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sldIdLst>
    <p:sldId id="257" r:id="rId5"/>
    <p:sldId id="269" r:id="rId6"/>
    <p:sldId id="287" r:id="rId7"/>
    <p:sldId id="308" r:id="rId8"/>
    <p:sldId id="304" r:id="rId9"/>
    <p:sldId id="303" r:id="rId10"/>
    <p:sldId id="306" r:id="rId11"/>
    <p:sldId id="307" r:id="rId12"/>
    <p:sldId id="299" r:id="rId13"/>
    <p:sldId id="292" r:id="rId14"/>
    <p:sldId id="305" r:id="rId15"/>
    <p:sldId id="279" r:id="rId16"/>
    <p:sldId id="301" r:id="rId17"/>
    <p:sldId id="302" r:id="rId18"/>
    <p:sldId id="290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887227-3385-76A5-21E9-B31784E78129}" v="962" dt="2020-09-05T11:09:08.280"/>
    <p1510:client id="{14A09735-D6E5-7554-4902-E40210C3FD24}" v="359" dt="2020-06-27T11:39:36.049"/>
    <p1510:client id="{1D76239D-F20B-C75B-8AB3-2FE737E7CFA0}" v="52" dt="2020-08-29T14:02:29.700"/>
    <p1510:client id="{5DD8D8A0-5AF2-184C-0338-C63713714077}" v="288" dt="2020-06-09T13:43:49.553"/>
    <p1510:client id="{68845DA5-DE1C-5161-E57C-726BEE64A8B3}" v="896" dt="2020-06-09T11:49:52.359"/>
    <p1510:client id="{6B99B116-F216-DABE-8759-63B7B2673DF7}" v="26" dt="2020-04-28T10:32:30.632"/>
    <p1510:client id="{8B4C165D-1F72-633F-117F-E82E0C6D9F46}" v="444" dt="2020-07-18T15:31:36.345"/>
    <p1510:client id="{981AC885-6CE7-37CF-DE54-B46A628BD61B}" v="97" dt="2020-09-06T10:48:15.530"/>
    <p1510:client id="{9F146C2D-9A0A-CFF6-B22B-299513757DF8}" v="6" dt="2020-08-22T13:11:00.668"/>
    <p1510:client id="{A73A8B1E-3646-F3DB-7A91-B087FFB113D3}" v="62" dt="2020-09-06T10:51:56.291"/>
    <p1510:client id="{B7754691-E869-888E-1438-352138930096}" v="348" dt="2020-07-18T13:06:47.229"/>
    <p1510:client id="{DC6F93D4-55FD-CF7B-192D-0BA0EF90E49A}" v="53" dt="2020-04-29T12:24:35.577"/>
    <p1510:client id="{DF0B2850-20F3-1F46-5D98-B1F09B1C7530}" v="100" dt="2020-06-09T12:19:10.379"/>
    <p1510:client id="{E271975C-65C5-B34A-FE73-1062A32DAD65}" v="11" dt="2020-09-07T07:50:29.503"/>
    <p1510:client id="{E3C212DD-082B-E0EC-1836-3937351D7609}" v="959" dt="2020-07-18T15:10:46.249"/>
    <p1510:client id="{FAC6B63F-DAAE-A433-037A-012413653439}" v="18" dt="2020-08-24T12:18:08.5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–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81" y="3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4E7F7-10A5-9C49-B0D8-1AB2ECEB803F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2DAE36-7858-FC43-8097-4996FD7094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019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2DAE36-7858-FC43-8097-4996FD7094C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778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2DAE36-7858-FC43-8097-4996FD7094C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37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2DAE36-7858-FC43-8097-4996FD7094C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754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B8E7D6-D6CD-484E-8EDC-C7047F9920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54C0C1-E392-9544-9704-7E98D9E2EF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E5EE09-A37A-A349-BBF5-208755C56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19A6E6-5C36-2C45-AD06-F1002E968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3FDD74-5674-ED48-A92F-F9EF9178D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329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2975D-CE7B-6143-8E58-C2C1940BF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DD341B-D73E-4946-BB85-7735E087EB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3A45A-F161-2D45-81EC-CD078884F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338294-AF45-6C4C-A014-CA7EB3E39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A8FC89-DDD0-9B49-B6E2-F1160BC91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410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E39EE5-3048-3B4B-A225-EE3E8F7A83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B45CC-12EB-C542-B469-D1990A1EBA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2F4473-8E30-324D-B911-23E125F32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8FC97-3C1D-4E48-96F9-3DE5DB010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3B57B6-FE54-AE48-A40D-40B5551D9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56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99B6F-827E-624D-B0C2-C980F4937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48B2E-7046-AC41-8D67-6E72E7527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9FF93-F077-5243-AF93-7263CEECA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4F96D2-0702-8B47-9446-0A4567B72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AAF693-3F9F-264F-BC93-B9E6BF6F7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977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AF61D-2038-1744-B0A4-116EAED2C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1DF3B0-51B2-8A42-9409-4C341ED3EC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B75ACF-992D-D241-8AFA-9E39F3A32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F3F34-BF81-DD4D-8851-B6B40BFC6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F4A106-7E9B-BB4C-AF8F-98EA6F998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404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17C4A-EE38-104C-B284-51BECEC6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95A72-6D4B-5D4D-A230-3DBC9A38F2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869F38-9D56-DD49-852C-BF91CB5F3C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E78A46-AFD6-F04D-94ED-47CC58D3D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820E58-6015-6643-8489-6A0D43BF9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CEC03E-3E6A-7E47-9670-4961C59E9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008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DCDDF6-B321-D949-867C-B26814D9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73C89F-1764-4A48-B6BC-B141A9BC3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769379-9076-D343-9A2A-61105CF9A9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DA577C-65CF-0A4A-AC16-0160FAFAB5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DB6078-366E-1944-A4F1-5E471213DC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BF571A-9177-5F43-BCD1-6DFC1DAB9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FA1D5A-DDC0-604E-B503-AFA142E48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EAEA89-D054-3843-AF07-B999D1E16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1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12172-4D0C-9C49-A7EF-D3493DCB5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D3F768-2AC1-224E-B435-BB8DDCDFB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5FE34D-550D-574D-B98D-26ED654AB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660757-2823-4C4C-B095-31722D208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996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378D94-AE9D-F744-9F04-7515EFE02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8D928A-D0A8-EB49-9A19-706F54570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7AD9FC-4671-234A-97BE-095AFA6C1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595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25745-D98D-644A-8B42-97F1667DD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EB26D-335D-B847-945F-6AA3BEA1A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7919A6-8A4D-CF42-9075-DC35EDB6A7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675A9-0FBC-F44D-8144-A66AF6470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5E2D68-A31B-BA4D-9617-B9F0B0070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C4A58B-9FF7-A948-A0AE-BBBEA86C5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027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8E395A-1C5B-944F-87A2-D8A53CB59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3CE062-CC9F-0046-9DF1-B22B40AFB6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029071-C80B-EE42-86A2-A42B1CF93B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A07B94-8FE7-B54F-BF07-014BB6101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8E31B-582F-7649-A3A2-0C9CA4759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FE4E7F-D4C8-9541-B1F6-12A27AD63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996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3772C36-5B53-CE49-8F44-018AF44E8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9C4754-8DE3-3749-A870-F32EC02A5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1DF27-E60B-A243-A151-1922129CE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F2AF6-D242-0B45-A49E-1BE1C424A6AE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F363-BB5B-C240-8F81-9AB5A307D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DA2D5D-CC85-1249-9AB3-30F2442BD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C0D4F5-0D5C-F448-9219-64E66EE3E6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31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HSCandCC@wjec.co.uk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9.jpe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CD6788F9-7B56-46AB-83D3-1AC6FCF304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314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EA920C19-C83A-442E-8FA2-3AD22A7B9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DD34750-652D-FC49-85CC-0D442747B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373" y="3865871"/>
            <a:ext cx="7822849" cy="223333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4000" b="1" dirty="0">
                <a:solidFill>
                  <a:schemeClr val="accent4"/>
                </a:solidFill>
              </a:rPr>
              <a:t> Level 3 Health and Social Care Diploma</a:t>
            </a:r>
            <a:br>
              <a:rPr lang="en-US" sz="4000" b="1" dirty="0">
                <a:cs typeface="Calibri Light"/>
              </a:rPr>
            </a:br>
            <a:br>
              <a:rPr lang="en-US" sz="4000" b="1" dirty="0"/>
            </a:br>
            <a:r>
              <a:rPr lang="en-US" sz="4000" b="1" dirty="0">
                <a:solidFill>
                  <a:schemeClr val="accent4"/>
                </a:solidFill>
                <a:cs typeface="Calibri Light"/>
              </a:rPr>
              <a:t>Unit 3 : Promoting the rights of individuals across the lifespan.</a:t>
            </a:r>
          </a:p>
        </p:txBody>
      </p:sp>
      <p:sp>
        <p:nvSpPr>
          <p:cNvPr id="25" name="Freeform 72">
            <a:extLst>
              <a:ext uri="{FF2B5EF4-FFF2-40B4-BE49-F238E27FC236}">
                <a16:creationId xmlns:a16="http://schemas.microsoft.com/office/drawing/2014/main" id="{41A04820-C326-4300-90B5-5BD134F546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3131115" cy="3406036"/>
          </a:xfrm>
          <a:custGeom>
            <a:avLst/>
            <a:gdLst>
              <a:gd name="connsiteX0" fmla="*/ 0 w 3131115"/>
              <a:gd name="connsiteY0" fmla="*/ 0 h 3406036"/>
              <a:gd name="connsiteX1" fmla="*/ 2726532 w 3131115"/>
              <a:gd name="connsiteY1" fmla="*/ 0 h 3406036"/>
              <a:gd name="connsiteX2" fmla="*/ 2763423 w 3131115"/>
              <a:gd name="connsiteY2" fmla="*/ 49334 h 3406036"/>
              <a:gd name="connsiteX3" fmla="*/ 3131115 w 3131115"/>
              <a:gd name="connsiteY3" fmla="*/ 1253075 h 3406036"/>
              <a:gd name="connsiteX4" fmla="*/ 978154 w 3131115"/>
              <a:gd name="connsiteY4" fmla="*/ 3406036 h 3406036"/>
              <a:gd name="connsiteX5" fmla="*/ 140125 w 3131115"/>
              <a:gd name="connsiteY5" fmla="*/ 3236846 h 3406036"/>
              <a:gd name="connsiteX6" fmla="*/ 0 w 3131115"/>
              <a:gd name="connsiteY6" fmla="*/ 3169345 h 340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31115" h="3406036">
                <a:moveTo>
                  <a:pt x="0" y="0"/>
                </a:moveTo>
                <a:lnTo>
                  <a:pt x="2726532" y="0"/>
                </a:lnTo>
                <a:lnTo>
                  <a:pt x="2763423" y="49334"/>
                </a:lnTo>
                <a:cubicBezTo>
                  <a:pt x="2995565" y="392949"/>
                  <a:pt x="3131115" y="807182"/>
                  <a:pt x="3131115" y="1253075"/>
                </a:cubicBezTo>
                <a:cubicBezTo>
                  <a:pt x="3131115" y="2442123"/>
                  <a:pt x="2167202" y="3406036"/>
                  <a:pt x="978154" y="3406036"/>
                </a:cubicBezTo>
                <a:cubicBezTo>
                  <a:pt x="680892" y="3406036"/>
                  <a:pt x="397701" y="3345792"/>
                  <a:pt x="140125" y="3236846"/>
                </a:cubicBezTo>
                <a:lnTo>
                  <a:pt x="0" y="3169345"/>
                </a:ln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153EE8DB-9D92-4B34-BC85-B48988D02F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21770" r="15634" b="-1"/>
          <a:stretch/>
        </p:blipFill>
        <p:spPr>
          <a:xfrm>
            <a:off x="20" y="2"/>
            <a:ext cx="3001858" cy="3285009"/>
          </a:xfrm>
          <a:custGeom>
            <a:avLst/>
            <a:gdLst/>
            <a:ahLst/>
            <a:cxnLst/>
            <a:rect l="l" t="t" r="r" b="b"/>
            <a:pathLst>
              <a:path w="3001878" h="3285009">
                <a:moveTo>
                  <a:pt x="0" y="0"/>
                </a:moveTo>
                <a:lnTo>
                  <a:pt x="2567363" y="0"/>
                </a:lnTo>
                <a:lnTo>
                  <a:pt x="2654855" y="117001"/>
                </a:lnTo>
                <a:cubicBezTo>
                  <a:pt x="2873947" y="441300"/>
                  <a:pt x="3001878" y="832248"/>
                  <a:pt x="3001878" y="1253075"/>
                </a:cubicBezTo>
                <a:cubicBezTo>
                  <a:pt x="3001878" y="2375281"/>
                  <a:pt x="2092150" y="3285009"/>
                  <a:pt x="969943" y="3285009"/>
                </a:cubicBezTo>
                <a:cubicBezTo>
                  <a:pt x="619254" y="3285009"/>
                  <a:pt x="289314" y="3196169"/>
                  <a:pt x="1403" y="3039766"/>
                </a:cubicBezTo>
                <a:lnTo>
                  <a:pt x="0" y="3038914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0DEFC014-FFA5-4205-8F77-FA7CD0954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36355" y="460823"/>
            <a:ext cx="3245896" cy="3245896"/>
          </a:xfrm>
          <a:prstGeom prst="ellipse">
            <a:avLst/>
          </a:pr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5" descr="A picture containing book, text, drawing&#10;&#10;Description automatically generated">
            <a:extLst>
              <a:ext uri="{FF2B5EF4-FFF2-40B4-BE49-F238E27FC236}">
                <a16:creationId xmlns:a16="http://schemas.microsoft.com/office/drawing/2014/main" id="{1040DCFF-C927-4866-A88D-CB515FEA2D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t="216" r="-1" b="2033"/>
          <a:stretch/>
        </p:blipFill>
        <p:spPr>
          <a:xfrm>
            <a:off x="3871319" y="590131"/>
            <a:ext cx="2987276" cy="2987276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9" name="Freeform 68">
            <a:extLst>
              <a:ext uri="{FF2B5EF4-FFF2-40B4-BE49-F238E27FC236}">
                <a16:creationId xmlns:a16="http://schemas.microsoft.com/office/drawing/2014/main" id="{4420FB57-1484-4DE9-B68A-2F3C9738CB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2910" y="2"/>
            <a:ext cx="3614334" cy="2178813"/>
          </a:xfrm>
          <a:custGeom>
            <a:avLst/>
            <a:gdLst>
              <a:gd name="connsiteX0" fmla="*/ 38628 w 3614334"/>
              <a:gd name="connsiteY0" fmla="*/ 0 h 2178813"/>
              <a:gd name="connsiteX1" fmla="*/ 3575706 w 3614334"/>
              <a:gd name="connsiteY1" fmla="*/ 0 h 2178813"/>
              <a:gd name="connsiteX2" fmla="*/ 3577619 w 3614334"/>
              <a:gd name="connsiteY2" fmla="*/ 7439 h 2178813"/>
              <a:gd name="connsiteX3" fmla="*/ 3614334 w 3614334"/>
              <a:gd name="connsiteY3" fmla="*/ 371646 h 2178813"/>
              <a:gd name="connsiteX4" fmla="*/ 1807167 w 3614334"/>
              <a:gd name="connsiteY4" fmla="*/ 2178813 h 2178813"/>
              <a:gd name="connsiteX5" fmla="*/ 0 w 3614334"/>
              <a:gd name="connsiteY5" fmla="*/ 371646 h 2178813"/>
              <a:gd name="connsiteX6" fmla="*/ 36715 w 3614334"/>
              <a:gd name="connsiteY6" fmla="*/ 7439 h 217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14334" h="2178813">
                <a:moveTo>
                  <a:pt x="38628" y="0"/>
                </a:moveTo>
                <a:lnTo>
                  <a:pt x="3575706" y="0"/>
                </a:lnTo>
                <a:lnTo>
                  <a:pt x="3577619" y="7439"/>
                </a:lnTo>
                <a:cubicBezTo>
                  <a:pt x="3601692" y="125081"/>
                  <a:pt x="3614334" y="246887"/>
                  <a:pt x="3614334" y="371646"/>
                </a:cubicBezTo>
                <a:cubicBezTo>
                  <a:pt x="3614334" y="1369717"/>
                  <a:pt x="2805238" y="2178813"/>
                  <a:pt x="1807167" y="2178813"/>
                </a:cubicBezTo>
                <a:cubicBezTo>
                  <a:pt x="809096" y="2178813"/>
                  <a:pt x="0" y="1369717"/>
                  <a:pt x="0" y="371646"/>
                </a:cubicBezTo>
                <a:cubicBezTo>
                  <a:pt x="0" y="246887"/>
                  <a:pt x="12642" y="125081"/>
                  <a:pt x="36715" y="7439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1" name="Freeform 64">
            <a:extLst>
              <a:ext uri="{FF2B5EF4-FFF2-40B4-BE49-F238E27FC236}">
                <a16:creationId xmlns:a16="http://schemas.microsoft.com/office/drawing/2014/main" id="{9641EB8E-6586-4EF4-9AAB-4199379B9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4008" y="2433009"/>
            <a:ext cx="3807993" cy="4434467"/>
          </a:xfrm>
          <a:custGeom>
            <a:avLst/>
            <a:gdLst>
              <a:gd name="connsiteX0" fmla="*/ 2890837 w 3807993"/>
              <a:gd name="connsiteY0" fmla="*/ 0 h 4434467"/>
              <a:gd name="connsiteX1" fmla="*/ 3750483 w 3807993"/>
              <a:gd name="connsiteY1" fmla="*/ 129967 h 4434467"/>
              <a:gd name="connsiteX2" fmla="*/ 3807993 w 3807993"/>
              <a:gd name="connsiteY2" fmla="*/ 151015 h 4434467"/>
              <a:gd name="connsiteX3" fmla="*/ 3807993 w 3807993"/>
              <a:gd name="connsiteY3" fmla="*/ 4434467 h 4434467"/>
              <a:gd name="connsiteX4" fmla="*/ 449566 w 3807993"/>
              <a:gd name="connsiteY4" fmla="*/ 4434467 h 4434467"/>
              <a:gd name="connsiteX5" fmla="*/ 348908 w 3807993"/>
              <a:gd name="connsiteY5" fmla="*/ 4268781 h 4434467"/>
              <a:gd name="connsiteX6" fmla="*/ 0 w 3807993"/>
              <a:gd name="connsiteY6" fmla="*/ 2890836 h 4434467"/>
              <a:gd name="connsiteX7" fmla="*/ 2890837 w 3807993"/>
              <a:gd name="connsiteY7" fmla="*/ 0 h 4434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07993" h="4434467">
                <a:moveTo>
                  <a:pt x="2890837" y="0"/>
                </a:moveTo>
                <a:cubicBezTo>
                  <a:pt x="3190193" y="0"/>
                  <a:pt x="3478921" y="45502"/>
                  <a:pt x="3750483" y="129967"/>
                </a:cubicBezTo>
                <a:lnTo>
                  <a:pt x="3807993" y="151015"/>
                </a:lnTo>
                <a:lnTo>
                  <a:pt x="3807993" y="4434467"/>
                </a:lnTo>
                <a:lnTo>
                  <a:pt x="449566" y="4434467"/>
                </a:lnTo>
                <a:lnTo>
                  <a:pt x="348908" y="4268781"/>
                </a:lnTo>
                <a:cubicBezTo>
                  <a:pt x="126394" y="3859169"/>
                  <a:pt x="0" y="3389763"/>
                  <a:pt x="0" y="2890836"/>
                </a:cubicBezTo>
                <a:cubicBezTo>
                  <a:pt x="0" y="1294271"/>
                  <a:pt x="1294272" y="0"/>
                  <a:pt x="2890837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6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D443ABAD-4E00-4C50-AA4F-64DC284CFD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/>
          </a:blip>
          <a:srcRect l="29687" r="13839" b="5405"/>
          <a:stretch/>
        </p:blipFill>
        <p:spPr>
          <a:xfrm>
            <a:off x="8555386" y="2604387"/>
            <a:ext cx="3633995" cy="4032612"/>
          </a:xfrm>
          <a:custGeom>
            <a:avLst/>
            <a:gdLst/>
            <a:ahLst/>
            <a:cxnLst/>
            <a:rect l="l" t="t" r="r" b="b"/>
            <a:pathLst>
              <a:path w="3636614" h="4263089">
                <a:moveTo>
                  <a:pt x="2719458" y="0"/>
                </a:moveTo>
                <a:cubicBezTo>
                  <a:pt x="3001067" y="0"/>
                  <a:pt x="3272679" y="42805"/>
                  <a:pt x="3528142" y="122262"/>
                </a:cubicBezTo>
                <a:lnTo>
                  <a:pt x="3636614" y="161963"/>
                </a:lnTo>
                <a:lnTo>
                  <a:pt x="3636614" y="4263089"/>
                </a:lnTo>
                <a:lnTo>
                  <a:pt x="481756" y="4263089"/>
                </a:lnTo>
                <a:lnTo>
                  <a:pt x="464441" y="4239933"/>
                </a:lnTo>
                <a:cubicBezTo>
                  <a:pt x="171217" y="3805905"/>
                  <a:pt x="0" y="3282677"/>
                  <a:pt x="0" y="2719458"/>
                </a:cubicBezTo>
                <a:cubicBezTo>
                  <a:pt x="0" y="1217543"/>
                  <a:pt x="1217543" y="0"/>
                  <a:pt x="2719458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C3A8260-D354-4245-AC69-AA1BBA2B76F8}"/>
              </a:ext>
            </a:extLst>
          </p:cNvPr>
          <p:cNvSpPr/>
          <p:nvPr/>
        </p:nvSpPr>
        <p:spPr>
          <a:xfrm>
            <a:off x="7287151" y="56099"/>
            <a:ext cx="43980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dirty="0">
                <a:solidFill>
                  <a:srgbClr val="4472C4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These materials are designed by teachers to support the delivery of Level 3 Health and Social Care: Principles and Contexts.  They are supported, but not produced, by WJEC.  If you would like to share your resources, please contact </a:t>
            </a: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  <a:hlinkClick r:id="rId6"/>
              </a:rPr>
              <a:t>HSCandCC@wjec.co.uk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42577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F5874-7B72-47AA-9495-851377678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842" y="190501"/>
            <a:ext cx="11809561" cy="1514565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en-GB" sz="3600" b="1" dirty="0">
                <a:cs typeface="Calibri Light" panose="020F0302020204030204"/>
              </a:rPr>
              <a:t>Mark Scheme  - </a:t>
            </a:r>
            <a:r>
              <a:rPr lang="en-GB" sz="3600" b="1" dirty="0">
                <a:ea typeface="+mj-lt"/>
                <a:cs typeface="+mj-lt"/>
              </a:rPr>
              <a:t>Candidates are required to produce a podcast, a presentation or a video.(Maximum 5,000 words or a recording of no longer than 10 minutes)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652239"/>
              </p:ext>
            </p:extLst>
          </p:nvPr>
        </p:nvGraphicFramePr>
        <p:xfrm>
          <a:off x="13853" y="1783773"/>
          <a:ext cx="12192000" cy="506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131966377"/>
                    </a:ext>
                  </a:extLst>
                </a:gridCol>
              </a:tblGrid>
              <a:tr h="5062500">
                <a:tc>
                  <a:txBody>
                    <a:bodyPr/>
                    <a:lstStyle/>
                    <a:p>
                      <a:r>
                        <a:rPr lang="en-GB" sz="2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 - </a:t>
                      </a:r>
                      <a:r>
                        <a:rPr lang="en-GB" sz="2400" b="0" i="0" u="none" strike="noStrike" kern="1200" noProof="0" dirty="0">
                          <a:effectLst/>
                        </a:rPr>
                        <a:t>Outline, with reference to theorists, the main needs and rights of the chosen group of individuals.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 - </a:t>
                      </a:r>
                      <a:r>
                        <a:rPr lang="en-GB" sz="2400" b="0" i="0" u="none" strike="noStrike" kern="1200" noProof="0" dirty="0">
                          <a:effectLst/>
                        </a:rPr>
                        <a:t>Summarise what is meant by health and well-being in relation to your chosen group of individuals; examine factors that may affect their health and well-being.</a:t>
                      </a: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GB" sz="2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 - </a:t>
                      </a:r>
                      <a:r>
                        <a:rPr lang="en-GB" sz="2400" b="0" i="0" u="none" strike="noStrike" kern="1200" noProof="0" dirty="0">
                          <a:effectLst/>
                        </a:rPr>
                        <a:t>Discuss possible barriers to participation that the chosen group of individuals may encounter and recommend how these barriers and inequalities could be challenged.</a:t>
                      </a:r>
                      <a:endParaRPr lang="en-GB" sz="2400" b="0" i="0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2400" b="1" dirty="0"/>
                        <a:t>D</a:t>
                      </a:r>
                      <a:r>
                        <a:rPr lang="en-US" sz="2400" b="0" dirty="0"/>
                        <a:t> - </a:t>
                      </a:r>
                      <a:r>
                        <a:rPr lang="en-US" sz="2400" b="0" i="0" u="none" strike="noStrike" noProof="0" dirty="0">
                          <a:latin typeface="Calibri"/>
                        </a:rPr>
                        <a:t>Explain how current legislation supports the rights of the chosen group of individuals</a:t>
                      </a:r>
                      <a:br>
                        <a:rPr lang="en-US" sz="2400" b="0" i="0" u="none" strike="noStrike" noProof="0" dirty="0">
                          <a:latin typeface="Calibri"/>
                        </a:rPr>
                      </a:br>
                      <a:br>
                        <a:rPr lang="en-US" sz="2400" b="0" i="0" u="none" strike="noStrike" noProof="0" dirty="0">
                          <a:latin typeface="Calibri"/>
                        </a:rPr>
                      </a:br>
                      <a:endParaRPr lang="en-US" sz="2400" b="0" i="0" u="none" strike="noStrike" noProof="0" dirty="0">
                        <a:latin typeface="Calibri"/>
                      </a:endParaRPr>
                    </a:p>
                    <a:p>
                      <a:endParaRPr lang="en-GB" sz="2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400" dirty="0"/>
                        <a:t>E - </a:t>
                      </a:r>
                      <a:r>
                        <a:rPr lang="en-GB" sz="2400" b="0" i="0" u="none" strike="noStrike" noProof="0" dirty="0">
                          <a:latin typeface="Calibri"/>
                        </a:rPr>
                        <a:t>Recommend how the rights of the chosen group of individuals may be promoted; identify relevant strategies and initiatives that support this.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0577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84949"/>
              </p:ext>
            </p:extLst>
          </p:nvPr>
        </p:nvGraphicFramePr>
        <p:xfrm>
          <a:off x="201705" y="201705"/>
          <a:ext cx="11854535" cy="64882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70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709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09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709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70907">
                  <a:extLst>
                    <a:ext uri="{9D8B030D-6E8A-4147-A177-3AD203B41FA5}">
                      <a16:colId xmlns:a16="http://schemas.microsoft.com/office/drawing/2014/main" val="2131966377"/>
                    </a:ext>
                  </a:extLst>
                </a:gridCol>
              </a:tblGrid>
              <a:tr h="566085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u="none" strike="noStrike" kern="1200" noProof="0" dirty="0">
                          <a:effectLst/>
                        </a:rPr>
                        <a:t>Section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u="none" strike="noStrike" kern="1200" noProof="0" dirty="0">
                          <a:effectLst/>
                        </a:rPr>
                        <a:t>Section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u="none" strike="noStrike" kern="1200" noProof="0" dirty="0">
                          <a:effectLst/>
                        </a:rPr>
                        <a:t>Section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dirty="0"/>
                        <a:t>Section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u="none" strike="noStrike" noProof="0" dirty="0"/>
                        <a:t>Section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346149"/>
                  </a:ext>
                </a:extLst>
              </a:tr>
              <a:tr h="5922118">
                <a:tc>
                  <a:txBody>
                    <a:bodyPr/>
                    <a:lstStyle/>
                    <a:p>
                      <a:r>
                        <a:rPr lang="en-GB" sz="2600" u="none" strike="noStrike" kern="1200" noProof="0" dirty="0">
                          <a:effectLst/>
                        </a:rPr>
                        <a:t>Outline, with reference to theorists, the main needs and rights of the chosen group of individuals.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600" u="none" strike="noStrike" kern="1200" noProof="0" dirty="0">
                          <a:effectLst/>
                        </a:rPr>
                        <a:t>Summarise what is meant by health and well-being in relation to your chosen group of individuals; examine factors that may affect their health and well-being.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GB" sz="2600" u="none" strike="noStrike" kern="1200" noProof="0" dirty="0">
                          <a:effectLst/>
                        </a:rPr>
                        <a:t>Discuss possible barriers to participation that the chosen group of individuals may encounter and recommend how these barriers and inequalities could be challenged.</a:t>
                      </a:r>
                      <a:endParaRPr lang="en-GB" sz="2600" kern="120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 fontAlgn="base"/>
                      <a:r>
                        <a:rPr lang="en-US" sz="2600" u="none" strike="noStrike" noProof="0" dirty="0"/>
                        <a:t>Explain how current legislation supports the rights of the chosen group of individuals</a:t>
                      </a:r>
                      <a:br>
                        <a:rPr lang="en-US" sz="2600" u="none" strike="noStrike" noProof="0" dirty="0"/>
                      </a:br>
                      <a:br>
                        <a:rPr lang="en-US" sz="2600" u="none" strike="noStrike" noProof="0" dirty="0"/>
                      </a:br>
                      <a:endParaRPr lang="en-US" sz="2600" u="none" strike="noStrike" noProof="0" dirty="0"/>
                    </a:p>
                    <a:p>
                      <a:endParaRPr lang="en-GB" sz="2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600" u="none" strike="noStrike" noProof="0" dirty="0"/>
                        <a:t>Recommend how the rights of the chosen group of individuals may be promoted; identify relevant strategies and initiatives that support this.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3564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160301" y="2624751"/>
            <a:ext cx="4000022" cy="1143000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>
                <a:cs typeface="Calibri Light"/>
              </a:rPr>
              <a:t>NEA Preparation</a:t>
            </a:r>
          </a:p>
        </p:txBody>
      </p:sp>
      <p:pic>
        <p:nvPicPr>
          <p:cNvPr id="3" name="Picture 2" descr="thCA1FE9A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5068" y="290161"/>
            <a:ext cx="3393032" cy="2703116"/>
          </a:xfrm>
          <a:prstGeom prst="rect">
            <a:avLst/>
          </a:prstGeom>
        </p:spPr>
      </p:pic>
      <p:pic>
        <p:nvPicPr>
          <p:cNvPr id="5" name="Picture 4" descr="mnemosyne-n194-n195-notebook-open-2_1_1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95370" y="3461678"/>
            <a:ext cx="2532906" cy="3039488"/>
          </a:xfrm>
          <a:prstGeom prst="rect">
            <a:avLst/>
          </a:prstGeom>
        </p:spPr>
      </p:pic>
      <p:pic>
        <p:nvPicPr>
          <p:cNvPr id="6" name="Picture 5" descr="thCACDGW5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20894" y="246524"/>
            <a:ext cx="3081858" cy="3081858"/>
          </a:xfrm>
          <a:prstGeom prst="rect">
            <a:avLst/>
          </a:prstGeom>
        </p:spPr>
      </p:pic>
      <p:pic>
        <p:nvPicPr>
          <p:cNvPr id="7" name="Picture 6" descr="thCAZ3IEJF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28964" y="246524"/>
            <a:ext cx="3162486" cy="210832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 l="59653" t="36352" r="22038" b="30145"/>
          <a:stretch>
            <a:fillRect/>
          </a:stretch>
        </p:blipFill>
        <p:spPr bwMode="auto">
          <a:xfrm>
            <a:off x="455068" y="2354848"/>
            <a:ext cx="3393032" cy="4146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hecklist Template | PosterMyWall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6" y="3938941"/>
            <a:ext cx="1807977" cy="256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36404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icture containing stationary, indoor, monitor, purple&#10;&#10;Description automatically generated">
            <a:extLst>
              <a:ext uri="{FF2B5EF4-FFF2-40B4-BE49-F238E27FC236}">
                <a16:creationId xmlns:a16="http://schemas.microsoft.com/office/drawing/2014/main" id="{F783B64E-6F8F-440B-A272-3E50EBF6D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669" y="321733"/>
            <a:ext cx="2236177" cy="2236177"/>
          </a:xfrm>
          <a:prstGeom prst="rect">
            <a:avLst/>
          </a:prstGeom>
        </p:spPr>
      </p:pic>
      <p:pic>
        <p:nvPicPr>
          <p:cNvPr id="8" name="Picture 2" descr="Checklist Template | PosterMyWall">
            <a:extLst>
              <a:ext uri="{FF2B5EF4-FFF2-40B4-BE49-F238E27FC236}">
                <a16:creationId xmlns:a16="http://schemas.microsoft.com/office/drawing/2014/main" id="{8911106B-98F7-4BD3-B198-FDA6CF3C5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54914" y="313080"/>
            <a:ext cx="1594906" cy="2262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12839B5-6527-4FE1-B5CA-71D5FFC47C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2752928"/>
            <a:ext cx="7566298" cy="759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9B37F3-721E-4809-A50E-9EE306404E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46483" y="0"/>
            <a:ext cx="91440" cy="27889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1A83946A-42AA-4CEE-A363-48A78D7C66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258" t="20109" r="18399" b="20652"/>
          <a:stretch/>
        </p:blipFill>
        <p:spPr>
          <a:xfrm>
            <a:off x="531906" y="3859567"/>
            <a:ext cx="6839378" cy="167901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E12D8E2-6088-4997-A8C6-1794DA9E1D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6813" y="0"/>
            <a:ext cx="9144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thCACDGW5F.jpg">
            <a:extLst>
              <a:ext uri="{FF2B5EF4-FFF2-40B4-BE49-F238E27FC236}">
                <a16:creationId xmlns:a16="http://schemas.microsoft.com/office/drawing/2014/main" id="{A0A2B510-C496-4C50-9CDE-EA6BD25E3CB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80556" y="321735"/>
            <a:ext cx="3312786" cy="331278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FAF10F47-1605-47C5-AE58-9062909AD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6299" y="3862989"/>
            <a:ext cx="4625702" cy="822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6" descr="A close up of a door&#10;&#10;Description automatically generated">
            <a:extLst>
              <a:ext uri="{FF2B5EF4-FFF2-40B4-BE49-F238E27FC236}">
                <a16:creationId xmlns:a16="http://schemas.microsoft.com/office/drawing/2014/main" id="{92D78B22-63BC-4F99-8AA9-27BE2FE1AA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2844" y="4172622"/>
            <a:ext cx="2227687" cy="222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651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F0F9EF1-EBD8-4662-AAA6-634D85E63292}"/>
              </a:ext>
            </a:extLst>
          </p:cNvPr>
          <p:cNvSpPr txBox="1">
            <a:spLocks/>
          </p:cNvSpPr>
          <p:nvPr/>
        </p:nvSpPr>
        <p:spPr>
          <a:xfrm>
            <a:off x="1039483" y="77578"/>
            <a:ext cx="10515600" cy="13255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latin typeface="Calibri Light"/>
                <a:cs typeface="Calibri"/>
              </a:rPr>
              <a:t>Unit 3 : </a:t>
            </a:r>
            <a:r>
              <a:rPr lang="en-US" b="1" dirty="0">
                <a:latin typeface="Calibri Light"/>
                <a:cs typeface="Calibri Light"/>
              </a:rPr>
              <a:t>Promoting the rights of individuals across the lifespan.</a:t>
            </a:r>
            <a:endParaRPr lang="en-US" dirty="0">
              <a:ea typeface="+mj-lt"/>
              <a:cs typeface="+mj-lt"/>
            </a:endParaRPr>
          </a:p>
        </p:txBody>
      </p:sp>
      <p:pic>
        <p:nvPicPr>
          <p:cNvPr id="6" name="Picture 5" descr="thCACDGW5F.jpg">
            <a:extLst>
              <a:ext uri="{FF2B5EF4-FFF2-40B4-BE49-F238E27FC236}">
                <a16:creationId xmlns:a16="http://schemas.microsoft.com/office/drawing/2014/main" id="{99E61E6A-D528-4118-8B40-DA3D9A7753B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10460" r="9205"/>
          <a:stretch/>
        </p:blipFill>
        <p:spPr>
          <a:xfrm>
            <a:off x="212077" y="2050415"/>
            <a:ext cx="2215623" cy="275207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9F4C362-AA46-4497-A1E0-958D352D6E19}"/>
              </a:ext>
            </a:extLst>
          </p:cNvPr>
          <p:cNvSpPr txBox="1"/>
          <p:nvPr/>
        </p:nvSpPr>
        <p:spPr>
          <a:xfrm>
            <a:off x="2427945" y="1352257"/>
            <a:ext cx="9766929" cy="56323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en-GB" sz="2400" dirty="0">
                <a:cs typeface="Calibri"/>
              </a:rPr>
              <a:t>Task sheets &amp; Mark Scheme</a:t>
            </a:r>
          </a:p>
          <a:p>
            <a:pPr marL="342900" indent="-342900">
              <a:buAutoNum type="arabicPeriod"/>
            </a:pPr>
            <a:r>
              <a:rPr lang="en-GB" sz="2400" dirty="0">
                <a:cs typeface="Calibri"/>
              </a:rPr>
              <a:t>Controlled assessment plans</a:t>
            </a:r>
          </a:p>
          <a:p>
            <a:pPr marL="342900" indent="-342900">
              <a:buAutoNum type="arabicPeriod"/>
            </a:pPr>
            <a:r>
              <a:rPr lang="en-GB" sz="2400" dirty="0">
                <a:cs typeface="Calibri"/>
              </a:rPr>
              <a:t>Podcast/Presentation/Video information</a:t>
            </a:r>
          </a:p>
          <a:p>
            <a:pPr marL="342900" indent="-342900">
              <a:buAutoNum type="arabicPeriod"/>
            </a:pPr>
            <a:r>
              <a:rPr lang="en-GB" sz="2400" dirty="0">
                <a:cs typeface="Calibri"/>
              </a:rPr>
              <a:t>Key Words and Command Words</a:t>
            </a:r>
          </a:p>
          <a:p>
            <a:pPr marL="342900" indent="-342900">
              <a:buAutoNum type="arabicPeriod"/>
            </a:pPr>
            <a:r>
              <a:rPr lang="en-GB" sz="2400" b="1" dirty="0">
                <a:cs typeface="Calibri"/>
              </a:rPr>
              <a:t>Section A -</a:t>
            </a:r>
            <a:r>
              <a:rPr lang="en-GB" sz="2400" dirty="0">
                <a:cs typeface="Calibri"/>
              </a:rPr>
              <a:t> </a:t>
            </a:r>
            <a:r>
              <a:rPr lang="en-GB" sz="2400" dirty="0">
                <a:ea typeface="+mn-lt"/>
                <a:cs typeface="+mn-lt"/>
              </a:rPr>
              <a:t>Outline the main needs and rights of the chosen group of individuals.</a:t>
            </a:r>
          </a:p>
          <a:p>
            <a:pPr marL="342900" indent="-342900">
              <a:buAutoNum type="arabicPeriod"/>
            </a:pPr>
            <a:r>
              <a:rPr lang="en-GB" sz="2400" b="1" dirty="0">
                <a:cs typeface="Calibri"/>
              </a:rPr>
              <a:t>Section B - </a:t>
            </a:r>
            <a:r>
              <a:rPr lang="en-GB" sz="2400" dirty="0">
                <a:ea typeface="+mn-lt"/>
                <a:cs typeface="+mn-lt"/>
              </a:rPr>
              <a:t>Summarise what is meant by health and well-being in relation to your chosen group of individuals</a:t>
            </a:r>
          </a:p>
          <a:p>
            <a:pPr marL="342900" indent="-342900">
              <a:buAutoNum type="arabicPeriod"/>
            </a:pPr>
            <a:r>
              <a:rPr lang="en-GB" sz="2400" b="1" dirty="0">
                <a:cs typeface="Calibri"/>
              </a:rPr>
              <a:t>Section C - </a:t>
            </a:r>
            <a:r>
              <a:rPr lang="en-GB" sz="2400" dirty="0">
                <a:ea typeface="+mn-lt"/>
                <a:cs typeface="+mn-lt"/>
              </a:rPr>
              <a:t>Discuss possible barriers to participation that the chosen group of individuals may encounter</a:t>
            </a:r>
          </a:p>
          <a:p>
            <a:pPr marL="342900" indent="-342900">
              <a:buAutoNum type="arabicPeriod"/>
            </a:pPr>
            <a:r>
              <a:rPr lang="en-GB" sz="2400" b="1" dirty="0">
                <a:cs typeface="Calibri"/>
              </a:rPr>
              <a:t>Section D - </a:t>
            </a:r>
            <a:r>
              <a:rPr lang="en-GB" sz="2400" dirty="0">
                <a:ea typeface="+mn-lt"/>
                <a:cs typeface="+mn-lt"/>
              </a:rPr>
              <a:t>H</a:t>
            </a:r>
            <a:r>
              <a:rPr lang="en-US" sz="2400" dirty="0">
                <a:ea typeface="+mn-lt"/>
                <a:cs typeface="+mn-lt"/>
              </a:rPr>
              <a:t>ow current legislation supports the rights of the chosen group of individuals</a:t>
            </a:r>
          </a:p>
          <a:p>
            <a:pPr marL="342900" indent="-342900">
              <a:buAutoNum type="arabicPeriod"/>
            </a:pPr>
            <a:r>
              <a:rPr lang="en-GB" sz="2400" b="1" dirty="0">
                <a:cs typeface="Calibri"/>
              </a:rPr>
              <a:t>Section E -</a:t>
            </a:r>
            <a:r>
              <a:rPr lang="en-GB" sz="2400" dirty="0">
                <a:cs typeface="Calibri"/>
              </a:rPr>
              <a:t> </a:t>
            </a:r>
            <a:r>
              <a:rPr lang="en-GB" sz="2400" dirty="0">
                <a:ea typeface="+mn-lt"/>
                <a:cs typeface="+mn-lt"/>
              </a:rPr>
              <a:t>How the rights of the chosen group of individuals may be promoted</a:t>
            </a:r>
            <a:endParaRPr lang="en-GB"/>
          </a:p>
          <a:p>
            <a:pPr marL="342900" indent="-342900">
              <a:buAutoNum type="arabicPeriod"/>
            </a:pPr>
            <a:r>
              <a:rPr lang="en-GB" sz="2400" b="1" dirty="0">
                <a:cs typeface="Calibri"/>
              </a:rPr>
              <a:t>Research </a:t>
            </a:r>
          </a:p>
        </p:txBody>
      </p:sp>
    </p:spTree>
    <p:extLst>
      <p:ext uri="{BB962C8B-B14F-4D97-AF65-F5344CB8AC3E}">
        <p14:creationId xmlns:p14="http://schemas.microsoft.com/office/powerpoint/2010/main" val="21593230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Callout 3">
            <a:extLst>
              <a:ext uri="{FF2B5EF4-FFF2-40B4-BE49-F238E27FC236}">
                <a16:creationId xmlns:a16="http://schemas.microsoft.com/office/drawing/2014/main" id="{0D6DDF58-D45B-4547-8A8E-70CC68650B10}"/>
              </a:ext>
            </a:extLst>
          </p:cNvPr>
          <p:cNvSpPr/>
          <p:nvPr/>
        </p:nvSpPr>
        <p:spPr>
          <a:xfrm>
            <a:off x="1802295" y="503583"/>
            <a:ext cx="8322366" cy="5035826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DB67F4-21F9-8641-9271-3DB2B3D5F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3433" y="2093845"/>
            <a:ext cx="5006009" cy="1497668"/>
          </a:xfrm>
        </p:spPr>
        <p:txBody>
          <a:bodyPr>
            <a:normAutofit/>
          </a:bodyPr>
          <a:lstStyle/>
          <a:p>
            <a:r>
              <a:rPr lang="en-US" sz="5400" b="1" dirty="0"/>
              <a:t>Any Questions?</a:t>
            </a:r>
            <a:endParaRPr lang="en-US" sz="5400" b="1" dirty="0"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431855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Calibri Light"/>
                <a:cs typeface="Calibri"/>
              </a:rPr>
              <a:t>Unit 3 : </a:t>
            </a:r>
            <a:r>
              <a:rPr lang="en-US" b="1" dirty="0">
                <a:ea typeface="+mj-lt"/>
                <a:cs typeface="+mj-lt"/>
              </a:rPr>
              <a:t>Promoting the rights of individuals across the lifespan.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8B2506-BCF2-46C2-A0BD-0F998C21A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106" y="1825625"/>
            <a:ext cx="11680165" cy="485454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b="1" dirty="0">
                <a:solidFill>
                  <a:schemeClr val="accent5"/>
                </a:solidFill>
                <a:ea typeface="+mn-lt"/>
                <a:cs typeface="+mn-lt"/>
              </a:rPr>
              <a:t>20 hour Non-exam Assessment (NEA)</a:t>
            </a:r>
          </a:p>
          <a:p>
            <a:pPr marL="0" indent="0" algn="ctr">
              <a:buNone/>
            </a:pPr>
            <a:r>
              <a:rPr lang="en-GB" b="1" dirty="0">
                <a:solidFill>
                  <a:schemeClr val="accent5"/>
                </a:solidFill>
                <a:ea typeface="+mn-lt"/>
                <a:cs typeface="+mn-lt"/>
              </a:rPr>
              <a:t>(Controlled Assessment)</a:t>
            </a:r>
          </a:p>
          <a:p>
            <a:pPr marL="0" indent="0">
              <a:buNone/>
            </a:pPr>
            <a:r>
              <a:rPr lang="en-GB" dirty="0">
                <a:ea typeface="+mn-lt"/>
                <a:cs typeface="+mn-lt"/>
              </a:rPr>
              <a:t>This non-examination assessment (NEA) is </a:t>
            </a:r>
            <a:r>
              <a:rPr lang="en-GB" b="1" dirty="0">
                <a:solidFill>
                  <a:schemeClr val="accent2">
                    <a:lumMod val="75000"/>
                  </a:schemeClr>
                </a:solidFill>
                <a:ea typeface="+mn-lt"/>
                <a:cs typeface="+mn-lt"/>
              </a:rPr>
              <a:t>an assignment containing tasks set by WJEC. </a:t>
            </a:r>
            <a:endParaRPr lang="en-GB" sz="3200" b="1">
              <a:solidFill>
                <a:schemeClr val="accent2">
                  <a:lumMod val="75000"/>
                </a:schemeClr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dirty="0">
                <a:ea typeface="+mn-lt"/>
                <a:cs typeface="+mn-lt"/>
              </a:rPr>
              <a:t>The assignment requires learners to </a:t>
            </a:r>
            <a:r>
              <a:rPr lang="en-GB" b="1" dirty="0">
                <a:solidFill>
                  <a:schemeClr val="accent2">
                    <a:lumMod val="75000"/>
                  </a:schemeClr>
                </a:solidFill>
                <a:ea typeface="+mn-lt"/>
                <a:cs typeface="+mn-lt"/>
              </a:rPr>
              <a:t>choose a group of individuals on which to base the tasks.</a:t>
            </a:r>
          </a:p>
          <a:p>
            <a:pPr marL="0" indent="0">
              <a:buNone/>
            </a:pPr>
            <a:r>
              <a:rPr lang="en-GB" dirty="0">
                <a:ea typeface="+mn-lt"/>
                <a:cs typeface="+mn-lt"/>
              </a:rPr>
              <a:t>The assignment requires learners to </a:t>
            </a:r>
            <a:r>
              <a:rPr lang="en-GB" b="1" dirty="0">
                <a:solidFill>
                  <a:schemeClr val="accent2">
                    <a:lumMod val="75000"/>
                  </a:schemeClr>
                </a:solidFill>
                <a:ea typeface="+mn-lt"/>
                <a:cs typeface="+mn-lt"/>
              </a:rPr>
              <a:t>produce evidence as either a podcast, a presentation or a video, </a:t>
            </a:r>
            <a:r>
              <a:rPr lang="en-GB" dirty="0">
                <a:ea typeface="+mn-lt"/>
                <a:cs typeface="+mn-lt"/>
              </a:rPr>
              <a:t>to demonstrate their knowledge and understanding of promoting the rights of individuals in supporting their health and well-being.</a:t>
            </a:r>
          </a:p>
          <a:p>
            <a:pPr marL="0" indent="0">
              <a:buNone/>
            </a:pPr>
            <a:endParaRPr lang="en-GB" sz="2400" dirty="0">
              <a:cs typeface="Calibri"/>
            </a:endParaRPr>
          </a:p>
          <a:p>
            <a:pPr marL="0" indent="0" algn="ctr">
              <a:buNone/>
            </a:pPr>
            <a:endParaRPr lang="en-GB" dirty="0">
              <a:solidFill>
                <a:srgbClr val="000000"/>
              </a:solidFill>
              <a:ea typeface="+mn-lt"/>
              <a:cs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3576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F5874-7B72-47AA-9495-851377678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45" y="157307"/>
            <a:ext cx="10515600" cy="1325563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GB" b="1" dirty="0">
                <a:cs typeface="Calibri Light" panose="020F0302020204030204"/>
              </a:rPr>
              <a:t>Assessments </a:t>
            </a:r>
            <a:endParaRPr lang="en-US" b="1" dirty="0">
              <a:cs typeface="Calibri Light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5D6E1D6-FC8A-4720-A6DD-67B685EF5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442126"/>
              </p:ext>
            </p:extLst>
          </p:nvPr>
        </p:nvGraphicFramePr>
        <p:xfrm>
          <a:off x="-28754" y="1595886"/>
          <a:ext cx="12246927" cy="523336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644588">
                  <a:extLst>
                    <a:ext uri="{9D8B030D-6E8A-4147-A177-3AD203B41FA5}">
                      <a16:colId xmlns:a16="http://schemas.microsoft.com/office/drawing/2014/main" val="3469456744"/>
                    </a:ext>
                  </a:extLst>
                </a:gridCol>
                <a:gridCol w="5701068">
                  <a:extLst>
                    <a:ext uri="{9D8B030D-6E8A-4147-A177-3AD203B41FA5}">
                      <a16:colId xmlns:a16="http://schemas.microsoft.com/office/drawing/2014/main" val="4104148535"/>
                    </a:ext>
                  </a:extLst>
                </a:gridCol>
                <a:gridCol w="5901271">
                  <a:extLst>
                    <a:ext uri="{9D8B030D-6E8A-4147-A177-3AD203B41FA5}">
                      <a16:colId xmlns:a16="http://schemas.microsoft.com/office/drawing/2014/main" val="2453286631"/>
                    </a:ext>
                  </a:extLst>
                </a:gridCol>
              </a:tblGrid>
              <a:tr h="80119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 u="none" strike="noStrike" noProof="0" dirty="0"/>
                        <a:t>Summary of task and evidence to be submitted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 u="none" strike="noStrike" noProof="0" dirty="0"/>
                        <a:t>Controls to be applied</a:t>
                      </a:r>
                      <a:endParaRPr lang="en-US" sz="18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151207"/>
                  </a:ext>
                </a:extLst>
              </a:tr>
              <a:tr h="4432165">
                <a:tc>
                  <a:txBody>
                    <a:bodyPr/>
                    <a:lstStyle/>
                    <a:p>
                      <a:r>
                        <a:rPr lang="en-GB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This non-examination assessment (NEA) is </a:t>
                      </a:r>
                      <a:r>
                        <a:rPr lang="en-GB" sz="1800" b="1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an assignment containing tasks set by WJEC. </a:t>
                      </a:r>
                      <a:endParaRPr lang="en-GB" sz="1800" b="0" i="0" u="none" strike="noStrike" noProof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The assignment requires learners to </a:t>
                      </a:r>
                      <a:r>
                        <a:rPr lang="en-GB" sz="1800" b="1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choose a group of individuals on which to base the tasks.</a:t>
                      </a:r>
                      <a:endParaRPr lang="en-US" sz="1800" b="0" i="0" u="none" strike="noStrike" noProof="0" dirty="0">
                        <a:solidFill>
                          <a:schemeClr val="tx1"/>
                        </a:solidFill>
                        <a:latin typeface="Calibri"/>
                      </a:endParaRPr>
                    </a:p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The assignment requires learners to </a:t>
                      </a:r>
                      <a:r>
                        <a:rPr lang="en-GB" sz="1800" b="1" i="0" u="none" strike="noStrike" noProof="0" dirty="0">
                          <a:solidFill>
                            <a:schemeClr val="tx1"/>
                          </a:solidFill>
                          <a:latin typeface="Calibri"/>
                        </a:rPr>
                        <a:t>produce evidence as either a podcast, a presentation or a video, 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to demonstrate their knowledge and understanding of promoting the rights of individuals in supporting their health and well-being.</a:t>
                      </a:r>
                      <a:endParaRPr lang="en-US" sz="1800" b="0" i="0" u="none" strike="noStrike" noProof="0" dirty="0">
                        <a:latin typeface="Calibri"/>
                      </a:endParaRPr>
                    </a:p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endParaRPr lang="en-GB" sz="1800" b="0" i="0" u="none" strike="noStrike" noProof="0" dirty="0">
                        <a:latin typeface="Calibri"/>
                      </a:endParaRPr>
                    </a:p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Candidates are required to </a:t>
                      </a:r>
                      <a:r>
                        <a:rPr lang="en-GB" sz="1800" b="1" u="none" strike="noStrike" noProof="0" dirty="0"/>
                        <a:t>produce a podcast, a presentation or a video.</a:t>
                      </a:r>
                      <a:r>
                        <a:rPr lang="en-GB" sz="1800" u="none" strike="noStrike" noProof="0" dirty="0"/>
                        <a:t>(Maximum 5,000 words or a recording of no longer than 10 minutes)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Time:</a:t>
                      </a:r>
                      <a:r>
                        <a:rPr lang="en-GB" sz="1800" u="none" strike="noStrike" noProof="0" dirty="0"/>
                        <a:t> Approximately 20hours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Resources:</a:t>
                      </a:r>
                      <a:r>
                        <a:rPr lang="en-GB" sz="1800" u="none" strike="noStrike" noProof="0" dirty="0"/>
                        <a:t> Candidates may have access to ICT software and class notes. Candidates may have access to the internet.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Supervision:</a:t>
                      </a:r>
                      <a:r>
                        <a:rPr lang="en-GB" sz="1800" u="none" strike="noStrike" noProof="0" dirty="0"/>
                        <a:t> Once the task commences, candidates must be supervised throughout.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Collaboration:</a:t>
                      </a:r>
                      <a:r>
                        <a:rPr lang="en-GB" sz="1800" u="none" strike="noStrike" noProof="0" dirty="0"/>
                        <a:t> The task is an individual task. Group work is not allowed.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Feedback:</a:t>
                      </a:r>
                      <a:r>
                        <a:rPr lang="en-GB" sz="1800" u="none" strike="noStrike" noProof="0" dirty="0"/>
                        <a:t> Candidates cannot be given feedback on the evidence produced until it has been marked.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615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244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F5874-7B72-47AA-9495-851377678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345" y="157307"/>
            <a:ext cx="10515600" cy="1325563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b="1" dirty="0">
                <a:cs typeface="Calibri Light" panose="020F0302020204030204"/>
              </a:rPr>
              <a:t>Assessments </a:t>
            </a:r>
            <a:endParaRPr lang="en-US" b="1" dirty="0">
              <a:cs typeface="Calibri Light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5D6E1D6-FC8A-4720-A6DD-67B685EF5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33799"/>
              </p:ext>
            </p:extLst>
          </p:nvPr>
        </p:nvGraphicFramePr>
        <p:xfrm>
          <a:off x="134470" y="1591235"/>
          <a:ext cx="11887710" cy="52551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37338">
                  <a:extLst>
                    <a:ext uri="{9D8B030D-6E8A-4147-A177-3AD203B41FA5}">
                      <a16:colId xmlns:a16="http://schemas.microsoft.com/office/drawing/2014/main" val="3469456744"/>
                    </a:ext>
                  </a:extLst>
                </a:gridCol>
                <a:gridCol w="5322191">
                  <a:extLst>
                    <a:ext uri="{9D8B030D-6E8A-4147-A177-3AD203B41FA5}">
                      <a16:colId xmlns:a16="http://schemas.microsoft.com/office/drawing/2014/main" val="4104148535"/>
                    </a:ext>
                  </a:extLst>
                </a:gridCol>
                <a:gridCol w="5728181">
                  <a:extLst>
                    <a:ext uri="{9D8B030D-6E8A-4147-A177-3AD203B41FA5}">
                      <a16:colId xmlns:a16="http://schemas.microsoft.com/office/drawing/2014/main" val="2453286631"/>
                    </a:ext>
                  </a:extLst>
                </a:gridCol>
              </a:tblGrid>
              <a:tr h="80119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400" b="1" u="none" strike="noStrike" noProof="0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u="none" strike="noStrike" noProof="0" dirty="0"/>
                        <a:t>Summary of task and evidence to be submitted</a:t>
                      </a:r>
                      <a:endParaRPr lang="en-US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2400" b="1" u="none" strike="noStrike" noProof="0" dirty="0"/>
                        <a:t>Controls to be applied</a:t>
                      </a:r>
                      <a:endParaRPr lang="en-US" sz="24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151207"/>
                  </a:ext>
                </a:extLst>
              </a:tr>
              <a:tr h="4432165">
                <a:tc>
                  <a:txBody>
                    <a:bodyPr/>
                    <a:lstStyle/>
                    <a:p>
                      <a:r>
                        <a:rPr lang="en-GB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noProof="0" dirty="0"/>
                        <a:t>This non-examination assessment (NEA) is an assignment containing tasks set by WJEC. </a:t>
                      </a:r>
                    </a:p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noProof="0" dirty="0"/>
                        <a:t>The assignment requires learners to choose a group of individuals on which to base the tasks.</a:t>
                      </a:r>
                      <a:endParaRPr lang="en-US" sz="1800" u="none" strike="noStrike" noProof="0"/>
                    </a:p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u="none" strike="noStrike" noProof="0" dirty="0"/>
                        <a:t>The assignment requires learners to produce evidence as either a podcast, a presentation or a video, to demonstrate their knowledge and understanding of promoting the rights of individuals in supporting their health and well-being.</a:t>
                      </a:r>
                      <a:endParaRPr lang="en-US" sz="1800" u="none" strike="noStrike" noProof="0"/>
                    </a:p>
                    <a:p>
                      <a:pPr marL="0" marR="0" lvl="0" indent="0" algn="l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  <a:buNone/>
                      </a:pPr>
                      <a:endParaRPr lang="en-GB" sz="1800" u="none" strike="noStrike" noProof="0" dirty="0"/>
                    </a:p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Candidates are required to produce a podcast, a presentation or a video.(Maximum 5,000 words or a recording of no longer than 10 minutes)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Time: </a:t>
                      </a:r>
                      <a:r>
                        <a:rPr lang="en-GB" sz="1800" u="none" strike="noStrike" noProof="0" dirty="0"/>
                        <a:t>Approximately 20hours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Resources:</a:t>
                      </a:r>
                      <a:r>
                        <a:rPr lang="en-GB" sz="1800" u="none" strike="noStrike" noProof="0" dirty="0"/>
                        <a:t> Candidates may have access to ICT software and class notes. Candidates may have access to the internet.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Supervision: Once the task commences, candidates must be supervised throughout.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Collaboration: </a:t>
                      </a:r>
                      <a:r>
                        <a:rPr lang="en-GB" sz="1800" u="none" strike="noStrike" noProof="0" dirty="0"/>
                        <a:t>The task is an individual task. Group work is not allowed.</a:t>
                      </a:r>
                      <a:endParaRPr lang="en-US" dirty="0"/>
                    </a:p>
                    <a:p>
                      <a:pPr lvl="0">
                        <a:buNone/>
                      </a:pPr>
                      <a:r>
                        <a:rPr lang="en-GB" sz="1800" b="1" u="none" strike="noStrike" noProof="0" dirty="0"/>
                        <a:t>Feedback: </a:t>
                      </a:r>
                      <a:r>
                        <a:rPr lang="en-GB" sz="1800" u="none" strike="noStrike" noProof="0" dirty="0"/>
                        <a:t>Candidates cannot be given feedback on the evidence produced until it has been marked.</a:t>
                      </a:r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9615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0497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1E129A76-7D4C-422B-9871-B122D77F3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51" y="47447"/>
            <a:ext cx="5633048" cy="6863749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6AA82DFE-E639-4079-923D-3FA75F33F00F}"/>
              </a:ext>
            </a:extLst>
          </p:cNvPr>
          <p:cNvSpPr/>
          <p:nvPr/>
        </p:nvSpPr>
        <p:spPr>
          <a:xfrm>
            <a:off x="5980607" y="2798495"/>
            <a:ext cx="2357886" cy="1265207"/>
          </a:xfrm>
          <a:prstGeom prst="left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15C9C4F-4766-4FB5-8B89-B6A77B6946F0}"/>
              </a:ext>
            </a:extLst>
          </p:cNvPr>
          <p:cNvSpPr/>
          <p:nvPr/>
        </p:nvSpPr>
        <p:spPr>
          <a:xfrm>
            <a:off x="8585260" y="1921354"/>
            <a:ext cx="3206150" cy="261667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4400" b="1" dirty="0">
                <a:solidFill>
                  <a:schemeClr val="accent4"/>
                </a:solidFill>
                <a:cs typeface="Calibri"/>
              </a:rPr>
              <a:t>Instruction </a:t>
            </a:r>
          </a:p>
          <a:p>
            <a:pPr algn="ctr"/>
            <a:r>
              <a:rPr lang="en-GB" sz="4400" b="1" dirty="0">
                <a:solidFill>
                  <a:schemeClr val="accent4"/>
                </a:solidFill>
                <a:cs typeface="Calibri"/>
              </a:rPr>
              <a:t>Sheet</a:t>
            </a:r>
          </a:p>
        </p:txBody>
      </p:sp>
    </p:spTree>
    <p:extLst>
      <p:ext uri="{BB962C8B-B14F-4D97-AF65-F5344CB8AC3E}">
        <p14:creationId xmlns:p14="http://schemas.microsoft.com/office/powerpoint/2010/main" val="2056754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345" y="88034"/>
            <a:ext cx="10515600" cy="1325563"/>
          </a:xfr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Calibri Light"/>
                <a:ea typeface="+mj-lt"/>
                <a:cs typeface="Calibri Light"/>
              </a:rPr>
              <a:t>Unit 3: Promoting the rights of individuals across the lifespan.</a:t>
            </a:r>
            <a:endParaRPr lang="en-US" dirty="0">
              <a:ea typeface="+mj-lt"/>
              <a:cs typeface="+mj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A8B2506-BCF2-46C2-A0BD-0F998C21A6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4312" y="1479262"/>
            <a:ext cx="12191998" cy="537343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You are required to research and produce evidence on how to promote the rights of individuals within one specific group across their lifespan.</a:t>
            </a:r>
            <a:endParaRPr lang="en-GB"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Specific groups could include:</a:t>
            </a:r>
            <a:endParaRPr lang="en-GB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•individuals 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living with mental illness</a:t>
            </a:r>
            <a:endParaRPr lang="en-GB" b="1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older adults</a:t>
            </a:r>
            <a:endParaRPr lang="en-GB" b="1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•individuals 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living with dementia</a:t>
            </a:r>
            <a:endParaRPr lang="en-GB" b="1" dirty="0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•individuals with 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physical challenges</a:t>
            </a:r>
            <a:endParaRPr lang="en-GB" b="1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•individuals with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 learning difficulties and other challenges</a:t>
            </a:r>
            <a:endParaRPr lang="en-GB" b="1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•individuals 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living with a long-term illness</a:t>
            </a:r>
            <a:endParaRPr lang="en-GB" b="1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dirty="0">
                <a:ea typeface="+mn-lt"/>
                <a:cs typeface="+mn-lt"/>
              </a:rPr>
              <a:t>•individuals </a:t>
            </a:r>
            <a:r>
              <a:rPr lang="en-GB" sz="2400" b="1" dirty="0">
                <a:solidFill>
                  <a:schemeClr val="accent4"/>
                </a:solidFill>
                <a:ea typeface="+mn-lt"/>
                <a:cs typeface="+mn-lt"/>
              </a:rPr>
              <a:t>living with life-limiting conditions</a:t>
            </a:r>
            <a:endParaRPr lang="en-GB" b="1">
              <a:solidFill>
                <a:schemeClr val="accent4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b="1" dirty="0">
                <a:solidFill>
                  <a:schemeClr val="accent5"/>
                </a:solidFill>
                <a:ea typeface="+mn-lt"/>
                <a:cs typeface="+mn-lt"/>
              </a:rPr>
              <a:t>The task requires learners to:</a:t>
            </a:r>
            <a:endParaRPr lang="en-US" sz="2400" dirty="0">
              <a:solidFill>
                <a:schemeClr val="accent5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GB" sz="2400" b="1" dirty="0">
                <a:solidFill>
                  <a:schemeClr val="accent5"/>
                </a:solidFill>
                <a:ea typeface="+mn-lt"/>
                <a:cs typeface="+mn-lt"/>
              </a:rPr>
              <a:t>1 - </a:t>
            </a:r>
            <a:r>
              <a:rPr lang="en-GB" sz="2400" dirty="0">
                <a:ea typeface="+mn-lt"/>
                <a:cs typeface="+mn-lt"/>
              </a:rPr>
              <a:t>Candidates are required to produce a podcast, a presentation or a video.(Maximum 5,000 words or a recording of no longer than 10 minutes)</a:t>
            </a:r>
            <a:endParaRPr lang="en-GB" sz="2400" dirty="0">
              <a:solidFill>
                <a:schemeClr val="accent5"/>
              </a:solidFill>
              <a:ea typeface="+mn-lt"/>
              <a:cs typeface="+mn-lt"/>
            </a:endParaRPr>
          </a:p>
          <a:p>
            <a:pPr marL="0" indent="0" algn="ctr">
              <a:buNone/>
            </a:pPr>
            <a:endParaRPr lang="en-GB" dirty="0">
              <a:solidFill>
                <a:srgbClr val="000000"/>
              </a:solidFill>
              <a:ea typeface="+mn-lt"/>
              <a:cs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0434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A5675089-0414-407F-B449-0A948E656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586649"/>
              </p:ext>
            </p:extLst>
          </p:nvPr>
        </p:nvGraphicFramePr>
        <p:xfrm>
          <a:off x="-14377" y="-28754"/>
          <a:ext cx="12231381" cy="691809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077127">
                  <a:extLst>
                    <a:ext uri="{9D8B030D-6E8A-4147-A177-3AD203B41FA5}">
                      <a16:colId xmlns:a16="http://schemas.microsoft.com/office/drawing/2014/main" val="123591820"/>
                    </a:ext>
                  </a:extLst>
                </a:gridCol>
                <a:gridCol w="4077127">
                  <a:extLst>
                    <a:ext uri="{9D8B030D-6E8A-4147-A177-3AD203B41FA5}">
                      <a16:colId xmlns:a16="http://schemas.microsoft.com/office/drawing/2014/main" val="3512229019"/>
                    </a:ext>
                  </a:extLst>
                </a:gridCol>
                <a:gridCol w="4077127">
                  <a:extLst>
                    <a:ext uri="{9D8B030D-6E8A-4147-A177-3AD203B41FA5}">
                      <a16:colId xmlns:a16="http://schemas.microsoft.com/office/drawing/2014/main" val="2992201601"/>
                    </a:ext>
                  </a:extLst>
                </a:gridCol>
              </a:tblGrid>
              <a:tr h="117894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 b="1" i="0" u="none" strike="noStrike" noProof="0" dirty="0">
                          <a:latin typeface="Calibri"/>
                        </a:rPr>
                        <a:t>3.1 The rights of individuals.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i="0" u="none" strike="noStrike" noProof="0" dirty="0">
                          <a:latin typeface="Calibri"/>
                        </a:rPr>
                        <a:t>3.2 Strategies for promoting the rights of individuals to improve health and well-being.</a:t>
                      </a:r>
                    </a:p>
                    <a:p>
                      <a:pPr lvl="0" algn="ctr">
                        <a:buNone/>
                      </a:pPr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i="0" u="none" strike="noStrike" noProof="0" dirty="0">
                          <a:latin typeface="Calibri"/>
                        </a:rPr>
                        <a:t>3.3 Barriers to participation, challenging inequality and promoting the rights of individuals.</a:t>
                      </a:r>
                    </a:p>
                    <a:p>
                      <a:pPr lvl="0" algn="ctr">
                        <a:buNone/>
                      </a:pPr>
                      <a:endParaRPr lang="en-GB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082481"/>
                  </a:ext>
                </a:extLst>
              </a:tr>
              <a:tr h="172168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how the rights of individuals are promoted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 in the health and social care sector.</a:t>
                      </a:r>
                      <a:endParaRPr lang="en-US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that health and well-being is a state of complete physical, mental and social well-being 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and not merely the absence of disease or infirmity. </a:t>
                      </a:r>
                      <a:endParaRPr lang="en-US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barriers to participation, challenging in equality and promoting the rights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 of individuals.</a:t>
                      </a:r>
                      <a:endParaRPr lang="en-US" b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368278"/>
                  </a:ext>
                </a:extLst>
              </a:tr>
              <a:tr h="1721688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that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legislation underpins strategies and initiatives for promoting the rights of individuals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 to improve health and well-being.</a:t>
                      </a:r>
                      <a:endParaRPr lang="en-US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that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the enjoyment of the highest attainable standard of health and well-being is one of the fundamental rights of every human being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 without distinction of race, religion, political belief, economic or social condition and why this is important. </a:t>
                      </a:r>
                      <a:endParaRPr lang="en-US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why barriers still exist and that individuals, organisations and the Welsh Government all have a part to play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 in health and well-being.</a:t>
                      </a:r>
                      <a:endParaRPr lang="en-US" b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483605"/>
                  </a:ext>
                </a:extLst>
              </a:tr>
              <a:tr h="1721688">
                <a:tc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b="0" i="0" u="none" strike="noStrike" noProof="0" dirty="0">
                          <a:latin typeface="Calibri"/>
                        </a:rPr>
                        <a:t>Learners should know and understand that </a:t>
                      </a:r>
                      <a:r>
                        <a:rPr lang="en-GB" sz="1800" b="1" i="0" u="none" strike="noStrike" noProof="0" dirty="0">
                          <a:latin typeface="Calibri"/>
                        </a:rPr>
                        <a:t>there are currently several campaigns, initiatives and strategies that promote the rights of individuals</a:t>
                      </a:r>
                      <a:r>
                        <a:rPr lang="en-GB" sz="1800" b="0" i="0" u="none" strike="noStrike" noProof="0" dirty="0">
                          <a:latin typeface="Calibri"/>
                        </a:rPr>
                        <a:t> to improve health and well-being. </a:t>
                      </a:r>
                      <a:endParaRPr lang="en-US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808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49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A5675089-0414-407F-B449-0A948E656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1774008"/>
              </p:ext>
            </p:extLst>
          </p:nvPr>
        </p:nvGraphicFramePr>
        <p:xfrm>
          <a:off x="134470" y="67235"/>
          <a:ext cx="11973111" cy="67611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79005">
                  <a:extLst>
                    <a:ext uri="{9D8B030D-6E8A-4147-A177-3AD203B41FA5}">
                      <a16:colId xmlns:a16="http://schemas.microsoft.com/office/drawing/2014/main" val="123591820"/>
                    </a:ext>
                  </a:extLst>
                </a:gridCol>
                <a:gridCol w="212032">
                  <a:extLst>
                    <a:ext uri="{9D8B030D-6E8A-4147-A177-3AD203B41FA5}">
                      <a16:colId xmlns:a16="http://schemas.microsoft.com/office/drawing/2014/main" val="1768932786"/>
                    </a:ext>
                  </a:extLst>
                </a:gridCol>
                <a:gridCol w="3779005">
                  <a:extLst>
                    <a:ext uri="{9D8B030D-6E8A-4147-A177-3AD203B41FA5}">
                      <a16:colId xmlns:a16="http://schemas.microsoft.com/office/drawing/2014/main" val="3512229019"/>
                    </a:ext>
                  </a:extLst>
                </a:gridCol>
                <a:gridCol w="212030">
                  <a:extLst>
                    <a:ext uri="{9D8B030D-6E8A-4147-A177-3AD203B41FA5}">
                      <a16:colId xmlns:a16="http://schemas.microsoft.com/office/drawing/2014/main" val="1364551353"/>
                    </a:ext>
                  </a:extLst>
                </a:gridCol>
                <a:gridCol w="3743634">
                  <a:extLst>
                    <a:ext uri="{9D8B030D-6E8A-4147-A177-3AD203B41FA5}">
                      <a16:colId xmlns:a16="http://schemas.microsoft.com/office/drawing/2014/main" val="2992201601"/>
                    </a:ext>
                  </a:extLst>
                </a:gridCol>
                <a:gridCol w="247405">
                  <a:extLst>
                    <a:ext uri="{9D8B030D-6E8A-4147-A177-3AD203B41FA5}">
                      <a16:colId xmlns:a16="http://schemas.microsoft.com/office/drawing/2014/main" val="2709911153"/>
                    </a:ext>
                  </a:extLst>
                </a:gridCol>
              </a:tblGrid>
              <a:tr h="1168381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GB" sz="1800" b="1" u="none" strike="noStrike" noProof="0" dirty="0"/>
                        <a:t>3.1 The rights of individuals.</a:t>
                      </a:r>
                    </a:p>
                    <a:p>
                      <a:pPr lvl="0" algn="ctr">
                        <a:buNone/>
                      </a:pPr>
                      <a:endParaRPr lang="en-GB" sz="1800" b="1" u="none" strike="noStrike" noProof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800" b="1" u="none" strike="noStrike" noProof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u="none" strike="noStrike" noProof="0" dirty="0"/>
                        <a:t>3.2 Strategies for promoting the rights of individuals to improve health and well-being.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1" u="none" strike="noStrike" noProof="0" dirty="0"/>
                        <a:t>3.3 Barriers to participation, challenging inequality and promoting the rights of individuals.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4082481"/>
                  </a:ext>
                </a:extLst>
              </a:tr>
              <a:tr h="1653371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how the rights of individuals are promoted in the health and social care sector.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that health and well-being is a state of complete physical, mental and social well-being and not merely the absence of disease or infirmity. 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barriers to participation, challenging in equality and promoting the rights of individuals.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5368278"/>
                  </a:ext>
                </a:extLst>
              </a:tr>
              <a:tr h="225961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that legislation underpins strategies and initiatives for promoting the rights of individuals to improve health and well-being.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that the enjoyment of the highest attainable standard of health and well-being is one of the fundamental rights of every human being without distinction of race, religion, political belief, economic or social condition and why this is important. 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why barriers still exist and that individuals, organisations and the Welsh Government all have a part to play in health and well-being.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483605"/>
                  </a:ext>
                </a:extLst>
              </a:tr>
              <a:tr h="1653371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1800" u="none" strike="noStrike" noProof="0" dirty="0"/>
                        <a:t>Learners should know and understand that there are currently several campaigns, initiatives and strategies that promote the rights of individuals to improve health and well-being. </a:t>
                      </a:r>
                      <a:endParaRPr lang="en-US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1800" u="none" strike="noStrik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GB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4808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7990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02B397F-A5ED-4F7D-8ACA-C2AC92EB1BFE}"/>
              </a:ext>
            </a:extLst>
          </p:cNvPr>
          <p:cNvSpPr/>
          <p:nvPr/>
        </p:nvSpPr>
        <p:spPr>
          <a:xfrm>
            <a:off x="408055" y="170568"/>
            <a:ext cx="2428465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Awareness of different groups of individuals</a:t>
            </a:r>
          </a:p>
        </p:txBody>
      </p:sp>
      <p:pic>
        <p:nvPicPr>
          <p:cNvPr id="4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8DFF2936-8A6F-4D13-82AD-79E1C47925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555" t="10919" r="3535" b="17241"/>
          <a:stretch/>
        </p:blipFill>
        <p:spPr>
          <a:xfrm>
            <a:off x="4070621" y="2037699"/>
            <a:ext cx="3644010" cy="2524965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47FE6216-E9CD-4B22-9277-027B8A8C5B64}"/>
              </a:ext>
            </a:extLst>
          </p:cNvPr>
          <p:cNvSpPr/>
          <p:nvPr/>
        </p:nvSpPr>
        <p:spPr>
          <a:xfrm>
            <a:off x="4865037" y="242454"/>
            <a:ext cx="2313447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Understanding of health and well-being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F300FAC-E966-4B16-A973-106BA9D178A9}"/>
              </a:ext>
            </a:extLst>
          </p:cNvPr>
          <p:cNvSpPr/>
          <p:nvPr/>
        </p:nvSpPr>
        <p:spPr>
          <a:xfrm>
            <a:off x="494319" y="4785700"/>
            <a:ext cx="2428465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cs typeface="Calibri"/>
              </a:rPr>
              <a:t>Importance of legislation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A1B63CA-82E7-4A5A-ACBD-B3746CFC5475}"/>
              </a:ext>
            </a:extLst>
          </p:cNvPr>
          <p:cNvSpPr/>
          <p:nvPr/>
        </p:nvSpPr>
        <p:spPr>
          <a:xfrm>
            <a:off x="408054" y="2470944"/>
            <a:ext cx="2428465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Knowledge of the rights of individuals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F3F9C2-A18C-4B6E-AFBE-F29895E14E93}"/>
              </a:ext>
            </a:extLst>
          </p:cNvPr>
          <p:cNvSpPr/>
          <p:nvPr/>
        </p:nvSpPr>
        <p:spPr>
          <a:xfrm>
            <a:off x="9365149" y="170567"/>
            <a:ext cx="2313447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Understanding of the fundamental rights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6E6C783-C87D-47D1-B22F-615A81E0EA83}"/>
              </a:ext>
            </a:extLst>
          </p:cNvPr>
          <p:cNvSpPr/>
          <p:nvPr/>
        </p:nvSpPr>
        <p:spPr>
          <a:xfrm>
            <a:off x="9020093" y="2470944"/>
            <a:ext cx="2313447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Awareness of campaigns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D231198-0AA9-46F8-8D84-82DC2B0C28E8}"/>
              </a:ext>
            </a:extLst>
          </p:cNvPr>
          <p:cNvSpPr/>
          <p:nvPr/>
        </p:nvSpPr>
        <p:spPr>
          <a:xfrm>
            <a:off x="4865036" y="4843208"/>
            <a:ext cx="2313447" cy="146152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Knowledge of barriers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A536A14-9C4B-471F-BE04-0C64B44DB85A}"/>
              </a:ext>
            </a:extLst>
          </p:cNvPr>
          <p:cNvSpPr/>
          <p:nvPr/>
        </p:nvSpPr>
        <p:spPr>
          <a:xfrm>
            <a:off x="8905074" y="4843208"/>
            <a:ext cx="2471597" cy="1547787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b="1" dirty="0">
                <a:cs typeface="Calibri"/>
              </a:rPr>
              <a:t>Understanding of Welsh Gov role</a:t>
            </a:r>
          </a:p>
        </p:txBody>
      </p:sp>
    </p:spTree>
    <p:extLst>
      <p:ext uri="{BB962C8B-B14F-4D97-AF65-F5344CB8AC3E}">
        <p14:creationId xmlns:p14="http://schemas.microsoft.com/office/powerpoint/2010/main" val="14952357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QA xmlns="101960c9-2583-49a4-9434-4c0cad7b266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8D75E50D38D1449095CDF5BED87B3E" ma:contentTypeVersion="13" ma:contentTypeDescription="Create a new document." ma:contentTypeScope="" ma:versionID="c07c8084c9e62c3dcbc43c96f50c28a8">
  <xsd:schema xmlns:xsd="http://www.w3.org/2001/XMLSchema" xmlns:xs="http://www.w3.org/2001/XMLSchema" xmlns:p="http://schemas.microsoft.com/office/2006/metadata/properties" xmlns:ns2="101960c9-2583-49a4-9434-4c0cad7b266a" xmlns:ns3="10ebebe9-ad9c-417c-96aa-6a2f5b72dbd6" targetNamespace="http://schemas.microsoft.com/office/2006/metadata/properties" ma:root="true" ma:fieldsID="96a77c48af5df799cdbd8342400814fb" ns2:_="" ns3:_="">
    <xsd:import namespace="101960c9-2583-49a4-9434-4c0cad7b266a"/>
    <xsd:import namespace="10ebebe9-ad9c-417c-96aa-6a2f5b72db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Q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960c9-2583-49a4-9434-4c0cad7b26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QA" ma:index="11" nillable="true" ma:displayName="QA" ma:format="Dropdown" ma:internalName="QA">
      <xsd:simpleType>
        <xsd:restriction base="dms:Text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bebe9-ad9c-417c-96aa-6a2f5b72db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1173A65-346E-48C1-A4F4-F48F4F0DBC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99EA75-ED08-4848-B3C2-0CB76A1B535A}">
  <ds:schemaRefs>
    <ds:schemaRef ds:uri="http://schemas.microsoft.com/office/2006/metadata/properties"/>
    <ds:schemaRef ds:uri="http://schemas.microsoft.com/office/infopath/2007/PartnerControls"/>
    <ds:schemaRef ds:uri="173cd604-45a7-4d14-8d48-1acb1fc0e56a"/>
  </ds:schemaRefs>
</ds:datastoreItem>
</file>

<file path=customXml/itemProps3.xml><?xml version="1.0" encoding="utf-8"?>
<ds:datastoreItem xmlns:ds="http://schemas.openxmlformats.org/officeDocument/2006/customXml" ds:itemID="{FE28B54F-82C6-44EE-8987-105F17264BFC}"/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1529</Words>
  <Application>Microsoft Office PowerPoint</Application>
  <PresentationFormat>Widescreen</PresentationFormat>
  <Paragraphs>113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 Level 3 Health and Social Care Diploma  Unit 3 : Promoting the rights of individuals across the lifespan.</vt:lpstr>
      <vt:lpstr>Unit 3 : Promoting the rights of individuals across the lifespan.</vt:lpstr>
      <vt:lpstr>Assessments </vt:lpstr>
      <vt:lpstr>Assessments </vt:lpstr>
      <vt:lpstr>PowerPoint Presentation</vt:lpstr>
      <vt:lpstr>Unit 3: Promoting the rights of individuals across the lifespan.</vt:lpstr>
      <vt:lpstr>PowerPoint Presentation</vt:lpstr>
      <vt:lpstr>PowerPoint Presentation</vt:lpstr>
      <vt:lpstr>PowerPoint Presentation</vt:lpstr>
      <vt:lpstr>Mark Scheme  - Candidates are required to produce a podcast, a presentation or a video.(Maximum 5,000 words or a recording of no longer than 10 minutes)</vt:lpstr>
      <vt:lpstr>PowerPoint Presentation</vt:lpstr>
      <vt:lpstr>NEA Preparation</vt:lpstr>
      <vt:lpstr>PowerPoint Presentation</vt:lpstr>
      <vt:lpstr>PowerPoint Presentation</vt:lpstr>
      <vt:lpstr>Any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Level Health and Social Care</dc:title>
  <dc:creator>Sophie Bellis (Staff)</dc:creator>
  <cp:lastModifiedBy>Morris-Goodman, Karen</cp:lastModifiedBy>
  <cp:revision>1091</cp:revision>
  <dcterms:created xsi:type="dcterms:W3CDTF">2020-04-27T13:53:12Z</dcterms:created>
  <dcterms:modified xsi:type="dcterms:W3CDTF">2020-12-14T21:44:37Z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0x0101005E8D75E50D38D1449095CDF5BED87B3E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Order">
    <vt:r8>2102000</vt:r8>
  </property>
</Properties>
</file>