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61"/>
  </p:notesMasterIdLst>
  <p:sldIdLst>
    <p:sldId id="257" r:id="rId5"/>
    <p:sldId id="269" r:id="rId6"/>
    <p:sldId id="303" r:id="rId7"/>
    <p:sldId id="287" r:id="rId8"/>
    <p:sldId id="292" r:id="rId9"/>
    <p:sldId id="331" r:id="rId10"/>
    <p:sldId id="333" r:id="rId11"/>
    <p:sldId id="334" r:id="rId12"/>
    <p:sldId id="332" r:id="rId13"/>
    <p:sldId id="341" r:id="rId14"/>
    <p:sldId id="336" r:id="rId15"/>
    <p:sldId id="318" r:id="rId16"/>
    <p:sldId id="345" r:id="rId17"/>
    <p:sldId id="348" r:id="rId18"/>
    <p:sldId id="349" r:id="rId19"/>
    <p:sldId id="350" r:id="rId20"/>
    <p:sldId id="351" r:id="rId21"/>
    <p:sldId id="304" r:id="rId22"/>
    <p:sldId id="361" r:id="rId23"/>
    <p:sldId id="380" r:id="rId24"/>
    <p:sldId id="338" r:id="rId25"/>
    <p:sldId id="376" r:id="rId26"/>
    <p:sldId id="379" r:id="rId27"/>
    <p:sldId id="378" r:id="rId28"/>
    <p:sldId id="377" r:id="rId29"/>
    <p:sldId id="382" r:id="rId30"/>
    <p:sldId id="387" r:id="rId31"/>
    <p:sldId id="352" r:id="rId32"/>
    <p:sldId id="388" r:id="rId33"/>
    <p:sldId id="335" r:id="rId34"/>
    <p:sldId id="383" r:id="rId35"/>
    <p:sldId id="398" r:id="rId36"/>
    <p:sldId id="358" r:id="rId37"/>
    <p:sldId id="384" r:id="rId38"/>
    <p:sldId id="397" r:id="rId39"/>
    <p:sldId id="357" r:id="rId40"/>
    <p:sldId id="385" r:id="rId41"/>
    <p:sldId id="396" r:id="rId42"/>
    <p:sldId id="356" r:id="rId43"/>
    <p:sldId id="393" r:id="rId44"/>
    <p:sldId id="355" r:id="rId45"/>
    <p:sldId id="394" r:id="rId46"/>
    <p:sldId id="353" r:id="rId47"/>
    <p:sldId id="399" r:id="rId48"/>
    <p:sldId id="360" r:id="rId49"/>
    <p:sldId id="389" r:id="rId50"/>
    <p:sldId id="390" r:id="rId51"/>
    <p:sldId id="391" r:id="rId52"/>
    <p:sldId id="359" r:id="rId53"/>
    <p:sldId id="392" r:id="rId54"/>
    <p:sldId id="372" r:id="rId55"/>
    <p:sldId id="373" r:id="rId56"/>
    <p:sldId id="374" r:id="rId57"/>
    <p:sldId id="381" r:id="rId58"/>
    <p:sldId id="375" r:id="rId59"/>
    <p:sldId id="415" r:id="rId6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9BDF7F-AFE1-FC8C-BD84-58E8AFD046A2}" v="25" dt="2020-09-28T12:31:58.177"/>
    <p1510:client id="{14A09735-D6E5-7554-4902-E40210C3FD24}" v="359" dt="2020-06-27T11:39:36.049"/>
    <p1510:client id="{15CE8F8F-86D4-B5C7-CD69-82FD57EE8D6B}" v="1219" dt="2020-09-05T13:33:03.128"/>
    <p1510:client id="{1D76239D-F20B-C75B-8AB3-2FE737E7CFA0}" v="52" dt="2020-08-29T14:02:29.700"/>
    <p1510:client id="{2745FC92-7D7B-5083-8C6F-F36178197DA3}" v="230" dt="2020-09-14T07:13:30.229"/>
    <p1510:client id="{3FC8FAD5-C6D0-E7DB-41CB-290D8D5F7840}" v="136" dt="2020-09-28T13:18:16.341"/>
    <p1510:client id="{4B754376-57DA-1351-5B13-1F1CB17E0116}" v="61" dt="2020-09-15T06:53:26.864"/>
    <p1510:client id="{55FD8815-B6F2-FE6D-DFD8-06D417E302A4}" v="46" dt="2020-09-28T13:33:56.038"/>
    <p1510:client id="{5DD8D8A0-5AF2-184C-0338-C63713714077}" v="288" dt="2020-06-09T13:43:49.553"/>
    <p1510:client id="{68845DA5-DE1C-5161-E57C-726BEE64A8B3}" v="896" dt="2020-06-09T11:49:52.359"/>
    <p1510:client id="{69D9D761-4F5E-05E1-1884-08733A15D4E0}" v="854" dt="2020-09-21T17:23:49.683"/>
    <p1510:client id="{6AD3A0F5-8683-1BDD-3B39-A29EDFFFA2B7}" v="484" dt="2020-09-25T16:55:24.427"/>
    <p1510:client id="{6B99B116-F216-DABE-8759-63B7B2673DF7}" v="26" dt="2020-04-28T10:32:30.632"/>
    <p1510:client id="{71A9EBD8-7A28-D3BA-2F8C-9CB86356275A}" v="8" dt="2020-09-15T08:51:20.280"/>
    <p1510:client id="{799BBDA1-53AE-6F35-10D4-875CD2DFD3F1}" v="18" dt="2020-09-14T12:33:35.644"/>
    <p1510:client id="{8B4C165D-1F72-633F-117F-E82E0C6D9F46}" v="444" dt="2020-07-18T15:31:36.345"/>
    <p1510:client id="{8B923E94-C22A-E3F6-45BE-F5F2CF46B99E}" v="101" dt="2020-09-21T07:08:52.411"/>
    <p1510:client id="{9F146C2D-9A0A-CFF6-B22B-299513757DF8}" v="6" dt="2020-08-22T13:11:00.668"/>
    <p1510:client id="{B5C5B45A-EA21-077D-014A-70F8495A34AD}" v="36" dt="2020-09-16T17:30:04.546"/>
    <p1510:client id="{B7754691-E869-888E-1438-352138930096}" v="348" dt="2020-07-18T13:06:47.229"/>
    <p1510:client id="{B9299250-1C97-43E0-0618-81A5DFE3E692}" v="560" dt="2020-08-29T14:37:28.378"/>
    <p1510:client id="{BCF437D3-72F0-3C07-2990-3BF0787AEEC7}" v="3" dt="2020-09-06T11:42:05.713"/>
    <p1510:client id="{BEFC49D1-0D1D-74CB-F797-F96057C6A5C4}" v="92" dt="2020-09-16T10:49:58.536"/>
    <p1510:client id="{C69A469F-DAA2-EC17-01EA-D099E3E71BE6}" v="33" dt="2020-09-22T07:35:54.842"/>
    <p1510:client id="{CA1C7E5E-DFCE-AE9A-8A3E-0F4DD9C7D6DE}" v="1" dt="2020-12-10T13:51:47.518"/>
    <p1510:client id="{D7FD6490-1F86-814B-40D6-D3F2819F1F03}" v="542" dt="2020-09-12T11:21:15.781"/>
    <p1510:client id="{DC6F93D4-55FD-CF7B-192D-0BA0EF90E49A}" v="53" dt="2020-04-29T12:24:35.577"/>
    <p1510:client id="{DF0B2850-20F3-1F46-5D98-B1F09B1C7530}" v="100" dt="2020-06-09T12:19:10.379"/>
    <p1510:client id="{E3C212DD-082B-E0EC-1836-3937351D7609}" v="959" dt="2020-07-18T15:10:46.249"/>
    <p1510:client id="{E5D1F59A-EDDB-0113-F7F7-7DFDB7A4C49C}" v="367" dt="2020-09-19T09:26:46.569"/>
    <p1510:client id="{EDF00B48-FECC-D525-A961-8D22A836BC62}" v="2229" dt="2020-09-12T13:38:49.875"/>
    <p1510:client id="{F673E271-E32C-3971-47C3-BD487D0BEA59}" v="39" dt="2020-09-20T09:42:07.796"/>
    <p1510:client id="{FAC6B63F-DAAE-A433-037A-012413653439}" v="18" dt="2020-08-24T12:18:08.550"/>
    <p1510:client id="{FCA8473C-F299-3E50-D60D-0F7339C9420C}" v="400" dt="2020-09-14T09:40:22.33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5" d="100"/>
          <a:sy n="85" d="100"/>
        </p:scale>
        <p:origin x="81" y="33"/>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B4E7F7-10A5-9C49-B0D8-1AB2ECEB803F}" type="datetimeFigureOut">
              <a:rPr lang="en-US" smtClean="0"/>
              <a:t>12/14/2020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2DAE36-7858-FC43-8097-4996FD7094C5}" type="slidenum">
              <a:rPr lang="en-US" smtClean="0"/>
              <a:t>‹#›</a:t>
            </a:fld>
            <a:endParaRPr lang="en-US"/>
          </a:p>
        </p:txBody>
      </p:sp>
    </p:spTree>
    <p:extLst>
      <p:ext uri="{BB962C8B-B14F-4D97-AF65-F5344CB8AC3E}">
        <p14:creationId xmlns:p14="http://schemas.microsoft.com/office/powerpoint/2010/main" val="1807019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2DAE36-7858-FC43-8097-4996FD7094C5}" type="slidenum">
              <a:rPr lang="en-US" smtClean="0"/>
              <a:t>2</a:t>
            </a:fld>
            <a:endParaRPr lang="en-US"/>
          </a:p>
        </p:txBody>
      </p:sp>
    </p:spTree>
    <p:extLst>
      <p:ext uri="{BB962C8B-B14F-4D97-AF65-F5344CB8AC3E}">
        <p14:creationId xmlns:p14="http://schemas.microsoft.com/office/powerpoint/2010/main" val="2036778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72DAE36-7858-FC43-8097-4996FD7094C5}" type="slidenum">
              <a:rPr lang="en-US" smtClean="0"/>
              <a:t>3</a:t>
            </a:fld>
            <a:endParaRPr lang="en-US"/>
          </a:p>
        </p:txBody>
      </p:sp>
    </p:spTree>
    <p:extLst>
      <p:ext uri="{BB962C8B-B14F-4D97-AF65-F5344CB8AC3E}">
        <p14:creationId xmlns:p14="http://schemas.microsoft.com/office/powerpoint/2010/main" val="24582374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fld id="{219F2AF6-D242-0B45-A49E-1BE1C424A6AE}" type="datetimeFigureOut">
              <a:rPr lang="en-US" smtClean="0"/>
              <a:t>12/14/2020</a:t>
            </a:fld>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1413295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22975D-CE7B-6143-8E58-C2C1940BF30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2DD341B-D73E-4946-BB85-7735E087EB6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D93A45A-F161-2D45-81EC-CD078884FBC2}"/>
              </a:ext>
            </a:extLst>
          </p:cNvPr>
          <p:cNvSpPr>
            <a:spLocks noGrp="1"/>
          </p:cNvSpPr>
          <p:nvPr>
            <p:ph type="dt" sz="half" idx="10"/>
          </p:nvPr>
        </p:nvSpPr>
        <p:spPr/>
        <p:txBody>
          <a:bodyPr/>
          <a:lstStyle/>
          <a:p>
            <a:fld id="{219F2AF6-D242-0B45-A49E-1BE1C424A6AE}" type="datetimeFigureOut">
              <a:rPr lang="en-US" smtClean="0"/>
              <a:t>12/14/2020</a:t>
            </a:fld>
            <a:endParaRPr lang="en-US"/>
          </a:p>
        </p:txBody>
      </p:sp>
      <p:sp>
        <p:nvSpPr>
          <p:cNvPr id="5" name="Footer Placeholder 4">
            <a:extLst>
              <a:ext uri="{FF2B5EF4-FFF2-40B4-BE49-F238E27FC236}">
                <a16:creationId xmlns:a16="http://schemas.microsoft.com/office/drawing/2014/main" id="{18338294-AF45-6C4C-A014-CA7EB3E39E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A8FC89-DDD0-9B49-B6E2-F1160BC9196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211410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E39EE5-3048-3B4B-A225-EE3E8F7A837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1EB45CC-12EB-C542-B469-D1990A1EBA08}"/>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2F4473-8E30-324D-B911-23E125F32B6B}"/>
              </a:ext>
            </a:extLst>
          </p:cNvPr>
          <p:cNvSpPr>
            <a:spLocks noGrp="1"/>
          </p:cNvSpPr>
          <p:nvPr>
            <p:ph type="dt" sz="half" idx="10"/>
          </p:nvPr>
        </p:nvSpPr>
        <p:spPr/>
        <p:txBody>
          <a:bodyPr/>
          <a:lstStyle/>
          <a:p>
            <a:fld id="{219F2AF6-D242-0B45-A49E-1BE1C424A6AE}" type="datetimeFigureOut">
              <a:rPr lang="en-US" smtClean="0"/>
              <a:t>12/14/2020</a:t>
            </a:fld>
            <a:endParaRPr lang="en-US"/>
          </a:p>
        </p:txBody>
      </p:sp>
      <p:sp>
        <p:nvSpPr>
          <p:cNvPr id="5" name="Footer Placeholder 4">
            <a:extLst>
              <a:ext uri="{FF2B5EF4-FFF2-40B4-BE49-F238E27FC236}">
                <a16:creationId xmlns:a16="http://schemas.microsoft.com/office/drawing/2014/main" id="{02A8FC97-3C1D-4E48-96F9-3DE5DB0103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B57B6-FE54-AE48-A40D-40B5551D9F9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28756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899B6F-827E-624D-B0C2-C980F493756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948B2E-7046-AC41-8D67-6E72E752768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09FF93-F077-5243-AF93-7263CEECAE36}"/>
              </a:ext>
            </a:extLst>
          </p:cNvPr>
          <p:cNvSpPr>
            <a:spLocks noGrp="1"/>
          </p:cNvSpPr>
          <p:nvPr>
            <p:ph type="dt" sz="half" idx="10"/>
          </p:nvPr>
        </p:nvSpPr>
        <p:spPr/>
        <p:txBody>
          <a:bodyPr/>
          <a:lstStyle/>
          <a:p>
            <a:fld id="{219F2AF6-D242-0B45-A49E-1BE1C424A6AE}" type="datetimeFigureOut">
              <a:rPr lang="en-US" smtClean="0"/>
              <a:t>12/14/2020</a:t>
            </a:fld>
            <a:endParaRPr lang="en-US"/>
          </a:p>
        </p:txBody>
      </p:sp>
      <p:sp>
        <p:nvSpPr>
          <p:cNvPr id="5" name="Footer Placeholder 4">
            <a:extLst>
              <a:ext uri="{FF2B5EF4-FFF2-40B4-BE49-F238E27FC236}">
                <a16:creationId xmlns:a16="http://schemas.microsoft.com/office/drawing/2014/main" id="{F74F96D2-0702-8B47-9446-0A4567B72C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AAF693-3F9F-264F-BC93-B9E6BF6F7B96}"/>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658977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AF61D-2038-1744-B0A4-116EAED2C52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1DF3B0-51B2-8A42-9409-4C341ED3EC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50B75ACF-992D-D241-8AFA-9E39F3A32461}"/>
              </a:ext>
            </a:extLst>
          </p:cNvPr>
          <p:cNvSpPr>
            <a:spLocks noGrp="1"/>
          </p:cNvSpPr>
          <p:nvPr>
            <p:ph type="dt" sz="half" idx="10"/>
          </p:nvPr>
        </p:nvSpPr>
        <p:spPr/>
        <p:txBody>
          <a:bodyPr/>
          <a:lstStyle/>
          <a:p>
            <a:fld id="{219F2AF6-D242-0B45-A49E-1BE1C424A6AE}" type="datetimeFigureOut">
              <a:rPr lang="en-US" smtClean="0"/>
              <a:t>12/14/2020</a:t>
            </a:fld>
            <a:endParaRPr lang="en-US"/>
          </a:p>
        </p:txBody>
      </p:sp>
      <p:sp>
        <p:nvSpPr>
          <p:cNvPr id="5" name="Footer Placeholder 4">
            <a:extLst>
              <a:ext uri="{FF2B5EF4-FFF2-40B4-BE49-F238E27FC236}">
                <a16:creationId xmlns:a16="http://schemas.microsoft.com/office/drawing/2014/main" id="{0D4F3F34-BF81-DD4D-8851-B6B40BFC62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F4A106-7E9B-BB4C-AF8F-98EA6F998352}"/>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405404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7C4A-EE38-104C-B284-51BECEC67A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495A72-6D4B-5D4D-A230-3DBC9A38F2B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869F38-9D56-DD49-852C-BF91CB5F3CD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E78A46-AFD6-F04D-94ED-47CC58D3D62C}"/>
              </a:ext>
            </a:extLst>
          </p:cNvPr>
          <p:cNvSpPr>
            <a:spLocks noGrp="1"/>
          </p:cNvSpPr>
          <p:nvPr>
            <p:ph type="dt" sz="half" idx="10"/>
          </p:nvPr>
        </p:nvSpPr>
        <p:spPr/>
        <p:txBody>
          <a:bodyPr/>
          <a:lstStyle/>
          <a:p>
            <a:fld id="{219F2AF6-D242-0B45-A49E-1BE1C424A6AE}" type="datetimeFigureOut">
              <a:rPr lang="en-US" smtClean="0"/>
              <a:t>12/14/2020</a:t>
            </a:fld>
            <a:endParaRPr lang="en-US"/>
          </a:p>
        </p:txBody>
      </p:sp>
      <p:sp>
        <p:nvSpPr>
          <p:cNvPr id="6" name="Footer Placeholder 5">
            <a:extLst>
              <a:ext uri="{FF2B5EF4-FFF2-40B4-BE49-F238E27FC236}">
                <a16:creationId xmlns:a16="http://schemas.microsoft.com/office/drawing/2014/main" id="{4D820E58-6015-6643-8489-6A0D43BF9A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CEC03E-3E6A-7E47-9670-4961C59E9158}"/>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371008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CDDF6-B321-D949-867C-B26814D98B7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773C89F-1764-4A48-B6BC-B141A9BC31B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1769379-9076-D343-9A2A-61105CF9A95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ADA577C-65CF-0A4A-AC16-0160FAFAB58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FDB6078-366E-1944-A4F1-5E471213DC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6BF571A-9177-5F43-BCD1-6DFC1DAB96FC}"/>
              </a:ext>
            </a:extLst>
          </p:cNvPr>
          <p:cNvSpPr>
            <a:spLocks noGrp="1"/>
          </p:cNvSpPr>
          <p:nvPr>
            <p:ph type="dt" sz="half" idx="10"/>
          </p:nvPr>
        </p:nvSpPr>
        <p:spPr/>
        <p:txBody>
          <a:bodyPr/>
          <a:lstStyle/>
          <a:p>
            <a:fld id="{219F2AF6-D242-0B45-A49E-1BE1C424A6AE}" type="datetimeFigureOut">
              <a:rPr lang="en-US" smtClean="0"/>
              <a:t>12/14/2020</a:t>
            </a:fld>
            <a:endParaRPr lang="en-US"/>
          </a:p>
        </p:txBody>
      </p:sp>
      <p:sp>
        <p:nvSpPr>
          <p:cNvPr id="8" name="Footer Placeholder 7">
            <a:extLst>
              <a:ext uri="{FF2B5EF4-FFF2-40B4-BE49-F238E27FC236}">
                <a16:creationId xmlns:a16="http://schemas.microsoft.com/office/drawing/2014/main" id="{1EFA1D5A-DDC0-604E-B503-AFA142E48B7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FEAEA89-D054-3843-AF07-B999D1E168CB}"/>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9928163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12172-4D0C-9C49-A7EF-D3493DCB598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D3F768-2AC1-224E-B435-BB8DDCDFB95C}"/>
              </a:ext>
            </a:extLst>
          </p:cNvPr>
          <p:cNvSpPr>
            <a:spLocks noGrp="1"/>
          </p:cNvSpPr>
          <p:nvPr>
            <p:ph type="dt" sz="half" idx="10"/>
          </p:nvPr>
        </p:nvSpPr>
        <p:spPr/>
        <p:txBody>
          <a:bodyPr/>
          <a:lstStyle/>
          <a:p>
            <a:fld id="{219F2AF6-D242-0B45-A49E-1BE1C424A6AE}" type="datetimeFigureOut">
              <a:rPr lang="en-US" smtClean="0"/>
              <a:t>12/14/2020</a:t>
            </a:fld>
            <a:endParaRPr lang="en-US"/>
          </a:p>
        </p:txBody>
      </p:sp>
      <p:sp>
        <p:nvSpPr>
          <p:cNvPr id="4" name="Footer Placeholder 3">
            <a:extLst>
              <a:ext uri="{FF2B5EF4-FFF2-40B4-BE49-F238E27FC236}">
                <a16:creationId xmlns:a16="http://schemas.microsoft.com/office/drawing/2014/main" id="{495FE34D-550D-574D-B98D-26ED654ABBE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4660757-2823-4C4C-B095-31722D208F9E}"/>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1387996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378D94-AE9D-F744-9F04-7515EFE02659}"/>
              </a:ext>
            </a:extLst>
          </p:cNvPr>
          <p:cNvSpPr>
            <a:spLocks noGrp="1"/>
          </p:cNvSpPr>
          <p:nvPr>
            <p:ph type="dt" sz="half" idx="10"/>
          </p:nvPr>
        </p:nvSpPr>
        <p:spPr/>
        <p:txBody>
          <a:bodyPr/>
          <a:lstStyle/>
          <a:p>
            <a:fld id="{219F2AF6-D242-0B45-A49E-1BE1C424A6AE}" type="datetimeFigureOut">
              <a:rPr lang="en-US" smtClean="0"/>
              <a:t>12/14/2020</a:t>
            </a:fld>
            <a:endParaRPr lang="en-US"/>
          </a:p>
        </p:txBody>
      </p:sp>
      <p:sp>
        <p:nvSpPr>
          <p:cNvPr id="3" name="Footer Placeholder 2">
            <a:extLst>
              <a:ext uri="{FF2B5EF4-FFF2-40B4-BE49-F238E27FC236}">
                <a16:creationId xmlns:a16="http://schemas.microsoft.com/office/drawing/2014/main" id="{C68D928A-D0A8-EB49-9A19-706F545705A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F7AD9FC-4671-234A-97BE-095AFA6C1F31}"/>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8375959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25745-D98D-644A-8B42-97F1667DD5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64EB26D-335D-B847-945F-6AA3BEA1A14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27919A6-8A4D-CF42-9075-DC35EDB6A7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BB675A9-0FBC-F44D-8144-A66AF64705A2}"/>
              </a:ext>
            </a:extLst>
          </p:cNvPr>
          <p:cNvSpPr>
            <a:spLocks noGrp="1"/>
          </p:cNvSpPr>
          <p:nvPr>
            <p:ph type="dt" sz="half" idx="10"/>
          </p:nvPr>
        </p:nvSpPr>
        <p:spPr/>
        <p:txBody>
          <a:bodyPr/>
          <a:lstStyle/>
          <a:p>
            <a:fld id="{219F2AF6-D242-0B45-A49E-1BE1C424A6AE}" type="datetimeFigureOut">
              <a:rPr lang="en-US" smtClean="0"/>
              <a:t>12/14/2020</a:t>
            </a:fld>
            <a:endParaRPr lang="en-US"/>
          </a:p>
        </p:txBody>
      </p:sp>
      <p:sp>
        <p:nvSpPr>
          <p:cNvPr id="6" name="Footer Placeholder 5">
            <a:extLst>
              <a:ext uri="{FF2B5EF4-FFF2-40B4-BE49-F238E27FC236}">
                <a16:creationId xmlns:a16="http://schemas.microsoft.com/office/drawing/2014/main" id="{325E2D68-A31B-BA4D-9617-B9F0B00708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C4A58B-9FF7-A948-A0AE-BBBEA86C50CC}"/>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463027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E395A-1C5B-944F-87A2-D8A53CB59C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3CE062-CC9F-0046-9DF1-B22B40AFB6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9029071-C80B-EE42-86A2-A42B1CF93B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9A07B94-8FE7-B54F-BF07-014BB6101CFE}"/>
              </a:ext>
            </a:extLst>
          </p:cNvPr>
          <p:cNvSpPr>
            <a:spLocks noGrp="1"/>
          </p:cNvSpPr>
          <p:nvPr>
            <p:ph type="dt" sz="half" idx="10"/>
          </p:nvPr>
        </p:nvSpPr>
        <p:spPr/>
        <p:txBody>
          <a:bodyPr/>
          <a:lstStyle/>
          <a:p>
            <a:fld id="{219F2AF6-D242-0B45-A49E-1BE1C424A6AE}" type="datetimeFigureOut">
              <a:rPr lang="en-US" smtClean="0"/>
              <a:t>12/14/2020</a:t>
            </a:fld>
            <a:endParaRPr lang="en-US"/>
          </a:p>
        </p:txBody>
      </p:sp>
      <p:sp>
        <p:nvSpPr>
          <p:cNvPr id="6" name="Footer Placeholder 5">
            <a:extLst>
              <a:ext uri="{FF2B5EF4-FFF2-40B4-BE49-F238E27FC236}">
                <a16:creationId xmlns:a16="http://schemas.microsoft.com/office/drawing/2014/main" id="{C6F8E31B-582F-7649-A3A2-0C9CA4759E5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FE4E7F-D4C8-9541-B1F6-12A27AD63A47}"/>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798996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3772C36-5B53-CE49-8F44-018AF44E85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09C4754-8DE3-3749-A870-F32EC02A58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71DF27-E60B-A243-A151-1922129CE36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9F2AF6-D242-0B45-A49E-1BE1C424A6AE}" type="datetimeFigureOut">
              <a:rPr lang="en-US" smtClean="0"/>
              <a:t>12/14/2020</a:t>
            </a:fld>
            <a:endParaRPr lang="en-US"/>
          </a:p>
        </p:txBody>
      </p:sp>
      <p:sp>
        <p:nvSpPr>
          <p:cNvPr id="5" name="Footer Placeholder 4">
            <a:extLst>
              <a:ext uri="{FF2B5EF4-FFF2-40B4-BE49-F238E27FC236}">
                <a16:creationId xmlns:a16="http://schemas.microsoft.com/office/drawing/2014/main" id="{3882F363-BB5B-C240-8F81-9AB5A307DB3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CDA2D5D-CC85-1249-9AB3-30F2442BD4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C0D4F5-0D5C-F448-9219-64E66EE3E65F}" type="slidenum">
              <a:rPr lang="en-US" smtClean="0"/>
              <a:t>‹#›</a:t>
            </a:fld>
            <a:endParaRPr lang="en-US"/>
          </a:p>
        </p:txBody>
      </p:sp>
    </p:spTree>
    <p:extLst>
      <p:ext uri="{BB962C8B-B14F-4D97-AF65-F5344CB8AC3E}">
        <p14:creationId xmlns:p14="http://schemas.microsoft.com/office/powerpoint/2010/main" val="19863124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hyperlink" Target="mailto:HSCandCC@wjec.co.uk"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hyperlink" Target="https://www.organdonation.nhs.uk/" TargetMode="Externa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CD6788F9-7B56-46AB-83D3-1AC6FCF304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314"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EA920C19-C83A-442E-8FA2-3AD22A7B95C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4" name="Title 1">
            <a:extLst>
              <a:ext uri="{FF2B5EF4-FFF2-40B4-BE49-F238E27FC236}">
                <a16:creationId xmlns:a16="http://schemas.microsoft.com/office/drawing/2014/main" id="{CDD34750-652D-FC49-85CC-0D442747B51C}"/>
              </a:ext>
            </a:extLst>
          </p:cNvPr>
          <p:cNvSpPr>
            <a:spLocks noGrp="1"/>
          </p:cNvSpPr>
          <p:nvPr>
            <p:ph type="ctrTitle"/>
          </p:nvPr>
        </p:nvSpPr>
        <p:spPr>
          <a:xfrm>
            <a:off x="57373" y="3865871"/>
            <a:ext cx="7822849" cy="2233335"/>
          </a:xfrm>
        </p:spPr>
        <p:txBody>
          <a:bodyPr vert="horz" lIns="91440" tIns="45720" rIns="91440" bIns="45720" rtlCol="0" anchor="t">
            <a:noAutofit/>
          </a:bodyPr>
          <a:lstStyle/>
          <a:p>
            <a:r>
              <a:rPr lang="en-US" sz="4000" b="1" dirty="0">
                <a:solidFill>
                  <a:schemeClr val="accent4"/>
                </a:solidFill>
              </a:rPr>
              <a:t> Level 3 Health and Social Care Diploma</a:t>
            </a:r>
            <a:br>
              <a:rPr lang="en-US" sz="4000" b="1" dirty="0">
                <a:cs typeface="Calibri Light"/>
              </a:rPr>
            </a:br>
            <a:br>
              <a:rPr lang="en-US" sz="4000" b="1" dirty="0"/>
            </a:br>
            <a:r>
              <a:rPr lang="en-US" sz="4000" b="1" dirty="0">
                <a:solidFill>
                  <a:schemeClr val="accent4"/>
                </a:solidFill>
                <a:cs typeface="Calibri Light"/>
              </a:rPr>
              <a:t>Unit 3 : Promoting the rights of individuals across the lifespan.</a:t>
            </a:r>
          </a:p>
        </p:txBody>
      </p:sp>
      <p:sp>
        <p:nvSpPr>
          <p:cNvPr id="25" name="Freeform 72">
            <a:extLst>
              <a:ext uri="{FF2B5EF4-FFF2-40B4-BE49-F238E27FC236}">
                <a16:creationId xmlns:a16="http://schemas.microsoft.com/office/drawing/2014/main" id="{41A04820-C326-4300-90B5-5BD134F546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3131115" cy="3406036"/>
          </a:xfrm>
          <a:custGeom>
            <a:avLst/>
            <a:gdLst>
              <a:gd name="connsiteX0" fmla="*/ 0 w 3131115"/>
              <a:gd name="connsiteY0" fmla="*/ 0 h 3406036"/>
              <a:gd name="connsiteX1" fmla="*/ 2726532 w 3131115"/>
              <a:gd name="connsiteY1" fmla="*/ 0 h 3406036"/>
              <a:gd name="connsiteX2" fmla="*/ 2763423 w 3131115"/>
              <a:gd name="connsiteY2" fmla="*/ 49334 h 3406036"/>
              <a:gd name="connsiteX3" fmla="*/ 3131115 w 3131115"/>
              <a:gd name="connsiteY3" fmla="*/ 1253075 h 3406036"/>
              <a:gd name="connsiteX4" fmla="*/ 978154 w 3131115"/>
              <a:gd name="connsiteY4" fmla="*/ 3406036 h 3406036"/>
              <a:gd name="connsiteX5" fmla="*/ 140125 w 3131115"/>
              <a:gd name="connsiteY5" fmla="*/ 3236846 h 3406036"/>
              <a:gd name="connsiteX6" fmla="*/ 0 w 3131115"/>
              <a:gd name="connsiteY6" fmla="*/ 3169345 h 3406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31115" h="3406036">
                <a:moveTo>
                  <a:pt x="0" y="0"/>
                </a:moveTo>
                <a:lnTo>
                  <a:pt x="2726532" y="0"/>
                </a:lnTo>
                <a:lnTo>
                  <a:pt x="2763423" y="49334"/>
                </a:lnTo>
                <a:cubicBezTo>
                  <a:pt x="2995565" y="392949"/>
                  <a:pt x="3131115" y="807182"/>
                  <a:pt x="3131115" y="1253075"/>
                </a:cubicBezTo>
                <a:cubicBezTo>
                  <a:pt x="3131115" y="2442123"/>
                  <a:pt x="2167202" y="3406036"/>
                  <a:pt x="978154" y="3406036"/>
                </a:cubicBezTo>
                <a:cubicBezTo>
                  <a:pt x="680892" y="3406036"/>
                  <a:pt x="397701" y="3345792"/>
                  <a:pt x="140125" y="3236846"/>
                </a:cubicBezTo>
                <a:lnTo>
                  <a:pt x="0" y="3169345"/>
                </a:ln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 name="Picture 5" descr="A close up of a logo&#10;&#10;Description automatically generated">
            <a:extLst>
              <a:ext uri="{FF2B5EF4-FFF2-40B4-BE49-F238E27FC236}">
                <a16:creationId xmlns:a16="http://schemas.microsoft.com/office/drawing/2014/main" id="{153EE8DB-9D92-4B34-BC85-B48988D02FD5}"/>
              </a:ext>
            </a:extLst>
          </p:cNvPr>
          <p:cNvPicPr>
            <a:picLocks noChangeAspect="1"/>
          </p:cNvPicPr>
          <p:nvPr/>
        </p:nvPicPr>
        <p:blipFill rotWithShape="1">
          <a:blip r:embed="rId3">
            <a:alphaModFix/>
          </a:blip>
          <a:srcRect l="21770" r="15634" b="-1"/>
          <a:stretch/>
        </p:blipFill>
        <p:spPr>
          <a:xfrm>
            <a:off x="20" y="2"/>
            <a:ext cx="3001858" cy="3285009"/>
          </a:xfrm>
          <a:custGeom>
            <a:avLst/>
            <a:gdLst/>
            <a:ahLst/>
            <a:cxnLst/>
            <a:rect l="l" t="t" r="r" b="b"/>
            <a:pathLst>
              <a:path w="3001878" h="3285009">
                <a:moveTo>
                  <a:pt x="0" y="0"/>
                </a:moveTo>
                <a:lnTo>
                  <a:pt x="2567363" y="0"/>
                </a:lnTo>
                <a:lnTo>
                  <a:pt x="2654855" y="117001"/>
                </a:lnTo>
                <a:cubicBezTo>
                  <a:pt x="2873947" y="441300"/>
                  <a:pt x="3001878" y="832248"/>
                  <a:pt x="3001878" y="1253075"/>
                </a:cubicBezTo>
                <a:cubicBezTo>
                  <a:pt x="3001878" y="2375281"/>
                  <a:pt x="2092150" y="3285009"/>
                  <a:pt x="969943" y="3285009"/>
                </a:cubicBezTo>
                <a:cubicBezTo>
                  <a:pt x="619254" y="3285009"/>
                  <a:pt x="289314" y="3196169"/>
                  <a:pt x="1403" y="3039766"/>
                </a:cubicBezTo>
                <a:lnTo>
                  <a:pt x="0" y="3038914"/>
                </a:lnTo>
                <a:close/>
              </a:path>
            </a:pathLst>
          </a:custGeom>
          <a:effectLst>
            <a:softEdge rad="0"/>
          </a:effectLst>
        </p:spPr>
      </p:pic>
      <p:sp>
        <p:nvSpPr>
          <p:cNvPr id="27" name="Oval 26">
            <a:extLst>
              <a:ext uri="{FF2B5EF4-FFF2-40B4-BE49-F238E27FC236}">
                <a16:creationId xmlns:a16="http://schemas.microsoft.com/office/drawing/2014/main" id="{0DEFC014-FFA5-4205-8F77-FA7CD0954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36355" y="460823"/>
            <a:ext cx="3245896" cy="3245896"/>
          </a:xfrm>
          <a:prstGeom prst="ellipse">
            <a:avLst/>
          </a:pr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5" descr="A picture containing book, text, drawing&#10;&#10;Description automatically generated">
            <a:extLst>
              <a:ext uri="{FF2B5EF4-FFF2-40B4-BE49-F238E27FC236}">
                <a16:creationId xmlns:a16="http://schemas.microsoft.com/office/drawing/2014/main" id="{1040DCFF-C927-4866-A88D-CB515FEA2D2D}"/>
              </a:ext>
            </a:extLst>
          </p:cNvPr>
          <p:cNvPicPr>
            <a:picLocks noChangeAspect="1"/>
          </p:cNvPicPr>
          <p:nvPr/>
        </p:nvPicPr>
        <p:blipFill rotWithShape="1">
          <a:blip r:embed="rId4">
            <a:alphaModFix/>
          </a:blip>
          <a:srcRect t="216" r="-1" b="2033"/>
          <a:stretch/>
        </p:blipFill>
        <p:spPr>
          <a:xfrm>
            <a:off x="3871319" y="590131"/>
            <a:ext cx="2987276" cy="2987276"/>
          </a:xfrm>
          <a:custGeom>
            <a:avLst/>
            <a:gdLst/>
            <a:ahLst/>
            <a:cxnLst/>
            <a:rect l="l" t="t" r="r" b="b"/>
            <a:pathLst>
              <a:path w="6057610" h="6057610">
                <a:moveTo>
                  <a:pt x="3028805" y="0"/>
                </a:moveTo>
                <a:cubicBezTo>
                  <a:pt x="4701568" y="0"/>
                  <a:pt x="6057610" y="1356042"/>
                  <a:pt x="6057610" y="3028805"/>
                </a:cubicBezTo>
                <a:cubicBezTo>
                  <a:pt x="6057610" y="4701568"/>
                  <a:pt x="4701568" y="6057610"/>
                  <a:pt x="3028805" y="6057610"/>
                </a:cubicBezTo>
                <a:cubicBezTo>
                  <a:pt x="1356042" y="6057610"/>
                  <a:pt x="0" y="4701568"/>
                  <a:pt x="0" y="3028805"/>
                </a:cubicBezTo>
                <a:cubicBezTo>
                  <a:pt x="0" y="1356042"/>
                  <a:pt x="1356042" y="0"/>
                  <a:pt x="3028805" y="0"/>
                </a:cubicBezTo>
                <a:close/>
              </a:path>
            </a:pathLst>
          </a:custGeom>
          <a:effectLst>
            <a:softEdge rad="0"/>
          </a:effectLst>
        </p:spPr>
      </p:pic>
      <p:sp>
        <p:nvSpPr>
          <p:cNvPr id="29" name="Freeform 68">
            <a:extLst>
              <a:ext uri="{FF2B5EF4-FFF2-40B4-BE49-F238E27FC236}">
                <a16:creationId xmlns:a16="http://schemas.microsoft.com/office/drawing/2014/main" id="{4420FB57-1484-4DE9-B68A-2F3C9738CB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12910" y="2"/>
            <a:ext cx="3614334" cy="2178813"/>
          </a:xfrm>
          <a:custGeom>
            <a:avLst/>
            <a:gdLst>
              <a:gd name="connsiteX0" fmla="*/ 38628 w 3614334"/>
              <a:gd name="connsiteY0" fmla="*/ 0 h 2178813"/>
              <a:gd name="connsiteX1" fmla="*/ 3575706 w 3614334"/>
              <a:gd name="connsiteY1" fmla="*/ 0 h 2178813"/>
              <a:gd name="connsiteX2" fmla="*/ 3577619 w 3614334"/>
              <a:gd name="connsiteY2" fmla="*/ 7439 h 2178813"/>
              <a:gd name="connsiteX3" fmla="*/ 3614334 w 3614334"/>
              <a:gd name="connsiteY3" fmla="*/ 371646 h 2178813"/>
              <a:gd name="connsiteX4" fmla="*/ 1807167 w 3614334"/>
              <a:gd name="connsiteY4" fmla="*/ 2178813 h 2178813"/>
              <a:gd name="connsiteX5" fmla="*/ 0 w 3614334"/>
              <a:gd name="connsiteY5" fmla="*/ 371646 h 2178813"/>
              <a:gd name="connsiteX6" fmla="*/ 36715 w 3614334"/>
              <a:gd name="connsiteY6" fmla="*/ 7439 h 217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14334" h="2178813">
                <a:moveTo>
                  <a:pt x="38628" y="0"/>
                </a:moveTo>
                <a:lnTo>
                  <a:pt x="3575706" y="0"/>
                </a:lnTo>
                <a:lnTo>
                  <a:pt x="3577619" y="7439"/>
                </a:lnTo>
                <a:cubicBezTo>
                  <a:pt x="3601692" y="125081"/>
                  <a:pt x="3614334" y="246887"/>
                  <a:pt x="3614334" y="371646"/>
                </a:cubicBezTo>
                <a:cubicBezTo>
                  <a:pt x="3614334" y="1369717"/>
                  <a:pt x="2805238" y="2178813"/>
                  <a:pt x="1807167" y="2178813"/>
                </a:cubicBezTo>
                <a:cubicBezTo>
                  <a:pt x="809096" y="2178813"/>
                  <a:pt x="0" y="1369717"/>
                  <a:pt x="0" y="371646"/>
                </a:cubicBezTo>
                <a:cubicBezTo>
                  <a:pt x="0" y="246887"/>
                  <a:pt x="12642" y="125081"/>
                  <a:pt x="36715" y="7439"/>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1" name="Freeform 64">
            <a:extLst>
              <a:ext uri="{FF2B5EF4-FFF2-40B4-BE49-F238E27FC236}">
                <a16:creationId xmlns:a16="http://schemas.microsoft.com/office/drawing/2014/main" id="{9641EB8E-6586-4EF4-9AAB-4199379B98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4008" y="2433009"/>
            <a:ext cx="3807993" cy="4434467"/>
          </a:xfrm>
          <a:custGeom>
            <a:avLst/>
            <a:gdLst>
              <a:gd name="connsiteX0" fmla="*/ 2890837 w 3807993"/>
              <a:gd name="connsiteY0" fmla="*/ 0 h 4434467"/>
              <a:gd name="connsiteX1" fmla="*/ 3750483 w 3807993"/>
              <a:gd name="connsiteY1" fmla="*/ 129967 h 4434467"/>
              <a:gd name="connsiteX2" fmla="*/ 3807993 w 3807993"/>
              <a:gd name="connsiteY2" fmla="*/ 151015 h 4434467"/>
              <a:gd name="connsiteX3" fmla="*/ 3807993 w 3807993"/>
              <a:gd name="connsiteY3" fmla="*/ 4434467 h 4434467"/>
              <a:gd name="connsiteX4" fmla="*/ 449566 w 3807993"/>
              <a:gd name="connsiteY4" fmla="*/ 4434467 h 4434467"/>
              <a:gd name="connsiteX5" fmla="*/ 348908 w 3807993"/>
              <a:gd name="connsiteY5" fmla="*/ 4268781 h 4434467"/>
              <a:gd name="connsiteX6" fmla="*/ 0 w 3807993"/>
              <a:gd name="connsiteY6" fmla="*/ 2890836 h 4434467"/>
              <a:gd name="connsiteX7" fmla="*/ 2890837 w 3807993"/>
              <a:gd name="connsiteY7" fmla="*/ 0 h 4434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07993" h="4434467">
                <a:moveTo>
                  <a:pt x="2890837" y="0"/>
                </a:moveTo>
                <a:cubicBezTo>
                  <a:pt x="3190193" y="0"/>
                  <a:pt x="3478921" y="45502"/>
                  <a:pt x="3750483" y="129967"/>
                </a:cubicBezTo>
                <a:lnTo>
                  <a:pt x="3807993" y="151015"/>
                </a:lnTo>
                <a:lnTo>
                  <a:pt x="3807993" y="4434467"/>
                </a:lnTo>
                <a:lnTo>
                  <a:pt x="449566" y="4434467"/>
                </a:lnTo>
                <a:lnTo>
                  <a:pt x="348908" y="4268781"/>
                </a:lnTo>
                <a:cubicBezTo>
                  <a:pt x="126394" y="3859169"/>
                  <a:pt x="0" y="3389763"/>
                  <a:pt x="0" y="2890836"/>
                </a:cubicBezTo>
                <a:cubicBezTo>
                  <a:pt x="0" y="1294271"/>
                  <a:pt x="1294272" y="0"/>
                  <a:pt x="2890837"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6" descr="A picture containing drawing&#10;&#10;Description automatically generated">
            <a:extLst>
              <a:ext uri="{FF2B5EF4-FFF2-40B4-BE49-F238E27FC236}">
                <a16:creationId xmlns:a16="http://schemas.microsoft.com/office/drawing/2014/main" id="{D443ABAD-4E00-4C50-AA4F-64DC284CFD84}"/>
              </a:ext>
            </a:extLst>
          </p:cNvPr>
          <p:cNvPicPr>
            <a:picLocks noChangeAspect="1"/>
          </p:cNvPicPr>
          <p:nvPr/>
        </p:nvPicPr>
        <p:blipFill rotWithShape="1">
          <a:blip r:embed="rId5">
            <a:alphaModFix/>
          </a:blip>
          <a:srcRect l="29687" r="13839" b="5405"/>
          <a:stretch/>
        </p:blipFill>
        <p:spPr>
          <a:xfrm>
            <a:off x="8555386" y="2604387"/>
            <a:ext cx="3633995" cy="4032612"/>
          </a:xfrm>
          <a:custGeom>
            <a:avLst/>
            <a:gdLst/>
            <a:ahLst/>
            <a:cxnLst/>
            <a:rect l="l" t="t" r="r" b="b"/>
            <a:pathLst>
              <a:path w="3636614" h="4263089">
                <a:moveTo>
                  <a:pt x="2719458" y="0"/>
                </a:moveTo>
                <a:cubicBezTo>
                  <a:pt x="3001067" y="0"/>
                  <a:pt x="3272679" y="42805"/>
                  <a:pt x="3528142" y="122262"/>
                </a:cubicBezTo>
                <a:lnTo>
                  <a:pt x="3636614" y="161963"/>
                </a:lnTo>
                <a:lnTo>
                  <a:pt x="3636614" y="4263089"/>
                </a:lnTo>
                <a:lnTo>
                  <a:pt x="481756" y="4263089"/>
                </a:lnTo>
                <a:lnTo>
                  <a:pt x="464441" y="4239933"/>
                </a:lnTo>
                <a:cubicBezTo>
                  <a:pt x="171217" y="3805905"/>
                  <a:pt x="0" y="3282677"/>
                  <a:pt x="0" y="2719458"/>
                </a:cubicBezTo>
                <a:cubicBezTo>
                  <a:pt x="0" y="1217543"/>
                  <a:pt x="1217543" y="0"/>
                  <a:pt x="2719458" y="0"/>
                </a:cubicBezTo>
                <a:close/>
              </a:path>
            </a:pathLst>
          </a:custGeom>
          <a:effectLst>
            <a:softEdge rad="0"/>
          </a:effectLst>
        </p:spPr>
      </p:pic>
      <p:sp>
        <p:nvSpPr>
          <p:cNvPr id="7" name="Rectangle 6">
            <a:extLst>
              <a:ext uri="{FF2B5EF4-FFF2-40B4-BE49-F238E27FC236}">
                <a16:creationId xmlns:a16="http://schemas.microsoft.com/office/drawing/2014/main" id="{EA7EAFCD-AD5A-4E76-BA6A-38D2B350CB77}"/>
              </a:ext>
            </a:extLst>
          </p:cNvPr>
          <p:cNvSpPr/>
          <p:nvPr/>
        </p:nvSpPr>
        <p:spPr>
          <a:xfrm>
            <a:off x="7214223" y="151465"/>
            <a:ext cx="4493463" cy="2308324"/>
          </a:xfrm>
          <a:prstGeom prst="rect">
            <a:avLst/>
          </a:prstGeom>
        </p:spPr>
        <p:txBody>
          <a:bodyPr wrap="square">
            <a:spAutoFit/>
          </a:bodyPr>
          <a:lstStyle/>
          <a:p>
            <a:pPr>
              <a:spcAft>
                <a:spcPts val="0"/>
              </a:spcAft>
            </a:pPr>
            <a:r>
              <a:rPr lang="en-GB" dirty="0">
                <a:solidFill>
                  <a:srgbClr val="4472C4"/>
                </a:solidFill>
                <a:latin typeface="Arial" panose="020B0604020202020204" pitchFamily="34" charset="0"/>
                <a:ea typeface="Times New Roman" panose="02020603050405020304" pitchFamily="18" charset="0"/>
              </a:rPr>
              <a:t>These materials are designed by teachers to support the delivery of Level 3 Health and Social Care: Principles and Contexts.  They are supported, but not produced, by WJEC.  If you would like to share your resources, please contact </a:t>
            </a:r>
            <a:r>
              <a:rPr lang="en-GB" u="sng" dirty="0">
                <a:solidFill>
                  <a:srgbClr val="0000FF"/>
                </a:solidFill>
                <a:latin typeface="Arial" panose="020B0604020202020204" pitchFamily="34" charset="0"/>
                <a:ea typeface="Times New Roman" panose="02020603050405020304" pitchFamily="18" charset="0"/>
                <a:hlinkClick r:id="rId6"/>
              </a:rPr>
              <a:t>HSCandCC@wjec.co.uk</a:t>
            </a:r>
            <a:r>
              <a:rPr lang="en-GB" dirty="0">
                <a:latin typeface="Arial" panose="020B0604020202020204" pitchFamily="34" charset="0"/>
                <a:ea typeface="Times New Roman" panose="02020603050405020304" pitchFamily="18" charset="0"/>
              </a:rPr>
              <a:t>.</a:t>
            </a:r>
            <a:endParaRPr lang="en-GB" dirty="0">
              <a:latin typeface="Times New Roman" panose="02020603050405020304" pitchFamily="18" charset="0"/>
              <a:ea typeface="Times New Roman" panose="02020603050405020304" pitchFamily="18" charset="0"/>
            </a:endParaRPr>
          </a:p>
          <a:p>
            <a:pPr>
              <a:spcAft>
                <a:spcPts val="0"/>
              </a:spcAft>
            </a:pPr>
            <a:r>
              <a:rPr lang="en-GB" dirty="0">
                <a:latin typeface="Times New Roman" panose="02020603050405020304" pitchFamily="18" charset="0"/>
                <a:ea typeface="Times New Roman" panose="02020603050405020304" pitchFamily="18" charset="0"/>
              </a:rPr>
              <a:t> </a:t>
            </a:r>
          </a:p>
        </p:txBody>
      </p:sp>
    </p:spTree>
    <p:extLst>
      <p:ext uri="{BB962C8B-B14F-4D97-AF65-F5344CB8AC3E}">
        <p14:creationId xmlns:p14="http://schemas.microsoft.com/office/powerpoint/2010/main" val="22425775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AA38AC-FD4E-4D75-94F7-2721F95489F5}"/>
              </a:ext>
            </a:extLst>
          </p:cNvPr>
          <p:cNvSpPr>
            <a:spLocks noGrp="1"/>
          </p:cNvSpPr>
          <p:nvPr>
            <p:ph type="title"/>
          </p:nvPr>
        </p:nvSpPr>
        <p:spPr>
          <a:solidFill>
            <a:schemeClr val="accent4">
              <a:lumMod val="60000"/>
              <a:lumOff val="40000"/>
            </a:schemeClr>
          </a:solidFill>
        </p:spPr>
        <p:txBody>
          <a:bodyPr/>
          <a:lstStyle/>
          <a:p>
            <a:pPr algn="ctr"/>
            <a:r>
              <a:rPr lang="en-GB" b="1" dirty="0">
                <a:solidFill>
                  <a:srgbClr val="FFFFFF"/>
                </a:solidFill>
                <a:cs typeface="Calibri Light"/>
              </a:rPr>
              <a:t>Command Word</a:t>
            </a:r>
          </a:p>
        </p:txBody>
      </p:sp>
      <p:sp>
        <p:nvSpPr>
          <p:cNvPr id="3" name="Content Placeholder 2">
            <a:extLst>
              <a:ext uri="{FF2B5EF4-FFF2-40B4-BE49-F238E27FC236}">
                <a16:creationId xmlns:a16="http://schemas.microsoft.com/office/drawing/2014/main" id="{D95B3217-B342-46B4-8748-C81A54EA99CF}"/>
              </a:ext>
            </a:extLst>
          </p:cNvPr>
          <p:cNvSpPr>
            <a:spLocks noGrp="1"/>
          </p:cNvSpPr>
          <p:nvPr>
            <p:ph sz="half" idx="1"/>
          </p:nvPr>
        </p:nvSpPr>
        <p:spPr>
          <a:ln>
            <a:solidFill>
              <a:schemeClr val="accent4">
                <a:lumMod val="60000"/>
                <a:lumOff val="40000"/>
              </a:schemeClr>
            </a:solidFill>
          </a:ln>
        </p:spPr>
        <p:txBody>
          <a:bodyPr vert="horz" lIns="91440" tIns="45720" rIns="91440" bIns="45720" rtlCol="0" anchor="t">
            <a:normAutofit/>
          </a:bodyPr>
          <a:lstStyle/>
          <a:p>
            <a:pPr marL="0" indent="0" algn="ctr">
              <a:buNone/>
            </a:pPr>
            <a:endParaRPr lang="en-GB" sz="4000" b="1" dirty="0">
              <a:cs typeface="Calibri" panose="020F0502020204030204"/>
            </a:endParaRPr>
          </a:p>
          <a:p>
            <a:pPr marL="0" indent="0" algn="ctr">
              <a:buNone/>
            </a:pPr>
            <a:endParaRPr lang="en-GB" sz="4000" b="1" dirty="0">
              <a:cs typeface="Calibri" panose="020F0502020204030204"/>
            </a:endParaRPr>
          </a:p>
          <a:p>
            <a:pPr marL="0" indent="0" algn="ctr">
              <a:buNone/>
            </a:pPr>
            <a:r>
              <a:rPr lang="en-GB" sz="4000" b="1" dirty="0">
                <a:cs typeface="Calibri" panose="020F0502020204030204"/>
              </a:rPr>
              <a:t>Outline</a:t>
            </a:r>
            <a:endParaRPr lang="en-US" dirty="0">
              <a:cs typeface="Calibri"/>
            </a:endParaRPr>
          </a:p>
        </p:txBody>
      </p:sp>
      <p:sp>
        <p:nvSpPr>
          <p:cNvPr id="4" name="Content Placeholder 3">
            <a:extLst>
              <a:ext uri="{FF2B5EF4-FFF2-40B4-BE49-F238E27FC236}">
                <a16:creationId xmlns:a16="http://schemas.microsoft.com/office/drawing/2014/main" id="{44C06AED-6850-48D8-8E9C-AC9ACFFBC8B4}"/>
              </a:ext>
            </a:extLst>
          </p:cNvPr>
          <p:cNvSpPr>
            <a:spLocks noGrp="1"/>
          </p:cNvSpPr>
          <p:nvPr>
            <p:ph sz="half" idx="2"/>
          </p:nvPr>
        </p:nvSpPr>
        <p:spPr>
          <a:solidFill>
            <a:schemeClr val="accent4">
              <a:lumMod val="60000"/>
              <a:lumOff val="40000"/>
            </a:schemeClr>
          </a:solidFill>
          <a:ln>
            <a:solidFill>
              <a:schemeClr val="accent4">
                <a:lumMod val="60000"/>
                <a:lumOff val="40000"/>
              </a:schemeClr>
            </a:solidFill>
          </a:ln>
        </p:spPr>
        <p:txBody>
          <a:bodyPr vert="horz" lIns="91440" tIns="45720" rIns="91440" bIns="45720" rtlCol="0" anchor="t">
            <a:normAutofit/>
          </a:bodyPr>
          <a:lstStyle/>
          <a:p>
            <a:pPr marL="0" indent="0">
              <a:buNone/>
            </a:pPr>
            <a:endParaRPr lang="en-GB" sz="4000" b="1" dirty="0">
              <a:solidFill>
                <a:srgbClr val="000000"/>
              </a:solidFill>
              <a:ea typeface="+mn-lt"/>
              <a:cs typeface="+mn-lt"/>
            </a:endParaRPr>
          </a:p>
          <a:p>
            <a:pPr marL="0" indent="0">
              <a:buNone/>
            </a:pPr>
            <a:r>
              <a:rPr lang="en-GB" sz="4000" b="1" dirty="0">
                <a:solidFill>
                  <a:srgbClr val="000000"/>
                </a:solidFill>
                <a:ea typeface="+mn-lt"/>
                <a:cs typeface="+mn-lt"/>
              </a:rPr>
              <a:t>Set out the main points/provide a brief description or main characteristics </a:t>
            </a:r>
            <a:endParaRPr lang="en-GB" sz="3200" b="1">
              <a:solidFill>
                <a:srgbClr val="000000"/>
              </a:solidFill>
              <a:cs typeface="Calibri"/>
            </a:endParaRPr>
          </a:p>
        </p:txBody>
      </p:sp>
    </p:spTree>
    <p:extLst>
      <p:ext uri="{BB962C8B-B14F-4D97-AF65-F5344CB8AC3E}">
        <p14:creationId xmlns:p14="http://schemas.microsoft.com/office/powerpoint/2010/main" val="23574207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3D352D89-B721-4B31-96A6-06AD663D4C98}"/>
              </a:ext>
            </a:extLst>
          </p:cNvPr>
          <p:cNvGraphicFramePr>
            <a:graphicFrameLocks noGrp="1"/>
          </p:cNvGraphicFramePr>
          <p:nvPr>
            <p:extLst>
              <p:ext uri="{D42A27DB-BD31-4B8C-83A1-F6EECF244321}">
                <p14:modId xmlns:p14="http://schemas.microsoft.com/office/powerpoint/2010/main" val="855398368"/>
              </p:ext>
            </p:extLst>
          </p:nvPr>
        </p:nvGraphicFramePr>
        <p:xfrm>
          <a:off x="0" y="28754"/>
          <a:ext cx="12181047" cy="6829246"/>
        </p:xfrm>
        <a:graphic>
          <a:graphicData uri="http://schemas.openxmlformats.org/drawingml/2006/table">
            <a:tbl>
              <a:tblPr firstRow="1" bandRow="1">
                <a:tableStyleId>{00A15C55-8517-42AA-B614-E9B94910E393}</a:tableStyleId>
              </a:tblPr>
              <a:tblGrid>
                <a:gridCol w="1063924">
                  <a:extLst>
                    <a:ext uri="{9D8B030D-6E8A-4147-A177-3AD203B41FA5}">
                      <a16:colId xmlns:a16="http://schemas.microsoft.com/office/drawing/2014/main" val="3759660377"/>
                    </a:ext>
                  </a:extLst>
                </a:gridCol>
                <a:gridCol w="11117123">
                  <a:extLst>
                    <a:ext uri="{9D8B030D-6E8A-4147-A177-3AD203B41FA5}">
                      <a16:colId xmlns:a16="http://schemas.microsoft.com/office/drawing/2014/main" val="2031670216"/>
                    </a:ext>
                  </a:extLst>
                </a:gridCol>
              </a:tblGrid>
              <a:tr h="727833">
                <a:tc>
                  <a:txBody>
                    <a:bodyPr/>
                    <a:lstStyle/>
                    <a:p>
                      <a:pPr lvl="0" algn="ctr">
                        <a:buNone/>
                      </a:pPr>
                      <a:r>
                        <a:rPr lang="en-GB" sz="2000" b="1" i="0" u="none" strike="noStrike" noProof="0" dirty="0">
                          <a:latin typeface="Calibri"/>
                        </a:rPr>
                        <a:t>Section A</a:t>
                      </a:r>
                      <a:endParaRPr lang="en-GB" sz="2000" b="0" i="0" u="none" strike="noStrike" noProof="0">
                        <a:latin typeface="Calibri"/>
                      </a:endParaRPr>
                    </a:p>
                  </a:txBody>
                  <a:tcPr/>
                </a:tc>
                <a:tc>
                  <a:txBody>
                    <a:bodyPr/>
                    <a:lstStyle/>
                    <a:p>
                      <a:pPr lvl="0">
                        <a:buNone/>
                      </a:pPr>
                      <a:r>
                        <a:rPr lang="en-GB" sz="2000" b="1" i="0" u="none" strike="noStrike" noProof="0" dirty="0">
                          <a:latin typeface="Calibri"/>
                        </a:rPr>
                        <a:t>Outline, with reference to theorists, the main needs and rights of the chosen group of individuals.</a:t>
                      </a:r>
                      <a:endParaRPr lang="en-GB" sz="2000" b="0" i="0" u="none" strike="noStrike" noProof="0" dirty="0">
                        <a:latin typeface="Calibri"/>
                      </a:endParaRPr>
                    </a:p>
                    <a:p>
                      <a:pPr lvl="0">
                        <a:buNone/>
                      </a:pPr>
                      <a:r>
                        <a:rPr lang="en-GB" sz="2000" b="1" i="0" u="none" strike="noStrike" noProof="0" dirty="0">
                          <a:latin typeface="Calibri"/>
                        </a:rPr>
                        <a:t> [12 marks]</a:t>
                      </a:r>
                      <a:endParaRPr lang="en-GB" sz="2000" b="0" i="0" u="none" strike="noStrike" noProof="0">
                        <a:latin typeface="Calibri"/>
                      </a:endParaRPr>
                    </a:p>
                  </a:txBody>
                  <a:tcPr/>
                </a:tc>
                <a:extLst>
                  <a:ext uri="{0D108BD9-81ED-4DB2-BD59-A6C34878D82A}">
                    <a16:rowId xmlns:a16="http://schemas.microsoft.com/office/drawing/2014/main" val="2043261507"/>
                  </a:ext>
                </a:extLst>
              </a:tr>
              <a:tr h="727833">
                <a:tc>
                  <a:txBody>
                    <a:bodyPr/>
                    <a:lstStyle/>
                    <a:p>
                      <a:pPr lvl="0" algn="ctr">
                        <a:buNone/>
                      </a:pPr>
                      <a:r>
                        <a:rPr lang="en-GB" sz="2000" b="1" i="0" u="none" strike="noStrike" noProof="0" dirty="0">
                          <a:latin typeface="Calibri"/>
                        </a:rPr>
                        <a:t>Band</a:t>
                      </a:r>
                      <a:endParaRPr lang="en-GB" sz="2000" b="0" i="0" u="none" strike="noStrike" noProof="0">
                        <a:latin typeface="Calibri"/>
                      </a:endParaRPr>
                    </a:p>
                  </a:txBody>
                  <a:tcPr/>
                </a:tc>
                <a:tc>
                  <a:txBody>
                    <a:bodyPr/>
                    <a:lstStyle/>
                    <a:p>
                      <a:pPr lvl="0">
                        <a:buNone/>
                      </a:pPr>
                      <a:r>
                        <a:rPr lang="en-GB" sz="2000" b="1" i="0" u="none" strike="noStrike" noProof="0" dirty="0">
                          <a:latin typeface="Calibri"/>
                        </a:rPr>
                        <a:t>AO1: Demonstrate knowledge and understanding of a range of key concepts, values and issues that are relevant to health and social care.</a:t>
                      </a:r>
                      <a:endParaRPr lang="en-GB" sz="2000" b="0" i="0" u="none" strike="noStrike" noProof="0">
                        <a:latin typeface="Calibri"/>
                      </a:endParaRPr>
                    </a:p>
                  </a:txBody>
                  <a:tcPr/>
                </a:tc>
                <a:extLst>
                  <a:ext uri="{0D108BD9-81ED-4DB2-BD59-A6C34878D82A}">
                    <a16:rowId xmlns:a16="http://schemas.microsoft.com/office/drawing/2014/main" val="1211457385"/>
                  </a:ext>
                </a:extLst>
              </a:tr>
              <a:tr h="1269837">
                <a:tc>
                  <a:txBody>
                    <a:bodyPr/>
                    <a:lstStyle/>
                    <a:p>
                      <a:pPr algn="ctr"/>
                      <a:r>
                        <a:rPr lang="en-GB" b="1" dirty="0"/>
                        <a:t>4</a:t>
                      </a:r>
                    </a:p>
                    <a:p>
                      <a:pPr lvl="0" algn="ctr">
                        <a:buNone/>
                      </a:pPr>
                      <a:r>
                        <a:rPr lang="en-GB" sz="1800" b="1" i="0" u="none" strike="noStrike" noProof="0" dirty="0">
                          <a:latin typeface="Calibri"/>
                        </a:rPr>
                        <a:t>(10-12 marks)</a:t>
                      </a:r>
                      <a:endParaRPr lang="en-GB" dirty="0"/>
                    </a:p>
                  </a:txBody>
                  <a:tcPr/>
                </a:tc>
                <a:tc>
                  <a:txBody>
                    <a:bodyPr/>
                    <a:lstStyle/>
                    <a:p>
                      <a:pPr lvl="0" algn="l">
                        <a:lnSpc>
                          <a:spcPct val="100000"/>
                        </a:lnSpc>
                        <a:spcBef>
                          <a:spcPts val="0"/>
                        </a:spcBef>
                        <a:spcAft>
                          <a:spcPts val="0"/>
                        </a:spcAft>
                        <a:buNone/>
                      </a:pPr>
                      <a:r>
                        <a:rPr lang="en-GB" sz="1800" b="0" i="0" u="none" strike="noStrike" noProof="0" dirty="0">
                          <a:latin typeface="Calibri"/>
                        </a:rPr>
                        <a:t>An</a:t>
                      </a:r>
                      <a:r>
                        <a:rPr lang="en-GB" sz="1800" b="1" i="0" u="none" strike="noStrike" noProof="0" dirty="0">
                          <a:latin typeface="Calibri"/>
                        </a:rPr>
                        <a:t> excellent outline</a:t>
                      </a:r>
                      <a:r>
                        <a:rPr lang="en-GB" sz="1800" b="0" i="0" u="none" strike="noStrike" noProof="0" dirty="0">
                          <a:latin typeface="Calibri"/>
                        </a:rPr>
                        <a:t> which:</a:t>
                      </a:r>
                    </a:p>
                    <a:p>
                      <a:pPr lvl="0" algn="l">
                        <a:lnSpc>
                          <a:spcPct val="100000"/>
                        </a:lnSpc>
                        <a:spcBef>
                          <a:spcPts val="0"/>
                        </a:spcBef>
                        <a:spcAft>
                          <a:spcPts val="0"/>
                        </a:spcAft>
                        <a:buNone/>
                      </a:pPr>
                      <a:r>
                        <a:rPr lang="en-GB" sz="1800" b="0" i="0" u="none" strike="noStrike" noProof="0" dirty="0">
                          <a:latin typeface="Calibri"/>
                        </a:rPr>
                        <a:t>•makes </a:t>
                      </a:r>
                      <a:r>
                        <a:rPr lang="en-GB" sz="1800" b="1" i="0" u="none" strike="noStrike" noProof="0" dirty="0">
                          <a:latin typeface="Calibri"/>
                        </a:rPr>
                        <a:t>sound reference</a:t>
                      </a:r>
                      <a:r>
                        <a:rPr lang="en-GB" sz="1800" b="0" i="0" u="none" strike="noStrike" noProof="0" dirty="0">
                          <a:latin typeface="Calibri"/>
                        </a:rPr>
                        <a:t> to the views of relevant theorists linking these to the chosen group of individuals</a:t>
                      </a:r>
                    </a:p>
                    <a:p>
                      <a:pPr lvl="0" algn="l">
                        <a:lnSpc>
                          <a:spcPct val="100000"/>
                        </a:lnSpc>
                        <a:spcBef>
                          <a:spcPts val="0"/>
                        </a:spcBef>
                        <a:spcAft>
                          <a:spcPts val="0"/>
                        </a:spcAft>
                        <a:buNone/>
                      </a:pPr>
                      <a:r>
                        <a:rPr lang="en-GB" sz="1800" b="0" i="0" u="none" strike="noStrike" noProof="0" dirty="0">
                          <a:latin typeface="Calibri"/>
                        </a:rPr>
                        <a:t>•shows</a:t>
                      </a:r>
                      <a:r>
                        <a:rPr lang="en-GB" sz="1800" b="1" i="0" u="none" strike="noStrike" noProof="0" dirty="0">
                          <a:latin typeface="Calibri"/>
                        </a:rPr>
                        <a:t> thorough knowledge and understanding</a:t>
                      </a:r>
                      <a:r>
                        <a:rPr lang="en-GB" sz="1800" b="0" i="0" u="none" strike="noStrike" noProof="0" dirty="0">
                          <a:latin typeface="Calibri"/>
                        </a:rPr>
                        <a:t> of the main needs and rights of the chosen group of individuals</a:t>
                      </a:r>
                    </a:p>
                    <a:p>
                      <a:pPr lvl="0" algn="l">
                        <a:lnSpc>
                          <a:spcPct val="100000"/>
                        </a:lnSpc>
                        <a:spcBef>
                          <a:spcPts val="0"/>
                        </a:spcBef>
                        <a:spcAft>
                          <a:spcPts val="0"/>
                        </a:spcAft>
                        <a:buNone/>
                      </a:pPr>
                      <a:r>
                        <a:rPr lang="en-GB" sz="1800" b="0" i="0" u="none" strike="noStrike" noProof="0" dirty="0">
                          <a:latin typeface="Calibri"/>
                        </a:rPr>
                        <a:t>•focuses on </a:t>
                      </a:r>
                      <a:r>
                        <a:rPr lang="en-GB" sz="1800" b="1" i="0" u="none" strike="noStrike" noProof="0" dirty="0">
                          <a:latin typeface="Calibri"/>
                        </a:rPr>
                        <a:t>the majority of the care and support needs </a:t>
                      </a:r>
                      <a:r>
                        <a:rPr lang="en-GB" sz="1800" b="0" i="0" u="none" strike="noStrike" noProof="0" dirty="0">
                          <a:latin typeface="Calibri"/>
                        </a:rPr>
                        <a:t>of the chosen group of individuals.</a:t>
                      </a:r>
                    </a:p>
                  </a:txBody>
                  <a:tcPr/>
                </a:tc>
                <a:extLst>
                  <a:ext uri="{0D108BD9-81ED-4DB2-BD59-A6C34878D82A}">
                    <a16:rowId xmlns:a16="http://schemas.microsoft.com/office/drawing/2014/main" val="858355633"/>
                  </a:ext>
                </a:extLst>
              </a:tr>
              <a:tr h="1564069">
                <a:tc>
                  <a:txBody>
                    <a:bodyPr/>
                    <a:lstStyle/>
                    <a:p>
                      <a:pPr algn="ctr"/>
                      <a:r>
                        <a:rPr lang="en-GB" b="1" dirty="0"/>
                        <a:t>3</a:t>
                      </a:r>
                    </a:p>
                    <a:p>
                      <a:pPr lvl="0" algn="ctr">
                        <a:buNone/>
                      </a:pPr>
                      <a:r>
                        <a:rPr lang="en-GB" sz="1800" b="1" i="0" u="none" strike="noStrike" noProof="0" dirty="0">
                          <a:latin typeface="Calibri"/>
                        </a:rPr>
                        <a:t>(7-9 marks)</a:t>
                      </a:r>
                      <a:endParaRPr lang="en-GB" dirty="0"/>
                    </a:p>
                  </a:txBody>
                  <a:tcPr/>
                </a:tc>
                <a:tc>
                  <a:txBody>
                    <a:bodyPr/>
                    <a:lstStyle/>
                    <a:p>
                      <a:pPr lvl="0" algn="l">
                        <a:lnSpc>
                          <a:spcPct val="100000"/>
                        </a:lnSpc>
                        <a:spcBef>
                          <a:spcPts val="0"/>
                        </a:spcBef>
                        <a:spcAft>
                          <a:spcPts val="0"/>
                        </a:spcAft>
                        <a:buNone/>
                      </a:pPr>
                      <a:r>
                        <a:rPr lang="en-GB" sz="1800" b="0" i="0" u="none" strike="noStrike" noProof="0" dirty="0">
                          <a:latin typeface="Calibri"/>
                        </a:rPr>
                        <a:t>A</a:t>
                      </a:r>
                      <a:r>
                        <a:rPr lang="en-GB" sz="1800" b="1" i="0" u="none" strike="noStrike" noProof="0" dirty="0">
                          <a:latin typeface="Calibri"/>
                        </a:rPr>
                        <a:t> good outline </a:t>
                      </a:r>
                      <a:r>
                        <a:rPr lang="en-GB" sz="1800" b="0" i="0" u="none" strike="noStrike" noProof="0" dirty="0">
                          <a:latin typeface="Calibri"/>
                        </a:rPr>
                        <a:t>which:</a:t>
                      </a:r>
                    </a:p>
                    <a:p>
                      <a:pPr lvl="0" algn="l">
                        <a:lnSpc>
                          <a:spcPct val="100000"/>
                        </a:lnSpc>
                        <a:spcBef>
                          <a:spcPts val="0"/>
                        </a:spcBef>
                        <a:spcAft>
                          <a:spcPts val="0"/>
                        </a:spcAft>
                        <a:buNone/>
                      </a:pPr>
                      <a:r>
                        <a:rPr lang="en-GB" sz="1800" b="0" i="0" u="none" strike="noStrike" noProof="0" dirty="0">
                          <a:latin typeface="Calibri"/>
                        </a:rPr>
                        <a:t>•makes</a:t>
                      </a:r>
                      <a:r>
                        <a:rPr lang="en-GB" sz="1800" b="1" i="0" u="none" strike="noStrike" noProof="0" dirty="0">
                          <a:latin typeface="Calibri"/>
                        </a:rPr>
                        <a:t> reference </a:t>
                      </a:r>
                      <a:r>
                        <a:rPr lang="en-GB" sz="1800" b="0" i="0" u="none" strike="noStrike" noProof="0" dirty="0">
                          <a:latin typeface="Calibri"/>
                        </a:rPr>
                        <a:t>to the views of relevant theorists linking these to the chosen group of individuals</a:t>
                      </a:r>
                    </a:p>
                    <a:p>
                      <a:pPr lvl="0" algn="l">
                        <a:lnSpc>
                          <a:spcPct val="100000"/>
                        </a:lnSpc>
                        <a:spcBef>
                          <a:spcPts val="0"/>
                        </a:spcBef>
                        <a:spcAft>
                          <a:spcPts val="0"/>
                        </a:spcAft>
                        <a:buNone/>
                      </a:pPr>
                      <a:r>
                        <a:rPr lang="en-GB" sz="1800" b="0" i="0" u="none" strike="noStrike" noProof="0" dirty="0">
                          <a:latin typeface="Calibri"/>
                        </a:rPr>
                        <a:t>•shows </a:t>
                      </a:r>
                      <a:r>
                        <a:rPr lang="en-GB" sz="1800" b="1" i="0" u="none" strike="noStrike" noProof="0" dirty="0">
                          <a:latin typeface="Calibri"/>
                        </a:rPr>
                        <a:t>generally secure knowledge and understanding</a:t>
                      </a:r>
                      <a:r>
                        <a:rPr lang="en-GB" sz="1800" b="0" i="0" u="none" strike="noStrike" noProof="0" dirty="0">
                          <a:latin typeface="Calibri"/>
                        </a:rPr>
                        <a:t> of the main needs and rights of the chosen group of individuals</a:t>
                      </a:r>
                    </a:p>
                    <a:p>
                      <a:pPr lvl="0" algn="l">
                        <a:lnSpc>
                          <a:spcPct val="100000"/>
                        </a:lnSpc>
                        <a:spcBef>
                          <a:spcPts val="0"/>
                        </a:spcBef>
                        <a:spcAft>
                          <a:spcPts val="0"/>
                        </a:spcAft>
                        <a:buNone/>
                      </a:pPr>
                      <a:r>
                        <a:rPr lang="en-GB" sz="1800" b="0" i="0" u="none" strike="noStrike" noProof="0" dirty="0">
                          <a:latin typeface="Calibri"/>
                        </a:rPr>
                        <a:t>•focuses on</a:t>
                      </a:r>
                      <a:r>
                        <a:rPr lang="en-GB" sz="1800" b="1" i="0" u="none" strike="noStrike" noProof="0" dirty="0">
                          <a:latin typeface="Calibri"/>
                        </a:rPr>
                        <a:t> a range of the care and support needs</a:t>
                      </a:r>
                      <a:r>
                        <a:rPr lang="en-GB" sz="1800" b="0" i="0" u="none" strike="noStrike" noProof="0" dirty="0">
                          <a:latin typeface="Calibri"/>
                        </a:rPr>
                        <a:t> of the chosen group of individuals.</a:t>
                      </a:r>
                    </a:p>
                  </a:txBody>
                  <a:tcPr/>
                </a:tc>
                <a:extLst>
                  <a:ext uri="{0D108BD9-81ED-4DB2-BD59-A6C34878D82A}">
                    <a16:rowId xmlns:a16="http://schemas.microsoft.com/office/drawing/2014/main" val="1812142134"/>
                  </a:ext>
                </a:extLst>
              </a:tr>
              <a:tr h="1269837">
                <a:tc>
                  <a:txBody>
                    <a:bodyPr/>
                    <a:lstStyle/>
                    <a:p>
                      <a:pPr algn="ctr"/>
                      <a:r>
                        <a:rPr lang="en-GB" b="1" dirty="0"/>
                        <a:t>2</a:t>
                      </a:r>
                    </a:p>
                    <a:p>
                      <a:pPr lvl="0" algn="ctr">
                        <a:buNone/>
                      </a:pPr>
                      <a:r>
                        <a:rPr lang="en-GB" sz="1800" b="1" i="0" u="none" strike="noStrike" noProof="0" dirty="0">
                          <a:latin typeface="Calibri"/>
                        </a:rPr>
                        <a:t>(4-6 marks)</a:t>
                      </a:r>
                      <a:endParaRPr lang="en-GB" dirty="0"/>
                    </a:p>
                  </a:txBody>
                  <a:tcPr/>
                </a:tc>
                <a:tc>
                  <a:txBody>
                    <a:bodyPr/>
                    <a:lstStyle/>
                    <a:p>
                      <a:pPr lvl="0" algn="l">
                        <a:lnSpc>
                          <a:spcPct val="100000"/>
                        </a:lnSpc>
                        <a:spcBef>
                          <a:spcPts val="0"/>
                        </a:spcBef>
                        <a:spcAft>
                          <a:spcPts val="0"/>
                        </a:spcAft>
                        <a:buNone/>
                      </a:pPr>
                      <a:r>
                        <a:rPr lang="en-GB" sz="1800" b="0" i="0" u="none" strike="noStrike" noProof="0" dirty="0">
                          <a:latin typeface="Calibri"/>
                        </a:rPr>
                        <a:t>A </a:t>
                      </a:r>
                      <a:r>
                        <a:rPr lang="en-GB" sz="1800" b="1" i="0" u="none" strike="noStrike" noProof="0" dirty="0">
                          <a:latin typeface="Calibri"/>
                        </a:rPr>
                        <a:t>basic outline</a:t>
                      </a:r>
                      <a:r>
                        <a:rPr lang="en-GB" sz="1800" b="0" i="0" u="none" strike="noStrike" noProof="0" dirty="0">
                          <a:latin typeface="Calibri"/>
                        </a:rPr>
                        <a:t> which:</a:t>
                      </a:r>
                    </a:p>
                    <a:p>
                      <a:pPr lvl="0" algn="l">
                        <a:lnSpc>
                          <a:spcPct val="100000"/>
                        </a:lnSpc>
                        <a:spcBef>
                          <a:spcPts val="0"/>
                        </a:spcBef>
                        <a:spcAft>
                          <a:spcPts val="0"/>
                        </a:spcAft>
                        <a:buNone/>
                      </a:pPr>
                      <a:r>
                        <a:rPr lang="en-GB" sz="1800" b="0" i="0" u="none" strike="noStrike" noProof="0" dirty="0">
                          <a:latin typeface="Calibri"/>
                        </a:rPr>
                        <a:t>•makes </a:t>
                      </a:r>
                      <a:r>
                        <a:rPr lang="en-GB" sz="1800" b="1" i="0" u="none" strike="noStrike" noProof="0" dirty="0">
                          <a:latin typeface="Calibri"/>
                        </a:rPr>
                        <a:t>some reference </a:t>
                      </a:r>
                      <a:r>
                        <a:rPr lang="en-GB" sz="1800" b="0" i="0" u="none" strike="noStrike" noProof="0" dirty="0">
                          <a:latin typeface="Calibri"/>
                        </a:rPr>
                        <a:t>to the views of theorists linking these to the chosen group of individuals  </a:t>
                      </a:r>
                    </a:p>
                    <a:p>
                      <a:pPr lvl="0" algn="l">
                        <a:lnSpc>
                          <a:spcPct val="100000"/>
                        </a:lnSpc>
                        <a:spcBef>
                          <a:spcPts val="0"/>
                        </a:spcBef>
                        <a:spcAft>
                          <a:spcPts val="0"/>
                        </a:spcAft>
                        <a:buNone/>
                      </a:pPr>
                      <a:r>
                        <a:rPr lang="en-GB" sz="1800" b="0" i="0" u="none" strike="noStrike" noProof="0" dirty="0">
                          <a:latin typeface="Calibri"/>
                        </a:rPr>
                        <a:t>•shows </a:t>
                      </a:r>
                      <a:r>
                        <a:rPr lang="en-GB" sz="1800" b="1" i="0" u="none" strike="noStrike" noProof="0" dirty="0">
                          <a:latin typeface="Calibri"/>
                        </a:rPr>
                        <a:t>some knowledge and understanding</a:t>
                      </a:r>
                      <a:r>
                        <a:rPr lang="en-GB" sz="1800" b="0" i="0" u="none" strike="noStrike" noProof="0" dirty="0">
                          <a:latin typeface="Calibri"/>
                        </a:rPr>
                        <a:t> of the needs and/or rights of the chosen group of individuals</a:t>
                      </a:r>
                    </a:p>
                    <a:p>
                      <a:pPr lvl="0" algn="l">
                        <a:lnSpc>
                          <a:spcPct val="100000"/>
                        </a:lnSpc>
                        <a:spcBef>
                          <a:spcPts val="0"/>
                        </a:spcBef>
                        <a:spcAft>
                          <a:spcPts val="0"/>
                        </a:spcAft>
                        <a:buNone/>
                      </a:pPr>
                      <a:r>
                        <a:rPr lang="en-GB" sz="1800" b="0" i="0" u="none" strike="noStrike" noProof="0" dirty="0">
                          <a:latin typeface="Calibri"/>
                        </a:rPr>
                        <a:t>•focuses on </a:t>
                      </a:r>
                      <a:r>
                        <a:rPr lang="en-GB" sz="1800" b="1" i="0" u="none" strike="noStrike" noProof="0" dirty="0">
                          <a:latin typeface="Calibri"/>
                        </a:rPr>
                        <a:t>some of the care and support needs </a:t>
                      </a:r>
                      <a:r>
                        <a:rPr lang="en-GB" sz="1800" b="0" i="0" u="none" strike="noStrike" noProof="0" dirty="0">
                          <a:latin typeface="Calibri"/>
                        </a:rPr>
                        <a:t>of the chosen group of individuals.</a:t>
                      </a:r>
                    </a:p>
                  </a:txBody>
                  <a:tcPr/>
                </a:tc>
                <a:extLst>
                  <a:ext uri="{0D108BD9-81ED-4DB2-BD59-A6C34878D82A}">
                    <a16:rowId xmlns:a16="http://schemas.microsoft.com/office/drawing/2014/main" val="1696013053"/>
                  </a:ext>
                </a:extLst>
              </a:tr>
              <a:tr h="1269837">
                <a:tc>
                  <a:txBody>
                    <a:bodyPr/>
                    <a:lstStyle/>
                    <a:p>
                      <a:pPr algn="ctr"/>
                      <a:r>
                        <a:rPr lang="en-GB" b="1" dirty="0"/>
                        <a:t>1</a:t>
                      </a:r>
                    </a:p>
                    <a:p>
                      <a:pPr lvl="0" algn="ctr">
                        <a:buNone/>
                      </a:pPr>
                      <a:r>
                        <a:rPr lang="en-GB" sz="1800" b="1" i="0" u="none" strike="noStrike" noProof="0" dirty="0">
                          <a:latin typeface="Calibri"/>
                        </a:rPr>
                        <a:t>(1-3 marks)</a:t>
                      </a:r>
                      <a:endParaRPr lang="en-GB" dirty="0"/>
                    </a:p>
                  </a:txBody>
                  <a:tcPr/>
                </a:tc>
                <a:tc>
                  <a:txBody>
                    <a:bodyPr/>
                    <a:lstStyle/>
                    <a:p>
                      <a:pPr lvl="0" algn="l">
                        <a:lnSpc>
                          <a:spcPct val="100000"/>
                        </a:lnSpc>
                        <a:spcBef>
                          <a:spcPts val="0"/>
                        </a:spcBef>
                        <a:spcAft>
                          <a:spcPts val="0"/>
                        </a:spcAft>
                        <a:buNone/>
                      </a:pPr>
                      <a:r>
                        <a:rPr lang="en-GB" sz="1800" b="0" i="0" u="none" strike="noStrike" noProof="0" dirty="0">
                          <a:latin typeface="Calibri"/>
                        </a:rPr>
                        <a:t>A </a:t>
                      </a:r>
                      <a:r>
                        <a:rPr lang="en-GB" sz="1800" b="1" i="0" u="none" strike="noStrike" noProof="0" dirty="0">
                          <a:latin typeface="Calibri"/>
                        </a:rPr>
                        <a:t>limited outline</a:t>
                      </a:r>
                      <a:r>
                        <a:rPr lang="en-GB" sz="1800" b="0" i="0" u="none" strike="noStrike" noProof="0" dirty="0">
                          <a:latin typeface="Calibri"/>
                        </a:rPr>
                        <a:t> which:</a:t>
                      </a:r>
                    </a:p>
                    <a:p>
                      <a:pPr lvl="0" algn="l">
                        <a:lnSpc>
                          <a:spcPct val="100000"/>
                        </a:lnSpc>
                        <a:spcBef>
                          <a:spcPts val="0"/>
                        </a:spcBef>
                        <a:spcAft>
                          <a:spcPts val="0"/>
                        </a:spcAft>
                        <a:buNone/>
                      </a:pPr>
                      <a:r>
                        <a:rPr lang="en-GB" sz="1800" b="0" i="0" u="none" strike="noStrike" noProof="0" dirty="0">
                          <a:latin typeface="Calibri"/>
                        </a:rPr>
                        <a:t>•makes </a:t>
                      </a:r>
                      <a:r>
                        <a:rPr lang="en-GB" sz="1800" b="1" i="0" u="none" strike="noStrike" noProof="0" dirty="0">
                          <a:latin typeface="Calibri"/>
                        </a:rPr>
                        <a:t>little or no reference</a:t>
                      </a:r>
                      <a:r>
                        <a:rPr lang="en-GB" sz="1800" b="0" i="0" u="none" strike="noStrike" noProof="0" dirty="0">
                          <a:latin typeface="Calibri"/>
                        </a:rPr>
                        <a:t> to the views of theorists</a:t>
                      </a:r>
                    </a:p>
                    <a:p>
                      <a:pPr lvl="0" algn="l">
                        <a:lnSpc>
                          <a:spcPct val="100000"/>
                        </a:lnSpc>
                        <a:spcBef>
                          <a:spcPts val="0"/>
                        </a:spcBef>
                        <a:spcAft>
                          <a:spcPts val="0"/>
                        </a:spcAft>
                        <a:buNone/>
                      </a:pPr>
                      <a:r>
                        <a:rPr lang="en-GB" sz="1800" b="0" i="0" u="none" strike="noStrike" noProof="0" dirty="0">
                          <a:latin typeface="Calibri"/>
                        </a:rPr>
                        <a:t>•shows </a:t>
                      </a:r>
                      <a:r>
                        <a:rPr lang="en-GB" sz="1800" b="1" i="0" u="none" strike="noStrike" noProof="0" dirty="0">
                          <a:latin typeface="Calibri"/>
                        </a:rPr>
                        <a:t>little knowledge and understanding </a:t>
                      </a:r>
                      <a:r>
                        <a:rPr lang="en-GB" sz="1800" b="0" i="0" u="none" strike="noStrike" noProof="0" dirty="0">
                          <a:latin typeface="Calibri"/>
                        </a:rPr>
                        <a:t>of the needs or rights of the chosen group of individuals </a:t>
                      </a:r>
                    </a:p>
                    <a:p>
                      <a:pPr lvl="0" algn="l">
                        <a:lnSpc>
                          <a:spcPct val="100000"/>
                        </a:lnSpc>
                        <a:spcBef>
                          <a:spcPts val="0"/>
                        </a:spcBef>
                        <a:spcAft>
                          <a:spcPts val="0"/>
                        </a:spcAft>
                        <a:buNone/>
                      </a:pPr>
                      <a:r>
                        <a:rPr lang="en-GB" sz="1800" b="0" i="0" u="none" strike="noStrike" noProof="0" dirty="0">
                          <a:latin typeface="Calibri"/>
                        </a:rPr>
                        <a:t>•focuses on </a:t>
                      </a:r>
                      <a:r>
                        <a:rPr lang="en-GB" sz="1800" b="1" i="0" u="none" strike="noStrike" noProof="0" dirty="0">
                          <a:latin typeface="Calibri"/>
                        </a:rPr>
                        <a:t>few care and support needs </a:t>
                      </a:r>
                      <a:r>
                        <a:rPr lang="en-GB" sz="1800" b="0" i="0" u="none" strike="noStrike" noProof="0" dirty="0">
                          <a:latin typeface="Calibri"/>
                        </a:rPr>
                        <a:t>of the chosen group of individuals.</a:t>
                      </a:r>
                    </a:p>
                  </a:txBody>
                  <a:tcPr/>
                </a:tc>
                <a:extLst>
                  <a:ext uri="{0D108BD9-81ED-4DB2-BD59-A6C34878D82A}">
                    <a16:rowId xmlns:a16="http://schemas.microsoft.com/office/drawing/2014/main" val="3922324804"/>
                  </a:ext>
                </a:extLst>
              </a:tr>
            </a:tbl>
          </a:graphicData>
        </a:graphic>
      </p:graphicFrame>
    </p:spTree>
    <p:extLst>
      <p:ext uri="{BB962C8B-B14F-4D97-AF65-F5344CB8AC3E}">
        <p14:creationId xmlns:p14="http://schemas.microsoft.com/office/powerpoint/2010/main" val="34306693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D56312A-07EB-40E2-A60D-7A2E5AC105CE}"/>
              </a:ext>
            </a:extLst>
          </p:cNvPr>
          <p:cNvSpPr>
            <a:spLocks noGrp="1"/>
          </p:cNvSpPr>
          <p:nvPr>
            <p:ph type="title"/>
          </p:nvPr>
        </p:nvSpPr>
        <p:spPr>
          <a:xfrm>
            <a:off x="6097052" y="1564888"/>
            <a:ext cx="5927429" cy="1401448"/>
          </a:xfrm>
        </p:spPr>
        <p:txBody>
          <a:bodyPr vert="horz" lIns="91440" tIns="45720" rIns="91440" bIns="45720" rtlCol="0" anchor="t">
            <a:noAutofit/>
          </a:bodyPr>
          <a:lstStyle/>
          <a:p>
            <a:pPr algn="ctr"/>
            <a:r>
              <a:rPr lang="en-US" sz="4800" b="1" dirty="0">
                <a:solidFill>
                  <a:srgbClr val="FFC000"/>
                </a:solidFill>
                <a:cs typeface="Calibri Light"/>
              </a:rPr>
              <a:t>What is meant by the term rights?</a:t>
            </a:r>
          </a:p>
        </p:txBody>
      </p:sp>
      <p:sp>
        <p:nvSpPr>
          <p:cNvPr id="14"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5" descr="A picture containing graphics, drawing, food&#10;&#10;Description automatically generated">
            <a:extLst>
              <a:ext uri="{FF2B5EF4-FFF2-40B4-BE49-F238E27FC236}">
                <a16:creationId xmlns:a16="http://schemas.microsoft.com/office/drawing/2014/main" id="{B3C81F62-61B6-47F3-B58B-844A6974CF2C}"/>
              </a:ext>
            </a:extLst>
          </p:cNvPr>
          <p:cNvPicPr>
            <a:picLocks noGrp="1" noChangeAspect="1"/>
          </p:cNvPicPr>
          <p:nvPr>
            <p:ph sz="half" idx="2"/>
          </p:nvPr>
        </p:nvPicPr>
        <p:blipFill rotWithShape="1">
          <a:blip r:embed="rId3">
            <a:alphaModFix/>
          </a:blip>
          <a:srcRect l="3147" r="9954" b="1"/>
          <a:stretch/>
        </p:blipFill>
        <p:spPr>
          <a:xfrm>
            <a:off x="1" y="770037"/>
            <a:ext cx="5298683" cy="6097438"/>
          </a:xfrm>
          <a:custGeom>
            <a:avLst/>
            <a:gdLst/>
            <a:ahLst/>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effectLst>
            <a:softEdge rad="0"/>
          </a:effectLst>
        </p:spPr>
      </p:pic>
      <p:pic>
        <p:nvPicPr>
          <p:cNvPr id="3" name="Picture 3" descr="A close up of a sign&#10;&#10;Description automatically generated">
            <a:extLst>
              <a:ext uri="{FF2B5EF4-FFF2-40B4-BE49-F238E27FC236}">
                <a16:creationId xmlns:a16="http://schemas.microsoft.com/office/drawing/2014/main" id="{F2C4358E-DB69-4743-A418-D4F0D970BEBA}"/>
              </a:ext>
            </a:extLst>
          </p:cNvPr>
          <p:cNvPicPr>
            <a:picLocks noChangeAspect="1"/>
          </p:cNvPicPr>
          <p:nvPr/>
        </p:nvPicPr>
        <p:blipFill>
          <a:blip r:embed="rId4"/>
          <a:stretch>
            <a:fillRect/>
          </a:stretch>
        </p:blipFill>
        <p:spPr>
          <a:xfrm>
            <a:off x="7666098" y="3238321"/>
            <a:ext cx="3444635" cy="2581095"/>
          </a:xfrm>
          <a:prstGeom prst="rect">
            <a:avLst/>
          </a:prstGeom>
        </p:spPr>
      </p:pic>
    </p:spTree>
    <p:extLst>
      <p:ext uri="{BB962C8B-B14F-4D97-AF65-F5344CB8AC3E}">
        <p14:creationId xmlns:p14="http://schemas.microsoft.com/office/powerpoint/2010/main" val="35203255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16706D-E074-488A-AC81-86831D2F12D0}"/>
              </a:ext>
            </a:extLst>
          </p:cNvPr>
          <p:cNvSpPr>
            <a:spLocks noGrp="1"/>
          </p:cNvSpPr>
          <p:nvPr>
            <p:ph type="title"/>
          </p:nvPr>
        </p:nvSpPr>
        <p:spPr>
          <a:solidFill>
            <a:schemeClr val="accent4">
              <a:lumMod val="60000"/>
              <a:lumOff val="40000"/>
            </a:schemeClr>
          </a:solidFill>
        </p:spPr>
        <p:txBody>
          <a:bodyPr/>
          <a:lstStyle/>
          <a:p>
            <a:pPr algn="ctr"/>
            <a:r>
              <a:rPr lang="en-US" b="1" dirty="0">
                <a:solidFill>
                  <a:srgbClr val="FFFFFF"/>
                </a:solidFill>
                <a:ea typeface="+mj-lt"/>
                <a:cs typeface="+mj-lt"/>
              </a:rPr>
              <a:t>What is meant by the term rights?</a:t>
            </a:r>
            <a:endParaRPr lang="en-GB" b="1" dirty="0">
              <a:solidFill>
                <a:srgbClr val="FFFFFF"/>
              </a:solidFill>
              <a:ea typeface="+mj-lt"/>
              <a:cs typeface="+mj-lt"/>
            </a:endParaRPr>
          </a:p>
        </p:txBody>
      </p:sp>
      <p:sp>
        <p:nvSpPr>
          <p:cNvPr id="3" name="Content Placeholder 2">
            <a:extLst>
              <a:ext uri="{FF2B5EF4-FFF2-40B4-BE49-F238E27FC236}">
                <a16:creationId xmlns:a16="http://schemas.microsoft.com/office/drawing/2014/main" id="{68E07FB0-AE6A-494D-A714-F2D4D97B8B0B}"/>
              </a:ext>
            </a:extLst>
          </p:cNvPr>
          <p:cNvSpPr>
            <a:spLocks noGrp="1"/>
          </p:cNvSpPr>
          <p:nvPr>
            <p:ph idx="1"/>
          </p:nvPr>
        </p:nvSpPr>
        <p:spPr>
          <a:xfrm>
            <a:off x="205597" y="2875172"/>
            <a:ext cx="11737674" cy="3819376"/>
          </a:xfrm>
        </p:spPr>
        <p:txBody>
          <a:bodyPr vert="horz" lIns="91440" tIns="45720" rIns="91440" bIns="45720" rtlCol="0" anchor="t">
            <a:normAutofit lnSpcReduction="10000"/>
          </a:bodyPr>
          <a:lstStyle/>
          <a:p>
            <a:r>
              <a:rPr lang="en-GB" dirty="0">
                <a:ea typeface="+mn-lt"/>
                <a:cs typeface="+mn-lt"/>
              </a:rPr>
              <a:t>We all have rights when receiving health and social care and these rights influence the way we are treated. We all have what are known as ‘human rights’. </a:t>
            </a:r>
            <a:endParaRPr lang="en-GB">
              <a:ea typeface="+mn-lt"/>
              <a:cs typeface="+mn-lt"/>
            </a:endParaRPr>
          </a:p>
          <a:p>
            <a:endParaRPr lang="en-GB" dirty="0">
              <a:ea typeface="+mn-lt"/>
              <a:cs typeface="+mn-lt"/>
            </a:endParaRPr>
          </a:p>
          <a:p>
            <a:r>
              <a:rPr lang="en-GB" dirty="0">
                <a:ea typeface="+mn-lt"/>
                <a:cs typeface="+mn-lt"/>
              </a:rPr>
              <a:t>All individuals have the right to be treated equally and fairly. It is the duty of the Health and Social Care provider to support these rights and uphold and maintain anti-discriminatory practice.</a:t>
            </a:r>
          </a:p>
          <a:p>
            <a:endParaRPr lang="en-GB" dirty="0">
              <a:cs typeface="Calibri"/>
            </a:endParaRPr>
          </a:p>
          <a:p>
            <a:pPr marL="0" indent="0" algn="ctr">
              <a:buNone/>
            </a:pPr>
            <a:r>
              <a:rPr lang="en-GB" sz="3200" b="1" dirty="0">
                <a:solidFill>
                  <a:schemeClr val="accent2"/>
                </a:solidFill>
                <a:cs typeface="Calibri"/>
              </a:rPr>
              <a:t>What human rights do you think we have?</a:t>
            </a:r>
          </a:p>
        </p:txBody>
      </p:sp>
      <p:sp>
        <p:nvSpPr>
          <p:cNvPr id="4" name="TextBox 3">
            <a:extLst>
              <a:ext uri="{FF2B5EF4-FFF2-40B4-BE49-F238E27FC236}">
                <a16:creationId xmlns:a16="http://schemas.microsoft.com/office/drawing/2014/main" id="{B94EAB98-A3AA-4CC8-A985-94D448D815D6}"/>
              </a:ext>
            </a:extLst>
          </p:cNvPr>
          <p:cNvSpPr txBox="1"/>
          <p:nvPr/>
        </p:nvSpPr>
        <p:spPr>
          <a:xfrm>
            <a:off x="209910" y="1791418"/>
            <a:ext cx="11800935" cy="954107"/>
          </a:xfrm>
          <a:prstGeom prst="rect">
            <a:avLst/>
          </a:prstGeom>
          <a:solidFill>
            <a:schemeClr val="accent4"/>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Char char="•"/>
            </a:pPr>
            <a:r>
              <a:rPr lang="en-GB" sz="2800" b="1" dirty="0">
                <a:solidFill>
                  <a:schemeClr val="bg1"/>
                </a:solidFill>
                <a:cs typeface="Arial"/>
              </a:rPr>
              <a:t>Rights -</a:t>
            </a:r>
            <a:r>
              <a:rPr lang="en-GB" sz="2800" dirty="0">
                <a:solidFill>
                  <a:schemeClr val="bg1"/>
                </a:solidFill>
                <a:cs typeface="Arial"/>
              </a:rPr>
              <a:t> </a:t>
            </a:r>
            <a:r>
              <a:rPr lang="en-GB" sz="2800" dirty="0">
                <a:cs typeface="Arial"/>
              </a:rPr>
              <a:t>Something we are allowed to have by law. </a:t>
            </a:r>
            <a:r>
              <a:rPr lang="en-US" sz="2800" dirty="0">
                <a:cs typeface="Arial"/>
              </a:rPr>
              <a:t>​</a:t>
            </a:r>
          </a:p>
          <a:p>
            <a:pPr>
              <a:buChar char="•"/>
            </a:pPr>
            <a:r>
              <a:rPr lang="en-GB" sz="2800" b="1" dirty="0">
                <a:solidFill>
                  <a:schemeClr val="bg1"/>
                </a:solidFill>
                <a:cs typeface="Arial"/>
              </a:rPr>
              <a:t>Human rights - </a:t>
            </a:r>
            <a:r>
              <a:rPr lang="en-GB" sz="2800" dirty="0">
                <a:cs typeface="Arial"/>
              </a:rPr>
              <a:t> Basic rights and freedoms, which all humans are allowed.</a:t>
            </a:r>
          </a:p>
        </p:txBody>
      </p:sp>
    </p:spTree>
    <p:extLst>
      <p:ext uri="{BB962C8B-B14F-4D97-AF65-F5344CB8AC3E}">
        <p14:creationId xmlns:p14="http://schemas.microsoft.com/office/powerpoint/2010/main" val="36026635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A1204-565B-4745-8644-37340B3CA34E}"/>
              </a:ext>
            </a:extLst>
          </p:cNvPr>
          <p:cNvSpPr>
            <a:spLocks noGrp="1"/>
          </p:cNvSpPr>
          <p:nvPr>
            <p:ph type="title"/>
          </p:nvPr>
        </p:nvSpPr>
        <p:spPr>
          <a:solidFill>
            <a:schemeClr val="accent4"/>
          </a:solidFill>
        </p:spPr>
        <p:txBody>
          <a:bodyPr/>
          <a:lstStyle/>
          <a:p>
            <a:pPr algn="ctr"/>
            <a:r>
              <a:rPr lang="en-GB" b="1" dirty="0">
                <a:solidFill>
                  <a:srgbClr val="FFFFFF"/>
                </a:solidFill>
                <a:cs typeface="Calibri Light"/>
              </a:rPr>
              <a:t>Human Rights</a:t>
            </a:r>
            <a:endParaRPr lang="en-GB" b="1" dirty="0">
              <a:solidFill>
                <a:srgbClr val="FFFFFF"/>
              </a:solidFill>
            </a:endParaRPr>
          </a:p>
        </p:txBody>
      </p:sp>
      <p:sp>
        <p:nvSpPr>
          <p:cNvPr id="3" name="Content Placeholder 2">
            <a:extLst>
              <a:ext uri="{FF2B5EF4-FFF2-40B4-BE49-F238E27FC236}">
                <a16:creationId xmlns:a16="http://schemas.microsoft.com/office/drawing/2014/main" id="{2D385EBD-0F35-4619-958D-C09D473C4718}"/>
              </a:ext>
            </a:extLst>
          </p:cNvPr>
          <p:cNvSpPr>
            <a:spLocks noGrp="1"/>
          </p:cNvSpPr>
          <p:nvPr>
            <p:ph idx="1"/>
          </p:nvPr>
        </p:nvSpPr>
        <p:spPr>
          <a:ln>
            <a:solidFill>
              <a:schemeClr val="accent2"/>
            </a:solidFill>
          </a:ln>
        </p:spPr>
        <p:txBody>
          <a:bodyPr vert="horz" lIns="91440" tIns="45720" rIns="91440" bIns="45720" rtlCol="0" anchor="t">
            <a:normAutofit/>
          </a:bodyPr>
          <a:lstStyle/>
          <a:p>
            <a:r>
              <a:rPr lang="en-US" dirty="0">
                <a:cs typeface="Calibri"/>
              </a:rPr>
              <a:t>Your life is protected by the law, which means that </a:t>
            </a:r>
            <a:r>
              <a:rPr lang="en-US" b="1" dirty="0">
                <a:solidFill>
                  <a:schemeClr val="accent2"/>
                </a:solidFill>
                <a:cs typeface="Calibri"/>
              </a:rPr>
              <a:t>no one is allowed to harm you and in return you are not allowed to harm other people. </a:t>
            </a:r>
            <a:endParaRPr lang="en-GB" b="1">
              <a:solidFill>
                <a:schemeClr val="accent2"/>
              </a:solidFill>
              <a:cs typeface="Calibri"/>
            </a:endParaRPr>
          </a:p>
          <a:p>
            <a:r>
              <a:rPr lang="en-US" dirty="0">
                <a:cs typeface="Calibri"/>
              </a:rPr>
              <a:t>Your life and the lives of others are all </a:t>
            </a:r>
            <a:r>
              <a:rPr lang="en-US" b="1" dirty="0">
                <a:solidFill>
                  <a:schemeClr val="accent2"/>
                </a:solidFill>
                <a:cs typeface="Calibri"/>
              </a:rPr>
              <a:t>important and worthwhile.</a:t>
            </a:r>
            <a:endParaRPr lang="en-GB" b="1">
              <a:solidFill>
                <a:schemeClr val="accent2"/>
              </a:solidFill>
              <a:ea typeface="+mn-lt"/>
              <a:cs typeface="+mn-lt"/>
            </a:endParaRPr>
          </a:p>
          <a:p>
            <a:endParaRPr lang="en-GB" dirty="0">
              <a:cs typeface="Calibri"/>
            </a:endParaRPr>
          </a:p>
        </p:txBody>
      </p:sp>
      <p:sp>
        <p:nvSpPr>
          <p:cNvPr id="4" name="Text Placeholder 3">
            <a:extLst>
              <a:ext uri="{FF2B5EF4-FFF2-40B4-BE49-F238E27FC236}">
                <a16:creationId xmlns:a16="http://schemas.microsoft.com/office/drawing/2014/main" id="{B09C4C53-F13C-437F-BB83-1735901F41F3}"/>
              </a:ext>
            </a:extLst>
          </p:cNvPr>
          <p:cNvSpPr>
            <a:spLocks noGrp="1"/>
          </p:cNvSpPr>
          <p:nvPr>
            <p:ph type="body" sz="half" idx="2"/>
          </p:nvPr>
        </p:nvSpPr>
        <p:spPr/>
        <p:txBody>
          <a:bodyPr vert="horz" lIns="91440" tIns="45720" rIns="91440" bIns="45720" rtlCol="0" anchor="t">
            <a:normAutofit/>
          </a:bodyPr>
          <a:lstStyle/>
          <a:p>
            <a:pPr algn="ctr"/>
            <a:endParaRPr lang="en-US" sz="3200" b="1" dirty="0">
              <a:solidFill>
                <a:schemeClr val="accent2"/>
              </a:solidFill>
              <a:ea typeface="+mn-lt"/>
              <a:cs typeface="+mn-lt"/>
            </a:endParaRPr>
          </a:p>
          <a:p>
            <a:pPr algn="ctr"/>
            <a:r>
              <a:rPr lang="en-US" sz="3200" b="1" dirty="0">
                <a:solidFill>
                  <a:schemeClr val="accent2"/>
                </a:solidFill>
                <a:ea typeface="+mn-lt"/>
                <a:cs typeface="+mn-lt"/>
              </a:rPr>
              <a:t>The right to life</a:t>
            </a:r>
            <a:endParaRPr lang="en-GB" sz="3200" dirty="0">
              <a:solidFill>
                <a:schemeClr val="accent2"/>
              </a:solidFill>
              <a:ea typeface="+mn-lt"/>
              <a:cs typeface="+mn-lt"/>
            </a:endParaRPr>
          </a:p>
          <a:p>
            <a:endParaRPr lang="en-GB" dirty="0">
              <a:cs typeface="Calibri"/>
            </a:endParaRPr>
          </a:p>
        </p:txBody>
      </p:sp>
      <p:pic>
        <p:nvPicPr>
          <p:cNvPr id="5" name="Picture 5" descr="A picture containing game, clock, plate, drawing&#10;&#10;Description automatically generated">
            <a:extLst>
              <a:ext uri="{FF2B5EF4-FFF2-40B4-BE49-F238E27FC236}">
                <a16:creationId xmlns:a16="http://schemas.microsoft.com/office/drawing/2014/main" id="{F130A9F3-3DB3-4744-9341-D95CC0258922}"/>
              </a:ext>
            </a:extLst>
          </p:cNvPr>
          <p:cNvPicPr>
            <a:picLocks noChangeAspect="1"/>
          </p:cNvPicPr>
          <p:nvPr/>
        </p:nvPicPr>
        <p:blipFill>
          <a:blip r:embed="rId2"/>
          <a:stretch>
            <a:fillRect/>
          </a:stretch>
        </p:blipFill>
        <p:spPr>
          <a:xfrm>
            <a:off x="1468468" y="3359000"/>
            <a:ext cx="2785253" cy="2742301"/>
          </a:xfrm>
          <a:prstGeom prst="rect">
            <a:avLst/>
          </a:prstGeom>
        </p:spPr>
      </p:pic>
    </p:spTree>
    <p:extLst>
      <p:ext uri="{BB962C8B-B14F-4D97-AF65-F5344CB8AC3E}">
        <p14:creationId xmlns:p14="http://schemas.microsoft.com/office/powerpoint/2010/main" val="21718641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A1204-565B-4745-8644-37340B3CA34E}"/>
              </a:ext>
            </a:extLst>
          </p:cNvPr>
          <p:cNvSpPr>
            <a:spLocks noGrp="1"/>
          </p:cNvSpPr>
          <p:nvPr>
            <p:ph type="title"/>
          </p:nvPr>
        </p:nvSpPr>
        <p:spPr>
          <a:solidFill>
            <a:schemeClr val="accent4"/>
          </a:solidFill>
        </p:spPr>
        <p:txBody>
          <a:bodyPr/>
          <a:lstStyle/>
          <a:p>
            <a:pPr algn="ctr"/>
            <a:r>
              <a:rPr lang="en-GB" b="1" dirty="0">
                <a:solidFill>
                  <a:srgbClr val="FFFFFF"/>
                </a:solidFill>
                <a:cs typeface="Calibri Light"/>
              </a:rPr>
              <a:t>Human Rights</a:t>
            </a:r>
            <a:endParaRPr lang="en-GB" b="1" dirty="0">
              <a:solidFill>
                <a:srgbClr val="FFFFFF"/>
              </a:solidFill>
            </a:endParaRPr>
          </a:p>
        </p:txBody>
      </p:sp>
      <p:sp>
        <p:nvSpPr>
          <p:cNvPr id="3" name="Content Placeholder 2">
            <a:extLst>
              <a:ext uri="{FF2B5EF4-FFF2-40B4-BE49-F238E27FC236}">
                <a16:creationId xmlns:a16="http://schemas.microsoft.com/office/drawing/2014/main" id="{2D385EBD-0F35-4619-958D-C09D473C4718}"/>
              </a:ext>
            </a:extLst>
          </p:cNvPr>
          <p:cNvSpPr>
            <a:spLocks noGrp="1"/>
          </p:cNvSpPr>
          <p:nvPr>
            <p:ph idx="1"/>
          </p:nvPr>
        </p:nvSpPr>
        <p:spPr>
          <a:xfrm>
            <a:off x="5183188" y="987425"/>
            <a:ext cx="6589143" cy="4873625"/>
          </a:xfrm>
          <a:ln>
            <a:solidFill>
              <a:schemeClr val="accent2"/>
            </a:solidFill>
          </a:ln>
        </p:spPr>
        <p:txBody>
          <a:bodyPr vert="horz" lIns="91440" tIns="45720" rIns="91440" bIns="45720" rtlCol="0" anchor="t">
            <a:normAutofit lnSpcReduction="10000"/>
          </a:bodyPr>
          <a:lstStyle/>
          <a:p>
            <a:pPr>
              <a:lnSpc>
                <a:spcPct val="100000"/>
              </a:lnSpc>
              <a:spcBef>
                <a:spcPts val="0"/>
              </a:spcBef>
            </a:pPr>
            <a:r>
              <a:rPr lang="en-US" dirty="0">
                <a:ea typeface="+mn-lt"/>
                <a:cs typeface="+mn-lt"/>
              </a:rPr>
              <a:t>We are lucky in the United Kingdom as </a:t>
            </a:r>
            <a:r>
              <a:rPr lang="en-US" b="1" dirty="0">
                <a:solidFill>
                  <a:schemeClr val="accent2"/>
                </a:solidFill>
                <a:ea typeface="+mn-lt"/>
                <a:cs typeface="+mn-lt"/>
              </a:rPr>
              <a:t>everyone is allowed to go to school </a:t>
            </a:r>
            <a:r>
              <a:rPr lang="en-US" dirty="0">
                <a:ea typeface="+mn-lt"/>
                <a:cs typeface="+mn-lt"/>
              </a:rPr>
              <a:t>or college to learn.</a:t>
            </a:r>
          </a:p>
          <a:p>
            <a:pPr>
              <a:lnSpc>
                <a:spcPct val="100000"/>
              </a:lnSpc>
              <a:spcBef>
                <a:spcPts val="0"/>
              </a:spcBef>
            </a:pPr>
            <a:r>
              <a:rPr lang="en-US" b="1" dirty="0">
                <a:solidFill>
                  <a:schemeClr val="accent2"/>
                </a:solidFill>
                <a:ea typeface="+mn-lt"/>
                <a:cs typeface="+mn-lt"/>
              </a:rPr>
              <a:t>Education means you can have a better life and get a job. </a:t>
            </a:r>
            <a:endParaRPr lang="en-US" b="1">
              <a:solidFill>
                <a:schemeClr val="accent2"/>
              </a:solidFill>
              <a:cs typeface="Calibri"/>
            </a:endParaRPr>
          </a:p>
          <a:p>
            <a:pPr>
              <a:lnSpc>
                <a:spcPct val="100000"/>
              </a:lnSpc>
              <a:spcBef>
                <a:spcPts val="0"/>
              </a:spcBef>
            </a:pPr>
            <a:r>
              <a:rPr lang="en-US" dirty="0">
                <a:ea typeface="+mn-lt"/>
                <a:cs typeface="+mn-lt"/>
              </a:rPr>
              <a:t>Unfortunately in other countries, there are </a:t>
            </a:r>
            <a:r>
              <a:rPr lang="en-US" b="1" dirty="0">
                <a:solidFill>
                  <a:schemeClr val="accent2"/>
                </a:solidFill>
                <a:ea typeface="+mn-lt"/>
                <a:cs typeface="+mn-lt"/>
              </a:rPr>
              <a:t>some groups of people, especially women, who are not allowed an education.</a:t>
            </a:r>
            <a:endParaRPr lang="en-US" b="1">
              <a:solidFill>
                <a:schemeClr val="accent2"/>
              </a:solidFill>
              <a:cs typeface="Calibri"/>
            </a:endParaRPr>
          </a:p>
          <a:p>
            <a:pPr>
              <a:lnSpc>
                <a:spcPct val="100000"/>
              </a:lnSpc>
              <a:spcBef>
                <a:spcPts val="0"/>
              </a:spcBef>
            </a:pPr>
            <a:endParaRPr lang="en-US" b="1" dirty="0">
              <a:solidFill>
                <a:schemeClr val="accent2"/>
              </a:solidFill>
              <a:ea typeface="+mn-lt"/>
              <a:cs typeface="+mn-lt"/>
            </a:endParaRPr>
          </a:p>
          <a:p>
            <a:endParaRPr lang="en-GB" dirty="0">
              <a:cs typeface="Calibri"/>
            </a:endParaRPr>
          </a:p>
        </p:txBody>
      </p:sp>
      <p:sp>
        <p:nvSpPr>
          <p:cNvPr id="4" name="Text Placeholder 3">
            <a:extLst>
              <a:ext uri="{FF2B5EF4-FFF2-40B4-BE49-F238E27FC236}">
                <a16:creationId xmlns:a16="http://schemas.microsoft.com/office/drawing/2014/main" id="{B09C4C53-F13C-437F-BB83-1735901F41F3}"/>
              </a:ext>
            </a:extLst>
          </p:cNvPr>
          <p:cNvSpPr>
            <a:spLocks noGrp="1"/>
          </p:cNvSpPr>
          <p:nvPr>
            <p:ph type="body" sz="half" idx="2"/>
          </p:nvPr>
        </p:nvSpPr>
        <p:spPr/>
        <p:txBody>
          <a:bodyPr vert="horz" lIns="91440" tIns="45720" rIns="91440" bIns="45720" rtlCol="0" anchor="t">
            <a:normAutofit/>
          </a:bodyPr>
          <a:lstStyle/>
          <a:p>
            <a:pPr algn="ctr"/>
            <a:endParaRPr lang="en-US" sz="3200" b="1" dirty="0">
              <a:solidFill>
                <a:schemeClr val="accent2"/>
              </a:solidFill>
              <a:ea typeface="+mn-lt"/>
              <a:cs typeface="+mn-lt"/>
            </a:endParaRPr>
          </a:p>
          <a:p>
            <a:pPr algn="ctr"/>
            <a:r>
              <a:rPr lang="en-US" sz="3200" b="1" dirty="0">
                <a:solidFill>
                  <a:schemeClr val="accent2"/>
                </a:solidFill>
                <a:ea typeface="+mn-lt"/>
                <a:cs typeface="+mn-lt"/>
              </a:rPr>
              <a:t>The right to an education</a:t>
            </a:r>
            <a:endParaRPr lang="en-US" sz="3200">
              <a:solidFill>
                <a:schemeClr val="accent2"/>
              </a:solidFill>
              <a:ea typeface="+mn-lt"/>
              <a:cs typeface="+mn-lt"/>
            </a:endParaRPr>
          </a:p>
          <a:p>
            <a:pPr algn="ctr"/>
            <a:endParaRPr lang="en-US" b="1" dirty="0">
              <a:solidFill>
                <a:schemeClr val="accent2"/>
              </a:solidFill>
              <a:ea typeface="+mn-lt"/>
              <a:cs typeface="+mn-lt"/>
            </a:endParaRPr>
          </a:p>
          <a:p>
            <a:endParaRPr lang="en-GB" dirty="0">
              <a:cs typeface="Calibri"/>
            </a:endParaRPr>
          </a:p>
        </p:txBody>
      </p:sp>
      <p:pic>
        <p:nvPicPr>
          <p:cNvPr id="5" name="Picture 5" descr="A picture containing boy, young, little, holding&#10;&#10;Description automatically generated">
            <a:extLst>
              <a:ext uri="{FF2B5EF4-FFF2-40B4-BE49-F238E27FC236}">
                <a16:creationId xmlns:a16="http://schemas.microsoft.com/office/drawing/2014/main" id="{F847E405-7650-4F3B-BEAB-9497F694C33D}"/>
              </a:ext>
            </a:extLst>
          </p:cNvPr>
          <p:cNvPicPr>
            <a:picLocks noChangeAspect="1"/>
          </p:cNvPicPr>
          <p:nvPr/>
        </p:nvPicPr>
        <p:blipFill>
          <a:blip r:embed="rId2"/>
          <a:stretch>
            <a:fillRect/>
          </a:stretch>
        </p:blipFill>
        <p:spPr>
          <a:xfrm>
            <a:off x="209910" y="3734519"/>
            <a:ext cx="4856671" cy="2020018"/>
          </a:xfrm>
          <a:prstGeom prst="rect">
            <a:avLst/>
          </a:prstGeom>
        </p:spPr>
      </p:pic>
    </p:spTree>
    <p:extLst>
      <p:ext uri="{BB962C8B-B14F-4D97-AF65-F5344CB8AC3E}">
        <p14:creationId xmlns:p14="http://schemas.microsoft.com/office/powerpoint/2010/main" val="37316659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A1204-565B-4745-8644-37340B3CA34E}"/>
              </a:ext>
            </a:extLst>
          </p:cNvPr>
          <p:cNvSpPr>
            <a:spLocks noGrp="1"/>
          </p:cNvSpPr>
          <p:nvPr>
            <p:ph type="title"/>
          </p:nvPr>
        </p:nvSpPr>
        <p:spPr>
          <a:solidFill>
            <a:schemeClr val="accent4"/>
          </a:solidFill>
        </p:spPr>
        <p:txBody>
          <a:bodyPr/>
          <a:lstStyle/>
          <a:p>
            <a:pPr algn="ctr"/>
            <a:r>
              <a:rPr lang="en-GB" b="1" dirty="0">
                <a:solidFill>
                  <a:srgbClr val="FFFFFF"/>
                </a:solidFill>
                <a:cs typeface="Calibri Light"/>
              </a:rPr>
              <a:t>Human Rights</a:t>
            </a:r>
            <a:endParaRPr lang="en-GB" b="1" dirty="0">
              <a:solidFill>
                <a:srgbClr val="FFFFFF"/>
              </a:solidFill>
            </a:endParaRPr>
          </a:p>
        </p:txBody>
      </p:sp>
      <p:sp>
        <p:nvSpPr>
          <p:cNvPr id="3" name="Content Placeholder 2">
            <a:extLst>
              <a:ext uri="{FF2B5EF4-FFF2-40B4-BE49-F238E27FC236}">
                <a16:creationId xmlns:a16="http://schemas.microsoft.com/office/drawing/2014/main" id="{2D385EBD-0F35-4619-958D-C09D473C4718}"/>
              </a:ext>
            </a:extLst>
          </p:cNvPr>
          <p:cNvSpPr>
            <a:spLocks noGrp="1"/>
          </p:cNvSpPr>
          <p:nvPr>
            <p:ph idx="1"/>
          </p:nvPr>
        </p:nvSpPr>
        <p:spPr>
          <a:xfrm>
            <a:off x="5513867" y="987425"/>
            <a:ext cx="6172200" cy="4873625"/>
          </a:xfrm>
          <a:ln>
            <a:solidFill>
              <a:schemeClr val="accent2"/>
            </a:solidFill>
          </a:ln>
        </p:spPr>
        <p:txBody>
          <a:bodyPr vert="horz" lIns="91440" tIns="45720" rIns="91440" bIns="45720" rtlCol="0" anchor="t">
            <a:normAutofit lnSpcReduction="10000"/>
          </a:bodyPr>
          <a:lstStyle/>
          <a:p>
            <a:pPr>
              <a:lnSpc>
                <a:spcPct val="100000"/>
              </a:lnSpc>
              <a:spcBef>
                <a:spcPts val="0"/>
              </a:spcBef>
            </a:pPr>
            <a:r>
              <a:rPr lang="en-US" dirty="0">
                <a:ea typeface="+mn-lt"/>
                <a:cs typeface="+mn-lt"/>
              </a:rPr>
              <a:t>Everyone has the </a:t>
            </a:r>
            <a:r>
              <a:rPr lang="en-US" b="1" dirty="0">
                <a:solidFill>
                  <a:schemeClr val="accent2"/>
                </a:solidFill>
                <a:ea typeface="+mn-lt"/>
                <a:cs typeface="+mn-lt"/>
              </a:rPr>
              <a:t>right to hold opinions and say their views</a:t>
            </a:r>
            <a:r>
              <a:rPr lang="en-US" dirty="0">
                <a:ea typeface="+mn-lt"/>
                <a:cs typeface="+mn-lt"/>
              </a:rPr>
              <a:t>.</a:t>
            </a:r>
          </a:p>
          <a:p>
            <a:pPr>
              <a:lnSpc>
                <a:spcPct val="100000"/>
              </a:lnSpc>
              <a:spcBef>
                <a:spcPts val="0"/>
              </a:spcBef>
            </a:pPr>
            <a:r>
              <a:rPr lang="en-US" dirty="0">
                <a:ea typeface="+mn-lt"/>
                <a:cs typeface="+mn-lt"/>
              </a:rPr>
              <a:t>You may have a broad range of views, beliefs and thoughts, </a:t>
            </a:r>
            <a:r>
              <a:rPr lang="en-US" b="1" dirty="0">
                <a:solidFill>
                  <a:schemeClr val="accent2"/>
                </a:solidFill>
                <a:ea typeface="+mn-lt"/>
                <a:cs typeface="+mn-lt"/>
              </a:rPr>
              <a:t>including a religious faith.</a:t>
            </a:r>
            <a:endParaRPr lang="en-US" b="1">
              <a:solidFill>
                <a:schemeClr val="accent2"/>
              </a:solidFill>
              <a:cs typeface="Calibri"/>
            </a:endParaRPr>
          </a:p>
          <a:p>
            <a:pPr>
              <a:lnSpc>
                <a:spcPct val="100000"/>
              </a:lnSpc>
              <a:spcBef>
                <a:spcPts val="0"/>
              </a:spcBef>
            </a:pPr>
            <a:r>
              <a:rPr lang="en-US" dirty="0">
                <a:ea typeface="+mn-lt"/>
                <a:cs typeface="+mn-lt"/>
              </a:rPr>
              <a:t>Although you have a </a:t>
            </a:r>
            <a:r>
              <a:rPr lang="en-US" b="1" dirty="0">
                <a:solidFill>
                  <a:schemeClr val="accent2"/>
                </a:solidFill>
                <a:ea typeface="+mn-lt"/>
                <a:cs typeface="+mn-lt"/>
              </a:rPr>
              <a:t>right to express these thoughts, </a:t>
            </a:r>
            <a:r>
              <a:rPr lang="en-US" dirty="0">
                <a:ea typeface="+mn-lt"/>
                <a:cs typeface="+mn-lt"/>
              </a:rPr>
              <a:t>you have to remember that other people also have a </a:t>
            </a:r>
            <a:r>
              <a:rPr lang="en-US" b="1" dirty="0">
                <a:solidFill>
                  <a:schemeClr val="accent2"/>
                </a:solidFill>
                <a:ea typeface="+mn-lt"/>
                <a:cs typeface="+mn-lt"/>
              </a:rPr>
              <a:t>right not to be discriminated against.</a:t>
            </a:r>
            <a:endParaRPr lang="en-US" b="1">
              <a:solidFill>
                <a:schemeClr val="accent2"/>
              </a:solidFill>
              <a:cs typeface="Calibri"/>
            </a:endParaRPr>
          </a:p>
          <a:p>
            <a:pPr>
              <a:lnSpc>
                <a:spcPct val="100000"/>
              </a:lnSpc>
              <a:spcBef>
                <a:spcPts val="0"/>
              </a:spcBef>
            </a:pPr>
            <a:endParaRPr lang="en-US" dirty="0">
              <a:ea typeface="+mn-lt"/>
              <a:cs typeface="+mn-lt"/>
            </a:endParaRPr>
          </a:p>
          <a:p>
            <a:pPr>
              <a:lnSpc>
                <a:spcPct val="100000"/>
              </a:lnSpc>
              <a:spcBef>
                <a:spcPts val="0"/>
              </a:spcBef>
            </a:pPr>
            <a:endParaRPr lang="en-US" dirty="0">
              <a:ea typeface="+mn-lt"/>
              <a:cs typeface="+mn-lt"/>
            </a:endParaRPr>
          </a:p>
          <a:p>
            <a:endParaRPr lang="en-GB" dirty="0">
              <a:cs typeface="Calibri"/>
            </a:endParaRPr>
          </a:p>
        </p:txBody>
      </p:sp>
      <p:sp>
        <p:nvSpPr>
          <p:cNvPr id="4" name="Text Placeholder 3">
            <a:extLst>
              <a:ext uri="{FF2B5EF4-FFF2-40B4-BE49-F238E27FC236}">
                <a16:creationId xmlns:a16="http://schemas.microsoft.com/office/drawing/2014/main" id="{B09C4C53-F13C-437F-BB83-1735901F41F3}"/>
              </a:ext>
            </a:extLst>
          </p:cNvPr>
          <p:cNvSpPr>
            <a:spLocks noGrp="1"/>
          </p:cNvSpPr>
          <p:nvPr>
            <p:ph type="body" sz="half" idx="2"/>
          </p:nvPr>
        </p:nvSpPr>
        <p:spPr/>
        <p:txBody>
          <a:bodyPr vert="horz" lIns="91440" tIns="45720" rIns="91440" bIns="45720" rtlCol="0" anchor="t">
            <a:normAutofit/>
          </a:bodyPr>
          <a:lstStyle/>
          <a:p>
            <a:endParaRPr lang="en-US" sz="3200" b="1" dirty="0">
              <a:solidFill>
                <a:schemeClr val="accent2"/>
              </a:solidFill>
              <a:ea typeface="+mn-lt"/>
              <a:cs typeface="+mn-lt"/>
            </a:endParaRPr>
          </a:p>
          <a:p>
            <a:pPr algn="ctr"/>
            <a:r>
              <a:rPr lang="en-US" sz="3200" b="1" dirty="0">
                <a:solidFill>
                  <a:schemeClr val="accent2"/>
                </a:solidFill>
                <a:ea typeface="+mn-lt"/>
                <a:cs typeface="+mn-lt"/>
              </a:rPr>
              <a:t>The right to freedom of thought</a:t>
            </a:r>
            <a:endParaRPr lang="en-US" sz="3200">
              <a:solidFill>
                <a:schemeClr val="accent2"/>
              </a:solidFill>
              <a:ea typeface="+mn-lt"/>
              <a:cs typeface="+mn-lt"/>
            </a:endParaRPr>
          </a:p>
          <a:p>
            <a:pPr algn="ctr"/>
            <a:endParaRPr lang="en-US" b="1" dirty="0">
              <a:solidFill>
                <a:schemeClr val="accent2"/>
              </a:solidFill>
              <a:ea typeface="+mn-lt"/>
              <a:cs typeface="+mn-lt"/>
            </a:endParaRPr>
          </a:p>
          <a:p>
            <a:pPr algn="ctr"/>
            <a:endParaRPr lang="en-US" b="1" dirty="0">
              <a:solidFill>
                <a:schemeClr val="accent2"/>
              </a:solidFill>
              <a:ea typeface="+mn-lt"/>
              <a:cs typeface="+mn-lt"/>
            </a:endParaRPr>
          </a:p>
          <a:p>
            <a:endParaRPr lang="en-GB" dirty="0">
              <a:cs typeface="Calibri"/>
            </a:endParaRPr>
          </a:p>
        </p:txBody>
      </p:sp>
      <p:pic>
        <p:nvPicPr>
          <p:cNvPr id="5" name="Picture 5" descr="A group of people around each other&#10;&#10;Description automatically generated">
            <a:extLst>
              <a:ext uri="{FF2B5EF4-FFF2-40B4-BE49-F238E27FC236}">
                <a16:creationId xmlns:a16="http://schemas.microsoft.com/office/drawing/2014/main" id="{F59CF93B-5777-4CE4-A5CC-97AA4B4F3A28}"/>
              </a:ext>
            </a:extLst>
          </p:cNvPr>
          <p:cNvPicPr>
            <a:picLocks noChangeAspect="1"/>
          </p:cNvPicPr>
          <p:nvPr/>
        </p:nvPicPr>
        <p:blipFill>
          <a:blip r:embed="rId2"/>
          <a:stretch>
            <a:fillRect/>
          </a:stretch>
        </p:blipFill>
        <p:spPr>
          <a:xfrm>
            <a:off x="80513" y="3595432"/>
            <a:ext cx="5043577" cy="2801399"/>
          </a:xfrm>
          <a:prstGeom prst="rect">
            <a:avLst/>
          </a:prstGeom>
        </p:spPr>
      </p:pic>
    </p:spTree>
    <p:extLst>
      <p:ext uri="{BB962C8B-B14F-4D97-AF65-F5344CB8AC3E}">
        <p14:creationId xmlns:p14="http://schemas.microsoft.com/office/powerpoint/2010/main" val="7440724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A1204-565B-4745-8644-37340B3CA34E}"/>
              </a:ext>
            </a:extLst>
          </p:cNvPr>
          <p:cNvSpPr>
            <a:spLocks noGrp="1"/>
          </p:cNvSpPr>
          <p:nvPr>
            <p:ph type="title"/>
          </p:nvPr>
        </p:nvSpPr>
        <p:spPr>
          <a:solidFill>
            <a:schemeClr val="accent4"/>
          </a:solidFill>
        </p:spPr>
        <p:txBody>
          <a:bodyPr/>
          <a:lstStyle/>
          <a:p>
            <a:pPr algn="ctr"/>
            <a:r>
              <a:rPr lang="en-GB" b="1" dirty="0">
                <a:solidFill>
                  <a:srgbClr val="FFFFFF"/>
                </a:solidFill>
                <a:cs typeface="Calibri Light"/>
              </a:rPr>
              <a:t>Human Rights</a:t>
            </a:r>
            <a:endParaRPr lang="en-GB" b="1" dirty="0">
              <a:solidFill>
                <a:srgbClr val="FFFFFF"/>
              </a:solidFill>
            </a:endParaRPr>
          </a:p>
        </p:txBody>
      </p:sp>
      <p:sp>
        <p:nvSpPr>
          <p:cNvPr id="3" name="Content Placeholder 2">
            <a:extLst>
              <a:ext uri="{FF2B5EF4-FFF2-40B4-BE49-F238E27FC236}">
                <a16:creationId xmlns:a16="http://schemas.microsoft.com/office/drawing/2014/main" id="{2D385EBD-0F35-4619-958D-C09D473C4718}"/>
              </a:ext>
            </a:extLst>
          </p:cNvPr>
          <p:cNvSpPr>
            <a:spLocks noGrp="1"/>
          </p:cNvSpPr>
          <p:nvPr>
            <p:ph idx="1"/>
          </p:nvPr>
        </p:nvSpPr>
        <p:spPr>
          <a:xfrm>
            <a:off x="5485113" y="987425"/>
            <a:ext cx="6172200" cy="4873625"/>
          </a:xfrm>
          <a:ln>
            <a:solidFill>
              <a:schemeClr val="accent2"/>
            </a:solidFill>
          </a:ln>
        </p:spPr>
        <p:txBody>
          <a:bodyPr vert="horz" lIns="91440" tIns="45720" rIns="91440" bIns="45720" rtlCol="0" anchor="t">
            <a:normAutofit/>
          </a:bodyPr>
          <a:lstStyle/>
          <a:p>
            <a:pPr>
              <a:lnSpc>
                <a:spcPct val="100000"/>
              </a:lnSpc>
              <a:spcBef>
                <a:spcPts val="0"/>
              </a:spcBef>
            </a:pPr>
            <a:r>
              <a:rPr lang="en-US" dirty="0">
                <a:ea typeface="+mn-lt"/>
                <a:cs typeface="+mn-lt"/>
              </a:rPr>
              <a:t>In a health and social care setting, any </a:t>
            </a:r>
            <a:r>
              <a:rPr lang="en-US" b="1" dirty="0">
                <a:solidFill>
                  <a:schemeClr val="accent2"/>
                </a:solidFill>
                <a:ea typeface="+mn-lt"/>
                <a:cs typeface="+mn-lt"/>
              </a:rPr>
              <a:t>user of the service wants to be treated with respect and dignity.</a:t>
            </a:r>
            <a:endParaRPr lang="en-US" b="1">
              <a:solidFill>
                <a:schemeClr val="accent2"/>
              </a:solidFill>
              <a:cs typeface="Calibri"/>
            </a:endParaRPr>
          </a:p>
          <a:p>
            <a:pPr>
              <a:lnSpc>
                <a:spcPct val="100000"/>
              </a:lnSpc>
              <a:spcBef>
                <a:spcPts val="0"/>
              </a:spcBef>
            </a:pPr>
            <a:r>
              <a:rPr lang="en-US" dirty="0">
                <a:ea typeface="+mn-lt"/>
                <a:cs typeface="+mn-lt"/>
              </a:rPr>
              <a:t>Treating people with respect and dignity could range from </a:t>
            </a:r>
            <a:r>
              <a:rPr lang="en-US" b="1" dirty="0">
                <a:solidFill>
                  <a:schemeClr val="accent2"/>
                </a:solidFill>
                <a:ea typeface="+mn-lt"/>
                <a:cs typeface="+mn-lt"/>
              </a:rPr>
              <a:t>saying ‘Please’ or ‘Thank you’ </a:t>
            </a:r>
            <a:r>
              <a:rPr lang="en-US" dirty="0">
                <a:ea typeface="+mn-lt"/>
                <a:cs typeface="+mn-lt"/>
              </a:rPr>
              <a:t>to asking the user of the service </a:t>
            </a:r>
            <a:r>
              <a:rPr lang="en-US" b="1" dirty="0">
                <a:solidFill>
                  <a:schemeClr val="accent2"/>
                </a:solidFill>
                <a:ea typeface="+mn-lt"/>
                <a:cs typeface="+mn-lt"/>
              </a:rPr>
              <a:t>what they would like to eat for dinner.</a:t>
            </a:r>
            <a:endParaRPr lang="en-US" b="1">
              <a:solidFill>
                <a:schemeClr val="accent2"/>
              </a:solidFill>
              <a:cs typeface="Calibri"/>
            </a:endParaRPr>
          </a:p>
          <a:p>
            <a:pPr>
              <a:lnSpc>
                <a:spcPct val="100000"/>
              </a:lnSpc>
              <a:spcBef>
                <a:spcPts val="0"/>
              </a:spcBef>
            </a:pPr>
            <a:endParaRPr lang="en-US" dirty="0">
              <a:ea typeface="+mn-lt"/>
              <a:cs typeface="+mn-lt"/>
            </a:endParaRPr>
          </a:p>
          <a:p>
            <a:pPr>
              <a:lnSpc>
                <a:spcPct val="100000"/>
              </a:lnSpc>
              <a:spcBef>
                <a:spcPts val="0"/>
              </a:spcBef>
            </a:pPr>
            <a:endParaRPr lang="en-US" dirty="0">
              <a:ea typeface="+mn-lt"/>
              <a:cs typeface="+mn-lt"/>
            </a:endParaRPr>
          </a:p>
          <a:p>
            <a:endParaRPr lang="en-GB" dirty="0">
              <a:ea typeface="+mn-lt"/>
              <a:cs typeface="+mn-lt"/>
            </a:endParaRPr>
          </a:p>
        </p:txBody>
      </p:sp>
      <p:sp>
        <p:nvSpPr>
          <p:cNvPr id="4" name="Text Placeholder 3">
            <a:extLst>
              <a:ext uri="{FF2B5EF4-FFF2-40B4-BE49-F238E27FC236}">
                <a16:creationId xmlns:a16="http://schemas.microsoft.com/office/drawing/2014/main" id="{B09C4C53-F13C-437F-BB83-1735901F41F3}"/>
              </a:ext>
            </a:extLst>
          </p:cNvPr>
          <p:cNvSpPr>
            <a:spLocks noGrp="1"/>
          </p:cNvSpPr>
          <p:nvPr>
            <p:ph type="body" sz="half" idx="2"/>
          </p:nvPr>
        </p:nvSpPr>
        <p:spPr/>
        <p:txBody>
          <a:bodyPr vert="horz" lIns="91440" tIns="45720" rIns="91440" bIns="45720" rtlCol="0" anchor="t">
            <a:normAutofit/>
          </a:bodyPr>
          <a:lstStyle/>
          <a:p>
            <a:pPr algn="ctr"/>
            <a:endParaRPr lang="en-US" sz="3200" b="1" dirty="0">
              <a:solidFill>
                <a:schemeClr val="accent2"/>
              </a:solidFill>
              <a:ea typeface="+mn-lt"/>
              <a:cs typeface="+mn-lt"/>
            </a:endParaRPr>
          </a:p>
          <a:p>
            <a:pPr algn="ctr"/>
            <a:r>
              <a:rPr lang="en-US" sz="3200" b="1" dirty="0">
                <a:solidFill>
                  <a:schemeClr val="accent2"/>
                </a:solidFill>
                <a:ea typeface="+mn-lt"/>
                <a:cs typeface="+mn-lt"/>
              </a:rPr>
              <a:t>The right to be treated with respect and dignity</a:t>
            </a:r>
            <a:endParaRPr lang="en-US">
              <a:solidFill>
                <a:schemeClr val="accent2"/>
              </a:solidFill>
              <a:cs typeface="Calibri"/>
            </a:endParaRPr>
          </a:p>
          <a:p>
            <a:pPr algn="ctr"/>
            <a:endParaRPr lang="en-US" b="1" dirty="0">
              <a:solidFill>
                <a:schemeClr val="accent2"/>
              </a:solidFill>
              <a:ea typeface="+mn-lt"/>
              <a:cs typeface="+mn-lt"/>
            </a:endParaRPr>
          </a:p>
          <a:p>
            <a:pPr algn="ctr"/>
            <a:endParaRPr lang="en-US" b="1" dirty="0">
              <a:solidFill>
                <a:schemeClr val="accent2"/>
              </a:solidFill>
              <a:ea typeface="+mn-lt"/>
              <a:cs typeface="+mn-lt"/>
            </a:endParaRPr>
          </a:p>
          <a:p>
            <a:endParaRPr lang="en-GB" dirty="0">
              <a:cs typeface="Calibri"/>
            </a:endParaRPr>
          </a:p>
        </p:txBody>
      </p:sp>
      <p:pic>
        <p:nvPicPr>
          <p:cNvPr id="5" name="Picture 5" descr="A screenshot of a cell phone&#10;&#10;Description automatically generated">
            <a:extLst>
              <a:ext uri="{FF2B5EF4-FFF2-40B4-BE49-F238E27FC236}">
                <a16:creationId xmlns:a16="http://schemas.microsoft.com/office/drawing/2014/main" id="{B3AD2689-BBDC-4FCB-96F9-BEAB0060A446}"/>
              </a:ext>
            </a:extLst>
          </p:cNvPr>
          <p:cNvPicPr>
            <a:picLocks noChangeAspect="1"/>
          </p:cNvPicPr>
          <p:nvPr/>
        </p:nvPicPr>
        <p:blipFill>
          <a:blip r:embed="rId2"/>
          <a:stretch>
            <a:fillRect/>
          </a:stretch>
        </p:blipFill>
        <p:spPr>
          <a:xfrm>
            <a:off x="152400" y="4042859"/>
            <a:ext cx="5230481" cy="2596659"/>
          </a:xfrm>
          <a:prstGeom prst="rect">
            <a:avLst/>
          </a:prstGeom>
        </p:spPr>
      </p:pic>
    </p:spTree>
    <p:extLst>
      <p:ext uri="{BB962C8B-B14F-4D97-AF65-F5344CB8AC3E}">
        <p14:creationId xmlns:p14="http://schemas.microsoft.com/office/powerpoint/2010/main" val="10383786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2A148568-35DC-4944-AFD7-1CDA57719DE4}"/>
              </a:ext>
            </a:extLst>
          </p:cNvPr>
          <p:cNvSpPr/>
          <p:nvPr/>
        </p:nvSpPr>
        <p:spPr>
          <a:xfrm>
            <a:off x="3956649" y="2238555"/>
            <a:ext cx="4169432" cy="2271621"/>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lIns="91440" tIns="45720" rIns="91440" bIns="45720" rtlCol="0" anchor="ctr"/>
          <a:lstStyle/>
          <a:p>
            <a:pPr algn="ctr"/>
            <a:r>
              <a:rPr lang="en-GB" sz="3200" b="1" dirty="0">
                <a:cs typeface="Calibri"/>
              </a:rPr>
              <a:t>Rights of your chosen group of individuals</a:t>
            </a:r>
            <a:endParaRPr lang="en-GB" sz="3200" b="1" err="1">
              <a:cs typeface="Calibri"/>
            </a:endParaRPr>
          </a:p>
        </p:txBody>
      </p:sp>
      <p:sp>
        <p:nvSpPr>
          <p:cNvPr id="3" name="TextBox 2">
            <a:extLst>
              <a:ext uri="{FF2B5EF4-FFF2-40B4-BE49-F238E27FC236}">
                <a16:creationId xmlns:a16="http://schemas.microsoft.com/office/drawing/2014/main" id="{B6805B42-E22D-44C3-BBB7-3DA71C5A218B}"/>
              </a:ext>
            </a:extLst>
          </p:cNvPr>
          <p:cNvSpPr txBox="1"/>
          <p:nvPr/>
        </p:nvSpPr>
        <p:spPr>
          <a:xfrm>
            <a:off x="310551" y="382437"/>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mental illness</a:t>
            </a:r>
            <a:r>
              <a:rPr lang="en-GB" sz="2400" b="1" dirty="0">
                <a:cs typeface="Calibri"/>
              </a:rPr>
              <a:t>​</a:t>
            </a:r>
          </a:p>
        </p:txBody>
      </p:sp>
      <p:sp>
        <p:nvSpPr>
          <p:cNvPr id="4" name="TextBox 3">
            <a:extLst>
              <a:ext uri="{FF2B5EF4-FFF2-40B4-BE49-F238E27FC236}">
                <a16:creationId xmlns:a16="http://schemas.microsoft.com/office/drawing/2014/main" id="{9E7DD887-712F-4FFF-ABCB-ED7062345C60}"/>
              </a:ext>
            </a:extLst>
          </p:cNvPr>
          <p:cNvSpPr txBox="1"/>
          <p:nvPr/>
        </p:nvSpPr>
        <p:spPr>
          <a:xfrm>
            <a:off x="4810665" y="554965"/>
            <a:ext cx="2743200" cy="461665"/>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Older adults</a:t>
            </a:r>
            <a:r>
              <a:rPr lang="en-GB" sz="2400" b="1" dirty="0">
                <a:cs typeface="Calibri"/>
              </a:rPr>
              <a:t>​</a:t>
            </a:r>
            <a:endParaRPr lang="en-US" b="1">
              <a:cs typeface="Calibri"/>
            </a:endParaRPr>
          </a:p>
        </p:txBody>
      </p:sp>
      <p:sp>
        <p:nvSpPr>
          <p:cNvPr id="5" name="TextBox 4">
            <a:extLst>
              <a:ext uri="{FF2B5EF4-FFF2-40B4-BE49-F238E27FC236}">
                <a16:creationId xmlns:a16="http://schemas.microsoft.com/office/drawing/2014/main" id="{97C7B5ED-FA2A-4572-B10A-ED0F776828EE}"/>
              </a:ext>
            </a:extLst>
          </p:cNvPr>
          <p:cNvSpPr txBox="1"/>
          <p:nvPr/>
        </p:nvSpPr>
        <p:spPr>
          <a:xfrm>
            <a:off x="8836325" y="598097"/>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dementia</a:t>
            </a:r>
            <a:r>
              <a:rPr lang="en-GB" sz="2400" b="1" dirty="0">
                <a:cs typeface="Calibri"/>
              </a:rPr>
              <a:t>​</a:t>
            </a:r>
            <a:endParaRPr lang="en-US" b="1">
              <a:cs typeface="Calibri"/>
            </a:endParaRPr>
          </a:p>
        </p:txBody>
      </p:sp>
      <p:sp>
        <p:nvSpPr>
          <p:cNvPr id="6" name="TextBox 5">
            <a:extLst>
              <a:ext uri="{FF2B5EF4-FFF2-40B4-BE49-F238E27FC236}">
                <a16:creationId xmlns:a16="http://schemas.microsoft.com/office/drawing/2014/main" id="{014BEB8D-03C0-4025-9784-E484255DC1A5}"/>
              </a:ext>
            </a:extLst>
          </p:cNvPr>
          <p:cNvSpPr txBox="1"/>
          <p:nvPr/>
        </p:nvSpPr>
        <p:spPr>
          <a:xfrm>
            <a:off x="152401" y="2697192"/>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with physical challenges</a:t>
            </a:r>
            <a:r>
              <a:rPr lang="en-GB" sz="2400" b="1" dirty="0">
                <a:cs typeface="Calibri"/>
              </a:rPr>
              <a:t>​</a:t>
            </a:r>
          </a:p>
        </p:txBody>
      </p:sp>
      <p:sp>
        <p:nvSpPr>
          <p:cNvPr id="7" name="TextBox 6">
            <a:extLst>
              <a:ext uri="{FF2B5EF4-FFF2-40B4-BE49-F238E27FC236}">
                <a16:creationId xmlns:a16="http://schemas.microsoft.com/office/drawing/2014/main" id="{B62B0E4A-0A15-4381-8A3A-F4CA1923C374}"/>
              </a:ext>
            </a:extLst>
          </p:cNvPr>
          <p:cNvSpPr txBox="1"/>
          <p:nvPr/>
        </p:nvSpPr>
        <p:spPr>
          <a:xfrm>
            <a:off x="1518249" y="4925683"/>
            <a:ext cx="2743200" cy="1569660"/>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with learning difficulties and other challenges</a:t>
            </a:r>
            <a:endParaRPr lang="en-GB" sz="2400" b="1">
              <a:cs typeface="Calibri"/>
            </a:endParaRPr>
          </a:p>
        </p:txBody>
      </p:sp>
      <p:sp>
        <p:nvSpPr>
          <p:cNvPr id="8" name="TextBox 7">
            <a:extLst>
              <a:ext uri="{FF2B5EF4-FFF2-40B4-BE49-F238E27FC236}">
                <a16:creationId xmlns:a16="http://schemas.microsoft.com/office/drawing/2014/main" id="{7718D24E-C582-4D4E-9B69-C1FF96FE7349}"/>
              </a:ext>
            </a:extLst>
          </p:cNvPr>
          <p:cNvSpPr txBox="1"/>
          <p:nvPr/>
        </p:nvSpPr>
        <p:spPr>
          <a:xfrm>
            <a:off x="9310778" y="2539042"/>
            <a:ext cx="2743200" cy="1200329"/>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a long-term illness</a:t>
            </a:r>
            <a:r>
              <a:rPr lang="en-GB" sz="2400" b="1" dirty="0">
                <a:cs typeface="Calibri"/>
              </a:rPr>
              <a:t>​</a:t>
            </a:r>
          </a:p>
        </p:txBody>
      </p:sp>
      <p:sp>
        <p:nvSpPr>
          <p:cNvPr id="9" name="TextBox 8">
            <a:extLst>
              <a:ext uri="{FF2B5EF4-FFF2-40B4-BE49-F238E27FC236}">
                <a16:creationId xmlns:a16="http://schemas.microsoft.com/office/drawing/2014/main" id="{A0A29F6A-47C2-4029-80E0-D81D9B89E55C}"/>
              </a:ext>
            </a:extLst>
          </p:cNvPr>
          <p:cNvSpPr txBox="1"/>
          <p:nvPr/>
        </p:nvSpPr>
        <p:spPr>
          <a:xfrm>
            <a:off x="7786777" y="5026325"/>
            <a:ext cx="2743200" cy="1200329"/>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life-limiting conditions</a:t>
            </a:r>
            <a:r>
              <a:rPr lang="en-GB" sz="2400" b="1" dirty="0">
                <a:cs typeface="Calibri"/>
              </a:rPr>
              <a:t>​</a:t>
            </a:r>
            <a:endParaRPr lang="en-US" b="1">
              <a:cs typeface="Calibri"/>
            </a:endParaRPr>
          </a:p>
        </p:txBody>
      </p:sp>
      <p:sp>
        <p:nvSpPr>
          <p:cNvPr id="10" name="Arrow: Up 9">
            <a:extLst>
              <a:ext uri="{FF2B5EF4-FFF2-40B4-BE49-F238E27FC236}">
                <a16:creationId xmlns:a16="http://schemas.microsoft.com/office/drawing/2014/main" id="{B9564DBD-0ED1-4E18-8436-9B358475F8AD}"/>
              </a:ext>
            </a:extLst>
          </p:cNvPr>
          <p:cNvSpPr/>
          <p:nvPr/>
        </p:nvSpPr>
        <p:spPr>
          <a:xfrm rot="-3480000">
            <a:off x="3538929" y="1458928"/>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1" name="Arrow: Up 10">
            <a:extLst>
              <a:ext uri="{FF2B5EF4-FFF2-40B4-BE49-F238E27FC236}">
                <a16:creationId xmlns:a16="http://schemas.microsoft.com/office/drawing/2014/main" id="{27BF15F0-944B-4911-B0A8-EAD10DD04F1A}"/>
              </a:ext>
            </a:extLst>
          </p:cNvPr>
          <p:cNvSpPr/>
          <p:nvPr/>
        </p:nvSpPr>
        <p:spPr>
          <a:xfrm rot="2760000">
            <a:off x="7967155" y="1530815"/>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2" name="Arrow: Up 11">
            <a:extLst>
              <a:ext uri="{FF2B5EF4-FFF2-40B4-BE49-F238E27FC236}">
                <a16:creationId xmlns:a16="http://schemas.microsoft.com/office/drawing/2014/main" id="{B9E00569-57BA-41A4-A051-EFC5008B557B}"/>
              </a:ext>
            </a:extLst>
          </p:cNvPr>
          <p:cNvSpPr/>
          <p:nvPr/>
        </p:nvSpPr>
        <p:spPr>
          <a:xfrm>
            <a:off x="5796174" y="1200135"/>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3" name="Arrow: Up 12">
            <a:extLst>
              <a:ext uri="{FF2B5EF4-FFF2-40B4-BE49-F238E27FC236}">
                <a16:creationId xmlns:a16="http://schemas.microsoft.com/office/drawing/2014/main" id="{3F1B57D1-E512-4F49-AC75-BEE553DFBB55}"/>
              </a:ext>
            </a:extLst>
          </p:cNvPr>
          <p:cNvSpPr/>
          <p:nvPr/>
        </p:nvSpPr>
        <p:spPr>
          <a:xfrm rot="16200000">
            <a:off x="3165116" y="2752890"/>
            <a:ext cx="517584" cy="833887"/>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4" name="Arrow: Up 13">
            <a:extLst>
              <a:ext uri="{FF2B5EF4-FFF2-40B4-BE49-F238E27FC236}">
                <a16:creationId xmlns:a16="http://schemas.microsoft.com/office/drawing/2014/main" id="{705C0B22-0BD7-4433-BA67-9542F8DB981A}"/>
              </a:ext>
            </a:extLst>
          </p:cNvPr>
          <p:cNvSpPr/>
          <p:nvPr/>
        </p:nvSpPr>
        <p:spPr>
          <a:xfrm rot="8040000">
            <a:off x="8067797" y="3917456"/>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5" name="Arrow: Up 14">
            <a:extLst>
              <a:ext uri="{FF2B5EF4-FFF2-40B4-BE49-F238E27FC236}">
                <a16:creationId xmlns:a16="http://schemas.microsoft.com/office/drawing/2014/main" id="{43E63B69-92A2-4D9E-8E53-543BD77AA93D}"/>
              </a:ext>
            </a:extLst>
          </p:cNvPr>
          <p:cNvSpPr/>
          <p:nvPr/>
        </p:nvSpPr>
        <p:spPr>
          <a:xfrm rot="13680000">
            <a:off x="3294513" y="3888701"/>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6" name="Arrow: Up 15">
            <a:extLst>
              <a:ext uri="{FF2B5EF4-FFF2-40B4-BE49-F238E27FC236}">
                <a16:creationId xmlns:a16="http://schemas.microsoft.com/office/drawing/2014/main" id="{309A3F2C-5462-4771-9C1F-9D7FD60AE167}"/>
              </a:ext>
            </a:extLst>
          </p:cNvPr>
          <p:cNvSpPr/>
          <p:nvPr/>
        </p:nvSpPr>
        <p:spPr>
          <a:xfrm rot="5400000">
            <a:off x="8484740" y="2623494"/>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321925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6312A-07EB-40E2-A60D-7A2E5AC105CE}"/>
              </a:ext>
            </a:extLst>
          </p:cNvPr>
          <p:cNvSpPr>
            <a:spLocks noGrp="1"/>
          </p:cNvSpPr>
          <p:nvPr>
            <p:ph type="title"/>
          </p:nvPr>
        </p:nvSpPr>
        <p:spPr>
          <a:xfrm>
            <a:off x="704209" y="635069"/>
            <a:ext cx="4164180" cy="2965063"/>
          </a:xfrm>
          <a:solidFill>
            <a:schemeClr val="accent4"/>
          </a:solidFill>
        </p:spPr>
        <p:txBody>
          <a:bodyPr vert="horz" lIns="91440" tIns="45720" rIns="91440" bIns="45720" rtlCol="0" anchor="ctr">
            <a:normAutofit/>
          </a:bodyPr>
          <a:lstStyle/>
          <a:p>
            <a:pPr algn="ctr"/>
            <a:r>
              <a:rPr lang="en-US" sz="3600" b="1" kern="1200" dirty="0">
                <a:solidFill>
                  <a:schemeClr val="bg1"/>
                </a:solidFill>
                <a:latin typeface="+mj-lt"/>
                <a:ea typeface="+mj-ea"/>
                <a:cs typeface="+mj-cs"/>
              </a:rPr>
              <a:t>Fundamental rights of individuals</a:t>
            </a:r>
            <a:endParaRPr lang="en-US" sz="3600" b="1" kern="1200">
              <a:solidFill>
                <a:schemeClr val="bg1"/>
              </a:solidFill>
              <a:latin typeface="+mj-lt"/>
              <a:cs typeface="Calibri Light"/>
            </a:endParaRPr>
          </a:p>
        </p:txBody>
      </p:sp>
      <p:sp>
        <p:nvSpPr>
          <p:cNvPr id="21" name="Oval 20">
            <a:extLst>
              <a:ext uri="{FF2B5EF4-FFF2-40B4-BE49-F238E27FC236}">
                <a16:creationId xmlns:a16="http://schemas.microsoft.com/office/drawing/2014/main" id="{07977D39-626F-40D7-B00F-16E02602DD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49615" y="197110"/>
            <a:ext cx="2020824" cy="2020824"/>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5" descr="A picture containing graphics, drawing, food&#10;&#10;Description automatically generated">
            <a:extLst>
              <a:ext uri="{FF2B5EF4-FFF2-40B4-BE49-F238E27FC236}">
                <a16:creationId xmlns:a16="http://schemas.microsoft.com/office/drawing/2014/main" id="{B3C81F62-61B6-47F3-B58B-844A6974CF2C}"/>
              </a:ext>
            </a:extLst>
          </p:cNvPr>
          <p:cNvPicPr>
            <a:picLocks noChangeAspect="1"/>
          </p:cNvPicPr>
          <p:nvPr/>
        </p:nvPicPr>
        <p:blipFill rotWithShape="1">
          <a:blip r:embed="rId2"/>
          <a:srcRect r="-5" b="-5"/>
          <a:stretch/>
        </p:blipFill>
        <p:spPr>
          <a:xfrm>
            <a:off x="5714207" y="361702"/>
            <a:ext cx="1691640" cy="1691640"/>
          </a:xfrm>
          <a:custGeom>
            <a:avLst/>
            <a:gdLst/>
            <a:ahLst/>
            <a:cxnLst/>
            <a:rect l="l" t="t" r="r" b="b"/>
            <a:pathLst>
              <a:path w="1956816" h="1956816">
                <a:moveTo>
                  <a:pt x="978408" y="0"/>
                </a:moveTo>
                <a:cubicBezTo>
                  <a:pt x="1518768" y="0"/>
                  <a:pt x="1956816" y="438048"/>
                  <a:pt x="1956816" y="978408"/>
                </a:cubicBezTo>
                <a:cubicBezTo>
                  <a:pt x="1956816" y="1518768"/>
                  <a:pt x="1518768" y="1956816"/>
                  <a:pt x="978408" y="1956816"/>
                </a:cubicBezTo>
                <a:cubicBezTo>
                  <a:pt x="438048" y="1956816"/>
                  <a:pt x="0" y="1518768"/>
                  <a:pt x="0" y="978408"/>
                </a:cubicBezTo>
                <a:cubicBezTo>
                  <a:pt x="0" y="438048"/>
                  <a:pt x="438048" y="0"/>
                  <a:pt x="978408" y="0"/>
                </a:cubicBezTo>
                <a:close/>
              </a:path>
            </a:pathLst>
          </a:custGeom>
        </p:spPr>
      </p:pic>
      <p:sp>
        <p:nvSpPr>
          <p:cNvPr id="23" name="Freeform: Shape 22">
            <a:extLst>
              <a:ext uri="{FF2B5EF4-FFF2-40B4-BE49-F238E27FC236}">
                <a16:creationId xmlns:a16="http://schemas.microsoft.com/office/drawing/2014/main" id="{B905CDE4-B751-4B3E-B625-6E59F89034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14932" y="-16261"/>
            <a:ext cx="4077068" cy="3445261"/>
          </a:xfrm>
          <a:custGeom>
            <a:avLst/>
            <a:gdLst>
              <a:gd name="connsiteX0" fmla="*/ 250035 w 4077068"/>
              <a:gd name="connsiteY0" fmla="*/ 0 h 3445261"/>
              <a:gd name="connsiteX1" fmla="*/ 4077068 w 4077068"/>
              <a:gd name="connsiteY1" fmla="*/ 0 h 3445261"/>
              <a:gd name="connsiteX2" fmla="*/ 4077068 w 4077068"/>
              <a:gd name="connsiteY2" fmla="*/ 2743040 h 3445261"/>
              <a:gd name="connsiteX3" fmla="*/ 4074154 w 4077068"/>
              <a:gd name="connsiteY3" fmla="*/ 2746247 h 3445261"/>
              <a:gd name="connsiteX4" fmla="*/ 2386584 w 4077068"/>
              <a:gd name="connsiteY4" fmla="*/ 3445261 h 3445261"/>
              <a:gd name="connsiteX5" fmla="*/ 0 w 4077068"/>
              <a:gd name="connsiteY5" fmla="*/ 1058677 h 3445261"/>
              <a:gd name="connsiteX6" fmla="*/ 187550 w 4077068"/>
              <a:gd name="connsiteY6" fmla="*/ 129711 h 3445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7068" h="3445261">
                <a:moveTo>
                  <a:pt x="250035" y="0"/>
                </a:moveTo>
                <a:lnTo>
                  <a:pt x="4077068" y="0"/>
                </a:lnTo>
                <a:lnTo>
                  <a:pt x="4077068" y="2743040"/>
                </a:lnTo>
                <a:lnTo>
                  <a:pt x="4074154" y="2746247"/>
                </a:lnTo>
                <a:cubicBezTo>
                  <a:pt x="3642267" y="3178134"/>
                  <a:pt x="3045621" y="3445261"/>
                  <a:pt x="2386584" y="3445261"/>
                </a:cubicBezTo>
                <a:cubicBezTo>
                  <a:pt x="1068510" y="3445261"/>
                  <a:pt x="0" y="2376751"/>
                  <a:pt x="0" y="1058677"/>
                </a:cubicBezTo>
                <a:cubicBezTo>
                  <a:pt x="0" y="729159"/>
                  <a:pt x="66782" y="415238"/>
                  <a:pt x="187550" y="129711"/>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Oval 24">
            <a:extLst>
              <a:ext uri="{FF2B5EF4-FFF2-40B4-BE49-F238E27FC236}">
                <a16:creationId xmlns:a16="http://schemas.microsoft.com/office/drawing/2014/main" id="{08108C16-F4C0-44AA-999D-17BD39219B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1428" y="2550745"/>
            <a:ext cx="3072384" cy="3072384"/>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7" descr="A close up of a sign&#10;&#10;Description automatically generated">
            <a:extLst>
              <a:ext uri="{FF2B5EF4-FFF2-40B4-BE49-F238E27FC236}">
                <a16:creationId xmlns:a16="http://schemas.microsoft.com/office/drawing/2014/main" id="{65B1AFD9-50A0-49EB-93AD-3A1CD5C269E6}"/>
              </a:ext>
            </a:extLst>
          </p:cNvPr>
          <p:cNvPicPr>
            <a:picLocks noChangeAspect="1"/>
          </p:cNvPicPr>
          <p:nvPr/>
        </p:nvPicPr>
        <p:blipFill rotWithShape="1">
          <a:blip r:embed="rId3"/>
          <a:srcRect t="3930" r="-1" b="-1"/>
          <a:stretch/>
        </p:blipFill>
        <p:spPr>
          <a:xfrm>
            <a:off x="5886020" y="2715337"/>
            <a:ext cx="2743200" cy="2743200"/>
          </a:xfrm>
          <a:custGeom>
            <a:avLst/>
            <a:gdLst/>
            <a:ahLst/>
            <a:cxnLst/>
            <a:rect l="l" t="t" r="r" b="b"/>
            <a:pathLst>
              <a:path w="2834640" h="2834640">
                <a:moveTo>
                  <a:pt x="1417320" y="0"/>
                </a:moveTo>
                <a:cubicBezTo>
                  <a:pt x="2200084" y="0"/>
                  <a:pt x="2834640" y="634556"/>
                  <a:pt x="2834640" y="1417320"/>
                </a:cubicBezTo>
                <a:cubicBezTo>
                  <a:pt x="2834640" y="2200084"/>
                  <a:pt x="2200084" y="2834640"/>
                  <a:pt x="1417320" y="2834640"/>
                </a:cubicBezTo>
                <a:cubicBezTo>
                  <a:pt x="634556" y="2834640"/>
                  <a:pt x="0" y="2200084"/>
                  <a:pt x="0" y="1417320"/>
                </a:cubicBezTo>
                <a:cubicBezTo>
                  <a:pt x="0" y="634556"/>
                  <a:pt x="634556" y="0"/>
                  <a:pt x="1417320" y="0"/>
                </a:cubicBezTo>
                <a:close/>
              </a:path>
            </a:pathLst>
          </a:custGeom>
        </p:spPr>
      </p:pic>
      <p:pic>
        <p:nvPicPr>
          <p:cNvPr id="4" name="Picture 5" descr="A close up of a sign&#10;&#10;Description automatically generated">
            <a:extLst>
              <a:ext uri="{FF2B5EF4-FFF2-40B4-BE49-F238E27FC236}">
                <a16:creationId xmlns:a16="http://schemas.microsoft.com/office/drawing/2014/main" id="{A4A75B36-F495-4E85-9906-AF4D8818DF3F}"/>
              </a:ext>
            </a:extLst>
          </p:cNvPr>
          <p:cNvPicPr>
            <a:picLocks noChangeAspect="1"/>
          </p:cNvPicPr>
          <p:nvPr/>
        </p:nvPicPr>
        <p:blipFill rotWithShape="1">
          <a:blip r:embed="rId4"/>
          <a:srcRect t="269"/>
          <a:stretch/>
        </p:blipFill>
        <p:spPr>
          <a:xfrm>
            <a:off x="8278624" y="2"/>
            <a:ext cx="3913376" cy="3281569"/>
          </a:xfrm>
          <a:custGeom>
            <a:avLst/>
            <a:gdLst/>
            <a:ahLst/>
            <a:cxnLst/>
            <a:rect l="l" t="t" r="r" b="b"/>
            <a:pathLst>
              <a:path w="3913376" h="3281569">
                <a:moveTo>
                  <a:pt x="267865" y="0"/>
                </a:moveTo>
                <a:lnTo>
                  <a:pt x="3913376" y="0"/>
                </a:lnTo>
                <a:lnTo>
                  <a:pt x="3913376" y="2499938"/>
                </a:lnTo>
                <a:lnTo>
                  <a:pt x="3794714" y="2630499"/>
                </a:lnTo>
                <a:cubicBezTo>
                  <a:pt x="3392450" y="3032763"/>
                  <a:pt x="2836727" y="3281569"/>
                  <a:pt x="2222892" y="3281569"/>
                </a:cubicBezTo>
                <a:cubicBezTo>
                  <a:pt x="995223" y="3281569"/>
                  <a:pt x="0" y="2286346"/>
                  <a:pt x="0" y="1058677"/>
                </a:cubicBezTo>
                <a:cubicBezTo>
                  <a:pt x="0" y="751760"/>
                  <a:pt x="62202" y="459370"/>
                  <a:pt x="174686" y="193427"/>
                </a:cubicBezTo>
                <a:close/>
              </a:path>
            </a:pathLst>
          </a:custGeom>
        </p:spPr>
      </p:pic>
      <p:sp>
        <p:nvSpPr>
          <p:cNvPr id="27" name="Freeform: Shape 26">
            <a:extLst>
              <a:ext uri="{FF2B5EF4-FFF2-40B4-BE49-F238E27FC236}">
                <a16:creationId xmlns:a16="http://schemas.microsoft.com/office/drawing/2014/main" id="{CDC29AC1-2821-4FCC-B597-88DAF39C36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53162" y="4604085"/>
            <a:ext cx="4281112" cy="2253913"/>
          </a:xfrm>
          <a:custGeom>
            <a:avLst/>
            <a:gdLst>
              <a:gd name="connsiteX0" fmla="*/ 2140556 w 4281112"/>
              <a:gd name="connsiteY0" fmla="*/ 0 h 2253913"/>
              <a:gd name="connsiteX1" fmla="*/ 4281112 w 4281112"/>
              <a:gd name="connsiteY1" fmla="*/ 2140556 h 2253913"/>
              <a:gd name="connsiteX2" fmla="*/ 4275388 w 4281112"/>
              <a:gd name="connsiteY2" fmla="*/ 2253913 h 2253913"/>
              <a:gd name="connsiteX3" fmla="*/ 5724 w 4281112"/>
              <a:gd name="connsiteY3" fmla="*/ 2253913 h 2253913"/>
              <a:gd name="connsiteX4" fmla="*/ 0 w 4281112"/>
              <a:gd name="connsiteY4" fmla="*/ 2140556 h 2253913"/>
              <a:gd name="connsiteX5" fmla="*/ 2140556 w 4281112"/>
              <a:gd name="connsiteY5" fmla="*/ 0 h 2253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1112" h="2253913">
                <a:moveTo>
                  <a:pt x="2140556" y="0"/>
                </a:moveTo>
                <a:cubicBezTo>
                  <a:pt x="3322752" y="0"/>
                  <a:pt x="4281112" y="958360"/>
                  <a:pt x="4281112" y="2140556"/>
                </a:cubicBezTo>
                <a:lnTo>
                  <a:pt x="4275388" y="2253913"/>
                </a:lnTo>
                <a:lnTo>
                  <a:pt x="5724" y="2253913"/>
                </a:lnTo>
                <a:lnTo>
                  <a:pt x="0" y="2140556"/>
                </a:lnTo>
                <a:cubicBezTo>
                  <a:pt x="0" y="958360"/>
                  <a:pt x="958360" y="0"/>
                  <a:pt x="2140556" y="0"/>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6" descr="A picture containing sitting, table, bench, wooden&#10;&#10;Description automatically generated">
            <a:extLst>
              <a:ext uri="{FF2B5EF4-FFF2-40B4-BE49-F238E27FC236}">
                <a16:creationId xmlns:a16="http://schemas.microsoft.com/office/drawing/2014/main" id="{8637F5D3-D288-4D9C-BBEB-56340D154A6A}"/>
              </a:ext>
            </a:extLst>
          </p:cNvPr>
          <p:cNvPicPr>
            <a:picLocks noChangeAspect="1"/>
          </p:cNvPicPr>
          <p:nvPr/>
        </p:nvPicPr>
        <p:blipFill rotWithShape="1">
          <a:blip r:embed="rId5"/>
          <a:srcRect t="5590" r="-3" b="-3"/>
          <a:stretch/>
        </p:blipFill>
        <p:spPr>
          <a:xfrm>
            <a:off x="1818614" y="4769536"/>
            <a:ext cx="3950208" cy="2088462"/>
          </a:xfrm>
          <a:custGeom>
            <a:avLst/>
            <a:gdLst/>
            <a:ahLst/>
            <a:cxnLst/>
            <a:rect l="l" t="t" r="r" b="b"/>
            <a:pathLst>
              <a:path w="3950208" h="2088462">
                <a:moveTo>
                  <a:pt x="1975104" y="0"/>
                </a:moveTo>
                <a:cubicBezTo>
                  <a:pt x="3065924" y="0"/>
                  <a:pt x="3950208" y="884284"/>
                  <a:pt x="3950208" y="1975104"/>
                </a:cubicBezTo>
                <a:lnTo>
                  <a:pt x="3944484" y="2088462"/>
                </a:lnTo>
                <a:lnTo>
                  <a:pt x="5724" y="2088462"/>
                </a:lnTo>
                <a:lnTo>
                  <a:pt x="0" y="1975104"/>
                </a:lnTo>
                <a:cubicBezTo>
                  <a:pt x="0" y="884284"/>
                  <a:pt x="884284" y="0"/>
                  <a:pt x="1975104" y="0"/>
                </a:cubicBezTo>
                <a:close/>
              </a:path>
            </a:pathLst>
          </a:custGeom>
        </p:spPr>
      </p:pic>
      <p:sp>
        <p:nvSpPr>
          <p:cNvPr id="29" name="Freeform: Shape 28">
            <a:extLst>
              <a:ext uri="{FF2B5EF4-FFF2-40B4-BE49-F238E27FC236}">
                <a16:creationId xmlns:a16="http://schemas.microsoft.com/office/drawing/2014/main" id="{C8F10CB3-3B5E-4C7A-98CF-B87454DDFA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48370" y="3966828"/>
            <a:ext cx="3339958" cy="2891173"/>
          </a:xfrm>
          <a:custGeom>
            <a:avLst/>
            <a:gdLst>
              <a:gd name="connsiteX0" fmla="*/ 2002536 w 3339958"/>
              <a:gd name="connsiteY0" fmla="*/ 0 h 2891173"/>
              <a:gd name="connsiteX1" fmla="*/ 3276335 w 3339958"/>
              <a:gd name="connsiteY1" fmla="*/ 457282 h 2891173"/>
              <a:gd name="connsiteX2" fmla="*/ 3339958 w 3339958"/>
              <a:gd name="connsiteY2" fmla="*/ 515107 h 2891173"/>
              <a:gd name="connsiteX3" fmla="*/ 3339958 w 3339958"/>
              <a:gd name="connsiteY3" fmla="*/ 2891173 h 2891173"/>
              <a:gd name="connsiteX4" fmla="*/ 209954 w 3339958"/>
              <a:gd name="connsiteY4" fmla="*/ 2891173 h 2891173"/>
              <a:gd name="connsiteX5" fmla="*/ 157369 w 3339958"/>
              <a:gd name="connsiteY5" fmla="*/ 2782014 h 2891173"/>
              <a:gd name="connsiteX6" fmla="*/ 0 w 3339958"/>
              <a:gd name="connsiteY6" fmla="*/ 2002536 h 2891173"/>
              <a:gd name="connsiteX7" fmla="*/ 2002536 w 3339958"/>
              <a:gd name="connsiteY7" fmla="*/ 0 h 2891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9958" h="2891173">
                <a:moveTo>
                  <a:pt x="2002536" y="0"/>
                </a:moveTo>
                <a:cubicBezTo>
                  <a:pt x="2486398" y="0"/>
                  <a:pt x="2930179" y="171609"/>
                  <a:pt x="3276335" y="457282"/>
                </a:cubicBezTo>
                <a:lnTo>
                  <a:pt x="3339958" y="515107"/>
                </a:lnTo>
                <a:lnTo>
                  <a:pt x="3339958" y="2891173"/>
                </a:lnTo>
                <a:lnTo>
                  <a:pt x="209954" y="2891173"/>
                </a:lnTo>
                <a:lnTo>
                  <a:pt x="157369" y="2782014"/>
                </a:lnTo>
                <a:cubicBezTo>
                  <a:pt x="56036" y="2542434"/>
                  <a:pt x="0" y="2279029"/>
                  <a:pt x="0" y="2002536"/>
                </a:cubicBezTo>
                <a:cubicBezTo>
                  <a:pt x="0" y="896566"/>
                  <a:pt x="896566" y="0"/>
                  <a:pt x="2002536" y="0"/>
                </a:cubicBez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8" name="Picture 8" descr="A picture containing drawing&#10;&#10;Description automatically generated">
            <a:extLst>
              <a:ext uri="{FF2B5EF4-FFF2-40B4-BE49-F238E27FC236}">
                <a16:creationId xmlns:a16="http://schemas.microsoft.com/office/drawing/2014/main" id="{9BD20F78-3FF5-405E-AFB7-B76CBEAB4C7D}"/>
              </a:ext>
            </a:extLst>
          </p:cNvPr>
          <p:cNvPicPr>
            <a:picLocks noChangeAspect="1"/>
          </p:cNvPicPr>
          <p:nvPr/>
        </p:nvPicPr>
        <p:blipFill rotWithShape="1">
          <a:blip r:embed="rId6"/>
          <a:srcRect l="10453" r="24255" b="1"/>
          <a:stretch/>
        </p:blipFill>
        <p:spPr>
          <a:xfrm>
            <a:off x="9009416" y="4131546"/>
            <a:ext cx="3178912" cy="2726454"/>
          </a:xfrm>
          <a:custGeom>
            <a:avLst/>
            <a:gdLst/>
            <a:ahLst/>
            <a:cxnLst/>
            <a:rect l="l" t="t" r="r" b="b"/>
            <a:pathLst>
              <a:path w="3178912" h="2726454">
                <a:moveTo>
                  <a:pt x="1837818" y="0"/>
                </a:moveTo>
                <a:cubicBezTo>
                  <a:pt x="2345318" y="0"/>
                  <a:pt x="2804772" y="205705"/>
                  <a:pt x="3137352" y="538285"/>
                </a:cubicBezTo>
                <a:lnTo>
                  <a:pt x="3178912" y="584013"/>
                </a:lnTo>
                <a:lnTo>
                  <a:pt x="3178912" y="2726454"/>
                </a:lnTo>
                <a:lnTo>
                  <a:pt x="229483" y="2726454"/>
                </a:lnTo>
                <a:lnTo>
                  <a:pt x="221815" y="2713832"/>
                </a:lnTo>
                <a:cubicBezTo>
                  <a:pt x="80353" y="2453425"/>
                  <a:pt x="0" y="2155005"/>
                  <a:pt x="0" y="1837818"/>
                </a:cubicBezTo>
                <a:cubicBezTo>
                  <a:pt x="0" y="822819"/>
                  <a:pt x="822819" y="0"/>
                  <a:pt x="1837818" y="0"/>
                </a:cubicBezTo>
                <a:close/>
              </a:path>
            </a:pathLst>
          </a:custGeom>
        </p:spPr>
      </p:pic>
    </p:spTree>
    <p:extLst>
      <p:ext uri="{BB962C8B-B14F-4D97-AF65-F5344CB8AC3E}">
        <p14:creationId xmlns:p14="http://schemas.microsoft.com/office/powerpoint/2010/main" val="7405147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4">
              <a:lumMod val="60000"/>
              <a:lumOff val="40000"/>
            </a:schemeClr>
          </a:solidFill>
          <a:ln>
            <a:noFill/>
          </a:ln>
        </p:spPr>
        <p:txBody>
          <a:bodyPr>
            <a:normAutofit/>
          </a:bodyPr>
          <a:lstStyle/>
          <a:p>
            <a:pPr algn="ctr"/>
            <a:r>
              <a:rPr lang="en-US" b="1" dirty="0">
                <a:latin typeface="Calibri Light"/>
                <a:cs typeface="Calibri"/>
              </a:rPr>
              <a:t>Unit 3 : </a:t>
            </a:r>
            <a:r>
              <a:rPr lang="en-US" b="1" dirty="0">
                <a:ea typeface="+mj-lt"/>
                <a:cs typeface="+mj-lt"/>
              </a:rPr>
              <a:t>Promoting the rights of individuals across the lifespan.</a:t>
            </a:r>
          </a:p>
        </p:txBody>
      </p:sp>
      <p:sp>
        <p:nvSpPr>
          <p:cNvPr id="7" name="Content Placeholder 6">
            <a:extLst>
              <a:ext uri="{FF2B5EF4-FFF2-40B4-BE49-F238E27FC236}">
                <a16:creationId xmlns:a16="http://schemas.microsoft.com/office/drawing/2014/main" id="{1A8B2506-BCF2-46C2-A0BD-0F998C21A6CA}"/>
              </a:ext>
            </a:extLst>
          </p:cNvPr>
          <p:cNvSpPr>
            <a:spLocks noGrp="1"/>
          </p:cNvSpPr>
          <p:nvPr>
            <p:ph idx="1"/>
          </p:nvPr>
        </p:nvSpPr>
        <p:spPr>
          <a:xfrm>
            <a:off x="263106" y="1825625"/>
            <a:ext cx="11680165" cy="4854545"/>
          </a:xfrm>
        </p:spPr>
        <p:txBody>
          <a:bodyPr vert="horz" lIns="91440" tIns="45720" rIns="91440" bIns="45720" rtlCol="0" anchor="t">
            <a:normAutofit/>
          </a:bodyPr>
          <a:lstStyle/>
          <a:p>
            <a:pPr marL="0" indent="0" algn="ctr">
              <a:buNone/>
            </a:pPr>
            <a:r>
              <a:rPr lang="en-GB" sz="2400" b="1" dirty="0">
                <a:solidFill>
                  <a:schemeClr val="accent5"/>
                </a:solidFill>
                <a:ea typeface="+mn-lt"/>
                <a:cs typeface="+mn-lt"/>
              </a:rPr>
              <a:t>20 hour Non-exam Assessment (NEA)</a:t>
            </a:r>
          </a:p>
          <a:p>
            <a:pPr marL="0" indent="0" algn="ctr">
              <a:buNone/>
            </a:pPr>
            <a:r>
              <a:rPr lang="en-GB" sz="2400" b="1" dirty="0">
                <a:solidFill>
                  <a:schemeClr val="accent5"/>
                </a:solidFill>
                <a:ea typeface="+mn-lt"/>
                <a:cs typeface="+mn-lt"/>
              </a:rPr>
              <a:t>(Controlled Assessment)</a:t>
            </a:r>
          </a:p>
          <a:p>
            <a:pPr marL="0" indent="0">
              <a:buNone/>
            </a:pPr>
            <a:r>
              <a:rPr lang="en-GB" sz="2400" dirty="0">
                <a:ea typeface="+mn-lt"/>
                <a:cs typeface="+mn-lt"/>
              </a:rPr>
              <a:t>This non-examination assessment (NEA) is an assignment containing tasks set by WJEC. </a:t>
            </a:r>
            <a:endParaRPr lang="en-GB">
              <a:ea typeface="+mn-lt"/>
              <a:cs typeface="+mn-lt"/>
            </a:endParaRPr>
          </a:p>
          <a:p>
            <a:pPr marL="0" indent="0">
              <a:buNone/>
            </a:pPr>
            <a:r>
              <a:rPr lang="en-GB" sz="2400" dirty="0">
                <a:ea typeface="+mn-lt"/>
                <a:cs typeface="+mn-lt"/>
              </a:rPr>
              <a:t>The assignment requires learners to choose a group of individuals on which to base the tasks.</a:t>
            </a:r>
            <a:endParaRPr lang="en-GB" dirty="0">
              <a:ea typeface="+mn-lt"/>
              <a:cs typeface="+mn-lt"/>
            </a:endParaRPr>
          </a:p>
          <a:p>
            <a:pPr marL="0" indent="0">
              <a:buNone/>
            </a:pPr>
            <a:r>
              <a:rPr lang="en-GB" sz="2400" dirty="0">
                <a:ea typeface="+mn-lt"/>
                <a:cs typeface="+mn-lt"/>
              </a:rPr>
              <a:t>The assignment requires learners to produce evidence as either a podcast, a presentation or a video, to demonstrate their knowledge and understanding of promoting the rights of individuals in supporting their health and well-being.</a:t>
            </a:r>
            <a:endParaRPr lang="en-GB" dirty="0">
              <a:ea typeface="+mn-lt"/>
              <a:cs typeface="+mn-lt"/>
            </a:endParaRPr>
          </a:p>
          <a:p>
            <a:pPr marL="0" indent="0">
              <a:buNone/>
            </a:pPr>
            <a:endParaRPr lang="en-GB" sz="2400" dirty="0">
              <a:cs typeface="Calibri"/>
            </a:endParaRPr>
          </a:p>
          <a:p>
            <a:pPr marL="0" indent="0" algn="ctr">
              <a:buNone/>
            </a:pPr>
            <a:endParaRPr lang="en-GB" dirty="0">
              <a:solidFill>
                <a:srgbClr val="000000"/>
              </a:solidFill>
              <a:ea typeface="+mn-lt"/>
              <a:cs typeface="+mn-lt"/>
            </a:endParaRPr>
          </a:p>
        </p:txBody>
      </p:sp>
    </p:spTree>
    <p:custDataLst>
      <p:tags r:id="rId1"/>
    </p:custDataLst>
    <p:extLst>
      <p:ext uri="{BB962C8B-B14F-4D97-AF65-F5344CB8AC3E}">
        <p14:creationId xmlns:p14="http://schemas.microsoft.com/office/powerpoint/2010/main" val="40935768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B6B11-0DD9-4F66-B7BD-D2D35734D489}"/>
              </a:ext>
            </a:extLst>
          </p:cNvPr>
          <p:cNvSpPr>
            <a:spLocks noGrp="1"/>
          </p:cNvSpPr>
          <p:nvPr>
            <p:ph type="title"/>
          </p:nvPr>
        </p:nvSpPr>
        <p:spPr>
          <a:solidFill>
            <a:srgbClr val="FFC000"/>
          </a:solidFill>
        </p:spPr>
        <p:txBody>
          <a:bodyPr/>
          <a:lstStyle/>
          <a:p>
            <a:pPr algn="ctr"/>
            <a:r>
              <a:rPr lang="en-GB" b="1" dirty="0">
                <a:solidFill>
                  <a:srgbClr val="FFFFFF"/>
                </a:solidFill>
                <a:ea typeface="+mj-lt"/>
                <a:cs typeface="+mj-lt"/>
              </a:rPr>
              <a:t>Fundamental rights of individuals</a:t>
            </a:r>
            <a:endParaRPr lang="en-GB" dirty="0">
              <a:ea typeface="+mj-lt"/>
              <a:cs typeface="+mj-lt"/>
            </a:endParaRPr>
          </a:p>
        </p:txBody>
      </p:sp>
      <p:sp>
        <p:nvSpPr>
          <p:cNvPr id="3" name="Content Placeholder 2">
            <a:extLst>
              <a:ext uri="{FF2B5EF4-FFF2-40B4-BE49-F238E27FC236}">
                <a16:creationId xmlns:a16="http://schemas.microsoft.com/office/drawing/2014/main" id="{E896DA31-ECB9-4F7E-9721-A78B0D416A6E}"/>
              </a:ext>
            </a:extLst>
          </p:cNvPr>
          <p:cNvSpPr>
            <a:spLocks noGrp="1"/>
          </p:cNvSpPr>
          <p:nvPr>
            <p:ph idx="1"/>
          </p:nvPr>
        </p:nvSpPr>
        <p:spPr/>
        <p:txBody>
          <a:bodyPr vert="horz" lIns="91440" tIns="45720" rIns="91440" bIns="45720" rtlCol="0" anchor="t">
            <a:normAutofit/>
          </a:bodyPr>
          <a:lstStyle/>
          <a:p>
            <a:r>
              <a:rPr lang="en-GB" dirty="0">
                <a:ea typeface="+mn-lt"/>
                <a:cs typeface="+mn-lt"/>
              </a:rPr>
              <a:t>'</a:t>
            </a:r>
            <a:r>
              <a:rPr lang="en-GB" b="1" dirty="0">
                <a:ea typeface="+mn-lt"/>
                <a:cs typeface="+mn-lt"/>
              </a:rPr>
              <a:t>Fundamental rights</a:t>
            </a:r>
            <a:r>
              <a:rPr lang="en-GB" dirty="0">
                <a:ea typeface="+mn-lt"/>
                <a:cs typeface="+mn-lt"/>
              </a:rPr>
              <a:t>' is the term used to describe human </a:t>
            </a:r>
            <a:r>
              <a:rPr lang="en-GB" b="1" dirty="0">
                <a:ea typeface="+mn-lt"/>
                <a:cs typeface="+mn-lt"/>
              </a:rPr>
              <a:t>rights</a:t>
            </a:r>
            <a:r>
              <a:rPr lang="en-GB" dirty="0">
                <a:ea typeface="+mn-lt"/>
                <a:cs typeface="+mn-lt"/>
              </a:rPr>
              <a:t> as they are recognised in EU law. ... EU </a:t>
            </a:r>
            <a:r>
              <a:rPr lang="en-GB" b="1" dirty="0">
                <a:ea typeface="+mn-lt"/>
                <a:cs typeface="+mn-lt"/>
              </a:rPr>
              <a:t>fundamental rights</a:t>
            </a:r>
            <a:r>
              <a:rPr lang="en-GB" dirty="0">
                <a:ea typeface="+mn-lt"/>
                <a:cs typeface="+mn-lt"/>
              </a:rPr>
              <a:t> derive from various sources, including international instruments and constitutional traditions common to Member States.</a:t>
            </a:r>
          </a:p>
          <a:p>
            <a:endParaRPr lang="en-GB" dirty="0">
              <a:cs typeface="Calibri"/>
            </a:endParaRPr>
          </a:p>
          <a:p>
            <a:r>
              <a:rPr lang="en-GB" dirty="0">
                <a:ea typeface="+mn-lt"/>
                <a:cs typeface="+mn-lt"/>
              </a:rPr>
              <a:t>The Human Rights Act 1998 sets out the fundamental rights and freedoms that everyone in the UK is entitled to. It incorporates the rights set out in the European Convention on Human Rights (ECHR) into domestic British law. The Human Rights Act came into force in the UK in October 2000.</a:t>
            </a:r>
            <a:endParaRPr lang="en-GB" dirty="0">
              <a:cs typeface="Calibri"/>
            </a:endParaRPr>
          </a:p>
        </p:txBody>
      </p:sp>
    </p:spTree>
    <p:extLst>
      <p:ext uri="{BB962C8B-B14F-4D97-AF65-F5344CB8AC3E}">
        <p14:creationId xmlns:p14="http://schemas.microsoft.com/office/powerpoint/2010/main" val="41471522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768F2-5BAD-495B-BF2C-B8F3BB69E3BD}"/>
              </a:ext>
            </a:extLst>
          </p:cNvPr>
          <p:cNvSpPr>
            <a:spLocks noGrp="1"/>
          </p:cNvSpPr>
          <p:nvPr>
            <p:ph type="title"/>
          </p:nvPr>
        </p:nvSpPr>
        <p:spPr>
          <a:solidFill>
            <a:schemeClr val="accent4"/>
          </a:solidFill>
        </p:spPr>
        <p:txBody>
          <a:bodyPr/>
          <a:lstStyle/>
          <a:p>
            <a:pPr algn="ctr"/>
            <a:r>
              <a:rPr lang="en-GB" b="1" dirty="0">
                <a:solidFill>
                  <a:srgbClr val="FFFFFF"/>
                </a:solidFill>
                <a:cs typeface="Calibri Light"/>
              </a:rPr>
              <a:t>Fundamental rights of individuals</a:t>
            </a:r>
            <a:endParaRPr lang="en-US" dirty="0"/>
          </a:p>
        </p:txBody>
      </p:sp>
      <p:sp>
        <p:nvSpPr>
          <p:cNvPr id="3" name="Content Placeholder 2">
            <a:extLst>
              <a:ext uri="{FF2B5EF4-FFF2-40B4-BE49-F238E27FC236}">
                <a16:creationId xmlns:a16="http://schemas.microsoft.com/office/drawing/2014/main" id="{0D23491D-B05A-4BD1-9FAC-599EA40CD373}"/>
              </a:ext>
            </a:extLst>
          </p:cNvPr>
          <p:cNvSpPr>
            <a:spLocks noGrp="1"/>
          </p:cNvSpPr>
          <p:nvPr>
            <p:ph idx="1"/>
          </p:nvPr>
        </p:nvSpPr>
        <p:spPr>
          <a:xfrm>
            <a:off x="838200" y="3435889"/>
            <a:ext cx="10515600" cy="2741074"/>
          </a:xfrm>
        </p:spPr>
        <p:txBody>
          <a:bodyPr vert="horz" lIns="91440" tIns="45720" rIns="91440" bIns="45720" rtlCol="0" anchor="t">
            <a:normAutofit/>
          </a:bodyPr>
          <a:lstStyle/>
          <a:p>
            <a:pPr marL="0" indent="0">
              <a:buNone/>
            </a:pPr>
            <a:r>
              <a:rPr lang="en-GB" dirty="0">
                <a:ea typeface="+mn-lt"/>
                <a:cs typeface="+mn-lt"/>
              </a:rPr>
              <a:t>•Adequate standard of living (including food and housing)</a:t>
            </a:r>
          </a:p>
          <a:p>
            <a:pPr marL="0" indent="0">
              <a:buNone/>
            </a:pPr>
            <a:r>
              <a:rPr lang="en-GB" dirty="0">
                <a:ea typeface="+mn-lt"/>
                <a:cs typeface="+mn-lt"/>
              </a:rPr>
              <a:t>•Education and health</a:t>
            </a:r>
          </a:p>
          <a:p>
            <a:pPr marL="0" indent="0">
              <a:buNone/>
            </a:pPr>
            <a:r>
              <a:rPr lang="en-GB" dirty="0">
                <a:ea typeface="+mn-lt"/>
                <a:cs typeface="+mn-lt"/>
              </a:rPr>
              <a:t>•Freedom of thought</a:t>
            </a:r>
          </a:p>
          <a:p>
            <a:pPr marL="0" indent="0">
              <a:buNone/>
            </a:pPr>
            <a:r>
              <a:rPr lang="en-GB" dirty="0">
                <a:ea typeface="+mn-lt"/>
                <a:cs typeface="+mn-lt"/>
              </a:rPr>
              <a:t>•Religion and expression</a:t>
            </a:r>
            <a:endParaRPr lang="en-GB" dirty="0">
              <a:cs typeface="Calibri"/>
            </a:endParaRPr>
          </a:p>
        </p:txBody>
      </p:sp>
      <p:sp>
        <p:nvSpPr>
          <p:cNvPr id="5" name="TextBox 4">
            <a:extLst>
              <a:ext uri="{FF2B5EF4-FFF2-40B4-BE49-F238E27FC236}">
                <a16:creationId xmlns:a16="http://schemas.microsoft.com/office/drawing/2014/main" id="{EB397592-D15F-4FB6-B222-8F6986221334}"/>
              </a:ext>
            </a:extLst>
          </p:cNvPr>
          <p:cNvSpPr txBox="1"/>
          <p:nvPr/>
        </p:nvSpPr>
        <p:spPr>
          <a:xfrm>
            <a:off x="209910" y="1791418"/>
            <a:ext cx="11800935" cy="1384995"/>
          </a:xfrm>
          <a:prstGeom prst="rect">
            <a:avLst/>
          </a:prstGeom>
          <a:solidFill>
            <a:schemeClr val="accent4"/>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Font typeface="Arial"/>
              <a:buChar char="•"/>
            </a:pPr>
            <a:r>
              <a:rPr lang="en-GB" sz="2800" b="1" dirty="0">
                <a:solidFill>
                  <a:schemeClr val="bg1"/>
                </a:solidFill>
                <a:cs typeface="Arial"/>
              </a:rPr>
              <a:t>Fundamental Rights -</a:t>
            </a:r>
            <a:r>
              <a:rPr lang="en-GB" sz="2800" dirty="0">
                <a:solidFill>
                  <a:schemeClr val="bg1"/>
                </a:solidFill>
                <a:cs typeface="Arial"/>
              </a:rPr>
              <a:t> </a:t>
            </a:r>
            <a:r>
              <a:rPr lang="en-GB" sz="2800" dirty="0">
                <a:solidFill>
                  <a:srgbClr val="000000"/>
                </a:solidFill>
                <a:cs typeface="Calibri"/>
              </a:rPr>
              <a:t>'</a:t>
            </a:r>
            <a:r>
              <a:rPr lang="en-GB" sz="2800" b="1" dirty="0">
                <a:solidFill>
                  <a:srgbClr val="000000"/>
                </a:solidFill>
                <a:cs typeface="Calibri"/>
              </a:rPr>
              <a:t>Fundamental</a:t>
            </a:r>
            <a:r>
              <a:rPr lang="en-GB" sz="2800" b="1" dirty="0">
                <a:ea typeface="+mn-lt"/>
                <a:cs typeface="+mn-lt"/>
              </a:rPr>
              <a:t> rights</a:t>
            </a:r>
            <a:r>
              <a:rPr lang="en-GB" sz="2800" dirty="0">
                <a:ea typeface="+mn-lt"/>
                <a:cs typeface="+mn-lt"/>
              </a:rPr>
              <a:t>' is the term used to describe </a:t>
            </a:r>
            <a:r>
              <a:rPr lang="en-GB" sz="2800" b="1" dirty="0">
                <a:ea typeface="+mn-lt"/>
                <a:cs typeface="+mn-lt"/>
              </a:rPr>
              <a:t>human rights</a:t>
            </a:r>
            <a:r>
              <a:rPr lang="en-GB" sz="2800" dirty="0">
                <a:ea typeface="+mn-lt"/>
                <a:cs typeface="+mn-lt"/>
              </a:rPr>
              <a:t> as they are recognised in EU law.</a:t>
            </a:r>
            <a:endParaRPr lang="en-US" sz="2800" dirty="0">
              <a:solidFill>
                <a:srgbClr val="000000"/>
              </a:solidFill>
              <a:cs typeface="Arial"/>
            </a:endParaRPr>
          </a:p>
          <a:p>
            <a:endParaRPr lang="en-GB" sz="2800" b="1" dirty="0">
              <a:solidFill>
                <a:schemeClr val="bg1"/>
              </a:solidFill>
              <a:cs typeface="Arial"/>
            </a:endParaRPr>
          </a:p>
        </p:txBody>
      </p:sp>
    </p:spTree>
    <p:extLst>
      <p:ext uri="{BB962C8B-B14F-4D97-AF65-F5344CB8AC3E}">
        <p14:creationId xmlns:p14="http://schemas.microsoft.com/office/powerpoint/2010/main" val="8716867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768F2-5BAD-495B-BF2C-B8F3BB69E3BD}"/>
              </a:ext>
            </a:extLst>
          </p:cNvPr>
          <p:cNvSpPr>
            <a:spLocks noGrp="1"/>
          </p:cNvSpPr>
          <p:nvPr>
            <p:ph type="title"/>
          </p:nvPr>
        </p:nvSpPr>
        <p:spPr>
          <a:solidFill>
            <a:schemeClr val="accent4"/>
          </a:solidFill>
        </p:spPr>
        <p:txBody>
          <a:bodyPr/>
          <a:lstStyle/>
          <a:p>
            <a:pPr algn="ctr"/>
            <a:r>
              <a:rPr lang="en-GB" b="1" dirty="0">
                <a:solidFill>
                  <a:srgbClr val="FFFFFF"/>
                </a:solidFill>
                <a:cs typeface="Calibri Light"/>
              </a:rPr>
              <a:t>Fundamental rights of individuals</a:t>
            </a:r>
            <a:endParaRPr lang="en-US" dirty="0"/>
          </a:p>
        </p:txBody>
      </p:sp>
      <p:sp>
        <p:nvSpPr>
          <p:cNvPr id="3" name="Content Placeholder 2">
            <a:extLst>
              <a:ext uri="{FF2B5EF4-FFF2-40B4-BE49-F238E27FC236}">
                <a16:creationId xmlns:a16="http://schemas.microsoft.com/office/drawing/2014/main" id="{0D23491D-B05A-4BD1-9FAC-599EA40CD373}"/>
              </a:ext>
            </a:extLst>
          </p:cNvPr>
          <p:cNvSpPr>
            <a:spLocks noGrp="1"/>
          </p:cNvSpPr>
          <p:nvPr>
            <p:ph idx="1"/>
          </p:nvPr>
        </p:nvSpPr>
        <p:spPr>
          <a:xfrm>
            <a:off x="322007" y="2919696"/>
            <a:ext cx="5378245" cy="3257267"/>
          </a:xfrm>
        </p:spPr>
        <p:txBody>
          <a:bodyPr vert="horz" lIns="91440" tIns="45720" rIns="91440" bIns="45720" rtlCol="0" anchor="t">
            <a:normAutofit/>
          </a:bodyPr>
          <a:lstStyle/>
          <a:p>
            <a:pPr marL="0" indent="0">
              <a:buNone/>
            </a:pPr>
            <a:r>
              <a:rPr lang="en-GB" dirty="0">
                <a:ea typeface="+mn-lt"/>
                <a:cs typeface="+mn-lt"/>
              </a:rPr>
              <a:t>•The right to an </a:t>
            </a:r>
            <a:r>
              <a:rPr lang="en-GB" b="1" dirty="0">
                <a:solidFill>
                  <a:srgbClr val="FFC000"/>
                </a:solidFill>
                <a:ea typeface="+mn-lt"/>
                <a:cs typeface="+mn-lt"/>
              </a:rPr>
              <a:t>adequate standard of living</a:t>
            </a:r>
            <a:r>
              <a:rPr lang="en-GB" dirty="0">
                <a:solidFill>
                  <a:srgbClr val="FFC000"/>
                </a:solidFill>
                <a:ea typeface="+mn-lt"/>
                <a:cs typeface="+mn-lt"/>
              </a:rPr>
              <a:t> </a:t>
            </a:r>
            <a:r>
              <a:rPr lang="en-GB" dirty="0">
                <a:ea typeface="+mn-lt"/>
                <a:cs typeface="+mn-lt"/>
              </a:rPr>
              <a:t>requires, at a minimum, that everyone shall enjoy the necessary subsistence rights: </a:t>
            </a:r>
            <a:r>
              <a:rPr lang="en-GB" b="1" dirty="0">
                <a:solidFill>
                  <a:srgbClr val="FFC000"/>
                </a:solidFill>
                <a:ea typeface="+mn-lt"/>
                <a:cs typeface="+mn-lt"/>
              </a:rPr>
              <a:t>adequate</a:t>
            </a:r>
            <a:r>
              <a:rPr lang="en-GB" dirty="0">
                <a:ea typeface="+mn-lt"/>
                <a:cs typeface="+mn-lt"/>
              </a:rPr>
              <a:t> food and nutrition, clothing, housing and the necessary conditions of care when required.</a:t>
            </a:r>
          </a:p>
        </p:txBody>
      </p:sp>
      <p:sp>
        <p:nvSpPr>
          <p:cNvPr id="5" name="TextBox 4">
            <a:extLst>
              <a:ext uri="{FF2B5EF4-FFF2-40B4-BE49-F238E27FC236}">
                <a16:creationId xmlns:a16="http://schemas.microsoft.com/office/drawing/2014/main" id="{EB397592-D15F-4FB6-B222-8F6986221334}"/>
              </a:ext>
            </a:extLst>
          </p:cNvPr>
          <p:cNvSpPr txBox="1"/>
          <p:nvPr/>
        </p:nvSpPr>
        <p:spPr>
          <a:xfrm>
            <a:off x="209910" y="1791418"/>
            <a:ext cx="11800935" cy="954107"/>
          </a:xfrm>
          <a:prstGeom prst="rect">
            <a:avLst/>
          </a:prstGeom>
          <a:solidFill>
            <a:schemeClr val="accent4"/>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solidFill>
                  <a:schemeClr val="bg1"/>
                </a:solidFill>
                <a:ea typeface="+mn-lt"/>
                <a:cs typeface="+mn-lt"/>
              </a:rPr>
              <a:t>Adequate standard of living (including food and housing)</a:t>
            </a:r>
            <a:endParaRPr lang="en-GB" sz="2800" b="1" dirty="0">
              <a:solidFill>
                <a:schemeClr val="bg1"/>
              </a:solidFill>
              <a:cs typeface="Arial"/>
            </a:endParaRPr>
          </a:p>
          <a:p>
            <a:endParaRPr lang="en-GB" sz="2800" b="1" dirty="0">
              <a:solidFill>
                <a:schemeClr val="bg1"/>
              </a:solidFill>
              <a:cs typeface="Arial"/>
            </a:endParaRPr>
          </a:p>
        </p:txBody>
      </p:sp>
      <p:pic>
        <p:nvPicPr>
          <p:cNvPr id="4" name="Picture 5" descr="A close up of a sign&#10;&#10;Description automatically generated">
            <a:extLst>
              <a:ext uri="{FF2B5EF4-FFF2-40B4-BE49-F238E27FC236}">
                <a16:creationId xmlns:a16="http://schemas.microsoft.com/office/drawing/2014/main" id="{98371EC4-FFEA-4610-B1B4-1EF883A6BF34}"/>
              </a:ext>
            </a:extLst>
          </p:cNvPr>
          <p:cNvPicPr>
            <a:picLocks noChangeAspect="1"/>
          </p:cNvPicPr>
          <p:nvPr/>
        </p:nvPicPr>
        <p:blipFill>
          <a:blip r:embed="rId2"/>
          <a:stretch>
            <a:fillRect/>
          </a:stretch>
        </p:blipFill>
        <p:spPr>
          <a:xfrm>
            <a:off x="6913263" y="2979887"/>
            <a:ext cx="4202681" cy="3543659"/>
          </a:xfrm>
          <a:prstGeom prst="rect">
            <a:avLst/>
          </a:prstGeom>
        </p:spPr>
      </p:pic>
    </p:spTree>
    <p:extLst>
      <p:ext uri="{BB962C8B-B14F-4D97-AF65-F5344CB8AC3E}">
        <p14:creationId xmlns:p14="http://schemas.microsoft.com/office/powerpoint/2010/main" val="10845209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768F2-5BAD-495B-BF2C-B8F3BB69E3BD}"/>
              </a:ext>
            </a:extLst>
          </p:cNvPr>
          <p:cNvSpPr>
            <a:spLocks noGrp="1"/>
          </p:cNvSpPr>
          <p:nvPr>
            <p:ph type="title"/>
          </p:nvPr>
        </p:nvSpPr>
        <p:spPr>
          <a:solidFill>
            <a:schemeClr val="accent4"/>
          </a:solidFill>
        </p:spPr>
        <p:txBody>
          <a:bodyPr/>
          <a:lstStyle/>
          <a:p>
            <a:pPr algn="ctr"/>
            <a:r>
              <a:rPr lang="en-GB" b="1" dirty="0">
                <a:solidFill>
                  <a:srgbClr val="FFFFFF"/>
                </a:solidFill>
                <a:cs typeface="Calibri Light"/>
              </a:rPr>
              <a:t>Fundamental rights of individuals</a:t>
            </a:r>
            <a:endParaRPr lang="en-US" dirty="0"/>
          </a:p>
        </p:txBody>
      </p:sp>
      <p:sp>
        <p:nvSpPr>
          <p:cNvPr id="3" name="Content Placeholder 2">
            <a:extLst>
              <a:ext uri="{FF2B5EF4-FFF2-40B4-BE49-F238E27FC236}">
                <a16:creationId xmlns:a16="http://schemas.microsoft.com/office/drawing/2014/main" id="{0D23491D-B05A-4BD1-9FAC-599EA40CD373}"/>
              </a:ext>
            </a:extLst>
          </p:cNvPr>
          <p:cNvSpPr>
            <a:spLocks noGrp="1"/>
          </p:cNvSpPr>
          <p:nvPr>
            <p:ph idx="1"/>
          </p:nvPr>
        </p:nvSpPr>
        <p:spPr>
          <a:xfrm>
            <a:off x="211394" y="3116341"/>
            <a:ext cx="5132439" cy="3060622"/>
          </a:xfrm>
        </p:spPr>
        <p:txBody>
          <a:bodyPr vert="horz" lIns="91440" tIns="45720" rIns="91440" bIns="45720" rtlCol="0" anchor="t">
            <a:normAutofit lnSpcReduction="10000"/>
          </a:bodyPr>
          <a:lstStyle/>
          <a:p>
            <a:pPr marL="457200" indent="-457200"/>
            <a:r>
              <a:rPr lang="en-GB" dirty="0">
                <a:ea typeface="+mn-lt"/>
                <a:cs typeface="+mn-lt"/>
              </a:rPr>
              <a:t>Education is a </a:t>
            </a:r>
            <a:r>
              <a:rPr lang="en-GB" b="1" dirty="0">
                <a:solidFill>
                  <a:srgbClr val="FFC000"/>
                </a:solidFill>
                <a:ea typeface="+mn-lt"/>
                <a:cs typeface="+mn-lt"/>
              </a:rPr>
              <a:t>key social and cultural right and plays an important role in reducing poverty and child labour.</a:t>
            </a:r>
            <a:r>
              <a:rPr lang="en-GB" dirty="0">
                <a:ea typeface="+mn-lt"/>
                <a:cs typeface="+mn-lt"/>
              </a:rPr>
              <a:t> Furthermore, education promotes democracy, peace, tolerance, development and economic growth.</a:t>
            </a:r>
          </a:p>
        </p:txBody>
      </p:sp>
      <p:sp>
        <p:nvSpPr>
          <p:cNvPr id="5" name="TextBox 4">
            <a:extLst>
              <a:ext uri="{FF2B5EF4-FFF2-40B4-BE49-F238E27FC236}">
                <a16:creationId xmlns:a16="http://schemas.microsoft.com/office/drawing/2014/main" id="{EB397592-D15F-4FB6-B222-8F6986221334}"/>
              </a:ext>
            </a:extLst>
          </p:cNvPr>
          <p:cNvSpPr txBox="1"/>
          <p:nvPr/>
        </p:nvSpPr>
        <p:spPr>
          <a:xfrm>
            <a:off x="209910" y="1791418"/>
            <a:ext cx="11800935" cy="954107"/>
          </a:xfrm>
          <a:prstGeom prst="rect">
            <a:avLst/>
          </a:prstGeom>
          <a:solidFill>
            <a:schemeClr val="accent4"/>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solidFill>
                  <a:schemeClr val="bg1"/>
                </a:solidFill>
                <a:ea typeface="+mn-lt"/>
                <a:cs typeface="+mn-lt"/>
              </a:rPr>
              <a:t>Education and health</a:t>
            </a:r>
            <a:endParaRPr lang="en-GB" sz="2800" b="1" dirty="0">
              <a:solidFill>
                <a:schemeClr val="bg1"/>
              </a:solidFill>
              <a:cs typeface="Arial"/>
            </a:endParaRPr>
          </a:p>
          <a:p>
            <a:endParaRPr lang="en-GB" sz="2800" b="1" dirty="0">
              <a:solidFill>
                <a:schemeClr val="bg1"/>
              </a:solidFill>
              <a:cs typeface="Arial"/>
            </a:endParaRPr>
          </a:p>
        </p:txBody>
      </p:sp>
      <p:pic>
        <p:nvPicPr>
          <p:cNvPr id="4" name="Picture 5" descr="A picture containing sitting, table, bench, wooden&#10;&#10;Description automatically generated">
            <a:extLst>
              <a:ext uri="{FF2B5EF4-FFF2-40B4-BE49-F238E27FC236}">
                <a16:creationId xmlns:a16="http://schemas.microsoft.com/office/drawing/2014/main" id="{CE474B81-2704-481A-93CF-E1C4833919DC}"/>
              </a:ext>
            </a:extLst>
          </p:cNvPr>
          <p:cNvPicPr>
            <a:picLocks noChangeAspect="1"/>
          </p:cNvPicPr>
          <p:nvPr/>
        </p:nvPicPr>
        <p:blipFill>
          <a:blip r:embed="rId2"/>
          <a:stretch>
            <a:fillRect/>
          </a:stretch>
        </p:blipFill>
        <p:spPr>
          <a:xfrm>
            <a:off x="5290219" y="3310667"/>
            <a:ext cx="3492909" cy="1954063"/>
          </a:xfrm>
          <a:prstGeom prst="rect">
            <a:avLst/>
          </a:prstGeom>
        </p:spPr>
      </p:pic>
      <p:pic>
        <p:nvPicPr>
          <p:cNvPr id="6" name="Picture 6" descr="A picture containing light&#10;&#10;Description automatically generated">
            <a:extLst>
              <a:ext uri="{FF2B5EF4-FFF2-40B4-BE49-F238E27FC236}">
                <a16:creationId xmlns:a16="http://schemas.microsoft.com/office/drawing/2014/main" id="{BF4DB21F-EBAA-4224-95F9-8483F06E680F}"/>
              </a:ext>
            </a:extLst>
          </p:cNvPr>
          <p:cNvPicPr>
            <a:picLocks noChangeAspect="1"/>
          </p:cNvPicPr>
          <p:nvPr/>
        </p:nvPicPr>
        <p:blipFill>
          <a:blip r:embed="rId3"/>
          <a:stretch>
            <a:fillRect/>
          </a:stretch>
        </p:blipFill>
        <p:spPr>
          <a:xfrm>
            <a:off x="8792498" y="3312291"/>
            <a:ext cx="3271683" cy="1929482"/>
          </a:xfrm>
          <a:prstGeom prst="rect">
            <a:avLst/>
          </a:prstGeom>
        </p:spPr>
      </p:pic>
    </p:spTree>
    <p:extLst>
      <p:ext uri="{BB962C8B-B14F-4D97-AF65-F5344CB8AC3E}">
        <p14:creationId xmlns:p14="http://schemas.microsoft.com/office/powerpoint/2010/main" val="2546706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768F2-5BAD-495B-BF2C-B8F3BB69E3BD}"/>
              </a:ext>
            </a:extLst>
          </p:cNvPr>
          <p:cNvSpPr>
            <a:spLocks noGrp="1"/>
          </p:cNvSpPr>
          <p:nvPr>
            <p:ph type="title"/>
          </p:nvPr>
        </p:nvSpPr>
        <p:spPr>
          <a:solidFill>
            <a:schemeClr val="accent4"/>
          </a:solidFill>
        </p:spPr>
        <p:txBody>
          <a:bodyPr/>
          <a:lstStyle/>
          <a:p>
            <a:pPr algn="ctr"/>
            <a:r>
              <a:rPr lang="en-GB" b="1" dirty="0">
                <a:solidFill>
                  <a:srgbClr val="FFFFFF"/>
                </a:solidFill>
                <a:cs typeface="Calibri Light"/>
              </a:rPr>
              <a:t>Fundamental rights of individuals</a:t>
            </a:r>
            <a:endParaRPr lang="en-US" dirty="0"/>
          </a:p>
        </p:txBody>
      </p:sp>
      <p:sp>
        <p:nvSpPr>
          <p:cNvPr id="3" name="Content Placeholder 2">
            <a:extLst>
              <a:ext uri="{FF2B5EF4-FFF2-40B4-BE49-F238E27FC236}">
                <a16:creationId xmlns:a16="http://schemas.microsoft.com/office/drawing/2014/main" id="{0D23491D-B05A-4BD1-9FAC-599EA40CD373}"/>
              </a:ext>
            </a:extLst>
          </p:cNvPr>
          <p:cNvSpPr>
            <a:spLocks noGrp="1"/>
          </p:cNvSpPr>
          <p:nvPr>
            <p:ph idx="1"/>
          </p:nvPr>
        </p:nvSpPr>
        <p:spPr>
          <a:xfrm>
            <a:off x="285136" y="2993438"/>
            <a:ext cx="6115664" cy="3183525"/>
          </a:xfrm>
        </p:spPr>
        <p:txBody>
          <a:bodyPr vert="horz" lIns="91440" tIns="45720" rIns="91440" bIns="45720" rtlCol="0" anchor="t">
            <a:normAutofit lnSpcReduction="10000"/>
          </a:bodyPr>
          <a:lstStyle/>
          <a:p>
            <a:pPr marL="457200" indent="-457200"/>
            <a:r>
              <a:rPr lang="en-GB" dirty="0">
                <a:ea typeface="+mn-lt"/>
                <a:cs typeface="+mn-lt"/>
              </a:rPr>
              <a:t>Everyone has the </a:t>
            </a:r>
            <a:r>
              <a:rPr lang="en-GB" b="1" dirty="0">
                <a:solidFill>
                  <a:srgbClr val="FFC000"/>
                </a:solidFill>
                <a:ea typeface="+mn-lt"/>
                <a:cs typeface="+mn-lt"/>
              </a:rPr>
              <a:t>right</a:t>
            </a:r>
            <a:r>
              <a:rPr lang="en-GB" dirty="0">
                <a:solidFill>
                  <a:srgbClr val="FFC000"/>
                </a:solidFill>
                <a:ea typeface="+mn-lt"/>
                <a:cs typeface="+mn-lt"/>
              </a:rPr>
              <a:t> to </a:t>
            </a:r>
            <a:r>
              <a:rPr lang="en-GB" b="1" dirty="0">
                <a:solidFill>
                  <a:srgbClr val="FFC000"/>
                </a:solidFill>
                <a:ea typeface="+mn-lt"/>
                <a:cs typeface="+mn-lt"/>
              </a:rPr>
              <a:t>freedom of thought</a:t>
            </a:r>
            <a:r>
              <a:rPr lang="en-GB" dirty="0">
                <a:solidFill>
                  <a:srgbClr val="FFC000"/>
                </a:solidFill>
                <a:ea typeface="+mn-lt"/>
                <a:cs typeface="+mn-lt"/>
              </a:rPr>
              <a:t>, </a:t>
            </a:r>
            <a:r>
              <a:rPr lang="en-GB" dirty="0">
                <a:ea typeface="+mn-lt"/>
                <a:cs typeface="+mn-lt"/>
              </a:rPr>
              <a:t>conscience and religion; this </a:t>
            </a:r>
            <a:r>
              <a:rPr lang="en-GB" b="1" dirty="0">
                <a:solidFill>
                  <a:srgbClr val="FFC000"/>
                </a:solidFill>
                <a:ea typeface="+mn-lt"/>
                <a:cs typeface="+mn-lt"/>
              </a:rPr>
              <a:t>right</a:t>
            </a:r>
            <a:r>
              <a:rPr lang="en-GB" dirty="0">
                <a:ea typeface="+mn-lt"/>
                <a:cs typeface="+mn-lt"/>
              </a:rPr>
              <a:t> includes </a:t>
            </a:r>
            <a:r>
              <a:rPr lang="en-GB" b="1" dirty="0">
                <a:solidFill>
                  <a:srgbClr val="FFC000"/>
                </a:solidFill>
                <a:ea typeface="+mn-lt"/>
                <a:cs typeface="+mn-lt"/>
              </a:rPr>
              <a:t>freedom</a:t>
            </a:r>
            <a:r>
              <a:rPr lang="en-GB" dirty="0">
                <a:ea typeface="+mn-lt"/>
                <a:cs typeface="+mn-lt"/>
              </a:rPr>
              <a:t> to change his religion or belief and </a:t>
            </a:r>
            <a:r>
              <a:rPr lang="en-GB" b="1" dirty="0">
                <a:solidFill>
                  <a:srgbClr val="FFC000"/>
                </a:solidFill>
                <a:ea typeface="+mn-lt"/>
                <a:cs typeface="+mn-lt"/>
              </a:rPr>
              <a:t>freedom</a:t>
            </a:r>
            <a:r>
              <a:rPr lang="en-GB" dirty="0">
                <a:solidFill>
                  <a:srgbClr val="FFC000"/>
                </a:solidFill>
                <a:ea typeface="+mn-lt"/>
                <a:cs typeface="+mn-lt"/>
              </a:rPr>
              <a:t>,</a:t>
            </a:r>
            <a:r>
              <a:rPr lang="en-GB" dirty="0">
                <a:ea typeface="+mn-lt"/>
                <a:cs typeface="+mn-lt"/>
              </a:rPr>
              <a:t> either alone or in community with others and in public or private, to manifest his religion or belief, in worship, teaching practice and observance</a:t>
            </a:r>
          </a:p>
        </p:txBody>
      </p:sp>
      <p:sp>
        <p:nvSpPr>
          <p:cNvPr id="5" name="TextBox 4">
            <a:extLst>
              <a:ext uri="{FF2B5EF4-FFF2-40B4-BE49-F238E27FC236}">
                <a16:creationId xmlns:a16="http://schemas.microsoft.com/office/drawing/2014/main" id="{EB397592-D15F-4FB6-B222-8F6986221334}"/>
              </a:ext>
            </a:extLst>
          </p:cNvPr>
          <p:cNvSpPr txBox="1"/>
          <p:nvPr/>
        </p:nvSpPr>
        <p:spPr>
          <a:xfrm>
            <a:off x="209910" y="1791418"/>
            <a:ext cx="11800935" cy="954107"/>
          </a:xfrm>
          <a:prstGeom prst="rect">
            <a:avLst/>
          </a:prstGeom>
          <a:solidFill>
            <a:schemeClr val="accent4"/>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solidFill>
                  <a:schemeClr val="bg1"/>
                </a:solidFill>
                <a:ea typeface="+mn-lt"/>
                <a:cs typeface="+mn-lt"/>
              </a:rPr>
              <a:t>Freedom of thought</a:t>
            </a:r>
            <a:endParaRPr lang="en-GB" sz="2800" b="1" dirty="0">
              <a:solidFill>
                <a:schemeClr val="bg1"/>
              </a:solidFill>
              <a:cs typeface="Arial"/>
            </a:endParaRPr>
          </a:p>
          <a:p>
            <a:endParaRPr lang="en-GB" sz="2800" b="1" dirty="0">
              <a:solidFill>
                <a:schemeClr val="bg1"/>
              </a:solidFill>
              <a:cs typeface="Arial"/>
            </a:endParaRPr>
          </a:p>
        </p:txBody>
      </p:sp>
      <p:pic>
        <p:nvPicPr>
          <p:cNvPr id="4" name="Picture 5" descr="A close up of a sign&#10;&#10;Description automatically generated">
            <a:extLst>
              <a:ext uri="{FF2B5EF4-FFF2-40B4-BE49-F238E27FC236}">
                <a16:creationId xmlns:a16="http://schemas.microsoft.com/office/drawing/2014/main" id="{891EC0B6-6A9D-4952-956B-9C6AA009408A}"/>
              </a:ext>
            </a:extLst>
          </p:cNvPr>
          <p:cNvPicPr>
            <a:picLocks noChangeAspect="1"/>
          </p:cNvPicPr>
          <p:nvPr/>
        </p:nvPicPr>
        <p:blipFill rotWithShape="1">
          <a:blip r:embed="rId2"/>
          <a:srcRect b="13669"/>
          <a:stretch/>
        </p:blipFill>
        <p:spPr>
          <a:xfrm>
            <a:off x="7030312" y="2957114"/>
            <a:ext cx="3925220" cy="3371528"/>
          </a:xfrm>
          <a:prstGeom prst="rect">
            <a:avLst/>
          </a:prstGeom>
        </p:spPr>
      </p:pic>
    </p:spTree>
    <p:extLst>
      <p:ext uri="{BB962C8B-B14F-4D97-AF65-F5344CB8AC3E}">
        <p14:creationId xmlns:p14="http://schemas.microsoft.com/office/powerpoint/2010/main" val="30120758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768F2-5BAD-495B-BF2C-B8F3BB69E3BD}"/>
              </a:ext>
            </a:extLst>
          </p:cNvPr>
          <p:cNvSpPr>
            <a:spLocks noGrp="1"/>
          </p:cNvSpPr>
          <p:nvPr>
            <p:ph type="title"/>
          </p:nvPr>
        </p:nvSpPr>
        <p:spPr>
          <a:solidFill>
            <a:schemeClr val="accent4"/>
          </a:solidFill>
        </p:spPr>
        <p:txBody>
          <a:bodyPr/>
          <a:lstStyle/>
          <a:p>
            <a:pPr algn="ctr"/>
            <a:r>
              <a:rPr lang="en-GB" b="1" dirty="0">
                <a:solidFill>
                  <a:srgbClr val="FFFFFF"/>
                </a:solidFill>
                <a:cs typeface="Calibri Light"/>
              </a:rPr>
              <a:t>Fundamental rights of individuals</a:t>
            </a:r>
            <a:endParaRPr lang="en-US" dirty="0"/>
          </a:p>
        </p:txBody>
      </p:sp>
      <p:sp>
        <p:nvSpPr>
          <p:cNvPr id="3" name="Content Placeholder 2">
            <a:extLst>
              <a:ext uri="{FF2B5EF4-FFF2-40B4-BE49-F238E27FC236}">
                <a16:creationId xmlns:a16="http://schemas.microsoft.com/office/drawing/2014/main" id="{0D23491D-B05A-4BD1-9FAC-599EA40CD373}"/>
              </a:ext>
            </a:extLst>
          </p:cNvPr>
          <p:cNvSpPr>
            <a:spLocks noGrp="1"/>
          </p:cNvSpPr>
          <p:nvPr>
            <p:ph idx="1"/>
          </p:nvPr>
        </p:nvSpPr>
        <p:spPr>
          <a:xfrm>
            <a:off x="322007" y="2833664"/>
            <a:ext cx="5820697" cy="3761169"/>
          </a:xfrm>
        </p:spPr>
        <p:txBody>
          <a:bodyPr vert="horz" lIns="91440" tIns="45720" rIns="91440" bIns="45720" rtlCol="0" anchor="t">
            <a:normAutofit/>
          </a:bodyPr>
          <a:lstStyle/>
          <a:p>
            <a:pPr marL="457200" indent="-457200"/>
            <a:r>
              <a:rPr lang="en-GB" dirty="0">
                <a:ea typeface="+mn-lt"/>
                <a:cs typeface="+mn-lt"/>
              </a:rPr>
              <a:t>Article 9 protects your </a:t>
            </a:r>
            <a:r>
              <a:rPr lang="en-GB" b="1" dirty="0">
                <a:solidFill>
                  <a:srgbClr val="FFC000"/>
                </a:solidFill>
                <a:ea typeface="+mn-lt"/>
                <a:cs typeface="+mn-lt"/>
              </a:rPr>
              <a:t>right</a:t>
            </a:r>
            <a:r>
              <a:rPr lang="en-GB" dirty="0">
                <a:solidFill>
                  <a:srgbClr val="FFC000"/>
                </a:solidFill>
                <a:ea typeface="+mn-lt"/>
                <a:cs typeface="+mn-lt"/>
              </a:rPr>
              <a:t> </a:t>
            </a:r>
            <a:r>
              <a:rPr lang="en-GB" dirty="0">
                <a:ea typeface="+mn-lt"/>
                <a:cs typeface="+mn-lt"/>
              </a:rPr>
              <a:t>to freedom of thought, belief and </a:t>
            </a:r>
            <a:r>
              <a:rPr lang="en-GB" b="1" dirty="0">
                <a:solidFill>
                  <a:srgbClr val="FFC000"/>
                </a:solidFill>
                <a:ea typeface="+mn-lt"/>
                <a:cs typeface="+mn-lt"/>
              </a:rPr>
              <a:t>religion</a:t>
            </a:r>
            <a:r>
              <a:rPr lang="en-GB" dirty="0">
                <a:solidFill>
                  <a:srgbClr val="FFC000"/>
                </a:solidFill>
                <a:ea typeface="+mn-lt"/>
                <a:cs typeface="+mn-lt"/>
              </a:rPr>
              <a:t>. </a:t>
            </a:r>
            <a:r>
              <a:rPr lang="en-GB" dirty="0">
                <a:ea typeface="+mn-lt"/>
                <a:cs typeface="+mn-lt"/>
              </a:rPr>
              <a:t>It includes the </a:t>
            </a:r>
            <a:r>
              <a:rPr lang="en-GB" b="1" dirty="0">
                <a:solidFill>
                  <a:srgbClr val="FFC000"/>
                </a:solidFill>
                <a:ea typeface="+mn-lt"/>
                <a:cs typeface="+mn-lt"/>
              </a:rPr>
              <a:t>right</a:t>
            </a:r>
            <a:r>
              <a:rPr lang="en-GB" dirty="0">
                <a:ea typeface="+mn-lt"/>
                <a:cs typeface="+mn-lt"/>
              </a:rPr>
              <a:t> to change your </a:t>
            </a:r>
            <a:r>
              <a:rPr lang="en-GB" b="1" dirty="0">
                <a:solidFill>
                  <a:srgbClr val="FFC000"/>
                </a:solidFill>
                <a:ea typeface="+mn-lt"/>
                <a:cs typeface="+mn-lt"/>
              </a:rPr>
              <a:t>religion</a:t>
            </a:r>
            <a:r>
              <a:rPr lang="en-GB" dirty="0">
                <a:solidFill>
                  <a:srgbClr val="FFC000"/>
                </a:solidFill>
                <a:ea typeface="+mn-lt"/>
                <a:cs typeface="+mn-lt"/>
              </a:rPr>
              <a:t> </a:t>
            </a:r>
            <a:r>
              <a:rPr lang="en-GB" dirty="0">
                <a:ea typeface="+mn-lt"/>
                <a:cs typeface="+mn-lt"/>
              </a:rPr>
              <a:t>or beliefs at any time.</a:t>
            </a:r>
          </a:p>
          <a:p>
            <a:pPr marL="457200" indent="-457200"/>
            <a:r>
              <a:rPr lang="en-GB" dirty="0">
                <a:ea typeface="+mn-lt"/>
                <a:cs typeface="+mn-lt"/>
              </a:rPr>
              <a:t>This could include your </a:t>
            </a:r>
            <a:r>
              <a:rPr lang="en-GB" b="1" dirty="0">
                <a:solidFill>
                  <a:srgbClr val="FFC000"/>
                </a:solidFill>
                <a:ea typeface="+mn-lt"/>
                <a:cs typeface="+mn-lt"/>
              </a:rPr>
              <a:t>right</a:t>
            </a:r>
            <a:r>
              <a:rPr lang="en-GB" dirty="0">
                <a:ea typeface="+mn-lt"/>
                <a:cs typeface="+mn-lt"/>
              </a:rPr>
              <a:t> to wear </a:t>
            </a:r>
            <a:r>
              <a:rPr lang="en-GB" b="1" dirty="0">
                <a:solidFill>
                  <a:srgbClr val="FFC000"/>
                </a:solidFill>
                <a:ea typeface="+mn-lt"/>
                <a:cs typeface="+mn-lt"/>
              </a:rPr>
              <a:t>religious</a:t>
            </a:r>
            <a:r>
              <a:rPr lang="en-GB" dirty="0">
                <a:solidFill>
                  <a:srgbClr val="FFC000"/>
                </a:solidFill>
                <a:ea typeface="+mn-lt"/>
                <a:cs typeface="+mn-lt"/>
              </a:rPr>
              <a:t> </a:t>
            </a:r>
            <a:r>
              <a:rPr lang="en-GB" dirty="0">
                <a:ea typeface="+mn-lt"/>
                <a:cs typeface="+mn-lt"/>
              </a:rPr>
              <a:t>clothing, the </a:t>
            </a:r>
            <a:r>
              <a:rPr lang="en-GB" b="1" dirty="0">
                <a:solidFill>
                  <a:srgbClr val="FFC000"/>
                </a:solidFill>
                <a:ea typeface="+mn-lt"/>
                <a:cs typeface="+mn-lt"/>
              </a:rPr>
              <a:t>right</a:t>
            </a:r>
            <a:r>
              <a:rPr lang="en-GB" dirty="0">
                <a:ea typeface="+mn-lt"/>
                <a:cs typeface="+mn-lt"/>
              </a:rPr>
              <a:t> to talk about your beliefs or take part in </a:t>
            </a:r>
            <a:r>
              <a:rPr lang="en-GB" b="1" dirty="0">
                <a:solidFill>
                  <a:srgbClr val="FFC000"/>
                </a:solidFill>
                <a:ea typeface="+mn-lt"/>
                <a:cs typeface="+mn-lt"/>
              </a:rPr>
              <a:t>religious</a:t>
            </a:r>
            <a:r>
              <a:rPr lang="en-GB" dirty="0">
                <a:solidFill>
                  <a:srgbClr val="FFC000"/>
                </a:solidFill>
                <a:ea typeface="+mn-lt"/>
                <a:cs typeface="+mn-lt"/>
              </a:rPr>
              <a:t> </a:t>
            </a:r>
            <a:r>
              <a:rPr lang="en-GB" dirty="0">
                <a:ea typeface="+mn-lt"/>
                <a:cs typeface="+mn-lt"/>
              </a:rPr>
              <a:t>worship.</a:t>
            </a:r>
            <a:endParaRPr lang="en-GB">
              <a:cs typeface="Calibri"/>
            </a:endParaRPr>
          </a:p>
        </p:txBody>
      </p:sp>
      <p:sp>
        <p:nvSpPr>
          <p:cNvPr id="5" name="TextBox 4">
            <a:extLst>
              <a:ext uri="{FF2B5EF4-FFF2-40B4-BE49-F238E27FC236}">
                <a16:creationId xmlns:a16="http://schemas.microsoft.com/office/drawing/2014/main" id="{EB397592-D15F-4FB6-B222-8F6986221334}"/>
              </a:ext>
            </a:extLst>
          </p:cNvPr>
          <p:cNvSpPr txBox="1"/>
          <p:nvPr/>
        </p:nvSpPr>
        <p:spPr>
          <a:xfrm>
            <a:off x="209910" y="1791418"/>
            <a:ext cx="11800935" cy="954107"/>
          </a:xfrm>
          <a:prstGeom prst="rect">
            <a:avLst/>
          </a:prstGeom>
          <a:solidFill>
            <a:schemeClr val="accent4"/>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solidFill>
                  <a:schemeClr val="bg1"/>
                </a:solidFill>
                <a:ea typeface="+mn-lt"/>
                <a:cs typeface="+mn-lt"/>
              </a:rPr>
              <a:t>Religion and expression</a:t>
            </a:r>
          </a:p>
          <a:p>
            <a:endParaRPr lang="en-GB" sz="2800" b="1" dirty="0">
              <a:solidFill>
                <a:schemeClr val="bg1"/>
              </a:solidFill>
              <a:cs typeface="Arial"/>
            </a:endParaRPr>
          </a:p>
        </p:txBody>
      </p:sp>
      <p:pic>
        <p:nvPicPr>
          <p:cNvPr id="4" name="Picture 5" descr="A screenshot of a cell phone&#10;&#10;Description automatically generated">
            <a:extLst>
              <a:ext uri="{FF2B5EF4-FFF2-40B4-BE49-F238E27FC236}">
                <a16:creationId xmlns:a16="http://schemas.microsoft.com/office/drawing/2014/main" id="{CE03A590-920B-43B0-9BFD-466DEBE96738}"/>
              </a:ext>
            </a:extLst>
          </p:cNvPr>
          <p:cNvPicPr>
            <a:picLocks noChangeAspect="1"/>
          </p:cNvPicPr>
          <p:nvPr/>
        </p:nvPicPr>
        <p:blipFill>
          <a:blip r:embed="rId2"/>
          <a:stretch>
            <a:fillRect/>
          </a:stretch>
        </p:blipFill>
        <p:spPr>
          <a:xfrm>
            <a:off x="6438608" y="3177756"/>
            <a:ext cx="5434780" cy="2557808"/>
          </a:xfrm>
          <a:prstGeom prst="rect">
            <a:avLst/>
          </a:prstGeom>
        </p:spPr>
      </p:pic>
    </p:spTree>
    <p:extLst>
      <p:ext uri="{BB962C8B-B14F-4D97-AF65-F5344CB8AC3E}">
        <p14:creationId xmlns:p14="http://schemas.microsoft.com/office/powerpoint/2010/main" val="91739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2A148568-35DC-4944-AFD7-1CDA57719DE4}"/>
              </a:ext>
            </a:extLst>
          </p:cNvPr>
          <p:cNvSpPr/>
          <p:nvPr/>
        </p:nvSpPr>
        <p:spPr>
          <a:xfrm>
            <a:off x="3956649" y="2238555"/>
            <a:ext cx="4169432" cy="2271621"/>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lIns="91440" tIns="45720" rIns="91440" bIns="45720" rtlCol="0" anchor="ctr"/>
          <a:lstStyle/>
          <a:p>
            <a:pPr algn="ctr"/>
            <a:r>
              <a:rPr lang="en-GB" sz="3200" b="1" dirty="0">
                <a:cs typeface="Calibri"/>
              </a:rPr>
              <a:t>Rights of your chosen group of individuals</a:t>
            </a:r>
            <a:endParaRPr lang="en-GB" sz="3200" b="1" err="1">
              <a:cs typeface="Calibri"/>
            </a:endParaRPr>
          </a:p>
        </p:txBody>
      </p:sp>
      <p:sp>
        <p:nvSpPr>
          <p:cNvPr id="3" name="TextBox 2">
            <a:extLst>
              <a:ext uri="{FF2B5EF4-FFF2-40B4-BE49-F238E27FC236}">
                <a16:creationId xmlns:a16="http://schemas.microsoft.com/office/drawing/2014/main" id="{B6805B42-E22D-44C3-BBB7-3DA71C5A218B}"/>
              </a:ext>
            </a:extLst>
          </p:cNvPr>
          <p:cNvSpPr txBox="1"/>
          <p:nvPr/>
        </p:nvSpPr>
        <p:spPr>
          <a:xfrm>
            <a:off x="310551" y="382437"/>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mental illness</a:t>
            </a:r>
            <a:r>
              <a:rPr lang="en-GB" sz="2400" b="1" dirty="0">
                <a:cs typeface="Calibri"/>
              </a:rPr>
              <a:t>​</a:t>
            </a:r>
          </a:p>
        </p:txBody>
      </p:sp>
      <p:sp>
        <p:nvSpPr>
          <p:cNvPr id="4" name="TextBox 3">
            <a:extLst>
              <a:ext uri="{FF2B5EF4-FFF2-40B4-BE49-F238E27FC236}">
                <a16:creationId xmlns:a16="http://schemas.microsoft.com/office/drawing/2014/main" id="{9E7DD887-712F-4FFF-ABCB-ED7062345C60}"/>
              </a:ext>
            </a:extLst>
          </p:cNvPr>
          <p:cNvSpPr txBox="1"/>
          <p:nvPr/>
        </p:nvSpPr>
        <p:spPr>
          <a:xfrm>
            <a:off x="4810665" y="554965"/>
            <a:ext cx="2743200" cy="461665"/>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Older adults</a:t>
            </a:r>
            <a:r>
              <a:rPr lang="en-GB" sz="2400" b="1" dirty="0">
                <a:cs typeface="Calibri"/>
              </a:rPr>
              <a:t>​</a:t>
            </a:r>
            <a:endParaRPr lang="en-US" b="1">
              <a:cs typeface="Calibri"/>
            </a:endParaRPr>
          </a:p>
        </p:txBody>
      </p:sp>
      <p:sp>
        <p:nvSpPr>
          <p:cNvPr id="5" name="TextBox 4">
            <a:extLst>
              <a:ext uri="{FF2B5EF4-FFF2-40B4-BE49-F238E27FC236}">
                <a16:creationId xmlns:a16="http://schemas.microsoft.com/office/drawing/2014/main" id="{97C7B5ED-FA2A-4572-B10A-ED0F776828EE}"/>
              </a:ext>
            </a:extLst>
          </p:cNvPr>
          <p:cNvSpPr txBox="1"/>
          <p:nvPr/>
        </p:nvSpPr>
        <p:spPr>
          <a:xfrm>
            <a:off x="8836325" y="598097"/>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dementia</a:t>
            </a:r>
            <a:r>
              <a:rPr lang="en-GB" sz="2400" b="1" dirty="0">
                <a:cs typeface="Calibri"/>
              </a:rPr>
              <a:t>​</a:t>
            </a:r>
            <a:endParaRPr lang="en-US" b="1">
              <a:cs typeface="Calibri"/>
            </a:endParaRPr>
          </a:p>
        </p:txBody>
      </p:sp>
      <p:sp>
        <p:nvSpPr>
          <p:cNvPr id="6" name="TextBox 5">
            <a:extLst>
              <a:ext uri="{FF2B5EF4-FFF2-40B4-BE49-F238E27FC236}">
                <a16:creationId xmlns:a16="http://schemas.microsoft.com/office/drawing/2014/main" id="{014BEB8D-03C0-4025-9784-E484255DC1A5}"/>
              </a:ext>
            </a:extLst>
          </p:cNvPr>
          <p:cNvSpPr txBox="1"/>
          <p:nvPr/>
        </p:nvSpPr>
        <p:spPr>
          <a:xfrm>
            <a:off x="152401" y="2697192"/>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with physical challenges</a:t>
            </a:r>
            <a:r>
              <a:rPr lang="en-GB" sz="2400" b="1" dirty="0">
                <a:cs typeface="Calibri"/>
              </a:rPr>
              <a:t>​</a:t>
            </a:r>
          </a:p>
        </p:txBody>
      </p:sp>
      <p:sp>
        <p:nvSpPr>
          <p:cNvPr id="7" name="TextBox 6">
            <a:extLst>
              <a:ext uri="{FF2B5EF4-FFF2-40B4-BE49-F238E27FC236}">
                <a16:creationId xmlns:a16="http://schemas.microsoft.com/office/drawing/2014/main" id="{B62B0E4A-0A15-4381-8A3A-F4CA1923C374}"/>
              </a:ext>
            </a:extLst>
          </p:cNvPr>
          <p:cNvSpPr txBox="1"/>
          <p:nvPr/>
        </p:nvSpPr>
        <p:spPr>
          <a:xfrm>
            <a:off x="1518249" y="4925683"/>
            <a:ext cx="2743200" cy="1569660"/>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with learning difficulties and other challenges</a:t>
            </a:r>
            <a:endParaRPr lang="en-GB" sz="2400" b="1">
              <a:cs typeface="Calibri"/>
            </a:endParaRPr>
          </a:p>
        </p:txBody>
      </p:sp>
      <p:sp>
        <p:nvSpPr>
          <p:cNvPr id="8" name="TextBox 7">
            <a:extLst>
              <a:ext uri="{FF2B5EF4-FFF2-40B4-BE49-F238E27FC236}">
                <a16:creationId xmlns:a16="http://schemas.microsoft.com/office/drawing/2014/main" id="{7718D24E-C582-4D4E-9B69-C1FF96FE7349}"/>
              </a:ext>
            </a:extLst>
          </p:cNvPr>
          <p:cNvSpPr txBox="1"/>
          <p:nvPr/>
        </p:nvSpPr>
        <p:spPr>
          <a:xfrm>
            <a:off x="9310778" y="2539042"/>
            <a:ext cx="2743200" cy="1200329"/>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a long-term illness</a:t>
            </a:r>
            <a:r>
              <a:rPr lang="en-GB" sz="2400" b="1" dirty="0">
                <a:cs typeface="Calibri"/>
              </a:rPr>
              <a:t>​</a:t>
            </a:r>
          </a:p>
        </p:txBody>
      </p:sp>
      <p:sp>
        <p:nvSpPr>
          <p:cNvPr id="9" name="TextBox 8">
            <a:extLst>
              <a:ext uri="{FF2B5EF4-FFF2-40B4-BE49-F238E27FC236}">
                <a16:creationId xmlns:a16="http://schemas.microsoft.com/office/drawing/2014/main" id="{A0A29F6A-47C2-4029-80E0-D81D9B89E55C}"/>
              </a:ext>
            </a:extLst>
          </p:cNvPr>
          <p:cNvSpPr txBox="1"/>
          <p:nvPr/>
        </p:nvSpPr>
        <p:spPr>
          <a:xfrm>
            <a:off x="7786777" y="5026325"/>
            <a:ext cx="2743200" cy="1200329"/>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life-limiting conditions</a:t>
            </a:r>
            <a:r>
              <a:rPr lang="en-GB" sz="2400" b="1" dirty="0">
                <a:cs typeface="Calibri"/>
              </a:rPr>
              <a:t>​</a:t>
            </a:r>
            <a:endParaRPr lang="en-US" b="1">
              <a:cs typeface="Calibri"/>
            </a:endParaRPr>
          </a:p>
        </p:txBody>
      </p:sp>
      <p:sp>
        <p:nvSpPr>
          <p:cNvPr id="10" name="Arrow: Up 9">
            <a:extLst>
              <a:ext uri="{FF2B5EF4-FFF2-40B4-BE49-F238E27FC236}">
                <a16:creationId xmlns:a16="http://schemas.microsoft.com/office/drawing/2014/main" id="{B9564DBD-0ED1-4E18-8436-9B358475F8AD}"/>
              </a:ext>
            </a:extLst>
          </p:cNvPr>
          <p:cNvSpPr/>
          <p:nvPr/>
        </p:nvSpPr>
        <p:spPr>
          <a:xfrm rot="-3480000">
            <a:off x="3538929" y="1458928"/>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1" name="Arrow: Up 10">
            <a:extLst>
              <a:ext uri="{FF2B5EF4-FFF2-40B4-BE49-F238E27FC236}">
                <a16:creationId xmlns:a16="http://schemas.microsoft.com/office/drawing/2014/main" id="{27BF15F0-944B-4911-B0A8-EAD10DD04F1A}"/>
              </a:ext>
            </a:extLst>
          </p:cNvPr>
          <p:cNvSpPr/>
          <p:nvPr/>
        </p:nvSpPr>
        <p:spPr>
          <a:xfrm rot="2760000">
            <a:off x="7967155" y="1530815"/>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2" name="Arrow: Up 11">
            <a:extLst>
              <a:ext uri="{FF2B5EF4-FFF2-40B4-BE49-F238E27FC236}">
                <a16:creationId xmlns:a16="http://schemas.microsoft.com/office/drawing/2014/main" id="{B9E00569-57BA-41A4-A051-EFC5008B557B}"/>
              </a:ext>
            </a:extLst>
          </p:cNvPr>
          <p:cNvSpPr/>
          <p:nvPr/>
        </p:nvSpPr>
        <p:spPr>
          <a:xfrm>
            <a:off x="5796174" y="1200135"/>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3" name="Arrow: Up 12">
            <a:extLst>
              <a:ext uri="{FF2B5EF4-FFF2-40B4-BE49-F238E27FC236}">
                <a16:creationId xmlns:a16="http://schemas.microsoft.com/office/drawing/2014/main" id="{3F1B57D1-E512-4F49-AC75-BEE553DFBB55}"/>
              </a:ext>
            </a:extLst>
          </p:cNvPr>
          <p:cNvSpPr/>
          <p:nvPr/>
        </p:nvSpPr>
        <p:spPr>
          <a:xfrm rot="16200000">
            <a:off x="3165116" y="2752890"/>
            <a:ext cx="517584" cy="833887"/>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4" name="Arrow: Up 13">
            <a:extLst>
              <a:ext uri="{FF2B5EF4-FFF2-40B4-BE49-F238E27FC236}">
                <a16:creationId xmlns:a16="http://schemas.microsoft.com/office/drawing/2014/main" id="{705C0B22-0BD7-4433-BA67-9542F8DB981A}"/>
              </a:ext>
            </a:extLst>
          </p:cNvPr>
          <p:cNvSpPr/>
          <p:nvPr/>
        </p:nvSpPr>
        <p:spPr>
          <a:xfrm rot="8040000">
            <a:off x="8067797" y="3917456"/>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5" name="Arrow: Up 14">
            <a:extLst>
              <a:ext uri="{FF2B5EF4-FFF2-40B4-BE49-F238E27FC236}">
                <a16:creationId xmlns:a16="http://schemas.microsoft.com/office/drawing/2014/main" id="{43E63B69-92A2-4D9E-8E53-543BD77AA93D}"/>
              </a:ext>
            </a:extLst>
          </p:cNvPr>
          <p:cNvSpPr/>
          <p:nvPr/>
        </p:nvSpPr>
        <p:spPr>
          <a:xfrm rot="13680000">
            <a:off x="3294513" y="3888701"/>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6" name="Arrow: Up 15">
            <a:extLst>
              <a:ext uri="{FF2B5EF4-FFF2-40B4-BE49-F238E27FC236}">
                <a16:creationId xmlns:a16="http://schemas.microsoft.com/office/drawing/2014/main" id="{309A3F2C-5462-4771-9C1F-9D7FD60AE167}"/>
              </a:ext>
            </a:extLst>
          </p:cNvPr>
          <p:cNvSpPr/>
          <p:nvPr/>
        </p:nvSpPr>
        <p:spPr>
          <a:xfrm rot="5400000">
            <a:off x="8484740" y="2623494"/>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892845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2A148568-35DC-4944-AFD7-1CDA57719DE4}"/>
              </a:ext>
            </a:extLst>
          </p:cNvPr>
          <p:cNvSpPr/>
          <p:nvPr/>
        </p:nvSpPr>
        <p:spPr>
          <a:xfrm>
            <a:off x="3956649" y="2238555"/>
            <a:ext cx="4169432" cy="2271621"/>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lIns="91440" tIns="45720" rIns="91440" bIns="45720" rtlCol="0" anchor="ctr"/>
          <a:lstStyle/>
          <a:p>
            <a:pPr algn="ctr"/>
            <a:r>
              <a:rPr lang="en-GB" sz="3200" b="1" dirty="0">
                <a:cs typeface="Calibri"/>
              </a:rPr>
              <a:t>Rights of your chosen group of individuals</a:t>
            </a:r>
            <a:endParaRPr lang="en-GB" sz="3200" b="1" err="1">
              <a:cs typeface="Calibri"/>
            </a:endParaRPr>
          </a:p>
        </p:txBody>
      </p:sp>
      <p:sp>
        <p:nvSpPr>
          <p:cNvPr id="10" name="Arrow: Up 9">
            <a:extLst>
              <a:ext uri="{FF2B5EF4-FFF2-40B4-BE49-F238E27FC236}">
                <a16:creationId xmlns:a16="http://schemas.microsoft.com/office/drawing/2014/main" id="{B9564DBD-0ED1-4E18-8436-9B358475F8AD}"/>
              </a:ext>
            </a:extLst>
          </p:cNvPr>
          <p:cNvSpPr/>
          <p:nvPr/>
        </p:nvSpPr>
        <p:spPr>
          <a:xfrm rot="18000000">
            <a:off x="3538929" y="1458928"/>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1" name="Arrow: Up 10">
            <a:extLst>
              <a:ext uri="{FF2B5EF4-FFF2-40B4-BE49-F238E27FC236}">
                <a16:creationId xmlns:a16="http://schemas.microsoft.com/office/drawing/2014/main" id="{27BF15F0-944B-4911-B0A8-EAD10DD04F1A}"/>
              </a:ext>
            </a:extLst>
          </p:cNvPr>
          <p:cNvSpPr/>
          <p:nvPr/>
        </p:nvSpPr>
        <p:spPr>
          <a:xfrm rot="2760000">
            <a:off x="7967155" y="1530815"/>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2" name="Arrow: Up 11">
            <a:extLst>
              <a:ext uri="{FF2B5EF4-FFF2-40B4-BE49-F238E27FC236}">
                <a16:creationId xmlns:a16="http://schemas.microsoft.com/office/drawing/2014/main" id="{B9E00569-57BA-41A4-A051-EFC5008B557B}"/>
              </a:ext>
            </a:extLst>
          </p:cNvPr>
          <p:cNvSpPr/>
          <p:nvPr/>
        </p:nvSpPr>
        <p:spPr>
          <a:xfrm>
            <a:off x="5796174" y="1200135"/>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3" name="Arrow: Up 12">
            <a:extLst>
              <a:ext uri="{FF2B5EF4-FFF2-40B4-BE49-F238E27FC236}">
                <a16:creationId xmlns:a16="http://schemas.microsoft.com/office/drawing/2014/main" id="{3F1B57D1-E512-4F49-AC75-BEE553DFBB55}"/>
              </a:ext>
            </a:extLst>
          </p:cNvPr>
          <p:cNvSpPr/>
          <p:nvPr/>
        </p:nvSpPr>
        <p:spPr>
          <a:xfrm rot="16200000">
            <a:off x="3165116" y="3219922"/>
            <a:ext cx="517584" cy="833887"/>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4" name="Arrow: Up 13">
            <a:extLst>
              <a:ext uri="{FF2B5EF4-FFF2-40B4-BE49-F238E27FC236}">
                <a16:creationId xmlns:a16="http://schemas.microsoft.com/office/drawing/2014/main" id="{705C0B22-0BD7-4433-BA67-9542F8DB981A}"/>
              </a:ext>
            </a:extLst>
          </p:cNvPr>
          <p:cNvSpPr/>
          <p:nvPr/>
        </p:nvSpPr>
        <p:spPr>
          <a:xfrm rot="8040000">
            <a:off x="7969474" y="4138682"/>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5" name="Arrow: Up 14">
            <a:extLst>
              <a:ext uri="{FF2B5EF4-FFF2-40B4-BE49-F238E27FC236}">
                <a16:creationId xmlns:a16="http://schemas.microsoft.com/office/drawing/2014/main" id="{43E63B69-92A2-4D9E-8E53-543BD77AA93D}"/>
              </a:ext>
            </a:extLst>
          </p:cNvPr>
          <p:cNvSpPr/>
          <p:nvPr/>
        </p:nvSpPr>
        <p:spPr>
          <a:xfrm rot="13680000">
            <a:off x="3933610" y="4208249"/>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6" name="Arrow: Up 15">
            <a:extLst>
              <a:ext uri="{FF2B5EF4-FFF2-40B4-BE49-F238E27FC236}">
                <a16:creationId xmlns:a16="http://schemas.microsoft.com/office/drawing/2014/main" id="{309A3F2C-5462-4771-9C1F-9D7FD60AE167}"/>
              </a:ext>
            </a:extLst>
          </p:cNvPr>
          <p:cNvSpPr/>
          <p:nvPr/>
        </p:nvSpPr>
        <p:spPr>
          <a:xfrm rot="6540000">
            <a:off x="8423288" y="3127396"/>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pic>
        <p:nvPicPr>
          <p:cNvPr id="17" name="Picture 17" descr="A picture containing light, drawing&#10;&#10;Description automatically generated">
            <a:extLst>
              <a:ext uri="{FF2B5EF4-FFF2-40B4-BE49-F238E27FC236}">
                <a16:creationId xmlns:a16="http://schemas.microsoft.com/office/drawing/2014/main" id="{81547FC5-982A-4C9E-BB2C-40B3A08C4593}"/>
              </a:ext>
            </a:extLst>
          </p:cNvPr>
          <p:cNvPicPr>
            <a:picLocks noChangeAspect="1"/>
          </p:cNvPicPr>
          <p:nvPr/>
        </p:nvPicPr>
        <p:blipFill>
          <a:blip r:embed="rId2"/>
          <a:stretch>
            <a:fillRect/>
          </a:stretch>
        </p:blipFill>
        <p:spPr>
          <a:xfrm>
            <a:off x="152860" y="173140"/>
            <a:ext cx="2164634" cy="1435817"/>
          </a:xfrm>
          <a:prstGeom prst="rect">
            <a:avLst/>
          </a:prstGeom>
        </p:spPr>
      </p:pic>
      <p:pic>
        <p:nvPicPr>
          <p:cNvPr id="18" name="Picture 18" descr="A picture containing food, drawing&#10;&#10;Description automatically generated">
            <a:extLst>
              <a:ext uri="{FF2B5EF4-FFF2-40B4-BE49-F238E27FC236}">
                <a16:creationId xmlns:a16="http://schemas.microsoft.com/office/drawing/2014/main" id="{3FA65433-7854-42D0-8C9E-3F5F97E7A5FC}"/>
              </a:ext>
            </a:extLst>
          </p:cNvPr>
          <p:cNvPicPr>
            <a:picLocks noChangeAspect="1"/>
          </p:cNvPicPr>
          <p:nvPr/>
        </p:nvPicPr>
        <p:blipFill>
          <a:blip r:embed="rId3"/>
          <a:stretch>
            <a:fillRect/>
          </a:stretch>
        </p:blipFill>
        <p:spPr>
          <a:xfrm>
            <a:off x="152400" y="1756342"/>
            <a:ext cx="2743200" cy="960994"/>
          </a:xfrm>
          <a:prstGeom prst="rect">
            <a:avLst/>
          </a:prstGeom>
        </p:spPr>
      </p:pic>
      <p:pic>
        <p:nvPicPr>
          <p:cNvPr id="19" name="Picture 19" descr="A picture containing drawing&#10;&#10;Description automatically generated">
            <a:extLst>
              <a:ext uri="{FF2B5EF4-FFF2-40B4-BE49-F238E27FC236}">
                <a16:creationId xmlns:a16="http://schemas.microsoft.com/office/drawing/2014/main" id="{7A03264E-5766-4AFB-9B83-DFA089374DA8}"/>
              </a:ext>
            </a:extLst>
          </p:cNvPr>
          <p:cNvPicPr>
            <a:picLocks noChangeAspect="1"/>
          </p:cNvPicPr>
          <p:nvPr/>
        </p:nvPicPr>
        <p:blipFill>
          <a:blip r:embed="rId4"/>
          <a:stretch>
            <a:fillRect/>
          </a:stretch>
        </p:blipFill>
        <p:spPr>
          <a:xfrm>
            <a:off x="4613787" y="41369"/>
            <a:ext cx="2743200" cy="1146294"/>
          </a:xfrm>
          <a:prstGeom prst="rect">
            <a:avLst/>
          </a:prstGeom>
        </p:spPr>
      </p:pic>
      <p:pic>
        <p:nvPicPr>
          <p:cNvPr id="20" name="Picture 20" descr="A picture containing drawing&#10;&#10;Description automatically generated">
            <a:extLst>
              <a:ext uri="{FF2B5EF4-FFF2-40B4-BE49-F238E27FC236}">
                <a16:creationId xmlns:a16="http://schemas.microsoft.com/office/drawing/2014/main" id="{E288166D-F461-4970-95C0-034910285540}"/>
              </a:ext>
            </a:extLst>
          </p:cNvPr>
          <p:cNvPicPr>
            <a:picLocks noChangeAspect="1"/>
          </p:cNvPicPr>
          <p:nvPr/>
        </p:nvPicPr>
        <p:blipFill>
          <a:blip r:embed="rId5"/>
          <a:stretch>
            <a:fillRect/>
          </a:stretch>
        </p:blipFill>
        <p:spPr>
          <a:xfrm>
            <a:off x="9382432" y="2305"/>
            <a:ext cx="2743200" cy="1666875"/>
          </a:xfrm>
          <a:prstGeom prst="rect">
            <a:avLst/>
          </a:prstGeom>
        </p:spPr>
      </p:pic>
      <p:pic>
        <p:nvPicPr>
          <p:cNvPr id="21" name="Picture 21" descr="A close up of a logo&#10;&#10;Description automatically generated">
            <a:extLst>
              <a:ext uri="{FF2B5EF4-FFF2-40B4-BE49-F238E27FC236}">
                <a16:creationId xmlns:a16="http://schemas.microsoft.com/office/drawing/2014/main" id="{66DFA022-FD70-40B9-B245-C0CFACE32C01}"/>
              </a:ext>
            </a:extLst>
          </p:cNvPr>
          <p:cNvPicPr>
            <a:picLocks noChangeAspect="1"/>
          </p:cNvPicPr>
          <p:nvPr/>
        </p:nvPicPr>
        <p:blipFill>
          <a:blip r:embed="rId6"/>
          <a:stretch>
            <a:fillRect/>
          </a:stretch>
        </p:blipFill>
        <p:spPr>
          <a:xfrm>
            <a:off x="9443884" y="1675109"/>
            <a:ext cx="2743200" cy="1541330"/>
          </a:xfrm>
          <a:prstGeom prst="rect">
            <a:avLst/>
          </a:prstGeom>
        </p:spPr>
      </p:pic>
      <p:pic>
        <p:nvPicPr>
          <p:cNvPr id="22" name="Picture 22" descr="A picture containing drawing&#10;&#10;Description automatically generated">
            <a:extLst>
              <a:ext uri="{FF2B5EF4-FFF2-40B4-BE49-F238E27FC236}">
                <a16:creationId xmlns:a16="http://schemas.microsoft.com/office/drawing/2014/main" id="{B59FCF8F-333E-4B29-B2E8-8BD0B294F616}"/>
              </a:ext>
            </a:extLst>
          </p:cNvPr>
          <p:cNvPicPr>
            <a:picLocks noChangeAspect="1"/>
          </p:cNvPicPr>
          <p:nvPr/>
        </p:nvPicPr>
        <p:blipFill>
          <a:blip r:embed="rId7"/>
          <a:stretch>
            <a:fillRect/>
          </a:stretch>
        </p:blipFill>
        <p:spPr>
          <a:xfrm>
            <a:off x="289284" y="3057372"/>
            <a:ext cx="2543175" cy="1800225"/>
          </a:xfrm>
          <a:prstGeom prst="rect">
            <a:avLst/>
          </a:prstGeom>
        </p:spPr>
      </p:pic>
      <p:pic>
        <p:nvPicPr>
          <p:cNvPr id="23" name="Picture 23" descr="A close up of a logo&#10;&#10;Description automatically generated">
            <a:extLst>
              <a:ext uri="{FF2B5EF4-FFF2-40B4-BE49-F238E27FC236}">
                <a16:creationId xmlns:a16="http://schemas.microsoft.com/office/drawing/2014/main" id="{D0F52855-8F42-4ACB-8E2D-3DD24949321B}"/>
              </a:ext>
            </a:extLst>
          </p:cNvPr>
          <p:cNvPicPr>
            <a:picLocks noChangeAspect="1"/>
          </p:cNvPicPr>
          <p:nvPr/>
        </p:nvPicPr>
        <p:blipFill>
          <a:blip r:embed="rId8"/>
          <a:stretch>
            <a:fillRect/>
          </a:stretch>
        </p:blipFill>
        <p:spPr>
          <a:xfrm>
            <a:off x="2020529" y="5202825"/>
            <a:ext cx="4734232" cy="1196414"/>
          </a:xfrm>
          <a:prstGeom prst="rect">
            <a:avLst/>
          </a:prstGeom>
        </p:spPr>
      </p:pic>
      <p:pic>
        <p:nvPicPr>
          <p:cNvPr id="24" name="Picture 24" descr="A close up of a sign&#10;&#10;Description automatically generated">
            <a:extLst>
              <a:ext uri="{FF2B5EF4-FFF2-40B4-BE49-F238E27FC236}">
                <a16:creationId xmlns:a16="http://schemas.microsoft.com/office/drawing/2014/main" id="{6D84FD22-DAB0-479F-B322-86241A72B9DE}"/>
              </a:ext>
            </a:extLst>
          </p:cNvPr>
          <p:cNvPicPr>
            <a:picLocks noChangeAspect="1"/>
          </p:cNvPicPr>
          <p:nvPr/>
        </p:nvPicPr>
        <p:blipFill>
          <a:blip r:embed="rId9"/>
          <a:stretch>
            <a:fillRect/>
          </a:stretch>
        </p:blipFill>
        <p:spPr>
          <a:xfrm>
            <a:off x="8738420" y="5029815"/>
            <a:ext cx="2507225" cy="1554725"/>
          </a:xfrm>
          <a:prstGeom prst="rect">
            <a:avLst/>
          </a:prstGeom>
        </p:spPr>
      </p:pic>
      <p:pic>
        <p:nvPicPr>
          <p:cNvPr id="25" name="Picture 25" descr="A close up of a logo&#10;&#10;Description automatically generated">
            <a:extLst>
              <a:ext uri="{FF2B5EF4-FFF2-40B4-BE49-F238E27FC236}">
                <a16:creationId xmlns:a16="http://schemas.microsoft.com/office/drawing/2014/main" id="{5132EB28-3EA9-4243-81FE-FBBAC0919656}"/>
              </a:ext>
            </a:extLst>
          </p:cNvPr>
          <p:cNvPicPr>
            <a:picLocks noChangeAspect="1"/>
          </p:cNvPicPr>
          <p:nvPr/>
        </p:nvPicPr>
        <p:blipFill>
          <a:blip r:embed="rId10"/>
          <a:stretch>
            <a:fillRect/>
          </a:stretch>
        </p:blipFill>
        <p:spPr>
          <a:xfrm>
            <a:off x="9259529" y="3676625"/>
            <a:ext cx="2595717" cy="1028748"/>
          </a:xfrm>
          <a:prstGeom prst="rect">
            <a:avLst/>
          </a:prstGeom>
        </p:spPr>
      </p:pic>
    </p:spTree>
    <p:extLst>
      <p:ext uri="{BB962C8B-B14F-4D97-AF65-F5344CB8AC3E}">
        <p14:creationId xmlns:p14="http://schemas.microsoft.com/office/powerpoint/2010/main" val="14914378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BC9EFE1-D8CB-4668-9980-DB108327A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7CBAE1BD-B8E4-4029-8AA2-C77E4FED98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D56312A-07EB-40E2-A60D-7A2E5AC105CE}"/>
              </a:ext>
            </a:extLst>
          </p:cNvPr>
          <p:cNvSpPr>
            <a:spLocks noGrp="1"/>
          </p:cNvSpPr>
          <p:nvPr>
            <p:ph type="title"/>
          </p:nvPr>
        </p:nvSpPr>
        <p:spPr>
          <a:xfrm>
            <a:off x="6097052" y="814094"/>
            <a:ext cx="5927429" cy="1401448"/>
          </a:xfrm>
        </p:spPr>
        <p:txBody>
          <a:bodyPr vert="horz" lIns="91440" tIns="45720" rIns="91440" bIns="45720" rtlCol="0" anchor="t">
            <a:noAutofit/>
          </a:bodyPr>
          <a:lstStyle/>
          <a:p>
            <a:pPr algn="ctr"/>
            <a:r>
              <a:rPr lang="en-US" sz="4800" b="1" dirty="0">
                <a:solidFill>
                  <a:srgbClr val="FFC000"/>
                </a:solidFill>
                <a:cs typeface="Calibri Light"/>
              </a:rPr>
              <a:t>Rights of individuals</a:t>
            </a:r>
            <a:br>
              <a:rPr lang="en-US" sz="4800" b="1" dirty="0">
                <a:solidFill>
                  <a:srgbClr val="FFC000"/>
                </a:solidFill>
                <a:cs typeface="Calibri Light"/>
              </a:rPr>
            </a:br>
            <a:r>
              <a:rPr lang="en-US" sz="4800" b="1" dirty="0">
                <a:solidFill>
                  <a:srgbClr val="FFC000"/>
                </a:solidFill>
                <a:cs typeface="Calibri Light"/>
              </a:rPr>
              <a:t>in Health, Social and Childcare</a:t>
            </a:r>
          </a:p>
        </p:txBody>
      </p:sp>
      <p:sp>
        <p:nvSpPr>
          <p:cNvPr id="14" name="Freeform 49">
            <a:extLst>
              <a:ext uri="{FF2B5EF4-FFF2-40B4-BE49-F238E27FC236}">
                <a16:creationId xmlns:a16="http://schemas.microsoft.com/office/drawing/2014/main" id="{77DA6D33-2D62-458C-BF5D-DBF612FD55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5" descr="A picture containing graphics, drawing, food&#10;&#10;Description automatically generated">
            <a:extLst>
              <a:ext uri="{FF2B5EF4-FFF2-40B4-BE49-F238E27FC236}">
                <a16:creationId xmlns:a16="http://schemas.microsoft.com/office/drawing/2014/main" id="{B3C81F62-61B6-47F3-B58B-844A6974CF2C}"/>
              </a:ext>
            </a:extLst>
          </p:cNvPr>
          <p:cNvPicPr>
            <a:picLocks noGrp="1" noChangeAspect="1"/>
          </p:cNvPicPr>
          <p:nvPr>
            <p:ph sz="half" idx="2"/>
          </p:nvPr>
        </p:nvPicPr>
        <p:blipFill rotWithShape="1">
          <a:blip r:embed="rId3">
            <a:alphaModFix/>
          </a:blip>
          <a:srcRect l="3147" r="9954" b="1"/>
          <a:stretch/>
        </p:blipFill>
        <p:spPr>
          <a:xfrm>
            <a:off x="1" y="770037"/>
            <a:ext cx="5298683" cy="6097438"/>
          </a:xfrm>
          <a:custGeom>
            <a:avLst/>
            <a:gdLst/>
            <a:ahLst/>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effectLst>
            <a:softEdge rad="0"/>
          </a:effectLst>
        </p:spPr>
      </p:pic>
      <p:pic>
        <p:nvPicPr>
          <p:cNvPr id="3" name="Picture 3" descr="A close up of a sign&#10;&#10;Description automatically generated">
            <a:extLst>
              <a:ext uri="{FF2B5EF4-FFF2-40B4-BE49-F238E27FC236}">
                <a16:creationId xmlns:a16="http://schemas.microsoft.com/office/drawing/2014/main" id="{F2C4358E-DB69-4743-A418-D4F0D970BEBA}"/>
              </a:ext>
            </a:extLst>
          </p:cNvPr>
          <p:cNvPicPr>
            <a:picLocks noChangeAspect="1"/>
          </p:cNvPicPr>
          <p:nvPr/>
        </p:nvPicPr>
        <p:blipFill>
          <a:blip r:embed="rId4"/>
          <a:stretch>
            <a:fillRect/>
          </a:stretch>
        </p:blipFill>
        <p:spPr>
          <a:xfrm>
            <a:off x="7666098" y="3238321"/>
            <a:ext cx="3444635" cy="2581095"/>
          </a:xfrm>
          <a:prstGeom prst="rect">
            <a:avLst/>
          </a:prstGeom>
        </p:spPr>
      </p:pic>
    </p:spTree>
    <p:extLst>
      <p:ext uri="{BB962C8B-B14F-4D97-AF65-F5344CB8AC3E}">
        <p14:creationId xmlns:p14="http://schemas.microsoft.com/office/powerpoint/2010/main" val="34267540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AA7B9D7C-D661-42F7-B7A4-C47C3E5317BE}"/>
              </a:ext>
            </a:extLst>
          </p:cNvPr>
          <p:cNvSpPr/>
          <p:nvPr/>
        </p:nvSpPr>
        <p:spPr>
          <a:xfrm>
            <a:off x="5067300" y="2915771"/>
            <a:ext cx="2297204" cy="1333499"/>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cs typeface="Calibri"/>
              </a:rPr>
              <a:t>Rights</a:t>
            </a:r>
          </a:p>
        </p:txBody>
      </p:sp>
      <p:sp>
        <p:nvSpPr>
          <p:cNvPr id="3" name="TextBox 2">
            <a:extLst>
              <a:ext uri="{FF2B5EF4-FFF2-40B4-BE49-F238E27FC236}">
                <a16:creationId xmlns:a16="http://schemas.microsoft.com/office/drawing/2014/main" id="{D24E491D-D43A-41AA-A1EC-CB47B34F99B6}"/>
              </a:ext>
            </a:extLst>
          </p:cNvPr>
          <p:cNvSpPr txBox="1"/>
          <p:nvPr/>
        </p:nvSpPr>
        <p:spPr>
          <a:xfrm>
            <a:off x="309282" y="242047"/>
            <a:ext cx="3188898"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solidFill>
                  <a:srgbClr val="ED7D31"/>
                </a:solidFill>
              </a:rPr>
              <a:t>Have a voice, choice and control</a:t>
            </a:r>
            <a:r>
              <a:rPr lang="en-GB" sz="2800" dirty="0">
                <a:cs typeface="Calibri"/>
              </a:rPr>
              <a:t>​</a:t>
            </a:r>
            <a:endParaRPr lang="en-US" sz="2800">
              <a:cs typeface="Calibri"/>
            </a:endParaRPr>
          </a:p>
        </p:txBody>
      </p:sp>
      <p:sp>
        <p:nvSpPr>
          <p:cNvPr id="4" name="TextBox 3">
            <a:extLst>
              <a:ext uri="{FF2B5EF4-FFF2-40B4-BE49-F238E27FC236}">
                <a16:creationId xmlns:a16="http://schemas.microsoft.com/office/drawing/2014/main" id="{E53CC369-27A1-482E-8F23-F83EC41FA439}"/>
              </a:ext>
            </a:extLst>
          </p:cNvPr>
          <p:cNvSpPr txBox="1"/>
          <p:nvPr/>
        </p:nvSpPr>
        <p:spPr>
          <a:xfrm>
            <a:off x="4364967" y="197224"/>
            <a:ext cx="3102633" cy="1815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solidFill>
                  <a:srgbClr val="ED7D31"/>
                </a:solidFill>
              </a:rPr>
              <a:t>Be communicated with in preferred method or language</a:t>
            </a:r>
            <a:r>
              <a:rPr lang="en-GB" sz="2800" dirty="0">
                <a:solidFill>
                  <a:srgbClr val="ED7D31"/>
                </a:solidFill>
              </a:rPr>
              <a:t> </a:t>
            </a:r>
            <a:r>
              <a:rPr lang="en-GB" sz="2800" dirty="0">
                <a:cs typeface="Calibri"/>
              </a:rPr>
              <a:t>​</a:t>
            </a:r>
          </a:p>
        </p:txBody>
      </p:sp>
      <p:sp>
        <p:nvSpPr>
          <p:cNvPr id="5" name="TextBox 4">
            <a:extLst>
              <a:ext uri="{FF2B5EF4-FFF2-40B4-BE49-F238E27FC236}">
                <a16:creationId xmlns:a16="http://schemas.microsoft.com/office/drawing/2014/main" id="{5521E74A-5399-4DF8-ACAC-031E93F7CEB0}"/>
              </a:ext>
            </a:extLst>
          </p:cNvPr>
          <p:cNvSpPr txBox="1"/>
          <p:nvPr/>
        </p:nvSpPr>
        <p:spPr>
          <a:xfrm>
            <a:off x="8881782" y="298076"/>
            <a:ext cx="2743200" cy="1815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solidFill>
                  <a:srgbClr val="ED7D31"/>
                </a:solidFill>
              </a:rPr>
              <a:t>Be treated with dignity and respected as an individual</a:t>
            </a:r>
            <a:r>
              <a:rPr lang="en-GB" sz="2800" dirty="0">
                <a:cs typeface="Calibri"/>
              </a:rPr>
              <a:t>​</a:t>
            </a:r>
          </a:p>
        </p:txBody>
      </p:sp>
      <p:sp>
        <p:nvSpPr>
          <p:cNvPr id="6" name="TextBox 5">
            <a:extLst>
              <a:ext uri="{FF2B5EF4-FFF2-40B4-BE49-F238E27FC236}">
                <a16:creationId xmlns:a16="http://schemas.microsoft.com/office/drawing/2014/main" id="{10C66BBB-8C61-4B91-927D-451938D874EA}"/>
              </a:ext>
            </a:extLst>
          </p:cNvPr>
          <p:cNvSpPr txBox="1"/>
          <p:nvPr/>
        </p:nvSpPr>
        <p:spPr>
          <a:xfrm>
            <a:off x="656665" y="2785782"/>
            <a:ext cx="2743200"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solidFill>
                  <a:srgbClr val="ED7D31"/>
                </a:solidFill>
              </a:rPr>
              <a:t>Protection from danger and harm</a:t>
            </a:r>
            <a:r>
              <a:rPr lang="en-GB" sz="2800" dirty="0">
                <a:cs typeface="Calibri"/>
              </a:rPr>
              <a:t>​</a:t>
            </a:r>
          </a:p>
        </p:txBody>
      </p:sp>
      <p:sp>
        <p:nvSpPr>
          <p:cNvPr id="7" name="TextBox 6">
            <a:extLst>
              <a:ext uri="{FF2B5EF4-FFF2-40B4-BE49-F238E27FC236}">
                <a16:creationId xmlns:a16="http://schemas.microsoft.com/office/drawing/2014/main" id="{732003B2-B7CD-4C48-92C2-842947D358BA}"/>
              </a:ext>
            </a:extLst>
          </p:cNvPr>
          <p:cNvSpPr txBox="1"/>
          <p:nvPr/>
        </p:nvSpPr>
        <p:spPr>
          <a:xfrm>
            <a:off x="9072282" y="2785782"/>
            <a:ext cx="2743200"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solidFill>
                  <a:srgbClr val="ED7D31"/>
                </a:solidFill>
              </a:rPr>
              <a:t>Access information relevant to themselves </a:t>
            </a:r>
            <a:r>
              <a:rPr lang="en-GB" sz="2800" dirty="0">
                <a:cs typeface="Calibri"/>
              </a:rPr>
              <a:t>​</a:t>
            </a:r>
          </a:p>
        </p:txBody>
      </p:sp>
      <p:sp>
        <p:nvSpPr>
          <p:cNvPr id="8" name="TextBox 7">
            <a:extLst>
              <a:ext uri="{FF2B5EF4-FFF2-40B4-BE49-F238E27FC236}">
                <a16:creationId xmlns:a16="http://schemas.microsoft.com/office/drawing/2014/main" id="{1019110E-CE8E-4590-B569-9127822EEA6B}"/>
              </a:ext>
            </a:extLst>
          </p:cNvPr>
          <p:cNvSpPr txBox="1"/>
          <p:nvPr/>
        </p:nvSpPr>
        <p:spPr>
          <a:xfrm>
            <a:off x="410136" y="4914900"/>
            <a:ext cx="3758706"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solidFill>
                  <a:srgbClr val="ED7D31"/>
                </a:solidFill>
              </a:rPr>
              <a:t>Have views considered</a:t>
            </a:r>
            <a:r>
              <a:rPr lang="en-GB" sz="2800" dirty="0">
                <a:cs typeface="Calibri"/>
              </a:rPr>
              <a:t>​</a:t>
            </a:r>
          </a:p>
        </p:txBody>
      </p:sp>
      <p:sp>
        <p:nvSpPr>
          <p:cNvPr id="9" name="TextBox 8">
            <a:extLst>
              <a:ext uri="{FF2B5EF4-FFF2-40B4-BE49-F238E27FC236}">
                <a16:creationId xmlns:a16="http://schemas.microsoft.com/office/drawing/2014/main" id="{3107B86B-7D9E-41D5-B61A-652B2D78259C}"/>
              </a:ext>
            </a:extLst>
          </p:cNvPr>
          <p:cNvSpPr txBox="1"/>
          <p:nvPr/>
        </p:nvSpPr>
        <p:spPr>
          <a:xfrm>
            <a:off x="4625873" y="4780429"/>
            <a:ext cx="3088256"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solidFill>
                  <a:srgbClr val="ED7D31"/>
                </a:solidFill>
              </a:rPr>
              <a:t>Voluntary and informed consent</a:t>
            </a:r>
            <a:r>
              <a:rPr lang="en-GB" sz="2800" dirty="0">
                <a:cs typeface="Calibri"/>
              </a:rPr>
              <a:t>​</a:t>
            </a:r>
          </a:p>
        </p:txBody>
      </p:sp>
      <p:sp>
        <p:nvSpPr>
          <p:cNvPr id="10" name="TextBox 9">
            <a:extLst>
              <a:ext uri="{FF2B5EF4-FFF2-40B4-BE49-F238E27FC236}">
                <a16:creationId xmlns:a16="http://schemas.microsoft.com/office/drawing/2014/main" id="{84D55460-F17B-4BAE-9700-580A0F88272B}"/>
              </a:ext>
            </a:extLst>
          </p:cNvPr>
          <p:cNvSpPr txBox="1"/>
          <p:nvPr/>
        </p:nvSpPr>
        <p:spPr>
          <a:xfrm>
            <a:off x="8769724" y="4700932"/>
            <a:ext cx="2743200"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800" b="1" dirty="0">
                <a:solidFill>
                  <a:srgbClr val="ED7D31"/>
                </a:solidFill>
              </a:rPr>
              <a:t>Know what their rights are</a:t>
            </a:r>
            <a:r>
              <a:rPr lang="en-GB" sz="2800" dirty="0">
                <a:cs typeface="Calibri"/>
              </a:rPr>
              <a:t>​</a:t>
            </a:r>
            <a:endParaRPr lang="en-US" sz="2800">
              <a:cs typeface="Calibri"/>
            </a:endParaRPr>
          </a:p>
        </p:txBody>
      </p:sp>
    </p:spTree>
    <p:extLst>
      <p:ext uri="{BB962C8B-B14F-4D97-AF65-F5344CB8AC3E}">
        <p14:creationId xmlns:p14="http://schemas.microsoft.com/office/powerpoint/2010/main" val="10374332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4345" y="88034"/>
            <a:ext cx="10515600" cy="1325563"/>
          </a:xfrm>
          <a:solidFill>
            <a:schemeClr val="accent4">
              <a:lumMod val="60000"/>
              <a:lumOff val="40000"/>
            </a:schemeClr>
          </a:solidFill>
          <a:ln>
            <a:noFill/>
          </a:ln>
        </p:spPr>
        <p:txBody>
          <a:bodyPr>
            <a:normAutofit/>
          </a:bodyPr>
          <a:lstStyle/>
          <a:p>
            <a:pPr algn="ctr"/>
            <a:r>
              <a:rPr lang="en-US" b="1" dirty="0">
                <a:latin typeface="Calibri Light"/>
                <a:ea typeface="+mj-lt"/>
                <a:cs typeface="Calibri Light"/>
              </a:rPr>
              <a:t>Unit 3: Promoting the rights of individuals across the lifespan.</a:t>
            </a:r>
            <a:endParaRPr lang="en-US" dirty="0">
              <a:ea typeface="+mj-lt"/>
              <a:cs typeface="+mj-lt"/>
            </a:endParaRPr>
          </a:p>
        </p:txBody>
      </p:sp>
      <p:sp>
        <p:nvSpPr>
          <p:cNvPr id="7" name="Content Placeholder 6">
            <a:extLst>
              <a:ext uri="{FF2B5EF4-FFF2-40B4-BE49-F238E27FC236}">
                <a16:creationId xmlns:a16="http://schemas.microsoft.com/office/drawing/2014/main" id="{1A8B2506-BCF2-46C2-A0BD-0F998C21A6CA}"/>
              </a:ext>
            </a:extLst>
          </p:cNvPr>
          <p:cNvSpPr>
            <a:spLocks noGrp="1"/>
          </p:cNvSpPr>
          <p:nvPr>
            <p:ph idx="1"/>
          </p:nvPr>
        </p:nvSpPr>
        <p:spPr>
          <a:xfrm>
            <a:off x="110706" y="1479262"/>
            <a:ext cx="11832565" cy="5200908"/>
          </a:xfrm>
        </p:spPr>
        <p:txBody>
          <a:bodyPr vert="horz" lIns="91440" tIns="45720" rIns="91440" bIns="45720" rtlCol="0" anchor="t">
            <a:normAutofit fontScale="92500" lnSpcReduction="10000"/>
          </a:bodyPr>
          <a:lstStyle/>
          <a:p>
            <a:pPr marL="0" indent="0">
              <a:buNone/>
            </a:pPr>
            <a:r>
              <a:rPr lang="en-GB" sz="2400" dirty="0">
                <a:ea typeface="+mn-lt"/>
                <a:cs typeface="+mn-lt"/>
              </a:rPr>
              <a:t>You are required to research and produce evidence on how to promote the rights of individuals within one specific group across their lifespan.</a:t>
            </a:r>
            <a:endParaRPr lang="en-GB">
              <a:ea typeface="+mn-lt"/>
              <a:cs typeface="+mn-lt"/>
            </a:endParaRPr>
          </a:p>
          <a:p>
            <a:pPr marL="0" indent="0">
              <a:buNone/>
            </a:pPr>
            <a:r>
              <a:rPr lang="en-GB" sz="2400" dirty="0">
                <a:ea typeface="+mn-lt"/>
                <a:cs typeface="+mn-lt"/>
              </a:rPr>
              <a:t>Specific groups could include:</a:t>
            </a:r>
            <a:endParaRPr lang="en-GB" dirty="0">
              <a:ea typeface="+mn-lt"/>
              <a:cs typeface="+mn-lt"/>
            </a:endParaRPr>
          </a:p>
          <a:p>
            <a:pPr marL="0" indent="0">
              <a:buNone/>
            </a:pPr>
            <a:r>
              <a:rPr lang="en-GB" sz="2400" dirty="0">
                <a:ea typeface="+mn-lt"/>
                <a:cs typeface="+mn-lt"/>
              </a:rPr>
              <a:t>•individuals living with</a:t>
            </a:r>
            <a:r>
              <a:rPr lang="en-GB" sz="2400" b="1" dirty="0">
                <a:solidFill>
                  <a:schemeClr val="accent2"/>
                </a:solidFill>
                <a:ea typeface="+mn-lt"/>
                <a:cs typeface="+mn-lt"/>
              </a:rPr>
              <a:t> mental illness</a:t>
            </a:r>
            <a:endParaRPr lang="en-GB" b="1">
              <a:solidFill>
                <a:schemeClr val="accent2"/>
              </a:solidFill>
              <a:ea typeface="+mn-lt"/>
              <a:cs typeface="+mn-lt"/>
            </a:endParaRPr>
          </a:p>
          <a:p>
            <a:pPr marL="0" indent="0">
              <a:buNone/>
            </a:pPr>
            <a:r>
              <a:rPr lang="en-GB" sz="2400" dirty="0">
                <a:ea typeface="+mn-lt"/>
                <a:cs typeface="+mn-lt"/>
              </a:rPr>
              <a:t>•</a:t>
            </a:r>
            <a:r>
              <a:rPr lang="en-GB" sz="2400" b="1" dirty="0">
                <a:solidFill>
                  <a:schemeClr val="accent2"/>
                </a:solidFill>
                <a:ea typeface="+mn-lt"/>
                <a:cs typeface="+mn-lt"/>
              </a:rPr>
              <a:t>older adults</a:t>
            </a:r>
            <a:endParaRPr lang="en-GB" dirty="0">
              <a:solidFill>
                <a:schemeClr val="accent2"/>
              </a:solidFill>
              <a:ea typeface="+mn-lt"/>
              <a:cs typeface="+mn-lt"/>
            </a:endParaRPr>
          </a:p>
          <a:p>
            <a:pPr marL="0" indent="0">
              <a:buNone/>
            </a:pPr>
            <a:r>
              <a:rPr lang="en-GB" sz="2400" dirty="0">
                <a:ea typeface="+mn-lt"/>
                <a:cs typeface="+mn-lt"/>
              </a:rPr>
              <a:t>•individuals living with </a:t>
            </a:r>
            <a:r>
              <a:rPr lang="en-GB" sz="2400" b="1" dirty="0">
                <a:solidFill>
                  <a:schemeClr val="accent2"/>
                </a:solidFill>
                <a:ea typeface="+mn-lt"/>
                <a:cs typeface="+mn-lt"/>
              </a:rPr>
              <a:t>dementia</a:t>
            </a:r>
            <a:endParaRPr lang="en-GB" b="1">
              <a:solidFill>
                <a:schemeClr val="accent2"/>
              </a:solidFill>
              <a:ea typeface="+mn-lt"/>
              <a:cs typeface="+mn-lt"/>
            </a:endParaRPr>
          </a:p>
          <a:p>
            <a:pPr marL="0" indent="0">
              <a:buNone/>
            </a:pPr>
            <a:r>
              <a:rPr lang="en-GB" sz="2400" dirty="0">
                <a:ea typeface="+mn-lt"/>
                <a:cs typeface="+mn-lt"/>
              </a:rPr>
              <a:t>•individuals with </a:t>
            </a:r>
            <a:r>
              <a:rPr lang="en-GB" sz="2400" b="1" dirty="0">
                <a:solidFill>
                  <a:schemeClr val="accent2"/>
                </a:solidFill>
                <a:ea typeface="+mn-lt"/>
                <a:cs typeface="+mn-lt"/>
              </a:rPr>
              <a:t>physical challenges</a:t>
            </a:r>
            <a:endParaRPr lang="en-GB" b="1">
              <a:solidFill>
                <a:schemeClr val="accent2"/>
              </a:solidFill>
              <a:ea typeface="+mn-lt"/>
              <a:cs typeface="+mn-lt"/>
            </a:endParaRPr>
          </a:p>
          <a:p>
            <a:pPr marL="0" indent="0">
              <a:buNone/>
            </a:pPr>
            <a:r>
              <a:rPr lang="en-GB" sz="2400" dirty="0">
                <a:ea typeface="+mn-lt"/>
                <a:cs typeface="+mn-lt"/>
              </a:rPr>
              <a:t>•individuals with</a:t>
            </a:r>
            <a:r>
              <a:rPr lang="en-GB" sz="2400" b="1" dirty="0">
                <a:solidFill>
                  <a:schemeClr val="accent2"/>
                </a:solidFill>
                <a:ea typeface="+mn-lt"/>
                <a:cs typeface="+mn-lt"/>
              </a:rPr>
              <a:t> learning difficulties and other challenges</a:t>
            </a:r>
            <a:endParaRPr lang="en-GB" b="1">
              <a:solidFill>
                <a:schemeClr val="accent2"/>
              </a:solidFill>
              <a:ea typeface="+mn-lt"/>
              <a:cs typeface="+mn-lt"/>
            </a:endParaRPr>
          </a:p>
          <a:p>
            <a:pPr marL="0" indent="0">
              <a:buNone/>
            </a:pPr>
            <a:r>
              <a:rPr lang="en-GB" sz="2400" dirty="0">
                <a:ea typeface="+mn-lt"/>
                <a:cs typeface="+mn-lt"/>
              </a:rPr>
              <a:t>•individuals living with a </a:t>
            </a:r>
            <a:r>
              <a:rPr lang="en-GB" sz="2400" b="1" dirty="0">
                <a:solidFill>
                  <a:schemeClr val="accent2"/>
                </a:solidFill>
                <a:ea typeface="+mn-lt"/>
                <a:cs typeface="+mn-lt"/>
              </a:rPr>
              <a:t>long-term illness</a:t>
            </a:r>
            <a:endParaRPr lang="en-GB" b="1">
              <a:solidFill>
                <a:schemeClr val="accent2"/>
              </a:solidFill>
              <a:ea typeface="+mn-lt"/>
              <a:cs typeface="+mn-lt"/>
            </a:endParaRPr>
          </a:p>
          <a:p>
            <a:pPr marL="0" indent="0">
              <a:buNone/>
            </a:pPr>
            <a:r>
              <a:rPr lang="en-GB" sz="2400" dirty="0">
                <a:ea typeface="+mn-lt"/>
                <a:cs typeface="+mn-lt"/>
              </a:rPr>
              <a:t>•individuals living with </a:t>
            </a:r>
            <a:r>
              <a:rPr lang="en-GB" sz="2400" b="1" dirty="0">
                <a:solidFill>
                  <a:schemeClr val="accent2"/>
                </a:solidFill>
                <a:ea typeface="+mn-lt"/>
                <a:cs typeface="+mn-lt"/>
              </a:rPr>
              <a:t>life-limiting conditions</a:t>
            </a:r>
            <a:endParaRPr lang="en-GB" b="1">
              <a:solidFill>
                <a:schemeClr val="accent2"/>
              </a:solidFill>
              <a:ea typeface="+mn-lt"/>
              <a:cs typeface="+mn-lt"/>
            </a:endParaRPr>
          </a:p>
          <a:p>
            <a:pPr marL="0" indent="0">
              <a:buNone/>
            </a:pPr>
            <a:r>
              <a:rPr lang="en-GB" sz="2400" b="1" dirty="0">
                <a:solidFill>
                  <a:schemeClr val="accent5"/>
                </a:solidFill>
                <a:ea typeface="+mn-lt"/>
                <a:cs typeface="+mn-lt"/>
              </a:rPr>
              <a:t>The task requires learners to:</a:t>
            </a:r>
            <a:endParaRPr lang="en-US" sz="2400" dirty="0">
              <a:solidFill>
                <a:schemeClr val="accent5"/>
              </a:solidFill>
              <a:ea typeface="+mn-lt"/>
              <a:cs typeface="+mn-lt"/>
            </a:endParaRPr>
          </a:p>
          <a:p>
            <a:pPr marL="0" indent="0">
              <a:buNone/>
            </a:pPr>
            <a:r>
              <a:rPr lang="en-GB" sz="2400" b="1" dirty="0">
                <a:solidFill>
                  <a:schemeClr val="accent5"/>
                </a:solidFill>
                <a:ea typeface="+mn-lt"/>
                <a:cs typeface="+mn-lt"/>
              </a:rPr>
              <a:t>1 - </a:t>
            </a:r>
            <a:r>
              <a:rPr lang="en-GB" sz="2400" dirty="0">
                <a:ea typeface="+mn-lt"/>
                <a:cs typeface="+mn-lt"/>
              </a:rPr>
              <a:t>Candidates are required to produce a </a:t>
            </a:r>
            <a:r>
              <a:rPr lang="en-GB" sz="2400" b="1" dirty="0">
                <a:solidFill>
                  <a:schemeClr val="accent2"/>
                </a:solidFill>
                <a:ea typeface="+mn-lt"/>
                <a:cs typeface="+mn-lt"/>
              </a:rPr>
              <a:t>podcast, a presentation or a video.</a:t>
            </a:r>
            <a:r>
              <a:rPr lang="en-GB" sz="2400" dirty="0">
                <a:ea typeface="+mn-lt"/>
                <a:cs typeface="+mn-lt"/>
              </a:rPr>
              <a:t>(Maximum 5,000 words or a recording of no longer than 10 minutes)</a:t>
            </a:r>
            <a:endParaRPr lang="en-GB" sz="2400" dirty="0">
              <a:solidFill>
                <a:schemeClr val="accent5"/>
              </a:solidFill>
              <a:ea typeface="+mn-lt"/>
              <a:cs typeface="+mn-lt"/>
            </a:endParaRPr>
          </a:p>
          <a:p>
            <a:pPr marL="0" indent="0" algn="ctr">
              <a:buNone/>
            </a:pPr>
            <a:endParaRPr lang="en-GB" dirty="0">
              <a:solidFill>
                <a:srgbClr val="000000"/>
              </a:solidFill>
              <a:ea typeface="+mn-lt"/>
              <a:cs typeface="+mn-lt"/>
            </a:endParaRPr>
          </a:p>
        </p:txBody>
      </p:sp>
    </p:spTree>
    <p:custDataLst>
      <p:tags r:id="rId1"/>
    </p:custDataLst>
    <p:extLst>
      <p:ext uri="{BB962C8B-B14F-4D97-AF65-F5344CB8AC3E}">
        <p14:creationId xmlns:p14="http://schemas.microsoft.com/office/powerpoint/2010/main" val="10704346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9E1093-9A2E-44CE-9519-7B7698E3A9AB}"/>
              </a:ext>
            </a:extLst>
          </p:cNvPr>
          <p:cNvSpPr>
            <a:spLocks noGrp="1"/>
          </p:cNvSpPr>
          <p:nvPr>
            <p:ph type="title"/>
          </p:nvPr>
        </p:nvSpPr>
        <p:spPr>
          <a:solidFill>
            <a:schemeClr val="accent4"/>
          </a:solidFill>
        </p:spPr>
        <p:txBody>
          <a:bodyPr/>
          <a:lstStyle/>
          <a:p>
            <a:pPr algn="ctr"/>
            <a:r>
              <a:rPr lang="en-GB" b="1" dirty="0">
                <a:solidFill>
                  <a:schemeClr val="bg1"/>
                </a:solidFill>
                <a:cs typeface="Calibri Light"/>
              </a:rPr>
              <a:t>Individuals have the right to...</a:t>
            </a:r>
          </a:p>
        </p:txBody>
      </p:sp>
      <p:sp>
        <p:nvSpPr>
          <p:cNvPr id="3" name="Content Placeholder 2">
            <a:extLst>
              <a:ext uri="{FF2B5EF4-FFF2-40B4-BE49-F238E27FC236}">
                <a16:creationId xmlns:a16="http://schemas.microsoft.com/office/drawing/2014/main" id="{9073BD64-E52D-4348-A1DD-710D9C930BA3}"/>
              </a:ext>
            </a:extLst>
          </p:cNvPr>
          <p:cNvSpPr>
            <a:spLocks noGrp="1"/>
          </p:cNvSpPr>
          <p:nvPr>
            <p:ph sz="half" idx="1"/>
          </p:nvPr>
        </p:nvSpPr>
        <p:spPr>
          <a:ln>
            <a:solidFill>
              <a:srgbClr val="FFC000"/>
            </a:solidFill>
          </a:ln>
        </p:spPr>
        <p:txBody>
          <a:bodyPr vert="horz" lIns="91440" tIns="45720" rIns="91440" bIns="45720" rtlCol="0" anchor="t">
            <a:normAutofit/>
          </a:bodyPr>
          <a:lstStyle/>
          <a:p>
            <a:pPr marL="0" indent="0" algn="ctr">
              <a:buNone/>
            </a:pPr>
            <a:r>
              <a:rPr lang="en-GB" sz="3200" b="1" dirty="0">
                <a:solidFill>
                  <a:schemeClr val="accent2"/>
                </a:solidFill>
                <a:ea typeface="+mn-lt"/>
                <a:cs typeface="+mn-lt"/>
              </a:rPr>
              <a:t>Have a voice, choice and control</a:t>
            </a:r>
            <a:endParaRPr lang="en-US" sz="3200">
              <a:solidFill>
                <a:schemeClr val="accent2"/>
              </a:solidFill>
              <a:cs typeface="Calibri" panose="020F0502020204030204"/>
            </a:endParaRPr>
          </a:p>
          <a:p>
            <a:pPr>
              <a:buFont typeface="Wingdings" panose="020B0604020202020204" pitchFamily="34" charset="0"/>
              <a:buChar char="v"/>
            </a:pPr>
            <a:r>
              <a:rPr lang="en-GB" dirty="0">
                <a:ea typeface="+mn-lt"/>
                <a:cs typeface="+mn-lt"/>
              </a:rPr>
              <a:t>This includes the right to be cared for in a manner that takes account of their needs, choices, preferences).</a:t>
            </a:r>
            <a:endParaRPr lang="en-US">
              <a:ea typeface="+mn-lt"/>
              <a:cs typeface="+mn-lt"/>
            </a:endParaRPr>
          </a:p>
          <a:p>
            <a:endParaRPr lang="en-GB" dirty="0">
              <a:ea typeface="+mn-lt"/>
              <a:cs typeface="+mn-lt"/>
            </a:endParaRPr>
          </a:p>
          <a:p>
            <a:endParaRPr lang="en-GB" dirty="0">
              <a:cs typeface="Calibri"/>
            </a:endParaRPr>
          </a:p>
        </p:txBody>
      </p:sp>
      <p:sp>
        <p:nvSpPr>
          <p:cNvPr id="4" name="Content Placeholder 3">
            <a:extLst>
              <a:ext uri="{FF2B5EF4-FFF2-40B4-BE49-F238E27FC236}">
                <a16:creationId xmlns:a16="http://schemas.microsoft.com/office/drawing/2014/main" id="{E292E9A1-B545-4EC0-BCEB-6F78F126A351}"/>
              </a:ext>
            </a:extLst>
          </p:cNvPr>
          <p:cNvSpPr>
            <a:spLocks noGrp="1"/>
          </p:cNvSpPr>
          <p:nvPr>
            <p:ph sz="half" idx="2"/>
          </p:nvPr>
        </p:nvSpPr>
        <p:spPr>
          <a:solidFill>
            <a:schemeClr val="accent4"/>
          </a:solidFill>
        </p:spPr>
        <p:txBody>
          <a:bodyPr vert="horz" lIns="91440" tIns="45720" rIns="91440" bIns="45720" rtlCol="0" anchor="t">
            <a:normAutofit/>
          </a:bodyPr>
          <a:lstStyle/>
          <a:p>
            <a:pPr marL="0" indent="0">
              <a:buNone/>
            </a:pPr>
            <a:r>
              <a:rPr lang="en-GB" dirty="0">
                <a:cs typeface="Calibri"/>
              </a:rPr>
              <a:t>'</a:t>
            </a:r>
            <a:r>
              <a:rPr lang="en-GB" b="1" dirty="0">
                <a:ea typeface="+mn-lt"/>
                <a:cs typeface="+mn-lt"/>
              </a:rPr>
              <a:t>Choice and Control</a:t>
            </a:r>
            <a:r>
              <a:rPr lang="en-GB" dirty="0">
                <a:ea typeface="+mn-lt"/>
                <a:cs typeface="+mn-lt"/>
              </a:rPr>
              <a:t> is a new way of thinking about how you arrange your care and support. It is designed to help you to receive services in a way that suits you and your family, and offers you more </a:t>
            </a:r>
            <a:r>
              <a:rPr lang="en-GB" b="1" dirty="0">
                <a:ea typeface="+mn-lt"/>
                <a:cs typeface="+mn-lt"/>
              </a:rPr>
              <a:t>control</a:t>
            </a:r>
            <a:r>
              <a:rPr lang="en-GB" dirty="0">
                <a:ea typeface="+mn-lt"/>
                <a:cs typeface="+mn-lt"/>
              </a:rPr>
              <a:t> over the way your services are delivered. This is also known as self-directed support.'</a:t>
            </a:r>
          </a:p>
        </p:txBody>
      </p:sp>
    </p:spTree>
    <p:extLst>
      <p:ext uri="{BB962C8B-B14F-4D97-AF65-F5344CB8AC3E}">
        <p14:creationId xmlns:p14="http://schemas.microsoft.com/office/powerpoint/2010/main" val="39574289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16C364-E9C1-464F-9599-09B16FD7AFC4}"/>
              </a:ext>
            </a:extLst>
          </p:cNvPr>
          <p:cNvSpPr>
            <a:spLocks noGrp="1"/>
          </p:cNvSpPr>
          <p:nvPr>
            <p:ph type="title"/>
          </p:nvPr>
        </p:nvSpPr>
        <p:spPr>
          <a:solidFill>
            <a:schemeClr val="accent4"/>
          </a:solidFill>
        </p:spPr>
        <p:txBody>
          <a:bodyPr/>
          <a:lstStyle/>
          <a:p>
            <a:pPr algn="ctr"/>
            <a:r>
              <a:rPr lang="en-GB" b="1" dirty="0">
                <a:solidFill>
                  <a:schemeClr val="bg1"/>
                </a:solidFill>
                <a:latin typeface="Calibri"/>
                <a:cs typeface="Calibri"/>
              </a:rPr>
              <a:t>Have a voice, choice and control</a:t>
            </a:r>
            <a:endParaRPr lang="en-US" dirty="0">
              <a:solidFill>
                <a:schemeClr val="bg1"/>
              </a:solidFill>
              <a:cs typeface="Calibri Light" panose="020F0302020204030204"/>
            </a:endParaRPr>
          </a:p>
        </p:txBody>
      </p:sp>
      <p:sp>
        <p:nvSpPr>
          <p:cNvPr id="3" name="Content Placeholder 2">
            <a:extLst>
              <a:ext uri="{FF2B5EF4-FFF2-40B4-BE49-F238E27FC236}">
                <a16:creationId xmlns:a16="http://schemas.microsoft.com/office/drawing/2014/main" id="{7000F6CA-E1A6-41A5-A788-3CB300B692FD}"/>
              </a:ext>
            </a:extLst>
          </p:cNvPr>
          <p:cNvSpPr>
            <a:spLocks noGrp="1"/>
          </p:cNvSpPr>
          <p:nvPr>
            <p:ph sz="half" idx="1"/>
          </p:nvPr>
        </p:nvSpPr>
        <p:spPr>
          <a:solidFill>
            <a:schemeClr val="accent4"/>
          </a:solidFill>
        </p:spPr>
        <p:txBody>
          <a:bodyPr vert="horz" lIns="91440" tIns="45720" rIns="91440" bIns="45720" rtlCol="0" anchor="t">
            <a:normAutofit/>
          </a:bodyPr>
          <a:lstStyle/>
          <a:p>
            <a:pPr algn="ctr">
              <a:buNone/>
            </a:pPr>
            <a:endParaRPr lang="en-GB" b="1" dirty="0">
              <a:ea typeface="+mn-lt"/>
              <a:cs typeface="+mn-lt"/>
            </a:endParaRPr>
          </a:p>
          <a:p>
            <a:pPr algn="ctr">
              <a:buNone/>
            </a:pPr>
            <a:endParaRPr lang="en-GB" b="1" dirty="0">
              <a:ea typeface="+mn-lt"/>
              <a:cs typeface="+mn-lt"/>
            </a:endParaRPr>
          </a:p>
          <a:p>
            <a:pPr algn="ctr">
              <a:buNone/>
            </a:pPr>
            <a:r>
              <a:rPr lang="en-GB" b="1" dirty="0">
                <a:ea typeface="+mn-lt"/>
                <a:cs typeface="+mn-lt"/>
              </a:rPr>
              <a:t>Example</a:t>
            </a:r>
          </a:p>
          <a:p>
            <a:pPr algn="ctr">
              <a:buNone/>
            </a:pPr>
            <a:r>
              <a:rPr lang="en-GB" b="1" dirty="0">
                <a:ea typeface="+mn-lt"/>
                <a:cs typeface="+mn-lt"/>
              </a:rPr>
              <a:t>Older adults </a:t>
            </a:r>
            <a:endParaRPr lang="en-GB" dirty="0">
              <a:ea typeface="+mn-lt"/>
              <a:cs typeface="+mn-lt"/>
            </a:endParaRPr>
          </a:p>
          <a:p>
            <a:pPr marL="0" indent="0">
              <a:buNone/>
            </a:pPr>
            <a:endParaRPr lang="en-GB" dirty="0">
              <a:cs typeface="Calibri"/>
            </a:endParaRPr>
          </a:p>
        </p:txBody>
      </p:sp>
      <p:sp>
        <p:nvSpPr>
          <p:cNvPr id="4" name="Content Placeholder 3">
            <a:extLst>
              <a:ext uri="{FF2B5EF4-FFF2-40B4-BE49-F238E27FC236}">
                <a16:creationId xmlns:a16="http://schemas.microsoft.com/office/drawing/2014/main" id="{2BD26723-1D81-41F6-A93F-25F7A3130048}"/>
              </a:ext>
            </a:extLst>
          </p:cNvPr>
          <p:cNvSpPr>
            <a:spLocks noGrp="1"/>
          </p:cNvSpPr>
          <p:nvPr>
            <p:ph sz="half" idx="2"/>
          </p:nvPr>
        </p:nvSpPr>
        <p:spPr>
          <a:ln>
            <a:solidFill>
              <a:srgbClr val="FFC000"/>
            </a:solidFill>
          </a:ln>
        </p:spPr>
        <p:txBody>
          <a:bodyPr vert="horz" lIns="91440" tIns="45720" rIns="91440" bIns="45720" rtlCol="0" anchor="t">
            <a:normAutofit/>
          </a:bodyPr>
          <a:lstStyle/>
          <a:p>
            <a:r>
              <a:rPr lang="en-GB" dirty="0">
                <a:ea typeface="+mn-lt"/>
                <a:cs typeface="+mn-lt"/>
              </a:rPr>
              <a:t>All older people should feel that they </a:t>
            </a:r>
            <a:r>
              <a:rPr lang="en-GB" b="1" dirty="0">
                <a:solidFill>
                  <a:schemeClr val="accent4"/>
                </a:solidFill>
                <a:ea typeface="+mn-lt"/>
                <a:cs typeface="+mn-lt"/>
              </a:rPr>
              <a:t>have voice</a:t>
            </a:r>
            <a:r>
              <a:rPr lang="en-GB" dirty="0">
                <a:solidFill>
                  <a:schemeClr val="accent4"/>
                </a:solidFill>
                <a:ea typeface="+mn-lt"/>
                <a:cs typeface="+mn-lt"/>
              </a:rPr>
              <a:t>, </a:t>
            </a:r>
            <a:r>
              <a:rPr lang="en-GB" b="1" dirty="0">
                <a:solidFill>
                  <a:schemeClr val="accent4"/>
                </a:solidFill>
                <a:ea typeface="+mn-lt"/>
                <a:cs typeface="+mn-lt"/>
              </a:rPr>
              <a:t>choice and control</a:t>
            </a:r>
            <a:r>
              <a:rPr lang="en-GB" dirty="0">
                <a:ea typeface="+mn-lt"/>
                <a:cs typeface="+mn-lt"/>
              </a:rPr>
              <a:t> over their lives and that they </a:t>
            </a:r>
            <a:r>
              <a:rPr lang="en-GB" b="1" dirty="0">
                <a:solidFill>
                  <a:schemeClr val="accent4"/>
                </a:solidFill>
                <a:ea typeface="+mn-lt"/>
                <a:cs typeface="+mn-lt"/>
              </a:rPr>
              <a:t>have the right support to make </a:t>
            </a:r>
            <a:r>
              <a:rPr lang="en-GB" dirty="0">
                <a:ea typeface="+mn-lt"/>
                <a:cs typeface="+mn-lt"/>
              </a:rPr>
              <a:t>informed decisions, particularly in situations within which they are vulnerable. Older people, in care homes in particular, often lack the proper support </a:t>
            </a:r>
            <a:r>
              <a:rPr lang="en-GB" b="1" dirty="0">
                <a:solidFill>
                  <a:schemeClr val="accent4"/>
                </a:solidFill>
                <a:ea typeface="+mn-lt"/>
                <a:cs typeface="+mn-lt"/>
              </a:rPr>
              <a:t>to make their voices heard.</a:t>
            </a:r>
            <a:endParaRPr lang="en-GB" b="1">
              <a:solidFill>
                <a:schemeClr val="accent4"/>
              </a:solidFill>
              <a:cs typeface="Calibri"/>
            </a:endParaRPr>
          </a:p>
        </p:txBody>
      </p:sp>
    </p:spTree>
    <p:extLst>
      <p:ext uri="{BB962C8B-B14F-4D97-AF65-F5344CB8AC3E}">
        <p14:creationId xmlns:p14="http://schemas.microsoft.com/office/powerpoint/2010/main" val="39486229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2A148568-35DC-4944-AFD7-1CDA57719DE4}"/>
              </a:ext>
            </a:extLst>
          </p:cNvPr>
          <p:cNvSpPr/>
          <p:nvPr/>
        </p:nvSpPr>
        <p:spPr>
          <a:xfrm>
            <a:off x="3956649" y="2238555"/>
            <a:ext cx="4169432" cy="2271621"/>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lIns="91440" tIns="45720" rIns="91440" bIns="45720" rtlCol="0" anchor="ctr"/>
          <a:lstStyle/>
          <a:p>
            <a:pPr algn="ctr"/>
            <a:r>
              <a:rPr lang="en-GB" sz="3200" b="1" dirty="0">
                <a:cs typeface="Calibri"/>
              </a:rPr>
              <a:t>Rights of your chosen group of individuals</a:t>
            </a:r>
            <a:endParaRPr lang="en-GB" sz="3200" b="1" err="1">
              <a:cs typeface="Calibri"/>
            </a:endParaRPr>
          </a:p>
        </p:txBody>
      </p:sp>
      <p:sp>
        <p:nvSpPr>
          <p:cNvPr id="3" name="TextBox 2">
            <a:extLst>
              <a:ext uri="{FF2B5EF4-FFF2-40B4-BE49-F238E27FC236}">
                <a16:creationId xmlns:a16="http://schemas.microsoft.com/office/drawing/2014/main" id="{B6805B42-E22D-44C3-BBB7-3DA71C5A218B}"/>
              </a:ext>
            </a:extLst>
          </p:cNvPr>
          <p:cNvSpPr txBox="1"/>
          <p:nvPr/>
        </p:nvSpPr>
        <p:spPr>
          <a:xfrm>
            <a:off x="310551" y="382437"/>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mental illness</a:t>
            </a:r>
            <a:r>
              <a:rPr lang="en-GB" sz="2400" b="1" dirty="0">
                <a:cs typeface="Calibri"/>
              </a:rPr>
              <a:t>​</a:t>
            </a:r>
          </a:p>
        </p:txBody>
      </p:sp>
      <p:sp>
        <p:nvSpPr>
          <p:cNvPr id="4" name="TextBox 3">
            <a:extLst>
              <a:ext uri="{FF2B5EF4-FFF2-40B4-BE49-F238E27FC236}">
                <a16:creationId xmlns:a16="http://schemas.microsoft.com/office/drawing/2014/main" id="{9E7DD887-712F-4FFF-ABCB-ED7062345C60}"/>
              </a:ext>
            </a:extLst>
          </p:cNvPr>
          <p:cNvSpPr txBox="1"/>
          <p:nvPr/>
        </p:nvSpPr>
        <p:spPr>
          <a:xfrm>
            <a:off x="4810665" y="554965"/>
            <a:ext cx="2743200" cy="461665"/>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Older adults</a:t>
            </a:r>
            <a:r>
              <a:rPr lang="en-GB" sz="2400" b="1" dirty="0">
                <a:cs typeface="Calibri"/>
              </a:rPr>
              <a:t>​</a:t>
            </a:r>
            <a:endParaRPr lang="en-US" b="1">
              <a:cs typeface="Calibri"/>
            </a:endParaRPr>
          </a:p>
        </p:txBody>
      </p:sp>
      <p:sp>
        <p:nvSpPr>
          <p:cNvPr id="5" name="TextBox 4">
            <a:extLst>
              <a:ext uri="{FF2B5EF4-FFF2-40B4-BE49-F238E27FC236}">
                <a16:creationId xmlns:a16="http://schemas.microsoft.com/office/drawing/2014/main" id="{97C7B5ED-FA2A-4572-B10A-ED0F776828EE}"/>
              </a:ext>
            </a:extLst>
          </p:cNvPr>
          <p:cNvSpPr txBox="1"/>
          <p:nvPr/>
        </p:nvSpPr>
        <p:spPr>
          <a:xfrm>
            <a:off x="8836325" y="598097"/>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dementia</a:t>
            </a:r>
            <a:r>
              <a:rPr lang="en-GB" sz="2400" b="1" dirty="0">
                <a:cs typeface="Calibri"/>
              </a:rPr>
              <a:t>​</a:t>
            </a:r>
            <a:endParaRPr lang="en-US" b="1">
              <a:cs typeface="Calibri"/>
            </a:endParaRPr>
          </a:p>
        </p:txBody>
      </p:sp>
      <p:sp>
        <p:nvSpPr>
          <p:cNvPr id="6" name="TextBox 5">
            <a:extLst>
              <a:ext uri="{FF2B5EF4-FFF2-40B4-BE49-F238E27FC236}">
                <a16:creationId xmlns:a16="http://schemas.microsoft.com/office/drawing/2014/main" id="{014BEB8D-03C0-4025-9784-E484255DC1A5}"/>
              </a:ext>
            </a:extLst>
          </p:cNvPr>
          <p:cNvSpPr txBox="1"/>
          <p:nvPr/>
        </p:nvSpPr>
        <p:spPr>
          <a:xfrm>
            <a:off x="152401" y="2697192"/>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with physical challenges</a:t>
            </a:r>
            <a:r>
              <a:rPr lang="en-GB" sz="2400" b="1" dirty="0">
                <a:cs typeface="Calibri"/>
              </a:rPr>
              <a:t>​</a:t>
            </a:r>
          </a:p>
        </p:txBody>
      </p:sp>
      <p:sp>
        <p:nvSpPr>
          <p:cNvPr id="7" name="TextBox 6">
            <a:extLst>
              <a:ext uri="{FF2B5EF4-FFF2-40B4-BE49-F238E27FC236}">
                <a16:creationId xmlns:a16="http://schemas.microsoft.com/office/drawing/2014/main" id="{B62B0E4A-0A15-4381-8A3A-F4CA1923C374}"/>
              </a:ext>
            </a:extLst>
          </p:cNvPr>
          <p:cNvSpPr txBox="1"/>
          <p:nvPr/>
        </p:nvSpPr>
        <p:spPr>
          <a:xfrm>
            <a:off x="1518249" y="4925683"/>
            <a:ext cx="2743200" cy="1569660"/>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with learning difficulties and other challenges</a:t>
            </a:r>
            <a:endParaRPr lang="en-GB" sz="2400" b="1">
              <a:cs typeface="Calibri"/>
            </a:endParaRPr>
          </a:p>
        </p:txBody>
      </p:sp>
      <p:sp>
        <p:nvSpPr>
          <p:cNvPr id="8" name="TextBox 7">
            <a:extLst>
              <a:ext uri="{FF2B5EF4-FFF2-40B4-BE49-F238E27FC236}">
                <a16:creationId xmlns:a16="http://schemas.microsoft.com/office/drawing/2014/main" id="{7718D24E-C582-4D4E-9B69-C1FF96FE7349}"/>
              </a:ext>
            </a:extLst>
          </p:cNvPr>
          <p:cNvSpPr txBox="1"/>
          <p:nvPr/>
        </p:nvSpPr>
        <p:spPr>
          <a:xfrm>
            <a:off x="9310778" y="2539042"/>
            <a:ext cx="2743200" cy="1200329"/>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a long-term illness</a:t>
            </a:r>
            <a:r>
              <a:rPr lang="en-GB" sz="2400" b="1" dirty="0">
                <a:cs typeface="Calibri"/>
              </a:rPr>
              <a:t>​</a:t>
            </a:r>
          </a:p>
        </p:txBody>
      </p:sp>
      <p:sp>
        <p:nvSpPr>
          <p:cNvPr id="9" name="TextBox 8">
            <a:extLst>
              <a:ext uri="{FF2B5EF4-FFF2-40B4-BE49-F238E27FC236}">
                <a16:creationId xmlns:a16="http://schemas.microsoft.com/office/drawing/2014/main" id="{A0A29F6A-47C2-4029-80E0-D81D9B89E55C}"/>
              </a:ext>
            </a:extLst>
          </p:cNvPr>
          <p:cNvSpPr txBox="1"/>
          <p:nvPr/>
        </p:nvSpPr>
        <p:spPr>
          <a:xfrm>
            <a:off x="7786777" y="5026325"/>
            <a:ext cx="2743200" cy="1200329"/>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life-limiting conditions</a:t>
            </a:r>
            <a:r>
              <a:rPr lang="en-GB" sz="2400" b="1" dirty="0">
                <a:cs typeface="Calibri"/>
              </a:rPr>
              <a:t>​</a:t>
            </a:r>
            <a:endParaRPr lang="en-US" b="1">
              <a:cs typeface="Calibri"/>
            </a:endParaRPr>
          </a:p>
        </p:txBody>
      </p:sp>
      <p:sp>
        <p:nvSpPr>
          <p:cNvPr id="10" name="Arrow: Up 9">
            <a:extLst>
              <a:ext uri="{FF2B5EF4-FFF2-40B4-BE49-F238E27FC236}">
                <a16:creationId xmlns:a16="http://schemas.microsoft.com/office/drawing/2014/main" id="{B9564DBD-0ED1-4E18-8436-9B358475F8AD}"/>
              </a:ext>
            </a:extLst>
          </p:cNvPr>
          <p:cNvSpPr/>
          <p:nvPr/>
        </p:nvSpPr>
        <p:spPr>
          <a:xfrm rot="-3480000">
            <a:off x="3538929" y="1458928"/>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1" name="Arrow: Up 10">
            <a:extLst>
              <a:ext uri="{FF2B5EF4-FFF2-40B4-BE49-F238E27FC236}">
                <a16:creationId xmlns:a16="http://schemas.microsoft.com/office/drawing/2014/main" id="{27BF15F0-944B-4911-B0A8-EAD10DD04F1A}"/>
              </a:ext>
            </a:extLst>
          </p:cNvPr>
          <p:cNvSpPr/>
          <p:nvPr/>
        </p:nvSpPr>
        <p:spPr>
          <a:xfrm rot="2760000">
            <a:off x="7967155" y="1530815"/>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2" name="Arrow: Up 11">
            <a:extLst>
              <a:ext uri="{FF2B5EF4-FFF2-40B4-BE49-F238E27FC236}">
                <a16:creationId xmlns:a16="http://schemas.microsoft.com/office/drawing/2014/main" id="{B9E00569-57BA-41A4-A051-EFC5008B557B}"/>
              </a:ext>
            </a:extLst>
          </p:cNvPr>
          <p:cNvSpPr/>
          <p:nvPr/>
        </p:nvSpPr>
        <p:spPr>
          <a:xfrm>
            <a:off x="5796174" y="1200135"/>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3" name="Arrow: Up 12">
            <a:extLst>
              <a:ext uri="{FF2B5EF4-FFF2-40B4-BE49-F238E27FC236}">
                <a16:creationId xmlns:a16="http://schemas.microsoft.com/office/drawing/2014/main" id="{3F1B57D1-E512-4F49-AC75-BEE553DFBB55}"/>
              </a:ext>
            </a:extLst>
          </p:cNvPr>
          <p:cNvSpPr/>
          <p:nvPr/>
        </p:nvSpPr>
        <p:spPr>
          <a:xfrm rot="16200000">
            <a:off x="3165116" y="2752890"/>
            <a:ext cx="517584" cy="833887"/>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4" name="Arrow: Up 13">
            <a:extLst>
              <a:ext uri="{FF2B5EF4-FFF2-40B4-BE49-F238E27FC236}">
                <a16:creationId xmlns:a16="http://schemas.microsoft.com/office/drawing/2014/main" id="{705C0B22-0BD7-4433-BA67-9542F8DB981A}"/>
              </a:ext>
            </a:extLst>
          </p:cNvPr>
          <p:cNvSpPr/>
          <p:nvPr/>
        </p:nvSpPr>
        <p:spPr>
          <a:xfrm rot="8040000">
            <a:off x="8067797" y="3917456"/>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5" name="Arrow: Up 14">
            <a:extLst>
              <a:ext uri="{FF2B5EF4-FFF2-40B4-BE49-F238E27FC236}">
                <a16:creationId xmlns:a16="http://schemas.microsoft.com/office/drawing/2014/main" id="{43E63B69-92A2-4D9E-8E53-543BD77AA93D}"/>
              </a:ext>
            </a:extLst>
          </p:cNvPr>
          <p:cNvSpPr/>
          <p:nvPr/>
        </p:nvSpPr>
        <p:spPr>
          <a:xfrm rot="13680000">
            <a:off x="3294513" y="3888701"/>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6" name="Arrow: Up 15">
            <a:extLst>
              <a:ext uri="{FF2B5EF4-FFF2-40B4-BE49-F238E27FC236}">
                <a16:creationId xmlns:a16="http://schemas.microsoft.com/office/drawing/2014/main" id="{309A3F2C-5462-4771-9C1F-9D7FD60AE167}"/>
              </a:ext>
            </a:extLst>
          </p:cNvPr>
          <p:cNvSpPr/>
          <p:nvPr/>
        </p:nvSpPr>
        <p:spPr>
          <a:xfrm rot="5400000">
            <a:off x="8484740" y="2623494"/>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037771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9E1093-9A2E-44CE-9519-7B7698E3A9AB}"/>
              </a:ext>
            </a:extLst>
          </p:cNvPr>
          <p:cNvSpPr>
            <a:spLocks noGrp="1"/>
          </p:cNvSpPr>
          <p:nvPr>
            <p:ph type="title"/>
          </p:nvPr>
        </p:nvSpPr>
        <p:spPr>
          <a:solidFill>
            <a:schemeClr val="accent4"/>
          </a:solidFill>
        </p:spPr>
        <p:txBody>
          <a:bodyPr/>
          <a:lstStyle/>
          <a:p>
            <a:pPr algn="ctr"/>
            <a:r>
              <a:rPr lang="en-GB" b="1" dirty="0">
                <a:solidFill>
                  <a:schemeClr val="bg1"/>
                </a:solidFill>
                <a:ea typeface="+mj-lt"/>
                <a:cs typeface="+mj-lt"/>
              </a:rPr>
              <a:t>Individuals have the right to...</a:t>
            </a:r>
            <a:endParaRPr lang="en-GB" dirty="0">
              <a:solidFill>
                <a:schemeClr val="bg1"/>
              </a:solidFill>
              <a:ea typeface="+mj-lt"/>
              <a:cs typeface="+mj-lt"/>
            </a:endParaRPr>
          </a:p>
        </p:txBody>
      </p:sp>
      <p:sp>
        <p:nvSpPr>
          <p:cNvPr id="3" name="Content Placeholder 2">
            <a:extLst>
              <a:ext uri="{FF2B5EF4-FFF2-40B4-BE49-F238E27FC236}">
                <a16:creationId xmlns:a16="http://schemas.microsoft.com/office/drawing/2014/main" id="{9073BD64-E52D-4348-A1DD-710D9C930BA3}"/>
              </a:ext>
            </a:extLst>
          </p:cNvPr>
          <p:cNvSpPr>
            <a:spLocks noGrp="1"/>
          </p:cNvSpPr>
          <p:nvPr>
            <p:ph sz="half" idx="1"/>
          </p:nvPr>
        </p:nvSpPr>
        <p:spPr>
          <a:ln>
            <a:solidFill>
              <a:srgbClr val="FFC000"/>
            </a:solidFill>
          </a:ln>
        </p:spPr>
        <p:txBody>
          <a:bodyPr vert="horz" lIns="91440" tIns="45720" rIns="91440" bIns="45720" rtlCol="0" anchor="t">
            <a:normAutofit/>
          </a:bodyPr>
          <a:lstStyle/>
          <a:p>
            <a:pPr marL="0" indent="0" algn="ctr">
              <a:buNone/>
            </a:pPr>
            <a:endParaRPr lang="en-GB" sz="3200" b="1" dirty="0">
              <a:solidFill>
                <a:schemeClr val="accent2"/>
              </a:solidFill>
              <a:ea typeface="+mn-lt"/>
              <a:cs typeface="+mn-lt"/>
            </a:endParaRPr>
          </a:p>
          <a:p>
            <a:pPr marL="0" indent="0" algn="ctr">
              <a:buNone/>
            </a:pPr>
            <a:r>
              <a:rPr lang="en-GB" sz="3200" b="1" dirty="0">
                <a:solidFill>
                  <a:schemeClr val="accent2"/>
                </a:solidFill>
                <a:ea typeface="+mn-lt"/>
                <a:cs typeface="+mn-lt"/>
              </a:rPr>
              <a:t>Be communicated with in preferred method or language</a:t>
            </a:r>
            <a:r>
              <a:rPr lang="en-GB" dirty="0">
                <a:solidFill>
                  <a:schemeClr val="accent2"/>
                </a:solidFill>
                <a:ea typeface="+mn-lt"/>
                <a:cs typeface="+mn-lt"/>
              </a:rPr>
              <a:t> </a:t>
            </a:r>
            <a:endParaRPr lang="en-US">
              <a:solidFill>
                <a:schemeClr val="accent2"/>
              </a:solidFill>
              <a:cs typeface="Calibri" panose="020F0502020204030204"/>
            </a:endParaRPr>
          </a:p>
          <a:p>
            <a:endParaRPr lang="en-GB" dirty="0">
              <a:ea typeface="+mn-lt"/>
              <a:cs typeface="+mn-lt"/>
            </a:endParaRPr>
          </a:p>
          <a:p>
            <a:endParaRPr lang="en-GB" dirty="0">
              <a:cs typeface="Calibri"/>
            </a:endParaRPr>
          </a:p>
        </p:txBody>
      </p:sp>
      <p:sp>
        <p:nvSpPr>
          <p:cNvPr id="4" name="Content Placeholder 3">
            <a:extLst>
              <a:ext uri="{FF2B5EF4-FFF2-40B4-BE49-F238E27FC236}">
                <a16:creationId xmlns:a16="http://schemas.microsoft.com/office/drawing/2014/main" id="{05ED811E-0BB7-4451-922E-D8C0D1EA823E}"/>
              </a:ext>
            </a:extLst>
          </p:cNvPr>
          <p:cNvSpPr>
            <a:spLocks noGrp="1"/>
          </p:cNvSpPr>
          <p:nvPr>
            <p:ph sz="half" idx="2"/>
          </p:nvPr>
        </p:nvSpPr>
        <p:spPr>
          <a:xfrm>
            <a:off x="6172200" y="1825625"/>
            <a:ext cx="5375123" cy="4351338"/>
          </a:xfrm>
        </p:spPr>
        <p:txBody>
          <a:bodyPr vert="horz" lIns="91440" tIns="45720" rIns="91440" bIns="45720" rtlCol="0" anchor="t">
            <a:normAutofit/>
          </a:bodyPr>
          <a:lstStyle/>
          <a:p>
            <a:r>
              <a:rPr lang="en-GB" dirty="0">
                <a:ea typeface="+mn-lt"/>
                <a:cs typeface="+mn-lt"/>
              </a:rPr>
              <a:t>Different people have different </a:t>
            </a:r>
            <a:r>
              <a:rPr lang="en-GB" b="1" dirty="0">
                <a:ea typeface="+mn-lt"/>
                <a:cs typeface="+mn-lt"/>
              </a:rPr>
              <a:t>ways</a:t>
            </a:r>
            <a:r>
              <a:rPr lang="en-GB" dirty="0">
                <a:ea typeface="+mn-lt"/>
                <a:cs typeface="+mn-lt"/>
              </a:rPr>
              <a:t> of </a:t>
            </a:r>
            <a:r>
              <a:rPr lang="en-GB" b="1" dirty="0">
                <a:ea typeface="+mn-lt"/>
                <a:cs typeface="+mn-lt"/>
              </a:rPr>
              <a:t>communicating</a:t>
            </a:r>
            <a:r>
              <a:rPr lang="en-GB" dirty="0">
                <a:ea typeface="+mn-lt"/>
                <a:cs typeface="+mn-lt"/>
              </a:rPr>
              <a:t> that work </a:t>
            </a:r>
            <a:r>
              <a:rPr lang="en-GB" b="1" dirty="0">
                <a:ea typeface="+mn-lt"/>
                <a:cs typeface="+mn-lt"/>
              </a:rPr>
              <a:t>best</a:t>
            </a:r>
            <a:r>
              <a:rPr lang="en-GB" dirty="0">
                <a:ea typeface="+mn-lt"/>
                <a:cs typeface="+mn-lt"/>
              </a:rPr>
              <a:t> for them. </a:t>
            </a:r>
            <a:endParaRPr lang="en-GB"/>
          </a:p>
        </p:txBody>
      </p:sp>
    </p:spTree>
    <p:extLst>
      <p:ext uri="{BB962C8B-B14F-4D97-AF65-F5344CB8AC3E}">
        <p14:creationId xmlns:p14="http://schemas.microsoft.com/office/powerpoint/2010/main" val="4642221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FC2B97-9C32-446B-92A7-9C3740EC114C}"/>
              </a:ext>
            </a:extLst>
          </p:cNvPr>
          <p:cNvSpPr txBox="1"/>
          <p:nvPr/>
        </p:nvSpPr>
        <p:spPr>
          <a:xfrm>
            <a:off x="-4837" y="79828"/>
            <a:ext cx="12201674" cy="65556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100" b="1" dirty="0">
                <a:solidFill>
                  <a:schemeClr val="accent2"/>
                </a:solidFill>
              </a:rPr>
              <a:t>Verbal communication - </a:t>
            </a:r>
            <a:r>
              <a:rPr lang="en-US" sz="2100" dirty="0"/>
              <a:t>Differences in how you speak, including the tone, pitch, speed and volume of your voice could change how your messages are taken in. Try to avoid using jargon or abbreviations and complicated words and terminology. Make sure you always speak in a respectful way, adjusting your speech to suit the individual. </a:t>
            </a:r>
            <a:endParaRPr lang="en-US" sz="2100">
              <a:cs typeface="Calibri"/>
            </a:endParaRPr>
          </a:p>
          <a:p>
            <a:r>
              <a:rPr lang="en-US" sz="2100" b="1" dirty="0">
                <a:solidFill>
                  <a:schemeClr val="accent2"/>
                </a:solidFill>
              </a:rPr>
              <a:t>Sign language - </a:t>
            </a:r>
            <a:r>
              <a:rPr lang="en-US" sz="2100" dirty="0"/>
              <a:t>This is a </a:t>
            </a:r>
            <a:r>
              <a:rPr lang="en-US" sz="2100" dirty="0" err="1"/>
              <a:t>recognised</a:t>
            </a:r>
            <a:r>
              <a:rPr lang="en-US" sz="2100" dirty="0"/>
              <a:t> language throughout the world. British Sign Language (BSL) is used by individuals in this country and there are variations of sign language in different regions. </a:t>
            </a:r>
            <a:endParaRPr lang="en-US" sz="2100">
              <a:cs typeface="Calibri"/>
            </a:endParaRPr>
          </a:p>
          <a:p>
            <a:r>
              <a:rPr lang="en-US" sz="2100" b="1" dirty="0">
                <a:solidFill>
                  <a:schemeClr val="accent2"/>
                </a:solidFill>
              </a:rPr>
              <a:t>Makaton - </a:t>
            </a:r>
            <a:r>
              <a:rPr lang="en-US" sz="2100" dirty="0"/>
              <a:t>This is a form of language that uses a large collection of signs and symbols. It is often used with those who have learning and physical disabilities, or hearing impairment. </a:t>
            </a:r>
            <a:endParaRPr lang="en-US" sz="2100">
              <a:cs typeface="Calibri"/>
            </a:endParaRPr>
          </a:p>
          <a:p>
            <a:r>
              <a:rPr lang="en-US" sz="2100" b="1" dirty="0">
                <a:solidFill>
                  <a:schemeClr val="accent2"/>
                </a:solidFill>
              </a:rPr>
              <a:t>Braille -</a:t>
            </a:r>
            <a:r>
              <a:rPr lang="en-US" sz="2100" dirty="0"/>
              <a:t> Is a code of raised dots that are ‘read’ using touch. For people who are visually impaired or who are blind, the system </a:t>
            </a:r>
            <a:r>
              <a:rPr lang="en-US" sz="2100" dirty="0">
                <a:solidFill>
                  <a:srgbClr val="000000"/>
                </a:solidFill>
              </a:rPr>
              <a:t>supports reading and writing. </a:t>
            </a:r>
            <a:endParaRPr lang="en-US" sz="2100">
              <a:solidFill>
                <a:srgbClr val="000000"/>
              </a:solidFill>
              <a:cs typeface="Calibri"/>
            </a:endParaRPr>
          </a:p>
          <a:p>
            <a:r>
              <a:rPr lang="en-US" sz="2100" b="1" dirty="0">
                <a:solidFill>
                  <a:schemeClr val="accent2"/>
                </a:solidFill>
              </a:rPr>
              <a:t>Body language –</a:t>
            </a:r>
            <a:r>
              <a:rPr lang="en-US" sz="2100" dirty="0">
                <a:solidFill>
                  <a:srgbClr val="000000"/>
                </a:solidFill>
              </a:rPr>
              <a:t> </a:t>
            </a:r>
            <a:r>
              <a:rPr lang="en-US" sz="2100" dirty="0"/>
              <a:t>This is a type of nonverbal communication. There are many different aspects of body language, including gestures, facial expressions, eye contact, body positioning and body movements. Each of these will communicate information about an individual or a worker often without them </a:t>
            </a:r>
            <a:r>
              <a:rPr lang="en-US" sz="2100" dirty="0" err="1"/>
              <a:t>realising</a:t>
            </a:r>
            <a:r>
              <a:rPr lang="en-US" sz="2100" dirty="0"/>
              <a:t> it. </a:t>
            </a:r>
            <a:endParaRPr lang="en-US" sz="2100">
              <a:cs typeface="Calibri"/>
            </a:endParaRPr>
          </a:p>
          <a:p>
            <a:r>
              <a:rPr lang="en-US" sz="2100" b="1" dirty="0">
                <a:solidFill>
                  <a:schemeClr val="accent2"/>
                </a:solidFill>
              </a:rPr>
              <a:t>Gestures –</a:t>
            </a:r>
            <a:r>
              <a:rPr lang="en-US" sz="2100" dirty="0"/>
              <a:t> These are hand or arm movements that </a:t>
            </a:r>
            <a:r>
              <a:rPr lang="en-US" sz="2100" dirty="0" err="1"/>
              <a:t>emphasise</a:t>
            </a:r>
            <a:r>
              <a:rPr lang="en-US" sz="2100" dirty="0"/>
              <a:t> what is being said or used as an alternative to speaking. Facial expressions – These support what is being said by showing reactions or feelings. They can give you valuable clues that you can use to check out a person’s feelings. </a:t>
            </a:r>
            <a:endParaRPr lang="en-US" sz="2100">
              <a:cs typeface="Calibri"/>
            </a:endParaRPr>
          </a:p>
          <a:p>
            <a:r>
              <a:rPr lang="en-US" sz="2100" b="1" dirty="0">
                <a:solidFill>
                  <a:schemeClr val="accent2"/>
                </a:solidFill>
              </a:rPr>
              <a:t>Eye contact</a:t>
            </a:r>
            <a:r>
              <a:rPr lang="en-US" sz="2100" dirty="0"/>
              <a:t> - Maintaining good eye contact is an important way for a worker to show that they are engaged and listening. </a:t>
            </a:r>
            <a:r>
              <a:rPr lang="en-US" sz="2100" b="1" dirty="0">
                <a:solidFill>
                  <a:schemeClr val="accent2"/>
                </a:solidFill>
              </a:rPr>
              <a:t>Position - </a:t>
            </a:r>
            <a:r>
              <a:rPr lang="en-US" sz="2100" dirty="0"/>
              <a:t>The way that we stand, sit or hold our arms when we are talking will provide others with clues about our feelings, attitude and emotions. </a:t>
            </a:r>
            <a:endParaRPr lang="en-US" sz="2100">
              <a:cs typeface="Calibri"/>
            </a:endParaRPr>
          </a:p>
          <a:p>
            <a:r>
              <a:rPr lang="en-US" sz="2100" b="1" dirty="0">
                <a:solidFill>
                  <a:schemeClr val="accent2"/>
                </a:solidFill>
              </a:rPr>
              <a:t>Written communication -</a:t>
            </a:r>
            <a:r>
              <a:rPr lang="en-US" sz="2100" dirty="0"/>
              <a:t> This method is used to send messages, keep records, or provide evidence. </a:t>
            </a:r>
            <a:endParaRPr lang="en-US" sz="2100">
              <a:cs typeface="Calibri"/>
            </a:endParaRPr>
          </a:p>
        </p:txBody>
      </p:sp>
    </p:spTree>
    <p:extLst>
      <p:ext uri="{BB962C8B-B14F-4D97-AF65-F5344CB8AC3E}">
        <p14:creationId xmlns:p14="http://schemas.microsoft.com/office/powerpoint/2010/main" val="38429206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2A148568-35DC-4944-AFD7-1CDA57719DE4}"/>
              </a:ext>
            </a:extLst>
          </p:cNvPr>
          <p:cNvSpPr/>
          <p:nvPr/>
        </p:nvSpPr>
        <p:spPr>
          <a:xfrm>
            <a:off x="3956649" y="2238555"/>
            <a:ext cx="4169432" cy="2271621"/>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lIns="91440" tIns="45720" rIns="91440" bIns="45720" rtlCol="0" anchor="ctr"/>
          <a:lstStyle/>
          <a:p>
            <a:pPr algn="ctr"/>
            <a:r>
              <a:rPr lang="en-GB" sz="3200" b="1" dirty="0">
                <a:cs typeface="Calibri"/>
              </a:rPr>
              <a:t>Rights of your chosen group of individuals</a:t>
            </a:r>
            <a:endParaRPr lang="en-GB" sz="3200" b="1" err="1">
              <a:cs typeface="Calibri"/>
            </a:endParaRPr>
          </a:p>
        </p:txBody>
      </p:sp>
      <p:sp>
        <p:nvSpPr>
          <p:cNvPr id="3" name="TextBox 2">
            <a:extLst>
              <a:ext uri="{FF2B5EF4-FFF2-40B4-BE49-F238E27FC236}">
                <a16:creationId xmlns:a16="http://schemas.microsoft.com/office/drawing/2014/main" id="{B6805B42-E22D-44C3-BBB7-3DA71C5A218B}"/>
              </a:ext>
            </a:extLst>
          </p:cNvPr>
          <p:cNvSpPr txBox="1"/>
          <p:nvPr/>
        </p:nvSpPr>
        <p:spPr>
          <a:xfrm>
            <a:off x="310551" y="382437"/>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mental illness</a:t>
            </a:r>
            <a:r>
              <a:rPr lang="en-GB" sz="2400" b="1" dirty="0">
                <a:cs typeface="Calibri"/>
              </a:rPr>
              <a:t>​</a:t>
            </a:r>
          </a:p>
        </p:txBody>
      </p:sp>
      <p:sp>
        <p:nvSpPr>
          <p:cNvPr id="4" name="TextBox 3">
            <a:extLst>
              <a:ext uri="{FF2B5EF4-FFF2-40B4-BE49-F238E27FC236}">
                <a16:creationId xmlns:a16="http://schemas.microsoft.com/office/drawing/2014/main" id="{9E7DD887-712F-4FFF-ABCB-ED7062345C60}"/>
              </a:ext>
            </a:extLst>
          </p:cNvPr>
          <p:cNvSpPr txBox="1"/>
          <p:nvPr/>
        </p:nvSpPr>
        <p:spPr>
          <a:xfrm>
            <a:off x="4810665" y="554965"/>
            <a:ext cx="2743200" cy="461665"/>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Older adults</a:t>
            </a:r>
            <a:r>
              <a:rPr lang="en-GB" sz="2400" b="1" dirty="0">
                <a:cs typeface="Calibri"/>
              </a:rPr>
              <a:t>​</a:t>
            </a:r>
            <a:endParaRPr lang="en-US" b="1">
              <a:cs typeface="Calibri"/>
            </a:endParaRPr>
          </a:p>
        </p:txBody>
      </p:sp>
      <p:sp>
        <p:nvSpPr>
          <p:cNvPr id="5" name="TextBox 4">
            <a:extLst>
              <a:ext uri="{FF2B5EF4-FFF2-40B4-BE49-F238E27FC236}">
                <a16:creationId xmlns:a16="http://schemas.microsoft.com/office/drawing/2014/main" id="{97C7B5ED-FA2A-4572-B10A-ED0F776828EE}"/>
              </a:ext>
            </a:extLst>
          </p:cNvPr>
          <p:cNvSpPr txBox="1"/>
          <p:nvPr/>
        </p:nvSpPr>
        <p:spPr>
          <a:xfrm>
            <a:off x="8836325" y="598097"/>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dementia</a:t>
            </a:r>
            <a:r>
              <a:rPr lang="en-GB" sz="2400" b="1" dirty="0">
                <a:cs typeface="Calibri"/>
              </a:rPr>
              <a:t>​</a:t>
            </a:r>
            <a:endParaRPr lang="en-US" b="1">
              <a:cs typeface="Calibri"/>
            </a:endParaRPr>
          </a:p>
        </p:txBody>
      </p:sp>
      <p:sp>
        <p:nvSpPr>
          <p:cNvPr id="6" name="TextBox 5">
            <a:extLst>
              <a:ext uri="{FF2B5EF4-FFF2-40B4-BE49-F238E27FC236}">
                <a16:creationId xmlns:a16="http://schemas.microsoft.com/office/drawing/2014/main" id="{014BEB8D-03C0-4025-9784-E484255DC1A5}"/>
              </a:ext>
            </a:extLst>
          </p:cNvPr>
          <p:cNvSpPr txBox="1"/>
          <p:nvPr/>
        </p:nvSpPr>
        <p:spPr>
          <a:xfrm>
            <a:off x="152401" y="2697192"/>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with physical challenges</a:t>
            </a:r>
            <a:r>
              <a:rPr lang="en-GB" sz="2400" b="1" dirty="0">
                <a:cs typeface="Calibri"/>
              </a:rPr>
              <a:t>​</a:t>
            </a:r>
          </a:p>
        </p:txBody>
      </p:sp>
      <p:sp>
        <p:nvSpPr>
          <p:cNvPr id="7" name="TextBox 6">
            <a:extLst>
              <a:ext uri="{FF2B5EF4-FFF2-40B4-BE49-F238E27FC236}">
                <a16:creationId xmlns:a16="http://schemas.microsoft.com/office/drawing/2014/main" id="{B62B0E4A-0A15-4381-8A3A-F4CA1923C374}"/>
              </a:ext>
            </a:extLst>
          </p:cNvPr>
          <p:cNvSpPr txBox="1"/>
          <p:nvPr/>
        </p:nvSpPr>
        <p:spPr>
          <a:xfrm>
            <a:off x="1518249" y="4925683"/>
            <a:ext cx="2743200" cy="1569660"/>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with learning difficulties and other challenges</a:t>
            </a:r>
            <a:endParaRPr lang="en-GB" sz="2400" b="1">
              <a:cs typeface="Calibri"/>
            </a:endParaRPr>
          </a:p>
        </p:txBody>
      </p:sp>
      <p:sp>
        <p:nvSpPr>
          <p:cNvPr id="8" name="TextBox 7">
            <a:extLst>
              <a:ext uri="{FF2B5EF4-FFF2-40B4-BE49-F238E27FC236}">
                <a16:creationId xmlns:a16="http://schemas.microsoft.com/office/drawing/2014/main" id="{7718D24E-C582-4D4E-9B69-C1FF96FE7349}"/>
              </a:ext>
            </a:extLst>
          </p:cNvPr>
          <p:cNvSpPr txBox="1"/>
          <p:nvPr/>
        </p:nvSpPr>
        <p:spPr>
          <a:xfrm>
            <a:off x="9310778" y="2539042"/>
            <a:ext cx="2743200" cy="1200329"/>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a long-term illness</a:t>
            </a:r>
            <a:r>
              <a:rPr lang="en-GB" sz="2400" b="1" dirty="0">
                <a:cs typeface="Calibri"/>
              </a:rPr>
              <a:t>​</a:t>
            </a:r>
          </a:p>
        </p:txBody>
      </p:sp>
      <p:sp>
        <p:nvSpPr>
          <p:cNvPr id="9" name="TextBox 8">
            <a:extLst>
              <a:ext uri="{FF2B5EF4-FFF2-40B4-BE49-F238E27FC236}">
                <a16:creationId xmlns:a16="http://schemas.microsoft.com/office/drawing/2014/main" id="{A0A29F6A-47C2-4029-80E0-D81D9B89E55C}"/>
              </a:ext>
            </a:extLst>
          </p:cNvPr>
          <p:cNvSpPr txBox="1"/>
          <p:nvPr/>
        </p:nvSpPr>
        <p:spPr>
          <a:xfrm>
            <a:off x="7786777" y="5026325"/>
            <a:ext cx="2743200" cy="1200329"/>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life-limiting conditions</a:t>
            </a:r>
            <a:r>
              <a:rPr lang="en-GB" sz="2400" b="1" dirty="0">
                <a:cs typeface="Calibri"/>
              </a:rPr>
              <a:t>​</a:t>
            </a:r>
            <a:endParaRPr lang="en-US" b="1">
              <a:cs typeface="Calibri"/>
            </a:endParaRPr>
          </a:p>
        </p:txBody>
      </p:sp>
      <p:sp>
        <p:nvSpPr>
          <p:cNvPr id="10" name="Arrow: Up 9">
            <a:extLst>
              <a:ext uri="{FF2B5EF4-FFF2-40B4-BE49-F238E27FC236}">
                <a16:creationId xmlns:a16="http://schemas.microsoft.com/office/drawing/2014/main" id="{B9564DBD-0ED1-4E18-8436-9B358475F8AD}"/>
              </a:ext>
            </a:extLst>
          </p:cNvPr>
          <p:cNvSpPr/>
          <p:nvPr/>
        </p:nvSpPr>
        <p:spPr>
          <a:xfrm rot="-3480000">
            <a:off x="3538929" y="1458928"/>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1" name="Arrow: Up 10">
            <a:extLst>
              <a:ext uri="{FF2B5EF4-FFF2-40B4-BE49-F238E27FC236}">
                <a16:creationId xmlns:a16="http://schemas.microsoft.com/office/drawing/2014/main" id="{27BF15F0-944B-4911-B0A8-EAD10DD04F1A}"/>
              </a:ext>
            </a:extLst>
          </p:cNvPr>
          <p:cNvSpPr/>
          <p:nvPr/>
        </p:nvSpPr>
        <p:spPr>
          <a:xfrm rot="2760000">
            <a:off x="7967155" y="1530815"/>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2" name="Arrow: Up 11">
            <a:extLst>
              <a:ext uri="{FF2B5EF4-FFF2-40B4-BE49-F238E27FC236}">
                <a16:creationId xmlns:a16="http://schemas.microsoft.com/office/drawing/2014/main" id="{B9E00569-57BA-41A4-A051-EFC5008B557B}"/>
              </a:ext>
            </a:extLst>
          </p:cNvPr>
          <p:cNvSpPr/>
          <p:nvPr/>
        </p:nvSpPr>
        <p:spPr>
          <a:xfrm>
            <a:off x="5796174" y="1200135"/>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3" name="Arrow: Up 12">
            <a:extLst>
              <a:ext uri="{FF2B5EF4-FFF2-40B4-BE49-F238E27FC236}">
                <a16:creationId xmlns:a16="http://schemas.microsoft.com/office/drawing/2014/main" id="{3F1B57D1-E512-4F49-AC75-BEE553DFBB55}"/>
              </a:ext>
            </a:extLst>
          </p:cNvPr>
          <p:cNvSpPr/>
          <p:nvPr/>
        </p:nvSpPr>
        <p:spPr>
          <a:xfrm rot="16200000">
            <a:off x="3165116" y="2752890"/>
            <a:ext cx="517584" cy="833887"/>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4" name="Arrow: Up 13">
            <a:extLst>
              <a:ext uri="{FF2B5EF4-FFF2-40B4-BE49-F238E27FC236}">
                <a16:creationId xmlns:a16="http://schemas.microsoft.com/office/drawing/2014/main" id="{705C0B22-0BD7-4433-BA67-9542F8DB981A}"/>
              </a:ext>
            </a:extLst>
          </p:cNvPr>
          <p:cNvSpPr/>
          <p:nvPr/>
        </p:nvSpPr>
        <p:spPr>
          <a:xfrm rot="8040000">
            <a:off x="8067797" y="3917456"/>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5" name="Arrow: Up 14">
            <a:extLst>
              <a:ext uri="{FF2B5EF4-FFF2-40B4-BE49-F238E27FC236}">
                <a16:creationId xmlns:a16="http://schemas.microsoft.com/office/drawing/2014/main" id="{43E63B69-92A2-4D9E-8E53-543BD77AA93D}"/>
              </a:ext>
            </a:extLst>
          </p:cNvPr>
          <p:cNvSpPr/>
          <p:nvPr/>
        </p:nvSpPr>
        <p:spPr>
          <a:xfrm rot="13680000">
            <a:off x="3294513" y="3888701"/>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6" name="Arrow: Up 15">
            <a:extLst>
              <a:ext uri="{FF2B5EF4-FFF2-40B4-BE49-F238E27FC236}">
                <a16:creationId xmlns:a16="http://schemas.microsoft.com/office/drawing/2014/main" id="{309A3F2C-5462-4771-9C1F-9D7FD60AE167}"/>
              </a:ext>
            </a:extLst>
          </p:cNvPr>
          <p:cNvSpPr/>
          <p:nvPr/>
        </p:nvSpPr>
        <p:spPr>
          <a:xfrm rot="5400000">
            <a:off x="8484740" y="2623494"/>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619189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9E1093-9A2E-44CE-9519-7B7698E3A9AB}"/>
              </a:ext>
            </a:extLst>
          </p:cNvPr>
          <p:cNvSpPr>
            <a:spLocks noGrp="1"/>
          </p:cNvSpPr>
          <p:nvPr>
            <p:ph type="title"/>
          </p:nvPr>
        </p:nvSpPr>
        <p:spPr>
          <a:solidFill>
            <a:schemeClr val="accent4"/>
          </a:solidFill>
        </p:spPr>
        <p:txBody>
          <a:bodyPr/>
          <a:lstStyle/>
          <a:p>
            <a:pPr algn="ctr"/>
            <a:r>
              <a:rPr lang="en-GB" b="1" dirty="0">
                <a:solidFill>
                  <a:srgbClr val="FFFFFF"/>
                </a:solidFill>
                <a:ea typeface="+mj-lt"/>
                <a:cs typeface="+mj-lt"/>
              </a:rPr>
              <a:t>Individuals have the right to...</a:t>
            </a:r>
            <a:endParaRPr lang="en-GB" dirty="0">
              <a:solidFill>
                <a:srgbClr val="FFFFFF"/>
              </a:solidFill>
              <a:ea typeface="+mj-lt"/>
              <a:cs typeface="+mj-lt"/>
            </a:endParaRPr>
          </a:p>
        </p:txBody>
      </p:sp>
      <p:sp>
        <p:nvSpPr>
          <p:cNvPr id="3" name="Content Placeholder 2">
            <a:extLst>
              <a:ext uri="{FF2B5EF4-FFF2-40B4-BE49-F238E27FC236}">
                <a16:creationId xmlns:a16="http://schemas.microsoft.com/office/drawing/2014/main" id="{9073BD64-E52D-4348-A1DD-710D9C930BA3}"/>
              </a:ext>
            </a:extLst>
          </p:cNvPr>
          <p:cNvSpPr>
            <a:spLocks noGrp="1"/>
          </p:cNvSpPr>
          <p:nvPr>
            <p:ph sz="half" idx="1"/>
          </p:nvPr>
        </p:nvSpPr>
        <p:spPr>
          <a:ln>
            <a:solidFill>
              <a:srgbClr val="FFC000"/>
            </a:solidFill>
          </a:ln>
        </p:spPr>
        <p:txBody>
          <a:bodyPr vert="horz" lIns="91440" tIns="45720" rIns="91440" bIns="45720" rtlCol="0" anchor="t">
            <a:normAutofit/>
          </a:bodyPr>
          <a:lstStyle/>
          <a:p>
            <a:pPr marL="0" indent="0" algn="ctr">
              <a:buNone/>
            </a:pPr>
            <a:endParaRPr lang="en-GB" b="1" dirty="0">
              <a:solidFill>
                <a:schemeClr val="accent2"/>
              </a:solidFill>
              <a:cs typeface="Calibri" panose="020F0502020204030204"/>
            </a:endParaRPr>
          </a:p>
          <a:p>
            <a:pPr marL="0" indent="0" algn="ctr">
              <a:buNone/>
            </a:pPr>
            <a:endParaRPr lang="en-GB" b="1" dirty="0">
              <a:solidFill>
                <a:schemeClr val="accent2"/>
              </a:solidFill>
              <a:cs typeface="Calibri" panose="020F0502020204030204"/>
            </a:endParaRPr>
          </a:p>
          <a:p>
            <a:pPr marL="0" indent="0" algn="ctr">
              <a:buNone/>
            </a:pPr>
            <a:r>
              <a:rPr lang="en-GB" b="1" dirty="0">
                <a:solidFill>
                  <a:schemeClr val="accent2"/>
                </a:solidFill>
                <a:cs typeface="Calibri" panose="020F0502020204030204"/>
              </a:rPr>
              <a:t>Be</a:t>
            </a:r>
            <a:r>
              <a:rPr lang="en-GB" b="1" dirty="0">
                <a:solidFill>
                  <a:schemeClr val="accent2"/>
                </a:solidFill>
                <a:ea typeface="+mn-lt"/>
                <a:cs typeface="+mn-lt"/>
              </a:rPr>
              <a:t> treated with dignity and respected as an individual</a:t>
            </a:r>
            <a:endParaRPr lang="en-US">
              <a:solidFill>
                <a:schemeClr val="accent2"/>
              </a:solidFill>
              <a:ea typeface="+mn-lt"/>
              <a:cs typeface="+mn-lt"/>
            </a:endParaRPr>
          </a:p>
          <a:p>
            <a:endParaRPr lang="en-GB" dirty="0">
              <a:ea typeface="+mn-lt"/>
              <a:cs typeface="+mn-lt"/>
            </a:endParaRPr>
          </a:p>
        </p:txBody>
      </p:sp>
      <p:sp>
        <p:nvSpPr>
          <p:cNvPr id="4" name="Content Placeholder 3">
            <a:extLst>
              <a:ext uri="{FF2B5EF4-FFF2-40B4-BE49-F238E27FC236}">
                <a16:creationId xmlns:a16="http://schemas.microsoft.com/office/drawing/2014/main" id="{73236BD2-D596-413D-BF02-8A9D86988A1E}"/>
              </a:ext>
            </a:extLst>
          </p:cNvPr>
          <p:cNvSpPr>
            <a:spLocks noGrp="1"/>
          </p:cNvSpPr>
          <p:nvPr>
            <p:ph sz="half" idx="2"/>
          </p:nvPr>
        </p:nvSpPr>
        <p:spPr>
          <a:ln>
            <a:solidFill>
              <a:srgbClr val="FFC000"/>
            </a:solidFill>
          </a:ln>
        </p:spPr>
        <p:txBody>
          <a:bodyPr vert="horz" lIns="91440" tIns="45720" rIns="91440" bIns="45720" rtlCol="0" anchor="t">
            <a:normAutofit/>
          </a:bodyPr>
          <a:lstStyle/>
          <a:p>
            <a:r>
              <a:rPr lang="en-GB" dirty="0">
                <a:cs typeface="Calibri"/>
              </a:rPr>
              <a:t>Treated with equality, and fairly, respected as an individual</a:t>
            </a:r>
            <a:endParaRPr lang="en-US">
              <a:cs typeface="Calibri" panose="020F0502020204030204"/>
            </a:endParaRPr>
          </a:p>
          <a:p>
            <a:endParaRPr lang="en-GB" dirty="0">
              <a:cs typeface="Calibri"/>
            </a:endParaRPr>
          </a:p>
          <a:p>
            <a:r>
              <a:rPr lang="en-GB" dirty="0">
                <a:cs typeface="Calibri"/>
              </a:rPr>
              <a:t>Not discriminated against</a:t>
            </a:r>
          </a:p>
          <a:p>
            <a:endParaRPr lang="en-GB" dirty="0">
              <a:cs typeface="Calibri"/>
            </a:endParaRPr>
          </a:p>
          <a:p>
            <a:r>
              <a:rPr lang="en-GB" dirty="0">
                <a:cs typeface="Calibri"/>
              </a:rPr>
              <a:t>Privacy &amp; Dignity</a:t>
            </a:r>
          </a:p>
        </p:txBody>
      </p:sp>
    </p:spTree>
    <p:extLst>
      <p:ext uri="{BB962C8B-B14F-4D97-AF65-F5344CB8AC3E}">
        <p14:creationId xmlns:p14="http://schemas.microsoft.com/office/powerpoint/2010/main" val="374430194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8E9B22-D3AF-4105-A52B-9817AF5179B2}"/>
              </a:ext>
            </a:extLst>
          </p:cNvPr>
          <p:cNvSpPr>
            <a:spLocks noGrp="1"/>
          </p:cNvSpPr>
          <p:nvPr>
            <p:ph type="title"/>
          </p:nvPr>
        </p:nvSpPr>
        <p:spPr>
          <a:solidFill>
            <a:schemeClr val="accent4"/>
          </a:solidFill>
        </p:spPr>
        <p:txBody>
          <a:bodyPr/>
          <a:lstStyle/>
          <a:p>
            <a:pPr algn="ctr"/>
            <a:r>
              <a:rPr lang="en-GB" b="1" dirty="0">
                <a:solidFill>
                  <a:schemeClr val="bg1"/>
                </a:solidFill>
              </a:rPr>
              <a:t>NHS Wales - Standard 10: Dignity and Respect</a:t>
            </a:r>
            <a:endParaRPr lang="en-US" dirty="0">
              <a:solidFill>
                <a:schemeClr val="bg1"/>
              </a:solidFill>
              <a:cs typeface="Calibri Light"/>
            </a:endParaRPr>
          </a:p>
        </p:txBody>
      </p:sp>
      <p:sp>
        <p:nvSpPr>
          <p:cNvPr id="3" name="Content Placeholder 2">
            <a:extLst>
              <a:ext uri="{FF2B5EF4-FFF2-40B4-BE49-F238E27FC236}">
                <a16:creationId xmlns:a16="http://schemas.microsoft.com/office/drawing/2014/main" id="{6C36582B-CF0D-4F10-B75F-6C1A48D05EB4}"/>
              </a:ext>
            </a:extLst>
          </p:cNvPr>
          <p:cNvSpPr>
            <a:spLocks noGrp="1"/>
          </p:cNvSpPr>
          <p:nvPr>
            <p:ph idx="1"/>
          </p:nvPr>
        </p:nvSpPr>
        <p:spPr>
          <a:xfrm>
            <a:off x="88296" y="1825625"/>
            <a:ext cx="11967027" cy="4968195"/>
          </a:xfrm>
        </p:spPr>
        <p:txBody>
          <a:bodyPr vert="horz" lIns="91440" tIns="45720" rIns="91440" bIns="45720" rtlCol="0" anchor="t">
            <a:normAutofit fontScale="70000" lnSpcReduction="20000"/>
          </a:bodyPr>
          <a:lstStyle/>
          <a:p>
            <a:pPr marL="0" indent="0">
              <a:buNone/>
            </a:pPr>
            <a:r>
              <a:rPr lang="en-GB" b="1" dirty="0">
                <a:ea typeface="+mn-lt"/>
                <a:cs typeface="+mn-lt"/>
              </a:rPr>
              <a:t>WHAT IS THE STANDARD ABOUT?</a:t>
            </a:r>
            <a:endParaRPr lang="en-GB">
              <a:cs typeface="Calibri" panose="020F0502020204030204"/>
            </a:endParaRPr>
          </a:p>
          <a:p>
            <a:r>
              <a:rPr lang="en-GB" dirty="0">
                <a:ea typeface="+mn-lt"/>
                <a:cs typeface="+mn-lt"/>
              </a:rPr>
              <a:t>Staff will treat patients, service users, their relatives and carers with dignity and respect and staff themselves must be treated with dignity and respect for their differences.</a:t>
            </a:r>
            <a:endParaRPr lang="en-GB">
              <a:cs typeface="Calibri" panose="020F0502020204030204"/>
            </a:endParaRPr>
          </a:p>
          <a:p>
            <a:r>
              <a:rPr lang="en-GB" dirty="0">
                <a:ea typeface="+mn-lt"/>
                <a:cs typeface="+mn-lt"/>
              </a:rPr>
              <a:t>It is about ensuring that patients and service users are communicated with and treated in a manner that takes into consideration their dignity and respect.</a:t>
            </a:r>
            <a:endParaRPr lang="en-GB">
              <a:cs typeface="Calibri" panose="020F0502020204030204"/>
            </a:endParaRPr>
          </a:p>
          <a:p>
            <a:pPr marL="0" indent="0">
              <a:buNone/>
            </a:pPr>
            <a:r>
              <a:rPr lang="en-GB" dirty="0">
                <a:ea typeface="+mn-lt"/>
                <a:cs typeface="+mn-lt"/>
              </a:rPr>
              <a:t>The key facets of dignified care are:</a:t>
            </a:r>
            <a:endParaRPr lang="en-GB" dirty="0">
              <a:cs typeface="Calibri" panose="020F0502020204030204"/>
            </a:endParaRPr>
          </a:p>
          <a:p>
            <a:r>
              <a:rPr lang="en-GB" b="1" dirty="0">
                <a:solidFill>
                  <a:schemeClr val="accent2"/>
                </a:solidFill>
                <a:ea typeface="+mn-lt"/>
                <a:cs typeface="+mn-lt"/>
              </a:rPr>
              <a:t>Respect</a:t>
            </a:r>
            <a:r>
              <a:rPr lang="en-GB" dirty="0">
                <a:solidFill>
                  <a:schemeClr val="accent2"/>
                </a:solidFill>
                <a:ea typeface="+mn-lt"/>
                <a:cs typeface="+mn-lt"/>
              </a:rPr>
              <a:t>, </a:t>
            </a:r>
            <a:r>
              <a:rPr lang="en-GB" dirty="0">
                <a:ea typeface="+mn-lt"/>
                <a:cs typeface="+mn-lt"/>
              </a:rPr>
              <a:t>shown to you as a human being and as an individual, by others, and demonstrated by courtesy, good communication and taking time</a:t>
            </a:r>
            <a:endParaRPr lang="en-GB" dirty="0"/>
          </a:p>
          <a:p>
            <a:r>
              <a:rPr lang="en-GB" b="1" dirty="0">
                <a:solidFill>
                  <a:schemeClr val="accent2"/>
                </a:solidFill>
                <a:ea typeface="+mn-lt"/>
                <a:cs typeface="+mn-lt"/>
              </a:rPr>
              <a:t>Privacy</a:t>
            </a:r>
            <a:r>
              <a:rPr lang="en-GB" dirty="0">
                <a:solidFill>
                  <a:schemeClr val="accent2"/>
                </a:solidFill>
                <a:ea typeface="+mn-lt"/>
                <a:cs typeface="+mn-lt"/>
              </a:rPr>
              <a:t>,</a:t>
            </a:r>
            <a:r>
              <a:rPr lang="en-GB" dirty="0">
                <a:ea typeface="+mn-lt"/>
                <a:cs typeface="+mn-lt"/>
              </a:rPr>
              <a:t> in terms of personal space; modesty and privacy in personal care; and confidentiality of treatment and personal information</a:t>
            </a:r>
            <a:endParaRPr lang="en-GB" dirty="0"/>
          </a:p>
          <a:p>
            <a:r>
              <a:rPr lang="en-GB" b="1" dirty="0">
                <a:solidFill>
                  <a:schemeClr val="accent2"/>
                </a:solidFill>
                <a:ea typeface="+mn-lt"/>
                <a:cs typeface="+mn-lt"/>
              </a:rPr>
              <a:t>Self-esteem, self-worth, identity and a sense of oneself</a:t>
            </a:r>
            <a:r>
              <a:rPr lang="en-GB" dirty="0">
                <a:solidFill>
                  <a:schemeClr val="accent2"/>
                </a:solidFill>
                <a:ea typeface="+mn-lt"/>
                <a:cs typeface="+mn-lt"/>
              </a:rPr>
              <a:t>,</a:t>
            </a:r>
            <a:r>
              <a:rPr lang="en-GB" dirty="0">
                <a:ea typeface="+mn-lt"/>
                <a:cs typeface="+mn-lt"/>
              </a:rPr>
              <a:t> promoted by all the elements of dignity, but also by 'all the little things’ - a clean and respectable appearance, pleasant environments - and by choice, and being listened to</a:t>
            </a:r>
            <a:endParaRPr lang="en-GB" dirty="0"/>
          </a:p>
          <a:p>
            <a:r>
              <a:rPr lang="en-GB" b="1" dirty="0">
                <a:solidFill>
                  <a:schemeClr val="accent2"/>
                </a:solidFill>
                <a:ea typeface="+mn-lt"/>
                <a:cs typeface="+mn-lt"/>
              </a:rPr>
              <a:t>Autonomy,</a:t>
            </a:r>
            <a:r>
              <a:rPr lang="en-GB" dirty="0">
                <a:ea typeface="+mn-lt"/>
                <a:cs typeface="+mn-lt"/>
              </a:rPr>
              <a:t> including freedom to act and freedom to decide, based on opportunities to participate, and clear, comprehensive information.</a:t>
            </a:r>
            <a:endParaRPr lang="en-GB" dirty="0"/>
          </a:p>
          <a:p>
            <a:r>
              <a:rPr lang="en-GB" dirty="0">
                <a:ea typeface="+mn-lt"/>
                <a:cs typeface="+mn-lt"/>
              </a:rPr>
              <a:t>Individual’s human rights to dignity, privacy and informed choice will be protected at all times, and the care provided will take account of the individual’s needs, abilities and wishes.</a:t>
            </a:r>
            <a:endParaRPr lang="en-GB">
              <a:cs typeface="Calibri"/>
            </a:endParaRPr>
          </a:p>
          <a:p>
            <a:endParaRPr lang="en-GB" dirty="0">
              <a:cs typeface="Calibri"/>
            </a:endParaRPr>
          </a:p>
        </p:txBody>
      </p:sp>
    </p:spTree>
    <p:extLst>
      <p:ext uri="{BB962C8B-B14F-4D97-AF65-F5344CB8AC3E}">
        <p14:creationId xmlns:p14="http://schemas.microsoft.com/office/powerpoint/2010/main" val="39807167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2A148568-35DC-4944-AFD7-1CDA57719DE4}"/>
              </a:ext>
            </a:extLst>
          </p:cNvPr>
          <p:cNvSpPr/>
          <p:nvPr/>
        </p:nvSpPr>
        <p:spPr>
          <a:xfrm>
            <a:off x="3956649" y="2238555"/>
            <a:ext cx="4169432" cy="2271621"/>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lIns="91440" tIns="45720" rIns="91440" bIns="45720" rtlCol="0" anchor="ctr"/>
          <a:lstStyle/>
          <a:p>
            <a:pPr algn="ctr"/>
            <a:r>
              <a:rPr lang="en-GB" sz="3200" b="1" dirty="0">
                <a:cs typeface="Calibri"/>
              </a:rPr>
              <a:t>Rights of your chosen group of individuals</a:t>
            </a:r>
            <a:endParaRPr lang="en-GB" sz="3200" b="1" err="1">
              <a:cs typeface="Calibri"/>
            </a:endParaRPr>
          </a:p>
        </p:txBody>
      </p:sp>
      <p:sp>
        <p:nvSpPr>
          <p:cNvPr id="3" name="TextBox 2">
            <a:extLst>
              <a:ext uri="{FF2B5EF4-FFF2-40B4-BE49-F238E27FC236}">
                <a16:creationId xmlns:a16="http://schemas.microsoft.com/office/drawing/2014/main" id="{B6805B42-E22D-44C3-BBB7-3DA71C5A218B}"/>
              </a:ext>
            </a:extLst>
          </p:cNvPr>
          <p:cNvSpPr txBox="1"/>
          <p:nvPr/>
        </p:nvSpPr>
        <p:spPr>
          <a:xfrm>
            <a:off x="310551" y="382437"/>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mental illness</a:t>
            </a:r>
            <a:r>
              <a:rPr lang="en-GB" sz="2400" b="1" dirty="0">
                <a:cs typeface="Calibri"/>
              </a:rPr>
              <a:t>​</a:t>
            </a:r>
          </a:p>
        </p:txBody>
      </p:sp>
      <p:sp>
        <p:nvSpPr>
          <p:cNvPr id="4" name="TextBox 3">
            <a:extLst>
              <a:ext uri="{FF2B5EF4-FFF2-40B4-BE49-F238E27FC236}">
                <a16:creationId xmlns:a16="http://schemas.microsoft.com/office/drawing/2014/main" id="{9E7DD887-712F-4FFF-ABCB-ED7062345C60}"/>
              </a:ext>
            </a:extLst>
          </p:cNvPr>
          <p:cNvSpPr txBox="1"/>
          <p:nvPr/>
        </p:nvSpPr>
        <p:spPr>
          <a:xfrm>
            <a:off x="4810665" y="554965"/>
            <a:ext cx="2743200" cy="461665"/>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Older adults</a:t>
            </a:r>
            <a:r>
              <a:rPr lang="en-GB" sz="2400" b="1" dirty="0">
                <a:cs typeface="Calibri"/>
              </a:rPr>
              <a:t>​</a:t>
            </a:r>
            <a:endParaRPr lang="en-US" b="1">
              <a:cs typeface="Calibri"/>
            </a:endParaRPr>
          </a:p>
        </p:txBody>
      </p:sp>
      <p:sp>
        <p:nvSpPr>
          <p:cNvPr id="5" name="TextBox 4">
            <a:extLst>
              <a:ext uri="{FF2B5EF4-FFF2-40B4-BE49-F238E27FC236}">
                <a16:creationId xmlns:a16="http://schemas.microsoft.com/office/drawing/2014/main" id="{97C7B5ED-FA2A-4572-B10A-ED0F776828EE}"/>
              </a:ext>
            </a:extLst>
          </p:cNvPr>
          <p:cNvSpPr txBox="1"/>
          <p:nvPr/>
        </p:nvSpPr>
        <p:spPr>
          <a:xfrm>
            <a:off x="8836325" y="598097"/>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dementia</a:t>
            </a:r>
            <a:r>
              <a:rPr lang="en-GB" sz="2400" b="1" dirty="0">
                <a:cs typeface="Calibri"/>
              </a:rPr>
              <a:t>​</a:t>
            </a:r>
            <a:endParaRPr lang="en-US" b="1">
              <a:cs typeface="Calibri"/>
            </a:endParaRPr>
          </a:p>
        </p:txBody>
      </p:sp>
      <p:sp>
        <p:nvSpPr>
          <p:cNvPr id="6" name="TextBox 5">
            <a:extLst>
              <a:ext uri="{FF2B5EF4-FFF2-40B4-BE49-F238E27FC236}">
                <a16:creationId xmlns:a16="http://schemas.microsoft.com/office/drawing/2014/main" id="{014BEB8D-03C0-4025-9784-E484255DC1A5}"/>
              </a:ext>
            </a:extLst>
          </p:cNvPr>
          <p:cNvSpPr txBox="1"/>
          <p:nvPr/>
        </p:nvSpPr>
        <p:spPr>
          <a:xfrm>
            <a:off x="152401" y="2697192"/>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with physical challenges</a:t>
            </a:r>
            <a:r>
              <a:rPr lang="en-GB" sz="2400" b="1" dirty="0">
                <a:cs typeface="Calibri"/>
              </a:rPr>
              <a:t>​</a:t>
            </a:r>
          </a:p>
        </p:txBody>
      </p:sp>
      <p:sp>
        <p:nvSpPr>
          <p:cNvPr id="7" name="TextBox 6">
            <a:extLst>
              <a:ext uri="{FF2B5EF4-FFF2-40B4-BE49-F238E27FC236}">
                <a16:creationId xmlns:a16="http://schemas.microsoft.com/office/drawing/2014/main" id="{B62B0E4A-0A15-4381-8A3A-F4CA1923C374}"/>
              </a:ext>
            </a:extLst>
          </p:cNvPr>
          <p:cNvSpPr txBox="1"/>
          <p:nvPr/>
        </p:nvSpPr>
        <p:spPr>
          <a:xfrm>
            <a:off x="1518249" y="4925683"/>
            <a:ext cx="2743200" cy="1569660"/>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with learning difficulties and other challenges</a:t>
            </a:r>
            <a:endParaRPr lang="en-GB" sz="2400" b="1">
              <a:cs typeface="Calibri"/>
            </a:endParaRPr>
          </a:p>
        </p:txBody>
      </p:sp>
      <p:sp>
        <p:nvSpPr>
          <p:cNvPr id="8" name="TextBox 7">
            <a:extLst>
              <a:ext uri="{FF2B5EF4-FFF2-40B4-BE49-F238E27FC236}">
                <a16:creationId xmlns:a16="http://schemas.microsoft.com/office/drawing/2014/main" id="{7718D24E-C582-4D4E-9B69-C1FF96FE7349}"/>
              </a:ext>
            </a:extLst>
          </p:cNvPr>
          <p:cNvSpPr txBox="1"/>
          <p:nvPr/>
        </p:nvSpPr>
        <p:spPr>
          <a:xfrm>
            <a:off x="9310778" y="2539042"/>
            <a:ext cx="2743200" cy="1200329"/>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a long-term illness</a:t>
            </a:r>
            <a:r>
              <a:rPr lang="en-GB" sz="2400" b="1" dirty="0">
                <a:cs typeface="Calibri"/>
              </a:rPr>
              <a:t>​</a:t>
            </a:r>
          </a:p>
        </p:txBody>
      </p:sp>
      <p:sp>
        <p:nvSpPr>
          <p:cNvPr id="9" name="TextBox 8">
            <a:extLst>
              <a:ext uri="{FF2B5EF4-FFF2-40B4-BE49-F238E27FC236}">
                <a16:creationId xmlns:a16="http://schemas.microsoft.com/office/drawing/2014/main" id="{A0A29F6A-47C2-4029-80E0-D81D9B89E55C}"/>
              </a:ext>
            </a:extLst>
          </p:cNvPr>
          <p:cNvSpPr txBox="1"/>
          <p:nvPr/>
        </p:nvSpPr>
        <p:spPr>
          <a:xfrm>
            <a:off x="7786777" y="5026325"/>
            <a:ext cx="2743200" cy="1200329"/>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life-limiting conditions</a:t>
            </a:r>
            <a:r>
              <a:rPr lang="en-GB" sz="2400" b="1" dirty="0">
                <a:cs typeface="Calibri"/>
              </a:rPr>
              <a:t>​</a:t>
            </a:r>
            <a:endParaRPr lang="en-US" b="1">
              <a:cs typeface="Calibri"/>
            </a:endParaRPr>
          </a:p>
        </p:txBody>
      </p:sp>
      <p:sp>
        <p:nvSpPr>
          <p:cNvPr id="10" name="Arrow: Up 9">
            <a:extLst>
              <a:ext uri="{FF2B5EF4-FFF2-40B4-BE49-F238E27FC236}">
                <a16:creationId xmlns:a16="http://schemas.microsoft.com/office/drawing/2014/main" id="{B9564DBD-0ED1-4E18-8436-9B358475F8AD}"/>
              </a:ext>
            </a:extLst>
          </p:cNvPr>
          <p:cNvSpPr/>
          <p:nvPr/>
        </p:nvSpPr>
        <p:spPr>
          <a:xfrm rot="-3480000">
            <a:off x="3538929" y="1458928"/>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1" name="Arrow: Up 10">
            <a:extLst>
              <a:ext uri="{FF2B5EF4-FFF2-40B4-BE49-F238E27FC236}">
                <a16:creationId xmlns:a16="http://schemas.microsoft.com/office/drawing/2014/main" id="{27BF15F0-944B-4911-B0A8-EAD10DD04F1A}"/>
              </a:ext>
            </a:extLst>
          </p:cNvPr>
          <p:cNvSpPr/>
          <p:nvPr/>
        </p:nvSpPr>
        <p:spPr>
          <a:xfrm rot="2760000">
            <a:off x="7967155" y="1530815"/>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2" name="Arrow: Up 11">
            <a:extLst>
              <a:ext uri="{FF2B5EF4-FFF2-40B4-BE49-F238E27FC236}">
                <a16:creationId xmlns:a16="http://schemas.microsoft.com/office/drawing/2014/main" id="{B9E00569-57BA-41A4-A051-EFC5008B557B}"/>
              </a:ext>
            </a:extLst>
          </p:cNvPr>
          <p:cNvSpPr/>
          <p:nvPr/>
        </p:nvSpPr>
        <p:spPr>
          <a:xfrm>
            <a:off x="5796174" y="1200135"/>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3" name="Arrow: Up 12">
            <a:extLst>
              <a:ext uri="{FF2B5EF4-FFF2-40B4-BE49-F238E27FC236}">
                <a16:creationId xmlns:a16="http://schemas.microsoft.com/office/drawing/2014/main" id="{3F1B57D1-E512-4F49-AC75-BEE553DFBB55}"/>
              </a:ext>
            </a:extLst>
          </p:cNvPr>
          <p:cNvSpPr/>
          <p:nvPr/>
        </p:nvSpPr>
        <p:spPr>
          <a:xfrm rot="16200000">
            <a:off x="3165116" y="2752890"/>
            <a:ext cx="517584" cy="833887"/>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4" name="Arrow: Up 13">
            <a:extLst>
              <a:ext uri="{FF2B5EF4-FFF2-40B4-BE49-F238E27FC236}">
                <a16:creationId xmlns:a16="http://schemas.microsoft.com/office/drawing/2014/main" id="{705C0B22-0BD7-4433-BA67-9542F8DB981A}"/>
              </a:ext>
            </a:extLst>
          </p:cNvPr>
          <p:cNvSpPr/>
          <p:nvPr/>
        </p:nvSpPr>
        <p:spPr>
          <a:xfrm rot="8040000">
            <a:off x="8067797" y="3917456"/>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5" name="Arrow: Up 14">
            <a:extLst>
              <a:ext uri="{FF2B5EF4-FFF2-40B4-BE49-F238E27FC236}">
                <a16:creationId xmlns:a16="http://schemas.microsoft.com/office/drawing/2014/main" id="{43E63B69-92A2-4D9E-8E53-543BD77AA93D}"/>
              </a:ext>
            </a:extLst>
          </p:cNvPr>
          <p:cNvSpPr/>
          <p:nvPr/>
        </p:nvSpPr>
        <p:spPr>
          <a:xfrm rot="13680000">
            <a:off x="3294513" y="3888701"/>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6" name="Arrow: Up 15">
            <a:extLst>
              <a:ext uri="{FF2B5EF4-FFF2-40B4-BE49-F238E27FC236}">
                <a16:creationId xmlns:a16="http://schemas.microsoft.com/office/drawing/2014/main" id="{309A3F2C-5462-4771-9C1F-9D7FD60AE167}"/>
              </a:ext>
            </a:extLst>
          </p:cNvPr>
          <p:cNvSpPr/>
          <p:nvPr/>
        </p:nvSpPr>
        <p:spPr>
          <a:xfrm rot="5400000">
            <a:off x="8484740" y="2623494"/>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263960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9E1093-9A2E-44CE-9519-7B7698E3A9AB}"/>
              </a:ext>
            </a:extLst>
          </p:cNvPr>
          <p:cNvSpPr>
            <a:spLocks noGrp="1"/>
          </p:cNvSpPr>
          <p:nvPr>
            <p:ph type="title"/>
          </p:nvPr>
        </p:nvSpPr>
        <p:spPr>
          <a:solidFill>
            <a:schemeClr val="accent4"/>
          </a:solidFill>
        </p:spPr>
        <p:txBody>
          <a:bodyPr/>
          <a:lstStyle/>
          <a:p>
            <a:pPr algn="ctr"/>
            <a:r>
              <a:rPr lang="en-GB" b="1" dirty="0">
                <a:solidFill>
                  <a:srgbClr val="FFFFFF"/>
                </a:solidFill>
                <a:ea typeface="+mj-lt"/>
                <a:cs typeface="+mj-lt"/>
              </a:rPr>
              <a:t>Individuals have the right to...</a:t>
            </a:r>
            <a:endParaRPr lang="en-GB" dirty="0">
              <a:solidFill>
                <a:srgbClr val="FFFFFF"/>
              </a:solidFill>
              <a:ea typeface="+mj-lt"/>
              <a:cs typeface="+mj-lt"/>
            </a:endParaRPr>
          </a:p>
        </p:txBody>
      </p:sp>
      <p:sp>
        <p:nvSpPr>
          <p:cNvPr id="3" name="Content Placeholder 2">
            <a:extLst>
              <a:ext uri="{FF2B5EF4-FFF2-40B4-BE49-F238E27FC236}">
                <a16:creationId xmlns:a16="http://schemas.microsoft.com/office/drawing/2014/main" id="{9073BD64-E52D-4348-A1DD-710D9C930BA3}"/>
              </a:ext>
            </a:extLst>
          </p:cNvPr>
          <p:cNvSpPr>
            <a:spLocks noGrp="1"/>
          </p:cNvSpPr>
          <p:nvPr>
            <p:ph sz="half" idx="1"/>
          </p:nvPr>
        </p:nvSpPr>
        <p:spPr>
          <a:ln>
            <a:solidFill>
              <a:srgbClr val="FFC000"/>
            </a:solidFill>
          </a:ln>
        </p:spPr>
        <p:txBody>
          <a:bodyPr vert="horz" lIns="91440" tIns="45720" rIns="91440" bIns="45720" rtlCol="0" anchor="t">
            <a:normAutofit/>
          </a:bodyPr>
          <a:lstStyle/>
          <a:p>
            <a:pPr marL="0" indent="0" algn="ctr">
              <a:buNone/>
            </a:pPr>
            <a:endParaRPr lang="en-GB" b="1" dirty="0">
              <a:solidFill>
                <a:schemeClr val="accent2"/>
              </a:solidFill>
              <a:ea typeface="+mn-lt"/>
              <a:cs typeface="+mn-lt"/>
            </a:endParaRPr>
          </a:p>
          <a:p>
            <a:pPr marL="0" indent="0" algn="ctr">
              <a:buNone/>
            </a:pPr>
            <a:endParaRPr lang="en-GB" b="1" dirty="0">
              <a:solidFill>
                <a:schemeClr val="accent2"/>
              </a:solidFill>
              <a:ea typeface="+mn-lt"/>
              <a:cs typeface="+mn-lt"/>
            </a:endParaRPr>
          </a:p>
          <a:p>
            <a:pPr marL="0" indent="0" algn="ctr">
              <a:buNone/>
            </a:pPr>
            <a:r>
              <a:rPr lang="en-GB" b="1" dirty="0">
                <a:solidFill>
                  <a:schemeClr val="accent2"/>
                </a:solidFill>
                <a:ea typeface="+mn-lt"/>
                <a:cs typeface="+mn-lt"/>
              </a:rPr>
              <a:t>Protection from danger and harm</a:t>
            </a:r>
            <a:endParaRPr lang="en-US" dirty="0">
              <a:solidFill>
                <a:schemeClr val="accent2"/>
              </a:solidFill>
              <a:cs typeface="Calibri"/>
            </a:endParaRPr>
          </a:p>
          <a:p>
            <a:pPr marL="0" indent="0" algn="ctr">
              <a:buNone/>
            </a:pPr>
            <a:endParaRPr lang="en-GB" b="1" dirty="0">
              <a:solidFill>
                <a:schemeClr val="accent2"/>
              </a:solidFill>
              <a:ea typeface="+mn-lt"/>
              <a:cs typeface="+mn-lt"/>
            </a:endParaRPr>
          </a:p>
          <a:p>
            <a:pPr marL="0" indent="0" algn="ctr">
              <a:buNone/>
            </a:pPr>
            <a:endParaRPr lang="en-GB" b="1" dirty="0">
              <a:solidFill>
                <a:schemeClr val="accent2"/>
              </a:solidFill>
              <a:cs typeface="Calibri"/>
            </a:endParaRPr>
          </a:p>
          <a:p>
            <a:endParaRPr lang="en-GB" dirty="0">
              <a:cs typeface="Calibri"/>
            </a:endParaRPr>
          </a:p>
          <a:p>
            <a:endParaRPr lang="en-GB" dirty="0">
              <a:cs typeface="Calibri"/>
            </a:endParaRPr>
          </a:p>
        </p:txBody>
      </p:sp>
      <p:sp>
        <p:nvSpPr>
          <p:cNvPr id="4" name="Content Placeholder 3">
            <a:extLst>
              <a:ext uri="{FF2B5EF4-FFF2-40B4-BE49-F238E27FC236}">
                <a16:creationId xmlns:a16="http://schemas.microsoft.com/office/drawing/2014/main" id="{1794A8F2-DC6C-4BB6-BDAE-A0BCDFF1966E}"/>
              </a:ext>
            </a:extLst>
          </p:cNvPr>
          <p:cNvSpPr>
            <a:spLocks noGrp="1"/>
          </p:cNvSpPr>
          <p:nvPr>
            <p:ph sz="half" idx="2"/>
          </p:nvPr>
        </p:nvSpPr>
        <p:spPr>
          <a:ln>
            <a:solidFill>
              <a:srgbClr val="FFC000"/>
            </a:solidFill>
          </a:ln>
        </p:spPr>
        <p:txBody>
          <a:bodyPr vert="horz" lIns="91440" tIns="45720" rIns="91440" bIns="45720" rtlCol="0" anchor="t">
            <a:normAutofit/>
          </a:bodyPr>
          <a:lstStyle/>
          <a:p>
            <a:r>
              <a:rPr lang="en-GB" dirty="0">
                <a:ea typeface="+mn-lt"/>
                <a:cs typeface="+mn-lt"/>
              </a:rPr>
              <a:t>A vulnerable adult may have problems protecting him or herself against harm, abuse or being taken advantage of. </a:t>
            </a:r>
          </a:p>
          <a:p>
            <a:r>
              <a:rPr lang="en-GB" dirty="0">
                <a:ea typeface="+mn-lt"/>
                <a:cs typeface="+mn-lt"/>
              </a:rPr>
              <a:t>Look for signs that patients, staff and others, including yourself, may be in </a:t>
            </a:r>
            <a:r>
              <a:rPr lang="en-GB" b="1" dirty="0">
                <a:ea typeface="+mn-lt"/>
                <a:cs typeface="+mn-lt"/>
              </a:rPr>
              <a:t>danger</a:t>
            </a:r>
            <a:r>
              <a:rPr lang="en-GB" dirty="0">
                <a:ea typeface="+mn-lt"/>
                <a:cs typeface="+mn-lt"/>
              </a:rPr>
              <a:t> of </a:t>
            </a:r>
            <a:r>
              <a:rPr lang="en-GB" b="1" dirty="0">
                <a:ea typeface="+mn-lt"/>
                <a:cs typeface="+mn-lt"/>
              </a:rPr>
              <a:t>harm</a:t>
            </a:r>
            <a:r>
              <a:rPr lang="en-GB" dirty="0">
                <a:ea typeface="+mn-lt"/>
                <a:cs typeface="+mn-lt"/>
              </a:rPr>
              <a:t> or abuse or have been harmed or abused. </a:t>
            </a:r>
            <a:endParaRPr lang="en-GB">
              <a:cs typeface="Calibri"/>
            </a:endParaRPr>
          </a:p>
        </p:txBody>
      </p:sp>
    </p:spTree>
    <p:extLst>
      <p:ext uri="{BB962C8B-B14F-4D97-AF65-F5344CB8AC3E}">
        <p14:creationId xmlns:p14="http://schemas.microsoft.com/office/powerpoint/2010/main" val="16588130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824345" y="157307"/>
            <a:ext cx="10515600" cy="1325563"/>
          </a:xfrm>
          <a:solidFill>
            <a:schemeClr val="accent4">
              <a:lumMod val="60000"/>
              <a:lumOff val="40000"/>
            </a:schemeClr>
          </a:solidFill>
        </p:spPr>
        <p:txBody>
          <a:bodyPr>
            <a:normAutofit/>
          </a:bodyPr>
          <a:lstStyle/>
          <a:p>
            <a:pPr algn="ctr"/>
            <a:r>
              <a:rPr lang="en-GB" b="1" dirty="0">
                <a:cs typeface="Calibri Light" panose="020F0302020204030204"/>
              </a:rPr>
              <a:t>Assessment </a:t>
            </a:r>
            <a:endParaRPr lang="en-US" b="1" dirty="0">
              <a:cs typeface="Calibri Light"/>
            </a:endParaRPr>
          </a:p>
        </p:txBody>
      </p:sp>
      <p:graphicFrame>
        <p:nvGraphicFramePr>
          <p:cNvPr id="7" name="Table 7">
            <a:extLst>
              <a:ext uri="{FF2B5EF4-FFF2-40B4-BE49-F238E27FC236}">
                <a16:creationId xmlns:a16="http://schemas.microsoft.com/office/drawing/2014/main" id="{F5D6E1D6-FC8A-4720-A6DD-67B685EF5A70}"/>
              </a:ext>
            </a:extLst>
          </p:cNvPr>
          <p:cNvGraphicFramePr>
            <a:graphicFrameLocks noGrp="1"/>
          </p:cNvGraphicFramePr>
          <p:nvPr>
            <p:extLst>
              <p:ext uri="{D42A27DB-BD31-4B8C-83A1-F6EECF244321}">
                <p14:modId xmlns:p14="http://schemas.microsoft.com/office/powerpoint/2010/main" val="2240588647"/>
              </p:ext>
            </p:extLst>
          </p:nvPr>
        </p:nvGraphicFramePr>
        <p:xfrm>
          <a:off x="14377" y="1595886"/>
          <a:ext cx="12117170" cy="5262116"/>
        </p:xfrm>
        <a:graphic>
          <a:graphicData uri="http://schemas.openxmlformats.org/drawingml/2006/table">
            <a:tbl>
              <a:tblPr firstRow="1" bandRow="1">
                <a:tableStyleId>{ED083AE6-46FA-4A59-8FB0-9F97EB10719F}</a:tableStyleId>
              </a:tblPr>
              <a:tblGrid>
                <a:gridCol w="877018">
                  <a:extLst>
                    <a:ext uri="{9D8B030D-6E8A-4147-A177-3AD203B41FA5}">
                      <a16:colId xmlns:a16="http://schemas.microsoft.com/office/drawing/2014/main" val="3469456744"/>
                    </a:ext>
                  </a:extLst>
                </a:gridCol>
                <a:gridCol w="4390889">
                  <a:extLst>
                    <a:ext uri="{9D8B030D-6E8A-4147-A177-3AD203B41FA5}">
                      <a16:colId xmlns:a16="http://schemas.microsoft.com/office/drawing/2014/main" val="4104148535"/>
                    </a:ext>
                  </a:extLst>
                </a:gridCol>
                <a:gridCol w="6849263">
                  <a:extLst>
                    <a:ext uri="{9D8B030D-6E8A-4147-A177-3AD203B41FA5}">
                      <a16:colId xmlns:a16="http://schemas.microsoft.com/office/drawing/2014/main" val="2453286631"/>
                    </a:ext>
                  </a:extLst>
                </a:gridCol>
              </a:tblGrid>
              <a:tr h="1039429">
                <a:tc>
                  <a:txBody>
                    <a:bodyPr/>
                    <a:lstStyle/>
                    <a:p>
                      <a:pPr lvl="0">
                        <a:buNone/>
                      </a:pPr>
                      <a:r>
                        <a:rPr lang="en-GB" sz="2400" u="none" strike="noStrike" noProof="0" dirty="0"/>
                        <a:t>Task</a:t>
                      </a:r>
                    </a:p>
                  </a:txBody>
                  <a:tcPr/>
                </a:tc>
                <a:tc>
                  <a:txBody>
                    <a:bodyPr/>
                    <a:lstStyle/>
                    <a:p>
                      <a:pPr lvl="0" algn="ctr">
                        <a:buNone/>
                      </a:pPr>
                      <a:r>
                        <a:rPr lang="en-GB" sz="2400" u="none" strike="noStrike" noProof="0" dirty="0"/>
                        <a:t>Summary of task and evidence to be submitted</a:t>
                      </a:r>
                      <a:endParaRPr lang="en-US" sz="2400"/>
                    </a:p>
                  </a:txBody>
                  <a:tcPr/>
                </a:tc>
                <a:tc>
                  <a:txBody>
                    <a:bodyPr/>
                    <a:lstStyle/>
                    <a:p>
                      <a:pPr lvl="0" algn="ctr">
                        <a:buNone/>
                      </a:pPr>
                      <a:r>
                        <a:rPr lang="en-GB" sz="2400" u="none" strike="noStrike" noProof="0" dirty="0"/>
                        <a:t>Controls to be applied</a:t>
                      </a:r>
                      <a:endParaRPr lang="en-US" sz="2400"/>
                    </a:p>
                  </a:txBody>
                  <a:tcPr/>
                </a:tc>
                <a:extLst>
                  <a:ext uri="{0D108BD9-81ED-4DB2-BD59-A6C34878D82A}">
                    <a16:rowId xmlns:a16="http://schemas.microsoft.com/office/drawing/2014/main" val="2822151207"/>
                  </a:ext>
                </a:extLst>
              </a:tr>
              <a:tr h="4222687">
                <a:tc>
                  <a:txBody>
                    <a:bodyPr/>
                    <a:lstStyle/>
                    <a:p>
                      <a:r>
                        <a:rPr lang="en-GB" sz="2400" b="1" dirty="0"/>
                        <a:t>1</a:t>
                      </a:r>
                    </a:p>
                  </a:txBody>
                  <a:tcPr/>
                </a:tc>
                <a:tc>
                  <a:txBody>
                    <a:bodyPr/>
                    <a:lstStyle/>
                    <a:p>
                      <a:pPr lvl="0">
                        <a:buNone/>
                      </a:pPr>
                      <a:r>
                        <a:rPr lang="en-GB" sz="2400" u="none" strike="noStrike" noProof="0" dirty="0"/>
                        <a:t>Candidates are required to produce a </a:t>
                      </a:r>
                      <a:r>
                        <a:rPr lang="en-GB" sz="2400" b="1" u="none" strike="noStrike" noProof="0" dirty="0"/>
                        <a:t>podcast, a presentation or a video</a:t>
                      </a:r>
                      <a:r>
                        <a:rPr lang="en-GB" sz="2400" u="none" strike="noStrike" noProof="0" dirty="0"/>
                        <a:t>.(Maximum 5,000 words or a recording of no longer than 10 minutes)</a:t>
                      </a:r>
                      <a:endParaRPr lang="en-US" sz="2400"/>
                    </a:p>
                  </a:txBody>
                  <a:tcPr/>
                </a:tc>
                <a:tc>
                  <a:txBody>
                    <a:bodyPr/>
                    <a:lstStyle/>
                    <a:p>
                      <a:pPr lvl="0">
                        <a:buNone/>
                      </a:pPr>
                      <a:r>
                        <a:rPr lang="en-GB" sz="2400" b="1" u="none" strike="noStrike" noProof="0" dirty="0"/>
                        <a:t>Time:</a:t>
                      </a:r>
                      <a:r>
                        <a:rPr lang="en-GB" sz="2400" u="none" strike="noStrike" noProof="0" dirty="0"/>
                        <a:t> Approximately 20 hours</a:t>
                      </a:r>
                      <a:endParaRPr lang="en-US" sz="2400"/>
                    </a:p>
                    <a:p>
                      <a:pPr lvl="0">
                        <a:buNone/>
                      </a:pPr>
                      <a:r>
                        <a:rPr lang="en-GB" sz="2400" b="1" u="none" strike="noStrike" noProof="0" dirty="0"/>
                        <a:t>Resources:</a:t>
                      </a:r>
                      <a:r>
                        <a:rPr lang="en-GB" sz="2400" u="none" strike="noStrike" noProof="0" dirty="0"/>
                        <a:t> Candidates may have access to ICT software and class notes. Candidates may have access to the internet.</a:t>
                      </a:r>
                      <a:endParaRPr lang="en-US" sz="2400"/>
                    </a:p>
                    <a:p>
                      <a:pPr lvl="0">
                        <a:buNone/>
                      </a:pPr>
                      <a:r>
                        <a:rPr lang="en-GB" sz="2400" b="1" u="none" strike="noStrike" noProof="0" dirty="0"/>
                        <a:t>Supervision:</a:t>
                      </a:r>
                      <a:r>
                        <a:rPr lang="en-GB" sz="2400" u="none" strike="noStrike" noProof="0" dirty="0"/>
                        <a:t> Once the task commences, candidates must be supervised throughout.</a:t>
                      </a:r>
                      <a:endParaRPr lang="en-US" sz="2400"/>
                    </a:p>
                    <a:p>
                      <a:pPr lvl="0">
                        <a:buNone/>
                      </a:pPr>
                      <a:r>
                        <a:rPr lang="en-GB" sz="2400" b="1" u="none" strike="noStrike" noProof="0" dirty="0"/>
                        <a:t>Collaboration:</a:t>
                      </a:r>
                      <a:r>
                        <a:rPr lang="en-GB" sz="2400" u="none" strike="noStrike" noProof="0" dirty="0"/>
                        <a:t> The task is an individual task. Group work is not allowed.</a:t>
                      </a:r>
                      <a:endParaRPr lang="en-US" sz="2400"/>
                    </a:p>
                    <a:p>
                      <a:pPr lvl="0">
                        <a:buNone/>
                      </a:pPr>
                      <a:r>
                        <a:rPr lang="en-GB" sz="2400" b="1" u="none" strike="noStrike" noProof="0" dirty="0"/>
                        <a:t>Feedback:</a:t>
                      </a:r>
                      <a:r>
                        <a:rPr lang="en-GB" sz="2400" u="none" strike="noStrike" noProof="0" dirty="0"/>
                        <a:t> Candidates cannot be given feedback on the evidence produced until it has been marked.</a:t>
                      </a:r>
                      <a:endParaRPr lang="en-US" sz="2400"/>
                    </a:p>
                  </a:txBody>
                  <a:tcPr/>
                </a:tc>
                <a:extLst>
                  <a:ext uri="{0D108BD9-81ED-4DB2-BD59-A6C34878D82A}">
                    <a16:rowId xmlns:a16="http://schemas.microsoft.com/office/drawing/2014/main" val="2229615844"/>
                  </a:ext>
                </a:extLst>
              </a:tr>
            </a:tbl>
          </a:graphicData>
        </a:graphic>
      </p:graphicFrame>
    </p:spTree>
    <p:extLst>
      <p:ext uri="{BB962C8B-B14F-4D97-AF65-F5344CB8AC3E}">
        <p14:creationId xmlns:p14="http://schemas.microsoft.com/office/powerpoint/2010/main" val="3442443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2A148568-35DC-4944-AFD7-1CDA57719DE4}"/>
              </a:ext>
            </a:extLst>
          </p:cNvPr>
          <p:cNvSpPr/>
          <p:nvPr/>
        </p:nvSpPr>
        <p:spPr>
          <a:xfrm>
            <a:off x="3956649" y="2238555"/>
            <a:ext cx="4169432" cy="2271621"/>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lIns="91440" tIns="45720" rIns="91440" bIns="45720" rtlCol="0" anchor="ctr"/>
          <a:lstStyle/>
          <a:p>
            <a:pPr algn="ctr"/>
            <a:r>
              <a:rPr lang="en-GB" sz="3200" b="1" dirty="0">
                <a:cs typeface="Calibri"/>
              </a:rPr>
              <a:t>Rights of your chosen group of individuals</a:t>
            </a:r>
            <a:endParaRPr lang="en-GB" sz="3200" b="1" err="1">
              <a:cs typeface="Calibri"/>
            </a:endParaRPr>
          </a:p>
        </p:txBody>
      </p:sp>
      <p:sp>
        <p:nvSpPr>
          <p:cNvPr id="3" name="TextBox 2">
            <a:extLst>
              <a:ext uri="{FF2B5EF4-FFF2-40B4-BE49-F238E27FC236}">
                <a16:creationId xmlns:a16="http://schemas.microsoft.com/office/drawing/2014/main" id="{B6805B42-E22D-44C3-BBB7-3DA71C5A218B}"/>
              </a:ext>
            </a:extLst>
          </p:cNvPr>
          <p:cNvSpPr txBox="1"/>
          <p:nvPr/>
        </p:nvSpPr>
        <p:spPr>
          <a:xfrm>
            <a:off x="310551" y="382437"/>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mental illness</a:t>
            </a:r>
            <a:r>
              <a:rPr lang="en-GB" sz="2400" b="1" dirty="0">
                <a:cs typeface="Calibri"/>
              </a:rPr>
              <a:t>​</a:t>
            </a:r>
          </a:p>
        </p:txBody>
      </p:sp>
      <p:sp>
        <p:nvSpPr>
          <p:cNvPr id="4" name="TextBox 3">
            <a:extLst>
              <a:ext uri="{FF2B5EF4-FFF2-40B4-BE49-F238E27FC236}">
                <a16:creationId xmlns:a16="http://schemas.microsoft.com/office/drawing/2014/main" id="{9E7DD887-712F-4FFF-ABCB-ED7062345C60}"/>
              </a:ext>
            </a:extLst>
          </p:cNvPr>
          <p:cNvSpPr txBox="1"/>
          <p:nvPr/>
        </p:nvSpPr>
        <p:spPr>
          <a:xfrm>
            <a:off x="4810665" y="554965"/>
            <a:ext cx="2743200" cy="461665"/>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Older adults</a:t>
            </a:r>
            <a:r>
              <a:rPr lang="en-GB" sz="2400" b="1" dirty="0">
                <a:cs typeface="Calibri"/>
              </a:rPr>
              <a:t>​</a:t>
            </a:r>
            <a:endParaRPr lang="en-US" b="1">
              <a:cs typeface="Calibri"/>
            </a:endParaRPr>
          </a:p>
        </p:txBody>
      </p:sp>
      <p:sp>
        <p:nvSpPr>
          <p:cNvPr id="5" name="TextBox 4">
            <a:extLst>
              <a:ext uri="{FF2B5EF4-FFF2-40B4-BE49-F238E27FC236}">
                <a16:creationId xmlns:a16="http://schemas.microsoft.com/office/drawing/2014/main" id="{97C7B5ED-FA2A-4572-B10A-ED0F776828EE}"/>
              </a:ext>
            </a:extLst>
          </p:cNvPr>
          <p:cNvSpPr txBox="1"/>
          <p:nvPr/>
        </p:nvSpPr>
        <p:spPr>
          <a:xfrm>
            <a:off x="8836325" y="598097"/>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dementia</a:t>
            </a:r>
            <a:r>
              <a:rPr lang="en-GB" sz="2400" b="1" dirty="0">
                <a:cs typeface="Calibri"/>
              </a:rPr>
              <a:t>​</a:t>
            </a:r>
            <a:endParaRPr lang="en-US" b="1">
              <a:cs typeface="Calibri"/>
            </a:endParaRPr>
          </a:p>
        </p:txBody>
      </p:sp>
      <p:sp>
        <p:nvSpPr>
          <p:cNvPr id="6" name="TextBox 5">
            <a:extLst>
              <a:ext uri="{FF2B5EF4-FFF2-40B4-BE49-F238E27FC236}">
                <a16:creationId xmlns:a16="http://schemas.microsoft.com/office/drawing/2014/main" id="{014BEB8D-03C0-4025-9784-E484255DC1A5}"/>
              </a:ext>
            </a:extLst>
          </p:cNvPr>
          <p:cNvSpPr txBox="1"/>
          <p:nvPr/>
        </p:nvSpPr>
        <p:spPr>
          <a:xfrm>
            <a:off x="152401" y="2697192"/>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with physical challenges</a:t>
            </a:r>
            <a:r>
              <a:rPr lang="en-GB" sz="2400" b="1" dirty="0">
                <a:cs typeface="Calibri"/>
              </a:rPr>
              <a:t>​</a:t>
            </a:r>
          </a:p>
        </p:txBody>
      </p:sp>
      <p:sp>
        <p:nvSpPr>
          <p:cNvPr id="7" name="TextBox 6">
            <a:extLst>
              <a:ext uri="{FF2B5EF4-FFF2-40B4-BE49-F238E27FC236}">
                <a16:creationId xmlns:a16="http://schemas.microsoft.com/office/drawing/2014/main" id="{B62B0E4A-0A15-4381-8A3A-F4CA1923C374}"/>
              </a:ext>
            </a:extLst>
          </p:cNvPr>
          <p:cNvSpPr txBox="1"/>
          <p:nvPr/>
        </p:nvSpPr>
        <p:spPr>
          <a:xfrm>
            <a:off x="1518249" y="4925683"/>
            <a:ext cx="2743200" cy="1569660"/>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with learning difficulties and other challenges</a:t>
            </a:r>
            <a:endParaRPr lang="en-GB" sz="2400" b="1">
              <a:cs typeface="Calibri"/>
            </a:endParaRPr>
          </a:p>
        </p:txBody>
      </p:sp>
      <p:sp>
        <p:nvSpPr>
          <p:cNvPr id="8" name="TextBox 7">
            <a:extLst>
              <a:ext uri="{FF2B5EF4-FFF2-40B4-BE49-F238E27FC236}">
                <a16:creationId xmlns:a16="http://schemas.microsoft.com/office/drawing/2014/main" id="{7718D24E-C582-4D4E-9B69-C1FF96FE7349}"/>
              </a:ext>
            </a:extLst>
          </p:cNvPr>
          <p:cNvSpPr txBox="1"/>
          <p:nvPr/>
        </p:nvSpPr>
        <p:spPr>
          <a:xfrm>
            <a:off x="9310778" y="2539042"/>
            <a:ext cx="2743200" cy="1200329"/>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a long-term illness</a:t>
            </a:r>
            <a:r>
              <a:rPr lang="en-GB" sz="2400" b="1" dirty="0">
                <a:cs typeface="Calibri"/>
              </a:rPr>
              <a:t>​</a:t>
            </a:r>
          </a:p>
        </p:txBody>
      </p:sp>
      <p:sp>
        <p:nvSpPr>
          <p:cNvPr id="9" name="TextBox 8">
            <a:extLst>
              <a:ext uri="{FF2B5EF4-FFF2-40B4-BE49-F238E27FC236}">
                <a16:creationId xmlns:a16="http://schemas.microsoft.com/office/drawing/2014/main" id="{A0A29F6A-47C2-4029-80E0-D81D9B89E55C}"/>
              </a:ext>
            </a:extLst>
          </p:cNvPr>
          <p:cNvSpPr txBox="1"/>
          <p:nvPr/>
        </p:nvSpPr>
        <p:spPr>
          <a:xfrm>
            <a:off x="7786777" y="5026325"/>
            <a:ext cx="2743200" cy="1200329"/>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life-limiting conditions</a:t>
            </a:r>
            <a:r>
              <a:rPr lang="en-GB" sz="2400" b="1" dirty="0">
                <a:cs typeface="Calibri"/>
              </a:rPr>
              <a:t>​</a:t>
            </a:r>
            <a:endParaRPr lang="en-US" b="1">
              <a:cs typeface="Calibri"/>
            </a:endParaRPr>
          </a:p>
        </p:txBody>
      </p:sp>
      <p:sp>
        <p:nvSpPr>
          <p:cNvPr id="10" name="Arrow: Up 9">
            <a:extLst>
              <a:ext uri="{FF2B5EF4-FFF2-40B4-BE49-F238E27FC236}">
                <a16:creationId xmlns:a16="http://schemas.microsoft.com/office/drawing/2014/main" id="{B9564DBD-0ED1-4E18-8436-9B358475F8AD}"/>
              </a:ext>
            </a:extLst>
          </p:cNvPr>
          <p:cNvSpPr/>
          <p:nvPr/>
        </p:nvSpPr>
        <p:spPr>
          <a:xfrm rot="-3480000">
            <a:off x="3538929" y="1458928"/>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1" name="Arrow: Up 10">
            <a:extLst>
              <a:ext uri="{FF2B5EF4-FFF2-40B4-BE49-F238E27FC236}">
                <a16:creationId xmlns:a16="http://schemas.microsoft.com/office/drawing/2014/main" id="{27BF15F0-944B-4911-B0A8-EAD10DD04F1A}"/>
              </a:ext>
            </a:extLst>
          </p:cNvPr>
          <p:cNvSpPr/>
          <p:nvPr/>
        </p:nvSpPr>
        <p:spPr>
          <a:xfrm rot="2760000">
            <a:off x="7967155" y="1530815"/>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2" name="Arrow: Up 11">
            <a:extLst>
              <a:ext uri="{FF2B5EF4-FFF2-40B4-BE49-F238E27FC236}">
                <a16:creationId xmlns:a16="http://schemas.microsoft.com/office/drawing/2014/main" id="{B9E00569-57BA-41A4-A051-EFC5008B557B}"/>
              </a:ext>
            </a:extLst>
          </p:cNvPr>
          <p:cNvSpPr/>
          <p:nvPr/>
        </p:nvSpPr>
        <p:spPr>
          <a:xfrm>
            <a:off x="5796174" y="1200135"/>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3" name="Arrow: Up 12">
            <a:extLst>
              <a:ext uri="{FF2B5EF4-FFF2-40B4-BE49-F238E27FC236}">
                <a16:creationId xmlns:a16="http://schemas.microsoft.com/office/drawing/2014/main" id="{3F1B57D1-E512-4F49-AC75-BEE553DFBB55}"/>
              </a:ext>
            </a:extLst>
          </p:cNvPr>
          <p:cNvSpPr/>
          <p:nvPr/>
        </p:nvSpPr>
        <p:spPr>
          <a:xfrm rot="16200000">
            <a:off x="3165116" y="2752890"/>
            <a:ext cx="517584" cy="833887"/>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4" name="Arrow: Up 13">
            <a:extLst>
              <a:ext uri="{FF2B5EF4-FFF2-40B4-BE49-F238E27FC236}">
                <a16:creationId xmlns:a16="http://schemas.microsoft.com/office/drawing/2014/main" id="{705C0B22-0BD7-4433-BA67-9542F8DB981A}"/>
              </a:ext>
            </a:extLst>
          </p:cNvPr>
          <p:cNvSpPr/>
          <p:nvPr/>
        </p:nvSpPr>
        <p:spPr>
          <a:xfrm rot="8040000">
            <a:off x="8067797" y="3917456"/>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5" name="Arrow: Up 14">
            <a:extLst>
              <a:ext uri="{FF2B5EF4-FFF2-40B4-BE49-F238E27FC236}">
                <a16:creationId xmlns:a16="http://schemas.microsoft.com/office/drawing/2014/main" id="{43E63B69-92A2-4D9E-8E53-543BD77AA93D}"/>
              </a:ext>
            </a:extLst>
          </p:cNvPr>
          <p:cNvSpPr/>
          <p:nvPr/>
        </p:nvSpPr>
        <p:spPr>
          <a:xfrm rot="13680000">
            <a:off x="3294513" y="3888701"/>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6" name="Arrow: Up 15">
            <a:extLst>
              <a:ext uri="{FF2B5EF4-FFF2-40B4-BE49-F238E27FC236}">
                <a16:creationId xmlns:a16="http://schemas.microsoft.com/office/drawing/2014/main" id="{309A3F2C-5462-4771-9C1F-9D7FD60AE167}"/>
              </a:ext>
            </a:extLst>
          </p:cNvPr>
          <p:cNvSpPr/>
          <p:nvPr/>
        </p:nvSpPr>
        <p:spPr>
          <a:xfrm rot="5400000">
            <a:off x="8484740" y="2623494"/>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751084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9E1093-9A2E-44CE-9519-7B7698E3A9AB}"/>
              </a:ext>
            </a:extLst>
          </p:cNvPr>
          <p:cNvSpPr>
            <a:spLocks noGrp="1"/>
          </p:cNvSpPr>
          <p:nvPr>
            <p:ph type="title"/>
          </p:nvPr>
        </p:nvSpPr>
        <p:spPr>
          <a:solidFill>
            <a:schemeClr val="accent4"/>
          </a:solidFill>
        </p:spPr>
        <p:txBody>
          <a:bodyPr/>
          <a:lstStyle/>
          <a:p>
            <a:pPr algn="ctr"/>
            <a:r>
              <a:rPr lang="en-GB" b="1" dirty="0">
                <a:solidFill>
                  <a:schemeClr val="bg1"/>
                </a:solidFill>
                <a:ea typeface="+mj-lt"/>
                <a:cs typeface="+mj-lt"/>
              </a:rPr>
              <a:t>Individuals have the right to...</a:t>
            </a:r>
            <a:endParaRPr lang="en-GB" dirty="0">
              <a:solidFill>
                <a:schemeClr val="bg1"/>
              </a:solidFill>
              <a:ea typeface="+mj-lt"/>
              <a:cs typeface="+mj-lt"/>
            </a:endParaRPr>
          </a:p>
        </p:txBody>
      </p:sp>
      <p:sp>
        <p:nvSpPr>
          <p:cNvPr id="3" name="Content Placeholder 2">
            <a:extLst>
              <a:ext uri="{FF2B5EF4-FFF2-40B4-BE49-F238E27FC236}">
                <a16:creationId xmlns:a16="http://schemas.microsoft.com/office/drawing/2014/main" id="{9073BD64-E52D-4348-A1DD-710D9C930BA3}"/>
              </a:ext>
            </a:extLst>
          </p:cNvPr>
          <p:cNvSpPr>
            <a:spLocks noGrp="1"/>
          </p:cNvSpPr>
          <p:nvPr>
            <p:ph sz="half" idx="1"/>
          </p:nvPr>
        </p:nvSpPr>
        <p:spPr>
          <a:ln>
            <a:solidFill>
              <a:srgbClr val="FFC000"/>
            </a:solidFill>
          </a:ln>
        </p:spPr>
        <p:txBody>
          <a:bodyPr vert="horz" lIns="91440" tIns="45720" rIns="91440" bIns="45720" rtlCol="0" anchor="t">
            <a:normAutofit lnSpcReduction="10000"/>
          </a:bodyPr>
          <a:lstStyle/>
          <a:p>
            <a:pPr marL="0" indent="0" algn="ctr">
              <a:buNone/>
            </a:pPr>
            <a:endParaRPr lang="en-GB" b="1" dirty="0">
              <a:solidFill>
                <a:schemeClr val="accent2"/>
              </a:solidFill>
              <a:ea typeface="+mn-lt"/>
              <a:cs typeface="+mn-lt"/>
            </a:endParaRPr>
          </a:p>
          <a:p>
            <a:pPr marL="0" indent="0" algn="ctr">
              <a:buNone/>
            </a:pPr>
            <a:endParaRPr lang="en-GB" b="1" dirty="0">
              <a:solidFill>
                <a:schemeClr val="accent2"/>
              </a:solidFill>
              <a:ea typeface="+mn-lt"/>
              <a:cs typeface="+mn-lt"/>
            </a:endParaRPr>
          </a:p>
          <a:p>
            <a:pPr marL="0" indent="0" algn="ctr">
              <a:buNone/>
            </a:pPr>
            <a:r>
              <a:rPr lang="en-GB" b="1" dirty="0">
                <a:solidFill>
                  <a:schemeClr val="accent2"/>
                </a:solidFill>
                <a:ea typeface="+mn-lt"/>
                <a:cs typeface="+mn-lt"/>
              </a:rPr>
              <a:t>Have views considered</a:t>
            </a:r>
            <a:endParaRPr lang="en-US" b="1" dirty="0">
              <a:solidFill>
                <a:schemeClr val="accent2"/>
              </a:solidFill>
              <a:cs typeface="Calibri"/>
            </a:endParaRPr>
          </a:p>
          <a:p>
            <a:endParaRPr lang="en-GB" dirty="0">
              <a:ea typeface="+mn-lt"/>
              <a:cs typeface="+mn-lt"/>
            </a:endParaRPr>
          </a:p>
        </p:txBody>
      </p:sp>
      <p:sp>
        <p:nvSpPr>
          <p:cNvPr id="4" name="Content Placeholder 3">
            <a:extLst>
              <a:ext uri="{FF2B5EF4-FFF2-40B4-BE49-F238E27FC236}">
                <a16:creationId xmlns:a16="http://schemas.microsoft.com/office/drawing/2014/main" id="{141ED91D-E61B-40DE-BF09-EE76953FFFBC}"/>
              </a:ext>
            </a:extLst>
          </p:cNvPr>
          <p:cNvSpPr>
            <a:spLocks noGrp="1"/>
          </p:cNvSpPr>
          <p:nvPr>
            <p:ph sz="half" idx="2"/>
          </p:nvPr>
        </p:nvSpPr>
        <p:spPr>
          <a:ln>
            <a:solidFill>
              <a:srgbClr val="FFC000"/>
            </a:solidFill>
          </a:ln>
        </p:spPr>
        <p:txBody>
          <a:bodyPr vert="horz" lIns="91440" tIns="45720" rIns="91440" bIns="45720" rtlCol="0" anchor="t">
            <a:normAutofit lnSpcReduction="10000"/>
          </a:bodyPr>
          <a:lstStyle/>
          <a:p>
            <a:r>
              <a:rPr lang="en-GB" b="1" dirty="0">
                <a:ea typeface="+mn-lt"/>
                <a:cs typeface="+mn-lt"/>
              </a:rPr>
              <a:t>Social services</a:t>
            </a:r>
            <a:r>
              <a:rPr lang="en-GB" dirty="0">
                <a:ea typeface="+mn-lt"/>
                <a:cs typeface="+mn-lt"/>
              </a:rPr>
              <a:t> must seek your </a:t>
            </a:r>
            <a:r>
              <a:rPr lang="en-GB" b="1" dirty="0">
                <a:ea typeface="+mn-lt"/>
                <a:cs typeface="+mn-lt"/>
              </a:rPr>
              <a:t>views</a:t>
            </a:r>
            <a:r>
              <a:rPr lang="en-GB" dirty="0">
                <a:ea typeface="+mn-lt"/>
                <a:cs typeface="+mn-lt"/>
              </a:rPr>
              <a:t> and </a:t>
            </a:r>
            <a:r>
              <a:rPr lang="en-GB" b="1" dirty="0">
                <a:ea typeface="+mn-lt"/>
                <a:cs typeface="+mn-lt"/>
              </a:rPr>
              <a:t>consider</a:t>
            </a:r>
            <a:r>
              <a:rPr lang="en-GB" dirty="0">
                <a:ea typeface="+mn-lt"/>
                <a:cs typeface="+mn-lt"/>
              </a:rPr>
              <a:t> the </a:t>
            </a:r>
            <a:r>
              <a:rPr lang="en-GB">
                <a:ea typeface="+mn-lt"/>
                <a:cs typeface="+mn-lt"/>
              </a:rPr>
              <a:t>child's wishes and …</a:t>
            </a:r>
            <a:endParaRPr lang="en-GB" dirty="0">
              <a:ea typeface="+mn-lt"/>
              <a:cs typeface="+mn-lt"/>
            </a:endParaRPr>
          </a:p>
          <a:p>
            <a:endParaRPr lang="en-GB" dirty="0">
              <a:cs typeface="Calibri" panose="020F0502020204030204"/>
            </a:endParaRPr>
          </a:p>
          <a:p>
            <a:r>
              <a:rPr lang="en-GB" dirty="0">
                <a:ea typeface="+mn-lt"/>
                <a:cs typeface="+mn-lt"/>
              </a:rPr>
              <a:t>respecting their </a:t>
            </a:r>
            <a:r>
              <a:rPr lang="en-GB" b="1" dirty="0">
                <a:ea typeface="+mn-lt"/>
                <a:cs typeface="+mn-lt"/>
              </a:rPr>
              <a:t>views</a:t>
            </a:r>
            <a:r>
              <a:rPr lang="en-GB" dirty="0">
                <a:ea typeface="+mn-lt"/>
                <a:cs typeface="+mn-lt"/>
              </a:rPr>
              <a:t>, choices and decisions</a:t>
            </a:r>
          </a:p>
          <a:p>
            <a:endParaRPr lang="en-GB" dirty="0">
              <a:cs typeface="Calibri" panose="020F0502020204030204"/>
            </a:endParaRPr>
          </a:p>
          <a:p>
            <a:r>
              <a:rPr lang="en-GB">
                <a:ea typeface="+mn-lt"/>
                <a:cs typeface="+mn-lt"/>
              </a:rPr>
              <a:t>to </a:t>
            </a:r>
            <a:r>
              <a:rPr lang="en-GB" b="1">
                <a:ea typeface="+mn-lt"/>
                <a:cs typeface="+mn-lt"/>
              </a:rPr>
              <a:t>make</a:t>
            </a:r>
            <a:r>
              <a:rPr lang="en-GB">
                <a:ea typeface="+mn-lt"/>
                <a:cs typeface="+mn-lt"/>
              </a:rPr>
              <a:t> a decision where they need additional help to understand and </a:t>
            </a:r>
            <a:r>
              <a:rPr lang="en-GB" b="1">
                <a:ea typeface="+mn-lt"/>
                <a:cs typeface="+mn-lt"/>
              </a:rPr>
              <a:t>consider</a:t>
            </a:r>
            <a:r>
              <a:rPr lang="en-GB">
                <a:ea typeface="+mn-lt"/>
                <a:cs typeface="+mn-lt"/>
              </a:rPr>
              <a:t> their.</a:t>
            </a:r>
            <a:endParaRPr lang="en-GB" dirty="0">
              <a:cs typeface="Calibri" panose="020F0502020204030204"/>
            </a:endParaRPr>
          </a:p>
        </p:txBody>
      </p:sp>
    </p:spTree>
    <p:extLst>
      <p:ext uri="{BB962C8B-B14F-4D97-AF65-F5344CB8AC3E}">
        <p14:creationId xmlns:p14="http://schemas.microsoft.com/office/powerpoint/2010/main" val="12647461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2A148568-35DC-4944-AFD7-1CDA57719DE4}"/>
              </a:ext>
            </a:extLst>
          </p:cNvPr>
          <p:cNvSpPr/>
          <p:nvPr/>
        </p:nvSpPr>
        <p:spPr>
          <a:xfrm>
            <a:off x="3956649" y="2238555"/>
            <a:ext cx="4169432" cy="2271621"/>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lIns="91440" tIns="45720" rIns="91440" bIns="45720" rtlCol="0" anchor="ctr"/>
          <a:lstStyle/>
          <a:p>
            <a:pPr algn="ctr"/>
            <a:r>
              <a:rPr lang="en-GB" sz="3200" b="1" dirty="0">
                <a:cs typeface="Calibri"/>
              </a:rPr>
              <a:t>Rights of your chosen group of individuals</a:t>
            </a:r>
            <a:endParaRPr lang="en-GB" sz="3200" b="1" err="1">
              <a:cs typeface="Calibri"/>
            </a:endParaRPr>
          </a:p>
        </p:txBody>
      </p:sp>
      <p:sp>
        <p:nvSpPr>
          <p:cNvPr id="3" name="TextBox 2">
            <a:extLst>
              <a:ext uri="{FF2B5EF4-FFF2-40B4-BE49-F238E27FC236}">
                <a16:creationId xmlns:a16="http://schemas.microsoft.com/office/drawing/2014/main" id="{B6805B42-E22D-44C3-BBB7-3DA71C5A218B}"/>
              </a:ext>
            </a:extLst>
          </p:cNvPr>
          <p:cNvSpPr txBox="1"/>
          <p:nvPr/>
        </p:nvSpPr>
        <p:spPr>
          <a:xfrm>
            <a:off x="310551" y="382437"/>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mental illness</a:t>
            </a:r>
            <a:r>
              <a:rPr lang="en-GB" sz="2400" b="1" dirty="0">
                <a:cs typeface="Calibri"/>
              </a:rPr>
              <a:t>​</a:t>
            </a:r>
          </a:p>
        </p:txBody>
      </p:sp>
      <p:sp>
        <p:nvSpPr>
          <p:cNvPr id="4" name="TextBox 3">
            <a:extLst>
              <a:ext uri="{FF2B5EF4-FFF2-40B4-BE49-F238E27FC236}">
                <a16:creationId xmlns:a16="http://schemas.microsoft.com/office/drawing/2014/main" id="{9E7DD887-712F-4FFF-ABCB-ED7062345C60}"/>
              </a:ext>
            </a:extLst>
          </p:cNvPr>
          <p:cNvSpPr txBox="1"/>
          <p:nvPr/>
        </p:nvSpPr>
        <p:spPr>
          <a:xfrm>
            <a:off x="4810665" y="554965"/>
            <a:ext cx="2743200" cy="461665"/>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Older adults</a:t>
            </a:r>
            <a:r>
              <a:rPr lang="en-GB" sz="2400" b="1" dirty="0">
                <a:cs typeface="Calibri"/>
              </a:rPr>
              <a:t>​</a:t>
            </a:r>
            <a:endParaRPr lang="en-US" b="1">
              <a:cs typeface="Calibri"/>
            </a:endParaRPr>
          </a:p>
        </p:txBody>
      </p:sp>
      <p:sp>
        <p:nvSpPr>
          <p:cNvPr id="5" name="TextBox 4">
            <a:extLst>
              <a:ext uri="{FF2B5EF4-FFF2-40B4-BE49-F238E27FC236}">
                <a16:creationId xmlns:a16="http://schemas.microsoft.com/office/drawing/2014/main" id="{97C7B5ED-FA2A-4572-B10A-ED0F776828EE}"/>
              </a:ext>
            </a:extLst>
          </p:cNvPr>
          <p:cNvSpPr txBox="1"/>
          <p:nvPr/>
        </p:nvSpPr>
        <p:spPr>
          <a:xfrm>
            <a:off x="8836325" y="598097"/>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dementia</a:t>
            </a:r>
            <a:r>
              <a:rPr lang="en-GB" sz="2400" b="1" dirty="0">
                <a:cs typeface="Calibri"/>
              </a:rPr>
              <a:t>​</a:t>
            </a:r>
            <a:endParaRPr lang="en-US" b="1">
              <a:cs typeface="Calibri"/>
            </a:endParaRPr>
          </a:p>
        </p:txBody>
      </p:sp>
      <p:sp>
        <p:nvSpPr>
          <p:cNvPr id="6" name="TextBox 5">
            <a:extLst>
              <a:ext uri="{FF2B5EF4-FFF2-40B4-BE49-F238E27FC236}">
                <a16:creationId xmlns:a16="http://schemas.microsoft.com/office/drawing/2014/main" id="{014BEB8D-03C0-4025-9784-E484255DC1A5}"/>
              </a:ext>
            </a:extLst>
          </p:cNvPr>
          <p:cNvSpPr txBox="1"/>
          <p:nvPr/>
        </p:nvSpPr>
        <p:spPr>
          <a:xfrm>
            <a:off x="152401" y="2697192"/>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with physical challenges</a:t>
            </a:r>
            <a:r>
              <a:rPr lang="en-GB" sz="2400" b="1" dirty="0">
                <a:cs typeface="Calibri"/>
              </a:rPr>
              <a:t>​</a:t>
            </a:r>
          </a:p>
        </p:txBody>
      </p:sp>
      <p:sp>
        <p:nvSpPr>
          <p:cNvPr id="7" name="TextBox 6">
            <a:extLst>
              <a:ext uri="{FF2B5EF4-FFF2-40B4-BE49-F238E27FC236}">
                <a16:creationId xmlns:a16="http://schemas.microsoft.com/office/drawing/2014/main" id="{B62B0E4A-0A15-4381-8A3A-F4CA1923C374}"/>
              </a:ext>
            </a:extLst>
          </p:cNvPr>
          <p:cNvSpPr txBox="1"/>
          <p:nvPr/>
        </p:nvSpPr>
        <p:spPr>
          <a:xfrm>
            <a:off x="1518249" y="4925683"/>
            <a:ext cx="2743200" cy="1569660"/>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with learning difficulties and other challenges</a:t>
            </a:r>
            <a:endParaRPr lang="en-GB" sz="2400" b="1">
              <a:cs typeface="Calibri"/>
            </a:endParaRPr>
          </a:p>
        </p:txBody>
      </p:sp>
      <p:sp>
        <p:nvSpPr>
          <p:cNvPr id="8" name="TextBox 7">
            <a:extLst>
              <a:ext uri="{FF2B5EF4-FFF2-40B4-BE49-F238E27FC236}">
                <a16:creationId xmlns:a16="http://schemas.microsoft.com/office/drawing/2014/main" id="{7718D24E-C582-4D4E-9B69-C1FF96FE7349}"/>
              </a:ext>
            </a:extLst>
          </p:cNvPr>
          <p:cNvSpPr txBox="1"/>
          <p:nvPr/>
        </p:nvSpPr>
        <p:spPr>
          <a:xfrm>
            <a:off x="9310778" y="2539042"/>
            <a:ext cx="2743200" cy="1200329"/>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a long-term illness</a:t>
            </a:r>
            <a:r>
              <a:rPr lang="en-GB" sz="2400" b="1" dirty="0">
                <a:cs typeface="Calibri"/>
              </a:rPr>
              <a:t>​</a:t>
            </a:r>
          </a:p>
        </p:txBody>
      </p:sp>
      <p:sp>
        <p:nvSpPr>
          <p:cNvPr id="9" name="TextBox 8">
            <a:extLst>
              <a:ext uri="{FF2B5EF4-FFF2-40B4-BE49-F238E27FC236}">
                <a16:creationId xmlns:a16="http://schemas.microsoft.com/office/drawing/2014/main" id="{A0A29F6A-47C2-4029-80E0-D81D9B89E55C}"/>
              </a:ext>
            </a:extLst>
          </p:cNvPr>
          <p:cNvSpPr txBox="1"/>
          <p:nvPr/>
        </p:nvSpPr>
        <p:spPr>
          <a:xfrm>
            <a:off x="7786777" y="5026325"/>
            <a:ext cx="2743200" cy="1200329"/>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life-limiting conditions</a:t>
            </a:r>
            <a:r>
              <a:rPr lang="en-GB" sz="2400" b="1" dirty="0">
                <a:cs typeface="Calibri"/>
              </a:rPr>
              <a:t>​</a:t>
            </a:r>
            <a:endParaRPr lang="en-US" b="1">
              <a:cs typeface="Calibri"/>
            </a:endParaRPr>
          </a:p>
        </p:txBody>
      </p:sp>
      <p:sp>
        <p:nvSpPr>
          <p:cNvPr id="10" name="Arrow: Up 9">
            <a:extLst>
              <a:ext uri="{FF2B5EF4-FFF2-40B4-BE49-F238E27FC236}">
                <a16:creationId xmlns:a16="http://schemas.microsoft.com/office/drawing/2014/main" id="{B9564DBD-0ED1-4E18-8436-9B358475F8AD}"/>
              </a:ext>
            </a:extLst>
          </p:cNvPr>
          <p:cNvSpPr/>
          <p:nvPr/>
        </p:nvSpPr>
        <p:spPr>
          <a:xfrm rot="-3480000">
            <a:off x="3538929" y="1458928"/>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1" name="Arrow: Up 10">
            <a:extLst>
              <a:ext uri="{FF2B5EF4-FFF2-40B4-BE49-F238E27FC236}">
                <a16:creationId xmlns:a16="http://schemas.microsoft.com/office/drawing/2014/main" id="{27BF15F0-944B-4911-B0A8-EAD10DD04F1A}"/>
              </a:ext>
            </a:extLst>
          </p:cNvPr>
          <p:cNvSpPr/>
          <p:nvPr/>
        </p:nvSpPr>
        <p:spPr>
          <a:xfrm rot="2760000">
            <a:off x="7967155" y="1530815"/>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2" name="Arrow: Up 11">
            <a:extLst>
              <a:ext uri="{FF2B5EF4-FFF2-40B4-BE49-F238E27FC236}">
                <a16:creationId xmlns:a16="http://schemas.microsoft.com/office/drawing/2014/main" id="{B9E00569-57BA-41A4-A051-EFC5008B557B}"/>
              </a:ext>
            </a:extLst>
          </p:cNvPr>
          <p:cNvSpPr/>
          <p:nvPr/>
        </p:nvSpPr>
        <p:spPr>
          <a:xfrm>
            <a:off x="5796174" y="1200135"/>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3" name="Arrow: Up 12">
            <a:extLst>
              <a:ext uri="{FF2B5EF4-FFF2-40B4-BE49-F238E27FC236}">
                <a16:creationId xmlns:a16="http://schemas.microsoft.com/office/drawing/2014/main" id="{3F1B57D1-E512-4F49-AC75-BEE553DFBB55}"/>
              </a:ext>
            </a:extLst>
          </p:cNvPr>
          <p:cNvSpPr/>
          <p:nvPr/>
        </p:nvSpPr>
        <p:spPr>
          <a:xfrm rot="16200000">
            <a:off x="3165116" y="2752890"/>
            <a:ext cx="517584" cy="833887"/>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4" name="Arrow: Up 13">
            <a:extLst>
              <a:ext uri="{FF2B5EF4-FFF2-40B4-BE49-F238E27FC236}">
                <a16:creationId xmlns:a16="http://schemas.microsoft.com/office/drawing/2014/main" id="{705C0B22-0BD7-4433-BA67-9542F8DB981A}"/>
              </a:ext>
            </a:extLst>
          </p:cNvPr>
          <p:cNvSpPr/>
          <p:nvPr/>
        </p:nvSpPr>
        <p:spPr>
          <a:xfrm rot="8040000">
            <a:off x="8067797" y="3917456"/>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5" name="Arrow: Up 14">
            <a:extLst>
              <a:ext uri="{FF2B5EF4-FFF2-40B4-BE49-F238E27FC236}">
                <a16:creationId xmlns:a16="http://schemas.microsoft.com/office/drawing/2014/main" id="{43E63B69-92A2-4D9E-8E53-543BD77AA93D}"/>
              </a:ext>
            </a:extLst>
          </p:cNvPr>
          <p:cNvSpPr/>
          <p:nvPr/>
        </p:nvSpPr>
        <p:spPr>
          <a:xfrm rot="13680000">
            <a:off x="3294513" y="3888701"/>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6" name="Arrow: Up 15">
            <a:extLst>
              <a:ext uri="{FF2B5EF4-FFF2-40B4-BE49-F238E27FC236}">
                <a16:creationId xmlns:a16="http://schemas.microsoft.com/office/drawing/2014/main" id="{309A3F2C-5462-4771-9C1F-9D7FD60AE167}"/>
              </a:ext>
            </a:extLst>
          </p:cNvPr>
          <p:cNvSpPr/>
          <p:nvPr/>
        </p:nvSpPr>
        <p:spPr>
          <a:xfrm rot="5400000">
            <a:off x="8484740" y="2623494"/>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527842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9E1093-9A2E-44CE-9519-7B7698E3A9AB}"/>
              </a:ext>
            </a:extLst>
          </p:cNvPr>
          <p:cNvSpPr>
            <a:spLocks noGrp="1"/>
          </p:cNvSpPr>
          <p:nvPr>
            <p:ph type="title"/>
          </p:nvPr>
        </p:nvSpPr>
        <p:spPr>
          <a:solidFill>
            <a:schemeClr val="accent4"/>
          </a:solidFill>
        </p:spPr>
        <p:txBody>
          <a:bodyPr/>
          <a:lstStyle/>
          <a:p>
            <a:pPr algn="ctr"/>
            <a:r>
              <a:rPr lang="en-GB" b="1" dirty="0">
                <a:solidFill>
                  <a:schemeClr val="bg1"/>
                </a:solidFill>
                <a:ea typeface="+mj-lt"/>
                <a:cs typeface="+mj-lt"/>
              </a:rPr>
              <a:t>Individuals have the right to...</a:t>
            </a:r>
            <a:endParaRPr lang="en-GB" dirty="0">
              <a:solidFill>
                <a:schemeClr val="bg1"/>
              </a:solidFill>
              <a:ea typeface="+mj-lt"/>
              <a:cs typeface="+mj-lt"/>
            </a:endParaRPr>
          </a:p>
        </p:txBody>
      </p:sp>
      <p:sp>
        <p:nvSpPr>
          <p:cNvPr id="3" name="Content Placeholder 2">
            <a:extLst>
              <a:ext uri="{FF2B5EF4-FFF2-40B4-BE49-F238E27FC236}">
                <a16:creationId xmlns:a16="http://schemas.microsoft.com/office/drawing/2014/main" id="{9073BD64-E52D-4348-A1DD-710D9C930BA3}"/>
              </a:ext>
            </a:extLst>
          </p:cNvPr>
          <p:cNvSpPr>
            <a:spLocks noGrp="1"/>
          </p:cNvSpPr>
          <p:nvPr>
            <p:ph sz="half" idx="1"/>
          </p:nvPr>
        </p:nvSpPr>
        <p:spPr>
          <a:ln>
            <a:solidFill>
              <a:srgbClr val="FFC000"/>
            </a:solidFill>
          </a:ln>
        </p:spPr>
        <p:txBody>
          <a:bodyPr vert="horz" lIns="91440" tIns="45720" rIns="91440" bIns="45720" rtlCol="0" anchor="t">
            <a:normAutofit/>
          </a:bodyPr>
          <a:lstStyle/>
          <a:p>
            <a:pPr marL="0" indent="0" algn="ctr">
              <a:buNone/>
            </a:pPr>
            <a:endParaRPr lang="en-GB" b="1" dirty="0">
              <a:solidFill>
                <a:schemeClr val="accent2"/>
              </a:solidFill>
              <a:ea typeface="+mn-lt"/>
              <a:cs typeface="+mn-lt"/>
            </a:endParaRPr>
          </a:p>
          <a:p>
            <a:pPr marL="0" indent="0" algn="ctr">
              <a:buNone/>
            </a:pPr>
            <a:r>
              <a:rPr lang="en-GB" b="1" dirty="0">
                <a:solidFill>
                  <a:schemeClr val="accent2"/>
                </a:solidFill>
                <a:ea typeface="+mn-lt"/>
                <a:cs typeface="+mn-lt"/>
              </a:rPr>
              <a:t>Access information relevant to themselves </a:t>
            </a:r>
            <a:endParaRPr lang="en-US" b="1">
              <a:solidFill>
                <a:schemeClr val="accent2"/>
              </a:solidFill>
              <a:cs typeface="Calibri" panose="020F0502020204030204"/>
            </a:endParaRPr>
          </a:p>
          <a:p>
            <a:pPr algn="ctr"/>
            <a:endParaRPr lang="en-GB" b="1" dirty="0">
              <a:solidFill>
                <a:schemeClr val="accent2"/>
              </a:solidFill>
              <a:ea typeface="+mn-lt"/>
              <a:cs typeface="+mn-lt"/>
            </a:endParaRPr>
          </a:p>
          <a:p>
            <a:endParaRPr lang="en-GB" dirty="0">
              <a:cs typeface="Calibri"/>
            </a:endParaRPr>
          </a:p>
        </p:txBody>
      </p:sp>
      <p:sp>
        <p:nvSpPr>
          <p:cNvPr id="5" name="Content Placeholder 4">
            <a:extLst>
              <a:ext uri="{FF2B5EF4-FFF2-40B4-BE49-F238E27FC236}">
                <a16:creationId xmlns:a16="http://schemas.microsoft.com/office/drawing/2014/main" id="{28DE1A41-3700-4C56-B2C4-7A8E16DA3BA9}"/>
              </a:ext>
            </a:extLst>
          </p:cNvPr>
          <p:cNvSpPr>
            <a:spLocks noGrp="1"/>
          </p:cNvSpPr>
          <p:nvPr>
            <p:ph sz="half" idx="2"/>
          </p:nvPr>
        </p:nvSpPr>
        <p:spPr>
          <a:ln>
            <a:solidFill>
              <a:srgbClr val="FFC000"/>
            </a:solidFill>
          </a:ln>
        </p:spPr>
        <p:txBody>
          <a:bodyPr vert="horz" lIns="91440" tIns="45720" rIns="91440" bIns="45720" rtlCol="0" anchor="t">
            <a:normAutofit/>
          </a:bodyPr>
          <a:lstStyle/>
          <a:p>
            <a:r>
              <a:rPr lang="en-GB" dirty="0">
                <a:ea typeface="+mn-lt"/>
                <a:cs typeface="+mn-lt"/>
              </a:rPr>
              <a:t>The </a:t>
            </a:r>
            <a:r>
              <a:rPr lang="en-GB" b="1" dirty="0">
                <a:ea typeface="+mn-lt"/>
                <a:cs typeface="+mn-lt"/>
              </a:rPr>
              <a:t>right</a:t>
            </a:r>
            <a:r>
              <a:rPr lang="en-GB" dirty="0">
                <a:ea typeface="+mn-lt"/>
                <a:cs typeface="+mn-lt"/>
              </a:rPr>
              <a:t> of </a:t>
            </a:r>
            <a:r>
              <a:rPr lang="en-GB" b="1" dirty="0">
                <a:ea typeface="+mn-lt"/>
                <a:cs typeface="+mn-lt"/>
              </a:rPr>
              <a:t>access</a:t>
            </a:r>
            <a:r>
              <a:rPr lang="en-GB" dirty="0">
                <a:ea typeface="+mn-lt"/>
                <a:cs typeface="+mn-lt"/>
              </a:rPr>
              <a:t>, commonly referred to as subject </a:t>
            </a:r>
            <a:r>
              <a:rPr lang="en-GB" b="1" dirty="0">
                <a:ea typeface="+mn-lt"/>
                <a:cs typeface="+mn-lt"/>
              </a:rPr>
              <a:t>access</a:t>
            </a:r>
            <a:r>
              <a:rPr lang="en-GB" dirty="0">
                <a:ea typeface="+mn-lt"/>
                <a:cs typeface="+mn-lt"/>
              </a:rPr>
              <a:t>, gives </a:t>
            </a:r>
            <a:r>
              <a:rPr lang="en-GB" b="1" dirty="0">
                <a:ea typeface="+mn-lt"/>
                <a:cs typeface="+mn-lt"/>
              </a:rPr>
              <a:t>individuals</a:t>
            </a:r>
            <a:r>
              <a:rPr lang="en-GB" dirty="0">
                <a:ea typeface="+mn-lt"/>
                <a:cs typeface="+mn-lt"/>
              </a:rPr>
              <a:t> the </a:t>
            </a:r>
            <a:r>
              <a:rPr lang="en-GB" b="1" dirty="0">
                <a:ea typeface="+mn-lt"/>
                <a:cs typeface="+mn-lt"/>
              </a:rPr>
              <a:t>right</a:t>
            </a:r>
            <a:r>
              <a:rPr lang="en-GB" dirty="0">
                <a:ea typeface="+mn-lt"/>
                <a:cs typeface="+mn-lt"/>
              </a:rPr>
              <a:t> to obtain a copy of their personal data as well as other supplementary </a:t>
            </a:r>
            <a:r>
              <a:rPr lang="en-GB" b="1" dirty="0">
                <a:ea typeface="+mn-lt"/>
                <a:cs typeface="+mn-lt"/>
              </a:rPr>
              <a:t>information</a:t>
            </a:r>
            <a:r>
              <a:rPr lang="en-GB" dirty="0">
                <a:ea typeface="+mn-lt"/>
                <a:cs typeface="+mn-lt"/>
              </a:rPr>
              <a:t>. It helps </a:t>
            </a:r>
            <a:r>
              <a:rPr lang="en-GB" b="1" dirty="0">
                <a:ea typeface="+mn-lt"/>
                <a:cs typeface="+mn-lt"/>
              </a:rPr>
              <a:t>individuals</a:t>
            </a:r>
            <a:r>
              <a:rPr lang="en-GB" dirty="0">
                <a:ea typeface="+mn-lt"/>
                <a:cs typeface="+mn-lt"/>
              </a:rPr>
              <a:t> to understand how and why you are using their data, and check you are doing it lawfully.</a:t>
            </a:r>
            <a:endParaRPr lang="en-GB" dirty="0"/>
          </a:p>
        </p:txBody>
      </p:sp>
    </p:spTree>
    <p:extLst>
      <p:ext uri="{BB962C8B-B14F-4D97-AF65-F5344CB8AC3E}">
        <p14:creationId xmlns:p14="http://schemas.microsoft.com/office/powerpoint/2010/main" val="36436884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2A148568-35DC-4944-AFD7-1CDA57719DE4}"/>
              </a:ext>
            </a:extLst>
          </p:cNvPr>
          <p:cNvSpPr/>
          <p:nvPr/>
        </p:nvSpPr>
        <p:spPr>
          <a:xfrm>
            <a:off x="3956649" y="2238555"/>
            <a:ext cx="4169432" cy="2271621"/>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lIns="91440" tIns="45720" rIns="91440" bIns="45720" rtlCol="0" anchor="ctr"/>
          <a:lstStyle/>
          <a:p>
            <a:pPr algn="ctr"/>
            <a:r>
              <a:rPr lang="en-GB" sz="3200" b="1" dirty="0">
                <a:cs typeface="Calibri"/>
              </a:rPr>
              <a:t>Rights of your chosen group of individuals</a:t>
            </a:r>
            <a:endParaRPr lang="en-GB" sz="3200" b="1" err="1">
              <a:cs typeface="Calibri"/>
            </a:endParaRPr>
          </a:p>
        </p:txBody>
      </p:sp>
      <p:sp>
        <p:nvSpPr>
          <p:cNvPr id="3" name="TextBox 2">
            <a:extLst>
              <a:ext uri="{FF2B5EF4-FFF2-40B4-BE49-F238E27FC236}">
                <a16:creationId xmlns:a16="http://schemas.microsoft.com/office/drawing/2014/main" id="{B6805B42-E22D-44C3-BBB7-3DA71C5A218B}"/>
              </a:ext>
            </a:extLst>
          </p:cNvPr>
          <p:cNvSpPr txBox="1"/>
          <p:nvPr/>
        </p:nvSpPr>
        <p:spPr>
          <a:xfrm>
            <a:off x="310551" y="382437"/>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mental illness</a:t>
            </a:r>
            <a:r>
              <a:rPr lang="en-GB" sz="2400" b="1" dirty="0">
                <a:cs typeface="Calibri"/>
              </a:rPr>
              <a:t>​</a:t>
            </a:r>
          </a:p>
        </p:txBody>
      </p:sp>
      <p:sp>
        <p:nvSpPr>
          <p:cNvPr id="4" name="TextBox 3">
            <a:extLst>
              <a:ext uri="{FF2B5EF4-FFF2-40B4-BE49-F238E27FC236}">
                <a16:creationId xmlns:a16="http://schemas.microsoft.com/office/drawing/2014/main" id="{9E7DD887-712F-4FFF-ABCB-ED7062345C60}"/>
              </a:ext>
            </a:extLst>
          </p:cNvPr>
          <p:cNvSpPr txBox="1"/>
          <p:nvPr/>
        </p:nvSpPr>
        <p:spPr>
          <a:xfrm>
            <a:off x="4810665" y="554965"/>
            <a:ext cx="2743200" cy="461665"/>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Older adults</a:t>
            </a:r>
            <a:r>
              <a:rPr lang="en-GB" sz="2400" b="1" dirty="0">
                <a:cs typeface="Calibri"/>
              </a:rPr>
              <a:t>​</a:t>
            </a:r>
            <a:endParaRPr lang="en-US" b="1">
              <a:cs typeface="Calibri"/>
            </a:endParaRPr>
          </a:p>
        </p:txBody>
      </p:sp>
      <p:sp>
        <p:nvSpPr>
          <p:cNvPr id="5" name="TextBox 4">
            <a:extLst>
              <a:ext uri="{FF2B5EF4-FFF2-40B4-BE49-F238E27FC236}">
                <a16:creationId xmlns:a16="http://schemas.microsoft.com/office/drawing/2014/main" id="{97C7B5ED-FA2A-4572-B10A-ED0F776828EE}"/>
              </a:ext>
            </a:extLst>
          </p:cNvPr>
          <p:cNvSpPr txBox="1"/>
          <p:nvPr/>
        </p:nvSpPr>
        <p:spPr>
          <a:xfrm>
            <a:off x="8836325" y="598097"/>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dementia</a:t>
            </a:r>
            <a:r>
              <a:rPr lang="en-GB" sz="2400" b="1" dirty="0">
                <a:cs typeface="Calibri"/>
              </a:rPr>
              <a:t>​</a:t>
            </a:r>
            <a:endParaRPr lang="en-US" b="1">
              <a:cs typeface="Calibri"/>
            </a:endParaRPr>
          </a:p>
        </p:txBody>
      </p:sp>
      <p:sp>
        <p:nvSpPr>
          <p:cNvPr id="6" name="TextBox 5">
            <a:extLst>
              <a:ext uri="{FF2B5EF4-FFF2-40B4-BE49-F238E27FC236}">
                <a16:creationId xmlns:a16="http://schemas.microsoft.com/office/drawing/2014/main" id="{014BEB8D-03C0-4025-9784-E484255DC1A5}"/>
              </a:ext>
            </a:extLst>
          </p:cNvPr>
          <p:cNvSpPr txBox="1"/>
          <p:nvPr/>
        </p:nvSpPr>
        <p:spPr>
          <a:xfrm>
            <a:off x="152401" y="2697192"/>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with physical challenges</a:t>
            </a:r>
            <a:r>
              <a:rPr lang="en-GB" sz="2400" b="1" dirty="0">
                <a:cs typeface="Calibri"/>
              </a:rPr>
              <a:t>​</a:t>
            </a:r>
          </a:p>
        </p:txBody>
      </p:sp>
      <p:sp>
        <p:nvSpPr>
          <p:cNvPr id="7" name="TextBox 6">
            <a:extLst>
              <a:ext uri="{FF2B5EF4-FFF2-40B4-BE49-F238E27FC236}">
                <a16:creationId xmlns:a16="http://schemas.microsoft.com/office/drawing/2014/main" id="{B62B0E4A-0A15-4381-8A3A-F4CA1923C374}"/>
              </a:ext>
            </a:extLst>
          </p:cNvPr>
          <p:cNvSpPr txBox="1"/>
          <p:nvPr/>
        </p:nvSpPr>
        <p:spPr>
          <a:xfrm>
            <a:off x="1518249" y="4925683"/>
            <a:ext cx="2743200" cy="1569660"/>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with learning difficulties and other challenges</a:t>
            </a:r>
            <a:endParaRPr lang="en-GB" sz="2400" b="1">
              <a:cs typeface="Calibri"/>
            </a:endParaRPr>
          </a:p>
        </p:txBody>
      </p:sp>
      <p:sp>
        <p:nvSpPr>
          <p:cNvPr id="8" name="TextBox 7">
            <a:extLst>
              <a:ext uri="{FF2B5EF4-FFF2-40B4-BE49-F238E27FC236}">
                <a16:creationId xmlns:a16="http://schemas.microsoft.com/office/drawing/2014/main" id="{7718D24E-C582-4D4E-9B69-C1FF96FE7349}"/>
              </a:ext>
            </a:extLst>
          </p:cNvPr>
          <p:cNvSpPr txBox="1"/>
          <p:nvPr/>
        </p:nvSpPr>
        <p:spPr>
          <a:xfrm>
            <a:off x="9310778" y="2539042"/>
            <a:ext cx="2743200" cy="1200329"/>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a long-term illness</a:t>
            </a:r>
            <a:r>
              <a:rPr lang="en-GB" sz="2400" b="1" dirty="0">
                <a:cs typeface="Calibri"/>
              </a:rPr>
              <a:t>​</a:t>
            </a:r>
          </a:p>
        </p:txBody>
      </p:sp>
      <p:sp>
        <p:nvSpPr>
          <p:cNvPr id="9" name="TextBox 8">
            <a:extLst>
              <a:ext uri="{FF2B5EF4-FFF2-40B4-BE49-F238E27FC236}">
                <a16:creationId xmlns:a16="http://schemas.microsoft.com/office/drawing/2014/main" id="{A0A29F6A-47C2-4029-80E0-D81D9B89E55C}"/>
              </a:ext>
            </a:extLst>
          </p:cNvPr>
          <p:cNvSpPr txBox="1"/>
          <p:nvPr/>
        </p:nvSpPr>
        <p:spPr>
          <a:xfrm>
            <a:off x="7786777" y="5026325"/>
            <a:ext cx="2743200" cy="1200329"/>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life-limiting conditions</a:t>
            </a:r>
            <a:r>
              <a:rPr lang="en-GB" sz="2400" b="1" dirty="0">
                <a:cs typeface="Calibri"/>
              </a:rPr>
              <a:t>​</a:t>
            </a:r>
            <a:endParaRPr lang="en-US" b="1">
              <a:cs typeface="Calibri"/>
            </a:endParaRPr>
          </a:p>
        </p:txBody>
      </p:sp>
      <p:sp>
        <p:nvSpPr>
          <p:cNvPr id="10" name="Arrow: Up 9">
            <a:extLst>
              <a:ext uri="{FF2B5EF4-FFF2-40B4-BE49-F238E27FC236}">
                <a16:creationId xmlns:a16="http://schemas.microsoft.com/office/drawing/2014/main" id="{B9564DBD-0ED1-4E18-8436-9B358475F8AD}"/>
              </a:ext>
            </a:extLst>
          </p:cNvPr>
          <p:cNvSpPr/>
          <p:nvPr/>
        </p:nvSpPr>
        <p:spPr>
          <a:xfrm rot="-3480000">
            <a:off x="3538929" y="1458928"/>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1" name="Arrow: Up 10">
            <a:extLst>
              <a:ext uri="{FF2B5EF4-FFF2-40B4-BE49-F238E27FC236}">
                <a16:creationId xmlns:a16="http://schemas.microsoft.com/office/drawing/2014/main" id="{27BF15F0-944B-4911-B0A8-EAD10DD04F1A}"/>
              </a:ext>
            </a:extLst>
          </p:cNvPr>
          <p:cNvSpPr/>
          <p:nvPr/>
        </p:nvSpPr>
        <p:spPr>
          <a:xfrm rot="2760000">
            <a:off x="7967155" y="1530815"/>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2" name="Arrow: Up 11">
            <a:extLst>
              <a:ext uri="{FF2B5EF4-FFF2-40B4-BE49-F238E27FC236}">
                <a16:creationId xmlns:a16="http://schemas.microsoft.com/office/drawing/2014/main" id="{B9E00569-57BA-41A4-A051-EFC5008B557B}"/>
              </a:ext>
            </a:extLst>
          </p:cNvPr>
          <p:cNvSpPr/>
          <p:nvPr/>
        </p:nvSpPr>
        <p:spPr>
          <a:xfrm>
            <a:off x="5796174" y="1200135"/>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3" name="Arrow: Up 12">
            <a:extLst>
              <a:ext uri="{FF2B5EF4-FFF2-40B4-BE49-F238E27FC236}">
                <a16:creationId xmlns:a16="http://schemas.microsoft.com/office/drawing/2014/main" id="{3F1B57D1-E512-4F49-AC75-BEE553DFBB55}"/>
              </a:ext>
            </a:extLst>
          </p:cNvPr>
          <p:cNvSpPr/>
          <p:nvPr/>
        </p:nvSpPr>
        <p:spPr>
          <a:xfrm rot="16200000">
            <a:off x="3165116" y="2752890"/>
            <a:ext cx="517584" cy="833887"/>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4" name="Arrow: Up 13">
            <a:extLst>
              <a:ext uri="{FF2B5EF4-FFF2-40B4-BE49-F238E27FC236}">
                <a16:creationId xmlns:a16="http://schemas.microsoft.com/office/drawing/2014/main" id="{705C0B22-0BD7-4433-BA67-9542F8DB981A}"/>
              </a:ext>
            </a:extLst>
          </p:cNvPr>
          <p:cNvSpPr/>
          <p:nvPr/>
        </p:nvSpPr>
        <p:spPr>
          <a:xfrm rot="8040000">
            <a:off x="8067797" y="3917456"/>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5" name="Arrow: Up 14">
            <a:extLst>
              <a:ext uri="{FF2B5EF4-FFF2-40B4-BE49-F238E27FC236}">
                <a16:creationId xmlns:a16="http://schemas.microsoft.com/office/drawing/2014/main" id="{43E63B69-92A2-4D9E-8E53-543BD77AA93D}"/>
              </a:ext>
            </a:extLst>
          </p:cNvPr>
          <p:cNvSpPr/>
          <p:nvPr/>
        </p:nvSpPr>
        <p:spPr>
          <a:xfrm rot="13680000">
            <a:off x="3294513" y="3888701"/>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6" name="Arrow: Up 15">
            <a:extLst>
              <a:ext uri="{FF2B5EF4-FFF2-40B4-BE49-F238E27FC236}">
                <a16:creationId xmlns:a16="http://schemas.microsoft.com/office/drawing/2014/main" id="{309A3F2C-5462-4771-9C1F-9D7FD60AE167}"/>
              </a:ext>
            </a:extLst>
          </p:cNvPr>
          <p:cNvSpPr/>
          <p:nvPr/>
        </p:nvSpPr>
        <p:spPr>
          <a:xfrm rot="5400000">
            <a:off x="8484740" y="2623494"/>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6788889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9E1093-9A2E-44CE-9519-7B7698E3A9AB}"/>
              </a:ext>
            </a:extLst>
          </p:cNvPr>
          <p:cNvSpPr>
            <a:spLocks noGrp="1"/>
          </p:cNvSpPr>
          <p:nvPr>
            <p:ph type="title"/>
          </p:nvPr>
        </p:nvSpPr>
        <p:spPr>
          <a:solidFill>
            <a:schemeClr val="accent4"/>
          </a:solidFill>
        </p:spPr>
        <p:txBody>
          <a:bodyPr/>
          <a:lstStyle/>
          <a:p>
            <a:pPr algn="ctr"/>
            <a:r>
              <a:rPr lang="en-GB" b="1" dirty="0">
                <a:solidFill>
                  <a:schemeClr val="bg1"/>
                </a:solidFill>
                <a:ea typeface="+mj-lt"/>
                <a:cs typeface="+mj-lt"/>
              </a:rPr>
              <a:t>Individuals have the right to...</a:t>
            </a:r>
            <a:endParaRPr lang="en-GB" dirty="0">
              <a:solidFill>
                <a:schemeClr val="bg1"/>
              </a:solidFill>
              <a:ea typeface="+mj-lt"/>
              <a:cs typeface="+mj-lt"/>
            </a:endParaRPr>
          </a:p>
        </p:txBody>
      </p:sp>
      <p:sp>
        <p:nvSpPr>
          <p:cNvPr id="3" name="Content Placeholder 2">
            <a:extLst>
              <a:ext uri="{FF2B5EF4-FFF2-40B4-BE49-F238E27FC236}">
                <a16:creationId xmlns:a16="http://schemas.microsoft.com/office/drawing/2014/main" id="{9073BD64-E52D-4348-A1DD-710D9C930BA3}"/>
              </a:ext>
            </a:extLst>
          </p:cNvPr>
          <p:cNvSpPr>
            <a:spLocks noGrp="1"/>
          </p:cNvSpPr>
          <p:nvPr>
            <p:ph sz="half" idx="1"/>
          </p:nvPr>
        </p:nvSpPr>
        <p:spPr>
          <a:ln>
            <a:solidFill>
              <a:srgbClr val="FFC000"/>
            </a:solidFill>
          </a:ln>
        </p:spPr>
        <p:txBody>
          <a:bodyPr vert="horz" lIns="91440" tIns="45720" rIns="91440" bIns="45720" rtlCol="0" anchor="t">
            <a:normAutofit fontScale="85000" lnSpcReduction="10000"/>
          </a:bodyPr>
          <a:lstStyle/>
          <a:p>
            <a:pPr marL="0" indent="0" algn="ctr">
              <a:buNone/>
            </a:pPr>
            <a:endParaRPr lang="en-GB" b="1" dirty="0">
              <a:solidFill>
                <a:schemeClr val="accent2"/>
              </a:solidFill>
              <a:ea typeface="+mn-lt"/>
              <a:cs typeface="+mn-lt"/>
            </a:endParaRPr>
          </a:p>
          <a:p>
            <a:pPr marL="0" indent="0" algn="ctr">
              <a:buNone/>
            </a:pPr>
            <a:endParaRPr lang="en-GB" b="1" dirty="0">
              <a:solidFill>
                <a:schemeClr val="accent2"/>
              </a:solidFill>
              <a:ea typeface="+mn-lt"/>
              <a:cs typeface="+mn-lt"/>
            </a:endParaRPr>
          </a:p>
          <a:p>
            <a:pPr marL="0" indent="0" algn="ctr">
              <a:buNone/>
            </a:pPr>
            <a:r>
              <a:rPr lang="en-GB" b="1" dirty="0">
                <a:solidFill>
                  <a:schemeClr val="accent2"/>
                </a:solidFill>
                <a:ea typeface="+mn-lt"/>
                <a:cs typeface="+mn-lt"/>
              </a:rPr>
              <a:t>Voluntary and informed consent</a:t>
            </a:r>
            <a:endParaRPr lang="en-US" b="1" dirty="0">
              <a:solidFill>
                <a:schemeClr val="accent2"/>
              </a:solidFill>
              <a:cs typeface="Calibri"/>
            </a:endParaRPr>
          </a:p>
          <a:p>
            <a:endParaRPr lang="en-GB" dirty="0">
              <a:ea typeface="+mn-lt"/>
              <a:cs typeface="+mn-lt"/>
            </a:endParaRPr>
          </a:p>
        </p:txBody>
      </p:sp>
      <p:sp>
        <p:nvSpPr>
          <p:cNvPr id="4" name="Content Placeholder 3">
            <a:extLst>
              <a:ext uri="{FF2B5EF4-FFF2-40B4-BE49-F238E27FC236}">
                <a16:creationId xmlns:a16="http://schemas.microsoft.com/office/drawing/2014/main" id="{52F1BCBF-9724-4F0B-909A-5D842AFD5E1F}"/>
              </a:ext>
            </a:extLst>
          </p:cNvPr>
          <p:cNvSpPr>
            <a:spLocks noGrp="1"/>
          </p:cNvSpPr>
          <p:nvPr>
            <p:ph sz="half" idx="2"/>
          </p:nvPr>
        </p:nvSpPr>
        <p:spPr>
          <a:ln>
            <a:solidFill>
              <a:srgbClr val="FFC000"/>
            </a:solidFill>
          </a:ln>
        </p:spPr>
        <p:txBody>
          <a:bodyPr vert="horz" lIns="91440" tIns="45720" rIns="91440" bIns="45720" rtlCol="0" anchor="t">
            <a:normAutofit fontScale="85000" lnSpcReduction="10000"/>
          </a:bodyPr>
          <a:lstStyle/>
          <a:p>
            <a:r>
              <a:rPr lang="en-GB" b="1" dirty="0">
                <a:ea typeface="+mn-lt"/>
                <a:cs typeface="+mn-lt"/>
              </a:rPr>
              <a:t>Consent to treatment means a person must give permission before they receive any type of medical treatment, test or examination.</a:t>
            </a:r>
            <a:endParaRPr lang="en-GB" dirty="0">
              <a:cs typeface="Calibri" panose="020F0502020204030204"/>
            </a:endParaRPr>
          </a:p>
          <a:p>
            <a:r>
              <a:rPr lang="en-GB" dirty="0">
                <a:ea typeface="+mn-lt"/>
                <a:cs typeface="+mn-lt"/>
              </a:rPr>
              <a:t>This must be done on the basis of an explanation by a clinician.</a:t>
            </a:r>
            <a:endParaRPr lang="en-GB" dirty="0"/>
          </a:p>
          <a:p>
            <a:r>
              <a:rPr lang="en-GB" dirty="0">
                <a:ea typeface="+mn-lt"/>
                <a:cs typeface="+mn-lt"/>
              </a:rPr>
              <a:t>Consent from a patient is needed regardless of the procedure, whether it's a physical examination, </a:t>
            </a:r>
            <a:r>
              <a:rPr lang="en-GB" dirty="0">
                <a:ea typeface="+mn-lt"/>
                <a:cs typeface="+mn-lt"/>
                <a:hlinkClick r:id="rId2"/>
              </a:rPr>
              <a:t>organ donation</a:t>
            </a:r>
            <a:r>
              <a:rPr lang="en-GB" dirty="0">
                <a:ea typeface="+mn-lt"/>
                <a:cs typeface="+mn-lt"/>
              </a:rPr>
              <a:t> or something else.</a:t>
            </a:r>
            <a:endParaRPr lang="en-GB" dirty="0"/>
          </a:p>
          <a:p>
            <a:r>
              <a:rPr lang="en-GB" dirty="0">
                <a:ea typeface="+mn-lt"/>
                <a:cs typeface="+mn-lt"/>
              </a:rPr>
              <a:t>The principle of consent is an important part of medical ethics and international human rights law.</a:t>
            </a:r>
            <a:endParaRPr lang="en-GB" dirty="0"/>
          </a:p>
          <a:p>
            <a:endParaRPr lang="en-GB" dirty="0">
              <a:cs typeface="Calibri"/>
            </a:endParaRPr>
          </a:p>
        </p:txBody>
      </p:sp>
    </p:spTree>
    <p:extLst>
      <p:ext uri="{BB962C8B-B14F-4D97-AF65-F5344CB8AC3E}">
        <p14:creationId xmlns:p14="http://schemas.microsoft.com/office/powerpoint/2010/main" val="23780451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9E1093-9A2E-44CE-9519-7B7698E3A9AB}"/>
              </a:ext>
            </a:extLst>
          </p:cNvPr>
          <p:cNvSpPr>
            <a:spLocks noGrp="1"/>
          </p:cNvSpPr>
          <p:nvPr>
            <p:ph type="title"/>
          </p:nvPr>
        </p:nvSpPr>
        <p:spPr>
          <a:solidFill>
            <a:schemeClr val="accent4"/>
          </a:solidFill>
        </p:spPr>
        <p:txBody>
          <a:bodyPr/>
          <a:lstStyle/>
          <a:p>
            <a:pPr algn="ctr"/>
            <a:r>
              <a:rPr lang="en-GB" b="1" dirty="0">
                <a:solidFill>
                  <a:schemeClr val="bg1"/>
                </a:solidFill>
                <a:ea typeface="+mj-lt"/>
                <a:cs typeface="+mj-lt"/>
              </a:rPr>
              <a:t>Individuals have the right to...</a:t>
            </a:r>
            <a:endParaRPr lang="en-GB" dirty="0">
              <a:solidFill>
                <a:schemeClr val="bg1"/>
              </a:solidFill>
              <a:ea typeface="+mj-lt"/>
              <a:cs typeface="+mj-lt"/>
            </a:endParaRPr>
          </a:p>
        </p:txBody>
      </p:sp>
      <p:sp>
        <p:nvSpPr>
          <p:cNvPr id="3" name="Content Placeholder 2">
            <a:extLst>
              <a:ext uri="{FF2B5EF4-FFF2-40B4-BE49-F238E27FC236}">
                <a16:creationId xmlns:a16="http://schemas.microsoft.com/office/drawing/2014/main" id="{9073BD64-E52D-4348-A1DD-710D9C930BA3}"/>
              </a:ext>
            </a:extLst>
          </p:cNvPr>
          <p:cNvSpPr>
            <a:spLocks noGrp="1"/>
          </p:cNvSpPr>
          <p:nvPr>
            <p:ph sz="half" idx="1"/>
          </p:nvPr>
        </p:nvSpPr>
        <p:spPr>
          <a:ln>
            <a:solidFill>
              <a:srgbClr val="FFC000"/>
            </a:solidFill>
          </a:ln>
        </p:spPr>
        <p:txBody>
          <a:bodyPr vert="horz" lIns="91440" tIns="45720" rIns="91440" bIns="45720" rtlCol="0" anchor="t">
            <a:normAutofit/>
          </a:bodyPr>
          <a:lstStyle/>
          <a:p>
            <a:pPr marL="0" indent="0" algn="ctr">
              <a:buNone/>
            </a:pPr>
            <a:endParaRPr lang="en-GB" b="1" dirty="0">
              <a:solidFill>
                <a:schemeClr val="accent2"/>
              </a:solidFill>
              <a:ea typeface="+mn-lt"/>
              <a:cs typeface="+mn-lt"/>
            </a:endParaRPr>
          </a:p>
          <a:p>
            <a:pPr marL="0" indent="0" algn="ctr">
              <a:buNone/>
            </a:pPr>
            <a:endParaRPr lang="en-GB" b="1" dirty="0">
              <a:solidFill>
                <a:schemeClr val="accent2"/>
              </a:solidFill>
              <a:ea typeface="+mn-lt"/>
              <a:cs typeface="+mn-lt"/>
            </a:endParaRPr>
          </a:p>
          <a:p>
            <a:pPr marL="0" indent="0" algn="ctr">
              <a:buNone/>
            </a:pPr>
            <a:r>
              <a:rPr lang="en-GB" b="1" dirty="0">
                <a:solidFill>
                  <a:schemeClr val="accent2"/>
                </a:solidFill>
                <a:ea typeface="+mn-lt"/>
                <a:cs typeface="+mn-lt"/>
              </a:rPr>
              <a:t>Voluntary and informed consent</a:t>
            </a:r>
            <a:endParaRPr lang="en-US" b="1" dirty="0">
              <a:solidFill>
                <a:schemeClr val="accent2"/>
              </a:solidFill>
              <a:cs typeface="Calibri"/>
            </a:endParaRPr>
          </a:p>
          <a:p>
            <a:endParaRPr lang="en-GB" dirty="0">
              <a:ea typeface="+mn-lt"/>
              <a:cs typeface="+mn-lt"/>
            </a:endParaRPr>
          </a:p>
        </p:txBody>
      </p:sp>
      <p:sp>
        <p:nvSpPr>
          <p:cNvPr id="4" name="Content Placeholder 3">
            <a:extLst>
              <a:ext uri="{FF2B5EF4-FFF2-40B4-BE49-F238E27FC236}">
                <a16:creationId xmlns:a16="http://schemas.microsoft.com/office/drawing/2014/main" id="{52F1BCBF-9724-4F0B-909A-5D842AFD5E1F}"/>
              </a:ext>
            </a:extLst>
          </p:cNvPr>
          <p:cNvSpPr>
            <a:spLocks noGrp="1"/>
          </p:cNvSpPr>
          <p:nvPr>
            <p:ph sz="half" idx="2"/>
          </p:nvPr>
        </p:nvSpPr>
        <p:spPr>
          <a:ln>
            <a:solidFill>
              <a:srgbClr val="FFC000"/>
            </a:solidFill>
          </a:ln>
        </p:spPr>
        <p:txBody>
          <a:bodyPr vert="horz" lIns="91440" tIns="45720" rIns="91440" bIns="45720" rtlCol="0" anchor="t">
            <a:normAutofit/>
          </a:bodyPr>
          <a:lstStyle/>
          <a:p>
            <a:pPr marL="0" indent="0">
              <a:buNone/>
            </a:pPr>
            <a:r>
              <a:rPr lang="en-GB" b="1" dirty="0"/>
              <a:t>Defining consent</a:t>
            </a:r>
            <a:endParaRPr lang="en-GB" b="1" dirty="0">
              <a:cs typeface="Calibri"/>
            </a:endParaRPr>
          </a:p>
          <a:p>
            <a:r>
              <a:rPr lang="en-GB" dirty="0">
                <a:ea typeface="+mn-lt"/>
                <a:cs typeface="+mn-lt"/>
              </a:rPr>
              <a:t>For consent to be valid, it must be voluntary and informed, and the person consenting must have the capacity to make the decision.</a:t>
            </a:r>
            <a:endParaRPr lang="en-GB" dirty="0"/>
          </a:p>
          <a:p>
            <a:endParaRPr lang="en-GB" b="1" dirty="0">
              <a:cs typeface="Calibri"/>
            </a:endParaRPr>
          </a:p>
          <a:p>
            <a:endParaRPr lang="en-GB" dirty="0">
              <a:cs typeface="Calibri"/>
            </a:endParaRPr>
          </a:p>
        </p:txBody>
      </p:sp>
    </p:spTree>
    <p:extLst>
      <p:ext uri="{BB962C8B-B14F-4D97-AF65-F5344CB8AC3E}">
        <p14:creationId xmlns:p14="http://schemas.microsoft.com/office/powerpoint/2010/main" val="23021988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9E1093-9A2E-44CE-9519-7B7698E3A9AB}"/>
              </a:ext>
            </a:extLst>
          </p:cNvPr>
          <p:cNvSpPr>
            <a:spLocks noGrp="1"/>
          </p:cNvSpPr>
          <p:nvPr>
            <p:ph type="title"/>
          </p:nvPr>
        </p:nvSpPr>
        <p:spPr>
          <a:solidFill>
            <a:schemeClr val="accent4"/>
          </a:solidFill>
        </p:spPr>
        <p:txBody>
          <a:bodyPr/>
          <a:lstStyle/>
          <a:p>
            <a:pPr algn="ctr"/>
            <a:r>
              <a:rPr lang="en-GB" b="1" dirty="0">
                <a:solidFill>
                  <a:schemeClr val="bg1"/>
                </a:solidFill>
                <a:ea typeface="+mj-lt"/>
                <a:cs typeface="+mj-lt"/>
              </a:rPr>
              <a:t>Individuals have the right to...</a:t>
            </a:r>
            <a:endParaRPr lang="en-GB" dirty="0">
              <a:solidFill>
                <a:schemeClr val="bg1"/>
              </a:solidFill>
              <a:ea typeface="+mj-lt"/>
              <a:cs typeface="+mj-lt"/>
            </a:endParaRPr>
          </a:p>
        </p:txBody>
      </p:sp>
      <p:sp>
        <p:nvSpPr>
          <p:cNvPr id="3" name="Content Placeholder 2">
            <a:extLst>
              <a:ext uri="{FF2B5EF4-FFF2-40B4-BE49-F238E27FC236}">
                <a16:creationId xmlns:a16="http://schemas.microsoft.com/office/drawing/2014/main" id="{9073BD64-E52D-4348-A1DD-710D9C930BA3}"/>
              </a:ext>
            </a:extLst>
          </p:cNvPr>
          <p:cNvSpPr>
            <a:spLocks noGrp="1"/>
          </p:cNvSpPr>
          <p:nvPr>
            <p:ph sz="half" idx="1"/>
          </p:nvPr>
        </p:nvSpPr>
        <p:spPr>
          <a:ln>
            <a:solidFill>
              <a:srgbClr val="FFC000"/>
            </a:solidFill>
          </a:ln>
        </p:spPr>
        <p:txBody>
          <a:bodyPr vert="horz" lIns="91440" tIns="45720" rIns="91440" bIns="45720" rtlCol="0" anchor="t">
            <a:normAutofit fontScale="92500" lnSpcReduction="10000"/>
          </a:bodyPr>
          <a:lstStyle/>
          <a:p>
            <a:pPr marL="0" indent="0" algn="ctr">
              <a:buNone/>
            </a:pPr>
            <a:endParaRPr lang="en-GB" b="1" dirty="0">
              <a:solidFill>
                <a:schemeClr val="accent2"/>
              </a:solidFill>
              <a:ea typeface="+mn-lt"/>
              <a:cs typeface="+mn-lt"/>
            </a:endParaRPr>
          </a:p>
          <a:p>
            <a:pPr marL="0" indent="0" algn="ctr">
              <a:buNone/>
            </a:pPr>
            <a:endParaRPr lang="en-GB" b="1" dirty="0">
              <a:solidFill>
                <a:schemeClr val="accent2"/>
              </a:solidFill>
              <a:ea typeface="+mn-lt"/>
              <a:cs typeface="+mn-lt"/>
            </a:endParaRPr>
          </a:p>
          <a:p>
            <a:pPr marL="0" indent="0" algn="ctr">
              <a:buNone/>
            </a:pPr>
            <a:r>
              <a:rPr lang="en-GB" b="1" dirty="0">
                <a:solidFill>
                  <a:schemeClr val="accent2"/>
                </a:solidFill>
                <a:ea typeface="+mn-lt"/>
                <a:cs typeface="+mn-lt"/>
              </a:rPr>
              <a:t>Voluntary and informed consent</a:t>
            </a:r>
            <a:endParaRPr lang="en-US" b="1" dirty="0">
              <a:solidFill>
                <a:schemeClr val="accent2"/>
              </a:solidFill>
              <a:cs typeface="Calibri"/>
            </a:endParaRPr>
          </a:p>
          <a:p>
            <a:endParaRPr lang="en-GB" dirty="0">
              <a:ea typeface="+mn-lt"/>
              <a:cs typeface="+mn-lt"/>
            </a:endParaRPr>
          </a:p>
        </p:txBody>
      </p:sp>
      <p:sp>
        <p:nvSpPr>
          <p:cNvPr id="4" name="Content Placeholder 3">
            <a:extLst>
              <a:ext uri="{FF2B5EF4-FFF2-40B4-BE49-F238E27FC236}">
                <a16:creationId xmlns:a16="http://schemas.microsoft.com/office/drawing/2014/main" id="{52F1BCBF-9724-4F0B-909A-5D842AFD5E1F}"/>
              </a:ext>
            </a:extLst>
          </p:cNvPr>
          <p:cNvSpPr>
            <a:spLocks noGrp="1"/>
          </p:cNvSpPr>
          <p:nvPr>
            <p:ph sz="half" idx="2"/>
          </p:nvPr>
        </p:nvSpPr>
        <p:spPr>
          <a:xfrm>
            <a:off x="6172200" y="1825625"/>
            <a:ext cx="5756694" cy="4897677"/>
          </a:xfrm>
          <a:ln>
            <a:solidFill>
              <a:srgbClr val="FFC000"/>
            </a:solidFill>
          </a:ln>
        </p:spPr>
        <p:txBody>
          <a:bodyPr vert="horz" lIns="91440" tIns="45720" rIns="91440" bIns="45720" rtlCol="0" anchor="t">
            <a:normAutofit fontScale="92500" lnSpcReduction="10000"/>
          </a:bodyPr>
          <a:lstStyle/>
          <a:p>
            <a:pPr>
              <a:buNone/>
            </a:pPr>
            <a:r>
              <a:rPr lang="en-GB" dirty="0">
                <a:ea typeface="+mn-lt"/>
                <a:cs typeface="+mn-lt"/>
              </a:rPr>
              <a:t>The meaning of these terms are:</a:t>
            </a:r>
            <a:endParaRPr lang="en-US" dirty="0"/>
          </a:p>
          <a:p>
            <a:pPr>
              <a:buFont typeface="Arial"/>
              <a:buChar char="•"/>
            </a:pPr>
            <a:r>
              <a:rPr lang="en-GB" b="1" dirty="0">
                <a:solidFill>
                  <a:schemeClr val="accent2"/>
                </a:solidFill>
                <a:ea typeface="+mn-lt"/>
                <a:cs typeface="+mn-lt"/>
              </a:rPr>
              <a:t>Voluntary –</a:t>
            </a:r>
            <a:r>
              <a:rPr lang="en-GB" dirty="0">
                <a:ea typeface="+mn-lt"/>
                <a:cs typeface="+mn-lt"/>
              </a:rPr>
              <a:t> the decision to either consent or not to consent to treatment must be made by the person, and must not be influenced by pressure from medical staff, friends or family</a:t>
            </a:r>
            <a:endParaRPr lang="en-GB" dirty="0"/>
          </a:p>
          <a:p>
            <a:pPr>
              <a:buFont typeface="Arial"/>
              <a:buChar char="•"/>
            </a:pPr>
            <a:r>
              <a:rPr lang="en-GB" b="1" dirty="0">
                <a:solidFill>
                  <a:schemeClr val="accent2"/>
                </a:solidFill>
                <a:ea typeface="+mn-lt"/>
                <a:cs typeface="+mn-lt"/>
              </a:rPr>
              <a:t>Informed – </a:t>
            </a:r>
            <a:r>
              <a:rPr lang="en-GB" dirty="0">
                <a:ea typeface="+mn-lt"/>
                <a:cs typeface="+mn-lt"/>
              </a:rPr>
              <a:t>the person must be given all of the information about what the treatment involves, including the benefits and risks, whether there are reasonable alternative treatments, and what will happen if treatment does not go ahead</a:t>
            </a:r>
            <a:endParaRPr lang="en-GB" dirty="0"/>
          </a:p>
          <a:p>
            <a:pPr marL="0" indent="0">
              <a:buNone/>
            </a:pPr>
            <a:endParaRPr lang="en-GB" b="1" dirty="0">
              <a:cs typeface="Calibri"/>
            </a:endParaRPr>
          </a:p>
          <a:p>
            <a:endParaRPr lang="en-GB" b="1" dirty="0">
              <a:cs typeface="Calibri"/>
            </a:endParaRPr>
          </a:p>
          <a:p>
            <a:endParaRPr lang="en-GB" dirty="0">
              <a:cs typeface="Calibri"/>
            </a:endParaRPr>
          </a:p>
        </p:txBody>
      </p:sp>
    </p:spTree>
    <p:extLst>
      <p:ext uri="{BB962C8B-B14F-4D97-AF65-F5344CB8AC3E}">
        <p14:creationId xmlns:p14="http://schemas.microsoft.com/office/powerpoint/2010/main" val="21222759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2A148568-35DC-4944-AFD7-1CDA57719DE4}"/>
              </a:ext>
            </a:extLst>
          </p:cNvPr>
          <p:cNvSpPr/>
          <p:nvPr/>
        </p:nvSpPr>
        <p:spPr>
          <a:xfrm>
            <a:off x="3956649" y="2238555"/>
            <a:ext cx="4169432" cy="2271621"/>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lIns="91440" tIns="45720" rIns="91440" bIns="45720" rtlCol="0" anchor="ctr"/>
          <a:lstStyle/>
          <a:p>
            <a:pPr algn="ctr"/>
            <a:r>
              <a:rPr lang="en-GB" sz="3200" b="1" dirty="0">
                <a:cs typeface="Calibri"/>
              </a:rPr>
              <a:t>Rights of your chosen group of individuals</a:t>
            </a:r>
            <a:endParaRPr lang="en-GB" sz="3200" b="1" err="1">
              <a:cs typeface="Calibri"/>
            </a:endParaRPr>
          </a:p>
        </p:txBody>
      </p:sp>
      <p:sp>
        <p:nvSpPr>
          <p:cNvPr id="3" name="TextBox 2">
            <a:extLst>
              <a:ext uri="{FF2B5EF4-FFF2-40B4-BE49-F238E27FC236}">
                <a16:creationId xmlns:a16="http://schemas.microsoft.com/office/drawing/2014/main" id="{B6805B42-E22D-44C3-BBB7-3DA71C5A218B}"/>
              </a:ext>
            </a:extLst>
          </p:cNvPr>
          <p:cNvSpPr txBox="1"/>
          <p:nvPr/>
        </p:nvSpPr>
        <p:spPr>
          <a:xfrm>
            <a:off x="310551" y="382437"/>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mental illness</a:t>
            </a:r>
            <a:r>
              <a:rPr lang="en-GB" sz="2400" b="1" dirty="0">
                <a:cs typeface="Calibri"/>
              </a:rPr>
              <a:t>​</a:t>
            </a:r>
          </a:p>
        </p:txBody>
      </p:sp>
      <p:sp>
        <p:nvSpPr>
          <p:cNvPr id="4" name="TextBox 3">
            <a:extLst>
              <a:ext uri="{FF2B5EF4-FFF2-40B4-BE49-F238E27FC236}">
                <a16:creationId xmlns:a16="http://schemas.microsoft.com/office/drawing/2014/main" id="{9E7DD887-712F-4FFF-ABCB-ED7062345C60}"/>
              </a:ext>
            </a:extLst>
          </p:cNvPr>
          <p:cNvSpPr txBox="1"/>
          <p:nvPr/>
        </p:nvSpPr>
        <p:spPr>
          <a:xfrm>
            <a:off x="4810665" y="554965"/>
            <a:ext cx="2743200" cy="461665"/>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Older adults</a:t>
            </a:r>
            <a:r>
              <a:rPr lang="en-GB" sz="2400" b="1" dirty="0">
                <a:cs typeface="Calibri"/>
              </a:rPr>
              <a:t>​</a:t>
            </a:r>
            <a:endParaRPr lang="en-US" b="1">
              <a:cs typeface="Calibri"/>
            </a:endParaRPr>
          </a:p>
        </p:txBody>
      </p:sp>
      <p:sp>
        <p:nvSpPr>
          <p:cNvPr id="5" name="TextBox 4">
            <a:extLst>
              <a:ext uri="{FF2B5EF4-FFF2-40B4-BE49-F238E27FC236}">
                <a16:creationId xmlns:a16="http://schemas.microsoft.com/office/drawing/2014/main" id="{97C7B5ED-FA2A-4572-B10A-ED0F776828EE}"/>
              </a:ext>
            </a:extLst>
          </p:cNvPr>
          <p:cNvSpPr txBox="1"/>
          <p:nvPr/>
        </p:nvSpPr>
        <p:spPr>
          <a:xfrm>
            <a:off x="8836325" y="598097"/>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dementia</a:t>
            </a:r>
            <a:r>
              <a:rPr lang="en-GB" sz="2400" b="1" dirty="0">
                <a:cs typeface="Calibri"/>
              </a:rPr>
              <a:t>​</a:t>
            </a:r>
            <a:endParaRPr lang="en-US" b="1">
              <a:cs typeface="Calibri"/>
            </a:endParaRPr>
          </a:p>
        </p:txBody>
      </p:sp>
      <p:sp>
        <p:nvSpPr>
          <p:cNvPr id="6" name="TextBox 5">
            <a:extLst>
              <a:ext uri="{FF2B5EF4-FFF2-40B4-BE49-F238E27FC236}">
                <a16:creationId xmlns:a16="http://schemas.microsoft.com/office/drawing/2014/main" id="{014BEB8D-03C0-4025-9784-E484255DC1A5}"/>
              </a:ext>
            </a:extLst>
          </p:cNvPr>
          <p:cNvSpPr txBox="1"/>
          <p:nvPr/>
        </p:nvSpPr>
        <p:spPr>
          <a:xfrm>
            <a:off x="152401" y="2697192"/>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with physical challenges</a:t>
            </a:r>
            <a:r>
              <a:rPr lang="en-GB" sz="2400" b="1" dirty="0">
                <a:cs typeface="Calibri"/>
              </a:rPr>
              <a:t>​</a:t>
            </a:r>
          </a:p>
        </p:txBody>
      </p:sp>
      <p:sp>
        <p:nvSpPr>
          <p:cNvPr id="7" name="TextBox 6">
            <a:extLst>
              <a:ext uri="{FF2B5EF4-FFF2-40B4-BE49-F238E27FC236}">
                <a16:creationId xmlns:a16="http://schemas.microsoft.com/office/drawing/2014/main" id="{B62B0E4A-0A15-4381-8A3A-F4CA1923C374}"/>
              </a:ext>
            </a:extLst>
          </p:cNvPr>
          <p:cNvSpPr txBox="1"/>
          <p:nvPr/>
        </p:nvSpPr>
        <p:spPr>
          <a:xfrm>
            <a:off x="1518249" y="4925683"/>
            <a:ext cx="2743200" cy="1569660"/>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with learning difficulties and other challenges</a:t>
            </a:r>
            <a:endParaRPr lang="en-GB" sz="2400" b="1">
              <a:cs typeface="Calibri"/>
            </a:endParaRPr>
          </a:p>
        </p:txBody>
      </p:sp>
      <p:sp>
        <p:nvSpPr>
          <p:cNvPr id="8" name="TextBox 7">
            <a:extLst>
              <a:ext uri="{FF2B5EF4-FFF2-40B4-BE49-F238E27FC236}">
                <a16:creationId xmlns:a16="http://schemas.microsoft.com/office/drawing/2014/main" id="{7718D24E-C582-4D4E-9B69-C1FF96FE7349}"/>
              </a:ext>
            </a:extLst>
          </p:cNvPr>
          <p:cNvSpPr txBox="1"/>
          <p:nvPr/>
        </p:nvSpPr>
        <p:spPr>
          <a:xfrm>
            <a:off x="9310778" y="2539042"/>
            <a:ext cx="2743200" cy="1200329"/>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a long-term illness</a:t>
            </a:r>
            <a:r>
              <a:rPr lang="en-GB" sz="2400" b="1" dirty="0">
                <a:cs typeface="Calibri"/>
              </a:rPr>
              <a:t>​</a:t>
            </a:r>
          </a:p>
        </p:txBody>
      </p:sp>
      <p:sp>
        <p:nvSpPr>
          <p:cNvPr id="9" name="TextBox 8">
            <a:extLst>
              <a:ext uri="{FF2B5EF4-FFF2-40B4-BE49-F238E27FC236}">
                <a16:creationId xmlns:a16="http://schemas.microsoft.com/office/drawing/2014/main" id="{A0A29F6A-47C2-4029-80E0-D81D9B89E55C}"/>
              </a:ext>
            </a:extLst>
          </p:cNvPr>
          <p:cNvSpPr txBox="1"/>
          <p:nvPr/>
        </p:nvSpPr>
        <p:spPr>
          <a:xfrm>
            <a:off x="7786777" y="5026325"/>
            <a:ext cx="2743200" cy="1200329"/>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life-limiting conditions</a:t>
            </a:r>
            <a:r>
              <a:rPr lang="en-GB" sz="2400" b="1" dirty="0">
                <a:cs typeface="Calibri"/>
              </a:rPr>
              <a:t>​</a:t>
            </a:r>
            <a:endParaRPr lang="en-US" b="1">
              <a:cs typeface="Calibri"/>
            </a:endParaRPr>
          </a:p>
        </p:txBody>
      </p:sp>
      <p:sp>
        <p:nvSpPr>
          <p:cNvPr id="10" name="Arrow: Up 9">
            <a:extLst>
              <a:ext uri="{FF2B5EF4-FFF2-40B4-BE49-F238E27FC236}">
                <a16:creationId xmlns:a16="http://schemas.microsoft.com/office/drawing/2014/main" id="{B9564DBD-0ED1-4E18-8436-9B358475F8AD}"/>
              </a:ext>
            </a:extLst>
          </p:cNvPr>
          <p:cNvSpPr/>
          <p:nvPr/>
        </p:nvSpPr>
        <p:spPr>
          <a:xfrm rot="-3480000">
            <a:off x="3538929" y="1458928"/>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1" name="Arrow: Up 10">
            <a:extLst>
              <a:ext uri="{FF2B5EF4-FFF2-40B4-BE49-F238E27FC236}">
                <a16:creationId xmlns:a16="http://schemas.microsoft.com/office/drawing/2014/main" id="{27BF15F0-944B-4911-B0A8-EAD10DD04F1A}"/>
              </a:ext>
            </a:extLst>
          </p:cNvPr>
          <p:cNvSpPr/>
          <p:nvPr/>
        </p:nvSpPr>
        <p:spPr>
          <a:xfrm rot="2760000">
            <a:off x="7967155" y="1530815"/>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2" name="Arrow: Up 11">
            <a:extLst>
              <a:ext uri="{FF2B5EF4-FFF2-40B4-BE49-F238E27FC236}">
                <a16:creationId xmlns:a16="http://schemas.microsoft.com/office/drawing/2014/main" id="{B9E00569-57BA-41A4-A051-EFC5008B557B}"/>
              </a:ext>
            </a:extLst>
          </p:cNvPr>
          <p:cNvSpPr/>
          <p:nvPr/>
        </p:nvSpPr>
        <p:spPr>
          <a:xfrm>
            <a:off x="5796174" y="1200135"/>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3" name="Arrow: Up 12">
            <a:extLst>
              <a:ext uri="{FF2B5EF4-FFF2-40B4-BE49-F238E27FC236}">
                <a16:creationId xmlns:a16="http://schemas.microsoft.com/office/drawing/2014/main" id="{3F1B57D1-E512-4F49-AC75-BEE553DFBB55}"/>
              </a:ext>
            </a:extLst>
          </p:cNvPr>
          <p:cNvSpPr/>
          <p:nvPr/>
        </p:nvSpPr>
        <p:spPr>
          <a:xfrm rot="16200000">
            <a:off x="3165116" y="2752890"/>
            <a:ext cx="517584" cy="833887"/>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4" name="Arrow: Up 13">
            <a:extLst>
              <a:ext uri="{FF2B5EF4-FFF2-40B4-BE49-F238E27FC236}">
                <a16:creationId xmlns:a16="http://schemas.microsoft.com/office/drawing/2014/main" id="{705C0B22-0BD7-4433-BA67-9542F8DB981A}"/>
              </a:ext>
            </a:extLst>
          </p:cNvPr>
          <p:cNvSpPr/>
          <p:nvPr/>
        </p:nvSpPr>
        <p:spPr>
          <a:xfrm rot="8040000">
            <a:off x="8067797" y="3917456"/>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5" name="Arrow: Up 14">
            <a:extLst>
              <a:ext uri="{FF2B5EF4-FFF2-40B4-BE49-F238E27FC236}">
                <a16:creationId xmlns:a16="http://schemas.microsoft.com/office/drawing/2014/main" id="{43E63B69-92A2-4D9E-8E53-543BD77AA93D}"/>
              </a:ext>
            </a:extLst>
          </p:cNvPr>
          <p:cNvSpPr/>
          <p:nvPr/>
        </p:nvSpPr>
        <p:spPr>
          <a:xfrm rot="13680000">
            <a:off x="3294513" y="3888701"/>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6" name="Arrow: Up 15">
            <a:extLst>
              <a:ext uri="{FF2B5EF4-FFF2-40B4-BE49-F238E27FC236}">
                <a16:creationId xmlns:a16="http://schemas.microsoft.com/office/drawing/2014/main" id="{309A3F2C-5462-4771-9C1F-9D7FD60AE167}"/>
              </a:ext>
            </a:extLst>
          </p:cNvPr>
          <p:cNvSpPr/>
          <p:nvPr/>
        </p:nvSpPr>
        <p:spPr>
          <a:xfrm rot="5400000">
            <a:off x="8484740" y="2623494"/>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0083880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9E1093-9A2E-44CE-9519-7B7698E3A9AB}"/>
              </a:ext>
            </a:extLst>
          </p:cNvPr>
          <p:cNvSpPr>
            <a:spLocks noGrp="1"/>
          </p:cNvSpPr>
          <p:nvPr>
            <p:ph type="title"/>
          </p:nvPr>
        </p:nvSpPr>
        <p:spPr>
          <a:solidFill>
            <a:schemeClr val="accent4"/>
          </a:solidFill>
        </p:spPr>
        <p:txBody>
          <a:bodyPr/>
          <a:lstStyle/>
          <a:p>
            <a:pPr algn="ctr"/>
            <a:r>
              <a:rPr lang="en-GB" b="1" dirty="0">
                <a:solidFill>
                  <a:schemeClr val="bg1"/>
                </a:solidFill>
                <a:ea typeface="+mj-lt"/>
                <a:cs typeface="+mj-lt"/>
              </a:rPr>
              <a:t>Individuals have the right to...</a:t>
            </a:r>
            <a:endParaRPr lang="en-GB" dirty="0">
              <a:solidFill>
                <a:schemeClr val="bg1"/>
              </a:solidFill>
              <a:ea typeface="+mj-lt"/>
              <a:cs typeface="+mj-lt"/>
            </a:endParaRPr>
          </a:p>
        </p:txBody>
      </p:sp>
      <p:sp>
        <p:nvSpPr>
          <p:cNvPr id="3" name="Content Placeholder 2">
            <a:extLst>
              <a:ext uri="{FF2B5EF4-FFF2-40B4-BE49-F238E27FC236}">
                <a16:creationId xmlns:a16="http://schemas.microsoft.com/office/drawing/2014/main" id="{9073BD64-E52D-4348-A1DD-710D9C930BA3}"/>
              </a:ext>
            </a:extLst>
          </p:cNvPr>
          <p:cNvSpPr>
            <a:spLocks noGrp="1"/>
          </p:cNvSpPr>
          <p:nvPr>
            <p:ph sz="half" idx="1"/>
          </p:nvPr>
        </p:nvSpPr>
        <p:spPr>
          <a:ln>
            <a:solidFill>
              <a:srgbClr val="FFC000"/>
            </a:solidFill>
          </a:ln>
        </p:spPr>
        <p:txBody>
          <a:bodyPr vert="horz" lIns="91440" tIns="45720" rIns="91440" bIns="45720" rtlCol="0" anchor="t">
            <a:normAutofit/>
          </a:bodyPr>
          <a:lstStyle/>
          <a:p>
            <a:pPr marL="0" indent="0" algn="ctr">
              <a:buNone/>
            </a:pPr>
            <a:endParaRPr lang="en-GB" b="1" dirty="0">
              <a:solidFill>
                <a:schemeClr val="accent2"/>
              </a:solidFill>
              <a:ea typeface="+mn-lt"/>
              <a:cs typeface="+mn-lt"/>
            </a:endParaRPr>
          </a:p>
          <a:p>
            <a:pPr marL="0" indent="0" algn="ctr">
              <a:buNone/>
            </a:pPr>
            <a:endParaRPr lang="en-GB" b="1" dirty="0">
              <a:solidFill>
                <a:schemeClr val="accent2"/>
              </a:solidFill>
              <a:ea typeface="+mn-lt"/>
              <a:cs typeface="+mn-lt"/>
            </a:endParaRPr>
          </a:p>
          <a:p>
            <a:pPr marL="0" indent="0" algn="ctr">
              <a:buNone/>
            </a:pPr>
            <a:r>
              <a:rPr lang="en-GB" b="1" dirty="0">
                <a:solidFill>
                  <a:schemeClr val="accent2"/>
                </a:solidFill>
                <a:ea typeface="+mn-lt"/>
                <a:cs typeface="+mn-lt"/>
              </a:rPr>
              <a:t>Know what their rights are</a:t>
            </a:r>
            <a:endParaRPr lang="en-US" dirty="0">
              <a:solidFill>
                <a:schemeClr val="accent2"/>
              </a:solidFill>
              <a:cs typeface="Calibri"/>
            </a:endParaRPr>
          </a:p>
          <a:p>
            <a:endParaRPr lang="en-GB" dirty="0">
              <a:cs typeface="Calibri"/>
            </a:endParaRPr>
          </a:p>
        </p:txBody>
      </p:sp>
      <p:sp>
        <p:nvSpPr>
          <p:cNvPr id="4" name="Content Placeholder 3">
            <a:extLst>
              <a:ext uri="{FF2B5EF4-FFF2-40B4-BE49-F238E27FC236}">
                <a16:creationId xmlns:a16="http://schemas.microsoft.com/office/drawing/2014/main" id="{53CF15C1-795A-4380-970C-4C9B38E49F13}"/>
              </a:ext>
            </a:extLst>
          </p:cNvPr>
          <p:cNvSpPr>
            <a:spLocks noGrp="1"/>
          </p:cNvSpPr>
          <p:nvPr>
            <p:ph sz="half" idx="2"/>
          </p:nvPr>
        </p:nvSpPr>
        <p:spPr>
          <a:ln>
            <a:solidFill>
              <a:srgbClr val="FFC000"/>
            </a:solidFill>
          </a:ln>
        </p:spPr>
        <p:txBody>
          <a:bodyPr vert="horz" lIns="91440" tIns="45720" rIns="91440" bIns="45720" rtlCol="0" anchor="t">
            <a:normAutofit/>
          </a:bodyPr>
          <a:lstStyle/>
          <a:p>
            <a:r>
              <a:rPr lang="en-GB" dirty="0">
                <a:cs typeface="Calibri"/>
              </a:rPr>
              <a:t>Each person should be aware of their rights</a:t>
            </a:r>
          </a:p>
          <a:p>
            <a:r>
              <a:rPr lang="en-GB" dirty="0">
                <a:cs typeface="Calibri"/>
              </a:rPr>
              <a:t>Legislation</a:t>
            </a:r>
          </a:p>
          <a:p>
            <a:r>
              <a:rPr lang="en-GB" dirty="0">
                <a:cs typeface="Calibri"/>
              </a:rPr>
              <a:t>Charities/Organisations</a:t>
            </a:r>
          </a:p>
          <a:p>
            <a:r>
              <a:rPr lang="en-GB" dirty="0">
                <a:cs typeface="Calibri"/>
              </a:rPr>
              <a:t>Citizens advice bureau</a:t>
            </a:r>
          </a:p>
          <a:p>
            <a:endParaRPr lang="en-GB" dirty="0">
              <a:cs typeface="Calibri"/>
            </a:endParaRPr>
          </a:p>
        </p:txBody>
      </p:sp>
    </p:spTree>
    <p:extLst>
      <p:ext uri="{BB962C8B-B14F-4D97-AF65-F5344CB8AC3E}">
        <p14:creationId xmlns:p14="http://schemas.microsoft.com/office/powerpoint/2010/main" val="18035675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104955" y="75482"/>
            <a:ext cx="11967712" cy="1111999"/>
          </a:xfrm>
          <a:solidFill>
            <a:schemeClr val="accent4">
              <a:lumMod val="60000"/>
              <a:lumOff val="40000"/>
            </a:schemeClr>
          </a:solidFill>
        </p:spPr>
        <p:txBody>
          <a:bodyPr>
            <a:normAutofit fontScale="90000"/>
          </a:bodyPr>
          <a:lstStyle/>
          <a:p>
            <a:pPr algn="ctr"/>
            <a:r>
              <a:rPr lang="en-GB" sz="3600" b="1" dirty="0">
                <a:cs typeface="Calibri Light" panose="020F0302020204030204"/>
              </a:rPr>
              <a:t>Task - </a:t>
            </a:r>
            <a:r>
              <a:rPr lang="en-GB" sz="3600" b="1" dirty="0">
                <a:ea typeface="+mj-lt"/>
                <a:cs typeface="+mj-lt"/>
              </a:rPr>
              <a:t>Candidates are required to produce a podcast, a presentation or a video.(Maximum 5,000 words or a recording of no longer than 10 mins)</a:t>
            </a:r>
          </a:p>
        </p:txBody>
      </p:sp>
      <p:graphicFrame>
        <p:nvGraphicFramePr>
          <p:cNvPr id="6" name="Table 5"/>
          <p:cNvGraphicFramePr>
            <a:graphicFrameLocks noGrp="1"/>
          </p:cNvGraphicFramePr>
          <p:nvPr>
            <p:extLst>
              <p:ext uri="{D42A27DB-BD31-4B8C-83A1-F6EECF244321}">
                <p14:modId xmlns:p14="http://schemas.microsoft.com/office/powerpoint/2010/main" val="2559977140"/>
              </p:ext>
            </p:extLst>
          </p:nvPr>
        </p:nvGraphicFramePr>
        <p:xfrm>
          <a:off x="43132" y="1293962"/>
          <a:ext cx="12148915" cy="5242560"/>
        </p:xfrm>
        <a:graphic>
          <a:graphicData uri="http://schemas.openxmlformats.org/drawingml/2006/table">
            <a:tbl>
              <a:tblPr firstRow="1" bandRow="1">
                <a:tableStyleId>{5C22544A-7EE6-4342-B048-85BDC9FD1C3A}</a:tableStyleId>
              </a:tblPr>
              <a:tblGrid>
                <a:gridCol w="2429783">
                  <a:extLst>
                    <a:ext uri="{9D8B030D-6E8A-4147-A177-3AD203B41FA5}">
                      <a16:colId xmlns:a16="http://schemas.microsoft.com/office/drawing/2014/main" val="20000"/>
                    </a:ext>
                  </a:extLst>
                </a:gridCol>
                <a:gridCol w="2429783">
                  <a:extLst>
                    <a:ext uri="{9D8B030D-6E8A-4147-A177-3AD203B41FA5}">
                      <a16:colId xmlns:a16="http://schemas.microsoft.com/office/drawing/2014/main" val="20001"/>
                    </a:ext>
                  </a:extLst>
                </a:gridCol>
                <a:gridCol w="2429783">
                  <a:extLst>
                    <a:ext uri="{9D8B030D-6E8A-4147-A177-3AD203B41FA5}">
                      <a16:colId xmlns:a16="http://schemas.microsoft.com/office/drawing/2014/main" val="20002"/>
                    </a:ext>
                  </a:extLst>
                </a:gridCol>
                <a:gridCol w="2429783">
                  <a:extLst>
                    <a:ext uri="{9D8B030D-6E8A-4147-A177-3AD203B41FA5}">
                      <a16:colId xmlns:a16="http://schemas.microsoft.com/office/drawing/2014/main" val="20003"/>
                    </a:ext>
                  </a:extLst>
                </a:gridCol>
                <a:gridCol w="2429783">
                  <a:extLst>
                    <a:ext uri="{9D8B030D-6E8A-4147-A177-3AD203B41FA5}">
                      <a16:colId xmlns:a16="http://schemas.microsoft.com/office/drawing/2014/main" val="2131966377"/>
                    </a:ext>
                  </a:extLst>
                </a:gridCol>
              </a:tblGrid>
              <a:tr h="5062500">
                <a:tc>
                  <a:txBody>
                    <a:bodyPr/>
                    <a:lstStyle/>
                    <a:p>
                      <a:r>
                        <a:rPr lang="en-GB" sz="2600" b="1" i="0" kern="1200" dirty="0">
                          <a:solidFill>
                            <a:schemeClr val="tx1"/>
                          </a:solidFill>
                          <a:effectLst/>
                          <a:latin typeface="+mn-lt"/>
                          <a:ea typeface="+mn-ea"/>
                          <a:cs typeface="+mn-cs"/>
                        </a:rPr>
                        <a:t>A - </a:t>
                      </a:r>
                      <a:r>
                        <a:rPr lang="en-GB" sz="2600" b="0" i="0" u="none" strike="noStrike" kern="1200" noProof="0" dirty="0">
                          <a:solidFill>
                            <a:schemeClr val="tx1"/>
                          </a:solidFill>
                          <a:effectLst/>
                        </a:rPr>
                        <a:t>Outline, with reference to theorists, the main needs and rights of the chosen group of individuals.</a:t>
                      </a:r>
                    </a:p>
                  </a:txBody>
                  <a:tcPr>
                    <a:solidFill>
                      <a:schemeClr val="accent4">
                        <a:lumMod val="60000"/>
                        <a:lumOff val="40000"/>
                      </a:schemeClr>
                    </a:solidFill>
                  </a:tcPr>
                </a:tc>
                <a:tc>
                  <a:txBody>
                    <a:bodyPr/>
                    <a:lstStyle/>
                    <a:p>
                      <a:r>
                        <a:rPr lang="en-GB" sz="2600" b="1" i="0" kern="1200" dirty="0">
                          <a:solidFill>
                            <a:schemeClr val="tx1"/>
                          </a:solidFill>
                          <a:effectLst/>
                          <a:latin typeface="+mn-lt"/>
                          <a:ea typeface="+mn-ea"/>
                          <a:cs typeface="+mn-cs"/>
                        </a:rPr>
                        <a:t>B - </a:t>
                      </a:r>
                      <a:r>
                        <a:rPr lang="en-GB" sz="2600" b="0" i="0" u="none" strike="noStrike" kern="1200" noProof="0" dirty="0">
                          <a:solidFill>
                            <a:schemeClr val="tx1"/>
                          </a:solidFill>
                          <a:effectLst/>
                        </a:rPr>
                        <a:t>Summarise what is meant by health and well-being in relation to your chosen group of individuals; examine factors that may affect their health and well-being.</a:t>
                      </a:r>
                    </a:p>
                  </a:txBody>
                  <a:tcPr>
                    <a:solidFill>
                      <a:schemeClr val="accent6">
                        <a:lumMod val="60000"/>
                        <a:lumOff val="40000"/>
                      </a:schemeClr>
                    </a:solidFill>
                  </a:tcPr>
                </a:tc>
                <a:tc>
                  <a:txBody>
                    <a:bodyPr/>
                    <a:lstStyle/>
                    <a:p>
                      <a:pPr rtl="0" fontAlgn="base"/>
                      <a:r>
                        <a:rPr lang="en-GB" sz="2600" b="1" i="0" kern="1200" dirty="0">
                          <a:solidFill>
                            <a:schemeClr val="tx1"/>
                          </a:solidFill>
                          <a:effectLst/>
                          <a:latin typeface="+mn-lt"/>
                          <a:ea typeface="+mn-ea"/>
                          <a:cs typeface="+mn-cs"/>
                        </a:rPr>
                        <a:t>C - </a:t>
                      </a:r>
                      <a:r>
                        <a:rPr lang="en-GB" sz="2600" b="0" i="0" u="none" strike="noStrike" kern="1200" noProof="0" dirty="0">
                          <a:solidFill>
                            <a:schemeClr val="tx1"/>
                          </a:solidFill>
                          <a:effectLst/>
                        </a:rPr>
                        <a:t>Discuss possible barriers to participation that the chosen group of individuals may encounter and recommend how these barriers and inequalities could be challenged.</a:t>
                      </a:r>
                      <a:endParaRPr lang="en-GB" sz="2600" b="0" i="0" kern="1200">
                        <a:solidFill>
                          <a:schemeClr val="tx1"/>
                        </a:solidFill>
                        <a:effectLst/>
                        <a:latin typeface="+mn-lt"/>
                        <a:ea typeface="+mn-ea"/>
                        <a:cs typeface="+mn-cs"/>
                      </a:endParaRPr>
                    </a:p>
                  </a:txBody>
                  <a:tcPr>
                    <a:solidFill>
                      <a:schemeClr val="accent2">
                        <a:lumMod val="60000"/>
                        <a:lumOff val="40000"/>
                      </a:schemeClr>
                    </a:solidFill>
                  </a:tcPr>
                </a:tc>
                <a:tc>
                  <a:txBody>
                    <a:bodyPr/>
                    <a:lstStyle/>
                    <a:p>
                      <a:pPr rtl="0" fontAlgn="base"/>
                      <a:r>
                        <a:rPr lang="en-US" sz="2600" b="1" dirty="0">
                          <a:solidFill>
                            <a:schemeClr val="tx1"/>
                          </a:solidFill>
                        </a:rPr>
                        <a:t>D</a:t>
                      </a:r>
                      <a:r>
                        <a:rPr lang="en-US" sz="2600" b="0" dirty="0">
                          <a:solidFill>
                            <a:schemeClr val="tx1"/>
                          </a:solidFill>
                        </a:rPr>
                        <a:t> - </a:t>
                      </a:r>
                      <a:r>
                        <a:rPr lang="en-US" sz="2600" b="0" i="0" u="none" strike="noStrike" noProof="0" dirty="0">
                          <a:solidFill>
                            <a:schemeClr val="tx1"/>
                          </a:solidFill>
                          <a:latin typeface="Calibri"/>
                        </a:rPr>
                        <a:t>Explain how current legislation supports the rights of the chosen group of individuals</a:t>
                      </a:r>
                      <a:br>
                        <a:rPr lang="en-US" sz="2600" b="0" i="0" u="none" strike="noStrike" noProof="0" dirty="0">
                          <a:solidFill>
                            <a:srgbClr val="000000"/>
                          </a:solidFill>
                          <a:latin typeface="Calibri"/>
                        </a:rPr>
                      </a:br>
                      <a:br>
                        <a:rPr lang="en-US" sz="2600" b="0" i="0" u="none" strike="noStrike" noProof="0" dirty="0">
                          <a:solidFill>
                            <a:srgbClr val="000000"/>
                          </a:solidFill>
                          <a:latin typeface="Calibri"/>
                        </a:rPr>
                      </a:br>
                      <a:endParaRPr lang="en-US" sz="2600" b="0" i="0" u="none" strike="noStrike" noProof="0">
                        <a:solidFill>
                          <a:srgbClr val="000000"/>
                        </a:solidFill>
                        <a:latin typeface="Calibri"/>
                      </a:endParaRPr>
                    </a:p>
                    <a:p>
                      <a:endParaRPr lang="en-GB" sz="2600" dirty="0">
                        <a:solidFill>
                          <a:schemeClr val="tx1"/>
                        </a:solidFill>
                      </a:endParaRPr>
                    </a:p>
                  </a:txBody>
                  <a:tcPr>
                    <a:solidFill>
                      <a:schemeClr val="accent5">
                        <a:lumMod val="60000"/>
                        <a:lumOff val="40000"/>
                      </a:schemeClr>
                    </a:solidFill>
                  </a:tcPr>
                </a:tc>
                <a:tc>
                  <a:txBody>
                    <a:bodyPr/>
                    <a:lstStyle/>
                    <a:p>
                      <a:pPr lvl="0">
                        <a:buNone/>
                      </a:pPr>
                      <a:r>
                        <a:rPr lang="en-GB" sz="2600" dirty="0">
                          <a:solidFill>
                            <a:schemeClr val="tx1"/>
                          </a:solidFill>
                        </a:rPr>
                        <a:t>E - </a:t>
                      </a:r>
                      <a:r>
                        <a:rPr lang="en-GB" sz="2600" b="0" i="0" u="none" strike="noStrike" noProof="0" dirty="0">
                          <a:solidFill>
                            <a:schemeClr val="tx1"/>
                          </a:solidFill>
                          <a:latin typeface="Calibri"/>
                        </a:rPr>
                        <a:t>Recommend how the rights of the chosen group of individuals may be promoted; identify relevant strategies and initiatives that support this.</a:t>
                      </a:r>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01057729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2A148568-35DC-4944-AFD7-1CDA57719DE4}"/>
              </a:ext>
            </a:extLst>
          </p:cNvPr>
          <p:cNvSpPr/>
          <p:nvPr/>
        </p:nvSpPr>
        <p:spPr>
          <a:xfrm>
            <a:off x="3956649" y="2238555"/>
            <a:ext cx="4169432" cy="2271621"/>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lIns="91440" tIns="45720" rIns="91440" bIns="45720" rtlCol="0" anchor="ctr"/>
          <a:lstStyle/>
          <a:p>
            <a:pPr algn="ctr"/>
            <a:r>
              <a:rPr lang="en-GB" sz="3200" b="1" dirty="0">
                <a:cs typeface="Calibri"/>
              </a:rPr>
              <a:t>Rights of your chosen group of individuals</a:t>
            </a:r>
            <a:endParaRPr lang="en-GB" sz="3200" b="1" err="1">
              <a:cs typeface="Calibri"/>
            </a:endParaRPr>
          </a:p>
        </p:txBody>
      </p:sp>
      <p:sp>
        <p:nvSpPr>
          <p:cNvPr id="3" name="TextBox 2">
            <a:extLst>
              <a:ext uri="{FF2B5EF4-FFF2-40B4-BE49-F238E27FC236}">
                <a16:creationId xmlns:a16="http://schemas.microsoft.com/office/drawing/2014/main" id="{B6805B42-E22D-44C3-BBB7-3DA71C5A218B}"/>
              </a:ext>
            </a:extLst>
          </p:cNvPr>
          <p:cNvSpPr txBox="1"/>
          <p:nvPr/>
        </p:nvSpPr>
        <p:spPr>
          <a:xfrm>
            <a:off x="310551" y="382437"/>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mental illness</a:t>
            </a:r>
            <a:r>
              <a:rPr lang="en-GB" sz="2400" b="1" dirty="0">
                <a:cs typeface="Calibri"/>
              </a:rPr>
              <a:t>​</a:t>
            </a:r>
          </a:p>
        </p:txBody>
      </p:sp>
      <p:sp>
        <p:nvSpPr>
          <p:cNvPr id="4" name="TextBox 3">
            <a:extLst>
              <a:ext uri="{FF2B5EF4-FFF2-40B4-BE49-F238E27FC236}">
                <a16:creationId xmlns:a16="http://schemas.microsoft.com/office/drawing/2014/main" id="{9E7DD887-712F-4FFF-ABCB-ED7062345C60}"/>
              </a:ext>
            </a:extLst>
          </p:cNvPr>
          <p:cNvSpPr txBox="1"/>
          <p:nvPr/>
        </p:nvSpPr>
        <p:spPr>
          <a:xfrm>
            <a:off x="4810665" y="554965"/>
            <a:ext cx="2743200" cy="461665"/>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Older adults</a:t>
            </a:r>
            <a:r>
              <a:rPr lang="en-GB" sz="2400" b="1" dirty="0">
                <a:cs typeface="Calibri"/>
              </a:rPr>
              <a:t>​</a:t>
            </a:r>
            <a:endParaRPr lang="en-US" b="1">
              <a:cs typeface="Calibri"/>
            </a:endParaRPr>
          </a:p>
        </p:txBody>
      </p:sp>
      <p:sp>
        <p:nvSpPr>
          <p:cNvPr id="5" name="TextBox 4">
            <a:extLst>
              <a:ext uri="{FF2B5EF4-FFF2-40B4-BE49-F238E27FC236}">
                <a16:creationId xmlns:a16="http://schemas.microsoft.com/office/drawing/2014/main" id="{97C7B5ED-FA2A-4572-B10A-ED0F776828EE}"/>
              </a:ext>
            </a:extLst>
          </p:cNvPr>
          <p:cNvSpPr txBox="1"/>
          <p:nvPr/>
        </p:nvSpPr>
        <p:spPr>
          <a:xfrm>
            <a:off x="8836325" y="598097"/>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dementia</a:t>
            </a:r>
            <a:r>
              <a:rPr lang="en-GB" sz="2400" b="1" dirty="0">
                <a:cs typeface="Calibri"/>
              </a:rPr>
              <a:t>​</a:t>
            </a:r>
            <a:endParaRPr lang="en-US" b="1">
              <a:cs typeface="Calibri"/>
            </a:endParaRPr>
          </a:p>
        </p:txBody>
      </p:sp>
      <p:sp>
        <p:nvSpPr>
          <p:cNvPr id="6" name="TextBox 5">
            <a:extLst>
              <a:ext uri="{FF2B5EF4-FFF2-40B4-BE49-F238E27FC236}">
                <a16:creationId xmlns:a16="http://schemas.microsoft.com/office/drawing/2014/main" id="{014BEB8D-03C0-4025-9784-E484255DC1A5}"/>
              </a:ext>
            </a:extLst>
          </p:cNvPr>
          <p:cNvSpPr txBox="1"/>
          <p:nvPr/>
        </p:nvSpPr>
        <p:spPr>
          <a:xfrm>
            <a:off x="152401" y="2697192"/>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with physical challenges</a:t>
            </a:r>
            <a:r>
              <a:rPr lang="en-GB" sz="2400" b="1" dirty="0">
                <a:cs typeface="Calibri"/>
              </a:rPr>
              <a:t>​</a:t>
            </a:r>
          </a:p>
        </p:txBody>
      </p:sp>
      <p:sp>
        <p:nvSpPr>
          <p:cNvPr id="7" name="TextBox 6">
            <a:extLst>
              <a:ext uri="{FF2B5EF4-FFF2-40B4-BE49-F238E27FC236}">
                <a16:creationId xmlns:a16="http://schemas.microsoft.com/office/drawing/2014/main" id="{B62B0E4A-0A15-4381-8A3A-F4CA1923C374}"/>
              </a:ext>
            </a:extLst>
          </p:cNvPr>
          <p:cNvSpPr txBox="1"/>
          <p:nvPr/>
        </p:nvSpPr>
        <p:spPr>
          <a:xfrm>
            <a:off x="1518249" y="4925683"/>
            <a:ext cx="2743200" cy="1569660"/>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with learning difficulties and other challenges</a:t>
            </a:r>
            <a:endParaRPr lang="en-GB" sz="2400" b="1">
              <a:cs typeface="Calibri"/>
            </a:endParaRPr>
          </a:p>
        </p:txBody>
      </p:sp>
      <p:sp>
        <p:nvSpPr>
          <p:cNvPr id="8" name="TextBox 7">
            <a:extLst>
              <a:ext uri="{FF2B5EF4-FFF2-40B4-BE49-F238E27FC236}">
                <a16:creationId xmlns:a16="http://schemas.microsoft.com/office/drawing/2014/main" id="{7718D24E-C582-4D4E-9B69-C1FF96FE7349}"/>
              </a:ext>
            </a:extLst>
          </p:cNvPr>
          <p:cNvSpPr txBox="1"/>
          <p:nvPr/>
        </p:nvSpPr>
        <p:spPr>
          <a:xfrm>
            <a:off x="9310778" y="2539042"/>
            <a:ext cx="2743200" cy="1200329"/>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a long-term illness</a:t>
            </a:r>
            <a:r>
              <a:rPr lang="en-GB" sz="2400" b="1" dirty="0">
                <a:cs typeface="Calibri"/>
              </a:rPr>
              <a:t>​</a:t>
            </a:r>
          </a:p>
        </p:txBody>
      </p:sp>
      <p:sp>
        <p:nvSpPr>
          <p:cNvPr id="9" name="TextBox 8">
            <a:extLst>
              <a:ext uri="{FF2B5EF4-FFF2-40B4-BE49-F238E27FC236}">
                <a16:creationId xmlns:a16="http://schemas.microsoft.com/office/drawing/2014/main" id="{A0A29F6A-47C2-4029-80E0-D81D9B89E55C}"/>
              </a:ext>
            </a:extLst>
          </p:cNvPr>
          <p:cNvSpPr txBox="1"/>
          <p:nvPr/>
        </p:nvSpPr>
        <p:spPr>
          <a:xfrm>
            <a:off x="7786777" y="5026325"/>
            <a:ext cx="2743200" cy="1200329"/>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life-limiting conditions</a:t>
            </a:r>
            <a:r>
              <a:rPr lang="en-GB" sz="2400" b="1" dirty="0">
                <a:cs typeface="Calibri"/>
              </a:rPr>
              <a:t>​</a:t>
            </a:r>
            <a:endParaRPr lang="en-US" b="1">
              <a:cs typeface="Calibri"/>
            </a:endParaRPr>
          </a:p>
        </p:txBody>
      </p:sp>
      <p:sp>
        <p:nvSpPr>
          <p:cNvPr id="10" name="Arrow: Up 9">
            <a:extLst>
              <a:ext uri="{FF2B5EF4-FFF2-40B4-BE49-F238E27FC236}">
                <a16:creationId xmlns:a16="http://schemas.microsoft.com/office/drawing/2014/main" id="{B9564DBD-0ED1-4E18-8436-9B358475F8AD}"/>
              </a:ext>
            </a:extLst>
          </p:cNvPr>
          <p:cNvSpPr/>
          <p:nvPr/>
        </p:nvSpPr>
        <p:spPr>
          <a:xfrm rot="-3480000">
            <a:off x="3538929" y="1458928"/>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1" name="Arrow: Up 10">
            <a:extLst>
              <a:ext uri="{FF2B5EF4-FFF2-40B4-BE49-F238E27FC236}">
                <a16:creationId xmlns:a16="http://schemas.microsoft.com/office/drawing/2014/main" id="{27BF15F0-944B-4911-B0A8-EAD10DD04F1A}"/>
              </a:ext>
            </a:extLst>
          </p:cNvPr>
          <p:cNvSpPr/>
          <p:nvPr/>
        </p:nvSpPr>
        <p:spPr>
          <a:xfrm rot="2760000">
            <a:off x="7967155" y="1530815"/>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2" name="Arrow: Up 11">
            <a:extLst>
              <a:ext uri="{FF2B5EF4-FFF2-40B4-BE49-F238E27FC236}">
                <a16:creationId xmlns:a16="http://schemas.microsoft.com/office/drawing/2014/main" id="{B9E00569-57BA-41A4-A051-EFC5008B557B}"/>
              </a:ext>
            </a:extLst>
          </p:cNvPr>
          <p:cNvSpPr/>
          <p:nvPr/>
        </p:nvSpPr>
        <p:spPr>
          <a:xfrm>
            <a:off x="5796174" y="1200135"/>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3" name="Arrow: Up 12">
            <a:extLst>
              <a:ext uri="{FF2B5EF4-FFF2-40B4-BE49-F238E27FC236}">
                <a16:creationId xmlns:a16="http://schemas.microsoft.com/office/drawing/2014/main" id="{3F1B57D1-E512-4F49-AC75-BEE553DFBB55}"/>
              </a:ext>
            </a:extLst>
          </p:cNvPr>
          <p:cNvSpPr/>
          <p:nvPr/>
        </p:nvSpPr>
        <p:spPr>
          <a:xfrm rot="16200000">
            <a:off x="3165116" y="2752890"/>
            <a:ext cx="517584" cy="833887"/>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4" name="Arrow: Up 13">
            <a:extLst>
              <a:ext uri="{FF2B5EF4-FFF2-40B4-BE49-F238E27FC236}">
                <a16:creationId xmlns:a16="http://schemas.microsoft.com/office/drawing/2014/main" id="{705C0B22-0BD7-4433-BA67-9542F8DB981A}"/>
              </a:ext>
            </a:extLst>
          </p:cNvPr>
          <p:cNvSpPr/>
          <p:nvPr/>
        </p:nvSpPr>
        <p:spPr>
          <a:xfrm rot="8040000">
            <a:off x="8067797" y="3917456"/>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5" name="Arrow: Up 14">
            <a:extLst>
              <a:ext uri="{FF2B5EF4-FFF2-40B4-BE49-F238E27FC236}">
                <a16:creationId xmlns:a16="http://schemas.microsoft.com/office/drawing/2014/main" id="{43E63B69-92A2-4D9E-8E53-543BD77AA93D}"/>
              </a:ext>
            </a:extLst>
          </p:cNvPr>
          <p:cNvSpPr/>
          <p:nvPr/>
        </p:nvSpPr>
        <p:spPr>
          <a:xfrm rot="13680000">
            <a:off x="3294513" y="3888701"/>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6" name="Arrow: Up 15">
            <a:extLst>
              <a:ext uri="{FF2B5EF4-FFF2-40B4-BE49-F238E27FC236}">
                <a16:creationId xmlns:a16="http://schemas.microsoft.com/office/drawing/2014/main" id="{309A3F2C-5462-4771-9C1F-9D7FD60AE167}"/>
              </a:ext>
            </a:extLst>
          </p:cNvPr>
          <p:cNvSpPr/>
          <p:nvPr/>
        </p:nvSpPr>
        <p:spPr>
          <a:xfrm rot="5400000">
            <a:off x="8484740" y="2623494"/>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8678992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1EDC5-3036-473F-9F6A-0FDC2092CF2A}"/>
              </a:ext>
            </a:extLst>
          </p:cNvPr>
          <p:cNvSpPr>
            <a:spLocks noGrp="1"/>
          </p:cNvSpPr>
          <p:nvPr>
            <p:ph type="title"/>
          </p:nvPr>
        </p:nvSpPr>
        <p:spPr>
          <a:solidFill>
            <a:schemeClr val="accent4"/>
          </a:solidFill>
        </p:spPr>
        <p:txBody>
          <a:bodyPr/>
          <a:lstStyle/>
          <a:p>
            <a:pPr algn="ctr"/>
            <a:r>
              <a:rPr lang="en-GB" b="1" dirty="0">
                <a:solidFill>
                  <a:srgbClr val="FFFFFF"/>
                </a:solidFill>
                <a:cs typeface="Calibri Light"/>
              </a:rPr>
              <a:t>Rights of individuals</a:t>
            </a:r>
            <a:endParaRPr lang="en-GB" b="1" dirty="0">
              <a:solidFill>
                <a:srgbClr val="FFFFFF"/>
              </a:solidFill>
            </a:endParaRPr>
          </a:p>
        </p:txBody>
      </p:sp>
      <p:sp>
        <p:nvSpPr>
          <p:cNvPr id="3" name="Content Placeholder 2">
            <a:extLst>
              <a:ext uri="{FF2B5EF4-FFF2-40B4-BE49-F238E27FC236}">
                <a16:creationId xmlns:a16="http://schemas.microsoft.com/office/drawing/2014/main" id="{A7B5E444-D53F-4931-8108-E85BC16924F8}"/>
              </a:ext>
            </a:extLst>
          </p:cNvPr>
          <p:cNvSpPr>
            <a:spLocks noGrp="1"/>
          </p:cNvSpPr>
          <p:nvPr>
            <p:ph idx="1"/>
          </p:nvPr>
        </p:nvSpPr>
        <p:spPr>
          <a:xfrm>
            <a:off x="5600131" y="728633"/>
            <a:ext cx="6172200" cy="4873625"/>
          </a:xfrm>
          <a:solidFill>
            <a:schemeClr val="accent4"/>
          </a:solidFill>
        </p:spPr>
        <p:txBody>
          <a:bodyPr vert="horz" lIns="91440" tIns="45720" rIns="91440" bIns="45720" rtlCol="0" anchor="t">
            <a:normAutofit/>
          </a:bodyPr>
          <a:lstStyle/>
          <a:p>
            <a:r>
              <a:rPr lang="en-GB" b="1" dirty="0">
                <a:ea typeface="+mn-lt"/>
                <a:cs typeface="+mn-lt"/>
              </a:rPr>
              <a:t>Individuals</a:t>
            </a:r>
            <a:r>
              <a:rPr lang="en-GB" dirty="0">
                <a:ea typeface="+mn-lt"/>
                <a:cs typeface="+mn-lt"/>
              </a:rPr>
              <a:t> have the </a:t>
            </a:r>
            <a:r>
              <a:rPr lang="en-GB" b="1" dirty="0">
                <a:ea typeface="+mn-lt"/>
                <a:cs typeface="+mn-lt"/>
              </a:rPr>
              <a:t>right</a:t>
            </a:r>
            <a:r>
              <a:rPr lang="en-GB" dirty="0">
                <a:ea typeface="+mn-lt"/>
                <a:cs typeface="+mn-lt"/>
              </a:rPr>
              <a:t> to be fully involved throughout the adult protection process and to make decisions about their safety and welfare, </a:t>
            </a:r>
            <a:r>
              <a:rPr lang="en-GB" b="1" dirty="0">
                <a:ea typeface="+mn-lt"/>
                <a:cs typeface="+mn-lt"/>
              </a:rPr>
              <a:t>unless</a:t>
            </a:r>
            <a:r>
              <a:rPr lang="en-GB" dirty="0">
                <a:ea typeface="+mn-lt"/>
                <a:cs typeface="+mn-lt"/>
              </a:rPr>
              <a:t> it </a:t>
            </a:r>
            <a:r>
              <a:rPr lang="en-GB" b="1" dirty="0">
                <a:ea typeface="+mn-lt"/>
                <a:cs typeface="+mn-lt"/>
              </a:rPr>
              <a:t>has been</a:t>
            </a:r>
            <a:r>
              <a:rPr lang="en-GB" dirty="0">
                <a:ea typeface="+mn-lt"/>
                <a:cs typeface="+mn-lt"/>
              </a:rPr>
              <a:t> assessed that they </a:t>
            </a:r>
            <a:r>
              <a:rPr lang="en-GB" b="1" dirty="0">
                <a:ea typeface="+mn-lt"/>
                <a:cs typeface="+mn-lt"/>
              </a:rPr>
              <a:t>do</a:t>
            </a:r>
            <a:r>
              <a:rPr lang="en-GB" dirty="0">
                <a:ea typeface="+mn-lt"/>
                <a:cs typeface="+mn-lt"/>
              </a:rPr>
              <a:t> not </a:t>
            </a:r>
            <a:r>
              <a:rPr lang="en-GB" b="1" dirty="0">
                <a:ea typeface="+mn-lt"/>
                <a:cs typeface="+mn-lt"/>
              </a:rPr>
              <a:t>have</a:t>
            </a:r>
            <a:r>
              <a:rPr lang="en-GB" dirty="0">
                <a:ea typeface="+mn-lt"/>
                <a:cs typeface="+mn-lt"/>
              </a:rPr>
              <a:t> the mental capacity to </a:t>
            </a:r>
            <a:r>
              <a:rPr lang="en-GB" b="1" dirty="0">
                <a:ea typeface="+mn-lt"/>
                <a:cs typeface="+mn-lt"/>
              </a:rPr>
              <a:t>make</a:t>
            </a:r>
            <a:r>
              <a:rPr lang="en-GB" dirty="0">
                <a:ea typeface="+mn-lt"/>
                <a:cs typeface="+mn-lt"/>
              </a:rPr>
              <a:t> any specific </a:t>
            </a:r>
            <a:r>
              <a:rPr lang="en-GB" b="1" dirty="0">
                <a:ea typeface="+mn-lt"/>
                <a:cs typeface="+mn-lt"/>
              </a:rPr>
              <a:t>decision.</a:t>
            </a:r>
            <a:endParaRPr lang="en-GB" dirty="0"/>
          </a:p>
        </p:txBody>
      </p:sp>
      <p:sp>
        <p:nvSpPr>
          <p:cNvPr id="4" name="Text Placeholder 3">
            <a:extLst>
              <a:ext uri="{FF2B5EF4-FFF2-40B4-BE49-F238E27FC236}">
                <a16:creationId xmlns:a16="http://schemas.microsoft.com/office/drawing/2014/main" id="{2E142EE7-8A7F-44AD-B56C-A102D02FBAFD}"/>
              </a:ext>
            </a:extLst>
          </p:cNvPr>
          <p:cNvSpPr>
            <a:spLocks noGrp="1"/>
          </p:cNvSpPr>
          <p:nvPr>
            <p:ph type="body" sz="half" idx="2"/>
          </p:nvPr>
        </p:nvSpPr>
        <p:spPr>
          <a:xfrm>
            <a:off x="839788" y="2057400"/>
            <a:ext cx="3932237" cy="1223664"/>
          </a:xfrm>
          <a:ln>
            <a:solidFill>
              <a:schemeClr val="accent2"/>
            </a:solidFill>
          </a:ln>
        </p:spPr>
        <p:txBody>
          <a:bodyPr vert="horz" lIns="91440" tIns="45720" rIns="91440" bIns="45720" rtlCol="0" anchor="t">
            <a:normAutofit/>
          </a:bodyPr>
          <a:lstStyle/>
          <a:p>
            <a:pPr algn="ctr"/>
            <a:r>
              <a:rPr lang="en-GB" sz="3200" b="1" dirty="0">
                <a:solidFill>
                  <a:schemeClr val="accent2"/>
                </a:solidFill>
                <a:ea typeface="+mn-lt"/>
                <a:cs typeface="+mn-lt"/>
              </a:rPr>
              <a:t>Social Care Wales</a:t>
            </a:r>
            <a:endParaRPr lang="en-US"/>
          </a:p>
          <a:p>
            <a:endParaRPr lang="en-GB" dirty="0">
              <a:cs typeface="Calibri"/>
            </a:endParaRPr>
          </a:p>
        </p:txBody>
      </p:sp>
      <p:pic>
        <p:nvPicPr>
          <p:cNvPr id="5" name="Picture 5" descr="A picture containing holding, ball, drawing, person&#10;&#10;Description automatically generated">
            <a:extLst>
              <a:ext uri="{FF2B5EF4-FFF2-40B4-BE49-F238E27FC236}">
                <a16:creationId xmlns:a16="http://schemas.microsoft.com/office/drawing/2014/main" id="{36B19803-00FE-4984-90C4-5E0EDB6A9648}"/>
              </a:ext>
            </a:extLst>
          </p:cNvPr>
          <p:cNvPicPr>
            <a:picLocks noChangeAspect="1"/>
          </p:cNvPicPr>
          <p:nvPr/>
        </p:nvPicPr>
        <p:blipFill>
          <a:blip r:embed="rId2"/>
          <a:stretch>
            <a:fillRect/>
          </a:stretch>
        </p:blipFill>
        <p:spPr>
          <a:xfrm>
            <a:off x="181155" y="3494621"/>
            <a:ext cx="5144218" cy="1867211"/>
          </a:xfrm>
          <a:prstGeom prst="rect">
            <a:avLst/>
          </a:prstGeom>
        </p:spPr>
      </p:pic>
    </p:spTree>
    <p:extLst>
      <p:ext uri="{BB962C8B-B14F-4D97-AF65-F5344CB8AC3E}">
        <p14:creationId xmlns:p14="http://schemas.microsoft.com/office/powerpoint/2010/main" val="160158750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1EDC5-3036-473F-9F6A-0FDC2092CF2A}"/>
              </a:ext>
            </a:extLst>
          </p:cNvPr>
          <p:cNvSpPr>
            <a:spLocks noGrp="1"/>
          </p:cNvSpPr>
          <p:nvPr>
            <p:ph type="title"/>
          </p:nvPr>
        </p:nvSpPr>
        <p:spPr>
          <a:xfrm>
            <a:off x="221562" y="457200"/>
            <a:ext cx="3932237" cy="1600200"/>
          </a:xfrm>
          <a:solidFill>
            <a:schemeClr val="accent4"/>
          </a:solidFill>
        </p:spPr>
        <p:txBody>
          <a:bodyPr/>
          <a:lstStyle/>
          <a:p>
            <a:pPr algn="ctr"/>
            <a:r>
              <a:rPr lang="en-GB" b="1" dirty="0">
                <a:solidFill>
                  <a:srgbClr val="FFFFFF"/>
                </a:solidFill>
                <a:cs typeface="Calibri Light"/>
              </a:rPr>
              <a:t>Rights of individuals</a:t>
            </a:r>
            <a:endParaRPr lang="en-GB" b="1" dirty="0">
              <a:solidFill>
                <a:srgbClr val="FFFFFF"/>
              </a:solidFill>
            </a:endParaRPr>
          </a:p>
        </p:txBody>
      </p:sp>
      <p:sp>
        <p:nvSpPr>
          <p:cNvPr id="3" name="Content Placeholder 2">
            <a:extLst>
              <a:ext uri="{FF2B5EF4-FFF2-40B4-BE49-F238E27FC236}">
                <a16:creationId xmlns:a16="http://schemas.microsoft.com/office/drawing/2014/main" id="{A7B5E444-D53F-4931-8108-E85BC16924F8}"/>
              </a:ext>
            </a:extLst>
          </p:cNvPr>
          <p:cNvSpPr>
            <a:spLocks noGrp="1"/>
          </p:cNvSpPr>
          <p:nvPr>
            <p:ph idx="1"/>
          </p:nvPr>
        </p:nvSpPr>
        <p:spPr>
          <a:xfrm>
            <a:off x="4780622" y="225426"/>
            <a:ext cx="7308010" cy="6426379"/>
          </a:xfrm>
          <a:solidFill>
            <a:schemeClr val="accent4"/>
          </a:solidFill>
        </p:spPr>
        <p:txBody>
          <a:bodyPr vert="horz" lIns="91440" tIns="45720" rIns="91440" bIns="45720" rtlCol="0" anchor="t">
            <a:normAutofit fontScale="70000" lnSpcReduction="20000"/>
          </a:bodyPr>
          <a:lstStyle/>
          <a:p>
            <a:pPr algn="ctr">
              <a:buNone/>
            </a:pPr>
            <a:r>
              <a:rPr lang="en-GB" b="1" dirty="0"/>
              <a:t>Standard 10: Dignity and Respect</a:t>
            </a:r>
            <a:endParaRPr lang="en-US" dirty="0">
              <a:cs typeface="Calibri" panose="020F0502020204030204"/>
            </a:endParaRPr>
          </a:p>
          <a:p>
            <a:pPr>
              <a:buNone/>
            </a:pPr>
            <a:r>
              <a:rPr lang="en-GB" dirty="0">
                <a:ea typeface="+mn-lt"/>
                <a:cs typeface="+mn-lt"/>
              </a:rPr>
              <a:t>The key facts of dignified care are:</a:t>
            </a:r>
            <a:endParaRPr lang="en-GB" dirty="0"/>
          </a:p>
          <a:p>
            <a:pPr>
              <a:buFont typeface="Arial"/>
              <a:buChar char="•"/>
            </a:pPr>
            <a:r>
              <a:rPr lang="en-GB" b="1" dirty="0">
                <a:ea typeface="+mn-lt"/>
                <a:cs typeface="+mn-lt"/>
              </a:rPr>
              <a:t>Respect</a:t>
            </a:r>
            <a:r>
              <a:rPr lang="en-GB" dirty="0">
                <a:ea typeface="+mn-lt"/>
                <a:cs typeface="+mn-lt"/>
              </a:rPr>
              <a:t>, shown to you as a human being and as an individual, by others, and demonstrated by courtesy, good communication and taking time</a:t>
            </a:r>
            <a:endParaRPr lang="en-GB" dirty="0"/>
          </a:p>
          <a:p>
            <a:pPr>
              <a:buFont typeface="Arial"/>
              <a:buChar char="•"/>
            </a:pPr>
            <a:r>
              <a:rPr lang="en-GB" b="1" dirty="0">
                <a:ea typeface="+mn-lt"/>
                <a:cs typeface="+mn-lt"/>
              </a:rPr>
              <a:t>Privacy</a:t>
            </a:r>
            <a:r>
              <a:rPr lang="en-GB" dirty="0">
                <a:ea typeface="+mn-lt"/>
                <a:cs typeface="+mn-lt"/>
              </a:rPr>
              <a:t>, in terms of personal space; modesty and privacy in personal care; and confidentiality of treatment and personal information</a:t>
            </a:r>
            <a:endParaRPr lang="en-GB" dirty="0"/>
          </a:p>
          <a:p>
            <a:pPr>
              <a:buFont typeface="Arial"/>
              <a:buChar char="•"/>
            </a:pPr>
            <a:r>
              <a:rPr lang="en-GB" b="1" dirty="0">
                <a:ea typeface="+mn-lt"/>
                <a:cs typeface="+mn-lt"/>
              </a:rPr>
              <a:t>Self-esteem, self-worth, identity and a sense of oneself</a:t>
            </a:r>
            <a:r>
              <a:rPr lang="en-GB" dirty="0">
                <a:ea typeface="+mn-lt"/>
                <a:cs typeface="+mn-lt"/>
              </a:rPr>
              <a:t>, promoted by all the elements of dignity, but also by 'all the little things’ - a clean and respectable appearance, pleasant environments - and by choice, and being listened to</a:t>
            </a:r>
            <a:endParaRPr lang="en-GB" dirty="0"/>
          </a:p>
          <a:p>
            <a:pPr>
              <a:buFont typeface="Arial"/>
              <a:buChar char="•"/>
            </a:pPr>
            <a:r>
              <a:rPr lang="en-GB" b="1" dirty="0">
                <a:ea typeface="+mn-lt"/>
                <a:cs typeface="+mn-lt"/>
              </a:rPr>
              <a:t>Autonomy,</a:t>
            </a:r>
            <a:r>
              <a:rPr lang="en-GB" dirty="0">
                <a:ea typeface="+mn-lt"/>
                <a:cs typeface="+mn-lt"/>
              </a:rPr>
              <a:t> including freedom to act and freedom to decide, based on opportunities to participate, and clear, comprehensive information.</a:t>
            </a:r>
            <a:endParaRPr lang="en-GB" dirty="0"/>
          </a:p>
          <a:p>
            <a:pPr indent="0">
              <a:buNone/>
            </a:pPr>
            <a:endParaRPr lang="en-GB"/>
          </a:p>
          <a:p>
            <a:pPr>
              <a:buNone/>
            </a:pPr>
            <a:r>
              <a:rPr lang="en-GB" b="1" dirty="0">
                <a:ea typeface="+mn-lt"/>
                <a:cs typeface="+mn-lt"/>
              </a:rPr>
              <a:t>Individual’s human rights</a:t>
            </a:r>
            <a:r>
              <a:rPr lang="en-GB" dirty="0">
                <a:ea typeface="+mn-lt"/>
                <a:cs typeface="+mn-lt"/>
              </a:rPr>
              <a:t> to dignity, privacy and informed choice will be protected at all times, and the care provided will take account of the individual’s needs, abilities and wishes.</a:t>
            </a:r>
            <a:endParaRPr lang="en-GB" dirty="0"/>
          </a:p>
          <a:p>
            <a:pPr>
              <a:buNone/>
            </a:pPr>
            <a:endParaRPr lang="en-GB" dirty="0">
              <a:cs typeface="Calibri"/>
            </a:endParaRPr>
          </a:p>
          <a:p>
            <a:pPr marL="0" indent="0">
              <a:buNone/>
            </a:pPr>
            <a:endParaRPr lang="en-GB" b="1" dirty="0">
              <a:cs typeface="Calibri"/>
            </a:endParaRPr>
          </a:p>
        </p:txBody>
      </p:sp>
      <p:sp>
        <p:nvSpPr>
          <p:cNvPr id="4" name="Text Placeholder 3">
            <a:extLst>
              <a:ext uri="{FF2B5EF4-FFF2-40B4-BE49-F238E27FC236}">
                <a16:creationId xmlns:a16="http://schemas.microsoft.com/office/drawing/2014/main" id="{2E142EE7-8A7F-44AD-B56C-A102D02FBAFD}"/>
              </a:ext>
            </a:extLst>
          </p:cNvPr>
          <p:cNvSpPr>
            <a:spLocks noGrp="1"/>
          </p:cNvSpPr>
          <p:nvPr>
            <p:ph type="body" sz="half" idx="2"/>
          </p:nvPr>
        </p:nvSpPr>
        <p:spPr>
          <a:xfrm>
            <a:off x="221562" y="2057400"/>
            <a:ext cx="3932237" cy="1223664"/>
          </a:xfrm>
          <a:ln>
            <a:solidFill>
              <a:schemeClr val="accent2"/>
            </a:solidFill>
          </a:ln>
        </p:spPr>
        <p:txBody>
          <a:bodyPr vert="horz" lIns="91440" tIns="45720" rIns="91440" bIns="45720" rtlCol="0" anchor="t">
            <a:normAutofit/>
          </a:bodyPr>
          <a:lstStyle/>
          <a:p>
            <a:pPr algn="ctr"/>
            <a:r>
              <a:rPr lang="en-GB" sz="3200" b="1" dirty="0">
                <a:solidFill>
                  <a:schemeClr val="accent2"/>
                </a:solidFill>
                <a:ea typeface="+mn-lt"/>
                <a:cs typeface="+mn-lt"/>
              </a:rPr>
              <a:t>NHS Wales</a:t>
            </a:r>
            <a:endParaRPr lang="en-US" dirty="0">
              <a:solidFill>
                <a:schemeClr val="accent2"/>
              </a:solidFill>
            </a:endParaRPr>
          </a:p>
          <a:p>
            <a:endParaRPr lang="en-GB" dirty="0">
              <a:cs typeface="Calibri"/>
            </a:endParaRPr>
          </a:p>
        </p:txBody>
      </p:sp>
      <p:pic>
        <p:nvPicPr>
          <p:cNvPr id="6" name="Picture 6" descr="A picture containing drawing&#10;&#10;Description automatically generated">
            <a:extLst>
              <a:ext uri="{FF2B5EF4-FFF2-40B4-BE49-F238E27FC236}">
                <a16:creationId xmlns:a16="http://schemas.microsoft.com/office/drawing/2014/main" id="{9B4F5A7D-CB40-490E-8723-59C3178F2B55}"/>
              </a:ext>
            </a:extLst>
          </p:cNvPr>
          <p:cNvPicPr>
            <a:picLocks noChangeAspect="1"/>
          </p:cNvPicPr>
          <p:nvPr/>
        </p:nvPicPr>
        <p:blipFill>
          <a:blip r:embed="rId2"/>
          <a:stretch>
            <a:fillRect/>
          </a:stretch>
        </p:blipFill>
        <p:spPr>
          <a:xfrm>
            <a:off x="181155" y="3602654"/>
            <a:ext cx="4324709" cy="2441900"/>
          </a:xfrm>
          <a:prstGeom prst="rect">
            <a:avLst/>
          </a:prstGeom>
        </p:spPr>
      </p:pic>
    </p:spTree>
    <p:extLst>
      <p:ext uri="{BB962C8B-B14F-4D97-AF65-F5344CB8AC3E}">
        <p14:creationId xmlns:p14="http://schemas.microsoft.com/office/powerpoint/2010/main" val="197311204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1EDC5-3036-473F-9F6A-0FDC2092CF2A}"/>
              </a:ext>
            </a:extLst>
          </p:cNvPr>
          <p:cNvSpPr>
            <a:spLocks noGrp="1"/>
          </p:cNvSpPr>
          <p:nvPr>
            <p:ph type="title"/>
          </p:nvPr>
        </p:nvSpPr>
        <p:spPr>
          <a:xfrm>
            <a:off x="221562" y="457200"/>
            <a:ext cx="3932237" cy="1600200"/>
          </a:xfrm>
          <a:solidFill>
            <a:schemeClr val="accent4"/>
          </a:solidFill>
        </p:spPr>
        <p:txBody>
          <a:bodyPr/>
          <a:lstStyle/>
          <a:p>
            <a:pPr algn="ctr"/>
            <a:r>
              <a:rPr lang="en-GB" b="1" dirty="0">
                <a:solidFill>
                  <a:srgbClr val="FFFFFF"/>
                </a:solidFill>
                <a:cs typeface="Calibri Light"/>
              </a:rPr>
              <a:t>Rights of individuals</a:t>
            </a:r>
            <a:endParaRPr lang="en-GB" b="1" dirty="0">
              <a:solidFill>
                <a:srgbClr val="FFFFFF"/>
              </a:solidFill>
            </a:endParaRPr>
          </a:p>
        </p:txBody>
      </p:sp>
      <p:sp>
        <p:nvSpPr>
          <p:cNvPr id="3" name="Content Placeholder 2">
            <a:extLst>
              <a:ext uri="{FF2B5EF4-FFF2-40B4-BE49-F238E27FC236}">
                <a16:creationId xmlns:a16="http://schemas.microsoft.com/office/drawing/2014/main" id="{A7B5E444-D53F-4931-8108-E85BC16924F8}"/>
              </a:ext>
            </a:extLst>
          </p:cNvPr>
          <p:cNvSpPr>
            <a:spLocks noGrp="1"/>
          </p:cNvSpPr>
          <p:nvPr>
            <p:ph idx="1"/>
          </p:nvPr>
        </p:nvSpPr>
        <p:spPr>
          <a:xfrm>
            <a:off x="4320547" y="139162"/>
            <a:ext cx="7768085" cy="6656416"/>
          </a:xfrm>
          <a:solidFill>
            <a:schemeClr val="accent4"/>
          </a:solidFill>
        </p:spPr>
        <p:txBody>
          <a:bodyPr vert="horz" lIns="91440" tIns="45720" rIns="91440" bIns="45720" rtlCol="0" anchor="t">
            <a:normAutofit fontScale="70000" lnSpcReduction="20000"/>
          </a:bodyPr>
          <a:lstStyle/>
          <a:p>
            <a:pPr>
              <a:buNone/>
            </a:pPr>
            <a:r>
              <a:rPr lang="en-GB" b="1" dirty="0">
                <a:ea typeface="+mn-lt"/>
                <a:cs typeface="+mn-lt"/>
              </a:rPr>
              <a:t>The Welsh Government is firmly committed to promoting children’s rights and has led the way in this area. Our approach is based on our commitment to the principles of the United Nations Convention on the Rights of the Child (UNCRC).</a:t>
            </a:r>
            <a:endParaRPr lang="en-GB" dirty="0">
              <a:cs typeface="Calibri"/>
            </a:endParaRPr>
          </a:p>
          <a:p>
            <a:pPr>
              <a:buNone/>
            </a:pPr>
            <a:r>
              <a:rPr lang="en-GB" dirty="0">
                <a:ea typeface="+mn-lt"/>
                <a:cs typeface="+mn-lt"/>
              </a:rPr>
              <a:t>The United Nations Convention on the Rights of the Child (UNCRC) is an international agreement setting out the rights of children. The rationale for the UNCRC is that children’s rights need specific consideration due to the special care and protection often needed by children and young people.</a:t>
            </a:r>
            <a:endParaRPr lang="en-GB" dirty="0">
              <a:cs typeface="Calibri"/>
            </a:endParaRPr>
          </a:p>
          <a:p>
            <a:pPr>
              <a:buNone/>
            </a:pPr>
            <a:r>
              <a:rPr lang="en-GB" dirty="0">
                <a:ea typeface="+mn-lt"/>
                <a:cs typeface="+mn-lt"/>
              </a:rPr>
              <a:t>The UNCRC is a list of rights that all children and young people, everywhere in the world have. Children and young people aged 18 and under, have the right to be safe, to play, to have an education, to be healthy and be happy. </a:t>
            </a:r>
            <a:endParaRPr lang="en-GB" dirty="0">
              <a:cs typeface="Calibri"/>
            </a:endParaRPr>
          </a:p>
          <a:p>
            <a:pPr>
              <a:buNone/>
            </a:pPr>
            <a:r>
              <a:rPr lang="en-GB" dirty="0">
                <a:ea typeface="+mn-lt"/>
                <a:cs typeface="+mn-lt"/>
              </a:rPr>
              <a:t>There are</a:t>
            </a:r>
            <a:r>
              <a:rPr lang="en-GB" b="1" dirty="0">
                <a:ea typeface="+mn-lt"/>
                <a:cs typeface="+mn-lt"/>
              </a:rPr>
              <a:t> four key articles </a:t>
            </a:r>
            <a:r>
              <a:rPr lang="en-GB" dirty="0">
                <a:ea typeface="+mn-lt"/>
                <a:cs typeface="+mn-lt"/>
              </a:rPr>
              <a:t>which form the basis of the rights set out in the UNCRC:</a:t>
            </a:r>
            <a:endParaRPr lang="en-GB" dirty="0">
              <a:cs typeface="Calibri"/>
            </a:endParaRPr>
          </a:p>
          <a:p>
            <a:pPr>
              <a:buFont typeface="Arial"/>
              <a:buChar char="•"/>
            </a:pPr>
            <a:r>
              <a:rPr lang="en-GB" dirty="0">
                <a:ea typeface="+mn-lt"/>
                <a:cs typeface="+mn-lt"/>
              </a:rPr>
              <a:t>Right to non-discrimination (article 2)</a:t>
            </a:r>
            <a:endParaRPr lang="en-GB" dirty="0">
              <a:cs typeface="Calibri"/>
            </a:endParaRPr>
          </a:p>
          <a:p>
            <a:pPr>
              <a:buFont typeface="Arial"/>
              <a:buChar char="•"/>
            </a:pPr>
            <a:r>
              <a:rPr lang="en-GB" dirty="0">
                <a:ea typeface="+mn-lt"/>
                <a:cs typeface="+mn-lt"/>
              </a:rPr>
              <a:t>Commitment to the best interests of the child (article 3)</a:t>
            </a:r>
            <a:endParaRPr lang="en-GB" dirty="0">
              <a:cs typeface="Calibri"/>
            </a:endParaRPr>
          </a:p>
          <a:p>
            <a:pPr>
              <a:buFont typeface="Arial"/>
              <a:buChar char="•"/>
            </a:pPr>
            <a:r>
              <a:rPr lang="en-GB" dirty="0">
                <a:ea typeface="+mn-lt"/>
                <a:cs typeface="+mn-lt"/>
              </a:rPr>
              <a:t>Right to life, survival and development (article 6)</a:t>
            </a:r>
            <a:endParaRPr lang="en-GB" dirty="0">
              <a:cs typeface="Calibri"/>
            </a:endParaRPr>
          </a:p>
          <a:p>
            <a:pPr>
              <a:buFont typeface="Arial"/>
              <a:buChar char="•"/>
            </a:pPr>
            <a:r>
              <a:rPr lang="en-GB" dirty="0">
                <a:ea typeface="+mn-lt"/>
                <a:cs typeface="+mn-lt"/>
              </a:rPr>
              <a:t>Right to be heard (article 12)</a:t>
            </a:r>
            <a:endParaRPr lang="en-GB" dirty="0">
              <a:cs typeface="Calibri"/>
            </a:endParaRPr>
          </a:p>
          <a:p>
            <a:pPr algn="ctr">
              <a:buNone/>
            </a:pPr>
            <a:endParaRPr lang="en-GB" b="1" dirty="0">
              <a:cs typeface="Calibri"/>
            </a:endParaRPr>
          </a:p>
          <a:p>
            <a:pPr>
              <a:buNone/>
            </a:pPr>
            <a:endParaRPr lang="en-GB" dirty="0">
              <a:cs typeface="Calibri"/>
            </a:endParaRPr>
          </a:p>
          <a:p>
            <a:pPr marL="0" indent="0">
              <a:buNone/>
            </a:pPr>
            <a:endParaRPr lang="en-GB" b="1" dirty="0">
              <a:cs typeface="Calibri"/>
            </a:endParaRPr>
          </a:p>
        </p:txBody>
      </p:sp>
      <p:sp>
        <p:nvSpPr>
          <p:cNvPr id="4" name="Text Placeholder 3">
            <a:extLst>
              <a:ext uri="{FF2B5EF4-FFF2-40B4-BE49-F238E27FC236}">
                <a16:creationId xmlns:a16="http://schemas.microsoft.com/office/drawing/2014/main" id="{2E142EE7-8A7F-44AD-B56C-A102D02FBAFD}"/>
              </a:ext>
            </a:extLst>
          </p:cNvPr>
          <p:cNvSpPr>
            <a:spLocks noGrp="1"/>
          </p:cNvSpPr>
          <p:nvPr>
            <p:ph type="body" sz="half" idx="2"/>
          </p:nvPr>
        </p:nvSpPr>
        <p:spPr>
          <a:xfrm>
            <a:off x="221562" y="2057400"/>
            <a:ext cx="3932237" cy="1223664"/>
          </a:xfrm>
          <a:ln>
            <a:solidFill>
              <a:schemeClr val="accent2"/>
            </a:solidFill>
          </a:ln>
        </p:spPr>
        <p:txBody>
          <a:bodyPr vert="horz" lIns="91440" tIns="45720" rIns="91440" bIns="45720" rtlCol="0" anchor="t">
            <a:normAutofit/>
          </a:bodyPr>
          <a:lstStyle/>
          <a:p>
            <a:pPr algn="ctr"/>
            <a:r>
              <a:rPr lang="en-GB" sz="3200" b="1" dirty="0">
                <a:solidFill>
                  <a:schemeClr val="accent2"/>
                </a:solidFill>
                <a:cs typeface="Calibri"/>
              </a:rPr>
              <a:t>Welsh Government</a:t>
            </a:r>
          </a:p>
          <a:p>
            <a:endParaRPr lang="en-GB" dirty="0">
              <a:cs typeface="Calibri"/>
            </a:endParaRPr>
          </a:p>
        </p:txBody>
      </p:sp>
      <p:pic>
        <p:nvPicPr>
          <p:cNvPr id="5" name="Picture 6" descr="A picture containing food, drawing&#10;&#10;Description automatically generated">
            <a:extLst>
              <a:ext uri="{FF2B5EF4-FFF2-40B4-BE49-F238E27FC236}">
                <a16:creationId xmlns:a16="http://schemas.microsoft.com/office/drawing/2014/main" id="{C92C655F-5A07-4AC0-8A03-44F237B17F55}"/>
              </a:ext>
            </a:extLst>
          </p:cNvPr>
          <p:cNvPicPr>
            <a:picLocks noChangeAspect="1"/>
          </p:cNvPicPr>
          <p:nvPr/>
        </p:nvPicPr>
        <p:blipFill>
          <a:blip r:embed="rId2"/>
          <a:stretch>
            <a:fillRect/>
          </a:stretch>
        </p:blipFill>
        <p:spPr>
          <a:xfrm>
            <a:off x="99294" y="3463237"/>
            <a:ext cx="4128997" cy="2749490"/>
          </a:xfrm>
          <a:prstGeom prst="rect">
            <a:avLst/>
          </a:prstGeom>
        </p:spPr>
      </p:pic>
    </p:spTree>
    <p:extLst>
      <p:ext uri="{BB962C8B-B14F-4D97-AF65-F5344CB8AC3E}">
        <p14:creationId xmlns:p14="http://schemas.microsoft.com/office/powerpoint/2010/main" val="368857884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2A148568-35DC-4944-AFD7-1CDA57719DE4}"/>
              </a:ext>
            </a:extLst>
          </p:cNvPr>
          <p:cNvSpPr/>
          <p:nvPr/>
        </p:nvSpPr>
        <p:spPr>
          <a:xfrm>
            <a:off x="3956649" y="2238555"/>
            <a:ext cx="4169432" cy="2271621"/>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lIns="91440" tIns="45720" rIns="91440" bIns="45720" rtlCol="0" anchor="ctr"/>
          <a:lstStyle/>
          <a:p>
            <a:pPr algn="ctr"/>
            <a:r>
              <a:rPr lang="en-GB" sz="3200" b="1" dirty="0">
                <a:cs typeface="Calibri"/>
              </a:rPr>
              <a:t>Rights of your chosen group of individuals</a:t>
            </a:r>
            <a:endParaRPr lang="en-GB" sz="3200" b="1" err="1">
              <a:cs typeface="Calibri"/>
            </a:endParaRPr>
          </a:p>
        </p:txBody>
      </p:sp>
      <p:sp>
        <p:nvSpPr>
          <p:cNvPr id="3" name="TextBox 2">
            <a:extLst>
              <a:ext uri="{FF2B5EF4-FFF2-40B4-BE49-F238E27FC236}">
                <a16:creationId xmlns:a16="http://schemas.microsoft.com/office/drawing/2014/main" id="{B6805B42-E22D-44C3-BBB7-3DA71C5A218B}"/>
              </a:ext>
            </a:extLst>
          </p:cNvPr>
          <p:cNvSpPr txBox="1"/>
          <p:nvPr/>
        </p:nvSpPr>
        <p:spPr>
          <a:xfrm>
            <a:off x="310551" y="382437"/>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mental illness</a:t>
            </a:r>
            <a:r>
              <a:rPr lang="en-GB" sz="2400" b="1" dirty="0">
                <a:cs typeface="Calibri"/>
              </a:rPr>
              <a:t>​</a:t>
            </a:r>
          </a:p>
        </p:txBody>
      </p:sp>
      <p:sp>
        <p:nvSpPr>
          <p:cNvPr id="4" name="TextBox 3">
            <a:extLst>
              <a:ext uri="{FF2B5EF4-FFF2-40B4-BE49-F238E27FC236}">
                <a16:creationId xmlns:a16="http://schemas.microsoft.com/office/drawing/2014/main" id="{9E7DD887-712F-4FFF-ABCB-ED7062345C60}"/>
              </a:ext>
            </a:extLst>
          </p:cNvPr>
          <p:cNvSpPr txBox="1"/>
          <p:nvPr/>
        </p:nvSpPr>
        <p:spPr>
          <a:xfrm>
            <a:off x="4810665" y="554965"/>
            <a:ext cx="2743200" cy="461665"/>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Older adults</a:t>
            </a:r>
            <a:r>
              <a:rPr lang="en-GB" sz="2400" b="1" dirty="0">
                <a:cs typeface="Calibri"/>
              </a:rPr>
              <a:t>​</a:t>
            </a:r>
            <a:endParaRPr lang="en-US" b="1">
              <a:cs typeface="Calibri"/>
            </a:endParaRPr>
          </a:p>
        </p:txBody>
      </p:sp>
      <p:sp>
        <p:nvSpPr>
          <p:cNvPr id="5" name="TextBox 4">
            <a:extLst>
              <a:ext uri="{FF2B5EF4-FFF2-40B4-BE49-F238E27FC236}">
                <a16:creationId xmlns:a16="http://schemas.microsoft.com/office/drawing/2014/main" id="{97C7B5ED-FA2A-4572-B10A-ED0F776828EE}"/>
              </a:ext>
            </a:extLst>
          </p:cNvPr>
          <p:cNvSpPr txBox="1"/>
          <p:nvPr/>
        </p:nvSpPr>
        <p:spPr>
          <a:xfrm>
            <a:off x="8836325" y="598097"/>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dementia</a:t>
            </a:r>
            <a:r>
              <a:rPr lang="en-GB" sz="2400" b="1" dirty="0">
                <a:cs typeface="Calibri"/>
              </a:rPr>
              <a:t>​</a:t>
            </a:r>
            <a:endParaRPr lang="en-US" b="1">
              <a:cs typeface="Calibri"/>
            </a:endParaRPr>
          </a:p>
        </p:txBody>
      </p:sp>
      <p:sp>
        <p:nvSpPr>
          <p:cNvPr id="6" name="TextBox 5">
            <a:extLst>
              <a:ext uri="{FF2B5EF4-FFF2-40B4-BE49-F238E27FC236}">
                <a16:creationId xmlns:a16="http://schemas.microsoft.com/office/drawing/2014/main" id="{014BEB8D-03C0-4025-9784-E484255DC1A5}"/>
              </a:ext>
            </a:extLst>
          </p:cNvPr>
          <p:cNvSpPr txBox="1"/>
          <p:nvPr/>
        </p:nvSpPr>
        <p:spPr>
          <a:xfrm>
            <a:off x="152401" y="2697192"/>
            <a:ext cx="2743200" cy="830997"/>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with physical challenges</a:t>
            </a:r>
            <a:r>
              <a:rPr lang="en-GB" sz="2400" b="1" dirty="0">
                <a:cs typeface="Calibri"/>
              </a:rPr>
              <a:t>​</a:t>
            </a:r>
          </a:p>
        </p:txBody>
      </p:sp>
      <p:sp>
        <p:nvSpPr>
          <p:cNvPr id="7" name="TextBox 6">
            <a:extLst>
              <a:ext uri="{FF2B5EF4-FFF2-40B4-BE49-F238E27FC236}">
                <a16:creationId xmlns:a16="http://schemas.microsoft.com/office/drawing/2014/main" id="{B62B0E4A-0A15-4381-8A3A-F4CA1923C374}"/>
              </a:ext>
            </a:extLst>
          </p:cNvPr>
          <p:cNvSpPr txBox="1"/>
          <p:nvPr/>
        </p:nvSpPr>
        <p:spPr>
          <a:xfrm>
            <a:off x="1518249" y="4925683"/>
            <a:ext cx="2743200" cy="1569660"/>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with learning difficulties and other challenges</a:t>
            </a:r>
            <a:endParaRPr lang="en-GB" sz="2400" b="1">
              <a:cs typeface="Calibri"/>
            </a:endParaRPr>
          </a:p>
        </p:txBody>
      </p:sp>
      <p:sp>
        <p:nvSpPr>
          <p:cNvPr id="8" name="TextBox 7">
            <a:extLst>
              <a:ext uri="{FF2B5EF4-FFF2-40B4-BE49-F238E27FC236}">
                <a16:creationId xmlns:a16="http://schemas.microsoft.com/office/drawing/2014/main" id="{7718D24E-C582-4D4E-9B69-C1FF96FE7349}"/>
              </a:ext>
            </a:extLst>
          </p:cNvPr>
          <p:cNvSpPr txBox="1"/>
          <p:nvPr/>
        </p:nvSpPr>
        <p:spPr>
          <a:xfrm>
            <a:off x="9310778" y="2539042"/>
            <a:ext cx="2743200" cy="1200329"/>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a long-term illness</a:t>
            </a:r>
            <a:r>
              <a:rPr lang="en-GB" sz="2400" b="1" dirty="0">
                <a:cs typeface="Calibri"/>
              </a:rPr>
              <a:t>​</a:t>
            </a:r>
          </a:p>
        </p:txBody>
      </p:sp>
      <p:sp>
        <p:nvSpPr>
          <p:cNvPr id="9" name="TextBox 8">
            <a:extLst>
              <a:ext uri="{FF2B5EF4-FFF2-40B4-BE49-F238E27FC236}">
                <a16:creationId xmlns:a16="http://schemas.microsoft.com/office/drawing/2014/main" id="{A0A29F6A-47C2-4029-80E0-D81D9B89E55C}"/>
              </a:ext>
            </a:extLst>
          </p:cNvPr>
          <p:cNvSpPr txBox="1"/>
          <p:nvPr/>
        </p:nvSpPr>
        <p:spPr>
          <a:xfrm>
            <a:off x="7786777" y="5026325"/>
            <a:ext cx="2743200" cy="1200329"/>
          </a:xfrm>
          <a:prstGeom prst="rect">
            <a:avLst/>
          </a:prstGeom>
          <a:noFill/>
          <a:ln>
            <a:solidFill>
              <a:schemeClr val="accent4"/>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2400" b="1" dirty="0"/>
              <a:t>Individuals living with life-limiting conditions</a:t>
            </a:r>
            <a:r>
              <a:rPr lang="en-GB" sz="2400" b="1" dirty="0">
                <a:cs typeface="Calibri"/>
              </a:rPr>
              <a:t>​</a:t>
            </a:r>
            <a:endParaRPr lang="en-US" b="1">
              <a:cs typeface="Calibri"/>
            </a:endParaRPr>
          </a:p>
        </p:txBody>
      </p:sp>
      <p:sp>
        <p:nvSpPr>
          <p:cNvPr id="10" name="Arrow: Up 9">
            <a:extLst>
              <a:ext uri="{FF2B5EF4-FFF2-40B4-BE49-F238E27FC236}">
                <a16:creationId xmlns:a16="http://schemas.microsoft.com/office/drawing/2014/main" id="{B9564DBD-0ED1-4E18-8436-9B358475F8AD}"/>
              </a:ext>
            </a:extLst>
          </p:cNvPr>
          <p:cNvSpPr/>
          <p:nvPr/>
        </p:nvSpPr>
        <p:spPr>
          <a:xfrm rot="-3480000">
            <a:off x="3538929" y="1458928"/>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1" name="Arrow: Up 10">
            <a:extLst>
              <a:ext uri="{FF2B5EF4-FFF2-40B4-BE49-F238E27FC236}">
                <a16:creationId xmlns:a16="http://schemas.microsoft.com/office/drawing/2014/main" id="{27BF15F0-944B-4911-B0A8-EAD10DD04F1A}"/>
              </a:ext>
            </a:extLst>
          </p:cNvPr>
          <p:cNvSpPr/>
          <p:nvPr/>
        </p:nvSpPr>
        <p:spPr>
          <a:xfrm rot="2760000">
            <a:off x="7967155" y="1530815"/>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2" name="Arrow: Up 11">
            <a:extLst>
              <a:ext uri="{FF2B5EF4-FFF2-40B4-BE49-F238E27FC236}">
                <a16:creationId xmlns:a16="http://schemas.microsoft.com/office/drawing/2014/main" id="{B9E00569-57BA-41A4-A051-EFC5008B557B}"/>
              </a:ext>
            </a:extLst>
          </p:cNvPr>
          <p:cNvSpPr/>
          <p:nvPr/>
        </p:nvSpPr>
        <p:spPr>
          <a:xfrm>
            <a:off x="5796174" y="1200135"/>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3" name="Arrow: Up 12">
            <a:extLst>
              <a:ext uri="{FF2B5EF4-FFF2-40B4-BE49-F238E27FC236}">
                <a16:creationId xmlns:a16="http://schemas.microsoft.com/office/drawing/2014/main" id="{3F1B57D1-E512-4F49-AC75-BEE553DFBB55}"/>
              </a:ext>
            </a:extLst>
          </p:cNvPr>
          <p:cNvSpPr/>
          <p:nvPr/>
        </p:nvSpPr>
        <p:spPr>
          <a:xfrm rot="16200000">
            <a:off x="3165116" y="2752890"/>
            <a:ext cx="517584" cy="833887"/>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4" name="Arrow: Up 13">
            <a:extLst>
              <a:ext uri="{FF2B5EF4-FFF2-40B4-BE49-F238E27FC236}">
                <a16:creationId xmlns:a16="http://schemas.microsoft.com/office/drawing/2014/main" id="{705C0B22-0BD7-4433-BA67-9542F8DB981A}"/>
              </a:ext>
            </a:extLst>
          </p:cNvPr>
          <p:cNvSpPr/>
          <p:nvPr/>
        </p:nvSpPr>
        <p:spPr>
          <a:xfrm rot="8040000">
            <a:off x="8067797" y="3917456"/>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5" name="Arrow: Up 14">
            <a:extLst>
              <a:ext uri="{FF2B5EF4-FFF2-40B4-BE49-F238E27FC236}">
                <a16:creationId xmlns:a16="http://schemas.microsoft.com/office/drawing/2014/main" id="{43E63B69-92A2-4D9E-8E53-543BD77AA93D}"/>
              </a:ext>
            </a:extLst>
          </p:cNvPr>
          <p:cNvSpPr/>
          <p:nvPr/>
        </p:nvSpPr>
        <p:spPr>
          <a:xfrm rot="13680000">
            <a:off x="3294513" y="3888701"/>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6" name="Arrow: Up 15">
            <a:extLst>
              <a:ext uri="{FF2B5EF4-FFF2-40B4-BE49-F238E27FC236}">
                <a16:creationId xmlns:a16="http://schemas.microsoft.com/office/drawing/2014/main" id="{309A3F2C-5462-4771-9C1F-9D7FD60AE167}"/>
              </a:ext>
            </a:extLst>
          </p:cNvPr>
          <p:cNvSpPr/>
          <p:nvPr/>
        </p:nvSpPr>
        <p:spPr>
          <a:xfrm rot="5400000">
            <a:off x="8484740" y="2623494"/>
            <a:ext cx="488830" cy="97766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315809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4A1A5-1680-4AB6-9310-75405A2BD07F}"/>
              </a:ext>
            </a:extLst>
          </p:cNvPr>
          <p:cNvSpPr>
            <a:spLocks noGrp="1"/>
          </p:cNvSpPr>
          <p:nvPr>
            <p:ph type="title"/>
          </p:nvPr>
        </p:nvSpPr>
        <p:spPr>
          <a:solidFill>
            <a:schemeClr val="accent4"/>
          </a:solidFill>
        </p:spPr>
        <p:txBody>
          <a:bodyPr/>
          <a:lstStyle/>
          <a:p>
            <a:pPr algn="ctr"/>
            <a:r>
              <a:rPr lang="en-GB" b="1" dirty="0">
                <a:solidFill>
                  <a:schemeClr val="bg1"/>
                </a:solidFill>
                <a:cs typeface="Calibri Light"/>
              </a:rPr>
              <a:t>Task – Identifying the rights of your chosen group of individuals</a:t>
            </a:r>
            <a:endParaRPr lang="en-US"/>
          </a:p>
        </p:txBody>
      </p:sp>
      <p:graphicFrame>
        <p:nvGraphicFramePr>
          <p:cNvPr id="3" name="Table 3">
            <a:extLst>
              <a:ext uri="{FF2B5EF4-FFF2-40B4-BE49-F238E27FC236}">
                <a16:creationId xmlns:a16="http://schemas.microsoft.com/office/drawing/2014/main" id="{6E492D89-C960-46E3-84D6-E2452041198B}"/>
              </a:ext>
            </a:extLst>
          </p:cNvPr>
          <p:cNvGraphicFramePr>
            <a:graphicFrameLocks noGrp="1"/>
          </p:cNvGraphicFramePr>
          <p:nvPr>
            <p:extLst>
              <p:ext uri="{D42A27DB-BD31-4B8C-83A1-F6EECF244321}">
                <p14:modId xmlns:p14="http://schemas.microsoft.com/office/powerpoint/2010/main" val="1218406655"/>
              </p:ext>
            </p:extLst>
          </p:nvPr>
        </p:nvGraphicFramePr>
        <p:xfrm>
          <a:off x="0" y="1955320"/>
          <a:ext cx="12188127" cy="4931430"/>
        </p:xfrm>
        <a:graphic>
          <a:graphicData uri="http://schemas.openxmlformats.org/drawingml/2006/table">
            <a:tbl>
              <a:tblPr firstRow="1" bandRow="1">
                <a:tableStyleId>{00A15C55-8517-42AA-B614-E9B94910E393}</a:tableStyleId>
              </a:tblPr>
              <a:tblGrid>
                <a:gridCol w="4062709">
                  <a:extLst>
                    <a:ext uri="{9D8B030D-6E8A-4147-A177-3AD203B41FA5}">
                      <a16:colId xmlns:a16="http://schemas.microsoft.com/office/drawing/2014/main" val="3951870142"/>
                    </a:ext>
                  </a:extLst>
                </a:gridCol>
                <a:gridCol w="4062709">
                  <a:extLst>
                    <a:ext uri="{9D8B030D-6E8A-4147-A177-3AD203B41FA5}">
                      <a16:colId xmlns:a16="http://schemas.microsoft.com/office/drawing/2014/main" val="2611315293"/>
                    </a:ext>
                  </a:extLst>
                </a:gridCol>
                <a:gridCol w="4062709">
                  <a:extLst>
                    <a:ext uri="{9D8B030D-6E8A-4147-A177-3AD203B41FA5}">
                      <a16:colId xmlns:a16="http://schemas.microsoft.com/office/drawing/2014/main" val="211500111"/>
                    </a:ext>
                  </a:extLst>
                </a:gridCol>
              </a:tblGrid>
              <a:tr h="986286">
                <a:tc>
                  <a:txBody>
                    <a:bodyPr/>
                    <a:lstStyle/>
                    <a:p>
                      <a:r>
                        <a:rPr lang="en-GB" dirty="0"/>
                        <a:t>Right</a:t>
                      </a:r>
                    </a:p>
                  </a:txBody>
                  <a:tcPr/>
                </a:tc>
                <a:tc>
                  <a:txBody>
                    <a:bodyPr/>
                    <a:lstStyle/>
                    <a:p>
                      <a:r>
                        <a:rPr lang="en-GB" dirty="0"/>
                        <a:t>Why?</a:t>
                      </a:r>
                    </a:p>
                  </a:txBody>
                  <a:tcPr/>
                </a:tc>
                <a:tc>
                  <a:txBody>
                    <a:bodyPr/>
                    <a:lstStyle/>
                    <a:p>
                      <a:r>
                        <a:rPr lang="en-GB" dirty="0"/>
                        <a:t>Examples?</a:t>
                      </a:r>
                    </a:p>
                  </a:txBody>
                  <a:tcPr/>
                </a:tc>
                <a:extLst>
                  <a:ext uri="{0D108BD9-81ED-4DB2-BD59-A6C34878D82A}">
                    <a16:rowId xmlns:a16="http://schemas.microsoft.com/office/drawing/2014/main" val="3522993615"/>
                  </a:ext>
                </a:extLst>
              </a:tr>
              <a:tr h="986286">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71516904"/>
                  </a:ext>
                </a:extLst>
              </a:tr>
              <a:tr h="986286">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3183546494"/>
                  </a:ext>
                </a:extLst>
              </a:tr>
              <a:tr h="986286">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3766886864"/>
                  </a:ext>
                </a:extLst>
              </a:tr>
              <a:tr h="986286">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2147683870"/>
                  </a:ext>
                </a:extLst>
              </a:tr>
            </a:tbl>
          </a:graphicData>
        </a:graphic>
      </p:graphicFrame>
    </p:spTree>
    <p:extLst>
      <p:ext uri="{BB962C8B-B14F-4D97-AF65-F5344CB8AC3E}">
        <p14:creationId xmlns:p14="http://schemas.microsoft.com/office/powerpoint/2010/main" val="93103453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3D352D89-B721-4B31-96A6-06AD663D4C98}"/>
              </a:ext>
            </a:extLst>
          </p:cNvPr>
          <p:cNvGraphicFramePr>
            <a:graphicFrameLocks noGrp="1"/>
          </p:cNvGraphicFramePr>
          <p:nvPr/>
        </p:nvGraphicFramePr>
        <p:xfrm>
          <a:off x="0" y="28754"/>
          <a:ext cx="12181047" cy="6829246"/>
        </p:xfrm>
        <a:graphic>
          <a:graphicData uri="http://schemas.openxmlformats.org/drawingml/2006/table">
            <a:tbl>
              <a:tblPr firstRow="1" bandRow="1">
                <a:tableStyleId>{00A15C55-8517-42AA-B614-E9B94910E393}</a:tableStyleId>
              </a:tblPr>
              <a:tblGrid>
                <a:gridCol w="1063924">
                  <a:extLst>
                    <a:ext uri="{9D8B030D-6E8A-4147-A177-3AD203B41FA5}">
                      <a16:colId xmlns:a16="http://schemas.microsoft.com/office/drawing/2014/main" val="3759660377"/>
                    </a:ext>
                  </a:extLst>
                </a:gridCol>
                <a:gridCol w="11117123">
                  <a:extLst>
                    <a:ext uri="{9D8B030D-6E8A-4147-A177-3AD203B41FA5}">
                      <a16:colId xmlns:a16="http://schemas.microsoft.com/office/drawing/2014/main" val="2031670216"/>
                    </a:ext>
                  </a:extLst>
                </a:gridCol>
              </a:tblGrid>
              <a:tr h="727833">
                <a:tc>
                  <a:txBody>
                    <a:bodyPr/>
                    <a:lstStyle/>
                    <a:p>
                      <a:pPr lvl="0" algn="ctr">
                        <a:buNone/>
                      </a:pPr>
                      <a:r>
                        <a:rPr lang="en-GB" sz="2000" b="1" i="0" u="none" strike="noStrike" noProof="0" dirty="0">
                          <a:latin typeface="Calibri"/>
                        </a:rPr>
                        <a:t>Section A</a:t>
                      </a:r>
                      <a:endParaRPr lang="en-GB" sz="2000" b="0" i="0" u="none" strike="noStrike" noProof="0">
                        <a:latin typeface="Calibri"/>
                      </a:endParaRPr>
                    </a:p>
                  </a:txBody>
                  <a:tcPr/>
                </a:tc>
                <a:tc>
                  <a:txBody>
                    <a:bodyPr/>
                    <a:lstStyle/>
                    <a:p>
                      <a:pPr lvl="0">
                        <a:buNone/>
                      </a:pPr>
                      <a:r>
                        <a:rPr lang="en-GB" sz="2000" b="1" i="0" u="none" strike="noStrike" noProof="0" dirty="0">
                          <a:latin typeface="Calibri"/>
                        </a:rPr>
                        <a:t>Outline, with reference to theorists, the main needs and rights of the chosen group of individuals.</a:t>
                      </a:r>
                      <a:endParaRPr lang="en-GB" sz="2000" b="0" i="0" u="none" strike="noStrike" noProof="0" dirty="0">
                        <a:latin typeface="Calibri"/>
                      </a:endParaRPr>
                    </a:p>
                    <a:p>
                      <a:pPr lvl="0">
                        <a:buNone/>
                      </a:pPr>
                      <a:r>
                        <a:rPr lang="en-GB" sz="2000" b="1" i="0" u="none" strike="noStrike" noProof="0" dirty="0">
                          <a:latin typeface="Calibri"/>
                        </a:rPr>
                        <a:t> [12 marks]</a:t>
                      </a:r>
                      <a:endParaRPr lang="en-GB" sz="2000" b="0" i="0" u="none" strike="noStrike" noProof="0">
                        <a:latin typeface="Calibri"/>
                      </a:endParaRPr>
                    </a:p>
                  </a:txBody>
                  <a:tcPr/>
                </a:tc>
                <a:extLst>
                  <a:ext uri="{0D108BD9-81ED-4DB2-BD59-A6C34878D82A}">
                    <a16:rowId xmlns:a16="http://schemas.microsoft.com/office/drawing/2014/main" val="2043261507"/>
                  </a:ext>
                </a:extLst>
              </a:tr>
              <a:tr h="727833">
                <a:tc>
                  <a:txBody>
                    <a:bodyPr/>
                    <a:lstStyle/>
                    <a:p>
                      <a:pPr lvl="0" algn="ctr">
                        <a:buNone/>
                      </a:pPr>
                      <a:r>
                        <a:rPr lang="en-GB" sz="2000" b="1" i="0" u="none" strike="noStrike" noProof="0" dirty="0">
                          <a:latin typeface="Calibri"/>
                        </a:rPr>
                        <a:t>Band</a:t>
                      </a:r>
                      <a:endParaRPr lang="en-GB" sz="2000" b="0" i="0" u="none" strike="noStrike" noProof="0">
                        <a:latin typeface="Calibri"/>
                      </a:endParaRPr>
                    </a:p>
                  </a:txBody>
                  <a:tcPr/>
                </a:tc>
                <a:tc>
                  <a:txBody>
                    <a:bodyPr/>
                    <a:lstStyle/>
                    <a:p>
                      <a:pPr lvl="0">
                        <a:buNone/>
                      </a:pPr>
                      <a:r>
                        <a:rPr lang="en-GB" sz="2000" b="1" i="0" u="none" strike="noStrike" noProof="0" dirty="0">
                          <a:latin typeface="Calibri"/>
                        </a:rPr>
                        <a:t>AO1: Demonstrate knowledge and understanding of a range of key concepts, values and issues that are relevant to health and social care.</a:t>
                      </a:r>
                      <a:endParaRPr lang="en-GB" sz="2000" b="0" i="0" u="none" strike="noStrike" noProof="0">
                        <a:latin typeface="Calibri"/>
                      </a:endParaRPr>
                    </a:p>
                  </a:txBody>
                  <a:tcPr/>
                </a:tc>
                <a:extLst>
                  <a:ext uri="{0D108BD9-81ED-4DB2-BD59-A6C34878D82A}">
                    <a16:rowId xmlns:a16="http://schemas.microsoft.com/office/drawing/2014/main" val="1211457385"/>
                  </a:ext>
                </a:extLst>
              </a:tr>
              <a:tr h="1269837">
                <a:tc>
                  <a:txBody>
                    <a:bodyPr/>
                    <a:lstStyle/>
                    <a:p>
                      <a:pPr algn="ctr"/>
                      <a:r>
                        <a:rPr lang="en-GB" b="1" dirty="0"/>
                        <a:t>4</a:t>
                      </a:r>
                    </a:p>
                    <a:p>
                      <a:pPr lvl="0" algn="ctr">
                        <a:buNone/>
                      </a:pPr>
                      <a:r>
                        <a:rPr lang="en-GB" sz="1800" b="1" i="0" u="none" strike="noStrike" noProof="0" dirty="0">
                          <a:latin typeface="Calibri"/>
                        </a:rPr>
                        <a:t>(10-12 marks)</a:t>
                      </a:r>
                      <a:endParaRPr lang="en-GB" dirty="0"/>
                    </a:p>
                  </a:txBody>
                  <a:tcPr/>
                </a:tc>
                <a:tc>
                  <a:txBody>
                    <a:bodyPr/>
                    <a:lstStyle/>
                    <a:p>
                      <a:pPr lvl="0" algn="l">
                        <a:lnSpc>
                          <a:spcPct val="100000"/>
                        </a:lnSpc>
                        <a:spcBef>
                          <a:spcPts val="0"/>
                        </a:spcBef>
                        <a:spcAft>
                          <a:spcPts val="0"/>
                        </a:spcAft>
                        <a:buNone/>
                      </a:pPr>
                      <a:r>
                        <a:rPr lang="en-GB" sz="1800" b="0" i="0" u="none" strike="noStrike" noProof="0" dirty="0">
                          <a:latin typeface="Calibri"/>
                        </a:rPr>
                        <a:t>An</a:t>
                      </a:r>
                      <a:r>
                        <a:rPr lang="en-GB" sz="1800" b="1" i="0" u="none" strike="noStrike" noProof="0" dirty="0">
                          <a:latin typeface="Calibri"/>
                        </a:rPr>
                        <a:t> excellent outline</a:t>
                      </a:r>
                      <a:r>
                        <a:rPr lang="en-GB" sz="1800" b="0" i="0" u="none" strike="noStrike" noProof="0" dirty="0">
                          <a:latin typeface="Calibri"/>
                        </a:rPr>
                        <a:t> which:</a:t>
                      </a:r>
                    </a:p>
                    <a:p>
                      <a:pPr lvl="0" algn="l">
                        <a:lnSpc>
                          <a:spcPct val="100000"/>
                        </a:lnSpc>
                        <a:spcBef>
                          <a:spcPts val="0"/>
                        </a:spcBef>
                        <a:spcAft>
                          <a:spcPts val="0"/>
                        </a:spcAft>
                        <a:buNone/>
                      </a:pPr>
                      <a:r>
                        <a:rPr lang="en-GB" sz="1800" b="0" i="0" u="none" strike="noStrike" noProof="0" dirty="0">
                          <a:latin typeface="Calibri"/>
                        </a:rPr>
                        <a:t>•makes </a:t>
                      </a:r>
                      <a:r>
                        <a:rPr lang="en-GB" sz="1800" b="1" i="0" u="none" strike="noStrike" noProof="0" dirty="0">
                          <a:latin typeface="Calibri"/>
                        </a:rPr>
                        <a:t>sound reference</a:t>
                      </a:r>
                      <a:r>
                        <a:rPr lang="en-GB" sz="1800" b="0" i="0" u="none" strike="noStrike" noProof="0" dirty="0">
                          <a:latin typeface="Calibri"/>
                        </a:rPr>
                        <a:t> to the views of relevant theorists linking these to the chosen group of individuals</a:t>
                      </a:r>
                    </a:p>
                    <a:p>
                      <a:pPr lvl="0" algn="l">
                        <a:lnSpc>
                          <a:spcPct val="100000"/>
                        </a:lnSpc>
                        <a:spcBef>
                          <a:spcPts val="0"/>
                        </a:spcBef>
                        <a:spcAft>
                          <a:spcPts val="0"/>
                        </a:spcAft>
                        <a:buNone/>
                      </a:pPr>
                      <a:r>
                        <a:rPr lang="en-GB" sz="1800" b="0" i="0" u="none" strike="noStrike" noProof="0" dirty="0">
                          <a:latin typeface="Calibri"/>
                        </a:rPr>
                        <a:t>•shows</a:t>
                      </a:r>
                      <a:r>
                        <a:rPr lang="en-GB" sz="1800" b="1" i="0" u="none" strike="noStrike" noProof="0" dirty="0">
                          <a:latin typeface="Calibri"/>
                        </a:rPr>
                        <a:t> thorough knowledge and understanding</a:t>
                      </a:r>
                      <a:r>
                        <a:rPr lang="en-GB" sz="1800" b="0" i="0" u="none" strike="noStrike" noProof="0" dirty="0">
                          <a:latin typeface="Calibri"/>
                        </a:rPr>
                        <a:t> of the main needs and rights of the chosen group of individuals</a:t>
                      </a:r>
                    </a:p>
                    <a:p>
                      <a:pPr lvl="0" algn="l">
                        <a:lnSpc>
                          <a:spcPct val="100000"/>
                        </a:lnSpc>
                        <a:spcBef>
                          <a:spcPts val="0"/>
                        </a:spcBef>
                        <a:spcAft>
                          <a:spcPts val="0"/>
                        </a:spcAft>
                        <a:buNone/>
                      </a:pPr>
                      <a:r>
                        <a:rPr lang="en-GB" sz="1800" b="0" i="0" u="none" strike="noStrike" noProof="0" dirty="0">
                          <a:latin typeface="Calibri"/>
                        </a:rPr>
                        <a:t>•focuses on </a:t>
                      </a:r>
                      <a:r>
                        <a:rPr lang="en-GB" sz="1800" b="1" i="0" u="none" strike="noStrike" noProof="0" dirty="0">
                          <a:latin typeface="Calibri"/>
                        </a:rPr>
                        <a:t>the majority of the care and support needs </a:t>
                      </a:r>
                      <a:r>
                        <a:rPr lang="en-GB" sz="1800" b="0" i="0" u="none" strike="noStrike" noProof="0" dirty="0">
                          <a:latin typeface="Calibri"/>
                        </a:rPr>
                        <a:t>of the chosen group of individuals.</a:t>
                      </a:r>
                    </a:p>
                  </a:txBody>
                  <a:tcPr/>
                </a:tc>
                <a:extLst>
                  <a:ext uri="{0D108BD9-81ED-4DB2-BD59-A6C34878D82A}">
                    <a16:rowId xmlns:a16="http://schemas.microsoft.com/office/drawing/2014/main" val="858355633"/>
                  </a:ext>
                </a:extLst>
              </a:tr>
              <a:tr h="1564069">
                <a:tc>
                  <a:txBody>
                    <a:bodyPr/>
                    <a:lstStyle/>
                    <a:p>
                      <a:pPr algn="ctr"/>
                      <a:r>
                        <a:rPr lang="en-GB" b="1" dirty="0"/>
                        <a:t>3</a:t>
                      </a:r>
                    </a:p>
                    <a:p>
                      <a:pPr lvl="0" algn="ctr">
                        <a:buNone/>
                      </a:pPr>
                      <a:r>
                        <a:rPr lang="en-GB" sz="1800" b="1" i="0" u="none" strike="noStrike" noProof="0" dirty="0">
                          <a:latin typeface="Calibri"/>
                        </a:rPr>
                        <a:t>(7-9 marks)</a:t>
                      </a:r>
                      <a:endParaRPr lang="en-GB" dirty="0"/>
                    </a:p>
                  </a:txBody>
                  <a:tcPr/>
                </a:tc>
                <a:tc>
                  <a:txBody>
                    <a:bodyPr/>
                    <a:lstStyle/>
                    <a:p>
                      <a:pPr lvl="0" algn="l">
                        <a:lnSpc>
                          <a:spcPct val="100000"/>
                        </a:lnSpc>
                        <a:spcBef>
                          <a:spcPts val="0"/>
                        </a:spcBef>
                        <a:spcAft>
                          <a:spcPts val="0"/>
                        </a:spcAft>
                        <a:buNone/>
                      </a:pPr>
                      <a:r>
                        <a:rPr lang="en-GB" sz="1800" b="0" i="0" u="none" strike="noStrike" noProof="0" dirty="0">
                          <a:latin typeface="Calibri"/>
                        </a:rPr>
                        <a:t>A</a:t>
                      </a:r>
                      <a:r>
                        <a:rPr lang="en-GB" sz="1800" b="1" i="0" u="none" strike="noStrike" noProof="0" dirty="0">
                          <a:latin typeface="Calibri"/>
                        </a:rPr>
                        <a:t> good outline </a:t>
                      </a:r>
                      <a:r>
                        <a:rPr lang="en-GB" sz="1800" b="0" i="0" u="none" strike="noStrike" noProof="0" dirty="0">
                          <a:latin typeface="Calibri"/>
                        </a:rPr>
                        <a:t>which:</a:t>
                      </a:r>
                    </a:p>
                    <a:p>
                      <a:pPr lvl="0" algn="l">
                        <a:lnSpc>
                          <a:spcPct val="100000"/>
                        </a:lnSpc>
                        <a:spcBef>
                          <a:spcPts val="0"/>
                        </a:spcBef>
                        <a:spcAft>
                          <a:spcPts val="0"/>
                        </a:spcAft>
                        <a:buNone/>
                      </a:pPr>
                      <a:r>
                        <a:rPr lang="en-GB" sz="1800" b="0" i="0" u="none" strike="noStrike" noProof="0" dirty="0">
                          <a:latin typeface="Calibri"/>
                        </a:rPr>
                        <a:t>•makes</a:t>
                      </a:r>
                      <a:r>
                        <a:rPr lang="en-GB" sz="1800" b="1" i="0" u="none" strike="noStrike" noProof="0" dirty="0">
                          <a:latin typeface="Calibri"/>
                        </a:rPr>
                        <a:t> reference </a:t>
                      </a:r>
                      <a:r>
                        <a:rPr lang="en-GB" sz="1800" b="0" i="0" u="none" strike="noStrike" noProof="0" dirty="0">
                          <a:latin typeface="Calibri"/>
                        </a:rPr>
                        <a:t>to the views of relevant theorists linking these to the chosen group of individuals</a:t>
                      </a:r>
                    </a:p>
                    <a:p>
                      <a:pPr lvl="0" algn="l">
                        <a:lnSpc>
                          <a:spcPct val="100000"/>
                        </a:lnSpc>
                        <a:spcBef>
                          <a:spcPts val="0"/>
                        </a:spcBef>
                        <a:spcAft>
                          <a:spcPts val="0"/>
                        </a:spcAft>
                        <a:buNone/>
                      </a:pPr>
                      <a:r>
                        <a:rPr lang="en-GB" sz="1800" b="0" i="0" u="none" strike="noStrike" noProof="0" dirty="0">
                          <a:latin typeface="Calibri"/>
                        </a:rPr>
                        <a:t>•shows </a:t>
                      </a:r>
                      <a:r>
                        <a:rPr lang="en-GB" sz="1800" b="1" i="0" u="none" strike="noStrike" noProof="0" dirty="0">
                          <a:latin typeface="Calibri"/>
                        </a:rPr>
                        <a:t>generally secure knowledge and understanding</a:t>
                      </a:r>
                      <a:r>
                        <a:rPr lang="en-GB" sz="1800" b="0" i="0" u="none" strike="noStrike" noProof="0" dirty="0">
                          <a:latin typeface="Calibri"/>
                        </a:rPr>
                        <a:t> of the main needs and rights of the chosen group of individuals</a:t>
                      </a:r>
                    </a:p>
                    <a:p>
                      <a:pPr lvl="0" algn="l">
                        <a:lnSpc>
                          <a:spcPct val="100000"/>
                        </a:lnSpc>
                        <a:spcBef>
                          <a:spcPts val="0"/>
                        </a:spcBef>
                        <a:spcAft>
                          <a:spcPts val="0"/>
                        </a:spcAft>
                        <a:buNone/>
                      </a:pPr>
                      <a:r>
                        <a:rPr lang="en-GB" sz="1800" b="0" i="0" u="none" strike="noStrike" noProof="0" dirty="0">
                          <a:latin typeface="Calibri"/>
                        </a:rPr>
                        <a:t>•focuses on</a:t>
                      </a:r>
                      <a:r>
                        <a:rPr lang="en-GB" sz="1800" b="1" i="0" u="none" strike="noStrike" noProof="0" dirty="0">
                          <a:latin typeface="Calibri"/>
                        </a:rPr>
                        <a:t> a range of the care and support needs</a:t>
                      </a:r>
                      <a:r>
                        <a:rPr lang="en-GB" sz="1800" b="0" i="0" u="none" strike="noStrike" noProof="0" dirty="0">
                          <a:latin typeface="Calibri"/>
                        </a:rPr>
                        <a:t> of the chosen group of individuals.</a:t>
                      </a:r>
                    </a:p>
                  </a:txBody>
                  <a:tcPr/>
                </a:tc>
                <a:extLst>
                  <a:ext uri="{0D108BD9-81ED-4DB2-BD59-A6C34878D82A}">
                    <a16:rowId xmlns:a16="http://schemas.microsoft.com/office/drawing/2014/main" val="1812142134"/>
                  </a:ext>
                </a:extLst>
              </a:tr>
              <a:tr h="1269837">
                <a:tc>
                  <a:txBody>
                    <a:bodyPr/>
                    <a:lstStyle/>
                    <a:p>
                      <a:pPr algn="ctr"/>
                      <a:r>
                        <a:rPr lang="en-GB" b="1" dirty="0"/>
                        <a:t>2</a:t>
                      </a:r>
                    </a:p>
                    <a:p>
                      <a:pPr lvl="0" algn="ctr">
                        <a:buNone/>
                      </a:pPr>
                      <a:r>
                        <a:rPr lang="en-GB" sz="1800" b="1" i="0" u="none" strike="noStrike" noProof="0" dirty="0">
                          <a:latin typeface="Calibri"/>
                        </a:rPr>
                        <a:t>(4-6 marks)</a:t>
                      </a:r>
                      <a:endParaRPr lang="en-GB" dirty="0"/>
                    </a:p>
                  </a:txBody>
                  <a:tcPr/>
                </a:tc>
                <a:tc>
                  <a:txBody>
                    <a:bodyPr/>
                    <a:lstStyle/>
                    <a:p>
                      <a:pPr lvl="0" algn="l">
                        <a:lnSpc>
                          <a:spcPct val="100000"/>
                        </a:lnSpc>
                        <a:spcBef>
                          <a:spcPts val="0"/>
                        </a:spcBef>
                        <a:spcAft>
                          <a:spcPts val="0"/>
                        </a:spcAft>
                        <a:buNone/>
                      </a:pPr>
                      <a:r>
                        <a:rPr lang="en-GB" sz="1800" b="0" i="0" u="none" strike="noStrike" noProof="0" dirty="0">
                          <a:latin typeface="Calibri"/>
                        </a:rPr>
                        <a:t>A </a:t>
                      </a:r>
                      <a:r>
                        <a:rPr lang="en-GB" sz="1800" b="1" i="0" u="none" strike="noStrike" noProof="0" dirty="0">
                          <a:latin typeface="Calibri"/>
                        </a:rPr>
                        <a:t>basic outline</a:t>
                      </a:r>
                      <a:r>
                        <a:rPr lang="en-GB" sz="1800" b="0" i="0" u="none" strike="noStrike" noProof="0" dirty="0">
                          <a:latin typeface="Calibri"/>
                        </a:rPr>
                        <a:t> which:</a:t>
                      </a:r>
                    </a:p>
                    <a:p>
                      <a:pPr lvl="0" algn="l">
                        <a:lnSpc>
                          <a:spcPct val="100000"/>
                        </a:lnSpc>
                        <a:spcBef>
                          <a:spcPts val="0"/>
                        </a:spcBef>
                        <a:spcAft>
                          <a:spcPts val="0"/>
                        </a:spcAft>
                        <a:buNone/>
                      </a:pPr>
                      <a:r>
                        <a:rPr lang="en-GB" sz="1800" b="0" i="0" u="none" strike="noStrike" noProof="0" dirty="0">
                          <a:latin typeface="Calibri"/>
                        </a:rPr>
                        <a:t>•makes </a:t>
                      </a:r>
                      <a:r>
                        <a:rPr lang="en-GB" sz="1800" b="1" i="0" u="none" strike="noStrike" noProof="0" dirty="0">
                          <a:latin typeface="Calibri"/>
                        </a:rPr>
                        <a:t>some reference </a:t>
                      </a:r>
                      <a:r>
                        <a:rPr lang="en-GB" sz="1800" b="0" i="0" u="none" strike="noStrike" noProof="0" dirty="0">
                          <a:latin typeface="Calibri"/>
                        </a:rPr>
                        <a:t>to the views of theorists linking these to the chosen group of individuals  </a:t>
                      </a:r>
                    </a:p>
                    <a:p>
                      <a:pPr lvl="0" algn="l">
                        <a:lnSpc>
                          <a:spcPct val="100000"/>
                        </a:lnSpc>
                        <a:spcBef>
                          <a:spcPts val="0"/>
                        </a:spcBef>
                        <a:spcAft>
                          <a:spcPts val="0"/>
                        </a:spcAft>
                        <a:buNone/>
                      </a:pPr>
                      <a:r>
                        <a:rPr lang="en-GB" sz="1800" b="0" i="0" u="none" strike="noStrike" noProof="0" dirty="0">
                          <a:latin typeface="Calibri"/>
                        </a:rPr>
                        <a:t>•shows </a:t>
                      </a:r>
                      <a:r>
                        <a:rPr lang="en-GB" sz="1800" b="1" i="0" u="none" strike="noStrike" noProof="0" dirty="0">
                          <a:latin typeface="Calibri"/>
                        </a:rPr>
                        <a:t>some knowledge and understanding</a:t>
                      </a:r>
                      <a:r>
                        <a:rPr lang="en-GB" sz="1800" b="0" i="0" u="none" strike="noStrike" noProof="0" dirty="0">
                          <a:latin typeface="Calibri"/>
                        </a:rPr>
                        <a:t> of the needs and/or rights of the chosen group of individuals</a:t>
                      </a:r>
                    </a:p>
                    <a:p>
                      <a:pPr lvl="0" algn="l">
                        <a:lnSpc>
                          <a:spcPct val="100000"/>
                        </a:lnSpc>
                        <a:spcBef>
                          <a:spcPts val="0"/>
                        </a:spcBef>
                        <a:spcAft>
                          <a:spcPts val="0"/>
                        </a:spcAft>
                        <a:buNone/>
                      </a:pPr>
                      <a:r>
                        <a:rPr lang="en-GB" sz="1800" b="0" i="0" u="none" strike="noStrike" noProof="0" dirty="0">
                          <a:latin typeface="Calibri"/>
                        </a:rPr>
                        <a:t>•focuses on </a:t>
                      </a:r>
                      <a:r>
                        <a:rPr lang="en-GB" sz="1800" b="1" i="0" u="none" strike="noStrike" noProof="0" dirty="0">
                          <a:latin typeface="Calibri"/>
                        </a:rPr>
                        <a:t>some of the care and support needs </a:t>
                      </a:r>
                      <a:r>
                        <a:rPr lang="en-GB" sz="1800" b="0" i="0" u="none" strike="noStrike" noProof="0" dirty="0">
                          <a:latin typeface="Calibri"/>
                        </a:rPr>
                        <a:t>of the chosen group of individuals.</a:t>
                      </a:r>
                    </a:p>
                  </a:txBody>
                  <a:tcPr/>
                </a:tc>
                <a:extLst>
                  <a:ext uri="{0D108BD9-81ED-4DB2-BD59-A6C34878D82A}">
                    <a16:rowId xmlns:a16="http://schemas.microsoft.com/office/drawing/2014/main" val="1696013053"/>
                  </a:ext>
                </a:extLst>
              </a:tr>
              <a:tr h="1269837">
                <a:tc>
                  <a:txBody>
                    <a:bodyPr/>
                    <a:lstStyle/>
                    <a:p>
                      <a:pPr algn="ctr"/>
                      <a:r>
                        <a:rPr lang="en-GB" b="1" dirty="0"/>
                        <a:t>1</a:t>
                      </a:r>
                    </a:p>
                    <a:p>
                      <a:pPr lvl="0" algn="ctr">
                        <a:buNone/>
                      </a:pPr>
                      <a:r>
                        <a:rPr lang="en-GB" sz="1800" b="1" i="0" u="none" strike="noStrike" noProof="0" dirty="0">
                          <a:latin typeface="Calibri"/>
                        </a:rPr>
                        <a:t>(1-3 marks)</a:t>
                      </a:r>
                      <a:endParaRPr lang="en-GB" dirty="0"/>
                    </a:p>
                  </a:txBody>
                  <a:tcPr/>
                </a:tc>
                <a:tc>
                  <a:txBody>
                    <a:bodyPr/>
                    <a:lstStyle/>
                    <a:p>
                      <a:pPr lvl="0" algn="l">
                        <a:lnSpc>
                          <a:spcPct val="100000"/>
                        </a:lnSpc>
                        <a:spcBef>
                          <a:spcPts val="0"/>
                        </a:spcBef>
                        <a:spcAft>
                          <a:spcPts val="0"/>
                        </a:spcAft>
                        <a:buNone/>
                      </a:pPr>
                      <a:r>
                        <a:rPr lang="en-GB" sz="1800" b="0" i="0" u="none" strike="noStrike" noProof="0" dirty="0">
                          <a:latin typeface="Calibri"/>
                        </a:rPr>
                        <a:t>A </a:t>
                      </a:r>
                      <a:r>
                        <a:rPr lang="en-GB" sz="1800" b="1" i="0" u="none" strike="noStrike" noProof="0" dirty="0">
                          <a:latin typeface="Calibri"/>
                        </a:rPr>
                        <a:t>limited outline</a:t>
                      </a:r>
                      <a:r>
                        <a:rPr lang="en-GB" sz="1800" b="0" i="0" u="none" strike="noStrike" noProof="0" dirty="0">
                          <a:latin typeface="Calibri"/>
                        </a:rPr>
                        <a:t> which:</a:t>
                      </a:r>
                    </a:p>
                    <a:p>
                      <a:pPr lvl="0" algn="l">
                        <a:lnSpc>
                          <a:spcPct val="100000"/>
                        </a:lnSpc>
                        <a:spcBef>
                          <a:spcPts val="0"/>
                        </a:spcBef>
                        <a:spcAft>
                          <a:spcPts val="0"/>
                        </a:spcAft>
                        <a:buNone/>
                      </a:pPr>
                      <a:r>
                        <a:rPr lang="en-GB" sz="1800" b="0" i="0" u="none" strike="noStrike" noProof="0" dirty="0">
                          <a:latin typeface="Calibri"/>
                        </a:rPr>
                        <a:t>•makes </a:t>
                      </a:r>
                      <a:r>
                        <a:rPr lang="en-GB" sz="1800" b="1" i="0" u="none" strike="noStrike" noProof="0" dirty="0">
                          <a:latin typeface="Calibri"/>
                        </a:rPr>
                        <a:t>little or no reference</a:t>
                      </a:r>
                      <a:r>
                        <a:rPr lang="en-GB" sz="1800" b="0" i="0" u="none" strike="noStrike" noProof="0" dirty="0">
                          <a:latin typeface="Calibri"/>
                        </a:rPr>
                        <a:t> to the views of theorists</a:t>
                      </a:r>
                    </a:p>
                    <a:p>
                      <a:pPr lvl="0" algn="l">
                        <a:lnSpc>
                          <a:spcPct val="100000"/>
                        </a:lnSpc>
                        <a:spcBef>
                          <a:spcPts val="0"/>
                        </a:spcBef>
                        <a:spcAft>
                          <a:spcPts val="0"/>
                        </a:spcAft>
                        <a:buNone/>
                      </a:pPr>
                      <a:r>
                        <a:rPr lang="en-GB" sz="1800" b="0" i="0" u="none" strike="noStrike" noProof="0" dirty="0">
                          <a:latin typeface="Calibri"/>
                        </a:rPr>
                        <a:t>•shows </a:t>
                      </a:r>
                      <a:r>
                        <a:rPr lang="en-GB" sz="1800" b="1" i="0" u="none" strike="noStrike" noProof="0" dirty="0">
                          <a:latin typeface="Calibri"/>
                        </a:rPr>
                        <a:t>little knowledge and understanding </a:t>
                      </a:r>
                      <a:r>
                        <a:rPr lang="en-GB" sz="1800" b="0" i="0" u="none" strike="noStrike" noProof="0" dirty="0">
                          <a:latin typeface="Calibri"/>
                        </a:rPr>
                        <a:t>of the needs or rights of the chosen group of individuals </a:t>
                      </a:r>
                    </a:p>
                    <a:p>
                      <a:pPr lvl="0" algn="l">
                        <a:lnSpc>
                          <a:spcPct val="100000"/>
                        </a:lnSpc>
                        <a:spcBef>
                          <a:spcPts val="0"/>
                        </a:spcBef>
                        <a:spcAft>
                          <a:spcPts val="0"/>
                        </a:spcAft>
                        <a:buNone/>
                      </a:pPr>
                      <a:r>
                        <a:rPr lang="en-GB" sz="1800" b="0" i="0" u="none" strike="noStrike" noProof="0" dirty="0">
                          <a:latin typeface="Calibri"/>
                        </a:rPr>
                        <a:t>•focuses on </a:t>
                      </a:r>
                      <a:r>
                        <a:rPr lang="en-GB" sz="1800" b="1" i="0" u="none" strike="noStrike" noProof="0" dirty="0">
                          <a:latin typeface="Calibri"/>
                        </a:rPr>
                        <a:t>few care and support needs </a:t>
                      </a:r>
                      <a:r>
                        <a:rPr lang="en-GB" sz="1800" b="0" i="0" u="none" strike="noStrike" noProof="0" dirty="0">
                          <a:latin typeface="Calibri"/>
                        </a:rPr>
                        <a:t>of the chosen group of individuals.</a:t>
                      </a:r>
                    </a:p>
                  </a:txBody>
                  <a:tcPr/>
                </a:tc>
                <a:extLst>
                  <a:ext uri="{0D108BD9-81ED-4DB2-BD59-A6C34878D82A}">
                    <a16:rowId xmlns:a16="http://schemas.microsoft.com/office/drawing/2014/main" val="3922324804"/>
                  </a:ext>
                </a:extLst>
              </a:tr>
            </a:tbl>
          </a:graphicData>
        </a:graphic>
      </p:graphicFrame>
    </p:spTree>
    <p:extLst>
      <p:ext uri="{BB962C8B-B14F-4D97-AF65-F5344CB8AC3E}">
        <p14:creationId xmlns:p14="http://schemas.microsoft.com/office/powerpoint/2010/main" val="3556406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8F5874-7B72-47AA-9495-8513776784C4}"/>
              </a:ext>
            </a:extLst>
          </p:cNvPr>
          <p:cNvSpPr>
            <a:spLocks noGrp="1"/>
          </p:cNvSpPr>
          <p:nvPr>
            <p:ph type="title"/>
          </p:nvPr>
        </p:nvSpPr>
        <p:spPr>
          <a:xfrm>
            <a:off x="104955" y="75482"/>
            <a:ext cx="11967712" cy="1111999"/>
          </a:xfrm>
          <a:solidFill>
            <a:schemeClr val="accent4">
              <a:lumMod val="60000"/>
              <a:lumOff val="40000"/>
            </a:schemeClr>
          </a:solidFill>
        </p:spPr>
        <p:txBody>
          <a:bodyPr>
            <a:normAutofit fontScale="90000"/>
          </a:bodyPr>
          <a:lstStyle/>
          <a:p>
            <a:pPr algn="ctr"/>
            <a:r>
              <a:rPr lang="en-GB" sz="3600" b="1" dirty="0">
                <a:cs typeface="Calibri Light" panose="020F0302020204030204"/>
              </a:rPr>
              <a:t>Task - </a:t>
            </a:r>
            <a:r>
              <a:rPr lang="en-GB" sz="3600" b="1" dirty="0">
                <a:ea typeface="+mj-lt"/>
                <a:cs typeface="+mj-lt"/>
              </a:rPr>
              <a:t>Candidates are required to produce a podcast, a presentation or a video.(Maximum 5,000 words or a recording of no longer than 10 mins)</a:t>
            </a:r>
          </a:p>
        </p:txBody>
      </p:sp>
      <p:graphicFrame>
        <p:nvGraphicFramePr>
          <p:cNvPr id="6" name="Table 5"/>
          <p:cNvGraphicFramePr>
            <a:graphicFrameLocks noGrp="1"/>
          </p:cNvGraphicFramePr>
          <p:nvPr/>
        </p:nvGraphicFramePr>
        <p:xfrm>
          <a:off x="43132" y="1293962"/>
          <a:ext cx="12148915" cy="5242560"/>
        </p:xfrm>
        <a:graphic>
          <a:graphicData uri="http://schemas.openxmlformats.org/drawingml/2006/table">
            <a:tbl>
              <a:tblPr firstRow="1" bandRow="1">
                <a:tableStyleId>{5C22544A-7EE6-4342-B048-85BDC9FD1C3A}</a:tableStyleId>
              </a:tblPr>
              <a:tblGrid>
                <a:gridCol w="2429783">
                  <a:extLst>
                    <a:ext uri="{9D8B030D-6E8A-4147-A177-3AD203B41FA5}">
                      <a16:colId xmlns:a16="http://schemas.microsoft.com/office/drawing/2014/main" val="20000"/>
                    </a:ext>
                  </a:extLst>
                </a:gridCol>
                <a:gridCol w="2429783">
                  <a:extLst>
                    <a:ext uri="{9D8B030D-6E8A-4147-A177-3AD203B41FA5}">
                      <a16:colId xmlns:a16="http://schemas.microsoft.com/office/drawing/2014/main" val="20001"/>
                    </a:ext>
                  </a:extLst>
                </a:gridCol>
                <a:gridCol w="2429783">
                  <a:extLst>
                    <a:ext uri="{9D8B030D-6E8A-4147-A177-3AD203B41FA5}">
                      <a16:colId xmlns:a16="http://schemas.microsoft.com/office/drawing/2014/main" val="20002"/>
                    </a:ext>
                  </a:extLst>
                </a:gridCol>
                <a:gridCol w="2429783">
                  <a:extLst>
                    <a:ext uri="{9D8B030D-6E8A-4147-A177-3AD203B41FA5}">
                      <a16:colId xmlns:a16="http://schemas.microsoft.com/office/drawing/2014/main" val="20003"/>
                    </a:ext>
                  </a:extLst>
                </a:gridCol>
                <a:gridCol w="2429783">
                  <a:extLst>
                    <a:ext uri="{9D8B030D-6E8A-4147-A177-3AD203B41FA5}">
                      <a16:colId xmlns:a16="http://schemas.microsoft.com/office/drawing/2014/main" val="2131966377"/>
                    </a:ext>
                  </a:extLst>
                </a:gridCol>
              </a:tblGrid>
              <a:tr h="5062500">
                <a:tc>
                  <a:txBody>
                    <a:bodyPr/>
                    <a:lstStyle/>
                    <a:p>
                      <a:r>
                        <a:rPr lang="en-GB" sz="2600" b="1" i="0" kern="1200" dirty="0">
                          <a:solidFill>
                            <a:schemeClr val="tx1"/>
                          </a:solidFill>
                          <a:effectLst/>
                          <a:latin typeface="+mn-lt"/>
                          <a:ea typeface="+mn-ea"/>
                          <a:cs typeface="+mn-cs"/>
                        </a:rPr>
                        <a:t>A - </a:t>
                      </a:r>
                      <a:r>
                        <a:rPr lang="en-GB" sz="2600" b="0" i="0" u="none" strike="noStrike" kern="1200" noProof="0" dirty="0">
                          <a:solidFill>
                            <a:schemeClr val="tx1"/>
                          </a:solidFill>
                          <a:effectLst/>
                        </a:rPr>
                        <a:t>Outline, with reference to theorists, the main needs and rights of the chosen group of individuals.</a:t>
                      </a:r>
                    </a:p>
                  </a:txBody>
                  <a:tcPr>
                    <a:solidFill>
                      <a:schemeClr val="accent4">
                        <a:lumMod val="60000"/>
                        <a:lumOff val="40000"/>
                      </a:schemeClr>
                    </a:solidFill>
                  </a:tcPr>
                </a:tc>
                <a:tc>
                  <a:txBody>
                    <a:bodyPr/>
                    <a:lstStyle/>
                    <a:p>
                      <a:r>
                        <a:rPr lang="en-GB" sz="2600" b="1" i="0" kern="1200" dirty="0">
                          <a:solidFill>
                            <a:schemeClr val="tx1"/>
                          </a:solidFill>
                          <a:effectLst/>
                          <a:latin typeface="+mn-lt"/>
                          <a:ea typeface="+mn-ea"/>
                          <a:cs typeface="+mn-cs"/>
                        </a:rPr>
                        <a:t>B - </a:t>
                      </a:r>
                      <a:r>
                        <a:rPr lang="en-GB" sz="2600" b="0" i="0" u="none" strike="noStrike" kern="1200" noProof="0" dirty="0">
                          <a:solidFill>
                            <a:schemeClr val="tx1"/>
                          </a:solidFill>
                          <a:effectLst/>
                        </a:rPr>
                        <a:t>Summarise what is meant by health and well-being in relation to your chosen group of individuals; examine factors that may affect their health and well-being.</a:t>
                      </a:r>
                    </a:p>
                  </a:txBody>
                  <a:tcPr>
                    <a:solidFill>
                      <a:schemeClr val="accent6">
                        <a:lumMod val="60000"/>
                        <a:lumOff val="40000"/>
                      </a:schemeClr>
                    </a:solidFill>
                  </a:tcPr>
                </a:tc>
                <a:tc>
                  <a:txBody>
                    <a:bodyPr/>
                    <a:lstStyle/>
                    <a:p>
                      <a:pPr rtl="0" fontAlgn="base"/>
                      <a:r>
                        <a:rPr lang="en-GB" sz="2600" b="1" i="0" kern="1200" dirty="0">
                          <a:solidFill>
                            <a:schemeClr val="tx1"/>
                          </a:solidFill>
                          <a:effectLst/>
                          <a:latin typeface="+mn-lt"/>
                          <a:ea typeface="+mn-ea"/>
                          <a:cs typeface="+mn-cs"/>
                        </a:rPr>
                        <a:t>C - </a:t>
                      </a:r>
                      <a:r>
                        <a:rPr lang="en-GB" sz="2600" b="0" i="0" u="none" strike="noStrike" kern="1200" noProof="0" dirty="0">
                          <a:solidFill>
                            <a:schemeClr val="tx1"/>
                          </a:solidFill>
                          <a:effectLst/>
                        </a:rPr>
                        <a:t>Discuss possible barriers to participation that the chosen group of individuals may encounter and recommend how these barriers and inequalities could be challenged.</a:t>
                      </a:r>
                      <a:endParaRPr lang="en-GB" sz="2600" b="0" i="0" kern="1200">
                        <a:solidFill>
                          <a:schemeClr val="tx1"/>
                        </a:solidFill>
                        <a:effectLst/>
                        <a:latin typeface="+mn-lt"/>
                        <a:ea typeface="+mn-ea"/>
                        <a:cs typeface="+mn-cs"/>
                      </a:endParaRPr>
                    </a:p>
                  </a:txBody>
                  <a:tcPr>
                    <a:solidFill>
                      <a:schemeClr val="accent2">
                        <a:lumMod val="60000"/>
                        <a:lumOff val="40000"/>
                      </a:schemeClr>
                    </a:solidFill>
                  </a:tcPr>
                </a:tc>
                <a:tc>
                  <a:txBody>
                    <a:bodyPr/>
                    <a:lstStyle/>
                    <a:p>
                      <a:pPr rtl="0" fontAlgn="base"/>
                      <a:r>
                        <a:rPr lang="en-US" sz="2600" b="1" dirty="0">
                          <a:solidFill>
                            <a:schemeClr val="tx1"/>
                          </a:solidFill>
                        </a:rPr>
                        <a:t>D</a:t>
                      </a:r>
                      <a:r>
                        <a:rPr lang="en-US" sz="2600" b="0" dirty="0">
                          <a:solidFill>
                            <a:schemeClr val="tx1"/>
                          </a:solidFill>
                        </a:rPr>
                        <a:t> - </a:t>
                      </a:r>
                      <a:r>
                        <a:rPr lang="en-US" sz="2600" b="0" i="0" u="none" strike="noStrike" noProof="0" dirty="0">
                          <a:solidFill>
                            <a:schemeClr val="tx1"/>
                          </a:solidFill>
                          <a:latin typeface="Calibri"/>
                        </a:rPr>
                        <a:t>Explain how current legislation supports the rights of the chosen group of individuals</a:t>
                      </a:r>
                      <a:br>
                        <a:rPr lang="en-US" sz="2600" b="0" i="0" u="none" strike="noStrike" noProof="0" dirty="0">
                          <a:solidFill>
                            <a:srgbClr val="000000"/>
                          </a:solidFill>
                          <a:latin typeface="Calibri"/>
                        </a:rPr>
                      </a:br>
                      <a:br>
                        <a:rPr lang="en-US" sz="2600" b="0" i="0" u="none" strike="noStrike" noProof="0" dirty="0">
                          <a:solidFill>
                            <a:srgbClr val="000000"/>
                          </a:solidFill>
                          <a:latin typeface="Calibri"/>
                        </a:rPr>
                      </a:br>
                      <a:endParaRPr lang="en-US" sz="2600" b="0" i="0" u="none" strike="noStrike" noProof="0">
                        <a:solidFill>
                          <a:srgbClr val="000000"/>
                        </a:solidFill>
                        <a:latin typeface="Calibri"/>
                      </a:endParaRPr>
                    </a:p>
                    <a:p>
                      <a:endParaRPr lang="en-GB" sz="2600" dirty="0">
                        <a:solidFill>
                          <a:schemeClr val="tx1"/>
                        </a:solidFill>
                      </a:endParaRPr>
                    </a:p>
                  </a:txBody>
                  <a:tcPr>
                    <a:solidFill>
                      <a:schemeClr val="accent5">
                        <a:lumMod val="60000"/>
                        <a:lumOff val="40000"/>
                      </a:schemeClr>
                    </a:solidFill>
                  </a:tcPr>
                </a:tc>
                <a:tc>
                  <a:txBody>
                    <a:bodyPr/>
                    <a:lstStyle/>
                    <a:p>
                      <a:pPr lvl="0">
                        <a:buNone/>
                      </a:pPr>
                      <a:r>
                        <a:rPr lang="en-GB" sz="2600" dirty="0">
                          <a:solidFill>
                            <a:schemeClr val="tx1"/>
                          </a:solidFill>
                        </a:rPr>
                        <a:t>E - </a:t>
                      </a:r>
                      <a:r>
                        <a:rPr lang="en-GB" sz="2600" b="0" i="0" u="none" strike="noStrike" noProof="0" dirty="0">
                          <a:solidFill>
                            <a:schemeClr val="tx1"/>
                          </a:solidFill>
                          <a:latin typeface="Calibri"/>
                        </a:rPr>
                        <a:t>Recommend how the rights of the chosen group of individuals may be promoted; identify relevant strategies and initiatives that support this.</a:t>
                      </a:r>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sp>
        <p:nvSpPr>
          <p:cNvPr id="3" name="Arrow: Left 2">
            <a:extLst>
              <a:ext uri="{FF2B5EF4-FFF2-40B4-BE49-F238E27FC236}">
                <a16:creationId xmlns:a16="http://schemas.microsoft.com/office/drawing/2014/main" id="{C089F896-5624-4481-93FB-22B7E122240D}"/>
              </a:ext>
            </a:extLst>
          </p:cNvPr>
          <p:cNvSpPr/>
          <p:nvPr/>
        </p:nvSpPr>
        <p:spPr>
          <a:xfrm>
            <a:off x="2486909" y="1518911"/>
            <a:ext cx="4500112" cy="2702942"/>
          </a:xfrm>
          <a:prstGeom prst="lef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518163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C94C5E0-539B-4896-A500-9E95B264EBC9}"/>
              </a:ext>
            </a:extLst>
          </p:cNvPr>
          <p:cNvGraphicFramePr>
            <a:graphicFrameLocks noGrp="1"/>
          </p:cNvGraphicFramePr>
          <p:nvPr>
            <p:extLst>
              <p:ext uri="{D42A27DB-BD31-4B8C-83A1-F6EECF244321}">
                <p14:modId xmlns:p14="http://schemas.microsoft.com/office/powerpoint/2010/main" val="3148996365"/>
              </p:ext>
            </p:extLst>
          </p:nvPr>
        </p:nvGraphicFramePr>
        <p:xfrm>
          <a:off x="0" y="-28754"/>
          <a:ext cx="12258909" cy="6858002"/>
        </p:xfrm>
        <a:graphic>
          <a:graphicData uri="http://schemas.openxmlformats.org/drawingml/2006/table">
            <a:tbl>
              <a:tblPr firstRow="1" bandRow="1">
                <a:tableStyleId>{21E4AEA4-8DFA-4A89-87EB-49C32662AFE0}</a:tableStyleId>
              </a:tblPr>
              <a:tblGrid>
                <a:gridCol w="4086303">
                  <a:extLst>
                    <a:ext uri="{9D8B030D-6E8A-4147-A177-3AD203B41FA5}">
                      <a16:colId xmlns:a16="http://schemas.microsoft.com/office/drawing/2014/main" val="2569305870"/>
                    </a:ext>
                  </a:extLst>
                </a:gridCol>
                <a:gridCol w="4086303">
                  <a:extLst>
                    <a:ext uri="{9D8B030D-6E8A-4147-A177-3AD203B41FA5}">
                      <a16:colId xmlns:a16="http://schemas.microsoft.com/office/drawing/2014/main" val="4231159397"/>
                    </a:ext>
                  </a:extLst>
                </a:gridCol>
                <a:gridCol w="4086303">
                  <a:extLst>
                    <a:ext uri="{9D8B030D-6E8A-4147-A177-3AD203B41FA5}">
                      <a16:colId xmlns:a16="http://schemas.microsoft.com/office/drawing/2014/main" val="4275677108"/>
                    </a:ext>
                  </a:extLst>
                </a:gridCol>
              </a:tblGrid>
              <a:tr h="1217220">
                <a:tc>
                  <a:txBody>
                    <a:bodyPr/>
                    <a:lstStyle/>
                    <a:p>
                      <a:pPr algn="ctr" fontAlgn="base"/>
                      <a:r>
                        <a:rPr lang="en-GB" sz="1800" b="1" dirty="0">
                          <a:effectLst/>
                        </a:rPr>
                        <a:t>3.1 The rights of individuals.​</a:t>
                      </a:r>
                      <a:endParaRPr lang="en-GB" b="1">
                        <a:effectLst/>
                      </a:endParaRPr>
                    </a:p>
                  </a:txBody>
                  <a:tcPr/>
                </a:tc>
                <a:tc>
                  <a:txBody>
                    <a:bodyPr/>
                    <a:lstStyle/>
                    <a:p>
                      <a:pPr algn="ctr" fontAlgn="base"/>
                      <a:r>
                        <a:rPr lang="en-GB" sz="1800" b="1" dirty="0">
                          <a:effectLst/>
                        </a:rPr>
                        <a:t>3.2 Strategies for promoting the rights of individuals to improve health and well-being.​</a:t>
                      </a:r>
                      <a:endParaRPr lang="en-GB" b="1">
                        <a:effectLst/>
                      </a:endParaRPr>
                    </a:p>
                    <a:p>
                      <a:pPr algn="ctr" fontAlgn="base"/>
                      <a:r>
                        <a:rPr lang="en-GB" sz="1800" b="1" dirty="0">
                          <a:effectLst/>
                        </a:rPr>
                        <a:t>​</a:t>
                      </a:r>
                      <a:endParaRPr lang="en-GB" b="1">
                        <a:effectLst/>
                      </a:endParaRPr>
                    </a:p>
                  </a:txBody>
                  <a:tcPr/>
                </a:tc>
                <a:tc>
                  <a:txBody>
                    <a:bodyPr/>
                    <a:lstStyle/>
                    <a:p>
                      <a:pPr algn="ctr" fontAlgn="base"/>
                      <a:r>
                        <a:rPr lang="en-GB" sz="1800" b="1" dirty="0">
                          <a:effectLst/>
                        </a:rPr>
                        <a:t>3.3 Barriers to participation, challenging in equality and promoting the rights of individuals.​</a:t>
                      </a:r>
                      <a:endParaRPr lang="en-GB" b="1">
                        <a:effectLst/>
                      </a:endParaRPr>
                    </a:p>
                    <a:p>
                      <a:pPr algn="ctr" fontAlgn="base"/>
                      <a:r>
                        <a:rPr lang="en-GB" sz="1800" b="1" dirty="0">
                          <a:effectLst/>
                        </a:rPr>
                        <a:t>​</a:t>
                      </a:r>
                      <a:endParaRPr lang="en-GB" b="1">
                        <a:effectLst/>
                      </a:endParaRPr>
                    </a:p>
                  </a:txBody>
                  <a:tcPr/>
                </a:tc>
                <a:extLst>
                  <a:ext uri="{0D108BD9-81ED-4DB2-BD59-A6C34878D82A}">
                    <a16:rowId xmlns:a16="http://schemas.microsoft.com/office/drawing/2014/main" val="3130527078"/>
                  </a:ext>
                </a:extLst>
              </a:tr>
              <a:tr h="1647702">
                <a:tc>
                  <a:txBody>
                    <a:bodyPr/>
                    <a:lstStyle/>
                    <a:p>
                      <a:pPr fontAlgn="base"/>
                      <a:r>
                        <a:rPr lang="en-GB" sz="1800" b="1" dirty="0">
                          <a:effectLst/>
                        </a:rPr>
                        <a:t>Learners should know and understand how the rights of individuals are promoted in the health and social care sector.​</a:t>
                      </a:r>
                      <a:endParaRPr lang="en-GB" b="1">
                        <a:effectLst/>
                      </a:endParaRPr>
                    </a:p>
                  </a:txBody>
                  <a:tcPr/>
                </a:tc>
                <a:tc>
                  <a:txBody>
                    <a:bodyPr/>
                    <a:lstStyle/>
                    <a:p>
                      <a:pPr fontAlgn="base"/>
                      <a:r>
                        <a:rPr lang="en-GB" sz="1800" b="1" dirty="0">
                          <a:effectLst/>
                        </a:rPr>
                        <a:t>Learners should know and understand that health and well-being is a state of complete physical, mental and social well-being and not merely the absence of disease or infirmity. ​</a:t>
                      </a:r>
                      <a:endParaRPr lang="en-GB" b="1">
                        <a:effectLst/>
                      </a:endParaRPr>
                    </a:p>
                  </a:txBody>
                  <a:tcPr/>
                </a:tc>
                <a:tc>
                  <a:txBody>
                    <a:bodyPr/>
                    <a:lstStyle/>
                    <a:p>
                      <a:pPr fontAlgn="base"/>
                      <a:r>
                        <a:rPr lang="en-GB" sz="1800" b="1" dirty="0">
                          <a:effectLst/>
                        </a:rPr>
                        <a:t>Learners should know and understand barriers to participation, challenging in equality and promoting the rights of individuals.​</a:t>
                      </a:r>
                      <a:endParaRPr lang="en-GB" b="1">
                        <a:effectLst/>
                      </a:endParaRPr>
                    </a:p>
                  </a:txBody>
                  <a:tcPr/>
                </a:tc>
                <a:extLst>
                  <a:ext uri="{0D108BD9-81ED-4DB2-BD59-A6C34878D82A}">
                    <a16:rowId xmlns:a16="http://schemas.microsoft.com/office/drawing/2014/main" val="2125360006"/>
                  </a:ext>
                </a:extLst>
              </a:tr>
              <a:tr h="2345378">
                <a:tc>
                  <a:txBody>
                    <a:bodyPr/>
                    <a:lstStyle/>
                    <a:p>
                      <a:pPr fontAlgn="base"/>
                      <a:r>
                        <a:rPr lang="en-GB" sz="1800" b="1" dirty="0">
                          <a:effectLst/>
                        </a:rPr>
                        <a:t>Learners should know and understand that legislation underpins strategies and initiatives for promoting the rights of individuals to improve health and well-being.​</a:t>
                      </a:r>
                      <a:endParaRPr lang="en-GB" b="1">
                        <a:effectLst/>
                      </a:endParaRPr>
                    </a:p>
                  </a:txBody>
                  <a:tcPr/>
                </a:tc>
                <a:tc>
                  <a:txBody>
                    <a:bodyPr/>
                    <a:lstStyle/>
                    <a:p>
                      <a:pPr fontAlgn="base"/>
                      <a:r>
                        <a:rPr lang="en-GB" sz="1800" b="1" dirty="0">
                          <a:effectLst/>
                        </a:rPr>
                        <a:t>Learners should know and understand that the enjoyment of the highest attainable standard of health and well-being is one of the fundamental rights of every human being without distinction of race, religion, political belief, economic or social condition and why this is important. ​</a:t>
                      </a:r>
                      <a:endParaRPr lang="en-GB" b="1">
                        <a:effectLst/>
                      </a:endParaRPr>
                    </a:p>
                  </a:txBody>
                  <a:tcPr/>
                </a:tc>
                <a:tc>
                  <a:txBody>
                    <a:bodyPr/>
                    <a:lstStyle/>
                    <a:p>
                      <a:pPr fontAlgn="base"/>
                      <a:r>
                        <a:rPr lang="en-GB" sz="1800" b="1" dirty="0">
                          <a:effectLst/>
                        </a:rPr>
                        <a:t>Learners should know and understand why barriers still exist and that individuals, organisations and the Welsh Government all have a part to play in health and well-being.​</a:t>
                      </a:r>
                      <a:endParaRPr lang="en-GB" b="1">
                        <a:effectLst/>
                      </a:endParaRPr>
                    </a:p>
                  </a:txBody>
                  <a:tcPr/>
                </a:tc>
                <a:extLst>
                  <a:ext uri="{0D108BD9-81ED-4DB2-BD59-A6C34878D82A}">
                    <a16:rowId xmlns:a16="http://schemas.microsoft.com/office/drawing/2014/main" val="3572310492"/>
                  </a:ext>
                </a:extLst>
              </a:tr>
              <a:tr h="1647702">
                <a:tc>
                  <a:txBody>
                    <a:bodyPr/>
                    <a:lstStyle/>
                    <a:p>
                      <a:pPr fontAlgn="auto"/>
                      <a:r>
                        <a:rPr lang="en-GB" sz="1800" b="1" dirty="0">
                          <a:effectLst/>
                        </a:rPr>
                        <a:t>​</a:t>
                      </a:r>
                    </a:p>
                  </a:txBody>
                  <a:tcPr/>
                </a:tc>
                <a:tc>
                  <a:txBody>
                    <a:bodyPr/>
                    <a:lstStyle/>
                    <a:p>
                      <a:pPr fontAlgn="base"/>
                      <a:r>
                        <a:rPr lang="en-GB" sz="1800" b="1" dirty="0">
                          <a:effectLst/>
                        </a:rPr>
                        <a:t>Learners should know and understand that there are currently several campaigns, initiatives and strategies that promote the rights of individuals to improve health and well-being. ​</a:t>
                      </a:r>
                      <a:endParaRPr lang="en-GB" b="1">
                        <a:effectLst/>
                      </a:endParaRPr>
                    </a:p>
                  </a:txBody>
                  <a:tcPr/>
                </a:tc>
                <a:tc>
                  <a:txBody>
                    <a:bodyPr/>
                    <a:lstStyle/>
                    <a:p>
                      <a:pPr fontAlgn="auto"/>
                      <a:r>
                        <a:rPr lang="en-GB" sz="1800" dirty="0">
                          <a:effectLst/>
                        </a:rPr>
                        <a:t>​</a:t>
                      </a:r>
                    </a:p>
                  </a:txBody>
                  <a:tcPr/>
                </a:tc>
                <a:extLst>
                  <a:ext uri="{0D108BD9-81ED-4DB2-BD59-A6C34878D82A}">
                    <a16:rowId xmlns:a16="http://schemas.microsoft.com/office/drawing/2014/main" val="3302348252"/>
                  </a:ext>
                </a:extLst>
              </a:tr>
            </a:tbl>
          </a:graphicData>
        </a:graphic>
      </p:graphicFrame>
    </p:spTree>
    <p:extLst>
      <p:ext uri="{BB962C8B-B14F-4D97-AF65-F5344CB8AC3E}">
        <p14:creationId xmlns:p14="http://schemas.microsoft.com/office/powerpoint/2010/main" val="11348518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C94C5E0-539B-4896-A500-9E95B264EBC9}"/>
              </a:ext>
            </a:extLst>
          </p:cNvPr>
          <p:cNvGraphicFramePr>
            <a:graphicFrameLocks noGrp="1"/>
          </p:cNvGraphicFramePr>
          <p:nvPr>
            <p:extLst>
              <p:ext uri="{D42A27DB-BD31-4B8C-83A1-F6EECF244321}">
                <p14:modId xmlns:p14="http://schemas.microsoft.com/office/powerpoint/2010/main" val="1434806526"/>
              </p:ext>
            </p:extLst>
          </p:nvPr>
        </p:nvGraphicFramePr>
        <p:xfrm>
          <a:off x="0" y="-28754"/>
          <a:ext cx="12258909" cy="6858002"/>
        </p:xfrm>
        <a:graphic>
          <a:graphicData uri="http://schemas.openxmlformats.org/drawingml/2006/table">
            <a:tbl>
              <a:tblPr firstRow="1" bandRow="1">
                <a:tableStyleId>{21E4AEA4-8DFA-4A89-87EB-49C32662AFE0}</a:tableStyleId>
              </a:tblPr>
              <a:tblGrid>
                <a:gridCol w="4086303">
                  <a:extLst>
                    <a:ext uri="{9D8B030D-6E8A-4147-A177-3AD203B41FA5}">
                      <a16:colId xmlns:a16="http://schemas.microsoft.com/office/drawing/2014/main" val="2569305870"/>
                    </a:ext>
                  </a:extLst>
                </a:gridCol>
                <a:gridCol w="4086303">
                  <a:extLst>
                    <a:ext uri="{9D8B030D-6E8A-4147-A177-3AD203B41FA5}">
                      <a16:colId xmlns:a16="http://schemas.microsoft.com/office/drawing/2014/main" val="4231159397"/>
                    </a:ext>
                  </a:extLst>
                </a:gridCol>
                <a:gridCol w="4086303">
                  <a:extLst>
                    <a:ext uri="{9D8B030D-6E8A-4147-A177-3AD203B41FA5}">
                      <a16:colId xmlns:a16="http://schemas.microsoft.com/office/drawing/2014/main" val="4275677108"/>
                    </a:ext>
                  </a:extLst>
                </a:gridCol>
              </a:tblGrid>
              <a:tr h="1217220">
                <a:tc>
                  <a:txBody>
                    <a:bodyPr/>
                    <a:lstStyle/>
                    <a:p>
                      <a:pPr algn="ctr" fontAlgn="base"/>
                      <a:r>
                        <a:rPr lang="en-GB" sz="1800" dirty="0">
                          <a:effectLst/>
                        </a:rPr>
                        <a:t>3.1 The rights of individuals.​</a:t>
                      </a:r>
                      <a:endParaRPr lang="en-GB" dirty="0">
                        <a:effectLst/>
                      </a:endParaRPr>
                    </a:p>
                  </a:txBody>
                  <a:tcPr/>
                </a:tc>
                <a:tc>
                  <a:txBody>
                    <a:bodyPr/>
                    <a:lstStyle/>
                    <a:p>
                      <a:pPr algn="ctr" fontAlgn="base"/>
                      <a:r>
                        <a:rPr lang="en-GB" sz="1800" dirty="0">
                          <a:effectLst/>
                        </a:rPr>
                        <a:t>3.2 Strategies for promoting the rights of individuals to improve health and well-being.​</a:t>
                      </a:r>
                      <a:endParaRPr lang="en-GB" dirty="0">
                        <a:effectLst/>
                      </a:endParaRPr>
                    </a:p>
                    <a:p>
                      <a:pPr algn="ctr" fontAlgn="base"/>
                      <a:r>
                        <a:rPr lang="en-GB" sz="1800" dirty="0">
                          <a:effectLst/>
                        </a:rPr>
                        <a:t>​</a:t>
                      </a:r>
                      <a:endParaRPr lang="en-GB" dirty="0">
                        <a:effectLst/>
                      </a:endParaRPr>
                    </a:p>
                  </a:txBody>
                  <a:tcPr/>
                </a:tc>
                <a:tc>
                  <a:txBody>
                    <a:bodyPr/>
                    <a:lstStyle/>
                    <a:p>
                      <a:pPr algn="ctr" fontAlgn="base"/>
                      <a:r>
                        <a:rPr lang="en-GB" sz="1800" dirty="0">
                          <a:effectLst/>
                        </a:rPr>
                        <a:t>3.3 Barriers to participation, challenging in equality and promoting the rights of individuals.​</a:t>
                      </a:r>
                      <a:endParaRPr lang="en-GB" dirty="0">
                        <a:effectLst/>
                      </a:endParaRPr>
                    </a:p>
                    <a:p>
                      <a:pPr algn="ctr" fontAlgn="base"/>
                      <a:r>
                        <a:rPr lang="en-GB" sz="1800" dirty="0">
                          <a:effectLst/>
                        </a:rPr>
                        <a:t>​</a:t>
                      </a:r>
                      <a:endParaRPr lang="en-GB" dirty="0">
                        <a:effectLst/>
                      </a:endParaRPr>
                    </a:p>
                  </a:txBody>
                  <a:tcPr/>
                </a:tc>
                <a:extLst>
                  <a:ext uri="{0D108BD9-81ED-4DB2-BD59-A6C34878D82A}">
                    <a16:rowId xmlns:a16="http://schemas.microsoft.com/office/drawing/2014/main" val="3130527078"/>
                  </a:ext>
                </a:extLst>
              </a:tr>
              <a:tr h="1647702">
                <a:tc>
                  <a:txBody>
                    <a:bodyPr/>
                    <a:lstStyle/>
                    <a:p>
                      <a:pPr fontAlgn="base"/>
                      <a:r>
                        <a:rPr lang="en-GB" sz="1800" b="1" dirty="0">
                          <a:effectLst/>
                          <a:highlight>
                            <a:srgbClr val="FFFF00"/>
                          </a:highlight>
                        </a:rPr>
                        <a:t>Learners should know and understand how the rights of individuals are promoted in the health and social care sector.​</a:t>
                      </a:r>
                      <a:endParaRPr lang="en-GB" b="1">
                        <a:effectLst/>
                        <a:highlight>
                          <a:srgbClr val="FFFF00"/>
                        </a:highlight>
                      </a:endParaRPr>
                    </a:p>
                  </a:txBody>
                  <a:tcPr/>
                </a:tc>
                <a:tc>
                  <a:txBody>
                    <a:bodyPr/>
                    <a:lstStyle/>
                    <a:p>
                      <a:pPr fontAlgn="base"/>
                      <a:r>
                        <a:rPr lang="en-GB" sz="1800" dirty="0">
                          <a:effectLst/>
                        </a:rPr>
                        <a:t>Learners should know and understand that health and well-being is a state of complete physical, mental and social well-being and not merely the absence of disease or infirmity. ​</a:t>
                      </a:r>
                      <a:endParaRPr lang="en-GB" dirty="0">
                        <a:effectLst/>
                      </a:endParaRPr>
                    </a:p>
                  </a:txBody>
                  <a:tcPr/>
                </a:tc>
                <a:tc>
                  <a:txBody>
                    <a:bodyPr/>
                    <a:lstStyle/>
                    <a:p>
                      <a:pPr fontAlgn="base"/>
                      <a:r>
                        <a:rPr lang="en-GB" sz="1800" dirty="0">
                          <a:effectLst/>
                        </a:rPr>
                        <a:t>Learners should know and understand barriers to participation, challenging in equality and promoting the rights of individuals.​</a:t>
                      </a:r>
                      <a:endParaRPr lang="en-GB" dirty="0">
                        <a:effectLst/>
                      </a:endParaRPr>
                    </a:p>
                  </a:txBody>
                  <a:tcPr/>
                </a:tc>
                <a:extLst>
                  <a:ext uri="{0D108BD9-81ED-4DB2-BD59-A6C34878D82A}">
                    <a16:rowId xmlns:a16="http://schemas.microsoft.com/office/drawing/2014/main" val="2125360006"/>
                  </a:ext>
                </a:extLst>
              </a:tr>
              <a:tr h="2345378">
                <a:tc>
                  <a:txBody>
                    <a:bodyPr/>
                    <a:lstStyle/>
                    <a:p>
                      <a:pPr fontAlgn="base"/>
                      <a:r>
                        <a:rPr lang="en-GB" sz="1800" dirty="0">
                          <a:effectLst/>
                        </a:rPr>
                        <a:t>Learners should know and understand that legislation underpins strategies and initiatives for promoting the rights of individuals to improve health and well-being.​</a:t>
                      </a:r>
                      <a:endParaRPr lang="en-GB">
                        <a:effectLst/>
                      </a:endParaRPr>
                    </a:p>
                  </a:txBody>
                  <a:tcPr/>
                </a:tc>
                <a:tc>
                  <a:txBody>
                    <a:bodyPr/>
                    <a:lstStyle/>
                    <a:p>
                      <a:pPr fontAlgn="base"/>
                      <a:r>
                        <a:rPr lang="en-GB" sz="1800" dirty="0">
                          <a:effectLst/>
                        </a:rPr>
                        <a:t>Learners should know and understand that the enjoyment of the highest attainable standard of health and well-being is one of the fundamental rights of every human being without distinction of race, religion, political belief, economic or social condition and why this is important. ​</a:t>
                      </a:r>
                      <a:endParaRPr lang="en-GB" dirty="0">
                        <a:effectLst/>
                      </a:endParaRPr>
                    </a:p>
                  </a:txBody>
                  <a:tcPr/>
                </a:tc>
                <a:tc>
                  <a:txBody>
                    <a:bodyPr/>
                    <a:lstStyle/>
                    <a:p>
                      <a:pPr fontAlgn="base"/>
                      <a:r>
                        <a:rPr lang="en-GB" sz="1800" dirty="0">
                          <a:effectLst/>
                        </a:rPr>
                        <a:t>Learners should know and understand why barriers still exist and that individuals, organisations and the Welsh Government all have a part to play in health and well-being.​</a:t>
                      </a:r>
                      <a:endParaRPr lang="en-GB" dirty="0">
                        <a:effectLst/>
                      </a:endParaRPr>
                    </a:p>
                  </a:txBody>
                  <a:tcPr/>
                </a:tc>
                <a:extLst>
                  <a:ext uri="{0D108BD9-81ED-4DB2-BD59-A6C34878D82A}">
                    <a16:rowId xmlns:a16="http://schemas.microsoft.com/office/drawing/2014/main" val="3572310492"/>
                  </a:ext>
                </a:extLst>
              </a:tr>
              <a:tr h="1647702">
                <a:tc>
                  <a:txBody>
                    <a:bodyPr/>
                    <a:lstStyle/>
                    <a:p>
                      <a:pPr fontAlgn="auto"/>
                      <a:r>
                        <a:rPr lang="en-GB" sz="1800" dirty="0">
                          <a:effectLst/>
                        </a:rPr>
                        <a:t>​</a:t>
                      </a:r>
                    </a:p>
                  </a:txBody>
                  <a:tcPr/>
                </a:tc>
                <a:tc>
                  <a:txBody>
                    <a:bodyPr/>
                    <a:lstStyle/>
                    <a:p>
                      <a:pPr fontAlgn="base"/>
                      <a:r>
                        <a:rPr lang="en-GB" sz="1800" dirty="0">
                          <a:effectLst/>
                        </a:rPr>
                        <a:t>Learners should know and understand that there are currently several campaigns, initiatives and strategies that promote the rights of individuals to improve health and well-being. ​</a:t>
                      </a:r>
                      <a:endParaRPr lang="en-GB" dirty="0">
                        <a:effectLst/>
                      </a:endParaRPr>
                    </a:p>
                  </a:txBody>
                  <a:tcPr/>
                </a:tc>
                <a:tc>
                  <a:txBody>
                    <a:bodyPr/>
                    <a:lstStyle/>
                    <a:p>
                      <a:pPr fontAlgn="auto"/>
                      <a:r>
                        <a:rPr lang="en-GB" sz="1800" dirty="0">
                          <a:effectLst/>
                        </a:rPr>
                        <a:t>​</a:t>
                      </a:r>
                    </a:p>
                  </a:txBody>
                  <a:tcPr/>
                </a:tc>
                <a:extLst>
                  <a:ext uri="{0D108BD9-81ED-4DB2-BD59-A6C34878D82A}">
                    <a16:rowId xmlns:a16="http://schemas.microsoft.com/office/drawing/2014/main" val="3302348252"/>
                  </a:ext>
                </a:extLst>
              </a:tr>
            </a:tbl>
          </a:graphicData>
        </a:graphic>
      </p:graphicFrame>
    </p:spTree>
    <p:extLst>
      <p:ext uri="{BB962C8B-B14F-4D97-AF65-F5344CB8AC3E}">
        <p14:creationId xmlns:p14="http://schemas.microsoft.com/office/powerpoint/2010/main" val="8146864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87FA9A-8E2F-45C3-AE4F-C456F85B976D}"/>
              </a:ext>
            </a:extLst>
          </p:cNvPr>
          <p:cNvSpPr>
            <a:spLocks noGrp="1"/>
          </p:cNvSpPr>
          <p:nvPr>
            <p:ph type="title"/>
          </p:nvPr>
        </p:nvSpPr>
        <p:spPr>
          <a:solidFill>
            <a:schemeClr val="accent4">
              <a:lumMod val="60000"/>
              <a:lumOff val="40000"/>
            </a:schemeClr>
          </a:solidFill>
        </p:spPr>
        <p:txBody>
          <a:bodyPr vert="horz" lIns="91440" tIns="45720" rIns="91440" bIns="45720" rtlCol="0" anchor="ctr">
            <a:noAutofit/>
          </a:bodyPr>
          <a:lstStyle/>
          <a:p>
            <a:pPr algn="ctr"/>
            <a:r>
              <a:rPr lang="en-GB" sz="4000" b="1" dirty="0">
                <a:solidFill>
                  <a:schemeClr val="bg1"/>
                </a:solidFill>
                <a:cs typeface="Calibri Light"/>
              </a:rPr>
              <a:t>Section A</a:t>
            </a:r>
          </a:p>
        </p:txBody>
      </p:sp>
      <p:sp>
        <p:nvSpPr>
          <p:cNvPr id="3" name="Content Placeholder 2">
            <a:extLst>
              <a:ext uri="{FF2B5EF4-FFF2-40B4-BE49-F238E27FC236}">
                <a16:creationId xmlns:a16="http://schemas.microsoft.com/office/drawing/2014/main" id="{78271B25-40DB-4EAD-9B75-605153653238}"/>
              </a:ext>
            </a:extLst>
          </p:cNvPr>
          <p:cNvSpPr>
            <a:spLocks noGrp="1"/>
          </p:cNvSpPr>
          <p:nvPr>
            <p:ph idx="1"/>
          </p:nvPr>
        </p:nvSpPr>
        <p:spPr>
          <a:xfrm>
            <a:off x="5168812" y="512973"/>
            <a:ext cx="6919820" cy="5966304"/>
          </a:xfrm>
        </p:spPr>
        <p:txBody>
          <a:bodyPr vert="horz" lIns="91440" tIns="45720" rIns="91440" bIns="45720" rtlCol="0" anchor="t">
            <a:normAutofit fontScale="92500"/>
          </a:bodyPr>
          <a:lstStyle/>
          <a:p>
            <a:pPr>
              <a:buNone/>
            </a:pPr>
            <a:r>
              <a:rPr lang="en-GB" dirty="0">
                <a:solidFill>
                  <a:schemeClr val="accent2"/>
                </a:solidFill>
                <a:ea typeface="+mn-lt"/>
                <a:cs typeface="+mn-lt"/>
              </a:rPr>
              <a:t>Learners should know and understand how the rights of individuals are promoted in the health and social care sector.</a:t>
            </a:r>
            <a:r>
              <a:rPr lang="en-GB" dirty="0">
                <a:ea typeface="+mn-lt"/>
                <a:cs typeface="+mn-lt"/>
              </a:rPr>
              <a:t> </a:t>
            </a:r>
            <a:endParaRPr lang="en-GB">
              <a:ea typeface="+mn-lt"/>
              <a:cs typeface="+mn-lt"/>
            </a:endParaRPr>
          </a:p>
          <a:p>
            <a:pPr>
              <a:buFont typeface="Wingdings" panose="020B0604020202020204" pitchFamily="34" charset="0"/>
              <a:buChar char="v"/>
            </a:pPr>
            <a:r>
              <a:rPr lang="en-GB" dirty="0">
                <a:cs typeface="Calibri"/>
              </a:rPr>
              <a:t>Individuals living with </a:t>
            </a:r>
            <a:r>
              <a:rPr lang="en-GB" b="1" dirty="0">
                <a:solidFill>
                  <a:schemeClr val="accent2"/>
                </a:solidFill>
                <a:cs typeface="Calibri"/>
              </a:rPr>
              <a:t>mental illness</a:t>
            </a:r>
            <a:endParaRPr lang="en-GB" b="1">
              <a:solidFill>
                <a:schemeClr val="accent2"/>
              </a:solidFill>
              <a:ea typeface="+mn-lt"/>
              <a:cs typeface="+mn-lt"/>
            </a:endParaRPr>
          </a:p>
          <a:p>
            <a:pPr>
              <a:buFont typeface="Wingdings" panose="020B0604020202020204" pitchFamily="34" charset="0"/>
              <a:buChar char="v"/>
            </a:pPr>
            <a:r>
              <a:rPr lang="en-GB" b="1" dirty="0">
                <a:solidFill>
                  <a:schemeClr val="accent2"/>
                </a:solidFill>
                <a:cs typeface="Calibri"/>
              </a:rPr>
              <a:t>Older adults</a:t>
            </a:r>
          </a:p>
          <a:p>
            <a:pPr>
              <a:buFont typeface="Wingdings" panose="020B0604020202020204" pitchFamily="34" charset="0"/>
              <a:buChar char="v"/>
            </a:pPr>
            <a:r>
              <a:rPr lang="en-GB" dirty="0">
                <a:cs typeface="Calibri"/>
              </a:rPr>
              <a:t>Individuals living with </a:t>
            </a:r>
            <a:r>
              <a:rPr lang="en-GB" b="1" dirty="0">
                <a:solidFill>
                  <a:schemeClr val="accent2"/>
                </a:solidFill>
                <a:cs typeface="Calibri"/>
              </a:rPr>
              <a:t>dementia</a:t>
            </a:r>
            <a:endParaRPr lang="en-GB" b="1">
              <a:solidFill>
                <a:schemeClr val="accent2"/>
              </a:solidFill>
              <a:ea typeface="+mn-lt"/>
              <a:cs typeface="+mn-lt"/>
            </a:endParaRPr>
          </a:p>
          <a:p>
            <a:pPr>
              <a:buFont typeface="Wingdings" panose="020B0604020202020204" pitchFamily="34" charset="0"/>
              <a:buChar char="v"/>
            </a:pPr>
            <a:r>
              <a:rPr lang="en-GB" dirty="0">
                <a:cs typeface="Calibri"/>
              </a:rPr>
              <a:t>Individuals with </a:t>
            </a:r>
            <a:r>
              <a:rPr lang="en-GB" b="1" dirty="0">
                <a:solidFill>
                  <a:schemeClr val="accent2"/>
                </a:solidFill>
                <a:cs typeface="Calibri"/>
              </a:rPr>
              <a:t>physical challenges</a:t>
            </a:r>
          </a:p>
          <a:p>
            <a:pPr>
              <a:buFont typeface="Wingdings" panose="020B0604020202020204" pitchFamily="34" charset="0"/>
              <a:buChar char="v"/>
            </a:pPr>
            <a:r>
              <a:rPr lang="en-GB" dirty="0">
                <a:cs typeface="Calibri"/>
              </a:rPr>
              <a:t>Individuals with </a:t>
            </a:r>
            <a:r>
              <a:rPr lang="en-GB" b="1" dirty="0">
                <a:solidFill>
                  <a:schemeClr val="accent2"/>
                </a:solidFill>
                <a:cs typeface="Calibri"/>
              </a:rPr>
              <a:t>learning difficulties and other challenges</a:t>
            </a:r>
            <a:endParaRPr lang="en-GB" b="1">
              <a:solidFill>
                <a:schemeClr val="accent2"/>
              </a:solidFill>
              <a:ea typeface="+mn-lt"/>
              <a:cs typeface="+mn-lt"/>
            </a:endParaRPr>
          </a:p>
          <a:p>
            <a:pPr>
              <a:buFont typeface="Wingdings" panose="020B0604020202020204" pitchFamily="34" charset="0"/>
              <a:buChar char="v"/>
            </a:pPr>
            <a:r>
              <a:rPr lang="en-GB" dirty="0">
                <a:cs typeface="Calibri"/>
              </a:rPr>
              <a:t>Individuals living with a </a:t>
            </a:r>
            <a:r>
              <a:rPr lang="en-GB" b="1" dirty="0">
                <a:solidFill>
                  <a:schemeClr val="accent2"/>
                </a:solidFill>
                <a:cs typeface="Calibri"/>
              </a:rPr>
              <a:t>long-term illness</a:t>
            </a:r>
          </a:p>
          <a:p>
            <a:pPr>
              <a:buFont typeface="Wingdings" panose="020B0604020202020204" pitchFamily="34" charset="0"/>
              <a:buChar char="v"/>
            </a:pPr>
            <a:r>
              <a:rPr lang="en-GB" dirty="0">
                <a:cs typeface="Calibri"/>
              </a:rPr>
              <a:t>Individuals living with </a:t>
            </a:r>
            <a:r>
              <a:rPr lang="en-GB" b="1" dirty="0">
                <a:solidFill>
                  <a:schemeClr val="accent2"/>
                </a:solidFill>
                <a:cs typeface="Calibri"/>
              </a:rPr>
              <a:t>life-limiting conditions</a:t>
            </a:r>
            <a:endParaRPr lang="en-GB" b="1">
              <a:solidFill>
                <a:schemeClr val="accent2"/>
              </a:solidFill>
              <a:ea typeface="+mn-lt"/>
              <a:cs typeface="+mn-lt"/>
            </a:endParaRPr>
          </a:p>
          <a:p>
            <a:pPr>
              <a:buNone/>
            </a:pPr>
            <a:endParaRPr lang="en-GB" dirty="0">
              <a:cs typeface="Calibri"/>
            </a:endParaRPr>
          </a:p>
          <a:p>
            <a:pPr marL="0" indent="0">
              <a:buNone/>
            </a:pPr>
            <a:endParaRPr lang="en-GB" dirty="0">
              <a:cs typeface="Calibri"/>
            </a:endParaRPr>
          </a:p>
        </p:txBody>
      </p:sp>
      <p:sp>
        <p:nvSpPr>
          <p:cNvPr id="4" name="Text Placeholder 3">
            <a:extLst>
              <a:ext uri="{FF2B5EF4-FFF2-40B4-BE49-F238E27FC236}">
                <a16:creationId xmlns:a16="http://schemas.microsoft.com/office/drawing/2014/main" id="{B5AC2600-3E5D-4FB9-982A-6B94334B69F3}"/>
              </a:ext>
            </a:extLst>
          </p:cNvPr>
          <p:cNvSpPr>
            <a:spLocks noGrp="1"/>
          </p:cNvSpPr>
          <p:nvPr>
            <p:ph type="body" sz="half" idx="2"/>
          </p:nvPr>
        </p:nvSpPr>
        <p:spPr>
          <a:xfrm>
            <a:off x="106544" y="2287438"/>
            <a:ext cx="4895519" cy="3811588"/>
          </a:xfrm>
          <a:ln>
            <a:solidFill>
              <a:schemeClr val="accent4">
                <a:lumMod val="60000"/>
                <a:lumOff val="40000"/>
              </a:schemeClr>
            </a:solidFill>
          </a:ln>
        </p:spPr>
        <p:txBody>
          <a:bodyPr vert="horz" lIns="91440" tIns="45720" rIns="91440" bIns="45720" rtlCol="0" anchor="t">
            <a:noAutofit/>
          </a:bodyPr>
          <a:lstStyle/>
          <a:p>
            <a:pPr algn="ctr"/>
            <a:r>
              <a:rPr lang="en-GB" sz="4000" b="1" dirty="0">
                <a:solidFill>
                  <a:schemeClr val="accent2"/>
                </a:solidFill>
                <a:latin typeface="Calibri Light"/>
                <a:cs typeface="Calibri Light"/>
              </a:rPr>
              <a:t>Outline, with reference to theorists, the main needs and rights of the chosen group of individuals.</a:t>
            </a:r>
            <a:endParaRPr lang="en-GB" sz="4000">
              <a:solidFill>
                <a:schemeClr val="accent2"/>
              </a:solidFill>
              <a:ea typeface="+mn-lt"/>
              <a:cs typeface="+mn-lt"/>
            </a:endParaRPr>
          </a:p>
          <a:p>
            <a:endParaRPr lang="en-GB" sz="4000" dirty="0">
              <a:cs typeface="Calibri"/>
            </a:endParaRPr>
          </a:p>
        </p:txBody>
      </p:sp>
    </p:spTree>
    <p:extLst>
      <p:ext uri="{BB962C8B-B14F-4D97-AF65-F5344CB8AC3E}">
        <p14:creationId xmlns:p14="http://schemas.microsoft.com/office/powerpoint/2010/main" val="29078195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ags/tag2.xml><?xml version="1.0" encoding="utf-8"?>
<p:tagLst xmlns:a="http://schemas.openxmlformats.org/drawingml/2006/main" xmlns:r="http://schemas.openxmlformats.org/officeDocument/2006/relationships" xmlns:p="http://schemas.openxmlformats.org/presentationml/2006/main">
  <p:tag name="POINTS" val="1"/>
  <p:tag name="TIME" val="1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E8D75E50D38D1449095CDF5BED87B3E" ma:contentTypeVersion="13" ma:contentTypeDescription="Create a new document." ma:contentTypeScope="" ma:versionID="c07c8084c9e62c3dcbc43c96f50c28a8">
  <xsd:schema xmlns:xsd="http://www.w3.org/2001/XMLSchema" xmlns:xs="http://www.w3.org/2001/XMLSchema" xmlns:p="http://schemas.microsoft.com/office/2006/metadata/properties" xmlns:ns2="101960c9-2583-49a4-9434-4c0cad7b266a" xmlns:ns3="10ebebe9-ad9c-417c-96aa-6a2f5b72dbd6" targetNamespace="http://schemas.microsoft.com/office/2006/metadata/properties" ma:root="true" ma:fieldsID="96a77c48af5df799cdbd8342400814fb" ns2:_="" ns3:_="">
    <xsd:import namespace="101960c9-2583-49a4-9434-4c0cad7b266a"/>
    <xsd:import namespace="10ebebe9-ad9c-417c-96aa-6a2f5b72dbd6"/>
    <xsd:element name="properties">
      <xsd:complexType>
        <xsd:sequence>
          <xsd:element name="documentManagement">
            <xsd:complexType>
              <xsd:all>
                <xsd:element ref="ns2:MediaServiceMetadata" minOccurs="0"/>
                <xsd:element ref="ns2:MediaServiceFastMetadata" minOccurs="0"/>
                <xsd:element ref="ns2:MediaServiceAutoTags" minOccurs="0"/>
                <xsd:element ref="ns2:QA" minOccurs="0"/>
                <xsd:element ref="ns3:SharedWithUsers" minOccurs="0"/>
                <xsd:element ref="ns3:SharedWithDetails" minOccurs="0"/>
                <xsd:element ref="ns2:MediaServiceOCR" minOccurs="0"/>
                <xsd:element ref="ns2:MediaServiceDateTaken" minOccurs="0"/>
                <xsd:element ref="ns2:MediaServiceGenerationTime" minOccurs="0"/>
                <xsd:element ref="ns2:MediaServiceEventHashCode" minOccurs="0"/>
                <xsd:element ref="ns2:MediaServiceAutoKeyPoints" minOccurs="0"/>
                <xsd:element ref="ns2:MediaServiceKeyPoint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1960c9-2583-49a4-9434-4c0cad7b266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QA" ma:index="11" nillable="true" ma:displayName="QA" ma:format="Dropdown" ma:internalName="QA">
      <xsd:simpleType>
        <xsd:restriction base="dms:Text">
          <xsd:maxLength value="255"/>
        </xsd:restrictio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0ebebe9-ad9c-417c-96aa-6a2f5b72dbd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QA xmlns="101960c9-2583-49a4-9434-4c0cad7b266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3981173-1134-4FC2-A612-20A050F070BA}"/>
</file>

<file path=customXml/itemProps2.xml><?xml version="1.0" encoding="utf-8"?>
<ds:datastoreItem xmlns:ds="http://schemas.openxmlformats.org/officeDocument/2006/customXml" ds:itemID="{F199EA75-ED08-4848-B3C2-0CB76A1B535A}">
  <ds:schemaRefs>
    <ds:schemaRef ds:uri="http://schemas.microsoft.com/office/2006/metadata/properties"/>
    <ds:schemaRef ds:uri="http://schemas.microsoft.com/office/infopath/2007/PartnerControls"/>
    <ds:schemaRef ds:uri="173cd604-45a7-4d14-8d48-1acb1fc0e56a"/>
  </ds:schemaRefs>
</ds:datastoreItem>
</file>

<file path=customXml/itemProps3.xml><?xml version="1.0" encoding="utf-8"?>
<ds:datastoreItem xmlns:ds="http://schemas.openxmlformats.org/officeDocument/2006/customXml" ds:itemID="{E1173A65-346E-48C1-A4F4-F48F4F0DBC5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43</TotalTime>
  <Words>4806</Words>
  <Application>Microsoft Office PowerPoint</Application>
  <PresentationFormat>Widescreen</PresentationFormat>
  <Paragraphs>426</Paragraphs>
  <Slides>56</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56</vt:i4>
      </vt:variant>
    </vt:vector>
  </HeadingPairs>
  <TitlesOfParts>
    <vt:vector size="62" baseType="lpstr">
      <vt:lpstr>Arial</vt:lpstr>
      <vt:lpstr>Calibri</vt:lpstr>
      <vt:lpstr>Calibri Light</vt:lpstr>
      <vt:lpstr>Times New Roman</vt:lpstr>
      <vt:lpstr>Wingdings</vt:lpstr>
      <vt:lpstr>Office Theme</vt:lpstr>
      <vt:lpstr> Level 3 Health and Social Care Diploma  Unit 3 : Promoting the rights of individuals across the lifespan.</vt:lpstr>
      <vt:lpstr>Unit 3 : Promoting the rights of individuals across the lifespan.</vt:lpstr>
      <vt:lpstr>Unit 3: Promoting the rights of individuals across the lifespan.</vt:lpstr>
      <vt:lpstr>Assessment </vt:lpstr>
      <vt:lpstr>Task - Candidates are required to produce a podcast, a presentation or a video.(Maximum 5,000 words or a recording of no longer than 10 mins)</vt:lpstr>
      <vt:lpstr>Task - Candidates are required to produce a podcast, a presentation or a video.(Maximum 5,000 words or a recording of no longer than 10 mins)</vt:lpstr>
      <vt:lpstr>PowerPoint Presentation</vt:lpstr>
      <vt:lpstr>PowerPoint Presentation</vt:lpstr>
      <vt:lpstr>Section A</vt:lpstr>
      <vt:lpstr>Command Word</vt:lpstr>
      <vt:lpstr>PowerPoint Presentation</vt:lpstr>
      <vt:lpstr>What is meant by the term rights?</vt:lpstr>
      <vt:lpstr>What is meant by the term rights?</vt:lpstr>
      <vt:lpstr>Human Rights</vt:lpstr>
      <vt:lpstr>Human Rights</vt:lpstr>
      <vt:lpstr>Human Rights</vt:lpstr>
      <vt:lpstr>Human Rights</vt:lpstr>
      <vt:lpstr>PowerPoint Presentation</vt:lpstr>
      <vt:lpstr>Fundamental rights of individuals</vt:lpstr>
      <vt:lpstr>Fundamental rights of individuals</vt:lpstr>
      <vt:lpstr>Fundamental rights of individuals</vt:lpstr>
      <vt:lpstr>Fundamental rights of individuals</vt:lpstr>
      <vt:lpstr>Fundamental rights of individuals</vt:lpstr>
      <vt:lpstr>Fundamental rights of individuals</vt:lpstr>
      <vt:lpstr>Fundamental rights of individuals</vt:lpstr>
      <vt:lpstr>PowerPoint Presentation</vt:lpstr>
      <vt:lpstr>PowerPoint Presentation</vt:lpstr>
      <vt:lpstr>Rights of individuals in Health, Social and Childcare</vt:lpstr>
      <vt:lpstr>PowerPoint Presentation</vt:lpstr>
      <vt:lpstr>Individuals have the right to...</vt:lpstr>
      <vt:lpstr>Have a voice, choice and control</vt:lpstr>
      <vt:lpstr>PowerPoint Presentation</vt:lpstr>
      <vt:lpstr>Individuals have the right to...</vt:lpstr>
      <vt:lpstr>PowerPoint Presentation</vt:lpstr>
      <vt:lpstr>PowerPoint Presentation</vt:lpstr>
      <vt:lpstr>Individuals have the right to...</vt:lpstr>
      <vt:lpstr>NHS Wales - Standard 10: Dignity and Respect</vt:lpstr>
      <vt:lpstr>PowerPoint Presentation</vt:lpstr>
      <vt:lpstr>Individuals have the right to...</vt:lpstr>
      <vt:lpstr>PowerPoint Presentation</vt:lpstr>
      <vt:lpstr>Individuals have the right to...</vt:lpstr>
      <vt:lpstr>PowerPoint Presentation</vt:lpstr>
      <vt:lpstr>Individuals have the right to...</vt:lpstr>
      <vt:lpstr>PowerPoint Presentation</vt:lpstr>
      <vt:lpstr>Individuals have the right to...</vt:lpstr>
      <vt:lpstr>Individuals have the right to...</vt:lpstr>
      <vt:lpstr>Individuals have the right to...</vt:lpstr>
      <vt:lpstr>PowerPoint Presentation</vt:lpstr>
      <vt:lpstr>Individuals have the right to...</vt:lpstr>
      <vt:lpstr>PowerPoint Presentation</vt:lpstr>
      <vt:lpstr>Rights of individuals</vt:lpstr>
      <vt:lpstr>Rights of individuals</vt:lpstr>
      <vt:lpstr>Rights of individuals</vt:lpstr>
      <vt:lpstr>PowerPoint Presentation</vt:lpstr>
      <vt:lpstr>Task – Identifying the rights of your chosen group of individuals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 Level Health and Social Care</dc:title>
  <dc:creator>Sophie Bellis (Staff)</dc:creator>
  <cp:lastModifiedBy>Morris-Goodman, Karen</cp:lastModifiedBy>
  <cp:revision>3061</cp:revision>
  <dcterms:created xsi:type="dcterms:W3CDTF">2020-04-27T13:53:12Z</dcterms:created>
  <dcterms:modified xsi:type="dcterms:W3CDTF">2020-12-14T22:11:27Z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0x0101005E8D75E50D38D1449095CDF5BED87B3E</vt:lpwstr>
  </property>
  <property fmtid="{D5CDD505-2E9C-101B-9397-08002B2CF9AE}" pid="3" name="xd_Signature">
    <vt:bool>false</vt:bool>
  </property>
  <property fmtid="{D5CDD505-2E9C-101B-9397-08002B2CF9AE}" pid="4" name="xd_ProgID">
    <vt:lpwstr/>
  </property>
  <property fmtid="{D5CDD505-2E9C-101B-9397-08002B2CF9AE}" pid="5" name="_SourceUrl">
    <vt:lpwstr/>
  </property>
  <property fmtid="{D5CDD505-2E9C-101B-9397-08002B2CF9AE}" pid="6" name="_SharedFileIndex">
    <vt:lpwstr/>
  </property>
  <property fmtid="{D5CDD505-2E9C-101B-9397-08002B2CF9AE}" pid="7" name="ComplianceAssetId">
    <vt:lpwstr/>
  </property>
  <property fmtid="{D5CDD505-2E9C-101B-9397-08002B2CF9AE}" pid="8" name="TemplateUrl">
    <vt:lpwstr/>
  </property>
  <property fmtid="{D5CDD505-2E9C-101B-9397-08002B2CF9AE}" pid="9" name="Order">
    <vt:r8>2102000</vt:r8>
  </property>
</Properties>
</file>