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34"/>
  </p:notesMasterIdLst>
  <p:handoutMasterIdLst>
    <p:handoutMasterId r:id="rId35"/>
  </p:handoutMasterIdLst>
  <p:sldIdLst>
    <p:sldId id="776" r:id="rId7"/>
    <p:sldId id="683" r:id="rId8"/>
    <p:sldId id="853" r:id="rId9"/>
    <p:sldId id="872" r:id="rId10"/>
    <p:sldId id="873" r:id="rId11"/>
    <p:sldId id="874" r:id="rId12"/>
    <p:sldId id="875" r:id="rId13"/>
    <p:sldId id="876" r:id="rId14"/>
    <p:sldId id="877" r:id="rId15"/>
    <p:sldId id="893" r:id="rId16"/>
    <p:sldId id="878" r:id="rId17"/>
    <p:sldId id="879" r:id="rId18"/>
    <p:sldId id="880" r:id="rId19"/>
    <p:sldId id="881" r:id="rId20"/>
    <p:sldId id="894" r:id="rId21"/>
    <p:sldId id="882" r:id="rId22"/>
    <p:sldId id="883" r:id="rId23"/>
    <p:sldId id="884" r:id="rId24"/>
    <p:sldId id="885" r:id="rId25"/>
    <p:sldId id="895" r:id="rId26"/>
    <p:sldId id="886" r:id="rId27"/>
    <p:sldId id="887" r:id="rId28"/>
    <p:sldId id="888" r:id="rId29"/>
    <p:sldId id="889" r:id="rId30"/>
    <p:sldId id="890" r:id="rId31"/>
    <p:sldId id="891" r:id="rId32"/>
    <p:sldId id="892" r:id="rId33"/>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6F3377-35A2-4EA9-8C0D-D0B82FF00B1B}" v="50" dt="2023-02-21T17:44:37.9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14" autoAdjust="0"/>
    <p:restoredTop sz="63565" autoAdjust="0"/>
  </p:normalViewPr>
  <p:slideViewPr>
    <p:cSldViewPr snapToGrid="0" snapToObjects="1">
      <p:cViewPr varScale="1">
        <p:scale>
          <a:sx n="61" d="100"/>
          <a:sy n="61" d="100"/>
        </p:scale>
        <p:origin x="532" y="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3/9/2023</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3/9/2023</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8" name="Title 1">
            <a:extLst>
              <a:ext uri="{FF2B5EF4-FFF2-40B4-BE49-F238E27FC236}">
                <a16:creationId xmlns:a16="http://schemas.microsoft.com/office/drawing/2014/main" id="{C84F6D9C-6089-489B-B9FC-6E1D8AB9B7BC}"/>
              </a:ext>
            </a:extLst>
          </p:cNvPr>
          <p:cNvSpPr txBox="1">
            <a:spLocks/>
          </p:cNvSpPr>
          <p:nvPr/>
        </p:nvSpPr>
        <p:spPr>
          <a:xfrm>
            <a:off x="297081" y="98393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a:solidFill>
                  <a:srgbClr val="0070C0"/>
                </a:solidFill>
                <a:latin typeface="+mj-lt"/>
                <a:ea typeface="Lato" charset="0"/>
                <a:cs typeface="Lato" charset="0"/>
              </a:rPr>
              <a:t>January 2023</a:t>
            </a:r>
          </a:p>
        </p:txBody>
      </p:sp>
      <p:pic>
        <p:nvPicPr>
          <p:cNvPr id="4" name="Picture 3" descr="A group of children playing with toys&#10;&#10;Description automatically generated with medium confidence">
            <a:extLst>
              <a:ext uri="{FF2B5EF4-FFF2-40B4-BE49-F238E27FC236}">
                <a16:creationId xmlns:a16="http://schemas.microsoft.com/office/drawing/2014/main" id="{A7D4494F-7D34-181E-6919-8D42EB4BC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3570" y="2664140"/>
            <a:ext cx="4762500" cy="3209925"/>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3(c) mark scheme (</a:t>
            </a:r>
            <a:r>
              <a:rPr lang="en-GB" sz="1800" dirty="0" err="1"/>
              <a:t>cont</a:t>
            </a:r>
            <a:r>
              <a:rPr lang="en-GB" sz="1800" dirty="0"/>
              <a:t>)</a:t>
            </a:r>
          </a:p>
        </p:txBody>
      </p:sp>
      <p:sp>
        <p:nvSpPr>
          <p:cNvPr id="6" name="TextBox 5">
            <a:extLst>
              <a:ext uri="{FF2B5EF4-FFF2-40B4-BE49-F238E27FC236}">
                <a16:creationId xmlns:a16="http://schemas.microsoft.com/office/drawing/2014/main" id="{7506D63C-CC6D-AC34-E67A-4FC0EE96B10A}"/>
              </a:ext>
            </a:extLst>
          </p:cNvPr>
          <p:cNvSpPr txBox="1"/>
          <p:nvPr/>
        </p:nvSpPr>
        <p:spPr>
          <a:xfrm>
            <a:off x="334050" y="1153182"/>
            <a:ext cx="5867400" cy="5586145"/>
          </a:xfrm>
          <a:prstGeom prst="rect">
            <a:avLst/>
          </a:prstGeom>
          <a:noFill/>
        </p:spPr>
        <p:txBody>
          <a:bodyPr wrap="square">
            <a:spAutoFit/>
          </a:bodyPr>
          <a:lstStyle/>
          <a:p>
            <a:pPr>
              <a:spcAft>
                <a:spcPts val="600"/>
              </a:spcAft>
            </a:pPr>
            <a:r>
              <a:rPr lang="en-GB" sz="1100" b="1" dirty="0">
                <a:solidFill>
                  <a:srgbClr val="000000"/>
                </a:solidFill>
                <a:effectLst/>
                <a:latin typeface="Arial" panose="020B0604020202020204" pitchFamily="34" charset="0"/>
                <a:ea typeface="Times New Roman" panose="02020603050405020304" pitchFamily="18" charset="0"/>
              </a:rPr>
              <a:t>School support</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Promote well-being of children and adolescents in preventing drug, alcohol and substance misuse and experimentation</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Schools can have a key role in identifying pupils at risk of drug misuse/identifying needs/ distinguish between pupils who require general information and education/identify those who could benefit from targeted prevention/identify those who require a detailed needs assessment and more intensive support.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Provide accurate information on drugs and alcohol through education and targeted information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Tackle problem behaviour in schools, with wider powers of search and confiscation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Work with local voluntary organisations, health partners, the police and others to prevent drug or alcohol misuse.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Develop a drugs policy which sets out their role in relation to all drug matters – this includes the content and organisation of drug education, and the management of drugs and medicines within school boundaries and on school trips. It should be consistent with the school’s safeguarding policy.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To have a designated, senior member of staff with responsibility for the drug policy and all drug issues within the school.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Develop drug policies with the whole school community including pupils/parents/carers/staff, governors and partner agencies with clear boundaries and expectations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To establish relationships with local children and young people’s services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To have a clear support network with health services/voluntary sector organisations to ensure support is available to pupils affected by drug misuse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To meet the needs of confidentiality to safeguard pupils </a:t>
            </a:r>
            <a:endParaRPr lang="en-GB" sz="1100" dirty="0">
              <a:effectLst/>
              <a:latin typeface="Times New Roman" panose="02020603050405020304" pitchFamily="18" charset="0"/>
              <a:ea typeface="Times New Roman" panose="02020603050405020304" pitchFamily="18" charset="0"/>
            </a:endParaRPr>
          </a:p>
          <a:p>
            <a:pPr>
              <a:spcAft>
                <a:spcPts val="1125"/>
              </a:spcAft>
            </a:pPr>
            <a:r>
              <a:rPr lang="en-GB" sz="1100" dirty="0">
                <a:solidFill>
                  <a:srgbClr val="000000"/>
                </a:solidFill>
                <a:effectLst/>
                <a:latin typeface="Arial" panose="020B0604020202020204" pitchFamily="34" charset="0"/>
                <a:ea typeface="Times New Roman" panose="02020603050405020304" pitchFamily="18" charset="0"/>
              </a:rPr>
              <a:t>This list is not exhaustive. </a:t>
            </a:r>
            <a:br>
              <a:rPr lang="en-GB" sz="1100" dirty="0">
                <a:latin typeface="Times New Roman" panose="02020603050405020304" pitchFamily="18" charset="0"/>
                <a:ea typeface="Times New Roman" panose="02020603050405020304" pitchFamily="18" charset="0"/>
              </a:rPr>
            </a:br>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54291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3(c)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315199" y="1229987"/>
            <a:ext cx="4309409" cy="5078313"/>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a:t>
            </a:r>
            <a:r>
              <a:rPr lang="en-US" i="1" dirty="0">
                <a:solidFill>
                  <a:srgbClr val="0070C0"/>
                </a:solidFill>
              </a:rPr>
              <a:t>shows an</a:t>
            </a:r>
            <a:r>
              <a:rPr lang="en-US" sz="1800" i="1" dirty="0">
                <a:solidFill>
                  <a:srgbClr val="0070C0"/>
                </a:solidFill>
              </a:rPr>
              <a:t> expression and  understanding of having a positive attitude to encourage children and young people to make good choices</a:t>
            </a:r>
            <a:r>
              <a:rPr lang="en-US" i="1" dirty="0">
                <a:solidFill>
                  <a:srgbClr val="0070C0"/>
                </a:solidFill>
              </a:rPr>
              <a:t>, </a:t>
            </a:r>
            <a:r>
              <a:rPr lang="en-US" sz="1800" i="1" dirty="0">
                <a:solidFill>
                  <a:srgbClr val="0070C0"/>
                </a:solidFill>
              </a:rPr>
              <a:t> and to listen to positive advice from parents </a:t>
            </a:r>
            <a:r>
              <a:rPr lang="en-US" i="1" dirty="0">
                <a:solidFill>
                  <a:srgbClr val="0070C0"/>
                </a:solidFill>
              </a:rPr>
              <a:t>an</a:t>
            </a:r>
            <a:r>
              <a:rPr lang="en-US" sz="1800" i="1" dirty="0">
                <a:solidFill>
                  <a:srgbClr val="0070C0"/>
                </a:solidFill>
              </a:rPr>
              <a:t>d teachers</a:t>
            </a:r>
            <a:r>
              <a:rPr lang="en-US" i="1" dirty="0">
                <a:solidFill>
                  <a:srgbClr val="0070C0"/>
                </a:solidFill>
              </a:rPr>
              <a:t>. Also, this response discusses the impact of having posters to help to tackle understanding on the issue of substance experimentation. The candidate showed excellent suggestions to help lead to positive outcomes of </a:t>
            </a:r>
            <a:r>
              <a:rPr lang="en-GB" i="1" dirty="0">
                <a:solidFill>
                  <a:srgbClr val="0070C0"/>
                </a:solidFill>
              </a:rPr>
              <a:t>behaviour</a:t>
            </a:r>
            <a:r>
              <a:rPr lang="en-US" i="1" dirty="0">
                <a:solidFill>
                  <a:srgbClr val="0070C0"/>
                </a:solidFill>
              </a:rPr>
              <a:t> of </a:t>
            </a:r>
            <a:r>
              <a:rPr lang="en-GB" i="1" dirty="0">
                <a:solidFill>
                  <a:srgbClr val="0070C0"/>
                </a:solidFill>
              </a:rPr>
              <a:t>adolescents</a:t>
            </a:r>
            <a:r>
              <a:rPr lang="en-US" i="1" dirty="0">
                <a:solidFill>
                  <a:srgbClr val="0070C0"/>
                </a:solidFill>
              </a:rPr>
              <a:t> relating to substance experimentation. </a:t>
            </a:r>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 7 marks awarded out of 7</a:t>
            </a:r>
          </a:p>
        </p:txBody>
      </p:sp>
      <p:sp>
        <p:nvSpPr>
          <p:cNvPr id="3" name="TextBox 2">
            <a:extLst>
              <a:ext uri="{FF2B5EF4-FFF2-40B4-BE49-F238E27FC236}">
                <a16:creationId xmlns:a16="http://schemas.microsoft.com/office/drawing/2014/main" id="{37055B16-F8C9-6061-6980-8757106BBF61}"/>
              </a:ext>
            </a:extLst>
          </p:cNvPr>
          <p:cNvSpPr txBox="1"/>
          <p:nvPr/>
        </p:nvSpPr>
        <p:spPr>
          <a:xfrm>
            <a:off x="301503" y="1229987"/>
            <a:ext cx="5794497" cy="4185761"/>
          </a:xfrm>
          <a:prstGeom prst="rect">
            <a:avLst/>
          </a:prstGeom>
          <a:noFill/>
        </p:spPr>
        <p:txBody>
          <a:bodyPr wrap="square">
            <a:spAutoFit/>
          </a:bodyPr>
          <a:lstStyle/>
          <a:p>
            <a:r>
              <a:rPr lang="en-US" sz="1400" dirty="0"/>
              <a:t>having positive actions, attitudes and experiences in the home or at school can impact on the behaviour of adolescents relating to substance experimentation. having a positive attitude within the home or school would impact on the adolescent as if you are being positive towards them it may encourage them to stop the substance experimentation and better themselves. also having positive actions and experiences would help and have an impact as they would listen to the positive advice that you are given them and take it into consideration and they could even explain why they are doing the substance experimenting and the when you give the positive attitude back to them they would listen to your advice and maybe then they would make sure that they don't ruin their future and they change. having positive actions, attitudes and experiences within a school would help a lot as numerous teachers could be giving out the advice and also the school could display effects on posters about substance experimenting which would help the adolescents avoid doing the substance experimentation. the school could also help out by providing activities after school and during the holidays to avoid young people using substances.</a:t>
            </a:r>
            <a:endParaRPr lang="en-GB" sz="1400" dirty="0"/>
          </a:p>
        </p:txBody>
      </p:sp>
    </p:spTree>
    <p:extLst>
      <p:ext uri="{BB962C8B-B14F-4D97-AF65-F5344CB8AC3E}">
        <p14:creationId xmlns:p14="http://schemas.microsoft.com/office/powerpoint/2010/main" val="29899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4(a) and mark scheme </a:t>
            </a:r>
          </a:p>
        </p:txBody>
      </p:sp>
      <p:pic>
        <p:nvPicPr>
          <p:cNvPr id="3" name="Picture 2">
            <a:extLst>
              <a:ext uri="{FF2B5EF4-FFF2-40B4-BE49-F238E27FC236}">
                <a16:creationId xmlns:a16="http://schemas.microsoft.com/office/drawing/2014/main" id="{DC7901D4-7909-2C8C-F902-30C54008DA24}"/>
              </a:ext>
            </a:extLst>
          </p:cNvPr>
          <p:cNvPicPr>
            <a:picLocks noChangeAspect="1"/>
          </p:cNvPicPr>
          <p:nvPr/>
        </p:nvPicPr>
        <p:blipFill>
          <a:blip r:embed="rId2"/>
          <a:stretch>
            <a:fillRect/>
          </a:stretch>
        </p:blipFill>
        <p:spPr>
          <a:xfrm>
            <a:off x="403663" y="1176008"/>
            <a:ext cx="5274512" cy="3564158"/>
          </a:xfrm>
          <a:prstGeom prst="rect">
            <a:avLst/>
          </a:prstGeom>
        </p:spPr>
      </p:pic>
      <p:sp>
        <p:nvSpPr>
          <p:cNvPr id="4" name="TextBox 3">
            <a:extLst>
              <a:ext uri="{FF2B5EF4-FFF2-40B4-BE49-F238E27FC236}">
                <a16:creationId xmlns:a16="http://schemas.microsoft.com/office/drawing/2014/main" id="{63C1B44C-77B7-476F-F086-A8C88F8652CA}"/>
              </a:ext>
            </a:extLst>
          </p:cNvPr>
          <p:cNvSpPr txBox="1"/>
          <p:nvPr/>
        </p:nvSpPr>
        <p:spPr>
          <a:xfrm>
            <a:off x="521853" y="4620163"/>
            <a:ext cx="5038132" cy="2123658"/>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5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response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basic summary which shows limited knowledge and understanding of the key concepts of Bandura’s social learning theory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summary which shows some knowledge and understanding of the key concepts of Bandura’s social learning theory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5 marks </a:t>
            </a:r>
            <a:r>
              <a:rPr lang="en-GB" sz="1100" dirty="0">
                <a:effectLst/>
                <a:latin typeface="Arial" panose="020B0604020202020204" pitchFamily="34" charset="0"/>
                <a:ea typeface="Times New Roman" panose="02020603050405020304" pitchFamily="18" charset="0"/>
              </a:rPr>
              <a:t>for a very good summary which shows sound knowledge and understanding of the key concepts of Bandura’s social learning theory</a:t>
            </a:r>
            <a:endParaRPr lang="en-GB" sz="11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C46F5DED-1425-1433-929D-C61EA7B1F76E}"/>
              </a:ext>
            </a:extLst>
          </p:cNvPr>
          <p:cNvSpPr txBox="1"/>
          <p:nvPr/>
        </p:nvSpPr>
        <p:spPr>
          <a:xfrm>
            <a:off x="6400799" y="1176008"/>
            <a:ext cx="5519855" cy="5573834"/>
          </a:xfrm>
          <a:prstGeom prst="rect">
            <a:avLst/>
          </a:prstGeom>
          <a:noFill/>
        </p:spPr>
        <p:txBody>
          <a:bodyPr wrap="square">
            <a:spAutoFit/>
          </a:bodyPr>
          <a:lstStyle/>
          <a:p>
            <a:pPr>
              <a:spcAft>
                <a:spcPts val="400"/>
              </a:spcAft>
            </a:pPr>
            <a:r>
              <a:rPr lang="en-GB" sz="1050" dirty="0">
                <a:effectLst/>
                <a:latin typeface="Arial" panose="020B0604020202020204" pitchFamily="34" charset="0"/>
                <a:ea typeface="Times New Roman" panose="02020603050405020304" pitchFamily="18" charset="0"/>
              </a:rPr>
              <a:t>Response may refer to: </a:t>
            </a:r>
            <a:endParaRPr lang="en-GB" sz="1200" dirty="0">
              <a:effectLst/>
              <a:latin typeface="Times New Roman" panose="02020603050405020304" pitchFamily="18" charset="0"/>
              <a:ea typeface="Times New Roman" panose="02020603050405020304" pitchFamily="18" charset="0"/>
            </a:endParaRPr>
          </a:p>
          <a:p>
            <a:pPr marL="342900" lvl="0" indent="-342900">
              <a:lnSpc>
                <a:spcPct val="115000"/>
              </a:lnSpc>
              <a:spcAft>
                <a:spcPts val="400"/>
              </a:spcAft>
              <a:buFont typeface="Symbol" panose="05050102010706020507" pitchFamily="18" charset="2"/>
              <a:buChar char=""/>
            </a:pPr>
            <a:r>
              <a:rPr lang="en-GB" sz="1050" dirty="0">
                <a:solidFill>
                  <a:srgbClr val="000000"/>
                </a:solidFill>
                <a:effectLst/>
                <a:latin typeface="Arial" panose="020B0604020202020204" pitchFamily="34" charset="0"/>
                <a:ea typeface="Arial" panose="020B0604020202020204" pitchFamily="34" charset="0"/>
              </a:rPr>
              <a:t>The theory is based on an experiment where a group of children (nursery) were placed in a room where they witnessed/observed an adult hitting a Bobo doll in a violent/aggressive manner – later they were given the opportunity to play with the dolls themselves </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400"/>
              </a:spcAft>
              <a:buFont typeface="Symbol" panose="05050102010706020507" pitchFamily="18" charset="2"/>
              <a:buChar char=""/>
            </a:pPr>
            <a:r>
              <a:rPr lang="en-GB" sz="1050" dirty="0">
                <a:solidFill>
                  <a:srgbClr val="000000"/>
                </a:solidFill>
                <a:effectLst/>
                <a:latin typeface="Arial" panose="020B0604020202020204" pitchFamily="34" charset="0"/>
                <a:ea typeface="Arial" panose="020B0604020202020204" pitchFamily="34" charset="0"/>
              </a:rPr>
              <a:t>People learn through observing others’ behaviour, attitudes, and outcomes of those behaviours</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400"/>
              </a:spcAft>
              <a:buFont typeface="Symbol" panose="05050102010706020507" pitchFamily="18" charset="2"/>
              <a:buChar char=""/>
            </a:pPr>
            <a:r>
              <a:rPr lang="en-GB" sz="1050" dirty="0">
                <a:solidFill>
                  <a:srgbClr val="000000"/>
                </a:solidFill>
                <a:effectLst/>
                <a:latin typeface="Arial" panose="020B0604020202020204" pitchFamily="34" charset="0"/>
                <a:ea typeface="Arial" panose="020B0604020202020204" pitchFamily="34" charset="0"/>
              </a:rPr>
              <a:t>Most human behaviour is learned observationally through modelling and through observing others</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400"/>
              </a:spcAft>
              <a:buFont typeface="Symbol" panose="05050102010706020507" pitchFamily="18" charset="2"/>
              <a:buChar char=""/>
            </a:pPr>
            <a:r>
              <a:rPr lang="en-GB" sz="1050" dirty="0">
                <a:solidFill>
                  <a:srgbClr val="000000"/>
                </a:solidFill>
                <a:effectLst/>
                <a:latin typeface="Arial" panose="020B0604020202020204" pitchFamily="34" charset="0"/>
                <a:ea typeface="Arial" panose="020B0604020202020204" pitchFamily="34" charset="0"/>
              </a:rPr>
              <a:t>An idea of how new behaviours are performed, serves as a guide for action</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400"/>
              </a:spcAft>
              <a:buFont typeface="Symbol" panose="05050102010706020507" pitchFamily="18" charset="2"/>
              <a:buChar char=""/>
            </a:pPr>
            <a:r>
              <a:rPr lang="en-GB" sz="1050" dirty="0">
                <a:solidFill>
                  <a:srgbClr val="000000"/>
                </a:solidFill>
                <a:effectLst/>
                <a:latin typeface="Arial" panose="020B0604020202020204" pitchFamily="34" charset="0"/>
                <a:ea typeface="Arial" panose="020B0604020202020204" pitchFamily="34" charset="0"/>
              </a:rPr>
              <a:t>Social learning theory is based on continuous reciprocal interaction e.g. intellectual/ behavioural/environmental influences</a:t>
            </a:r>
            <a:endParaRPr lang="en-GB" sz="11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dirty="0">
                <a:solidFill>
                  <a:srgbClr val="000000"/>
                </a:solidFill>
                <a:effectLst/>
                <a:latin typeface="Arial" panose="020B0604020202020204" pitchFamily="34" charset="0"/>
                <a:ea typeface="Arial" panose="020B0604020202020204" pitchFamily="34" charset="0"/>
              </a:rPr>
              <a:t>Children need necessary conditions for effective modelling: </a:t>
            </a:r>
            <a:endParaRPr lang="en-GB" sz="1100" dirty="0">
              <a:effectLst/>
              <a:latin typeface="Arial" panose="020B0604020202020204" pitchFamily="34" charset="0"/>
              <a:ea typeface="Arial" panose="020B0604020202020204" pitchFamily="34" charset="0"/>
            </a:endParaRPr>
          </a:p>
          <a:p>
            <a:pPr marL="742950" lvl="1" indent="-285750">
              <a:lnSpc>
                <a:spcPct val="115000"/>
              </a:lnSpc>
              <a:buFont typeface="Courier New" panose="02070309020205020404" pitchFamily="49" charset="0"/>
              <a:buChar char="o"/>
            </a:pPr>
            <a:r>
              <a:rPr lang="en-GB" sz="105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Attention – various factors increase or decrease the amount of attention paid </a:t>
            </a:r>
            <a:endParaRPr lang="en-GB" sz="1100" dirty="0">
              <a:effectLst/>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buFont typeface="Courier New" panose="02070309020205020404" pitchFamily="49" charset="0"/>
              <a:buChar char="o"/>
            </a:pPr>
            <a:r>
              <a:rPr lang="en-GB" sz="105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Retention – remembering what you paid attention to </a:t>
            </a:r>
            <a:endParaRPr lang="en-GB" sz="1100" dirty="0">
              <a:effectLst/>
              <a:latin typeface="Arial" panose="020B0604020202020204" pitchFamily="34" charset="0"/>
              <a:ea typeface="Arial" panose="020B0604020202020204" pitchFamily="34" charset="0"/>
              <a:cs typeface="Times New Roman" panose="02020603050405020304" pitchFamily="18" charset="0"/>
            </a:endParaRPr>
          </a:p>
          <a:p>
            <a:pPr marL="742950" lvl="1" indent="-285750">
              <a:lnSpc>
                <a:spcPct val="115000"/>
              </a:lnSpc>
              <a:spcAft>
                <a:spcPts val="600"/>
              </a:spcAft>
              <a:buFont typeface="Courier New" panose="02070309020205020404" pitchFamily="49" charset="0"/>
              <a:buChar char="o"/>
            </a:pPr>
            <a:r>
              <a:rPr lang="en-GB" sz="105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Reproduction – reproducing the image/ motivation – having a good reason to imitate</a:t>
            </a:r>
            <a:endParaRPr lang="en-GB" sz="11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spcAft>
                <a:spcPts val="40"/>
              </a:spcAft>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Bandura believed environment causes behaviour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40"/>
              </a:spcAft>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Bandura, who was studying adolescent aggression suggested that behaviour also causes environment </a:t>
            </a:r>
            <a:r>
              <a:rPr lang="en-GB" sz="1050" dirty="0">
                <a:solidFill>
                  <a:srgbClr val="000000"/>
                </a:solidFill>
                <a:latin typeface="Arial" panose="020B0604020202020204" pitchFamily="34" charset="0"/>
                <a:ea typeface="Times New Roman" panose="02020603050405020304" pitchFamily="18" charset="0"/>
              </a:rPr>
              <a:t>considered personality as an interaction between three components: </a:t>
            </a:r>
            <a:endParaRPr lang="en-GB" sz="1200" dirty="0">
              <a:latin typeface="Times New Roman" panose="02020603050405020304" pitchFamily="18" charset="0"/>
              <a:ea typeface="Times New Roman" panose="02020603050405020304" pitchFamily="18" charset="0"/>
            </a:endParaRPr>
          </a:p>
          <a:p>
            <a:pPr marL="742950" lvl="1" indent="-285750">
              <a:spcAft>
                <a:spcPts val="40"/>
              </a:spcAft>
              <a:buFont typeface="Courier New" panose="02070309020205020404" pitchFamily="49" charset="0"/>
              <a:buChar char="o"/>
            </a:pPr>
            <a:r>
              <a:rPr lang="en-GB" sz="105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environment</a:t>
            </a:r>
            <a:endParaRPr lang="en-GB" sz="1200" dirty="0">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spcAft>
                <a:spcPts val="40"/>
              </a:spcAft>
              <a:buFont typeface="Courier New" panose="02070309020205020404" pitchFamily="49" charset="0"/>
              <a:buChar char="o"/>
            </a:pPr>
            <a:r>
              <a:rPr lang="en-GB" sz="105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behaviour</a:t>
            </a:r>
            <a:endParaRPr lang="en-GB" sz="1200" dirty="0">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spcAft>
                <a:spcPts val="40"/>
              </a:spcAft>
              <a:buFont typeface="Courier New" panose="02070309020205020404" pitchFamily="49" charset="0"/>
              <a:buChar char="o"/>
            </a:pPr>
            <a:r>
              <a:rPr lang="en-GB" sz="105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 person’s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40"/>
              </a:spcAft>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Bandura </a:t>
            </a:r>
            <a:r>
              <a:rPr lang="en-GB" sz="105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psychological processes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spcAft>
                <a:spcPts val="40"/>
              </a:spcAft>
              <a:buFont typeface="Symbol" panose="05050102010706020507" pitchFamily="18" charset="2"/>
              <a:buChar char=""/>
            </a:pPr>
            <a:r>
              <a:rPr lang="en-GB" sz="1050" dirty="0">
                <a:solidFill>
                  <a:srgbClr val="000000"/>
                </a:solidFill>
                <a:effectLst/>
                <a:latin typeface="Arial" panose="020B0604020202020204" pitchFamily="34" charset="0"/>
                <a:ea typeface="Times New Roman" panose="02020603050405020304" pitchFamily="18" charset="0"/>
              </a:rPr>
              <a:t>Social learning theory encompasses attention, memory, and motivation  </a:t>
            </a:r>
            <a:br>
              <a:rPr lang="en-GB" sz="1050" dirty="0">
                <a:solidFill>
                  <a:srgbClr val="000000"/>
                </a:solidFill>
                <a:effectLst/>
                <a:latin typeface="Arial" panose="020B0604020202020204" pitchFamily="34"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050" dirty="0">
                <a:solidFill>
                  <a:srgbClr val="000000"/>
                </a:solidFill>
                <a:effectLst/>
                <a:latin typeface="Arial" panose="020B0604020202020204" pitchFamily="34" charset="0"/>
                <a:ea typeface="Times New Roman" panose="02020603050405020304" pitchFamily="18" charset="0"/>
              </a:rPr>
              <a:t>This list is not exhaustive. </a:t>
            </a:r>
            <a:br>
              <a:rPr lang="en-GB" sz="1200" dirty="0">
                <a:latin typeface="Times New Roman" panose="02020603050405020304" pitchFamily="18" charset="0"/>
                <a:ea typeface="Times New Roman" panose="02020603050405020304" pitchFamily="18" charset="0"/>
              </a:rPr>
            </a:br>
            <a:r>
              <a:rPr lang="en-GB" sz="105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4F006155-977C-4BC7-98C6-EBD2B87D667A}"/>
              </a:ext>
            </a:extLst>
          </p:cNvPr>
          <p:cNvSpPr txBox="1"/>
          <p:nvPr/>
        </p:nvSpPr>
        <p:spPr>
          <a:xfrm>
            <a:off x="6096000"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err="1">
                <a:solidFill>
                  <a:srgbClr val="0070C0"/>
                </a:solidFill>
              </a:rPr>
              <a:t>Summarise</a:t>
            </a:r>
            <a:r>
              <a:rPr lang="en-US" sz="1400" dirty="0">
                <a:solidFill>
                  <a:srgbClr val="0070C0"/>
                </a:solidFill>
              </a:rPr>
              <a:t> </a:t>
            </a:r>
          </a:p>
          <a:p>
            <a:r>
              <a:rPr lang="en-US" sz="1400" dirty="0">
                <a:solidFill>
                  <a:srgbClr val="0070C0"/>
                </a:solidFill>
              </a:rPr>
              <a:t>Select and present the main points (without detail)</a:t>
            </a:r>
            <a:endParaRPr lang="en-GB" sz="1400" dirty="0">
              <a:solidFill>
                <a:srgbClr val="0070C0"/>
              </a:solidFill>
            </a:endParaRPr>
          </a:p>
        </p:txBody>
      </p:sp>
    </p:spTree>
    <p:extLst>
      <p:ext uri="{BB962C8B-B14F-4D97-AF65-F5344CB8AC3E}">
        <p14:creationId xmlns:p14="http://schemas.microsoft.com/office/powerpoint/2010/main" val="1437837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247317"/>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is clear in its understanding of the key concepts of Albert Bandura’s social learning theory. This question requires candidates to </a:t>
            </a:r>
            <a:r>
              <a:rPr lang="en-US" sz="1800" i="1" dirty="0" err="1">
                <a:solidFill>
                  <a:srgbClr val="0070C0"/>
                </a:solidFill>
              </a:rPr>
              <a:t>summarise</a:t>
            </a:r>
            <a:r>
              <a:rPr lang="en-US" i="1" dirty="0">
                <a:solidFill>
                  <a:srgbClr val="0070C0"/>
                </a:solidFill>
              </a:rPr>
              <a:t> t</a:t>
            </a:r>
            <a:r>
              <a:rPr lang="en-GB" sz="1800" i="1" dirty="0">
                <a:solidFill>
                  <a:srgbClr val="0070C0"/>
                </a:solidFill>
              </a:rPr>
              <a:t>he</a:t>
            </a:r>
            <a:r>
              <a:rPr lang="en-US" sz="1800" i="1" dirty="0">
                <a:solidFill>
                  <a:srgbClr val="0070C0"/>
                </a:solidFill>
              </a:rPr>
              <a:t> situation that took place from Bandura’s experiment with children as participants</a:t>
            </a:r>
            <a:r>
              <a:rPr lang="en-US" i="1" dirty="0">
                <a:solidFill>
                  <a:srgbClr val="0070C0"/>
                </a:solidFill>
              </a:rPr>
              <a:t>. The actions involved are set out with good understanding. There is expression of how how the actions of the experiment were used in order to observe and </a:t>
            </a:r>
            <a:r>
              <a:rPr lang="en-GB" i="1" dirty="0">
                <a:solidFill>
                  <a:srgbClr val="0070C0"/>
                </a:solidFill>
              </a:rPr>
              <a:t>analyse</a:t>
            </a:r>
            <a:r>
              <a:rPr lang="en-US" i="1" dirty="0">
                <a:solidFill>
                  <a:srgbClr val="0070C0"/>
                </a:solidFill>
              </a:rPr>
              <a:t> the  </a:t>
            </a:r>
            <a:r>
              <a:rPr lang="en-US" i="1" dirty="0" err="1">
                <a:solidFill>
                  <a:srgbClr val="0070C0"/>
                </a:solidFill>
              </a:rPr>
              <a:t>behaviour</a:t>
            </a:r>
            <a:r>
              <a:rPr lang="en-US" i="1" dirty="0">
                <a:solidFill>
                  <a:srgbClr val="0070C0"/>
                </a:solidFill>
              </a:rPr>
              <a:t> and reactions of the children. </a:t>
            </a:r>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5 marks awarded out of 5</a:t>
            </a:r>
          </a:p>
        </p:txBody>
      </p:sp>
      <p:sp>
        <p:nvSpPr>
          <p:cNvPr id="3" name="TextBox 2">
            <a:extLst>
              <a:ext uri="{FF2B5EF4-FFF2-40B4-BE49-F238E27FC236}">
                <a16:creationId xmlns:a16="http://schemas.microsoft.com/office/drawing/2014/main" id="{02842455-A2AD-8654-5795-B529E248AB39}"/>
              </a:ext>
            </a:extLst>
          </p:cNvPr>
          <p:cNvSpPr txBox="1"/>
          <p:nvPr/>
        </p:nvSpPr>
        <p:spPr>
          <a:xfrm>
            <a:off x="292354" y="1166842"/>
            <a:ext cx="5665244" cy="4524315"/>
          </a:xfrm>
          <a:prstGeom prst="rect">
            <a:avLst/>
          </a:prstGeom>
          <a:noFill/>
        </p:spPr>
        <p:txBody>
          <a:bodyPr wrap="square">
            <a:spAutoFit/>
          </a:bodyPr>
          <a:lstStyle/>
          <a:p>
            <a:r>
              <a:rPr lang="en-US" dirty="0"/>
              <a:t>The key concepts of Bandura's social learning theory is about an experimentation which shows that children imitate others behaviour. Bandura uses Bobo dolls. he places these Bobo dolls in a nursery setting or any setting and then adults and children are placed into the room with this Bobo doll. The adult then aggressively hits the Bobo doll. The children are the given their own Bobo dolls. The children then imitated this aggressive behaviour and started hitting the Bobo doll. Children are more likely to copy, so showing positive behaviour and being a positive role model will have a positive affect on the children's behaviour as they will imitate this positive behaviour but when inappropriate behaviour is shown ( such as hitting the Bobo dolls aggressively) the children will imitate this inappropriate behaviour.</a:t>
            </a:r>
            <a:endParaRPr lang="en-GB" dirty="0"/>
          </a:p>
        </p:txBody>
      </p:sp>
    </p:spTree>
    <p:extLst>
      <p:ext uri="{BB962C8B-B14F-4D97-AF65-F5344CB8AC3E}">
        <p14:creationId xmlns:p14="http://schemas.microsoft.com/office/powerpoint/2010/main" val="20112497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and mark scheme </a:t>
            </a:r>
          </a:p>
        </p:txBody>
      </p:sp>
      <p:pic>
        <p:nvPicPr>
          <p:cNvPr id="3" name="Picture 2">
            <a:extLst>
              <a:ext uri="{FF2B5EF4-FFF2-40B4-BE49-F238E27FC236}">
                <a16:creationId xmlns:a16="http://schemas.microsoft.com/office/drawing/2014/main" id="{BDBC9F79-51A1-08BC-5385-BC18CF0C3CB7}"/>
              </a:ext>
            </a:extLst>
          </p:cNvPr>
          <p:cNvPicPr>
            <a:picLocks noChangeAspect="1"/>
          </p:cNvPicPr>
          <p:nvPr/>
        </p:nvPicPr>
        <p:blipFill>
          <a:blip r:embed="rId2"/>
          <a:stretch>
            <a:fillRect/>
          </a:stretch>
        </p:blipFill>
        <p:spPr>
          <a:xfrm>
            <a:off x="192801" y="1059534"/>
            <a:ext cx="5389552" cy="3805730"/>
          </a:xfrm>
          <a:prstGeom prst="rect">
            <a:avLst/>
          </a:prstGeom>
        </p:spPr>
      </p:pic>
      <p:sp>
        <p:nvSpPr>
          <p:cNvPr id="4" name="TextBox 3">
            <a:extLst>
              <a:ext uri="{FF2B5EF4-FFF2-40B4-BE49-F238E27FC236}">
                <a16:creationId xmlns:a16="http://schemas.microsoft.com/office/drawing/2014/main" id="{9456CEBC-5365-4FF4-7406-796278E1815E}"/>
              </a:ext>
            </a:extLst>
          </p:cNvPr>
          <p:cNvSpPr txBox="1"/>
          <p:nvPr/>
        </p:nvSpPr>
        <p:spPr>
          <a:xfrm>
            <a:off x="6314820" y="1063320"/>
            <a:ext cx="5300342" cy="2739211"/>
          </a:xfrm>
          <a:prstGeom prst="rect">
            <a:avLst/>
          </a:prstGeom>
          <a:noFill/>
        </p:spPr>
        <p:txBody>
          <a:bodyPr wrap="square">
            <a:spAutoFit/>
          </a:bodyPr>
          <a:lstStyle/>
          <a:p>
            <a:pPr>
              <a:spcAft>
                <a:spcPts val="600"/>
              </a:spcAft>
            </a:pPr>
            <a:r>
              <a:rPr lang="en-GB" sz="1050" dirty="0">
                <a:effectLst/>
                <a:latin typeface="Arial" panose="020B0604020202020204" pitchFamily="34" charset="0"/>
                <a:ea typeface="Times New Roman" panose="02020603050405020304" pitchFamily="18" charset="0"/>
              </a:rPr>
              <a:t>Award up to </a:t>
            </a:r>
            <a:r>
              <a:rPr lang="en-GB" sz="1050" b="1" dirty="0">
                <a:effectLst/>
                <a:latin typeface="Arial" panose="020B0604020202020204" pitchFamily="34" charset="0"/>
                <a:ea typeface="Times New Roman" panose="02020603050405020304" pitchFamily="18" charset="0"/>
              </a:rPr>
              <a:t>10 marks. </a:t>
            </a:r>
            <a:endParaRPr lang="en-GB" sz="1050" dirty="0">
              <a:effectLst/>
              <a:latin typeface="Times New Roman" panose="02020603050405020304" pitchFamily="18" charset="0"/>
              <a:ea typeface="Times New Roman" panose="02020603050405020304" pitchFamily="18" charset="0"/>
            </a:endParaRPr>
          </a:p>
          <a:p>
            <a:pPr>
              <a:spcAft>
                <a:spcPts val="600"/>
              </a:spcAft>
            </a:pPr>
            <a:r>
              <a:rPr lang="en-GB" sz="1050" b="1" dirty="0">
                <a:effectLst/>
                <a:latin typeface="Arial" panose="020B0604020202020204" pitchFamily="34" charset="0"/>
                <a:ea typeface="Times New Roman" panose="02020603050405020304" pitchFamily="18" charset="0"/>
              </a:rPr>
              <a:t>Award 0 marks </a:t>
            </a:r>
            <a:r>
              <a:rPr lang="en-GB" sz="1050" dirty="0">
                <a:effectLst/>
                <a:latin typeface="Arial" panose="020B0604020202020204" pitchFamily="34" charset="0"/>
                <a:ea typeface="Times New Roman" panose="02020603050405020304" pitchFamily="18" charset="0"/>
              </a:rPr>
              <a:t>for a response that is not creditworthy.</a:t>
            </a:r>
            <a:endParaRPr lang="en-GB" sz="1050" dirty="0">
              <a:effectLst/>
              <a:latin typeface="Times New Roman" panose="02020603050405020304" pitchFamily="18" charset="0"/>
              <a:ea typeface="Times New Roman" panose="02020603050405020304" pitchFamily="18" charset="0"/>
            </a:endParaRPr>
          </a:p>
          <a:p>
            <a:pPr>
              <a:spcAft>
                <a:spcPts val="600"/>
              </a:spcAft>
            </a:pPr>
            <a:r>
              <a:rPr lang="en-GB" sz="1050" b="1" dirty="0">
                <a:effectLst/>
                <a:latin typeface="Arial" panose="020B0604020202020204" pitchFamily="34" charset="0"/>
                <a:ea typeface="Times New Roman" panose="02020603050405020304" pitchFamily="18" charset="0"/>
              </a:rPr>
              <a:t>Award 1-2 marks</a:t>
            </a:r>
            <a:r>
              <a:rPr lang="en-GB" sz="1050" dirty="0">
                <a:effectLst/>
                <a:latin typeface="Arial" panose="020B0604020202020204" pitchFamily="34" charset="0"/>
                <a:ea typeface="Times New Roman" panose="02020603050405020304" pitchFamily="18" charset="0"/>
              </a:rPr>
              <a:t> for a basic examination which shows limited knowledge and understanding of how Bandura’s social learning theory can be used to support positive behaviour in practice</a:t>
            </a:r>
            <a:endParaRPr lang="en-GB" sz="1050" dirty="0">
              <a:effectLst/>
              <a:latin typeface="Times New Roman" panose="02020603050405020304" pitchFamily="18" charset="0"/>
              <a:ea typeface="Times New Roman" panose="02020603050405020304" pitchFamily="18" charset="0"/>
            </a:endParaRPr>
          </a:p>
          <a:p>
            <a:pPr>
              <a:spcAft>
                <a:spcPts val="600"/>
              </a:spcAft>
            </a:pPr>
            <a:r>
              <a:rPr lang="en-GB" sz="1050" b="1" dirty="0">
                <a:effectLst/>
                <a:latin typeface="Arial" panose="020B0604020202020204" pitchFamily="34" charset="0"/>
                <a:ea typeface="Times New Roman" panose="02020603050405020304" pitchFamily="18" charset="0"/>
              </a:rPr>
              <a:t>Award 3-4 marks </a:t>
            </a:r>
            <a:r>
              <a:rPr lang="en-GB" sz="1050" dirty="0">
                <a:effectLst/>
                <a:latin typeface="Arial" panose="020B0604020202020204" pitchFamily="34" charset="0"/>
                <a:ea typeface="Times New Roman" panose="02020603050405020304" pitchFamily="18" charset="0"/>
              </a:rPr>
              <a:t>for a good examination which shows some knowledge and understanding of how Bandura’s social learning theory can be used to support positive behaviour in practice  </a:t>
            </a:r>
            <a:endParaRPr lang="en-GB" sz="1050" dirty="0">
              <a:effectLst/>
              <a:latin typeface="Times New Roman" panose="02020603050405020304" pitchFamily="18" charset="0"/>
              <a:ea typeface="Times New Roman" panose="02020603050405020304" pitchFamily="18" charset="0"/>
            </a:endParaRPr>
          </a:p>
          <a:p>
            <a:pPr>
              <a:spcAft>
                <a:spcPts val="600"/>
              </a:spcAft>
            </a:pPr>
            <a:r>
              <a:rPr lang="en-GB" sz="1050" b="1" dirty="0">
                <a:effectLst/>
                <a:latin typeface="Arial" panose="020B0604020202020204" pitchFamily="34" charset="0"/>
                <a:ea typeface="Times New Roman" panose="02020603050405020304" pitchFamily="18" charset="0"/>
              </a:rPr>
              <a:t>Award 5-7 marks </a:t>
            </a:r>
            <a:r>
              <a:rPr lang="en-GB" sz="1050" dirty="0">
                <a:effectLst/>
                <a:latin typeface="Arial" panose="020B0604020202020204" pitchFamily="34" charset="0"/>
                <a:ea typeface="Times New Roman" panose="02020603050405020304" pitchFamily="18" charset="0"/>
              </a:rPr>
              <a:t>for a very good examination which shows sound knowledge and understanding of how Bandura’s social learning theory can be used to support positive behaviour in practice  </a:t>
            </a:r>
            <a:endParaRPr lang="en-GB" sz="1050" dirty="0">
              <a:effectLst/>
              <a:latin typeface="Times New Roman" panose="02020603050405020304" pitchFamily="18" charset="0"/>
              <a:ea typeface="Times New Roman" panose="02020603050405020304" pitchFamily="18" charset="0"/>
            </a:endParaRPr>
          </a:p>
          <a:p>
            <a:pPr>
              <a:spcAft>
                <a:spcPts val="600"/>
              </a:spcAft>
            </a:pPr>
            <a:r>
              <a:rPr lang="en-GB" sz="1050" b="1" dirty="0">
                <a:effectLst/>
                <a:latin typeface="Arial" panose="020B0604020202020204" pitchFamily="34" charset="0"/>
                <a:ea typeface="Times New Roman" panose="02020603050405020304" pitchFamily="18" charset="0"/>
              </a:rPr>
              <a:t>Award 8-10 marks </a:t>
            </a:r>
            <a:r>
              <a:rPr lang="en-GB" sz="1050" dirty="0">
                <a:effectLst/>
                <a:latin typeface="Arial" panose="020B0604020202020204" pitchFamily="34" charset="0"/>
                <a:ea typeface="Times New Roman" panose="02020603050405020304" pitchFamily="18" charset="0"/>
              </a:rPr>
              <a:t>for an excellent examination which shows detailed knowledge and understanding of how Bandura’s social learning theory can be used to support positive behaviour in practice </a:t>
            </a:r>
            <a:endParaRPr lang="en-GB" sz="105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67DB8496-A334-23E7-7894-7F60A3DB60B6}"/>
              </a:ext>
            </a:extLst>
          </p:cNvPr>
          <p:cNvSpPr txBox="1"/>
          <p:nvPr/>
        </p:nvSpPr>
        <p:spPr>
          <a:xfrm>
            <a:off x="9055719" y="6420731"/>
            <a:ext cx="3111190" cy="276999"/>
          </a:xfrm>
          <a:prstGeom prst="rect">
            <a:avLst/>
          </a:prstGeom>
          <a:noFill/>
        </p:spPr>
        <p:txBody>
          <a:bodyPr wrap="square" rtlCol="0">
            <a:spAutoFit/>
          </a:bodyPr>
          <a:lstStyle/>
          <a:p>
            <a:r>
              <a:rPr lang="en-GB" sz="1200" i="1" dirty="0">
                <a:solidFill>
                  <a:srgbClr val="0070C0"/>
                </a:solidFill>
              </a:rPr>
              <a:t>Mark scheme continued on next page</a:t>
            </a:r>
          </a:p>
        </p:txBody>
      </p:sp>
      <p:sp>
        <p:nvSpPr>
          <p:cNvPr id="8" name="TextBox 7">
            <a:extLst>
              <a:ext uri="{FF2B5EF4-FFF2-40B4-BE49-F238E27FC236}">
                <a16:creationId xmlns:a16="http://schemas.microsoft.com/office/drawing/2014/main" id="{F1EA3E33-13C0-B0A9-2ECF-CD88E7E4A90D}"/>
              </a:ext>
            </a:extLst>
          </p:cNvPr>
          <p:cNvSpPr txBox="1"/>
          <p:nvPr/>
        </p:nvSpPr>
        <p:spPr>
          <a:xfrm>
            <a:off x="6096000"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Examine</a:t>
            </a:r>
            <a:r>
              <a:rPr lang="en-US" sz="1400" dirty="0">
                <a:solidFill>
                  <a:srgbClr val="0070C0"/>
                </a:solidFill>
              </a:rPr>
              <a:t> </a:t>
            </a:r>
          </a:p>
          <a:p>
            <a:r>
              <a:rPr lang="en-US" sz="1400" dirty="0">
                <a:solidFill>
                  <a:srgbClr val="0070C0"/>
                </a:solidFill>
              </a:rPr>
              <a:t>Inspect thoroughly, in detail and draw a conclusion </a:t>
            </a:r>
            <a:endParaRPr lang="en-GB" sz="1400" dirty="0">
              <a:solidFill>
                <a:srgbClr val="0070C0"/>
              </a:solidFill>
            </a:endParaRPr>
          </a:p>
        </p:txBody>
      </p:sp>
    </p:spTree>
    <p:extLst>
      <p:ext uri="{BB962C8B-B14F-4D97-AF65-F5344CB8AC3E}">
        <p14:creationId xmlns:p14="http://schemas.microsoft.com/office/powerpoint/2010/main" val="3069461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mark scheme (Cont.) </a:t>
            </a:r>
          </a:p>
        </p:txBody>
      </p:sp>
      <p:sp>
        <p:nvSpPr>
          <p:cNvPr id="6" name="TextBox 5">
            <a:extLst>
              <a:ext uri="{FF2B5EF4-FFF2-40B4-BE49-F238E27FC236}">
                <a16:creationId xmlns:a16="http://schemas.microsoft.com/office/drawing/2014/main" id="{66F17F66-1CAB-A104-3290-63106226B8E4}"/>
              </a:ext>
            </a:extLst>
          </p:cNvPr>
          <p:cNvSpPr txBox="1"/>
          <p:nvPr/>
        </p:nvSpPr>
        <p:spPr>
          <a:xfrm>
            <a:off x="6539308" y="1174426"/>
            <a:ext cx="5415286" cy="4909036"/>
          </a:xfrm>
          <a:prstGeom prst="rect">
            <a:avLst/>
          </a:prstGeom>
          <a:noFill/>
        </p:spPr>
        <p:txBody>
          <a:bodyPr wrap="square">
            <a:spAutoFit/>
          </a:bodyPr>
          <a:lstStyle/>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Children pay attention infernal models and process their behaviour.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Children may imitate/copy/follow as a model/ pretend to be the model and reproduce the behaviour they have observed</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These models provide examples of behaviour to observe and imitate, e.g., masculine and feminine, pro and anti-social, etc.</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people around the child will respond to the behaviour it imitates with either reinforcement or punishment</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If a child imitates a model’s behaviour and the consequences are rewarding, the child is likely to continue performing the behaviour</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Reinforcement can be external or internal and can be positive or negative</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 child who wants approval from teachers/ parents/peers i.e. this approval is an external reinforcement</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 child who feels happy about being approved i.e. this is an internal reinforcement.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 child who behaves in a way which it believes will earn approval because it desires approval.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Positive or negative reinforcement would have little impact if the reinforcement offered externally does not match with an individual's needs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Reinforcement can be positive or negative factor that it will usually lead to a change in behaviour</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Children observe the people around them behaving in various ways</a:t>
            </a:r>
            <a:endParaRPr lang="en-GB" sz="1100" dirty="0">
              <a:effectLst/>
              <a:latin typeface="Times New Roman" panose="02020603050405020304" pitchFamily="18" charset="0"/>
              <a:ea typeface="Times New Roman" panose="02020603050405020304" pitchFamily="18" charset="0"/>
            </a:endParaRPr>
          </a:p>
          <a:p>
            <a:pPr>
              <a:spcAft>
                <a:spcPts val="600"/>
              </a:spcAft>
            </a:pPr>
            <a:r>
              <a:rPr lang="en-GB" sz="1100" dirty="0">
                <a:solidFill>
                  <a:srgbClr val="000000"/>
                </a:solidFill>
                <a:effectLst/>
                <a:latin typeface="Arial" panose="020B0604020202020204" pitchFamily="34" charset="0"/>
                <a:ea typeface="Times New Roman" panose="02020603050405020304" pitchFamily="18" charset="0"/>
              </a:rPr>
              <a:t>This list is not exhaustive. </a:t>
            </a:r>
            <a:br>
              <a:rPr lang="en-GB" sz="1100" dirty="0">
                <a:solidFill>
                  <a:srgbClr val="000000"/>
                </a:solidFill>
                <a:effectLst/>
                <a:latin typeface="Arial" panose="020B0604020202020204" pitchFamily="34" charset="0"/>
                <a:ea typeface="Times New Roman" panose="02020603050405020304" pitchFamily="18" charset="0"/>
              </a:rPr>
            </a:br>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p>
        </p:txBody>
      </p:sp>
      <p:sp>
        <p:nvSpPr>
          <p:cNvPr id="2" name="TextBox 1">
            <a:extLst>
              <a:ext uri="{FF2B5EF4-FFF2-40B4-BE49-F238E27FC236}">
                <a16:creationId xmlns:a16="http://schemas.microsoft.com/office/drawing/2014/main" id="{2E6C7239-2F1B-B5CE-090D-BA3B9334EBAA}"/>
              </a:ext>
            </a:extLst>
          </p:cNvPr>
          <p:cNvSpPr txBox="1"/>
          <p:nvPr/>
        </p:nvSpPr>
        <p:spPr>
          <a:xfrm>
            <a:off x="237406" y="1005149"/>
            <a:ext cx="5415285" cy="5155257"/>
          </a:xfrm>
          <a:prstGeom prst="rect">
            <a:avLst/>
          </a:prstGeom>
          <a:noFill/>
        </p:spPr>
        <p:txBody>
          <a:bodyPr wrap="square">
            <a:spAutoFit/>
          </a:bodyPr>
          <a:lstStyle/>
          <a:p>
            <a:pPr>
              <a:spcAft>
                <a:spcPts val="600"/>
              </a:spcAft>
            </a:pPr>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Positive behaviour can be encouraged through identifying the processes between the stimuli and the response</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Understanding that behaviour is learned from the environment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theory indicates that indirect exposure to violent behaviour through film or television may lead to actions being imitated in a similar way to behaviour observed in person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The theory is based on the findings that a person observed being aggressive were more likely to behave violently towards the toy/bobo doll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Bandura suggests that through observational learning, an individual may imitate the behaviour of others.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Children who observe violence are more likely to subsequently violently behave themselves/ observing fictional characters on television/film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Influenced when a person sees another individual being punished or rewarded for their actions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Bandura’s findings indicate that learning takes place when individuals are rewarded or punished for their own behaviour / when they observe another person exhibiting violent behaviour </a:t>
            </a:r>
            <a:r>
              <a:rPr lang="en-GB" sz="1100" dirty="0">
                <a:solidFill>
                  <a:srgbClr val="000000"/>
                </a:solidFill>
                <a:effectLst/>
                <a:latin typeface="Times New Roman" panose="02020603050405020304" pitchFamily="18" charset="0"/>
                <a:ea typeface="Times New Roman" panose="02020603050405020304" pitchFamily="18" charset="0"/>
              </a:rPr>
              <a:t>–</a:t>
            </a:r>
            <a:r>
              <a:rPr lang="en-GB" sz="1100" dirty="0">
                <a:solidFill>
                  <a:srgbClr val="000000"/>
                </a:solidFill>
                <a:effectLst/>
                <a:latin typeface="Arial" panose="020B0604020202020204" pitchFamily="34" charset="0"/>
                <a:ea typeface="Times New Roman" panose="02020603050405020304" pitchFamily="18" charset="0"/>
              </a:rPr>
              <a:t> a process called observational learning</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Behaviour is learned through the process of observations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Adults and influential others are role models for children’s behaviour </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Children observe the people around them behaving in various ways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Individuals that are observed are called models/ role-models</a:t>
            </a:r>
            <a:endParaRPr lang="en-GB" sz="11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Times New Roman" panose="02020603050405020304" pitchFamily="18" charset="0"/>
              </a:rPr>
              <a:t>Children are surrounded by many influential models e.g. parents / carers/family/characters on children’s TV/media/friends/teachers etc. </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6813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4(b)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58025" y="1114436"/>
            <a:ext cx="4566584" cy="5078313"/>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show an excellent understanding of how theory links to practice. This candidate was able to discuss how the experiment with the Bobo doll is an example of how </a:t>
            </a:r>
            <a:r>
              <a:rPr lang="en-US" sz="1800" i="1" dirty="0" err="1">
                <a:solidFill>
                  <a:srgbClr val="0070C0"/>
                </a:solidFill>
              </a:rPr>
              <a:t>behaviour</a:t>
            </a:r>
            <a:r>
              <a:rPr lang="en-US" sz="1800" i="1" dirty="0">
                <a:solidFill>
                  <a:srgbClr val="0070C0"/>
                </a:solidFill>
              </a:rPr>
              <a:t> is copied by children and how children will respond to what they are shown by others or how they are shown to behave. There is good discussion relating to children following rules and being rewarded in a </a:t>
            </a:r>
            <a:r>
              <a:rPr lang="en-GB" sz="1800" i="1" dirty="0">
                <a:solidFill>
                  <a:srgbClr val="0070C0"/>
                </a:solidFill>
              </a:rPr>
              <a:t>childcare</a:t>
            </a:r>
            <a:r>
              <a:rPr lang="en-US" i="1" dirty="0">
                <a:solidFill>
                  <a:srgbClr val="0070C0"/>
                </a:solidFill>
              </a:rPr>
              <a:t> setting. There is an examination of how they will respond to positive </a:t>
            </a:r>
            <a:r>
              <a:rPr lang="en-US" i="1" dirty="0" err="1">
                <a:solidFill>
                  <a:srgbClr val="0070C0"/>
                </a:solidFill>
              </a:rPr>
              <a:t>behaviours</a:t>
            </a:r>
            <a:r>
              <a:rPr lang="en-US" i="1" dirty="0">
                <a:solidFill>
                  <a:srgbClr val="0070C0"/>
                </a:solidFill>
              </a:rPr>
              <a:t> based on the role models around them. This is an example of an excellent response to this question.   </a:t>
            </a:r>
            <a:endParaRPr lang="en-US" sz="1800" i="1" dirty="0">
              <a:solidFill>
                <a:srgbClr val="0070C0"/>
              </a:solidFill>
            </a:endParaRPr>
          </a:p>
          <a:p>
            <a:r>
              <a:rPr lang="en-GB" sz="1800" b="1" i="1" dirty="0">
                <a:solidFill>
                  <a:srgbClr val="0070C0"/>
                </a:solidFill>
              </a:rPr>
              <a:t>8 marks awarded out of 8</a:t>
            </a:r>
          </a:p>
        </p:txBody>
      </p:sp>
      <p:sp>
        <p:nvSpPr>
          <p:cNvPr id="3" name="TextBox 2">
            <a:extLst>
              <a:ext uri="{FF2B5EF4-FFF2-40B4-BE49-F238E27FC236}">
                <a16:creationId xmlns:a16="http://schemas.microsoft.com/office/drawing/2014/main" id="{25BA7A41-B91C-EE3D-5ABA-941827AC2645}"/>
              </a:ext>
            </a:extLst>
          </p:cNvPr>
          <p:cNvSpPr txBox="1"/>
          <p:nvPr/>
        </p:nvSpPr>
        <p:spPr>
          <a:xfrm>
            <a:off x="282011" y="1114436"/>
            <a:ext cx="5582761" cy="5262979"/>
          </a:xfrm>
          <a:prstGeom prst="rect">
            <a:avLst/>
          </a:prstGeom>
          <a:noFill/>
        </p:spPr>
        <p:txBody>
          <a:bodyPr wrap="square">
            <a:spAutoFit/>
          </a:bodyPr>
          <a:lstStyle/>
          <a:p>
            <a:r>
              <a:rPr lang="en-US" sz="1400" dirty="0"/>
              <a:t>Bandura's social learning theory can be used to support positive behaviour in practice, Bandura found that children do usually copy what adults do. He found that although positive and negative reactions to how an adult treats the bobo doll does impact a </a:t>
            </a:r>
            <a:r>
              <a:rPr lang="en-US" sz="1400" dirty="0" err="1"/>
              <a:t>childs</a:t>
            </a:r>
            <a:r>
              <a:rPr lang="en-US" sz="1400" dirty="0"/>
              <a:t> likeliness to do something, It is more prominent that children are less likely to want to participate in hurting the bobo doll if an adult is shown to be "told off" for it. This means if practitioners are communicative with the children of the set rules and instructions and let them know what the consequences of breaking some may cause, the children are more likely to follow the rules. Setting out rewards for children who do follow rules in class will mean they create a positive stigma around being well behaved and kind to others. Its shown boys and girls are more likely to be more influenced by the same gender in banduras theory, so creating a space with both male and female practitioners at hand may help the children feel more inclined to behave well. Bandura studied taking away children's toys and personal items will mean they're more likely to take out their anger on the bobo doll, practitioners can take this and learn not to take away children's personal items and unless its distracting, allow them to have comfort objects to help them feel more calmed and focused. Bandura analysis what may affect the outcome of </a:t>
            </a:r>
            <a:r>
              <a:rPr lang="en-US" sz="1400" dirty="0" err="1"/>
              <a:t>childrens</a:t>
            </a:r>
            <a:r>
              <a:rPr lang="en-US" sz="1400" dirty="0"/>
              <a:t> behaviour and what can be done to influence it, practitioners have taken that on board to help them influence children in the correct and positive way.</a:t>
            </a:r>
            <a:endParaRPr lang="en-GB" sz="1400" dirty="0"/>
          </a:p>
        </p:txBody>
      </p:sp>
    </p:spTree>
    <p:extLst>
      <p:ext uri="{BB962C8B-B14F-4D97-AF65-F5344CB8AC3E}">
        <p14:creationId xmlns:p14="http://schemas.microsoft.com/office/powerpoint/2010/main" val="4098335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5 and mark scheme </a:t>
            </a:r>
          </a:p>
        </p:txBody>
      </p:sp>
      <p:pic>
        <p:nvPicPr>
          <p:cNvPr id="3" name="Picture 2">
            <a:extLst>
              <a:ext uri="{FF2B5EF4-FFF2-40B4-BE49-F238E27FC236}">
                <a16:creationId xmlns:a16="http://schemas.microsoft.com/office/drawing/2014/main" id="{87A671E2-55C7-4933-FEF9-1A73733C9708}"/>
              </a:ext>
            </a:extLst>
          </p:cNvPr>
          <p:cNvPicPr>
            <a:picLocks noChangeAspect="1"/>
          </p:cNvPicPr>
          <p:nvPr/>
        </p:nvPicPr>
        <p:blipFill rotWithShape="1">
          <a:blip r:embed="rId2"/>
          <a:srcRect b="20232"/>
          <a:stretch/>
        </p:blipFill>
        <p:spPr>
          <a:xfrm>
            <a:off x="322654" y="1181409"/>
            <a:ext cx="5275257" cy="3230798"/>
          </a:xfrm>
          <a:prstGeom prst="rect">
            <a:avLst/>
          </a:prstGeom>
        </p:spPr>
      </p:pic>
      <p:sp>
        <p:nvSpPr>
          <p:cNvPr id="5" name="TextBox 4">
            <a:extLst>
              <a:ext uri="{FF2B5EF4-FFF2-40B4-BE49-F238E27FC236}">
                <a16:creationId xmlns:a16="http://schemas.microsoft.com/office/drawing/2014/main" id="{3FF14A96-5FD9-5C74-17F8-97752097B105}"/>
              </a:ext>
            </a:extLst>
          </p:cNvPr>
          <p:cNvSpPr txBox="1"/>
          <p:nvPr/>
        </p:nvSpPr>
        <p:spPr>
          <a:xfrm>
            <a:off x="282011" y="4658990"/>
            <a:ext cx="5583530" cy="1990288"/>
          </a:xfrm>
          <a:prstGeom prst="rect">
            <a:avLst/>
          </a:prstGeom>
          <a:noFill/>
        </p:spPr>
        <p:txBody>
          <a:bodyPr wrap="square">
            <a:spAutoFit/>
          </a:bodyPr>
          <a:lstStyle/>
          <a:p>
            <a:pPr>
              <a:spcAft>
                <a:spcPts val="400"/>
              </a:spcAft>
            </a:pPr>
            <a:r>
              <a:rPr lang="en-GB" sz="1100" b="1" dirty="0">
                <a:effectLst/>
                <a:latin typeface="Arial" panose="020B0604020202020204" pitchFamily="34" charset="0"/>
                <a:ea typeface="Times New Roman" panose="02020603050405020304" pitchFamily="18" charset="0"/>
              </a:rPr>
              <a:t>Up to 3 marks for informed decisions and up to 3 marks for uniformed decisions. Up to a maximum total of 6 marks.  </a:t>
            </a:r>
            <a:endParaRPr lang="en-GB" sz="1100" dirty="0">
              <a:effectLst/>
              <a:latin typeface="Times New Roman" panose="02020603050405020304" pitchFamily="18" charset="0"/>
              <a:ea typeface="Times New Roman" panose="02020603050405020304" pitchFamily="18" charset="0"/>
            </a:endParaRPr>
          </a:p>
          <a:p>
            <a:pPr>
              <a:spcAft>
                <a:spcPts val="400"/>
              </a:spcAft>
            </a:pPr>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6 marks. </a:t>
            </a:r>
            <a:endParaRPr lang="en-GB" sz="1100" dirty="0">
              <a:effectLst/>
              <a:latin typeface="Times New Roman" panose="02020603050405020304" pitchFamily="18" charset="0"/>
              <a:ea typeface="Times New Roman" panose="02020603050405020304" pitchFamily="18" charset="0"/>
            </a:endParaRPr>
          </a:p>
          <a:p>
            <a:pPr>
              <a:spcAft>
                <a:spcPts val="400"/>
              </a:spcAft>
            </a:pPr>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response that is not creditworthy.</a:t>
            </a:r>
            <a:endParaRPr lang="en-GB" sz="1100" dirty="0">
              <a:effectLst/>
              <a:latin typeface="Times New Roman" panose="02020603050405020304" pitchFamily="18" charset="0"/>
              <a:ea typeface="Times New Roman" panose="02020603050405020304" pitchFamily="18" charset="0"/>
            </a:endParaRPr>
          </a:p>
          <a:p>
            <a:pPr>
              <a:spcAft>
                <a:spcPts val="400"/>
              </a:spcAft>
            </a:pPr>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basic discussion which shows limited knowledge and understanding of the various reasons for informed and uninformed decisions regarding childhood immunisations </a:t>
            </a:r>
            <a:endParaRPr lang="en-GB" sz="1100" dirty="0">
              <a:effectLst/>
              <a:latin typeface="Times New Roman" panose="02020603050405020304" pitchFamily="18" charset="0"/>
              <a:ea typeface="Times New Roman" panose="02020603050405020304" pitchFamily="18" charset="0"/>
            </a:endParaRPr>
          </a:p>
          <a:p>
            <a:pPr>
              <a:spcAft>
                <a:spcPts val="400"/>
              </a:spcAft>
            </a:pPr>
            <a:r>
              <a:rPr lang="en-GB" sz="1100" b="1" dirty="0">
                <a:effectLst/>
                <a:latin typeface="Arial" panose="020B0604020202020204" pitchFamily="34" charset="0"/>
                <a:ea typeface="Times New Roman" panose="02020603050405020304" pitchFamily="18" charset="0"/>
              </a:rPr>
              <a:t>Award 3 marks </a:t>
            </a:r>
            <a:r>
              <a:rPr lang="en-GB" sz="1100" dirty="0">
                <a:effectLst/>
                <a:latin typeface="Arial" panose="020B0604020202020204" pitchFamily="34" charset="0"/>
                <a:ea typeface="Times New Roman" panose="02020603050405020304" pitchFamily="18" charset="0"/>
              </a:rPr>
              <a:t>for a good discussion which shows some knowledge and understanding of the various reasons for informed and uninformed decisions regarding childhood immunisations </a:t>
            </a:r>
            <a:endParaRPr lang="en-GB" sz="11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3523EF95-51EB-42FB-5ADE-FA5817CD86D8}"/>
              </a:ext>
            </a:extLst>
          </p:cNvPr>
          <p:cNvSpPr txBox="1"/>
          <p:nvPr/>
        </p:nvSpPr>
        <p:spPr>
          <a:xfrm>
            <a:off x="5954752" y="1025913"/>
            <a:ext cx="6088566" cy="5752729"/>
          </a:xfrm>
          <a:prstGeom prst="rect">
            <a:avLst/>
          </a:prstGeom>
          <a:noFill/>
        </p:spPr>
        <p:txBody>
          <a:bodyPr wrap="square">
            <a:spAutoFit/>
          </a:bodyPr>
          <a:lstStyle/>
          <a:p>
            <a:r>
              <a:rPr lang="en-GB" sz="1050" dirty="0">
                <a:effectLst/>
                <a:latin typeface="Arial" panose="020B0604020202020204" pitchFamily="34" charset="0"/>
                <a:ea typeface="Times New Roman" panose="02020603050405020304" pitchFamily="18" charset="0"/>
              </a:rPr>
              <a:t>Response may refer to:</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Informed reasons</a:t>
            </a:r>
            <a:r>
              <a:rPr lang="en-GB" sz="1050" dirty="0">
                <a:effectLst/>
                <a:latin typeface="Arial" panose="020B0604020202020204" pitchFamily="34" charset="0"/>
                <a:ea typeface="Times New Roman" panose="02020603050405020304" pitchFamily="18" charset="0"/>
              </a:rPr>
              <a:t>: Recognised specific groups. The reasons will differ for different types of vaccinations </a:t>
            </a:r>
            <a:endParaRPr lang="en-GB" sz="105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Allergic reaction e.g. after a previous dose/ severe life-threatening allergy/severe pain or swelling </a:t>
            </a: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History of seizures e.g. nervous system </a:t>
            </a: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Children who are moderately or severely ill </a:t>
            </a: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Some children may need to wait until they recover from illness before they are vaccinated </a:t>
            </a: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Clinically immunosuppressed e.g. Due to drug treatment/underlying illness</a:t>
            </a: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Pregnancy or breastfeeding </a:t>
            </a:r>
          </a:p>
          <a:p>
            <a:pPr marL="342900" lvl="0" indent="-342900">
              <a:lnSpc>
                <a:spcPct val="115000"/>
              </a:lnSpc>
              <a:buFont typeface="Symbol" panose="05050102010706020507" pitchFamily="18" charset="2"/>
              <a:buChar char=""/>
            </a:pPr>
            <a:r>
              <a:rPr lang="fr-FR" sz="1050" dirty="0">
                <a:effectLst/>
                <a:latin typeface="Arial" panose="020B0604020202020204" pitchFamily="34" charset="0"/>
                <a:ea typeface="Arial" panose="020B0604020202020204" pitchFamily="34" charset="0"/>
              </a:rPr>
              <a:t>Guillain-</a:t>
            </a:r>
            <a:r>
              <a:rPr lang="fr-FR" sz="1050" b="1" dirty="0">
                <a:effectLst/>
                <a:latin typeface="Arial" panose="020B0604020202020204" pitchFamily="34" charset="0"/>
                <a:ea typeface="Arial" panose="020B0604020202020204" pitchFamily="34" charset="0"/>
              </a:rPr>
              <a:t>Barré Sy</a:t>
            </a:r>
            <a:r>
              <a:rPr lang="fr-FR" sz="1050" dirty="0">
                <a:effectLst/>
                <a:latin typeface="Arial" panose="020B0604020202020204" pitchFamily="34" charset="0"/>
                <a:ea typeface="Arial" panose="020B0604020202020204" pitchFamily="34" charset="0"/>
              </a:rPr>
              <a:t>ndrome (GBS) an </a:t>
            </a:r>
            <a:r>
              <a:rPr lang="fr-FR" sz="1050" dirty="0" err="1">
                <a:effectLst/>
                <a:latin typeface="Arial" panose="020B0604020202020204" pitchFamily="34" charset="0"/>
                <a:ea typeface="Arial" panose="020B0604020202020204" pitchFamily="34" charset="0"/>
              </a:rPr>
              <a:t>autoimmune</a:t>
            </a:r>
            <a:r>
              <a:rPr lang="fr-FR" sz="1050" dirty="0">
                <a:effectLst/>
                <a:latin typeface="Arial" panose="020B0604020202020204" pitchFamily="34" charset="0"/>
                <a:ea typeface="Arial" panose="020B0604020202020204" pitchFamily="34" charset="0"/>
              </a:rPr>
              <a:t> </a:t>
            </a:r>
            <a:r>
              <a:rPr lang="fr-FR" sz="1050" dirty="0" err="1">
                <a:effectLst/>
                <a:latin typeface="Arial" panose="020B0604020202020204" pitchFamily="34" charset="0"/>
                <a:ea typeface="Arial" panose="020B0604020202020204" pitchFamily="34" charset="0"/>
              </a:rPr>
              <a:t>disorder</a:t>
            </a:r>
            <a:endParaRPr lang="en-GB" sz="105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Weakened immune system or history of a hereditary or congenital immune system condition</a:t>
            </a: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Condition of bleeding or bruising easily/recent blood transfusion/received blood products </a:t>
            </a: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Medication affecting immunisation </a:t>
            </a: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Uninformed reasons</a:t>
            </a:r>
            <a:r>
              <a:rPr lang="en-GB" sz="1050" dirty="0">
                <a:effectLst/>
                <a:latin typeface="Arial" panose="020B0604020202020204" pitchFamily="34" charset="0"/>
                <a:ea typeface="Times New Roman" panose="02020603050405020304" pitchFamily="18" charset="0"/>
              </a:rPr>
              <a:t>: Parental choices/parents hesitant to vaccinate/immunise children can vary widely as they are personal and parental choices.</a:t>
            </a:r>
            <a:endParaRPr lang="en-GB" sz="1050" dirty="0">
              <a:effectLst/>
              <a:latin typeface="Times New Roman" panose="02020603050405020304" pitchFamily="18" charset="0"/>
              <a:ea typeface="Times New Roman" panose="02020603050405020304" pitchFamily="18" charset="0"/>
            </a:endParaRPr>
          </a:p>
          <a:p>
            <a:r>
              <a:rPr lang="en-GB" sz="400" dirty="0">
                <a:effectLst/>
                <a:latin typeface="Arial" panose="020B0604020202020204" pitchFamily="34" charset="0"/>
                <a:ea typeface="Times New Roman" panose="02020603050405020304" pitchFamily="18" charset="0"/>
              </a:rPr>
              <a:t> </a:t>
            </a:r>
            <a:endParaRPr lang="en-GB" sz="400" dirty="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Religious choices e.g. often a refusal to all immunisations rather than a particular type based on religious background/morals/core religious beliefs</a:t>
            </a:r>
            <a:endParaRPr lang="en-GB" sz="1050" dirty="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Personal beliefs e.g. Avoidance of preventative measures/avoidance of negative side effects/ believing it is better for children to contract the virus and build up natural immunity/avoidance of possible complications </a:t>
            </a:r>
            <a:endParaRPr lang="en-GB" sz="1050" dirty="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Safety concerns e.g. Information and concerns gained through media/word of mouth/opinions of others </a:t>
            </a:r>
            <a:r>
              <a:rPr lang="en-GB" sz="1050" dirty="0">
                <a:solidFill>
                  <a:srgbClr val="000000"/>
                </a:solidFill>
                <a:effectLst/>
                <a:latin typeface="Arial" panose="020B0604020202020204" pitchFamily="34" charset="0"/>
                <a:ea typeface="Arial" panose="020B0604020202020204" pitchFamily="34" charset="0"/>
              </a:rPr>
              <a:t>–</a:t>
            </a:r>
            <a:r>
              <a:rPr lang="en-GB" sz="1050" dirty="0">
                <a:effectLst/>
                <a:latin typeface="Arial" panose="020B0604020202020204" pitchFamily="34" charset="0"/>
                <a:ea typeface="Arial" panose="020B0604020202020204" pitchFamily="34" charset="0"/>
              </a:rPr>
              <a:t> information not informed by science/ placing parents in overwhelming uncertainty/ concerns for babies’ immune system/concerns that their child cannot cope with immunisation at a young age/choosing to delay immunisation/ choosing types of immunisations </a:t>
            </a:r>
            <a:endParaRPr lang="en-GB" sz="1050" dirty="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50" dirty="0">
                <a:effectLst/>
                <a:latin typeface="Arial" panose="020B0604020202020204" pitchFamily="34" charset="0"/>
                <a:ea typeface="Arial" panose="020B0604020202020204" pitchFamily="34" charset="0"/>
              </a:rPr>
              <a:t>Requiring further education e.g. Parents concerned that they don’t have enough information/unaware of the risks and benefits/ desire for clear and factual information/ concerned that information may be biased </a:t>
            </a:r>
            <a:br>
              <a:rPr lang="en-GB" sz="1050" dirty="0">
                <a:effectLst/>
                <a:latin typeface="Arial" panose="020B0604020202020204" pitchFamily="34" charset="0"/>
                <a:ea typeface="Arial" panose="020B0604020202020204" pitchFamily="34" charset="0"/>
              </a:rPr>
            </a:br>
            <a:endParaRPr lang="en-GB" sz="40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This list is not exhaustive. </a:t>
            </a:r>
            <a:br>
              <a:rPr lang="en-GB" sz="1050" dirty="0">
                <a:effectLst/>
                <a:latin typeface="Arial" panose="020B0604020202020204" pitchFamily="34" charset="0"/>
                <a:ea typeface="Times New Roman" panose="02020603050405020304" pitchFamily="18" charset="0"/>
              </a:rPr>
            </a:br>
            <a:r>
              <a:rPr lang="en-GB" sz="1050" dirty="0">
                <a:effectLst/>
                <a:latin typeface="Arial" panose="020B0604020202020204" pitchFamily="34" charset="0"/>
                <a:ea typeface="Times New Roman" panose="02020603050405020304" pitchFamily="18" charset="0"/>
              </a:rPr>
              <a:t>Credit any other relevant response.</a:t>
            </a:r>
            <a:endParaRPr lang="en-GB" sz="105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58864CF0-7C3B-4856-62C8-0D84AE7A2C14}"/>
              </a:ext>
            </a:extLst>
          </p:cNvPr>
          <p:cNvSpPr txBox="1"/>
          <p:nvPr/>
        </p:nvSpPr>
        <p:spPr>
          <a:xfrm>
            <a:off x="5954752" y="117344"/>
            <a:ext cx="6279288"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Discuss</a:t>
            </a:r>
            <a:r>
              <a:rPr lang="en-US" sz="1400" dirty="0">
                <a:solidFill>
                  <a:srgbClr val="0070C0"/>
                </a:solidFill>
              </a:rPr>
              <a:t> </a:t>
            </a:r>
          </a:p>
          <a:p>
            <a:r>
              <a:rPr lang="en-US" sz="1400" dirty="0">
                <a:solidFill>
                  <a:srgbClr val="0070C0"/>
                </a:solidFill>
              </a:rPr>
              <a:t>Examine an issue in detail/in a structured way, </a:t>
            </a:r>
          </a:p>
          <a:p>
            <a:r>
              <a:rPr lang="en-US" sz="1400" dirty="0">
                <a:solidFill>
                  <a:srgbClr val="0070C0"/>
                </a:solidFill>
              </a:rPr>
              <a:t>taking into account different ideas </a:t>
            </a:r>
            <a:endParaRPr lang="en-GB" sz="1400" dirty="0">
              <a:solidFill>
                <a:srgbClr val="0070C0"/>
              </a:solidFill>
            </a:endParaRPr>
          </a:p>
        </p:txBody>
      </p:sp>
    </p:spTree>
    <p:extLst>
      <p:ext uri="{BB962C8B-B14F-4D97-AF65-F5344CB8AC3E}">
        <p14:creationId xmlns:p14="http://schemas.microsoft.com/office/powerpoint/2010/main" val="10625945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5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3139321"/>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There is a positive understanding of the reasons </a:t>
            </a:r>
            <a:r>
              <a:rPr lang="en-US" i="1" dirty="0">
                <a:solidFill>
                  <a:srgbClr val="0070C0"/>
                </a:solidFill>
              </a:rPr>
              <a:t>for</a:t>
            </a:r>
            <a:r>
              <a:rPr lang="en-US" sz="1800" i="1" dirty="0">
                <a:solidFill>
                  <a:srgbClr val="0070C0"/>
                </a:solidFill>
              </a:rPr>
              <a:t> making decisions relating to childhood </a:t>
            </a:r>
            <a:r>
              <a:rPr lang="en-US" sz="1800" i="1" dirty="0" err="1">
                <a:solidFill>
                  <a:srgbClr val="0070C0"/>
                </a:solidFill>
              </a:rPr>
              <a:t>immunisations</a:t>
            </a:r>
            <a:r>
              <a:rPr lang="en-US" sz="1800" i="1" dirty="0">
                <a:solidFill>
                  <a:srgbClr val="0070C0"/>
                </a:solidFill>
              </a:rPr>
              <a:t>. This response </a:t>
            </a:r>
            <a:r>
              <a:rPr lang="en-US" i="1" dirty="0">
                <a:solidFill>
                  <a:srgbClr val="0070C0"/>
                </a:solidFill>
              </a:rPr>
              <a:t>shows firm knowledge of informed reasons as well as uninformed reasons and the candidate expressed a good balanced answer.</a:t>
            </a:r>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6 marks awarded out of 6 </a:t>
            </a:r>
          </a:p>
        </p:txBody>
      </p:sp>
      <p:sp>
        <p:nvSpPr>
          <p:cNvPr id="3" name="TextBox 2">
            <a:extLst>
              <a:ext uri="{FF2B5EF4-FFF2-40B4-BE49-F238E27FC236}">
                <a16:creationId xmlns:a16="http://schemas.microsoft.com/office/drawing/2014/main" id="{3BF90376-9133-0997-A3C7-15B75B0B715F}"/>
              </a:ext>
            </a:extLst>
          </p:cNvPr>
          <p:cNvSpPr txBox="1"/>
          <p:nvPr/>
        </p:nvSpPr>
        <p:spPr>
          <a:xfrm>
            <a:off x="282011" y="1229388"/>
            <a:ext cx="5530210" cy="4616648"/>
          </a:xfrm>
          <a:prstGeom prst="rect">
            <a:avLst/>
          </a:prstGeom>
          <a:noFill/>
        </p:spPr>
        <p:txBody>
          <a:bodyPr wrap="square">
            <a:spAutoFit/>
          </a:bodyPr>
          <a:lstStyle/>
          <a:p>
            <a:r>
              <a:rPr lang="en-US" sz="1400" dirty="0"/>
              <a:t>One of the reasons that some children do not receive childhood </a:t>
            </a:r>
            <a:r>
              <a:rPr lang="en-US" sz="1400" dirty="0" err="1"/>
              <a:t>immunisations</a:t>
            </a:r>
            <a:r>
              <a:rPr lang="en-US" sz="1400" dirty="0"/>
              <a:t> is due to parents having a fear of the injection having 'something in it'. This may be due to family input or social media articles in which the parents have read and inputted that fear into the parents. This would be an uninformed decision as they have not spoken to a professional or had any real reason. </a:t>
            </a:r>
          </a:p>
          <a:p>
            <a:endParaRPr lang="en-US" sz="1400" dirty="0"/>
          </a:p>
          <a:p>
            <a:r>
              <a:rPr lang="en-US" sz="1400" dirty="0"/>
              <a:t>Another reason may be that the child has an allergy to something in that particular </a:t>
            </a:r>
            <a:r>
              <a:rPr lang="en-US" sz="1400" dirty="0" err="1"/>
              <a:t>immunisation</a:t>
            </a:r>
            <a:r>
              <a:rPr lang="en-US" sz="1400" dirty="0"/>
              <a:t> and it means that the parents decided to withdraw the child so they didn't get an allergic reaction to it. This is informed due to the parents having valid reason to protect their child from harm. They may also have had previous experiences with a certain type of injection and have reason to feel like they had a bad reaction or do not want to do that again. </a:t>
            </a:r>
          </a:p>
          <a:p>
            <a:endParaRPr lang="en-US" sz="1400" dirty="0"/>
          </a:p>
          <a:p>
            <a:r>
              <a:rPr lang="en-US" sz="1400" dirty="0"/>
              <a:t>The parents may have also heard from a health professional of a certain type of reaction or reason to not have a certain type of </a:t>
            </a:r>
            <a:r>
              <a:rPr lang="en-US" sz="1400" dirty="0" err="1"/>
              <a:t>immunisation</a:t>
            </a:r>
            <a:r>
              <a:rPr lang="en-US" sz="1400" dirty="0"/>
              <a:t> and it would make them feel uncomfortable to have their child be involved.</a:t>
            </a:r>
          </a:p>
          <a:p>
            <a:endParaRPr lang="en-US" sz="1400" dirty="0"/>
          </a:p>
          <a:p>
            <a:endParaRPr lang="en-GB" sz="1400" dirty="0"/>
          </a:p>
        </p:txBody>
      </p:sp>
    </p:spTree>
    <p:extLst>
      <p:ext uri="{BB962C8B-B14F-4D97-AF65-F5344CB8AC3E}">
        <p14:creationId xmlns:p14="http://schemas.microsoft.com/office/powerpoint/2010/main" val="2596004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and mark scheme </a:t>
            </a:r>
          </a:p>
        </p:txBody>
      </p:sp>
      <p:pic>
        <p:nvPicPr>
          <p:cNvPr id="3" name="Picture 2">
            <a:extLst>
              <a:ext uri="{FF2B5EF4-FFF2-40B4-BE49-F238E27FC236}">
                <a16:creationId xmlns:a16="http://schemas.microsoft.com/office/drawing/2014/main" id="{51805FF6-FF0A-1951-7754-298383236FC2}"/>
              </a:ext>
            </a:extLst>
          </p:cNvPr>
          <p:cNvPicPr>
            <a:picLocks noChangeAspect="1"/>
          </p:cNvPicPr>
          <p:nvPr/>
        </p:nvPicPr>
        <p:blipFill rotWithShape="1">
          <a:blip r:embed="rId2"/>
          <a:srcRect b="29444"/>
          <a:stretch/>
        </p:blipFill>
        <p:spPr>
          <a:xfrm>
            <a:off x="282011" y="1213781"/>
            <a:ext cx="5176065" cy="2710519"/>
          </a:xfrm>
          <a:prstGeom prst="rect">
            <a:avLst/>
          </a:prstGeom>
        </p:spPr>
      </p:pic>
      <p:sp>
        <p:nvSpPr>
          <p:cNvPr id="4" name="TextBox 3">
            <a:extLst>
              <a:ext uri="{FF2B5EF4-FFF2-40B4-BE49-F238E27FC236}">
                <a16:creationId xmlns:a16="http://schemas.microsoft.com/office/drawing/2014/main" id="{57E91A80-DFF2-7B2D-C05A-BF3D4CDC598B}"/>
              </a:ext>
            </a:extLst>
          </p:cNvPr>
          <p:cNvSpPr txBox="1"/>
          <p:nvPr/>
        </p:nvSpPr>
        <p:spPr>
          <a:xfrm>
            <a:off x="282010" y="4133205"/>
            <a:ext cx="5176065" cy="2516073"/>
          </a:xfrm>
          <a:prstGeom prst="rect">
            <a:avLst/>
          </a:prstGeom>
          <a:noFill/>
        </p:spPr>
        <p:txBody>
          <a:bodyPr wrap="square">
            <a:spAutoFit/>
          </a:bodyPr>
          <a:lstStyle/>
          <a:p>
            <a:r>
              <a:rPr lang="en-GB" sz="1050" dirty="0">
                <a:effectLst/>
                <a:latin typeface="Arial" panose="020B0604020202020204" pitchFamily="34" charset="0"/>
                <a:ea typeface="Times New Roman" panose="02020603050405020304" pitchFamily="18" charset="0"/>
              </a:rPr>
              <a:t>Award up to </a:t>
            </a:r>
            <a:r>
              <a:rPr lang="en-GB" sz="1050" b="1" dirty="0">
                <a:effectLst/>
                <a:latin typeface="Arial" panose="020B0604020202020204" pitchFamily="34" charset="0"/>
                <a:ea typeface="Times New Roman" panose="02020603050405020304" pitchFamily="18" charset="0"/>
              </a:rPr>
              <a:t>9 marks.</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Up to 3 marks per allied health professional, repeat for each Professional up to a maximum total of 9 marks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0 marks </a:t>
            </a:r>
            <a:r>
              <a:rPr lang="en-GB" sz="1050" dirty="0">
                <a:effectLst/>
                <a:latin typeface="Arial" panose="020B0604020202020204" pitchFamily="34" charset="0"/>
                <a:ea typeface="Times New Roman" panose="02020603050405020304" pitchFamily="18" charset="0"/>
              </a:rPr>
              <a:t>for a response that is not creditworthy.</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1 mark</a:t>
            </a:r>
            <a:r>
              <a:rPr lang="en-GB" sz="1050" dirty="0">
                <a:effectLst/>
                <a:latin typeface="Arial" panose="020B0604020202020204" pitchFamily="34" charset="0"/>
                <a:ea typeface="Times New Roman" panose="02020603050405020304" pitchFamily="18" charset="0"/>
              </a:rPr>
              <a:t> for a basic description which shows limited knowledge and understanding of each allied health professional (AHP) role in promoting child health</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2 marks </a:t>
            </a:r>
            <a:r>
              <a:rPr lang="en-GB" sz="1050" dirty="0">
                <a:effectLst/>
                <a:latin typeface="Arial" panose="020B0604020202020204" pitchFamily="34" charset="0"/>
                <a:ea typeface="Times New Roman" panose="02020603050405020304" pitchFamily="18" charset="0"/>
              </a:rPr>
              <a:t>for a good description which shows some knowledge and understanding of each allied health professional (AHP) role in promoting child health</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3 marks </a:t>
            </a:r>
            <a:r>
              <a:rPr lang="en-GB" sz="1050" dirty="0">
                <a:effectLst/>
                <a:latin typeface="Arial" panose="020B0604020202020204" pitchFamily="34" charset="0"/>
                <a:ea typeface="Times New Roman" panose="02020603050405020304" pitchFamily="18" charset="0"/>
              </a:rPr>
              <a:t>for a very good description which shows sound knowledge and understanding of each allied health professional (AHP) role in promoting child health</a:t>
            </a:r>
            <a:endParaRPr lang="en-GB" sz="105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D7991ABA-866E-8E07-E607-730D99736590}"/>
              </a:ext>
            </a:extLst>
          </p:cNvPr>
          <p:cNvSpPr txBox="1"/>
          <p:nvPr/>
        </p:nvSpPr>
        <p:spPr>
          <a:xfrm>
            <a:off x="5813989" y="955760"/>
            <a:ext cx="6096000" cy="6010876"/>
          </a:xfrm>
          <a:prstGeom prst="rect">
            <a:avLst/>
          </a:prstGeom>
          <a:noFill/>
        </p:spPr>
        <p:txBody>
          <a:bodyPr wrap="square">
            <a:spAutoFit/>
          </a:bodyPr>
          <a:lstStyle/>
          <a:p>
            <a:r>
              <a:rPr lang="en-GB" sz="1050" dirty="0">
                <a:effectLst/>
                <a:latin typeface="Arial" panose="020B0604020202020204" pitchFamily="34" charset="0"/>
                <a:ea typeface="Times New Roman" panose="02020603050405020304" pitchFamily="18" charset="0"/>
              </a:rPr>
              <a:t>Response may refer to: </a:t>
            </a:r>
            <a:endParaRPr lang="en-GB" sz="120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Allied Health Professional roles are:</a:t>
            </a:r>
            <a:endParaRPr lang="en-GB" sz="120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050" b="1" dirty="0">
                <a:solidFill>
                  <a:srgbClr val="000000"/>
                </a:solidFill>
                <a:effectLst/>
                <a:latin typeface="Arial" panose="020B0604020202020204" pitchFamily="34" charset="0"/>
                <a:ea typeface="Arial" panose="020B0604020202020204" pitchFamily="34" charset="0"/>
              </a:rPr>
              <a:t>Art Therapists</a:t>
            </a:r>
            <a:endParaRPr lang="en-GB" sz="1100" dirty="0">
              <a:effectLst/>
              <a:latin typeface="Arial" panose="020B0604020202020204" pitchFamily="34" charset="0"/>
              <a:ea typeface="Arial" panose="020B0604020202020204" pitchFamily="34" charset="0"/>
            </a:endParaRPr>
          </a:p>
          <a:p>
            <a:r>
              <a:rPr lang="en-GB" sz="1050" dirty="0">
                <a:solidFill>
                  <a:srgbClr val="000000"/>
                </a:solidFill>
                <a:effectLst/>
                <a:latin typeface="Arial" panose="020B0604020202020204" pitchFamily="34" charset="0"/>
                <a:ea typeface="Times New Roman" panose="02020603050405020304" pitchFamily="18" charset="0"/>
              </a:rPr>
              <a:t>Art therapists use art as a form of psychotherapy to encourage clients to explore a variety of issues including emotional, behavioural or mental health problems, learning or physical disabilities, life-limiting conditions, neurological conditions or physical illnesses.</a:t>
            </a:r>
            <a:endParaRPr lang="en-GB" sz="120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050" b="1" dirty="0">
                <a:solidFill>
                  <a:srgbClr val="000000"/>
                </a:solidFill>
                <a:effectLst/>
                <a:latin typeface="Arial" panose="020B0604020202020204" pitchFamily="34" charset="0"/>
                <a:ea typeface="Arial" panose="020B0604020202020204" pitchFamily="34" charset="0"/>
              </a:rPr>
              <a:t>Music Therapists </a:t>
            </a:r>
            <a:endParaRPr lang="en-GB" sz="1100" dirty="0">
              <a:effectLst/>
              <a:latin typeface="Arial" panose="020B0604020202020204" pitchFamily="34" charset="0"/>
              <a:ea typeface="Arial" panose="020B0604020202020204" pitchFamily="34" charset="0"/>
            </a:endParaRPr>
          </a:p>
          <a:p>
            <a:r>
              <a:rPr lang="en-GB" sz="1050" dirty="0">
                <a:solidFill>
                  <a:srgbClr val="000000"/>
                </a:solidFill>
                <a:effectLst/>
                <a:latin typeface="Arial" panose="020B0604020202020204" pitchFamily="34" charset="0"/>
                <a:ea typeface="Times New Roman" panose="02020603050405020304" pitchFamily="18" charset="0"/>
              </a:rPr>
              <a:t>Music therapists engage clients in live musical interaction so as to promote an individual’s emotional wellbeing and improve their communication skills. Clients do not need to have any previous experience of playing a musical instrument (or even singing) as this established psychological clinical intervention utilises their unique connection to music and the relationship established with their therapist to help: develop and facilitate communication skills, improve self-confidence and independence, enhance self-awareness and awareness of others, and improve concentration and attention skills.</a:t>
            </a:r>
          </a:p>
          <a:p>
            <a:pPr marL="742950" lvl="1" indent="-285750">
              <a:lnSpc>
                <a:spcPct val="115000"/>
              </a:lnSpc>
              <a:buFont typeface="Symbol" panose="05050102010706020507" pitchFamily="18" charset="2"/>
              <a:buChar char=""/>
              <a:tabLst>
                <a:tab pos="1641475" algn="ctr"/>
              </a:tabLst>
            </a:pPr>
            <a:r>
              <a:rPr lang="en-GB" sz="1100" b="1" dirty="0">
                <a:solidFill>
                  <a:srgbClr val="000000"/>
                </a:solidFill>
                <a:effectLst/>
                <a:latin typeface="Arial" panose="020B0604020202020204" pitchFamily="34" charset="0"/>
                <a:ea typeface="Arial" panose="020B0604020202020204" pitchFamily="34" charset="0"/>
              </a:rPr>
              <a:t>Drama Therapists</a:t>
            </a:r>
            <a:endParaRPr lang="en-GB" sz="1100" dirty="0">
              <a:effectLst/>
              <a:latin typeface="Arial" panose="020B0604020202020204" pitchFamily="34" charset="0"/>
              <a:ea typeface="Arial" panose="020B0604020202020204" pitchFamily="34" charset="0"/>
            </a:endParaRPr>
          </a:p>
          <a:p>
            <a:pPr>
              <a:tabLst>
                <a:tab pos="1641475" algn="ctr"/>
              </a:tabLst>
            </a:pPr>
            <a:r>
              <a:rPr lang="en-GB" sz="1100" dirty="0">
                <a:solidFill>
                  <a:srgbClr val="000000"/>
                </a:solidFill>
                <a:effectLst/>
                <a:latin typeface="Arial" panose="020B0604020202020204" pitchFamily="34" charset="0"/>
                <a:ea typeface="Times New Roman" panose="02020603050405020304" pitchFamily="18" charset="0"/>
              </a:rPr>
              <a:t>Drama therapists are both clinicians and artists that draw on their knowledge of both theatre/drama and therapy to use performance arts as a medium for psychological therapy. Clients are able to explore a wide variety of different issues and needs from autism and dementia to physical/sexual abuse and mental illness in an indirect way leading to psychological, emotional and social changes.</a:t>
            </a:r>
            <a:endParaRPr lang="en-GB" sz="12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Dietitians </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Dietitians are the only qualified health professionals who assess, diagnose and treat diet and nutritional problems at an individual and wider public health level.</a:t>
            </a:r>
            <a:endParaRPr lang="en-GB" sz="12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Occupational Therapists</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Occupational therapists (OTs) work in the NHS, local authority social care services, housing, schools, prisons, voluntary and independent sectors, and vocational and employment rehabilitation services as well as in education and research. Occupational therapists work with people of all ages with a wide range of problems resulting from physical, mental, social or developmental difficulties.</a:t>
            </a:r>
            <a:r>
              <a:rPr lang="en-GB" sz="1100" b="1"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10786526-CA86-3DD4-B802-E8F610834098}"/>
              </a:ext>
            </a:extLst>
          </p:cNvPr>
          <p:cNvSpPr txBox="1"/>
          <p:nvPr/>
        </p:nvSpPr>
        <p:spPr>
          <a:xfrm>
            <a:off x="6096000" y="117344"/>
            <a:ext cx="613804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Describe</a:t>
            </a:r>
            <a:r>
              <a:rPr lang="en-US" sz="1400" dirty="0">
                <a:solidFill>
                  <a:srgbClr val="0070C0"/>
                </a:solidFill>
              </a:rPr>
              <a:t> </a:t>
            </a:r>
          </a:p>
          <a:p>
            <a:r>
              <a:rPr lang="en-US" sz="1400" dirty="0">
                <a:solidFill>
                  <a:srgbClr val="0070C0"/>
                </a:solidFill>
              </a:rPr>
              <a:t>Provide details of an effect or impact, </a:t>
            </a:r>
          </a:p>
          <a:p>
            <a:r>
              <a:rPr lang="en-US" sz="1400" dirty="0">
                <a:solidFill>
                  <a:srgbClr val="0070C0"/>
                </a:solidFill>
              </a:rPr>
              <a:t>i.e. what has changed/happened</a:t>
            </a:r>
            <a:endParaRPr lang="en-GB" sz="1400" dirty="0">
              <a:solidFill>
                <a:srgbClr val="0070C0"/>
              </a:solidFill>
            </a:endParaRPr>
          </a:p>
        </p:txBody>
      </p:sp>
    </p:spTree>
    <p:extLst>
      <p:ext uri="{BB962C8B-B14F-4D97-AF65-F5344CB8AC3E}">
        <p14:creationId xmlns:p14="http://schemas.microsoft.com/office/powerpoint/2010/main" val="1916906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2"/>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pic>
        <p:nvPicPr>
          <p:cNvPr id="3" name="Picture 2">
            <a:extLst>
              <a:ext uri="{FF2B5EF4-FFF2-40B4-BE49-F238E27FC236}">
                <a16:creationId xmlns:a16="http://schemas.microsoft.com/office/drawing/2014/main" id="{B15E06FB-08F5-707B-8F51-062ED5AB2D6C}"/>
              </a:ext>
            </a:extLst>
          </p:cNvPr>
          <p:cNvPicPr>
            <a:picLocks noChangeAspect="1"/>
          </p:cNvPicPr>
          <p:nvPr/>
        </p:nvPicPr>
        <p:blipFill>
          <a:blip r:embed="rId3"/>
          <a:stretch>
            <a:fillRect/>
          </a:stretch>
        </p:blipFill>
        <p:spPr>
          <a:xfrm>
            <a:off x="1090097" y="1110073"/>
            <a:ext cx="3863709" cy="5520722"/>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and mark scheme </a:t>
            </a:r>
          </a:p>
        </p:txBody>
      </p:sp>
      <p:sp>
        <p:nvSpPr>
          <p:cNvPr id="5" name="TextBox 4">
            <a:extLst>
              <a:ext uri="{FF2B5EF4-FFF2-40B4-BE49-F238E27FC236}">
                <a16:creationId xmlns:a16="http://schemas.microsoft.com/office/drawing/2014/main" id="{9E40DDEC-0846-BB87-908D-07B8B0B2D51A}"/>
              </a:ext>
            </a:extLst>
          </p:cNvPr>
          <p:cNvSpPr txBox="1"/>
          <p:nvPr/>
        </p:nvSpPr>
        <p:spPr>
          <a:xfrm>
            <a:off x="282011" y="974525"/>
            <a:ext cx="5337739" cy="6118598"/>
          </a:xfrm>
          <a:prstGeom prst="rect">
            <a:avLst/>
          </a:prstGeom>
          <a:noFill/>
        </p:spPr>
        <p:txBody>
          <a:bodyPr wrap="square">
            <a:spAutoFit/>
          </a:bodyPr>
          <a:lstStyle/>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Orthoptists </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Orthoptic clinical practice encompasses both diagnosis and treatment and is wide ranging. Orthoptists help premature infants with retinopathy of prematurity, children with reduced vision due to squint, adults and children with eye movement defects due to diabetes, hypertension, endocrine dysfunction, cancer, trauma and stroke. Extended scope orthoptic practitioners now work in high volume ophthalmic specialities such as glaucoma, cataract and age-related macular degeneration.</a:t>
            </a:r>
            <a:endParaRPr lang="en-GB" sz="12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Orthotists </a:t>
            </a:r>
            <a:endParaRPr lang="en-GB" sz="1100" dirty="0">
              <a:effectLst/>
              <a:latin typeface="Arial" panose="020B0604020202020204" pitchFamily="34" charset="0"/>
              <a:ea typeface="Arial" panose="020B0604020202020204" pitchFamily="34" charset="0"/>
            </a:endParaRPr>
          </a:p>
          <a:p>
            <a:r>
              <a:rPr lang="en-GB" sz="1100" b="1" dirty="0">
                <a:solidFill>
                  <a:srgbClr val="000000"/>
                </a:solidFill>
                <a:effectLst/>
                <a:latin typeface="Arial" panose="020B0604020202020204" pitchFamily="34" charset="0"/>
                <a:ea typeface="Times New Roman" panose="02020603050405020304" pitchFamily="18" charset="0"/>
              </a:rPr>
              <a:t>Orthotists are</a:t>
            </a:r>
            <a:r>
              <a:rPr lang="en-GB" sz="1100" dirty="0">
                <a:solidFill>
                  <a:srgbClr val="000000"/>
                </a:solidFill>
                <a:effectLst/>
                <a:latin typeface="Arial" panose="020B0604020202020204" pitchFamily="34" charset="0"/>
                <a:ea typeface="Times New Roman" panose="02020603050405020304" pitchFamily="18" charset="0"/>
              </a:rPr>
              <a:t> autonomous registered practitioners who provide gait analysis and engineering solutions to patients with problems of the neuro, muscular and skeletal systems. They are extensively trained at undergraduate level in mechanics, bio-mechanics, and material science along with anatomy, physiology and pathophysiology. Their qualifications make them competent to design and provide orthoses that modify the structural or functional characteristics of the patients’ neuro-muscular and skeletal systems enabling patients to mobilise, eliminate gait deviations, reduce falls, reduce pain, prevent and facilitate the healing of ulcers </a:t>
            </a: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Paramedics </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Paramedics are the senior ambulance service healthcare professionals at an accident or a medical emergency. Often working by themselves, paramedics are responsible for assessing the patient’s condition and then giving essential treatment. They use high-tech equipment such as defibrillators, spinal and traction splints and intravenous drips, as well as administering oxygen and drugs.</a:t>
            </a:r>
            <a:endParaRPr lang="en-GB" sz="12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Physiotherapists </a:t>
            </a:r>
            <a:endParaRPr lang="en-GB" sz="1100" dirty="0">
              <a:effectLst/>
              <a:latin typeface="Arial" panose="020B0604020202020204" pitchFamily="34" charset="0"/>
              <a:ea typeface="Arial" panose="020B0604020202020204" pitchFamily="34" charset="0"/>
            </a:endParaRPr>
          </a:p>
          <a:p>
            <a:pPr fontAlgn="base"/>
            <a:r>
              <a:rPr lang="en-GB" sz="1100" dirty="0">
                <a:solidFill>
                  <a:srgbClr val="000000"/>
                </a:solidFill>
                <a:effectLst/>
                <a:latin typeface="Arial" panose="020B0604020202020204" pitchFamily="34" charset="0"/>
                <a:ea typeface="Times New Roman" panose="02020603050405020304" pitchFamily="18" charset="0"/>
              </a:rPr>
              <a:t>Physiotherapy uses physical approaches to promote, maintain and restore physical, psychological and social well-being, working through partnership and negotiation with individuals to optimise their functional ability and potential.</a:t>
            </a:r>
            <a:endParaRPr lang="en-GB" sz="1200" dirty="0">
              <a:effectLst/>
              <a:latin typeface="Times New Roman" panose="02020603050405020304" pitchFamily="18" charset="0"/>
              <a:ea typeface="Times New Roman" panose="02020603050405020304" pitchFamily="18" charset="0"/>
            </a:endParaRPr>
          </a:p>
          <a:p>
            <a:pPr fontAlgn="base"/>
            <a:r>
              <a:rPr lang="en-GB" sz="1100" dirty="0">
                <a:solidFill>
                  <a:srgbClr val="000000"/>
                </a:solidFill>
                <a:effectLst/>
                <a:latin typeface="Arial" panose="020B0604020202020204" pitchFamily="34" charset="0"/>
                <a:ea typeface="Times New Roman" panose="02020603050405020304" pitchFamily="18" charset="0"/>
              </a:rPr>
              <a:t>Physiotherapists address problems of impairment, activity and participation and manage recovering, stable and deteriorating conditions – particularly those associated with the neuro-muscular, </a:t>
            </a:r>
            <a:r>
              <a:rPr lang="en-GB" sz="1100" dirty="0" err="1">
                <a:solidFill>
                  <a:srgbClr val="000000"/>
                </a:solidFill>
                <a:effectLst/>
                <a:latin typeface="Arial" panose="020B0604020202020204" pitchFamily="34" charset="0"/>
                <a:ea typeface="Times New Roman" panose="02020603050405020304" pitchFamily="18" charset="0"/>
              </a:rPr>
              <a:t>musculo</a:t>
            </a:r>
            <a:r>
              <a:rPr lang="en-GB" sz="1100" dirty="0">
                <a:solidFill>
                  <a:srgbClr val="000000"/>
                </a:solidFill>
                <a:effectLst/>
                <a:latin typeface="Arial" panose="020B0604020202020204" pitchFamily="34" charset="0"/>
                <a:ea typeface="Times New Roman" panose="02020603050405020304" pitchFamily="18" charset="0"/>
              </a:rPr>
              <a:t>-skeletal, cardio-vascular and respiratory systems – through advice, treatment, rehabilitation, health promotion and supporting behavioural change.</a:t>
            </a:r>
            <a:endParaRPr lang="en-GB" sz="12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00EF4D6E-ABEF-0DD9-FD3E-C10C3108FAD7}"/>
              </a:ext>
            </a:extLst>
          </p:cNvPr>
          <p:cNvSpPr txBox="1"/>
          <p:nvPr/>
        </p:nvSpPr>
        <p:spPr>
          <a:xfrm>
            <a:off x="6378010" y="974525"/>
            <a:ext cx="5337740" cy="4949047"/>
          </a:xfrm>
          <a:prstGeom prst="rect">
            <a:avLst/>
          </a:prstGeom>
          <a:noFill/>
        </p:spPr>
        <p:txBody>
          <a:bodyPr wrap="square">
            <a:spAutoFit/>
          </a:bodyPr>
          <a:lstStyle/>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Podiatrists </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Podiatrists provide essential assessment, evaluation and foot care for a wide range of patients with a variety of conditions both long term and acute. Many of these fall into high risk categories such as patients with diabetes, cerebral palsy, peripheral arterial disease and peripheral nerve damage where podiatric care is of vital importance.</a:t>
            </a:r>
            <a:endParaRPr lang="en-GB" sz="12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Practitioner Psychologists </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Psychologists are responsible for</a:t>
            </a:r>
            <a:r>
              <a:rPr lang="en-GB" sz="1100" b="1" dirty="0">
                <a:solidFill>
                  <a:srgbClr val="000000"/>
                </a:solidFill>
                <a:effectLst/>
                <a:latin typeface="Arial" panose="020B0604020202020204" pitchFamily="34" charset="0"/>
                <a:ea typeface="Times New Roman" panose="02020603050405020304" pitchFamily="18" charset="0"/>
              </a:rPr>
              <a:t> evaluating, diagnosing, and treating people for mental, emotional, behavioural, educational, and developmental disorders</a:t>
            </a:r>
            <a:r>
              <a:rPr lang="en-GB" sz="1100" dirty="0">
                <a:solidFill>
                  <a:srgbClr val="000000"/>
                </a:solidFill>
                <a:effectLst/>
                <a:latin typeface="Arial" panose="020B0604020202020204" pitchFamily="34" charset="0"/>
                <a:ea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Prosthetists</a:t>
            </a:r>
            <a:endParaRPr lang="en-GB" sz="1100" dirty="0">
              <a:effectLst/>
              <a:latin typeface="Arial" panose="020B0604020202020204" pitchFamily="34" charset="0"/>
              <a:ea typeface="Arial" panose="020B0604020202020204" pitchFamily="34" charset="0"/>
            </a:endParaRPr>
          </a:p>
          <a:p>
            <a:r>
              <a:rPr lang="en-GB" sz="1100" b="1" dirty="0">
                <a:solidFill>
                  <a:srgbClr val="000000"/>
                </a:solidFill>
                <a:effectLst/>
                <a:latin typeface="Arial" panose="020B0604020202020204" pitchFamily="34" charset="0"/>
                <a:ea typeface="Times New Roman" panose="02020603050405020304" pitchFamily="18" charset="0"/>
              </a:rPr>
              <a:t>Prosthetists </a:t>
            </a:r>
            <a:r>
              <a:rPr lang="en-GB" sz="1100" dirty="0">
                <a:solidFill>
                  <a:srgbClr val="000000"/>
                </a:solidFill>
                <a:effectLst/>
                <a:latin typeface="Arial" panose="020B0604020202020204" pitchFamily="34" charset="0"/>
                <a:ea typeface="Times New Roman" panose="02020603050405020304" pitchFamily="18" charset="0"/>
              </a:rPr>
              <a:t>are autonomous registered practitioners who provide gait analysis and engineering solutions to patients with limb loss. They are extensively trained at undergraduate level in mechanics, bio-mechanics, and material science along with anatomy, physiology and pathophysiology. Their qualifications make them competent to design and provide prostheses that replicate the structural or functional characteristics of the patients absent limb.</a:t>
            </a:r>
            <a:r>
              <a:rPr lang="en-GB" sz="1100" b="1" dirty="0">
                <a:solidFill>
                  <a:srgbClr val="000000"/>
                </a:solidFill>
                <a:effectLst/>
                <a:latin typeface="Arial" panose="020B0604020202020204" pitchFamily="34" charset="0"/>
                <a:ea typeface="Times New Roman" panose="02020603050405020304" pitchFamily="18" charset="0"/>
              </a:rPr>
              <a:t> </a:t>
            </a:r>
          </a:p>
          <a:p>
            <a:endParaRPr lang="en-GB" sz="1100" b="1" dirty="0">
              <a:solidFill>
                <a:srgbClr val="000000"/>
              </a:solidFill>
              <a:effectLst/>
              <a:latin typeface="Arial" panose="020B0604020202020204" pitchFamily="34" charset="0"/>
              <a:ea typeface="Times New Roman" panose="02020603050405020304" pitchFamily="18" charset="0"/>
            </a:endParaRPr>
          </a:p>
          <a:p>
            <a:pPr marL="742950" lvl="1" indent="-285750">
              <a:lnSpc>
                <a:spcPct val="115000"/>
              </a:lnSpc>
              <a:buFont typeface="Symbol" panose="05050102010706020507" pitchFamily="18" charset="2"/>
              <a:buChar char=""/>
            </a:pPr>
            <a:r>
              <a:rPr lang="en-GB" sz="1100" b="1" dirty="0">
                <a:solidFill>
                  <a:srgbClr val="000000"/>
                </a:solidFill>
                <a:effectLst/>
                <a:latin typeface="Arial" panose="020B0604020202020204" pitchFamily="34" charset="0"/>
                <a:ea typeface="Arial" panose="020B0604020202020204" pitchFamily="34" charset="0"/>
              </a:rPr>
              <a:t>Speech and Language Therapists</a:t>
            </a:r>
            <a:endParaRPr lang="en-GB" sz="1100" dirty="0">
              <a:effectLst/>
              <a:latin typeface="Arial" panose="020B0604020202020204" pitchFamily="34" charset="0"/>
              <a:ea typeface="Arial" panose="020B0604020202020204" pitchFamily="34" charset="0"/>
            </a:endParaRPr>
          </a:p>
          <a:p>
            <a:r>
              <a:rPr lang="en-GB" sz="1100" dirty="0">
                <a:solidFill>
                  <a:srgbClr val="000000"/>
                </a:solidFill>
                <a:effectLst/>
                <a:latin typeface="Arial" panose="020B0604020202020204" pitchFamily="34" charset="0"/>
                <a:ea typeface="Times New Roman" panose="02020603050405020304" pitchFamily="18" charset="0"/>
              </a:rPr>
              <a:t>Speech and language therapists (SLTs) work with children and adults to help them overcome or adapt to a vast array of disorders of speech, language, communication and swallowing.</a:t>
            </a:r>
            <a:endParaRPr lang="en-GB" sz="12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a:p>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376270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6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3693319"/>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responses shows a good understanding of one allied health professional. The candidate has a firm understanding of the role of a speech and language therapist and is able to describe the role they have in promoting child health. Marks were lost on this question as only one allied health professional was described, where three were required. </a:t>
            </a:r>
          </a:p>
          <a:p>
            <a:endParaRPr lang="en-US" sz="1800" i="1" dirty="0">
              <a:solidFill>
                <a:srgbClr val="0070C0"/>
              </a:solidFill>
            </a:endParaRPr>
          </a:p>
          <a:p>
            <a:r>
              <a:rPr lang="en-GB" sz="1800" b="1" i="1" dirty="0">
                <a:solidFill>
                  <a:srgbClr val="0070C0"/>
                </a:solidFill>
              </a:rPr>
              <a:t>3 marks awarded out of 9</a:t>
            </a:r>
          </a:p>
        </p:txBody>
      </p:sp>
      <p:sp>
        <p:nvSpPr>
          <p:cNvPr id="5" name="TextBox 4">
            <a:extLst>
              <a:ext uri="{FF2B5EF4-FFF2-40B4-BE49-F238E27FC236}">
                <a16:creationId xmlns:a16="http://schemas.microsoft.com/office/drawing/2014/main" id="{91F6E24F-3909-6C77-F8EB-A61544D34930}"/>
              </a:ext>
            </a:extLst>
          </p:cNvPr>
          <p:cNvSpPr txBox="1"/>
          <p:nvPr/>
        </p:nvSpPr>
        <p:spPr>
          <a:xfrm>
            <a:off x="282011" y="1197866"/>
            <a:ext cx="6003175" cy="5293757"/>
          </a:xfrm>
          <a:prstGeom prst="rect">
            <a:avLst/>
          </a:prstGeom>
          <a:noFill/>
        </p:spPr>
        <p:txBody>
          <a:bodyPr wrap="square">
            <a:spAutoFit/>
          </a:bodyPr>
          <a:lstStyle/>
          <a:p>
            <a:r>
              <a:rPr lang="en-US" sz="1300" dirty="0"/>
              <a:t>The health visitor is a popular choice as they are a person a few days after birth that will take over from the midwife and support the child until they are five years old. The health visitor will do check ins with the parents to discuss how the baby is doing, they many do tests such as the heal brick and they may do measurements of the </a:t>
            </a:r>
            <a:r>
              <a:rPr lang="en-US" sz="1300" dirty="0" err="1"/>
              <a:t>babys</a:t>
            </a:r>
            <a:r>
              <a:rPr lang="en-US" sz="1300" dirty="0"/>
              <a:t> legs, arms and head </a:t>
            </a:r>
            <a:r>
              <a:rPr lang="en-US" sz="1300" dirty="0" err="1"/>
              <a:t>somecomforce</a:t>
            </a:r>
            <a:r>
              <a:rPr lang="en-US" sz="1300" dirty="0"/>
              <a:t>. They will also work as a safe guarding officer as they many report an signs of abuse or neglect. They also refer </a:t>
            </a:r>
            <a:r>
              <a:rPr lang="en-US" sz="1300" dirty="0" err="1"/>
              <a:t>babys</a:t>
            </a:r>
            <a:r>
              <a:rPr lang="en-US" sz="1300" dirty="0"/>
              <a:t> to more tests and support if the health visitor finds through checking the babies developmental milestones are not being met, refer the child for more support.</a:t>
            </a:r>
          </a:p>
          <a:p>
            <a:endParaRPr lang="en-US" sz="1300" dirty="0"/>
          </a:p>
          <a:p>
            <a:r>
              <a:rPr lang="en-US" sz="1300" dirty="0"/>
              <a:t>A midwife is a person that supports mother and baby through pregnancy from the scans and testing to checking mothers mental well-being. The midwife support the parents to plan out the birth and what will best suit the mother from hospital birth or home birth. They will also be an open book, for all the questions to be asked by parents.</a:t>
            </a:r>
          </a:p>
          <a:p>
            <a:endParaRPr lang="en-US" sz="1300" dirty="0"/>
          </a:p>
          <a:p>
            <a:r>
              <a:rPr lang="en-US" sz="1300" dirty="0"/>
              <a:t>Speech therapist is a person who support children in developing their speech. They are normally referred to by health visitors or nursery settings who have observes a delay in meeting speech and language milestones. They will come to the setting where the child </a:t>
            </a:r>
            <a:r>
              <a:rPr lang="en-US" sz="1300" dirty="0" err="1"/>
              <a:t>is,or</a:t>
            </a:r>
            <a:r>
              <a:rPr lang="en-US" sz="1300" dirty="0"/>
              <a:t> will ask for the child to be brought to the clinic. I have seen a speech therapist visit my setting I do placement in and they support the child to firstly find a way to communicate, then secondly develop those ways of communicating. There was a child in my setting who struggled to communicate and they were prone to lash out because of this, so after a referral the speech therapist worked with them and the child is now able to say words and communicate if need be by linking an action to the word.</a:t>
            </a:r>
            <a:endParaRPr lang="en-GB" sz="1300" dirty="0"/>
          </a:p>
        </p:txBody>
      </p:sp>
    </p:spTree>
    <p:extLst>
      <p:ext uri="{BB962C8B-B14F-4D97-AF65-F5344CB8AC3E}">
        <p14:creationId xmlns:p14="http://schemas.microsoft.com/office/powerpoint/2010/main" val="567349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9 and mark scheme </a:t>
            </a:r>
          </a:p>
        </p:txBody>
      </p:sp>
      <p:pic>
        <p:nvPicPr>
          <p:cNvPr id="3" name="Picture 2">
            <a:extLst>
              <a:ext uri="{FF2B5EF4-FFF2-40B4-BE49-F238E27FC236}">
                <a16:creationId xmlns:a16="http://schemas.microsoft.com/office/drawing/2014/main" id="{A47F14B2-62F1-FAD4-6529-BEEF005060F1}"/>
              </a:ext>
            </a:extLst>
          </p:cNvPr>
          <p:cNvPicPr>
            <a:picLocks noChangeAspect="1"/>
          </p:cNvPicPr>
          <p:nvPr/>
        </p:nvPicPr>
        <p:blipFill rotWithShape="1">
          <a:blip r:embed="rId2"/>
          <a:srcRect b="22888"/>
          <a:stretch/>
        </p:blipFill>
        <p:spPr>
          <a:xfrm>
            <a:off x="282011" y="1264525"/>
            <a:ext cx="4995358" cy="2939485"/>
          </a:xfrm>
          <a:prstGeom prst="rect">
            <a:avLst/>
          </a:prstGeom>
        </p:spPr>
      </p:pic>
      <p:sp>
        <p:nvSpPr>
          <p:cNvPr id="4" name="TextBox 3">
            <a:extLst>
              <a:ext uri="{FF2B5EF4-FFF2-40B4-BE49-F238E27FC236}">
                <a16:creationId xmlns:a16="http://schemas.microsoft.com/office/drawing/2014/main" id="{077C828E-812E-D25C-2710-9DD93E7FAD03}"/>
              </a:ext>
            </a:extLst>
          </p:cNvPr>
          <p:cNvSpPr txBox="1"/>
          <p:nvPr/>
        </p:nvSpPr>
        <p:spPr>
          <a:xfrm>
            <a:off x="398314" y="4470090"/>
            <a:ext cx="4995358" cy="2246769"/>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Award up to </a:t>
            </a:r>
            <a:r>
              <a:rPr lang="en-GB" sz="1000" b="1" dirty="0">
                <a:effectLst/>
                <a:latin typeface="Arial" panose="020B0604020202020204" pitchFamily="34" charset="0"/>
                <a:ea typeface="Times New Roman" panose="02020603050405020304" pitchFamily="18" charset="0"/>
              </a:rPr>
              <a:t>8 marks.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0 marks </a:t>
            </a:r>
            <a:r>
              <a:rPr lang="en-GB" sz="1000" dirty="0">
                <a:effectLst/>
                <a:latin typeface="Arial" panose="020B0604020202020204" pitchFamily="34" charset="0"/>
                <a:ea typeface="Times New Roman" panose="02020603050405020304" pitchFamily="18" charset="0"/>
              </a:rPr>
              <a:t>for a response that is not creditworthy.</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1-2 marks</a:t>
            </a:r>
            <a:r>
              <a:rPr lang="en-GB" sz="1000" dirty="0">
                <a:effectLst/>
                <a:latin typeface="Arial" panose="020B0604020202020204" pitchFamily="34" charset="0"/>
                <a:ea typeface="Times New Roman" panose="02020603050405020304" pitchFamily="18" charset="0"/>
              </a:rPr>
              <a:t> for a basic assessment which shows limited knowledge and understanding of the significance of the Healthy Child Wales Programme (HCWP) in supporting child health and well-being</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3-4 marks </a:t>
            </a:r>
            <a:r>
              <a:rPr lang="en-GB" sz="1000" dirty="0">
                <a:effectLst/>
                <a:latin typeface="Arial" panose="020B0604020202020204" pitchFamily="34" charset="0"/>
                <a:ea typeface="Times New Roman" panose="02020603050405020304" pitchFamily="18" charset="0"/>
              </a:rPr>
              <a:t>for a good assessment which shows some knowledge and understanding of the significance of the Healthy Child Wales Programme (HCWP) in supporting child health and well-being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5-6 marks </a:t>
            </a:r>
            <a:r>
              <a:rPr lang="en-GB" sz="1000" dirty="0">
                <a:effectLst/>
                <a:latin typeface="Arial" panose="020B0604020202020204" pitchFamily="34" charset="0"/>
                <a:ea typeface="Times New Roman" panose="02020603050405020304" pitchFamily="18" charset="0"/>
              </a:rPr>
              <a:t>for a very good assessment which shows sound knowledge and understanding of the significance of the Healthy Child Wales Programme (HCWP) in supporting child health and well-being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7-8 marks </a:t>
            </a:r>
            <a:r>
              <a:rPr lang="en-GB" sz="1000" dirty="0">
                <a:effectLst/>
                <a:latin typeface="Arial" panose="020B0604020202020204" pitchFamily="34" charset="0"/>
                <a:ea typeface="Times New Roman" panose="02020603050405020304" pitchFamily="18" charset="0"/>
              </a:rPr>
              <a:t>for an excellent assessment which shows detailed knowledge and understanding of the significance of the Healthy Child Wales Programme (HCWP) in supporting child health and well-being</a:t>
            </a:r>
            <a:endParaRPr lang="en-GB" sz="10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C900FFED-8A89-4DDD-B7A1-0590E41D3270}"/>
              </a:ext>
            </a:extLst>
          </p:cNvPr>
          <p:cNvSpPr txBox="1"/>
          <p:nvPr/>
        </p:nvSpPr>
        <p:spPr>
          <a:xfrm>
            <a:off x="5886450" y="917912"/>
            <a:ext cx="6096000" cy="5940088"/>
          </a:xfrm>
          <a:prstGeom prst="rect">
            <a:avLst/>
          </a:prstGeom>
          <a:noFill/>
        </p:spPr>
        <p:txBody>
          <a:bodyPr wrap="square">
            <a:spAutoFit/>
          </a:bodyPr>
          <a:lstStyle/>
          <a:p>
            <a:r>
              <a:rPr lang="en-GB" sz="950" dirty="0">
                <a:effectLst/>
                <a:latin typeface="Arial" panose="020B0604020202020204" pitchFamily="34" charset="0"/>
                <a:ea typeface="Times New Roman" panose="02020603050405020304" pitchFamily="18" charset="0"/>
              </a:rPr>
              <a:t>Response may refer to: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The HCWP ensures a commitment to support the health and welfare of all children aged 0–7 years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Aims to deliver key public health messages from conception to 7 year</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Support families to make long term health enhancing choices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promote bonding and attachment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support positive parent-child relationships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support secure and emotional attachment for children</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promote positive maternal and family emotional health and resilience</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support and empower families to make informed choices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support safe, nurturing environments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assist children to meet all growth and developmental milestones </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Enabling children to achieve school readiness</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support the transition into the school environment</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protect children from avoidable childhood diseases through a universal immunisation</a:t>
            </a:r>
            <a:endParaRPr lang="en-GB" sz="95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50" dirty="0">
                <a:effectLst/>
                <a:latin typeface="Arial" panose="020B0604020202020204" pitchFamily="34" charset="0"/>
                <a:ea typeface="Times New Roman" panose="02020603050405020304" pitchFamily="18" charset="0"/>
              </a:rPr>
              <a:t>To ensure early detection of physical / developmental / growth problems through a universal screening programme</a:t>
            </a:r>
            <a:endParaRPr lang="en-GB" sz="950" dirty="0">
              <a:effectLst/>
              <a:latin typeface="Times New Roman" panose="02020603050405020304" pitchFamily="18" charset="0"/>
              <a:ea typeface="Times New Roman" panose="02020603050405020304" pitchFamily="18" charset="0"/>
            </a:endParaRPr>
          </a:p>
          <a:p>
            <a:r>
              <a:rPr lang="en-GB" sz="950" dirty="0">
                <a:effectLst/>
                <a:latin typeface="Arial" panose="020B0604020202020204" pitchFamily="34" charset="0"/>
                <a:ea typeface="Times New Roman" panose="02020603050405020304" pitchFamily="18" charset="0"/>
              </a:rPr>
              <a:t> </a:t>
            </a:r>
            <a:endParaRPr lang="en-GB" sz="950" dirty="0">
              <a:effectLst/>
              <a:latin typeface="Times New Roman" panose="02020603050405020304" pitchFamily="18" charset="0"/>
              <a:ea typeface="Times New Roman" panose="02020603050405020304" pitchFamily="18" charset="0"/>
            </a:endParaRPr>
          </a:p>
          <a:p>
            <a:r>
              <a:rPr lang="en-GB" sz="950" dirty="0">
                <a:effectLst/>
                <a:latin typeface="Arial" panose="020B0604020202020204" pitchFamily="34" charset="0"/>
                <a:ea typeface="Times New Roman" panose="02020603050405020304" pitchFamily="18" charset="0"/>
              </a:rPr>
              <a:t>Core components of the Healthy Child Wales Programme available to all families with children under 7 years of age will include: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Health and development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Screening and physical examination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Immunisation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Key public health messages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Smoking and substance misuse</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Prevention of Sudden Infant Death Syndrome (SIDS) Breastfeeding and healthy weaning</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Nutrition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Obesity and physical activity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Baby safety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Preparation and support with transition to parenthood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Home safety &amp; accident prevention</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Supporting healthy relationships</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Preventing domestic abuse</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Dental health</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Pet/Dog safety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Promotion of sensitive parenting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Secure infant attachment and bonding</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Involvement of fathers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Perinatal mental health </a:t>
            </a:r>
            <a:endParaRPr lang="en-GB" sz="95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950" dirty="0">
                <a:effectLst/>
                <a:latin typeface="Arial" panose="020B0604020202020204" pitchFamily="34" charset="0"/>
                <a:ea typeface="Times New Roman" panose="02020603050405020304" pitchFamily="18" charset="0"/>
              </a:rPr>
              <a:t>Safeguarding concerns / needs </a:t>
            </a:r>
            <a:endParaRPr lang="en-GB" sz="950" dirty="0">
              <a:effectLst/>
              <a:latin typeface="Times New Roman" panose="02020603050405020304" pitchFamily="18" charset="0"/>
              <a:ea typeface="Times New Roman" panose="02020603050405020304" pitchFamily="18" charset="0"/>
            </a:endParaRPr>
          </a:p>
          <a:p>
            <a:r>
              <a:rPr lang="en-GB" sz="950" dirty="0">
                <a:solidFill>
                  <a:srgbClr val="000000"/>
                </a:solidFill>
                <a:effectLst/>
                <a:latin typeface="Arial" panose="020B0604020202020204" pitchFamily="34" charset="0"/>
                <a:ea typeface="Times New Roman" panose="02020603050405020304" pitchFamily="18" charset="0"/>
              </a:rPr>
              <a:t>This list is not exhaustive. Credit any other relevant response. </a:t>
            </a:r>
            <a:endParaRPr lang="en-GB" sz="95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4204A02B-3DF2-4BCE-7848-D9A4F786F62E}"/>
              </a:ext>
            </a:extLst>
          </p:cNvPr>
          <p:cNvSpPr txBox="1"/>
          <p:nvPr/>
        </p:nvSpPr>
        <p:spPr>
          <a:xfrm>
            <a:off x="6096000"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Assess</a:t>
            </a:r>
            <a:r>
              <a:rPr lang="en-US" sz="1400" dirty="0">
                <a:solidFill>
                  <a:srgbClr val="0070C0"/>
                </a:solidFill>
              </a:rPr>
              <a:t> </a:t>
            </a:r>
          </a:p>
          <a:p>
            <a:r>
              <a:rPr lang="en-US" sz="1400" dirty="0">
                <a:solidFill>
                  <a:srgbClr val="0070C0"/>
                </a:solidFill>
              </a:rPr>
              <a:t>Make an informed judgement </a:t>
            </a:r>
            <a:endParaRPr lang="en-GB" sz="1400" dirty="0">
              <a:solidFill>
                <a:srgbClr val="0070C0"/>
              </a:solidFill>
            </a:endParaRPr>
          </a:p>
        </p:txBody>
      </p:sp>
    </p:spTree>
    <p:extLst>
      <p:ext uri="{BB962C8B-B14F-4D97-AF65-F5344CB8AC3E}">
        <p14:creationId xmlns:p14="http://schemas.microsoft.com/office/powerpoint/2010/main" val="4109318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9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524315"/>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pPr lvl="0">
              <a:buSzPts val="1000"/>
              <a:tabLst>
                <a:tab pos="457200" algn="l"/>
              </a:tabLst>
            </a:pPr>
            <a:r>
              <a:rPr lang="en-GB" sz="1800" dirty="0">
                <a:solidFill>
                  <a:srgbClr val="0070C0"/>
                </a:solidFill>
                <a:effectLst/>
                <a:latin typeface="Arial" panose="020B0604020202020204" pitchFamily="34" charset="0"/>
                <a:ea typeface="Times New Roman" panose="02020603050405020304" pitchFamily="18" charset="0"/>
              </a:rPr>
              <a:t>This candidate answers this question successfully through focusing on the core components of the Healthy Child Wales Programme. The response highlights the importance of health and development </a:t>
            </a:r>
            <a:r>
              <a:rPr lang="en-GB" dirty="0">
                <a:solidFill>
                  <a:srgbClr val="0070C0"/>
                </a:solidFill>
                <a:latin typeface="Arial" panose="020B0604020202020204" pitchFamily="34" charset="0"/>
                <a:ea typeface="Times New Roman" panose="02020603050405020304" pitchFamily="18" charset="0"/>
              </a:rPr>
              <a:t>c</a:t>
            </a:r>
            <a:r>
              <a:rPr lang="en-GB" sz="1800" dirty="0">
                <a:solidFill>
                  <a:srgbClr val="0070C0"/>
                </a:solidFill>
                <a:effectLst/>
                <a:latin typeface="Arial" panose="020B0604020202020204" pitchFamily="34" charset="0"/>
                <a:ea typeface="Times New Roman" panose="02020603050405020304" pitchFamily="18" charset="0"/>
              </a:rPr>
              <a:t>hecks</a:t>
            </a:r>
            <a:r>
              <a:rPr lang="en-GB" dirty="0">
                <a:solidFill>
                  <a:srgbClr val="0070C0"/>
                </a:solidFill>
                <a:latin typeface="Times New Roman" panose="02020603050405020304" pitchFamily="18" charset="0"/>
                <a:ea typeface="Times New Roman" panose="02020603050405020304" pitchFamily="18" charset="0"/>
              </a:rPr>
              <a:t> </a:t>
            </a:r>
            <a:r>
              <a:rPr lang="en-GB" dirty="0">
                <a:solidFill>
                  <a:srgbClr val="0070C0"/>
                </a:solidFill>
                <a:ea typeface="Times New Roman" panose="02020603050405020304" pitchFamily="18" charset="0"/>
              </a:rPr>
              <a:t>and </a:t>
            </a:r>
            <a:r>
              <a:rPr lang="en-GB" dirty="0">
                <a:solidFill>
                  <a:srgbClr val="0070C0"/>
                </a:solidFill>
                <a:latin typeface="Arial" panose="020B0604020202020204" pitchFamily="34" charset="0"/>
                <a:ea typeface="Times New Roman" panose="02020603050405020304" pitchFamily="18" charset="0"/>
              </a:rPr>
              <a:t>s</a:t>
            </a:r>
            <a:r>
              <a:rPr lang="en-GB" sz="1800" dirty="0">
                <a:solidFill>
                  <a:srgbClr val="0070C0"/>
                </a:solidFill>
                <a:effectLst/>
                <a:latin typeface="Arial" panose="020B0604020202020204" pitchFamily="34" charset="0"/>
                <a:ea typeface="Times New Roman" panose="02020603050405020304" pitchFamily="18" charset="0"/>
              </a:rPr>
              <a:t>creening and physical examinations </a:t>
            </a:r>
            <a:r>
              <a:rPr lang="en-GB" dirty="0">
                <a:solidFill>
                  <a:srgbClr val="0070C0"/>
                </a:solidFill>
                <a:latin typeface="Arial" panose="020B0604020202020204" pitchFamily="34" charset="0"/>
                <a:ea typeface="Times New Roman" panose="02020603050405020304" pitchFamily="18" charset="0"/>
              </a:rPr>
              <a:t>available to families with children under 7 years of age. A very good response which shows knowledge and understanding with marks being awarded within the higher mark banding.  </a:t>
            </a:r>
            <a:endParaRPr lang="en-GB" sz="1800" dirty="0">
              <a:effectLst/>
              <a:latin typeface="Times New Roman" panose="02020603050405020304" pitchFamily="18" charset="0"/>
              <a:ea typeface="Times New Roman" panose="02020603050405020304" pitchFamily="18" charset="0"/>
            </a:endParaRPr>
          </a:p>
          <a:p>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7 marks awarded out of 8</a:t>
            </a:r>
          </a:p>
        </p:txBody>
      </p:sp>
      <p:sp>
        <p:nvSpPr>
          <p:cNvPr id="4" name="TextBox 3">
            <a:extLst>
              <a:ext uri="{FF2B5EF4-FFF2-40B4-BE49-F238E27FC236}">
                <a16:creationId xmlns:a16="http://schemas.microsoft.com/office/drawing/2014/main" id="{3B3D1B45-3B21-34AA-F1CD-22455D1535B2}"/>
              </a:ext>
            </a:extLst>
          </p:cNvPr>
          <p:cNvSpPr txBox="1"/>
          <p:nvPr/>
        </p:nvSpPr>
        <p:spPr>
          <a:xfrm>
            <a:off x="282011" y="1377568"/>
            <a:ext cx="4928732" cy="3754874"/>
          </a:xfrm>
          <a:prstGeom prst="rect">
            <a:avLst/>
          </a:prstGeom>
          <a:noFill/>
        </p:spPr>
        <p:txBody>
          <a:bodyPr wrap="square">
            <a:spAutoFit/>
          </a:bodyPr>
          <a:lstStyle/>
          <a:p>
            <a:r>
              <a:rPr lang="en-US" sz="1400" dirty="0"/>
              <a:t>They provide health visitors who would assess children up to 2-year-old to ensure they are meeting their mile-stones and development. Midwifes would do regular antenatal checkups to ensure mother is healthy when pregnant including urine samples which would test for protein in the urine to detect pre-eclampsia. They offer screenings which include ultrasounds at 12 weeks and one art 20 weeks pregnant to monitor if the fetus is growing and developing normally and to check for any defaults including cleft lip. They support healthy eating and give advice to follow on healthy eating. They provide home visits from parent team to provide advice and support strategies that parents may need. HCWP is for 0-7 year </a:t>
            </a:r>
            <a:r>
              <a:rPr lang="en-US" sz="1400" dirty="0" err="1"/>
              <a:t>olds</a:t>
            </a:r>
            <a:r>
              <a:rPr lang="en-US" sz="1400" dirty="0"/>
              <a:t>. A blood test screening (heel prick) is given to newborns to detect if there is any problems including cystic fibroses. HCWP supply flying start which is supplied to disadvantaged areas and covers children of age 0-4 years old. </a:t>
            </a:r>
            <a:endParaRPr lang="en-GB" sz="1400" dirty="0"/>
          </a:p>
        </p:txBody>
      </p:sp>
    </p:spTree>
    <p:extLst>
      <p:ext uri="{BB962C8B-B14F-4D97-AF65-F5344CB8AC3E}">
        <p14:creationId xmlns:p14="http://schemas.microsoft.com/office/powerpoint/2010/main" val="21704706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10 and mark scheme </a:t>
            </a:r>
          </a:p>
        </p:txBody>
      </p:sp>
      <p:pic>
        <p:nvPicPr>
          <p:cNvPr id="3" name="Picture 2">
            <a:extLst>
              <a:ext uri="{FF2B5EF4-FFF2-40B4-BE49-F238E27FC236}">
                <a16:creationId xmlns:a16="http://schemas.microsoft.com/office/drawing/2014/main" id="{4F5F2BA1-9B11-A110-5259-1CE64E46EDE2}"/>
              </a:ext>
            </a:extLst>
          </p:cNvPr>
          <p:cNvPicPr>
            <a:picLocks noChangeAspect="1"/>
          </p:cNvPicPr>
          <p:nvPr/>
        </p:nvPicPr>
        <p:blipFill rotWithShape="1">
          <a:blip r:embed="rId2"/>
          <a:srcRect b="23035"/>
          <a:stretch/>
        </p:blipFill>
        <p:spPr>
          <a:xfrm>
            <a:off x="282011" y="1188161"/>
            <a:ext cx="4562475" cy="3174289"/>
          </a:xfrm>
          <a:prstGeom prst="rect">
            <a:avLst/>
          </a:prstGeom>
        </p:spPr>
      </p:pic>
      <p:sp>
        <p:nvSpPr>
          <p:cNvPr id="4" name="TextBox 3">
            <a:extLst>
              <a:ext uri="{FF2B5EF4-FFF2-40B4-BE49-F238E27FC236}">
                <a16:creationId xmlns:a16="http://schemas.microsoft.com/office/drawing/2014/main" id="{AB0B5B68-02F3-E1DB-7E5F-E689A5605733}"/>
              </a:ext>
            </a:extLst>
          </p:cNvPr>
          <p:cNvSpPr txBox="1"/>
          <p:nvPr/>
        </p:nvSpPr>
        <p:spPr>
          <a:xfrm>
            <a:off x="282010" y="4584926"/>
            <a:ext cx="4562475" cy="2169825"/>
          </a:xfrm>
          <a:prstGeom prst="rect">
            <a:avLst/>
          </a:prstGeom>
          <a:noFill/>
        </p:spPr>
        <p:txBody>
          <a:bodyPr wrap="square">
            <a:spAutoFit/>
          </a:bodyPr>
          <a:lstStyle/>
          <a:p>
            <a:r>
              <a:rPr lang="en-GB" sz="900" dirty="0">
                <a:effectLst/>
                <a:latin typeface="Arial" panose="020B0604020202020204" pitchFamily="34" charset="0"/>
                <a:ea typeface="Times New Roman" panose="02020603050405020304" pitchFamily="18" charset="0"/>
              </a:rPr>
              <a:t>Award up to </a:t>
            </a:r>
            <a:r>
              <a:rPr lang="en-GB" sz="900" b="1" dirty="0">
                <a:effectLst/>
                <a:latin typeface="Arial" panose="020B0604020202020204" pitchFamily="34" charset="0"/>
                <a:ea typeface="Times New Roman" panose="02020603050405020304" pitchFamily="18" charset="0"/>
              </a:rPr>
              <a:t>10 marks. </a:t>
            </a:r>
            <a:endParaRPr lang="en-GB" sz="900" dirty="0">
              <a:effectLst/>
              <a:latin typeface="Times New Roman" panose="02020603050405020304" pitchFamily="18" charset="0"/>
              <a:ea typeface="Times New Roman" panose="02020603050405020304" pitchFamily="18" charset="0"/>
            </a:endParaRPr>
          </a:p>
          <a:p>
            <a:r>
              <a:rPr lang="en-GB" sz="900" b="1" dirty="0">
                <a:effectLst/>
                <a:latin typeface="Arial" panose="020B0604020202020204" pitchFamily="34" charset="0"/>
                <a:ea typeface="Times New Roman" panose="02020603050405020304" pitchFamily="18" charset="0"/>
              </a:rPr>
              <a:t> </a:t>
            </a:r>
            <a:endParaRPr lang="en-GB" sz="900" dirty="0">
              <a:effectLst/>
              <a:latin typeface="Times New Roman" panose="02020603050405020304" pitchFamily="18" charset="0"/>
              <a:ea typeface="Times New Roman" panose="02020603050405020304" pitchFamily="18" charset="0"/>
            </a:endParaRPr>
          </a:p>
          <a:p>
            <a:r>
              <a:rPr lang="en-GB" sz="900" b="1" dirty="0">
                <a:effectLst/>
                <a:latin typeface="Arial" panose="020B0604020202020204" pitchFamily="34" charset="0"/>
                <a:ea typeface="Times New Roman" panose="02020603050405020304" pitchFamily="18" charset="0"/>
              </a:rPr>
              <a:t>Award 0 marks </a:t>
            </a:r>
            <a:r>
              <a:rPr lang="en-GB" sz="900" dirty="0">
                <a:effectLst/>
                <a:latin typeface="Arial" panose="020B0604020202020204" pitchFamily="34" charset="0"/>
                <a:ea typeface="Times New Roman" panose="02020603050405020304" pitchFamily="18" charset="0"/>
              </a:rPr>
              <a:t>for a response that is not creditworthy.</a:t>
            </a:r>
            <a:endParaRPr lang="en-GB" sz="900" dirty="0">
              <a:effectLst/>
              <a:latin typeface="Times New Roman" panose="02020603050405020304" pitchFamily="18" charset="0"/>
              <a:ea typeface="Times New Roman" panose="02020603050405020304" pitchFamily="18" charset="0"/>
            </a:endParaRPr>
          </a:p>
          <a:p>
            <a:pPr>
              <a:tabLst>
                <a:tab pos="5715000" algn="r"/>
              </a:tabLst>
            </a:pPr>
            <a:r>
              <a:rPr lang="en-GB" sz="900" b="1" dirty="0">
                <a:effectLst/>
                <a:latin typeface="Arial" panose="020B0604020202020204" pitchFamily="34" charset="0"/>
                <a:ea typeface="Times New Roman" panose="02020603050405020304" pitchFamily="18" charset="0"/>
              </a:rPr>
              <a:t>Award 1-2 marks</a:t>
            </a:r>
            <a:r>
              <a:rPr lang="en-GB" sz="900" dirty="0">
                <a:effectLst/>
                <a:latin typeface="Arial" panose="020B0604020202020204" pitchFamily="34" charset="0"/>
                <a:ea typeface="Times New Roman" panose="02020603050405020304" pitchFamily="18" charset="0"/>
              </a:rPr>
              <a:t> for a basic evaluation which shows limited knowledge and understanding of the Montessori active learning approach in bringing about change and informing practice in current childcare settings</a:t>
            </a:r>
            <a:endParaRPr lang="en-GB" sz="900" dirty="0">
              <a:effectLst/>
              <a:latin typeface="Times New Roman" panose="02020603050405020304" pitchFamily="18" charset="0"/>
              <a:ea typeface="Times New Roman" panose="02020603050405020304" pitchFamily="18" charset="0"/>
            </a:endParaRPr>
          </a:p>
          <a:p>
            <a:pPr>
              <a:tabLst>
                <a:tab pos="5715000" algn="r"/>
              </a:tabLst>
            </a:pPr>
            <a:r>
              <a:rPr lang="en-GB" sz="900" b="1" dirty="0">
                <a:effectLst/>
                <a:latin typeface="Arial" panose="020B0604020202020204" pitchFamily="34" charset="0"/>
                <a:ea typeface="Times New Roman" panose="02020603050405020304" pitchFamily="18" charset="0"/>
              </a:rPr>
              <a:t>Award 3-4 marks </a:t>
            </a:r>
            <a:r>
              <a:rPr lang="en-GB" sz="900" dirty="0">
                <a:effectLst/>
                <a:latin typeface="Arial" panose="020B0604020202020204" pitchFamily="34" charset="0"/>
                <a:ea typeface="Times New Roman" panose="02020603050405020304" pitchFamily="18" charset="0"/>
              </a:rPr>
              <a:t>for a good evaluation which shows some knowledge and understanding of the Montessori active learning approach in bringing about change and informing practice in current childcare settings </a:t>
            </a:r>
            <a:endParaRPr lang="en-GB" sz="900" dirty="0">
              <a:effectLst/>
              <a:latin typeface="Times New Roman" panose="02020603050405020304" pitchFamily="18" charset="0"/>
              <a:ea typeface="Times New Roman" panose="02020603050405020304" pitchFamily="18" charset="0"/>
            </a:endParaRPr>
          </a:p>
          <a:p>
            <a:pPr>
              <a:tabLst>
                <a:tab pos="5715000" algn="r"/>
              </a:tabLst>
            </a:pPr>
            <a:r>
              <a:rPr lang="en-GB" sz="900" b="1" dirty="0">
                <a:effectLst/>
                <a:latin typeface="Arial" panose="020B0604020202020204" pitchFamily="34" charset="0"/>
                <a:ea typeface="Times New Roman" panose="02020603050405020304" pitchFamily="18" charset="0"/>
              </a:rPr>
              <a:t>Award 5-7 marks </a:t>
            </a:r>
            <a:r>
              <a:rPr lang="en-GB" sz="900" dirty="0">
                <a:effectLst/>
                <a:latin typeface="Arial" panose="020B0604020202020204" pitchFamily="34" charset="0"/>
                <a:ea typeface="Times New Roman" panose="02020603050405020304" pitchFamily="18" charset="0"/>
              </a:rPr>
              <a:t>for a very good evaluation which shows sound knowledge and understanding of the Montessori active learning approach in bringing about change and informing practice in current childcare settings </a:t>
            </a:r>
            <a:endParaRPr lang="en-GB" sz="900" dirty="0">
              <a:effectLst/>
              <a:latin typeface="Times New Roman" panose="02020603050405020304" pitchFamily="18" charset="0"/>
              <a:ea typeface="Times New Roman" panose="02020603050405020304" pitchFamily="18" charset="0"/>
            </a:endParaRPr>
          </a:p>
          <a:p>
            <a:pPr>
              <a:tabLst>
                <a:tab pos="5715000" algn="r"/>
              </a:tabLst>
            </a:pPr>
            <a:r>
              <a:rPr lang="en-GB" sz="900" b="1" dirty="0">
                <a:effectLst/>
                <a:latin typeface="Arial" panose="020B0604020202020204" pitchFamily="34" charset="0"/>
                <a:ea typeface="Times New Roman" panose="02020603050405020304" pitchFamily="18" charset="0"/>
              </a:rPr>
              <a:t>Award 8-10 marks </a:t>
            </a:r>
            <a:r>
              <a:rPr lang="en-GB" sz="900" dirty="0">
                <a:effectLst/>
                <a:latin typeface="Arial" panose="020B0604020202020204" pitchFamily="34" charset="0"/>
                <a:ea typeface="Times New Roman" panose="02020603050405020304" pitchFamily="18" charset="0"/>
              </a:rPr>
              <a:t>for an excellent evaluation which shows detailed knowledge and understanding of the Montessori active learning approach in bringing about change and informing practice in current childcare settings </a:t>
            </a:r>
            <a:endParaRPr lang="en-GB" sz="9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02956AD6-BF40-9CFF-69B7-685A933BA808}"/>
              </a:ext>
            </a:extLst>
          </p:cNvPr>
          <p:cNvSpPr txBox="1"/>
          <p:nvPr/>
        </p:nvSpPr>
        <p:spPr>
          <a:xfrm>
            <a:off x="5073806" y="936713"/>
            <a:ext cx="7118194" cy="6096284"/>
          </a:xfrm>
          <a:prstGeom prst="rect">
            <a:avLst/>
          </a:prstGeom>
          <a:noFill/>
        </p:spPr>
        <p:txBody>
          <a:bodyPr wrap="square">
            <a:spAutoFit/>
          </a:bodyPr>
          <a:lstStyle/>
          <a:p>
            <a:r>
              <a:rPr lang="en-GB" sz="900" dirty="0">
                <a:effectLst/>
                <a:latin typeface="Arial" panose="020B0604020202020204" pitchFamily="34" charset="0"/>
                <a:ea typeface="Times New Roman" panose="02020603050405020304" pitchFamily="18" charset="0"/>
              </a:rPr>
              <a:t>Response may refer to: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Montessori believed passionately that by fostering respect and cooperation from the youngest age we are educating children towards peace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Montessori environments aim to encourage the growth of active learners</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Change is brought about through the emphasis on the freedom of the child </a:t>
            </a:r>
            <a:endParaRPr lang="en-GB" sz="900" dirty="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Children make discoveries, explore concepts and master skills through joyful hands-on learning at all age levels</a:t>
            </a:r>
            <a:endParaRPr lang="en-GB" sz="9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Healthy bodies and healthy minds work together are emphasised for positive child development</a:t>
            </a:r>
          </a:p>
          <a:p>
            <a:pPr marL="342900" lvl="0" indent="-3429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Montessori emphasizes movement, hands on activity, repetition and focused engagement over time to develops cognitive thinking </a:t>
            </a:r>
            <a:endParaRPr lang="en-GB" sz="9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The Montessori approach can support the growth of cognitive functioning abilities, facilitate the acquisition of basic skills and nurture a healthy perception of self</a:t>
            </a:r>
            <a:endParaRPr lang="en-GB" sz="9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Children are exposed to the fundamentals of music on a daily basis through integrated materials and activities</a:t>
            </a:r>
            <a:endParaRPr lang="en-GB" sz="9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The natural development of expression / communication with others is at the root of authentic Montessori practice</a:t>
            </a:r>
            <a:endParaRPr lang="en-GB" sz="9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To provide children with an environment carefully prepared to meet their particular developmental needs</a:t>
            </a:r>
            <a:endParaRPr lang="en-GB" sz="900" dirty="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To connect children through careful observation, to connect them with their environment, building their own activity</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learning environment is child-centred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Montessori approach supports that every child is a competent learner from birth e.g. resilient / capable / confident / self-assured</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Creating an environment to learn through enabling environments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Emphasis placed on 'active learning' and 'learning through experience'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In the Montessori approach decision-making for the child's day-to-day activities shifts away from the adult, to the child</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teaching involves a hint / a touch / a little guidance/ enough to give a start to the child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Within the learning environment there are very few limits to the child's freedom and decision-making</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Children must be free to express themselves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Children need to be able reveal their needs / attitudes which would otherwise remain hidden / repressed in an environment that would not permit them to act spontaneously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A child is shown a variety of activities, is free to choose what to do, and for how long</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childcare workers role is significant in allowing the children to develop their own self-construction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To have the belief and trust in the child’s ability to develop through spontaneous learning </a:t>
            </a:r>
            <a:endParaRPr lang="en-GB" sz="900" dirty="0">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To be patient, humble and respectful of the child’s efforts and putting aside the desire to control or direct the child</a:t>
            </a: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To be able to reflect on own practice and learn from it/to use personal experience/further study of current trends/to use research to guide practice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To be an advocate for the child and support their opinions/views/potential for future change as part of society </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Children are free to use an activity until they decide to put it away</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Children are free to choose when to be active/ when to rest and watch / when to look at a book/ to go outside/to have a drink or prepare some fruit</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Children choose freely within an environment carefully prepared to support their independence</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Children’s learning focuses on their interests whilst the teacher ensures that these interests encompass all aspects of the curriculum</a:t>
            </a:r>
            <a:endParaRPr lang="en-GB" sz="9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Requires a teacher who understands children’s development/has detailed knowledge of the child’s interests/learning styles </a:t>
            </a:r>
            <a:endParaRPr lang="en-GB" sz="900" dirty="0">
              <a:effectLst/>
              <a:latin typeface="Times New Roman" panose="02020603050405020304" pitchFamily="18" charset="0"/>
              <a:ea typeface="Times New Roman" panose="02020603050405020304" pitchFamily="18" charset="0"/>
            </a:endParaRPr>
          </a:p>
          <a:p>
            <a:r>
              <a:rPr lang="en-GB" sz="900" dirty="0">
                <a:effectLst/>
                <a:latin typeface="Arial" panose="020B0604020202020204" pitchFamily="34" charset="0"/>
                <a:ea typeface="Times New Roman" panose="02020603050405020304" pitchFamily="18" charset="0"/>
              </a:rPr>
              <a:t> </a:t>
            </a:r>
            <a:endParaRPr lang="en-GB" sz="900" dirty="0">
              <a:effectLst/>
              <a:latin typeface="Times New Roman" panose="02020603050405020304" pitchFamily="18" charset="0"/>
              <a:ea typeface="Times New Roman" panose="02020603050405020304" pitchFamily="18" charset="0"/>
            </a:endParaRPr>
          </a:p>
          <a:p>
            <a:r>
              <a:rPr lang="en-GB" sz="900" dirty="0">
                <a:solidFill>
                  <a:srgbClr val="000000"/>
                </a:solidFill>
                <a:effectLst/>
                <a:latin typeface="Arial" panose="020B0604020202020204" pitchFamily="34" charset="0"/>
                <a:ea typeface="Times New Roman" panose="02020603050405020304" pitchFamily="18" charset="0"/>
              </a:rPr>
              <a:t>This list is not exhaustive. Credit any other relevant response</a:t>
            </a:r>
            <a:endParaRPr lang="en-GB" sz="900" dirty="0">
              <a:effectLst/>
              <a:latin typeface="Arial" panose="020B0604020202020204" pitchFamily="34" charset="0"/>
              <a:ea typeface="Arial" panose="020B0604020202020204" pitchFamily="34" charset="0"/>
            </a:endParaRPr>
          </a:p>
        </p:txBody>
      </p:sp>
      <p:sp>
        <p:nvSpPr>
          <p:cNvPr id="13" name="TextBox 12">
            <a:extLst>
              <a:ext uri="{FF2B5EF4-FFF2-40B4-BE49-F238E27FC236}">
                <a16:creationId xmlns:a16="http://schemas.microsoft.com/office/drawing/2014/main" id="{282E5804-5D87-513B-F4FA-2F534DD84CC5}"/>
              </a:ext>
            </a:extLst>
          </p:cNvPr>
          <p:cNvSpPr txBox="1"/>
          <p:nvPr/>
        </p:nvSpPr>
        <p:spPr>
          <a:xfrm>
            <a:off x="6096000" y="117344"/>
            <a:ext cx="613804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Evaluate</a:t>
            </a:r>
            <a:r>
              <a:rPr lang="en-US" sz="1400" dirty="0">
                <a:solidFill>
                  <a:srgbClr val="0070C0"/>
                </a:solidFill>
              </a:rPr>
              <a:t> </a:t>
            </a:r>
          </a:p>
          <a:p>
            <a:r>
              <a:rPr lang="en-US" sz="1400" dirty="0">
                <a:solidFill>
                  <a:srgbClr val="0070C0"/>
                </a:solidFill>
              </a:rPr>
              <a:t>Make a judgement by weighing up </a:t>
            </a:r>
          </a:p>
          <a:p>
            <a:r>
              <a:rPr lang="en-US" sz="1400" dirty="0">
                <a:solidFill>
                  <a:srgbClr val="0070C0"/>
                </a:solidFill>
              </a:rPr>
              <a:t>evidence to come to a conclusion </a:t>
            </a:r>
            <a:endParaRPr lang="en-GB" sz="1400" dirty="0">
              <a:solidFill>
                <a:srgbClr val="0070C0"/>
              </a:solidFill>
            </a:endParaRPr>
          </a:p>
        </p:txBody>
      </p:sp>
    </p:spTree>
    <p:extLst>
      <p:ext uri="{BB962C8B-B14F-4D97-AF65-F5344CB8AC3E}">
        <p14:creationId xmlns:p14="http://schemas.microsoft.com/office/powerpoint/2010/main" val="2940768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10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00875" y="1300164"/>
            <a:ext cx="4623734" cy="5078313"/>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 </a:t>
            </a:r>
          </a:p>
          <a:p>
            <a:r>
              <a:rPr lang="en-GB" i="1" dirty="0">
                <a:solidFill>
                  <a:srgbClr val="0070C0"/>
                </a:solidFill>
              </a:rPr>
              <a:t>This question ​enabled learners to evaluate the active learning approach brought about by Maria Montessori and discuss the changes that have been made in practice to accommodate positive adjustments. This response expresses clear links to the skills that children can gain and the learning environments that support the Montessori approach. This response shows a good understanding of practical examples and experiences that the candidate refers to confidently. An excellent response with knowledge and understanding shown to reach the higher mark banding. </a:t>
            </a:r>
            <a:endParaRPr lang="en-GB" i="1" dirty="0">
              <a:solidFill>
                <a:srgbClr val="0070C0"/>
              </a:solidFill>
              <a:cs typeface="Arial"/>
            </a:endParaRPr>
          </a:p>
          <a:p>
            <a:endParaRPr lang="en-US" sz="1800" i="1" dirty="0">
              <a:solidFill>
                <a:srgbClr val="0070C0"/>
              </a:solidFill>
            </a:endParaRPr>
          </a:p>
          <a:p>
            <a:r>
              <a:rPr lang="en-GB" sz="1800" b="1" i="1" dirty="0">
                <a:solidFill>
                  <a:srgbClr val="0070C0"/>
                </a:solidFill>
              </a:rPr>
              <a:t>9 marks awarded out of 10</a:t>
            </a:r>
          </a:p>
        </p:txBody>
      </p:sp>
      <p:sp>
        <p:nvSpPr>
          <p:cNvPr id="3" name="TextBox 2">
            <a:extLst>
              <a:ext uri="{FF2B5EF4-FFF2-40B4-BE49-F238E27FC236}">
                <a16:creationId xmlns:a16="http://schemas.microsoft.com/office/drawing/2014/main" id="{BD8D9DA9-59FA-BF85-D192-769FF1310994}"/>
              </a:ext>
            </a:extLst>
          </p:cNvPr>
          <p:cNvSpPr txBox="1"/>
          <p:nvPr/>
        </p:nvSpPr>
        <p:spPr>
          <a:xfrm>
            <a:off x="309852" y="1114436"/>
            <a:ext cx="5670534" cy="5478423"/>
          </a:xfrm>
          <a:prstGeom prst="rect">
            <a:avLst/>
          </a:prstGeom>
          <a:noFill/>
        </p:spPr>
        <p:txBody>
          <a:bodyPr wrap="square">
            <a:spAutoFit/>
          </a:bodyPr>
          <a:lstStyle/>
          <a:p>
            <a:r>
              <a:rPr lang="en-US" sz="1400" dirty="0"/>
              <a:t>Maria Montessori believed that children needed child sized equipment and furniture to learn and succeed. This is why in a lot of childcare settings we have child sized tables and chairs and also smaller equipment including small scissors and paint brushes. She believed that children learn from each other so the child would stay in the same class for three years. In some of todays settings they would have mixed age classes so that the younger could learn new skills and develop from the older children. The older children would still learn from the younger as they would learn social skills as they may have to adapt their speech and language to speak to the younger children. Maria believed that children should have experiential learning meaning doing activities based on everyday life such as cleaning up. In today’s settings the children would usually clean up their own mess, this teaches them life skills. Maria felt that child-led learning was best, letting children choose how and what to learn based on their interests. We put this into practice in childhood settings today by giving children the opportunity to choose which area of the classroom they would like to learn/play in. The teach/practitioner would observe the children learning/playing, we now do this in todays childcare settings when children are learning in the areas and not at the table we observe rather than direct. In the </a:t>
            </a:r>
            <a:r>
              <a:rPr lang="en-US" sz="1400" dirty="0" err="1"/>
              <a:t>mostessori</a:t>
            </a:r>
            <a:r>
              <a:rPr lang="en-US" sz="1400" dirty="0"/>
              <a:t> approach it states they like plain natural rooms, some settings follow this and have their rooms natural </a:t>
            </a:r>
            <a:r>
              <a:rPr lang="en-US" sz="1400" dirty="0" err="1"/>
              <a:t>coloured</a:t>
            </a:r>
            <a:r>
              <a:rPr lang="en-US" sz="1400" dirty="0"/>
              <a:t> as they believes this calms the child and makes it a better learning environment as some children can feel sensory overload with a brightly </a:t>
            </a:r>
            <a:r>
              <a:rPr lang="en-US" sz="1400" dirty="0" err="1"/>
              <a:t>coloured</a:t>
            </a:r>
            <a:r>
              <a:rPr lang="en-US" sz="1400" dirty="0"/>
              <a:t> room.</a:t>
            </a:r>
            <a:endParaRPr lang="en-GB" sz="1400" dirty="0"/>
          </a:p>
        </p:txBody>
      </p:sp>
    </p:spTree>
    <p:extLst>
      <p:ext uri="{BB962C8B-B14F-4D97-AF65-F5344CB8AC3E}">
        <p14:creationId xmlns:p14="http://schemas.microsoft.com/office/powerpoint/2010/main" val="1251002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and mark scheme </a:t>
            </a:r>
          </a:p>
        </p:txBody>
      </p:sp>
      <p:pic>
        <p:nvPicPr>
          <p:cNvPr id="3" name="Picture 2">
            <a:extLst>
              <a:ext uri="{FF2B5EF4-FFF2-40B4-BE49-F238E27FC236}">
                <a16:creationId xmlns:a16="http://schemas.microsoft.com/office/drawing/2014/main" id="{C392AD7E-5693-8F9D-4130-EB994816C299}"/>
              </a:ext>
            </a:extLst>
          </p:cNvPr>
          <p:cNvPicPr>
            <a:picLocks noChangeAspect="1"/>
          </p:cNvPicPr>
          <p:nvPr/>
        </p:nvPicPr>
        <p:blipFill>
          <a:blip r:embed="rId2"/>
          <a:stretch>
            <a:fillRect/>
          </a:stretch>
        </p:blipFill>
        <p:spPr>
          <a:xfrm>
            <a:off x="282011" y="972969"/>
            <a:ext cx="4901305" cy="3074924"/>
          </a:xfrm>
          <a:prstGeom prst="rect">
            <a:avLst/>
          </a:prstGeom>
        </p:spPr>
      </p:pic>
      <p:sp>
        <p:nvSpPr>
          <p:cNvPr id="4" name="TextBox 3">
            <a:extLst>
              <a:ext uri="{FF2B5EF4-FFF2-40B4-BE49-F238E27FC236}">
                <a16:creationId xmlns:a16="http://schemas.microsoft.com/office/drawing/2014/main" id="{DC12FE7D-B330-1471-A2FD-19BA0956B747}"/>
              </a:ext>
            </a:extLst>
          </p:cNvPr>
          <p:cNvSpPr txBox="1"/>
          <p:nvPr/>
        </p:nvSpPr>
        <p:spPr>
          <a:xfrm>
            <a:off x="392294" y="4133205"/>
            <a:ext cx="4901305" cy="2400657"/>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Award up to </a:t>
            </a:r>
            <a:r>
              <a:rPr lang="en-GB" sz="1000" b="1" dirty="0">
                <a:effectLst/>
                <a:latin typeface="Arial" panose="020B0604020202020204" pitchFamily="34" charset="0"/>
                <a:ea typeface="Times New Roman" panose="02020603050405020304" pitchFamily="18" charset="0"/>
              </a:rPr>
              <a:t>6 marks.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0 marks </a:t>
            </a:r>
            <a:r>
              <a:rPr lang="en-GB" sz="1000" dirty="0">
                <a:effectLst/>
                <a:latin typeface="Arial" panose="020B0604020202020204" pitchFamily="34" charset="0"/>
                <a:ea typeface="Times New Roman" panose="02020603050405020304" pitchFamily="18" charset="0"/>
              </a:rPr>
              <a:t>for a response that is not creditworthy.</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1-2 marks</a:t>
            </a:r>
            <a:r>
              <a:rPr lang="en-GB" sz="1000" dirty="0">
                <a:effectLst/>
                <a:latin typeface="Arial" panose="020B0604020202020204" pitchFamily="34" charset="0"/>
                <a:ea typeface="Times New Roman" panose="02020603050405020304" pitchFamily="18" charset="0"/>
              </a:rPr>
              <a:t> for a basic explanation which shows limited knowledge and understanding of the impact of the United Nations Convention on the Rights of the Child on children’s care, play, learning and development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3-4 marks </a:t>
            </a:r>
            <a:r>
              <a:rPr lang="en-GB" sz="1000" dirty="0">
                <a:effectLst/>
                <a:latin typeface="Arial" panose="020B0604020202020204" pitchFamily="34" charset="0"/>
                <a:ea typeface="Times New Roman" panose="02020603050405020304" pitchFamily="18" charset="0"/>
              </a:rPr>
              <a:t>for a good explanation which shows some knowledge and understanding of the impact of the United Nations Convention on the Rights of the Child on children’s care, play, learning and development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5-6 marks </a:t>
            </a:r>
            <a:r>
              <a:rPr lang="en-GB" sz="1000" dirty="0">
                <a:effectLst/>
                <a:latin typeface="Arial" panose="020B0604020202020204" pitchFamily="34" charset="0"/>
                <a:ea typeface="Times New Roman" panose="02020603050405020304" pitchFamily="18" charset="0"/>
              </a:rPr>
              <a:t>for a very good explanation which shows sound knowledge and understanding of the impact of the United Nations Convention on the Rights of the Child on children’s care, play, learning and development  </a:t>
            </a:r>
            <a:endParaRPr lang="en-GB" sz="10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C806F72C-044F-E563-2CD2-AFE8DA776C0B}"/>
              </a:ext>
            </a:extLst>
          </p:cNvPr>
          <p:cNvSpPr txBox="1"/>
          <p:nvPr/>
        </p:nvSpPr>
        <p:spPr>
          <a:xfrm>
            <a:off x="5575610" y="1034691"/>
            <a:ext cx="6460471" cy="5680786"/>
          </a:xfrm>
          <a:prstGeom prst="rect">
            <a:avLst/>
          </a:prstGeom>
          <a:noFill/>
        </p:spPr>
        <p:txBody>
          <a:bodyPr wrap="square">
            <a:spAutoFit/>
          </a:bodyPr>
          <a:lstStyle/>
          <a:p>
            <a:r>
              <a:rPr lang="en-GB" sz="900" dirty="0">
                <a:effectLst/>
                <a:latin typeface="Arial" panose="020B0604020202020204" pitchFamily="34" charset="0"/>
                <a:ea typeface="Times New Roman" panose="02020603050405020304" pitchFamily="18" charset="0"/>
              </a:rPr>
              <a:t>Response may refer to: </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effectLst/>
                <a:latin typeface="Arial" panose="020B0604020202020204" pitchFamily="34" charset="0"/>
                <a:ea typeface="Times New Roman" panose="02020603050405020304" pitchFamily="18" charset="0"/>
              </a:rPr>
              <a:t>The UNCRC cover all aspects of a child’s life and sets out: The civil / political / economic / social / cultural rights that all children everywhere are entitled to</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Convention is the most widely ratified human rights treaty in history (1989)</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Convention went on to become the most widely ratified human rights treaty in history and has helped transform children’s lives</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UNCRC has inspired governments to change laws and policies / make investments so that more children finally get the health care and nutrition they need to survive and develop</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UNCRC has placed stronger safeguards to protect children from violence and exploitation</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Convention states childhood is separate from adulthood, and lasts until 18 / childhood it is a special, protected time, in which children must be allowed to grow, learn, play, develop and flourish with dignity</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solidFill>
                  <a:srgbClr val="000000"/>
                </a:solidFill>
                <a:effectLst/>
                <a:latin typeface="Arial" panose="020B0604020202020204" pitchFamily="34" charset="0"/>
                <a:ea typeface="Times New Roman" panose="02020603050405020304" pitchFamily="18" charset="0"/>
              </a:rPr>
              <a:t>The UNCRC has enabled more children to have their voices heard and participate in their societies </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effectLst/>
                <a:latin typeface="Arial" panose="020B0604020202020204" pitchFamily="34" charset="0"/>
                <a:ea typeface="Times New Roman" panose="02020603050405020304" pitchFamily="18" charset="0"/>
              </a:rPr>
              <a:t>The UNCRC explains how adults and governments must work together to make sure all children can enjoy all their rights</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effectLst/>
                <a:latin typeface="Arial" panose="020B0604020202020204" pitchFamily="34" charset="0"/>
                <a:ea typeface="Times New Roman" panose="02020603050405020304" pitchFamily="18" charset="0"/>
              </a:rPr>
              <a:t>Every child has rights regardless of their:  ethnicity/gender/religion/language/abilities/or any other status</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effectLst/>
                <a:latin typeface="Arial" panose="020B0604020202020204" pitchFamily="34" charset="0"/>
                <a:ea typeface="Times New Roman" panose="02020603050405020304" pitchFamily="18" charset="0"/>
              </a:rPr>
              <a:t>The Convention must be seen as a whole</a:t>
            </a:r>
            <a:endParaRPr lang="en-GB" sz="900" dirty="0">
              <a:effectLst/>
              <a:latin typeface="Times New Roman" panose="02020603050405020304" pitchFamily="18" charset="0"/>
              <a:ea typeface="Times New Roman" panose="02020603050405020304" pitchFamily="18" charset="0"/>
            </a:endParaRPr>
          </a:p>
          <a:p>
            <a:r>
              <a:rPr lang="en-GB" sz="900" dirty="0">
                <a:effectLst/>
                <a:latin typeface="Arial" panose="020B0604020202020204" pitchFamily="34" charset="0"/>
                <a:ea typeface="Times New Roman" panose="02020603050405020304" pitchFamily="18" charset="0"/>
              </a:rPr>
              <a:t> </a:t>
            </a:r>
            <a:endParaRPr lang="en-GB" sz="900" dirty="0">
              <a:effectLst/>
              <a:latin typeface="Times New Roman" panose="02020603050405020304" pitchFamily="18" charset="0"/>
              <a:ea typeface="Times New Roman" panose="02020603050405020304" pitchFamily="18" charset="0"/>
            </a:endParaRPr>
          </a:p>
          <a:p>
            <a:r>
              <a:rPr lang="en-GB" sz="900" dirty="0">
                <a:effectLst/>
                <a:latin typeface="Arial" panose="020B0604020202020204" pitchFamily="34" charset="0"/>
                <a:ea typeface="Times New Roman" panose="02020603050405020304" pitchFamily="18" charset="0"/>
              </a:rPr>
              <a:t>There are four general principles of the UNCRC:</a:t>
            </a:r>
            <a:endParaRPr lang="en-GB" sz="900" dirty="0">
              <a:effectLst/>
              <a:latin typeface="Times New Roman" panose="02020603050405020304" pitchFamily="18" charset="0"/>
              <a:ea typeface="Times New Roman" panose="02020603050405020304" pitchFamily="18" charset="0"/>
            </a:endParaRPr>
          </a:p>
          <a:p>
            <a:pPr marL="534988" lvl="1" indent="-285750">
              <a:buFont typeface="Courier New" panose="02070309020205020404" pitchFamily="49" charset="0"/>
              <a:buChar char="o"/>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Article 2: Non-discrimination, meaning the UNCRC applies to all children</a:t>
            </a:r>
            <a:endParaRPr lang="en-GB"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534988" lvl="1" indent="-285750">
              <a:buFont typeface="Courier New" panose="02070309020205020404" pitchFamily="49" charset="0"/>
              <a:buChar char="o"/>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Article 3: The best interests of the child </a:t>
            </a:r>
            <a:endParaRPr lang="en-GB"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534988" lvl="1" indent="-285750">
              <a:buFont typeface="Courier New" panose="02070309020205020404" pitchFamily="49" charset="0"/>
              <a:buChar char="o"/>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Article 6: Every child has the right to life, survival and opportunities to develop to their full potential</a:t>
            </a:r>
            <a:endParaRPr lang="en-GB"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534988" lvl="1" indent="-285750">
              <a:buFont typeface="Courier New" panose="02070309020205020404" pitchFamily="49" charset="0"/>
              <a:buChar char="o"/>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Article 12: Every child has a right to be heard and for their views to be taken into account in matters that affect them</a:t>
            </a:r>
            <a:endParaRPr lang="en-GB"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GB" sz="900" dirty="0">
                <a:effectLst/>
                <a:latin typeface="Arial" panose="020B0604020202020204" pitchFamily="34" charset="0"/>
                <a:ea typeface="Times New Roman" panose="02020603050405020304" pitchFamily="18" charset="0"/>
              </a:rPr>
              <a:t> </a:t>
            </a:r>
            <a:endParaRPr lang="en-GB" sz="900" dirty="0">
              <a:effectLst/>
              <a:latin typeface="Times New Roman" panose="02020603050405020304" pitchFamily="18" charset="0"/>
              <a:ea typeface="Times New Roman" panose="02020603050405020304" pitchFamily="18" charset="0"/>
            </a:endParaRPr>
          </a:p>
          <a:p>
            <a:pPr marL="177800" lvl="0" indent="-165100">
              <a:buFont typeface="Symbol" panose="05050102010706020507" pitchFamily="18" charset="2"/>
              <a:buChar char=""/>
            </a:pPr>
            <a:r>
              <a:rPr lang="en-GB" sz="900" dirty="0">
                <a:effectLst/>
                <a:latin typeface="Arial" panose="020B0604020202020204" pitchFamily="34" charset="0"/>
                <a:ea typeface="Times New Roman" panose="02020603050405020304" pitchFamily="18" charset="0"/>
              </a:rPr>
              <a:t>All the rights are linked, and no right is more important that another e.g.</a:t>
            </a:r>
            <a:endParaRPr lang="en-GB" sz="900" dirty="0">
              <a:effectLst/>
              <a:latin typeface="Times New Roman" panose="02020603050405020304" pitchFamily="18" charset="0"/>
              <a:ea typeface="Times New Roman" panose="02020603050405020304" pitchFamily="18" charset="0"/>
            </a:endParaRPr>
          </a:p>
          <a:p>
            <a:pPr marL="534988" lvl="1" indent="-285750">
              <a:buFont typeface="Courier New" panose="02070309020205020404" pitchFamily="49" charset="0"/>
              <a:buChar char="o"/>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The right to relax and play (Article 31) and the right to freedom of expression (Article 13) have equal importance </a:t>
            </a:r>
            <a:endParaRPr lang="en-GB"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534988" lvl="1" indent="-285750">
              <a:buFont typeface="Courier New" panose="02070309020205020404" pitchFamily="49" charset="0"/>
              <a:buChar char="o"/>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The right to be safe from violence (Article 19) and the right to education (Article 28) are of equal importance </a:t>
            </a:r>
            <a:endParaRPr lang="en-GB" sz="9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77800" lvl="0" indent="-165100">
              <a:lnSpc>
                <a:spcPct val="115000"/>
              </a:lnSpc>
              <a:buFont typeface="Symbol" panose="05050102010706020507" pitchFamily="18" charset="2"/>
              <a:buChar char=""/>
            </a:pPr>
            <a:r>
              <a:rPr lang="en-GB" sz="900" dirty="0">
                <a:solidFill>
                  <a:srgbClr val="000000"/>
                </a:solidFill>
                <a:effectLst/>
                <a:latin typeface="Arial" panose="020B0604020202020204" pitchFamily="34" charset="0"/>
                <a:ea typeface="Arial" panose="020B0604020202020204" pitchFamily="34" charset="0"/>
              </a:rPr>
              <a:t>The UNCRC is also the most widely ratified human rights treaty in the world</a:t>
            </a:r>
            <a:endParaRPr lang="en-GB" sz="900" dirty="0">
              <a:effectLst/>
              <a:latin typeface="Arial" panose="020B0604020202020204" pitchFamily="34" charset="0"/>
              <a:ea typeface="Arial" panose="020B0604020202020204" pitchFamily="34" charset="0"/>
            </a:endParaRPr>
          </a:p>
          <a:p>
            <a:r>
              <a:rPr lang="en-GB" sz="900" dirty="0">
                <a:effectLst/>
                <a:latin typeface="Arial" panose="020B0604020202020204" pitchFamily="34" charset="0"/>
                <a:ea typeface="Times New Roman" panose="02020603050405020304" pitchFamily="18" charset="0"/>
              </a:rPr>
              <a:t> </a:t>
            </a:r>
            <a:endParaRPr lang="en-GB" sz="900" dirty="0">
              <a:effectLst/>
              <a:latin typeface="Times New Roman" panose="02020603050405020304" pitchFamily="18" charset="0"/>
              <a:ea typeface="Times New Roman" panose="02020603050405020304" pitchFamily="18" charset="0"/>
            </a:endParaRPr>
          </a:p>
          <a:p>
            <a:r>
              <a:rPr lang="en-GB" sz="900" dirty="0">
                <a:effectLst/>
                <a:latin typeface="Arial" panose="020B0604020202020204" pitchFamily="34" charset="0"/>
                <a:ea typeface="Times New Roman" panose="02020603050405020304" pitchFamily="18" charset="0"/>
              </a:rPr>
              <a:t>All the articles impact on a child’s care, play, learning and development, some of these are e.g.</a:t>
            </a:r>
            <a:endParaRPr lang="en-GB" sz="900" dirty="0">
              <a:effectLst/>
              <a:latin typeface="Times New Roman" panose="02020603050405020304" pitchFamily="18" charset="0"/>
              <a:ea typeface="Times New Roman" panose="02020603050405020304" pitchFamily="18" charset="0"/>
            </a:endParaRPr>
          </a:p>
          <a:p>
            <a:pPr marL="177800" lvl="0" indent="-165100">
              <a:lnSpc>
                <a:spcPct val="115000"/>
              </a:lnSpc>
              <a:buFont typeface="Symbol" panose="05050102010706020507" pitchFamily="18" charset="2"/>
              <a:buChar char=""/>
            </a:pPr>
            <a:r>
              <a:rPr lang="en-GB" sz="900" dirty="0">
                <a:effectLst/>
                <a:latin typeface="Arial" panose="020B0604020202020204" pitchFamily="34" charset="0"/>
                <a:ea typeface="Arial" panose="020B0604020202020204" pitchFamily="34" charset="0"/>
              </a:rPr>
              <a:t>Article 23 – Every child with a disability should enjoy the best possible life in society</a:t>
            </a:r>
          </a:p>
          <a:p>
            <a:pPr marL="177800" lvl="0" indent="-165100">
              <a:lnSpc>
                <a:spcPct val="115000"/>
              </a:lnSpc>
              <a:buFont typeface="Symbol" panose="05050102010706020507" pitchFamily="18" charset="2"/>
              <a:buChar char=""/>
            </a:pPr>
            <a:r>
              <a:rPr lang="en-GB" sz="900" dirty="0">
                <a:effectLst/>
                <a:latin typeface="Arial" panose="020B0604020202020204" pitchFamily="34" charset="0"/>
                <a:ea typeface="Arial" panose="020B0604020202020204" pitchFamily="34" charset="0"/>
              </a:rPr>
              <a:t>Article 27 – Children have the right to food, clothing and a safe place to live so they can develop in the best possible way</a:t>
            </a:r>
          </a:p>
          <a:p>
            <a:pPr marL="177800" lvl="0" indent="-165100">
              <a:lnSpc>
                <a:spcPct val="115000"/>
              </a:lnSpc>
              <a:buFont typeface="Symbol" panose="05050102010706020507" pitchFamily="18" charset="2"/>
              <a:buChar char=""/>
            </a:pPr>
            <a:r>
              <a:rPr lang="en-GB" sz="900" dirty="0">
                <a:effectLst/>
                <a:latin typeface="Arial" panose="020B0604020202020204" pitchFamily="34" charset="0"/>
                <a:ea typeface="Arial" panose="020B0604020202020204" pitchFamily="34" charset="0"/>
              </a:rPr>
              <a:t>Article 28 – Every child has the right to an education</a:t>
            </a:r>
          </a:p>
          <a:p>
            <a:pPr marL="177800" lvl="0" indent="-165100">
              <a:lnSpc>
                <a:spcPct val="115000"/>
              </a:lnSpc>
              <a:buFont typeface="Symbol" panose="05050102010706020507" pitchFamily="18" charset="2"/>
              <a:buChar char=""/>
            </a:pPr>
            <a:r>
              <a:rPr lang="en-GB" sz="900" dirty="0">
                <a:effectLst/>
                <a:latin typeface="Arial" panose="020B0604020202020204" pitchFamily="34" charset="0"/>
                <a:ea typeface="Arial" panose="020B0604020202020204" pitchFamily="34" charset="0"/>
              </a:rPr>
              <a:t>Article 29 – Children’s education should help them fully develop their personalities, talents and abilities</a:t>
            </a:r>
          </a:p>
          <a:p>
            <a:pPr marL="177800" lvl="0" indent="-165100">
              <a:lnSpc>
                <a:spcPct val="115000"/>
              </a:lnSpc>
              <a:buFont typeface="Symbol" panose="05050102010706020507" pitchFamily="18" charset="2"/>
              <a:buChar char=""/>
            </a:pPr>
            <a:r>
              <a:rPr lang="en-GB" sz="900" dirty="0">
                <a:effectLst/>
                <a:latin typeface="Arial" panose="020B0604020202020204" pitchFamily="34" charset="0"/>
                <a:ea typeface="Arial" panose="020B0604020202020204" pitchFamily="34" charset="0"/>
              </a:rPr>
              <a:t>Article 30 – Children have the right to use their own language, culture and religion. </a:t>
            </a:r>
          </a:p>
          <a:p>
            <a:pPr marL="177800" lvl="0" indent="-165100">
              <a:lnSpc>
                <a:spcPct val="115000"/>
              </a:lnSpc>
              <a:buFont typeface="Symbol" panose="05050102010706020507" pitchFamily="18" charset="2"/>
              <a:buChar char=""/>
            </a:pPr>
            <a:r>
              <a:rPr lang="en-GB" sz="900" dirty="0">
                <a:effectLst/>
                <a:latin typeface="Arial" panose="020B0604020202020204" pitchFamily="34" charset="0"/>
                <a:ea typeface="Arial" panose="020B0604020202020204" pitchFamily="34" charset="0"/>
              </a:rPr>
              <a:t>Article 31 – Every child has the right to rest, relax, play and to take part in cultural and creative activities </a:t>
            </a:r>
          </a:p>
          <a:p>
            <a:pPr marL="177800" lvl="0" indent="-165100">
              <a:lnSpc>
                <a:spcPct val="115000"/>
              </a:lnSpc>
              <a:buFont typeface="Symbol" panose="05050102010706020507" pitchFamily="18" charset="2"/>
              <a:buChar char=""/>
            </a:pPr>
            <a:r>
              <a:rPr lang="en-GB" sz="900" dirty="0">
                <a:effectLst/>
                <a:latin typeface="Arial" panose="020B0604020202020204" pitchFamily="34" charset="0"/>
                <a:ea typeface="Arial" panose="020B0604020202020204" pitchFamily="34" charset="0"/>
              </a:rPr>
              <a:t>Article 32 – Children have the right to be protected from doing work that is dangerous or bad for their education, health or development</a:t>
            </a:r>
          </a:p>
          <a:p>
            <a:r>
              <a:rPr lang="en-GB" sz="900" dirty="0">
                <a:effectLst/>
                <a:latin typeface="Arial" panose="020B0604020202020204" pitchFamily="34" charset="0"/>
                <a:ea typeface="Times New Roman" panose="02020603050405020304" pitchFamily="18" charset="0"/>
              </a:rPr>
              <a:t> </a:t>
            </a:r>
            <a:endParaRPr lang="en-GB" sz="900" dirty="0">
              <a:effectLst/>
              <a:latin typeface="Times New Roman" panose="02020603050405020304" pitchFamily="18" charset="0"/>
              <a:ea typeface="Times New Roman" panose="02020603050405020304" pitchFamily="18" charset="0"/>
            </a:endParaRPr>
          </a:p>
          <a:p>
            <a:r>
              <a:rPr lang="en-GB" sz="900" dirty="0">
                <a:effectLst/>
                <a:latin typeface="Arial" panose="020B0604020202020204" pitchFamily="34" charset="0"/>
                <a:ea typeface="Times New Roman" panose="02020603050405020304" pitchFamily="18" charset="0"/>
              </a:rPr>
              <a:t>This list is not exhaustive. Credit any other relevant response.</a:t>
            </a:r>
            <a:endParaRPr lang="en-GB" sz="900" dirty="0"/>
          </a:p>
        </p:txBody>
      </p:sp>
      <p:sp>
        <p:nvSpPr>
          <p:cNvPr id="7" name="TextBox 6">
            <a:extLst>
              <a:ext uri="{FF2B5EF4-FFF2-40B4-BE49-F238E27FC236}">
                <a16:creationId xmlns:a16="http://schemas.microsoft.com/office/drawing/2014/main" id="{FEEADFB6-DCFF-A30F-A6E6-3CFF3B11DEC5}"/>
              </a:ext>
            </a:extLst>
          </p:cNvPr>
          <p:cNvSpPr txBox="1"/>
          <p:nvPr/>
        </p:nvSpPr>
        <p:spPr>
          <a:xfrm>
            <a:off x="6096000" y="117344"/>
            <a:ext cx="6138040" cy="738664"/>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Explain</a:t>
            </a:r>
            <a:r>
              <a:rPr lang="en-US" sz="1400" dirty="0">
                <a:solidFill>
                  <a:srgbClr val="0070C0"/>
                </a:solidFill>
              </a:rPr>
              <a:t> </a:t>
            </a:r>
          </a:p>
          <a:p>
            <a:r>
              <a:rPr lang="en-US" sz="1400" dirty="0">
                <a:solidFill>
                  <a:srgbClr val="0070C0"/>
                </a:solidFill>
              </a:rPr>
              <a:t>Provide details and reasons for how </a:t>
            </a:r>
          </a:p>
          <a:p>
            <a:r>
              <a:rPr lang="en-US" sz="1400" dirty="0">
                <a:solidFill>
                  <a:srgbClr val="0070C0"/>
                </a:solidFill>
              </a:rPr>
              <a:t>and why something is the way it is </a:t>
            </a:r>
            <a:endParaRPr lang="en-GB" sz="1400" dirty="0">
              <a:solidFill>
                <a:srgbClr val="0070C0"/>
              </a:solidFill>
            </a:endParaRPr>
          </a:p>
        </p:txBody>
      </p:sp>
    </p:spTree>
    <p:extLst>
      <p:ext uri="{BB962C8B-B14F-4D97-AF65-F5344CB8AC3E}">
        <p14:creationId xmlns:p14="http://schemas.microsoft.com/office/powerpoint/2010/main" val="1284572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11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43738" y="1201579"/>
            <a:ext cx="4580871" cy="4801314"/>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shows a firm explanation of the UNCRC and the impact it has had on children in all manners of ways. This candidate has expressed how </a:t>
            </a:r>
            <a:r>
              <a:rPr lang="en-US" i="1" dirty="0">
                <a:solidFill>
                  <a:srgbClr val="0070C0"/>
                </a:solidFill>
              </a:rPr>
              <a:t>c</a:t>
            </a:r>
            <a:r>
              <a:rPr lang="en-US" sz="1800" i="1" dirty="0">
                <a:solidFill>
                  <a:srgbClr val="0070C0"/>
                </a:solidFill>
              </a:rPr>
              <a:t>hildren should be valued for their opinion, their voice </a:t>
            </a:r>
            <a:r>
              <a:rPr lang="en-US" i="1" dirty="0">
                <a:solidFill>
                  <a:srgbClr val="0070C0"/>
                </a:solidFill>
              </a:rPr>
              <a:t>an</a:t>
            </a:r>
            <a:r>
              <a:rPr lang="en-US" sz="1800" i="1" dirty="0">
                <a:solidFill>
                  <a:srgbClr val="0070C0"/>
                </a:solidFill>
              </a:rPr>
              <a:t>d should be heard and listened to</a:t>
            </a:r>
            <a:r>
              <a:rPr lang="en-US" i="1" dirty="0">
                <a:solidFill>
                  <a:srgbClr val="0070C0"/>
                </a:solidFill>
              </a:rPr>
              <a:t>. There is also a clear explanation of how children need to be protected and kept safe from harm, and to be able to live in a safe environment. Overall showing good links to the UNCRC articles. An excellent response which was awarded within the higher mark banding. </a:t>
            </a:r>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5 marks awarded out of 6</a:t>
            </a:r>
          </a:p>
        </p:txBody>
      </p:sp>
      <p:sp>
        <p:nvSpPr>
          <p:cNvPr id="3" name="TextBox 2">
            <a:extLst>
              <a:ext uri="{FF2B5EF4-FFF2-40B4-BE49-F238E27FC236}">
                <a16:creationId xmlns:a16="http://schemas.microsoft.com/office/drawing/2014/main" id="{9395499B-20DE-CF7E-1DFF-7D14F792340B}"/>
              </a:ext>
            </a:extLst>
          </p:cNvPr>
          <p:cNvSpPr txBox="1"/>
          <p:nvPr/>
        </p:nvSpPr>
        <p:spPr>
          <a:xfrm>
            <a:off x="334563" y="1167132"/>
            <a:ext cx="5362044" cy="4616648"/>
          </a:xfrm>
          <a:prstGeom prst="rect">
            <a:avLst/>
          </a:prstGeom>
          <a:noFill/>
        </p:spPr>
        <p:txBody>
          <a:bodyPr wrap="square">
            <a:spAutoFit/>
          </a:bodyPr>
          <a:lstStyle/>
          <a:p>
            <a:r>
              <a:rPr lang="en-GB" sz="1400" b="0" i="0" u="none" strike="noStrike" dirty="0">
                <a:solidFill>
                  <a:srgbClr val="000000"/>
                </a:solidFill>
                <a:effectLst/>
                <a:latin typeface="Calibri" panose="020F0502020204030204" pitchFamily="34" charset="0"/>
              </a:rPr>
              <a:t>There are 54 articles in the United Nations Convention on the Rights of the Child and a certain number of them are primarily made for children aged 0-18 years old. They have brought about change that has impacted the care, play, learning and development of children from one article stating that children have the right to be heard and listened to, which now in many settings is why children with what they saying is thought about more and considered from school to homes to extra curricular activities as in scouting children's voices are heard as they let the leaders know from group discussions of what activities they would like to do. Another article which is important is that children should live in an environment that is safe from neglect, abuse and harm, which is why health visitors go out to homes to check how the child is, and this is why settings have checks and inspections from Estyn and more importantly why to be allowed in a childcare setting you must have a completed and clear DBS as to show that you are safe to work with children. The UNCRC has had a </a:t>
            </a:r>
            <a:r>
              <a:rPr lang="en-GB" sz="1400" b="0" i="0" u="none" strike="noStrike" dirty="0" err="1">
                <a:solidFill>
                  <a:srgbClr val="000000"/>
                </a:solidFill>
                <a:effectLst/>
                <a:latin typeface="Calibri" panose="020F0502020204030204" pitchFamily="34" charset="0"/>
              </a:rPr>
              <a:t>tremous</a:t>
            </a:r>
            <a:r>
              <a:rPr lang="en-GB" sz="1400" b="0" i="0" u="none" strike="noStrike" dirty="0">
                <a:solidFill>
                  <a:srgbClr val="000000"/>
                </a:solidFill>
                <a:effectLst/>
                <a:latin typeface="Calibri" panose="020F0502020204030204" pitchFamily="34" charset="0"/>
              </a:rPr>
              <a:t> impact on children's learning, play, care and development as it has brought to light that children when planning activities or when changes to their environment are made children should be considered and put in centre as they are the future generation and we need to best support them to have the best outcomes. 6/6</a:t>
            </a:r>
            <a:endParaRPr lang="en-GB" sz="1400" dirty="0"/>
          </a:p>
        </p:txBody>
      </p:sp>
    </p:spTree>
    <p:extLst>
      <p:ext uri="{BB962C8B-B14F-4D97-AF65-F5344CB8AC3E}">
        <p14:creationId xmlns:p14="http://schemas.microsoft.com/office/powerpoint/2010/main" val="246627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err="1">
                <a:solidFill>
                  <a:srgbClr val="0070C0"/>
                </a:solidFill>
              </a:rPr>
              <a:t>Summarise</a:t>
            </a:r>
            <a:r>
              <a:rPr lang="en-US" sz="1400" dirty="0">
                <a:solidFill>
                  <a:srgbClr val="0070C0"/>
                </a:solidFill>
              </a:rPr>
              <a:t> </a:t>
            </a:r>
          </a:p>
          <a:p>
            <a:r>
              <a:rPr lang="en-US" sz="1400" dirty="0">
                <a:solidFill>
                  <a:srgbClr val="0070C0"/>
                </a:solidFill>
              </a:rPr>
              <a:t>Select and present the main points (without detail) </a:t>
            </a:r>
            <a:endParaRPr lang="en-GB" sz="1400" dirty="0">
              <a:solidFill>
                <a:srgbClr val="0070C0"/>
              </a:solidFill>
            </a:endParaRPr>
          </a:p>
        </p:txBody>
      </p:sp>
      <p:pic>
        <p:nvPicPr>
          <p:cNvPr id="3" name="Picture 2">
            <a:extLst>
              <a:ext uri="{FF2B5EF4-FFF2-40B4-BE49-F238E27FC236}">
                <a16:creationId xmlns:a16="http://schemas.microsoft.com/office/drawing/2014/main" id="{6B824F75-F546-7AB7-E0E2-57B28C7F31E5}"/>
              </a:ext>
            </a:extLst>
          </p:cNvPr>
          <p:cNvPicPr>
            <a:picLocks noChangeAspect="1"/>
          </p:cNvPicPr>
          <p:nvPr/>
        </p:nvPicPr>
        <p:blipFill rotWithShape="1">
          <a:blip r:embed="rId2"/>
          <a:srcRect b="25471"/>
          <a:stretch/>
        </p:blipFill>
        <p:spPr>
          <a:xfrm>
            <a:off x="282011" y="1047838"/>
            <a:ext cx="5175924" cy="2830479"/>
          </a:xfrm>
          <a:prstGeom prst="rect">
            <a:avLst/>
          </a:prstGeom>
        </p:spPr>
      </p:pic>
      <p:sp>
        <p:nvSpPr>
          <p:cNvPr id="6" name="TextBox 5">
            <a:extLst>
              <a:ext uri="{FF2B5EF4-FFF2-40B4-BE49-F238E27FC236}">
                <a16:creationId xmlns:a16="http://schemas.microsoft.com/office/drawing/2014/main" id="{77F5C0F5-14CE-5563-13AF-58D93AF50174}"/>
              </a:ext>
            </a:extLst>
          </p:cNvPr>
          <p:cNvSpPr txBox="1"/>
          <p:nvPr/>
        </p:nvSpPr>
        <p:spPr>
          <a:xfrm>
            <a:off x="376604" y="4694897"/>
            <a:ext cx="5308229" cy="1954381"/>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6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response that is not creditworthy.</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a basic summary which shows limited knowledge and understanding of </a:t>
            </a:r>
            <a:r>
              <a:rPr lang="en-US" sz="1100" dirty="0">
                <a:effectLst/>
                <a:latin typeface="Arial" panose="020B0604020202020204" pitchFamily="34" charset="0"/>
                <a:ea typeface="Times New Roman" panose="02020603050405020304" pitchFamily="18" charset="0"/>
              </a:rPr>
              <a:t>the effects of this family structure change on the wellbeing of children  </a:t>
            </a:r>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a good summary which shows some knowledge and understanding of </a:t>
            </a:r>
            <a:r>
              <a:rPr lang="en-US" sz="1100" dirty="0">
                <a:effectLst/>
                <a:latin typeface="Arial" panose="020B0604020202020204" pitchFamily="34" charset="0"/>
                <a:ea typeface="Times New Roman" panose="02020603050405020304" pitchFamily="18" charset="0"/>
              </a:rPr>
              <a:t>the effects of this family structure change on the wellbeing of children  </a:t>
            </a:r>
            <a:r>
              <a:rPr lang="en-GB" sz="1100" dirty="0">
                <a:effectLst/>
                <a:latin typeface="Arial" panose="020B0604020202020204" pitchFamily="34" charset="0"/>
                <a:ea typeface="Times New Roman" panose="02020603050405020304" pitchFamily="18" charset="0"/>
              </a:rPr>
              <a:t>  </a:t>
            </a:r>
            <a:br>
              <a:rPr lang="en-GB" sz="1100" dirty="0">
                <a:latin typeface="Times New Roman" panose="02020603050405020304" pitchFamily="18" charset="0"/>
                <a:ea typeface="Times New Roman" panose="02020603050405020304" pitchFamily="18" charset="0"/>
              </a:rPr>
            </a:br>
            <a:r>
              <a:rPr lang="en-GB" sz="1100" b="1" dirty="0">
                <a:effectLst/>
                <a:latin typeface="Arial" panose="020B0604020202020204" pitchFamily="34" charset="0"/>
                <a:ea typeface="Times New Roman" panose="02020603050405020304" pitchFamily="18" charset="0"/>
              </a:rPr>
              <a:t>Award 5-6 marks </a:t>
            </a:r>
            <a:r>
              <a:rPr lang="en-GB" sz="1100" dirty="0">
                <a:effectLst/>
                <a:latin typeface="Arial" panose="020B0604020202020204" pitchFamily="34" charset="0"/>
                <a:ea typeface="Times New Roman" panose="02020603050405020304" pitchFamily="18" charset="0"/>
              </a:rPr>
              <a:t>for a very good summary which shows sound knowledge and understanding of </a:t>
            </a:r>
            <a:r>
              <a:rPr lang="en-US" sz="1100" dirty="0">
                <a:effectLst/>
                <a:latin typeface="Arial" panose="020B0604020202020204" pitchFamily="34" charset="0"/>
                <a:ea typeface="Times New Roman" panose="02020603050405020304" pitchFamily="18" charset="0"/>
              </a:rPr>
              <a:t>the effects of this family structure change on the wellbeing of children  </a:t>
            </a:r>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0802EA29-27E5-8CC3-F9AF-59632B6BB0EA}"/>
              </a:ext>
            </a:extLst>
          </p:cNvPr>
          <p:cNvSpPr txBox="1"/>
          <p:nvPr/>
        </p:nvSpPr>
        <p:spPr>
          <a:xfrm>
            <a:off x="5887770" y="989426"/>
            <a:ext cx="6115050" cy="5844677"/>
          </a:xfrm>
          <a:prstGeom prst="rect">
            <a:avLst/>
          </a:prstGeom>
          <a:noFill/>
        </p:spPr>
        <p:txBody>
          <a:bodyPr wrap="square">
            <a:spAutoFit/>
          </a:bodyPr>
          <a:lstStyle/>
          <a:p>
            <a:r>
              <a:rPr lang="en-GB" sz="1050" dirty="0">
                <a:effectLst/>
                <a:latin typeface="+mj-lt"/>
                <a:ea typeface="Times New Roman" panose="02020603050405020304" pitchFamily="18" charset="0"/>
              </a:rPr>
              <a:t>Response may refer to: </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Some children are able to adjust and cope well. Most will find separation and divorce difficult, and for many it can be painful and traumatic</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During a separation, children experience a huge sense of loss as the family structure changes</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often don’t understand why it’s happened or what will happen next</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The anxiety children feel can be overwhelming</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Parental separation can be really confusing </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are affected when they see the two people, they love the most fight and argue</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may blame themselves or try to make their parents happy again</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will also be trying to make sense of their own feelings of loss and grief</a:t>
            </a:r>
          </a:p>
          <a:p>
            <a:pPr marL="342900" lvl="0" indent="-342900">
              <a:buFont typeface="Symbol" panose="05050102010706020507" pitchFamily="18" charset="2"/>
              <a:buChar char=""/>
            </a:pPr>
            <a:r>
              <a:rPr lang="en-GB" sz="1050" b="1" dirty="0">
                <a:effectLst/>
                <a:latin typeface="+mj-lt"/>
                <a:ea typeface="Times New Roman" panose="02020603050405020304" pitchFamily="18" charset="0"/>
              </a:rPr>
              <a:t>Children can</a:t>
            </a:r>
            <a:r>
              <a:rPr lang="en-GB" sz="1050" dirty="0">
                <a:solidFill>
                  <a:srgbClr val="000000"/>
                </a:solidFill>
                <a:effectLst/>
                <a:latin typeface="+mj-lt"/>
                <a:ea typeface="Times New Roman" panose="02020603050405020304" pitchFamily="18" charset="0"/>
              </a:rPr>
              <a:t> lose daily contact with one parent - most often fathers</a:t>
            </a:r>
            <a:endParaRPr lang="en-GB" sz="1050" dirty="0">
              <a:effectLst/>
              <a:latin typeface="+mj-lt"/>
              <a:ea typeface="Times New Roman" panose="02020603050405020304" pitchFamily="18" charset="0"/>
            </a:endParaRPr>
          </a:p>
          <a:p>
            <a:pPr marL="342900" lvl="0" indent="-342900">
              <a:lnSpc>
                <a:spcPct val="115000"/>
              </a:lnSpc>
              <a:buFont typeface="Symbol" panose="05050102010706020507" pitchFamily="18" charset="2"/>
              <a:buChar char=""/>
            </a:pPr>
            <a:r>
              <a:rPr lang="en-GB" sz="1050" dirty="0">
                <a:solidFill>
                  <a:srgbClr val="000000"/>
                </a:solidFill>
                <a:effectLst/>
                <a:latin typeface="+mj-lt"/>
                <a:ea typeface="Arial" panose="020B0604020202020204" pitchFamily="34" charset="0"/>
              </a:rPr>
              <a:t>Decreased contact affects the parent-</a:t>
            </a:r>
            <a:r>
              <a:rPr lang="en-GB" sz="1050" b="1" dirty="0">
                <a:effectLst/>
                <a:latin typeface="+mj-lt"/>
                <a:ea typeface="Arial" panose="020B0604020202020204" pitchFamily="34" charset="0"/>
              </a:rPr>
              <a:t>child</a:t>
            </a:r>
            <a:r>
              <a:rPr lang="en-GB" sz="1050" dirty="0">
                <a:solidFill>
                  <a:srgbClr val="000000"/>
                </a:solidFill>
                <a:effectLst/>
                <a:latin typeface="+mj-lt"/>
                <a:ea typeface="Arial" panose="020B0604020202020204" pitchFamily="34" charset="0"/>
              </a:rPr>
              <a:t> bond </a:t>
            </a:r>
            <a:endParaRPr lang="en-GB" sz="1050" dirty="0">
              <a:effectLst/>
              <a:latin typeface="+mj-lt"/>
              <a:ea typeface="Arial" panose="020B0604020202020204" pitchFamily="34" charset="0"/>
            </a:endParaRPr>
          </a:p>
          <a:p>
            <a:pPr marL="342900" lvl="0" indent="-342900">
              <a:lnSpc>
                <a:spcPct val="115000"/>
              </a:lnSpc>
              <a:buFont typeface="Symbol" panose="05050102010706020507" pitchFamily="18" charset="2"/>
              <a:buChar char=""/>
            </a:pPr>
            <a:r>
              <a:rPr lang="en-GB" sz="1050" dirty="0">
                <a:solidFill>
                  <a:srgbClr val="000000"/>
                </a:solidFill>
                <a:effectLst/>
                <a:latin typeface="+mj-lt"/>
                <a:ea typeface="Arial" panose="020B0604020202020204" pitchFamily="34" charset="0"/>
              </a:rPr>
              <a:t>Many </a:t>
            </a:r>
            <a:r>
              <a:rPr lang="en-GB" sz="1050" b="1" dirty="0">
                <a:effectLst/>
                <a:latin typeface="+mj-lt"/>
                <a:ea typeface="Arial" panose="020B0604020202020204" pitchFamily="34" charset="0"/>
              </a:rPr>
              <a:t>children</a:t>
            </a:r>
            <a:r>
              <a:rPr lang="en-GB" sz="1050" dirty="0">
                <a:solidFill>
                  <a:srgbClr val="000000"/>
                </a:solidFill>
                <a:effectLst/>
                <a:latin typeface="+mj-lt"/>
                <a:ea typeface="Arial" panose="020B0604020202020204" pitchFamily="34" charset="0"/>
              </a:rPr>
              <a:t> feel less close to their fathers after </a:t>
            </a:r>
            <a:r>
              <a:rPr lang="en-GB" sz="1050" b="1" dirty="0">
                <a:effectLst/>
                <a:latin typeface="+mj-lt"/>
                <a:ea typeface="Arial" panose="020B0604020202020204" pitchFamily="34" charset="0"/>
              </a:rPr>
              <a:t>divorce</a:t>
            </a:r>
            <a:endParaRPr lang="en-GB" sz="1050" dirty="0">
              <a:effectLst/>
              <a:latin typeface="+mj-lt"/>
              <a:ea typeface="Arial" panose="020B0604020202020204" pitchFamily="34" charset="0"/>
            </a:endParaRPr>
          </a:p>
          <a:p>
            <a:pPr marL="342900" lvl="0" indent="-342900">
              <a:lnSpc>
                <a:spcPct val="115000"/>
              </a:lnSpc>
              <a:buFont typeface="Symbol" panose="05050102010706020507" pitchFamily="18" charset="2"/>
              <a:buChar char=""/>
            </a:pPr>
            <a:r>
              <a:rPr lang="en-GB" sz="1050" b="1" dirty="0">
                <a:effectLst/>
                <a:latin typeface="+mj-lt"/>
                <a:ea typeface="Arial" panose="020B0604020202020204" pitchFamily="34" charset="0"/>
              </a:rPr>
              <a:t>Divorce</a:t>
            </a:r>
            <a:r>
              <a:rPr lang="en-GB" sz="1050" dirty="0">
                <a:solidFill>
                  <a:srgbClr val="000000"/>
                </a:solidFill>
                <a:effectLst/>
                <a:latin typeface="+mj-lt"/>
                <a:ea typeface="Arial" panose="020B0604020202020204" pitchFamily="34" charset="0"/>
              </a:rPr>
              <a:t> also affects a </a:t>
            </a:r>
            <a:r>
              <a:rPr lang="en-GB" sz="1050" b="1" dirty="0">
                <a:effectLst/>
                <a:latin typeface="+mj-lt"/>
                <a:ea typeface="Arial" panose="020B0604020202020204" pitchFamily="34" charset="0"/>
              </a:rPr>
              <a:t>child</a:t>
            </a:r>
            <a:r>
              <a:rPr lang="en-GB" sz="1050" dirty="0">
                <a:solidFill>
                  <a:srgbClr val="000000"/>
                </a:solidFill>
                <a:effectLst/>
                <a:latin typeface="+mj-lt"/>
                <a:ea typeface="Arial" panose="020B0604020202020204" pitchFamily="34" charset="0"/>
              </a:rPr>
              <a:t>’s relationship with the custodial parent—most often mothers.</a:t>
            </a:r>
            <a:endParaRPr lang="en-GB" sz="1050" dirty="0">
              <a:effectLst/>
              <a:latin typeface="+mj-lt"/>
              <a:ea typeface="Arial" panose="020B0604020202020204" pitchFamily="34" charset="0"/>
            </a:endParaRPr>
          </a:p>
          <a:p>
            <a:pPr marL="342900" lvl="0" indent="-342900">
              <a:lnSpc>
                <a:spcPct val="115000"/>
              </a:lnSpc>
              <a:buFont typeface="Symbol" panose="05050102010706020507" pitchFamily="18" charset="2"/>
              <a:buChar char=""/>
            </a:pPr>
            <a:r>
              <a:rPr lang="en-GB" sz="1050" dirty="0">
                <a:effectLst/>
                <a:latin typeface="+mj-lt"/>
                <a:ea typeface="Arial" panose="020B0604020202020204" pitchFamily="34" charset="0"/>
              </a:rPr>
              <a:t>Children tend to grow up in households with lower incomes</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can experience poorer housing and greater financial hardship than intact families (especially those headed by lone mothers) </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tend to achieve less in socio-economic terms when they become adults, than children from intact families</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are at increased risk of behavioural problems</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more likely to experience issues with bedwetting</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more likely to show withdrawn behaviour / and </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Show antisocial/ aggression / delinquency behaviours</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tend to perform less well in school and to gain fewer educational qualifications</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are more likely to be admitted to hospital following accidents</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have more reported health problems and to visit their family doctor</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are more likely to leave school at an early stage </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are more likely to leave the family/ carers home at a young age</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tend to have more depressive symptoms </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have more mental health issues </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Children tend to have riskier behaviour</a:t>
            </a:r>
          </a:p>
          <a:p>
            <a:pPr marL="342900" lvl="0" indent="-342900">
              <a:buFont typeface="Symbol" panose="05050102010706020507" pitchFamily="18" charset="2"/>
              <a:buChar char=""/>
            </a:pPr>
            <a:r>
              <a:rPr lang="en-GB" sz="1050" dirty="0">
                <a:effectLst/>
                <a:latin typeface="+mj-lt"/>
                <a:ea typeface="Times New Roman" panose="02020603050405020304" pitchFamily="18" charset="0"/>
              </a:rPr>
              <a:t>Show more and higher levels of smoking / drinking and other drug use during adolescence and adulthood</a:t>
            </a:r>
          </a:p>
          <a:p>
            <a:pPr>
              <a:spcAft>
                <a:spcPts val="1125"/>
              </a:spcAft>
            </a:pPr>
            <a:r>
              <a:rPr lang="en-GB" sz="1050" dirty="0">
                <a:effectLst/>
                <a:latin typeface="+mj-lt"/>
                <a:ea typeface="Times New Roman" panose="02020603050405020304" pitchFamily="18" charset="0"/>
              </a:rPr>
              <a:t>This list is not exhaustive. </a:t>
            </a:r>
            <a:br>
              <a:rPr lang="en-GB" sz="1050" dirty="0">
                <a:latin typeface="+mj-lt"/>
                <a:ea typeface="Times New Roman" panose="02020603050405020304" pitchFamily="18" charset="0"/>
              </a:rPr>
            </a:br>
            <a:r>
              <a:rPr lang="en-GB" sz="1050" dirty="0">
                <a:effectLst/>
                <a:latin typeface="+mj-lt"/>
                <a:ea typeface="Times New Roman" panose="02020603050405020304" pitchFamily="18" charset="0"/>
              </a:rPr>
              <a:t>Credit any other relevant response</a:t>
            </a:r>
          </a:p>
        </p:txBody>
      </p:sp>
    </p:spTree>
    <p:extLst>
      <p:ext uri="{BB962C8B-B14F-4D97-AF65-F5344CB8AC3E}">
        <p14:creationId xmlns:p14="http://schemas.microsoft.com/office/powerpoint/2010/main" val="3376281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2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3970318"/>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shows a clear understanding of the challenges that can be experienced by children who can be disadvantaged through family separation. </a:t>
            </a:r>
            <a:r>
              <a:rPr lang="en-US" i="1" dirty="0">
                <a:solidFill>
                  <a:srgbClr val="0070C0"/>
                </a:solidFill>
              </a:rPr>
              <a:t>The detail provided covers a wide range of points of the short and long-term implications The response is well written and expresses the knowledge required to be awarded within the highest mark banding. An excellent example. </a:t>
            </a:r>
            <a:endParaRPr lang="en-US" sz="1800" i="1" dirty="0">
              <a:solidFill>
                <a:srgbClr val="0070C0"/>
              </a:solidFill>
            </a:endParaRPr>
          </a:p>
          <a:p>
            <a:endParaRPr lang="en-US" sz="1800" i="1" dirty="0">
              <a:solidFill>
                <a:srgbClr val="0070C0"/>
              </a:solidFill>
            </a:endParaRPr>
          </a:p>
          <a:p>
            <a:r>
              <a:rPr lang="en-GB" sz="1800" b="1" i="1" dirty="0">
                <a:solidFill>
                  <a:srgbClr val="0070C0"/>
                </a:solidFill>
              </a:rPr>
              <a:t>6 marks awarded out of 6</a:t>
            </a:r>
          </a:p>
        </p:txBody>
      </p:sp>
      <p:sp>
        <p:nvSpPr>
          <p:cNvPr id="6" name="TextBox 5">
            <a:extLst>
              <a:ext uri="{FF2B5EF4-FFF2-40B4-BE49-F238E27FC236}">
                <a16:creationId xmlns:a16="http://schemas.microsoft.com/office/drawing/2014/main" id="{E578DBE5-C4BB-ED16-D82D-B8ECF41EC38A}"/>
              </a:ext>
            </a:extLst>
          </p:cNvPr>
          <p:cNvSpPr txBox="1"/>
          <p:nvPr/>
        </p:nvSpPr>
        <p:spPr>
          <a:xfrm>
            <a:off x="185058" y="978819"/>
            <a:ext cx="6248399" cy="5893921"/>
          </a:xfrm>
          <a:prstGeom prst="rect">
            <a:avLst/>
          </a:prstGeom>
          <a:noFill/>
        </p:spPr>
        <p:txBody>
          <a:bodyPr wrap="square">
            <a:spAutoFit/>
          </a:bodyPr>
          <a:lstStyle/>
          <a:p>
            <a:r>
              <a:rPr lang="en-US" sz="1300" dirty="0"/>
              <a:t>Children from separated families are more likely to be disadvantaged due to children being in the middle of possible conflict. This can make children feel insecure and as though they have to please their parents. Children may feel less comfortable and confident in themselves as they have unstable family structures. For children to have a positive well-being they need to feel happy and healthy. If a child is swapping between homes the child may feel like they cannot fully settle.</a:t>
            </a:r>
          </a:p>
          <a:p>
            <a:endParaRPr lang="en-US" sz="1300" dirty="0"/>
          </a:p>
          <a:p>
            <a:r>
              <a:rPr lang="en-US" sz="1300" dirty="0"/>
              <a:t>In the short term, a child may temporarily feel uprooted from their general family setting. They may experience changes such as a move in home and possibly school dependent on the setup. It can unsettle a child and may move them temporarily off path. Their education may fall behind as a result and they may need to catch up. They may lose friends as a result of moving house or school which may unsettle the child and make them feel like they don't belong anywhere. The child may show signs of anger or have a temper due to feeling an overwhelming amount of emotions. The child may seem like they have </a:t>
            </a:r>
            <a:r>
              <a:rPr lang="en-US" sz="1300" dirty="0" err="1"/>
              <a:t>withrdrawn</a:t>
            </a:r>
            <a:r>
              <a:rPr lang="en-US" sz="1300" dirty="0"/>
              <a:t> themself and may be less open to talk about things that are happening as they are less trusting. </a:t>
            </a:r>
          </a:p>
          <a:p>
            <a:endParaRPr lang="en-US" sz="1300" dirty="0"/>
          </a:p>
          <a:p>
            <a:r>
              <a:rPr lang="en-US" sz="1300" dirty="0"/>
              <a:t>In the long term, the child may have to switch between homes or don't speak to one parent. This can result in the child not feeling like they have stability and may lash out at those around them leaving them with fewer friends. The child may feel like they are always being watched and can't have any freedom and movement or they may feel like they are uncared for and feel like they have to shout for attention. The child may as a result have less trust in future partners from this as they feel like they may end up in the same situation. They may have bad relationships with friends and families from the family conflict. On the other hand, the child may live their life in happiness as they could see the mistakes that were made in their parents or those around them and will learn from that and develop resilience and an understanding of life.</a:t>
            </a:r>
            <a:endParaRPr lang="en-GB" sz="1300" dirty="0"/>
          </a:p>
        </p:txBody>
      </p:sp>
    </p:spTree>
    <p:extLst>
      <p:ext uri="{BB962C8B-B14F-4D97-AF65-F5344CB8AC3E}">
        <p14:creationId xmlns:p14="http://schemas.microsoft.com/office/powerpoint/2010/main" val="1843869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3(a) and mark scheme </a:t>
            </a:r>
          </a:p>
        </p:txBody>
      </p:sp>
      <p:pic>
        <p:nvPicPr>
          <p:cNvPr id="3" name="Picture 2">
            <a:extLst>
              <a:ext uri="{FF2B5EF4-FFF2-40B4-BE49-F238E27FC236}">
                <a16:creationId xmlns:a16="http://schemas.microsoft.com/office/drawing/2014/main" id="{AE8F3EDF-ABFB-C281-0227-ED6F58B4AA96}"/>
              </a:ext>
            </a:extLst>
          </p:cNvPr>
          <p:cNvPicPr>
            <a:picLocks noChangeAspect="1"/>
          </p:cNvPicPr>
          <p:nvPr/>
        </p:nvPicPr>
        <p:blipFill>
          <a:blip r:embed="rId2"/>
          <a:stretch>
            <a:fillRect/>
          </a:stretch>
        </p:blipFill>
        <p:spPr>
          <a:xfrm>
            <a:off x="282011" y="1164351"/>
            <a:ext cx="5157140" cy="3344589"/>
          </a:xfrm>
          <a:prstGeom prst="rect">
            <a:avLst/>
          </a:prstGeom>
        </p:spPr>
      </p:pic>
      <p:sp>
        <p:nvSpPr>
          <p:cNvPr id="5" name="TextBox 4">
            <a:extLst>
              <a:ext uri="{FF2B5EF4-FFF2-40B4-BE49-F238E27FC236}">
                <a16:creationId xmlns:a16="http://schemas.microsoft.com/office/drawing/2014/main" id="{517B4FFF-9404-A943-533F-A3AD47D3C751}"/>
              </a:ext>
            </a:extLst>
          </p:cNvPr>
          <p:cNvSpPr txBox="1"/>
          <p:nvPr/>
        </p:nvSpPr>
        <p:spPr>
          <a:xfrm>
            <a:off x="409903" y="4554722"/>
            <a:ext cx="5157140" cy="2031325"/>
          </a:xfrm>
          <a:prstGeom prst="rect">
            <a:avLst/>
          </a:prstGeom>
          <a:noFill/>
        </p:spPr>
        <p:txBody>
          <a:bodyPr wrap="square">
            <a:spAutoFit/>
          </a:bodyPr>
          <a:lstStyle/>
          <a:p>
            <a:r>
              <a:rPr lang="en-GB" sz="1050" dirty="0">
                <a:effectLst/>
                <a:latin typeface="Arial" panose="020B0604020202020204" pitchFamily="34" charset="0"/>
                <a:ea typeface="Times New Roman" panose="02020603050405020304" pitchFamily="18" charset="0"/>
              </a:rPr>
              <a:t>Award up to</a:t>
            </a:r>
            <a:r>
              <a:rPr lang="en-GB" sz="1050" b="1" dirty="0">
                <a:effectLst/>
                <a:latin typeface="Arial" panose="020B0604020202020204" pitchFamily="34" charset="0"/>
                <a:ea typeface="Times New Roman" panose="02020603050405020304" pitchFamily="18" charset="0"/>
              </a:rPr>
              <a:t> 5 marks.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0 marks </a:t>
            </a:r>
            <a:r>
              <a:rPr lang="en-GB" sz="1050" dirty="0">
                <a:effectLst/>
                <a:latin typeface="Arial" panose="020B0604020202020204" pitchFamily="34" charset="0"/>
                <a:ea typeface="Times New Roman" panose="02020603050405020304" pitchFamily="18" charset="0"/>
              </a:rPr>
              <a:t>for a response that is not creditworthy.</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1-2 marks</a:t>
            </a:r>
            <a:r>
              <a:rPr lang="en-GB" sz="1050" dirty="0">
                <a:effectLst/>
                <a:latin typeface="Arial" panose="020B0604020202020204" pitchFamily="34" charset="0"/>
                <a:ea typeface="Times New Roman" panose="02020603050405020304" pitchFamily="18" charset="0"/>
              </a:rPr>
              <a:t> for basic suggestion which show limited knowledge and understanding of </a:t>
            </a:r>
            <a:r>
              <a:rPr lang="en-US" sz="1050" dirty="0">
                <a:effectLst/>
                <a:latin typeface="Arial" panose="020B0604020202020204" pitchFamily="34" charset="0"/>
                <a:ea typeface="Times New Roman" panose="02020603050405020304" pitchFamily="18" charset="0"/>
              </a:rPr>
              <a:t>the reasons for substance experimentation among adolescents</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3-4 marks </a:t>
            </a:r>
            <a:r>
              <a:rPr lang="en-GB" sz="1050" dirty="0">
                <a:effectLst/>
                <a:latin typeface="Arial" panose="020B0604020202020204" pitchFamily="34" charset="0"/>
                <a:ea typeface="Times New Roman" panose="02020603050405020304" pitchFamily="18" charset="0"/>
              </a:rPr>
              <a:t>for good suggestion which show some knowledge and understanding of </a:t>
            </a:r>
            <a:r>
              <a:rPr lang="en-US" sz="1050" dirty="0">
                <a:effectLst/>
                <a:latin typeface="Arial" panose="020B0604020202020204" pitchFamily="34" charset="0"/>
                <a:ea typeface="Times New Roman" panose="02020603050405020304" pitchFamily="18" charset="0"/>
              </a:rPr>
              <a:t>the reasons for substance experimentation among adolescents </a:t>
            </a:r>
            <a:endParaRPr lang="en-GB" sz="1050" dirty="0">
              <a:effectLst/>
              <a:latin typeface="Times New Roman" panose="02020603050405020304" pitchFamily="18" charset="0"/>
              <a:ea typeface="Times New Roman" panose="02020603050405020304" pitchFamily="18" charset="0"/>
            </a:endParaRPr>
          </a:p>
          <a:p>
            <a:r>
              <a:rPr lang="en-GB" sz="1050" dirty="0">
                <a:effectLst/>
                <a:latin typeface="Arial" panose="020B0604020202020204" pitchFamily="34" charset="0"/>
                <a:ea typeface="Times New Roman" panose="02020603050405020304" pitchFamily="18" charset="0"/>
              </a:rPr>
              <a:t> </a:t>
            </a:r>
            <a:endParaRPr lang="en-GB" sz="1050" dirty="0">
              <a:effectLst/>
              <a:latin typeface="Times New Roman" panose="02020603050405020304" pitchFamily="18" charset="0"/>
              <a:ea typeface="Times New Roman" panose="02020603050405020304" pitchFamily="18" charset="0"/>
            </a:endParaRPr>
          </a:p>
          <a:p>
            <a:r>
              <a:rPr lang="en-GB" sz="1050" b="1" dirty="0">
                <a:effectLst/>
                <a:latin typeface="Arial" panose="020B0604020202020204" pitchFamily="34" charset="0"/>
                <a:ea typeface="Times New Roman" panose="02020603050405020304" pitchFamily="18" charset="0"/>
              </a:rPr>
              <a:t>Award 5 marks </a:t>
            </a:r>
            <a:r>
              <a:rPr lang="en-GB" sz="1050" dirty="0">
                <a:effectLst/>
                <a:latin typeface="Arial" panose="020B0604020202020204" pitchFamily="34" charset="0"/>
                <a:ea typeface="Times New Roman" panose="02020603050405020304" pitchFamily="18" charset="0"/>
              </a:rPr>
              <a:t>for very good suggestion which show sound knowledge and understanding of </a:t>
            </a:r>
            <a:r>
              <a:rPr lang="en-US" sz="1050" dirty="0">
                <a:effectLst/>
                <a:latin typeface="Arial" panose="020B0604020202020204" pitchFamily="34" charset="0"/>
                <a:ea typeface="Times New Roman" panose="02020603050405020304" pitchFamily="18" charset="0"/>
              </a:rPr>
              <a:t>the reasons for substance experimentation among adolescents </a:t>
            </a:r>
            <a:endParaRPr lang="en-GB" sz="105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FDA15BBA-99D2-4FD8-D3BD-BB455218EC2C}"/>
              </a:ext>
            </a:extLst>
          </p:cNvPr>
          <p:cNvSpPr txBox="1"/>
          <p:nvPr/>
        </p:nvSpPr>
        <p:spPr>
          <a:xfrm>
            <a:off x="6211614" y="1164351"/>
            <a:ext cx="5360276" cy="4993675"/>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Response may refer to: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Substance or drug experimentation – plays the biggest role in adolescents e.g. rebellious/ pushing boundaries/lack of parental boundaries/ reaction to authority/wanting freedom/thrill-seeking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Adolescents take part in substance or drug abuse as they don’t think it will cause them harm e.g. belief of experimentation will not always lead to addiction/ short or long-term experimentation/disbelief that experimentation can lead to addiction/disbelief that experimentation can be fatal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Lack of parental boundaries e.g. alcohol or drug use may be acceptable in the home environment/getting high may be acceptable in the family home/unhealthy family behaviours/ negative role models/parent or carer may allow experimentation with substances/parents may have lack of control/lack of awareness/lack of interest in their child’s behaviours, activities or friendship groups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Temptation to try something new/risky behaviour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Curiosity – a natural part of life and adolescents can experiment given the opportunity/urge or need to find out what it’s like/want to know what it does/want to know how it feels </a:t>
            </a: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Peer pressure e.g. avoidance of being stigmatised by their friends/wanting to be liked/ wanting to impress others/showing off/to show they are not afraid/lack of empowerment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Stress e.g. school pressure/family pressure/ parental controls/emotional struggles/desire to escape/desire for a relief or feel-good experience/mental health stress/relief of anxiety/ need to block out negative memories or feelings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100" dirty="0">
                <a:effectLst/>
                <a:latin typeface="Arial" panose="020B0604020202020204" pitchFamily="34" charset="0"/>
                <a:ea typeface="Times New Roman" panose="02020603050405020304" pitchFamily="18" charset="0"/>
              </a:rPr>
              <a:t>ACE’s -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This list is not exhaustive.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050" dirty="0">
              <a:effectLst/>
              <a:latin typeface="Times New Roman" panose="02020603050405020304" pitchFamily="18" charset="0"/>
              <a:ea typeface="Times New Roman" panose="02020603050405020304" pitchFamily="18" charset="0"/>
            </a:endParaRPr>
          </a:p>
        </p:txBody>
      </p:sp>
      <p:sp>
        <p:nvSpPr>
          <p:cNvPr id="2" name="TextBox 1">
            <a:extLst>
              <a:ext uri="{FF2B5EF4-FFF2-40B4-BE49-F238E27FC236}">
                <a16:creationId xmlns:a16="http://schemas.microsoft.com/office/drawing/2014/main" id="{C65E5710-C0E0-51F8-FBF1-07EA78BDDD7E}"/>
              </a:ext>
            </a:extLst>
          </p:cNvPr>
          <p:cNvSpPr txBox="1"/>
          <p:nvPr/>
        </p:nvSpPr>
        <p:spPr>
          <a:xfrm>
            <a:off x="6096000"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Suggest</a:t>
            </a:r>
            <a:r>
              <a:rPr lang="en-US" sz="1400" dirty="0">
                <a:solidFill>
                  <a:srgbClr val="0070C0"/>
                </a:solidFill>
              </a:rPr>
              <a:t> </a:t>
            </a:r>
          </a:p>
          <a:p>
            <a:r>
              <a:rPr lang="en-US" sz="1400" dirty="0">
                <a:solidFill>
                  <a:srgbClr val="0070C0"/>
                </a:solidFill>
              </a:rPr>
              <a:t>Put forward an idea, reason or course of action</a:t>
            </a:r>
            <a:endParaRPr lang="en-GB" sz="1400" dirty="0">
              <a:solidFill>
                <a:srgbClr val="0070C0"/>
              </a:solidFill>
            </a:endParaRPr>
          </a:p>
        </p:txBody>
      </p:sp>
    </p:spTree>
    <p:extLst>
      <p:ext uri="{BB962C8B-B14F-4D97-AF65-F5344CB8AC3E}">
        <p14:creationId xmlns:p14="http://schemas.microsoft.com/office/powerpoint/2010/main" val="2718802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3970318"/>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clearly shows knowledge and understanding of the reasons that may occur or may enable children to be more likely to partake in substance experimentation. The candidate expresses the types of situations and life events that may impact on adolescents and to begin experimenting in drugs or alcohol abuse. </a:t>
            </a:r>
            <a:r>
              <a:rPr lang="en-US" i="1" dirty="0">
                <a:solidFill>
                  <a:srgbClr val="0070C0"/>
                </a:solidFill>
              </a:rPr>
              <a:t>This is an example of an excellent response to this question. </a:t>
            </a:r>
            <a:endParaRPr lang="en-US" sz="1800" i="1" dirty="0">
              <a:solidFill>
                <a:srgbClr val="0070C0"/>
              </a:solidFill>
            </a:endParaRPr>
          </a:p>
          <a:p>
            <a:endParaRPr lang="en-US" sz="1800" b="1" i="1" dirty="0">
              <a:solidFill>
                <a:srgbClr val="0070C0"/>
              </a:solidFill>
            </a:endParaRPr>
          </a:p>
          <a:p>
            <a:r>
              <a:rPr lang="en-GB" sz="1800" b="1" i="1" dirty="0">
                <a:solidFill>
                  <a:srgbClr val="0070C0"/>
                </a:solidFill>
              </a:rPr>
              <a:t>5 marks awarded out of 5 </a:t>
            </a:r>
          </a:p>
        </p:txBody>
      </p:sp>
      <p:sp>
        <p:nvSpPr>
          <p:cNvPr id="3" name="TextBox 2">
            <a:extLst>
              <a:ext uri="{FF2B5EF4-FFF2-40B4-BE49-F238E27FC236}">
                <a16:creationId xmlns:a16="http://schemas.microsoft.com/office/drawing/2014/main" id="{1472A9BC-2DE0-8075-B5AE-3E9064A1D1CB}"/>
              </a:ext>
            </a:extLst>
          </p:cNvPr>
          <p:cNvSpPr txBox="1"/>
          <p:nvPr/>
        </p:nvSpPr>
        <p:spPr>
          <a:xfrm>
            <a:off x="282010" y="1213971"/>
            <a:ext cx="5813989" cy="4832092"/>
          </a:xfrm>
          <a:prstGeom prst="rect">
            <a:avLst/>
          </a:prstGeom>
          <a:noFill/>
        </p:spPr>
        <p:txBody>
          <a:bodyPr wrap="square">
            <a:spAutoFit/>
          </a:bodyPr>
          <a:lstStyle/>
          <a:p>
            <a:pPr algn="l"/>
            <a:r>
              <a:rPr lang="en-GB" sz="1400" b="0" i="0" u="none" strike="noStrike" dirty="0">
                <a:solidFill>
                  <a:srgbClr val="000000"/>
                </a:solidFill>
                <a:effectLst/>
              </a:rPr>
              <a:t>Substance experimentation can be higher among adolescents due to peer pressure. At a younger age the youth may feel they have to please others and many have not developed the skill to be able to cope under pressure. Children will want to see new things and fit in with other so may feel they have to do something like this to fit in with their peers.</a:t>
            </a:r>
          </a:p>
          <a:p>
            <a:pPr algn="l"/>
            <a:r>
              <a:rPr lang="en-GB" sz="1400" b="0" i="0" u="none" strike="noStrike" dirty="0">
                <a:solidFill>
                  <a:srgbClr val="000000"/>
                </a:solidFill>
                <a:effectLst/>
              </a:rPr>
              <a:t> </a:t>
            </a:r>
          </a:p>
          <a:p>
            <a:pPr algn="l"/>
            <a:r>
              <a:rPr lang="en-GB" sz="1400" b="0" i="0" u="none" strike="noStrike" dirty="0">
                <a:solidFill>
                  <a:srgbClr val="000000"/>
                </a:solidFill>
                <a:effectLst/>
              </a:rPr>
              <a:t>In addition, they may also want to push away from </a:t>
            </a:r>
            <a:r>
              <a:rPr lang="en-GB" sz="1400" b="0" i="0" u="none" strike="noStrike" dirty="0" err="1">
                <a:solidFill>
                  <a:srgbClr val="000000"/>
                </a:solidFill>
                <a:effectLst/>
              </a:rPr>
              <a:t>authoritive</a:t>
            </a:r>
            <a:r>
              <a:rPr lang="en-GB" sz="1400" b="0" i="0" u="none" strike="noStrike" dirty="0">
                <a:solidFill>
                  <a:srgbClr val="000000"/>
                </a:solidFill>
                <a:effectLst/>
              </a:rPr>
              <a:t> figures such as parents and teachers and do the opposite of what they want them to do. This can lead to them wanting to find something they shouldn't be doing. Parents and </a:t>
            </a:r>
            <a:r>
              <a:rPr lang="en-GB" sz="1400" b="0" i="0" u="none" strike="noStrike" dirty="0" err="1">
                <a:solidFill>
                  <a:srgbClr val="000000"/>
                </a:solidFill>
                <a:effectLst/>
              </a:rPr>
              <a:t>authoritive</a:t>
            </a:r>
            <a:r>
              <a:rPr lang="en-GB" sz="1400" b="0" i="0" u="none" strike="noStrike" dirty="0">
                <a:solidFill>
                  <a:srgbClr val="000000"/>
                </a:solidFill>
                <a:effectLst/>
              </a:rPr>
              <a:t> figures can sometimes be seen as the bad people and as though they are trying to keep them locked up so it may seem to an adolescent that they need to break free of it, so they try new things that their parents or teachers would not approve of.</a:t>
            </a:r>
          </a:p>
          <a:p>
            <a:pPr algn="l"/>
            <a:r>
              <a:rPr lang="en-GB" sz="1400" b="0" i="0" u="none" strike="noStrike" dirty="0">
                <a:solidFill>
                  <a:srgbClr val="000000"/>
                </a:solidFill>
                <a:effectLst/>
              </a:rPr>
              <a:t> </a:t>
            </a:r>
          </a:p>
          <a:p>
            <a:pPr algn="l"/>
            <a:r>
              <a:rPr lang="en-GB" sz="1400" b="0" i="0" u="none" strike="noStrike" dirty="0">
                <a:solidFill>
                  <a:srgbClr val="000000"/>
                </a:solidFill>
                <a:effectLst/>
              </a:rPr>
              <a:t>Some adolescents may have experienced trauma in their childhood that would make them want to relieve themselves of those pressures and take something that would mean they could not think about it. It may be used as a release mechanism and make them feel like they don't have to worry about anything. Some young people also experience that they have too much pressure on them to act in a certain way that they feel like they have to act out. </a:t>
            </a:r>
          </a:p>
        </p:txBody>
      </p:sp>
    </p:spTree>
    <p:extLst>
      <p:ext uri="{BB962C8B-B14F-4D97-AF65-F5344CB8AC3E}">
        <p14:creationId xmlns:p14="http://schemas.microsoft.com/office/powerpoint/2010/main" val="2691987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3(b) and mark scheme </a:t>
            </a:r>
          </a:p>
        </p:txBody>
      </p:sp>
      <p:pic>
        <p:nvPicPr>
          <p:cNvPr id="3" name="Picture 2">
            <a:extLst>
              <a:ext uri="{FF2B5EF4-FFF2-40B4-BE49-F238E27FC236}">
                <a16:creationId xmlns:a16="http://schemas.microsoft.com/office/drawing/2014/main" id="{F5EB9A15-E7E1-5D76-CE3C-CA4A7F2306B2}"/>
              </a:ext>
            </a:extLst>
          </p:cNvPr>
          <p:cNvPicPr>
            <a:picLocks noChangeAspect="1"/>
          </p:cNvPicPr>
          <p:nvPr/>
        </p:nvPicPr>
        <p:blipFill rotWithShape="1">
          <a:blip r:embed="rId2"/>
          <a:srcRect b="14031"/>
          <a:stretch/>
        </p:blipFill>
        <p:spPr>
          <a:xfrm>
            <a:off x="170464" y="1154167"/>
            <a:ext cx="5484102" cy="3302219"/>
          </a:xfrm>
          <a:prstGeom prst="rect">
            <a:avLst/>
          </a:prstGeom>
        </p:spPr>
      </p:pic>
      <p:sp>
        <p:nvSpPr>
          <p:cNvPr id="5" name="TextBox 4">
            <a:extLst>
              <a:ext uri="{FF2B5EF4-FFF2-40B4-BE49-F238E27FC236}">
                <a16:creationId xmlns:a16="http://schemas.microsoft.com/office/drawing/2014/main" id="{5BAAF1D2-D232-A16A-53B7-73AB999AAE20}"/>
              </a:ext>
            </a:extLst>
          </p:cNvPr>
          <p:cNvSpPr txBox="1"/>
          <p:nvPr/>
        </p:nvSpPr>
        <p:spPr>
          <a:xfrm>
            <a:off x="378373" y="4657392"/>
            <a:ext cx="5370786" cy="209288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Award up to </a:t>
            </a:r>
            <a:r>
              <a:rPr lang="en-GB" sz="1000" b="1" dirty="0">
                <a:effectLst/>
                <a:latin typeface="Arial" panose="020B0604020202020204" pitchFamily="34" charset="0"/>
                <a:ea typeface="Times New Roman" panose="02020603050405020304" pitchFamily="18" charset="0"/>
              </a:rPr>
              <a:t>6 marks.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0 marks </a:t>
            </a:r>
            <a:r>
              <a:rPr lang="en-GB" sz="1000" dirty="0">
                <a:effectLst/>
                <a:latin typeface="Arial" panose="020B0604020202020204" pitchFamily="34" charset="0"/>
                <a:ea typeface="Times New Roman" panose="02020603050405020304" pitchFamily="18" charset="0"/>
              </a:rPr>
              <a:t>for a response that is not creditworthy.</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1-2 marks</a:t>
            </a:r>
            <a:r>
              <a:rPr lang="en-GB" sz="1000" dirty="0">
                <a:effectLst/>
                <a:latin typeface="Arial" panose="020B0604020202020204" pitchFamily="34" charset="0"/>
                <a:ea typeface="Times New Roman" panose="02020603050405020304" pitchFamily="18" charset="0"/>
              </a:rPr>
              <a:t> for basic consideration which shows limited knowledge and understanding of the expected behavioural changes in adolescents when experimenting with substances</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3-4 marks </a:t>
            </a:r>
            <a:r>
              <a:rPr lang="en-GB" sz="1000" dirty="0">
                <a:effectLst/>
                <a:latin typeface="Arial" panose="020B0604020202020204" pitchFamily="34" charset="0"/>
                <a:ea typeface="Times New Roman" panose="02020603050405020304" pitchFamily="18" charset="0"/>
              </a:rPr>
              <a:t>for good consideration which shows some knowledge and understanding of the expected behavioural changes in adolescents when experimenting with substances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5-6 marks </a:t>
            </a:r>
            <a:r>
              <a:rPr lang="en-GB" sz="1000" dirty="0">
                <a:effectLst/>
                <a:latin typeface="Arial" panose="020B0604020202020204" pitchFamily="34" charset="0"/>
                <a:ea typeface="Times New Roman" panose="02020603050405020304" pitchFamily="18" charset="0"/>
              </a:rPr>
              <a:t>for very good consideration which shows sound knowledge and understanding of the expected behavioural changes in adolescents when experimenting with substances  </a:t>
            </a:r>
            <a:endParaRPr lang="en-GB" sz="1000" dirty="0">
              <a:effectLst/>
              <a:latin typeface="Times New Roman" panose="02020603050405020304" pitchFamily="18" charset="0"/>
              <a:ea typeface="Times New Roman" panose="02020603050405020304" pitchFamily="18" charset="0"/>
            </a:endParaRPr>
          </a:p>
        </p:txBody>
      </p:sp>
      <p:sp>
        <p:nvSpPr>
          <p:cNvPr id="4" name="TextBox 3">
            <a:extLst>
              <a:ext uri="{FF2B5EF4-FFF2-40B4-BE49-F238E27FC236}">
                <a16:creationId xmlns:a16="http://schemas.microsoft.com/office/drawing/2014/main" id="{F2B604B8-22CF-5248-E3DC-4D49B7ACA5BB}"/>
              </a:ext>
            </a:extLst>
          </p:cNvPr>
          <p:cNvSpPr txBox="1"/>
          <p:nvPr/>
        </p:nvSpPr>
        <p:spPr>
          <a:xfrm>
            <a:off x="6537436" y="1154167"/>
            <a:ext cx="5370786" cy="5078313"/>
          </a:xfrm>
          <a:prstGeom prst="rect">
            <a:avLst/>
          </a:prstGeom>
          <a:noFill/>
        </p:spPr>
        <p:txBody>
          <a:bodyPr wrap="square">
            <a:spAutoFit/>
          </a:bodyPr>
          <a:lstStyle/>
          <a:p>
            <a:r>
              <a:rPr lang="en-GB" sz="1200" dirty="0">
                <a:effectLst/>
                <a:latin typeface="Arial" panose="020B0604020202020204" pitchFamily="34" charset="0"/>
                <a:ea typeface="Times New Roman" panose="02020603050405020304" pitchFamily="18" charset="0"/>
              </a:rPr>
              <a:t>Response may refer to: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Lack of interest in school life e.g. results or grades drop/lack of punctuality, attendance to school/loss of interest in activities/laughing for no reason/desire to take part in risky behaviour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Changes in personal behaviour traits e.g. diminished personal appearance/lack of care in appearance/poor hygiene/avoiding eye contact/ unusual tiredness/bloodshot eyes/smell of smoke on breath or clothes</a:t>
            </a: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Change of behaviour and usual routine e.g. spending long periods of time away from home or school/frequent hunger or ‘munchies’/less or not engaged in family activities/avoidance/ secretive behaviour/breaking boundaries or missing curfew</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Changes of friendship groups e.g. desire to be liked/desire for adult behaviours as to seen to be grown up/influenced by negative peer groups or gang relationships/development of intimate relationships/violence and exploitation/victim and perpetrator forced or controlling relationships/vulnerability/depression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Change of behaviour relating to an increase in media exposure of alcohol, drug, substance misuse/increase in negative literacy and education of influential materials associated with substance misuse e.g. internet videos/social networking sites/movies/television/music/video games etc.</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200" dirty="0">
              <a:solidFill>
                <a:srgbClr val="000000"/>
              </a:solidFill>
              <a:effectLst/>
              <a:latin typeface="Arial" panose="020B0604020202020204" pitchFamily="34"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2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569DDEFC-1C42-2DB7-AA95-CF04DF7AC6A4}"/>
              </a:ext>
            </a:extLst>
          </p:cNvPr>
          <p:cNvSpPr txBox="1"/>
          <p:nvPr/>
        </p:nvSpPr>
        <p:spPr>
          <a:xfrm>
            <a:off x="6537436" y="213064"/>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Consider</a:t>
            </a:r>
            <a:r>
              <a:rPr lang="en-US" sz="1400" dirty="0">
                <a:solidFill>
                  <a:srgbClr val="0070C0"/>
                </a:solidFill>
              </a:rPr>
              <a:t> </a:t>
            </a:r>
          </a:p>
          <a:p>
            <a:r>
              <a:rPr lang="en-US" sz="1400" dirty="0">
                <a:solidFill>
                  <a:srgbClr val="0070C0"/>
                </a:solidFill>
              </a:rPr>
              <a:t>Review and respond to given information </a:t>
            </a:r>
            <a:endParaRPr lang="en-GB" sz="1400" dirty="0">
              <a:solidFill>
                <a:srgbClr val="0070C0"/>
              </a:solidFill>
            </a:endParaRPr>
          </a:p>
        </p:txBody>
      </p:sp>
    </p:spTree>
    <p:extLst>
      <p:ext uri="{BB962C8B-B14F-4D97-AF65-F5344CB8AC3E}">
        <p14:creationId xmlns:p14="http://schemas.microsoft.com/office/powerpoint/2010/main" val="1936333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524315"/>
          </a:xfrm>
          <a:prstGeom prst="rect">
            <a:avLst/>
          </a:prstGeom>
          <a:noFill/>
        </p:spPr>
        <p:txBody>
          <a:bodyPr wrap="square">
            <a:spAutoFit/>
          </a:bodyPr>
          <a:lstStyle/>
          <a:p>
            <a:r>
              <a:rPr lang="en-GB" b="1" i="1" dirty="0">
                <a:solidFill>
                  <a:srgbClr val="0070C0"/>
                </a:solidFill>
              </a:rPr>
              <a:t>Principle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shows a good understanding of the expected </a:t>
            </a:r>
            <a:r>
              <a:rPr lang="en-GB" sz="1800" i="1" dirty="0">
                <a:solidFill>
                  <a:srgbClr val="0070C0"/>
                </a:solidFill>
              </a:rPr>
              <a:t>behavioural</a:t>
            </a:r>
            <a:r>
              <a:rPr lang="en-US" sz="1800" i="1" dirty="0">
                <a:solidFill>
                  <a:srgbClr val="0070C0"/>
                </a:solidFill>
              </a:rPr>
              <a:t> responses of adolescents experimenting with substances. There </a:t>
            </a:r>
            <a:r>
              <a:rPr lang="en-US" i="1" dirty="0">
                <a:solidFill>
                  <a:srgbClr val="0070C0"/>
                </a:solidFill>
              </a:rPr>
              <a:t>are a good range of areas addressed that may occur with adolescents and how they may exhibit changes on the way they would normally react or behave, such as stealing to get money for substances, losing interest in school-work and seeing changes in their moods. An excellent response with clarity of understanding shown for this question. </a:t>
            </a:r>
            <a:endParaRPr lang="en-US" sz="1800" i="1" dirty="0">
              <a:solidFill>
                <a:srgbClr val="0070C0"/>
              </a:solidFill>
            </a:endParaRPr>
          </a:p>
          <a:p>
            <a:endParaRPr lang="en-US" sz="1800" i="1" dirty="0">
              <a:solidFill>
                <a:srgbClr val="0070C0"/>
              </a:solidFill>
            </a:endParaRPr>
          </a:p>
          <a:p>
            <a:r>
              <a:rPr lang="en-GB" b="1" i="1" dirty="0">
                <a:solidFill>
                  <a:srgbClr val="0070C0"/>
                </a:solidFill>
              </a:rPr>
              <a:t>5</a:t>
            </a:r>
            <a:r>
              <a:rPr lang="en-GB" sz="1800" b="1" i="1" dirty="0">
                <a:solidFill>
                  <a:srgbClr val="0070C0"/>
                </a:solidFill>
              </a:rPr>
              <a:t> marks awarded out of 6</a:t>
            </a:r>
          </a:p>
        </p:txBody>
      </p:sp>
      <p:sp>
        <p:nvSpPr>
          <p:cNvPr id="3" name="TextBox 2">
            <a:extLst>
              <a:ext uri="{FF2B5EF4-FFF2-40B4-BE49-F238E27FC236}">
                <a16:creationId xmlns:a16="http://schemas.microsoft.com/office/drawing/2014/main" id="{5F03236F-01CB-31BD-978F-5A6B6D670C40}"/>
              </a:ext>
            </a:extLst>
          </p:cNvPr>
          <p:cNvSpPr txBox="1"/>
          <p:nvPr/>
        </p:nvSpPr>
        <p:spPr>
          <a:xfrm>
            <a:off x="282011" y="1114436"/>
            <a:ext cx="5046792" cy="4278094"/>
          </a:xfrm>
          <a:prstGeom prst="rect">
            <a:avLst/>
          </a:prstGeom>
          <a:noFill/>
        </p:spPr>
        <p:txBody>
          <a:bodyPr wrap="square">
            <a:spAutoFit/>
          </a:bodyPr>
          <a:lstStyle/>
          <a:p>
            <a:r>
              <a:rPr lang="en-GB" sz="1600" b="0" i="0" u="none" strike="noStrike" dirty="0">
                <a:solidFill>
                  <a:srgbClr val="000000"/>
                </a:solidFill>
                <a:effectLst/>
              </a:rPr>
              <a:t>This could have a negative effect on adolescents be haviour and could cause them to start doing things that are out of character for them such as beginning to lie and steal from parents or friends so that they can afford to buy the substances. This could also affect their behaviour in school as they may start to lose interest in their work or lack any motivation to complete their work. Adolescents could also begin to pressure others into taking substances and could display </a:t>
            </a:r>
            <a:r>
              <a:rPr lang="en-GB" sz="1600" b="0" i="0" u="none" strike="noStrike" dirty="0" err="1">
                <a:solidFill>
                  <a:srgbClr val="000000"/>
                </a:solidFill>
                <a:effectLst/>
              </a:rPr>
              <a:t>cohersive</a:t>
            </a:r>
            <a:r>
              <a:rPr lang="en-GB" sz="1600" b="0" i="0" u="none" strike="noStrike" dirty="0">
                <a:solidFill>
                  <a:srgbClr val="000000"/>
                </a:solidFill>
                <a:effectLst/>
              </a:rPr>
              <a:t> behaviour. Another change you could see in an adolescent’s behaviour that is experimenting with substances is pushing boundaries at home such as lying about where they have been and not coming home on time. Another change in behaviour you could see is low moods after taking substances which could impact their mental health and resilience.</a:t>
            </a:r>
            <a:endParaRPr lang="en-GB" sz="1600" dirty="0"/>
          </a:p>
        </p:txBody>
      </p:sp>
    </p:spTree>
    <p:extLst>
      <p:ext uri="{BB962C8B-B14F-4D97-AF65-F5344CB8AC3E}">
        <p14:creationId xmlns:p14="http://schemas.microsoft.com/office/powerpoint/2010/main" val="462236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dirty="0"/>
              <a:t>Question 3(c) and mark scheme </a:t>
            </a:r>
          </a:p>
        </p:txBody>
      </p:sp>
      <p:pic>
        <p:nvPicPr>
          <p:cNvPr id="3" name="Picture 2">
            <a:extLst>
              <a:ext uri="{FF2B5EF4-FFF2-40B4-BE49-F238E27FC236}">
                <a16:creationId xmlns:a16="http://schemas.microsoft.com/office/drawing/2014/main" id="{E3A08D27-B766-2A3A-CE6F-483E83EF7BC5}"/>
              </a:ext>
            </a:extLst>
          </p:cNvPr>
          <p:cNvPicPr>
            <a:picLocks noChangeAspect="1"/>
          </p:cNvPicPr>
          <p:nvPr/>
        </p:nvPicPr>
        <p:blipFill rotWithShape="1">
          <a:blip r:embed="rId2"/>
          <a:srcRect b="25235"/>
          <a:stretch/>
        </p:blipFill>
        <p:spPr>
          <a:xfrm>
            <a:off x="282010" y="1153182"/>
            <a:ext cx="4968463" cy="3114018"/>
          </a:xfrm>
          <a:prstGeom prst="rect">
            <a:avLst/>
          </a:prstGeom>
        </p:spPr>
      </p:pic>
      <p:sp>
        <p:nvSpPr>
          <p:cNvPr id="4" name="TextBox 3">
            <a:extLst>
              <a:ext uri="{FF2B5EF4-FFF2-40B4-BE49-F238E27FC236}">
                <a16:creationId xmlns:a16="http://schemas.microsoft.com/office/drawing/2014/main" id="{1E1BBFC1-2545-4641-9156-ABED1F9B56AD}"/>
              </a:ext>
            </a:extLst>
          </p:cNvPr>
          <p:cNvSpPr txBox="1"/>
          <p:nvPr/>
        </p:nvSpPr>
        <p:spPr>
          <a:xfrm>
            <a:off x="282010" y="4129856"/>
            <a:ext cx="5585390" cy="2631490"/>
          </a:xfrm>
          <a:prstGeom prst="rect">
            <a:avLst/>
          </a:prstGeom>
          <a:noFill/>
        </p:spPr>
        <p:txBody>
          <a:bodyPr wrap="square">
            <a:spAutoFit/>
          </a:bodyPr>
          <a:lstStyle/>
          <a:p>
            <a:r>
              <a:rPr lang="en-GB" sz="1100" dirty="0">
                <a:effectLst/>
                <a:latin typeface="Arial" panose="020B0604020202020204" pitchFamily="34" charset="0"/>
                <a:ea typeface="Times New Roman" panose="02020603050405020304" pitchFamily="18" charset="0"/>
              </a:rPr>
              <a:t>Award up to </a:t>
            </a:r>
            <a:r>
              <a:rPr lang="en-GB" sz="1100" b="1" dirty="0">
                <a:effectLst/>
                <a:latin typeface="Arial" panose="020B0604020202020204" pitchFamily="34" charset="0"/>
                <a:ea typeface="Times New Roman" panose="02020603050405020304" pitchFamily="18" charset="0"/>
              </a:rPr>
              <a:t>7 marks.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Award 0 marks </a:t>
            </a:r>
            <a:r>
              <a:rPr lang="en-GB" sz="1100" dirty="0">
                <a:effectLst/>
                <a:latin typeface="Arial" panose="020B0604020202020204" pitchFamily="34" charset="0"/>
                <a:ea typeface="Times New Roman" panose="02020603050405020304" pitchFamily="18" charset="0"/>
              </a:rPr>
              <a:t>for a response that is not creditworthy.</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en-GB" sz="1100" b="1" dirty="0">
                <a:effectLst/>
                <a:latin typeface="Arial" panose="020B0604020202020204" pitchFamily="34" charset="0"/>
                <a:ea typeface="Times New Roman" panose="02020603050405020304" pitchFamily="18" charset="0"/>
              </a:rPr>
              <a:t>Award 1-2 marks</a:t>
            </a:r>
            <a:r>
              <a:rPr lang="en-GB" sz="1100" dirty="0">
                <a:effectLst/>
                <a:latin typeface="Arial" panose="020B0604020202020204" pitchFamily="34" charset="0"/>
                <a:ea typeface="Times New Roman" panose="02020603050405020304" pitchFamily="18" charset="0"/>
              </a:rPr>
              <a:t> for basic suggestion which shows limited knowledge and understanding of how positive actions, attitudes and experiences in the home/school can impact on the behaviour of adolescents relating to substance experimentation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en-GB" sz="1100" b="1" dirty="0">
                <a:effectLst/>
                <a:latin typeface="Arial" panose="020B0604020202020204" pitchFamily="34" charset="0"/>
                <a:ea typeface="Times New Roman" panose="02020603050405020304" pitchFamily="18" charset="0"/>
              </a:rPr>
              <a:t>Award 3-4 marks </a:t>
            </a:r>
            <a:r>
              <a:rPr lang="en-GB" sz="1100" dirty="0">
                <a:effectLst/>
                <a:latin typeface="Arial" panose="020B0604020202020204" pitchFamily="34" charset="0"/>
                <a:ea typeface="Times New Roman" panose="02020603050405020304" pitchFamily="18" charset="0"/>
              </a:rPr>
              <a:t>for good suggestion which show some knowledge and understanding of how positive actions, attitudes and experiences in the home/school can impact on the behaviour of adolescent’s relating to substance experimentation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en-GB" sz="1100" b="1" dirty="0">
                <a:effectLst/>
                <a:latin typeface="Arial" panose="020B0604020202020204" pitchFamily="34" charset="0"/>
                <a:ea typeface="Times New Roman" panose="02020603050405020304" pitchFamily="18" charset="0"/>
              </a:rPr>
              <a:t>Award 5-7 marks </a:t>
            </a:r>
            <a:r>
              <a:rPr lang="en-GB" sz="1100" dirty="0">
                <a:effectLst/>
                <a:latin typeface="Arial" panose="020B0604020202020204" pitchFamily="34" charset="0"/>
                <a:ea typeface="Times New Roman" panose="02020603050405020304" pitchFamily="18" charset="0"/>
              </a:rPr>
              <a:t>for very good suggestion which shows sound knowledge and understanding of how positive actions, attitudes and experiences in the home/school can impact on the behaviour of adolescent’s relating to substance experimentation </a:t>
            </a:r>
            <a:endParaRPr lang="en-GB" sz="11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7506D63C-CC6D-AC34-E67A-4FC0EE96B10A}"/>
              </a:ext>
            </a:extLst>
          </p:cNvPr>
          <p:cNvSpPr txBox="1"/>
          <p:nvPr/>
        </p:nvSpPr>
        <p:spPr>
          <a:xfrm>
            <a:off x="6434254" y="1108170"/>
            <a:ext cx="5363736" cy="4767331"/>
          </a:xfrm>
          <a:prstGeom prst="rect">
            <a:avLst/>
          </a:prstGeom>
          <a:noFill/>
        </p:spPr>
        <p:txBody>
          <a:bodyPr wrap="square">
            <a:spAutoFit/>
          </a:bodyPr>
          <a:lstStyle/>
          <a:p>
            <a:pPr>
              <a:spcAft>
                <a:spcPts val="1125"/>
              </a:spcAft>
            </a:pPr>
            <a:r>
              <a:rPr lang="en-GB" sz="1100" dirty="0">
                <a:effectLst/>
                <a:latin typeface="Arial" panose="020B0604020202020204" pitchFamily="34" charset="0"/>
                <a:ea typeface="Times New Roman" panose="02020603050405020304" pitchFamily="18" charset="0"/>
              </a:rPr>
              <a:t>Response may refer to: </a:t>
            </a:r>
            <a:br>
              <a:rPr lang="en-GB" sz="1100" dirty="0">
                <a:latin typeface="Times New Roman" panose="02020603050405020304" pitchFamily="18" charset="0"/>
                <a:ea typeface="Times New Roman" panose="02020603050405020304" pitchFamily="18" charset="0"/>
              </a:rPr>
            </a:br>
            <a:r>
              <a:rPr lang="en-GB" sz="1100" dirty="0">
                <a:effectLst/>
                <a:latin typeface="Arial" panose="020B0604020202020204" pitchFamily="34" charset="0"/>
                <a:ea typeface="Times New Roman" panose="02020603050405020304" pitchFamily="18" charset="0"/>
              </a:rPr>
              <a:t>Either home/school or both </a:t>
            </a:r>
            <a:endParaRPr lang="en-GB" sz="1100" dirty="0">
              <a:effectLst/>
              <a:latin typeface="Times New Roman" panose="02020603050405020304" pitchFamily="18" charset="0"/>
              <a:ea typeface="Times New Roman" panose="02020603050405020304" pitchFamily="18" charset="0"/>
            </a:endParaRPr>
          </a:p>
          <a:p>
            <a:pPr>
              <a:spcAft>
                <a:spcPts val="600"/>
              </a:spcAft>
            </a:pPr>
            <a:r>
              <a:rPr lang="en-GB" sz="1100" b="1" dirty="0">
                <a:solidFill>
                  <a:srgbClr val="000000"/>
                </a:solidFill>
                <a:effectLst/>
                <a:latin typeface="Arial" panose="020B0604020202020204" pitchFamily="34" charset="0"/>
                <a:ea typeface="Times New Roman" panose="02020603050405020304" pitchFamily="18" charset="0"/>
              </a:rPr>
              <a:t>Home support</a:t>
            </a:r>
            <a:endParaRPr lang="en-GB" sz="1100" dirty="0">
              <a:effectLst/>
              <a:latin typeface="Times New Roman" panose="02020603050405020304" pitchFamily="18" charset="0"/>
              <a:ea typeface="Times New Roman" panose="02020603050405020304" pitchFamily="18" charset="0"/>
            </a:endParaRPr>
          </a:p>
          <a:p>
            <a:pPr marL="342900" lvl="0" indent="-342900">
              <a:lnSpc>
                <a:spcPct val="115000"/>
              </a:lnSpc>
              <a:spcAft>
                <a:spcPts val="600"/>
              </a:spcAft>
              <a:buFont typeface="Arial" panose="020B0604020202020204" pitchFamily="34" charset="0"/>
              <a:buChar char="•"/>
            </a:pPr>
            <a:r>
              <a:rPr lang="en-GB" sz="1100" dirty="0">
                <a:solidFill>
                  <a:srgbClr val="000000"/>
                </a:solidFill>
                <a:effectLst/>
                <a:latin typeface="Arial" panose="020B0604020202020204" pitchFamily="34" charset="0"/>
                <a:ea typeface="Arial" panose="020B0604020202020204" pitchFamily="34" charset="0"/>
              </a:rPr>
              <a:t>Improve self-esteem e.g. help a child find skills in which he/she excels to help avoid or counteract low self-worth</a:t>
            </a:r>
          </a:p>
          <a:p>
            <a:pPr marL="342900" lvl="0" indent="-342900">
              <a:lnSpc>
                <a:spcPct val="115000"/>
              </a:lnSpc>
              <a:spcAft>
                <a:spcPts val="600"/>
              </a:spcAft>
              <a:buFont typeface="Arial" panose="020B0604020202020204" pitchFamily="34" charset="0"/>
              <a:buChar char="•"/>
            </a:pPr>
            <a:r>
              <a:rPr lang="en-GB" sz="1100" dirty="0">
                <a:solidFill>
                  <a:srgbClr val="000000"/>
                </a:solidFill>
                <a:effectLst/>
                <a:latin typeface="Arial" panose="020B0604020202020204" pitchFamily="34" charset="0"/>
                <a:ea typeface="Arial" panose="020B0604020202020204" pitchFamily="34" charset="0"/>
              </a:rPr>
              <a:t>Support and educate children/ adolescents on the dangers of performance enhancing drugs/ support understand that doing the best they can in their schoolwork is all that is required for their parents to be proud of them</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Arial" panose="020B0604020202020204" pitchFamily="34" charset="0"/>
              </a:rPr>
              <a:t>Support understanding that one time can be enough to be fatal e.g. raise awareness and children’s/adolescent understanding that even short-lived experience, as abusing a drug or other substance even one time can be fatal. </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Arial" panose="020B0604020202020204" pitchFamily="34" charset="0"/>
              </a:rPr>
              <a:t>Prepare adolescents through conversations/role play etc. to avoid succumbing to peer pressure and to be prepared in advance with ideas of what they want to say</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Arial" panose="020B0604020202020204" pitchFamily="34" charset="0"/>
              </a:rPr>
              <a:t>Have an open-minded conversation/stay calm avoid judgemental opinions/avoiding over reacting/keep the dialogue on-going for future conversations and support </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Arial" panose="020B0604020202020204" pitchFamily="34" charset="0"/>
              </a:rPr>
              <a:t>Seek help and get support to help a child in need </a:t>
            </a:r>
            <a:endParaRPr lang="en-GB" sz="1100" dirty="0">
              <a:effectLst/>
              <a:latin typeface="Arial" panose="020B0604020202020204" pitchFamily="34" charset="0"/>
              <a:ea typeface="Arial" panose="020B0604020202020204" pitchFamily="34" charset="0"/>
            </a:endParaRPr>
          </a:p>
          <a:p>
            <a:pPr marL="342900" lvl="0" indent="-342900">
              <a:lnSpc>
                <a:spcPct val="115000"/>
              </a:lnSpc>
              <a:spcAft>
                <a:spcPts val="600"/>
              </a:spcAft>
              <a:buFont typeface="Symbol" panose="05050102010706020507" pitchFamily="18" charset="2"/>
              <a:buChar char=""/>
            </a:pPr>
            <a:r>
              <a:rPr lang="en-GB" sz="1100" dirty="0">
                <a:solidFill>
                  <a:srgbClr val="000000"/>
                </a:solidFill>
                <a:effectLst/>
                <a:latin typeface="Arial" panose="020B0604020202020204" pitchFamily="34" charset="0"/>
                <a:ea typeface="Arial" panose="020B0604020202020204" pitchFamily="34" charset="0"/>
              </a:rPr>
              <a:t>Build a trusting relationship/encourage a supportive relationship/allow responsibility/have set boundaries and expectations/discuss acceptable behaviour and expectations  </a:t>
            </a:r>
            <a:endParaRPr lang="en-GB" sz="1100" dirty="0">
              <a:effectLst/>
              <a:latin typeface="Arial" panose="020B0604020202020204" pitchFamily="34" charset="0"/>
              <a:ea typeface="Arial" panose="020B0604020202020204" pitchFamily="34" charset="0"/>
            </a:endParaRPr>
          </a:p>
        </p:txBody>
      </p:sp>
      <p:sp>
        <p:nvSpPr>
          <p:cNvPr id="7" name="TextBox 6">
            <a:extLst>
              <a:ext uri="{FF2B5EF4-FFF2-40B4-BE49-F238E27FC236}">
                <a16:creationId xmlns:a16="http://schemas.microsoft.com/office/drawing/2014/main" id="{C4B0DA5A-4F80-4CC1-7574-28B4CA2EED0E}"/>
              </a:ext>
            </a:extLst>
          </p:cNvPr>
          <p:cNvSpPr txBox="1"/>
          <p:nvPr/>
        </p:nvSpPr>
        <p:spPr>
          <a:xfrm>
            <a:off x="9055719" y="6420731"/>
            <a:ext cx="3111190" cy="276999"/>
          </a:xfrm>
          <a:prstGeom prst="rect">
            <a:avLst/>
          </a:prstGeom>
          <a:noFill/>
        </p:spPr>
        <p:txBody>
          <a:bodyPr wrap="square" rtlCol="0">
            <a:spAutoFit/>
          </a:bodyPr>
          <a:lstStyle/>
          <a:p>
            <a:r>
              <a:rPr lang="en-GB" sz="1200" i="1" dirty="0">
                <a:solidFill>
                  <a:srgbClr val="0070C0"/>
                </a:solidFill>
              </a:rPr>
              <a:t>Mark scheme continued on next page</a:t>
            </a:r>
          </a:p>
        </p:txBody>
      </p:sp>
      <p:sp>
        <p:nvSpPr>
          <p:cNvPr id="8" name="TextBox 7">
            <a:extLst>
              <a:ext uri="{FF2B5EF4-FFF2-40B4-BE49-F238E27FC236}">
                <a16:creationId xmlns:a16="http://schemas.microsoft.com/office/drawing/2014/main" id="{F1FC9B27-D7C8-3DA7-977F-A34224C9EC2B}"/>
              </a:ext>
            </a:extLst>
          </p:cNvPr>
          <p:cNvSpPr txBox="1"/>
          <p:nvPr/>
        </p:nvSpPr>
        <p:spPr>
          <a:xfrm>
            <a:off x="6096000" y="117344"/>
            <a:ext cx="6138040" cy="523220"/>
          </a:xfrm>
          <a:prstGeom prst="rect">
            <a:avLst/>
          </a:prstGeom>
          <a:noFill/>
        </p:spPr>
        <p:txBody>
          <a:bodyPr wrap="square">
            <a:spAutoFit/>
          </a:bodyPr>
          <a:lstStyle/>
          <a:p>
            <a:r>
              <a:rPr lang="en-GB" sz="1400" dirty="0">
                <a:solidFill>
                  <a:srgbClr val="0070C0"/>
                </a:solidFill>
              </a:rPr>
              <a:t>Command Verb: </a:t>
            </a:r>
            <a:r>
              <a:rPr lang="en-US" sz="1400" b="1" i="1" dirty="0">
                <a:solidFill>
                  <a:srgbClr val="0070C0"/>
                </a:solidFill>
              </a:rPr>
              <a:t>Suggest</a:t>
            </a:r>
            <a:r>
              <a:rPr lang="en-US" sz="1400" dirty="0">
                <a:solidFill>
                  <a:srgbClr val="0070C0"/>
                </a:solidFill>
              </a:rPr>
              <a:t> </a:t>
            </a:r>
          </a:p>
          <a:p>
            <a:r>
              <a:rPr lang="en-US" sz="1400" dirty="0">
                <a:solidFill>
                  <a:srgbClr val="0070C0"/>
                </a:solidFill>
              </a:rPr>
              <a:t>Put forward an idea, reason or course of action</a:t>
            </a:r>
            <a:endParaRPr lang="en-GB" sz="1400" dirty="0">
              <a:solidFill>
                <a:srgbClr val="0070C0"/>
              </a:solidFill>
            </a:endParaRPr>
          </a:p>
        </p:txBody>
      </p:sp>
    </p:spTree>
    <p:extLst>
      <p:ext uri="{BB962C8B-B14F-4D97-AF65-F5344CB8AC3E}">
        <p14:creationId xmlns:p14="http://schemas.microsoft.com/office/powerpoint/2010/main" val="313236020"/>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14013</TotalTime>
  <Words>9846</Words>
  <Application>Microsoft Office PowerPoint</Application>
  <PresentationFormat>Widescreen</PresentationFormat>
  <Paragraphs>515</Paragraphs>
  <Slides>27</Slides>
  <Notes>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27</vt:i4>
      </vt:variant>
    </vt:vector>
  </HeadingPairs>
  <TitlesOfParts>
    <vt:vector size="36" baseType="lpstr">
      <vt:lpstr>Arial</vt:lpstr>
      <vt:lpstr>Calibri</vt:lpstr>
      <vt:lpstr>Courier New</vt:lpstr>
      <vt:lpstr>Gotham Rounded Book</vt:lpstr>
      <vt:lpstr>Symbol</vt:lpstr>
      <vt:lpstr>Times New Roman</vt:lpstr>
      <vt:lpstr>Office Theme</vt:lpstr>
      <vt:lpstr>1_Office Theme</vt:lpstr>
      <vt:lpstr>2_Office Theme</vt:lpstr>
      <vt:lpstr>PowerPoint Presentation</vt:lpstr>
      <vt:lpstr>PowerPoint Presentation</vt:lpstr>
      <vt:lpstr>Question 2 and mark scheme </vt:lpstr>
      <vt:lpstr>Question 2 Candidate’s answer with Examiner’s comments</vt:lpstr>
      <vt:lpstr>Question 3(a) and mark scheme </vt:lpstr>
      <vt:lpstr>Question 3(a) Candidate’s answer with Examiner’s comments</vt:lpstr>
      <vt:lpstr>Question 3(b) and mark scheme </vt:lpstr>
      <vt:lpstr>Question 3(b) Candidate’s answer with Examiner’s comments</vt:lpstr>
      <vt:lpstr>Question 3(c) and mark scheme </vt:lpstr>
      <vt:lpstr>Question 3(c) mark scheme (cont)</vt:lpstr>
      <vt:lpstr>Question 3(c) Candidate’s answer with Examiner’s comments</vt:lpstr>
      <vt:lpstr>Question 4(a) and mark scheme </vt:lpstr>
      <vt:lpstr>Question 4(a) Candidate’s answer with Examiner’s comments</vt:lpstr>
      <vt:lpstr>Question 4(b) and mark scheme </vt:lpstr>
      <vt:lpstr>Question 4(b) mark scheme (Cont.) </vt:lpstr>
      <vt:lpstr>Question 4(b) Candidate’s answer with Examiner’s comments</vt:lpstr>
      <vt:lpstr>Question 5 and mark scheme </vt:lpstr>
      <vt:lpstr>Question 5 Candidate’s answer with Examiner’s comments</vt:lpstr>
      <vt:lpstr>Question 6 and mark scheme </vt:lpstr>
      <vt:lpstr>Question 6 and mark scheme </vt:lpstr>
      <vt:lpstr>Question 6 Candidate’s answer with Examiner’s comments</vt:lpstr>
      <vt:lpstr>Question 9 and mark scheme </vt:lpstr>
      <vt:lpstr>Question 9 Candidate’s answer with Examiner’s comments</vt:lpstr>
      <vt:lpstr>Question 10 and mark scheme </vt:lpstr>
      <vt:lpstr>Question 10 Candidate’s answer with Examiner’s comments</vt:lpstr>
      <vt:lpstr>Question 11 and mark scheme </vt:lpstr>
      <vt:lpstr>Question 11 Candidate’s answer with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1103</cp:revision>
  <dcterms:created xsi:type="dcterms:W3CDTF">2020-09-10T07:54:11Z</dcterms:created>
  <dcterms:modified xsi:type="dcterms:W3CDTF">2023-03-09T11:00:32Z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