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56"/>
  </p:notesMasterIdLst>
  <p:sldIdLst>
    <p:sldId id="256" r:id="rId5"/>
    <p:sldId id="724" r:id="rId6"/>
    <p:sldId id="726" r:id="rId7"/>
    <p:sldId id="728" r:id="rId8"/>
    <p:sldId id="734" r:id="rId9"/>
    <p:sldId id="735" r:id="rId10"/>
    <p:sldId id="729" r:id="rId11"/>
    <p:sldId id="731" r:id="rId12"/>
    <p:sldId id="664" r:id="rId13"/>
    <p:sldId id="801" r:id="rId14"/>
    <p:sldId id="736" r:id="rId15"/>
    <p:sldId id="723" r:id="rId16"/>
    <p:sldId id="695" r:id="rId17"/>
    <p:sldId id="737" r:id="rId18"/>
    <p:sldId id="738" r:id="rId19"/>
    <p:sldId id="770" r:id="rId20"/>
    <p:sldId id="771" r:id="rId21"/>
    <p:sldId id="772" r:id="rId22"/>
    <p:sldId id="773" r:id="rId23"/>
    <p:sldId id="774" r:id="rId24"/>
    <p:sldId id="775" r:id="rId25"/>
    <p:sldId id="776" r:id="rId26"/>
    <p:sldId id="777" r:id="rId27"/>
    <p:sldId id="778" r:id="rId28"/>
    <p:sldId id="779" r:id="rId29"/>
    <p:sldId id="780" r:id="rId30"/>
    <p:sldId id="781" r:id="rId31"/>
    <p:sldId id="782" r:id="rId32"/>
    <p:sldId id="783" r:id="rId33"/>
    <p:sldId id="784" r:id="rId34"/>
    <p:sldId id="785" r:id="rId35"/>
    <p:sldId id="786" r:id="rId36"/>
    <p:sldId id="787" r:id="rId37"/>
    <p:sldId id="788" r:id="rId38"/>
    <p:sldId id="789" r:id="rId39"/>
    <p:sldId id="790" r:id="rId40"/>
    <p:sldId id="791" r:id="rId41"/>
    <p:sldId id="803" r:id="rId42"/>
    <p:sldId id="792" r:id="rId43"/>
    <p:sldId id="793" r:id="rId44"/>
    <p:sldId id="794" r:id="rId45"/>
    <p:sldId id="796" r:id="rId46"/>
    <p:sldId id="795" r:id="rId47"/>
    <p:sldId id="797" r:id="rId48"/>
    <p:sldId id="798" r:id="rId49"/>
    <p:sldId id="806" r:id="rId50"/>
    <p:sldId id="799" r:id="rId51"/>
    <p:sldId id="800" r:id="rId52"/>
    <p:sldId id="802" r:id="rId53"/>
    <p:sldId id="804" r:id="rId54"/>
    <p:sldId id="268"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ianbosanko1961@gmail.com" initials="r" lastIdx="2" clrIdx="0">
    <p:extLst>
      <p:ext uri="{19B8F6BF-5375-455C-9EA6-DF929625EA0E}">
        <p15:presenceInfo xmlns:p15="http://schemas.microsoft.com/office/powerpoint/2012/main" userId="6f8220781ed0817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C2E5B-8C82-4588-9D76-0EFACC383048}" v="105" dt="2021-03-18T13:05:50.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2" autoAdjust="0"/>
    <p:restoredTop sz="84151" autoAdjust="0"/>
  </p:normalViewPr>
  <p:slideViewPr>
    <p:cSldViewPr snapToGrid="0" showGuides="1">
      <p:cViewPr varScale="1">
        <p:scale>
          <a:sx n="84" d="100"/>
          <a:sy n="84" d="100"/>
        </p:scale>
        <p:origin x="96" y="2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shell, Karen" userId="19dd44b5-e099-4de8-80dd-5f64219f3a96" providerId="ADAL" clId="{091C2E5B-8C82-4588-9D76-0EFACC383048}"/>
    <pc:docChg chg="custSel modSld">
      <pc:chgData name="Bushell, Karen" userId="19dd44b5-e099-4de8-80dd-5f64219f3a96" providerId="ADAL" clId="{091C2E5B-8C82-4588-9D76-0EFACC383048}" dt="2021-03-18T13:34:36.464" v="139" actId="20577"/>
      <pc:docMkLst>
        <pc:docMk/>
      </pc:docMkLst>
      <pc:sldChg chg="addSp delSp modSp modAnim modNotesTx">
        <pc:chgData name="Bushell, Karen" userId="19dd44b5-e099-4de8-80dd-5f64219f3a96" providerId="ADAL" clId="{091C2E5B-8C82-4588-9D76-0EFACC383048}" dt="2021-03-17T15:42:16.329" v="23"/>
        <pc:sldMkLst>
          <pc:docMk/>
          <pc:sldMk cId="1712846108" sldId="256"/>
        </pc:sldMkLst>
        <pc:picChg chg="add mod">
          <ac:chgData name="Bushell, Karen" userId="19dd44b5-e099-4de8-80dd-5f64219f3a96" providerId="ADAL" clId="{091C2E5B-8C82-4588-9D76-0EFACC383048}" dt="2021-03-17T15:42:16.329" v="23"/>
          <ac:picMkLst>
            <pc:docMk/>
            <pc:sldMk cId="1712846108" sldId="256"/>
            <ac:picMk id="5" creationId="{7E703466-C464-405B-8E38-CCEB8F4E5EB1}"/>
          </ac:picMkLst>
        </pc:picChg>
        <pc:picChg chg="del">
          <ac:chgData name="Bushell, Karen" userId="19dd44b5-e099-4de8-80dd-5f64219f3a96" providerId="ADAL" clId="{091C2E5B-8C82-4588-9D76-0EFACC383048}" dt="2021-03-17T15:41:28.891" v="0"/>
          <ac:picMkLst>
            <pc:docMk/>
            <pc:sldMk cId="1712846108" sldId="256"/>
            <ac:picMk id="12" creationId="{EA3A2F69-6135-419C-8BB0-2AD9F309E0D5}"/>
          </ac:picMkLst>
        </pc:picChg>
      </pc:sldChg>
      <pc:sldChg chg="addSp delSp modSp modTransition modAnim">
        <pc:chgData name="Bushell, Karen" userId="19dd44b5-e099-4de8-80dd-5f64219f3a96" providerId="ADAL" clId="{091C2E5B-8C82-4588-9D76-0EFACC383048}" dt="2021-03-18T13:05:50.712" v="132"/>
        <pc:sldMkLst>
          <pc:docMk/>
          <pc:sldMk cId="2993386056" sldId="268"/>
        </pc:sldMkLst>
        <pc:picChg chg="add del mod">
          <ac:chgData name="Bushell, Karen" userId="19dd44b5-e099-4de8-80dd-5f64219f3a96" providerId="ADAL" clId="{091C2E5B-8C82-4588-9D76-0EFACC383048}" dt="2021-03-18T13:04:25.410" v="125"/>
          <ac:picMkLst>
            <pc:docMk/>
            <pc:sldMk cId="2993386056" sldId="268"/>
            <ac:picMk id="3" creationId="{31277397-E014-4BA9-8464-EDF6DAE26CD7}"/>
          </ac:picMkLst>
        </pc:picChg>
        <pc:picChg chg="add del mod">
          <ac:chgData name="Bushell, Karen" userId="19dd44b5-e099-4de8-80dd-5f64219f3a96" providerId="ADAL" clId="{091C2E5B-8C82-4588-9D76-0EFACC383048}" dt="2021-03-18T13:04:45.441" v="127"/>
          <ac:picMkLst>
            <pc:docMk/>
            <pc:sldMk cId="2993386056" sldId="268"/>
            <ac:picMk id="5" creationId="{4AC8A1F8-5DA4-4F90-BF86-4733667F637D}"/>
          </ac:picMkLst>
        </pc:picChg>
        <pc:picChg chg="add del mod">
          <ac:chgData name="Bushell, Karen" userId="19dd44b5-e099-4de8-80dd-5f64219f3a96" providerId="ADAL" clId="{091C2E5B-8C82-4588-9D76-0EFACC383048}" dt="2021-03-18T13:05:08.394" v="129"/>
          <ac:picMkLst>
            <pc:docMk/>
            <pc:sldMk cId="2993386056" sldId="268"/>
            <ac:picMk id="6" creationId="{06FF1D2B-5F7C-48A3-82B8-D63218368DE1}"/>
          </ac:picMkLst>
        </pc:picChg>
        <pc:picChg chg="add del mod">
          <ac:chgData name="Bushell, Karen" userId="19dd44b5-e099-4de8-80dd-5f64219f3a96" providerId="ADAL" clId="{091C2E5B-8C82-4588-9D76-0EFACC383048}" dt="2021-03-18T13:05:30.843" v="131"/>
          <ac:picMkLst>
            <pc:docMk/>
            <pc:sldMk cId="2993386056" sldId="268"/>
            <ac:picMk id="8" creationId="{7EBAD671-C0F3-4C73-BFFE-253B3693F764}"/>
          </ac:picMkLst>
        </pc:picChg>
        <pc:picChg chg="add mod">
          <ac:chgData name="Bushell, Karen" userId="19dd44b5-e099-4de8-80dd-5f64219f3a96" providerId="ADAL" clId="{091C2E5B-8C82-4588-9D76-0EFACC383048}" dt="2021-03-18T13:05:50.712" v="132"/>
          <ac:picMkLst>
            <pc:docMk/>
            <pc:sldMk cId="2993386056" sldId="268"/>
            <ac:picMk id="9" creationId="{F3257B8A-C42A-4F32-A9F0-5C7AC405663F}"/>
          </ac:picMkLst>
        </pc:picChg>
      </pc:sldChg>
      <pc:sldChg chg="addSp delSp modSp modTransition modAnim">
        <pc:chgData name="Bushell, Karen" userId="19dd44b5-e099-4de8-80dd-5f64219f3a96" providerId="ADAL" clId="{091C2E5B-8C82-4588-9D76-0EFACC383048}" dt="2021-03-18T11:36:11.293" v="47"/>
        <pc:sldMkLst>
          <pc:docMk/>
          <pc:sldMk cId="3723171906" sldId="664"/>
        </pc:sldMkLst>
        <pc:picChg chg="add del mod">
          <ac:chgData name="Bushell, Karen" userId="19dd44b5-e099-4de8-80dd-5f64219f3a96" providerId="ADAL" clId="{091C2E5B-8C82-4588-9D76-0EFACC383048}" dt="2021-03-18T11:35:05.283" v="44"/>
          <ac:picMkLst>
            <pc:docMk/>
            <pc:sldMk cId="3723171906" sldId="664"/>
            <ac:picMk id="4" creationId="{8DB8F54E-E13C-4608-85BD-0968FD22698C}"/>
          </ac:picMkLst>
        </pc:picChg>
        <pc:picChg chg="del">
          <ac:chgData name="Bushell, Karen" userId="19dd44b5-e099-4de8-80dd-5f64219f3a96" providerId="ADAL" clId="{091C2E5B-8C82-4588-9D76-0EFACC383048}" dt="2021-03-18T11:34:35.586" v="42"/>
          <ac:picMkLst>
            <pc:docMk/>
            <pc:sldMk cId="3723171906" sldId="664"/>
            <ac:picMk id="5" creationId="{A8A2573F-F923-4036-8CEA-3A3DF0BD33BB}"/>
          </ac:picMkLst>
        </pc:picChg>
        <pc:picChg chg="add del mod">
          <ac:chgData name="Bushell, Karen" userId="19dd44b5-e099-4de8-80dd-5f64219f3a96" providerId="ADAL" clId="{091C2E5B-8C82-4588-9D76-0EFACC383048}" dt="2021-03-18T11:35:31.713" v="46"/>
          <ac:picMkLst>
            <pc:docMk/>
            <pc:sldMk cId="3723171906" sldId="664"/>
            <ac:picMk id="6" creationId="{61F3DF93-7C09-41F9-A5DC-39925F925C83}"/>
          </ac:picMkLst>
        </pc:picChg>
        <pc:picChg chg="add mod">
          <ac:chgData name="Bushell, Karen" userId="19dd44b5-e099-4de8-80dd-5f64219f3a96" providerId="ADAL" clId="{091C2E5B-8C82-4588-9D76-0EFACC383048}" dt="2021-03-18T11:36:11.293" v="47"/>
          <ac:picMkLst>
            <pc:docMk/>
            <pc:sldMk cId="3723171906" sldId="664"/>
            <ac:picMk id="7" creationId="{63368D05-6D64-45EC-87C5-994382FFE30E}"/>
          </ac:picMkLst>
        </pc:picChg>
      </pc:sldChg>
      <pc:sldChg chg="addSp delSp modSp modAnim">
        <pc:chgData name="Bushell, Karen" userId="19dd44b5-e099-4de8-80dd-5f64219f3a96" providerId="ADAL" clId="{091C2E5B-8C82-4588-9D76-0EFACC383048}" dt="2021-03-18T11:44:05.020" v="55"/>
        <pc:sldMkLst>
          <pc:docMk/>
          <pc:sldMk cId="4118898515" sldId="695"/>
        </pc:sldMkLst>
        <pc:picChg chg="add mod">
          <ac:chgData name="Bushell, Karen" userId="19dd44b5-e099-4de8-80dd-5f64219f3a96" providerId="ADAL" clId="{091C2E5B-8C82-4588-9D76-0EFACC383048}" dt="2021-03-18T11:44:05.020" v="55"/>
          <ac:picMkLst>
            <pc:docMk/>
            <pc:sldMk cId="4118898515" sldId="695"/>
            <ac:picMk id="2" creationId="{CC440B4B-7FAC-454D-9F8D-483BD02F3AC8}"/>
          </ac:picMkLst>
        </pc:picChg>
        <pc:picChg chg="del">
          <ac:chgData name="Bushell, Karen" userId="19dd44b5-e099-4de8-80dd-5f64219f3a96" providerId="ADAL" clId="{091C2E5B-8C82-4588-9D76-0EFACC383048}" dt="2021-03-18T11:42:57.977" v="54"/>
          <ac:picMkLst>
            <pc:docMk/>
            <pc:sldMk cId="4118898515" sldId="695"/>
            <ac:picMk id="5" creationId="{9104A948-164D-4E5E-9FF2-AAEF466CB3B2}"/>
          </ac:picMkLst>
        </pc:picChg>
      </pc:sldChg>
      <pc:sldChg chg="addSp delSp modSp modAnim">
        <pc:chgData name="Bushell, Karen" userId="19dd44b5-e099-4de8-80dd-5f64219f3a96" providerId="ADAL" clId="{091C2E5B-8C82-4588-9D76-0EFACC383048}" dt="2021-03-18T11:42:40.306" v="53"/>
        <pc:sldMkLst>
          <pc:docMk/>
          <pc:sldMk cId="762429152" sldId="723"/>
        </pc:sldMkLst>
        <pc:picChg chg="add mod">
          <ac:chgData name="Bushell, Karen" userId="19dd44b5-e099-4de8-80dd-5f64219f3a96" providerId="ADAL" clId="{091C2E5B-8C82-4588-9D76-0EFACC383048}" dt="2021-03-18T11:42:40.306" v="53"/>
          <ac:picMkLst>
            <pc:docMk/>
            <pc:sldMk cId="762429152" sldId="723"/>
            <ac:picMk id="5" creationId="{6EC2A0FA-DE12-4DFB-BEAA-9028C6027BD7}"/>
          </ac:picMkLst>
        </pc:picChg>
        <pc:picChg chg="del">
          <ac:chgData name="Bushell, Karen" userId="19dd44b5-e099-4de8-80dd-5f64219f3a96" providerId="ADAL" clId="{091C2E5B-8C82-4588-9D76-0EFACC383048}" dt="2021-03-18T11:39:19.189" v="52"/>
          <ac:picMkLst>
            <pc:docMk/>
            <pc:sldMk cId="762429152" sldId="723"/>
            <ac:picMk id="7" creationId="{E4647157-300F-49CE-9B8C-EB788D59D30F}"/>
          </ac:picMkLst>
        </pc:picChg>
      </pc:sldChg>
      <pc:sldChg chg="addSp delSp modSp modAnim">
        <pc:chgData name="Bushell, Karen" userId="19dd44b5-e099-4de8-80dd-5f64219f3a96" providerId="ADAL" clId="{091C2E5B-8C82-4588-9D76-0EFACC383048}" dt="2021-03-17T15:43:23.904" v="25"/>
        <pc:sldMkLst>
          <pc:docMk/>
          <pc:sldMk cId="2048180556" sldId="724"/>
        </pc:sldMkLst>
        <pc:picChg chg="add mod">
          <ac:chgData name="Bushell, Karen" userId="19dd44b5-e099-4de8-80dd-5f64219f3a96" providerId="ADAL" clId="{091C2E5B-8C82-4588-9D76-0EFACC383048}" dt="2021-03-17T15:43:23.904" v="25"/>
          <ac:picMkLst>
            <pc:docMk/>
            <pc:sldMk cId="2048180556" sldId="724"/>
            <ac:picMk id="4" creationId="{50DDACF1-9E71-4DA1-A8EA-9F6C94DB83C2}"/>
          </ac:picMkLst>
        </pc:picChg>
        <pc:picChg chg="del">
          <ac:chgData name="Bushell, Karen" userId="19dd44b5-e099-4de8-80dd-5f64219f3a96" providerId="ADAL" clId="{091C2E5B-8C82-4588-9D76-0EFACC383048}" dt="2021-03-17T15:42:46.970" v="24"/>
          <ac:picMkLst>
            <pc:docMk/>
            <pc:sldMk cId="2048180556" sldId="724"/>
            <ac:picMk id="8" creationId="{5858C2BE-71B0-4B0A-9C02-87FBED08206D}"/>
          </ac:picMkLst>
        </pc:picChg>
      </pc:sldChg>
      <pc:sldChg chg="addSp delSp modSp delAnim">
        <pc:chgData name="Bushell, Karen" userId="19dd44b5-e099-4de8-80dd-5f64219f3a96" providerId="ADAL" clId="{091C2E5B-8C82-4588-9D76-0EFACC383048}" dt="2021-03-17T15:44:35.698" v="27"/>
        <pc:sldMkLst>
          <pc:docMk/>
          <pc:sldMk cId="4158699864" sldId="726"/>
        </pc:sldMkLst>
        <pc:picChg chg="add mod">
          <ac:chgData name="Bushell, Karen" userId="19dd44b5-e099-4de8-80dd-5f64219f3a96" providerId="ADAL" clId="{091C2E5B-8C82-4588-9D76-0EFACC383048}" dt="2021-03-17T15:44:35.698" v="27"/>
          <ac:picMkLst>
            <pc:docMk/>
            <pc:sldMk cId="4158699864" sldId="726"/>
            <ac:picMk id="4" creationId="{FEC72F46-72CE-461F-9B83-44965B521E75}"/>
          </ac:picMkLst>
        </pc:picChg>
        <pc:picChg chg="del">
          <ac:chgData name="Bushell, Karen" userId="19dd44b5-e099-4de8-80dd-5f64219f3a96" providerId="ADAL" clId="{091C2E5B-8C82-4588-9D76-0EFACC383048}" dt="2021-03-17T15:43:38.618" v="26" actId="478"/>
          <ac:picMkLst>
            <pc:docMk/>
            <pc:sldMk cId="4158699864" sldId="726"/>
            <ac:picMk id="7" creationId="{DC20D59F-DAF2-473B-9DF2-9DC306DB4BD0}"/>
          </ac:picMkLst>
        </pc:picChg>
      </pc:sldChg>
      <pc:sldChg chg="addSp delSp modSp modTransition modAnim">
        <pc:chgData name="Bushell, Karen" userId="19dd44b5-e099-4de8-80dd-5f64219f3a96" providerId="ADAL" clId="{091C2E5B-8C82-4588-9D76-0EFACC383048}" dt="2021-03-17T15:53:16.111" v="33"/>
        <pc:sldMkLst>
          <pc:docMk/>
          <pc:sldMk cId="2933326125" sldId="728"/>
        </pc:sldMkLst>
        <pc:picChg chg="add del mod">
          <ac:chgData name="Bushell, Karen" userId="19dd44b5-e099-4de8-80dd-5f64219f3a96" providerId="ADAL" clId="{091C2E5B-8C82-4588-9D76-0EFACC383048}" dt="2021-03-17T15:49:22.942" v="30"/>
          <ac:picMkLst>
            <pc:docMk/>
            <pc:sldMk cId="2933326125" sldId="728"/>
            <ac:picMk id="4" creationId="{CF672152-B3E6-494A-A844-6B46BE0FF542}"/>
          </ac:picMkLst>
        </pc:picChg>
        <pc:picChg chg="del">
          <ac:chgData name="Bushell, Karen" userId="19dd44b5-e099-4de8-80dd-5f64219f3a96" providerId="ADAL" clId="{091C2E5B-8C82-4588-9D76-0EFACC383048}" dt="2021-03-17T15:49:03.210" v="28"/>
          <ac:picMkLst>
            <pc:docMk/>
            <pc:sldMk cId="2933326125" sldId="728"/>
            <ac:picMk id="5" creationId="{548D19AC-E401-4DBB-B3F3-EBC96D1AE32E}"/>
          </ac:picMkLst>
        </pc:picChg>
        <pc:picChg chg="add del mod">
          <ac:chgData name="Bushell, Karen" userId="19dd44b5-e099-4de8-80dd-5f64219f3a96" providerId="ADAL" clId="{091C2E5B-8C82-4588-9D76-0EFACC383048}" dt="2021-03-17T15:51:40.451" v="32"/>
          <ac:picMkLst>
            <pc:docMk/>
            <pc:sldMk cId="2933326125" sldId="728"/>
            <ac:picMk id="6" creationId="{D4B40719-CBEC-49B1-825D-DD627619CCA7}"/>
          </ac:picMkLst>
        </pc:picChg>
        <pc:picChg chg="add mod">
          <ac:chgData name="Bushell, Karen" userId="19dd44b5-e099-4de8-80dd-5f64219f3a96" providerId="ADAL" clId="{091C2E5B-8C82-4588-9D76-0EFACC383048}" dt="2021-03-17T15:53:16.111" v="33"/>
          <ac:picMkLst>
            <pc:docMk/>
            <pc:sldMk cId="2933326125" sldId="728"/>
            <ac:picMk id="7" creationId="{FF1A5DA6-2F43-4E6A-888F-525FEF3EF906}"/>
          </ac:picMkLst>
        </pc:picChg>
      </pc:sldChg>
      <pc:sldChg chg="addSp delSp modSp delAnim">
        <pc:chgData name="Bushell, Karen" userId="19dd44b5-e099-4de8-80dd-5f64219f3a96" providerId="ADAL" clId="{091C2E5B-8C82-4588-9D76-0EFACC383048}" dt="2021-03-18T11:32:05.990" v="39"/>
        <pc:sldMkLst>
          <pc:docMk/>
          <pc:sldMk cId="3024120679" sldId="729"/>
        </pc:sldMkLst>
        <pc:picChg chg="add mod">
          <ac:chgData name="Bushell, Karen" userId="19dd44b5-e099-4de8-80dd-5f64219f3a96" providerId="ADAL" clId="{091C2E5B-8C82-4588-9D76-0EFACC383048}" dt="2021-03-18T11:32:05.990" v="39"/>
          <ac:picMkLst>
            <pc:docMk/>
            <pc:sldMk cId="3024120679" sldId="729"/>
            <ac:picMk id="4" creationId="{6D1F44CD-EB64-4786-9BDE-1E9856A9B8AB}"/>
          </ac:picMkLst>
        </pc:picChg>
        <pc:picChg chg="del">
          <ac:chgData name="Bushell, Karen" userId="19dd44b5-e099-4de8-80dd-5f64219f3a96" providerId="ADAL" clId="{091C2E5B-8C82-4588-9D76-0EFACC383048}" dt="2021-03-18T11:20:46.422" v="38" actId="478"/>
          <ac:picMkLst>
            <pc:docMk/>
            <pc:sldMk cId="3024120679" sldId="729"/>
            <ac:picMk id="7" creationId="{3EB66678-4CAD-48C2-9E95-75F7A10B5DD4}"/>
          </ac:picMkLst>
        </pc:picChg>
      </pc:sldChg>
      <pc:sldChg chg="addSp delSp modSp modAnim">
        <pc:chgData name="Bushell, Karen" userId="19dd44b5-e099-4de8-80dd-5f64219f3a96" providerId="ADAL" clId="{091C2E5B-8C82-4588-9D76-0EFACC383048}" dt="2021-03-18T11:34:20.149" v="41"/>
        <pc:sldMkLst>
          <pc:docMk/>
          <pc:sldMk cId="809571147" sldId="731"/>
        </pc:sldMkLst>
        <pc:picChg chg="add mod">
          <ac:chgData name="Bushell, Karen" userId="19dd44b5-e099-4de8-80dd-5f64219f3a96" providerId="ADAL" clId="{091C2E5B-8C82-4588-9D76-0EFACC383048}" dt="2021-03-18T11:34:20.149" v="41"/>
          <ac:picMkLst>
            <pc:docMk/>
            <pc:sldMk cId="809571147" sldId="731"/>
            <ac:picMk id="4" creationId="{CC531AAC-8E3F-403C-A576-2D5A4D0307BE}"/>
          </ac:picMkLst>
        </pc:picChg>
        <pc:picChg chg="del">
          <ac:chgData name="Bushell, Karen" userId="19dd44b5-e099-4de8-80dd-5f64219f3a96" providerId="ADAL" clId="{091C2E5B-8C82-4588-9D76-0EFACC383048}" dt="2021-03-18T11:32:23.831" v="40"/>
          <ac:picMkLst>
            <pc:docMk/>
            <pc:sldMk cId="809571147" sldId="731"/>
            <ac:picMk id="7" creationId="{B852FA80-6F24-4563-9D7E-445B235E1CFA}"/>
          </ac:picMkLst>
        </pc:picChg>
      </pc:sldChg>
      <pc:sldChg chg="addSp delSp modSp delAnim">
        <pc:chgData name="Bushell, Karen" userId="19dd44b5-e099-4de8-80dd-5f64219f3a96" providerId="ADAL" clId="{091C2E5B-8C82-4588-9D76-0EFACC383048}" dt="2021-03-17T15:54:33.587" v="35"/>
        <pc:sldMkLst>
          <pc:docMk/>
          <pc:sldMk cId="1309608719" sldId="734"/>
        </pc:sldMkLst>
        <pc:picChg chg="del">
          <ac:chgData name="Bushell, Karen" userId="19dd44b5-e099-4de8-80dd-5f64219f3a96" providerId="ADAL" clId="{091C2E5B-8C82-4588-9D76-0EFACC383048}" dt="2021-03-17T15:53:37.256" v="34" actId="478"/>
          <ac:picMkLst>
            <pc:docMk/>
            <pc:sldMk cId="1309608719" sldId="734"/>
            <ac:picMk id="4" creationId="{2720339F-27A0-4CBD-9914-FEE85E7B7EC2}"/>
          </ac:picMkLst>
        </pc:picChg>
        <pc:picChg chg="add mod">
          <ac:chgData name="Bushell, Karen" userId="19dd44b5-e099-4de8-80dd-5f64219f3a96" providerId="ADAL" clId="{091C2E5B-8C82-4588-9D76-0EFACC383048}" dt="2021-03-17T15:54:33.587" v="35"/>
          <ac:picMkLst>
            <pc:docMk/>
            <pc:sldMk cId="1309608719" sldId="734"/>
            <ac:picMk id="5" creationId="{80AD62B6-AA47-42AF-9A8B-F42C2A3C7811}"/>
          </ac:picMkLst>
        </pc:picChg>
      </pc:sldChg>
      <pc:sldChg chg="addSp delSp modSp modAnim">
        <pc:chgData name="Bushell, Karen" userId="19dd44b5-e099-4de8-80dd-5f64219f3a96" providerId="ADAL" clId="{091C2E5B-8C82-4588-9D76-0EFACC383048}" dt="2021-03-18T11:20:37.049" v="37"/>
        <pc:sldMkLst>
          <pc:docMk/>
          <pc:sldMk cId="3485490966" sldId="735"/>
        </pc:sldMkLst>
        <pc:picChg chg="add mod">
          <ac:chgData name="Bushell, Karen" userId="19dd44b5-e099-4de8-80dd-5f64219f3a96" providerId="ADAL" clId="{091C2E5B-8C82-4588-9D76-0EFACC383048}" dt="2021-03-18T11:20:37.049" v="37"/>
          <ac:picMkLst>
            <pc:docMk/>
            <pc:sldMk cId="3485490966" sldId="735"/>
            <ac:picMk id="4" creationId="{3735DE84-F577-4DA3-903C-E5D5D5783B08}"/>
          </ac:picMkLst>
        </pc:picChg>
        <pc:picChg chg="del">
          <ac:chgData name="Bushell, Karen" userId="19dd44b5-e099-4de8-80dd-5f64219f3a96" providerId="ADAL" clId="{091C2E5B-8C82-4588-9D76-0EFACC383048}" dt="2021-03-18T10:36:02.163" v="36"/>
          <ac:picMkLst>
            <pc:docMk/>
            <pc:sldMk cId="3485490966" sldId="735"/>
            <ac:picMk id="5" creationId="{042C523C-29F1-45A0-B21F-AB93C13F031D}"/>
          </ac:picMkLst>
        </pc:picChg>
      </pc:sldChg>
      <pc:sldChg chg="addSp delSp modSp modTransition modAnim">
        <pc:chgData name="Bushell, Karen" userId="19dd44b5-e099-4de8-80dd-5f64219f3a96" providerId="ADAL" clId="{091C2E5B-8C82-4588-9D76-0EFACC383048}" dt="2021-03-18T11:38:55.075" v="51"/>
        <pc:sldMkLst>
          <pc:docMk/>
          <pc:sldMk cId="4235500679" sldId="736"/>
        </pc:sldMkLst>
        <pc:picChg chg="add mod">
          <ac:chgData name="Bushell, Karen" userId="19dd44b5-e099-4de8-80dd-5f64219f3a96" providerId="ADAL" clId="{091C2E5B-8C82-4588-9D76-0EFACC383048}" dt="2021-03-18T11:38:55.075" v="51"/>
          <ac:picMkLst>
            <pc:docMk/>
            <pc:sldMk cId="4235500679" sldId="736"/>
            <ac:picMk id="4" creationId="{0EC3E179-20A6-4899-A2D3-F7BBE80DDE3C}"/>
          </ac:picMkLst>
        </pc:picChg>
        <pc:picChg chg="del">
          <ac:chgData name="Bushell, Karen" userId="19dd44b5-e099-4de8-80dd-5f64219f3a96" providerId="ADAL" clId="{091C2E5B-8C82-4588-9D76-0EFACC383048}" dt="2021-03-18T11:38:24.925" v="50"/>
          <ac:picMkLst>
            <pc:docMk/>
            <pc:sldMk cId="4235500679" sldId="736"/>
            <ac:picMk id="5" creationId="{E75FC72A-CBBB-4500-A442-5856898216D5}"/>
          </ac:picMkLst>
        </pc:picChg>
      </pc:sldChg>
      <pc:sldChg chg="addSp delSp modSp modTransition modAnim">
        <pc:chgData name="Bushell, Karen" userId="19dd44b5-e099-4de8-80dd-5f64219f3a96" providerId="ADAL" clId="{091C2E5B-8C82-4588-9D76-0EFACC383048}" dt="2021-03-18T11:46:16.295" v="57"/>
        <pc:sldMkLst>
          <pc:docMk/>
          <pc:sldMk cId="722884949" sldId="737"/>
        </pc:sldMkLst>
        <pc:picChg chg="add mod">
          <ac:chgData name="Bushell, Karen" userId="19dd44b5-e099-4de8-80dd-5f64219f3a96" providerId="ADAL" clId="{091C2E5B-8C82-4588-9D76-0EFACC383048}" dt="2021-03-18T11:46:16.295" v="57"/>
          <ac:picMkLst>
            <pc:docMk/>
            <pc:sldMk cId="722884949" sldId="737"/>
            <ac:picMk id="5" creationId="{9F900EC7-9989-4FFD-9AA1-95A32402F60D}"/>
          </ac:picMkLst>
        </pc:picChg>
        <pc:picChg chg="del">
          <ac:chgData name="Bushell, Karen" userId="19dd44b5-e099-4de8-80dd-5f64219f3a96" providerId="ADAL" clId="{091C2E5B-8C82-4588-9D76-0EFACC383048}" dt="2021-03-18T11:44:42.814" v="56"/>
          <ac:picMkLst>
            <pc:docMk/>
            <pc:sldMk cId="722884949" sldId="737"/>
            <ac:picMk id="6" creationId="{A6A72F92-A641-4912-B11D-79D82CB7E696}"/>
          </ac:picMkLst>
        </pc:picChg>
      </pc:sldChg>
      <pc:sldChg chg="addSp delSp modSp modTransition modAnim">
        <pc:chgData name="Bushell, Karen" userId="19dd44b5-e099-4de8-80dd-5f64219f3a96" providerId="ADAL" clId="{091C2E5B-8C82-4588-9D76-0EFACC383048}" dt="2021-03-18T11:47:37.707" v="59"/>
        <pc:sldMkLst>
          <pc:docMk/>
          <pc:sldMk cId="740830784" sldId="738"/>
        </pc:sldMkLst>
        <pc:picChg chg="del">
          <ac:chgData name="Bushell, Karen" userId="19dd44b5-e099-4de8-80dd-5f64219f3a96" providerId="ADAL" clId="{091C2E5B-8C82-4588-9D76-0EFACC383048}" dt="2021-03-18T11:46:50.187" v="58"/>
          <ac:picMkLst>
            <pc:docMk/>
            <pc:sldMk cId="740830784" sldId="738"/>
            <ac:picMk id="2" creationId="{8F38C2CA-30FF-4802-B4A8-02E89F3B0A0B}"/>
          </ac:picMkLst>
        </pc:picChg>
        <pc:picChg chg="add mod">
          <ac:chgData name="Bushell, Karen" userId="19dd44b5-e099-4de8-80dd-5f64219f3a96" providerId="ADAL" clId="{091C2E5B-8C82-4588-9D76-0EFACC383048}" dt="2021-03-18T11:47:37.707" v="59"/>
          <ac:picMkLst>
            <pc:docMk/>
            <pc:sldMk cId="740830784" sldId="738"/>
            <ac:picMk id="4" creationId="{2AB8DA2C-90EE-4015-83B0-06402CDA5222}"/>
          </ac:picMkLst>
        </pc:picChg>
      </pc:sldChg>
      <pc:sldChg chg="addSp modSp">
        <pc:chgData name="Bushell, Karen" userId="19dd44b5-e099-4de8-80dd-5f64219f3a96" providerId="ADAL" clId="{091C2E5B-8C82-4588-9D76-0EFACC383048}" dt="2021-03-18T11:48:28.321" v="60"/>
        <pc:sldMkLst>
          <pc:docMk/>
          <pc:sldMk cId="2479756020" sldId="770"/>
        </pc:sldMkLst>
        <pc:picChg chg="add mod">
          <ac:chgData name="Bushell, Karen" userId="19dd44b5-e099-4de8-80dd-5f64219f3a96" providerId="ADAL" clId="{091C2E5B-8C82-4588-9D76-0EFACC383048}" dt="2021-03-18T11:48:28.321" v="60"/>
          <ac:picMkLst>
            <pc:docMk/>
            <pc:sldMk cId="2479756020" sldId="770"/>
            <ac:picMk id="2" creationId="{FD643A57-3A8C-48FD-B094-F827E7A5D2B0}"/>
          </ac:picMkLst>
        </pc:picChg>
      </pc:sldChg>
      <pc:sldChg chg="addSp delSp modSp modTransition modAnim">
        <pc:chgData name="Bushell, Karen" userId="19dd44b5-e099-4de8-80dd-5f64219f3a96" providerId="ADAL" clId="{091C2E5B-8C82-4588-9D76-0EFACC383048}" dt="2021-03-18T11:51:13.412" v="63"/>
        <pc:sldMkLst>
          <pc:docMk/>
          <pc:sldMk cId="1693156477" sldId="771"/>
        </pc:sldMkLst>
        <pc:picChg chg="add del mod">
          <ac:chgData name="Bushell, Karen" userId="19dd44b5-e099-4de8-80dd-5f64219f3a96" providerId="ADAL" clId="{091C2E5B-8C82-4588-9D76-0EFACC383048}" dt="2021-03-18T11:49:36.281" v="62"/>
          <ac:picMkLst>
            <pc:docMk/>
            <pc:sldMk cId="1693156477" sldId="771"/>
            <ac:picMk id="5" creationId="{770F79B1-D778-4D95-9D68-F6808DB69A1A}"/>
          </ac:picMkLst>
        </pc:picChg>
        <pc:picChg chg="add mod">
          <ac:chgData name="Bushell, Karen" userId="19dd44b5-e099-4de8-80dd-5f64219f3a96" providerId="ADAL" clId="{091C2E5B-8C82-4588-9D76-0EFACC383048}" dt="2021-03-18T11:51:13.412" v="63"/>
          <ac:picMkLst>
            <pc:docMk/>
            <pc:sldMk cId="1693156477" sldId="771"/>
            <ac:picMk id="6" creationId="{53B0F550-3417-46A8-A6C3-ECD471AC1C63}"/>
          </ac:picMkLst>
        </pc:picChg>
      </pc:sldChg>
      <pc:sldChg chg="addSp delSp modSp modTransition modAnim">
        <pc:chgData name="Bushell, Karen" userId="19dd44b5-e099-4de8-80dd-5f64219f3a96" providerId="ADAL" clId="{091C2E5B-8C82-4588-9D76-0EFACC383048}" dt="2021-03-18T11:52:46.838" v="66"/>
        <pc:sldMkLst>
          <pc:docMk/>
          <pc:sldMk cId="4064451670" sldId="772"/>
        </pc:sldMkLst>
        <pc:picChg chg="add del mod">
          <ac:chgData name="Bushell, Karen" userId="19dd44b5-e099-4de8-80dd-5f64219f3a96" providerId="ADAL" clId="{091C2E5B-8C82-4588-9D76-0EFACC383048}" dt="2021-03-18T11:52:10.497" v="65"/>
          <ac:picMkLst>
            <pc:docMk/>
            <pc:sldMk cId="4064451670" sldId="772"/>
            <ac:picMk id="4" creationId="{73BA8AD9-6541-4A8A-9546-1C290F33DB32}"/>
          </ac:picMkLst>
        </pc:picChg>
        <pc:picChg chg="add mod">
          <ac:chgData name="Bushell, Karen" userId="19dd44b5-e099-4de8-80dd-5f64219f3a96" providerId="ADAL" clId="{091C2E5B-8C82-4588-9D76-0EFACC383048}" dt="2021-03-18T11:52:46.838" v="66"/>
          <ac:picMkLst>
            <pc:docMk/>
            <pc:sldMk cId="4064451670" sldId="772"/>
            <ac:picMk id="5" creationId="{A8C3B6D6-848E-4B13-A370-6599C3958DA9}"/>
          </ac:picMkLst>
        </pc:picChg>
      </pc:sldChg>
      <pc:sldChg chg="addSp modSp">
        <pc:chgData name="Bushell, Karen" userId="19dd44b5-e099-4de8-80dd-5f64219f3a96" providerId="ADAL" clId="{091C2E5B-8C82-4588-9D76-0EFACC383048}" dt="2021-03-18T11:53:56.678" v="67"/>
        <pc:sldMkLst>
          <pc:docMk/>
          <pc:sldMk cId="697171798" sldId="773"/>
        </pc:sldMkLst>
        <pc:picChg chg="add mod">
          <ac:chgData name="Bushell, Karen" userId="19dd44b5-e099-4de8-80dd-5f64219f3a96" providerId="ADAL" clId="{091C2E5B-8C82-4588-9D76-0EFACC383048}" dt="2021-03-18T11:53:56.678" v="67"/>
          <ac:picMkLst>
            <pc:docMk/>
            <pc:sldMk cId="697171798" sldId="773"/>
            <ac:picMk id="2" creationId="{EC96826D-466A-4DAF-9102-35296A7CB47F}"/>
          </ac:picMkLst>
        </pc:picChg>
      </pc:sldChg>
      <pc:sldChg chg="addSp modSp">
        <pc:chgData name="Bushell, Karen" userId="19dd44b5-e099-4de8-80dd-5f64219f3a96" providerId="ADAL" clId="{091C2E5B-8C82-4588-9D76-0EFACC383048}" dt="2021-03-18T12:07:57.432" v="68"/>
        <pc:sldMkLst>
          <pc:docMk/>
          <pc:sldMk cId="1715570294" sldId="774"/>
        </pc:sldMkLst>
        <pc:picChg chg="add mod">
          <ac:chgData name="Bushell, Karen" userId="19dd44b5-e099-4de8-80dd-5f64219f3a96" providerId="ADAL" clId="{091C2E5B-8C82-4588-9D76-0EFACC383048}" dt="2021-03-18T12:07:57.432" v="68"/>
          <ac:picMkLst>
            <pc:docMk/>
            <pc:sldMk cId="1715570294" sldId="774"/>
            <ac:picMk id="5" creationId="{FC5BF0BB-5ADD-480F-B28C-87125A908287}"/>
          </ac:picMkLst>
        </pc:picChg>
      </pc:sldChg>
      <pc:sldChg chg="addSp modSp">
        <pc:chgData name="Bushell, Karen" userId="19dd44b5-e099-4de8-80dd-5f64219f3a96" providerId="ADAL" clId="{091C2E5B-8C82-4588-9D76-0EFACC383048}" dt="2021-03-18T12:08:58.781" v="69"/>
        <pc:sldMkLst>
          <pc:docMk/>
          <pc:sldMk cId="459408971" sldId="775"/>
        </pc:sldMkLst>
        <pc:picChg chg="add mod">
          <ac:chgData name="Bushell, Karen" userId="19dd44b5-e099-4de8-80dd-5f64219f3a96" providerId="ADAL" clId="{091C2E5B-8C82-4588-9D76-0EFACC383048}" dt="2021-03-18T12:08:58.781" v="69"/>
          <ac:picMkLst>
            <pc:docMk/>
            <pc:sldMk cId="459408971" sldId="775"/>
            <ac:picMk id="2" creationId="{DCB73F6B-ED61-4443-9EE8-B01F3873AB2E}"/>
          </ac:picMkLst>
        </pc:picChg>
      </pc:sldChg>
      <pc:sldChg chg="addSp modSp">
        <pc:chgData name="Bushell, Karen" userId="19dd44b5-e099-4de8-80dd-5f64219f3a96" providerId="ADAL" clId="{091C2E5B-8C82-4588-9D76-0EFACC383048}" dt="2021-03-18T12:10:08.857" v="70"/>
        <pc:sldMkLst>
          <pc:docMk/>
          <pc:sldMk cId="3193862092" sldId="776"/>
        </pc:sldMkLst>
        <pc:picChg chg="add mod">
          <ac:chgData name="Bushell, Karen" userId="19dd44b5-e099-4de8-80dd-5f64219f3a96" providerId="ADAL" clId="{091C2E5B-8C82-4588-9D76-0EFACC383048}" dt="2021-03-18T12:10:08.857" v="70"/>
          <ac:picMkLst>
            <pc:docMk/>
            <pc:sldMk cId="3193862092" sldId="776"/>
            <ac:picMk id="2" creationId="{F4E5E8D1-4B8C-4638-9558-C4A5AF9E251B}"/>
          </ac:picMkLst>
        </pc:picChg>
      </pc:sldChg>
      <pc:sldChg chg="addSp modSp">
        <pc:chgData name="Bushell, Karen" userId="19dd44b5-e099-4de8-80dd-5f64219f3a96" providerId="ADAL" clId="{091C2E5B-8C82-4588-9D76-0EFACC383048}" dt="2021-03-18T12:12:23.390" v="71"/>
        <pc:sldMkLst>
          <pc:docMk/>
          <pc:sldMk cId="3280925175" sldId="777"/>
        </pc:sldMkLst>
        <pc:picChg chg="add mod">
          <ac:chgData name="Bushell, Karen" userId="19dd44b5-e099-4de8-80dd-5f64219f3a96" providerId="ADAL" clId="{091C2E5B-8C82-4588-9D76-0EFACC383048}" dt="2021-03-18T12:12:23.390" v="71"/>
          <ac:picMkLst>
            <pc:docMk/>
            <pc:sldMk cId="3280925175" sldId="777"/>
            <ac:picMk id="4" creationId="{335850C8-A474-4F20-8556-C2F4F0BBF43C}"/>
          </ac:picMkLst>
        </pc:picChg>
      </pc:sldChg>
      <pc:sldChg chg="addSp modSp">
        <pc:chgData name="Bushell, Karen" userId="19dd44b5-e099-4de8-80dd-5f64219f3a96" providerId="ADAL" clId="{091C2E5B-8C82-4588-9D76-0EFACC383048}" dt="2021-03-18T12:13:34.332" v="72"/>
        <pc:sldMkLst>
          <pc:docMk/>
          <pc:sldMk cId="1300530847" sldId="778"/>
        </pc:sldMkLst>
        <pc:picChg chg="add mod">
          <ac:chgData name="Bushell, Karen" userId="19dd44b5-e099-4de8-80dd-5f64219f3a96" providerId="ADAL" clId="{091C2E5B-8C82-4588-9D76-0EFACC383048}" dt="2021-03-18T12:13:34.332" v="72"/>
          <ac:picMkLst>
            <pc:docMk/>
            <pc:sldMk cId="1300530847" sldId="778"/>
            <ac:picMk id="2" creationId="{83F3BD1F-6B19-43BF-AB1E-782AC4162572}"/>
          </ac:picMkLst>
        </pc:picChg>
      </pc:sldChg>
      <pc:sldChg chg="addSp modSp">
        <pc:chgData name="Bushell, Karen" userId="19dd44b5-e099-4de8-80dd-5f64219f3a96" providerId="ADAL" clId="{091C2E5B-8C82-4588-9D76-0EFACC383048}" dt="2021-03-18T12:14:55.945" v="73"/>
        <pc:sldMkLst>
          <pc:docMk/>
          <pc:sldMk cId="1341785376" sldId="779"/>
        </pc:sldMkLst>
        <pc:picChg chg="add mod">
          <ac:chgData name="Bushell, Karen" userId="19dd44b5-e099-4de8-80dd-5f64219f3a96" providerId="ADAL" clId="{091C2E5B-8C82-4588-9D76-0EFACC383048}" dt="2021-03-18T12:14:55.945" v="73"/>
          <ac:picMkLst>
            <pc:docMk/>
            <pc:sldMk cId="1341785376" sldId="779"/>
            <ac:picMk id="2" creationId="{3B42FBB5-BD4B-4A2F-96F1-F1647B65B15A}"/>
          </ac:picMkLst>
        </pc:picChg>
      </pc:sldChg>
      <pc:sldChg chg="addSp modSp">
        <pc:chgData name="Bushell, Karen" userId="19dd44b5-e099-4de8-80dd-5f64219f3a96" providerId="ADAL" clId="{091C2E5B-8C82-4588-9D76-0EFACC383048}" dt="2021-03-18T12:17:04.609" v="74"/>
        <pc:sldMkLst>
          <pc:docMk/>
          <pc:sldMk cId="2871234081" sldId="780"/>
        </pc:sldMkLst>
        <pc:picChg chg="add mod">
          <ac:chgData name="Bushell, Karen" userId="19dd44b5-e099-4de8-80dd-5f64219f3a96" providerId="ADAL" clId="{091C2E5B-8C82-4588-9D76-0EFACC383048}" dt="2021-03-18T12:17:04.609" v="74"/>
          <ac:picMkLst>
            <pc:docMk/>
            <pc:sldMk cId="2871234081" sldId="780"/>
            <ac:picMk id="5" creationId="{ED9467EF-1DAA-43AE-8E31-BAA3DB9B0506}"/>
          </ac:picMkLst>
        </pc:picChg>
      </pc:sldChg>
      <pc:sldChg chg="addSp modSp">
        <pc:chgData name="Bushell, Karen" userId="19dd44b5-e099-4de8-80dd-5f64219f3a96" providerId="ADAL" clId="{091C2E5B-8C82-4588-9D76-0EFACC383048}" dt="2021-03-18T12:18:04.823" v="75"/>
        <pc:sldMkLst>
          <pc:docMk/>
          <pc:sldMk cId="3956959092" sldId="781"/>
        </pc:sldMkLst>
        <pc:picChg chg="add mod">
          <ac:chgData name="Bushell, Karen" userId="19dd44b5-e099-4de8-80dd-5f64219f3a96" providerId="ADAL" clId="{091C2E5B-8C82-4588-9D76-0EFACC383048}" dt="2021-03-18T12:18:04.823" v="75"/>
          <ac:picMkLst>
            <pc:docMk/>
            <pc:sldMk cId="3956959092" sldId="781"/>
            <ac:picMk id="2" creationId="{E87142DB-5995-4336-BF23-FC77538F0E0A}"/>
          </ac:picMkLst>
        </pc:picChg>
      </pc:sldChg>
      <pc:sldChg chg="addSp modSp">
        <pc:chgData name="Bushell, Karen" userId="19dd44b5-e099-4de8-80dd-5f64219f3a96" providerId="ADAL" clId="{091C2E5B-8C82-4588-9D76-0EFACC383048}" dt="2021-03-18T12:18:55.445" v="76"/>
        <pc:sldMkLst>
          <pc:docMk/>
          <pc:sldMk cId="2735241159" sldId="782"/>
        </pc:sldMkLst>
        <pc:picChg chg="add mod">
          <ac:chgData name="Bushell, Karen" userId="19dd44b5-e099-4de8-80dd-5f64219f3a96" providerId="ADAL" clId="{091C2E5B-8C82-4588-9D76-0EFACC383048}" dt="2021-03-18T12:18:55.445" v="76"/>
          <ac:picMkLst>
            <pc:docMk/>
            <pc:sldMk cId="2735241159" sldId="782"/>
            <ac:picMk id="4" creationId="{FB4F6463-D63B-4ED3-A368-C1F08CCCDCB1}"/>
          </ac:picMkLst>
        </pc:picChg>
      </pc:sldChg>
      <pc:sldChg chg="addSp modSp">
        <pc:chgData name="Bushell, Karen" userId="19dd44b5-e099-4de8-80dd-5f64219f3a96" providerId="ADAL" clId="{091C2E5B-8C82-4588-9D76-0EFACC383048}" dt="2021-03-18T12:20:10.331" v="77"/>
        <pc:sldMkLst>
          <pc:docMk/>
          <pc:sldMk cId="1381147532" sldId="783"/>
        </pc:sldMkLst>
        <pc:picChg chg="add mod">
          <ac:chgData name="Bushell, Karen" userId="19dd44b5-e099-4de8-80dd-5f64219f3a96" providerId="ADAL" clId="{091C2E5B-8C82-4588-9D76-0EFACC383048}" dt="2021-03-18T12:20:10.331" v="77"/>
          <ac:picMkLst>
            <pc:docMk/>
            <pc:sldMk cId="1381147532" sldId="783"/>
            <ac:picMk id="5" creationId="{E26FF67A-6102-4F1F-8CE3-903F0B78DDDB}"/>
          </ac:picMkLst>
        </pc:picChg>
      </pc:sldChg>
      <pc:sldChg chg="addSp modSp">
        <pc:chgData name="Bushell, Karen" userId="19dd44b5-e099-4de8-80dd-5f64219f3a96" providerId="ADAL" clId="{091C2E5B-8C82-4588-9D76-0EFACC383048}" dt="2021-03-18T12:21:01.568" v="78"/>
        <pc:sldMkLst>
          <pc:docMk/>
          <pc:sldMk cId="2256156962" sldId="784"/>
        </pc:sldMkLst>
        <pc:picChg chg="add mod">
          <ac:chgData name="Bushell, Karen" userId="19dd44b5-e099-4de8-80dd-5f64219f3a96" providerId="ADAL" clId="{091C2E5B-8C82-4588-9D76-0EFACC383048}" dt="2021-03-18T12:21:01.568" v="78"/>
          <ac:picMkLst>
            <pc:docMk/>
            <pc:sldMk cId="2256156962" sldId="784"/>
            <ac:picMk id="2" creationId="{6F8094E3-23E4-4680-AFE9-FFCEE12D1230}"/>
          </ac:picMkLst>
        </pc:picChg>
      </pc:sldChg>
      <pc:sldChg chg="addSp modSp">
        <pc:chgData name="Bushell, Karen" userId="19dd44b5-e099-4de8-80dd-5f64219f3a96" providerId="ADAL" clId="{091C2E5B-8C82-4588-9D76-0EFACC383048}" dt="2021-03-18T12:21:58.189" v="79"/>
        <pc:sldMkLst>
          <pc:docMk/>
          <pc:sldMk cId="889980019" sldId="785"/>
        </pc:sldMkLst>
        <pc:picChg chg="add mod">
          <ac:chgData name="Bushell, Karen" userId="19dd44b5-e099-4de8-80dd-5f64219f3a96" providerId="ADAL" clId="{091C2E5B-8C82-4588-9D76-0EFACC383048}" dt="2021-03-18T12:21:58.189" v="79"/>
          <ac:picMkLst>
            <pc:docMk/>
            <pc:sldMk cId="889980019" sldId="785"/>
            <ac:picMk id="4" creationId="{2835BBB7-7360-4048-82A3-78636E9D0EE3}"/>
          </ac:picMkLst>
        </pc:picChg>
      </pc:sldChg>
      <pc:sldChg chg="addSp modSp">
        <pc:chgData name="Bushell, Karen" userId="19dd44b5-e099-4de8-80dd-5f64219f3a96" providerId="ADAL" clId="{091C2E5B-8C82-4588-9D76-0EFACC383048}" dt="2021-03-18T12:23:50.600" v="80"/>
        <pc:sldMkLst>
          <pc:docMk/>
          <pc:sldMk cId="611462409" sldId="786"/>
        </pc:sldMkLst>
        <pc:picChg chg="add mod">
          <ac:chgData name="Bushell, Karen" userId="19dd44b5-e099-4de8-80dd-5f64219f3a96" providerId="ADAL" clId="{091C2E5B-8C82-4588-9D76-0EFACC383048}" dt="2021-03-18T12:23:50.600" v="80"/>
          <ac:picMkLst>
            <pc:docMk/>
            <pc:sldMk cId="611462409" sldId="786"/>
            <ac:picMk id="5" creationId="{377FB990-BA44-47A7-B5D9-E7096DC9611E}"/>
          </ac:picMkLst>
        </pc:picChg>
      </pc:sldChg>
      <pc:sldChg chg="addSp modSp">
        <pc:chgData name="Bushell, Karen" userId="19dd44b5-e099-4de8-80dd-5f64219f3a96" providerId="ADAL" clId="{091C2E5B-8C82-4588-9D76-0EFACC383048}" dt="2021-03-18T12:24:27.042" v="81"/>
        <pc:sldMkLst>
          <pc:docMk/>
          <pc:sldMk cId="1872069244" sldId="787"/>
        </pc:sldMkLst>
        <pc:picChg chg="add mod">
          <ac:chgData name="Bushell, Karen" userId="19dd44b5-e099-4de8-80dd-5f64219f3a96" providerId="ADAL" clId="{091C2E5B-8C82-4588-9D76-0EFACC383048}" dt="2021-03-18T12:24:27.042" v="81"/>
          <ac:picMkLst>
            <pc:docMk/>
            <pc:sldMk cId="1872069244" sldId="787"/>
            <ac:picMk id="2" creationId="{CA2E968C-C18B-4843-BD19-7FCEE80B5DBF}"/>
          </ac:picMkLst>
        </pc:picChg>
      </pc:sldChg>
      <pc:sldChg chg="addSp modSp">
        <pc:chgData name="Bushell, Karen" userId="19dd44b5-e099-4de8-80dd-5f64219f3a96" providerId="ADAL" clId="{091C2E5B-8C82-4588-9D76-0EFACC383048}" dt="2021-03-18T12:25:17.612" v="82"/>
        <pc:sldMkLst>
          <pc:docMk/>
          <pc:sldMk cId="2050226984" sldId="788"/>
        </pc:sldMkLst>
        <pc:picChg chg="add mod">
          <ac:chgData name="Bushell, Karen" userId="19dd44b5-e099-4de8-80dd-5f64219f3a96" providerId="ADAL" clId="{091C2E5B-8C82-4588-9D76-0EFACC383048}" dt="2021-03-18T12:25:17.612" v="82"/>
          <ac:picMkLst>
            <pc:docMk/>
            <pc:sldMk cId="2050226984" sldId="788"/>
            <ac:picMk id="2" creationId="{50DC23FF-B929-4A07-A6D5-CA293C56CDF7}"/>
          </ac:picMkLst>
        </pc:picChg>
      </pc:sldChg>
      <pc:sldChg chg="addSp modSp">
        <pc:chgData name="Bushell, Karen" userId="19dd44b5-e099-4de8-80dd-5f64219f3a96" providerId="ADAL" clId="{091C2E5B-8C82-4588-9D76-0EFACC383048}" dt="2021-03-18T12:39:57.523" v="83"/>
        <pc:sldMkLst>
          <pc:docMk/>
          <pc:sldMk cId="2070751186" sldId="789"/>
        </pc:sldMkLst>
        <pc:picChg chg="add mod">
          <ac:chgData name="Bushell, Karen" userId="19dd44b5-e099-4de8-80dd-5f64219f3a96" providerId="ADAL" clId="{091C2E5B-8C82-4588-9D76-0EFACC383048}" dt="2021-03-18T12:39:57.523" v="83"/>
          <ac:picMkLst>
            <pc:docMk/>
            <pc:sldMk cId="2070751186" sldId="789"/>
            <ac:picMk id="5" creationId="{66CAA20F-13A1-46E1-8A36-5880F9A24BFA}"/>
          </ac:picMkLst>
        </pc:picChg>
      </pc:sldChg>
      <pc:sldChg chg="addSp delSp modSp modTransition modAnim">
        <pc:chgData name="Bushell, Karen" userId="19dd44b5-e099-4de8-80dd-5f64219f3a96" providerId="ADAL" clId="{091C2E5B-8C82-4588-9D76-0EFACC383048}" dt="2021-03-18T12:42:00.031" v="87"/>
        <pc:sldMkLst>
          <pc:docMk/>
          <pc:sldMk cId="2996091643" sldId="790"/>
        </pc:sldMkLst>
        <pc:picChg chg="add del mod">
          <ac:chgData name="Bushell, Karen" userId="19dd44b5-e099-4de8-80dd-5f64219f3a96" providerId="ADAL" clId="{091C2E5B-8C82-4588-9D76-0EFACC383048}" dt="2021-03-18T12:41:12.864" v="85"/>
          <ac:picMkLst>
            <pc:docMk/>
            <pc:sldMk cId="2996091643" sldId="790"/>
            <ac:picMk id="2" creationId="{CA2FABD0-3D81-4659-8A9E-CBC1A63C9754}"/>
          </ac:picMkLst>
        </pc:picChg>
        <pc:picChg chg="add del mod">
          <ac:chgData name="Bushell, Karen" userId="19dd44b5-e099-4de8-80dd-5f64219f3a96" providerId="ADAL" clId="{091C2E5B-8C82-4588-9D76-0EFACC383048}" dt="2021-03-18T12:41:16.741" v="86"/>
          <ac:picMkLst>
            <pc:docMk/>
            <pc:sldMk cId="2996091643" sldId="790"/>
            <ac:picMk id="5" creationId="{15CE4613-8FB5-4F47-BC11-0622059E985B}"/>
          </ac:picMkLst>
        </pc:picChg>
        <pc:picChg chg="add mod">
          <ac:chgData name="Bushell, Karen" userId="19dd44b5-e099-4de8-80dd-5f64219f3a96" providerId="ADAL" clId="{091C2E5B-8C82-4588-9D76-0EFACC383048}" dt="2021-03-18T12:42:00.031" v="87"/>
          <ac:picMkLst>
            <pc:docMk/>
            <pc:sldMk cId="2996091643" sldId="790"/>
            <ac:picMk id="6" creationId="{AE2F061A-B5DA-4BCA-9E95-3BCB3F630991}"/>
          </ac:picMkLst>
        </pc:picChg>
      </pc:sldChg>
      <pc:sldChg chg="addSp modSp">
        <pc:chgData name="Bushell, Karen" userId="19dd44b5-e099-4de8-80dd-5f64219f3a96" providerId="ADAL" clId="{091C2E5B-8C82-4588-9D76-0EFACC383048}" dt="2021-03-18T12:42:41.301" v="88"/>
        <pc:sldMkLst>
          <pc:docMk/>
          <pc:sldMk cId="590178433" sldId="791"/>
        </pc:sldMkLst>
        <pc:picChg chg="add mod">
          <ac:chgData name="Bushell, Karen" userId="19dd44b5-e099-4de8-80dd-5f64219f3a96" providerId="ADAL" clId="{091C2E5B-8C82-4588-9D76-0EFACC383048}" dt="2021-03-18T12:42:41.301" v="88"/>
          <ac:picMkLst>
            <pc:docMk/>
            <pc:sldMk cId="590178433" sldId="791"/>
            <ac:picMk id="2" creationId="{48DE0306-2EA1-4720-8C7D-32ADDF2218E0}"/>
          </ac:picMkLst>
        </pc:picChg>
      </pc:sldChg>
      <pc:sldChg chg="addSp modSp">
        <pc:chgData name="Bushell, Karen" userId="19dd44b5-e099-4de8-80dd-5f64219f3a96" providerId="ADAL" clId="{091C2E5B-8C82-4588-9D76-0EFACC383048}" dt="2021-03-18T12:44:46.185" v="90"/>
        <pc:sldMkLst>
          <pc:docMk/>
          <pc:sldMk cId="1525017550" sldId="792"/>
        </pc:sldMkLst>
        <pc:picChg chg="add mod">
          <ac:chgData name="Bushell, Karen" userId="19dd44b5-e099-4de8-80dd-5f64219f3a96" providerId="ADAL" clId="{091C2E5B-8C82-4588-9D76-0EFACC383048}" dt="2021-03-18T12:44:46.185" v="90"/>
          <ac:picMkLst>
            <pc:docMk/>
            <pc:sldMk cId="1525017550" sldId="792"/>
            <ac:picMk id="2" creationId="{4CBA4E53-9BBD-47BC-BCA4-2518DF59A699}"/>
          </ac:picMkLst>
        </pc:picChg>
      </pc:sldChg>
      <pc:sldChg chg="addSp delSp modSp modTransition modAnim">
        <pc:chgData name="Bushell, Karen" userId="19dd44b5-e099-4de8-80dd-5f64219f3a96" providerId="ADAL" clId="{091C2E5B-8C82-4588-9D76-0EFACC383048}" dt="2021-03-18T12:46:37.709" v="93"/>
        <pc:sldMkLst>
          <pc:docMk/>
          <pc:sldMk cId="1746395854" sldId="793"/>
        </pc:sldMkLst>
        <pc:picChg chg="add del mod">
          <ac:chgData name="Bushell, Karen" userId="19dd44b5-e099-4de8-80dd-5f64219f3a96" providerId="ADAL" clId="{091C2E5B-8C82-4588-9D76-0EFACC383048}" dt="2021-03-18T12:45:39.237" v="92"/>
          <ac:picMkLst>
            <pc:docMk/>
            <pc:sldMk cId="1746395854" sldId="793"/>
            <ac:picMk id="4" creationId="{84D803E2-DCA8-4634-9C5F-6E5765920AB1}"/>
          </ac:picMkLst>
        </pc:picChg>
        <pc:picChg chg="add mod">
          <ac:chgData name="Bushell, Karen" userId="19dd44b5-e099-4de8-80dd-5f64219f3a96" providerId="ADAL" clId="{091C2E5B-8C82-4588-9D76-0EFACC383048}" dt="2021-03-18T12:46:37.709" v="93"/>
          <ac:picMkLst>
            <pc:docMk/>
            <pc:sldMk cId="1746395854" sldId="793"/>
            <ac:picMk id="5" creationId="{313A5B8B-D0BF-4663-A3BC-7D90FE1707D3}"/>
          </ac:picMkLst>
        </pc:picChg>
      </pc:sldChg>
      <pc:sldChg chg="addSp delSp modSp modTransition modAnim">
        <pc:chgData name="Bushell, Karen" userId="19dd44b5-e099-4de8-80dd-5f64219f3a96" providerId="ADAL" clId="{091C2E5B-8C82-4588-9D76-0EFACC383048}" dt="2021-03-18T12:49:34.322" v="96"/>
        <pc:sldMkLst>
          <pc:docMk/>
          <pc:sldMk cId="1098377365" sldId="794"/>
        </pc:sldMkLst>
        <pc:picChg chg="add del mod">
          <ac:chgData name="Bushell, Karen" userId="19dd44b5-e099-4de8-80dd-5f64219f3a96" providerId="ADAL" clId="{091C2E5B-8C82-4588-9D76-0EFACC383048}" dt="2021-03-18T12:47:43.765" v="95"/>
          <ac:picMkLst>
            <pc:docMk/>
            <pc:sldMk cId="1098377365" sldId="794"/>
            <ac:picMk id="5" creationId="{B6E52CF5-6C0D-44A9-93CB-0F54137B55FD}"/>
          </ac:picMkLst>
        </pc:picChg>
        <pc:picChg chg="add mod">
          <ac:chgData name="Bushell, Karen" userId="19dd44b5-e099-4de8-80dd-5f64219f3a96" providerId="ADAL" clId="{091C2E5B-8C82-4588-9D76-0EFACC383048}" dt="2021-03-18T12:49:34.322" v="96"/>
          <ac:picMkLst>
            <pc:docMk/>
            <pc:sldMk cId="1098377365" sldId="794"/>
            <ac:picMk id="6" creationId="{7A5DABC5-822A-422E-AC8B-931DB257088D}"/>
          </ac:picMkLst>
        </pc:picChg>
      </pc:sldChg>
      <pc:sldChg chg="addSp modSp">
        <pc:chgData name="Bushell, Karen" userId="19dd44b5-e099-4de8-80dd-5f64219f3a96" providerId="ADAL" clId="{091C2E5B-8C82-4588-9D76-0EFACC383048}" dt="2021-03-18T12:52:07.426" v="100"/>
        <pc:sldMkLst>
          <pc:docMk/>
          <pc:sldMk cId="2781427506" sldId="795"/>
        </pc:sldMkLst>
        <pc:picChg chg="add mod">
          <ac:chgData name="Bushell, Karen" userId="19dd44b5-e099-4de8-80dd-5f64219f3a96" providerId="ADAL" clId="{091C2E5B-8C82-4588-9D76-0EFACC383048}" dt="2021-03-18T12:52:07.426" v="100"/>
          <ac:picMkLst>
            <pc:docMk/>
            <pc:sldMk cId="2781427506" sldId="795"/>
            <ac:picMk id="2" creationId="{0191EA68-76AD-49CB-8BB4-D26EA7AE59F0}"/>
          </ac:picMkLst>
        </pc:picChg>
      </pc:sldChg>
      <pc:sldChg chg="addSp delSp modSp modTransition modAnim">
        <pc:chgData name="Bushell, Karen" userId="19dd44b5-e099-4de8-80dd-5f64219f3a96" providerId="ADAL" clId="{091C2E5B-8C82-4588-9D76-0EFACC383048}" dt="2021-03-18T12:50:59.301" v="99"/>
        <pc:sldMkLst>
          <pc:docMk/>
          <pc:sldMk cId="2069904928" sldId="796"/>
        </pc:sldMkLst>
        <pc:picChg chg="add del mod">
          <ac:chgData name="Bushell, Karen" userId="19dd44b5-e099-4de8-80dd-5f64219f3a96" providerId="ADAL" clId="{091C2E5B-8C82-4588-9D76-0EFACC383048}" dt="2021-03-18T12:50:11.437" v="98"/>
          <ac:picMkLst>
            <pc:docMk/>
            <pc:sldMk cId="2069904928" sldId="796"/>
            <ac:picMk id="2" creationId="{65282C0D-FB6E-45E8-96D9-C8723DB90425}"/>
          </ac:picMkLst>
        </pc:picChg>
        <pc:picChg chg="add mod">
          <ac:chgData name="Bushell, Karen" userId="19dd44b5-e099-4de8-80dd-5f64219f3a96" providerId="ADAL" clId="{091C2E5B-8C82-4588-9D76-0EFACC383048}" dt="2021-03-18T12:50:59.301" v="99"/>
          <ac:picMkLst>
            <pc:docMk/>
            <pc:sldMk cId="2069904928" sldId="796"/>
            <ac:picMk id="5" creationId="{B631E6F3-221B-4562-8B39-58754348F6E4}"/>
          </ac:picMkLst>
        </pc:picChg>
      </pc:sldChg>
      <pc:sldChg chg="addSp modSp">
        <pc:chgData name="Bushell, Karen" userId="19dd44b5-e099-4de8-80dd-5f64219f3a96" providerId="ADAL" clId="{091C2E5B-8C82-4588-9D76-0EFACC383048}" dt="2021-03-18T12:55:11.899" v="101"/>
        <pc:sldMkLst>
          <pc:docMk/>
          <pc:sldMk cId="3251079493" sldId="797"/>
        </pc:sldMkLst>
        <pc:picChg chg="add mod">
          <ac:chgData name="Bushell, Karen" userId="19dd44b5-e099-4de8-80dd-5f64219f3a96" providerId="ADAL" clId="{091C2E5B-8C82-4588-9D76-0EFACC383048}" dt="2021-03-18T12:55:11.899" v="101"/>
          <ac:picMkLst>
            <pc:docMk/>
            <pc:sldMk cId="3251079493" sldId="797"/>
            <ac:picMk id="2" creationId="{7132402C-45D3-4E27-9BBE-628B8AF002FF}"/>
          </ac:picMkLst>
        </pc:picChg>
      </pc:sldChg>
      <pc:sldChg chg="addSp delSp modSp modTransition modAnim">
        <pc:chgData name="Bushell, Karen" userId="19dd44b5-e099-4de8-80dd-5f64219f3a96" providerId="ADAL" clId="{091C2E5B-8C82-4588-9D76-0EFACC383048}" dt="2021-03-18T12:58:26.051" v="107" actId="20577"/>
        <pc:sldMkLst>
          <pc:docMk/>
          <pc:sldMk cId="2645832419" sldId="798"/>
        </pc:sldMkLst>
        <pc:spChg chg="mod">
          <ac:chgData name="Bushell, Karen" userId="19dd44b5-e099-4de8-80dd-5f64219f3a96" providerId="ADAL" clId="{091C2E5B-8C82-4588-9D76-0EFACC383048}" dt="2021-03-18T12:58:26.051" v="107" actId="20577"/>
          <ac:spMkLst>
            <pc:docMk/>
            <pc:sldMk cId="2645832419" sldId="798"/>
            <ac:spMk id="3" creationId="{A0174922-981F-4580-809C-9391D140164E}"/>
          </ac:spMkLst>
        </pc:spChg>
        <pc:picChg chg="add del mod">
          <ac:chgData name="Bushell, Karen" userId="19dd44b5-e099-4de8-80dd-5f64219f3a96" providerId="ADAL" clId="{091C2E5B-8C82-4588-9D76-0EFACC383048}" dt="2021-03-18T12:55:58.478" v="103"/>
          <ac:picMkLst>
            <pc:docMk/>
            <pc:sldMk cId="2645832419" sldId="798"/>
            <ac:picMk id="4" creationId="{EE05BA40-5E2C-413C-A7D8-E067CBFB277E}"/>
          </ac:picMkLst>
        </pc:picChg>
        <pc:picChg chg="add mod">
          <ac:chgData name="Bushell, Karen" userId="19dd44b5-e099-4de8-80dd-5f64219f3a96" providerId="ADAL" clId="{091C2E5B-8C82-4588-9D76-0EFACC383048}" dt="2021-03-18T12:57:00.187" v="104"/>
          <ac:picMkLst>
            <pc:docMk/>
            <pc:sldMk cId="2645832419" sldId="798"/>
            <ac:picMk id="5" creationId="{AD0D39F9-1C7E-4046-85ED-B66568742900}"/>
          </ac:picMkLst>
        </pc:picChg>
      </pc:sldChg>
      <pc:sldChg chg="addSp delSp modSp modTransition modAnim">
        <pc:chgData name="Bushell, Karen" userId="19dd44b5-e099-4de8-80dd-5f64219f3a96" providerId="ADAL" clId="{091C2E5B-8C82-4588-9D76-0EFACC383048}" dt="2021-03-18T13:06:12.876" v="136" actId="20577"/>
        <pc:sldMkLst>
          <pc:docMk/>
          <pc:sldMk cId="2888047680" sldId="799"/>
        </pc:sldMkLst>
        <pc:spChg chg="mod">
          <ac:chgData name="Bushell, Karen" userId="19dd44b5-e099-4de8-80dd-5f64219f3a96" providerId="ADAL" clId="{091C2E5B-8C82-4588-9D76-0EFACC383048}" dt="2021-03-18T13:06:12.876" v="136" actId="20577"/>
          <ac:spMkLst>
            <pc:docMk/>
            <pc:sldMk cId="2888047680" sldId="799"/>
            <ac:spMk id="3" creationId="{70DBD286-3409-4815-9A44-10394BEBE670}"/>
          </ac:spMkLst>
        </pc:spChg>
        <pc:picChg chg="add del mod">
          <ac:chgData name="Bushell, Karen" userId="19dd44b5-e099-4de8-80dd-5f64219f3a96" providerId="ADAL" clId="{091C2E5B-8C82-4588-9D76-0EFACC383048}" dt="2021-03-18T13:00:09.854" v="115"/>
          <ac:picMkLst>
            <pc:docMk/>
            <pc:sldMk cId="2888047680" sldId="799"/>
            <ac:picMk id="2" creationId="{254EF604-9956-4A0F-B7B5-BF78044E9D7B}"/>
          </ac:picMkLst>
        </pc:picChg>
        <pc:picChg chg="add mod">
          <ac:chgData name="Bushell, Karen" userId="19dd44b5-e099-4de8-80dd-5f64219f3a96" providerId="ADAL" clId="{091C2E5B-8C82-4588-9D76-0EFACC383048}" dt="2021-03-18T13:01:13.767" v="116"/>
          <ac:picMkLst>
            <pc:docMk/>
            <pc:sldMk cId="2888047680" sldId="799"/>
            <ac:picMk id="4" creationId="{CB81FB70-09D3-404E-A40B-5B98B3BC16B0}"/>
          </ac:picMkLst>
        </pc:picChg>
      </pc:sldChg>
      <pc:sldChg chg="addSp modSp">
        <pc:chgData name="Bushell, Karen" userId="19dd44b5-e099-4de8-80dd-5f64219f3a96" providerId="ADAL" clId="{091C2E5B-8C82-4588-9D76-0EFACC383048}" dt="2021-03-18T13:06:24.701" v="138" actId="20577"/>
        <pc:sldMkLst>
          <pc:docMk/>
          <pc:sldMk cId="2753209798" sldId="800"/>
        </pc:sldMkLst>
        <pc:spChg chg="mod">
          <ac:chgData name="Bushell, Karen" userId="19dd44b5-e099-4de8-80dd-5f64219f3a96" providerId="ADAL" clId="{091C2E5B-8C82-4588-9D76-0EFACC383048}" dt="2021-03-18T13:06:24.701" v="138" actId="20577"/>
          <ac:spMkLst>
            <pc:docMk/>
            <pc:sldMk cId="2753209798" sldId="800"/>
            <ac:spMk id="3" creationId="{70DBD286-3409-4815-9A44-10394BEBE670}"/>
          </ac:spMkLst>
        </pc:spChg>
        <pc:picChg chg="add mod">
          <ac:chgData name="Bushell, Karen" userId="19dd44b5-e099-4de8-80dd-5f64219f3a96" providerId="ADAL" clId="{091C2E5B-8C82-4588-9D76-0EFACC383048}" dt="2021-03-18T13:01:59.329" v="117"/>
          <ac:picMkLst>
            <pc:docMk/>
            <pc:sldMk cId="2753209798" sldId="800"/>
            <ac:picMk id="2" creationId="{8F7EE0F5-3CA9-4A2F-A7E9-E87E79AF296D}"/>
          </ac:picMkLst>
        </pc:picChg>
      </pc:sldChg>
      <pc:sldChg chg="addSp delSp modSp modAnim">
        <pc:chgData name="Bushell, Karen" userId="19dd44b5-e099-4de8-80dd-5f64219f3a96" providerId="ADAL" clId="{091C2E5B-8C82-4588-9D76-0EFACC383048}" dt="2021-03-18T11:38:08.529" v="49"/>
        <pc:sldMkLst>
          <pc:docMk/>
          <pc:sldMk cId="3253759312" sldId="801"/>
        </pc:sldMkLst>
        <pc:picChg chg="del">
          <ac:chgData name="Bushell, Karen" userId="19dd44b5-e099-4de8-80dd-5f64219f3a96" providerId="ADAL" clId="{091C2E5B-8C82-4588-9D76-0EFACC383048}" dt="2021-03-18T11:36:59.795" v="48"/>
          <ac:picMkLst>
            <pc:docMk/>
            <pc:sldMk cId="3253759312" sldId="801"/>
            <ac:picMk id="4" creationId="{5AF27BA7-9F28-43FA-87B4-D74FD11645F7}"/>
          </ac:picMkLst>
        </pc:picChg>
        <pc:picChg chg="add mod">
          <ac:chgData name="Bushell, Karen" userId="19dd44b5-e099-4de8-80dd-5f64219f3a96" providerId="ADAL" clId="{091C2E5B-8C82-4588-9D76-0EFACC383048}" dt="2021-03-18T11:38:08.529" v="49"/>
          <ac:picMkLst>
            <pc:docMk/>
            <pc:sldMk cId="3253759312" sldId="801"/>
            <ac:picMk id="5" creationId="{AD6860C0-CE78-4451-B7B3-FFEA1447C1ED}"/>
          </ac:picMkLst>
        </pc:picChg>
      </pc:sldChg>
      <pc:sldChg chg="addSp delSp modSp modTransition modAnim">
        <pc:chgData name="Bushell, Karen" userId="19dd44b5-e099-4de8-80dd-5f64219f3a96" providerId="ADAL" clId="{091C2E5B-8C82-4588-9D76-0EFACC383048}" dt="2021-03-18T13:03:06.705" v="122"/>
        <pc:sldMkLst>
          <pc:docMk/>
          <pc:sldMk cId="682362054" sldId="802"/>
        </pc:sldMkLst>
        <pc:picChg chg="add del mod">
          <ac:chgData name="Bushell, Karen" userId="19dd44b5-e099-4de8-80dd-5f64219f3a96" providerId="ADAL" clId="{091C2E5B-8C82-4588-9D76-0EFACC383048}" dt="2021-03-18T13:02:37.465" v="119"/>
          <ac:picMkLst>
            <pc:docMk/>
            <pc:sldMk cId="682362054" sldId="802"/>
            <ac:picMk id="2" creationId="{A8D4863E-32D4-43A9-9BFB-29B66FB48807}"/>
          </ac:picMkLst>
        </pc:picChg>
        <pc:picChg chg="add del mod">
          <ac:chgData name="Bushell, Karen" userId="19dd44b5-e099-4de8-80dd-5f64219f3a96" providerId="ADAL" clId="{091C2E5B-8C82-4588-9D76-0EFACC383048}" dt="2021-03-18T13:02:47.796" v="121"/>
          <ac:picMkLst>
            <pc:docMk/>
            <pc:sldMk cId="682362054" sldId="802"/>
            <ac:picMk id="4" creationId="{89C174D3-E7B1-495D-BD2C-4B5F3F07B877}"/>
          </ac:picMkLst>
        </pc:picChg>
        <pc:picChg chg="add mod">
          <ac:chgData name="Bushell, Karen" userId="19dd44b5-e099-4de8-80dd-5f64219f3a96" providerId="ADAL" clId="{091C2E5B-8C82-4588-9D76-0EFACC383048}" dt="2021-03-18T13:03:06.705" v="122"/>
          <ac:picMkLst>
            <pc:docMk/>
            <pc:sldMk cId="682362054" sldId="802"/>
            <ac:picMk id="6" creationId="{94334CDD-26D2-4FB5-84D7-C882131685A3}"/>
          </ac:picMkLst>
        </pc:picChg>
      </pc:sldChg>
      <pc:sldChg chg="addSp modSp">
        <pc:chgData name="Bushell, Karen" userId="19dd44b5-e099-4de8-80dd-5f64219f3a96" providerId="ADAL" clId="{091C2E5B-8C82-4588-9D76-0EFACC383048}" dt="2021-03-18T12:44:01.841" v="89"/>
        <pc:sldMkLst>
          <pc:docMk/>
          <pc:sldMk cId="883207504" sldId="803"/>
        </pc:sldMkLst>
        <pc:picChg chg="add mod">
          <ac:chgData name="Bushell, Karen" userId="19dd44b5-e099-4de8-80dd-5f64219f3a96" providerId="ADAL" clId="{091C2E5B-8C82-4588-9D76-0EFACC383048}" dt="2021-03-18T12:44:01.841" v="89"/>
          <ac:picMkLst>
            <pc:docMk/>
            <pc:sldMk cId="883207504" sldId="803"/>
            <ac:picMk id="5" creationId="{0218E422-76B5-4C40-863B-3A4F8A5793C8}"/>
          </ac:picMkLst>
        </pc:picChg>
      </pc:sldChg>
      <pc:sldChg chg="addSp modSp">
        <pc:chgData name="Bushell, Karen" userId="19dd44b5-e099-4de8-80dd-5f64219f3a96" providerId="ADAL" clId="{091C2E5B-8C82-4588-9D76-0EFACC383048}" dt="2021-03-18T13:34:36.464" v="139" actId="20577"/>
        <pc:sldMkLst>
          <pc:docMk/>
          <pc:sldMk cId="930114061" sldId="804"/>
        </pc:sldMkLst>
        <pc:graphicFrameChg chg="modGraphic">
          <ac:chgData name="Bushell, Karen" userId="19dd44b5-e099-4de8-80dd-5f64219f3a96" providerId="ADAL" clId="{091C2E5B-8C82-4588-9D76-0EFACC383048}" dt="2021-03-18T13:34:36.464" v="139" actId="20577"/>
          <ac:graphicFrameMkLst>
            <pc:docMk/>
            <pc:sldMk cId="930114061" sldId="804"/>
            <ac:graphicFrameMk id="12" creationId="{94ED990C-9AC2-47AE-95E6-D17B53FF2063}"/>
          </ac:graphicFrameMkLst>
        </pc:graphicFrameChg>
        <pc:picChg chg="add mod">
          <ac:chgData name="Bushell, Karen" userId="19dd44b5-e099-4de8-80dd-5f64219f3a96" providerId="ADAL" clId="{091C2E5B-8C82-4588-9D76-0EFACC383048}" dt="2021-03-18T13:04:00.516" v="123"/>
          <ac:picMkLst>
            <pc:docMk/>
            <pc:sldMk cId="930114061" sldId="804"/>
            <ac:picMk id="2" creationId="{C6689CEF-9D21-4CAB-BE1B-B21BE6B07E5F}"/>
          </ac:picMkLst>
        </pc:picChg>
      </pc:sldChg>
      <pc:sldChg chg="addSp delSp modSp modTransition modAnim">
        <pc:chgData name="Bushell, Karen" userId="19dd44b5-e099-4de8-80dd-5f64219f3a96" providerId="ADAL" clId="{091C2E5B-8C82-4588-9D76-0EFACC383048}" dt="2021-03-18T12:59:46.485" v="113"/>
        <pc:sldMkLst>
          <pc:docMk/>
          <pc:sldMk cId="2181696757" sldId="806"/>
        </pc:sldMkLst>
        <pc:spChg chg="mod">
          <ac:chgData name="Bushell, Karen" userId="19dd44b5-e099-4de8-80dd-5f64219f3a96" providerId="ADAL" clId="{091C2E5B-8C82-4588-9D76-0EFACC383048}" dt="2021-03-18T12:58:30.260" v="109" actId="20577"/>
          <ac:spMkLst>
            <pc:docMk/>
            <pc:sldMk cId="2181696757" sldId="806"/>
            <ac:spMk id="3" creationId="{1D73486A-99D4-41CB-9405-3450E534F45C}"/>
          </ac:spMkLst>
        </pc:spChg>
        <pc:picChg chg="add del mod">
          <ac:chgData name="Bushell, Karen" userId="19dd44b5-e099-4de8-80dd-5f64219f3a96" providerId="ADAL" clId="{091C2E5B-8C82-4588-9D76-0EFACC383048}" dt="2021-03-18T12:59:02.710" v="110"/>
          <ac:picMkLst>
            <pc:docMk/>
            <pc:sldMk cId="2181696757" sldId="806"/>
            <ac:picMk id="4" creationId="{661E2392-338C-4A74-B799-AC3DE6F01DB4}"/>
          </ac:picMkLst>
        </pc:picChg>
        <pc:picChg chg="add del mod">
          <ac:chgData name="Bushell, Karen" userId="19dd44b5-e099-4de8-80dd-5f64219f3a96" providerId="ADAL" clId="{091C2E5B-8C82-4588-9D76-0EFACC383048}" dt="2021-03-18T12:59:22.862" v="112"/>
          <ac:picMkLst>
            <pc:docMk/>
            <pc:sldMk cId="2181696757" sldId="806"/>
            <ac:picMk id="5" creationId="{6234D249-9B90-43B0-8B3B-28E628E6FEB7}"/>
          </ac:picMkLst>
        </pc:picChg>
        <pc:picChg chg="add mod">
          <ac:chgData name="Bushell, Karen" userId="19dd44b5-e099-4de8-80dd-5f64219f3a96" providerId="ADAL" clId="{091C2E5B-8C82-4588-9D76-0EFACC383048}" dt="2021-03-18T12:59:46.485" v="113"/>
          <ac:picMkLst>
            <pc:docMk/>
            <pc:sldMk cId="2181696757" sldId="806"/>
            <ac:picMk id="6" creationId="{92CED75C-5052-43C9-8138-04CD1C3C78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4207A-87B0-49EE-9F5B-B1E82ECE7893}" type="datetimeFigureOut">
              <a:rPr lang="en-GB" smtClean="0"/>
              <a:t>18/03/2021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755FF1-098B-449F-8BCC-9066845AFDBC}" type="slidenum">
              <a:rPr lang="en-GB" smtClean="0"/>
              <a:t>‹#›</a:t>
            </a:fld>
            <a:endParaRPr lang="en-GB"/>
          </a:p>
        </p:txBody>
      </p:sp>
    </p:spTree>
    <p:extLst>
      <p:ext uri="{BB962C8B-B14F-4D97-AF65-F5344CB8AC3E}">
        <p14:creationId xmlns:p14="http://schemas.microsoft.com/office/powerpoint/2010/main" val="1662768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Hello and welcome to the EWT for GCE HSCCC Unit 3 for first assessment in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am Karen Bushell, Subject Officer for this qualification. </a:t>
            </a:r>
          </a:p>
          <a:p>
            <a:endParaRPr lang="en-GB" dirty="0"/>
          </a:p>
        </p:txBody>
      </p:sp>
      <p:sp>
        <p:nvSpPr>
          <p:cNvPr id="4" name="Slide Number Placeholder 3"/>
          <p:cNvSpPr>
            <a:spLocks noGrp="1"/>
          </p:cNvSpPr>
          <p:nvPr>
            <p:ph type="sldNum" sz="quarter" idx="5"/>
          </p:nvPr>
        </p:nvSpPr>
        <p:spPr/>
        <p:txBody>
          <a:bodyPr/>
          <a:lstStyle/>
          <a:p>
            <a:fld id="{6E755FF1-098B-449F-8BCC-9066845AFDBC}" type="slidenum">
              <a:rPr lang="en-GB" smtClean="0"/>
              <a:t>1</a:t>
            </a:fld>
            <a:endParaRPr lang="en-GB"/>
          </a:p>
        </p:txBody>
      </p:sp>
    </p:spTree>
    <p:extLst>
      <p:ext uri="{BB962C8B-B14F-4D97-AF65-F5344CB8AC3E}">
        <p14:creationId xmlns:p14="http://schemas.microsoft.com/office/powerpoint/2010/main" val="1424603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You should:</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Allow 75 minutes to complete section A of the paper. </a:t>
            </a:r>
          </a:p>
          <a:p>
            <a:pPr marL="171450" indent="-171450">
              <a:buFont typeface="Arial" panose="020B0604020202020204" pitchFamily="34" charset="0"/>
              <a:buChar char="•"/>
            </a:pPr>
            <a:r>
              <a:rPr lang="en-GB" dirty="0"/>
              <a:t>Give yourself 15 minutes to read the case study carefully and highlight any additional important information that is now available to you.</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10</a:t>
            </a:fld>
            <a:endParaRPr lang="en-US"/>
          </a:p>
        </p:txBody>
      </p:sp>
    </p:spTree>
    <p:extLst>
      <p:ext uri="{BB962C8B-B14F-4D97-AF65-F5344CB8AC3E}">
        <p14:creationId xmlns:p14="http://schemas.microsoft.com/office/powerpoint/2010/main" val="3154307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To tackle each question you should: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Read each question carefully</a:t>
            </a:r>
          </a:p>
          <a:p>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Underline/highlight the command verb</a:t>
            </a:r>
          </a:p>
          <a:p>
            <a:pPr marL="285750" indent="-285750">
              <a:buFont typeface="Arial" panose="020B0604020202020204" pitchFamily="34" charset="0"/>
              <a:buChar char="•"/>
            </a:pPr>
            <a:endParaRPr lang="en-GB" sz="1200" dirty="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Underline/highlight the key issues in the question</a:t>
            </a:r>
          </a:p>
          <a:p>
            <a:endParaRPr lang="en-GB" sz="1200" dirty="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Write down any relevant Mnemonics or memory aids you may have learned in preparation </a:t>
            </a:r>
            <a:endParaRPr lang="en-GB" sz="1200" dirty="0">
              <a:highlight>
                <a:srgbClr val="FFFF00"/>
              </a:highlight>
              <a:latin typeface="Arial" panose="020B0604020202020204" pitchFamily="34" charset="0"/>
              <a:cs typeface="Arial" panose="020B0604020202020204" pitchFamily="34" charset="0"/>
            </a:endParaRPr>
          </a:p>
          <a:p>
            <a:endParaRPr lang="en-GB" sz="1200" dirty="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Identify the AO</a:t>
            </a:r>
          </a:p>
          <a:p>
            <a:pPr marL="285750" indent="-285750">
              <a:buFont typeface="Arial" panose="020B0604020202020204" pitchFamily="34" charset="0"/>
              <a:buChar char="•"/>
            </a:pPr>
            <a:endParaRPr lang="en-GB" sz="1200" dirty="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Underline/highlight  the marks available for the question</a:t>
            </a:r>
            <a:endParaRPr lang="en-GB" sz="1200" dirty="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highlight>
                <a:srgbClr val="FFFF00"/>
              </a:highlight>
            </a:endParaRP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11</a:t>
            </a:fld>
            <a:endParaRPr lang="en-US"/>
          </a:p>
        </p:txBody>
      </p:sp>
    </p:spTree>
    <p:extLst>
      <p:ext uri="{BB962C8B-B14F-4D97-AF65-F5344CB8AC3E}">
        <p14:creationId xmlns:p14="http://schemas.microsoft.com/office/powerpoint/2010/main" val="20687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is the first question in the paper – read it and re-read it!</a:t>
            </a:r>
          </a:p>
          <a:p>
            <a:endParaRPr lang="en-GB" dirty="0"/>
          </a:p>
          <a:p>
            <a:r>
              <a:rPr lang="en-GB" dirty="0"/>
              <a:t>Underline/ highlight or circle  the command verb and highlight the main parts of the question – in this case OUTLINE, THREE , FACTORS, INFLUENCING NATHAN</a:t>
            </a:r>
          </a:p>
          <a:p>
            <a:endParaRPr lang="en-GB" dirty="0"/>
          </a:p>
          <a:p>
            <a:r>
              <a:rPr lang="en-GB" dirty="0"/>
              <a:t>To  outline something, you need to: </a:t>
            </a:r>
            <a:r>
              <a:rPr lang="en-US" dirty="0"/>
              <a:t>set out the main points/provide a brief description or main characteristics</a:t>
            </a:r>
          </a:p>
          <a:p>
            <a:endParaRPr lang="en-GB" dirty="0"/>
          </a:p>
          <a:p>
            <a:r>
              <a:rPr lang="en-GB" dirty="0"/>
              <a:t>Remember this is the first question, it is worth 6 marks, it is exclusively AO1, so plan your time and ensure you don’t write too much or attempt to give analysis or explanation.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rPr>
              <a:t>To gain the full 6 marks for this question the examiners are looking for </a:t>
            </a:r>
            <a:r>
              <a:rPr lang="en-GB" sz="1200" dirty="0"/>
              <a:t> a good outline for each of three factors, showing clear knowledge and understanding of the factors which may have impacted on Nathan’s behaviour.  This is a point marked question so there are two marks available for each of the three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factors affecting behaviour included in your answer must be referenced from the case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Remember that this is an AO1 Question – no need to explain, analyse or evaluate – you will not get any extra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endParaRP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12</a:t>
            </a:fld>
            <a:endParaRPr lang="en-US"/>
          </a:p>
        </p:txBody>
      </p:sp>
    </p:spTree>
    <p:extLst>
      <p:ext uri="{BB962C8B-B14F-4D97-AF65-F5344CB8AC3E}">
        <p14:creationId xmlns:p14="http://schemas.microsoft.com/office/powerpoint/2010/main" val="2511944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gives detailed examples of what the examiner would expect to see a candidate write in the examination. </a:t>
            </a:r>
          </a:p>
          <a:p>
            <a:endParaRPr lang="en-GB" dirty="0"/>
          </a:p>
          <a:p>
            <a:pPr algn="l"/>
            <a:r>
              <a:rPr lang="en-GB" dirty="0"/>
              <a:t>Not everything detailed here has to be in a good answer, it is how the candidate responds to the demands of the question that is more important. The mark scheme includes all the factors within the case study. Candidates need to address three of these.</a:t>
            </a:r>
          </a:p>
          <a:p>
            <a:endParaRPr lang="en-GB" dirty="0"/>
          </a:p>
          <a:p>
            <a:r>
              <a:rPr lang="en-GB" dirty="0"/>
              <a:t>‘Credit any other valid response’ is always included to ensure that any answers that a candidate comes up with that hasn’t been included but is a valid answer can be credited too.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did you get on?</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13</a:t>
            </a:fld>
            <a:endParaRPr lang="en-US"/>
          </a:p>
        </p:txBody>
      </p:sp>
    </p:spTree>
    <p:extLst>
      <p:ext uri="{BB962C8B-B14F-4D97-AF65-F5344CB8AC3E}">
        <p14:creationId xmlns:p14="http://schemas.microsoft.com/office/powerpoint/2010/main" val="331338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Underline the command verb and the main parts of the question – in this case DESCRIBE , EMOTIONAL AND  SOCIAL DEVELOPMENT and 8-YEAR-OLD CHILD. </a:t>
            </a:r>
          </a:p>
          <a:p>
            <a:endParaRPr lang="en-GB" dirty="0"/>
          </a:p>
          <a:p>
            <a:r>
              <a:rPr lang="en-GB" dirty="0"/>
              <a:t>To describe something you need to: </a:t>
            </a:r>
            <a:r>
              <a:rPr lang="en-US" dirty="0"/>
              <a:t>Provide characteristics/main features or a brief account.</a:t>
            </a:r>
            <a:endParaRPr lang="en-GB" dirty="0"/>
          </a:p>
          <a:p>
            <a:endParaRPr lang="en-GB" dirty="0"/>
          </a:p>
          <a:p>
            <a:r>
              <a:rPr lang="en-GB" dirty="0"/>
              <a:t>Remember this question is worth 6 marks, is exclusively AO1, so plan your time and ensure you don’t write too much or attempt to give analysis or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rPr>
              <a:t>To reach into the top mark band for this question the examiners are looking for responses that show </a:t>
            </a:r>
            <a:r>
              <a:rPr lang="en-GB" sz="1200" dirty="0">
                <a:solidFill>
                  <a:schemeClr val="tx1"/>
                </a:solidFill>
                <a:effectLst/>
                <a:latin typeface="Arial" panose="020B0604020202020204" pitchFamily="34" charset="0"/>
                <a:cs typeface="Arial" panose="020B0604020202020204" pitchFamily="34" charset="0"/>
              </a:rPr>
              <a:t>thorough knowledge and understanding of the expected emotional and social patterns of development for an eight-year-old child. You should not include reference to physical or intellectual development – no marks will be awarded for these.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Remember that this is an AO1 Question – no need to explain, analyse or evaluate – you will not get any extra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endParaRP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14</a:t>
            </a:fld>
            <a:endParaRPr lang="en-US"/>
          </a:p>
        </p:txBody>
      </p:sp>
    </p:spTree>
    <p:extLst>
      <p:ext uri="{BB962C8B-B14F-4D97-AF65-F5344CB8AC3E}">
        <p14:creationId xmlns:p14="http://schemas.microsoft.com/office/powerpoint/2010/main" val="159254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scheme gives detailed examples of the social and emotional patterns of development the examiner would expect to see a candidate write in the examination, although not everything here has to be in a good answer, to achieve the higher marks there should be a few examples of both social and emotional aspects of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‘Credit any other valid response’ is always included to ensure that any answers that a candidate comes up with that hasn’t been included can be credited too.</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15</a:t>
            </a:fld>
            <a:endParaRPr lang="en-US"/>
          </a:p>
        </p:txBody>
      </p:sp>
    </p:spTree>
    <p:extLst>
      <p:ext uri="{BB962C8B-B14F-4D97-AF65-F5344CB8AC3E}">
        <p14:creationId xmlns:p14="http://schemas.microsoft.com/office/powerpoint/2010/main" val="79163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Along with the previous slide the mark scheme gives the mark bands show you what is expected of you to achieve the marks available. For 5-6 marks would be awarded for a very good description of both areas of development, 3-4 marks would be given for a good description of emotional and / or social development and for a basic description of either emotional or social development. 1-2 marks would be awarded.</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16</a:t>
            </a:fld>
            <a:endParaRPr lang="en-US"/>
          </a:p>
        </p:txBody>
      </p:sp>
    </p:spTree>
    <p:extLst>
      <p:ext uri="{BB962C8B-B14F-4D97-AF65-F5344CB8AC3E}">
        <p14:creationId xmlns:p14="http://schemas.microsoft.com/office/powerpoint/2010/main" val="355660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Section A 1(c)</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Read question</a:t>
            </a:r>
          </a:p>
          <a:p>
            <a:pPr>
              <a:lnSpc>
                <a:spcPct val="115000"/>
              </a:lnSpc>
              <a:spcAft>
                <a:spcPts val="1000"/>
              </a:spcAft>
            </a:pP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This </a:t>
            </a:r>
            <a:r>
              <a:rPr lang="en-GB" sz="1800" dirty="0">
                <a:effectLst/>
                <a:latin typeface="Calibri" panose="020F0502020204030204" pitchFamily="34" charset="0"/>
                <a:ea typeface="Calibri" panose="020F0502020204030204" pitchFamily="34" charset="0"/>
                <a:cs typeface="Times New Roman" panose="02020603050405020304" pitchFamily="18" charset="0"/>
              </a:rPr>
              <a:t>question is again based on the case study. You should identify the command verb and highlight– in this case EXPLAIN,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explain something, you need to:</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Provide details and reasons for how and why something is the way it is…</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explain is an AO2 command verb, there are only AO2 marks available for this question, there is </a:t>
            </a:r>
            <a:r>
              <a:rPr lang="en-GB" sz="1800" dirty="0">
                <a:effectLst/>
                <a:latin typeface="Calibri" panose="020F0502020204030204" pitchFamily="34" charset="0"/>
                <a:ea typeface="Calibri" panose="020F0502020204030204" pitchFamily="34" charset="0"/>
                <a:cs typeface="Times New Roman" panose="02020603050405020304" pitchFamily="18" charset="0"/>
              </a:rPr>
              <a:t>no need to analyse or evaluate.</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main points of the question are:  PROMOTE NATHAN’S BEHAVIOUR, HOME AND SCHOOL</a:t>
            </a: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question is looking for appropriate strategies and approaches that Nathan’s parents, and staff at the school can both use to encourage good behaviour. You should consider the strategies you’ve learned about and write about those most appropriate to support Nathan.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8 marks available for this question, use the space available as a guide to how much you need to write, there are continuation pages at the end of the paper should you need to write more.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top band marks for this question the examiners are looking for responses that show thorough knowledge and understanding of a range of strategies/approaches that could be applied to promote positive behaviour from Nathan both at home and in school.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Try and answer this question in 10 minutes.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17</a:t>
            </a:fld>
            <a:endParaRPr lang="en-US"/>
          </a:p>
        </p:txBody>
      </p:sp>
    </p:spTree>
    <p:extLst>
      <p:ext uri="{BB962C8B-B14F-4D97-AF65-F5344CB8AC3E}">
        <p14:creationId xmlns:p14="http://schemas.microsoft.com/office/powerpoint/2010/main" val="1925398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scheme gives detailed examples of appropriate approaches and the strategies that Nathan’s parents and teachers could both follow, including reference to good communication and working together.</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Not all of these must be in a good answer, but a range of approaches and/or strategies would be expected for the higher mark band.</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Note that ‘Credit any other valid response’ is again included. </a:t>
            </a:r>
          </a:p>
        </p:txBody>
      </p:sp>
      <p:sp>
        <p:nvSpPr>
          <p:cNvPr id="4" name="Slide Number Placeholder 3"/>
          <p:cNvSpPr>
            <a:spLocks noGrp="1"/>
          </p:cNvSpPr>
          <p:nvPr>
            <p:ph type="sldNum" sz="quarter" idx="5"/>
          </p:nvPr>
        </p:nvSpPr>
        <p:spPr/>
        <p:txBody>
          <a:bodyPr/>
          <a:lstStyle/>
          <a:p>
            <a:fld id="{CC573A14-1418-8445-A355-C4659B6B9114}" type="slidenum">
              <a:rPr lang="en-US" smtClean="0"/>
              <a:t>18</a:t>
            </a:fld>
            <a:endParaRPr lang="en-US"/>
          </a:p>
        </p:txBody>
      </p:sp>
    </p:spTree>
    <p:extLst>
      <p:ext uri="{BB962C8B-B14F-4D97-AF65-F5344CB8AC3E}">
        <p14:creationId xmlns:p14="http://schemas.microsoft.com/office/powerpoint/2010/main" val="3143569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bands show you what is expected of you to achieve the marks available. As this is an eight-mark question there are 4 mark bands. Each band requires candidates to show knowledge of understanding of how Nathan’s positive behaviour can be supported at home and school as well as the strategies or approaches that could be used, it is the depth of knowledge and understanding shown determines which band the response fits. For a limited explanation 1-2 marks, for 3-4 marks, a basic explanation, for 5-6 marks and good explanation and for the top band7-8 marks, an excellent explanation is needed.</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19</a:t>
            </a:fld>
            <a:endParaRPr lang="en-US"/>
          </a:p>
        </p:txBody>
      </p:sp>
    </p:spTree>
    <p:extLst>
      <p:ext uri="{BB962C8B-B14F-4D97-AF65-F5344CB8AC3E}">
        <p14:creationId xmlns:p14="http://schemas.microsoft.com/office/powerpoint/2010/main" val="3719076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highlight>
                  <a:srgbClr val="FFFF00"/>
                </a:highlight>
              </a:rPr>
              <a:t>You should have in front of you:</a:t>
            </a:r>
          </a:p>
          <a:p>
            <a:pPr marL="171450" indent="-171450">
              <a:buFont typeface="Arial" panose="020B0604020202020204" pitchFamily="34" charset="0"/>
              <a:buChar char="•"/>
            </a:pPr>
            <a:r>
              <a:rPr lang="en-GB" sz="1200" dirty="0">
                <a:highlight>
                  <a:srgbClr val="FFFF00"/>
                </a:highlight>
              </a:rPr>
              <a:t> a copy of the exam paper</a:t>
            </a:r>
          </a:p>
          <a:p>
            <a:pPr marL="171450" indent="-171450">
              <a:buFont typeface="Arial" panose="020B0604020202020204" pitchFamily="34" charset="0"/>
              <a:buChar char="•"/>
            </a:pPr>
            <a:r>
              <a:rPr lang="en-GB" sz="1200" dirty="0">
                <a:highlight>
                  <a:srgbClr val="FFFF00"/>
                </a:highlight>
              </a:rPr>
              <a:t> an answer booklet/lined paper,</a:t>
            </a:r>
          </a:p>
          <a:p>
            <a:pPr marL="171450" indent="-171450">
              <a:buFont typeface="Arial" panose="020B0604020202020204" pitchFamily="34" charset="0"/>
              <a:buChar char="•"/>
            </a:pPr>
            <a:r>
              <a:rPr lang="en-GB" sz="1200" dirty="0">
                <a:highlight>
                  <a:srgbClr val="FFFF00"/>
                </a:highlight>
              </a:rPr>
              <a:t>any additional resource material</a:t>
            </a:r>
          </a:p>
          <a:p>
            <a:pPr marL="171450" indent="-171450">
              <a:buFont typeface="Arial" panose="020B0604020202020204" pitchFamily="34" charset="0"/>
              <a:buChar char="•"/>
            </a:pPr>
            <a:r>
              <a:rPr lang="en-GB" sz="1200" dirty="0">
                <a:highlight>
                  <a:srgbClr val="FFFF00"/>
                </a:highlight>
              </a:rPr>
              <a:t> a pen, pencil and ruler</a:t>
            </a:r>
          </a:p>
          <a:p>
            <a:pPr marL="171450" indent="-171450">
              <a:buFont typeface="Arial" panose="020B0604020202020204" pitchFamily="34" charset="0"/>
              <a:buChar char="•"/>
            </a:pPr>
            <a:r>
              <a:rPr lang="en-GB" sz="1200" dirty="0">
                <a:highlight>
                  <a:srgbClr val="FFFF00"/>
                </a:highlight>
              </a:rPr>
              <a:t> a highlighter</a:t>
            </a:r>
          </a:p>
          <a:p>
            <a:pPr marL="171450" indent="-171450">
              <a:buFont typeface="Arial" panose="020B0604020202020204" pitchFamily="34" charset="0"/>
              <a:buChar char="•"/>
            </a:pPr>
            <a:r>
              <a:rPr lang="en-GB" sz="1200" dirty="0">
                <a:highlight>
                  <a:srgbClr val="FFFF00"/>
                </a:highlight>
              </a:rPr>
              <a:t> a watch </a:t>
            </a:r>
          </a:p>
          <a:p>
            <a:pPr marL="171450" indent="-171450">
              <a:buFont typeface="Arial" panose="020B0604020202020204" pitchFamily="34" charset="0"/>
              <a:buChar char="•"/>
            </a:pPr>
            <a:r>
              <a:rPr lang="en-GB" sz="1200" dirty="0">
                <a:highlight>
                  <a:srgbClr val="FFFF00"/>
                </a:highlight>
              </a:rPr>
              <a:t>post-it notes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a:p>
        </p:txBody>
      </p:sp>
    </p:spTree>
    <p:extLst>
      <p:ext uri="{BB962C8B-B14F-4D97-AF65-F5344CB8AC3E}">
        <p14:creationId xmlns:p14="http://schemas.microsoft.com/office/powerpoint/2010/main" val="2115302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20.</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Section A question 2(a) </a:t>
            </a: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Read question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Make sure that you read the introduction to the question carefully as it can provide a context for you base your answer around. Remember this is also based on the case study.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this case the introduction is about practitioners understanding the factors which may have an impact on children’s behaviour.</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Underline the command verb and highlight the main parts of the question.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assess something, you need to: Make an informed judgement -in this question you need to make and informed judgment about the impact of two sociological factors identified in the case study on Nathan’s behaviour.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question is exclusively AO3.</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top band marks for this question the examiners are looking for a very good assessment which shows reasoned judgements about the potential impact of two sociological factors which may affect Nathan’s behaviour with confident engagement with the concept of sociological factors and their potential impact on Nathan’s behaviour. As this is assess you would be expected to consider possible positive as well as negative effects.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Try to answer this question in 10 minutes.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20</a:t>
            </a:fld>
            <a:endParaRPr lang="en-US"/>
          </a:p>
        </p:txBody>
      </p:sp>
    </p:spTree>
    <p:extLst>
      <p:ext uri="{BB962C8B-B14F-4D97-AF65-F5344CB8AC3E}">
        <p14:creationId xmlns:p14="http://schemas.microsoft.com/office/powerpoint/2010/main" val="1242016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scheme gives detailed examples of the positive and negative effects of three sociological factors within the case study, you only need to address two of these. </a:t>
            </a:r>
          </a:p>
        </p:txBody>
      </p:sp>
      <p:sp>
        <p:nvSpPr>
          <p:cNvPr id="4" name="Slide Number Placeholder 3"/>
          <p:cNvSpPr>
            <a:spLocks noGrp="1"/>
          </p:cNvSpPr>
          <p:nvPr>
            <p:ph type="sldNum" sz="quarter" idx="5"/>
          </p:nvPr>
        </p:nvSpPr>
        <p:spPr/>
        <p:txBody>
          <a:bodyPr/>
          <a:lstStyle/>
          <a:p>
            <a:fld id="{CC573A14-1418-8445-A355-C4659B6B9114}" type="slidenum">
              <a:rPr lang="en-US" smtClean="0"/>
              <a:t>21</a:t>
            </a:fld>
            <a:endParaRPr lang="en-US"/>
          </a:p>
        </p:txBody>
      </p:sp>
    </p:spTree>
    <p:extLst>
      <p:ext uri="{BB962C8B-B14F-4D97-AF65-F5344CB8AC3E}">
        <p14:creationId xmlns:p14="http://schemas.microsoft.com/office/powerpoint/2010/main" val="979554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 3 mark bands show you what is expected of you to achieve the marks available. As you can see if only one sociological factor is addressed a maximum of three marks can be achieved. For 1-2 marks candidates need to give a basic assessment with little evidence of judgement but which shows some understanding of the concepts of the effects of sociological factors on Nathan’s behaviour, for 3-4 marks an good assessment which gives some judgments and engagement with the concept of sociological factors and their impact on Nathan’s behaviour, and for top band marks of 5-6 candidates need to give reasoned judgements with a confident grasp of potential impact of the sociological factors which may affect Nathan. </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22</a:t>
            </a:fld>
            <a:endParaRPr lang="en-US"/>
          </a:p>
        </p:txBody>
      </p:sp>
    </p:spTree>
    <p:extLst>
      <p:ext uri="{BB962C8B-B14F-4D97-AF65-F5344CB8AC3E}">
        <p14:creationId xmlns:p14="http://schemas.microsoft.com/office/powerpoint/2010/main" val="178095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Section A Question 2(b)</a:t>
            </a:r>
            <a:r>
              <a:rPr lang="en-GB" sz="1800" dirty="0">
                <a:effectLst/>
                <a:latin typeface="Calibri" panose="020F0502020204030204" pitchFamily="34" charset="0"/>
                <a:ea typeface="Calibri" panose="020F0502020204030204" pitchFamily="34" charset="0"/>
                <a:cs typeface="Times New Roman" panose="02020603050405020304" pitchFamily="18" charset="0"/>
              </a:rPr>
              <a:t> Read Question.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Underline the command verbs and highlight the important information. This question has two command verbs, so you need to ensure that you address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both</a:t>
            </a:r>
            <a:r>
              <a:rPr lang="en-GB" sz="1800" dirty="0">
                <a:effectLst/>
                <a:latin typeface="Calibri" panose="020F0502020204030204" pitchFamily="34" charset="0"/>
                <a:ea typeface="Calibri" panose="020F0502020204030204" pitchFamily="34" charset="0"/>
                <a:cs typeface="Times New Roman" panose="02020603050405020304" pitchFamily="18" charset="0"/>
              </a:rPr>
              <a:t> in your response.</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question is worth 14 marks. The first command ‘Describe’ is AO1 has 6 marks attached to it.</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describe something, you need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Provide characteristics/main features or a brief account.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examiner expects you to show thorough knowledge and understanding of the purpose of play and the potential impact of creative play on development.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second command ‘Assess’ is AO3 has 8 marks attached to it.</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assess something means to - make an informed judgement, you need to address two examples of creative play and their impact on PIES development.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examiner expects to see perceptive and informed judgements about the potential impact of creative play on Nathan’s development and confident and detailed engagement with the principles of creative play and their potential impact, with reference to two examples.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Plan your response – create a short plan in the margin or on a page at the back of the paper - make sure you don’t miss out on any of the pertinent points and tick them off as you do them – there is a lot to cover in this question!  Try to answer this question in 20 minutes.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23</a:t>
            </a:fld>
            <a:endParaRPr lang="en-US"/>
          </a:p>
        </p:txBody>
      </p:sp>
    </p:spTree>
    <p:extLst>
      <p:ext uri="{BB962C8B-B14F-4D97-AF65-F5344CB8AC3E}">
        <p14:creationId xmlns:p14="http://schemas.microsoft.com/office/powerpoint/2010/main" val="3180369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markscheme describes the purpose of creative play and gives a range of examples of creative activities and the ways creative activities may impact on PIES development, you only need to have addressed two of these, this list is not exhaustive and credit any other valid response is included in the markscheme allows candidates to suggest other activities and how these impact on development.</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Candidates are expected to assess the relevant impacts on development of the selected activity examples.</a:t>
            </a:r>
          </a:p>
        </p:txBody>
      </p:sp>
      <p:sp>
        <p:nvSpPr>
          <p:cNvPr id="4" name="Slide Number Placeholder 3"/>
          <p:cNvSpPr>
            <a:spLocks noGrp="1"/>
          </p:cNvSpPr>
          <p:nvPr>
            <p:ph type="sldNum" sz="quarter" idx="5"/>
          </p:nvPr>
        </p:nvSpPr>
        <p:spPr/>
        <p:txBody>
          <a:bodyPr/>
          <a:lstStyle/>
          <a:p>
            <a:fld id="{CC573A14-1418-8445-A355-C4659B6B9114}" type="slidenum">
              <a:rPr lang="en-US" smtClean="0"/>
              <a:t>24</a:t>
            </a:fld>
            <a:endParaRPr lang="en-US"/>
          </a:p>
        </p:txBody>
      </p:sp>
    </p:spTree>
    <p:extLst>
      <p:ext uri="{BB962C8B-B14F-4D97-AF65-F5344CB8AC3E}">
        <p14:creationId xmlns:p14="http://schemas.microsoft.com/office/powerpoint/2010/main" val="3670708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bands for this question are divided between AO1 and AO3, AS there are 6 marks for AO1 there are only three bands but for AO3 – 8 marks there are four bands.  It is possible to achieve, different levels for each AO, for example, you could give a very good description of the purpose of play and impact of creative play on development and gain Band 3 marks, but only give a limited assessment and achieve band 1 or 2 marks. These would be added together to give a total mark out of 14.</a:t>
            </a:r>
          </a:p>
          <a:p>
            <a:endParaRPr lang="en-GB" dirty="0"/>
          </a:p>
          <a:p>
            <a:endParaRPr lang="en-GB" dirty="0"/>
          </a:p>
        </p:txBody>
      </p:sp>
      <p:sp>
        <p:nvSpPr>
          <p:cNvPr id="4" name="Slide Number Placeholder 3"/>
          <p:cNvSpPr>
            <a:spLocks noGrp="1"/>
          </p:cNvSpPr>
          <p:nvPr>
            <p:ph type="sldNum" sz="quarter" idx="5"/>
          </p:nvPr>
        </p:nvSpPr>
        <p:spPr/>
        <p:txBody>
          <a:bodyPr/>
          <a:lstStyle/>
          <a:p>
            <a:fld id="{6E755FF1-098B-449F-8BCC-9066845AFDBC}" type="slidenum">
              <a:rPr lang="en-GB" smtClean="0"/>
              <a:t>25</a:t>
            </a:fld>
            <a:endParaRPr lang="en-GB"/>
          </a:p>
        </p:txBody>
      </p:sp>
    </p:spTree>
    <p:extLst>
      <p:ext uri="{BB962C8B-B14F-4D97-AF65-F5344CB8AC3E}">
        <p14:creationId xmlns:p14="http://schemas.microsoft.com/office/powerpoint/2010/main" val="2839784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26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Section B. Q3 read question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Read the stem of the question - Practitioners are interested in children’s holistic development, which includes their physical, cognitive, and intellectual development. – remember this applies to section a, b and c of the question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Underline the command verb DESCRIBE, and highlight the main parts of the question – in this case, GROSS and FINE MOTOR SKILLS, KEY MILESTONES, PHYSICAL DEVELOPMENT, 0-2 YEARS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describe something, you need to - </a:t>
            </a:r>
            <a:r>
              <a:rPr lang="en-US" sz="1800" dirty="0">
                <a:effectLst/>
                <a:latin typeface="Calibri" panose="020F0502020204030204" pitchFamily="34" charset="0"/>
                <a:ea typeface="Calibri" panose="020F0502020204030204" pitchFamily="34" charset="0"/>
                <a:cs typeface="Times New Roman" panose="02020603050405020304" pitchFamily="18" charset="0"/>
              </a:rPr>
              <a:t>provide characteristics/main features or a brief account.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Remember that this question, is worth 6 marks and is exclusively AO1, so plan your time and ensure you don’t write too much or attempt to give an analysis or explanation.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top band marks for this question the examiners are looking for thorough knowledge and understanding of the key milestones of physical development including both gross and fine motor skills for a child aged between 0 and 2 years with a confident grasp of relevant concepts, so you need to clearly show your understanding of the difference between gross and fine motor skills. Try to answer this question in 10 minutes.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26</a:t>
            </a:fld>
            <a:endParaRPr lang="en-US"/>
          </a:p>
        </p:txBody>
      </p:sp>
    </p:spTree>
    <p:extLst>
      <p:ext uri="{BB962C8B-B14F-4D97-AF65-F5344CB8AC3E}">
        <p14:creationId xmlns:p14="http://schemas.microsoft.com/office/powerpoint/2010/main" val="3346385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scheme gives details of examples of both gross motor and fine motor skills for a child aged between 0 and 2 years. Not everything included here must be in a good answer, it is how the candidate responds to the demands of the question that is more important. In a good answer, candidates would begin at birth and describe the progression of development to age 2.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‘Credit any other valid response’ is included to ensure that any other appropriate examples of gross or fine motor skills that a candidate comes up with that have not been included can be credited too. </a:t>
            </a:r>
          </a:p>
        </p:txBody>
      </p:sp>
      <p:sp>
        <p:nvSpPr>
          <p:cNvPr id="4" name="Slide Number Placeholder 3"/>
          <p:cNvSpPr>
            <a:spLocks noGrp="1"/>
          </p:cNvSpPr>
          <p:nvPr>
            <p:ph type="sldNum" sz="quarter" idx="5"/>
          </p:nvPr>
        </p:nvSpPr>
        <p:spPr/>
        <p:txBody>
          <a:bodyPr/>
          <a:lstStyle/>
          <a:p>
            <a:fld id="{CC573A14-1418-8445-A355-C4659B6B9114}" type="slidenum">
              <a:rPr lang="en-US" smtClean="0"/>
              <a:t>27</a:t>
            </a:fld>
            <a:endParaRPr lang="en-US"/>
          </a:p>
        </p:txBody>
      </p:sp>
    </p:spTree>
    <p:extLst>
      <p:ext uri="{BB962C8B-B14F-4D97-AF65-F5344CB8AC3E}">
        <p14:creationId xmlns:p14="http://schemas.microsoft.com/office/powerpoint/2010/main" val="3547419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bands for this question indicate the level of detail required for each mark range, generally the more key milestones described the higher the mark band. For the higher mark band candidates are expected to give a balance of both gross motor and fine motor skills showing their understanding of both. In the middle band there may be more detail on one than the other, if only gross motor or fine motor skill are addressed then the response would fall into mark band one.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28</a:t>
            </a:fld>
            <a:endParaRPr lang="en-US"/>
          </a:p>
        </p:txBody>
      </p:sp>
    </p:spTree>
    <p:extLst>
      <p:ext uri="{BB962C8B-B14F-4D97-AF65-F5344CB8AC3E}">
        <p14:creationId xmlns:p14="http://schemas.microsoft.com/office/powerpoint/2010/main" val="1178035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Section B 3(b)</a:t>
            </a:r>
            <a:r>
              <a:rPr lang="en-GB" sz="1800" dirty="0">
                <a:effectLst/>
                <a:latin typeface="Calibri" panose="020F0502020204030204" pitchFamily="34" charset="0"/>
                <a:ea typeface="Calibri" panose="020F0502020204030204" pitchFamily="34" charset="0"/>
                <a:cs typeface="Times New Roman" panose="02020603050405020304" pitchFamily="18" charset="0"/>
              </a:rPr>
              <a:t> Read Question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Underline the command verb and highlight the main parts of the question – in this case EXPLAIN, VYGOTSKY’S THEORY, COGNITIVIE DEVELOPMENT, CHILDREN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question worth 6 marks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explain something, you need to - </a:t>
            </a:r>
            <a:r>
              <a:rPr lang="en-US" sz="1800" dirty="0">
                <a:effectLst/>
                <a:latin typeface="Calibri" panose="020F0502020204030204" pitchFamily="34" charset="0"/>
                <a:ea typeface="Calibri" panose="020F0502020204030204" pitchFamily="34" charset="0"/>
                <a:cs typeface="Times New Roman" panose="02020603050405020304" pitchFamily="18" charset="0"/>
              </a:rPr>
              <a:t>provide details and reasons for how and why something is the way it is…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explain is an AO2 command verb, there are only AO2 marks available for this question.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reach into the top mark band for this question the examiners are looking for responses that show thorough knowledge and understanding of how the features of Vygotsky's theory applies to children and how the theory can help our understanding of cognitive development of children.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Try to answer this question in 10 minutes.</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29</a:t>
            </a:fld>
            <a:endParaRPr lang="en-US"/>
          </a:p>
        </p:txBody>
      </p:sp>
    </p:spTree>
    <p:extLst>
      <p:ext uri="{BB962C8B-B14F-4D97-AF65-F5344CB8AC3E}">
        <p14:creationId xmlns:p14="http://schemas.microsoft.com/office/powerpoint/2010/main" val="29197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paper is Unit 3  ‘Theoretical perspectives of </a:t>
            </a:r>
            <a:r>
              <a:rPr lang="en-GB" sz="1200" dirty="0">
                <a:ea typeface="Cambria" panose="02040503050406030204" pitchFamily="18" charset="0"/>
                <a:cs typeface="Cambria" panose="02040503050406030204" pitchFamily="18" charset="0"/>
              </a:rPr>
              <a:t>children’s and young people’s development’</a:t>
            </a:r>
            <a:endParaRPr lang="en-GB" dirty="0"/>
          </a:p>
          <a:p>
            <a:pPr marL="0" indent="0">
              <a:buFont typeface="Arial" panose="020B0604020202020204" pitchFamily="34" charset="0"/>
              <a:buNone/>
            </a:pPr>
            <a:endParaRPr lang="en-GB" sz="1200" dirty="0">
              <a:latin typeface="Arial" panose="020B06040202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r>
              <a:rPr lang="en-GB" sz="1200" dirty="0">
                <a:latin typeface="Arial" panose="020B0604020202020204" pitchFamily="34" charset="0"/>
                <a:ea typeface="Cambria" panose="02040503050406030204" pitchFamily="18" charset="0"/>
                <a:cs typeface="Arial" panose="020B0604020202020204" pitchFamily="34" charset="0"/>
              </a:rPr>
              <a:t>Read slide</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a:p>
        </p:txBody>
      </p:sp>
    </p:spTree>
    <p:extLst>
      <p:ext uri="{BB962C8B-B14F-4D97-AF65-F5344CB8AC3E}">
        <p14:creationId xmlns:p14="http://schemas.microsoft.com/office/powerpoint/2010/main" val="3718801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scheme gives detailed examples of what the examiner would expect to see a candidate write in the examination about the features of Vygotsky’s theory and explain how they inform understanding of children’s development.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‘Credit any other valid response’ is included to ensure that any other relevant examples that a candidate comes up with that hasn’t been included can be credited too.</a:t>
            </a:r>
          </a:p>
        </p:txBody>
      </p:sp>
      <p:sp>
        <p:nvSpPr>
          <p:cNvPr id="4" name="Slide Number Placeholder 3"/>
          <p:cNvSpPr>
            <a:spLocks noGrp="1"/>
          </p:cNvSpPr>
          <p:nvPr>
            <p:ph type="sldNum" sz="quarter" idx="5"/>
          </p:nvPr>
        </p:nvSpPr>
        <p:spPr/>
        <p:txBody>
          <a:bodyPr/>
          <a:lstStyle/>
          <a:p>
            <a:fld id="{CC573A14-1418-8445-A355-C4659B6B9114}" type="slidenum">
              <a:rPr lang="en-US" smtClean="0"/>
              <a:t>30</a:t>
            </a:fld>
            <a:endParaRPr lang="en-US"/>
          </a:p>
        </p:txBody>
      </p:sp>
    </p:spTree>
    <p:extLst>
      <p:ext uri="{BB962C8B-B14F-4D97-AF65-F5344CB8AC3E}">
        <p14:creationId xmlns:p14="http://schemas.microsoft.com/office/powerpoint/2010/main" val="2382846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3 mark bands for this question all refer to the features of the Vygotsky’s theory so it essential that these are addressed in the response. As for other questions the bands define the depth of knowledge and understanding candidates must show to achieve the marks, for band 1, a basic explanation, band 2 – a good explanation, band 3 – a very good explanation.</a:t>
            </a:r>
          </a:p>
        </p:txBody>
      </p:sp>
      <p:sp>
        <p:nvSpPr>
          <p:cNvPr id="4" name="Slide Number Placeholder 3"/>
          <p:cNvSpPr>
            <a:spLocks noGrp="1"/>
          </p:cNvSpPr>
          <p:nvPr>
            <p:ph type="sldNum" sz="quarter" idx="5"/>
          </p:nvPr>
        </p:nvSpPr>
        <p:spPr/>
        <p:txBody>
          <a:bodyPr/>
          <a:lstStyle/>
          <a:p>
            <a:fld id="{CC573A14-1418-8445-A355-C4659B6B9114}" type="slidenum">
              <a:rPr lang="en-US" smtClean="0"/>
              <a:t>31</a:t>
            </a:fld>
            <a:endParaRPr lang="en-US"/>
          </a:p>
        </p:txBody>
      </p:sp>
    </p:spTree>
    <p:extLst>
      <p:ext uri="{BB962C8B-B14F-4D97-AF65-F5344CB8AC3E}">
        <p14:creationId xmlns:p14="http://schemas.microsoft.com/office/powerpoint/2010/main" val="69664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a:lnSpc>
                <a:spcPct val="115000"/>
              </a:lnSpc>
              <a:spcAft>
                <a:spcPts val="1000"/>
              </a:spcAft>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Section B Question 3(c)</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Read question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Underline the command verb ASSESS, and highlight the main parts of the question – in this case, IMAGINATIVE PLAY, DEVELOPMENT OF LANGUAGE, CHILD 1-3 YEARS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Remember to highlight the number of marks available for this question: 8 marks.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assess something, you need to - make an informed judgement.</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question is exclusively AO3.</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reach into the top mark band for this question the examiners are looking for an excellent assessment which shows perceptive and informed judgements about the concept of imaginative play and how it can promote the development of language for a child aged 1-3 years. You will need to show your understanding of imaginative play and consider ways it can promote language development. Note the question is asking about promoting language development in other words 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positive ways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support language development in a child aged 1-3 years. – the age is important so knowledge of milestones of language development should be considered.</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32</a:t>
            </a:fld>
            <a:endParaRPr lang="en-US"/>
          </a:p>
        </p:txBody>
      </p:sp>
    </p:spTree>
    <p:extLst>
      <p:ext uri="{BB962C8B-B14F-4D97-AF65-F5344CB8AC3E}">
        <p14:creationId xmlns:p14="http://schemas.microsoft.com/office/powerpoint/2010/main" val="4284405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scheme gives detailed examples of how imaginative play encourages intellectual development that the examiner would expect to see a candidate write in the examination. Not everything detailed here must be in a good answer. Credit any other valid response is included to allow other examples that candidates may come up with can be credited.</a:t>
            </a:r>
          </a:p>
        </p:txBody>
      </p:sp>
      <p:sp>
        <p:nvSpPr>
          <p:cNvPr id="4" name="Slide Number Placeholder 3"/>
          <p:cNvSpPr>
            <a:spLocks noGrp="1"/>
          </p:cNvSpPr>
          <p:nvPr>
            <p:ph type="sldNum" sz="quarter" idx="5"/>
          </p:nvPr>
        </p:nvSpPr>
        <p:spPr/>
        <p:txBody>
          <a:bodyPr/>
          <a:lstStyle/>
          <a:p>
            <a:fld id="{CC573A14-1418-8445-A355-C4659B6B9114}" type="slidenum">
              <a:rPr lang="en-US" smtClean="0"/>
              <a:t>33</a:t>
            </a:fld>
            <a:endParaRPr lang="en-US"/>
          </a:p>
        </p:txBody>
      </p:sp>
    </p:spTree>
    <p:extLst>
      <p:ext uri="{BB962C8B-B14F-4D97-AF65-F5344CB8AC3E}">
        <p14:creationId xmlns:p14="http://schemas.microsoft.com/office/powerpoint/2010/main" val="4292997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question is exclusively AO3 and the command word is Assess, so each of the mark bands are looking for clear understanding of imaginative play and judgements about the way it can support language development in a child aged 1-3 years. As for other questions, starting at the bottom are the bands are looking for limited, basic, good and very good assessments. </a:t>
            </a:r>
          </a:p>
        </p:txBody>
      </p:sp>
      <p:sp>
        <p:nvSpPr>
          <p:cNvPr id="4" name="Slide Number Placeholder 3"/>
          <p:cNvSpPr>
            <a:spLocks noGrp="1"/>
          </p:cNvSpPr>
          <p:nvPr>
            <p:ph type="sldNum" sz="quarter" idx="5"/>
          </p:nvPr>
        </p:nvSpPr>
        <p:spPr/>
        <p:txBody>
          <a:bodyPr/>
          <a:lstStyle/>
          <a:p>
            <a:fld id="{6E755FF1-098B-449F-8BCC-9066845AFDBC}" type="slidenum">
              <a:rPr lang="en-GB" smtClean="0"/>
              <a:t>34</a:t>
            </a:fld>
            <a:endParaRPr lang="en-GB"/>
          </a:p>
        </p:txBody>
      </p:sp>
    </p:spTree>
    <p:extLst>
      <p:ext uri="{BB962C8B-B14F-4D97-AF65-F5344CB8AC3E}">
        <p14:creationId xmlns:p14="http://schemas.microsoft.com/office/powerpoint/2010/main" val="2990324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Section B Question 4 (a)</a:t>
            </a: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Read question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Read the stem of the question what is it telling you?</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Underline the command verb EXPLAIN and highlight the main parts of the question – in this case PLAY, DEVELOPMENT OF KNOWLEDGE AND UNDERSTANDING, WORLD, FOUNDATION PHASE.</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question worth 6 marks</a:t>
            </a:r>
            <a:r>
              <a:rPr lang="en-US" sz="1800" dirty="0">
                <a:effectLst/>
                <a:latin typeface="Calibri" panose="020F0502020204030204" pitchFamily="34" charset="0"/>
                <a:ea typeface="Calibri" panose="020F0502020204030204" pitchFamily="34" charset="0"/>
                <a:cs typeface="Times New Roman" panose="02020603050405020304" pitchFamily="18" charset="0"/>
              </a:rPr>
              <a:t>, explain is an AO2 command verb, this means there are only AO2 marks available for this question.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explain you need to - </a:t>
            </a:r>
            <a:r>
              <a:rPr lang="en-US" sz="1800" dirty="0">
                <a:effectLst/>
                <a:latin typeface="Calibri" panose="020F0502020204030204" pitchFamily="34" charset="0"/>
                <a:ea typeface="Calibri" panose="020F0502020204030204" pitchFamily="34" charset="0"/>
                <a:cs typeface="Times New Roman" panose="02020603050405020304" pitchFamily="18" charset="0"/>
              </a:rPr>
              <a:t>provide details and reasons for how and why something is the way it is.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reach into the top mark band for this question the examiners are looking for a very good explanation which shows, thorough knowledge and understanding of how play supports the development of knowledge and understanding of the world in the Foundation Phase. Try to answer this question in 10 minutes.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35</a:t>
            </a:fld>
            <a:endParaRPr lang="en-US"/>
          </a:p>
        </p:txBody>
      </p:sp>
    </p:spTree>
    <p:extLst>
      <p:ext uri="{BB962C8B-B14F-4D97-AF65-F5344CB8AC3E}">
        <p14:creationId xmlns:p14="http://schemas.microsoft.com/office/powerpoint/2010/main" val="1828220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scheme gives detailed examples of how play within the Foundation Phase develops knowledge and understanding of the world that the examiner would expect to see a candidate write in the examination. Again, not everything detailed here must be in a good answer, but a range of these would be expected.</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‘Credit any other valid response’ is included to ensure that any other examples of how play can develop knowledge and understanding of the world in the Foundation Phase that a candidate comes up with that hasn’t been included in the mark scheme can also be credited.</a:t>
            </a:r>
          </a:p>
        </p:txBody>
      </p:sp>
      <p:sp>
        <p:nvSpPr>
          <p:cNvPr id="4" name="Slide Number Placeholder 3"/>
          <p:cNvSpPr>
            <a:spLocks noGrp="1"/>
          </p:cNvSpPr>
          <p:nvPr>
            <p:ph type="sldNum" sz="quarter" idx="5"/>
          </p:nvPr>
        </p:nvSpPr>
        <p:spPr/>
        <p:txBody>
          <a:bodyPr/>
          <a:lstStyle/>
          <a:p>
            <a:fld id="{CC573A14-1418-8445-A355-C4659B6B9114}" type="slidenum">
              <a:rPr lang="en-US" smtClean="0"/>
              <a:t>36</a:t>
            </a:fld>
            <a:endParaRPr lang="en-US"/>
          </a:p>
        </p:txBody>
      </p:sp>
    </p:spTree>
    <p:extLst>
      <p:ext uri="{BB962C8B-B14F-4D97-AF65-F5344CB8AC3E}">
        <p14:creationId xmlns:p14="http://schemas.microsoft.com/office/powerpoint/2010/main" val="1518124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bands for this question show the different levels of knowledge and understanding that that candidates are expected to show to explain how the Foundation Phase can help to develop knowledge and understanding of the world and how play supports this. Where does you answer fit?</a:t>
            </a:r>
          </a:p>
          <a:p>
            <a:endParaRPr lang="en-GB" dirty="0"/>
          </a:p>
        </p:txBody>
      </p:sp>
      <p:sp>
        <p:nvSpPr>
          <p:cNvPr id="4" name="Slide Number Placeholder 3"/>
          <p:cNvSpPr>
            <a:spLocks noGrp="1"/>
          </p:cNvSpPr>
          <p:nvPr>
            <p:ph type="sldNum" sz="quarter" idx="5"/>
          </p:nvPr>
        </p:nvSpPr>
        <p:spPr/>
        <p:txBody>
          <a:bodyPr/>
          <a:lstStyle/>
          <a:p>
            <a:fld id="{6E755FF1-098B-449F-8BCC-9066845AFDBC}" type="slidenum">
              <a:rPr lang="en-GB" smtClean="0"/>
              <a:t>37</a:t>
            </a:fld>
            <a:endParaRPr lang="en-GB"/>
          </a:p>
        </p:txBody>
      </p:sp>
    </p:spTree>
    <p:extLst>
      <p:ext uri="{BB962C8B-B14F-4D97-AF65-F5344CB8AC3E}">
        <p14:creationId xmlns:p14="http://schemas.microsoft.com/office/powerpoint/2010/main" val="4216053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15000"/>
              </a:lnSpc>
              <a:spcAft>
                <a:spcPts val="1000"/>
              </a:spcAft>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Section B Question 4(b)</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Read question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Underline the command verb DESCRIBE and highlight the main parts of the question – in this case, CHILD DIRECTED PLAY, FOUNDATION PHASE</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question worth 8 marks and is exclusively AO1, so plan your time and ensure you don’t write too much or attempt to give an analysis or explanation or write about any other types of play.</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describe, you need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Provide characteristics/main features or a brief account.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reach into the top mark band for this question the examiners are looking for an excellent description which shows: thorough knowledge and understanding of the of the purpose of child-directed play in the Foundation Phase. You will need to show you understand what is meant by child-directed play and include reference to examples of child-directed play activities to support answers..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Try to answer this question in 10 minutes.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38</a:t>
            </a:fld>
            <a:endParaRPr lang="en-US"/>
          </a:p>
        </p:txBody>
      </p:sp>
    </p:spTree>
    <p:extLst>
      <p:ext uri="{BB962C8B-B14F-4D97-AF65-F5344CB8AC3E}">
        <p14:creationId xmlns:p14="http://schemas.microsoft.com/office/powerpoint/2010/main" val="273671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scheme gives a description of child-directed play along with examples of the purpose of child-directed play as well as examples of child directed play activities that the examiner would expect to see a candidate write in the examination.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Not all of these examples here must be in a good answer, but the examiner would expect to see several of them addressed.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Credit any other valid response’ is included to ensure that any other examples that a candidate comes up with that hasn’t been included can be credited too.</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39</a:t>
            </a:fld>
            <a:endParaRPr lang="en-US"/>
          </a:p>
        </p:txBody>
      </p:sp>
    </p:spTree>
    <p:extLst>
      <p:ext uri="{BB962C8B-B14F-4D97-AF65-F5344CB8AC3E}">
        <p14:creationId xmlns:p14="http://schemas.microsoft.com/office/powerpoint/2010/main" val="415613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pre-release case study is an overview of the full case study that will be in section A of the exam paper.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will allow you to prepare for the exam by giving you  information about the subject(s) of the case study and will able you to focus your investigation</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a:t>
            </a:fld>
            <a:endParaRPr lang="en-US"/>
          </a:p>
        </p:txBody>
      </p:sp>
    </p:spTree>
    <p:extLst>
      <p:ext uri="{BB962C8B-B14F-4D97-AF65-F5344CB8AC3E}">
        <p14:creationId xmlns:p14="http://schemas.microsoft.com/office/powerpoint/2010/main" val="36770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an 8 mark question so there are four mark bands, as usual they indicate the depth of knowledge and understanding required for each level, as well as for band 1  a limited description, band 2 – a basic description, band 3 a good description, and band 4 a very good description.</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40</a:t>
            </a:fld>
            <a:endParaRPr lang="en-US"/>
          </a:p>
        </p:txBody>
      </p:sp>
    </p:spTree>
    <p:extLst>
      <p:ext uri="{BB962C8B-B14F-4D97-AF65-F5344CB8AC3E}">
        <p14:creationId xmlns:p14="http://schemas.microsoft.com/office/powerpoint/2010/main" val="4125801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a:lnSpc>
                <a:spcPct val="115000"/>
              </a:lnSpc>
              <a:spcAft>
                <a:spcPts val="1000"/>
              </a:spcAft>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Section C Question 4(c)</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Read question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Identify the command verb JUSTIFIED and highlight the main parts of the question – in this case, STRUCTURED AND UNSTRUCTURED PLAY, SUPPPORT, DEVELOPMENT, INTELLECTIAL SKILLS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question is worth 8 marks and is exclusively AO3. The question is asking for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both</a:t>
            </a:r>
            <a:r>
              <a:rPr lang="en-GB" sz="1800" dirty="0">
                <a:effectLst/>
                <a:latin typeface="Calibri" panose="020F0502020204030204" pitchFamily="34" charset="0"/>
                <a:ea typeface="Calibri" panose="020F0502020204030204" pitchFamily="34" charset="0"/>
                <a:cs typeface="Times New Roman" panose="02020603050405020304" pitchFamily="18" charset="0"/>
              </a:rPr>
              <a:t> structured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and </a:t>
            </a:r>
            <a:r>
              <a:rPr lang="en-GB" sz="1800" dirty="0">
                <a:effectLst/>
                <a:latin typeface="Calibri" panose="020F0502020204030204" pitchFamily="34" charset="0"/>
                <a:ea typeface="Calibri" panose="020F0502020204030204" pitchFamily="34" charset="0"/>
                <a:cs typeface="Times New Roman" panose="02020603050405020304" pitchFamily="18" charset="0"/>
              </a:rPr>
              <a:t>unstructured play and requires you to apply this knowledge to justify how they both support the development of intellectual skills.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justify, you need support a case by evidence or argument.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reach into the top mark band for this question the examiners are looking for responses that show detailed engagement with the principles of structured play and unstructured play with a persuasive argument of how they may both support the development of intellectual skills. To do this you need to show that you understand the difference between structured and unstructured play and provide examples of activities for both types of play and give reasons to justify how they can support intellectual development.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Try to answer this question in 10 minutes.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41</a:t>
            </a:fld>
            <a:endParaRPr lang="en-US"/>
          </a:p>
        </p:txBody>
      </p:sp>
    </p:spTree>
    <p:extLst>
      <p:ext uri="{BB962C8B-B14F-4D97-AF65-F5344CB8AC3E}">
        <p14:creationId xmlns:p14="http://schemas.microsoft.com/office/powerpoint/2010/main" val="3589178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scheme gives detailed examples of what the examiner would expect to see a candidate write in the examination.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scheme gives definitions of structured and unstructured play and detailed examples of both structured and unstructured play that the examiner would expect to see a candidate write in the examination. Not everything included here must be in a good answer, but the examiner would expect to see a balance of both structured and unstructured play within the response.</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‘Credit any other valid response’ is included to ensure that any other examples that a candidate comes up with that hasn’t been included can be credited too.</a:t>
            </a:r>
          </a:p>
        </p:txBody>
      </p:sp>
      <p:sp>
        <p:nvSpPr>
          <p:cNvPr id="4" name="Slide Number Placeholder 3"/>
          <p:cNvSpPr>
            <a:spLocks noGrp="1"/>
          </p:cNvSpPr>
          <p:nvPr>
            <p:ph type="sldNum" sz="quarter" idx="5"/>
          </p:nvPr>
        </p:nvSpPr>
        <p:spPr/>
        <p:txBody>
          <a:bodyPr/>
          <a:lstStyle/>
          <a:p>
            <a:fld id="{CC573A14-1418-8445-A355-C4659B6B9114}" type="slidenum">
              <a:rPr lang="en-US" smtClean="0"/>
              <a:t>42</a:t>
            </a:fld>
            <a:endParaRPr lang="en-US"/>
          </a:p>
        </p:txBody>
      </p:sp>
    </p:spTree>
    <p:extLst>
      <p:ext uri="{BB962C8B-B14F-4D97-AF65-F5344CB8AC3E}">
        <p14:creationId xmlns:p14="http://schemas.microsoft.com/office/powerpoint/2010/main" val="3512947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AO3 mark bands – bands 3 and 4 show that candidates are expected to show knowledge and understanding of both types of play with arguments to show how they support development. Candidates who address only one type of play would achieve band 1 or 2 depending on the strength of their argument, however, a candidate who address both types of play could still be placed in the lower bands if there is insufficient justification.   </a:t>
            </a:r>
          </a:p>
        </p:txBody>
      </p:sp>
      <p:sp>
        <p:nvSpPr>
          <p:cNvPr id="4" name="Slide Number Placeholder 3"/>
          <p:cNvSpPr>
            <a:spLocks noGrp="1"/>
          </p:cNvSpPr>
          <p:nvPr>
            <p:ph type="sldNum" sz="quarter" idx="5"/>
          </p:nvPr>
        </p:nvSpPr>
        <p:spPr/>
        <p:txBody>
          <a:bodyPr/>
          <a:lstStyle/>
          <a:p>
            <a:fld id="{6E755FF1-098B-449F-8BCC-9066845AFDBC}" type="slidenum">
              <a:rPr lang="en-GB" smtClean="0"/>
              <a:t>43</a:t>
            </a:fld>
            <a:endParaRPr lang="en-GB"/>
          </a:p>
        </p:txBody>
      </p:sp>
    </p:spTree>
    <p:extLst>
      <p:ext uri="{BB962C8B-B14F-4D97-AF65-F5344CB8AC3E}">
        <p14:creationId xmlns:p14="http://schemas.microsoft.com/office/powerpoint/2010/main" val="2667818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Section B Q.5</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Read question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the highest tariff question on the paper and is worth 18 marks.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Read the question thoroughly, you will be expected to refer to the context of the question in your answer.</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question has</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two </a:t>
            </a:r>
            <a:r>
              <a:rPr lang="en-GB" sz="1800" dirty="0">
                <a:effectLst/>
                <a:latin typeface="Calibri" panose="020F0502020204030204" pitchFamily="34" charset="0"/>
                <a:ea typeface="Calibri" panose="020F0502020204030204" pitchFamily="34" charset="0"/>
                <a:cs typeface="Times New Roman" panose="02020603050405020304" pitchFamily="18" charset="0"/>
              </a:rPr>
              <a:t>command verbs, so you need to ensure that you address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both</a:t>
            </a:r>
            <a:r>
              <a:rPr lang="en-GB" sz="1800" dirty="0">
                <a:effectLst/>
                <a:latin typeface="Calibri" panose="020F0502020204030204" pitchFamily="34" charset="0"/>
                <a:ea typeface="Calibri" panose="020F0502020204030204" pitchFamily="34" charset="0"/>
                <a:cs typeface="Times New Roman" panose="02020603050405020304" pitchFamily="18" charset="0"/>
              </a:rPr>
              <a:t> in your response.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first command ‘Describe’ has 8 marks attached to it.</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describe you need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Provide characteristics/main features or a brief account.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examiner expects you to give an excellent description which shows thorough knowledge and understanding of the key person approach and its purpose.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second command ‘Analyse’ has 10 marks attached to it.</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analyse you need to - examine an issue in detail/how parts relate to whole, to explain and interpret.</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examiner expects to see an excellent analysis demonstrating perceptive, informed interpretation of the potential impact of the key person approach on Lily with a confident and detailed engagement with the principles of the key person approach – you should make sure you refer back to the stem of the question.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Quality of written communication is assessed in this question too – the mark scheme gives details in the AO3 bands for example,  to gain marks in the top band the top band it is expected that the responses are clearly expressed and how accurate use of a broad range of terminology. The response should be well structured and highly organised with accurate grammar punctuation and spelling.</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Plan your response – create a short plan in the margin or on a page at the back of the paper - make sure you don’t miss out on any of the pertinent points and tick them off as you do them – there is a lot to cover in this question!  Try to answer this question in 20 minutes.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44</a:t>
            </a:fld>
            <a:endParaRPr lang="en-US"/>
          </a:p>
        </p:txBody>
      </p:sp>
    </p:spTree>
    <p:extLst>
      <p:ext uri="{BB962C8B-B14F-4D97-AF65-F5344CB8AC3E}">
        <p14:creationId xmlns:p14="http://schemas.microsoft.com/office/powerpoint/2010/main" val="1623219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 scheme gives detailed examples of the key person approach and the impacts of this on Lily that the examiner would expect to see a candidate write in the examination.  This detailed markscheme continues on the next slide.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Not everything detailed in the markscheme must be in a good answer, candidates are expected to show knowledge and understanding of the key person approach and several ways this may impact on Lily to meet her needs as identified in the rider at the beginning of the question.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question has two command verbs, so you need to ensure that you address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both</a:t>
            </a:r>
            <a:r>
              <a:rPr lang="en-GB" sz="1800" dirty="0">
                <a:effectLst/>
                <a:latin typeface="Calibri" panose="020F0502020204030204" pitchFamily="34" charset="0"/>
                <a:ea typeface="Calibri" panose="020F0502020204030204" pitchFamily="34" charset="0"/>
                <a:cs typeface="Times New Roman" panose="02020603050405020304" pitchFamily="18" charset="0"/>
              </a:rPr>
              <a:t> in your response.</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Credit any other valid response is included to ensure that any other relevant responses that a candidate comes up with that hasn’t been included can be credited too.</a:t>
            </a: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C573A14-1418-8445-A355-C4659B6B9114}" type="slidenum">
              <a:rPr lang="en-US" smtClean="0"/>
              <a:t>45</a:t>
            </a:fld>
            <a:endParaRPr lang="en-US"/>
          </a:p>
        </p:txBody>
      </p:sp>
    </p:spTree>
    <p:extLst>
      <p:ext uri="{BB962C8B-B14F-4D97-AF65-F5344CB8AC3E}">
        <p14:creationId xmlns:p14="http://schemas.microsoft.com/office/powerpoint/2010/main" val="1412823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 for question 2(b) the mark bands for this question are divided between AO1 and AO3, there are four bands for each AO.  It is possible to achieve, different levels for each AO, for example, you could achieve Band 4 for an excellent description (AO1) and band 2 for a basic analysis (AO3)</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Quality of written Communication is included within the AO3 bands, so it is important you consider this when writing your answer, try to use as much childcare terminology as possible.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E755FF1-098B-449F-8BCC-9066845AFDBC}" type="slidenum">
              <a:rPr lang="en-GB" smtClean="0"/>
              <a:t>47</a:t>
            </a:fld>
            <a:endParaRPr lang="en-GB"/>
          </a:p>
        </p:txBody>
      </p:sp>
    </p:spTree>
    <p:extLst>
      <p:ext uri="{BB962C8B-B14F-4D97-AF65-F5344CB8AC3E}">
        <p14:creationId xmlns:p14="http://schemas.microsoft.com/office/powerpoint/2010/main" val="1834781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bands show you what is expected of you to achieve the marks available.</a:t>
            </a:r>
          </a:p>
          <a:p>
            <a:endParaRPr lang="en-GB" dirty="0"/>
          </a:p>
          <a:p>
            <a:r>
              <a:rPr lang="en-GB" dirty="0"/>
              <a:t>How did you get on?</a:t>
            </a:r>
          </a:p>
        </p:txBody>
      </p:sp>
      <p:sp>
        <p:nvSpPr>
          <p:cNvPr id="4" name="Slide Number Placeholder 3"/>
          <p:cNvSpPr>
            <a:spLocks noGrp="1"/>
          </p:cNvSpPr>
          <p:nvPr>
            <p:ph type="sldNum" sz="quarter" idx="5"/>
          </p:nvPr>
        </p:nvSpPr>
        <p:spPr/>
        <p:txBody>
          <a:bodyPr/>
          <a:lstStyle/>
          <a:p>
            <a:fld id="{6E755FF1-098B-449F-8BCC-9066845AFDBC}" type="slidenum">
              <a:rPr lang="en-GB" smtClean="0"/>
              <a:t>48</a:t>
            </a:fld>
            <a:endParaRPr lang="en-GB"/>
          </a:p>
        </p:txBody>
      </p:sp>
    </p:spTree>
    <p:extLst>
      <p:ext uri="{BB962C8B-B14F-4D97-AF65-F5344CB8AC3E}">
        <p14:creationId xmlns:p14="http://schemas.microsoft.com/office/powerpoint/2010/main" val="3239828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have finished the paper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did you get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E755FF1-098B-449F-8BCC-9066845AFDBC}" type="slidenum">
              <a:rPr lang="en-GB" smtClean="0"/>
              <a:t>49</a:t>
            </a:fld>
            <a:endParaRPr lang="en-GB"/>
          </a:p>
        </p:txBody>
      </p:sp>
    </p:spTree>
    <p:extLst>
      <p:ext uri="{BB962C8B-B14F-4D97-AF65-F5344CB8AC3E}">
        <p14:creationId xmlns:p14="http://schemas.microsoft.com/office/powerpoint/2010/main" val="149607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there are no previous examinations from which to give you an indication of how you would have achieved, it is best to be guided by the UMS scale as detailed in this slide.</a:t>
            </a:r>
          </a:p>
        </p:txBody>
      </p:sp>
      <p:sp>
        <p:nvSpPr>
          <p:cNvPr id="4" name="Slide Number Placeholder 3"/>
          <p:cNvSpPr>
            <a:spLocks noGrp="1"/>
          </p:cNvSpPr>
          <p:nvPr>
            <p:ph type="sldNum" sz="quarter" idx="5"/>
          </p:nvPr>
        </p:nvSpPr>
        <p:spPr/>
        <p:txBody>
          <a:bodyPr/>
          <a:lstStyle/>
          <a:p>
            <a:fld id="{CC573A14-1418-8445-A355-C4659B6B9114}" type="slidenum">
              <a:rPr lang="en-US" smtClean="0"/>
              <a:t>50</a:t>
            </a:fld>
            <a:endParaRPr lang="en-US"/>
          </a:p>
        </p:txBody>
      </p:sp>
    </p:spTree>
    <p:extLst>
      <p:ext uri="{BB962C8B-B14F-4D97-AF65-F5344CB8AC3E}">
        <p14:creationId xmlns:p14="http://schemas.microsoft.com/office/powerpoint/2010/main" val="3176100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Take time to read the summary carefully.</a:t>
            </a:r>
          </a:p>
          <a:p>
            <a:pPr marL="285750" indent="-285750">
              <a:buFont typeface="Arial" panose="020B0604020202020204" pitchFamily="34" charset="0"/>
              <a:buChar char="•"/>
            </a:pPr>
            <a:r>
              <a:rPr lang="en-GB" sz="1200" dirty="0"/>
              <a:t>Using a highlighter pick out key facts about the subject(s) of the case</a:t>
            </a:r>
          </a:p>
          <a:p>
            <a:pPr marL="285750" indent="-285750">
              <a:buFont typeface="Arial" panose="020B0604020202020204" pitchFamily="34" charset="0"/>
              <a:buChar char="•"/>
            </a:pPr>
            <a:r>
              <a:rPr lang="en-GB" sz="1200" dirty="0"/>
              <a:t>Then make a mind map or fact file about the key subject(s)</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highlight>
                <a:srgbClr val="FFFF00"/>
              </a:highlight>
            </a:endParaRP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a:t>
            </a:fld>
            <a:endParaRPr lang="en-US"/>
          </a:p>
        </p:txBody>
      </p:sp>
    </p:spTree>
    <p:extLst>
      <p:ext uri="{BB962C8B-B14F-4D97-AF65-F5344CB8AC3E}">
        <p14:creationId xmlns:p14="http://schemas.microsoft.com/office/powerpoint/2010/main" val="241098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Use your mind map/fact file to consider each of the points and how they apply to the key facts, then make brief notes in preparation for possible exam questions.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You will not be allowed to take your notes into the exam , they act as an aid for you to prepare to answer questions relating to the case study. </a:t>
            </a:r>
          </a:p>
        </p:txBody>
      </p:sp>
      <p:sp>
        <p:nvSpPr>
          <p:cNvPr id="4" name="Slide Number Placeholder 3"/>
          <p:cNvSpPr>
            <a:spLocks noGrp="1"/>
          </p:cNvSpPr>
          <p:nvPr>
            <p:ph type="sldNum" sz="quarter" idx="5"/>
          </p:nvPr>
        </p:nvSpPr>
        <p:spPr/>
        <p:txBody>
          <a:bodyPr/>
          <a:lstStyle/>
          <a:p>
            <a:fld id="{CC573A14-1418-8445-A355-C4659B6B9114}" type="slidenum">
              <a:rPr lang="en-US" smtClean="0"/>
              <a:t>6</a:t>
            </a:fld>
            <a:endParaRPr lang="en-US"/>
          </a:p>
        </p:txBody>
      </p:sp>
    </p:spTree>
    <p:extLst>
      <p:ext uri="{BB962C8B-B14F-4D97-AF65-F5344CB8AC3E}">
        <p14:creationId xmlns:p14="http://schemas.microsoft.com/office/powerpoint/2010/main" val="771331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When you are given your exam paper read all the instructions on the front cover of the exam paper, making sure you write your name, candidate number and centre number clearly and accurately in the spaces provided.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You will see that as you go through this paper there are suggested timings for you to attempt each question – this is only provided as a guide for the purposes of this activity.</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7</a:t>
            </a:fld>
            <a:endParaRPr lang="en-US"/>
          </a:p>
        </p:txBody>
      </p:sp>
    </p:spTree>
    <p:extLst>
      <p:ext uri="{BB962C8B-B14F-4D97-AF65-F5344CB8AC3E}">
        <p14:creationId xmlns:p14="http://schemas.microsoft.com/office/powerpoint/2010/main" val="532405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answering the questions remember to:</a:t>
            </a:r>
          </a:p>
          <a:p>
            <a:endParaRPr lang="en-GB" dirty="0"/>
          </a:p>
          <a:p>
            <a:pPr marL="342900" indent="-342900">
              <a:buFont typeface="Arial" panose="020B0604020202020204" pitchFamily="34" charset="0"/>
              <a:buChar char="•"/>
            </a:pPr>
            <a:r>
              <a:rPr lang="en-US" sz="1200" dirty="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1200" dirty="0">
                <a:ea typeface="Cambria" panose="02040503050406030204" pitchFamily="18" charset="0"/>
              </a:rPr>
              <a:t>Use a highlighter to pick out key words.</a:t>
            </a:r>
          </a:p>
          <a:p>
            <a:pPr marL="342900" indent="-342900">
              <a:buFont typeface="Arial" panose="020B0604020202020204" pitchFamily="34" charset="0"/>
              <a:buChar char="•"/>
            </a:pPr>
            <a:r>
              <a:rPr lang="en-US" sz="1200" dirty="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1200" dirty="0">
                <a:ea typeface="Cambria" panose="02040503050406030204" pitchFamily="18" charset="0"/>
              </a:rPr>
              <a:t>If a word is </a:t>
            </a:r>
            <a:r>
              <a:rPr lang="en-US" sz="1200" b="1" dirty="0">
                <a:ea typeface="Cambria" panose="02040503050406030204" pitchFamily="18" charset="0"/>
              </a:rPr>
              <a:t>bold</a:t>
            </a:r>
            <a:r>
              <a:rPr lang="en-US" sz="1200" dirty="0">
                <a:ea typeface="Cambria" panose="02040503050406030204" pitchFamily="18" charset="0"/>
              </a:rPr>
              <a:t>, it is important.</a:t>
            </a:r>
          </a:p>
          <a:p>
            <a:pPr marL="342900" indent="-342900">
              <a:buFont typeface="Arial" panose="020B0604020202020204" pitchFamily="34" charset="0"/>
              <a:buChar char="•"/>
            </a:pPr>
            <a:r>
              <a:rPr lang="en-US" sz="1200" dirty="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1200" dirty="0">
                <a:ea typeface="Cambria" panose="02040503050406030204" pitchFamily="18" charset="0"/>
              </a:rPr>
              <a:t>Read your answers to check they make sense.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8</a:t>
            </a:fld>
            <a:endParaRPr lang="en-US"/>
          </a:p>
        </p:txBody>
      </p:sp>
    </p:spTree>
    <p:extLst>
      <p:ext uri="{BB962C8B-B14F-4D97-AF65-F5344CB8AC3E}">
        <p14:creationId xmlns:p14="http://schemas.microsoft.com/office/powerpoint/2010/main" val="121620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Allow 75 minutes to complete section A of the paper. </a:t>
            </a:r>
          </a:p>
          <a:p>
            <a:pPr marL="171450" indent="-171450">
              <a:buFont typeface="Arial" panose="020B0604020202020204" pitchFamily="34" charset="0"/>
              <a:buChar char="•"/>
            </a:pPr>
            <a:r>
              <a:rPr lang="en-GB" dirty="0"/>
              <a:t>Give yourself 15 minutes to read the case study carefully and highlight any  additional important information that is now available to you.</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9</a:t>
            </a:fld>
            <a:endParaRPr lang="en-US"/>
          </a:p>
        </p:txBody>
      </p:sp>
    </p:spTree>
    <p:extLst>
      <p:ext uri="{BB962C8B-B14F-4D97-AF65-F5344CB8AC3E}">
        <p14:creationId xmlns:p14="http://schemas.microsoft.com/office/powerpoint/2010/main" val="206872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D3F7F005-D622-4ECB-BC05-C84C9E700437}" type="datetimeFigureOut">
              <a:rPr lang="en-GB" smtClean="0"/>
              <a:t>18/03/2021</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4E12FE6-8D03-406F-B329-D2A600567901}" type="slidenum">
              <a:rPr lang="en-GB" smtClean="0"/>
              <a:t>‹#›</a:t>
            </a:fld>
            <a:endParaRPr lang="en-GB"/>
          </a:p>
        </p:txBody>
      </p:sp>
    </p:spTree>
    <p:extLst>
      <p:ext uri="{BB962C8B-B14F-4D97-AF65-F5344CB8AC3E}">
        <p14:creationId xmlns:p14="http://schemas.microsoft.com/office/powerpoint/2010/main" val="1274225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7F005-D622-4ECB-BC05-C84C9E700437}" type="datetimeFigureOut">
              <a:rPr lang="en-GB" smtClean="0"/>
              <a:t>18/03/2021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95746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7F005-D622-4ECB-BC05-C84C9E700437}" type="datetimeFigureOut">
              <a:rPr lang="en-GB" smtClean="0"/>
              <a:t>18/03/2021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411007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2124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AA33-D3E0-E544-BAED-91DB5B56C83C}"/>
              </a:ext>
            </a:extLst>
          </p:cNvPr>
          <p:cNvSpPr>
            <a:spLocks noGrp="1"/>
          </p:cNvSpPr>
          <p:nvPr>
            <p:ph type="title" hasCustomPrompt="1"/>
          </p:nvPr>
        </p:nvSpPr>
        <p:spPr>
          <a:xfrm>
            <a:off x="6077184" y="1676287"/>
            <a:ext cx="5701159" cy="1538513"/>
          </a:xfrm>
        </p:spPr>
        <p:txBody>
          <a:bodyPr anchor="b">
            <a:noAutofit/>
          </a:bodyPr>
          <a:lstStyle>
            <a:lvl1pPr>
              <a:defRPr sz="4400">
                <a:solidFill>
                  <a:schemeClr val="tx1"/>
                </a:solidFill>
              </a:defRPr>
            </a:lvl1pPr>
          </a:lstStyle>
          <a:p>
            <a:r>
              <a:rPr lang="en-US" dirty="0"/>
              <a:t>Click to edit WELSH title style</a:t>
            </a:r>
          </a:p>
        </p:txBody>
      </p:sp>
      <p:pic>
        <p:nvPicPr>
          <p:cNvPr id="10" name="Picture 9">
            <a:extLst>
              <a:ext uri="{FF2B5EF4-FFF2-40B4-BE49-F238E27FC236}">
                <a16:creationId xmlns:a16="http://schemas.microsoft.com/office/drawing/2014/main" id="{951995CF-0504-3244-A92A-6E894FF68D37}"/>
              </a:ext>
            </a:extLst>
          </p:cNvPr>
          <p:cNvPicPr>
            <a:picLocks noChangeAspect="1"/>
          </p:cNvPicPr>
          <p:nvPr userDrawn="1"/>
        </p:nvPicPr>
        <p:blipFill>
          <a:blip r:embed="rId2"/>
          <a:stretch>
            <a:fillRect/>
          </a:stretch>
        </p:blipFill>
        <p:spPr>
          <a:xfrm>
            <a:off x="10083128" y="357414"/>
            <a:ext cx="1695215" cy="673100"/>
          </a:xfrm>
          <a:prstGeom prst="rect">
            <a:avLst/>
          </a:prstGeom>
        </p:spPr>
      </p:pic>
      <p:sp>
        <p:nvSpPr>
          <p:cNvPr id="14" name="Text Placeholder 13">
            <a:extLst>
              <a:ext uri="{FF2B5EF4-FFF2-40B4-BE49-F238E27FC236}">
                <a16:creationId xmlns:a16="http://schemas.microsoft.com/office/drawing/2014/main" id="{9586B057-7432-494F-975F-768056B765B6}"/>
              </a:ext>
            </a:extLst>
          </p:cNvPr>
          <p:cNvSpPr>
            <a:spLocks noGrp="1"/>
          </p:cNvSpPr>
          <p:nvPr>
            <p:ph type="body" sz="quarter" idx="11" hasCustomPrompt="1"/>
          </p:nvPr>
        </p:nvSpPr>
        <p:spPr>
          <a:xfrm>
            <a:off x="6077183" y="3707947"/>
            <a:ext cx="5701159" cy="1792288"/>
          </a:xfrm>
        </p:spPr>
        <p:txBody>
          <a:bodyPr>
            <a:normAutofit/>
          </a:bodyPr>
          <a:lstStyle>
            <a:lvl1pPr>
              <a:defRPr lang="en-US" sz="4400" kern="1200" dirty="0" smtClean="0">
                <a:solidFill>
                  <a:schemeClr val="bg1"/>
                </a:solidFill>
                <a:latin typeface="+mj-lt"/>
                <a:ea typeface="+mj-ea"/>
                <a:cs typeface="+mj-cs"/>
              </a:defRPr>
            </a:lvl1pPr>
          </a:lstStyle>
          <a:p>
            <a:pPr lvl="0"/>
            <a:r>
              <a:rPr lang="en-US" dirty="0"/>
              <a:t>Edit ENGLISH text styles</a:t>
            </a:r>
          </a:p>
        </p:txBody>
      </p:sp>
      <p:cxnSp>
        <p:nvCxnSpPr>
          <p:cNvPr id="7" name="Straight Connector 6">
            <a:extLst>
              <a:ext uri="{FF2B5EF4-FFF2-40B4-BE49-F238E27FC236}">
                <a16:creationId xmlns:a16="http://schemas.microsoft.com/office/drawing/2014/main" id="{05CE820D-655C-A044-93DA-89447B763AC3}"/>
              </a:ext>
            </a:extLst>
          </p:cNvPr>
          <p:cNvCxnSpPr>
            <a:cxnSpLocks/>
          </p:cNvCxnSpPr>
          <p:nvPr userDrawn="1"/>
        </p:nvCxnSpPr>
        <p:spPr>
          <a:xfrm>
            <a:off x="6207811" y="3447029"/>
            <a:ext cx="16008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Placeholder 4">
            <a:extLst>
              <a:ext uri="{FF2B5EF4-FFF2-40B4-BE49-F238E27FC236}">
                <a16:creationId xmlns:a16="http://schemas.microsoft.com/office/drawing/2014/main" id="{0225CC33-ADB7-8D40-A83D-643DB8D9D87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01714" y="1030288"/>
            <a:ext cx="4847544" cy="4804455"/>
          </a:xfrm>
          <a:prstGeom prst="ellipse">
            <a:avLst/>
          </a:prstGeom>
        </p:spPr>
      </p:pic>
    </p:spTree>
    <p:extLst>
      <p:ext uri="{BB962C8B-B14F-4D97-AF65-F5344CB8AC3E}">
        <p14:creationId xmlns:p14="http://schemas.microsoft.com/office/powerpoint/2010/main" val="2244654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88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7F005-D622-4ECB-BC05-C84C9E700437}" type="datetimeFigureOut">
              <a:rPr lang="en-GB" smtClean="0"/>
              <a:t>18/03/2021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414087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7F005-D622-4ECB-BC05-C84C9E700437}" type="datetimeFigureOut">
              <a:rPr lang="en-GB" smtClean="0"/>
              <a:t>18/03/2021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42923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F7F005-D622-4ECB-BC05-C84C9E700437}" type="datetimeFigureOut">
              <a:rPr lang="en-GB" smtClean="0"/>
              <a:t>18/03/2021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738309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F7F005-D622-4ECB-BC05-C84C9E700437}" type="datetimeFigureOut">
              <a:rPr lang="en-GB" smtClean="0"/>
              <a:t>18/03/2021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3993086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F7F005-D622-4ECB-BC05-C84C9E700437}" type="datetimeFigureOut">
              <a:rPr lang="en-GB" smtClean="0"/>
              <a:t>18/03/2021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91834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7F005-D622-4ECB-BC05-C84C9E700437}" type="datetimeFigureOut">
              <a:rPr lang="en-GB" smtClean="0"/>
              <a:t>18/03/2021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520456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D3F7F005-D622-4ECB-BC05-C84C9E700437}" type="datetimeFigureOut">
              <a:rPr lang="en-GB" smtClean="0"/>
              <a:t>18/03/2021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4E12FE6-8D03-406F-B329-D2A600567901}" type="slidenum">
              <a:rPr lang="en-GB" smtClean="0"/>
              <a:t>‹#›</a:t>
            </a:fld>
            <a:endParaRPr lang="en-GB"/>
          </a:p>
        </p:txBody>
      </p:sp>
    </p:spTree>
    <p:extLst>
      <p:ext uri="{BB962C8B-B14F-4D97-AF65-F5344CB8AC3E}">
        <p14:creationId xmlns:p14="http://schemas.microsoft.com/office/powerpoint/2010/main" val="1134239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D3F7F005-D622-4ECB-BC05-C84C9E700437}" type="datetimeFigureOut">
              <a:rPr lang="en-GB" smtClean="0"/>
              <a:t>18/03/2021</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4E12FE6-8D03-406F-B329-D2A600567901}" type="slidenum">
              <a:rPr lang="en-GB" smtClean="0"/>
              <a:t>‹#›</a:t>
            </a:fld>
            <a:endParaRPr lang="en-GB"/>
          </a:p>
        </p:txBody>
      </p:sp>
    </p:spTree>
    <p:extLst>
      <p:ext uri="{BB962C8B-B14F-4D97-AF65-F5344CB8AC3E}">
        <p14:creationId xmlns:p14="http://schemas.microsoft.com/office/powerpoint/2010/main" val="371469276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D3F7F005-D622-4ECB-BC05-C84C9E700437}" type="datetimeFigureOut">
              <a:rPr lang="en-GB" smtClean="0"/>
              <a:t>18/03/2021</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A4E12FE6-8D03-406F-B329-D2A600567901}" type="slidenum">
              <a:rPr lang="en-GB" smtClean="0"/>
              <a:t>‹#›</a:t>
            </a:fld>
            <a:endParaRPr lang="en-GB"/>
          </a:p>
        </p:txBody>
      </p:sp>
    </p:spTree>
    <p:extLst>
      <p:ext uri="{BB962C8B-B14F-4D97-AF65-F5344CB8AC3E}">
        <p14:creationId xmlns:p14="http://schemas.microsoft.com/office/powerpoint/2010/main" val="21838181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662" r:id="rId14"/>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5.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765C-A1B1-482A-8CDB-C9E4F5C76787}"/>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C5A835A9-C8F1-4E2E-A4D5-E8FA70927BA8}"/>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75ABDFDE-7C6A-4D30-A42B-1FA1C56B33E1}"/>
              </a:ext>
            </a:extLst>
          </p:cNvPr>
          <p:cNvPicPr>
            <a:picLocks noChangeAspect="1"/>
          </p:cNvPicPr>
          <p:nvPr/>
        </p:nvPicPr>
        <p:blipFill>
          <a:blip r:embed="rId5"/>
          <a:stretch>
            <a:fillRect/>
          </a:stretch>
        </p:blipFill>
        <p:spPr>
          <a:xfrm>
            <a:off x="84667" y="551543"/>
            <a:ext cx="11684000" cy="5583143"/>
          </a:xfrm>
          <a:prstGeom prst="rect">
            <a:avLst/>
          </a:prstGeom>
        </p:spPr>
      </p:pic>
      <p:sp>
        <p:nvSpPr>
          <p:cNvPr id="6" name="TextBox 5">
            <a:extLst>
              <a:ext uri="{FF2B5EF4-FFF2-40B4-BE49-F238E27FC236}">
                <a16:creationId xmlns:a16="http://schemas.microsoft.com/office/drawing/2014/main" id="{D04D378C-A496-4A8A-BF5E-66FB0BF5A608}"/>
              </a:ext>
            </a:extLst>
          </p:cNvPr>
          <p:cNvSpPr txBox="1"/>
          <p:nvPr/>
        </p:nvSpPr>
        <p:spPr>
          <a:xfrm>
            <a:off x="638174" y="954841"/>
            <a:ext cx="9286875" cy="2246769"/>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GCE Health and Social Care, and Childcare</a:t>
            </a:r>
          </a:p>
          <a:p>
            <a:r>
              <a:rPr lang="en-US" sz="2800" dirty="0">
                <a:solidFill>
                  <a:schemeClr val="bg1"/>
                </a:solidFill>
                <a:latin typeface="Arial" panose="020B0604020202020204" pitchFamily="34" charset="0"/>
                <a:cs typeface="Arial" panose="020B0604020202020204" pitchFamily="34" charset="0"/>
              </a:rPr>
              <a:t>Exam Walk-Through</a:t>
            </a:r>
          </a:p>
          <a:p>
            <a:r>
              <a:rPr lang="en-US" sz="2800" dirty="0">
                <a:solidFill>
                  <a:schemeClr val="bg1"/>
                </a:solidFill>
                <a:latin typeface="Arial" panose="020B0604020202020204" pitchFamily="34" charset="0"/>
                <a:cs typeface="Arial" panose="020B0604020202020204" pitchFamily="34" charset="0"/>
              </a:rPr>
              <a:t>A2 Childcare pathway</a:t>
            </a:r>
          </a:p>
          <a:p>
            <a:r>
              <a:rPr lang="en-US" sz="2800" dirty="0">
                <a:solidFill>
                  <a:schemeClr val="bg1"/>
                </a:solidFill>
                <a:latin typeface="Arial" panose="020B0604020202020204" pitchFamily="34" charset="0"/>
                <a:cs typeface="Arial" panose="020B0604020202020204" pitchFamily="34" charset="0"/>
              </a:rPr>
              <a:t>Unit 3 – Theoretical perspectives of children’s and young people’s development (1570U3)</a:t>
            </a:r>
            <a:endParaRPr lang="en-GB" sz="1800" dirty="0">
              <a:solidFill>
                <a:schemeClr val="bg1"/>
              </a:solidFill>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7E703466-C464-405B-8E38-CCEB8F4E5E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2846108"/>
      </p:ext>
    </p:extLst>
  </p:cSld>
  <p:clrMapOvr>
    <a:masterClrMapping/>
  </p:clrMapOvr>
  <mc:AlternateContent xmlns:mc="http://schemas.openxmlformats.org/markup-compatibility/2006" xmlns:p14="http://schemas.microsoft.com/office/powerpoint/2010/main">
    <mc:Choice Requires="p14">
      <p:transition spd="slow" p14:dur="2000" advTm="16581"/>
    </mc:Choice>
    <mc:Fallback xmlns="">
      <p:transition spd="slow" advTm="1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solidFill>
                  <a:srgbClr val="0070C0"/>
                </a:solidFill>
                <a:latin typeface="Arial" panose="020B0604020202020204" pitchFamily="34" charset="0"/>
                <a:cs typeface="Arial" panose="020B0604020202020204" pitchFamily="34" charset="0"/>
              </a:rPr>
              <a:t>How do I tackle Section A ?</a:t>
            </a:r>
          </a:p>
        </p:txBody>
      </p:sp>
      <p:sp>
        <p:nvSpPr>
          <p:cNvPr id="2" name="TextBox 1">
            <a:extLst>
              <a:ext uri="{FF2B5EF4-FFF2-40B4-BE49-F238E27FC236}">
                <a16:creationId xmlns:a16="http://schemas.microsoft.com/office/drawing/2014/main" id="{4F14AA95-56E9-4549-A15E-F876D8D91E7F}"/>
              </a:ext>
            </a:extLst>
          </p:cNvPr>
          <p:cNvSpPr txBox="1"/>
          <p:nvPr/>
        </p:nvSpPr>
        <p:spPr>
          <a:xfrm>
            <a:off x="455862" y="931111"/>
            <a:ext cx="10835593" cy="5693866"/>
          </a:xfrm>
          <a:prstGeom prst="rect">
            <a:avLst/>
          </a:prstGeom>
          <a:noFill/>
        </p:spPr>
        <p:txBody>
          <a:bodyPr wrap="square" rtlCol="0">
            <a:spAutoFit/>
          </a:bodyPr>
          <a:lstStyle/>
          <a:p>
            <a:r>
              <a:rPr lang="en-GB" sz="1400" b="1" dirty="0"/>
              <a:t>Case study for use with questions 1 and 2 in Section A</a:t>
            </a:r>
          </a:p>
          <a:p>
            <a:endParaRPr lang="en-GB" sz="1400" dirty="0"/>
          </a:p>
          <a:p>
            <a:r>
              <a:rPr lang="en-GB" sz="1400" dirty="0">
                <a:latin typeface="Arial" panose="020B0604020202020204" pitchFamily="34" charset="0"/>
                <a:cs typeface="Arial" panose="020B0604020202020204" pitchFamily="34" charset="0"/>
              </a:rPr>
              <a:t>Nathan is an eight-year-old boy who has recently moved into a new area with his family: his mother, father, his twin brother Aaron and his sister Gwen, who is 6 weeks old. Since Gwen was born, the household has been extremely busy, caring for the new baby and having lots of visitors.</a:t>
            </a:r>
          </a:p>
          <a:p>
            <a:r>
              <a:rPr lang="en-GB" sz="1400" dirty="0">
                <a:latin typeface="Arial" panose="020B0604020202020204" pitchFamily="34" charset="0"/>
                <a:cs typeface="Arial" panose="020B0604020202020204" pitchFamily="34" charset="0"/>
              </a:rPr>
              <a:t>Nathan and Aaron have started at the local primary school and have been placed in the same class. This is causing some issues because Nathan and Aaron are unfamiliar with the setting. </a:t>
            </a:r>
          </a:p>
          <a:p>
            <a:r>
              <a:rPr lang="en-GB" sz="1400" dirty="0">
                <a:latin typeface="Arial" panose="020B0604020202020204" pitchFamily="34" charset="0"/>
                <a:cs typeface="Arial" panose="020B0604020202020204" pitchFamily="34" charset="0"/>
              </a:rPr>
              <a:t>Nathan's parents are concerned because he sometimes presents with behaviour that challenges and this has become more frequent in the last few months. Nathan’s behaviour includes:</a:t>
            </a:r>
          </a:p>
          <a:p>
            <a:r>
              <a:rPr lang="en-GB" sz="1400" dirty="0">
                <a:latin typeface="Arial" panose="020B0604020202020204" pitchFamily="34" charset="0"/>
                <a:cs typeface="Arial" panose="020B0604020202020204" pitchFamily="34" charset="0"/>
              </a:rPr>
              <a:t>• becoming distressed if his daily routine is changed </a:t>
            </a:r>
          </a:p>
          <a:p>
            <a:r>
              <a:rPr lang="en-GB" sz="1400" dirty="0">
                <a:latin typeface="Arial" panose="020B0604020202020204" pitchFamily="34" charset="0"/>
                <a:cs typeface="Arial" panose="020B0604020202020204" pitchFamily="34" charset="0"/>
              </a:rPr>
              <a:t>• preferring to play independently rather than with others </a:t>
            </a:r>
          </a:p>
          <a:p>
            <a:r>
              <a:rPr lang="en-GB" sz="1400" dirty="0">
                <a:latin typeface="Arial" panose="020B0604020202020204" pitchFamily="34" charset="0"/>
                <a:cs typeface="Arial" panose="020B0604020202020204" pitchFamily="34" charset="0"/>
              </a:rPr>
              <a:t>• taking toys away from other children </a:t>
            </a:r>
          </a:p>
          <a:p>
            <a:r>
              <a:rPr lang="en-GB" sz="1400" dirty="0">
                <a:latin typeface="Arial" panose="020B0604020202020204" pitchFamily="34" charset="0"/>
                <a:cs typeface="Arial" panose="020B0604020202020204" pitchFamily="34" charset="0"/>
              </a:rPr>
              <a:t>• becoming overwhelmed in a noisy environment. </a:t>
            </a:r>
          </a:p>
          <a:p>
            <a:r>
              <a:rPr lang="en-GB" sz="1400" dirty="0">
                <a:latin typeface="Arial" panose="020B0604020202020204" pitchFamily="34" charset="0"/>
                <a:cs typeface="Arial" panose="020B0604020202020204" pitchFamily="34" charset="0"/>
              </a:rPr>
              <a:t>Nathan’s parents try to reward his positive behaviour, but increasingly let him have his own way, finding his reactions challenging and demanding of their time.</a:t>
            </a:r>
          </a:p>
          <a:p>
            <a:r>
              <a:rPr lang="en-GB" sz="1400" dirty="0">
                <a:latin typeface="Arial" panose="020B0604020202020204" pitchFamily="34" charset="0"/>
                <a:cs typeface="Arial" panose="020B0604020202020204" pitchFamily="34" charset="0"/>
              </a:rPr>
              <a:t>Nathan is most comfortable when he is able to follow a familiar pattern of activities and when his twin brother is close by, because Aaron supports Nathan throughout the day. </a:t>
            </a:r>
          </a:p>
          <a:p>
            <a:r>
              <a:rPr lang="en-GB" sz="1400" dirty="0">
                <a:latin typeface="Arial" panose="020B0604020202020204" pitchFamily="34" charset="0"/>
                <a:cs typeface="Arial" panose="020B0604020202020204" pitchFamily="34" charset="0"/>
              </a:rPr>
              <a:t>Nathan has some difficulties moving around the classroom, he sometimes falls over and bumps into furniture and other children. This can be upsetting for Nathan and the other children concerned. </a:t>
            </a:r>
          </a:p>
          <a:p>
            <a:r>
              <a:rPr lang="en-GB" sz="1400" dirty="0">
                <a:latin typeface="Arial" panose="020B0604020202020204" pitchFamily="34" charset="0"/>
                <a:cs typeface="Arial" panose="020B0604020202020204" pitchFamily="34" charset="0"/>
              </a:rPr>
              <a:t>Nathan's language is not well developed and this can hinder him when he tries to communicate and express his feelings. This can lead to Nathan becoming overwhelmed and withdrawing from class activities. However, Nathan does enjoy art and creative work, where he is able to express himself in a different way. </a:t>
            </a:r>
          </a:p>
          <a:p>
            <a:r>
              <a:rPr lang="en-GB" sz="1400" dirty="0">
                <a:latin typeface="Arial" panose="020B0604020202020204" pitchFamily="34" charset="0"/>
                <a:cs typeface="Arial" panose="020B0604020202020204" pitchFamily="34" charset="0"/>
              </a:rPr>
              <a:t>Nathan finds physical education difficult, particularly when he is a member of a team. However, Nathan likes to cheer for his twin brother when Aaron plays football at the weekends. </a:t>
            </a:r>
          </a:p>
          <a:p>
            <a:r>
              <a:rPr lang="en-GB" sz="1400" dirty="0">
                <a:latin typeface="Arial" panose="020B0604020202020204" pitchFamily="34" charset="0"/>
                <a:cs typeface="Arial" panose="020B0604020202020204" pitchFamily="34" charset="0"/>
              </a:rPr>
              <a:t>Because they are worried about Nathan, his parents have arranged to meet with his teaching team to voice their concerns. Nathan's mother has kept an on-going diary of challenging incidents during the last few months to discuss with the teaching team at school.</a:t>
            </a:r>
          </a:p>
        </p:txBody>
      </p:sp>
      <p:pic>
        <p:nvPicPr>
          <p:cNvPr id="5" name="Audio 4">
            <a:hlinkClick r:id="" action="ppaction://media"/>
            <a:extLst>
              <a:ext uri="{FF2B5EF4-FFF2-40B4-BE49-F238E27FC236}">
                <a16:creationId xmlns:a16="http://schemas.microsoft.com/office/drawing/2014/main" id="{AD6860C0-CE78-4451-B7B3-FFEA1447C1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3759312"/>
      </p:ext>
    </p:extLst>
  </p:cSld>
  <p:clrMapOvr>
    <a:masterClrMapping/>
  </p:clrMapOvr>
  <mc:AlternateContent xmlns:mc="http://schemas.openxmlformats.org/markup-compatibility/2006" xmlns:p14="http://schemas.microsoft.com/office/powerpoint/2010/main">
    <mc:Choice Requires="p14">
      <p:transition spd="slow" p14:dur="2000" advTm="26379"/>
    </mc:Choice>
    <mc:Fallback xmlns="">
      <p:transition spd="slow" advTm="26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31801" y="22937"/>
            <a:ext cx="4241800" cy="722130"/>
          </a:xfrm>
        </p:spPr>
        <p:txBody>
          <a:bodyPr/>
          <a:lstStyle/>
          <a:p>
            <a:r>
              <a:rPr lang="en-GB" sz="2400" dirty="0">
                <a:solidFill>
                  <a:srgbClr val="0070C0"/>
                </a:solidFill>
                <a:latin typeface="Arial" panose="020B0604020202020204" pitchFamily="34" charset="0"/>
                <a:cs typeface="Arial" panose="020B0604020202020204" pitchFamily="34" charset="0"/>
              </a:rPr>
              <a:t>How do I tackle the questions?</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6093976"/>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Read each question carefully</a:t>
            </a:r>
          </a:p>
          <a:p>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Underline/highlight the command verb</a:t>
            </a:r>
          </a:p>
          <a:p>
            <a:pPr marL="285750" indent="-285750">
              <a:buFont typeface="Arial" panose="020B0604020202020204" pitchFamily="34" charset="0"/>
              <a:buChar char="•"/>
            </a:pPr>
            <a:endParaRPr lang="en-GB" sz="2400" dirty="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Underline/highlight the key issues in the question</a:t>
            </a:r>
          </a:p>
          <a:p>
            <a:endParaRPr lang="en-GB" sz="2400" dirty="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Write down any relevant Mnemonics or memory aids</a:t>
            </a:r>
            <a:endParaRPr lang="en-GB" sz="2400" dirty="0">
              <a:highlight>
                <a:srgbClr val="FFFF00"/>
              </a:highlight>
              <a:latin typeface="Arial" panose="020B0604020202020204" pitchFamily="34" charset="0"/>
              <a:cs typeface="Arial" panose="020B0604020202020204" pitchFamily="34" charset="0"/>
            </a:endParaRPr>
          </a:p>
          <a:p>
            <a:endParaRPr lang="en-GB" sz="2400" dirty="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Identify the AO</a:t>
            </a:r>
          </a:p>
          <a:p>
            <a:pPr marL="285750" indent="-285750">
              <a:buFont typeface="Arial" panose="020B0604020202020204" pitchFamily="34" charset="0"/>
              <a:buChar char="•"/>
            </a:pPr>
            <a:endParaRPr lang="en-GB" sz="2400" dirty="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Underline/highlight  the marks available </a:t>
            </a:r>
            <a:endParaRPr lang="en-GB" sz="2400" dirty="0">
              <a:highlight>
                <a:srgbClr val="FFFF00"/>
              </a:highlight>
              <a:latin typeface="Arial" panose="020B0604020202020204" pitchFamily="34" charset="0"/>
              <a:cs typeface="Arial" panose="020B0604020202020204" pitchFamily="34" charset="0"/>
            </a:endParaRPr>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p>
          <a:p>
            <a:endParaRPr lang="en-GB" dirty="0"/>
          </a:p>
        </p:txBody>
      </p:sp>
      <p:pic>
        <p:nvPicPr>
          <p:cNvPr id="4" name="Audio 3">
            <a:hlinkClick r:id="" action="ppaction://media"/>
            <a:extLst>
              <a:ext uri="{FF2B5EF4-FFF2-40B4-BE49-F238E27FC236}">
                <a16:creationId xmlns:a16="http://schemas.microsoft.com/office/drawing/2014/main" id="{0EC3E179-20A6-4899-A2D3-F7BBE80DDE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5500679"/>
      </p:ext>
    </p:extLst>
  </p:cSld>
  <p:clrMapOvr>
    <a:masterClrMapping/>
  </p:clrMapOvr>
  <mc:AlternateContent xmlns:mc="http://schemas.openxmlformats.org/markup-compatibility/2006" xmlns:p14="http://schemas.microsoft.com/office/powerpoint/2010/main">
    <mc:Choice Requires="p14">
      <p:transition spd="slow" p14:dur="2000" advTm="24806"/>
    </mc:Choice>
    <mc:Fallback xmlns="">
      <p:transition spd="slow" advTm="24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 </a:t>
            </a:r>
            <a:r>
              <a:rPr lang="en-GB" sz="2400" dirty="0">
                <a:solidFill>
                  <a:srgbClr val="0070C0"/>
                </a:solidFill>
                <a:latin typeface="Arial" panose="020B0604020202020204" pitchFamily="34" charset="0"/>
                <a:cs typeface="Arial" panose="020B0604020202020204" pitchFamily="34" charset="0"/>
              </a:rPr>
              <a:t>Section A Question 1(a),  AO1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dirty="0">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5105400"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Use the space provided to respond – be guided by the number of marks and space available. (Remember you can always use the continuation page if needed)</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16756" y="106824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latin typeface="Arial" panose="020B0604020202020204" pitchFamily="34" charset="0"/>
                <a:cs typeface="Arial" panose="020B0604020202020204"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79409"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Start the clock!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Try and answer this question in 10 minutes.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43311" cy="4370427"/>
          </a:xfrm>
          <a:prstGeom prst="rect">
            <a:avLst/>
          </a:prstGeom>
          <a:noFill/>
          <a:ln>
            <a:solidFill>
              <a:schemeClr val="tx1"/>
            </a:solidFill>
          </a:ln>
        </p:spPr>
        <p:txBody>
          <a:bodyPr wrap="square">
            <a:spAutoFit/>
          </a:bodyPr>
          <a:lstStyle/>
          <a:p>
            <a:pPr marL="268288" indent="-268288"/>
            <a:r>
              <a:rPr lang="en-GB" sz="1600" dirty="0">
                <a:latin typeface="Arial" panose="020B0604020202020204" pitchFamily="34" charset="0"/>
                <a:cs typeface="Arial" panose="020B0604020202020204" pitchFamily="34" charset="0"/>
              </a:rPr>
              <a:t>1.  Read the case study on Nathan and answer the questions below.</a:t>
            </a:r>
          </a:p>
          <a:p>
            <a:endParaRPr lang="en-GB" sz="1600" dirty="0">
              <a:latin typeface="Arial" panose="020B0604020202020204" pitchFamily="34" charset="0"/>
              <a:cs typeface="Arial" panose="020B0604020202020204" pitchFamily="34" charset="0"/>
            </a:endParaRPr>
          </a:p>
          <a:p>
            <a:pPr marL="363538" indent="-363538"/>
            <a:r>
              <a:rPr lang="en-GB" sz="1600" dirty="0">
                <a:latin typeface="Arial" panose="020B0604020202020204" pitchFamily="34" charset="0"/>
                <a:cs typeface="Arial" panose="020B0604020202020204" pitchFamily="34" charset="0"/>
              </a:rPr>
              <a:t> (a) Outline</a:t>
            </a:r>
            <a:r>
              <a:rPr lang="en-GB" sz="1600" b="1" dirty="0">
                <a:latin typeface="Arial" panose="020B0604020202020204" pitchFamily="34" charset="0"/>
                <a:cs typeface="Arial" panose="020B0604020202020204" pitchFamily="34" charset="0"/>
              </a:rPr>
              <a:t> </a:t>
            </a:r>
            <a:r>
              <a:rPr lang="en-GB" sz="1600" b="1" dirty="0">
                <a:highlight>
                  <a:srgbClr val="FFFF00"/>
                </a:highlight>
                <a:latin typeface="Arial" panose="020B0604020202020204" pitchFamily="34" charset="0"/>
                <a:cs typeface="Arial" panose="020B0604020202020204" pitchFamily="34" charset="0"/>
              </a:rPr>
              <a:t>three </a:t>
            </a:r>
            <a:r>
              <a:rPr lang="en-GB" sz="1600" dirty="0">
                <a:highlight>
                  <a:srgbClr val="FFFF00"/>
                </a:highlight>
                <a:latin typeface="Arial" panose="020B0604020202020204" pitchFamily="34" charset="0"/>
                <a:cs typeface="Arial" panose="020B0604020202020204" pitchFamily="34" charset="0"/>
              </a:rPr>
              <a:t>factors </a:t>
            </a:r>
            <a:r>
              <a:rPr lang="en-GB" sz="1600" dirty="0">
                <a:latin typeface="Arial" panose="020B0604020202020204" pitchFamily="34" charset="0"/>
                <a:cs typeface="Arial" panose="020B0604020202020204" pitchFamily="34" charset="0"/>
              </a:rPr>
              <a:t>that may be </a:t>
            </a:r>
            <a:r>
              <a:rPr lang="en-GB" sz="1600" dirty="0">
                <a:highlight>
                  <a:srgbClr val="FFFF00"/>
                </a:highlight>
                <a:latin typeface="Arial" panose="020B0604020202020204" pitchFamily="34" charset="0"/>
                <a:cs typeface="Arial" panose="020B0604020202020204" pitchFamily="34" charset="0"/>
              </a:rPr>
              <a:t>influencing Nathan’s </a:t>
            </a:r>
            <a:r>
              <a:rPr lang="en-GB" sz="1600" dirty="0">
                <a:latin typeface="Arial" panose="020B0604020202020204" pitchFamily="34" charset="0"/>
                <a:cs typeface="Arial" panose="020B0604020202020204" pitchFamily="34" charset="0"/>
              </a:rPr>
              <a:t> behaviour.					</a:t>
            </a:r>
            <a:r>
              <a:rPr lang="en-GB" sz="1600" dirty="0">
                <a:highlight>
                  <a:srgbClr val="FFFF00"/>
                </a:highlight>
                <a:latin typeface="Arial" panose="020B0604020202020204" pitchFamily="34" charset="0"/>
                <a:cs typeface="Arial" panose="020B0604020202020204" pitchFamily="34" charset="0"/>
              </a:rPr>
              <a:t>[6] </a:t>
            </a:r>
            <a:r>
              <a:rPr lang="en-GB" dirty="0"/>
              <a:t>………………………………………………………………………… ………………………………………………………………………… …………………………………………………………………………</a:t>
            </a:r>
          </a:p>
          <a:p>
            <a:pPr marL="363538" indent="-363538"/>
            <a:r>
              <a:rPr lang="en-GB" dirty="0"/>
              <a:t>	………………………………………………………………………… …………………………………………………………………………………………………………………………………………………………………………………………………………………………………………………………………………………………………………………………………………………………………………………………………………………………………………………………………………………………………………………………………….....</a:t>
            </a:r>
          </a:p>
        </p:txBody>
      </p:sp>
      <p:sp>
        <p:nvSpPr>
          <p:cNvPr id="2" name="Oval 1">
            <a:extLst>
              <a:ext uri="{FF2B5EF4-FFF2-40B4-BE49-F238E27FC236}">
                <a16:creationId xmlns:a16="http://schemas.microsoft.com/office/drawing/2014/main" id="{37E84372-0E1F-40CC-83AC-0685CB2B54C1}"/>
              </a:ext>
            </a:extLst>
          </p:cNvPr>
          <p:cNvSpPr/>
          <p:nvPr/>
        </p:nvSpPr>
        <p:spPr>
          <a:xfrm>
            <a:off x="1270000" y="1934403"/>
            <a:ext cx="746938" cy="3568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6EC2A0FA-DE12-4DFB-BEAA-9028C6027B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2429152"/>
      </p:ext>
    </p:extLst>
  </p:cSld>
  <p:clrMapOvr>
    <a:masterClrMapping/>
  </p:clrMapOvr>
  <mc:AlternateContent xmlns:mc="http://schemas.openxmlformats.org/markup-compatibility/2006" xmlns:p14="http://schemas.microsoft.com/office/powerpoint/2010/main">
    <mc:Choice Requires="p14">
      <p:transition spd="slow" p14:dur="2000" advTm="86269"/>
    </mc:Choice>
    <mc:Fallback xmlns="">
      <p:transition spd="slow" advTm="86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A question 1(a),  AO1 mark scheme</a:t>
            </a:r>
          </a:p>
        </p:txBody>
      </p:sp>
      <p:sp>
        <p:nvSpPr>
          <p:cNvPr id="7" name="TextBox 6">
            <a:extLst>
              <a:ext uri="{FF2B5EF4-FFF2-40B4-BE49-F238E27FC236}">
                <a16:creationId xmlns:a16="http://schemas.microsoft.com/office/drawing/2014/main" id="{AED58534-3F97-42D8-96D5-4F7847F527CF}"/>
              </a:ext>
            </a:extLst>
          </p:cNvPr>
          <p:cNvSpPr txBox="1"/>
          <p:nvPr/>
        </p:nvSpPr>
        <p:spPr>
          <a:xfrm>
            <a:off x="619902" y="994515"/>
            <a:ext cx="5503253" cy="5539978"/>
          </a:xfrm>
          <a:prstGeom prst="rect">
            <a:avLst/>
          </a:prstGeom>
          <a:noFill/>
          <a:ln>
            <a:solidFill>
              <a:schemeClr val="tx1"/>
            </a:solidFill>
          </a:ln>
        </p:spPr>
        <p:txBody>
          <a:bodyPr wrap="square">
            <a:spAutoFit/>
          </a:bodyPr>
          <a:lstStyle/>
          <a:p>
            <a:r>
              <a:rPr lang="en-GB" sz="1200" i="1" dirty="0">
                <a:latin typeface="Arial" panose="020B0604020202020204" pitchFamily="34" charset="0"/>
                <a:cs typeface="Arial" panose="020B0604020202020204" pitchFamily="34" charset="0"/>
              </a:rPr>
              <a:t>Read the case study on Nathan and answer the questions below</a:t>
            </a:r>
          </a:p>
          <a:p>
            <a:endParaRPr lang="en-GB" sz="1200" i="1" dirty="0">
              <a:latin typeface="Arial" panose="020B0604020202020204" pitchFamily="34" charset="0"/>
              <a:cs typeface="Arial" panose="020B0604020202020204" pitchFamily="34" charset="0"/>
            </a:endParaRPr>
          </a:p>
          <a:p>
            <a:r>
              <a:rPr lang="en-GB" sz="1200" i="1" dirty="0">
                <a:latin typeface="Arial" panose="020B0604020202020204" pitchFamily="34" charset="0"/>
                <a:cs typeface="Arial" panose="020B0604020202020204" pitchFamily="34" charset="0"/>
              </a:rPr>
              <a:t>1(a) </a:t>
            </a:r>
            <a:r>
              <a:rPr lang="en-GB" sz="1200" i="1" dirty="0">
                <a:effectLst/>
                <a:latin typeface="Arial" panose="020B0604020202020204" pitchFamily="34" charset="0"/>
                <a:ea typeface="Calibri" panose="020F0502020204030204" pitchFamily="34" charset="0"/>
                <a:cs typeface="Arial" panose="020B0604020202020204" pitchFamily="34" charset="0"/>
              </a:rPr>
              <a:t>Outline </a:t>
            </a:r>
            <a:r>
              <a:rPr lang="en-GB" sz="1200" b="1" i="1" dirty="0">
                <a:effectLst/>
                <a:latin typeface="Arial" panose="020B0604020202020204" pitchFamily="34" charset="0"/>
                <a:ea typeface="Calibri" panose="020F0502020204030204" pitchFamily="34" charset="0"/>
                <a:cs typeface="Arial" panose="020B0604020202020204" pitchFamily="34" charset="0"/>
              </a:rPr>
              <a:t>three</a:t>
            </a:r>
            <a:r>
              <a:rPr lang="en-GB" sz="1200" i="1" dirty="0">
                <a:effectLst/>
                <a:latin typeface="Arial" panose="020B0604020202020204" pitchFamily="34" charset="0"/>
                <a:ea typeface="Calibri" panose="020F0502020204030204" pitchFamily="34" charset="0"/>
                <a:cs typeface="Arial" panose="020B0604020202020204" pitchFamily="34" charset="0"/>
              </a:rPr>
              <a:t> factors that may be influencing Nathan's behaviour. </a:t>
            </a:r>
            <a:endParaRPr lang="en-GB" sz="1200" i="1" dirty="0">
              <a:latin typeface="Arial" panose="020B0604020202020204" pitchFamily="34" charset="0"/>
              <a:cs typeface="Arial" panose="020B0604020202020204" pitchFamily="34" charset="0"/>
            </a:endParaRPr>
          </a:p>
          <a:p>
            <a:pPr marL="342900" indent="-342900">
              <a:buAutoNum type="arabicPeriod"/>
            </a:pPr>
            <a:endParaRPr lang="en-GB" sz="1400" i="1" dirty="0">
              <a:latin typeface="Arial" panose="020B0604020202020204" pitchFamily="34" charset="0"/>
              <a:cs typeface="Arial" panose="020B0604020202020204" pitchFamily="34" charset="0"/>
            </a:endParaRPr>
          </a:p>
          <a:p>
            <a:pPr>
              <a:lnSpc>
                <a:spcPct val="115000"/>
              </a:lnSpc>
              <a:spcAft>
                <a:spcPts val="1000"/>
              </a:spcAft>
            </a:pPr>
            <a:r>
              <a:rPr lang="en-GB" sz="1200" dirty="0">
                <a:effectLst/>
                <a:latin typeface="Arial" panose="020B0604020202020204" pitchFamily="34" charset="0"/>
                <a:ea typeface="Calibri" panose="020F0502020204030204" pitchFamily="34" charset="0"/>
                <a:cs typeface="Arial" panose="020B0604020202020204" pitchFamily="34" charset="0"/>
              </a:rPr>
              <a:t>Award </a:t>
            </a:r>
            <a:r>
              <a:rPr lang="en-GB" sz="1200" b="1" dirty="0">
                <a:effectLst/>
                <a:latin typeface="Arial" panose="020B0604020202020204" pitchFamily="34" charset="0"/>
                <a:ea typeface="Calibri" panose="020F0502020204030204" pitchFamily="34" charset="0"/>
                <a:cs typeface="Arial" panose="020B0604020202020204" pitchFamily="34" charset="0"/>
              </a:rPr>
              <a:t>up to 2 marks</a:t>
            </a:r>
            <a:r>
              <a:rPr lang="en-GB" sz="1200" dirty="0">
                <a:effectLst/>
                <a:latin typeface="Arial" panose="020B0604020202020204" pitchFamily="34" charset="0"/>
                <a:ea typeface="Calibri" panose="020F0502020204030204" pitchFamily="34" charset="0"/>
                <a:cs typeface="Arial" panose="020B0604020202020204" pitchFamily="34" charset="0"/>
              </a:rPr>
              <a:t> for each correct factor within the case study that may be influencing Nathan’s behaviour.</a:t>
            </a:r>
            <a:endPar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GB"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Award 1 mark </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a basic outline showing some knowledge and understanding of factors which may be influencing Nathan’s behaviour.  </a:t>
            </a:r>
          </a:p>
          <a:p>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r>
              <a:rPr lang="en-GB"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Award 2 marks </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a good outline showing clear knowledge and understanding of factors which may be influencing Nathan’s behaviour.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GB" sz="1200" dirty="0">
                <a:effectLst/>
                <a:latin typeface="Arial" panose="020B0604020202020204" pitchFamily="34" charset="0"/>
                <a:ea typeface="Calibri" panose="020F0502020204030204" pitchFamily="34" charset="0"/>
                <a:cs typeface="Arial" panose="020B0604020202020204" pitchFamily="34" charset="0"/>
              </a:rPr>
              <a:t>Answers may refer to any three from:</a:t>
            </a:r>
          </a:p>
          <a:p>
            <a:pPr marL="342900" lvl="0" indent="-342900">
              <a:lnSpc>
                <a:spcPct val="115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birth of a sibling – disruption within the house, less attention on Nathan, increased amount of visitors to visit new baby, increased negative behaviour to seek attention</a:t>
            </a:r>
          </a:p>
          <a:p>
            <a:pPr marL="342900" lvl="0" indent="-342900">
              <a:lnSpc>
                <a:spcPct val="115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moving house – new surroundings and routine, needs reassurance from adults, increased negative behaviour</a:t>
            </a:r>
          </a:p>
          <a:p>
            <a:pPr marL="342900" lvl="0" indent="-342900">
              <a:lnSpc>
                <a:spcPct val="115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starting school – new teacher and educational surroundings, new school day routine, maybe changed travel arrangements to and from school, unclear of timings throughout the day, feeling unsettled</a:t>
            </a:r>
          </a:p>
          <a:p>
            <a:pPr marL="342900" lvl="0" indent="-342900">
              <a:lnSpc>
                <a:spcPct val="115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parenting styles – parents let him have his own way due to lack of time and pressure of having a new baby</a:t>
            </a:r>
          </a:p>
          <a:p>
            <a:pPr marL="342900" lvl="0" indent="-342900">
              <a:lnSpc>
                <a:spcPct val="115000"/>
              </a:lnSpc>
              <a:spcAft>
                <a:spcPts val="100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family – position within the family, needs to share attention of adults, share home environment and possessions with another sibling.</a:t>
            </a:r>
          </a:p>
          <a:p>
            <a:r>
              <a:rPr lang="en-GB" sz="1200" dirty="0">
                <a:effectLst/>
                <a:latin typeface="Arial" panose="020B0604020202020204" pitchFamily="34" charset="0"/>
                <a:ea typeface="Calibri" panose="020F0502020204030204" pitchFamily="34" charset="0"/>
                <a:cs typeface="Arial" panose="020B0604020202020204" pitchFamily="34" charset="0"/>
              </a:rPr>
              <a:t>Credit any other relevant response.</a:t>
            </a:r>
            <a:endParaRPr lang="en-GB" sz="12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72467522-A87D-4F19-894B-6A29C9C897AD}"/>
              </a:ext>
            </a:extLst>
          </p:cNvPr>
          <p:cNvCxnSpPr/>
          <p:nvPr/>
        </p:nvCxnSpPr>
        <p:spPr>
          <a:xfrm flipV="1">
            <a:off x="7784431" y="1196622"/>
            <a:ext cx="0" cy="247167"/>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9DA6AA03-7F8E-4027-B0A0-3595CFE36FAE}"/>
              </a:ext>
            </a:extLst>
          </p:cNvPr>
          <p:cNvGraphicFramePr>
            <a:graphicFrameLocks noGrp="1"/>
          </p:cNvGraphicFramePr>
          <p:nvPr>
            <p:extLst>
              <p:ext uri="{D42A27DB-BD31-4B8C-83A1-F6EECF244321}">
                <p14:modId xmlns:p14="http://schemas.microsoft.com/office/powerpoint/2010/main" val="558226833"/>
              </p:ext>
            </p:extLst>
          </p:nvPr>
        </p:nvGraphicFramePr>
        <p:xfrm>
          <a:off x="6879615" y="994515"/>
          <a:ext cx="4046602" cy="898548"/>
        </p:xfrm>
        <a:graphic>
          <a:graphicData uri="http://schemas.openxmlformats.org/drawingml/2006/table">
            <a:tbl>
              <a:tblPr firstRow="1" firstCol="1" bandRow="1"/>
              <a:tblGrid>
                <a:gridCol w="962302">
                  <a:extLst>
                    <a:ext uri="{9D8B030D-6E8A-4147-A177-3AD203B41FA5}">
                      <a16:colId xmlns:a16="http://schemas.microsoft.com/office/drawing/2014/main" val="2259503047"/>
                    </a:ext>
                  </a:extLst>
                </a:gridCol>
                <a:gridCol w="986976">
                  <a:extLst>
                    <a:ext uri="{9D8B030D-6E8A-4147-A177-3AD203B41FA5}">
                      <a16:colId xmlns:a16="http://schemas.microsoft.com/office/drawing/2014/main" val="2074751547"/>
                    </a:ext>
                  </a:extLst>
                </a:gridCol>
                <a:gridCol w="986976">
                  <a:extLst>
                    <a:ext uri="{9D8B030D-6E8A-4147-A177-3AD203B41FA5}">
                      <a16:colId xmlns:a16="http://schemas.microsoft.com/office/drawing/2014/main" val="4230032613"/>
                    </a:ext>
                  </a:extLst>
                </a:gridCol>
                <a:gridCol w="1110348">
                  <a:extLst>
                    <a:ext uri="{9D8B030D-6E8A-4147-A177-3AD203B41FA5}">
                      <a16:colId xmlns:a16="http://schemas.microsoft.com/office/drawing/2014/main" val="680148687"/>
                    </a:ext>
                  </a:extLst>
                </a:gridCol>
              </a:tblGrid>
              <a:tr h="449274">
                <a:tc>
                  <a:txBody>
                    <a:bodyPr/>
                    <a:lstStyle/>
                    <a:p>
                      <a:pPr algn="ctr">
                        <a:lnSpc>
                          <a:spcPct val="115000"/>
                        </a:lnSpc>
                        <a:spcAft>
                          <a:spcPts val="1000"/>
                        </a:spcAft>
                      </a:pPr>
                      <a:r>
                        <a:rPr lang="en-GB" sz="1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Mark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38819830"/>
                  </a:ext>
                </a:extLst>
              </a:tr>
              <a:tr h="449274">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6</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479909"/>
                  </a:ext>
                </a:extLst>
              </a:tr>
            </a:tbl>
          </a:graphicData>
        </a:graphic>
      </p:graphicFrame>
      <p:pic>
        <p:nvPicPr>
          <p:cNvPr id="2" name="Audio 1">
            <a:hlinkClick r:id="" action="ppaction://media"/>
            <a:extLst>
              <a:ext uri="{FF2B5EF4-FFF2-40B4-BE49-F238E27FC236}">
                <a16:creationId xmlns:a16="http://schemas.microsoft.com/office/drawing/2014/main" id="{CC440B4B-7FAC-454D-9F8D-483BD02F3A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xmlns:p14="http://schemas.microsoft.com/office/powerpoint/2010/main">
    <mc:Choice Requires="p14">
      <p:transition spd="slow" p14:dur="2000" advTm="45273"/>
    </mc:Choice>
    <mc:Fallback xmlns="">
      <p:transition spd="slow" advTm="45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solidFill>
                  <a:srgbClr val="0070C0"/>
                </a:solidFill>
                <a:latin typeface="Arial" panose="020B0604020202020204" pitchFamily="34" charset="0"/>
                <a:cs typeface="Arial" panose="020B0604020202020204" pitchFamily="34" charset="0"/>
              </a:rPr>
              <a:t>Section A question 1(b),  AO1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dirty="0">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5105400"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Use the space provided to respond – be guided by the number of marks and space available. (Remember you can always use the continuation page if needed)</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16756" y="106824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latin typeface="Arial" panose="020B0604020202020204" pitchFamily="34" charset="0"/>
                <a:cs typeface="Arial" panose="020B0604020202020204"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79409"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Start the clock!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Try and answer this question in 10 minutes.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43311" cy="4154984"/>
          </a:xfrm>
          <a:prstGeom prst="rect">
            <a:avLst/>
          </a:prstGeom>
          <a:noFill/>
          <a:ln>
            <a:solidFill>
              <a:schemeClr val="tx1"/>
            </a:solidFill>
          </a:ln>
        </p:spPr>
        <p:txBody>
          <a:bodyPr wrap="square">
            <a:spAutoFit/>
          </a:bodyPr>
          <a:lstStyle/>
          <a:p>
            <a:pPr marL="365125" indent="-365125"/>
            <a:r>
              <a:rPr lang="en-GB" sz="1600" dirty="0">
                <a:latin typeface="Arial" panose="020B0604020202020204" pitchFamily="34" charset="0"/>
                <a:cs typeface="Arial" panose="020B0604020202020204" pitchFamily="34" charset="0"/>
              </a:rPr>
              <a:t>(b) Describe the expected </a:t>
            </a:r>
            <a:r>
              <a:rPr lang="en-GB" sz="1600" dirty="0">
                <a:highlight>
                  <a:srgbClr val="FFFF00"/>
                </a:highlight>
                <a:latin typeface="Arial" panose="020B0604020202020204" pitchFamily="34" charset="0"/>
                <a:cs typeface="Arial" panose="020B0604020202020204" pitchFamily="34" charset="0"/>
              </a:rPr>
              <a:t>emotional and social development </a:t>
            </a:r>
            <a:r>
              <a:rPr lang="en-GB" sz="1600" dirty="0">
                <a:latin typeface="Arial" panose="020B0604020202020204" pitchFamily="34" charset="0"/>
                <a:cs typeface="Arial" panose="020B0604020202020204" pitchFamily="34" charset="0"/>
              </a:rPr>
              <a:t>for an </a:t>
            </a:r>
            <a:r>
              <a:rPr lang="en-GB" sz="1600" dirty="0">
                <a:highlight>
                  <a:srgbClr val="FFFF00"/>
                </a:highlight>
                <a:latin typeface="Arial" panose="020B0604020202020204" pitchFamily="34" charset="0"/>
                <a:cs typeface="Arial" panose="020B0604020202020204" pitchFamily="34" charset="0"/>
              </a:rPr>
              <a:t>eight-year-old child</a:t>
            </a:r>
            <a:r>
              <a:rPr lang="en-GB" sz="1600" dirty="0">
                <a:latin typeface="Arial" panose="020B0604020202020204" pitchFamily="34" charset="0"/>
                <a:cs typeface="Arial" panose="020B0604020202020204" pitchFamily="34" charset="0"/>
              </a:rPr>
              <a:t>, such as Nathan. 								</a:t>
            </a:r>
            <a:r>
              <a:rPr lang="en-GB" sz="1600" dirty="0">
                <a:highlight>
                  <a:srgbClr val="FFFF00"/>
                </a:highlight>
                <a:latin typeface="Arial" panose="020B0604020202020204" pitchFamily="34" charset="0"/>
                <a:cs typeface="Arial" panose="020B0604020202020204" pitchFamily="34" charset="0"/>
              </a:rPr>
              <a:t>[6] </a:t>
            </a:r>
            <a:r>
              <a:rPr lang="en-GB" dirty="0"/>
              <a:t>………………………………………………………………………… ………………………………………………………………………… …………………………………………………………………………</a:t>
            </a:r>
          </a:p>
          <a:p>
            <a:pPr marL="363538" indent="1588"/>
            <a:r>
              <a:rPr lang="en-GB" dirty="0"/>
              <a:t>………………………………………………………………………… …………………………………………………………………………………………………………………………………………………………………………………………………………………………………………………………………………………………………………………………………………………………………………………………………………………………………………………………………………………………………………………………………….....</a:t>
            </a:r>
          </a:p>
          <a:p>
            <a:pPr marL="263525" indent="-263525"/>
            <a:endParaRPr lang="en-GB" dirty="0"/>
          </a:p>
        </p:txBody>
      </p:sp>
      <p:sp>
        <p:nvSpPr>
          <p:cNvPr id="2" name="Oval 1">
            <a:extLst>
              <a:ext uri="{FF2B5EF4-FFF2-40B4-BE49-F238E27FC236}">
                <a16:creationId xmlns:a16="http://schemas.microsoft.com/office/drawing/2014/main" id="{C5FBF021-0FAA-4438-BF37-DB77CD097200}"/>
              </a:ext>
            </a:extLst>
          </p:cNvPr>
          <p:cNvSpPr/>
          <p:nvPr/>
        </p:nvSpPr>
        <p:spPr>
          <a:xfrm>
            <a:off x="1140756" y="1183495"/>
            <a:ext cx="973794" cy="3003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Audio 4">
            <a:hlinkClick r:id="" action="ppaction://media"/>
            <a:extLst>
              <a:ext uri="{FF2B5EF4-FFF2-40B4-BE49-F238E27FC236}">
                <a16:creationId xmlns:a16="http://schemas.microsoft.com/office/drawing/2014/main" id="{9F900EC7-9989-4FFD-9AA1-95A32402F6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2884949"/>
      </p:ext>
    </p:extLst>
  </p:cSld>
  <p:clrMapOvr>
    <a:masterClrMapping/>
  </p:clrMapOvr>
  <mc:AlternateContent xmlns:mc="http://schemas.openxmlformats.org/markup-compatibility/2006" xmlns:p14="http://schemas.microsoft.com/office/powerpoint/2010/main">
    <mc:Choice Requires="p14">
      <p:transition spd="slow" p14:dur="2000" advTm="79131"/>
    </mc:Choice>
    <mc:Fallback xmlns="">
      <p:transition spd="slow" advTm="79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A question 1(b),  AO1 mark scheme</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135551"/>
            <a:ext cx="5587999" cy="4404283"/>
          </a:xfrm>
          <a:prstGeom prst="rect">
            <a:avLst/>
          </a:prstGeom>
          <a:noFill/>
          <a:ln>
            <a:solidFill>
              <a:schemeClr val="tx1"/>
            </a:solidFill>
          </a:ln>
        </p:spPr>
        <p:txBody>
          <a:bodyPr wrap="square">
            <a:spAutoFit/>
          </a:bodyPr>
          <a:lstStyle/>
          <a:p>
            <a:pPr marL="363538" indent="-363538"/>
            <a:r>
              <a:rPr lang="en-GB" sz="1200" i="1" dirty="0">
                <a:latin typeface="Arial" panose="020B0604020202020204" pitchFamily="34" charset="0"/>
                <a:cs typeface="Arial" panose="020B0604020202020204" pitchFamily="34" charset="0"/>
              </a:rPr>
              <a:t>1 (b) Describe the expected emotional and social pattern of development for an eight year-old boy such as Nathan</a:t>
            </a:r>
            <a:r>
              <a:rPr lang="en-GB" sz="1200" dirty="0">
                <a:latin typeface="Arial" panose="020B0604020202020204" pitchFamily="34" charset="0"/>
                <a:cs typeface="Arial" panose="020B0604020202020204" pitchFamily="34" charset="0"/>
              </a:rPr>
              <a:t>.</a:t>
            </a:r>
          </a:p>
          <a:p>
            <a:pPr marL="342900" indent="-342900">
              <a:buAutoNum type="arabicPeriod"/>
            </a:pP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Answers may refer to:</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Social:</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taking part in group activities and able to speak up for themselves  </a:t>
            </a:r>
          </a:p>
          <a:p>
            <a:pPr marL="342900" lvl="0" indent="-342900">
              <a:lnSpc>
                <a:spcPct val="115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developing lasting friendships </a:t>
            </a:r>
          </a:p>
          <a:p>
            <a:pPr marL="342900" lvl="0" indent="-342900">
              <a:lnSpc>
                <a:spcPct val="115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developing a growing independence and self-worth </a:t>
            </a:r>
          </a:p>
          <a:p>
            <a:pPr marL="342900" lvl="0" indent="-342900">
              <a:lnSpc>
                <a:spcPct val="115000"/>
              </a:lnSpc>
              <a:spcAft>
                <a:spcPts val="100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developing own view point which may differ from parents and/or peers. </a:t>
            </a:r>
          </a:p>
          <a:p>
            <a:r>
              <a:rPr lang="en-GB" sz="1200" dirty="0">
                <a:effectLst/>
                <a:latin typeface="Arial" panose="020B0604020202020204" pitchFamily="34" charset="0"/>
                <a:ea typeface="Calibri" panose="020F0502020204030204" pitchFamily="34" charset="0"/>
                <a:cs typeface="Arial" panose="020B0604020202020204" pitchFamily="34" charset="0"/>
              </a:rPr>
              <a:t>Emotional:</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beginning to react to peer pressure </a:t>
            </a:r>
          </a:p>
          <a:p>
            <a:pPr marL="342900" lvl="0" indent="-342900">
              <a:lnSpc>
                <a:spcPct val="115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becoming critical and reflective of own performance and participation</a:t>
            </a:r>
          </a:p>
          <a:p>
            <a:pPr marL="342900" lvl="0" indent="-342900">
              <a:lnSpc>
                <a:spcPct val="115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displaying emotions, sometimes frustration and anger </a:t>
            </a:r>
          </a:p>
          <a:p>
            <a:pPr marL="342900" lvl="0" indent="-342900">
              <a:lnSpc>
                <a:spcPct val="115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possibly becoming shy and withdrawn</a:t>
            </a:r>
          </a:p>
          <a:p>
            <a:pPr marL="342900" lvl="0" indent="-342900">
              <a:lnSpc>
                <a:spcPct val="115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emotions changing quickly </a:t>
            </a:r>
          </a:p>
          <a:p>
            <a:pPr marL="342900" lvl="0" indent="-342900">
              <a:lnSpc>
                <a:spcPct val="115000"/>
              </a:lnSpc>
              <a:spcAft>
                <a:spcPts val="100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showing sense of responsibility for own routines.  </a:t>
            </a:r>
          </a:p>
          <a:p>
            <a:pPr>
              <a:lnSpc>
                <a:spcPct val="115000"/>
              </a:lnSpc>
              <a:spcAft>
                <a:spcPts val="1000"/>
              </a:spcAft>
            </a:pP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Credit any other valid response.</a:t>
            </a:r>
            <a:endParaRPr lang="en-GB" sz="1200" dirty="0"/>
          </a:p>
          <a:p>
            <a:r>
              <a:rPr lang="en-GB" sz="1100" dirty="0"/>
              <a:t>.</a:t>
            </a:r>
          </a:p>
        </p:txBody>
      </p:sp>
      <p:graphicFrame>
        <p:nvGraphicFramePr>
          <p:cNvPr id="5" name="Table 4">
            <a:extLst>
              <a:ext uri="{FF2B5EF4-FFF2-40B4-BE49-F238E27FC236}">
                <a16:creationId xmlns:a16="http://schemas.microsoft.com/office/drawing/2014/main" id="{4B8F9AAF-017B-48AF-AB67-2F1F2A27B5A7}"/>
              </a:ext>
            </a:extLst>
          </p:cNvPr>
          <p:cNvGraphicFramePr>
            <a:graphicFrameLocks noGrp="1"/>
          </p:cNvGraphicFramePr>
          <p:nvPr>
            <p:extLst>
              <p:ext uri="{D42A27DB-BD31-4B8C-83A1-F6EECF244321}">
                <p14:modId xmlns:p14="http://schemas.microsoft.com/office/powerpoint/2010/main" val="839279507"/>
              </p:ext>
            </p:extLst>
          </p:nvPr>
        </p:nvGraphicFramePr>
        <p:xfrm>
          <a:off x="7150608" y="1135551"/>
          <a:ext cx="4059936" cy="856222"/>
        </p:xfrm>
        <a:graphic>
          <a:graphicData uri="http://schemas.openxmlformats.org/drawingml/2006/table">
            <a:tbl>
              <a:tblPr firstRow="1" firstCol="1" bandRow="1"/>
              <a:tblGrid>
                <a:gridCol w="965473">
                  <a:extLst>
                    <a:ext uri="{9D8B030D-6E8A-4147-A177-3AD203B41FA5}">
                      <a16:colId xmlns:a16="http://schemas.microsoft.com/office/drawing/2014/main" val="2259503047"/>
                    </a:ext>
                  </a:extLst>
                </a:gridCol>
                <a:gridCol w="990228">
                  <a:extLst>
                    <a:ext uri="{9D8B030D-6E8A-4147-A177-3AD203B41FA5}">
                      <a16:colId xmlns:a16="http://schemas.microsoft.com/office/drawing/2014/main" val="2074751547"/>
                    </a:ext>
                  </a:extLst>
                </a:gridCol>
                <a:gridCol w="990228">
                  <a:extLst>
                    <a:ext uri="{9D8B030D-6E8A-4147-A177-3AD203B41FA5}">
                      <a16:colId xmlns:a16="http://schemas.microsoft.com/office/drawing/2014/main" val="4230032613"/>
                    </a:ext>
                  </a:extLst>
                </a:gridCol>
                <a:gridCol w="1114007">
                  <a:extLst>
                    <a:ext uri="{9D8B030D-6E8A-4147-A177-3AD203B41FA5}">
                      <a16:colId xmlns:a16="http://schemas.microsoft.com/office/drawing/2014/main" val="680148687"/>
                    </a:ext>
                  </a:extLst>
                </a:gridCol>
              </a:tblGrid>
              <a:tr h="428111">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Mark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38819830"/>
                  </a:ext>
                </a:extLst>
              </a:tr>
              <a:tr h="428111">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6</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479909"/>
                  </a:ext>
                </a:extLst>
              </a:tr>
            </a:tbl>
          </a:graphicData>
        </a:graphic>
      </p:graphicFrame>
      <p:pic>
        <p:nvPicPr>
          <p:cNvPr id="4" name="Audio 3">
            <a:hlinkClick r:id="" action="ppaction://media"/>
            <a:extLst>
              <a:ext uri="{FF2B5EF4-FFF2-40B4-BE49-F238E27FC236}">
                <a16:creationId xmlns:a16="http://schemas.microsoft.com/office/drawing/2014/main" id="{2AB8DA2C-90EE-4015-83B0-06402CDA52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0830784"/>
      </p:ext>
    </p:extLst>
  </p:cSld>
  <p:clrMapOvr>
    <a:masterClrMapping/>
  </p:clrMapOvr>
  <mc:AlternateContent xmlns:mc="http://schemas.openxmlformats.org/markup-compatibility/2006" xmlns:p14="http://schemas.microsoft.com/office/powerpoint/2010/main">
    <mc:Choice Requires="p14">
      <p:transition spd="slow" p14:dur="2000" advTm="35756"/>
    </mc:Choice>
    <mc:Fallback xmlns="">
      <p:transition spd="slow" advTm="3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A question 1(b),  AO1 mark scheme bands</a:t>
            </a:r>
          </a:p>
        </p:txBody>
      </p:sp>
      <p:cxnSp>
        <p:nvCxnSpPr>
          <p:cNvPr id="59" name="Straight Connector 58">
            <a:extLst>
              <a:ext uri="{FF2B5EF4-FFF2-40B4-BE49-F238E27FC236}">
                <a16:creationId xmlns:a16="http://schemas.microsoft.com/office/drawing/2014/main" id="{96928600-875D-49DE-90B3-F30087FA9344}"/>
              </a:ext>
            </a:extLst>
          </p:cNvPr>
          <p:cNvCxnSpPr/>
          <p:nvPr/>
        </p:nvCxnSpPr>
        <p:spPr>
          <a:xfrm>
            <a:off x="993422" y="1174044"/>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0C227DD9-3876-4E7F-BFBB-AFDE7E1D6630}"/>
              </a:ext>
            </a:extLst>
          </p:cNvPr>
          <p:cNvGraphicFramePr>
            <a:graphicFrameLocks noGrp="1"/>
          </p:cNvGraphicFramePr>
          <p:nvPr>
            <p:extLst>
              <p:ext uri="{D42A27DB-BD31-4B8C-83A1-F6EECF244321}">
                <p14:modId xmlns:p14="http://schemas.microsoft.com/office/powerpoint/2010/main" val="361890226"/>
              </p:ext>
            </p:extLst>
          </p:nvPr>
        </p:nvGraphicFramePr>
        <p:xfrm>
          <a:off x="2923309" y="1506936"/>
          <a:ext cx="7051964" cy="4393064"/>
        </p:xfrm>
        <a:graphic>
          <a:graphicData uri="http://schemas.openxmlformats.org/drawingml/2006/table">
            <a:tbl>
              <a:tblPr firstRow="1" firstCol="1" bandRow="1">
                <a:tableStyleId>{5C22544A-7EE6-4342-B048-85BDC9FD1C3A}</a:tableStyleId>
              </a:tblPr>
              <a:tblGrid>
                <a:gridCol w="824446">
                  <a:extLst>
                    <a:ext uri="{9D8B030D-6E8A-4147-A177-3AD203B41FA5}">
                      <a16:colId xmlns:a16="http://schemas.microsoft.com/office/drawing/2014/main" val="118541889"/>
                    </a:ext>
                  </a:extLst>
                </a:gridCol>
                <a:gridCol w="6227518">
                  <a:extLst>
                    <a:ext uri="{9D8B030D-6E8A-4147-A177-3AD203B41FA5}">
                      <a16:colId xmlns:a16="http://schemas.microsoft.com/office/drawing/2014/main" val="796946122"/>
                    </a:ext>
                  </a:extLst>
                </a:gridCol>
              </a:tblGrid>
              <a:tr h="564915">
                <a:tc>
                  <a:txBody>
                    <a:bodyPr/>
                    <a:lstStyle/>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 Band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512" marR="54512" marT="27493" marB="27493" anchor="ctr"/>
                </a:tc>
                <a:tc>
                  <a:txBody>
                    <a:bodyPr/>
                    <a:lstStyle/>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AO1</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512" marR="54512" marT="27493" marB="27493" anchor="ctr"/>
                </a:tc>
                <a:extLst>
                  <a:ext uri="{0D108BD9-81ED-4DB2-BD59-A6C34878D82A}">
                    <a16:rowId xmlns:a16="http://schemas.microsoft.com/office/drawing/2014/main" val="1379340798"/>
                  </a:ext>
                </a:extLst>
              </a:tr>
              <a:tr h="1135801">
                <a:tc>
                  <a:txBody>
                    <a:bodyPr/>
                    <a:lstStyle/>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3</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512" marR="54512" marT="27493" marB="27493"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5-6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very good description,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thorough knowledge and understanding of the expected emotional and social pattern of development for an eight-year-old child</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a confident grasp of relevant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512" marR="54512" marT="27493" marB="27493"/>
                </a:tc>
                <a:extLst>
                  <a:ext uri="{0D108BD9-81ED-4DB2-BD59-A6C34878D82A}">
                    <a16:rowId xmlns:a16="http://schemas.microsoft.com/office/drawing/2014/main" val="936996497"/>
                  </a:ext>
                </a:extLst>
              </a:tr>
              <a:tr h="1135801">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2</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512" marR="54512" marT="27493" marB="27493"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3-4 marks</a:t>
                      </a:r>
                    </a:p>
                    <a:p>
                      <a:pPr>
                        <a:lnSpc>
                          <a:spcPct val="100000"/>
                        </a:lnSpc>
                        <a:spcAft>
                          <a:spcPts val="0"/>
                        </a:spcAft>
                        <a:tabLst>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good description,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generally secure knowledge and understanding of the expected emotional and/or social pattern of development for an eight-year-old child</a:t>
                      </a:r>
                    </a:p>
                    <a:p>
                      <a:pPr marL="342900" lvl="0" indent="-342900">
                        <a:lnSpc>
                          <a:spcPct val="100000"/>
                        </a:lnSpc>
                        <a:spcAft>
                          <a:spcPts val="0"/>
                        </a:spcAft>
                        <a:buFont typeface="Symbol" panose="05050102010706020507" pitchFamily="18" charset="2"/>
                        <a:buChar char=""/>
                        <a:tabLst>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generally secure grasp of relevant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512" marR="54512" marT="27493" marB="27493"/>
                </a:tc>
                <a:extLst>
                  <a:ext uri="{0D108BD9-81ED-4DB2-BD59-A6C34878D82A}">
                    <a16:rowId xmlns:a16="http://schemas.microsoft.com/office/drawing/2014/main" val="2203738902"/>
                  </a:ext>
                </a:extLst>
              </a:tr>
              <a:tr h="1135801">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1</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512" marR="54512" marT="27493" marB="27493"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1-2 marks</a:t>
                      </a:r>
                    </a:p>
                    <a:p>
                      <a:pPr>
                        <a:lnSpc>
                          <a:spcPct val="100000"/>
                        </a:lnSpc>
                        <a:spcAft>
                          <a:spcPts val="0"/>
                        </a:spcAft>
                        <a:tabLst>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basic description,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knowledge and understanding of the expected emotional and/or social pattern of development for an eight-year-old child</a:t>
                      </a:r>
                    </a:p>
                    <a:p>
                      <a:pPr marL="342900" lvl="0" indent="-342900">
                        <a:lnSpc>
                          <a:spcPct val="100000"/>
                        </a:lnSpc>
                        <a:spcAft>
                          <a:spcPts val="0"/>
                        </a:spcAft>
                        <a:buFont typeface="Symbol" panose="05050102010706020507" pitchFamily="18" charset="2"/>
                        <a:buChar char=""/>
                        <a:tabLst>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some grasp of basic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512" marR="54512" marT="27493" marB="27493"/>
                </a:tc>
                <a:extLst>
                  <a:ext uri="{0D108BD9-81ED-4DB2-BD59-A6C34878D82A}">
                    <a16:rowId xmlns:a16="http://schemas.microsoft.com/office/drawing/2014/main" val="246374040"/>
                  </a:ext>
                </a:extLst>
              </a:tr>
              <a:tr h="191543">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512" marR="54512" marT="27493" marB="27493"/>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0 marks</a:t>
                      </a:r>
                    </a:p>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512" marR="54512" marT="27493" marB="27493"/>
                </a:tc>
                <a:extLst>
                  <a:ext uri="{0D108BD9-81ED-4DB2-BD59-A6C34878D82A}">
                    <a16:rowId xmlns:a16="http://schemas.microsoft.com/office/drawing/2014/main" val="2356964733"/>
                  </a:ext>
                </a:extLst>
              </a:tr>
            </a:tbl>
          </a:graphicData>
        </a:graphic>
      </p:graphicFrame>
      <p:pic>
        <p:nvPicPr>
          <p:cNvPr id="2" name="Audio 1">
            <a:hlinkClick r:id="" action="ppaction://media"/>
            <a:extLst>
              <a:ext uri="{FF2B5EF4-FFF2-40B4-BE49-F238E27FC236}">
                <a16:creationId xmlns:a16="http://schemas.microsoft.com/office/drawing/2014/main" id="{FD643A57-3A8C-48FD-B094-F827E7A5D2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9756020"/>
      </p:ext>
    </p:extLst>
  </p:cSld>
  <p:clrMapOvr>
    <a:masterClrMapping/>
  </p:clrMapOvr>
  <mc:AlternateContent xmlns:mc="http://schemas.openxmlformats.org/markup-compatibility/2006" xmlns:p14="http://schemas.microsoft.com/office/powerpoint/2010/main">
    <mc:Choice Requires="p14">
      <p:transition spd="slow" p14:dur="2000" advTm="31942"/>
    </mc:Choice>
    <mc:Fallback xmlns="">
      <p:transition spd="slow" advTm="31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solidFill>
                  <a:srgbClr val="0070C0"/>
                </a:solidFill>
                <a:latin typeface="Arial" panose="020B0604020202020204" pitchFamily="34" charset="0"/>
                <a:cs typeface="Arial" panose="020B0604020202020204" pitchFamily="34" charset="0"/>
              </a:rPr>
              <a:t>Section A question 1(c),  AO2</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dirty="0">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5105400"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Use the space provided to respond – be guided by the number of marks and space available. (Remember you can always use the continuation page if needed)</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67512" y="1159703"/>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latin typeface="Arial" panose="020B0604020202020204" pitchFamily="34" charset="0"/>
                <a:cs typeface="Arial" panose="020B0604020202020204"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425207"/>
            <a:ext cx="3479409"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Start the clock!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Try and answer this question in 10 minutes.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43311" cy="5078313"/>
          </a:xfrm>
          <a:prstGeom prst="rect">
            <a:avLst/>
          </a:prstGeom>
          <a:noFill/>
          <a:ln>
            <a:solidFill>
              <a:schemeClr val="tx1"/>
            </a:solidFill>
          </a:ln>
        </p:spPr>
        <p:txBody>
          <a:bodyPr wrap="square">
            <a:spAutoFit/>
          </a:bodyPr>
          <a:lstStyle/>
          <a:p>
            <a:pPr marL="363538" indent="-363538"/>
            <a:r>
              <a:rPr lang="en-GB" sz="1600" dirty="0">
                <a:latin typeface="Arial" panose="020B0604020202020204" pitchFamily="34" charset="0"/>
                <a:cs typeface="Arial" panose="020B0604020202020204" pitchFamily="34" charset="0"/>
              </a:rPr>
              <a:t>(c) Explain how </a:t>
            </a:r>
            <a:r>
              <a:rPr lang="en-GB" sz="1600" dirty="0">
                <a:highlight>
                  <a:srgbClr val="FFFF00"/>
                </a:highlight>
                <a:latin typeface="Arial" panose="020B0604020202020204" pitchFamily="34" charset="0"/>
                <a:cs typeface="Arial" panose="020B0604020202020204" pitchFamily="34" charset="0"/>
              </a:rPr>
              <a:t>Nathan’s behaviour </a:t>
            </a:r>
            <a:r>
              <a:rPr lang="en-GB" sz="1600" dirty="0">
                <a:latin typeface="Arial" panose="020B0604020202020204" pitchFamily="34" charset="0"/>
                <a:cs typeface="Arial" panose="020B0604020202020204" pitchFamily="34" charset="0"/>
              </a:rPr>
              <a:t>can be </a:t>
            </a:r>
            <a:r>
              <a:rPr lang="en-GB" sz="1600" dirty="0">
                <a:highlight>
                  <a:srgbClr val="FFFF00"/>
                </a:highlight>
                <a:latin typeface="Arial" panose="020B0604020202020204" pitchFamily="34" charset="0"/>
                <a:cs typeface="Arial" panose="020B0604020202020204" pitchFamily="34" charset="0"/>
              </a:rPr>
              <a:t>promoted</a:t>
            </a:r>
            <a:r>
              <a:rPr lang="en-GB" sz="1600" dirty="0">
                <a:latin typeface="Arial" panose="020B0604020202020204" pitchFamily="34" charset="0"/>
                <a:cs typeface="Arial" panose="020B0604020202020204" pitchFamily="34" charset="0"/>
              </a:rPr>
              <a:t> at </a:t>
            </a:r>
            <a:r>
              <a:rPr lang="en-GB" sz="1600" dirty="0">
                <a:highlight>
                  <a:srgbClr val="FFFF00"/>
                </a:highlight>
                <a:latin typeface="Arial" panose="020B0604020202020204" pitchFamily="34" charset="0"/>
                <a:cs typeface="Arial" panose="020B0604020202020204" pitchFamily="34" charset="0"/>
              </a:rPr>
              <a:t>home</a:t>
            </a:r>
            <a:r>
              <a:rPr lang="en-GB" sz="1600" dirty="0">
                <a:latin typeface="Arial" panose="020B0604020202020204" pitchFamily="34" charset="0"/>
                <a:cs typeface="Arial" panose="020B0604020202020204" pitchFamily="34" charset="0"/>
              </a:rPr>
              <a:t> and in </a:t>
            </a:r>
            <a:r>
              <a:rPr lang="en-GB" sz="1600" dirty="0">
                <a:highlight>
                  <a:srgbClr val="FFFF00"/>
                </a:highlight>
                <a:latin typeface="Arial" panose="020B0604020202020204" pitchFamily="34" charset="0"/>
                <a:cs typeface="Arial" panose="020B0604020202020204" pitchFamily="34" charset="0"/>
              </a:rPr>
              <a:t>school.</a:t>
            </a:r>
            <a:r>
              <a:rPr lang="en-GB" sz="1600" dirty="0">
                <a:latin typeface="Arial" panose="020B0604020202020204" pitchFamily="34" charset="0"/>
                <a:cs typeface="Arial" panose="020B0604020202020204" pitchFamily="34" charset="0"/>
              </a:rPr>
              <a:t>					</a:t>
            </a:r>
            <a:r>
              <a:rPr lang="en-GB" sz="1600" dirty="0">
                <a:highlight>
                  <a:srgbClr val="FFFF00"/>
                </a:highlight>
                <a:latin typeface="Arial" panose="020B0604020202020204" pitchFamily="34" charset="0"/>
                <a:cs typeface="Arial" panose="020B0604020202020204" pitchFamily="34" charset="0"/>
              </a:rPr>
              <a:t>[8] </a:t>
            </a:r>
            <a:r>
              <a:rPr lang="en-GB" dirty="0"/>
              <a:t>………………………………………………………………………… ………………………………………………………………………… …………………………………………………………………………</a:t>
            </a:r>
          </a:p>
          <a:p>
            <a:pPr marL="363538" indent="-363538"/>
            <a:r>
              <a:rPr lang="en-GB" dirty="0"/>
              <a:t>	………………………………………………………………………… …………………………………………………………………………………………………………………………………………………………………………………………………………………………………………………………………………………………………………………………………………………………………………………………………………………………………………………………………………………………………………………………………….....</a:t>
            </a:r>
          </a:p>
          <a:p>
            <a:pPr marL="363538" indent="-363538"/>
            <a:r>
              <a:rPr lang="en-GB" dirty="0"/>
              <a:t>	………………………………………………………………………… ………………………………………………………………………… …………………………………………………………………………</a:t>
            </a:r>
          </a:p>
          <a:p>
            <a:pPr marL="363538" indent="-363538"/>
            <a:r>
              <a:rPr lang="en-GB" dirty="0"/>
              <a:t>	…………………………………………………………………………</a:t>
            </a:r>
          </a:p>
          <a:p>
            <a:endParaRPr lang="en-GB" dirty="0"/>
          </a:p>
        </p:txBody>
      </p:sp>
      <p:sp>
        <p:nvSpPr>
          <p:cNvPr id="2" name="Oval 1">
            <a:extLst>
              <a:ext uri="{FF2B5EF4-FFF2-40B4-BE49-F238E27FC236}">
                <a16:creationId xmlns:a16="http://schemas.microsoft.com/office/drawing/2014/main" id="{5DDBBB5A-6A18-4F3E-8823-02E23E4D97E1}"/>
              </a:ext>
            </a:extLst>
          </p:cNvPr>
          <p:cNvSpPr/>
          <p:nvPr/>
        </p:nvSpPr>
        <p:spPr>
          <a:xfrm>
            <a:off x="1086928" y="1219200"/>
            <a:ext cx="1282200" cy="3463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53B0F550-3417-46A8-A6C3-ECD471AC1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3156477"/>
      </p:ext>
    </p:extLst>
  </p:cSld>
  <p:clrMapOvr>
    <a:masterClrMapping/>
  </p:clrMapOvr>
  <mc:AlternateContent xmlns:mc="http://schemas.openxmlformats.org/markup-compatibility/2006" xmlns:p14="http://schemas.microsoft.com/office/powerpoint/2010/main">
    <mc:Choice Requires="p14">
      <p:transition spd="slow" p14:dur="2000" advTm="89206"/>
    </mc:Choice>
    <mc:Fallback xmlns="">
      <p:transition spd="slow" advTm="89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A question 1(c),  AO2 mark scheme</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38" y="876719"/>
            <a:ext cx="5860473" cy="5801588"/>
          </a:xfrm>
          <a:prstGeom prst="rect">
            <a:avLst/>
          </a:prstGeom>
          <a:noFill/>
          <a:ln>
            <a:solidFill>
              <a:schemeClr val="tx1"/>
            </a:solidFill>
          </a:ln>
        </p:spPr>
        <p:txBody>
          <a:bodyPr wrap="square">
            <a:spAutoFit/>
          </a:bodyPr>
          <a:lstStyle/>
          <a:p>
            <a:pPr marL="363538" indent="-363538"/>
            <a:r>
              <a:rPr lang="en-GB" sz="1200" i="1" dirty="0"/>
              <a:t>1  (</a:t>
            </a:r>
            <a:r>
              <a:rPr lang="en-GB" sz="1200" i="1" dirty="0">
                <a:latin typeface="Arial" panose="020B0604020202020204" pitchFamily="34" charset="0"/>
                <a:cs typeface="Arial" panose="020B0604020202020204" pitchFamily="34" charset="0"/>
              </a:rPr>
              <a:t>c) </a:t>
            </a:r>
            <a:r>
              <a:rPr lang="en-GB" sz="1200" i="1" dirty="0">
                <a:effectLst/>
                <a:latin typeface="Arial" panose="020B0604020202020204" pitchFamily="34" charset="0"/>
                <a:ea typeface="Calibri" panose="020F0502020204030204" pitchFamily="34" charset="0"/>
              </a:rPr>
              <a:t>Explain how Nathan's positive behaviour can be promoted at home and in school.</a:t>
            </a:r>
          </a:p>
          <a:p>
            <a:pPr marL="342900" indent="-342900">
              <a:buAutoNum type="arabicPeriod"/>
            </a:pPr>
            <a:endParaRPr lang="en-GB" sz="1000" i="1" dirty="0">
              <a:latin typeface="Arial" panose="020B0604020202020204" pitchFamily="34" charset="0"/>
              <a:cs typeface="Arial" panose="020B0604020202020204" pitchFamily="34" charset="0"/>
            </a:endParaRPr>
          </a:p>
          <a:p>
            <a:r>
              <a:rPr lang="en-GB" sz="1400" dirty="0"/>
              <a:t> </a:t>
            </a:r>
            <a:r>
              <a:rPr lang="en-GB" sz="1200" dirty="0">
                <a:latin typeface="Arial" panose="020B0604020202020204" pitchFamily="34" charset="0"/>
                <a:cs typeface="Arial" panose="020B0604020202020204" pitchFamily="34" charset="0"/>
              </a:rPr>
              <a:t>Answers may refer to: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school and home should ideally work together , to help ensure that there is a consistent approach to promoting Nathan’s positive behaviour.</a:t>
            </a:r>
          </a:p>
          <a:p>
            <a:r>
              <a:rPr lang="en-GB" sz="1200" dirty="0">
                <a:latin typeface="Arial" panose="020B0604020202020204" pitchFamily="34" charset="0"/>
                <a:cs typeface="Arial" panose="020B0604020202020204" pitchFamily="34" charset="0"/>
              </a:rPr>
              <a:t>Good communication between Nathan’s parents and his teachers is important to ensure consistent routines are applied.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Approaches for promoting positive behaviour include: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modelling – e.g. parents/teachers acting as role models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setting boundaries – e.g. rules at home/in school</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consistency - between home and school</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reinforcement –e.g. praise, rewards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creating and environment for good behaviour –e.g. structured, planned days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Nathan’s parents and teachers should agree a behaviour policy which:</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justifies expectations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includes Nathan’s input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expresses rules positively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includes rules about groups behaviours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promotes resilience strategies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Responses may also refer to formal strategies for promoting positive behaviour:</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providing an environment at home and in school that is positive and supportive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implementing strategies for building skills and strengthening positive behaviours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implementing strategies for decreasing undesired behaviour</a:t>
            </a:r>
          </a:p>
          <a:p>
            <a:r>
              <a:rPr lang="en-GB" sz="1200" dirty="0">
                <a:latin typeface="Arial" panose="020B0604020202020204" pitchFamily="34" charset="0"/>
                <a:cs typeface="Arial" panose="020B0604020202020204" pitchFamily="34" charset="0"/>
              </a:rPr>
              <a:t> </a:t>
            </a:r>
          </a:p>
          <a:p>
            <a:r>
              <a:rPr lang="en-GB" sz="1200" dirty="0">
                <a:latin typeface="Arial" panose="020B0604020202020204" pitchFamily="34" charset="0"/>
                <a:cs typeface="Arial" panose="020B0604020202020204" pitchFamily="34" charset="0"/>
              </a:rPr>
              <a:t>Credit any other valid response.</a:t>
            </a:r>
            <a:endParaRPr lang="en-GB" sz="1100" dirty="0"/>
          </a:p>
          <a:p>
            <a:r>
              <a:rPr lang="en-GB" sz="1100" dirty="0"/>
              <a:t>.</a:t>
            </a:r>
          </a:p>
        </p:txBody>
      </p:sp>
      <p:graphicFrame>
        <p:nvGraphicFramePr>
          <p:cNvPr id="2" name="Table 1">
            <a:extLst>
              <a:ext uri="{FF2B5EF4-FFF2-40B4-BE49-F238E27FC236}">
                <a16:creationId xmlns:a16="http://schemas.microsoft.com/office/drawing/2014/main" id="{568E0F43-49B7-49E2-B453-4E6CA7B608FC}"/>
              </a:ext>
            </a:extLst>
          </p:cNvPr>
          <p:cNvGraphicFramePr>
            <a:graphicFrameLocks noGrp="1"/>
          </p:cNvGraphicFramePr>
          <p:nvPr>
            <p:extLst>
              <p:ext uri="{D42A27DB-BD31-4B8C-83A1-F6EECF244321}">
                <p14:modId xmlns:p14="http://schemas.microsoft.com/office/powerpoint/2010/main" val="2997524003"/>
              </p:ext>
            </p:extLst>
          </p:nvPr>
        </p:nvGraphicFramePr>
        <p:xfrm>
          <a:off x="6894195" y="876719"/>
          <a:ext cx="4059936" cy="856222"/>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Mark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8</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8</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5" name="Audio 4">
            <a:hlinkClick r:id="" action="ppaction://media"/>
            <a:extLst>
              <a:ext uri="{FF2B5EF4-FFF2-40B4-BE49-F238E27FC236}">
                <a16:creationId xmlns:a16="http://schemas.microsoft.com/office/drawing/2014/main" id="{A8C3B6D6-848E-4B13-A370-6599C3958D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4451670"/>
      </p:ext>
    </p:extLst>
  </p:cSld>
  <p:clrMapOvr>
    <a:masterClrMapping/>
  </p:clrMapOvr>
  <mc:AlternateContent xmlns:mc="http://schemas.openxmlformats.org/markup-compatibility/2006" xmlns:p14="http://schemas.microsoft.com/office/powerpoint/2010/main">
    <mc:Choice Requires="p14">
      <p:transition spd="slow" p14:dur="2000" advTm="31046"/>
    </mc:Choice>
    <mc:Fallback xmlns="">
      <p:transition spd="slow" advTm="31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A question 1(c),  AO2 mark scheme bands</a:t>
            </a:r>
          </a:p>
        </p:txBody>
      </p:sp>
      <p:graphicFrame>
        <p:nvGraphicFramePr>
          <p:cNvPr id="6" name="Table 5">
            <a:extLst>
              <a:ext uri="{FF2B5EF4-FFF2-40B4-BE49-F238E27FC236}">
                <a16:creationId xmlns:a16="http://schemas.microsoft.com/office/drawing/2014/main" id="{A1D006FF-499E-4D3F-BC81-E5B9163C5108}"/>
              </a:ext>
            </a:extLst>
          </p:cNvPr>
          <p:cNvGraphicFramePr>
            <a:graphicFrameLocks noGrp="1"/>
          </p:cNvGraphicFramePr>
          <p:nvPr>
            <p:extLst>
              <p:ext uri="{D42A27DB-BD31-4B8C-83A1-F6EECF244321}">
                <p14:modId xmlns:p14="http://schemas.microsoft.com/office/powerpoint/2010/main" val="133386792"/>
              </p:ext>
            </p:extLst>
          </p:nvPr>
        </p:nvGraphicFramePr>
        <p:xfrm>
          <a:off x="2050472" y="1069874"/>
          <a:ext cx="8091055" cy="5168232"/>
        </p:xfrm>
        <a:graphic>
          <a:graphicData uri="http://schemas.openxmlformats.org/drawingml/2006/table">
            <a:tbl>
              <a:tblPr firstRow="1" firstCol="1" bandRow="1">
                <a:tableStyleId>{5C22544A-7EE6-4342-B048-85BDC9FD1C3A}</a:tableStyleId>
              </a:tblPr>
              <a:tblGrid>
                <a:gridCol w="936986">
                  <a:extLst>
                    <a:ext uri="{9D8B030D-6E8A-4147-A177-3AD203B41FA5}">
                      <a16:colId xmlns:a16="http://schemas.microsoft.com/office/drawing/2014/main" val="3821644566"/>
                    </a:ext>
                  </a:extLst>
                </a:gridCol>
                <a:gridCol w="7154069">
                  <a:extLst>
                    <a:ext uri="{9D8B030D-6E8A-4147-A177-3AD203B41FA5}">
                      <a16:colId xmlns:a16="http://schemas.microsoft.com/office/drawing/2014/main" val="4008895078"/>
                    </a:ext>
                  </a:extLst>
                </a:gridCol>
              </a:tblGrid>
              <a:tr h="126318">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Band</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081" marR="38081" marT="19206" marB="19206"/>
                </a:tc>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AO2</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081" marR="38081" marT="19206" marB="19206"/>
                </a:tc>
                <a:extLst>
                  <a:ext uri="{0D108BD9-81ED-4DB2-BD59-A6C34878D82A}">
                    <a16:rowId xmlns:a16="http://schemas.microsoft.com/office/drawing/2014/main" val="2193216821"/>
                  </a:ext>
                </a:extLst>
              </a:tr>
              <a:tr h="959909">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4</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081" marR="38081" marT="19206" marB="19206"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7-8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An excellent explanation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thorough knowledge and understanding of how Nathan's positive behaviour can be promoted at home and in school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a confident grasp of a range of strategies/approaches that could be applied to promote positive behaviour from Nathan.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081" marR="38081" marT="19206" marB="19206"/>
                </a:tc>
                <a:extLst>
                  <a:ext uri="{0D108BD9-81ED-4DB2-BD59-A6C34878D82A}">
                    <a16:rowId xmlns:a16="http://schemas.microsoft.com/office/drawing/2014/main" val="1646881185"/>
                  </a:ext>
                </a:extLst>
              </a:tr>
              <a:tr h="959909">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3</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081" marR="38081" marT="19206" marB="19206"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5-6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good explanation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generally secure knowledge and understanding of how Nathan's positive behaviour can be promoted at home and in school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a generally secure grasp of strategies/approaches that could be applied to promote positive behaviour from Nathan.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081" marR="38081" marT="19206" marB="19206"/>
                </a:tc>
                <a:extLst>
                  <a:ext uri="{0D108BD9-81ED-4DB2-BD59-A6C34878D82A}">
                    <a16:rowId xmlns:a16="http://schemas.microsoft.com/office/drawing/2014/main" val="1576391731"/>
                  </a:ext>
                </a:extLst>
              </a:tr>
              <a:tr h="959909">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2</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081" marR="38081" marT="19206" marB="19206"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3-4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basic explanation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knowledge and understanding of how Nathan's positive behaviour can be promoted at home and/or in school.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grasp of strategies/approaches that could be applied to promote positive behaviour from Nathan.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081" marR="38081" marT="19206" marB="19206"/>
                </a:tc>
                <a:extLst>
                  <a:ext uri="{0D108BD9-81ED-4DB2-BD59-A6C34878D82A}">
                    <a16:rowId xmlns:a16="http://schemas.microsoft.com/office/drawing/2014/main" val="933706490"/>
                  </a:ext>
                </a:extLst>
              </a:tr>
              <a:tr h="959909">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1</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081" marR="38081" marT="19206" marB="19206"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1-2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limited explanation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knowledge and understanding of how Nathan's positive behaviour can be promoted at home or in school.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grasp of strategies/approaches that could be applied to promote positive behaviour from Nathan.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081" marR="38081" marT="19206" marB="19206"/>
                </a:tc>
                <a:extLst>
                  <a:ext uri="{0D108BD9-81ED-4DB2-BD59-A6C34878D82A}">
                    <a16:rowId xmlns:a16="http://schemas.microsoft.com/office/drawing/2014/main" val="277427061"/>
                  </a:ext>
                </a:extLst>
              </a:tr>
              <a:tr h="339736">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081" marR="38081" marT="19206" marB="19206" anchor="ctr"/>
                </a:tc>
                <a:tc>
                  <a:txBody>
                    <a:bodyPr/>
                    <a:lstStyle/>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0 marks</a:t>
                      </a:r>
                    </a:p>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081" marR="38081" marT="19206" marB="19206"/>
                </a:tc>
                <a:extLst>
                  <a:ext uri="{0D108BD9-81ED-4DB2-BD59-A6C34878D82A}">
                    <a16:rowId xmlns:a16="http://schemas.microsoft.com/office/drawing/2014/main" val="400942159"/>
                  </a:ext>
                </a:extLst>
              </a:tr>
            </a:tbl>
          </a:graphicData>
        </a:graphic>
      </p:graphicFrame>
      <p:pic>
        <p:nvPicPr>
          <p:cNvPr id="2" name="Audio 1">
            <a:hlinkClick r:id="" action="ppaction://media"/>
            <a:extLst>
              <a:ext uri="{FF2B5EF4-FFF2-40B4-BE49-F238E27FC236}">
                <a16:creationId xmlns:a16="http://schemas.microsoft.com/office/drawing/2014/main" id="{EC96826D-466A-4DAF-9102-35296A7CB4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7171798"/>
      </p:ext>
    </p:extLst>
  </p:cSld>
  <p:clrMapOvr>
    <a:masterClrMapping/>
  </p:clrMapOvr>
  <mc:AlternateContent xmlns:mc="http://schemas.openxmlformats.org/markup-compatibility/2006" xmlns:p14="http://schemas.microsoft.com/office/powerpoint/2010/main">
    <mc:Choice Requires="p14">
      <p:transition spd="slow" p14:dur="2000" advTm="58200"/>
    </mc:Choice>
    <mc:Fallback xmlns="">
      <p:transition spd="slow" advTm="5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243736" y="208722"/>
            <a:ext cx="10223323" cy="447261"/>
          </a:xfrm>
        </p:spPr>
        <p:txBody>
          <a:bodyPr/>
          <a:lstStyle/>
          <a:p>
            <a:r>
              <a:rPr lang="en-GB" sz="2400" dirty="0">
                <a:solidFill>
                  <a:srgbClr val="0077C8"/>
                </a:solidFill>
                <a:latin typeface="Arial" panose="020B0604020202020204" pitchFamily="34" charset="0"/>
                <a:cs typeface="Arial" panose="020B0604020202020204" pitchFamily="34" charset="0"/>
              </a:rPr>
              <a:t>What you should have in front of you:</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2308324"/>
          </a:xfrm>
          <a:prstGeom prst="rect">
            <a:avLst/>
          </a:prstGeom>
          <a:noFill/>
        </p:spPr>
        <p:txBody>
          <a:bodyPr wrap="square" rtlCol="0">
            <a:spAutoFit/>
          </a:bodyPr>
          <a:lstStyle/>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p>
          <a:p>
            <a:endParaRPr lang="en-GB" dirty="0"/>
          </a:p>
        </p:txBody>
      </p:sp>
      <p:sp>
        <p:nvSpPr>
          <p:cNvPr id="6" name="TextBox 5">
            <a:extLst>
              <a:ext uri="{FF2B5EF4-FFF2-40B4-BE49-F238E27FC236}">
                <a16:creationId xmlns:a16="http://schemas.microsoft.com/office/drawing/2014/main" id="{56408121-EC14-47E3-B35F-37766205D74A}"/>
              </a:ext>
            </a:extLst>
          </p:cNvPr>
          <p:cNvSpPr txBox="1"/>
          <p:nvPr/>
        </p:nvSpPr>
        <p:spPr>
          <a:xfrm>
            <a:off x="431800" y="1231900"/>
            <a:ext cx="8708628" cy="3108543"/>
          </a:xfrm>
          <a:prstGeom prst="rect">
            <a:avLst/>
          </a:prstGeom>
          <a:noFill/>
        </p:spPr>
        <p:txBody>
          <a:bodyPr wrap="square">
            <a:spAutoFit/>
          </a:bodyPr>
          <a:lstStyle/>
          <a:p>
            <a:pPr marL="571500" indent="-571500">
              <a:buFont typeface="Arial" panose="020B0604020202020204" pitchFamily="34" charset="0"/>
              <a:buChar char="•"/>
            </a:pPr>
            <a:r>
              <a:rPr lang="en-GB" sz="2800" dirty="0">
                <a:latin typeface="Arial" panose="020B0604020202020204" pitchFamily="34" charset="0"/>
                <a:ea typeface="Cambria" panose="02040503050406030204" pitchFamily="18" charset="0"/>
                <a:cs typeface="Arial" panose="020B0604020202020204" pitchFamily="34" charset="0"/>
              </a:rPr>
              <a:t>A copy of the exam paper</a:t>
            </a:r>
          </a:p>
          <a:p>
            <a:pPr marL="571500" indent="-571500">
              <a:buFont typeface="Arial" panose="020B0604020202020204" pitchFamily="34" charset="0"/>
              <a:buChar char="•"/>
            </a:pPr>
            <a:r>
              <a:rPr lang="en-GB" sz="2800" dirty="0">
                <a:latin typeface="Arial" panose="020B0604020202020204" pitchFamily="34" charset="0"/>
                <a:ea typeface="Cambria" panose="02040503050406030204" pitchFamily="18" charset="0"/>
                <a:cs typeface="Arial" panose="020B0604020202020204" pitchFamily="34" charset="0"/>
              </a:rPr>
              <a:t>An answer booklet/lined paper</a:t>
            </a:r>
          </a:p>
          <a:p>
            <a:pPr marL="571500" indent="-571500">
              <a:buFont typeface="Arial" panose="020B0604020202020204" pitchFamily="34" charset="0"/>
              <a:buChar char="•"/>
            </a:pPr>
            <a:r>
              <a:rPr lang="en-GB" sz="2800" dirty="0">
                <a:latin typeface="Arial" panose="020B0604020202020204" pitchFamily="34" charset="0"/>
                <a:ea typeface="Cambria" panose="02040503050406030204" pitchFamily="18" charset="0"/>
                <a:cs typeface="Arial" panose="020B0604020202020204" pitchFamily="34" charset="0"/>
              </a:rPr>
              <a:t>Any additional resource material</a:t>
            </a:r>
          </a:p>
          <a:p>
            <a:pPr marL="571500" indent="-571500">
              <a:buFont typeface="Arial" panose="020B0604020202020204" pitchFamily="34" charset="0"/>
              <a:buChar char="•"/>
            </a:pPr>
            <a:r>
              <a:rPr lang="en-GB" sz="2800" dirty="0">
                <a:latin typeface="Arial" panose="020B0604020202020204" pitchFamily="34" charset="0"/>
                <a:ea typeface="Cambria" panose="02040503050406030204" pitchFamily="18" charset="0"/>
                <a:cs typeface="Arial" panose="020B0604020202020204" pitchFamily="34" charset="0"/>
              </a:rPr>
              <a:t>A pen, pencil and ruler</a:t>
            </a:r>
          </a:p>
          <a:p>
            <a:pPr marL="571500" indent="-571500">
              <a:buFont typeface="Arial" panose="020B0604020202020204" pitchFamily="34" charset="0"/>
              <a:buChar char="•"/>
            </a:pPr>
            <a:r>
              <a:rPr lang="en-GB" sz="2800" dirty="0">
                <a:latin typeface="Arial" panose="020B0604020202020204" pitchFamily="34" charset="0"/>
                <a:ea typeface="Cambria" panose="02040503050406030204" pitchFamily="18" charset="0"/>
                <a:cs typeface="Arial" panose="020B0604020202020204" pitchFamily="34" charset="0"/>
              </a:rPr>
              <a:t>A highlighter</a:t>
            </a:r>
          </a:p>
          <a:p>
            <a:pPr marL="571500" indent="-571500">
              <a:buFont typeface="Arial" panose="020B0604020202020204" pitchFamily="34" charset="0"/>
              <a:buChar char="•"/>
            </a:pPr>
            <a:r>
              <a:rPr lang="en-GB" sz="2800" dirty="0">
                <a:latin typeface="Arial" panose="020B0604020202020204" pitchFamily="34" charset="0"/>
                <a:ea typeface="Cambria" panose="02040503050406030204" pitchFamily="18" charset="0"/>
                <a:cs typeface="Arial" panose="020B0604020202020204" pitchFamily="34" charset="0"/>
              </a:rPr>
              <a:t>A watch</a:t>
            </a:r>
          </a:p>
          <a:p>
            <a:pPr marL="571500" indent="-571500">
              <a:buFont typeface="Arial" panose="020B0604020202020204" pitchFamily="34" charset="0"/>
              <a:buChar char="•"/>
            </a:pPr>
            <a:r>
              <a:rPr lang="en-GB" sz="2800" dirty="0">
                <a:latin typeface="Arial" panose="020B0604020202020204" pitchFamily="34" charset="0"/>
                <a:ea typeface="Cambria" panose="02040503050406030204" pitchFamily="18" charset="0"/>
                <a:cs typeface="Arial" panose="020B0604020202020204" pitchFamily="34" charset="0"/>
              </a:rPr>
              <a:t>Post-it notes</a:t>
            </a:r>
            <a:endParaRPr lang="en-GB" sz="2800"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50DDACF1-9E71-4DA1-A8EA-9F6C94DB83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8180556"/>
      </p:ext>
    </p:extLst>
  </p:cSld>
  <p:clrMapOvr>
    <a:masterClrMapping/>
  </p:clrMapOvr>
  <mc:AlternateContent xmlns:mc="http://schemas.openxmlformats.org/markup-compatibility/2006" xmlns:p14="http://schemas.microsoft.com/office/powerpoint/2010/main">
    <mc:Choice Requires="p14">
      <p:transition spd="slow" p14:dur="2000" advTm="17891"/>
    </mc:Choice>
    <mc:Fallback xmlns="">
      <p:transition spd="slow" advTm="1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solidFill>
                  <a:srgbClr val="0070C0"/>
                </a:solidFill>
                <a:latin typeface="Arial" panose="020B0604020202020204" pitchFamily="34" charset="0"/>
                <a:cs typeface="Arial" panose="020B0604020202020204" pitchFamily="34" charset="0"/>
              </a:rPr>
              <a:t>Section A question 2(a),  AO3</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dirty="0">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76800"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Use the space provided to respond – be guided by the number of marks and space available. </a:t>
            </a:r>
          </a:p>
          <a:p>
            <a:r>
              <a:rPr lang="en-GB" dirty="0">
                <a:latin typeface="Arial" panose="020B0604020202020204" pitchFamily="34" charset="0"/>
                <a:cs typeface="Arial" panose="020B0604020202020204" pitchFamily="34" charset="0"/>
              </a:rPr>
              <a:t>(Remember you can always use the continuation page if needed)</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04806" y="106396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latin typeface="Arial" panose="020B0604020202020204" pitchFamily="34" charset="0"/>
                <a:cs typeface="Arial" panose="020B0604020202020204"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79409"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Start the clock!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Try and answer this question in 10 minutes.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723900" y="1155107"/>
            <a:ext cx="5043311" cy="5139869"/>
          </a:xfrm>
          <a:prstGeom prst="rect">
            <a:avLst/>
          </a:prstGeom>
          <a:noFill/>
          <a:ln>
            <a:solidFill>
              <a:schemeClr val="tx1"/>
            </a:solidFill>
          </a:ln>
        </p:spPr>
        <p:txBody>
          <a:bodyPr wrap="square">
            <a:spAutoFit/>
          </a:bodyPr>
          <a:lstStyle/>
          <a:p>
            <a:pPr marL="268288" indent="-268288"/>
            <a:r>
              <a:rPr lang="en-GB" sz="1600" dirty="0">
                <a:effectLst/>
                <a:latin typeface="Arial" panose="020B0604020202020204" pitchFamily="34" charset="0"/>
                <a:ea typeface="Calibri" panose="020F0502020204030204" pitchFamily="34" charset="0"/>
                <a:cs typeface="Arial" panose="020B0604020202020204" pitchFamily="34" charset="0"/>
              </a:rPr>
              <a:t>2. There are several factors that can have an impact on a child’s behaviour. In order to support behaviour, practitioners need to be aware of these factors</a:t>
            </a:r>
            <a:r>
              <a:rPr lang="en-GB" sz="1600" i="1" dirty="0">
                <a:effectLst/>
                <a:latin typeface="Arial" panose="020B0604020202020204" pitchFamily="34" charset="0"/>
                <a:ea typeface="Calibri" panose="020F050202020403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a:p>
            <a:pPr marL="342900" indent="-342900">
              <a:buAutoNum type="arabicPlain" startAt="2"/>
            </a:pPr>
            <a:endParaRPr lang="en-GB" sz="1600" dirty="0">
              <a:latin typeface="Arial" panose="020B0604020202020204" pitchFamily="34" charset="0"/>
              <a:cs typeface="Arial" panose="020B0604020202020204" pitchFamily="34" charset="0"/>
            </a:endParaRPr>
          </a:p>
          <a:p>
            <a:pPr marL="342900" indent="-342900">
              <a:buAutoNum type="alphaLcParenBoth"/>
            </a:pPr>
            <a:r>
              <a:rPr lang="en-GB" sz="1600" dirty="0">
                <a:effectLst/>
                <a:latin typeface="Arial" panose="020B0604020202020204" pitchFamily="34" charset="0"/>
                <a:ea typeface="Calibri" panose="020F0502020204030204" pitchFamily="34" charset="0"/>
                <a:cs typeface="Arial" panose="020B0604020202020204" pitchFamily="34" charset="0"/>
              </a:rPr>
              <a:t>Assess the </a:t>
            </a:r>
            <a:r>
              <a:rPr lang="en-GB" sz="1600" dirty="0">
                <a:effectLst/>
                <a:highlight>
                  <a:srgbClr val="FFFF00"/>
                </a:highlight>
                <a:latin typeface="Arial" panose="020B0604020202020204" pitchFamily="34" charset="0"/>
                <a:ea typeface="Calibri" panose="020F0502020204030204" pitchFamily="34" charset="0"/>
                <a:cs typeface="Arial" panose="020B0604020202020204" pitchFamily="34" charset="0"/>
              </a:rPr>
              <a:t>potential impact </a:t>
            </a:r>
            <a:r>
              <a:rPr lang="en-GB" sz="1600" dirty="0">
                <a:effectLst/>
                <a:latin typeface="Arial" panose="020B0604020202020204" pitchFamily="34" charset="0"/>
                <a:ea typeface="Calibri" panose="020F0502020204030204" pitchFamily="34" charset="0"/>
                <a:cs typeface="Arial" panose="020B0604020202020204" pitchFamily="34" charset="0"/>
              </a:rPr>
              <a:t>of </a:t>
            </a:r>
            <a:r>
              <a:rPr lang="en-GB" sz="160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two</a:t>
            </a:r>
            <a:r>
              <a:rPr lang="en-GB" sz="1600" dirty="0">
                <a:effectLst/>
                <a:latin typeface="Arial" panose="020B0604020202020204" pitchFamily="34" charset="0"/>
                <a:ea typeface="Calibri" panose="020F0502020204030204" pitchFamily="34" charset="0"/>
                <a:cs typeface="Arial" panose="020B0604020202020204" pitchFamily="34" charset="0"/>
              </a:rPr>
              <a:t> </a:t>
            </a:r>
            <a:r>
              <a:rPr lang="en-GB" sz="1600" dirty="0">
                <a:effectLst/>
                <a:highlight>
                  <a:srgbClr val="FFFF00"/>
                </a:highlight>
                <a:latin typeface="Arial" panose="020B0604020202020204" pitchFamily="34" charset="0"/>
                <a:ea typeface="Calibri" panose="020F0502020204030204" pitchFamily="34" charset="0"/>
                <a:cs typeface="Arial" panose="020B0604020202020204" pitchFamily="34" charset="0"/>
              </a:rPr>
              <a:t>sociological factors </a:t>
            </a:r>
            <a:r>
              <a:rPr lang="en-GB" sz="1600" dirty="0">
                <a:effectLst/>
                <a:latin typeface="Arial" panose="020B0604020202020204" pitchFamily="34" charset="0"/>
                <a:ea typeface="Calibri" panose="020F0502020204030204" pitchFamily="34" charset="0"/>
                <a:cs typeface="Arial" panose="020B0604020202020204" pitchFamily="34" charset="0"/>
              </a:rPr>
              <a:t>which may affect </a:t>
            </a:r>
            <a:r>
              <a:rPr lang="en-GB" sz="1600" dirty="0">
                <a:effectLst/>
                <a:highlight>
                  <a:srgbClr val="FFFF00"/>
                </a:highlight>
                <a:latin typeface="Arial" panose="020B0604020202020204" pitchFamily="34" charset="0"/>
                <a:ea typeface="Calibri" panose="020F0502020204030204" pitchFamily="34" charset="0"/>
                <a:cs typeface="Arial" panose="020B0604020202020204" pitchFamily="34" charset="0"/>
              </a:rPr>
              <a:t>Nathan’s behaviour</a:t>
            </a:r>
            <a:r>
              <a:rPr lang="en-GB" sz="1600" dirty="0">
                <a:highlight>
                  <a:srgbClr val="FFFF00"/>
                </a:highlight>
                <a:latin typeface="Arial" panose="020B0604020202020204" pitchFamily="34" charset="0"/>
                <a:cs typeface="Arial" panose="020B0604020202020204" pitchFamily="34" charset="0"/>
              </a:rPr>
              <a:t>.</a:t>
            </a:r>
            <a:r>
              <a:rPr lang="en-GB" sz="1600" dirty="0">
                <a:latin typeface="Arial" panose="020B0604020202020204" pitchFamily="34" charset="0"/>
                <a:cs typeface="Arial" panose="020B0604020202020204" pitchFamily="34" charset="0"/>
              </a:rPr>
              <a:t>											</a:t>
            </a:r>
            <a:r>
              <a:rPr lang="en-GB" sz="1600" dirty="0">
                <a:highlight>
                  <a:srgbClr val="FFFF00"/>
                </a:highlight>
                <a:latin typeface="Arial" panose="020B0604020202020204" pitchFamily="34" charset="0"/>
                <a:cs typeface="Arial" panose="020B0604020202020204" pitchFamily="34" charset="0"/>
              </a:rPr>
              <a:t>[6</a:t>
            </a:r>
            <a:r>
              <a:rPr lang="en-GB" dirty="0">
                <a:highlight>
                  <a:srgbClr val="FFFF00"/>
                </a:highlight>
                <a:latin typeface="Arial" panose="020B0604020202020204" pitchFamily="34" charset="0"/>
                <a:cs typeface="Arial" panose="020B0604020202020204" pitchFamily="34" charset="0"/>
              </a:rPr>
              <a:t>]</a:t>
            </a:r>
          </a:p>
          <a:p>
            <a:pPr marL="363538" indent="-363538"/>
            <a:r>
              <a:rPr lang="en-GB" dirty="0"/>
              <a:t>	………………………………………………………………………… ………………………………………………………………………… …………………………………………………………………………</a:t>
            </a:r>
          </a:p>
          <a:p>
            <a:pPr marL="363538" indent="-363538"/>
            <a:r>
              <a:rPr lang="en-GB" dirty="0"/>
              <a:t>	………………………………………………………………………… …………………………………………………………………………………………………………………………………………………………………………………………………………………………………………………………………………………………………………………………………………………………………………………………………………………………………………………………………………………………………………………………………….....</a:t>
            </a:r>
          </a:p>
        </p:txBody>
      </p:sp>
      <p:sp>
        <p:nvSpPr>
          <p:cNvPr id="2" name="Oval 1">
            <a:extLst>
              <a:ext uri="{FF2B5EF4-FFF2-40B4-BE49-F238E27FC236}">
                <a16:creationId xmlns:a16="http://schemas.microsoft.com/office/drawing/2014/main" id="{C4D7D714-FD13-455A-A11D-CAA9AE581625}"/>
              </a:ext>
            </a:extLst>
          </p:cNvPr>
          <p:cNvSpPr/>
          <p:nvPr/>
        </p:nvSpPr>
        <p:spPr>
          <a:xfrm>
            <a:off x="1078992" y="2385569"/>
            <a:ext cx="823809" cy="3576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FC5BF0BB-5ADD-480F-B28C-87125A9082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5570294"/>
      </p:ext>
    </p:extLst>
  </p:cSld>
  <p:clrMapOvr>
    <a:masterClrMapping/>
  </p:clrMapOvr>
  <mc:AlternateContent xmlns:mc="http://schemas.openxmlformats.org/markup-compatibility/2006" xmlns:p14="http://schemas.microsoft.com/office/powerpoint/2010/main">
    <mc:Choice Requires="p14">
      <p:transition spd="slow" p14:dur="2000" advTm="98786"/>
    </mc:Choice>
    <mc:Fallback xmlns="">
      <p:transition spd="slow" advTm="9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A question 2(a),  AO3 mark scheme</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38" y="887135"/>
            <a:ext cx="6403799" cy="5970865"/>
          </a:xfrm>
          <a:prstGeom prst="rect">
            <a:avLst/>
          </a:prstGeom>
          <a:noFill/>
          <a:ln>
            <a:solidFill>
              <a:schemeClr val="tx1"/>
            </a:solidFill>
          </a:ln>
        </p:spPr>
        <p:txBody>
          <a:bodyPr wrap="square">
            <a:spAutoFit/>
          </a:bodyPr>
          <a:lstStyle/>
          <a:p>
            <a:pPr marL="174625" indent="-174625"/>
            <a:r>
              <a:rPr lang="en-GB" sz="1200" i="1" dirty="0">
                <a:latin typeface="Arial" panose="020B0604020202020204" pitchFamily="34" charset="0"/>
                <a:cs typeface="Arial" panose="020B0604020202020204" pitchFamily="34" charset="0"/>
              </a:rPr>
              <a:t>2. There are several factors that can have an impact on a child’s behaviour. In order to support behaviour, practitioners need to be aware of these factors.</a:t>
            </a:r>
          </a:p>
          <a:p>
            <a:endParaRPr lang="en-GB" sz="1200" i="1" dirty="0"/>
          </a:p>
          <a:p>
            <a:pPr marL="342900" indent="-342900">
              <a:buAutoNum type="alphaLcParenBoth"/>
            </a:pPr>
            <a:r>
              <a:rPr lang="en-GB" sz="1200" i="1" dirty="0">
                <a:effectLst/>
                <a:latin typeface="Arial" panose="020B0604020202020204" pitchFamily="34" charset="0"/>
                <a:ea typeface="Calibri" panose="020F0502020204030204" pitchFamily="34" charset="0"/>
              </a:rPr>
              <a:t>Assess the potential impact of </a:t>
            </a:r>
            <a:r>
              <a:rPr lang="en-GB" sz="1200" b="1" i="1" dirty="0">
                <a:effectLst/>
                <a:latin typeface="Arial" panose="020B0604020202020204" pitchFamily="34" charset="0"/>
                <a:ea typeface="Calibri" panose="020F0502020204030204" pitchFamily="34" charset="0"/>
              </a:rPr>
              <a:t>two</a:t>
            </a:r>
            <a:r>
              <a:rPr lang="en-GB" sz="1200" i="1" dirty="0">
                <a:effectLst/>
                <a:latin typeface="Arial" panose="020B0604020202020204" pitchFamily="34" charset="0"/>
                <a:ea typeface="Calibri" panose="020F0502020204030204" pitchFamily="34" charset="0"/>
              </a:rPr>
              <a:t> sociological factors which may affect Nathan’s behaviour</a:t>
            </a:r>
            <a:r>
              <a:rPr lang="en-GB" sz="1200" i="1" dirty="0"/>
              <a:t>. </a:t>
            </a:r>
          </a:p>
          <a:p>
            <a:endParaRPr lang="en-GB" sz="1200" i="1"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Answers may refer to</a:t>
            </a:r>
            <a:r>
              <a:rPr lang="en-GB" sz="120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Sociological factors arise from, for example, culture, community, family and school.</a:t>
            </a:r>
          </a:p>
          <a:p>
            <a:r>
              <a:rPr lang="en-GB" sz="1100" dirty="0">
                <a:latin typeface="Arial" panose="020B0604020202020204" pitchFamily="34" charset="0"/>
                <a:cs typeface="Arial" panose="020B0604020202020204" pitchFamily="34" charset="0"/>
              </a:rPr>
              <a:t>These factors could have a negative impact on Nathan’s behaviour, such as: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family structure: </a:t>
            </a:r>
            <a:r>
              <a:rPr lang="en-GB" sz="1100" dirty="0">
                <a:effectLst/>
                <a:latin typeface="Arial" panose="020B0604020202020204" pitchFamily="34" charset="0"/>
                <a:ea typeface="Calibri" panose="020F0502020204030204" pitchFamily="34" charset="0"/>
              </a:rPr>
              <a:t>a change in family structure such as new sibling, could mean that Nathan receives less attention, and he may display increased negative behaviour for attention</a:t>
            </a:r>
            <a:endParaRPr lang="en-GB"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environmental: </a:t>
            </a:r>
            <a:r>
              <a:rPr lang="en-GB" sz="1100" dirty="0">
                <a:effectLst/>
                <a:latin typeface="Arial" panose="020B0604020202020204" pitchFamily="34" charset="0"/>
                <a:ea typeface="Calibri" panose="020F0502020204030204" pitchFamily="34" charset="0"/>
              </a:rPr>
              <a:t>moving into a new area and starting at a new school could mean that Nathan’s daily routine has become disrupted, he has become unsettled and he may display increased negative behaviour</a:t>
            </a:r>
            <a:endParaRPr lang="en-GB"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socioeconomic: </a:t>
            </a:r>
            <a:r>
              <a:rPr lang="en-GB" sz="1100" dirty="0">
                <a:effectLst/>
                <a:latin typeface="Arial" panose="020B0604020202020204" pitchFamily="34" charset="0"/>
                <a:ea typeface="Calibri" panose="020F0502020204030204" pitchFamily="34" charset="0"/>
              </a:rPr>
              <a:t>financial constraints may be a factor, as a new sibling could put financial pressure on family finances, therefore Nathan has fewer treats and rewards, he may feel left out and display increased negative behaviour</a:t>
            </a:r>
          </a:p>
          <a:p>
            <a:pPr marL="171450" indent="-171450">
              <a:buFont typeface="Arial" panose="020B0604020202020204" pitchFamily="34" charset="0"/>
              <a:buChar char="•"/>
            </a:pPr>
            <a:endParaRPr lang="en-GB" sz="1100" dirty="0">
              <a:effectLst/>
              <a:latin typeface="Arial" panose="020B0604020202020204" pitchFamily="34" charset="0"/>
              <a:ea typeface="Calibri" panose="020F0502020204030204" pitchFamily="34" charset="0"/>
            </a:endParaRPr>
          </a:p>
          <a:p>
            <a:r>
              <a:rPr lang="en-GB" sz="1100" dirty="0">
                <a:latin typeface="Arial" panose="020B0604020202020204" pitchFamily="34" charset="0"/>
                <a:cs typeface="Arial" panose="020B0604020202020204" pitchFamily="34" charset="0"/>
              </a:rPr>
              <a:t>The same factors could have a positive impact on Nathan’s behaviour, such as: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family structure:</a:t>
            </a:r>
            <a:r>
              <a:rPr lang="en-GB" sz="1100" dirty="0">
                <a:effectLst/>
                <a:latin typeface="Arial" panose="020B0604020202020204" pitchFamily="34" charset="0"/>
                <a:ea typeface="Calibri" panose="020F0502020204030204" pitchFamily="34" charset="0"/>
              </a:rPr>
              <a:t> a change in family structure such as new sibling, could mean that Nathan becomes more independent and takes responsibility for his own actions </a:t>
            </a:r>
            <a:endParaRPr lang="en-GB"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environmental: </a:t>
            </a:r>
            <a:r>
              <a:rPr lang="en-GB" sz="1100" dirty="0">
                <a:effectLst/>
                <a:latin typeface="Arial" panose="020B0604020202020204" pitchFamily="34" charset="0"/>
                <a:ea typeface="Calibri" panose="020F0502020204030204" pitchFamily="34" charset="0"/>
              </a:rPr>
              <a:t>moving into a new area and starting at a new school could mean that Nathan adapts well to his new daily routine, makes new friends and displays increased positive behaviour</a:t>
            </a:r>
            <a:endParaRPr lang="en-GB"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socioeconomic: </a:t>
            </a:r>
            <a:r>
              <a:rPr lang="en-GB" sz="1100" dirty="0">
                <a:effectLst/>
                <a:latin typeface="Arial" panose="020B0604020202020204" pitchFamily="34" charset="0"/>
                <a:ea typeface="Calibri" panose="020F0502020204030204" pitchFamily="34" charset="0"/>
              </a:rPr>
              <a:t>the move to a new area could be related to new employment opportunities and increased income for the family. This could mean that Nathan has more treats and rewards than in the past, he may feel more valued and display increased positive behaviour</a:t>
            </a:r>
            <a:r>
              <a:rPr lang="en-GB"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GB" sz="1100" dirty="0">
              <a:latin typeface="Arial" panose="020B0604020202020204" pitchFamily="34" charset="0"/>
              <a:cs typeface="Arial" panose="020B0604020202020204" pitchFamily="34" charset="0"/>
            </a:endParaRPr>
          </a:p>
          <a:p>
            <a:r>
              <a:rPr lang="en-GB" sz="1100" dirty="0">
                <a:effectLst/>
                <a:latin typeface="Arial" panose="020B0604020202020204" pitchFamily="34" charset="0"/>
                <a:ea typeface="Calibri" panose="020F0502020204030204" pitchFamily="34" charset="0"/>
              </a:rPr>
              <a:t>Potential positive impact on Nathan’s behaviour should be credited, even though the case study focuses on aspects of his behaviour which challenges, because the question asks for potential impact rather than actual impact</a:t>
            </a:r>
            <a:endParaRPr lang="en-GB" sz="11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Credit any other valid response</a:t>
            </a:r>
            <a:r>
              <a:rPr lang="en-GB" sz="1100" i="1" dirty="0">
                <a:latin typeface="Arial" panose="020B0604020202020204" pitchFamily="34" charset="0"/>
                <a:cs typeface="Arial" panose="020B0604020202020204" pitchFamily="34" charset="0"/>
              </a:rPr>
              <a:t>.</a:t>
            </a:r>
            <a:endParaRPr lang="en-GB" sz="1100" dirty="0"/>
          </a:p>
          <a:p>
            <a:r>
              <a:rPr lang="en-GB" sz="1100" dirty="0"/>
              <a:t>.</a:t>
            </a:r>
          </a:p>
        </p:txBody>
      </p:sp>
      <p:graphicFrame>
        <p:nvGraphicFramePr>
          <p:cNvPr id="4" name="Table 3">
            <a:extLst>
              <a:ext uri="{FF2B5EF4-FFF2-40B4-BE49-F238E27FC236}">
                <a16:creationId xmlns:a16="http://schemas.microsoft.com/office/drawing/2014/main" id="{A697183D-9408-4424-8F95-CEC4678B9767}"/>
              </a:ext>
            </a:extLst>
          </p:cNvPr>
          <p:cNvGraphicFramePr>
            <a:graphicFrameLocks noGrp="1"/>
          </p:cNvGraphicFramePr>
          <p:nvPr>
            <p:extLst>
              <p:ext uri="{D42A27DB-BD31-4B8C-83A1-F6EECF244321}">
                <p14:modId xmlns:p14="http://schemas.microsoft.com/office/powerpoint/2010/main" val="2180835572"/>
              </p:ext>
            </p:extLst>
          </p:nvPr>
        </p:nvGraphicFramePr>
        <p:xfrm>
          <a:off x="7387971" y="1023811"/>
          <a:ext cx="4059936" cy="856222"/>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Mark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6</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2" name="Audio 1">
            <a:hlinkClick r:id="" action="ppaction://media"/>
            <a:extLst>
              <a:ext uri="{FF2B5EF4-FFF2-40B4-BE49-F238E27FC236}">
                <a16:creationId xmlns:a16="http://schemas.microsoft.com/office/drawing/2014/main" id="{DCB73F6B-ED61-4443-9EE8-B01F3873AB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9408971"/>
      </p:ext>
    </p:extLst>
  </p:cSld>
  <p:clrMapOvr>
    <a:masterClrMapping/>
  </p:clrMapOvr>
  <mc:AlternateContent xmlns:mc="http://schemas.openxmlformats.org/markup-compatibility/2006" xmlns:p14="http://schemas.microsoft.com/office/powerpoint/2010/main">
    <mc:Choice Requires="p14">
      <p:transition spd="slow" p14:dur="2000" advTm="27144"/>
    </mc:Choice>
    <mc:Fallback xmlns="">
      <p:transition spd="slow" advTm="2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A question 2(a),  AO3 mark scheme bands</a:t>
            </a:r>
          </a:p>
        </p:txBody>
      </p:sp>
      <p:cxnSp>
        <p:nvCxnSpPr>
          <p:cNvPr id="59" name="Straight Connector 58">
            <a:extLst>
              <a:ext uri="{FF2B5EF4-FFF2-40B4-BE49-F238E27FC236}">
                <a16:creationId xmlns:a16="http://schemas.microsoft.com/office/drawing/2014/main" id="{96928600-875D-49DE-90B3-F30087FA9344}"/>
              </a:ext>
            </a:extLst>
          </p:cNvPr>
          <p:cNvCxnSpPr/>
          <p:nvPr/>
        </p:nvCxnSpPr>
        <p:spPr>
          <a:xfrm>
            <a:off x="993422" y="1174044"/>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Content Placeholder 5">
            <a:extLst>
              <a:ext uri="{FF2B5EF4-FFF2-40B4-BE49-F238E27FC236}">
                <a16:creationId xmlns:a16="http://schemas.microsoft.com/office/drawing/2014/main" id="{F7B93B94-8554-418E-A4CA-B36CA89C9164}"/>
              </a:ext>
            </a:extLst>
          </p:cNvPr>
          <p:cNvGraphicFramePr>
            <a:graphicFrameLocks noGrp="1"/>
          </p:cNvGraphicFramePr>
          <p:nvPr>
            <p:ph sz="quarter" idx="10"/>
            <p:extLst>
              <p:ext uri="{D42A27DB-BD31-4B8C-83A1-F6EECF244321}">
                <p14:modId xmlns:p14="http://schemas.microsoft.com/office/powerpoint/2010/main" val="332044095"/>
              </p:ext>
            </p:extLst>
          </p:nvPr>
        </p:nvGraphicFramePr>
        <p:xfrm>
          <a:off x="2909240" y="1272407"/>
          <a:ext cx="6885923" cy="4805105"/>
        </p:xfrm>
        <a:graphic>
          <a:graphicData uri="http://schemas.openxmlformats.org/drawingml/2006/table">
            <a:tbl>
              <a:tblPr firstRow="1" firstCol="1" bandRow="1">
                <a:tableStyleId>{5C22544A-7EE6-4342-B048-85BDC9FD1C3A}</a:tableStyleId>
              </a:tblPr>
              <a:tblGrid>
                <a:gridCol w="805033">
                  <a:extLst>
                    <a:ext uri="{9D8B030D-6E8A-4147-A177-3AD203B41FA5}">
                      <a16:colId xmlns:a16="http://schemas.microsoft.com/office/drawing/2014/main" val="617619047"/>
                    </a:ext>
                  </a:extLst>
                </a:gridCol>
                <a:gridCol w="6080890">
                  <a:extLst>
                    <a:ext uri="{9D8B030D-6E8A-4147-A177-3AD203B41FA5}">
                      <a16:colId xmlns:a16="http://schemas.microsoft.com/office/drawing/2014/main" val="3184461726"/>
                    </a:ext>
                  </a:extLst>
                </a:gridCol>
              </a:tblGrid>
              <a:tr h="124588">
                <a:tc>
                  <a:txBody>
                    <a:bodyPr/>
                    <a:lstStyle/>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Band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074" marR="68074" marT="34333" marB="34333" anchor="ctr"/>
                </a:tc>
                <a:tc>
                  <a:txBody>
                    <a:bodyPr/>
                    <a:lstStyle/>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AO3</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074" marR="68074" marT="34333" marB="34333"/>
                </a:tc>
                <a:extLst>
                  <a:ext uri="{0D108BD9-81ED-4DB2-BD59-A6C34878D82A}">
                    <a16:rowId xmlns:a16="http://schemas.microsoft.com/office/drawing/2014/main" val="1147388995"/>
                  </a:ext>
                </a:extLst>
              </a:tr>
              <a:tr h="1302754">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3</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074" marR="68074" marT="34333" marB="34333"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5-6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very good assessment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reasoned judgements about the potential impact of two sociological factors which may affect Nathan’s behaviour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confident engagement with the concept of sociological factors and their potential impact on Nathan’s behaviour.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074" marR="68074" marT="34333" marB="34333"/>
                </a:tc>
                <a:extLst>
                  <a:ext uri="{0D108BD9-81ED-4DB2-BD59-A6C34878D82A}">
                    <a16:rowId xmlns:a16="http://schemas.microsoft.com/office/drawing/2014/main" val="1870823324"/>
                  </a:ext>
                </a:extLst>
              </a:tr>
              <a:tr h="1336176">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2</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074" marR="68074" marT="34333" marB="34333"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3-4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good assessment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generally valid judgements about the potential impact of two sociological factors which may affect Nathan’s behaviour</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straightforward engagement with the concept of sociological factors and their potential impact on Nathan’s behaviour.</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074" marR="68074" marT="34333" marB="34333"/>
                </a:tc>
                <a:extLst>
                  <a:ext uri="{0D108BD9-81ED-4DB2-BD59-A6C34878D82A}">
                    <a16:rowId xmlns:a16="http://schemas.microsoft.com/office/drawing/2014/main" val="1219304165"/>
                  </a:ext>
                </a:extLst>
              </a:tr>
              <a:tr h="1316182">
                <a:tc>
                  <a:txBody>
                    <a:bodyPr/>
                    <a:lstStyle/>
                    <a:p>
                      <a:pPr algn="ctr">
                        <a:lnSpc>
                          <a:spcPct val="100000"/>
                        </a:lnSpc>
                        <a:spcAft>
                          <a:spcPts val="0"/>
                        </a:spcAft>
                      </a:pPr>
                      <a:r>
                        <a:rPr lang="en-GB" sz="1200">
                          <a:solidFill>
                            <a:schemeClr val="tx1"/>
                          </a:solidFill>
                          <a:effectLst/>
                          <a:latin typeface="Arial" panose="020B0604020202020204" pitchFamily="34" charset="0"/>
                          <a:cs typeface="Arial" panose="020B0604020202020204" pitchFamily="34" charset="0"/>
                        </a:rPr>
                        <a:t>1</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074" marR="68074" marT="34333" marB="34333"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1-2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basic assessment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evidence of judgements about the potential impact of sociological factors which may affect Nathan’s behaviour</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engagement with the concept of sociological factors and their potential impact on Nathan’s behaviour.</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074" marR="68074" marT="34333" marB="34333"/>
                </a:tc>
                <a:extLst>
                  <a:ext uri="{0D108BD9-81ED-4DB2-BD59-A6C34878D82A}">
                    <a16:rowId xmlns:a16="http://schemas.microsoft.com/office/drawing/2014/main" val="1323235455"/>
                  </a:ext>
                </a:extLst>
              </a:tr>
              <a:tr h="534941">
                <a:tc>
                  <a:txBody>
                    <a:bodyPr/>
                    <a:lstStyle/>
                    <a:p>
                      <a:pPr algn="ctr">
                        <a:lnSpc>
                          <a:spcPct val="115000"/>
                        </a:lnSpc>
                        <a:spcAft>
                          <a:spcPts val="1000"/>
                        </a:spcAft>
                      </a:pPr>
                      <a:r>
                        <a:rPr lang="en-GB" sz="1200">
                          <a:solidFill>
                            <a:schemeClr val="tx1"/>
                          </a:solidFill>
                          <a:effectLst/>
                          <a:latin typeface="Arial" panose="020B0604020202020204" pitchFamily="34" charset="0"/>
                          <a:cs typeface="Arial" panose="020B0604020202020204" pitchFamily="34" charset="0"/>
                        </a:rPr>
                        <a:t>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074" marR="68074" marT="34333" marB="34333"/>
                </a:tc>
                <a:tc>
                  <a:txBody>
                    <a:bodyPr/>
                    <a:lstStyle/>
                    <a:p>
                      <a:pPr algn="ctr">
                        <a:lnSpc>
                          <a:spcPct val="115000"/>
                        </a:lnSpc>
                        <a:spcAft>
                          <a:spcPts val="1000"/>
                        </a:spcAft>
                      </a:pPr>
                      <a:r>
                        <a:rPr lang="en-GB" sz="1200" b="1" dirty="0">
                          <a:solidFill>
                            <a:schemeClr val="tx1"/>
                          </a:solidFill>
                          <a:effectLst/>
                          <a:latin typeface="Arial" panose="020B0604020202020204" pitchFamily="34" charset="0"/>
                          <a:cs typeface="Arial" panose="020B0604020202020204" pitchFamily="34" charset="0"/>
                        </a:rPr>
                        <a:t>0 marks</a:t>
                      </a:r>
                    </a:p>
                    <a:p>
                      <a:pPr algn="ctr">
                        <a:lnSpc>
                          <a:spcPct val="115000"/>
                        </a:lnSpc>
                        <a:spcAft>
                          <a:spcPts val="100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074" marR="68074" marT="34333" marB="34333"/>
                </a:tc>
                <a:extLst>
                  <a:ext uri="{0D108BD9-81ED-4DB2-BD59-A6C34878D82A}">
                    <a16:rowId xmlns:a16="http://schemas.microsoft.com/office/drawing/2014/main" val="1577089730"/>
                  </a:ext>
                </a:extLst>
              </a:tr>
            </a:tbl>
          </a:graphicData>
        </a:graphic>
      </p:graphicFrame>
      <p:sp>
        <p:nvSpPr>
          <p:cNvPr id="13" name="TextBox 12">
            <a:extLst>
              <a:ext uri="{FF2B5EF4-FFF2-40B4-BE49-F238E27FC236}">
                <a16:creationId xmlns:a16="http://schemas.microsoft.com/office/drawing/2014/main" id="{F80C13B0-B0FA-4924-8CEC-706F8ABCE0BC}"/>
              </a:ext>
            </a:extLst>
          </p:cNvPr>
          <p:cNvSpPr txBox="1"/>
          <p:nvPr/>
        </p:nvSpPr>
        <p:spPr>
          <a:xfrm>
            <a:off x="2909241" y="6077512"/>
            <a:ext cx="6885923" cy="276999"/>
          </a:xfrm>
          <a:prstGeom prst="rect">
            <a:avLst/>
          </a:prstGeom>
          <a:noFill/>
        </p:spPr>
        <p:txBody>
          <a:bodyPr wrap="square">
            <a:spAutoFit/>
          </a:bodyPr>
          <a:lstStyle/>
          <a:p>
            <a:r>
              <a:rPr lang="en-GB" sz="1200" dirty="0">
                <a:effectLst/>
                <a:latin typeface="Arial" panose="020B0604020202020204" pitchFamily="34" charset="0"/>
                <a:ea typeface="Calibri" panose="020F0502020204030204" pitchFamily="34" charset="0"/>
                <a:cs typeface="Times New Roman" panose="02020603050405020304" pitchFamily="18" charset="0"/>
              </a:rPr>
              <a:t>    (A maximum of 3 marks may be awarded if the response relates to one sociological factor only.)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F4E5E8D1-4B8C-4638-9558-C4A5AF9E25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3862092"/>
      </p:ext>
    </p:extLst>
  </p:cSld>
  <p:clrMapOvr>
    <a:masterClrMapping/>
  </p:clrMapOvr>
  <mc:AlternateContent xmlns:mc="http://schemas.openxmlformats.org/markup-compatibility/2006" xmlns:p14="http://schemas.microsoft.com/office/powerpoint/2010/main">
    <mc:Choice Requires="p14">
      <p:transition spd="slow" p14:dur="2000" advTm="56089"/>
    </mc:Choice>
    <mc:Fallback xmlns="">
      <p:transition spd="slow" advTm="56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A Question 2(b),  A01 and AO3</a:t>
            </a:r>
          </a:p>
        </p:txBody>
      </p:sp>
      <p:sp>
        <p:nvSpPr>
          <p:cNvPr id="7" name="TextBox 6">
            <a:extLst>
              <a:ext uri="{FF2B5EF4-FFF2-40B4-BE49-F238E27FC236}">
                <a16:creationId xmlns:a16="http://schemas.microsoft.com/office/drawing/2014/main" id="{AED58534-3F97-42D8-96D5-4F7847F527CF}"/>
              </a:ext>
            </a:extLst>
          </p:cNvPr>
          <p:cNvSpPr txBox="1"/>
          <p:nvPr/>
        </p:nvSpPr>
        <p:spPr>
          <a:xfrm>
            <a:off x="553154" y="1013029"/>
            <a:ext cx="5283199" cy="5801588"/>
          </a:xfrm>
          <a:prstGeom prst="rect">
            <a:avLst/>
          </a:prstGeom>
          <a:noFill/>
          <a:ln>
            <a:solidFill>
              <a:schemeClr val="tx1"/>
            </a:solidFill>
          </a:ln>
        </p:spPr>
        <p:txBody>
          <a:bodyPr wrap="square">
            <a:spAutoFit/>
          </a:bodyPr>
          <a:lstStyle/>
          <a:p>
            <a:pPr marL="539750" indent="-539750"/>
            <a:r>
              <a:rPr lang="en-GB" sz="1600" i="1" dirty="0">
                <a:latin typeface="Arial" panose="020B0604020202020204" pitchFamily="34" charset="0"/>
                <a:cs typeface="Arial" panose="020B0604020202020204" pitchFamily="34" charset="0"/>
              </a:rPr>
              <a:t>2 </a:t>
            </a:r>
            <a:r>
              <a:rPr lang="en-GB" sz="1600" dirty="0">
                <a:latin typeface="Arial" panose="020B0604020202020204" pitchFamily="34" charset="0"/>
                <a:cs typeface="Arial" panose="020B0604020202020204" pitchFamily="34" charset="0"/>
              </a:rPr>
              <a:t>(b) Describe the </a:t>
            </a:r>
            <a:r>
              <a:rPr lang="en-GB" sz="1600" dirty="0">
                <a:highlight>
                  <a:srgbClr val="FFFF00"/>
                </a:highlight>
                <a:latin typeface="Arial" panose="020B0604020202020204" pitchFamily="34" charset="0"/>
                <a:cs typeface="Arial" panose="020B0604020202020204" pitchFamily="34" charset="0"/>
              </a:rPr>
              <a:t>purpose of play </a:t>
            </a:r>
            <a:r>
              <a:rPr lang="en-GB" sz="1600" dirty="0">
                <a:latin typeface="Arial" panose="020B0604020202020204" pitchFamily="34" charset="0"/>
                <a:cs typeface="Arial" panose="020B0604020202020204" pitchFamily="34" charset="0"/>
              </a:rPr>
              <a:t>and assess the potential </a:t>
            </a:r>
            <a:r>
              <a:rPr lang="en-GB" sz="1600" dirty="0">
                <a:highlight>
                  <a:srgbClr val="FFFF00"/>
                </a:highlight>
                <a:latin typeface="Arial" panose="020B0604020202020204" pitchFamily="34" charset="0"/>
                <a:cs typeface="Arial" panose="020B0604020202020204" pitchFamily="34" charset="0"/>
              </a:rPr>
              <a:t>impact of </a:t>
            </a:r>
            <a:r>
              <a:rPr lang="en-GB" sz="1600" b="1" dirty="0">
                <a:highlight>
                  <a:srgbClr val="FFFF00"/>
                </a:highlight>
                <a:latin typeface="Arial" panose="020B0604020202020204" pitchFamily="34" charset="0"/>
                <a:cs typeface="Arial" panose="020B0604020202020204" pitchFamily="34" charset="0"/>
              </a:rPr>
              <a:t>creative play </a:t>
            </a:r>
            <a:r>
              <a:rPr lang="en-GB" sz="1600" dirty="0">
                <a:latin typeface="Arial" panose="020B0604020202020204" pitchFamily="34" charset="0"/>
                <a:cs typeface="Arial" panose="020B0604020202020204" pitchFamily="34" charset="0"/>
              </a:rPr>
              <a:t>on </a:t>
            </a:r>
            <a:r>
              <a:rPr lang="en-GB" sz="1600" dirty="0">
                <a:highlight>
                  <a:srgbClr val="FFFF00"/>
                </a:highlight>
                <a:latin typeface="Arial" panose="020B0604020202020204" pitchFamily="34" charset="0"/>
                <a:cs typeface="Arial" panose="020B0604020202020204" pitchFamily="34" charset="0"/>
              </a:rPr>
              <a:t>Nathan’s</a:t>
            </a:r>
            <a:r>
              <a:rPr lang="en-GB" sz="1600" dirty="0">
                <a:latin typeface="Arial" panose="020B0604020202020204" pitchFamily="34" charset="0"/>
                <a:cs typeface="Arial" panose="020B0604020202020204" pitchFamily="34" charset="0"/>
              </a:rPr>
              <a:t> </a:t>
            </a:r>
            <a:r>
              <a:rPr lang="en-GB" sz="1600" dirty="0">
                <a:highlight>
                  <a:srgbClr val="FFFF00"/>
                </a:highlight>
                <a:latin typeface="Arial" panose="020B0604020202020204" pitchFamily="34" charset="0"/>
                <a:cs typeface="Arial" panose="020B0604020202020204" pitchFamily="34" charset="0"/>
              </a:rPr>
              <a:t>development</a:t>
            </a:r>
            <a:r>
              <a:rPr lang="en-GB" sz="1600" dirty="0">
                <a:latin typeface="Arial" panose="020B0604020202020204" pitchFamily="34" charset="0"/>
                <a:cs typeface="Arial" panose="020B0604020202020204" pitchFamily="34" charset="0"/>
              </a:rPr>
              <a:t>, with reference to</a:t>
            </a:r>
            <a:r>
              <a:rPr lang="en-GB" sz="1600" b="1" dirty="0">
                <a:latin typeface="Arial" panose="020B0604020202020204" pitchFamily="34" charset="0"/>
                <a:cs typeface="Arial" panose="020B0604020202020204" pitchFamily="34" charset="0"/>
              </a:rPr>
              <a:t> </a:t>
            </a:r>
            <a:r>
              <a:rPr lang="en-GB" sz="1600" b="1" dirty="0">
                <a:highlight>
                  <a:srgbClr val="FFFF00"/>
                </a:highlight>
                <a:latin typeface="Arial" panose="020B0604020202020204" pitchFamily="34" charset="0"/>
                <a:cs typeface="Arial" panose="020B0604020202020204" pitchFamily="34" charset="0"/>
              </a:rPr>
              <a:t>two </a:t>
            </a:r>
            <a:r>
              <a:rPr lang="en-GB" sz="1600" dirty="0">
                <a:highlight>
                  <a:srgbClr val="FFFF00"/>
                </a:highlight>
                <a:latin typeface="Arial" panose="020B0604020202020204" pitchFamily="34" charset="0"/>
                <a:cs typeface="Arial" panose="020B0604020202020204" pitchFamily="34" charset="0"/>
              </a:rPr>
              <a:t>examples</a:t>
            </a:r>
            <a:r>
              <a:rPr lang="en-GB" sz="1600" dirty="0">
                <a:latin typeface="Arial" panose="020B0604020202020204" pitchFamily="34" charset="0"/>
                <a:cs typeface="Arial" panose="020B0604020202020204" pitchFamily="34" charset="0"/>
              </a:rPr>
              <a:t>.										[</a:t>
            </a:r>
            <a:r>
              <a:rPr lang="en-GB" sz="1600" dirty="0">
                <a:highlight>
                  <a:srgbClr val="FFFF00"/>
                </a:highlight>
                <a:latin typeface="Arial" panose="020B0604020202020204" pitchFamily="34" charset="0"/>
                <a:cs typeface="Arial" panose="020B0604020202020204" pitchFamily="34" charset="0"/>
              </a:rPr>
              <a:t>14</a:t>
            </a:r>
            <a:r>
              <a:rPr lang="en-GB" sz="1600" dirty="0">
                <a:latin typeface="Arial" panose="020B0604020202020204" pitchFamily="34" charset="0"/>
                <a:cs typeface="Arial" panose="020B0604020202020204" pitchFamily="34" charset="0"/>
              </a:rPr>
              <a:t>]</a:t>
            </a:r>
            <a:endParaRPr lang="en-GB" sz="1600" i="1" dirty="0">
              <a:latin typeface="Arial" panose="020B0604020202020204" pitchFamily="34" charset="0"/>
              <a:cs typeface="Arial" panose="020B0604020202020204" pitchFamily="34" charset="0"/>
            </a:endParaRPr>
          </a:p>
          <a:p>
            <a:pPr marL="363538" indent="-1588" defTabSz="433388">
              <a:tabLst>
                <a:tab pos="4838700" algn="l"/>
              </a:tabLst>
            </a:pPr>
            <a:r>
              <a:rPr lang="en-GB" dirty="0"/>
              <a:t>	………………………………………………………………………… ………………………………………………………………………… …………………………………………………………………………</a:t>
            </a:r>
          </a:p>
          <a:p>
            <a:pPr marL="363538" indent="-1588" defTabSz="433388">
              <a:tabLst>
                <a:tab pos="4838700" algn="l"/>
              </a:tabLst>
            </a:pPr>
            <a:r>
              <a:rPr lang="en-GB" dirty="0"/>
              <a:t>	………………………………………………………………………… …………………………………………………………………………</a:t>
            </a:r>
          </a:p>
          <a:p>
            <a:pPr marL="363538" indent="-1588" defTabSz="433388">
              <a:tabLst>
                <a:tab pos="4838700" algn="l"/>
              </a:tabLst>
            </a:pPr>
            <a:r>
              <a:rPr lang="en-GB" dirty="0"/>
              <a:t>…………………………………………………………………………</a:t>
            </a:r>
          </a:p>
          <a:p>
            <a:pPr marL="363538" indent="-1588" defTabSz="433388">
              <a:tabLst>
                <a:tab pos="4838700" algn="l"/>
              </a:tabLst>
            </a:pPr>
            <a:r>
              <a:rPr lang="en-GB" dirty="0"/>
              <a:t>…………………………………………………………………………</a:t>
            </a:r>
          </a:p>
          <a:p>
            <a:pPr marL="363538" indent="-1588" defTabSz="433388">
              <a:tabLst>
                <a:tab pos="4838700" algn="l"/>
              </a:tabLst>
            </a:pPr>
            <a:r>
              <a:rPr lang="en-GB" dirty="0"/>
              <a:t>…………………………………………………………………………</a:t>
            </a:r>
          </a:p>
          <a:p>
            <a:pPr marL="363538" indent="-1588" defTabSz="433388">
              <a:tabLst>
                <a:tab pos="4838700" algn="l"/>
              </a:tabLst>
            </a:pPr>
            <a:r>
              <a:rPr lang="en-GB" dirty="0"/>
              <a:t>…………………………………………………………………………</a:t>
            </a:r>
          </a:p>
          <a:p>
            <a:pPr marL="363538" indent="-1588" defTabSz="433388">
              <a:tabLst>
                <a:tab pos="4838700" algn="l"/>
              </a:tabLst>
            </a:pPr>
            <a:r>
              <a:rPr lang="en-GB" dirty="0"/>
              <a:t>…………………………………………………………………………</a:t>
            </a:r>
          </a:p>
          <a:p>
            <a:pPr marL="363538" indent="-1588" defTabSz="433388">
              <a:tabLst>
                <a:tab pos="4838700" algn="l"/>
              </a:tabLst>
            </a:pPr>
            <a:r>
              <a:rPr lang="en-GB" dirty="0"/>
              <a:t>……………………………………………………………………......</a:t>
            </a:r>
          </a:p>
          <a:p>
            <a:pPr marL="363538" indent="-1588" defTabSz="433388">
              <a:tabLst>
                <a:tab pos="4838700" algn="l"/>
              </a:tabLst>
            </a:pPr>
            <a:r>
              <a:rPr lang="en-GB" dirty="0"/>
              <a:t>...............................................................................</a:t>
            </a:r>
          </a:p>
          <a:p>
            <a:pPr marL="363538" indent="-1588" defTabSz="433388">
              <a:tabLst>
                <a:tab pos="4838700" algn="l"/>
              </a:tabLst>
            </a:pPr>
            <a:r>
              <a:rPr lang="en-GB" dirty="0"/>
              <a:t>	………………………………………………………………………… ………………………………………………………………………… …………………………………………………………………………</a:t>
            </a:r>
          </a:p>
          <a:p>
            <a:pPr marL="363538" indent="-1588" defTabSz="433388">
              <a:tabLst>
                <a:tab pos="4838700" algn="l"/>
              </a:tabLst>
            </a:pPr>
            <a:r>
              <a:rPr lang="en-GB" dirty="0"/>
              <a:t>	…………………………………………………………………………</a:t>
            </a:r>
            <a:endParaRPr lang="en-GB" sz="1100" dirty="0"/>
          </a:p>
          <a:p>
            <a:r>
              <a:rPr lang="en-GB" sz="1100" dirty="0"/>
              <a:t>.</a:t>
            </a:r>
          </a:p>
        </p:txBody>
      </p:sp>
      <p:sp>
        <p:nvSpPr>
          <p:cNvPr id="6" name="TextBox 5">
            <a:extLst>
              <a:ext uri="{FF2B5EF4-FFF2-40B4-BE49-F238E27FC236}">
                <a16:creationId xmlns:a16="http://schemas.microsoft.com/office/drawing/2014/main" id="{F625B703-2F0C-40C3-9207-B1B6F4E5646F}"/>
              </a:ext>
            </a:extLst>
          </p:cNvPr>
          <p:cNvSpPr txBox="1"/>
          <p:nvPr/>
        </p:nvSpPr>
        <p:spPr>
          <a:xfrm>
            <a:off x="6355649" y="3760427"/>
            <a:ext cx="5421824" cy="1200329"/>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Use the space provided to respond – be guided by the number of marks and space available. (Remember you can always use the continuation page if needed)</a:t>
            </a:r>
          </a:p>
        </p:txBody>
      </p:sp>
      <p:sp>
        <p:nvSpPr>
          <p:cNvPr id="9" name="TextBox 8">
            <a:extLst>
              <a:ext uri="{FF2B5EF4-FFF2-40B4-BE49-F238E27FC236}">
                <a16:creationId xmlns:a16="http://schemas.microsoft.com/office/drawing/2014/main" id="{19F76B88-48B0-4C4C-8C0F-B85AB05585F2}"/>
              </a:ext>
            </a:extLst>
          </p:cNvPr>
          <p:cNvSpPr txBox="1"/>
          <p:nvPr/>
        </p:nvSpPr>
        <p:spPr>
          <a:xfrm>
            <a:off x="6355649" y="2409722"/>
            <a:ext cx="5017201" cy="923330"/>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Start the clock!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Try and answer this question in 20 minutes.  </a:t>
            </a:r>
          </a:p>
        </p:txBody>
      </p:sp>
      <p:sp>
        <p:nvSpPr>
          <p:cNvPr id="10" name="Rectangle 123">
            <a:extLst>
              <a:ext uri="{FF2B5EF4-FFF2-40B4-BE49-F238E27FC236}">
                <a16:creationId xmlns:a16="http://schemas.microsoft.com/office/drawing/2014/main" id="{70F7BBBF-396C-4478-8A8D-A71F0E119729}"/>
              </a:ext>
            </a:extLst>
          </p:cNvPr>
          <p:cNvSpPr>
            <a:spLocks noChangeArrowheads="1"/>
          </p:cNvSpPr>
          <p:nvPr/>
        </p:nvSpPr>
        <p:spPr bwMode="auto">
          <a:xfrm>
            <a:off x="6460945" y="1061539"/>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latin typeface="Arial" panose="020B0604020202020204" pitchFamily="34" charset="0"/>
                <a:cs typeface="Arial" panose="020B0604020202020204" pitchFamily="34" charset="0"/>
              </a:rPr>
              <a:t>20:00</a:t>
            </a:r>
          </a:p>
        </p:txBody>
      </p:sp>
      <p:sp>
        <p:nvSpPr>
          <p:cNvPr id="11" name="Oval 10">
            <a:extLst>
              <a:ext uri="{FF2B5EF4-FFF2-40B4-BE49-F238E27FC236}">
                <a16:creationId xmlns:a16="http://schemas.microsoft.com/office/drawing/2014/main" id="{3543A325-EE9F-4CEA-9701-71462198B143}"/>
              </a:ext>
            </a:extLst>
          </p:cNvPr>
          <p:cNvSpPr/>
          <p:nvPr/>
        </p:nvSpPr>
        <p:spPr>
          <a:xfrm>
            <a:off x="1024129" y="1013028"/>
            <a:ext cx="1020050" cy="385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AD2E2EBB-375D-4004-A6FE-EB7960486D56}"/>
              </a:ext>
            </a:extLst>
          </p:cNvPr>
          <p:cNvSpPr/>
          <p:nvPr/>
        </p:nvSpPr>
        <p:spPr>
          <a:xfrm>
            <a:off x="4086001" y="1013029"/>
            <a:ext cx="742031" cy="3850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928D24C-AFC6-4C44-85FD-ABA852062A24}"/>
              </a:ext>
            </a:extLst>
          </p:cNvPr>
          <p:cNvSpPr txBox="1"/>
          <p:nvPr/>
        </p:nvSpPr>
        <p:spPr>
          <a:xfrm>
            <a:off x="1588022" y="3760427"/>
            <a:ext cx="4157388" cy="1477328"/>
          </a:xfrm>
          <a:prstGeom prst="rect">
            <a:avLst/>
          </a:prstGeom>
          <a:solidFill>
            <a:schemeClr val="bg1"/>
          </a:solidFill>
          <a:ln w="22225">
            <a:solidFill>
              <a:schemeClr val="accent1"/>
            </a:solidFill>
          </a:ln>
        </p:spPr>
        <p:txBody>
          <a:bodyPr wrap="square" rtlCol="0">
            <a:spAutoFit/>
          </a:bodyPr>
          <a:lstStyle/>
          <a:p>
            <a:r>
              <a:rPr lang="en-GB" dirty="0">
                <a:latin typeface="Arial" panose="020B0604020202020204" pitchFamily="34" charset="0"/>
                <a:cs typeface="Arial" panose="020B0604020202020204" pitchFamily="34" charset="0"/>
              </a:rPr>
              <a:t>Notice how this question has </a:t>
            </a:r>
            <a:r>
              <a:rPr lang="en-GB" b="1" dirty="0">
                <a:latin typeface="Arial" panose="020B0604020202020204" pitchFamily="34" charset="0"/>
                <a:cs typeface="Arial" panose="020B0604020202020204" pitchFamily="34" charset="0"/>
              </a:rPr>
              <a:t>TWO </a:t>
            </a:r>
            <a:r>
              <a:rPr lang="en-GB" dirty="0">
                <a:latin typeface="Arial" panose="020B0604020202020204" pitchFamily="34" charset="0"/>
                <a:cs typeface="Arial" panose="020B0604020202020204" pitchFamily="34" charset="0"/>
              </a:rPr>
              <a:t>command verbs;</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Describe</a:t>
            </a:r>
            <a:r>
              <a:rPr lang="en-GB" dirty="0">
                <a:latin typeface="Arial" panose="020B0604020202020204" pitchFamily="34" charset="0"/>
                <a:cs typeface="Arial" panose="020B0604020202020204" pitchFamily="34" charset="0"/>
              </a:rPr>
              <a:t> addresses AO1 (6 marks)</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Assess</a:t>
            </a:r>
            <a:r>
              <a:rPr lang="en-GB" dirty="0">
                <a:latin typeface="Arial" panose="020B0604020202020204" pitchFamily="34" charset="0"/>
                <a:cs typeface="Arial" panose="020B0604020202020204" pitchFamily="34" charset="0"/>
              </a:rPr>
              <a:t> addresses AO3   (8 marks)</a:t>
            </a:r>
          </a:p>
          <a:p>
            <a:endParaRPr lang="en-GB" dirty="0"/>
          </a:p>
        </p:txBody>
      </p:sp>
      <p:pic>
        <p:nvPicPr>
          <p:cNvPr id="4" name="Audio 3">
            <a:hlinkClick r:id="" action="ppaction://media"/>
            <a:extLst>
              <a:ext uri="{FF2B5EF4-FFF2-40B4-BE49-F238E27FC236}">
                <a16:creationId xmlns:a16="http://schemas.microsoft.com/office/drawing/2014/main" id="{335850C8-A474-4F20-8556-C2F4F0BBF4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0925175"/>
      </p:ext>
    </p:extLst>
  </p:cSld>
  <p:clrMapOvr>
    <a:masterClrMapping/>
  </p:clrMapOvr>
  <mc:AlternateContent xmlns:mc="http://schemas.openxmlformats.org/markup-compatibility/2006" xmlns:p14="http://schemas.microsoft.com/office/powerpoint/2010/main">
    <mc:Choice Requires="p14">
      <p:transition spd="slow" p14:dur="2000" advTm="112898"/>
    </mc:Choice>
    <mc:Fallback xmlns="">
      <p:transition spd="slow" advTm="112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248048" y="179693"/>
            <a:ext cx="10387914" cy="410857"/>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A question 2(b),  AO3 mark scheme</a:t>
            </a:r>
          </a:p>
        </p:txBody>
      </p:sp>
      <p:sp>
        <p:nvSpPr>
          <p:cNvPr id="7" name="TextBox 6">
            <a:extLst>
              <a:ext uri="{FF2B5EF4-FFF2-40B4-BE49-F238E27FC236}">
                <a16:creationId xmlns:a16="http://schemas.microsoft.com/office/drawing/2014/main" id="{AED58534-3F97-42D8-96D5-4F7847F527CF}"/>
              </a:ext>
            </a:extLst>
          </p:cNvPr>
          <p:cNvSpPr txBox="1"/>
          <p:nvPr/>
        </p:nvSpPr>
        <p:spPr>
          <a:xfrm>
            <a:off x="248047" y="919423"/>
            <a:ext cx="6265252" cy="5758884"/>
          </a:xfrm>
          <a:prstGeom prst="rect">
            <a:avLst/>
          </a:prstGeom>
          <a:noFill/>
          <a:ln>
            <a:solidFill>
              <a:schemeClr val="tx1"/>
            </a:solidFill>
          </a:ln>
        </p:spPr>
        <p:txBody>
          <a:bodyPr wrap="square">
            <a:spAutoFit/>
          </a:bodyPr>
          <a:lstStyle/>
          <a:p>
            <a:pPr marL="363538" indent="-363538"/>
            <a:r>
              <a:rPr lang="en-GB" sz="1200" i="1" dirty="0">
                <a:latin typeface="Arial" panose="020B0604020202020204" pitchFamily="34" charset="0"/>
                <a:cs typeface="Arial" panose="020B0604020202020204" pitchFamily="34" charset="0"/>
              </a:rPr>
              <a:t>2 (b) </a:t>
            </a:r>
            <a:r>
              <a:rPr lang="en-GB" sz="1200" i="1" dirty="0">
                <a:effectLst/>
                <a:latin typeface="Arial" panose="020B0604020202020204" pitchFamily="34" charset="0"/>
                <a:ea typeface="Calibri" panose="020F0502020204030204" pitchFamily="34" charset="0"/>
              </a:rPr>
              <a:t>Describe the purpose of play and assess the potential impact of </a:t>
            </a:r>
            <a:r>
              <a:rPr lang="en-GB" sz="1200" b="1" i="1" dirty="0">
                <a:effectLst/>
                <a:latin typeface="Arial" panose="020B0604020202020204" pitchFamily="34" charset="0"/>
                <a:ea typeface="Calibri" panose="020F0502020204030204" pitchFamily="34" charset="0"/>
              </a:rPr>
              <a:t>creative play</a:t>
            </a:r>
            <a:r>
              <a:rPr lang="en-GB" sz="1200" i="1" dirty="0">
                <a:effectLst/>
                <a:latin typeface="Arial" panose="020B0604020202020204" pitchFamily="34" charset="0"/>
                <a:ea typeface="Calibri" panose="020F0502020204030204" pitchFamily="34" charset="0"/>
              </a:rPr>
              <a:t> on Nathan’s development, with reference to </a:t>
            </a:r>
            <a:r>
              <a:rPr lang="en-GB" sz="1200" b="1" i="1" dirty="0">
                <a:effectLst/>
                <a:latin typeface="Arial" panose="020B0604020202020204" pitchFamily="34" charset="0"/>
                <a:ea typeface="Calibri" panose="020F0502020204030204" pitchFamily="34" charset="0"/>
              </a:rPr>
              <a:t>two</a:t>
            </a:r>
            <a:r>
              <a:rPr lang="en-GB" sz="1200" i="1" dirty="0">
                <a:effectLst/>
                <a:latin typeface="Arial" panose="020B0604020202020204" pitchFamily="34" charset="0"/>
                <a:ea typeface="Calibri" panose="020F0502020204030204" pitchFamily="34" charset="0"/>
              </a:rPr>
              <a:t> examples</a:t>
            </a:r>
            <a:r>
              <a:rPr lang="en-GB" sz="1800" i="1" dirty="0">
                <a:effectLst/>
                <a:latin typeface="Arial" panose="020B0604020202020204" pitchFamily="34" charset="0"/>
                <a:ea typeface="Calibri" panose="020F0502020204030204" pitchFamily="34" charset="0"/>
              </a:rPr>
              <a:t>.</a:t>
            </a:r>
            <a:endParaRPr lang="en-GB" sz="1200" i="1" dirty="0">
              <a:latin typeface="Arial" panose="020B0604020202020204" pitchFamily="34" charset="0"/>
              <a:cs typeface="Arial" panose="020B0604020202020204" pitchFamily="34" charset="0"/>
            </a:endParaRPr>
          </a:p>
          <a:p>
            <a:r>
              <a:rPr lang="en-GB" sz="1200" dirty="0"/>
              <a:t>  </a:t>
            </a:r>
          </a:p>
          <a:p>
            <a:r>
              <a:rPr lang="en-GB" sz="1200" dirty="0">
                <a:latin typeface="Arial" panose="020B0604020202020204" pitchFamily="34" charset="0"/>
                <a:cs typeface="Arial" panose="020B0604020202020204" pitchFamily="34" charset="0"/>
              </a:rPr>
              <a:t>Answers may refer to: </a:t>
            </a:r>
          </a:p>
          <a:p>
            <a:endParaRPr lang="en-GB" sz="1200" dirty="0">
              <a:latin typeface="Arial" panose="020B0604020202020204" pitchFamily="34" charset="0"/>
              <a:cs typeface="Arial" panose="020B0604020202020204" pitchFamily="34" charset="0"/>
            </a:endParaRPr>
          </a:p>
          <a:p>
            <a:pPr>
              <a:lnSpc>
                <a:spcPct val="115000"/>
              </a:lnSpc>
              <a:spcAft>
                <a:spcPts val="1000"/>
              </a:spcAft>
            </a:pPr>
            <a:r>
              <a:rPr lang="en-GB" sz="1100" dirty="0">
                <a:effectLst/>
                <a:latin typeface="Arial" panose="020B0604020202020204" pitchFamily="34" charset="0"/>
                <a:ea typeface="Calibri" panose="020F0502020204030204" pitchFamily="34" charset="0"/>
                <a:cs typeface="Arial" panose="020B0604020202020204" pitchFamily="34" charset="0"/>
              </a:rPr>
              <a:t>The purpose of play is to allow children to use their creativity while developing their imagination, dexterity, physical, cognitive, and emotional strength. Through play children engage and interact in the world around them.</a:t>
            </a:r>
          </a:p>
          <a:p>
            <a:pPr>
              <a:lnSpc>
                <a:spcPct val="115000"/>
              </a:lnSpc>
              <a:spcAft>
                <a:spcPts val="1000"/>
              </a:spcAft>
            </a:pPr>
            <a:r>
              <a:rPr lang="en-GB" sz="1100" dirty="0">
                <a:effectLst/>
                <a:latin typeface="Arial" panose="020B0604020202020204" pitchFamily="34" charset="0"/>
                <a:ea typeface="Calibri" panose="020F0502020204030204" pitchFamily="34" charset="0"/>
                <a:cs typeface="Arial" panose="020B0604020202020204" pitchFamily="34" charset="0"/>
              </a:rPr>
              <a:t>Candidates are required to refer to two examples of creative play and assess the potential impact on Nathan’s development. Possible examples and potential impacts are listed below.</a:t>
            </a:r>
          </a:p>
          <a:p>
            <a:pPr>
              <a:spcAft>
                <a:spcPts val="1000"/>
              </a:spcAft>
            </a:pPr>
            <a:r>
              <a:rPr lang="en-GB" sz="1100" dirty="0">
                <a:effectLst/>
                <a:latin typeface="Arial" panose="020B0604020202020204" pitchFamily="34" charset="0"/>
                <a:ea typeface="Calibri" panose="020F0502020204030204" pitchFamily="34" charset="0"/>
                <a:cs typeface="Arial" panose="020B0604020202020204" pitchFamily="34" charset="0"/>
              </a:rPr>
              <a:t>Examples of creative play: </a:t>
            </a:r>
          </a:p>
          <a:p>
            <a:pPr marL="342900" lvl="0" indent="-342900">
              <a:buFont typeface="Symbol" panose="05050102010706020507" pitchFamily="18" charset="2"/>
              <a:buChar char=""/>
            </a:pPr>
            <a:r>
              <a:rPr lang="en-GB" sz="1100" dirty="0">
                <a:effectLst/>
                <a:latin typeface="Arial" panose="020B0604020202020204" pitchFamily="34" charset="0"/>
                <a:ea typeface="Calibri" panose="020F0502020204030204" pitchFamily="34" charset="0"/>
                <a:cs typeface="Arial" panose="020B0604020202020204" pitchFamily="34" charset="0"/>
              </a:rPr>
              <a:t>arts and crafts activities – painting, mark making, junk modelling, play dough, salt dough, stamping </a:t>
            </a:r>
          </a:p>
          <a:p>
            <a:pPr marL="342900" lvl="0" indent="-342900">
              <a:lnSpc>
                <a:spcPct val="115000"/>
              </a:lnSpc>
              <a:buFont typeface="Symbol" panose="05050102010706020507" pitchFamily="18" charset="2"/>
              <a:buChar char=""/>
            </a:pPr>
            <a:r>
              <a:rPr lang="en-GB" sz="1100" dirty="0">
                <a:effectLst/>
                <a:latin typeface="Arial" panose="020B0604020202020204" pitchFamily="34" charset="0"/>
                <a:ea typeface="Calibri" panose="020F0502020204030204" pitchFamily="34" charset="0"/>
                <a:cs typeface="Arial" panose="020B0604020202020204" pitchFamily="34" charset="0"/>
              </a:rPr>
              <a:t>role play activities – dressing up, change of character, accent and tone, creating a scene, improvising props and resources</a:t>
            </a:r>
          </a:p>
          <a:p>
            <a:pPr marL="342900" lvl="0" indent="-342900">
              <a:lnSpc>
                <a:spcPct val="115000"/>
              </a:lnSpc>
              <a:buFont typeface="Symbol" panose="05050102010706020507" pitchFamily="18" charset="2"/>
              <a:buChar char=""/>
            </a:pPr>
            <a:r>
              <a:rPr lang="en-GB" sz="1100" dirty="0">
                <a:effectLst/>
                <a:latin typeface="Arial" panose="020B0604020202020204" pitchFamily="34" charset="0"/>
                <a:ea typeface="Calibri" panose="020F0502020204030204" pitchFamily="34" charset="0"/>
                <a:cs typeface="Arial" panose="020B0604020202020204" pitchFamily="34" charset="0"/>
              </a:rPr>
              <a:t>drama and acting activities – copying a character, creating an image, following a story, adapting resources and props</a:t>
            </a:r>
          </a:p>
          <a:p>
            <a:pPr marL="342900" lvl="0" indent="-342900">
              <a:lnSpc>
                <a:spcPct val="115000"/>
              </a:lnSpc>
              <a:buFont typeface="Symbol" panose="05050102010706020507" pitchFamily="18" charset="2"/>
              <a:buChar char=""/>
            </a:pPr>
            <a:r>
              <a:rPr lang="en-GB" sz="1100" dirty="0">
                <a:effectLst/>
                <a:latin typeface="Arial" panose="020B0604020202020204" pitchFamily="34" charset="0"/>
                <a:ea typeface="Calibri" panose="020F0502020204030204" pitchFamily="34" charset="0"/>
                <a:cs typeface="Arial" panose="020B0604020202020204" pitchFamily="34" charset="0"/>
              </a:rPr>
              <a:t>dance and movement – expressing feelings through dance movements, physical development, moving to music and sound </a:t>
            </a:r>
          </a:p>
          <a:p>
            <a:pPr marL="342900" lvl="0" indent="-342900">
              <a:lnSpc>
                <a:spcPct val="115000"/>
              </a:lnSpc>
              <a:buFont typeface="Symbol" panose="05050102010706020507" pitchFamily="18" charset="2"/>
              <a:buChar char=""/>
            </a:pPr>
            <a:r>
              <a:rPr lang="en-GB" sz="1100" dirty="0">
                <a:effectLst/>
                <a:latin typeface="Arial" panose="020B0604020202020204" pitchFamily="34" charset="0"/>
                <a:ea typeface="Calibri" panose="020F0502020204030204" pitchFamily="34" charset="0"/>
                <a:cs typeface="Arial" panose="020B0604020202020204" pitchFamily="34" charset="0"/>
              </a:rPr>
              <a:t>outdoor activities – using natural materials </a:t>
            </a:r>
          </a:p>
          <a:p>
            <a:pPr marL="342900" lvl="0" indent="-342900">
              <a:lnSpc>
                <a:spcPct val="115000"/>
              </a:lnSpc>
              <a:buFont typeface="Symbol" panose="05050102010706020507" pitchFamily="18" charset="2"/>
              <a:buChar char=""/>
            </a:pPr>
            <a:r>
              <a:rPr lang="en-GB" sz="1100" dirty="0">
                <a:effectLst/>
                <a:latin typeface="Arial" panose="020B0604020202020204" pitchFamily="34" charset="0"/>
                <a:ea typeface="Calibri" panose="020F0502020204030204" pitchFamily="34" charset="0"/>
                <a:cs typeface="Arial" panose="020B0604020202020204" pitchFamily="34" charset="0"/>
              </a:rPr>
              <a:t>environmental activities</a:t>
            </a:r>
          </a:p>
          <a:p>
            <a:pPr marL="342900" lvl="0" indent="-342900">
              <a:lnSpc>
                <a:spcPct val="115000"/>
              </a:lnSpc>
              <a:buFont typeface="Symbol" panose="05050102010706020507" pitchFamily="18" charset="2"/>
              <a:buChar char=""/>
            </a:pPr>
            <a:r>
              <a:rPr lang="en-GB" sz="1100" dirty="0">
                <a:effectLst/>
                <a:latin typeface="Arial" panose="020B0604020202020204" pitchFamily="34" charset="0"/>
                <a:ea typeface="Calibri" panose="020F0502020204030204" pitchFamily="34" charset="0"/>
                <a:cs typeface="Arial" panose="020B0604020202020204" pitchFamily="34" charset="0"/>
              </a:rPr>
              <a:t>song time and rhythm time </a:t>
            </a:r>
          </a:p>
          <a:p>
            <a:pPr marL="342900" lvl="0" indent="-342900">
              <a:lnSpc>
                <a:spcPct val="115000"/>
              </a:lnSpc>
              <a:buFont typeface="Symbol" panose="05050102010706020507" pitchFamily="18" charset="2"/>
              <a:buChar char=""/>
            </a:pPr>
            <a:r>
              <a:rPr lang="en-GB" sz="1100" dirty="0">
                <a:effectLst/>
                <a:latin typeface="Arial" panose="020B0604020202020204" pitchFamily="34" charset="0"/>
                <a:ea typeface="Calibri" panose="020F0502020204030204" pitchFamily="34" charset="0"/>
                <a:cs typeface="Arial" panose="020B0604020202020204" pitchFamily="34" charset="0"/>
              </a:rPr>
              <a:t>story time – following a story, using props to enhance characters, listening and understanding the concepts of the story, understanding the meaning </a:t>
            </a:r>
          </a:p>
          <a:p>
            <a:pPr marL="342900" lvl="0" indent="-342900">
              <a:lnSpc>
                <a:spcPct val="115000"/>
              </a:lnSpc>
              <a:buFont typeface="Symbol" panose="05050102010706020507" pitchFamily="18" charset="2"/>
              <a:buChar char=""/>
            </a:pPr>
            <a:r>
              <a:rPr lang="en-GB" sz="1100" dirty="0">
                <a:effectLst/>
                <a:latin typeface="Arial" panose="020B0604020202020204" pitchFamily="34" charset="0"/>
                <a:ea typeface="Calibri" panose="020F0502020204030204" pitchFamily="34" charset="0"/>
                <a:cs typeface="Arial" panose="020B0604020202020204" pitchFamily="34" charset="0"/>
              </a:rPr>
              <a:t>circle time – discuss previous events and news, present their story and vision of past events </a:t>
            </a:r>
          </a:p>
          <a:p>
            <a:pPr marL="342900" lvl="0" indent="-342900">
              <a:lnSpc>
                <a:spcPct val="115000"/>
              </a:lnSpc>
              <a:spcAft>
                <a:spcPts val="1000"/>
              </a:spcAft>
              <a:buFont typeface="Symbol" panose="05050102010706020507" pitchFamily="18" charset="2"/>
              <a:buChar char=""/>
            </a:pPr>
            <a:r>
              <a:rPr lang="en-GB" sz="1100" dirty="0">
                <a:effectLst/>
                <a:latin typeface="Arial" panose="020B0604020202020204" pitchFamily="34" charset="0"/>
                <a:ea typeface="Calibri" panose="020F0502020204030204" pitchFamily="34" charset="0"/>
                <a:cs typeface="Arial" panose="020B0604020202020204" pitchFamily="34" charset="0"/>
              </a:rPr>
              <a:t>music making – creating sounds and rhythm using actual musical instruments or handmade instruments. </a:t>
            </a:r>
            <a:endParaRPr lang="en-GB" sz="1100"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322EE333-9BFA-469C-8F1F-622E2623E9A8}"/>
              </a:ext>
            </a:extLst>
          </p:cNvPr>
          <p:cNvGraphicFramePr>
            <a:graphicFrameLocks noGrp="1"/>
          </p:cNvGraphicFramePr>
          <p:nvPr>
            <p:extLst>
              <p:ext uri="{D42A27DB-BD31-4B8C-83A1-F6EECF244321}">
                <p14:modId xmlns:p14="http://schemas.microsoft.com/office/powerpoint/2010/main" val="3732062513"/>
              </p:ext>
            </p:extLst>
          </p:nvPr>
        </p:nvGraphicFramePr>
        <p:xfrm>
          <a:off x="7058787" y="919423"/>
          <a:ext cx="4059936" cy="856222"/>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Mark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6</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8</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14</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sp>
        <p:nvSpPr>
          <p:cNvPr id="9" name="Content Placeholder 1">
            <a:extLst>
              <a:ext uri="{FF2B5EF4-FFF2-40B4-BE49-F238E27FC236}">
                <a16:creationId xmlns:a16="http://schemas.microsoft.com/office/drawing/2014/main" id="{3EBBCD9E-2CB1-41E9-8046-5EDB55D632DF}"/>
              </a:ext>
            </a:extLst>
          </p:cNvPr>
          <p:cNvSpPr>
            <a:spLocks noGrp="1"/>
          </p:cNvSpPr>
          <p:nvPr>
            <p:ph sz="quarter" idx="10"/>
          </p:nvPr>
        </p:nvSpPr>
        <p:spPr>
          <a:xfrm>
            <a:off x="6513299" y="1918761"/>
            <a:ext cx="5440176" cy="4759546"/>
          </a:xfrm>
          <a:ln>
            <a:solidFill>
              <a:schemeClr val="tx1"/>
            </a:solidFill>
          </a:ln>
        </p:spPr>
        <p:txBody>
          <a:bodyPr>
            <a:normAutofit/>
          </a:bodyPr>
          <a:lstStyle/>
          <a:p>
            <a:pPr marL="0" indent="0">
              <a:spcBef>
                <a:spcPts val="0"/>
              </a:spcBef>
              <a:spcAft>
                <a:spcPts val="1000"/>
              </a:spcAft>
              <a:buNone/>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Potential impact of creative play on Nathan’s development: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0"/>
              </a:spcBef>
              <a:buFont typeface="Symbol" panose="05050102010706020507" pitchFamily="18" charset="2"/>
              <a:buChar char=""/>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physical development – fine and gross motor skills, hand-eye coordination, dressing up skills, space and movement, balance, coordination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0"/>
              </a:spcBef>
              <a:buFont typeface="Symbol" panose="05050102010706020507" pitchFamily="18" charset="2"/>
              <a:buChar char=""/>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intellectual development – colours, shapes, textures, numbers, size, volume, mathematical development, exploring skills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0"/>
              </a:spcBef>
              <a:buFont typeface="Symbol" panose="05050102010706020507" pitchFamily="18" charset="2"/>
              <a:buChar char=""/>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language development – new words and phrases, tone, voice, questioning skills, answer and response technique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0"/>
              </a:spcBef>
              <a:buFont typeface="Symbol" panose="05050102010706020507" pitchFamily="18" charset="2"/>
              <a:buChar char=""/>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emotional development – express feelings, emotions, worries, concerns, provide clarification and justification, receive praise and encouragement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0"/>
              </a:spcBef>
              <a:spcAft>
                <a:spcPts val="1000"/>
              </a:spcAft>
              <a:buFont typeface="Symbol" panose="05050102010706020507" pitchFamily="18" charset="2"/>
              <a:buChar char=""/>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social development – turn taking, sharing, acknowledging others and needs, socialising with friends, making new friends, playing with older/younger children.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1000"/>
              </a:spcAft>
              <a:buNone/>
            </a:pPr>
            <a:r>
              <a:rPr lang="en-GB" sz="1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Candidates may also refer to other examples of how creative play may support Nathan’s development, such as: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0"/>
              </a:spcBef>
              <a:buFont typeface="Symbol" panose="05050102010706020507" pitchFamily="18" charset="2"/>
              <a:buChar char=""/>
            </a:pPr>
            <a:r>
              <a:rPr lang="en-GB" sz="1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helping him to express his anxieties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0"/>
              </a:spcBef>
              <a:buFont typeface="Symbol" panose="05050102010706020507" pitchFamily="18" charset="2"/>
              <a:buChar char=""/>
            </a:pPr>
            <a:r>
              <a:rPr lang="en-GB" sz="1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developing his listening skills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0"/>
              </a:spcBef>
              <a:buFont typeface="Symbol" panose="05050102010706020507" pitchFamily="18" charset="2"/>
              <a:buChar char=""/>
            </a:pPr>
            <a:r>
              <a:rPr lang="en-GB" sz="1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allowing him to express his thoughts in a creative way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0"/>
              </a:spcBef>
              <a:buFont typeface="Symbol" panose="05050102010706020507" pitchFamily="18" charset="2"/>
              <a:buChar char=""/>
            </a:pPr>
            <a:r>
              <a:rPr lang="en-GB" sz="1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helping him to accept praise and encouragement for each activity in the areas where he has done well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0"/>
              </a:spcBef>
              <a:spcAft>
                <a:spcPts val="1000"/>
              </a:spcAft>
              <a:buFont typeface="Symbol" panose="05050102010706020507" pitchFamily="18" charset="2"/>
              <a:buChar char=""/>
            </a:pPr>
            <a:r>
              <a:rPr lang="en-GB" sz="1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allowing him free choice to select a creative activity he enjoys – developing sense of independence.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rPr>
              <a:t>Credit any other valid response.</a:t>
            </a:r>
            <a:endParaRPr lang="en-GB" sz="1100" dirty="0">
              <a:solidFill>
                <a:schemeClr val="tx1"/>
              </a:solidFill>
            </a:endParaRPr>
          </a:p>
        </p:txBody>
      </p:sp>
      <p:pic>
        <p:nvPicPr>
          <p:cNvPr id="2" name="Audio 1">
            <a:hlinkClick r:id="" action="ppaction://media"/>
            <a:extLst>
              <a:ext uri="{FF2B5EF4-FFF2-40B4-BE49-F238E27FC236}">
                <a16:creationId xmlns:a16="http://schemas.microsoft.com/office/drawing/2014/main" id="{83F3BD1F-6B19-43BF-AB1E-782AC41625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0530847"/>
      </p:ext>
    </p:extLst>
  </p:cSld>
  <p:clrMapOvr>
    <a:masterClrMapping/>
  </p:clrMapOvr>
  <mc:AlternateContent xmlns:mc="http://schemas.openxmlformats.org/markup-compatibility/2006" xmlns:p14="http://schemas.microsoft.com/office/powerpoint/2010/main">
    <mc:Choice Requires="p14">
      <p:transition spd="slow" p14:dur="2000" advTm="46510"/>
    </mc:Choice>
    <mc:Fallback xmlns="">
      <p:transition spd="slow" advTm="46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A question 2(b),  AO1&amp;AO3 mark scheme bands</a:t>
            </a:r>
          </a:p>
        </p:txBody>
      </p:sp>
      <p:graphicFrame>
        <p:nvGraphicFramePr>
          <p:cNvPr id="9" name="Content Placeholder 8">
            <a:extLst>
              <a:ext uri="{FF2B5EF4-FFF2-40B4-BE49-F238E27FC236}">
                <a16:creationId xmlns:a16="http://schemas.microsoft.com/office/drawing/2014/main" id="{663C17F8-59DE-4B1A-8F82-B6BE918AC5CE}"/>
              </a:ext>
            </a:extLst>
          </p:cNvPr>
          <p:cNvGraphicFramePr>
            <a:graphicFrameLocks noGrp="1"/>
          </p:cNvGraphicFramePr>
          <p:nvPr>
            <p:ph sz="quarter" idx="10"/>
            <p:extLst>
              <p:ext uri="{D42A27DB-BD31-4B8C-83A1-F6EECF244321}">
                <p14:modId xmlns:p14="http://schemas.microsoft.com/office/powerpoint/2010/main" val="3967602221"/>
              </p:ext>
            </p:extLst>
          </p:nvPr>
        </p:nvGraphicFramePr>
        <p:xfrm>
          <a:off x="791042" y="966862"/>
          <a:ext cx="10223322" cy="5447923"/>
        </p:xfrm>
        <a:graphic>
          <a:graphicData uri="http://schemas.openxmlformats.org/drawingml/2006/table">
            <a:tbl>
              <a:tblPr firstRow="1" firstCol="1" bandRow="1">
                <a:tableStyleId>{5C22544A-7EE6-4342-B048-85BDC9FD1C3A}</a:tableStyleId>
              </a:tblPr>
              <a:tblGrid>
                <a:gridCol w="1179811">
                  <a:extLst>
                    <a:ext uri="{9D8B030D-6E8A-4147-A177-3AD203B41FA5}">
                      <a16:colId xmlns:a16="http://schemas.microsoft.com/office/drawing/2014/main" val="4208163136"/>
                    </a:ext>
                  </a:extLst>
                </a:gridCol>
                <a:gridCol w="4101482">
                  <a:extLst>
                    <a:ext uri="{9D8B030D-6E8A-4147-A177-3AD203B41FA5}">
                      <a16:colId xmlns:a16="http://schemas.microsoft.com/office/drawing/2014/main" val="3711512119"/>
                    </a:ext>
                  </a:extLst>
                </a:gridCol>
                <a:gridCol w="4942029">
                  <a:extLst>
                    <a:ext uri="{9D8B030D-6E8A-4147-A177-3AD203B41FA5}">
                      <a16:colId xmlns:a16="http://schemas.microsoft.com/office/drawing/2014/main" val="1539454757"/>
                    </a:ext>
                  </a:extLst>
                </a:gridCol>
              </a:tblGrid>
              <a:tr h="90412">
                <a:tc>
                  <a:txBody>
                    <a:bodyPr/>
                    <a:lstStyle/>
                    <a:p>
                      <a:pPr algn="ctr">
                        <a:lnSpc>
                          <a:spcPct val="115000"/>
                        </a:lnSpc>
                        <a:spcAft>
                          <a:spcPts val="1000"/>
                        </a:spcAft>
                      </a:pPr>
                      <a:r>
                        <a:rPr lang="en-GB" sz="1200">
                          <a:solidFill>
                            <a:schemeClr val="tx1"/>
                          </a:solidFill>
                          <a:effectLst/>
                          <a:latin typeface="Arial" panose="020B0604020202020204" pitchFamily="34" charset="0"/>
                          <a:cs typeface="Arial" panose="020B0604020202020204" pitchFamily="34" charset="0"/>
                        </a:rPr>
                        <a:t>Band</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tc>
                  <a:txBody>
                    <a:bodyPr/>
                    <a:lstStyle/>
                    <a:p>
                      <a:pPr algn="ctr">
                        <a:lnSpc>
                          <a:spcPct val="115000"/>
                        </a:lnSpc>
                        <a:spcAft>
                          <a:spcPts val="1000"/>
                        </a:spcAft>
                      </a:pPr>
                      <a:r>
                        <a:rPr lang="en-GB" sz="1200">
                          <a:solidFill>
                            <a:schemeClr val="tx1"/>
                          </a:solidFill>
                          <a:effectLst/>
                          <a:latin typeface="Arial" panose="020B0604020202020204" pitchFamily="34" charset="0"/>
                          <a:cs typeface="Arial" panose="020B0604020202020204" pitchFamily="34" charset="0"/>
                        </a:rPr>
                        <a:t>AO1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tc>
                  <a:txBody>
                    <a:bodyPr/>
                    <a:lstStyle/>
                    <a:p>
                      <a:pPr algn="ctr">
                        <a:lnSpc>
                          <a:spcPct val="115000"/>
                        </a:lnSpc>
                        <a:spcAft>
                          <a:spcPts val="1000"/>
                        </a:spcAft>
                      </a:pPr>
                      <a:r>
                        <a:rPr lang="en-GB" sz="1200">
                          <a:solidFill>
                            <a:schemeClr val="tx1"/>
                          </a:solidFill>
                          <a:effectLst/>
                          <a:latin typeface="Arial" panose="020B0604020202020204" pitchFamily="34" charset="0"/>
                          <a:cs typeface="Arial" panose="020B0604020202020204" pitchFamily="34" charset="0"/>
                        </a:rPr>
                        <a:t>AO3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extLst>
                  <a:ext uri="{0D108BD9-81ED-4DB2-BD59-A6C34878D82A}">
                    <a16:rowId xmlns:a16="http://schemas.microsoft.com/office/drawing/2014/main" val="3084037158"/>
                  </a:ext>
                </a:extLst>
              </a:tr>
              <a:tr h="1247518">
                <a:tc>
                  <a:txBody>
                    <a:bodyPr/>
                    <a:lstStyle/>
                    <a:p>
                      <a:pPr algn="ctr">
                        <a:lnSpc>
                          <a:spcPct val="115000"/>
                        </a:lnSpc>
                        <a:spcAft>
                          <a:spcPts val="1000"/>
                        </a:spcAft>
                      </a:pPr>
                      <a:r>
                        <a:rPr lang="en-GB" sz="1200" dirty="0">
                          <a:solidFill>
                            <a:schemeClr val="tx1"/>
                          </a:solidFill>
                          <a:effectLst/>
                          <a:latin typeface="Arial" panose="020B0604020202020204" pitchFamily="34" charset="0"/>
                          <a:cs typeface="Arial" panose="020B0604020202020204" pitchFamily="34" charset="0"/>
                        </a:rPr>
                        <a:t>4</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nchor="ctr"/>
                </a:tc>
                <a:tc>
                  <a:txBody>
                    <a:bodyPr/>
                    <a:lstStyle/>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 </a:t>
                      </a:r>
                    </a:p>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 </a:t>
                      </a:r>
                    </a:p>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There are no Band 4 marks for this assessment objective. </a:t>
                      </a:r>
                    </a:p>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 </a:t>
                      </a:r>
                    </a:p>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6 marks are awarded as for Band 3.</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7-8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An excellent assessment demonstrating: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perceptive and informed judgements about the potential impact of creative play on Nathan’s development</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confident and detailed engagement with the principles of creative play and their potential impact, with reference to two examples.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extLst>
                  <a:ext uri="{0D108BD9-81ED-4DB2-BD59-A6C34878D82A}">
                    <a16:rowId xmlns:a16="http://schemas.microsoft.com/office/drawing/2014/main" val="2928026024"/>
                  </a:ext>
                </a:extLst>
              </a:tr>
              <a:tr h="1137061">
                <a:tc>
                  <a:txBody>
                    <a:bodyPr/>
                    <a:lstStyle/>
                    <a:p>
                      <a:pPr algn="ctr">
                        <a:lnSpc>
                          <a:spcPct val="115000"/>
                        </a:lnSpc>
                        <a:spcAft>
                          <a:spcPts val="1000"/>
                        </a:spcAft>
                      </a:pPr>
                      <a:r>
                        <a:rPr lang="en-GB" sz="1200" dirty="0">
                          <a:solidFill>
                            <a:schemeClr val="tx1"/>
                          </a:solidFill>
                          <a:effectLst/>
                          <a:latin typeface="Arial" panose="020B0604020202020204" pitchFamily="34" charset="0"/>
                          <a:cs typeface="Arial" panose="020B0604020202020204" pitchFamily="34" charset="0"/>
                        </a:rPr>
                        <a:t>3</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5-6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very good description,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thorough knowledge and understanding of the purpose of play and the potential impact of creative play on development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a confident grasp of relevant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5-6 marks </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good assessment demonstrating: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reasoned judgements about the potential impact of creative play on Nathan’s development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thorough engagement with the principles of creative play and their potential impact, with reference to two examples.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extLst>
                  <a:ext uri="{0D108BD9-81ED-4DB2-BD59-A6C34878D82A}">
                    <a16:rowId xmlns:a16="http://schemas.microsoft.com/office/drawing/2014/main" val="1798294709"/>
                  </a:ext>
                </a:extLst>
              </a:tr>
              <a:tr h="1247518">
                <a:tc>
                  <a:txBody>
                    <a:bodyPr/>
                    <a:lstStyle/>
                    <a:p>
                      <a:pPr algn="ctr">
                        <a:lnSpc>
                          <a:spcPct val="115000"/>
                        </a:lnSpc>
                        <a:spcAft>
                          <a:spcPts val="1000"/>
                        </a:spcAft>
                      </a:pPr>
                      <a:r>
                        <a:rPr lang="en-GB" sz="1200" dirty="0">
                          <a:solidFill>
                            <a:schemeClr val="tx1"/>
                          </a:solidFill>
                          <a:effectLst/>
                          <a:latin typeface="Arial" panose="020B0604020202020204" pitchFamily="34" charset="0"/>
                          <a:cs typeface="Arial" panose="020B0604020202020204" pitchFamily="34" charset="0"/>
                        </a:rPr>
                        <a:t>2</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3-4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good description, which shows: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generally secure knowledge and understanding of the purpose of play and the potential impact of creative play on development</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a generally secure grasp of relevant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3-4 marks </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basic assessment demonstrating: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generally valid judgements about the potential impact of creative play on Nathan’s development</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straightforward engagement with the principles of creative play and their potential impact, with reference to one or two examples.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extLst>
                  <a:ext uri="{0D108BD9-81ED-4DB2-BD59-A6C34878D82A}">
                    <a16:rowId xmlns:a16="http://schemas.microsoft.com/office/drawing/2014/main" val="1344674744"/>
                  </a:ext>
                </a:extLst>
              </a:tr>
              <a:tr h="1026604">
                <a:tc>
                  <a:txBody>
                    <a:bodyPr/>
                    <a:lstStyle/>
                    <a:p>
                      <a:pPr algn="ctr">
                        <a:lnSpc>
                          <a:spcPct val="115000"/>
                        </a:lnSpc>
                        <a:spcAft>
                          <a:spcPts val="1000"/>
                        </a:spcAft>
                      </a:pPr>
                      <a:r>
                        <a:rPr lang="en-GB" sz="1200">
                          <a:solidFill>
                            <a:schemeClr val="tx1"/>
                          </a:solidFill>
                          <a:effectLst/>
                        </a:rPr>
                        <a:t>1</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21102" marB="21102"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1-2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basic description, which shows: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knowledge and understanding of the purpose of play and the potential impact of creative play on development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grasp of basic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1-2 marks </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limited assessment demonstrating: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evidence of judgements about the potential impact of creative play on Nathan’s development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engagement with the principles of creative play and their potential impact.</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extLst>
                  <a:ext uri="{0D108BD9-81ED-4DB2-BD59-A6C34878D82A}">
                    <a16:rowId xmlns:a16="http://schemas.microsoft.com/office/drawing/2014/main" val="1292610710"/>
                  </a:ext>
                </a:extLst>
              </a:tr>
              <a:tr h="439246">
                <a:tc>
                  <a:txBody>
                    <a:bodyPr/>
                    <a:lstStyle/>
                    <a:p>
                      <a:pPr algn="ctr">
                        <a:lnSpc>
                          <a:spcPct val="115000"/>
                        </a:lnSpc>
                        <a:spcAft>
                          <a:spcPts val="1000"/>
                        </a:spcAft>
                      </a:pPr>
                      <a:r>
                        <a:rPr lang="en-GB" sz="1200">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21102" marB="21102"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0 marks</a:t>
                      </a:r>
                    </a:p>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0 marks</a:t>
                      </a:r>
                    </a:p>
                    <a:p>
                      <a:pPr algn="ct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840" marR="41840" marT="21102" marB="21102"/>
                </a:tc>
                <a:extLst>
                  <a:ext uri="{0D108BD9-81ED-4DB2-BD59-A6C34878D82A}">
                    <a16:rowId xmlns:a16="http://schemas.microsoft.com/office/drawing/2014/main" val="4219672552"/>
                  </a:ext>
                </a:extLst>
              </a:tr>
            </a:tbl>
          </a:graphicData>
        </a:graphic>
      </p:graphicFrame>
      <p:pic>
        <p:nvPicPr>
          <p:cNvPr id="2" name="Audio 1">
            <a:hlinkClick r:id="" action="ppaction://media"/>
            <a:extLst>
              <a:ext uri="{FF2B5EF4-FFF2-40B4-BE49-F238E27FC236}">
                <a16:creationId xmlns:a16="http://schemas.microsoft.com/office/drawing/2014/main" id="{3B42FBB5-BD4B-4A2F-96F1-F1647B65B1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1785376"/>
      </p:ext>
    </p:extLst>
  </p:cSld>
  <p:clrMapOvr>
    <a:masterClrMapping/>
  </p:clrMapOvr>
  <mc:AlternateContent xmlns:mc="http://schemas.openxmlformats.org/markup-compatibility/2006" xmlns:p14="http://schemas.microsoft.com/office/powerpoint/2010/main">
    <mc:Choice Requires="p14">
      <p:transition spd="slow" p14:dur="2000" advTm="55522"/>
    </mc:Choice>
    <mc:Fallback xmlns="">
      <p:transition spd="slow" advTm="55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solidFill>
                  <a:srgbClr val="0070C0"/>
                </a:solidFill>
                <a:latin typeface="Arial" panose="020B0604020202020204" pitchFamily="34" charset="0"/>
                <a:cs typeface="Arial" panose="020B0604020202020204" pitchFamily="34" charset="0"/>
              </a:rPr>
              <a:t>Section B question 3(a),  AO1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dirty="0">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76800"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Use the space provided to respond – be guided by the number of marks and space available. (Remember you can always use the continuation page if needed)</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04806" y="104291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latin typeface="Arial" panose="020B0604020202020204" pitchFamily="34" charset="0"/>
                <a:cs typeface="Arial" panose="020B0604020202020204"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79409"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Start the clock!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Try and answer this question in 10 minutes</a:t>
            </a:r>
            <a:r>
              <a:rPr lang="en-GB" dirty="0"/>
              <a:t>.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669694" y="935866"/>
            <a:ext cx="5375506" cy="5909310"/>
          </a:xfrm>
          <a:prstGeom prst="rect">
            <a:avLst/>
          </a:prstGeom>
          <a:noFill/>
          <a:ln>
            <a:solidFill>
              <a:schemeClr val="tx1"/>
            </a:solidFill>
          </a:ln>
        </p:spPr>
        <p:txBody>
          <a:bodyPr wrap="square">
            <a:spAutoFit/>
          </a:bodyPr>
          <a:lstStyle/>
          <a:p>
            <a:pPr marL="263525" indent="-263525"/>
            <a:r>
              <a:rPr lang="en-GB" dirty="0">
                <a:latin typeface="Arial" panose="020B0604020202020204" pitchFamily="34" charset="0"/>
                <a:cs typeface="Arial" panose="020B0604020202020204" pitchFamily="34" charset="0"/>
              </a:rPr>
              <a:t>3</a:t>
            </a:r>
            <a:r>
              <a:rPr lang="en-GB" sz="1600" dirty="0">
                <a:latin typeface="Arial" panose="020B0604020202020204" pitchFamily="34" charset="0"/>
                <a:cs typeface="Arial" panose="020B0604020202020204" pitchFamily="34" charset="0"/>
              </a:rPr>
              <a:t>. Practitioners are interested in children’s holistic development, which includes their physical, cognitive and intellectual development.</a:t>
            </a:r>
          </a:p>
          <a:p>
            <a:endParaRPr lang="en-GB" sz="1600" dirty="0">
              <a:highlight>
                <a:srgbClr val="FFFF00"/>
              </a:highlight>
              <a:latin typeface="Arial" panose="020B0604020202020204" pitchFamily="34" charset="0"/>
              <a:cs typeface="Arial" panose="020B0604020202020204" pitchFamily="34" charset="0"/>
            </a:endParaRPr>
          </a:p>
          <a:p>
            <a:pPr marL="342900" indent="-342900">
              <a:buFontTx/>
              <a:buAutoNum type="alphaLcParenBoth"/>
            </a:pPr>
            <a:r>
              <a:rPr lang="en-GB" sz="1600" dirty="0">
                <a:latin typeface="Arial" panose="020B0604020202020204" pitchFamily="34" charset="0"/>
                <a:cs typeface="Arial" panose="020B0604020202020204" pitchFamily="34" charset="0"/>
              </a:rPr>
              <a:t>Describe  with reference to </a:t>
            </a:r>
            <a:r>
              <a:rPr lang="en-GB" sz="1600" dirty="0">
                <a:highlight>
                  <a:srgbClr val="FFFF00"/>
                </a:highlight>
                <a:latin typeface="Arial" panose="020B0604020202020204" pitchFamily="34" charset="0"/>
                <a:cs typeface="Arial" panose="020B0604020202020204" pitchFamily="34" charset="0"/>
              </a:rPr>
              <a:t>gross motor </a:t>
            </a:r>
            <a:r>
              <a:rPr lang="en-GB" sz="1600" dirty="0">
                <a:latin typeface="Arial" panose="020B0604020202020204" pitchFamily="34" charset="0"/>
                <a:cs typeface="Arial" panose="020B0604020202020204" pitchFamily="34" charset="0"/>
              </a:rPr>
              <a:t>skills and </a:t>
            </a:r>
            <a:r>
              <a:rPr lang="en-GB" sz="1600" dirty="0">
                <a:highlight>
                  <a:srgbClr val="FFFF00"/>
                </a:highlight>
                <a:latin typeface="Arial" panose="020B0604020202020204" pitchFamily="34" charset="0"/>
                <a:cs typeface="Arial" panose="020B0604020202020204" pitchFamily="34" charset="0"/>
              </a:rPr>
              <a:t>fine motor skills</a:t>
            </a:r>
            <a:r>
              <a:rPr lang="en-GB" sz="1600" dirty="0">
                <a:latin typeface="Arial" panose="020B0604020202020204" pitchFamily="34" charset="0"/>
                <a:cs typeface="Arial" panose="020B0604020202020204" pitchFamily="34" charset="0"/>
              </a:rPr>
              <a:t>, the </a:t>
            </a:r>
            <a:r>
              <a:rPr lang="en-GB" sz="1600" dirty="0">
                <a:highlight>
                  <a:srgbClr val="FFFF00"/>
                </a:highlight>
                <a:latin typeface="Arial" panose="020B0604020202020204" pitchFamily="34" charset="0"/>
                <a:cs typeface="Arial" panose="020B0604020202020204" pitchFamily="34" charset="0"/>
              </a:rPr>
              <a:t>key milestones</a:t>
            </a:r>
            <a:r>
              <a:rPr lang="en-GB" sz="1600" dirty="0">
                <a:latin typeface="Arial" panose="020B0604020202020204" pitchFamily="34" charset="0"/>
                <a:cs typeface="Arial" panose="020B0604020202020204" pitchFamily="34" charset="0"/>
              </a:rPr>
              <a:t> of </a:t>
            </a:r>
            <a:r>
              <a:rPr lang="en-GB" sz="1600" dirty="0">
                <a:highlight>
                  <a:srgbClr val="FFFF00"/>
                </a:highlight>
                <a:latin typeface="Arial" panose="020B0604020202020204" pitchFamily="34" charset="0"/>
                <a:cs typeface="Arial" panose="020B0604020202020204" pitchFamily="34" charset="0"/>
              </a:rPr>
              <a:t>physical development </a:t>
            </a:r>
            <a:r>
              <a:rPr lang="en-GB" sz="1600" dirty="0">
                <a:latin typeface="Arial" panose="020B0604020202020204" pitchFamily="34" charset="0"/>
                <a:cs typeface="Arial" panose="020B0604020202020204" pitchFamily="34" charset="0"/>
              </a:rPr>
              <a:t>for a child aged between </a:t>
            </a:r>
            <a:r>
              <a:rPr lang="en-GB" sz="1600" dirty="0">
                <a:highlight>
                  <a:srgbClr val="FFFF00"/>
                </a:highlight>
                <a:latin typeface="Arial" panose="020B0604020202020204" pitchFamily="34" charset="0"/>
                <a:cs typeface="Arial" panose="020B0604020202020204" pitchFamily="34" charset="0"/>
              </a:rPr>
              <a:t>0 and 2 years</a:t>
            </a:r>
            <a:r>
              <a:rPr lang="en-GB" sz="1600" dirty="0">
                <a:latin typeface="Arial" panose="020B0604020202020204" pitchFamily="34" charset="0"/>
                <a:cs typeface="Arial" panose="020B0604020202020204" pitchFamily="34" charset="0"/>
              </a:rPr>
              <a:t>. 										</a:t>
            </a:r>
            <a:r>
              <a:rPr lang="en-GB" sz="1600" dirty="0">
                <a:highlight>
                  <a:srgbClr val="FFFF00"/>
                </a:highlight>
                <a:latin typeface="Arial" panose="020B0604020202020204" pitchFamily="34" charset="0"/>
                <a:cs typeface="Arial" panose="020B0604020202020204" pitchFamily="34" charset="0"/>
              </a:rPr>
              <a:t>[6]</a:t>
            </a:r>
          </a:p>
          <a:p>
            <a:pPr marL="363538" indent="1588"/>
            <a:r>
              <a:rPr lang="en-GB" dirty="0">
                <a:latin typeface="Arial" panose="020B0604020202020204" pitchFamily="34" charset="0"/>
                <a:cs typeface="Arial" panose="020B0604020202020204" pitchFamily="34" charset="0"/>
              </a:rPr>
              <a:t>                                  						 </a:t>
            </a:r>
            <a:r>
              <a:rPr lang="en-GB" dirty="0"/>
              <a:t>………………………………………………………………………… ………………………………………………………………………… …………………………………………………………………………</a:t>
            </a:r>
          </a:p>
          <a:p>
            <a:pPr marL="363538" indent="1588"/>
            <a:r>
              <a:rPr lang="en-GB" dirty="0"/>
              <a:t>	………………………………………………………………………. …………………………………………………………………………</a:t>
            </a:r>
          </a:p>
          <a:p>
            <a:pPr marL="363538" indent="1588"/>
            <a:r>
              <a:rPr lang="en-GB" dirty="0"/>
              <a:t>…………………………………………………………………………</a:t>
            </a:r>
          </a:p>
          <a:p>
            <a:pPr marL="363538" indent="1588"/>
            <a:r>
              <a:rPr lang="en-GB" dirty="0"/>
              <a:t>…………………………………………………………………………</a:t>
            </a:r>
          </a:p>
          <a:p>
            <a:pPr marL="363538" indent="1588"/>
            <a:r>
              <a:rPr lang="en-GB" dirty="0"/>
              <a:t>…………………………………………………………………………</a:t>
            </a:r>
          </a:p>
          <a:p>
            <a:pPr marL="363538" indent="1588"/>
            <a:r>
              <a:rPr lang="en-GB" dirty="0"/>
              <a:t>…………………………………………………………………………</a:t>
            </a:r>
          </a:p>
          <a:p>
            <a:pPr marL="363538" indent="1588"/>
            <a:r>
              <a:rPr lang="en-GB" dirty="0"/>
              <a:t>…………………………………………………………………………</a:t>
            </a:r>
          </a:p>
          <a:p>
            <a:pPr marL="363538" indent="1588"/>
            <a:r>
              <a:rPr lang="en-GB" dirty="0"/>
              <a:t>………………………………………………………………….........</a:t>
            </a:r>
          </a:p>
          <a:p>
            <a:pPr marL="363538" indent="-363538"/>
            <a:r>
              <a:rPr lang="en-GB" dirty="0"/>
              <a:t>	</a:t>
            </a:r>
          </a:p>
        </p:txBody>
      </p:sp>
      <p:sp>
        <p:nvSpPr>
          <p:cNvPr id="2" name="Oval 1">
            <a:extLst>
              <a:ext uri="{FF2B5EF4-FFF2-40B4-BE49-F238E27FC236}">
                <a16:creationId xmlns:a16="http://schemas.microsoft.com/office/drawing/2014/main" id="{6216F869-8070-436D-BC68-7E02B05DB377}"/>
              </a:ext>
            </a:extLst>
          </p:cNvPr>
          <p:cNvSpPr/>
          <p:nvPr/>
        </p:nvSpPr>
        <p:spPr>
          <a:xfrm>
            <a:off x="964737" y="1938777"/>
            <a:ext cx="1156437" cy="3481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ED9467EF-1DAA-43AE-8E31-BAA3DB9B05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1234081"/>
      </p:ext>
    </p:extLst>
  </p:cSld>
  <p:clrMapOvr>
    <a:masterClrMapping/>
  </p:clrMapOvr>
  <mc:AlternateContent xmlns:mc="http://schemas.openxmlformats.org/markup-compatibility/2006" xmlns:p14="http://schemas.microsoft.com/office/powerpoint/2010/main">
    <mc:Choice Requires="p14">
      <p:transition spd="slow" p14:dur="2000" advTm="103673"/>
    </mc:Choice>
    <mc:Fallback xmlns="">
      <p:transition spd="slow" advTm="103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3(a),  AO1 mark scheme</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38" y="932115"/>
            <a:ext cx="6098998" cy="5893921"/>
          </a:xfrm>
          <a:prstGeom prst="rect">
            <a:avLst/>
          </a:prstGeom>
          <a:noFill/>
          <a:ln>
            <a:solidFill>
              <a:schemeClr val="tx1"/>
            </a:solidFill>
          </a:ln>
        </p:spPr>
        <p:txBody>
          <a:bodyPr wrap="square">
            <a:spAutoFit/>
          </a:bodyPr>
          <a:lstStyle/>
          <a:p>
            <a:pPr marL="179388" indent="-179388"/>
            <a:r>
              <a:rPr lang="en-GB" sz="1400" dirty="0">
                <a:latin typeface="Arial" panose="020B0604020202020204" pitchFamily="34" charset="0"/>
                <a:cs typeface="Arial" panose="020B0604020202020204" pitchFamily="34" charset="0"/>
              </a:rPr>
              <a:t>3. </a:t>
            </a:r>
            <a:r>
              <a:rPr lang="en-GB" sz="1200" i="1" dirty="0">
                <a:effectLst/>
                <a:latin typeface="Arial" panose="020B0604020202020204" pitchFamily="34" charset="0"/>
                <a:ea typeface="Calibri" panose="020F0502020204030204" pitchFamily="34" charset="0"/>
              </a:rPr>
              <a:t>Practitioners are interested in children’s holistic development, which includes their physical, cognitive and language development. </a:t>
            </a:r>
            <a:endParaRPr lang="en-GB" sz="1200" i="1" dirty="0">
              <a:latin typeface="Arial" panose="020B0604020202020204" pitchFamily="34" charset="0"/>
              <a:cs typeface="Arial" panose="020B0604020202020204" pitchFamily="34" charset="0"/>
            </a:endParaRPr>
          </a:p>
          <a:p>
            <a:endParaRPr lang="en-GB" sz="1200" i="1" dirty="0">
              <a:latin typeface="Arial" panose="020B0604020202020204" pitchFamily="34" charset="0"/>
              <a:cs typeface="Arial" panose="020B0604020202020204" pitchFamily="34" charset="0"/>
            </a:endParaRPr>
          </a:p>
          <a:p>
            <a:pPr marL="342900" indent="-342900">
              <a:buAutoNum type="alphaLcParenBoth"/>
            </a:pPr>
            <a:r>
              <a:rPr lang="en-GB" sz="1200" i="1" dirty="0">
                <a:effectLst/>
                <a:latin typeface="Arial" panose="020B0604020202020204" pitchFamily="34" charset="0"/>
                <a:ea typeface="Calibri" panose="020F0502020204030204" pitchFamily="34" charset="0"/>
              </a:rPr>
              <a:t>Describe, with reference to gross motor skills and fine motor skills, the key milestones of physical development for a child aged between 0 and 2 years. </a:t>
            </a:r>
            <a:endParaRPr lang="en-GB" sz="1400" i="1" dirty="0">
              <a:effectLst/>
              <a:latin typeface="Arial" panose="020B0604020202020204" pitchFamily="34" charset="0"/>
              <a:ea typeface="Calibri" panose="020F0502020204030204" pitchFamily="34" charset="0"/>
              <a:cs typeface="Arial" panose="020B0604020202020204" pitchFamily="34" charset="0"/>
            </a:endParaRPr>
          </a:p>
          <a:p>
            <a:pPr marL="342900" indent="-342900">
              <a:buAutoNum type="alphaLcParenBoth"/>
            </a:pPr>
            <a:endParaRPr lang="en-GB" sz="1400" i="1" dirty="0">
              <a:latin typeface="Arial" panose="020B0604020202020204" pitchFamily="34" charset="0"/>
              <a:cs typeface="Arial" panose="020B0604020202020204" pitchFamily="34" charset="0"/>
            </a:endParaRPr>
          </a:p>
          <a:p>
            <a:pPr>
              <a:tabLst>
                <a:tab pos="457200" algn="l"/>
                <a:tab pos="914400" algn="l"/>
                <a:tab pos="3237230" algn="l"/>
                <a:tab pos="5715000" algn="r"/>
              </a:tabLst>
            </a:pPr>
            <a:r>
              <a:rPr lang="en-GB" sz="1200" dirty="0">
                <a:latin typeface="Arial" panose="020B0604020202020204" pitchFamily="34" charset="0"/>
                <a:cs typeface="Arial" panose="020B0604020202020204" pitchFamily="34" charset="0"/>
              </a:rPr>
              <a:t>Answers may refer to:</a:t>
            </a:r>
          </a:p>
          <a:p>
            <a:pPr>
              <a:tabLst>
                <a:tab pos="457200" algn="l"/>
                <a:tab pos="914400" algn="l"/>
                <a:tab pos="3237230" algn="l"/>
                <a:tab pos="5715000" algn="r"/>
              </a:tabLst>
            </a:pPr>
            <a:r>
              <a:rPr lang="en-GB" sz="1200" dirty="0">
                <a:latin typeface="Arial" panose="020B0604020202020204" pitchFamily="34" charset="0"/>
                <a:ea typeface="Calibri" panose="020F0502020204030204" pitchFamily="34" charset="0"/>
                <a:cs typeface="Times New Roman" panose="02020603050405020304" pitchFamily="18" charset="0"/>
              </a:rPr>
              <a:t>D</a:t>
            </a:r>
            <a:r>
              <a:rPr lang="en-GB" sz="1200" dirty="0">
                <a:effectLst/>
                <a:latin typeface="Arial" panose="020B0604020202020204" pitchFamily="34" charset="0"/>
                <a:ea typeface="Calibri" panose="020F0502020204030204" pitchFamily="34" charset="0"/>
                <a:cs typeface="Times New Roman" panose="02020603050405020304" pitchFamily="18" charset="0"/>
              </a:rPr>
              <a:t>evelopment of </a:t>
            </a:r>
            <a:r>
              <a:rPr lang="en-GB" sz="1200" b="1" dirty="0">
                <a:effectLst/>
                <a:latin typeface="Arial" panose="020B0604020202020204" pitchFamily="34" charset="0"/>
                <a:ea typeface="Calibri" panose="020F0502020204030204" pitchFamily="34" charset="0"/>
                <a:cs typeface="Times New Roman" panose="02020603050405020304" pitchFamily="18" charset="0"/>
              </a:rPr>
              <a:t>gross motor skills</a:t>
            </a:r>
            <a:r>
              <a:rPr lang="en-GB" sz="1200" dirty="0">
                <a:effectLst/>
                <a:latin typeface="Arial" panose="020B0604020202020204" pitchFamily="34" charset="0"/>
                <a:ea typeface="Calibri" panose="020F0502020204030204" pitchFamily="34" charset="0"/>
                <a:cs typeface="Times New Roman" panose="02020603050405020304" pitchFamily="18" charset="0"/>
              </a:rPr>
              <a:t> for 0-2 year-olds such as: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head control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sitting up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crawling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standing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walking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running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hopping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jumping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riding a tricycle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Symbol" panose="05050102010706020507" pitchFamily="18" charset="2"/>
              <a:buChar char=""/>
              <a:tabLst>
                <a:tab pos="914400" algn="l"/>
                <a:tab pos="3654425"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catching/kicking a ball.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 pos="914400" algn="l"/>
                <a:tab pos="5715000" algn="r"/>
              </a:tabLst>
            </a:pPr>
            <a:r>
              <a:rPr lang="en-GB" sz="1200" dirty="0">
                <a:latin typeface="Arial" panose="020B0604020202020204" pitchFamily="34" charset="0"/>
                <a:ea typeface="Calibri" panose="020F0502020204030204" pitchFamily="34" charset="0"/>
                <a:cs typeface="Times New Roman" panose="02020603050405020304" pitchFamily="18" charset="0"/>
              </a:rPr>
              <a:t>D</a:t>
            </a:r>
            <a:r>
              <a:rPr lang="en-GB" sz="1200" dirty="0">
                <a:effectLst/>
                <a:latin typeface="Arial" panose="020B0604020202020204" pitchFamily="34" charset="0"/>
                <a:ea typeface="Calibri" panose="020F0502020204030204" pitchFamily="34" charset="0"/>
                <a:cs typeface="Times New Roman" panose="02020603050405020304" pitchFamily="18" charset="0"/>
              </a:rPr>
              <a:t>evelopment of </a:t>
            </a:r>
            <a:r>
              <a:rPr lang="en-GB" sz="1200" b="1" dirty="0">
                <a:effectLst/>
                <a:latin typeface="Arial" panose="020B0604020202020204" pitchFamily="34" charset="0"/>
                <a:ea typeface="Calibri" panose="020F0502020204030204" pitchFamily="34" charset="0"/>
                <a:cs typeface="Times New Roman" panose="02020603050405020304" pitchFamily="18" charset="0"/>
              </a:rPr>
              <a:t>fine motor skills</a:t>
            </a:r>
            <a:r>
              <a:rPr lang="en-GB" sz="1200" dirty="0">
                <a:effectLst/>
                <a:latin typeface="Arial" panose="020B0604020202020204" pitchFamily="34" charset="0"/>
                <a:ea typeface="Calibri" panose="020F0502020204030204" pitchFamily="34" charset="0"/>
                <a:cs typeface="Times New Roman" panose="02020603050405020304" pitchFamily="18" charset="0"/>
              </a:rPr>
              <a:t> for 0-2 year-olds such as: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palmar grasp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fingers and thumb grasp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finger and thumb pincer grasp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transferring objects from one hand to the other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passing an object from one hand to another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feeding self with a spoon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building a tower</a:t>
            </a:r>
          </a:p>
          <a:p>
            <a:pPr marL="342900" lvl="0" indent="-342900">
              <a:buFont typeface="Symbol" panose="05050102010706020507" pitchFamily="18" charset="2"/>
              <a:buChar char=""/>
              <a:tabLst>
                <a:tab pos="914400" algn="l"/>
                <a:tab pos="5715000" algn="r"/>
              </a:tabLst>
            </a:pPr>
            <a:r>
              <a:rPr lang="en-GB" sz="1200" dirty="0">
                <a:latin typeface="Arial" panose="020B0604020202020204" pitchFamily="34" charset="0"/>
                <a:ea typeface="Times New Roman" panose="02020603050405020304" pitchFamily="18" charset="0"/>
                <a:cs typeface="Times New Roman" panose="02020603050405020304" pitchFamily="18" charset="0"/>
              </a:rPr>
              <a:t>pointing at objects with index finger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Symbol" panose="05050102010706020507" pitchFamily="18" charset="2"/>
              <a:buChar char=""/>
              <a:tabLst>
                <a:tab pos="914400" algn="l"/>
                <a:tab pos="571500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turning pages of cardboard books.</a:t>
            </a:r>
            <a:endParaRPr lang="en-GB" sz="1200" dirty="0">
              <a:latin typeface="Calibri" panose="020F0502020204030204" pitchFamily="34" charset="0"/>
              <a:ea typeface="Times New Roman" panose="02020603050405020304" pitchFamily="18" charset="0"/>
              <a:cs typeface="Times New Roman" panose="02020603050405020304" pitchFamily="18" charset="0"/>
            </a:endParaRPr>
          </a:p>
          <a:p>
            <a:pPr lvl="0">
              <a:spcAft>
                <a:spcPts val="1000"/>
              </a:spcAft>
              <a:tabLst>
                <a:tab pos="914400" algn="l"/>
                <a:tab pos="5715000" algn="r"/>
              </a:tabLst>
            </a:pPr>
            <a:r>
              <a:rPr lang="en-GB" sz="1200" dirty="0">
                <a:latin typeface="Arial" panose="020B0604020202020204" pitchFamily="34" charset="0"/>
                <a:cs typeface="Arial" panose="020B0604020202020204" pitchFamily="34" charset="0"/>
              </a:rPr>
              <a:t>Credit any other valid response.</a:t>
            </a:r>
            <a:endParaRPr lang="en-GB" sz="1200" i="1"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9B70DE3D-E619-4F7E-96D9-36D2511C7800}"/>
              </a:ext>
            </a:extLst>
          </p:cNvPr>
          <p:cNvGraphicFramePr>
            <a:graphicFrameLocks noGrp="1"/>
          </p:cNvGraphicFramePr>
          <p:nvPr>
            <p:extLst>
              <p:ext uri="{D42A27DB-BD31-4B8C-83A1-F6EECF244321}">
                <p14:modId xmlns:p14="http://schemas.microsoft.com/office/powerpoint/2010/main" val="3527423745"/>
              </p:ext>
            </p:extLst>
          </p:nvPr>
        </p:nvGraphicFramePr>
        <p:xfrm>
          <a:off x="7131939" y="932115"/>
          <a:ext cx="4059936" cy="856222"/>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Mark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6</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2" name="Audio 1">
            <a:hlinkClick r:id="" action="ppaction://media"/>
            <a:extLst>
              <a:ext uri="{FF2B5EF4-FFF2-40B4-BE49-F238E27FC236}">
                <a16:creationId xmlns:a16="http://schemas.microsoft.com/office/drawing/2014/main" id="{E87142DB-5995-4336-BF23-FC77538F0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6959092"/>
      </p:ext>
    </p:extLst>
  </p:cSld>
  <p:clrMapOvr>
    <a:masterClrMapping/>
  </p:clrMapOvr>
  <mc:AlternateContent xmlns:mc="http://schemas.openxmlformats.org/markup-compatibility/2006" xmlns:p14="http://schemas.microsoft.com/office/powerpoint/2010/main">
    <mc:Choice Requires="p14">
      <p:transition spd="slow" p14:dur="2000" advTm="40476"/>
    </mc:Choice>
    <mc:Fallback xmlns="">
      <p:transition spd="slow" advTm="4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3(a),  AO1 mark scheme bands</a:t>
            </a:r>
          </a:p>
        </p:txBody>
      </p:sp>
      <p:cxnSp>
        <p:nvCxnSpPr>
          <p:cNvPr id="59" name="Straight Connector 58">
            <a:extLst>
              <a:ext uri="{FF2B5EF4-FFF2-40B4-BE49-F238E27FC236}">
                <a16:creationId xmlns:a16="http://schemas.microsoft.com/office/drawing/2014/main" id="{96928600-875D-49DE-90B3-F30087FA9344}"/>
              </a:ext>
            </a:extLst>
          </p:cNvPr>
          <p:cNvCxnSpPr/>
          <p:nvPr/>
        </p:nvCxnSpPr>
        <p:spPr>
          <a:xfrm>
            <a:off x="993422" y="1174044"/>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2E0BE5FD-4259-4DD3-B3AA-29BC847A3473}"/>
              </a:ext>
            </a:extLst>
          </p:cNvPr>
          <p:cNvGraphicFramePr>
            <a:graphicFrameLocks noGrp="1"/>
          </p:cNvGraphicFramePr>
          <p:nvPr>
            <p:extLst>
              <p:ext uri="{D42A27DB-BD31-4B8C-83A1-F6EECF244321}">
                <p14:modId xmlns:p14="http://schemas.microsoft.com/office/powerpoint/2010/main" val="3904570562"/>
              </p:ext>
            </p:extLst>
          </p:nvPr>
        </p:nvGraphicFramePr>
        <p:xfrm>
          <a:off x="2625179" y="1076971"/>
          <a:ext cx="7364592" cy="4228066"/>
        </p:xfrm>
        <a:graphic>
          <a:graphicData uri="http://schemas.openxmlformats.org/drawingml/2006/table">
            <a:tbl>
              <a:tblPr firstRow="1" firstCol="1" bandRow="1">
                <a:tableStyleId>{5C22544A-7EE6-4342-B048-85BDC9FD1C3A}</a:tableStyleId>
              </a:tblPr>
              <a:tblGrid>
                <a:gridCol w="860995">
                  <a:extLst>
                    <a:ext uri="{9D8B030D-6E8A-4147-A177-3AD203B41FA5}">
                      <a16:colId xmlns:a16="http://schemas.microsoft.com/office/drawing/2014/main" val="2426547450"/>
                    </a:ext>
                  </a:extLst>
                </a:gridCol>
                <a:gridCol w="6503597">
                  <a:extLst>
                    <a:ext uri="{9D8B030D-6E8A-4147-A177-3AD203B41FA5}">
                      <a16:colId xmlns:a16="http://schemas.microsoft.com/office/drawing/2014/main" val="2158988813"/>
                    </a:ext>
                  </a:extLst>
                </a:gridCol>
              </a:tblGrid>
              <a:tr h="172517">
                <a:tc>
                  <a:txBody>
                    <a:bodyPr/>
                    <a:lstStyle/>
                    <a:p>
                      <a:pPr algn="ctr">
                        <a:lnSpc>
                          <a:spcPct val="115000"/>
                        </a:lnSpc>
                        <a:spcAft>
                          <a:spcPts val="1000"/>
                        </a:spcAft>
                      </a:pPr>
                      <a:r>
                        <a:rPr lang="en-GB" sz="1200">
                          <a:solidFill>
                            <a:schemeClr val="tx1"/>
                          </a:solidFill>
                          <a:effectLst/>
                          <a:latin typeface="Arial" panose="020B0604020202020204" pitchFamily="34" charset="0"/>
                          <a:cs typeface="Arial" panose="020B0604020202020204" pitchFamily="34" charset="0"/>
                        </a:rPr>
                        <a:t>Band</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257" marR="53257" marT="26860" marB="26860" anchor="ctr"/>
                </a:tc>
                <a:tc>
                  <a:txBody>
                    <a:bodyPr/>
                    <a:lstStyle/>
                    <a:p>
                      <a:pPr algn="ctr">
                        <a:lnSpc>
                          <a:spcPct val="115000"/>
                        </a:lnSpc>
                        <a:spcAft>
                          <a:spcPts val="1000"/>
                        </a:spcAft>
                      </a:pPr>
                      <a:r>
                        <a:rPr lang="en-GB" sz="1200" dirty="0">
                          <a:solidFill>
                            <a:schemeClr val="tx1"/>
                          </a:solidFill>
                          <a:effectLst/>
                          <a:latin typeface="Arial" panose="020B0604020202020204" pitchFamily="34" charset="0"/>
                          <a:cs typeface="Arial" panose="020B0604020202020204" pitchFamily="34" charset="0"/>
                        </a:rPr>
                        <a:t>AO1</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257" marR="53257" marT="26860" marB="26860"/>
                </a:tc>
                <a:extLst>
                  <a:ext uri="{0D108BD9-81ED-4DB2-BD59-A6C34878D82A}">
                    <a16:rowId xmlns:a16="http://schemas.microsoft.com/office/drawing/2014/main" val="171607122"/>
                  </a:ext>
                </a:extLst>
              </a:tr>
              <a:tr h="1115240">
                <a:tc>
                  <a:txBody>
                    <a:bodyPr/>
                    <a:lstStyle/>
                    <a:p>
                      <a:pPr algn="ctr">
                        <a:lnSpc>
                          <a:spcPct val="115000"/>
                        </a:lnSpc>
                        <a:spcAft>
                          <a:spcPts val="1000"/>
                        </a:spcAft>
                      </a:pPr>
                      <a:r>
                        <a:rPr lang="en-GB" sz="1200">
                          <a:solidFill>
                            <a:schemeClr val="tx1"/>
                          </a:solidFill>
                          <a:effectLst/>
                          <a:latin typeface="Arial" panose="020B0604020202020204" pitchFamily="34" charset="0"/>
                          <a:cs typeface="Arial" panose="020B0604020202020204" pitchFamily="34" charset="0"/>
                        </a:rPr>
                        <a:t>3</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257" marR="53257" marT="26860" marB="26860"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5-6 marks</a:t>
                      </a:r>
                    </a:p>
                    <a:p>
                      <a:pPr>
                        <a:lnSpc>
                          <a:spcPct val="100000"/>
                        </a:lnSpc>
                        <a:spcBef>
                          <a:spcPts val="0"/>
                        </a:spcBef>
                        <a:spcAft>
                          <a:spcPts val="0"/>
                        </a:spcAft>
                        <a:tabLst>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very good description, which shows:</a:t>
                      </a:r>
                    </a:p>
                    <a:p>
                      <a:pPr marL="342900" lvl="0" indent="-342900">
                        <a:lnSpc>
                          <a:spcPct val="100000"/>
                        </a:lnSpc>
                        <a:spcBef>
                          <a:spcPts val="0"/>
                        </a:spcBef>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thorough knowledge and understanding of the key milestones of physical development including both gross and fine motor skills for a child aged between 0 and 2 years</a:t>
                      </a:r>
                    </a:p>
                    <a:p>
                      <a:pPr marL="342900" lvl="0" indent="-342900">
                        <a:lnSpc>
                          <a:spcPct val="100000"/>
                        </a:lnSpc>
                        <a:spcBef>
                          <a:spcPts val="0"/>
                        </a:spcBef>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confident grasp of relevant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257" marR="53257" marT="26860" marB="26860"/>
                </a:tc>
                <a:extLst>
                  <a:ext uri="{0D108BD9-81ED-4DB2-BD59-A6C34878D82A}">
                    <a16:rowId xmlns:a16="http://schemas.microsoft.com/office/drawing/2014/main" val="2197145329"/>
                  </a:ext>
                </a:extLst>
              </a:tr>
              <a:tr h="1238785">
                <a:tc>
                  <a:txBody>
                    <a:bodyPr/>
                    <a:lstStyle/>
                    <a:p>
                      <a:pPr algn="ctr">
                        <a:lnSpc>
                          <a:spcPct val="115000"/>
                        </a:lnSpc>
                        <a:spcAft>
                          <a:spcPts val="1000"/>
                        </a:spcAft>
                      </a:pPr>
                      <a:r>
                        <a:rPr lang="en-GB" sz="1200">
                          <a:solidFill>
                            <a:schemeClr val="tx1"/>
                          </a:solidFill>
                          <a:effectLst/>
                          <a:latin typeface="Arial" panose="020B0604020202020204" pitchFamily="34" charset="0"/>
                          <a:cs typeface="Arial" panose="020B0604020202020204" pitchFamily="34" charset="0"/>
                        </a:rPr>
                        <a:t>2</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257" marR="53257" marT="26860" marB="26860"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3-4 marks</a:t>
                      </a:r>
                    </a:p>
                    <a:p>
                      <a:pPr>
                        <a:lnSpc>
                          <a:spcPct val="100000"/>
                        </a:lnSpc>
                        <a:spcBef>
                          <a:spcPts val="0"/>
                        </a:spcBef>
                        <a:spcAft>
                          <a:spcPts val="0"/>
                        </a:spcAft>
                        <a:tabLst>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good description, which shows: </a:t>
                      </a:r>
                    </a:p>
                    <a:p>
                      <a:pPr marL="342900" lvl="0" indent="-342900">
                        <a:lnSpc>
                          <a:spcPct val="100000"/>
                        </a:lnSpc>
                        <a:spcBef>
                          <a:spcPts val="0"/>
                        </a:spcBef>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generally secure knowledge and understanding of the key milestones of physical development including gross and/or fine motor skills for a child aged between 0 and 2 years</a:t>
                      </a:r>
                    </a:p>
                    <a:p>
                      <a:pPr marL="342900" lvl="0" indent="-342900">
                        <a:lnSpc>
                          <a:spcPct val="100000"/>
                        </a:lnSpc>
                        <a:spcBef>
                          <a:spcPts val="0"/>
                        </a:spcBef>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generally secure grasp of relevant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257" marR="53257" marT="26860" marB="26860"/>
                </a:tc>
                <a:extLst>
                  <a:ext uri="{0D108BD9-81ED-4DB2-BD59-A6C34878D82A}">
                    <a16:rowId xmlns:a16="http://schemas.microsoft.com/office/drawing/2014/main" val="3856222026"/>
                  </a:ext>
                </a:extLst>
              </a:tr>
              <a:tr h="1081372">
                <a:tc>
                  <a:txBody>
                    <a:bodyPr/>
                    <a:lstStyle/>
                    <a:p>
                      <a:pPr algn="ctr">
                        <a:lnSpc>
                          <a:spcPct val="115000"/>
                        </a:lnSpc>
                        <a:spcAft>
                          <a:spcPts val="1000"/>
                        </a:spcAft>
                      </a:pPr>
                      <a:r>
                        <a:rPr lang="en-GB" sz="1200">
                          <a:solidFill>
                            <a:schemeClr val="tx1"/>
                          </a:solidFill>
                          <a:effectLst/>
                          <a:latin typeface="Arial" panose="020B0604020202020204" pitchFamily="34" charset="0"/>
                          <a:cs typeface="Arial" panose="020B0604020202020204" pitchFamily="34" charset="0"/>
                        </a:rPr>
                        <a:t>1</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257" marR="53257" marT="26860" marB="26860"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1-2 marks</a:t>
                      </a:r>
                    </a:p>
                    <a:p>
                      <a:pPr>
                        <a:lnSpc>
                          <a:spcPct val="100000"/>
                        </a:lnSpc>
                        <a:spcBef>
                          <a:spcPts val="0"/>
                        </a:spcBef>
                        <a:spcAft>
                          <a:spcPts val="0"/>
                        </a:spcAft>
                        <a:tabLst>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basic description, which shows: </a:t>
                      </a:r>
                    </a:p>
                    <a:p>
                      <a:pPr marL="342900" lvl="0" indent="-342900">
                        <a:lnSpc>
                          <a:spcPct val="100000"/>
                        </a:lnSpc>
                        <a:spcBef>
                          <a:spcPts val="0"/>
                        </a:spcBef>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some knowledge and understanding of the key milestones of physical development including gross or fine motor skills for a child aged between 0 and 2 years</a:t>
                      </a:r>
                    </a:p>
                    <a:p>
                      <a:pPr marL="342900" lvl="0" indent="-342900">
                        <a:lnSpc>
                          <a:spcPct val="100000"/>
                        </a:lnSpc>
                        <a:spcBef>
                          <a:spcPts val="0"/>
                        </a:spcBef>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some grasp of basic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257" marR="53257" marT="26860" marB="26860"/>
                </a:tc>
                <a:extLst>
                  <a:ext uri="{0D108BD9-81ED-4DB2-BD59-A6C34878D82A}">
                    <a16:rowId xmlns:a16="http://schemas.microsoft.com/office/drawing/2014/main" val="878470572"/>
                  </a:ext>
                </a:extLst>
              </a:tr>
              <a:tr h="418509">
                <a:tc>
                  <a:txBody>
                    <a:bodyPr/>
                    <a:lstStyle/>
                    <a:p>
                      <a:pPr algn="ctr">
                        <a:lnSpc>
                          <a:spcPct val="115000"/>
                        </a:lnSpc>
                        <a:spcAft>
                          <a:spcPts val="1000"/>
                        </a:spcAft>
                      </a:pPr>
                      <a:r>
                        <a:rPr lang="en-GB" sz="1200">
                          <a:solidFill>
                            <a:schemeClr val="tx1"/>
                          </a:solidFill>
                          <a:effectLst/>
                          <a:latin typeface="Arial" panose="020B0604020202020204" pitchFamily="34" charset="0"/>
                          <a:cs typeface="Arial" panose="020B0604020202020204" pitchFamily="34" charset="0"/>
                        </a:rPr>
                        <a:t>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257" marR="53257" marT="26860" marB="26860"/>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0 marks</a:t>
                      </a:r>
                    </a:p>
                    <a:p>
                      <a:pPr algn="ctr">
                        <a:lnSpc>
                          <a:spcPct val="100000"/>
                        </a:lnSpc>
                        <a:spcAft>
                          <a:spcPts val="100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257" marR="53257" marT="26860" marB="26860"/>
                </a:tc>
                <a:extLst>
                  <a:ext uri="{0D108BD9-81ED-4DB2-BD59-A6C34878D82A}">
                    <a16:rowId xmlns:a16="http://schemas.microsoft.com/office/drawing/2014/main" val="113771074"/>
                  </a:ext>
                </a:extLst>
              </a:tr>
            </a:tbl>
          </a:graphicData>
        </a:graphic>
      </p:graphicFrame>
      <p:pic>
        <p:nvPicPr>
          <p:cNvPr id="4" name="Audio 3">
            <a:hlinkClick r:id="" action="ppaction://media"/>
            <a:extLst>
              <a:ext uri="{FF2B5EF4-FFF2-40B4-BE49-F238E27FC236}">
                <a16:creationId xmlns:a16="http://schemas.microsoft.com/office/drawing/2014/main" id="{FB4F6463-D63B-4ED3-A368-C1F08CCCDC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5241159"/>
      </p:ext>
    </p:extLst>
  </p:cSld>
  <p:clrMapOvr>
    <a:masterClrMapping/>
  </p:clrMapOvr>
  <mc:AlternateContent xmlns:mc="http://schemas.openxmlformats.org/markup-compatibility/2006" xmlns:p14="http://schemas.microsoft.com/office/powerpoint/2010/main">
    <mc:Choice Requires="p14">
      <p:transition spd="slow" p14:dur="2000" advTm="38299"/>
    </mc:Choice>
    <mc:Fallback xmlns="">
      <p:transition spd="slow" advTm="38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solidFill>
                  <a:srgbClr val="0070C0"/>
                </a:solidFill>
                <a:latin typeface="Arial" panose="020B0604020202020204" pitchFamily="34" charset="0"/>
                <a:cs typeface="Arial" panose="020B0604020202020204" pitchFamily="34" charset="0"/>
              </a:rPr>
              <a:t>Section B question 3(b),  AO2</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dirty="0">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76800"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Use the space provided to respond – be guided by the number of marks and space available. (Remember you can always use the continuation page if needed)</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04806" y="121962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latin typeface="Arial" panose="020B0604020202020204" pitchFamily="34" charset="0"/>
                <a:cs typeface="Arial" panose="020B0604020202020204"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444806"/>
            <a:ext cx="3479409"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Start the clock!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Try and answer this question in 10 minutes.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4993173" cy="4247317"/>
          </a:xfrm>
          <a:prstGeom prst="rect">
            <a:avLst/>
          </a:prstGeom>
          <a:noFill/>
          <a:ln>
            <a:solidFill>
              <a:schemeClr val="tx1"/>
            </a:solidFill>
          </a:ln>
        </p:spPr>
        <p:txBody>
          <a:bodyPr wrap="square">
            <a:spAutoFit/>
          </a:bodyPr>
          <a:lstStyle/>
          <a:p>
            <a:pPr marL="365125" indent="-365125"/>
            <a:r>
              <a:rPr lang="en-GB" dirty="0">
                <a:cs typeface="Arial" panose="020B0604020202020204" pitchFamily="34" charset="0"/>
              </a:rPr>
              <a:t>(</a:t>
            </a:r>
            <a:r>
              <a:rPr lang="en-GB" sz="1600" dirty="0">
                <a:latin typeface="Arial" panose="020B0604020202020204" pitchFamily="34" charset="0"/>
                <a:cs typeface="Arial" panose="020B0604020202020204" pitchFamily="34" charset="0"/>
              </a:rPr>
              <a:t>b)  Explain how </a:t>
            </a:r>
            <a:r>
              <a:rPr lang="en-GB" sz="1600" dirty="0">
                <a:highlight>
                  <a:srgbClr val="FFFF00"/>
                </a:highlight>
                <a:latin typeface="Arial" panose="020B0604020202020204" pitchFamily="34" charset="0"/>
                <a:cs typeface="Arial" panose="020B0604020202020204" pitchFamily="34" charset="0"/>
              </a:rPr>
              <a:t>Vygotsky’s theory </a:t>
            </a:r>
            <a:r>
              <a:rPr lang="en-GB" sz="1600" dirty="0">
                <a:latin typeface="Arial" panose="020B0604020202020204" pitchFamily="34" charset="0"/>
                <a:cs typeface="Arial" panose="020B0604020202020204" pitchFamily="34" charset="0"/>
              </a:rPr>
              <a:t>can help our </a:t>
            </a:r>
            <a:r>
              <a:rPr lang="en-GB" sz="1600" dirty="0">
                <a:highlight>
                  <a:srgbClr val="FFFF00"/>
                </a:highlight>
                <a:latin typeface="Arial" panose="020B0604020202020204" pitchFamily="34" charset="0"/>
                <a:cs typeface="Arial" panose="020B0604020202020204" pitchFamily="34" charset="0"/>
              </a:rPr>
              <a:t>understanding</a:t>
            </a:r>
            <a:r>
              <a:rPr lang="en-GB" sz="1600" dirty="0">
                <a:latin typeface="Arial" panose="020B0604020202020204" pitchFamily="34" charset="0"/>
                <a:cs typeface="Arial" panose="020B0604020202020204" pitchFamily="34" charset="0"/>
              </a:rPr>
              <a:t> of </a:t>
            </a:r>
            <a:r>
              <a:rPr lang="en-GB" sz="1600" dirty="0">
                <a:highlight>
                  <a:srgbClr val="FFFF00"/>
                </a:highlight>
                <a:latin typeface="Arial" panose="020B0604020202020204" pitchFamily="34" charset="0"/>
                <a:cs typeface="Arial" panose="020B0604020202020204" pitchFamily="34" charset="0"/>
              </a:rPr>
              <a:t>cognitive development of children.</a:t>
            </a:r>
            <a:r>
              <a:rPr lang="en-GB" sz="1600" dirty="0">
                <a:latin typeface="Arial" panose="020B0604020202020204" pitchFamily="34" charset="0"/>
                <a:cs typeface="Arial" panose="020B0604020202020204" pitchFamily="34" charset="0"/>
              </a:rPr>
              <a:t>				 			</a:t>
            </a:r>
            <a:r>
              <a:rPr lang="en-GB" sz="1600" dirty="0">
                <a:highlight>
                  <a:srgbClr val="FFFF00"/>
                </a:highlight>
                <a:latin typeface="Arial" panose="020B0604020202020204" pitchFamily="34" charset="0"/>
                <a:cs typeface="Arial" panose="020B0604020202020204" pitchFamily="34" charset="0"/>
              </a:rPr>
              <a:t>[6] </a:t>
            </a:r>
            <a:r>
              <a:rPr lang="en-GB" dirty="0"/>
              <a:t>………………………………………………………………………… ………………………………………………………………………… …………………………………………………………………………</a:t>
            </a:r>
          </a:p>
          <a:p>
            <a:pPr marL="363538" indent="1588"/>
            <a:r>
              <a:rPr lang="en-GB" dirty="0"/>
              <a:t>………………………………………………………………………… …………………………………………………………………………</a:t>
            </a:r>
          </a:p>
          <a:p>
            <a:pPr marL="363538" indent="1588"/>
            <a:r>
              <a:rPr lang="en-GB" dirty="0"/>
              <a:t>…………………………………………………………………………</a:t>
            </a:r>
          </a:p>
          <a:p>
            <a:pPr marL="363538" indent="1588"/>
            <a:r>
              <a:rPr lang="en-GB" dirty="0"/>
              <a:t>…………………………………………………………………………</a:t>
            </a:r>
          </a:p>
          <a:p>
            <a:pPr marL="363538" indent="1588"/>
            <a:r>
              <a:rPr lang="en-GB" dirty="0"/>
              <a:t>…………………………………………………………………………</a:t>
            </a:r>
          </a:p>
          <a:p>
            <a:pPr marL="363538" indent="1588"/>
            <a:r>
              <a:rPr lang="en-GB" dirty="0"/>
              <a:t>…………………………………………………………………………</a:t>
            </a:r>
          </a:p>
          <a:p>
            <a:pPr marL="363538" indent="1588"/>
            <a:r>
              <a:rPr lang="en-GB" dirty="0"/>
              <a:t>…………………………………………………………………………</a:t>
            </a:r>
          </a:p>
          <a:p>
            <a:pPr marL="363538" indent="1588"/>
            <a:r>
              <a:rPr lang="en-GB" dirty="0"/>
              <a:t>………………………………………………………………….....</a:t>
            </a:r>
          </a:p>
          <a:p>
            <a:pPr marL="360363" indent="-360363"/>
            <a:endParaRPr lang="en-GB" dirty="0"/>
          </a:p>
        </p:txBody>
      </p:sp>
      <p:sp>
        <p:nvSpPr>
          <p:cNvPr id="2" name="Oval 1">
            <a:extLst>
              <a:ext uri="{FF2B5EF4-FFF2-40B4-BE49-F238E27FC236}">
                <a16:creationId xmlns:a16="http://schemas.microsoft.com/office/drawing/2014/main" id="{0A1AB3B4-51FC-406A-A31E-AA0E1911ED47}"/>
              </a:ext>
            </a:extLst>
          </p:cNvPr>
          <p:cNvSpPr/>
          <p:nvPr/>
        </p:nvSpPr>
        <p:spPr>
          <a:xfrm>
            <a:off x="1191491" y="1195692"/>
            <a:ext cx="918447" cy="4505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E26FF67A-6102-4F1F-8CE3-903F0B78DD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81147532"/>
      </p:ext>
    </p:extLst>
  </p:cSld>
  <p:clrMapOvr>
    <a:masterClrMapping/>
  </p:clrMapOvr>
  <mc:AlternateContent xmlns:mc="http://schemas.openxmlformats.org/markup-compatibility/2006" xmlns:p14="http://schemas.microsoft.com/office/powerpoint/2010/main">
    <mc:Choice Requires="p14">
      <p:transition spd="slow" p14:dur="2000" advTm="55373"/>
    </mc:Choice>
    <mc:Fallback xmlns="">
      <p:transition spd="slow" advTm="55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31799" y="256388"/>
            <a:ext cx="10397948" cy="650341"/>
          </a:xfrm>
        </p:spPr>
        <p:txBody>
          <a:bodyPr>
            <a:normAutofit/>
          </a:bodyPr>
          <a:lstStyle/>
          <a:p>
            <a:r>
              <a:rPr lang="en-GB" sz="2700" dirty="0">
                <a:solidFill>
                  <a:srgbClr val="0077C8"/>
                </a:solidFill>
                <a:latin typeface="Arial" panose="020B0604020202020204" pitchFamily="34" charset="0"/>
                <a:cs typeface="Arial" panose="020B0604020202020204" pitchFamily="34" charset="0"/>
              </a:rPr>
              <a:t>What this exam paper is all about:</a:t>
            </a:r>
            <a:endParaRPr lang="en-GB" sz="2400" dirty="0">
              <a:solidFill>
                <a:srgbClr val="0077C8"/>
              </a:solidFill>
              <a:latin typeface="+mj-lt"/>
            </a:endParaRP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2308324"/>
          </a:xfrm>
          <a:prstGeom prst="rect">
            <a:avLst/>
          </a:prstGeom>
          <a:noFill/>
        </p:spPr>
        <p:txBody>
          <a:bodyPr wrap="square" rtlCol="0">
            <a:spAutoFit/>
          </a:bodyPr>
          <a:lstStyle/>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p>
          <a:p>
            <a:endParaRPr lang="en-GB" dirty="0"/>
          </a:p>
        </p:txBody>
      </p:sp>
      <p:sp>
        <p:nvSpPr>
          <p:cNvPr id="6" name="TextBox 5">
            <a:extLst>
              <a:ext uri="{FF2B5EF4-FFF2-40B4-BE49-F238E27FC236}">
                <a16:creationId xmlns:a16="http://schemas.microsoft.com/office/drawing/2014/main" id="{56408121-EC14-47E3-B35F-37766205D74A}"/>
              </a:ext>
            </a:extLst>
          </p:cNvPr>
          <p:cNvSpPr txBox="1"/>
          <p:nvPr/>
        </p:nvSpPr>
        <p:spPr>
          <a:xfrm>
            <a:off x="431798" y="1231901"/>
            <a:ext cx="10731501" cy="5693866"/>
          </a:xfrm>
          <a:prstGeom prst="rect">
            <a:avLst/>
          </a:prstGeom>
          <a:noFill/>
        </p:spPr>
        <p:txBody>
          <a:bodyPr wrap="square">
            <a:spAutoFit/>
          </a:bodyPr>
          <a:lstStyle/>
          <a:p>
            <a:pPr marL="571500" indent="-571500">
              <a:buFont typeface="Arial" panose="020B0604020202020204" pitchFamily="34" charset="0"/>
              <a:buChar char="•"/>
            </a:pPr>
            <a:r>
              <a:rPr lang="en-GB" sz="2800" dirty="0">
                <a:latin typeface="Arial" panose="020B0604020202020204" pitchFamily="34" charset="0"/>
                <a:ea typeface="Cambria" panose="02040503050406030204" pitchFamily="18" charset="0"/>
                <a:cs typeface="Arial" panose="020B0604020202020204" pitchFamily="34" charset="0"/>
              </a:rPr>
              <a:t>This paper is Unit 3</a:t>
            </a:r>
          </a:p>
          <a:p>
            <a:pPr marL="571500" indent="-571500">
              <a:buFont typeface="Arial" panose="020B0604020202020204" pitchFamily="34" charset="0"/>
              <a:buChar char="•"/>
            </a:pPr>
            <a:r>
              <a:rPr lang="en-GB" sz="2800" dirty="0">
                <a:latin typeface="Arial" panose="020B0604020202020204" pitchFamily="34" charset="0"/>
                <a:ea typeface="Cambria" panose="02040503050406030204" pitchFamily="18" charset="0"/>
                <a:cs typeface="Arial" panose="020B0604020202020204" pitchFamily="34" charset="0"/>
              </a:rPr>
              <a:t>It is testing ‘Theoretical perspectives of children’s and young people’s development’</a:t>
            </a:r>
          </a:p>
          <a:p>
            <a:pPr marL="571500" indent="-571500">
              <a:buFont typeface="Arial" panose="020B0604020202020204" pitchFamily="34" charset="0"/>
              <a:buChar char="•"/>
            </a:pPr>
            <a:r>
              <a:rPr lang="en-GB" sz="2800" dirty="0">
                <a:latin typeface="Arial" panose="020B0604020202020204" pitchFamily="34" charset="0"/>
                <a:ea typeface="Cambria" panose="02040503050406030204" pitchFamily="18" charset="0"/>
                <a:cs typeface="Arial" panose="020B0604020202020204" pitchFamily="34" charset="0"/>
              </a:rPr>
              <a:t>The exam lasts 2 hours 30 minutes</a:t>
            </a:r>
          </a:p>
          <a:p>
            <a:pPr marL="571500" indent="-571500">
              <a:buFont typeface="Arial" panose="020B0604020202020204" pitchFamily="34" charset="0"/>
              <a:buChar char="•"/>
            </a:pPr>
            <a:r>
              <a:rPr lang="en-GB" sz="2800" dirty="0">
                <a:latin typeface="Arial" panose="020B0604020202020204" pitchFamily="34" charset="0"/>
                <a:cs typeface="Arial" panose="020B0604020202020204" pitchFamily="34" charset="0"/>
              </a:rPr>
              <a:t>The exam is in two sections: Section A (40 marks) and Section B (60 marks) </a:t>
            </a:r>
          </a:p>
          <a:p>
            <a:pPr marL="571500" indent="-571500">
              <a:buFont typeface="Arial" panose="020B0604020202020204" pitchFamily="34" charset="0"/>
              <a:buChar char="•"/>
            </a:pPr>
            <a:r>
              <a:rPr lang="en-GB" sz="2800" dirty="0">
                <a:latin typeface="Arial" panose="020B0604020202020204" pitchFamily="34" charset="0"/>
                <a:ea typeface="Cambria" panose="02040503050406030204" pitchFamily="18" charset="0"/>
                <a:cs typeface="Arial" panose="020B0604020202020204" pitchFamily="34" charset="0"/>
              </a:rPr>
              <a:t>The exam paper is made up of 5 questions, 2 questions relate to section A and 3 questions to Section B</a:t>
            </a:r>
          </a:p>
          <a:p>
            <a:pPr marL="571500" indent="-571500">
              <a:buFont typeface="Arial" panose="020B0604020202020204" pitchFamily="34" charset="0"/>
              <a:buChar char="•"/>
            </a:pPr>
            <a:r>
              <a:rPr lang="en-GB" sz="2800" dirty="0">
                <a:latin typeface="Arial" panose="020B0604020202020204" pitchFamily="34" charset="0"/>
                <a:cs typeface="Arial" panose="020B0604020202020204" pitchFamily="34" charset="0"/>
              </a:rPr>
              <a:t>Section A questions will relate to a case study</a:t>
            </a:r>
          </a:p>
          <a:p>
            <a:pPr marL="571500" indent="-571500">
              <a:buFont typeface="Arial" panose="020B0604020202020204" pitchFamily="34" charset="0"/>
              <a:buChar char="•"/>
            </a:pPr>
            <a:r>
              <a:rPr lang="en-GB" sz="2800" dirty="0">
                <a:latin typeface="Arial" panose="020B0604020202020204" pitchFamily="34" charset="0"/>
                <a:cs typeface="Arial" panose="020B0604020202020204" pitchFamily="34" charset="0"/>
              </a:rPr>
              <a:t>A summary of the case study is pre-released and will be published on WJEC's secure website for issue to candidates from 01 March in the year of assessment.</a:t>
            </a:r>
            <a:endParaRPr lang="en-GB" sz="2800" dirty="0">
              <a:latin typeface="Arial" panose="020B0604020202020204" pitchFamily="34" charset="0"/>
              <a:ea typeface="Cambria" panose="02040503050406030204" pitchFamily="18" charset="0"/>
              <a:cs typeface="Arial" panose="020B0604020202020204" pitchFamily="34" charset="0"/>
            </a:endParaRPr>
          </a:p>
          <a:p>
            <a:endParaRPr lang="en-GB" sz="2800" dirty="0"/>
          </a:p>
        </p:txBody>
      </p:sp>
      <p:pic>
        <p:nvPicPr>
          <p:cNvPr id="4" name="Audio 3">
            <a:hlinkClick r:id="" action="ppaction://media"/>
            <a:extLst>
              <a:ext uri="{FF2B5EF4-FFF2-40B4-BE49-F238E27FC236}">
                <a16:creationId xmlns:a16="http://schemas.microsoft.com/office/drawing/2014/main" id="{FEC72F46-72CE-461F-9B83-44965B521E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8699864"/>
      </p:ext>
    </p:extLst>
  </p:cSld>
  <p:clrMapOvr>
    <a:masterClrMapping/>
  </p:clrMapOvr>
  <mc:AlternateContent xmlns:mc="http://schemas.openxmlformats.org/markup-compatibility/2006" xmlns:p14="http://schemas.microsoft.com/office/powerpoint/2010/main">
    <mc:Choice Requires="p14">
      <p:transition spd="slow" p14:dur="2000" advTm="44741"/>
    </mc:Choice>
    <mc:Fallback xmlns="">
      <p:transition spd="slow" advTm="44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3(b),  AO2 mark scheme</a:t>
            </a:r>
          </a:p>
        </p:txBody>
      </p:sp>
      <p:sp>
        <p:nvSpPr>
          <p:cNvPr id="7" name="TextBox 6">
            <a:extLst>
              <a:ext uri="{FF2B5EF4-FFF2-40B4-BE49-F238E27FC236}">
                <a16:creationId xmlns:a16="http://schemas.microsoft.com/office/drawing/2014/main" id="{AED58534-3F97-42D8-96D5-4F7847F527CF}"/>
              </a:ext>
            </a:extLst>
          </p:cNvPr>
          <p:cNvSpPr txBox="1"/>
          <p:nvPr/>
        </p:nvSpPr>
        <p:spPr>
          <a:xfrm>
            <a:off x="591128" y="1129009"/>
            <a:ext cx="5504872" cy="5622052"/>
          </a:xfrm>
          <a:prstGeom prst="rect">
            <a:avLst/>
          </a:prstGeom>
          <a:noFill/>
          <a:ln>
            <a:solidFill>
              <a:schemeClr val="tx1"/>
            </a:solidFill>
          </a:ln>
        </p:spPr>
        <p:txBody>
          <a:bodyPr wrap="square">
            <a:spAutoFit/>
          </a:bodyPr>
          <a:lstStyle/>
          <a:p>
            <a:pPr marL="360363" indent="-360363"/>
            <a:r>
              <a:rPr lang="en-GB" sz="1200" i="1" dirty="0">
                <a:latin typeface="Arial" panose="020B0604020202020204" pitchFamily="34" charset="0"/>
                <a:cs typeface="Arial" panose="020B0604020202020204" pitchFamily="34" charset="0"/>
              </a:rPr>
              <a:t>3 (b) </a:t>
            </a:r>
            <a:r>
              <a:rPr lang="en-GB" sz="1200" i="1" dirty="0">
                <a:effectLst/>
                <a:latin typeface="Arial" panose="020B0604020202020204" pitchFamily="34" charset="0"/>
                <a:ea typeface="Calibri" panose="020F0502020204030204" pitchFamily="34" charset="0"/>
                <a:cs typeface="Arial" panose="020B0604020202020204" pitchFamily="34" charset="0"/>
              </a:rPr>
              <a:t>Explain how Vygotsky's theory can help our understanding of cognitive development of children</a:t>
            </a:r>
            <a:r>
              <a:rPr lang="en-GB" sz="1400" i="1" dirty="0">
                <a:effectLst/>
                <a:latin typeface="Arial" panose="020B0604020202020204" pitchFamily="34" charset="0"/>
                <a:ea typeface="Calibri" panose="020F0502020204030204" pitchFamily="34" charset="0"/>
                <a:cs typeface="Arial" panose="020B0604020202020204" pitchFamily="34" charset="0"/>
              </a:rPr>
              <a: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Answers may refer to: </a:t>
            </a:r>
          </a:p>
          <a:p>
            <a:endParaRPr lang="en-GB" sz="1200" dirty="0">
              <a:latin typeface="Arial" panose="020B0604020202020204" pitchFamily="34" charset="0"/>
              <a:cs typeface="Arial" panose="020B0604020202020204" pitchFamily="34" charset="0"/>
            </a:endParaRPr>
          </a:p>
          <a:p>
            <a:pPr marL="179388" lvl="0" indent="-179388">
              <a:buFont typeface="Symbol" panose="05050102010706020507" pitchFamily="18" charset="2"/>
              <a:buChar char=""/>
              <a:tabLst>
                <a:tab pos="914400" algn="l"/>
                <a:tab pos="5715000" algn="r"/>
              </a:tabLst>
            </a:pPr>
            <a:r>
              <a:rPr lang="en-GB" sz="1200" b="1" dirty="0">
                <a:effectLst/>
                <a:latin typeface="Arial" panose="020B0604020202020204" pitchFamily="34" charset="0"/>
                <a:ea typeface="Calibri" panose="020F0502020204030204" pitchFamily="34" charset="0"/>
                <a:cs typeface="Arial" panose="020B0604020202020204" pitchFamily="34" charset="0"/>
              </a:rPr>
              <a:t>Vygotsky's social learning theory: </a:t>
            </a:r>
            <a:r>
              <a:rPr lang="en-GB" sz="1200" strike="noStrike" dirty="0">
                <a:effectLst/>
                <a:latin typeface="Arial" panose="020B0604020202020204" pitchFamily="34" charset="0"/>
                <a:ea typeface="Calibri" panose="020F0502020204030204" pitchFamily="34" charset="0"/>
                <a:cs typeface="Arial" panose="020B0604020202020204" pitchFamily="34" charset="0"/>
              </a:rPr>
              <a:t>social interaction </a:t>
            </a:r>
            <a:r>
              <a:rPr lang="en-GB" sz="1200" dirty="0">
                <a:effectLst/>
                <a:latin typeface="Arial" panose="020B0604020202020204" pitchFamily="34" charset="0"/>
                <a:ea typeface="Calibri" panose="020F0502020204030204" pitchFamily="34" charset="0"/>
                <a:cs typeface="Arial" panose="020B0604020202020204" pitchFamily="34" charset="0"/>
              </a:rPr>
              <a:t>within the family and with knowledgeable members of the community is the primary means by which children acquire behaviours and cognitive processes relevant to their own society. Adult or peer intervention in this context is an essential part of the development process</a:t>
            </a:r>
          </a:p>
          <a:p>
            <a:pPr marL="179388" lvl="0" indent="-179388">
              <a:buFont typeface="Symbol" panose="05050102010706020507" pitchFamily="18" charset="2"/>
              <a:buChar char=""/>
            </a:pPr>
            <a:r>
              <a:rPr lang="en-GB" sz="1200" b="1" dirty="0">
                <a:effectLst/>
                <a:latin typeface="Arial" panose="020B0604020202020204" pitchFamily="34" charset="0"/>
                <a:ea typeface="Calibri" panose="020F0502020204030204" pitchFamily="34" charset="0"/>
                <a:cs typeface="Arial" panose="020B0604020202020204" pitchFamily="34" charset="0"/>
              </a:rPr>
              <a:t>Zone of proximal development (ZPD): </a:t>
            </a:r>
            <a:r>
              <a:rPr lang="en-GB" sz="1200" dirty="0">
                <a:effectLst/>
                <a:latin typeface="Arial" panose="020B0604020202020204" pitchFamily="34" charset="0"/>
                <a:ea typeface="Calibri" panose="020F0502020204030204" pitchFamily="34" charset="0"/>
                <a:cs typeface="Arial" panose="020B0604020202020204" pitchFamily="34" charset="0"/>
              </a:rPr>
              <a:t>the distance between the actual development level (independent problem solving) and the level of potential development (problem-solving under adult guidance or </a:t>
            </a:r>
            <a:r>
              <a:rPr lang="en-GB" sz="1200" u="none" strike="noStrike" dirty="0">
                <a:effectLst/>
                <a:latin typeface="Arial" panose="020B0604020202020204" pitchFamily="34" charset="0"/>
                <a:ea typeface="Calibri" panose="020F0502020204030204" pitchFamily="34" charset="0"/>
                <a:cs typeface="Arial" panose="020B0604020202020204" pitchFamily="34" charset="0"/>
              </a:rPr>
              <a:t>with more capable peers</a:t>
            </a:r>
            <a:r>
              <a:rPr lang="en-GB" sz="1200" dirty="0">
                <a:effectLst/>
                <a:latin typeface="Arial" panose="020B0604020202020204" pitchFamily="34" charset="0"/>
                <a:ea typeface="Calibri" panose="020F0502020204030204" pitchFamily="34" charset="0"/>
                <a:cs typeface="Arial" panose="020B0604020202020204" pitchFamily="34" charset="0"/>
              </a:rPr>
              <a:t>). This concept underpins the notion of ‘scaffolding’ in which a ‘more knowledgeable other’ provides support to promote a child’s cognitive development. </a:t>
            </a:r>
          </a:p>
          <a:p>
            <a:pPr lvl="0"/>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179388" indent="-179388"/>
            <a:r>
              <a:rPr lang="en-GB" sz="1200" b="1" dirty="0">
                <a:effectLst/>
                <a:latin typeface="Arial" panose="020B0604020202020204" pitchFamily="34" charset="0"/>
                <a:ea typeface="Calibri" panose="020F0502020204030204" pitchFamily="34" charset="0"/>
                <a:cs typeface="Arial" panose="020B0604020202020204" pitchFamily="34" charset="0"/>
              </a:rPr>
              <a:t>Examples include: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179388" lvl="0" indent="-179388">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recognition of current level of learning and potential for areas of development</a:t>
            </a:r>
          </a:p>
          <a:p>
            <a:pPr marL="179388" lvl="0" indent="-179388">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scaffolding the gaps with sufficient and effective support from adults and peers </a:t>
            </a:r>
          </a:p>
          <a:p>
            <a:pPr marL="179388" lvl="0" indent="-179388">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an adult teaching a child acceptable social boundaries</a:t>
            </a:r>
          </a:p>
          <a:p>
            <a:pPr marL="179388" lvl="0" indent="-179388">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stretch and challenge opportunities to further skills and knowledge</a:t>
            </a:r>
          </a:p>
          <a:p>
            <a:pPr marL="179388" lvl="0" indent="-179388">
              <a:spcAft>
                <a:spcPts val="100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praise and encouragement to develop further learning. </a:t>
            </a:r>
          </a:p>
          <a:p>
            <a:endParaRPr lang="en-GB" sz="16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Credit any other valid response.</a:t>
            </a:r>
            <a:endParaRPr lang="en-GB" sz="1200" i="1"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DC0556CA-A635-4DD3-830C-665650E082BA}"/>
              </a:ext>
            </a:extLst>
          </p:cNvPr>
          <p:cNvGraphicFramePr>
            <a:graphicFrameLocks noGrp="1"/>
          </p:cNvGraphicFramePr>
          <p:nvPr>
            <p:extLst>
              <p:ext uri="{D42A27DB-BD31-4B8C-83A1-F6EECF244321}">
                <p14:modId xmlns:p14="http://schemas.microsoft.com/office/powerpoint/2010/main" val="4230811468"/>
              </p:ext>
            </p:extLst>
          </p:nvPr>
        </p:nvGraphicFramePr>
        <p:xfrm>
          <a:off x="7040499" y="1129009"/>
          <a:ext cx="4059936" cy="856222"/>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Mark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6</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2" name="Audio 1">
            <a:hlinkClick r:id="" action="ppaction://media"/>
            <a:extLst>
              <a:ext uri="{FF2B5EF4-FFF2-40B4-BE49-F238E27FC236}">
                <a16:creationId xmlns:a16="http://schemas.microsoft.com/office/drawing/2014/main" id="{6F8094E3-23E4-4680-AFE9-FFCEE12D12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6156962"/>
      </p:ext>
    </p:extLst>
  </p:cSld>
  <p:clrMapOvr>
    <a:masterClrMapping/>
  </p:clrMapOvr>
  <mc:AlternateContent xmlns:mc="http://schemas.openxmlformats.org/markup-compatibility/2006" xmlns:p14="http://schemas.microsoft.com/office/powerpoint/2010/main">
    <mc:Choice Requires="p14">
      <p:transition spd="slow" p14:dur="2000" advTm="32631"/>
    </mc:Choice>
    <mc:Fallback xmlns="">
      <p:transition spd="slow" advTm="3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3(b),  AO1 mark scheme bands</a:t>
            </a:r>
          </a:p>
        </p:txBody>
      </p:sp>
      <p:cxnSp>
        <p:nvCxnSpPr>
          <p:cNvPr id="59" name="Straight Connector 58">
            <a:extLst>
              <a:ext uri="{FF2B5EF4-FFF2-40B4-BE49-F238E27FC236}">
                <a16:creationId xmlns:a16="http://schemas.microsoft.com/office/drawing/2014/main" id="{96928600-875D-49DE-90B3-F30087FA9344}"/>
              </a:ext>
            </a:extLst>
          </p:cNvPr>
          <p:cNvCxnSpPr/>
          <p:nvPr/>
        </p:nvCxnSpPr>
        <p:spPr>
          <a:xfrm>
            <a:off x="993422" y="1174044"/>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70D907F2-2CAD-496B-BD20-98D5B0EEE91B}"/>
              </a:ext>
            </a:extLst>
          </p:cNvPr>
          <p:cNvGraphicFramePr>
            <a:graphicFrameLocks noGrp="1"/>
          </p:cNvGraphicFramePr>
          <p:nvPr>
            <p:extLst>
              <p:ext uri="{D42A27DB-BD31-4B8C-83A1-F6EECF244321}">
                <p14:modId xmlns:p14="http://schemas.microsoft.com/office/powerpoint/2010/main" val="3375280862"/>
              </p:ext>
            </p:extLst>
          </p:nvPr>
        </p:nvGraphicFramePr>
        <p:xfrm>
          <a:off x="2680855" y="1270331"/>
          <a:ext cx="6830290" cy="3968243"/>
        </p:xfrm>
        <a:graphic>
          <a:graphicData uri="http://schemas.openxmlformats.org/drawingml/2006/table">
            <a:tbl>
              <a:tblPr firstRow="1" firstCol="1" bandRow="1">
                <a:tableStyleId>{5C22544A-7EE6-4342-B048-85BDC9FD1C3A}</a:tableStyleId>
              </a:tblPr>
              <a:tblGrid>
                <a:gridCol w="805921">
                  <a:extLst>
                    <a:ext uri="{9D8B030D-6E8A-4147-A177-3AD203B41FA5}">
                      <a16:colId xmlns:a16="http://schemas.microsoft.com/office/drawing/2014/main" val="111476103"/>
                    </a:ext>
                  </a:extLst>
                </a:gridCol>
                <a:gridCol w="6024369">
                  <a:extLst>
                    <a:ext uri="{9D8B030D-6E8A-4147-A177-3AD203B41FA5}">
                      <a16:colId xmlns:a16="http://schemas.microsoft.com/office/drawing/2014/main" val="165637389"/>
                    </a:ext>
                  </a:extLst>
                </a:gridCol>
              </a:tblGrid>
              <a:tr h="270679">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Band</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5322" marR="55322" marT="27901" marB="27901" anchor="ctr"/>
                </a:tc>
                <a:tc>
                  <a:txBody>
                    <a:bodyPr/>
                    <a:lstStyle/>
                    <a:p>
                      <a:pPr algn="ctr">
                        <a:lnSpc>
                          <a:spcPct val="100000"/>
                        </a:lnSpc>
                        <a:spcAft>
                          <a:spcPts val="1000"/>
                        </a:spcAft>
                      </a:pPr>
                      <a:r>
                        <a:rPr lang="en-GB" sz="1200" dirty="0">
                          <a:solidFill>
                            <a:schemeClr val="tx1"/>
                          </a:solidFill>
                          <a:effectLst/>
                          <a:latin typeface="Arial" panose="020B0604020202020204" pitchFamily="34" charset="0"/>
                          <a:cs typeface="Arial" panose="020B0604020202020204" pitchFamily="34" charset="0"/>
                        </a:rPr>
                        <a:t>AO2</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5322" marR="55322" marT="27901" marB="27901"/>
                </a:tc>
                <a:extLst>
                  <a:ext uri="{0D108BD9-81ED-4DB2-BD59-A6C34878D82A}">
                    <a16:rowId xmlns:a16="http://schemas.microsoft.com/office/drawing/2014/main" val="3150249381"/>
                  </a:ext>
                </a:extLst>
              </a:tr>
              <a:tr h="997960">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3</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5322" marR="55322" marT="27901" marB="27901"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5-6 marks</a:t>
                      </a:r>
                    </a:p>
                    <a:p>
                      <a:pPr>
                        <a:lnSpc>
                          <a:spcPct val="100000"/>
                        </a:lnSpc>
                        <a:spcBef>
                          <a:spcPts val="0"/>
                        </a:spcBef>
                        <a:spcAft>
                          <a:spcPts val="0"/>
                        </a:spcAft>
                        <a:tabLst>
                          <a:tab pos="103505" algn="l"/>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very good explanation that shows: </a:t>
                      </a:r>
                    </a:p>
                    <a:p>
                      <a:pPr marL="342900" lvl="0" indent="-342900">
                        <a:lnSpc>
                          <a:spcPct val="100000"/>
                        </a:lnSpc>
                        <a:spcBef>
                          <a:spcPts val="0"/>
                        </a:spcBef>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thorough knowledge and understanding of how Vygotsky's theory can help our understanding of cognitive development of children</a:t>
                      </a:r>
                    </a:p>
                    <a:p>
                      <a:pPr marL="342900" lvl="0" indent="-342900">
                        <a:lnSpc>
                          <a:spcPct val="100000"/>
                        </a:lnSpc>
                        <a:spcBef>
                          <a:spcPts val="0"/>
                        </a:spcBef>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confident grasp of how the features of Vygotsky's theory applies to children.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5322" marR="55322" marT="27901" marB="27901"/>
                </a:tc>
                <a:extLst>
                  <a:ext uri="{0D108BD9-81ED-4DB2-BD59-A6C34878D82A}">
                    <a16:rowId xmlns:a16="http://schemas.microsoft.com/office/drawing/2014/main" val="1016931985"/>
                  </a:ext>
                </a:extLst>
              </a:tr>
              <a:tr h="1144010">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2</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5322" marR="55322" marT="27901" marB="27901"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3-4 marks</a:t>
                      </a:r>
                    </a:p>
                    <a:p>
                      <a:pPr>
                        <a:lnSpc>
                          <a:spcPct val="100000"/>
                        </a:lnSpc>
                        <a:spcBef>
                          <a:spcPts val="0"/>
                        </a:spcBef>
                        <a:spcAft>
                          <a:spcPts val="0"/>
                        </a:spcAft>
                        <a:tabLst>
                          <a:tab pos="103505" algn="l"/>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good explanation that shows:</a:t>
                      </a:r>
                    </a:p>
                    <a:p>
                      <a:pPr marL="342900" lvl="0" indent="-342900">
                        <a:lnSpc>
                          <a:spcPct val="100000"/>
                        </a:lnSpc>
                        <a:spcBef>
                          <a:spcPts val="0"/>
                        </a:spcBef>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generally secure knowledge and understanding of how Vygotsky's theory can help our understanding of cognitive development of children</a:t>
                      </a:r>
                    </a:p>
                    <a:p>
                      <a:pPr marL="342900" lvl="0" indent="-342900">
                        <a:lnSpc>
                          <a:spcPct val="100000"/>
                        </a:lnSpc>
                        <a:spcBef>
                          <a:spcPts val="0"/>
                        </a:spcBef>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generally secure grasp of how the features of Vygotsky's theory applies to children.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5322" marR="55322" marT="27901" marB="27901"/>
                </a:tc>
                <a:extLst>
                  <a:ext uri="{0D108BD9-81ED-4DB2-BD59-A6C34878D82A}">
                    <a16:rowId xmlns:a16="http://schemas.microsoft.com/office/drawing/2014/main" val="4279985515"/>
                  </a:ext>
                </a:extLst>
              </a:tr>
              <a:tr h="997960">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1</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5322" marR="55322" marT="27901" marB="27901"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1-2 marks</a:t>
                      </a:r>
                    </a:p>
                    <a:p>
                      <a:pPr>
                        <a:lnSpc>
                          <a:spcPct val="100000"/>
                        </a:lnSpc>
                        <a:spcBef>
                          <a:spcPts val="0"/>
                        </a:spcBef>
                        <a:spcAft>
                          <a:spcPts val="0"/>
                        </a:spcAft>
                        <a:tabLst>
                          <a:tab pos="103505" algn="l"/>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basic explanation that shows:</a:t>
                      </a:r>
                    </a:p>
                    <a:p>
                      <a:pPr marL="342900" lvl="0" indent="-342900">
                        <a:lnSpc>
                          <a:spcPct val="100000"/>
                        </a:lnSpc>
                        <a:spcBef>
                          <a:spcPts val="0"/>
                        </a:spcBef>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some knowledge and understanding of how Vygotsky's theory can help our understanding of cognitive development of children</a:t>
                      </a:r>
                    </a:p>
                    <a:p>
                      <a:pPr marL="342900" lvl="0" indent="-342900">
                        <a:lnSpc>
                          <a:spcPct val="100000"/>
                        </a:lnSpc>
                        <a:spcBef>
                          <a:spcPts val="0"/>
                        </a:spcBef>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some grasp of how the features of Vygotsky's theory applies to children.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5322" marR="55322" marT="27901" marB="27901"/>
                </a:tc>
                <a:extLst>
                  <a:ext uri="{0D108BD9-81ED-4DB2-BD59-A6C34878D82A}">
                    <a16:rowId xmlns:a16="http://schemas.microsoft.com/office/drawing/2014/main" val="2736966232"/>
                  </a:ext>
                </a:extLst>
              </a:tr>
              <a:tr h="434735">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5322" marR="55322" marT="27901" marB="27901" anchor="ctr"/>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0 marks</a:t>
                      </a:r>
                    </a:p>
                    <a:p>
                      <a:pPr algn="ctr">
                        <a:lnSpc>
                          <a:spcPct val="100000"/>
                        </a:lnSpc>
                        <a:spcAft>
                          <a:spcPts val="100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5322" marR="55322" marT="27901" marB="27901"/>
                </a:tc>
                <a:extLst>
                  <a:ext uri="{0D108BD9-81ED-4DB2-BD59-A6C34878D82A}">
                    <a16:rowId xmlns:a16="http://schemas.microsoft.com/office/drawing/2014/main" val="2261584215"/>
                  </a:ext>
                </a:extLst>
              </a:tr>
            </a:tbl>
          </a:graphicData>
        </a:graphic>
      </p:graphicFrame>
      <p:pic>
        <p:nvPicPr>
          <p:cNvPr id="4" name="Audio 3">
            <a:hlinkClick r:id="" action="ppaction://media"/>
            <a:extLst>
              <a:ext uri="{FF2B5EF4-FFF2-40B4-BE49-F238E27FC236}">
                <a16:creationId xmlns:a16="http://schemas.microsoft.com/office/drawing/2014/main" id="{2835BBB7-7360-4048-82A3-78636E9D0E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9980019"/>
      </p:ext>
    </p:extLst>
  </p:cSld>
  <p:clrMapOvr>
    <a:masterClrMapping/>
  </p:clrMapOvr>
  <mc:AlternateContent xmlns:mc="http://schemas.openxmlformats.org/markup-compatibility/2006" xmlns:p14="http://schemas.microsoft.com/office/powerpoint/2010/main">
    <mc:Choice Requires="p14">
      <p:transition spd="slow" p14:dur="2000" advTm="35945"/>
    </mc:Choice>
    <mc:Fallback xmlns="">
      <p:transition spd="slow" advTm="35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solidFill>
                  <a:srgbClr val="0070C0"/>
                </a:solidFill>
                <a:latin typeface="Arial" panose="020B0604020202020204" pitchFamily="34" charset="0"/>
                <a:cs typeface="Arial" panose="020B0604020202020204" pitchFamily="34" charset="0"/>
              </a:rPr>
              <a:t>Section B question 3(c),  AO3</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dirty="0">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76800"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Use the space provided to respond – be guided by the number of marks and space available. (Remember you can always use the continuation page if needed)</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16756" y="106824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latin typeface="Arial" panose="020B0604020202020204" pitchFamily="34" charset="0"/>
                <a:cs typeface="Arial" panose="020B0604020202020204"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716756" y="2286951"/>
            <a:ext cx="3353953"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Start the clock!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Try and answer this question in 10 minutes</a:t>
            </a:r>
            <a:r>
              <a:rPr lang="en-GB" dirty="0"/>
              <a:t>.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728893" y="1065982"/>
            <a:ext cx="5088369" cy="5539978"/>
          </a:xfrm>
          <a:prstGeom prst="rect">
            <a:avLst/>
          </a:prstGeom>
          <a:noFill/>
          <a:ln>
            <a:solidFill>
              <a:schemeClr val="tx1"/>
            </a:solidFill>
          </a:ln>
        </p:spPr>
        <p:txBody>
          <a:bodyPr wrap="square">
            <a:spAutoFit/>
          </a:bodyPr>
          <a:lstStyle/>
          <a:p>
            <a:pPr marL="263525" indent="-263525"/>
            <a:r>
              <a:rPr lang="en-GB" sz="1600" dirty="0">
                <a:latin typeface="Arial" panose="020B0604020202020204" pitchFamily="34" charset="0"/>
                <a:cs typeface="Arial" panose="020B0604020202020204" pitchFamily="34" charset="0"/>
              </a:rPr>
              <a:t>(c) Assess how </a:t>
            </a:r>
            <a:r>
              <a:rPr lang="en-GB" sz="1600" dirty="0">
                <a:highlight>
                  <a:srgbClr val="FFFF00"/>
                </a:highlight>
                <a:latin typeface="Arial" panose="020B0604020202020204" pitchFamily="34" charset="0"/>
                <a:cs typeface="Arial" panose="020B0604020202020204" pitchFamily="34" charset="0"/>
              </a:rPr>
              <a:t>imaginative play </a:t>
            </a:r>
            <a:r>
              <a:rPr lang="en-GB" sz="1600" dirty="0">
                <a:latin typeface="Arial" panose="020B0604020202020204" pitchFamily="34" charset="0"/>
                <a:cs typeface="Arial" panose="020B0604020202020204" pitchFamily="34" charset="0"/>
              </a:rPr>
              <a:t>can </a:t>
            </a:r>
            <a:r>
              <a:rPr lang="en-GB" sz="1600" dirty="0">
                <a:highlight>
                  <a:srgbClr val="FFFF00"/>
                </a:highlight>
                <a:latin typeface="Arial" panose="020B0604020202020204" pitchFamily="34" charset="0"/>
                <a:cs typeface="Arial" panose="020B0604020202020204" pitchFamily="34" charset="0"/>
              </a:rPr>
              <a:t>promote</a:t>
            </a:r>
            <a:r>
              <a:rPr lang="en-GB" sz="1600" dirty="0">
                <a:latin typeface="Arial" panose="020B0604020202020204" pitchFamily="34" charset="0"/>
                <a:cs typeface="Arial" panose="020B0604020202020204" pitchFamily="34" charset="0"/>
              </a:rPr>
              <a:t> the </a:t>
            </a:r>
            <a:r>
              <a:rPr lang="en-GB" sz="1600" dirty="0">
                <a:highlight>
                  <a:srgbClr val="FFFF00"/>
                </a:highlight>
                <a:latin typeface="Arial" panose="020B0604020202020204" pitchFamily="34" charset="0"/>
                <a:cs typeface="Arial" panose="020B0604020202020204" pitchFamily="34" charset="0"/>
              </a:rPr>
              <a:t>development of language </a:t>
            </a:r>
            <a:r>
              <a:rPr lang="en-GB" sz="1600" dirty="0">
                <a:latin typeface="Arial" panose="020B0604020202020204" pitchFamily="34" charset="0"/>
                <a:cs typeface="Arial" panose="020B0604020202020204" pitchFamily="34" charset="0"/>
              </a:rPr>
              <a:t>for a </a:t>
            </a:r>
            <a:r>
              <a:rPr lang="en-GB" sz="1600" dirty="0">
                <a:highlight>
                  <a:srgbClr val="FFFF00"/>
                </a:highlight>
                <a:latin typeface="Arial" panose="020B0604020202020204" pitchFamily="34" charset="0"/>
                <a:cs typeface="Arial" panose="020B0604020202020204" pitchFamily="34" charset="0"/>
              </a:rPr>
              <a:t>child aged 1-3 years</a:t>
            </a:r>
            <a:r>
              <a:rPr lang="en-GB" sz="1600" dirty="0">
                <a:latin typeface="Arial" panose="020B0604020202020204" pitchFamily="34" charset="0"/>
                <a:cs typeface="Arial" panose="020B0604020202020204" pitchFamily="34" charset="0"/>
              </a:rPr>
              <a:t>.                                                     		 </a:t>
            </a:r>
            <a:r>
              <a:rPr lang="en-GB" sz="1600" dirty="0">
                <a:highlight>
                  <a:srgbClr val="FFFF00"/>
                </a:highlight>
                <a:latin typeface="Arial" panose="020B0604020202020204" pitchFamily="34" charset="0"/>
                <a:cs typeface="Arial" panose="020B0604020202020204" pitchFamily="34" charset="0"/>
              </a:rPr>
              <a:t>[8]</a:t>
            </a:r>
          </a:p>
          <a:p>
            <a:pPr marL="263525" indent="11113"/>
            <a:r>
              <a:rPr lang="en-GB" dirty="0"/>
              <a:t>………………………………………………………………………… ………………………………………………………………………… …………………………………………………………………………</a:t>
            </a:r>
          </a:p>
          <a:p>
            <a:pPr marL="263525" indent="11113"/>
            <a:r>
              <a:rPr lang="en-GB" dirty="0"/>
              <a:t>………………………………………………………………………… …………………………………………………………………………</a:t>
            </a:r>
          </a:p>
          <a:p>
            <a:pPr marL="263525" indent="11113"/>
            <a:r>
              <a:rPr lang="en-GB" dirty="0"/>
              <a:t>…………………………………………………………………………</a:t>
            </a:r>
          </a:p>
          <a:p>
            <a:pPr marL="263525" indent="11113"/>
            <a:r>
              <a:rPr lang="en-GB" dirty="0"/>
              <a:t>…………………………………………………………………………</a:t>
            </a:r>
          </a:p>
          <a:p>
            <a:pPr marL="263525" indent="11113"/>
            <a:r>
              <a:rPr lang="en-GB" dirty="0"/>
              <a:t>…………………………………………………………………………</a:t>
            </a:r>
          </a:p>
          <a:p>
            <a:pPr marL="263525" indent="11113"/>
            <a:r>
              <a:rPr lang="en-GB" dirty="0"/>
              <a:t>…………………………………………………………………………</a:t>
            </a:r>
          </a:p>
          <a:p>
            <a:pPr marL="263525" indent="11113"/>
            <a:r>
              <a:rPr lang="en-GB" dirty="0"/>
              <a:t>…………………………………………………………………………</a:t>
            </a:r>
          </a:p>
          <a:p>
            <a:pPr marL="263525" indent="11113"/>
            <a:r>
              <a:rPr lang="en-GB" dirty="0"/>
              <a:t>………………………………………………………...................</a:t>
            </a:r>
          </a:p>
          <a:p>
            <a:pPr marL="263525" indent="11113"/>
            <a:r>
              <a:rPr lang="en-GB" dirty="0"/>
              <a:t>………………………………………………………………………… ………………………………………………………………………… …………………………………………………………………………</a:t>
            </a:r>
          </a:p>
          <a:p>
            <a:pPr marL="263525" indent="11113"/>
            <a:r>
              <a:rPr lang="en-GB" dirty="0"/>
              <a:t>…………………………………………………………………………</a:t>
            </a:r>
          </a:p>
          <a:p>
            <a:pPr marL="263525" indent="11113"/>
            <a:r>
              <a:rPr lang="en-GB" dirty="0"/>
              <a:t>…………………………………………………………………………</a:t>
            </a:r>
          </a:p>
          <a:p>
            <a:pPr marL="263525" indent="11113"/>
            <a:endParaRPr lang="en-GB" dirty="0"/>
          </a:p>
        </p:txBody>
      </p:sp>
      <p:sp>
        <p:nvSpPr>
          <p:cNvPr id="2" name="Oval 1">
            <a:extLst>
              <a:ext uri="{FF2B5EF4-FFF2-40B4-BE49-F238E27FC236}">
                <a16:creationId xmlns:a16="http://schemas.microsoft.com/office/drawing/2014/main" id="{235F8389-5029-4A41-B355-FFAE682BB26E}"/>
              </a:ext>
            </a:extLst>
          </p:cNvPr>
          <p:cNvSpPr/>
          <p:nvPr/>
        </p:nvSpPr>
        <p:spPr>
          <a:xfrm>
            <a:off x="957878" y="1103084"/>
            <a:ext cx="914400" cy="316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377FB990-BA44-47A7-B5D9-E7096DC961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1462409"/>
      </p:ext>
    </p:extLst>
  </p:cSld>
  <p:clrMapOvr>
    <a:masterClrMapping/>
  </p:clrMapOvr>
  <mc:AlternateContent xmlns:mc="http://schemas.openxmlformats.org/markup-compatibility/2006" xmlns:p14="http://schemas.microsoft.com/office/powerpoint/2010/main">
    <mc:Choice Requires="p14">
      <p:transition spd="slow" p14:dur="2000" advTm="85924"/>
    </mc:Choice>
    <mc:Fallback xmlns="">
      <p:transition spd="slow" advTm="85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3(c),  AO3 mark scheme</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089991"/>
            <a:ext cx="5283199" cy="5057795"/>
          </a:xfrm>
          <a:prstGeom prst="rect">
            <a:avLst/>
          </a:prstGeom>
          <a:noFill/>
          <a:ln>
            <a:solidFill>
              <a:schemeClr val="tx1"/>
            </a:solidFill>
          </a:ln>
        </p:spPr>
        <p:txBody>
          <a:bodyPr wrap="square">
            <a:spAutoFit/>
          </a:bodyPr>
          <a:lstStyle/>
          <a:p>
            <a:pPr marL="263525" indent="-263525"/>
            <a:r>
              <a:rPr lang="en-GB" sz="1200" i="1" dirty="0"/>
              <a:t>3 (</a:t>
            </a:r>
            <a:r>
              <a:rPr lang="en-GB" sz="1200" i="1" dirty="0">
                <a:latin typeface="Arial" panose="020B0604020202020204" pitchFamily="34" charset="0"/>
                <a:cs typeface="Arial" panose="020B0604020202020204" pitchFamily="34" charset="0"/>
              </a:rPr>
              <a:t>c) </a:t>
            </a:r>
            <a:r>
              <a:rPr lang="en-GB" sz="1200" i="1" dirty="0">
                <a:effectLst/>
                <a:latin typeface="Arial" panose="020B0604020202020204" pitchFamily="34" charset="0"/>
                <a:ea typeface="Calibri" panose="020F0502020204030204" pitchFamily="34" charset="0"/>
              </a:rPr>
              <a:t>Assess how imaginative play can promote the development of language for a child aged 1-3 years. </a:t>
            </a:r>
          </a:p>
          <a:p>
            <a:pPr marL="263525" indent="-263525"/>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Answers may refer to:</a:t>
            </a:r>
          </a:p>
          <a:p>
            <a:endParaRPr lang="en-GB" sz="1000" dirty="0">
              <a:latin typeface="Arial" panose="020B0604020202020204" pitchFamily="34" charset="0"/>
              <a:cs typeface="Arial" panose="020B0604020202020204" pitchFamily="34" charset="0"/>
            </a:endParaRPr>
          </a:p>
          <a:p>
            <a:pPr>
              <a:spcAft>
                <a:spcPts val="1000"/>
              </a:spcAft>
            </a:pPr>
            <a:r>
              <a:rPr lang="en-GB" sz="1200" dirty="0">
                <a:effectLst/>
                <a:latin typeface="Arial" panose="020B0604020202020204" pitchFamily="34" charset="0"/>
                <a:ea typeface="Calibri" panose="020F0502020204030204" pitchFamily="34" charset="0"/>
                <a:cs typeface="Arial" panose="020B0604020202020204" pitchFamily="34" charset="0"/>
              </a:rPr>
              <a:t>Children’s language develops rapidly from age 1-3 years. Vocabulary and speech accelerate quickly during this period as communication skills and confidence grow. At this time many children enter educational settings whereby they socialise with others and play.</a:t>
            </a:r>
          </a:p>
          <a:p>
            <a:r>
              <a:rPr lang="en-GB" sz="1200" dirty="0">
                <a:effectLst/>
                <a:latin typeface="Arial" panose="020B0604020202020204" pitchFamily="34" charset="0"/>
                <a:ea typeface="Calibri" panose="020F0502020204030204" pitchFamily="34" charset="0"/>
                <a:cs typeface="Arial" panose="020B0604020202020204" pitchFamily="34" charset="0"/>
              </a:rPr>
              <a:t>Imaginative play encourages language development by: </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increasing vocabulary (learning new words)</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selecting vocabulary that is suitable for specific purposes/contexts </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developing language skills: practising listening, looking and talking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copying the language of others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using tone and voice to communicate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speaking without the risk of being embarrassed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vocalising thoughts and feelings through role play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speaking freely with emotion </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develop</a:t>
            </a:r>
            <a:r>
              <a:rPr lang="en-GB" sz="1200" dirty="0">
                <a:effectLst/>
                <a:latin typeface="Arial" panose="020B0604020202020204" pitchFamily="34" charset="0"/>
                <a:ea typeface="Calibri" panose="020F0502020204030204" pitchFamily="34" charset="0"/>
                <a:cs typeface="Arial" panose="020B0604020202020204" pitchFamily="34" charset="0"/>
              </a:rPr>
              <a:t>ing</a:t>
            </a:r>
            <a:r>
              <a:rPr lang="en-GB" sz="1200" dirty="0">
                <a:effectLst/>
                <a:latin typeface="Arial" panose="020B0604020202020204" pitchFamily="34" charset="0"/>
                <a:ea typeface="Times New Roman" panose="02020603050405020304" pitchFamily="18" charset="0"/>
                <a:cs typeface="Arial" panose="020B0604020202020204" pitchFamily="34" charset="0"/>
              </a:rPr>
              <a:t> emotionally: understanding and expressing their feelings through the re-enactment of certain experiences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100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using their imagination to express their views and opinions</a:t>
            </a:r>
          </a:p>
          <a:p>
            <a:r>
              <a:rPr lang="en-GB" sz="1200" dirty="0"/>
              <a:t>.</a:t>
            </a:r>
            <a:endParaRPr lang="en-GB" sz="12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Credit any other valid response.</a:t>
            </a:r>
            <a:endParaRPr lang="en-GB" sz="1100" dirty="0"/>
          </a:p>
          <a:p>
            <a:r>
              <a:rPr lang="en-GB" sz="1100" dirty="0"/>
              <a:t>.</a:t>
            </a:r>
          </a:p>
        </p:txBody>
      </p:sp>
      <p:graphicFrame>
        <p:nvGraphicFramePr>
          <p:cNvPr id="5" name="Table 4">
            <a:extLst>
              <a:ext uri="{FF2B5EF4-FFF2-40B4-BE49-F238E27FC236}">
                <a16:creationId xmlns:a16="http://schemas.microsoft.com/office/drawing/2014/main" id="{2F41D096-A15B-47A9-ABC1-86E1CB915F85}"/>
              </a:ext>
            </a:extLst>
          </p:cNvPr>
          <p:cNvGraphicFramePr>
            <a:graphicFrameLocks noGrp="1"/>
          </p:cNvGraphicFramePr>
          <p:nvPr>
            <p:extLst>
              <p:ext uri="{D42A27DB-BD31-4B8C-83A1-F6EECF244321}">
                <p14:modId xmlns:p14="http://schemas.microsoft.com/office/powerpoint/2010/main" val="314358702"/>
              </p:ext>
            </p:extLst>
          </p:nvPr>
        </p:nvGraphicFramePr>
        <p:xfrm>
          <a:off x="6916927" y="1089991"/>
          <a:ext cx="4059936" cy="856222"/>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Mark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8</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8</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2" name="Audio 1">
            <a:hlinkClick r:id="" action="ppaction://media"/>
            <a:extLst>
              <a:ext uri="{FF2B5EF4-FFF2-40B4-BE49-F238E27FC236}">
                <a16:creationId xmlns:a16="http://schemas.microsoft.com/office/drawing/2014/main" id="{CA2E968C-C18B-4843-BD19-7FCEE80B5D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2069244"/>
      </p:ext>
    </p:extLst>
  </p:cSld>
  <p:clrMapOvr>
    <a:masterClrMapping/>
  </p:clrMapOvr>
  <mc:AlternateContent xmlns:mc="http://schemas.openxmlformats.org/markup-compatibility/2006" xmlns:p14="http://schemas.microsoft.com/office/powerpoint/2010/main">
    <mc:Choice Requires="p14">
      <p:transition spd="slow" p14:dur="2000" advTm="24501"/>
    </mc:Choice>
    <mc:Fallback xmlns="">
      <p:transition spd="slow" advTm="24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3(c),  AO3 mark scheme bands</a:t>
            </a:r>
          </a:p>
        </p:txBody>
      </p:sp>
      <p:graphicFrame>
        <p:nvGraphicFramePr>
          <p:cNvPr id="6" name="Content Placeholder 5">
            <a:extLst>
              <a:ext uri="{FF2B5EF4-FFF2-40B4-BE49-F238E27FC236}">
                <a16:creationId xmlns:a16="http://schemas.microsoft.com/office/drawing/2014/main" id="{E26931D7-88AF-4CBB-982E-749F87EA92A0}"/>
              </a:ext>
            </a:extLst>
          </p:cNvPr>
          <p:cNvGraphicFramePr>
            <a:graphicFrameLocks noGrp="1"/>
          </p:cNvGraphicFramePr>
          <p:nvPr>
            <p:ph sz="quarter" idx="10"/>
            <p:extLst>
              <p:ext uri="{D42A27DB-BD31-4B8C-83A1-F6EECF244321}">
                <p14:modId xmlns:p14="http://schemas.microsoft.com/office/powerpoint/2010/main" val="295589211"/>
              </p:ext>
            </p:extLst>
          </p:nvPr>
        </p:nvGraphicFramePr>
        <p:xfrm>
          <a:off x="2147455" y="1028281"/>
          <a:ext cx="8127115" cy="5515188"/>
        </p:xfrm>
        <a:graphic>
          <a:graphicData uri="http://schemas.openxmlformats.org/drawingml/2006/table">
            <a:tbl>
              <a:tblPr firstRow="1" firstCol="1" bandRow="1">
                <a:tableStyleId>{5C22544A-7EE6-4342-B048-85BDC9FD1C3A}</a:tableStyleId>
              </a:tblPr>
              <a:tblGrid>
                <a:gridCol w="941163">
                  <a:extLst>
                    <a:ext uri="{9D8B030D-6E8A-4147-A177-3AD203B41FA5}">
                      <a16:colId xmlns:a16="http://schemas.microsoft.com/office/drawing/2014/main" val="3230428111"/>
                    </a:ext>
                  </a:extLst>
                </a:gridCol>
                <a:gridCol w="7185952">
                  <a:extLst>
                    <a:ext uri="{9D8B030D-6E8A-4147-A177-3AD203B41FA5}">
                      <a16:colId xmlns:a16="http://schemas.microsoft.com/office/drawing/2014/main" val="977696707"/>
                    </a:ext>
                  </a:extLst>
                </a:gridCol>
              </a:tblGrid>
              <a:tr h="163445">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Band</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6979" marR="46979" marT="23694" marB="23694"/>
                </a:tc>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AO3</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6979" marR="46979" marT="23694" marB="23694"/>
                </a:tc>
                <a:extLst>
                  <a:ext uri="{0D108BD9-81ED-4DB2-BD59-A6C34878D82A}">
                    <a16:rowId xmlns:a16="http://schemas.microsoft.com/office/drawing/2014/main" val="3746551778"/>
                  </a:ext>
                </a:extLst>
              </a:tr>
              <a:tr h="947913">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4</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6979" marR="46979" marT="23694" marB="23694" anchor="ctr"/>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7-8 marks</a:t>
                      </a:r>
                    </a:p>
                    <a:p>
                      <a:pPr>
                        <a:lnSpc>
                          <a:spcPct val="100000"/>
                        </a:lnSpc>
                        <a:spcAft>
                          <a:spcPts val="0"/>
                        </a:spcAft>
                        <a:tabLst>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An excellent assessment demonstrating:</a:t>
                      </a:r>
                    </a:p>
                    <a:p>
                      <a:pPr marL="342900" lvl="0" indent="-342900">
                        <a:lnSpc>
                          <a:spcPct val="100000"/>
                        </a:lnSpc>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perceptive and informed judgements about how imaginative play can promote the development of language for a child aged 1-3 years </a:t>
                      </a:r>
                    </a:p>
                    <a:p>
                      <a:pPr marL="342900" lvl="0" indent="-342900">
                        <a:lnSpc>
                          <a:spcPct val="100000"/>
                        </a:lnSpc>
                        <a:spcAft>
                          <a:spcPts val="100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confident and detailed engagement with the concept of imaginative play and how it can promote language development.</a:t>
                      </a:r>
                    </a:p>
                  </a:txBody>
                  <a:tcPr marL="46979" marR="46979" marT="23694" marB="23694"/>
                </a:tc>
                <a:extLst>
                  <a:ext uri="{0D108BD9-81ED-4DB2-BD59-A6C34878D82A}">
                    <a16:rowId xmlns:a16="http://schemas.microsoft.com/office/drawing/2014/main" val="3390450574"/>
                  </a:ext>
                </a:extLst>
              </a:tr>
              <a:tr h="890826">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3</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6979" marR="46979" marT="23694" marB="23694" anchor="ctr"/>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5-6 marks </a:t>
                      </a:r>
                    </a:p>
                    <a:p>
                      <a:pPr>
                        <a:lnSpc>
                          <a:spcPct val="100000"/>
                        </a:lnSpc>
                        <a:spcAft>
                          <a:spcPts val="0"/>
                        </a:spcAft>
                        <a:tabLst>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good assessment demonstrating:</a:t>
                      </a:r>
                    </a:p>
                    <a:p>
                      <a:pPr marL="342900" lvl="0" indent="-342900">
                        <a:lnSpc>
                          <a:spcPct val="100000"/>
                        </a:lnSpc>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reasoned judgements about how imaginative play can promote the development of language for a child aged 1-3 years</a:t>
                      </a:r>
                    </a:p>
                    <a:p>
                      <a:pPr marL="342900" lvl="0" indent="-342900">
                        <a:lnSpc>
                          <a:spcPct val="100000"/>
                        </a:lnSpc>
                        <a:spcAft>
                          <a:spcPts val="100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thorough engagement with the concept of imaginative play and how it can promote language development.</a:t>
                      </a:r>
                    </a:p>
                  </a:txBody>
                  <a:tcPr marL="46979" marR="46979" marT="23694" marB="23694"/>
                </a:tc>
                <a:extLst>
                  <a:ext uri="{0D108BD9-81ED-4DB2-BD59-A6C34878D82A}">
                    <a16:rowId xmlns:a16="http://schemas.microsoft.com/office/drawing/2014/main" val="3876202509"/>
                  </a:ext>
                </a:extLst>
              </a:tr>
              <a:tr h="1177898">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2</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6979" marR="46979" marT="23694" marB="23694" anchor="ctr"/>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3-4 marks</a:t>
                      </a:r>
                    </a:p>
                    <a:p>
                      <a:pPr>
                        <a:lnSpc>
                          <a:spcPct val="100000"/>
                        </a:lnSpc>
                        <a:spcAft>
                          <a:spcPts val="0"/>
                        </a:spcAft>
                        <a:tabLst>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basic assessment demonstrating:</a:t>
                      </a:r>
                    </a:p>
                    <a:p>
                      <a:pPr marL="342900" lvl="0" indent="-342900">
                        <a:lnSpc>
                          <a:spcPct val="100000"/>
                        </a:lnSpc>
                        <a:spcAft>
                          <a:spcPts val="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generally valid judgements about how imaginative play can promote the development of language for a child aged 1-3 years  </a:t>
                      </a:r>
                    </a:p>
                    <a:p>
                      <a:pPr marL="342900" lvl="0" indent="-342900">
                        <a:lnSpc>
                          <a:spcPct val="100000"/>
                        </a:lnSpc>
                        <a:spcAft>
                          <a:spcPts val="100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straightforward engagement with the concept of imaginative play and how it can promote language development.</a:t>
                      </a:r>
                    </a:p>
                  </a:txBody>
                  <a:tcPr marL="46979" marR="46979" marT="23694" marB="23694"/>
                </a:tc>
                <a:extLst>
                  <a:ext uri="{0D108BD9-81ED-4DB2-BD59-A6C34878D82A}">
                    <a16:rowId xmlns:a16="http://schemas.microsoft.com/office/drawing/2014/main" val="4192167200"/>
                  </a:ext>
                </a:extLst>
              </a:tr>
              <a:tr h="929768">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1</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6979" marR="46979" marT="23694" marB="23694" anchor="ctr"/>
                </a:tc>
                <a:tc>
                  <a:txBody>
                    <a:bodyPr/>
                    <a:lstStyle/>
                    <a:p>
                      <a:pPr algn="ctr">
                        <a:lnSpc>
                          <a:spcPct val="100000"/>
                        </a:lnSpc>
                        <a:spcAft>
                          <a:spcPts val="0"/>
                        </a:spcAft>
                      </a:pPr>
                      <a:r>
                        <a:rPr lang="en-GB" sz="1200" b="1" dirty="0">
                          <a:solidFill>
                            <a:schemeClr val="tx1"/>
                          </a:solidFill>
                          <a:effectLst/>
                          <a:latin typeface="Arial" panose="020B0604020202020204" pitchFamily="34" charset="0"/>
                          <a:cs typeface="Arial" panose="020B0604020202020204" pitchFamily="34" charset="0"/>
                        </a:rPr>
                        <a:t>1-2 marks</a:t>
                      </a:r>
                    </a:p>
                    <a:p>
                      <a:pPr>
                        <a:lnSpc>
                          <a:spcPct val="100000"/>
                        </a:lnSpc>
                        <a:spcAft>
                          <a:spcPts val="0"/>
                        </a:spcAft>
                        <a:tabLst>
                          <a:tab pos="457200" algn="l"/>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A limited assessment demonstrating:</a:t>
                      </a:r>
                    </a:p>
                    <a:p>
                      <a:pPr marL="342900" lvl="0" indent="-342900">
                        <a:lnSpc>
                          <a:spcPct val="100000"/>
                        </a:lnSpc>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little evidence of judgements about how imaginative play can promote the development of language</a:t>
                      </a:r>
                    </a:p>
                    <a:p>
                      <a:pPr marL="342900" lvl="0" indent="-342900">
                        <a:lnSpc>
                          <a:spcPct val="100000"/>
                        </a:lnSpc>
                        <a:spcAft>
                          <a:spcPts val="1000"/>
                        </a:spcAft>
                        <a:buFont typeface="Symbol" panose="05050102010706020507" pitchFamily="18" charset="2"/>
                        <a:buChar char=""/>
                        <a:tabLst>
                          <a:tab pos="914400" algn="l"/>
                          <a:tab pos="5715000" algn="r"/>
                        </a:tabLst>
                      </a:pPr>
                      <a:r>
                        <a:rPr lang="en-GB" sz="1200" dirty="0">
                          <a:solidFill>
                            <a:schemeClr val="tx1"/>
                          </a:solidFill>
                          <a:effectLst/>
                          <a:latin typeface="Arial" panose="020B0604020202020204" pitchFamily="34" charset="0"/>
                          <a:cs typeface="Arial" panose="020B0604020202020204" pitchFamily="34" charset="0"/>
                        </a:rPr>
                        <a:t>little engagement with the concept of imaginative play or how it can promote language development.</a:t>
                      </a:r>
                    </a:p>
                  </a:txBody>
                  <a:tcPr marL="46979" marR="46979" marT="23694" marB="23694"/>
                </a:tc>
                <a:extLst>
                  <a:ext uri="{0D108BD9-81ED-4DB2-BD59-A6C34878D82A}">
                    <a16:rowId xmlns:a16="http://schemas.microsoft.com/office/drawing/2014/main" val="3447495457"/>
                  </a:ext>
                </a:extLst>
              </a:tr>
              <a:tr h="369171">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6979" marR="46979" marT="23694" marB="23694" anchor="ctr"/>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0 marks</a:t>
                      </a:r>
                    </a:p>
                    <a:p>
                      <a:pPr algn="ctr">
                        <a:lnSpc>
                          <a:spcPct val="100000"/>
                        </a:lnSpc>
                        <a:spcAft>
                          <a:spcPts val="100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6979" marR="46979" marT="23694" marB="23694"/>
                </a:tc>
                <a:extLst>
                  <a:ext uri="{0D108BD9-81ED-4DB2-BD59-A6C34878D82A}">
                    <a16:rowId xmlns:a16="http://schemas.microsoft.com/office/drawing/2014/main" val="1427997263"/>
                  </a:ext>
                </a:extLst>
              </a:tr>
            </a:tbl>
          </a:graphicData>
        </a:graphic>
      </p:graphicFrame>
      <p:pic>
        <p:nvPicPr>
          <p:cNvPr id="2" name="Audio 1">
            <a:hlinkClick r:id="" action="ppaction://media"/>
            <a:extLst>
              <a:ext uri="{FF2B5EF4-FFF2-40B4-BE49-F238E27FC236}">
                <a16:creationId xmlns:a16="http://schemas.microsoft.com/office/drawing/2014/main" id="{50DC23FF-B929-4A07-A6D5-CA293C56CD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50226984"/>
      </p:ext>
    </p:extLst>
  </p:cSld>
  <p:clrMapOvr>
    <a:masterClrMapping/>
  </p:clrMapOvr>
  <mc:AlternateContent xmlns:mc="http://schemas.openxmlformats.org/markup-compatibility/2006" xmlns:p14="http://schemas.microsoft.com/office/powerpoint/2010/main">
    <mc:Choice Requires="p14">
      <p:transition spd="slow" p14:dur="2000" advTm="36909"/>
    </mc:Choice>
    <mc:Fallback xmlns="">
      <p:transition spd="slow" advTm="36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solidFill>
                  <a:srgbClr val="0070C0"/>
                </a:solidFill>
                <a:latin typeface="Arial" panose="020B0604020202020204" pitchFamily="34" charset="0"/>
                <a:cs typeface="Arial" panose="020B0604020202020204" pitchFamily="34" charset="0"/>
              </a:rPr>
              <a:t>Section B question 4(a),  AO1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dirty="0">
              <a:solidFill>
                <a:srgbClr val="000000"/>
              </a:solidFill>
              <a:highlight>
                <a:srgbClr val="FFFF00"/>
              </a:highlight>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010438"/>
            <a:ext cx="4876800"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Use the space provided to respond – be guided by the number of marks and space available. (Remember you can always use the continuation page if needed)</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686153" y="1202832"/>
            <a:ext cx="2413794" cy="106078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latin typeface="Arial" panose="020B0604020202020204" pitchFamily="34" charset="0"/>
                <a:cs typeface="Arial" panose="020B0604020202020204"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373731"/>
            <a:ext cx="3479409"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Start the clock!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Try and answer this question in 10 minutes</a:t>
            </a:r>
            <a:r>
              <a:rPr lang="en-GB" dirty="0"/>
              <a:t>.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221111" cy="4893647"/>
          </a:xfrm>
          <a:prstGeom prst="rect">
            <a:avLst/>
          </a:prstGeom>
          <a:noFill/>
          <a:ln>
            <a:solidFill>
              <a:schemeClr val="tx1"/>
            </a:solidFill>
          </a:ln>
        </p:spPr>
        <p:txBody>
          <a:bodyPr wrap="square">
            <a:spAutoFit/>
          </a:bodyPr>
          <a:lstStyle/>
          <a:p>
            <a:pPr marL="263525" indent="-263525"/>
            <a:r>
              <a:rPr lang="en-GB" sz="1600" dirty="0">
                <a:latin typeface="Arial" panose="020B0604020202020204" pitchFamily="34" charset="0"/>
                <a:cs typeface="Arial" panose="020B0604020202020204" pitchFamily="34" charset="0"/>
              </a:rPr>
              <a:t>4. Play underpins the Foundation Phase Framework.</a:t>
            </a:r>
          </a:p>
          <a:p>
            <a:endParaRPr lang="en-GB" sz="1600" dirty="0">
              <a:latin typeface="Arial" panose="020B0604020202020204" pitchFamily="34" charset="0"/>
              <a:cs typeface="Arial" panose="020B0604020202020204" pitchFamily="34" charset="0"/>
            </a:endParaRPr>
          </a:p>
          <a:p>
            <a:pPr marL="360363" indent="-360363">
              <a:buAutoNum type="alphaLcParenBoth"/>
            </a:pPr>
            <a:r>
              <a:rPr lang="en-GB" sz="1600" dirty="0">
                <a:latin typeface="Arial" panose="020B0604020202020204" pitchFamily="34" charset="0"/>
                <a:cs typeface="Arial" panose="020B0604020202020204" pitchFamily="34" charset="0"/>
              </a:rPr>
              <a:t>Explain the </a:t>
            </a:r>
            <a:r>
              <a:rPr lang="en-GB" sz="1600" dirty="0">
                <a:highlight>
                  <a:srgbClr val="FFFF00"/>
                </a:highlight>
                <a:latin typeface="Arial" panose="020B0604020202020204" pitchFamily="34" charset="0"/>
                <a:cs typeface="Arial" panose="020B0604020202020204" pitchFamily="34" charset="0"/>
              </a:rPr>
              <a:t>importance of play </a:t>
            </a:r>
            <a:r>
              <a:rPr lang="en-GB" sz="1600" dirty="0">
                <a:latin typeface="Arial" panose="020B0604020202020204" pitchFamily="34" charset="0"/>
                <a:cs typeface="Arial" panose="020B0604020202020204" pitchFamily="34" charset="0"/>
              </a:rPr>
              <a:t>for the </a:t>
            </a:r>
            <a:r>
              <a:rPr lang="en-GB" sz="1600" dirty="0">
                <a:highlight>
                  <a:srgbClr val="FFFF00"/>
                </a:highlight>
                <a:latin typeface="Arial" panose="020B0604020202020204" pitchFamily="34" charset="0"/>
                <a:cs typeface="Arial" panose="020B0604020202020204" pitchFamily="34" charset="0"/>
              </a:rPr>
              <a:t>development of knowledge and understanding </a:t>
            </a:r>
            <a:r>
              <a:rPr lang="en-GB" sz="1600" dirty="0">
                <a:latin typeface="Arial" panose="020B0604020202020204" pitchFamily="34" charset="0"/>
                <a:cs typeface="Arial" panose="020B0604020202020204" pitchFamily="34" charset="0"/>
              </a:rPr>
              <a:t>of the </a:t>
            </a:r>
            <a:r>
              <a:rPr lang="en-GB" sz="1600" dirty="0">
                <a:highlight>
                  <a:srgbClr val="FFFF00"/>
                </a:highlight>
                <a:latin typeface="Arial" panose="020B0604020202020204" pitchFamily="34" charset="0"/>
                <a:cs typeface="Arial" panose="020B0604020202020204" pitchFamily="34" charset="0"/>
              </a:rPr>
              <a:t>world</a:t>
            </a:r>
            <a:r>
              <a:rPr lang="en-GB" sz="1600" dirty="0">
                <a:latin typeface="Arial" panose="020B0604020202020204" pitchFamily="34" charset="0"/>
                <a:cs typeface="Arial" panose="020B0604020202020204" pitchFamily="34" charset="0"/>
              </a:rPr>
              <a:t> in the </a:t>
            </a:r>
            <a:r>
              <a:rPr lang="en-GB" sz="1600" dirty="0">
                <a:highlight>
                  <a:srgbClr val="FFFF00"/>
                </a:highlight>
                <a:latin typeface="Arial" panose="020B0604020202020204" pitchFamily="34" charset="0"/>
                <a:cs typeface="Arial" panose="020B0604020202020204" pitchFamily="34" charset="0"/>
              </a:rPr>
              <a:t>Foundation Phase</a:t>
            </a:r>
            <a:r>
              <a:rPr lang="en-GB" sz="1600" dirty="0">
                <a:latin typeface="Arial" panose="020B0604020202020204" pitchFamily="34" charset="0"/>
                <a:cs typeface="Arial" panose="020B0604020202020204" pitchFamily="34" charset="0"/>
              </a:rPr>
              <a:t>.   						</a:t>
            </a:r>
            <a:r>
              <a:rPr lang="en-GB" sz="1600" dirty="0">
                <a:highlight>
                  <a:srgbClr val="FFFF00"/>
                </a:highlight>
                <a:latin typeface="Arial" panose="020B0604020202020204" pitchFamily="34" charset="0"/>
                <a:cs typeface="Arial" panose="020B0604020202020204" pitchFamily="34" charset="0"/>
              </a:rPr>
              <a:t>[6]</a:t>
            </a:r>
          </a:p>
          <a:p>
            <a:pPr marL="360363" indent="-360363">
              <a:buAutoNum type="alphaLcParenBoth"/>
            </a:pPr>
            <a:endParaRPr lang="en-GB" sz="1600" dirty="0">
              <a:highlight>
                <a:srgbClr val="FFFF00"/>
              </a:highlight>
              <a:latin typeface="Arial" panose="020B0604020202020204" pitchFamily="34" charset="0"/>
              <a:cs typeface="Arial" panose="020B0604020202020204" pitchFamily="34" charset="0"/>
            </a:endParaRPr>
          </a:p>
          <a:p>
            <a:pPr marL="263525" indent="11113"/>
            <a:r>
              <a:rPr lang="en-GB" dirty="0"/>
              <a:t>………………………………………………………………………… ………………………………………………………………………… …………………………………………………………………………</a:t>
            </a:r>
          </a:p>
          <a:p>
            <a:pPr marL="263525" indent="11113"/>
            <a:r>
              <a:rPr lang="en-GB" dirty="0"/>
              <a:t>………………………………………………………………………… …………………………………………………………………………</a:t>
            </a:r>
          </a:p>
          <a:p>
            <a:pPr marL="263525" indent="11113"/>
            <a:r>
              <a:rPr lang="en-GB" dirty="0"/>
              <a:t>…………………………………………………………………………</a:t>
            </a:r>
          </a:p>
          <a:p>
            <a:pPr marL="263525" indent="11113"/>
            <a:r>
              <a:rPr lang="en-GB" dirty="0"/>
              <a:t>…………………………………………………………………………</a:t>
            </a:r>
          </a:p>
          <a:p>
            <a:pPr marL="263525" indent="11113"/>
            <a:r>
              <a:rPr lang="en-GB" dirty="0"/>
              <a:t>…………………………………………………………………………</a:t>
            </a:r>
          </a:p>
          <a:p>
            <a:pPr marL="263525" indent="11113"/>
            <a:r>
              <a:rPr lang="en-GB" dirty="0"/>
              <a:t>…………………………………………………………………………</a:t>
            </a:r>
          </a:p>
          <a:p>
            <a:pPr marL="263525" indent="11113"/>
            <a:r>
              <a:rPr lang="en-GB" dirty="0"/>
              <a:t>…………………………………………………………………………</a:t>
            </a:r>
          </a:p>
          <a:p>
            <a:pPr marL="263525" indent="11113"/>
            <a:r>
              <a:rPr lang="en-GB" dirty="0"/>
              <a:t>………………………………………………………...................</a:t>
            </a:r>
          </a:p>
          <a:p>
            <a:pPr marL="263525" indent="11113"/>
            <a:r>
              <a:rPr lang="en-GB" dirty="0"/>
              <a:t>…………………………………………………………………………</a:t>
            </a:r>
          </a:p>
        </p:txBody>
      </p:sp>
      <p:sp>
        <p:nvSpPr>
          <p:cNvPr id="2" name="Oval 1">
            <a:extLst>
              <a:ext uri="{FF2B5EF4-FFF2-40B4-BE49-F238E27FC236}">
                <a16:creationId xmlns:a16="http://schemas.microsoft.com/office/drawing/2014/main" id="{6214ADC9-DDEE-4D42-A747-F89C25ADB612}"/>
              </a:ext>
            </a:extLst>
          </p:cNvPr>
          <p:cNvSpPr/>
          <p:nvPr/>
        </p:nvSpPr>
        <p:spPr>
          <a:xfrm>
            <a:off x="1091538" y="1703840"/>
            <a:ext cx="914400" cy="3234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66CAA20F-13A1-46E1-8A36-5880F9A24B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0751186"/>
      </p:ext>
    </p:extLst>
  </p:cSld>
  <p:clrMapOvr>
    <a:masterClrMapping/>
  </p:clrMapOvr>
  <mc:AlternateContent xmlns:mc="http://schemas.openxmlformats.org/markup-compatibility/2006" xmlns:p14="http://schemas.microsoft.com/office/powerpoint/2010/main">
    <mc:Choice Requires="p14">
      <p:transition spd="slow" p14:dur="2000" advTm="71033"/>
    </mc:Choice>
    <mc:Fallback xmlns="">
      <p:transition spd="slow" advTm="71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4(a),  AO2 mark scheme</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170573"/>
            <a:ext cx="5615708" cy="5606663"/>
          </a:xfrm>
          <a:prstGeom prst="rect">
            <a:avLst/>
          </a:prstGeom>
          <a:noFill/>
          <a:ln>
            <a:solidFill>
              <a:schemeClr val="tx1"/>
            </a:solidFill>
          </a:ln>
        </p:spPr>
        <p:txBody>
          <a:bodyPr wrap="square">
            <a:spAutoFit/>
          </a:bodyPr>
          <a:lstStyle/>
          <a:p>
            <a:r>
              <a:rPr lang="en-GB" sz="1200" i="1" dirty="0">
                <a:latin typeface="Arial" panose="020B0604020202020204" pitchFamily="34" charset="0"/>
                <a:cs typeface="Arial" panose="020B0604020202020204" pitchFamily="34" charset="0"/>
              </a:rPr>
              <a:t>4. </a:t>
            </a:r>
            <a:r>
              <a:rPr lang="en-GB" sz="1200" i="1" dirty="0">
                <a:effectLst/>
                <a:latin typeface="Arial" panose="020B0604020202020204" pitchFamily="34" charset="0"/>
                <a:ea typeface="Calibri" panose="020F0502020204030204" pitchFamily="34" charset="0"/>
              </a:rPr>
              <a:t>Play underpins the Foundation Phase Framework. </a:t>
            </a:r>
          </a:p>
          <a:p>
            <a:endParaRPr lang="en-GB" sz="1200" i="1" dirty="0">
              <a:effectLst/>
              <a:latin typeface="Arial" panose="020B0604020202020204" pitchFamily="34" charset="0"/>
              <a:ea typeface="Calibri" panose="020F0502020204030204" pitchFamily="34" charset="0"/>
            </a:endParaRPr>
          </a:p>
          <a:p>
            <a:pPr marL="174625" indent="-174625"/>
            <a:r>
              <a:rPr lang="en-GB" sz="1200" i="1" dirty="0">
                <a:latin typeface="Arial" panose="020B0604020202020204" pitchFamily="34" charset="0"/>
                <a:cs typeface="Arial" panose="020B0604020202020204" pitchFamily="34" charset="0"/>
              </a:rPr>
              <a:t>(a) </a:t>
            </a:r>
            <a:r>
              <a:rPr lang="en-GB" sz="1200" i="1" dirty="0">
                <a:effectLst/>
                <a:latin typeface="Arial" panose="020B0604020202020204" pitchFamily="34" charset="0"/>
                <a:ea typeface="Calibri" panose="020F0502020204030204" pitchFamily="34" charset="0"/>
              </a:rPr>
              <a:t>Explain the importance of play for the development of knowledge and understanding of the world, in the Foundation Phase</a:t>
            </a:r>
          </a:p>
          <a:p>
            <a:endParaRPr lang="en-GB" i="1"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Answers may refer to:</a:t>
            </a:r>
          </a:p>
          <a:p>
            <a:endParaRPr lang="en-GB" sz="1200" dirty="0">
              <a:latin typeface="Arial" panose="020B0604020202020204" pitchFamily="34" charset="0"/>
              <a:cs typeface="Arial" panose="020B0604020202020204" pitchFamily="34" charset="0"/>
            </a:endParaRPr>
          </a:p>
          <a:p>
            <a:pPr>
              <a:spcAft>
                <a:spcPts val="1000"/>
              </a:spcAft>
              <a:tabLst>
                <a:tab pos="457200" algn="l"/>
                <a:tab pos="914400" algn="l"/>
                <a:tab pos="5715000" algn="r"/>
              </a:tabLst>
            </a:pPr>
            <a:r>
              <a:rPr lang="en-GB" sz="1200" dirty="0">
                <a:effectLst/>
                <a:latin typeface="Arial" panose="020B0604020202020204" pitchFamily="34" charset="0"/>
                <a:ea typeface="Calibri" panose="020F0502020204030204" pitchFamily="34" charset="0"/>
                <a:cs typeface="Arial" panose="020B0604020202020204" pitchFamily="34" charset="0"/>
              </a:rPr>
              <a:t>Play within the Foundation Phase: </a:t>
            </a:r>
          </a:p>
          <a:p>
            <a:pPr marL="342900" lvl="0" indent="-342900">
              <a:buFont typeface="Symbol" panose="05050102010706020507" pitchFamily="18" charset="2"/>
              <a:buChar char=""/>
              <a:tabLst>
                <a:tab pos="914400" algn="l"/>
                <a:tab pos="5715000" algn="r"/>
              </a:tabLst>
            </a:pPr>
            <a:r>
              <a:rPr lang="en-GB" sz="1200" dirty="0">
                <a:effectLst/>
                <a:latin typeface="Arial" panose="020B0604020202020204" pitchFamily="34" charset="0"/>
                <a:ea typeface="Calibri" panose="020F0502020204030204" pitchFamily="34" charset="0"/>
                <a:cs typeface="Arial" panose="020B0604020202020204" pitchFamily="34" charset="0"/>
              </a:rPr>
              <a:t>provides opportunities and activities for exploration, investigation and discovery</a:t>
            </a:r>
          </a:p>
          <a:p>
            <a:pPr marL="342900" lvl="0" indent="-342900">
              <a:buFont typeface="Symbol" panose="05050102010706020507" pitchFamily="18" charset="2"/>
              <a:buChar char=""/>
              <a:tabLst>
                <a:tab pos="914400" algn="l"/>
                <a:tab pos="5715000" algn="r"/>
              </a:tabLst>
            </a:pPr>
            <a:r>
              <a:rPr lang="en-GB" sz="1200" dirty="0">
                <a:effectLst/>
                <a:latin typeface="Arial" panose="020B0604020202020204" pitchFamily="34" charset="0"/>
                <a:ea typeface="Calibri" panose="020F0502020204030204" pitchFamily="34" charset="0"/>
                <a:cs typeface="Arial" panose="020B0604020202020204" pitchFamily="34" charset="0"/>
              </a:rPr>
              <a:t>can support and promote the development of knowledge and understanding of the world</a:t>
            </a:r>
            <a:r>
              <a:rPr lang="en-GB" sz="1200" i="1" dirty="0">
                <a:effectLst/>
                <a:latin typeface="Arial" panose="020B0604020202020204" pitchFamily="34" charset="0"/>
                <a:ea typeface="Calibri" panose="020F0502020204030204" pitchFamily="34" charset="0"/>
                <a:cs typeface="Arial" panose="020B0604020202020204" pitchFamily="34" charset="0"/>
              </a:rPr>
              <a:t>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tabLst>
                <a:tab pos="914400" algn="l"/>
                <a:tab pos="5715000" algn="r"/>
              </a:tabLst>
            </a:pPr>
            <a:r>
              <a:rPr lang="en-GB" sz="1200" dirty="0">
                <a:effectLst/>
                <a:latin typeface="Arial" panose="020B0604020202020204" pitchFamily="34" charset="0"/>
                <a:ea typeface="Calibri" panose="020F0502020204030204" pitchFamily="34" charset="0"/>
                <a:cs typeface="Arial" panose="020B0604020202020204" pitchFamily="34" charset="0"/>
              </a:rPr>
              <a:t>promotes active learning </a:t>
            </a:r>
          </a:p>
          <a:p>
            <a:pPr marL="342900" lvl="0" indent="-342900">
              <a:buFont typeface="Symbol" panose="05050102010706020507" pitchFamily="18" charset="2"/>
              <a:buChar char=""/>
              <a:tabLst>
                <a:tab pos="914400" algn="l"/>
                <a:tab pos="5715000" algn="r"/>
              </a:tabLs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helps children to think and make sense of the world around them</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tabLst>
                <a:tab pos="914400" algn="l"/>
                <a:tab pos="5715000" algn="r"/>
              </a:tabLs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develops their linguistic and communication skills</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tabLst>
                <a:tab pos="914400" algn="l"/>
                <a:tab pos="5715000" algn="r"/>
              </a:tabLs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enables children to be creative, to investigate and explore different materials</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tabLst>
                <a:tab pos="914400" algn="l"/>
                <a:tab pos="5715000" algn="r"/>
              </a:tabLs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provides children with opportunities to experiment and predict outcomes</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tabLst>
                <a:tab pos="914400" algn="l"/>
                <a:tab pos="5715000" algn="r"/>
              </a:tabLs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makes learning fun and enjoyable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tabLst>
                <a:tab pos="914400" algn="l"/>
                <a:tab pos="5715000" algn="r"/>
              </a:tabLst>
            </a:pPr>
            <a:r>
              <a:rPr lang="en-GB" sz="1200" dirty="0">
                <a:solidFill>
                  <a:srgbClr val="000000"/>
                </a:solidFill>
                <a:latin typeface="Arial" panose="020B0604020202020204" pitchFamily="34" charset="0"/>
                <a:ea typeface="Calibri" panose="020F0502020204030204" pitchFamily="34" charset="0"/>
                <a:cs typeface="Arial" panose="020B0604020202020204" pitchFamily="34" charset="0"/>
              </a:rPr>
              <a:t>maximises opportunities in the outdoor learning environment – taking learning outdoors</a:t>
            </a:r>
          </a:p>
          <a:p>
            <a:pPr marL="342900" lvl="0" indent="-342900">
              <a:buFont typeface="Symbol" panose="05050102010706020507" pitchFamily="18" charset="2"/>
              <a:buChar char=""/>
              <a:tabLst>
                <a:tab pos="914400" algn="l"/>
                <a:tab pos="5715000" algn="r"/>
              </a:tabLst>
            </a:pPr>
            <a:r>
              <a:rPr lang="en-GB" sz="1200" dirty="0">
                <a:solidFill>
                  <a:srgbClr val="000000"/>
                </a:solidFill>
                <a:latin typeface="Arial" panose="020B0604020202020204" pitchFamily="34" charset="0"/>
                <a:ea typeface="Calibri" panose="020F0502020204030204" pitchFamily="34" charset="0"/>
                <a:cs typeface="Arial" panose="020B0604020202020204" pitchFamily="34" charset="0"/>
              </a:rPr>
              <a:t>encourages </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management of risk and challenge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24000" lvl="0" indent="-342900">
              <a:buFont typeface="Symbol" panose="05050102010706020507" pitchFamily="18" charset="2"/>
              <a:buChar char=""/>
              <a:tabLst>
                <a:tab pos="914400" algn="l"/>
                <a:tab pos="5715000" algn="r"/>
              </a:tabLs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encourages independent investigation on pre-set activities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Credit any other valid response.</a:t>
            </a:r>
            <a:endParaRPr lang="en-GB" sz="1200" i="1"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t>
            </a:r>
          </a:p>
          <a:p>
            <a:endParaRPr lang="en-GB" sz="1100" dirty="0"/>
          </a:p>
          <a:p>
            <a:r>
              <a:rPr lang="en-GB" sz="1100" dirty="0"/>
              <a:t>.</a:t>
            </a:r>
          </a:p>
        </p:txBody>
      </p:sp>
      <p:graphicFrame>
        <p:nvGraphicFramePr>
          <p:cNvPr id="4" name="Table 3">
            <a:extLst>
              <a:ext uri="{FF2B5EF4-FFF2-40B4-BE49-F238E27FC236}">
                <a16:creationId xmlns:a16="http://schemas.microsoft.com/office/drawing/2014/main" id="{1358A912-9679-40FE-8BEB-92EB00363941}"/>
              </a:ext>
            </a:extLst>
          </p:cNvPr>
          <p:cNvGraphicFramePr>
            <a:graphicFrameLocks noGrp="1"/>
          </p:cNvGraphicFramePr>
          <p:nvPr>
            <p:extLst>
              <p:ext uri="{D42A27DB-BD31-4B8C-83A1-F6EECF244321}">
                <p14:modId xmlns:p14="http://schemas.microsoft.com/office/powerpoint/2010/main" val="3680864805"/>
              </p:ext>
            </p:extLst>
          </p:nvPr>
        </p:nvGraphicFramePr>
        <p:xfrm>
          <a:off x="7095363" y="1170573"/>
          <a:ext cx="4059936" cy="856222"/>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Mark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6</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6" name="Audio 5">
            <a:hlinkClick r:id="" action="ppaction://media"/>
            <a:extLst>
              <a:ext uri="{FF2B5EF4-FFF2-40B4-BE49-F238E27FC236}">
                <a16:creationId xmlns:a16="http://schemas.microsoft.com/office/drawing/2014/main" id="{AE2F061A-B5DA-4BCA-9E95-3BCB3F630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6091643"/>
      </p:ext>
    </p:extLst>
  </p:cSld>
  <p:clrMapOvr>
    <a:masterClrMapping/>
  </p:clrMapOvr>
  <mc:AlternateContent xmlns:mc="http://schemas.openxmlformats.org/markup-compatibility/2006" xmlns:p14="http://schemas.microsoft.com/office/powerpoint/2010/main">
    <mc:Choice Requires="p14">
      <p:transition spd="slow" p14:dur="2000" advTm="38092"/>
    </mc:Choice>
    <mc:Fallback xmlns="">
      <p:transition spd="slow" advTm="38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4(a),  AO2 mark scheme bands</a:t>
            </a:r>
          </a:p>
        </p:txBody>
      </p:sp>
      <p:graphicFrame>
        <p:nvGraphicFramePr>
          <p:cNvPr id="6" name="Content Placeholder 5">
            <a:extLst>
              <a:ext uri="{FF2B5EF4-FFF2-40B4-BE49-F238E27FC236}">
                <a16:creationId xmlns:a16="http://schemas.microsoft.com/office/drawing/2014/main" id="{D70869A6-02EB-42E1-908D-8BD73652E5AD}"/>
              </a:ext>
            </a:extLst>
          </p:cNvPr>
          <p:cNvGraphicFramePr>
            <a:graphicFrameLocks noGrp="1"/>
          </p:cNvGraphicFramePr>
          <p:nvPr>
            <p:ph sz="quarter" idx="10"/>
            <p:extLst>
              <p:ext uri="{D42A27DB-BD31-4B8C-83A1-F6EECF244321}">
                <p14:modId xmlns:p14="http://schemas.microsoft.com/office/powerpoint/2010/main" val="999812505"/>
              </p:ext>
            </p:extLst>
          </p:nvPr>
        </p:nvGraphicFramePr>
        <p:xfrm>
          <a:off x="2382982" y="1008006"/>
          <a:ext cx="7426035" cy="5253408"/>
        </p:xfrm>
        <a:graphic>
          <a:graphicData uri="http://schemas.openxmlformats.org/drawingml/2006/table">
            <a:tbl>
              <a:tblPr firstRow="1" firstCol="1" bandRow="1">
                <a:tableStyleId>{5C22544A-7EE6-4342-B048-85BDC9FD1C3A}</a:tableStyleId>
              </a:tblPr>
              <a:tblGrid>
                <a:gridCol w="859974">
                  <a:extLst>
                    <a:ext uri="{9D8B030D-6E8A-4147-A177-3AD203B41FA5}">
                      <a16:colId xmlns:a16="http://schemas.microsoft.com/office/drawing/2014/main" val="1916042680"/>
                    </a:ext>
                  </a:extLst>
                </a:gridCol>
                <a:gridCol w="6566061">
                  <a:extLst>
                    <a:ext uri="{9D8B030D-6E8A-4147-A177-3AD203B41FA5}">
                      <a16:colId xmlns:a16="http://schemas.microsoft.com/office/drawing/2014/main" val="3207037936"/>
                    </a:ext>
                  </a:extLst>
                </a:gridCol>
              </a:tblGrid>
              <a:tr h="248520">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Band</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32" marR="71432" marT="36026" marB="36026"/>
                </a:tc>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AO2</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32" marR="71432" marT="36026" marB="36026"/>
                </a:tc>
                <a:extLst>
                  <a:ext uri="{0D108BD9-81ED-4DB2-BD59-A6C34878D82A}">
                    <a16:rowId xmlns:a16="http://schemas.microsoft.com/office/drawing/2014/main" val="3860471603"/>
                  </a:ext>
                </a:extLst>
              </a:tr>
              <a:tr h="1365337">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3</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32" marR="71432" marT="36026" marB="36026" anchor="ctr"/>
                </a:tc>
                <a:tc>
                  <a:txBody>
                    <a:bodyPr/>
                    <a:lstStyle/>
                    <a:p>
                      <a:pPr algn="ctr">
                        <a:lnSpc>
                          <a:spcPct val="100000"/>
                        </a:lnSpc>
                        <a:spcAft>
                          <a:spcPts val="400"/>
                        </a:spcAft>
                      </a:pPr>
                      <a:r>
                        <a:rPr lang="en-GB" sz="1200" b="1" dirty="0">
                          <a:solidFill>
                            <a:schemeClr val="tx1"/>
                          </a:solidFill>
                          <a:effectLst/>
                          <a:latin typeface="Arial" panose="020B0604020202020204" pitchFamily="34" charset="0"/>
                          <a:cs typeface="Arial" panose="020B0604020202020204" pitchFamily="34" charset="0"/>
                        </a:rPr>
                        <a:t>5-6 marks </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very good explanation which shows: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thorough knowledge and understanding of how play supports the development of knowledge and understanding of the world in the Foundation Phase</a:t>
                      </a:r>
                    </a:p>
                    <a:p>
                      <a:pPr marL="342900" lvl="0" indent="-342900">
                        <a:lnSpc>
                          <a:spcPct val="100000"/>
                        </a:lnSpc>
                        <a:spcAft>
                          <a:spcPts val="100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a confident grasp of how the Foundation Phase can help to develop knowledge and understanding of the world.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32" marR="71432" marT="36026" marB="36026"/>
                </a:tc>
                <a:extLst>
                  <a:ext uri="{0D108BD9-81ED-4DB2-BD59-A6C34878D82A}">
                    <a16:rowId xmlns:a16="http://schemas.microsoft.com/office/drawing/2014/main" val="3376078700"/>
                  </a:ext>
                </a:extLst>
              </a:tr>
              <a:tr h="1628453">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2</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32" marR="71432" marT="36026" marB="36026" anchor="ctr"/>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3-4 marks </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good explanation which shows: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generally secure knowledge and understanding of how play supports the development of knowledge and understanding of the world in the Foundation Phase</a:t>
                      </a:r>
                    </a:p>
                    <a:p>
                      <a:pPr marL="342900" lvl="0" indent="-342900">
                        <a:lnSpc>
                          <a:spcPct val="100000"/>
                        </a:lnSpc>
                        <a:spcAft>
                          <a:spcPts val="100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a generally secure grasp of how the Foundation Phase can help to develop knowledge and understanding of the world.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32" marR="71432" marT="36026" marB="36026"/>
                </a:tc>
                <a:extLst>
                  <a:ext uri="{0D108BD9-81ED-4DB2-BD59-A6C34878D82A}">
                    <a16:rowId xmlns:a16="http://schemas.microsoft.com/office/drawing/2014/main" val="3353260233"/>
                  </a:ext>
                </a:extLst>
              </a:tr>
              <a:tr h="1439874">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1</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32" marR="71432" marT="36026" marB="36026" anchor="ctr"/>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1-2 marks </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basic explanation which shows: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knowledge and understanding of how play supports the development of knowledge and understanding of the world in the Foundation Phase</a:t>
                      </a:r>
                    </a:p>
                    <a:p>
                      <a:pPr marL="342900" lvl="0" indent="-342900">
                        <a:lnSpc>
                          <a:spcPct val="100000"/>
                        </a:lnSpc>
                        <a:spcAft>
                          <a:spcPts val="100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grasp of how the Foundation Phase can help to develop knowledge and understanding of the world.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32" marR="71432" marT="36026" marB="36026"/>
                </a:tc>
                <a:extLst>
                  <a:ext uri="{0D108BD9-81ED-4DB2-BD59-A6C34878D82A}">
                    <a16:rowId xmlns:a16="http://schemas.microsoft.com/office/drawing/2014/main" val="16129010"/>
                  </a:ext>
                </a:extLst>
              </a:tr>
              <a:tr h="561328">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32" marR="71432" marT="36026" marB="36026" anchor="ctr"/>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0 marks</a:t>
                      </a:r>
                    </a:p>
                    <a:p>
                      <a:pPr algn="ctr">
                        <a:lnSpc>
                          <a:spcPct val="100000"/>
                        </a:lnSpc>
                        <a:spcAft>
                          <a:spcPts val="100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32" marR="71432" marT="36026" marB="36026"/>
                </a:tc>
                <a:extLst>
                  <a:ext uri="{0D108BD9-81ED-4DB2-BD59-A6C34878D82A}">
                    <a16:rowId xmlns:a16="http://schemas.microsoft.com/office/drawing/2014/main" val="1697817007"/>
                  </a:ext>
                </a:extLst>
              </a:tr>
            </a:tbl>
          </a:graphicData>
        </a:graphic>
      </p:graphicFrame>
      <p:pic>
        <p:nvPicPr>
          <p:cNvPr id="2" name="Audio 1">
            <a:hlinkClick r:id="" action="ppaction://media"/>
            <a:extLst>
              <a:ext uri="{FF2B5EF4-FFF2-40B4-BE49-F238E27FC236}">
                <a16:creationId xmlns:a16="http://schemas.microsoft.com/office/drawing/2014/main" id="{48DE0306-2EA1-4720-8C7D-32ADDF2218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0178433"/>
      </p:ext>
    </p:extLst>
  </p:cSld>
  <p:clrMapOvr>
    <a:masterClrMapping/>
  </p:clrMapOvr>
  <mc:AlternateContent xmlns:mc="http://schemas.openxmlformats.org/markup-compatibility/2006" xmlns:p14="http://schemas.microsoft.com/office/powerpoint/2010/main">
    <mc:Choice Requires="p14">
      <p:transition spd="slow" p14:dur="2000" advTm="30085"/>
    </mc:Choice>
    <mc:Fallback xmlns="">
      <p:transition spd="slow" advTm="30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solidFill>
                  <a:srgbClr val="0070C0"/>
                </a:solidFill>
                <a:latin typeface="Arial" panose="020B0604020202020204" pitchFamily="34" charset="0"/>
                <a:cs typeface="Arial" panose="020B0604020202020204" pitchFamily="34" charset="0"/>
              </a:rPr>
              <a:t>Section B question 4(b),  AO1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dirty="0">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76800"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Use the space provided to respond – be guided by the number of marks and space available. (Remember you can always use the continuation page if needed)</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652286" y="1202457"/>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latin typeface="Arial" panose="020B0604020202020204" pitchFamily="34" charset="0"/>
                <a:cs typeface="Arial" panose="020B0604020202020204"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0374" y="2356073"/>
            <a:ext cx="3479409"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Start the clock!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Try and answer this question in 10 minutes.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221111" cy="5355312"/>
          </a:xfrm>
          <a:prstGeom prst="rect">
            <a:avLst/>
          </a:prstGeom>
          <a:noFill/>
        </p:spPr>
        <p:txBody>
          <a:bodyPr wrap="square">
            <a:spAutoFit/>
          </a:bodyPr>
          <a:lstStyle/>
          <a:p>
            <a:pPr marL="438150" indent="-438150"/>
            <a:r>
              <a:rPr lang="en-GB" sz="1600" dirty="0">
                <a:latin typeface="Arial" panose="020B0604020202020204" pitchFamily="34" charset="0"/>
                <a:cs typeface="Arial" panose="020B0604020202020204" pitchFamily="34" charset="0"/>
              </a:rPr>
              <a:t>4.(b) Describe the </a:t>
            </a:r>
            <a:r>
              <a:rPr lang="en-GB" sz="1600" dirty="0">
                <a:highlight>
                  <a:srgbClr val="FFFF00"/>
                </a:highlight>
                <a:latin typeface="Arial" panose="020B0604020202020204" pitchFamily="34" charset="0"/>
                <a:cs typeface="Arial" panose="020B0604020202020204" pitchFamily="34" charset="0"/>
              </a:rPr>
              <a:t>purpose</a:t>
            </a:r>
            <a:r>
              <a:rPr lang="en-GB" sz="1600" dirty="0">
                <a:latin typeface="Arial" panose="020B0604020202020204" pitchFamily="34" charset="0"/>
                <a:cs typeface="Arial" panose="020B0604020202020204" pitchFamily="34" charset="0"/>
              </a:rPr>
              <a:t> of </a:t>
            </a:r>
            <a:r>
              <a:rPr lang="en-GB" sz="1600" dirty="0">
                <a:highlight>
                  <a:srgbClr val="FFFF00"/>
                </a:highlight>
                <a:latin typeface="Arial" panose="020B0604020202020204" pitchFamily="34" charset="0"/>
                <a:cs typeface="Arial" panose="020B0604020202020204" pitchFamily="34" charset="0"/>
              </a:rPr>
              <a:t>child-directed play</a:t>
            </a:r>
            <a:r>
              <a:rPr lang="en-GB" sz="1600" dirty="0">
                <a:latin typeface="Arial" panose="020B0604020202020204" pitchFamily="34" charset="0"/>
                <a:cs typeface="Arial" panose="020B0604020202020204" pitchFamily="34" charset="0"/>
              </a:rPr>
              <a:t> in the </a:t>
            </a:r>
            <a:r>
              <a:rPr lang="en-GB" sz="1600" dirty="0">
                <a:highlight>
                  <a:srgbClr val="FFFF00"/>
                </a:highlight>
                <a:latin typeface="Arial" panose="020B0604020202020204" pitchFamily="34" charset="0"/>
                <a:cs typeface="Arial" panose="020B0604020202020204" pitchFamily="34" charset="0"/>
              </a:rPr>
              <a:t>Foundation Phase</a:t>
            </a:r>
            <a:r>
              <a:rPr lang="en-GB" sz="1600" dirty="0">
                <a:latin typeface="Arial" panose="020B0604020202020204" pitchFamily="34" charset="0"/>
                <a:cs typeface="Arial" panose="020B0604020202020204" pitchFamily="34" charset="0"/>
              </a:rPr>
              <a:t>.						</a:t>
            </a:r>
            <a:r>
              <a:rPr lang="en-GB" sz="1600" dirty="0">
                <a:highlight>
                  <a:srgbClr val="FFFF00"/>
                </a:highlight>
                <a:latin typeface="Arial" panose="020B0604020202020204" pitchFamily="34" charset="0"/>
                <a:cs typeface="Arial" panose="020B0604020202020204" pitchFamily="34" charset="0"/>
              </a:rPr>
              <a:t>[8]</a:t>
            </a:r>
            <a:r>
              <a:rPr lang="en-GB" sz="2000" dirty="0">
                <a:highlight>
                  <a:srgbClr val="FFFF00"/>
                </a:highlight>
                <a:latin typeface="Arial" panose="020B0604020202020204" pitchFamily="34" charset="0"/>
                <a:cs typeface="Arial" panose="020B0604020202020204" pitchFamily="34" charset="0"/>
              </a:rPr>
              <a:t> </a:t>
            </a:r>
            <a:r>
              <a:rPr lang="en-GB" dirty="0"/>
              <a:t>………………………………………………………………………… ………………………………………………………………………… …………………………………………………………………………</a:t>
            </a:r>
          </a:p>
          <a:p>
            <a:pPr marL="263525" indent="11113"/>
            <a:r>
              <a:rPr lang="en-GB" dirty="0"/>
              <a:t>	………………………………………………………………………… 	…………………………………………………………………………</a:t>
            </a:r>
          </a:p>
          <a:p>
            <a:pPr marL="263525" indent="11113"/>
            <a:r>
              <a:rPr lang="en-GB" dirty="0"/>
              <a:t>	…………………………………………………………………………</a:t>
            </a:r>
          </a:p>
          <a:p>
            <a:pPr marL="263525" indent="11113"/>
            <a:r>
              <a:rPr lang="en-GB" dirty="0"/>
              <a:t>	…………………………………………………………………………</a:t>
            </a:r>
          </a:p>
          <a:p>
            <a:pPr marL="263525" indent="11113"/>
            <a:r>
              <a:rPr lang="en-GB" dirty="0"/>
              <a:t>	…………………………………………………………………………</a:t>
            </a:r>
          </a:p>
          <a:p>
            <a:pPr marL="263525" indent="11113"/>
            <a:r>
              <a:rPr lang="en-GB" dirty="0"/>
              <a:t>	…………………………………………………………………………</a:t>
            </a:r>
          </a:p>
          <a:p>
            <a:pPr marL="263525" indent="11113"/>
            <a:r>
              <a:rPr lang="en-GB" dirty="0"/>
              <a:t>	…………………………………………………………………………</a:t>
            </a:r>
          </a:p>
          <a:p>
            <a:pPr marL="263525" indent="11113"/>
            <a:r>
              <a:rPr lang="en-GB" dirty="0"/>
              <a:t>	………………………………………………………...................</a:t>
            </a:r>
          </a:p>
          <a:p>
            <a:pPr marL="263525" indent="11113"/>
            <a:r>
              <a:rPr lang="en-GB" dirty="0"/>
              <a:t>	………………………………………………………………………… 	………………………………………………………………………… 	…………………………………………………………………………</a:t>
            </a:r>
          </a:p>
          <a:p>
            <a:pPr marL="263525" indent="11113"/>
            <a:r>
              <a:rPr lang="en-GB" dirty="0"/>
              <a:t>	…………………………………………………………………………</a:t>
            </a:r>
          </a:p>
          <a:p>
            <a:pPr marL="263525" indent="11113"/>
            <a:r>
              <a:rPr lang="en-GB" dirty="0"/>
              <a:t>	…………………………………………………………………………</a:t>
            </a:r>
          </a:p>
          <a:p>
            <a:pPr marL="720725" indent="-720725"/>
            <a:endParaRPr lang="en-GB" dirty="0"/>
          </a:p>
        </p:txBody>
      </p:sp>
      <p:sp>
        <p:nvSpPr>
          <p:cNvPr id="2" name="Oval 1">
            <a:extLst>
              <a:ext uri="{FF2B5EF4-FFF2-40B4-BE49-F238E27FC236}">
                <a16:creationId xmlns:a16="http://schemas.microsoft.com/office/drawing/2014/main" id="{D39C8963-0CE9-46B7-9D07-99119B1EE3CE}"/>
              </a:ext>
            </a:extLst>
          </p:cNvPr>
          <p:cNvSpPr/>
          <p:nvPr/>
        </p:nvSpPr>
        <p:spPr>
          <a:xfrm>
            <a:off x="1270001" y="1190015"/>
            <a:ext cx="950686" cy="4472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0218E422-76B5-4C40-863B-3A4F8A5793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3207504"/>
      </p:ext>
    </p:extLst>
  </p:cSld>
  <p:clrMapOvr>
    <a:masterClrMapping/>
  </p:clrMapOvr>
  <mc:AlternateContent xmlns:mc="http://schemas.openxmlformats.org/markup-compatibility/2006" xmlns:p14="http://schemas.microsoft.com/office/powerpoint/2010/main">
    <mc:Choice Requires="p14">
      <p:transition spd="slow" p14:dur="2000" advTm="65289"/>
    </mc:Choice>
    <mc:Fallback xmlns="">
      <p:transition spd="slow" advTm="65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4(b),  AO1 mark scheme</a:t>
            </a:r>
          </a:p>
        </p:txBody>
      </p:sp>
      <p:sp>
        <p:nvSpPr>
          <p:cNvPr id="7" name="TextBox 6">
            <a:extLst>
              <a:ext uri="{FF2B5EF4-FFF2-40B4-BE49-F238E27FC236}">
                <a16:creationId xmlns:a16="http://schemas.microsoft.com/office/drawing/2014/main" id="{AED58534-3F97-42D8-96D5-4F7847F527CF}"/>
              </a:ext>
            </a:extLst>
          </p:cNvPr>
          <p:cNvSpPr txBox="1"/>
          <p:nvPr/>
        </p:nvSpPr>
        <p:spPr>
          <a:xfrm>
            <a:off x="715819" y="1004318"/>
            <a:ext cx="5768108" cy="5673348"/>
          </a:xfrm>
          <a:prstGeom prst="rect">
            <a:avLst/>
          </a:prstGeom>
          <a:noFill/>
          <a:ln>
            <a:solidFill>
              <a:schemeClr val="tx1"/>
            </a:solidFill>
          </a:ln>
        </p:spPr>
        <p:txBody>
          <a:bodyPr wrap="square">
            <a:spAutoFit/>
          </a:bodyPr>
          <a:lstStyle/>
          <a:p>
            <a:pPr marL="360363" indent="-360363"/>
            <a:r>
              <a:rPr lang="en-GB" sz="1400" i="1" dirty="0">
                <a:latin typeface="Arial" panose="020B0604020202020204" pitchFamily="34" charset="0"/>
                <a:cs typeface="Arial" panose="020B0604020202020204" pitchFamily="34" charset="0"/>
              </a:rPr>
              <a:t>4(b) </a:t>
            </a:r>
            <a:r>
              <a:rPr lang="en-GB" sz="1200" i="1" dirty="0">
                <a:latin typeface="Arial" panose="020B0604020202020204" pitchFamily="34" charset="0"/>
                <a:cs typeface="Arial" panose="020B0604020202020204" pitchFamily="34" charset="0"/>
              </a:rPr>
              <a:t>Describe the purpose of child-directed play in the Foundation Phase Framework.</a:t>
            </a:r>
            <a:endParaRPr lang="en-GB" sz="1800" i="1" dirty="0">
              <a:effectLst/>
              <a:latin typeface="Arial" panose="020B0604020202020204" pitchFamily="34" charset="0"/>
              <a:ea typeface="Calibri" panose="020F0502020204030204" pitchFamily="34" charset="0"/>
            </a:endParaRPr>
          </a:p>
          <a:p>
            <a:pPr marL="360363" indent="-360363"/>
            <a:endParaRPr lang="en-GB" i="1" dirty="0">
              <a:latin typeface="Arial" panose="020B0604020202020204" pitchFamily="34" charset="0"/>
              <a:cs typeface="Arial" panose="020B0604020202020204" pitchFamily="34" charset="0"/>
            </a:endParaRPr>
          </a:p>
          <a:p>
            <a:pPr marL="360363" indent="-360363"/>
            <a:r>
              <a:rPr lang="en-GB" sz="1200" dirty="0">
                <a:latin typeface="Arial" panose="020B0604020202020204" pitchFamily="34" charset="0"/>
                <a:cs typeface="Arial" panose="020B0604020202020204" pitchFamily="34" charset="0"/>
              </a:rPr>
              <a:t>Answers may refer to:</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r>
              <a:rPr lang="en-GB" sz="1200" dirty="0">
                <a:effectLst/>
                <a:latin typeface="Arial" panose="020B0604020202020204" pitchFamily="34" charset="0"/>
                <a:ea typeface="Calibri" panose="020F0502020204030204" pitchFamily="34" charset="0"/>
                <a:cs typeface="Arial" panose="020B0604020202020204" pitchFamily="34" charset="0"/>
              </a:rPr>
              <a:t>Play underpins all areas of learning in the Foundation Phase Framework.</a:t>
            </a:r>
          </a:p>
          <a:p>
            <a:pPr>
              <a:spcAft>
                <a:spcPts val="1000"/>
              </a:spcAft>
            </a:pPr>
            <a:r>
              <a:rPr lang="en-GB" sz="1200" dirty="0">
                <a:effectLst/>
                <a:latin typeface="Arial" panose="020B0604020202020204" pitchFamily="34" charset="0"/>
                <a:ea typeface="Calibri" panose="020F0502020204030204" pitchFamily="34" charset="0"/>
                <a:cs typeface="Arial" panose="020B0604020202020204" pitchFamily="34" charset="0"/>
              </a:rPr>
              <a:t>Child-directed play is one type of play. It involves one-on-one play interaction between an adult and a child in which the child directs and leads the play in any way they wish. </a:t>
            </a:r>
          </a:p>
          <a:p>
            <a:r>
              <a:rPr lang="en-GB" sz="1200" dirty="0">
                <a:effectLst/>
                <a:latin typeface="Arial" panose="020B0604020202020204" pitchFamily="34" charset="0"/>
                <a:ea typeface="Calibri" panose="020F0502020204030204" pitchFamily="34" charset="0"/>
                <a:cs typeface="Arial" panose="020B0604020202020204" pitchFamily="34" charset="0"/>
              </a:rPr>
              <a:t>The purpose of child-directed play is to:</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provide opportunity to focus on one activity at a time</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enhance child’s sense of self-direction and self-confidence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increase opportunities for the child’s access to focused adult attention (without having to rely on negative behaviour to do so)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strengthen and enhance the adult-child relationship</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empower children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draw on past experiences to re-enact their feelings</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develop specific skills of interest to them </a:t>
            </a:r>
          </a:p>
          <a:p>
            <a:pPr marL="342900" lvl="0" indent="-342900">
              <a:spcAft>
                <a:spcPts val="100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link learning to interests and hobbies. </a:t>
            </a:r>
          </a:p>
          <a:p>
            <a:r>
              <a:rPr lang="en-GB" sz="1200" dirty="0">
                <a:effectLst/>
                <a:latin typeface="Arial" panose="020B0604020202020204" pitchFamily="34" charset="0"/>
                <a:ea typeface="Calibri" panose="020F0502020204030204" pitchFamily="34" charset="0"/>
                <a:cs typeface="Arial" panose="020B0604020202020204" pitchFamily="34" charset="0"/>
              </a:rPr>
              <a:t>Examples of child-directed play, which the candidate may refer to when describing the purpose of this form of play:</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reading a story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number activity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working together on an arts and craft activity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playing a sport </a:t>
            </a:r>
          </a:p>
          <a:p>
            <a:pPr marL="342900" lvl="0" indent="-342900">
              <a:buFont typeface="Symbol" panose="05050102010706020507" pitchFamily="18" charset="2"/>
              <a:buChar char=""/>
            </a:pPr>
            <a:r>
              <a:rPr lang="en-GB" sz="1200" dirty="0">
                <a:latin typeface="Arial" panose="020B0604020202020204" pitchFamily="34" charset="0"/>
                <a:ea typeface="Calibri" panose="020F0502020204030204" pitchFamily="34" charset="0"/>
                <a:cs typeface="Arial" panose="020B0604020202020204" pitchFamily="34" charset="0"/>
              </a:rPr>
              <a:t>dance and movement</a:t>
            </a:r>
          </a:p>
          <a:p>
            <a:pPr marL="342900" lvl="0" indent="-342900">
              <a:buFont typeface="Symbol" panose="05050102010706020507" pitchFamily="18" charset="2"/>
              <a:buChar char=""/>
            </a:pPr>
            <a:r>
              <a:rPr lang="en-GB" sz="1200" dirty="0">
                <a:latin typeface="Arial" panose="020B0604020202020204" pitchFamily="34" charset="0"/>
                <a:ea typeface="Calibri" panose="020F0502020204030204" pitchFamily="34" charset="0"/>
                <a:cs typeface="Arial" panose="020B0604020202020204" pitchFamily="34" charset="0"/>
              </a:rPr>
              <a:t>making </a:t>
            </a:r>
            <a:r>
              <a:rPr lang="en-GB" sz="1200" dirty="0">
                <a:effectLst/>
                <a:latin typeface="Arial" panose="020B0604020202020204" pitchFamily="34" charset="0"/>
                <a:ea typeface="Calibri" panose="020F0502020204030204" pitchFamily="34" charset="0"/>
                <a:cs typeface="Arial" panose="020B0604020202020204" pitchFamily="34" charset="0"/>
              </a:rPr>
              <a:t>music </a:t>
            </a:r>
          </a:p>
          <a:p>
            <a:endParaRPr lang="en-GB" sz="14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Credit any other valid response.</a:t>
            </a:r>
            <a:endParaRPr lang="en-GB" sz="1100"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511B26FB-3AF5-4051-A8DD-E8802ABAE83D}"/>
              </a:ext>
            </a:extLst>
          </p:cNvPr>
          <p:cNvGraphicFramePr>
            <a:graphicFrameLocks noGrp="1"/>
          </p:cNvGraphicFramePr>
          <p:nvPr>
            <p:extLst>
              <p:ext uri="{D42A27DB-BD31-4B8C-83A1-F6EECF244321}">
                <p14:modId xmlns:p14="http://schemas.microsoft.com/office/powerpoint/2010/main" val="3885524816"/>
              </p:ext>
            </p:extLst>
          </p:nvPr>
        </p:nvGraphicFramePr>
        <p:xfrm>
          <a:off x="7131939" y="1004318"/>
          <a:ext cx="4059936" cy="856222"/>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Mark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8</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8</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2" name="Audio 1">
            <a:hlinkClick r:id="" action="ppaction://media"/>
            <a:extLst>
              <a:ext uri="{FF2B5EF4-FFF2-40B4-BE49-F238E27FC236}">
                <a16:creationId xmlns:a16="http://schemas.microsoft.com/office/drawing/2014/main" id="{4CBA4E53-9BBD-47BC-BCA4-2518DF59A6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5017550"/>
      </p:ext>
    </p:extLst>
  </p:cSld>
  <p:clrMapOvr>
    <a:masterClrMapping/>
  </p:clrMapOvr>
  <mc:AlternateContent xmlns:mc="http://schemas.openxmlformats.org/markup-compatibility/2006" xmlns:p14="http://schemas.microsoft.com/office/powerpoint/2010/main">
    <mc:Choice Requires="p14">
      <p:transition spd="slow" p14:dur="2000" advTm="33229"/>
    </mc:Choice>
    <mc:Fallback xmlns="">
      <p:transition spd="slow" advTm="33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69182" y="180147"/>
            <a:ext cx="10223323" cy="447261"/>
          </a:xfrm>
        </p:spPr>
        <p:txBody>
          <a:bodyPr/>
          <a:lstStyle/>
          <a:p>
            <a:r>
              <a:rPr lang="en-GB" sz="2400" dirty="0">
                <a:solidFill>
                  <a:srgbClr val="0077C8"/>
                </a:solidFill>
                <a:latin typeface="Arial" panose="020B0604020202020204" pitchFamily="34" charset="0"/>
                <a:cs typeface="Arial" panose="020B0604020202020204" pitchFamily="34" charset="0"/>
              </a:rPr>
              <a:t>What should I do with the pre-release case study summary?</a:t>
            </a:r>
            <a:endParaRPr lang="en-GB" sz="2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F14AA95-56E9-4549-A15E-F876D8D91E7F}"/>
              </a:ext>
            </a:extLst>
          </p:cNvPr>
          <p:cNvSpPr txBox="1"/>
          <p:nvPr/>
        </p:nvSpPr>
        <p:spPr>
          <a:xfrm>
            <a:off x="560388" y="917912"/>
            <a:ext cx="10223322" cy="6032421"/>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The context for Section A in the Unit 3 examination for summer xx is outlined below</a:t>
            </a:r>
            <a:r>
              <a:rPr lang="en-GB" sz="2000" dirty="0">
                <a:latin typeface="Arial" panose="020B0604020202020204" pitchFamily="34" charset="0"/>
                <a:cs typeface="Arial" panose="020B0604020202020204" pitchFamily="34" charset="0"/>
              </a:rPr>
              <a:t>. </a:t>
            </a:r>
          </a:p>
          <a:p>
            <a:endParaRPr lang="en-GB" sz="20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Nathan is an eight-year-old boy who has experienced several changes at school and at home during the last few months, including the arrival of a baby sister.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These changes have caused him to become distressed and withdrawn in school, though he still actively participates in expressive, creative activities.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Nathan increasingly displays behaviour that challenges at home and in school. His parents are worried and have arranged a meeting with Nathan's school to voice their concerns.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preparation for Section A in the Unit 3 examination paper, you are advised to investigate: </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key areas of development in children and young people: physical, cognitive, language, intellectual, social and emotional </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the purpose of play </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types of play </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factors that affect the behaviour of children and young people </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strategies and approaches that support children and young people to develop positive behaviour patterns.</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FF1A5DA6-2F43-4E6A-888F-525FEF3EF9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3326125"/>
      </p:ext>
    </p:extLst>
  </p:cSld>
  <p:clrMapOvr>
    <a:masterClrMapping/>
  </p:clrMapOvr>
  <mc:AlternateContent xmlns:mc="http://schemas.openxmlformats.org/markup-compatibility/2006" xmlns:p14="http://schemas.microsoft.com/office/powerpoint/2010/main">
    <mc:Choice Requires="p14">
      <p:transition spd="slow" p14:dur="2000" advTm="80366"/>
    </mc:Choice>
    <mc:Fallback xmlns="">
      <p:transition spd="slow" advTm="8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4(b),  AO1 mark scheme bands</a:t>
            </a:r>
          </a:p>
        </p:txBody>
      </p:sp>
      <p:graphicFrame>
        <p:nvGraphicFramePr>
          <p:cNvPr id="2" name="Table 1">
            <a:extLst>
              <a:ext uri="{FF2B5EF4-FFF2-40B4-BE49-F238E27FC236}">
                <a16:creationId xmlns:a16="http://schemas.microsoft.com/office/drawing/2014/main" id="{BBF4B4A1-DB0D-445F-9B77-34B1FA854E77}"/>
              </a:ext>
            </a:extLst>
          </p:cNvPr>
          <p:cNvGraphicFramePr>
            <a:graphicFrameLocks noGrp="1"/>
          </p:cNvGraphicFramePr>
          <p:nvPr>
            <p:extLst>
              <p:ext uri="{D42A27DB-BD31-4B8C-83A1-F6EECF244321}">
                <p14:modId xmlns:p14="http://schemas.microsoft.com/office/powerpoint/2010/main" val="1244877742"/>
              </p:ext>
            </p:extLst>
          </p:nvPr>
        </p:nvGraphicFramePr>
        <p:xfrm>
          <a:off x="2535381" y="999891"/>
          <a:ext cx="7523017" cy="4430171"/>
        </p:xfrm>
        <a:graphic>
          <a:graphicData uri="http://schemas.openxmlformats.org/drawingml/2006/table">
            <a:tbl>
              <a:tblPr firstRow="1" firstCol="1" bandRow="1">
                <a:tableStyleId>{5C22544A-7EE6-4342-B048-85BDC9FD1C3A}</a:tableStyleId>
              </a:tblPr>
              <a:tblGrid>
                <a:gridCol w="1399310">
                  <a:extLst>
                    <a:ext uri="{9D8B030D-6E8A-4147-A177-3AD203B41FA5}">
                      <a16:colId xmlns:a16="http://schemas.microsoft.com/office/drawing/2014/main" val="3196340329"/>
                    </a:ext>
                  </a:extLst>
                </a:gridCol>
                <a:gridCol w="6123707">
                  <a:extLst>
                    <a:ext uri="{9D8B030D-6E8A-4147-A177-3AD203B41FA5}">
                      <a16:colId xmlns:a16="http://schemas.microsoft.com/office/drawing/2014/main" val="3032533605"/>
                    </a:ext>
                  </a:extLst>
                </a:gridCol>
              </a:tblGrid>
              <a:tr h="305737">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Band</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tc>
                <a:tc>
                  <a:txBody>
                    <a:bodyPr/>
                    <a:lstStyle/>
                    <a:p>
                      <a:pPr algn="ctr">
                        <a:lnSpc>
                          <a:spcPct val="100000"/>
                        </a:lnSpc>
                        <a:spcAft>
                          <a:spcPts val="1000"/>
                        </a:spcAft>
                      </a:pPr>
                      <a:r>
                        <a:rPr lang="en-GB" sz="1200" dirty="0">
                          <a:solidFill>
                            <a:schemeClr val="tx1"/>
                          </a:solidFill>
                          <a:effectLst/>
                          <a:latin typeface="Arial" panose="020B0604020202020204" pitchFamily="34" charset="0"/>
                          <a:cs typeface="Arial" panose="020B0604020202020204" pitchFamily="34" charset="0"/>
                        </a:rPr>
                        <a:t>AO1</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tc>
                <a:extLst>
                  <a:ext uri="{0D108BD9-81ED-4DB2-BD59-A6C34878D82A}">
                    <a16:rowId xmlns:a16="http://schemas.microsoft.com/office/drawing/2014/main" val="2405063713"/>
                  </a:ext>
                </a:extLst>
              </a:tr>
              <a:tr h="145129">
                <a:tc rowSpan="2">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4</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nchor="ctr"/>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7-8 marks</a:t>
                      </a:r>
                      <a:endParaRPr lang="en-GB"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tc>
                <a:extLst>
                  <a:ext uri="{0D108BD9-81ED-4DB2-BD59-A6C34878D82A}">
                    <a16:rowId xmlns:a16="http://schemas.microsoft.com/office/drawing/2014/main" val="3191640213"/>
                  </a:ext>
                </a:extLst>
              </a:tr>
              <a:tr h="569813">
                <a:tc vMerge="1">
                  <a:txBody>
                    <a:bodyPr/>
                    <a:lstStyle/>
                    <a:p>
                      <a:endParaRPr lang="en-GB"/>
                    </a:p>
                  </a:txBody>
                  <a:tcPr/>
                </a:tc>
                <a:tc>
                  <a:txBody>
                    <a:bodyPr/>
                    <a:lstStyle/>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An excellent description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thorough knowledge and understanding of the purpose of child-directed play </a:t>
                      </a:r>
                    </a:p>
                    <a:p>
                      <a:pPr marL="342900" lvl="0" indent="-342900">
                        <a:lnSpc>
                          <a:spcPct val="100000"/>
                        </a:lnSpc>
                        <a:spcAft>
                          <a:spcPts val="100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a confident grasp of relevant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tc>
                <a:extLst>
                  <a:ext uri="{0D108BD9-81ED-4DB2-BD59-A6C34878D82A}">
                    <a16:rowId xmlns:a16="http://schemas.microsoft.com/office/drawing/2014/main" val="2937758109"/>
                  </a:ext>
                </a:extLst>
              </a:tr>
              <a:tr h="972734">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3</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nchor="ctr"/>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5-6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good description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generally secure knowledge and understanding of the purpose of child-directed play </a:t>
                      </a:r>
                    </a:p>
                    <a:p>
                      <a:pPr marL="342900" lvl="0" indent="-342900">
                        <a:lnSpc>
                          <a:spcPct val="100000"/>
                        </a:lnSpc>
                        <a:spcAft>
                          <a:spcPts val="100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a generally secure grasp of relevant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tc>
                <a:extLst>
                  <a:ext uri="{0D108BD9-81ED-4DB2-BD59-A6C34878D82A}">
                    <a16:rowId xmlns:a16="http://schemas.microsoft.com/office/drawing/2014/main" val="4040455948"/>
                  </a:ext>
                </a:extLst>
              </a:tr>
              <a:tr h="803266">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2</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nchor="ctr"/>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3-4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basic description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knowledge and understanding of the purpose of child-directed play </a:t>
                      </a:r>
                    </a:p>
                    <a:p>
                      <a:pPr marL="342900" lvl="0" indent="-342900">
                        <a:lnSpc>
                          <a:spcPct val="100000"/>
                        </a:lnSpc>
                        <a:spcAft>
                          <a:spcPts val="100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grasp of basic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tc>
                <a:extLst>
                  <a:ext uri="{0D108BD9-81ED-4DB2-BD59-A6C34878D82A}">
                    <a16:rowId xmlns:a16="http://schemas.microsoft.com/office/drawing/2014/main" val="3712787682"/>
                  </a:ext>
                </a:extLst>
              </a:tr>
              <a:tr h="803266">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1</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nchor="ctr"/>
                </a:tc>
                <a:tc>
                  <a:txBody>
                    <a:bodyPr/>
                    <a:lstStyle/>
                    <a:p>
                      <a:pPr algn="ctr">
                        <a:lnSpc>
                          <a:spcPct val="100000"/>
                        </a:lnSpc>
                        <a:spcAft>
                          <a:spcPts val="1000"/>
                        </a:spcAft>
                      </a:pPr>
                      <a:r>
                        <a:rPr lang="en-GB" sz="1200" b="1" dirty="0">
                          <a:solidFill>
                            <a:schemeClr val="tx1"/>
                          </a:solidFill>
                          <a:effectLst/>
                          <a:latin typeface="Arial" panose="020B0604020202020204" pitchFamily="34" charset="0"/>
                          <a:cs typeface="Arial" panose="020B0604020202020204" pitchFamily="34" charset="0"/>
                        </a:rPr>
                        <a:t>1-2 marks</a:t>
                      </a:r>
                    </a:p>
                    <a:p>
                      <a:pPr>
                        <a:lnSpc>
                          <a:spcPct val="100000"/>
                        </a:lnSpc>
                        <a:spcAft>
                          <a:spcPts val="0"/>
                        </a:spcAft>
                      </a:pPr>
                      <a:r>
                        <a:rPr lang="en-GB" sz="1200" dirty="0">
                          <a:solidFill>
                            <a:schemeClr val="tx1"/>
                          </a:solidFill>
                          <a:effectLst/>
                          <a:latin typeface="Arial" panose="020B0604020202020204" pitchFamily="34" charset="0"/>
                          <a:cs typeface="Arial" panose="020B0604020202020204" pitchFamily="34" charset="0"/>
                        </a:rPr>
                        <a:t>A limited description which shows:</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knowledge and understanding of the purpose of child-directed play </a:t>
                      </a:r>
                    </a:p>
                    <a:p>
                      <a:pPr marL="342900" lvl="0" indent="-342900">
                        <a:lnSpc>
                          <a:spcPct val="100000"/>
                        </a:lnSpc>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grasp of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tc>
                <a:extLst>
                  <a:ext uri="{0D108BD9-81ED-4DB2-BD59-A6C34878D82A}">
                    <a16:rowId xmlns:a16="http://schemas.microsoft.com/office/drawing/2014/main" val="635868933"/>
                  </a:ext>
                </a:extLst>
              </a:tr>
              <a:tr h="327800">
                <a:tc>
                  <a:txBody>
                    <a:bodyPr/>
                    <a:lstStyle/>
                    <a:p>
                      <a:pPr algn="ctr">
                        <a:lnSpc>
                          <a:spcPct val="100000"/>
                        </a:lnSpc>
                        <a:spcAft>
                          <a:spcPts val="1000"/>
                        </a:spcAft>
                      </a:pPr>
                      <a:r>
                        <a:rPr lang="en-GB" sz="1200">
                          <a:solidFill>
                            <a:schemeClr val="tx1"/>
                          </a:solidFill>
                          <a:effectLst/>
                          <a:latin typeface="Arial" panose="020B0604020202020204" pitchFamily="34" charset="0"/>
                          <a:cs typeface="Arial" panose="020B0604020202020204" pitchFamily="34" charset="0"/>
                        </a:rPr>
                        <a:t>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nchor="ctr"/>
                </a:tc>
                <a:tc>
                  <a:txBody>
                    <a:bodyPr/>
                    <a:lstStyle/>
                    <a:p>
                      <a:pPr algn="ctr">
                        <a:lnSpc>
                          <a:spcPct val="100000"/>
                        </a:lnSpc>
                        <a:spcAft>
                          <a:spcPts val="1000"/>
                        </a:spcAft>
                      </a:pPr>
                      <a:r>
                        <a:rPr lang="en-GB" sz="1200" dirty="0">
                          <a:solidFill>
                            <a:schemeClr val="tx1"/>
                          </a:solidFill>
                          <a:effectLst/>
                          <a:latin typeface="Arial" panose="020B0604020202020204" pitchFamily="34" charset="0"/>
                          <a:cs typeface="Arial" panose="020B0604020202020204" pitchFamily="34" charset="0"/>
                        </a:rPr>
                        <a:t>0 marks</a:t>
                      </a:r>
                    </a:p>
                    <a:p>
                      <a:pPr algn="ctr">
                        <a:lnSpc>
                          <a:spcPct val="100000"/>
                        </a:lnSpc>
                        <a:spcAft>
                          <a:spcPts val="100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714" marR="41714" marT="21038" marB="21038"/>
                </a:tc>
                <a:extLst>
                  <a:ext uri="{0D108BD9-81ED-4DB2-BD59-A6C34878D82A}">
                    <a16:rowId xmlns:a16="http://schemas.microsoft.com/office/drawing/2014/main" val="1277081160"/>
                  </a:ext>
                </a:extLst>
              </a:tr>
            </a:tbl>
          </a:graphicData>
        </a:graphic>
      </p:graphicFrame>
      <p:pic>
        <p:nvPicPr>
          <p:cNvPr id="5" name="Audio 4">
            <a:hlinkClick r:id="" action="ppaction://media"/>
            <a:extLst>
              <a:ext uri="{FF2B5EF4-FFF2-40B4-BE49-F238E27FC236}">
                <a16:creationId xmlns:a16="http://schemas.microsoft.com/office/drawing/2014/main" id="{313A5B8B-D0BF-4663-A3BC-7D90FE170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6395854"/>
      </p:ext>
    </p:extLst>
  </p:cSld>
  <p:clrMapOvr>
    <a:masterClrMapping/>
  </p:clrMapOvr>
  <mc:AlternateContent xmlns:mc="http://schemas.openxmlformats.org/markup-compatibility/2006" xmlns:p14="http://schemas.microsoft.com/office/powerpoint/2010/main">
    <mc:Choice Requires="p14">
      <p:transition spd="slow" p14:dur="2000" advTm="46317"/>
    </mc:Choice>
    <mc:Fallback xmlns="">
      <p:transition spd="slow" advTm="4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67728" y="178494"/>
            <a:ext cx="10223323" cy="447261"/>
          </a:xfrm>
        </p:spPr>
        <p:txBody>
          <a:bodyPr/>
          <a:lstStyle/>
          <a:p>
            <a:r>
              <a:rPr lang="en-GB" sz="2400" dirty="0">
                <a:solidFill>
                  <a:srgbClr val="0070C0"/>
                </a:solidFill>
                <a:latin typeface="Arial" panose="020B0604020202020204" pitchFamily="34" charset="0"/>
                <a:cs typeface="Arial" panose="020B0604020202020204" pitchFamily="34" charset="0"/>
              </a:rPr>
              <a:t>Section B question 4(c),  AO3</a:t>
            </a:r>
            <a:endParaRPr lang="en-GB" sz="2400" dirty="0">
              <a:solidFill>
                <a:schemeClr val="accent4"/>
              </a:solidFill>
              <a:latin typeface="Arial" panose="020B0604020202020204" pitchFamily="34" charset="0"/>
              <a:cs typeface="Arial" panose="020B0604020202020204" pitchFamily="34" charset="0"/>
            </a:endParaRP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dirty="0">
              <a:solidFill>
                <a:srgbClr val="000000"/>
              </a:solidFill>
              <a:highlight>
                <a:srgbClr val="FFFF00"/>
              </a:highlight>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5105400"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Use the space provided to respond – be guided by the number of marks and space available. (Remember you can always use the continuation page if needed)</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591300" y="1242370"/>
            <a:ext cx="2585950"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latin typeface="Arial" panose="020B0604020202020204" pitchFamily="34" charset="0"/>
                <a:cs typeface="Arial" panose="020B0604020202020204"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1" y="2677865"/>
            <a:ext cx="3494204"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Start the clock!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Try and answer this question in 10 minutes.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441106" y="1229664"/>
            <a:ext cx="5216832" cy="5262979"/>
          </a:xfrm>
          <a:prstGeom prst="rect">
            <a:avLst/>
          </a:prstGeom>
          <a:noFill/>
          <a:ln>
            <a:solidFill>
              <a:srgbClr val="FF0000"/>
            </a:solidFill>
          </a:ln>
        </p:spPr>
        <p:txBody>
          <a:bodyPr wrap="square">
            <a:spAutoFit/>
          </a:bodyPr>
          <a:lstStyle/>
          <a:p>
            <a:pPr marL="360363" indent="-360363"/>
            <a:r>
              <a:rPr lang="en-GB" sz="1600" dirty="0">
                <a:latin typeface="Arial" panose="020B0604020202020204" pitchFamily="34" charset="0"/>
                <a:cs typeface="Arial" panose="020B0604020202020204" pitchFamily="34" charset="0"/>
              </a:rPr>
              <a:t>(c) Justify how </a:t>
            </a:r>
            <a:r>
              <a:rPr lang="en-GB" sz="1600" dirty="0">
                <a:highlight>
                  <a:srgbClr val="FFFF00"/>
                </a:highlight>
                <a:latin typeface="Arial" panose="020B0604020202020204" pitchFamily="34" charset="0"/>
                <a:cs typeface="Arial" panose="020B0604020202020204" pitchFamily="34" charset="0"/>
              </a:rPr>
              <a:t>structured play and unstructured play </a:t>
            </a:r>
            <a:r>
              <a:rPr lang="en-GB" sz="1600" dirty="0">
                <a:latin typeface="Arial" panose="020B0604020202020204" pitchFamily="34" charset="0"/>
                <a:cs typeface="Arial" panose="020B0604020202020204" pitchFamily="34" charset="0"/>
              </a:rPr>
              <a:t>can </a:t>
            </a:r>
            <a:r>
              <a:rPr lang="en-GB" sz="1600" dirty="0">
                <a:highlight>
                  <a:srgbClr val="FFFF00"/>
                </a:highlight>
                <a:latin typeface="Arial" panose="020B0604020202020204" pitchFamily="34" charset="0"/>
                <a:cs typeface="Arial" panose="020B0604020202020204" pitchFamily="34" charset="0"/>
              </a:rPr>
              <a:t>support</a:t>
            </a:r>
            <a:r>
              <a:rPr lang="en-GB" sz="1600" dirty="0">
                <a:latin typeface="Arial" panose="020B0604020202020204" pitchFamily="34" charset="0"/>
                <a:cs typeface="Arial" panose="020B0604020202020204" pitchFamily="34" charset="0"/>
              </a:rPr>
              <a:t> the </a:t>
            </a:r>
            <a:r>
              <a:rPr lang="en-GB" sz="1600" dirty="0">
                <a:highlight>
                  <a:srgbClr val="FFFF00"/>
                </a:highlight>
                <a:latin typeface="Arial" panose="020B0604020202020204" pitchFamily="34" charset="0"/>
                <a:cs typeface="Arial" panose="020B0604020202020204" pitchFamily="34" charset="0"/>
              </a:rPr>
              <a:t>development</a:t>
            </a:r>
            <a:r>
              <a:rPr lang="en-GB" sz="1600" dirty="0">
                <a:latin typeface="Arial" panose="020B0604020202020204" pitchFamily="34" charset="0"/>
                <a:cs typeface="Arial" panose="020B0604020202020204" pitchFamily="34" charset="0"/>
              </a:rPr>
              <a:t> of</a:t>
            </a:r>
            <a:r>
              <a:rPr lang="en-GB" sz="1600" dirty="0">
                <a:highlight>
                  <a:srgbClr val="FFFF00"/>
                </a:highlight>
                <a:latin typeface="Arial" panose="020B0604020202020204" pitchFamily="34" charset="0"/>
                <a:cs typeface="Arial" panose="020B0604020202020204" pitchFamily="34" charset="0"/>
              </a:rPr>
              <a:t> intellectual skills</a:t>
            </a:r>
            <a:r>
              <a:rPr lang="en-GB" sz="1600" dirty="0">
                <a:latin typeface="Arial" panose="020B0604020202020204" pitchFamily="34" charset="0"/>
                <a:cs typeface="Arial" panose="020B0604020202020204" pitchFamily="34" charset="0"/>
              </a:rPr>
              <a:t>.											</a:t>
            </a:r>
            <a:r>
              <a:rPr lang="en-GB" sz="1600" dirty="0">
                <a:highlight>
                  <a:srgbClr val="FFFF00"/>
                </a:highlight>
                <a:latin typeface="Arial" panose="020B0604020202020204" pitchFamily="34" charset="0"/>
                <a:cs typeface="Arial" panose="020B0604020202020204" pitchFamily="34" charset="0"/>
              </a:rPr>
              <a:t> [8]</a:t>
            </a:r>
          </a:p>
          <a:p>
            <a:pPr marL="263525" indent="11113"/>
            <a:r>
              <a:rPr lang="en-GB" dirty="0"/>
              <a:t>………………………………………………………………………… ………………………………………………………………………… …………………………………………………………………………</a:t>
            </a:r>
          </a:p>
          <a:p>
            <a:pPr marL="263525" indent="11113"/>
            <a:r>
              <a:rPr lang="en-GB" dirty="0"/>
              <a:t>………………………………………………………………………… …………………………………………………………………………</a:t>
            </a:r>
          </a:p>
          <a:p>
            <a:pPr marL="263525" indent="11113"/>
            <a:r>
              <a:rPr lang="en-GB" dirty="0"/>
              <a:t>…………………………………………………………………………</a:t>
            </a:r>
          </a:p>
          <a:p>
            <a:pPr marL="263525" indent="11113"/>
            <a:r>
              <a:rPr lang="en-GB" dirty="0"/>
              <a:t>…………………………………………………………………………</a:t>
            </a:r>
          </a:p>
          <a:p>
            <a:pPr marL="263525" indent="11113"/>
            <a:r>
              <a:rPr lang="en-GB" dirty="0"/>
              <a:t>…………………………………………………………………………</a:t>
            </a:r>
          </a:p>
          <a:p>
            <a:pPr marL="263525" indent="11113"/>
            <a:r>
              <a:rPr lang="en-GB" dirty="0"/>
              <a:t>…………………………………………………………………………</a:t>
            </a:r>
          </a:p>
          <a:p>
            <a:pPr marL="263525" indent="11113"/>
            <a:r>
              <a:rPr lang="en-GB" dirty="0"/>
              <a:t>…………………………………………………………………………</a:t>
            </a:r>
          </a:p>
          <a:p>
            <a:pPr marL="263525" indent="11113"/>
            <a:r>
              <a:rPr lang="en-GB" dirty="0"/>
              <a:t>………………………………………………………...................</a:t>
            </a:r>
          </a:p>
          <a:p>
            <a:pPr marL="263525" indent="11113"/>
            <a:r>
              <a:rPr lang="en-GB" dirty="0"/>
              <a:t>………………………………………………………………………… ………………………………………………………………………… …………………………………………………………………………</a:t>
            </a:r>
          </a:p>
          <a:p>
            <a:pPr marL="263525" indent="11113"/>
            <a:r>
              <a:rPr lang="en-GB" dirty="0"/>
              <a:t>…………………………………………………………………………</a:t>
            </a:r>
          </a:p>
          <a:p>
            <a:pPr marL="263525" indent="11113"/>
            <a:r>
              <a:rPr lang="en-GB" dirty="0"/>
              <a:t>…………………………………………………………………………</a:t>
            </a:r>
          </a:p>
        </p:txBody>
      </p:sp>
      <p:sp>
        <p:nvSpPr>
          <p:cNvPr id="2" name="Oval 1">
            <a:extLst>
              <a:ext uri="{FF2B5EF4-FFF2-40B4-BE49-F238E27FC236}">
                <a16:creationId xmlns:a16="http://schemas.microsoft.com/office/drawing/2014/main" id="{DECCE1D5-3B13-4423-AD4A-8F9E79045E5B}"/>
              </a:ext>
            </a:extLst>
          </p:cNvPr>
          <p:cNvSpPr/>
          <p:nvPr/>
        </p:nvSpPr>
        <p:spPr>
          <a:xfrm flipV="1">
            <a:off x="742994" y="1229664"/>
            <a:ext cx="1104093" cy="3065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7A5DABC5-822A-422E-AC8B-931DB25708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8377365"/>
      </p:ext>
    </p:extLst>
  </p:cSld>
  <p:clrMapOvr>
    <a:masterClrMapping/>
  </p:clrMapOvr>
  <mc:AlternateContent xmlns:mc="http://schemas.openxmlformats.org/markup-compatibility/2006" xmlns:p14="http://schemas.microsoft.com/office/powerpoint/2010/main">
    <mc:Choice Requires="p14">
      <p:transition spd="slow" p14:dur="2000" advTm="84856"/>
    </mc:Choice>
    <mc:Fallback xmlns="">
      <p:transition spd="slow" advTm="84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4(c),  AO3 mark scheme</a:t>
            </a:r>
          </a:p>
        </p:txBody>
      </p:sp>
      <p:sp>
        <p:nvSpPr>
          <p:cNvPr id="7" name="TextBox 6">
            <a:extLst>
              <a:ext uri="{FF2B5EF4-FFF2-40B4-BE49-F238E27FC236}">
                <a16:creationId xmlns:a16="http://schemas.microsoft.com/office/drawing/2014/main" id="{AED58534-3F97-42D8-96D5-4F7847F527CF}"/>
              </a:ext>
            </a:extLst>
          </p:cNvPr>
          <p:cNvSpPr txBox="1"/>
          <p:nvPr/>
        </p:nvSpPr>
        <p:spPr>
          <a:xfrm>
            <a:off x="519288" y="1045996"/>
            <a:ext cx="5576712" cy="5632311"/>
          </a:xfrm>
          <a:prstGeom prst="rect">
            <a:avLst/>
          </a:prstGeom>
          <a:noFill/>
          <a:ln>
            <a:solidFill>
              <a:schemeClr val="tx1"/>
            </a:solidFill>
          </a:ln>
        </p:spPr>
        <p:txBody>
          <a:bodyPr wrap="square">
            <a:spAutoFit/>
          </a:bodyPr>
          <a:lstStyle/>
          <a:p>
            <a:pPr marL="363538" indent="-363538"/>
            <a:r>
              <a:rPr lang="en-GB" sz="1200" i="1" dirty="0">
                <a:latin typeface="Arial" panose="020B0604020202020204" pitchFamily="34" charset="0"/>
                <a:cs typeface="Arial" panose="020B0604020202020204" pitchFamily="34" charset="0"/>
              </a:rPr>
              <a:t>4(c</a:t>
            </a:r>
            <a:r>
              <a:rPr lang="en-GB" sz="1400" i="1" dirty="0">
                <a:latin typeface="Arial" panose="020B0604020202020204" pitchFamily="34" charset="0"/>
                <a:cs typeface="Arial" panose="020B0604020202020204" pitchFamily="34" charset="0"/>
              </a:rPr>
              <a:t>) </a:t>
            </a:r>
            <a:r>
              <a:rPr lang="en-GB" sz="1200" i="1" dirty="0">
                <a:effectLst/>
                <a:latin typeface="Arial" panose="020B0604020202020204" pitchFamily="34" charset="0"/>
                <a:ea typeface="Calibri" panose="020F0502020204030204" pitchFamily="34" charset="0"/>
              </a:rPr>
              <a:t>Justify how structured play and unstructured play can support the development of intellectual skills.</a:t>
            </a:r>
          </a:p>
          <a:p>
            <a:endParaRPr lang="en-GB" sz="1200" dirty="0">
              <a:latin typeface="Arial" panose="020B0604020202020204" pitchFamily="34" charset="0"/>
            </a:endParaRPr>
          </a:p>
          <a:p>
            <a:r>
              <a:rPr lang="en-GB" sz="1200" dirty="0">
                <a:latin typeface="Arial" panose="020B0604020202020204" pitchFamily="34" charset="0"/>
                <a:cs typeface="Arial" panose="020B0604020202020204" pitchFamily="34" charset="0"/>
              </a:rPr>
              <a:t>Answers may refer to:</a:t>
            </a:r>
          </a:p>
          <a:p>
            <a:pPr marL="342900" lvl="0" indent="-342900">
              <a:buFont typeface="Symbol" panose="05050102010706020507" pitchFamily="18" charset="2"/>
              <a:buChar char=""/>
            </a:pPr>
            <a:r>
              <a:rPr lang="en-GB" sz="1200" dirty="0">
                <a:solidFill>
                  <a:srgbClr val="222222"/>
                </a:solidFill>
                <a:effectLst/>
                <a:latin typeface="Arial" panose="020B0604020202020204" pitchFamily="34" charset="0"/>
                <a:ea typeface="Calibri" panose="020F0502020204030204" pitchFamily="34" charset="0"/>
                <a:cs typeface="Arial" panose="020B0604020202020204" pitchFamily="34" charset="0"/>
              </a:rPr>
              <a:t>structured play is any type of activity that has a set of rules or instructions with a goal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dirty="0">
                <a:solidFill>
                  <a:srgbClr val="222222"/>
                </a:solidFill>
                <a:effectLst/>
                <a:latin typeface="Arial" panose="020B0604020202020204" pitchFamily="34" charset="0"/>
                <a:ea typeface="Calibri" panose="020F0502020204030204" pitchFamily="34" charset="0"/>
                <a:cs typeface="Arial" panose="020B0604020202020204" pitchFamily="34" charset="0"/>
              </a:rPr>
              <a:t>unstructured play has no rules or boundaries and is completed at the pace and choice of the child.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r>
              <a:rPr lang="en-GB" sz="1200" dirty="0">
                <a:solidFill>
                  <a:srgbClr val="222222"/>
                </a:solidFill>
                <a:effectLst/>
                <a:latin typeface="Arial" panose="020B0604020202020204" pitchFamily="34" charset="0"/>
                <a:ea typeface="Calibri" panose="020F0502020204030204" pitchFamily="34" charset="0"/>
                <a:cs typeface="Arial" panose="020B0604020202020204" pitchFamily="34" charset="0"/>
              </a:rPr>
              <a:t>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r>
              <a:rPr lang="en-GB" sz="1200" dirty="0">
                <a:effectLst/>
                <a:latin typeface="Arial" panose="020B0604020202020204" pitchFamily="34" charset="0"/>
                <a:ea typeface="Calibri" panose="020F0502020204030204" pitchFamily="34" charset="0"/>
                <a:cs typeface="Arial" panose="020B0604020202020204" pitchFamily="34" charset="0"/>
              </a:rPr>
              <a:t>Candidates’ arguments of how structured play and unstructured play can support the development of intellectual skills may include reference to the following activities:</a:t>
            </a:r>
          </a:p>
          <a:p>
            <a:r>
              <a:rPr lang="en-GB" sz="1200" dirty="0">
                <a:effectLst/>
                <a:latin typeface="Arial" panose="020B0604020202020204" pitchFamily="34" charset="0"/>
                <a:ea typeface="Calibri" panose="020F0502020204030204" pitchFamily="34" charset="0"/>
                <a:cs typeface="Arial" panose="020B0604020202020204" pitchFamily="34" charset="0"/>
              </a:rPr>
              <a:t> </a:t>
            </a:r>
          </a:p>
          <a:p>
            <a:r>
              <a:rPr lang="en-GB" sz="1200" dirty="0">
                <a:effectLst/>
                <a:latin typeface="Arial" panose="020B0604020202020204" pitchFamily="34" charset="0"/>
                <a:ea typeface="Calibri" panose="020F0502020204030204" pitchFamily="34" charset="0"/>
                <a:cs typeface="Arial" panose="020B0604020202020204" pitchFamily="34" charset="0"/>
              </a:rPr>
              <a:t>Structured play activities, and potential development of intellectual skills: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pre-set counting activity (Mathematical/knowledge and understanding of the world)</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one-to-one reading activity (letters, words, reading, sounds)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cooking activity (Investigation, experimental)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pre-set mark making activity (letter formation, sounds, language). </a:t>
            </a:r>
          </a:p>
          <a:p>
            <a:r>
              <a:rPr lang="en-GB" sz="1200" dirty="0">
                <a:effectLst/>
                <a:latin typeface="Arial" panose="020B0604020202020204" pitchFamily="34" charset="0"/>
                <a:ea typeface="Calibri" panose="020F0502020204030204" pitchFamily="34" charset="0"/>
                <a:cs typeface="Arial" panose="020B0604020202020204" pitchFamily="34" charset="0"/>
              </a:rPr>
              <a:t> </a:t>
            </a:r>
          </a:p>
          <a:p>
            <a:r>
              <a:rPr lang="en-GB" sz="1200" dirty="0">
                <a:effectLst/>
                <a:latin typeface="Arial" panose="020B0604020202020204" pitchFamily="34" charset="0"/>
                <a:ea typeface="Calibri" panose="020F0502020204030204" pitchFamily="34" charset="0"/>
                <a:cs typeface="Arial" panose="020B0604020202020204" pitchFamily="34" charset="0"/>
              </a:rPr>
              <a:t>Unstructured play activities and potential development of intellectual skills:</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outdoor investigation activities to develop counting, shapes, colours, new words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free play within classroom environment to choose own activity – shape sorter, counting lines, reading, mark making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play outdoors – to explore and investigate</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water and sand play activities – free playtime to explore and investigate.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Credit any other valid response.</a:t>
            </a:r>
            <a:endParaRPr lang="en-GB" sz="1200" i="1"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F123F042-E1ED-47BA-A3FC-A49924D7FA82}"/>
              </a:ext>
            </a:extLst>
          </p:cNvPr>
          <p:cNvGraphicFramePr>
            <a:graphicFrameLocks noGrp="1"/>
          </p:cNvGraphicFramePr>
          <p:nvPr>
            <p:extLst>
              <p:ext uri="{D42A27DB-BD31-4B8C-83A1-F6EECF244321}">
                <p14:modId xmlns:p14="http://schemas.microsoft.com/office/powerpoint/2010/main" val="2960741488"/>
              </p:ext>
            </p:extLst>
          </p:nvPr>
        </p:nvGraphicFramePr>
        <p:xfrm>
          <a:off x="6729603" y="1045996"/>
          <a:ext cx="4059936" cy="856222"/>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Mark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pP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8</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8</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5" name="Audio 4">
            <a:hlinkClick r:id="" action="ppaction://media"/>
            <a:extLst>
              <a:ext uri="{FF2B5EF4-FFF2-40B4-BE49-F238E27FC236}">
                <a16:creationId xmlns:a16="http://schemas.microsoft.com/office/drawing/2014/main" id="{B631E6F3-221B-4562-8B39-58754348F6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9904928"/>
      </p:ext>
    </p:extLst>
  </p:cSld>
  <p:clrMapOvr>
    <a:masterClrMapping/>
  </p:clrMapOvr>
  <mc:AlternateContent xmlns:mc="http://schemas.openxmlformats.org/markup-compatibility/2006" xmlns:p14="http://schemas.microsoft.com/office/powerpoint/2010/main">
    <mc:Choice Requires="p14">
      <p:transition spd="slow" p14:dur="2000" advTm="43072"/>
    </mc:Choice>
    <mc:Fallback xmlns="">
      <p:transition spd="slow" advTm="43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4(c),  AO3 mark scheme bands</a:t>
            </a:r>
          </a:p>
        </p:txBody>
      </p:sp>
      <p:graphicFrame>
        <p:nvGraphicFramePr>
          <p:cNvPr id="6" name="Content Placeholder 5">
            <a:extLst>
              <a:ext uri="{FF2B5EF4-FFF2-40B4-BE49-F238E27FC236}">
                <a16:creationId xmlns:a16="http://schemas.microsoft.com/office/drawing/2014/main" id="{23E8A603-C1C3-4E79-8761-407FE9F8DF32}"/>
              </a:ext>
            </a:extLst>
          </p:cNvPr>
          <p:cNvGraphicFramePr>
            <a:graphicFrameLocks noGrp="1"/>
          </p:cNvGraphicFramePr>
          <p:nvPr>
            <p:ph sz="quarter" idx="10"/>
            <p:extLst>
              <p:ext uri="{D42A27DB-BD31-4B8C-83A1-F6EECF244321}">
                <p14:modId xmlns:p14="http://schemas.microsoft.com/office/powerpoint/2010/main" val="1225684646"/>
              </p:ext>
            </p:extLst>
          </p:nvPr>
        </p:nvGraphicFramePr>
        <p:xfrm>
          <a:off x="2414154" y="984972"/>
          <a:ext cx="7363691" cy="5424195"/>
        </p:xfrm>
        <a:graphic>
          <a:graphicData uri="http://schemas.openxmlformats.org/drawingml/2006/table">
            <a:tbl>
              <a:tblPr firstRow="1" firstCol="1" bandRow="1">
                <a:tableStyleId>{5C22544A-7EE6-4342-B048-85BDC9FD1C3A}</a:tableStyleId>
              </a:tblPr>
              <a:tblGrid>
                <a:gridCol w="852753">
                  <a:extLst>
                    <a:ext uri="{9D8B030D-6E8A-4147-A177-3AD203B41FA5}">
                      <a16:colId xmlns:a16="http://schemas.microsoft.com/office/drawing/2014/main" val="4098220451"/>
                    </a:ext>
                  </a:extLst>
                </a:gridCol>
                <a:gridCol w="6510938">
                  <a:extLst>
                    <a:ext uri="{9D8B030D-6E8A-4147-A177-3AD203B41FA5}">
                      <a16:colId xmlns:a16="http://schemas.microsoft.com/office/drawing/2014/main" val="1198511672"/>
                    </a:ext>
                  </a:extLst>
                </a:gridCol>
              </a:tblGrid>
              <a:tr h="362405">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Band</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006" marR="53006" marT="26733" marB="26733"/>
                </a:tc>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AO3</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006" marR="53006" marT="26733" marB="26733"/>
                </a:tc>
                <a:extLst>
                  <a:ext uri="{0D108BD9-81ED-4DB2-BD59-A6C34878D82A}">
                    <a16:rowId xmlns:a16="http://schemas.microsoft.com/office/drawing/2014/main" val="4169072432"/>
                  </a:ext>
                </a:extLst>
              </a:tr>
              <a:tr h="1160641">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4</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006" marR="53006" marT="26733" marB="26733"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7-8 marks</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An excellent justification demonstrating: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confident and persuasive argument of how structured play and unstructured play may support the development of intellectual skills</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confident and detailed engagement with the principle of structured play and unstructured play in  supporting the development of intellectual skills.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006" marR="53006" marT="26733" marB="26733"/>
                </a:tc>
                <a:extLst>
                  <a:ext uri="{0D108BD9-81ED-4DB2-BD59-A6C34878D82A}">
                    <a16:rowId xmlns:a16="http://schemas.microsoft.com/office/drawing/2014/main" val="1418855901"/>
                  </a:ext>
                </a:extLst>
              </a:tr>
              <a:tr h="1160641">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3</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006" marR="53006" marT="26733" marB="26733"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5-6 marks</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A good justification demonstrating: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generally secure argument of how structured play and unstructured play may support the development of intellectual skills</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thorough engagement with the principle of structured play and unstructured play supporting the development of intellectual skills.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006" marR="53006" marT="26733" marB="26733"/>
                </a:tc>
                <a:extLst>
                  <a:ext uri="{0D108BD9-81ED-4DB2-BD59-A6C34878D82A}">
                    <a16:rowId xmlns:a16="http://schemas.microsoft.com/office/drawing/2014/main" val="307651739"/>
                  </a:ext>
                </a:extLst>
              </a:tr>
              <a:tr h="1160641">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2</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006" marR="53006" marT="26733" marB="26733"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3-4 marks</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A basic justification demonstrating: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argument of how structured play and/or unstructured play may support the development of intellectual skills</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straightforward engagement with the principle of play supporting the development of intellectual skills.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006" marR="53006" marT="26733" marB="26733"/>
                </a:tc>
                <a:extLst>
                  <a:ext uri="{0D108BD9-81ED-4DB2-BD59-A6C34878D82A}">
                    <a16:rowId xmlns:a16="http://schemas.microsoft.com/office/drawing/2014/main" val="510961290"/>
                  </a:ext>
                </a:extLst>
              </a:tr>
              <a:tr h="1160641">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1</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006" marR="53006" marT="26733" marB="26733"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1-2 marks</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A limited justification demonstrating: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argument of how structured play or unstructured play may support the development of intellectual skills</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engagement with the principle of play supporting the development of intellectual skills.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006" marR="53006" marT="26733" marB="26733"/>
                </a:tc>
                <a:extLst>
                  <a:ext uri="{0D108BD9-81ED-4DB2-BD59-A6C34878D82A}">
                    <a16:rowId xmlns:a16="http://schemas.microsoft.com/office/drawing/2014/main" val="2684283471"/>
                  </a:ext>
                </a:extLst>
              </a:tr>
              <a:tr h="416533">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006" marR="53006" marT="26733" marB="26733"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0 marks</a:t>
                      </a:r>
                    </a:p>
                    <a:p>
                      <a:pPr algn="ct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3006" marR="53006" marT="26733" marB="26733"/>
                </a:tc>
                <a:extLst>
                  <a:ext uri="{0D108BD9-81ED-4DB2-BD59-A6C34878D82A}">
                    <a16:rowId xmlns:a16="http://schemas.microsoft.com/office/drawing/2014/main" val="3185297125"/>
                  </a:ext>
                </a:extLst>
              </a:tr>
            </a:tbl>
          </a:graphicData>
        </a:graphic>
      </p:graphicFrame>
      <p:pic>
        <p:nvPicPr>
          <p:cNvPr id="2" name="Audio 1">
            <a:hlinkClick r:id="" action="ppaction://media"/>
            <a:extLst>
              <a:ext uri="{FF2B5EF4-FFF2-40B4-BE49-F238E27FC236}">
                <a16:creationId xmlns:a16="http://schemas.microsoft.com/office/drawing/2014/main" id="{0191EA68-76AD-49CB-8BB4-D26EA7AE59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1427506"/>
      </p:ext>
    </p:extLst>
  </p:cSld>
  <p:clrMapOvr>
    <a:masterClrMapping/>
  </p:clrMapOvr>
  <mc:AlternateContent xmlns:mc="http://schemas.openxmlformats.org/markup-compatibility/2006" xmlns:p14="http://schemas.microsoft.com/office/powerpoint/2010/main">
    <mc:Choice Requires="p14">
      <p:transition spd="slow" p14:dur="2000" advTm="49531"/>
    </mc:Choice>
    <mc:Fallback xmlns="">
      <p:transition spd="slow" advTm="49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5,  AO1 and A03 </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40" y="1006868"/>
            <a:ext cx="5570474" cy="6832640"/>
          </a:xfrm>
          <a:prstGeom prst="rect">
            <a:avLst/>
          </a:prstGeom>
          <a:noFill/>
          <a:ln>
            <a:solidFill>
              <a:schemeClr val="tx1"/>
            </a:solidFill>
          </a:ln>
        </p:spPr>
        <p:txBody>
          <a:bodyPr wrap="square">
            <a:spAutoFit/>
          </a:bodyPr>
          <a:lstStyle/>
          <a:p>
            <a:pPr marL="179388" indent="-179388"/>
            <a:r>
              <a:rPr lang="en-GB" sz="1600" dirty="0">
                <a:latin typeface="Arial" panose="020B0604020202020204" pitchFamily="34" charset="0"/>
                <a:cs typeface="Arial" panose="020B0604020202020204" pitchFamily="34" charset="0"/>
              </a:rPr>
              <a:t>5. </a:t>
            </a:r>
            <a:r>
              <a:rPr lang="en-GB" sz="1600" dirty="0">
                <a:effectLst/>
                <a:latin typeface="Arial" panose="020B0604020202020204" pitchFamily="34" charset="0"/>
                <a:ea typeface="Calibri" panose="020F0502020204030204" pitchFamily="34" charset="0"/>
                <a:cs typeface="Arial" panose="020B0604020202020204" pitchFamily="34" charset="0"/>
              </a:rPr>
              <a:t>Lily is two years old and has recently started attending a crèche for three days a week. This is the first time that Lily has been separated from her mother for extended periods of time. </a:t>
            </a:r>
          </a:p>
          <a:p>
            <a:pPr marL="179388" indent="-179388"/>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179388" indent="-179388"/>
            <a:r>
              <a:rPr lang="en-GB" sz="1600" dirty="0">
                <a:effectLst/>
                <a:latin typeface="Arial" panose="020B0604020202020204" pitchFamily="34" charset="0"/>
                <a:ea typeface="Calibri" panose="020F0502020204030204" pitchFamily="34" charset="0"/>
                <a:cs typeface="Arial" panose="020B0604020202020204" pitchFamily="34" charset="0"/>
              </a:rPr>
              <a:t>	Lily is finding the change very stressful and this is affecting her behaviour. To help young children settle into the crèche, and cope with change, staff implement a robust routine and key person system.</a:t>
            </a:r>
          </a:p>
          <a:p>
            <a:pPr marL="179388" indent="-179388"/>
            <a:r>
              <a:rPr lang="en-GB" sz="1600" dirty="0">
                <a:effectLst/>
                <a:latin typeface="Arial" panose="020B0604020202020204" pitchFamily="34" charset="0"/>
                <a:ea typeface="Calibri" panose="020F0502020204030204" pitchFamily="34" charset="0"/>
                <a:cs typeface="Arial" panose="020B0604020202020204" pitchFamily="34" charset="0"/>
              </a:rPr>
              <a:t>	</a:t>
            </a:r>
          </a:p>
          <a:p>
            <a:pPr marL="263525" indent="11113"/>
            <a:r>
              <a:rPr lang="en-GB" sz="1600" dirty="0">
                <a:effectLst/>
                <a:latin typeface="Arial" panose="020B0604020202020204" pitchFamily="34" charset="0"/>
                <a:ea typeface="Calibri" panose="020F0502020204030204" pitchFamily="34" charset="0"/>
                <a:cs typeface="Arial" panose="020B0604020202020204" pitchFamily="34" charset="0"/>
              </a:rPr>
              <a:t>Describe the </a:t>
            </a:r>
            <a:r>
              <a:rPr lang="en-GB" sz="1600" dirty="0">
                <a:effectLst/>
                <a:highlight>
                  <a:srgbClr val="FFFF00"/>
                </a:highlight>
                <a:latin typeface="Arial" panose="020B0604020202020204" pitchFamily="34" charset="0"/>
                <a:ea typeface="Calibri" panose="020F0502020204030204" pitchFamily="34" charset="0"/>
                <a:cs typeface="Arial" panose="020B0604020202020204" pitchFamily="34" charset="0"/>
              </a:rPr>
              <a:t>purpose</a:t>
            </a:r>
            <a:r>
              <a:rPr lang="en-GB" sz="1600" dirty="0">
                <a:effectLst/>
                <a:latin typeface="Arial" panose="020B0604020202020204" pitchFamily="34" charset="0"/>
                <a:ea typeface="Calibri" panose="020F0502020204030204" pitchFamily="34" charset="0"/>
                <a:cs typeface="Arial" panose="020B0604020202020204" pitchFamily="34" charset="0"/>
              </a:rPr>
              <a:t> of the </a:t>
            </a:r>
            <a:r>
              <a:rPr lang="en-GB" sz="1600" dirty="0">
                <a:effectLst/>
                <a:highlight>
                  <a:srgbClr val="FFFF00"/>
                </a:highlight>
                <a:latin typeface="Arial" panose="020B0604020202020204" pitchFamily="34" charset="0"/>
                <a:ea typeface="Calibri" panose="020F0502020204030204" pitchFamily="34" charset="0"/>
                <a:cs typeface="Arial" panose="020B0604020202020204" pitchFamily="34" charset="0"/>
              </a:rPr>
              <a:t>key person approach </a:t>
            </a:r>
            <a:r>
              <a:rPr lang="en-GB" sz="1600" dirty="0">
                <a:effectLst/>
                <a:latin typeface="Arial" panose="020B0604020202020204" pitchFamily="34" charset="0"/>
                <a:ea typeface="Calibri" panose="020F0502020204030204" pitchFamily="34" charset="0"/>
                <a:cs typeface="Arial" panose="020B0604020202020204" pitchFamily="34" charset="0"/>
              </a:rPr>
              <a:t>and analyse the </a:t>
            </a:r>
            <a:r>
              <a:rPr lang="en-GB" sz="1600" dirty="0">
                <a:effectLst/>
                <a:highlight>
                  <a:srgbClr val="FFFF00"/>
                </a:highlight>
                <a:latin typeface="Arial" panose="020B0604020202020204" pitchFamily="34" charset="0"/>
                <a:ea typeface="Calibri" panose="020F0502020204030204" pitchFamily="34" charset="0"/>
                <a:cs typeface="Arial" panose="020B0604020202020204" pitchFamily="34" charset="0"/>
              </a:rPr>
              <a:t>potential impact </a:t>
            </a:r>
            <a:r>
              <a:rPr lang="en-GB" sz="1600" dirty="0">
                <a:effectLst/>
                <a:latin typeface="Arial" panose="020B0604020202020204" pitchFamily="34" charset="0"/>
                <a:ea typeface="Calibri" panose="020F0502020204030204" pitchFamily="34" charset="0"/>
                <a:cs typeface="Arial" panose="020B0604020202020204" pitchFamily="34" charset="0"/>
              </a:rPr>
              <a:t>of this approach on </a:t>
            </a:r>
            <a:r>
              <a:rPr lang="en-GB" sz="1600" dirty="0">
                <a:effectLst/>
                <a:highlight>
                  <a:srgbClr val="FFFF00"/>
                </a:highlight>
                <a:latin typeface="Arial" panose="020B0604020202020204" pitchFamily="34" charset="0"/>
                <a:ea typeface="Calibri" panose="020F0502020204030204" pitchFamily="34" charset="0"/>
                <a:cs typeface="Arial" panose="020B0604020202020204" pitchFamily="34" charset="0"/>
              </a:rPr>
              <a:t>Lily.</a:t>
            </a:r>
            <a:r>
              <a:rPr lang="en-GB" sz="1600" dirty="0">
                <a:effectLst/>
                <a:latin typeface="Arial" panose="020B0604020202020204" pitchFamily="34" charset="0"/>
                <a:ea typeface="Calibri" panose="020F0502020204030204" pitchFamily="34" charset="0"/>
                <a:cs typeface="Arial" panose="020B0604020202020204" pitchFamily="34" charset="0"/>
              </a:rPr>
              <a:t>											</a:t>
            </a:r>
            <a:r>
              <a:rPr lang="en-GB" sz="1600" dirty="0">
                <a:highlight>
                  <a:srgbClr val="FFFF00"/>
                </a:highlight>
                <a:latin typeface="Arial" panose="020B0604020202020204" pitchFamily="34" charset="0"/>
                <a:cs typeface="Arial" panose="020B0604020202020204" pitchFamily="34" charset="0"/>
              </a:rPr>
              <a:t>[18] </a:t>
            </a:r>
            <a:r>
              <a:rPr lang="en-GB" sz="1600" dirty="0"/>
              <a:t>………………………………………………………………………… ………………………………………………………………………… …………………………………………………………………………</a:t>
            </a:r>
          </a:p>
          <a:p>
            <a:pPr marL="263525" indent="11113"/>
            <a:r>
              <a:rPr lang="en-GB" sz="1600" dirty="0"/>
              <a:t>………………………………………………………………………… …………………………………………………………………………</a:t>
            </a:r>
          </a:p>
          <a:p>
            <a:pPr marL="263525" indent="11113"/>
            <a:r>
              <a:rPr lang="en-GB" sz="1600" dirty="0"/>
              <a:t>…………………………………………………………………………</a:t>
            </a:r>
          </a:p>
          <a:p>
            <a:pPr marL="263525" indent="11113"/>
            <a:r>
              <a:rPr lang="en-GB" sz="1600" dirty="0"/>
              <a:t>…………………………………………………………………………</a:t>
            </a:r>
          </a:p>
          <a:p>
            <a:pPr marL="263525" indent="11113"/>
            <a:r>
              <a:rPr lang="en-GB" sz="1600" dirty="0"/>
              <a:t>…………………………………………………………………………</a:t>
            </a:r>
          </a:p>
          <a:p>
            <a:pPr marL="263525" indent="11113"/>
            <a:r>
              <a:rPr lang="en-GB" sz="1600" dirty="0"/>
              <a:t>…………………………………………………………………………</a:t>
            </a:r>
          </a:p>
          <a:p>
            <a:pPr marL="263525" indent="11113"/>
            <a:r>
              <a:rPr lang="en-GB" sz="1600" dirty="0"/>
              <a:t>…………………………………………………………………………</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100" dirty="0"/>
          </a:p>
          <a:p>
            <a:r>
              <a:rPr lang="en-GB" sz="1100" dirty="0"/>
              <a:t>.</a:t>
            </a:r>
          </a:p>
        </p:txBody>
      </p:sp>
      <p:sp>
        <p:nvSpPr>
          <p:cNvPr id="12" name="Oval 11">
            <a:extLst>
              <a:ext uri="{FF2B5EF4-FFF2-40B4-BE49-F238E27FC236}">
                <a16:creationId xmlns:a16="http://schemas.microsoft.com/office/drawing/2014/main" id="{55F1639B-DE3A-4CA0-8E03-D098F5DA08B6}"/>
              </a:ext>
            </a:extLst>
          </p:cNvPr>
          <p:cNvSpPr/>
          <p:nvPr/>
        </p:nvSpPr>
        <p:spPr>
          <a:xfrm>
            <a:off x="606669" y="3429000"/>
            <a:ext cx="971128" cy="354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noFill/>
            </a:endParaRPr>
          </a:p>
        </p:txBody>
      </p:sp>
      <p:sp>
        <p:nvSpPr>
          <p:cNvPr id="13" name="Oval 12">
            <a:extLst>
              <a:ext uri="{FF2B5EF4-FFF2-40B4-BE49-F238E27FC236}">
                <a16:creationId xmlns:a16="http://schemas.microsoft.com/office/drawing/2014/main" id="{BBBC6719-9B4B-40EB-8375-D5CB1C0D5F77}"/>
              </a:ext>
            </a:extLst>
          </p:cNvPr>
          <p:cNvSpPr/>
          <p:nvPr/>
        </p:nvSpPr>
        <p:spPr>
          <a:xfrm>
            <a:off x="606669" y="3743393"/>
            <a:ext cx="945702" cy="354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5CD9A9A-61A7-4D1C-9B04-D3CCBFBB4C3E}"/>
              </a:ext>
            </a:extLst>
          </p:cNvPr>
          <p:cNvSpPr txBox="1"/>
          <p:nvPr/>
        </p:nvSpPr>
        <p:spPr>
          <a:xfrm>
            <a:off x="6378222" y="1006868"/>
            <a:ext cx="2511183" cy="1107996"/>
          </a:xfrm>
          <a:prstGeom prst="rect">
            <a:avLst/>
          </a:prstGeom>
          <a:solidFill>
            <a:srgbClr val="00B0F0"/>
          </a:solidFill>
          <a:ln>
            <a:solidFill>
              <a:schemeClr val="tx1"/>
            </a:solidFill>
          </a:ln>
        </p:spPr>
        <p:txBody>
          <a:bodyPr wrap="square">
            <a:spAutoFit/>
          </a:bodyPr>
          <a:lstStyle/>
          <a:p>
            <a:pPr algn="ctr"/>
            <a:r>
              <a:rPr lang="en-GB" sz="6600" dirty="0">
                <a:latin typeface="Arial" panose="020B0604020202020204" pitchFamily="34" charset="0"/>
                <a:cs typeface="Arial" panose="020B0604020202020204" pitchFamily="34" charset="0"/>
              </a:rPr>
              <a:t>20:00</a:t>
            </a:r>
          </a:p>
        </p:txBody>
      </p:sp>
      <p:sp>
        <p:nvSpPr>
          <p:cNvPr id="21" name="TextBox 20">
            <a:extLst>
              <a:ext uri="{FF2B5EF4-FFF2-40B4-BE49-F238E27FC236}">
                <a16:creationId xmlns:a16="http://schemas.microsoft.com/office/drawing/2014/main" id="{762BEF0F-7555-4547-A0CB-C99D99889ABD}"/>
              </a:ext>
            </a:extLst>
          </p:cNvPr>
          <p:cNvSpPr txBox="1"/>
          <p:nvPr/>
        </p:nvSpPr>
        <p:spPr>
          <a:xfrm>
            <a:off x="6378222" y="2374352"/>
            <a:ext cx="4391378" cy="1200329"/>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Start the clock!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Try and answer this question in 20 minutes</a:t>
            </a:r>
            <a:r>
              <a:rPr lang="en-GB" dirty="0"/>
              <a:t>.  </a:t>
            </a:r>
          </a:p>
        </p:txBody>
      </p:sp>
      <p:sp>
        <p:nvSpPr>
          <p:cNvPr id="23" name="TextBox 22">
            <a:extLst>
              <a:ext uri="{FF2B5EF4-FFF2-40B4-BE49-F238E27FC236}">
                <a16:creationId xmlns:a16="http://schemas.microsoft.com/office/drawing/2014/main" id="{309C43EF-014B-47A4-A314-25BB7A5B23EB}"/>
              </a:ext>
            </a:extLst>
          </p:cNvPr>
          <p:cNvSpPr txBox="1"/>
          <p:nvPr/>
        </p:nvSpPr>
        <p:spPr>
          <a:xfrm>
            <a:off x="6378222" y="4376404"/>
            <a:ext cx="5570474" cy="1200329"/>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Use the space provided to respond – be guided by the number of marks and space available. (Remember you can always use the continuation page if needed)</a:t>
            </a:r>
          </a:p>
        </p:txBody>
      </p:sp>
      <p:sp>
        <p:nvSpPr>
          <p:cNvPr id="10" name="TextBox 9">
            <a:extLst>
              <a:ext uri="{FF2B5EF4-FFF2-40B4-BE49-F238E27FC236}">
                <a16:creationId xmlns:a16="http://schemas.microsoft.com/office/drawing/2014/main" id="{FEB57383-A7D4-4194-9A24-C6C723372AF5}"/>
              </a:ext>
            </a:extLst>
          </p:cNvPr>
          <p:cNvSpPr txBox="1"/>
          <p:nvPr/>
        </p:nvSpPr>
        <p:spPr>
          <a:xfrm>
            <a:off x="1852453" y="5250967"/>
            <a:ext cx="3957797" cy="1200329"/>
          </a:xfrm>
          <a:prstGeom prst="rect">
            <a:avLst/>
          </a:prstGeom>
          <a:solidFill>
            <a:schemeClr val="bg1"/>
          </a:solidFill>
          <a:ln>
            <a:solidFill>
              <a:srgbClr val="00B0F0"/>
            </a:solidFill>
          </a:ln>
        </p:spPr>
        <p:txBody>
          <a:bodyPr wrap="square">
            <a:spAutoFit/>
          </a:bodyPr>
          <a:lstStyle/>
          <a:p>
            <a:r>
              <a:rPr lang="en-GB" dirty="0">
                <a:latin typeface="Arial" panose="020B0604020202020204" pitchFamily="34" charset="0"/>
                <a:cs typeface="Arial" panose="020B0604020202020204" pitchFamily="34" charset="0"/>
              </a:rPr>
              <a:t>Notice how this question has </a:t>
            </a:r>
            <a:r>
              <a:rPr lang="en-GB" b="1" dirty="0">
                <a:latin typeface="Arial" panose="020B0604020202020204" pitchFamily="34" charset="0"/>
                <a:cs typeface="Arial" panose="020B0604020202020204" pitchFamily="34" charset="0"/>
              </a:rPr>
              <a:t>TWO </a:t>
            </a:r>
            <a:r>
              <a:rPr lang="en-GB" dirty="0">
                <a:latin typeface="Arial" panose="020B0604020202020204" pitchFamily="34" charset="0"/>
                <a:cs typeface="Arial" panose="020B0604020202020204" pitchFamily="34" charset="0"/>
              </a:rPr>
              <a:t>command verbs;</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Describe</a:t>
            </a:r>
            <a:r>
              <a:rPr lang="en-GB" dirty="0">
                <a:latin typeface="Arial" panose="020B0604020202020204" pitchFamily="34" charset="0"/>
                <a:cs typeface="Arial" panose="020B0604020202020204" pitchFamily="34" charset="0"/>
              </a:rPr>
              <a:t> addresses AO1</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Analyse</a:t>
            </a:r>
            <a:r>
              <a:rPr lang="en-GB" dirty="0">
                <a:latin typeface="Arial" panose="020B0604020202020204" pitchFamily="34" charset="0"/>
                <a:cs typeface="Arial" panose="020B0604020202020204" pitchFamily="34" charset="0"/>
              </a:rPr>
              <a:t> addresses AO3</a:t>
            </a:r>
          </a:p>
        </p:txBody>
      </p:sp>
      <p:pic>
        <p:nvPicPr>
          <p:cNvPr id="2" name="Audio 1">
            <a:hlinkClick r:id="" action="ppaction://media"/>
            <a:extLst>
              <a:ext uri="{FF2B5EF4-FFF2-40B4-BE49-F238E27FC236}">
                <a16:creationId xmlns:a16="http://schemas.microsoft.com/office/drawing/2014/main" id="{7132402C-45D3-4E27-9BBE-628B8AF00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1079493"/>
      </p:ext>
    </p:extLst>
  </p:cSld>
  <p:clrMapOvr>
    <a:masterClrMapping/>
  </p:clrMapOvr>
  <mc:AlternateContent xmlns:mc="http://schemas.openxmlformats.org/markup-compatibility/2006" xmlns:p14="http://schemas.microsoft.com/office/powerpoint/2010/main">
    <mc:Choice Requires="p14">
      <p:transition spd="slow" p14:dur="2000" advTm="170484"/>
    </mc:Choice>
    <mc:Fallback xmlns="">
      <p:transition spd="slow" advTm="170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5,  AO1 and AO3 mark scheme</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39" y="974558"/>
            <a:ext cx="5683362" cy="5816977"/>
          </a:xfrm>
          <a:prstGeom prst="rect">
            <a:avLst/>
          </a:prstGeom>
          <a:noFill/>
          <a:ln>
            <a:solidFill>
              <a:schemeClr val="tx1"/>
            </a:solidFill>
          </a:ln>
        </p:spPr>
        <p:txBody>
          <a:bodyPr wrap="square">
            <a:spAutoFit/>
          </a:bodyPr>
          <a:lstStyle/>
          <a:p>
            <a:pPr marL="174625" indent="-174625"/>
            <a:r>
              <a:rPr lang="en-GB" sz="1200" dirty="0"/>
              <a:t>5. </a:t>
            </a:r>
            <a:r>
              <a:rPr lang="en-GB" sz="1200" i="1" dirty="0">
                <a:effectLst/>
                <a:latin typeface="Arial" panose="020B0604020202020204" pitchFamily="34" charset="0"/>
                <a:ea typeface="Calibri" panose="020F0502020204030204" pitchFamily="34" charset="0"/>
                <a:cs typeface="Arial" panose="020B0604020202020204" pitchFamily="34" charset="0"/>
              </a:rPr>
              <a:t>Lily is two years old and has recently started attending a crèche for three days a week. This is the first time that Lily has been separated from her mother for extended periods of time.</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174625" indent="-174625"/>
            <a:endParaRPr lang="en-GB" sz="1200" i="1" dirty="0">
              <a:effectLst/>
              <a:latin typeface="Arial" panose="020B0604020202020204" pitchFamily="34" charset="0"/>
              <a:ea typeface="Calibri" panose="020F0502020204030204" pitchFamily="34" charset="0"/>
              <a:cs typeface="Arial" panose="020B0604020202020204" pitchFamily="34" charset="0"/>
            </a:endParaRPr>
          </a:p>
          <a:p>
            <a:pPr marL="174625" indent="-174625"/>
            <a:r>
              <a:rPr lang="en-GB" sz="1200" i="1" dirty="0">
                <a:effectLst/>
                <a:latin typeface="Arial" panose="020B0604020202020204" pitchFamily="34" charset="0"/>
                <a:ea typeface="Calibri" panose="020F0502020204030204" pitchFamily="34" charset="0"/>
                <a:cs typeface="Arial" panose="020B0604020202020204" pitchFamily="34" charset="0"/>
              </a:rPr>
              <a:t>	Lily is finding the change very stressful and this is affecting her behaviour. To help young children settle into the crèche, and cope with change, staff implement a robust routine and key person system.</a:t>
            </a:r>
            <a:endParaRPr lang="en-GB" sz="1200" i="1" dirty="0">
              <a:latin typeface="Arial" panose="020B0604020202020204" pitchFamily="34" charset="0"/>
              <a:cs typeface="Arial" panose="020B0604020202020204" pitchFamily="34" charset="0"/>
            </a:endParaRPr>
          </a:p>
          <a:p>
            <a:pPr marL="174625" indent="-174625"/>
            <a:endParaRPr lang="en-GB" sz="1200" i="1" dirty="0">
              <a:latin typeface="Arial" panose="020B0604020202020204" pitchFamily="34" charset="0"/>
              <a:cs typeface="Arial" panose="020B0604020202020204" pitchFamily="34" charset="0"/>
            </a:endParaRPr>
          </a:p>
          <a:p>
            <a:pPr marL="174625" indent="-174625"/>
            <a:r>
              <a:rPr lang="en-GB" sz="1200" i="1" dirty="0">
                <a:latin typeface="Arial" panose="020B0604020202020204" pitchFamily="34" charset="0"/>
                <a:cs typeface="Arial" panose="020B0604020202020204" pitchFamily="34" charset="0"/>
              </a:rPr>
              <a:t>	Describe the purpose</a:t>
            </a:r>
            <a:r>
              <a:rPr lang="en-GB" sz="1200" i="1" dirty="0">
                <a:effectLst/>
                <a:latin typeface="Arial" panose="020B0604020202020204" pitchFamily="34" charset="0"/>
                <a:ea typeface="Calibri" panose="020F0502020204030204" pitchFamily="34" charset="0"/>
                <a:cs typeface="Arial" panose="020B0604020202020204" pitchFamily="34" charset="0"/>
              </a:rPr>
              <a:t> of the key person approach and analyse the potential impact of this approach on Lily. </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Answers may refer to: </a:t>
            </a:r>
          </a:p>
          <a:p>
            <a:endParaRPr lang="en-GB" sz="1200" dirty="0">
              <a:latin typeface="Arial" panose="020B0604020202020204" pitchFamily="34" charset="0"/>
              <a:cs typeface="Arial" panose="020B0604020202020204" pitchFamily="34" charset="0"/>
            </a:endParaRPr>
          </a:p>
          <a:p>
            <a:r>
              <a:rPr lang="en-GB" sz="1200" dirty="0">
                <a:effectLst/>
                <a:latin typeface="Arial" panose="020B0604020202020204" pitchFamily="34" charset="0"/>
                <a:ea typeface="Calibri" panose="020F0502020204030204" pitchFamily="34" charset="0"/>
                <a:cs typeface="Arial" panose="020B0604020202020204" pitchFamily="34" charset="0"/>
              </a:rPr>
              <a:t>Purpose of key person approach: </a:t>
            </a:r>
          </a:p>
          <a:p>
            <a:pPr marL="342900" lvl="0" indent="-342900">
              <a:buSzPts val="11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children thrive within loving and secure relationships, this is usually provided by parents, but it can also be provided by a key person</a:t>
            </a:r>
          </a:p>
          <a:p>
            <a:pPr marL="342900" lvl="0" indent="-342900">
              <a:buSzPts val="11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the key person would be a named member of staff who is a contact for parents/carers and builds relationships with the child and the parents/carers </a:t>
            </a:r>
          </a:p>
          <a:p>
            <a:pPr marL="342900" lvl="0" indent="-342900">
              <a:buSzPts val="11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the key person approach recognises that the child may be distressed by differences and comforted by the familiar</a:t>
            </a:r>
          </a:p>
          <a:p>
            <a:pPr marL="342900" lvl="0" indent="-342900">
              <a:buSzPts val="11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the key person will greet the child at the start of a session and support the parent and the child as they leave, so that they provide a link between the setting and home</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the key person will respond sensitively to a child's feelings and behaviour, meeting emotional needs by giving reassurance and supporting the child’s well-being</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records of development and care can be created and shared by the key person and the child's parents.</a:t>
            </a:r>
          </a:p>
          <a:p>
            <a:r>
              <a:rPr lang="en-GB" sz="12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18FC9CEF-F79C-43DE-A574-3527FB6B899E}"/>
              </a:ext>
            </a:extLst>
          </p:cNvPr>
          <p:cNvSpPr txBox="1"/>
          <p:nvPr/>
        </p:nvSpPr>
        <p:spPr>
          <a:xfrm>
            <a:off x="6096000" y="4852543"/>
            <a:ext cx="4668254" cy="1938992"/>
          </a:xfrm>
          <a:prstGeom prst="rect">
            <a:avLst/>
          </a:prstGeom>
          <a:noFill/>
          <a:ln>
            <a:solidFill>
              <a:schemeClr val="tx1"/>
            </a:solidFill>
          </a:ln>
        </p:spPr>
        <p:txBody>
          <a:bodyPr wrap="square">
            <a:spAutoFit/>
          </a:bodyPr>
          <a:lstStyle/>
          <a:p>
            <a:r>
              <a:rPr lang="en-GB" sz="1200" dirty="0">
                <a:effectLst/>
                <a:latin typeface="Arial" panose="020B0604020202020204" pitchFamily="34" charset="0"/>
                <a:ea typeface="Calibri" panose="020F0502020204030204" pitchFamily="34" charset="0"/>
                <a:cs typeface="Arial" panose="020B0604020202020204" pitchFamily="34" charset="0"/>
              </a:rPr>
              <a:t>Candidates may link their response to particular factors, such as:</a:t>
            </a:r>
          </a:p>
          <a:p>
            <a:r>
              <a:rPr lang="en-GB"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Engaging with parents/carers in order to:</a:t>
            </a:r>
            <a:endParaRPr lang="en-GB" sz="1200" b="1" i="1"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encourage parents’ involvement e.g. coffee mornings, parents evening, informal occasions; stay and play, themed weeks, trips</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promote a positive relationship between nursery and home, engage in a positive way, create a bond with the parent/carer</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help the child to settle at nursery, reassure and comfort parent/carer e.g. take photos in their absence to aid feedback</a:t>
            </a:r>
            <a:endParaRPr lang="en-GB" sz="1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GB" sz="1200" dirty="0">
                <a:effectLst/>
                <a:latin typeface="Arial" panose="020B0604020202020204" pitchFamily="34" charset="0"/>
                <a:ea typeface="Calibri" panose="020F0502020204030204" pitchFamily="34" charset="0"/>
                <a:cs typeface="Arial" panose="020B0604020202020204" pitchFamily="34" charset="0"/>
              </a:rPr>
              <a:t>provide feedback to parents</a:t>
            </a:r>
            <a:endParaRPr lang="en-GB" sz="12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DB96B1AE-4C77-4421-AA01-70978E9AFAD6}"/>
              </a:ext>
            </a:extLst>
          </p:cNvPr>
          <p:cNvGraphicFramePr>
            <a:graphicFrameLocks noGrp="1"/>
          </p:cNvGraphicFramePr>
          <p:nvPr>
            <p:extLst>
              <p:ext uri="{D42A27DB-BD31-4B8C-83A1-F6EECF244321}">
                <p14:modId xmlns:p14="http://schemas.microsoft.com/office/powerpoint/2010/main" val="3295179580"/>
              </p:ext>
            </p:extLst>
          </p:nvPr>
        </p:nvGraphicFramePr>
        <p:xfrm>
          <a:off x="6704318" y="974558"/>
          <a:ext cx="4059936" cy="856222"/>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AO3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Mark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8</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10</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18 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5" name="Audio 4">
            <a:hlinkClick r:id="" action="ppaction://media"/>
            <a:extLst>
              <a:ext uri="{FF2B5EF4-FFF2-40B4-BE49-F238E27FC236}">
                <a16:creationId xmlns:a16="http://schemas.microsoft.com/office/drawing/2014/main" id="{AD0D39F9-1C7E-4046-85ED-B665687429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5832419"/>
      </p:ext>
    </p:extLst>
  </p:cSld>
  <p:clrMapOvr>
    <a:masterClrMapping/>
  </p:clrMapOvr>
  <mc:AlternateContent xmlns:mc="http://schemas.openxmlformats.org/markup-compatibility/2006" xmlns:p14="http://schemas.microsoft.com/office/powerpoint/2010/main">
    <mc:Choice Requires="p14">
      <p:transition spd="slow" p14:dur="2000" advTm="56790"/>
    </mc:Choice>
    <mc:Fallback xmlns="">
      <p:transition spd="slow" advTm="5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DED7E3-5F6C-48F9-A3BF-090EE0710014}"/>
              </a:ext>
            </a:extLst>
          </p:cNvPr>
          <p:cNvSpPr>
            <a:spLocks noGrp="1"/>
          </p:cNvSpPr>
          <p:nvPr>
            <p:ph sz="quarter" idx="10"/>
          </p:nvPr>
        </p:nvSpPr>
        <p:spPr>
          <a:xfrm>
            <a:off x="282576" y="1076325"/>
            <a:ext cx="7718424" cy="5572953"/>
          </a:xfrm>
          <a:ln>
            <a:solidFill>
              <a:schemeClr val="tx1"/>
            </a:solidFill>
          </a:ln>
        </p:spPr>
        <p:txBody>
          <a:bodyPr>
            <a:noAutofit/>
          </a:bodyPr>
          <a:lstStyle/>
          <a:p>
            <a:pPr>
              <a:spcBef>
                <a:spcPts val="0"/>
              </a:spcBef>
            </a:pPr>
            <a:r>
              <a:rPr lang="en-GB" sz="1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Meeting Lily’s needs: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L="342900" lvl="0" indent="-342900">
              <a:spcBef>
                <a:spcPts val="0"/>
              </a:spcBef>
              <a:buSzPts val="1000"/>
              <a:buFont typeface="Symbol" panose="05050102010706020507" pitchFamily="18" charset="2"/>
              <a:buChar char=""/>
              <a:tabLst>
                <a:tab pos="457200" algn="l"/>
              </a:tabLst>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Key person is inclusive, they are aware of the Lily’s individual needs. </a:t>
            </a:r>
          </a:p>
          <a:p>
            <a:pPr marL="10795">
              <a:spcBef>
                <a:spcPts val="0"/>
              </a:spcBef>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L="0" indent="0">
              <a:spcBef>
                <a:spcPts val="0"/>
              </a:spcBef>
              <a:buNone/>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potential impact of the key person approach on Lily:</a:t>
            </a: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if Lily has a strong early attachment she may cry less when separated from her parents/carers</a:t>
            </a: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Lily may engage in more play and sustain attention for longer </a:t>
            </a: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being emotionally attached to a key person helps Lily feel secure that the person she depends on is there for her</a:t>
            </a: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when Lily feels safe she may be more likely to try things out and be more independent</a:t>
            </a: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Lily may be more confident in expressing her ideas and feelings and feel good about herself</a:t>
            </a: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attachment influences Lily’s immediate all-round development and future relationships</a:t>
            </a: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Lily is likely to feel settled and happy and more confident to explore and as a result, become a more capable learner</a:t>
            </a: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 good routine can help Lily to feel secure and settled, while still allowing her time to explore, play and learn</a:t>
            </a: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maintaining a regular schedule for Lily reduces anxiety because she is aware of what activity is next</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regularity should help Lily learn the routines of settings quickly, so enable her to settle in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consistent routine encourages positive behaviour in children of all ages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developing a routine for each step helps children learn the patterns of the day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children thrive on order: while it is acceptable to allow time for spontaneous activities, childcare settings need to maintain a balance between spontaneity and order</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daily routines should allow teachers and childcare providers to keep the whole group happy while addressing Lily’s basic needs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an individualised routine can be developed to best suit the needs of Lily</a:t>
            </a: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i.e. provide stability and security to reduce her distress</a:t>
            </a:r>
          </a:p>
          <a:p>
            <a:pPr marL="342900" lvl="0" indent="-342900">
              <a:spcBef>
                <a:spcPts val="0"/>
              </a:spcBef>
              <a:buFont typeface="Symbol" panose="05050102010706020507" pitchFamily="18" charset="2"/>
              <a:buChar char=""/>
            </a:pPr>
            <a:r>
              <a:rPr lang="en-GB"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routines can encourage safe and hygienic practices.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GB"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Credit any other valid response.</a:t>
            </a:r>
            <a:endParaRPr lang="en-GB" sz="1200" dirty="0">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D73486A-99D4-41CB-9405-3450E534F45C}"/>
              </a:ext>
            </a:extLst>
          </p:cNvPr>
          <p:cNvSpPr>
            <a:spLocks noGrp="1"/>
          </p:cNvSpPr>
          <p:nvPr>
            <p:ph type="title"/>
          </p:nvPr>
        </p:nvSpPr>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5,  AO1 and AO3 mark scheme  (continued)</a:t>
            </a:r>
            <a:endParaRPr lang="en-GB" sz="2400"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92CED75C-5052-43C9-8138-04CD1C3C78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1696757"/>
      </p:ext>
    </p:extLst>
  </p:cSld>
  <p:clrMapOvr>
    <a:masterClrMapping/>
  </p:clrMapOvr>
  <mc:AlternateContent xmlns:mc="http://schemas.openxmlformats.org/markup-compatibility/2006" xmlns:p14="http://schemas.microsoft.com/office/powerpoint/2010/main">
    <mc:Choice Requires="p14">
      <p:transition spd="slow" p14:dur="2000" advTm="15123"/>
    </mc:Choice>
    <mc:Fallback xmlns="">
      <p:transition spd="slow" advTm="1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5,  AO1 &amp; AO3 mark scheme bands</a:t>
            </a:r>
          </a:p>
        </p:txBody>
      </p:sp>
      <p:graphicFrame>
        <p:nvGraphicFramePr>
          <p:cNvPr id="6" name="Content Placeholder 5">
            <a:extLst>
              <a:ext uri="{FF2B5EF4-FFF2-40B4-BE49-F238E27FC236}">
                <a16:creationId xmlns:a16="http://schemas.microsoft.com/office/drawing/2014/main" id="{258E3819-B045-4A88-8254-3480898CC8DB}"/>
              </a:ext>
            </a:extLst>
          </p:cNvPr>
          <p:cNvGraphicFramePr>
            <a:graphicFrameLocks noGrp="1"/>
          </p:cNvGraphicFramePr>
          <p:nvPr>
            <p:ph sz="quarter" idx="10"/>
            <p:extLst>
              <p:ext uri="{D42A27DB-BD31-4B8C-83A1-F6EECF244321}">
                <p14:modId xmlns:p14="http://schemas.microsoft.com/office/powerpoint/2010/main" val="2473692921"/>
              </p:ext>
            </p:extLst>
          </p:nvPr>
        </p:nvGraphicFramePr>
        <p:xfrm>
          <a:off x="886692" y="840508"/>
          <a:ext cx="10792690" cy="5832531"/>
        </p:xfrm>
        <a:graphic>
          <a:graphicData uri="http://schemas.openxmlformats.org/drawingml/2006/table">
            <a:tbl>
              <a:tblPr firstRow="1" firstCol="1" bandRow="1">
                <a:tableStyleId>{5C22544A-7EE6-4342-B048-85BDC9FD1C3A}</a:tableStyleId>
              </a:tblPr>
              <a:tblGrid>
                <a:gridCol w="1217115">
                  <a:extLst>
                    <a:ext uri="{9D8B030D-6E8A-4147-A177-3AD203B41FA5}">
                      <a16:colId xmlns:a16="http://schemas.microsoft.com/office/drawing/2014/main" val="1438042915"/>
                    </a:ext>
                  </a:extLst>
                </a:gridCol>
                <a:gridCol w="4672051">
                  <a:extLst>
                    <a:ext uri="{9D8B030D-6E8A-4147-A177-3AD203B41FA5}">
                      <a16:colId xmlns:a16="http://schemas.microsoft.com/office/drawing/2014/main" val="3841283997"/>
                    </a:ext>
                  </a:extLst>
                </a:gridCol>
                <a:gridCol w="4903524">
                  <a:extLst>
                    <a:ext uri="{9D8B030D-6E8A-4147-A177-3AD203B41FA5}">
                      <a16:colId xmlns:a16="http://schemas.microsoft.com/office/drawing/2014/main" val="460138643"/>
                    </a:ext>
                  </a:extLst>
                </a:gridCol>
              </a:tblGrid>
              <a:tr h="154418">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Band</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012" marR="36012" marT="18163" marB="18163"/>
                </a:tc>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AO1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012" marR="36012" marT="18163" marB="18163"/>
                </a:tc>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AO3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012" marR="36012" marT="18163" marB="18163"/>
                </a:tc>
                <a:extLst>
                  <a:ext uri="{0D108BD9-81ED-4DB2-BD59-A6C34878D82A}">
                    <a16:rowId xmlns:a16="http://schemas.microsoft.com/office/drawing/2014/main" val="3347299660"/>
                  </a:ext>
                </a:extLst>
              </a:tr>
              <a:tr h="1883073">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4</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012" marR="36012" marT="18163" marB="18163"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7-8 marks</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An excellent description which shows: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thorough knowledge and understanding of the purpose of the key person approach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confident grasp of relevant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012" marR="36012" marT="18163" marB="18163"/>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9-10 marks</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An excellent analysis demonstrating: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perceptive, informed interpretation of the potential impact of the key person approach on Lily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confident and detailed engagement with the principles of the key person approach.</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 </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The candidate's response is clearly expressed and shows accurate use of a broad range of terminology. Writing is very well structured and highly organised using accurate grammar, punctuation and spelling.</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012" marR="36012" marT="18163" marB="18163"/>
                </a:tc>
                <a:extLst>
                  <a:ext uri="{0D108BD9-81ED-4DB2-BD59-A6C34878D82A}">
                    <a16:rowId xmlns:a16="http://schemas.microsoft.com/office/drawing/2014/main" val="3190177854"/>
                  </a:ext>
                </a:extLst>
              </a:tr>
              <a:tr h="1571530">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3</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012" marR="36012" marT="18163" marB="18163"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5-6 marks</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A good description which shows:</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generally secure knowledge and understanding of the purpose of the key person approach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generally secure grasp of relevant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012" marR="36012" marT="18163" marB="18163"/>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6-8 marks</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A good analysis demonstrating: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reasoned interpretation of the potential impact of the key person approach on Lily</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thorough engagement with the principles of the key person approach.</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 </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The candidate's response is clearly expressed and shows accurate use of terminology. Writing is well structured using mostly accurate grammar, punctuation and spelling.</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012" marR="36012" marT="18163" marB="18163"/>
                </a:tc>
                <a:extLst>
                  <a:ext uri="{0D108BD9-81ED-4DB2-BD59-A6C34878D82A}">
                    <a16:rowId xmlns:a16="http://schemas.microsoft.com/office/drawing/2014/main" val="4151805791"/>
                  </a:ext>
                </a:extLst>
              </a:tr>
              <a:tr h="1700358">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2</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012" marR="36012" marT="18163" marB="18163"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3-4 marks</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A basic description which shows: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knowledge and understanding of the purpose of the key person approach</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grasp of basic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012" marR="36012" marT="18163" marB="18163"/>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3-5 marks</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A basic analysis demonstrating: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some interpretation of the potential impact of the key person approach on Lily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straightforward engagement with the principles of the key person approach.</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 </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The candidate's response is adequately expressed and shows appropriate use of terminology. Writing is mainly well structured using reasonably accurate grammar, punctuation and spelling.</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012" marR="36012" marT="18163" marB="18163"/>
                </a:tc>
                <a:extLst>
                  <a:ext uri="{0D108BD9-81ED-4DB2-BD59-A6C34878D82A}">
                    <a16:rowId xmlns:a16="http://schemas.microsoft.com/office/drawing/2014/main" val="3471382715"/>
                  </a:ext>
                </a:extLst>
              </a:tr>
            </a:tbl>
          </a:graphicData>
        </a:graphic>
      </p:graphicFrame>
      <p:pic>
        <p:nvPicPr>
          <p:cNvPr id="4" name="Audio 3">
            <a:hlinkClick r:id="" action="ppaction://media"/>
            <a:extLst>
              <a:ext uri="{FF2B5EF4-FFF2-40B4-BE49-F238E27FC236}">
                <a16:creationId xmlns:a16="http://schemas.microsoft.com/office/drawing/2014/main" id="{CB81FB70-09D3-404E-A40B-5B98B3BC16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8047680"/>
      </p:ext>
    </p:extLst>
  </p:cSld>
  <p:clrMapOvr>
    <a:masterClrMapping/>
  </p:clrMapOvr>
  <mc:AlternateContent xmlns:mc="http://schemas.openxmlformats.org/markup-compatibility/2006" xmlns:p14="http://schemas.microsoft.com/office/powerpoint/2010/main">
    <mc:Choice Requires="p14">
      <p:transition spd="slow" p14:dur="2000" advTm="59431"/>
    </mc:Choice>
    <mc:Fallback xmlns="">
      <p:transition spd="slow" advTm="59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r>
              <a:rPr lang="en-GB" sz="2400" dirty="0">
                <a:solidFill>
                  <a:srgbClr val="0070C0"/>
                </a:solidFill>
                <a:latin typeface="Arial" panose="020B0604020202020204" pitchFamily="34" charset="0"/>
                <a:cs typeface="Arial" panose="020B0604020202020204" pitchFamily="34" charset="0"/>
              </a:rPr>
              <a:t>Section B question 5,  AO1 &amp; AO3 mark scheme bands (continued)</a:t>
            </a:r>
          </a:p>
        </p:txBody>
      </p:sp>
      <p:graphicFrame>
        <p:nvGraphicFramePr>
          <p:cNvPr id="6" name="Content Placeholder 5">
            <a:extLst>
              <a:ext uri="{FF2B5EF4-FFF2-40B4-BE49-F238E27FC236}">
                <a16:creationId xmlns:a16="http://schemas.microsoft.com/office/drawing/2014/main" id="{559D6C67-D81E-40B5-96AE-5E1C552891C9}"/>
              </a:ext>
            </a:extLst>
          </p:cNvPr>
          <p:cNvGraphicFramePr>
            <a:graphicFrameLocks noGrp="1"/>
          </p:cNvGraphicFramePr>
          <p:nvPr>
            <p:ph sz="quarter" idx="10"/>
            <p:extLst>
              <p:ext uri="{D42A27DB-BD31-4B8C-83A1-F6EECF244321}">
                <p14:modId xmlns:p14="http://schemas.microsoft.com/office/powerpoint/2010/main" val="1397798869"/>
              </p:ext>
            </p:extLst>
          </p:nvPr>
        </p:nvGraphicFramePr>
        <p:xfrm>
          <a:off x="1025236" y="1682876"/>
          <a:ext cx="9781309" cy="2598420"/>
        </p:xfrm>
        <a:graphic>
          <a:graphicData uri="http://schemas.openxmlformats.org/drawingml/2006/table">
            <a:tbl>
              <a:tblPr firstRow="1" firstCol="1" bandRow="1">
                <a:tableStyleId>{5C22544A-7EE6-4342-B048-85BDC9FD1C3A}</a:tableStyleId>
              </a:tblPr>
              <a:tblGrid>
                <a:gridCol w="1112176">
                  <a:extLst>
                    <a:ext uri="{9D8B030D-6E8A-4147-A177-3AD203B41FA5}">
                      <a16:colId xmlns:a16="http://schemas.microsoft.com/office/drawing/2014/main" val="2392649238"/>
                    </a:ext>
                  </a:extLst>
                </a:gridCol>
                <a:gridCol w="4269226">
                  <a:extLst>
                    <a:ext uri="{9D8B030D-6E8A-4147-A177-3AD203B41FA5}">
                      <a16:colId xmlns:a16="http://schemas.microsoft.com/office/drawing/2014/main" val="19421680"/>
                    </a:ext>
                  </a:extLst>
                </a:gridCol>
                <a:gridCol w="4399907">
                  <a:extLst>
                    <a:ext uri="{9D8B030D-6E8A-4147-A177-3AD203B41FA5}">
                      <a16:colId xmlns:a16="http://schemas.microsoft.com/office/drawing/2014/main" val="1542709262"/>
                    </a:ext>
                  </a:extLst>
                </a:gridCol>
              </a:tblGrid>
              <a:tr h="0">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Band</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25" marR="73025" marT="36830" marB="36830"/>
                </a:tc>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AO1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25" marR="73025" marT="36830" marB="36830"/>
                </a:tc>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AO3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25" marR="73025" marT="36830" marB="36830"/>
                </a:tc>
                <a:extLst>
                  <a:ext uri="{0D108BD9-81ED-4DB2-BD59-A6C34878D82A}">
                    <a16:rowId xmlns:a16="http://schemas.microsoft.com/office/drawing/2014/main" val="1444917248"/>
                  </a:ext>
                </a:extLst>
              </a:tr>
              <a:tr h="0">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1</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25" marR="73025" marT="36830" marB="36830"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1-2 marks</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A limited description which shows: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knowledge and understanding of the purpose of the key person approach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grasp of concepts.</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25" marR="73025" marT="36830" marB="36830"/>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1-2 mark</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A limited analysis demonstrating: </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evidence of interpretation of the potential impact of the key person approach</a:t>
                      </a:r>
                    </a:p>
                    <a:p>
                      <a:pPr marL="342900" lvl="0" indent="-342900">
                        <a:lnSpc>
                          <a:spcPct val="100000"/>
                        </a:lnSpc>
                        <a:spcBef>
                          <a:spcPts val="0"/>
                        </a:spcBef>
                        <a:spcAft>
                          <a:spcPts val="0"/>
                        </a:spcAft>
                        <a:buFont typeface="Symbol" panose="05050102010706020507" pitchFamily="18" charset="2"/>
                        <a:buChar char=""/>
                      </a:pPr>
                      <a:r>
                        <a:rPr lang="en-GB" sz="1200" dirty="0">
                          <a:solidFill>
                            <a:schemeClr val="tx1"/>
                          </a:solidFill>
                          <a:effectLst/>
                          <a:latin typeface="Arial" panose="020B0604020202020204" pitchFamily="34" charset="0"/>
                          <a:cs typeface="Arial" panose="020B0604020202020204" pitchFamily="34" charset="0"/>
                        </a:rPr>
                        <a:t>little engagement with the principles of the key person approach.</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 </a:t>
                      </a:r>
                    </a:p>
                    <a:p>
                      <a:pP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The candidate's response shows basic use of terminology. Writing shows some evidence of structure but with some errors in grammar, punctuation and spelling.</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25" marR="73025" marT="36830" marB="36830"/>
                </a:tc>
                <a:extLst>
                  <a:ext uri="{0D108BD9-81ED-4DB2-BD59-A6C34878D82A}">
                    <a16:rowId xmlns:a16="http://schemas.microsoft.com/office/drawing/2014/main" val="2728654692"/>
                  </a:ext>
                </a:extLst>
              </a:tr>
              <a:tr h="0">
                <a:tc>
                  <a:txBody>
                    <a:bodyPr/>
                    <a:lstStyle/>
                    <a:p>
                      <a:pPr algn="ctr">
                        <a:lnSpc>
                          <a:spcPct val="100000"/>
                        </a:lnSpc>
                        <a:spcBef>
                          <a:spcPts val="0"/>
                        </a:spcBef>
                        <a:spcAft>
                          <a:spcPts val="0"/>
                        </a:spcAft>
                      </a:pPr>
                      <a:r>
                        <a:rPr lang="en-GB" sz="1200">
                          <a:solidFill>
                            <a:schemeClr val="tx1"/>
                          </a:solidFill>
                          <a:effectLst/>
                          <a:latin typeface="Arial" panose="020B0604020202020204" pitchFamily="34" charset="0"/>
                          <a:cs typeface="Arial" panose="020B0604020202020204" pitchFamily="34" charset="0"/>
                        </a:rPr>
                        <a:t> </a:t>
                      </a:r>
                      <a:endPar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25" marR="73025" marT="36830" marB="36830" anchor="ctr"/>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0 marks</a:t>
                      </a:r>
                    </a:p>
                    <a:p>
                      <a:pPr algn="ct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25" marR="73025" marT="36830" marB="36830"/>
                </a:tc>
                <a:tc>
                  <a:txBody>
                    <a:bodyPr/>
                    <a:lstStyle/>
                    <a:p>
                      <a:pPr algn="ctr">
                        <a:lnSpc>
                          <a:spcPct val="100000"/>
                        </a:lnSpc>
                        <a:spcBef>
                          <a:spcPts val="0"/>
                        </a:spcBef>
                        <a:spcAft>
                          <a:spcPts val="0"/>
                        </a:spcAft>
                      </a:pPr>
                      <a:r>
                        <a:rPr lang="en-GB" sz="1200" b="1" dirty="0">
                          <a:solidFill>
                            <a:schemeClr val="tx1"/>
                          </a:solidFill>
                          <a:effectLst/>
                          <a:latin typeface="Arial" panose="020B0604020202020204" pitchFamily="34" charset="0"/>
                          <a:cs typeface="Arial" panose="020B0604020202020204" pitchFamily="34" charset="0"/>
                        </a:rPr>
                        <a:t>0 marks</a:t>
                      </a:r>
                    </a:p>
                    <a:p>
                      <a:pPr algn="ctr">
                        <a:lnSpc>
                          <a:spcPct val="100000"/>
                        </a:lnSpc>
                        <a:spcBef>
                          <a:spcPts val="0"/>
                        </a:spcBef>
                        <a:spcAft>
                          <a:spcPts val="0"/>
                        </a:spcAft>
                      </a:pPr>
                      <a:r>
                        <a:rPr lang="en-GB" sz="1200" dirty="0">
                          <a:solidFill>
                            <a:schemeClr val="tx1"/>
                          </a:solidFill>
                          <a:effectLst/>
                          <a:latin typeface="Arial" panose="020B0604020202020204" pitchFamily="34" charset="0"/>
                          <a:cs typeface="Arial" panose="020B0604020202020204" pitchFamily="34" charset="0"/>
                        </a:rPr>
                        <a:t>Response not creditworthy or not attempted.</a:t>
                      </a: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3025" marR="73025" marT="36830" marB="36830"/>
                </a:tc>
                <a:extLst>
                  <a:ext uri="{0D108BD9-81ED-4DB2-BD59-A6C34878D82A}">
                    <a16:rowId xmlns:a16="http://schemas.microsoft.com/office/drawing/2014/main" val="3880992968"/>
                  </a:ext>
                </a:extLst>
              </a:tr>
            </a:tbl>
          </a:graphicData>
        </a:graphic>
      </p:graphicFrame>
      <p:pic>
        <p:nvPicPr>
          <p:cNvPr id="2" name="Audio 1">
            <a:hlinkClick r:id="" action="ppaction://media"/>
            <a:extLst>
              <a:ext uri="{FF2B5EF4-FFF2-40B4-BE49-F238E27FC236}">
                <a16:creationId xmlns:a16="http://schemas.microsoft.com/office/drawing/2014/main" id="{8F7EE0F5-3CA9-4A2F-A7E9-E87E79AF29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3209798"/>
      </p:ext>
    </p:extLst>
  </p:cSld>
  <p:clrMapOvr>
    <a:masterClrMapping/>
  </p:clrMapOvr>
  <mc:AlternateContent xmlns:mc="http://schemas.openxmlformats.org/markup-compatibility/2006" xmlns:p14="http://schemas.microsoft.com/office/powerpoint/2010/main">
    <mc:Choice Requires="p14">
      <p:transition spd="slow" p14:dur="2000" advTm="36469"/>
    </mc:Choice>
    <mc:Fallback xmlns="">
      <p:transition spd="slow" advTm="36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211014"/>
            <a:ext cx="10223323" cy="599869"/>
          </a:xfrm>
        </p:spPr>
        <p:txBody>
          <a:bodyPr>
            <a:noAutofit/>
          </a:bodyPr>
          <a:lstStyle/>
          <a:p>
            <a:pPr algn="ctr"/>
            <a:r>
              <a:rPr lang="en-GB" sz="4000" dirty="0">
                <a:solidFill>
                  <a:srgbClr val="0070C0"/>
                </a:solidFill>
                <a:latin typeface="Arial" panose="020B0604020202020204" pitchFamily="34" charset="0"/>
                <a:cs typeface="Arial" panose="020B0604020202020204" pitchFamily="34" charset="0"/>
              </a:rPr>
              <a:t>End of the paper</a:t>
            </a:r>
          </a:p>
        </p:txBody>
      </p:sp>
      <p:sp>
        <p:nvSpPr>
          <p:cNvPr id="5" name="Content Placeholder 4">
            <a:extLst>
              <a:ext uri="{FF2B5EF4-FFF2-40B4-BE49-F238E27FC236}">
                <a16:creationId xmlns:a16="http://schemas.microsoft.com/office/drawing/2014/main" id="{4E40D17A-7973-42A9-B879-3397360966E1}"/>
              </a:ext>
            </a:extLst>
          </p:cNvPr>
          <p:cNvSpPr>
            <a:spLocks noGrp="1"/>
          </p:cNvSpPr>
          <p:nvPr>
            <p:ph sz="quarter" idx="10"/>
          </p:nvPr>
        </p:nvSpPr>
        <p:spPr/>
        <p:txBody>
          <a:bodyPr>
            <a:normAutofit/>
          </a:bodyPr>
          <a:lstStyle/>
          <a:p>
            <a:pPr algn="ctr"/>
            <a:r>
              <a:rPr lang="en-GB" sz="4400" dirty="0">
                <a:solidFill>
                  <a:schemeClr val="tx1"/>
                </a:solidFill>
                <a:latin typeface="Arial" panose="020B0604020202020204" pitchFamily="34" charset="0"/>
                <a:cs typeface="Arial" panose="020B0604020202020204" pitchFamily="34" charset="0"/>
              </a:rPr>
              <a:t>You have finished the paper</a:t>
            </a:r>
          </a:p>
          <a:p>
            <a:endParaRPr lang="en-GB" sz="4400" dirty="0">
              <a:solidFill>
                <a:schemeClr val="tx1"/>
              </a:solidFill>
              <a:latin typeface="Arial" panose="020B0604020202020204" pitchFamily="34" charset="0"/>
              <a:cs typeface="Arial" panose="020B0604020202020204" pitchFamily="34" charset="0"/>
            </a:endParaRPr>
          </a:p>
          <a:p>
            <a:endParaRPr lang="en-GB" sz="4400" dirty="0">
              <a:solidFill>
                <a:schemeClr val="tx1"/>
              </a:solidFill>
              <a:latin typeface="Arial" panose="020B0604020202020204" pitchFamily="34" charset="0"/>
              <a:cs typeface="Arial" panose="020B0604020202020204" pitchFamily="34" charset="0"/>
            </a:endParaRPr>
          </a:p>
          <a:p>
            <a:pPr marL="0" indent="0" algn="ctr">
              <a:buNone/>
            </a:pPr>
            <a:r>
              <a:rPr lang="en-GB" sz="4400" dirty="0">
                <a:solidFill>
                  <a:schemeClr val="tx1"/>
                </a:solidFill>
                <a:latin typeface="Arial" panose="020B0604020202020204" pitchFamily="34" charset="0"/>
                <a:cs typeface="Arial" panose="020B0604020202020204" pitchFamily="34" charset="0"/>
              </a:rPr>
              <a:t>How did you get on?</a:t>
            </a:r>
          </a:p>
        </p:txBody>
      </p:sp>
      <p:pic>
        <p:nvPicPr>
          <p:cNvPr id="6" name="Audio 5">
            <a:hlinkClick r:id="" action="ppaction://media"/>
            <a:extLst>
              <a:ext uri="{FF2B5EF4-FFF2-40B4-BE49-F238E27FC236}">
                <a16:creationId xmlns:a16="http://schemas.microsoft.com/office/drawing/2014/main" id="{94334CDD-26D2-4FB5-84D7-C882131685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2362054"/>
      </p:ext>
    </p:extLst>
  </p:cSld>
  <p:clrMapOvr>
    <a:masterClrMapping/>
  </p:clrMapOvr>
  <mc:AlternateContent xmlns:mc="http://schemas.openxmlformats.org/markup-compatibility/2006" xmlns:p14="http://schemas.microsoft.com/office/powerpoint/2010/main">
    <mc:Choice Requires="p14">
      <p:transition spd="slow" p14:dur="2000" advTm="14469"/>
    </mc:Choice>
    <mc:Fallback xmlns="">
      <p:transition spd="slow" advTm="1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solidFill>
                  <a:srgbClr val="0077C8"/>
                </a:solidFill>
                <a:latin typeface="Arial" panose="020B0604020202020204" pitchFamily="34" charset="0"/>
                <a:cs typeface="Arial" panose="020B0604020202020204" pitchFamily="34" charset="0"/>
              </a:rPr>
              <a:t>What should I do with the pre-release case study summary?</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2308324"/>
          </a:xfrm>
          <a:prstGeom prst="rect">
            <a:avLst/>
          </a:prstGeom>
          <a:noFill/>
        </p:spPr>
        <p:txBody>
          <a:bodyPr wrap="square" rtlCol="0">
            <a:spAutoFit/>
          </a:bodyPr>
          <a:lstStyle/>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p>
          <a:p>
            <a:endParaRPr lang="en-GB" dirty="0"/>
          </a:p>
        </p:txBody>
      </p:sp>
      <p:sp>
        <p:nvSpPr>
          <p:cNvPr id="6" name="TextBox 5">
            <a:extLst>
              <a:ext uri="{FF2B5EF4-FFF2-40B4-BE49-F238E27FC236}">
                <a16:creationId xmlns:a16="http://schemas.microsoft.com/office/drawing/2014/main" id="{56408121-EC14-47E3-B35F-37766205D74A}"/>
              </a:ext>
            </a:extLst>
          </p:cNvPr>
          <p:cNvSpPr txBox="1"/>
          <p:nvPr/>
        </p:nvSpPr>
        <p:spPr>
          <a:xfrm>
            <a:off x="431799" y="1231901"/>
            <a:ext cx="10779539" cy="5078313"/>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Read through the summary carefully. This will help you understand the context of the case study.</a:t>
            </a:r>
          </a:p>
          <a:p>
            <a:pPr marL="342900" indent="-342900">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Use a highlighter to pick out key facts about the key subject(s) of the summary, </a:t>
            </a:r>
            <a:r>
              <a:rPr lang="en-US" sz="2400" dirty="0" err="1">
                <a:latin typeface="Arial" panose="020B0604020202020204" pitchFamily="34" charset="0"/>
                <a:ea typeface="Cambria" panose="02040503050406030204" pitchFamily="18" charset="0"/>
                <a:cs typeface="Arial" panose="020B0604020202020204" pitchFamily="34" charset="0"/>
              </a:rPr>
              <a:t>e.g</a:t>
            </a:r>
            <a:r>
              <a:rPr lang="en-US" sz="2400" dirty="0">
                <a:latin typeface="Arial" panose="020B0604020202020204" pitchFamily="34" charset="0"/>
                <a:ea typeface="Cambria" panose="02040503050406030204" pitchFamily="18" charset="0"/>
                <a:cs typeface="Arial" panose="020B0604020202020204" pitchFamily="34" charset="0"/>
              </a:rPr>
              <a:t>:</a:t>
            </a:r>
          </a:p>
          <a:p>
            <a:endParaRPr lang="en-US" sz="2800" dirty="0">
              <a:latin typeface="Arial" panose="020B0604020202020204" pitchFamily="34" charset="0"/>
              <a:ea typeface="Cambria" panose="02040503050406030204" pitchFamily="18" charset="0"/>
              <a:cs typeface="Arial" panose="020B0604020202020204" pitchFamily="34" charset="0"/>
            </a:endParaRPr>
          </a:p>
          <a:p>
            <a:r>
              <a:rPr lang="en-GB" sz="2000" dirty="0">
                <a:highlight>
                  <a:srgbClr val="FFFF00"/>
                </a:highlight>
                <a:latin typeface="Arial" panose="020B0604020202020204" pitchFamily="34" charset="0"/>
                <a:cs typeface="Arial" panose="020B0604020202020204" pitchFamily="34" charset="0"/>
              </a:rPr>
              <a:t>Nathan </a:t>
            </a:r>
            <a:r>
              <a:rPr lang="en-GB" sz="2000" dirty="0">
                <a:latin typeface="Arial" panose="020B0604020202020204" pitchFamily="34" charset="0"/>
                <a:cs typeface="Arial" panose="020B0604020202020204" pitchFamily="34" charset="0"/>
              </a:rPr>
              <a:t>is an </a:t>
            </a:r>
            <a:r>
              <a:rPr lang="en-GB" sz="2000" dirty="0">
                <a:highlight>
                  <a:srgbClr val="FFFF00"/>
                </a:highlight>
                <a:latin typeface="Arial" panose="020B0604020202020204" pitchFamily="34" charset="0"/>
                <a:cs typeface="Arial" panose="020B0604020202020204" pitchFamily="34" charset="0"/>
              </a:rPr>
              <a:t>eight-year-old boy </a:t>
            </a:r>
            <a:r>
              <a:rPr lang="en-GB" sz="2000" dirty="0">
                <a:latin typeface="Arial" panose="020B0604020202020204" pitchFamily="34" charset="0"/>
                <a:cs typeface="Arial" panose="020B0604020202020204" pitchFamily="34" charset="0"/>
              </a:rPr>
              <a:t>who has experienced </a:t>
            </a:r>
            <a:r>
              <a:rPr lang="en-GB" sz="2000" dirty="0">
                <a:highlight>
                  <a:srgbClr val="FFFF00"/>
                </a:highlight>
                <a:latin typeface="Arial" panose="020B0604020202020204" pitchFamily="34" charset="0"/>
                <a:cs typeface="Arial" panose="020B0604020202020204" pitchFamily="34" charset="0"/>
              </a:rPr>
              <a:t>several changes at school and at home</a:t>
            </a:r>
            <a:r>
              <a:rPr lang="en-GB" sz="2000" dirty="0">
                <a:latin typeface="Arial" panose="020B0604020202020204" pitchFamily="34" charset="0"/>
                <a:cs typeface="Arial" panose="020B0604020202020204" pitchFamily="34" charset="0"/>
              </a:rPr>
              <a:t> during the last few months, including </a:t>
            </a:r>
            <a:r>
              <a:rPr lang="en-GB" sz="2000" dirty="0">
                <a:highlight>
                  <a:srgbClr val="FFFF00"/>
                </a:highlight>
                <a:latin typeface="Arial" panose="020B0604020202020204" pitchFamily="34" charset="0"/>
                <a:cs typeface="Arial" panose="020B0604020202020204" pitchFamily="34" charset="0"/>
              </a:rPr>
              <a:t>the arrival of a baby sister</a:t>
            </a:r>
            <a:r>
              <a:rPr lang="en-GB" sz="2000" dirty="0">
                <a:latin typeface="Arial" panose="020B0604020202020204" pitchFamily="34" charset="0"/>
                <a:cs typeface="Arial" panose="020B0604020202020204" pitchFamily="34" charset="0"/>
              </a:rPr>
              <a:t>. These changes have caused him to </a:t>
            </a:r>
            <a:r>
              <a:rPr lang="en-GB" sz="2000" dirty="0">
                <a:highlight>
                  <a:srgbClr val="FFFF00"/>
                </a:highlight>
                <a:latin typeface="Arial" panose="020B0604020202020204" pitchFamily="34" charset="0"/>
                <a:cs typeface="Arial" panose="020B0604020202020204" pitchFamily="34" charset="0"/>
              </a:rPr>
              <a:t>become distressed and withdrawn </a:t>
            </a:r>
            <a:r>
              <a:rPr lang="en-GB" sz="2000" dirty="0">
                <a:latin typeface="Arial" panose="020B0604020202020204" pitchFamily="34" charset="0"/>
                <a:cs typeface="Arial" panose="020B0604020202020204" pitchFamily="34" charset="0"/>
              </a:rPr>
              <a:t>in school, though he still </a:t>
            </a:r>
            <a:r>
              <a:rPr lang="en-GB" sz="2000" dirty="0">
                <a:highlight>
                  <a:srgbClr val="FFFF00"/>
                </a:highlight>
                <a:latin typeface="Arial" panose="020B0604020202020204" pitchFamily="34" charset="0"/>
                <a:cs typeface="Arial" panose="020B0604020202020204" pitchFamily="34" charset="0"/>
              </a:rPr>
              <a:t>actively participates in expressive, creative activities</a:t>
            </a:r>
            <a:r>
              <a:rPr lang="en-GB" sz="2000" dirty="0">
                <a:latin typeface="Arial" panose="020B0604020202020204" pitchFamily="34" charset="0"/>
                <a:cs typeface="Arial" panose="020B0604020202020204" pitchFamily="34" charset="0"/>
              </a:rPr>
              <a:t>. Nathan increasingly </a:t>
            </a:r>
            <a:r>
              <a:rPr lang="en-GB" sz="2000" dirty="0">
                <a:highlight>
                  <a:srgbClr val="FFFF00"/>
                </a:highlight>
                <a:latin typeface="Arial" panose="020B0604020202020204" pitchFamily="34" charset="0"/>
                <a:cs typeface="Arial" panose="020B0604020202020204" pitchFamily="34" charset="0"/>
              </a:rPr>
              <a:t>displays behaviour that challenges </a:t>
            </a:r>
            <a:r>
              <a:rPr lang="en-GB" sz="2000" dirty="0">
                <a:latin typeface="Arial" panose="020B0604020202020204" pitchFamily="34" charset="0"/>
                <a:cs typeface="Arial" panose="020B0604020202020204" pitchFamily="34" charset="0"/>
              </a:rPr>
              <a:t>at home and in school. His parents are worried and have arranged a meeting with Nathan's school to voice their concerns.</a:t>
            </a:r>
          </a:p>
          <a:p>
            <a:endParaRPr lang="en-GB" sz="2400" dirty="0">
              <a:latin typeface="Arial" panose="020B0604020202020204" pitchFamily="34" charset="0"/>
              <a:cs typeface="Arial" panose="020B0604020202020204" pitchFamily="34" charset="0"/>
            </a:endParaRPr>
          </a:p>
          <a:p>
            <a:r>
              <a:rPr lang="en-US" sz="2400" dirty="0">
                <a:latin typeface="Arial" panose="020B0604020202020204" pitchFamily="34" charset="0"/>
                <a:ea typeface="Cambria" panose="02040503050406030204" pitchFamily="18" charset="0"/>
                <a:cs typeface="Arial" panose="020B0604020202020204" pitchFamily="34" charset="0"/>
              </a:rPr>
              <a:t>You can use these facts to make a mind map or fact file about your key subject(s) in this example Nathan</a:t>
            </a:r>
            <a:endParaRPr lang="en-GB" sz="2400"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80AD62B6-AA47-42AF-9A8B-F42C2A3C78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9608719"/>
      </p:ext>
    </p:extLst>
  </p:cSld>
  <p:clrMapOvr>
    <a:masterClrMapping/>
  </p:clrMapOvr>
  <mc:AlternateContent xmlns:mc="http://schemas.openxmlformats.org/markup-compatibility/2006" xmlns:p14="http://schemas.microsoft.com/office/powerpoint/2010/main">
    <mc:Choice Requires="p14">
      <p:transition spd="slow" p14:dur="2000" advTm="46911"/>
    </mc:Choice>
    <mc:Fallback xmlns="">
      <p:transition spd="slow" advTm="46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latin typeface="Arial" panose="020B0604020202020204" pitchFamily="34" charset="0"/>
                <a:cs typeface="Arial" panose="020B0604020202020204" pitchFamily="34" charset="0"/>
              </a:rPr>
              <a:t>How did you do?</a:t>
            </a:r>
          </a:p>
        </p:txBody>
      </p:sp>
      <p:sp>
        <p:nvSpPr>
          <p:cNvPr id="4" name="TextBox 3">
            <a:extLst>
              <a:ext uri="{FF2B5EF4-FFF2-40B4-BE49-F238E27FC236}">
                <a16:creationId xmlns:a16="http://schemas.microsoft.com/office/drawing/2014/main" id="{003B9884-EB8C-4FA7-B1DD-7F120499C663}"/>
              </a:ext>
            </a:extLst>
          </p:cNvPr>
          <p:cNvSpPr txBox="1"/>
          <p:nvPr/>
        </p:nvSpPr>
        <p:spPr>
          <a:xfrm>
            <a:off x="335176" y="1122516"/>
            <a:ext cx="11581053" cy="378565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As the first assessment for this unit is summer 2022, raw mark grade boundaries are not available.</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 Uniform Mark Scale (UMS) is used as a device for reporting, recording and aggregating your unit assessment outcomes.  The UMS is used so that you and others who achieve the same standard will have the same uniform mark, irrespective of when you take the unit.  The maximum uniform mark for any unit depends on that unit’s weighting in the specification.</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Uniform marks for this unit correspond to unit grades as follows:</a:t>
            </a:r>
          </a:p>
        </p:txBody>
      </p:sp>
      <p:graphicFrame>
        <p:nvGraphicFramePr>
          <p:cNvPr id="12" name="Table 11">
            <a:extLst>
              <a:ext uri="{FF2B5EF4-FFF2-40B4-BE49-F238E27FC236}">
                <a16:creationId xmlns:a16="http://schemas.microsoft.com/office/drawing/2014/main" id="{94ED990C-9AC2-47AE-95E6-D17B53FF2063}"/>
              </a:ext>
            </a:extLst>
          </p:cNvPr>
          <p:cNvGraphicFramePr>
            <a:graphicFrameLocks noGrp="1"/>
          </p:cNvGraphicFramePr>
          <p:nvPr>
            <p:extLst>
              <p:ext uri="{D42A27DB-BD31-4B8C-83A1-F6EECF244321}">
                <p14:modId xmlns:p14="http://schemas.microsoft.com/office/powerpoint/2010/main" val="4158930445"/>
              </p:ext>
            </p:extLst>
          </p:nvPr>
        </p:nvGraphicFramePr>
        <p:xfrm>
          <a:off x="1364768" y="5109921"/>
          <a:ext cx="8971241" cy="1251125"/>
        </p:xfrm>
        <a:graphic>
          <a:graphicData uri="http://schemas.openxmlformats.org/drawingml/2006/table">
            <a:tbl>
              <a:tblPr firstRow="1" firstCol="1" bandRow="1">
                <a:tableStyleId>{5C22544A-7EE6-4342-B048-85BDC9FD1C3A}</a:tableStyleId>
              </a:tblPr>
              <a:tblGrid>
                <a:gridCol w="1691980">
                  <a:extLst>
                    <a:ext uri="{9D8B030D-6E8A-4147-A177-3AD203B41FA5}">
                      <a16:colId xmlns:a16="http://schemas.microsoft.com/office/drawing/2014/main" val="237067919"/>
                    </a:ext>
                  </a:extLst>
                </a:gridCol>
                <a:gridCol w="4622559">
                  <a:extLst>
                    <a:ext uri="{9D8B030D-6E8A-4147-A177-3AD203B41FA5}">
                      <a16:colId xmlns:a16="http://schemas.microsoft.com/office/drawing/2014/main" val="2550371625"/>
                    </a:ext>
                  </a:extLst>
                </a:gridCol>
                <a:gridCol w="845388">
                  <a:extLst>
                    <a:ext uri="{9D8B030D-6E8A-4147-A177-3AD203B41FA5}">
                      <a16:colId xmlns:a16="http://schemas.microsoft.com/office/drawing/2014/main" val="2177742041"/>
                    </a:ext>
                  </a:extLst>
                </a:gridCol>
                <a:gridCol w="534838">
                  <a:extLst>
                    <a:ext uri="{9D8B030D-6E8A-4147-A177-3AD203B41FA5}">
                      <a16:colId xmlns:a16="http://schemas.microsoft.com/office/drawing/2014/main" val="2985042328"/>
                    </a:ext>
                  </a:extLst>
                </a:gridCol>
                <a:gridCol w="414068">
                  <a:extLst>
                    <a:ext uri="{9D8B030D-6E8A-4147-A177-3AD203B41FA5}">
                      <a16:colId xmlns:a16="http://schemas.microsoft.com/office/drawing/2014/main" val="1622629308"/>
                    </a:ext>
                  </a:extLst>
                </a:gridCol>
                <a:gridCol w="465826">
                  <a:extLst>
                    <a:ext uri="{9D8B030D-6E8A-4147-A177-3AD203B41FA5}">
                      <a16:colId xmlns:a16="http://schemas.microsoft.com/office/drawing/2014/main" val="2953158078"/>
                    </a:ext>
                  </a:extLst>
                </a:gridCol>
                <a:gridCol w="396582">
                  <a:extLst>
                    <a:ext uri="{9D8B030D-6E8A-4147-A177-3AD203B41FA5}">
                      <a16:colId xmlns:a16="http://schemas.microsoft.com/office/drawing/2014/main" val="1256213088"/>
                    </a:ext>
                  </a:extLst>
                </a:gridCol>
              </a:tblGrid>
              <a:tr h="567295">
                <a:tc>
                  <a:txBody>
                    <a:bodyPr/>
                    <a:lstStyle/>
                    <a:p>
                      <a:pPr algn="l">
                        <a:lnSpc>
                          <a:spcPct val="107000"/>
                        </a:lnSpc>
                        <a:spcAft>
                          <a:spcPts val="800"/>
                        </a:spcAft>
                      </a:pPr>
                      <a:r>
                        <a:rPr lang="en-GB" sz="2000" dirty="0">
                          <a:effectLst/>
                        </a:rPr>
                        <a:t>Unit weightings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GB" sz="2000" dirty="0">
                          <a:effectLst/>
                        </a:rPr>
                        <a:t>Maximum unit uniform mark</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l">
                        <a:lnSpc>
                          <a:spcPct val="107000"/>
                        </a:lnSpc>
                        <a:spcAft>
                          <a:spcPts val="800"/>
                        </a:spcAft>
                      </a:pPr>
                      <a:r>
                        <a:rPr lang="en-GB" sz="2000" dirty="0">
                          <a:effectLst/>
                        </a:rPr>
                        <a:t>a</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tc>
                  <a:txBody>
                    <a:bodyPr/>
                    <a:lstStyle/>
                    <a:p>
                      <a:pPr algn="l">
                        <a:lnSpc>
                          <a:spcPct val="107000"/>
                        </a:lnSpc>
                        <a:spcAft>
                          <a:spcPts val="800"/>
                        </a:spcAft>
                      </a:pPr>
                      <a:r>
                        <a:rPr lang="en-GB" sz="2000" dirty="0">
                          <a:effectLst/>
                        </a:rPr>
                        <a:t>b</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tc>
                  <a:txBody>
                    <a:bodyPr/>
                    <a:lstStyle/>
                    <a:p>
                      <a:pPr algn="l">
                        <a:lnSpc>
                          <a:spcPct val="107000"/>
                        </a:lnSpc>
                        <a:spcAft>
                          <a:spcPts val="800"/>
                        </a:spcAft>
                      </a:pPr>
                      <a:r>
                        <a:rPr lang="en-GB" sz="2000" dirty="0">
                          <a:effectLst/>
                        </a:rPr>
                        <a:t>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tc>
                  <a:txBody>
                    <a:bodyPr/>
                    <a:lstStyle/>
                    <a:p>
                      <a:pPr algn="l">
                        <a:lnSpc>
                          <a:spcPct val="107000"/>
                        </a:lnSpc>
                        <a:spcAft>
                          <a:spcPts val="800"/>
                        </a:spcAft>
                      </a:pPr>
                      <a:r>
                        <a:rPr lang="en-GB" sz="2000" dirty="0">
                          <a:effectLst/>
                        </a:rPr>
                        <a:t>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tc>
                  <a:txBody>
                    <a:bodyPr/>
                    <a:lstStyle/>
                    <a:p>
                      <a:pPr algn="l">
                        <a:lnSpc>
                          <a:spcPct val="107000"/>
                        </a:lnSpc>
                        <a:spcAft>
                          <a:spcPts val="800"/>
                        </a:spcAft>
                      </a:pPr>
                      <a:r>
                        <a:rPr lang="en-GB" sz="2000" dirty="0">
                          <a:effectLst/>
                        </a:rPr>
                        <a:t>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58049076"/>
                  </a:ext>
                </a:extLst>
              </a:tr>
              <a:tr h="613331">
                <a:tc>
                  <a:txBody>
                    <a:bodyPr/>
                    <a:lstStyle/>
                    <a:p>
                      <a:pPr algn="l">
                        <a:lnSpc>
                          <a:spcPct val="107000"/>
                        </a:lnSpc>
                        <a:spcAft>
                          <a:spcPts val="800"/>
                        </a:spcAft>
                      </a:pPr>
                      <a:r>
                        <a:rPr lang="en-GB" sz="2000" dirty="0">
                          <a:effectLst/>
                        </a:rPr>
                        <a:t>Unit 3 (30%)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70C0"/>
                    </a:solidFill>
                  </a:tcPr>
                </a:tc>
                <a:tc>
                  <a:txBody>
                    <a:bodyPr/>
                    <a:lstStyle/>
                    <a:p>
                      <a:pPr algn="ctr">
                        <a:lnSpc>
                          <a:spcPct val="107000"/>
                        </a:lnSpc>
                        <a:spcAft>
                          <a:spcPts val="800"/>
                        </a:spcAft>
                      </a:pPr>
                      <a:r>
                        <a:rPr lang="en-GB" sz="2000" dirty="0">
                          <a:effectLst/>
                        </a:rPr>
                        <a:t>150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pPr>
                      <a:r>
                        <a:rPr lang="en-GB" sz="2000" dirty="0">
                          <a:effectLst/>
                        </a:rPr>
                        <a:t>120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pPr>
                      <a:r>
                        <a:rPr lang="en-GB" sz="2000" dirty="0">
                          <a:effectLst/>
                        </a:rPr>
                        <a:t>105</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pPr>
                      <a:r>
                        <a:rPr lang="en-GB" sz="2000" dirty="0">
                          <a:effectLst/>
                        </a:rPr>
                        <a:t>90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pPr>
                      <a:r>
                        <a:rPr lang="en-GB" sz="2000" dirty="0">
                          <a:effectLst/>
                        </a:rPr>
                        <a:t>75</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pPr>
                      <a:r>
                        <a:rPr lang="en-GB" sz="2000" dirty="0">
                          <a:effectLst/>
                        </a:rPr>
                        <a:t>60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3478169"/>
                  </a:ext>
                </a:extLst>
              </a:tr>
            </a:tbl>
          </a:graphicData>
        </a:graphic>
      </p:graphicFrame>
      <p:pic>
        <p:nvPicPr>
          <p:cNvPr id="2" name="Audio 1">
            <a:hlinkClick r:id="" action="ppaction://media"/>
            <a:extLst>
              <a:ext uri="{FF2B5EF4-FFF2-40B4-BE49-F238E27FC236}">
                <a16:creationId xmlns:a16="http://schemas.microsoft.com/office/drawing/2014/main" id="{C6689CEF-9D21-4CAB-BE1B-B21BE6B07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0114061"/>
      </p:ext>
    </p:extLst>
  </p:cSld>
  <p:clrMapOvr>
    <a:masterClrMapping/>
  </p:clrMapOvr>
  <mc:AlternateContent xmlns:mc="http://schemas.openxmlformats.org/markup-compatibility/2006" xmlns:p14="http://schemas.microsoft.com/office/powerpoint/2010/main">
    <mc:Choice Requires="p14">
      <p:transition spd="slow" p14:dur="2000" advTm="46654"/>
    </mc:Choice>
    <mc:Fallback xmlns="">
      <p:transition spd="slow" advTm="46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8C93BF-0107-7442-95B0-15512805BBA7}"/>
              </a:ext>
            </a:extLst>
          </p:cNvPr>
          <p:cNvSpPr>
            <a:spLocks noGrp="1"/>
          </p:cNvSpPr>
          <p:nvPr>
            <p:ph type="body" sz="quarter" idx="11"/>
          </p:nvPr>
        </p:nvSpPr>
        <p:spPr>
          <a:xfrm>
            <a:off x="643468" y="643467"/>
            <a:ext cx="6269058" cy="5757333"/>
          </a:xfrm>
        </p:spPr>
        <p:txBody>
          <a:bodyPr vert="horz" lIns="91440" tIns="45720" rIns="91440" bIns="45720" rtlCol="0" anchor="ctr">
            <a:normAutofit fontScale="92500" lnSpcReduction="10000"/>
          </a:bodyPr>
          <a:lstStyle/>
          <a:p>
            <a:endParaRPr lang="en-US" dirty="0">
              <a:solidFill>
                <a:schemeClr val="tx1">
                  <a:lumMod val="85000"/>
                  <a:lumOff val="15000"/>
                </a:schemeClr>
              </a:solidFill>
              <a:latin typeface="+mn-lt"/>
              <a:ea typeface="+mn-ea"/>
              <a:cs typeface="+mn-cs"/>
            </a:endParaRPr>
          </a:p>
          <a:p>
            <a:endParaRPr lang="en-US" dirty="0">
              <a:solidFill>
                <a:schemeClr val="tx1">
                  <a:lumMod val="85000"/>
                  <a:lumOff val="15000"/>
                </a:schemeClr>
              </a:solidFill>
              <a:latin typeface="+mn-lt"/>
              <a:ea typeface="+mn-ea"/>
              <a:cs typeface="+mn-cs"/>
            </a:endParaRPr>
          </a:p>
          <a:p>
            <a:endParaRPr lang="en-US" dirty="0">
              <a:solidFill>
                <a:schemeClr val="tx1">
                  <a:lumMod val="85000"/>
                  <a:lumOff val="15000"/>
                </a:schemeClr>
              </a:solidFill>
              <a:latin typeface="+mn-lt"/>
              <a:ea typeface="+mn-ea"/>
              <a:cs typeface="+mn-cs"/>
            </a:endParaRPr>
          </a:p>
          <a:p>
            <a:endParaRPr lang="en-US" dirty="0">
              <a:solidFill>
                <a:schemeClr val="tx1">
                  <a:lumMod val="85000"/>
                  <a:lumOff val="15000"/>
                </a:schemeClr>
              </a:solidFill>
              <a:latin typeface="+mn-lt"/>
              <a:ea typeface="+mn-ea"/>
              <a:cs typeface="+mn-cs"/>
            </a:endParaRPr>
          </a:p>
          <a:p>
            <a:endParaRPr lang="en-US" dirty="0">
              <a:solidFill>
                <a:schemeClr val="tx1">
                  <a:lumMod val="85000"/>
                  <a:lumOff val="15000"/>
                </a:schemeClr>
              </a:solidFill>
              <a:latin typeface="+mn-lt"/>
              <a:ea typeface="+mn-ea"/>
              <a:cs typeface="+mn-cs"/>
            </a:endParaRPr>
          </a:p>
          <a:p>
            <a:endParaRPr lang="en-US" dirty="0">
              <a:solidFill>
                <a:schemeClr val="tx1">
                  <a:lumMod val="85000"/>
                  <a:lumOff val="15000"/>
                </a:schemeClr>
              </a:solidFill>
              <a:latin typeface="+mn-lt"/>
              <a:ea typeface="+mn-ea"/>
              <a:cs typeface="+mn-cs"/>
            </a:endParaRPr>
          </a:p>
          <a:p>
            <a:endParaRPr lang="en-US" dirty="0">
              <a:solidFill>
                <a:schemeClr val="tx1">
                  <a:lumMod val="85000"/>
                  <a:lumOff val="15000"/>
                </a:schemeClr>
              </a:solidFill>
              <a:latin typeface="+mn-lt"/>
              <a:ea typeface="+mn-ea"/>
              <a:cs typeface="+mn-cs"/>
            </a:endParaRPr>
          </a:p>
          <a:p>
            <a:pPr marL="0" indent="0">
              <a:buNone/>
            </a:pPr>
            <a:r>
              <a:rPr lang="en-US" sz="3300" dirty="0">
                <a:solidFill>
                  <a:schemeClr val="tx1">
                    <a:lumMod val="85000"/>
                    <a:lumOff val="15000"/>
                  </a:schemeClr>
                </a:solidFill>
                <a:latin typeface="+mn-lt"/>
                <a:ea typeface="+mn-ea"/>
                <a:cs typeface="+mn-cs"/>
              </a:rPr>
              <a:t>GCE </a:t>
            </a:r>
          </a:p>
          <a:p>
            <a:pPr marL="0" indent="0">
              <a:buNone/>
            </a:pPr>
            <a:r>
              <a:rPr lang="en-US" sz="3300" dirty="0">
                <a:solidFill>
                  <a:schemeClr val="tx1">
                    <a:lumMod val="85000"/>
                    <a:lumOff val="15000"/>
                  </a:schemeClr>
                </a:solidFill>
                <a:latin typeface="+mn-lt"/>
                <a:ea typeface="+mn-ea"/>
                <a:cs typeface="+mn-cs"/>
              </a:rPr>
              <a:t>Health and Social Care and Childcare</a:t>
            </a:r>
          </a:p>
        </p:txBody>
      </p:sp>
      <p:sp>
        <p:nvSpPr>
          <p:cNvPr id="13" name="Rectangle 8">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E0BFB-9D62-EC4B-9B5F-10764C13F1C2}"/>
              </a:ext>
            </a:extLst>
          </p:cNvPr>
          <p:cNvSpPr>
            <a:spLocks noGrp="1"/>
          </p:cNvSpPr>
          <p:nvPr>
            <p:ph type="title"/>
          </p:nvPr>
        </p:nvSpPr>
        <p:spPr>
          <a:xfrm>
            <a:off x="7555992" y="1199479"/>
            <a:ext cx="4636008" cy="5028283"/>
          </a:xfrm>
        </p:spPr>
        <p:txBody>
          <a:bodyPr vert="horz" lIns="91440" tIns="45720" rIns="91440" bIns="45720" rtlCol="0" anchor="ctr">
            <a:normAutofit/>
          </a:bodyPr>
          <a:lstStyle/>
          <a:p>
            <a:r>
              <a:rPr lang="en-GB" sz="2800" dirty="0">
                <a:solidFill>
                  <a:schemeClr val="bg1"/>
                </a:solidFill>
                <a:latin typeface="Arial" panose="020B0604020202020204" pitchFamily="34" charset="0"/>
                <a:cs typeface="Arial" panose="020B0604020202020204" pitchFamily="34" charset="0"/>
              </a:rPr>
              <a:t>Any Questions?</a:t>
            </a:r>
            <a:br>
              <a:rPr lang="en-GB" sz="2800" dirty="0">
                <a:solidFill>
                  <a:schemeClr val="bg1"/>
                </a:solidFill>
                <a:latin typeface="Arial" panose="020B0604020202020204" pitchFamily="34" charset="0"/>
                <a:cs typeface="Arial" panose="020B0604020202020204" pitchFamily="34" charset="0"/>
              </a:rPr>
            </a:br>
            <a:br>
              <a:rPr lang="en-GB" sz="2800" dirty="0">
                <a:solidFill>
                  <a:schemeClr val="bg1"/>
                </a:solidFill>
                <a:latin typeface="Arial" panose="020B0604020202020204" pitchFamily="34" charset="0"/>
                <a:cs typeface="Arial" panose="020B0604020202020204" pitchFamily="34" charset="0"/>
              </a:rPr>
            </a:br>
            <a:br>
              <a:rPr lang="en-GB" sz="2800" dirty="0">
                <a:solidFill>
                  <a:schemeClr val="bg1"/>
                </a:solidFill>
                <a:latin typeface="Arial" panose="020B0604020202020204" pitchFamily="34" charset="0"/>
                <a:cs typeface="Arial" panose="020B0604020202020204" pitchFamily="34" charset="0"/>
              </a:rPr>
            </a:br>
            <a:r>
              <a:rPr lang="en-GB" sz="2800" dirty="0">
                <a:solidFill>
                  <a:schemeClr val="bg1"/>
                </a:solidFill>
                <a:latin typeface="Arial" panose="020B0604020202020204" pitchFamily="34" charset="0"/>
                <a:cs typeface="Arial" panose="020B0604020202020204" pitchFamily="34" charset="0"/>
              </a:rPr>
              <a:t>Do you have any further questions about this exam?</a:t>
            </a:r>
            <a:br>
              <a:rPr lang="en-GB" sz="2800" dirty="0">
                <a:solidFill>
                  <a:schemeClr val="bg1"/>
                </a:solidFill>
                <a:latin typeface="Arial" panose="020B0604020202020204" pitchFamily="34" charset="0"/>
                <a:cs typeface="Arial" panose="020B0604020202020204" pitchFamily="34" charset="0"/>
              </a:rPr>
            </a:br>
            <a:br>
              <a:rPr lang="en-GB" sz="2800" dirty="0">
                <a:solidFill>
                  <a:schemeClr val="bg1"/>
                </a:solidFill>
                <a:latin typeface="Arial" panose="020B0604020202020204" pitchFamily="34" charset="0"/>
                <a:cs typeface="Arial" panose="020B0604020202020204" pitchFamily="34" charset="0"/>
              </a:rPr>
            </a:br>
            <a:r>
              <a:rPr lang="en-GB" sz="2800" dirty="0">
                <a:solidFill>
                  <a:schemeClr val="bg1"/>
                </a:solidFill>
                <a:latin typeface="Arial" panose="020B0604020202020204" pitchFamily="34" charset="0"/>
                <a:cs typeface="Arial" panose="020B0604020202020204" pitchFamily="34" charset="0"/>
              </a:rPr>
              <a:t>If so, write them on a post-it note and stick it to the front of your paper to give to you teacher</a:t>
            </a:r>
            <a:r>
              <a:rPr lang="en-GB" sz="2800" b="1" dirty="0">
                <a:solidFill>
                  <a:schemeClr val="bg1"/>
                </a:solidFill>
                <a:latin typeface="Arial" panose="020B0604020202020204" pitchFamily="34" charset="0"/>
                <a:cs typeface="Arial" panose="020B0604020202020204" pitchFamily="34" charset="0"/>
              </a:rPr>
              <a:t>.</a:t>
            </a:r>
            <a:br>
              <a:rPr lang="en-GB" sz="4000" b="1" dirty="0">
                <a:latin typeface="Arial" panose="020B0604020202020204" pitchFamily="34" charset="0"/>
                <a:cs typeface="Arial" panose="020B0604020202020204" pitchFamily="34" charset="0"/>
              </a:rPr>
            </a:br>
            <a:endParaRPr lang="en-US" sz="4000" dirty="0">
              <a:solidFill>
                <a:srgbClr val="FFFFFF"/>
              </a:solidFill>
            </a:endParaRPr>
          </a:p>
        </p:txBody>
      </p:sp>
      <p:pic>
        <p:nvPicPr>
          <p:cNvPr id="7" name="Picture 6">
            <a:extLst>
              <a:ext uri="{FF2B5EF4-FFF2-40B4-BE49-F238E27FC236}">
                <a16:creationId xmlns:a16="http://schemas.microsoft.com/office/drawing/2014/main" id="{7EBDD842-16A0-4EAB-BA40-8EC2B54D2E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9272" y="151786"/>
            <a:ext cx="2075523" cy="895908"/>
          </a:xfrm>
          <a:prstGeom prst="rect">
            <a:avLst/>
          </a:prstGeom>
        </p:spPr>
      </p:pic>
      <p:pic>
        <p:nvPicPr>
          <p:cNvPr id="9" name="Audio 8">
            <a:hlinkClick r:id="" action="ppaction://media"/>
            <a:extLst>
              <a:ext uri="{FF2B5EF4-FFF2-40B4-BE49-F238E27FC236}">
                <a16:creationId xmlns:a16="http://schemas.microsoft.com/office/drawing/2014/main" id="{F3257B8A-C42A-4F32-A9F0-5C7AC40566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3386056"/>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solidFill>
                  <a:srgbClr val="0077C8"/>
                </a:solidFill>
                <a:latin typeface="Arial" panose="020B0604020202020204" pitchFamily="34" charset="0"/>
                <a:cs typeface="Arial" panose="020B0604020202020204" pitchFamily="34" charset="0"/>
              </a:rPr>
              <a:t>What should I do with the pre-release case study summary?</a:t>
            </a:r>
          </a:p>
        </p:txBody>
      </p:sp>
      <p:sp>
        <p:nvSpPr>
          <p:cNvPr id="2" name="TextBox 1">
            <a:extLst>
              <a:ext uri="{FF2B5EF4-FFF2-40B4-BE49-F238E27FC236}">
                <a16:creationId xmlns:a16="http://schemas.microsoft.com/office/drawing/2014/main" id="{4F14AA95-56E9-4549-A15E-F876D8D91E7F}"/>
              </a:ext>
            </a:extLst>
          </p:cNvPr>
          <p:cNvSpPr txBox="1"/>
          <p:nvPr/>
        </p:nvSpPr>
        <p:spPr>
          <a:xfrm>
            <a:off x="741164" y="2401961"/>
            <a:ext cx="10422964" cy="4247317"/>
          </a:xfrm>
          <a:prstGeom prst="rect">
            <a:avLst/>
          </a:prstGeom>
          <a:noFill/>
        </p:spPr>
        <p:txBody>
          <a:bodyPr wrap="square" rtlCol="0">
            <a:spAutoFit/>
          </a:bodyPr>
          <a:lstStyle/>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key areas of development in children and young people: physical, cognitive, language, intellectual, social and emotional </a:t>
            </a:r>
          </a:p>
          <a:p>
            <a:r>
              <a:rPr lang="en-GB" dirty="0">
                <a:solidFill>
                  <a:srgbClr val="FF0000"/>
                </a:solidFill>
                <a:latin typeface="Arial" panose="020B0604020202020204" pitchFamily="34" charset="0"/>
                <a:cs typeface="Arial" panose="020B0604020202020204" pitchFamily="34" charset="0"/>
              </a:rPr>
              <a:t>Consider Nathan’s age and the relevant stages of development</a:t>
            </a:r>
          </a:p>
          <a:p>
            <a:endParaRPr lang="en-GB" sz="180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the purpose of play </a:t>
            </a: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types of play </a:t>
            </a:r>
          </a:p>
          <a:p>
            <a:r>
              <a:rPr lang="en-GB" dirty="0">
                <a:solidFill>
                  <a:srgbClr val="FF0000"/>
                </a:solidFill>
                <a:latin typeface="Arial" panose="020B0604020202020204" pitchFamily="34" charset="0"/>
                <a:cs typeface="Arial" panose="020B0604020202020204" pitchFamily="34" charset="0"/>
              </a:rPr>
              <a:t>Consider how play can support Nathan</a:t>
            </a:r>
          </a:p>
          <a:p>
            <a:endParaRPr lang="en-GB" sz="180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factors that affect the behaviour of children and young people </a:t>
            </a:r>
          </a:p>
          <a:p>
            <a:r>
              <a:rPr lang="en-GB" dirty="0">
                <a:solidFill>
                  <a:srgbClr val="FF0000"/>
                </a:solidFill>
                <a:latin typeface="Arial" panose="020B0604020202020204" pitchFamily="34" charset="0"/>
                <a:cs typeface="Arial" panose="020B0604020202020204" pitchFamily="34" charset="0"/>
              </a:rPr>
              <a:t>What are the factors affecting Nathan?</a:t>
            </a:r>
          </a:p>
          <a:p>
            <a:endParaRPr lang="en-GB" sz="180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strategies and approaches that support children and young people to develop positive behaviour patterns.</a:t>
            </a:r>
          </a:p>
          <a:p>
            <a:r>
              <a:rPr lang="en-GB" sz="1800" dirty="0">
                <a:solidFill>
                  <a:srgbClr val="FF0000"/>
                </a:solidFill>
                <a:latin typeface="Arial" panose="020B0604020202020204" pitchFamily="34" charset="0"/>
                <a:cs typeface="Arial" panose="020B0604020202020204" pitchFamily="34" charset="0"/>
              </a:rPr>
              <a:t>What </a:t>
            </a:r>
            <a:r>
              <a:rPr lang="en-GB" dirty="0">
                <a:solidFill>
                  <a:srgbClr val="FF0000"/>
                </a:solidFill>
                <a:latin typeface="Arial" panose="020B0604020202020204" pitchFamily="34" charset="0"/>
                <a:cs typeface="Arial" panose="020B0604020202020204" pitchFamily="34" charset="0"/>
              </a:rPr>
              <a:t>strategies and </a:t>
            </a:r>
            <a:r>
              <a:rPr lang="en-GB" sz="1800" dirty="0">
                <a:solidFill>
                  <a:srgbClr val="FF0000"/>
                </a:solidFill>
                <a:latin typeface="Arial" panose="020B0604020202020204" pitchFamily="34" charset="0"/>
                <a:cs typeface="Arial" panose="020B0604020202020204" pitchFamily="34" charset="0"/>
              </a:rPr>
              <a:t>approach</a:t>
            </a:r>
            <a:r>
              <a:rPr lang="en-GB" dirty="0">
                <a:solidFill>
                  <a:srgbClr val="FF0000"/>
                </a:solidFill>
                <a:latin typeface="Arial" panose="020B0604020202020204" pitchFamily="34" charset="0"/>
                <a:cs typeface="Arial" panose="020B0604020202020204" pitchFamily="34" charset="0"/>
              </a:rPr>
              <a:t>e</a:t>
            </a:r>
            <a:r>
              <a:rPr lang="en-GB" sz="1800" dirty="0">
                <a:solidFill>
                  <a:srgbClr val="FF0000"/>
                </a:solidFill>
                <a:latin typeface="Arial" panose="020B0604020202020204" pitchFamily="34" charset="0"/>
                <a:cs typeface="Arial" panose="020B0604020202020204" pitchFamily="34" charset="0"/>
              </a:rPr>
              <a:t>s could be used at home and in school to support Nathan?</a:t>
            </a:r>
          </a:p>
          <a:p>
            <a:r>
              <a:rPr lang="en-GB" sz="1800" dirty="0">
                <a:solidFill>
                  <a:srgbClr val="FF0000"/>
                </a:solidFill>
                <a:latin typeface="Arial" panose="020B0604020202020204" pitchFamily="34" charset="0"/>
                <a:cs typeface="Arial" panose="020B0604020202020204" pitchFamily="34" charset="0"/>
              </a:rPr>
              <a:t>How could they help him?</a:t>
            </a:r>
          </a:p>
        </p:txBody>
      </p:sp>
      <p:sp>
        <p:nvSpPr>
          <p:cNvPr id="6" name="TextBox 5">
            <a:extLst>
              <a:ext uri="{FF2B5EF4-FFF2-40B4-BE49-F238E27FC236}">
                <a16:creationId xmlns:a16="http://schemas.microsoft.com/office/drawing/2014/main" id="{56408121-EC14-47E3-B35F-37766205D74A}"/>
              </a:ext>
            </a:extLst>
          </p:cNvPr>
          <p:cNvSpPr txBox="1"/>
          <p:nvPr/>
        </p:nvSpPr>
        <p:spPr>
          <a:xfrm>
            <a:off x="672206" y="905114"/>
            <a:ext cx="10560879" cy="1200329"/>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Once you have constructed your mind map/fact file you will need to consider the following points and how do they apply to the key facts that you have identified and make brief notes that address each of the points below:</a:t>
            </a:r>
          </a:p>
        </p:txBody>
      </p:sp>
      <p:pic>
        <p:nvPicPr>
          <p:cNvPr id="4" name="Audio 3">
            <a:hlinkClick r:id="" action="ppaction://media"/>
            <a:extLst>
              <a:ext uri="{FF2B5EF4-FFF2-40B4-BE49-F238E27FC236}">
                <a16:creationId xmlns:a16="http://schemas.microsoft.com/office/drawing/2014/main" id="{3735DE84-F577-4DA3-903C-E5D5D5783B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5490966"/>
      </p:ext>
    </p:extLst>
  </p:cSld>
  <p:clrMapOvr>
    <a:masterClrMapping/>
  </p:clrMapOvr>
  <mc:AlternateContent xmlns:mc="http://schemas.openxmlformats.org/markup-compatibility/2006" xmlns:p14="http://schemas.microsoft.com/office/powerpoint/2010/main">
    <mc:Choice Requires="p14">
      <p:transition spd="slow" p14:dur="2000" advTm="71141"/>
    </mc:Choice>
    <mc:Fallback xmlns="">
      <p:transition spd="slow" advTm="71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solidFill>
                  <a:srgbClr val="0070C0"/>
                </a:solidFill>
                <a:latin typeface="Arial" panose="020B0604020202020204" pitchFamily="34" charset="0"/>
                <a:cs typeface="Arial" panose="020B0604020202020204" pitchFamily="34" charset="0"/>
              </a:rPr>
              <a:t>What should I do first?</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104700"/>
            <a:ext cx="8432800" cy="400110"/>
          </a:xfrm>
          <a:prstGeom prst="rect">
            <a:avLst/>
          </a:prstGeom>
          <a:noFill/>
        </p:spPr>
        <p:txBody>
          <a:bodyPr wrap="square" rtlCol="0">
            <a:spAutoFit/>
          </a:bodyPr>
          <a:lstStyle/>
          <a:p>
            <a:r>
              <a:rPr lang="en-GB" sz="2000" dirty="0">
                <a:solidFill>
                  <a:schemeClr val="tx1"/>
                </a:solidFill>
                <a:latin typeface="Arial" panose="020B0604020202020204" pitchFamily="34" charset="0"/>
                <a:ea typeface="Cambria" panose="02040503050406030204" pitchFamily="18" charset="0"/>
                <a:cs typeface="Arial" panose="020B0604020202020204" pitchFamily="34" charset="0"/>
              </a:rPr>
              <a:t>1. Read the front cover of the exam paper</a:t>
            </a:r>
            <a:endParaRPr lang="en-GB"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F193C2B-45DB-486A-ACD9-986A793C2397}"/>
              </a:ext>
            </a:extLst>
          </p:cNvPr>
          <p:cNvSpPr txBox="1"/>
          <p:nvPr/>
        </p:nvSpPr>
        <p:spPr>
          <a:xfrm>
            <a:off x="488426" y="6126058"/>
            <a:ext cx="10921696" cy="400110"/>
          </a:xfrm>
          <a:prstGeom prst="rect">
            <a:avLst/>
          </a:prstGeom>
          <a:noFill/>
        </p:spPr>
        <p:txBody>
          <a:bodyPr wrap="square">
            <a:spAutoFit/>
          </a:bodyPr>
          <a:lstStyle/>
          <a:p>
            <a:r>
              <a:rPr lang="en-GB" sz="2000" dirty="0">
                <a:latin typeface="Arial" panose="020B0604020202020204" pitchFamily="34" charset="0"/>
                <a:ea typeface="Cambria" panose="02040503050406030204" pitchFamily="18" charset="0"/>
                <a:cs typeface="Arial" panose="020B0604020202020204" pitchFamily="34" charset="0"/>
              </a:rPr>
              <a:t>2. Make sure your name, candidate number and centre number are on your answer  booklet.</a:t>
            </a:r>
            <a:endParaRPr lang="en-GB"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8FA0341-1A2B-48B2-8DB8-40BF2EB39B38}"/>
              </a:ext>
            </a:extLst>
          </p:cNvPr>
          <p:cNvSpPr txBox="1"/>
          <p:nvPr/>
        </p:nvSpPr>
        <p:spPr>
          <a:xfrm>
            <a:off x="986589" y="1627920"/>
            <a:ext cx="8154402" cy="4678204"/>
          </a:xfrm>
          <a:prstGeom prst="rect">
            <a:avLst/>
          </a:prstGeom>
          <a:noFill/>
        </p:spPr>
        <p:txBody>
          <a:bodyPr wrap="square">
            <a:spAutoFit/>
          </a:bodyPr>
          <a:lstStyle/>
          <a:p>
            <a:r>
              <a:rPr lang="en-GB" sz="1100" b="1" dirty="0"/>
              <a:t>GCE A LEVEL HEALTH AND SOCIAL CARE, AND CHILDCARE</a:t>
            </a:r>
          </a:p>
          <a:p>
            <a:r>
              <a:rPr lang="en-GB" sz="1100" b="1" dirty="0"/>
              <a:t> </a:t>
            </a:r>
          </a:p>
          <a:p>
            <a:r>
              <a:rPr lang="en-GB" sz="1100" b="1" dirty="0"/>
              <a:t>UNIT 3 THEORETICAL PERSPECTIVES OF CHILDREN’S AND YOUNG PEOPLE’S BEHAVIOUR</a:t>
            </a:r>
          </a:p>
          <a:p>
            <a:endParaRPr lang="en-GB" sz="1100" b="1" dirty="0"/>
          </a:p>
          <a:p>
            <a:r>
              <a:rPr lang="en-GB" sz="1100" b="1" dirty="0"/>
              <a:t> 2 hours 30 Minutes </a:t>
            </a:r>
          </a:p>
          <a:p>
            <a:endParaRPr lang="en-GB" sz="1100" dirty="0"/>
          </a:p>
          <a:p>
            <a:r>
              <a:rPr lang="en-GB" sz="1100" b="1" dirty="0"/>
              <a:t>INSTRUCTIONS FOR CANDIDATES </a:t>
            </a:r>
          </a:p>
          <a:p>
            <a:r>
              <a:rPr lang="en-GB" sz="1100" dirty="0"/>
              <a:t>Answer </a:t>
            </a:r>
            <a:r>
              <a:rPr lang="en-GB" sz="1100" b="1" dirty="0"/>
              <a:t>ALL</a:t>
            </a:r>
            <a:r>
              <a:rPr lang="en-GB" sz="1100" dirty="0"/>
              <a:t> questions. </a:t>
            </a:r>
          </a:p>
          <a:p>
            <a:endParaRPr lang="en-GB" sz="1100" dirty="0"/>
          </a:p>
          <a:p>
            <a:r>
              <a:rPr lang="en-GB" sz="1100" dirty="0"/>
              <a:t>Write your name, centre number and candidate number in the spaces provided at the top of this page</a:t>
            </a:r>
          </a:p>
          <a:p>
            <a:endParaRPr lang="en-GB" sz="1100" dirty="0"/>
          </a:p>
          <a:p>
            <a:r>
              <a:rPr lang="en-GB" sz="1100" dirty="0"/>
              <a:t>. Write your answers in the spaces provided in this booklet. </a:t>
            </a:r>
          </a:p>
          <a:p>
            <a:endParaRPr lang="en-GB" sz="1100" dirty="0"/>
          </a:p>
          <a:p>
            <a:r>
              <a:rPr lang="en-GB" sz="1100" dirty="0"/>
              <a:t>Use black ink or black ball-point pen. Do not use pencil or gel pen.</a:t>
            </a:r>
          </a:p>
          <a:p>
            <a:endParaRPr lang="en-GB" sz="1100" dirty="0"/>
          </a:p>
          <a:p>
            <a:r>
              <a:rPr lang="en-GB" sz="1100" dirty="0"/>
              <a:t> Do not use correction fluid. </a:t>
            </a:r>
          </a:p>
          <a:p>
            <a:endParaRPr lang="en-GB" sz="1100" b="1" dirty="0"/>
          </a:p>
          <a:p>
            <a:r>
              <a:rPr lang="en-GB" sz="1100" b="1" dirty="0"/>
              <a:t>INFORMATION FOR CANDIDATES </a:t>
            </a:r>
          </a:p>
          <a:p>
            <a:r>
              <a:rPr lang="en-GB" sz="1100" dirty="0"/>
              <a:t>Section A questions relate to the pre-released material. </a:t>
            </a:r>
          </a:p>
          <a:p>
            <a:endParaRPr lang="en-GB" sz="1100" dirty="0"/>
          </a:p>
          <a:p>
            <a:r>
              <a:rPr lang="en-GB" sz="1100" dirty="0"/>
              <a:t>The number of marks is given in brackets at the end of each question or part question. </a:t>
            </a:r>
          </a:p>
          <a:p>
            <a:r>
              <a:rPr lang="en-GB" sz="1100" dirty="0"/>
              <a:t>You are advised to divide your time accordingly.</a:t>
            </a:r>
          </a:p>
          <a:p>
            <a:r>
              <a:rPr lang="en-GB" sz="1100" dirty="0"/>
              <a:t> The total number of marks available is 100.</a:t>
            </a:r>
          </a:p>
          <a:p>
            <a:endParaRPr lang="en-GB" sz="1100" dirty="0"/>
          </a:p>
          <a:p>
            <a:r>
              <a:rPr lang="en-GB" sz="1100" dirty="0"/>
              <a:t> You are reminded of the need for good English and orderly, clear presentation in your answers. The quality of your written communication, including appropriate use of punctuation and grammar</a:t>
            </a:r>
            <a:r>
              <a:rPr lang="en-GB" sz="1200" dirty="0"/>
              <a:t>, will be assessed in your answer to question 5</a:t>
            </a:r>
          </a:p>
        </p:txBody>
      </p:sp>
      <p:pic>
        <p:nvPicPr>
          <p:cNvPr id="4" name="Audio 3">
            <a:hlinkClick r:id="" action="ppaction://media"/>
            <a:extLst>
              <a:ext uri="{FF2B5EF4-FFF2-40B4-BE49-F238E27FC236}">
                <a16:creationId xmlns:a16="http://schemas.microsoft.com/office/drawing/2014/main" id="{6D1F44CD-EB64-4786-9BDE-1E9856A9B8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4120679"/>
      </p:ext>
    </p:extLst>
  </p:cSld>
  <p:clrMapOvr>
    <a:masterClrMapping/>
  </p:clrMapOvr>
  <mc:AlternateContent xmlns:mc="http://schemas.openxmlformats.org/markup-compatibility/2006" xmlns:p14="http://schemas.microsoft.com/office/powerpoint/2010/main">
    <mc:Choice Requires="p14">
      <p:transition spd="slow" p14:dur="2000" advTm="25675"/>
    </mc:Choice>
    <mc:Fallback xmlns="">
      <p:transition spd="slow" advTm="2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solidFill>
                  <a:srgbClr val="0077C8"/>
                </a:solidFill>
                <a:latin typeface="Arial" panose="020B0604020202020204" pitchFamily="34" charset="0"/>
                <a:cs typeface="Arial" panose="020B0604020202020204" pitchFamily="34" charset="0"/>
              </a:rPr>
              <a:t>General points on exam technique</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2308324"/>
          </a:xfrm>
          <a:prstGeom prst="rect">
            <a:avLst/>
          </a:prstGeom>
          <a:noFill/>
        </p:spPr>
        <p:txBody>
          <a:bodyPr wrap="square" rtlCol="0">
            <a:spAutoFit/>
          </a:bodyPr>
          <a:lstStyle/>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p>
          <a:p>
            <a:endParaRPr lang="en-GB" dirty="0"/>
          </a:p>
        </p:txBody>
      </p:sp>
      <p:sp>
        <p:nvSpPr>
          <p:cNvPr id="6" name="TextBox 5">
            <a:extLst>
              <a:ext uri="{FF2B5EF4-FFF2-40B4-BE49-F238E27FC236}">
                <a16:creationId xmlns:a16="http://schemas.microsoft.com/office/drawing/2014/main" id="{56408121-EC14-47E3-B35F-37766205D74A}"/>
              </a:ext>
            </a:extLst>
          </p:cNvPr>
          <p:cNvSpPr txBox="1"/>
          <p:nvPr/>
        </p:nvSpPr>
        <p:spPr>
          <a:xfrm>
            <a:off x="431799" y="1231901"/>
            <a:ext cx="11018079" cy="5262979"/>
          </a:xfrm>
          <a:prstGeom prst="rect">
            <a:avLst/>
          </a:prstGeom>
          <a:noFill/>
        </p:spPr>
        <p:txBody>
          <a:bodyPr wrap="square">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For each question:</a:t>
            </a:r>
          </a:p>
          <a:p>
            <a:pPr marL="342900" indent="-342900">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read through the whole question before starting to answer. This will help you understand what is required of you</a:t>
            </a:r>
          </a:p>
          <a:p>
            <a:pPr marL="342900" indent="-342900">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Use a highlighter to pick out key words</a:t>
            </a:r>
          </a:p>
          <a:p>
            <a:pPr marL="342900" indent="-342900">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If a word is </a:t>
            </a:r>
            <a:r>
              <a:rPr lang="en-US" sz="2800" b="1" dirty="0">
                <a:latin typeface="Arial" panose="020B0604020202020204" pitchFamily="34" charset="0"/>
                <a:ea typeface="Cambria" panose="02040503050406030204" pitchFamily="18" charset="0"/>
                <a:cs typeface="Arial" panose="020B0604020202020204" pitchFamily="34" charset="0"/>
              </a:rPr>
              <a:t>bold</a:t>
            </a:r>
            <a:r>
              <a:rPr lang="en-US" sz="2800" dirty="0">
                <a:latin typeface="Arial" panose="020B0604020202020204" pitchFamily="34" charset="0"/>
                <a:ea typeface="Cambria" panose="02040503050406030204" pitchFamily="18" charset="0"/>
                <a:cs typeface="Arial" panose="020B0604020202020204" pitchFamily="34" charset="0"/>
              </a:rPr>
              <a:t>, it is important</a:t>
            </a:r>
          </a:p>
          <a:p>
            <a:pPr marL="342900" indent="-342900">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Keep your exam paper open at the double page spread, do not fold it in half</a:t>
            </a:r>
          </a:p>
          <a:p>
            <a:pPr marL="342900" indent="-342900">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Read your answers to check they make sense</a:t>
            </a:r>
          </a:p>
          <a:p>
            <a:endParaRPr lang="en-GB" sz="2800" dirty="0"/>
          </a:p>
        </p:txBody>
      </p:sp>
      <p:pic>
        <p:nvPicPr>
          <p:cNvPr id="4" name="Audio 3">
            <a:hlinkClick r:id="" action="ppaction://media"/>
            <a:extLst>
              <a:ext uri="{FF2B5EF4-FFF2-40B4-BE49-F238E27FC236}">
                <a16:creationId xmlns:a16="http://schemas.microsoft.com/office/drawing/2014/main" id="{CC531AAC-8E3F-403C-A576-2D5A4D0307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9571147"/>
      </p:ext>
    </p:extLst>
  </p:cSld>
  <p:clrMapOvr>
    <a:masterClrMapping/>
  </p:clrMapOvr>
  <mc:AlternateContent xmlns:mc="http://schemas.openxmlformats.org/markup-compatibility/2006" xmlns:p14="http://schemas.microsoft.com/office/powerpoint/2010/main">
    <mc:Choice Requires="p14">
      <p:transition spd="slow" p14:dur="2000" advTm="41362"/>
    </mc:Choice>
    <mc:Fallback xmlns="">
      <p:transition spd="slow" advTm="41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solidFill>
                  <a:srgbClr val="0070C0"/>
                </a:solidFill>
                <a:latin typeface="Arial" panose="020B0604020202020204" pitchFamily="34" charset="0"/>
                <a:cs typeface="Arial" panose="020B0604020202020204" pitchFamily="34" charset="0"/>
              </a:rPr>
              <a:t>How do I tackle Section A </a:t>
            </a:r>
            <a:r>
              <a:rPr lang="en-GB" sz="2400" dirty="0">
                <a:solidFill>
                  <a:srgbClr val="0070C0"/>
                </a:solidFill>
              </a:rPr>
              <a:t>?</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799" y="1231900"/>
            <a:ext cx="10496755" cy="7971413"/>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This is the first section in the paper it relates to the case study.</a:t>
            </a:r>
          </a:p>
          <a:p>
            <a:r>
              <a:rPr lang="en-GB" sz="2800" dirty="0">
                <a:latin typeface="Arial" panose="020B0604020202020204" pitchFamily="34" charset="0"/>
                <a:cs typeface="Arial" panose="020B0604020202020204" pitchFamily="34" charset="0"/>
              </a:rPr>
              <a:t>It will consist of the full-case study and questions 1 and 2 which relate to the case study</a:t>
            </a:r>
          </a:p>
          <a:p>
            <a:pPr marL="342900" indent="-3429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Allow an hour and a quarter </a:t>
            </a:r>
            <a:r>
              <a:rPr lang="en-GB" sz="2800" dirty="0">
                <a:highlight>
                  <a:srgbClr val="FFFF00"/>
                </a:highlight>
                <a:latin typeface="Arial" panose="020B0604020202020204" pitchFamily="34" charset="0"/>
                <a:cs typeface="Arial" panose="020B0604020202020204" pitchFamily="34" charset="0"/>
              </a:rPr>
              <a:t>(75 mins) </a:t>
            </a:r>
            <a:r>
              <a:rPr lang="en-GB" sz="2800" dirty="0">
                <a:latin typeface="Arial" panose="020B0604020202020204" pitchFamily="34" charset="0"/>
                <a:cs typeface="Arial" panose="020B0604020202020204" pitchFamily="34" charset="0"/>
              </a:rPr>
              <a:t>for this section, this should give you time to read through the case study and complete questions 1 and 2</a:t>
            </a:r>
          </a:p>
          <a:p>
            <a:pPr marL="285750" indent="-28575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Start by reading the  whole of the case study  carefully (</a:t>
            </a:r>
            <a:r>
              <a:rPr lang="en-GB" sz="2800" dirty="0">
                <a:highlight>
                  <a:srgbClr val="FFFF00"/>
                </a:highlight>
                <a:latin typeface="Arial" panose="020B0604020202020204" pitchFamily="34" charset="0"/>
                <a:cs typeface="Arial" panose="020B0604020202020204" pitchFamily="34" charset="0"/>
              </a:rPr>
              <a:t>15 mins</a:t>
            </a:r>
            <a:r>
              <a:rPr lang="en-GB" sz="2800" dirty="0">
                <a:latin typeface="Arial" panose="020B0604020202020204" pitchFamily="34" charset="0"/>
                <a:cs typeface="Arial" panose="020B0604020202020204" pitchFamily="34" charset="0"/>
              </a:rPr>
              <a:t>) and highlight any important information that is now available to you</a:t>
            </a:r>
          </a:p>
          <a:p>
            <a:r>
              <a:rPr lang="en-GB" sz="2000" dirty="0"/>
              <a:t> </a:t>
            </a:r>
          </a:p>
          <a:p>
            <a:pPr marL="285750" indent="-285750">
              <a:buFont typeface="Arial" panose="020B0604020202020204" pitchFamily="34" charset="0"/>
              <a:buChar char="•"/>
            </a:pPr>
            <a:endParaRPr lang="en-GB" sz="2000" dirty="0">
              <a:highlight>
                <a:srgbClr val="FFFF00"/>
              </a:highlight>
            </a:endParaRPr>
          </a:p>
          <a:p>
            <a:endParaRPr lang="en-GB" sz="2000" dirty="0">
              <a:highlight>
                <a:srgbClr val="FFFF00"/>
              </a:highlight>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p>
          <a:p>
            <a:endParaRPr lang="en-GB" dirty="0"/>
          </a:p>
        </p:txBody>
      </p:sp>
      <p:pic>
        <p:nvPicPr>
          <p:cNvPr id="7" name="Audio 6">
            <a:hlinkClick r:id="" action="ppaction://media"/>
            <a:extLst>
              <a:ext uri="{FF2B5EF4-FFF2-40B4-BE49-F238E27FC236}">
                <a16:creationId xmlns:a16="http://schemas.microsoft.com/office/drawing/2014/main" id="{63368D05-6D64-45EC-87C5-994382FFE3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3171906"/>
      </p:ext>
    </p:extLst>
  </p:cSld>
  <p:clrMapOvr>
    <a:masterClrMapping/>
  </p:clrMapOvr>
  <mc:AlternateContent xmlns:mc="http://schemas.openxmlformats.org/markup-compatibility/2006" xmlns:p14="http://schemas.microsoft.com/office/powerpoint/2010/main">
    <mc:Choice Requires="p14">
      <p:transition spd="slow" p14:dur="2000" advTm="33354"/>
    </mc:Choice>
    <mc:Fallback xmlns="">
      <p:transition spd="slow" advTm="3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QA xmlns="101960c9-2583-49a4-9434-4c0cad7b266a" xsi:nil="true"/>
  </documentManagement>
</p:properties>
</file>

<file path=customXml/itemProps1.xml><?xml version="1.0" encoding="utf-8"?>
<ds:datastoreItem xmlns:ds="http://schemas.openxmlformats.org/officeDocument/2006/customXml" ds:itemID="{6ABAE277-A45C-403C-9E8F-5E13F9BEAD2F}"/>
</file>

<file path=customXml/itemProps2.xml><?xml version="1.0" encoding="utf-8"?>
<ds:datastoreItem xmlns:ds="http://schemas.openxmlformats.org/officeDocument/2006/customXml" ds:itemID="{C7F7F7DE-B8AF-452C-A615-8EA0208B0216}">
  <ds:schemaRefs>
    <ds:schemaRef ds:uri="http://schemas.microsoft.com/sharepoint/v3/contenttype/forms"/>
  </ds:schemaRefs>
</ds:datastoreItem>
</file>

<file path=customXml/itemProps3.xml><?xml version="1.0" encoding="utf-8"?>
<ds:datastoreItem xmlns:ds="http://schemas.openxmlformats.org/officeDocument/2006/customXml" ds:itemID="{846F3069-C0A1-455B-B799-1E61BFB7A61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2723</TotalTime>
  <Words>13639</Words>
  <Application>Microsoft Office PowerPoint</Application>
  <PresentationFormat>Widescreen</PresentationFormat>
  <Paragraphs>1357</Paragraphs>
  <Slides>51</Slides>
  <Notes>49</Notes>
  <HiddenSlides>0</HiddenSlides>
  <MMClips>51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Calibri Light</vt:lpstr>
      <vt:lpstr>Symbol</vt:lpstr>
      <vt:lpstr>Metropolitan</vt:lpstr>
      <vt:lpstr>PowerPoint Presentation</vt:lpstr>
      <vt:lpstr>What you should have in front of you:</vt:lpstr>
      <vt:lpstr>What this exam paper is all about:</vt:lpstr>
      <vt:lpstr>What should I do with the pre-release case study summary?</vt:lpstr>
      <vt:lpstr>What should I do with the pre-release case study summary?</vt:lpstr>
      <vt:lpstr>What should I do with the pre-release case study summary?</vt:lpstr>
      <vt:lpstr>What should I do first?</vt:lpstr>
      <vt:lpstr>General points on exam technique</vt:lpstr>
      <vt:lpstr>How do I tackle Section A ?</vt:lpstr>
      <vt:lpstr>How do I tackle Section A ?</vt:lpstr>
      <vt:lpstr>How do I tackle the questions?</vt:lpstr>
      <vt:lpstr> Section A Question 1(a),  AO1</vt:lpstr>
      <vt:lpstr>Section A question 1(a),  AO1 mark scheme</vt:lpstr>
      <vt:lpstr>Section A question 1(b),  AO1</vt:lpstr>
      <vt:lpstr>Section A question 1(b),  AO1 mark scheme</vt:lpstr>
      <vt:lpstr>Section A question 1(b),  AO1 mark scheme bands</vt:lpstr>
      <vt:lpstr>Section A question 1(c),  AO2</vt:lpstr>
      <vt:lpstr>Section A question 1(c),  AO2 mark scheme</vt:lpstr>
      <vt:lpstr>Section A question 1(c),  AO2 mark scheme bands</vt:lpstr>
      <vt:lpstr>Section A question 2(a),  AO3</vt:lpstr>
      <vt:lpstr>Section A question 2(a),  AO3 mark scheme</vt:lpstr>
      <vt:lpstr>Section A question 2(a),  AO3 mark scheme bands</vt:lpstr>
      <vt:lpstr>Section A Question 2(b),  A01 and AO3</vt:lpstr>
      <vt:lpstr>Section A question 2(b),  AO3 mark scheme</vt:lpstr>
      <vt:lpstr>Section A question 2(b),  AO1&amp;AO3 mark scheme bands</vt:lpstr>
      <vt:lpstr>Section B question 3(a),  AO1</vt:lpstr>
      <vt:lpstr>Section B question 3(a),  AO1 mark scheme</vt:lpstr>
      <vt:lpstr>Section B question 3(a),  AO1 mark scheme bands</vt:lpstr>
      <vt:lpstr>Section B question 3(b),  AO2</vt:lpstr>
      <vt:lpstr>Section B question 3(b),  AO2 mark scheme</vt:lpstr>
      <vt:lpstr>Section B question 3(b),  AO1 mark scheme bands</vt:lpstr>
      <vt:lpstr>Section B question 3(c),  AO3</vt:lpstr>
      <vt:lpstr>Section B question 3(c),  AO3 mark scheme</vt:lpstr>
      <vt:lpstr>Section B question 3(c),  AO3 mark scheme bands</vt:lpstr>
      <vt:lpstr>Section B question 4(a),  AO1</vt:lpstr>
      <vt:lpstr>Section B question 4(a),  AO2 mark scheme</vt:lpstr>
      <vt:lpstr>Section B question 4(a),  AO2 mark scheme bands</vt:lpstr>
      <vt:lpstr>Section B question 4(b),  AO1</vt:lpstr>
      <vt:lpstr>Section B question 4(b),  AO1 mark scheme</vt:lpstr>
      <vt:lpstr>Section B question 4(b),  AO1 mark scheme bands</vt:lpstr>
      <vt:lpstr>Section B question 4(c),  AO3</vt:lpstr>
      <vt:lpstr>Section B question 4(c),  AO3 mark scheme</vt:lpstr>
      <vt:lpstr>Section B question 4(c),  AO3 mark scheme bands</vt:lpstr>
      <vt:lpstr>Section B question 5,  AO1 and A03 </vt:lpstr>
      <vt:lpstr>Section B question 5,  AO1 and AO3 mark scheme</vt:lpstr>
      <vt:lpstr>Section B question 5,  AO1 and AO3 mark scheme  (continued)</vt:lpstr>
      <vt:lpstr>Section B question 5,  AO1 &amp; AO3 mark scheme bands</vt:lpstr>
      <vt:lpstr>Section B question 5,  AO1 &amp; AO3 mark scheme bands (continued)</vt:lpstr>
      <vt:lpstr>End of the paper</vt:lpstr>
      <vt:lpstr>How did you do?</vt:lpstr>
      <vt:lpstr>Any Questions?   Do you have any further questions about this exam?  If so, write them on a post-it note and stick it to the front of your paper to give to you teacher.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 Bosanko</dc:creator>
  <cp:lastModifiedBy>Bushell, Karen</cp:lastModifiedBy>
  <cp:revision>142</cp:revision>
  <dcterms:created xsi:type="dcterms:W3CDTF">2020-12-02T17:00:00Z</dcterms:created>
  <dcterms:modified xsi:type="dcterms:W3CDTF">2021-03-18T13:34:45Z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ies>
</file>