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28"/>
  </p:notesMasterIdLst>
  <p:sldIdLst>
    <p:sldId id="405" r:id="rId5"/>
    <p:sldId id="715" r:id="rId6"/>
    <p:sldId id="800" r:id="rId7"/>
    <p:sldId id="801" r:id="rId8"/>
    <p:sldId id="802" r:id="rId9"/>
    <p:sldId id="803" r:id="rId10"/>
    <p:sldId id="804" r:id="rId11"/>
    <p:sldId id="767" r:id="rId12"/>
    <p:sldId id="805" r:id="rId13"/>
    <p:sldId id="769" r:id="rId14"/>
    <p:sldId id="806" r:id="rId15"/>
    <p:sldId id="807" r:id="rId16"/>
    <p:sldId id="808" r:id="rId17"/>
    <p:sldId id="809" r:id="rId18"/>
    <p:sldId id="810" r:id="rId19"/>
    <p:sldId id="811" r:id="rId20"/>
    <p:sldId id="812" r:id="rId21"/>
    <p:sldId id="813" r:id="rId22"/>
    <p:sldId id="814" r:id="rId23"/>
    <p:sldId id="815" r:id="rId24"/>
    <p:sldId id="795" r:id="rId25"/>
    <p:sldId id="816" r:id="rId26"/>
    <p:sldId id="817" r:id="rId27"/>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3969" autoAdjust="0"/>
  </p:normalViewPr>
  <p:slideViewPr>
    <p:cSldViewPr snapToGrid="0" snapToObjects="1">
      <p:cViewPr varScale="1">
        <p:scale>
          <a:sx n="112" d="100"/>
          <a:sy n="112" d="100"/>
        </p:scale>
        <p:origin x="7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0BA66-DFC9-534D-99A0-7AB91D4C6BB9}"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2C178-9B0D-EC41-9857-3AF65FF72FE2}" type="slidenum">
              <a:rPr lang="en-US" smtClean="0"/>
              <a:t>‹#›</a:t>
            </a:fld>
            <a:endParaRPr lang="en-US"/>
          </a:p>
        </p:txBody>
      </p:sp>
    </p:spTree>
    <p:extLst>
      <p:ext uri="{BB962C8B-B14F-4D97-AF65-F5344CB8AC3E}">
        <p14:creationId xmlns:p14="http://schemas.microsoft.com/office/powerpoint/2010/main" val="158025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2</a:t>
            </a:fld>
            <a:endParaRPr lang="en-US"/>
          </a:p>
        </p:txBody>
      </p:sp>
    </p:spTree>
    <p:extLst>
      <p:ext uri="{BB962C8B-B14F-4D97-AF65-F5344CB8AC3E}">
        <p14:creationId xmlns:p14="http://schemas.microsoft.com/office/powerpoint/2010/main" val="379302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14" name="Picture 13">
            <a:extLst>
              <a:ext uri="{FF2B5EF4-FFF2-40B4-BE49-F238E27FC236}">
                <a16:creationId xmlns:a16="http://schemas.microsoft.com/office/drawing/2014/main" id="{CC4F7284-63E9-EB43-87B2-7F827E22A5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pic>
        <p:nvPicPr>
          <p:cNvPr id="9" name="Picture 8">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689" t="2031" r="12828"/>
          <a:stretch/>
        </p:blipFill>
        <p:spPr>
          <a:xfrm>
            <a:off x="-5012" y="-39102"/>
            <a:ext cx="5419130" cy="5575196"/>
          </a:xfrm>
          <a:prstGeom prst="rect">
            <a:avLst/>
          </a:prstGeom>
        </p:spPr>
      </p:pic>
      <p:sp>
        <p:nvSpPr>
          <p:cNvPr id="5" name="Content Placeholder 4"/>
          <p:cNvSpPr>
            <a:spLocks noGrp="1"/>
          </p:cNvSpPr>
          <p:nvPr>
            <p:ph sz="quarter" idx="12"/>
          </p:nvPr>
        </p:nvSpPr>
        <p:spPr>
          <a:xfrm>
            <a:off x="9029700" y="4217988"/>
            <a:ext cx="914400" cy="914400"/>
          </a:xfrm>
        </p:spPr>
        <p:txBody>
          <a:bodyPr/>
          <a:lstStyle/>
          <a:p>
            <a:pPr lvl="0"/>
            <a:r>
              <a:rPr lang="en-US" dirty="0"/>
              <a:t>Edit Master text styles</a:t>
            </a:r>
          </a:p>
        </p:txBody>
      </p:sp>
    </p:spTree>
    <p:extLst>
      <p:ext uri="{BB962C8B-B14F-4D97-AF65-F5344CB8AC3E}">
        <p14:creationId xmlns:p14="http://schemas.microsoft.com/office/powerpoint/2010/main" val="249646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 WELS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393371"/>
            <a:ext cx="9202057" cy="2496003"/>
          </a:xfrm>
        </p:spPr>
        <p:txBody>
          <a:bodyPr anchor="b"/>
          <a:lstStyle>
            <a:lvl1pPr>
              <a:defRPr>
                <a:solidFill>
                  <a:schemeClr val="accent1"/>
                </a:solidFill>
              </a:defRPr>
            </a:lvl1pPr>
            <a:lvl2pPr>
              <a:buClr>
                <a:schemeClr val="accent2"/>
              </a:buClr>
              <a:defRPr/>
            </a:lvl2pPr>
          </a:lstStyle>
          <a:p>
            <a:pPr lvl="0"/>
            <a:r>
              <a:rPr lang="en-US" dirty="0"/>
              <a:t>Edit WELSH text styles</a:t>
            </a:r>
          </a:p>
          <a:p>
            <a:pPr lvl="1"/>
            <a:r>
              <a:rPr lang="en-US" dirty="0"/>
              <a:t>Second level</a:t>
            </a:r>
          </a:p>
          <a:p>
            <a:pPr lvl="2"/>
            <a:r>
              <a:rPr lang="en-US" dirty="0"/>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4180567"/>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a:cxnSpLocks/>
          </p:cNvCxnSpPr>
          <p:nvPr userDrawn="1"/>
        </p:nvCxnSpPr>
        <p:spPr>
          <a:xfrm>
            <a:off x="406400" y="4034970"/>
            <a:ext cx="11379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5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TEXT - ENGLIS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393371"/>
            <a:ext cx="9202057" cy="2496003"/>
          </a:xfrm>
        </p:spPr>
        <p:txBody>
          <a:bodyPr anchor="b"/>
          <a:lstStyle>
            <a:lvl1pPr>
              <a:defRPr>
                <a:solidFill>
                  <a:schemeClr val="accent2"/>
                </a:solidFill>
              </a:defRPr>
            </a:lvl1pPr>
            <a:lvl2pPr>
              <a:buClr>
                <a:schemeClr val="accent1"/>
              </a:buClr>
              <a:defRPr/>
            </a:lvl2pPr>
          </a:lstStyle>
          <a:p>
            <a:pPr lvl="0"/>
            <a:r>
              <a:rPr lang="en-US" dirty="0"/>
              <a:t>Edit English text styles</a:t>
            </a:r>
          </a:p>
          <a:p>
            <a:pPr lvl="1"/>
            <a:r>
              <a:rPr lang="en-US" dirty="0"/>
              <a:t>Second level</a:t>
            </a:r>
          </a:p>
          <a:p>
            <a:pPr lvl="2"/>
            <a:r>
              <a:rPr lang="en-US" dirty="0"/>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4180567"/>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a:cxnSpLocks/>
          </p:cNvCxnSpPr>
          <p:nvPr userDrawn="1"/>
        </p:nvCxnSpPr>
        <p:spPr>
          <a:xfrm>
            <a:off x="406400" y="4034970"/>
            <a:ext cx="11379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97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1"/>
                </a:solidFill>
                <a:latin typeface="+mj-lt"/>
                <a:ea typeface="+mj-ea"/>
                <a:cs typeface="+mj-cs"/>
              </a:defRPr>
            </a:lvl1pPr>
          </a:lstStyle>
          <a:p>
            <a:pPr lvl="0"/>
            <a:r>
              <a:rPr lang="en-US" dirty="0"/>
              <a:t>Edit ENGLISH text styles</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Placeholder 4">
            <a:extLst>
              <a:ext uri="{FF2B5EF4-FFF2-40B4-BE49-F238E27FC236}">
                <a16:creationId xmlns:a16="http://schemas.microsoft.com/office/drawing/2014/main" id="{D5DA09FD-B682-354A-9574-13D11593D8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75309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1"/>
                </a:solidFill>
                <a:latin typeface="+mj-lt"/>
                <a:ea typeface="+mj-ea"/>
                <a:cs typeface="+mj-cs"/>
              </a:defRPr>
            </a:lvl1pPr>
          </a:lstStyle>
          <a:p>
            <a:pPr lvl="0"/>
            <a:r>
              <a:rPr lang="en-US" dirty="0"/>
              <a:t>Edit ENGLISH text styles</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0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3"/>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402CF900-22FA-EE40-AFFD-5DDD8A1C8D5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9AD96A73-4855-6A41-A728-EC7014B45B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23733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accent3"/>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402CF900-22FA-EE40-AFFD-5DDD8A1C8D5B}"/>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598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tx2"/>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C40C6355-0BCC-DF42-95DD-9DA435CDB6B8}"/>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D721B1DD-D8BE-3F43-913C-6AE6C363B8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316915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tx2"/>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C40C6355-0BCC-DF42-95DD-9DA435CDB6B8}"/>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17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2"/>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75C3AFD-85A0-9346-8D24-1279EC8A4A04}"/>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2C03CC8A-93D6-B84B-BF52-627582C5A6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360830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bg2"/>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75C3AFD-85A0-9346-8D24-1279EC8A4A04}"/>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8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99903" cy="5529942"/>
          </a:xfrm>
          <a:prstGeom prst="rect">
            <a:avLst/>
          </a:prstGeom>
        </p:spPr>
      </p:pic>
      <p:pic>
        <p:nvPicPr>
          <p:cNvPr id="12" name="Picture 11">
            <a:extLst>
              <a:ext uri="{FF2B5EF4-FFF2-40B4-BE49-F238E27FC236}">
                <a16:creationId xmlns:a16="http://schemas.microsoft.com/office/drawing/2014/main" id="{1CE61950-F47D-CE4F-9F0E-61ECAB3CEA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spTree>
    <p:extLst>
      <p:ext uri="{BB962C8B-B14F-4D97-AF65-F5344CB8AC3E}">
        <p14:creationId xmlns:p14="http://schemas.microsoft.com/office/powerpoint/2010/main" val="412136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5CE820D-655C-A044-93DA-89447B763AC3}"/>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Placeholder 4">
            <a:extLst>
              <a:ext uri="{FF2B5EF4-FFF2-40B4-BE49-F238E27FC236}">
                <a16:creationId xmlns:a16="http://schemas.microsoft.com/office/drawing/2014/main" id="{0225CC33-ADB7-8D40-A83D-643DB8D9D8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01714" y="1030288"/>
            <a:ext cx="4847544" cy="4804455"/>
          </a:xfrm>
          <a:prstGeom prst="ellipse">
            <a:avLst/>
          </a:prstGeom>
        </p:spPr>
      </p:pic>
    </p:spTree>
    <p:extLst>
      <p:ext uri="{BB962C8B-B14F-4D97-AF65-F5344CB8AC3E}">
        <p14:creationId xmlns:p14="http://schemas.microsoft.com/office/powerpoint/2010/main" val="2553151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6077184" y="1676287"/>
            <a:ext cx="5701159" cy="1538513"/>
          </a:xfrm>
        </p:spPr>
        <p:txBody>
          <a:bodyPr anchor="b">
            <a:noAutofit/>
          </a:bodyPr>
          <a:lstStyle>
            <a:lvl1pPr>
              <a:defRPr sz="4400">
                <a:solidFill>
                  <a:schemeClr val="tx1"/>
                </a:solidFill>
              </a:defRPr>
            </a:lvl1pPr>
          </a:lstStyle>
          <a:p>
            <a:r>
              <a:rPr lang="en-US" dirty="0"/>
              <a:t>Click to edit WELSH title style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2" name="Picture Placeholder 11">
            <a:extLst>
              <a:ext uri="{FF2B5EF4-FFF2-40B4-BE49-F238E27FC236}">
                <a16:creationId xmlns:a16="http://schemas.microsoft.com/office/drawing/2014/main" id="{3122D134-2012-0947-BF86-A508A2405D84}"/>
              </a:ext>
            </a:extLst>
          </p:cNvPr>
          <p:cNvSpPr>
            <a:spLocks noGrp="1"/>
          </p:cNvSpPr>
          <p:nvPr>
            <p:ph type="pic" sz="quarter" idx="10"/>
          </p:nvPr>
        </p:nvSpPr>
        <p:spPr>
          <a:xfrm>
            <a:off x="1001714" y="1030288"/>
            <a:ext cx="4847544" cy="4804455"/>
          </a:xfrm>
          <a:prstGeom prst="ellipse">
            <a:avLst/>
          </a:prstGeom>
          <a:solidFill>
            <a:schemeClr val="bg1"/>
          </a:solidFill>
        </p:spPr>
        <p:txBody>
          <a:bodyPr/>
          <a:lstStyle/>
          <a:p>
            <a:endParaRPr lang="en-US"/>
          </a:p>
        </p:txBody>
      </p:sp>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6077183" y="3707947"/>
            <a:ext cx="5701159" cy="1792288"/>
          </a:xfrm>
        </p:spPr>
        <p:txBody>
          <a:bodyPr>
            <a:normAutofit/>
          </a:bodyPr>
          <a:lstStyle>
            <a:lvl1pPr>
              <a:defRPr lang="en-US" sz="4400" kern="1200" dirty="0" smtClean="0">
                <a:solidFill>
                  <a:schemeClr val="bg1"/>
                </a:solidFill>
                <a:latin typeface="+mj-lt"/>
                <a:ea typeface="+mj-ea"/>
                <a:cs typeface="+mj-cs"/>
              </a:defRPr>
            </a:lvl1pPr>
          </a:lstStyle>
          <a:p>
            <a:pPr lvl="0"/>
            <a:r>
              <a:rPr lang="en-US" dirty="0"/>
              <a:t>Edit ENGLISH text styles</a:t>
            </a:r>
          </a:p>
        </p:txBody>
      </p:sp>
      <p:cxnSp>
        <p:nvCxnSpPr>
          <p:cNvPr id="7" name="Straight Connector 6">
            <a:extLst>
              <a:ext uri="{FF2B5EF4-FFF2-40B4-BE49-F238E27FC236}">
                <a16:creationId xmlns:a16="http://schemas.microsoft.com/office/drawing/2014/main" id="{05CE820D-655C-A044-93DA-89447B763AC3}"/>
              </a:ext>
            </a:extLst>
          </p:cNvPr>
          <p:cNvCxnSpPr>
            <a:cxnSpLocks/>
          </p:cNvCxnSpPr>
          <p:nvPr userDrawn="1"/>
        </p:nvCxnSpPr>
        <p:spPr>
          <a:xfrm>
            <a:off x="6207811" y="3447029"/>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8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 bi -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tx1"/>
                </a:solidFill>
              </a:defRPr>
            </a:lvl1pPr>
          </a:lstStyle>
          <a:p>
            <a:r>
              <a:rPr lang="en-US" dirty="0"/>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dirty="0" smtClean="0">
                <a:solidFill>
                  <a:schemeClr val="bg1"/>
                </a:solidFill>
                <a:latin typeface="+mj-lt"/>
                <a:ea typeface="+mj-ea"/>
                <a:cs typeface="+mj-cs"/>
              </a:defRPr>
            </a:lvl1pPr>
          </a:lstStyle>
          <a:p>
            <a:pPr lvl="0"/>
            <a:r>
              <a:rPr lang="en-US" dirty="0"/>
              <a:t>‘ENGLISH quote’</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881068" y="3490572"/>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dirty="0"/>
              <a:t>EDIT NAME</a:t>
            </a:r>
          </a:p>
        </p:txBody>
      </p:sp>
    </p:spTree>
    <p:extLst>
      <p:ext uri="{BB962C8B-B14F-4D97-AF65-F5344CB8AC3E}">
        <p14:creationId xmlns:p14="http://schemas.microsoft.com/office/powerpoint/2010/main" val="279886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 bi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bg1"/>
                </a:solidFill>
              </a:defRPr>
            </a:lvl1pPr>
          </a:lstStyle>
          <a:p>
            <a:r>
              <a:rPr lang="en-US" dirty="0"/>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dirty="0" smtClean="0">
                <a:solidFill>
                  <a:schemeClr val="bg2"/>
                </a:solidFill>
                <a:latin typeface="+mj-lt"/>
                <a:ea typeface="+mj-ea"/>
                <a:cs typeface="+mj-cs"/>
              </a:defRPr>
            </a:lvl1pPr>
          </a:lstStyle>
          <a:p>
            <a:pPr lvl="0"/>
            <a:r>
              <a:rPr lang="en-US" dirty="0"/>
              <a:t>‘ENGLISH quote’</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764954" y="3461544"/>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dirty="0"/>
              <a:t>EDIT NAME</a:t>
            </a:r>
          </a:p>
        </p:txBody>
      </p:sp>
    </p:spTree>
    <p:extLst>
      <p:ext uri="{BB962C8B-B14F-4D97-AF65-F5344CB8AC3E}">
        <p14:creationId xmlns:p14="http://schemas.microsoft.com/office/powerpoint/2010/main" val="99304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quote - bi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AA33-D3E0-E544-BAED-91DB5B56C83C}"/>
              </a:ext>
            </a:extLst>
          </p:cNvPr>
          <p:cNvSpPr>
            <a:spLocks noGrp="1"/>
          </p:cNvSpPr>
          <p:nvPr>
            <p:ph type="title" hasCustomPrompt="1"/>
          </p:nvPr>
        </p:nvSpPr>
        <p:spPr>
          <a:xfrm>
            <a:off x="764955" y="357414"/>
            <a:ext cx="9046702" cy="2951843"/>
          </a:xfrm>
        </p:spPr>
        <p:txBody>
          <a:bodyPr anchor="b">
            <a:noAutofit/>
          </a:bodyPr>
          <a:lstStyle>
            <a:lvl1pPr>
              <a:defRPr sz="3200">
                <a:solidFill>
                  <a:schemeClr val="bg1"/>
                </a:solidFill>
              </a:defRPr>
            </a:lvl1pPr>
          </a:lstStyle>
          <a:p>
            <a:r>
              <a:rPr lang="en-US" dirty="0"/>
              <a:t>‘WELSH quote’</a:t>
            </a:r>
          </a:p>
        </p:txBody>
      </p:sp>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14" name="Text Placeholder 13">
            <a:extLst>
              <a:ext uri="{FF2B5EF4-FFF2-40B4-BE49-F238E27FC236}">
                <a16:creationId xmlns:a16="http://schemas.microsoft.com/office/drawing/2014/main" id="{9586B057-7432-494F-975F-768056B765B6}"/>
              </a:ext>
            </a:extLst>
          </p:cNvPr>
          <p:cNvSpPr>
            <a:spLocks noGrp="1"/>
          </p:cNvSpPr>
          <p:nvPr>
            <p:ph type="body" sz="quarter" idx="11" hasCustomPrompt="1"/>
          </p:nvPr>
        </p:nvSpPr>
        <p:spPr>
          <a:xfrm>
            <a:off x="764954" y="3613832"/>
            <a:ext cx="9046703" cy="2090282"/>
          </a:xfrm>
        </p:spPr>
        <p:txBody>
          <a:bodyPr>
            <a:normAutofit/>
          </a:bodyPr>
          <a:lstStyle>
            <a:lvl1pPr>
              <a:defRPr lang="en-US" sz="3200" kern="1200" dirty="0" smtClean="0">
                <a:solidFill>
                  <a:schemeClr val="bg2"/>
                </a:solidFill>
                <a:latin typeface="+mj-lt"/>
                <a:ea typeface="+mj-ea"/>
                <a:cs typeface="+mj-cs"/>
              </a:defRPr>
            </a:lvl1pPr>
          </a:lstStyle>
          <a:p>
            <a:pPr lvl="0"/>
            <a:r>
              <a:rPr lang="en-US" dirty="0"/>
              <a:t>‘ENGLISH quote’</a:t>
            </a:r>
          </a:p>
        </p:txBody>
      </p:sp>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764954" y="3461544"/>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F0923FC-A7B7-334E-B007-78FA9B645693}"/>
              </a:ext>
            </a:extLst>
          </p:cNvPr>
          <p:cNvSpPr>
            <a:spLocks noGrp="1"/>
          </p:cNvSpPr>
          <p:nvPr>
            <p:ph type="body" sz="quarter" idx="12" hasCustomPrompt="1"/>
          </p:nvPr>
        </p:nvSpPr>
        <p:spPr>
          <a:xfrm>
            <a:off x="764494" y="6219374"/>
            <a:ext cx="9047163" cy="623886"/>
          </a:xfrm>
        </p:spPr>
        <p:txBody>
          <a:bodyPr/>
          <a:lstStyle>
            <a:lvl1pPr algn="r">
              <a:defRPr b="1">
                <a:solidFill>
                  <a:schemeClr val="bg1"/>
                </a:solidFill>
              </a:defRPr>
            </a:lvl1pPr>
          </a:lstStyle>
          <a:p>
            <a:pPr lvl="0"/>
            <a:r>
              <a:rPr lang="en-US" dirty="0"/>
              <a:t>EDIT NAME</a:t>
            </a:r>
          </a:p>
        </p:txBody>
      </p:sp>
    </p:spTree>
    <p:extLst>
      <p:ext uri="{BB962C8B-B14F-4D97-AF65-F5344CB8AC3E}">
        <p14:creationId xmlns:p14="http://schemas.microsoft.com/office/powerpoint/2010/main" val="3137597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p:nvPr>
        </p:nvSpPr>
        <p:spPr/>
        <p:txBody>
          <a:bodyPr/>
          <a:lstStyle/>
          <a:p>
            <a:r>
              <a:rPr lang="en-US"/>
              <a:t>Click to edit Master title style</a:t>
            </a:r>
          </a:p>
        </p:txBody>
      </p:sp>
      <p:sp>
        <p:nvSpPr>
          <p:cNvPr id="5" name="Table Placeholder 4">
            <a:extLst>
              <a:ext uri="{FF2B5EF4-FFF2-40B4-BE49-F238E27FC236}">
                <a16:creationId xmlns:a16="http://schemas.microsoft.com/office/drawing/2014/main" id="{E5634AAB-C1D1-B648-B2E7-6B151CE6E840}"/>
              </a:ext>
            </a:extLst>
          </p:cNvPr>
          <p:cNvSpPr>
            <a:spLocks noGrp="1"/>
          </p:cNvSpPr>
          <p:nvPr>
            <p:ph type="tbl" sz="quarter" idx="10"/>
          </p:nvPr>
        </p:nvSpPr>
        <p:spPr>
          <a:xfrm>
            <a:off x="406401" y="1422400"/>
            <a:ext cx="9724572" cy="4818063"/>
          </a:xfrm>
        </p:spPr>
        <p:txBody>
          <a:bodyPr/>
          <a:lstStyle/>
          <a:p>
            <a:endParaRPr lang="en-US" dirty="0"/>
          </a:p>
        </p:txBody>
      </p:sp>
    </p:spTree>
    <p:extLst>
      <p:ext uri="{BB962C8B-B14F-4D97-AF65-F5344CB8AC3E}">
        <p14:creationId xmlns:p14="http://schemas.microsoft.com/office/powerpoint/2010/main" val="119602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ny quesitons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2724383" y="3432515"/>
            <a:ext cx="16008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607808" y="1978448"/>
            <a:ext cx="7044192" cy="1323439"/>
          </a:xfrm>
          <a:prstGeom prst="rect">
            <a:avLst/>
          </a:prstGeom>
        </p:spPr>
        <p:txBody>
          <a:bodyPr wrap="square">
            <a:spAutoFit/>
          </a:bodyPr>
          <a:lstStyle/>
          <a:p>
            <a:r>
              <a:rPr lang="en-US" sz="8000" dirty="0" err="1">
                <a:solidFill>
                  <a:schemeClr val="tx1"/>
                </a:solidFill>
              </a:rPr>
              <a:t>Cwestiynau</a:t>
            </a:r>
            <a:r>
              <a:rPr lang="en-US" sz="8000" dirty="0">
                <a:solidFill>
                  <a:schemeClr val="tx1"/>
                </a:solidFill>
              </a:rPr>
              <a:t>?</a:t>
            </a: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607808" y="3563144"/>
            <a:ext cx="7044192" cy="1323439"/>
          </a:xfrm>
          <a:prstGeom prst="rect">
            <a:avLst/>
          </a:prstGeom>
        </p:spPr>
        <p:txBody>
          <a:bodyPr wrap="square">
            <a:spAutoFit/>
          </a:bodyPr>
          <a:lstStyle/>
          <a:p>
            <a:r>
              <a:rPr lang="en-US" sz="8000" dirty="0">
                <a:solidFill>
                  <a:schemeClr val="bg1"/>
                </a:solidFill>
              </a:rPr>
              <a:t>Questions?</a:t>
            </a:r>
          </a:p>
        </p:txBody>
      </p:sp>
    </p:spTree>
    <p:extLst>
      <p:ext uri="{BB962C8B-B14F-4D97-AF65-F5344CB8AC3E}">
        <p14:creationId xmlns:p14="http://schemas.microsoft.com/office/powerpoint/2010/main" val="20179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2230897" y="3345430"/>
            <a:ext cx="16008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114322" y="1891363"/>
            <a:ext cx="7044192" cy="1323439"/>
          </a:xfrm>
          <a:prstGeom prst="rect">
            <a:avLst/>
          </a:prstGeom>
        </p:spPr>
        <p:txBody>
          <a:bodyPr wrap="square">
            <a:spAutoFit/>
          </a:bodyPr>
          <a:lstStyle/>
          <a:p>
            <a:r>
              <a:rPr lang="en-US" sz="8000" dirty="0" err="1">
                <a:solidFill>
                  <a:schemeClr val="accent1"/>
                </a:solidFill>
              </a:rPr>
              <a:t>Diolch</a:t>
            </a:r>
            <a:endParaRPr lang="en-US" sz="8000" dirty="0">
              <a:solidFill>
                <a:schemeClr val="accent1"/>
              </a:solidFill>
            </a:endParaRP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114322" y="3476059"/>
            <a:ext cx="7044192" cy="1323439"/>
          </a:xfrm>
          <a:prstGeom prst="rect">
            <a:avLst/>
          </a:prstGeom>
        </p:spPr>
        <p:txBody>
          <a:bodyPr wrap="square">
            <a:spAutoFit/>
          </a:bodyPr>
          <a:lstStyle/>
          <a:p>
            <a:r>
              <a:rPr lang="en-US" sz="8000" dirty="0">
                <a:solidFill>
                  <a:schemeClr val="accent2"/>
                </a:solidFill>
              </a:rPr>
              <a:t>Thank</a:t>
            </a:r>
            <a:r>
              <a:rPr lang="en-US" sz="8000" baseline="0" dirty="0">
                <a:solidFill>
                  <a:schemeClr val="accent2"/>
                </a:solidFill>
              </a:rPr>
              <a:t> you</a:t>
            </a:r>
            <a:endParaRPr lang="en-US" sz="8000" dirty="0">
              <a:solidFill>
                <a:schemeClr val="accent2"/>
              </a:solidFill>
            </a:endParaRPr>
          </a:p>
        </p:txBody>
      </p:sp>
      <p:pic>
        <p:nvPicPr>
          <p:cNvPr id="6" name="Picture 5">
            <a:extLst>
              <a:ext uri="{FF2B5EF4-FFF2-40B4-BE49-F238E27FC236}">
                <a16:creationId xmlns:a16="http://schemas.microsoft.com/office/drawing/2014/main" id="{981B1593-38D4-DB47-86F9-00E17CF518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54208" y="5475134"/>
            <a:ext cx="2165153" cy="903589"/>
          </a:xfrm>
          <a:prstGeom prst="rect">
            <a:avLst/>
          </a:prstGeom>
        </p:spPr>
      </p:pic>
    </p:spTree>
    <p:extLst>
      <p:ext uri="{BB962C8B-B14F-4D97-AF65-F5344CB8AC3E}">
        <p14:creationId xmlns:p14="http://schemas.microsoft.com/office/powerpoint/2010/main" val="1982915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us slide">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2A3FC40-A5E4-EB4A-B66B-550DFB0DA3DB}"/>
              </a:ext>
            </a:extLst>
          </p:cNvPr>
          <p:cNvCxnSpPr>
            <a:cxnSpLocks/>
          </p:cNvCxnSpPr>
          <p:nvPr userDrawn="1"/>
        </p:nvCxnSpPr>
        <p:spPr>
          <a:xfrm>
            <a:off x="2245411" y="2953544"/>
            <a:ext cx="160087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37FAA8-3A8A-9345-B43F-9ED23C66073C}"/>
              </a:ext>
            </a:extLst>
          </p:cNvPr>
          <p:cNvSpPr/>
          <p:nvPr userDrawn="1"/>
        </p:nvSpPr>
        <p:spPr>
          <a:xfrm>
            <a:off x="2114322" y="1891363"/>
            <a:ext cx="7044192" cy="923330"/>
          </a:xfrm>
          <a:prstGeom prst="rect">
            <a:avLst/>
          </a:prstGeom>
        </p:spPr>
        <p:txBody>
          <a:bodyPr wrap="square">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5400" dirty="0" err="1">
                <a:solidFill>
                  <a:schemeClr val="accent2"/>
                </a:solidFill>
              </a:rPr>
              <a:t>Cysylltwch</a:t>
            </a:r>
            <a:r>
              <a:rPr lang="en-US" sz="5400" dirty="0">
                <a:solidFill>
                  <a:schemeClr val="accent2"/>
                </a:solidFill>
              </a:rPr>
              <a:t> â </a:t>
            </a:r>
            <a:r>
              <a:rPr lang="en-US" sz="5400" dirty="0" err="1">
                <a:solidFill>
                  <a:schemeClr val="accent2"/>
                </a:solidFill>
              </a:rPr>
              <a:t>ni</a:t>
            </a:r>
            <a:endParaRPr lang="en-US" sz="5400" dirty="0">
              <a:solidFill>
                <a:schemeClr val="accent2"/>
              </a:solidFill>
            </a:endParaRPr>
          </a:p>
        </p:txBody>
      </p:sp>
      <p:sp>
        <p:nvSpPr>
          <p:cNvPr id="8" name="Rectangle 7">
            <a:extLst>
              <a:ext uri="{FF2B5EF4-FFF2-40B4-BE49-F238E27FC236}">
                <a16:creationId xmlns:a16="http://schemas.microsoft.com/office/drawing/2014/main" id="{442DF7C0-7014-E141-AE75-A52E3302F386}"/>
              </a:ext>
            </a:extLst>
          </p:cNvPr>
          <p:cNvSpPr/>
          <p:nvPr userDrawn="1"/>
        </p:nvSpPr>
        <p:spPr>
          <a:xfrm>
            <a:off x="2114322" y="2953544"/>
            <a:ext cx="7175281" cy="923330"/>
          </a:xfrm>
          <a:prstGeom prst="rect">
            <a:avLst/>
          </a:prstGeom>
        </p:spPr>
        <p:txBody>
          <a:bodyPr wrap="square">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5400" dirty="0">
                <a:solidFill>
                  <a:schemeClr val="accent1"/>
                </a:solidFill>
              </a:rPr>
              <a:t>Contact</a:t>
            </a:r>
            <a:r>
              <a:rPr lang="en-US" sz="5400" baseline="0" dirty="0">
                <a:solidFill>
                  <a:schemeClr val="accent1"/>
                </a:solidFill>
              </a:rPr>
              <a:t> us</a:t>
            </a:r>
            <a:endParaRPr lang="en-US" sz="5400" dirty="0">
              <a:solidFill>
                <a:schemeClr val="accent1"/>
              </a:solidFill>
            </a:endParaRPr>
          </a:p>
        </p:txBody>
      </p:sp>
      <p:sp>
        <p:nvSpPr>
          <p:cNvPr id="4" name="Text Placeholder 3">
            <a:extLst>
              <a:ext uri="{FF2B5EF4-FFF2-40B4-BE49-F238E27FC236}">
                <a16:creationId xmlns:a16="http://schemas.microsoft.com/office/drawing/2014/main" id="{E70F60F3-B939-FD4C-95A7-F8252274A65B}"/>
              </a:ext>
            </a:extLst>
          </p:cNvPr>
          <p:cNvSpPr>
            <a:spLocks noGrp="1"/>
          </p:cNvSpPr>
          <p:nvPr>
            <p:ph type="body" sz="quarter" idx="10" hasCustomPrompt="1"/>
          </p:nvPr>
        </p:nvSpPr>
        <p:spPr>
          <a:xfrm>
            <a:off x="2114322" y="4325446"/>
            <a:ext cx="5448300" cy="2190750"/>
          </a:xfrm>
        </p:spPr>
        <p:txBody>
          <a:bodyPr/>
          <a:lstStyle>
            <a:lvl1pPr>
              <a:spcBef>
                <a:spcPts val="0"/>
              </a:spcBef>
              <a:spcAft>
                <a:spcPts val="0"/>
              </a:spcAft>
              <a:defRPr>
                <a:solidFill>
                  <a:schemeClr val="tx1"/>
                </a:solidFill>
              </a:defRPr>
            </a:lvl1pPr>
            <a:lvl2pPr marL="0" indent="0">
              <a:buNone/>
              <a:defRPr/>
            </a:lvl2pPr>
          </a:lstStyle>
          <a:p>
            <a:pPr lvl="0"/>
            <a:r>
              <a:rPr lang="en-US" dirty="0"/>
              <a:t>Edit contact details </a:t>
            </a:r>
          </a:p>
        </p:txBody>
      </p:sp>
      <p:pic>
        <p:nvPicPr>
          <p:cNvPr id="7" name="Picture 6">
            <a:extLst>
              <a:ext uri="{FF2B5EF4-FFF2-40B4-BE49-F238E27FC236}">
                <a16:creationId xmlns:a16="http://schemas.microsoft.com/office/drawing/2014/main" id="{264230DA-749C-4D45-8B33-70D9FF90BE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54208" y="5475134"/>
            <a:ext cx="2165153" cy="903589"/>
          </a:xfrm>
          <a:prstGeom prst="rect">
            <a:avLst/>
          </a:prstGeom>
        </p:spPr>
      </p:pic>
    </p:spTree>
    <p:extLst>
      <p:ext uri="{BB962C8B-B14F-4D97-AF65-F5344CB8AC3E}">
        <p14:creationId xmlns:p14="http://schemas.microsoft.com/office/powerpoint/2010/main" val="2393259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 green">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5" name="Text Placeholder 4">
            <a:extLst>
              <a:ext uri="{FF2B5EF4-FFF2-40B4-BE49-F238E27FC236}">
                <a16:creationId xmlns:a16="http://schemas.microsoft.com/office/drawing/2014/main" id="{E18259B5-C1AB-6546-BE9B-3BA10CA7F710}"/>
              </a:ext>
            </a:extLst>
          </p:cNvPr>
          <p:cNvSpPr>
            <a:spLocks noGrp="1"/>
          </p:cNvSpPr>
          <p:nvPr>
            <p:ph type="body" sz="quarter" idx="10"/>
          </p:nvPr>
        </p:nvSpPr>
        <p:spPr>
          <a:xfrm>
            <a:off x="381000" y="357188"/>
            <a:ext cx="9144000" cy="673326"/>
          </a:xfrm>
        </p:spPr>
        <p:txBody>
          <a:bodyPr anchor="b">
            <a:normAutofit/>
          </a:bodyPr>
          <a:lstStyle>
            <a:lvl1pPr>
              <a:defRPr sz="2800">
                <a:solidFill>
                  <a:schemeClr val="bg1"/>
                </a:solidFill>
              </a:defRPr>
            </a:lvl1pPr>
            <a:lvl2pPr marL="0" indent="0">
              <a:buNone/>
              <a:defRPr/>
            </a:lvl2pPr>
          </a:lstStyle>
          <a:p>
            <a:pPr lvl="0"/>
            <a:r>
              <a:rPr lang="en-US" dirty="0"/>
              <a:t>Edit Master text styles</a:t>
            </a:r>
          </a:p>
        </p:txBody>
      </p:sp>
    </p:spTree>
    <p:extLst>
      <p:ext uri="{BB962C8B-B14F-4D97-AF65-F5344CB8AC3E}">
        <p14:creationId xmlns:p14="http://schemas.microsoft.com/office/powerpoint/2010/main" val="191595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title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5399903" cy="5529941"/>
          </a:xfrm>
          <a:prstGeom prst="rect">
            <a:avLst/>
          </a:prstGeom>
        </p:spPr>
      </p:pic>
      <p:pic>
        <p:nvPicPr>
          <p:cNvPr id="10" name="Picture 9">
            <a:extLst>
              <a:ext uri="{FF2B5EF4-FFF2-40B4-BE49-F238E27FC236}">
                <a16:creationId xmlns:a16="http://schemas.microsoft.com/office/drawing/2014/main" id="{ACD6F239-9C4E-C04E-B0BE-4B27932E1F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spTree>
    <p:extLst>
      <p:ext uri="{BB962C8B-B14F-4D97-AF65-F5344CB8AC3E}">
        <p14:creationId xmlns:p14="http://schemas.microsoft.com/office/powerpoint/2010/main" val="2267627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1995CF-0504-3244-A92A-6E894FF68D37}"/>
              </a:ext>
            </a:extLst>
          </p:cNvPr>
          <p:cNvPicPr>
            <a:picLocks noChangeAspect="1"/>
          </p:cNvPicPr>
          <p:nvPr userDrawn="1"/>
        </p:nvPicPr>
        <p:blipFill>
          <a:blip r:embed="rId2"/>
          <a:stretch>
            <a:fillRect/>
          </a:stretch>
        </p:blipFill>
        <p:spPr>
          <a:xfrm>
            <a:off x="10083128" y="357414"/>
            <a:ext cx="1695215" cy="673100"/>
          </a:xfrm>
          <a:prstGeom prst="rect">
            <a:avLst/>
          </a:prstGeom>
        </p:spPr>
      </p:pic>
      <p:sp>
        <p:nvSpPr>
          <p:cNvPr id="4" name="Text Placeholder 3">
            <a:extLst>
              <a:ext uri="{FF2B5EF4-FFF2-40B4-BE49-F238E27FC236}">
                <a16:creationId xmlns:a16="http://schemas.microsoft.com/office/drawing/2014/main" id="{41BEA0E6-4BCA-A747-9DEA-B73E85DF68D6}"/>
              </a:ext>
            </a:extLst>
          </p:cNvPr>
          <p:cNvSpPr>
            <a:spLocks noGrp="1"/>
          </p:cNvSpPr>
          <p:nvPr>
            <p:ph type="body" sz="quarter" idx="11"/>
          </p:nvPr>
        </p:nvSpPr>
        <p:spPr>
          <a:xfrm>
            <a:off x="381227" y="357414"/>
            <a:ext cx="9132887" cy="741362"/>
          </a:xfrm>
        </p:spPr>
        <p:txBody>
          <a:bodyPr anchor="b">
            <a:normAutofit/>
          </a:bodyPr>
          <a:lstStyle>
            <a:lvl1pPr>
              <a:defRPr lang="en-US" sz="2800" kern="1200" dirty="0" smtClean="0">
                <a:solidFill>
                  <a:schemeClr val="bg1"/>
                </a:soli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2972854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mas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74B1E-B22C-0B4A-B6B6-49044BDABC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45017" y="1262219"/>
            <a:ext cx="892388" cy="866237"/>
          </a:xfrm>
          <a:prstGeom prst="rect">
            <a:avLst/>
          </a:prstGeom>
        </p:spPr>
      </p:pic>
      <p:pic>
        <p:nvPicPr>
          <p:cNvPr id="7" name="Picture 6">
            <a:extLst>
              <a:ext uri="{FF2B5EF4-FFF2-40B4-BE49-F238E27FC236}">
                <a16:creationId xmlns:a16="http://schemas.microsoft.com/office/drawing/2014/main" id="{C9BBF558-C818-994C-82C9-97DC0EFB91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2409" y="6045631"/>
            <a:ext cx="841253" cy="812369"/>
          </a:xfrm>
          <a:prstGeom prst="rect">
            <a:avLst/>
          </a:prstGeom>
        </p:spPr>
      </p:pic>
      <p:pic>
        <p:nvPicPr>
          <p:cNvPr id="9" name="Picture 8">
            <a:extLst>
              <a:ext uri="{FF2B5EF4-FFF2-40B4-BE49-F238E27FC236}">
                <a16:creationId xmlns:a16="http://schemas.microsoft.com/office/drawing/2014/main" id="{E5E703F4-EB92-9841-8BEE-D7CF80581C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50935" y="2210482"/>
            <a:ext cx="841253" cy="812369"/>
          </a:xfrm>
          <a:prstGeom prst="rect">
            <a:avLst/>
          </a:prstGeom>
        </p:spPr>
      </p:pic>
      <p:pic>
        <p:nvPicPr>
          <p:cNvPr id="11" name="Picture 10">
            <a:extLst>
              <a:ext uri="{FF2B5EF4-FFF2-40B4-BE49-F238E27FC236}">
                <a16:creationId xmlns:a16="http://schemas.microsoft.com/office/drawing/2014/main" id="{7C3D3AAE-8819-D045-8C77-C251C6B119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867075" y="3595425"/>
            <a:ext cx="902945" cy="876485"/>
          </a:xfrm>
          <a:prstGeom prst="rect">
            <a:avLst/>
          </a:prstGeom>
        </p:spPr>
      </p:pic>
      <p:pic>
        <p:nvPicPr>
          <p:cNvPr id="13" name="Picture 12">
            <a:extLst>
              <a:ext uri="{FF2B5EF4-FFF2-40B4-BE49-F238E27FC236}">
                <a16:creationId xmlns:a16="http://schemas.microsoft.com/office/drawing/2014/main" id="{6F0253AC-39E1-C043-BCCC-21AAD96CA5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05962" y="4907271"/>
            <a:ext cx="874148" cy="848530"/>
          </a:xfrm>
          <a:prstGeom prst="rect">
            <a:avLst/>
          </a:prstGeom>
        </p:spPr>
      </p:pic>
      <p:pic>
        <p:nvPicPr>
          <p:cNvPr id="15" name="Picture 14">
            <a:extLst>
              <a:ext uri="{FF2B5EF4-FFF2-40B4-BE49-F238E27FC236}">
                <a16:creationId xmlns:a16="http://schemas.microsoft.com/office/drawing/2014/main" id="{C1ABC8CA-195A-6D48-A217-6BC4A542A4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911183" y="2458575"/>
            <a:ext cx="841253" cy="812369"/>
          </a:xfrm>
          <a:prstGeom prst="rect">
            <a:avLst/>
          </a:prstGeom>
        </p:spPr>
      </p:pic>
      <p:pic>
        <p:nvPicPr>
          <p:cNvPr id="17" name="Picture 16">
            <a:extLst>
              <a:ext uri="{FF2B5EF4-FFF2-40B4-BE49-F238E27FC236}">
                <a16:creationId xmlns:a16="http://schemas.microsoft.com/office/drawing/2014/main" id="{63865DE7-6DAA-E54C-A8F0-597DEEAFFC1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187156" y="1248525"/>
            <a:ext cx="829622" cy="805311"/>
          </a:xfrm>
          <a:prstGeom prst="rect">
            <a:avLst/>
          </a:prstGeom>
        </p:spPr>
      </p:pic>
      <p:pic>
        <p:nvPicPr>
          <p:cNvPr id="19" name="Picture 18">
            <a:extLst>
              <a:ext uri="{FF2B5EF4-FFF2-40B4-BE49-F238E27FC236}">
                <a16:creationId xmlns:a16="http://schemas.microsoft.com/office/drawing/2014/main" id="{FDC913BD-BC91-D346-AC55-F344FDC7D7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162231" y="2427351"/>
            <a:ext cx="876222" cy="850545"/>
          </a:xfrm>
          <a:prstGeom prst="rect">
            <a:avLst/>
          </a:prstGeom>
        </p:spPr>
      </p:pic>
      <p:pic>
        <p:nvPicPr>
          <p:cNvPr id="21" name="Picture 20">
            <a:extLst>
              <a:ext uri="{FF2B5EF4-FFF2-40B4-BE49-F238E27FC236}">
                <a16:creationId xmlns:a16="http://schemas.microsoft.com/office/drawing/2014/main" id="{3755F55F-FB7B-C14B-9840-A5A6BAF8732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10271" y="1256115"/>
            <a:ext cx="841253" cy="812369"/>
          </a:xfrm>
          <a:prstGeom prst="rect">
            <a:avLst/>
          </a:prstGeom>
        </p:spPr>
      </p:pic>
      <p:pic>
        <p:nvPicPr>
          <p:cNvPr id="23" name="Picture 22">
            <a:extLst>
              <a:ext uri="{FF2B5EF4-FFF2-40B4-BE49-F238E27FC236}">
                <a16:creationId xmlns:a16="http://schemas.microsoft.com/office/drawing/2014/main" id="{778F10DE-5153-B24A-8FB5-C52C1D01F33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55552" y="3146245"/>
            <a:ext cx="841253" cy="812369"/>
          </a:xfrm>
          <a:prstGeom prst="rect">
            <a:avLst/>
          </a:prstGeom>
        </p:spPr>
      </p:pic>
      <p:pic>
        <p:nvPicPr>
          <p:cNvPr id="25" name="Picture 24">
            <a:extLst>
              <a:ext uri="{FF2B5EF4-FFF2-40B4-BE49-F238E27FC236}">
                <a16:creationId xmlns:a16="http://schemas.microsoft.com/office/drawing/2014/main" id="{FF4C92A6-BFE6-AC45-A28C-DC07EEC00BA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910271" y="4565913"/>
            <a:ext cx="836661" cy="812145"/>
          </a:xfrm>
          <a:prstGeom prst="rect">
            <a:avLst/>
          </a:prstGeom>
        </p:spPr>
      </p:pic>
      <p:pic>
        <p:nvPicPr>
          <p:cNvPr id="27" name="Picture 26">
            <a:extLst>
              <a:ext uri="{FF2B5EF4-FFF2-40B4-BE49-F238E27FC236}">
                <a16:creationId xmlns:a16="http://schemas.microsoft.com/office/drawing/2014/main" id="{E9AF2394-7651-C544-9BB7-0C014F16BCE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629558" y="2487494"/>
            <a:ext cx="836661" cy="812145"/>
          </a:xfrm>
          <a:prstGeom prst="rect">
            <a:avLst/>
          </a:prstGeom>
        </p:spPr>
      </p:pic>
      <p:pic>
        <p:nvPicPr>
          <p:cNvPr id="29" name="Picture 28">
            <a:extLst>
              <a:ext uri="{FF2B5EF4-FFF2-40B4-BE49-F238E27FC236}">
                <a16:creationId xmlns:a16="http://schemas.microsoft.com/office/drawing/2014/main" id="{FF3191A1-F2F1-2445-A7D0-2AC86E0EDFE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653416" y="4102731"/>
            <a:ext cx="841253" cy="812369"/>
          </a:xfrm>
          <a:prstGeom prst="rect">
            <a:avLst/>
          </a:prstGeom>
        </p:spPr>
      </p:pic>
      <p:pic>
        <p:nvPicPr>
          <p:cNvPr id="31" name="Picture 30">
            <a:extLst>
              <a:ext uri="{FF2B5EF4-FFF2-40B4-BE49-F238E27FC236}">
                <a16:creationId xmlns:a16="http://schemas.microsoft.com/office/drawing/2014/main" id="{F6848B62-3627-1848-8721-31096C559ACC}"/>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635182" y="5927590"/>
            <a:ext cx="927349" cy="885489"/>
          </a:xfrm>
          <a:prstGeom prst="rect">
            <a:avLst/>
          </a:prstGeom>
        </p:spPr>
      </p:pic>
      <p:pic>
        <p:nvPicPr>
          <p:cNvPr id="33" name="Picture 32">
            <a:extLst>
              <a:ext uri="{FF2B5EF4-FFF2-40B4-BE49-F238E27FC236}">
                <a16:creationId xmlns:a16="http://schemas.microsoft.com/office/drawing/2014/main" id="{70DCE063-5D22-654D-97E8-0C23A919B03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29748" y="1230708"/>
            <a:ext cx="888591" cy="851424"/>
          </a:xfrm>
          <a:prstGeom prst="rect">
            <a:avLst/>
          </a:prstGeom>
        </p:spPr>
      </p:pic>
      <p:pic>
        <p:nvPicPr>
          <p:cNvPr id="35" name="Picture 34">
            <a:extLst>
              <a:ext uri="{FF2B5EF4-FFF2-40B4-BE49-F238E27FC236}">
                <a16:creationId xmlns:a16="http://schemas.microsoft.com/office/drawing/2014/main" id="{ADDA8EDF-9505-DE41-AB32-BAD146D88F26}"/>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15297" y="4971986"/>
            <a:ext cx="967119" cy="967119"/>
          </a:xfrm>
          <a:prstGeom prst="rect">
            <a:avLst/>
          </a:prstGeom>
        </p:spPr>
      </p:pic>
      <p:pic>
        <p:nvPicPr>
          <p:cNvPr id="37" name="Picture 36">
            <a:extLst>
              <a:ext uri="{FF2B5EF4-FFF2-40B4-BE49-F238E27FC236}">
                <a16:creationId xmlns:a16="http://schemas.microsoft.com/office/drawing/2014/main" id="{3E2EC76A-AE9C-D44D-83B0-4FBF4D586FD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604389" y="4971986"/>
            <a:ext cx="855016" cy="836223"/>
          </a:xfrm>
          <a:prstGeom prst="rect">
            <a:avLst/>
          </a:prstGeom>
        </p:spPr>
      </p:pic>
      <p:pic>
        <p:nvPicPr>
          <p:cNvPr id="39" name="Picture 38">
            <a:extLst>
              <a:ext uri="{FF2B5EF4-FFF2-40B4-BE49-F238E27FC236}">
                <a16:creationId xmlns:a16="http://schemas.microsoft.com/office/drawing/2014/main" id="{6744C18C-B570-2C4D-B6D9-8ABA856CB452}"/>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5148583" y="3528389"/>
            <a:ext cx="943521" cy="943521"/>
          </a:xfrm>
          <a:prstGeom prst="rect">
            <a:avLst/>
          </a:prstGeom>
        </p:spPr>
      </p:pic>
      <p:pic>
        <p:nvPicPr>
          <p:cNvPr id="41" name="Picture 40">
            <a:extLst>
              <a:ext uri="{FF2B5EF4-FFF2-40B4-BE49-F238E27FC236}">
                <a16:creationId xmlns:a16="http://schemas.microsoft.com/office/drawing/2014/main" id="{F1BD0DDE-9D68-154B-AECC-0C76CF275F1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612096" y="3704291"/>
            <a:ext cx="871584" cy="842530"/>
          </a:xfrm>
          <a:prstGeom prst="rect">
            <a:avLst/>
          </a:prstGeom>
        </p:spPr>
      </p:pic>
      <p:sp>
        <p:nvSpPr>
          <p:cNvPr id="4" name="Rectangle 3">
            <a:extLst>
              <a:ext uri="{FF2B5EF4-FFF2-40B4-BE49-F238E27FC236}">
                <a16:creationId xmlns:a16="http://schemas.microsoft.com/office/drawing/2014/main" id="{262858E8-9662-A742-ADB1-ECC3FD58D43C}"/>
              </a:ext>
            </a:extLst>
          </p:cNvPr>
          <p:cNvSpPr/>
          <p:nvPr userDrawn="1"/>
        </p:nvSpPr>
        <p:spPr>
          <a:xfrm>
            <a:off x="358222" y="1327786"/>
            <a:ext cx="2452673" cy="4401205"/>
          </a:xfrm>
          <a:prstGeom prst="rect">
            <a:avLst/>
          </a:prstGeom>
        </p:spPr>
        <p:txBody>
          <a:bodyPr wrap="square">
            <a:spAutoFit/>
          </a:bodyPr>
          <a:lstStyle/>
          <a:p>
            <a:pPr lvl="0"/>
            <a:r>
              <a:rPr lang="en-US" sz="1400" dirty="0"/>
              <a:t>Use icons as required – copy and past from icons master page</a:t>
            </a:r>
          </a:p>
          <a:p>
            <a:pPr lvl="0"/>
            <a:r>
              <a:rPr lang="en-US" sz="1400" dirty="0"/>
              <a:t>Please line up icons with text . Icons can be resized.  Please keep icons to a minimum</a:t>
            </a:r>
          </a:p>
          <a:p>
            <a:pPr lvl="0"/>
            <a:endParaRPr lang="en-US" sz="1400" dirty="0">
              <a:solidFill>
                <a:schemeClr val="accent2"/>
              </a:solidFill>
            </a:endParaRPr>
          </a:p>
          <a:p>
            <a:pPr lvl="0"/>
            <a:r>
              <a:rPr lang="en-US" sz="1400" dirty="0">
                <a:solidFill>
                  <a:schemeClr val="accent2"/>
                </a:solidFill>
              </a:rPr>
              <a:t>To access icons go to the main menu:</a:t>
            </a:r>
          </a:p>
          <a:p>
            <a:pPr marL="800089" lvl="1" indent="-342900">
              <a:buFont typeface="+mj-lt"/>
              <a:buAutoNum type="arabicPeriod"/>
            </a:pPr>
            <a:r>
              <a:rPr lang="en-US" sz="1400" dirty="0"/>
              <a:t>View </a:t>
            </a:r>
          </a:p>
          <a:p>
            <a:pPr marL="800089" lvl="1" indent="-342900">
              <a:buFont typeface="+mj-lt"/>
              <a:buAutoNum type="arabicPeriod"/>
            </a:pPr>
            <a:r>
              <a:rPr lang="en-US" sz="1400" dirty="0"/>
              <a:t>Master </a:t>
            </a:r>
          </a:p>
          <a:p>
            <a:pPr marL="800089" lvl="1" indent="-342900">
              <a:buFont typeface="+mj-lt"/>
              <a:buAutoNum type="arabicPeriod"/>
            </a:pPr>
            <a:r>
              <a:rPr lang="en-US" sz="1400" dirty="0"/>
              <a:t>Slide master</a:t>
            </a:r>
          </a:p>
          <a:p>
            <a:pPr marL="800089" lvl="1" indent="-342900">
              <a:buFont typeface="+mj-lt"/>
              <a:buAutoNum type="arabicPeriod"/>
            </a:pPr>
            <a:r>
              <a:rPr lang="en-US" sz="1400" dirty="0"/>
              <a:t>Scroll down to the last slide where you will fine icons.</a:t>
            </a:r>
          </a:p>
          <a:p>
            <a:pPr marL="800089" lvl="1" indent="-342900">
              <a:buFont typeface="+mj-lt"/>
              <a:buAutoNum type="arabicPeriod"/>
            </a:pPr>
            <a:r>
              <a:rPr lang="en-US" sz="1400" dirty="0"/>
              <a:t>Copy icon</a:t>
            </a:r>
          </a:p>
          <a:p>
            <a:pPr marL="800089" lvl="1" indent="-342900">
              <a:buFont typeface="+mj-lt"/>
              <a:buAutoNum type="arabicPeriod"/>
            </a:pPr>
            <a:r>
              <a:rPr lang="en-US" sz="1400" dirty="0"/>
              <a:t>Exit master and paste on selected slide</a:t>
            </a:r>
          </a:p>
        </p:txBody>
      </p:sp>
      <p:sp>
        <p:nvSpPr>
          <p:cNvPr id="2" name="TextBox 1"/>
          <p:cNvSpPr txBox="1"/>
          <p:nvPr userDrawn="1"/>
        </p:nvSpPr>
        <p:spPr>
          <a:xfrm>
            <a:off x="3503436" y="925187"/>
            <a:ext cx="1109599" cy="276999"/>
          </a:xfrm>
          <a:prstGeom prst="rect">
            <a:avLst/>
          </a:prstGeom>
          <a:noFill/>
        </p:spPr>
        <p:txBody>
          <a:bodyPr wrap="none" rtlCol="0">
            <a:spAutoFit/>
          </a:bodyPr>
          <a:lstStyle/>
          <a:p>
            <a:r>
              <a:rPr lang="en-GB" sz="1200" dirty="0"/>
              <a:t>Icons for text </a:t>
            </a:r>
          </a:p>
        </p:txBody>
      </p:sp>
      <p:sp>
        <p:nvSpPr>
          <p:cNvPr id="26" name="TextBox 25"/>
          <p:cNvSpPr txBox="1"/>
          <p:nvPr userDrawn="1"/>
        </p:nvSpPr>
        <p:spPr>
          <a:xfrm>
            <a:off x="5104488" y="966383"/>
            <a:ext cx="1002197" cy="276999"/>
          </a:xfrm>
          <a:prstGeom prst="rect">
            <a:avLst/>
          </a:prstGeom>
          <a:noFill/>
        </p:spPr>
        <p:txBody>
          <a:bodyPr wrap="none" rtlCol="0">
            <a:spAutoFit/>
          </a:bodyPr>
          <a:lstStyle/>
          <a:p>
            <a:r>
              <a:rPr lang="en-GB" sz="1200" dirty="0"/>
              <a:t>Progression</a:t>
            </a:r>
          </a:p>
        </p:txBody>
      </p:sp>
      <p:sp>
        <p:nvSpPr>
          <p:cNvPr id="28" name="TextBox 27"/>
          <p:cNvSpPr txBox="1"/>
          <p:nvPr userDrawn="1"/>
        </p:nvSpPr>
        <p:spPr>
          <a:xfrm>
            <a:off x="4982416" y="2177668"/>
            <a:ext cx="1293944" cy="276999"/>
          </a:xfrm>
          <a:prstGeom prst="rect">
            <a:avLst/>
          </a:prstGeom>
          <a:noFill/>
        </p:spPr>
        <p:txBody>
          <a:bodyPr wrap="none" rtlCol="0">
            <a:spAutoFit/>
          </a:bodyPr>
          <a:lstStyle/>
          <a:p>
            <a:r>
              <a:rPr lang="en-GB" sz="1200" dirty="0"/>
              <a:t>Quality outcome</a:t>
            </a:r>
          </a:p>
        </p:txBody>
      </p:sp>
      <p:sp>
        <p:nvSpPr>
          <p:cNvPr id="30" name="TextBox 29"/>
          <p:cNvSpPr txBox="1"/>
          <p:nvPr userDrawn="1"/>
        </p:nvSpPr>
        <p:spPr>
          <a:xfrm>
            <a:off x="5213672" y="3348945"/>
            <a:ext cx="786241" cy="276999"/>
          </a:xfrm>
          <a:prstGeom prst="rect">
            <a:avLst/>
          </a:prstGeom>
          <a:noFill/>
        </p:spPr>
        <p:txBody>
          <a:bodyPr wrap="none" rtlCol="0">
            <a:spAutoFit/>
          </a:bodyPr>
          <a:lstStyle/>
          <a:p>
            <a:r>
              <a:rPr lang="en-GB" sz="1200" dirty="0"/>
              <a:t>Awarded</a:t>
            </a:r>
          </a:p>
        </p:txBody>
      </p:sp>
      <p:sp>
        <p:nvSpPr>
          <p:cNvPr id="32" name="TextBox 31"/>
          <p:cNvSpPr txBox="1"/>
          <p:nvPr userDrawn="1"/>
        </p:nvSpPr>
        <p:spPr>
          <a:xfrm>
            <a:off x="5230537" y="4523795"/>
            <a:ext cx="875561" cy="461665"/>
          </a:xfrm>
          <a:prstGeom prst="rect">
            <a:avLst/>
          </a:prstGeom>
          <a:noFill/>
        </p:spPr>
        <p:txBody>
          <a:bodyPr wrap="none" rtlCol="0">
            <a:spAutoFit/>
          </a:bodyPr>
          <a:lstStyle/>
          <a:p>
            <a:pPr algn="ctr"/>
            <a:r>
              <a:rPr lang="en-GB" sz="1200" dirty="0"/>
              <a:t>Employer </a:t>
            </a:r>
            <a:br>
              <a:rPr lang="en-GB" sz="1200" dirty="0"/>
            </a:br>
            <a:r>
              <a:rPr lang="en-GB" sz="1200" dirty="0"/>
              <a:t>needs</a:t>
            </a:r>
          </a:p>
        </p:txBody>
      </p:sp>
      <p:sp>
        <p:nvSpPr>
          <p:cNvPr id="34" name="TextBox 33"/>
          <p:cNvSpPr txBox="1"/>
          <p:nvPr userDrawn="1"/>
        </p:nvSpPr>
        <p:spPr>
          <a:xfrm>
            <a:off x="5285129" y="5816386"/>
            <a:ext cx="713657" cy="276999"/>
          </a:xfrm>
          <a:prstGeom prst="rect">
            <a:avLst/>
          </a:prstGeom>
          <a:noFill/>
        </p:spPr>
        <p:txBody>
          <a:bodyPr wrap="none" rtlCol="0">
            <a:spAutoFit/>
          </a:bodyPr>
          <a:lstStyle/>
          <a:p>
            <a:r>
              <a:rPr lang="en-GB" sz="1200" dirty="0"/>
              <a:t>Contact</a:t>
            </a:r>
          </a:p>
        </p:txBody>
      </p:sp>
      <p:sp>
        <p:nvSpPr>
          <p:cNvPr id="36" name="TextBox 35"/>
          <p:cNvSpPr txBox="1"/>
          <p:nvPr userDrawn="1"/>
        </p:nvSpPr>
        <p:spPr>
          <a:xfrm>
            <a:off x="6863522" y="971526"/>
            <a:ext cx="875561" cy="276999"/>
          </a:xfrm>
          <a:prstGeom prst="rect">
            <a:avLst/>
          </a:prstGeom>
          <a:noFill/>
        </p:spPr>
        <p:txBody>
          <a:bodyPr wrap="none" rtlCol="0">
            <a:spAutoFit/>
          </a:bodyPr>
          <a:lstStyle/>
          <a:p>
            <a:r>
              <a:rPr lang="en-GB" sz="1200" dirty="0"/>
              <a:t>Questions</a:t>
            </a:r>
          </a:p>
        </p:txBody>
      </p:sp>
      <p:sp>
        <p:nvSpPr>
          <p:cNvPr id="38" name="TextBox 37"/>
          <p:cNvSpPr txBox="1"/>
          <p:nvPr userDrawn="1"/>
        </p:nvSpPr>
        <p:spPr>
          <a:xfrm>
            <a:off x="6866843" y="2199698"/>
            <a:ext cx="952505" cy="276999"/>
          </a:xfrm>
          <a:prstGeom prst="rect">
            <a:avLst/>
          </a:prstGeom>
          <a:noFill/>
        </p:spPr>
        <p:txBody>
          <a:bodyPr wrap="none" rtlCol="0">
            <a:spAutoFit/>
          </a:bodyPr>
          <a:lstStyle/>
          <a:p>
            <a:r>
              <a:rPr lang="en-GB" sz="1200" dirty="0"/>
              <a:t>Information</a:t>
            </a:r>
          </a:p>
        </p:txBody>
      </p:sp>
      <p:sp>
        <p:nvSpPr>
          <p:cNvPr id="40" name="TextBox 39"/>
          <p:cNvSpPr txBox="1"/>
          <p:nvPr userDrawn="1"/>
        </p:nvSpPr>
        <p:spPr>
          <a:xfrm>
            <a:off x="6884595" y="3348945"/>
            <a:ext cx="865943" cy="276999"/>
          </a:xfrm>
          <a:prstGeom prst="rect">
            <a:avLst/>
          </a:prstGeom>
          <a:noFill/>
        </p:spPr>
        <p:txBody>
          <a:bodyPr wrap="none" rtlCol="0">
            <a:spAutoFit/>
          </a:bodyPr>
          <a:lstStyle/>
          <a:p>
            <a:r>
              <a:rPr lang="en-GB" sz="1200" dirty="0"/>
              <a:t>Education</a:t>
            </a:r>
          </a:p>
        </p:txBody>
      </p:sp>
      <p:sp>
        <p:nvSpPr>
          <p:cNvPr id="42" name="TextBox 41"/>
          <p:cNvSpPr txBox="1"/>
          <p:nvPr userDrawn="1"/>
        </p:nvSpPr>
        <p:spPr>
          <a:xfrm>
            <a:off x="8667016" y="983546"/>
            <a:ext cx="761747" cy="276999"/>
          </a:xfrm>
          <a:prstGeom prst="rect">
            <a:avLst/>
          </a:prstGeom>
          <a:noFill/>
        </p:spPr>
        <p:txBody>
          <a:bodyPr wrap="none" rtlCol="0">
            <a:spAutoFit/>
          </a:bodyPr>
          <a:lstStyle/>
          <a:p>
            <a:r>
              <a:rPr lang="en-GB" sz="1200" dirty="0"/>
              <a:t>Bilingual</a:t>
            </a:r>
          </a:p>
        </p:txBody>
      </p:sp>
      <p:sp>
        <p:nvSpPr>
          <p:cNvPr id="44" name="TextBox 43"/>
          <p:cNvSpPr txBox="1"/>
          <p:nvPr userDrawn="1"/>
        </p:nvSpPr>
        <p:spPr>
          <a:xfrm>
            <a:off x="8629558" y="2266761"/>
            <a:ext cx="917239" cy="276999"/>
          </a:xfrm>
          <a:prstGeom prst="rect">
            <a:avLst/>
          </a:prstGeom>
          <a:noFill/>
        </p:spPr>
        <p:txBody>
          <a:bodyPr wrap="none" rtlCol="0">
            <a:spAutoFit/>
          </a:bodyPr>
          <a:lstStyle/>
          <a:p>
            <a:r>
              <a:rPr lang="en-GB" sz="1200" dirty="0"/>
              <a:t>Standards</a:t>
            </a:r>
          </a:p>
        </p:txBody>
      </p:sp>
      <p:sp>
        <p:nvSpPr>
          <p:cNvPr id="46" name="TextBox 45"/>
          <p:cNvSpPr txBox="1"/>
          <p:nvPr userDrawn="1"/>
        </p:nvSpPr>
        <p:spPr>
          <a:xfrm>
            <a:off x="8368875" y="3433040"/>
            <a:ext cx="1326004" cy="276999"/>
          </a:xfrm>
          <a:prstGeom prst="rect">
            <a:avLst/>
          </a:prstGeom>
          <a:noFill/>
        </p:spPr>
        <p:txBody>
          <a:bodyPr wrap="none" rtlCol="0">
            <a:spAutoFit/>
          </a:bodyPr>
          <a:lstStyle/>
          <a:p>
            <a:r>
              <a:rPr lang="en-GB" sz="1200" dirty="0"/>
              <a:t>Ready/Complete</a:t>
            </a:r>
          </a:p>
        </p:txBody>
      </p:sp>
      <p:sp>
        <p:nvSpPr>
          <p:cNvPr id="47" name="TextBox 46"/>
          <p:cNvSpPr txBox="1"/>
          <p:nvPr userDrawn="1"/>
        </p:nvSpPr>
        <p:spPr>
          <a:xfrm>
            <a:off x="8775012" y="4754627"/>
            <a:ext cx="513730" cy="276999"/>
          </a:xfrm>
          <a:prstGeom prst="rect">
            <a:avLst/>
          </a:prstGeom>
          <a:noFill/>
        </p:spPr>
        <p:txBody>
          <a:bodyPr wrap="none" rtlCol="0">
            <a:spAutoFit/>
          </a:bodyPr>
          <a:lstStyle/>
          <a:p>
            <a:r>
              <a:rPr lang="en-GB" sz="1200" dirty="0"/>
              <a:t>View</a:t>
            </a:r>
          </a:p>
        </p:txBody>
      </p:sp>
      <p:pic>
        <p:nvPicPr>
          <p:cNvPr id="48" name="Picture 47"/>
          <p:cNvPicPr/>
          <p:nvPr userDrawn="1"/>
        </p:nvPicPr>
        <p:blipFill>
          <a:blip r:embed="rId21" cstate="print">
            <a:extLst>
              <a:ext uri="{28A0092B-C50C-407E-A947-70E740481C1C}">
                <a14:useLocalDpi xmlns:a14="http://schemas.microsoft.com/office/drawing/2010/main" val="0"/>
              </a:ext>
            </a:extLst>
          </a:blip>
          <a:stretch>
            <a:fillRect/>
          </a:stretch>
        </p:blipFill>
        <p:spPr>
          <a:xfrm>
            <a:off x="10504640" y="2367736"/>
            <a:ext cx="761373" cy="760494"/>
          </a:xfrm>
          <a:prstGeom prst="rect">
            <a:avLst/>
          </a:prstGeom>
        </p:spPr>
      </p:pic>
      <p:pic>
        <p:nvPicPr>
          <p:cNvPr id="49" name="Picture 48"/>
          <p:cNvPicPr/>
          <p:nvPr userDrawn="1"/>
        </p:nvPicPr>
        <p:blipFill>
          <a:blip r:embed="rId22" cstate="print">
            <a:extLst>
              <a:ext uri="{28A0092B-C50C-407E-A947-70E740481C1C}">
                <a14:useLocalDpi xmlns:a14="http://schemas.microsoft.com/office/drawing/2010/main" val="0"/>
              </a:ext>
            </a:extLst>
          </a:blip>
          <a:stretch>
            <a:fillRect/>
          </a:stretch>
        </p:blipFill>
        <p:spPr>
          <a:xfrm>
            <a:off x="10504640" y="3801344"/>
            <a:ext cx="759908" cy="759908"/>
          </a:xfrm>
          <a:prstGeom prst="rect">
            <a:avLst/>
          </a:prstGeom>
        </p:spPr>
      </p:pic>
      <p:sp>
        <p:nvSpPr>
          <p:cNvPr id="50" name="TextBox 49"/>
          <p:cNvSpPr txBox="1"/>
          <p:nvPr userDrawn="1"/>
        </p:nvSpPr>
        <p:spPr>
          <a:xfrm>
            <a:off x="10396319" y="1892680"/>
            <a:ext cx="976549" cy="461665"/>
          </a:xfrm>
          <a:prstGeom prst="rect">
            <a:avLst/>
          </a:prstGeom>
          <a:noFill/>
        </p:spPr>
        <p:txBody>
          <a:bodyPr wrap="none" rtlCol="0">
            <a:spAutoFit/>
          </a:bodyPr>
          <a:lstStyle/>
          <a:p>
            <a:r>
              <a:rPr lang="en-GB" sz="1200" dirty="0"/>
              <a:t>Health and </a:t>
            </a:r>
            <a:br>
              <a:rPr lang="en-GB" sz="1200" dirty="0"/>
            </a:br>
            <a:r>
              <a:rPr lang="en-GB" sz="1200" dirty="0"/>
              <a:t>Social</a:t>
            </a:r>
            <a:r>
              <a:rPr lang="en-GB" sz="1200" baseline="0" dirty="0"/>
              <a:t> Care</a:t>
            </a:r>
            <a:endParaRPr lang="en-GB" sz="1200" dirty="0"/>
          </a:p>
        </p:txBody>
      </p:sp>
      <p:sp>
        <p:nvSpPr>
          <p:cNvPr id="51" name="TextBox 50"/>
          <p:cNvSpPr txBox="1"/>
          <p:nvPr userDrawn="1"/>
        </p:nvSpPr>
        <p:spPr>
          <a:xfrm>
            <a:off x="10476280" y="3521970"/>
            <a:ext cx="830677" cy="276999"/>
          </a:xfrm>
          <a:prstGeom prst="rect">
            <a:avLst/>
          </a:prstGeom>
          <a:noFill/>
        </p:spPr>
        <p:txBody>
          <a:bodyPr wrap="none" rtlCol="0">
            <a:spAutoFit/>
          </a:bodyPr>
          <a:lstStyle/>
          <a:p>
            <a:r>
              <a:rPr lang="en-GB" sz="1200" dirty="0"/>
              <a:t>Childcare</a:t>
            </a:r>
          </a:p>
        </p:txBody>
      </p:sp>
    </p:spTree>
    <p:extLst>
      <p:ext uri="{BB962C8B-B14F-4D97-AF65-F5344CB8AC3E}">
        <p14:creationId xmlns:p14="http://schemas.microsoft.com/office/powerpoint/2010/main" val="4155055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780777"/>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text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5" name="Picture 4">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99899" cy="5529942"/>
          </a:xfrm>
          <a:prstGeom prst="rect">
            <a:avLst/>
          </a:prstGeom>
        </p:spPr>
      </p:pic>
      <p:pic>
        <p:nvPicPr>
          <p:cNvPr id="10" name="Picture 9">
            <a:extLst>
              <a:ext uri="{FF2B5EF4-FFF2-40B4-BE49-F238E27FC236}">
                <a16:creationId xmlns:a16="http://schemas.microsoft.com/office/drawing/2014/main" id="{EF7140A5-1D01-0747-9CD5-EA275321B3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spTree>
    <p:extLst>
      <p:ext uri="{BB962C8B-B14F-4D97-AF65-F5344CB8AC3E}">
        <p14:creationId xmlns:p14="http://schemas.microsoft.com/office/powerpoint/2010/main" val="280381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 BILINGU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105AF1-88C2-C647-A25F-E09B66BB89C1}"/>
              </a:ext>
            </a:extLst>
          </p:cNvPr>
          <p:cNvSpPr/>
          <p:nvPr userDrawn="1"/>
        </p:nvSpPr>
        <p:spPr>
          <a:xfrm>
            <a:off x="5399903" y="-39103"/>
            <a:ext cx="6799236" cy="5569045"/>
          </a:xfrm>
          <a:prstGeom prst="rect">
            <a:avLst/>
          </a:prstGeom>
          <a:solidFill>
            <a:schemeClr val="accent1"/>
          </a:solidFill>
          <a:ln>
            <a:noFill/>
          </a:ln>
        </p:spPr>
        <p:txBody>
          <a:bodyPr wrap="none" lIns="0" tIns="0" rIns="0" bIns="0" rtlCol="0" anchor="ctr">
            <a:noAutofit/>
          </a:bodyPr>
          <a:lstStyle/>
          <a:p>
            <a:pPr algn="ctr"/>
            <a:endParaRPr lang="en-US">
              <a:solidFill>
                <a:srgbClr val="000000"/>
              </a:solidFill>
            </a:endParaRPr>
          </a:p>
        </p:txBody>
      </p:sp>
      <p:sp>
        <p:nvSpPr>
          <p:cNvPr id="2" name="Title 1">
            <a:extLst>
              <a:ext uri="{FF2B5EF4-FFF2-40B4-BE49-F238E27FC236}">
                <a16:creationId xmlns:a16="http://schemas.microsoft.com/office/drawing/2014/main" id="{AD4247B1-DF44-2A44-B320-D0E542EF38ED}"/>
              </a:ext>
            </a:extLst>
          </p:cNvPr>
          <p:cNvSpPr>
            <a:spLocks noGrp="1"/>
          </p:cNvSpPr>
          <p:nvPr>
            <p:ph type="ctrTitle" hasCustomPrompt="1"/>
          </p:nvPr>
        </p:nvSpPr>
        <p:spPr>
          <a:xfrm>
            <a:off x="5667328" y="1557718"/>
            <a:ext cx="6264385" cy="773656"/>
          </a:xfrm>
        </p:spPr>
        <p:txBody>
          <a:bodyPr anchor="b">
            <a:normAutofit/>
          </a:bodyPr>
          <a:lstStyle>
            <a:lvl1pPr algn="l">
              <a:defRPr sz="4400">
                <a:solidFill>
                  <a:schemeClr val="bg1"/>
                </a:solidFill>
              </a:defRPr>
            </a:lvl1pPr>
          </a:lstStyle>
          <a:p>
            <a:r>
              <a:rPr lang="en-US" dirty="0"/>
              <a:t>Edit Master Welsh title </a:t>
            </a:r>
          </a:p>
        </p:txBody>
      </p:sp>
      <p:sp>
        <p:nvSpPr>
          <p:cNvPr id="3" name="Subtitle 2">
            <a:extLst>
              <a:ext uri="{FF2B5EF4-FFF2-40B4-BE49-F238E27FC236}">
                <a16:creationId xmlns:a16="http://schemas.microsoft.com/office/drawing/2014/main" id="{0051AD07-C708-7048-B2E9-80ED0C99ECF5}"/>
              </a:ext>
            </a:extLst>
          </p:cNvPr>
          <p:cNvSpPr>
            <a:spLocks noGrp="1"/>
          </p:cNvSpPr>
          <p:nvPr>
            <p:ph type="subTitle" idx="1" hasCustomPrompt="1"/>
          </p:nvPr>
        </p:nvSpPr>
        <p:spPr>
          <a:xfrm>
            <a:off x="5667327" y="2443089"/>
            <a:ext cx="6264385" cy="536385"/>
          </a:xfrm>
        </p:spPr>
        <p:txBody>
          <a:bodyPr>
            <a:norm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439E670B-A016-1B46-AE9C-EA6D88C67F3C}"/>
              </a:ext>
            </a:extLst>
          </p:cNvPr>
          <p:cNvSpPr>
            <a:spLocks noGrp="1"/>
          </p:cNvSpPr>
          <p:nvPr>
            <p:ph type="body" sz="quarter" idx="10" hasCustomPrompt="1"/>
          </p:nvPr>
        </p:nvSpPr>
        <p:spPr>
          <a:xfrm>
            <a:off x="5622812" y="3935269"/>
            <a:ext cx="6264387" cy="602116"/>
          </a:xfrm>
        </p:spPr>
        <p:txBody>
          <a:bodyPr anchor="b">
            <a:noAutofit/>
          </a:bodyPr>
          <a:lstStyle>
            <a:lvl1pPr algn="l" defTabSz="914400" rtl="0" eaLnBrk="1" latinLnBrk="0" hangingPunct="1">
              <a:lnSpc>
                <a:spcPct val="100000"/>
              </a:lnSpc>
              <a:spcBef>
                <a:spcPct val="0"/>
              </a:spcBef>
              <a:spcAft>
                <a:spcPts val="0"/>
              </a:spcAft>
              <a:buNone/>
              <a:defRPr lang="en-US" sz="4400" kern="1200" dirty="0" smtClean="0">
                <a:solidFill>
                  <a:schemeClr val="accent2"/>
                </a:solidFill>
                <a:latin typeface="+mj-lt"/>
                <a:ea typeface="+mj-ea"/>
                <a:cs typeface="+mj-cs"/>
              </a:defRPr>
            </a:lvl1pPr>
            <a:lvl2pPr>
              <a:defRPr lang="en-US" sz="4400" kern="1200" dirty="0" smtClean="0">
                <a:solidFill>
                  <a:schemeClr val="bg1"/>
                </a:solidFill>
                <a:latin typeface="+mj-lt"/>
                <a:ea typeface="+mj-ea"/>
                <a:cs typeface="+mj-cs"/>
              </a:defRPr>
            </a:lvl2pPr>
          </a:lstStyle>
          <a:p>
            <a:pPr lvl="0"/>
            <a:r>
              <a:rPr lang="en-US" dirty="0"/>
              <a:t>Edit Master English text </a:t>
            </a:r>
          </a:p>
        </p:txBody>
      </p:sp>
      <p:sp>
        <p:nvSpPr>
          <p:cNvPr id="13" name="Text Placeholder 12">
            <a:extLst>
              <a:ext uri="{FF2B5EF4-FFF2-40B4-BE49-F238E27FC236}">
                <a16:creationId xmlns:a16="http://schemas.microsoft.com/office/drawing/2014/main" id="{FCF76293-6252-AF4B-AFF6-055C484481C1}"/>
              </a:ext>
            </a:extLst>
          </p:cNvPr>
          <p:cNvSpPr>
            <a:spLocks noGrp="1"/>
          </p:cNvSpPr>
          <p:nvPr>
            <p:ph type="body" sz="quarter" idx="11" hasCustomPrompt="1"/>
          </p:nvPr>
        </p:nvSpPr>
        <p:spPr>
          <a:xfrm>
            <a:off x="5622812" y="4697492"/>
            <a:ext cx="6264386" cy="535932"/>
          </a:xfrm>
        </p:spPr>
        <p:txBody>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2000" kern="1200" dirty="0" smtClean="0">
                <a:solidFill>
                  <a:schemeClr val="accent2"/>
                </a:solidFill>
                <a:latin typeface="+mn-lt"/>
                <a:ea typeface="+mn-ea"/>
                <a:cs typeface="+mn-cs"/>
              </a:defRPr>
            </a:lvl1pPr>
            <a:lvl2pPr marL="0" indent="0" algn="l" defTabSz="914400" rtl="0" eaLnBrk="1" latinLnBrk="0" hangingPunct="1">
              <a:lnSpc>
                <a:spcPct val="90000"/>
              </a:lnSpc>
              <a:spcBef>
                <a:spcPts val="1000"/>
              </a:spcBef>
              <a:spcAft>
                <a:spcPts val="600"/>
              </a:spcAft>
              <a:buFont typeface="Arial" panose="020B0604020202020204" pitchFamily="34" charset="0"/>
              <a:buNone/>
              <a:defRPr lang="en-US" sz="2000" kern="1200" dirty="0" smtClean="0">
                <a:solidFill>
                  <a:schemeClr val="bg1"/>
                </a:solidFill>
                <a:latin typeface="+mn-lt"/>
                <a:ea typeface="+mn-ea"/>
                <a:cs typeface="+mn-cs"/>
              </a:defRPr>
            </a:lvl2pPr>
          </a:lstStyle>
          <a:p>
            <a:r>
              <a:rPr lang="en-US" dirty="0"/>
              <a:t>CLICK TO EDIT MASTER SUBTITLE STYLE</a:t>
            </a:r>
          </a:p>
          <a:p>
            <a:pPr lvl="1"/>
            <a:endParaRPr lang="en-US" dirty="0"/>
          </a:p>
        </p:txBody>
      </p:sp>
      <p:pic>
        <p:nvPicPr>
          <p:cNvPr id="10" name="Picture 9">
            <a:extLst>
              <a:ext uri="{FF2B5EF4-FFF2-40B4-BE49-F238E27FC236}">
                <a16:creationId xmlns:a16="http://schemas.microsoft.com/office/drawing/2014/main" id="{F23656D2-C8D0-AA42-923F-9E829787DC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690"/>
          <a:stretch/>
        </p:blipFill>
        <p:spPr>
          <a:xfrm>
            <a:off x="9375228" y="5737893"/>
            <a:ext cx="2165153" cy="903589"/>
          </a:xfrm>
          <a:prstGeom prst="rect">
            <a:avLst/>
          </a:prstGeom>
        </p:spPr>
      </p:pic>
      <p:pic>
        <p:nvPicPr>
          <p:cNvPr id="9" name="Picture 8">
            <a:extLst>
              <a:ext uri="{FF2B5EF4-FFF2-40B4-BE49-F238E27FC236}">
                <a16:creationId xmlns:a16="http://schemas.microsoft.com/office/drawing/2014/main" id="{B774A8B9-27A2-FD45-A7B0-7E1258200C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98" r="29895"/>
          <a:stretch/>
        </p:blipFill>
        <p:spPr>
          <a:xfrm>
            <a:off x="-55716" y="-39103"/>
            <a:ext cx="5766486" cy="5569045"/>
          </a:xfrm>
          <a:prstGeom prst="rect">
            <a:avLst/>
          </a:prstGeom>
        </p:spPr>
      </p:pic>
    </p:spTree>
    <p:extLst>
      <p:ext uri="{BB962C8B-B14F-4D97-AF65-F5344CB8AC3E}">
        <p14:creationId xmlns:p14="http://schemas.microsoft.com/office/powerpoint/2010/main" val="136697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EXT ONLY - WEL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hasCustomPrompt="1"/>
          </p:nvPr>
        </p:nvSpPr>
        <p:spPr/>
        <p:txBody>
          <a:bodyPr/>
          <a:lstStyle>
            <a:lvl1pPr>
              <a:defRPr>
                <a:solidFill>
                  <a:srgbClr val="0070C0"/>
                </a:solidFill>
              </a:defRPr>
            </a:lvl1pPr>
          </a:lstStyle>
          <a:p>
            <a:r>
              <a:rPr lang="en-US" dirty="0"/>
              <a:t>Click to edit WELSH title style</a:t>
            </a:r>
          </a:p>
        </p:txBody>
      </p:sp>
      <p:sp>
        <p:nvSpPr>
          <p:cNvPr id="3" name="Content Placeholder 2">
            <a:extLst>
              <a:ext uri="{FF2B5EF4-FFF2-40B4-BE49-F238E27FC236}">
                <a16:creationId xmlns:a16="http://schemas.microsoft.com/office/drawing/2014/main" id="{53877FE8-32F0-324C-86B5-D76457656616}"/>
              </a:ext>
            </a:extLst>
          </p:cNvPr>
          <p:cNvSpPr>
            <a:spLocks noGrp="1"/>
          </p:cNvSpPr>
          <p:nvPr>
            <p:ph idx="1"/>
          </p:nvPr>
        </p:nvSpPr>
        <p:spPr/>
        <p:txBody>
          <a:bodyPr/>
          <a:lstStyle>
            <a:lvl1pPr>
              <a:defRPr>
                <a:solidFill>
                  <a:srgbClr val="0070C0"/>
                </a:solidFill>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500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ONLY - ENGLIS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67C8-A34C-2644-ABBE-C75646F99236}"/>
              </a:ext>
            </a:extLst>
          </p:cNvPr>
          <p:cNvSpPr>
            <a:spLocks noGrp="1"/>
          </p:cNvSpPr>
          <p:nvPr>
            <p:ph type="title" hasCustomPrompt="1"/>
          </p:nvPr>
        </p:nvSpPr>
        <p:spPr/>
        <p:txBody>
          <a:bodyPr/>
          <a:lstStyle>
            <a:lvl1pPr>
              <a:defRPr>
                <a:solidFill>
                  <a:schemeClr val="accent2"/>
                </a:solidFill>
              </a:defRPr>
            </a:lvl1pPr>
          </a:lstStyle>
          <a:p>
            <a:r>
              <a:rPr lang="en-US" dirty="0"/>
              <a:t>Click to edit ENGLISH title style</a:t>
            </a:r>
          </a:p>
        </p:txBody>
      </p:sp>
      <p:sp>
        <p:nvSpPr>
          <p:cNvPr id="3" name="Content Placeholder 2">
            <a:extLst>
              <a:ext uri="{FF2B5EF4-FFF2-40B4-BE49-F238E27FC236}">
                <a16:creationId xmlns:a16="http://schemas.microsoft.com/office/drawing/2014/main" id="{53877FE8-32F0-324C-86B5-D76457656616}"/>
              </a:ext>
            </a:extLst>
          </p:cNvPr>
          <p:cNvSpPr>
            <a:spLocks noGrp="1"/>
          </p:cNvSpPr>
          <p:nvPr>
            <p:ph idx="1"/>
          </p:nvPr>
        </p:nvSpPr>
        <p:spPr/>
        <p:txBody>
          <a:bodyPr/>
          <a:lstStyle>
            <a:lvl1pPr>
              <a:defRPr>
                <a:solidFill>
                  <a:schemeClr val="accent2"/>
                </a:solidFill>
              </a:defRPr>
            </a:lvl1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6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ONLY - BILING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617C-8E9E-AB41-AE93-9BEC9ADF1D2A}"/>
              </a:ext>
            </a:extLst>
          </p:cNvPr>
          <p:cNvSpPr>
            <a:spLocks noGrp="1"/>
          </p:cNvSpPr>
          <p:nvPr>
            <p:ph type="title" hasCustomPrompt="1"/>
          </p:nvPr>
        </p:nvSpPr>
        <p:spPr>
          <a:xfrm>
            <a:off x="406400" y="365125"/>
            <a:ext cx="9231087" cy="389618"/>
          </a:xfrm>
        </p:spPr>
        <p:txBody>
          <a:bodyPr>
            <a:normAutofit/>
          </a:bodyPr>
          <a:lstStyle>
            <a:lvl1pPr>
              <a:defRPr sz="2000">
                <a:solidFill>
                  <a:schemeClr val="accent1"/>
                </a:solidFill>
              </a:defRPr>
            </a:lvl1pPr>
          </a:lstStyle>
          <a:p>
            <a:r>
              <a:rPr lang="en-US" dirty="0"/>
              <a:t>Click to edit Welsh title style </a:t>
            </a:r>
          </a:p>
        </p:txBody>
      </p:sp>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1669144"/>
            <a:ext cx="5442176" cy="4711020"/>
          </a:xfrm>
        </p:spPr>
        <p:txBody>
          <a:bodyPr/>
          <a:lstStyle>
            <a:lvl1pPr>
              <a:defRPr>
                <a:solidFill>
                  <a:schemeClr val="accent1"/>
                </a:solidFill>
              </a:defRPr>
            </a:lvl1pPr>
            <a:lvl2pPr>
              <a:buClr>
                <a:schemeClr val="bg2"/>
              </a:buClr>
              <a:defRPr/>
            </a:lvl2pPr>
          </a:lstStyle>
          <a:p>
            <a:pPr lvl="0"/>
            <a:r>
              <a:rPr lang="en-US" dirty="0"/>
              <a:t>Edit Welsh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9AC3D9E7-D74B-364A-9961-EC496661F693}"/>
              </a:ext>
            </a:extLst>
          </p:cNvPr>
          <p:cNvSpPr>
            <a:spLocks noGrp="1"/>
          </p:cNvSpPr>
          <p:nvPr>
            <p:ph sz="half" idx="2" hasCustomPrompt="1"/>
          </p:nvPr>
        </p:nvSpPr>
        <p:spPr>
          <a:xfrm>
            <a:off x="6066973" y="1669144"/>
            <a:ext cx="5199743" cy="4711020"/>
          </a:xfrm>
        </p:spPr>
        <p:txBody>
          <a:bodyPr/>
          <a:lstStyle>
            <a:lvl1pPr>
              <a:defRPr>
                <a:solidFill>
                  <a:schemeClr val="accent2"/>
                </a:solidFill>
              </a:defRPr>
            </a:lvl1pPr>
            <a:lvl2pPr>
              <a:buClr>
                <a:schemeClr val="accent3"/>
              </a:buClr>
              <a:defRPr/>
            </a:lvl2pPr>
          </a:lstStyle>
          <a:p>
            <a:pPr lvl="0"/>
            <a:r>
              <a:rPr lang="en-US" dirty="0"/>
              <a:t>Edit English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2373E3E-7EAA-FF4C-A7F3-B0650A410B89}"/>
              </a:ext>
            </a:extLst>
          </p:cNvPr>
          <p:cNvSpPr>
            <a:spLocks noGrp="1"/>
          </p:cNvSpPr>
          <p:nvPr>
            <p:ph type="body" sz="quarter" idx="13" hasCustomPrompt="1"/>
          </p:nvPr>
        </p:nvSpPr>
        <p:spPr>
          <a:xfrm>
            <a:off x="406401" y="841147"/>
            <a:ext cx="9231086" cy="392112"/>
          </a:xfrm>
        </p:spPr>
        <p:txBody>
          <a:bodyPr>
            <a:normAutofit/>
          </a:bodyPr>
          <a:lstStyle>
            <a:lvl1pPr>
              <a:defRPr sz="1800">
                <a:solidFill>
                  <a:schemeClr val="accent2"/>
                </a:solidFill>
              </a:defRPr>
            </a:lvl1pPr>
          </a:lstStyle>
          <a:p>
            <a:pPr lvl="0"/>
            <a:r>
              <a:rPr lang="en-US" dirty="0"/>
              <a:t>Click to edit English title</a:t>
            </a:r>
          </a:p>
        </p:txBody>
      </p:sp>
      <p:cxnSp>
        <p:nvCxnSpPr>
          <p:cNvPr id="11" name="Straight Connector 10">
            <a:extLst>
              <a:ext uri="{FF2B5EF4-FFF2-40B4-BE49-F238E27FC236}">
                <a16:creationId xmlns:a16="http://schemas.microsoft.com/office/drawing/2014/main" id="{907BF577-AB27-8549-8D2C-5C2D69007C80}"/>
              </a:ext>
            </a:extLst>
          </p:cNvPr>
          <p:cNvCxnSpPr>
            <a:cxnSpLocks/>
          </p:cNvCxnSpPr>
          <p:nvPr userDrawn="1"/>
        </p:nvCxnSpPr>
        <p:spPr>
          <a:xfrm flipV="1">
            <a:off x="493487" y="1356627"/>
            <a:ext cx="5297033" cy="7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9B5888-41F2-8C4E-BAE0-545ACCAE2071}"/>
              </a:ext>
            </a:extLst>
          </p:cNvPr>
          <p:cNvCxnSpPr>
            <a:cxnSpLocks/>
          </p:cNvCxnSpPr>
          <p:nvPr userDrawn="1"/>
        </p:nvCxnSpPr>
        <p:spPr>
          <a:xfrm>
            <a:off x="6154057" y="1356627"/>
            <a:ext cx="56308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A2B6F56-5A09-BF4C-AA14-C2678D945D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0468"/>
          <a:stretch/>
        </p:blipFill>
        <p:spPr>
          <a:xfrm>
            <a:off x="10130973" y="365126"/>
            <a:ext cx="1645112" cy="679904"/>
          </a:xfrm>
          <a:prstGeom prst="rect">
            <a:avLst/>
          </a:prstGeom>
        </p:spPr>
      </p:pic>
    </p:spTree>
    <p:extLst>
      <p:ext uri="{BB962C8B-B14F-4D97-AF65-F5344CB8AC3E}">
        <p14:creationId xmlns:p14="http://schemas.microsoft.com/office/powerpoint/2010/main" val="204751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ND TEXT - BILINGU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AA4A-A714-8143-A7A1-1E74AD64B3DF}"/>
              </a:ext>
            </a:extLst>
          </p:cNvPr>
          <p:cNvSpPr>
            <a:spLocks noGrp="1"/>
          </p:cNvSpPr>
          <p:nvPr>
            <p:ph sz="half" idx="1" hasCustomPrompt="1"/>
          </p:nvPr>
        </p:nvSpPr>
        <p:spPr>
          <a:xfrm>
            <a:off x="406400" y="2946397"/>
            <a:ext cx="5442857" cy="3526973"/>
          </a:xfrm>
        </p:spPr>
        <p:txBody>
          <a:bodyPr/>
          <a:lstStyle>
            <a:lvl1pPr>
              <a:defRPr>
                <a:solidFill>
                  <a:schemeClr val="accent2"/>
                </a:solidFill>
              </a:defRPr>
            </a:lvl1pPr>
            <a:lvl2pPr>
              <a:buClr>
                <a:schemeClr val="accent1"/>
              </a:buClr>
              <a:defRPr/>
            </a:lvl2pPr>
          </a:lstStyle>
          <a:p>
            <a:pPr lvl="0"/>
            <a:r>
              <a:rPr lang="en-US" dirty="0"/>
              <a:t>Edit Welsh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9AC3D9E7-D74B-364A-9961-EC496661F693}"/>
              </a:ext>
            </a:extLst>
          </p:cNvPr>
          <p:cNvSpPr>
            <a:spLocks noGrp="1"/>
          </p:cNvSpPr>
          <p:nvPr>
            <p:ph sz="half" idx="2" hasCustomPrompt="1"/>
          </p:nvPr>
        </p:nvSpPr>
        <p:spPr>
          <a:xfrm>
            <a:off x="6154739" y="2946396"/>
            <a:ext cx="5630862" cy="3526974"/>
          </a:xfrm>
        </p:spPr>
        <p:txBody>
          <a:bodyPr/>
          <a:lstStyle>
            <a:lvl1pPr>
              <a:defRPr>
                <a:solidFill>
                  <a:schemeClr val="accent1"/>
                </a:solidFill>
              </a:defRPr>
            </a:lvl1pPr>
            <a:lvl2pPr>
              <a:buClr>
                <a:schemeClr val="accent2"/>
              </a:buClr>
              <a:defRPr/>
            </a:lvl2pPr>
          </a:lstStyle>
          <a:p>
            <a:pPr lvl="0"/>
            <a:r>
              <a:rPr lang="en-US" dirty="0"/>
              <a:t>Edit English text styles</a:t>
            </a:r>
          </a:p>
          <a:p>
            <a:pPr lvl="1"/>
            <a:r>
              <a:rPr lang="en-US" dirty="0"/>
              <a:t>Second level</a:t>
            </a:r>
          </a:p>
          <a:p>
            <a:pPr lvl="2"/>
            <a:r>
              <a:rPr lang="en-US" dirty="0"/>
              <a:t>Third level</a:t>
            </a:r>
          </a:p>
        </p:txBody>
      </p:sp>
      <p:sp useBgFill="1">
        <p:nvSpPr>
          <p:cNvPr id="8" name="Picture Placeholder 7">
            <a:extLst>
              <a:ext uri="{FF2B5EF4-FFF2-40B4-BE49-F238E27FC236}">
                <a16:creationId xmlns:a16="http://schemas.microsoft.com/office/drawing/2014/main" id="{1A914FE2-29FB-1A42-B66A-96A12FE622F8}"/>
              </a:ext>
            </a:extLst>
          </p:cNvPr>
          <p:cNvSpPr>
            <a:spLocks noGrp="1"/>
          </p:cNvSpPr>
          <p:nvPr>
            <p:ph type="pic" sz="quarter" idx="10"/>
          </p:nvPr>
        </p:nvSpPr>
        <p:spPr>
          <a:xfrm>
            <a:off x="406400" y="377371"/>
            <a:ext cx="11379200" cy="2292803"/>
          </a:xfrm>
        </p:spPr>
        <p:txBody>
          <a:bodyPr/>
          <a:lstStyle/>
          <a:p>
            <a:endParaRPr lang="en-US"/>
          </a:p>
        </p:txBody>
      </p:sp>
      <p:cxnSp>
        <p:nvCxnSpPr>
          <p:cNvPr id="12" name="Straight Connector 11">
            <a:extLst>
              <a:ext uri="{FF2B5EF4-FFF2-40B4-BE49-F238E27FC236}">
                <a16:creationId xmlns:a16="http://schemas.microsoft.com/office/drawing/2014/main" id="{4DEDDA3F-2662-324F-8E48-EB206FB080A0}"/>
              </a:ext>
            </a:extLst>
          </p:cNvPr>
          <p:cNvCxnSpPr>
            <a:cxnSpLocks/>
          </p:cNvCxnSpPr>
          <p:nvPr userDrawn="1"/>
        </p:nvCxnSpPr>
        <p:spPr>
          <a:xfrm>
            <a:off x="406400" y="2801256"/>
            <a:ext cx="5442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31524B-6206-F947-92FA-2AB19A8BEDE1}"/>
              </a:ext>
            </a:extLst>
          </p:cNvPr>
          <p:cNvCxnSpPr>
            <a:cxnSpLocks/>
          </p:cNvCxnSpPr>
          <p:nvPr userDrawn="1"/>
        </p:nvCxnSpPr>
        <p:spPr>
          <a:xfrm>
            <a:off x="6154738" y="2808513"/>
            <a:ext cx="563086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99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C830-BC46-2741-8298-360B6F284855}"/>
              </a:ext>
            </a:extLst>
          </p:cNvPr>
          <p:cNvSpPr>
            <a:spLocks noGrp="1"/>
          </p:cNvSpPr>
          <p:nvPr>
            <p:ph type="title"/>
          </p:nvPr>
        </p:nvSpPr>
        <p:spPr>
          <a:xfrm>
            <a:off x="406400" y="365125"/>
            <a:ext cx="9724572" cy="69441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E4768B-83E1-EC40-A34A-77513EEFF249}"/>
              </a:ext>
            </a:extLst>
          </p:cNvPr>
          <p:cNvSpPr>
            <a:spLocks noGrp="1"/>
          </p:cNvSpPr>
          <p:nvPr>
            <p:ph type="body" idx="1"/>
          </p:nvPr>
        </p:nvSpPr>
        <p:spPr>
          <a:xfrm>
            <a:off x="407988" y="1480458"/>
            <a:ext cx="9722984" cy="46965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cxnSp>
        <p:nvCxnSpPr>
          <p:cNvPr id="9" name="Straight Connector 8">
            <a:extLst>
              <a:ext uri="{FF2B5EF4-FFF2-40B4-BE49-F238E27FC236}">
                <a16:creationId xmlns:a16="http://schemas.microsoft.com/office/drawing/2014/main" id="{F89F9E7D-756D-164B-8097-B956732673E4}"/>
              </a:ext>
            </a:extLst>
          </p:cNvPr>
          <p:cNvCxnSpPr/>
          <p:nvPr userDrawn="1"/>
        </p:nvCxnSpPr>
        <p:spPr>
          <a:xfrm>
            <a:off x="406400" y="1211943"/>
            <a:ext cx="1133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2351E7-12BB-8F4D-B797-29BD2B0269F1}"/>
              </a:ext>
            </a:extLst>
          </p:cNvPr>
          <p:cNvPicPr>
            <a:picLocks noChangeAspect="1"/>
          </p:cNvPicPr>
          <p:nvPr userDrawn="1"/>
        </p:nvPicPr>
        <p:blipFill rotWithShape="1">
          <a:blip r:embed="rId34" cstate="screen">
            <a:extLst>
              <a:ext uri="{28A0092B-C50C-407E-A947-70E740481C1C}">
                <a14:useLocalDpi xmlns:a14="http://schemas.microsoft.com/office/drawing/2010/main"/>
              </a:ext>
            </a:extLst>
          </a:blip>
          <a:srcRect b="20468"/>
          <a:stretch/>
        </p:blipFill>
        <p:spPr>
          <a:xfrm>
            <a:off x="10130973" y="365126"/>
            <a:ext cx="1645112" cy="679904"/>
          </a:xfrm>
          <a:prstGeom prst="rect">
            <a:avLst/>
          </a:prstGeom>
        </p:spPr>
      </p:pic>
    </p:spTree>
    <p:extLst>
      <p:ext uri="{BB962C8B-B14F-4D97-AF65-F5344CB8AC3E}">
        <p14:creationId xmlns:p14="http://schemas.microsoft.com/office/powerpoint/2010/main" val="472599195"/>
      </p:ext>
    </p:extLst>
  </p:cSld>
  <p:clrMap bg1="lt1" tx1="dk1" bg2="lt2" tx2="dk2" accent1="accent1" accent2="accent2" accent3="accent3" accent4="accent4" accent5="accent5" accent6="accent6" hlink="hlink" folHlink="folHlink"/>
  <p:sldLayoutIdLst>
    <p:sldLayoutId id="2147483685" r:id="rId1"/>
    <p:sldLayoutId id="2147483715" r:id="rId2"/>
    <p:sldLayoutId id="2147483716" r:id="rId3"/>
    <p:sldLayoutId id="2147483717" r:id="rId4"/>
    <p:sldLayoutId id="2147483718" r:id="rId5"/>
    <p:sldLayoutId id="2147483710" r:id="rId6"/>
    <p:sldLayoutId id="2147483686" r:id="rId7"/>
    <p:sldLayoutId id="2147483688" r:id="rId8"/>
    <p:sldLayoutId id="2147483700" r:id="rId9"/>
    <p:sldLayoutId id="2147483709" r:id="rId10"/>
    <p:sldLayoutId id="2147483708" r:id="rId11"/>
    <p:sldLayoutId id="2147483687" r:id="rId12"/>
    <p:sldLayoutId id="2147483719" r:id="rId13"/>
    <p:sldLayoutId id="2147483697" r:id="rId14"/>
    <p:sldLayoutId id="2147483720" r:id="rId15"/>
    <p:sldLayoutId id="2147483698" r:id="rId16"/>
    <p:sldLayoutId id="2147483722" r:id="rId17"/>
    <p:sldLayoutId id="2147483699" r:id="rId18"/>
    <p:sldLayoutId id="2147483723" r:id="rId19"/>
    <p:sldLayoutId id="2147483702" r:id="rId20"/>
    <p:sldLayoutId id="2147483724" r:id="rId21"/>
    <p:sldLayoutId id="2147483701" r:id="rId22"/>
    <p:sldLayoutId id="2147483704" r:id="rId23"/>
    <p:sldLayoutId id="2147483721" r:id="rId24"/>
    <p:sldLayoutId id="2147483703" r:id="rId25"/>
    <p:sldLayoutId id="2147483705" r:id="rId26"/>
    <p:sldLayoutId id="2147483706" r:id="rId27"/>
    <p:sldLayoutId id="2147483707" r:id="rId28"/>
    <p:sldLayoutId id="2147483712" r:id="rId29"/>
    <p:sldLayoutId id="2147483713" r:id="rId30"/>
    <p:sldLayoutId id="2147483711" r:id="rId31"/>
    <p:sldLayoutId id="2147483725" r:id="rId32"/>
  </p:sldLayoutIdLst>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1800" kern="1200">
          <a:solidFill>
            <a:schemeClr val="accent1"/>
          </a:solidFill>
          <a:latin typeface="+mn-lt"/>
          <a:ea typeface="+mn-ea"/>
          <a:cs typeface="+mn-cs"/>
        </a:defRPr>
      </a:lvl1pPr>
      <a:lvl2pPr marL="317500" indent="-3175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1800" kern="1200">
          <a:solidFill>
            <a:schemeClr val="tx1"/>
          </a:solidFill>
          <a:latin typeface="+mn-lt"/>
          <a:ea typeface="+mn-ea"/>
          <a:cs typeface="+mn-cs"/>
        </a:defRPr>
      </a:lvl2pPr>
      <a:lvl3pPr marL="635000" indent="-274638" algn="l" defTabSz="914400" rtl="0" eaLnBrk="1" latinLnBrk="0" hangingPunct="1">
        <a:lnSpc>
          <a:spcPct val="90000"/>
        </a:lnSpc>
        <a:spcBef>
          <a:spcPts val="500"/>
        </a:spcBef>
        <a:spcAft>
          <a:spcPts val="600"/>
        </a:spcAft>
        <a:buClr>
          <a:schemeClr val="accent6"/>
        </a:buClr>
        <a:buFont typeface="Arial" panose="020B0604020202020204" pitchFamily="34" charset="0"/>
        <a:buChar char="•"/>
        <a:tabLst/>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userDrawn="1">
          <p15:clr>
            <a:srgbClr val="F26B43"/>
          </p15:clr>
        </p15:guide>
        <p15:guide id="2" pos="257" userDrawn="1">
          <p15:clr>
            <a:srgbClr val="F26B43"/>
          </p15:clr>
        </p15:guide>
        <p15:guide id="3" pos="3568" userDrawn="1">
          <p15:clr>
            <a:srgbClr val="F26B43"/>
          </p15:clr>
        </p15:guide>
        <p15:guide id="4" pos="7478" userDrawn="1">
          <p15:clr>
            <a:srgbClr val="F26B43"/>
          </p15:clr>
        </p15:guide>
        <p15:guide id="5" pos="6403" userDrawn="1">
          <p15:clr>
            <a:srgbClr val="F26B43"/>
          </p15:clr>
        </p15:guide>
        <p15:guide id="6" pos="3681" userDrawn="1">
          <p15:clr>
            <a:srgbClr val="F26B43"/>
          </p15:clr>
        </p15:guide>
        <p15:guide id="7" orient="horz" pos="3906" userDrawn="1">
          <p15:clr>
            <a:srgbClr val="F26B43"/>
          </p15:clr>
        </p15:guide>
        <p15:guide id="8"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3725" y="215314"/>
            <a:ext cx="11644549" cy="12222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lnSpc>
                <a:spcPct val="100000"/>
              </a:lnSpc>
              <a:spcBef>
                <a:spcPts val="150"/>
              </a:spcBef>
              <a:defRPr/>
            </a:pPr>
            <a:r>
              <a:rPr lang="en-US" sz="2400" dirty="0">
                <a:latin typeface="Arial" panose="020B0604020202020204" pitchFamily="34" charset="0"/>
                <a:ea typeface="Lato" charset="0"/>
                <a:cs typeface="Arial" panose="020B0604020202020204" pitchFamily="34" charset="0"/>
              </a:rPr>
              <a:t>Level 3 Health and Social Care: Principles and Contexts</a:t>
            </a:r>
          </a:p>
          <a:p>
            <a:pPr marL="804863" indent="-804863" defTabSz="457200">
              <a:lnSpc>
                <a:spcPct val="100000"/>
              </a:lnSpc>
              <a:spcBef>
                <a:spcPts val="150"/>
              </a:spcBef>
              <a:defRPr/>
            </a:pPr>
            <a:r>
              <a:rPr lang="en-US" sz="1800" dirty="0"/>
              <a:t>Unit 2:	</a:t>
            </a:r>
            <a:r>
              <a:rPr lang="en-GB" sz="1800" dirty="0"/>
              <a:t>Factors affecting individuals’ growth and development across the lifespan and how this </a:t>
            </a:r>
          </a:p>
          <a:p>
            <a:pPr marL="804863" indent="-804863" defTabSz="457200">
              <a:lnSpc>
                <a:spcPct val="100000"/>
              </a:lnSpc>
              <a:spcBef>
                <a:spcPts val="150"/>
              </a:spcBef>
              <a:defRPr/>
            </a:pPr>
            <a:r>
              <a:rPr lang="en-GB" sz="1800" dirty="0"/>
              <a:t>impacts on outcomes, care and support needs.</a:t>
            </a:r>
            <a:r>
              <a:rPr lang="en-US" sz="1800" dirty="0"/>
              <a:t>.</a:t>
            </a:r>
            <a:endParaRPr lang="en-US" sz="1800" dirty="0">
              <a:latin typeface="Arial" panose="020B0604020202020204" pitchFamily="34" charset="0"/>
              <a:ea typeface="Lato" charset="0"/>
              <a:cs typeface="Arial" panose="020B0604020202020204" pitchFamily="34" charset="0"/>
            </a:endParaRPr>
          </a:p>
        </p:txBody>
      </p:sp>
      <p:sp>
        <p:nvSpPr>
          <p:cNvPr id="2" name="TextBox 1"/>
          <p:cNvSpPr txBox="1"/>
          <p:nvPr/>
        </p:nvSpPr>
        <p:spPr>
          <a:xfrm>
            <a:off x="184728" y="1453567"/>
            <a:ext cx="4349214" cy="369332"/>
          </a:xfrm>
          <a:prstGeom prst="rect">
            <a:avLst/>
          </a:prstGeom>
          <a:noFill/>
        </p:spPr>
        <p:txBody>
          <a:bodyPr wrap="square" rtlCol="0">
            <a:spAutoFit/>
          </a:bodyPr>
          <a:lstStyle/>
          <a:p>
            <a:r>
              <a:rPr lang="en-US" dirty="0">
                <a:latin typeface="+mj-lt"/>
                <a:ea typeface="Lato" charset="0"/>
                <a:cs typeface="Lato" charset="0"/>
              </a:rPr>
              <a:t>Online Exam Review</a:t>
            </a:r>
          </a:p>
        </p:txBody>
      </p:sp>
      <p:sp>
        <p:nvSpPr>
          <p:cNvPr id="7" name="Title 1"/>
          <p:cNvSpPr txBox="1">
            <a:spLocks/>
          </p:cNvSpPr>
          <p:nvPr/>
        </p:nvSpPr>
        <p:spPr>
          <a:xfrm>
            <a:off x="0" y="664268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defTabSz="457200">
              <a:lnSpc>
                <a:spcPct val="100000"/>
              </a:lnSpc>
              <a:spcBef>
                <a:spcPct val="20000"/>
              </a:spcBef>
              <a:defRPr/>
            </a:pPr>
            <a:endParaRPr lang="en-US" sz="2800" b="1">
              <a:latin typeface="Lato" charset="0"/>
              <a:ea typeface="Lato" charset="0"/>
              <a:cs typeface="Lato" charset="0"/>
            </a:endParaRPr>
          </a:p>
        </p:txBody>
      </p:sp>
      <p:pic>
        <p:nvPicPr>
          <p:cNvPr id="8" name="Picture 7">
            <a:extLst>
              <a:ext uri="{FF2B5EF4-FFF2-40B4-BE49-F238E27FC236}">
                <a16:creationId xmlns:a16="http://schemas.microsoft.com/office/drawing/2014/main" id="{5BF16ACB-FDEB-4EA7-A686-FA68DCDDAE1A}"/>
              </a:ext>
            </a:extLst>
          </p:cNvPr>
          <p:cNvPicPr>
            <a:picLocks noChangeAspect="1"/>
          </p:cNvPicPr>
          <p:nvPr/>
        </p:nvPicPr>
        <p:blipFill>
          <a:blip r:embed="rId3"/>
          <a:stretch>
            <a:fillRect/>
          </a:stretch>
        </p:blipFill>
        <p:spPr>
          <a:xfrm>
            <a:off x="184728" y="1992732"/>
            <a:ext cx="11378211" cy="4649954"/>
          </a:xfrm>
          <a:prstGeom prst="rect">
            <a:avLst/>
          </a:prstGeom>
        </p:spPr>
      </p:pic>
      <p:sp>
        <p:nvSpPr>
          <p:cNvPr id="4" name="TextBox 3">
            <a:extLst>
              <a:ext uri="{FF2B5EF4-FFF2-40B4-BE49-F238E27FC236}">
                <a16:creationId xmlns:a16="http://schemas.microsoft.com/office/drawing/2014/main" id="{3518482B-227A-07D1-0748-AA1FBE203EC7}"/>
              </a:ext>
            </a:extLst>
          </p:cNvPr>
          <p:cNvSpPr txBox="1"/>
          <p:nvPr/>
        </p:nvSpPr>
        <p:spPr>
          <a:xfrm>
            <a:off x="10215832" y="1515357"/>
            <a:ext cx="6094562" cy="369332"/>
          </a:xfrm>
          <a:prstGeom prst="rect">
            <a:avLst/>
          </a:prstGeom>
          <a:noFill/>
        </p:spPr>
        <p:txBody>
          <a:bodyPr wrap="square">
            <a:spAutoFit/>
          </a:bodyPr>
          <a:lstStyle/>
          <a:p>
            <a:r>
              <a:rPr lang="en-US" sz="1800" b="1" dirty="0"/>
              <a:t>(</a:t>
            </a:r>
            <a:r>
              <a:rPr lang="en-US" b="1" dirty="0"/>
              <a:t>January</a:t>
            </a:r>
            <a:r>
              <a:rPr lang="en-US" sz="1800" b="1" dirty="0"/>
              <a:t> 2024)</a:t>
            </a:r>
            <a:endParaRPr lang="en-GB" b="1" dirty="0"/>
          </a:p>
        </p:txBody>
      </p:sp>
    </p:spTree>
    <p:extLst>
      <p:ext uri="{BB962C8B-B14F-4D97-AF65-F5344CB8AC3E}">
        <p14:creationId xmlns:p14="http://schemas.microsoft.com/office/powerpoint/2010/main" val="1614504874"/>
      </p:ext>
    </p:extLst>
  </p:cSld>
  <p:clrMapOvr>
    <a:masterClrMapping/>
  </p:clrMapOvr>
  <mc:AlternateContent xmlns:mc="http://schemas.openxmlformats.org/markup-compatibility/2006" xmlns:p14="http://schemas.microsoft.com/office/powerpoint/2010/main">
    <mc:Choice Requires="p14">
      <p:transition spd="slow" p14:dur="2000" advTm="10492"/>
    </mc:Choice>
    <mc:Fallback xmlns="">
      <p:transition spd="slow" advTm="104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91A7C03-C92F-461B-AC44-EEFF93F19746}"/>
              </a:ext>
            </a:extLst>
          </p:cNvPr>
          <p:cNvSpPr txBox="1">
            <a:spLocks/>
          </p:cNvSpPr>
          <p:nvPr/>
        </p:nvSpPr>
        <p:spPr>
          <a:xfrm>
            <a:off x="282011" y="208722"/>
            <a:ext cx="10223323" cy="447261"/>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en-GB"/>
              <a:t>Question 5 (a) </a:t>
            </a:r>
            <a:endParaRPr lang="en-GB" dirty="0"/>
          </a:p>
        </p:txBody>
      </p:sp>
      <p:sp>
        <p:nvSpPr>
          <p:cNvPr id="5" name="TextBox 4">
            <a:extLst>
              <a:ext uri="{FF2B5EF4-FFF2-40B4-BE49-F238E27FC236}">
                <a16:creationId xmlns:a16="http://schemas.microsoft.com/office/drawing/2014/main" id="{9D672D65-D9C5-BC19-950E-790C97F0D366}"/>
              </a:ext>
            </a:extLst>
          </p:cNvPr>
          <p:cNvSpPr txBox="1"/>
          <p:nvPr/>
        </p:nvSpPr>
        <p:spPr>
          <a:xfrm>
            <a:off x="1035170" y="1475118"/>
            <a:ext cx="10558732" cy="1204369"/>
          </a:xfrm>
          <a:prstGeom prst="rect">
            <a:avLst/>
          </a:prstGeom>
          <a:noFill/>
        </p:spPr>
        <p:txBody>
          <a:bodyPr wrap="square">
            <a:spAutoFit/>
          </a:bodyPr>
          <a:lstStyle/>
          <a:p>
            <a:pPr marL="635" indent="-6350">
              <a:lnSpc>
                <a:spcPct val="102000"/>
              </a:lnSpc>
              <a:spcAft>
                <a:spcPts val="15"/>
              </a:spcAft>
            </a:pPr>
            <a:r>
              <a:rPr lang="en-GB" i="1" dirty="0">
                <a:solidFill>
                  <a:srgbClr val="000000"/>
                </a:solidFill>
                <a:effectLst/>
                <a:latin typeface="Arial" panose="020B0604020202020204" pitchFamily="34" charset="0"/>
                <a:ea typeface="Arial" panose="020B0604020202020204" pitchFamily="34" charset="0"/>
              </a:rPr>
              <a:t>Osian is 17 years old and has joined a youth gang that has been linked to local crimes. </a:t>
            </a:r>
          </a:p>
          <a:p>
            <a:pPr marL="635" indent="-6350">
              <a:lnSpc>
                <a:spcPct val="102000"/>
              </a:lnSpc>
              <a:spcAft>
                <a:spcPts val="15"/>
              </a:spcAft>
            </a:pPr>
            <a:endParaRPr lang="en-GB" i="1" dirty="0">
              <a:solidFill>
                <a:srgbClr val="000000"/>
              </a:solidFill>
              <a:latin typeface="Arial" panose="020B0604020202020204" pitchFamily="34" charset="0"/>
              <a:ea typeface="Arial" panose="020B0604020202020204" pitchFamily="34" charset="0"/>
            </a:endParaRPr>
          </a:p>
          <a:p>
            <a:pPr marL="635" indent="-6350">
              <a:lnSpc>
                <a:spcPct val="102000"/>
              </a:lnSpc>
              <a:spcAft>
                <a:spcPts val="15"/>
              </a:spcAft>
            </a:pPr>
            <a:r>
              <a:rPr lang="en-GB" i="1" dirty="0">
                <a:solidFill>
                  <a:srgbClr val="000000"/>
                </a:solidFill>
                <a:effectLst/>
                <a:latin typeface="Arial" panose="020B0604020202020204" pitchFamily="34" charset="0"/>
                <a:ea typeface="Arial" panose="020B0604020202020204" pitchFamily="34" charset="0"/>
              </a:rPr>
              <a:t>Discuss how the key features of the nature/nurture debate may explain Osian’s behaviour.</a:t>
            </a:r>
          </a:p>
          <a:p>
            <a:pPr marL="635" indent="-6350">
              <a:lnSpc>
                <a:spcPct val="102000"/>
              </a:lnSpc>
              <a:spcAft>
                <a:spcPts val="15"/>
              </a:spcAft>
            </a:pPr>
            <a:r>
              <a:rPr lang="en-GB" dirty="0">
                <a:solidFill>
                  <a:srgbClr val="000000"/>
                </a:solidFill>
                <a:effectLst/>
                <a:latin typeface="Arial" panose="020B0604020202020204" pitchFamily="34" charset="0"/>
                <a:ea typeface="Arial" panose="020B0604020202020204" pitchFamily="34" charset="0"/>
              </a:rPr>
              <a:t>                                                                   [</a:t>
            </a:r>
            <a:r>
              <a:rPr lang="en-GB" b="1" dirty="0">
                <a:solidFill>
                  <a:srgbClr val="000000"/>
                </a:solidFill>
                <a:effectLst/>
                <a:latin typeface="Arial" panose="020B0604020202020204" pitchFamily="34" charset="0"/>
                <a:ea typeface="Arial" panose="020B0604020202020204" pitchFamily="34" charset="0"/>
              </a:rPr>
              <a:t>6</a:t>
            </a:r>
            <a:r>
              <a:rPr lang="en-GB" dirty="0">
                <a:solidFill>
                  <a:srgbClr val="000000"/>
                </a:solidFill>
                <a:effectLst/>
                <a:latin typeface="Arial" panose="020B0604020202020204" pitchFamily="34" charset="0"/>
                <a:ea typeface="Arial" panose="020B0604020202020204" pitchFamily="34" charset="0"/>
              </a:rPr>
              <a:t> marks]</a:t>
            </a:r>
          </a:p>
        </p:txBody>
      </p:sp>
      <p:pic>
        <p:nvPicPr>
          <p:cNvPr id="6" name="Picture 5">
            <a:extLst>
              <a:ext uri="{FF2B5EF4-FFF2-40B4-BE49-F238E27FC236}">
                <a16:creationId xmlns:a16="http://schemas.microsoft.com/office/drawing/2014/main" id="{5650076C-2FB4-87A4-CE75-CFFE38961120}"/>
              </a:ext>
            </a:extLst>
          </p:cNvPr>
          <p:cNvPicPr>
            <a:picLocks noChangeAspect="1"/>
          </p:cNvPicPr>
          <p:nvPr/>
        </p:nvPicPr>
        <p:blipFill>
          <a:blip r:embed="rId2"/>
          <a:stretch>
            <a:fillRect/>
          </a:stretch>
        </p:blipFill>
        <p:spPr>
          <a:xfrm>
            <a:off x="941702" y="2572955"/>
            <a:ext cx="8352012" cy="3881042"/>
          </a:xfrm>
          <a:prstGeom prst="rect">
            <a:avLst/>
          </a:prstGeom>
        </p:spPr>
      </p:pic>
      <p:pic>
        <p:nvPicPr>
          <p:cNvPr id="4" name="Picture 3">
            <a:extLst>
              <a:ext uri="{FF2B5EF4-FFF2-40B4-BE49-F238E27FC236}">
                <a16:creationId xmlns:a16="http://schemas.microsoft.com/office/drawing/2014/main" id="{E3FB5B62-DE49-9D84-4136-1BA65437B2E5}"/>
              </a:ext>
            </a:extLst>
          </p:cNvPr>
          <p:cNvPicPr>
            <a:picLocks noChangeAspect="1"/>
          </p:cNvPicPr>
          <p:nvPr/>
        </p:nvPicPr>
        <p:blipFill>
          <a:blip r:embed="rId3"/>
          <a:stretch>
            <a:fillRect/>
          </a:stretch>
        </p:blipFill>
        <p:spPr>
          <a:xfrm>
            <a:off x="5794428" y="3724695"/>
            <a:ext cx="6068272" cy="2924583"/>
          </a:xfrm>
          <a:prstGeom prst="rect">
            <a:avLst/>
          </a:prstGeom>
        </p:spPr>
      </p:pic>
    </p:spTree>
    <p:extLst>
      <p:ext uri="{BB962C8B-B14F-4D97-AF65-F5344CB8AC3E}">
        <p14:creationId xmlns:p14="http://schemas.microsoft.com/office/powerpoint/2010/main" val="415294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txBox="1">
            <a:spLocks/>
          </p:cNvSpPr>
          <p:nvPr/>
        </p:nvSpPr>
        <p:spPr>
          <a:xfrm>
            <a:off x="282011" y="208722"/>
            <a:ext cx="10223323" cy="44726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dirty="0"/>
            </a:br>
            <a:br>
              <a:rPr lang="en-GB" dirty="0"/>
            </a:br>
            <a:br>
              <a:rPr lang="en-GB" dirty="0"/>
            </a:br>
            <a:br>
              <a:rPr lang="en-GB" sz="8000" dirty="0"/>
            </a:br>
            <a:r>
              <a:rPr lang="en-GB" sz="8000" dirty="0"/>
              <a:t>Question 5 (a) Candidate answer</a:t>
            </a:r>
          </a:p>
        </p:txBody>
      </p:sp>
      <p:pic>
        <p:nvPicPr>
          <p:cNvPr id="2" name="Content Placeholder 1">
            <a:extLst>
              <a:ext uri="{FF2B5EF4-FFF2-40B4-BE49-F238E27FC236}">
                <a16:creationId xmlns:a16="http://schemas.microsoft.com/office/drawing/2014/main" id="{C608EC97-EB65-AB45-8EE1-A57848889350}"/>
              </a:ext>
            </a:extLst>
          </p:cNvPr>
          <p:cNvPicPr>
            <a:picLocks noChangeAspect="1"/>
          </p:cNvPicPr>
          <p:nvPr/>
        </p:nvPicPr>
        <p:blipFill>
          <a:blip r:embed="rId2"/>
          <a:stretch>
            <a:fillRect/>
          </a:stretch>
        </p:blipFill>
        <p:spPr>
          <a:xfrm>
            <a:off x="1018565" y="2021924"/>
            <a:ext cx="9906510" cy="3120732"/>
          </a:xfrm>
          <a:prstGeom prst="rect">
            <a:avLst/>
          </a:prstGeom>
        </p:spPr>
      </p:pic>
    </p:spTree>
    <p:extLst>
      <p:ext uri="{BB962C8B-B14F-4D97-AF65-F5344CB8AC3E}">
        <p14:creationId xmlns:p14="http://schemas.microsoft.com/office/powerpoint/2010/main" val="87801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0C4EBEA5-660E-5C16-9116-0322E5981FFF}"/>
              </a:ext>
            </a:extLst>
          </p:cNvPr>
          <p:cNvPicPr>
            <a:picLocks noChangeAspect="1"/>
          </p:cNvPicPr>
          <p:nvPr/>
        </p:nvPicPr>
        <p:blipFill>
          <a:blip r:embed="rId2"/>
          <a:stretch>
            <a:fillRect/>
          </a:stretch>
        </p:blipFill>
        <p:spPr>
          <a:xfrm>
            <a:off x="113043" y="1332778"/>
            <a:ext cx="5561377" cy="3354632"/>
          </a:xfrm>
          <a:prstGeom prst="rect">
            <a:avLst/>
          </a:prstGeom>
        </p:spPr>
      </p:pic>
      <p:sp>
        <p:nvSpPr>
          <p:cNvPr id="3" name="Title 2">
            <a:extLst>
              <a:ext uri="{FF2B5EF4-FFF2-40B4-BE49-F238E27FC236}">
                <a16:creationId xmlns:a16="http://schemas.microsoft.com/office/drawing/2014/main" id="{2682BACF-861B-426A-9049-A256C7D9EEDB}"/>
              </a:ext>
            </a:extLst>
          </p:cNvPr>
          <p:cNvSpPr txBox="1">
            <a:spLocks/>
          </p:cNvSpPr>
          <p:nvPr/>
        </p:nvSpPr>
        <p:spPr>
          <a:xfrm>
            <a:off x="282011" y="208722"/>
            <a:ext cx="10223323" cy="44726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a:br>
            <a:r>
              <a:rPr lang="en-GB"/>
              <a:t>Question 5 (a) Candidate answer with examiner’s comments</a:t>
            </a:r>
            <a:endParaRPr lang="en-GB" dirty="0"/>
          </a:p>
        </p:txBody>
      </p:sp>
      <p:sp>
        <p:nvSpPr>
          <p:cNvPr id="6" name="TextBox 5">
            <a:extLst>
              <a:ext uri="{FF2B5EF4-FFF2-40B4-BE49-F238E27FC236}">
                <a16:creationId xmlns:a16="http://schemas.microsoft.com/office/drawing/2014/main" id="{CC15985D-69A6-4498-ABCC-46A9A5FEE564}"/>
              </a:ext>
            </a:extLst>
          </p:cNvPr>
          <p:cNvSpPr txBox="1"/>
          <p:nvPr/>
        </p:nvSpPr>
        <p:spPr>
          <a:xfrm>
            <a:off x="6659804" y="1264596"/>
            <a:ext cx="5304908" cy="5509200"/>
          </a:xfrm>
          <a:prstGeom prst="rect">
            <a:avLst/>
          </a:prstGeom>
          <a:noFill/>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This candidate showed knowledge and understanding of key features of the nature and nurture debate and how this may explain Osian’s current lifestyle choices.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candidate did give an incorrect definition of nature by linking this to the environment, however we positively mark and do not mark down incorrect responses. The candidate did make clear that nature was due to genetics and did well to state that nurture was due to observation and imitation. They went on to discuss how this may link to Osian’s current lifestyle. It was pleasing to see some concepts used such as genetic heritage, role models and imitate.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For the candidate to improve their answer, they could have brought in psychological models to fully meet the command word of ‘discuss’ which is examining an issue in detail considering different ideas. </a:t>
            </a:r>
          </a:p>
          <a:p>
            <a:endParaRPr lang="en-US" sz="1600" b="1" dirty="0">
              <a:latin typeface="Lato" panose="020F0502020204030203" pitchFamily="34" charset="0"/>
              <a:ea typeface="Lato" panose="020F0502020204030203" pitchFamily="34" charset="0"/>
              <a:cs typeface="Lato" panose="020F0502020204030203" pitchFamily="34" charset="0"/>
            </a:endParaRPr>
          </a:p>
          <a:p>
            <a:r>
              <a:rPr lang="en-US" sz="1600" b="1" dirty="0">
                <a:latin typeface="Lato" panose="020F0502020204030203" pitchFamily="34" charset="0"/>
                <a:ea typeface="Lato" panose="020F0502020204030203" pitchFamily="34" charset="0"/>
                <a:cs typeface="Lato" panose="020F0502020204030203" pitchFamily="34" charset="0"/>
              </a:rPr>
              <a:t>4 marks </a:t>
            </a:r>
            <a:r>
              <a:rPr lang="en-US" sz="1600" dirty="0">
                <a:latin typeface="Lato" panose="020F0502020204030203" pitchFamily="34" charset="0"/>
                <a:ea typeface="Lato" panose="020F0502020204030203" pitchFamily="34" charset="0"/>
                <a:cs typeface="Lato" panose="020F0502020204030203" pitchFamily="34" charset="0"/>
              </a:rPr>
              <a:t>awarded</a:t>
            </a:r>
            <a:r>
              <a:rPr lang="en-US" sz="1600" dirty="0"/>
              <a:t>. </a:t>
            </a:r>
          </a:p>
          <a:p>
            <a:endParaRPr lang="en-US" sz="1600" dirty="0"/>
          </a:p>
          <a:p>
            <a:endParaRPr lang="en-US" sz="1600" dirty="0"/>
          </a:p>
        </p:txBody>
      </p:sp>
    </p:spTree>
    <p:extLst>
      <p:ext uri="{BB962C8B-B14F-4D97-AF65-F5344CB8AC3E}">
        <p14:creationId xmlns:p14="http://schemas.microsoft.com/office/powerpoint/2010/main" val="423494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91B191-88AA-26CA-B9C2-46F9305DCF87}"/>
              </a:ext>
            </a:extLst>
          </p:cNvPr>
          <p:cNvPicPr>
            <a:picLocks noChangeAspect="1"/>
          </p:cNvPicPr>
          <p:nvPr/>
        </p:nvPicPr>
        <p:blipFill>
          <a:blip r:embed="rId2"/>
          <a:stretch>
            <a:fillRect/>
          </a:stretch>
        </p:blipFill>
        <p:spPr>
          <a:xfrm>
            <a:off x="3109206" y="1335118"/>
            <a:ext cx="5259003" cy="5243513"/>
          </a:xfrm>
          <a:prstGeom prst="rect">
            <a:avLst/>
          </a:prstGeom>
        </p:spPr>
      </p:pic>
      <p:sp>
        <p:nvSpPr>
          <p:cNvPr id="3" name="TextBox 2">
            <a:extLst>
              <a:ext uri="{FF2B5EF4-FFF2-40B4-BE49-F238E27FC236}">
                <a16:creationId xmlns:a16="http://schemas.microsoft.com/office/drawing/2014/main" id="{4E095FE0-8634-835B-30AE-DD0CABE99CC8}"/>
              </a:ext>
            </a:extLst>
          </p:cNvPr>
          <p:cNvSpPr txBox="1"/>
          <p:nvPr/>
        </p:nvSpPr>
        <p:spPr>
          <a:xfrm>
            <a:off x="570390" y="338839"/>
            <a:ext cx="6094520" cy="369332"/>
          </a:xfrm>
          <a:prstGeom prst="rect">
            <a:avLst/>
          </a:prstGeom>
          <a:noFill/>
        </p:spPr>
        <p:txBody>
          <a:bodyPr wrap="square">
            <a:spAutoFit/>
          </a:bodyPr>
          <a:lstStyle/>
          <a:p>
            <a:r>
              <a:rPr lang="en-GB" sz="1800" dirty="0">
                <a:solidFill>
                  <a:srgbClr val="0070C0"/>
                </a:solidFill>
              </a:rPr>
              <a:t>Question 5 (a) Candidate answer</a:t>
            </a:r>
            <a:endParaRPr lang="en-GB" dirty="0">
              <a:solidFill>
                <a:srgbClr val="0070C0"/>
              </a:solidFill>
            </a:endParaRPr>
          </a:p>
        </p:txBody>
      </p:sp>
    </p:spTree>
    <p:extLst>
      <p:ext uri="{BB962C8B-B14F-4D97-AF65-F5344CB8AC3E}">
        <p14:creationId xmlns:p14="http://schemas.microsoft.com/office/powerpoint/2010/main" val="296106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71B290-1F96-BD82-FFDC-F2CA645B008E}"/>
              </a:ext>
            </a:extLst>
          </p:cNvPr>
          <p:cNvSpPr txBox="1"/>
          <p:nvPr/>
        </p:nvSpPr>
        <p:spPr>
          <a:xfrm>
            <a:off x="348448" y="435875"/>
            <a:ext cx="6300926" cy="369332"/>
          </a:xfrm>
          <a:prstGeom prst="rect">
            <a:avLst/>
          </a:prstGeom>
          <a:noFill/>
        </p:spPr>
        <p:txBody>
          <a:bodyPr wrap="square">
            <a:spAutoFit/>
          </a:bodyPr>
          <a:lstStyle/>
          <a:p>
            <a:r>
              <a:rPr lang="en-GB" sz="1800" dirty="0">
                <a:solidFill>
                  <a:srgbClr val="0070C0"/>
                </a:solidFill>
              </a:rPr>
              <a:t>Question (5a) Candidate answer with examiner’s comments</a:t>
            </a:r>
            <a:endParaRPr lang="en-GB" dirty="0">
              <a:solidFill>
                <a:srgbClr val="0070C0"/>
              </a:solidFill>
            </a:endParaRPr>
          </a:p>
        </p:txBody>
      </p:sp>
      <p:pic>
        <p:nvPicPr>
          <p:cNvPr id="4" name="Content Placeholder 4">
            <a:extLst>
              <a:ext uri="{FF2B5EF4-FFF2-40B4-BE49-F238E27FC236}">
                <a16:creationId xmlns:a16="http://schemas.microsoft.com/office/drawing/2014/main" id="{715A4852-7ED3-3569-CCB3-839BE3051B7B}"/>
              </a:ext>
            </a:extLst>
          </p:cNvPr>
          <p:cNvPicPr>
            <a:picLocks noChangeAspect="1"/>
          </p:cNvPicPr>
          <p:nvPr/>
        </p:nvPicPr>
        <p:blipFill>
          <a:blip r:embed="rId2"/>
          <a:stretch>
            <a:fillRect/>
          </a:stretch>
        </p:blipFill>
        <p:spPr>
          <a:xfrm>
            <a:off x="479704" y="1406139"/>
            <a:ext cx="5259003" cy="5243513"/>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258757" y="1472414"/>
            <a:ext cx="5743853" cy="5047536"/>
          </a:xfrm>
          <a:prstGeom prst="rect">
            <a:avLst/>
          </a:prstGeom>
          <a:noFill/>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This candidate showed basic knowledge and understanding of key features of the nature and nurture debate, their answer is limited in scope.</a:t>
            </a:r>
          </a:p>
          <a:p>
            <a:endParaRPr lang="en-US" sz="1400" dirty="0">
              <a:latin typeface="Lato" panose="020F0502020204030203" pitchFamily="34" charset="0"/>
              <a:ea typeface="Lato" panose="020F0502020204030203" pitchFamily="34" charset="0"/>
              <a:cs typeface="Lato" panose="020F0502020204030203" pitchFamily="34" charset="0"/>
            </a:endParaRPr>
          </a:p>
          <a:p>
            <a:r>
              <a:rPr lang="en-US" sz="1400" dirty="0">
                <a:latin typeface="Lato" panose="020F0502020204030203" pitchFamily="34" charset="0"/>
                <a:ea typeface="Lato" panose="020F0502020204030203" pitchFamily="34" charset="0"/>
                <a:cs typeface="Lato" panose="020F0502020204030203" pitchFamily="34" charset="0"/>
              </a:rPr>
              <a:t>The candidate did show knowledge of features of the nurture debate, for example, that it is influenced by family/friends/environment, however, there were no clear features of the nature argument discussed. The candidate did give some discussion of why nurture may explain Osian’s current lifestyle choice; however, it was not clear if the candidate was aware that this linked to nurture as the answer was not structured effectively. The candidate did well to use the term ‘role models.’   </a:t>
            </a:r>
          </a:p>
          <a:p>
            <a:endParaRPr lang="en-US" sz="1400" dirty="0">
              <a:latin typeface="Lato" panose="020F0502020204030203" pitchFamily="34" charset="0"/>
              <a:ea typeface="Lato" panose="020F0502020204030203" pitchFamily="34" charset="0"/>
              <a:cs typeface="Lato" panose="020F0502020204030203" pitchFamily="34" charset="0"/>
            </a:endParaRPr>
          </a:p>
          <a:p>
            <a:endParaRPr lang="en-US" sz="1400" dirty="0">
              <a:latin typeface="Lato" panose="020F0502020204030203" pitchFamily="34" charset="0"/>
              <a:ea typeface="Lato" panose="020F0502020204030203" pitchFamily="34" charset="0"/>
              <a:cs typeface="Lato" panose="020F0502020204030203" pitchFamily="34" charset="0"/>
            </a:endParaRPr>
          </a:p>
          <a:p>
            <a:r>
              <a:rPr lang="en-US" sz="1400" dirty="0">
                <a:latin typeface="Lato" panose="020F0502020204030203" pitchFamily="34" charset="0"/>
                <a:ea typeface="Lato" panose="020F0502020204030203" pitchFamily="34" charset="0"/>
                <a:cs typeface="Lato" panose="020F0502020204030203" pitchFamily="34" charset="0"/>
              </a:rPr>
              <a:t>For the candidate to improve, they needed to explore psychological models to back up their answer and should bring in the nurture side of the debate, discussing how this could explain Osian’s current behaviour. The candidate could have added to the 2</a:t>
            </a:r>
            <a:r>
              <a:rPr lang="en-US" sz="1400" baseline="30000" dirty="0">
                <a:latin typeface="Lato" panose="020F0502020204030203" pitchFamily="34" charset="0"/>
                <a:ea typeface="Lato" panose="020F0502020204030203" pitchFamily="34" charset="0"/>
                <a:cs typeface="Lato" panose="020F0502020204030203" pitchFamily="34" charset="0"/>
              </a:rPr>
              <a:t>nd</a:t>
            </a:r>
            <a:r>
              <a:rPr lang="en-US" sz="1400" dirty="0">
                <a:latin typeface="Lato" panose="020F0502020204030203" pitchFamily="34" charset="0"/>
                <a:ea typeface="Lato" panose="020F0502020204030203" pitchFamily="34" charset="0"/>
                <a:cs typeface="Lato" panose="020F0502020204030203" pitchFamily="34" charset="0"/>
              </a:rPr>
              <a:t> sentence “influenced by either our family genes or the environment.”   Using the word ‘genes’ would have demonstrated knowledge of the nature element of the debate. </a:t>
            </a:r>
            <a:endParaRPr lang="en-US" sz="1400" b="1" dirty="0">
              <a:latin typeface="Lato" panose="020F0502020204030203" pitchFamily="34" charset="0"/>
              <a:ea typeface="Lato" panose="020F0502020204030203" pitchFamily="34" charset="0"/>
              <a:cs typeface="Lato" panose="020F0502020204030203" pitchFamily="34" charset="0"/>
            </a:endParaRPr>
          </a:p>
          <a:p>
            <a:endParaRPr lang="en-US" sz="1400" b="1" dirty="0">
              <a:latin typeface="Lato" panose="020F0502020204030203" pitchFamily="34" charset="0"/>
              <a:ea typeface="Lato" panose="020F0502020204030203" pitchFamily="34" charset="0"/>
              <a:cs typeface="Lato" panose="020F0502020204030203" pitchFamily="34" charset="0"/>
            </a:endParaRPr>
          </a:p>
          <a:p>
            <a:r>
              <a:rPr lang="en-US" sz="1400" b="1" dirty="0">
                <a:latin typeface="Lato" panose="020F0502020204030203" pitchFamily="34" charset="0"/>
                <a:ea typeface="Lato" panose="020F0502020204030203" pitchFamily="34" charset="0"/>
                <a:cs typeface="Lato" panose="020F0502020204030203" pitchFamily="34" charset="0"/>
              </a:rPr>
              <a:t>2 marks </a:t>
            </a:r>
            <a:r>
              <a:rPr lang="en-US" sz="1400" dirty="0">
                <a:latin typeface="Lato" panose="020F0502020204030203" pitchFamily="34" charset="0"/>
                <a:ea typeface="Lato" panose="020F0502020204030203" pitchFamily="34" charset="0"/>
                <a:cs typeface="Lato" panose="020F0502020204030203" pitchFamily="34" charset="0"/>
              </a:rPr>
              <a:t>awarded</a:t>
            </a:r>
            <a:r>
              <a:rPr lang="en-US" sz="1400" dirty="0"/>
              <a:t>. </a:t>
            </a:r>
          </a:p>
        </p:txBody>
      </p:sp>
    </p:spTree>
    <p:extLst>
      <p:ext uri="{BB962C8B-B14F-4D97-AF65-F5344CB8AC3E}">
        <p14:creationId xmlns:p14="http://schemas.microsoft.com/office/powerpoint/2010/main" val="255022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9F8B04-9A3D-0AFE-13B8-5863DB99825F}"/>
              </a:ext>
            </a:extLst>
          </p:cNvPr>
          <p:cNvPicPr>
            <a:picLocks noChangeAspect="1"/>
          </p:cNvPicPr>
          <p:nvPr/>
        </p:nvPicPr>
        <p:blipFill>
          <a:blip r:embed="rId2"/>
          <a:stretch>
            <a:fillRect/>
          </a:stretch>
        </p:blipFill>
        <p:spPr>
          <a:xfrm>
            <a:off x="3790604" y="1321633"/>
            <a:ext cx="4610791" cy="5243513"/>
          </a:xfrm>
          <a:prstGeom prst="rect">
            <a:avLst/>
          </a:prstGeom>
        </p:spPr>
      </p:pic>
      <p:sp>
        <p:nvSpPr>
          <p:cNvPr id="3" name="TextBox 2">
            <a:extLst>
              <a:ext uri="{FF2B5EF4-FFF2-40B4-BE49-F238E27FC236}">
                <a16:creationId xmlns:a16="http://schemas.microsoft.com/office/drawing/2014/main" id="{3747BD3E-CAB5-D639-0A78-AABEA3D27AB4}"/>
              </a:ext>
            </a:extLst>
          </p:cNvPr>
          <p:cNvSpPr txBox="1"/>
          <p:nvPr/>
        </p:nvSpPr>
        <p:spPr>
          <a:xfrm>
            <a:off x="401714" y="529986"/>
            <a:ext cx="6094520" cy="369332"/>
          </a:xfrm>
          <a:prstGeom prst="rect">
            <a:avLst/>
          </a:prstGeom>
          <a:noFill/>
        </p:spPr>
        <p:txBody>
          <a:bodyPr wrap="square">
            <a:spAutoFit/>
          </a:bodyPr>
          <a:lstStyle/>
          <a:p>
            <a:r>
              <a:rPr lang="en-GB" sz="1800" dirty="0">
                <a:solidFill>
                  <a:srgbClr val="0070C0"/>
                </a:solidFill>
              </a:rPr>
              <a:t>Question 5 (a) Candidate answer</a:t>
            </a:r>
            <a:endParaRPr lang="en-GB" dirty="0">
              <a:solidFill>
                <a:srgbClr val="0070C0"/>
              </a:solidFill>
            </a:endParaRPr>
          </a:p>
        </p:txBody>
      </p:sp>
    </p:spTree>
    <p:extLst>
      <p:ext uri="{BB962C8B-B14F-4D97-AF65-F5344CB8AC3E}">
        <p14:creationId xmlns:p14="http://schemas.microsoft.com/office/powerpoint/2010/main" val="86175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10E938-0154-49B5-B0BA-8B357973EFFE}"/>
              </a:ext>
            </a:extLst>
          </p:cNvPr>
          <p:cNvPicPr>
            <a:picLocks noChangeAspect="1"/>
          </p:cNvPicPr>
          <p:nvPr/>
        </p:nvPicPr>
        <p:blipFill>
          <a:blip r:embed="rId2"/>
          <a:stretch>
            <a:fillRect/>
          </a:stretch>
        </p:blipFill>
        <p:spPr>
          <a:xfrm>
            <a:off x="136908" y="1283359"/>
            <a:ext cx="5507521" cy="5243513"/>
          </a:xfrm>
          <a:prstGeom prst="rect">
            <a:avLst/>
          </a:prstGeom>
        </p:spPr>
      </p:pic>
      <p:sp>
        <p:nvSpPr>
          <p:cNvPr id="3" name="TextBox 2">
            <a:extLst>
              <a:ext uri="{FF2B5EF4-FFF2-40B4-BE49-F238E27FC236}">
                <a16:creationId xmlns:a16="http://schemas.microsoft.com/office/drawing/2014/main" id="{BAE96B56-D4D5-0F15-3D5D-DD770BCFEA3D}"/>
              </a:ext>
            </a:extLst>
          </p:cNvPr>
          <p:cNvSpPr txBox="1"/>
          <p:nvPr/>
        </p:nvSpPr>
        <p:spPr>
          <a:xfrm>
            <a:off x="366203" y="426997"/>
            <a:ext cx="6425213" cy="369332"/>
          </a:xfrm>
          <a:prstGeom prst="rect">
            <a:avLst/>
          </a:prstGeom>
          <a:noFill/>
        </p:spPr>
        <p:txBody>
          <a:bodyPr wrap="square">
            <a:spAutoFit/>
          </a:bodyPr>
          <a:lstStyle/>
          <a:p>
            <a:r>
              <a:rPr lang="en-GB" sz="1800" dirty="0">
                <a:solidFill>
                  <a:srgbClr val="0070C0"/>
                </a:solidFill>
              </a:rPr>
              <a:t>Question 5 (a) Candidate answer with examiner’s comments</a:t>
            </a:r>
            <a:endParaRPr lang="en-GB" dirty="0">
              <a:solidFill>
                <a:srgbClr val="0070C0"/>
              </a:solidFill>
            </a:endParaRPr>
          </a:p>
        </p:txBody>
      </p:sp>
      <p:sp>
        <p:nvSpPr>
          <p:cNvPr id="6" name="TextBox 5">
            <a:extLst>
              <a:ext uri="{FF2B5EF4-FFF2-40B4-BE49-F238E27FC236}">
                <a16:creationId xmlns:a16="http://schemas.microsoft.com/office/drawing/2014/main" id="{CC15985D-69A6-4498-ABCC-46A9A5FEE564}"/>
              </a:ext>
            </a:extLst>
          </p:cNvPr>
          <p:cNvSpPr txBox="1"/>
          <p:nvPr/>
        </p:nvSpPr>
        <p:spPr>
          <a:xfrm>
            <a:off x="6223247" y="1486268"/>
            <a:ext cx="5686742" cy="3970318"/>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This candidate showed good knowledge and understanding of key features of the nature and nurture debate, and it was pleasing to see two clear definitions of both nature and nurture.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dirty="0">
                <a:solidFill>
                  <a:srgbClr val="140000"/>
                </a:solidFill>
                <a:latin typeface="Lato" panose="020F0502020204030203" pitchFamily="34" charset="0"/>
                <a:ea typeface="Lato" panose="020F0502020204030203" pitchFamily="34" charset="0"/>
                <a:cs typeface="Lato" panose="020F0502020204030203" pitchFamily="34" charset="0"/>
              </a:rPr>
              <a:t>T</a:t>
            </a: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he candidate did expand upon why nature could explain Osian’s current lifestyle choices discussing the fact that he may have inherited the crime genetic (this seemed to be a typing error and should have read ‘crime gene</a:t>
            </a:r>
            <a:r>
              <a:rPr lang="en-US" sz="1200" dirty="0">
                <a:solidFill>
                  <a:srgbClr val="140000"/>
                </a:solidFill>
                <a:latin typeface="Lato" panose="020F0502020204030203" pitchFamily="34" charset="0"/>
                <a:ea typeface="Lato" panose="020F0502020204030203" pitchFamily="34" charset="0"/>
                <a:cs typeface="Lato" panose="020F0502020204030203" pitchFamily="34" charset="0"/>
              </a:rPr>
              <a:t>’.)</a:t>
            </a:r>
            <a:endPar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However, the discussion on nurture was generalised, for example, the candidate said it made sense that he ‘joined a gang’ and this ‘rubbed off on Osian’,  the command word is ‘discuss’ so it is important to examine an issue in detail and this was lacking in this part of the answer. The candidate could have improved this section by making clear why </a:t>
            </a:r>
            <a:r>
              <a:rPr lang="en-US" sz="1200" dirty="0">
                <a:solidFill>
                  <a:srgbClr val="140000"/>
                </a:solidFill>
                <a:latin typeface="Lato" panose="020F0502020204030203" pitchFamily="34" charset="0"/>
                <a:ea typeface="Lato" panose="020F0502020204030203" pitchFamily="34" charset="0"/>
                <a:cs typeface="Lato" panose="020F0502020204030203" pitchFamily="34" charset="0"/>
              </a:rPr>
              <a:t>Osian’s</a:t>
            </a: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environment </a:t>
            </a:r>
            <a:r>
              <a:rPr lang="en-US" sz="1200" dirty="0">
                <a:solidFill>
                  <a:srgbClr val="140000"/>
                </a:solidFill>
                <a:latin typeface="Lato" panose="020F0502020204030203" pitchFamily="34" charset="0"/>
                <a:ea typeface="Lato" panose="020F0502020204030203" pitchFamily="34" charset="0"/>
                <a:cs typeface="Lato" panose="020F0502020204030203" pitchFamily="34" charset="0"/>
              </a:rPr>
              <a:t>could</a:t>
            </a: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explain </a:t>
            </a:r>
            <a:r>
              <a:rPr lang="en-US" sz="1200" dirty="0">
                <a:solidFill>
                  <a:srgbClr val="140000"/>
                </a:solidFill>
                <a:latin typeface="Lato" panose="020F0502020204030203" pitchFamily="34" charset="0"/>
                <a:ea typeface="Lato" panose="020F0502020204030203" pitchFamily="34" charset="0"/>
                <a:cs typeface="Lato" panose="020F0502020204030203" pitchFamily="34" charset="0"/>
              </a:rPr>
              <a:t>his</a:t>
            </a: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current lifestyle choices, for example, </a:t>
            </a:r>
            <a:r>
              <a:rPr lang="en-US" sz="1200" dirty="0">
                <a:solidFill>
                  <a:srgbClr val="140000"/>
                </a:solidFill>
                <a:latin typeface="Lato" panose="020F0502020204030203" pitchFamily="34" charset="0"/>
                <a:ea typeface="Lato" panose="020F0502020204030203" pitchFamily="34" charset="0"/>
                <a:cs typeface="Lato" panose="020F0502020204030203" pitchFamily="34" charset="0"/>
              </a:rPr>
              <a:t>discussing the fact that Osian was </a:t>
            </a: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living without any positive role models or may have been peer pressured from members of the gang. </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For the candidate to improve their answer further, they needed to discuss the nature argument in more detail as stated above and </a:t>
            </a:r>
            <a:r>
              <a:rPr lang="en-US" sz="1200" dirty="0">
                <a:latin typeface="Lato" panose="020F0502020204030203" pitchFamily="34" charset="0"/>
                <a:ea typeface="Lato" panose="020F0502020204030203" pitchFamily="34" charset="0"/>
                <a:cs typeface="Lato" panose="020F0502020204030203" pitchFamily="34" charset="0"/>
              </a:rPr>
              <a:t>brought in psychological models to fully meet the command word of ‘discuss’ which is examining an issue in detail considering different ideas. </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US" sz="1200" b="1" dirty="0">
                <a:solidFill>
                  <a:srgbClr val="140000"/>
                </a:solidFill>
                <a:latin typeface="Lato" panose="020F0502020204030203" pitchFamily="34" charset="0"/>
                <a:ea typeface="Lato" panose="020F0502020204030203" pitchFamily="34" charset="0"/>
                <a:cs typeface="Lato" panose="020F0502020204030203" pitchFamily="34" charset="0"/>
              </a:rPr>
              <a:t>3</a:t>
            </a:r>
            <a:r>
              <a:rPr kumimoji="0" lang="en-US" sz="1200" b="1"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 marks </a:t>
            </a:r>
            <a:r>
              <a:rPr kumimoji="0" lang="en-US" sz="1200" b="0" i="0" u="none" strike="noStrike" kern="1200" cap="none" spc="0" normalizeH="0" baseline="0" noProof="0" dirty="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awarded</a:t>
            </a:r>
            <a:r>
              <a:rPr kumimoji="0" lang="en-US" sz="1200" b="0" i="0" u="none" strike="noStrike" kern="1200" cap="none" spc="0" normalizeH="0" baseline="0" noProof="0" dirty="0">
                <a:ln>
                  <a:noFill/>
                </a:ln>
                <a:solidFill>
                  <a:srgbClr val="14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68615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3811EC-0BDE-25B0-CBFF-57875ED6D765}"/>
              </a:ext>
            </a:extLst>
          </p:cNvPr>
          <p:cNvSpPr txBox="1"/>
          <p:nvPr/>
        </p:nvSpPr>
        <p:spPr>
          <a:xfrm>
            <a:off x="383959" y="245901"/>
            <a:ext cx="6094520" cy="369332"/>
          </a:xfrm>
          <a:prstGeom prst="rect">
            <a:avLst/>
          </a:prstGeom>
          <a:noFill/>
        </p:spPr>
        <p:txBody>
          <a:bodyPr wrap="square">
            <a:spAutoFit/>
          </a:bodyPr>
          <a:lstStyle/>
          <a:p>
            <a:r>
              <a:rPr lang="en-GB" dirty="0">
                <a:solidFill>
                  <a:srgbClr val="0070C0"/>
                </a:solidFill>
              </a:rPr>
              <a:t>Question 7 (a)</a:t>
            </a:r>
          </a:p>
        </p:txBody>
      </p:sp>
      <p:pic>
        <p:nvPicPr>
          <p:cNvPr id="6" name="Picture 5">
            <a:extLst>
              <a:ext uri="{FF2B5EF4-FFF2-40B4-BE49-F238E27FC236}">
                <a16:creationId xmlns:a16="http://schemas.microsoft.com/office/drawing/2014/main" id="{65E76E45-E2D6-A5E4-BA49-096AC999290A}"/>
              </a:ext>
            </a:extLst>
          </p:cNvPr>
          <p:cNvPicPr>
            <a:picLocks noChangeAspect="1"/>
          </p:cNvPicPr>
          <p:nvPr/>
        </p:nvPicPr>
        <p:blipFill>
          <a:blip r:embed="rId2"/>
          <a:stretch>
            <a:fillRect/>
          </a:stretch>
        </p:blipFill>
        <p:spPr>
          <a:xfrm>
            <a:off x="974946" y="3020238"/>
            <a:ext cx="8258874" cy="3837762"/>
          </a:xfrm>
          <a:prstGeom prst="rect">
            <a:avLst/>
          </a:prstGeom>
        </p:spPr>
      </p:pic>
      <p:sp>
        <p:nvSpPr>
          <p:cNvPr id="4" name="TextBox 3">
            <a:extLst>
              <a:ext uri="{FF2B5EF4-FFF2-40B4-BE49-F238E27FC236}">
                <a16:creationId xmlns:a16="http://schemas.microsoft.com/office/drawing/2014/main" id="{0077D529-F45D-783C-141A-160D02C4668A}"/>
              </a:ext>
            </a:extLst>
          </p:cNvPr>
          <p:cNvSpPr txBox="1"/>
          <p:nvPr/>
        </p:nvSpPr>
        <p:spPr>
          <a:xfrm>
            <a:off x="559293" y="1322773"/>
            <a:ext cx="11150354" cy="1477328"/>
          </a:xfrm>
          <a:prstGeom prst="rect">
            <a:avLst/>
          </a:prstGeom>
          <a:noFill/>
        </p:spPr>
        <p:txBody>
          <a:bodyPr wrap="square" rtlCol="0">
            <a:spAutoFit/>
          </a:bodyPr>
          <a:lstStyle/>
          <a:p>
            <a:r>
              <a:rPr lang="en-US" dirty="0">
                <a:solidFill>
                  <a:srgbClr val="0070C0"/>
                </a:solidFill>
              </a:rPr>
              <a:t>Sioned is 35 years old and has lived with a long-term severe skin condition (eczema) all her life. It has caused her to experience episodes of depression over the last ten years.</a:t>
            </a:r>
          </a:p>
          <a:p>
            <a:endParaRPr lang="en-US" dirty="0">
              <a:solidFill>
                <a:srgbClr val="0070C0"/>
              </a:solidFill>
            </a:endParaRPr>
          </a:p>
          <a:p>
            <a:r>
              <a:rPr lang="en-US" dirty="0">
                <a:solidFill>
                  <a:srgbClr val="0070C0"/>
                </a:solidFill>
              </a:rPr>
              <a:t>Explain the long-term impact of depression on Sioned’s growth and development. </a:t>
            </a:r>
          </a:p>
          <a:p>
            <a:r>
              <a:rPr lang="en-US" dirty="0">
                <a:solidFill>
                  <a:srgbClr val="0070C0"/>
                </a:solidFill>
              </a:rPr>
              <a:t>6 marks.</a:t>
            </a:r>
            <a:endParaRPr lang="en-GB" dirty="0">
              <a:solidFill>
                <a:srgbClr val="0070C0"/>
              </a:solidFill>
            </a:endParaRPr>
          </a:p>
        </p:txBody>
      </p:sp>
      <p:pic>
        <p:nvPicPr>
          <p:cNvPr id="7" name="Content Placeholder 5">
            <a:extLst>
              <a:ext uri="{FF2B5EF4-FFF2-40B4-BE49-F238E27FC236}">
                <a16:creationId xmlns:a16="http://schemas.microsoft.com/office/drawing/2014/main" id="{68F1EFE7-A1D3-0DA4-B644-508A5C65C72D}"/>
              </a:ext>
            </a:extLst>
          </p:cNvPr>
          <p:cNvPicPr>
            <a:picLocks noChangeAspect="1"/>
          </p:cNvPicPr>
          <p:nvPr/>
        </p:nvPicPr>
        <p:blipFill>
          <a:blip r:embed="rId3"/>
          <a:stretch>
            <a:fillRect/>
          </a:stretch>
        </p:blipFill>
        <p:spPr>
          <a:xfrm>
            <a:off x="7243156" y="4057900"/>
            <a:ext cx="4870990" cy="2431719"/>
          </a:xfrm>
          <a:prstGeom prst="rect">
            <a:avLst/>
          </a:prstGeom>
        </p:spPr>
      </p:pic>
    </p:spTree>
    <p:extLst>
      <p:ext uri="{BB962C8B-B14F-4D97-AF65-F5344CB8AC3E}">
        <p14:creationId xmlns:p14="http://schemas.microsoft.com/office/powerpoint/2010/main" val="211518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E17688-D901-D201-4579-8628C89AA740}"/>
              </a:ext>
            </a:extLst>
          </p:cNvPr>
          <p:cNvPicPr>
            <a:picLocks noChangeAspect="1"/>
          </p:cNvPicPr>
          <p:nvPr/>
        </p:nvPicPr>
        <p:blipFill>
          <a:blip r:embed="rId2"/>
          <a:stretch>
            <a:fillRect/>
          </a:stretch>
        </p:blipFill>
        <p:spPr>
          <a:xfrm>
            <a:off x="2828469" y="1930540"/>
            <a:ext cx="6535062" cy="4067743"/>
          </a:xfrm>
          <a:prstGeom prst="rect">
            <a:avLst/>
          </a:prstGeom>
        </p:spPr>
      </p:pic>
      <p:sp>
        <p:nvSpPr>
          <p:cNvPr id="2" name="TextBox 1">
            <a:extLst>
              <a:ext uri="{FF2B5EF4-FFF2-40B4-BE49-F238E27FC236}">
                <a16:creationId xmlns:a16="http://schemas.microsoft.com/office/drawing/2014/main" id="{C2EFEB61-B57A-9763-C8C6-78FF5229F961}"/>
              </a:ext>
            </a:extLst>
          </p:cNvPr>
          <p:cNvSpPr txBox="1"/>
          <p:nvPr/>
        </p:nvSpPr>
        <p:spPr>
          <a:xfrm>
            <a:off x="257452" y="486855"/>
            <a:ext cx="6764785" cy="369332"/>
          </a:xfrm>
          <a:prstGeom prst="rect">
            <a:avLst/>
          </a:prstGeom>
          <a:noFill/>
        </p:spPr>
        <p:txBody>
          <a:bodyPr wrap="square" rtlCol="0">
            <a:spAutoFit/>
          </a:bodyPr>
          <a:lstStyle/>
          <a:p>
            <a:r>
              <a:rPr lang="en-US" dirty="0">
                <a:solidFill>
                  <a:srgbClr val="0070C0"/>
                </a:solidFill>
              </a:rPr>
              <a:t>Question 7 (a) Candidate’s answer</a:t>
            </a:r>
            <a:endParaRPr lang="en-GB" dirty="0">
              <a:solidFill>
                <a:srgbClr val="0070C0"/>
              </a:solidFill>
            </a:endParaRPr>
          </a:p>
        </p:txBody>
      </p:sp>
    </p:spTree>
    <p:extLst>
      <p:ext uri="{BB962C8B-B14F-4D97-AF65-F5344CB8AC3E}">
        <p14:creationId xmlns:p14="http://schemas.microsoft.com/office/powerpoint/2010/main" val="79249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8A29F1-FA41-1909-D10E-5AD37E48D338}"/>
              </a:ext>
            </a:extLst>
          </p:cNvPr>
          <p:cNvPicPr>
            <a:picLocks noChangeAspect="1"/>
          </p:cNvPicPr>
          <p:nvPr/>
        </p:nvPicPr>
        <p:blipFill>
          <a:blip r:embed="rId2"/>
          <a:stretch>
            <a:fillRect/>
          </a:stretch>
        </p:blipFill>
        <p:spPr>
          <a:xfrm>
            <a:off x="70019" y="1664210"/>
            <a:ext cx="5806693" cy="3614371"/>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605081" y="1566436"/>
            <a:ext cx="5304908" cy="4031873"/>
          </a:xfrm>
          <a:prstGeom prst="rect">
            <a:avLst/>
          </a:prstGeom>
          <a:noFill/>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This candidate showed </a:t>
            </a:r>
            <a:r>
              <a:rPr lang="en-US" sz="1600" b="1" dirty="0">
                <a:latin typeface="Lato" panose="020F0502020204030203" pitchFamily="34" charset="0"/>
                <a:ea typeface="Lato" panose="020F0502020204030203" pitchFamily="34" charset="0"/>
                <a:cs typeface="Lato" panose="020F0502020204030203" pitchFamily="34" charset="0"/>
              </a:rPr>
              <a:t>some</a:t>
            </a:r>
            <a:r>
              <a:rPr lang="en-US" sz="1600" dirty="0">
                <a:latin typeface="Lato" panose="020F0502020204030203" pitchFamily="34" charset="0"/>
                <a:ea typeface="Lato" panose="020F0502020204030203" pitchFamily="34" charset="0"/>
                <a:cs typeface="Lato" panose="020F0502020204030203" pitchFamily="34" charset="0"/>
              </a:rPr>
              <a:t> knowledge and understanding of the impact of depression on Sioned’s growth and development.</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candidate did explain the impact on Sioned’s social development, being isolated and lonely. Bullying was not in the stem of this question and reasoning behind this answer was not explained by the candidate.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For the candidate to improve their answer, they could have brought in other aspects of development such as physical, intellectual and emotional aspects of living with depression and the potential long-term impact this could have had on Sioned. </a:t>
            </a:r>
          </a:p>
          <a:p>
            <a:endParaRPr lang="en-US" sz="1600" b="1" dirty="0">
              <a:latin typeface="Lato" panose="020F0502020204030203" pitchFamily="34" charset="0"/>
              <a:ea typeface="Lato" panose="020F0502020204030203" pitchFamily="34" charset="0"/>
              <a:cs typeface="Lato" panose="020F0502020204030203" pitchFamily="34" charset="0"/>
            </a:endParaRPr>
          </a:p>
          <a:p>
            <a:r>
              <a:rPr lang="en-US" sz="1600" b="1" dirty="0">
                <a:latin typeface="Lato" panose="020F0502020204030203" pitchFamily="34" charset="0"/>
                <a:ea typeface="Lato" panose="020F0502020204030203" pitchFamily="34" charset="0"/>
                <a:cs typeface="Lato" panose="020F0502020204030203" pitchFamily="34" charset="0"/>
              </a:rPr>
              <a:t>2 marks </a:t>
            </a:r>
            <a:r>
              <a:rPr lang="en-US" sz="1600" dirty="0">
                <a:latin typeface="Lato" panose="020F0502020204030203" pitchFamily="34" charset="0"/>
                <a:ea typeface="Lato" panose="020F0502020204030203" pitchFamily="34" charset="0"/>
                <a:cs typeface="Lato" panose="020F0502020204030203" pitchFamily="34" charset="0"/>
              </a:rPr>
              <a:t>awarded</a:t>
            </a:r>
            <a:r>
              <a:rPr lang="en-US" sz="1600" dirty="0"/>
              <a:t>. </a:t>
            </a:r>
          </a:p>
        </p:txBody>
      </p:sp>
      <p:sp>
        <p:nvSpPr>
          <p:cNvPr id="3" name="Title 2">
            <a:extLst>
              <a:ext uri="{FF2B5EF4-FFF2-40B4-BE49-F238E27FC236}">
                <a16:creationId xmlns:a16="http://schemas.microsoft.com/office/drawing/2014/main" id="{2682BACF-861B-426A-9049-A256C7D9EEDB}"/>
              </a:ext>
            </a:extLst>
          </p:cNvPr>
          <p:cNvSpPr txBox="1">
            <a:spLocks/>
          </p:cNvSpPr>
          <p:nvPr/>
        </p:nvSpPr>
        <p:spPr>
          <a:xfrm>
            <a:off x="282011" y="432352"/>
            <a:ext cx="10223323" cy="44726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a:br>
            <a:r>
              <a:rPr lang="en-GB"/>
              <a:t>Question 7 (a) Candidate answer with examiner’s comments</a:t>
            </a:r>
            <a:endParaRPr lang="en-GB" dirty="0"/>
          </a:p>
        </p:txBody>
      </p:sp>
    </p:spTree>
    <p:extLst>
      <p:ext uri="{BB962C8B-B14F-4D97-AF65-F5344CB8AC3E}">
        <p14:creationId xmlns:p14="http://schemas.microsoft.com/office/powerpoint/2010/main" val="171941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195048"/>
            <a:ext cx="10020936" cy="58553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marL="804863" indent="-804863" defTabSz="457200">
              <a:lnSpc>
                <a:spcPct val="100000"/>
              </a:lnSpc>
              <a:spcBef>
                <a:spcPts val="150"/>
              </a:spcBef>
              <a:defRPr/>
            </a:pPr>
            <a:r>
              <a:rPr lang="en-US" sz="1800" dirty="0"/>
              <a:t>Unit 2: Factors affecting individuals’ growth and development across the lifespan and how this impacts on outcomes, care and support needs.  </a:t>
            </a:r>
            <a:endParaRPr lang="en-US" sz="1800"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597159D2-ABEC-4203-AD91-3751F6D76650}"/>
              </a:ext>
            </a:extLst>
          </p:cNvPr>
          <p:cNvSpPr/>
          <p:nvPr/>
        </p:nvSpPr>
        <p:spPr>
          <a:xfrm>
            <a:off x="5474368" y="1359568"/>
            <a:ext cx="6326648" cy="5498432"/>
          </a:xfrm>
          <a:prstGeom prst="rect">
            <a:avLst/>
          </a:prstGeom>
          <a:solidFill>
            <a:schemeClr val="accent3"/>
          </a:solidFill>
          <a:effectLst>
            <a:outerShdw blurRad="50800" dist="50800" dir="5400000" algn="ctr" rotWithShape="0">
              <a:schemeClr val="accent3"/>
            </a:outerShdw>
          </a:effectLst>
        </p:spPr>
        <p:txBody>
          <a:bodyPr wrap="none" lIns="0" tIns="0" rIns="0" bIns="0" rtlCol="0" anchor="ctr">
            <a:noAutofit/>
          </a:bodyPr>
          <a:lstStyle/>
          <a:p>
            <a:pPr algn="ctr"/>
            <a:endParaRPr lang="en-GB">
              <a:solidFill>
                <a:srgbClr val="000000"/>
              </a:solidFill>
            </a:endParaRPr>
          </a:p>
        </p:txBody>
      </p:sp>
      <p:sp>
        <p:nvSpPr>
          <p:cNvPr id="8" name="TextBox 7">
            <a:extLst>
              <a:ext uri="{FF2B5EF4-FFF2-40B4-BE49-F238E27FC236}">
                <a16:creationId xmlns:a16="http://schemas.microsoft.com/office/drawing/2014/main" id="{71C2D5AF-5D3B-4276-B36C-97AFA6E5BBF9}"/>
              </a:ext>
            </a:extLst>
          </p:cNvPr>
          <p:cNvSpPr txBox="1"/>
          <p:nvPr/>
        </p:nvSpPr>
        <p:spPr>
          <a:xfrm>
            <a:off x="6510845" y="5615756"/>
            <a:ext cx="5489818" cy="461665"/>
          </a:xfrm>
          <a:prstGeom prst="rect">
            <a:avLst/>
          </a:prstGeom>
          <a:noFill/>
        </p:spPr>
        <p:txBody>
          <a:bodyPr wrap="square" rtlCol="0">
            <a:spAutoFit/>
          </a:bodyPr>
          <a:lstStyle/>
          <a:p>
            <a:r>
              <a:rPr lang="en-GB" sz="2400" b="1" dirty="0">
                <a:solidFill>
                  <a:schemeClr val="bg1"/>
                </a:solidFill>
              </a:rPr>
              <a:t>Online examination review (OER) </a:t>
            </a:r>
          </a:p>
        </p:txBody>
      </p:sp>
      <p:pic>
        <p:nvPicPr>
          <p:cNvPr id="9" name="Picture 8">
            <a:extLst>
              <a:ext uri="{FF2B5EF4-FFF2-40B4-BE49-F238E27FC236}">
                <a16:creationId xmlns:a16="http://schemas.microsoft.com/office/drawing/2014/main" id="{D0D25735-823F-4728-8EDA-51AB7473F8FA}"/>
              </a:ext>
            </a:extLst>
          </p:cNvPr>
          <p:cNvPicPr>
            <a:picLocks noChangeAspect="1"/>
          </p:cNvPicPr>
          <p:nvPr/>
        </p:nvPicPr>
        <p:blipFill>
          <a:blip r:embed="rId3"/>
          <a:stretch>
            <a:fillRect/>
          </a:stretch>
        </p:blipFill>
        <p:spPr>
          <a:xfrm>
            <a:off x="6929490" y="1745129"/>
            <a:ext cx="3807976" cy="3371380"/>
          </a:xfrm>
          <a:prstGeom prst="rect">
            <a:avLst/>
          </a:prstGeom>
          <a:effectLst/>
        </p:spPr>
      </p:pic>
      <p:sp>
        <p:nvSpPr>
          <p:cNvPr id="4" name="TextBox 3">
            <a:extLst>
              <a:ext uri="{FF2B5EF4-FFF2-40B4-BE49-F238E27FC236}">
                <a16:creationId xmlns:a16="http://schemas.microsoft.com/office/drawing/2014/main" id="{6E700F25-A2BD-730D-29EA-C775432F283B}"/>
              </a:ext>
            </a:extLst>
          </p:cNvPr>
          <p:cNvSpPr txBox="1"/>
          <p:nvPr/>
        </p:nvSpPr>
        <p:spPr>
          <a:xfrm>
            <a:off x="3048000" y="3022753"/>
            <a:ext cx="6096000" cy="261610"/>
          </a:xfrm>
          <a:prstGeom prst="rect">
            <a:avLst/>
          </a:prstGeom>
          <a:noFill/>
        </p:spPr>
        <p:txBody>
          <a:bodyPr wrap="square">
            <a:spAutoFit/>
          </a:bodyPr>
          <a:lstStyle/>
          <a:p>
            <a:r>
              <a:rPr lang="en-GB" sz="1100" dirty="0"/>
              <a:t>. </a:t>
            </a:r>
            <a:endParaRPr lang="en-GB" dirty="0"/>
          </a:p>
        </p:txBody>
      </p:sp>
      <p:pic>
        <p:nvPicPr>
          <p:cNvPr id="11" name="Picture 10">
            <a:extLst>
              <a:ext uri="{FF2B5EF4-FFF2-40B4-BE49-F238E27FC236}">
                <a16:creationId xmlns:a16="http://schemas.microsoft.com/office/drawing/2014/main" id="{E664C12B-AECE-E4A2-EE9C-5FABEAB5FFEF}"/>
              </a:ext>
            </a:extLst>
          </p:cNvPr>
          <p:cNvPicPr>
            <a:picLocks noChangeAspect="1"/>
          </p:cNvPicPr>
          <p:nvPr/>
        </p:nvPicPr>
        <p:blipFill>
          <a:blip r:embed="rId4"/>
          <a:stretch>
            <a:fillRect/>
          </a:stretch>
        </p:blipFill>
        <p:spPr>
          <a:xfrm>
            <a:off x="531588" y="1446849"/>
            <a:ext cx="4221566" cy="5216103"/>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B9A066-FB4D-F222-0B8E-28900000FFBB}"/>
              </a:ext>
            </a:extLst>
          </p:cNvPr>
          <p:cNvPicPr>
            <a:picLocks noChangeAspect="1"/>
          </p:cNvPicPr>
          <p:nvPr/>
        </p:nvPicPr>
        <p:blipFill>
          <a:blip r:embed="rId2"/>
          <a:stretch>
            <a:fillRect/>
          </a:stretch>
        </p:blipFill>
        <p:spPr>
          <a:xfrm>
            <a:off x="3594947" y="1492370"/>
            <a:ext cx="5002105" cy="5365630"/>
          </a:xfrm>
          <a:prstGeom prst="rect">
            <a:avLst/>
          </a:prstGeom>
        </p:spPr>
      </p:pic>
      <p:sp>
        <p:nvSpPr>
          <p:cNvPr id="3" name="Title 2">
            <a:extLst>
              <a:ext uri="{FF2B5EF4-FFF2-40B4-BE49-F238E27FC236}">
                <a16:creationId xmlns:a16="http://schemas.microsoft.com/office/drawing/2014/main" id="{0FEFD28D-C4F0-4430-8799-4ACAC822B689}"/>
              </a:ext>
            </a:extLst>
          </p:cNvPr>
          <p:cNvSpPr txBox="1">
            <a:spLocks/>
          </p:cNvSpPr>
          <p:nvPr/>
        </p:nvSpPr>
        <p:spPr>
          <a:xfrm>
            <a:off x="282011" y="208722"/>
            <a:ext cx="10223323" cy="44726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dirty="0"/>
            </a:br>
            <a:br>
              <a:rPr lang="en-GB" dirty="0"/>
            </a:br>
            <a:br>
              <a:rPr lang="en-GB" dirty="0"/>
            </a:br>
            <a:br>
              <a:rPr lang="en-GB" dirty="0"/>
            </a:br>
            <a:r>
              <a:rPr lang="en-GB" sz="8000" dirty="0"/>
              <a:t>Question 7 (a) Candidate answer</a:t>
            </a:r>
          </a:p>
        </p:txBody>
      </p:sp>
    </p:spTree>
    <p:extLst>
      <p:ext uri="{BB962C8B-B14F-4D97-AF65-F5344CB8AC3E}">
        <p14:creationId xmlns:p14="http://schemas.microsoft.com/office/powerpoint/2010/main" val="355454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a:spLocks noGrp="1"/>
          </p:cNvSpPr>
          <p:nvPr>
            <p:ph type="title" idx="4294967295"/>
          </p:nvPr>
        </p:nvSpPr>
        <p:spPr>
          <a:xfrm>
            <a:off x="379563" y="226145"/>
            <a:ext cx="10223500" cy="447675"/>
          </a:xfrm>
        </p:spPr>
        <p:txBody>
          <a:bodyPr>
            <a:normAutofit fontScale="90000"/>
          </a:bodyPr>
          <a:lstStyle/>
          <a:p>
            <a:br>
              <a:rPr lang="en-GB" sz="2400" dirty="0"/>
            </a:br>
            <a:r>
              <a:rPr lang="en-GB" sz="2400" dirty="0"/>
              <a:t> </a:t>
            </a:r>
            <a:endParaRPr lang="en-GB" dirty="0"/>
          </a:p>
        </p:txBody>
      </p:sp>
      <p:pic>
        <p:nvPicPr>
          <p:cNvPr id="5" name="Content Placeholder 4">
            <a:extLst>
              <a:ext uri="{FF2B5EF4-FFF2-40B4-BE49-F238E27FC236}">
                <a16:creationId xmlns:a16="http://schemas.microsoft.com/office/drawing/2014/main" id="{3FA99EFD-727E-23A1-7972-827D9654BDEB}"/>
              </a:ext>
            </a:extLst>
          </p:cNvPr>
          <p:cNvPicPr>
            <a:picLocks noChangeAspect="1"/>
          </p:cNvPicPr>
          <p:nvPr/>
        </p:nvPicPr>
        <p:blipFill>
          <a:blip r:embed="rId2"/>
          <a:stretch>
            <a:fillRect/>
          </a:stretch>
        </p:blipFill>
        <p:spPr>
          <a:xfrm>
            <a:off x="282011" y="1388342"/>
            <a:ext cx="5215509" cy="5243513"/>
          </a:xfrm>
          <a:prstGeom prst="rect">
            <a:avLst/>
          </a:prstGeom>
        </p:spPr>
      </p:pic>
      <p:sp>
        <p:nvSpPr>
          <p:cNvPr id="2" name="Title 2">
            <a:extLst>
              <a:ext uri="{FF2B5EF4-FFF2-40B4-BE49-F238E27FC236}">
                <a16:creationId xmlns:a16="http://schemas.microsoft.com/office/drawing/2014/main" id="{2682BACF-861B-426A-9049-A256C7D9EEDB}"/>
              </a:ext>
            </a:extLst>
          </p:cNvPr>
          <p:cNvSpPr txBox="1">
            <a:spLocks/>
          </p:cNvSpPr>
          <p:nvPr/>
        </p:nvSpPr>
        <p:spPr>
          <a:xfrm>
            <a:off x="282011" y="208722"/>
            <a:ext cx="10223323" cy="44726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a:br>
            <a:r>
              <a:rPr lang="en-GB"/>
              <a:t>Question 7 (a) Candidate answer with examiner’s comments</a:t>
            </a:r>
            <a:endParaRPr lang="en-GB" dirty="0"/>
          </a:p>
        </p:txBody>
      </p:sp>
      <p:sp>
        <p:nvSpPr>
          <p:cNvPr id="6" name="TextBox 5">
            <a:extLst>
              <a:ext uri="{FF2B5EF4-FFF2-40B4-BE49-F238E27FC236}">
                <a16:creationId xmlns:a16="http://schemas.microsoft.com/office/drawing/2014/main" id="{CC15985D-69A6-4498-ABCC-46A9A5FEE564}"/>
              </a:ext>
            </a:extLst>
          </p:cNvPr>
          <p:cNvSpPr txBox="1"/>
          <p:nvPr/>
        </p:nvSpPr>
        <p:spPr>
          <a:xfrm>
            <a:off x="6122632" y="1388342"/>
            <a:ext cx="5382827" cy="8987076"/>
          </a:xfrm>
          <a:prstGeom prst="rect">
            <a:avLst/>
          </a:prstGeom>
          <a:noFill/>
        </p:spPr>
        <p:txBody>
          <a:bodyPr wrap="square">
            <a:spAutoFit/>
          </a:bodyPr>
          <a:lstStyle/>
          <a:p>
            <a:r>
              <a:rPr lang="en-US" sz="1400" dirty="0">
                <a:latin typeface="Lato" panose="020F0502020204030203" pitchFamily="34" charset="0"/>
                <a:ea typeface="Lato" panose="020F0502020204030203" pitchFamily="34" charset="0"/>
                <a:cs typeface="Lato" panose="020F0502020204030203" pitchFamily="34" charset="0"/>
              </a:rPr>
              <a:t>This candidate showed some knowledge and understanding of the long-term impact of depression on Sioned’s growth and development through the wide-ranging nature of their response. </a:t>
            </a:r>
          </a:p>
          <a:p>
            <a:endParaRPr lang="en-US" sz="1400" dirty="0">
              <a:latin typeface="Lato" panose="020F0502020204030203" pitchFamily="34" charset="0"/>
              <a:ea typeface="Lato" panose="020F0502020204030203" pitchFamily="34" charset="0"/>
              <a:cs typeface="Lato" panose="020F0502020204030203" pitchFamily="34" charset="0"/>
            </a:endParaRPr>
          </a:p>
          <a:p>
            <a:r>
              <a:rPr lang="en-US" sz="1400" dirty="0">
                <a:latin typeface="Lato" panose="020F0502020204030203" pitchFamily="34" charset="0"/>
                <a:ea typeface="Lato" panose="020F0502020204030203" pitchFamily="34" charset="0"/>
                <a:cs typeface="Lato" panose="020F0502020204030203" pitchFamily="34" charset="0"/>
              </a:rPr>
              <a:t>The candidate explained the impact on Sioned’s social development, isolating herself from friends; physical development, stopping physical exercise; and intellectual development, struggling to concentrate in work. It was evident that the candidate was aware of the impact of depression, however the answer lacked a detailed explanation of the long-term impact. </a:t>
            </a:r>
          </a:p>
          <a:p>
            <a:endParaRPr lang="en-US" sz="1400" dirty="0">
              <a:latin typeface="Lato" panose="020F0502020204030203" pitchFamily="34" charset="0"/>
              <a:ea typeface="Lato" panose="020F0502020204030203" pitchFamily="34" charset="0"/>
              <a:cs typeface="Lato" panose="020F0502020204030203" pitchFamily="34" charset="0"/>
            </a:endParaRPr>
          </a:p>
          <a:p>
            <a:r>
              <a:rPr lang="en-US" sz="1400" dirty="0">
                <a:latin typeface="Lato" panose="020F0502020204030203" pitchFamily="34" charset="0"/>
                <a:ea typeface="Lato" panose="020F0502020204030203" pitchFamily="34" charset="0"/>
                <a:cs typeface="Lato" panose="020F0502020204030203" pitchFamily="34" charset="0"/>
              </a:rPr>
              <a:t>For the candidate to improve their answer, they could develop their responses by explaining social isolation and the long-term impact of stopping physical exercise such as increased risk of putting on weight leading to obesity. The candidate could also have considered the long-term impact of not being able to concentrate, for example, the impact on her work leading to losing her job and resulting in loss of future income.</a:t>
            </a:r>
          </a:p>
          <a:p>
            <a:endParaRPr lang="en-US" sz="1400" b="1" dirty="0">
              <a:latin typeface="Lato" panose="020F0502020204030203" pitchFamily="34" charset="0"/>
              <a:ea typeface="Lato" panose="020F0502020204030203" pitchFamily="34" charset="0"/>
              <a:cs typeface="Lato" panose="020F0502020204030203" pitchFamily="34" charset="0"/>
            </a:endParaRPr>
          </a:p>
          <a:p>
            <a:r>
              <a:rPr lang="en-US" sz="1400" b="1" dirty="0">
                <a:latin typeface="Lato" panose="020F0502020204030203" pitchFamily="34" charset="0"/>
                <a:ea typeface="Lato" panose="020F0502020204030203" pitchFamily="34" charset="0"/>
                <a:cs typeface="Lato" panose="020F0502020204030203" pitchFamily="34" charset="0"/>
              </a:rPr>
              <a:t>3 marks </a:t>
            </a:r>
            <a:r>
              <a:rPr lang="en-US" sz="1400" dirty="0">
                <a:latin typeface="Lato" panose="020F0502020204030203" pitchFamily="34" charset="0"/>
                <a:ea typeface="Lato" panose="020F0502020204030203" pitchFamily="34" charset="0"/>
                <a:cs typeface="Lato" panose="020F0502020204030203" pitchFamily="34" charset="0"/>
              </a:rPr>
              <a:t>awarded</a:t>
            </a:r>
            <a:r>
              <a:rPr lang="en-US" sz="1400" dirty="0"/>
              <a:t>. </a:t>
            </a:r>
          </a:p>
          <a:p>
            <a:endParaRPr lang="en-US" sz="1400" b="1" dirty="0"/>
          </a:p>
          <a:p>
            <a:endParaRPr lang="en-US" sz="1400"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03216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txBox="1">
            <a:spLocks/>
          </p:cNvSpPr>
          <p:nvPr/>
        </p:nvSpPr>
        <p:spPr>
          <a:xfrm>
            <a:off x="282011" y="208722"/>
            <a:ext cx="10223323" cy="44726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dirty="0"/>
            </a:br>
            <a:br>
              <a:rPr lang="en-GB" dirty="0"/>
            </a:br>
            <a:br>
              <a:rPr lang="en-GB" dirty="0"/>
            </a:br>
            <a:br>
              <a:rPr lang="en-GB" dirty="0"/>
            </a:br>
            <a:r>
              <a:rPr lang="en-GB" sz="8000" dirty="0"/>
              <a:t>Question 7 (a) Candidate answer</a:t>
            </a:r>
          </a:p>
        </p:txBody>
      </p:sp>
      <p:pic>
        <p:nvPicPr>
          <p:cNvPr id="4" name="Content Placeholder 3">
            <a:extLst>
              <a:ext uri="{FF2B5EF4-FFF2-40B4-BE49-F238E27FC236}">
                <a16:creationId xmlns:a16="http://schemas.microsoft.com/office/drawing/2014/main" id="{1D6D2099-FC03-F9FF-8AB3-2A49BF9C75C6}"/>
              </a:ext>
            </a:extLst>
          </p:cNvPr>
          <p:cNvPicPr>
            <a:picLocks noChangeAspect="1"/>
          </p:cNvPicPr>
          <p:nvPr/>
        </p:nvPicPr>
        <p:blipFill>
          <a:blip r:embed="rId2"/>
          <a:stretch>
            <a:fillRect/>
          </a:stretch>
        </p:blipFill>
        <p:spPr>
          <a:xfrm>
            <a:off x="2952726" y="1299233"/>
            <a:ext cx="4881891" cy="5243513"/>
          </a:xfrm>
          <a:prstGeom prst="rect">
            <a:avLst/>
          </a:prstGeom>
        </p:spPr>
      </p:pic>
    </p:spTree>
    <p:extLst>
      <p:ext uri="{BB962C8B-B14F-4D97-AF65-F5344CB8AC3E}">
        <p14:creationId xmlns:p14="http://schemas.microsoft.com/office/powerpoint/2010/main" val="404129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txBox="1">
            <a:spLocks/>
          </p:cNvSpPr>
          <p:nvPr/>
        </p:nvSpPr>
        <p:spPr>
          <a:xfrm>
            <a:off x="282011" y="432352"/>
            <a:ext cx="10223323" cy="44726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a:br>
            <a:r>
              <a:rPr lang="en-GB"/>
              <a:t>Question 7 (a) Candidate answer with examiner’s comments</a:t>
            </a:r>
            <a:endParaRPr lang="en-GB" dirty="0"/>
          </a:p>
        </p:txBody>
      </p:sp>
      <p:pic>
        <p:nvPicPr>
          <p:cNvPr id="10" name="Content Placeholder 9">
            <a:extLst>
              <a:ext uri="{FF2B5EF4-FFF2-40B4-BE49-F238E27FC236}">
                <a16:creationId xmlns:a16="http://schemas.microsoft.com/office/drawing/2014/main" id="{CADC04DF-8A24-09C3-1DED-FCA635F32B78}"/>
              </a:ext>
            </a:extLst>
          </p:cNvPr>
          <p:cNvPicPr>
            <a:picLocks noChangeAspect="1"/>
          </p:cNvPicPr>
          <p:nvPr/>
        </p:nvPicPr>
        <p:blipFill>
          <a:blip r:embed="rId2"/>
          <a:stretch>
            <a:fillRect/>
          </a:stretch>
        </p:blipFill>
        <p:spPr>
          <a:xfrm>
            <a:off x="177703" y="1264596"/>
            <a:ext cx="5307806" cy="5243513"/>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605081" y="1264596"/>
            <a:ext cx="5304908" cy="5262979"/>
          </a:xfrm>
          <a:prstGeom prst="rect">
            <a:avLst/>
          </a:prstGeom>
          <a:noFill/>
        </p:spPr>
        <p:txBody>
          <a:bodyPr wrap="square">
            <a:spAutoFit/>
          </a:bodyPr>
          <a:lstStyle/>
          <a:p>
            <a:r>
              <a:rPr lang="en-US" sz="1600" dirty="0"/>
              <a:t>This candidate demonstrated detailed knowledge and understanding of the long-term impact of depression on Sioned’s growth and development.</a:t>
            </a:r>
          </a:p>
          <a:p>
            <a:endParaRPr lang="en-US" sz="1600" dirty="0"/>
          </a:p>
          <a:p>
            <a:r>
              <a:rPr lang="en-US" sz="1600" dirty="0"/>
              <a:t>The candidate developed several points including long-term physical, intellectual and social impacts of depression. It was pleasing to see clear explanations of </a:t>
            </a:r>
            <a:r>
              <a:rPr lang="en-US" sz="1600"/>
              <a:t>the impact </a:t>
            </a:r>
            <a:r>
              <a:rPr lang="en-US" sz="1600" dirty="0"/>
              <a:t>on depression focusing on how this could affect Sioned’s growth and development.</a:t>
            </a:r>
          </a:p>
          <a:p>
            <a:endParaRPr lang="en-US" sz="1600" dirty="0"/>
          </a:p>
          <a:p>
            <a:r>
              <a:rPr lang="en-US" sz="1600" dirty="0"/>
              <a:t>The candidate could have made some reference to emotional development to reach the top of the band and could have given a named condition that could be linked to gaining weight, for example, obesity.     </a:t>
            </a:r>
          </a:p>
          <a:p>
            <a:r>
              <a:rPr lang="en-US" sz="1600" dirty="0"/>
              <a:t>The section about her job could have been more clearly linked to intellectual development when discussing her lack of focus, however, there were detailed points made throughout the answer. </a:t>
            </a:r>
          </a:p>
          <a:p>
            <a:endParaRPr lang="en-US" sz="1600" dirty="0"/>
          </a:p>
          <a:p>
            <a:endParaRPr lang="en-US" sz="1600" dirty="0"/>
          </a:p>
          <a:p>
            <a:r>
              <a:rPr lang="en-US" sz="1600" b="1" dirty="0"/>
              <a:t>5 marks </a:t>
            </a:r>
            <a:r>
              <a:rPr lang="en-US" sz="1600" dirty="0"/>
              <a:t>awarded. </a:t>
            </a:r>
          </a:p>
        </p:txBody>
      </p:sp>
    </p:spTree>
    <p:extLst>
      <p:ext uri="{BB962C8B-B14F-4D97-AF65-F5344CB8AC3E}">
        <p14:creationId xmlns:p14="http://schemas.microsoft.com/office/powerpoint/2010/main" val="258715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6FD97-B58B-6E63-87E4-C43C786DE7EE}"/>
              </a:ext>
            </a:extLst>
          </p:cNvPr>
          <p:cNvSpPr txBox="1"/>
          <p:nvPr/>
        </p:nvSpPr>
        <p:spPr>
          <a:xfrm>
            <a:off x="282009" y="1396954"/>
            <a:ext cx="11016372" cy="579902"/>
          </a:xfrm>
          <a:prstGeom prst="rect">
            <a:avLst/>
          </a:prstGeom>
          <a:noFill/>
        </p:spPr>
        <p:txBody>
          <a:bodyPr wrap="square" rtlCol="0">
            <a:spAutoFit/>
          </a:bodyPr>
          <a:lstStyle/>
          <a:p>
            <a:pPr marL="6350" indent="-6350">
              <a:lnSpc>
                <a:spcPct val="99000"/>
              </a:lnSpc>
              <a:spcAft>
                <a:spcPts val="10"/>
              </a:spcAft>
            </a:pPr>
            <a:r>
              <a:rPr lang="en-GB" sz="1600" dirty="0">
                <a:solidFill>
                  <a:srgbClr val="0070C0"/>
                </a:solidFill>
              </a:rPr>
              <a:t>Question 2 (b) </a:t>
            </a:r>
            <a:r>
              <a:rPr lang="en-GB" sz="1600" dirty="0">
                <a:solidFill>
                  <a:srgbClr val="0070C0"/>
                </a:solidFill>
                <a:latin typeface="Arial" panose="020B0604020202020204" pitchFamily="34" charset="0"/>
                <a:ea typeface="Arial" panose="020B0604020202020204" pitchFamily="34" charset="0"/>
              </a:rPr>
              <a:t>Discuss how Pavlov’s behavioural theory could explain Misha’s poor eating habits.  [8 marks]</a:t>
            </a:r>
          </a:p>
          <a:p>
            <a:pPr marL="6350" indent="-6350">
              <a:lnSpc>
                <a:spcPct val="99000"/>
              </a:lnSpc>
              <a:spcAft>
                <a:spcPts val="10"/>
              </a:spcAft>
            </a:pPr>
            <a:endParaRPr lang="en-GB" sz="1600" dirty="0">
              <a:solidFill>
                <a:srgbClr val="0070C0"/>
              </a:solidFill>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2DFB89DB-E2C4-2767-C7C9-7741A2977FC5}"/>
              </a:ext>
            </a:extLst>
          </p:cNvPr>
          <p:cNvSpPr txBox="1"/>
          <p:nvPr/>
        </p:nvSpPr>
        <p:spPr>
          <a:xfrm>
            <a:off x="282009" y="196625"/>
            <a:ext cx="9028590" cy="1200329"/>
          </a:xfrm>
          <a:prstGeom prst="rect">
            <a:avLst/>
          </a:prstGeom>
          <a:noFill/>
        </p:spPr>
        <p:txBody>
          <a:bodyPr wrap="square" rtlCol="0">
            <a:spAutoFit/>
          </a:bodyPr>
          <a:lstStyle/>
          <a:p>
            <a:r>
              <a:rPr lang="en-GB" sz="1800" dirty="0">
                <a:solidFill>
                  <a:srgbClr val="0070C0"/>
                </a:solidFill>
              </a:rPr>
              <a:t>Question 2: </a:t>
            </a:r>
            <a:r>
              <a:rPr lang="en-US" sz="1800" dirty="0">
                <a:solidFill>
                  <a:srgbClr val="0070C0"/>
                </a:solidFill>
              </a:rPr>
              <a:t>Misha has been diagnosed with high blood cholesterol and obesity.</a:t>
            </a:r>
            <a:br>
              <a:rPr lang="en-US" sz="1800" dirty="0">
                <a:solidFill>
                  <a:srgbClr val="0070C0"/>
                </a:solidFill>
              </a:rPr>
            </a:br>
            <a:r>
              <a:rPr lang="en-US" sz="1800" dirty="0">
                <a:solidFill>
                  <a:srgbClr val="0070C0"/>
                </a:solidFill>
              </a:rPr>
              <a:t>Misha now recognises that her poor eating habits have contributed to her high blood cholesterol and obesity.</a:t>
            </a:r>
            <a:br>
              <a:rPr lang="en-GB" sz="1800" dirty="0">
                <a:solidFill>
                  <a:srgbClr val="0070C0"/>
                </a:solidFill>
              </a:rPr>
            </a:br>
            <a:endParaRPr lang="en-GB" dirty="0"/>
          </a:p>
        </p:txBody>
      </p:sp>
      <p:pic>
        <p:nvPicPr>
          <p:cNvPr id="8" name="Picture 7">
            <a:extLst>
              <a:ext uri="{FF2B5EF4-FFF2-40B4-BE49-F238E27FC236}">
                <a16:creationId xmlns:a16="http://schemas.microsoft.com/office/drawing/2014/main" id="{ACEC53E6-F2AB-44AF-94B2-9D7667310CEE}"/>
              </a:ext>
            </a:extLst>
          </p:cNvPr>
          <p:cNvPicPr>
            <a:picLocks noChangeAspect="1"/>
          </p:cNvPicPr>
          <p:nvPr/>
        </p:nvPicPr>
        <p:blipFill>
          <a:blip r:embed="rId2"/>
          <a:stretch>
            <a:fillRect/>
          </a:stretch>
        </p:blipFill>
        <p:spPr>
          <a:xfrm>
            <a:off x="282009" y="2030235"/>
            <a:ext cx="9493361" cy="4411408"/>
          </a:xfrm>
          <a:prstGeom prst="rect">
            <a:avLst/>
          </a:prstGeom>
        </p:spPr>
      </p:pic>
      <p:pic>
        <p:nvPicPr>
          <p:cNvPr id="4" name="Picture 3">
            <a:extLst>
              <a:ext uri="{FF2B5EF4-FFF2-40B4-BE49-F238E27FC236}">
                <a16:creationId xmlns:a16="http://schemas.microsoft.com/office/drawing/2014/main" id="{D40DBE24-FF32-450D-8980-05014C99BF9E}"/>
              </a:ext>
            </a:extLst>
          </p:cNvPr>
          <p:cNvPicPr>
            <a:picLocks noChangeAspect="1"/>
          </p:cNvPicPr>
          <p:nvPr/>
        </p:nvPicPr>
        <p:blipFill>
          <a:blip r:embed="rId3"/>
          <a:stretch>
            <a:fillRect/>
          </a:stretch>
        </p:blipFill>
        <p:spPr>
          <a:xfrm>
            <a:off x="5946509" y="2993112"/>
            <a:ext cx="5963482" cy="3448531"/>
          </a:xfrm>
          <a:prstGeom prst="rect">
            <a:avLst/>
          </a:prstGeom>
        </p:spPr>
      </p:pic>
    </p:spTree>
    <p:extLst>
      <p:ext uri="{BB962C8B-B14F-4D97-AF65-F5344CB8AC3E}">
        <p14:creationId xmlns:p14="http://schemas.microsoft.com/office/powerpoint/2010/main" val="10300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0203BF5F-1FC6-8396-FE50-2B1F34CB9F11}"/>
              </a:ext>
            </a:extLst>
          </p:cNvPr>
          <p:cNvPicPr>
            <a:picLocks noChangeAspect="1"/>
          </p:cNvPicPr>
          <p:nvPr/>
        </p:nvPicPr>
        <p:blipFill>
          <a:blip r:embed="rId2"/>
          <a:stretch>
            <a:fillRect/>
          </a:stretch>
        </p:blipFill>
        <p:spPr>
          <a:xfrm>
            <a:off x="604382" y="2007634"/>
            <a:ext cx="10205015" cy="2936614"/>
          </a:xfrm>
          <a:prstGeom prst="rect">
            <a:avLst/>
          </a:prstGeom>
        </p:spPr>
      </p:pic>
      <p:sp>
        <p:nvSpPr>
          <p:cNvPr id="3" name="Title 2">
            <a:extLst>
              <a:ext uri="{FF2B5EF4-FFF2-40B4-BE49-F238E27FC236}">
                <a16:creationId xmlns:a16="http://schemas.microsoft.com/office/drawing/2014/main" id="{0FEFD28D-C4F0-4430-8799-4ACAC822B689}"/>
              </a:ext>
            </a:extLst>
          </p:cNvPr>
          <p:cNvSpPr txBox="1">
            <a:spLocks/>
          </p:cNvSpPr>
          <p:nvPr/>
        </p:nvSpPr>
        <p:spPr>
          <a:xfrm>
            <a:off x="282011" y="208722"/>
            <a:ext cx="10223323" cy="447261"/>
          </a:xfrm>
          <a:prstGeom prst="rect">
            <a:avLst/>
          </a:prstGeom>
        </p:spPr>
        <p:txBody>
          <a:bodyPr>
            <a:normAutofit fontScale="250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dirty="0"/>
            </a:br>
            <a:br>
              <a:rPr lang="en-GB" dirty="0"/>
            </a:br>
            <a:br>
              <a:rPr lang="en-GB" dirty="0"/>
            </a:br>
            <a:br>
              <a:rPr lang="en-GB" dirty="0"/>
            </a:br>
            <a:r>
              <a:rPr lang="en-GB" sz="9600" dirty="0"/>
              <a:t>Question 2 (b) Candidate answer</a:t>
            </a:r>
          </a:p>
        </p:txBody>
      </p:sp>
    </p:spTree>
    <p:extLst>
      <p:ext uri="{BB962C8B-B14F-4D97-AF65-F5344CB8AC3E}">
        <p14:creationId xmlns:p14="http://schemas.microsoft.com/office/powerpoint/2010/main" val="127851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txBox="1">
            <a:spLocks/>
          </p:cNvSpPr>
          <p:nvPr/>
        </p:nvSpPr>
        <p:spPr>
          <a:xfrm>
            <a:off x="282011" y="432352"/>
            <a:ext cx="10223323" cy="44726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dirty="0"/>
            </a:br>
            <a:r>
              <a:rPr lang="en-GB" dirty="0"/>
              <a:t>Question 2 (b) Candidate answer with examiner’s comments</a:t>
            </a:r>
          </a:p>
        </p:txBody>
      </p:sp>
      <p:pic>
        <p:nvPicPr>
          <p:cNvPr id="4" name="Content Placeholder 3">
            <a:extLst>
              <a:ext uri="{FF2B5EF4-FFF2-40B4-BE49-F238E27FC236}">
                <a16:creationId xmlns:a16="http://schemas.microsoft.com/office/drawing/2014/main" id="{2DE4CB7A-2278-4A1A-01E2-C9D8C24BE715}"/>
              </a:ext>
            </a:extLst>
          </p:cNvPr>
          <p:cNvPicPr>
            <a:picLocks noChangeAspect="1"/>
          </p:cNvPicPr>
          <p:nvPr/>
        </p:nvPicPr>
        <p:blipFill>
          <a:blip r:embed="rId2"/>
          <a:stretch>
            <a:fillRect/>
          </a:stretch>
        </p:blipFill>
        <p:spPr>
          <a:xfrm>
            <a:off x="460985" y="2083959"/>
            <a:ext cx="6802456" cy="3109478"/>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7361096" y="1497509"/>
            <a:ext cx="4646547" cy="5109091"/>
          </a:xfrm>
          <a:prstGeom prst="rect">
            <a:avLst/>
          </a:prstGeom>
          <a:noFill/>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This candidate has demonstrated good knowledge and understanding of Pavlov’s behavioural theory and attempted to apply it to explain Misha’s poor eating habits. The candidate has used key concepts within their answer.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For the candidate to improve their answer, some further knowledge of Pavlov’s experiment, the use of the term ‘classical conditioning’ and further discussion into why Misha may have poor eating habits would have been useful, for example, the conditioned stimulus could have been the television and hot drink, and this could have been linked to the unconditioned stimulus, for example, watching the television </a:t>
            </a:r>
            <a:r>
              <a:rPr lang="en-US" sz="1600" b="1" i="1" dirty="0">
                <a:latin typeface="Lato" panose="020F0502020204030203" pitchFamily="34" charset="0"/>
                <a:ea typeface="Lato" panose="020F0502020204030203" pitchFamily="34" charset="0"/>
                <a:cs typeface="Lato" panose="020F0502020204030203" pitchFamily="34" charset="0"/>
              </a:rPr>
              <a:t>with a packet of biscuits </a:t>
            </a:r>
            <a:r>
              <a:rPr lang="en-US" sz="1600" dirty="0">
                <a:latin typeface="Lato" panose="020F0502020204030203" pitchFamily="34" charset="0"/>
                <a:ea typeface="Lato" panose="020F0502020204030203" pitchFamily="34" charset="0"/>
                <a:cs typeface="Lato" panose="020F0502020204030203" pitchFamily="34" charset="0"/>
              </a:rPr>
              <a:t>and drinking a hot drink </a:t>
            </a:r>
            <a:r>
              <a:rPr lang="en-US" sz="1600" b="1" i="1" dirty="0">
                <a:latin typeface="Lato" panose="020F0502020204030203" pitchFamily="34" charset="0"/>
                <a:ea typeface="Lato" panose="020F0502020204030203" pitchFamily="34" charset="0"/>
                <a:cs typeface="Lato" panose="020F0502020204030203" pitchFamily="34" charset="0"/>
              </a:rPr>
              <a:t>with a biscuit</a:t>
            </a:r>
            <a:r>
              <a:rPr lang="en-US" sz="1600" dirty="0">
                <a:latin typeface="Lato" panose="020F0502020204030203" pitchFamily="34" charset="0"/>
                <a:ea typeface="Lato" panose="020F0502020204030203" pitchFamily="34" charset="0"/>
                <a:cs typeface="Lato" panose="020F0502020204030203" pitchFamily="34" charset="0"/>
              </a:rPr>
              <a:t>.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b="1" dirty="0">
                <a:latin typeface="Lato" panose="020F0502020204030203" pitchFamily="34" charset="0"/>
                <a:ea typeface="Lato" panose="020F0502020204030203" pitchFamily="34" charset="0"/>
                <a:cs typeface="Lato" panose="020F0502020204030203" pitchFamily="34" charset="0"/>
              </a:rPr>
              <a:t>6 marks </a:t>
            </a:r>
            <a:r>
              <a:rPr lang="en-US" sz="1600" dirty="0">
                <a:latin typeface="Lato" panose="020F0502020204030203" pitchFamily="34" charset="0"/>
                <a:ea typeface="Lato" panose="020F0502020204030203" pitchFamily="34" charset="0"/>
                <a:cs typeface="Lato" panose="020F0502020204030203" pitchFamily="34" charset="0"/>
              </a:rPr>
              <a:t>awarded</a:t>
            </a:r>
            <a:r>
              <a:rPr lang="en-US" dirty="0">
                <a:latin typeface="Lato" panose="020F0502020204030203" pitchFamily="34" charset="0"/>
                <a:ea typeface="Lato" panose="020F0502020204030203" pitchFamily="34" charset="0"/>
                <a:cs typeface="Lato" panose="020F0502020204030203" pitchFamily="34" charset="0"/>
              </a:rPr>
              <a:t>.</a:t>
            </a:r>
          </a:p>
          <a:p>
            <a:endParaRPr lang="en-US" sz="1800" dirty="0"/>
          </a:p>
          <a:p>
            <a:endParaRPr lang="en-US" sz="1800" dirty="0"/>
          </a:p>
        </p:txBody>
      </p:sp>
    </p:spTree>
    <p:extLst>
      <p:ext uri="{BB962C8B-B14F-4D97-AF65-F5344CB8AC3E}">
        <p14:creationId xmlns:p14="http://schemas.microsoft.com/office/powerpoint/2010/main" val="91424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2E2A9-834F-F2C9-E169-FE2EF14D2AB8}"/>
              </a:ext>
            </a:extLst>
          </p:cNvPr>
          <p:cNvSpPr txBox="1"/>
          <p:nvPr/>
        </p:nvSpPr>
        <p:spPr>
          <a:xfrm>
            <a:off x="375082" y="467842"/>
            <a:ext cx="6094520" cy="369332"/>
          </a:xfrm>
          <a:prstGeom prst="rect">
            <a:avLst/>
          </a:prstGeom>
          <a:noFill/>
        </p:spPr>
        <p:txBody>
          <a:bodyPr wrap="square">
            <a:spAutoFit/>
          </a:bodyPr>
          <a:lstStyle/>
          <a:p>
            <a:r>
              <a:rPr lang="en-GB" sz="1800" dirty="0">
                <a:solidFill>
                  <a:srgbClr val="0070C0"/>
                </a:solidFill>
              </a:rPr>
              <a:t>Question 2 (b) Candidate answer</a:t>
            </a:r>
            <a:endParaRPr lang="en-GB" dirty="0">
              <a:solidFill>
                <a:srgbClr val="0070C0"/>
              </a:solidFill>
            </a:endParaRPr>
          </a:p>
        </p:txBody>
      </p:sp>
      <p:pic>
        <p:nvPicPr>
          <p:cNvPr id="5" name="Content Placeholder 4">
            <a:extLst>
              <a:ext uri="{FF2B5EF4-FFF2-40B4-BE49-F238E27FC236}">
                <a16:creationId xmlns:a16="http://schemas.microsoft.com/office/drawing/2014/main" id="{8297D9F8-3B79-F9EA-539E-6E916F9F0F6A}"/>
              </a:ext>
            </a:extLst>
          </p:cNvPr>
          <p:cNvPicPr>
            <a:picLocks noChangeAspect="1"/>
          </p:cNvPicPr>
          <p:nvPr/>
        </p:nvPicPr>
        <p:blipFill>
          <a:blip r:embed="rId2"/>
          <a:stretch>
            <a:fillRect/>
          </a:stretch>
        </p:blipFill>
        <p:spPr>
          <a:xfrm>
            <a:off x="3422342" y="1372136"/>
            <a:ext cx="4744130" cy="5243513"/>
          </a:xfrm>
          <a:prstGeom prst="rect">
            <a:avLst/>
          </a:prstGeom>
        </p:spPr>
      </p:pic>
    </p:spTree>
    <p:extLst>
      <p:ext uri="{BB962C8B-B14F-4D97-AF65-F5344CB8AC3E}">
        <p14:creationId xmlns:p14="http://schemas.microsoft.com/office/powerpoint/2010/main" val="412243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D919B-EE66-9A90-C60F-CB03784961B9}"/>
              </a:ext>
            </a:extLst>
          </p:cNvPr>
          <p:cNvSpPr txBox="1"/>
          <p:nvPr/>
        </p:nvSpPr>
        <p:spPr>
          <a:xfrm>
            <a:off x="579268" y="498019"/>
            <a:ext cx="6371948" cy="369332"/>
          </a:xfrm>
          <a:prstGeom prst="rect">
            <a:avLst/>
          </a:prstGeom>
          <a:noFill/>
        </p:spPr>
        <p:txBody>
          <a:bodyPr wrap="square">
            <a:spAutoFit/>
          </a:bodyPr>
          <a:lstStyle/>
          <a:p>
            <a:r>
              <a:rPr lang="en-GB" dirty="0">
                <a:solidFill>
                  <a:srgbClr val="0070C0"/>
                </a:solidFill>
              </a:rPr>
              <a:t>Question 2 (b) Candidate answer with examiner’s comments</a:t>
            </a:r>
          </a:p>
        </p:txBody>
      </p:sp>
      <p:pic>
        <p:nvPicPr>
          <p:cNvPr id="4" name="Picture 3">
            <a:extLst>
              <a:ext uri="{FF2B5EF4-FFF2-40B4-BE49-F238E27FC236}">
                <a16:creationId xmlns:a16="http://schemas.microsoft.com/office/drawing/2014/main" id="{6DFF8C97-D5D8-7BA4-F8A4-A3A670385604}"/>
              </a:ext>
            </a:extLst>
          </p:cNvPr>
          <p:cNvPicPr>
            <a:picLocks noChangeAspect="1"/>
          </p:cNvPicPr>
          <p:nvPr/>
        </p:nvPicPr>
        <p:blipFill>
          <a:blip r:embed="rId2"/>
          <a:stretch>
            <a:fillRect/>
          </a:stretch>
        </p:blipFill>
        <p:spPr>
          <a:xfrm>
            <a:off x="282011" y="1264596"/>
            <a:ext cx="5440246" cy="5215132"/>
          </a:xfrm>
          <a:prstGeom prst="rect">
            <a:avLst/>
          </a:prstGeom>
        </p:spPr>
      </p:pic>
      <p:sp>
        <p:nvSpPr>
          <p:cNvPr id="6" name="TextBox 5">
            <a:extLst>
              <a:ext uri="{FF2B5EF4-FFF2-40B4-BE49-F238E27FC236}">
                <a16:creationId xmlns:a16="http://schemas.microsoft.com/office/drawing/2014/main" id="{CC15985D-69A6-4498-ABCC-46A9A5FEE564}"/>
              </a:ext>
            </a:extLst>
          </p:cNvPr>
          <p:cNvSpPr txBox="1"/>
          <p:nvPr/>
        </p:nvSpPr>
        <p:spPr>
          <a:xfrm>
            <a:off x="6605081" y="1264596"/>
            <a:ext cx="5304908" cy="5016758"/>
          </a:xfrm>
          <a:prstGeom prst="rect">
            <a:avLst/>
          </a:prstGeom>
          <a:noFill/>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This candidate demonstrated an excellent discussion, considering different ideas within Pavlov’s theory and applying them well to the scenario when explaining Misha’s poor eating habits.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candidate’s answer started well with discussion of Pavlov’s experiment and used a wide range of terms such as unconditional stimulus, correlating, unknown stimulus, and conditioned.   </a:t>
            </a:r>
          </a:p>
          <a:p>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candidate then applied knowledge to why Misha may have poor eating habits. It was a pity that, at the end, the candidate used the wrong term which should have been ‘classical conditioning,’ as operant conditioning is linked to Skinner. </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A very good answer!</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b="1" dirty="0">
                <a:latin typeface="Lato" panose="020F0502020204030203" pitchFamily="34" charset="0"/>
                <a:ea typeface="Lato" panose="020F0502020204030203" pitchFamily="34" charset="0"/>
                <a:cs typeface="Lato" panose="020F0502020204030203" pitchFamily="34" charset="0"/>
              </a:rPr>
              <a:t>7 marks </a:t>
            </a:r>
            <a:r>
              <a:rPr lang="en-US" sz="1600" dirty="0">
                <a:latin typeface="Lato" panose="020F0502020204030203" pitchFamily="34" charset="0"/>
                <a:ea typeface="Lato" panose="020F0502020204030203" pitchFamily="34" charset="0"/>
                <a:cs typeface="Lato" panose="020F0502020204030203" pitchFamily="34" charset="0"/>
              </a:rPr>
              <a:t>awarded. </a:t>
            </a:r>
          </a:p>
        </p:txBody>
      </p:sp>
    </p:spTree>
    <p:extLst>
      <p:ext uri="{BB962C8B-B14F-4D97-AF65-F5344CB8AC3E}">
        <p14:creationId xmlns:p14="http://schemas.microsoft.com/office/powerpoint/2010/main" val="260420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D28D-C4F0-4430-8799-4ACAC822B689}"/>
              </a:ext>
            </a:extLst>
          </p:cNvPr>
          <p:cNvSpPr>
            <a:spLocks noGrp="1"/>
          </p:cNvSpPr>
          <p:nvPr>
            <p:ph type="title" idx="4294967295"/>
          </p:nvPr>
        </p:nvSpPr>
        <p:spPr>
          <a:xfrm>
            <a:off x="0" y="207963"/>
            <a:ext cx="10223500" cy="447675"/>
          </a:xfrm>
        </p:spPr>
        <p:txBody>
          <a:bodyPr>
            <a:normAutofit fontScale="90000"/>
          </a:bodyPr>
          <a:lstStyle/>
          <a:p>
            <a:br>
              <a:rPr lang="en-GB" sz="2400" dirty="0"/>
            </a:br>
            <a:br>
              <a:rPr lang="en-GB" sz="2400" dirty="0"/>
            </a:br>
            <a:br>
              <a:rPr lang="en-GB" sz="2400" dirty="0"/>
            </a:br>
            <a:br>
              <a:rPr lang="en-GB" sz="2400" dirty="0"/>
            </a:br>
            <a:r>
              <a:rPr lang="en-GB" sz="2400" dirty="0"/>
              <a:t>Question 2 (b) Candidate answer</a:t>
            </a:r>
            <a:endParaRPr lang="en-GB" dirty="0"/>
          </a:p>
        </p:txBody>
      </p:sp>
      <p:pic>
        <p:nvPicPr>
          <p:cNvPr id="4" name="Picture 3">
            <a:extLst>
              <a:ext uri="{FF2B5EF4-FFF2-40B4-BE49-F238E27FC236}">
                <a16:creationId xmlns:a16="http://schemas.microsoft.com/office/drawing/2014/main" id="{3E4AB39C-01EA-3125-6BC5-5590A0ED113E}"/>
              </a:ext>
            </a:extLst>
          </p:cNvPr>
          <p:cNvPicPr>
            <a:picLocks noChangeAspect="1"/>
          </p:cNvPicPr>
          <p:nvPr/>
        </p:nvPicPr>
        <p:blipFill>
          <a:blip r:embed="rId2"/>
          <a:stretch>
            <a:fillRect/>
          </a:stretch>
        </p:blipFill>
        <p:spPr>
          <a:xfrm>
            <a:off x="3399858" y="1359348"/>
            <a:ext cx="5392283" cy="5290689"/>
          </a:xfrm>
          <a:prstGeom prst="rect">
            <a:avLst/>
          </a:prstGeom>
        </p:spPr>
      </p:pic>
    </p:spTree>
    <p:extLst>
      <p:ext uri="{BB962C8B-B14F-4D97-AF65-F5344CB8AC3E}">
        <p14:creationId xmlns:p14="http://schemas.microsoft.com/office/powerpoint/2010/main" val="152924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BACF-861B-426A-9049-A256C7D9EEDB}"/>
              </a:ext>
            </a:extLst>
          </p:cNvPr>
          <p:cNvSpPr txBox="1">
            <a:spLocks/>
          </p:cNvSpPr>
          <p:nvPr/>
        </p:nvSpPr>
        <p:spPr>
          <a:xfrm>
            <a:off x="282011" y="432352"/>
            <a:ext cx="10223323" cy="447261"/>
          </a:xfrm>
          <a:prstGeom prst="rect">
            <a:avLst/>
          </a:prstGeom>
        </p:spPr>
        <p:txBody>
          <a:bodyPr>
            <a:normAutofit fontScale="67500" lnSpcReduction="20000"/>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br>
              <a:rPr lang="en-GB"/>
            </a:br>
            <a:r>
              <a:rPr lang="en-GB"/>
              <a:t>Question 2 (b) Candidate answer with examiner’s comments</a:t>
            </a:r>
            <a:endParaRPr lang="en-GB" dirty="0"/>
          </a:p>
        </p:txBody>
      </p:sp>
      <p:pic>
        <p:nvPicPr>
          <p:cNvPr id="4" name="Content Placeholder 3">
            <a:extLst>
              <a:ext uri="{FF2B5EF4-FFF2-40B4-BE49-F238E27FC236}">
                <a16:creationId xmlns:a16="http://schemas.microsoft.com/office/drawing/2014/main" id="{09FD0CFF-2C26-2D63-6154-7126217F4A8B}"/>
              </a:ext>
            </a:extLst>
          </p:cNvPr>
          <p:cNvPicPr>
            <a:picLocks noChangeAspect="1"/>
          </p:cNvPicPr>
          <p:nvPr/>
        </p:nvPicPr>
        <p:blipFill>
          <a:blip r:embed="rId2"/>
          <a:stretch>
            <a:fillRect/>
          </a:stretch>
        </p:blipFill>
        <p:spPr>
          <a:xfrm>
            <a:off x="159506" y="1343744"/>
            <a:ext cx="5344200" cy="5243513"/>
          </a:xfrm>
          <a:prstGeom prst="rect">
            <a:avLst/>
          </a:prstGeom>
        </p:spPr>
      </p:pic>
      <p:sp>
        <p:nvSpPr>
          <p:cNvPr id="8" name="TextBox 7">
            <a:extLst>
              <a:ext uri="{FF2B5EF4-FFF2-40B4-BE49-F238E27FC236}">
                <a16:creationId xmlns:a16="http://schemas.microsoft.com/office/drawing/2014/main" id="{F87F286E-02A5-1988-3C23-1C995AF7A70C}"/>
              </a:ext>
            </a:extLst>
          </p:cNvPr>
          <p:cNvSpPr txBox="1"/>
          <p:nvPr/>
        </p:nvSpPr>
        <p:spPr>
          <a:xfrm>
            <a:off x="5790481" y="1287844"/>
            <a:ext cx="6094562" cy="6709529"/>
          </a:xfrm>
          <a:prstGeom prst="rect">
            <a:avLst/>
          </a:prstGeom>
          <a:noFill/>
        </p:spPr>
        <p:txBody>
          <a:bodyPr wrap="square">
            <a:spAutoFit/>
          </a:bodyPr>
          <a:lstStyle/>
          <a:p>
            <a:r>
              <a:rPr lang="en-US" sz="1600" dirty="0">
                <a:latin typeface="Lato" panose="020F0502020204030203" pitchFamily="34" charset="0"/>
                <a:ea typeface="Lato" panose="020F0502020204030203" pitchFamily="34" charset="0"/>
                <a:cs typeface="Lato" panose="020F0502020204030203" pitchFamily="34" charset="0"/>
              </a:rPr>
              <a:t>This candidate demonstrated knowledge and understanding of how Pavlov’s behavioural theory may explain Misha’s poor eating habits.</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candidate answer started well by making clear what Pavlov’s theory was about ‘learning through association.’</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The candidate then applied this knowledge to why Misha may have poor eating habits. Two clear discussion points were made linking to ‘learning through association.’</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For the candidate to improve their answer further, they could have written about the term ‘classical conditioning’ and made further use of key concepts such as: conditioned stimuli (eating when hearing stomach made noise) and unconditional stimulus, (conditioned response).  The candidate could have also discussed Pavlov’s experiment to enable some context behind the reasons.</a:t>
            </a:r>
          </a:p>
          <a:p>
            <a:endParaRPr lang="en-US" sz="1600" dirty="0">
              <a:latin typeface="Lato" panose="020F0502020204030203" pitchFamily="34" charset="0"/>
              <a:ea typeface="Lato" panose="020F0502020204030203" pitchFamily="34" charset="0"/>
              <a:cs typeface="Lato" panose="020F0502020204030203" pitchFamily="34" charset="0"/>
            </a:endParaRPr>
          </a:p>
          <a:p>
            <a:r>
              <a:rPr lang="en-US" sz="1600" dirty="0">
                <a:latin typeface="Lato" panose="020F0502020204030203" pitchFamily="34" charset="0"/>
                <a:ea typeface="Lato" panose="020F0502020204030203" pitchFamily="34" charset="0"/>
                <a:cs typeface="Lato" panose="020F0502020204030203" pitchFamily="34" charset="0"/>
              </a:rPr>
              <a:t>Candidate was awarded </a:t>
            </a:r>
            <a:r>
              <a:rPr lang="en-US" sz="1600" b="1" dirty="0">
                <a:latin typeface="Lato" panose="020F0502020204030203" pitchFamily="34" charset="0"/>
                <a:ea typeface="Lato" panose="020F0502020204030203" pitchFamily="34" charset="0"/>
                <a:cs typeface="Lato" panose="020F0502020204030203" pitchFamily="34" charset="0"/>
              </a:rPr>
              <a:t>5 marks. </a:t>
            </a: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endParaRPr lang="en-US" sz="1800" dirty="0">
              <a:latin typeface="Lato" panose="020F0502020204030203" pitchFamily="34" charset="0"/>
              <a:ea typeface="Lato" panose="020F0502020204030203" pitchFamily="34" charset="0"/>
              <a:cs typeface="Lato" panose="020F0502020204030203" pitchFamily="34" charset="0"/>
            </a:endParaRP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dirty="0">
                <a:latin typeface="Lato" panose="020F0502020204030203" pitchFamily="34" charset="0"/>
                <a:ea typeface="Lato" panose="020F0502020204030203" pitchFamily="34" charset="0"/>
                <a:cs typeface="Lato" panose="020F0502020204030203" pitchFamily="34" charset="0"/>
              </a:rPr>
              <a:t>A very good description!</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1800" b="1" dirty="0">
                <a:latin typeface="Lato" panose="020F0502020204030203" pitchFamily="34" charset="0"/>
                <a:ea typeface="Lato" panose="020F0502020204030203" pitchFamily="34" charset="0"/>
                <a:cs typeface="Lato" panose="020F0502020204030203" pitchFamily="34" charset="0"/>
              </a:rPr>
              <a:t>7 marks </a:t>
            </a:r>
            <a:r>
              <a:rPr lang="en-US" sz="1800" dirty="0">
                <a:latin typeface="Lato" panose="020F0502020204030203" pitchFamily="34" charset="0"/>
                <a:ea typeface="Lato" panose="020F0502020204030203" pitchFamily="34" charset="0"/>
                <a:cs typeface="Lato" panose="020F0502020204030203" pitchFamily="34" charset="0"/>
              </a:rPr>
              <a:t>awarded. </a:t>
            </a:r>
          </a:p>
        </p:txBody>
      </p:sp>
    </p:spTree>
    <p:extLst>
      <p:ext uri="{BB962C8B-B14F-4D97-AF65-F5344CB8AC3E}">
        <p14:creationId xmlns:p14="http://schemas.microsoft.com/office/powerpoint/2010/main" val="3692006267"/>
      </p:ext>
    </p:extLst>
  </p:cSld>
  <p:clrMapOvr>
    <a:masterClrMapping/>
  </p:clrMapOvr>
</p:sld>
</file>

<file path=ppt/theme/theme1.xml><?xml version="1.0" encoding="utf-8"?>
<a:theme xmlns:a="http://schemas.openxmlformats.org/drawingml/2006/main" name="Custom Design">
  <a:themeElements>
    <a:clrScheme name="C AND G">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3" ma:contentTypeDescription="Create a new document." ma:contentTypeScope="" ma:versionID="c07c8084c9e62c3dcbc43c96f50c28a8">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96a77c48af5df799cdbd8342400814f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Thomas, Jonathan</DisplayName>
        <AccountId>242</AccountId>
        <AccountType/>
      </UserInfo>
      <UserInfo>
        <DisplayName>Roberts-Straw, Catherine</DisplayName>
        <AccountId>185</AccountId>
        <AccountType/>
      </UserInfo>
      <UserInfo>
        <DisplayName>Harris, Sarah</DisplayName>
        <AccountId>122</AccountId>
        <AccountType/>
      </UserInfo>
    </SharedWithUsers>
    <QA xmlns="101960c9-2583-49a4-9434-4c0cad7b266a" xsi:nil="true"/>
  </documentManagement>
</p:properties>
</file>

<file path=customXml/itemProps1.xml><?xml version="1.0" encoding="utf-8"?>
<ds:datastoreItem xmlns:ds="http://schemas.openxmlformats.org/officeDocument/2006/customXml" ds:itemID="{5D796AE2-7CF1-4206-AC3D-8FB239D6058F}">
  <ds:schemaRefs>
    <ds:schemaRef ds:uri="http://schemas.microsoft.com/sharepoint/v3/contenttype/forms"/>
  </ds:schemaRefs>
</ds:datastoreItem>
</file>

<file path=customXml/itemProps2.xml><?xml version="1.0" encoding="utf-8"?>
<ds:datastoreItem xmlns:ds="http://schemas.openxmlformats.org/officeDocument/2006/customXml" ds:itemID="{E7CCE01A-44FF-4FBC-A31F-B9ED8ACAE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0514B1-7015-47D3-8B33-208C186FC557}">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10ebebe9-ad9c-417c-96aa-6a2f5b72dbd6"/>
    <ds:schemaRef ds:uri="101960c9-2583-49a4-9434-4c0cad7b266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23624</TotalTime>
  <Words>1762</Words>
  <Application>Microsoft Office PowerPoint</Application>
  <PresentationFormat>Widescreen</PresentationFormat>
  <Paragraphs>131</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Lato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 2 (b) Candidate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&amp; Guilds/WJEC PP template</dc:title>
  <dc:creator>City &amp; Guilds/WJEC</dc:creator>
  <cp:lastModifiedBy>Vaughan, Emma</cp:lastModifiedBy>
  <cp:revision>69</cp:revision>
  <dcterms:created xsi:type="dcterms:W3CDTF">2019-02-21T11:49:42Z</dcterms:created>
  <dcterms:modified xsi:type="dcterms:W3CDTF">2024-03-21T11:10:21Z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34900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