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74" r:id="rId5"/>
    <p:sldId id="275" r:id="rId6"/>
    <p:sldId id="278" r:id="rId7"/>
    <p:sldId id="277" r:id="rId8"/>
    <p:sldId id="276"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EBBF02-8B79-95E4-AB1A-6F932F09557B}" v="18" dt="2023-10-12T14:58:24.913"/>
    <p1510:client id="{D123AAC3-6BB8-8DE4-F3A2-FAA42664077D}" v="68" dt="2024-01-10T13:56:25.545"/>
    <p1510:client id="{D2FC8343-BC6B-AB69-74D8-4C8E92AA54B8}" v="18" dt="2024-01-10T21:09:17.7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inity Rees" userId="S::t.rees@npt.gov.uk::23ed69b1-c9cb-4295-a16f-e57105e4c724" providerId="AD" clId="Web-{D123AAC3-6BB8-8DE4-F3A2-FAA42664077D}"/>
    <pc:docChg chg="modSld">
      <pc:chgData name="Trinity Rees" userId="S::t.rees@npt.gov.uk::23ed69b1-c9cb-4295-a16f-e57105e4c724" providerId="AD" clId="Web-{D123AAC3-6BB8-8DE4-F3A2-FAA42664077D}" dt="2024-01-10T13:56:25.545" v="71" actId="1076"/>
      <pc:docMkLst>
        <pc:docMk/>
      </pc:docMkLst>
      <pc:sldChg chg="modSp">
        <pc:chgData name="Trinity Rees" userId="S::t.rees@npt.gov.uk::23ed69b1-c9cb-4295-a16f-e57105e4c724" providerId="AD" clId="Web-{D123AAC3-6BB8-8DE4-F3A2-FAA42664077D}" dt="2024-01-10T13:52:40.694" v="9" actId="1076"/>
        <pc:sldMkLst>
          <pc:docMk/>
          <pc:sldMk cId="4257032038" sldId="258"/>
        </pc:sldMkLst>
        <pc:spChg chg="mod">
          <ac:chgData name="Trinity Rees" userId="S::t.rees@npt.gov.uk::23ed69b1-c9cb-4295-a16f-e57105e4c724" providerId="AD" clId="Web-{D123AAC3-6BB8-8DE4-F3A2-FAA42664077D}" dt="2024-01-10T13:52:37.382" v="8" actId="1076"/>
          <ac:spMkLst>
            <pc:docMk/>
            <pc:sldMk cId="4257032038" sldId="258"/>
            <ac:spMk id="2" creationId="{00000000-0000-0000-0000-000000000000}"/>
          </ac:spMkLst>
        </pc:spChg>
        <pc:spChg chg="mod">
          <ac:chgData name="Trinity Rees" userId="S::t.rees@npt.gov.uk::23ed69b1-c9cb-4295-a16f-e57105e4c724" providerId="AD" clId="Web-{D123AAC3-6BB8-8DE4-F3A2-FAA42664077D}" dt="2024-01-10T13:52:40.694" v="9" actId="1076"/>
          <ac:spMkLst>
            <pc:docMk/>
            <pc:sldMk cId="4257032038" sldId="258"/>
            <ac:spMk id="4" creationId="{00000000-0000-0000-0000-000000000000}"/>
          </ac:spMkLst>
        </pc:spChg>
      </pc:sldChg>
      <pc:sldChg chg="modSp">
        <pc:chgData name="Trinity Rees" userId="S::t.rees@npt.gov.uk::23ed69b1-c9cb-4295-a16f-e57105e4c724" providerId="AD" clId="Web-{D123AAC3-6BB8-8DE4-F3A2-FAA42664077D}" dt="2024-01-10T13:52:51.414" v="12" actId="20577"/>
        <pc:sldMkLst>
          <pc:docMk/>
          <pc:sldMk cId="2181144638" sldId="259"/>
        </pc:sldMkLst>
        <pc:spChg chg="mod">
          <ac:chgData name="Trinity Rees" userId="S::t.rees@npt.gov.uk::23ed69b1-c9cb-4295-a16f-e57105e4c724" providerId="AD" clId="Web-{D123AAC3-6BB8-8DE4-F3A2-FAA42664077D}" dt="2024-01-10T13:52:51.414" v="12" actId="20577"/>
          <ac:spMkLst>
            <pc:docMk/>
            <pc:sldMk cId="2181144638" sldId="259"/>
            <ac:spMk id="2" creationId="{00000000-0000-0000-0000-000000000000}"/>
          </ac:spMkLst>
        </pc:spChg>
        <pc:spChg chg="mod">
          <ac:chgData name="Trinity Rees" userId="S::t.rees@npt.gov.uk::23ed69b1-c9cb-4295-a16f-e57105e4c724" providerId="AD" clId="Web-{D123AAC3-6BB8-8DE4-F3A2-FAA42664077D}" dt="2024-01-10T13:52:48.913" v="11" actId="20577"/>
          <ac:spMkLst>
            <pc:docMk/>
            <pc:sldMk cId="2181144638" sldId="259"/>
            <ac:spMk id="4" creationId="{00000000-0000-0000-0000-000000000000}"/>
          </ac:spMkLst>
        </pc:spChg>
      </pc:sldChg>
      <pc:sldChg chg="modSp">
        <pc:chgData name="Trinity Rees" userId="S::t.rees@npt.gov.uk::23ed69b1-c9cb-4295-a16f-e57105e4c724" providerId="AD" clId="Web-{D123AAC3-6BB8-8DE4-F3A2-FAA42664077D}" dt="2024-01-10T13:53:07.195" v="16" actId="1076"/>
        <pc:sldMkLst>
          <pc:docMk/>
          <pc:sldMk cId="3622264904" sldId="260"/>
        </pc:sldMkLst>
        <pc:spChg chg="mod">
          <ac:chgData name="Trinity Rees" userId="S::t.rees@npt.gov.uk::23ed69b1-c9cb-4295-a16f-e57105e4c724" providerId="AD" clId="Web-{D123AAC3-6BB8-8DE4-F3A2-FAA42664077D}" dt="2024-01-10T13:53:04.476" v="15" actId="1076"/>
          <ac:spMkLst>
            <pc:docMk/>
            <pc:sldMk cId="3622264904" sldId="260"/>
            <ac:spMk id="2" creationId="{00000000-0000-0000-0000-000000000000}"/>
          </ac:spMkLst>
        </pc:spChg>
        <pc:spChg chg="mod">
          <ac:chgData name="Trinity Rees" userId="S::t.rees@npt.gov.uk::23ed69b1-c9cb-4295-a16f-e57105e4c724" providerId="AD" clId="Web-{D123AAC3-6BB8-8DE4-F3A2-FAA42664077D}" dt="2024-01-10T13:53:07.195" v="16" actId="1076"/>
          <ac:spMkLst>
            <pc:docMk/>
            <pc:sldMk cId="3622264904" sldId="260"/>
            <ac:spMk id="4" creationId="{00000000-0000-0000-0000-000000000000}"/>
          </ac:spMkLst>
        </pc:spChg>
      </pc:sldChg>
      <pc:sldChg chg="modSp">
        <pc:chgData name="Trinity Rees" userId="S::t.rees@npt.gov.uk::23ed69b1-c9cb-4295-a16f-e57105e4c724" providerId="AD" clId="Web-{D123AAC3-6BB8-8DE4-F3A2-FAA42664077D}" dt="2024-01-10T13:53:24.555" v="21" actId="20577"/>
        <pc:sldMkLst>
          <pc:docMk/>
          <pc:sldMk cId="81755863" sldId="261"/>
        </pc:sldMkLst>
        <pc:spChg chg="mod">
          <ac:chgData name="Trinity Rees" userId="S::t.rees@npt.gov.uk::23ed69b1-c9cb-4295-a16f-e57105e4c724" providerId="AD" clId="Web-{D123AAC3-6BB8-8DE4-F3A2-FAA42664077D}" dt="2024-01-10T13:53:20.524" v="19" actId="20577"/>
          <ac:spMkLst>
            <pc:docMk/>
            <pc:sldMk cId="81755863" sldId="261"/>
            <ac:spMk id="2" creationId="{00000000-0000-0000-0000-000000000000}"/>
          </ac:spMkLst>
        </pc:spChg>
        <pc:spChg chg="mod">
          <ac:chgData name="Trinity Rees" userId="S::t.rees@npt.gov.uk::23ed69b1-c9cb-4295-a16f-e57105e4c724" providerId="AD" clId="Web-{D123AAC3-6BB8-8DE4-F3A2-FAA42664077D}" dt="2024-01-10T13:53:24.555" v="21" actId="20577"/>
          <ac:spMkLst>
            <pc:docMk/>
            <pc:sldMk cId="81755863" sldId="261"/>
            <ac:spMk id="4" creationId="{00000000-0000-0000-0000-000000000000}"/>
          </ac:spMkLst>
        </pc:spChg>
      </pc:sldChg>
      <pc:sldChg chg="modSp">
        <pc:chgData name="Trinity Rees" userId="S::t.rees@npt.gov.uk::23ed69b1-c9cb-4295-a16f-e57105e4c724" providerId="AD" clId="Web-{D123AAC3-6BB8-8DE4-F3A2-FAA42664077D}" dt="2024-01-10T13:53:37.618" v="25" actId="1076"/>
        <pc:sldMkLst>
          <pc:docMk/>
          <pc:sldMk cId="331867232" sldId="262"/>
        </pc:sldMkLst>
        <pc:spChg chg="mod">
          <ac:chgData name="Trinity Rees" userId="S::t.rees@npt.gov.uk::23ed69b1-c9cb-4295-a16f-e57105e4c724" providerId="AD" clId="Web-{D123AAC3-6BB8-8DE4-F3A2-FAA42664077D}" dt="2024-01-10T13:53:37.618" v="25" actId="1076"/>
          <ac:spMkLst>
            <pc:docMk/>
            <pc:sldMk cId="331867232" sldId="262"/>
            <ac:spMk id="2" creationId="{00000000-0000-0000-0000-000000000000}"/>
          </ac:spMkLst>
        </pc:spChg>
        <pc:spChg chg="mod">
          <ac:chgData name="Trinity Rees" userId="S::t.rees@npt.gov.uk::23ed69b1-c9cb-4295-a16f-e57105e4c724" providerId="AD" clId="Web-{D123AAC3-6BB8-8DE4-F3A2-FAA42664077D}" dt="2024-01-10T13:53:35.352" v="24" actId="1076"/>
          <ac:spMkLst>
            <pc:docMk/>
            <pc:sldMk cId="331867232" sldId="262"/>
            <ac:spMk id="5" creationId="{00000000-0000-0000-0000-000000000000}"/>
          </ac:spMkLst>
        </pc:spChg>
      </pc:sldChg>
      <pc:sldChg chg="modSp">
        <pc:chgData name="Trinity Rees" userId="S::t.rees@npt.gov.uk::23ed69b1-c9cb-4295-a16f-e57105e4c724" providerId="AD" clId="Web-{D123AAC3-6BB8-8DE4-F3A2-FAA42664077D}" dt="2024-01-10T13:53:51.525" v="28" actId="20577"/>
        <pc:sldMkLst>
          <pc:docMk/>
          <pc:sldMk cId="636068597" sldId="264"/>
        </pc:sldMkLst>
        <pc:spChg chg="mod">
          <ac:chgData name="Trinity Rees" userId="S::t.rees@npt.gov.uk::23ed69b1-c9cb-4295-a16f-e57105e4c724" providerId="AD" clId="Web-{D123AAC3-6BB8-8DE4-F3A2-FAA42664077D}" dt="2024-01-10T13:53:51.525" v="28" actId="20577"/>
          <ac:spMkLst>
            <pc:docMk/>
            <pc:sldMk cId="636068597" sldId="264"/>
            <ac:spMk id="2" creationId="{00000000-0000-0000-0000-000000000000}"/>
          </ac:spMkLst>
        </pc:spChg>
        <pc:spChg chg="mod">
          <ac:chgData name="Trinity Rees" userId="S::t.rees@npt.gov.uk::23ed69b1-c9cb-4295-a16f-e57105e4c724" providerId="AD" clId="Web-{D123AAC3-6BB8-8DE4-F3A2-FAA42664077D}" dt="2024-01-10T13:53:48.525" v="27" actId="20577"/>
          <ac:spMkLst>
            <pc:docMk/>
            <pc:sldMk cId="636068597" sldId="264"/>
            <ac:spMk id="5" creationId="{00000000-0000-0000-0000-000000000000}"/>
          </ac:spMkLst>
        </pc:spChg>
      </pc:sldChg>
      <pc:sldChg chg="modSp">
        <pc:chgData name="Trinity Rees" userId="S::t.rees@npt.gov.uk::23ed69b1-c9cb-4295-a16f-e57105e4c724" providerId="AD" clId="Web-{D123AAC3-6BB8-8DE4-F3A2-FAA42664077D}" dt="2024-01-10T13:54:04.681" v="31" actId="1076"/>
        <pc:sldMkLst>
          <pc:docMk/>
          <pc:sldMk cId="986253471" sldId="265"/>
        </pc:sldMkLst>
        <pc:spChg chg="mod">
          <ac:chgData name="Trinity Rees" userId="S::t.rees@npt.gov.uk::23ed69b1-c9cb-4295-a16f-e57105e4c724" providerId="AD" clId="Web-{D123AAC3-6BB8-8DE4-F3A2-FAA42664077D}" dt="2024-01-10T13:54:00.775" v="30" actId="20577"/>
          <ac:spMkLst>
            <pc:docMk/>
            <pc:sldMk cId="986253471" sldId="265"/>
            <ac:spMk id="2" creationId="{00000000-0000-0000-0000-000000000000}"/>
          </ac:spMkLst>
        </pc:spChg>
        <pc:spChg chg="mod">
          <ac:chgData name="Trinity Rees" userId="S::t.rees@npt.gov.uk::23ed69b1-c9cb-4295-a16f-e57105e4c724" providerId="AD" clId="Web-{D123AAC3-6BB8-8DE4-F3A2-FAA42664077D}" dt="2024-01-10T13:54:04.681" v="31" actId="1076"/>
          <ac:spMkLst>
            <pc:docMk/>
            <pc:sldMk cId="986253471" sldId="265"/>
            <ac:spMk id="5" creationId="{00000000-0000-0000-0000-000000000000}"/>
          </ac:spMkLst>
        </pc:spChg>
      </pc:sldChg>
      <pc:sldChg chg="modSp">
        <pc:chgData name="Trinity Rees" userId="S::t.rees@npt.gov.uk::23ed69b1-c9cb-4295-a16f-e57105e4c724" providerId="AD" clId="Web-{D123AAC3-6BB8-8DE4-F3A2-FAA42664077D}" dt="2024-01-10T13:54:26.666" v="43" actId="1076"/>
        <pc:sldMkLst>
          <pc:docMk/>
          <pc:sldMk cId="1547880033" sldId="266"/>
        </pc:sldMkLst>
        <pc:spChg chg="mod">
          <ac:chgData name="Trinity Rees" userId="S::t.rees@npt.gov.uk::23ed69b1-c9cb-4295-a16f-e57105e4c724" providerId="AD" clId="Web-{D123AAC3-6BB8-8DE4-F3A2-FAA42664077D}" dt="2024-01-10T13:54:13.447" v="32" actId="20577"/>
          <ac:spMkLst>
            <pc:docMk/>
            <pc:sldMk cId="1547880033" sldId="266"/>
            <ac:spMk id="2" creationId="{00000000-0000-0000-0000-000000000000}"/>
          </ac:spMkLst>
        </pc:spChg>
        <pc:spChg chg="mod">
          <ac:chgData name="Trinity Rees" userId="S::t.rees@npt.gov.uk::23ed69b1-c9cb-4295-a16f-e57105e4c724" providerId="AD" clId="Web-{D123AAC3-6BB8-8DE4-F3A2-FAA42664077D}" dt="2024-01-10T13:54:26.666" v="43" actId="1076"/>
          <ac:spMkLst>
            <pc:docMk/>
            <pc:sldMk cId="1547880033" sldId="266"/>
            <ac:spMk id="3" creationId="{00000000-0000-0000-0000-000000000000}"/>
          </ac:spMkLst>
        </pc:spChg>
        <pc:spChg chg="mod">
          <ac:chgData name="Trinity Rees" userId="S::t.rees@npt.gov.uk::23ed69b1-c9cb-4295-a16f-e57105e4c724" providerId="AD" clId="Web-{D123AAC3-6BB8-8DE4-F3A2-FAA42664077D}" dt="2024-01-10T13:54:18.541" v="34" actId="1076"/>
          <ac:spMkLst>
            <pc:docMk/>
            <pc:sldMk cId="1547880033" sldId="266"/>
            <ac:spMk id="5" creationId="{00000000-0000-0000-0000-000000000000}"/>
          </ac:spMkLst>
        </pc:spChg>
      </pc:sldChg>
      <pc:sldChg chg="modSp">
        <pc:chgData name="Trinity Rees" userId="S::t.rees@npt.gov.uk::23ed69b1-c9cb-4295-a16f-e57105e4c724" providerId="AD" clId="Web-{D123AAC3-6BB8-8DE4-F3A2-FAA42664077D}" dt="2024-01-10T13:54:49.417" v="46" actId="20577"/>
        <pc:sldMkLst>
          <pc:docMk/>
          <pc:sldMk cId="3512218394" sldId="267"/>
        </pc:sldMkLst>
        <pc:spChg chg="mod">
          <ac:chgData name="Trinity Rees" userId="S::t.rees@npt.gov.uk::23ed69b1-c9cb-4295-a16f-e57105e4c724" providerId="AD" clId="Web-{D123AAC3-6BB8-8DE4-F3A2-FAA42664077D}" dt="2024-01-10T13:54:49.417" v="46" actId="20577"/>
          <ac:spMkLst>
            <pc:docMk/>
            <pc:sldMk cId="3512218394" sldId="267"/>
            <ac:spMk id="5" creationId="{00000000-0000-0000-0000-000000000000}"/>
          </ac:spMkLst>
        </pc:spChg>
      </pc:sldChg>
      <pc:sldChg chg="modSp">
        <pc:chgData name="Trinity Rees" userId="S::t.rees@npt.gov.uk::23ed69b1-c9cb-4295-a16f-e57105e4c724" providerId="AD" clId="Web-{D123AAC3-6BB8-8DE4-F3A2-FAA42664077D}" dt="2024-01-10T13:55:10.183" v="50" actId="1076"/>
        <pc:sldMkLst>
          <pc:docMk/>
          <pc:sldMk cId="819678679" sldId="268"/>
        </pc:sldMkLst>
        <pc:spChg chg="mod">
          <ac:chgData name="Trinity Rees" userId="S::t.rees@npt.gov.uk::23ed69b1-c9cb-4295-a16f-e57105e4c724" providerId="AD" clId="Web-{D123AAC3-6BB8-8DE4-F3A2-FAA42664077D}" dt="2024-01-10T13:54:55.698" v="47" actId="20577"/>
          <ac:spMkLst>
            <pc:docMk/>
            <pc:sldMk cId="819678679" sldId="268"/>
            <ac:spMk id="2" creationId="{00000000-0000-0000-0000-000000000000}"/>
          </ac:spMkLst>
        </pc:spChg>
        <pc:spChg chg="mod">
          <ac:chgData name="Trinity Rees" userId="S::t.rees@npt.gov.uk::23ed69b1-c9cb-4295-a16f-e57105e4c724" providerId="AD" clId="Web-{D123AAC3-6BB8-8DE4-F3A2-FAA42664077D}" dt="2024-01-10T13:55:10.183" v="50" actId="1076"/>
          <ac:spMkLst>
            <pc:docMk/>
            <pc:sldMk cId="819678679" sldId="268"/>
            <ac:spMk id="5" creationId="{00000000-0000-0000-0000-000000000000}"/>
          </ac:spMkLst>
        </pc:spChg>
      </pc:sldChg>
      <pc:sldChg chg="modSp">
        <pc:chgData name="Trinity Rees" userId="S::t.rees@npt.gov.uk::23ed69b1-c9cb-4295-a16f-e57105e4c724" providerId="AD" clId="Web-{D123AAC3-6BB8-8DE4-F3A2-FAA42664077D}" dt="2024-01-10T13:55:28.449" v="54" actId="20577"/>
        <pc:sldMkLst>
          <pc:docMk/>
          <pc:sldMk cId="178871149" sldId="269"/>
        </pc:sldMkLst>
        <pc:spChg chg="mod">
          <ac:chgData name="Trinity Rees" userId="S::t.rees@npt.gov.uk::23ed69b1-c9cb-4295-a16f-e57105e4c724" providerId="AD" clId="Web-{D123AAC3-6BB8-8DE4-F3A2-FAA42664077D}" dt="2024-01-10T13:55:28.449" v="54" actId="20577"/>
          <ac:spMkLst>
            <pc:docMk/>
            <pc:sldMk cId="178871149" sldId="269"/>
            <ac:spMk id="2" creationId="{00000000-0000-0000-0000-000000000000}"/>
          </ac:spMkLst>
        </pc:spChg>
        <pc:spChg chg="mod">
          <ac:chgData name="Trinity Rees" userId="S::t.rees@npt.gov.uk::23ed69b1-c9cb-4295-a16f-e57105e4c724" providerId="AD" clId="Web-{D123AAC3-6BB8-8DE4-F3A2-FAA42664077D}" dt="2024-01-10T13:55:15.355" v="52" actId="1076"/>
          <ac:spMkLst>
            <pc:docMk/>
            <pc:sldMk cId="178871149" sldId="269"/>
            <ac:spMk id="5" creationId="{00000000-0000-0000-0000-000000000000}"/>
          </ac:spMkLst>
        </pc:spChg>
        <pc:picChg chg="mod">
          <ac:chgData name="Trinity Rees" userId="S::t.rees@npt.gov.uk::23ed69b1-c9cb-4295-a16f-e57105e4c724" providerId="AD" clId="Web-{D123AAC3-6BB8-8DE4-F3A2-FAA42664077D}" dt="2024-01-10T13:55:17.980" v="53" actId="1076"/>
          <ac:picMkLst>
            <pc:docMk/>
            <pc:sldMk cId="178871149" sldId="269"/>
            <ac:picMk id="6" creationId="{53B94B37-A093-49FE-89E0-7AB8F6D6A18B}"/>
          </ac:picMkLst>
        </pc:picChg>
      </pc:sldChg>
      <pc:sldChg chg="modSp">
        <pc:chgData name="Trinity Rees" userId="S::t.rees@npt.gov.uk::23ed69b1-c9cb-4295-a16f-e57105e4c724" providerId="AD" clId="Web-{D123AAC3-6BB8-8DE4-F3A2-FAA42664077D}" dt="2024-01-10T13:55:47.513" v="59" actId="1076"/>
        <pc:sldMkLst>
          <pc:docMk/>
          <pc:sldMk cId="2569117753" sldId="270"/>
        </pc:sldMkLst>
        <pc:spChg chg="mod">
          <ac:chgData name="Trinity Rees" userId="S::t.rees@npt.gov.uk::23ed69b1-c9cb-4295-a16f-e57105e4c724" providerId="AD" clId="Web-{D123AAC3-6BB8-8DE4-F3A2-FAA42664077D}" dt="2024-01-10T13:55:47.513" v="59" actId="1076"/>
          <ac:spMkLst>
            <pc:docMk/>
            <pc:sldMk cId="2569117753" sldId="270"/>
            <ac:spMk id="2" creationId="{00000000-0000-0000-0000-000000000000}"/>
          </ac:spMkLst>
        </pc:spChg>
        <pc:spChg chg="mod">
          <ac:chgData name="Trinity Rees" userId="S::t.rees@npt.gov.uk::23ed69b1-c9cb-4295-a16f-e57105e4c724" providerId="AD" clId="Web-{D123AAC3-6BB8-8DE4-F3A2-FAA42664077D}" dt="2024-01-10T13:55:45.262" v="58" actId="1076"/>
          <ac:spMkLst>
            <pc:docMk/>
            <pc:sldMk cId="2569117753" sldId="270"/>
            <ac:spMk id="5" creationId="{00000000-0000-0000-0000-000000000000}"/>
          </ac:spMkLst>
        </pc:spChg>
      </pc:sldChg>
      <pc:sldChg chg="modSp">
        <pc:chgData name="Trinity Rees" userId="S::t.rees@npt.gov.uk::23ed69b1-c9cb-4295-a16f-e57105e4c724" providerId="AD" clId="Web-{D123AAC3-6BB8-8DE4-F3A2-FAA42664077D}" dt="2024-01-10T13:55:59.982" v="63" actId="20577"/>
        <pc:sldMkLst>
          <pc:docMk/>
          <pc:sldMk cId="2272194977" sldId="271"/>
        </pc:sldMkLst>
        <pc:spChg chg="mod">
          <ac:chgData name="Trinity Rees" userId="S::t.rees@npt.gov.uk::23ed69b1-c9cb-4295-a16f-e57105e4c724" providerId="AD" clId="Web-{D123AAC3-6BB8-8DE4-F3A2-FAA42664077D}" dt="2024-01-10T13:55:53.450" v="61" actId="1076"/>
          <ac:spMkLst>
            <pc:docMk/>
            <pc:sldMk cId="2272194977" sldId="271"/>
            <ac:spMk id="2" creationId="{00000000-0000-0000-0000-000000000000}"/>
          </ac:spMkLst>
        </pc:spChg>
        <pc:spChg chg="mod">
          <ac:chgData name="Trinity Rees" userId="S::t.rees@npt.gov.uk::23ed69b1-c9cb-4295-a16f-e57105e4c724" providerId="AD" clId="Web-{D123AAC3-6BB8-8DE4-F3A2-FAA42664077D}" dt="2024-01-10T13:55:59.982" v="63" actId="20577"/>
          <ac:spMkLst>
            <pc:docMk/>
            <pc:sldMk cId="2272194977" sldId="271"/>
            <ac:spMk id="5" creationId="{00000000-0000-0000-0000-000000000000}"/>
          </ac:spMkLst>
        </pc:spChg>
      </pc:sldChg>
      <pc:sldChg chg="modSp">
        <pc:chgData name="Trinity Rees" userId="S::t.rees@npt.gov.uk::23ed69b1-c9cb-4295-a16f-e57105e4c724" providerId="AD" clId="Web-{D123AAC3-6BB8-8DE4-F3A2-FAA42664077D}" dt="2024-01-10T13:56:13.373" v="66" actId="1076"/>
        <pc:sldMkLst>
          <pc:docMk/>
          <pc:sldMk cId="221792212" sldId="272"/>
        </pc:sldMkLst>
        <pc:spChg chg="mod">
          <ac:chgData name="Trinity Rees" userId="S::t.rees@npt.gov.uk::23ed69b1-c9cb-4295-a16f-e57105e4c724" providerId="AD" clId="Web-{D123AAC3-6BB8-8DE4-F3A2-FAA42664077D}" dt="2024-01-10T13:56:04.185" v="64" actId="20577"/>
          <ac:spMkLst>
            <pc:docMk/>
            <pc:sldMk cId="221792212" sldId="272"/>
            <ac:spMk id="2" creationId="{00000000-0000-0000-0000-000000000000}"/>
          </ac:spMkLst>
        </pc:spChg>
        <pc:spChg chg="mod">
          <ac:chgData name="Trinity Rees" userId="S::t.rees@npt.gov.uk::23ed69b1-c9cb-4295-a16f-e57105e4c724" providerId="AD" clId="Web-{D123AAC3-6BB8-8DE4-F3A2-FAA42664077D}" dt="2024-01-10T13:56:13.373" v="66" actId="1076"/>
          <ac:spMkLst>
            <pc:docMk/>
            <pc:sldMk cId="221792212" sldId="272"/>
            <ac:spMk id="5" creationId="{00000000-0000-0000-0000-000000000000}"/>
          </ac:spMkLst>
        </pc:spChg>
      </pc:sldChg>
      <pc:sldChg chg="modSp">
        <pc:chgData name="Trinity Rees" userId="S::t.rees@npt.gov.uk::23ed69b1-c9cb-4295-a16f-e57105e4c724" providerId="AD" clId="Web-{D123AAC3-6BB8-8DE4-F3A2-FAA42664077D}" dt="2024-01-10T13:56:25.545" v="71" actId="1076"/>
        <pc:sldMkLst>
          <pc:docMk/>
          <pc:sldMk cId="1497833264" sldId="273"/>
        </pc:sldMkLst>
        <pc:spChg chg="mod">
          <ac:chgData name="Trinity Rees" userId="S::t.rees@npt.gov.uk::23ed69b1-c9cb-4295-a16f-e57105e4c724" providerId="AD" clId="Web-{D123AAC3-6BB8-8DE4-F3A2-FAA42664077D}" dt="2024-01-10T13:56:20.029" v="68" actId="1076"/>
          <ac:spMkLst>
            <pc:docMk/>
            <pc:sldMk cId="1497833264" sldId="273"/>
            <ac:spMk id="2" creationId="{00000000-0000-0000-0000-000000000000}"/>
          </ac:spMkLst>
        </pc:spChg>
        <pc:spChg chg="mod">
          <ac:chgData name="Trinity Rees" userId="S::t.rees@npt.gov.uk::23ed69b1-c9cb-4295-a16f-e57105e4c724" providerId="AD" clId="Web-{D123AAC3-6BB8-8DE4-F3A2-FAA42664077D}" dt="2024-01-10T13:56:25.545" v="71" actId="1076"/>
          <ac:spMkLst>
            <pc:docMk/>
            <pc:sldMk cId="1497833264" sldId="273"/>
            <ac:spMk id="5" creationId="{00000000-0000-0000-0000-000000000000}"/>
          </ac:spMkLst>
        </pc:spChg>
      </pc:sldChg>
      <pc:sldChg chg="modSp">
        <pc:chgData name="Trinity Rees" userId="S::t.rees@npt.gov.uk::23ed69b1-c9cb-4295-a16f-e57105e4c724" providerId="AD" clId="Web-{D123AAC3-6BB8-8DE4-F3A2-FAA42664077D}" dt="2024-01-10T13:52:22.194" v="4" actId="20577"/>
        <pc:sldMkLst>
          <pc:docMk/>
          <pc:sldMk cId="155067918" sldId="276"/>
        </pc:sldMkLst>
        <pc:spChg chg="mod">
          <ac:chgData name="Trinity Rees" userId="S::t.rees@npt.gov.uk::23ed69b1-c9cb-4295-a16f-e57105e4c724" providerId="AD" clId="Web-{D123AAC3-6BB8-8DE4-F3A2-FAA42664077D}" dt="2024-01-10T13:52:22.194" v="4" actId="20577"/>
          <ac:spMkLst>
            <pc:docMk/>
            <pc:sldMk cId="155067918" sldId="276"/>
            <ac:spMk id="2" creationId="{00000000-0000-0000-0000-000000000000}"/>
          </ac:spMkLst>
        </pc:spChg>
        <pc:spChg chg="mod">
          <ac:chgData name="Trinity Rees" userId="S::t.rees@npt.gov.uk::23ed69b1-c9cb-4295-a16f-e57105e4c724" providerId="AD" clId="Web-{D123AAC3-6BB8-8DE4-F3A2-FAA42664077D}" dt="2024-01-10T13:52:15.412" v="2" actId="1076"/>
          <ac:spMkLst>
            <pc:docMk/>
            <pc:sldMk cId="155067918" sldId="276"/>
            <ac:spMk id="5" creationId="{00000000-0000-0000-0000-000000000000}"/>
          </ac:spMkLst>
        </pc:spChg>
      </pc:sldChg>
    </pc:docChg>
  </pc:docChgLst>
  <pc:docChgLst>
    <pc:chgData name="Trinity Rees" userId="S::t.rees@npt.gov.uk::23ed69b1-c9cb-4295-a16f-e57105e4c724" providerId="AD" clId="Web-{03EBBF02-8B79-95E4-AB1A-6F932F09557B}"/>
    <pc:docChg chg="addSld delSld modSld">
      <pc:chgData name="Trinity Rees" userId="S::t.rees@npt.gov.uk::23ed69b1-c9cb-4295-a16f-e57105e4c724" providerId="AD" clId="Web-{03EBBF02-8B79-95E4-AB1A-6F932F09557B}" dt="2023-10-12T14:58:24.913" v="16" actId="14100"/>
      <pc:docMkLst>
        <pc:docMk/>
      </pc:docMkLst>
      <pc:sldChg chg="del">
        <pc:chgData name="Trinity Rees" userId="S::t.rees@npt.gov.uk::23ed69b1-c9cb-4295-a16f-e57105e4c724" providerId="AD" clId="Web-{03EBBF02-8B79-95E4-AB1A-6F932F09557B}" dt="2023-10-12T14:57:38.928" v="0"/>
        <pc:sldMkLst>
          <pc:docMk/>
          <pc:sldMk cId="4145277201" sldId="256"/>
        </pc:sldMkLst>
      </pc:sldChg>
      <pc:sldChg chg="addSp delSp modSp new">
        <pc:chgData name="Trinity Rees" userId="S::t.rees@npt.gov.uk::23ed69b1-c9cb-4295-a16f-e57105e4c724" providerId="AD" clId="Web-{03EBBF02-8B79-95E4-AB1A-6F932F09557B}" dt="2023-10-12T14:58:24.913" v="16" actId="14100"/>
        <pc:sldMkLst>
          <pc:docMk/>
          <pc:sldMk cId="1270483197" sldId="277"/>
        </pc:sldMkLst>
        <pc:spChg chg="del">
          <ac:chgData name="Trinity Rees" userId="S::t.rees@npt.gov.uk::23ed69b1-c9cb-4295-a16f-e57105e4c724" providerId="AD" clId="Web-{03EBBF02-8B79-95E4-AB1A-6F932F09557B}" dt="2023-10-12T14:58:07.351" v="11"/>
          <ac:spMkLst>
            <pc:docMk/>
            <pc:sldMk cId="1270483197" sldId="277"/>
            <ac:spMk id="2" creationId="{5A44E34B-5329-B814-CA15-7E4FAF0CFD2B}"/>
          </ac:spMkLst>
        </pc:spChg>
        <pc:spChg chg="del">
          <ac:chgData name="Trinity Rees" userId="S::t.rees@npt.gov.uk::23ed69b1-c9cb-4295-a16f-e57105e4c724" providerId="AD" clId="Web-{03EBBF02-8B79-95E4-AB1A-6F932F09557B}" dt="2023-10-12T14:58:06.397" v="10"/>
          <ac:spMkLst>
            <pc:docMk/>
            <pc:sldMk cId="1270483197" sldId="277"/>
            <ac:spMk id="3" creationId="{DE3575B6-484B-EF9D-C6CA-DB0755AD1DFC}"/>
          </ac:spMkLst>
        </pc:spChg>
        <pc:picChg chg="add mod">
          <ac:chgData name="Trinity Rees" userId="S::t.rees@npt.gov.uk::23ed69b1-c9cb-4295-a16f-e57105e4c724" providerId="AD" clId="Web-{03EBBF02-8B79-95E4-AB1A-6F932F09557B}" dt="2023-10-12T14:58:24.913" v="16" actId="14100"/>
          <ac:picMkLst>
            <pc:docMk/>
            <pc:sldMk cId="1270483197" sldId="277"/>
            <ac:picMk id="4" creationId="{3A6D1C49-0A8E-6FBA-2E5C-43705645A387}"/>
          </ac:picMkLst>
        </pc:picChg>
      </pc:sldChg>
      <pc:sldChg chg="addSp delSp modSp new">
        <pc:chgData name="Trinity Rees" userId="S::t.rees@npt.gov.uk::23ed69b1-c9cb-4295-a16f-e57105e4c724" providerId="AD" clId="Web-{03EBBF02-8B79-95E4-AB1A-6F932F09557B}" dt="2023-10-12T14:58:04.007" v="9" actId="14100"/>
        <pc:sldMkLst>
          <pc:docMk/>
          <pc:sldMk cId="3493682183" sldId="278"/>
        </pc:sldMkLst>
        <pc:spChg chg="del">
          <ac:chgData name="Trinity Rees" userId="S::t.rees@npt.gov.uk::23ed69b1-c9cb-4295-a16f-e57105e4c724" providerId="AD" clId="Web-{03EBBF02-8B79-95E4-AB1A-6F932F09557B}" dt="2023-10-12T14:57:46.037" v="4"/>
          <ac:spMkLst>
            <pc:docMk/>
            <pc:sldMk cId="3493682183" sldId="278"/>
            <ac:spMk id="2" creationId="{E5D577C5-55F4-A7E9-EF28-2F1F2C7C9BC8}"/>
          </ac:spMkLst>
        </pc:spChg>
        <pc:spChg chg="del">
          <ac:chgData name="Trinity Rees" userId="S::t.rees@npt.gov.uk::23ed69b1-c9cb-4295-a16f-e57105e4c724" providerId="AD" clId="Web-{03EBBF02-8B79-95E4-AB1A-6F932F09557B}" dt="2023-10-12T14:57:45.397" v="3"/>
          <ac:spMkLst>
            <pc:docMk/>
            <pc:sldMk cId="3493682183" sldId="278"/>
            <ac:spMk id="3" creationId="{CA0C7083-5657-29DC-3053-6BE5B62C9182}"/>
          </ac:spMkLst>
        </pc:spChg>
        <pc:picChg chg="add mod">
          <ac:chgData name="Trinity Rees" userId="S::t.rees@npt.gov.uk::23ed69b1-c9cb-4295-a16f-e57105e4c724" providerId="AD" clId="Web-{03EBBF02-8B79-95E4-AB1A-6F932F09557B}" dt="2023-10-12T14:58:04.007" v="9" actId="14100"/>
          <ac:picMkLst>
            <pc:docMk/>
            <pc:sldMk cId="3493682183" sldId="278"/>
            <ac:picMk id="4" creationId="{CD8347CA-72A4-EFC0-AF79-3ECEDB2C9AC5}"/>
          </ac:picMkLst>
        </pc:picChg>
      </pc:sldChg>
    </pc:docChg>
  </pc:docChgLst>
  <pc:docChgLst>
    <pc:chgData name="Polly Duncan" userId="S::p.duncan@npt.gov.uk::b8f6264a-9836-4730-8ca9-23013ec67ff8" providerId="AD" clId="Web-{D2FC8343-BC6B-AB69-74D8-4C8E92AA54B8}"/>
    <pc:docChg chg="addSld delSld modSld">
      <pc:chgData name="Polly Duncan" userId="S::p.duncan@npt.gov.uk::b8f6264a-9836-4730-8ca9-23013ec67ff8" providerId="AD" clId="Web-{D2FC8343-BC6B-AB69-74D8-4C8E92AA54B8}" dt="2024-01-10T21:09:17.788" v="14" actId="14100"/>
      <pc:docMkLst>
        <pc:docMk/>
      </pc:docMkLst>
      <pc:sldChg chg="modSp">
        <pc:chgData name="Polly Duncan" userId="S::p.duncan@npt.gov.uk::b8f6264a-9836-4730-8ca9-23013ec67ff8" providerId="AD" clId="Web-{D2FC8343-BC6B-AB69-74D8-4C8E92AA54B8}" dt="2024-01-10T21:06:57.675" v="4" actId="20577"/>
        <pc:sldMkLst>
          <pc:docMk/>
          <pc:sldMk cId="986253471" sldId="265"/>
        </pc:sldMkLst>
        <pc:spChg chg="mod">
          <ac:chgData name="Polly Duncan" userId="S::p.duncan@npt.gov.uk::b8f6264a-9836-4730-8ca9-23013ec67ff8" providerId="AD" clId="Web-{D2FC8343-BC6B-AB69-74D8-4C8E92AA54B8}" dt="2024-01-10T21:06:51.550" v="1" actId="20577"/>
          <ac:spMkLst>
            <pc:docMk/>
            <pc:sldMk cId="986253471" sldId="265"/>
            <ac:spMk id="4" creationId="{00000000-0000-0000-0000-000000000000}"/>
          </ac:spMkLst>
        </pc:spChg>
        <pc:spChg chg="mod">
          <ac:chgData name="Polly Duncan" userId="S::p.duncan@npt.gov.uk::b8f6264a-9836-4730-8ca9-23013ec67ff8" providerId="AD" clId="Web-{D2FC8343-BC6B-AB69-74D8-4C8E92AA54B8}" dt="2024-01-10T21:06:57.675" v="4" actId="20577"/>
          <ac:spMkLst>
            <pc:docMk/>
            <pc:sldMk cId="986253471" sldId="265"/>
            <ac:spMk id="5" creationId="{00000000-0000-0000-0000-000000000000}"/>
          </ac:spMkLst>
        </pc:spChg>
      </pc:sldChg>
      <pc:sldChg chg="modSp">
        <pc:chgData name="Polly Duncan" userId="S::p.duncan@npt.gov.uk::b8f6264a-9836-4730-8ca9-23013ec67ff8" providerId="AD" clId="Web-{D2FC8343-BC6B-AB69-74D8-4C8E92AA54B8}" dt="2024-01-10T21:07:43.629" v="7" actId="20577"/>
        <pc:sldMkLst>
          <pc:docMk/>
          <pc:sldMk cId="819678679" sldId="268"/>
        </pc:sldMkLst>
        <pc:spChg chg="mod">
          <ac:chgData name="Polly Duncan" userId="S::p.duncan@npt.gov.uk::b8f6264a-9836-4730-8ca9-23013ec67ff8" providerId="AD" clId="Web-{D2FC8343-BC6B-AB69-74D8-4C8E92AA54B8}" dt="2024-01-10T21:07:43.629" v="7" actId="20577"/>
          <ac:spMkLst>
            <pc:docMk/>
            <pc:sldMk cId="819678679" sldId="268"/>
            <ac:spMk id="2" creationId="{00000000-0000-0000-0000-000000000000}"/>
          </ac:spMkLst>
        </pc:spChg>
        <pc:spChg chg="mod">
          <ac:chgData name="Polly Duncan" userId="S::p.duncan@npt.gov.uk::b8f6264a-9836-4730-8ca9-23013ec67ff8" providerId="AD" clId="Web-{D2FC8343-BC6B-AB69-74D8-4C8E92AA54B8}" dt="2024-01-10T21:07:39.692" v="6" actId="20577"/>
          <ac:spMkLst>
            <pc:docMk/>
            <pc:sldMk cId="819678679" sldId="268"/>
            <ac:spMk id="3" creationId="{00000000-0000-0000-0000-000000000000}"/>
          </ac:spMkLst>
        </pc:spChg>
      </pc:sldChg>
      <pc:sldChg chg="modSp add del">
        <pc:chgData name="Polly Duncan" userId="S::p.duncan@npt.gov.uk::b8f6264a-9836-4730-8ca9-23013ec67ff8" providerId="AD" clId="Web-{D2FC8343-BC6B-AB69-74D8-4C8E92AA54B8}" dt="2024-01-10T21:09:17.788" v="14" actId="14100"/>
        <pc:sldMkLst>
          <pc:docMk/>
          <pc:sldMk cId="178871149" sldId="269"/>
        </pc:sldMkLst>
        <pc:picChg chg="mod">
          <ac:chgData name="Polly Duncan" userId="S::p.duncan@npt.gov.uk::b8f6264a-9836-4730-8ca9-23013ec67ff8" providerId="AD" clId="Web-{D2FC8343-BC6B-AB69-74D8-4C8E92AA54B8}" dt="2024-01-10T21:09:17.788" v="14" actId="14100"/>
          <ac:picMkLst>
            <pc:docMk/>
            <pc:sldMk cId="178871149" sldId="269"/>
            <ac:picMk id="6146" creationId="{00000000-0000-0000-0000-000000000000}"/>
          </ac:picMkLst>
        </pc:picChg>
      </pc:sldChg>
      <pc:sldChg chg="new del">
        <pc:chgData name="Polly Duncan" userId="S::p.duncan@npt.gov.uk::b8f6264a-9836-4730-8ca9-23013ec67ff8" providerId="AD" clId="Web-{D2FC8343-BC6B-AB69-74D8-4C8E92AA54B8}" dt="2024-01-10T21:08:36.896" v="10"/>
        <pc:sldMkLst>
          <pc:docMk/>
          <pc:sldMk cId="1192386955" sldId="27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35A484-7C80-40C2-9847-EFC4CE506CDE}" type="datetimeFigureOut">
              <a:rPr lang="en-GB" smtClean="0"/>
              <a:t>10/01/2024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E3F7BE-FB87-4BDE-8BC5-E08C1DF70944}" type="slidenum">
              <a:rPr lang="en-GB" smtClean="0"/>
              <a:t>‹#›</a:t>
            </a:fld>
            <a:endParaRPr lang="en-GB"/>
          </a:p>
        </p:txBody>
      </p:sp>
    </p:spTree>
    <p:extLst>
      <p:ext uri="{BB962C8B-B14F-4D97-AF65-F5344CB8AC3E}">
        <p14:creationId xmlns:p14="http://schemas.microsoft.com/office/powerpoint/2010/main" val="3713874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GB" sz="12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cy-GB" sz="1200" b="0" i="0" u="none" strike="noStrike" cap="none" baseline="0" dirty="0">
                <a:solidFill>
                  <a:srgbClr val="000000"/>
                </a:solidFill>
                <a:effectLst/>
                <a:uFillTx/>
                <a:latin typeface="Arial"/>
              </a:rPr>
              <a:t>Cyn mynychu, mae'n ofynnol i ddysgwyr gael mynediad at gopi digidol neu gopi caled o'u Cod Ymarfer/Ymddygiad perthnasol gan gynnwys fersiwn 'i Gyflogwyr', rheoliadau RISCA a swydd ddisgrifiad, ac unrhyw ganllawiau ymarfer perthnasol eraill. </a:t>
            </a:r>
          </a:p>
          <a:p>
            <a:r>
              <a:rPr lang="en-GB" baseline="0" dirty="0"/>
              <a:t>.</a:t>
            </a:r>
          </a:p>
          <a:p>
            <a:endParaRPr lang="en-GB" baseline="0" dirty="0"/>
          </a:p>
          <a:p>
            <a:r>
              <a:rPr lang="en-GB" b="1" u="sng" baseline="0"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t>Prior to attending,</a:t>
            </a:r>
            <a:r>
              <a:rPr lang="en-GB" baseline="0" dirty="0"/>
              <a:t> learners are required to have access to a digital or hard copy of their relevant Code of Practice/Conduct including ‘for Employers’ version, RISCA regulations and job description, and any other relevant practice guidance. </a:t>
            </a:r>
          </a:p>
          <a:p>
            <a:endParaRPr lang="en-GB" b="1" u="sng" baseline="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a:t>
            </a:fld>
            <a:endParaRPr lang="en-US" dirty="0"/>
          </a:p>
        </p:txBody>
      </p:sp>
    </p:spTree>
    <p:extLst>
      <p:ext uri="{BB962C8B-B14F-4D97-AF65-F5344CB8AC3E}">
        <p14:creationId xmlns:p14="http://schemas.microsoft.com/office/powerpoint/2010/main" val="3998562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3.2: Damcaniaethau a modelau yn ymwneud â newid </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3.2: </a:t>
            </a:r>
            <a:r>
              <a:rPr lang="en-US" dirty="0"/>
              <a:t>Theories and models related to change </a:t>
            </a:r>
            <a:endParaRPr lang="en-GB" b="0" baseline="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13</a:t>
            </a:fld>
            <a:endParaRPr lang="en-US"/>
          </a:p>
        </p:txBody>
      </p:sp>
    </p:spTree>
    <p:extLst>
      <p:ext uri="{BB962C8B-B14F-4D97-AF65-F5344CB8AC3E}">
        <p14:creationId xmlns:p14="http://schemas.microsoft.com/office/powerpoint/2010/main" val="3206765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3.2: Damcaniaethau a modelau yn ymwneud â newid </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3.2: </a:t>
            </a:r>
            <a:r>
              <a:rPr lang="en-US" dirty="0"/>
              <a:t>Theories and models related to change </a:t>
            </a:r>
            <a:endParaRPr lang="en-GB" b="0" baseline="0" dirty="0"/>
          </a:p>
          <a:p>
            <a:endParaRPr lang="en-GB" dirty="0"/>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14</a:t>
            </a:fld>
            <a:endParaRPr lang="en-US"/>
          </a:p>
        </p:txBody>
      </p:sp>
    </p:spTree>
    <p:extLst>
      <p:ext uri="{BB962C8B-B14F-4D97-AF65-F5344CB8AC3E}">
        <p14:creationId xmlns:p14="http://schemas.microsoft.com/office/powerpoint/2010/main" val="14856127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3.2: Damcaniaethau a modelau yn ymwneud â newid </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3.2: </a:t>
            </a:r>
            <a:r>
              <a:rPr lang="en-US" dirty="0"/>
              <a:t>Theories and models related to change </a:t>
            </a:r>
            <a:endParaRPr lang="en-GB" b="0" baseline="0" dirty="0"/>
          </a:p>
          <a:p>
            <a:endParaRPr lang="en-GB" dirty="0"/>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15</a:t>
            </a:fld>
            <a:endParaRPr lang="en-US"/>
          </a:p>
        </p:txBody>
      </p:sp>
    </p:spTree>
    <p:extLst>
      <p:ext uri="{BB962C8B-B14F-4D97-AF65-F5344CB8AC3E}">
        <p14:creationId xmlns:p14="http://schemas.microsoft.com/office/powerpoint/2010/main" val="34629377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3.2: Damcaniaethau a modelau yn ymwneud â newid </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3.2: </a:t>
            </a:r>
            <a:r>
              <a:rPr lang="en-US" dirty="0"/>
              <a:t>Theories and models related to change </a:t>
            </a:r>
            <a:endParaRPr lang="en-GB" b="0" baseline="0" dirty="0"/>
          </a:p>
          <a:p>
            <a:endParaRPr lang="en-GB"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16</a:t>
            </a:fld>
            <a:endParaRPr lang="en-US"/>
          </a:p>
        </p:txBody>
      </p:sp>
    </p:spTree>
    <p:extLst>
      <p:ext uri="{BB962C8B-B14F-4D97-AF65-F5344CB8AC3E}">
        <p14:creationId xmlns:p14="http://schemas.microsoft.com/office/powerpoint/2010/main" val="15461424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3.3: Pwysigrwydd cefnogi unigolion a/neu deuluoedd/gofalwyr i ganolbwyntio ar yr asedau a’r cryfderau sydd ganddynt a all eu helpu ar adegau o newid</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dirty="0"/>
              <a:t>Slide relating to AC 3.3: </a:t>
            </a:r>
            <a:r>
              <a:rPr lang="en-US" dirty="0"/>
              <a:t>The importance of supporting individuals and/or families/</a:t>
            </a:r>
            <a:r>
              <a:rPr lang="en-US" dirty="0" err="1"/>
              <a:t>carers</a:t>
            </a:r>
            <a:r>
              <a:rPr lang="en-US" dirty="0"/>
              <a:t> to focus on the assets and strengths they have that can help them during times of change</a:t>
            </a:r>
            <a:endParaRPr lang="en-GB" b="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17</a:t>
            </a:fld>
            <a:endParaRPr lang="en-US"/>
          </a:p>
        </p:txBody>
      </p:sp>
    </p:spTree>
    <p:extLst>
      <p:ext uri="{BB962C8B-B14F-4D97-AF65-F5344CB8AC3E}">
        <p14:creationId xmlns:p14="http://schemas.microsoft.com/office/powerpoint/2010/main" val="40158572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3.3: Pwysigrwydd cefnogi unigolion a/neu deuluoedd/gofalwyr i ganolbwyntio ar yr asedau a’r cryfderau sydd ganddynt a all eu helpu ar adegau o newid</a:t>
            </a:r>
          </a:p>
          <a:p>
            <a:r>
              <a:rPr lang="cy-GB" sz="1200" b="1" i="0" u="none" strike="noStrike" cap="none" baseline="0" dirty="0">
                <a:solidFill>
                  <a:srgbClr val="000000"/>
                </a:solidFill>
                <a:effectLst/>
                <a:uFillTx/>
                <a:latin typeface="Arial"/>
              </a:rPr>
              <a:t>Cyfathrebu </a:t>
            </a:r>
            <a:r>
              <a:rPr lang="cy-GB" sz="1200" b="0" i="0" u="none" strike="noStrike" cap="none" baseline="0" dirty="0">
                <a:solidFill>
                  <a:srgbClr val="000000"/>
                </a:solidFill>
                <a:effectLst/>
                <a:uFillTx/>
                <a:latin typeface="Arial"/>
              </a:rPr>
              <a:t>Sylwer: Pan fydd unigolyn yn ei chael hi’n anodd neu’n amhosibl mynegi ei ddewisiadau ei hun a gwneud penderfyniadau am ei fywyd, gall sicrhau cefnogi newid gynnwys eiriolwyr neu eraill sy’n gallu cynrychioli safbwyntiau a phennaf les yr unigolyn. Lle mae gwahaniaethau iaith, efallai y bydd angen cynnwys cyfieithwyr neu wasanaethau cyfieithu. </a:t>
            </a:r>
          </a:p>
          <a:p>
            <a:endParaRPr lang="cy-GB" sz="12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dirty="0"/>
              <a:t>Slide relating to AC 3.3: </a:t>
            </a:r>
            <a:r>
              <a:rPr lang="en-US" dirty="0"/>
              <a:t>The importance of supporting individuals and/or families/</a:t>
            </a:r>
            <a:r>
              <a:rPr lang="en-US" dirty="0" err="1"/>
              <a:t>carers</a:t>
            </a:r>
            <a:r>
              <a:rPr lang="en-US" dirty="0"/>
              <a:t> to focus on the assets and strengths they have that can help them during times of change</a:t>
            </a:r>
            <a:endParaRPr lang="en-GB" b="0" dirty="0"/>
          </a:p>
          <a:p>
            <a:r>
              <a:rPr lang="en-US" b="1" dirty="0"/>
              <a:t>Communicate: </a:t>
            </a:r>
            <a:r>
              <a:rPr lang="en-US" dirty="0"/>
              <a:t>Note: Where an individual finds it difficult or impossible to express their own preferences and make decisions about their life, achievement of supporting</a:t>
            </a:r>
            <a:r>
              <a:rPr lang="en-US" baseline="0" dirty="0"/>
              <a:t> change may involve </a:t>
            </a:r>
            <a:r>
              <a:rPr lang="en-US" dirty="0"/>
              <a:t>advocates or others who are able to represent the views and best interests of the individual. Where there are language differences,</a:t>
            </a:r>
            <a:r>
              <a:rPr lang="en-US" baseline="0" dirty="0"/>
              <a:t> this </a:t>
            </a:r>
            <a:r>
              <a:rPr lang="en-US" dirty="0"/>
              <a:t>may require the involvement of interpreters or translation services. </a:t>
            </a:r>
            <a:endParaRPr lang="en-GB" b="1" dirty="0"/>
          </a:p>
          <a:p>
            <a:endParaRPr lang="cy-GB" sz="1200" b="0" i="0" u="none"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18</a:t>
            </a:fld>
            <a:endParaRPr lang="en-US"/>
          </a:p>
        </p:txBody>
      </p:sp>
    </p:spTree>
    <p:extLst>
      <p:ext uri="{BB962C8B-B14F-4D97-AF65-F5344CB8AC3E}">
        <p14:creationId xmlns:p14="http://schemas.microsoft.com/office/powerpoint/2010/main" val="10697492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3.3: Pwysigrwydd cefnogi unigolion a/neu deuluoedd/gofalwyr i ganolbwyntio ar yr asedau a’r cryfderau sydd ganddynt a all eu helpu ar adegau o newid</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dirty="0"/>
              <a:t>Slide relating to AC 3.3: </a:t>
            </a:r>
            <a:r>
              <a:rPr lang="en-US" dirty="0"/>
              <a:t>The importance of supporting individuals and/or families/</a:t>
            </a:r>
            <a:r>
              <a:rPr lang="en-US" dirty="0" err="1"/>
              <a:t>carers</a:t>
            </a:r>
            <a:r>
              <a:rPr lang="en-US" dirty="0"/>
              <a:t> to focus on the assets and strengths they have that can help them during times of change</a:t>
            </a:r>
            <a:endParaRPr lang="en-GB" b="0" dirty="0"/>
          </a:p>
          <a:p>
            <a:endParaRPr lang="en-GB" dirty="0"/>
          </a:p>
          <a:p>
            <a:endParaRPr lang="en-GB" b="1"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19</a:t>
            </a:fld>
            <a:endParaRPr lang="en-US"/>
          </a:p>
        </p:txBody>
      </p:sp>
    </p:spTree>
    <p:extLst>
      <p:ext uri="{BB962C8B-B14F-4D97-AF65-F5344CB8AC3E}">
        <p14:creationId xmlns:p14="http://schemas.microsoft.com/office/powerpoint/2010/main" val="29646771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3.3: Pwysigrwydd cefnogi unigolion a/neu deuluoedd/gofalwyr i ganolbwyntio ar yr asedau a’r cryfderau sydd ganddynt a all eu helpu ar adegau o newid</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dirty="0"/>
              <a:t>Slide relating to AC 3.3: </a:t>
            </a:r>
            <a:r>
              <a:rPr lang="en-US" dirty="0"/>
              <a:t>The importance of supporting individuals and/or families/</a:t>
            </a:r>
            <a:r>
              <a:rPr lang="en-US" dirty="0" err="1"/>
              <a:t>carers</a:t>
            </a:r>
            <a:r>
              <a:rPr lang="en-US" dirty="0"/>
              <a:t> to focus on the assets and strengths they have that can help them during times of change</a:t>
            </a:r>
            <a:endParaRPr lang="en-GB" b="0" dirty="0"/>
          </a:p>
          <a:p>
            <a:endParaRPr lang="en-GB" dirty="0"/>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20</a:t>
            </a:fld>
            <a:endParaRPr lang="en-US"/>
          </a:p>
        </p:txBody>
      </p:sp>
    </p:spTree>
    <p:extLst>
      <p:ext uri="{BB962C8B-B14F-4D97-AF65-F5344CB8AC3E}">
        <p14:creationId xmlns:p14="http://schemas.microsoft.com/office/powerpoint/2010/main" val="20872829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3.3: Pwysigrwydd cefnogi unigolion a/neu deuluoedd/gofalwyr i ganolbwyntio ar yr asedau a’r cryfderau sydd ganddynt a all eu helpu ar adegau o newid</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dirty="0"/>
              <a:t>Slide relating to AC 3.3: </a:t>
            </a:r>
            <a:r>
              <a:rPr lang="en-US" dirty="0"/>
              <a:t>The importance of supporting individuals and/or families/</a:t>
            </a:r>
            <a:r>
              <a:rPr lang="en-US" dirty="0" err="1"/>
              <a:t>carers</a:t>
            </a:r>
            <a:r>
              <a:rPr lang="en-US" dirty="0"/>
              <a:t> to focus on the assets and strengths they have that can help them during times of change</a:t>
            </a:r>
            <a:endParaRPr lang="en-GB" b="0" dirty="0"/>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21</a:t>
            </a:fld>
            <a:endParaRPr lang="en-US"/>
          </a:p>
        </p:txBody>
      </p:sp>
    </p:spTree>
    <p:extLst>
      <p:ext uri="{BB962C8B-B14F-4D97-AF65-F5344CB8AC3E}">
        <p14:creationId xmlns:p14="http://schemas.microsoft.com/office/powerpoint/2010/main" val="1885914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b="1" i="0" u="sng" strike="noStrike" cap="none" baseline="0" dirty="0">
                <a:effectLst/>
                <a:uFillTx/>
              </a:rPr>
              <a:t>Welsh</a:t>
            </a:r>
          </a:p>
          <a:p>
            <a:r>
              <a:rPr lang="cy-GB" b="0" i="0" u="none" strike="noStrike" cap="none" baseline="0" dirty="0">
                <a:effectLst/>
                <a:uFillTx/>
              </a:rPr>
              <a:t>Sleid yn ymwneud ag AC 3.1: Mathau o newid a all ddigwydd yn ystod bywyd unigolyn o ganlyniad i ddigwyddiadau arwyddocaol mewn bywyd neu drawsnewidiadau </a:t>
            </a:r>
          </a:p>
          <a:p>
            <a:endParaRPr lang="cy-GB" b="0" i="0" u="none" strike="noStrike" cap="none" baseline="0" dirty="0">
              <a:effectLst/>
              <a:uFillTx/>
            </a:endParaRPr>
          </a:p>
          <a:p>
            <a:r>
              <a:rPr lang="en-US" b="1" u="sng" dirty="0"/>
              <a:t>English</a:t>
            </a:r>
          </a:p>
          <a:p>
            <a:r>
              <a:rPr lang="en-US" b="0" dirty="0"/>
              <a:t>Slide relates to AC 3.1:</a:t>
            </a:r>
            <a:r>
              <a:rPr lang="en-US" b="0" baseline="0" dirty="0"/>
              <a:t> </a:t>
            </a:r>
            <a:r>
              <a:rPr lang="en-US" dirty="0"/>
              <a:t>Types of change that may occur in the course of an individual’s life as a result of significant life events or transitions </a:t>
            </a:r>
            <a:endParaRPr lang="en-GB" b="0" dirty="0"/>
          </a:p>
          <a:p>
            <a:endParaRPr lang="cy-GB" b="0" i="0" u="none" strike="noStrike" cap="none" baseline="0" dirty="0">
              <a:effectLst/>
              <a:uFillTx/>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5</a:t>
            </a:fld>
            <a:endParaRPr lang="en-US"/>
          </a:p>
        </p:txBody>
      </p:sp>
    </p:spTree>
    <p:extLst>
      <p:ext uri="{BB962C8B-B14F-4D97-AF65-F5344CB8AC3E}">
        <p14:creationId xmlns:p14="http://schemas.microsoft.com/office/powerpoint/2010/main" val="3885193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b="1" i="0" u="sng" strike="noStrike" cap="none" baseline="0" dirty="0">
                <a:effectLst/>
                <a:uFillTx/>
              </a:rPr>
              <a:t>Welsh</a:t>
            </a:r>
          </a:p>
          <a:p>
            <a:r>
              <a:rPr lang="cy-GB" b="0" i="0" u="none" strike="noStrike" cap="none" baseline="0" dirty="0">
                <a:effectLst/>
                <a:uFillTx/>
              </a:rPr>
              <a:t>Sleid yn ymwneud ag AC 3.1: Mathau o newid a all ddigwydd yn ystod bywyd unigolyn o ganlyniad i ddigwyddiadau arwyddocaol mewn bywyd neu drawsnewidiadau </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Nid yw’r sleid yn rhestr </a:t>
            </a:r>
            <a:r>
              <a:rPr lang="cy-GB" sz="1200" b="0" i="0" u="none" strike="noStrike" cap="none" baseline="0" dirty="0" err="1">
                <a:solidFill>
                  <a:srgbClr val="000000"/>
                </a:solidFill>
                <a:effectLst/>
                <a:uFillTx/>
                <a:latin typeface="Arial"/>
              </a:rPr>
              <a:t>hollgynhwysfawr</a:t>
            </a:r>
            <a:r>
              <a:rPr lang="cy-GB" sz="1200" b="0" i="0" u="none" strike="noStrike" cap="none" baseline="0" dirty="0">
                <a:solidFill>
                  <a:srgbClr val="000000"/>
                </a:solidFill>
                <a:effectLst/>
                <a:uFillTx/>
                <a:latin typeface="Arial"/>
              </a:rPr>
              <a:t> o enghreifftiau o ddigwyddiadau bywyd, ond gellir ystyried pob un ohonynt hefyd yn drawsnewidiadau o un ffurf ar drawsnewidiad personol, cymdeithasol, economaidd, diwylliannol ac emosiynol. Nid yw ond i dynnu sylw at rai o'r digwyddiadau a'r trawsnewidiadau a all ddigwydd ar draws yr oes. </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0" u="none" strike="noStrike" cap="none" baseline="0" dirty="0">
              <a:solidFill>
                <a:srgbClr val="000000"/>
              </a:solidFill>
              <a:effectLst/>
              <a:uFillTx/>
              <a:latin typeface="Arial"/>
            </a:endParaRPr>
          </a:p>
          <a:p>
            <a:r>
              <a:rPr lang="en-US" b="1" u="sng" dirty="0"/>
              <a:t>English</a:t>
            </a:r>
          </a:p>
          <a:p>
            <a:r>
              <a:rPr lang="en-US" b="0" dirty="0"/>
              <a:t>Slide relates to AC 3.1:</a:t>
            </a:r>
            <a:r>
              <a:rPr lang="en-US" b="0" baseline="0" dirty="0"/>
              <a:t> </a:t>
            </a:r>
            <a:r>
              <a:rPr lang="en-US" dirty="0"/>
              <a:t>Types of change that may occur in the course of an individual’s life as a result of significant life events or transitions </a:t>
            </a:r>
            <a:endParaRPr lang="en-GB" b="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dirty="0"/>
              <a:t>The</a:t>
            </a:r>
            <a:r>
              <a:rPr lang="en-US" b="0" baseline="0" dirty="0"/>
              <a:t> slide is not an exhaustive list of examples of life events, but they each can be considered to also be transitions from one form of personal, social, economic, cultural and emotional transition. It is to merely highlight of some of the events and transitions that can occur across the lifespan. </a:t>
            </a:r>
            <a:endParaRPr lang="en-GB" b="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0" u="none"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6</a:t>
            </a:fld>
            <a:endParaRPr lang="en-US"/>
          </a:p>
        </p:txBody>
      </p:sp>
    </p:spTree>
    <p:extLst>
      <p:ext uri="{BB962C8B-B14F-4D97-AF65-F5344CB8AC3E}">
        <p14:creationId xmlns:p14="http://schemas.microsoft.com/office/powerpoint/2010/main" val="284264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3.2: Damcaniaethau a modelau yn ymwneud â newid </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3.2: </a:t>
            </a:r>
            <a:r>
              <a:rPr lang="en-US" dirty="0"/>
              <a:t>Theories and models related to change </a:t>
            </a:r>
            <a:endParaRPr lang="en-GB" b="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7</a:t>
            </a:fld>
            <a:endParaRPr lang="en-US"/>
          </a:p>
        </p:txBody>
      </p:sp>
    </p:spTree>
    <p:extLst>
      <p:ext uri="{BB962C8B-B14F-4D97-AF65-F5344CB8AC3E}">
        <p14:creationId xmlns:p14="http://schemas.microsoft.com/office/powerpoint/2010/main" val="3691556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3.2: Damcaniaethau a modelau yn ymwneud â newid </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none" strike="noStrike" cap="none" baseline="0" dirty="0">
                <a:solidFill>
                  <a:srgbClr val="000000"/>
                </a:solidFill>
                <a:effectLst/>
                <a:uFillTx/>
                <a:latin typeface="Calibri"/>
              </a:rPr>
              <a:t>Trawsnewidiadau a Ragwelwyd: </a:t>
            </a:r>
            <a:r>
              <a:rPr lang="cy-GB" sz="1200" b="0" i="0" u="none" strike="noStrike" cap="none" baseline="0" dirty="0">
                <a:solidFill>
                  <a:srgbClr val="000000"/>
                </a:solidFill>
                <a:effectLst/>
                <a:uFillTx/>
                <a:latin typeface="Calibri"/>
              </a:rPr>
              <a:t>Gall amseriad y trawsnewidiadau a ragwelwyd effeithio ar y potensial ar gyfer dysgu.  Os bydd y trawsnewid yn digwydd yn agos at yr amser disgwyliedig, yn seiliedig ar y patrwm normadol a geir yn y cyd-destun y mae'n digwydd, efallai y bydd mwy o gymorth ar gael i'r unigolyn weithio drwy'r cyfnod pontio.  Er enghraifft, mae cael plant pan fo eraill yn ein cylch cymdeithasol yn cael plant yn rhoi cymorth i ni trwy brofiad cyffredin.  Os bydd y trawsnewid yn digwydd ar amser nad yw'n cyd-fynd â'r patrwm normadol, efallai y bydd yr unigolyn yn gweld nad oes llawer o gymorth ar gael a gallai'r trawsnewid hwn ddod yn argyfwng.</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none" strike="noStrike" cap="none" baseline="0" dirty="0">
                <a:solidFill>
                  <a:srgbClr val="000000"/>
                </a:solidFill>
                <a:effectLst/>
                <a:uFillTx/>
                <a:latin typeface="Calibri"/>
              </a:rPr>
              <a:t>Trawsnewidiadau nas Rhagwelwyd:</a:t>
            </a:r>
            <a:r>
              <a:rPr lang="cy-GB" sz="1200" b="0" i="0" u="none" strike="noStrike" cap="none" baseline="0" dirty="0">
                <a:solidFill>
                  <a:srgbClr val="000000"/>
                </a:solidFill>
                <a:effectLst/>
                <a:uFillTx/>
                <a:latin typeface="Calibri"/>
              </a:rPr>
              <a:t> Yr hyn sy’n ddiddorol am y math hwn o drawsnewidiad yw y gallai fod yn llawer mwy o straen na thrawsnewidiad a ragwelwyd ond gall y potensial ar gyfer dysgu a thwf personol fod yn fwy nag wrth brofi trawsnewidiad a ragwelwyd.</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3.2: </a:t>
            </a:r>
            <a:r>
              <a:rPr lang="en-US" dirty="0"/>
              <a:t>Theories and models related to change </a:t>
            </a:r>
            <a:endParaRPr lang="en-GB" b="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i="0" kern="1200" dirty="0">
                <a:solidFill>
                  <a:schemeClr val="tx1"/>
                </a:solidFill>
                <a:effectLst/>
                <a:latin typeface="+mn-lt"/>
                <a:ea typeface="+mn-ea"/>
                <a:cs typeface="+mn-cs"/>
              </a:rPr>
              <a:t>Anticipated Transitions: </a:t>
            </a:r>
            <a:r>
              <a:rPr lang="en-US" sz="1200" b="0" i="0" kern="1200" dirty="0">
                <a:solidFill>
                  <a:schemeClr val="tx1"/>
                </a:solidFill>
                <a:effectLst/>
                <a:latin typeface="+mn-lt"/>
                <a:ea typeface="+mn-ea"/>
                <a:cs typeface="+mn-cs"/>
              </a:rPr>
              <a:t>The timing of the anticipated transitions can impact the potential for learning.  If the transition occurs close to the expected time, based on the normative pattern found in the context in which it is occurring more support may be available to the individual to work through the transition.  For example, having children when others in our social circle are having children provides us with support through a common experience.  If the transition occurs at time that is not in keeping with the normative pattern, the individual may find there is little support available and this transition may become a crisis.</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i="0" kern="1200" dirty="0">
                <a:solidFill>
                  <a:schemeClr val="tx1"/>
                </a:solidFill>
                <a:effectLst/>
                <a:latin typeface="+mn-lt"/>
                <a:ea typeface="+mn-ea"/>
                <a:cs typeface="+mn-cs"/>
              </a:rPr>
              <a:t>Unanticipated Transitions:</a:t>
            </a:r>
            <a:r>
              <a:rPr lang="en-GB"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What is interesting about this type of transition is that it may be much more stressful than an anticipated transition but the potential for learning and personal growth may be greater than when experiencing an anticipated transition.</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8</a:t>
            </a:fld>
            <a:endParaRPr lang="en-US"/>
          </a:p>
        </p:txBody>
      </p:sp>
    </p:spTree>
    <p:extLst>
      <p:ext uri="{BB962C8B-B14F-4D97-AF65-F5344CB8AC3E}">
        <p14:creationId xmlns:p14="http://schemas.microsoft.com/office/powerpoint/2010/main" val="2176107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3.2: Damcaniaethau a modelau yn ymwneud â newid </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none" strike="noStrike" cap="none" baseline="0" dirty="0">
                <a:solidFill>
                  <a:srgbClr val="000000"/>
                </a:solidFill>
                <a:effectLst/>
                <a:uFillTx/>
                <a:latin typeface="Arial"/>
              </a:rPr>
              <a:t>Trosglwyddiadau nad ydynt yn ddigwyddiadau: </a:t>
            </a:r>
            <a:r>
              <a:rPr lang="cy-GB" sz="1200" b="0" i="0" u="none" strike="noStrike" cap="none" baseline="0" dirty="0">
                <a:solidFill>
                  <a:srgbClr val="000000"/>
                </a:solidFill>
                <a:effectLst/>
                <a:uFillTx/>
                <a:latin typeface="Calibri"/>
              </a:rPr>
              <a:t>Mae </a:t>
            </a:r>
            <a:r>
              <a:rPr lang="cy-GB" sz="1200" b="0" i="0" u="none" strike="noStrike" cap="none" baseline="0" dirty="0" err="1">
                <a:solidFill>
                  <a:srgbClr val="000000"/>
                </a:solidFill>
                <a:effectLst/>
                <a:uFillTx/>
                <a:latin typeface="Calibri"/>
              </a:rPr>
              <a:t>Merriam</a:t>
            </a:r>
            <a:r>
              <a:rPr lang="cy-GB" sz="1200" b="0" i="0" u="none" strike="noStrike" cap="none" baseline="0" dirty="0">
                <a:solidFill>
                  <a:srgbClr val="000000"/>
                </a:solidFill>
                <a:effectLst/>
                <a:uFillTx/>
                <a:latin typeface="Calibri"/>
              </a:rPr>
              <a:t> yn nodi nad yw'r math hwn o drawsnewidiad wedi'i gydnabod mewn gwirionedd gan addysgwyr, ond y gallai fod yn arwyddocaol o ran ysgogi dysgu. Mae pedwar math o </a:t>
            </a:r>
            <a:r>
              <a:rPr lang="cy-GB" sz="1200" b="0" i="0" u="none" strike="noStrike" cap="none" baseline="0" dirty="0" err="1">
                <a:solidFill>
                  <a:srgbClr val="000000"/>
                </a:solidFill>
                <a:effectLst/>
                <a:uFillTx/>
                <a:latin typeface="Calibri"/>
              </a:rPr>
              <a:t>dawsnewidiad</a:t>
            </a:r>
            <a:r>
              <a:rPr lang="cy-GB" sz="1200" b="0" i="0" u="none" strike="noStrike" cap="none" baseline="0" dirty="0">
                <a:solidFill>
                  <a:srgbClr val="000000"/>
                </a:solidFill>
                <a:effectLst/>
                <a:uFillTx/>
                <a:latin typeface="Calibri"/>
              </a:rPr>
              <a:t> nad ydynt yn ddigwyddiadau. Y pethau cyntaf, personol, yw'r digwyddiadau hynny y mae rhywun yn disgwyl eu profi yn eu bywyd ond nad ydynt yn digwydd.  Er enghraifft, priodi a chael teulu.  Yr ail fath yw digwyddiad crychdonni.  Mae'r digwyddiadau hyn yn ganlyniad i rywun agos i ni yn peidio â chael eu disgwyliadau personol wedi'u bodloni.  Er enghraifft priod neu bartner ddim yn cwblhau rhaglen addysgol neu ddim yn cael dyrchafiad yn y gwaith. Nid yw'r unigolyn yn cael profiad uniongyrchol o'r diffyg digwyddiadau canlyniadol ond maent yn ganlyniad penderfyniadau a wneir gan y rhai sy'n agos at yr unigolyn.  Er enghraifft, plentyn yn gadael yr ysgol ac yn symud yn ôl adref oherwydd anawsterau ariannol.  Y pedwerydd math, trawsnewidiadau nad ydynt yn ddigwyddiadau wedi'u hoedi, yw'r digwyddiadau hynny nad ydynt wedi digwydd o fewn yr amserlen ddisgwyliedig ond sy'n digwydd yn ddiweddarach.  Enghraifft o'r math o drawsnewid fyddai cael plentyn yn ddiweddarach mewn bywyd.</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none" strike="noStrike" cap="none" baseline="0" dirty="0">
                <a:solidFill>
                  <a:srgbClr val="000000"/>
                </a:solidFill>
                <a:effectLst/>
                <a:uFillTx/>
                <a:latin typeface="Calibri"/>
              </a:rPr>
              <a:t>Trawsnewidiadau Cwsg: </a:t>
            </a:r>
            <a:r>
              <a:rPr lang="cy-GB" sz="1200" b="0" i="0" u="none" strike="noStrike" cap="none" baseline="0" dirty="0">
                <a:solidFill>
                  <a:srgbClr val="000000"/>
                </a:solidFill>
                <a:effectLst/>
                <a:uFillTx/>
                <a:latin typeface="Calibri"/>
              </a:rPr>
              <a:t>Mae pob trawsnewidiad yn cael effaith gyffredin gan fod ein rolau, ein perthnasoedd a’n trefn wedi’u newid.  Nid y math o drawsnewidiad sy’n hollbwysig, ond sut mae’n newid perthnasoedd, rolau a thybiaethau’r unigolyn sy’n profi’r trawsnewidiad. Gall hyn esbonio pam, hyd yn oed pan fyddwn yn dewis y trawsnewidiad, y gall achosi gofid o hyd. </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3.2: </a:t>
            </a:r>
            <a:r>
              <a:rPr lang="en-US" dirty="0"/>
              <a:t>Theories and models related to change </a:t>
            </a:r>
            <a:endParaRPr lang="en-GB" b="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dirty="0"/>
              <a:t>Non-event Transitions: </a:t>
            </a:r>
            <a:r>
              <a:rPr lang="en-US" sz="1200" b="0" i="0" kern="1200" dirty="0">
                <a:solidFill>
                  <a:schemeClr val="tx1"/>
                </a:solidFill>
                <a:effectLst/>
                <a:latin typeface="+mn-lt"/>
                <a:ea typeface="+mn-ea"/>
                <a:cs typeface="+mn-cs"/>
              </a:rPr>
              <a:t>Merriam points out that this type of transition has not really been recognized by educators, but may be significant in stimulating learning. There are four types of nonevent transitions. The first, personal nonevents, are those events that one expects to experience in their life but do not occur.  An example may be getting married and having a family.  The second type is a ripple event.  These events are the results of someone close to us not having their personal expectations met.  For example a spouse or partner not completing an educational program or not getting a promotion at work. Resultant non-events are not directly experienced by the individual but are the results of decisions made by those close to the individual.  For example, a child leaving school and moving back home because of financial difficulties.  The fourth type, delayed nonevent transitions, are those events that have not occurred in the time frame expected but occur at a later date.  An example of the type of transition would be having a child later in life.</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i="0" kern="1200" dirty="0">
                <a:solidFill>
                  <a:schemeClr val="tx1"/>
                </a:solidFill>
                <a:effectLst/>
                <a:latin typeface="+mn-lt"/>
                <a:ea typeface="+mn-ea"/>
                <a:cs typeface="+mn-cs"/>
              </a:rPr>
              <a:t>Sleeper Transition: </a:t>
            </a:r>
            <a:r>
              <a:rPr lang="en-US" sz="1200" b="0" i="0" kern="1200" dirty="0">
                <a:solidFill>
                  <a:schemeClr val="tx1"/>
                </a:solidFill>
                <a:effectLst/>
                <a:latin typeface="+mn-lt"/>
                <a:ea typeface="+mn-ea"/>
                <a:cs typeface="+mn-cs"/>
              </a:rPr>
              <a:t>All transitions have a common impact in that our roles, relationships and routines have been altered.  It is not the type of transition that is critical, but how it changes the relationships, roles and assumptions of the individual experiencing the transition. This may explain why, even when we choose the transition, it still may be upsetting. </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9</a:t>
            </a:fld>
            <a:endParaRPr lang="en-US"/>
          </a:p>
        </p:txBody>
      </p:sp>
    </p:spTree>
    <p:extLst>
      <p:ext uri="{BB962C8B-B14F-4D97-AF65-F5344CB8AC3E}">
        <p14:creationId xmlns:p14="http://schemas.microsoft.com/office/powerpoint/2010/main" val="1679840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3.2: Damcaniaethau a modelau yn ymwneud â newid </a:t>
            </a:r>
          </a:p>
          <a:p>
            <a:endParaRPr lang="en-GB" dirty="0"/>
          </a:p>
          <a:p>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3.2: </a:t>
            </a:r>
            <a:r>
              <a:rPr lang="en-US" dirty="0"/>
              <a:t>Theories and models related to change </a:t>
            </a:r>
            <a:endParaRPr lang="en-GB" b="0" baseline="0" dirty="0"/>
          </a:p>
          <a:p>
            <a:endParaRPr lang="en-GB" dirty="0"/>
          </a:p>
          <a:p>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10</a:t>
            </a:fld>
            <a:endParaRPr lang="en-US"/>
          </a:p>
        </p:txBody>
      </p:sp>
    </p:spTree>
    <p:extLst>
      <p:ext uri="{BB962C8B-B14F-4D97-AF65-F5344CB8AC3E}">
        <p14:creationId xmlns:p14="http://schemas.microsoft.com/office/powerpoint/2010/main" val="3361524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3.2: Damcaniaethau a modelau yn ymwneud â newid </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3.2: </a:t>
            </a:r>
            <a:r>
              <a:rPr lang="en-US" dirty="0"/>
              <a:t>Theories and models related to change </a:t>
            </a:r>
            <a:endParaRPr lang="en-GB" b="0" baseline="0" dirty="0"/>
          </a:p>
          <a:p>
            <a:endParaRPr lang="en-GB" dirty="0"/>
          </a:p>
          <a:p>
            <a:endParaRPr lang="en-GB" b="1"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11</a:t>
            </a:fld>
            <a:endParaRPr lang="en-US"/>
          </a:p>
        </p:txBody>
      </p:sp>
    </p:spTree>
    <p:extLst>
      <p:ext uri="{BB962C8B-B14F-4D97-AF65-F5344CB8AC3E}">
        <p14:creationId xmlns:p14="http://schemas.microsoft.com/office/powerpoint/2010/main" val="28396024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3.2: Damcaniaethau a modelau yn ymwneud â newid </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3.2: </a:t>
            </a:r>
            <a:r>
              <a:rPr lang="en-US" dirty="0"/>
              <a:t>Theories and models related to change </a:t>
            </a:r>
            <a:endParaRPr lang="en-GB" b="0" baseline="0" dirty="0"/>
          </a:p>
          <a:p>
            <a:endParaRPr lang="en-GB" dirty="0"/>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12</a:t>
            </a:fld>
            <a:endParaRPr lang="en-US"/>
          </a:p>
        </p:txBody>
      </p:sp>
    </p:spTree>
    <p:extLst>
      <p:ext uri="{BB962C8B-B14F-4D97-AF65-F5344CB8AC3E}">
        <p14:creationId xmlns:p14="http://schemas.microsoft.com/office/powerpoint/2010/main" val="4081846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257AF63-8D3A-490C-9135-47B017FA38DC}" type="datetimeFigureOut">
              <a:rPr lang="en-GB" smtClean="0"/>
              <a:t>10/01/2024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3853804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257AF63-8D3A-490C-9135-47B017FA38DC}" type="datetimeFigureOut">
              <a:rPr lang="en-GB" smtClean="0"/>
              <a:t>10/01/2024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147812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257AF63-8D3A-490C-9135-47B017FA38DC}" type="datetimeFigureOut">
              <a:rPr lang="en-GB" smtClean="0"/>
              <a:t>10/01/2024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1242672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8785" y="6153150"/>
            <a:ext cx="24765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4715934" y="6191251"/>
            <a:ext cx="276013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9" name="Straight Connector 8"/>
          <p:cNvCxnSpPr/>
          <p:nvPr/>
        </p:nvCxnSpPr>
        <p:spPr>
          <a:xfrm>
            <a:off x="0" y="5957888"/>
            <a:ext cx="12192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365128"/>
            <a:ext cx="4908107"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6483352" y="365126"/>
            <a:ext cx="4921249"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6483352" y="1935164"/>
            <a:ext cx="4921249"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838200" y="1935164"/>
            <a:ext cx="4908551"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9243497" y="6066509"/>
            <a:ext cx="2092575"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3519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8785" y="6153150"/>
            <a:ext cx="24765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4715934" y="6191251"/>
            <a:ext cx="276013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rPr>
              <a:t>www.gofalcymdeithasol.cymru</a:t>
            </a:r>
          </a:p>
          <a:p>
            <a:pPr eaLnBrk="1" hangingPunct="1"/>
            <a:r>
              <a:rPr lang="en-US" altLang="x-none" sz="1100" dirty="0">
                <a:solidFill>
                  <a:srgbClr val="37394C"/>
                </a:solidFill>
              </a:rPr>
              <a:t>www.socialcare.wales</a:t>
            </a:r>
          </a:p>
        </p:txBody>
      </p:sp>
      <p:cxnSp>
        <p:nvCxnSpPr>
          <p:cNvPr id="11" name="Straight Connector 10"/>
          <p:cNvCxnSpPr/>
          <p:nvPr/>
        </p:nvCxnSpPr>
        <p:spPr>
          <a:xfrm>
            <a:off x="0" y="5957888"/>
            <a:ext cx="12192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365128"/>
            <a:ext cx="4908107"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6483352" y="365126"/>
            <a:ext cx="4921249" cy="1031284"/>
          </a:xfrm>
        </p:spPr>
        <p:txBody>
          <a:bodyPr/>
          <a:lstStyle>
            <a:lvl1pPr marL="0" indent="0">
              <a:buNone/>
              <a:defRPr>
                <a:solidFill>
                  <a:srgbClr val="16AD85"/>
                </a:solidFill>
              </a:defRPr>
            </a:lvl1pPr>
          </a:lstStyle>
          <a:p>
            <a:pPr lvl="0"/>
            <a:r>
              <a:rPr lang="en-US"/>
              <a:t>Click to edit Master text styles</a:t>
            </a:r>
          </a:p>
        </p:txBody>
      </p:sp>
      <p:sp>
        <p:nvSpPr>
          <p:cNvPr id="4" name="Text Placeholder 3"/>
          <p:cNvSpPr>
            <a:spLocks noGrp="1"/>
          </p:cNvSpPr>
          <p:nvPr>
            <p:ph type="body" sz="quarter" idx="11"/>
          </p:nvPr>
        </p:nvSpPr>
        <p:spPr>
          <a:xfrm>
            <a:off x="838200" y="1649413"/>
            <a:ext cx="4908551"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2"/>
          </p:nvPr>
        </p:nvSpPr>
        <p:spPr>
          <a:xfrm>
            <a:off x="6483351" y="1649413"/>
            <a:ext cx="4920660"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243498" y="6066509"/>
            <a:ext cx="2092575"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733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05034" y="850901"/>
            <a:ext cx="9734551"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9151" y="277814"/>
            <a:ext cx="4404783"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838200" y="2763683"/>
            <a:ext cx="5020293"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838200" y="1492764"/>
            <a:ext cx="5020293"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838201" y="3879726"/>
            <a:ext cx="5012377"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837982" y="5150646"/>
            <a:ext cx="5012596"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023237" y="5952931"/>
            <a:ext cx="2176067"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6553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257AF63-8D3A-490C-9135-47B017FA38DC}" type="datetimeFigureOut">
              <a:rPr lang="en-GB" smtClean="0"/>
              <a:t>10/01/2024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62822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57AF63-8D3A-490C-9135-47B017FA38DC}" type="datetimeFigureOut">
              <a:rPr lang="en-GB" smtClean="0"/>
              <a:t>10/01/2024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3311266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257AF63-8D3A-490C-9135-47B017FA38DC}" type="datetimeFigureOut">
              <a:rPr lang="en-GB" smtClean="0"/>
              <a:t>10/01/2024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155367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257AF63-8D3A-490C-9135-47B017FA38DC}" type="datetimeFigureOut">
              <a:rPr lang="en-GB" smtClean="0"/>
              <a:t>10/01/2024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1028491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257AF63-8D3A-490C-9135-47B017FA38DC}" type="datetimeFigureOut">
              <a:rPr lang="en-GB" smtClean="0"/>
              <a:t>10/01/2024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2577929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57AF63-8D3A-490C-9135-47B017FA38DC}" type="datetimeFigureOut">
              <a:rPr lang="en-GB" smtClean="0"/>
              <a:t>10/01/2024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1320675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257AF63-8D3A-490C-9135-47B017FA38DC}" type="datetimeFigureOut">
              <a:rPr lang="en-GB" smtClean="0"/>
              <a:t>10/01/2024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2389869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257AF63-8D3A-490C-9135-47B017FA38DC}" type="datetimeFigureOut">
              <a:rPr lang="en-GB" smtClean="0"/>
              <a:t>10/01/2024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1428329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57AF63-8D3A-490C-9135-47B017FA38DC}" type="datetimeFigureOut">
              <a:rPr lang="en-GB" smtClean="0"/>
              <a:t>10/01/2024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A48014-C8B4-4E30-9857-B1A6D6F91AD4}" type="slidenum">
              <a:rPr lang="en-GB" smtClean="0"/>
              <a:t>‹#›</a:t>
            </a:fld>
            <a:endParaRPr lang="en-GB"/>
          </a:p>
        </p:txBody>
      </p:sp>
    </p:spTree>
    <p:extLst>
      <p:ext uri="{BB962C8B-B14F-4D97-AF65-F5344CB8AC3E}">
        <p14:creationId xmlns:p14="http://schemas.microsoft.com/office/powerpoint/2010/main" val="2814016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4.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xml"/><Relationship Id="rId1" Type="http://schemas.openxmlformats.org/officeDocument/2006/relationships/tags" Target="../tags/tag9.xml"/><Relationship Id="rId4" Type="http://schemas.openxmlformats.org/officeDocument/2006/relationships/image" Target="../media/image22.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tags" Target="../tags/tag15.xml"/><Relationship Id="rId5" Type="http://schemas.openxmlformats.org/officeDocument/2006/relationships/image" Target="../media/image24.jpeg"/><Relationship Id="rId4" Type="http://schemas.openxmlformats.org/officeDocument/2006/relationships/image" Target="../media/image23.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jpeg"/><Relationship Id="rId7" Type="http://schemas.openxmlformats.org/officeDocument/2006/relationships/image" Target="../media/image9.png"/><Relationship Id="rId12" Type="http://schemas.openxmlformats.org/officeDocument/2006/relationships/image" Target="../media/image14.jpeg"/><Relationship Id="rId17" Type="http://schemas.openxmlformats.org/officeDocument/2006/relationships/image" Target="../media/image19.jpeg"/><Relationship Id="rId2" Type="http://schemas.openxmlformats.org/officeDocument/2006/relationships/slideLayout" Target="../slideLayouts/slideLayout1.xml"/><Relationship Id="rId16" Type="http://schemas.openxmlformats.org/officeDocument/2006/relationships/image" Target="../media/image18.png"/><Relationship Id="rId1" Type="http://schemas.openxmlformats.org/officeDocument/2006/relationships/tags" Target="../tags/tag2.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5" Type="http://schemas.openxmlformats.org/officeDocument/2006/relationships/image" Target="../media/image1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png"/><Relationship Id="rId14" Type="http://schemas.openxmlformats.org/officeDocument/2006/relationships/image" Target="../media/image16.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2.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2.xml"/><Relationship Id="rId1" Type="http://schemas.openxmlformats.org/officeDocument/2006/relationships/tags" Target="../tags/tag19.xml"/></Relationships>
</file>

<file path=ppt/slides/_rels/slide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ubtitle 12"/>
          <p:cNvSpPr>
            <a:spLocks noGrp="1"/>
          </p:cNvSpPr>
          <p:nvPr>
            <p:ph type="subTitle" idx="1"/>
          </p:nvPr>
        </p:nvSpPr>
        <p:spPr>
          <a:xfrm>
            <a:off x="2152650" y="2763683"/>
            <a:ext cx="3765220" cy="1116043"/>
          </a:xfrm>
        </p:spPr>
        <p:txBody>
          <a:bodyPr>
            <a:normAutofit/>
          </a:bodyPr>
          <a:lstStyle/>
          <a:p>
            <a:r>
              <a:rPr lang="cy-GB" sz="1700" dirty="0">
                <a:latin typeface="Arial"/>
              </a:rPr>
              <a:t>Deall damcaniaethau a modelau a'u perthynas ag ymarfer sy'n canolbwyntio ar yr unigolyn/plentyn a dulliau sy'n seiliedig ar hawliau</a:t>
            </a:r>
            <a:endParaRPr lang="en-US"/>
          </a:p>
          <a:p>
            <a:endParaRPr lang="en-GB" dirty="0"/>
          </a:p>
        </p:txBody>
      </p:sp>
      <p:sp>
        <p:nvSpPr>
          <p:cNvPr id="12" name="Title 11"/>
          <p:cNvSpPr>
            <a:spLocks noGrp="1"/>
          </p:cNvSpPr>
          <p:nvPr>
            <p:ph type="title"/>
          </p:nvPr>
        </p:nvSpPr>
        <p:spPr>
          <a:xfrm>
            <a:off x="2152651" y="1492764"/>
            <a:ext cx="4312109" cy="1024286"/>
          </a:xfrm>
        </p:spPr>
        <p:txBody>
          <a:bodyPr>
            <a:normAutofit fontScale="90000"/>
          </a:bodyPr>
          <a:lstStyle/>
          <a:p>
            <a:r>
              <a:rPr lang="cy-GB" b="1" dirty="0">
                <a:latin typeface="Arial"/>
              </a:rPr>
              <a:t>Ymarferydd Gwasanaethau Cymdeithasol</a:t>
            </a:r>
            <a:endParaRPr lang="cy-GB" b="1" dirty="0">
              <a:latin typeface="Arial"/>
              <a:cs typeface="Arial"/>
            </a:endParaRPr>
          </a:p>
        </p:txBody>
      </p:sp>
      <p:sp>
        <p:nvSpPr>
          <p:cNvPr id="20484" name="Text Placeholder 4"/>
          <p:cNvSpPr>
            <a:spLocks noGrp="1"/>
          </p:cNvSpPr>
          <p:nvPr>
            <p:ph type="body" sz="quarter" idx="13"/>
          </p:nvPr>
        </p:nvSpPr>
        <p:spPr>
          <a:xfrm>
            <a:off x="2152650" y="3879726"/>
            <a:ext cx="3890536" cy="1024286"/>
          </a:xfrm>
        </p:spPr>
        <p:txBody>
          <a:bodyPr/>
          <a:lstStyle/>
          <a:p>
            <a:r>
              <a:rPr lang="en-GB" altLang="x-none" dirty="0"/>
              <a:t>Social Services Practitioner</a:t>
            </a:r>
            <a:endParaRPr lang="x-none" altLang="x-none" dirty="0"/>
          </a:p>
        </p:txBody>
      </p:sp>
      <p:sp>
        <p:nvSpPr>
          <p:cNvPr id="14" name="Text Placeholder 13"/>
          <p:cNvSpPr>
            <a:spLocks noGrp="1"/>
          </p:cNvSpPr>
          <p:nvPr>
            <p:ph type="body" sz="quarter" idx="14"/>
          </p:nvPr>
        </p:nvSpPr>
        <p:spPr>
          <a:xfrm>
            <a:off x="2152650" y="4904013"/>
            <a:ext cx="4194074" cy="1526285"/>
          </a:xfrm>
        </p:spPr>
        <p:txBody>
          <a:bodyPr>
            <a:normAutofit/>
          </a:bodyPr>
          <a:lstStyle/>
          <a:p>
            <a:endParaRPr lang="en-GB" dirty="0">
              <a:cs typeface="Arial"/>
            </a:endParaRPr>
          </a:p>
          <a:p>
            <a:r>
              <a:rPr lang="en-US" dirty="0"/>
              <a:t>Understand theories and models and their relationship to person/child centred practice and rights based approaches</a:t>
            </a:r>
            <a:endParaRPr lang="x-none" altLang="x-none" dirty="0"/>
          </a:p>
          <a:p>
            <a:endParaRPr lang="en-GB" dirty="0"/>
          </a:p>
        </p:txBody>
      </p:sp>
    </p:spTree>
    <p:custDataLst>
      <p:tags r:id="rId1"/>
    </p:custDataLst>
    <p:extLst>
      <p:ext uri="{BB962C8B-B14F-4D97-AF65-F5344CB8AC3E}">
        <p14:creationId xmlns:p14="http://schemas.microsoft.com/office/powerpoint/2010/main" val="203223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6709" y="145863"/>
            <a:ext cx="4037615" cy="1135587"/>
          </a:xfrm>
        </p:spPr>
        <p:txBody>
          <a:bodyPr>
            <a:normAutofit fontScale="90000"/>
          </a:bodyPr>
          <a:lstStyle/>
          <a:p>
            <a:r>
              <a:rPr lang="en-GB" sz="2700" b="1" dirty="0">
                <a:latin typeface="+mn-lt"/>
                <a:ea typeface="+mn-ea"/>
                <a:cs typeface="+mn-cs"/>
              </a:rPr>
              <a:t>Kübler-Ross model (1969)</a:t>
            </a:r>
            <a:br>
              <a:rPr lang="en-GB" sz="2700" b="1" dirty="0">
                <a:latin typeface="+mn-lt"/>
                <a:ea typeface="+mn-ea"/>
                <a:cs typeface="+mn-cs"/>
              </a:rPr>
            </a:br>
            <a:r>
              <a:rPr lang="en-GB" sz="2700" b="1" dirty="0">
                <a:latin typeface="+mn-lt"/>
                <a:ea typeface="+mn-ea"/>
                <a:cs typeface="+mn-cs"/>
              </a:rPr>
              <a:t>The ‘grief cycle’ and the ‘Five Stages of Grief’ </a:t>
            </a:r>
            <a:br>
              <a:rPr lang="en-GB" b="1" dirty="0"/>
            </a:br>
            <a:endParaRPr lang="en-GB" b="1">
              <a:cs typeface="Arial"/>
            </a:endParaRPr>
          </a:p>
        </p:txBody>
      </p:sp>
      <p:sp>
        <p:nvSpPr>
          <p:cNvPr id="3" name="Text Placeholder 2"/>
          <p:cNvSpPr>
            <a:spLocks noGrp="1"/>
          </p:cNvSpPr>
          <p:nvPr>
            <p:ph type="body" sz="quarter" idx="10"/>
          </p:nvPr>
        </p:nvSpPr>
        <p:spPr>
          <a:xfrm>
            <a:off x="6386514" y="145670"/>
            <a:ext cx="4171759" cy="1414907"/>
          </a:xfrm>
        </p:spPr>
        <p:txBody>
          <a:bodyPr/>
          <a:lstStyle/>
          <a:p>
            <a:r>
              <a:rPr lang="en-GB" sz="2400" b="1" dirty="0"/>
              <a:t>Kübler-Ross model (1969)</a:t>
            </a:r>
            <a:br>
              <a:rPr lang="en-GB" sz="2400" b="1" dirty="0"/>
            </a:br>
            <a:r>
              <a:rPr lang="en-GB" sz="2400" b="1" dirty="0"/>
              <a:t>The ‘grief cycle’ and the ‘Five Stages of Grief’ </a:t>
            </a:r>
            <a:endParaRPr lang="en-GB" sz="2400" b="1" dirty="0">
              <a:cs typeface="Arial"/>
            </a:endParaRPr>
          </a:p>
        </p:txBody>
      </p:sp>
      <p:sp>
        <p:nvSpPr>
          <p:cNvPr id="4" name="Text Placeholder 3"/>
          <p:cNvSpPr>
            <a:spLocks noGrp="1"/>
          </p:cNvSpPr>
          <p:nvPr>
            <p:ph type="body" sz="quarter" idx="11"/>
          </p:nvPr>
        </p:nvSpPr>
        <p:spPr>
          <a:xfrm>
            <a:off x="6386514" y="1694689"/>
            <a:ext cx="3757231" cy="4181855"/>
          </a:xfrm>
        </p:spPr>
        <p:txBody>
          <a:bodyPr/>
          <a:lstStyle/>
          <a:p>
            <a:pPr>
              <a:lnSpc>
                <a:spcPct val="100000"/>
              </a:lnSpc>
              <a:spcBef>
                <a:spcPts val="0"/>
              </a:spcBef>
              <a:buClr>
                <a:schemeClr val="dk1"/>
              </a:buClr>
              <a:buSzPts val="2660"/>
            </a:pPr>
            <a:r>
              <a:rPr lang="en-US" sz="2400" dirty="0">
                <a:ea typeface="Constantia"/>
                <a:cs typeface="Constantia"/>
                <a:sym typeface="Constantia"/>
              </a:rPr>
              <a:t>- Denial</a:t>
            </a:r>
            <a:endParaRPr lang="en-US" sz="2400" dirty="0"/>
          </a:p>
          <a:p>
            <a:pPr>
              <a:lnSpc>
                <a:spcPct val="100000"/>
              </a:lnSpc>
              <a:spcBef>
                <a:spcPts val="560"/>
              </a:spcBef>
              <a:buClr>
                <a:schemeClr val="dk1"/>
              </a:buClr>
              <a:buSzPts val="2660"/>
            </a:pPr>
            <a:r>
              <a:rPr lang="en-US" sz="2400" dirty="0">
                <a:ea typeface="Constantia"/>
                <a:cs typeface="Constantia"/>
                <a:sym typeface="Constantia"/>
              </a:rPr>
              <a:t>- Anger</a:t>
            </a:r>
            <a:endParaRPr lang="en-US" sz="2400" dirty="0"/>
          </a:p>
          <a:p>
            <a:pPr>
              <a:lnSpc>
                <a:spcPct val="100000"/>
              </a:lnSpc>
              <a:spcBef>
                <a:spcPts val="560"/>
              </a:spcBef>
              <a:buClr>
                <a:schemeClr val="dk1"/>
              </a:buClr>
              <a:buSzPts val="2660"/>
            </a:pPr>
            <a:r>
              <a:rPr lang="en-US" sz="2400" dirty="0">
                <a:ea typeface="Constantia"/>
                <a:cs typeface="Constantia"/>
                <a:sym typeface="Constantia"/>
              </a:rPr>
              <a:t>- Bargaining</a:t>
            </a:r>
            <a:endParaRPr lang="en-US" sz="2400" dirty="0"/>
          </a:p>
          <a:p>
            <a:pPr>
              <a:lnSpc>
                <a:spcPct val="100000"/>
              </a:lnSpc>
              <a:spcBef>
                <a:spcPts val="560"/>
              </a:spcBef>
              <a:buClr>
                <a:schemeClr val="dk1"/>
              </a:buClr>
              <a:buSzPts val="2660"/>
            </a:pPr>
            <a:r>
              <a:rPr lang="en-US" sz="2400" dirty="0">
                <a:ea typeface="Constantia"/>
                <a:cs typeface="Constantia"/>
                <a:sym typeface="Constantia"/>
              </a:rPr>
              <a:t>- Depression</a:t>
            </a:r>
            <a:endParaRPr lang="en-US" sz="2400" dirty="0"/>
          </a:p>
          <a:p>
            <a:pPr>
              <a:lnSpc>
                <a:spcPct val="100000"/>
              </a:lnSpc>
              <a:spcBef>
                <a:spcPts val="560"/>
              </a:spcBef>
              <a:buClr>
                <a:schemeClr val="dk1"/>
              </a:buClr>
              <a:buSzPts val="2660"/>
            </a:pPr>
            <a:r>
              <a:rPr lang="en-US" sz="2400" dirty="0">
                <a:ea typeface="Constantia"/>
                <a:cs typeface="Constantia"/>
                <a:sym typeface="Constantia"/>
              </a:rPr>
              <a:t>- Acceptance</a:t>
            </a:r>
            <a:endParaRPr lang="en-US" sz="2400" dirty="0"/>
          </a:p>
          <a:p>
            <a:pPr marL="285750" indent="-285750">
              <a:buFont typeface="Arial" panose="020B0604020202020204" pitchFamily="34" charset="0"/>
              <a:buChar char="•"/>
            </a:pPr>
            <a:endParaRPr lang="en-GB" dirty="0"/>
          </a:p>
        </p:txBody>
      </p:sp>
      <p:sp>
        <p:nvSpPr>
          <p:cNvPr id="5" name="Text Placeholder 4"/>
          <p:cNvSpPr>
            <a:spLocks noGrp="1"/>
          </p:cNvSpPr>
          <p:nvPr>
            <p:ph type="body" sz="quarter" idx="12"/>
          </p:nvPr>
        </p:nvSpPr>
        <p:spPr>
          <a:xfrm>
            <a:off x="1200151" y="1694689"/>
            <a:ext cx="3681413" cy="3720828"/>
          </a:xfrm>
        </p:spPr>
        <p:txBody>
          <a:bodyPr vert="horz" lIns="91440" tIns="45720" rIns="91440" bIns="45720" rtlCol="0" anchor="t">
            <a:normAutofit/>
          </a:bodyPr>
          <a:lstStyle/>
          <a:p>
            <a:pPr lvl="0">
              <a:lnSpc>
                <a:spcPct val="100000"/>
              </a:lnSpc>
              <a:spcBef>
                <a:spcPct val="0"/>
              </a:spcBef>
              <a:spcAft>
                <a:spcPct val="0"/>
              </a:spcAft>
              <a:buClr>
                <a:schemeClr val="dk1"/>
              </a:buClr>
              <a:buSzPts val="2660"/>
            </a:pPr>
            <a:r>
              <a:rPr lang="cy-GB" dirty="0">
                <a:latin typeface="Calibri"/>
                <a:cs typeface="Calibri"/>
              </a:rPr>
              <a:t>- </a:t>
            </a:r>
            <a:r>
              <a:rPr lang="cy-GB" sz="2400" dirty="0">
                <a:latin typeface="Calibri"/>
                <a:cs typeface="Calibri"/>
              </a:rPr>
              <a:t>Gwadu</a:t>
            </a:r>
          </a:p>
          <a:p>
            <a:pPr>
              <a:lnSpc>
                <a:spcPct val="100000"/>
              </a:lnSpc>
              <a:spcBef>
                <a:spcPts val="560"/>
              </a:spcBef>
              <a:spcAft>
                <a:spcPct val="0"/>
              </a:spcAft>
              <a:buClr>
                <a:schemeClr val="dk1"/>
              </a:buClr>
              <a:buSzPts val="2660"/>
            </a:pPr>
            <a:r>
              <a:rPr lang="cy-GB" sz="2400" dirty="0">
                <a:latin typeface="Calibri"/>
                <a:cs typeface="Calibri"/>
              </a:rPr>
              <a:t>- Dicter</a:t>
            </a:r>
          </a:p>
          <a:p>
            <a:pPr>
              <a:lnSpc>
                <a:spcPct val="100000"/>
              </a:lnSpc>
              <a:spcBef>
                <a:spcPts val="560"/>
              </a:spcBef>
              <a:spcAft>
                <a:spcPct val="0"/>
              </a:spcAft>
              <a:buClr>
                <a:schemeClr val="dk1"/>
              </a:buClr>
              <a:buSzPts val="2660"/>
            </a:pPr>
            <a:r>
              <a:rPr lang="cy-GB" sz="2400" dirty="0">
                <a:latin typeface="Calibri"/>
                <a:cs typeface="Calibri"/>
              </a:rPr>
              <a:t>- Bargeinio</a:t>
            </a:r>
          </a:p>
          <a:p>
            <a:pPr>
              <a:lnSpc>
                <a:spcPct val="100000"/>
              </a:lnSpc>
              <a:spcBef>
                <a:spcPts val="560"/>
              </a:spcBef>
              <a:spcAft>
                <a:spcPct val="0"/>
              </a:spcAft>
              <a:buClr>
                <a:schemeClr val="dk1"/>
              </a:buClr>
              <a:buSzPts val="2660"/>
            </a:pPr>
            <a:r>
              <a:rPr lang="cy-GB" sz="2400" dirty="0">
                <a:latin typeface="Calibri"/>
                <a:cs typeface="Calibri"/>
              </a:rPr>
              <a:t>- Iselder</a:t>
            </a:r>
          </a:p>
          <a:p>
            <a:pPr>
              <a:lnSpc>
                <a:spcPct val="100000"/>
              </a:lnSpc>
              <a:spcBef>
                <a:spcPts val="560"/>
              </a:spcBef>
              <a:spcAft>
                <a:spcPct val="0"/>
              </a:spcAft>
              <a:buClr>
                <a:schemeClr val="dk1"/>
              </a:buClr>
              <a:buSzPts val="2660"/>
            </a:pPr>
            <a:r>
              <a:rPr lang="cy-GB" sz="2400" dirty="0">
                <a:latin typeface="Calibri"/>
                <a:cs typeface="Calibri"/>
              </a:rPr>
              <a:t>- Derbyn</a:t>
            </a:r>
          </a:p>
          <a:p>
            <a:endParaRPr lang="en-GB" dirty="0"/>
          </a:p>
        </p:txBody>
      </p:sp>
    </p:spTree>
    <p:custDataLst>
      <p:tags r:id="rId1"/>
    </p:custDataLst>
    <p:extLst>
      <p:ext uri="{BB962C8B-B14F-4D97-AF65-F5344CB8AC3E}">
        <p14:creationId xmlns:p14="http://schemas.microsoft.com/office/powerpoint/2010/main" val="331867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What is Kubler Ross Change Curve? | Stages &amp;amp; Advantages CM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8072" y="157626"/>
            <a:ext cx="8411289" cy="611771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516777" y="6275337"/>
            <a:ext cx="6910252" cy="386721"/>
          </a:xfrm>
          <a:prstGeom prst="rect">
            <a:avLst/>
          </a:prstGeom>
        </p:spPr>
        <p:txBody>
          <a:bodyPr vert="horz" wrap="square" lIns="91440" tIns="45720" rIns="91440" bIns="45720" rtlCol="0" anchor="ctr">
            <a:normAutofit/>
          </a:bodyPr>
          <a:lstStyle/>
          <a:p>
            <a:r>
              <a:rPr lang="en-GB" dirty="0"/>
              <a:t>N.B. This image is only available in English</a:t>
            </a:r>
          </a:p>
        </p:txBody>
      </p:sp>
    </p:spTree>
    <p:custDataLst>
      <p:tags r:id="rId1"/>
    </p:custDataLst>
    <p:extLst>
      <p:ext uri="{BB962C8B-B14F-4D97-AF65-F5344CB8AC3E}">
        <p14:creationId xmlns:p14="http://schemas.microsoft.com/office/powerpoint/2010/main" val="915999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Cam 1: Gwadu</a:t>
            </a:r>
            <a:br>
              <a:rPr lang="cy-GB" b="1" dirty="0">
                <a:latin typeface="Calibri"/>
              </a:rPr>
            </a:br>
            <a:endParaRPr lang="en-GB" dirty="0"/>
          </a:p>
        </p:txBody>
      </p:sp>
      <p:sp>
        <p:nvSpPr>
          <p:cNvPr id="3" name="Text Placeholder 2"/>
          <p:cNvSpPr>
            <a:spLocks noGrp="1"/>
          </p:cNvSpPr>
          <p:nvPr>
            <p:ph type="body" sz="quarter" idx="10"/>
          </p:nvPr>
        </p:nvSpPr>
        <p:spPr>
          <a:xfrm>
            <a:off x="6386514" y="365126"/>
            <a:ext cx="3690937" cy="500506"/>
          </a:xfrm>
        </p:spPr>
        <p:txBody>
          <a:bodyPr/>
          <a:lstStyle/>
          <a:p>
            <a:r>
              <a:rPr lang="en-US" b="1" dirty="0"/>
              <a:t>Stage 1: Denial </a:t>
            </a:r>
            <a:endParaRPr lang="en-GB" b="1">
              <a:cs typeface="Arial"/>
            </a:endParaRPr>
          </a:p>
        </p:txBody>
      </p:sp>
      <p:sp>
        <p:nvSpPr>
          <p:cNvPr id="4" name="Text Placeholder 3"/>
          <p:cNvSpPr>
            <a:spLocks noGrp="1"/>
          </p:cNvSpPr>
          <p:nvPr>
            <p:ph type="body" sz="quarter" idx="11"/>
          </p:nvPr>
        </p:nvSpPr>
        <p:spPr>
          <a:xfrm>
            <a:off x="6386514" y="1396411"/>
            <a:ext cx="4159567" cy="4382597"/>
          </a:xfrm>
        </p:spPr>
        <p:txBody>
          <a:bodyPr/>
          <a:lstStyle/>
          <a:p>
            <a:r>
              <a:rPr lang="en-US" sz="2000" dirty="0">
                <a:solidFill>
                  <a:schemeClr val="tx2"/>
                </a:solidFill>
                <a:ea typeface="Calibri"/>
                <a:cs typeface="Calibri"/>
                <a:sym typeface="Calibri"/>
              </a:rPr>
              <a:t>Denial is a defense mechanism and can be a conscious or unconscious refusal to accept facts, information, reality, etc., relating to the situation concerned. </a:t>
            </a:r>
          </a:p>
          <a:p>
            <a:r>
              <a:rPr lang="en-US" sz="2000" dirty="0">
                <a:solidFill>
                  <a:schemeClr val="tx2"/>
                </a:solidFill>
              </a:rPr>
              <a:t>Disbelief, along with numbness and shock </a:t>
            </a:r>
          </a:p>
          <a:p>
            <a:pPr algn="just">
              <a:spcBef>
                <a:spcPts val="800"/>
              </a:spcBef>
              <a:buSzPts val="1800"/>
            </a:pPr>
            <a:r>
              <a:rPr lang="en-US" sz="2000" dirty="0">
                <a:solidFill>
                  <a:schemeClr val="tx2"/>
                </a:solidFill>
              </a:rPr>
              <a:t>“This is not happening to me”</a:t>
            </a:r>
          </a:p>
          <a:p>
            <a:endParaRPr lang="en-US" sz="2000" dirty="0"/>
          </a:p>
          <a:p>
            <a:endParaRPr lang="en-GB" dirty="0"/>
          </a:p>
        </p:txBody>
      </p:sp>
      <p:sp>
        <p:nvSpPr>
          <p:cNvPr id="5" name="Text Placeholder 4"/>
          <p:cNvSpPr>
            <a:spLocks noGrp="1"/>
          </p:cNvSpPr>
          <p:nvPr>
            <p:ph type="body" sz="quarter" idx="12"/>
          </p:nvPr>
        </p:nvSpPr>
        <p:spPr>
          <a:xfrm>
            <a:off x="1020857" y="1401704"/>
            <a:ext cx="3681413" cy="3480353"/>
          </a:xfrm>
        </p:spPr>
        <p:txBody>
          <a:bodyPr vert="horz" lIns="91440" tIns="45720" rIns="91440" bIns="45720" rtlCol="0" anchor="t">
            <a:normAutofit/>
          </a:bodyPr>
          <a:lstStyle/>
          <a:p>
            <a:r>
              <a:rPr lang="cy-GB" sz="2000" dirty="0">
                <a:solidFill>
                  <a:srgbClr val="44546A"/>
                </a:solidFill>
                <a:latin typeface="Calibri"/>
                <a:cs typeface="Calibri"/>
              </a:rPr>
              <a:t>Mae gwadu yn fecanwaith amddiffyn a gall fod yn wrthodiad ymwybodol neu anymwybodol i dderbyn ffeithiau, gwybodaeth, realiti, ac ati, yn ymwneud â'r sefyllfa dan sylw. </a:t>
            </a:r>
          </a:p>
          <a:p>
            <a:r>
              <a:rPr lang="cy-GB" sz="2000" dirty="0">
                <a:solidFill>
                  <a:srgbClr val="44546A"/>
                </a:solidFill>
                <a:latin typeface="Calibri"/>
                <a:cs typeface="Calibri"/>
              </a:rPr>
              <a:t>Anghrediniaeth, ynghyd â diffyg teimlad a sioc </a:t>
            </a:r>
          </a:p>
          <a:p>
            <a:pPr algn="just">
              <a:spcBef>
                <a:spcPts val="800"/>
              </a:spcBef>
              <a:spcAft>
                <a:spcPct val="0"/>
              </a:spcAft>
              <a:buSzPts val="1800"/>
            </a:pPr>
            <a:r>
              <a:rPr lang="cy-GB" sz="2000" dirty="0">
                <a:solidFill>
                  <a:srgbClr val="44546A"/>
                </a:solidFill>
                <a:latin typeface="Calibri"/>
                <a:cs typeface="Calibri"/>
              </a:rPr>
              <a:t>“Nid yw hyn yn digwydd i mi”</a:t>
            </a:r>
          </a:p>
          <a:p>
            <a:endParaRPr lang="en-GB" dirty="0"/>
          </a:p>
        </p:txBody>
      </p:sp>
    </p:spTree>
    <p:custDataLst>
      <p:tags r:id="rId1"/>
    </p:custDataLst>
    <p:extLst>
      <p:ext uri="{BB962C8B-B14F-4D97-AF65-F5344CB8AC3E}">
        <p14:creationId xmlns:p14="http://schemas.microsoft.com/office/powerpoint/2010/main" val="636068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Cam 2: Dicter</a:t>
            </a:r>
            <a:br>
              <a:rPr lang="cy-GB" b="1" dirty="0">
                <a:latin typeface="Arial"/>
              </a:rPr>
            </a:br>
            <a:endParaRPr lang="en-GB" dirty="0"/>
          </a:p>
        </p:txBody>
      </p:sp>
      <p:sp>
        <p:nvSpPr>
          <p:cNvPr id="3" name="Text Placeholder 2"/>
          <p:cNvSpPr>
            <a:spLocks noGrp="1"/>
          </p:cNvSpPr>
          <p:nvPr>
            <p:ph type="body" sz="quarter" idx="10"/>
          </p:nvPr>
        </p:nvSpPr>
        <p:spPr>
          <a:xfrm>
            <a:off x="6386514" y="365126"/>
            <a:ext cx="3690937" cy="524890"/>
          </a:xfrm>
        </p:spPr>
        <p:txBody>
          <a:bodyPr/>
          <a:lstStyle/>
          <a:p>
            <a:r>
              <a:rPr lang="en-US" b="1" dirty="0"/>
              <a:t>Stage 2: Anger </a:t>
            </a:r>
            <a:endParaRPr lang="en-GB" b="1">
              <a:cs typeface="Arial"/>
            </a:endParaRPr>
          </a:p>
          <a:p>
            <a:endParaRPr lang="en-GB" dirty="0"/>
          </a:p>
        </p:txBody>
      </p:sp>
      <p:sp>
        <p:nvSpPr>
          <p:cNvPr id="4" name="Text Placeholder 3"/>
          <p:cNvSpPr>
            <a:spLocks noGrp="1"/>
          </p:cNvSpPr>
          <p:nvPr>
            <p:ph type="body" sz="quarter" idx="11"/>
          </p:nvPr>
        </p:nvSpPr>
        <p:spPr>
          <a:xfrm>
            <a:off x="6386514" y="1048513"/>
            <a:ext cx="4281487" cy="4876799"/>
          </a:xfrm>
        </p:spPr>
        <p:txBody>
          <a:bodyPr vert="horz" lIns="91440" tIns="45720" rIns="91440" bIns="45720" rtlCol="0" anchor="t">
            <a:normAutofit/>
          </a:bodyPr>
          <a:lstStyle/>
          <a:p>
            <a:pPr algn="just">
              <a:spcBef>
                <a:spcPts val="800"/>
              </a:spcBef>
              <a:buSzPct val="100000"/>
            </a:pPr>
            <a:r>
              <a:rPr lang="en-US" dirty="0">
                <a:solidFill>
                  <a:schemeClr val="tx2"/>
                </a:solidFill>
              </a:rPr>
              <a:t>Feelings begin to tumble out of us, without any clear focus or direction.</a:t>
            </a:r>
          </a:p>
          <a:p>
            <a:pPr algn="just">
              <a:spcBef>
                <a:spcPts val="800"/>
              </a:spcBef>
              <a:buSzPct val="100000"/>
            </a:pPr>
            <a:r>
              <a:rPr lang="en-US" dirty="0">
                <a:solidFill>
                  <a:schemeClr val="tx2"/>
                </a:solidFill>
              </a:rPr>
              <a:t>It can be manifested in different ways </a:t>
            </a:r>
          </a:p>
          <a:p>
            <a:pPr algn="just">
              <a:spcBef>
                <a:spcPts val="800"/>
              </a:spcBef>
              <a:buSzPct val="100000"/>
            </a:pPr>
            <a:r>
              <a:rPr lang="en-US" dirty="0">
                <a:solidFill>
                  <a:schemeClr val="tx2"/>
                </a:solidFill>
              </a:rPr>
              <a:t>- Towards oneself </a:t>
            </a:r>
          </a:p>
          <a:p>
            <a:pPr marL="285750" indent="-285750" algn="just">
              <a:spcBef>
                <a:spcPts val="800"/>
              </a:spcBef>
              <a:buSzPct val="100000"/>
              <a:buFontTx/>
              <a:buChar char="-"/>
            </a:pPr>
            <a:r>
              <a:rPr lang="en-US" dirty="0">
                <a:solidFill>
                  <a:schemeClr val="tx2"/>
                </a:solidFill>
              </a:rPr>
              <a:t>including self-blaming and guilt</a:t>
            </a:r>
          </a:p>
          <a:p>
            <a:pPr algn="just">
              <a:spcBef>
                <a:spcPts val="800"/>
              </a:spcBef>
              <a:buSzPct val="100000"/>
            </a:pPr>
            <a:endParaRPr lang="en-US" dirty="0">
              <a:solidFill>
                <a:schemeClr val="tx2"/>
              </a:solidFill>
            </a:endParaRPr>
          </a:p>
          <a:p>
            <a:pPr algn="just">
              <a:spcBef>
                <a:spcPts val="800"/>
              </a:spcBef>
              <a:buSzPct val="100000"/>
            </a:pPr>
            <a:r>
              <a:rPr lang="en-US" u="sng" dirty="0">
                <a:solidFill>
                  <a:schemeClr val="tx2"/>
                </a:solidFill>
              </a:rPr>
              <a:t>Towards others </a:t>
            </a:r>
            <a:endParaRPr lang="en-US" u="sng" dirty="0">
              <a:solidFill>
                <a:schemeClr val="tx2"/>
              </a:solidFill>
              <a:cs typeface="Calibri"/>
            </a:endParaRPr>
          </a:p>
          <a:p>
            <a:pPr algn="just">
              <a:spcBef>
                <a:spcPts val="800"/>
              </a:spcBef>
              <a:buSzPct val="56250"/>
            </a:pPr>
            <a:r>
              <a:rPr lang="en-US" dirty="0">
                <a:solidFill>
                  <a:schemeClr val="tx2"/>
                </a:solidFill>
              </a:rPr>
              <a:t>- seemingly irrationally</a:t>
            </a:r>
          </a:p>
          <a:p>
            <a:pPr algn="just">
              <a:spcBef>
                <a:spcPts val="800"/>
              </a:spcBef>
              <a:buSzPct val="56250"/>
            </a:pPr>
            <a:r>
              <a:rPr lang="en-US" dirty="0">
                <a:solidFill>
                  <a:schemeClr val="tx2"/>
                </a:solidFill>
              </a:rPr>
              <a:t>- unexpectedly</a:t>
            </a:r>
          </a:p>
          <a:p>
            <a:pPr algn="just">
              <a:spcBef>
                <a:spcPts val="800"/>
              </a:spcBef>
              <a:buSzPct val="56250"/>
            </a:pPr>
            <a:r>
              <a:rPr lang="en-US" dirty="0">
                <a:solidFill>
                  <a:schemeClr val="tx2"/>
                </a:solidFill>
              </a:rPr>
              <a:t>- out of proportion to the event / circumstances</a:t>
            </a:r>
          </a:p>
          <a:p>
            <a:pPr algn="just">
              <a:spcBef>
                <a:spcPts val="800"/>
              </a:spcBef>
              <a:buSzPct val="56250"/>
            </a:pPr>
            <a:endParaRPr lang="en-US" dirty="0">
              <a:solidFill>
                <a:schemeClr val="tx2"/>
              </a:solidFill>
            </a:endParaRPr>
          </a:p>
          <a:p>
            <a:pPr algn="just">
              <a:spcBef>
                <a:spcPts val="800"/>
              </a:spcBef>
              <a:buSzPct val="100000"/>
            </a:pPr>
            <a:r>
              <a:rPr lang="en-US" dirty="0">
                <a:solidFill>
                  <a:schemeClr val="tx2"/>
                </a:solidFill>
              </a:rPr>
              <a:t>“Why me?”</a:t>
            </a:r>
          </a:p>
          <a:p>
            <a:endParaRPr lang="en-GB" dirty="0"/>
          </a:p>
        </p:txBody>
      </p:sp>
      <p:sp>
        <p:nvSpPr>
          <p:cNvPr id="5" name="Text Placeholder 4"/>
          <p:cNvSpPr>
            <a:spLocks noGrp="1"/>
          </p:cNvSpPr>
          <p:nvPr>
            <p:ph type="body" sz="quarter" idx="12"/>
          </p:nvPr>
        </p:nvSpPr>
        <p:spPr>
          <a:xfrm>
            <a:off x="842043" y="1048513"/>
            <a:ext cx="3983492" cy="4659956"/>
          </a:xfrm>
        </p:spPr>
        <p:txBody>
          <a:bodyPr vert="horz" lIns="91440" tIns="45720" rIns="91440" bIns="45720" rtlCol="0" anchor="t">
            <a:normAutofit lnSpcReduction="10000"/>
          </a:bodyPr>
          <a:lstStyle/>
          <a:p>
            <a:pPr>
              <a:spcBef>
                <a:spcPts val="800"/>
              </a:spcBef>
              <a:spcAft>
                <a:spcPct val="0"/>
              </a:spcAft>
            </a:pPr>
            <a:r>
              <a:rPr lang="cy-GB" dirty="0">
                <a:solidFill>
                  <a:srgbClr val="44546A"/>
                </a:solidFill>
                <a:latin typeface="Calibri"/>
                <a:cs typeface="Calibri"/>
              </a:rPr>
              <a:t>Mae teimladau yn dechrau disgyn allan ohonom, heb unrhyw ffocws na chyfeiriad clir.</a:t>
            </a:r>
          </a:p>
          <a:p>
            <a:pPr>
              <a:spcBef>
                <a:spcPts val="800"/>
              </a:spcBef>
              <a:spcAft>
                <a:spcPct val="0"/>
              </a:spcAft>
            </a:pPr>
            <a:r>
              <a:rPr lang="cy-GB" dirty="0">
                <a:solidFill>
                  <a:srgbClr val="44546A"/>
                </a:solidFill>
                <a:latin typeface="Calibri"/>
                <a:cs typeface="Calibri"/>
              </a:rPr>
              <a:t>Gall amlygu mewn gwahanol ffyrdd </a:t>
            </a:r>
          </a:p>
          <a:p>
            <a:pPr>
              <a:spcBef>
                <a:spcPts val="800"/>
              </a:spcBef>
              <a:spcAft>
                <a:spcPct val="0"/>
              </a:spcAft>
            </a:pPr>
            <a:r>
              <a:rPr lang="cy-GB" dirty="0">
                <a:solidFill>
                  <a:srgbClr val="44546A"/>
                </a:solidFill>
                <a:latin typeface="Calibri"/>
                <a:cs typeface="Calibri"/>
              </a:rPr>
              <a:t>- Tuag at eich hun </a:t>
            </a:r>
          </a:p>
          <a:p>
            <a:pPr marL="285750" indent="-285750">
              <a:spcBef>
                <a:spcPts val="800"/>
              </a:spcBef>
              <a:spcAft>
                <a:spcPct val="0"/>
              </a:spcAft>
              <a:buFontTx/>
              <a:buChar char="-"/>
            </a:pPr>
            <a:r>
              <a:rPr lang="cy-GB" dirty="0">
                <a:solidFill>
                  <a:srgbClr val="44546A"/>
                </a:solidFill>
                <a:latin typeface="Calibri"/>
                <a:cs typeface="Calibri"/>
              </a:rPr>
              <a:t>gan gynnwys hunan-feio ac euogrwydd</a:t>
            </a:r>
          </a:p>
          <a:p>
            <a:pPr>
              <a:spcBef>
                <a:spcPts val="800"/>
              </a:spcBef>
              <a:spcAft>
                <a:spcPct val="0"/>
              </a:spcAft>
            </a:pPr>
            <a:endParaRPr lang="cy-GB" dirty="0">
              <a:solidFill>
                <a:srgbClr val="44546A"/>
              </a:solidFill>
              <a:latin typeface="Calibri"/>
              <a:cs typeface="Calibri"/>
            </a:endParaRPr>
          </a:p>
          <a:p>
            <a:pPr>
              <a:spcBef>
                <a:spcPts val="800"/>
              </a:spcBef>
              <a:spcAft>
                <a:spcPct val="0"/>
              </a:spcAft>
            </a:pPr>
            <a:r>
              <a:rPr lang="cy-GB" u="sng" dirty="0">
                <a:solidFill>
                  <a:srgbClr val="44546A"/>
                </a:solidFill>
                <a:latin typeface="Calibri"/>
                <a:cs typeface="Calibri"/>
              </a:rPr>
              <a:t>Tuag at eraill</a:t>
            </a:r>
          </a:p>
          <a:p>
            <a:pPr>
              <a:spcBef>
                <a:spcPts val="800"/>
              </a:spcBef>
              <a:spcAft>
                <a:spcPct val="0"/>
              </a:spcAft>
              <a:buSzPct val="56250"/>
            </a:pPr>
            <a:r>
              <a:rPr lang="cy-GB" dirty="0">
                <a:solidFill>
                  <a:srgbClr val="44546A"/>
                </a:solidFill>
                <a:latin typeface="Calibri"/>
                <a:cs typeface="Calibri"/>
              </a:rPr>
              <a:t>- yn ymddangos yn afresymol</a:t>
            </a:r>
          </a:p>
          <a:p>
            <a:pPr>
              <a:spcBef>
                <a:spcPts val="800"/>
              </a:spcBef>
              <a:spcAft>
                <a:spcPct val="0"/>
              </a:spcAft>
              <a:buSzPct val="56250"/>
            </a:pPr>
            <a:r>
              <a:rPr lang="cy-GB" dirty="0">
                <a:solidFill>
                  <a:srgbClr val="44546A"/>
                </a:solidFill>
                <a:latin typeface="Calibri"/>
                <a:cs typeface="Calibri"/>
              </a:rPr>
              <a:t>- yn annisgwyl</a:t>
            </a:r>
          </a:p>
          <a:p>
            <a:pPr>
              <a:spcBef>
                <a:spcPts val="800"/>
              </a:spcBef>
              <a:spcAft>
                <a:spcPct val="0"/>
              </a:spcAft>
              <a:buSzPct val="56250"/>
            </a:pPr>
            <a:r>
              <a:rPr lang="cy-GB" dirty="0">
                <a:solidFill>
                  <a:srgbClr val="44546A"/>
                </a:solidFill>
                <a:latin typeface="Calibri"/>
                <a:cs typeface="Calibri"/>
              </a:rPr>
              <a:t>- anghymesur â’r digwyddiad/amgylchiadau</a:t>
            </a:r>
          </a:p>
          <a:p>
            <a:pPr>
              <a:spcBef>
                <a:spcPts val="800"/>
              </a:spcBef>
              <a:spcAft>
                <a:spcPct val="0"/>
              </a:spcAft>
              <a:buSzPct val="56250"/>
            </a:pPr>
            <a:endParaRPr lang="en-US" dirty="0">
              <a:solidFill>
                <a:schemeClr val="tx2"/>
              </a:solidFill>
              <a:cs typeface="Calibri"/>
            </a:endParaRPr>
          </a:p>
          <a:p>
            <a:pPr>
              <a:spcBef>
                <a:spcPts val="800"/>
              </a:spcBef>
              <a:spcAft>
                <a:spcPct val="0"/>
              </a:spcAft>
            </a:pPr>
            <a:r>
              <a:rPr lang="cy-GB" dirty="0">
                <a:solidFill>
                  <a:srgbClr val="44546A"/>
                </a:solidFill>
                <a:latin typeface="Calibri"/>
                <a:cs typeface="Calibri"/>
              </a:rPr>
              <a:t>"Pam fi?"</a:t>
            </a:r>
          </a:p>
          <a:p>
            <a:endParaRPr lang="en-GB" dirty="0"/>
          </a:p>
        </p:txBody>
      </p:sp>
    </p:spTree>
    <p:custDataLst>
      <p:tags r:id="rId1"/>
    </p:custDataLst>
    <p:extLst>
      <p:ext uri="{BB962C8B-B14F-4D97-AF65-F5344CB8AC3E}">
        <p14:creationId xmlns:p14="http://schemas.microsoft.com/office/powerpoint/2010/main" val="986253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Cam 3: Bargeinio</a:t>
            </a:r>
            <a:br>
              <a:rPr lang="cy-GB" b="1" dirty="0">
                <a:latin typeface="Calibri"/>
              </a:rPr>
            </a:br>
            <a:endParaRPr lang="en-GB" dirty="0"/>
          </a:p>
        </p:txBody>
      </p:sp>
      <p:sp>
        <p:nvSpPr>
          <p:cNvPr id="3" name="Text Placeholder 2"/>
          <p:cNvSpPr>
            <a:spLocks noGrp="1"/>
          </p:cNvSpPr>
          <p:nvPr>
            <p:ph type="body" sz="quarter" idx="10"/>
          </p:nvPr>
        </p:nvSpPr>
        <p:spPr>
          <a:xfrm>
            <a:off x="6386514" y="443567"/>
            <a:ext cx="4352084" cy="726595"/>
          </a:xfrm>
        </p:spPr>
        <p:txBody>
          <a:bodyPr vert="horz" lIns="91440" tIns="45720" rIns="91440" bIns="45720" rtlCol="0" anchor="t">
            <a:normAutofit fontScale="62500" lnSpcReduction="20000"/>
          </a:bodyPr>
          <a:lstStyle/>
          <a:p>
            <a:r>
              <a:rPr lang="en-US" sz="4500" b="1" dirty="0"/>
              <a:t>Stage 3: </a:t>
            </a:r>
            <a:r>
              <a:rPr lang="en-US" sz="4500" b="1" dirty="0">
                <a:ea typeface="Constantia"/>
                <a:cs typeface="Constantia"/>
                <a:sym typeface="Constantia"/>
              </a:rPr>
              <a:t>Bargaining</a:t>
            </a:r>
            <a:endParaRPr lang="en-US" sz="3800" b="1" dirty="0">
              <a:cs typeface="Arial"/>
            </a:endParaRPr>
          </a:p>
          <a:p>
            <a:r>
              <a:rPr lang="en-US" dirty="0"/>
              <a:t>  </a:t>
            </a:r>
            <a:endParaRPr lang="en-GB" dirty="0"/>
          </a:p>
          <a:p>
            <a:endParaRPr lang="en-GB" dirty="0"/>
          </a:p>
        </p:txBody>
      </p:sp>
      <p:sp>
        <p:nvSpPr>
          <p:cNvPr id="4" name="Text Placeholder 3"/>
          <p:cNvSpPr>
            <a:spLocks noGrp="1"/>
          </p:cNvSpPr>
          <p:nvPr>
            <p:ph type="body" sz="quarter" idx="11"/>
          </p:nvPr>
        </p:nvSpPr>
        <p:spPr>
          <a:xfrm>
            <a:off x="6386514" y="1036321"/>
            <a:ext cx="4147375" cy="4730495"/>
          </a:xfrm>
        </p:spPr>
        <p:txBody>
          <a:bodyPr/>
          <a:lstStyle/>
          <a:p>
            <a:pPr marL="254000" indent="-254000">
              <a:spcBef>
                <a:spcPts val="0"/>
              </a:spcBef>
              <a:buSzPts val="1800"/>
              <a:buChar char=" "/>
            </a:pPr>
            <a:endParaRPr lang="en-US" dirty="0">
              <a:solidFill>
                <a:schemeClr val="tx2"/>
              </a:solidFill>
            </a:endParaRPr>
          </a:p>
          <a:p>
            <a:pPr>
              <a:spcBef>
                <a:spcPts val="0"/>
              </a:spcBef>
              <a:buSzPts val="1800"/>
            </a:pPr>
            <a:r>
              <a:rPr lang="en-US" dirty="0">
                <a:solidFill>
                  <a:schemeClr val="tx2"/>
                </a:solidFill>
              </a:rPr>
              <a:t>People may try to negotiate with another person, or a higher power </a:t>
            </a:r>
          </a:p>
          <a:p>
            <a:pPr>
              <a:spcBef>
                <a:spcPts val="800"/>
              </a:spcBef>
              <a:buSzPts val="1800"/>
            </a:pPr>
            <a:r>
              <a:rPr lang="en-US" dirty="0">
                <a:solidFill>
                  <a:schemeClr val="tx2"/>
                </a:solidFill>
              </a:rPr>
              <a:t>To be given a chance to go back to how it was  - “If only….”</a:t>
            </a:r>
          </a:p>
          <a:p>
            <a:pPr>
              <a:spcBef>
                <a:spcPts val="800"/>
              </a:spcBef>
              <a:buSzPts val="1800"/>
            </a:pPr>
            <a:r>
              <a:rPr lang="en-US" dirty="0">
                <a:solidFill>
                  <a:schemeClr val="tx2"/>
                </a:solidFill>
              </a:rPr>
              <a:t>Struggling to find meaning, reaching out to others and telling one's story.</a:t>
            </a:r>
            <a:endParaRPr lang="en-US" dirty="0">
              <a:solidFill>
                <a:schemeClr val="tx2"/>
              </a:solidFill>
              <a:cs typeface="Arial"/>
            </a:endParaRPr>
          </a:p>
          <a:p>
            <a:pPr>
              <a:spcBef>
                <a:spcPts val="800"/>
              </a:spcBef>
              <a:buSzPts val="1800"/>
            </a:pPr>
            <a:r>
              <a:rPr lang="en-US" dirty="0">
                <a:solidFill>
                  <a:schemeClr val="tx2"/>
                </a:solidFill>
              </a:rPr>
              <a:t>In a work situation someone might work harder and put in lots of overtime to prove themselves invaluable in order to avoid retrenchment.</a:t>
            </a:r>
            <a:endParaRPr lang="en-US" dirty="0">
              <a:solidFill>
                <a:schemeClr val="tx2"/>
              </a:solidFill>
              <a:cs typeface="Arial"/>
            </a:endParaRPr>
          </a:p>
          <a:p>
            <a:endParaRPr lang="en-GB" dirty="0"/>
          </a:p>
        </p:txBody>
      </p:sp>
      <p:sp>
        <p:nvSpPr>
          <p:cNvPr id="5" name="Text Placeholder 4"/>
          <p:cNvSpPr>
            <a:spLocks noGrp="1"/>
          </p:cNvSpPr>
          <p:nvPr>
            <p:ph type="body" sz="quarter" idx="12"/>
          </p:nvPr>
        </p:nvSpPr>
        <p:spPr>
          <a:xfrm>
            <a:off x="841563" y="1034947"/>
            <a:ext cx="3681413" cy="4166819"/>
          </a:xfrm>
        </p:spPr>
        <p:txBody>
          <a:bodyPr vert="horz" lIns="91440" tIns="45720" rIns="91440" bIns="45720" rtlCol="0" anchor="t">
            <a:normAutofit/>
          </a:bodyPr>
          <a:lstStyle/>
          <a:p>
            <a:pPr marL="254000" indent="-254000">
              <a:spcBef>
                <a:spcPct val="0"/>
              </a:spcBef>
              <a:spcAft>
                <a:spcPct val="0"/>
              </a:spcAft>
              <a:buSzPts val="1800"/>
              <a:buChar char=" "/>
            </a:pPr>
            <a:endParaRPr lang="en-US" dirty="0">
              <a:solidFill>
                <a:schemeClr val="tx2"/>
              </a:solidFill>
              <a:cs typeface="Calibri"/>
            </a:endParaRPr>
          </a:p>
          <a:p>
            <a:pPr>
              <a:spcBef>
                <a:spcPct val="0"/>
              </a:spcBef>
              <a:spcAft>
                <a:spcPct val="0"/>
              </a:spcAft>
              <a:buSzPts val="1800"/>
            </a:pPr>
            <a:r>
              <a:rPr lang="cy-GB" dirty="0">
                <a:solidFill>
                  <a:srgbClr val="44546A"/>
                </a:solidFill>
                <a:latin typeface="Calibri"/>
                <a:cs typeface="Calibri"/>
              </a:rPr>
              <a:t>Gall pobl geisio cyd-drafod â pherson arall, neu bŵer uwch </a:t>
            </a:r>
          </a:p>
          <a:p>
            <a:pPr>
              <a:spcBef>
                <a:spcPts val="800"/>
              </a:spcBef>
              <a:spcAft>
                <a:spcPct val="0"/>
              </a:spcAft>
              <a:buSzPts val="1800"/>
            </a:pPr>
            <a:r>
              <a:rPr lang="cy-GB" dirty="0">
                <a:solidFill>
                  <a:srgbClr val="44546A"/>
                </a:solidFill>
                <a:latin typeface="Calibri"/>
                <a:cs typeface="Calibri"/>
              </a:rPr>
              <a:t>I gael cyfle i fynd yn ôl i sut yr oedd hi - “Tase hi ond yn….”</a:t>
            </a:r>
          </a:p>
          <a:p>
            <a:pPr>
              <a:spcBef>
                <a:spcPts val="800"/>
              </a:spcBef>
              <a:spcAft>
                <a:spcPct val="0"/>
              </a:spcAft>
              <a:buSzPts val="1800"/>
            </a:pPr>
            <a:r>
              <a:rPr lang="cy-GB" dirty="0">
                <a:solidFill>
                  <a:srgbClr val="44546A"/>
                </a:solidFill>
                <a:latin typeface="Calibri"/>
                <a:cs typeface="Calibri"/>
              </a:rPr>
              <a:t>Cael trafferth dod o hyd i ystyr, estyn allan at eraill ac adrodd eich stori.</a:t>
            </a:r>
          </a:p>
          <a:p>
            <a:pPr>
              <a:spcBef>
                <a:spcPts val="800"/>
              </a:spcBef>
              <a:spcAft>
                <a:spcPct val="0"/>
              </a:spcAft>
              <a:buSzPts val="1800"/>
            </a:pPr>
            <a:r>
              <a:rPr lang="cy-GB" dirty="0">
                <a:solidFill>
                  <a:srgbClr val="44546A"/>
                </a:solidFill>
                <a:latin typeface="Calibri"/>
                <a:cs typeface="Calibri"/>
              </a:rPr>
              <a:t>Mewn sefyllfa waith efallai y bydd rhywun yn gweithio'n galetach ac yn gwneud llawer o oramser i brofi ei fod yn amhrisiadwy er mwyn osgoi cwtogi.</a:t>
            </a:r>
          </a:p>
          <a:p>
            <a:endParaRPr lang="en-GB" dirty="0"/>
          </a:p>
        </p:txBody>
      </p:sp>
    </p:spTree>
    <p:custDataLst>
      <p:tags r:id="rId1"/>
    </p:custDataLst>
    <p:extLst>
      <p:ext uri="{BB962C8B-B14F-4D97-AF65-F5344CB8AC3E}">
        <p14:creationId xmlns:p14="http://schemas.microsoft.com/office/powerpoint/2010/main" val="1547880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Arial"/>
              </a:rPr>
              <a:t>Cam 4: Iselder</a:t>
            </a:r>
            <a:br>
              <a:rPr lang="cy-GB" b="1" dirty="0">
                <a:latin typeface="Arial"/>
              </a:rPr>
            </a:br>
            <a:endParaRPr lang="en-GB" dirty="0"/>
          </a:p>
        </p:txBody>
      </p:sp>
      <p:sp>
        <p:nvSpPr>
          <p:cNvPr id="3" name="Text Placeholder 2"/>
          <p:cNvSpPr>
            <a:spLocks noGrp="1"/>
          </p:cNvSpPr>
          <p:nvPr>
            <p:ph type="body" sz="quarter" idx="10"/>
          </p:nvPr>
        </p:nvSpPr>
        <p:spPr>
          <a:xfrm>
            <a:off x="6386514" y="365126"/>
            <a:ext cx="3690937" cy="756538"/>
          </a:xfrm>
        </p:spPr>
        <p:txBody>
          <a:bodyPr/>
          <a:lstStyle/>
          <a:p>
            <a:r>
              <a:rPr lang="en-US" b="1" dirty="0"/>
              <a:t>Stage 4: Depression</a:t>
            </a:r>
            <a:endParaRPr lang="en-GB" b="1">
              <a:cs typeface="Arial"/>
            </a:endParaRPr>
          </a:p>
        </p:txBody>
      </p:sp>
      <p:sp>
        <p:nvSpPr>
          <p:cNvPr id="4" name="Text Placeholder 3"/>
          <p:cNvSpPr>
            <a:spLocks noGrp="1"/>
          </p:cNvSpPr>
          <p:nvPr>
            <p:ph type="body" sz="quarter" idx="11"/>
          </p:nvPr>
        </p:nvSpPr>
        <p:spPr>
          <a:xfrm>
            <a:off x="6386514" y="1243585"/>
            <a:ext cx="4135183" cy="4608575"/>
          </a:xfrm>
        </p:spPr>
        <p:txBody>
          <a:bodyPr/>
          <a:lstStyle/>
          <a:p>
            <a:r>
              <a:rPr lang="en-US" i="1" dirty="0"/>
              <a:t>"I'm so sad, why bother with anything?"; "What's the point of trying?"</a:t>
            </a:r>
            <a:endParaRPr lang="en-US" dirty="0"/>
          </a:p>
          <a:p>
            <a:r>
              <a:rPr lang="en-US" dirty="0"/>
              <a:t>When we realise that bargaining is not going to work the reality of the change sets in. At this point we become aware of the losses associated with the change and what we have to leave behind.</a:t>
            </a:r>
          </a:p>
          <a:p>
            <a:r>
              <a:rPr lang="en-US" dirty="0"/>
              <a:t>This has the potential to move people towards a sad state, feeling down and depressed with low energy.</a:t>
            </a:r>
          </a:p>
          <a:p>
            <a:endParaRPr lang="en-US" dirty="0"/>
          </a:p>
          <a:p>
            <a:endParaRPr lang="en-GB" dirty="0"/>
          </a:p>
        </p:txBody>
      </p:sp>
      <p:sp>
        <p:nvSpPr>
          <p:cNvPr id="5" name="Text Placeholder 4"/>
          <p:cNvSpPr>
            <a:spLocks noGrp="1"/>
          </p:cNvSpPr>
          <p:nvPr>
            <p:ph type="body" sz="quarter" idx="12"/>
          </p:nvPr>
        </p:nvSpPr>
        <p:spPr>
          <a:xfrm>
            <a:off x="942416" y="1239083"/>
            <a:ext cx="3681413" cy="4097993"/>
          </a:xfrm>
        </p:spPr>
        <p:txBody>
          <a:bodyPr vert="horz" lIns="91440" tIns="45720" rIns="91440" bIns="45720" rtlCol="0" anchor="t">
            <a:normAutofit/>
          </a:bodyPr>
          <a:lstStyle/>
          <a:p>
            <a:r>
              <a:rPr lang="cy-GB" i="1" dirty="0">
                <a:latin typeface="Calibri"/>
                <a:cs typeface="Calibri"/>
              </a:rPr>
              <a:t>Rydw i mor drist, pam trafferthu ag unrhyw beth?"; "Beth yw pwynt ceisio?"</a:t>
            </a:r>
          </a:p>
          <a:p>
            <a:r>
              <a:rPr lang="cy-GB" dirty="0">
                <a:latin typeface="Calibri"/>
                <a:cs typeface="Calibri"/>
              </a:rPr>
              <a:t>Pan sylweddolwn ni nad yw bargeinio yn mynd i weithio mae realiti’r newid yn dod yn glir. Ar y pwynt hwn rydym yn dod yn ymwybodol o'r colledion sy'n gysylltiedig â'r newid a'r hyn y mae'n rhaid i ni ei adael ar ôl.</a:t>
            </a:r>
          </a:p>
          <a:p>
            <a:r>
              <a:rPr lang="cy-GB" dirty="0">
                <a:latin typeface="Calibri"/>
                <a:cs typeface="Calibri"/>
              </a:rPr>
              <a:t>Mae gan hyn y potensial i symud pobl tuag at gyflwr trist, gan deimlo'n isel ac yn isel eu hysbryd heb lawer o egni.</a:t>
            </a:r>
          </a:p>
          <a:p>
            <a:endParaRPr lang="en-GB" dirty="0"/>
          </a:p>
        </p:txBody>
      </p:sp>
    </p:spTree>
    <p:custDataLst>
      <p:tags r:id="rId1"/>
    </p:custDataLst>
    <p:extLst>
      <p:ext uri="{BB962C8B-B14F-4D97-AF65-F5344CB8AC3E}">
        <p14:creationId xmlns:p14="http://schemas.microsoft.com/office/powerpoint/2010/main" val="3512218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Cam 5: Derbyn</a:t>
            </a:r>
            <a:br>
              <a:rPr lang="cy-GB" b="1" dirty="0">
                <a:latin typeface="Calibri"/>
              </a:rPr>
            </a:br>
            <a:endParaRPr lang="en-GB" dirty="0"/>
          </a:p>
        </p:txBody>
      </p:sp>
      <p:sp>
        <p:nvSpPr>
          <p:cNvPr id="3" name="Text Placeholder 2"/>
          <p:cNvSpPr>
            <a:spLocks noGrp="1"/>
          </p:cNvSpPr>
          <p:nvPr>
            <p:ph type="body" sz="quarter" idx="10"/>
          </p:nvPr>
        </p:nvSpPr>
        <p:spPr>
          <a:xfrm>
            <a:off x="6386514" y="365126"/>
            <a:ext cx="4110799" cy="585850"/>
          </a:xfrm>
        </p:spPr>
        <p:txBody>
          <a:bodyPr vert="horz" lIns="91440" tIns="45720" rIns="91440" bIns="45720" rtlCol="0" anchor="t">
            <a:normAutofit/>
          </a:bodyPr>
          <a:lstStyle/>
          <a:p>
            <a:r>
              <a:rPr lang="en-US" b="1" dirty="0"/>
              <a:t>Stage 5: Acceptance</a:t>
            </a:r>
            <a:endParaRPr lang="en-GB" b="1" dirty="0">
              <a:cs typeface="Arial"/>
            </a:endParaRPr>
          </a:p>
        </p:txBody>
      </p:sp>
      <p:sp>
        <p:nvSpPr>
          <p:cNvPr id="4" name="Text Placeholder 3"/>
          <p:cNvSpPr>
            <a:spLocks noGrp="1"/>
          </p:cNvSpPr>
          <p:nvPr>
            <p:ph type="body" sz="quarter" idx="11"/>
          </p:nvPr>
        </p:nvSpPr>
        <p:spPr>
          <a:xfrm>
            <a:off x="6386514" y="1142684"/>
            <a:ext cx="4196143" cy="4672901"/>
          </a:xfrm>
        </p:spPr>
        <p:txBody>
          <a:bodyPr/>
          <a:lstStyle/>
          <a:p>
            <a:r>
              <a:rPr lang="en-US" i="1" dirty="0"/>
              <a:t>"It's going to be OK."; "I can't fight it, I may as well prepare for it."</a:t>
            </a:r>
            <a:endParaRPr lang="en-US" dirty="0"/>
          </a:p>
          <a:p>
            <a:r>
              <a:rPr lang="en-US" dirty="0"/>
              <a:t>As people realize that fighting the change is not going to make it go away they move into a stage of acceptance.</a:t>
            </a:r>
          </a:p>
          <a:p>
            <a:r>
              <a:rPr lang="en-US" dirty="0"/>
              <a:t>It is not a happy space, but rather a resigned attitude towards the change, and a sense that they must get on with it.</a:t>
            </a:r>
          </a:p>
          <a:p>
            <a:r>
              <a:rPr lang="en-US" dirty="0"/>
              <a:t>This can be a creative space as it forces people to explore and look for new possibilities.</a:t>
            </a:r>
            <a:endParaRPr lang="en-GB" dirty="0"/>
          </a:p>
        </p:txBody>
      </p:sp>
      <p:sp>
        <p:nvSpPr>
          <p:cNvPr id="5" name="Text Placeholder 4"/>
          <p:cNvSpPr>
            <a:spLocks noGrp="1"/>
          </p:cNvSpPr>
          <p:nvPr>
            <p:ph type="body" sz="quarter" idx="12"/>
          </p:nvPr>
        </p:nvSpPr>
        <p:spPr>
          <a:xfrm>
            <a:off x="763122" y="1144680"/>
            <a:ext cx="3681413" cy="3480353"/>
          </a:xfrm>
        </p:spPr>
        <p:txBody>
          <a:bodyPr vert="horz" lIns="91440" tIns="45720" rIns="91440" bIns="45720" rtlCol="0" anchor="t">
            <a:normAutofit fontScale="92500" lnSpcReduction="10000"/>
          </a:bodyPr>
          <a:lstStyle/>
          <a:p>
            <a:r>
              <a:rPr lang="cy-GB" i="1" dirty="0">
                <a:latin typeface="Calibri"/>
                <a:cs typeface="Calibri"/>
              </a:rPr>
              <a:t>"Mae'n mynd i fod yn iawn."; “Ni allaf ei ymladd, man a man i mi baratoi ar ei gyfer.”</a:t>
            </a:r>
          </a:p>
          <a:p>
            <a:r>
              <a:rPr lang="cy-GB" dirty="0">
                <a:latin typeface="Calibri"/>
                <a:cs typeface="Calibri"/>
              </a:rPr>
              <a:t>Wrth i bobl sylweddoli nad yw ymladd y newid yn mynd i wneud iddo ddiflannu maent yn symud i gam derbyn.</a:t>
            </a:r>
          </a:p>
          <a:p>
            <a:r>
              <a:rPr lang="cy-GB" dirty="0">
                <a:latin typeface="Calibri"/>
                <a:cs typeface="Calibri"/>
              </a:rPr>
              <a:t>Nid yw’n lle hapus, ond yn hytrach mae'n agwedd o dderbyn y newid er gwaethaf popeth, ac ymdeimlad bod yn rhaid iddynt fwrw ymlaen ag ef.</a:t>
            </a:r>
          </a:p>
          <a:p>
            <a:r>
              <a:rPr lang="cy-GB" dirty="0">
                <a:latin typeface="Calibri"/>
                <a:cs typeface="Calibri"/>
              </a:rPr>
              <a:t>Gall hwn fod yn ofod creadigol gan ei fod yn gorfodi pobl i archwilio a chwilio am bosibiliadau newydd.</a:t>
            </a:r>
          </a:p>
          <a:p>
            <a:endParaRPr lang="en-GB" dirty="0"/>
          </a:p>
        </p:txBody>
      </p:sp>
    </p:spTree>
    <p:custDataLst>
      <p:tags r:id="rId1"/>
    </p:custDataLst>
    <p:extLst>
      <p:ext uri="{BB962C8B-B14F-4D97-AF65-F5344CB8AC3E}">
        <p14:creationId xmlns:p14="http://schemas.microsoft.com/office/powerpoint/2010/main" val="819678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718" y="209575"/>
            <a:ext cx="3681080" cy="1031283"/>
          </a:xfrm>
        </p:spPr>
        <p:txBody>
          <a:bodyPr>
            <a:normAutofit fontScale="90000"/>
          </a:bodyPr>
          <a:lstStyle/>
          <a:p>
            <a:r>
              <a:rPr lang="cy-GB" sz="2200" b="1" dirty="0">
                <a:latin typeface="Calibri"/>
                <a:cs typeface="Calibri"/>
              </a:rPr>
              <a:t>3.3 Pwysigrwydd cefnogi unigolion ar adegau o newi</a:t>
            </a:r>
            <a:r>
              <a:rPr lang="cy-GB" sz="2200" b="1" dirty="0">
                <a:latin typeface="Arial"/>
              </a:rPr>
              <a:t>d</a:t>
            </a:r>
            <a:br>
              <a:rPr lang="cy-GB" b="1" dirty="0">
                <a:latin typeface="Arial"/>
              </a:rPr>
            </a:br>
            <a:endParaRPr lang="en-GB" b="1">
              <a:cs typeface="Arial"/>
            </a:endParaRPr>
          </a:p>
        </p:txBody>
      </p:sp>
      <p:sp>
        <p:nvSpPr>
          <p:cNvPr id="3" name="Text Placeholder 2"/>
          <p:cNvSpPr>
            <a:spLocks noGrp="1"/>
          </p:cNvSpPr>
          <p:nvPr>
            <p:ph type="body" sz="quarter" idx="10"/>
          </p:nvPr>
        </p:nvSpPr>
        <p:spPr>
          <a:xfrm>
            <a:off x="6386514" y="209574"/>
            <a:ext cx="4196143" cy="671194"/>
          </a:xfrm>
        </p:spPr>
        <p:txBody>
          <a:bodyPr/>
          <a:lstStyle/>
          <a:p>
            <a:r>
              <a:rPr lang="en-US" sz="2000" b="1" dirty="0"/>
              <a:t>3.3 The importance of supporting individuals during times of change</a:t>
            </a:r>
            <a:endParaRPr lang="en-GB" sz="2000" b="1">
              <a:cs typeface="Arial"/>
            </a:endParaRPr>
          </a:p>
        </p:txBody>
      </p:sp>
      <p:sp>
        <p:nvSpPr>
          <p:cNvPr id="4" name="Text Placeholder 3"/>
          <p:cNvSpPr>
            <a:spLocks noGrp="1"/>
          </p:cNvSpPr>
          <p:nvPr>
            <p:ph type="body" sz="quarter" idx="11"/>
          </p:nvPr>
        </p:nvSpPr>
        <p:spPr>
          <a:xfrm>
            <a:off x="6386514" y="999745"/>
            <a:ext cx="4196143" cy="4828031"/>
          </a:xfrm>
        </p:spPr>
        <p:txBody>
          <a:bodyPr/>
          <a:lstStyle/>
          <a:p>
            <a:endParaRPr lang="en-US" dirty="0"/>
          </a:p>
          <a:p>
            <a:endParaRPr lang="en-US" dirty="0"/>
          </a:p>
          <a:p>
            <a:endParaRPr lang="en-US" dirty="0"/>
          </a:p>
          <a:p>
            <a:endParaRPr lang="en-US" dirty="0"/>
          </a:p>
          <a:p>
            <a:endParaRPr lang="en-US" dirty="0"/>
          </a:p>
          <a:p>
            <a:r>
              <a:rPr lang="en-US" dirty="0"/>
              <a:t>Changes may be sudden or incremental; planned or unplanned; related to changing environments, changing social circumstances, changing physical and/or mental health, changing capacity for independent living. </a:t>
            </a:r>
            <a:endParaRPr lang="en-GB" dirty="0"/>
          </a:p>
        </p:txBody>
      </p:sp>
      <p:pic>
        <p:nvPicPr>
          <p:cNvPr id="6" name="Picture 5">
            <a:extLst>
              <a:ext uri="{FF2B5EF4-FFF2-40B4-BE49-F238E27FC236}">
                <a16:creationId xmlns:a16="http://schemas.microsoft.com/office/drawing/2014/main" id="{53B94B37-A093-49FE-89E0-7AB8F6D6A18B}"/>
              </a:ext>
            </a:extLst>
          </p:cNvPr>
          <p:cNvPicPr>
            <a:picLocks noChangeAspect="1"/>
          </p:cNvPicPr>
          <p:nvPr/>
        </p:nvPicPr>
        <p:blipFill>
          <a:blip r:embed="rId4"/>
          <a:stretch>
            <a:fillRect/>
          </a:stretch>
        </p:blipFill>
        <p:spPr>
          <a:xfrm>
            <a:off x="1188056" y="1005906"/>
            <a:ext cx="2786113" cy="1585097"/>
          </a:xfrm>
          <a:prstGeom prst="rect">
            <a:avLst/>
          </a:prstGeom>
        </p:spPr>
      </p:pic>
      <p:sp>
        <p:nvSpPr>
          <p:cNvPr id="5" name="Text Placeholder 4"/>
          <p:cNvSpPr>
            <a:spLocks noGrp="1"/>
          </p:cNvSpPr>
          <p:nvPr>
            <p:ph type="body" sz="quarter" idx="12"/>
          </p:nvPr>
        </p:nvSpPr>
        <p:spPr>
          <a:xfrm>
            <a:off x="886386" y="999746"/>
            <a:ext cx="3681413" cy="4415771"/>
          </a:xfrm>
        </p:spPr>
        <p:txBody>
          <a:bodyPr vert="horz" lIns="91440" tIns="45720" rIns="91440" bIns="45720" rtlCol="0" anchor="t">
            <a:normAutofit/>
          </a:bodyPr>
          <a:lstStyle/>
          <a:p>
            <a:endParaRPr lang="cy-GB" dirty="0">
              <a:cs typeface="Arial"/>
            </a:endParaRPr>
          </a:p>
          <a:p>
            <a:endParaRPr lang="cy-GB" dirty="0">
              <a:cs typeface="Arial"/>
            </a:endParaRPr>
          </a:p>
          <a:p>
            <a:endParaRPr lang="cy-GB" dirty="0">
              <a:cs typeface="Arial"/>
            </a:endParaRPr>
          </a:p>
          <a:p>
            <a:endParaRPr lang="cy-GB" dirty="0">
              <a:cs typeface="Arial"/>
            </a:endParaRPr>
          </a:p>
          <a:p>
            <a:endParaRPr lang="cy-GB" dirty="0">
              <a:cs typeface="Arial"/>
            </a:endParaRPr>
          </a:p>
          <a:p>
            <a:r>
              <a:rPr lang="cy-GB" dirty="0"/>
              <a:t>Gall newidiadau fod yn sydyn neu'n gynyddrannol; wedi'u cynllunio neu heb eu cynllunio; yn ymwneud ag amgylcheddau newidiol, amgylchiadau cymdeithasol newidiol, newid iechyd corfforol a/neu feddyliol newidiol, gallu i fyw'n annibynnol newidiol. </a:t>
            </a:r>
            <a:endParaRPr lang="cy-GB" dirty="0">
              <a:cs typeface="Arial"/>
            </a:endParaRPr>
          </a:p>
          <a:p>
            <a:endParaRPr lang="cy-GB" dirty="0">
              <a:cs typeface="Arial"/>
            </a:endParaRPr>
          </a:p>
        </p:txBody>
      </p:sp>
      <p:pic>
        <p:nvPicPr>
          <p:cNvPr id="6146" name="Picture 2" descr="3 Sides of the Family | Familie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29526" y="902763"/>
            <a:ext cx="2896523" cy="1668087"/>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78871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9342" y="136383"/>
            <a:ext cx="4061869" cy="1031283"/>
          </a:xfrm>
        </p:spPr>
        <p:txBody>
          <a:bodyPr>
            <a:normAutofit fontScale="90000"/>
          </a:bodyPr>
          <a:lstStyle/>
          <a:p>
            <a:r>
              <a:rPr lang="cy-GB" sz="2200" b="1" dirty="0">
                <a:latin typeface="Calibri"/>
                <a:cs typeface="Calibri"/>
              </a:rPr>
              <a:t>Sut gall yr Ymarferydd Gwasanaethau Cymdeithasol gefnogi newid?</a:t>
            </a:r>
            <a:r>
              <a:rPr lang="cy-GB" sz="2200" b="1" dirty="0">
                <a:latin typeface="Arial"/>
              </a:rPr>
              <a:t> </a:t>
            </a:r>
            <a:br>
              <a:rPr lang="cy-GB" b="1" dirty="0">
                <a:latin typeface="Arial"/>
              </a:rPr>
            </a:br>
            <a:endParaRPr lang="en-GB" dirty="0"/>
          </a:p>
        </p:txBody>
      </p:sp>
      <p:sp>
        <p:nvSpPr>
          <p:cNvPr id="3" name="Text Placeholder 2"/>
          <p:cNvSpPr>
            <a:spLocks noGrp="1"/>
          </p:cNvSpPr>
          <p:nvPr>
            <p:ph type="body" sz="quarter" idx="10"/>
          </p:nvPr>
        </p:nvSpPr>
        <p:spPr>
          <a:xfrm>
            <a:off x="6386513" y="136422"/>
            <a:ext cx="3690937" cy="744346"/>
          </a:xfrm>
        </p:spPr>
        <p:txBody>
          <a:bodyPr/>
          <a:lstStyle/>
          <a:p>
            <a:r>
              <a:rPr lang="en-US" sz="2000" b="1" dirty="0"/>
              <a:t>How can the Social Services Practitioner support change? </a:t>
            </a:r>
            <a:endParaRPr lang="en-GB" sz="2000" b="1">
              <a:cs typeface="Arial"/>
            </a:endParaRPr>
          </a:p>
        </p:txBody>
      </p:sp>
      <p:sp>
        <p:nvSpPr>
          <p:cNvPr id="4" name="Text Placeholder 3"/>
          <p:cNvSpPr>
            <a:spLocks noGrp="1"/>
          </p:cNvSpPr>
          <p:nvPr>
            <p:ph type="body" sz="quarter" idx="11"/>
          </p:nvPr>
        </p:nvSpPr>
        <p:spPr>
          <a:xfrm>
            <a:off x="6386514" y="1011936"/>
            <a:ext cx="4171759" cy="4852417"/>
          </a:xfrm>
        </p:spPr>
        <p:txBody>
          <a:bodyPr/>
          <a:lstStyle/>
          <a:p>
            <a:pPr marL="285750" indent="-285750">
              <a:buFont typeface="Arial" panose="020B0604020202020204" pitchFamily="34" charset="0"/>
              <a:buChar char="•"/>
            </a:pPr>
            <a:r>
              <a:rPr lang="en-US" b="1" dirty="0"/>
              <a:t>Promote active participation: </a:t>
            </a:r>
            <a:r>
              <a:rPr lang="en-US" dirty="0"/>
              <a:t>a way of working that regards individuals as active partners in their own care or support rather than passive recipients. Active participation recognises each individual’s right to participate in the activities and relationships of everyday life as independently as possible.</a:t>
            </a:r>
          </a:p>
          <a:p>
            <a:pPr marL="285750" indent="-285750">
              <a:buFont typeface="Arial" panose="020B0604020202020204" pitchFamily="34" charset="0"/>
              <a:buChar char="•"/>
            </a:pPr>
            <a:r>
              <a:rPr lang="en-GB" b="1" dirty="0"/>
              <a:t>Communicate: </a:t>
            </a:r>
            <a:r>
              <a:rPr lang="en-GB" dirty="0"/>
              <a:t>use</a:t>
            </a:r>
            <a:r>
              <a:rPr lang="en-US" dirty="0"/>
              <a:t> the individual's preferred spoken language, the use of signs, the use of symbols or pictures, writing, objects of reference, communication passports, other non verbal forms of communication, human and technological aids to communication</a:t>
            </a:r>
            <a:endParaRPr lang="en-US" b="1" dirty="0"/>
          </a:p>
          <a:p>
            <a:endParaRPr lang="en-US" b="1" dirty="0"/>
          </a:p>
          <a:p>
            <a:endParaRPr lang="en-GB" b="1" dirty="0"/>
          </a:p>
        </p:txBody>
      </p:sp>
      <p:sp>
        <p:nvSpPr>
          <p:cNvPr id="5" name="Text Placeholder 4"/>
          <p:cNvSpPr>
            <a:spLocks noGrp="1"/>
          </p:cNvSpPr>
          <p:nvPr>
            <p:ph type="body" sz="quarter" idx="12"/>
          </p:nvPr>
        </p:nvSpPr>
        <p:spPr>
          <a:xfrm>
            <a:off x="909342" y="1047931"/>
            <a:ext cx="4061869" cy="4782803"/>
          </a:xfrm>
        </p:spPr>
        <p:txBody>
          <a:bodyPr vert="horz" lIns="91440" tIns="45720" rIns="91440" bIns="45720" rtlCol="0" anchor="t">
            <a:normAutofit/>
          </a:bodyPr>
          <a:lstStyle/>
          <a:p>
            <a:pPr marL="285750" indent="-285750">
              <a:buFont typeface="Arial" panose="020B0604020202020204" pitchFamily="34" charset="0"/>
              <a:buChar char="•"/>
            </a:pPr>
            <a:r>
              <a:rPr lang="cy-GB" b="1" dirty="0">
                <a:latin typeface="Calibri"/>
                <a:cs typeface="Calibri"/>
              </a:rPr>
              <a:t>Hyrwyddo cyfranogiad gweithredol: </a:t>
            </a:r>
            <a:r>
              <a:rPr lang="cy-GB" dirty="0">
                <a:latin typeface="Calibri"/>
                <a:cs typeface="Calibri"/>
              </a:rPr>
              <a:t>ffordd o weithio sy’n ystyried unigolion fel partneriaid gweithredol yn eu gofal neu gymorth eu hunain yn hytrach na derbynwyr goddefol. Mae cyfranogiad gweithredol yn cydnabod hawl pob unigolyn i gymryd rhan yng ngweithgareddau a pherthnasoedd bywyd bob dydd mor annibynnol â phosibl.</a:t>
            </a:r>
          </a:p>
          <a:p>
            <a:pPr marL="285750" indent="-285750">
              <a:buFont typeface="Arial" panose="020B0604020202020204" pitchFamily="34" charset="0"/>
              <a:buChar char="•"/>
            </a:pPr>
            <a:r>
              <a:rPr lang="cy-GB" b="1" dirty="0">
                <a:latin typeface="Calibri"/>
                <a:cs typeface="Calibri"/>
              </a:rPr>
              <a:t>Cyfathrebu: </a:t>
            </a:r>
            <a:r>
              <a:rPr lang="cy-GB" dirty="0">
                <a:latin typeface="Calibri"/>
                <a:cs typeface="Calibri"/>
              </a:rPr>
              <a:t>defnyddio'r iaith lafar mae'r unigolyn yn ei ffafrio, y defnydd o arwyddion, y defnydd o symbolau neu luniau, ysgrifennu, gwrthrychau cyfeirio, pasbortau cyfathrebu, ffurfiau di-eiriau eraill o gyfathrebu, cymhorthion cyfathrebu dynol a thechnolegol</a:t>
            </a:r>
          </a:p>
          <a:p>
            <a:endParaRPr lang="en-GB" dirty="0"/>
          </a:p>
        </p:txBody>
      </p:sp>
    </p:spTree>
    <p:custDataLst>
      <p:tags r:id="rId1"/>
    </p:custDataLst>
    <p:extLst>
      <p:ext uri="{BB962C8B-B14F-4D97-AF65-F5344CB8AC3E}">
        <p14:creationId xmlns:p14="http://schemas.microsoft.com/office/powerpoint/2010/main" val="256911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2833" y="232318"/>
            <a:ext cx="3928790" cy="1031283"/>
          </a:xfrm>
        </p:spPr>
        <p:txBody>
          <a:bodyPr>
            <a:noAutofit/>
          </a:bodyPr>
          <a:lstStyle/>
          <a:p>
            <a:r>
              <a:rPr lang="cy-GB" sz="2000" b="1" dirty="0">
                <a:latin typeface="Calibri"/>
                <a:cs typeface="Calibri"/>
              </a:rPr>
              <a:t>Sut gall yr Ymarferydd Gwasanaethau Cymdeithasol gefnogi newid? </a:t>
            </a:r>
            <a:br>
              <a:rPr lang="cy-GB" sz="2000" b="1" dirty="0">
                <a:latin typeface="Arial"/>
              </a:rPr>
            </a:br>
            <a:endParaRPr lang="en-GB" sz="2000" dirty="0"/>
          </a:p>
        </p:txBody>
      </p:sp>
      <p:sp>
        <p:nvSpPr>
          <p:cNvPr id="3" name="Text Placeholder 2"/>
          <p:cNvSpPr>
            <a:spLocks noGrp="1"/>
          </p:cNvSpPr>
          <p:nvPr>
            <p:ph type="body" sz="quarter" idx="10"/>
          </p:nvPr>
        </p:nvSpPr>
        <p:spPr>
          <a:xfrm>
            <a:off x="6386514" y="233958"/>
            <a:ext cx="3690937" cy="646810"/>
          </a:xfrm>
        </p:spPr>
        <p:txBody>
          <a:bodyPr/>
          <a:lstStyle/>
          <a:p>
            <a:r>
              <a:rPr lang="en-US" sz="2000" b="1" dirty="0"/>
              <a:t>How can the Social Services Practitioner support change? </a:t>
            </a:r>
            <a:endParaRPr lang="en-GB" sz="2000" b="1">
              <a:cs typeface="Arial"/>
            </a:endParaRPr>
          </a:p>
          <a:p>
            <a:endParaRPr lang="en-GB" sz="2000" dirty="0"/>
          </a:p>
        </p:txBody>
      </p:sp>
      <p:sp>
        <p:nvSpPr>
          <p:cNvPr id="4" name="Text Placeholder 3"/>
          <p:cNvSpPr>
            <a:spLocks noGrp="1"/>
          </p:cNvSpPr>
          <p:nvPr>
            <p:ph type="body" sz="quarter" idx="11"/>
          </p:nvPr>
        </p:nvSpPr>
        <p:spPr>
          <a:xfrm>
            <a:off x="6386514" y="1396411"/>
            <a:ext cx="4281487" cy="4480133"/>
          </a:xfrm>
        </p:spPr>
        <p:txBody>
          <a:bodyPr/>
          <a:lstStyle/>
          <a:p>
            <a:pPr marL="285750" indent="-285750">
              <a:buFont typeface="Arial" panose="020B0604020202020204" pitchFamily="34" charset="0"/>
              <a:buChar char="•"/>
            </a:pPr>
            <a:r>
              <a:rPr lang="en-US" b="1" dirty="0"/>
              <a:t>Recognise ‘Key People’: </a:t>
            </a:r>
            <a:r>
              <a:rPr lang="en-US" dirty="0"/>
              <a:t>those who are important to an individual and who can make a difference to his or her well-being. Key people may include family, friends, carers and others with whom the individual has a supportive relationship. </a:t>
            </a:r>
          </a:p>
          <a:p>
            <a:pPr marL="285750" indent="-285750">
              <a:buFont typeface="Arial" panose="020B0604020202020204" pitchFamily="34" charset="0"/>
              <a:buChar char="•"/>
            </a:pPr>
            <a:r>
              <a:rPr lang="en-US" b="1" dirty="0"/>
              <a:t>Assess risk: </a:t>
            </a:r>
            <a:r>
              <a:rPr lang="en-US" dirty="0"/>
              <a:t>risks could include the possibility of danger, damage and destruction to the environment and goods; injury and harm to people; self-harm; bullying; abuse; reckless behaviour in your practice and through your knowledge. </a:t>
            </a:r>
            <a:endParaRPr lang="en-GB" b="1" dirty="0"/>
          </a:p>
        </p:txBody>
      </p:sp>
      <p:sp>
        <p:nvSpPr>
          <p:cNvPr id="5" name="Text Placeholder 4"/>
          <p:cNvSpPr>
            <a:spLocks noGrp="1"/>
          </p:cNvSpPr>
          <p:nvPr>
            <p:ph type="body" sz="quarter" idx="12"/>
          </p:nvPr>
        </p:nvSpPr>
        <p:spPr>
          <a:xfrm>
            <a:off x="1013845" y="1340382"/>
            <a:ext cx="3957366" cy="4316131"/>
          </a:xfrm>
        </p:spPr>
        <p:txBody>
          <a:bodyPr vert="horz" lIns="91440" tIns="45720" rIns="91440" bIns="45720" rtlCol="0" anchor="t">
            <a:normAutofit/>
          </a:bodyPr>
          <a:lstStyle/>
          <a:p>
            <a:pPr marL="285750" indent="-285750">
              <a:buFont typeface="Arial" panose="020B0604020202020204" pitchFamily="34" charset="0"/>
              <a:buChar char="•"/>
            </a:pPr>
            <a:r>
              <a:rPr lang="cy-GB" b="1" dirty="0">
                <a:latin typeface="Calibri"/>
                <a:cs typeface="Calibri"/>
              </a:rPr>
              <a:t>Adnabod ‘Pobl Allweddol’: </a:t>
            </a:r>
            <a:r>
              <a:rPr lang="cy-GB" dirty="0">
                <a:latin typeface="Calibri"/>
                <a:cs typeface="Calibri"/>
              </a:rPr>
              <a:t>y rhai sy'n bwysig i unigolyn ac sy'n gallu gwneud gwahaniaeth i'w lesiant ef neu hi. Gall pobl allweddol gynnwys teulu, ffrindiau, gofalwyr ac eraill y mae gan yr unigolyn berthynas gefnogol â nhw. </a:t>
            </a:r>
          </a:p>
          <a:p>
            <a:pPr marL="285750" indent="-285750">
              <a:buFont typeface="Arial" panose="020B0604020202020204" pitchFamily="34" charset="0"/>
              <a:buChar char="•"/>
            </a:pPr>
            <a:r>
              <a:rPr lang="cy-GB" b="1" dirty="0">
                <a:latin typeface="Calibri"/>
                <a:cs typeface="Calibri"/>
              </a:rPr>
              <a:t>Asesu risg: </a:t>
            </a:r>
            <a:r>
              <a:rPr lang="cy-GB" dirty="0">
                <a:latin typeface="Calibri"/>
                <a:cs typeface="Calibri"/>
              </a:rPr>
              <a:t>gallai risgiau gynnwys y posibilrwydd o berygl, difrod a dinistr i'r amgylchedd a nwyddau; anaf a niwed i bobl; hunan-niweidio; bwlio; cam-drin; ymddygiad di-hid yn eich ymarfer a thrwy eich gwybodaeth. </a:t>
            </a:r>
          </a:p>
          <a:p>
            <a:endParaRPr lang="en-GB" dirty="0"/>
          </a:p>
        </p:txBody>
      </p:sp>
    </p:spTree>
    <p:custDataLst>
      <p:tags r:id="rId1"/>
    </p:custDataLst>
    <p:extLst>
      <p:ext uri="{BB962C8B-B14F-4D97-AF65-F5344CB8AC3E}">
        <p14:creationId xmlns:p14="http://schemas.microsoft.com/office/powerpoint/2010/main" val="2272194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39505" y="959216"/>
            <a:ext cx="8908181" cy="1016282"/>
          </a:xfrm>
        </p:spPr>
        <p:txBody>
          <a:bodyPr>
            <a:normAutofit fontScale="92500" lnSpcReduction="20000"/>
          </a:bodyPr>
          <a:lstStyle/>
          <a:p>
            <a:pPr>
              <a:lnSpc>
                <a:spcPct val="107000"/>
              </a:lnSpc>
              <a:spcAft>
                <a:spcPts val="600"/>
              </a:spcAft>
            </a:pPr>
            <a:r>
              <a:rPr lang="cy-GB" sz="1350" dirty="0">
                <a:latin typeface="Calibri" panose="020F0502020204030204" pitchFamily="34" charset="0"/>
                <a:ea typeface="Calibri" panose="020F0502020204030204" pitchFamily="34" charset="0"/>
                <a:cs typeface="Calibri" panose="020F0502020204030204" pitchFamily="34" charset="0"/>
              </a:rPr>
              <a:t>Mae’r adnodd hwn wedi’i ddatblygu mewn partneriaeth â’r Consortiwm Ymarferwyr Gwasanaethau Cymdeithasol (SSP) ar ran Gofal Cymdeithasol Cymru. Mae’r consortiwm yn cynnwys y partneriaid canlynol:</a:t>
            </a:r>
          </a:p>
          <a:p>
            <a:pPr>
              <a:lnSpc>
                <a:spcPct val="107000"/>
              </a:lnSpc>
              <a:spcAft>
                <a:spcPts val="600"/>
              </a:spcAft>
            </a:pPr>
            <a:r>
              <a:rPr lang="en-GB" sz="1350" dirty="0"/>
              <a:t>This resource has been developed in partnership by the Social Services Practitioner (SSP) Consortium on behalf of Social Care Wales. The consortium is made up of the following partners:</a:t>
            </a: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Cardif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3445" y="2785733"/>
            <a:ext cx="997428" cy="39151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7" name="Picture 3" descr="CCC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82150" y="2211862"/>
            <a:ext cx="863086" cy="391236"/>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8" name="Picture 4" descr="CCC"/>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322283" y="2223857"/>
            <a:ext cx="804791" cy="36724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9" name="Picture 5" descr="Centred colour MCC logo - for web_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1343" y="2190149"/>
            <a:ext cx="699584" cy="45314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0" name="Picture 6" descr="GCS Logo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05596" y="2762526"/>
            <a:ext cx="715096" cy="514132"/>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1" name="Picture 7" descr="ncc-log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015065" y="2236116"/>
            <a:ext cx="791981" cy="331493"/>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2" name="Picture 8" descr="NPT C"/>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424836" y="2201731"/>
            <a:ext cx="506320" cy="42536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3" name="Picture 9" descr="Pembs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860722" y="2055898"/>
            <a:ext cx="426278" cy="806885"/>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4" name="Picture 10" descr="Powys CC"/>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954389" y="2272640"/>
            <a:ext cx="443075" cy="29496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5" name="Picture 11" descr="SCC"/>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157529" y="2145089"/>
            <a:ext cx="522356" cy="52098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6" name="Picture 12" descr="Torfaen Logo-0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679885" y="2293413"/>
            <a:ext cx="1018298" cy="263416"/>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7" name="Picture 13" descr="4Bridgend College logo full colour@2x-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475415" y="2785735"/>
            <a:ext cx="964723" cy="41501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8" name="Picture 14" descr="Merthyr master cmyk 2017"/>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4119258" y="2184452"/>
            <a:ext cx="426225" cy="48134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9" name="Picture 3" descr="Bridgend County Borough Council"/>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812144" y="2230087"/>
            <a:ext cx="383802" cy="431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40" name="Picture 16" descr="RCT"/>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499312" y="2194304"/>
            <a:ext cx="600989" cy="40879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Box 1"/>
          <p:cNvSpPr txBox="1"/>
          <p:nvPr/>
        </p:nvSpPr>
        <p:spPr>
          <a:xfrm>
            <a:off x="1657821" y="3314475"/>
            <a:ext cx="8809288" cy="2444708"/>
          </a:xfrm>
          <a:prstGeom prst="rect">
            <a:avLst/>
          </a:prstGeom>
          <a:noFill/>
        </p:spPr>
        <p:txBody>
          <a:bodyPr wrap="square" rtlCol="0">
            <a:spAutoFit/>
          </a:bodyPr>
          <a:lstStyle/>
          <a:p>
            <a:pPr algn="ctr">
              <a:lnSpc>
                <a:spcPct val="107000"/>
              </a:lnSpc>
              <a:spcAft>
                <a:spcPts val="600"/>
              </a:spcAft>
            </a:pPr>
            <a:r>
              <a:rPr lang="cy-GB" sz="1200" dirty="0">
                <a:latin typeface="Calibri" panose="020F0502020204030204" pitchFamily="34" charset="0"/>
                <a:ea typeface="Calibri" panose="020F0502020204030204" pitchFamily="34" charset="0"/>
                <a:cs typeface="Calibri" panose="020F0502020204030204" pitchFamily="34" charset="0"/>
              </a:rPr>
              <a:t>Gofal Cymdeithasol Cymru a'i gynghorwyr penodedig sy'n berchen ar hawlfraint y deunyddiau hyn. Gall darparwyr dysgu, awdurdodau lleol a darparwyr gwasanaethau gofal yng Nghymru gopïo, atgynhyrchu, dosbarthu neu drefnu bod y Rhaglen Ddysgu Ymarferwyr Gwasanaethau Cymdeithasol (SSP) ar gael fel arall i unrhyw drydydd parti arall ar sail ddielw yn unig. Rhaid i unrhyw bartïon eraill sy’n dymuno copïo, atgynhyrchu, dosbarthu neu fel arall wneud y Rhaglen Ymarferwyr Gwasanaethau Cymdeithasol (SSP) ar gael i unrhyw drydydd parti arall geisio caniatâd ysgrifenedig Gofal Cymdeithasol Cymru ymlaen llaw.</a:t>
            </a:r>
          </a:p>
          <a:p>
            <a:pPr algn="ctr">
              <a:lnSpc>
                <a:spcPct val="107000"/>
              </a:lnSpc>
              <a:spcAft>
                <a:spcPts val="600"/>
              </a:spcAft>
            </a:pPr>
            <a:r>
              <a:rPr lang="en-GB" sz="1200" dirty="0">
                <a:latin typeface="Calibri" panose="020F0502020204030204" pitchFamily="34" charset="0"/>
                <a:ea typeface="Calibri" panose="020F0502020204030204" pitchFamily="34" charset="0"/>
                <a:cs typeface="Times New Roman" panose="02020603050405020304" pitchFamily="18" charset="0"/>
              </a:rPr>
              <a:t>The copyright to these materials rests with Social Care Wales and its appointed advisers. The Social Services Practitioner (SSP) Programme of learning may be copied, reproduced, distributed or otherwise made available to any other third party by learning providers, local authorities and care service providers in Wales on a not-for-profit basis only. Any other parties that wish to copy, reproduce, distribute or otherwise make the Social Services Practitioner (SSP) Programme available to any other third party must seek the prior written consent of Social Care Wales.</a:t>
            </a:r>
          </a:p>
          <a:p>
            <a:pPr algn="ct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3015624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4133" y="87072"/>
            <a:ext cx="4917906" cy="1031283"/>
          </a:xfrm>
        </p:spPr>
        <p:txBody>
          <a:bodyPr>
            <a:noAutofit/>
          </a:bodyPr>
          <a:lstStyle/>
          <a:p>
            <a:r>
              <a:rPr lang="cy-GB" sz="2000" b="1" dirty="0">
                <a:latin typeface="Calibri"/>
                <a:cs typeface="Calibri"/>
              </a:rPr>
              <a:t>Sut gall yr Ymarferydd Gwasanaethau Cymdeithasol gefnogi newid? </a:t>
            </a:r>
            <a:br>
              <a:rPr lang="cy-GB" sz="2000" b="1" dirty="0">
                <a:latin typeface="Arial"/>
              </a:rPr>
            </a:br>
            <a:endParaRPr lang="en-GB" sz="2000" dirty="0"/>
          </a:p>
        </p:txBody>
      </p:sp>
      <p:sp>
        <p:nvSpPr>
          <p:cNvPr id="3" name="Text Placeholder 2"/>
          <p:cNvSpPr>
            <a:spLocks noGrp="1"/>
          </p:cNvSpPr>
          <p:nvPr>
            <p:ph type="body" sz="quarter" idx="10"/>
          </p:nvPr>
        </p:nvSpPr>
        <p:spPr>
          <a:xfrm>
            <a:off x="6682043" y="1808"/>
            <a:ext cx="3899545" cy="712962"/>
          </a:xfrm>
        </p:spPr>
        <p:txBody>
          <a:bodyPr/>
          <a:lstStyle/>
          <a:p>
            <a:r>
              <a:rPr lang="en-US" sz="2000" b="1" dirty="0"/>
              <a:t>How can the Social Services Practitioner support change? </a:t>
            </a:r>
            <a:endParaRPr lang="en-GB" sz="2000" b="1" dirty="0">
              <a:cs typeface="Arial"/>
            </a:endParaRPr>
          </a:p>
          <a:p>
            <a:endParaRPr lang="en-GB" sz="2000" b="1" dirty="0">
              <a:cs typeface="Arial"/>
            </a:endParaRPr>
          </a:p>
        </p:txBody>
      </p:sp>
      <p:sp>
        <p:nvSpPr>
          <p:cNvPr id="4" name="Text Placeholder 3"/>
          <p:cNvSpPr>
            <a:spLocks noGrp="1"/>
          </p:cNvSpPr>
          <p:nvPr>
            <p:ph type="body" sz="quarter" idx="11"/>
          </p:nvPr>
        </p:nvSpPr>
        <p:spPr>
          <a:xfrm>
            <a:off x="6386514" y="732154"/>
            <a:ext cx="4196143" cy="5229734"/>
          </a:xfrm>
        </p:spPr>
        <p:txBody>
          <a:bodyPr>
            <a:normAutofit lnSpcReduction="10000"/>
          </a:bodyPr>
          <a:lstStyle/>
          <a:p>
            <a:pPr marL="285750" indent="-285750">
              <a:buFont typeface="Arial" panose="020B0604020202020204" pitchFamily="34" charset="0"/>
              <a:buChar char="•"/>
            </a:pPr>
            <a:r>
              <a:rPr lang="en-US" b="1" dirty="0"/>
              <a:t>Adherence to codes of practice or conduct: applying the rights of children, young people and adults: </a:t>
            </a:r>
          </a:p>
          <a:p>
            <a:pPr marL="285750" indent="-285750">
              <a:buFontTx/>
              <a:buChar char="-"/>
            </a:pPr>
            <a:r>
              <a:rPr lang="en-US" dirty="0"/>
              <a:t>To be treated as an individual </a:t>
            </a:r>
          </a:p>
          <a:p>
            <a:pPr marL="285750" indent="-285750">
              <a:buFontTx/>
              <a:buChar char="-"/>
            </a:pPr>
            <a:r>
              <a:rPr lang="en-US" dirty="0"/>
              <a:t>-To be treated equally and not be discriminated against </a:t>
            </a:r>
          </a:p>
          <a:p>
            <a:pPr marL="285750" indent="-285750">
              <a:buFontTx/>
              <a:buChar char="-"/>
            </a:pPr>
            <a:r>
              <a:rPr lang="en-US" dirty="0"/>
              <a:t>To be respected </a:t>
            </a:r>
          </a:p>
          <a:p>
            <a:pPr marL="285750" indent="-285750">
              <a:buFontTx/>
              <a:buChar char="-"/>
            </a:pPr>
            <a:r>
              <a:rPr lang="en-US" dirty="0"/>
              <a:t>To have privacy </a:t>
            </a:r>
          </a:p>
          <a:p>
            <a:pPr marL="285750" indent="-285750">
              <a:buFontTx/>
              <a:buChar char="-"/>
            </a:pPr>
            <a:r>
              <a:rPr lang="en-US" dirty="0"/>
              <a:t>To be treated in a dignified way </a:t>
            </a:r>
          </a:p>
          <a:p>
            <a:pPr marL="285750" indent="-285750">
              <a:buFontTx/>
              <a:buChar char="-"/>
            </a:pPr>
            <a:r>
              <a:rPr lang="en-US" dirty="0"/>
              <a:t>To be protected from danger and harm </a:t>
            </a:r>
          </a:p>
          <a:p>
            <a:pPr marL="285750" indent="-285750">
              <a:buFontTx/>
              <a:buChar char="-"/>
            </a:pPr>
            <a:r>
              <a:rPr lang="en-US" dirty="0"/>
              <a:t>To be supported and cared for in a way that meets their needs, takes account of their choices and also protects them </a:t>
            </a:r>
          </a:p>
          <a:p>
            <a:pPr marL="285750" indent="-285750">
              <a:buFontTx/>
              <a:buChar char="-"/>
            </a:pPr>
            <a:r>
              <a:rPr lang="en-US" dirty="0"/>
              <a:t>To communicate using their preferred methods of communication and language To access information about themselves</a:t>
            </a:r>
          </a:p>
          <a:p>
            <a:endParaRPr lang="en-GB" b="1" dirty="0"/>
          </a:p>
        </p:txBody>
      </p:sp>
      <p:sp>
        <p:nvSpPr>
          <p:cNvPr id="5" name="Text Placeholder 4"/>
          <p:cNvSpPr>
            <a:spLocks noGrp="1"/>
          </p:cNvSpPr>
          <p:nvPr>
            <p:ph type="body" sz="quarter" idx="12"/>
          </p:nvPr>
        </p:nvSpPr>
        <p:spPr>
          <a:xfrm>
            <a:off x="1209981" y="851503"/>
            <a:ext cx="3996554" cy="4906297"/>
          </a:xfrm>
        </p:spPr>
        <p:txBody>
          <a:bodyPr vert="horz" lIns="91440" tIns="45720" rIns="91440" bIns="45720" rtlCol="0" anchor="t">
            <a:normAutofit fontScale="92500" lnSpcReduction="20000"/>
          </a:bodyPr>
          <a:lstStyle/>
          <a:p>
            <a:pPr marL="285750" indent="-285750">
              <a:buFont typeface="Arial" panose="020B0604020202020204" pitchFamily="34" charset="0"/>
              <a:buChar char="•"/>
            </a:pPr>
            <a:r>
              <a:rPr lang="cy-GB" b="1" dirty="0">
                <a:latin typeface="Calibri"/>
                <a:cs typeface="Calibri"/>
              </a:rPr>
              <a:t>Cadw at godau ymarfer neu ymddygiad: cymhwyso hawliau plant, pobl ifanc ac oedolion: </a:t>
            </a:r>
          </a:p>
          <a:p>
            <a:pPr marL="285750" indent="-285750">
              <a:buFontTx/>
              <a:buChar char="-"/>
            </a:pPr>
            <a:r>
              <a:rPr lang="cy-GB" dirty="0">
                <a:latin typeface="Calibri"/>
                <a:cs typeface="Calibri"/>
              </a:rPr>
              <a:t>I gael eu trin fel unigolyn </a:t>
            </a:r>
          </a:p>
          <a:p>
            <a:pPr marL="285750" indent="-285750">
              <a:buFontTx/>
              <a:buChar char="-"/>
            </a:pPr>
            <a:r>
              <a:rPr lang="cy-GB" dirty="0">
                <a:latin typeface="Calibri"/>
                <a:cs typeface="Calibri"/>
              </a:rPr>
              <a:t>-I gael eu trin yn gyfartal a pheidio â gwahaniaethu yn eu herbyn </a:t>
            </a:r>
          </a:p>
          <a:p>
            <a:pPr marL="285750" indent="-285750">
              <a:buFontTx/>
              <a:buChar char="-"/>
            </a:pPr>
            <a:r>
              <a:rPr lang="cy-GB" dirty="0">
                <a:latin typeface="Calibri"/>
                <a:cs typeface="Calibri"/>
              </a:rPr>
              <a:t>I gael eu parchu </a:t>
            </a:r>
          </a:p>
          <a:p>
            <a:pPr marL="285750" indent="-285750">
              <a:buFontTx/>
              <a:buChar char="-"/>
            </a:pPr>
            <a:r>
              <a:rPr lang="cy-GB" dirty="0">
                <a:latin typeface="Calibri"/>
                <a:cs typeface="Calibri"/>
              </a:rPr>
              <a:t>I gael preifatrwydd </a:t>
            </a:r>
          </a:p>
          <a:p>
            <a:pPr marL="285750" indent="-285750">
              <a:buFontTx/>
              <a:buChar char="-"/>
            </a:pPr>
            <a:r>
              <a:rPr lang="cy-GB" dirty="0">
                <a:latin typeface="Calibri"/>
                <a:cs typeface="Calibri"/>
              </a:rPr>
              <a:t>I gael eu trin mewn ffordd urddasol </a:t>
            </a:r>
          </a:p>
          <a:p>
            <a:pPr marL="285750" indent="-285750">
              <a:buFontTx/>
              <a:buChar char="-"/>
            </a:pPr>
            <a:r>
              <a:rPr lang="cy-GB" dirty="0">
                <a:latin typeface="Calibri"/>
                <a:cs typeface="Calibri"/>
              </a:rPr>
              <a:t>I gael eu hamddiffyn rhag perygl a niwed </a:t>
            </a:r>
          </a:p>
          <a:p>
            <a:pPr marL="285750" indent="-285750">
              <a:buFontTx/>
              <a:buChar char="-"/>
            </a:pPr>
            <a:r>
              <a:rPr lang="cy-GB" dirty="0">
                <a:latin typeface="Calibri"/>
                <a:cs typeface="Calibri"/>
              </a:rPr>
              <a:t>Derbyn cefnogaeth a gofal mewn ffordd sy'n diwallu eu hanghenion, yn ystyried eu dewisiadau ac sydd hefyd yn eu hamddiffyn </a:t>
            </a:r>
          </a:p>
          <a:p>
            <a:pPr marL="285750" indent="-285750">
              <a:buFontTx/>
              <a:buChar char="-"/>
            </a:pPr>
            <a:r>
              <a:rPr lang="cy-GB" dirty="0">
                <a:latin typeface="Calibri"/>
                <a:cs typeface="Calibri"/>
              </a:rPr>
              <a:t>Cyfathrebu gan ddefnyddio eu hoff ddulliau cyfathrebu ac iaith i gael mynediad at wybodaeth amdanynt eu hunain</a:t>
            </a:r>
          </a:p>
          <a:p>
            <a:endParaRPr lang="en-GB" dirty="0"/>
          </a:p>
        </p:txBody>
      </p:sp>
    </p:spTree>
    <p:custDataLst>
      <p:tags r:id="rId1"/>
    </p:custDataLst>
    <p:extLst>
      <p:ext uri="{BB962C8B-B14F-4D97-AF65-F5344CB8AC3E}">
        <p14:creationId xmlns:p14="http://schemas.microsoft.com/office/powerpoint/2010/main" val="221792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7806" y="108653"/>
            <a:ext cx="4822755" cy="1031283"/>
          </a:xfrm>
        </p:spPr>
        <p:txBody>
          <a:bodyPr>
            <a:normAutofit fontScale="90000"/>
          </a:bodyPr>
          <a:lstStyle/>
          <a:p>
            <a:r>
              <a:rPr lang="cy-GB" sz="2200" b="1" dirty="0">
                <a:latin typeface="Calibri"/>
                <a:cs typeface="Calibri"/>
              </a:rPr>
              <a:t>Sut gall yr Ymarferydd Gwasanaethau Cymdeithasol gefnogi newid? </a:t>
            </a:r>
            <a:br>
              <a:rPr lang="cy-GB" b="1" dirty="0">
                <a:latin typeface="Arial"/>
              </a:rPr>
            </a:br>
            <a:endParaRPr lang="en-GB" dirty="0"/>
          </a:p>
        </p:txBody>
      </p:sp>
      <p:sp>
        <p:nvSpPr>
          <p:cNvPr id="3" name="Text Placeholder 2"/>
          <p:cNvSpPr>
            <a:spLocks noGrp="1"/>
          </p:cNvSpPr>
          <p:nvPr>
            <p:ph type="body" sz="quarter" idx="10"/>
          </p:nvPr>
        </p:nvSpPr>
        <p:spPr>
          <a:xfrm>
            <a:off x="6499510" y="105038"/>
            <a:ext cx="4099461" cy="817498"/>
          </a:xfrm>
        </p:spPr>
        <p:txBody>
          <a:bodyPr/>
          <a:lstStyle/>
          <a:p>
            <a:r>
              <a:rPr lang="en-US" sz="2000" b="1" dirty="0"/>
              <a:t>How can the Social Services Practitioner support change</a:t>
            </a:r>
            <a:r>
              <a:rPr lang="en-US" sz="2000" dirty="0"/>
              <a:t>? </a:t>
            </a:r>
            <a:endParaRPr lang="en-GB" sz="2000" dirty="0"/>
          </a:p>
          <a:p>
            <a:endParaRPr lang="en-GB" sz="2000" dirty="0"/>
          </a:p>
        </p:txBody>
      </p:sp>
      <p:sp>
        <p:nvSpPr>
          <p:cNvPr id="4" name="Text Placeholder 3"/>
          <p:cNvSpPr>
            <a:spLocks noGrp="1"/>
          </p:cNvSpPr>
          <p:nvPr>
            <p:ph type="body" sz="quarter" idx="11"/>
          </p:nvPr>
        </p:nvSpPr>
        <p:spPr>
          <a:xfrm>
            <a:off x="6421281" y="826925"/>
            <a:ext cx="4243718" cy="5007967"/>
          </a:xfrm>
        </p:spPr>
        <p:txBody>
          <a:bodyPr>
            <a:normAutofit/>
          </a:bodyPr>
          <a:lstStyle/>
          <a:p>
            <a:pPr marL="285750" indent="-285750">
              <a:buFont typeface="Arial" panose="020B0604020202020204" pitchFamily="34" charset="0"/>
              <a:buChar char="•"/>
            </a:pPr>
            <a:r>
              <a:rPr lang="en-US" dirty="0"/>
              <a:t>Apply psychological theory to understand the developmental pathway of individuals and their families. </a:t>
            </a:r>
          </a:p>
          <a:p>
            <a:pPr marL="285750" indent="-285750">
              <a:buFont typeface="Arial" panose="020B0604020202020204" pitchFamily="34" charset="0"/>
              <a:buChar char="•"/>
            </a:pPr>
            <a:r>
              <a:rPr lang="en-US" dirty="0"/>
              <a:t>Apply psychological theory to understand the individual; their physical, mental, cultural, religious, psychological, social and economic needs. </a:t>
            </a:r>
          </a:p>
          <a:p>
            <a:pPr marL="285750" indent="-285750">
              <a:buFont typeface="Arial" panose="020B0604020202020204" pitchFamily="34" charset="0"/>
              <a:buChar char="•"/>
            </a:pPr>
            <a:r>
              <a:rPr lang="en-US" dirty="0"/>
              <a:t>Apply principles and values that underpin national and international law.</a:t>
            </a:r>
          </a:p>
          <a:p>
            <a:pPr marL="285750" indent="-285750">
              <a:buFontTx/>
              <a:buChar char="-"/>
            </a:pPr>
            <a:r>
              <a:rPr lang="en-US" dirty="0"/>
              <a:t>Voice &amp; Control</a:t>
            </a:r>
          </a:p>
          <a:p>
            <a:pPr marL="285750" indent="-285750">
              <a:buFontTx/>
              <a:buChar char="-"/>
            </a:pPr>
            <a:r>
              <a:rPr lang="en-US" dirty="0"/>
              <a:t>Prevention &amp; Intervention</a:t>
            </a:r>
          </a:p>
          <a:p>
            <a:pPr marL="285750" indent="-285750">
              <a:buFontTx/>
              <a:buChar char="-"/>
            </a:pPr>
            <a:r>
              <a:rPr lang="en-US" dirty="0"/>
              <a:t>Well-Being</a:t>
            </a:r>
          </a:p>
          <a:p>
            <a:pPr marL="285750" indent="-285750">
              <a:buFontTx/>
              <a:buChar char="-"/>
            </a:pPr>
            <a:r>
              <a:rPr lang="en-US" dirty="0"/>
              <a:t>Co-Production</a:t>
            </a:r>
          </a:p>
          <a:p>
            <a:pPr marL="285750" indent="-285750">
              <a:buFontTx/>
              <a:buChar char="-"/>
            </a:pPr>
            <a:r>
              <a:rPr lang="en-US" dirty="0"/>
              <a:t>Multi-Partnership</a:t>
            </a:r>
          </a:p>
          <a:p>
            <a:pPr marL="285750" indent="-285750">
              <a:buFont typeface="Arial" panose="020B0604020202020204" pitchFamily="34" charset="0"/>
              <a:buChar char="•"/>
            </a:pPr>
            <a:endParaRPr lang="en-GB" dirty="0"/>
          </a:p>
        </p:txBody>
      </p:sp>
      <p:sp>
        <p:nvSpPr>
          <p:cNvPr id="5" name="Text Placeholder 4"/>
          <p:cNvSpPr>
            <a:spLocks noGrp="1"/>
          </p:cNvSpPr>
          <p:nvPr>
            <p:ph type="body" sz="quarter" idx="12"/>
          </p:nvPr>
        </p:nvSpPr>
        <p:spPr>
          <a:xfrm>
            <a:off x="868103" y="875505"/>
            <a:ext cx="4140926" cy="4798142"/>
          </a:xfrm>
        </p:spPr>
        <p:txBody>
          <a:bodyPr vert="horz" lIns="91440" tIns="45720" rIns="91440" bIns="45720" rtlCol="0" anchor="t">
            <a:normAutofit lnSpcReduction="10000"/>
          </a:bodyPr>
          <a:lstStyle/>
          <a:p>
            <a:pPr marL="285750" indent="-285750">
              <a:buFont typeface="Arial" panose="020B0604020202020204" pitchFamily="34" charset="0"/>
              <a:buChar char="•"/>
            </a:pPr>
            <a:r>
              <a:rPr lang="cy-GB" dirty="0">
                <a:latin typeface="Calibri"/>
                <a:cs typeface="Calibri"/>
              </a:rPr>
              <a:t>Cymhwyso damcaniaeth seicolegol i ddeall llwybr datblygiadol unigolion a'u teuluoedd. </a:t>
            </a:r>
          </a:p>
          <a:p>
            <a:pPr marL="285750" indent="-285750">
              <a:buFont typeface="Arial" panose="020B0604020202020204" pitchFamily="34" charset="0"/>
              <a:buChar char="•"/>
            </a:pPr>
            <a:r>
              <a:rPr lang="cy-GB" dirty="0">
                <a:latin typeface="Calibri"/>
                <a:cs typeface="Calibri"/>
              </a:rPr>
              <a:t>Cymhwyso theori seicolegol i ddeall yr unigolyn; eu hanghenion corfforol, meddyliol, diwylliannol, crefyddol, seicolegol, cymdeithasol ac economaidd. </a:t>
            </a:r>
          </a:p>
          <a:p>
            <a:pPr marL="285750" indent="-285750">
              <a:buFont typeface="Arial" panose="020B0604020202020204" pitchFamily="34" charset="0"/>
              <a:buChar char="•"/>
            </a:pPr>
            <a:r>
              <a:rPr lang="cy-GB" dirty="0">
                <a:latin typeface="Calibri"/>
                <a:cs typeface="Calibri"/>
              </a:rPr>
              <a:t>Cymhwyso egwyddorion a gwerthoedd sy'n sail i gyfraith genedlaethol a rhyngwladol.</a:t>
            </a:r>
          </a:p>
          <a:p>
            <a:pPr marL="285750" indent="-285750">
              <a:buFontTx/>
              <a:buChar char="-"/>
            </a:pPr>
            <a:r>
              <a:rPr lang="cy-GB" dirty="0">
                <a:latin typeface="Calibri"/>
                <a:cs typeface="Calibri"/>
              </a:rPr>
              <a:t>Llais a Rheolaeth</a:t>
            </a:r>
          </a:p>
          <a:p>
            <a:pPr marL="285750" indent="-285750">
              <a:buFontTx/>
              <a:buChar char="-"/>
            </a:pPr>
            <a:r>
              <a:rPr lang="cy-GB" dirty="0">
                <a:latin typeface="Calibri"/>
                <a:cs typeface="Calibri"/>
              </a:rPr>
              <a:t>Atal ac Ymyrraeth</a:t>
            </a:r>
          </a:p>
          <a:p>
            <a:pPr marL="285750" indent="-285750">
              <a:buFontTx/>
              <a:buChar char="-"/>
            </a:pPr>
            <a:r>
              <a:rPr lang="cy-GB" dirty="0">
                <a:latin typeface="Calibri"/>
                <a:cs typeface="Calibri"/>
              </a:rPr>
              <a:t>Llesiant</a:t>
            </a:r>
          </a:p>
          <a:p>
            <a:pPr marL="285750" indent="-285750">
              <a:buFontTx/>
              <a:buChar char="-"/>
            </a:pPr>
            <a:r>
              <a:rPr lang="cy-GB" err="1">
                <a:latin typeface="Calibri"/>
                <a:cs typeface="Calibri"/>
              </a:rPr>
              <a:t>Cydgynhyrchu</a:t>
            </a:r>
            <a:endParaRPr lang="cy-GB">
              <a:latin typeface="Calibri"/>
              <a:cs typeface="Calibri"/>
            </a:endParaRPr>
          </a:p>
          <a:p>
            <a:pPr marL="285750" indent="-285750">
              <a:buFontTx/>
              <a:buChar char="-"/>
            </a:pPr>
            <a:r>
              <a:rPr lang="cy-GB" dirty="0">
                <a:latin typeface="Calibri"/>
                <a:cs typeface="Calibri"/>
              </a:rPr>
              <a:t>Aml-bartneriaeth</a:t>
            </a:r>
          </a:p>
          <a:p>
            <a:endParaRPr lang="en-GB" dirty="0"/>
          </a:p>
        </p:txBody>
      </p:sp>
    </p:spTree>
    <p:custDataLst>
      <p:tags r:id="rId1"/>
    </p:custDataLst>
    <p:extLst>
      <p:ext uri="{BB962C8B-B14F-4D97-AF65-F5344CB8AC3E}">
        <p14:creationId xmlns:p14="http://schemas.microsoft.com/office/powerpoint/2010/main" val="1497833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group of black and white icons&#10;&#10;Description automatically generated">
            <a:extLst>
              <a:ext uri="{FF2B5EF4-FFF2-40B4-BE49-F238E27FC236}">
                <a16:creationId xmlns:a16="http://schemas.microsoft.com/office/drawing/2014/main" id="{CD8347CA-72A4-EFC0-AF79-3ECEDB2C9AC5}"/>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3493682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A6D1C49-0A8E-6FBA-2E5C-43705645A387}"/>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1270483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Light"/>
              </a:rPr>
              <a:t>Deilliant Dysgu 3</a:t>
            </a:r>
            <a:br>
              <a:rPr lang="cy-GB" b="1" dirty="0">
                <a:latin typeface="Arial"/>
              </a:rPr>
            </a:br>
            <a:endParaRPr lang="en-GB" dirty="0"/>
          </a:p>
        </p:txBody>
      </p:sp>
      <p:sp>
        <p:nvSpPr>
          <p:cNvPr id="3" name="Text Placeholder 2"/>
          <p:cNvSpPr>
            <a:spLocks noGrp="1"/>
          </p:cNvSpPr>
          <p:nvPr>
            <p:ph type="body" sz="quarter" idx="10"/>
          </p:nvPr>
        </p:nvSpPr>
        <p:spPr/>
        <p:txBody>
          <a:bodyPr/>
          <a:lstStyle/>
          <a:p>
            <a:r>
              <a:rPr lang="en-GB" b="1" dirty="0"/>
              <a:t>Learning Outcome 3</a:t>
            </a:r>
            <a:endParaRPr lang="en-GB" b="1" dirty="0">
              <a:cs typeface="Arial"/>
            </a:endParaRPr>
          </a:p>
        </p:txBody>
      </p:sp>
      <p:sp>
        <p:nvSpPr>
          <p:cNvPr id="4" name="Text Placeholder 3"/>
          <p:cNvSpPr>
            <a:spLocks noGrp="1"/>
          </p:cNvSpPr>
          <p:nvPr>
            <p:ph type="body" sz="quarter" idx="11"/>
          </p:nvPr>
        </p:nvSpPr>
        <p:spPr>
          <a:xfrm>
            <a:off x="6386514" y="1396411"/>
            <a:ext cx="3690937" cy="4019106"/>
          </a:xfrm>
        </p:spPr>
        <p:txBody>
          <a:bodyPr>
            <a:normAutofit fontScale="92500"/>
          </a:bodyPr>
          <a:lstStyle/>
          <a:p>
            <a:r>
              <a:rPr lang="en-GB" sz="2800" dirty="0"/>
              <a:t>Understand theories and models related to change. This section looks at possible life events that cause change, models that propose an understanding of change, and what can be done to support people during such times. </a:t>
            </a:r>
          </a:p>
        </p:txBody>
      </p:sp>
      <p:sp>
        <p:nvSpPr>
          <p:cNvPr id="5" name="Text Placeholder 4"/>
          <p:cNvSpPr>
            <a:spLocks noGrp="1"/>
          </p:cNvSpPr>
          <p:nvPr>
            <p:ph type="body" sz="quarter" idx="12"/>
          </p:nvPr>
        </p:nvSpPr>
        <p:spPr>
          <a:xfrm>
            <a:off x="893110" y="1527704"/>
            <a:ext cx="3681413" cy="3480353"/>
          </a:xfrm>
        </p:spPr>
        <p:txBody>
          <a:bodyPr vert="horz" lIns="91440" tIns="45720" rIns="91440" bIns="45720" rtlCol="0" anchor="t">
            <a:normAutofit/>
          </a:bodyPr>
          <a:lstStyle/>
          <a:p>
            <a:r>
              <a:rPr lang="cy-GB" sz="2400" dirty="0">
                <a:latin typeface="Calibri"/>
                <a:cs typeface="Calibri"/>
              </a:rPr>
              <a:t>Deall damcaniaethau a modelau sy'n ymwneud â newid. Mae’r adran hon yn edrych ar ddigwyddiadau bywyd posibl sy’n achosi newid, modelau sy’n cynnig dealltwriaeth o newid, a’r hyn y gellir ei wneud i gefnogi pobl ar adegau o’r fath. </a:t>
            </a:r>
            <a:endParaRPr lang="cy-GB" sz="2400" dirty="0">
              <a:latin typeface="Arial"/>
            </a:endParaRPr>
          </a:p>
          <a:p>
            <a:endParaRPr lang="en-GB" dirty="0"/>
          </a:p>
        </p:txBody>
      </p:sp>
    </p:spTree>
    <p:custDataLst>
      <p:tags r:id="rId1"/>
    </p:custDataLst>
    <p:extLst>
      <p:ext uri="{BB962C8B-B14F-4D97-AF65-F5344CB8AC3E}">
        <p14:creationId xmlns:p14="http://schemas.microsoft.com/office/powerpoint/2010/main" val="155067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628" y="61324"/>
            <a:ext cx="4590152" cy="1039975"/>
          </a:xfrm>
        </p:spPr>
        <p:txBody>
          <a:bodyPr>
            <a:normAutofit fontScale="90000"/>
          </a:bodyPr>
          <a:lstStyle/>
          <a:p>
            <a:r>
              <a:rPr lang="cy-GB" sz="2200" b="1" dirty="0">
                <a:latin typeface="Calibri"/>
                <a:cs typeface="Calibri"/>
              </a:rPr>
              <a:t>3.1 Ymarfer: pa fathau o ddigwyddiadau bywyd a thrawsnewidiadau sy'n achosi newid? </a:t>
            </a:r>
            <a:br>
              <a:rPr lang="cy-GB" b="1" dirty="0">
                <a:latin typeface="Arial"/>
              </a:rPr>
            </a:br>
            <a:endParaRPr lang="en-GB" b="1">
              <a:cs typeface="Arial"/>
            </a:endParaRPr>
          </a:p>
        </p:txBody>
      </p:sp>
      <p:sp>
        <p:nvSpPr>
          <p:cNvPr id="3" name="Text Placeholder 2"/>
          <p:cNvSpPr>
            <a:spLocks noGrp="1"/>
          </p:cNvSpPr>
          <p:nvPr>
            <p:ph type="body" sz="quarter" idx="10"/>
          </p:nvPr>
        </p:nvSpPr>
        <p:spPr>
          <a:xfrm>
            <a:off x="6227576" y="60223"/>
            <a:ext cx="4184393" cy="609808"/>
          </a:xfrm>
        </p:spPr>
        <p:txBody>
          <a:bodyPr>
            <a:normAutofit lnSpcReduction="10000"/>
          </a:bodyPr>
          <a:lstStyle/>
          <a:p>
            <a:r>
              <a:rPr lang="en-US" sz="2000" b="1" dirty="0"/>
              <a:t>3.1 Exercise: what types of life events and transitions cause change? </a:t>
            </a:r>
            <a:endParaRPr lang="en-GB" sz="2000" b="1">
              <a:cs typeface="Arial"/>
            </a:endParaRPr>
          </a:p>
        </p:txBody>
      </p:sp>
      <p:sp>
        <p:nvSpPr>
          <p:cNvPr id="4" name="Text Placeholder 3"/>
          <p:cNvSpPr>
            <a:spLocks noGrp="1"/>
          </p:cNvSpPr>
          <p:nvPr>
            <p:ph type="body" sz="quarter" idx="11"/>
          </p:nvPr>
        </p:nvSpPr>
        <p:spPr>
          <a:xfrm>
            <a:off x="875724" y="1101298"/>
            <a:ext cx="4033294" cy="4837192"/>
          </a:xfrm>
        </p:spPr>
        <p:txBody>
          <a:bodyPr vert="horz" lIns="91440" tIns="45720" rIns="91440" bIns="45720" rtlCol="0" anchor="t">
            <a:noAutofit/>
          </a:bodyPr>
          <a:lstStyle/>
          <a:p>
            <a:pPr marL="0" indent="0">
              <a:lnSpc>
                <a:spcPct val="100000"/>
              </a:lnSpc>
              <a:spcBef>
                <a:spcPts val="0"/>
              </a:spcBef>
              <a:buNone/>
            </a:pPr>
            <a:r>
              <a:rPr lang="cy-GB" sz="1400" b="1" dirty="0">
                <a:solidFill>
                  <a:srgbClr val="44546A"/>
                </a:solidFill>
                <a:latin typeface="Calibri Light"/>
                <a:cs typeface="Calibri Light"/>
              </a:rPr>
              <a:t>Digwyddiadau bywyd a thrawsnewidiadau: </a:t>
            </a:r>
          </a:p>
          <a:p>
            <a:pPr>
              <a:lnSpc>
                <a:spcPct val="100000"/>
              </a:lnSpc>
              <a:spcBef>
                <a:spcPts val="0"/>
              </a:spcBef>
              <a:buFontTx/>
              <a:buChar char="-"/>
            </a:pPr>
            <a:r>
              <a:rPr lang="cy-GB" sz="1400" dirty="0">
                <a:latin typeface="Calibri Light"/>
                <a:cs typeface="Calibri Light"/>
              </a:rPr>
              <a:t>Dechrau ysgol am y tro cyntaf</a:t>
            </a:r>
          </a:p>
          <a:p>
            <a:pPr>
              <a:lnSpc>
                <a:spcPct val="100000"/>
              </a:lnSpc>
              <a:spcBef>
                <a:spcPts val="0"/>
              </a:spcBef>
              <a:buFontTx/>
              <a:buChar char="-"/>
            </a:pPr>
            <a:r>
              <a:rPr lang="cy-GB" sz="1400" dirty="0">
                <a:latin typeface="Calibri Light"/>
                <a:cs typeface="Calibri Light"/>
              </a:rPr>
              <a:t>Mynd i'r ysgol uwchradd</a:t>
            </a:r>
          </a:p>
          <a:p>
            <a:pPr>
              <a:lnSpc>
                <a:spcPct val="100000"/>
              </a:lnSpc>
              <a:spcBef>
                <a:spcPts val="0"/>
              </a:spcBef>
              <a:buFontTx/>
              <a:buChar char="-"/>
            </a:pPr>
            <a:r>
              <a:rPr lang="cy-GB" sz="1400" dirty="0">
                <a:latin typeface="Calibri Light"/>
                <a:cs typeface="Calibri Light"/>
              </a:rPr>
              <a:t>Ennill cymwysterau/graddio</a:t>
            </a:r>
          </a:p>
          <a:p>
            <a:pPr>
              <a:lnSpc>
                <a:spcPct val="100000"/>
              </a:lnSpc>
              <a:spcBef>
                <a:spcPts val="0"/>
              </a:spcBef>
              <a:buFontTx/>
              <a:buChar char="-"/>
            </a:pPr>
            <a:r>
              <a:rPr lang="cy-GB" sz="1400" dirty="0">
                <a:latin typeface="Calibri Light"/>
                <a:cs typeface="Calibri Light"/>
              </a:rPr>
              <a:t>Profi cam-drin</a:t>
            </a:r>
          </a:p>
          <a:p>
            <a:pPr>
              <a:lnSpc>
                <a:spcPct val="100000"/>
              </a:lnSpc>
              <a:spcBef>
                <a:spcPts val="0"/>
              </a:spcBef>
              <a:buFontTx/>
              <a:buChar char="-"/>
            </a:pPr>
            <a:r>
              <a:rPr lang="cy-GB" sz="1400" dirty="0">
                <a:latin typeface="Calibri Light"/>
                <a:cs typeface="Calibri Light"/>
              </a:rPr>
              <a:t>Mabwysiadu/gofal maeth</a:t>
            </a:r>
          </a:p>
          <a:p>
            <a:pPr>
              <a:lnSpc>
                <a:spcPct val="100000"/>
              </a:lnSpc>
              <a:spcBef>
                <a:spcPts val="0"/>
              </a:spcBef>
              <a:buFontTx/>
              <a:buChar char="-"/>
            </a:pPr>
            <a:r>
              <a:rPr lang="cy-GB" sz="1400" dirty="0">
                <a:latin typeface="Calibri Light"/>
                <a:cs typeface="Calibri Light"/>
              </a:rPr>
              <a:t>Caffael ffrindiau newydd</a:t>
            </a:r>
          </a:p>
          <a:p>
            <a:pPr>
              <a:lnSpc>
                <a:spcPct val="100000"/>
              </a:lnSpc>
              <a:spcBef>
                <a:spcPts val="0"/>
              </a:spcBef>
              <a:buFontTx/>
              <a:buChar char="-"/>
            </a:pPr>
            <a:r>
              <a:rPr lang="cy-GB" sz="1400" dirty="0">
                <a:latin typeface="Calibri Light"/>
                <a:cs typeface="Calibri Light"/>
              </a:rPr>
              <a:t>Tyfu, glasoed, heneiddio / y </a:t>
            </a:r>
            <a:r>
              <a:rPr lang="cy-GB" sz="1400" err="1">
                <a:latin typeface="Calibri Light"/>
                <a:cs typeface="Calibri Light"/>
              </a:rPr>
              <a:t>menopos</a:t>
            </a:r>
            <a:r>
              <a:rPr lang="cy-GB" sz="1400" dirty="0">
                <a:latin typeface="Calibri Light"/>
                <a:cs typeface="Calibri Light"/>
              </a:rPr>
              <a:t> </a:t>
            </a:r>
          </a:p>
          <a:p>
            <a:pPr>
              <a:lnSpc>
                <a:spcPct val="100000"/>
              </a:lnSpc>
              <a:spcBef>
                <a:spcPts val="0"/>
              </a:spcBef>
              <a:buFontTx/>
              <a:buChar char="-"/>
            </a:pPr>
            <a:r>
              <a:rPr lang="cy-GB" sz="1400" dirty="0">
                <a:latin typeface="Calibri Light"/>
                <a:cs typeface="Calibri Light"/>
              </a:rPr>
              <a:t>Syrthio mewn cariad</a:t>
            </a:r>
          </a:p>
          <a:p>
            <a:pPr>
              <a:lnSpc>
                <a:spcPct val="100000"/>
              </a:lnSpc>
              <a:spcBef>
                <a:spcPts val="0"/>
              </a:spcBef>
              <a:buFontTx/>
              <a:buChar char="-"/>
            </a:pPr>
            <a:r>
              <a:rPr lang="cy-GB" sz="1400" dirty="0">
                <a:latin typeface="Calibri Light"/>
                <a:cs typeface="Calibri Light"/>
              </a:rPr>
              <a:t>Priodi/ysgaru</a:t>
            </a:r>
          </a:p>
          <a:p>
            <a:pPr>
              <a:lnSpc>
                <a:spcPct val="100000"/>
              </a:lnSpc>
              <a:spcBef>
                <a:spcPts val="0"/>
              </a:spcBef>
              <a:buFontTx/>
              <a:buChar char="-"/>
            </a:pPr>
            <a:r>
              <a:rPr lang="cy-GB" sz="1400" dirty="0">
                <a:latin typeface="Calibri Light"/>
                <a:cs typeface="Calibri Light"/>
              </a:rPr>
              <a:t>Beichiogrwydd a genedigaeth</a:t>
            </a:r>
          </a:p>
          <a:p>
            <a:pPr>
              <a:lnSpc>
                <a:spcPct val="100000"/>
              </a:lnSpc>
              <a:spcBef>
                <a:spcPts val="0"/>
              </a:spcBef>
              <a:buFontTx/>
              <a:buChar char="-"/>
            </a:pPr>
            <a:r>
              <a:rPr lang="cy-GB" sz="1400" dirty="0">
                <a:latin typeface="Calibri Light"/>
                <a:cs typeface="Calibri Light"/>
              </a:rPr>
              <a:t>Dod yn rhiant</a:t>
            </a:r>
          </a:p>
          <a:p>
            <a:pPr>
              <a:lnSpc>
                <a:spcPct val="100000"/>
              </a:lnSpc>
              <a:spcBef>
                <a:spcPts val="0"/>
              </a:spcBef>
              <a:buFontTx/>
              <a:buChar char="-"/>
            </a:pPr>
            <a:r>
              <a:rPr lang="cy-GB" sz="1400" dirty="0">
                <a:latin typeface="Calibri Light"/>
                <a:cs typeface="Calibri Light"/>
              </a:rPr>
              <a:t>Gwahanu</a:t>
            </a:r>
          </a:p>
          <a:p>
            <a:pPr>
              <a:lnSpc>
                <a:spcPct val="100000"/>
              </a:lnSpc>
              <a:spcBef>
                <a:spcPts val="0"/>
              </a:spcBef>
              <a:buFontTx/>
              <a:buChar char="-"/>
            </a:pPr>
            <a:r>
              <a:rPr lang="cy-GB" sz="1400" dirty="0">
                <a:latin typeface="Calibri Light"/>
                <a:cs typeface="Calibri Light"/>
              </a:rPr>
              <a:t>Swydd gyntaf / dyrchafiad / colli swydd</a:t>
            </a:r>
          </a:p>
          <a:p>
            <a:pPr>
              <a:lnSpc>
                <a:spcPct val="100000"/>
              </a:lnSpc>
              <a:spcBef>
                <a:spcPts val="0"/>
              </a:spcBef>
              <a:buFontTx/>
              <a:buChar char="-"/>
            </a:pPr>
            <a:r>
              <a:rPr lang="cy-GB" sz="1400" dirty="0">
                <a:latin typeface="Calibri Light"/>
                <a:cs typeface="Calibri Light"/>
              </a:rPr>
              <a:t>Newid swydd</a:t>
            </a:r>
          </a:p>
          <a:p>
            <a:pPr>
              <a:lnSpc>
                <a:spcPct val="100000"/>
              </a:lnSpc>
              <a:spcBef>
                <a:spcPts val="0"/>
              </a:spcBef>
              <a:buFontTx/>
              <a:buChar char="-"/>
            </a:pPr>
            <a:r>
              <a:rPr lang="cy-GB" sz="1400" dirty="0">
                <a:latin typeface="Calibri Light"/>
                <a:cs typeface="Calibri Light"/>
              </a:rPr>
              <a:t>Elw/ colled ariannol</a:t>
            </a:r>
          </a:p>
          <a:p>
            <a:pPr>
              <a:lnSpc>
                <a:spcPct val="100000"/>
              </a:lnSpc>
              <a:spcBef>
                <a:spcPts val="0"/>
              </a:spcBef>
              <a:buFontTx/>
              <a:buChar char="-"/>
            </a:pPr>
            <a:r>
              <a:rPr lang="cy-GB" sz="1400" dirty="0">
                <a:latin typeface="Calibri Light"/>
                <a:cs typeface="Calibri Light"/>
              </a:rPr>
              <a:t>Gadael cartref / symud cartref</a:t>
            </a:r>
          </a:p>
          <a:p>
            <a:pPr>
              <a:lnSpc>
                <a:spcPct val="100000"/>
              </a:lnSpc>
              <a:spcBef>
                <a:spcPts val="0"/>
              </a:spcBef>
              <a:buFontTx/>
              <a:buChar char="-"/>
            </a:pPr>
            <a:r>
              <a:rPr lang="cy-GB" sz="1400" dirty="0">
                <a:latin typeface="Calibri Light"/>
                <a:cs typeface="Calibri Light"/>
              </a:rPr>
              <a:t>Ymfudo </a:t>
            </a:r>
          </a:p>
          <a:p>
            <a:pPr>
              <a:lnSpc>
                <a:spcPct val="100000"/>
              </a:lnSpc>
              <a:spcBef>
                <a:spcPts val="0"/>
              </a:spcBef>
              <a:buFontTx/>
              <a:buChar char="-"/>
            </a:pPr>
            <a:r>
              <a:rPr lang="cy-GB" sz="1400" dirty="0">
                <a:latin typeface="Calibri Light"/>
                <a:cs typeface="Calibri Light"/>
              </a:rPr>
              <a:t>Salwch/anabledd </a:t>
            </a:r>
          </a:p>
          <a:p>
            <a:pPr>
              <a:lnSpc>
                <a:spcPct val="100000"/>
              </a:lnSpc>
              <a:spcBef>
                <a:spcPts val="0"/>
              </a:spcBef>
              <a:buFontTx/>
              <a:buChar char="-"/>
            </a:pPr>
            <a:r>
              <a:rPr lang="cy-GB" sz="1400" dirty="0">
                <a:latin typeface="Calibri Light"/>
                <a:cs typeface="Calibri Light"/>
              </a:rPr>
              <a:t>Damwain ddifrifol</a:t>
            </a:r>
          </a:p>
          <a:p>
            <a:pPr>
              <a:lnSpc>
                <a:spcPct val="100000"/>
              </a:lnSpc>
              <a:spcBef>
                <a:spcPts val="0"/>
              </a:spcBef>
              <a:buFontTx/>
              <a:buChar char="-"/>
            </a:pPr>
            <a:r>
              <a:rPr lang="cy-GB" sz="1400" dirty="0">
                <a:latin typeface="Calibri Light"/>
                <a:cs typeface="Calibri Light"/>
              </a:rPr>
              <a:t>Profedigaeth </a:t>
            </a:r>
          </a:p>
          <a:p>
            <a:pPr>
              <a:lnSpc>
                <a:spcPct val="100000"/>
              </a:lnSpc>
              <a:spcBef>
                <a:spcPts val="0"/>
              </a:spcBef>
              <a:buFontTx/>
              <a:buChar char="-"/>
            </a:pPr>
            <a:r>
              <a:rPr lang="cy-GB" sz="1400" dirty="0">
                <a:latin typeface="Calibri Light"/>
                <a:cs typeface="Calibri Light"/>
              </a:rPr>
              <a:t>Ymddeol</a:t>
            </a:r>
          </a:p>
        </p:txBody>
      </p:sp>
      <p:sp>
        <p:nvSpPr>
          <p:cNvPr id="5" name="Text Placeholder 4"/>
          <p:cNvSpPr>
            <a:spLocks noGrp="1"/>
          </p:cNvSpPr>
          <p:nvPr>
            <p:ph type="body" sz="quarter" idx="12"/>
          </p:nvPr>
        </p:nvSpPr>
        <p:spPr>
          <a:xfrm>
            <a:off x="6386514" y="1112504"/>
            <a:ext cx="4171759" cy="4837192"/>
          </a:xfrm>
        </p:spPr>
        <p:txBody>
          <a:bodyPr>
            <a:normAutofit fontScale="70000" lnSpcReduction="20000"/>
          </a:bodyPr>
          <a:lstStyle/>
          <a:p>
            <a:pPr marL="0" indent="0">
              <a:lnSpc>
                <a:spcPct val="120000"/>
              </a:lnSpc>
              <a:spcBef>
                <a:spcPts val="0"/>
              </a:spcBef>
              <a:buNone/>
            </a:pPr>
            <a:r>
              <a:rPr lang="en-US" sz="2000" b="1" dirty="0">
                <a:solidFill>
                  <a:schemeClr val="tx2"/>
                </a:solidFill>
                <a:latin typeface="+mj-lt"/>
              </a:rPr>
              <a:t>Life events &amp; transitions: </a:t>
            </a:r>
          </a:p>
          <a:p>
            <a:pPr>
              <a:lnSpc>
                <a:spcPct val="120000"/>
              </a:lnSpc>
              <a:spcBef>
                <a:spcPts val="0"/>
              </a:spcBef>
              <a:buFontTx/>
              <a:buChar char="-"/>
            </a:pPr>
            <a:r>
              <a:rPr lang="en-US" sz="2000" dirty="0">
                <a:latin typeface="+mj-lt"/>
              </a:rPr>
              <a:t>Starting school for the first time</a:t>
            </a:r>
          </a:p>
          <a:p>
            <a:pPr>
              <a:lnSpc>
                <a:spcPct val="120000"/>
              </a:lnSpc>
              <a:spcBef>
                <a:spcPts val="0"/>
              </a:spcBef>
              <a:buFontTx/>
              <a:buChar char="-"/>
            </a:pPr>
            <a:r>
              <a:rPr lang="en-US" sz="2000" dirty="0">
                <a:latin typeface="+mj-lt"/>
              </a:rPr>
              <a:t>Going to high school</a:t>
            </a:r>
          </a:p>
          <a:p>
            <a:pPr>
              <a:lnSpc>
                <a:spcPct val="120000"/>
              </a:lnSpc>
              <a:spcBef>
                <a:spcPts val="0"/>
              </a:spcBef>
              <a:buFontTx/>
              <a:buChar char="-"/>
            </a:pPr>
            <a:r>
              <a:rPr lang="en-US" sz="2000" dirty="0">
                <a:latin typeface="+mj-lt"/>
              </a:rPr>
              <a:t>Acquiring qualifications/ graduating</a:t>
            </a:r>
          </a:p>
          <a:p>
            <a:pPr>
              <a:lnSpc>
                <a:spcPct val="120000"/>
              </a:lnSpc>
              <a:spcBef>
                <a:spcPts val="0"/>
              </a:spcBef>
              <a:buFontTx/>
              <a:buChar char="-"/>
            </a:pPr>
            <a:r>
              <a:rPr lang="en-US" sz="2000" dirty="0">
                <a:latin typeface="+mj-lt"/>
              </a:rPr>
              <a:t>Experiencing abuse</a:t>
            </a:r>
          </a:p>
          <a:p>
            <a:pPr>
              <a:lnSpc>
                <a:spcPct val="120000"/>
              </a:lnSpc>
              <a:spcBef>
                <a:spcPts val="0"/>
              </a:spcBef>
              <a:buFontTx/>
              <a:buChar char="-"/>
            </a:pPr>
            <a:r>
              <a:rPr lang="en-US" sz="2000" dirty="0">
                <a:latin typeface="+mj-lt"/>
              </a:rPr>
              <a:t>Adoption/ foster care</a:t>
            </a:r>
          </a:p>
          <a:p>
            <a:pPr>
              <a:lnSpc>
                <a:spcPct val="120000"/>
              </a:lnSpc>
              <a:spcBef>
                <a:spcPts val="0"/>
              </a:spcBef>
              <a:buFontTx/>
              <a:buChar char="-"/>
            </a:pPr>
            <a:r>
              <a:rPr lang="en-US" sz="2000" dirty="0">
                <a:latin typeface="+mj-lt"/>
              </a:rPr>
              <a:t>Acquiring new friends</a:t>
            </a:r>
          </a:p>
          <a:p>
            <a:pPr>
              <a:lnSpc>
                <a:spcPct val="120000"/>
              </a:lnSpc>
              <a:spcBef>
                <a:spcPts val="0"/>
              </a:spcBef>
              <a:buFontTx/>
              <a:buChar char="-"/>
            </a:pPr>
            <a:r>
              <a:rPr lang="en-US" sz="2000" dirty="0">
                <a:latin typeface="+mj-lt"/>
              </a:rPr>
              <a:t>Growing, puberty, ageing/ the menopause </a:t>
            </a:r>
          </a:p>
          <a:p>
            <a:pPr>
              <a:lnSpc>
                <a:spcPct val="120000"/>
              </a:lnSpc>
              <a:spcBef>
                <a:spcPts val="0"/>
              </a:spcBef>
              <a:buFontTx/>
              <a:buChar char="-"/>
            </a:pPr>
            <a:r>
              <a:rPr lang="en-US" sz="2000" dirty="0">
                <a:latin typeface="+mj-lt"/>
              </a:rPr>
              <a:t>Falling in love</a:t>
            </a:r>
          </a:p>
          <a:p>
            <a:pPr>
              <a:lnSpc>
                <a:spcPct val="120000"/>
              </a:lnSpc>
              <a:spcBef>
                <a:spcPts val="0"/>
              </a:spcBef>
              <a:buFontTx/>
              <a:buChar char="-"/>
            </a:pPr>
            <a:r>
              <a:rPr lang="en-US" sz="2000" dirty="0">
                <a:latin typeface="+mj-lt"/>
              </a:rPr>
              <a:t>Getting married/ divorced</a:t>
            </a:r>
          </a:p>
          <a:p>
            <a:pPr>
              <a:lnSpc>
                <a:spcPct val="120000"/>
              </a:lnSpc>
              <a:spcBef>
                <a:spcPts val="0"/>
              </a:spcBef>
              <a:buFontTx/>
              <a:buChar char="-"/>
            </a:pPr>
            <a:r>
              <a:rPr lang="en-US" sz="2000" dirty="0">
                <a:latin typeface="+mj-lt"/>
              </a:rPr>
              <a:t>Pregnancy &amp; birth</a:t>
            </a:r>
          </a:p>
          <a:p>
            <a:pPr>
              <a:lnSpc>
                <a:spcPct val="120000"/>
              </a:lnSpc>
              <a:spcBef>
                <a:spcPts val="0"/>
              </a:spcBef>
              <a:buFontTx/>
              <a:buChar char="-"/>
            </a:pPr>
            <a:r>
              <a:rPr lang="en-US" sz="2000" dirty="0">
                <a:latin typeface="+mj-lt"/>
              </a:rPr>
              <a:t>Becoming a parent</a:t>
            </a:r>
          </a:p>
          <a:p>
            <a:pPr>
              <a:lnSpc>
                <a:spcPct val="120000"/>
              </a:lnSpc>
              <a:spcBef>
                <a:spcPts val="0"/>
              </a:spcBef>
              <a:buFontTx/>
              <a:buChar char="-"/>
            </a:pPr>
            <a:r>
              <a:rPr lang="en-US" sz="2000" dirty="0">
                <a:latin typeface="+mj-lt"/>
              </a:rPr>
              <a:t>Separation</a:t>
            </a:r>
          </a:p>
          <a:p>
            <a:pPr>
              <a:lnSpc>
                <a:spcPct val="120000"/>
              </a:lnSpc>
              <a:spcBef>
                <a:spcPts val="0"/>
              </a:spcBef>
              <a:buFontTx/>
              <a:buChar char="-"/>
            </a:pPr>
            <a:r>
              <a:rPr lang="en-US" sz="2000" dirty="0">
                <a:latin typeface="+mj-lt"/>
              </a:rPr>
              <a:t>First job/ promotion/ losing a job</a:t>
            </a:r>
          </a:p>
          <a:p>
            <a:pPr>
              <a:lnSpc>
                <a:spcPct val="120000"/>
              </a:lnSpc>
              <a:spcBef>
                <a:spcPts val="0"/>
              </a:spcBef>
              <a:buFontTx/>
              <a:buChar char="-"/>
            </a:pPr>
            <a:r>
              <a:rPr lang="en-US" sz="2000" dirty="0">
                <a:latin typeface="+mj-lt"/>
              </a:rPr>
              <a:t>Changing job</a:t>
            </a:r>
          </a:p>
          <a:p>
            <a:pPr>
              <a:lnSpc>
                <a:spcPct val="120000"/>
              </a:lnSpc>
              <a:spcBef>
                <a:spcPts val="0"/>
              </a:spcBef>
              <a:buFontTx/>
              <a:buChar char="-"/>
            </a:pPr>
            <a:r>
              <a:rPr lang="en-US" sz="2000" dirty="0">
                <a:latin typeface="+mj-lt"/>
              </a:rPr>
              <a:t>Financial gain/ loss</a:t>
            </a:r>
          </a:p>
          <a:p>
            <a:pPr>
              <a:lnSpc>
                <a:spcPct val="120000"/>
              </a:lnSpc>
              <a:spcBef>
                <a:spcPts val="0"/>
              </a:spcBef>
              <a:buFontTx/>
              <a:buChar char="-"/>
            </a:pPr>
            <a:r>
              <a:rPr lang="en-US" sz="2000" dirty="0">
                <a:latin typeface="+mj-lt"/>
              </a:rPr>
              <a:t>Leaving home/ moving home</a:t>
            </a:r>
          </a:p>
          <a:p>
            <a:pPr>
              <a:lnSpc>
                <a:spcPct val="120000"/>
              </a:lnSpc>
              <a:spcBef>
                <a:spcPts val="0"/>
              </a:spcBef>
              <a:buFontTx/>
              <a:buChar char="-"/>
            </a:pPr>
            <a:r>
              <a:rPr lang="en-US" sz="2000" dirty="0">
                <a:latin typeface="+mj-lt"/>
              </a:rPr>
              <a:t>Emigrating </a:t>
            </a:r>
          </a:p>
          <a:p>
            <a:pPr>
              <a:lnSpc>
                <a:spcPct val="120000"/>
              </a:lnSpc>
              <a:spcBef>
                <a:spcPts val="0"/>
              </a:spcBef>
              <a:buFontTx/>
              <a:buChar char="-"/>
            </a:pPr>
            <a:r>
              <a:rPr lang="en-US" sz="2000" dirty="0">
                <a:latin typeface="+mj-lt"/>
              </a:rPr>
              <a:t>Illness/ disability </a:t>
            </a:r>
          </a:p>
          <a:p>
            <a:pPr>
              <a:lnSpc>
                <a:spcPct val="120000"/>
              </a:lnSpc>
              <a:spcBef>
                <a:spcPts val="0"/>
              </a:spcBef>
              <a:buFontTx/>
              <a:buChar char="-"/>
            </a:pPr>
            <a:r>
              <a:rPr lang="en-US" sz="2000" dirty="0">
                <a:latin typeface="+mj-lt"/>
              </a:rPr>
              <a:t>Serious accident</a:t>
            </a:r>
          </a:p>
          <a:p>
            <a:pPr>
              <a:lnSpc>
                <a:spcPct val="120000"/>
              </a:lnSpc>
              <a:spcBef>
                <a:spcPts val="0"/>
              </a:spcBef>
              <a:buFontTx/>
              <a:buChar char="-"/>
            </a:pPr>
            <a:r>
              <a:rPr lang="en-US" sz="2000" dirty="0">
                <a:latin typeface="+mj-lt"/>
              </a:rPr>
              <a:t>Bereavement </a:t>
            </a:r>
          </a:p>
          <a:p>
            <a:pPr>
              <a:lnSpc>
                <a:spcPct val="120000"/>
              </a:lnSpc>
              <a:spcBef>
                <a:spcPts val="0"/>
              </a:spcBef>
              <a:buFontTx/>
              <a:buChar char="-"/>
            </a:pPr>
            <a:r>
              <a:rPr lang="en-US" sz="2000" dirty="0">
                <a:latin typeface="+mj-lt"/>
              </a:rPr>
              <a:t>Retiring</a:t>
            </a:r>
          </a:p>
          <a:p>
            <a:pPr>
              <a:buFontTx/>
              <a:buChar char="-"/>
            </a:pPr>
            <a:endParaRPr lang="en-US" sz="2000" dirty="0"/>
          </a:p>
          <a:p>
            <a:pPr>
              <a:buFontTx/>
              <a:buChar char="-"/>
            </a:pPr>
            <a:endParaRPr lang="en-GB" sz="2000" dirty="0"/>
          </a:p>
        </p:txBody>
      </p:sp>
    </p:spTree>
    <p:custDataLst>
      <p:tags r:id="rId1"/>
    </p:custDataLst>
    <p:extLst>
      <p:ext uri="{BB962C8B-B14F-4D97-AF65-F5344CB8AC3E}">
        <p14:creationId xmlns:p14="http://schemas.microsoft.com/office/powerpoint/2010/main" val="4257032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y-GB" sz="2700" b="1" dirty="0">
                <a:latin typeface="Calibri"/>
                <a:cs typeface="Calibri"/>
              </a:rPr>
              <a:t>3.2 Damcaniaethau yn ymwneud â newid</a:t>
            </a:r>
            <a:br>
              <a:rPr lang="cy-GB" b="1" dirty="0">
                <a:latin typeface="Arial"/>
              </a:rPr>
            </a:br>
            <a:endParaRPr lang="en-GB" dirty="0"/>
          </a:p>
        </p:txBody>
      </p:sp>
      <p:sp>
        <p:nvSpPr>
          <p:cNvPr id="3" name="Text Placeholder 2"/>
          <p:cNvSpPr>
            <a:spLocks noGrp="1"/>
          </p:cNvSpPr>
          <p:nvPr>
            <p:ph type="body" sz="quarter" idx="10"/>
          </p:nvPr>
        </p:nvSpPr>
        <p:spPr>
          <a:xfrm>
            <a:off x="6386514" y="378191"/>
            <a:ext cx="3690937" cy="756642"/>
          </a:xfrm>
        </p:spPr>
        <p:txBody>
          <a:bodyPr/>
          <a:lstStyle/>
          <a:p>
            <a:r>
              <a:rPr lang="en-US" sz="2400" b="1" dirty="0"/>
              <a:t>3.2 Theories relating to change</a:t>
            </a:r>
            <a:endParaRPr lang="en-GB" sz="2400" b="1">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r>
              <a:rPr lang="cy-GB" dirty="0">
                <a:latin typeface="Calibri"/>
                <a:cs typeface="Calibri"/>
              </a:rPr>
              <a:t>Mae </a:t>
            </a:r>
            <a:r>
              <a:rPr lang="cy-GB" err="1">
                <a:latin typeface="Calibri"/>
                <a:cs typeface="Calibri"/>
              </a:rPr>
              <a:t>Merriam</a:t>
            </a:r>
            <a:r>
              <a:rPr lang="cy-GB" dirty="0">
                <a:latin typeface="Calibri"/>
                <a:cs typeface="Calibri"/>
              </a:rPr>
              <a:t> (2005) yn nodi pedwar math o drawsnewidiad bywyd: </a:t>
            </a:r>
          </a:p>
          <a:p>
            <a:r>
              <a:rPr lang="cy-GB" dirty="0">
                <a:latin typeface="Calibri"/>
                <a:cs typeface="Calibri"/>
              </a:rPr>
              <a:t>trawsnewidiadau a ragwelwyd </a:t>
            </a:r>
          </a:p>
          <a:p>
            <a:r>
              <a:rPr lang="cy-GB" dirty="0">
                <a:latin typeface="Calibri"/>
                <a:cs typeface="Calibri"/>
              </a:rPr>
              <a:t>trawsnewidiadau nas rhagwelwyd </a:t>
            </a:r>
          </a:p>
          <a:p>
            <a:r>
              <a:rPr lang="cy-GB" dirty="0">
                <a:latin typeface="Calibri"/>
                <a:cs typeface="Calibri"/>
              </a:rPr>
              <a:t>trawsnewidiadau nad ydynt yn ddigwyddiadau</a:t>
            </a:r>
          </a:p>
          <a:p>
            <a:r>
              <a:rPr lang="cy-GB" dirty="0">
                <a:latin typeface="Calibri"/>
                <a:cs typeface="Calibri"/>
              </a:rPr>
              <a:t>trawsnewidiadau cwsg.</a:t>
            </a:r>
          </a:p>
          <a:p>
            <a:endParaRPr lang="en-GB" dirty="0"/>
          </a:p>
        </p:txBody>
      </p:sp>
      <p:sp>
        <p:nvSpPr>
          <p:cNvPr id="5" name="Text Placeholder 4"/>
          <p:cNvSpPr>
            <a:spLocks noGrp="1"/>
          </p:cNvSpPr>
          <p:nvPr>
            <p:ph type="body" sz="quarter" idx="12"/>
          </p:nvPr>
        </p:nvSpPr>
        <p:spPr>
          <a:xfrm>
            <a:off x="6386514" y="1649414"/>
            <a:ext cx="4171759" cy="4239322"/>
          </a:xfrm>
        </p:spPr>
        <p:txBody>
          <a:bodyPr>
            <a:normAutofit/>
          </a:bodyPr>
          <a:lstStyle/>
          <a:p>
            <a:r>
              <a:rPr lang="en-US" dirty="0"/>
              <a:t>Merriam (2005) identifies four types of life transitions: </a:t>
            </a:r>
          </a:p>
          <a:p>
            <a:r>
              <a:rPr lang="en-US" dirty="0"/>
              <a:t>anticipated transitions </a:t>
            </a:r>
          </a:p>
          <a:p>
            <a:r>
              <a:rPr lang="en-US" dirty="0"/>
              <a:t>unanticipated transitions </a:t>
            </a:r>
          </a:p>
          <a:p>
            <a:r>
              <a:rPr lang="en-US" dirty="0"/>
              <a:t>non-event transitions</a:t>
            </a:r>
          </a:p>
          <a:p>
            <a:r>
              <a:rPr lang="en-US" dirty="0"/>
              <a:t>sleeper transitions.</a:t>
            </a:r>
            <a:endParaRPr lang="en-GB" sz="2000" dirty="0"/>
          </a:p>
        </p:txBody>
      </p:sp>
    </p:spTree>
    <p:custDataLst>
      <p:tags r:id="rId1"/>
    </p:custDataLst>
    <p:extLst>
      <p:ext uri="{BB962C8B-B14F-4D97-AF65-F5344CB8AC3E}">
        <p14:creationId xmlns:p14="http://schemas.microsoft.com/office/powerpoint/2010/main" val="2181144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0040" y="74559"/>
            <a:ext cx="3996553" cy="1031283"/>
          </a:xfrm>
        </p:spPr>
        <p:txBody>
          <a:bodyPr/>
          <a:lstStyle/>
          <a:p>
            <a:r>
              <a:rPr lang="en-US" b="1" dirty="0">
                <a:latin typeface="Calibri"/>
                <a:cs typeface="Calibri"/>
              </a:rPr>
              <a:t>Merriam (2005)</a:t>
            </a:r>
            <a:br>
              <a:rPr lang="en-GB" b="1" dirty="0"/>
            </a:br>
            <a:endParaRPr lang="en-GB" dirty="0"/>
          </a:p>
        </p:txBody>
      </p:sp>
      <p:sp>
        <p:nvSpPr>
          <p:cNvPr id="3" name="Text Placeholder 2"/>
          <p:cNvSpPr>
            <a:spLocks noGrp="1"/>
          </p:cNvSpPr>
          <p:nvPr>
            <p:ph type="body" sz="quarter" idx="10"/>
          </p:nvPr>
        </p:nvSpPr>
        <p:spPr>
          <a:xfrm>
            <a:off x="6386072" y="133375"/>
            <a:ext cx="3690937" cy="463504"/>
          </a:xfrm>
        </p:spPr>
        <p:txBody>
          <a:bodyPr>
            <a:normAutofit lnSpcReduction="10000"/>
          </a:bodyPr>
          <a:lstStyle/>
          <a:p>
            <a:r>
              <a:rPr lang="en-US" b="1" dirty="0"/>
              <a:t>Merriam (2005)</a:t>
            </a:r>
            <a:endParaRPr lang="en-GB" b="1">
              <a:cs typeface="Arial"/>
            </a:endParaRPr>
          </a:p>
        </p:txBody>
      </p:sp>
      <p:sp>
        <p:nvSpPr>
          <p:cNvPr id="4" name="Text Placeholder 3"/>
          <p:cNvSpPr>
            <a:spLocks noGrp="1"/>
          </p:cNvSpPr>
          <p:nvPr>
            <p:ph type="body" sz="quarter" idx="11"/>
          </p:nvPr>
        </p:nvSpPr>
        <p:spPr>
          <a:xfrm>
            <a:off x="358334" y="719329"/>
            <a:ext cx="3996554" cy="5205982"/>
          </a:xfrm>
        </p:spPr>
        <p:txBody>
          <a:bodyPr vert="horz" lIns="91440" tIns="45720" rIns="91440" bIns="45720" rtlCol="0" anchor="t">
            <a:normAutofit fontScale="70000" lnSpcReduction="20000"/>
          </a:bodyPr>
          <a:lstStyle/>
          <a:p>
            <a:r>
              <a:rPr lang="cy-GB" sz="2900" b="1" dirty="0">
                <a:latin typeface="Calibri"/>
                <a:cs typeface="Calibri"/>
              </a:rPr>
              <a:t>Trawsnewidiadau a ragwelwyd: </a:t>
            </a:r>
            <a:r>
              <a:rPr lang="cy-GB" sz="2900" dirty="0">
                <a:latin typeface="Calibri"/>
                <a:cs typeface="Calibri"/>
              </a:rPr>
              <a:t>mae'r trawsnewidiadau hyn wedi'u cynllunio a chredir eu bod yn rhan o'r cylch bywyd naturiol.  O fewn diwylliannau gall y pwyntiau trawsnewid hyn fod yn weddol ragweladwy. Enghreifftiau o'r math hwn o drawsnewid yw graddio o'r ysgol, dod o hyd i swydd, priodi, cael plant.</a:t>
            </a:r>
          </a:p>
          <a:p>
            <a:r>
              <a:rPr lang="cy-GB" sz="2900" b="1" dirty="0">
                <a:latin typeface="Calibri"/>
                <a:cs typeface="Calibri"/>
              </a:rPr>
              <a:t>Trawsnewidiadau nas rhagwelwyd: </a:t>
            </a:r>
            <a:r>
              <a:rPr lang="cy-GB" sz="2900" dirty="0">
                <a:latin typeface="Calibri"/>
                <a:cs typeface="Calibri"/>
              </a:rPr>
              <a:t>digwyddiadau na ddisgwylir ac nad ydynt yn dilyn unrhyw linell amser benodol ym mywyd oedolyn.  Gall enghreifftiau gynnwys mynd yn sâl, cael damwain car sy'n achosi i chi fethu â gweithio neu leihau maint cwmni sy'n arwain at golli swydd. </a:t>
            </a:r>
          </a:p>
          <a:p>
            <a:endParaRPr lang="en-GB" dirty="0"/>
          </a:p>
        </p:txBody>
      </p:sp>
      <p:sp>
        <p:nvSpPr>
          <p:cNvPr id="5" name="Text Placeholder 4"/>
          <p:cNvSpPr>
            <a:spLocks noGrp="1"/>
          </p:cNvSpPr>
          <p:nvPr>
            <p:ph type="body" sz="quarter" idx="12"/>
          </p:nvPr>
        </p:nvSpPr>
        <p:spPr>
          <a:xfrm>
            <a:off x="6386514" y="719329"/>
            <a:ext cx="4281487" cy="5205983"/>
          </a:xfrm>
        </p:spPr>
        <p:txBody>
          <a:bodyPr>
            <a:normAutofit/>
          </a:bodyPr>
          <a:lstStyle/>
          <a:p>
            <a:r>
              <a:rPr lang="en-US" sz="2000" b="1" dirty="0"/>
              <a:t>Anticipated transitions: </a:t>
            </a:r>
            <a:r>
              <a:rPr lang="en-US" sz="2000" dirty="0"/>
              <a:t>these transitions are planned and believed to be part of the natural life cycle.  Within cultures these transition points can be fairly predictable. Examples of this type of transition are graduating from school, finding a job, getting married, having a children.</a:t>
            </a:r>
            <a:r>
              <a:rPr lang="en-US" dirty="0"/>
              <a:t> </a:t>
            </a:r>
          </a:p>
          <a:p>
            <a:r>
              <a:rPr lang="en-GB" sz="2000" b="1" dirty="0"/>
              <a:t>Unanticipated transitions: </a:t>
            </a:r>
            <a:r>
              <a:rPr lang="en-US" sz="2000" dirty="0"/>
              <a:t>events that are not expected and do not follow any particular time line in an adult’s life.  Examples may include becoming ill, having a car accident that causes you to be unable to work or the down-sizing of a company resulting in job loss. </a:t>
            </a:r>
            <a:endParaRPr lang="en-GB" sz="2000" b="1" dirty="0"/>
          </a:p>
        </p:txBody>
      </p:sp>
    </p:spTree>
    <p:custDataLst>
      <p:tags r:id="rId1"/>
    </p:custDataLst>
    <p:extLst>
      <p:ext uri="{BB962C8B-B14F-4D97-AF65-F5344CB8AC3E}">
        <p14:creationId xmlns:p14="http://schemas.microsoft.com/office/powerpoint/2010/main" val="3622264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193" y="111082"/>
            <a:ext cx="3970096" cy="609638"/>
          </a:xfrm>
        </p:spPr>
        <p:txBody>
          <a:bodyPr>
            <a:normAutofit fontScale="90000"/>
          </a:bodyPr>
          <a:lstStyle/>
          <a:p>
            <a:r>
              <a:rPr lang="en-US" b="1" dirty="0">
                <a:latin typeface="Calibri"/>
                <a:cs typeface="Calibri"/>
              </a:rPr>
              <a:t>Merriam (2005)</a:t>
            </a:r>
            <a:br>
              <a:rPr lang="en-GB" b="1" dirty="0"/>
            </a:br>
            <a:endParaRPr lang="en-GB" dirty="0"/>
          </a:p>
        </p:txBody>
      </p:sp>
      <p:sp>
        <p:nvSpPr>
          <p:cNvPr id="3" name="Text Placeholder 2"/>
          <p:cNvSpPr>
            <a:spLocks noGrp="1"/>
          </p:cNvSpPr>
          <p:nvPr>
            <p:ph type="body" sz="quarter" idx="10"/>
          </p:nvPr>
        </p:nvSpPr>
        <p:spPr>
          <a:xfrm>
            <a:off x="6386514" y="115512"/>
            <a:ext cx="3690937" cy="475696"/>
          </a:xfrm>
        </p:spPr>
        <p:txBody>
          <a:bodyPr/>
          <a:lstStyle/>
          <a:p>
            <a:r>
              <a:rPr lang="en-US" b="1" dirty="0"/>
              <a:t>Merriam (2005)</a:t>
            </a:r>
            <a:endParaRPr lang="en-GB" b="1">
              <a:cs typeface="Arial"/>
            </a:endParaRPr>
          </a:p>
          <a:p>
            <a:endParaRPr lang="en-GB" dirty="0"/>
          </a:p>
        </p:txBody>
      </p:sp>
      <p:sp>
        <p:nvSpPr>
          <p:cNvPr id="4" name="Text Placeholder 3"/>
          <p:cNvSpPr>
            <a:spLocks noGrp="1"/>
          </p:cNvSpPr>
          <p:nvPr>
            <p:ph type="body" sz="quarter" idx="11"/>
          </p:nvPr>
        </p:nvSpPr>
        <p:spPr>
          <a:xfrm>
            <a:off x="642194" y="776749"/>
            <a:ext cx="4271555" cy="5087602"/>
          </a:xfrm>
        </p:spPr>
        <p:txBody>
          <a:bodyPr vert="horz" lIns="91440" tIns="45720" rIns="91440" bIns="45720" rtlCol="0" anchor="t">
            <a:normAutofit fontScale="77500" lnSpcReduction="20000"/>
          </a:bodyPr>
          <a:lstStyle/>
          <a:p>
            <a:r>
              <a:rPr lang="cy-GB" sz="2600" b="1" dirty="0">
                <a:latin typeface="Calibri"/>
                <a:cs typeface="Calibri"/>
              </a:rPr>
              <a:t>Trawsnewidiadau nad ydynt yn ddigwyddiadau: </a:t>
            </a:r>
            <a:r>
              <a:rPr lang="cy-GB" sz="2600" dirty="0">
                <a:latin typeface="Calibri"/>
                <a:cs typeface="Calibri"/>
              </a:rPr>
              <a:t>yw'r trawsnewidiadau hynny yr ydym yn disgwyl iddynt ddigwydd ond nad ydynt.  Mae enghreifftiau’n cynnwys: peidio â chael plant, pan oeddech bob amser wedi disgwyl dod yn rhiant, neu disgwyl gallu ymddeol yn chwe deg dim ond i sylweddoli na allwch wneud hynny oherwydd arian personol. </a:t>
            </a:r>
          </a:p>
          <a:p>
            <a:r>
              <a:rPr lang="cy-GB" sz="2600" b="1" dirty="0">
                <a:latin typeface="Calibri"/>
                <a:cs typeface="Calibri"/>
              </a:rPr>
              <a:t>Trawsnewid Cwsg:</a:t>
            </a:r>
            <a:r>
              <a:rPr lang="cy-GB" sz="2600" dirty="0">
                <a:latin typeface="Calibri"/>
                <a:cs typeface="Calibri"/>
              </a:rPr>
              <a:t> yn digwydd yn raddol ac efallai na fydd yr unigolyn yn ymwybodol o'r dilyniant. Gallai hyn olygu dod yn fwy cymwys yn y sgiliau sydd eu hangen i gwblhau rhaglen academaidd neu swydd newydd, neu </a:t>
            </a:r>
            <a:r>
              <a:rPr lang="cy-GB" sz="2600" err="1">
                <a:latin typeface="Calibri"/>
                <a:cs typeface="Calibri"/>
              </a:rPr>
              <a:t>rianta</a:t>
            </a:r>
            <a:r>
              <a:rPr lang="cy-GB" sz="2600" dirty="0">
                <a:latin typeface="Calibri"/>
                <a:cs typeface="Calibri"/>
              </a:rPr>
              <a:t>. Gallai hyn hefyd fod ar ffurf negyddol er enghraifft, megis diwedd perthynas. </a:t>
            </a:r>
          </a:p>
          <a:p>
            <a:endParaRPr lang="en-GB" dirty="0"/>
          </a:p>
        </p:txBody>
      </p:sp>
      <p:sp>
        <p:nvSpPr>
          <p:cNvPr id="5" name="Text Placeholder 4"/>
          <p:cNvSpPr>
            <a:spLocks noGrp="1"/>
          </p:cNvSpPr>
          <p:nvPr>
            <p:ph type="body" sz="quarter" idx="12"/>
          </p:nvPr>
        </p:nvSpPr>
        <p:spPr>
          <a:xfrm>
            <a:off x="6265818" y="682753"/>
            <a:ext cx="4316839" cy="5181599"/>
          </a:xfrm>
        </p:spPr>
        <p:txBody>
          <a:bodyPr>
            <a:normAutofit lnSpcReduction="10000"/>
          </a:bodyPr>
          <a:lstStyle/>
          <a:p>
            <a:r>
              <a:rPr lang="en-GB" sz="2000" b="1" dirty="0"/>
              <a:t>Non-event Transitions: </a:t>
            </a:r>
            <a:r>
              <a:rPr lang="en-US" sz="2000" dirty="0"/>
              <a:t>are those transitions that we expect to occur but do not.  Examples include: not having children, when you had always expected to become a parent, or expecting to be able to retire at sixty only to realise that you unable due to personal finances. </a:t>
            </a:r>
          </a:p>
          <a:p>
            <a:r>
              <a:rPr lang="en-GB" sz="2000" b="1" dirty="0"/>
              <a:t>Sleeper Transition:</a:t>
            </a:r>
            <a:r>
              <a:rPr lang="en-GB" sz="2000" dirty="0"/>
              <a:t> </a:t>
            </a:r>
            <a:r>
              <a:rPr lang="en-US" sz="2200" dirty="0"/>
              <a:t>occurs gradually and the individual may not be aware of the progression. This might involve becoming more competent in the skills needed to complete an academic program or a new job, or parenting. This could also take on a negative form for example, such as the ending of a relationship. </a:t>
            </a:r>
            <a:endParaRPr lang="en-GB" sz="2200" dirty="0"/>
          </a:p>
        </p:txBody>
      </p:sp>
    </p:spTree>
    <p:custDataLst>
      <p:tags r:id="rId1"/>
    </p:custDataLst>
    <p:extLst>
      <p:ext uri="{BB962C8B-B14F-4D97-AF65-F5344CB8AC3E}">
        <p14:creationId xmlns:p14="http://schemas.microsoft.com/office/powerpoint/2010/main" val="81755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3" ma:contentTypeDescription="Create a new document." ma:contentTypeScope="" ma:versionID="bfc5180613777e91b948e260f322378f">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6470b2d7574b190021629b4547b929ca"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0B7277-D935-4B53-A049-2E7E095D2385}">
  <ds:schemaRefs>
    <ds:schemaRef ds:uri="http://schemas.microsoft.com/office/2006/metadata/properties"/>
    <ds:schemaRef ds:uri="http://schemas.microsoft.com/office/infopath/2007/PartnerControls"/>
    <ds:schemaRef ds:uri="2f33f0b9-e468-4913-ae1d-192484410d9f"/>
    <ds:schemaRef ds:uri="ca6487ab-a953-456b-ba74-c92e137f6b23"/>
  </ds:schemaRefs>
</ds:datastoreItem>
</file>

<file path=customXml/itemProps2.xml><?xml version="1.0" encoding="utf-8"?>
<ds:datastoreItem xmlns:ds="http://schemas.openxmlformats.org/officeDocument/2006/customXml" ds:itemID="{48380106-EDF7-41D0-8E8A-50FA005453D4}">
  <ds:schemaRefs>
    <ds:schemaRef ds:uri="http://schemas.microsoft.com/sharepoint/v3/contenttype/forms"/>
  </ds:schemaRefs>
</ds:datastoreItem>
</file>

<file path=customXml/itemProps3.xml><?xml version="1.0" encoding="utf-8"?>
<ds:datastoreItem xmlns:ds="http://schemas.openxmlformats.org/officeDocument/2006/customXml" ds:itemID="{F6BFA358-E45E-4891-93C5-204F167E854B}"/>
</file>

<file path=docProps/app.xml><?xml version="1.0" encoding="utf-8"?>
<Properties xmlns="http://schemas.openxmlformats.org/officeDocument/2006/extended-properties" xmlns:vt="http://schemas.openxmlformats.org/officeDocument/2006/docPropsVTypes">
  <TotalTime>0</TotalTime>
  <Words>4643</Words>
  <Application>Microsoft Office PowerPoint</Application>
  <PresentationFormat>Widescreen</PresentationFormat>
  <Paragraphs>352</Paragraphs>
  <Slides>21</Slides>
  <Notes>18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Ymarferydd Gwasanaethau Cymdeithasol</vt:lpstr>
      <vt:lpstr>PowerPoint Presentation</vt:lpstr>
      <vt:lpstr>PowerPoint Presentation</vt:lpstr>
      <vt:lpstr>PowerPoint Presentation</vt:lpstr>
      <vt:lpstr>Deilliant Dysgu 3 </vt:lpstr>
      <vt:lpstr>3.1 Ymarfer: pa fathau o ddigwyddiadau bywyd a thrawsnewidiadau sy'n achosi newid?  </vt:lpstr>
      <vt:lpstr>3.2 Damcaniaethau yn ymwneud â newid </vt:lpstr>
      <vt:lpstr>Merriam (2005) </vt:lpstr>
      <vt:lpstr>Merriam (2005) </vt:lpstr>
      <vt:lpstr>Kübler-Ross model (1969) The ‘grief cycle’ and the ‘Five Stages of Grief’  </vt:lpstr>
      <vt:lpstr>PowerPoint Presentation</vt:lpstr>
      <vt:lpstr>Cam 1: Gwadu </vt:lpstr>
      <vt:lpstr>Cam 2: Dicter </vt:lpstr>
      <vt:lpstr>Cam 3: Bargeinio </vt:lpstr>
      <vt:lpstr>Cam 4: Iselder </vt:lpstr>
      <vt:lpstr>Cam 5: Derbyn </vt:lpstr>
      <vt:lpstr>3.3 Pwysigrwydd cefnogi unigolion ar adegau o newid </vt:lpstr>
      <vt:lpstr>Sut gall yr Ymarferydd Gwasanaethau Cymdeithasol gefnogi newid?  </vt:lpstr>
      <vt:lpstr>Sut gall yr Ymarferydd Gwasanaethau Cymdeithasol gefnogi newid?  </vt:lpstr>
      <vt:lpstr>Sut gall yr Ymarferydd Gwasanaethau Cymdeithasol gefnogi newid?  </vt:lpstr>
      <vt:lpstr>Sut gall yr Ymarferydd Gwasanaethau Cymdeithasol gefnogi newid?  </vt:lpstr>
    </vt:vector>
  </TitlesOfParts>
  <Company>Bridgend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Jodie Trotman</dc:creator>
  <cp:lastModifiedBy>Jodie Trotman</cp:lastModifiedBy>
  <cp:revision>54</cp:revision>
  <dcterms:created xsi:type="dcterms:W3CDTF">2023-06-09T11:25:50Z</dcterms:created>
  <dcterms:modified xsi:type="dcterms:W3CDTF">2024-01-10T21:09:18Z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0x010100FF53B4BBA26A92419C87554409A01F6C</vt:lpwstr>
  </property>
  <property fmtid="{D5CDD505-2E9C-101B-9397-08002B2CF9AE}" pid="3" name="MediaServiceImageTags">
    <vt:lpwstr/>
  </property>
</Properties>
</file>