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3" r:id="rId4"/>
    <p:sldMasterId id="2147483754" r:id="rId5"/>
  </p:sldMasterIdLst>
  <p:notesMasterIdLst>
    <p:notesMasterId r:id="rId37"/>
  </p:notesMasterIdLst>
  <p:handoutMasterIdLst>
    <p:handoutMasterId r:id="rId38"/>
  </p:handoutMasterIdLst>
  <p:sldIdLst>
    <p:sldId id="896" r:id="rId6"/>
    <p:sldId id="522" r:id="rId7"/>
    <p:sldId id="372" r:id="rId8"/>
    <p:sldId id="965" r:id="rId9"/>
    <p:sldId id="925" r:id="rId10"/>
    <p:sldId id="705" r:id="rId11"/>
    <p:sldId id="910" r:id="rId12"/>
    <p:sldId id="911" r:id="rId13"/>
    <p:sldId id="912" r:id="rId14"/>
    <p:sldId id="951" r:id="rId15"/>
    <p:sldId id="901" r:id="rId16"/>
    <p:sldId id="955" r:id="rId17"/>
    <p:sldId id="956" r:id="rId18"/>
    <p:sldId id="967" r:id="rId19"/>
    <p:sldId id="968" r:id="rId20"/>
    <p:sldId id="873" r:id="rId21"/>
    <p:sldId id="874" r:id="rId22"/>
    <p:sldId id="875" r:id="rId23"/>
    <p:sldId id="876" r:id="rId24"/>
    <p:sldId id="877" r:id="rId25"/>
    <p:sldId id="878" r:id="rId26"/>
    <p:sldId id="879" r:id="rId27"/>
    <p:sldId id="886" r:id="rId28"/>
    <p:sldId id="881" r:id="rId29"/>
    <p:sldId id="887" r:id="rId30"/>
    <p:sldId id="883" r:id="rId31"/>
    <p:sldId id="884" r:id="rId32"/>
    <p:sldId id="952" r:id="rId33"/>
    <p:sldId id="966" r:id="rId34"/>
    <p:sldId id="786" r:id="rId35"/>
    <p:sldId id="787" r:id="rId36"/>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5" orient="horz" pos="1457" userDrawn="1">
          <p15:clr>
            <a:srgbClr val="A4A3A4"/>
          </p15:clr>
        </p15:guide>
        <p15:guide id="16"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Onuzuruike" initials="JO" lastIdx="2" clrIdx="0"/>
  <p:cmAuthor id="2" name="Jenna Redelinghuys" initials="JR" lastIdx="8" clrIdx="1"/>
  <p:cmAuthor id="3" name="William Nightingale" initials="WN" lastIdx="1" clrIdx="2"/>
  <p:cmAuthor id="4" name="Suzi Gray" initials="SG" lastIdx="1" clrIdx="3">
    <p:extLst>
      <p:ext uri="{19B8F6BF-5375-455C-9EA6-DF929625EA0E}">
        <p15:presenceInfo xmlns:p15="http://schemas.microsoft.com/office/powerpoint/2012/main" userId="S-1-5-21-1308356437-3399562541-1039870623-3914" providerId="AD"/>
      </p:ext>
    </p:extLst>
  </p:cmAuthor>
  <p:cmAuthor id="5" name="Candy, Allison" initials="CA" lastIdx="1" clrIdx="4">
    <p:extLst>
      <p:ext uri="{19B8F6BF-5375-455C-9EA6-DF929625EA0E}">
        <p15:presenceInfo xmlns:p15="http://schemas.microsoft.com/office/powerpoint/2012/main" userId="S::candya@wjec.co.uk::8080e321-cbd0-4137-867d-57126c42a4e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CF5"/>
    <a:srgbClr val="0070C0"/>
    <a:srgbClr val="0096FF"/>
    <a:srgbClr val="65B2E6"/>
    <a:srgbClr val="6699FF"/>
    <a:srgbClr val="CB076E"/>
    <a:srgbClr val="FF99FF"/>
    <a:srgbClr val="CC99FF"/>
    <a:srgbClr val="FFCC66"/>
    <a:srgbClr val="CBD6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74"/>
  </p:normalViewPr>
  <p:slideViewPr>
    <p:cSldViewPr snapToGrid="0">
      <p:cViewPr varScale="1">
        <p:scale>
          <a:sx n="81" d="100"/>
          <a:sy n="81" d="100"/>
        </p:scale>
        <p:origin x="96" y="480"/>
      </p:cViewPr>
      <p:guideLst>
        <p:guide orient="horz" pos="1457"/>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Amy" userId="f2bb0d6d-8628-413b-a545-3dddc64ed75d" providerId="ADAL" clId="{74D3E8B6-504D-47A1-A645-5F54D0A555A9}"/>
    <pc:docChg chg="custSel modSld">
      <pc:chgData name="Thomas, Amy" userId="f2bb0d6d-8628-413b-a545-3dddc64ed75d" providerId="ADAL" clId="{74D3E8B6-504D-47A1-A645-5F54D0A555A9}" dt="2024-02-27T15:44:02.907" v="50" actId="13926"/>
      <pc:docMkLst>
        <pc:docMk/>
      </pc:docMkLst>
      <pc:sldChg chg="addSp delSp modSp mod">
        <pc:chgData name="Thomas, Amy" userId="f2bb0d6d-8628-413b-a545-3dddc64ed75d" providerId="ADAL" clId="{74D3E8B6-504D-47A1-A645-5F54D0A555A9}" dt="2024-02-27T15:44:02.907" v="50" actId="13926"/>
        <pc:sldMkLst>
          <pc:docMk/>
          <pc:sldMk cId="2193648451" sldId="910"/>
        </pc:sldMkLst>
        <pc:spChg chg="mod">
          <ac:chgData name="Thomas, Amy" userId="f2bb0d6d-8628-413b-a545-3dddc64ed75d" providerId="ADAL" clId="{74D3E8B6-504D-47A1-A645-5F54D0A555A9}" dt="2024-02-27T15:44:02.907" v="50" actId="13926"/>
          <ac:spMkLst>
            <pc:docMk/>
            <pc:sldMk cId="2193648451" sldId="910"/>
            <ac:spMk id="3" creationId="{22E93059-76E4-4DF1-9482-BC73CD47D6BF}"/>
          </ac:spMkLst>
        </pc:spChg>
        <pc:graphicFrameChg chg="add mod modGraphic">
          <ac:chgData name="Thomas, Amy" userId="f2bb0d6d-8628-413b-a545-3dddc64ed75d" providerId="ADAL" clId="{74D3E8B6-504D-47A1-A645-5F54D0A555A9}" dt="2024-02-27T15:43:54.364" v="49" actId="113"/>
          <ac:graphicFrameMkLst>
            <pc:docMk/>
            <pc:sldMk cId="2193648451" sldId="910"/>
            <ac:graphicFrameMk id="5" creationId="{D9DDBD51-B151-654A-0F66-FDCCDC076D4F}"/>
          </ac:graphicFrameMkLst>
        </pc:graphicFrameChg>
        <pc:picChg chg="del">
          <ac:chgData name="Thomas, Amy" userId="f2bb0d6d-8628-413b-a545-3dddc64ed75d" providerId="ADAL" clId="{74D3E8B6-504D-47A1-A645-5F54D0A555A9}" dt="2024-02-27T15:42:59.891" v="0" actId="478"/>
          <ac:picMkLst>
            <pc:docMk/>
            <pc:sldMk cId="2193648451" sldId="910"/>
            <ac:picMk id="10" creationId="{3F19F534-0B8B-653B-9A78-304EEC6035E8}"/>
          </ac:picMkLst>
        </pc:picChg>
      </pc:sldChg>
    </pc:docChg>
  </pc:docChgLst>
  <pc:docChgLst>
    <pc:chgData name="Thomas, Amy" userId="f2bb0d6d-8628-413b-a545-3dddc64ed75d" providerId="ADAL" clId="{63138E3A-C29E-4737-A8B8-58309869F26F}"/>
    <pc:docChg chg="modSld">
      <pc:chgData name="Thomas, Amy" userId="f2bb0d6d-8628-413b-a545-3dddc64ed75d" providerId="ADAL" clId="{63138E3A-C29E-4737-A8B8-58309869F26F}" dt="2023-10-04T13:13:54.420" v="0" actId="13926"/>
      <pc:docMkLst>
        <pc:docMk/>
      </pc:docMkLst>
      <pc:sldChg chg="modSp mod">
        <pc:chgData name="Thomas, Amy" userId="f2bb0d6d-8628-413b-a545-3dddc64ed75d" providerId="ADAL" clId="{63138E3A-C29E-4737-A8B8-58309869F26F}" dt="2023-10-04T13:13:54.420" v="0" actId="13926"/>
        <pc:sldMkLst>
          <pc:docMk/>
          <pc:sldMk cId="1019910441" sldId="951"/>
        </pc:sldMkLst>
        <pc:spChg chg="mod">
          <ac:chgData name="Thomas, Amy" userId="f2bb0d6d-8628-413b-a545-3dddc64ed75d" providerId="ADAL" clId="{63138E3A-C29E-4737-A8B8-58309869F26F}" dt="2023-10-04T13:13:54.420" v="0" actId="13926"/>
          <ac:spMkLst>
            <pc:docMk/>
            <pc:sldMk cId="1019910441" sldId="951"/>
            <ac:spMk id="10" creationId="{F127C1DE-149B-8183-B51B-310F1719EC4A}"/>
          </ac:spMkLst>
        </pc:spChg>
      </pc:sldChg>
    </pc:docChg>
  </pc:docChgLst>
  <pc:docChgLst>
    <pc:chgData name="Jones, Nia" userId="c8e4cf6e-6852-4dab-8bdb-a66f4fdc7c7a" providerId="ADAL" clId="{CE69FFB2-9154-4D18-91B1-5A87479AB8CF}"/>
    <pc:docChg chg="addSld delSld modSld">
      <pc:chgData name="Jones, Nia" userId="c8e4cf6e-6852-4dab-8bdb-a66f4fdc7c7a" providerId="ADAL" clId="{CE69FFB2-9154-4D18-91B1-5A87479AB8CF}" dt="2023-09-21T19:21:35.661" v="8" actId="47"/>
      <pc:docMkLst>
        <pc:docMk/>
      </pc:docMkLst>
      <pc:sldChg chg="add">
        <pc:chgData name="Jones, Nia" userId="c8e4cf6e-6852-4dab-8bdb-a66f4fdc7c7a" providerId="ADAL" clId="{CE69FFB2-9154-4D18-91B1-5A87479AB8CF}" dt="2023-09-21T19:19:11.057" v="0"/>
        <pc:sldMkLst>
          <pc:docMk/>
          <pc:sldMk cId="3188486767" sldId="372"/>
        </pc:sldMkLst>
      </pc:sldChg>
      <pc:sldChg chg="modSp mod">
        <pc:chgData name="Jones, Nia" userId="c8e4cf6e-6852-4dab-8bdb-a66f4fdc7c7a" providerId="ADAL" clId="{CE69FFB2-9154-4D18-91B1-5A87479AB8CF}" dt="2023-09-21T19:20:12.753" v="3" actId="1076"/>
        <pc:sldMkLst>
          <pc:docMk/>
          <pc:sldMk cId="4194456309" sldId="902"/>
        </pc:sldMkLst>
        <pc:spChg chg="mod">
          <ac:chgData name="Jones, Nia" userId="c8e4cf6e-6852-4dab-8bdb-a66f4fdc7c7a" providerId="ADAL" clId="{CE69FFB2-9154-4D18-91B1-5A87479AB8CF}" dt="2023-09-21T19:20:10.290" v="2" actId="14100"/>
          <ac:spMkLst>
            <pc:docMk/>
            <pc:sldMk cId="4194456309" sldId="902"/>
            <ac:spMk id="8" creationId="{8685F588-DD02-4157-AEF4-523059719843}"/>
          </ac:spMkLst>
        </pc:spChg>
        <pc:spChg chg="mod">
          <ac:chgData name="Jones, Nia" userId="c8e4cf6e-6852-4dab-8bdb-a66f4fdc7c7a" providerId="ADAL" clId="{CE69FFB2-9154-4D18-91B1-5A87479AB8CF}" dt="2023-09-21T19:20:12.753" v="3" actId="1076"/>
          <ac:spMkLst>
            <pc:docMk/>
            <pc:sldMk cId="4194456309" sldId="902"/>
            <ac:spMk id="11" creationId="{6E42C59E-42A0-1697-1EB5-4CD5C332E5B1}"/>
          </ac:spMkLst>
        </pc:spChg>
      </pc:sldChg>
      <pc:sldChg chg="del">
        <pc:chgData name="Jones, Nia" userId="c8e4cf6e-6852-4dab-8bdb-a66f4fdc7c7a" providerId="ADAL" clId="{CE69FFB2-9154-4D18-91B1-5A87479AB8CF}" dt="2023-09-21T19:21:35.661" v="8" actId="47"/>
        <pc:sldMkLst>
          <pc:docMk/>
          <pc:sldMk cId="3311258288" sldId="905"/>
        </pc:sldMkLst>
      </pc:sldChg>
      <pc:sldChg chg="add">
        <pc:chgData name="Jones, Nia" userId="c8e4cf6e-6852-4dab-8bdb-a66f4fdc7c7a" providerId="ADAL" clId="{CE69FFB2-9154-4D18-91B1-5A87479AB8CF}" dt="2023-09-21T19:19:11.057" v="0"/>
        <pc:sldMkLst>
          <pc:docMk/>
          <pc:sldMk cId="2884054795" sldId="925"/>
        </pc:sldMkLst>
      </pc:sldChg>
      <pc:sldChg chg="modSp mod">
        <pc:chgData name="Jones, Nia" userId="c8e4cf6e-6852-4dab-8bdb-a66f4fdc7c7a" providerId="ADAL" clId="{CE69FFB2-9154-4D18-91B1-5A87479AB8CF}" dt="2023-09-21T19:20:30.815" v="5" actId="20577"/>
        <pc:sldMkLst>
          <pc:docMk/>
          <pc:sldMk cId="1671117949" sldId="959"/>
        </pc:sldMkLst>
        <pc:spChg chg="mod">
          <ac:chgData name="Jones, Nia" userId="c8e4cf6e-6852-4dab-8bdb-a66f4fdc7c7a" providerId="ADAL" clId="{CE69FFB2-9154-4D18-91B1-5A87479AB8CF}" dt="2023-09-21T19:20:30.815" v="5" actId="20577"/>
          <ac:spMkLst>
            <pc:docMk/>
            <pc:sldMk cId="1671117949" sldId="959"/>
            <ac:spMk id="11" creationId="{6E42C59E-42A0-1697-1EB5-4CD5C332E5B1}"/>
          </ac:spMkLst>
        </pc:spChg>
      </pc:sldChg>
      <pc:sldChg chg="modSp mod">
        <pc:chgData name="Jones, Nia" userId="c8e4cf6e-6852-4dab-8bdb-a66f4fdc7c7a" providerId="ADAL" clId="{CE69FFB2-9154-4D18-91B1-5A87479AB8CF}" dt="2023-09-21T19:20:56.371" v="7" actId="20577"/>
        <pc:sldMkLst>
          <pc:docMk/>
          <pc:sldMk cId="2914365002" sldId="963"/>
        </pc:sldMkLst>
        <pc:spChg chg="mod">
          <ac:chgData name="Jones, Nia" userId="c8e4cf6e-6852-4dab-8bdb-a66f4fdc7c7a" providerId="ADAL" clId="{CE69FFB2-9154-4D18-91B1-5A87479AB8CF}" dt="2023-09-21T19:20:56.371" v="7" actId="20577"/>
          <ac:spMkLst>
            <pc:docMk/>
            <pc:sldMk cId="2914365002" sldId="963"/>
            <ac:spMk id="11" creationId="{6E42C59E-42A0-1697-1EB5-4CD5C332E5B1}"/>
          </ac:spMkLst>
        </pc:spChg>
      </pc:sldChg>
      <pc:sldChg chg="add">
        <pc:chgData name="Jones, Nia" userId="c8e4cf6e-6852-4dab-8bdb-a66f4fdc7c7a" providerId="ADAL" clId="{CE69FFB2-9154-4D18-91B1-5A87479AB8CF}" dt="2023-09-21T19:19:11.057" v="0"/>
        <pc:sldMkLst>
          <pc:docMk/>
          <pc:sldMk cId="3285283595" sldId="965"/>
        </pc:sldMkLst>
      </pc:sldChg>
    </pc:docChg>
  </pc:docChgLst>
  <pc:docChgLst>
    <pc:chgData name="Lucas, Tania" userId="232b37cb-a817-446c-b5f8-6c2be3ba9e7b" providerId="ADAL" clId="{FC17484C-B7FA-4B6F-8563-DE0C444CDD64}"/>
    <pc:docChg chg="custSel modSld">
      <pc:chgData name="Lucas, Tania" userId="232b37cb-a817-446c-b5f8-6c2be3ba9e7b" providerId="ADAL" clId="{FC17484C-B7FA-4B6F-8563-DE0C444CDD64}" dt="2023-09-11T16:02:54.871" v="146" actId="14100"/>
      <pc:docMkLst>
        <pc:docMk/>
      </pc:docMkLst>
      <pc:sldChg chg="modSp mod">
        <pc:chgData name="Lucas, Tania" userId="232b37cb-a817-446c-b5f8-6c2be3ba9e7b" providerId="ADAL" clId="{FC17484C-B7FA-4B6F-8563-DE0C444CDD64}" dt="2023-09-11T16:02:54.871" v="146" actId="14100"/>
        <pc:sldMkLst>
          <pc:docMk/>
          <pc:sldMk cId="900074306" sldId="899"/>
        </pc:sldMkLst>
        <pc:spChg chg="mod">
          <ac:chgData name="Lucas, Tania" userId="232b37cb-a817-446c-b5f8-6c2be3ba9e7b" providerId="ADAL" clId="{FC17484C-B7FA-4B6F-8563-DE0C444CDD64}" dt="2023-09-11T16:02:54.871" v="146" actId="14100"/>
          <ac:spMkLst>
            <pc:docMk/>
            <pc:sldMk cId="900074306" sldId="899"/>
            <ac:spMk id="11" creationId="{6E42C59E-42A0-1697-1EB5-4CD5C332E5B1}"/>
          </ac:spMkLst>
        </pc:spChg>
      </pc:sldChg>
      <pc:sldChg chg="modSp mod">
        <pc:chgData name="Lucas, Tania" userId="232b37cb-a817-446c-b5f8-6c2be3ba9e7b" providerId="ADAL" clId="{FC17484C-B7FA-4B6F-8563-DE0C444CDD64}" dt="2023-09-11T14:52:06.352" v="22" actId="13926"/>
        <pc:sldMkLst>
          <pc:docMk/>
          <pc:sldMk cId="2193648451" sldId="910"/>
        </pc:sldMkLst>
        <pc:spChg chg="mod">
          <ac:chgData name="Lucas, Tania" userId="232b37cb-a817-446c-b5f8-6c2be3ba9e7b" providerId="ADAL" clId="{FC17484C-B7FA-4B6F-8563-DE0C444CDD64}" dt="2023-09-11T14:52:06.352" v="22" actId="13926"/>
          <ac:spMkLst>
            <pc:docMk/>
            <pc:sldMk cId="2193648451" sldId="910"/>
            <ac:spMk id="3" creationId="{22E93059-76E4-4DF1-9482-BC73CD47D6BF}"/>
          </ac:spMkLst>
        </pc:spChg>
      </pc:sldChg>
      <pc:sldChg chg="addSp delSp modSp mod">
        <pc:chgData name="Lucas, Tania" userId="232b37cb-a817-446c-b5f8-6c2be3ba9e7b" providerId="ADAL" clId="{FC17484C-B7FA-4B6F-8563-DE0C444CDD64}" dt="2023-09-11T15:40:49.730" v="138" actId="1038"/>
        <pc:sldMkLst>
          <pc:docMk/>
          <pc:sldMk cId="1019910441" sldId="951"/>
        </pc:sldMkLst>
        <pc:spChg chg="mod topLvl">
          <ac:chgData name="Lucas, Tania" userId="232b37cb-a817-446c-b5f8-6c2be3ba9e7b" providerId="ADAL" clId="{FC17484C-B7FA-4B6F-8563-DE0C444CDD64}" dt="2023-09-11T15:08:10.390" v="34" actId="14100"/>
          <ac:spMkLst>
            <pc:docMk/>
            <pc:sldMk cId="1019910441" sldId="951"/>
            <ac:spMk id="6" creationId="{490A9F8C-E2FF-DDFE-8C3A-A9317484E3E6}"/>
          </ac:spMkLst>
        </pc:spChg>
        <pc:spChg chg="mod topLvl">
          <ac:chgData name="Lucas, Tania" userId="232b37cb-a817-446c-b5f8-6c2be3ba9e7b" providerId="ADAL" clId="{FC17484C-B7FA-4B6F-8563-DE0C444CDD64}" dt="2023-09-11T15:10:34.079" v="57" actId="1035"/>
          <ac:spMkLst>
            <pc:docMk/>
            <pc:sldMk cId="1019910441" sldId="951"/>
            <ac:spMk id="7" creationId="{715F705B-14DE-E149-1AA2-B258319170E8}"/>
          </ac:spMkLst>
        </pc:spChg>
        <pc:spChg chg="add mod">
          <ac:chgData name="Lucas, Tania" userId="232b37cb-a817-446c-b5f8-6c2be3ba9e7b" providerId="ADAL" clId="{FC17484C-B7FA-4B6F-8563-DE0C444CDD64}" dt="2023-09-11T15:25:17.106" v="80" actId="164"/>
          <ac:spMkLst>
            <pc:docMk/>
            <pc:sldMk cId="1019910441" sldId="951"/>
            <ac:spMk id="19" creationId="{A9A48446-B8E6-F0FC-B082-99DB2771F9A2}"/>
          </ac:spMkLst>
        </pc:spChg>
        <pc:spChg chg="add mod">
          <ac:chgData name="Lucas, Tania" userId="232b37cb-a817-446c-b5f8-6c2be3ba9e7b" providerId="ADAL" clId="{FC17484C-B7FA-4B6F-8563-DE0C444CDD64}" dt="2023-09-11T15:25:17.106" v="80" actId="164"/>
          <ac:spMkLst>
            <pc:docMk/>
            <pc:sldMk cId="1019910441" sldId="951"/>
            <ac:spMk id="20" creationId="{B2A4AE39-F495-5767-27B4-0BE6A9A177CB}"/>
          </ac:spMkLst>
        </pc:spChg>
        <pc:grpChg chg="add mod">
          <ac:chgData name="Lucas, Tania" userId="232b37cb-a817-446c-b5f8-6c2be3ba9e7b" providerId="ADAL" clId="{FC17484C-B7FA-4B6F-8563-DE0C444CDD64}" dt="2023-09-11T15:07:47.173" v="27" actId="164"/>
          <ac:grpSpMkLst>
            <pc:docMk/>
            <pc:sldMk cId="1019910441" sldId="951"/>
            <ac:grpSpMk id="2" creationId="{6DD9E15F-8FAF-5CD2-66D4-006A40F6DCDE}"/>
          </ac:grpSpMkLst>
        </pc:grpChg>
        <pc:grpChg chg="del">
          <ac:chgData name="Lucas, Tania" userId="232b37cb-a817-446c-b5f8-6c2be3ba9e7b" providerId="ADAL" clId="{FC17484C-B7FA-4B6F-8563-DE0C444CDD64}" dt="2023-09-11T14:53:16.400" v="24" actId="165"/>
          <ac:grpSpMkLst>
            <pc:docMk/>
            <pc:sldMk cId="1019910441" sldId="951"/>
            <ac:grpSpMk id="11" creationId="{150C4524-8E85-9752-18BB-1A69D2D5705A}"/>
          </ac:grpSpMkLst>
        </pc:grpChg>
        <pc:grpChg chg="add mod">
          <ac:chgData name="Lucas, Tania" userId="232b37cb-a817-446c-b5f8-6c2be3ba9e7b" providerId="ADAL" clId="{FC17484C-B7FA-4B6F-8563-DE0C444CDD64}" dt="2023-09-11T15:40:41.963" v="115" actId="1038"/>
          <ac:grpSpMkLst>
            <pc:docMk/>
            <pc:sldMk cId="1019910441" sldId="951"/>
            <ac:grpSpMk id="21" creationId="{CCCB383E-7E08-55ED-1150-0F2A37CCC299}"/>
          </ac:grpSpMkLst>
        </pc:grpChg>
        <pc:picChg chg="mod topLvl">
          <ac:chgData name="Lucas, Tania" userId="232b37cb-a817-446c-b5f8-6c2be3ba9e7b" providerId="ADAL" clId="{FC17484C-B7FA-4B6F-8563-DE0C444CDD64}" dt="2023-09-11T15:07:47.173" v="27" actId="164"/>
          <ac:picMkLst>
            <pc:docMk/>
            <pc:sldMk cId="1019910441" sldId="951"/>
            <ac:picMk id="4" creationId="{BA3B5B8B-A027-15BE-91B5-CDE11130536D}"/>
          </ac:picMkLst>
        </pc:picChg>
        <pc:picChg chg="add del mod">
          <ac:chgData name="Lucas, Tania" userId="232b37cb-a817-446c-b5f8-6c2be3ba9e7b" providerId="ADAL" clId="{FC17484C-B7FA-4B6F-8563-DE0C444CDD64}" dt="2023-09-11T15:38:16.296" v="91" actId="478"/>
          <ac:picMkLst>
            <pc:docMk/>
            <pc:sldMk cId="1019910441" sldId="951"/>
            <ac:picMk id="5" creationId="{D0F6417D-3584-4429-E9FD-69687A055FC7}"/>
          </ac:picMkLst>
        </pc:picChg>
        <pc:picChg chg="del">
          <ac:chgData name="Lucas, Tania" userId="232b37cb-a817-446c-b5f8-6c2be3ba9e7b" providerId="ADAL" clId="{FC17484C-B7FA-4B6F-8563-DE0C444CDD64}" dt="2023-09-11T15:22:37.957" v="61" actId="478"/>
          <ac:picMkLst>
            <pc:docMk/>
            <pc:sldMk cId="1019910441" sldId="951"/>
            <ac:picMk id="8" creationId="{D3BFD517-7B6D-0F6F-9F57-D4A2F9CB60B1}"/>
          </ac:picMkLst>
        </pc:picChg>
        <pc:picChg chg="del">
          <ac:chgData name="Lucas, Tania" userId="232b37cb-a817-446c-b5f8-6c2be3ba9e7b" providerId="ADAL" clId="{FC17484C-B7FA-4B6F-8563-DE0C444CDD64}" dt="2023-09-11T15:23:58.216" v="67" actId="478"/>
          <ac:picMkLst>
            <pc:docMk/>
            <pc:sldMk cId="1019910441" sldId="951"/>
            <ac:picMk id="12" creationId="{58B39755-B20D-6635-D44F-33A4471E8AC4}"/>
          </ac:picMkLst>
        </pc:picChg>
        <pc:picChg chg="del">
          <ac:chgData name="Lucas, Tania" userId="232b37cb-a817-446c-b5f8-6c2be3ba9e7b" providerId="ADAL" clId="{FC17484C-B7FA-4B6F-8563-DE0C444CDD64}" dt="2023-09-11T15:26:24.877" v="84" actId="478"/>
          <ac:picMkLst>
            <pc:docMk/>
            <pc:sldMk cId="1019910441" sldId="951"/>
            <ac:picMk id="13" creationId="{225F1AA6-2313-9DC9-34E6-12598CF97373}"/>
          </ac:picMkLst>
        </pc:picChg>
        <pc:picChg chg="del">
          <ac:chgData name="Lucas, Tania" userId="232b37cb-a817-446c-b5f8-6c2be3ba9e7b" providerId="ADAL" clId="{FC17484C-B7FA-4B6F-8563-DE0C444CDD64}" dt="2023-09-11T15:14:47.517" v="58" actId="478"/>
          <ac:picMkLst>
            <pc:docMk/>
            <pc:sldMk cId="1019910441" sldId="951"/>
            <ac:picMk id="14" creationId="{3E7B3F29-8191-2203-BFE3-9E6B6800A200}"/>
          </ac:picMkLst>
        </pc:picChg>
        <pc:picChg chg="add mod">
          <ac:chgData name="Lucas, Tania" userId="232b37cb-a817-446c-b5f8-6c2be3ba9e7b" providerId="ADAL" clId="{FC17484C-B7FA-4B6F-8563-DE0C444CDD64}" dt="2023-09-11T15:40:49.730" v="138" actId="1038"/>
          <ac:picMkLst>
            <pc:docMk/>
            <pc:sldMk cId="1019910441" sldId="951"/>
            <ac:picMk id="16" creationId="{6B1BDEF7-FB3D-574D-0AEC-8226302B01B2}"/>
          </ac:picMkLst>
        </pc:picChg>
        <pc:picChg chg="add mod">
          <ac:chgData name="Lucas, Tania" userId="232b37cb-a817-446c-b5f8-6c2be3ba9e7b" providerId="ADAL" clId="{FC17484C-B7FA-4B6F-8563-DE0C444CDD64}" dt="2023-09-11T15:25:17.106" v="80" actId="164"/>
          <ac:picMkLst>
            <pc:docMk/>
            <pc:sldMk cId="1019910441" sldId="951"/>
            <ac:picMk id="18" creationId="{21DE6555-0BC9-F907-3ACA-FCA6EAC96FAD}"/>
          </ac:picMkLst>
        </pc:picChg>
        <pc:picChg chg="add mod">
          <ac:chgData name="Lucas, Tania" userId="232b37cb-a817-446c-b5f8-6c2be3ba9e7b" providerId="ADAL" clId="{FC17484C-B7FA-4B6F-8563-DE0C444CDD64}" dt="2023-09-11T15:26:52.534" v="90" actId="1076"/>
          <ac:picMkLst>
            <pc:docMk/>
            <pc:sldMk cId="1019910441" sldId="951"/>
            <ac:picMk id="23" creationId="{1EDA1B14-E605-E313-2633-9F4C35C0BB19}"/>
          </ac:picMkLst>
        </pc:picChg>
        <pc:picChg chg="add mod">
          <ac:chgData name="Lucas, Tania" userId="232b37cb-a817-446c-b5f8-6c2be3ba9e7b" providerId="ADAL" clId="{FC17484C-B7FA-4B6F-8563-DE0C444CDD64}" dt="2023-09-11T15:38:39.550" v="105" actId="1038"/>
          <ac:picMkLst>
            <pc:docMk/>
            <pc:sldMk cId="1019910441" sldId="951"/>
            <ac:picMk id="25" creationId="{74809E03-F02E-6351-88A0-727C01520200}"/>
          </ac:picMkLst>
        </pc:picChg>
      </pc:sldChg>
      <pc:sldChg chg="modSp mod">
        <pc:chgData name="Lucas, Tania" userId="232b37cb-a817-446c-b5f8-6c2be3ba9e7b" providerId="ADAL" clId="{FC17484C-B7FA-4B6F-8563-DE0C444CDD64}" dt="2023-09-11T15:55:06.280" v="139" actId="13926"/>
        <pc:sldMkLst>
          <pc:docMk/>
          <pc:sldMk cId="4163166728" sldId="955"/>
        </pc:sldMkLst>
        <pc:spChg chg="mod">
          <ac:chgData name="Lucas, Tania" userId="232b37cb-a817-446c-b5f8-6c2be3ba9e7b" providerId="ADAL" clId="{FC17484C-B7FA-4B6F-8563-DE0C444CDD64}" dt="2023-09-11T15:55:06.280" v="139" actId="13926"/>
          <ac:spMkLst>
            <pc:docMk/>
            <pc:sldMk cId="4163166728" sldId="955"/>
            <ac:spMk id="2" creationId="{2F45463F-2B65-9830-DF30-8E81FB1E7C8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F99A1E-D9C7-4EAC-A5D4-EABDB04256A5}" type="doc">
      <dgm:prSet loTypeId="urn:microsoft.com/office/officeart/2005/8/layout/default" loCatId="list" qsTypeId="urn:microsoft.com/office/officeart/2005/8/quickstyle/simple2" qsCatId="simple" csTypeId="urn:microsoft.com/office/officeart/2005/8/colors/accent2_2" csCatId="accent2"/>
      <dgm:spPr/>
      <dgm:t>
        <a:bodyPr/>
        <a:lstStyle/>
        <a:p>
          <a:endParaRPr lang="en-US"/>
        </a:p>
      </dgm:t>
    </dgm:pt>
    <dgm:pt modelId="{28D8B30D-46DB-4385-8C00-FD3339AC6D9D}">
      <dgm:prSet/>
      <dgm:spPr/>
      <dgm:t>
        <a:bodyPr/>
        <a:lstStyle/>
        <a:p>
          <a:r>
            <a:rPr lang="en-GB" dirty="0"/>
            <a:t>The examination was completed on-line and through paper copies. </a:t>
          </a:r>
          <a:endParaRPr lang="en-US" dirty="0"/>
        </a:p>
      </dgm:t>
    </dgm:pt>
    <dgm:pt modelId="{0841082E-9FD6-4010-8912-8DB330229B12}" type="parTrans" cxnId="{E8848B4D-9BF6-4D51-872D-D8D086B70956}">
      <dgm:prSet/>
      <dgm:spPr/>
      <dgm:t>
        <a:bodyPr/>
        <a:lstStyle/>
        <a:p>
          <a:endParaRPr lang="en-US"/>
        </a:p>
      </dgm:t>
    </dgm:pt>
    <dgm:pt modelId="{9B2EE662-39D2-4EE9-A90D-8DC8E95B5966}" type="sibTrans" cxnId="{E8848B4D-9BF6-4D51-872D-D8D086B70956}">
      <dgm:prSet/>
      <dgm:spPr/>
      <dgm:t>
        <a:bodyPr/>
        <a:lstStyle/>
        <a:p>
          <a:endParaRPr lang="en-US"/>
        </a:p>
      </dgm:t>
    </dgm:pt>
    <dgm:pt modelId="{BF6D809F-86B6-4F39-8496-109EEC0255D9}">
      <dgm:prSet/>
      <dgm:spPr/>
      <dgm:t>
        <a:bodyPr/>
        <a:lstStyle/>
        <a:p>
          <a:r>
            <a:rPr lang="en-GB"/>
            <a:t>The questions proved to be accessible to the majority of candidates and timing of the paper was gauged well as candidates responded well and with detail to all questions provided. </a:t>
          </a:r>
          <a:endParaRPr lang="en-US"/>
        </a:p>
      </dgm:t>
    </dgm:pt>
    <dgm:pt modelId="{FCDC2BC1-A66E-45E1-A46D-6D1A6344942C}" type="parTrans" cxnId="{8DF1C8D2-4494-4F1A-B9EB-AB8A2B4E7CD5}">
      <dgm:prSet/>
      <dgm:spPr/>
      <dgm:t>
        <a:bodyPr/>
        <a:lstStyle/>
        <a:p>
          <a:endParaRPr lang="en-US"/>
        </a:p>
      </dgm:t>
    </dgm:pt>
    <dgm:pt modelId="{A514282F-EBCE-49BD-83D4-02F4F370F107}" type="sibTrans" cxnId="{8DF1C8D2-4494-4F1A-B9EB-AB8A2B4E7CD5}">
      <dgm:prSet/>
      <dgm:spPr/>
      <dgm:t>
        <a:bodyPr/>
        <a:lstStyle/>
        <a:p>
          <a:endParaRPr lang="en-US"/>
        </a:p>
      </dgm:t>
    </dgm:pt>
    <dgm:pt modelId="{5869B493-8065-4D95-BE64-85794F6427E4}">
      <dgm:prSet/>
      <dgm:spPr/>
      <dgm:t>
        <a:bodyPr/>
        <a:lstStyle/>
        <a:p>
          <a:r>
            <a:rPr lang="en-GB" dirty="0"/>
            <a:t>Responses were generally clear and examiners were able to understand text, some learners wrote in very large writing and they ran out of space quickly although more often than not, they made use of additional sheets to complete their response. </a:t>
          </a:r>
          <a:endParaRPr lang="en-US" dirty="0"/>
        </a:p>
      </dgm:t>
    </dgm:pt>
    <dgm:pt modelId="{75583F1D-B460-4703-9460-783CED7D3D74}" type="parTrans" cxnId="{CCD17936-617E-401B-9236-B0371B252214}">
      <dgm:prSet/>
      <dgm:spPr/>
      <dgm:t>
        <a:bodyPr/>
        <a:lstStyle/>
        <a:p>
          <a:endParaRPr lang="en-US"/>
        </a:p>
      </dgm:t>
    </dgm:pt>
    <dgm:pt modelId="{D987641C-ADAD-40D1-BEF8-39499C86F002}" type="sibTrans" cxnId="{CCD17936-617E-401B-9236-B0371B252214}">
      <dgm:prSet/>
      <dgm:spPr/>
      <dgm:t>
        <a:bodyPr/>
        <a:lstStyle/>
        <a:p>
          <a:endParaRPr lang="en-US"/>
        </a:p>
      </dgm:t>
    </dgm:pt>
    <dgm:pt modelId="{20C1ED8D-53FA-470D-89DB-2E0AB825E493}">
      <dgm:prSet/>
      <dgm:spPr/>
      <dgm:t>
        <a:bodyPr/>
        <a:lstStyle/>
        <a:p>
          <a:r>
            <a:rPr lang="en-GB" dirty="0"/>
            <a:t>Responses were enhanced by the opportunity to complete online through clarity and expanded space for their responses, many learners benefit through being able to type rather than write their answers, to amend and correct as they respond. </a:t>
          </a:r>
          <a:endParaRPr lang="en-US" dirty="0"/>
        </a:p>
      </dgm:t>
    </dgm:pt>
    <dgm:pt modelId="{14B6F9C5-F17F-461D-A53A-9D69BC3D668B}" type="parTrans" cxnId="{9C392D9D-0354-4E9C-9341-0E3ED05B110F}">
      <dgm:prSet/>
      <dgm:spPr/>
      <dgm:t>
        <a:bodyPr/>
        <a:lstStyle/>
        <a:p>
          <a:endParaRPr lang="en-US"/>
        </a:p>
      </dgm:t>
    </dgm:pt>
    <dgm:pt modelId="{7A4105F9-2558-4C22-A594-17EFDD30984C}" type="sibTrans" cxnId="{9C392D9D-0354-4E9C-9341-0E3ED05B110F}">
      <dgm:prSet/>
      <dgm:spPr/>
      <dgm:t>
        <a:bodyPr/>
        <a:lstStyle/>
        <a:p>
          <a:endParaRPr lang="en-US"/>
        </a:p>
      </dgm:t>
    </dgm:pt>
    <dgm:pt modelId="{4F3F46E4-0C0E-4007-8410-17010C6FEC1E}">
      <dgm:prSet/>
      <dgm:spPr/>
      <dgm:t>
        <a:bodyPr/>
        <a:lstStyle/>
        <a:p>
          <a:r>
            <a:rPr lang="en-GB" dirty="0"/>
            <a:t>All questions were attempted and no question proved to be more challenging than what has been used in any other paper for this unit. </a:t>
          </a:r>
          <a:endParaRPr lang="en-US" dirty="0"/>
        </a:p>
      </dgm:t>
    </dgm:pt>
    <dgm:pt modelId="{7D0518D0-6284-4AB3-B57A-04AE26C549D3}" type="parTrans" cxnId="{09D4C686-A414-48F4-ACD9-898B0C9022DF}">
      <dgm:prSet/>
      <dgm:spPr/>
      <dgm:t>
        <a:bodyPr/>
        <a:lstStyle/>
        <a:p>
          <a:endParaRPr lang="en-US"/>
        </a:p>
      </dgm:t>
    </dgm:pt>
    <dgm:pt modelId="{9A3920D0-7392-4C01-8639-4E8095C5F847}" type="sibTrans" cxnId="{09D4C686-A414-48F4-ACD9-898B0C9022DF}">
      <dgm:prSet/>
      <dgm:spPr/>
      <dgm:t>
        <a:bodyPr/>
        <a:lstStyle/>
        <a:p>
          <a:endParaRPr lang="en-US"/>
        </a:p>
      </dgm:t>
    </dgm:pt>
    <dgm:pt modelId="{E426996F-59C2-44DD-A9F2-847EE72EA4BE}">
      <dgm:prSet/>
      <dgm:spPr/>
      <dgm:t>
        <a:bodyPr/>
        <a:lstStyle/>
        <a:p>
          <a:r>
            <a:rPr lang="en-GB"/>
            <a:t>The candidate answers varied in the detail provided in their responses and the command verbs were acknowledged with successful navigation of writing skills to ensure the highest marks can be achieved, this is especially significant in the higher assessment outcome when referring to specific question types. </a:t>
          </a:r>
          <a:endParaRPr lang="en-US"/>
        </a:p>
      </dgm:t>
    </dgm:pt>
    <dgm:pt modelId="{461CFAA8-EDDD-4CF0-9DC7-FE69A646A9D3}" type="parTrans" cxnId="{B31307B8-B984-4944-AA0E-7A6A7C13CEA5}">
      <dgm:prSet/>
      <dgm:spPr/>
      <dgm:t>
        <a:bodyPr/>
        <a:lstStyle/>
        <a:p>
          <a:endParaRPr lang="en-US"/>
        </a:p>
      </dgm:t>
    </dgm:pt>
    <dgm:pt modelId="{FAF1C4D6-7720-4587-B591-AF02CCEA4AF3}" type="sibTrans" cxnId="{B31307B8-B984-4944-AA0E-7A6A7C13CEA5}">
      <dgm:prSet/>
      <dgm:spPr/>
      <dgm:t>
        <a:bodyPr/>
        <a:lstStyle/>
        <a:p>
          <a:endParaRPr lang="en-US"/>
        </a:p>
      </dgm:t>
    </dgm:pt>
    <dgm:pt modelId="{54A83866-CDA7-4322-93BC-F9F9CAC27F54}">
      <dgm:prSet/>
      <dgm:spPr/>
      <dgm:t>
        <a:bodyPr/>
        <a:lstStyle/>
        <a:p>
          <a:r>
            <a:rPr lang="en-GB"/>
            <a:t>Very few candidates responded with bullet points where the response required an explain or a discuss, which was very positive to see. </a:t>
          </a:r>
          <a:endParaRPr lang="en-US"/>
        </a:p>
      </dgm:t>
    </dgm:pt>
    <dgm:pt modelId="{C1A2ECAB-F14B-42E4-B7CB-6FDEC171A7D3}" type="parTrans" cxnId="{DD0F67FA-D354-409F-A81F-41A2D0B612F1}">
      <dgm:prSet/>
      <dgm:spPr/>
      <dgm:t>
        <a:bodyPr/>
        <a:lstStyle/>
        <a:p>
          <a:endParaRPr lang="en-US"/>
        </a:p>
      </dgm:t>
    </dgm:pt>
    <dgm:pt modelId="{4FD8B606-3581-4AF0-BBA4-9AF5B15C6530}" type="sibTrans" cxnId="{DD0F67FA-D354-409F-A81F-41A2D0B612F1}">
      <dgm:prSet/>
      <dgm:spPr/>
      <dgm:t>
        <a:bodyPr/>
        <a:lstStyle/>
        <a:p>
          <a:endParaRPr lang="en-US"/>
        </a:p>
      </dgm:t>
    </dgm:pt>
    <dgm:pt modelId="{0DAD5F3A-5687-4DF1-BCAA-38FB11C8BE31}" type="pres">
      <dgm:prSet presAssocID="{89F99A1E-D9C7-4EAC-A5D4-EABDB04256A5}" presName="diagram" presStyleCnt="0">
        <dgm:presLayoutVars>
          <dgm:dir/>
          <dgm:resizeHandles val="exact"/>
        </dgm:presLayoutVars>
      </dgm:prSet>
      <dgm:spPr/>
    </dgm:pt>
    <dgm:pt modelId="{C28119F7-69B2-4114-A3FF-C4DD8EB4E1C3}" type="pres">
      <dgm:prSet presAssocID="{28D8B30D-46DB-4385-8C00-FD3339AC6D9D}" presName="node" presStyleLbl="node1" presStyleIdx="0" presStyleCnt="7">
        <dgm:presLayoutVars>
          <dgm:bulletEnabled val="1"/>
        </dgm:presLayoutVars>
      </dgm:prSet>
      <dgm:spPr/>
    </dgm:pt>
    <dgm:pt modelId="{F512E673-5EAE-481B-840E-72324754BA1C}" type="pres">
      <dgm:prSet presAssocID="{9B2EE662-39D2-4EE9-A90D-8DC8E95B5966}" presName="sibTrans" presStyleCnt="0"/>
      <dgm:spPr/>
    </dgm:pt>
    <dgm:pt modelId="{C2E3E374-1204-4138-BE21-53BF441CF071}" type="pres">
      <dgm:prSet presAssocID="{BF6D809F-86B6-4F39-8496-109EEC0255D9}" presName="node" presStyleLbl="node1" presStyleIdx="1" presStyleCnt="7">
        <dgm:presLayoutVars>
          <dgm:bulletEnabled val="1"/>
        </dgm:presLayoutVars>
      </dgm:prSet>
      <dgm:spPr/>
    </dgm:pt>
    <dgm:pt modelId="{9DD98A84-7AC0-439A-B036-FB1AE905A02B}" type="pres">
      <dgm:prSet presAssocID="{A514282F-EBCE-49BD-83D4-02F4F370F107}" presName="sibTrans" presStyleCnt="0"/>
      <dgm:spPr/>
    </dgm:pt>
    <dgm:pt modelId="{9FF42380-7F36-43E3-8917-B0EBBF411A54}" type="pres">
      <dgm:prSet presAssocID="{5869B493-8065-4D95-BE64-85794F6427E4}" presName="node" presStyleLbl="node1" presStyleIdx="2" presStyleCnt="7">
        <dgm:presLayoutVars>
          <dgm:bulletEnabled val="1"/>
        </dgm:presLayoutVars>
      </dgm:prSet>
      <dgm:spPr/>
    </dgm:pt>
    <dgm:pt modelId="{BF3F8A67-6513-4E76-9121-E967334F5B03}" type="pres">
      <dgm:prSet presAssocID="{D987641C-ADAD-40D1-BEF8-39499C86F002}" presName="sibTrans" presStyleCnt="0"/>
      <dgm:spPr/>
    </dgm:pt>
    <dgm:pt modelId="{AD09B6BF-CE1B-4EEF-A31A-BC7E5C398550}" type="pres">
      <dgm:prSet presAssocID="{20C1ED8D-53FA-470D-89DB-2E0AB825E493}" presName="node" presStyleLbl="node1" presStyleIdx="3" presStyleCnt="7">
        <dgm:presLayoutVars>
          <dgm:bulletEnabled val="1"/>
        </dgm:presLayoutVars>
      </dgm:prSet>
      <dgm:spPr/>
    </dgm:pt>
    <dgm:pt modelId="{D346C14D-000E-4FEE-91F2-1AEB2B09244D}" type="pres">
      <dgm:prSet presAssocID="{7A4105F9-2558-4C22-A594-17EFDD30984C}" presName="sibTrans" presStyleCnt="0"/>
      <dgm:spPr/>
    </dgm:pt>
    <dgm:pt modelId="{4BA6A070-4A3D-4462-82D3-51D3C2066F6D}" type="pres">
      <dgm:prSet presAssocID="{4F3F46E4-0C0E-4007-8410-17010C6FEC1E}" presName="node" presStyleLbl="node1" presStyleIdx="4" presStyleCnt="7">
        <dgm:presLayoutVars>
          <dgm:bulletEnabled val="1"/>
        </dgm:presLayoutVars>
      </dgm:prSet>
      <dgm:spPr/>
    </dgm:pt>
    <dgm:pt modelId="{11FEC384-599E-40D4-87A6-A49FC5304D4F}" type="pres">
      <dgm:prSet presAssocID="{9A3920D0-7392-4C01-8639-4E8095C5F847}" presName="sibTrans" presStyleCnt="0"/>
      <dgm:spPr/>
    </dgm:pt>
    <dgm:pt modelId="{63EBDEB8-6083-46C2-8823-70BBA0327B4D}" type="pres">
      <dgm:prSet presAssocID="{E426996F-59C2-44DD-A9F2-847EE72EA4BE}" presName="node" presStyleLbl="node1" presStyleIdx="5" presStyleCnt="7">
        <dgm:presLayoutVars>
          <dgm:bulletEnabled val="1"/>
        </dgm:presLayoutVars>
      </dgm:prSet>
      <dgm:spPr/>
    </dgm:pt>
    <dgm:pt modelId="{3B8D54AC-051F-4982-AB19-88A8AE6655C0}" type="pres">
      <dgm:prSet presAssocID="{FAF1C4D6-7720-4587-B591-AF02CCEA4AF3}" presName="sibTrans" presStyleCnt="0"/>
      <dgm:spPr/>
    </dgm:pt>
    <dgm:pt modelId="{D44B11EC-0BD6-4A81-932D-71C469BD798D}" type="pres">
      <dgm:prSet presAssocID="{54A83866-CDA7-4322-93BC-F9F9CAC27F54}" presName="node" presStyleLbl="node1" presStyleIdx="6" presStyleCnt="7">
        <dgm:presLayoutVars>
          <dgm:bulletEnabled val="1"/>
        </dgm:presLayoutVars>
      </dgm:prSet>
      <dgm:spPr/>
    </dgm:pt>
  </dgm:ptLst>
  <dgm:cxnLst>
    <dgm:cxn modelId="{39E3D50D-559F-4CC3-909E-F05691268AE0}" type="presOf" srcId="{54A83866-CDA7-4322-93BC-F9F9CAC27F54}" destId="{D44B11EC-0BD6-4A81-932D-71C469BD798D}" srcOrd="0" destOrd="0" presId="urn:microsoft.com/office/officeart/2005/8/layout/default"/>
    <dgm:cxn modelId="{CCD17936-617E-401B-9236-B0371B252214}" srcId="{89F99A1E-D9C7-4EAC-A5D4-EABDB04256A5}" destId="{5869B493-8065-4D95-BE64-85794F6427E4}" srcOrd="2" destOrd="0" parTransId="{75583F1D-B460-4703-9460-783CED7D3D74}" sibTransId="{D987641C-ADAD-40D1-BEF8-39499C86F002}"/>
    <dgm:cxn modelId="{B7898437-2B37-408A-B13C-63BCF0CC5762}" type="presOf" srcId="{4F3F46E4-0C0E-4007-8410-17010C6FEC1E}" destId="{4BA6A070-4A3D-4462-82D3-51D3C2066F6D}" srcOrd="0" destOrd="0" presId="urn:microsoft.com/office/officeart/2005/8/layout/default"/>
    <dgm:cxn modelId="{E8848B4D-9BF6-4D51-872D-D8D086B70956}" srcId="{89F99A1E-D9C7-4EAC-A5D4-EABDB04256A5}" destId="{28D8B30D-46DB-4385-8C00-FD3339AC6D9D}" srcOrd="0" destOrd="0" parTransId="{0841082E-9FD6-4010-8912-8DB330229B12}" sibTransId="{9B2EE662-39D2-4EE9-A90D-8DC8E95B5966}"/>
    <dgm:cxn modelId="{93BD3D6F-CF43-4361-AFC2-9A96C123A298}" type="presOf" srcId="{20C1ED8D-53FA-470D-89DB-2E0AB825E493}" destId="{AD09B6BF-CE1B-4EEF-A31A-BC7E5C398550}" srcOrd="0" destOrd="0" presId="urn:microsoft.com/office/officeart/2005/8/layout/default"/>
    <dgm:cxn modelId="{F891AD7C-9F39-4BFC-AF7E-94A8F4E0E840}" type="presOf" srcId="{BF6D809F-86B6-4F39-8496-109EEC0255D9}" destId="{C2E3E374-1204-4138-BE21-53BF441CF071}" srcOrd="0" destOrd="0" presId="urn:microsoft.com/office/officeart/2005/8/layout/default"/>
    <dgm:cxn modelId="{585EC37E-A246-4358-9C10-8C872A8C465D}" type="presOf" srcId="{89F99A1E-D9C7-4EAC-A5D4-EABDB04256A5}" destId="{0DAD5F3A-5687-4DF1-BCAA-38FB11C8BE31}" srcOrd="0" destOrd="0" presId="urn:microsoft.com/office/officeart/2005/8/layout/default"/>
    <dgm:cxn modelId="{4D87E485-356F-48EC-955D-EB8227BDAC69}" type="presOf" srcId="{5869B493-8065-4D95-BE64-85794F6427E4}" destId="{9FF42380-7F36-43E3-8917-B0EBBF411A54}" srcOrd="0" destOrd="0" presId="urn:microsoft.com/office/officeart/2005/8/layout/default"/>
    <dgm:cxn modelId="{09D4C686-A414-48F4-ACD9-898B0C9022DF}" srcId="{89F99A1E-D9C7-4EAC-A5D4-EABDB04256A5}" destId="{4F3F46E4-0C0E-4007-8410-17010C6FEC1E}" srcOrd="4" destOrd="0" parTransId="{7D0518D0-6284-4AB3-B57A-04AE26C549D3}" sibTransId="{9A3920D0-7392-4C01-8639-4E8095C5F847}"/>
    <dgm:cxn modelId="{5E18FB98-EAAD-4091-B693-195F776B6EBD}" type="presOf" srcId="{28D8B30D-46DB-4385-8C00-FD3339AC6D9D}" destId="{C28119F7-69B2-4114-A3FF-C4DD8EB4E1C3}" srcOrd="0" destOrd="0" presId="urn:microsoft.com/office/officeart/2005/8/layout/default"/>
    <dgm:cxn modelId="{9C392D9D-0354-4E9C-9341-0E3ED05B110F}" srcId="{89F99A1E-D9C7-4EAC-A5D4-EABDB04256A5}" destId="{20C1ED8D-53FA-470D-89DB-2E0AB825E493}" srcOrd="3" destOrd="0" parTransId="{14B6F9C5-F17F-461D-A53A-9D69BC3D668B}" sibTransId="{7A4105F9-2558-4C22-A594-17EFDD30984C}"/>
    <dgm:cxn modelId="{D3593EAB-11DD-4407-A2BA-BE8F79C71E00}" type="presOf" srcId="{E426996F-59C2-44DD-A9F2-847EE72EA4BE}" destId="{63EBDEB8-6083-46C2-8823-70BBA0327B4D}" srcOrd="0" destOrd="0" presId="urn:microsoft.com/office/officeart/2005/8/layout/default"/>
    <dgm:cxn modelId="{B31307B8-B984-4944-AA0E-7A6A7C13CEA5}" srcId="{89F99A1E-D9C7-4EAC-A5D4-EABDB04256A5}" destId="{E426996F-59C2-44DD-A9F2-847EE72EA4BE}" srcOrd="5" destOrd="0" parTransId="{461CFAA8-EDDD-4CF0-9DC7-FE69A646A9D3}" sibTransId="{FAF1C4D6-7720-4587-B591-AF02CCEA4AF3}"/>
    <dgm:cxn modelId="{8DF1C8D2-4494-4F1A-B9EB-AB8A2B4E7CD5}" srcId="{89F99A1E-D9C7-4EAC-A5D4-EABDB04256A5}" destId="{BF6D809F-86B6-4F39-8496-109EEC0255D9}" srcOrd="1" destOrd="0" parTransId="{FCDC2BC1-A66E-45E1-A46D-6D1A6344942C}" sibTransId="{A514282F-EBCE-49BD-83D4-02F4F370F107}"/>
    <dgm:cxn modelId="{DD0F67FA-D354-409F-A81F-41A2D0B612F1}" srcId="{89F99A1E-D9C7-4EAC-A5D4-EABDB04256A5}" destId="{54A83866-CDA7-4322-93BC-F9F9CAC27F54}" srcOrd="6" destOrd="0" parTransId="{C1A2ECAB-F14B-42E4-B7CB-6FDEC171A7D3}" sibTransId="{4FD8B606-3581-4AF0-BBA4-9AF5B15C6530}"/>
    <dgm:cxn modelId="{71D53B14-0FC7-4711-A11B-9A01C065A9DC}" type="presParOf" srcId="{0DAD5F3A-5687-4DF1-BCAA-38FB11C8BE31}" destId="{C28119F7-69B2-4114-A3FF-C4DD8EB4E1C3}" srcOrd="0" destOrd="0" presId="urn:microsoft.com/office/officeart/2005/8/layout/default"/>
    <dgm:cxn modelId="{E1F9F9A1-F401-492D-9501-7DCFFFDB9B52}" type="presParOf" srcId="{0DAD5F3A-5687-4DF1-BCAA-38FB11C8BE31}" destId="{F512E673-5EAE-481B-840E-72324754BA1C}" srcOrd="1" destOrd="0" presId="urn:microsoft.com/office/officeart/2005/8/layout/default"/>
    <dgm:cxn modelId="{53BE91F6-0099-473D-876A-3C74CD9B5BC4}" type="presParOf" srcId="{0DAD5F3A-5687-4DF1-BCAA-38FB11C8BE31}" destId="{C2E3E374-1204-4138-BE21-53BF441CF071}" srcOrd="2" destOrd="0" presId="urn:microsoft.com/office/officeart/2005/8/layout/default"/>
    <dgm:cxn modelId="{A37380F3-5F36-461E-9476-29E597242390}" type="presParOf" srcId="{0DAD5F3A-5687-4DF1-BCAA-38FB11C8BE31}" destId="{9DD98A84-7AC0-439A-B036-FB1AE905A02B}" srcOrd="3" destOrd="0" presId="urn:microsoft.com/office/officeart/2005/8/layout/default"/>
    <dgm:cxn modelId="{6DCC9719-628D-42FC-BEFB-E6F71B74E515}" type="presParOf" srcId="{0DAD5F3A-5687-4DF1-BCAA-38FB11C8BE31}" destId="{9FF42380-7F36-43E3-8917-B0EBBF411A54}" srcOrd="4" destOrd="0" presId="urn:microsoft.com/office/officeart/2005/8/layout/default"/>
    <dgm:cxn modelId="{7F75BFE7-3B46-43CF-98C3-1EB3F4C45E39}" type="presParOf" srcId="{0DAD5F3A-5687-4DF1-BCAA-38FB11C8BE31}" destId="{BF3F8A67-6513-4E76-9121-E967334F5B03}" srcOrd="5" destOrd="0" presId="urn:microsoft.com/office/officeart/2005/8/layout/default"/>
    <dgm:cxn modelId="{01ABF578-3410-424B-ACF8-C00A55175C2C}" type="presParOf" srcId="{0DAD5F3A-5687-4DF1-BCAA-38FB11C8BE31}" destId="{AD09B6BF-CE1B-4EEF-A31A-BC7E5C398550}" srcOrd="6" destOrd="0" presId="urn:microsoft.com/office/officeart/2005/8/layout/default"/>
    <dgm:cxn modelId="{920147FA-2DBC-43F8-B9D9-1CD3B5C9DB09}" type="presParOf" srcId="{0DAD5F3A-5687-4DF1-BCAA-38FB11C8BE31}" destId="{D346C14D-000E-4FEE-91F2-1AEB2B09244D}" srcOrd="7" destOrd="0" presId="urn:microsoft.com/office/officeart/2005/8/layout/default"/>
    <dgm:cxn modelId="{310CBC91-03D2-4A64-951F-9256014F41CA}" type="presParOf" srcId="{0DAD5F3A-5687-4DF1-BCAA-38FB11C8BE31}" destId="{4BA6A070-4A3D-4462-82D3-51D3C2066F6D}" srcOrd="8" destOrd="0" presId="urn:microsoft.com/office/officeart/2005/8/layout/default"/>
    <dgm:cxn modelId="{C84031DB-B963-493D-B287-6E341A0DFE35}" type="presParOf" srcId="{0DAD5F3A-5687-4DF1-BCAA-38FB11C8BE31}" destId="{11FEC384-599E-40D4-87A6-A49FC5304D4F}" srcOrd="9" destOrd="0" presId="urn:microsoft.com/office/officeart/2005/8/layout/default"/>
    <dgm:cxn modelId="{56A8EEFA-A33A-45F3-B251-D0D7CF09BC21}" type="presParOf" srcId="{0DAD5F3A-5687-4DF1-BCAA-38FB11C8BE31}" destId="{63EBDEB8-6083-46C2-8823-70BBA0327B4D}" srcOrd="10" destOrd="0" presId="urn:microsoft.com/office/officeart/2005/8/layout/default"/>
    <dgm:cxn modelId="{F2606B2A-5F13-4B39-A542-894FD2CC6778}" type="presParOf" srcId="{0DAD5F3A-5687-4DF1-BCAA-38FB11C8BE31}" destId="{3B8D54AC-051F-4982-AB19-88A8AE6655C0}" srcOrd="11" destOrd="0" presId="urn:microsoft.com/office/officeart/2005/8/layout/default"/>
    <dgm:cxn modelId="{725E4B45-59A0-412D-8299-E4C282B4B7D0}" type="presParOf" srcId="{0DAD5F3A-5687-4DF1-BCAA-38FB11C8BE31}" destId="{D44B11EC-0BD6-4A81-932D-71C469BD798D}"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8119F7-69B2-4114-A3FF-C4DD8EB4E1C3}">
      <dsp:nvSpPr>
        <dsp:cNvPr id="0" name=""/>
        <dsp:cNvSpPr/>
      </dsp:nvSpPr>
      <dsp:spPr>
        <a:xfrm>
          <a:off x="3459" y="837658"/>
          <a:ext cx="2744765" cy="164685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The examination was completed on-line and through paper copies. </a:t>
          </a:r>
          <a:endParaRPr lang="en-US" sz="1300" kern="1200" dirty="0"/>
        </a:p>
      </dsp:txBody>
      <dsp:txXfrm>
        <a:off x="3459" y="837658"/>
        <a:ext cx="2744765" cy="1646859"/>
      </dsp:txXfrm>
    </dsp:sp>
    <dsp:sp modelId="{C2E3E374-1204-4138-BE21-53BF441CF071}">
      <dsp:nvSpPr>
        <dsp:cNvPr id="0" name=""/>
        <dsp:cNvSpPr/>
      </dsp:nvSpPr>
      <dsp:spPr>
        <a:xfrm>
          <a:off x="3022702" y="837658"/>
          <a:ext cx="2744765" cy="164685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The questions proved to be accessible to the majority of candidates and timing of the paper was gauged well as candidates responded well and with detail to all questions provided. </a:t>
          </a:r>
          <a:endParaRPr lang="en-US" sz="1300" kern="1200"/>
        </a:p>
      </dsp:txBody>
      <dsp:txXfrm>
        <a:off x="3022702" y="837658"/>
        <a:ext cx="2744765" cy="1646859"/>
      </dsp:txXfrm>
    </dsp:sp>
    <dsp:sp modelId="{9FF42380-7F36-43E3-8917-B0EBBF411A54}">
      <dsp:nvSpPr>
        <dsp:cNvPr id="0" name=""/>
        <dsp:cNvSpPr/>
      </dsp:nvSpPr>
      <dsp:spPr>
        <a:xfrm>
          <a:off x="6041944" y="837658"/>
          <a:ext cx="2744765" cy="164685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Responses were generally clear and examiners were able to understand text, some learners wrote in very large writing and they ran out of space quickly although more often than not, they made use of additional sheets to complete their response. </a:t>
          </a:r>
          <a:endParaRPr lang="en-US" sz="1300" kern="1200" dirty="0"/>
        </a:p>
      </dsp:txBody>
      <dsp:txXfrm>
        <a:off x="6041944" y="837658"/>
        <a:ext cx="2744765" cy="1646859"/>
      </dsp:txXfrm>
    </dsp:sp>
    <dsp:sp modelId="{AD09B6BF-CE1B-4EEF-A31A-BC7E5C398550}">
      <dsp:nvSpPr>
        <dsp:cNvPr id="0" name=""/>
        <dsp:cNvSpPr/>
      </dsp:nvSpPr>
      <dsp:spPr>
        <a:xfrm>
          <a:off x="9061187" y="837658"/>
          <a:ext cx="2744765" cy="164685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Responses were enhanced by the opportunity to complete online through clarity and expanded space for their responses, many learners benefit through being able to type rather than write their answers, to amend and correct as they respond. </a:t>
          </a:r>
          <a:endParaRPr lang="en-US" sz="1300" kern="1200" dirty="0"/>
        </a:p>
      </dsp:txBody>
      <dsp:txXfrm>
        <a:off x="9061187" y="837658"/>
        <a:ext cx="2744765" cy="1646859"/>
      </dsp:txXfrm>
    </dsp:sp>
    <dsp:sp modelId="{4BA6A070-4A3D-4462-82D3-51D3C2066F6D}">
      <dsp:nvSpPr>
        <dsp:cNvPr id="0" name=""/>
        <dsp:cNvSpPr/>
      </dsp:nvSpPr>
      <dsp:spPr>
        <a:xfrm>
          <a:off x="1513081" y="2758994"/>
          <a:ext cx="2744765" cy="164685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All questions were attempted and no question proved to be more challenging than what has been used in any other paper for this unit. </a:t>
          </a:r>
          <a:endParaRPr lang="en-US" sz="1300" kern="1200" dirty="0"/>
        </a:p>
      </dsp:txBody>
      <dsp:txXfrm>
        <a:off x="1513081" y="2758994"/>
        <a:ext cx="2744765" cy="1646859"/>
      </dsp:txXfrm>
    </dsp:sp>
    <dsp:sp modelId="{63EBDEB8-6083-46C2-8823-70BBA0327B4D}">
      <dsp:nvSpPr>
        <dsp:cNvPr id="0" name=""/>
        <dsp:cNvSpPr/>
      </dsp:nvSpPr>
      <dsp:spPr>
        <a:xfrm>
          <a:off x="4532323" y="2758994"/>
          <a:ext cx="2744765" cy="164685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The candidate answers varied in the detail provided in their responses and the command verbs were acknowledged with successful navigation of writing skills to ensure the highest marks can be achieved, this is especially significant in the higher assessment outcome when referring to specific question types. </a:t>
          </a:r>
          <a:endParaRPr lang="en-US" sz="1300" kern="1200"/>
        </a:p>
      </dsp:txBody>
      <dsp:txXfrm>
        <a:off x="4532323" y="2758994"/>
        <a:ext cx="2744765" cy="1646859"/>
      </dsp:txXfrm>
    </dsp:sp>
    <dsp:sp modelId="{D44B11EC-0BD6-4A81-932D-71C469BD798D}">
      <dsp:nvSpPr>
        <dsp:cNvPr id="0" name=""/>
        <dsp:cNvSpPr/>
      </dsp:nvSpPr>
      <dsp:spPr>
        <a:xfrm>
          <a:off x="7551566" y="2758994"/>
          <a:ext cx="2744765" cy="164685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Very few candidates responded with bullet points where the response required an explain or a discuss, which was very positive to see. </a:t>
          </a:r>
          <a:endParaRPr lang="en-US" sz="1300" kern="1200"/>
        </a:p>
      </dsp:txBody>
      <dsp:txXfrm>
        <a:off x="7551566" y="2758994"/>
        <a:ext cx="2744765" cy="164685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099" cy="4989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4939" y="1"/>
            <a:ext cx="2949099" cy="498932"/>
          </a:xfrm>
          <a:prstGeom prst="rect">
            <a:avLst/>
          </a:prstGeom>
        </p:spPr>
        <p:txBody>
          <a:bodyPr vert="horz" lIns="91440" tIns="45720" rIns="91440" bIns="45720" rtlCol="0"/>
          <a:lstStyle>
            <a:lvl1pPr algn="r">
              <a:defRPr sz="1200"/>
            </a:lvl1pPr>
          </a:lstStyle>
          <a:p>
            <a:fld id="{9E66266E-4E78-3640-B76A-2EF766CBB339}" type="datetimeFigureOut">
              <a:rPr lang="en-US" smtClean="0"/>
              <a:t>2/27/2024</a:t>
            </a:fld>
            <a:endParaRPr lang="en-US"/>
          </a:p>
        </p:txBody>
      </p:sp>
      <p:sp>
        <p:nvSpPr>
          <p:cNvPr id="4" name="Footer Placeholder 3"/>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B4CDD846-EDA4-934F-A7DD-C369F9C78BDA}" type="slidenum">
              <a:rPr lang="en-US" smtClean="0"/>
              <a:t>‹#›</a:t>
            </a:fld>
            <a:endParaRPr lang="en-US"/>
          </a:p>
        </p:txBody>
      </p:sp>
    </p:spTree>
    <p:extLst>
      <p:ext uri="{BB962C8B-B14F-4D97-AF65-F5344CB8AC3E}">
        <p14:creationId xmlns:p14="http://schemas.microsoft.com/office/powerpoint/2010/main" val="7325421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099" cy="4989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4939" y="1"/>
            <a:ext cx="2949099" cy="498932"/>
          </a:xfrm>
          <a:prstGeom prst="rect">
            <a:avLst/>
          </a:prstGeom>
        </p:spPr>
        <p:txBody>
          <a:bodyPr vert="horz" lIns="91440" tIns="45720" rIns="91440" bIns="45720" rtlCol="0"/>
          <a:lstStyle>
            <a:lvl1pPr algn="r">
              <a:defRPr sz="1200"/>
            </a:lvl1pPr>
          </a:lstStyle>
          <a:p>
            <a:fld id="{6745DA57-288E-CC44-A088-C970FBF5ECE8}" type="datetimeFigureOut">
              <a:rPr lang="en-US" smtClean="0"/>
              <a:t>2/27/2024</a:t>
            </a:fld>
            <a:endParaRPr lang="en-US"/>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562" y="4785598"/>
            <a:ext cx="5444490" cy="391549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CC573A14-1418-8445-A355-C4659B6B9114}" type="slidenum">
              <a:rPr lang="en-US" smtClean="0"/>
              <a:t>‹#›</a:t>
            </a:fld>
            <a:endParaRPr lang="en-US"/>
          </a:p>
        </p:txBody>
      </p:sp>
    </p:spTree>
    <p:extLst>
      <p:ext uri="{BB962C8B-B14F-4D97-AF65-F5344CB8AC3E}">
        <p14:creationId xmlns:p14="http://schemas.microsoft.com/office/powerpoint/2010/main" val="53281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73A14-1418-8445-A355-C4659B6B91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9162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1241425"/>
            <a:ext cx="5956300" cy="33512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0B77753B-7410-4355-96AE-0F8EF771F7E9}" type="slidenum">
              <a:rPr lang="en-GB" smtClean="0"/>
              <a:t>3</a:t>
            </a:fld>
            <a:endParaRPr lang="en-GB"/>
          </a:p>
        </p:txBody>
      </p:sp>
    </p:spTree>
    <p:extLst>
      <p:ext uri="{BB962C8B-B14F-4D97-AF65-F5344CB8AC3E}">
        <p14:creationId xmlns:p14="http://schemas.microsoft.com/office/powerpoint/2010/main" val="679035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73A14-1418-8445-A355-C4659B6B91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368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73A14-1418-8445-A355-C4659B6B91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368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73A14-1418-8445-A355-C4659B6B91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36954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Shapes">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299ACAF1-6098-AE40-8403-1C8D637F98D0}"/>
              </a:ext>
            </a:extLst>
          </p:cNvPr>
          <p:cNvSpPr>
            <a:spLocks noGrp="1"/>
          </p:cNvSpPr>
          <p:nvPr>
            <p:ph sz="quarter" idx="10"/>
          </p:nvPr>
        </p:nvSpPr>
        <p:spPr>
          <a:xfrm>
            <a:off x="282575" y="1076325"/>
            <a:ext cx="11809413" cy="5243513"/>
          </a:xfrm>
          <a:prstGeom prst="rect">
            <a:avLst/>
          </a:prstGeom>
        </p:spPr>
        <p:txBody>
          <a:bodyPr/>
          <a:lstStyle>
            <a:lvl1pPr>
              <a:lnSpc>
                <a:spcPct val="100000"/>
              </a:lnSpc>
              <a:defRPr>
                <a:solidFill>
                  <a:schemeClr val="accent1"/>
                </a:solidFill>
              </a:defRPr>
            </a:lvl1pPr>
            <a:lvl2pPr marL="7937" indent="0">
              <a:lnSpc>
                <a:spcPct val="100000"/>
              </a:lnSpc>
              <a:buNone/>
              <a:defRPr sz="1800"/>
            </a:lvl2pPr>
            <a:lvl3pPr marL="222250" indent="-169863">
              <a:lnSpc>
                <a:spcPct val="100000"/>
              </a:lnSpc>
              <a:buFont typeface="Arial" panose="020B0604020202020204" pitchFamily="34" charset="0"/>
              <a:buChar char="•"/>
              <a:tabLst/>
              <a:defRPr b="0"/>
            </a:lvl3pPr>
            <a:lvl4pPr marL="268288" indent="0">
              <a:lnSpc>
                <a:spcPct val="100000"/>
              </a:lnSpc>
              <a:buNone/>
              <a:tabLst/>
              <a:defRPr b="1"/>
            </a:lvl4pPr>
            <a:lvl5pPr marL="490538" indent="-187325">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282011" y="888774"/>
            <a:ext cx="11665010" cy="0"/>
          </a:xfrm>
          <a:prstGeom prst="line">
            <a:avLst/>
          </a:prstGeom>
          <a:ln w="22225">
            <a:solidFill>
              <a:srgbClr val="65B2E6"/>
            </a:solidFill>
          </a:ln>
          <a:effectLst/>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05334" y="113907"/>
            <a:ext cx="1586970" cy="685022"/>
          </a:xfrm>
          <a:prstGeom prst="rect">
            <a:avLst/>
          </a:prstGeom>
        </p:spPr>
      </p:pic>
      <p:sp>
        <p:nvSpPr>
          <p:cNvPr id="3" name="Title 2">
            <a:extLst>
              <a:ext uri="{FF2B5EF4-FFF2-40B4-BE49-F238E27FC236}">
                <a16:creationId xmlns:a16="http://schemas.microsoft.com/office/drawing/2014/main" id="{4156F39C-AFF1-D944-A9F4-72171BE8110C}"/>
              </a:ext>
            </a:extLst>
          </p:cNvPr>
          <p:cNvSpPr>
            <a:spLocks noGrp="1"/>
          </p:cNvSpPr>
          <p:nvPr>
            <p:ph type="title"/>
          </p:nvPr>
        </p:nvSpPr>
        <p:spPr>
          <a:xfrm>
            <a:off x="282011" y="208722"/>
            <a:ext cx="10223323" cy="447261"/>
          </a:xfrm>
        </p:spPr>
        <p:txBody>
          <a:bodyPr/>
          <a:lstStyle/>
          <a:p>
            <a:r>
              <a:rPr lang="en-US"/>
              <a:t>Click to edit Master title style</a:t>
            </a:r>
          </a:p>
        </p:txBody>
      </p:sp>
    </p:spTree>
    <p:extLst>
      <p:ext uri="{BB962C8B-B14F-4D97-AF65-F5344CB8AC3E}">
        <p14:creationId xmlns:p14="http://schemas.microsoft.com/office/powerpoint/2010/main" val="207022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3109736"/>
      </p:ext>
    </p:extLst>
  </p:cSld>
  <p:clrMapOvr>
    <a:masterClrMapping/>
  </p:clrMapOvr>
  <p:extLst>
    <p:ext uri="{DCECCB84-F9BA-43D5-87BE-67443E8EF086}">
      <p15:sldGuideLst xmlns:p15="http://schemas.microsoft.com/office/powerpoint/2012/main">
        <p15:guide id="1" orient="horz" pos="353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2011" y="208722"/>
            <a:ext cx="10223323" cy="447261"/>
          </a:xfrm>
        </p:spPr>
        <p:txBody>
          <a:bodyPr/>
          <a:lstStyle>
            <a:lvl1pPr>
              <a:defRPr sz="1400">
                <a:solidFill>
                  <a:schemeClr val="accent1"/>
                </a:solidFill>
              </a:defRPr>
            </a:lvl1pPr>
          </a:lstStyle>
          <a:p>
            <a:r>
              <a:rPr lang="en-US"/>
              <a:t>Click to edit Master title style</a:t>
            </a:r>
            <a:endParaRPr lang="en-GB"/>
          </a:p>
        </p:txBody>
      </p:sp>
      <p:sp>
        <p:nvSpPr>
          <p:cNvPr id="3" name="Content Placeholder 2"/>
          <p:cNvSpPr>
            <a:spLocks noGrp="1"/>
          </p:cNvSpPr>
          <p:nvPr>
            <p:ph idx="1"/>
          </p:nvPr>
        </p:nvSpPr>
        <p:spPr>
          <a:xfrm>
            <a:off x="282011" y="1121567"/>
            <a:ext cx="10223323" cy="5223672"/>
          </a:xfrm>
          <a:prstGeom prst="rect">
            <a:avLst/>
          </a:prstGeom>
        </p:spPr>
        <p:txBody>
          <a:bodyPr/>
          <a:lstStyle>
            <a:lvl1pPr marL="0" marR="0" indent="0" algn="l" defTabSz="914400" rtl="0" eaLnBrk="1" fontAlgn="auto" latinLnBrk="0" hangingPunct="1">
              <a:lnSpc>
                <a:spcPct val="100000"/>
              </a:lnSpc>
              <a:spcBef>
                <a:spcPts val="1000"/>
              </a:spcBef>
              <a:spcAft>
                <a:spcPts val="600"/>
              </a:spcAft>
              <a:buClr>
                <a:schemeClr val="tx2"/>
              </a:buClr>
              <a:buSzTx/>
              <a:buFont typeface="Arial"/>
              <a:buNone/>
              <a:tabLst/>
              <a:defRPr sz="1600" b="0">
                <a:solidFill>
                  <a:schemeClr val="tx1"/>
                </a:solidFill>
              </a:defRPr>
            </a:lvl1pPr>
            <a:lvl2pPr marL="185738" indent="0">
              <a:lnSpc>
                <a:spcPct val="100000"/>
              </a:lnSpc>
              <a:spcAft>
                <a:spcPts val="600"/>
              </a:spcAft>
              <a:buNone/>
              <a:tabLst/>
              <a:defRPr sz="1200" b="1">
                <a:solidFill>
                  <a:schemeClr val="tx1"/>
                </a:solidFill>
              </a:defRPr>
            </a:lvl2pPr>
            <a:lvl3pPr marL="403225" indent="-187325">
              <a:lnSpc>
                <a:spcPct val="100000"/>
              </a:lnSpc>
              <a:spcAft>
                <a:spcPts val="600"/>
              </a:spcAft>
              <a:buClr>
                <a:schemeClr val="accent6">
                  <a:lumMod val="50000"/>
                </a:schemeClr>
              </a:buClr>
              <a:tabLst/>
              <a:defRPr lang="en-US" sz="1100" kern="1200" dirty="0" smtClean="0">
                <a:solidFill>
                  <a:schemeClr val="tx1"/>
                </a:solidFill>
                <a:latin typeface="+mn-lt"/>
                <a:ea typeface="+mn-ea"/>
                <a:cs typeface="+mn-cs"/>
              </a:defRPr>
            </a:lvl3pPr>
            <a:lvl4pPr>
              <a:defRPr sz="1050">
                <a:solidFill>
                  <a:schemeClr val="tx1"/>
                </a:solidFill>
              </a:defRPr>
            </a:lvl4pPr>
            <a:lvl5pPr>
              <a:defRPr sz="1050">
                <a:solidFill>
                  <a:schemeClr val="tx1"/>
                </a:solidFill>
              </a:defRPr>
            </a:lvl5pPr>
          </a:lstStyle>
          <a:p>
            <a:pPr lvl="0"/>
            <a:r>
              <a:rPr lang="en-US"/>
              <a:t>Edit Master text styles</a:t>
            </a:r>
          </a:p>
          <a:p>
            <a:pPr marL="180000" marR="0" lvl="0" indent="-180000" algn="l" defTabSz="914400" rtl="0" eaLnBrk="1" fontAlgn="auto" latinLnBrk="0" hangingPunct="1">
              <a:lnSpc>
                <a:spcPct val="100000"/>
              </a:lnSpc>
              <a:spcBef>
                <a:spcPts val="1000"/>
              </a:spcBef>
              <a:spcAft>
                <a:spcPts val="600"/>
              </a:spcAft>
              <a:buClr>
                <a:schemeClr val="tx2"/>
              </a:buClr>
              <a:buSzTx/>
              <a:buFont typeface="Arial"/>
              <a:buChar char="•"/>
              <a:tabLst/>
              <a:defRPr/>
            </a:pPr>
            <a:r>
              <a:rPr lang="en-US"/>
              <a:t>Second level</a:t>
            </a:r>
          </a:p>
          <a:p>
            <a:pPr lvl="2"/>
            <a:r>
              <a:rPr lang="en-US"/>
              <a:t>Third level</a:t>
            </a:r>
          </a:p>
        </p:txBody>
      </p:sp>
    </p:spTree>
    <p:extLst>
      <p:ext uri="{BB962C8B-B14F-4D97-AF65-F5344CB8AC3E}">
        <p14:creationId xmlns:p14="http://schemas.microsoft.com/office/powerpoint/2010/main" val="3239547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1154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Shapes">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299ACAF1-6098-AE40-8403-1C8D637F98D0}"/>
              </a:ext>
            </a:extLst>
          </p:cNvPr>
          <p:cNvSpPr>
            <a:spLocks noGrp="1"/>
          </p:cNvSpPr>
          <p:nvPr>
            <p:ph sz="quarter" idx="10"/>
          </p:nvPr>
        </p:nvSpPr>
        <p:spPr>
          <a:xfrm>
            <a:off x="282575" y="1076325"/>
            <a:ext cx="11809413" cy="5243513"/>
          </a:xfrm>
          <a:prstGeom prst="rect">
            <a:avLst/>
          </a:prstGeom>
        </p:spPr>
        <p:txBody>
          <a:bodyPr/>
          <a:lstStyle>
            <a:lvl1pPr>
              <a:lnSpc>
                <a:spcPct val="100000"/>
              </a:lnSpc>
              <a:defRPr>
                <a:solidFill>
                  <a:schemeClr val="accent1"/>
                </a:solidFill>
              </a:defRPr>
            </a:lvl1pPr>
            <a:lvl2pPr marL="7937" indent="0">
              <a:lnSpc>
                <a:spcPct val="100000"/>
              </a:lnSpc>
              <a:buNone/>
              <a:defRPr sz="1800"/>
            </a:lvl2pPr>
            <a:lvl3pPr marL="222250" indent="-169863">
              <a:lnSpc>
                <a:spcPct val="100000"/>
              </a:lnSpc>
              <a:buFont typeface="Arial" panose="020B0604020202020204" pitchFamily="34" charset="0"/>
              <a:buChar char="•"/>
              <a:tabLst/>
              <a:defRPr b="0"/>
            </a:lvl3pPr>
            <a:lvl4pPr marL="268288" indent="0">
              <a:lnSpc>
                <a:spcPct val="100000"/>
              </a:lnSpc>
              <a:buNone/>
              <a:tabLst/>
              <a:defRPr b="1"/>
            </a:lvl4pPr>
            <a:lvl5pPr marL="490538" indent="-187325">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282011" y="888774"/>
            <a:ext cx="11665010" cy="0"/>
          </a:xfrm>
          <a:prstGeom prst="line">
            <a:avLst/>
          </a:prstGeom>
          <a:ln w="22225">
            <a:solidFill>
              <a:srgbClr val="65B2E6"/>
            </a:solidFill>
          </a:ln>
          <a:effectLst/>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05334" y="113907"/>
            <a:ext cx="1586970" cy="685022"/>
          </a:xfrm>
          <a:prstGeom prst="rect">
            <a:avLst/>
          </a:prstGeom>
        </p:spPr>
      </p:pic>
      <p:sp>
        <p:nvSpPr>
          <p:cNvPr id="3" name="Title 2">
            <a:extLst>
              <a:ext uri="{FF2B5EF4-FFF2-40B4-BE49-F238E27FC236}">
                <a16:creationId xmlns:a16="http://schemas.microsoft.com/office/drawing/2014/main" id="{4156F39C-AFF1-D944-A9F4-72171BE8110C}"/>
              </a:ext>
            </a:extLst>
          </p:cNvPr>
          <p:cNvSpPr>
            <a:spLocks noGrp="1"/>
          </p:cNvSpPr>
          <p:nvPr>
            <p:ph type="title"/>
          </p:nvPr>
        </p:nvSpPr>
        <p:spPr>
          <a:xfrm>
            <a:off x="282011" y="208722"/>
            <a:ext cx="10223323" cy="447261"/>
          </a:xfrm>
        </p:spPr>
        <p:txBody>
          <a:bodyPr/>
          <a:lstStyle/>
          <a:p>
            <a:r>
              <a:rPr lang="en-US"/>
              <a:t>Click to edit Master title style</a:t>
            </a:r>
          </a:p>
        </p:txBody>
      </p:sp>
    </p:spTree>
    <p:extLst>
      <p:ext uri="{BB962C8B-B14F-4D97-AF65-F5344CB8AC3E}">
        <p14:creationId xmlns:p14="http://schemas.microsoft.com/office/powerpoint/2010/main" val="1035961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1508181"/>
      </p:ext>
    </p:extLst>
  </p:cSld>
  <p:clrMapOvr>
    <a:masterClrMapping/>
  </p:clrMapOvr>
  <p:extLst>
    <p:ext uri="{DCECCB84-F9BA-43D5-87BE-67443E8EF086}">
      <p15:sldGuideLst xmlns:p15="http://schemas.microsoft.com/office/powerpoint/2012/main">
        <p15:guide id="1" orient="horz" pos="353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86411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1.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2011" y="208722"/>
            <a:ext cx="10009471" cy="447261"/>
          </a:xfrm>
          <a:prstGeom prst="rect">
            <a:avLst/>
          </a:prstGeom>
        </p:spPr>
        <p:txBody>
          <a:bodyPr vert="horz" lIns="0" tIns="0" rIns="0" bIns="0" rtlCol="0" anchor="b" anchorCtr="0">
            <a:noAutofit/>
          </a:bodyPr>
          <a:lstStyle/>
          <a:p>
            <a:r>
              <a:rPr lang="en-US"/>
              <a:t>Click to edit Master title style</a:t>
            </a:r>
          </a:p>
        </p:txBody>
      </p:sp>
      <p:sp>
        <p:nvSpPr>
          <p:cNvPr id="11" name="Text Placeholder 10">
            <a:extLst>
              <a:ext uri="{FF2B5EF4-FFF2-40B4-BE49-F238E27FC236}">
                <a16:creationId xmlns:a16="http://schemas.microsoft.com/office/drawing/2014/main" id="{1A0B8476-C42C-E946-9AE6-450EBBA88674}"/>
              </a:ext>
            </a:extLst>
          </p:cNvPr>
          <p:cNvSpPr>
            <a:spLocks noGrp="1"/>
          </p:cNvSpPr>
          <p:nvPr>
            <p:ph type="body" idx="1"/>
          </p:nvPr>
        </p:nvSpPr>
        <p:spPr>
          <a:xfrm>
            <a:off x="197225" y="1121566"/>
            <a:ext cx="6615951" cy="5055397"/>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9D4B8640-7FCE-A346-B4B6-DA2804688F54}"/>
              </a:ext>
            </a:extLst>
          </p:cNvPr>
          <p:cNvCxnSpPr/>
          <p:nvPr userDrawn="1"/>
        </p:nvCxnSpPr>
        <p:spPr>
          <a:xfrm>
            <a:off x="282011" y="888774"/>
            <a:ext cx="11665010" cy="0"/>
          </a:xfrm>
          <a:prstGeom prst="line">
            <a:avLst/>
          </a:prstGeom>
          <a:ln w="22225">
            <a:solidFill>
              <a:srgbClr val="65B2E6"/>
            </a:solidFill>
          </a:ln>
          <a:effectLst/>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1E9D45D-B271-5D41-A966-131A637835F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05334" y="113907"/>
            <a:ext cx="1586970" cy="685022"/>
          </a:xfrm>
          <a:prstGeom prst="rect">
            <a:avLst/>
          </a:prstGeom>
        </p:spPr>
      </p:pic>
    </p:spTree>
    <p:extLst>
      <p:ext uri="{BB962C8B-B14F-4D97-AF65-F5344CB8AC3E}">
        <p14:creationId xmlns:p14="http://schemas.microsoft.com/office/powerpoint/2010/main" val="700887908"/>
      </p:ext>
    </p:extLst>
  </p:cSld>
  <p:clrMap bg1="lt1" tx1="dk1" bg2="lt2" tx2="dk2" accent1="accent1" accent2="accent2" accent3="accent3" accent4="accent4" accent5="accent5" accent6="accent6" hlink="hlink" folHlink="folHlink"/>
  <p:sldLayoutIdLst>
    <p:sldLayoutId id="2147483671" r:id="rId1"/>
    <p:sldLayoutId id="2147483739" r:id="rId2"/>
    <p:sldLayoutId id="2147483742" r:id="rId3"/>
    <p:sldLayoutId id="2147483743" r:id="rId4"/>
  </p:sldLayoutIdLst>
  <p:hf sldNum="0" hdr="0" dt="0"/>
  <p:txStyles>
    <p:title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p:titleStyle>
    <p:bodyStyle>
      <a:lvl1pPr marL="0" marR="0" indent="0" algn="l" defTabSz="914400" rtl="0" eaLnBrk="1" fontAlgn="auto" latinLnBrk="0" hangingPunct="1">
        <a:lnSpc>
          <a:spcPct val="100000"/>
        </a:lnSpc>
        <a:spcBef>
          <a:spcPts val="1000"/>
        </a:spcBef>
        <a:spcAft>
          <a:spcPts val="600"/>
        </a:spcAft>
        <a:buClr>
          <a:srgbClr val="F94130"/>
        </a:buClr>
        <a:buSzTx/>
        <a:buFont typeface="Arial"/>
        <a:buNone/>
        <a:tabLst/>
        <a:defRPr lang="en-US" sz="1800" b="0" kern="1200">
          <a:solidFill>
            <a:schemeClr val="accent1"/>
          </a:solidFill>
          <a:latin typeface="+mn-lt"/>
          <a:ea typeface="+mn-ea"/>
          <a:cs typeface="+mn-cs"/>
        </a:defRPr>
      </a:lvl1pPr>
      <a:lvl2pPr marL="7937" indent="0" algn="l" defTabSz="914400" rtl="0" eaLnBrk="1" latinLnBrk="0" hangingPunct="1">
        <a:lnSpc>
          <a:spcPct val="100000"/>
        </a:lnSpc>
        <a:spcBef>
          <a:spcPts val="0"/>
        </a:spcBef>
        <a:spcAft>
          <a:spcPts val="600"/>
        </a:spcAft>
        <a:buClr>
          <a:schemeClr val="tx2"/>
        </a:buClr>
        <a:buFont typeface="Arial"/>
        <a:buNone/>
        <a:tabLst/>
        <a:defRPr lang="en-US" sz="1600" kern="1200" dirty="0">
          <a:solidFill>
            <a:schemeClr val="tx1"/>
          </a:solidFill>
          <a:latin typeface="+mn-lt"/>
          <a:ea typeface="+mn-ea"/>
          <a:cs typeface="+mn-cs"/>
        </a:defRPr>
      </a:lvl2pPr>
      <a:lvl3pPr marL="222250" marR="0" indent="-214313" algn="l" defTabSz="914400" rtl="0" eaLnBrk="1" fontAlgn="auto" latinLnBrk="0" hangingPunct="1">
        <a:lnSpc>
          <a:spcPct val="100000"/>
        </a:lnSpc>
        <a:spcBef>
          <a:spcPts val="0"/>
        </a:spcBef>
        <a:spcAft>
          <a:spcPts val="600"/>
        </a:spcAft>
        <a:buClr>
          <a:srgbClr val="F94130"/>
        </a:buClr>
        <a:buSzTx/>
        <a:buFont typeface="Arial" panose="020B0604020202020204" pitchFamily="34" charset="0"/>
        <a:buChar char="•"/>
        <a:tabLst/>
        <a:defRPr lang="en-US" sz="1400" b="0" kern="1200" dirty="0">
          <a:solidFill>
            <a:schemeClr val="tx1"/>
          </a:solidFill>
          <a:latin typeface="+mn-lt"/>
          <a:ea typeface="+mn-ea"/>
          <a:cs typeface="+mn-cs"/>
        </a:defRPr>
      </a:lvl3pPr>
      <a:lvl4pPr marL="222250" indent="0" algn="l" defTabSz="914400" rtl="0" eaLnBrk="1" latinLnBrk="0" hangingPunct="1">
        <a:lnSpc>
          <a:spcPct val="100000"/>
        </a:lnSpc>
        <a:spcBef>
          <a:spcPts val="0"/>
        </a:spcBef>
        <a:spcAft>
          <a:spcPts val="600"/>
        </a:spcAft>
        <a:buClr>
          <a:schemeClr val="tx2"/>
        </a:buClr>
        <a:buFont typeface="Arial"/>
        <a:buNone/>
        <a:tabLst/>
        <a:defRPr sz="1200" b="1" kern="1200">
          <a:solidFill>
            <a:schemeClr val="tx1"/>
          </a:solidFill>
          <a:latin typeface="+mn-lt"/>
          <a:ea typeface="+mn-ea"/>
          <a:cs typeface="+mn-cs"/>
        </a:defRPr>
      </a:lvl4pPr>
      <a:lvl5pPr marL="446088" indent="-187325" algn="l" defTabSz="914400" rtl="0" eaLnBrk="1" latinLnBrk="0" hangingPunct="1">
        <a:lnSpc>
          <a:spcPct val="100000"/>
        </a:lnSpc>
        <a:spcBef>
          <a:spcPts val="0"/>
        </a:spcBef>
        <a:spcAft>
          <a:spcPts val="600"/>
        </a:spcAft>
        <a:buClr>
          <a:schemeClr val="tx2"/>
        </a:buClr>
        <a:buFont typeface="Arial"/>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userDrawn="1">
          <p15:clr>
            <a:srgbClr val="F26B43"/>
          </p15:clr>
        </p15:guide>
        <p15:guide id="4" orient="horz" pos="4320" userDrawn="1">
          <p15:clr>
            <a:srgbClr val="F26B43"/>
          </p15:clr>
        </p15:guide>
        <p15:guide id="5" userDrawn="1">
          <p15:clr>
            <a:srgbClr val="F26B43"/>
          </p15:clr>
        </p15:guide>
        <p15:guide id="6" pos="7680" userDrawn="1">
          <p15:clr>
            <a:srgbClr val="F26B43"/>
          </p15:clr>
        </p15:guide>
        <p15:guide id="7" pos="7355" userDrawn="1">
          <p15:clr>
            <a:srgbClr val="F26B43"/>
          </p15:clr>
        </p15:guide>
        <p15:guide id="9" orient="horz" pos="3997" userDrawn="1">
          <p15:clr>
            <a:srgbClr val="F26B43"/>
          </p15:clr>
        </p15:guide>
        <p15:guide id="10" pos="325" userDrawn="1">
          <p15:clr>
            <a:srgbClr val="F26B43"/>
          </p15:clr>
        </p15:guide>
        <p15:guide id="11" orient="horz" pos="618" userDrawn="1">
          <p15:clr>
            <a:srgbClr val="F26B43"/>
          </p15:clr>
        </p15:guide>
        <p15:guide id="12" orient="horz" pos="144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2011" y="208722"/>
            <a:ext cx="10009471" cy="447261"/>
          </a:xfrm>
          <a:prstGeom prst="rect">
            <a:avLst/>
          </a:prstGeom>
        </p:spPr>
        <p:txBody>
          <a:bodyPr vert="horz" lIns="0" tIns="0" rIns="0" bIns="0" rtlCol="0" anchor="b" anchorCtr="0">
            <a:noAutofit/>
          </a:bodyPr>
          <a:lstStyle/>
          <a:p>
            <a:r>
              <a:rPr lang="en-US"/>
              <a:t>Click to edit Master title style</a:t>
            </a:r>
          </a:p>
        </p:txBody>
      </p:sp>
      <p:sp>
        <p:nvSpPr>
          <p:cNvPr id="11" name="Text Placeholder 10">
            <a:extLst>
              <a:ext uri="{FF2B5EF4-FFF2-40B4-BE49-F238E27FC236}">
                <a16:creationId xmlns:a16="http://schemas.microsoft.com/office/drawing/2014/main" id="{1A0B8476-C42C-E946-9AE6-450EBBA88674}"/>
              </a:ext>
            </a:extLst>
          </p:cNvPr>
          <p:cNvSpPr>
            <a:spLocks noGrp="1"/>
          </p:cNvSpPr>
          <p:nvPr>
            <p:ph type="body" idx="1"/>
          </p:nvPr>
        </p:nvSpPr>
        <p:spPr>
          <a:xfrm>
            <a:off x="197225" y="1121566"/>
            <a:ext cx="6615951" cy="5055397"/>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9D4B8640-7FCE-A346-B4B6-DA2804688F54}"/>
              </a:ext>
            </a:extLst>
          </p:cNvPr>
          <p:cNvCxnSpPr/>
          <p:nvPr userDrawn="1"/>
        </p:nvCxnSpPr>
        <p:spPr>
          <a:xfrm>
            <a:off x="282011" y="888774"/>
            <a:ext cx="11665010" cy="0"/>
          </a:xfrm>
          <a:prstGeom prst="line">
            <a:avLst/>
          </a:prstGeom>
          <a:ln w="22225">
            <a:solidFill>
              <a:srgbClr val="65B2E6"/>
            </a:solidFill>
          </a:ln>
          <a:effectLst/>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1E9D45D-B271-5D41-A966-131A637835F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05334" y="113907"/>
            <a:ext cx="1586970" cy="685022"/>
          </a:xfrm>
          <a:prstGeom prst="rect">
            <a:avLst/>
          </a:prstGeom>
        </p:spPr>
      </p:pic>
    </p:spTree>
    <p:extLst>
      <p:ext uri="{BB962C8B-B14F-4D97-AF65-F5344CB8AC3E}">
        <p14:creationId xmlns:p14="http://schemas.microsoft.com/office/powerpoint/2010/main" val="4074388460"/>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8" r:id="rId3"/>
  </p:sldLayoutIdLst>
  <p:hf hdr="0" ftr="0"/>
  <p:txStyles>
    <p:title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p:titleStyle>
    <p:bodyStyle>
      <a:lvl1pPr marL="0" marR="0" indent="0" algn="l" defTabSz="914400" rtl="0" eaLnBrk="1" fontAlgn="auto" latinLnBrk="0" hangingPunct="1">
        <a:lnSpc>
          <a:spcPct val="100000"/>
        </a:lnSpc>
        <a:spcBef>
          <a:spcPts val="1000"/>
        </a:spcBef>
        <a:spcAft>
          <a:spcPts val="600"/>
        </a:spcAft>
        <a:buClr>
          <a:srgbClr val="F94130"/>
        </a:buClr>
        <a:buSzTx/>
        <a:buFont typeface="Arial"/>
        <a:buNone/>
        <a:tabLst/>
        <a:defRPr lang="en-US" sz="1800" b="0" kern="1200">
          <a:solidFill>
            <a:schemeClr val="accent1"/>
          </a:solidFill>
          <a:latin typeface="+mn-lt"/>
          <a:ea typeface="+mn-ea"/>
          <a:cs typeface="+mn-cs"/>
        </a:defRPr>
      </a:lvl1pPr>
      <a:lvl2pPr marL="7937" indent="0" algn="l" defTabSz="914400" rtl="0" eaLnBrk="1" latinLnBrk="0" hangingPunct="1">
        <a:lnSpc>
          <a:spcPct val="100000"/>
        </a:lnSpc>
        <a:spcBef>
          <a:spcPts val="0"/>
        </a:spcBef>
        <a:spcAft>
          <a:spcPts val="600"/>
        </a:spcAft>
        <a:buClr>
          <a:schemeClr val="tx2"/>
        </a:buClr>
        <a:buFont typeface="Arial"/>
        <a:buNone/>
        <a:tabLst/>
        <a:defRPr lang="en-US" sz="1600" kern="1200" dirty="0">
          <a:solidFill>
            <a:schemeClr val="tx1"/>
          </a:solidFill>
          <a:latin typeface="+mn-lt"/>
          <a:ea typeface="+mn-ea"/>
          <a:cs typeface="+mn-cs"/>
        </a:defRPr>
      </a:lvl2pPr>
      <a:lvl3pPr marL="222250" marR="0" indent="-214313" algn="l" defTabSz="914400" rtl="0" eaLnBrk="1" fontAlgn="auto" latinLnBrk="0" hangingPunct="1">
        <a:lnSpc>
          <a:spcPct val="100000"/>
        </a:lnSpc>
        <a:spcBef>
          <a:spcPts val="0"/>
        </a:spcBef>
        <a:spcAft>
          <a:spcPts val="600"/>
        </a:spcAft>
        <a:buClr>
          <a:srgbClr val="F94130"/>
        </a:buClr>
        <a:buSzTx/>
        <a:buFont typeface="Arial" panose="020B0604020202020204" pitchFamily="34" charset="0"/>
        <a:buChar char="•"/>
        <a:tabLst/>
        <a:defRPr lang="en-US" sz="1400" b="0" kern="1200" dirty="0">
          <a:solidFill>
            <a:schemeClr val="tx1"/>
          </a:solidFill>
          <a:latin typeface="+mn-lt"/>
          <a:ea typeface="+mn-ea"/>
          <a:cs typeface="+mn-cs"/>
        </a:defRPr>
      </a:lvl3pPr>
      <a:lvl4pPr marL="222250" indent="0" algn="l" defTabSz="914400" rtl="0" eaLnBrk="1" latinLnBrk="0" hangingPunct="1">
        <a:lnSpc>
          <a:spcPct val="100000"/>
        </a:lnSpc>
        <a:spcBef>
          <a:spcPts val="0"/>
        </a:spcBef>
        <a:spcAft>
          <a:spcPts val="600"/>
        </a:spcAft>
        <a:buClr>
          <a:schemeClr val="tx2"/>
        </a:buClr>
        <a:buFont typeface="Arial"/>
        <a:buNone/>
        <a:tabLst/>
        <a:defRPr sz="1200" b="1" kern="1200">
          <a:solidFill>
            <a:schemeClr val="tx1"/>
          </a:solidFill>
          <a:latin typeface="+mn-lt"/>
          <a:ea typeface="+mn-ea"/>
          <a:cs typeface="+mn-cs"/>
        </a:defRPr>
      </a:lvl4pPr>
      <a:lvl5pPr marL="446088" indent="-187325" algn="l" defTabSz="914400" rtl="0" eaLnBrk="1" latinLnBrk="0" hangingPunct="1">
        <a:lnSpc>
          <a:spcPct val="100000"/>
        </a:lnSpc>
        <a:spcBef>
          <a:spcPts val="0"/>
        </a:spcBef>
        <a:spcAft>
          <a:spcPts val="600"/>
        </a:spcAft>
        <a:buClr>
          <a:schemeClr val="tx2"/>
        </a:buClr>
        <a:buFont typeface="Arial"/>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15:clr>
            <a:srgbClr val="F26B43"/>
          </p15:clr>
        </p15:guide>
        <p15:guide id="4" orient="horz" pos="4320">
          <p15:clr>
            <a:srgbClr val="F26B43"/>
          </p15:clr>
        </p15:guide>
        <p15:guide id="5">
          <p15:clr>
            <a:srgbClr val="F26B43"/>
          </p15:clr>
        </p15:guide>
        <p15:guide id="6" pos="7680">
          <p15:clr>
            <a:srgbClr val="F26B43"/>
          </p15:clr>
        </p15:guide>
        <p15:guide id="7" pos="7355">
          <p15:clr>
            <a:srgbClr val="F26B43"/>
          </p15:clr>
        </p15:guide>
        <p15:guide id="9" orient="horz" pos="3997">
          <p15:clr>
            <a:srgbClr val="F26B43"/>
          </p15:clr>
        </p15:guide>
        <p15:guide id="10" pos="325">
          <p15:clr>
            <a:srgbClr val="F26B43"/>
          </p15:clr>
        </p15:guide>
        <p15:guide id="11" orient="horz" pos="618">
          <p15:clr>
            <a:srgbClr val="F26B43"/>
          </p15:clr>
        </p15:guide>
        <p15:guide id="12" orient="horz" pos="144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www.healthandcarelearning.wales/qualifications/level-3-childrens-care-play-learning-and-development-practice-and-theory/" TargetMode="External"/><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hyperlink" Target="https://www.surveymonkey.co.uk/r/WJEConline2023-24"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mailto:ccpld@wjec.co.uk"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CCPLD@wjec.co.uk"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hyperlink" Target="https://www.wjecservices.co.uk/MarkToUMS/default.aspx"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1351" y="4891523"/>
            <a:ext cx="2086811" cy="900782"/>
          </a:xfrm>
          <a:prstGeom prst="rect">
            <a:avLst/>
          </a:prstGeom>
        </p:spPr>
      </p:pic>
      <p:sp>
        <p:nvSpPr>
          <p:cNvPr id="9" name="Title 1"/>
          <p:cNvSpPr txBox="1">
            <a:spLocks/>
          </p:cNvSpPr>
          <p:nvPr/>
        </p:nvSpPr>
        <p:spPr>
          <a:xfrm>
            <a:off x="567793" y="4710250"/>
            <a:ext cx="7742191" cy="74812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ts val="150"/>
              </a:spcBef>
              <a:spcAft>
                <a:spcPts val="0"/>
              </a:spcAft>
              <a:buClrTx/>
              <a:buSzTx/>
              <a:buFontTx/>
              <a:buNone/>
              <a:tabLst/>
              <a:defRPr/>
            </a:pPr>
            <a:r>
              <a:rPr kumimoji="0" lang="en-GB" sz="3200" b="0"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mj-cs"/>
              </a:rPr>
              <a:t>CCPLD Level 3: Practice and Theory </a:t>
            </a:r>
          </a:p>
          <a:p>
            <a:pPr marL="0" marR="0" lvl="0" indent="0" algn="l" defTabSz="457200" rtl="0" eaLnBrk="1" fontAlgn="auto" latinLnBrk="0" hangingPunct="1">
              <a:lnSpc>
                <a:spcPct val="100000"/>
              </a:lnSpc>
              <a:spcBef>
                <a:spcPts val="150"/>
              </a:spcBef>
              <a:spcAft>
                <a:spcPts val="0"/>
              </a:spcAft>
              <a:buClrTx/>
              <a:buSzTx/>
              <a:buFontTx/>
              <a:buNone/>
              <a:tabLst/>
              <a:defRPr/>
            </a:pPr>
            <a:r>
              <a:rPr kumimoji="0" lang="en-GB" sz="3200" b="0"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mj-cs"/>
              </a:rPr>
              <a:t>Unit 330</a:t>
            </a:r>
          </a:p>
          <a:p>
            <a:pPr marL="0" marR="0" lvl="0" indent="0" algn="l" defTabSz="457200" rtl="0" eaLnBrk="1" fontAlgn="auto" latinLnBrk="0" hangingPunct="1">
              <a:lnSpc>
                <a:spcPct val="100000"/>
              </a:lnSpc>
              <a:spcBef>
                <a:spcPts val="150"/>
              </a:spcBef>
              <a:spcAft>
                <a:spcPts val="0"/>
              </a:spcAft>
              <a:buClrTx/>
              <a:buSzTx/>
              <a:buFontTx/>
              <a:buNone/>
              <a:tabLst/>
              <a:defRPr/>
            </a:pPr>
            <a:r>
              <a:rPr lang="en-GB" dirty="0">
                <a:solidFill>
                  <a:srgbClr val="0070C0"/>
                </a:solidFill>
                <a:latin typeface="Arial" panose="020B0604020202020204" pitchFamily="34" charset="0"/>
                <a:ea typeface="Calibri" panose="020F0502020204030204" pitchFamily="34" charset="0"/>
              </a:rPr>
              <a:t>Spring</a:t>
            </a:r>
            <a:r>
              <a:rPr kumimoji="0" lang="en-GB" sz="3200" b="0"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mj-cs"/>
              </a:rPr>
              <a:t> Network 2024</a:t>
            </a:r>
            <a:endParaRPr kumimoji="0" lang="en-US" sz="3200" b="0" i="0" u="none" strike="noStrike" kern="1200" cap="none" spc="0" normalizeH="0" baseline="0" noProof="0" dirty="0">
              <a:ln>
                <a:noFill/>
              </a:ln>
              <a:solidFill>
                <a:srgbClr val="0070C0"/>
              </a:solidFill>
              <a:effectLst/>
              <a:uLnTx/>
              <a:uFillTx/>
              <a:latin typeface="Lato" panose="020F0502020204030203" pitchFamily="34" charset="0"/>
              <a:ea typeface="Lato" panose="020F0502020204030203" pitchFamily="34" charset="0"/>
              <a:cs typeface="Lato" panose="020F0502020204030203" pitchFamily="34" charset="0"/>
            </a:endParaRPr>
          </a:p>
        </p:txBody>
      </p:sp>
      <p:cxnSp>
        <p:nvCxnSpPr>
          <p:cNvPr id="4" name="Straight Connector 3"/>
          <p:cNvCxnSpPr/>
          <p:nvPr/>
        </p:nvCxnSpPr>
        <p:spPr>
          <a:xfrm>
            <a:off x="0" y="3929380"/>
            <a:ext cx="12192000"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pic>
        <p:nvPicPr>
          <p:cNvPr id="13" name="Picture 12" descr="A group of people raising their hands&#10;&#10;Description automatically generated">
            <a:extLst>
              <a:ext uri="{FF2B5EF4-FFF2-40B4-BE49-F238E27FC236}">
                <a16:creationId xmlns:a16="http://schemas.microsoft.com/office/drawing/2014/main" id="{9D8E2ED1-0BA3-442E-89AE-C063AD8523DA}"/>
              </a:ext>
            </a:extLst>
          </p:cNvPr>
          <p:cNvPicPr>
            <a:picLocks noChangeAspect="1"/>
          </p:cNvPicPr>
          <p:nvPr/>
        </p:nvPicPr>
        <p:blipFill rotWithShape="1">
          <a:blip r:embed="rId4">
            <a:extLst>
              <a:ext uri="{28A0092B-C50C-407E-A947-70E740481C1C}">
                <a14:useLocalDpi xmlns:a14="http://schemas.microsoft.com/office/drawing/2010/main" val="0"/>
              </a:ext>
            </a:extLst>
          </a:blip>
          <a:srcRect b="8307"/>
          <a:stretch/>
        </p:blipFill>
        <p:spPr>
          <a:xfrm>
            <a:off x="5783422" y="-31162"/>
            <a:ext cx="6408579" cy="3960542"/>
          </a:xfrm>
          <a:prstGeom prst="rect">
            <a:avLst/>
          </a:prstGeom>
        </p:spPr>
      </p:pic>
      <p:pic>
        <p:nvPicPr>
          <p:cNvPr id="8" name="Picture 7" descr="A group of children playing with toys&#10;&#10;Description automatically generated with medium confidence">
            <a:extLst>
              <a:ext uri="{FF2B5EF4-FFF2-40B4-BE49-F238E27FC236}">
                <a16:creationId xmlns:a16="http://schemas.microsoft.com/office/drawing/2014/main" id="{482B5874-C2F6-E197-50D2-2F367AF704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0"/>
            <a:ext cx="5829941" cy="3929380"/>
          </a:xfrm>
          <a:prstGeom prst="rect">
            <a:avLst/>
          </a:prstGeom>
        </p:spPr>
      </p:pic>
    </p:spTree>
    <p:extLst>
      <p:ext uri="{BB962C8B-B14F-4D97-AF65-F5344CB8AC3E}">
        <p14:creationId xmlns:p14="http://schemas.microsoft.com/office/powerpoint/2010/main" val="2144300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6138BD2-7BD5-A43A-E025-336AF2AB6548}"/>
              </a:ext>
            </a:extLst>
          </p:cNvPr>
          <p:cNvPicPr>
            <a:picLocks noChangeAspect="1"/>
          </p:cNvPicPr>
          <p:nvPr/>
        </p:nvPicPr>
        <p:blipFill>
          <a:blip r:embed="rId2"/>
          <a:stretch>
            <a:fillRect/>
          </a:stretch>
        </p:blipFill>
        <p:spPr>
          <a:xfrm>
            <a:off x="1594945" y="848442"/>
            <a:ext cx="9002110" cy="1549065"/>
          </a:xfrm>
          <a:prstGeom prst="rect">
            <a:avLst/>
          </a:prstGeom>
        </p:spPr>
      </p:pic>
      <p:sp>
        <p:nvSpPr>
          <p:cNvPr id="10" name="TextBox 9">
            <a:extLst>
              <a:ext uri="{FF2B5EF4-FFF2-40B4-BE49-F238E27FC236}">
                <a16:creationId xmlns:a16="http://schemas.microsoft.com/office/drawing/2014/main" id="{F127C1DE-149B-8183-B51B-310F1719EC4A}"/>
              </a:ext>
            </a:extLst>
          </p:cNvPr>
          <p:cNvSpPr txBox="1"/>
          <p:nvPr/>
        </p:nvSpPr>
        <p:spPr>
          <a:xfrm>
            <a:off x="244792" y="162713"/>
            <a:ext cx="60960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40000"/>
                </a:solidFill>
                <a:effectLst/>
                <a:uLnTx/>
                <a:uFillTx/>
                <a:latin typeface="Arial" panose="020B0604020202020204"/>
                <a:ea typeface="+mn-ea"/>
                <a:cs typeface="+mn-cs"/>
                <a:hlinkClick r:id="rId3"/>
              </a:rPr>
              <a:t>Level 3 Children's Care, Play, Learning and Development: Practice and Theory (</a:t>
            </a:r>
            <a:r>
              <a:rPr kumimoji="0" lang="en-US" sz="1800" b="0" i="0" u="none" strike="noStrike" kern="1200" cap="none" spc="0" normalizeH="0" baseline="0" noProof="0" dirty="0" err="1">
                <a:ln>
                  <a:noFill/>
                </a:ln>
                <a:solidFill>
                  <a:srgbClr val="140000"/>
                </a:solidFill>
                <a:effectLst/>
                <a:uLnTx/>
                <a:uFillTx/>
                <a:latin typeface="Arial" panose="020B0604020202020204"/>
                <a:ea typeface="+mn-ea"/>
                <a:cs typeface="+mn-cs"/>
                <a:hlinkClick r:id="rId3"/>
              </a:rPr>
              <a:t>healthandcarelearning.wales</a:t>
            </a:r>
            <a:r>
              <a:rPr kumimoji="0" lang="en-US" sz="1800" b="0" i="0" u="none" strike="noStrike" kern="1200" cap="none" spc="0" normalizeH="0" baseline="0" noProof="0" dirty="0">
                <a:ln>
                  <a:noFill/>
                </a:ln>
                <a:solidFill>
                  <a:srgbClr val="140000"/>
                </a:solidFill>
                <a:effectLst/>
                <a:uLnTx/>
                <a:uFillTx/>
                <a:latin typeface="Arial" panose="020B0604020202020204"/>
                <a:ea typeface="+mn-ea"/>
                <a:cs typeface="+mn-cs"/>
                <a:hlinkClick r:id="rId3"/>
              </a:rPr>
              <a:t>)</a:t>
            </a:r>
            <a:endParaRPr kumimoji="0" lang="en-GB" sz="1800" b="0" i="0" u="none" strike="noStrike" kern="1200" cap="none" spc="0" normalizeH="0" baseline="0" noProof="0" dirty="0">
              <a:ln>
                <a:noFill/>
              </a:ln>
              <a:solidFill>
                <a:srgbClr val="140000"/>
              </a:solidFill>
              <a:effectLst/>
              <a:uLnTx/>
              <a:uFillTx/>
              <a:latin typeface="Arial" panose="020B0604020202020204"/>
              <a:ea typeface="+mn-ea"/>
              <a:cs typeface="+mn-cs"/>
            </a:endParaRPr>
          </a:p>
        </p:txBody>
      </p:sp>
      <p:grpSp>
        <p:nvGrpSpPr>
          <p:cNvPr id="2" name="Group 1">
            <a:extLst>
              <a:ext uri="{FF2B5EF4-FFF2-40B4-BE49-F238E27FC236}">
                <a16:creationId xmlns:a16="http://schemas.microsoft.com/office/drawing/2014/main" id="{6DD9E15F-8FAF-5CD2-66D4-006A40F6DCDE}"/>
              </a:ext>
            </a:extLst>
          </p:cNvPr>
          <p:cNvGrpSpPr/>
          <p:nvPr/>
        </p:nvGrpSpPr>
        <p:grpSpPr>
          <a:xfrm>
            <a:off x="3951784" y="2231847"/>
            <a:ext cx="3746188" cy="1595953"/>
            <a:chOff x="3951784" y="2231847"/>
            <a:chExt cx="3746188" cy="1595953"/>
          </a:xfrm>
        </p:grpSpPr>
        <p:pic>
          <p:nvPicPr>
            <p:cNvPr id="4" name="Picture 3">
              <a:extLst>
                <a:ext uri="{FF2B5EF4-FFF2-40B4-BE49-F238E27FC236}">
                  <a16:creationId xmlns:a16="http://schemas.microsoft.com/office/drawing/2014/main" id="{BA3B5B8B-A027-15BE-91B5-CDE11130536D}"/>
                </a:ext>
              </a:extLst>
            </p:cNvPr>
            <p:cNvPicPr>
              <a:picLocks noChangeAspect="1"/>
            </p:cNvPicPr>
            <p:nvPr/>
          </p:nvPicPr>
          <p:blipFill>
            <a:blip r:embed="rId4"/>
            <a:stretch>
              <a:fillRect/>
            </a:stretch>
          </p:blipFill>
          <p:spPr>
            <a:xfrm>
              <a:off x="3951784" y="2231847"/>
              <a:ext cx="3746188" cy="1595953"/>
            </a:xfrm>
            <a:prstGeom prst="rect">
              <a:avLst/>
            </a:prstGeom>
          </p:spPr>
        </p:pic>
        <p:sp>
          <p:nvSpPr>
            <p:cNvPr id="6" name="Rectangle 5">
              <a:extLst>
                <a:ext uri="{FF2B5EF4-FFF2-40B4-BE49-F238E27FC236}">
                  <a16:creationId xmlns:a16="http://schemas.microsoft.com/office/drawing/2014/main" id="{490A9F8C-E2FF-DDFE-8C3A-A9317484E3E6}"/>
                </a:ext>
              </a:extLst>
            </p:cNvPr>
            <p:cNvSpPr/>
            <p:nvPr/>
          </p:nvSpPr>
          <p:spPr>
            <a:xfrm>
              <a:off x="6340792" y="2563991"/>
              <a:ext cx="802005" cy="158153"/>
            </a:xfrm>
            <a:prstGeom prst="rect">
              <a:avLst/>
            </a:prstGeom>
            <a:solidFill>
              <a:schemeClr val="bg1"/>
            </a:solidFill>
            <a:ln>
              <a:noFill/>
            </a:ln>
          </p:spPr>
          <p:txBody>
            <a:bodyPr wrap="none" lIns="0" tIns="0" rIns="0" bIns="0" rtlCol="0" anchor="ctr">
              <a:noAutofit/>
            </a:bodyPr>
            <a:lstStyle/>
            <a:p>
              <a:pPr algn="ctr"/>
              <a:endParaRPr lang="en-GB">
                <a:solidFill>
                  <a:srgbClr val="000000"/>
                </a:solidFill>
              </a:endParaRPr>
            </a:p>
          </p:txBody>
        </p:sp>
        <p:sp>
          <p:nvSpPr>
            <p:cNvPr id="7" name="TextBox 6">
              <a:extLst>
                <a:ext uri="{FF2B5EF4-FFF2-40B4-BE49-F238E27FC236}">
                  <a16:creationId xmlns:a16="http://schemas.microsoft.com/office/drawing/2014/main" id="{715F705B-14DE-E149-1AA2-B258319170E8}"/>
                </a:ext>
              </a:extLst>
            </p:cNvPr>
            <p:cNvSpPr txBox="1"/>
            <p:nvPr/>
          </p:nvSpPr>
          <p:spPr>
            <a:xfrm>
              <a:off x="6280965" y="2550192"/>
              <a:ext cx="1037771" cy="230832"/>
            </a:xfrm>
            <a:prstGeom prst="rect">
              <a:avLst/>
            </a:prstGeom>
            <a:noFill/>
          </p:spPr>
          <p:txBody>
            <a:bodyPr wrap="square" rtlCol="0">
              <a:spAutoFit/>
            </a:bodyPr>
            <a:lstStyle/>
            <a:p>
              <a:r>
                <a:rPr lang="en-GB" sz="900" dirty="0"/>
                <a:t>Summer 2023</a:t>
              </a:r>
            </a:p>
          </p:txBody>
        </p:sp>
      </p:grpSp>
      <p:grpSp>
        <p:nvGrpSpPr>
          <p:cNvPr id="21" name="Group 20">
            <a:extLst>
              <a:ext uri="{FF2B5EF4-FFF2-40B4-BE49-F238E27FC236}">
                <a16:creationId xmlns:a16="http://schemas.microsoft.com/office/drawing/2014/main" id="{CCCB383E-7E08-55ED-1150-0F2A37CCC299}"/>
              </a:ext>
            </a:extLst>
          </p:cNvPr>
          <p:cNvGrpSpPr/>
          <p:nvPr/>
        </p:nvGrpSpPr>
        <p:grpSpPr>
          <a:xfrm>
            <a:off x="2967287" y="3902815"/>
            <a:ext cx="1885537" cy="2698402"/>
            <a:chOff x="2750456" y="3902814"/>
            <a:chExt cx="1964485" cy="2849389"/>
          </a:xfrm>
        </p:grpSpPr>
        <p:pic>
          <p:nvPicPr>
            <p:cNvPr id="18" name="Picture 17">
              <a:extLst>
                <a:ext uri="{FF2B5EF4-FFF2-40B4-BE49-F238E27FC236}">
                  <a16:creationId xmlns:a16="http://schemas.microsoft.com/office/drawing/2014/main" id="{21DE6555-0BC9-F907-3ACA-FCA6EAC96FAD}"/>
                </a:ext>
              </a:extLst>
            </p:cNvPr>
            <p:cNvPicPr>
              <a:picLocks noChangeAspect="1"/>
            </p:cNvPicPr>
            <p:nvPr/>
          </p:nvPicPr>
          <p:blipFill>
            <a:blip r:embed="rId5"/>
            <a:stretch>
              <a:fillRect/>
            </a:stretch>
          </p:blipFill>
          <p:spPr>
            <a:xfrm>
              <a:off x="2750456" y="3902814"/>
              <a:ext cx="1964485" cy="2849389"/>
            </a:xfrm>
            <a:prstGeom prst="rect">
              <a:avLst/>
            </a:prstGeom>
          </p:spPr>
        </p:pic>
        <p:sp>
          <p:nvSpPr>
            <p:cNvPr id="19" name="Rectangle 18">
              <a:extLst>
                <a:ext uri="{FF2B5EF4-FFF2-40B4-BE49-F238E27FC236}">
                  <a16:creationId xmlns:a16="http://schemas.microsoft.com/office/drawing/2014/main" id="{A9A48446-B8E6-F0FC-B082-99DB2771F9A2}"/>
                </a:ext>
              </a:extLst>
            </p:cNvPr>
            <p:cNvSpPr/>
            <p:nvPr/>
          </p:nvSpPr>
          <p:spPr>
            <a:xfrm>
              <a:off x="2881086" y="4011298"/>
              <a:ext cx="1132114" cy="393788"/>
            </a:xfrm>
            <a:prstGeom prst="rect">
              <a:avLst/>
            </a:prstGeom>
            <a:solidFill>
              <a:schemeClr val="bg1"/>
            </a:solidFill>
            <a:ln>
              <a:solidFill>
                <a:schemeClr val="bg1"/>
              </a:solidFill>
            </a:ln>
          </p:spPr>
          <p:txBody>
            <a:bodyPr wrap="none" lIns="0" tIns="0" rIns="0" bIns="0" rtlCol="0" anchor="ctr">
              <a:noAutofit/>
            </a:bodyPr>
            <a:lstStyle/>
            <a:p>
              <a:pPr algn="ctr"/>
              <a:endParaRPr lang="en-GB">
                <a:solidFill>
                  <a:srgbClr val="000000"/>
                </a:solidFill>
              </a:endParaRPr>
            </a:p>
          </p:txBody>
        </p:sp>
        <p:sp>
          <p:nvSpPr>
            <p:cNvPr id="20" name="Rectangle 19">
              <a:extLst>
                <a:ext uri="{FF2B5EF4-FFF2-40B4-BE49-F238E27FC236}">
                  <a16:creationId xmlns:a16="http://schemas.microsoft.com/office/drawing/2014/main" id="{B2A4AE39-F495-5767-27B4-0BE6A9A177CB}"/>
                </a:ext>
              </a:extLst>
            </p:cNvPr>
            <p:cNvSpPr/>
            <p:nvPr/>
          </p:nvSpPr>
          <p:spPr>
            <a:xfrm>
              <a:off x="2881086" y="6029016"/>
              <a:ext cx="1705428" cy="393788"/>
            </a:xfrm>
            <a:prstGeom prst="rect">
              <a:avLst/>
            </a:prstGeom>
            <a:solidFill>
              <a:schemeClr val="bg1"/>
            </a:solidFill>
            <a:ln>
              <a:solidFill>
                <a:schemeClr val="bg1"/>
              </a:solidFill>
            </a:ln>
          </p:spPr>
          <p:txBody>
            <a:bodyPr wrap="none" lIns="0" tIns="0" rIns="0" bIns="0" rtlCol="0" anchor="ctr">
              <a:noAutofit/>
            </a:bodyPr>
            <a:lstStyle/>
            <a:p>
              <a:pPr algn="ctr"/>
              <a:endParaRPr lang="en-GB">
                <a:solidFill>
                  <a:srgbClr val="000000"/>
                </a:solidFill>
              </a:endParaRPr>
            </a:p>
          </p:txBody>
        </p:sp>
      </p:grpSp>
      <p:pic>
        <p:nvPicPr>
          <p:cNvPr id="23" name="Picture 22">
            <a:extLst>
              <a:ext uri="{FF2B5EF4-FFF2-40B4-BE49-F238E27FC236}">
                <a16:creationId xmlns:a16="http://schemas.microsoft.com/office/drawing/2014/main" id="{1EDA1B14-E605-E313-2633-9F4C35C0BB19}"/>
              </a:ext>
            </a:extLst>
          </p:cNvPr>
          <p:cNvPicPr>
            <a:picLocks noChangeAspect="1"/>
          </p:cNvPicPr>
          <p:nvPr/>
        </p:nvPicPr>
        <p:blipFill>
          <a:blip r:embed="rId6"/>
          <a:stretch>
            <a:fillRect/>
          </a:stretch>
        </p:blipFill>
        <p:spPr>
          <a:xfrm>
            <a:off x="5284867" y="4778208"/>
            <a:ext cx="3106264" cy="1731450"/>
          </a:xfrm>
          <a:prstGeom prst="rect">
            <a:avLst/>
          </a:prstGeom>
        </p:spPr>
      </p:pic>
      <p:pic>
        <p:nvPicPr>
          <p:cNvPr id="25" name="Picture 24">
            <a:extLst>
              <a:ext uri="{FF2B5EF4-FFF2-40B4-BE49-F238E27FC236}">
                <a16:creationId xmlns:a16="http://schemas.microsoft.com/office/drawing/2014/main" id="{74809E03-F02E-6351-88A0-727C01520200}"/>
              </a:ext>
            </a:extLst>
          </p:cNvPr>
          <p:cNvPicPr>
            <a:picLocks noChangeAspect="1"/>
          </p:cNvPicPr>
          <p:nvPr/>
        </p:nvPicPr>
        <p:blipFill>
          <a:blip r:embed="rId7"/>
          <a:stretch>
            <a:fillRect/>
          </a:stretch>
        </p:blipFill>
        <p:spPr>
          <a:xfrm>
            <a:off x="8779173" y="3928685"/>
            <a:ext cx="1830768" cy="2630768"/>
          </a:xfrm>
          <a:prstGeom prst="rect">
            <a:avLst/>
          </a:prstGeom>
        </p:spPr>
      </p:pic>
      <p:pic>
        <p:nvPicPr>
          <p:cNvPr id="5" name="Picture 4">
            <a:extLst>
              <a:ext uri="{FF2B5EF4-FFF2-40B4-BE49-F238E27FC236}">
                <a16:creationId xmlns:a16="http://schemas.microsoft.com/office/drawing/2014/main" id="{D923F124-4BBB-55EA-6518-80823DED4595}"/>
              </a:ext>
            </a:extLst>
          </p:cNvPr>
          <p:cNvPicPr>
            <a:picLocks noChangeAspect="1"/>
          </p:cNvPicPr>
          <p:nvPr/>
        </p:nvPicPr>
        <p:blipFill>
          <a:blip r:embed="rId8"/>
          <a:stretch>
            <a:fillRect/>
          </a:stretch>
        </p:blipFill>
        <p:spPr>
          <a:xfrm>
            <a:off x="477894" y="3838859"/>
            <a:ext cx="1916256" cy="2698402"/>
          </a:xfrm>
          <a:prstGeom prst="rect">
            <a:avLst/>
          </a:prstGeom>
        </p:spPr>
      </p:pic>
    </p:spTree>
    <p:extLst>
      <p:ext uri="{BB962C8B-B14F-4D97-AF65-F5344CB8AC3E}">
        <p14:creationId xmlns:p14="http://schemas.microsoft.com/office/powerpoint/2010/main" val="1019910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79153" y="1304360"/>
            <a:ext cx="4273666" cy="4249280"/>
          </a:xfrm>
          <a:prstGeom prst="rect">
            <a:avLst/>
          </a:prstGeom>
        </p:spPr>
      </p:pic>
      <p:sp>
        <p:nvSpPr>
          <p:cNvPr id="5" name="TextBox 4">
            <a:extLst>
              <a:ext uri="{FF2B5EF4-FFF2-40B4-BE49-F238E27FC236}">
                <a16:creationId xmlns:a16="http://schemas.microsoft.com/office/drawing/2014/main" id="{C6CDF235-E227-42A0-B7E9-66D61C27F5FB}"/>
              </a:ext>
            </a:extLst>
          </p:cNvPr>
          <p:cNvSpPr txBox="1"/>
          <p:nvPr/>
        </p:nvSpPr>
        <p:spPr>
          <a:xfrm>
            <a:off x="5528104" y="2920484"/>
            <a:ext cx="4958148"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Arial" panose="020B0604020202020204"/>
                <a:ea typeface="+mn-ea"/>
                <a:cs typeface="+mn-cs"/>
              </a:rPr>
              <a:t>Principal Examiner Feedback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Arial" panose="020B0604020202020204"/>
                <a:ea typeface="+mn-ea"/>
                <a:cs typeface="+mn-cs"/>
              </a:rPr>
              <a:t>Unit 330 – January 2024 </a:t>
            </a:r>
          </a:p>
        </p:txBody>
      </p:sp>
    </p:spTree>
    <p:extLst>
      <p:ext uri="{BB962C8B-B14F-4D97-AF65-F5344CB8AC3E}">
        <p14:creationId xmlns:p14="http://schemas.microsoft.com/office/powerpoint/2010/main" val="2419702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5463F-2B65-9830-DF30-8E81FB1E7C86}"/>
              </a:ext>
            </a:extLst>
          </p:cNvPr>
          <p:cNvSpPr>
            <a:spLocks noGrp="1"/>
          </p:cNvSpPr>
          <p:nvPr>
            <p:ph type="title"/>
          </p:nvPr>
        </p:nvSpPr>
        <p:spPr>
          <a:xfrm>
            <a:off x="282011" y="208722"/>
            <a:ext cx="10223323" cy="447261"/>
          </a:xfrm>
        </p:spPr>
        <p:txBody>
          <a:bodyPr anchor="b">
            <a:normAutofit/>
          </a:bodyPr>
          <a:lstStyle/>
          <a:p>
            <a:r>
              <a:rPr lang="en-GB" sz="2000" dirty="0"/>
              <a:t>High level feedback </a:t>
            </a:r>
          </a:p>
        </p:txBody>
      </p:sp>
      <p:graphicFrame>
        <p:nvGraphicFramePr>
          <p:cNvPr id="9" name="Content Placeholder 2">
            <a:extLst>
              <a:ext uri="{FF2B5EF4-FFF2-40B4-BE49-F238E27FC236}">
                <a16:creationId xmlns:a16="http://schemas.microsoft.com/office/drawing/2014/main" id="{8BB7E837-C24C-5B63-7F46-112F9472D1F7}"/>
              </a:ext>
            </a:extLst>
          </p:cNvPr>
          <p:cNvGraphicFramePr>
            <a:graphicFrameLocks noGrp="1"/>
          </p:cNvGraphicFramePr>
          <p:nvPr>
            <p:ph sz="quarter" idx="10"/>
            <p:extLst>
              <p:ext uri="{D42A27DB-BD31-4B8C-83A1-F6EECF244321}">
                <p14:modId xmlns:p14="http://schemas.microsoft.com/office/powerpoint/2010/main" val="2162877240"/>
              </p:ext>
            </p:extLst>
          </p:nvPr>
        </p:nvGraphicFramePr>
        <p:xfrm>
          <a:off x="282575" y="1076325"/>
          <a:ext cx="11809413" cy="52435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3166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5A158822-ED35-49C8-991A-402C16B61355}"/>
              </a:ext>
            </a:extLst>
          </p:cNvPr>
          <p:cNvSpPr txBox="1">
            <a:spLocks/>
          </p:cNvSpPr>
          <p:nvPr/>
        </p:nvSpPr>
        <p:spPr>
          <a:xfrm>
            <a:off x="271380" y="249478"/>
            <a:ext cx="7180454" cy="447261"/>
          </a:xfrm>
          <a:prstGeom prst="rect">
            <a:avLst/>
          </a:prstGeom>
        </p:spPr>
        <p:txBody>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US" sz="1800"/>
              <a:t>Unit 330: Principles and Theories that Influence Children’s Care, Play, Learning and Development in the 21st Century in Wales</a:t>
            </a:r>
          </a:p>
        </p:txBody>
      </p:sp>
      <p:pic>
        <p:nvPicPr>
          <p:cNvPr id="6" name="Picture 5">
            <a:extLst>
              <a:ext uri="{FF2B5EF4-FFF2-40B4-BE49-F238E27FC236}">
                <a16:creationId xmlns:a16="http://schemas.microsoft.com/office/drawing/2014/main" id="{81368420-1BC0-66D3-80EB-76380531D071}"/>
              </a:ext>
            </a:extLst>
          </p:cNvPr>
          <p:cNvPicPr>
            <a:picLocks noChangeAspect="1"/>
          </p:cNvPicPr>
          <p:nvPr/>
        </p:nvPicPr>
        <p:blipFill>
          <a:blip r:embed="rId2"/>
          <a:stretch>
            <a:fillRect/>
          </a:stretch>
        </p:blipFill>
        <p:spPr>
          <a:xfrm>
            <a:off x="3949803" y="1221058"/>
            <a:ext cx="3699934" cy="5257801"/>
          </a:xfrm>
          <a:prstGeom prst="rect">
            <a:avLst/>
          </a:prstGeom>
        </p:spPr>
      </p:pic>
    </p:spTree>
    <p:extLst>
      <p:ext uri="{BB962C8B-B14F-4D97-AF65-F5344CB8AC3E}">
        <p14:creationId xmlns:p14="http://schemas.microsoft.com/office/powerpoint/2010/main" val="2217038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dirty="0"/>
              <a:t>Question 2(b) and mark scheme </a:t>
            </a:r>
          </a:p>
        </p:txBody>
      </p:sp>
      <p:sp>
        <p:nvSpPr>
          <p:cNvPr id="25" name="TextBox 24">
            <a:extLst>
              <a:ext uri="{FF2B5EF4-FFF2-40B4-BE49-F238E27FC236}">
                <a16:creationId xmlns:a16="http://schemas.microsoft.com/office/drawing/2014/main" id="{0E46DCE2-3062-37C1-AB9B-D8791BEB24D8}"/>
              </a:ext>
            </a:extLst>
          </p:cNvPr>
          <p:cNvSpPr txBox="1"/>
          <p:nvPr/>
        </p:nvSpPr>
        <p:spPr>
          <a:xfrm>
            <a:off x="6457950" y="117344"/>
            <a:ext cx="2914650" cy="738664"/>
          </a:xfrm>
          <a:prstGeom prst="rect">
            <a:avLst/>
          </a:prstGeom>
          <a:noFill/>
        </p:spPr>
        <p:txBody>
          <a:bodyPr wrap="square">
            <a:spAutoFit/>
          </a:bodyPr>
          <a:lstStyle/>
          <a:p>
            <a:r>
              <a:rPr lang="en-GB" sz="1400" dirty="0">
                <a:solidFill>
                  <a:srgbClr val="0070C0"/>
                </a:solidFill>
              </a:rPr>
              <a:t>Command Verb: </a:t>
            </a:r>
            <a:r>
              <a:rPr lang="en-US" sz="1400" b="1" i="1" dirty="0">
                <a:solidFill>
                  <a:srgbClr val="0070C0"/>
                </a:solidFill>
              </a:rPr>
              <a:t>Describe</a:t>
            </a:r>
          </a:p>
          <a:p>
            <a:r>
              <a:rPr lang="en-US" sz="1400" dirty="0">
                <a:solidFill>
                  <a:srgbClr val="0070C0"/>
                </a:solidFill>
              </a:rPr>
              <a:t>Provide characteristics/main features or a brief account</a:t>
            </a:r>
            <a:endParaRPr lang="en-GB" sz="1400" dirty="0">
              <a:solidFill>
                <a:srgbClr val="0070C0"/>
              </a:solidFill>
              <a:highlight>
                <a:srgbClr val="FFFF00"/>
              </a:highlight>
            </a:endParaRPr>
          </a:p>
        </p:txBody>
      </p:sp>
      <p:pic>
        <p:nvPicPr>
          <p:cNvPr id="5" name="Picture 4">
            <a:extLst>
              <a:ext uri="{FF2B5EF4-FFF2-40B4-BE49-F238E27FC236}">
                <a16:creationId xmlns:a16="http://schemas.microsoft.com/office/drawing/2014/main" id="{0B4FEC0F-A8AD-EA91-97A0-B51129C19B18}"/>
              </a:ext>
            </a:extLst>
          </p:cNvPr>
          <p:cNvPicPr>
            <a:picLocks noChangeAspect="1"/>
          </p:cNvPicPr>
          <p:nvPr/>
        </p:nvPicPr>
        <p:blipFill>
          <a:blip r:embed="rId2"/>
          <a:stretch>
            <a:fillRect/>
          </a:stretch>
        </p:blipFill>
        <p:spPr>
          <a:xfrm>
            <a:off x="282012" y="1202076"/>
            <a:ext cx="5666844" cy="396031"/>
          </a:xfrm>
          <a:prstGeom prst="rect">
            <a:avLst/>
          </a:prstGeom>
        </p:spPr>
      </p:pic>
      <p:pic>
        <p:nvPicPr>
          <p:cNvPr id="7" name="Picture 6">
            <a:extLst>
              <a:ext uri="{FF2B5EF4-FFF2-40B4-BE49-F238E27FC236}">
                <a16:creationId xmlns:a16="http://schemas.microsoft.com/office/drawing/2014/main" id="{EC9D5725-50D2-F4C4-D6B6-C52DFC27AD60}"/>
              </a:ext>
            </a:extLst>
          </p:cNvPr>
          <p:cNvPicPr>
            <a:picLocks noChangeAspect="1"/>
          </p:cNvPicPr>
          <p:nvPr/>
        </p:nvPicPr>
        <p:blipFill rotWithShape="1">
          <a:blip r:embed="rId3"/>
          <a:srcRect b="53023"/>
          <a:stretch/>
        </p:blipFill>
        <p:spPr>
          <a:xfrm>
            <a:off x="329636" y="1933677"/>
            <a:ext cx="5627804" cy="1876323"/>
          </a:xfrm>
          <a:prstGeom prst="rect">
            <a:avLst/>
          </a:prstGeom>
        </p:spPr>
      </p:pic>
      <p:sp>
        <p:nvSpPr>
          <p:cNvPr id="10" name="TextBox 9">
            <a:extLst>
              <a:ext uri="{FF2B5EF4-FFF2-40B4-BE49-F238E27FC236}">
                <a16:creationId xmlns:a16="http://schemas.microsoft.com/office/drawing/2014/main" id="{EE749623-A19C-8572-4C22-AD39861098D5}"/>
              </a:ext>
            </a:extLst>
          </p:cNvPr>
          <p:cNvSpPr txBox="1"/>
          <p:nvPr/>
        </p:nvSpPr>
        <p:spPr>
          <a:xfrm>
            <a:off x="6402707" y="970800"/>
            <a:ext cx="5524626" cy="5678478"/>
          </a:xfrm>
          <a:prstGeom prst="rect">
            <a:avLst/>
          </a:prstGeom>
          <a:noFill/>
        </p:spPr>
        <p:txBody>
          <a:bodyPr wrap="square">
            <a:spAutoFit/>
          </a:bodyPr>
          <a:lstStyle/>
          <a:p>
            <a:r>
              <a:rPr lang="en-GB" sz="1100" dirty="0">
                <a:solidFill>
                  <a:srgbClr val="000000"/>
                </a:solidFill>
                <a:effectLst/>
                <a:latin typeface="Arial" panose="020B060402020202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p>
            <a:r>
              <a:rPr lang="en-GB" sz="1100" dirty="0">
                <a:solidFill>
                  <a:srgbClr val="000000"/>
                </a:solidFill>
                <a:effectLst/>
                <a:latin typeface="Arial" panose="020B0604020202020204" pitchFamily="34" charset="0"/>
                <a:ea typeface="Times New Roman" panose="02020603050405020304" pitchFamily="18" charset="0"/>
              </a:rPr>
              <a:t>Response may refer to: </a:t>
            </a:r>
            <a:endParaRPr lang="en-GB" sz="11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100" dirty="0">
                <a:solidFill>
                  <a:srgbClr val="000000"/>
                </a:solidFill>
                <a:effectLst/>
                <a:latin typeface="Arial" panose="020B0604020202020204" pitchFamily="34" charset="0"/>
                <a:ea typeface="Times New Roman" panose="02020603050405020304" pitchFamily="18" charset="0"/>
              </a:rPr>
              <a:t>ACEs is an acronym to describe a broad range of Adverse Childhood Experiences </a:t>
            </a:r>
            <a:endParaRPr lang="en-GB" sz="11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100" dirty="0">
                <a:solidFill>
                  <a:srgbClr val="000000"/>
                </a:solidFill>
                <a:effectLst/>
                <a:latin typeface="Arial" panose="020B0604020202020204" pitchFamily="34" charset="0"/>
                <a:ea typeface="Times New Roman" panose="02020603050405020304" pitchFamily="18" charset="0"/>
              </a:rPr>
              <a:t>Children or young people have been exposed to negative / stressful / traumatic experiences</a:t>
            </a:r>
            <a:endParaRPr lang="en-GB" sz="11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100" dirty="0">
                <a:solidFill>
                  <a:srgbClr val="000000"/>
                </a:solidFill>
                <a:effectLst/>
                <a:latin typeface="Arial" panose="020B0604020202020204" pitchFamily="34" charset="0"/>
                <a:ea typeface="Times New Roman" panose="02020603050405020304" pitchFamily="18" charset="0"/>
              </a:rPr>
              <a:t>A traumatic experience / event</a:t>
            </a:r>
            <a:endParaRPr lang="en-GB" sz="11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100" dirty="0">
                <a:solidFill>
                  <a:srgbClr val="000000"/>
                </a:solidFill>
                <a:effectLst/>
                <a:latin typeface="Arial" panose="020B0604020202020204" pitchFamily="34" charset="0"/>
                <a:ea typeface="Times New Roman" panose="02020603050405020304" pitchFamily="18" charset="0"/>
              </a:rPr>
              <a:t>Long lasting impact </a:t>
            </a:r>
            <a:endParaRPr lang="en-GB" sz="11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100" dirty="0">
                <a:solidFill>
                  <a:srgbClr val="000000"/>
                </a:solidFill>
                <a:effectLst/>
                <a:latin typeface="Arial" panose="020B0604020202020204" pitchFamily="34" charset="0"/>
                <a:ea typeface="Times New Roman" panose="02020603050405020304" pitchFamily="18" charset="0"/>
              </a:rPr>
              <a:t>An event or experience causing mental and emotional trauma </a:t>
            </a:r>
            <a:endParaRPr lang="en-GB" sz="11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100" dirty="0">
                <a:solidFill>
                  <a:srgbClr val="000000"/>
                </a:solidFill>
                <a:effectLst/>
                <a:latin typeface="Arial" panose="020B0604020202020204" pitchFamily="34" charset="0"/>
                <a:ea typeface="Times New Roman" panose="02020603050405020304" pitchFamily="18" charset="0"/>
              </a:rPr>
              <a:t>Causing toxic stress to the developing mind of a child </a:t>
            </a:r>
            <a:endParaRPr lang="en-GB" sz="11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100" dirty="0">
                <a:solidFill>
                  <a:srgbClr val="000000"/>
                </a:solidFill>
                <a:effectLst/>
                <a:latin typeface="Arial" panose="020B0604020202020204" pitchFamily="34" charset="0"/>
                <a:ea typeface="Times New Roman" panose="02020603050405020304" pitchFamily="18" charset="0"/>
              </a:rPr>
              <a:t>Affecting the child’s well-being</a:t>
            </a:r>
            <a:endParaRPr lang="en-GB" sz="11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100" dirty="0">
                <a:solidFill>
                  <a:srgbClr val="000000"/>
                </a:solidFill>
                <a:effectLst/>
                <a:latin typeface="Arial" panose="020B0604020202020204" pitchFamily="34" charset="0"/>
                <a:ea typeface="Times New Roman" panose="02020603050405020304" pitchFamily="18" charset="0"/>
              </a:rPr>
              <a:t>Negative experiences and events can have a long-lasting effect on people's lives</a:t>
            </a:r>
            <a:endParaRPr lang="en-GB" sz="1100" dirty="0">
              <a:effectLst/>
              <a:latin typeface="Times New Roman" panose="02020603050405020304" pitchFamily="18" charset="0"/>
              <a:ea typeface="Times New Roman" panose="02020603050405020304" pitchFamily="18" charset="0"/>
            </a:endParaRPr>
          </a:p>
          <a:p>
            <a:r>
              <a:rPr lang="en-GB" sz="1100" dirty="0">
                <a:solidFill>
                  <a:srgbClr val="000000"/>
                </a:solidFill>
                <a:effectLst/>
                <a:latin typeface="Arial" panose="020B060402020202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p>
            <a:r>
              <a:rPr lang="en-GB" sz="1100" dirty="0">
                <a:solidFill>
                  <a:srgbClr val="000000"/>
                </a:solidFill>
                <a:effectLst/>
                <a:latin typeface="Arial" panose="020B0604020202020204" pitchFamily="34" charset="0"/>
                <a:ea typeface="Times New Roman" panose="02020603050405020304" pitchFamily="18" charset="0"/>
              </a:rPr>
              <a:t>These experiences can include: </a:t>
            </a:r>
            <a:endParaRPr lang="en-GB" sz="11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100" dirty="0">
                <a:solidFill>
                  <a:srgbClr val="000000"/>
                </a:solidFill>
                <a:effectLst/>
                <a:latin typeface="Arial" panose="020B0604020202020204" pitchFamily="34" charset="0"/>
                <a:ea typeface="Times New Roman" panose="02020603050405020304" pitchFamily="18" charset="0"/>
              </a:rPr>
              <a:t>Physical abuse </a:t>
            </a:r>
            <a:endParaRPr lang="en-GB" sz="11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100" dirty="0">
                <a:solidFill>
                  <a:srgbClr val="000000"/>
                </a:solidFill>
                <a:effectLst/>
                <a:latin typeface="Arial" panose="020B0604020202020204" pitchFamily="34" charset="0"/>
                <a:ea typeface="Times New Roman" panose="02020603050405020304" pitchFamily="18" charset="0"/>
              </a:rPr>
              <a:t>Sexual abuse</a:t>
            </a:r>
            <a:endParaRPr lang="en-GB" sz="11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100" dirty="0">
                <a:solidFill>
                  <a:srgbClr val="000000"/>
                </a:solidFill>
                <a:effectLst/>
                <a:latin typeface="Arial" panose="020B0604020202020204" pitchFamily="34" charset="0"/>
                <a:ea typeface="Times New Roman" panose="02020603050405020304" pitchFamily="18" charset="0"/>
              </a:rPr>
              <a:t>Emotional abuse </a:t>
            </a:r>
            <a:endParaRPr lang="en-GB" sz="11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100" dirty="0">
                <a:solidFill>
                  <a:srgbClr val="000000"/>
                </a:solidFill>
                <a:effectLst/>
                <a:latin typeface="Arial" panose="020B0604020202020204" pitchFamily="34" charset="0"/>
                <a:ea typeface="Times New Roman" panose="02020603050405020304" pitchFamily="18" charset="0"/>
              </a:rPr>
              <a:t>Neglect / physical or emotional </a:t>
            </a:r>
            <a:endParaRPr lang="en-GB" sz="11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100" dirty="0">
                <a:solidFill>
                  <a:srgbClr val="000000"/>
                </a:solidFill>
                <a:effectLst/>
                <a:latin typeface="Arial" panose="020B0604020202020204" pitchFamily="34" charset="0"/>
                <a:ea typeface="Times New Roman" panose="02020603050405020304" pitchFamily="18" charset="0"/>
              </a:rPr>
              <a:t>Mental illness </a:t>
            </a:r>
            <a:endParaRPr lang="en-GB" sz="11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100" dirty="0">
                <a:solidFill>
                  <a:srgbClr val="000000"/>
                </a:solidFill>
                <a:effectLst/>
                <a:latin typeface="Arial" panose="020B0604020202020204" pitchFamily="34" charset="0"/>
                <a:ea typeface="Times New Roman" panose="02020603050405020304" pitchFamily="18" charset="0"/>
              </a:rPr>
              <a:t>Incarcerated relative / family member or close contact being detained in prison</a:t>
            </a:r>
            <a:br>
              <a:rPr lang="en-GB" sz="1100" dirty="0">
                <a:solidFill>
                  <a:srgbClr val="000000"/>
                </a:solidFill>
                <a:effectLst/>
                <a:latin typeface="Arial" panose="020B0604020202020204" pitchFamily="34" charset="0"/>
                <a:ea typeface="Times New Roman" panose="02020603050405020304" pitchFamily="18" charset="0"/>
              </a:rPr>
            </a:br>
            <a:r>
              <a:rPr lang="en-GB" sz="1100" dirty="0">
                <a:solidFill>
                  <a:srgbClr val="000000"/>
                </a:solidFill>
                <a:effectLst/>
                <a:latin typeface="Arial" panose="020B0604020202020204" pitchFamily="34" charset="0"/>
                <a:ea typeface="Times New Roman" panose="02020603050405020304" pitchFamily="18" charset="0"/>
              </a:rPr>
              <a:t>Violence against a family member </a:t>
            </a:r>
            <a:endParaRPr lang="en-GB" sz="11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100" dirty="0">
                <a:solidFill>
                  <a:srgbClr val="000000"/>
                </a:solidFill>
                <a:effectLst/>
                <a:latin typeface="Arial" panose="020B0604020202020204" pitchFamily="34" charset="0"/>
                <a:ea typeface="Times New Roman" panose="02020603050405020304" pitchFamily="18" charset="0"/>
              </a:rPr>
              <a:t>Domestic abuse </a:t>
            </a:r>
            <a:endParaRPr lang="en-GB" sz="11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100" dirty="0">
                <a:solidFill>
                  <a:srgbClr val="000000"/>
                </a:solidFill>
                <a:effectLst/>
                <a:latin typeface="Arial" panose="020B0604020202020204" pitchFamily="34" charset="0"/>
                <a:ea typeface="Times New Roman" panose="02020603050405020304" pitchFamily="18" charset="0"/>
              </a:rPr>
              <a:t>Household Substance misuse </a:t>
            </a:r>
            <a:endParaRPr lang="en-GB" sz="11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100" dirty="0">
                <a:solidFill>
                  <a:srgbClr val="000000"/>
                </a:solidFill>
                <a:effectLst/>
                <a:latin typeface="Arial" panose="020B0604020202020204" pitchFamily="34" charset="0"/>
                <a:ea typeface="Times New Roman" panose="02020603050405020304" pitchFamily="18" charset="0"/>
              </a:rPr>
              <a:t>Household dysfunction </a:t>
            </a:r>
            <a:endParaRPr lang="en-GB" sz="11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100" dirty="0">
                <a:solidFill>
                  <a:srgbClr val="000000"/>
                </a:solidFill>
                <a:effectLst/>
                <a:latin typeface="Arial" panose="020B0604020202020204" pitchFamily="34" charset="0"/>
                <a:ea typeface="Times New Roman" panose="02020603050405020304" pitchFamily="18" charset="0"/>
              </a:rPr>
              <a:t>Parental separation / divorce </a:t>
            </a:r>
            <a:endParaRPr lang="en-GB" sz="11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100" dirty="0">
                <a:solidFill>
                  <a:srgbClr val="000000"/>
                </a:solidFill>
                <a:effectLst/>
                <a:latin typeface="Arial" panose="020B0604020202020204" pitchFamily="34" charset="0"/>
                <a:ea typeface="Times New Roman" panose="02020603050405020304" pitchFamily="18" charset="0"/>
              </a:rPr>
              <a:t>Community violence</a:t>
            </a:r>
            <a:endParaRPr lang="en-GB" sz="11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100" dirty="0">
                <a:solidFill>
                  <a:srgbClr val="000000"/>
                </a:solidFill>
                <a:effectLst/>
                <a:latin typeface="Arial" panose="020B0604020202020204" pitchFamily="34" charset="0"/>
                <a:ea typeface="Times New Roman" panose="02020603050405020304" pitchFamily="18" charset="0"/>
              </a:rPr>
              <a:t>Homelessness</a:t>
            </a:r>
            <a:endParaRPr lang="en-GB" sz="11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100" dirty="0">
                <a:solidFill>
                  <a:srgbClr val="000000"/>
                </a:solidFill>
                <a:effectLst/>
                <a:latin typeface="Arial" panose="020B0604020202020204" pitchFamily="34" charset="0"/>
                <a:ea typeface="Times New Roman" panose="02020603050405020304" pitchFamily="18" charset="0"/>
              </a:rPr>
              <a:t>Growing up in a household where adults are experiencing mental health issues / harmful alcohol / drug use</a:t>
            </a:r>
            <a:endParaRPr lang="en-GB" sz="1100" dirty="0">
              <a:effectLst/>
              <a:latin typeface="Times New Roman" panose="02020603050405020304" pitchFamily="18" charset="0"/>
              <a:ea typeface="Times New Roman" panose="02020603050405020304" pitchFamily="18" charset="0"/>
            </a:endParaRPr>
          </a:p>
          <a:p>
            <a:r>
              <a:rPr lang="en-GB" sz="1100" dirty="0">
                <a:solidFill>
                  <a:srgbClr val="000000"/>
                </a:solidFill>
                <a:effectLst/>
                <a:latin typeface="Arial" panose="020B060402020202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p>
            <a:r>
              <a:rPr lang="en-GB" sz="1100" dirty="0">
                <a:solidFill>
                  <a:srgbClr val="000000"/>
                </a:solidFill>
                <a:effectLst/>
                <a:latin typeface="Arial" panose="020B0604020202020204" pitchFamily="34" charset="0"/>
                <a:ea typeface="Times New Roman" panose="02020603050405020304" pitchFamily="18" charset="0"/>
              </a:rPr>
              <a:t>This list is not exhaustive. </a:t>
            </a:r>
            <a:endParaRPr lang="en-GB" sz="1100" dirty="0">
              <a:effectLst/>
              <a:latin typeface="Times New Roman" panose="02020603050405020304" pitchFamily="18" charset="0"/>
              <a:ea typeface="Times New Roman" panose="02020603050405020304" pitchFamily="18" charset="0"/>
            </a:endParaRPr>
          </a:p>
          <a:p>
            <a:r>
              <a:rPr lang="en-GB" sz="1100" dirty="0">
                <a:solidFill>
                  <a:srgbClr val="000000"/>
                </a:solidFill>
                <a:effectLst/>
                <a:latin typeface="Arial" panose="020B0604020202020204" pitchFamily="34" charset="0"/>
                <a:ea typeface="Times New Roman" panose="02020603050405020304" pitchFamily="18" charset="0"/>
              </a:rPr>
              <a:t>Credit any other relevant response.</a:t>
            </a:r>
            <a:endParaRPr lang="en-GB" sz="11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endParaRPr lang="en-GB" sz="1100" dirty="0">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E8E4FDF9-5A74-6A34-46A2-27B0624706CF}"/>
              </a:ext>
            </a:extLst>
          </p:cNvPr>
          <p:cNvSpPr txBox="1"/>
          <p:nvPr/>
        </p:nvSpPr>
        <p:spPr>
          <a:xfrm>
            <a:off x="282012" y="4241794"/>
            <a:ext cx="5524626" cy="2123658"/>
          </a:xfrm>
          <a:prstGeom prst="rect">
            <a:avLst/>
          </a:prstGeom>
          <a:noFill/>
        </p:spPr>
        <p:txBody>
          <a:bodyPr wrap="square">
            <a:spAutoFit/>
          </a:bodyPr>
          <a:lstStyle/>
          <a:p>
            <a:r>
              <a:rPr lang="en-GB" sz="1100" dirty="0">
                <a:solidFill>
                  <a:srgbClr val="000000"/>
                </a:solidFill>
                <a:effectLst/>
                <a:latin typeface="Arial" panose="020B0604020202020204" pitchFamily="34" charset="0"/>
                <a:ea typeface="Times New Roman" panose="02020603050405020304" pitchFamily="18" charset="0"/>
              </a:rPr>
              <a:t>Award up to</a:t>
            </a:r>
            <a:r>
              <a:rPr lang="en-GB" sz="1100" b="1" dirty="0">
                <a:solidFill>
                  <a:srgbClr val="000000"/>
                </a:solidFill>
                <a:effectLst/>
                <a:latin typeface="Arial" panose="020B0604020202020204" pitchFamily="34" charset="0"/>
                <a:ea typeface="Times New Roman" panose="02020603050405020304" pitchFamily="18" charset="0"/>
              </a:rPr>
              <a:t> 6 marks. </a:t>
            </a:r>
            <a:endParaRPr lang="en-GB" sz="1100" dirty="0">
              <a:effectLst/>
              <a:latin typeface="Times New Roman" panose="02020603050405020304" pitchFamily="18" charset="0"/>
              <a:ea typeface="Times New Roman" panose="02020603050405020304" pitchFamily="18" charset="0"/>
            </a:endParaRPr>
          </a:p>
          <a:p>
            <a:r>
              <a:rPr lang="en-GB" sz="1100" b="1" dirty="0">
                <a:solidFill>
                  <a:srgbClr val="000000"/>
                </a:solidFill>
                <a:effectLst/>
                <a:latin typeface="Arial" panose="020B060402020202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p>
            <a:r>
              <a:rPr lang="en-GB" sz="1100" b="1" dirty="0">
                <a:solidFill>
                  <a:srgbClr val="000000"/>
                </a:solidFill>
                <a:effectLst/>
                <a:latin typeface="Arial" panose="020B0604020202020204" pitchFamily="34" charset="0"/>
                <a:ea typeface="Times New Roman" panose="02020603050405020304" pitchFamily="18" charset="0"/>
              </a:rPr>
              <a:t>Award 0 marks </a:t>
            </a:r>
            <a:r>
              <a:rPr lang="en-GB" sz="1100" dirty="0">
                <a:solidFill>
                  <a:srgbClr val="000000"/>
                </a:solidFill>
                <a:effectLst/>
                <a:latin typeface="Arial" panose="020B0604020202020204" pitchFamily="34" charset="0"/>
                <a:ea typeface="Times New Roman" panose="02020603050405020304" pitchFamily="18" charset="0"/>
              </a:rPr>
              <a:t>for a description that is not creditworthy.</a:t>
            </a:r>
            <a:endParaRPr lang="en-GB" sz="1100" dirty="0">
              <a:effectLst/>
              <a:latin typeface="Times New Roman" panose="02020603050405020304" pitchFamily="18" charset="0"/>
              <a:ea typeface="Times New Roman" panose="02020603050405020304" pitchFamily="18" charset="0"/>
            </a:endParaRPr>
          </a:p>
          <a:p>
            <a:r>
              <a:rPr lang="en-GB" sz="1100" dirty="0">
                <a:solidFill>
                  <a:srgbClr val="000000"/>
                </a:solidFill>
                <a:effectLst/>
                <a:latin typeface="Arial" panose="020B060402020202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p>
            <a:r>
              <a:rPr lang="en-GB" sz="1100" b="1" dirty="0">
                <a:solidFill>
                  <a:srgbClr val="000000"/>
                </a:solidFill>
                <a:effectLst/>
                <a:latin typeface="Arial" panose="020B0604020202020204" pitchFamily="34" charset="0"/>
                <a:ea typeface="Times New Roman" panose="02020603050405020304" pitchFamily="18" charset="0"/>
              </a:rPr>
              <a:t>Award 1-2 marks</a:t>
            </a:r>
            <a:r>
              <a:rPr lang="en-GB" sz="1100" dirty="0">
                <a:solidFill>
                  <a:srgbClr val="000000"/>
                </a:solidFill>
                <a:effectLst/>
                <a:latin typeface="Arial" panose="020B0604020202020204" pitchFamily="34" charset="0"/>
                <a:ea typeface="Times New Roman" panose="02020603050405020304" pitchFamily="18" charset="0"/>
              </a:rPr>
              <a:t> for a limited description which shows little knowledge and understanding of the meaning of the term Adverse Childhood Experiences (ACEs).</a:t>
            </a:r>
            <a:endParaRPr lang="en-GB" sz="1100" dirty="0">
              <a:effectLst/>
              <a:latin typeface="Times New Roman" panose="02020603050405020304" pitchFamily="18" charset="0"/>
              <a:ea typeface="Times New Roman" panose="02020603050405020304" pitchFamily="18" charset="0"/>
            </a:endParaRPr>
          </a:p>
          <a:p>
            <a:r>
              <a:rPr lang="en-GB" sz="1100" dirty="0">
                <a:solidFill>
                  <a:srgbClr val="000000"/>
                </a:solidFill>
                <a:effectLst/>
                <a:latin typeface="Arial" panose="020B060402020202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p>
            <a:r>
              <a:rPr lang="en-GB" sz="1100" b="1" dirty="0">
                <a:solidFill>
                  <a:srgbClr val="000000"/>
                </a:solidFill>
                <a:effectLst/>
                <a:latin typeface="Arial" panose="020B0604020202020204" pitchFamily="34" charset="0"/>
                <a:ea typeface="Times New Roman" panose="02020603050405020304" pitchFamily="18" charset="0"/>
              </a:rPr>
              <a:t>Award 3-4 marks </a:t>
            </a:r>
            <a:r>
              <a:rPr lang="en-GB" sz="1100" dirty="0">
                <a:solidFill>
                  <a:srgbClr val="000000"/>
                </a:solidFill>
                <a:effectLst/>
                <a:latin typeface="Arial" panose="020B0604020202020204" pitchFamily="34" charset="0"/>
                <a:ea typeface="Times New Roman" panose="02020603050405020304" pitchFamily="18" charset="0"/>
              </a:rPr>
              <a:t>for a good description which shows some knowledge and understanding of the meaning of the term Adverse Childhood Experiences (ACEs).</a:t>
            </a:r>
            <a:endParaRPr lang="en-GB" sz="1100" dirty="0">
              <a:effectLst/>
              <a:latin typeface="Times New Roman" panose="02020603050405020304" pitchFamily="18" charset="0"/>
              <a:ea typeface="Times New Roman" panose="02020603050405020304" pitchFamily="18" charset="0"/>
            </a:endParaRPr>
          </a:p>
          <a:p>
            <a:r>
              <a:rPr lang="en-GB" sz="1100" dirty="0">
                <a:solidFill>
                  <a:srgbClr val="000000"/>
                </a:solidFill>
                <a:effectLst/>
                <a:latin typeface="Arial" panose="020B060402020202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p>
            <a:r>
              <a:rPr lang="en-GB" sz="1100" b="1" dirty="0">
                <a:solidFill>
                  <a:srgbClr val="000000"/>
                </a:solidFill>
                <a:effectLst/>
                <a:latin typeface="Arial" panose="020B0604020202020204" pitchFamily="34" charset="0"/>
                <a:ea typeface="Times New Roman" panose="02020603050405020304" pitchFamily="18" charset="0"/>
              </a:rPr>
              <a:t>Award 5-6 marks </a:t>
            </a:r>
            <a:r>
              <a:rPr lang="en-GB" sz="1100" dirty="0">
                <a:solidFill>
                  <a:srgbClr val="000000"/>
                </a:solidFill>
                <a:effectLst/>
                <a:latin typeface="Arial" panose="020B0604020202020204" pitchFamily="34" charset="0"/>
                <a:ea typeface="Times New Roman" panose="02020603050405020304" pitchFamily="18" charset="0"/>
              </a:rPr>
              <a:t>for a very good description which shows sound knowledge and understanding of the meaning of the term Adverse Childhood Experiences (ACEs).</a:t>
            </a:r>
            <a:endParaRPr lang="en-GB" sz="11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55338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dirty="0"/>
              <a:t>Question 2(b) Candidate’s answer with Examiner’s comments</a:t>
            </a:r>
          </a:p>
        </p:txBody>
      </p:sp>
      <p:sp>
        <p:nvSpPr>
          <p:cNvPr id="8" name="Speech Bubble: Rectangle with Corners Rounded 7">
            <a:extLst>
              <a:ext uri="{FF2B5EF4-FFF2-40B4-BE49-F238E27FC236}">
                <a16:creationId xmlns:a16="http://schemas.microsoft.com/office/drawing/2014/main" id="{8685F588-DD02-4157-AEF4-523059719843}"/>
              </a:ext>
            </a:extLst>
          </p:cNvPr>
          <p:cNvSpPr/>
          <p:nvPr/>
        </p:nvSpPr>
        <p:spPr>
          <a:xfrm>
            <a:off x="6243145" y="1304323"/>
            <a:ext cx="5647794" cy="5355312"/>
          </a:xfrm>
          <a:prstGeom prst="wedgeRoundRectCallout">
            <a:avLst>
              <a:gd name="adj1" fmla="val -60286"/>
              <a:gd name="adj2" fmla="val -41810"/>
              <a:gd name="adj3" fmla="val 16667"/>
            </a:avLst>
          </a:prstGeom>
          <a:ln>
            <a:solidFill>
              <a:schemeClr val="tx1"/>
            </a:solidFill>
          </a:ln>
        </p:spPr>
        <p:txBody>
          <a:bodyPr wrap="none" lIns="0" tIns="0" rIns="0" bIns="0" rtlCol="0" anchor="ctr">
            <a:noAutofit/>
          </a:bodyPr>
          <a:lstStyle/>
          <a:p>
            <a:endParaRPr lang="en-GB" sz="1800" i="1" dirty="0">
              <a:solidFill>
                <a:srgbClr val="0070C0"/>
              </a:solidFill>
            </a:endParaRPr>
          </a:p>
        </p:txBody>
      </p:sp>
      <p:sp>
        <p:nvSpPr>
          <p:cNvPr id="11" name="TextBox 10">
            <a:extLst>
              <a:ext uri="{FF2B5EF4-FFF2-40B4-BE49-F238E27FC236}">
                <a16:creationId xmlns:a16="http://schemas.microsoft.com/office/drawing/2014/main" id="{6E42C59E-42A0-1697-1EB5-4CD5C332E5B1}"/>
              </a:ext>
            </a:extLst>
          </p:cNvPr>
          <p:cNvSpPr txBox="1"/>
          <p:nvPr/>
        </p:nvSpPr>
        <p:spPr>
          <a:xfrm>
            <a:off x="6716110" y="1625199"/>
            <a:ext cx="4957334" cy="4770537"/>
          </a:xfrm>
          <a:prstGeom prst="rect">
            <a:avLst/>
          </a:prstGeom>
          <a:noFill/>
        </p:spPr>
        <p:txBody>
          <a:bodyPr wrap="square">
            <a:spAutoFit/>
          </a:bodyPr>
          <a:lstStyle/>
          <a:p>
            <a:r>
              <a:rPr lang="en-GB" sz="1600" b="1" i="1" dirty="0">
                <a:solidFill>
                  <a:srgbClr val="0070C0"/>
                </a:solidFill>
              </a:rPr>
              <a:t>Principal examiner feedback</a:t>
            </a:r>
            <a:r>
              <a:rPr lang="en-US" sz="1600" b="1" i="1" dirty="0">
                <a:solidFill>
                  <a:srgbClr val="0070C0"/>
                </a:solidFill>
              </a:rPr>
              <a:t>​</a:t>
            </a:r>
          </a:p>
          <a:p>
            <a:r>
              <a:rPr lang="en-GB" sz="1600" i="1" dirty="0">
                <a:solidFill>
                  <a:srgbClr val="0070C0"/>
                </a:solidFill>
              </a:rPr>
              <a:t>​</a:t>
            </a:r>
          </a:p>
          <a:p>
            <a:r>
              <a:rPr lang="en-GB" sz="1600" i="1" dirty="0">
                <a:solidFill>
                  <a:srgbClr val="0070C0"/>
                </a:solidFill>
                <a:cs typeface="Arial"/>
              </a:rPr>
              <a:t>This response provided a clear and focused description of Adverse Childhood Experiences(ACEs) and its meaning. This response is an example of a very good answer with a good level of knowledge and understanding shown. There is reference to key areas identified within the mark scheme, and the response addresses the descriptive meaning of ACEs, with an understanding of the types of trauma or abuse that the experiences may entail, and also a description of the meaning and it’s effect on children now and in the future. </a:t>
            </a:r>
          </a:p>
          <a:p>
            <a:endParaRPr lang="en-GB" sz="1600" i="1" dirty="0">
              <a:solidFill>
                <a:srgbClr val="0070C0"/>
              </a:solidFill>
              <a:cs typeface="Arial"/>
            </a:endParaRPr>
          </a:p>
          <a:p>
            <a:r>
              <a:rPr lang="en-US" sz="1600" b="1" i="1" dirty="0">
                <a:solidFill>
                  <a:srgbClr val="0070C0"/>
                </a:solidFill>
              </a:rPr>
              <a:t>Exam preparation tip</a:t>
            </a:r>
          </a:p>
          <a:p>
            <a:r>
              <a:rPr lang="en-GB" sz="1600" i="1" dirty="0">
                <a:solidFill>
                  <a:srgbClr val="0070C0"/>
                </a:solidFill>
                <a:cs typeface="Arial"/>
              </a:rPr>
              <a:t>Further explanation of the points raised within the response could have improved the candidate mark awarded. </a:t>
            </a:r>
          </a:p>
          <a:p>
            <a:r>
              <a:rPr lang="en-GB" sz="1600" b="1" i="1" dirty="0">
                <a:solidFill>
                  <a:srgbClr val="0070C0"/>
                </a:solidFill>
              </a:rPr>
              <a:t>Marks awarded 5/6</a:t>
            </a:r>
          </a:p>
        </p:txBody>
      </p:sp>
      <p:sp>
        <p:nvSpPr>
          <p:cNvPr id="5" name="TextBox 4">
            <a:extLst>
              <a:ext uri="{FF2B5EF4-FFF2-40B4-BE49-F238E27FC236}">
                <a16:creationId xmlns:a16="http://schemas.microsoft.com/office/drawing/2014/main" id="{60CB01FF-0197-0C56-C692-32EC8A8563E7}"/>
              </a:ext>
            </a:extLst>
          </p:cNvPr>
          <p:cNvSpPr txBox="1"/>
          <p:nvPr/>
        </p:nvSpPr>
        <p:spPr>
          <a:xfrm>
            <a:off x="282012" y="1255868"/>
            <a:ext cx="4937690" cy="5262979"/>
          </a:xfrm>
          <a:prstGeom prst="rect">
            <a:avLst/>
          </a:prstGeom>
          <a:noFill/>
        </p:spPr>
        <p:txBody>
          <a:bodyPr wrap="square">
            <a:spAutoFit/>
          </a:bodyPr>
          <a:lstStyle/>
          <a:p>
            <a:r>
              <a:rPr lang="en-US" sz="1600" dirty="0"/>
              <a:t>Adverse childhood experiences are </a:t>
            </a:r>
            <a:r>
              <a:rPr lang="en-US" sz="1600" dirty="0" err="1"/>
              <a:t>experinces</a:t>
            </a:r>
            <a:r>
              <a:rPr lang="en-US" sz="1600" dirty="0"/>
              <a:t> children in </a:t>
            </a:r>
            <a:r>
              <a:rPr lang="en-US" sz="1600" dirty="0" err="1"/>
              <a:t>adolesence</a:t>
            </a:r>
            <a:r>
              <a:rPr lang="en-US" sz="1600" dirty="0"/>
              <a:t> go though caused by </a:t>
            </a:r>
            <a:r>
              <a:rPr lang="en-US" sz="1600" dirty="0" err="1"/>
              <a:t>anoyne</a:t>
            </a:r>
            <a:r>
              <a:rPr lang="en-US" sz="1600" dirty="0"/>
              <a:t> but mostly someone within the </a:t>
            </a:r>
            <a:r>
              <a:rPr lang="en-US" sz="1600" dirty="0" err="1"/>
              <a:t>childs</a:t>
            </a:r>
            <a:r>
              <a:rPr lang="en-US" sz="1600" dirty="0"/>
              <a:t> family or care </a:t>
            </a:r>
            <a:r>
              <a:rPr lang="en-US" sz="1600" dirty="0" err="1"/>
              <a:t>circle,this</a:t>
            </a:r>
            <a:r>
              <a:rPr lang="en-US" sz="1600" dirty="0"/>
              <a:t> can exist of any types of abuse such </a:t>
            </a:r>
            <a:r>
              <a:rPr lang="en-US" sz="1600" dirty="0" err="1"/>
              <a:t>as,sexual</a:t>
            </a:r>
            <a:r>
              <a:rPr lang="en-US" sz="1600" dirty="0"/>
              <a:t> </a:t>
            </a:r>
            <a:r>
              <a:rPr lang="en-US" sz="1600" dirty="0" err="1"/>
              <a:t>abuse,physical</a:t>
            </a:r>
            <a:r>
              <a:rPr lang="en-US" sz="1600" dirty="0"/>
              <a:t> </a:t>
            </a:r>
            <a:r>
              <a:rPr lang="en-US" sz="1600" dirty="0" err="1"/>
              <a:t>abuse,emotional</a:t>
            </a:r>
            <a:r>
              <a:rPr lang="en-US" sz="1600" dirty="0"/>
              <a:t> </a:t>
            </a:r>
            <a:r>
              <a:rPr lang="en-US" sz="1600" dirty="0" err="1"/>
              <a:t>abuse,domestic</a:t>
            </a:r>
            <a:r>
              <a:rPr lang="en-US" sz="1600" dirty="0"/>
              <a:t> abuse, domestic violence, neglect. If a child </a:t>
            </a:r>
            <a:r>
              <a:rPr lang="en-US" sz="1600" dirty="0" err="1"/>
              <a:t>experinces</a:t>
            </a:r>
            <a:r>
              <a:rPr lang="en-US" sz="1600" dirty="0"/>
              <a:t> any types of these adverse childhood </a:t>
            </a:r>
            <a:r>
              <a:rPr lang="en-US" sz="1600" dirty="0" err="1"/>
              <a:t>experiencs</a:t>
            </a:r>
            <a:r>
              <a:rPr lang="en-US" sz="1600" dirty="0"/>
              <a:t> it could affect them in ways such as not being able to form bonds/friendships meaning they could feel more </a:t>
            </a:r>
            <a:r>
              <a:rPr lang="en-US" sz="1600" dirty="0" err="1"/>
              <a:t>lonley,a</a:t>
            </a:r>
            <a:r>
              <a:rPr lang="en-US" sz="1600" dirty="0"/>
              <a:t> child may </a:t>
            </a:r>
            <a:r>
              <a:rPr lang="en-US" sz="1600" dirty="0" err="1"/>
              <a:t>develope</a:t>
            </a:r>
            <a:r>
              <a:rPr lang="en-US" sz="1600" dirty="0"/>
              <a:t> </a:t>
            </a:r>
            <a:r>
              <a:rPr lang="en-US" sz="1600" dirty="0" err="1"/>
              <a:t>anxiey,depression</a:t>
            </a:r>
            <a:r>
              <a:rPr lang="en-US" sz="1600" dirty="0"/>
              <a:t> or eating </a:t>
            </a:r>
            <a:r>
              <a:rPr lang="en-US" sz="1600" dirty="0" err="1"/>
              <a:t>disorders,a</a:t>
            </a:r>
            <a:r>
              <a:rPr lang="en-US" sz="1600" dirty="0"/>
              <a:t> child may isolate </a:t>
            </a:r>
            <a:r>
              <a:rPr lang="en-US" sz="1600" dirty="0" err="1"/>
              <a:t>themselfs</a:t>
            </a:r>
            <a:r>
              <a:rPr lang="en-US" sz="1600" dirty="0"/>
              <a:t> from </a:t>
            </a:r>
            <a:r>
              <a:rPr lang="en-US" sz="1600" dirty="0" err="1"/>
              <a:t>others.A</a:t>
            </a:r>
            <a:r>
              <a:rPr lang="en-US" sz="1600" dirty="0"/>
              <a:t> child could develop ALN such as a selective </a:t>
            </a:r>
            <a:r>
              <a:rPr lang="en-US" sz="1600" dirty="0" err="1"/>
              <a:t>mute.A</a:t>
            </a:r>
            <a:r>
              <a:rPr lang="en-US" sz="1600" dirty="0"/>
              <a:t> </a:t>
            </a:r>
            <a:r>
              <a:rPr lang="en-US" sz="1600" dirty="0" err="1"/>
              <a:t>childs</a:t>
            </a:r>
            <a:r>
              <a:rPr lang="en-US" sz="1600" dirty="0"/>
              <a:t> future may be affects by adverse childhood </a:t>
            </a:r>
            <a:r>
              <a:rPr lang="en-US" sz="1600" dirty="0" err="1"/>
              <a:t>experinces</a:t>
            </a:r>
            <a:r>
              <a:rPr lang="en-US" sz="1600" dirty="0"/>
              <a:t> as of not being able to attend school as of not feeling safe or not being able to concentrate worrying about things at home a child may have low self - confidence and </a:t>
            </a:r>
            <a:r>
              <a:rPr lang="en-US" sz="1600" dirty="0" err="1"/>
              <a:t>steem.Adverse</a:t>
            </a:r>
            <a:r>
              <a:rPr lang="en-US" sz="1600" dirty="0"/>
              <a:t> childhood experiences affect all children </a:t>
            </a:r>
            <a:r>
              <a:rPr lang="en-US" sz="1600" dirty="0" err="1"/>
              <a:t>differenrlty</a:t>
            </a:r>
            <a:r>
              <a:rPr lang="en-US" sz="1600" dirty="0"/>
              <a:t> by affect them </a:t>
            </a:r>
            <a:r>
              <a:rPr lang="en-US" sz="1600" dirty="0" err="1"/>
              <a:t>hugly</a:t>
            </a:r>
            <a:r>
              <a:rPr lang="en-US" sz="1600" dirty="0"/>
              <a:t> from </a:t>
            </a:r>
            <a:r>
              <a:rPr lang="en-US" sz="1600" dirty="0" err="1"/>
              <a:t>adolesnece</a:t>
            </a:r>
            <a:r>
              <a:rPr lang="en-US" sz="1600" dirty="0"/>
              <a:t> al the way through </a:t>
            </a:r>
            <a:r>
              <a:rPr lang="en-US" sz="1600" dirty="0" err="1"/>
              <a:t>theri</a:t>
            </a:r>
            <a:r>
              <a:rPr lang="en-US" sz="1600" dirty="0"/>
              <a:t> life as it can be traumatic.</a:t>
            </a:r>
            <a:endParaRPr lang="en-GB" sz="1600" dirty="0"/>
          </a:p>
        </p:txBody>
      </p:sp>
    </p:spTree>
    <p:extLst>
      <p:ext uri="{BB962C8B-B14F-4D97-AF65-F5344CB8AC3E}">
        <p14:creationId xmlns:p14="http://schemas.microsoft.com/office/powerpoint/2010/main" val="2833407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dirty="0"/>
              <a:t>Question 3(b) and mark scheme </a:t>
            </a:r>
          </a:p>
        </p:txBody>
      </p:sp>
      <p:sp>
        <p:nvSpPr>
          <p:cNvPr id="25" name="TextBox 24">
            <a:extLst>
              <a:ext uri="{FF2B5EF4-FFF2-40B4-BE49-F238E27FC236}">
                <a16:creationId xmlns:a16="http://schemas.microsoft.com/office/drawing/2014/main" id="{0E46DCE2-3062-37C1-AB9B-D8791BEB24D8}"/>
              </a:ext>
            </a:extLst>
          </p:cNvPr>
          <p:cNvSpPr txBox="1"/>
          <p:nvPr/>
        </p:nvSpPr>
        <p:spPr>
          <a:xfrm>
            <a:off x="6425558" y="117344"/>
            <a:ext cx="5808482" cy="738664"/>
          </a:xfrm>
          <a:prstGeom prst="rect">
            <a:avLst/>
          </a:prstGeom>
          <a:noFill/>
        </p:spPr>
        <p:txBody>
          <a:bodyPr wrap="square">
            <a:spAutoFit/>
          </a:bodyPr>
          <a:lstStyle/>
          <a:p>
            <a:r>
              <a:rPr lang="en-GB" sz="1400" dirty="0">
                <a:solidFill>
                  <a:srgbClr val="0070C0"/>
                </a:solidFill>
              </a:rPr>
              <a:t>Command Verb: </a:t>
            </a:r>
            <a:r>
              <a:rPr lang="en-US" sz="1400" b="1" i="1" dirty="0">
                <a:solidFill>
                  <a:srgbClr val="0070C0"/>
                </a:solidFill>
              </a:rPr>
              <a:t>Outline </a:t>
            </a:r>
          </a:p>
          <a:p>
            <a:r>
              <a:rPr lang="en-US" sz="1400" dirty="0">
                <a:solidFill>
                  <a:srgbClr val="0070C0"/>
                </a:solidFill>
              </a:rPr>
              <a:t>Set out the main points/provide a brief </a:t>
            </a:r>
          </a:p>
          <a:p>
            <a:r>
              <a:rPr lang="en-US" sz="1400" dirty="0">
                <a:solidFill>
                  <a:srgbClr val="0070C0"/>
                </a:solidFill>
              </a:rPr>
              <a:t>description or main characteristics </a:t>
            </a:r>
            <a:endParaRPr lang="en-GB" sz="1400" dirty="0">
              <a:solidFill>
                <a:srgbClr val="0070C0"/>
              </a:solidFill>
              <a:highlight>
                <a:srgbClr val="FFFF00"/>
              </a:highlight>
            </a:endParaRPr>
          </a:p>
        </p:txBody>
      </p:sp>
      <p:pic>
        <p:nvPicPr>
          <p:cNvPr id="10" name="Picture 9">
            <a:extLst>
              <a:ext uri="{FF2B5EF4-FFF2-40B4-BE49-F238E27FC236}">
                <a16:creationId xmlns:a16="http://schemas.microsoft.com/office/drawing/2014/main" id="{7785EE73-76C0-0010-956C-8F51209734DF}"/>
              </a:ext>
            </a:extLst>
          </p:cNvPr>
          <p:cNvPicPr>
            <a:picLocks noChangeAspect="1"/>
          </p:cNvPicPr>
          <p:nvPr/>
        </p:nvPicPr>
        <p:blipFill>
          <a:blip r:embed="rId2"/>
          <a:stretch>
            <a:fillRect/>
          </a:stretch>
        </p:blipFill>
        <p:spPr>
          <a:xfrm>
            <a:off x="282011" y="1217126"/>
            <a:ext cx="5813989" cy="366014"/>
          </a:xfrm>
          <a:prstGeom prst="rect">
            <a:avLst/>
          </a:prstGeom>
        </p:spPr>
      </p:pic>
      <p:pic>
        <p:nvPicPr>
          <p:cNvPr id="12" name="Picture 11">
            <a:extLst>
              <a:ext uri="{FF2B5EF4-FFF2-40B4-BE49-F238E27FC236}">
                <a16:creationId xmlns:a16="http://schemas.microsoft.com/office/drawing/2014/main" id="{88310C4A-13D4-9F3B-8D40-97CECDF4C012}"/>
              </a:ext>
            </a:extLst>
          </p:cNvPr>
          <p:cNvPicPr>
            <a:picLocks noChangeAspect="1"/>
          </p:cNvPicPr>
          <p:nvPr/>
        </p:nvPicPr>
        <p:blipFill rotWithShape="1">
          <a:blip r:embed="rId3"/>
          <a:srcRect b="48310"/>
          <a:stretch/>
        </p:blipFill>
        <p:spPr>
          <a:xfrm>
            <a:off x="146981" y="1738642"/>
            <a:ext cx="5949020" cy="2370903"/>
          </a:xfrm>
          <a:prstGeom prst="rect">
            <a:avLst/>
          </a:prstGeom>
        </p:spPr>
      </p:pic>
      <p:sp>
        <p:nvSpPr>
          <p:cNvPr id="14" name="TextBox 13">
            <a:extLst>
              <a:ext uri="{FF2B5EF4-FFF2-40B4-BE49-F238E27FC236}">
                <a16:creationId xmlns:a16="http://schemas.microsoft.com/office/drawing/2014/main" id="{AB41EEB7-56D7-0C3B-59F2-B50DA295227C}"/>
              </a:ext>
            </a:extLst>
          </p:cNvPr>
          <p:cNvSpPr txBox="1"/>
          <p:nvPr/>
        </p:nvSpPr>
        <p:spPr>
          <a:xfrm>
            <a:off x="6306208" y="1002148"/>
            <a:ext cx="5808482" cy="5747727"/>
          </a:xfrm>
          <a:prstGeom prst="rect">
            <a:avLst/>
          </a:prstGeom>
          <a:noFill/>
        </p:spPr>
        <p:txBody>
          <a:bodyPr wrap="square">
            <a:spAutoFit/>
          </a:bodyPr>
          <a:lstStyle/>
          <a:p>
            <a:r>
              <a:rPr lang="en-GB" sz="1050" dirty="0">
                <a:solidFill>
                  <a:srgbClr val="000000"/>
                </a:solidFill>
                <a:effectLst/>
                <a:latin typeface="Arial" panose="020B0604020202020204" pitchFamily="34" charset="0"/>
                <a:ea typeface="Times New Roman" panose="02020603050405020304" pitchFamily="18" charset="0"/>
              </a:rPr>
              <a:t>Response may refer to: </a:t>
            </a:r>
            <a:endParaRPr lang="en-GB" sz="105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50" dirty="0">
                <a:solidFill>
                  <a:srgbClr val="000000"/>
                </a:solidFill>
                <a:effectLst/>
                <a:latin typeface="Arial" panose="020B0604020202020204" pitchFamily="34" charset="0"/>
                <a:ea typeface="Times New Roman" panose="02020603050405020304" pitchFamily="18" charset="0"/>
              </a:rPr>
              <a:t>The health visiting services provides a professional assessment of family resilience</a:t>
            </a:r>
            <a:endParaRPr lang="en-GB" sz="105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50" dirty="0">
                <a:solidFill>
                  <a:srgbClr val="000000"/>
                </a:solidFill>
                <a:effectLst/>
                <a:latin typeface="Arial" panose="020B0604020202020204" pitchFamily="34" charset="0"/>
                <a:ea typeface="Times New Roman" panose="02020603050405020304" pitchFamily="18" charset="0"/>
              </a:rPr>
              <a:t>Health visitors assess the development of the child </a:t>
            </a:r>
            <a:endParaRPr lang="en-GB" sz="105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50" dirty="0">
                <a:solidFill>
                  <a:srgbClr val="000000"/>
                </a:solidFill>
                <a:effectLst/>
                <a:latin typeface="Arial" panose="020B0604020202020204" pitchFamily="34" charset="0"/>
                <a:ea typeface="Times New Roman" panose="02020603050405020304" pitchFamily="18" charset="0"/>
              </a:rPr>
              <a:t>Provides consideration to the whole setting / environment / wider influences such as social /economic / environmental factors </a:t>
            </a:r>
            <a:endParaRPr lang="en-GB" sz="105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50" dirty="0">
                <a:solidFill>
                  <a:srgbClr val="000000"/>
                </a:solidFill>
                <a:effectLst/>
                <a:latin typeface="Arial" panose="020B0604020202020204" pitchFamily="34" charset="0"/>
                <a:ea typeface="Times New Roman" panose="02020603050405020304" pitchFamily="18" charset="0"/>
              </a:rPr>
              <a:t>The health visitor assesses whether the child and / or family need additional support / address areas of concern </a:t>
            </a:r>
            <a:endParaRPr lang="en-GB" sz="105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50" dirty="0">
                <a:solidFill>
                  <a:srgbClr val="000000"/>
                </a:solidFill>
                <a:effectLst/>
                <a:latin typeface="Arial" panose="020B0604020202020204" pitchFamily="34" charset="0"/>
                <a:ea typeface="Times New Roman" panose="02020603050405020304" pitchFamily="18" charset="0"/>
              </a:rPr>
              <a:t>The Welsh health visiting service work in partnership to develop a fully validated all Wales Health Visiting Family Resilience Assessment Instrument Tool (FRAIT) e.g. identify additional needs / identify potential safeguarding concerns / interventions to review and evaluate progress </a:t>
            </a:r>
            <a:endParaRPr lang="en-GB" sz="105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50" dirty="0">
                <a:solidFill>
                  <a:srgbClr val="000000"/>
                </a:solidFill>
                <a:effectLst/>
                <a:latin typeface="Arial" panose="020B0604020202020204" pitchFamily="34" charset="0"/>
                <a:ea typeface="Times New Roman" panose="02020603050405020304" pitchFamily="18" charset="0"/>
              </a:rPr>
              <a:t>Work with families to support the universal screening contacts e.g. screening / immunisation / monitoring and supporting child development</a:t>
            </a:r>
            <a:endParaRPr lang="en-GB" sz="105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50" dirty="0">
                <a:solidFill>
                  <a:srgbClr val="000000"/>
                </a:solidFill>
                <a:effectLst/>
                <a:latin typeface="Arial" panose="020B0604020202020204" pitchFamily="34" charset="0"/>
                <a:ea typeface="Times New Roman" panose="02020603050405020304" pitchFamily="18" charset="0"/>
              </a:rPr>
              <a:t>Health visitors providing a targeted visiting service e.g. for a mother expecting her first baby / support for learning difficulties / safeguarding concerns / emotional / mental health issues / concerns in pregnancy / medical conditions of unborn child </a:t>
            </a:r>
            <a:endParaRPr lang="en-GB" sz="105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50" dirty="0">
                <a:solidFill>
                  <a:srgbClr val="000000"/>
                </a:solidFill>
                <a:effectLst/>
                <a:latin typeface="Arial" panose="020B0604020202020204" pitchFamily="34" charset="0"/>
                <a:ea typeface="Times New Roman" panose="02020603050405020304" pitchFamily="18" charset="0"/>
              </a:rPr>
              <a:t>Growth / development assessments </a:t>
            </a:r>
            <a:endParaRPr lang="en-GB" sz="105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50" dirty="0">
                <a:solidFill>
                  <a:srgbClr val="000000"/>
                </a:solidFill>
                <a:effectLst/>
                <a:latin typeface="Arial" panose="020B0604020202020204" pitchFamily="34" charset="0"/>
                <a:ea typeface="Times New Roman" panose="02020603050405020304" pitchFamily="18" charset="0"/>
              </a:rPr>
              <a:t>Weaning and baby advice </a:t>
            </a:r>
            <a:endParaRPr lang="en-GB" sz="105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50" dirty="0">
                <a:solidFill>
                  <a:srgbClr val="000000"/>
                </a:solidFill>
                <a:effectLst/>
                <a:latin typeface="Arial" panose="020B0604020202020204" pitchFamily="34" charset="0"/>
                <a:ea typeface="Times New Roman" panose="02020603050405020304" pitchFamily="18" charset="0"/>
              </a:rPr>
              <a:t>Family resilience assessment </a:t>
            </a:r>
            <a:endParaRPr lang="en-GB" sz="105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50" dirty="0">
                <a:solidFill>
                  <a:srgbClr val="000000"/>
                </a:solidFill>
                <a:effectLst/>
                <a:latin typeface="Arial" panose="020B0604020202020204" pitchFamily="34" charset="0"/>
                <a:ea typeface="Times New Roman" panose="02020603050405020304" pitchFamily="18" charset="0"/>
              </a:rPr>
              <a:t>Maternal mental health assessment </a:t>
            </a:r>
            <a:endParaRPr lang="en-GB" sz="105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50" dirty="0">
                <a:solidFill>
                  <a:srgbClr val="000000"/>
                </a:solidFill>
                <a:effectLst/>
                <a:latin typeface="Arial" panose="020B0604020202020204" pitchFamily="34" charset="0"/>
                <a:ea typeface="Times New Roman" panose="02020603050405020304" pitchFamily="18" charset="0"/>
              </a:rPr>
              <a:t>Multiple pregnancy support </a:t>
            </a:r>
            <a:endParaRPr lang="en-GB" sz="105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50" dirty="0">
                <a:solidFill>
                  <a:srgbClr val="000000"/>
                </a:solidFill>
                <a:effectLst/>
                <a:latin typeface="Arial" panose="020B0604020202020204" pitchFamily="34" charset="0"/>
                <a:ea typeface="Times New Roman" panose="02020603050405020304" pitchFamily="18" charset="0"/>
              </a:rPr>
              <a:t>Parental expectations and preparation for parenthood discussed / assessed </a:t>
            </a:r>
            <a:endParaRPr lang="en-GB" sz="105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50" dirty="0">
                <a:solidFill>
                  <a:srgbClr val="000000"/>
                </a:solidFill>
                <a:effectLst/>
                <a:latin typeface="Arial" panose="020B0604020202020204" pitchFamily="34" charset="0"/>
                <a:ea typeface="Times New Roman" panose="02020603050405020304" pitchFamily="18" charset="0"/>
              </a:rPr>
              <a:t>Level of intervention determined to support the family </a:t>
            </a:r>
            <a:endParaRPr lang="en-GB" sz="105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50" dirty="0">
                <a:solidFill>
                  <a:srgbClr val="000000"/>
                </a:solidFill>
                <a:effectLst/>
                <a:latin typeface="Arial" panose="020B0604020202020204" pitchFamily="34" charset="0"/>
                <a:ea typeface="Times New Roman" panose="02020603050405020304" pitchFamily="18" charset="0"/>
              </a:rPr>
              <a:t>Support family on health and health behaviours / key health promotion </a:t>
            </a:r>
            <a:endParaRPr lang="en-GB" sz="105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50" dirty="0">
                <a:solidFill>
                  <a:srgbClr val="000000"/>
                </a:solidFill>
                <a:effectLst/>
                <a:latin typeface="Arial" panose="020B0604020202020204" pitchFamily="34" charset="0"/>
                <a:ea typeface="Times New Roman" panose="02020603050405020304" pitchFamily="18" charset="0"/>
              </a:rPr>
              <a:t>Promote secure attachment and bonding between parent / carer and their baby</a:t>
            </a:r>
            <a:endParaRPr lang="en-GB" sz="105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50" dirty="0">
                <a:solidFill>
                  <a:srgbClr val="000000"/>
                </a:solidFill>
                <a:effectLst/>
                <a:latin typeface="Arial" panose="020B0604020202020204" pitchFamily="34" charset="0"/>
                <a:ea typeface="Times New Roman" panose="02020603050405020304" pitchFamily="18" charset="0"/>
              </a:rPr>
              <a:t>Health visitors discuss expected developmental milestones / support management of baby’s well-being / management of minor illness’s / prevention of accidents </a:t>
            </a:r>
            <a:endParaRPr lang="en-GB" sz="105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50" dirty="0">
                <a:solidFill>
                  <a:srgbClr val="000000"/>
                </a:solidFill>
                <a:effectLst/>
                <a:latin typeface="Arial" panose="020B0604020202020204" pitchFamily="34" charset="0"/>
                <a:ea typeface="Times New Roman" panose="02020603050405020304" pitchFamily="18" charset="0"/>
              </a:rPr>
              <a:t>Health visitors support the family / carers in key health messages e.g. breastfeeding / dental health /healthy start vitamins / healthy nutrition and promoting baby development. </a:t>
            </a:r>
            <a:endParaRPr lang="en-GB" sz="105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50" dirty="0">
                <a:solidFill>
                  <a:srgbClr val="000000"/>
                </a:solidFill>
                <a:effectLst/>
                <a:latin typeface="Arial" panose="020B0604020202020204" pitchFamily="34" charset="0"/>
                <a:ea typeface="Times New Roman" panose="02020603050405020304" pitchFamily="18" charset="0"/>
              </a:rPr>
              <a:t>Health visitors discuss and support key public health priorities will be met by the provision of support and advice on various key areas, including: dietary advice / smoking cessation / dental health / play / vision / childhood immunisation programme / preparation of school readiness and promotion of safety in the home and the community </a:t>
            </a:r>
            <a:endParaRPr lang="en-GB" sz="1050" dirty="0">
              <a:effectLst/>
              <a:latin typeface="Times New Roman" panose="02020603050405020304" pitchFamily="18" charset="0"/>
              <a:ea typeface="Times New Roman" panose="02020603050405020304" pitchFamily="18" charset="0"/>
            </a:endParaRPr>
          </a:p>
          <a:p>
            <a:pPr>
              <a:spcAft>
                <a:spcPts val="1125"/>
              </a:spcAft>
            </a:pPr>
            <a:r>
              <a:rPr lang="en-GB" sz="1050" dirty="0">
                <a:solidFill>
                  <a:srgbClr val="000000"/>
                </a:solidFill>
                <a:effectLst/>
                <a:latin typeface="Arial" panose="020B0604020202020204" pitchFamily="34" charset="0"/>
                <a:ea typeface="Times New Roman" panose="02020603050405020304" pitchFamily="18" charset="0"/>
              </a:rPr>
              <a:t> This list is not exhaustive. </a:t>
            </a:r>
            <a:br>
              <a:rPr lang="en-GB" sz="1050" dirty="0">
                <a:solidFill>
                  <a:srgbClr val="000000"/>
                </a:solidFill>
                <a:effectLst/>
                <a:latin typeface="Arial" panose="020B0604020202020204" pitchFamily="34" charset="0"/>
                <a:ea typeface="Times New Roman" panose="02020603050405020304" pitchFamily="18" charset="0"/>
              </a:rPr>
            </a:br>
            <a:r>
              <a:rPr lang="en-GB" sz="1050" dirty="0">
                <a:solidFill>
                  <a:srgbClr val="000000"/>
                </a:solidFill>
                <a:effectLst/>
                <a:latin typeface="Arial" panose="020B0604020202020204" pitchFamily="34" charset="0"/>
                <a:ea typeface="Times New Roman" panose="02020603050405020304" pitchFamily="18" charset="0"/>
              </a:rPr>
              <a:t>Credit any other relevant response.</a:t>
            </a:r>
            <a:endParaRPr lang="en-GB" sz="1050" dirty="0">
              <a:effectLst/>
              <a:latin typeface="Times New Roman" panose="02020603050405020304" pitchFamily="18" charset="0"/>
              <a:ea typeface="Times New Roman" panose="02020603050405020304" pitchFamily="18" charset="0"/>
            </a:endParaRPr>
          </a:p>
        </p:txBody>
      </p:sp>
      <p:sp>
        <p:nvSpPr>
          <p:cNvPr id="16" name="TextBox 15">
            <a:extLst>
              <a:ext uri="{FF2B5EF4-FFF2-40B4-BE49-F238E27FC236}">
                <a16:creationId xmlns:a16="http://schemas.microsoft.com/office/drawing/2014/main" id="{A9251551-D792-CCDB-1621-C197A34BB8F9}"/>
              </a:ext>
            </a:extLst>
          </p:cNvPr>
          <p:cNvSpPr txBox="1"/>
          <p:nvPr/>
        </p:nvSpPr>
        <p:spPr>
          <a:xfrm>
            <a:off x="282012" y="4201484"/>
            <a:ext cx="5603782" cy="2180084"/>
          </a:xfrm>
          <a:prstGeom prst="rect">
            <a:avLst/>
          </a:prstGeom>
          <a:noFill/>
        </p:spPr>
        <p:txBody>
          <a:bodyPr wrap="square">
            <a:spAutoFit/>
          </a:bodyPr>
          <a:lstStyle/>
          <a:p>
            <a:pPr>
              <a:spcAft>
                <a:spcPts val="1125"/>
              </a:spcAft>
            </a:pPr>
            <a:r>
              <a:rPr lang="en-GB" sz="1100" dirty="0">
                <a:solidFill>
                  <a:srgbClr val="000000"/>
                </a:solidFill>
                <a:effectLst/>
                <a:latin typeface="Arial" panose="020B0604020202020204" pitchFamily="34" charset="0"/>
                <a:ea typeface="Times New Roman" panose="02020603050405020304" pitchFamily="18" charset="0"/>
              </a:rPr>
              <a:t>Award up to </a:t>
            </a:r>
            <a:r>
              <a:rPr lang="en-GB" sz="1100" b="1" dirty="0">
                <a:solidFill>
                  <a:srgbClr val="000000"/>
                </a:solidFill>
                <a:effectLst/>
                <a:latin typeface="Arial" panose="020B0604020202020204" pitchFamily="34" charset="0"/>
                <a:ea typeface="Times New Roman" panose="02020603050405020304" pitchFamily="18" charset="0"/>
              </a:rPr>
              <a:t>7 marks. </a:t>
            </a:r>
            <a:endParaRPr lang="en-GB" sz="1100" dirty="0">
              <a:effectLst/>
              <a:latin typeface="Times New Roman" panose="02020603050405020304" pitchFamily="18" charset="0"/>
              <a:ea typeface="Times New Roman" panose="02020603050405020304" pitchFamily="18" charset="0"/>
            </a:endParaRPr>
          </a:p>
          <a:p>
            <a:pPr>
              <a:spcAft>
                <a:spcPts val="1125"/>
              </a:spcAft>
            </a:pPr>
            <a:r>
              <a:rPr lang="en-GB" sz="1100" b="1" dirty="0">
                <a:solidFill>
                  <a:srgbClr val="000000"/>
                </a:solidFill>
                <a:effectLst/>
                <a:latin typeface="Arial" panose="020B0604020202020204" pitchFamily="34" charset="0"/>
                <a:ea typeface="Times New Roman" panose="02020603050405020304" pitchFamily="18" charset="0"/>
              </a:rPr>
              <a:t> Award 0 marks </a:t>
            </a:r>
            <a:r>
              <a:rPr lang="en-GB" sz="1100" dirty="0">
                <a:solidFill>
                  <a:srgbClr val="000000"/>
                </a:solidFill>
                <a:effectLst/>
                <a:latin typeface="Arial" panose="020B0604020202020204" pitchFamily="34" charset="0"/>
                <a:ea typeface="Times New Roman" panose="02020603050405020304" pitchFamily="18" charset="0"/>
              </a:rPr>
              <a:t>for an outline that is not creditworthy.</a:t>
            </a:r>
            <a:endParaRPr lang="en-GB" sz="1100" dirty="0">
              <a:effectLst/>
              <a:latin typeface="Times New Roman" panose="02020603050405020304" pitchFamily="18" charset="0"/>
              <a:ea typeface="Times New Roman" panose="02020603050405020304" pitchFamily="18" charset="0"/>
            </a:endParaRPr>
          </a:p>
          <a:p>
            <a:pPr>
              <a:spcAft>
                <a:spcPts val="1125"/>
              </a:spcAft>
            </a:pPr>
            <a:r>
              <a:rPr lang="en-GB" sz="1100" b="1" dirty="0">
                <a:solidFill>
                  <a:srgbClr val="000000"/>
                </a:solidFill>
                <a:effectLst/>
                <a:latin typeface="Arial" panose="020B0604020202020204" pitchFamily="34" charset="0"/>
                <a:ea typeface="Times New Roman" panose="02020603050405020304" pitchFamily="18" charset="0"/>
              </a:rPr>
              <a:t>Award 1-2 marks</a:t>
            </a:r>
            <a:r>
              <a:rPr lang="en-GB" sz="1100" dirty="0">
                <a:solidFill>
                  <a:srgbClr val="000000"/>
                </a:solidFill>
                <a:effectLst/>
                <a:latin typeface="Arial" panose="020B0604020202020204" pitchFamily="34" charset="0"/>
                <a:ea typeface="Times New Roman" panose="02020603050405020304" pitchFamily="18" charset="0"/>
              </a:rPr>
              <a:t> for a limited outline which shows little knowledge and understanding of </a:t>
            </a:r>
            <a:r>
              <a:rPr lang="en-US" sz="1100" dirty="0">
                <a:solidFill>
                  <a:srgbClr val="000000"/>
                </a:solidFill>
                <a:effectLst/>
                <a:latin typeface="Arial" panose="020B0604020202020204" pitchFamily="34" charset="0"/>
                <a:ea typeface="Times New Roman" panose="02020603050405020304" pitchFamily="18" charset="0"/>
              </a:rPr>
              <a:t>the role of the health visitor as part of the Healthy Child Wales </a:t>
            </a:r>
            <a:r>
              <a:rPr lang="en-US" sz="1100" dirty="0" err="1">
                <a:solidFill>
                  <a:srgbClr val="000000"/>
                </a:solidFill>
                <a:effectLst/>
                <a:latin typeface="Arial" panose="020B0604020202020204" pitchFamily="34" charset="0"/>
                <a:ea typeface="Times New Roman" panose="02020603050405020304" pitchFamily="18" charset="0"/>
              </a:rPr>
              <a:t>Programme</a:t>
            </a:r>
            <a:r>
              <a:rPr lang="en-US" sz="1100" dirty="0">
                <a:solidFill>
                  <a:srgbClr val="000000"/>
                </a:solidFill>
                <a:effectLst/>
                <a:latin typeface="Arial" panose="020B0604020202020204" pitchFamily="34" charset="0"/>
                <a:ea typeface="Times New Roman" panose="02020603050405020304" pitchFamily="18" charset="0"/>
              </a:rPr>
              <a:t> (HCWP)</a:t>
            </a:r>
            <a:endParaRPr lang="en-GB" sz="1100" dirty="0">
              <a:effectLst/>
              <a:latin typeface="Times New Roman" panose="02020603050405020304" pitchFamily="18" charset="0"/>
              <a:ea typeface="Times New Roman" panose="02020603050405020304" pitchFamily="18" charset="0"/>
            </a:endParaRPr>
          </a:p>
          <a:p>
            <a:pPr>
              <a:spcAft>
                <a:spcPts val="1125"/>
              </a:spcAft>
            </a:pPr>
            <a:r>
              <a:rPr lang="en-GB" sz="1100" b="1" dirty="0">
                <a:solidFill>
                  <a:srgbClr val="000000"/>
                </a:solidFill>
                <a:effectLst/>
                <a:latin typeface="Arial" panose="020B0604020202020204" pitchFamily="34" charset="0"/>
                <a:ea typeface="Times New Roman" panose="02020603050405020304" pitchFamily="18" charset="0"/>
              </a:rPr>
              <a:t>Award 3-4 marks </a:t>
            </a:r>
            <a:r>
              <a:rPr lang="en-GB" sz="1100" dirty="0">
                <a:solidFill>
                  <a:srgbClr val="000000"/>
                </a:solidFill>
                <a:effectLst/>
                <a:latin typeface="Arial" panose="020B0604020202020204" pitchFamily="34" charset="0"/>
                <a:ea typeface="Times New Roman" panose="02020603050405020304" pitchFamily="18" charset="0"/>
              </a:rPr>
              <a:t>for a good outline which shows some knowledge and understanding of </a:t>
            </a:r>
            <a:r>
              <a:rPr lang="en-US" sz="1100" dirty="0">
                <a:solidFill>
                  <a:srgbClr val="000000"/>
                </a:solidFill>
                <a:effectLst/>
                <a:latin typeface="Arial" panose="020B0604020202020204" pitchFamily="34" charset="0"/>
                <a:ea typeface="Times New Roman" panose="02020603050405020304" pitchFamily="18" charset="0"/>
              </a:rPr>
              <a:t>the role of the health visitor as part of the Healthy Child Wales </a:t>
            </a:r>
            <a:r>
              <a:rPr lang="en-US" sz="1100" dirty="0" err="1">
                <a:solidFill>
                  <a:srgbClr val="000000"/>
                </a:solidFill>
                <a:effectLst/>
                <a:latin typeface="Arial" panose="020B0604020202020204" pitchFamily="34" charset="0"/>
                <a:ea typeface="Times New Roman" panose="02020603050405020304" pitchFamily="18" charset="0"/>
              </a:rPr>
              <a:t>Programme</a:t>
            </a:r>
            <a:r>
              <a:rPr lang="en-US" sz="1100" dirty="0">
                <a:solidFill>
                  <a:srgbClr val="000000"/>
                </a:solidFill>
                <a:effectLst/>
                <a:latin typeface="Arial" panose="020B0604020202020204" pitchFamily="34" charset="0"/>
                <a:ea typeface="Times New Roman" panose="02020603050405020304" pitchFamily="18" charset="0"/>
              </a:rPr>
              <a:t> (HCWP)</a:t>
            </a:r>
            <a:endParaRPr lang="en-GB" sz="1100" dirty="0">
              <a:effectLst/>
              <a:latin typeface="Times New Roman" panose="02020603050405020304" pitchFamily="18" charset="0"/>
              <a:ea typeface="Times New Roman" panose="02020603050405020304" pitchFamily="18" charset="0"/>
            </a:endParaRPr>
          </a:p>
          <a:p>
            <a:pPr>
              <a:spcAft>
                <a:spcPts val="1125"/>
              </a:spcAft>
            </a:pPr>
            <a:r>
              <a:rPr lang="en-GB" sz="1100" b="1" dirty="0">
                <a:solidFill>
                  <a:srgbClr val="000000"/>
                </a:solidFill>
                <a:effectLst/>
                <a:latin typeface="Arial" panose="020B0604020202020204" pitchFamily="34" charset="0"/>
                <a:ea typeface="Times New Roman" panose="02020603050405020304" pitchFamily="18" charset="0"/>
              </a:rPr>
              <a:t>Award 5-7 marks </a:t>
            </a:r>
            <a:r>
              <a:rPr lang="en-GB" sz="1100" dirty="0">
                <a:solidFill>
                  <a:srgbClr val="000000"/>
                </a:solidFill>
                <a:effectLst/>
                <a:latin typeface="Arial" panose="020B0604020202020204" pitchFamily="34" charset="0"/>
                <a:ea typeface="Times New Roman" panose="02020603050405020304" pitchFamily="18" charset="0"/>
              </a:rPr>
              <a:t>for a very good outline which shows sound knowledge and understanding of </a:t>
            </a:r>
            <a:r>
              <a:rPr lang="en-US" sz="1100" dirty="0">
                <a:solidFill>
                  <a:srgbClr val="000000"/>
                </a:solidFill>
                <a:effectLst/>
                <a:latin typeface="Arial" panose="020B0604020202020204" pitchFamily="34" charset="0"/>
                <a:ea typeface="Times New Roman" panose="02020603050405020304" pitchFamily="18" charset="0"/>
              </a:rPr>
              <a:t>the role of the health visitor as part of the Healthy Child Wales </a:t>
            </a:r>
            <a:r>
              <a:rPr lang="en-US" sz="1100" dirty="0" err="1">
                <a:solidFill>
                  <a:srgbClr val="000000"/>
                </a:solidFill>
                <a:effectLst/>
                <a:latin typeface="Arial" panose="020B0604020202020204" pitchFamily="34" charset="0"/>
                <a:ea typeface="Times New Roman" panose="02020603050405020304" pitchFamily="18" charset="0"/>
              </a:rPr>
              <a:t>Programme</a:t>
            </a:r>
            <a:r>
              <a:rPr lang="en-US" sz="1100" dirty="0">
                <a:solidFill>
                  <a:srgbClr val="000000"/>
                </a:solidFill>
                <a:effectLst/>
                <a:latin typeface="Arial" panose="020B0604020202020204" pitchFamily="34" charset="0"/>
                <a:ea typeface="Times New Roman" panose="02020603050405020304" pitchFamily="18" charset="0"/>
              </a:rPr>
              <a:t> (HCWP)</a:t>
            </a:r>
            <a:endParaRPr lang="en-GB" sz="11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44946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dirty="0"/>
              <a:t>Question 3(b) Candidate’s answer with Examiner’s comments</a:t>
            </a:r>
          </a:p>
        </p:txBody>
      </p:sp>
      <p:sp>
        <p:nvSpPr>
          <p:cNvPr id="8" name="Speech Bubble: Rectangle with Corners Rounded 7">
            <a:extLst>
              <a:ext uri="{FF2B5EF4-FFF2-40B4-BE49-F238E27FC236}">
                <a16:creationId xmlns:a16="http://schemas.microsoft.com/office/drawing/2014/main" id="{8685F588-DD02-4157-AEF4-523059719843}"/>
              </a:ext>
            </a:extLst>
          </p:cNvPr>
          <p:cNvSpPr/>
          <p:nvPr/>
        </p:nvSpPr>
        <p:spPr>
          <a:xfrm>
            <a:off x="5771408" y="878774"/>
            <a:ext cx="5747658" cy="5632311"/>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dirty="0">
              <a:solidFill>
                <a:srgbClr val="0070C0"/>
              </a:solidFill>
            </a:endParaRPr>
          </a:p>
        </p:txBody>
      </p:sp>
      <p:sp>
        <p:nvSpPr>
          <p:cNvPr id="11" name="TextBox 10">
            <a:extLst>
              <a:ext uri="{FF2B5EF4-FFF2-40B4-BE49-F238E27FC236}">
                <a16:creationId xmlns:a16="http://schemas.microsoft.com/office/drawing/2014/main" id="{6E42C59E-42A0-1697-1EB5-4CD5C332E5B1}"/>
              </a:ext>
            </a:extLst>
          </p:cNvPr>
          <p:cNvSpPr txBox="1"/>
          <p:nvPr/>
        </p:nvSpPr>
        <p:spPr>
          <a:xfrm>
            <a:off x="6074979" y="878774"/>
            <a:ext cx="5202621" cy="5293757"/>
          </a:xfrm>
          <a:prstGeom prst="rect">
            <a:avLst/>
          </a:prstGeom>
          <a:noFill/>
        </p:spPr>
        <p:txBody>
          <a:bodyPr wrap="square">
            <a:spAutoFit/>
          </a:bodyPr>
          <a:lstStyle/>
          <a:p>
            <a:endParaRPr lang="en-GB" b="1" i="1" dirty="0">
              <a:solidFill>
                <a:srgbClr val="0070C0"/>
              </a:solidFill>
            </a:endParaRPr>
          </a:p>
          <a:p>
            <a:r>
              <a:rPr lang="en-GB" sz="1600" b="1" i="1" dirty="0">
                <a:solidFill>
                  <a:srgbClr val="0070C0"/>
                </a:solidFill>
              </a:rPr>
              <a:t>  Principal examiner feedback</a:t>
            </a:r>
            <a:r>
              <a:rPr lang="en-US" sz="1600" b="1" i="1" dirty="0">
                <a:solidFill>
                  <a:srgbClr val="0070C0"/>
                </a:solidFill>
              </a:rPr>
              <a:t>​</a:t>
            </a:r>
          </a:p>
          <a:p>
            <a:r>
              <a:rPr lang="en-GB" sz="1600" i="1" dirty="0">
                <a:solidFill>
                  <a:srgbClr val="0070C0"/>
                </a:solidFill>
              </a:rPr>
              <a:t>​</a:t>
            </a:r>
            <a:endParaRPr lang="en-GB" sz="1600" i="1" dirty="0">
              <a:solidFill>
                <a:srgbClr val="0070C0"/>
              </a:solidFill>
              <a:cs typeface="Arial"/>
            </a:endParaRPr>
          </a:p>
          <a:p>
            <a:r>
              <a:rPr lang="en-US" sz="1600" i="1" dirty="0">
                <a:solidFill>
                  <a:srgbClr val="0070C0"/>
                </a:solidFill>
              </a:rPr>
              <a:t>This set of questions provided an opportunity to expand further on the knowledge gained of health care provision in Wales, with a focus on the Healthy Child Wales Programme. This question - 3(b) required the candidate to provide an outline of the role of the health visitor. This question provided a range of firm responses and was generally highly awarded through providing sound knowledge and understanding of the day-to-day role and responsibilities with a health visitors role.</a:t>
            </a:r>
          </a:p>
          <a:p>
            <a:endParaRPr lang="en-US" sz="1600" i="1" dirty="0">
              <a:solidFill>
                <a:srgbClr val="0070C0"/>
              </a:solidFill>
            </a:endParaRPr>
          </a:p>
          <a:p>
            <a:r>
              <a:rPr lang="en-US" sz="1600" b="1" i="1" dirty="0">
                <a:solidFill>
                  <a:srgbClr val="0070C0"/>
                </a:solidFill>
              </a:rPr>
              <a:t>Exam preparation tip</a:t>
            </a:r>
          </a:p>
          <a:p>
            <a:r>
              <a:rPr lang="en-US" sz="1600" i="1" dirty="0">
                <a:solidFill>
                  <a:srgbClr val="0070C0"/>
                </a:solidFill>
              </a:rPr>
              <a:t>This candidate provided a good outline and responded with a range of focused areas specific to the role of the health visitor, although more detail within the response could have supported the  expression of a very good understanding. </a:t>
            </a:r>
            <a:endParaRPr lang="en-GB" sz="1600" b="1" i="1" dirty="0">
              <a:solidFill>
                <a:srgbClr val="0070C0"/>
              </a:solidFill>
            </a:endParaRPr>
          </a:p>
          <a:p>
            <a:r>
              <a:rPr lang="en-GB" sz="1600" b="1" i="1" dirty="0">
                <a:solidFill>
                  <a:srgbClr val="0070C0"/>
                </a:solidFill>
              </a:rPr>
              <a:t>Marks awarded  3/7</a:t>
            </a:r>
          </a:p>
        </p:txBody>
      </p:sp>
      <p:sp>
        <p:nvSpPr>
          <p:cNvPr id="3" name="TextBox 2">
            <a:extLst>
              <a:ext uri="{FF2B5EF4-FFF2-40B4-BE49-F238E27FC236}">
                <a16:creationId xmlns:a16="http://schemas.microsoft.com/office/drawing/2014/main" id="{2A0AB397-CDBA-9E45-92AA-1D37FF8D85C8}"/>
              </a:ext>
            </a:extLst>
          </p:cNvPr>
          <p:cNvSpPr txBox="1"/>
          <p:nvPr/>
        </p:nvSpPr>
        <p:spPr>
          <a:xfrm>
            <a:off x="189079" y="1114436"/>
            <a:ext cx="4751056" cy="4031873"/>
          </a:xfrm>
          <a:prstGeom prst="rect">
            <a:avLst/>
          </a:prstGeom>
          <a:noFill/>
        </p:spPr>
        <p:txBody>
          <a:bodyPr wrap="square">
            <a:spAutoFit/>
          </a:bodyPr>
          <a:lstStyle/>
          <a:p>
            <a:r>
              <a:rPr lang="en-US" sz="1600" dirty="0"/>
              <a:t>The role of a health visitor is to be support to the parent and baby until usually the age of 2 years of age . They will keep track on the </a:t>
            </a:r>
            <a:r>
              <a:rPr lang="en-US" sz="1600" dirty="0" err="1"/>
              <a:t>childs</a:t>
            </a:r>
            <a:r>
              <a:rPr lang="en-US" sz="1600" dirty="0"/>
              <a:t> head </a:t>
            </a:r>
            <a:r>
              <a:rPr lang="en-US" sz="1600" dirty="0" err="1"/>
              <a:t>circrumfance</a:t>
            </a:r>
            <a:r>
              <a:rPr lang="en-US" sz="1600" dirty="0"/>
              <a:t>, weight and height to ensure that the child is physically growing healthily they will also take not of their sleeping </a:t>
            </a:r>
            <a:r>
              <a:rPr lang="en-US" sz="1600" dirty="0" err="1"/>
              <a:t>patterens</a:t>
            </a:r>
            <a:r>
              <a:rPr lang="en-US" sz="1600" dirty="0"/>
              <a:t> and the amount of feeds the child is </a:t>
            </a:r>
            <a:r>
              <a:rPr lang="en-US" sz="1600" dirty="0" err="1"/>
              <a:t>recvivng</a:t>
            </a:r>
            <a:r>
              <a:rPr lang="en-US" sz="1600" dirty="0"/>
              <a:t> and the space </a:t>
            </a:r>
            <a:r>
              <a:rPr lang="en-US" sz="1600" dirty="0" err="1"/>
              <a:t>inbertween</a:t>
            </a:r>
            <a:r>
              <a:rPr lang="en-US" sz="1600" dirty="0"/>
              <a:t> them to ensure that they are developing. They are their to answer and support the parent and give advice on things such as breast feeding they will also refer the parent or baby to a specialist if they feel it is </a:t>
            </a:r>
            <a:r>
              <a:rPr lang="en-US" sz="1600" dirty="0" err="1"/>
              <a:t>appropiate</a:t>
            </a:r>
            <a:r>
              <a:rPr lang="en-US" sz="1600" dirty="0"/>
              <a:t> such as a </a:t>
            </a:r>
            <a:r>
              <a:rPr lang="en-US" sz="1600" dirty="0" err="1"/>
              <a:t>dietition</a:t>
            </a:r>
            <a:r>
              <a:rPr lang="en-US" sz="1600" dirty="0"/>
              <a:t> or a GP. They will spot things early on if the child </a:t>
            </a:r>
            <a:r>
              <a:rPr lang="en-US" sz="1600" dirty="0" err="1"/>
              <a:t>isnt</a:t>
            </a:r>
            <a:r>
              <a:rPr lang="en-US" sz="1600" dirty="0"/>
              <a:t> taking the milk and the </a:t>
            </a:r>
            <a:r>
              <a:rPr lang="en-US" sz="1600" dirty="0" err="1"/>
              <a:t>resoning</a:t>
            </a:r>
            <a:r>
              <a:rPr lang="en-US" sz="1600" dirty="0"/>
              <a:t> such as being dairy free and knowing what </a:t>
            </a:r>
            <a:r>
              <a:rPr lang="en-US" sz="1600" dirty="0" err="1"/>
              <a:t>subbsitities</a:t>
            </a:r>
            <a:r>
              <a:rPr lang="en-US" sz="1600" dirty="0"/>
              <a:t> that would be </a:t>
            </a:r>
            <a:r>
              <a:rPr lang="en-US" sz="1600" dirty="0" err="1"/>
              <a:t>appropiate</a:t>
            </a:r>
            <a:r>
              <a:rPr lang="en-US" sz="1600" dirty="0"/>
              <a:t>.</a:t>
            </a:r>
            <a:endParaRPr lang="en-GB" sz="1600" dirty="0"/>
          </a:p>
        </p:txBody>
      </p:sp>
    </p:spTree>
    <p:extLst>
      <p:ext uri="{BB962C8B-B14F-4D97-AF65-F5344CB8AC3E}">
        <p14:creationId xmlns:p14="http://schemas.microsoft.com/office/powerpoint/2010/main" val="461069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dirty="0"/>
              <a:t>Question 4(a) and mark scheme </a:t>
            </a:r>
          </a:p>
        </p:txBody>
      </p:sp>
      <p:sp>
        <p:nvSpPr>
          <p:cNvPr id="25" name="TextBox 24">
            <a:extLst>
              <a:ext uri="{FF2B5EF4-FFF2-40B4-BE49-F238E27FC236}">
                <a16:creationId xmlns:a16="http://schemas.microsoft.com/office/drawing/2014/main" id="{0E46DCE2-3062-37C1-AB9B-D8791BEB24D8}"/>
              </a:ext>
            </a:extLst>
          </p:cNvPr>
          <p:cNvSpPr txBox="1"/>
          <p:nvPr/>
        </p:nvSpPr>
        <p:spPr>
          <a:xfrm>
            <a:off x="5856636" y="125627"/>
            <a:ext cx="3219450" cy="738664"/>
          </a:xfrm>
          <a:prstGeom prst="rect">
            <a:avLst/>
          </a:prstGeom>
          <a:noFill/>
        </p:spPr>
        <p:txBody>
          <a:bodyPr wrap="square">
            <a:spAutoFit/>
          </a:bodyPr>
          <a:lstStyle/>
          <a:p>
            <a:r>
              <a:rPr lang="en-GB" sz="1400" dirty="0">
                <a:solidFill>
                  <a:srgbClr val="0070C0"/>
                </a:solidFill>
              </a:rPr>
              <a:t>Command Verb: </a:t>
            </a:r>
            <a:r>
              <a:rPr lang="en-US" sz="1400" b="1" i="1" dirty="0">
                <a:solidFill>
                  <a:srgbClr val="0070C0"/>
                </a:solidFill>
              </a:rPr>
              <a:t>Explain</a:t>
            </a:r>
          </a:p>
          <a:p>
            <a:r>
              <a:rPr lang="en-US" sz="1400" dirty="0">
                <a:solidFill>
                  <a:srgbClr val="0070C0"/>
                </a:solidFill>
              </a:rPr>
              <a:t>Provide details and reasons for how and why something is the way it is</a:t>
            </a:r>
            <a:endParaRPr lang="en-GB" sz="1400" dirty="0">
              <a:solidFill>
                <a:srgbClr val="0070C0"/>
              </a:solidFill>
              <a:highlight>
                <a:srgbClr val="FFFF00"/>
              </a:highlight>
            </a:endParaRPr>
          </a:p>
        </p:txBody>
      </p:sp>
      <p:pic>
        <p:nvPicPr>
          <p:cNvPr id="3" name="Picture 2">
            <a:extLst>
              <a:ext uri="{FF2B5EF4-FFF2-40B4-BE49-F238E27FC236}">
                <a16:creationId xmlns:a16="http://schemas.microsoft.com/office/drawing/2014/main" id="{3B265389-683E-7126-6782-537E1221D438}"/>
              </a:ext>
            </a:extLst>
          </p:cNvPr>
          <p:cNvPicPr>
            <a:picLocks noChangeAspect="1"/>
          </p:cNvPicPr>
          <p:nvPr/>
        </p:nvPicPr>
        <p:blipFill rotWithShape="1">
          <a:blip r:embed="rId2"/>
          <a:srcRect b="47160"/>
          <a:stretch/>
        </p:blipFill>
        <p:spPr>
          <a:xfrm>
            <a:off x="107950" y="1181928"/>
            <a:ext cx="5632450" cy="2717410"/>
          </a:xfrm>
          <a:prstGeom prst="rect">
            <a:avLst/>
          </a:prstGeom>
        </p:spPr>
      </p:pic>
      <p:sp>
        <p:nvSpPr>
          <p:cNvPr id="6" name="TextBox 5">
            <a:extLst>
              <a:ext uri="{FF2B5EF4-FFF2-40B4-BE49-F238E27FC236}">
                <a16:creationId xmlns:a16="http://schemas.microsoft.com/office/drawing/2014/main" id="{D743FABE-BE28-82BB-8270-902F1E40CA1D}"/>
              </a:ext>
            </a:extLst>
          </p:cNvPr>
          <p:cNvSpPr txBox="1"/>
          <p:nvPr/>
        </p:nvSpPr>
        <p:spPr>
          <a:xfrm>
            <a:off x="5915556" y="992929"/>
            <a:ext cx="6274674" cy="5747727"/>
          </a:xfrm>
          <a:prstGeom prst="rect">
            <a:avLst/>
          </a:prstGeom>
          <a:noFill/>
        </p:spPr>
        <p:txBody>
          <a:bodyPr wrap="square">
            <a:spAutoFit/>
          </a:bodyPr>
          <a:lstStyle/>
          <a:p>
            <a:r>
              <a:rPr lang="en-GB" sz="1050" dirty="0">
                <a:solidFill>
                  <a:srgbClr val="000000"/>
                </a:solidFill>
                <a:effectLst/>
                <a:latin typeface="Arial" panose="020B0604020202020204" pitchFamily="34" charset="0"/>
                <a:ea typeface="Times New Roman" panose="02020603050405020304" pitchFamily="18" charset="0"/>
              </a:rPr>
              <a:t>Response may refer to: </a:t>
            </a:r>
            <a:endParaRPr lang="en-GB" sz="105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50" dirty="0">
                <a:solidFill>
                  <a:srgbClr val="000000"/>
                </a:solidFill>
                <a:effectLst/>
                <a:latin typeface="Arial" panose="020B0604020202020204" pitchFamily="34" charset="0"/>
                <a:ea typeface="Times New Roman" panose="02020603050405020304" pitchFamily="18" charset="0"/>
              </a:rPr>
              <a:t>Classical conditioning is an automatic conditioned response when paired with a specific stimulus</a:t>
            </a:r>
            <a:endParaRPr lang="en-GB" sz="105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50" dirty="0">
                <a:solidFill>
                  <a:srgbClr val="000000"/>
                </a:solidFill>
                <a:effectLst/>
                <a:latin typeface="Arial" panose="020B0604020202020204" pitchFamily="34" charset="0"/>
                <a:ea typeface="Times New Roman" panose="02020603050405020304" pitchFamily="18" charset="0"/>
              </a:rPr>
              <a:t>Pavlov’s experiment was on based on canine digestion / the digestion of dogs </a:t>
            </a:r>
            <a:endParaRPr lang="en-GB" sz="105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50" dirty="0">
                <a:solidFill>
                  <a:srgbClr val="000000"/>
                </a:solidFill>
                <a:effectLst/>
                <a:latin typeface="Arial" panose="020B0604020202020204" pitchFamily="34" charset="0"/>
                <a:ea typeface="Times New Roman" panose="02020603050405020304" pitchFamily="18" charset="0"/>
              </a:rPr>
              <a:t>The experiment demonstrated the existence of classical conditioning with the association of a bell sound with food</a:t>
            </a:r>
            <a:endParaRPr lang="en-GB" sz="105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50" dirty="0">
                <a:solidFill>
                  <a:srgbClr val="000000"/>
                </a:solidFill>
                <a:effectLst/>
                <a:latin typeface="Arial" panose="020B0604020202020204" pitchFamily="34" charset="0"/>
                <a:ea typeface="Times New Roman" panose="02020603050405020304" pitchFamily="18" charset="0"/>
              </a:rPr>
              <a:t>Pavlov introduced two stimuli / the bell and the food </a:t>
            </a:r>
            <a:endParaRPr lang="en-GB" sz="105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50" dirty="0">
                <a:solidFill>
                  <a:srgbClr val="000000"/>
                </a:solidFill>
                <a:effectLst/>
                <a:latin typeface="Arial" panose="020B0604020202020204" pitchFamily="34" charset="0"/>
                <a:ea typeface="Times New Roman" panose="02020603050405020304" pitchFamily="18" charset="0"/>
              </a:rPr>
              <a:t>Pavlov’s experiment was based on the dogs associating the sound of the bell with food</a:t>
            </a:r>
            <a:endParaRPr lang="en-GB" sz="105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50" dirty="0">
                <a:solidFill>
                  <a:srgbClr val="000000"/>
                </a:solidFill>
                <a:effectLst/>
                <a:latin typeface="Arial" panose="020B0604020202020204" pitchFamily="34" charset="0"/>
                <a:ea typeface="Times New Roman" panose="02020603050405020304" pitchFamily="18" charset="0"/>
              </a:rPr>
              <a:t>The dogs were conditioned to salivate for food by the sound of the bell without the presence of food </a:t>
            </a:r>
            <a:endParaRPr lang="en-GB" sz="105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50" dirty="0">
                <a:solidFill>
                  <a:srgbClr val="000000"/>
                </a:solidFill>
                <a:effectLst/>
                <a:latin typeface="Arial" panose="020B0604020202020204" pitchFamily="34" charset="0"/>
                <a:ea typeface="Times New Roman" panose="02020603050405020304" pitchFamily="18" charset="0"/>
              </a:rPr>
              <a:t>Pavlov showed that an initially neutral stimuli can provoke a new response through its association </a:t>
            </a:r>
            <a:endParaRPr lang="en-GB" sz="105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50" dirty="0">
                <a:solidFill>
                  <a:srgbClr val="000000"/>
                </a:solidFill>
                <a:effectLst/>
                <a:latin typeface="Arial" panose="020B0604020202020204" pitchFamily="34" charset="0"/>
                <a:ea typeface="Times New Roman" panose="02020603050405020304" pitchFamily="18" charset="0"/>
              </a:rPr>
              <a:t>Pavlov began ringing a bell and then presenting the food so they’d associate the sound with food.</a:t>
            </a:r>
            <a:endParaRPr lang="en-GB" sz="105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50" dirty="0">
                <a:solidFill>
                  <a:srgbClr val="000000"/>
                </a:solidFill>
                <a:effectLst/>
                <a:latin typeface="Arial" panose="020B0604020202020204" pitchFamily="34" charset="0"/>
                <a:ea typeface="Times New Roman" panose="02020603050405020304" pitchFamily="18" charset="0"/>
              </a:rPr>
              <a:t>Pavlov found that over time dogs were salivating not only when their food was presented to them, but when the people who fed them arrived.</a:t>
            </a:r>
            <a:endParaRPr lang="en-GB" sz="105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50" dirty="0">
                <a:solidFill>
                  <a:srgbClr val="000000"/>
                </a:solidFill>
                <a:effectLst/>
                <a:latin typeface="Arial" panose="020B0604020202020204" pitchFamily="34" charset="0"/>
                <a:ea typeface="Times New Roman" panose="02020603050405020304" pitchFamily="18" charset="0"/>
              </a:rPr>
              <a:t>Pavlov’s theory that the dogs were salivating because they were associating the people with being fed.</a:t>
            </a:r>
            <a:endParaRPr lang="en-GB" sz="105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50" dirty="0">
                <a:solidFill>
                  <a:srgbClr val="000000"/>
                </a:solidFill>
                <a:effectLst/>
                <a:latin typeface="Arial" panose="020B0604020202020204" pitchFamily="34" charset="0"/>
                <a:ea typeface="Times New Roman" panose="02020603050405020304" pitchFamily="18" charset="0"/>
              </a:rPr>
              <a:t>The dogs learned to associate the bell ringing with food</a:t>
            </a:r>
            <a:endParaRPr lang="en-GB" sz="105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50" dirty="0">
                <a:solidFill>
                  <a:srgbClr val="000000"/>
                </a:solidFill>
                <a:effectLst/>
                <a:latin typeface="Arial" panose="020B0604020202020204" pitchFamily="34" charset="0"/>
                <a:ea typeface="Times New Roman" panose="02020603050405020304" pitchFamily="18" charset="0"/>
              </a:rPr>
              <a:t>Subjecting the dogs to the stimuli provoked a reaction in them</a:t>
            </a:r>
            <a:endParaRPr lang="en-GB" sz="105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50" dirty="0">
                <a:solidFill>
                  <a:srgbClr val="000000"/>
                </a:solidFill>
                <a:effectLst/>
                <a:latin typeface="Arial" panose="020B0604020202020204" pitchFamily="34" charset="0"/>
                <a:ea typeface="Times New Roman" panose="02020603050405020304" pitchFamily="18" charset="0"/>
              </a:rPr>
              <a:t>The bell ringing caused their mouths to salivate whenever the bell rang / not just when they encountered the food.</a:t>
            </a:r>
            <a:endParaRPr lang="en-GB" sz="105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50" dirty="0">
                <a:solidFill>
                  <a:srgbClr val="000000"/>
                </a:solidFill>
                <a:effectLst/>
                <a:latin typeface="Arial" panose="020B0604020202020204" pitchFamily="34" charset="0"/>
                <a:ea typeface="Times New Roman" panose="02020603050405020304" pitchFamily="18" charset="0"/>
              </a:rPr>
              <a:t>Classical conditioning consists of associating an initially neutral stimulus with a meaningful stimulus </a:t>
            </a:r>
            <a:endParaRPr lang="en-GB" sz="105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50" spc="-5" dirty="0">
                <a:solidFill>
                  <a:srgbClr val="000000"/>
                </a:solidFill>
                <a:effectLst/>
                <a:latin typeface="Arial" panose="020B0604020202020204" pitchFamily="34" charset="0"/>
                <a:ea typeface="Times New Roman" panose="02020603050405020304" pitchFamily="18" charset="0"/>
              </a:rPr>
              <a:t>Pavlov’s theory supports the ability to associate stimuli in many daily situations</a:t>
            </a:r>
            <a:endParaRPr lang="en-GB" sz="105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50" dirty="0">
                <a:solidFill>
                  <a:srgbClr val="000000"/>
                </a:solidFill>
                <a:effectLst/>
                <a:latin typeface="Arial" panose="020B0604020202020204" pitchFamily="34" charset="0"/>
                <a:ea typeface="Times New Roman" panose="02020603050405020304" pitchFamily="18" charset="0"/>
              </a:rPr>
              <a:t>Classical conditioning can be divided into stimuli / unconditioned and conditioned stimuli </a:t>
            </a:r>
            <a:endParaRPr lang="en-GB" sz="105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50" dirty="0">
                <a:solidFill>
                  <a:srgbClr val="000000"/>
                </a:solidFill>
                <a:effectLst/>
                <a:latin typeface="Arial" panose="020B0604020202020204" pitchFamily="34" charset="0"/>
                <a:ea typeface="Times New Roman" panose="02020603050405020304" pitchFamily="18" charset="0"/>
              </a:rPr>
              <a:t>Classical conditioning can be divided into responses / unconditioned and conditioned responses </a:t>
            </a:r>
            <a:endParaRPr lang="en-GB" sz="105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50" dirty="0">
                <a:solidFill>
                  <a:srgbClr val="000000"/>
                </a:solidFill>
                <a:effectLst/>
                <a:latin typeface="Arial" panose="020B0604020202020204" pitchFamily="34" charset="0"/>
                <a:ea typeface="Times New Roman" panose="02020603050405020304" pitchFamily="18" charset="0"/>
              </a:rPr>
              <a:t>The is a relationship between stimuli and responses </a:t>
            </a:r>
            <a:endParaRPr lang="en-GB" sz="105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50" dirty="0">
                <a:solidFill>
                  <a:srgbClr val="000000"/>
                </a:solidFill>
                <a:effectLst/>
                <a:latin typeface="Arial" panose="020B0604020202020204" pitchFamily="34" charset="0"/>
                <a:ea typeface="Times New Roman" panose="02020603050405020304" pitchFamily="18" charset="0"/>
              </a:rPr>
              <a:t>Pavlov’s experiment shows:  </a:t>
            </a:r>
            <a:endParaRPr lang="en-GB" sz="1050" dirty="0">
              <a:effectLst/>
              <a:latin typeface="Times New Roman" panose="02020603050405020304" pitchFamily="18" charset="0"/>
              <a:ea typeface="Times New Roman" panose="02020603050405020304" pitchFamily="18" charset="0"/>
            </a:endParaRPr>
          </a:p>
          <a:p>
            <a:pPr marL="630238" lvl="0" indent="-342900">
              <a:buFont typeface="Courier New" panose="02070309020205020404" pitchFamily="49" charset="0"/>
              <a:buChar char="o"/>
            </a:pPr>
            <a:r>
              <a:rPr lang="en-GB" sz="1050" dirty="0">
                <a:solidFill>
                  <a:srgbClr val="000000"/>
                </a:solidFill>
                <a:effectLst/>
                <a:latin typeface="Arial" panose="020B0604020202020204" pitchFamily="34" charset="0"/>
                <a:ea typeface="Times New Roman" panose="02020603050405020304" pitchFamily="18" charset="0"/>
              </a:rPr>
              <a:t>The unconditioned stimulus was the food</a:t>
            </a:r>
            <a:endParaRPr lang="en-GB" sz="1050" dirty="0">
              <a:effectLst/>
              <a:latin typeface="Times New Roman" panose="02020603050405020304" pitchFamily="18" charset="0"/>
              <a:ea typeface="Times New Roman" panose="02020603050405020304" pitchFamily="18" charset="0"/>
            </a:endParaRPr>
          </a:p>
          <a:p>
            <a:pPr marL="630238" lvl="0" indent="-342900">
              <a:buFont typeface="Courier New" panose="02070309020205020404" pitchFamily="49" charset="0"/>
              <a:buChar char="o"/>
            </a:pPr>
            <a:r>
              <a:rPr lang="en-GB" sz="1050" dirty="0">
                <a:solidFill>
                  <a:srgbClr val="000000"/>
                </a:solidFill>
                <a:effectLst/>
                <a:latin typeface="Arial" panose="020B0604020202020204" pitchFamily="34" charset="0"/>
                <a:ea typeface="Times New Roman" panose="02020603050405020304" pitchFamily="18" charset="0"/>
              </a:rPr>
              <a:t>The unconditioned response was the salivation of the dogs when seeing the food </a:t>
            </a:r>
            <a:endParaRPr lang="en-GB" sz="1050" dirty="0">
              <a:effectLst/>
              <a:latin typeface="Times New Roman" panose="02020603050405020304" pitchFamily="18" charset="0"/>
              <a:ea typeface="Times New Roman" panose="02020603050405020304" pitchFamily="18" charset="0"/>
            </a:endParaRPr>
          </a:p>
          <a:p>
            <a:pPr marL="630238" lvl="0" indent="-342900">
              <a:buFont typeface="Courier New" panose="02070309020205020404" pitchFamily="49" charset="0"/>
              <a:buChar char="o"/>
            </a:pPr>
            <a:r>
              <a:rPr lang="en-GB" sz="1050" dirty="0">
                <a:solidFill>
                  <a:srgbClr val="000000"/>
                </a:solidFill>
                <a:effectLst/>
                <a:latin typeface="Arial" panose="020B0604020202020204" pitchFamily="34" charset="0"/>
                <a:ea typeface="Times New Roman" panose="02020603050405020304" pitchFamily="18" charset="0"/>
              </a:rPr>
              <a:t>The conditioned stimulus was the sound of the bell  </a:t>
            </a:r>
            <a:endParaRPr lang="en-GB" sz="1050" dirty="0">
              <a:effectLst/>
              <a:latin typeface="Times New Roman" panose="02020603050405020304" pitchFamily="18" charset="0"/>
              <a:ea typeface="Times New Roman" panose="02020603050405020304" pitchFamily="18" charset="0"/>
            </a:endParaRPr>
          </a:p>
          <a:p>
            <a:pPr marL="630238" lvl="0" indent="-342900">
              <a:buFont typeface="Courier New" panose="02070309020205020404" pitchFamily="49" charset="0"/>
              <a:buChar char="o"/>
            </a:pPr>
            <a:r>
              <a:rPr lang="en-GB" sz="1050" dirty="0">
                <a:solidFill>
                  <a:srgbClr val="000000"/>
                </a:solidFill>
                <a:effectLst/>
                <a:latin typeface="Arial" panose="020B0604020202020204" pitchFamily="34" charset="0"/>
                <a:ea typeface="Times New Roman" panose="02020603050405020304" pitchFamily="18" charset="0"/>
              </a:rPr>
              <a:t>The conditioned response was the dogs salivating when hearing the sound of the bell </a:t>
            </a:r>
            <a:endParaRPr lang="en-GB" sz="1050" dirty="0">
              <a:effectLst/>
              <a:latin typeface="Times New Roman" panose="02020603050405020304" pitchFamily="18" charset="0"/>
              <a:ea typeface="Times New Roman" panose="02020603050405020304" pitchFamily="18" charset="0"/>
            </a:endParaRPr>
          </a:p>
          <a:p>
            <a:r>
              <a:rPr lang="en-GB" sz="1050" dirty="0">
                <a:solidFill>
                  <a:srgbClr val="000000"/>
                </a:solidFill>
                <a:effectLst/>
                <a:latin typeface="Arial" panose="020B0604020202020204" pitchFamily="34" charset="0"/>
                <a:ea typeface="Times New Roman" panose="02020603050405020304" pitchFamily="18" charset="0"/>
              </a:rPr>
              <a:t> </a:t>
            </a:r>
            <a:endParaRPr lang="en-GB" sz="1050" dirty="0">
              <a:effectLst/>
              <a:latin typeface="Times New Roman" panose="02020603050405020304" pitchFamily="18" charset="0"/>
              <a:ea typeface="Times New Roman" panose="02020603050405020304" pitchFamily="18" charset="0"/>
            </a:endParaRPr>
          </a:p>
          <a:p>
            <a:r>
              <a:rPr lang="en-GB" sz="1050" dirty="0">
                <a:solidFill>
                  <a:srgbClr val="000000"/>
                </a:solidFill>
                <a:effectLst/>
                <a:latin typeface="Arial" panose="020B0604020202020204" pitchFamily="34" charset="0"/>
                <a:ea typeface="Times New Roman" panose="02020603050405020304" pitchFamily="18" charset="0"/>
              </a:rPr>
              <a:t>This list is not exhaustive. </a:t>
            </a:r>
            <a:endParaRPr lang="en-GB" sz="1050" dirty="0">
              <a:effectLst/>
              <a:latin typeface="Times New Roman" panose="02020603050405020304" pitchFamily="18" charset="0"/>
              <a:ea typeface="Times New Roman" panose="02020603050405020304" pitchFamily="18" charset="0"/>
            </a:endParaRPr>
          </a:p>
          <a:p>
            <a:r>
              <a:rPr lang="en-GB" sz="1050" dirty="0">
                <a:solidFill>
                  <a:srgbClr val="000000"/>
                </a:solidFill>
                <a:effectLst/>
                <a:latin typeface="Arial" panose="020B0604020202020204" pitchFamily="34" charset="0"/>
                <a:ea typeface="Times New Roman" panose="02020603050405020304" pitchFamily="18" charset="0"/>
              </a:rPr>
              <a:t>Credit any other relevant response.</a:t>
            </a:r>
            <a:endParaRPr lang="en-GB" sz="1050" dirty="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F731B0B8-9FB9-71F6-C1CE-20FD6591BAD3}"/>
              </a:ext>
            </a:extLst>
          </p:cNvPr>
          <p:cNvSpPr txBox="1"/>
          <p:nvPr/>
        </p:nvSpPr>
        <p:spPr>
          <a:xfrm>
            <a:off x="282011" y="4084565"/>
            <a:ext cx="5193879" cy="1954381"/>
          </a:xfrm>
          <a:prstGeom prst="rect">
            <a:avLst/>
          </a:prstGeom>
          <a:noFill/>
        </p:spPr>
        <p:txBody>
          <a:bodyPr wrap="square">
            <a:spAutoFit/>
          </a:bodyPr>
          <a:lstStyle/>
          <a:p>
            <a:r>
              <a:rPr lang="en-GB" sz="1100" dirty="0">
                <a:solidFill>
                  <a:srgbClr val="000000"/>
                </a:solidFill>
                <a:effectLst/>
                <a:latin typeface="Arial" panose="020B0604020202020204" pitchFamily="34" charset="0"/>
                <a:ea typeface="Times New Roman" panose="02020603050405020304" pitchFamily="18" charset="0"/>
              </a:rPr>
              <a:t>Award up to </a:t>
            </a:r>
            <a:r>
              <a:rPr lang="en-GB" sz="1100" b="1" dirty="0">
                <a:solidFill>
                  <a:srgbClr val="000000"/>
                </a:solidFill>
                <a:effectLst/>
                <a:latin typeface="Arial" panose="020B0604020202020204" pitchFamily="34" charset="0"/>
                <a:ea typeface="Times New Roman" panose="02020603050405020304" pitchFamily="18" charset="0"/>
              </a:rPr>
              <a:t>10 marks. </a:t>
            </a:r>
          </a:p>
          <a:p>
            <a:endParaRPr lang="en-GB" sz="1100" dirty="0">
              <a:effectLst/>
              <a:latin typeface="Times New Roman" panose="02020603050405020304" pitchFamily="18" charset="0"/>
              <a:ea typeface="Times New Roman" panose="02020603050405020304" pitchFamily="18" charset="0"/>
            </a:endParaRPr>
          </a:p>
          <a:p>
            <a:r>
              <a:rPr lang="en-GB" sz="1100" b="1" dirty="0">
                <a:solidFill>
                  <a:srgbClr val="000000"/>
                </a:solidFill>
                <a:effectLst/>
                <a:latin typeface="Arial" panose="020B0604020202020204" pitchFamily="34" charset="0"/>
                <a:ea typeface="Times New Roman" panose="02020603050405020304" pitchFamily="18" charset="0"/>
              </a:rPr>
              <a:t>Award 0 marks </a:t>
            </a:r>
            <a:r>
              <a:rPr lang="en-GB" sz="1100" dirty="0">
                <a:solidFill>
                  <a:srgbClr val="000000"/>
                </a:solidFill>
                <a:effectLst/>
                <a:latin typeface="Arial" panose="020B0604020202020204" pitchFamily="34" charset="0"/>
                <a:ea typeface="Times New Roman" panose="02020603050405020304" pitchFamily="18" charset="0"/>
              </a:rPr>
              <a:t>for an explanation that is not creditworthy.</a:t>
            </a:r>
            <a:endParaRPr lang="en-GB" sz="1100" dirty="0">
              <a:effectLst/>
              <a:latin typeface="Times New Roman" panose="02020603050405020304" pitchFamily="18" charset="0"/>
              <a:ea typeface="Times New Roman" panose="02020603050405020304" pitchFamily="18" charset="0"/>
            </a:endParaRPr>
          </a:p>
          <a:p>
            <a:r>
              <a:rPr lang="en-GB" sz="1100" b="1" dirty="0">
                <a:solidFill>
                  <a:srgbClr val="000000"/>
                </a:solidFill>
                <a:effectLst/>
                <a:latin typeface="Arial" panose="020B0604020202020204" pitchFamily="34" charset="0"/>
                <a:ea typeface="Times New Roman" panose="02020603050405020304" pitchFamily="18" charset="0"/>
              </a:rPr>
              <a:t>Award 1-2 marks</a:t>
            </a:r>
            <a:r>
              <a:rPr lang="en-GB" sz="1100" dirty="0">
                <a:solidFill>
                  <a:srgbClr val="000000"/>
                </a:solidFill>
                <a:effectLst/>
                <a:latin typeface="Arial" panose="020B0604020202020204" pitchFamily="34" charset="0"/>
                <a:ea typeface="Times New Roman" panose="02020603050405020304" pitchFamily="18" charset="0"/>
              </a:rPr>
              <a:t> for a limited explanation which shows little knowledge and understanding of Pavlov’s theory of classical conditioning</a:t>
            </a:r>
            <a:endParaRPr lang="en-GB" sz="1100" dirty="0">
              <a:effectLst/>
              <a:latin typeface="Times New Roman" panose="02020603050405020304" pitchFamily="18" charset="0"/>
              <a:ea typeface="Times New Roman" panose="02020603050405020304" pitchFamily="18" charset="0"/>
            </a:endParaRPr>
          </a:p>
          <a:p>
            <a:r>
              <a:rPr lang="en-GB" sz="1100" b="1" dirty="0">
                <a:solidFill>
                  <a:srgbClr val="000000"/>
                </a:solidFill>
                <a:effectLst/>
                <a:latin typeface="Arial" panose="020B0604020202020204" pitchFamily="34" charset="0"/>
                <a:ea typeface="Times New Roman" panose="02020603050405020304" pitchFamily="18" charset="0"/>
              </a:rPr>
              <a:t>Award 3-4 marks </a:t>
            </a:r>
            <a:r>
              <a:rPr lang="en-GB" sz="1100" dirty="0">
                <a:solidFill>
                  <a:srgbClr val="000000"/>
                </a:solidFill>
                <a:effectLst/>
                <a:latin typeface="Arial" panose="020B0604020202020204" pitchFamily="34" charset="0"/>
                <a:ea typeface="Times New Roman" panose="02020603050405020304" pitchFamily="18" charset="0"/>
              </a:rPr>
              <a:t>for a good explanation which shows some knowledge and understanding of Pavlov’s theory of classical conditioning</a:t>
            </a:r>
            <a:endParaRPr lang="en-GB" sz="1100" dirty="0">
              <a:effectLst/>
              <a:latin typeface="Times New Roman" panose="02020603050405020304" pitchFamily="18" charset="0"/>
              <a:ea typeface="Times New Roman" panose="02020603050405020304" pitchFamily="18" charset="0"/>
            </a:endParaRPr>
          </a:p>
          <a:p>
            <a:r>
              <a:rPr lang="en-GB" sz="1100" b="1" dirty="0">
                <a:solidFill>
                  <a:srgbClr val="000000"/>
                </a:solidFill>
                <a:effectLst/>
                <a:latin typeface="Arial" panose="020B0604020202020204" pitchFamily="34" charset="0"/>
                <a:ea typeface="Times New Roman" panose="02020603050405020304" pitchFamily="18" charset="0"/>
              </a:rPr>
              <a:t>Award 5-7 marks </a:t>
            </a:r>
            <a:r>
              <a:rPr lang="en-GB" sz="1100" dirty="0">
                <a:solidFill>
                  <a:srgbClr val="000000"/>
                </a:solidFill>
                <a:effectLst/>
                <a:latin typeface="Arial" panose="020B0604020202020204" pitchFamily="34" charset="0"/>
                <a:ea typeface="Times New Roman" panose="02020603050405020304" pitchFamily="18" charset="0"/>
              </a:rPr>
              <a:t>for a very good explanation which shows sound knowledge and understanding of Pavlov’s theory of classical conditioning </a:t>
            </a:r>
            <a:endParaRPr lang="en-GB" sz="1100" dirty="0">
              <a:effectLst/>
              <a:latin typeface="Times New Roman" panose="02020603050405020304" pitchFamily="18" charset="0"/>
              <a:ea typeface="Times New Roman" panose="02020603050405020304" pitchFamily="18" charset="0"/>
            </a:endParaRPr>
          </a:p>
          <a:p>
            <a:r>
              <a:rPr lang="en-GB" sz="1100" b="1" dirty="0">
                <a:solidFill>
                  <a:srgbClr val="000000"/>
                </a:solidFill>
                <a:effectLst/>
                <a:latin typeface="Arial" panose="020B0604020202020204" pitchFamily="34" charset="0"/>
                <a:ea typeface="Times New Roman" panose="02020603050405020304" pitchFamily="18" charset="0"/>
              </a:rPr>
              <a:t>Award 8-10 marks </a:t>
            </a:r>
            <a:r>
              <a:rPr lang="en-GB" sz="1100" dirty="0">
                <a:solidFill>
                  <a:srgbClr val="000000"/>
                </a:solidFill>
                <a:effectLst/>
                <a:latin typeface="Arial" panose="020B0604020202020204" pitchFamily="34" charset="0"/>
                <a:ea typeface="Times New Roman" panose="02020603050405020304" pitchFamily="18" charset="0"/>
              </a:rPr>
              <a:t>for an excellent explanation which shows detailed knowledge and understanding of Pavlov’s theory of classical conditioning</a:t>
            </a:r>
            <a:endParaRPr lang="en-GB" sz="11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71426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dirty="0"/>
              <a:t>Question 4(a) Candidate’s answer with Examiner’s comments</a:t>
            </a:r>
          </a:p>
        </p:txBody>
      </p:sp>
      <p:sp>
        <p:nvSpPr>
          <p:cNvPr id="8" name="Speech Bubble: Rectangle with Corners Rounded 7">
            <a:extLst>
              <a:ext uri="{FF2B5EF4-FFF2-40B4-BE49-F238E27FC236}">
                <a16:creationId xmlns:a16="http://schemas.microsoft.com/office/drawing/2014/main" id="{8685F588-DD02-4157-AEF4-523059719843}"/>
              </a:ext>
            </a:extLst>
          </p:cNvPr>
          <p:cNvSpPr/>
          <p:nvPr/>
        </p:nvSpPr>
        <p:spPr>
          <a:xfrm>
            <a:off x="6779171" y="1114436"/>
            <a:ext cx="5024901" cy="5128709"/>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dirty="0">
              <a:solidFill>
                <a:srgbClr val="0070C0"/>
              </a:solidFill>
            </a:endParaRPr>
          </a:p>
        </p:txBody>
      </p:sp>
      <p:sp>
        <p:nvSpPr>
          <p:cNvPr id="11" name="TextBox 10">
            <a:extLst>
              <a:ext uri="{FF2B5EF4-FFF2-40B4-BE49-F238E27FC236}">
                <a16:creationId xmlns:a16="http://schemas.microsoft.com/office/drawing/2014/main" id="{6E42C59E-42A0-1697-1EB5-4CD5C332E5B1}"/>
              </a:ext>
            </a:extLst>
          </p:cNvPr>
          <p:cNvSpPr txBox="1"/>
          <p:nvPr/>
        </p:nvSpPr>
        <p:spPr>
          <a:xfrm>
            <a:off x="7073461" y="1289953"/>
            <a:ext cx="4551147" cy="4770537"/>
          </a:xfrm>
          <a:prstGeom prst="rect">
            <a:avLst/>
          </a:prstGeom>
          <a:noFill/>
        </p:spPr>
        <p:txBody>
          <a:bodyPr wrap="square">
            <a:spAutoFit/>
          </a:bodyPr>
          <a:lstStyle/>
          <a:p>
            <a:r>
              <a:rPr lang="en-GB" sz="1600" b="1" i="1" dirty="0">
                <a:solidFill>
                  <a:srgbClr val="0070C0"/>
                </a:solidFill>
              </a:rPr>
              <a:t>Principal examiner feedback</a:t>
            </a:r>
            <a:r>
              <a:rPr lang="en-US" sz="1600" b="1" i="1" dirty="0">
                <a:solidFill>
                  <a:srgbClr val="0070C0"/>
                </a:solidFill>
              </a:rPr>
              <a:t>​</a:t>
            </a:r>
          </a:p>
          <a:p>
            <a:r>
              <a:rPr lang="en-GB" sz="1600" i="1" dirty="0">
                <a:solidFill>
                  <a:srgbClr val="0070C0"/>
                </a:solidFill>
              </a:rPr>
              <a:t>​</a:t>
            </a:r>
            <a:endParaRPr lang="en-GB" sz="1600" i="1" dirty="0">
              <a:solidFill>
                <a:srgbClr val="0070C0"/>
              </a:solidFill>
              <a:cs typeface="Arial"/>
            </a:endParaRPr>
          </a:p>
          <a:p>
            <a:r>
              <a:rPr lang="en-US" sz="1600" i="1" dirty="0">
                <a:solidFill>
                  <a:srgbClr val="0070C0"/>
                </a:solidFill>
              </a:rPr>
              <a:t>This response provides a very good understanding of Pavlov’s theory of classical conditioning. The response is clear in it’s understanding of the experiment undertaken by Pavlov which involved conditioning the behaviour of a dog based on a direct stimulus. This response was highly awarded for its clarity and explanation. </a:t>
            </a:r>
          </a:p>
          <a:p>
            <a:endParaRPr lang="en-US" sz="1600" i="1" dirty="0">
              <a:solidFill>
                <a:srgbClr val="0070C0"/>
              </a:solidFill>
            </a:endParaRPr>
          </a:p>
          <a:p>
            <a:r>
              <a:rPr lang="en-US" sz="1600" b="1" i="1" dirty="0">
                <a:solidFill>
                  <a:srgbClr val="0070C0"/>
                </a:solidFill>
              </a:rPr>
              <a:t>Exam preparation tip</a:t>
            </a:r>
          </a:p>
          <a:p>
            <a:r>
              <a:rPr lang="en-US" sz="1600" i="1" dirty="0">
                <a:solidFill>
                  <a:srgbClr val="0070C0"/>
                </a:solidFill>
              </a:rPr>
              <a:t>Further detail within the explanation relating to the experiment and the understanding of conditioning responses with appropriate classical conditioning terminology could have enhanced the marks awarded. Overall, a very good response providing sound knowledge.         </a:t>
            </a:r>
            <a:r>
              <a:rPr lang="en-GB" sz="1600" b="1" i="1" dirty="0">
                <a:solidFill>
                  <a:srgbClr val="0070C0"/>
                </a:solidFill>
              </a:rPr>
              <a:t>Marks awarded  7/10</a:t>
            </a:r>
          </a:p>
        </p:txBody>
      </p:sp>
      <p:sp>
        <p:nvSpPr>
          <p:cNvPr id="3" name="TextBox 2">
            <a:extLst>
              <a:ext uri="{FF2B5EF4-FFF2-40B4-BE49-F238E27FC236}">
                <a16:creationId xmlns:a16="http://schemas.microsoft.com/office/drawing/2014/main" id="{F0972BB1-6D6B-F9AD-B865-A022E85EABC5}"/>
              </a:ext>
            </a:extLst>
          </p:cNvPr>
          <p:cNvSpPr txBox="1"/>
          <p:nvPr/>
        </p:nvSpPr>
        <p:spPr>
          <a:xfrm>
            <a:off x="282011" y="986691"/>
            <a:ext cx="5612951" cy="5755422"/>
          </a:xfrm>
          <a:prstGeom prst="rect">
            <a:avLst/>
          </a:prstGeom>
          <a:noFill/>
        </p:spPr>
        <p:txBody>
          <a:bodyPr wrap="square">
            <a:spAutoFit/>
          </a:bodyPr>
          <a:lstStyle/>
          <a:p>
            <a:r>
              <a:rPr lang="en-US" sz="1600" dirty="0" err="1"/>
              <a:t>Pavlovs</a:t>
            </a:r>
            <a:r>
              <a:rPr lang="en-US" sz="1600" dirty="0"/>
              <a:t> Theory of Classic </a:t>
            </a:r>
            <a:r>
              <a:rPr lang="en-US" sz="1600" dirty="0" err="1"/>
              <a:t>conditoning</a:t>
            </a:r>
            <a:r>
              <a:rPr lang="en-US" sz="1600" dirty="0"/>
              <a:t> is that a persons behaviour can be </a:t>
            </a:r>
            <a:r>
              <a:rPr lang="en-US" sz="1600" dirty="0" err="1"/>
              <a:t>contioned</a:t>
            </a:r>
            <a:r>
              <a:rPr lang="en-US" sz="1600" dirty="0"/>
              <a:t>. </a:t>
            </a:r>
            <a:r>
              <a:rPr lang="en-US" sz="1600" dirty="0" err="1"/>
              <a:t>Pavlovs</a:t>
            </a:r>
            <a:r>
              <a:rPr lang="en-US" sz="1600" dirty="0"/>
              <a:t> study was based on a dog and their time for dinner. </a:t>
            </a:r>
            <a:r>
              <a:rPr lang="en-US" sz="1600" dirty="0" err="1"/>
              <a:t>Pavlovs</a:t>
            </a:r>
            <a:r>
              <a:rPr lang="en-US" sz="1600" dirty="0"/>
              <a:t> dog would </a:t>
            </a:r>
            <a:r>
              <a:rPr lang="en-US" sz="1600" dirty="0" err="1"/>
              <a:t>salvate</a:t>
            </a:r>
            <a:r>
              <a:rPr lang="en-US" sz="1600" dirty="0"/>
              <a:t> when they would be given their dinner. To </a:t>
            </a:r>
            <a:r>
              <a:rPr lang="en-US" sz="1600" dirty="0" err="1"/>
              <a:t>conditon</a:t>
            </a:r>
            <a:r>
              <a:rPr lang="en-US" sz="1600" dirty="0"/>
              <a:t> the dog to be able to know when they were about to be given their dinner Pavlov introduced a bell and would ring the bell before he would give the dog its dinner over time the </a:t>
            </a:r>
            <a:r>
              <a:rPr lang="en-US" sz="1600" dirty="0" err="1"/>
              <a:t>stimili</a:t>
            </a:r>
            <a:r>
              <a:rPr lang="en-US" sz="1600" dirty="0"/>
              <a:t> which was the dog </a:t>
            </a:r>
            <a:r>
              <a:rPr lang="en-US" sz="1600" dirty="0" err="1"/>
              <a:t>salvating</a:t>
            </a:r>
            <a:r>
              <a:rPr lang="en-US" sz="1600" dirty="0"/>
              <a:t>. The dog would </a:t>
            </a:r>
            <a:r>
              <a:rPr lang="en-US" sz="1600" dirty="0" err="1"/>
              <a:t>beging</a:t>
            </a:r>
            <a:r>
              <a:rPr lang="en-US" sz="1600" dirty="0"/>
              <a:t> to </a:t>
            </a:r>
            <a:r>
              <a:rPr lang="en-US" sz="1600" dirty="0" err="1"/>
              <a:t>salvate</a:t>
            </a:r>
            <a:r>
              <a:rPr lang="en-US" sz="1600" dirty="0"/>
              <a:t> before he saw the food just from when Pavlov would ring the bell to show that behaviour can be </a:t>
            </a:r>
            <a:r>
              <a:rPr lang="en-US" sz="1600" dirty="0" err="1"/>
              <a:t>conditoned</a:t>
            </a:r>
            <a:r>
              <a:rPr lang="en-US" sz="1600" dirty="0"/>
              <a:t>. </a:t>
            </a:r>
          </a:p>
          <a:p>
            <a:endParaRPr lang="en-US" sz="1600" dirty="0"/>
          </a:p>
          <a:p>
            <a:r>
              <a:rPr lang="en-US" sz="1600" dirty="0"/>
              <a:t>This is shown and used in settings as if a child has seen that if they sit </a:t>
            </a:r>
            <a:r>
              <a:rPr lang="en-US" sz="1600" dirty="0" err="1"/>
              <a:t>smarlty</a:t>
            </a:r>
            <a:r>
              <a:rPr lang="en-US" sz="1600" dirty="0"/>
              <a:t> on the carpet they will </a:t>
            </a:r>
            <a:r>
              <a:rPr lang="en-US" sz="1600" dirty="0" err="1"/>
              <a:t>recive</a:t>
            </a:r>
            <a:r>
              <a:rPr lang="en-US" sz="1600" dirty="0"/>
              <a:t> a sticker they have been </a:t>
            </a:r>
            <a:r>
              <a:rPr lang="en-US" sz="1600" dirty="0" err="1"/>
              <a:t>conditoned</a:t>
            </a:r>
            <a:r>
              <a:rPr lang="en-US" sz="1600" dirty="0"/>
              <a:t> to know this meaning they will more likely to sit </a:t>
            </a:r>
            <a:r>
              <a:rPr lang="en-US" sz="1600" dirty="0" err="1"/>
              <a:t>smarlty</a:t>
            </a:r>
            <a:r>
              <a:rPr lang="en-US" sz="1600" dirty="0"/>
              <a:t> knowing they will get a sticker because of this it also relates to  a child having vicarious reinforcement seeing </a:t>
            </a:r>
            <a:r>
              <a:rPr lang="en-US" sz="1600" dirty="0" err="1"/>
              <a:t>somone</a:t>
            </a:r>
            <a:r>
              <a:rPr lang="en-US" sz="1600" dirty="0"/>
              <a:t> else do it. Positive reinforcement and negative </a:t>
            </a:r>
            <a:r>
              <a:rPr lang="en-US" sz="1600" dirty="0" err="1"/>
              <a:t>reinforcemnt</a:t>
            </a:r>
            <a:r>
              <a:rPr lang="en-US" sz="1600" dirty="0"/>
              <a:t> the positive </a:t>
            </a:r>
            <a:r>
              <a:rPr lang="en-US" sz="1600" dirty="0" err="1"/>
              <a:t>reinforcment</a:t>
            </a:r>
            <a:r>
              <a:rPr lang="en-US" sz="1600" dirty="0"/>
              <a:t> being the sticker for sitting smartly and the negative </a:t>
            </a:r>
            <a:r>
              <a:rPr lang="en-US" sz="1600" dirty="0" err="1"/>
              <a:t>reinforement</a:t>
            </a:r>
            <a:r>
              <a:rPr lang="en-US" sz="1600" dirty="0"/>
              <a:t> not getting the sticker for not sitting smartly. The </a:t>
            </a:r>
            <a:r>
              <a:rPr lang="en-US" sz="1600" dirty="0" err="1"/>
              <a:t>childrened</a:t>
            </a:r>
            <a:r>
              <a:rPr lang="en-US" sz="1600" dirty="0"/>
              <a:t> will be </a:t>
            </a:r>
            <a:r>
              <a:rPr lang="en-US" sz="1600" dirty="0" err="1"/>
              <a:t>conditoned</a:t>
            </a:r>
            <a:r>
              <a:rPr lang="en-US" sz="1600" dirty="0"/>
              <a:t> to know that when they take their coats of they are top sit smartly on the carpet.</a:t>
            </a:r>
            <a:endParaRPr lang="en-GB" sz="1600" dirty="0"/>
          </a:p>
        </p:txBody>
      </p:sp>
    </p:spTree>
    <p:extLst>
      <p:ext uri="{BB962C8B-B14F-4D97-AF65-F5344CB8AC3E}">
        <p14:creationId xmlns:p14="http://schemas.microsoft.com/office/powerpoint/2010/main" val="3322821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4D1BBF5-9C26-5748-9A7C-2DF05B32B242}"/>
              </a:ext>
            </a:extLst>
          </p:cNvPr>
          <p:cNvSpPr/>
          <p:nvPr/>
        </p:nvSpPr>
        <p:spPr>
          <a:xfrm>
            <a:off x="5671147" y="914352"/>
            <a:ext cx="6199085" cy="286232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rPr>
              <a:t>City &amp; Guilds and WJEC continue to work collaboratively and in partnership with the following organisations who will also be contributing to this event: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rPr>
              <a:t>Qualifications Wales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rPr>
              <a:t>Social Care Wales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rPr>
              <a:t>Health Education and Improvement Wales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7BB9"/>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7BB9"/>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7BB9"/>
              </a:solidFill>
              <a:effectLst/>
              <a:uLnTx/>
              <a:uFillTx/>
              <a:latin typeface="Arial" panose="020B0604020202020204"/>
              <a:ea typeface="+mn-ea"/>
              <a:cs typeface="+mn-cs"/>
            </a:endParaRPr>
          </a:p>
        </p:txBody>
      </p:sp>
      <p:pic>
        <p:nvPicPr>
          <p:cNvPr id="4" name="Picture 3"/>
          <p:cNvPicPr>
            <a:picLocks noChangeAspect="1"/>
          </p:cNvPicPr>
          <p:nvPr/>
        </p:nvPicPr>
        <p:blipFill>
          <a:blip r:embed="rId2"/>
          <a:stretch>
            <a:fillRect/>
          </a:stretch>
        </p:blipFill>
        <p:spPr>
          <a:xfrm>
            <a:off x="5450519" y="5532723"/>
            <a:ext cx="1134424" cy="1097108"/>
          </a:xfrm>
          <a:prstGeom prst="rect">
            <a:avLst/>
          </a:prstGeom>
        </p:spPr>
      </p:pic>
      <p:pic>
        <p:nvPicPr>
          <p:cNvPr id="5" name="Picture 4"/>
          <p:cNvPicPr>
            <a:picLocks noChangeAspect="1"/>
          </p:cNvPicPr>
          <p:nvPr/>
        </p:nvPicPr>
        <p:blipFill>
          <a:blip r:embed="rId3"/>
          <a:stretch>
            <a:fillRect/>
          </a:stretch>
        </p:blipFill>
        <p:spPr>
          <a:xfrm>
            <a:off x="9551923" y="5953425"/>
            <a:ext cx="2276422" cy="578285"/>
          </a:xfrm>
          <a:prstGeom prst="rect">
            <a:avLst/>
          </a:prstGeom>
        </p:spPr>
      </p:pic>
      <p:pic>
        <p:nvPicPr>
          <p:cNvPr id="6" name="Picture 5"/>
          <p:cNvPicPr>
            <a:picLocks noChangeAspect="1"/>
          </p:cNvPicPr>
          <p:nvPr/>
        </p:nvPicPr>
        <p:blipFill>
          <a:blip r:embed="rId4"/>
          <a:stretch>
            <a:fillRect/>
          </a:stretch>
        </p:blipFill>
        <p:spPr>
          <a:xfrm>
            <a:off x="6904251" y="6016499"/>
            <a:ext cx="2265304" cy="452138"/>
          </a:xfrm>
          <a:prstGeom prst="rect">
            <a:avLst/>
          </a:prstGeom>
        </p:spPr>
      </p:pic>
      <p:sp>
        <p:nvSpPr>
          <p:cNvPr id="8" name="TextBox 7">
            <a:extLst>
              <a:ext uri="{FF2B5EF4-FFF2-40B4-BE49-F238E27FC236}">
                <a16:creationId xmlns:a16="http://schemas.microsoft.com/office/drawing/2014/main" id="{0EF00CB5-D465-4E24-8CB2-1E0B1A9E3E21}"/>
              </a:ext>
            </a:extLst>
          </p:cNvPr>
          <p:cNvSpPr txBox="1"/>
          <p:nvPr/>
        </p:nvSpPr>
        <p:spPr>
          <a:xfrm>
            <a:off x="321768" y="887135"/>
            <a:ext cx="4728353" cy="63709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rPr>
              <a:t>This event is supported and facilitated by representatives and subject specialists from WJEC and City and Guilds.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rPr>
              <a:t>WJEC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sng" strike="noStrike" kern="1200" cap="none" spc="0" normalizeH="0" baseline="0" noProof="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rPr>
              <a:t>Amy Allen-Thomas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sng" strike="noStrike" kern="1200" cap="none" spc="0" normalizeH="0" baseline="0" noProof="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rPr>
              <a:t>Subject Officer – Children’s, Care, Play, Learning and Development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rPr>
              <a:t>Level 2 CCPLD: Core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rPr>
              <a:t>Level 2 CCPLD: Practice and Theory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rPr>
              <a:t>Level 3 CCPLD: Practice and Theory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a:ln>
                <a:noFill/>
              </a:ln>
              <a:solidFill>
                <a:srgbClr val="140000"/>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b="1" i="0" u="none" strike="noStrike" kern="1200" cap="none" spc="0" normalizeH="0" baseline="0" noProof="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rPr>
              <a:t>WJEC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sng" strike="noStrike" kern="1200" cap="none" spc="0" normalizeH="0" baseline="0" noProof="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rPr>
              <a:t>Lianne Haymer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sng" strike="noStrike" kern="1200" cap="none" spc="0" normalizeH="0" baseline="0" noProof="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rPr>
              <a:t>Principal Examiner – Children’s, Care, Play, Learning and Development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a:ln>
                  <a:noFill/>
                </a:ln>
                <a:solidFill>
                  <a:srgbClr val="140000"/>
                </a:solidFill>
                <a:effectLst/>
                <a:uLnTx/>
                <a:uFillTx/>
                <a:latin typeface="Lato" panose="020F0502020204030203" pitchFamily="34" charset="0"/>
                <a:ea typeface="Lato" panose="020F0502020204030203" pitchFamily="34" charset="0"/>
                <a:cs typeface="Lato" panose="020F0502020204030203" pitchFamily="34" charset="0"/>
              </a:rPr>
              <a:t>Level 3 CCPLD: Practice and Theory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4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4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99394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dirty="0"/>
              <a:t>Question 4(b) and mark scheme </a:t>
            </a:r>
          </a:p>
        </p:txBody>
      </p:sp>
      <p:sp>
        <p:nvSpPr>
          <p:cNvPr id="25" name="TextBox 24">
            <a:extLst>
              <a:ext uri="{FF2B5EF4-FFF2-40B4-BE49-F238E27FC236}">
                <a16:creationId xmlns:a16="http://schemas.microsoft.com/office/drawing/2014/main" id="{0E46DCE2-3062-37C1-AB9B-D8791BEB24D8}"/>
              </a:ext>
            </a:extLst>
          </p:cNvPr>
          <p:cNvSpPr txBox="1"/>
          <p:nvPr/>
        </p:nvSpPr>
        <p:spPr>
          <a:xfrm>
            <a:off x="6705600" y="145091"/>
            <a:ext cx="2495550" cy="738664"/>
          </a:xfrm>
          <a:prstGeom prst="rect">
            <a:avLst/>
          </a:prstGeom>
          <a:noFill/>
        </p:spPr>
        <p:txBody>
          <a:bodyPr wrap="square">
            <a:spAutoFit/>
          </a:bodyPr>
          <a:lstStyle/>
          <a:p>
            <a:r>
              <a:rPr lang="en-GB" sz="1400" dirty="0">
                <a:solidFill>
                  <a:srgbClr val="0070C0"/>
                </a:solidFill>
              </a:rPr>
              <a:t>Command Verb: </a:t>
            </a:r>
            <a:r>
              <a:rPr lang="en-US" sz="1400" b="1" i="1" dirty="0">
                <a:solidFill>
                  <a:srgbClr val="0070C0"/>
                </a:solidFill>
              </a:rPr>
              <a:t>Suggest</a:t>
            </a:r>
          </a:p>
          <a:p>
            <a:r>
              <a:rPr lang="en-US" sz="1400" dirty="0">
                <a:solidFill>
                  <a:srgbClr val="0070C0"/>
                </a:solidFill>
              </a:rPr>
              <a:t>Put forward an idea, reason or course of action</a:t>
            </a:r>
            <a:endParaRPr lang="en-GB" sz="1400" dirty="0">
              <a:solidFill>
                <a:srgbClr val="0070C0"/>
              </a:solidFill>
              <a:highlight>
                <a:srgbClr val="FFFF00"/>
              </a:highlight>
            </a:endParaRPr>
          </a:p>
        </p:txBody>
      </p:sp>
      <p:pic>
        <p:nvPicPr>
          <p:cNvPr id="3" name="Picture 2">
            <a:extLst>
              <a:ext uri="{FF2B5EF4-FFF2-40B4-BE49-F238E27FC236}">
                <a16:creationId xmlns:a16="http://schemas.microsoft.com/office/drawing/2014/main" id="{A4FF7193-264A-FB3A-AF3E-6343B6C32B44}"/>
              </a:ext>
            </a:extLst>
          </p:cNvPr>
          <p:cNvPicPr>
            <a:picLocks noChangeAspect="1"/>
          </p:cNvPicPr>
          <p:nvPr/>
        </p:nvPicPr>
        <p:blipFill rotWithShape="1">
          <a:blip r:embed="rId2"/>
          <a:srcRect b="50721"/>
          <a:stretch/>
        </p:blipFill>
        <p:spPr>
          <a:xfrm>
            <a:off x="0" y="1178056"/>
            <a:ext cx="6254654" cy="2731792"/>
          </a:xfrm>
          <a:prstGeom prst="rect">
            <a:avLst/>
          </a:prstGeom>
        </p:spPr>
      </p:pic>
      <p:sp>
        <p:nvSpPr>
          <p:cNvPr id="6" name="TextBox 5">
            <a:extLst>
              <a:ext uri="{FF2B5EF4-FFF2-40B4-BE49-F238E27FC236}">
                <a16:creationId xmlns:a16="http://schemas.microsoft.com/office/drawing/2014/main" id="{7C8E70C8-F4D1-26CB-BCD7-374856C91082}"/>
              </a:ext>
            </a:extLst>
          </p:cNvPr>
          <p:cNvSpPr txBox="1"/>
          <p:nvPr/>
        </p:nvSpPr>
        <p:spPr>
          <a:xfrm>
            <a:off x="6705600" y="1028565"/>
            <a:ext cx="5213131" cy="4324261"/>
          </a:xfrm>
          <a:prstGeom prst="rect">
            <a:avLst/>
          </a:prstGeom>
          <a:noFill/>
        </p:spPr>
        <p:txBody>
          <a:bodyPr wrap="square">
            <a:spAutoFit/>
          </a:bodyPr>
          <a:lstStyle/>
          <a:p>
            <a:r>
              <a:rPr lang="en-GB" sz="1100" dirty="0">
                <a:solidFill>
                  <a:srgbClr val="000000"/>
                </a:solidFill>
                <a:effectLst/>
                <a:latin typeface="Arial" panose="020B060402020202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p>
            <a:r>
              <a:rPr lang="en-GB" sz="1100" dirty="0">
                <a:solidFill>
                  <a:srgbClr val="000000"/>
                </a:solidFill>
                <a:effectLst/>
                <a:latin typeface="Arial" panose="020B0604020202020204" pitchFamily="34" charset="0"/>
                <a:ea typeface="Times New Roman" panose="02020603050405020304" pitchFamily="18" charset="0"/>
              </a:rPr>
              <a:t>Response may refer to: </a:t>
            </a:r>
          </a:p>
          <a:p>
            <a:endParaRPr lang="en-GB" sz="11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100" dirty="0">
                <a:solidFill>
                  <a:srgbClr val="000000"/>
                </a:solidFill>
                <a:effectLst/>
                <a:latin typeface="Arial" panose="020B0604020202020204" pitchFamily="34" charset="0"/>
                <a:ea typeface="Times New Roman" panose="02020603050405020304" pitchFamily="18" charset="0"/>
              </a:rPr>
              <a:t>Encourage positive / respectful relationships </a:t>
            </a:r>
            <a:endParaRPr lang="en-GB" sz="11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100" dirty="0">
                <a:solidFill>
                  <a:srgbClr val="000000"/>
                </a:solidFill>
                <a:effectLst/>
                <a:latin typeface="Arial" panose="020B0604020202020204" pitchFamily="34" charset="0"/>
                <a:ea typeface="Times New Roman" panose="02020603050405020304" pitchFamily="18" charset="0"/>
              </a:rPr>
              <a:t>Use activities to develop interpersonal skills </a:t>
            </a:r>
            <a:endParaRPr lang="en-GB" sz="11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100" dirty="0">
                <a:solidFill>
                  <a:srgbClr val="000000"/>
                </a:solidFill>
                <a:effectLst/>
                <a:latin typeface="Arial" panose="020B0604020202020204" pitchFamily="34" charset="0"/>
                <a:ea typeface="Times New Roman" panose="02020603050405020304" pitchFamily="18" charset="0"/>
              </a:rPr>
              <a:t>Help develop reasoning skills / problem solving skills</a:t>
            </a:r>
            <a:endParaRPr lang="en-GB" sz="11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100" dirty="0">
                <a:solidFill>
                  <a:srgbClr val="000000"/>
                </a:solidFill>
                <a:effectLst/>
                <a:latin typeface="Arial" panose="020B0604020202020204" pitchFamily="34" charset="0"/>
                <a:ea typeface="Times New Roman" panose="02020603050405020304" pitchFamily="18" charset="0"/>
              </a:rPr>
              <a:t>Help children to develop emotional intelligence</a:t>
            </a:r>
            <a:endParaRPr lang="en-GB" sz="11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100" dirty="0">
                <a:solidFill>
                  <a:srgbClr val="000000"/>
                </a:solidFill>
                <a:effectLst/>
                <a:latin typeface="Arial" panose="020B0604020202020204" pitchFamily="34" charset="0"/>
                <a:ea typeface="Times New Roman" panose="02020603050405020304" pitchFamily="18" charset="0"/>
              </a:rPr>
              <a:t>Help children to understand / make sense of their feelings / emotions </a:t>
            </a:r>
            <a:endParaRPr lang="en-GB" sz="11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100" dirty="0">
                <a:solidFill>
                  <a:srgbClr val="000000"/>
                </a:solidFill>
                <a:effectLst/>
                <a:latin typeface="Arial" panose="020B0604020202020204" pitchFamily="34" charset="0"/>
                <a:ea typeface="Times New Roman" panose="02020603050405020304" pitchFamily="18" charset="0"/>
              </a:rPr>
              <a:t>Create a positive behaviour policy </a:t>
            </a:r>
            <a:endParaRPr lang="en-GB" sz="11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100" dirty="0">
                <a:solidFill>
                  <a:srgbClr val="000000"/>
                </a:solidFill>
                <a:effectLst/>
                <a:latin typeface="Arial" panose="020B0604020202020204" pitchFamily="34" charset="0"/>
                <a:ea typeface="Times New Roman" panose="02020603050405020304" pitchFamily="18" charset="0"/>
              </a:rPr>
              <a:t>Defining boundaries  </a:t>
            </a:r>
            <a:endParaRPr lang="en-GB" sz="11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100" dirty="0">
                <a:solidFill>
                  <a:srgbClr val="000000"/>
                </a:solidFill>
                <a:effectLst/>
                <a:latin typeface="Arial" panose="020B0604020202020204" pitchFamily="34" charset="0"/>
                <a:ea typeface="Times New Roman" panose="02020603050405020304" pitchFamily="18" charset="0"/>
              </a:rPr>
              <a:t>Develop a respect for rules</a:t>
            </a:r>
            <a:endParaRPr lang="en-GB" sz="11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100" dirty="0">
                <a:solidFill>
                  <a:srgbClr val="000000"/>
                </a:solidFill>
                <a:effectLst/>
                <a:latin typeface="Arial" panose="020B0604020202020204" pitchFamily="34" charset="0"/>
                <a:ea typeface="Times New Roman" panose="02020603050405020304" pitchFamily="18" charset="0"/>
              </a:rPr>
              <a:t>Create an understanding of acceptable / expected behaviours </a:t>
            </a:r>
            <a:endParaRPr lang="en-GB" sz="11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100" dirty="0">
                <a:solidFill>
                  <a:srgbClr val="000000"/>
                </a:solidFill>
                <a:effectLst/>
                <a:latin typeface="Arial" panose="020B0604020202020204" pitchFamily="34" charset="0"/>
                <a:ea typeface="Times New Roman" panose="02020603050405020304" pitchFamily="18" charset="0"/>
              </a:rPr>
              <a:t>Create awareness / co-operation of behaviour expectations </a:t>
            </a:r>
            <a:endParaRPr lang="en-GB" sz="11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100" dirty="0">
                <a:solidFill>
                  <a:srgbClr val="000000"/>
                </a:solidFill>
                <a:effectLst/>
                <a:latin typeface="Arial" panose="020B0604020202020204" pitchFamily="34" charset="0"/>
                <a:ea typeface="Times New Roman" panose="02020603050405020304" pitchFamily="18" charset="0"/>
              </a:rPr>
              <a:t>Engage parents / carers in understanding the expectations of behaviours </a:t>
            </a:r>
            <a:endParaRPr lang="en-GB" sz="11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100" dirty="0">
                <a:solidFill>
                  <a:srgbClr val="000000"/>
                </a:solidFill>
                <a:effectLst/>
                <a:latin typeface="Arial" panose="020B0604020202020204" pitchFamily="34" charset="0"/>
                <a:ea typeface="Times New Roman" panose="02020603050405020304" pitchFamily="18" charset="0"/>
              </a:rPr>
              <a:t>Regular / positive / genuine use of praise and encouragement </a:t>
            </a:r>
            <a:endParaRPr lang="en-GB" sz="11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100" dirty="0">
                <a:solidFill>
                  <a:srgbClr val="000000"/>
                </a:solidFill>
                <a:effectLst/>
                <a:latin typeface="Arial" panose="020B0604020202020204" pitchFamily="34" charset="0"/>
                <a:ea typeface="Times New Roman" panose="02020603050405020304" pitchFamily="18" charset="0"/>
              </a:rPr>
              <a:t>Create simple / easy to follow rules / boundaries </a:t>
            </a:r>
            <a:endParaRPr lang="en-GB" sz="11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100" dirty="0">
                <a:solidFill>
                  <a:srgbClr val="000000"/>
                </a:solidFill>
                <a:effectLst/>
                <a:latin typeface="Arial" panose="020B0604020202020204" pitchFamily="34" charset="0"/>
                <a:ea typeface="Times New Roman" panose="02020603050405020304" pitchFamily="18" charset="0"/>
              </a:rPr>
              <a:t>Provide specific / timely feedback to encourage understanding </a:t>
            </a:r>
            <a:endParaRPr lang="en-GB" sz="11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100" dirty="0">
                <a:solidFill>
                  <a:srgbClr val="000000"/>
                </a:solidFill>
                <a:effectLst/>
                <a:latin typeface="Arial" panose="020B0604020202020204" pitchFamily="34" charset="0"/>
                <a:ea typeface="Times New Roman" panose="02020603050405020304" pitchFamily="18" charset="0"/>
              </a:rPr>
              <a:t>Give attention to positive behaviours</a:t>
            </a:r>
            <a:endParaRPr lang="en-GB" sz="11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100" dirty="0">
                <a:solidFill>
                  <a:srgbClr val="000000"/>
                </a:solidFill>
                <a:effectLst/>
                <a:latin typeface="Arial" panose="020B0604020202020204" pitchFamily="34" charset="0"/>
                <a:ea typeface="Times New Roman" panose="02020603050405020304" pitchFamily="18" charset="0"/>
              </a:rPr>
              <a:t>Reward positive behaviour e.g. stickers, certificates, charts</a:t>
            </a:r>
            <a:endParaRPr lang="en-GB" sz="11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100" dirty="0">
                <a:solidFill>
                  <a:srgbClr val="000000"/>
                </a:solidFill>
                <a:effectLst/>
                <a:latin typeface="Arial" panose="020B0604020202020204" pitchFamily="34" charset="0"/>
                <a:ea typeface="Times New Roman" panose="02020603050405020304" pitchFamily="18" charset="0"/>
              </a:rPr>
              <a:t>Create a quiet area to relax/calm down/ to provide thinking space/reduce overwhelming feelings or emotions</a:t>
            </a:r>
            <a:endParaRPr lang="en-GB" sz="11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100" dirty="0">
                <a:solidFill>
                  <a:srgbClr val="000000"/>
                </a:solidFill>
                <a:effectLst/>
                <a:latin typeface="Arial" panose="020B0604020202020204" pitchFamily="34" charset="0"/>
                <a:ea typeface="Times New Roman" panose="02020603050405020304" pitchFamily="18" charset="0"/>
              </a:rPr>
              <a:t>Provide a consistent and fair environment  </a:t>
            </a:r>
            <a:endParaRPr lang="en-GB" sz="1100" dirty="0">
              <a:effectLst/>
              <a:latin typeface="Times New Roman" panose="02020603050405020304" pitchFamily="18" charset="0"/>
              <a:ea typeface="Times New Roman" panose="02020603050405020304" pitchFamily="18" charset="0"/>
            </a:endParaRPr>
          </a:p>
          <a:p>
            <a:r>
              <a:rPr lang="en-GB" sz="1100" dirty="0">
                <a:solidFill>
                  <a:srgbClr val="000000"/>
                </a:solidFill>
                <a:effectLst/>
                <a:latin typeface="Arial" panose="020B060402020202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p>
            <a:r>
              <a:rPr lang="en-GB" sz="1100" dirty="0">
                <a:solidFill>
                  <a:srgbClr val="000000"/>
                </a:solidFill>
                <a:effectLst/>
                <a:latin typeface="Arial" panose="020B0604020202020204" pitchFamily="34" charset="0"/>
                <a:ea typeface="Times New Roman" panose="02020603050405020304" pitchFamily="18" charset="0"/>
              </a:rPr>
              <a:t>This list is not exhaustive. </a:t>
            </a:r>
            <a:endParaRPr lang="en-GB" sz="1100" dirty="0">
              <a:effectLst/>
              <a:latin typeface="Times New Roman" panose="02020603050405020304" pitchFamily="18" charset="0"/>
              <a:ea typeface="Times New Roman" panose="02020603050405020304" pitchFamily="18" charset="0"/>
            </a:endParaRPr>
          </a:p>
          <a:p>
            <a:r>
              <a:rPr lang="en-GB" sz="1100" dirty="0">
                <a:solidFill>
                  <a:srgbClr val="000000"/>
                </a:solidFill>
                <a:effectLst/>
                <a:latin typeface="Arial" panose="020B0604020202020204" pitchFamily="34" charset="0"/>
                <a:ea typeface="Times New Roman" panose="02020603050405020304" pitchFamily="18" charset="0"/>
              </a:rPr>
              <a:t>Credit any other relevant response.</a:t>
            </a:r>
            <a:endParaRPr lang="en-GB" sz="1100" dirty="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D5174984-A6B1-F888-5187-D7AD7A1B5422}"/>
              </a:ext>
            </a:extLst>
          </p:cNvPr>
          <p:cNvSpPr txBox="1"/>
          <p:nvPr/>
        </p:nvSpPr>
        <p:spPr>
          <a:xfrm>
            <a:off x="137634" y="4230955"/>
            <a:ext cx="5769180" cy="2462213"/>
          </a:xfrm>
          <a:prstGeom prst="rect">
            <a:avLst/>
          </a:prstGeom>
          <a:noFill/>
        </p:spPr>
        <p:txBody>
          <a:bodyPr wrap="square">
            <a:spAutoFit/>
          </a:bodyPr>
          <a:lstStyle/>
          <a:p>
            <a:r>
              <a:rPr lang="en-GB" sz="1100" dirty="0">
                <a:solidFill>
                  <a:srgbClr val="000000"/>
                </a:solidFill>
                <a:effectLst/>
                <a:latin typeface="Arial" panose="020B0604020202020204" pitchFamily="34" charset="0"/>
                <a:ea typeface="Times New Roman" panose="02020603050405020304" pitchFamily="18" charset="0"/>
              </a:rPr>
              <a:t>Award up to </a:t>
            </a:r>
            <a:r>
              <a:rPr lang="en-GB" sz="1100" b="1" dirty="0">
                <a:solidFill>
                  <a:srgbClr val="000000"/>
                </a:solidFill>
                <a:effectLst/>
                <a:latin typeface="Arial" panose="020B0604020202020204" pitchFamily="34" charset="0"/>
                <a:ea typeface="Times New Roman" panose="02020603050405020304" pitchFamily="18" charset="0"/>
              </a:rPr>
              <a:t>8 marks. </a:t>
            </a:r>
            <a:endParaRPr lang="en-GB" sz="1100" dirty="0">
              <a:effectLst/>
              <a:latin typeface="Times New Roman" panose="02020603050405020304" pitchFamily="18" charset="0"/>
              <a:ea typeface="Times New Roman" panose="02020603050405020304" pitchFamily="18" charset="0"/>
            </a:endParaRPr>
          </a:p>
          <a:p>
            <a:r>
              <a:rPr lang="en-GB" sz="1100" b="1" dirty="0">
                <a:solidFill>
                  <a:srgbClr val="000000"/>
                </a:solidFill>
                <a:effectLst/>
                <a:latin typeface="Arial" panose="020B0604020202020204" pitchFamily="34" charset="0"/>
                <a:ea typeface="Times New Roman" panose="02020603050405020304" pitchFamily="18" charset="0"/>
              </a:rPr>
              <a:t>Award 0 marks </a:t>
            </a:r>
            <a:r>
              <a:rPr lang="en-GB" sz="1100" dirty="0">
                <a:solidFill>
                  <a:srgbClr val="000000"/>
                </a:solidFill>
                <a:effectLst/>
                <a:latin typeface="Arial" panose="020B0604020202020204" pitchFamily="34" charset="0"/>
                <a:ea typeface="Times New Roman" panose="02020603050405020304" pitchFamily="18" charset="0"/>
              </a:rPr>
              <a:t>for a suggestion that is not creditworthy.</a:t>
            </a:r>
            <a:endParaRPr lang="en-GB" sz="1100" dirty="0">
              <a:effectLst/>
              <a:latin typeface="Times New Roman" panose="02020603050405020304" pitchFamily="18" charset="0"/>
              <a:ea typeface="Times New Roman" panose="02020603050405020304" pitchFamily="18" charset="0"/>
            </a:endParaRPr>
          </a:p>
          <a:p>
            <a:r>
              <a:rPr lang="en-GB" sz="1100" b="1" dirty="0">
                <a:solidFill>
                  <a:srgbClr val="000000"/>
                </a:solidFill>
                <a:effectLst/>
                <a:latin typeface="Arial" panose="020B0604020202020204" pitchFamily="34" charset="0"/>
                <a:ea typeface="Times New Roman" panose="02020603050405020304" pitchFamily="18" charset="0"/>
              </a:rPr>
              <a:t>Award 1-2 marks</a:t>
            </a:r>
            <a:r>
              <a:rPr lang="en-GB" sz="1100" dirty="0">
                <a:solidFill>
                  <a:srgbClr val="000000"/>
                </a:solidFill>
                <a:effectLst/>
                <a:latin typeface="Arial" panose="020B0604020202020204" pitchFamily="34" charset="0"/>
                <a:ea typeface="Times New Roman" panose="02020603050405020304" pitchFamily="18" charset="0"/>
              </a:rPr>
              <a:t> for a limited suggestion which shows little knowledge and understanding of ways in which childcare workers can support positive behaviour in the early years setting</a:t>
            </a:r>
            <a:endParaRPr lang="en-GB" sz="1100" dirty="0">
              <a:effectLst/>
              <a:latin typeface="Times New Roman" panose="02020603050405020304" pitchFamily="18" charset="0"/>
              <a:ea typeface="Times New Roman" panose="02020603050405020304" pitchFamily="18" charset="0"/>
            </a:endParaRPr>
          </a:p>
          <a:p>
            <a:r>
              <a:rPr lang="en-GB" sz="1100" b="1" dirty="0">
                <a:solidFill>
                  <a:srgbClr val="000000"/>
                </a:solidFill>
                <a:effectLst/>
                <a:latin typeface="Arial" panose="020B0604020202020204" pitchFamily="34" charset="0"/>
                <a:ea typeface="Times New Roman" panose="02020603050405020304" pitchFamily="18" charset="0"/>
              </a:rPr>
              <a:t>Award 3-4 marks </a:t>
            </a:r>
            <a:r>
              <a:rPr lang="en-GB" sz="1100" dirty="0">
                <a:solidFill>
                  <a:srgbClr val="000000"/>
                </a:solidFill>
                <a:effectLst/>
                <a:latin typeface="Arial" panose="020B0604020202020204" pitchFamily="34" charset="0"/>
                <a:ea typeface="Times New Roman" panose="02020603050405020304" pitchFamily="18" charset="0"/>
              </a:rPr>
              <a:t>for a good suggestion which shows some knowledge and understanding of ways in which childcare workers can support positive behaviour in the early years setting</a:t>
            </a:r>
            <a:endParaRPr lang="en-GB" sz="1100" dirty="0">
              <a:effectLst/>
              <a:latin typeface="Times New Roman" panose="02020603050405020304" pitchFamily="18" charset="0"/>
              <a:ea typeface="Times New Roman" panose="02020603050405020304" pitchFamily="18" charset="0"/>
            </a:endParaRPr>
          </a:p>
          <a:p>
            <a:r>
              <a:rPr lang="en-GB" sz="1100" b="1" dirty="0">
                <a:solidFill>
                  <a:srgbClr val="000000"/>
                </a:solidFill>
                <a:effectLst/>
                <a:latin typeface="Arial" panose="020B0604020202020204" pitchFamily="34" charset="0"/>
                <a:ea typeface="Times New Roman" panose="02020603050405020304" pitchFamily="18" charset="0"/>
              </a:rPr>
              <a:t>Award 5-6 marks </a:t>
            </a:r>
            <a:r>
              <a:rPr lang="en-GB" sz="1100" dirty="0">
                <a:solidFill>
                  <a:srgbClr val="000000"/>
                </a:solidFill>
                <a:effectLst/>
                <a:latin typeface="Arial" panose="020B0604020202020204" pitchFamily="34" charset="0"/>
                <a:ea typeface="Times New Roman" panose="02020603050405020304" pitchFamily="18" charset="0"/>
              </a:rPr>
              <a:t>for a very good suggestion which shows sound knowledge and understanding of ways in which childcare workers can support positive behaviour in the early years setting</a:t>
            </a:r>
            <a:endParaRPr lang="en-GB" sz="1100" dirty="0">
              <a:effectLst/>
              <a:latin typeface="Times New Roman" panose="02020603050405020304" pitchFamily="18" charset="0"/>
              <a:ea typeface="Times New Roman" panose="02020603050405020304" pitchFamily="18" charset="0"/>
            </a:endParaRPr>
          </a:p>
          <a:p>
            <a:r>
              <a:rPr lang="en-GB" sz="1100" b="1" dirty="0">
                <a:solidFill>
                  <a:srgbClr val="000000"/>
                </a:solidFill>
                <a:effectLst/>
                <a:latin typeface="Arial" panose="020B0604020202020204" pitchFamily="34" charset="0"/>
                <a:ea typeface="Times New Roman" panose="02020603050405020304" pitchFamily="18" charset="0"/>
              </a:rPr>
              <a:t>Award 7-8 marks </a:t>
            </a:r>
            <a:r>
              <a:rPr lang="en-GB" sz="1100" dirty="0">
                <a:solidFill>
                  <a:srgbClr val="000000"/>
                </a:solidFill>
                <a:effectLst/>
                <a:latin typeface="Arial" panose="020B0604020202020204" pitchFamily="34" charset="0"/>
                <a:ea typeface="Times New Roman" panose="02020603050405020304" pitchFamily="18" charset="0"/>
              </a:rPr>
              <a:t>for an excellent suggestion which shows detailed knowledge and understanding of ways in which childcare workers can support positive behaviour in the early years setting</a:t>
            </a:r>
            <a:endParaRPr lang="en-GB" sz="11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44819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dirty="0"/>
              <a:t>Question 4(b) Candidate’s answer with Examiner’s comments</a:t>
            </a:r>
          </a:p>
        </p:txBody>
      </p:sp>
      <p:sp>
        <p:nvSpPr>
          <p:cNvPr id="8" name="Speech Bubble: Rectangle with Corners Rounded 7">
            <a:extLst>
              <a:ext uri="{FF2B5EF4-FFF2-40B4-BE49-F238E27FC236}">
                <a16:creationId xmlns:a16="http://schemas.microsoft.com/office/drawing/2014/main" id="{8685F588-DD02-4157-AEF4-523059719843}"/>
              </a:ext>
            </a:extLst>
          </p:cNvPr>
          <p:cNvSpPr/>
          <p:nvPr/>
        </p:nvSpPr>
        <p:spPr>
          <a:xfrm>
            <a:off x="6968358" y="1114436"/>
            <a:ext cx="4847589" cy="5416993"/>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dirty="0">
              <a:solidFill>
                <a:srgbClr val="0070C0"/>
              </a:solidFill>
            </a:endParaRPr>
          </a:p>
        </p:txBody>
      </p:sp>
      <p:sp>
        <p:nvSpPr>
          <p:cNvPr id="11" name="TextBox 10">
            <a:extLst>
              <a:ext uri="{FF2B5EF4-FFF2-40B4-BE49-F238E27FC236}">
                <a16:creationId xmlns:a16="http://schemas.microsoft.com/office/drawing/2014/main" id="{6E42C59E-42A0-1697-1EB5-4CD5C332E5B1}"/>
              </a:ext>
            </a:extLst>
          </p:cNvPr>
          <p:cNvSpPr txBox="1"/>
          <p:nvPr/>
        </p:nvSpPr>
        <p:spPr>
          <a:xfrm>
            <a:off x="7199586" y="1246908"/>
            <a:ext cx="4508938" cy="5016758"/>
          </a:xfrm>
          <a:prstGeom prst="rect">
            <a:avLst/>
          </a:prstGeom>
          <a:noFill/>
        </p:spPr>
        <p:txBody>
          <a:bodyPr wrap="square">
            <a:spAutoFit/>
          </a:bodyPr>
          <a:lstStyle/>
          <a:p>
            <a:r>
              <a:rPr lang="en-GB" sz="1600" b="1" i="1" dirty="0">
                <a:solidFill>
                  <a:srgbClr val="0070C0"/>
                </a:solidFill>
              </a:rPr>
              <a:t>Principal examiner feedback</a:t>
            </a:r>
            <a:r>
              <a:rPr lang="en-US" sz="1600" b="1" i="1" dirty="0">
                <a:solidFill>
                  <a:srgbClr val="0070C0"/>
                </a:solidFill>
              </a:rPr>
              <a:t>​</a:t>
            </a:r>
          </a:p>
          <a:p>
            <a:endParaRPr lang="en-US" sz="1600" b="1" i="1" dirty="0">
              <a:solidFill>
                <a:srgbClr val="0070C0"/>
              </a:solidFill>
            </a:endParaRPr>
          </a:p>
          <a:p>
            <a:r>
              <a:rPr lang="en-GB" sz="1600" i="1" dirty="0">
                <a:solidFill>
                  <a:srgbClr val="0070C0"/>
                </a:solidFill>
              </a:rPr>
              <a:t>​</a:t>
            </a:r>
            <a:r>
              <a:rPr lang="en-US" sz="1600" i="1" dirty="0">
                <a:solidFill>
                  <a:srgbClr val="0070C0"/>
                </a:solidFill>
              </a:rPr>
              <a:t>This set of questions provided an opportunity to expand further on the knowledge gained of Pavlov’s theory of classical conditioning, with a focus on the influences his theory has had in practice. This question - 4(b) required the candidate to suggest ways childcare worker can support positive behaviour in early years settings. </a:t>
            </a:r>
          </a:p>
          <a:p>
            <a:endParaRPr lang="en-US" sz="1600" b="1" i="1" dirty="0">
              <a:solidFill>
                <a:srgbClr val="0070C0"/>
              </a:solidFill>
            </a:endParaRPr>
          </a:p>
          <a:p>
            <a:r>
              <a:rPr lang="en-US" sz="1600" b="1" i="1" dirty="0">
                <a:solidFill>
                  <a:srgbClr val="0070C0"/>
                </a:solidFill>
              </a:rPr>
              <a:t>Exam preparation tip</a:t>
            </a:r>
          </a:p>
          <a:p>
            <a:r>
              <a:rPr lang="en-US" sz="1600" i="1" dirty="0">
                <a:solidFill>
                  <a:srgbClr val="0070C0"/>
                </a:solidFill>
              </a:rPr>
              <a:t>This response provided a range of suggestions which were clear and detailed and is a highly awarded excellent response. </a:t>
            </a:r>
          </a:p>
          <a:p>
            <a:r>
              <a:rPr lang="en-US" sz="1600" i="1" dirty="0">
                <a:solidFill>
                  <a:srgbClr val="0070C0"/>
                </a:solidFill>
              </a:rPr>
              <a:t>Discussion relating directly to Pavlov’s theory of classical conditioning could have enhanced the mark awarded. </a:t>
            </a:r>
          </a:p>
          <a:p>
            <a:endParaRPr lang="en-GB" sz="1600" b="1" i="1" dirty="0">
              <a:solidFill>
                <a:srgbClr val="0070C0"/>
              </a:solidFill>
            </a:endParaRPr>
          </a:p>
          <a:p>
            <a:r>
              <a:rPr lang="en-GB" sz="1600" b="1" i="1" dirty="0">
                <a:solidFill>
                  <a:srgbClr val="0070C0"/>
                </a:solidFill>
              </a:rPr>
              <a:t>Marks awarded  7/8</a:t>
            </a:r>
          </a:p>
        </p:txBody>
      </p:sp>
      <p:sp>
        <p:nvSpPr>
          <p:cNvPr id="3" name="TextBox 2">
            <a:extLst>
              <a:ext uri="{FF2B5EF4-FFF2-40B4-BE49-F238E27FC236}">
                <a16:creationId xmlns:a16="http://schemas.microsoft.com/office/drawing/2014/main" id="{D8736AF3-D87A-B3FB-D09E-D512BFDADE7C}"/>
              </a:ext>
            </a:extLst>
          </p:cNvPr>
          <p:cNvSpPr txBox="1"/>
          <p:nvPr/>
        </p:nvSpPr>
        <p:spPr>
          <a:xfrm>
            <a:off x="128046" y="957705"/>
            <a:ext cx="6477611" cy="5755422"/>
          </a:xfrm>
          <a:prstGeom prst="rect">
            <a:avLst/>
          </a:prstGeom>
          <a:noFill/>
        </p:spPr>
        <p:txBody>
          <a:bodyPr wrap="square">
            <a:spAutoFit/>
          </a:bodyPr>
          <a:lstStyle/>
          <a:p>
            <a:r>
              <a:rPr lang="en-US" sz="1600" dirty="0"/>
              <a:t>They can use positive reinforcement by using a stickers or a traffic light name system or verbal positive reinforcement meaning </a:t>
            </a:r>
            <a:r>
              <a:rPr lang="en-US" sz="1600" dirty="0" err="1"/>
              <a:t>thst</a:t>
            </a:r>
            <a:r>
              <a:rPr lang="en-US" sz="1600" dirty="0"/>
              <a:t> is a child is showing positive </a:t>
            </a:r>
            <a:r>
              <a:rPr lang="en-US" sz="1600" dirty="0" err="1"/>
              <a:t>beahiour</a:t>
            </a:r>
            <a:r>
              <a:rPr lang="en-US" sz="1600" dirty="0"/>
              <a:t> they will </a:t>
            </a:r>
            <a:r>
              <a:rPr lang="en-US" sz="1600" dirty="0" err="1"/>
              <a:t>recive</a:t>
            </a:r>
            <a:r>
              <a:rPr lang="en-US" sz="1600" dirty="0"/>
              <a:t> positive reinforcement verbally such as ''Well Done '' this will make the child to want to </a:t>
            </a:r>
            <a:r>
              <a:rPr lang="en-US" sz="1600" dirty="0" err="1"/>
              <a:t>contiune</a:t>
            </a:r>
            <a:r>
              <a:rPr lang="en-US" sz="1600" dirty="0"/>
              <a:t> this behaviour to have more positive reinforcement. Negative reinforcement can also be used if negative behaviour is being shown the child will loose 5 minutes of their break this is will make the child not want to </a:t>
            </a:r>
            <a:r>
              <a:rPr lang="en-US" sz="1600" dirty="0" err="1"/>
              <a:t>repate</a:t>
            </a:r>
            <a:r>
              <a:rPr lang="en-US" sz="1600" dirty="0"/>
              <a:t> the negative behaviour because they missed their break. Social learning would also support positive behaviour in a early years setting seeing the members of staff speak to </a:t>
            </a:r>
            <a:r>
              <a:rPr lang="en-US" sz="1600" dirty="0" err="1"/>
              <a:t>eachother</a:t>
            </a:r>
            <a:r>
              <a:rPr lang="en-US" sz="1600" dirty="0"/>
              <a:t> </a:t>
            </a:r>
            <a:r>
              <a:rPr lang="en-US" sz="1600" dirty="0" err="1"/>
              <a:t>polielty</a:t>
            </a:r>
            <a:r>
              <a:rPr lang="en-US" sz="1600" dirty="0"/>
              <a:t> using their pleases and thank </a:t>
            </a:r>
            <a:r>
              <a:rPr lang="en-US" sz="1600" dirty="0" err="1"/>
              <a:t>yous</a:t>
            </a:r>
            <a:r>
              <a:rPr lang="en-US" sz="1600" dirty="0"/>
              <a:t> the children will observe this and by the members of staff being positive role models the children will socially learn from this and will copy this behaviour this can also happen with </a:t>
            </a:r>
            <a:r>
              <a:rPr lang="en-US" sz="1600" dirty="0" err="1"/>
              <a:t>hte</a:t>
            </a:r>
            <a:r>
              <a:rPr lang="en-US" sz="1600" dirty="0"/>
              <a:t> younger children in the school seeing their older peers as positive </a:t>
            </a:r>
            <a:r>
              <a:rPr lang="en-US" sz="1600" dirty="0" err="1"/>
              <a:t>rolemodles</a:t>
            </a:r>
            <a:r>
              <a:rPr lang="en-US" sz="1600" dirty="0"/>
              <a:t> and repeating their </a:t>
            </a:r>
            <a:r>
              <a:rPr lang="en-US" sz="1600" dirty="0" err="1"/>
              <a:t>behaviours</a:t>
            </a:r>
            <a:r>
              <a:rPr lang="en-US" sz="1600" dirty="0"/>
              <a:t> as a example in placement the older children of the school line up calmly for their dinner and the younger children have </a:t>
            </a:r>
            <a:r>
              <a:rPr lang="en-US" sz="1600" dirty="0" err="1"/>
              <a:t>recongised</a:t>
            </a:r>
            <a:r>
              <a:rPr lang="en-US" sz="1600" dirty="0"/>
              <a:t> this and are now wanting to do the same </a:t>
            </a:r>
            <a:r>
              <a:rPr lang="en-US" sz="1600" dirty="0" err="1"/>
              <a:t>bacuse</a:t>
            </a:r>
            <a:r>
              <a:rPr lang="en-US" sz="1600" dirty="0"/>
              <a:t> of this the younger children in my setting also </a:t>
            </a:r>
            <a:r>
              <a:rPr lang="en-US" sz="1600" dirty="0" err="1"/>
              <a:t>standf</a:t>
            </a:r>
            <a:r>
              <a:rPr lang="en-US" sz="1600" dirty="0"/>
              <a:t> calmly and in line when waiting for their dinner. Vicarious </a:t>
            </a:r>
            <a:r>
              <a:rPr lang="en-US" sz="1600" dirty="0" err="1"/>
              <a:t>reinforcemnt</a:t>
            </a:r>
            <a:r>
              <a:rPr lang="en-US" sz="1600" dirty="0"/>
              <a:t> would also support positive behaviour if a child sees their peer presenting </a:t>
            </a:r>
            <a:r>
              <a:rPr lang="en-US" sz="1600" dirty="0" err="1"/>
              <a:t>postiive</a:t>
            </a:r>
            <a:r>
              <a:rPr lang="en-US" sz="1600" dirty="0"/>
              <a:t> behaviour and </a:t>
            </a:r>
            <a:r>
              <a:rPr lang="en-US" sz="1600" dirty="0" err="1"/>
              <a:t>reciving</a:t>
            </a:r>
            <a:r>
              <a:rPr lang="en-US" sz="1600" dirty="0"/>
              <a:t> a positive reinforcement they will also present </a:t>
            </a:r>
            <a:r>
              <a:rPr lang="en-US" sz="1600" dirty="0" err="1"/>
              <a:t>postivie</a:t>
            </a:r>
            <a:r>
              <a:rPr lang="en-US" sz="1600" dirty="0"/>
              <a:t> </a:t>
            </a:r>
            <a:r>
              <a:rPr lang="en-US" sz="1600" dirty="0" err="1"/>
              <a:t>behiour</a:t>
            </a:r>
            <a:r>
              <a:rPr lang="en-US" sz="1600" dirty="0"/>
              <a:t> </a:t>
            </a:r>
            <a:r>
              <a:rPr lang="en-US" sz="1600" dirty="0" err="1"/>
              <a:t>becuase</a:t>
            </a:r>
            <a:r>
              <a:rPr lang="en-US" sz="1600" dirty="0"/>
              <a:t> they too want the </a:t>
            </a:r>
            <a:r>
              <a:rPr lang="en-US" sz="1600" dirty="0" err="1"/>
              <a:t>postivie</a:t>
            </a:r>
            <a:r>
              <a:rPr lang="en-US" sz="1600" dirty="0"/>
              <a:t> reinforcement.</a:t>
            </a:r>
            <a:endParaRPr lang="en-GB" sz="1600" dirty="0"/>
          </a:p>
        </p:txBody>
      </p:sp>
    </p:spTree>
    <p:extLst>
      <p:ext uri="{BB962C8B-B14F-4D97-AF65-F5344CB8AC3E}">
        <p14:creationId xmlns:p14="http://schemas.microsoft.com/office/powerpoint/2010/main" val="1014411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dirty="0"/>
              <a:t>Question 6 and mark scheme </a:t>
            </a:r>
          </a:p>
        </p:txBody>
      </p:sp>
      <p:sp>
        <p:nvSpPr>
          <p:cNvPr id="25" name="TextBox 24">
            <a:extLst>
              <a:ext uri="{FF2B5EF4-FFF2-40B4-BE49-F238E27FC236}">
                <a16:creationId xmlns:a16="http://schemas.microsoft.com/office/drawing/2014/main" id="{0E46DCE2-3062-37C1-AB9B-D8791BEB24D8}"/>
              </a:ext>
            </a:extLst>
          </p:cNvPr>
          <p:cNvSpPr txBox="1"/>
          <p:nvPr/>
        </p:nvSpPr>
        <p:spPr>
          <a:xfrm>
            <a:off x="6332549" y="117343"/>
            <a:ext cx="2781300" cy="738664"/>
          </a:xfrm>
          <a:prstGeom prst="rect">
            <a:avLst/>
          </a:prstGeom>
          <a:noFill/>
        </p:spPr>
        <p:txBody>
          <a:bodyPr wrap="square">
            <a:spAutoFit/>
          </a:bodyPr>
          <a:lstStyle/>
          <a:p>
            <a:r>
              <a:rPr lang="en-GB" sz="1400" dirty="0">
                <a:solidFill>
                  <a:srgbClr val="0070C0"/>
                </a:solidFill>
              </a:rPr>
              <a:t>Command Verb: </a:t>
            </a:r>
            <a:r>
              <a:rPr lang="en-US" sz="1400" b="1" i="1" dirty="0">
                <a:solidFill>
                  <a:srgbClr val="0070C0"/>
                </a:solidFill>
              </a:rPr>
              <a:t>Describe</a:t>
            </a:r>
          </a:p>
          <a:p>
            <a:r>
              <a:rPr lang="en-US" sz="1400" dirty="0">
                <a:solidFill>
                  <a:srgbClr val="0070C0"/>
                </a:solidFill>
              </a:rPr>
              <a:t>Provide characteristics/main features or a brief account</a:t>
            </a:r>
            <a:endParaRPr lang="en-GB" sz="1400" dirty="0">
              <a:solidFill>
                <a:srgbClr val="0070C0"/>
              </a:solidFill>
              <a:highlight>
                <a:srgbClr val="FFFF00"/>
              </a:highlight>
            </a:endParaRPr>
          </a:p>
        </p:txBody>
      </p:sp>
      <p:pic>
        <p:nvPicPr>
          <p:cNvPr id="3" name="Picture 2">
            <a:extLst>
              <a:ext uri="{FF2B5EF4-FFF2-40B4-BE49-F238E27FC236}">
                <a16:creationId xmlns:a16="http://schemas.microsoft.com/office/drawing/2014/main" id="{7F886538-3D00-2D6A-F7E4-BAF7909BC4F6}"/>
              </a:ext>
            </a:extLst>
          </p:cNvPr>
          <p:cNvPicPr>
            <a:picLocks noChangeAspect="1"/>
          </p:cNvPicPr>
          <p:nvPr/>
        </p:nvPicPr>
        <p:blipFill rotWithShape="1">
          <a:blip r:embed="rId2"/>
          <a:srcRect b="39035"/>
          <a:stretch/>
        </p:blipFill>
        <p:spPr>
          <a:xfrm>
            <a:off x="358211" y="1181100"/>
            <a:ext cx="5510893" cy="2613134"/>
          </a:xfrm>
          <a:prstGeom prst="rect">
            <a:avLst/>
          </a:prstGeom>
        </p:spPr>
      </p:pic>
      <p:sp>
        <p:nvSpPr>
          <p:cNvPr id="6" name="TextBox 5">
            <a:extLst>
              <a:ext uri="{FF2B5EF4-FFF2-40B4-BE49-F238E27FC236}">
                <a16:creationId xmlns:a16="http://schemas.microsoft.com/office/drawing/2014/main" id="{CECDCC58-A451-D435-5339-7F44BE61B1A3}"/>
              </a:ext>
            </a:extLst>
          </p:cNvPr>
          <p:cNvSpPr txBox="1"/>
          <p:nvPr/>
        </p:nvSpPr>
        <p:spPr>
          <a:xfrm>
            <a:off x="6332549" y="748635"/>
            <a:ext cx="5691809" cy="6109365"/>
          </a:xfrm>
          <a:prstGeom prst="rect">
            <a:avLst/>
          </a:prstGeom>
          <a:noFill/>
        </p:spPr>
        <p:txBody>
          <a:bodyPr wrap="square">
            <a:spAutoFit/>
          </a:bodyPr>
          <a:lstStyle/>
          <a:p>
            <a:r>
              <a:rPr lang="en-GB" sz="1100" dirty="0">
                <a:effectLst/>
                <a:latin typeface="Arial" panose="020B060402020202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p>
            <a:r>
              <a:rPr lang="en-GB" sz="1000" dirty="0">
                <a:effectLst/>
                <a:latin typeface="Arial" panose="020B0604020202020204" pitchFamily="34" charset="0"/>
                <a:ea typeface="Times New Roman" panose="02020603050405020304" pitchFamily="18" charset="0"/>
              </a:rPr>
              <a:t>Response may refer to: </a:t>
            </a:r>
            <a:endParaRPr lang="en-GB" sz="1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00" dirty="0">
                <a:solidFill>
                  <a:srgbClr val="000000"/>
                </a:solidFill>
                <a:effectLst/>
                <a:latin typeface="Arial" panose="020B0604020202020204" pitchFamily="34" charset="0"/>
                <a:ea typeface="Times New Roman" panose="02020603050405020304" pitchFamily="18" charset="0"/>
              </a:rPr>
              <a:t>Improved academic performance / learning </a:t>
            </a:r>
            <a:endParaRPr lang="en-GB" sz="1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00" dirty="0">
                <a:solidFill>
                  <a:srgbClr val="000000"/>
                </a:solidFill>
                <a:effectLst/>
                <a:latin typeface="Arial" panose="020B0604020202020204" pitchFamily="34" charset="0"/>
                <a:ea typeface="Times New Roman" panose="02020603050405020304" pitchFamily="18" charset="0"/>
              </a:rPr>
              <a:t>Positive learning experiences </a:t>
            </a:r>
            <a:endParaRPr lang="en-GB" sz="1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00" dirty="0">
                <a:solidFill>
                  <a:srgbClr val="000000"/>
                </a:solidFill>
                <a:effectLst/>
                <a:latin typeface="Arial" panose="020B0604020202020204" pitchFamily="34" charset="0"/>
                <a:ea typeface="Times New Roman" panose="02020603050405020304" pitchFamily="18" charset="0"/>
              </a:rPr>
              <a:t>Help to explore personal interests </a:t>
            </a:r>
            <a:endParaRPr lang="en-GB" sz="1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00" dirty="0">
                <a:solidFill>
                  <a:srgbClr val="000000"/>
                </a:solidFill>
                <a:effectLst/>
                <a:latin typeface="Arial" panose="020B0604020202020204" pitchFamily="34" charset="0"/>
                <a:ea typeface="Times New Roman" panose="02020603050405020304" pitchFamily="18" charset="0"/>
              </a:rPr>
              <a:t>Help to create a broader perspective</a:t>
            </a:r>
            <a:endParaRPr lang="en-GB" sz="1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00" dirty="0">
                <a:solidFill>
                  <a:srgbClr val="000000"/>
                </a:solidFill>
                <a:effectLst/>
                <a:latin typeface="Arial" panose="020B0604020202020204" pitchFamily="34" charset="0"/>
                <a:ea typeface="Times New Roman" panose="02020603050405020304" pitchFamily="18" charset="0"/>
              </a:rPr>
              <a:t>Gain higher self-esteem</a:t>
            </a:r>
            <a:endParaRPr lang="en-GB" sz="1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00" dirty="0">
                <a:solidFill>
                  <a:srgbClr val="000000"/>
                </a:solidFill>
                <a:effectLst/>
                <a:latin typeface="Arial" panose="020B0604020202020204" pitchFamily="34" charset="0"/>
                <a:ea typeface="Times New Roman" panose="02020603050405020304" pitchFamily="18" charset="0"/>
              </a:rPr>
              <a:t>Provide greater social opportunities</a:t>
            </a:r>
            <a:endParaRPr lang="en-GB" sz="1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00" dirty="0">
                <a:solidFill>
                  <a:srgbClr val="000000"/>
                </a:solidFill>
                <a:effectLst/>
                <a:latin typeface="Arial" panose="020B0604020202020204" pitchFamily="34" charset="0"/>
                <a:ea typeface="Times New Roman" panose="02020603050405020304" pitchFamily="18" charset="0"/>
              </a:rPr>
              <a:t>Improve social development </a:t>
            </a:r>
            <a:endParaRPr lang="en-GB" sz="1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00" dirty="0">
                <a:solidFill>
                  <a:srgbClr val="000000"/>
                </a:solidFill>
                <a:effectLst/>
                <a:latin typeface="Arial" panose="020B0604020202020204" pitchFamily="34" charset="0"/>
                <a:ea typeface="Times New Roman" panose="02020603050405020304" pitchFamily="18" charset="0"/>
              </a:rPr>
              <a:t>Improve communication skills </a:t>
            </a:r>
            <a:endParaRPr lang="en-GB" sz="1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00" dirty="0">
                <a:solidFill>
                  <a:srgbClr val="000000"/>
                </a:solidFill>
                <a:effectLst/>
                <a:latin typeface="Arial" panose="020B0604020202020204" pitchFamily="34" charset="0"/>
                <a:ea typeface="Times New Roman" panose="02020603050405020304" pitchFamily="18" charset="0"/>
              </a:rPr>
              <a:t>Provide productive opportunities for learning </a:t>
            </a:r>
            <a:endParaRPr lang="en-GB" sz="1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00" dirty="0">
                <a:solidFill>
                  <a:srgbClr val="000000"/>
                </a:solidFill>
                <a:effectLst/>
                <a:latin typeface="Arial" panose="020B0604020202020204" pitchFamily="34" charset="0"/>
                <a:ea typeface="Times New Roman" panose="02020603050405020304" pitchFamily="18" charset="0"/>
              </a:rPr>
              <a:t>Feeling of worthiness </a:t>
            </a:r>
            <a:endParaRPr lang="en-GB" sz="1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00" dirty="0">
                <a:solidFill>
                  <a:srgbClr val="000000"/>
                </a:solidFill>
                <a:effectLst/>
                <a:latin typeface="Arial" panose="020B0604020202020204" pitchFamily="34" charset="0"/>
                <a:ea typeface="Times New Roman" panose="02020603050405020304" pitchFamily="18" charset="0"/>
              </a:rPr>
              <a:t>Help to grow self-confidence</a:t>
            </a:r>
            <a:endParaRPr lang="en-GB" sz="1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00" dirty="0">
                <a:solidFill>
                  <a:srgbClr val="000000"/>
                </a:solidFill>
                <a:effectLst/>
                <a:latin typeface="Arial" panose="020B0604020202020204" pitchFamily="34" charset="0"/>
                <a:ea typeface="Times New Roman" panose="02020603050405020304" pitchFamily="18" charset="0"/>
              </a:rPr>
              <a:t>Greater self-worth and value </a:t>
            </a:r>
            <a:endParaRPr lang="en-GB" sz="1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00" dirty="0">
                <a:solidFill>
                  <a:srgbClr val="000000"/>
                </a:solidFill>
                <a:effectLst/>
                <a:latin typeface="Arial" panose="020B0604020202020204" pitchFamily="34" charset="0"/>
                <a:ea typeface="Times New Roman" panose="02020603050405020304" pitchFamily="18" charset="0"/>
              </a:rPr>
              <a:t>Develops teamwork</a:t>
            </a:r>
            <a:endParaRPr lang="en-GB" sz="1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00" dirty="0">
                <a:solidFill>
                  <a:srgbClr val="000000"/>
                </a:solidFill>
                <a:effectLst/>
                <a:latin typeface="Arial" panose="020B0604020202020204" pitchFamily="34" charset="0"/>
                <a:ea typeface="Times New Roman" panose="02020603050405020304" pitchFamily="18" charset="0"/>
              </a:rPr>
              <a:t>Develops problem solving skills </a:t>
            </a:r>
            <a:endParaRPr lang="en-GB" sz="1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00" dirty="0">
                <a:solidFill>
                  <a:srgbClr val="000000"/>
                </a:solidFill>
                <a:effectLst/>
                <a:latin typeface="Arial" panose="020B0604020202020204" pitchFamily="34" charset="0"/>
                <a:ea typeface="Times New Roman" panose="02020603050405020304" pitchFamily="18" charset="0"/>
              </a:rPr>
              <a:t>Greater commitment </a:t>
            </a:r>
            <a:endParaRPr lang="en-GB" sz="1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00" dirty="0">
                <a:solidFill>
                  <a:srgbClr val="000000"/>
                </a:solidFill>
                <a:effectLst/>
                <a:latin typeface="Arial" panose="020B0604020202020204" pitchFamily="34" charset="0"/>
                <a:ea typeface="Times New Roman" panose="02020603050405020304" pitchFamily="18" charset="0"/>
              </a:rPr>
              <a:t>Learn the importance of sharing time / giving up personal time / caring for others / supporting others / helping others</a:t>
            </a:r>
            <a:endParaRPr lang="en-GB" sz="1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00" dirty="0">
                <a:solidFill>
                  <a:srgbClr val="000000"/>
                </a:solidFill>
                <a:effectLst/>
                <a:latin typeface="Arial" panose="020B0604020202020204" pitchFamily="34" charset="0"/>
                <a:ea typeface="Times New Roman" panose="02020603050405020304" pitchFamily="18" charset="0"/>
              </a:rPr>
              <a:t>Create a sense of belonging / connection with others </a:t>
            </a:r>
            <a:endParaRPr lang="en-GB" sz="1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00" dirty="0">
                <a:solidFill>
                  <a:srgbClr val="000000"/>
                </a:solidFill>
                <a:effectLst/>
                <a:latin typeface="Arial" panose="020B0604020202020204" pitchFamily="34" charset="0"/>
                <a:ea typeface="Times New Roman" panose="02020603050405020304" pitchFamily="18" charset="0"/>
              </a:rPr>
              <a:t>Being part of a team / group / club etc</a:t>
            </a:r>
            <a:endParaRPr lang="en-GB" sz="1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00" dirty="0">
                <a:solidFill>
                  <a:srgbClr val="000000"/>
                </a:solidFill>
                <a:effectLst/>
                <a:latin typeface="Arial" panose="020B0604020202020204" pitchFamily="34" charset="0"/>
                <a:ea typeface="Times New Roman" panose="02020603050405020304" pitchFamily="18" charset="0"/>
              </a:rPr>
              <a:t>Improves time management </a:t>
            </a:r>
            <a:endParaRPr lang="en-GB" sz="1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00" dirty="0">
                <a:solidFill>
                  <a:srgbClr val="000000"/>
                </a:solidFill>
                <a:effectLst/>
                <a:latin typeface="Arial" panose="020B0604020202020204" pitchFamily="34" charset="0"/>
                <a:ea typeface="Times New Roman" panose="02020603050405020304" pitchFamily="18" charset="0"/>
              </a:rPr>
              <a:t>Learn new skills </a:t>
            </a:r>
            <a:endParaRPr lang="en-GB" sz="1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00" dirty="0">
                <a:solidFill>
                  <a:srgbClr val="000000"/>
                </a:solidFill>
                <a:effectLst/>
                <a:latin typeface="Arial" panose="020B0604020202020204" pitchFamily="34" charset="0"/>
                <a:ea typeface="Times New Roman" panose="02020603050405020304" pitchFamily="18" charset="0"/>
              </a:rPr>
              <a:t>Develop ideas of career choices</a:t>
            </a:r>
            <a:endParaRPr lang="en-GB" sz="1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00" dirty="0">
                <a:solidFill>
                  <a:srgbClr val="000000"/>
                </a:solidFill>
                <a:effectLst/>
                <a:latin typeface="Arial" panose="020B0604020202020204" pitchFamily="34" charset="0"/>
                <a:ea typeface="Times New Roman" panose="02020603050405020304" pitchFamily="18" charset="0"/>
              </a:rPr>
              <a:t>Increase independence</a:t>
            </a:r>
            <a:endParaRPr lang="en-GB" sz="1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00" dirty="0">
                <a:solidFill>
                  <a:srgbClr val="000000"/>
                </a:solidFill>
                <a:effectLst/>
                <a:latin typeface="Arial" panose="020B0604020202020204" pitchFamily="34" charset="0"/>
                <a:ea typeface="Times New Roman" panose="02020603050405020304" pitchFamily="18" charset="0"/>
              </a:rPr>
              <a:t>Increase motivation</a:t>
            </a:r>
            <a:endParaRPr lang="en-GB" sz="1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00" dirty="0">
                <a:solidFill>
                  <a:srgbClr val="000000"/>
                </a:solidFill>
                <a:effectLst/>
                <a:latin typeface="Arial" panose="020B0604020202020204" pitchFamily="34" charset="0"/>
                <a:ea typeface="Times New Roman" panose="02020603050405020304" pitchFamily="18" charset="0"/>
              </a:rPr>
              <a:t>Help with meeting new people </a:t>
            </a:r>
            <a:endParaRPr lang="en-GB" sz="1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00" dirty="0">
                <a:solidFill>
                  <a:srgbClr val="000000"/>
                </a:solidFill>
                <a:effectLst/>
                <a:latin typeface="Arial" panose="020B0604020202020204" pitchFamily="34" charset="0"/>
                <a:ea typeface="Times New Roman" panose="02020603050405020304" pitchFamily="18" charset="0"/>
              </a:rPr>
              <a:t>Experience different environments</a:t>
            </a:r>
            <a:endParaRPr lang="en-GB" sz="1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00" dirty="0">
                <a:solidFill>
                  <a:srgbClr val="000000"/>
                </a:solidFill>
                <a:effectLst/>
                <a:latin typeface="Arial" panose="020B0604020202020204" pitchFamily="34" charset="0"/>
                <a:ea typeface="Times New Roman" panose="02020603050405020304" pitchFamily="18" charset="0"/>
              </a:rPr>
              <a:t>Take on new challenges </a:t>
            </a:r>
            <a:endParaRPr lang="en-GB" sz="1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00" dirty="0">
                <a:solidFill>
                  <a:srgbClr val="000000"/>
                </a:solidFill>
                <a:effectLst/>
                <a:latin typeface="Arial" panose="020B0604020202020204" pitchFamily="34" charset="0"/>
                <a:ea typeface="Times New Roman" panose="02020603050405020304" pitchFamily="18" charset="0"/>
              </a:rPr>
              <a:t>Develop skills to support learning in the classroom </a:t>
            </a:r>
            <a:endParaRPr lang="en-GB" sz="1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00" dirty="0">
                <a:solidFill>
                  <a:srgbClr val="000000"/>
                </a:solidFill>
                <a:effectLst/>
                <a:latin typeface="Arial" panose="020B0604020202020204" pitchFamily="34" charset="0"/>
                <a:ea typeface="Times New Roman" panose="02020603050405020304" pitchFamily="18" charset="0"/>
              </a:rPr>
              <a:t>Learn skills to support with understanding the world of work </a:t>
            </a:r>
            <a:endParaRPr lang="en-GB" sz="1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00" dirty="0">
                <a:solidFill>
                  <a:srgbClr val="000000"/>
                </a:solidFill>
                <a:effectLst/>
                <a:latin typeface="Arial" panose="020B0604020202020204" pitchFamily="34" charset="0"/>
                <a:ea typeface="Times New Roman" panose="02020603050405020304" pitchFamily="18" charset="0"/>
              </a:rPr>
              <a:t>Character building / development </a:t>
            </a:r>
            <a:endParaRPr lang="en-GB" sz="1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00" dirty="0">
                <a:solidFill>
                  <a:srgbClr val="000000"/>
                </a:solidFill>
                <a:effectLst/>
                <a:latin typeface="Arial" panose="020B0604020202020204" pitchFamily="34" charset="0"/>
                <a:ea typeface="Times New Roman" panose="02020603050405020304" pitchFamily="18" charset="0"/>
              </a:rPr>
              <a:t>Learn about personal strengths and weaknesses </a:t>
            </a:r>
            <a:endParaRPr lang="en-GB" sz="1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00" dirty="0">
                <a:solidFill>
                  <a:srgbClr val="000000"/>
                </a:solidFill>
                <a:effectLst/>
                <a:latin typeface="Arial" panose="020B0604020202020204" pitchFamily="34" charset="0"/>
                <a:ea typeface="Times New Roman" panose="02020603050405020304" pitchFamily="18" charset="0"/>
              </a:rPr>
              <a:t>Develop leadership skills </a:t>
            </a:r>
            <a:endParaRPr lang="en-GB" sz="1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00" dirty="0">
                <a:solidFill>
                  <a:srgbClr val="000000"/>
                </a:solidFill>
                <a:effectLst/>
                <a:latin typeface="Arial" panose="020B0604020202020204" pitchFamily="34" charset="0"/>
                <a:ea typeface="Times New Roman" panose="02020603050405020304" pitchFamily="18" charset="0"/>
              </a:rPr>
              <a:t>Develop resilience </a:t>
            </a:r>
            <a:endParaRPr lang="en-GB" sz="1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000" dirty="0">
                <a:solidFill>
                  <a:srgbClr val="000000"/>
                </a:solidFill>
                <a:effectLst/>
                <a:latin typeface="Arial" panose="020B0604020202020204" pitchFamily="34" charset="0"/>
                <a:ea typeface="Times New Roman" panose="02020603050405020304" pitchFamily="18" charset="0"/>
              </a:rPr>
              <a:t>Develop greater self-awareness </a:t>
            </a:r>
            <a:endParaRPr lang="en-GB" sz="1000" dirty="0">
              <a:effectLst/>
              <a:latin typeface="Times New Roman" panose="02020603050405020304" pitchFamily="18" charset="0"/>
              <a:ea typeface="Times New Roman" panose="02020603050405020304" pitchFamily="18" charset="0"/>
            </a:endParaRPr>
          </a:p>
          <a:p>
            <a:r>
              <a:rPr lang="en-GB" sz="1000" dirty="0">
                <a:effectLst/>
                <a:latin typeface="Arial" panose="020B0604020202020204" pitchFamily="34" charset="0"/>
                <a:ea typeface="Times New Roman" panose="02020603050405020304" pitchFamily="18" charset="0"/>
              </a:rPr>
              <a:t> </a:t>
            </a:r>
            <a:endParaRPr lang="en-GB" sz="1000" dirty="0">
              <a:effectLst/>
              <a:latin typeface="Times New Roman" panose="02020603050405020304" pitchFamily="18" charset="0"/>
              <a:ea typeface="Times New Roman" panose="02020603050405020304" pitchFamily="18" charset="0"/>
            </a:endParaRPr>
          </a:p>
          <a:p>
            <a:r>
              <a:rPr lang="en-GB" sz="1000" dirty="0">
                <a:solidFill>
                  <a:srgbClr val="000000"/>
                </a:solidFill>
                <a:effectLst/>
                <a:latin typeface="Arial" panose="020B0604020202020204" pitchFamily="34" charset="0"/>
                <a:ea typeface="Times New Roman" panose="02020603050405020304" pitchFamily="18" charset="0"/>
              </a:rPr>
              <a:t>This list is not exhaustive. </a:t>
            </a:r>
            <a:br>
              <a:rPr lang="en-GB" sz="1000" dirty="0">
                <a:solidFill>
                  <a:srgbClr val="000000"/>
                </a:solidFill>
                <a:effectLst/>
                <a:latin typeface="Times New Roman" panose="02020603050405020304" pitchFamily="18" charset="0"/>
                <a:ea typeface="Times New Roman" panose="02020603050405020304" pitchFamily="18" charset="0"/>
              </a:rPr>
            </a:br>
            <a:r>
              <a:rPr lang="en-GB" sz="1000" dirty="0">
                <a:solidFill>
                  <a:srgbClr val="000000"/>
                </a:solidFill>
                <a:effectLst/>
                <a:latin typeface="Arial" panose="020B0604020202020204" pitchFamily="34" charset="0"/>
                <a:ea typeface="Times New Roman" panose="02020603050405020304" pitchFamily="18" charset="0"/>
              </a:rPr>
              <a:t>Credit any other relevant response.</a:t>
            </a:r>
            <a:endParaRPr lang="en-GB" sz="1000" dirty="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B0B03283-276E-B5AB-1C9A-56FEF10C4AA6}"/>
              </a:ext>
            </a:extLst>
          </p:cNvPr>
          <p:cNvSpPr txBox="1"/>
          <p:nvPr/>
        </p:nvSpPr>
        <p:spPr>
          <a:xfrm>
            <a:off x="282010" y="4049732"/>
            <a:ext cx="5183369" cy="2462213"/>
          </a:xfrm>
          <a:prstGeom prst="rect">
            <a:avLst/>
          </a:prstGeom>
          <a:noFill/>
        </p:spPr>
        <p:txBody>
          <a:bodyPr wrap="square">
            <a:spAutoFit/>
          </a:bodyPr>
          <a:lstStyle/>
          <a:p>
            <a:r>
              <a:rPr lang="en-GB" sz="1100" dirty="0">
                <a:effectLst/>
                <a:latin typeface="Arial" panose="020B0604020202020204" pitchFamily="34" charset="0"/>
                <a:ea typeface="Times New Roman" panose="02020603050405020304" pitchFamily="18" charset="0"/>
              </a:rPr>
              <a:t>Award up to </a:t>
            </a:r>
            <a:r>
              <a:rPr lang="en-GB" sz="1100" b="1" dirty="0">
                <a:effectLst/>
                <a:latin typeface="Arial" panose="020B0604020202020204" pitchFamily="34" charset="0"/>
                <a:ea typeface="Times New Roman" panose="02020603050405020304" pitchFamily="18" charset="0"/>
              </a:rPr>
              <a:t>7 marks. </a:t>
            </a:r>
            <a:endParaRPr lang="en-GB" sz="1100" dirty="0">
              <a:effectLst/>
              <a:latin typeface="Times New Roman" panose="02020603050405020304" pitchFamily="18" charset="0"/>
              <a:ea typeface="Times New Roman" panose="02020603050405020304" pitchFamily="18" charset="0"/>
            </a:endParaRPr>
          </a:p>
          <a:p>
            <a:r>
              <a:rPr lang="en-GB" sz="1100" b="1" dirty="0">
                <a:effectLst/>
                <a:latin typeface="Arial" panose="020B0604020202020204" pitchFamily="34" charset="0"/>
                <a:ea typeface="Times New Roman" panose="02020603050405020304" pitchFamily="18" charset="0"/>
              </a:rPr>
              <a:t>Award 0 marks </a:t>
            </a:r>
            <a:r>
              <a:rPr lang="en-GB" sz="1100" dirty="0">
                <a:effectLst/>
                <a:latin typeface="Arial" panose="020B0604020202020204" pitchFamily="34" charset="0"/>
                <a:ea typeface="Times New Roman" panose="02020603050405020304" pitchFamily="18" charset="0"/>
              </a:rPr>
              <a:t>for a description that is not creditworthy.</a:t>
            </a:r>
            <a:endParaRPr lang="en-GB" sz="1100" dirty="0">
              <a:effectLst/>
              <a:latin typeface="Times New Roman" panose="02020603050405020304" pitchFamily="18" charset="0"/>
              <a:ea typeface="Times New Roman" panose="02020603050405020304" pitchFamily="18" charset="0"/>
            </a:endParaRPr>
          </a:p>
          <a:p>
            <a:r>
              <a:rPr lang="en-GB" sz="1100" b="1" dirty="0">
                <a:effectLst/>
                <a:latin typeface="Arial" panose="020B0604020202020204" pitchFamily="34" charset="0"/>
                <a:ea typeface="Times New Roman" panose="02020603050405020304" pitchFamily="18" charset="0"/>
              </a:rPr>
              <a:t>Award 1-2 marks</a:t>
            </a:r>
            <a:r>
              <a:rPr lang="en-GB" sz="1100" dirty="0">
                <a:effectLst/>
                <a:latin typeface="Arial" panose="020B0604020202020204" pitchFamily="34" charset="0"/>
                <a:ea typeface="Times New Roman" panose="02020603050405020304" pitchFamily="18" charset="0"/>
              </a:rPr>
              <a:t> for a limited description which shows little knowledge and understanding of the importance and value of participating in school extra-curricular activities.</a:t>
            </a:r>
            <a:endParaRPr lang="en-GB" sz="1100" dirty="0">
              <a:effectLst/>
              <a:latin typeface="Times New Roman" panose="02020603050405020304" pitchFamily="18" charset="0"/>
              <a:ea typeface="Times New Roman" panose="02020603050405020304" pitchFamily="18" charset="0"/>
            </a:endParaRPr>
          </a:p>
          <a:p>
            <a:r>
              <a:rPr lang="en-GB" sz="1100" b="1" dirty="0">
                <a:effectLst/>
                <a:latin typeface="Arial" panose="020B0604020202020204" pitchFamily="34" charset="0"/>
                <a:ea typeface="Times New Roman" panose="02020603050405020304" pitchFamily="18" charset="0"/>
              </a:rPr>
              <a:t>Award 3-4 marks </a:t>
            </a:r>
            <a:r>
              <a:rPr lang="en-GB" sz="1100" dirty="0">
                <a:effectLst/>
                <a:latin typeface="Arial" panose="020B0604020202020204" pitchFamily="34" charset="0"/>
                <a:ea typeface="Times New Roman" panose="02020603050405020304" pitchFamily="18" charset="0"/>
              </a:rPr>
              <a:t>for a good description which shows some knowledge and understanding of the importance and value of participating in school extra-curricular activities</a:t>
            </a:r>
            <a:endParaRPr lang="en-GB" sz="1100" dirty="0">
              <a:effectLst/>
              <a:latin typeface="Times New Roman" panose="02020603050405020304" pitchFamily="18" charset="0"/>
              <a:ea typeface="Times New Roman" panose="02020603050405020304" pitchFamily="18" charset="0"/>
            </a:endParaRPr>
          </a:p>
          <a:p>
            <a:r>
              <a:rPr lang="en-GB" sz="1100" b="1" dirty="0">
                <a:effectLst/>
                <a:latin typeface="Arial" panose="020B0604020202020204" pitchFamily="34" charset="0"/>
                <a:ea typeface="Times New Roman" panose="02020603050405020304" pitchFamily="18" charset="0"/>
              </a:rPr>
              <a:t>Award 5-6 marks </a:t>
            </a:r>
            <a:r>
              <a:rPr lang="en-GB" sz="1100" dirty="0">
                <a:effectLst/>
                <a:latin typeface="Arial" panose="020B0604020202020204" pitchFamily="34" charset="0"/>
                <a:ea typeface="Times New Roman" panose="02020603050405020304" pitchFamily="18" charset="0"/>
              </a:rPr>
              <a:t>for a very good description which shows sound knowledge and understanding of the importance and value of participating in school extra-curricular activities</a:t>
            </a:r>
            <a:endParaRPr lang="en-GB" sz="1100" dirty="0">
              <a:effectLst/>
              <a:latin typeface="Times New Roman" panose="02020603050405020304" pitchFamily="18" charset="0"/>
              <a:ea typeface="Times New Roman" panose="02020603050405020304" pitchFamily="18" charset="0"/>
            </a:endParaRPr>
          </a:p>
          <a:p>
            <a:r>
              <a:rPr lang="en-GB" sz="1100" b="1" dirty="0">
                <a:effectLst/>
                <a:latin typeface="Arial" panose="020B0604020202020204" pitchFamily="34" charset="0"/>
                <a:ea typeface="Times New Roman" panose="02020603050405020304" pitchFamily="18" charset="0"/>
              </a:rPr>
              <a:t>Award 7 marks </a:t>
            </a:r>
            <a:r>
              <a:rPr lang="en-GB" sz="1100" dirty="0">
                <a:effectLst/>
                <a:latin typeface="Arial" panose="020B0604020202020204" pitchFamily="34" charset="0"/>
                <a:ea typeface="Times New Roman" panose="02020603050405020304" pitchFamily="18" charset="0"/>
              </a:rPr>
              <a:t>for an excellent description which shows detailed knowledge and understanding of the importance and value of participating in school extra-curricular activities</a:t>
            </a:r>
            <a:endParaRPr lang="en-GB" sz="11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72936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dirty="0"/>
              <a:t>Question 6 Candidate’s answer with Examiner’s comments</a:t>
            </a:r>
          </a:p>
        </p:txBody>
      </p:sp>
      <p:sp>
        <p:nvSpPr>
          <p:cNvPr id="8" name="Speech Bubble: Rectangle with Corners Rounded 7">
            <a:extLst>
              <a:ext uri="{FF2B5EF4-FFF2-40B4-BE49-F238E27FC236}">
                <a16:creationId xmlns:a16="http://schemas.microsoft.com/office/drawing/2014/main" id="{8685F588-DD02-4157-AEF4-523059719843}"/>
              </a:ext>
            </a:extLst>
          </p:cNvPr>
          <p:cNvSpPr/>
          <p:nvPr/>
        </p:nvSpPr>
        <p:spPr>
          <a:xfrm>
            <a:off x="6621074" y="1114436"/>
            <a:ext cx="5185339" cy="5076157"/>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dirty="0">
              <a:solidFill>
                <a:srgbClr val="0070C0"/>
              </a:solidFill>
            </a:endParaRPr>
          </a:p>
        </p:txBody>
      </p:sp>
      <p:sp>
        <p:nvSpPr>
          <p:cNvPr id="11" name="TextBox 10">
            <a:extLst>
              <a:ext uri="{FF2B5EF4-FFF2-40B4-BE49-F238E27FC236}">
                <a16:creationId xmlns:a16="http://schemas.microsoft.com/office/drawing/2014/main" id="{6E42C59E-42A0-1697-1EB5-4CD5C332E5B1}"/>
              </a:ext>
            </a:extLst>
          </p:cNvPr>
          <p:cNvSpPr txBox="1"/>
          <p:nvPr/>
        </p:nvSpPr>
        <p:spPr>
          <a:xfrm>
            <a:off x="7020910" y="1270660"/>
            <a:ext cx="4614042" cy="4524315"/>
          </a:xfrm>
          <a:prstGeom prst="rect">
            <a:avLst/>
          </a:prstGeom>
          <a:noFill/>
        </p:spPr>
        <p:txBody>
          <a:bodyPr wrap="square">
            <a:spAutoFit/>
          </a:bodyPr>
          <a:lstStyle/>
          <a:p>
            <a:r>
              <a:rPr lang="en-GB" sz="1600" b="1" i="1" dirty="0">
                <a:solidFill>
                  <a:srgbClr val="0070C0"/>
                </a:solidFill>
              </a:rPr>
              <a:t>Principal examiner feedback</a:t>
            </a:r>
            <a:r>
              <a:rPr lang="en-US" sz="1600" b="1" i="1" dirty="0">
                <a:solidFill>
                  <a:srgbClr val="0070C0"/>
                </a:solidFill>
              </a:rPr>
              <a:t>​</a:t>
            </a:r>
          </a:p>
          <a:p>
            <a:r>
              <a:rPr lang="en-GB" sz="1600" i="1" dirty="0">
                <a:solidFill>
                  <a:srgbClr val="0070C0"/>
                </a:solidFill>
              </a:rPr>
              <a:t>​</a:t>
            </a:r>
            <a:endParaRPr lang="en-GB" sz="1600" i="1" dirty="0">
              <a:solidFill>
                <a:srgbClr val="0070C0"/>
              </a:solidFill>
              <a:cs typeface="Arial"/>
            </a:endParaRPr>
          </a:p>
          <a:p>
            <a:r>
              <a:rPr lang="en-US" sz="1600" i="1" dirty="0">
                <a:solidFill>
                  <a:srgbClr val="0070C0"/>
                </a:solidFill>
              </a:rPr>
              <a:t>This response provided candidates with the opportunity to express their understanding and knowledge of the importance and value of participating in school extra-curricular activities. This candidate provided a clear description of a range of holistic areas that can be developed through extra-curricular activities and provided a good structure to the response. </a:t>
            </a:r>
          </a:p>
          <a:p>
            <a:endParaRPr lang="en-US" sz="1600" i="1" dirty="0">
              <a:solidFill>
                <a:srgbClr val="0070C0"/>
              </a:solidFill>
            </a:endParaRPr>
          </a:p>
          <a:p>
            <a:r>
              <a:rPr lang="en-US" sz="1600" b="1" i="1" dirty="0">
                <a:solidFill>
                  <a:srgbClr val="0070C0"/>
                </a:solidFill>
              </a:rPr>
              <a:t>Exam preparation tip</a:t>
            </a:r>
          </a:p>
          <a:p>
            <a:r>
              <a:rPr lang="en-US" sz="1600" i="1" dirty="0">
                <a:solidFill>
                  <a:srgbClr val="0070C0"/>
                </a:solidFill>
              </a:rPr>
              <a:t>Further enhancement of marks awarded could have been developed with greater depth to each area described as some areas were a little brief, to provide a greater understanding of the value and importance of the activities described.  </a:t>
            </a:r>
          </a:p>
          <a:p>
            <a:r>
              <a:rPr lang="en-GB" sz="1600" b="1" i="1" dirty="0">
                <a:solidFill>
                  <a:srgbClr val="0070C0"/>
                </a:solidFill>
              </a:rPr>
              <a:t>Marks awarded  5/7</a:t>
            </a:r>
          </a:p>
        </p:txBody>
      </p:sp>
      <p:sp>
        <p:nvSpPr>
          <p:cNvPr id="4" name="TextBox 3">
            <a:extLst>
              <a:ext uri="{FF2B5EF4-FFF2-40B4-BE49-F238E27FC236}">
                <a16:creationId xmlns:a16="http://schemas.microsoft.com/office/drawing/2014/main" id="{E609F19C-FB38-E2C3-EF6C-30BCD5F7FAAE}"/>
              </a:ext>
            </a:extLst>
          </p:cNvPr>
          <p:cNvSpPr txBox="1"/>
          <p:nvPr/>
        </p:nvSpPr>
        <p:spPr>
          <a:xfrm>
            <a:off x="262961" y="1114436"/>
            <a:ext cx="5185339" cy="5509200"/>
          </a:xfrm>
          <a:prstGeom prst="rect">
            <a:avLst/>
          </a:prstGeom>
          <a:noFill/>
        </p:spPr>
        <p:txBody>
          <a:bodyPr wrap="square">
            <a:spAutoFit/>
          </a:bodyPr>
          <a:lstStyle/>
          <a:p>
            <a:r>
              <a:rPr lang="en-US" sz="1600" dirty="0"/>
              <a:t>Extra </a:t>
            </a:r>
            <a:r>
              <a:rPr lang="en-US" sz="1600" dirty="0" err="1"/>
              <a:t>curriculm</a:t>
            </a:r>
            <a:r>
              <a:rPr lang="en-US" sz="1600" dirty="0"/>
              <a:t> </a:t>
            </a:r>
            <a:r>
              <a:rPr lang="en-US" sz="1600" dirty="0" err="1"/>
              <a:t>activitys</a:t>
            </a:r>
            <a:r>
              <a:rPr lang="en-US" sz="1600" dirty="0"/>
              <a:t> are vitally important for </a:t>
            </a:r>
            <a:r>
              <a:rPr lang="en-US" sz="1600" dirty="0" err="1"/>
              <a:t>childrens</a:t>
            </a:r>
            <a:r>
              <a:rPr lang="en-US" sz="1600" dirty="0"/>
              <a:t> growth </a:t>
            </a:r>
            <a:r>
              <a:rPr lang="en-US" sz="1600" dirty="0" err="1"/>
              <a:t>hollistically</a:t>
            </a:r>
            <a:r>
              <a:rPr lang="en-US" sz="1600" dirty="0"/>
              <a:t> for example </a:t>
            </a:r>
            <a:r>
              <a:rPr lang="en-US" sz="1600" dirty="0" err="1"/>
              <a:t>socialy</a:t>
            </a:r>
            <a:r>
              <a:rPr lang="en-US" sz="1600" dirty="0"/>
              <a:t> a child can develop from extra curricular </a:t>
            </a:r>
            <a:r>
              <a:rPr lang="en-US" sz="1600" dirty="0" err="1"/>
              <a:t>activtiys</a:t>
            </a:r>
            <a:r>
              <a:rPr lang="en-US" sz="1600" dirty="0"/>
              <a:t> as it will support them in creating new bonds with child who have </a:t>
            </a:r>
            <a:r>
              <a:rPr lang="en-US" sz="1600" dirty="0" err="1"/>
              <a:t>simular</a:t>
            </a:r>
            <a:r>
              <a:rPr lang="en-US" sz="1600" dirty="0"/>
              <a:t> </a:t>
            </a:r>
            <a:r>
              <a:rPr lang="en-US" sz="1600" dirty="0" err="1"/>
              <a:t>intrests,extra</a:t>
            </a:r>
            <a:r>
              <a:rPr lang="en-US" sz="1600" dirty="0"/>
              <a:t> curricular </a:t>
            </a:r>
            <a:r>
              <a:rPr lang="en-US" sz="1600" dirty="0" err="1"/>
              <a:t>activitys</a:t>
            </a:r>
            <a:r>
              <a:rPr lang="en-US" sz="1600" dirty="0"/>
              <a:t> support a </a:t>
            </a:r>
            <a:r>
              <a:rPr lang="en-US" sz="1600" dirty="0" err="1"/>
              <a:t>childs</a:t>
            </a:r>
            <a:r>
              <a:rPr lang="en-US" sz="1600" dirty="0"/>
              <a:t> physical development by keeping </a:t>
            </a:r>
            <a:r>
              <a:rPr lang="en-US" sz="1600" dirty="0" err="1"/>
              <a:t>htem</a:t>
            </a:r>
            <a:r>
              <a:rPr lang="en-US" sz="1600" dirty="0"/>
              <a:t> fit and healthy but in a fun </a:t>
            </a:r>
            <a:r>
              <a:rPr lang="en-US" sz="1600" dirty="0" err="1"/>
              <a:t>way.Extra</a:t>
            </a:r>
            <a:r>
              <a:rPr lang="en-US" sz="1600" dirty="0"/>
              <a:t> curricular </a:t>
            </a:r>
            <a:r>
              <a:rPr lang="en-US" sz="1600" dirty="0" err="1"/>
              <a:t>activitys</a:t>
            </a:r>
            <a:r>
              <a:rPr lang="en-US" sz="1600" dirty="0"/>
              <a:t> could also support a </a:t>
            </a:r>
            <a:r>
              <a:rPr lang="en-US" sz="1600" dirty="0" err="1"/>
              <a:t>childs</a:t>
            </a:r>
            <a:r>
              <a:rPr lang="en-US" sz="1600" dirty="0"/>
              <a:t> language development by they may learn new words or even a new </a:t>
            </a:r>
            <a:r>
              <a:rPr lang="en-US" sz="1600" dirty="0" err="1"/>
              <a:t>language,intellectually</a:t>
            </a:r>
            <a:r>
              <a:rPr lang="en-US" sz="1600" dirty="0"/>
              <a:t> a child may </a:t>
            </a:r>
            <a:r>
              <a:rPr lang="en-US" sz="1600" dirty="0" err="1"/>
              <a:t>develope</a:t>
            </a:r>
            <a:r>
              <a:rPr lang="en-US" sz="1600" dirty="0"/>
              <a:t> as extra curricular </a:t>
            </a:r>
            <a:r>
              <a:rPr lang="en-US" sz="1600" dirty="0" err="1"/>
              <a:t>activitys</a:t>
            </a:r>
            <a:r>
              <a:rPr lang="en-US" sz="1600" dirty="0"/>
              <a:t> can involve </a:t>
            </a:r>
            <a:r>
              <a:rPr lang="en-US" sz="1600" dirty="0" err="1"/>
              <a:t>promblem</a:t>
            </a:r>
            <a:r>
              <a:rPr lang="en-US" sz="1600" dirty="0"/>
              <a:t> solving and thinking outside the </a:t>
            </a:r>
            <a:r>
              <a:rPr lang="en-US" sz="1600" dirty="0" err="1"/>
              <a:t>box,extra</a:t>
            </a:r>
            <a:r>
              <a:rPr lang="en-US" sz="1600" dirty="0"/>
              <a:t> </a:t>
            </a:r>
            <a:r>
              <a:rPr lang="en-US" sz="1600" dirty="0" err="1"/>
              <a:t>curricualr</a:t>
            </a:r>
            <a:r>
              <a:rPr lang="en-US" sz="1600" dirty="0"/>
              <a:t> </a:t>
            </a:r>
            <a:r>
              <a:rPr lang="en-US" sz="1600" dirty="0" err="1"/>
              <a:t>activitys</a:t>
            </a:r>
            <a:r>
              <a:rPr lang="en-US" sz="1600" dirty="0"/>
              <a:t> </a:t>
            </a:r>
            <a:r>
              <a:rPr lang="en-US" sz="1600" dirty="0" err="1"/>
              <a:t>alow</a:t>
            </a:r>
            <a:r>
              <a:rPr lang="en-US" sz="1600" dirty="0"/>
              <a:t> children to develop </a:t>
            </a:r>
            <a:r>
              <a:rPr lang="en-US" sz="1600" dirty="0" err="1"/>
              <a:t>creativly</a:t>
            </a:r>
            <a:r>
              <a:rPr lang="en-US" sz="1600" dirty="0"/>
              <a:t> as they can create pictures find new ways to express </a:t>
            </a:r>
            <a:r>
              <a:rPr lang="en-US" sz="1600" dirty="0" err="1"/>
              <a:t>themselfs.Extra</a:t>
            </a:r>
            <a:r>
              <a:rPr lang="en-US" sz="1600" dirty="0"/>
              <a:t> curricular </a:t>
            </a:r>
            <a:r>
              <a:rPr lang="en-US" sz="1600" dirty="0" err="1"/>
              <a:t>activitys</a:t>
            </a:r>
            <a:r>
              <a:rPr lang="en-US" sz="1600" dirty="0"/>
              <a:t> support </a:t>
            </a:r>
            <a:r>
              <a:rPr lang="en-US" sz="1600" dirty="0" err="1"/>
              <a:t>emtional</a:t>
            </a:r>
            <a:r>
              <a:rPr lang="en-US" sz="1600" dirty="0"/>
              <a:t> development as a child can explore their feeling and if they enjoy </a:t>
            </a:r>
            <a:r>
              <a:rPr lang="en-US" sz="1600" dirty="0" err="1"/>
              <a:t>activitys</a:t>
            </a:r>
            <a:r>
              <a:rPr lang="en-US" sz="1600" dirty="0"/>
              <a:t> and if they </a:t>
            </a:r>
            <a:r>
              <a:rPr lang="en-US" sz="1600" dirty="0" err="1"/>
              <a:t>dont</a:t>
            </a:r>
            <a:r>
              <a:rPr lang="en-US" sz="1600" dirty="0"/>
              <a:t> enjoy some </a:t>
            </a:r>
            <a:r>
              <a:rPr lang="en-US" sz="1600" dirty="0" err="1"/>
              <a:t>activitys</a:t>
            </a:r>
            <a:r>
              <a:rPr lang="en-US" sz="1600" dirty="0"/>
              <a:t> but it can also help them to find new ways to express their </a:t>
            </a:r>
            <a:r>
              <a:rPr lang="en-US" sz="1600" dirty="0" err="1"/>
              <a:t>feelings.Extra</a:t>
            </a:r>
            <a:r>
              <a:rPr lang="en-US" sz="1600" dirty="0"/>
              <a:t> curricular </a:t>
            </a:r>
            <a:r>
              <a:rPr lang="en-US" sz="1600" dirty="0" err="1"/>
              <a:t>activitys</a:t>
            </a:r>
            <a:r>
              <a:rPr lang="en-US" sz="1600" dirty="0"/>
              <a:t> help a child </a:t>
            </a:r>
            <a:r>
              <a:rPr lang="en-US" sz="1600" dirty="0" err="1"/>
              <a:t>develope</a:t>
            </a:r>
            <a:r>
              <a:rPr lang="en-US" sz="1600" dirty="0"/>
              <a:t> </a:t>
            </a:r>
            <a:r>
              <a:rPr lang="en-US" sz="1600" dirty="0" err="1"/>
              <a:t>spirtualy</a:t>
            </a:r>
            <a:r>
              <a:rPr lang="en-US" sz="1600" dirty="0"/>
              <a:t> ad morally as a child may have to be considerate to peoples needs and religions also a child may have to take turns and be patient.</a:t>
            </a:r>
            <a:endParaRPr lang="en-GB" sz="1600" dirty="0"/>
          </a:p>
        </p:txBody>
      </p:sp>
    </p:spTree>
    <p:extLst>
      <p:ext uri="{BB962C8B-B14F-4D97-AF65-F5344CB8AC3E}">
        <p14:creationId xmlns:p14="http://schemas.microsoft.com/office/powerpoint/2010/main" val="2362994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dirty="0"/>
              <a:t>Question 8 and mark scheme </a:t>
            </a:r>
          </a:p>
        </p:txBody>
      </p:sp>
      <p:sp>
        <p:nvSpPr>
          <p:cNvPr id="25" name="TextBox 24">
            <a:extLst>
              <a:ext uri="{FF2B5EF4-FFF2-40B4-BE49-F238E27FC236}">
                <a16:creationId xmlns:a16="http://schemas.microsoft.com/office/drawing/2014/main" id="{0E46DCE2-3062-37C1-AB9B-D8791BEB24D8}"/>
              </a:ext>
            </a:extLst>
          </p:cNvPr>
          <p:cNvSpPr txBox="1"/>
          <p:nvPr/>
        </p:nvSpPr>
        <p:spPr>
          <a:xfrm>
            <a:off x="6096000" y="117344"/>
            <a:ext cx="6138040" cy="523220"/>
          </a:xfrm>
          <a:prstGeom prst="rect">
            <a:avLst/>
          </a:prstGeom>
          <a:noFill/>
        </p:spPr>
        <p:txBody>
          <a:bodyPr wrap="square">
            <a:spAutoFit/>
          </a:bodyPr>
          <a:lstStyle/>
          <a:p>
            <a:r>
              <a:rPr lang="en-GB" sz="1400" dirty="0">
                <a:solidFill>
                  <a:srgbClr val="0070C0"/>
                </a:solidFill>
              </a:rPr>
              <a:t>Command Verb: </a:t>
            </a:r>
            <a:r>
              <a:rPr lang="en-US" sz="1400" b="1" i="1" dirty="0">
                <a:solidFill>
                  <a:srgbClr val="0070C0"/>
                </a:solidFill>
              </a:rPr>
              <a:t>Reflect</a:t>
            </a:r>
          </a:p>
          <a:p>
            <a:r>
              <a:rPr lang="en-GB" sz="1400" dirty="0">
                <a:solidFill>
                  <a:srgbClr val="0070C0"/>
                </a:solidFill>
              </a:rPr>
              <a:t>Evaluate and/or consider</a:t>
            </a:r>
          </a:p>
        </p:txBody>
      </p:sp>
      <p:pic>
        <p:nvPicPr>
          <p:cNvPr id="3" name="Picture 2">
            <a:extLst>
              <a:ext uri="{FF2B5EF4-FFF2-40B4-BE49-F238E27FC236}">
                <a16:creationId xmlns:a16="http://schemas.microsoft.com/office/drawing/2014/main" id="{D7755ABD-437E-1F16-CD1C-9F2029A31E93}"/>
              </a:ext>
            </a:extLst>
          </p:cNvPr>
          <p:cNvPicPr>
            <a:picLocks noChangeAspect="1"/>
          </p:cNvPicPr>
          <p:nvPr/>
        </p:nvPicPr>
        <p:blipFill>
          <a:blip r:embed="rId2"/>
          <a:stretch>
            <a:fillRect/>
          </a:stretch>
        </p:blipFill>
        <p:spPr>
          <a:xfrm>
            <a:off x="286773" y="1157287"/>
            <a:ext cx="5414473" cy="4192479"/>
          </a:xfrm>
          <a:prstGeom prst="rect">
            <a:avLst/>
          </a:prstGeom>
        </p:spPr>
      </p:pic>
      <p:sp>
        <p:nvSpPr>
          <p:cNvPr id="6" name="TextBox 5">
            <a:extLst>
              <a:ext uri="{FF2B5EF4-FFF2-40B4-BE49-F238E27FC236}">
                <a16:creationId xmlns:a16="http://schemas.microsoft.com/office/drawing/2014/main" id="{EF5A4790-3C27-2DD9-91AA-D845B5AE864E}"/>
              </a:ext>
            </a:extLst>
          </p:cNvPr>
          <p:cNvSpPr txBox="1"/>
          <p:nvPr/>
        </p:nvSpPr>
        <p:spPr>
          <a:xfrm>
            <a:off x="6598033" y="1157287"/>
            <a:ext cx="5057940" cy="5339923"/>
          </a:xfrm>
          <a:prstGeom prst="rect">
            <a:avLst/>
          </a:prstGeom>
          <a:noFill/>
        </p:spPr>
        <p:txBody>
          <a:bodyPr wrap="square">
            <a:spAutoFit/>
          </a:bodyPr>
          <a:lstStyle/>
          <a:p>
            <a:r>
              <a:rPr lang="en-GB" sz="1100" dirty="0">
                <a:solidFill>
                  <a:srgbClr val="000000"/>
                </a:solidFill>
                <a:effectLst/>
                <a:latin typeface="Arial" panose="020B0604020202020204" pitchFamily="34" charset="0"/>
                <a:ea typeface="Times New Roman" panose="02020603050405020304" pitchFamily="18" charset="0"/>
              </a:rPr>
              <a:t>Award up to </a:t>
            </a:r>
            <a:r>
              <a:rPr lang="en-GB" sz="1100" b="1" dirty="0">
                <a:solidFill>
                  <a:srgbClr val="000000"/>
                </a:solidFill>
                <a:effectLst/>
                <a:latin typeface="Arial" panose="020B0604020202020204" pitchFamily="34" charset="0"/>
                <a:ea typeface="Times New Roman" panose="02020603050405020304" pitchFamily="18" charset="0"/>
              </a:rPr>
              <a:t>7 marks. </a:t>
            </a:r>
            <a:endParaRPr lang="en-GB" sz="1100" dirty="0">
              <a:effectLst/>
              <a:latin typeface="Times New Roman" panose="02020603050405020304" pitchFamily="18" charset="0"/>
              <a:ea typeface="Times New Roman" panose="02020603050405020304" pitchFamily="18" charset="0"/>
            </a:endParaRPr>
          </a:p>
          <a:p>
            <a:r>
              <a:rPr lang="en-GB" sz="1100" b="1" dirty="0">
                <a:solidFill>
                  <a:srgbClr val="000000"/>
                </a:solidFill>
                <a:effectLst/>
                <a:latin typeface="Arial" panose="020B0604020202020204" pitchFamily="34" charset="0"/>
                <a:ea typeface="Times New Roman" panose="02020603050405020304" pitchFamily="18" charset="0"/>
              </a:rPr>
              <a:t>Award 0 marks </a:t>
            </a:r>
            <a:r>
              <a:rPr lang="en-GB" sz="1100" dirty="0">
                <a:solidFill>
                  <a:srgbClr val="000000"/>
                </a:solidFill>
                <a:effectLst/>
                <a:latin typeface="Arial" panose="020B0604020202020204" pitchFamily="34" charset="0"/>
                <a:ea typeface="Times New Roman" panose="02020603050405020304" pitchFamily="18" charset="0"/>
              </a:rPr>
              <a:t>for a reflection that is not creditworthy.</a:t>
            </a:r>
            <a:endParaRPr lang="en-GB" sz="1100" dirty="0">
              <a:effectLst/>
              <a:latin typeface="Times New Roman" panose="02020603050405020304" pitchFamily="18" charset="0"/>
              <a:ea typeface="Times New Roman" panose="02020603050405020304" pitchFamily="18" charset="0"/>
            </a:endParaRPr>
          </a:p>
          <a:p>
            <a:r>
              <a:rPr lang="en-GB" sz="1100" b="1" dirty="0">
                <a:solidFill>
                  <a:srgbClr val="000000"/>
                </a:solidFill>
                <a:effectLst/>
                <a:latin typeface="Arial" panose="020B0604020202020204" pitchFamily="34" charset="0"/>
                <a:ea typeface="Times New Roman" panose="02020603050405020304" pitchFamily="18" charset="0"/>
              </a:rPr>
              <a:t>Award 1-2 marks</a:t>
            </a:r>
            <a:r>
              <a:rPr lang="en-GB" sz="1100" dirty="0">
                <a:solidFill>
                  <a:srgbClr val="000000"/>
                </a:solidFill>
                <a:effectLst/>
                <a:latin typeface="Arial" panose="020B0604020202020204" pitchFamily="34" charset="0"/>
                <a:ea typeface="Times New Roman" panose="02020603050405020304" pitchFamily="18" charset="0"/>
              </a:rPr>
              <a:t> for a limited reflection which shows little knowledge and understanding of the various reasons that may impact on a child’s attendance at school.</a:t>
            </a:r>
            <a:endParaRPr lang="en-GB" sz="1100" dirty="0">
              <a:effectLst/>
              <a:latin typeface="Times New Roman" panose="02020603050405020304" pitchFamily="18" charset="0"/>
              <a:ea typeface="Times New Roman" panose="02020603050405020304" pitchFamily="18" charset="0"/>
            </a:endParaRPr>
          </a:p>
          <a:p>
            <a:r>
              <a:rPr lang="en-GB" sz="1100" b="1" dirty="0">
                <a:solidFill>
                  <a:srgbClr val="000000"/>
                </a:solidFill>
                <a:effectLst/>
                <a:latin typeface="Arial" panose="020B0604020202020204" pitchFamily="34" charset="0"/>
                <a:ea typeface="Times New Roman" panose="02020603050405020304" pitchFamily="18" charset="0"/>
              </a:rPr>
              <a:t>Award 3-4 marks </a:t>
            </a:r>
            <a:r>
              <a:rPr lang="en-GB" sz="1100" dirty="0">
                <a:solidFill>
                  <a:srgbClr val="000000"/>
                </a:solidFill>
                <a:effectLst/>
                <a:latin typeface="Arial" panose="020B0604020202020204" pitchFamily="34" charset="0"/>
                <a:ea typeface="Times New Roman" panose="02020603050405020304" pitchFamily="18" charset="0"/>
              </a:rPr>
              <a:t>for a good reflection which shows some knowledge and understanding of the various reasons that may impact on a child’s attendance at school.</a:t>
            </a:r>
            <a:endParaRPr lang="en-GB" sz="1100" dirty="0">
              <a:effectLst/>
              <a:latin typeface="Times New Roman" panose="02020603050405020304" pitchFamily="18" charset="0"/>
              <a:ea typeface="Times New Roman" panose="02020603050405020304" pitchFamily="18" charset="0"/>
            </a:endParaRPr>
          </a:p>
          <a:p>
            <a:r>
              <a:rPr lang="en-GB" sz="1100" b="1" dirty="0">
                <a:solidFill>
                  <a:srgbClr val="000000"/>
                </a:solidFill>
                <a:effectLst/>
                <a:latin typeface="Arial" panose="020B0604020202020204" pitchFamily="34" charset="0"/>
                <a:ea typeface="Times New Roman" panose="02020603050405020304" pitchFamily="18" charset="0"/>
              </a:rPr>
              <a:t>Award 5-7 marks </a:t>
            </a:r>
            <a:r>
              <a:rPr lang="en-GB" sz="1100" dirty="0">
                <a:solidFill>
                  <a:srgbClr val="000000"/>
                </a:solidFill>
                <a:effectLst/>
                <a:latin typeface="Arial" panose="020B0604020202020204" pitchFamily="34" charset="0"/>
                <a:ea typeface="Times New Roman" panose="02020603050405020304" pitchFamily="18" charset="0"/>
              </a:rPr>
              <a:t>for a very good reflection which shows sound knowledge and understanding of the various reasons that may impact on a child’s attendance at school.</a:t>
            </a:r>
            <a:endParaRPr lang="en-GB" sz="1100" dirty="0">
              <a:effectLst/>
              <a:latin typeface="Times New Roman" panose="02020603050405020304" pitchFamily="18" charset="0"/>
              <a:ea typeface="Times New Roman" panose="02020603050405020304" pitchFamily="18" charset="0"/>
            </a:endParaRPr>
          </a:p>
          <a:p>
            <a:r>
              <a:rPr lang="en-GB" sz="1100" dirty="0">
                <a:solidFill>
                  <a:srgbClr val="000000"/>
                </a:solidFill>
                <a:effectLst/>
                <a:latin typeface="Arial" panose="020B060402020202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p>
            <a:r>
              <a:rPr lang="en-GB" sz="1100" dirty="0">
                <a:solidFill>
                  <a:srgbClr val="000000"/>
                </a:solidFill>
                <a:effectLst/>
                <a:latin typeface="Arial" panose="020B0604020202020204" pitchFamily="34" charset="0"/>
                <a:ea typeface="Times New Roman" panose="02020603050405020304" pitchFamily="18" charset="0"/>
              </a:rPr>
              <a:t>Response may refer to: </a:t>
            </a:r>
            <a:endParaRPr lang="en-GB" sz="11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1100" dirty="0">
                <a:solidFill>
                  <a:srgbClr val="000000"/>
                </a:solidFill>
                <a:effectLst/>
                <a:latin typeface="Arial" panose="020B0604020202020204" pitchFamily="34" charset="0"/>
                <a:ea typeface="Times New Roman" panose="02020603050405020304" pitchFamily="18" charset="0"/>
              </a:rPr>
              <a:t>Holidays during term time </a:t>
            </a:r>
            <a:endParaRPr lang="en-GB" sz="11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1100" dirty="0">
                <a:solidFill>
                  <a:srgbClr val="000000"/>
                </a:solidFill>
                <a:effectLst/>
                <a:latin typeface="Arial" panose="020B0604020202020204" pitchFamily="34" charset="0"/>
                <a:ea typeface="Times New Roman" panose="02020603050405020304" pitchFamily="18" charset="0"/>
              </a:rPr>
              <a:t>Travel issues </a:t>
            </a:r>
            <a:endParaRPr lang="en-GB" sz="11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1100" dirty="0">
                <a:solidFill>
                  <a:srgbClr val="000000"/>
                </a:solidFill>
                <a:effectLst/>
                <a:latin typeface="Arial" panose="020B0604020202020204" pitchFamily="34" charset="0"/>
                <a:ea typeface="Times New Roman" panose="02020603050405020304" pitchFamily="18" charset="0"/>
              </a:rPr>
              <a:t>Financial concerns </a:t>
            </a:r>
            <a:endParaRPr lang="en-GB" sz="11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1100" dirty="0">
                <a:solidFill>
                  <a:srgbClr val="000000"/>
                </a:solidFill>
                <a:effectLst/>
                <a:latin typeface="Arial" panose="020B0604020202020204" pitchFamily="34" charset="0"/>
                <a:ea typeface="Times New Roman" panose="02020603050405020304" pitchFamily="18" charset="0"/>
              </a:rPr>
              <a:t>Truanting </a:t>
            </a:r>
            <a:endParaRPr lang="en-GB" sz="11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1100" dirty="0">
                <a:solidFill>
                  <a:srgbClr val="000000"/>
                </a:solidFill>
                <a:effectLst/>
                <a:latin typeface="Arial" panose="020B0604020202020204" pitchFamily="34" charset="0"/>
                <a:ea typeface="Times New Roman" panose="02020603050405020304" pitchFamily="18" charset="0"/>
              </a:rPr>
              <a:t>Behaviour issues </a:t>
            </a:r>
            <a:endParaRPr lang="en-GB" sz="11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1100" dirty="0">
                <a:solidFill>
                  <a:srgbClr val="000000"/>
                </a:solidFill>
                <a:effectLst/>
                <a:latin typeface="Arial" panose="020B0604020202020204" pitchFamily="34" charset="0"/>
                <a:ea typeface="Times New Roman" panose="02020603050405020304" pitchFamily="18" charset="0"/>
              </a:rPr>
              <a:t>Lack of parental boundaries </a:t>
            </a:r>
            <a:endParaRPr lang="en-GB" sz="11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1100" dirty="0">
                <a:solidFill>
                  <a:srgbClr val="000000"/>
                </a:solidFill>
                <a:effectLst/>
                <a:latin typeface="Arial" panose="020B0604020202020204" pitchFamily="34" charset="0"/>
                <a:ea typeface="Times New Roman" panose="02020603050405020304" pitchFamily="18" charset="0"/>
              </a:rPr>
              <a:t>Young carers or responsibility for siblings </a:t>
            </a:r>
            <a:endParaRPr lang="en-GB" sz="11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1100" dirty="0">
                <a:solidFill>
                  <a:srgbClr val="000000"/>
                </a:solidFill>
                <a:effectLst/>
                <a:latin typeface="Arial" panose="020B0604020202020204" pitchFamily="34" charset="0"/>
                <a:ea typeface="Times New Roman" panose="02020603050405020304" pitchFamily="18" charset="0"/>
              </a:rPr>
              <a:t>Parents commitment to working hours</a:t>
            </a:r>
            <a:endParaRPr lang="en-GB" sz="11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1100" dirty="0">
                <a:solidFill>
                  <a:srgbClr val="000000"/>
                </a:solidFill>
                <a:effectLst/>
                <a:latin typeface="Arial" panose="020B0604020202020204" pitchFamily="34" charset="0"/>
                <a:ea typeface="Times New Roman" panose="02020603050405020304" pitchFamily="18" charset="0"/>
              </a:rPr>
              <a:t>Poor time management </a:t>
            </a:r>
            <a:endParaRPr lang="en-GB" sz="11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1100" dirty="0">
                <a:solidFill>
                  <a:srgbClr val="000000"/>
                </a:solidFill>
                <a:effectLst/>
                <a:latin typeface="Arial" panose="020B0604020202020204" pitchFamily="34" charset="0"/>
                <a:ea typeface="Times New Roman" panose="02020603050405020304" pitchFamily="18" charset="0"/>
              </a:rPr>
              <a:t>Experiencing personal/family transition  </a:t>
            </a:r>
            <a:endParaRPr lang="en-GB" sz="11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1100" dirty="0">
                <a:solidFill>
                  <a:srgbClr val="000000"/>
                </a:solidFill>
                <a:effectLst/>
                <a:latin typeface="Arial" panose="020B0604020202020204" pitchFamily="34" charset="0"/>
                <a:ea typeface="Times New Roman" panose="02020603050405020304" pitchFamily="18" charset="0"/>
              </a:rPr>
              <a:t>Health condition </a:t>
            </a:r>
            <a:endParaRPr lang="en-GB" sz="11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1100" dirty="0">
                <a:solidFill>
                  <a:srgbClr val="000000"/>
                </a:solidFill>
                <a:effectLst/>
                <a:latin typeface="Arial" panose="020B0604020202020204" pitchFamily="34" charset="0"/>
                <a:ea typeface="Times New Roman" panose="02020603050405020304" pitchFamily="18" charset="0"/>
              </a:rPr>
              <a:t>Adverse childhood experiences (ACEs)</a:t>
            </a:r>
            <a:endParaRPr lang="en-GB" sz="11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1100" dirty="0">
                <a:solidFill>
                  <a:srgbClr val="000000"/>
                </a:solidFill>
                <a:effectLst/>
                <a:latin typeface="Arial" panose="020B0604020202020204" pitchFamily="34" charset="0"/>
                <a:ea typeface="Times New Roman" panose="02020603050405020304" pitchFamily="18" charset="0"/>
              </a:rPr>
              <a:t>Bullying or friendship issues </a:t>
            </a:r>
            <a:endParaRPr lang="en-GB" sz="11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1100" dirty="0">
                <a:solidFill>
                  <a:srgbClr val="000000"/>
                </a:solidFill>
                <a:effectLst/>
                <a:latin typeface="Arial" panose="020B0604020202020204" pitchFamily="34" charset="0"/>
                <a:ea typeface="Times New Roman" panose="02020603050405020304" pitchFamily="18" charset="0"/>
              </a:rPr>
              <a:t>Anxiety and mental health </a:t>
            </a:r>
            <a:endParaRPr lang="en-GB" sz="11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1100" dirty="0">
                <a:solidFill>
                  <a:srgbClr val="000000"/>
                </a:solidFill>
                <a:effectLst/>
                <a:latin typeface="Arial" panose="020B0604020202020204" pitchFamily="34" charset="0"/>
                <a:ea typeface="Times New Roman" panose="02020603050405020304" pitchFamily="18" charset="0"/>
              </a:rPr>
              <a:t>Cultural or religious expectations </a:t>
            </a:r>
            <a:endParaRPr lang="en-GB" sz="1100" dirty="0">
              <a:effectLst/>
              <a:latin typeface="Times New Roman" panose="02020603050405020304" pitchFamily="18" charset="0"/>
              <a:ea typeface="Times New Roman" panose="02020603050405020304" pitchFamily="18" charset="0"/>
            </a:endParaRPr>
          </a:p>
          <a:p>
            <a:r>
              <a:rPr lang="en-GB" sz="1100" dirty="0">
                <a:solidFill>
                  <a:srgbClr val="000000"/>
                </a:solidFill>
                <a:effectLst/>
                <a:latin typeface="Arial" panose="020B060402020202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p>
            <a:r>
              <a:rPr lang="en-GB" sz="1100" dirty="0">
                <a:solidFill>
                  <a:srgbClr val="000000"/>
                </a:solidFill>
                <a:effectLst/>
                <a:latin typeface="Arial" panose="020B0604020202020204" pitchFamily="34" charset="0"/>
                <a:ea typeface="Times New Roman" panose="02020603050405020304" pitchFamily="18" charset="0"/>
              </a:rPr>
              <a:t>This list is not exhaustive. </a:t>
            </a:r>
            <a:endParaRPr lang="en-GB" sz="1100" dirty="0">
              <a:effectLst/>
              <a:latin typeface="Times New Roman" panose="02020603050405020304" pitchFamily="18" charset="0"/>
              <a:ea typeface="Times New Roman" panose="02020603050405020304" pitchFamily="18" charset="0"/>
            </a:endParaRPr>
          </a:p>
          <a:p>
            <a:r>
              <a:rPr lang="en-GB" sz="1100" dirty="0">
                <a:solidFill>
                  <a:srgbClr val="000000"/>
                </a:solidFill>
                <a:effectLst/>
                <a:latin typeface="Arial" panose="020B0604020202020204" pitchFamily="34" charset="0"/>
                <a:ea typeface="Times New Roman" panose="02020603050405020304" pitchFamily="18" charset="0"/>
              </a:rPr>
              <a:t>Credit any other relevant response.</a:t>
            </a:r>
            <a:endParaRPr lang="en-GB" sz="11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088978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dirty="0"/>
              <a:t>Question 8 Candidate’s answer with Examiner’s comments</a:t>
            </a:r>
          </a:p>
        </p:txBody>
      </p:sp>
      <p:sp>
        <p:nvSpPr>
          <p:cNvPr id="8" name="Speech Bubble: Rectangle with Corners Rounded 7">
            <a:extLst>
              <a:ext uri="{FF2B5EF4-FFF2-40B4-BE49-F238E27FC236}">
                <a16:creationId xmlns:a16="http://schemas.microsoft.com/office/drawing/2014/main" id="{8685F588-DD02-4157-AEF4-523059719843}"/>
              </a:ext>
            </a:extLst>
          </p:cNvPr>
          <p:cNvSpPr/>
          <p:nvPr/>
        </p:nvSpPr>
        <p:spPr>
          <a:xfrm>
            <a:off x="6884276" y="1114436"/>
            <a:ext cx="4922137" cy="4981564"/>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dirty="0">
              <a:solidFill>
                <a:srgbClr val="0070C0"/>
              </a:solidFill>
            </a:endParaRPr>
          </a:p>
        </p:txBody>
      </p:sp>
      <p:sp>
        <p:nvSpPr>
          <p:cNvPr id="11" name="TextBox 10">
            <a:extLst>
              <a:ext uri="{FF2B5EF4-FFF2-40B4-BE49-F238E27FC236}">
                <a16:creationId xmlns:a16="http://schemas.microsoft.com/office/drawing/2014/main" id="{6E42C59E-42A0-1697-1EB5-4CD5C332E5B1}"/>
              </a:ext>
            </a:extLst>
          </p:cNvPr>
          <p:cNvSpPr txBox="1"/>
          <p:nvPr/>
        </p:nvSpPr>
        <p:spPr>
          <a:xfrm>
            <a:off x="7219379" y="1380929"/>
            <a:ext cx="4500748" cy="4278094"/>
          </a:xfrm>
          <a:prstGeom prst="rect">
            <a:avLst/>
          </a:prstGeom>
          <a:noFill/>
        </p:spPr>
        <p:txBody>
          <a:bodyPr wrap="square">
            <a:spAutoFit/>
          </a:bodyPr>
          <a:lstStyle/>
          <a:p>
            <a:r>
              <a:rPr lang="en-GB" sz="1600" b="1" i="1" dirty="0">
                <a:solidFill>
                  <a:srgbClr val="0070C0"/>
                </a:solidFill>
              </a:rPr>
              <a:t>Principal examiner feedback</a:t>
            </a:r>
          </a:p>
          <a:p>
            <a:r>
              <a:rPr lang="en-US" sz="1600" b="1" i="1" dirty="0">
                <a:solidFill>
                  <a:srgbClr val="0070C0"/>
                </a:solidFill>
              </a:rPr>
              <a:t>​</a:t>
            </a:r>
          </a:p>
          <a:p>
            <a:r>
              <a:rPr lang="en-US" sz="1600" i="1" dirty="0">
                <a:solidFill>
                  <a:srgbClr val="0070C0"/>
                </a:solidFill>
              </a:rPr>
              <a:t>This response provided a very good reflection of the reasons that may impact on a child’s attendance. This candidate reflected on reasons such as financial and travel difficulties,</a:t>
            </a:r>
            <a:r>
              <a:rPr lang="en-GB" sz="1600" i="1" dirty="0">
                <a:solidFill>
                  <a:srgbClr val="0070C0"/>
                </a:solidFill>
              </a:rPr>
              <a:t>​ health and illness concerns and the impact of bullying on attendance. </a:t>
            </a:r>
          </a:p>
          <a:p>
            <a:endParaRPr lang="en-GB" sz="1600" i="1" dirty="0">
              <a:solidFill>
                <a:srgbClr val="0070C0"/>
              </a:solidFill>
            </a:endParaRPr>
          </a:p>
          <a:p>
            <a:r>
              <a:rPr lang="en-US" sz="1600" b="1" i="1" dirty="0">
                <a:solidFill>
                  <a:srgbClr val="0070C0"/>
                </a:solidFill>
              </a:rPr>
              <a:t>Exam preparation tip </a:t>
            </a:r>
          </a:p>
          <a:p>
            <a:r>
              <a:rPr lang="en-GB" sz="1600" i="1" dirty="0">
                <a:solidFill>
                  <a:srgbClr val="0070C0"/>
                </a:solidFill>
                <a:cs typeface="Arial"/>
              </a:rPr>
              <a:t>This response could have been expanded on further with a clearer reflection of the areas discussed to show a higher level of knowledge and understanding of the factors that impact children’s attendance. </a:t>
            </a:r>
          </a:p>
          <a:p>
            <a:endParaRPr lang="en-US" sz="1600" i="1" dirty="0">
              <a:solidFill>
                <a:srgbClr val="0070C0"/>
              </a:solidFill>
            </a:endParaRPr>
          </a:p>
          <a:p>
            <a:r>
              <a:rPr lang="en-GB" sz="1600" b="1" i="1" dirty="0">
                <a:solidFill>
                  <a:srgbClr val="0070C0"/>
                </a:solidFill>
              </a:rPr>
              <a:t>Marks awarded  5/7</a:t>
            </a:r>
          </a:p>
        </p:txBody>
      </p:sp>
      <p:sp>
        <p:nvSpPr>
          <p:cNvPr id="5" name="TextBox 4">
            <a:extLst>
              <a:ext uri="{FF2B5EF4-FFF2-40B4-BE49-F238E27FC236}">
                <a16:creationId xmlns:a16="http://schemas.microsoft.com/office/drawing/2014/main" id="{B04676A7-93DF-4456-A797-9642A446D79B}"/>
              </a:ext>
            </a:extLst>
          </p:cNvPr>
          <p:cNvSpPr txBox="1"/>
          <p:nvPr/>
        </p:nvSpPr>
        <p:spPr>
          <a:xfrm>
            <a:off x="282011" y="1114436"/>
            <a:ext cx="5150368" cy="5355312"/>
          </a:xfrm>
          <a:prstGeom prst="rect">
            <a:avLst/>
          </a:prstGeom>
          <a:noFill/>
        </p:spPr>
        <p:txBody>
          <a:bodyPr wrap="square">
            <a:spAutoFit/>
          </a:bodyPr>
          <a:lstStyle/>
          <a:p>
            <a:r>
              <a:rPr lang="en-GB" dirty="0"/>
              <a:t>A </a:t>
            </a:r>
            <a:r>
              <a:rPr lang="en-GB" dirty="0" err="1"/>
              <a:t>childs</a:t>
            </a:r>
            <a:r>
              <a:rPr lang="en-GB" dirty="0"/>
              <a:t> attendance at school may be impacted as of finance </a:t>
            </a:r>
            <a:r>
              <a:rPr lang="en-GB" dirty="0" err="1"/>
              <a:t>difficulies</a:t>
            </a:r>
            <a:r>
              <a:rPr lang="en-GB" dirty="0"/>
              <a:t> for example if a child lives far out from a school and the caregiver cant afford a car or bus they then become unable to attend </a:t>
            </a:r>
            <a:r>
              <a:rPr lang="en-GB" dirty="0" err="1"/>
              <a:t>school,health</a:t>
            </a:r>
            <a:r>
              <a:rPr lang="en-GB" dirty="0"/>
              <a:t> conditions may affect a </a:t>
            </a:r>
            <a:r>
              <a:rPr lang="en-GB" dirty="0" err="1"/>
              <a:t>childs</a:t>
            </a:r>
            <a:r>
              <a:rPr lang="en-GB" dirty="0"/>
              <a:t> attendance as if the child is </a:t>
            </a:r>
            <a:r>
              <a:rPr lang="en-GB" dirty="0" err="1"/>
              <a:t>continusly</a:t>
            </a:r>
            <a:r>
              <a:rPr lang="en-GB" dirty="0"/>
              <a:t> sick the child cannot attend </a:t>
            </a:r>
            <a:r>
              <a:rPr lang="en-GB" dirty="0" err="1"/>
              <a:t>school,neglect</a:t>
            </a:r>
            <a:r>
              <a:rPr lang="en-GB" dirty="0"/>
              <a:t> could be a reason if a parent does not care about the child they will not bring the child to school , bullying could affect a child attendance if they child is scared to attend school they could be </a:t>
            </a:r>
            <a:r>
              <a:rPr lang="en-GB" dirty="0" err="1"/>
              <a:t>alowed</a:t>
            </a:r>
            <a:r>
              <a:rPr lang="en-GB" dirty="0"/>
              <a:t> to stay </a:t>
            </a:r>
            <a:r>
              <a:rPr lang="en-GB" dirty="0" err="1"/>
              <a:t>home,parents</a:t>
            </a:r>
            <a:r>
              <a:rPr lang="en-GB" dirty="0"/>
              <a:t> taking children on holiday during school times may affect a </a:t>
            </a:r>
            <a:r>
              <a:rPr lang="en-GB" dirty="0" err="1"/>
              <a:t>childs</a:t>
            </a:r>
            <a:r>
              <a:rPr lang="en-GB" dirty="0"/>
              <a:t> </a:t>
            </a:r>
            <a:r>
              <a:rPr lang="en-GB" dirty="0" err="1"/>
              <a:t>attendace</a:t>
            </a:r>
            <a:r>
              <a:rPr lang="en-GB" dirty="0"/>
              <a:t>, another reason could be hospital or doctors appointments again if the child has health </a:t>
            </a:r>
            <a:r>
              <a:rPr lang="en-GB" dirty="0" err="1"/>
              <a:t>conditons</a:t>
            </a:r>
            <a:r>
              <a:rPr lang="en-GB" dirty="0"/>
              <a:t> they may not be able to attend school, or if the child is a young carer they are unable to attend </a:t>
            </a:r>
            <a:r>
              <a:rPr lang="en-GB" dirty="0" err="1"/>
              <a:t>shcool</a:t>
            </a:r>
            <a:r>
              <a:rPr lang="en-GB" dirty="0"/>
              <a:t> because they have to care for family </a:t>
            </a:r>
            <a:r>
              <a:rPr lang="en-GB" dirty="0" err="1"/>
              <a:t>memebers</a:t>
            </a:r>
            <a:r>
              <a:rPr lang="en-GB" dirty="0"/>
              <a:t>.</a:t>
            </a:r>
          </a:p>
        </p:txBody>
      </p:sp>
    </p:spTree>
    <p:extLst>
      <p:ext uri="{BB962C8B-B14F-4D97-AF65-F5344CB8AC3E}">
        <p14:creationId xmlns:p14="http://schemas.microsoft.com/office/powerpoint/2010/main" val="42616855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dirty="0"/>
              <a:t>Question 11 and mark scheme </a:t>
            </a:r>
          </a:p>
        </p:txBody>
      </p:sp>
      <p:sp>
        <p:nvSpPr>
          <p:cNvPr id="25" name="TextBox 24">
            <a:extLst>
              <a:ext uri="{FF2B5EF4-FFF2-40B4-BE49-F238E27FC236}">
                <a16:creationId xmlns:a16="http://schemas.microsoft.com/office/drawing/2014/main" id="{0E46DCE2-3062-37C1-AB9B-D8791BEB24D8}"/>
              </a:ext>
            </a:extLst>
          </p:cNvPr>
          <p:cNvSpPr txBox="1"/>
          <p:nvPr/>
        </p:nvSpPr>
        <p:spPr>
          <a:xfrm>
            <a:off x="6260552" y="117344"/>
            <a:ext cx="2419350" cy="738664"/>
          </a:xfrm>
          <a:prstGeom prst="rect">
            <a:avLst/>
          </a:prstGeom>
          <a:noFill/>
        </p:spPr>
        <p:txBody>
          <a:bodyPr wrap="square">
            <a:spAutoFit/>
          </a:bodyPr>
          <a:lstStyle/>
          <a:p>
            <a:r>
              <a:rPr lang="en-GB" sz="1400" dirty="0">
                <a:solidFill>
                  <a:srgbClr val="0070C0"/>
                </a:solidFill>
              </a:rPr>
              <a:t>Command Verb: </a:t>
            </a:r>
            <a:r>
              <a:rPr lang="en-US" sz="1400" b="1" i="1" dirty="0">
                <a:solidFill>
                  <a:srgbClr val="0070C0"/>
                </a:solidFill>
              </a:rPr>
              <a:t>Examine</a:t>
            </a:r>
          </a:p>
          <a:p>
            <a:r>
              <a:rPr lang="en-US" sz="1400" dirty="0">
                <a:solidFill>
                  <a:srgbClr val="0070C0"/>
                </a:solidFill>
              </a:rPr>
              <a:t>Inspect thoroughly, in detail and draw a conclusion</a:t>
            </a:r>
            <a:endParaRPr lang="en-GB" sz="1400" dirty="0">
              <a:solidFill>
                <a:srgbClr val="0070C0"/>
              </a:solidFill>
            </a:endParaRPr>
          </a:p>
        </p:txBody>
      </p:sp>
      <p:pic>
        <p:nvPicPr>
          <p:cNvPr id="3" name="Picture 2">
            <a:extLst>
              <a:ext uri="{FF2B5EF4-FFF2-40B4-BE49-F238E27FC236}">
                <a16:creationId xmlns:a16="http://schemas.microsoft.com/office/drawing/2014/main" id="{2D9E90A7-C251-CF3A-15DA-B105D254BC38}"/>
              </a:ext>
            </a:extLst>
          </p:cNvPr>
          <p:cNvPicPr>
            <a:picLocks noChangeAspect="1"/>
          </p:cNvPicPr>
          <p:nvPr/>
        </p:nvPicPr>
        <p:blipFill rotWithShape="1">
          <a:blip r:embed="rId2"/>
          <a:srcRect b="51970"/>
          <a:stretch/>
        </p:blipFill>
        <p:spPr>
          <a:xfrm>
            <a:off x="282011" y="1162050"/>
            <a:ext cx="5530210" cy="2358565"/>
          </a:xfrm>
          <a:prstGeom prst="rect">
            <a:avLst/>
          </a:prstGeom>
        </p:spPr>
      </p:pic>
      <p:sp>
        <p:nvSpPr>
          <p:cNvPr id="6" name="TextBox 5">
            <a:extLst>
              <a:ext uri="{FF2B5EF4-FFF2-40B4-BE49-F238E27FC236}">
                <a16:creationId xmlns:a16="http://schemas.microsoft.com/office/drawing/2014/main" id="{431DB3D2-611E-4A48-1CD7-6C75EA6EE571}"/>
              </a:ext>
            </a:extLst>
          </p:cNvPr>
          <p:cNvSpPr txBox="1"/>
          <p:nvPr/>
        </p:nvSpPr>
        <p:spPr>
          <a:xfrm>
            <a:off x="6317702" y="917912"/>
            <a:ext cx="5592288" cy="5940088"/>
          </a:xfrm>
          <a:prstGeom prst="rect">
            <a:avLst/>
          </a:prstGeom>
          <a:noFill/>
        </p:spPr>
        <p:txBody>
          <a:bodyPr wrap="square">
            <a:spAutoFit/>
          </a:bodyPr>
          <a:lstStyle/>
          <a:p>
            <a:r>
              <a:rPr lang="en-GB" sz="950" dirty="0">
                <a:solidFill>
                  <a:srgbClr val="000000"/>
                </a:solidFill>
                <a:effectLst/>
                <a:latin typeface="Arial" panose="020B0604020202020204" pitchFamily="34" charset="0"/>
                <a:ea typeface="Times New Roman" panose="02020603050405020304" pitchFamily="18" charset="0"/>
              </a:rPr>
              <a:t>Response may refer to: </a:t>
            </a:r>
            <a:endParaRPr lang="en-GB" sz="95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950" dirty="0">
                <a:solidFill>
                  <a:srgbClr val="000000"/>
                </a:solidFill>
                <a:effectLst/>
                <a:latin typeface="Arial" panose="020B0604020202020204" pitchFamily="34" charset="0"/>
                <a:ea typeface="Times New Roman" panose="02020603050405020304" pitchFamily="18" charset="0"/>
              </a:rPr>
              <a:t>CIW are an independent regulator of social care and childcare in Wales</a:t>
            </a:r>
            <a:endParaRPr lang="en-GB" sz="95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950" dirty="0">
                <a:solidFill>
                  <a:srgbClr val="000000"/>
                </a:solidFill>
                <a:effectLst/>
                <a:latin typeface="Arial" panose="020B0604020202020204" pitchFamily="34" charset="0"/>
                <a:ea typeface="Times New Roman" panose="02020603050405020304" pitchFamily="18" charset="0"/>
              </a:rPr>
              <a:t>CIW register / inspect / take action to improve the quality and safety of services </a:t>
            </a:r>
            <a:endParaRPr lang="en-GB" sz="95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950" dirty="0">
                <a:solidFill>
                  <a:srgbClr val="000000"/>
                </a:solidFill>
                <a:effectLst/>
                <a:latin typeface="Arial" panose="020B0604020202020204" pitchFamily="34" charset="0"/>
                <a:ea typeface="Times New Roman" panose="02020603050405020304" pitchFamily="18" charset="0"/>
              </a:rPr>
              <a:t>Specialist CIW teams are in place to ensure that only services that meet all of the regulatory requirements are registered to care for children</a:t>
            </a:r>
            <a:endParaRPr lang="en-GB" sz="95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950" dirty="0">
                <a:solidFill>
                  <a:srgbClr val="000000"/>
                </a:solidFill>
                <a:effectLst/>
                <a:latin typeface="Arial" panose="020B0604020202020204" pitchFamily="34" charset="0"/>
                <a:ea typeface="Times New Roman" panose="02020603050405020304" pitchFamily="18" charset="0"/>
              </a:rPr>
              <a:t>Ensure registered services understand their responsibility to provide safe and good quality care </a:t>
            </a:r>
            <a:endParaRPr lang="en-GB" sz="95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950" dirty="0">
                <a:solidFill>
                  <a:srgbClr val="000000"/>
                </a:solidFill>
                <a:effectLst/>
                <a:latin typeface="Arial" panose="020B0604020202020204" pitchFamily="34" charset="0"/>
                <a:ea typeface="Times New Roman" panose="02020603050405020304" pitchFamily="18" charset="0"/>
              </a:rPr>
              <a:t>The CIW team will take action if services don’t provide safe care</a:t>
            </a:r>
            <a:endParaRPr lang="en-GB" sz="95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950" dirty="0">
                <a:solidFill>
                  <a:srgbClr val="000000"/>
                </a:solidFill>
                <a:effectLst/>
                <a:latin typeface="Arial" panose="020B0604020202020204" pitchFamily="34" charset="0"/>
                <a:ea typeface="Times New Roman" panose="02020603050405020304" pitchFamily="18" charset="0"/>
              </a:rPr>
              <a:t>Improves the well-being of the people of Wales. </a:t>
            </a:r>
            <a:endParaRPr lang="en-GB" sz="95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950" dirty="0">
                <a:solidFill>
                  <a:srgbClr val="000000"/>
                </a:solidFill>
                <a:effectLst/>
                <a:latin typeface="Arial" panose="020B0604020202020204" pitchFamily="34" charset="0"/>
                <a:ea typeface="Times New Roman" panose="02020603050405020304" pitchFamily="18" charset="0"/>
              </a:rPr>
              <a:t>CIW regulate children’s services e.g. care homes for children / fostering services / adoption services / advocacy services and secure accommodation services  </a:t>
            </a:r>
            <a:endParaRPr lang="en-GB" sz="95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950" dirty="0">
                <a:solidFill>
                  <a:srgbClr val="000000"/>
                </a:solidFill>
                <a:effectLst/>
                <a:latin typeface="Arial" panose="020B0604020202020204" pitchFamily="34" charset="0"/>
                <a:ea typeface="Times New Roman" panose="02020603050405020304" pitchFamily="18" charset="0"/>
              </a:rPr>
              <a:t>Regulate childcare and play services e.g. child minders / crèches / full day care / sessional day care / out of school care / open access play provision</a:t>
            </a:r>
            <a:endParaRPr lang="en-GB" sz="95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950" dirty="0">
                <a:solidFill>
                  <a:srgbClr val="000000"/>
                </a:solidFill>
                <a:effectLst/>
                <a:latin typeface="Arial" panose="020B0604020202020204" pitchFamily="34" charset="0"/>
                <a:ea typeface="Times New Roman" panose="02020603050405020304" pitchFamily="18" charset="0"/>
              </a:rPr>
              <a:t>CIW inspect services registered to check that they provide safe care</a:t>
            </a:r>
            <a:endParaRPr lang="en-GB" sz="95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950" dirty="0">
                <a:solidFill>
                  <a:srgbClr val="000000"/>
                </a:solidFill>
                <a:effectLst/>
                <a:latin typeface="Arial" panose="020B0604020202020204" pitchFamily="34" charset="0"/>
                <a:ea typeface="Times New Roman" panose="02020603050405020304" pitchFamily="18" charset="0"/>
              </a:rPr>
              <a:t>CIW provide a caring approach </a:t>
            </a:r>
            <a:endParaRPr lang="en-GB" sz="95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950" dirty="0">
                <a:solidFill>
                  <a:srgbClr val="000000"/>
                </a:solidFill>
                <a:effectLst/>
                <a:latin typeface="Arial" panose="020B0604020202020204" pitchFamily="34" charset="0"/>
                <a:ea typeface="Times New Roman" panose="02020603050405020304" pitchFamily="18" charset="0"/>
              </a:rPr>
              <a:t>CIW provide a fair / consistent / impartial and inclusive service</a:t>
            </a:r>
            <a:endParaRPr lang="en-GB" sz="95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950" dirty="0">
                <a:solidFill>
                  <a:srgbClr val="000000"/>
                </a:solidFill>
                <a:effectLst/>
                <a:latin typeface="Arial" panose="020B0604020202020204" pitchFamily="34" charset="0"/>
                <a:ea typeface="Times New Roman" panose="02020603050405020304" pitchFamily="18" charset="0"/>
              </a:rPr>
              <a:t>Ensure integrity / honesty and a trustworthy service</a:t>
            </a:r>
            <a:endParaRPr lang="en-GB" sz="95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950" dirty="0">
                <a:solidFill>
                  <a:srgbClr val="000000"/>
                </a:solidFill>
                <a:effectLst/>
                <a:latin typeface="Arial" panose="020B0604020202020204" pitchFamily="34" charset="0"/>
                <a:ea typeface="Times New Roman" panose="02020603050405020304" pitchFamily="18" charset="0"/>
              </a:rPr>
              <a:t>Professional - are skilled, knowledgeable and innovative</a:t>
            </a:r>
            <a:endParaRPr lang="en-GB" sz="95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950" dirty="0">
                <a:solidFill>
                  <a:srgbClr val="000000"/>
                </a:solidFill>
                <a:effectLst/>
                <a:latin typeface="Arial" panose="020B0604020202020204" pitchFamily="34" charset="0"/>
                <a:ea typeface="Times New Roman" panose="02020603050405020304" pitchFamily="18" charset="0"/>
              </a:rPr>
              <a:t>CIW carry out functions on behalf of Welsh Ministers </a:t>
            </a:r>
            <a:endParaRPr lang="en-GB" sz="95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950" dirty="0">
                <a:solidFill>
                  <a:srgbClr val="000000"/>
                </a:solidFill>
                <a:effectLst/>
                <a:latin typeface="Arial" panose="020B0604020202020204" pitchFamily="34" charset="0"/>
                <a:ea typeface="Times New Roman" panose="02020603050405020304" pitchFamily="18" charset="0"/>
              </a:rPr>
              <a:t>CIW provide assurance on the quality and safety of services for children</a:t>
            </a:r>
            <a:endParaRPr lang="en-GB" sz="95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950" dirty="0">
                <a:solidFill>
                  <a:srgbClr val="000000"/>
                </a:solidFill>
                <a:effectLst/>
                <a:latin typeface="Arial" panose="020B0604020202020204" pitchFamily="34" charset="0"/>
                <a:ea typeface="Times New Roman" panose="02020603050405020304" pitchFamily="18" charset="0"/>
              </a:rPr>
              <a:t>CIW decide who can provide services for children </a:t>
            </a:r>
            <a:endParaRPr lang="en-GB" sz="95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950" dirty="0">
                <a:solidFill>
                  <a:srgbClr val="000000"/>
                </a:solidFill>
                <a:effectLst/>
                <a:latin typeface="Arial" panose="020B0604020202020204" pitchFamily="34" charset="0"/>
                <a:ea typeface="Times New Roman" panose="02020603050405020304" pitchFamily="18" charset="0"/>
              </a:rPr>
              <a:t>Inspect / evaluate the well-being of individuals receiving care and the extent which outcomes are being achieved </a:t>
            </a:r>
            <a:endParaRPr lang="en-GB" sz="95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950" dirty="0">
                <a:solidFill>
                  <a:srgbClr val="000000"/>
                </a:solidFill>
                <a:effectLst/>
                <a:latin typeface="Arial" panose="020B0604020202020204" pitchFamily="34" charset="0"/>
                <a:ea typeface="Times New Roman" panose="02020603050405020304" pitchFamily="18" charset="0"/>
              </a:rPr>
              <a:t>Inspect quality of care and support e.g. qualified staff / knowledgeable / skilled / motivated and supporting children to achieve the best possible outcomes </a:t>
            </a:r>
            <a:endParaRPr lang="en-GB" sz="95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950" dirty="0">
                <a:solidFill>
                  <a:srgbClr val="000000"/>
                </a:solidFill>
                <a:effectLst/>
                <a:latin typeface="Arial" panose="020B0604020202020204" pitchFamily="34" charset="0"/>
                <a:ea typeface="Times New Roman" panose="02020603050405020304" pitchFamily="18" charset="0"/>
              </a:rPr>
              <a:t>Inspect / evaluate the physical environment are safe / clean / accessible / comfortable / welcoming / well-maintained / stimulating, and suitably equipped and furnished </a:t>
            </a:r>
            <a:endParaRPr lang="en-GB" sz="95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950" dirty="0">
                <a:solidFill>
                  <a:srgbClr val="000000"/>
                </a:solidFill>
                <a:effectLst/>
                <a:latin typeface="Arial" panose="020B0604020202020204" pitchFamily="34" charset="0"/>
                <a:ea typeface="Times New Roman" panose="02020603050405020304" pitchFamily="18" charset="0"/>
              </a:rPr>
              <a:t>CIW inspect and drive improvement of regulated services / local authority social services </a:t>
            </a:r>
            <a:endParaRPr lang="en-GB" sz="95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950" dirty="0">
                <a:solidFill>
                  <a:srgbClr val="000000"/>
                </a:solidFill>
                <a:effectLst/>
                <a:latin typeface="Arial" panose="020B0604020202020204" pitchFamily="34" charset="0"/>
                <a:ea typeface="Times New Roman" panose="02020603050405020304" pitchFamily="18" charset="0"/>
              </a:rPr>
              <a:t>Ensure that people using services are supported to achieve the best possible outcomes / are not placed at risk or do not experience harm </a:t>
            </a:r>
            <a:endParaRPr lang="en-GB" sz="95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950" dirty="0">
                <a:solidFill>
                  <a:srgbClr val="000000"/>
                </a:solidFill>
                <a:effectLst/>
                <a:latin typeface="Arial" panose="020B0604020202020204" pitchFamily="34" charset="0"/>
                <a:ea typeface="Times New Roman" panose="02020603050405020304" pitchFamily="18" charset="0"/>
              </a:rPr>
              <a:t>Make referrals of safeguard concerns </a:t>
            </a:r>
            <a:endParaRPr lang="en-GB" sz="95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950" dirty="0">
                <a:solidFill>
                  <a:srgbClr val="000000"/>
                </a:solidFill>
                <a:effectLst/>
                <a:latin typeface="Arial" panose="020B0604020202020204" pitchFamily="34" charset="0"/>
                <a:ea typeface="Times New Roman" panose="02020603050405020304" pitchFamily="18" charset="0"/>
              </a:rPr>
              <a:t>Undertake national reviews of social care services</a:t>
            </a:r>
            <a:endParaRPr lang="en-GB" sz="95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950" dirty="0">
                <a:solidFill>
                  <a:srgbClr val="000000"/>
                </a:solidFill>
                <a:effectLst/>
                <a:latin typeface="Arial" panose="020B0604020202020204" pitchFamily="34" charset="0"/>
                <a:ea typeface="Times New Roman" panose="02020603050405020304" pitchFamily="18" charset="0"/>
              </a:rPr>
              <a:t>Take action to ensure services meet legislative and regulatory requirements</a:t>
            </a:r>
            <a:endParaRPr lang="en-GB" sz="95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950" dirty="0">
                <a:solidFill>
                  <a:srgbClr val="000000"/>
                </a:solidFill>
                <a:effectLst/>
                <a:latin typeface="Arial" panose="020B0604020202020204" pitchFamily="34" charset="0"/>
                <a:ea typeface="Times New Roman" panose="02020603050405020304" pitchFamily="18" charset="0"/>
              </a:rPr>
              <a:t>Respond to concerns raised about social care and childcare services</a:t>
            </a:r>
            <a:endParaRPr lang="en-GB" sz="95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950" dirty="0">
                <a:solidFill>
                  <a:srgbClr val="000000"/>
                </a:solidFill>
                <a:effectLst/>
                <a:latin typeface="Arial" panose="020B0604020202020204" pitchFamily="34" charset="0"/>
                <a:ea typeface="Times New Roman" panose="02020603050405020304" pitchFamily="18" charset="0"/>
              </a:rPr>
              <a:t>Aim to improve care by encouraging and promoting improvements in the safety and quality of social care services </a:t>
            </a:r>
            <a:endParaRPr lang="en-GB" sz="95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950" dirty="0">
                <a:solidFill>
                  <a:srgbClr val="000000"/>
                </a:solidFill>
                <a:effectLst/>
                <a:latin typeface="Arial" panose="020B0604020202020204" pitchFamily="34" charset="0"/>
                <a:ea typeface="Times New Roman" panose="02020603050405020304" pitchFamily="18" charset="0"/>
              </a:rPr>
              <a:t>Take action to ensure services meet legislative and regulatory requirements</a:t>
            </a:r>
            <a:endParaRPr lang="en-GB" sz="95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950" dirty="0">
                <a:solidFill>
                  <a:srgbClr val="000000"/>
                </a:solidFill>
                <a:effectLst/>
                <a:latin typeface="Arial" panose="020B0604020202020204" pitchFamily="34" charset="0"/>
                <a:ea typeface="Times New Roman" panose="02020603050405020304" pitchFamily="18" charset="0"/>
              </a:rPr>
              <a:t>Follow-up on concerns raised about regulated services. </a:t>
            </a:r>
            <a:endParaRPr lang="en-GB" sz="95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950" dirty="0">
                <a:solidFill>
                  <a:srgbClr val="000000"/>
                </a:solidFill>
                <a:effectLst/>
                <a:latin typeface="Arial" panose="020B0604020202020204" pitchFamily="34" charset="0"/>
                <a:ea typeface="Times New Roman" panose="02020603050405020304" pitchFamily="18" charset="0"/>
              </a:rPr>
              <a:t>Enforce penalties where shortfall are identified / end services </a:t>
            </a:r>
            <a:endParaRPr lang="en-GB" sz="950" dirty="0">
              <a:effectLst/>
              <a:latin typeface="Times New Roman" panose="02020603050405020304" pitchFamily="18" charset="0"/>
              <a:ea typeface="Times New Roman" panose="02020603050405020304" pitchFamily="18" charset="0"/>
            </a:endParaRPr>
          </a:p>
          <a:p>
            <a:r>
              <a:rPr lang="en-GB" sz="950" dirty="0">
                <a:solidFill>
                  <a:srgbClr val="000000"/>
                </a:solidFill>
                <a:effectLst/>
                <a:latin typeface="Arial" panose="020B0604020202020204" pitchFamily="34" charset="0"/>
                <a:ea typeface="Times New Roman" panose="02020603050405020304" pitchFamily="18" charset="0"/>
              </a:rPr>
              <a:t>This list is not exhaustive. </a:t>
            </a:r>
            <a:br>
              <a:rPr lang="en-GB" sz="950" dirty="0">
                <a:latin typeface="Times New Roman" panose="02020603050405020304" pitchFamily="18" charset="0"/>
                <a:ea typeface="Times New Roman" panose="02020603050405020304" pitchFamily="18" charset="0"/>
              </a:rPr>
            </a:br>
            <a:r>
              <a:rPr lang="en-GB" sz="950" dirty="0">
                <a:solidFill>
                  <a:srgbClr val="000000"/>
                </a:solidFill>
                <a:effectLst/>
                <a:latin typeface="Arial" panose="020B0604020202020204" pitchFamily="34" charset="0"/>
                <a:ea typeface="Times New Roman" panose="02020603050405020304" pitchFamily="18" charset="0"/>
              </a:rPr>
              <a:t>Credit any other relevant response.</a:t>
            </a:r>
            <a:endParaRPr lang="en-GB" sz="950" dirty="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3D44E27A-A60D-34CE-CA5D-10FE4E6FE8B9}"/>
              </a:ext>
            </a:extLst>
          </p:cNvPr>
          <p:cNvSpPr txBox="1"/>
          <p:nvPr/>
        </p:nvSpPr>
        <p:spPr>
          <a:xfrm>
            <a:off x="282011" y="3782252"/>
            <a:ext cx="5530210" cy="2952090"/>
          </a:xfrm>
          <a:prstGeom prst="rect">
            <a:avLst/>
          </a:prstGeom>
          <a:noFill/>
        </p:spPr>
        <p:txBody>
          <a:bodyPr wrap="square">
            <a:spAutoFit/>
          </a:bodyPr>
          <a:lstStyle/>
          <a:p>
            <a:pPr>
              <a:spcAft>
                <a:spcPts val="1125"/>
              </a:spcAft>
            </a:pPr>
            <a:r>
              <a:rPr lang="en-GB" sz="1000" dirty="0">
                <a:solidFill>
                  <a:srgbClr val="000000"/>
                </a:solidFill>
                <a:effectLst/>
                <a:latin typeface="Arial" panose="020B0604020202020204" pitchFamily="34" charset="0"/>
                <a:ea typeface="Times New Roman" panose="02020603050405020304" pitchFamily="18" charset="0"/>
              </a:rPr>
              <a:t>Award up to </a:t>
            </a:r>
            <a:r>
              <a:rPr lang="en-GB" sz="1000" b="1" dirty="0">
                <a:solidFill>
                  <a:srgbClr val="000000"/>
                </a:solidFill>
                <a:effectLst/>
                <a:latin typeface="Arial" panose="020B0604020202020204" pitchFamily="34" charset="0"/>
                <a:ea typeface="Times New Roman" panose="02020603050405020304" pitchFamily="18" charset="0"/>
              </a:rPr>
              <a:t>9 marks. </a:t>
            </a:r>
            <a:endParaRPr lang="en-GB" sz="1000" dirty="0">
              <a:effectLst/>
              <a:latin typeface="Times New Roman" panose="02020603050405020304" pitchFamily="18" charset="0"/>
              <a:ea typeface="Times New Roman" panose="02020603050405020304" pitchFamily="18" charset="0"/>
            </a:endParaRPr>
          </a:p>
          <a:p>
            <a:pPr>
              <a:spcAft>
                <a:spcPts val="1125"/>
              </a:spcAft>
            </a:pPr>
            <a:r>
              <a:rPr lang="en-GB" sz="1000" b="1" dirty="0">
                <a:solidFill>
                  <a:srgbClr val="000000"/>
                </a:solidFill>
                <a:effectLst/>
                <a:latin typeface="Arial" panose="020B0604020202020204" pitchFamily="34" charset="0"/>
                <a:ea typeface="Times New Roman" panose="02020603050405020304" pitchFamily="18" charset="0"/>
              </a:rPr>
              <a:t>Award 0 marks </a:t>
            </a:r>
            <a:r>
              <a:rPr lang="en-GB" sz="1000" dirty="0">
                <a:solidFill>
                  <a:srgbClr val="000000"/>
                </a:solidFill>
                <a:effectLst/>
                <a:latin typeface="Arial" panose="020B0604020202020204" pitchFamily="34" charset="0"/>
                <a:ea typeface="Times New Roman" panose="02020603050405020304" pitchFamily="18" charset="0"/>
              </a:rPr>
              <a:t>for an examination that is not creditworthy.</a:t>
            </a:r>
            <a:endParaRPr lang="en-GB" sz="1000" dirty="0">
              <a:effectLst/>
              <a:latin typeface="Times New Roman" panose="02020603050405020304" pitchFamily="18" charset="0"/>
              <a:ea typeface="Times New Roman" panose="02020603050405020304" pitchFamily="18" charset="0"/>
            </a:endParaRPr>
          </a:p>
          <a:p>
            <a:pPr>
              <a:spcAft>
                <a:spcPts val="1125"/>
              </a:spcAft>
            </a:pPr>
            <a:r>
              <a:rPr lang="en-GB" sz="1000" b="1" dirty="0">
                <a:solidFill>
                  <a:srgbClr val="000000"/>
                </a:solidFill>
                <a:effectLst/>
                <a:latin typeface="Arial" panose="020B0604020202020204" pitchFamily="34" charset="0"/>
                <a:ea typeface="Times New Roman" panose="02020603050405020304" pitchFamily="18" charset="0"/>
              </a:rPr>
              <a:t>Award 1-2 marks</a:t>
            </a:r>
            <a:r>
              <a:rPr lang="en-GB" sz="1000" dirty="0">
                <a:solidFill>
                  <a:srgbClr val="000000"/>
                </a:solidFill>
                <a:effectLst/>
                <a:latin typeface="Arial" panose="020B0604020202020204" pitchFamily="34" charset="0"/>
                <a:ea typeface="Times New Roman" panose="02020603050405020304" pitchFamily="18" charset="0"/>
              </a:rPr>
              <a:t> for a limited examination which shows little knowledge and understanding of the positive impact of Care Inspectorate Wales (CIW) when regulating children’s care, play and learning services</a:t>
            </a:r>
            <a:endParaRPr lang="en-GB" sz="1000" dirty="0">
              <a:effectLst/>
              <a:latin typeface="Times New Roman" panose="02020603050405020304" pitchFamily="18" charset="0"/>
              <a:ea typeface="Times New Roman" panose="02020603050405020304" pitchFamily="18" charset="0"/>
            </a:endParaRPr>
          </a:p>
          <a:p>
            <a:pPr>
              <a:spcAft>
                <a:spcPts val="1125"/>
              </a:spcAft>
            </a:pPr>
            <a:r>
              <a:rPr lang="en-GB" sz="1000" b="1" dirty="0">
                <a:solidFill>
                  <a:srgbClr val="000000"/>
                </a:solidFill>
                <a:effectLst/>
                <a:latin typeface="Arial" panose="020B0604020202020204" pitchFamily="34" charset="0"/>
                <a:ea typeface="Times New Roman" panose="02020603050405020304" pitchFamily="18" charset="0"/>
              </a:rPr>
              <a:t>Award 3-4 marks </a:t>
            </a:r>
            <a:r>
              <a:rPr lang="en-GB" sz="1000" dirty="0">
                <a:solidFill>
                  <a:srgbClr val="000000"/>
                </a:solidFill>
                <a:effectLst/>
                <a:latin typeface="Arial" panose="020B0604020202020204" pitchFamily="34" charset="0"/>
                <a:ea typeface="Times New Roman" panose="02020603050405020304" pitchFamily="18" charset="0"/>
              </a:rPr>
              <a:t>for a good examination which shows some knowledge and understanding of the positive impact of Care Inspectorate Wales (CIW) when regulating children’s care, play and learning services</a:t>
            </a:r>
            <a:endParaRPr lang="en-GB" sz="1000" dirty="0">
              <a:effectLst/>
              <a:latin typeface="Times New Roman" panose="02020603050405020304" pitchFamily="18" charset="0"/>
              <a:ea typeface="Times New Roman" panose="02020603050405020304" pitchFamily="18" charset="0"/>
            </a:endParaRPr>
          </a:p>
          <a:p>
            <a:pPr>
              <a:spcAft>
                <a:spcPts val="1125"/>
              </a:spcAft>
            </a:pPr>
            <a:r>
              <a:rPr lang="en-GB" sz="1000" b="1" dirty="0">
                <a:solidFill>
                  <a:srgbClr val="000000"/>
                </a:solidFill>
                <a:effectLst/>
                <a:latin typeface="Arial" panose="020B0604020202020204" pitchFamily="34" charset="0"/>
                <a:ea typeface="Times New Roman" panose="02020603050405020304" pitchFamily="18" charset="0"/>
              </a:rPr>
              <a:t>Award 5-7 marks </a:t>
            </a:r>
            <a:r>
              <a:rPr lang="en-GB" sz="1000" dirty="0">
                <a:solidFill>
                  <a:srgbClr val="000000"/>
                </a:solidFill>
                <a:effectLst/>
                <a:latin typeface="Arial" panose="020B0604020202020204" pitchFamily="34" charset="0"/>
                <a:ea typeface="Times New Roman" panose="02020603050405020304" pitchFamily="18" charset="0"/>
              </a:rPr>
              <a:t>for a very good examination which shows sound knowledge and understanding of the positive impact of Care Inspectorate Wales (CIW) when regulating children’s care, play and learning services</a:t>
            </a:r>
            <a:endParaRPr lang="en-GB" sz="1000" dirty="0">
              <a:effectLst/>
              <a:latin typeface="Times New Roman" panose="02020603050405020304" pitchFamily="18" charset="0"/>
              <a:ea typeface="Times New Roman" panose="02020603050405020304" pitchFamily="18" charset="0"/>
            </a:endParaRPr>
          </a:p>
          <a:p>
            <a:pPr>
              <a:spcAft>
                <a:spcPts val="1125"/>
              </a:spcAft>
            </a:pPr>
            <a:r>
              <a:rPr lang="en-GB" sz="1000" b="1" dirty="0">
                <a:solidFill>
                  <a:srgbClr val="000000"/>
                </a:solidFill>
                <a:effectLst/>
                <a:latin typeface="Arial" panose="020B0604020202020204" pitchFamily="34" charset="0"/>
                <a:ea typeface="Times New Roman" panose="02020603050405020304" pitchFamily="18" charset="0"/>
              </a:rPr>
              <a:t>Award 8-9 marks </a:t>
            </a:r>
            <a:r>
              <a:rPr lang="en-GB" sz="1000" dirty="0">
                <a:solidFill>
                  <a:srgbClr val="000000"/>
                </a:solidFill>
                <a:effectLst/>
                <a:latin typeface="Arial" panose="020B0604020202020204" pitchFamily="34" charset="0"/>
                <a:ea typeface="Times New Roman" panose="02020603050405020304" pitchFamily="18" charset="0"/>
              </a:rPr>
              <a:t>for an excellent examination which shows detailed knowledge and understanding of the positive impact of Care Inspectorate Wales (CIW) when regulating children’s care, play and learning services</a:t>
            </a:r>
            <a:endParaRPr lang="en-GB" sz="1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786728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dirty="0"/>
              <a:t>Question 11 Candidate’s answer with Examiner’s comments</a:t>
            </a:r>
          </a:p>
        </p:txBody>
      </p:sp>
      <p:sp>
        <p:nvSpPr>
          <p:cNvPr id="8" name="Speech Bubble: Rectangle with Corners Rounded 7">
            <a:extLst>
              <a:ext uri="{FF2B5EF4-FFF2-40B4-BE49-F238E27FC236}">
                <a16:creationId xmlns:a16="http://schemas.microsoft.com/office/drawing/2014/main" id="{8685F588-DD02-4157-AEF4-523059719843}"/>
              </a:ext>
            </a:extLst>
          </p:cNvPr>
          <p:cNvSpPr/>
          <p:nvPr/>
        </p:nvSpPr>
        <p:spPr>
          <a:xfrm>
            <a:off x="7115503" y="1140078"/>
            <a:ext cx="4937951" cy="5134598"/>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dirty="0">
              <a:solidFill>
                <a:srgbClr val="0070C0"/>
              </a:solidFill>
            </a:endParaRPr>
          </a:p>
        </p:txBody>
      </p:sp>
      <p:sp>
        <p:nvSpPr>
          <p:cNvPr id="11" name="TextBox 10">
            <a:extLst>
              <a:ext uri="{FF2B5EF4-FFF2-40B4-BE49-F238E27FC236}">
                <a16:creationId xmlns:a16="http://schemas.microsoft.com/office/drawing/2014/main" id="{6E42C59E-42A0-1697-1EB5-4CD5C332E5B1}"/>
              </a:ext>
            </a:extLst>
          </p:cNvPr>
          <p:cNvSpPr txBox="1"/>
          <p:nvPr/>
        </p:nvSpPr>
        <p:spPr>
          <a:xfrm>
            <a:off x="7433953" y="1365029"/>
            <a:ext cx="4390186" cy="4770537"/>
          </a:xfrm>
          <a:prstGeom prst="rect">
            <a:avLst/>
          </a:prstGeom>
          <a:noFill/>
        </p:spPr>
        <p:txBody>
          <a:bodyPr wrap="square">
            <a:spAutoFit/>
          </a:bodyPr>
          <a:lstStyle/>
          <a:p>
            <a:r>
              <a:rPr lang="en-GB" sz="1600" b="1" i="1" dirty="0">
                <a:solidFill>
                  <a:srgbClr val="0070C0"/>
                </a:solidFill>
              </a:rPr>
              <a:t>Principal examiner feedback</a:t>
            </a:r>
          </a:p>
          <a:p>
            <a:endParaRPr lang="en-GB" sz="1600" b="1" i="1" dirty="0">
              <a:solidFill>
                <a:srgbClr val="0070C0"/>
              </a:solidFill>
            </a:endParaRPr>
          </a:p>
          <a:p>
            <a:r>
              <a:rPr lang="en-US" sz="1600" b="1" i="1" dirty="0">
                <a:solidFill>
                  <a:srgbClr val="0070C0"/>
                </a:solidFill>
              </a:rPr>
              <a:t>​</a:t>
            </a:r>
            <a:r>
              <a:rPr lang="en-US" sz="1600" i="1" dirty="0">
                <a:solidFill>
                  <a:srgbClr val="0070C0"/>
                </a:solidFill>
              </a:rPr>
              <a:t>This</a:t>
            </a:r>
            <a:r>
              <a:rPr lang="en-US" sz="1600" b="1" i="1" dirty="0">
                <a:solidFill>
                  <a:srgbClr val="0070C0"/>
                </a:solidFill>
              </a:rPr>
              <a:t> </a:t>
            </a:r>
            <a:r>
              <a:rPr lang="en-US" sz="1600" i="1" dirty="0">
                <a:solidFill>
                  <a:srgbClr val="0070C0"/>
                </a:solidFill>
              </a:rPr>
              <a:t>response provided a clear and focused examination of the positive impact of the Care Inspectorate Wales (CIW). The candidate has addressed a range of regulatory requirements the CIW is responsible for and the positive impact that this service has for children accessing the care services that are regulated. This is an example of a very good examination and a highly awarded response. </a:t>
            </a:r>
          </a:p>
          <a:p>
            <a:r>
              <a:rPr lang="en-US" sz="1600" i="1" dirty="0">
                <a:solidFill>
                  <a:srgbClr val="0070C0"/>
                </a:solidFill>
              </a:rPr>
              <a:t> </a:t>
            </a:r>
          </a:p>
          <a:p>
            <a:r>
              <a:rPr lang="en-GB" sz="1600" i="1" dirty="0">
                <a:solidFill>
                  <a:srgbClr val="0070C0"/>
                </a:solidFill>
              </a:rPr>
              <a:t>​</a:t>
            </a:r>
            <a:r>
              <a:rPr lang="en-US" sz="1600" b="1" i="1" dirty="0">
                <a:solidFill>
                  <a:srgbClr val="0070C0"/>
                </a:solidFill>
              </a:rPr>
              <a:t>Exam preparation tip</a:t>
            </a:r>
          </a:p>
          <a:p>
            <a:r>
              <a:rPr lang="en-US" sz="1600" i="1" dirty="0">
                <a:solidFill>
                  <a:srgbClr val="0070C0"/>
                </a:solidFill>
              </a:rPr>
              <a:t>Further enhancement of the level of examination provided could have been developed with greater depth to provide a firm understanding of the positive impact of regulating childcare services. </a:t>
            </a:r>
          </a:p>
          <a:p>
            <a:r>
              <a:rPr lang="en-GB" sz="1600" b="1" i="1" dirty="0">
                <a:solidFill>
                  <a:srgbClr val="0070C0"/>
                </a:solidFill>
              </a:rPr>
              <a:t>Marks awarded  7/9</a:t>
            </a:r>
          </a:p>
        </p:txBody>
      </p:sp>
      <p:sp>
        <p:nvSpPr>
          <p:cNvPr id="3" name="TextBox 2">
            <a:extLst>
              <a:ext uri="{FF2B5EF4-FFF2-40B4-BE49-F238E27FC236}">
                <a16:creationId xmlns:a16="http://schemas.microsoft.com/office/drawing/2014/main" id="{A83266F0-7A3C-4617-AD55-DF795B231428}"/>
              </a:ext>
            </a:extLst>
          </p:cNvPr>
          <p:cNvSpPr txBox="1"/>
          <p:nvPr/>
        </p:nvSpPr>
        <p:spPr>
          <a:xfrm>
            <a:off x="282011" y="1070740"/>
            <a:ext cx="5481480" cy="5509200"/>
          </a:xfrm>
          <a:prstGeom prst="rect">
            <a:avLst/>
          </a:prstGeom>
          <a:noFill/>
        </p:spPr>
        <p:txBody>
          <a:bodyPr wrap="square">
            <a:spAutoFit/>
          </a:bodyPr>
          <a:lstStyle/>
          <a:p>
            <a:r>
              <a:rPr lang="en-US" sz="1600" dirty="0"/>
              <a:t>The Care inspectorate Wales are a positive impact on </a:t>
            </a:r>
            <a:r>
              <a:rPr lang="en-US" sz="1600" dirty="0" err="1"/>
              <a:t>childrens</a:t>
            </a:r>
            <a:r>
              <a:rPr lang="en-US" sz="1600" dirty="0"/>
              <a:t> </a:t>
            </a:r>
            <a:r>
              <a:rPr lang="en-US" sz="1600" dirty="0" err="1"/>
              <a:t>care,play</a:t>
            </a:r>
            <a:r>
              <a:rPr lang="en-US" sz="1600" dirty="0"/>
              <a:t> and learning as they make sure children are getting the best outcome from care </a:t>
            </a:r>
            <a:r>
              <a:rPr lang="en-US" sz="1600" dirty="0" err="1"/>
              <a:t>services,as</a:t>
            </a:r>
            <a:r>
              <a:rPr lang="en-US" sz="1600" dirty="0"/>
              <a:t> they make sure the </a:t>
            </a:r>
            <a:r>
              <a:rPr lang="en-US" sz="1600" dirty="0" err="1"/>
              <a:t>envrionments</a:t>
            </a:r>
            <a:r>
              <a:rPr lang="en-US" sz="1600" dirty="0"/>
              <a:t> are </a:t>
            </a:r>
            <a:r>
              <a:rPr lang="en-US" sz="1600" dirty="0" err="1"/>
              <a:t>healthy,clean</a:t>
            </a:r>
            <a:r>
              <a:rPr lang="en-US" sz="1600" dirty="0"/>
              <a:t> and suitable for </a:t>
            </a:r>
            <a:r>
              <a:rPr lang="en-US" sz="1600" dirty="0" err="1"/>
              <a:t>children.They</a:t>
            </a:r>
            <a:r>
              <a:rPr lang="en-US" sz="1600" dirty="0"/>
              <a:t> also make sure children are still learning while being cared </a:t>
            </a:r>
            <a:r>
              <a:rPr lang="en-US" sz="1600" dirty="0" err="1"/>
              <a:t>for,The</a:t>
            </a:r>
            <a:r>
              <a:rPr lang="en-US" sz="1600" dirty="0"/>
              <a:t> Care inspectorate </a:t>
            </a:r>
            <a:r>
              <a:rPr lang="en-US" sz="1600" dirty="0" err="1"/>
              <a:t>wales</a:t>
            </a:r>
            <a:r>
              <a:rPr lang="en-US" sz="1600" dirty="0"/>
              <a:t> also make sure the staff members are safe to be looking after the children to ensure their is no danger of </a:t>
            </a:r>
            <a:r>
              <a:rPr lang="en-US" sz="1600" dirty="0" err="1"/>
              <a:t>harm,they</a:t>
            </a:r>
            <a:r>
              <a:rPr lang="en-US" sz="1600" dirty="0"/>
              <a:t> also ensure the children are getting </a:t>
            </a:r>
            <a:r>
              <a:rPr lang="en-US" sz="1600" dirty="0" err="1"/>
              <a:t>postive</a:t>
            </a:r>
            <a:r>
              <a:rPr lang="en-US" sz="1600" dirty="0"/>
              <a:t> amounts of play and are that staff </a:t>
            </a:r>
            <a:r>
              <a:rPr lang="en-US" sz="1600" dirty="0" err="1"/>
              <a:t>memebers</a:t>
            </a:r>
            <a:r>
              <a:rPr lang="en-US" sz="1600" dirty="0"/>
              <a:t> encourage and join in with play as it is a vital step in </a:t>
            </a:r>
            <a:r>
              <a:rPr lang="en-US" sz="1600" dirty="0" err="1"/>
              <a:t>development.The</a:t>
            </a:r>
            <a:r>
              <a:rPr lang="en-US" sz="1600" dirty="0"/>
              <a:t> Care inspectorate Wales also check children are being fed </a:t>
            </a:r>
            <a:r>
              <a:rPr lang="en-US" sz="1600" dirty="0" err="1"/>
              <a:t>nutritous</a:t>
            </a:r>
            <a:r>
              <a:rPr lang="en-US" sz="1600" dirty="0"/>
              <a:t> healthy meals , having regular nappy changes are that they are cleaned well and have a good routine within a </a:t>
            </a:r>
            <a:r>
              <a:rPr lang="en-US" sz="1600" dirty="0" err="1"/>
              <a:t>setting.Care</a:t>
            </a:r>
            <a:r>
              <a:rPr lang="en-US" sz="1600" dirty="0"/>
              <a:t> </a:t>
            </a:r>
            <a:r>
              <a:rPr lang="en-US" sz="1600" dirty="0" err="1"/>
              <a:t>inspctorate</a:t>
            </a:r>
            <a:r>
              <a:rPr lang="en-US" sz="1600" dirty="0"/>
              <a:t> </a:t>
            </a:r>
            <a:r>
              <a:rPr lang="en-US" sz="1600" dirty="0" err="1"/>
              <a:t>wales</a:t>
            </a:r>
            <a:r>
              <a:rPr lang="en-US" sz="1600" dirty="0"/>
              <a:t> also support positive impacts by giving settings </a:t>
            </a:r>
            <a:r>
              <a:rPr lang="en-US" sz="1600" dirty="0" err="1"/>
              <a:t>adivce</a:t>
            </a:r>
            <a:r>
              <a:rPr lang="en-US" sz="1600" dirty="0"/>
              <a:t> on improvement so they can develop more to give the best outcome for the </a:t>
            </a:r>
            <a:r>
              <a:rPr lang="en-US" sz="1600" dirty="0" err="1"/>
              <a:t>children.Care</a:t>
            </a:r>
            <a:r>
              <a:rPr lang="en-US" sz="1600" dirty="0"/>
              <a:t> inspectorate </a:t>
            </a:r>
            <a:r>
              <a:rPr lang="en-US" sz="1600" dirty="0" err="1"/>
              <a:t>wales</a:t>
            </a:r>
            <a:r>
              <a:rPr lang="en-US" sz="1600" dirty="0"/>
              <a:t> give positive impacts as they </a:t>
            </a:r>
            <a:r>
              <a:rPr lang="en-US" sz="1600" dirty="0" err="1"/>
              <a:t>alow</a:t>
            </a:r>
            <a:r>
              <a:rPr lang="en-US" sz="1600" dirty="0"/>
              <a:t> parents to have trust in settings knowing their children are safe while </a:t>
            </a:r>
            <a:r>
              <a:rPr lang="en-US" sz="1600" dirty="0" err="1"/>
              <a:t>gone.They</a:t>
            </a:r>
            <a:r>
              <a:rPr lang="en-US" sz="1600" dirty="0"/>
              <a:t> also make sure that workers are working at the minimal standards they are allowed to or above.</a:t>
            </a:r>
            <a:endParaRPr lang="en-GB" sz="1600" dirty="0"/>
          </a:p>
        </p:txBody>
      </p:sp>
    </p:spTree>
    <p:extLst>
      <p:ext uri="{BB962C8B-B14F-4D97-AF65-F5344CB8AC3E}">
        <p14:creationId xmlns:p14="http://schemas.microsoft.com/office/powerpoint/2010/main" val="40085162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47A8AE-6883-4D9F-9A82-D022397272A3}"/>
              </a:ext>
            </a:extLst>
          </p:cNvPr>
          <p:cNvPicPr>
            <a:picLocks noChangeAspect="1"/>
          </p:cNvPicPr>
          <p:nvPr/>
        </p:nvPicPr>
        <p:blipFill>
          <a:blip r:embed="rId2"/>
          <a:stretch>
            <a:fillRect/>
          </a:stretch>
        </p:blipFill>
        <p:spPr>
          <a:xfrm>
            <a:off x="846285" y="1523835"/>
            <a:ext cx="3987130" cy="3810330"/>
          </a:xfrm>
          <a:prstGeom prst="rect">
            <a:avLst/>
          </a:prstGeom>
        </p:spPr>
      </p:pic>
      <p:sp>
        <p:nvSpPr>
          <p:cNvPr id="3" name="TextBox 2">
            <a:extLst>
              <a:ext uri="{FF2B5EF4-FFF2-40B4-BE49-F238E27FC236}">
                <a16:creationId xmlns:a16="http://schemas.microsoft.com/office/drawing/2014/main" id="{2300ED98-5076-3A06-2006-E73BAFAE8A1C}"/>
              </a:ext>
            </a:extLst>
          </p:cNvPr>
          <p:cNvSpPr txBox="1"/>
          <p:nvPr/>
        </p:nvSpPr>
        <p:spPr>
          <a:xfrm>
            <a:off x="5096107" y="2644170"/>
            <a:ext cx="6478859"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dirty="0"/>
              <a:t>Unit 330 - Exam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dirty="0"/>
              <a:t>3</a:t>
            </a:r>
            <a:r>
              <a:rPr lang="en-US" sz="4800" baseline="30000" dirty="0"/>
              <a:t>rd </a:t>
            </a:r>
            <a:r>
              <a:rPr lang="en-US" sz="4800" dirty="0"/>
              <a:t>June 2024 AM</a:t>
            </a:r>
            <a:endParaRPr kumimoji="0" lang="en-GB" sz="3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8064332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7650FD-EEB3-2245-BEE1-DDB8083A1BEB}"/>
              </a:ext>
            </a:extLst>
          </p:cNvPr>
          <p:cNvSpPr txBox="1"/>
          <p:nvPr/>
        </p:nvSpPr>
        <p:spPr>
          <a:xfrm>
            <a:off x="5912627" y="2932148"/>
            <a:ext cx="6061094"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a:ln>
                  <a:noFill/>
                </a:ln>
                <a:solidFill>
                  <a:srgbClr val="FFFFFF"/>
                </a:solidFill>
                <a:effectLst/>
                <a:uLnTx/>
                <a:uFillTx/>
                <a:latin typeface="Arial" panose="020B0604020202020204" pitchFamily="34" charset="0"/>
                <a:ea typeface="Lato" panose="020F0502020204030203" pitchFamily="34" charset="0"/>
                <a:cs typeface="Arial" panose="020B0604020202020204" pitchFamily="34" charset="0"/>
              </a:rPr>
              <a:t>Event Evaluation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p:txBody>
      </p:sp>
      <p:pic>
        <p:nvPicPr>
          <p:cNvPr id="2" name="Picture 1">
            <a:extLst>
              <a:ext uri="{FF2B5EF4-FFF2-40B4-BE49-F238E27FC236}">
                <a16:creationId xmlns:a16="http://schemas.microsoft.com/office/drawing/2014/main" id="{C047A8AE-6883-4D9F-9A82-D022397272A3}"/>
              </a:ext>
            </a:extLst>
          </p:cNvPr>
          <p:cNvPicPr>
            <a:picLocks noChangeAspect="1"/>
          </p:cNvPicPr>
          <p:nvPr/>
        </p:nvPicPr>
        <p:blipFill>
          <a:blip r:embed="rId2"/>
          <a:stretch>
            <a:fillRect/>
          </a:stretch>
        </p:blipFill>
        <p:spPr>
          <a:xfrm>
            <a:off x="1140574" y="1523835"/>
            <a:ext cx="3987130" cy="3810330"/>
          </a:xfrm>
          <a:prstGeom prst="rect">
            <a:avLst/>
          </a:prstGeom>
        </p:spPr>
      </p:pic>
      <p:pic>
        <p:nvPicPr>
          <p:cNvPr id="3" name="Picture 2">
            <a:extLst>
              <a:ext uri="{FF2B5EF4-FFF2-40B4-BE49-F238E27FC236}">
                <a16:creationId xmlns:a16="http://schemas.microsoft.com/office/drawing/2014/main" id="{679566EF-1FA7-544A-DF2D-C1F581CC81A7}"/>
              </a:ext>
            </a:extLst>
          </p:cNvPr>
          <p:cNvPicPr>
            <a:picLocks noChangeAspect="1"/>
          </p:cNvPicPr>
          <p:nvPr/>
        </p:nvPicPr>
        <p:blipFill>
          <a:blip r:embed="rId3"/>
          <a:stretch>
            <a:fillRect/>
          </a:stretch>
        </p:blipFill>
        <p:spPr>
          <a:xfrm>
            <a:off x="8842433" y="3989290"/>
            <a:ext cx="2076628" cy="2076628"/>
          </a:xfrm>
          <a:prstGeom prst="rect">
            <a:avLst/>
          </a:prstGeom>
        </p:spPr>
      </p:pic>
      <p:sp>
        <p:nvSpPr>
          <p:cNvPr id="4" name="TextBox 3">
            <a:extLst>
              <a:ext uri="{FF2B5EF4-FFF2-40B4-BE49-F238E27FC236}">
                <a16:creationId xmlns:a16="http://schemas.microsoft.com/office/drawing/2014/main" id="{6E1B033F-DD1C-BB6E-6FFA-5CAB44007ED6}"/>
              </a:ext>
            </a:extLst>
          </p:cNvPr>
          <p:cNvSpPr txBox="1"/>
          <p:nvPr/>
        </p:nvSpPr>
        <p:spPr>
          <a:xfrm>
            <a:off x="1140574" y="5745123"/>
            <a:ext cx="6078712"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mn-cs"/>
                <a:hlinkClick r:id="rId4">
                  <a:extLst>
                    <a:ext uri="{A12FA001-AC4F-418D-AE19-62706E023703}">
                      <ahyp:hlinkClr xmlns:ahyp="http://schemas.microsoft.com/office/drawing/2018/hyperlinkcolor" val="tx"/>
                    </a:ext>
                  </a:extLst>
                </a:hlinkClick>
              </a:rPr>
              <a:t>https://www.surveymonkey.co.uk/r/WJEConline2023-24</a:t>
            </a:r>
            <a:endParaRPr kumimoji="0" lang="en-GB" sz="2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mn-cs"/>
            </a:endParaRPr>
          </a:p>
        </p:txBody>
      </p:sp>
    </p:spTree>
    <p:extLst>
      <p:ext uri="{BB962C8B-B14F-4D97-AF65-F5344CB8AC3E}">
        <p14:creationId xmlns:p14="http://schemas.microsoft.com/office/powerpoint/2010/main" val="636152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BED64862-D228-4A24-A2B3-A342D7136393}"/>
              </a:ext>
            </a:extLst>
          </p:cNvPr>
          <p:cNvSpPr txBox="1">
            <a:spLocks noGrp="1"/>
          </p:cNvSpPr>
          <p:nvPr>
            <p:ph idx="1"/>
          </p:nvPr>
        </p:nvSpPr>
        <p:spPr/>
        <p:txBody>
          <a:bodyPr>
            <a:normAutofit/>
          </a:bodyPr>
          <a:lstStyle/>
          <a:p>
            <a:pPr>
              <a:lnSpc>
                <a:spcPct val="140000"/>
              </a:lnSpc>
              <a:spcBef>
                <a:spcPts val="600"/>
              </a:spcBef>
            </a:pPr>
            <a:endParaRPr lang="en-GB" sz="1600" dirty="0"/>
          </a:p>
          <a:p>
            <a:pPr>
              <a:lnSpc>
                <a:spcPct val="140000"/>
              </a:lnSpc>
              <a:spcBef>
                <a:spcPts val="600"/>
              </a:spcBef>
            </a:pPr>
            <a:endParaRPr lang="en-US" sz="1500" dirty="0"/>
          </a:p>
          <a:p>
            <a:pPr>
              <a:lnSpc>
                <a:spcPct val="80000"/>
              </a:lnSpc>
            </a:pPr>
            <a:endParaRPr lang="en-GB" sz="2600" dirty="0"/>
          </a:p>
        </p:txBody>
      </p:sp>
      <p:sp>
        <p:nvSpPr>
          <p:cNvPr id="2" name="Rectangle 1">
            <a:extLst>
              <a:ext uri="{FF2B5EF4-FFF2-40B4-BE49-F238E27FC236}">
                <a16:creationId xmlns:a16="http://schemas.microsoft.com/office/drawing/2014/main" id="{6A3D36BA-9F62-0EC5-C6ED-F5D35778FC0D}"/>
              </a:ext>
            </a:extLst>
          </p:cNvPr>
          <p:cNvSpPr/>
          <p:nvPr/>
        </p:nvSpPr>
        <p:spPr>
          <a:xfrm>
            <a:off x="1908463" y="1637516"/>
            <a:ext cx="8676410" cy="4893647"/>
          </a:xfrm>
          <a:prstGeom prst="rect">
            <a:avLst/>
          </a:prstGeom>
        </p:spPr>
        <p:txBody>
          <a:bodyPr wrap="square">
            <a:spAutoFit/>
          </a:bodyPr>
          <a:lstStyle/>
          <a:p>
            <a:pPr fontAlgn="base">
              <a:spcBef>
                <a:spcPct val="0"/>
              </a:spcBef>
              <a:spcAft>
                <a:spcPct val="0"/>
              </a:spcAft>
              <a:defRPr/>
            </a:pPr>
            <a:r>
              <a:rPr lang="en-GB" sz="2400" dirty="0">
                <a:solidFill>
                  <a:prstClr val="black"/>
                </a:solidFill>
                <a:latin typeface="Arial" panose="020B0604020202020204" pitchFamily="34" charset="0"/>
                <a:ea typeface="ＭＳ Ｐゴシック" pitchFamily="1" charset="-128"/>
                <a:cs typeface="Arial" panose="020B0604020202020204" pitchFamily="34" charset="0"/>
              </a:rPr>
              <a:t>The presenter is required to make an audio recording of this event. This is a control designed to ensure that WJEC is able to demonstrate compliance with regulatory Conditions of Recognition; specifically, conditions relating to the confidentiality of assessment materials. </a:t>
            </a:r>
          </a:p>
          <a:p>
            <a:pPr fontAlgn="base">
              <a:spcBef>
                <a:spcPct val="0"/>
              </a:spcBef>
              <a:spcAft>
                <a:spcPct val="0"/>
              </a:spcAft>
              <a:defRPr/>
            </a:pP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p>
          <a:p>
            <a:pPr fontAlgn="base">
              <a:spcBef>
                <a:spcPct val="0"/>
              </a:spcBef>
              <a:spcAft>
                <a:spcPct val="0"/>
              </a:spcAft>
              <a:defRPr/>
            </a:pPr>
            <a:r>
              <a:rPr lang="en-GB" sz="2400" dirty="0">
                <a:solidFill>
                  <a:prstClr val="black"/>
                </a:solidFill>
                <a:latin typeface="Arial" panose="020B0604020202020204" pitchFamily="34" charset="0"/>
                <a:ea typeface="ＭＳ Ｐゴシック" pitchFamily="1" charset="-128"/>
                <a:cs typeface="Arial" panose="020B0604020202020204" pitchFamily="34" charset="0"/>
              </a:rPr>
              <a:t>The recording will be made available to the qualifications regulator if required, but it will not be shared with any other third parties. The recording will be stored securely by WJEC for a period of three years and then permanently destroyed. </a:t>
            </a:r>
          </a:p>
          <a:p>
            <a:pPr fontAlgn="base">
              <a:spcBef>
                <a:spcPct val="0"/>
              </a:spcBef>
              <a:spcAft>
                <a:spcPct val="0"/>
              </a:spcAft>
              <a:defRPr/>
            </a:pP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p>
          <a:p>
            <a:pPr fontAlgn="base">
              <a:spcBef>
                <a:spcPct val="0"/>
              </a:spcBef>
              <a:spcAft>
                <a:spcPct val="0"/>
              </a:spcAft>
              <a:defRPr/>
            </a:pPr>
            <a:r>
              <a:rPr lang="en-GB" sz="2400" dirty="0">
                <a:solidFill>
                  <a:prstClr val="black"/>
                </a:solidFill>
                <a:latin typeface="Arial" panose="020B0604020202020204" pitchFamily="34" charset="0"/>
                <a:ea typeface="ＭＳ Ｐゴシック" pitchFamily="1" charset="-128"/>
                <a:cs typeface="Arial" panose="020B0604020202020204" pitchFamily="34" charset="0"/>
              </a:rPr>
              <a:t>Please note that delegates are </a:t>
            </a:r>
            <a:r>
              <a:rPr lang="en-GB" sz="2400" b="1" dirty="0">
                <a:solidFill>
                  <a:prstClr val="black"/>
                </a:solidFill>
                <a:latin typeface="Arial" panose="020B0604020202020204" pitchFamily="34" charset="0"/>
                <a:ea typeface="ＭＳ Ｐゴシック" pitchFamily="1" charset="-128"/>
                <a:cs typeface="Arial" panose="020B0604020202020204" pitchFamily="34" charset="0"/>
              </a:rPr>
              <a:t>NOT PERMITTED </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to make an audio or video recording of any aspect of this event. </a:t>
            </a:r>
          </a:p>
        </p:txBody>
      </p:sp>
      <p:sp>
        <p:nvSpPr>
          <p:cNvPr id="3" name="TextBox 2">
            <a:extLst>
              <a:ext uri="{FF2B5EF4-FFF2-40B4-BE49-F238E27FC236}">
                <a16:creationId xmlns:a16="http://schemas.microsoft.com/office/drawing/2014/main" id="{CFCE0627-4811-3725-9302-BE5554D24545}"/>
              </a:ext>
            </a:extLst>
          </p:cNvPr>
          <p:cNvSpPr txBox="1"/>
          <p:nvPr/>
        </p:nvSpPr>
        <p:spPr>
          <a:xfrm>
            <a:off x="1908463" y="243069"/>
            <a:ext cx="5831142" cy="523220"/>
          </a:xfrm>
          <a:prstGeom prst="rect">
            <a:avLst/>
          </a:prstGeom>
          <a:noFill/>
        </p:spPr>
        <p:txBody>
          <a:bodyPr wrap="square" rtlCol="0">
            <a:spAutoFit/>
          </a:bodyPr>
          <a:lstStyle/>
          <a:p>
            <a:r>
              <a:rPr lang="en-US" sz="2800" dirty="0">
                <a:solidFill>
                  <a:srgbClr val="00B0F0"/>
                </a:solidFill>
              </a:rPr>
              <a:t>Audio Recording</a:t>
            </a:r>
            <a:endParaRPr lang="en-GB" sz="2800" dirty="0">
              <a:solidFill>
                <a:srgbClr val="00B0F0"/>
              </a:solidFill>
            </a:endParaRPr>
          </a:p>
        </p:txBody>
      </p:sp>
    </p:spTree>
    <p:extLst>
      <p:ext uri="{BB962C8B-B14F-4D97-AF65-F5344CB8AC3E}">
        <p14:creationId xmlns:p14="http://schemas.microsoft.com/office/powerpoint/2010/main" val="31884867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53F18082-FB71-D043-AC08-A8981A9BD215}"/>
              </a:ext>
            </a:extLst>
          </p:cNvPr>
          <p:cNvSpPr/>
          <p:nvPr/>
        </p:nvSpPr>
        <p:spPr>
          <a:xfrm>
            <a:off x="9245702" y="4016188"/>
            <a:ext cx="2348753" cy="2348753"/>
          </a:xfrm>
          <a:prstGeom prst="ellipse">
            <a:avLst/>
          </a:prstGeom>
          <a:solidFill>
            <a:schemeClr val="bg1"/>
          </a:solid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3B348E84-73F0-B149-81D2-272072280E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98215" y="4745642"/>
            <a:ext cx="2075523" cy="895908"/>
          </a:xfrm>
          <a:prstGeom prst="rect">
            <a:avLst/>
          </a:prstGeom>
        </p:spPr>
      </p:pic>
      <p:pic>
        <p:nvPicPr>
          <p:cNvPr id="6" name="Picture 5"/>
          <p:cNvPicPr>
            <a:picLocks noChangeAspect="1"/>
          </p:cNvPicPr>
          <p:nvPr/>
        </p:nvPicPr>
        <p:blipFill>
          <a:blip r:embed="rId4"/>
          <a:stretch>
            <a:fillRect/>
          </a:stretch>
        </p:blipFill>
        <p:spPr>
          <a:xfrm>
            <a:off x="487781" y="1489814"/>
            <a:ext cx="4298053" cy="4151736"/>
          </a:xfrm>
          <a:prstGeom prst="rect">
            <a:avLst/>
          </a:prstGeom>
        </p:spPr>
      </p:pic>
      <p:sp>
        <p:nvSpPr>
          <p:cNvPr id="7" name="TextBox 6">
            <a:extLst>
              <a:ext uri="{FF2B5EF4-FFF2-40B4-BE49-F238E27FC236}">
                <a16:creationId xmlns:a16="http://schemas.microsoft.com/office/drawing/2014/main" id="{C0E2F391-10FC-4988-BA0C-B89D23E20D69}"/>
              </a:ext>
            </a:extLst>
          </p:cNvPr>
          <p:cNvSpPr txBox="1"/>
          <p:nvPr/>
        </p:nvSpPr>
        <p:spPr>
          <a:xfrm>
            <a:off x="5333047" y="2621984"/>
            <a:ext cx="5634180"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err="1">
                <a:ln>
                  <a:noFill/>
                </a:ln>
                <a:solidFill>
                  <a:srgbClr val="FFFFFF"/>
                </a:solidFill>
                <a:effectLst/>
                <a:uLnTx/>
                <a:uFillTx/>
                <a:latin typeface="Arial" panose="020B0604020202020204"/>
                <a:ea typeface="+mn-ea"/>
                <a:cs typeface="+mn-cs"/>
              </a:rPr>
              <a:t>Diolch</a:t>
            </a:r>
            <a:endParaRPr kumimoji="0" lang="en-GB" sz="48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140000"/>
                </a:solidFill>
                <a:effectLst/>
                <a:uLnTx/>
                <a:uFillTx/>
                <a:latin typeface="Arial" panose="020B0604020202020204"/>
                <a:ea typeface="+mn-ea"/>
                <a:cs typeface="+mn-cs"/>
              </a:rPr>
              <a:t>Thank you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003647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B076E"/>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CC61C6-BA98-4D36-BC0A-F7981648A416}"/>
              </a:ext>
            </a:extLst>
          </p:cNvPr>
          <p:cNvSpPr txBox="1"/>
          <p:nvPr/>
        </p:nvSpPr>
        <p:spPr>
          <a:xfrm>
            <a:off x="939134" y="1304086"/>
            <a:ext cx="7981346"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Contacts: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Contact our specialist Subject Officers, Technical Adviser and administrative support team for your subject with any queries.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WJEC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100" cap="none" spc="-5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Amy Allen-Thomas - Subject Officer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100" cap="none" spc="-5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Tania Lucas – Subject Support Officer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100" cap="none" spc="-5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hlinkClick r:id="rId2">
                  <a:extLst>
                    <a:ext uri="{A12FA001-AC4F-418D-AE19-62706E023703}">
                      <ahyp:hlinkClr xmlns:ahyp="http://schemas.microsoft.com/office/drawing/2018/hyperlinkcolor" val="tx"/>
                    </a:ext>
                  </a:extLst>
                </a:hlinkClick>
              </a:rPr>
              <a:t>E-mail: ccpld@wjec.co.uk</a:t>
            </a:r>
            <a:endParaRPr kumimoji="0" lang="en-US" sz="1800" b="0" i="0" u="none" strike="noStrike" kern="1100" cap="none" spc="-5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100" cap="none" spc="-5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p:txBody>
      </p:sp>
      <p:grpSp>
        <p:nvGrpSpPr>
          <p:cNvPr id="8" name="Group 7">
            <a:extLst>
              <a:ext uri="{FF2B5EF4-FFF2-40B4-BE49-F238E27FC236}">
                <a16:creationId xmlns:a16="http://schemas.microsoft.com/office/drawing/2014/main" id="{14EAFA77-99E0-4A0D-8C44-58DBD4129EA2}"/>
              </a:ext>
            </a:extLst>
          </p:cNvPr>
          <p:cNvGrpSpPr/>
          <p:nvPr/>
        </p:nvGrpSpPr>
        <p:grpSpPr>
          <a:xfrm>
            <a:off x="9287742" y="4016188"/>
            <a:ext cx="2348753" cy="2348753"/>
            <a:chOff x="9287742" y="4016188"/>
            <a:chExt cx="2348753" cy="2348753"/>
          </a:xfrm>
        </p:grpSpPr>
        <p:sp>
          <p:nvSpPr>
            <p:cNvPr id="9" name="Oval 8">
              <a:extLst>
                <a:ext uri="{FF2B5EF4-FFF2-40B4-BE49-F238E27FC236}">
                  <a16:creationId xmlns:a16="http://schemas.microsoft.com/office/drawing/2014/main" id="{21BDAA15-B5D9-4B1F-B2DD-0E666622CE3A}"/>
                </a:ext>
              </a:extLst>
            </p:cNvPr>
            <p:cNvSpPr/>
            <p:nvPr/>
          </p:nvSpPr>
          <p:spPr>
            <a:xfrm>
              <a:off x="9287742" y="4016188"/>
              <a:ext cx="2348753" cy="2348753"/>
            </a:xfrm>
            <a:prstGeom prst="ellipse">
              <a:avLst/>
            </a:prstGeom>
            <a:solidFill>
              <a:schemeClr val="bg1"/>
            </a:solid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10" name="Picture 9">
              <a:extLst>
                <a:ext uri="{FF2B5EF4-FFF2-40B4-BE49-F238E27FC236}">
                  <a16:creationId xmlns:a16="http://schemas.microsoft.com/office/drawing/2014/main" id="{0BFCA2BE-1C3C-4462-980B-EF0BCCB6E7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98215" y="4745642"/>
              <a:ext cx="2075523" cy="895908"/>
            </a:xfrm>
            <a:prstGeom prst="rect">
              <a:avLst/>
            </a:prstGeom>
          </p:spPr>
        </p:pic>
      </p:grpSp>
    </p:spTree>
    <p:extLst>
      <p:ext uri="{BB962C8B-B14F-4D97-AF65-F5344CB8AC3E}">
        <p14:creationId xmlns:p14="http://schemas.microsoft.com/office/powerpoint/2010/main" val="4282325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B34BC3C-BD64-0A71-5E38-026DE0996639}"/>
              </a:ext>
            </a:extLst>
          </p:cNvPr>
          <p:cNvSpPr txBox="1">
            <a:spLocks/>
          </p:cNvSpPr>
          <p:nvPr/>
        </p:nvSpPr>
        <p:spPr>
          <a:xfrm>
            <a:off x="631144" y="309057"/>
            <a:ext cx="8175171" cy="773063"/>
          </a:xfrm>
          <a:prstGeom prst="rect">
            <a:avLst/>
          </a:prstGeom>
        </p:spPr>
        <p:txBody>
          <a:bodyPr anchor="t">
            <a:normAutofit fontScale="97500"/>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GB" sz="2900" dirty="0">
                <a:solidFill>
                  <a:srgbClr val="009FE3"/>
                </a:solidFill>
                <a:latin typeface="Arial" panose="020B0604020202020204" pitchFamily="34" charset="0"/>
                <a:cs typeface="Arial" panose="020B0604020202020204" pitchFamily="34" charset="0"/>
              </a:rPr>
              <a:t>Using Teams</a:t>
            </a:r>
            <a:br>
              <a:rPr lang="en-GB" sz="4400" kern="1100" spc="-30" dirty="0">
                <a:solidFill>
                  <a:srgbClr val="3DA0E4"/>
                </a:solidFill>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5F3F137E-C874-CA56-026F-96E42EA36EE1}"/>
              </a:ext>
            </a:extLst>
          </p:cNvPr>
          <p:cNvSpPr/>
          <p:nvPr/>
        </p:nvSpPr>
        <p:spPr>
          <a:xfrm>
            <a:off x="415291" y="1558430"/>
            <a:ext cx="11527671" cy="2795381"/>
          </a:xfrm>
          <a:prstGeom prst="rect">
            <a:avLst/>
          </a:prstGeom>
        </p:spPr>
        <p:txBody>
          <a:bodyPr wrap="square">
            <a:spAutoFit/>
          </a:bodyPr>
          <a:lstStyle/>
          <a:p>
            <a:pPr defTabSz="457200" fontAlgn="base">
              <a:lnSpc>
                <a:spcPct val="115000"/>
              </a:lnSpc>
              <a:spcBef>
                <a:spcPts val="750"/>
              </a:spcBef>
              <a:spcAft>
                <a:spcPts val="750"/>
              </a:spcAft>
              <a:defRPr/>
            </a:pP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During this Teams session, it would be beneficial to all if the following protocols are adhered to:</a:t>
            </a:r>
          </a:p>
          <a:p>
            <a:pPr marL="342900" indent="-342900" defTabSz="457200" fontAlgn="base">
              <a:lnSpc>
                <a:spcPct val="115000"/>
              </a:lnSpc>
              <a:spcBef>
                <a:spcPts val="750"/>
              </a:spcBef>
              <a:spcAft>
                <a:spcPts val="750"/>
              </a:spcAft>
              <a:buFont typeface="Arial" panose="020B0604020202020204" pitchFamily="34" charset="0"/>
              <a:buChar char="•"/>
              <a:defRPr/>
            </a:pP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Microphones to be muted when not speaking </a:t>
            </a:r>
          </a:p>
          <a:p>
            <a:pPr marL="342900" indent="-342900" defTabSz="457200" fontAlgn="base">
              <a:lnSpc>
                <a:spcPct val="115000"/>
              </a:lnSpc>
              <a:spcBef>
                <a:spcPts val="750"/>
              </a:spcBef>
              <a:spcAft>
                <a:spcPts val="750"/>
              </a:spcAft>
              <a:buFont typeface="Arial" panose="020B0604020202020204" pitchFamily="34" charset="0"/>
              <a:buChar char="•"/>
              <a:defRPr/>
            </a:pP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Use the ‘raise your hand’ feature to ask a question or use the chat function</a:t>
            </a:r>
          </a:p>
          <a:p>
            <a:pPr marL="342900" indent="-342900" defTabSz="457200" fontAlgn="base">
              <a:lnSpc>
                <a:spcPct val="115000"/>
              </a:lnSpc>
              <a:spcBef>
                <a:spcPts val="750"/>
              </a:spcBef>
              <a:spcAft>
                <a:spcPts val="750"/>
              </a:spcAft>
              <a:buFont typeface="Arial" panose="020B0604020202020204" pitchFamily="34" charset="0"/>
              <a:buChar char="•"/>
              <a:defRPr/>
            </a:pP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Activate your camera if you wish to do so</a:t>
            </a:r>
          </a:p>
        </p:txBody>
      </p:sp>
      <p:sp>
        <p:nvSpPr>
          <p:cNvPr id="12" name="Rectangle 11">
            <a:extLst>
              <a:ext uri="{FF2B5EF4-FFF2-40B4-BE49-F238E27FC236}">
                <a16:creationId xmlns:a16="http://schemas.microsoft.com/office/drawing/2014/main" id="{D24BDA96-D6C3-C70E-662C-5C0FEF9121C0}"/>
              </a:ext>
            </a:extLst>
          </p:cNvPr>
          <p:cNvSpPr/>
          <p:nvPr/>
        </p:nvSpPr>
        <p:spPr>
          <a:xfrm>
            <a:off x="439291" y="4396481"/>
            <a:ext cx="11527671" cy="1960280"/>
          </a:xfrm>
          <a:prstGeom prst="rect">
            <a:avLst/>
          </a:prstGeom>
        </p:spPr>
        <p:txBody>
          <a:bodyPr wrap="square">
            <a:spAutoFit/>
          </a:bodyPr>
          <a:lstStyle/>
          <a:p>
            <a:pPr defTabSz="457200" fontAlgn="base">
              <a:lnSpc>
                <a:spcPct val="115000"/>
              </a:lnSpc>
              <a:spcBef>
                <a:spcPts val="750"/>
              </a:spcBef>
              <a:spcAft>
                <a:spcPts val="750"/>
              </a:spcAft>
              <a:defRPr/>
            </a:pPr>
            <a:r>
              <a:rPr lang="en-GB" sz="2400" b="1"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Technical problems:</a:t>
            </a:r>
          </a:p>
          <a:p>
            <a:pPr marL="342900" indent="-342900" defTabSz="457200" fontAlgn="base">
              <a:lnSpc>
                <a:spcPct val="115000"/>
              </a:lnSpc>
              <a:spcBef>
                <a:spcPts val="750"/>
              </a:spcBef>
              <a:spcAft>
                <a:spcPts val="750"/>
              </a:spcAft>
              <a:buFont typeface="Arial" panose="020B0604020202020204" pitchFamily="34" charset="0"/>
              <a:buChar char="•"/>
              <a:defRPr/>
            </a:pP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If you experience technical problems with your sound or your web camera, this is often out of our control, but in the first instance we advise you leave and re-join the meeting or contact your own IT support.</a:t>
            </a:r>
          </a:p>
        </p:txBody>
      </p:sp>
      <p:pic>
        <p:nvPicPr>
          <p:cNvPr id="13" name="Picture 12" descr="A black and white icon with a microphone&#10;&#10;Description automatically generated">
            <a:extLst>
              <a:ext uri="{FF2B5EF4-FFF2-40B4-BE49-F238E27FC236}">
                <a16:creationId xmlns:a16="http://schemas.microsoft.com/office/drawing/2014/main" id="{F19AFB2C-6ED1-A9A5-6B38-8B24CF38528F}"/>
              </a:ext>
            </a:extLst>
          </p:cNvPr>
          <p:cNvPicPr>
            <a:picLocks noChangeAspect="1"/>
          </p:cNvPicPr>
          <p:nvPr/>
        </p:nvPicPr>
        <p:blipFill>
          <a:blip r:embed="rId2"/>
          <a:stretch>
            <a:fillRect/>
          </a:stretch>
        </p:blipFill>
        <p:spPr>
          <a:xfrm>
            <a:off x="7419720" y="2410483"/>
            <a:ext cx="718834" cy="718834"/>
          </a:xfrm>
          <a:prstGeom prst="rect">
            <a:avLst/>
          </a:prstGeom>
        </p:spPr>
      </p:pic>
      <p:pic>
        <p:nvPicPr>
          <p:cNvPr id="14" name="Content Placeholder 4" descr="raise hand icon">
            <a:extLst>
              <a:ext uri="{FF2B5EF4-FFF2-40B4-BE49-F238E27FC236}">
                <a16:creationId xmlns:a16="http://schemas.microsoft.com/office/drawing/2014/main" id="{11CAB583-49E8-842E-112E-8D16C12B7F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5790" y="2805624"/>
            <a:ext cx="647386" cy="64738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Chat icon">
            <a:extLst>
              <a:ext uri="{FF2B5EF4-FFF2-40B4-BE49-F238E27FC236}">
                <a16:creationId xmlns:a16="http://schemas.microsoft.com/office/drawing/2014/main" id="{461DBFDC-78F0-FDFA-A06A-D9B4B7E804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6427" y="3605713"/>
            <a:ext cx="556749" cy="5567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Video call button">
            <a:extLst>
              <a:ext uri="{FF2B5EF4-FFF2-40B4-BE49-F238E27FC236}">
                <a16:creationId xmlns:a16="http://schemas.microsoft.com/office/drawing/2014/main" id="{1878AB95-5F47-275B-7755-DB2FAA7678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78440" y="3877501"/>
            <a:ext cx="556749" cy="556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283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F16A838-9D4A-A242-4FB2-B6173E744C04}"/>
              </a:ext>
              <a:ext uri="{C183D7F6-B498-43B3-948B-1728B52AA6E4}">
                <adec:decorative xmlns:adec="http://schemas.microsoft.com/office/drawing/2017/decorative" val="1"/>
              </a:ext>
            </a:extLst>
          </p:cNvPr>
          <p:cNvSpPr/>
          <p:nvPr/>
        </p:nvSpPr>
        <p:spPr>
          <a:xfrm flipV="1">
            <a:off x="1" y="6604000"/>
            <a:ext cx="6676570" cy="254000"/>
          </a:xfrm>
          <a:prstGeom prst="rect">
            <a:avLst/>
          </a:prstGeom>
          <a:solidFill>
            <a:srgbClr val="3DA0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7A8164F-9CFC-01BD-D195-3BAE20EC1E82}"/>
              </a:ext>
              <a:ext uri="{C183D7F6-B498-43B3-948B-1728B52AA6E4}">
                <adec:decorative xmlns:adec="http://schemas.microsoft.com/office/drawing/2017/decorative" val="1"/>
              </a:ext>
            </a:extLst>
          </p:cNvPr>
          <p:cNvSpPr/>
          <p:nvPr/>
        </p:nvSpPr>
        <p:spPr>
          <a:xfrm flipV="1">
            <a:off x="6676570" y="6604000"/>
            <a:ext cx="2757715" cy="254000"/>
          </a:xfrm>
          <a:prstGeom prst="rect">
            <a:avLst/>
          </a:prstGeom>
          <a:solidFill>
            <a:srgbClr val="E65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347D69F-65BA-1961-F59E-026768C92A41}"/>
              </a:ext>
              <a:ext uri="{C183D7F6-B498-43B3-948B-1728B52AA6E4}">
                <adec:decorative xmlns:adec="http://schemas.microsoft.com/office/drawing/2017/decorative" val="1"/>
              </a:ext>
            </a:extLst>
          </p:cNvPr>
          <p:cNvSpPr/>
          <p:nvPr/>
        </p:nvSpPr>
        <p:spPr>
          <a:xfrm flipV="1">
            <a:off x="9434285" y="6614886"/>
            <a:ext cx="2757715" cy="254000"/>
          </a:xfrm>
          <a:prstGeom prst="rect">
            <a:avLst/>
          </a:prstGeom>
          <a:solidFill>
            <a:srgbClr val="FFC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FDDF978D-4FC8-C903-1776-E1C6D89213D2}"/>
              </a:ext>
            </a:extLst>
          </p:cNvPr>
          <p:cNvSpPr txBox="1">
            <a:spLocks/>
          </p:cNvSpPr>
          <p:nvPr/>
        </p:nvSpPr>
        <p:spPr>
          <a:xfrm>
            <a:off x="571767" y="349916"/>
            <a:ext cx="8175171" cy="773063"/>
          </a:xfrm>
          <a:prstGeom prst="rect">
            <a:avLst/>
          </a:prstGeom>
        </p:spPr>
        <p:txBody>
          <a:bodyPr anchor="t">
            <a:normAutofit fontScale="97500"/>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GB" sz="2900" dirty="0">
                <a:solidFill>
                  <a:srgbClr val="009FE3"/>
                </a:solidFill>
                <a:latin typeface="Arial" panose="020B0604020202020204" pitchFamily="34" charset="0"/>
                <a:cs typeface="Arial" panose="020B0604020202020204" pitchFamily="34" charset="0"/>
              </a:rPr>
              <a:t>Event Materials</a:t>
            </a:r>
            <a:br>
              <a:rPr lang="en-GB" sz="4400" kern="1100" spc="-30" dirty="0">
                <a:solidFill>
                  <a:srgbClr val="3DA0E4"/>
                </a:solidFill>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DE6083B0-2818-8381-46A6-A6642790A750}"/>
              </a:ext>
            </a:extLst>
          </p:cNvPr>
          <p:cNvSpPr/>
          <p:nvPr/>
        </p:nvSpPr>
        <p:spPr>
          <a:xfrm>
            <a:off x="332164" y="1972656"/>
            <a:ext cx="11527671" cy="1535549"/>
          </a:xfrm>
          <a:prstGeom prst="rect">
            <a:avLst/>
          </a:prstGeom>
        </p:spPr>
        <p:txBody>
          <a:bodyPr wrap="square">
            <a:spAutoFit/>
          </a:bodyPr>
          <a:lstStyle/>
          <a:p>
            <a:pPr defTabSz="457200" fontAlgn="base">
              <a:lnSpc>
                <a:spcPct val="115000"/>
              </a:lnSpc>
              <a:spcBef>
                <a:spcPts val="750"/>
              </a:spcBef>
              <a:spcAft>
                <a:spcPts val="750"/>
              </a:spcAft>
              <a:defRPr/>
            </a:pPr>
            <a:endPar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endParaRPr>
          </a:p>
          <a:p>
            <a:pPr defTabSz="457200" fontAlgn="base">
              <a:lnSpc>
                <a:spcPct val="115000"/>
              </a:lnSpc>
              <a:spcBef>
                <a:spcPts val="750"/>
              </a:spcBef>
              <a:spcAft>
                <a:spcPts val="750"/>
              </a:spcAft>
              <a:defRPr/>
            </a:pP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This PPT presentation will be sent to the email address(es) you provided on registration.</a:t>
            </a:r>
          </a:p>
        </p:txBody>
      </p:sp>
    </p:spTree>
    <p:extLst>
      <p:ext uri="{BB962C8B-B14F-4D97-AF65-F5344CB8AC3E}">
        <p14:creationId xmlns:p14="http://schemas.microsoft.com/office/powerpoint/2010/main" val="2884054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FED2B8-A94F-4049-A8BE-D3E6DB8651ED}"/>
              </a:ext>
            </a:extLst>
          </p:cNvPr>
          <p:cNvSpPr txBox="1"/>
          <p:nvPr/>
        </p:nvSpPr>
        <p:spPr>
          <a:xfrm>
            <a:off x="497356" y="430696"/>
            <a:ext cx="293702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7BB9"/>
                </a:solidFill>
                <a:effectLst/>
                <a:uLnTx/>
                <a:uFillTx/>
                <a:latin typeface="Lato" panose="020F0502020204030203" pitchFamily="34" charset="0"/>
                <a:ea typeface="Lato" panose="020F0502020204030203" pitchFamily="34" charset="0"/>
                <a:cs typeface="Lato" panose="020F0502020204030203" pitchFamily="34" charset="0"/>
              </a:rPr>
              <a:t>Aim and objectives  </a:t>
            </a:r>
          </a:p>
        </p:txBody>
      </p:sp>
      <p:sp>
        <p:nvSpPr>
          <p:cNvPr id="3" name="TextBox 2">
            <a:extLst>
              <a:ext uri="{FF2B5EF4-FFF2-40B4-BE49-F238E27FC236}">
                <a16:creationId xmlns:a16="http://schemas.microsoft.com/office/drawing/2014/main" id="{810611CA-44AB-4EC9-B7C2-AAF51FDA6C48}"/>
              </a:ext>
            </a:extLst>
          </p:cNvPr>
          <p:cNvSpPr txBox="1"/>
          <p:nvPr/>
        </p:nvSpPr>
        <p:spPr>
          <a:xfrm>
            <a:off x="381742" y="1109755"/>
            <a:ext cx="7569077" cy="3785652"/>
          </a:xfrm>
          <a:prstGeom prst="rect">
            <a:avLst/>
          </a:prstGeom>
          <a:noFill/>
        </p:spPr>
        <p:txBody>
          <a:bodyPr wrap="square" rtlCol="0">
            <a:spAutoFit/>
          </a:bodyPr>
          <a:lstStyle/>
          <a:p>
            <a:pPr algn="l"/>
            <a:r>
              <a:rPr lang="en-US" sz="2000" b="0" i="0" dirty="0">
                <a:solidFill>
                  <a:srgbClr val="0070C0"/>
                </a:solidFill>
                <a:effectLst/>
                <a:latin typeface="Arial" panose="020B0604020202020204" pitchFamily="34" charset="0"/>
                <a:cs typeface="Arial" panose="020B0604020202020204" pitchFamily="34" charset="0"/>
              </a:rPr>
              <a:t>The online session will provide participants with an opportunity to:</a:t>
            </a:r>
          </a:p>
          <a:p>
            <a:pPr algn="l"/>
            <a:endParaRPr lang="en-US" sz="2000" b="0" i="0" dirty="0">
              <a:solidFill>
                <a:srgbClr val="0070C0"/>
              </a:solidFill>
              <a:effectLst/>
              <a:latin typeface="Arial" panose="020B0604020202020204" pitchFamily="34" charset="0"/>
              <a:cs typeface="Arial" panose="020B0604020202020204" pitchFamily="34" charset="0"/>
            </a:endParaRPr>
          </a:p>
          <a:p>
            <a:pPr marL="357188" indent="-357188" algn="l">
              <a:buFont typeface="Arial" panose="020B0604020202020204" pitchFamily="34" charset="0"/>
              <a:buChar char="•"/>
            </a:pPr>
            <a:r>
              <a:rPr lang="en-US" sz="2000" b="0" i="0" dirty="0">
                <a:solidFill>
                  <a:srgbClr val="0070C0"/>
                </a:solidFill>
                <a:effectLst/>
                <a:latin typeface="Arial" panose="020B0604020202020204" pitchFamily="34" charset="0"/>
                <a:cs typeface="Arial" panose="020B0604020202020204" pitchFamily="34" charset="0"/>
              </a:rPr>
              <a:t>Listen to high level Principal Examiner feedback on Unit 330 from January 2024 examination.</a:t>
            </a:r>
          </a:p>
          <a:p>
            <a:pPr marL="357188" indent="-357188" algn="l">
              <a:buFont typeface="Arial" panose="020B0604020202020204" pitchFamily="34" charset="0"/>
              <a:buChar char="•"/>
            </a:pPr>
            <a:r>
              <a:rPr lang="en-US" sz="2000" b="0" i="0" dirty="0">
                <a:solidFill>
                  <a:srgbClr val="0070C0"/>
                </a:solidFill>
                <a:effectLst/>
                <a:latin typeface="Arial" panose="020B0604020202020204" pitchFamily="34" charset="0"/>
                <a:cs typeface="Arial" panose="020B0604020202020204" pitchFamily="34" charset="0"/>
              </a:rPr>
              <a:t>Read and digest candidates responses before the session and propose awarded marks in line with mark scheme in preparation.</a:t>
            </a:r>
          </a:p>
          <a:p>
            <a:pPr marL="357188" indent="-357188" algn="l">
              <a:buFont typeface="Arial" panose="020B0604020202020204" pitchFamily="34" charset="0"/>
              <a:buChar char="•"/>
            </a:pPr>
            <a:r>
              <a:rPr lang="en-US" sz="2000" b="0" i="0" dirty="0">
                <a:solidFill>
                  <a:srgbClr val="0070C0"/>
                </a:solidFill>
                <a:effectLst/>
                <a:latin typeface="Arial" panose="020B0604020202020204" pitchFamily="34" charset="0"/>
                <a:cs typeface="Arial" panose="020B0604020202020204" pitchFamily="34" charset="0"/>
              </a:rPr>
              <a:t>Participate in discussion for each marked response.</a:t>
            </a:r>
          </a:p>
          <a:p>
            <a:pPr marL="357188" indent="-357188" algn="l">
              <a:buFont typeface="Arial" panose="020B0604020202020204" pitchFamily="34" charset="0"/>
              <a:buChar char="•"/>
            </a:pPr>
            <a:r>
              <a:rPr lang="en-US" sz="2000" b="0" i="0" dirty="0">
                <a:solidFill>
                  <a:srgbClr val="0070C0"/>
                </a:solidFill>
                <a:effectLst/>
                <a:latin typeface="Arial" panose="020B0604020202020204" pitchFamily="34" charset="0"/>
                <a:cs typeface="Arial" panose="020B0604020202020204" pitchFamily="34" charset="0"/>
              </a:rPr>
              <a:t>Gather hints and tips on the marking process to embed in delivery and assessment at </a:t>
            </a:r>
            <a:r>
              <a:rPr lang="en-US" sz="2000" b="0" i="0" dirty="0" err="1">
                <a:solidFill>
                  <a:srgbClr val="0070C0"/>
                </a:solidFill>
                <a:effectLst/>
                <a:latin typeface="Arial" panose="020B0604020202020204" pitchFamily="34" charset="0"/>
                <a:cs typeface="Arial" panose="020B0604020202020204" pitchFamily="34" charset="0"/>
              </a:rPr>
              <a:t>centre</a:t>
            </a:r>
            <a:r>
              <a:rPr lang="en-US" sz="2000" b="0" i="0" dirty="0">
                <a:solidFill>
                  <a:srgbClr val="0070C0"/>
                </a:solidFill>
                <a:effectLst/>
                <a:latin typeface="Arial" panose="020B0604020202020204" pitchFamily="34" charset="0"/>
                <a:cs typeface="Arial" panose="020B0604020202020204" pitchFamily="34" charset="0"/>
              </a:rPr>
              <a:t> level.</a:t>
            </a:r>
          </a:p>
          <a:p>
            <a:pPr marL="357188" indent="-357188" algn="l">
              <a:buFont typeface="Arial" panose="020B0604020202020204" pitchFamily="34" charset="0"/>
              <a:buChar char="•"/>
            </a:pPr>
            <a:r>
              <a:rPr lang="en-US" sz="2000" b="0" i="0" dirty="0">
                <a:solidFill>
                  <a:srgbClr val="0070C0"/>
                </a:solidFill>
                <a:effectLst/>
                <a:latin typeface="Arial" panose="020B0604020202020204" pitchFamily="34" charset="0"/>
                <a:cs typeface="Arial" panose="020B0604020202020204" pitchFamily="34" charset="0"/>
              </a:rPr>
              <a:t>Question and answer opportunities with the technical adviser and subject specialists</a:t>
            </a:r>
          </a:p>
        </p:txBody>
      </p:sp>
      <p:pic>
        <p:nvPicPr>
          <p:cNvPr id="4" name="Picture 3">
            <a:extLst>
              <a:ext uri="{FF2B5EF4-FFF2-40B4-BE49-F238E27FC236}">
                <a16:creationId xmlns:a16="http://schemas.microsoft.com/office/drawing/2014/main" id="{CA84218F-45E1-4F1D-87E5-07A3674935D9}"/>
              </a:ext>
            </a:extLst>
          </p:cNvPr>
          <p:cNvPicPr>
            <a:picLocks noChangeAspect="1"/>
          </p:cNvPicPr>
          <p:nvPr/>
        </p:nvPicPr>
        <p:blipFill>
          <a:blip r:embed="rId2"/>
          <a:stretch>
            <a:fillRect/>
          </a:stretch>
        </p:blipFill>
        <p:spPr>
          <a:xfrm>
            <a:off x="9432832" y="4167976"/>
            <a:ext cx="2261812" cy="2206943"/>
          </a:xfrm>
          <a:prstGeom prst="rect">
            <a:avLst/>
          </a:prstGeom>
        </p:spPr>
      </p:pic>
      <p:sp>
        <p:nvSpPr>
          <p:cNvPr id="6" name="TextBox 5">
            <a:extLst>
              <a:ext uri="{FF2B5EF4-FFF2-40B4-BE49-F238E27FC236}">
                <a16:creationId xmlns:a16="http://schemas.microsoft.com/office/drawing/2014/main" id="{6E4387A0-37D1-4790-9525-516339597FD0}"/>
              </a:ext>
            </a:extLst>
          </p:cNvPr>
          <p:cNvSpPr txBox="1"/>
          <p:nvPr/>
        </p:nvSpPr>
        <p:spPr>
          <a:xfrm>
            <a:off x="1388891" y="5346706"/>
            <a:ext cx="6094476" cy="830997"/>
          </a:xfrm>
          <a:prstGeom prst="rect">
            <a:avLst/>
          </a:prstGeom>
          <a:no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140000"/>
                </a:solidFill>
                <a:effectLst/>
                <a:uLnTx/>
                <a:uFillTx/>
                <a:latin typeface="Arial" panose="020B0604020202020204"/>
                <a:ea typeface="+mn-ea"/>
                <a:cs typeface="+mn-cs"/>
              </a:rPr>
              <a:t>New Mailbox for WJEC CCPLD Qualifications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140000"/>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070C0"/>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CCPLD@wjec.co.uk</a:t>
            </a:r>
            <a:r>
              <a:rPr kumimoji="0" lang="en-GB" sz="2000" b="0" i="0" u="none" strike="noStrike" kern="1200" cap="none" spc="0" normalizeH="0" baseline="0" noProof="0">
                <a:ln>
                  <a:noFill/>
                </a:ln>
                <a:solidFill>
                  <a:srgbClr val="0070C0"/>
                </a:solidFill>
                <a:effectLst/>
                <a:uLnTx/>
                <a:uFillTx/>
                <a:latin typeface="Arial" panose="020B0604020202020204"/>
                <a:ea typeface="+mn-ea"/>
                <a:cs typeface="+mn-cs"/>
              </a:rPr>
              <a:t> </a:t>
            </a:r>
          </a:p>
        </p:txBody>
      </p:sp>
    </p:spTree>
    <p:extLst>
      <p:ext uri="{BB962C8B-B14F-4D97-AF65-F5344CB8AC3E}">
        <p14:creationId xmlns:p14="http://schemas.microsoft.com/office/powerpoint/2010/main" val="3716472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B04B15-9A0F-4256-BD4B-169C61E739D1}"/>
              </a:ext>
            </a:extLst>
          </p:cNvPr>
          <p:cNvSpPr>
            <a:spLocks noGrp="1"/>
          </p:cNvSpPr>
          <p:nvPr>
            <p:ph sz="quarter" idx="10"/>
          </p:nvPr>
        </p:nvSpPr>
        <p:spPr/>
        <p:txBody>
          <a:bodyPr/>
          <a:lstStyle/>
          <a:p>
            <a:pPr marL="0" algn="l" rtl="0" eaLnBrk="1" fontAlgn="t" latinLnBrk="0" hangingPunct="1">
              <a:spcBef>
                <a:spcPts val="0"/>
              </a:spcBef>
              <a:spcAft>
                <a:spcPts val="0"/>
              </a:spcAft>
            </a:pPr>
            <a:endParaRPr lang="en-GB" sz="1800" b="0" i="0" u="none" strike="noStrike" dirty="0">
              <a:effectLst/>
              <a:latin typeface="Arial" panose="020B0604020202020204" pitchFamily="34" charset="0"/>
            </a:endParaRPr>
          </a:p>
          <a:p>
            <a:pPr marL="0" algn="ctr" rtl="0" eaLnBrk="1" fontAlgn="t" latinLnBrk="0" hangingPunct="1">
              <a:spcBef>
                <a:spcPts val="0"/>
              </a:spcBef>
              <a:spcAft>
                <a:spcPts val="0"/>
              </a:spcAft>
            </a:pPr>
            <a:r>
              <a:rPr lang="en-GB" sz="1800" b="1" i="0" u="none" strike="noStrike" kern="1200" dirty="0">
                <a:solidFill>
                  <a:srgbClr val="FFFFFF"/>
                </a:solidFill>
                <a:effectLst/>
                <a:latin typeface="Arial" panose="020B0604020202020204" pitchFamily="34" charset="0"/>
              </a:rPr>
              <a:t>Paper </a:t>
            </a:r>
            <a:endParaRPr lang="en-GB" sz="1800" b="0" i="0" u="none" strike="noStrike" dirty="0">
              <a:effectLst/>
              <a:latin typeface="Arial" panose="020B0604020202020204" pitchFamily="34" charset="0"/>
            </a:endParaRPr>
          </a:p>
          <a:p>
            <a:pPr marL="0" algn="ctr" rtl="0" eaLnBrk="1" fontAlgn="t" latinLnBrk="0" hangingPunct="1">
              <a:spcBef>
                <a:spcPts val="0"/>
              </a:spcBef>
              <a:spcAft>
                <a:spcPts val="0"/>
              </a:spcAft>
            </a:pPr>
            <a:r>
              <a:rPr lang="en-GB" sz="1800" b="1" i="0" u="none" strike="noStrike" kern="1200" dirty="0">
                <a:solidFill>
                  <a:srgbClr val="FFFFFF"/>
                </a:solidFill>
                <a:effectLst/>
                <a:latin typeface="Arial" panose="020B0604020202020204" pitchFamily="34" charset="0"/>
              </a:rPr>
              <a:t>Onscreen </a:t>
            </a:r>
            <a:endParaRPr lang="en-GB" sz="1800" b="0" i="0" u="none" strike="noStrike" dirty="0">
              <a:effectLst/>
              <a:latin typeface="Arial" panose="020B0604020202020204" pitchFamily="34" charset="0"/>
            </a:endParaRPr>
          </a:p>
          <a:p>
            <a:pPr marL="0" algn="l" rtl="0" eaLnBrk="1" fontAlgn="t" latinLnBrk="0" hangingPunct="1">
              <a:spcBef>
                <a:spcPts val="0"/>
              </a:spcBef>
              <a:spcAft>
                <a:spcPts val="0"/>
              </a:spcAft>
            </a:pPr>
            <a:endParaRPr lang="en-GB" sz="1800" b="0" i="0" u="none" strike="noStrike" dirty="0">
              <a:effectLst/>
              <a:latin typeface="Arial" panose="020B0604020202020204" pitchFamily="34" charset="0"/>
            </a:endParaRPr>
          </a:p>
          <a:p>
            <a:pPr marL="0" algn="ctr" rtl="0" eaLnBrk="1" fontAlgn="t" latinLnBrk="0" hangingPunct="1">
              <a:spcBef>
                <a:spcPts val="0"/>
              </a:spcBef>
              <a:spcAft>
                <a:spcPts val="0"/>
              </a:spcAft>
            </a:pPr>
            <a:r>
              <a:rPr lang="en-GB" sz="1800" b="1" i="0" u="none" strike="noStrike" kern="1200" dirty="0">
                <a:solidFill>
                  <a:srgbClr val="FFFFFF"/>
                </a:solidFill>
                <a:effectLst/>
                <a:latin typeface="Arial" panose="020B0604020202020204" pitchFamily="34" charset="0"/>
              </a:rPr>
              <a:t>Paper </a:t>
            </a:r>
            <a:endParaRPr lang="en-GB" sz="1800" b="0" i="0" u="none" strike="noStrike" dirty="0">
              <a:effectLst/>
              <a:latin typeface="Arial" panose="020B0604020202020204" pitchFamily="34" charset="0"/>
            </a:endParaRPr>
          </a:p>
          <a:p>
            <a:endParaRPr lang="en-GB" dirty="0"/>
          </a:p>
        </p:txBody>
      </p:sp>
      <p:sp>
        <p:nvSpPr>
          <p:cNvPr id="3" name="Title 2">
            <a:extLst>
              <a:ext uri="{FF2B5EF4-FFF2-40B4-BE49-F238E27FC236}">
                <a16:creationId xmlns:a16="http://schemas.microsoft.com/office/drawing/2014/main" id="{22E93059-76E4-4DF1-9482-BC73CD47D6BF}"/>
              </a:ext>
            </a:extLst>
          </p:cNvPr>
          <p:cNvSpPr>
            <a:spLocks noGrp="1"/>
          </p:cNvSpPr>
          <p:nvPr>
            <p:ph type="title"/>
          </p:nvPr>
        </p:nvSpPr>
        <p:spPr/>
        <p:txBody>
          <a:bodyPr/>
          <a:lstStyle/>
          <a:p>
            <a:r>
              <a:rPr lang="en-GB" sz="2000" dirty="0"/>
              <a:t>Entries January 2024</a:t>
            </a:r>
          </a:p>
        </p:txBody>
      </p:sp>
      <p:graphicFrame>
        <p:nvGraphicFramePr>
          <p:cNvPr id="4" name="Table 4">
            <a:extLst>
              <a:ext uri="{FF2B5EF4-FFF2-40B4-BE49-F238E27FC236}">
                <a16:creationId xmlns:a16="http://schemas.microsoft.com/office/drawing/2014/main" id="{DA876F7D-DB57-425E-9D3D-8194C941B8C4}"/>
              </a:ext>
            </a:extLst>
          </p:cNvPr>
          <p:cNvGraphicFramePr>
            <a:graphicFrameLocks noGrp="1"/>
          </p:cNvGraphicFramePr>
          <p:nvPr>
            <p:extLst>
              <p:ext uri="{D42A27DB-BD31-4B8C-83A1-F6EECF244321}">
                <p14:modId xmlns:p14="http://schemas.microsoft.com/office/powerpoint/2010/main" val="1244361185"/>
              </p:ext>
            </p:extLst>
          </p:nvPr>
        </p:nvGraphicFramePr>
        <p:xfrm>
          <a:off x="282011" y="1563565"/>
          <a:ext cx="11527353" cy="1766821"/>
        </p:xfrm>
        <a:graphic>
          <a:graphicData uri="http://schemas.openxmlformats.org/drawingml/2006/table">
            <a:tbl>
              <a:tblPr firstRow="1" bandRow="1">
                <a:tableStyleId>{5C22544A-7EE6-4342-B048-85BDC9FD1C3A}</a:tableStyleId>
              </a:tblPr>
              <a:tblGrid>
                <a:gridCol w="3842451">
                  <a:extLst>
                    <a:ext uri="{9D8B030D-6E8A-4147-A177-3AD203B41FA5}">
                      <a16:colId xmlns:a16="http://schemas.microsoft.com/office/drawing/2014/main" val="251930185"/>
                    </a:ext>
                  </a:extLst>
                </a:gridCol>
                <a:gridCol w="3842451">
                  <a:extLst>
                    <a:ext uri="{9D8B030D-6E8A-4147-A177-3AD203B41FA5}">
                      <a16:colId xmlns:a16="http://schemas.microsoft.com/office/drawing/2014/main" val="4105220407"/>
                    </a:ext>
                  </a:extLst>
                </a:gridCol>
                <a:gridCol w="3842451">
                  <a:extLst>
                    <a:ext uri="{9D8B030D-6E8A-4147-A177-3AD203B41FA5}">
                      <a16:colId xmlns:a16="http://schemas.microsoft.com/office/drawing/2014/main" val="4053017773"/>
                    </a:ext>
                  </a:extLst>
                </a:gridCol>
              </a:tblGrid>
              <a:tr h="486661">
                <a:tc>
                  <a:txBody>
                    <a:bodyPr/>
                    <a:lstStyle/>
                    <a:p>
                      <a:endParaRPr lang="en-GB"/>
                    </a:p>
                  </a:txBody>
                  <a:tcPr/>
                </a:tc>
                <a:tc>
                  <a:txBody>
                    <a:bodyPr/>
                    <a:lstStyle/>
                    <a:p>
                      <a:pPr algn="ctr"/>
                      <a:r>
                        <a:rPr lang="en-GB" dirty="0"/>
                        <a:t>Paper</a:t>
                      </a:r>
                    </a:p>
                  </a:txBody>
                  <a:tcPr/>
                </a:tc>
                <a:tc>
                  <a:txBody>
                    <a:bodyPr/>
                    <a:lstStyle/>
                    <a:p>
                      <a:pPr algn="ctr"/>
                      <a:r>
                        <a:rPr lang="en-GB"/>
                        <a:t>Onscreen </a:t>
                      </a:r>
                    </a:p>
                  </a:txBody>
                  <a:tcPr/>
                </a:tc>
                <a:extLst>
                  <a:ext uri="{0D108BD9-81ED-4DB2-BD59-A6C34878D82A}">
                    <a16:rowId xmlns:a16="http://schemas.microsoft.com/office/drawing/2014/main" val="1326307410"/>
                  </a:ext>
                </a:extLst>
              </a:tr>
              <a:tr h="355877">
                <a:tc>
                  <a:txBody>
                    <a:bodyPr/>
                    <a:lstStyle/>
                    <a:p>
                      <a:r>
                        <a:rPr lang="en-GB" dirty="0"/>
                        <a:t>Number of entries </a:t>
                      </a:r>
                    </a:p>
                    <a:p>
                      <a:endParaRPr lang="en-GB" dirty="0"/>
                    </a:p>
                  </a:txBody>
                  <a:tcPr/>
                </a:tc>
                <a:tc>
                  <a:txBody>
                    <a:bodyPr/>
                    <a:lstStyle/>
                    <a:p>
                      <a:pPr algn="ctr"/>
                      <a:r>
                        <a:rPr lang="en-GB" dirty="0"/>
                        <a:t>165</a:t>
                      </a:r>
                    </a:p>
                  </a:txBody>
                  <a:tcPr/>
                </a:tc>
                <a:tc>
                  <a:txBody>
                    <a:bodyPr/>
                    <a:lstStyle/>
                    <a:p>
                      <a:pPr algn="ctr"/>
                      <a:r>
                        <a:rPr lang="en-GB" dirty="0"/>
                        <a:t>141</a:t>
                      </a:r>
                    </a:p>
                  </a:txBody>
                  <a:tcPr/>
                </a:tc>
                <a:extLst>
                  <a:ext uri="{0D108BD9-81ED-4DB2-BD59-A6C34878D82A}">
                    <a16:rowId xmlns:a16="http://schemas.microsoft.com/office/drawing/2014/main" val="3819261851"/>
                  </a:ext>
                </a:extLst>
              </a:tr>
              <a:tr h="370840">
                <a:tc>
                  <a:txBody>
                    <a:bodyPr/>
                    <a:lstStyle/>
                    <a:p>
                      <a:r>
                        <a:rPr lang="en-GB" dirty="0"/>
                        <a:t>Mean mark </a:t>
                      </a:r>
                    </a:p>
                    <a:p>
                      <a:endParaRPr lang="en-GB" dirty="0"/>
                    </a:p>
                  </a:txBody>
                  <a:tcPr/>
                </a:tc>
                <a:tc>
                  <a:txBody>
                    <a:bodyPr/>
                    <a:lstStyle/>
                    <a:p>
                      <a:pPr algn="ctr"/>
                      <a:r>
                        <a:rPr lang="en-GB" dirty="0"/>
                        <a:t>47.3</a:t>
                      </a:r>
                    </a:p>
                  </a:txBody>
                  <a:tcPr/>
                </a:tc>
                <a:tc>
                  <a:txBody>
                    <a:bodyPr/>
                    <a:lstStyle/>
                    <a:p>
                      <a:pPr algn="ctr"/>
                      <a:r>
                        <a:rPr lang="en-GB" dirty="0"/>
                        <a:t>51.6</a:t>
                      </a:r>
                    </a:p>
                  </a:txBody>
                  <a:tcPr/>
                </a:tc>
                <a:extLst>
                  <a:ext uri="{0D108BD9-81ED-4DB2-BD59-A6C34878D82A}">
                    <a16:rowId xmlns:a16="http://schemas.microsoft.com/office/drawing/2014/main" val="54263562"/>
                  </a:ext>
                </a:extLst>
              </a:tr>
            </a:tbl>
          </a:graphicData>
        </a:graphic>
      </p:graphicFrame>
      <p:graphicFrame>
        <p:nvGraphicFramePr>
          <p:cNvPr id="5" name="Table 4">
            <a:extLst>
              <a:ext uri="{FF2B5EF4-FFF2-40B4-BE49-F238E27FC236}">
                <a16:creationId xmlns:a16="http://schemas.microsoft.com/office/drawing/2014/main" id="{D9DDBD51-B151-654A-0F66-FDCCDC076D4F}"/>
              </a:ext>
            </a:extLst>
          </p:cNvPr>
          <p:cNvGraphicFramePr>
            <a:graphicFrameLocks noGrp="1"/>
          </p:cNvGraphicFramePr>
          <p:nvPr>
            <p:extLst>
              <p:ext uri="{D42A27DB-BD31-4B8C-83A1-F6EECF244321}">
                <p14:modId xmlns:p14="http://schemas.microsoft.com/office/powerpoint/2010/main" val="308804497"/>
              </p:ext>
            </p:extLst>
          </p:nvPr>
        </p:nvGraphicFramePr>
        <p:xfrm>
          <a:off x="1865746" y="4365391"/>
          <a:ext cx="8128000" cy="11125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508738007"/>
                    </a:ext>
                  </a:extLst>
                </a:gridCol>
                <a:gridCol w="4064000">
                  <a:extLst>
                    <a:ext uri="{9D8B030D-6E8A-4147-A177-3AD203B41FA5}">
                      <a16:colId xmlns:a16="http://schemas.microsoft.com/office/drawing/2014/main" val="4192079359"/>
                    </a:ext>
                  </a:extLst>
                </a:gridCol>
              </a:tblGrid>
              <a:tr h="370840">
                <a:tc>
                  <a:txBody>
                    <a:bodyPr/>
                    <a:lstStyle/>
                    <a:p>
                      <a:pPr algn="ctr"/>
                      <a:r>
                        <a:rPr lang="en-GB" b="1" dirty="0">
                          <a:solidFill>
                            <a:schemeClr val="tx1"/>
                          </a:solidFill>
                        </a:rPr>
                        <a:t>PASS</a:t>
                      </a:r>
                    </a:p>
                  </a:txBody>
                  <a:tcPr>
                    <a:solidFill>
                      <a:srgbClr val="E7ECF5"/>
                    </a:solidFill>
                  </a:tcPr>
                </a:tc>
                <a:tc>
                  <a:txBody>
                    <a:bodyPr/>
                    <a:lstStyle/>
                    <a:p>
                      <a:pPr algn="ctr"/>
                      <a:r>
                        <a:rPr lang="en-GB" b="1" dirty="0">
                          <a:solidFill>
                            <a:schemeClr val="tx1"/>
                          </a:solidFill>
                        </a:rPr>
                        <a:t>37</a:t>
                      </a:r>
                    </a:p>
                  </a:txBody>
                  <a:tcPr>
                    <a:solidFill>
                      <a:srgbClr val="E7ECF5"/>
                    </a:solidFill>
                  </a:tcPr>
                </a:tc>
                <a:extLst>
                  <a:ext uri="{0D108BD9-81ED-4DB2-BD59-A6C34878D82A}">
                    <a16:rowId xmlns:a16="http://schemas.microsoft.com/office/drawing/2014/main" val="1511521154"/>
                  </a:ext>
                </a:extLst>
              </a:tr>
              <a:tr h="370840">
                <a:tc>
                  <a:txBody>
                    <a:bodyPr/>
                    <a:lstStyle/>
                    <a:p>
                      <a:pPr algn="ctr"/>
                      <a:r>
                        <a:rPr lang="en-GB" b="1" dirty="0">
                          <a:solidFill>
                            <a:schemeClr val="tx1"/>
                          </a:solidFill>
                        </a:rPr>
                        <a:t>MERIT</a:t>
                      </a:r>
                    </a:p>
                  </a:txBody>
                  <a:tcPr>
                    <a:solidFill>
                      <a:srgbClr val="E7ECF5"/>
                    </a:solidFill>
                  </a:tcPr>
                </a:tc>
                <a:tc>
                  <a:txBody>
                    <a:bodyPr/>
                    <a:lstStyle/>
                    <a:p>
                      <a:pPr algn="ctr"/>
                      <a:r>
                        <a:rPr lang="en-GB" b="1" dirty="0">
                          <a:solidFill>
                            <a:schemeClr val="tx1"/>
                          </a:solidFill>
                        </a:rPr>
                        <a:t>51</a:t>
                      </a:r>
                    </a:p>
                  </a:txBody>
                  <a:tcPr>
                    <a:solidFill>
                      <a:srgbClr val="E7ECF5"/>
                    </a:solidFill>
                  </a:tcPr>
                </a:tc>
                <a:extLst>
                  <a:ext uri="{0D108BD9-81ED-4DB2-BD59-A6C34878D82A}">
                    <a16:rowId xmlns:a16="http://schemas.microsoft.com/office/drawing/2014/main" val="3791925914"/>
                  </a:ext>
                </a:extLst>
              </a:tr>
              <a:tr h="370840">
                <a:tc>
                  <a:txBody>
                    <a:bodyPr/>
                    <a:lstStyle/>
                    <a:p>
                      <a:pPr algn="ctr"/>
                      <a:r>
                        <a:rPr lang="en-GB" b="1" dirty="0">
                          <a:solidFill>
                            <a:schemeClr val="tx1"/>
                          </a:solidFill>
                        </a:rPr>
                        <a:t>DISTINCTION </a:t>
                      </a:r>
                    </a:p>
                  </a:txBody>
                  <a:tcPr>
                    <a:solidFill>
                      <a:srgbClr val="E7ECF5"/>
                    </a:solidFill>
                  </a:tcPr>
                </a:tc>
                <a:tc>
                  <a:txBody>
                    <a:bodyPr/>
                    <a:lstStyle/>
                    <a:p>
                      <a:pPr algn="ctr"/>
                      <a:r>
                        <a:rPr lang="en-GB" b="1" dirty="0">
                          <a:solidFill>
                            <a:schemeClr val="tx1"/>
                          </a:solidFill>
                        </a:rPr>
                        <a:t>66</a:t>
                      </a:r>
                    </a:p>
                  </a:txBody>
                  <a:tcPr>
                    <a:solidFill>
                      <a:srgbClr val="E7ECF5"/>
                    </a:solidFill>
                  </a:tcPr>
                </a:tc>
                <a:extLst>
                  <a:ext uri="{0D108BD9-81ED-4DB2-BD59-A6C34878D82A}">
                    <a16:rowId xmlns:a16="http://schemas.microsoft.com/office/drawing/2014/main" val="2423680874"/>
                  </a:ext>
                </a:extLst>
              </a:tr>
            </a:tbl>
          </a:graphicData>
        </a:graphic>
      </p:graphicFrame>
    </p:spTree>
    <p:extLst>
      <p:ext uri="{BB962C8B-B14F-4D97-AF65-F5344CB8AC3E}">
        <p14:creationId xmlns:p14="http://schemas.microsoft.com/office/powerpoint/2010/main" val="2193648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5E4A6E-0A95-92EF-F4FF-ADB41D986006}"/>
              </a:ext>
            </a:extLst>
          </p:cNvPr>
          <p:cNvPicPr>
            <a:picLocks noChangeAspect="1"/>
          </p:cNvPicPr>
          <p:nvPr/>
        </p:nvPicPr>
        <p:blipFill>
          <a:blip r:embed="rId2"/>
          <a:stretch>
            <a:fillRect/>
          </a:stretch>
        </p:blipFill>
        <p:spPr>
          <a:xfrm>
            <a:off x="481931" y="1712890"/>
            <a:ext cx="5863292" cy="5057895"/>
          </a:xfrm>
          <a:prstGeom prst="rect">
            <a:avLst/>
          </a:prstGeom>
        </p:spPr>
      </p:pic>
      <p:sp>
        <p:nvSpPr>
          <p:cNvPr id="3" name="Title 2">
            <a:extLst>
              <a:ext uri="{FF2B5EF4-FFF2-40B4-BE49-F238E27FC236}">
                <a16:creationId xmlns:a16="http://schemas.microsoft.com/office/drawing/2014/main" id="{4DB22DDB-1DB9-44D9-A3F8-CC5750AFE5A9}"/>
              </a:ext>
            </a:extLst>
          </p:cNvPr>
          <p:cNvSpPr>
            <a:spLocks noGrp="1"/>
          </p:cNvSpPr>
          <p:nvPr>
            <p:ph type="title"/>
          </p:nvPr>
        </p:nvSpPr>
        <p:spPr/>
        <p:txBody>
          <a:bodyPr/>
          <a:lstStyle/>
          <a:p>
            <a:r>
              <a:rPr lang="en-GB" sz="2000" dirty="0"/>
              <a:t>UMS calculator</a:t>
            </a:r>
          </a:p>
        </p:txBody>
      </p:sp>
      <p:sp>
        <p:nvSpPr>
          <p:cNvPr id="6" name="TextBox 5">
            <a:extLst>
              <a:ext uri="{FF2B5EF4-FFF2-40B4-BE49-F238E27FC236}">
                <a16:creationId xmlns:a16="http://schemas.microsoft.com/office/drawing/2014/main" id="{39AE1E35-634A-49D2-991B-7CE1DFDC3E18}"/>
              </a:ext>
            </a:extLst>
          </p:cNvPr>
          <p:cNvSpPr txBox="1"/>
          <p:nvPr/>
        </p:nvSpPr>
        <p:spPr>
          <a:xfrm>
            <a:off x="6845870" y="3244334"/>
            <a:ext cx="5003643" cy="369332"/>
          </a:xfrm>
          <a:prstGeom prst="rect">
            <a:avLst/>
          </a:prstGeom>
          <a:noFill/>
        </p:spPr>
        <p:txBody>
          <a:bodyPr wrap="square" rtlCol="0">
            <a:spAutoFit/>
          </a:bodyPr>
          <a:lstStyle/>
          <a:p>
            <a:pPr algn="ctr"/>
            <a:r>
              <a:rPr lang="en-GB" dirty="0"/>
              <a:t>Unit 330 and 331 UMS combined grade</a:t>
            </a:r>
          </a:p>
        </p:txBody>
      </p:sp>
      <p:pic>
        <p:nvPicPr>
          <p:cNvPr id="8" name="Picture 7">
            <a:extLst>
              <a:ext uri="{FF2B5EF4-FFF2-40B4-BE49-F238E27FC236}">
                <a16:creationId xmlns:a16="http://schemas.microsoft.com/office/drawing/2014/main" id="{19BC7CD9-23BE-428F-8CE4-A7F8AFA93EE4}"/>
              </a:ext>
            </a:extLst>
          </p:cNvPr>
          <p:cNvPicPr>
            <a:picLocks noChangeAspect="1"/>
          </p:cNvPicPr>
          <p:nvPr/>
        </p:nvPicPr>
        <p:blipFill>
          <a:blip r:embed="rId3"/>
          <a:stretch>
            <a:fillRect/>
          </a:stretch>
        </p:blipFill>
        <p:spPr>
          <a:xfrm>
            <a:off x="6331810" y="3897125"/>
            <a:ext cx="5734050" cy="942975"/>
          </a:xfrm>
          <a:prstGeom prst="rect">
            <a:avLst/>
          </a:prstGeom>
        </p:spPr>
      </p:pic>
      <p:sp>
        <p:nvSpPr>
          <p:cNvPr id="9" name="Oval 8">
            <a:extLst>
              <a:ext uri="{FF2B5EF4-FFF2-40B4-BE49-F238E27FC236}">
                <a16:creationId xmlns:a16="http://schemas.microsoft.com/office/drawing/2014/main" id="{55D17959-EFCB-4431-A819-D74548119682}"/>
              </a:ext>
            </a:extLst>
          </p:cNvPr>
          <p:cNvSpPr/>
          <p:nvPr/>
        </p:nvSpPr>
        <p:spPr>
          <a:xfrm>
            <a:off x="282011" y="1623682"/>
            <a:ext cx="6263132" cy="540913"/>
          </a:xfrm>
          <a:prstGeom prst="ellipse">
            <a:avLst/>
          </a:prstGeom>
          <a:ln>
            <a:solidFill>
              <a:schemeClr val="accent1">
                <a:lumMod val="40000"/>
                <a:lumOff val="60000"/>
              </a:schemeClr>
            </a:solidFill>
          </a:ln>
        </p:spPr>
        <p:txBody>
          <a:bodyPr wrap="none" lIns="0" tIns="0" rIns="0" bIns="0" rtlCol="0" anchor="ctr">
            <a:noAutofit/>
          </a:bodyPr>
          <a:lstStyle/>
          <a:p>
            <a:pPr algn="ctr"/>
            <a:endParaRPr lang="en-GB">
              <a:solidFill>
                <a:srgbClr val="000000"/>
              </a:solidFill>
            </a:endParaRPr>
          </a:p>
        </p:txBody>
      </p:sp>
      <p:sp>
        <p:nvSpPr>
          <p:cNvPr id="7" name="TextBox 6">
            <a:extLst>
              <a:ext uri="{FF2B5EF4-FFF2-40B4-BE49-F238E27FC236}">
                <a16:creationId xmlns:a16="http://schemas.microsoft.com/office/drawing/2014/main" id="{565C8446-7C0F-AF78-518F-B500CCF1284D}"/>
              </a:ext>
            </a:extLst>
          </p:cNvPr>
          <p:cNvSpPr txBox="1"/>
          <p:nvPr/>
        </p:nvSpPr>
        <p:spPr>
          <a:xfrm>
            <a:off x="282011" y="1080479"/>
            <a:ext cx="6096000" cy="369332"/>
          </a:xfrm>
          <a:prstGeom prst="rect">
            <a:avLst/>
          </a:prstGeom>
          <a:noFill/>
        </p:spPr>
        <p:txBody>
          <a:bodyPr wrap="square">
            <a:spAutoFit/>
          </a:bodyPr>
          <a:lstStyle/>
          <a:p>
            <a:r>
              <a:rPr lang="en-GB">
                <a:hlinkClick r:id="rId4"/>
              </a:rPr>
              <a:t>https://www.wjecservices.co.uk/MarkToUMS/default.aspx</a:t>
            </a:r>
            <a:r>
              <a:rPr lang="en-GB"/>
              <a:t> </a:t>
            </a:r>
          </a:p>
        </p:txBody>
      </p:sp>
    </p:spTree>
    <p:extLst>
      <p:ext uri="{BB962C8B-B14F-4D97-AF65-F5344CB8AC3E}">
        <p14:creationId xmlns:p14="http://schemas.microsoft.com/office/powerpoint/2010/main" val="596367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79153" y="1304360"/>
            <a:ext cx="4273666" cy="4249280"/>
          </a:xfrm>
          <a:prstGeom prst="rect">
            <a:avLst/>
          </a:prstGeom>
        </p:spPr>
      </p:pic>
      <p:sp>
        <p:nvSpPr>
          <p:cNvPr id="5" name="TextBox 4">
            <a:extLst>
              <a:ext uri="{FF2B5EF4-FFF2-40B4-BE49-F238E27FC236}">
                <a16:creationId xmlns:a16="http://schemas.microsoft.com/office/drawing/2014/main" id="{C6CDF235-E227-42A0-B7E9-66D61C27F5FB}"/>
              </a:ext>
            </a:extLst>
          </p:cNvPr>
          <p:cNvSpPr txBox="1"/>
          <p:nvPr/>
        </p:nvSpPr>
        <p:spPr>
          <a:xfrm>
            <a:off x="5528104" y="2920484"/>
            <a:ext cx="4958148"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Arial" panose="020B0604020202020204"/>
                <a:ea typeface="+mn-ea"/>
                <a:cs typeface="+mn-cs"/>
              </a:rPr>
              <a:t>Unit 330 – Winter 2024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Arial" panose="020B0604020202020204"/>
                <a:ea typeface="+mn-ea"/>
                <a:cs typeface="+mn-cs"/>
              </a:rPr>
              <a:t>Support Pack </a:t>
            </a:r>
          </a:p>
        </p:txBody>
      </p:sp>
    </p:spTree>
    <p:extLst>
      <p:ext uri="{BB962C8B-B14F-4D97-AF65-F5344CB8AC3E}">
        <p14:creationId xmlns:p14="http://schemas.microsoft.com/office/powerpoint/2010/main" val="4013483927"/>
      </p:ext>
    </p:extLst>
  </p:cSld>
  <p:clrMapOvr>
    <a:masterClrMapping/>
  </p:clrMapOvr>
</p:sld>
</file>

<file path=ppt/theme/theme1.xml><?xml version="1.0" encoding="utf-8"?>
<a:theme xmlns:a="http://schemas.openxmlformats.org/drawingml/2006/main" name="Office Theme">
  <a:themeElements>
    <a:clrScheme name="City and guilds 0119">
      <a:dk1>
        <a:srgbClr val="140000"/>
      </a:dk1>
      <a:lt1>
        <a:srgbClr val="FFFFFF"/>
      </a:lt1>
      <a:dk2>
        <a:srgbClr val="F94130"/>
      </a:dk2>
      <a:lt2>
        <a:srgbClr val="00B5E2"/>
      </a:lt2>
      <a:accent1>
        <a:srgbClr val="007BB9"/>
      </a:accent1>
      <a:accent2>
        <a:srgbClr val="00BFB3"/>
      </a:accent2>
      <a:accent3>
        <a:srgbClr val="FFC841"/>
      </a:accent3>
      <a:accent4>
        <a:srgbClr val="65B2E6"/>
      </a:accent4>
      <a:accent5>
        <a:srgbClr val="97D700"/>
      </a:accent5>
      <a:accent6>
        <a:srgbClr val="C6C6C6"/>
      </a:accent6>
      <a:hlink>
        <a:srgbClr val="8C286E"/>
      </a:hlink>
      <a:folHlink>
        <a:srgbClr val="CE005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none" lIns="0" tIns="0" rIns="0" bIns="0">
        <a:noAutofit/>
      </a:bodyPr>
      <a:lstStyle>
        <a:defPPr>
          <a:defRPr>
            <a:solidFill>
              <a:srgbClr val="000000"/>
            </a:solidFill>
          </a:defRPr>
        </a:defPPr>
      </a:lstStyle>
    </a:spDef>
  </a:objectDefaults>
  <a:extraClrSchemeLst/>
  <a:extLst>
    <a:ext uri="{05A4C25C-085E-4340-85A3-A5531E510DB2}">
      <thm15:themeFamily xmlns:thm15="http://schemas.microsoft.com/office/thememl/2012/main" name="C&amp;G_PowerPoint_New_Template_V1 [Read-Only]" id="{9814EAAC-C1C9-41D0-82E1-0AF7615562C8}" vid="{3259BF9B-0B01-4419-95C1-0789706EF412}"/>
    </a:ext>
  </a:extLst>
</a:theme>
</file>

<file path=ppt/theme/theme2.xml><?xml version="1.0" encoding="utf-8"?>
<a:theme xmlns:a="http://schemas.openxmlformats.org/drawingml/2006/main" name="1_Office Theme">
  <a:themeElements>
    <a:clrScheme name="City and guilds 0119">
      <a:dk1>
        <a:srgbClr val="140000"/>
      </a:dk1>
      <a:lt1>
        <a:srgbClr val="FFFFFF"/>
      </a:lt1>
      <a:dk2>
        <a:srgbClr val="F94130"/>
      </a:dk2>
      <a:lt2>
        <a:srgbClr val="00B5E2"/>
      </a:lt2>
      <a:accent1>
        <a:srgbClr val="007BB9"/>
      </a:accent1>
      <a:accent2>
        <a:srgbClr val="00BFB3"/>
      </a:accent2>
      <a:accent3>
        <a:srgbClr val="FFC841"/>
      </a:accent3>
      <a:accent4>
        <a:srgbClr val="65B2E6"/>
      </a:accent4>
      <a:accent5>
        <a:srgbClr val="97D700"/>
      </a:accent5>
      <a:accent6>
        <a:srgbClr val="C6C6C6"/>
      </a:accent6>
      <a:hlink>
        <a:srgbClr val="8C286E"/>
      </a:hlink>
      <a:folHlink>
        <a:srgbClr val="CE005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none" lIns="0" tIns="0" rIns="0" bIns="0">
        <a:noAutofit/>
      </a:bodyPr>
      <a:lstStyle>
        <a:defPPr>
          <a:defRPr>
            <a:solidFill>
              <a:srgbClr val="000000"/>
            </a:solidFill>
          </a:defRPr>
        </a:defPPr>
      </a:lstStyle>
    </a:spDef>
  </a:objectDefaults>
  <a:extraClrSchemeLst/>
  <a:extLst>
    <a:ext uri="{05A4C25C-085E-4340-85A3-A5531E510DB2}">
      <thm15:themeFamily xmlns:thm15="http://schemas.microsoft.com/office/thememl/2012/main" name="C&amp;G_PowerPoint_New_Template_V1 [Read-Only]" id="{9814EAAC-C1C9-41D0-82E1-0AF7615562C8}" vid="{3259BF9B-0B01-4419-95C1-0789706EF41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nternal Assessment Form" ma:contentTypeID="0x0101005EE6F60F7FD1F54F8254869BFB0784AA0020879ED2A6C4B541A5BBE15202BD7708" ma:contentTypeVersion="68" ma:contentTypeDescription="" ma:contentTypeScope="" ma:versionID="8a98089d7c38336eee618f03fde270c0">
  <xsd:schema xmlns:xsd="http://www.w3.org/2001/XMLSchema" xmlns:xs="http://www.w3.org/2001/XMLSchema" xmlns:p="http://schemas.microsoft.com/office/2006/metadata/properties" xmlns:ns1="http://schemas.microsoft.com/sharepoint/v3" xmlns:ns3="36f98b4f-ba65-4a7d-9a34-48b23de556cb" xmlns:ns4="07b9bb9f-93d7-4a9d-9e48-363b5c999e88" targetNamespace="http://schemas.microsoft.com/office/2006/metadata/properties" ma:root="true" ma:fieldsID="95ec997ce0c6f4974ff577bf4e70ba0b" ns1:_="" ns3:_="" ns4:_="">
    <xsd:import namespace="http://schemas.microsoft.com/sharepoint/v3"/>
    <xsd:import namespace="36f98b4f-ba65-4a7d-9a34-48b23de556cb"/>
    <xsd:import namespace="07b9bb9f-93d7-4a9d-9e48-363b5c999e88"/>
    <xsd:element name="properties">
      <xsd:complexType>
        <xsd:sequence>
          <xsd:element name="documentManagement">
            <xsd:complexType>
              <xsd:all>
                <xsd:element ref="ns1:RoutingRuleDescription" minOccurs="0"/>
                <xsd:element ref="ns4:WJEC_x0020_Subject_x0020_Code" minOccurs="0"/>
                <xsd:element ref="ns4:WJEC_x0020_Language" minOccurs="0"/>
                <xsd:element ref="ns4:WJEC_x0020_Available_x0020_Online" minOccurs="0"/>
                <xsd:element ref="ns1:PublishingStartDate" minOccurs="0"/>
                <xsd:element ref="ns1:PublishingExpirationDate" minOccurs="0"/>
                <xsd:element ref="ns4:WJEC_x0020_Secure_x0020_Scheduling_x0020_Start_x0020_Date" minOccurs="0"/>
                <xsd:element ref="ns4:WJEC_x0020_Secured_x0020_Scheduling_x0020_End_x0020_Date" minOccurs="0"/>
                <xsd:element ref="ns3:k48d8005054a4dd09ad49b7c837f0781" minOccurs="0"/>
                <xsd:element ref="ns3:aa87a6a0bdfe4bfb97a25745bc8270e2" minOccurs="0"/>
                <xsd:element ref="ns3:TaxCatchAll" minOccurs="0"/>
                <xsd:element ref="ns3: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3" nillable="true" ma:displayName="Description3" ma:description="can't delete this column" ma:internalName="RoutingRuleDescription" ma:readOnly="false">
      <xsd:simpleType>
        <xsd:restriction base="dms:Text">
          <xsd:maxLength value="255"/>
        </xsd:restriction>
      </xsd:simpleType>
    </xsd:element>
    <xsd:element name="PublishingStartDate" ma:index="8" nillable="true" ma:displayName="Scheduling Start Date" ma:description="" ma:internalName="PublishingStartDate" ma:readOnly="fals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6f98b4f-ba65-4a7d-9a34-48b23de556cb" elementFormDefault="qualified">
    <xsd:import namespace="http://schemas.microsoft.com/office/2006/documentManagement/types"/>
    <xsd:import namespace="http://schemas.microsoft.com/office/infopath/2007/PartnerControls"/>
    <xsd:element name="k48d8005054a4dd09ad49b7c837f0781" ma:index="15" nillable="true" ma:taxonomy="true" ma:internalName="k48d8005054a4dd09ad49b7c837f0781" ma:taxonomyFieldName="WJEC_x0020_Audiences" ma:displayName="WJEC Audiences" ma:readOnly="false" ma:fieldId="{448d8005-054a-4dd0-9ad4-9b7c837f0781}" ma:taxonomyMulti="true" ma:sspId="fd004107-dac0-45af-83fb-11757b2c8399" ma:termSetId="166b6179-d2c6-4c70-a6b7-272e06564e82" ma:anchorId="00000000-0000-0000-0000-000000000000" ma:open="false" ma:isKeyword="false">
      <xsd:complexType>
        <xsd:sequence>
          <xsd:element ref="pc:Terms" minOccurs="0" maxOccurs="1"/>
        </xsd:sequence>
      </xsd:complexType>
    </xsd:element>
    <xsd:element name="aa87a6a0bdfe4bfb97a25745bc8270e2" ma:index="16" nillable="true" ma:taxonomy="true" ma:internalName="aa87a6a0bdfe4bfb97a25745bc8270e2" ma:taxonomyFieldName="WJEC_x0020_Department" ma:displayName="WJEC Department" ma:readOnly="false" ma:fieldId="{aa87a6a0-bdfe-4bfb-97a2-5745bc8270e2}" ma:taxonomyMulti="true" ma:sspId="fd004107-dac0-45af-83fb-11757b2c8399" ma:termSetId="0c9e301d-bcca-45db-a9e6-62eca92a187e" ma:anchorId="00000000-0000-0000-0000-000000000000" ma:open="false" ma:isKeyword="false">
      <xsd:complexType>
        <xsd:sequence>
          <xsd:element ref="pc:Terms" minOccurs="0" maxOccurs="1"/>
        </xsd:sequence>
      </xsd:complexType>
    </xsd:element>
    <xsd:element name="TaxCatchAll" ma:index="17" nillable="true" ma:displayName="Taxonomy Catch All Column" ma:description="" ma:hidden="true" ma:list="{3317158d-5997-432d-8f64-ed5253ed3d4a}" ma:internalName="TaxCatchAll" ma:readOnly="false" ma:showField="CatchAllData" ma:web="36f98b4f-ba65-4a7d-9a34-48b23de556cb">
      <xsd:complexType>
        <xsd:complexContent>
          <xsd:extension base="dms:MultiChoiceLookup">
            <xsd:sequence>
              <xsd:element name="Value" type="dms:Lookup" maxOccurs="unbounded" minOccurs="0" nillable="true"/>
            </xsd:sequence>
          </xsd:extension>
        </xsd:complexContent>
      </xsd:complexType>
    </xsd:element>
    <xsd:element name="TaxCatchAllLabel" ma:index="18" nillable="true" ma:displayName="Taxonomy Catch All Column1" ma:description="" ma:hidden="true" ma:list="{3317158d-5997-432d-8f64-ed5253ed3d4a}" ma:internalName="TaxCatchAllLabel" ma:readOnly="true" ma:showField="CatchAllDataLabel" ma:web="36f98b4f-ba65-4a7d-9a34-48b23de556c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7b9bb9f-93d7-4a9d-9e48-363b5c999e88" elementFormDefault="qualified">
    <xsd:import namespace="http://schemas.microsoft.com/office/2006/documentManagement/types"/>
    <xsd:import namespace="http://schemas.microsoft.com/office/infopath/2007/PartnerControls"/>
    <xsd:element name="WJEC_x0020_Subject_x0020_Code" ma:index="5" nillable="true" ma:displayName="WJEC Subject Code" ma:internalName="WJEC_x0020_Subject_x0020_Code" ma:readOnly="false">
      <xsd:simpleType>
        <xsd:restriction base="dms:Text">
          <xsd:maxLength value="64"/>
        </xsd:restriction>
      </xsd:simpleType>
    </xsd:element>
    <xsd:element name="WJEC_x0020_Language" ma:index="6" nillable="true" ma:displayName="WJEC Language" ma:default="English" ma:internalName="WJEC_x0020_Language" ma:readOnly="false">
      <xsd:complexType>
        <xsd:complexContent>
          <xsd:extension base="dms:MultiChoice">
            <xsd:sequence>
              <xsd:element name="Value" maxOccurs="unbounded" minOccurs="0" nillable="true">
                <xsd:simpleType>
                  <xsd:restriction base="dms:Choice">
                    <xsd:enumeration value="English"/>
                    <xsd:enumeration value="Welsh"/>
                  </xsd:restriction>
                </xsd:simpleType>
              </xsd:element>
            </xsd:sequence>
          </xsd:extension>
        </xsd:complexContent>
      </xsd:complexType>
    </xsd:element>
    <xsd:element name="WJEC_x0020_Available_x0020_Online" ma:index="7" nillable="true" ma:displayName="WJEC Available Online" ma:default="0" ma:internalName="WJEC_x0020_Available_x0020_Online" ma:readOnly="false">
      <xsd:simpleType>
        <xsd:restriction base="dms:Boolean"/>
      </xsd:simpleType>
    </xsd:element>
    <xsd:element name="WJEC_x0020_Secure_x0020_Scheduling_x0020_Start_x0020_Date" ma:index="10" nillable="true" ma:displayName="WJEC Secure Scheduling Start Date" ma:format="DateTime" ma:internalName="WJEC_x0020_Secure_x0020_Scheduling_x0020_Start_x0020_Date" ma:readOnly="false">
      <xsd:simpleType>
        <xsd:restriction base="dms:DateTime"/>
      </xsd:simpleType>
    </xsd:element>
    <xsd:element name="WJEC_x0020_Secured_x0020_Scheduling_x0020_End_x0020_Date" ma:index="11" nillable="true" ma:displayName="WJEC Secure Scheduling End Date" ma:format="DateTime" ma:internalName="WJEC_x0020_Secured_x0020_Scheduling_x0020_End_x0020_Date" ma:readOnly="fals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9" ma:displayName="Content Type"/>
        <xsd:element ref="dc:title" minOccurs="0" maxOccurs="1" ma:index="1" ma:displayName="Title"/>
        <xsd:element ref="dc:subject" minOccurs="0" maxOccurs="1"/>
        <xsd:element ref="dc:description" minOccurs="0" maxOccurs="1"/>
        <xsd:element name="keywords" minOccurs="0" maxOccurs="1" type="xsd:string" ma:index="2"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36f98b4f-ba65-4a7d-9a34-48b23de556cb" xsi:nil="true"/>
    <k48d8005054a4dd09ad49b7c837f0781 xmlns="36f98b4f-ba65-4a7d-9a34-48b23de556cb">
      <Terms xmlns="http://schemas.microsoft.com/office/infopath/2007/PartnerControls"/>
    </k48d8005054a4dd09ad49b7c837f0781>
    <aa87a6a0bdfe4bfb97a25745bc8270e2 xmlns="36f98b4f-ba65-4a7d-9a34-48b23de556cb">
      <Terms xmlns="http://schemas.microsoft.com/office/infopath/2007/PartnerControls"/>
    </aa87a6a0bdfe4bfb97a25745bc8270e2>
    <WJEC_x0020_Subject_x0020_Code xmlns="07b9bb9f-93d7-4a9d-9e48-363b5c999e88" xsi:nil="true"/>
    <WJEC_x0020_Available_x0020_Online xmlns="07b9bb9f-93d7-4a9d-9e48-363b5c999e88">false</WJEC_x0020_Available_x0020_Online>
    <WJEC_x0020_Secured_x0020_Scheduling_x0020_End_x0020_Date xmlns="07b9bb9f-93d7-4a9d-9e48-363b5c999e88" xsi:nil="true"/>
    <RoutingRuleDescription xmlns="http://schemas.microsoft.com/sharepoint/v3" xsi:nil="true"/>
    <PublishingExpirationDate xmlns="http://schemas.microsoft.com/sharepoint/v3" xsi:nil="true"/>
    <PublishingStartDate xmlns="http://schemas.microsoft.com/sharepoint/v3" xsi:nil="true"/>
    <WJEC_x0020_Language xmlns="07b9bb9f-93d7-4a9d-9e48-363b5c999e88">
      <Value>English</Value>
    </WJEC_x0020_Language>
    <WJEC_x0020_Secure_x0020_Scheduling_x0020_Start_x0020_Date xmlns="07b9bb9f-93d7-4a9d-9e48-363b5c999e8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D14A2B-BADE-4505-BD67-EEFF8BD030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6f98b4f-ba65-4a7d-9a34-48b23de556cb"/>
    <ds:schemaRef ds:uri="07b9bb9f-93d7-4a9d-9e48-363b5c999e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4CF2C5D-BA0A-4ADC-ACA3-AA75CD9BCC39}">
  <ds:schemaRefs>
    <ds:schemaRef ds:uri="http://schemas.microsoft.com/office/2006/documentManagement/types"/>
    <ds:schemaRef ds:uri="10ebebe9-ad9c-417c-96aa-6a2f5b72dbd6"/>
    <ds:schemaRef ds:uri="http://purl.org/dc/elements/1.1/"/>
    <ds:schemaRef ds:uri="http://schemas.openxmlformats.org/package/2006/metadata/core-properties"/>
    <ds:schemaRef ds:uri="101960c9-2583-49a4-9434-4c0cad7b266a"/>
    <ds:schemaRef ds:uri="http://schemas.microsoft.com/office/infopath/2007/PartnerControls"/>
    <ds:schemaRef ds:uri="http://purl.org/dc/terms/"/>
    <ds:schemaRef ds:uri="http://schemas.microsoft.com/office/2006/metadata/properties"/>
    <ds:schemaRef ds:uri="http://www.w3.org/XML/1998/namespace"/>
    <ds:schemaRef ds:uri="http://purl.org/dc/dcmitype/"/>
    <ds:schemaRef ds:uri="36f98b4f-ba65-4a7d-9a34-48b23de556cb"/>
    <ds:schemaRef ds:uri="07b9bb9f-93d7-4a9d-9e48-363b5c999e88"/>
    <ds:schemaRef ds:uri="http://schemas.microsoft.com/sharepoint/v3"/>
  </ds:schemaRefs>
</ds:datastoreItem>
</file>

<file path=customXml/itemProps3.xml><?xml version="1.0" encoding="utf-8"?>
<ds:datastoreItem xmlns:ds="http://schemas.openxmlformats.org/officeDocument/2006/customXml" ds:itemID="{BD7F1651-5B2A-4B16-9EFE-F4259EAB826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3687</TotalTime>
  <Words>5683</Words>
  <Application>Microsoft Office PowerPoint</Application>
  <PresentationFormat>Widescreen</PresentationFormat>
  <Paragraphs>433</Paragraphs>
  <Slides>31</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Arial</vt:lpstr>
      <vt:lpstr>Calibri</vt:lpstr>
      <vt:lpstr>Courier New</vt:lpstr>
      <vt:lpstr>Lato</vt:lpstr>
      <vt:lpstr>Symbol</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Entries January 2024</vt:lpstr>
      <vt:lpstr>UMS calculator</vt:lpstr>
      <vt:lpstr>PowerPoint Presentation</vt:lpstr>
      <vt:lpstr>PowerPoint Presentation</vt:lpstr>
      <vt:lpstr>PowerPoint Presentation</vt:lpstr>
      <vt:lpstr>High level feedback </vt:lpstr>
      <vt:lpstr>PowerPoint Presentation</vt:lpstr>
      <vt:lpstr>Question 2(b) and mark scheme </vt:lpstr>
      <vt:lpstr>Question 2(b) Candidate’s answer with Examiner’s comments</vt:lpstr>
      <vt:lpstr>Question 3(b) and mark scheme </vt:lpstr>
      <vt:lpstr>Question 3(b) Candidate’s answer with Examiner’s comments</vt:lpstr>
      <vt:lpstr>Question 4(a) and mark scheme </vt:lpstr>
      <vt:lpstr>Question 4(a) Candidate’s answer with Examiner’s comments</vt:lpstr>
      <vt:lpstr>Question 4(b) and mark scheme </vt:lpstr>
      <vt:lpstr>Question 4(b) Candidate’s answer with Examiner’s comments</vt:lpstr>
      <vt:lpstr>Question 6 and mark scheme </vt:lpstr>
      <vt:lpstr>Question 6 Candidate’s answer with Examiner’s comments</vt:lpstr>
      <vt:lpstr>Question 8 and mark scheme </vt:lpstr>
      <vt:lpstr>Question 8 Candidate’s answer with Examiner’s comments</vt:lpstr>
      <vt:lpstr>Question 11 and mark scheme </vt:lpstr>
      <vt:lpstr>Question 11 Candidate’s answer with Examiner’s comments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Thomas</dc:creator>
  <cp:lastModifiedBy>Thomas, Amy</cp:lastModifiedBy>
  <cp:revision>17</cp:revision>
  <dcterms:created xsi:type="dcterms:W3CDTF">2020-09-10T07:54:11Z</dcterms:created>
  <dcterms:modified xsi:type="dcterms:W3CDTF">2024-02-27T15:44:10Z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0x0101005E8D75E50D38D1449095CDF5BED87B3E</vt:lpwstr>
  </property>
  <property fmtid="{D5CDD505-2E9C-101B-9397-08002B2CF9AE}" pid="3" name="WJEC Department">
    <vt:lpwstr/>
  </property>
  <property fmtid="{D5CDD505-2E9C-101B-9397-08002B2CF9AE}" pid="4" name="WJEC Audiences">
    <vt:lpwstr/>
  </property>
  <property fmtid="{D5CDD505-2E9C-101B-9397-08002B2CF9AE}" pid="5" name="MediaServiceImageTags">
    <vt:lpwstr/>
  </property>
  <property fmtid="{D5CDD505-2E9C-101B-9397-08002B2CF9AE}" pid="6" name="lcf76f155ced4ddcb4097134ff3c332f">
    <vt:lpwstr/>
  </property>
</Properties>
</file>