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4.xml" ContentType="application/vnd.openxmlformats-officedocument.presentationml.notesSlide+xml"/>
  <Override PartName="/ppt/tags/tag31.xml" ContentType="application/vnd.openxmlformats-officedocument.presentationml.tags+xml"/>
  <Override PartName="/ppt/notesSlides/notesSlide1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8.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20.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2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22.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2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24.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25.xml" ContentType="application/vnd.openxmlformats-officedocument.presentationml.notesSlide+xml"/>
  <Override PartName="/ppt/tags/tag52.xml" ContentType="application/vnd.openxmlformats-officedocument.presentationml.tags+xml"/>
  <Override PartName="/ppt/notesSlides/notesSlide2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7.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0"/>
  </p:notesMasterIdLst>
  <p:handoutMasterIdLst>
    <p:handoutMasterId r:id="rId41"/>
  </p:handoutMasterIdLst>
  <p:sldIdLst>
    <p:sldId id="475" r:id="rId5"/>
    <p:sldId id="529" r:id="rId6"/>
    <p:sldId id="530" r:id="rId7"/>
    <p:sldId id="528" r:id="rId8"/>
    <p:sldId id="462" r:id="rId9"/>
    <p:sldId id="479" r:id="rId10"/>
    <p:sldId id="485" r:id="rId11"/>
    <p:sldId id="480" r:id="rId12"/>
    <p:sldId id="493" r:id="rId13"/>
    <p:sldId id="486" r:id="rId14"/>
    <p:sldId id="516" r:id="rId15"/>
    <p:sldId id="501" r:id="rId16"/>
    <p:sldId id="487" r:id="rId17"/>
    <p:sldId id="488" r:id="rId18"/>
    <p:sldId id="526" r:id="rId19"/>
    <p:sldId id="503" r:id="rId20"/>
    <p:sldId id="489" r:id="rId21"/>
    <p:sldId id="518" r:id="rId22"/>
    <p:sldId id="519" r:id="rId23"/>
    <p:sldId id="520" r:id="rId24"/>
    <p:sldId id="509" r:id="rId25"/>
    <p:sldId id="490" r:id="rId26"/>
    <p:sldId id="491" r:id="rId27"/>
    <p:sldId id="492" r:id="rId28"/>
    <p:sldId id="495" r:id="rId29"/>
    <p:sldId id="494" r:id="rId30"/>
    <p:sldId id="497" r:id="rId31"/>
    <p:sldId id="499" r:id="rId32"/>
    <p:sldId id="496" r:id="rId33"/>
    <p:sldId id="500" r:id="rId34"/>
    <p:sldId id="498" r:id="rId35"/>
    <p:sldId id="482" r:id="rId36"/>
    <p:sldId id="527" r:id="rId37"/>
    <p:sldId id="483" r:id="rId38"/>
    <p:sldId id="478" r:id="rId39"/>
  </p:sldIdLst>
  <p:sldSz cx="9144000" cy="6858000" type="screen4x3"/>
  <p:notesSz cx="6858000" cy="9144000"/>
  <p:custDataLst>
    <p:tags r:id="rId42"/>
  </p:custDataLst>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F22841-363B-ACD0-6F13-94CED6572DF3}" name="cheryl.stevens@socialcare.wales" initials="ch" userId="S::urn:spo:guest#cheryl.stevens@socialcare.wales::"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16AD85"/>
    <a:srgbClr val="FFFFFF"/>
    <a:srgbClr val="EB5E57"/>
    <a:srgbClr val="37394C"/>
    <a:srgbClr val="004B00"/>
    <a:srgbClr val="257D86"/>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BCB79B-2E49-465E-A04F-37CFF20B1607}" v="1" dt="2025-04-24T15:53:38.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58" autoAdjust="0"/>
    <p:restoredTop sz="77214" autoAdjust="0"/>
  </p:normalViewPr>
  <p:slideViewPr>
    <p:cSldViewPr snapToGrid="0" snapToObjects="1">
      <p:cViewPr varScale="1">
        <p:scale>
          <a:sx n="85" d="100"/>
          <a:sy n="85" d="100"/>
        </p:scale>
        <p:origin x="1962"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928"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Roberts" userId="S::c.roberts2@npt.gov.uk::32661960-39be-46fa-89c1-d86cab22c2f5" providerId="AD" clId="Web-{EBC3057A-8680-21BE-1BD1-25521B8B97E2}"/>
    <pc:docChg chg="modSld">
      <pc:chgData name="Catherine Roberts" userId="S::c.roberts2@npt.gov.uk::32661960-39be-46fa-89c1-d86cab22c2f5" providerId="AD" clId="Web-{EBC3057A-8680-21BE-1BD1-25521B8B97E2}" dt="2024-01-04T21:19:12.292" v="8"/>
      <pc:docMkLst>
        <pc:docMk/>
      </pc:docMkLst>
      <pc:sldChg chg="delCm">
        <pc:chgData name="Catherine Roberts" userId="S::c.roberts2@npt.gov.uk::32661960-39be-46fa-89c1-d86cab22c2f5" providerId="AD" clId="Web-{EBC3057A-8680-21BE-1BD1-25521B8B97E2}" dt="2024-01-04T21:17:35.601" v="0"/>
        <pc:sldMkLst>
          <pc:docMk/>
          <pc:sldMk cId="1953890379" sldId="475"/>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7:35.601" v="0"/>
              <pc2:cmMkLst xmlns:pc2="http://schemas.microsoft.com/office/powerpoint/2019/9/main/command">
                <pc:docMk/>
                <pc:sldMk cId="1953890379" sldId="475"/>
                <pc2:cmMk id="{8AC06FAC-88F3-4EAC-9BA4-F532870977DB}"/>
              </pc2:cmMkLst>
            </pc226:cmChg>
          </p:ext>
        </pc:extLst>
      </pc:sldChg>
      <pc:sldChg chg="delCm">
        <pc:chgData name="Catherine Roberts" userId="S::c.roberts2@npt.gov.uk::32661960-39be-46fa-89c1-d86cab22c2f5" providerId="AD" clId="Web-{EBC3057A-8680-21BE-1BD1-25521B8B97E2}" dt="2024-01-04T21:19:12.292" v="8"/>
        <pc:sldMkLst>
          <pc:docMk/>
          <pc:sldMk cId="2119683003" sldId="483"/>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9:12.292" v="8"/>
              <pc2:cmMkLst xmlns:pc2="http://schemas.microsoft.com/office/powerpoint/2019/9/main/command">
                <pc:docMk/>
                <pc:sldMk cId="2119683003" sldId="483"/>
                <pc2:cmMk id="{B7327B5B-0540-40D0-9836-8593BE0019F7}"/>
              </pc2:cmMkLst>
            </pc226:cmChg>
          </p:ext>
        </pc:extLst>
      </pc:sldChg>
      <pc:sldChg chg="delCm">
        <pc:chgData name="Catherine Roberts" userId="S::c.roberts2@npt.gov.uk::32661960-39be-46fa-89c1-d86cab22c2f5" providerId="AD" clId="Web-{EBC3057A-8680-21BE-1BD1-25521B8B97E2}" dt="2024-01-04T21:17:45.274" v="1"/>
        <pc:sldMkLst>
          <pc:docMk/>
          <pc:sldMk cId="3989889832" sldId="486"/>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7:45.274" v="1"/>
              <pc2:cmMkLst xmlns:pc2="http://schemas.microsoft.com/office/powerpoint/2019/9/main/command">
                <pc:docMk/>
                <pc:sldMk cId="3989889832" sldId="486"/>
                <pc2:cmMk id="{83265E11-9994-4A7E-A0B2-6477CD70DD65}"/>
              </pc2:cmMkLst>
            </pc226:cmChg>
          </p:ext>
        </pc:extLst>
      </pc:sldChg>
      <pc:sldChg chg="delCm">
        <pc:chgData name="Catherine Roberts" userId="S::c.roberts2@npt.gov.uk::32661960-39be-46fa-89c1-d86cab22c2f5" providerId="AD" clId="Web-{EBC3057A-8680-21BE-1BD1-25521B8B97E2}" dt="2024-01-04T21:19:03.370" v="7"/>
        <pc:sldMkLst>
          <pc:docMk/>
          <pc:sldMk cId="3751793611" sldId="494"/>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9:03.370" v="7"/>
              <pc2:cmMkLst xmlns:pc2="http://schemas.microsoft.com/office/powerpoint/2019/9/main/command">
                <pc:docMk/>
                <pc:sldMk cId="3751793611" sldId="494"/>
                <pc2:cmMk id="{96D89771-DA70-436E-9130-A0449B264B12}"/>
              </pc2:cmMkLst>
            </pc226:cmChg>
          </p:ext>
        </pc:extLst>
      </pc:sldChg>
      <pc:sldChg chg="modSp delCm">
        <pc:chgData name="Catherine Roberts" userId="S::c.roberts2@npt.gov.uk::32661960-39be-46fa-89c1-d86cab22c2f5" providerId="AD" clId="Web-{EBC3057A-8680-21BE-1BD1-25521B8B97E2}" dt="2024-01-04T21:18:47.150" v="6"/>
        <pc:sldMkLst>
          <pc:docMk/>
          <pc:sldMk cId="3659847540" sldId="519"/>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8:47.150" v="6"/>
              <pc2:cmMkLst xmlns:pc2="http://schemas.microsoft.com/office/powerpoint/2019/9/main/command">
                <pc:docMk/>
                <pc:sldMk cId="3659847540" sldId="519"/>
                <pc2:cmMk id="{BBB4C233-8295-4FD1-B5A3-4E01BB85D5CA}"/>
              </pc2:cmMkLst>
            </pc226:cmChg>
          </p:ext>
        </pc:extLst>
      </pc:sldChg>
    </pc:docChg>
  </pc:docChgLst>
  <pc:docChgLst>
    <pc:chgData name="Hayley Abraham" userId="17bf8cc6-34b6-4623-92de-6d9edb9405a0" providerId="ADAL" clId="{94BCB79B-2E49-465E-A04F-37CFF20B1607}"/>
    <pc:docChg chg="modSld">
      <pc:chgData name="Hayley Abraham" userId="17bf8cc6-34b6-4623-92de-6d9edb9405a0" providerId="ADAL" clId="{94BCB79B-2E49-465E-A04F-37CFF20B1607}" dt="2025-04-24T15:47:42.030" v="1" actId="20577"/>
      <pc:docMkLst>
        <pc:docMk/>
      </pc:docMkLst>
      <pc:sldChg chg="modSp mod">
        <pc:chgData name="Hayley Abraham" userId="17bf8cc6-34b6-4623-92de-6d9edb9405a0" providerId="ADAL" clId="{94BCB79B-2E49-465E-A04F-37CFF20B1607}" dt="2025-04-24T15:45:43.887" v="0" actId="20577"/>
        <pc:sldMkLst>
          <pc:docMk/>
          <pc:sldMk cId="984036288" sldId="485"/>
        </pc:sldMkLst>
        <pc:spChg chg="mod">
          <ac:chgData name="Hayley Abraham" userId="17bf8cc6-34b6-4623-92de-6d9edb9405a0" providerId="ADAL" clId="{94BCB79B-2E49-465E-A04F-37CFF20B1607}" dt="2025-04-24T15:45:43.887" v="0" actId="20577"/>
          <ac:spMkLst>
            <pc:docMk/>
            <pc:sldMk cId="984036288" sldId="485"/>
            <ac:spMk id="5" creationId="{59D4BC6C-AE15-7E49-A966-0343EBD56E08}"/>
          </ac:spMkLst>
        </pc:spChg>
      </pc:sldChg>
      <pc:sldChg chg="modSp mod">
        <pc:chgData name="Hayley Abraham" userId="17bf8cc6-34b6-4623-92de-6d9edb9405a0" providerId="ADAL" clId="{94BCB79B-2E49-465E-A04F-37CFF20B1607}" dt="2025-04-24T15:47:42.030" v="1" actId="20577"/>
        <pc:sldMkLst>
          <pc:docMk/>
          <pc:sldMk cId="1365709463" sldId="487"/>
        </pc:sldMkLst>
        <pc:spChg chg="mod">
          <ac:chgData name="Hayley Abraham" userId="17bf8cc6-34b6-4623-92de-6d9edb9405a0" providerId="ADAL" clId="{94BCB79B-2E49-465E-A04F-37CFF20B1607}" dt="2025-04-24T15:47:42.030" v="1" actId="20577"/>
          <ac:spMkLst>
            <pc:docMk/>
            <pc:sldMk cId="1365709463" sldId="487"/>
            <ac:spMk id="5" creationId="{73C56ADF-F8E5-7140-B53A-0F84202B0B3F}"/>
          </ac:spMkLst>
        </pc:spChg>
      </pc:sldChg>
    </pc:docChg>
  </pc:docChgLst>
  <pc:docChgLst>
    <pc:chgData name="cheryl.stevens@socialcare.wales" userId="S::urn:spo:guest#cheryl.stevens@socialcare.wales::" providerId="AD" clId="Web-{506BB561-D518-2E12-A261-327D9AD0511D}"/>
    <pc:docChg chg="mod modSld">
      <pc:chgData name="cheryl.stevens@socialcare.wales" userId="S::urn:spo:guest#cheryl.stevens@socialcare.wales::" providerId="AD" clId="Web-{506BB561-D518-2E12-A261-327D9AD0511D}" dt="2023-01-13T15:52:45.814" v="136"/>
      <pc:docMkLst>
        <pc:docMk/>
      </pc:docMkLst>
      <pc:sldChg chg="addCm">
        <pc:chgData name="cheryl.stevens@socialcare.wales" userId="S::urn:spo:guest#cheryl.stevens@socialcare.wales::" providerId="AD" clId="Web-{506BB561-D518-2E12-A261-327D9AD0511D}" dt="2023-01-13T15:14:36.953" v="9"/>
        <pc:sldMkLst>
          <pc:docMk/>
          <pc:sldMk cId="1953890379" sldId="475"/>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14:36.953" v="9"/>
              <pc2:cmMkLst xmlns:pc2="http://schemas.microsoft.com/office/powerpoint/2019/9/main/command">
                <pc:docMk/>
                <pc:sldMk cId="1953890379" sldId="475"/>
                <pc2:cmMk id="{8AC06FAC-88F3-4EAC-9BA4-F532870977DB}"/>
              </pc2:cmMkLst>
            </pc226:cmChg>
          </p:ext>
        </pc:extLst>
      </pc:sldChg>
      <pc:sldChg chg="modSp modNotes">
        <pc:chgData name="cheryl.stevens@socialcare.wales" userId="S::urn:spo:guest#cheryl.stevens@socialcare.wales::" providerId="AD" clId="Web-{506BB561-D518-2E12-A261-327D9AD0511D}" dt="2023-01-13T15:16:01.049" v="14"/>
        <pc:sldMkLst>
          <pc:docMk/>
          <pc:sldMk cId="3378962620" sldId="479"/>
        </pc:sldMkLst>
      </pc:sldChg>
      <pc:sldChg chg="modSp modNotes">
        <pc:chgData name="cheryl.stevens@socialcare.wales" userId="S::urn:spo:guest#cheryl.stevens@socialcare.wales::" providerId="AD" clId="Web-{506BB561-D518-2E12-A261-327D9AD0511D}" dt="2023-01-13T15:10:53.885" v="7"/>
        <pc:sldMkLst>
          <pc:docMk/>
          <pc:sldMk cId="1383848424" sldId="480"/>
        </pc:sldMkLst>
      </pc:sldChg>
      <pc:sldChg chg="addCm">
        <pc:chgData name="cheryl.stevens@socialcare.wales" userId="S::urn:spo:guest#cheryl.stevens@socialcare.wales::" providerId="AD" clId="Web-{506BB561-D518-2E12-A261-327D9AD0511D}" dt="2023-01-13T15:52:45.814" v="136"/>
        <pc:sldMkLst>
          <pc:docMk/>
          <pc:sldMk cId="2119683003" sldId="483"/>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52:45.814" v="136"/>
              <pc2:cmMkLst xmlns:pc2="http://schemas.microsoft.com/office/powerpoint/2019/9/main/command">
                <pc:docMk/>
                <pc:sldMk cId="2119683003" sldId="483"/>
                <pc2:cmMk id="{B7327B5B-0540-40D0-9836-8593BE0019F7}"/>
              </pc2:cmMkLst>
            </pc226:cmChg>
          </p:ext>
        </pc:extLst>
      </pc:sldChg>
      <pc:sldChg chg="addCm">
        <pc:chgData name="cheryl.stevens@socialcare.wales" userId="S::urn:spo:guest#cheryl.stevens@socialcare.wales::" providerId="AD" clId="Web-{506BB561-D518-2E12-A261-327D9AD0511D}" dt="2023-01-13T15:17:05.520" v="15"/>
        <pc:sldMkLst>
          <pc:docMk/>
          <pc:sldMk cId="3989889832" sldId="486"/>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17:05.520" v="15"/>
              <pc2:cmMkLst xmlns:pc2="http://schemas.microsoft.com/office/powerpoint/2019/9/main/command">
                <pc:docMk/>
                <pc:sldMk cId="3989889832" sldId="486"/>
                <pc2:cmMk id="{83265E11-9994-4A7E-A0B2-6477CD70DD65}"/>
              </pc2:cmMkLst>
            </pc226:cmChg>
          </p:ext>
        </pc:extLst>
      </pc:sldChg>
      <pc:sldChg chg="modSp modNotes">
        <pc:chgData name="cheryl.stevens@socialcare.wales" userId="S::urn:spo:guest#cheryl.stevens@socialcare.wales::" providerId="AD" clId="Web-{506BB561-D518-2E12-A261-327D9AD0511D}" dt="2023-01-13T15:29:13.431" v="24" actId="20577"/>
        <pc:sldMkLst>
          <pc:docMk/>
          <pc:sldMk cId="1365709463" sldId="487"/>
        </pc:sldMkLst>
      </pc:sldChg>
      <pc:sldChg chg="modNotes">
        <pc:chgData name="cheryl.stevens@socialcare.wales" userId="S::urn:spo:guest#cheryl.stevens@socialcare.wales::" providerId="AD" clId="Web-{506BB561-D518-2E12-A261-327D9AD0511D}" dt="2023-01-13T15:29:55.870" v="28"/>
        <pc:sldMkLst>
          <pc:docMk/>
          <pc:sldMk cId="1980844275" sldId="488"/>
        </pc:sldMkLst>
      </pc:sldChg>
      <pc:sldChg chg="modNotes">
        <pc:chgData name="cheryl.stevens@socialcare.wales" userId="S::urn:spo:guest#cheryl.stevens@socialcare.wales::" providerId="AD" clId="Web-{506BB561-D518-2E12-A261-327D9AD0511D}" dt="2023-01-13T15:30:45.809" v="33"/>
        <pc:sldMkLst>
          <pc:docMk/>
          <pc:sldMk cId="3100731137" sldId="489"/>
        </pc:sldMkLst>
      </pc:sldChg>
      <pc:sldChg chg="modSp modNotes">
        <pc:chgData name="cheryl.stevens@socialcare.wales" userId="S::urn:spo:guest#cheryl.stevens@socialcare.wales::" providerId="AD" clId="Web-{506BB561-D518-2E12-A261-327D9AD0511D}" dt="2023-01-13T15:43:09.892" v="87"/>
        <pc:sldMkLst>
          <pc:docMk/>
          <pc:sldMk cId="1219007375" sldId="491"/>
        </pc:sldMkLst>
      </pc:sldChg>
      <pc:sldChg chg="modNotes">
        <pc:chgData name="cheryl.stevens@socialcare.wales" userId="S::urn:spo:guest#cheryl.stevens@socialcare.wales::" providerId="AD" clId="Web-{506BB561-D518-2E12-A261-327D9AD0511D}" dt="2023-01-13T15:44:12.300" v="94"/>
        <pc:sldMkLst>
          <pc:docMk/>
          <pc:sldMk cId="3499948126" sldId="492"/>
        </pc:sldMkLst>
      </pc:sldChg>
      <pc:sldChg chg="addCm modNotes">
        <pc:chgData name="cheryl.stevens@socialcare.wales" userId="S::urn:spo:guest#cheryl.stevens@socialcare.wales::" providerId="AD" clId="Web-{506BB561-D518-2E12-A261-327D9AD0511D}" dt="2023-01-13T15:47:00.820" v="97"/>
        <pc:sldMkLst>
          <pc:docMk/>
          <pc:sldMk cId="3751793611" sldId="494"/>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47:00.820" v="97"/>
              <pc2:cmMkLst xmlns:pc2="http://schemas.microsoft.com/office/powerpoint/2019/9/main/command">
                <pc:docMk/>
                <pc:sldMk cId="3751793611" sldId="494"/>
                <pc2:cmMk id="{96D89771-DA70-436E-9130-A0449B264B12}"/>
              </pc2:cmMkLst>
            </pc226:cmChg>
          </p:ext>
        </pc:extLst>
      </pc:sldChg>
      <pc:sldChg chg="modNotes">
        <pc:chgData name="cheryl.stevens@socialcare.wales" userId="S::urn:spo:guest#cheryl.stevens@socialcare.wales::" providerId="AD" clId="Web-{506BB561-D518-2E12-A261-327D9AD0511D}" dt="2023-01-13T15:50:41.983" v="125"/>
        <pc:sldMkLst>
          <pc:docMk/>
          <pc:sldMk cId="2041453152" sldId="496"/>
        </pc:sldMkLst>
      </pc:sldChg>
      <pc:sldChg chg="modSp modNotes">
        <pc:chgData name="cheryl.stevens@socialcare.wales" userId="S::urn:spo:guest#cheryl.stevens@socialcare.wales::" providerId="AD" clId="Web-{506BB561-D518-2E12-A261-327D9AD0511D}" dt="2023-01-13T15:48:34.229" v="112"/>
        <pc:sldMkLst>
          <pc:docMk/>
          <pc:sldMk cId="1778461497" sldId="497"/>
        </pc:sldMkLst>
      </pc:sldChg>
      <pc:sldChg chg="modSp">
        <pc:chgData name="cheryl.stevens@socialcare.wales" userId="S::urn:spo:guest#cheryl.stevens@socialcare.wales::" providerId="AD" clId="Web-{506BB561-D518-2E12-A261-327D9AD0511D}" dt="2023-01-13T15:51:47.672" v="135" actId="20577"/>
        <pc:sldMkLst>
          <pc:docMk/>
          <pc:sldMk cId="2400001915" sldId="498"/>
        </pc:sldMkLst>
      </pc:sldChg>
      <pc:sldChg chg="modSp">
        <pc:chgData name="cheryl.stevens@socialcare.wales" userId="S::urn:spo:guest#cheryl.stevens@socialcare.wales::" providerId="AD" clId="Web-{506BB561-D518-2E12-A261-327D9AD0511D}" dt="2023-01-13T15:49:55.075" v="122" actId="20577"/>
        <pc:sldMkLst>
          <pc:docMk/>
          <pc:sldMk cId="2957671527" sldId="499"/>
        </pc:sldMkLst>
      </pc:sldChg>
      <pc:sldChg chg="modSp">
        <pc:chgData name="cheryl.stevens@socialcare.wales" userId="S::urn:spo:guest#cheryl.stevens@socialcare.wales::" providerId="AD" clId="Web-{506BB561-D518-2E12-A261-327D9AD0511D}" dt="2023-01-13T15:51:20.593" v="129" actId="20577"/>
        <pc:sldMkLst>
          <pc:docMk/>
          <pc:sldMk cId="2820145516" sldId="500"/>
        </pc:sldMkLst>
      </pc:sldChg>
      <pc:sldChg chg="modSp addCm modNotes">
        <pc:chgData name="cheryl.stevens@socialcare.wales" userId="S::urn:spo:guest#cheryl.stevens@socialcare.wales::" providerId="AD" clId="Web-{506BB561-D518-2E12-A261-327D9AD0511D}" dt="2023-01-13T15:33:51.642" v="55"/>
        <pc:sldMkLst>
          <pc:docMk/>
          <pc:sldMk cId="4230777374" sldId="503"/>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32:03.561" v="38"/>
              <pc2:cmMkLst xmlns:pc2="http://schemas.microsoft.com/office/powerpoint/2019/9/main/command">
                <pc:docMk/>
                <pc:sldMk cId="4230777374" sldId="503"/>
                <pc2:cmMk id="{0A0D2DE8-E6AA-4809-970B-5F4079E35435}"/>
              </pc2:cmMkLst>
            </pc226:cmChg>
          </p:ext>
        </pc:extLst>
      </pc:sldChg>
      <pc:sldChg chg="modSp">
        <pc:chgData name="cheryl.stevens@socialcare.wales" userId="S::urn:spo:guest#cheryl.stevens@socialcare.wales::" providerId="AD" clId="Web-{506BB561-D518-2E12-A261-327D9AD0511D}" dt="2023-01-13T15:40:06.715" v="70" actId="20577"/>
        <pc:sldMkLst>
          <pc:docMk/>
          <pc:sldMk cId="3766725828" sldId="509"/>
        </pc:sldMkLst>
      </pc:sldChg>
      <pc:sldChg chg="modSp">
        <pc:chgData name="cheryl.stevens@socialcare.wales" userId="S::urn:spo:guest#cheryl.stevens@socialcare.wales::" providerId="AD" clId="Web-{506BB561-D518-2E12-A261-327D9AD0511D}" dt="2023-01-13T15:22:11.544" v="17" actId="20577"/>
        <pc:sldMkLst>
          <pc:docMk/>
          <pc:sldMk cId="3940257124" sldId="516"/>
        </pc:sldMkLst>
      </pc:sldChg>
      <pc:sldChg chg="addCm modNotes">
        <pc:chgData name="cheryl.stevens@socialcare.wales" userId="S::urn:spo:guest#cheryl.stevens@socialcare.wales::" providerId="AD" clId="Web-{506BB561-D518-2E12-A261-327D9AD0511D}" dt="2023-01-13T15:35:54.145" v="60"/>
        <pc:sldMkLst>
          <pc:docMk/>
          <pc:sldMk cId="3447868907" sldId="518"/>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35:54.145" v="60"/>
              <pc2:cmMkLst xmlns:pc2="http://schemas.microsoft.com/office/powerpoint/2019/9/main/command">
                <pc:docMk/>
                <pc:sldMk cId="3447868907" sldId="518"/>
                <pc2:cmMk id="{BAB7560F-524D-49EF-8777-A49A2FFEA411}"/>
              </pc2:cmMkLst>
            </pc226:cmChg>
          </p:ext>
        </pc:extLst>
      </pc:sldChg>
      <pc:sldChg chg="addCm">
        <pc:chgData name="cheryl.stevens@socialcare.wales" userId="S::urn:spo:guest#cheryl.stevens@socialcare.wales::" providerId="AD" clId="Web-{506BB561-D518-2E12-A261-327D9AD0511D}" dt="2023-01-13T15:36:21.115" v="61"/>
        <pc:sldMkLst>
          <pc:docMk/>
          <pc:sldMk cId="3659847540" sldId="519"/>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36:21.115" v="61"/>
              <pc2:cmMkLst xmlns:pc2="http://schemas.microsoft.com/office/powerpoint/2019/9/main/command">
                <pc:docMk/>
                <pc:sldMk cId="3659847540" sldId="519"/>
                <pc2:cmMk id="{BBB4C233-8295-4FD1-B5A3-4E01BB85D5CA}"/>
              </pc2:cmMkLst>
            </pc226:cmChg>
          </p:ext>
        </pc:extLst>
      </pc:sldChg>
      <pc:sldChg chg="modNotes">
        <pc:chgData name="cheryl.stevens@socialcare.wales" userId="S::urn:spo:guest#cheryl.stevens@socialcare.wales::" providerId="AD" clId="Web-{506BB561-D518-2E12-A261-327D9AD0511D}" dt="2023-01-13T15:39:34.948" v="67"/>
        <pc:sldMkLst>
          <pc:docMk/>
          <pc:sldMk cId="683559991" sldId="520"/>
        </pc:sldMkLst>
      </pc:sldChg>
      <pc:sldChg chg="modSp">
        <pc:chgData name="cheryl.stevens@socialcare.wales" userId="S::urn:spo:guest#cheryl.stevens@socialcare.wales::" providerId="AD" clId="Web-{506BB561-D518-2E12-A261-327D9AD0511D}" dt="2023-01-13T15:30:03.573" v="29" actId="20577"/>
        <pc:sldMkLst>
          <pc:docMk/>
          <pc:sldMk cId="3645977427" sldId="526"/>
        </pc:sldMkLst>
      </pc:sldChg>
    </pc:docChg>
  </pc:docChgLst>
  <pc:docChgLst>
    <pc:chgData name="Trinity Rees" userId="S::t.rees@npt.gov.uk::23ed69b1-c9cb-4295-a16f-e57105e4c724" providerId="AD" clId="Web-{9AB3A0C8-2D41-5EA0-E4EA-CA47BE93F873}"/>
    <pc:docChg chg="addSld modSld">
      <pc:chgData name="Trinity Rees" userId="S::t.rees@npt.gov.uk::23ed69b1-c9cb-4295-a16f-e57105e4c724" providerId="AD" clId="Web-{9AB3A0C8-2D41-5EA0-E4EA-CA47BE93F873}" dt="2023-10-12T15:19:47.183" v="35" actId="14100"/>
      <pc:docMkLst>
        <pc:docMk/>
      </pc:docMkLst>
      <pc:sldChg chg="addSp delSp modSp new">
        <pc:chgData name="Trinity Rees" userId="S::t.rees@npt.gov.uk::23ed69b1-c9cb-4295-a16f-e57105e4c724" providerId="AD" clId="Web-{9AB3A0C8-2D41-5EA0-E4EA-CA47BE93F873}" dt="2023-10-12T15:19:47.183" v="35" actId="14100"/>
        <pc:sldMkLst>
          <pc:docMk/>
          <pc:sldMk cId="2816336548" sldId="528"/>
        </pc:sldMkLst>
      </pc:sldChg>
      <pc:sldChg chg="addSp delSp modSp new mod modClrScheme chgLayout">
        <pc:chgData name="Trinity Rees" userId="S::t.rees@npt.gov.uk::23ed69b1-c9cb-4295-a16f-e57105e4c724" providerId="AD" clId="Web-{9AB3A0C8-2D41-5EA0-E4EA-CA47BE93F873}" dt="2023-10-12T15:18:58.620" v="17" actId="14100"/>
        <pc:sldMkLst>
          <pc:docMk/>
          <pc:sldMk cId="66845987" sldId="529"/>
        </pc:sldMkLst>
      </pc:sldChg>
      <pc:sldChg chg="addSp delSp modSp new">
        <pc:chgData name="Trinity Rees" userId="S::t.rees@npt.gov.uk::23ed69b1-c9cb-4295-a16f-e57105e4c724" providerId="AD" clId="Web-{9AB3A0C8-2D41-5EA0-E4EA-CA47BE93F873}" dt="2023-10-12T15:19:21.933" v="26" actId="14100"/>
        <pc:sldMkLst>
          <pc:docMk/>
          <pc:sldMk cId="3675567134" sldId="530"/>
        </pc:sldMkLst>
      </pc:sldChg>
    </pc:docChg>
  </pc:docChgLst>
  <pc:docChgLst>
    <pc:chgData name="cheryl.stevens@socialcare.wales" userId="S::urn:spo:guest#cheryl.stevens@socialcare.wales::" providerId="AD" clId="Web-{199E6D91-53A1-0101-F55E-746B9FCE7742}"/>
    <pc:docChg chg="modSld">
      <pc:chgData name="cheryl.stevens@socialcare.wales" userId="S::urn:spo:guest#cheryl.stevens@socialcare.wales::" providerId="AD" clId="Web-{199E6D91-53A1-0101-F55E-746B9FCE7742}" dt="2023-01-13T16:04:18.971" v="4" actId="20577"/>
      <pc:docMkLst>
        <pc:docMk/>
      </pc:docMkLst>
      <pc:sldChg chg="modSp">
        <pc:chgData name="cheryl.stevens@socialcare.wales" userId="S::urn:spo:guest#cheryl.stevens@socialcare.wales::" providerId="AD" clId="Web-{199E6D91-53A1-0101-F55E-746B9FCE7742}" dt="2023-01-13T16:04:18.971" v="4" actId="20577"/>
        <pc:sldMkLst>
          <pc:docMk/>
          <pc:sldMk cId="1383848424" sldId="480"/>
        </pc:sldMkLst>
      </pc:sldChg>
    </pc:docChg>
  </pc:docChgLst>
  <pc:docChgLst>
    <pc:chgData name="cpark@bridgend.ac.uk" userId="S::urn:spo:guest#cpark@bridgend.ac.uk::" providerId="AD" clId="Web-{89DC9D38-6BB4-4C57-6212-3323415CC7C3}"/>
    <pc:docChg chg="modSld sldOrd">
      <pc:chgData name="cpark@bridgend.ac.uk" userId="S::urn:spo:guest#cpark@bridgend.ac.uk::" providerId="AD" clId="Web-{89DC9D38-6BB4-4C57-6212-3323415CC7C3}" dt="2023-07-04T11:02:27.145" v="97" actId="20577"/>
      <pc:docMkLst>
        <pc:docMk/>
      </pc:docMkLst>
      <pc:sldChg chg="ord">
        <pc:chgData name="cpark@bridgend.ac.uk" userId="S::urn:spo:guest#cpark@bridgend.ac.uk::" providerId="AD" clId="Web-{89DC9D38-6BB4-4C57-6212-3323415CC7C3}" dt="2023-07-04T10:56:31.821" v="53"/>
        <pc:sldMkLst>
          <pc:docMk/>
          <pc:sldMk cId="3100731137" sldId="489"/>
        </pc:sldMkLst>
      </pc:sldChg>
      <pc:sldChg chg="modNotes">
        <pc:chgData name="cpark@bridgend.ac.uk" userId="S::urn:spo:guest#cpark@bridgend.ac.uk::" providerId="AD" clId="Web-{89DC9D38-6BB4-4C57-6212-3323415CC7C3}" dt="2023-07-04T11:01:50.159" v="85"/>
        <pc:sldMkLst>
          <pc:docMk/>
          <pc:sldMk cId="3499948126" sldId="492"/>
        </pc:sldMkLst>
      </pc:sldChg>
      <pc:sldChg chg="modSp">
        <pc:chgData name="cpark@bridgend.ac.uk" userId="S::urn:spo:guest#cpark@bridgend.ac.uk::" providerId="AD" clId="Web-{89DC9D38-6BB4-4C57-6212-3323415CC7C3}" dt="2023-07-04T11:02:27.145" v="97" actId="20577"/>
        <pc:sldMkLst>
          <pc:docMk/>
          <pc:sldMk cId="39243605" sldId="495"/>
        </pc:sldMkLst>
      </pc:sldChg>
      <pc:sldChg chg="modNotes">
        <pc:chgData name="cpark@bridgend.ac.uk" userId="S::urn:spo:guest#cpark@bridgend.ac.uk::" providerId="AD" clId="Web-{89DC9D38-6BB4-4C57-6212-3323415CC7C3}" dt="2023-07-04T10:56:30.118" v="52"/>
        <pc:sldMkLst>
          <pc:docMk/>
          <pc:sldMk cId="4230777374" sldId="503"/>
        </pc:sldMkLst>
      </pc:sldChg>
      <pc:sldChg chg="modNotes">
        <pc:chgData name="cpark@bridgend.ac.uk" userId="S::urn:spo:guest#cpark@bridgend.ac.uk::" providerId="AD" clId="Web-{89DC9D38-6BB4-4C57-6212-3323415CC7C3}" dt="2023-07-04T10:58:12.558" v="82"/>
        <pc:sldMkLst>
          <pc:docMk/>
          <pc:sldMk cId="3447868907" sldId="518"/>
        </pc:sldMkLst>
      </pc:sldChg>
      <pc:sldChg chg="modNotes">
        <pc:chgData name="cpark@bridgend.ac.uk" userId="S::urn:spo:guest#cpark@bridgend.ac.uk::" providerId="AD" clId="Web-{89DC9D38-6BB4-4C57-6212-3323415CC7C3}" dt="2023-07-04T10:55:32.585" v="41"/>
        <pc:sldMkLst>
          <pc:docMk/>
          <pc:sldMk cId="3645977427" sldId="526"/>
        </pc:sldMkLst>
      </pc:sldChg>
    </pc:docChg>
  </pc:docChgLst>
  <pc:docChgLst>
    <pc:chgData name="cheryl.stevens@socialcare.wales" userId="S::urn:spo:guest#cheryl.stevens@socialcare.wales::" providerId="AD" clId="Web-{21149ED2-135C-698E-B4A4-745CF6B3F64F}"/>
    <pc:docChg chg="modSld">
      <pc:chgData name="cheryl.stevens@socialcare.wales" userId="S::urn:spo:guest#cheryl.stevens@socialcare.wales::" providerId="AD" clId="Web-{21149ED2-135C-698E-B4A4-745CF6B3F64F}" dt="2023-01-13T15:55:38.936" v="16" actId="20577"/>
      <pc:docMkLst>
        <pc:docMk/>
      </pc:docMkLst>
      <pc:sldChg chg="modSp">
        <pc:chgData name="cheryl.stevens@socialcare.wales" userId="S::urn:spo:guest#cheryl.stevens@socialcare.wales::" providerId="AD" clId="Web-{21149ED2-135C-698E-B4A4-745CF6B3F64F}" dt="2023-01-13T15:55:20.327" v="5" actId="20577"/>
        <pc:sldMkLst>
          <pc:docMk/>
          <pc:sldMk cId="1083563204" sldId="501"/>
        </pc:sldMkLst>
      </pc:sldChg>
      <pc:sldChg chg="modSp">
        <pc:chgData name="cheryl.stevens@socialcare.wales" userId="S::urn:spo:guest#cheryl.stevens@socialcare.wales::" providerId="AD" clId="Web-{21149ED2-135C-698E-B4A4-745CF6B3F64F}" dt="2023-01-13T15:55:38.936" v="16" actId="20577"/>
        <pc:sldMkLst>
          <pc:docMk/>
          <pc:sldMk cId="3940257124" sldId="516"/>
        </pc:sldMkLst>
      </pc:sldChg>
    </pc:docChg>
  </pc:docChgLst>
  <pc:docChgLst>
    <pc:chgData name="Trinity Rees" userId="S::t.rees@npt.gov.uk::23ed69b1-c9cb-4295-a16f-e57105e4c724" providerId="AD" clId="Web-{8F5721EC-C92C-EE0B-CFBE-E6446BDB2F75}"/>
    <pc:docChg chg="modSld">
      <pc:chgData name="Trinity Rees" userId="S::t.rees@npt.gov.uk::23ed69b1-c9cb-4295-a16f-e57105e4c724" providerId="AD" clId="Web-{8F5721EC-C92C-EE0B-CFBE-E6446BDB2F75}" dt="2024-01-10T09:32:15.962" v="7" actId="20577"/>
      <pc:docMkLst>
        <pc:docMk/>
      </pc:docMkLst>
      <pc:sldChg chg="modSp">
        <pc:chgData name="Trinity Rees" userId="S::t.rees@npt.gov.uk::23ed69b1-c9cb-4295-a16f-e57105e4c724" providerId="AD" clId="Web-{8F5721EC-C92C-EE0B-CFBE-E6446BDB2F75}" dt="2024-01-10T09:32:15.962" v="7" actId="20577"/>
        <pc:sldMkLst>
          <pc:docMk/>
          <pc:sldMk cId="605535122" sldId="527"/>
        </pc:sldMkLst>
      </pc:sldChg>
    </pc:docChg>
  </pc:docChgLst>
  <pc:docChgLst>
    <pc:chgData name="Polly Duncan" userId="b8f6264a-9836-4730-8ca9-23013ec67ff8" providerId="ADAL" clId="{7E80EB8F-98B9-475D-A593-3AE756AA3411}"/>
    <pc:docChg chg="custSel modSld">
      <pc:chgData name="Polly Duncan" userId="b8f6264a-9836-4730-8ca9-23013ec67ff8" providerId="ADAL" clId="{7E80EB8F-98B9-475D-A593-3AE756AA3411}" dt="2024-01-10T14:15:19.345" v="69" actId="1076"/>
      <pc:docMkLst>
        <pc:docMk/>
      </pc:docMkLst>
      <pc:sldChg chg="modSp mod">
        <pc:chgData name="Polly Duncan" userId="b8f6264a-9836-4730-8ca9-23013ec67ff8" providerId="ADAL" clId="{7E80EB8F-98B9-475D-A593-3AE756AA3411}" dt="2024-01-10T14:12:03.583" v="14" actId="113"/>
        <pc:sldMkLst>
          <pc:docMk/>
          <pc:sldMk cId="3055303204" sldId="462"/>
        </pc:sldMkLst>
      </pc:sldChg>
      <pc:sldChg chg="modSp mod">
        <pc:chgData name="Polly Duncan" userId="b8f6264a-9836-4730-8ca9-23013ec67ff8" providerId="ADAL" clId="{7E80EB8F-98B9-475D-A593-3AE756AA3411}" dt="2024-01-10T14:12:08.302" v="16" actId="113"/>
        <pc:sldMkLst>
          <pc:docMk/>
          <pc:sldMk cId="3378962620" sldId="479"/>
        </pc:sldMkLst>
      </pc:sldChg>
      <pc:sldChg chg="modSp mod">
        <pc:chgData name="Polly Duncan" userId="b8f6264a-9836-4730-8ca9-23013ec67ff8" providerId="ADAL" clId="{7E80EB8F-98B9-475D-A593-3AE756AA3411}" dt="2024-01-10T14:12:27.051" v="20" actId="113"/>
        <pc:sldMkLst>
          <pc:docMk/>
          <pc:sldMk cId="1383848424" sldId="480"/>
        </pc:sldMkLst>
      </pc:sldChg>
      <pc:sldChg chg="modSp mod">
        <pc:chgData name="Polly Duncan" userId="b8f6264a-9836-4730-8ca9-23013ec67ff8" providerId="ADAL" clId="{7E80EB8F-98B9-475D-A593-3AE756AA3411}" dt="2024-01-10T14:15:07.104" v="64" actId="113"/>
        <pc:sldMkLst>
          <pc:docMk/>
          <pc:sldMk cId="4109135715" sldId="482"/>
        </pc:sldMkLst>
      </pc:sldChg>
      <pc:sldChg chg="modSp mod">
        <pc:chgData name="Polly Duncan" userId="b8f6264a-9836-4730-8ca9-23013ec67ff8" providerId="ADAL" clId="{7E80EB8F-98B9-475D-A593-3AE756AA3411}" dt="2024-01-10T14:15:19.345" v="69" actId="1076"/>
        <pc:sldMkLst>
          <pc:docMk/>
          <pc:sldMk cId="2119683003" sldId="483"/>
        </pc:sldMkLst>
      </pc:sldChg>
      <pc:sldChg chg="modSp mod">
        <pc:chgData name="Polly Duncan" userId="b8f6264a-9836-4730-8ca9-23013ec67ff8" providerId="ADAL" clId="{7E80EB8F-98B9-475D-A593-3AE756AA3411}" dt="2024-01-10T14:12:16.819" v="18" actId="113"/>
        <pc:sldMkLst>
          <pc:docMk/>
          <pc:sldMk cId="984036288" sldId="485"/>
        </pc:sldMkLst>
      </pc:sldChg>
      <pc:sldChg chg="modSp mod">
        <pc:chgData name="Polly Duncan" userId="b8f6264a-9836-4730-8ca9-23013ec67ff8" providerId="ADAL" clId="{7E80EB8F-98B9-475D-A593-3AE756AA3411}" dt="2024-01-10T14:12:35.267" v="22" actId="113"/>
        <pc:sldMkLst>
          <pc:docMk/>
          <pc:sldMk cId="3989889832" sldId="486"/>
        </pc:sldMkLst>
      </pc:sldChg>
      <pc:sldChg chg="modSp mod">
        <pc:chgData name="Polly Duncan" userId="b8f6264a-9836-4730-8ca9-23013ec67ff8" providerId="ADAL" clId="{7E80EB8F-98B9-475D-A593-3AE756AA3411}" dt="2024-01-10T14:12:57.755" v="31" actId="1076"/>
        <pc:sldMkLst>
          <pc:docMk/>
          <pc:sldMk cId="1365709463" sldId="487"/>
        </pc:sldMkLst>
      </pc:sldChg>
      <pc:sldChg chg="modSp mod">
        <pc:chgData name="Polly Duncan" userId="b8f6264a-9836-4730-8ca9-23013ec67ff8" providerId="ADAL" clId="{7E80EB8F-98B9-475D-A593-3AE756AA3411}" dt="2024-01-10T14:12:52.895" v="30" actId="113"/>
        <pc:sldMkLst>
          <pc:docMk/>
          <pc:sldMk cId="1980844275" sldId="488"/>
        </pc:sldMkLst>
      </pc:sldChg>
      <pc:sldChg chg="modSp mod">
        <pc:chgData name="Polly Duncan" userId="b8f6264a-9836-4730-8ca9-23013ec67ff8" providerId="ADAL" clId="{7E80EB8F-98B9-475D-A593-3AE756AA3411}" dt="2024-01-10T14:13:20.100" v="38" actId="14100"/>
        <pc:sldMkLst>
          <pc:docMk/>
          <pc:sldMk cId="3100731137" sldId="489"/>
        </pc:sldMkLst>
      </pc:sldChg>
      <pc:sldChg chg="modSp mod">
        <pc:chgData name="Polly Duncan" userId="b8f6264a-9836-4730-8ca9-23013ec67ff8" providerId="ADAL" clId="{7E80EB8F-98B9-475D-A593-3AE756AA3411}" dt="2024-01-10T14:13:41.756" v="46" actId="113"/>
        <pc:sldMkLst>
          <pc:docMk/>
          <pc:sldMk cId="2980042815" sldId="490"/>
        </pc:sldMkLst>
      </pc:sldChg>
      <pc:sldChg chg="modSp mod">
        <pc:chgData name="Polly Duncan" userId="b8f6264a-9836-4730-8ca9-23013ec67ff8" providerId="ADAL" clId="{7E80EB8F-98B9-475D-A593-3AE756AA3411}" dt="2024-01-10T14:13:46.414" v="48" actId="113"/>
        <pc:sldMkLst>
          <pc:docMk/>
          <pc:sldMk cId="1219007375" sldId="491"/>
        </pc:sldMkLst>
      </pc:sldChg>
      <pc:sldChg chg="modSp mod">
        <pc:chgData name="Polly Duncan" userId="b8f6264a-9836-4730-8ca9-23013ec67ff8" providerId="ADAL" clId="{7E80EB8F-98B9-475D-A593-3AE756AA3411}" dt="2024-01-10T14:14:15.603" v="50" actId="113"/>
        <pc:sldMkLst>
          <pc:docMk/>
          <pc:sldMk cId="3499948126" sldId="492"/>
        </pc:sldMkLst>
      </pc:sldChg>
      <pc:sldChg chg="modSp mod">
        <pc:chgData name="Polly Duncan" userId="b8f6264a-9836-4730-8ca9-23013ec67ff8" providerId="ADAL" clId="{7E80EB8F-98B9-475D-A593-3AE756AA3411}" dt="2024-01-10T14:14:26.411" v="54" actId="113"/>
        <pc:sldMkLst>
          <pc:docMk/>
          <pc:sldMk cId="3751793611" sldId="494"/>
        </pc:sldMkLst>
      </pc:sldChg>
      <pc:sldChg chg="modSp mod">
        <pc:chgData name="Polly Duncan" userId="b8f6264a-9836-4730-8ca9-23013ec67ff8" providerId="ADAL" clId="{7E80EB8F-98B9-475D-A593-3AE756AA3411}" dt="2024-01-10T14:14:20.766" v="52" actId="113"/>
        <pc:sldMkLst>
          <pc:docMk/>
          <pc:sldMk cId="39243605" sldId="495"/>
        </pc:sldMkLst>
      </pc:sldChg>
      <pc:sldChg chg="modSp mod">
        <pc:chgData name="Polly Duncan" userId="b8f6264a-9836-4730-8ca9-23013ec67ff8" providerId="ADAL" clId="{7E80EB8F-98B9-475D-A593-3AE756AA3411}" dt="2024-01-10T14:14:45.227" v="60" actId="113"/>
        <pc:sldMkLst>
          <pc:docMk/>
          <pc:sldMk cId="2041453152" sldId="496"/>
        </pc:sldMkLst>
      </pc:sldChg>
      <pc:sldChg chg="modSp mod">
        <pc:chgData name="Polly Duncan" userId="b8f6264a-9836-4730-8ca9-23013ec67ff8" providerId="ADAL" clId="{7E80EB8F-98B9-475D-A593-3AE756AA3411}" dt="2024-01-10T14:14:32.397" v="56" actId="113"/>
        <pc:sldMkLst>
          <pc:docMk/>
          <pc:sldMk cId="1778461497" sldId="497"/>
        </pc:sldMkLst>
      </pc:sldChg>
      <pc:sldChg chg="modSp mod">
        <pc:chgData name="Polly Duncan" userId="b8f6264a-9836-4730-8ca9-23013ec67ff8" providerId="ADAL" clId="{7E80EB8F-98B9-475D-A593-3AE756AA3411}" dt="2024-01-10T14:14:59.677" v="62" actId="113"/>
        <pc:sldMkLst>
          <pc:docMk/>
          <pc:sldMk cId="2400001915" sldId="498"/>
        </pc:sldMkLst>
      </pc:sldChg>
      <pc:sldChg chg="modSp mod">
        <pc:chgData name="Polly Duncan" userId="b8f6264a-9836-4730-8ca9-23013ec67ff8" providerId="ADAL" clId="{7E80EB8F-98B9-475D-A593-3AE756AA3411}" dt="2024-01-10T14:14:39.188" v="58" actId="113"/>
        <pc:sldMkLst>
          <pc:docMk/>
          <pc:sldMk cId="2957671527" sldId="499"/>
        </pc:sldMkLst>
      </pc:sldChg>
      <pc:sldChg chg="modSp mod">
        <pc:chgData name="Polly Duncan" userId="b8f6264a-9836-4730-8ca9-23013ec67ff8" providerId="ADAL" clId="{7E80EB8F-98B9-475D-A593-3AE756AA3411}" dt="2024-01-10T14:11:49.812" v="10" actId="27636"/>
        <pc:sldMkLst>
          <pc:docMk/>
          <pc:sldMk cId="2820145516" sldId="500"/>
        </pc:sldMkLst>
      </pc:sldChg>
      <pc:sldChg chg="modSp mod">
        <pc:chgData name="Polly Duncan" userId="b8f6264a-9836-4730-8ca9-23013ec67ff8" providerId="ADAL" clId="{7E80EB8F-98B9-475D-A593-3AE756AA3411}" dt="2024-01-10T14:12:43.694" v="26" actId="113"/>
        <pc:sldMkLst>
          <pc:docMk/>
          <pc:sldMk cId="1083563204" sldId="501"/>
        </pc:sldMkLst>
      </pc:sldChg>
      <pc:sldChg chg="modSp mod">
        <pc:chgData name="Polly Duncan" userId="b8f6264a-9836-4730-8ca9-23013ec67ff8" providerId="ADAL" clId="{7E80EB8F-98B9-475D-A593-3AE756AA3411}" dt="2024-01-10T14:13:08.838" v="35" actId="113"/>
        <pc:sldMkLst>
          <pc:docMk/>
          <pc:sldMk cId="4230777374" sldId="503"/>
        </pc:sldMkLst>
      </pc:sldChg>
      <pc:sldChg chg="modSp mod">
        <pc:chgData name="Polly Duncan" userId="b8f6264a-9836-4730-8ca9-23013ec67ff8" providerId="ADAL" clId="{7E80EB8F-98B9-475D-A593-3AE756AA3411}" dt="2024-01-10T14:13:36.944" v="44" actId="113"/>
        <pc:sldMkLst>
          <pc:docMk/>
          <pc:sldMk cId="3766725828" sldId="509"/>
        </pc:sldMkLst>
      </pc:sldChg>
      <pc:sldChg chg="modSp mod">
        <pc:chgData name="Polly Duncan" userId="b8f6264a-9836-4730-8ca9-23013ec67ff8" providerId="ADAL" clId="{7E80EB8F-98B9-475D-A593-3AE756AA3411}" dt="2024-01-10T14:12:39.792" v="24" actId="113"/>
        <pc:sldMkLst>
          <pc:docMk/>
          <pc:sldMk cId="3940257124" sldId="516"/>
        </pc:sldMkLst>
      </pc:sldChg>
      <pc:sldChg chg="modSp mod">
        <pc:chgData name="Polly Duncan" userId="b8f6264a-9836-4730-8ca9-23013ec67ff8" providerId="ADAL" clId="{7E80EB8F-98B9-475D-A593-3AE756AA3411}" dt="2024-01-10T14:13:24.605" v="40" actId="113"/>
        <pc:sldMkLst>
          <pc:docMk/>
          <pc:sldMk cId="3447868907" sldId="518"/>
        </pc:sldMkLst>
      </pc:sldChg>
      <pc:sldChg chg="modSp mod">
        <pc:chgData name="Polly Duncan" userId="b8f6264a-9836-4730-8ca9-23013ec67ff8" providerId="ADAL" clId="{7E80EB8F-98B9-475D-A593-3AE756AA3411}" dt="2024-01-10T14:13:30.976" v="42" actId="113"/>
        <pc:sldMkLst>
          <pc:docMk/>
          <pc:sldMk cId="3659847540" sldId="519"/>
        </pc:sldMkLst>
      </pc:sldChg>
      <pc:sldChg chg="modSp mod">
        <pc:chgData name="Polly Duncan" userId="b8f6264a-9836-4730-8ca9-23013ec67ff8" providerId="ADAL" clId="{7E80EB8F-98B9-475D-A593-3AE756AA3411}" dt="2024-01-10T14:11:49.778" v="4" actId="27636"/>
        <pc:sldMkLst>
          <pc:docMk/>
          <pc:sldMk cId="683559991" sldId="520"/>
        </pc:sldMkLst>
      </pc:sldChg>
      <pc:sldChg chg="modSp mod">
        <pc:chgData name="Polly Duncan" userId="b8f6264a-9836-4730-8ca9-23013ec67ff8" providerId="ADAL" clId="{7E80EB8F-98B9-475D-A593-3AE756AA3411}" dt="2024-01-10T14:13:03.549" v="33" actId="113"/>
        <pc:sldMkLst>
          <pc:docMk/>
          <pc:sldMk cId="3645977427" sldId="526"/>
        </pc:sldMkLst>
      </pc:sldChg>
      <pc:sldChg chg="modSp mod">
        <pc:chgData name="Polly Duncan" userId="b8f6264a-9836-4730-8ca9-23013ec67ff8" providerId="ADAL" clId="{7E80EB8F-98B9-475D-A593-3AE756AA3411}" dt="2024-01-10T14:15:11.750" v="66" actId="113"/>
        <pc:sldMkLst>
          <pc:docMk/>
          <pc:sldMk cId="605535122" sldId="527"/>
        </pc:sldMkLst>
      </pc:sldChg>
    </pc:docChg>
  </pc:docChgLst>
  <pc:docChgLst>
    <pc:chgData name="Trinity Rees" userId="S::t.rees@npt.gov.uk::23ed69b1-c9cb-4295-a16f-e57105e4c724" providerId="AD" clId="Web-{628B30A5-BC19-4E3B-65D4-C1AE597062CA}"/>
    <pc:docChg chg="modSld">
      <pc:chgData name="Trinity Rees" userId="S::t.rees@npt.gov.uk::23ed69b1-c9cb-4295-a16f-e57105e4c724" providerId="AD" clId="Web-{628B30A5-BC19-4E3B-65D4-C1AE597062CA}" dt="2024-01-05T09:30:11.994" v="1" actId="20577"/>
      <pc:docMkLst>
        <pc:docMk/>
      </pc:docMkLst>
      <pc:sldChg chg="modSp">
        <pc:chgData name="Trinity Rees" userId="S::t.rees@npt.gov.uk::23ed69b1-c9cb-4295-a16f-e57105e4c724" providerId="AD" clId="Web-{628B30A5-BC19-4E3B-65D4-C1AE597062CA}" dt="2024-01-05T09:30:11.994" v="1" actId="20577"/>
        <pc:sldMkLst>
          <pc:docMk/>
          <pc:sldMk cId="605535122" sldId="527"/>
        </pc:sldMkLst>
      </pc:sldChg>
    </pc:docChg>
  </pc:docChgLst>
  <pc:docChgLst>
    <pc:chgData name="cpark@bridgend.ac.uk" userId="S::urn:spo:guest#cpark@bridgend.ac.uk::" providerId="AD" clId="Web-{1949A3EE-B70B-C324-9D78-0D020872C3CC}"/>
    <pc:docChg chg="addSld modSld">
      <pc:chgData name="cpark@bridgend.ac.uk" userId="S::urn:spo:guest#cpark@bridgend.ac.uk::" providerId="AD" clId="Web-{1949A3EE-B70B-C324-9D78-0D020872C3CC}" dt="2023-07-09T14:17:01.540" v="96"/>
      <pc:docMkLst>
        <pc:docMk/>
      </pc:docMkLst>
      <pc:sldChg chg="modSp modCm">
        <pc:chgData name="cpark@bridgend.ac.uk" userId="S::urn:spo:guest#cpark@bridgend.ac.uk::" providerId="AD" clId="Web-{1949A3EE-B70B-C324-9D78-0D020872C3CC}" dt="2023-07-09T13:54:20.453" v="5" actId="20577"/>
        <pc:sldMkLst>
          <pc:docMk/>
          <pc:sldMk cId="3989889832" sldId="486"/>
        </pc:sldMkLst>
        <pc:extLst>
          <p:ext xmlns:p="http://schemas.openxmlformats.org/presentationml/2006/main" uri="{D6D511B9-2390-475A-947B-AFAB55BFBCF1}">
            <pc226:cmChg xmlns:pc226="http://schemas.microsoft.com/office/powerpoint/2022/06/main/command" chg="mod">
              <pc226:chgData name="cpark@bridgend.ac.uk" userId="S::urn:spo:guest#cpark@bridgend.ac.uk::" providerId="AD" clId="Web-{1949A3EE-B70B-C324-9D78-0D020872C3CC}" dt="2023-07-09T13:54:20.453" v="4" actId="20577"/>
              <pc2:cmMkLst xmlns:pc2="http://schemas.microsoft.com/office/powerpoint/2019/9/main/command">
                <pc:docMk/>
                <pc:sldMk cId="3989889832" sldId="486"/>
                <pc2:cmMk id="{83265E11-9994-4A7E-A0B2-6477CD70DD65}"/>
              </pc2:cmMkLst>
            </pc226:cmChg>
          </p:ext>
        </pc:extLst>
      </pc:sldChg>
      <pc:sldChg chg="modNotes">
        <pc:chgData name="cpark@bridgend.ac.uk" userId="S::urn:spo:guest#cpark@bridgend.ac.uk::" providerId="AD" clId="Web-{1949A3EE-B70B-C324-9D78-0D020872C3CC}" dt="2023-07-09T14:03:43.397" v="80"/>
        <pc:sldMkLst>
          <pc:docMk/>
          <pc:sldMk cId="3447868907" sldId="518"/>
        </pc:sldMkLst>
      </pc:sldChg>
      <pc:sldChg chg="modSp new modNotes">
        <pc:chgData name="cpark@bridgend.ac.uk" userId="S::urn:spo:guest#cpark@bridgend.ac.uk::" providerId="AD" clId="Web-{1949A3EE-B70B-C324-9D78-0D020872C3CC}" dt="2023-07-09T14:17:01.540" v="96"/>
        <pc:sldMkLst>
          <pc:docMk/>
          <pc:sldMk cId="605535122" sldId="527"/>
        </pc:sldMkLst>
      </pc:sldChg>
    </pc:docChg>
  </pc:docChgLst>
  <pc:docChgLst>
    <pc:chgData name="Polly Duncan" userId="S::p.duncan@npt.gov.uk::b8f6264a-9836-4730-8ca9-23013ec67ff8" providerId="AD" clId="Web-{871C9E10-A106-32F1-91E6-443E552DDF7A}"/>
    <pc:docChg chg="modSld">
      <pc:chgData name="Polly Duncan" userId="S::p.duncan@npt.gov.uk::b8f6264a-9836-4730-8ca9-23013ec67ff8" providerId="AD" clId="Web-{871C9E10-A106-32F1-91E6-443E552DDF7A}" dt="2024-01-11T11:41:02.667" v="2" actId="14100"/>
      <pc:docMkLst>
        <pc:docMk/>
      </pc:docMkLst>
      <pc:sldChg chg="modSp">
        <pc:chgData name="Polly Duncan" userId="S::p.duncan@npt.gov.uk::b8f6264a-9836-4730-8ca9-23013ec67ff8" providerId="AD" clId="Web-{871C9E10-A106-32F1-91E6-443E552DDF7A}" dt="2024-01-11T11:41:02.667" v="2" actId="14100"/>
        <pc:sldMkLst>
          <pc:docMk/>
          <pc:sldMk cId="39243605" sldId="495"/>
        </pc:sldMkLst>
      </pc:sldChg>
      <pc:sldChg chg="modSp">
        <pc:chgData name="Polly Duncan" userId="S::p.duncan@npt.gov.uk::b8f6264a-9836-4730-8ca9-23013ec67ff8" providerId="AD" clId="Web-{871C9E10-A106-32F1-91E6-443E552DDF7A}" dt="2024-01-11T11:33:57.052" v="1" actId="20577"/>
        <pc:sldMkLst>
          <pc:docMk/>
          <pc:sldMk cId="3940257124" sldId="51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4/29/2025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4/29/2025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KZBTYViDPlQ"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sueryder.org/how-we-can-help/someone-close-to-me-has-died/advice-and-support/choose-where-you-want-to-die"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dVp9Z5k0dE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gov.wales/topics/health/socialcare/act/resources/?lang=e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2029908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70570"/>
            <a:ext cx="5486400" cy="3600450"/>
          </a:xfrm>
        </p:spPr>
        <p:txBody>
          <a:bodyPr/>
          <a:lstStyle/>
          <a:p>
            <a:r>
              <a:rPr lang="cy" sz="1200" b="0" i="0" u="none" strike="noStrike" cap="none" baseline="0" dirty="0">
                <a:solidFill>
                  <a:srgbClr val="000000"/>
                </a:solidFill>
                <a:effectLst/>
                <a:uFillTx/>
                <a:latin typeface="Calibri" panose="020F0502020204030204" pitchFamily="34" charset="0"/>
              </a:rPr>
              <a:t>Mae myfyrwyr eisoes wedi archwilio pwysigrwydd y sgwrs beth sy'n bwysig</a:t>
            </a:r>
          </a:p>
          <a:p>
            <a:r>
              <a:rPr lang="cy" sz="1200" b="0" i="0" u="none" strike="noStrike" cap="none" baseline="0" dirty="0">
                <a:solidFill>
                  <a:srgbClr val="000000"/>
                </a:solidFill>
                <a:effectLst/>
                <a:uFillTx/>
                <a:latin typeface="Calibri" panose="020F0502020204030204" pitchFamily="34" charset="0"/>
              </a:rPr>
              <a:t>atgoffwch y myfyrwyr o bwysigrwydd bod yn anfeirniadol  </a:t>
            </a:r>
          </a:p>
          <a:p>
            <a:endParaRPr lang="en-US" dirty="0"/>
          </a:p>
          <a:p>
            <a:r>
              <a:rPr lang="cy" sz="1200" b="0" i="0" u="none" strike="noStrike" cap="none" baseline="0" dirty="0">
                <a:solidFill>
                  <a:srgbClr val="000000"/>
                </a:solidFill>
                <a:effectLst/>
                <a:uFillTx/>
                <a:latin typeface="Calibri" panose="020F0502020204030204" pitchFamily="34" charset="0"/>
              </a:rPr>
              <a:t>Rydyn ni nawr yn mynd i archwilio sut y gall safbwyntiau a dymuniadau newid yn ystod y cam asesu a chynllunio.</a:t>
            </a:r>
          </a:p>
          <a:p>
            <a:endParaRPr lang="en-US" dirty="0"/>
          </a:p>
          <a:p>
            <a:r>
              <a:rPr lang="en-US" dirty="0"/>
              <a:t>Students have already explored the importance of the 'what matters' conversation</a:t>
            </a:r>
            <a:endParaRPr lang="en-US" dirty="0">
              <a:cs typeface="Calibri"/>
            </a:endParaRPr>
          </a:p>
          <a:p>
            <a:r>
              <a:rPr lang="en-US" dirty="0"/>
              <a:t>remind students of the importance of being non- </a:t>
            </a:r>
            <a:r>
              <a:rPr lang="en-US" dirty="0" err="1"/>
              <a:t>judgemental</a:t>
            </a:r>
            <a:r>
              <a:rPr lang="en-US" dirty="0"/>
              <a:t>  </a:t>
            </a:r>
          </a:p>
          <a:p>
            <a:endParaRPr lang="en-US" dirty="0"/>
          </a:p>
          <a:p>
            <a:r>
              <a:rPr lang="en-US" dirty="0"/>
              <a:t>We are now going to explore- how views and wishes may change during the assessment and planning stages.</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628885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 do we demonstrate empathy? </a:t>
            </a:r>
          </a:p>
          <a:p>
            <a:r>
              <a:rPr lang="en-US" dirty="0">
                <a:hlinkClick r:id="rId3"/>
              </a:rPr>
              <a:t>https://www.youtube.com/watch?v=KZBTYViDPlQ</a:t>
            </a:r>
            <a:r>
              <a:rPr lang="en-US" dirty="0"/>
              <a:t>  Video Dr Brene Brown Empathy vs Sympathy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922044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2060"/>
                </a:solidFill>
                <a:effectLst/>
                <a:uFillTx/>
                <a:latin typeface="Calibri" panose="020F0502020204030204" pitchFamily="34" charset="0"/>
              </a:rPr>
              <a:t>ailedrych </a:t>
            </a:r>
          </a:p>
          <a:p>
            <a:endParaRPr lang="en-GB" altLang="en-US" dirty="0">
              <a:solidFill>
                <a:srgbClr val="002060"/>
              </a:solidFill>
              <a:latin typeface="Calibri" panose="020F0502020204030204" pitchFamily="34" charset="0"/>
              <a:cs typeface="Calibri" panose="020F0502020204030204" pitchFamily="34" charset="0"/>
            </a:endParaRPr>
          </a:p>
          <a:p>
            <a:r>
              <a:rPr lang="cy" sz="1200" b="0" i="0" u="none" strike="noStrike" cap="none" baseline="0" dirty="0">
                <a:solidFill>
                  <a:srgbClr val="002060"/>
                </a:solidFill>
                <a:effectLst/>
                <a:uFillTx/>
                <a:latin typeface="Calibri" panose="020F0502020204030204" pitchFamily="34" charset="0"/>
              </a:rPr>
              <a:t>Symbolaidd</a:t>
            </a:r>
          </a:p>
          <a:p>
            <a:r>
              <a:rPr lang="cy" sz="1200" b="0" i="0" u="none" strike="noStrike" cap="none" baseline="0" dirty="0">
                <a:solidFill>
                  <a:srgbClr val="002060"/>
                </a:solidFill>
                <a:effectLst/>
                <a:uFillTx/>
                <a:latin typeface="Calibri" panose="020F0502020204030204" pitchFamily="34" charset="0"/>
              </a:rPr>
              <a:t>Di-eiriau </a:t>
            </a:r>
          </a:p>
          <a:p>
            <a:r>
              <a:rPr lang="cy" sz="1200" b="0" i="0" u="none" strike="noStrike" cap="none" baseline="0" dirty="0">
                <a:solidFill>
                  <a:srgbClr val="002060"/>
                </a:solidFill>
                <a:effectLst/>
                <a:uFillTx/>
                <a:latin typeface="Calibri" panose="020F0502020204030204" pitchFamily="34" charset="0"/>
              </a:rPr>
              <a:t>Llafar</a:t>
            </a:r>
          </a:p>
          <a:p>
            <a:r>
              <a:rPr lang="cy" sz="1200" b="0" i="0" u="none" strike="noStrike" cap="none" baseline="0" dirty="0">
                <a:solidFill>
                  <a:srgbClr val="002060"/>
                </a:solidFill>
                <a:effectLst/>
                <a:uFillTx/>
                <a:latin typeface="Calibri" panose="020F0502020204030204" pitchFamily="34" charset="0"/>
              </a:rPr>
              <a:t>Ysgrifenedig </a:t>
            </a:r>
          </a:p>
          <a:p>
            <a:r>
              <a:rPr lang="cy" sz="1200" b="0" i="0" u="none" strike="noStrike" cap="none" baseline="0" dirty="0">
                <a:solidFill>
                  <a:srgbClr val="002060"/>
                </a:solidFill>
                <a:effectLst/>
                <a:uFillTx/>
                <a:latin typeface="Calibri" panose="020F0502020204030204" pitchFamily="34" charset="0"/>
              </a:rPr>
              <a:t>o'r ddarlith flaenorol</a:t>
            </a:r>
          </a:p>
          <a:p>
            <a:r>
              <a:rPr lang="cy" sz="1200" b="0" i="0" u="none" strike="noStrike" cap="none" baseline="0" dirty="0">
                <a:solidFill>
                  <a:srgbClr val="002060"/>
                </a:solidFill>
                <a:effectLst/>
                <a:uFillTx/>
                <a:latin typeface="Calibri" panose="020F0502020204030204" pitchFamily="34" charset="0"/>
              </a:rPr>
              <a:t>ystyriwch eich gwerthoedd eich hun – ydy’r sefyllfa hon yn gyfarwydd i mi, a yw’n rhywbeth sy’n achosi pryder, er enghraifft trais yn y cartref, unigolyn yn byw mewn cartref anniben ac afreolus, yfed gormod o alcohol ac ati.</a:t>
            </a:r>
          </a:p>
          <a:p>
            <a:r>
              <a:rPr lang="cy" sz="1200" b="0" i="0" u="none" strike="noStrike" cap="none" baseline="0" dirty="0">
                <a:solidFill>
                  <a:srgbClr val="002060"/>
                </a:solidFill>
                <a:effectLst/>
                <a:uFillTx/>
                <a:latin typeface="Calibri" panose="020F0502020204030204" pitchFamily="34" charset="0"/>
              </a:rPr>
              <a:t>myfyriwch a yw'r sefyllfa'n effeithio arnoch chi'n isymwybodol  </a:t>
            </a:r>
          </a:p>
          <a:p>
            <a:r>
              <a:rPr lang="cy" sz="1200" b="0" i="0" u="none" strike="noStrike" cap="none" baseline="0" dirty="0">
                <a:solidFill>
                  <a:srgbClr val="002060"/>
                </a:solidFill>
                <a:effectLst/>
                <a:uFillTx/>
                <a:latin typeface="Calibri" panose="020F0502020204030204" pitchFamily="34" charset="0"/>
              </a:rPr>
              <a:t>ydw i'n gwybod digon am y mater sy'n codi - dementia, clefyd cronig yn yr arennau ac ati.</a:t>
            </a:r>
          </a:p>
          <a:p>
            <a:endParaRPr lang="en-US" dirty="0"/>
          </a:p>
          <a:p>
            <a:r>
              <a:rPr lang="cy" sz="1200" b="0" i="0" u="none" strike="noStrike" cap="none" baseline="0" dirty="0">
                <a:solidFill>
                  <a:srgbClr val="002060"/>
                </a:solidFill>
                <a:effectLst/>
                <a:uFillTx/>
                <a:latin typeface="Calibri" panose="020F0502020204030204" pitchFamily="34" charset="0"/>
              </a:rPr>
              <a:t>cynllunio gofal ymlaen llaw a gall gynnwys unrhyw beth sy'n bwysig i chi. Enghreifftiau o bethau y gallech fod am eu cynnwys yn eich cynllun yw:</a:t>
            </a:r>
          </a:p>
          <a:p>
            <a:r>
              <a:rPr lang="cy" sz="1200" b="0" i="0" u="none" strike="noStrike" cap="none" baseline="0" dirty="0">
                <a:solidFill>
                  <a:srgbClr val="002060"/>
                </a:solidFill>
                <a:effectLst/>
                <a:uFillTx/>
                <a:latin typeface="Calibri" panose="020F0502020204030204" pitchFamily="34" charset="0"/>
              </a:rPr>
              <a:t>Sut rydych chi'n hoffi gwneud pethau, er enghraifft, os yw'n well gennych gael cawod yn lle bath, neu os hoffech chi gysgu gyda'r golau ymlaen.</a:t>
            </a:r>
          </a:p>
          <a:p>
            <a:r>
              <a:rPr lang="cy" sz="1200" b="0" i="0" u="none" strike="noStrike" cap="none" baseline="0" dirty="0">
                <a:solidFill>
                  <a:srgbClr val="002060"/>
                </a:solidFill>
                <a:effectLst/>
                <a:uFillTx/>
                <a:latin typeface="Calibri" panose="020F0502020204030204" pitchFamily="34" charset="0"/>
              </a:rPr>
              <a:t>Sut rydych chi am i unrhyw gredoau crefyddol neu ysbrydol sydd gennych chi gael eu hadlewyrchu yn eich gofal.</a:t>
            </a:r>
          </a:p>
          <a:p>
            <a:r>
              <a:rPr lang="cy" sz="1200" b="0" i="0" u="none" strike="noStrike" cap="none" baseline="0" dirty="0">
                <a:solidFill>
                  <a:srgbClr val="002060"/>
                </a:solidFill>
                <a:effectLst/>
                <a:uFillTx/>
                <a:latin typeface="Calibri" panose="020F0502020204030204" pitchFamily="34" charset="0"/>
              </a:rPr>
              <a:t>Pa bobl – fel ffrindiau agos neu deulu – yr hoffech chi fod yn rhan o’ch gofal.</a:t>
            </a:r>
          </a:p>
          <a:p>
            <a:r>
              <a:rPr lang="cy" sz="1200" b="0" i="0" u="none" strike="noStrike" cap="none" baseline="0" dirty="0">
                <a:solidFill>
                  <a:srgbClr val="002060"/>
                </a:solidFill>
                <a:effectLst/>
                <a:uFillTx/>
                <a:latin typeface="Calibri" panose="020F0502020204030204" pitchFamily="34" charset="0"/>
              </a:rPr>
              <a:t>Pwy hoffech chi wneud unrhyw benderfyniadau os oes dewisiadau i'w gwneud am eich gofal.</a:t>
            </a:r>
          </a:p>
          <a:p>
            <a:r>
              <a:rPr lang="cy" sz="1200" b="0" i="0" u="none" strike="noStrike" cap="none" baseline="0" dirty="0">
                <a:solidFill>
                  <a:srgbClr val="002060"/>
                </a:solidFill>
                <a:effectLst/>
                <a:uFillTx/>
                <a:latin typeface="Calibri" panose="020F0502020204030204" pitchFamily="34" charset="0"/>
              </a:rPr>
              <a:t>Ble hoffech chi gael gofal pan fyddwch chi'n marw (gweler ein hadran ar</a:t>
            </a:r>
            <a:r>
              <a:rPr lang="cy" sz="1200" b="0" i="0" u="sng" strike="noStrike" cap="none" baseline="0" dirty="0">
                <a:solidFill>
                  <a:srgbClr val="002060"/>
                </a:solidFill>
                <a:effectLst/>
                <a:uFill>
                  <a:solidFill>
                    <a:srgbClr val="002060"/>
                  </a:solidFill>
                </a:uFill>
                <a:latin typeface="Calibri" panose="020F0502020204030204" pitchFamily="34" charset="0"/>
                <a:hlinkClick r:id="rId3" tooltip="Can you choose where you want to die?" history="0"/>
              </a:rPr>
              <a:t> ddewis ble i farw</a:t>
            </a:r>
            <a:r>
              <a:rPr lang="cy" sz="1200" b="0" i="0" u="none" strike="noStrike" cap="none" baseline="0" dirty="0">
                <a:solidFill>
                  <a:srgbClr val="002060"/>
                </a:solidFill>
                <a:effectLst/>
                <a:uFillTx/>
                <a:latin typeface="Calibri" panose="020F0502020204030204" pitchFamily="34" charset="0"/>
              </a:rPr>
              <a:t>).</a:t>
            </a:r>
          </a:p>
          <a:p>
            <a:r>
              <a:rPr lang="cy" sz="1200" b="0" i="0" u="none" strike="noStrike" cap="none" baseline="0" dirty="0">
                <a:solidFill>
                  <a:srgbClr val="002060"/>
                </a:solidFill>
                <a:effectLst/>
                <a:uFillTx/>
                <a:latin typeface="Calibri" panose="020F0502020204030204" pitchFamily="34" charset="0"/>
              </a:rPr>
              <a:t>Unrhyw faterion ymarferol y mae gennych bryderon yn eu cylch, megis pwy fydd yn gofalu am eich ci os byddwch yn mynd yn sâl.</a:t>
            </a:r>
          </a:p>
          <a:p>
            <a:endParaRPr lang="en-US" dirty="0"/>
          </a:p>
          <a:p>
            <a:r>
              <a:rPr lang="en-GB" altLang="en-US" dirty="0">
                <a:solidFill>
                  <a:srgbClr val="002060"/>
                </a:solidFill>
                <a:latin typeface="Calibri" panose="020F0502020204030204" pitchFamily="34" charset="0"/>
                <a:cs typeface="Calibri" panose="020F0502020204030204" pitchFamily="34" charset="0"/>
              </a:rPr>
              <a:t>revisit </a:t>
            </a:r>
          </a:p>
          <a:p>
            <a:endParaRPr lang="en-GB" altLang="en-US" dirty="0">
              <a:solidFill>
                <a:srgbClr val="002060"/>
              </a:solidFill>
              <a:latin typeface="Calibri" panose="020F0502020204030204" pitchFamily="34" charset="0"/>
              <a:cs typeface="Calibri" panose="020F0502020204030204" pitchFamily="34" charset="0"/>
            </a:endParaRPr>
          </a:p>
          <a:p>
            <a:r>
              <a:rPr lang="en-GB" altLang="en-US" dirty="0">
                <a:solidFill>
                  <a:srgbClr val="002060"/>
                </a:solidFill>
                <a:latin typeface="Calibri" panose="020F0502020204030204" pitchFamily="34" charset="0"/>
                <a:cs typeface="Calibri" panose="020F0502020204030204" pitchFamily="34" charset="0"/>
              </a:rPr>
              <a:t>Symbolic</a:t>
            </a:r>
          </a:p>
          <a:p>
            <a:r>
              <a:rPr lang="en-GB" altLang="en-US" dirty="0">
                <a:solidFill>
                  <a:srgbClr val="002060"/>
                </a:solidFill>
                <a:latin typeface="Calibri" panose="020F0502020204030204" pitchFamily="34" charset="0"/>
                <a:cs typeface="Calibri" panose="020F0502020204030204" pitchFamily="34" charset="0"/>
              </a:rPr>
              <a:t>Non verbal </a:t>
            </a:r>
          </a:p>
          <a:p>
            <a:r>
              <a:rPr lang="en-GB" altLang="en-US" dirty="0">
                <a:solidFill>
                  <a:srgbClr val="002060"/>
                </a:solidFill>
                <a:latin typeface="Calibri" panose="020F0502020204030204" pitchFamily="34" charset="0"/>
                <a:cs typeface="Calibri" panose="020F0502020204030204" pitchFamily="34" charset="0"/>
              </a:rPr>
              <a:t>Verbal</a:t>
            </a:r>
          </a:p>
          <a:p>
            <a:r>
              <a:rPr lang="en-GB" altLang="en-US" dirty="0">
                <a:solidFill>
                  <a:srgbClr val="002060"/>
                </a:solidFill>
                <a:latin typeface="Calibri" panose="020F0502020204030204" pitchFamily="34" charset="0"/>
                <a:cs typeface="Calibri" panose="020F0502020204030204" pitchFamily="34" charset="0"/>
              </a:rPr>
              <a:t>Written </a:t>
            </a:r>
          </a:p>
          <a:p>
            <a:r>
              <a:rPr lang="en-GB" altLang="en-US" dirty="0">
                <a:solidFill>
                  <a:srgbClr val="002060"/>
                </a:solidFill>
                <a:latin typeface="Calibri" panose="020F0502020204030204" pitchFamily="34" charset="0"/>
                <a:cs typeface="Calibri" panose="020F0502020204030204" pitchFamily="34" charset="0"/>
              </a:rPr>
              <a:t>from previous lecture - communication with adults </a:t>
            </a:r>
          </a:p>
          <a:p>
            <a:r>
              <a:rPr lang="en-GB" altLang="en-US" dirty="0">
                <a:solidFill>
                  <a:srgbClr val="002060"/>
                </a:solidFill>
                <a:latin typeface="Calibri" panose="020F0502020204030204" pitchFamily="34" charset="0"/>
                <a:cs typeface="Calibri" panose="020F0502020204030204" pitchFamily="34" charset="0"/>
              </a:rPr>
              <a:t>consider your own values - is this situation familiar to me, is it something that bothers, for example domestic violence, individual living in a cluttered and disorderly home, drinking too much alcohol etc.</a:t>
            </a:r>
          </a:p>
          <a:p>
            <a:r>
              <a:rPr lang="en-GB" altLang="en-US" dirty="0">
                <a:solidFill>
                  <a:srgbClr val="002060"/>
                </a:solidFill>
                <a:latin typeface="Calibri" panose="020F0502020204030204" pitchFamily="34" charset="0"/>
                <a:cs typeface="Calibri" panose="020F0502020204030204" pitchFamily="34" charset="0"/>
              </a:rPr>
              <a:t>reflect on whether the situation is impacting on you subconsciously  </a:t>
            </a:r>
          </a:p>
          <a:p>
            <a:r>
              <a:rPr lang="en-GB" altLang="en-US" dirty="0">
                <a:solidFill>
                  <a:srgbClr val="002060"/>
                </a:solidFill>
                <a:latin typeface="Calibri" panose="020F0502020204030204" pitchFamily="34" charset="0"/>
                <a:cs typeface="Calibri" panose="020F0502020204030204" pitchFamily="34" charset="0"/>
              </a:rPr>
              <a:t>do I know enough about the issue presenting itself - dementia, chronic kidney disease etc.</a:t>
            </a:r>
          </a:p>
          <a:p>
            <a:endParaRPr lang="en-US" dirty="0"/>
          </a:p>
          <a:p>
            <a:r>
              <a:rPr lang="en-US" dirty="0">
                <a:solidFill>
                  <a:srgbClr val="002060"/>
                </a:solidFill>
              </a:rPr>
              <a:t>advance care planning</a:t>
            </a:r>
            <a:r>
              <a:rPr lang="en-GB" dirty="0">
                <a:solidFill>
                  <a:srgbClr val="002060"/>
                </a:solidFill>
              </a:rPr>
              <a:t> can include anything that’s important to you. Examples of things you may like to include in your plan are:</a:t>
            </a:r>
            <a:endParaRPr lang="en-GB" dirty="0">
              <a:solidFill>
                <a:srgbClr val="002060"/>
              </a:solidFill>
              <a:cs typeface="Calibri"/>
            </a:endParaRPr>
          </a:p>
          <a:p>
            <a:r>
              <a:rPr lang="en-GB" dirty="0">
                <a:solidFill>
                  <a:srgbClr val="002060"/>
                </a:solidFill>
              </a:rPr>
              <a:t>How you like to do things, for example if you prefer a shower instead of a bath, or like to sleep with the light on.</a:t>
            </a:r>
          </a:p>
          <a:p>
            <a:r>
              <a:rPr lang="en-GB" dirty="0">
                <a:solidFill>
                  <a:srgbClr val="002060"/>
                </a:solidFill>
              </a:rPr>
              <a:t>How you want any religious or spiritual beliefs you hold to be reflected in your care.</a:t>
            </a:r>
          </a:p>
          <a:p>
            <a:r>
              <a:rPr lang="en-GB" dirty="0">
                <a:solidFill>
                  <a:srgbClr val="002060"/>
                </a:solidFill>
              </a:rPr>
              <a:t>Which people – such as close friends or family – you would like to be involved in your care.</a:t>
            </a:r>
          </a:p>
          <a:p>
            <a:r>
              <a:rPr lang="en-GB" dirty="0">
                <a:solidFill>
                  <a:srgbClr val="002060"/>
                </a:solidFill>
              </a:rPr>
              <a:t>Who you would like to make any decisions if there are choices to be made about your care.</a:t>
            </a:r>
          </a:p>
          <a:p>
            <a:r>
              <a:rPr lang="en-GB" dirty="0">
                <a:solidFill>
                  <a:srgbClr val="002060"/>
                </a:solidFill>
              </a:rPr>
              <a:t>Where you would like to be cared for when you are dying (see our section on </a:t>
            </a:r>
            <a:r>
              <a:rPr lang="en-GB" u="sng" dirty="0">
                <a:solidFill>
                  <a:srgbClr val="002060"/>
                </a:solidFill>
                <a:hlinkClick r:id="rId3" tooltip="Can you choose where you want to die?">
                  <a:extLst>
                    <a:ext uri="{A12FA001-AC4F-418D-AE19-62706E023703}">
                      <ahyp:hlinkClr xmlns:ahyp="http://schemas.microsoft.com/office/drawing/2018/hyperlinkcolor" val="tx"/>
                    </a:ext>
                  </a:extLst>
                </a:hlinkClick>
              </a:rPr>
              <a:t>choosing where to die</a:t>
            </a:r>
            <a:r>
              <a:rPr lang="en-GB" dirty="0">
                <a:solidFill>
                  <a:srgbClr val="002060"/>
                </a:solidFill>
              </a:rPr>
              <a:t>).</a:t>
            </a:r>
          </a:p>
          <a:p>
            <a:r>
              <a:rPr lang="en-GB" dirty="0">
                <a:solidFill>
                  <a:srgbClr val="002060"/>
                </a:solidFill>
              </a:rPr>
              <a:t>Any practical issues you have concerns about, such as who will look after your dog if you become ill.</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4246476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Rydym wedi ystyried yr offer y gallem eu defnyddio - hwylusydd i ychwanegu eraill a rannwyd gan y grŵp yn narlith 2.  </a:t>
            </a:r>
          </a:p>
          <a:p>
            <a:endParaRPr lang="en-US" dirty="0"/>
          </a:p>
          <a:p>
            <a:r>
              <a:rPr lang="cy" sz="1200" b="0" i="0" u="none" strike="noStrike" cap="none" baseline="0" dirty="0">
                <a:solidFill>
                  <a:srgbClr val="000000"/>
                </a:solidFill>
                <a:effectLst/>
                <a:uFillTx/>
                <a:latin typeface="Calibri" panose="020F0502020204030204" pitchFamily="34" charset="0"/>
              </a:rPr>
              <a:t>Mae’r offer hyn yn ein helpu i gasglu gwybodaeth a deall unigolion a/neu eu gofalwyr o ran eu hanes, bywydau beunyddiol, diwylliant, dymuniadau, hoffterau ac anghenion </a:t>
            </a:r>
          </a:p>
          <a:p>
            <a:endParaRPr lang="en-US" dirty="0"/>
          </a:p>
          <a:p>
            <a:r>
              <a:rPr lang="en-US" dirty="0"/>
              <a:t>We have considered the tools we might use - facilitator to add others that the group shared in lecture 2.  </a:t>
            </a:r>
            <a:endParaRPr lang="en-US" dirty="0">
              <a:cs typeface="Calibri"/>
            </a:endParaRPr>
          </a:p>
          <a:p>
            <a:endParaRPr lang="en-US" dirty="0"/>
          </a:p>
          <a:p>
            <a:r>
              <a:rPr lang="en-US" dirty="0"/>
              <a:t>These tools help us to gather information and understand individual's and/or their carers, history, daily lives, culture, wishes , preferences and need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3541305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1" i="0" u="none" strike="noStrike" cap="none" baseline="0" dirty="0">
                <a:solidFill>
                  <a:srgbClr val="385624"/>
                </a:solidFill>
                <a:effectLst/>
                <a:uFillTx/>
                <a:latin typeface="Calibri" panose="020F0502020204030204" pitchFamily="34" charset="0"/>
              </a:rPr>
              <a:t>Mae’r cyfrifoldeb arnom i herio stereoteipiau a hefyd ein ‘tuedd anymwybodol’ ar y canlynol…</a:t>
            </a:r>
          </a:p>
          <a:p>
            <a:endParaRPr lang="en-GB" sz="1200" b="1" dirty="0">
              <a:solidFill>
                <a:schemeClr val="accent6">
                  <a:lumMod val="50000"/>
                </a:schemeClr>
              </a:solidFill>
              <a:latin typeface="Calibri" panose="020F0502020204030204" pitchFamily="34" charset="0"/>
              <a:cs typeface="Calibri" panose="020F0502020204030204" pitchFamily="34" charset="0"/>
            </a:endParaRPr>
          </a:p>
          <a:p>
            <a:r>
              <a:rPr lang="en-GB" sz="1200" b="1" dirty="0">
                <a:solidFill>
                  <a:schemeClr val="accent6">
                    <a:lumMod val="50000"/>
                  </a:schemeClr>
                </a:solidFill>
                <a:latin typeface="Calibri" panose="020F0502020204030204" pitchFamily="34" charset="0"/>
                <a:cs typeface="Calibri" panose="020F0502020204030204" pitchFamily="34" charset="0"/>
              </a:rPr>
              <a:t>The onus</a:t>
            </a:r>
            <a:r>
              <a:rPr lang="en-GB" b="1" dirty="0">
                <a:solidFill>
                  <a:schemeClr val="accent6">
                    <a:lumMod val="50000"/>
                  </a:schemeClr>
                </a:solidFill>
                <a:latin typeface="Calibri" panose="020F0502020204030204" pitchFamily="34" charset="0"/>
                <a:cs typeface="Calibri" panose="020F0502020204030204" pitchFamily="34" charset="0"/>
              </a:rPr>
              <a:t> is</a:t>
            </a:r>
            <a:r>
              <a:rPr lang="en-GB" sz="1200" b="1" dirty="0">
                <a:solidFill>
                  <a:schemeClr val="accent6">
                    <a:lumMod val="50000"/>
                  </a:schemeClr>
                </a:solidFill>
                <a:latin typeface="Calibri" panose="020F0502020204030204" pitchFamily="34" charset="0"/>
                <a:cs typeface="Calibri" panose="020F0502020204030204" pitchFamily="34" charset="0"/>
              </a:rPr>
              <a:t> upon us to challenge stereotypes and</a:t>
            </a:r>
            <a:r>
              <a:rPr lang="en-GB" b="1" dirty="0">
                <a:solidFill>
                  <a:schemeClr val="accent6">
                    <a:lumMod val="50000"/>
                  </a:schemeClr>
                </a:solidFill>
                <a:latin typeface="Calibri" panose="020F0502020204030204" pitchFamily="34" charset="0"/>
                <a:cs typeface="Calibri" panose="020F0502020204030204" pitchFamily="34" charset="0"/>
              </a:rPr>
              <a:t> </a:t>
            </a:r>
            <a:r>
              <a:rPr lang="en-GB" sz="1200" b="1" dirty="0">
                <a:solidFill>
                  <a:schemeClr val="accent6">
                    <a:lumMod val="50000"/>
                  </a:schemeClr>
                </a:solidFill>
                <a:latin typeface="Calibri" panose="020F0502020204030204" pitchFamily="34" charset="0"/>
                <a:cs typeface="Calibri" panose="020F0502020204030204" pitchFamily="34" charset="0"/>
              </a:rPr>
              <a:t> also our ‘unconscious </a:t>
            </a:r>
            <a:r>
              <a:rPr lang="en-GB" sz="1200" b="1" dirty="0" err="1">
                <a:solidFill>
                  <a:schemeClr val="accent6">
                    <a:lumMod val="50000"/>
                  </a:schemeClr>
                </a:solidFill>
                <a:latin typeface="Calibri" panose="020F0502020204030204" pitchFamily="34" charset="0"/>
                <a:cs typeface="Calibri" panose="020F0502020204030204" pitchFamily="34" charset="0"/>
              </a:rPr>
              <a:t>bias’</a:t>
            </a:r>
            <a:r>
              <a:rPr lang="en-GB" sz="1200" b="1" dirty="0">
                <a:solidFill>
                  <a:schemeClr val="accent6">
                    <a:lumMod val="50000"/>
                  </a:schemeClr>
                </a:solidFill>
                <a:latin typeface="Calibri" panose="020F0502020204030204" pitchFamily="34" charset="0"/>
                <a:cs typeface="Calibri" panose="020F0502020204030204" pitchFamily="34" charset="0"/>
              </a:rPr>
              <a:t> on the following…</a:t>
            </a:r>
          </a:p>
          <a:p>
            <a:endParaRPr lang="en-GB" b="1" dirty="0">
              <a:solidFill>
                <a:srgbClr val="385723"/>
              </a:solidFill>
              <a:latin typeface="Calibri" panose="020F0502020204030204" pitchFamily="34" charset="0"/>
              <a:cs typeface="Calibri" panose="020F0502020204030204" pitchFamily="34" charset="0"/>
            </a:endParaRPr>
          </a:p>
          <a:p>
            <a:r>
              <a:rPr lang="en-GB" b="1" dirty="0">
                <a:solidFill>
                  <a:srgbClr val="385723"/>
                </a:solidFill>
                <a:latin typeface="Calibri" panose="020F0502020204030204" pitchFamily="34" charset="0"/>
                <a:cs typeface="Calibri" panose="020F0502020204030204" pitchFamily="34" charset="0"/>
              </a:rPr>
              <a:t>Exercise – uncovering unconscious bias. What are yours? </a:t>
            </a:r>
          </a:p>
          <a:p>
            <a:endParaRPr lang="en-GB" b="1" dirty="0">
              <a:solidFill>
                <a:srgbClr val="385723"/>
              </a:solidFill>
              <a:latin typeface="Calibri" panose="020F0502020204030204" pitchFamily="34" charset="0"/>
              <a:cs typeface="Calibri" panose="020F0502020204030204" pitchFamily="34" charset="0"/>
            </a:endParaRPr>
          </a:p>
          <a:p>
            <a:r>
              <a:rPr lang="en-GB" dirty="0">
                <a:hlinkClick r:id="rId3"/>
              </a:rPr>
              <a:t>https://www.youtube.com/watch?v=dVp9Z5k0dEE</a:t>
            </a:r>
            <a:r>
              <a:rPr lang="en-GB" dirty="0"/>
              <a:t>   Understanding Unconscious Bias Video from the Royal Society </a:t>
            </a:r>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440481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2060"/>
                </a:solidFill>
                <a:effectLst/>
                <a:uFillTx/>
                <a:latin typeface="Calibri" panose="020F0502020204030204" pitchFamily="34" charset="0"/>
              </a:rPr>
              <a:t>Personol neu seicolegol: ein meddyliau, ein teimladau, ein gweithredoedd, ein hagweddau.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solidFill>
                <a:srgbClr val="002060"/>
              </a:solidFill>
              <a:ea typeface="Calibri"/>
              <a:cs typeface="Calibri"/>
              <a:sym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solidFill>
                  <a:srgbClr val="002060"/>
                </a:solidFill>
                <a:ea typeface="Calibri"/>
                <a:cs typeface="Calibri"/>
                <a:sym typeface="Calibri"/>
              </a:rPr>
              <a:t>Personal or psychological: our thoughts, feelings, actions, attitudes.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3934705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Gan symud ymlaen o'r ymarfer mae'n bwysig ein bod yn edrych ar unigolion yn y cyd-destun ehangach - cofiwch fodel PCS Thompson o'r wythnos ddiwethaf? Os ydyn ni'n meddwl ein bod ni i gyd yn gysylltiedig mae'n bwysig ein bod ni fel gweithwyr yn ystyried sut mae unigolion yn cael eu cau allan. Siaradwch drwy'r ddelwedd ac ychwanegu enghreifftiau</a:t>
            </a:r>
          </a:p>
          <a:p>
            <a:r>
              <a:rPr lang="cy" sz="1200" b="0" i="0" u="none" strike="noStrike" cap="none" baseline="0" dirty="0">
                <a:solidFill>
                  <a:srgbClr val="000000"/>
                </a:solidFill>
                <a:effectLst/>
                <a:uFillTx/>
                <a:latin typeface="Calibri" panose="020F0502020204030204" pitchFamily="34" charset="0"/>
              </a:rPr>
              <a:t>Er enghraifft mae gennym ni’r nifer fwyaf o blant yn byw mewn tlodi yn y DU er bod polisi cymdeithasol yn addo dileu hyn – a allwn ni felly asesu plentyn heb ystyried tlodi?</a:t>
            </a:r>
          </a:p>
          <a:p>
            <a:endParaRPr lang="en-US" dirty="0"/>
          </a:p>
          <a:p>
            <a:r>
              <a:rPr lang="en-US" dirty="0"/>
              <a:t>Moving on from the exercise it is important that we view individuals in the wider context - remember Thompson’s PCS model from last week? If we think about us all being connected it is important that as workers we consider how individuals are excluded. Talk through the image and add examples</a:t>
            </a:r>
            <a:endParaRPr lang="en-US" dirty="0">
              <a:cs typeface="Calibri"/>
            </a:endParaRPr>
          </a:p>
          <a:p>
            <a:r>
              <a:rPr lang="en-US" dirty="0"/>
              <a:t>For example we have the most children living in poverty in the UK despite social policy promising to eradicate this - can we therefore assess a child without considering poverty?</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3548336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cy" sz="1200" b="0" i="0" u="none" strike="noStrike" cap="none" baseline="0" dirty="0">
                <a:solidFill>
                  <a:srgbClr val="002060"/>
                </a:solidFill>
                <a:effectLst/>
                <a:uFillTx/>
                <a:latin typeface="Calibri" panose="020F0502020204030204" pitchFamily="34" charset="0"/>
              </a:rPr>
              <a:t>mae angen i fyfyrwyr fachu darn o bapur i luniadu graddfa ac ateb y cwestiwn - unwaith iddynt wneud hyn gofynnwch y canlynol </a:t>
            </a:r>
          </a:p>
          <a:p>
            <a:pPr marL="0" indent="0">
              <a:buNone/>
            </a:pPr>
            <a:r>
              <a:rPr lang="cy" sz="1200" b="0" i="0" u="none" strike="noStrike" cap="none" baseline="0" dirty="0">
                <a:solidFill>
                  <a:srgbClr val="002060"/>
                </a:solidFill>
                <a:effectLst/>
                <a:uFillTx/>
                <a:latin typeface="Calibri" panose="020F0502020204030204" pitchFamily="34" charset="0"/>
              </a:rPr>
              <a:t>Beth sy'n eich rhoi chi ar y rhif hwnnw</a:t>
            </a:r>
          </a:p>
          <a:p>
            <a:pPr marL="0" indent="0">
              <a:buNone/>
            </a:pPr>
            <a:r>
              <a:rPr lang="cy" sz="1200" b="0" i="0" u="none" strike="noStrike" cap="none" baseline="0" dirty="0">
                <a:solidFill>
                  <a:srgbClr val="002060"/>
                </a:solidFill>
                <a:effectLst/>
                <a:uFillTx/>
                <a:latin typeface="Calibri" panose="020F0502020204030204" pitchFamily="34" charset="0"/>
              </a:rPr>
              <a:t>Beth fyddai'n eich helpu i symud ychydig i fyny'r raddfa.</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Mae hwn yn ddull sy’n canolbwyntio ar atebion i gwestiynu – mae’n bwysig deall y rhesymau dros y rhif yn hytrach na dim ond ysgrifennu’r rhif fel y gallwn fod yn gliriach ynghylch y rhesymau pam y dewiswyd y rhif hwnnw.</a:t>
            </a:r>
          </a:p>
          <a:p>
            <a:endParaRPr lang="en-US" dirty="0"/>
          </a:p>
          <a:p>
            <a:pPr marL="0" indent="0">
              <a:buNone/>
            </a:pPr>
            <a:r>
              <a:rPr lang="en-GB" dirty="0">
                <a:solidFill>
                  <a:srgbClr val="002060"/>
                </a:solidFill>
              </a:rPr>
              <a:t>students need to grab a piece of paper to draw a scale and answer the question- once they have done this ask the following </a:t>
            </a:r>
          </a:p>
          <a:p>
            <a:pPr marL="0" indent="0">
              <a:buNone/>
            </a:pPr>
            <a:r>
              <a:rPr lang="en-GB" dirty="0">
                <a:solidFill>
                  <a:srgbClr val="002060"/>
                </a:solidFill>
              </a:rPr>
              <a:t>What puts you at that number</a:t>
            </a:r>
          </a:p>
          <a:p>
            <a:pPr marL="0" indent="0">
              <a:buNone/>
            </a:pPr>
            <a:r>
              <a:rPr lang="en-GB" dirty="0">
                <a:solidFill>
                  <a:srgbClr val="002060"/>
                </a:solidFill>
              </a:rPr>
              <a:t>What would help you move just a little bit up the scale.</a:t>
            </a:r>
          </a:p>
          <a:p>
            <a:pPr marL="0" indent="0">
              <a:buNone/>
            </a:pPr>
            <a:endParaRPr lang="en-GB" dirty="0">
              <a:solidFill>
                <a:srgbClr val="002060"/>
              </a:solidFill>
            </a:endParaRPr>
          </a:p>
          <a:p>
            <a:pPr marL="0" indent="0">
              <a:buNone/>
            </a:pPr>
            <a:r>
              <a:rPr lang="en-GB" dirty="0">
                <a:solidFill>
                  <a:srgbClr val="002060"/>
                </a:solidFill>
              </a:rPr>
              <a:t>This is a solution focused approach to questioning – it is important to understand the reasons for the number as opposed to just writing down the number so that we can be clearer about the reasons why that number was chosen.</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001058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Ymarfer 5 munud  </a:t>
            </a:r>
          </a:p>
          <a:p>
            <a:r>
              <a:rPr lang="cy" sz="1200" b="0" i="0" u="none" strike="noStrike" cap="none" baseline="0" dirty="0">
                <a:solidFill>
                  <a:srgbClr val="000000"/>
                </a:solidFill>
                <a:effectLst/>
                <a:uFillTx/>
                <a:latin typeface="Calibri" panose="020F0502020204030204" pitchFamily="34" charset="0"/>
              </a:rPr>
              <a:t>gofynnwch i fyfyrwyr wirfoddoli i rannu eu syniadau.</a:t>
            </a:r>
          </a:p>
          <a:p>
            <a:endParaRPr lang="en-US" dirty="0"/>
          </a:p>
          <a:p>
            <a:r>
              <a:rPr lang="en-US" dirty="0"/>
              <a:t>5 minutes exercise </a:t>
            </a:r>
          </a:p>
          <a:p>
            <a:r>
              <a:rPr lang="en-US" dirty="0"/>
              <a:t>ask students to volunteer to share their thoughts.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2974100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i fynd trwy'r datganiadau gan ofyn i fyfyrwyr a ydyn nhw wedi dod ar draws sefyllfaoedd fel hyn - gofyn beth oedd wedi newid meddwl yr unigolyn - Cysylltu â darlith 2 yr uned hon - cylch newid.</a:t>
            </a:r>
          </a:p>
          <a:p>
            <a:endParaRPr lang="en-US" dirty="0"/>
          </a:p>
          <a:p>
            <a:r>
              <a:rPr lang="cy" sz="1200" b="0" i="0" u="none" strike="noStrike" cap="none" baseline="0" dirty="0">
                <a:solidFill>
                  <a:srgbClr val="000000"/>
                </a:solidFill>
                <a:effectLst/>
                <a:uFillTx/>
                <a:latin typeface="Calibri" panose="020F0502020204030204" pitchFamily="34" charset="0"/>
              </a:rPr>
              <a:t>Ystyriwch y rhwystrau i gael mynediad at ofal a chymorth ar yr adeg hon a sut y gallai mabwysiadu dull gwahanol gynorthwyo’r unigolyn i wneud penderfyniad gwybodus am ei anghenion gofal a chymorth. </a:t>
            </a:r>
          </a:p>
          <a:p>
            <a:endParaRPr lang="en-US" dirty="0"/>
          </a:p>
          <a:p>
            <a:r>
              <a:rPr lang="cy" sz="1200" b="0" i="0" u="none" strike="noStrike" cap="none" baseline="0" dirty="0">
                <a:solidFill>
                  <a:srgbClr val="000000"/>
                </a:solidFill>
                <a:effectLst/>
                <a:uFillTx/>
                <a:latin typeface="Calibri" panose="020F0502020204030204" pitchFamily="34" charset="0"/>
              </a:rPr>
              <a:t>A yw'r rhwystr yn gorfforol, yn emosiynol neu'r unigolyn ei hun </a:t>
            </a:r>
          </a:p>
          <a:p>
            <a:endParaRPr lang="en-US" dirty="0"/>
          </a:p>
          <a:p>
            <a:r>
              <a:rPr lang="en-US" dirty="0"/>
              <a:t>Facilitator to go through the statements asking students whether they have come across situations like this - ask what was it that changed the individuals mind. Connect to lecture 2 of this unit - cycle of change.</a:t>
            </a:r>
            <a:endParaRPr lang="en-US" dirty="0">
              <a:cs typeface="Calibri"/>
            </a:endParaRPr>
          </a:p>
          <a:p>
            <a:endParaRPr lang="en-US" dirty="0"/>
          </a:p>
          <a:p>
            <a:r>
              <a:rPr lang="en-US" dirty="0"/>
              <a:t>Consider the barriers to accessing care and support at this point  and how adopting a different approach might assist the individual in making an informed decision about their care and support needs. </a:t>
            </a:r>
          </a:p>
          <a:p>
            <a:endParaRPr lang="en-US" dirty="0"/>
          </a:p>
          <a:p>
            <a:r>
              <a:rPr lang="en-US" dirty="0"/>
              <a:t>Is the barrier physical, emotional or the individual themselves?</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2450015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atgoffwch y myfyrwyr eu bod wedi ystyried cymhwysedd yn Narlith 1 </a:t>
            </a:r>
          </a:p>
          <a:p>
            <a:endParaRPr lang="en-US" dirty="0"/>
          </a:p>
          <a:p>
            <a:r>
              <a:rPr lang="en-US" dirty="0"/>
              <a:t>remind students that they considered eligibility in Lecture 1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2640395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mae animeiddiadau ymlaen</a:t>
            </a:r>
          </a:p>
          <a:p>
            <a:endParaRPr lang="en-US" dirty="0"/>
          </a:p>
          <a:p>
            <a:r>
              <a:rPr lang="cy" sz="1200" b="0" i="0" u="none" strike="noStrike" cap="none" baseline="0" dirty="0">
                <a:solidFill>
                  <a:srgbClr val="000000"/>
                </a:solidFill>
                <a:effectLst/>
                <a:uFillTx/>
                <a:latin typeface="Calibri" panose="020F0502020204030204" pitchFamily="34" charset="0"/>
              </a:rPr>
              <a:t>Gofynnwch i'r myfyrwyr weiddi eu hymatebion i'r pwyntiau a wnaed, a'u rôl a'u cyfrifoldebau.</a:t>
            </a:r>
          </a:p>
          <a:p>
            <a:endParaRPr lang="en-US" dirty="0"/>
          </a:p>
          <a:p>
            <a:r>
              <a:rPr lang="cy" sz="1200" b="0" i="0" u="none" strike="noStrike" cap="none" baseline="0" dirty="0">
                <a:solidFill>
                  <a:srgbClr val="000000"/>
                </a:solidFill>
                <a:effectLst/>
                <a:uFillTx/>
                <a:latin typeface="Calibri" panose="020F0502020204030204" pitchFamily="34" charset="0"/>
              </a:rPr>
              <a:t>Wrth ofyn y cwestiwn ynghylch galluedd meddyliol – penderfyniadau lles pennaf – gofynnwch i’r grŵp sy’n gyfrifol amdano – gweithiwr cymdeithasol – meddyg teulu ac ati   </a:t>
            </a:r>
          </a:p>
          <a:p>
            <a:endParaRPr lang="en-US" dirty="0"/>
          </a:p>
          <a:p>
            <a:r>
              <a:rPr lang="en-US" dirty="0"/>
              <a:t>Facilitator – animations are on</a:t>
            </a:r>
          </a:p>
          <a:p>
            <a:endParaRPr lang="en-US" dirty="0"/>
          </a:p>
          <a:p>
            <a:r>
              <a:rPr lang="en-US" dirty="0"/>
              <a:t>Ask students to shout out their responses to the points made, and their role and responsibilities.</a:t>
            </a:r>
            <a:endParaRPr lang="en-US" dirty="0">
              <a:cs typeface="Calibri"/>
            </a:endParaRPr>
          </a:p>
          <a:p>
            <a:endParaRPr lang="en-US" dirty="0"/>
          </a:p>
          <a:p>
            <a:r>
              <a:rPr lang="en-US" dirty="0"/>
              <a:t>When asking the question re mental capacity – best interests decisions - ask the group whose responsibility it is – social worker - GP </a:t>
            </a:r>
            <a:r>
              <a:rPr lang="en-US" dirty="0" err="1"/>
              <a:t>etc</a:t>
            </a:r>
            <a:r>
              <a:rPr lang="en-US" dirty="0"/>
              <a:t>   </a:t>
            </a: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27561222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 sz="1200" b="0" i="0" u="none" strike="noStrike" cap="none" baseline="0" dirty="0">
                <a:solidFill>
                  <a:srgbClr val="000000"/>
                </a:solidFill>
                <a:effectLst/>
                <a:uFillTx/>
                <a:latin typeface="Calibri" panose="020F0502020204030204" pitchFamily="34" charset="0"/>
              </a:rPr>
              <a:t>Gall awdurdod lleol gyfuno asesiad oedolyn neu blentyn ac asesiad gofalwr os yw’n ystyried y byddai’n fuddiol gwneud hynny ac os yw’r gofalwr a’r person sy'n derbyn gofal (neu’r person(au) sydd â chyfrifoldeb rhiant yn achos plentyn) yn cytuno.</a:t>
            </a:r>
          </a:p>
          <a:p>
            <a:pPr lvl="0"/>
            <a:r>
              <a:rPr lang="cy" sz="1200" b="0" i="0" u="none" strike="noStrike" cap="none" baseline="0" dirty="0">
                <a:solidFill>
                  <a:srgbClr val="000000"/>
                </a:solidFill>
                <a:effectLst/>
                <a:uFillTx/>
                <a:latin typeface="Calibri" panose="020F0502020204030204" pitchFamily="34" charset="0"/>
              </a:rPr>
              <a:t>Er mwyn osgoi dyblygu asesiadau, dylai'r asiantaethau / partneriaid sy'n gysylltiedig weithio'n agos gyda'i gilydd i gyflwyno asesiad cydgysylltiedig sydd wedi'i siapio o amgylch y person. Dylai ymarferwyr sicrhau bod barn ac arbenigedd gweithwyr proffesiynol eraill yn cael eu hystyried.</a:t>
            </a:r>
          </a:p>
          <a:p>
            <a:pPr lvl="0"/>
            <a:r>
              <a:rPr lang="cy" sz="1200" b="0" i="0" u="none" strike="noStrike" cap="none" baseline="0" dirty="0">
                <a:solidFill>
                  <a:srgbClr val="000000"/>
                </a:solidFill>
                <a:effectLst/>
                <a:uFillTx/>
                <a:latin typeface="Calibri" panose="020F0502020204030204" pitchFamily="34" charset="0"/>
              </a:rPr>
              <a:t>Rhaid i ddull yr awdurdod lleol o asesu a chymhwysedd gael ei gyfleu'n glir fel bod pawb yn gallu deall sut i gael mynediad at asesiad, beth mae asesiad yn ei olygu, sut y caiff ei gynnal, pwy fydd yn cymryd rhan a beth mae'n ei olygu iddyn nhw.</a:t>
            </a:r>
          </a:p>
          <a:p>
            <a:r>
              <a:rPr lang="en-GB" sz="1200" kern="1200" dirty="0">
                <a:solidFill>
                  <a:schemeClr val="tx1"/>
                </a:solidFill>
                <a:effectLst/>
                <a:latin typeface="Calibri" panose="020F0502020204030204" pitchFamily="34" charset="0"/>
                <a:ea typeface="+mn-ea"/>
                <a:cs typeface="Calibri" panose="020F0502020204030204" pitchFamily="34" charset="0"/>
              </a:rPr>
              <a:t> </a:t>
            </a:r>
          </a:p>
          <a:p>
            <a:r>
              <a:rPr lang="cy" sz="1200" b="1" i="0" u="none" strike="noStrike" cap="none" baseline="0" dirty="0">
                <a:solidFill>
                  <a:srgbClr val="000000"/>
                </a:solidFill>
                <a:effectLst/>
                <a:uFillTx/>
                <a:latin typeface="Calibri" panose="020F0502020204030204" pitchFamily="34" charset="0"/>
              </a:rPr>
              <a:t>Pwynt dysgu allweddol</a:t>
            </a:r>
          </a:p>
          <a:p>
            <a:r>
              <a:rPr lang="cy" sz="1200" b="0" i="0" u="none" strike="noStrike" cap="none" baseline="0" dirty="0">
                <a:solidFill>
                  <a:srgbClr val="000000"/>
                </a:solidFill>
                <a:effectLst/>
                <a:uFillTx/>
                <a:latin typeface="Calibri" panose="020F0502020204030204" pitchFamily="34" charset="0"/>
              </a:rPr>
              <a:t>Gall awdurdod lleol gyfuno asesiad oedolyn neu blentyn ac asesiad gofalwr os yw pob parti yn cytuno.</a:t>
            </a:r>
          </a:p>
          <a:p>
            <a:r>
              <a:rPr lang="en-GB" sz="1400" kern="1200" dirty="0">
                <a:solidFill>
                  <a:schemeClr val="tx1"/>
                </a:solidFill>
                <a:effectLst/>
                <a:latin typeface="Calibri" panose="020F0502020204030204" pitchFamily="34" charset="0"/>
                <a:ea typeface="+mn-ea"/>
                <a:cs typeface="Calibri" panose="020F0502020204030204" pitchFamily="34" charset="0"/>
              </a:rPr>
              <a:t> </a:t>
            </a:r>
          </a:p>
          <a:p>
            <a:endParaRPr lang="en-US" dirty="0"/>
          </a:p>
          <a:p>
            <a:pPr lvl="0"/>
            <a:r>
              <a:rPr lang="en-GB" sz="1200" kern="1200" dirty="0">
                <a:solidFill>
                  <a:schemeClr val="tx1"/>
                </a:solidFill>
                <a:effectLst/>
                <a:latin typeface="Calibri" panose="020F0502020204030204" pitchFamily="34" charset="0"/>
                <a:ea typeface="+mn-ea"/>
                <a:cs typeface="Calibri" panose="020F0502020204030204" pitchFamily="34" charset="0"/>
              </a:rPr>
              <a:t>A local authority may combine an adult’s or child’s assessment and a carer’s assessment if it considers it would be beneficial to do so and if the carer and the cared for person (or person(s) with parental responsibility in the case of a child) agree.</a:t>
            </a:r>
          </a:p>
          <a:p>
            <a:pPr lvl="0"/>
            <a:r>
              <a:rPr lang="en-GB" sz="1200" kern="1200" dirty="0">
                <a:solidFill>
                  <a:schemeClr val="tx1"/>
                </a:solidFill>
                <a:effectLst/>
                <a:latin typeface="Calibri" panose="020F0502020204030204" pitchFamily="34" charset="0"/>
                <a:ea typeface="+mn-ea"/>
                <a:cs typeface="Calibri" panose="020F0502020204030204" pitchFamily="34" charset="0"/>
              </a:rPr>
              <a:t>In order to avoid the duplication of assessments the agencies / partners involved should work closely together to deliver a co-ordinated assessment that is shaped around the person. Practitioners should ensure other professionals’ views and expertise are taken into account.</a:t>
            </a:r>
          </a:p>
          <a:p>
            <a:pPr lvl="0"/>
            <a:r>
              <a:rPr lang="en-GB" sz="1200" kern="1200" dirty="0">
                <a:solidFill>
                  <a:schemeClr val="tx1"/>
                </a:solidFill>
                <a:effectLst/>
                <a:latin typeface="Calibri" panose="020F0502020204030204" pitchFamily="34" charset="0"/>
                <a:ea typeface="+mn-ea"/>
                <a:cs typeface="Calibri" panose="020F0502020204030204" pitchFamily="34" charset="0"/>
              </a:rPr>
              <a:t>The local authority’s approach to assessment and eligibility must be clearly communicated so that all people can understand how to access an assessment, what is involved in an assessment, how it will be undertaken, who will be involved and what it means for them.</a:t>
            </a:r>
          </a:p>
          <a:p>
            <a:r>
              <a:rPr lang="en-GB" sz="1200" kern="1200" dirty="0">
                <a:solidFill>
                  <a:schemeClr val="tx1"/>
                </a:solidFill>
                <a:effectLst/>
                <a:latin typeface="Calibri" panose="020F0502020204030204" pitchFamily="34" charset="0"/>
                <a:ea typeface="+mn-ea"/>
                <a:cs typeface="Calibri" panose="020F0502020204030204" pitchFamily="34" charset="0"/>
              </a:rPr>
              <a:t> </a:t>
            </a:r>
          </a:p>
          <a:p>
            <a:r>
              <a:rPr lang="en-GB" sz="1200" b="1" kern="1200" dirty="0">
                <a:solidFill>
                  <a:schemeClr val="tx1"/>
                </a:solidFill>
                <a:effectLst/>
                <a:latin typeface="Calibri" panose="020F0502020204030204" pitchFamily="34" charset="0"/>
                <a:ea typeface="+mn-ea"/>
                <a:cs typeface="Calibri" panose="020F0502020204030204" pitchFamily="34" charset="0"/>
              </a:rPr>
              <a:t>Key learning point</a:t>
            </a:r>
            <a:endParaRPr lang="en-GB" sz="1200" kern="1200" dirty="0">
              <a:solidFill>
                <a:schemeClr val="tx1"/>
              </a:solidFill>
              <a:effectLst/>
              <a:latin typeface="Calibri" panose="020F0502020204030204" pitchFamily="34" charset="0"/>
              <a:ea typeface="+mn-ea"/>
              <a:cs typeface="Calibri" panose="020F0502020204030204" pitchFamily="34" charset="0"/>
            </a:endParaRPr>
          </a:p>
          <a:p>
            <a:r>
              <a:rPr lang="en-GB" sz="1200" kern="1200" dirty="0">
                <a:solidFill>
                  <a:schemeClr val="tx1"/>
                </a:solidFill>
                <a:effectLst/>
                <a:latin typeface="Calibri" panose="020F0502020204030204" pitchFamily="34" charset="0"/>
                <a:ea typeface="+mn-ea"/>
                <a:cs typeface="Calibri" panose="020F0502020204030204" pitchFamily="34" charset="0"/>
              </a:rPr>
              <a:t>A local authority may combine an adult’s or child’s assessment and a carer’s assessment if all parties agree.</a:t>
            </a:r>
          </a:p>
          <a:p>
            <a:r>
              <a:rPr lang="en-GB" sz="1400" kern="1200" dirty="0">
                <a:solidFill>
                  <a:schemeClr val="tx1"/>
                </a:solidFill>
                <a:effectLst/>
                <a:latin typeface="Calibri" panose="020F0502020204030204" pitchFamily="34" charset="0"/>
                <a:ea typeface="+mn-ea"/>
                <a:cs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151191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dosbarthu astudiaeth achos </a:t>
            </a:r>
          </a:p>
          <a:p>
            <a:r>
              <a:rPr lang="cy" sz="1200" b="0" i="0" u="none" strike="noStrike" cap="none" baseline="0" dirty="0">
                <a:solidFill>
                  <a:srgbClr val="000000"/>
                </a:solidFill>
                <a:effectLst/>
                <a:uFillTx/>
                <a:latin typeface="Calibri" panose="020F0502020204030204" pitchFamily="34" charset="0"/>
              </a:rPr>
              <a:t>15 munud </a:t>
            </a:r>
          </a:p>
          <a:p>
            <a:r>
              <a:rPr lang="cy" sz="1200" b="0" i="0" u="none" strike="noStrike" cap="none" baseline="0" dirty="0">
                <a:solidFill>
                  <a:srgbClr val="000000"/>
                </a:solidFill>
                <a:effectLst/>
                <a:uFillTx/>
                <a:latin typeface="Calibri" panose="020F0502020204030204" pitchFamily="34" charset="0"/>
              </a:rPr>
              <a:t>Ewch drwy'r cwestiynau – gall myfyrwyr ddefnyddio eu dyfeisiau i ymchwilio os oes angen</a:t>
            </a:r>
          </a:p>
          <a:p>
            <a:r>
              <a:rPr lang="cy" sz="1200" b="0" i="0" u="none" strike="noStrike" cap="none" baseline="0" dirty="0">
                <a:solidFill>
                  <a:srgbClr val="000000"/>
                </a:solidFill>
                <a:effectLst/>
                <a:uFillTx/>
                <a:latin typeface="Calibri" panose="020F0502020204030204" pitchFamily="34" charset="0"/>
              </a:rPr>
              <a:t>rhowch papur siart troi a phin ysgrifennu i'r myfyrwyr</a:t>
            </a:r>
          </a:p>
          <a:p>
            <a:r>
              <a:rPr lang="cy" sz="1200" b="0" i="0" u="none" strike="noStrike" cap="none" baseline="0" dirty="0">
                <a:solidFill>
                  <a:srgbClr val="000000"/>
                </a:solidFill>
                <a:effectLst/>
                <a:uFillTx/>
                <a:latin typeface="Calibri" panose="020F0502020204030204" pitchFamily="34" charset="0"/>
              </a:rPr>
              <a:t>enwebu rhywun i roi adborth </a:t>
            </a:r>
          </a:p>
          <a:p>
            <a:endParaRPr lang="en-US" dirty="0"/>
          </a:p>
          <a:p>
            <a:r>
              <a:rPr lang="cy" sz="1200" b="0" i="0" u="none" strike="noStrike" cap="none" baseline="0" dirty="0">
                <a:solidFill>
                  <a:srgbClr val="000000"/>
                </a:solidFill>
                <a:effectLst/>
                <a:uFillTx/>
                <a:latin typeface="Calibri" panose="020F0502020204030204" pitchFamily="34" charset="0"/>
              </a:rPr>
              <a:t>gwahodd myfyrwyr i dynnu lluniau o'r gwaith sydd wedi'i gwblhau </a:t>
            </a:r>
          </a:p>
          <a:p>
            <a:endParaRPr lang="en-US" dirty="0"/>
          </a:p>
          <a:p>
            <a:r>
              <a:rPr lang="en-US" dirty="0"/>
              <a:t>hand out case study </a:t>
            </a:r>
          </a:p>
          <a:p>
            <a:r>
              <a:rPr lang="en-US" dirty="0"/>
              <a:t>15 minutes </a:t>
            </a:r>
          </a:p>
          <a:p>
            <a:r>
              <a:rPr lang="en-US" dirty="0"/>
              <a:t>Go through the questions – students can use their devices to research if they need to</a:t>
            </a:r>
          </a:p>
          <a:p>
            <a:r>
              <a:rPr lang="en-US" dirty="0"/>
              <a:t>students to be provided with flipchart paper and a pen</a:t>
            </a:r>
            <a:endParaRPr lang="en-US" dirty="0">
              <a:cs typeface="Calibri"/>
            </a:endParaRPr>
          </a:p>
          <a:p>
            <a:r>
              <a:rPr lang="en-US" dirty="0"/>
              <a:t>nominate someone to feedback </a:t>
            </a:r>
          </a:p>
          <a:p>
            <a:endParaRPr lang="en-US" dirty="0"/>
          </a:p>
          <a:p>
            <a:r>
              <a:rPr lang="en-US" dirty="0"/>
              <a:t>invite students to take photos of the work that has been completed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981135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Eiriolaeth -   </a:t>
            </a:r>
          </a:p>
          <a:p>
            <a:r>
              <a:rPr lang="cy" sz="1200" b="0" i="0" u="none" strike="noStrike" cap="none" baseline="0" dirty="0">
                <a:solidFill>
                  <a:srgbClr val="000000"/>
                </a:solidFill>
                <a:effectLst/>
                <a:uFillTx/>
                <a:latin typeface="Calibri" panose="020F0502020204030204" pitchFamily="34" charset="0"/>
              </a:rPr>
              <a:t>Pwy sy'n adnabod Aled orau?</a:t>
            </a:r>
          </a:p>
          <a:p>
            <a:r>
              <a:rPr lang="cy" sz="1200" b="0" i="0" u="none" strike="noStrike" cap="none" baseline="0" dirty="0">
                <a:solidFill>
                  <a:srgbClr val="000000"/>
                </a:solidFill>
                <a:effectLst/>
                <a:uFillTx/>
                <a:latin typeface="Calibri" panose="020F0502020204030204" pitchFamily="34" charset="0"/>
              </a:rPr>
              <a:t>cysylltu i mewn i'r genogram- oes yna berson mae Aled yn ymddiried ynddo fwyaf.  </a:t>
            </a:r>
          </a:p>
          <a:p>
            <a:r>
              <a:rPr lang="cy" sz="1200" b="0" i="0" u="none" strike="noStrike" cap="none" baseline="0" dirty="0">
                <a:solidFill>
                  <a:srgbClr val="000000"/>
                </a:solidFill>
                <a:effectLst/>
                <a:uFillTx/>
                <a:latin typeface="Calibri" panose="020F0502020204030204" pitchFamily="34" charset="0"/>
              </a:rPr>
              <a:t>Cael cymhorthion gweledol - efallai mai ffotograff fydd hwn</a:t>
            </a:r>
          </a:p>
          <a:p>
            <a:endParaRPr lang="en-US" dirty="0"/>
          </a:p>
          <a:p>
            <a:r>
              <a:rPr lang="en-US" dirty="0"/>
              <a:t>Advocacy – </a:t>
            </a:r>
          </a:p>
          <a:p>
            <a:r>
              <a:rPr lang="en-US" dirty="0"/>
              <a:t>Who knows Aled the best?</a:t>
            </a:r>
          </a:p>
          <a:p>
            <a:r>
              <a:rPr lang="en-US" dirty="0"/>
              <a:t>linking into the genogram - is there a person Aled trusts the most?</a:t>
            </a:r>
            <a:endParaRPr lang="en-US" dirty="0">
              <a:cs typeface="Calibri"/>
            </a:endParaRPr>
          </a:p>
          <a:p>
            <a:r>
              <a:rPr lang="en-US" dirty="0"/>
              <a:t>Having visual aids - this might be a photograph</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31597119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mae gan fyfyrwyr 3 munud i gwblhau'r ymarfer hwn</a:t>
            </a:r>
          </a:p>
          <a:p>
            <a:r>
              <a:rPr lang="cy" sz="1200" b="0" i="0" u="none" strike="noStrike" cap="none" baseline="0" dirty="0">
                <a:solidFill>
                  <a:srgbClr val="000000"/>
                </a:solidFill>
                <a:effectLst/>
                <a:uFillTx/>
                <a:latin typeface="Calibri" panose="020F0502020204030204" pitchFamily="34" charset="0"/>
              </a:rPr>
              <a:t>5 munud o rannu gyda'r person nesaf atynt</a:t>
            </a:r>
          </a:p>
          <a:p>
            <a:r>
              <a:rPr lang="cy" sz="1200" b="0" i="0" u="none" strike="noStrike" cap="none" baseline="0" dirty="0">
                <a:solidFill>
                  <a:srgbClr val="000000"/>
                </a:solidFill>
                <a:effectLst/>
                <a:uFillTx/>
                <a:latin typeface="Calibri" panose="020F0502020204030204" pitchFamily="34" charset="0"/>
              </a:rPr>
              <a:t>7 munud i roi adborth i'r prif grŵp</a:t>
            </a:r>
          </a:p>
          <a:p>
            <a:r>
              <a:rPr lang="cy" sz="1200" b="0" i="0" u="none" strike="noStrike" cap="none" baseline="0" dirty="0">
                <a:solidFill>
                  <a:srgbClr val="000000"/>
                </a:solidFill>
                <a:effectLst/>
                <a:uFillTx/>
                <a:latin typeface="Calibri" panose="020F0502020204030204" pitchFamily="34" charset="0"/>
              </a:rPr>
              <a:t>hwylusydd i ddosbarthu gwybodaeth am reoli ymddygiad heriol</a:t>
            </a:r>
          </a:p>
          <a:p>
            <a:endParaRPr lang="en-US" dirty="0"/>
          </a:p>
          <a:p>
            <a:r>
              <a:rPr lang="en-US" dirty="0"/>
              <a:t>students have 3 minutes to complete this exercise</a:t>
            </a:r>
          </a:p>
          <a:p>
            <a:r>
              <a:rPr lang="en-US" dirty="0"/>
              <a:t>5 minutes to share with the person next to them</a:t>
            </a:r>
          </a:p>
          <a:p>
            <a:r>
              <a:rPr lang="en-US" dirty="0"/>
              <a:t>7 minutes to feed back to the main group</a:t>
            </a:r>
          </a:p>
          <a:p>
            <a:r>
              <a:rPr lang="en-US" dirty="0"/>
              <a:t>facilitator to hand out information on managing challenging </a:t>
            </a:r>
            <a:r>
              <a:rPr lang="en-US" dirty="0" err="1"/>
              <a:t>behaviour</a:t>
            </a: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3763111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Mae hyn yn berthnasol i'r unigolyn a ninnau fel gweithwyr </a:t>
            </a:r>
            <a:r>
              <a:rPr lang="cy" sz="1200" b="0" i="0" u="none" strike="noStrike" cap="none" baseline="0" dirty="0">
                <a:solidFill>
                  <a:srgbClr val="002060"/>
                </a:solidFill>
                <a:effectLst/>
                <a:uFillTx/>
                <a:latin typeface="Calibri" panose="020F0502020204030204" pitchFamily="34" charset="0"/>
              </a:rPr>
              <a:t>helpu'r unigolyn rydym yn ei gefnogi i ddeall gwybodaeth, ei asesiad a'r rhesymau pam y gwnaed penderfyniadau.</a:t>
            </a:r>
          </a:p>
          <a:p>
            <a:endParaRPr lang="en-US" dirty="0"/>
          </a:p>
          <a:p>
            <a:r>
              <a:rPr lang="en-US" dirty="0"/>
              <a:t>This applies to both the individual and ourselves as workers </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solidFill>
                  <a:srgbClr val="002060"/>
                </a:solidFill>
              </a:rPr>
              <a:t>Helping the individuals we are supporting to understand information, their assessment and the reasons why decisions have been made.</a:t>
            </a:r>
            <a:endParaRPr lang="en-US" dirty="0">
              <a:solidFill>
                <a:srgbClr val="002060"/>
              </a:solidFill>
              <a:cs typeface="Calibri"/>
            </a:endParaRP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29</a:t>
            </a:fld>
            <a:endParaRPr lang="en-US"/>
          </a:p>
        </p:txBody>
      </p:sp>
    </p:spTree>
    <p:extLst>
      <p:ext uri="{BB962C8B-B14F-4D97-AF65-F5344CB8AC3E}">
        <p14:creationId xmlns:p14="http://schemas.microsoft.com/office/powerpoint/2010/main" val="24896035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30</a:t>
            </a:fld>
            <a:endParaRPr lang="en-US"/>
          </a:p>
        </p:txBody>
      </p:sp>
    </p:spTree>
    <p:extLst>
      <p:ext uri="{BB962C8B-B14F-4D97-AF65-F5344CB8AC3E}">
        <p14:creationId xmlns:p14="http://schemas.microsoft.com/office/powerpoint/2010/main" val="27444065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31</a:t>
            </a:fld>
            <a:endParaRPr lang="en-US"/>
          </a:p>
        </p:txBody>
      </p:sp>
    </p:spTree>
    <p:extLst>
      <p:ext uri="{BB962C8B-B14F-4D97-AF65-F5344CB8AC3E}">
        <p14:creationId xmlns:p14="http://schemas.microsoft.com/office/powerpoint/2010/main" val="23553550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32</a:t>
            </a:fld>
            <a:endParaRPr lang="en-US"/>
          </a:p>
        </p:txBody>
      </p:sp>
    </p:spTree>
    <p:extLst>
      <p:ext uri="{BB962C8B-B14F-4D97-AF65-F5344CB8AC3E}">
        <p14:creationId xmlns:p14="http://schemas.microsoft.com/office/powerpoint/2010/main" val="3498695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ts val="0"/>
              </a:spcBef>
              <a:spcAft>
                <a:spcPts val="0"/>
              </a:spcAft>
              <a:buFont typeface="Arial"/>
              <a:buChar char="•"/>
            </a:pPr>
            <a:r>
              <a:rPr lang="en-US"/>
              <a:t>How would you deal with this?</a:t>
            </a:r>
          </a:p>
          <a:p>
            <a:pPr marL="285750" indent="-285750">
              <a:spcBef>
                <a:spcPts val="0"/>
              </a:spcBef>
              <a:spcAft>
                <a:spcPts val="0"/>
              </a:spcAft>
              <a:buFont typeface="Arial"/>
              <a:buChar char="•"/>
            </a:pPr>
            <a:r>
              <a:rPr lang="en-US" dirty="0"/>
              <a:t>What could be the reasons for this?</a:t>
            </a:r>
            <a:endParaRPr lang="en-GB" dirty="0"/>
          </a:p>
          <a:p>
            <a:pPr marL="285750" indent="-285750">
              <a:spcBef>
                <a:spcPts val="0"/>
              </a:spcBef>
              <a:spcAft>
                <a:spcPts val="0"/>
              </a:spcAft>
              <a:buFont typeface="Arial"/>
              <a:buChar char="•"/>
            </a:pPr>
            <a:r>
              <a:rPr lang="en-US" dirty="0"/>
              <a:t>What might cause challenging </a:t>
            </a:r>
            <a:r>
              <a:rPr lang="en-US" dirty="0" err="1"/>
              <a:t>behaviour</a:t>
            </a:r>
            <a:r>
              <a:rPr lang="en-US" dirty="0"/>
              <a:t>?</a:t>
            </a:r>
            <a:endParaRPr lang="en-GB" dirty="0"/>
          </a:p>
          <a:p>
            <a:pPr marL="285750" indent="-285750">
              <a:spcBef>
                <a:spcPts val="0"/>
              </a:spcBef>
              <a:spcAft>
                <a:spcPts val="0"/>
              </a:spcAft>
              <a:buFont typeface="Arial"/>
              <a:buChar char="•"/>
            </a:pPr>
            <a:r>
              <a:rPr lang="en-US" dirty="0"/>
              <a:t>How might this impact upon the practitioner and their work with Annie?</a:t>
            </a:r>
            <a:endParaRPr lang="en-GB" dirty="0"/>
          </a:p>
          <a:p>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33</a:t>
            </a:fld>
            <a:endParaRPr lang="en-US"/>
          </a:p>
        </p:txBody>
      </p:sp>
    </p:spTree>
    <p:extLst>
      <p:ext uri="{BB962C8B-B14F-4D97-AF65-F5344CB8AC3E}">
        <p14:creationId xmlns:p14="http://schemas.microsoft.com/office/powerpoint/2010/main" val="1035705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hysbysu myfyrwyr y bydd y wybodaeth a rennir heddiw hefyd yn berthnasol i'r ddarlith yr wythnos nesaf ac i'r gwrthwyneb.  Mae'n bwysig cofio ein bod yn gweithio gyda phobl 0 oed hyd at ddiwedd eu hoes ac yn eu cefnogi.   Mae angen i’r ffordd yr ydym yn ymdrin â’n gwaith ystyried pa mor unigryw yw pob unigolyn a’i sefyllfa, ei allu i ddeall, boed yn oedolyn 82 oed neu’n blentyn 2 oed.</a:t>
            </a:r>
          </a:p>
          <a:p>
            <a:endParaRPr lang="en-US" dirty="0"/>
          </a:p>
          <a:p>
            <a:r>
              <a:rPr lang="en-US" dirty="0"/>
              <a:t>inform students that the information shared today will also apply to the lecture next week and vice versa.  It is important to remember  that we are working with and supporting people from the aged of 0 to end of life.   The way we approach our work needs to consider the uniqueness of each individual and their situation, their capacity to understand , whether this is an adult aged 82 or a child aged 2.</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7319468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Yr hwylusydd i ddosbarthu'r astudiaeth achos </a:t>
            </a:r>
          </a:p>
          <a:p>
            <a:endParaRPr lang="en-US" dirty="0"/>
          </a:p>
          <a:p>
            <a:r>
              <a:rPr lang="en-US" dirty="0"/>
              <a:t>Facilitator to hand out the case study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34</a:t>
            </a:fld>
            <a:endParaRPr lang="en-US"/>
          </a:p>
        </p:txBody>
      </p:sp>
    </p:spTree>
    <p:extLst>
      <p:ext uri="{BB962C8B-B14F-4D97-AF65-F5344CB8AC3E}">
        <p14:creationId xmlns:p14="http://schemas.microsoft.com/office/powerpoint/2010/main" val="20904599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35</a:t>
            </a:fld>
            <a:endParaRPr lang="en-US"/>
          </a:p>
        </p:txBody>
      </p:sp>
    </p:spTree>
    <p:extLst>
      <p:ext uri="{BB962C8B-B14F-4D97-AF65-F5344CB8AC3E}">
        <p14:creationId xmlns:p14="http://schemas.microsoft.com/office/powerpoint/2010/main" val="3600092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123386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sleid wedi'i hanimeiddio. </a:t>
            </a:r>
          </a:p>
          <a:p>
            <a:endParaRPr lang="en-US" dirty="0"/>
          </a:p>
          <a:p>
            <a:r>
              <a:rPr lang="cy" sz="1200" b="0" i="0" u="none" strike="noStrike" cap="none" baseline="0" dirty="0">
                <a:solidFill>
                  <a:srgbClr val="000000"/>
                </a:solidFill>
                <a:effectLst/>
                <a:uFillTx/>
                <a:latin typeface="Calibri" panose="020F0502020204030204" pitchFamily="34" charset="0"/>
              </a:rPr>
              <a:t>Mae hwn yn ymarfer 15 munud </a:t>
            </a:r>
          </a:p>
          <a:p>
            <a:r>
              <a:rPr lang="cy" sz="1200" b="0" i="0" u="none" strike="noStrike" cap="none" baseline="0" dirty="0">
                <a:solidFill>
                  <a:srgbClr val="000000"/>
                </a:solidFill>
                <a:effectLst/>
                <a:uFillTx/>
                <a:latin typeface="Calibri" panose="020F0502020204030204" pitchFamily="34" charset="0"/>
              </a:rPr>
              <a:t>Myfyrwyr i symud o gwmpas yr ystafell ddosbarth - unwaith y bydd myfyrwyr yn eu grwpiau symudwch ymlaen at y cyfarwyddiadau.</a:t>
            </a:r>
          </a:p>
          <a:p>
            <a:r>
              <a:rPr lang="cy" sz="1200" b="0" i="0" u="none" strike="noStrike" cap="none" baseline="0" dirty="0">
                <a:solidFill>
                  <a:srgbClr val="000000"/>
                </a:solidFill>
                <a:effectLst/>
                <a:uFillTx/>
                <a:latin typeface="Calibri" panose="020F0502020204030204" pitchFamily="34" charset="0"/>
              </a:rPr>
              <a:t>Mae gan fyfyrwyr 10 munud felly byddwch yn ddisgybledig yn eich grwpiau i sicrhau bod pawb yn cael cyfle i rannu </a:t>
            </a:r>
          </a:p>
          <a:p>
            <a:r>
              <a:rPr lang="cy" sz="1200" b="0" i="0" u="none" strike="noStrike" cap="none" baseline="0" dirty="0">
                <a:solidFill>
                  <a:srgbClr val="000000"/>
                </a:solidFill>
                <a:effectLst/>
                <a:uFillTx/>
                <a:latin typeface="Calibri" panose="020F0502020204030204" pitchFamily="34" charset="0"/>
              </a:rPr>
              <a:t>5 munud yn rhoi adborth i'r grŵp cyfan – Hwylusydd i gasglu adborth ar y siart troi. </a:t>
            </a:r>
          </a:p>
          <a:p>
            <a:r>
              <a:rPr lang="cy" sz="1200" b="0" i="0" u="none" strike="noStrike" cap="none" baseline="0" dirty="0">
                <a:solidFill>
                  <a:srgbClr val="000000"/>
                </a:solidFill>
                <a:effectLst/>
                <a:uFillTx/>
                <a:latin typeface="Calibri" panose="020F0502020204030204" pitchFamily="34" charset="0"/>
              </a:rPr>
              <a:t>Yr hwylusydd hefyd i gasglu themâu sy'n gysylltiedig â'r canlyniadau dysgu. Hwylusydd i sicrhau bod 5 elfen y broses asesu, canlyniadau llesiant, dulliau asesu sy’n seiliedig ar gryfderau a chanlyniadau yn cael eu cynnwys os nad yw myfyrwyr yn cynnwys y rhain yn eu hadborth. </a:t>
            </a:r>
          </a:p>
          <a:p>
            <a:endParaRPr lang="en-US" dirty="0"/>
          </a:p>
          <a:p>
            <a:r>
              <a:rPr lang="en-US" dirty="0"/>
              <a:t>Facilitator – slides are animated </a:t>
            </a:r>
          </a:p>
          <a:p>
            <a:endParaRPr lang="en-US" dirty="0"/>
          </a:p>
          <a:p>
            <a:r>
              <a:rPr lang="en-US" dirty="0"/>
              <a:t>This is a 15 minute exercise </a:t>
            </a:r>
          </a:p>
          <a:p>
            <a:r>
              <a:rPr lang="en-US" dirty="0"/>
              <a:t>Students to move around the classroom - once students are in their groups move on to the instructions.</a:t>
            </a:r>
            <a:endParaRPr lang="en-US" dirty="0">
              <a:cs typeface="Calibri"/>
            </a:endParaRPr>
          </a:p>
          <a:p>
            <a:r>
              <a:rPr lang="en-US" dirty="0"/>
              <a:t>Students have 10 minutes so be disciplined in your groups to ensure everyone has the opportunity to share </a:t>
            </a:r>
            <a:endParaRPr lang="en-US" dirty="0">
              <a:cs typeface="Calibri" panose="020F0502020204030204"/>
            </a:endParaRPr>
          </a:p>
          <a:p>
            <a:r>
              <a:rPr lang="en-US" dirty="0"/>
              <a:t>5 minutes feeding back to the whole group – Facilitator to capture feedback on flip chart. </a:t>
            </a:r>
          </a:p>
          <a:p>
            <a:r>
              <a:rPr lang="en-US" dirty="0"/>
              <a:t>Facilitator to also capture themes linked to the learning outcomes. Facilitator to ensure the 5 elements of the assessment process, wellbeing outcomes, strengths based and outcome focused approaches to assessment are included if students do not include these in their feedback.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549955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Hwylusydd i dynnu sylw at y cymhlethdod wrth weithio gydag oedolion, os oes gan oedolyn y gallu i wneud penderfyniad (rydych chi eisoes wedi dysgu bod galluedd yn ymwneud â mater penodol) mae ganddo hawl hyd yn oed os ydym yn ei ystyried yn un annoeth.  </a:t>
            </a:r>
          </a:p>
          <a:p>
            <a:endParaRPr lang="en-US" dirty="0"/>
          </a:p>
          <a:p>
            <a:r>
              <a:rPr lang="en-US" dirty="0"/>
              <a:t>Facilitator to highlight the complexity when working with adults,  if an adult has capacity to make a decision (you have already learnt about capacity being issue specific) that’s their right even if we consider it to be an unwise one.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3874301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b="1"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Rhannwyd y 3 sleid nesaf yn y ddarlith gyntaf pan wnaethom ystyried y broses asesu, yr hyn sydd ei angen a chynllunio gofal a chymorth. </a:t>
            </a:r>
          </a:p>
          <a:p>
            <a:endParaRPr lang="en-GB" altLang="en-US"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Gofynnwch y cwestiwn a gwahoddwch y myfyrwyr i fyfyrio am ychydig funudau ac yna cynnig rhannu eu myfyrdodau gyda'r grŵp cyfan.</a:t>
            </a:r>
          </a:p>
          <a:p>
            <a:endParaRPr lang="en-GB" altLang="en-US" b="1" dirty="0">
              <a:solidFill>
                <a:srgbClr val="002060"/>
              </a:solidFill>
            </a:endParaRPr>
          </a:p>
          <a:p>
            <a:r>
              <a:rPr lang="en-GB" altLang="en-US" dirty="0">
                <a:solidFill>
                  <a:srgbClr val="002060"/>
                </a:solidFill>
              </a:rPr>
              <a:t>The next 3 slides were shared in the first lecture when we considered the process of the assessment, what is required and care and support planning </a:t>
            </a:r>
          </a:p>
          <a:p>
            <a:endParaRPr lang="en-GB" altLang="en-US" dirty="0">
              <a:solidFill>
                <a:srgbClr val="002060"/>
              </a:solidFill>
            </a:endParaRPr>
          </a:p>
          <a:p>
            <a:r>
              <a:rPr lang="en-GB" altLang="en-US" dirty="0">
                <a:solidFill>
                  <a:srgbClr val="002060"/>
                </a:solidFill>
              </a:rPr>
              <a:t>Ask the question and invite students to reflect for a few minutes and then offer to share their reflections with the whole group.</a:t>
            </a:r>
          </a:p>
          <a:p>
            <a:endParaRPr lang="en-GB" altLang="en-US" dirty="0">
              <a:solidFill>
                <a:srgbClr val="002060"/>
              </a:solidFill>
            </a:endParaRPr>
          </a:p>
          <a:p>
            <a:endParaRPr lang="en-GB" altLang="en-US" b="1" dirty="0">
              <a:solidFill>
                <a:srgbClr val="002060"/>
              </a:solidFill>
            </a:endParaRPr>
          </a:p>
          <a:p>
            <a:endParaRPr lang="en-GB" altLang="en-US" b="1" dirty="0">
              <a:solidFill>
                <a:srgbClr val="002060"/>
              </a:solidFill>
            </a:endParaRPr>
          </a:p>
          <a:p>
            <a:r>
              <a:rPr lang="en-GB" altLang="en-US" b="1" dirty="0">
                <a:solidFill>
                  <a:srgbClr val="002060"/>
                </a:solidFill>
              </a:rPr>
              <a:t>All assessments </a:t>
            </a:r>
            <a:r>
              <a:rPr lang="en-GB" altLang="en-US" dirty="0">
                <a:solidFill>
                  <a:srgbClr val="002060"/>
                </a:solidFill>
              </a:rPr>
              <a:t>must be undertaken in a manner that the local authority considers </a:t>
            </a:r>
            <a:r>
              <a:rPr lang="en-GB" altLang="en-US" i="1" dirty="0">
                <a:solidFill>
                  <a:srgbClr val="002060"/>
                </a:solidFill>
              </a:rPr>
              <a:t>proportionate </a:t>
            </a:r>
            <a:r>
              <a:rPr lang="en-GB" altLang="en-US" dirty="0">
                <a:solidFill>
                  <a:srgbClr val="002060"/>
                </a:solidFill>
              </a:rPr>
              <a:t>in the circumstances. Assessments must involve the person themselves (and any person with parental responsibility for them) and where feasible, their carer; or in the case of an assessment of a carer, the person for whom they provide or intend to provide care. </a:t>
            </a:r>
            <a:r>
              <a:rPr lang="en-GB" altLang="en-US" u="sng" dirty="0">
                <a:hlinkClick r:id="rId3"/>
              </a:rPr>
              <a:t>http://gov.wales/topics/health/socialcare/act/resources/?lang=en</a:t>
            </a:r>
            <a:r>
              <a:rPr lang="en-GB" altLang="en-US" dirty="0"/>
              <a:t>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4205794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1735908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800" b="0" i="0" u="none" strike="noStrike" cap="none" baseline="0" dirty="0">
                <a:solidFill>
                  <a:srgbClr val="000000"/>
                </a:solidFill>
                <a:effectLst/>
                <a:uFillTx/>
                <a:latin typeface="Calibri" panose="020F0502020204030204" pitchFamily="34" charset="0"/>
              </a:rPr>
              <a:t>Ategir hyn gan y 'Sgwrs Beth sy'n Bwysig.’  Mae'r hyn sy'n bwysig i'r unigolyn yn amlwg yn ganolog i'r broses asesu a gall helpu i greu cyfleoedd ar gyfer newid os oes angen. </a:t>
            </a:r>
          </a:p>
          <a:p>
            <a:pPr lvl="0"/>
            <a:r>
              <a:rPr lang="cy" sz="1200" b="0" i="0" u="none" strike="noStrike" cap="none" baseline="0" dirty="0">
                <a:solidFill>
                  <a:srgbClr val="000000"/>
                </a:solidFill>
                <a:effectLst/>
                <a:uFillTx/>
                <a:latin typeface="Calibri" panose="020F0502020204030204" pitchFamily="34" charset="0"/>
              </a:rPr>
              <a:t>Mae modelau ymarfer sy'n canolbwyntio ar gryfderau yn herio dulliau sy'n canolbwyntio asesu ar 'beth sydd o'i le', problemau a gwendidau ac yn ceisio, yn lle hynny, adeiladu ar wybodaeth, galluoedd a chyflawniadau'r person sy'n cael ei asesu. </a:t>
            </a:r>
            <a:r>
              <a:rPr lang="cy" sz="1200" b="0" i="1" u="none" strike="noStrike" cap="none" baseline="0" dirty="0">
                <a:solidFill>
                  <a:srgbClr val="000000"/>
                </a:solidFill>
                <a:effectLst/>
                <a:uFillTx/>
                <a:latin typeface="Calibri" panose="020F0502020204030204" pitchFamily="34" charset="0"/>
              </a:rPr>
              <a:t>“Mae dull sy’n canolbwyntio ar gryfderau at ofal, cymorth a chynhwysiant yn dweud, gadewch i ni edrych yn gyntaf ar yr hyn y gall pobl ei wneud gyda’u sgiliau a’u hadnoddau a beth all y bobl o’u cwmpas ei wneud yn eu perthnasoedd a’u cymunedau. Mae angen i bobl gael eu gweld fel mwy na’u hanghenion gofal yn unig – mae angen iddynt fod yn arbenigwyr ac yn gyfrifol am eu bywydau eu hunain.” </a:t>
            </a:r>
            <a:r>
              <a:rPr lang="cy" sz="1200" b="0" i="0" u="none" strike="noStrike" cap="none" baseline="0" dirty="0">
                <a:solidFill>
                  <a:srgbClr val="000000"/>
                </a:solidFill>
                <a:effectLst/>
                <a:uFillTx/>
                <a:latin typeface="Calibri" panose="020F0502020204030204" pitchFamily="34" charset="0"/>
              </a:rPr>
              <a:t>(Alex Fox, Shared Lives)</a:t>
            </a:r>
          </a:p>
          <a:p>
            <a:endParaRPr lang="en-GB" sz="1200" kern="1200" dirty="0">
              <a:solidFill>
                <a:schemeClr val="tx1"/>
              </a:solidFill>
              <a:effectLst/>
              <a:latin typeface="Calibri" panose="020F0502020204030204" pitchFamily="34" charset="0"/>
              <a:ea typeface="+mn-ea"/>
              <a:cs typeface="Calibri" panose="020F0502020204030204" pitchFamily="34" charset="0"/>
            </a:endParaRPr>
          </a:p>
          <a:p>
            <a:r>
              <a:rPr lang="cy" sz="1800" b="0" i="0" u="none" strike="noStrike" cap="none" baseline="0" dirty="0">
                <a:solidFill>
                  <a:srgbClr val="000000"/>
                </a:solidFill>
                <a:effectLst/>
                <a:uFillTx/>
                <a:latin typeface="Calibri" panose="020F0502020204030204" pitchFamily="34" charset="0"/>
              </a:rPr>
              <a:t>atgoffwch y myfyrwyr o bwysigrwydd cydgynhyrchu a chysylltu ag Uned 440</a:t>
            </a:r>
          </a:p>
          <a:p>
            <a:endParaRPr lang="en-US" dirty="0"/>
          </a:p>
          <a:p>
            <a:r>
              <a:rPr lang="en-US" dirty="0"/>
              <a:t>This is underpinned by the ’What Matters Conversation.’  What matters to the individual is clearly central to the assessment process and can assist in creating opportunities for change if this is required. </a:t>
            </a:r>
            <a:endParaRPr lang="en-US" dirty="0">
              <a:cs typeface="Calibri"/>
            </a:endParaRPr>
          </a:p>
          <a:p>
            <a:pPr lvl="0"/>
            <a:r>
              <a:rPr lang="en-GB" sz="1200" kern="1200" dirty="0">
                <a:solidFill>
                  <a:schemeClr val="tx1"/>
                </a:solidFill>
                <a:effectLst/>
                <a:latin typeface="Calibri" panose="020F0502020204030204" pitchFamily="34" charset="0"/>
                <a:ea typeface="+mn-ea"/>
                <a:cs typeface="Calibri" panose="020F0502020204030204" pitchFamily="34" charset="0"/>
              </a:rPr>
              <a:t>Strengths-based models of practice challenge approaches that focus assessment on ‘what is wrong’, problems and weaknesses and seek, instead, to build upon the knowledge, abilities and achievements of the person being assessed. </a:t>
            </a:r>
            <a:r>
              <a:rPr lang="en-GB" sz="1200" i="1" kern="1200" dirty="0">
                <a:solidFill>
                  <a:schemeClr val="tx1"/>
                </a:solidFill>
                <a:effectLst/>
                <a:latin typeface="Calibri" panose="020F0502020204030204" pitchFamily="34" charset="0"/>
                <a:ea typeface="+mn-ea"/>
                <a:cs typeface="Calibri" panose="020F0502020204030204" pitchFamily="34" charset="0"/>
              </a:rPr>
              <a:t>“A strengths-based approach to care, support and inclusion says let’s look first at what people can do with their skills and their resources and what can the people around them do in their relationships and their communities. People need to be seen as more than just their care needs – they need to be experts and in charge of their own lives.” </a:t>
            </a:r>
            <a:r>
              <a:rPr lang="en-GB" sz="1200" kern="1200" dirty="0">
                <a:solidFill>
                  <a:schemeClr val="tx1"/>
                </a:solidFill>
                <a:effectLst/>
                <a:latin typeface="Calibri" panose="020F0502020204030204" pitchFamily="34" charset="0"/>
                <a:ea typeface="+mn-ea"/>
                <a:cs typeface="Calibri" panose="020F0502020204030204" pitchFamily="34" charset="0"/>
              </a:rPr>
              <a:t>(Alex Fox, Shared Lives)</a:t>
            </a:r>
          </a:p>
          <a:p>
            <a:endParaRPr lang="en-GB" sz="1200" kern="1200" dirty="0">
              <a:solidFill>
                <a:schemeClr val="tx1"/>
              </a:solidFill>
              <a:effectLst/>
              <a:latin typeface="Calibri" panose="020F0502020204030204" pitchFamily="34" charset="0"/>
              <a:ea typeface="+mn-ea"/>
              <a:cs typeface="Calibri" panose="020F0502020204030204" pitchFamily="34" charset="0"/>
            </a:endParaRPr>
          </a:p>
          <a:p>
            <a:r>
              <a:rPr lang="en-GB" dirty="0">
                <a:latin typeface="Calibri" panose="020F0502020204030204" pitchFamily="34" charset="0"/>
                <a:cs typeface="Calibri" panose="020F0502020204030204" pitchFamily="34" charset="0"/>
              </a:rPr>
              <a:t>remind students of the importance of co-production and connect to Unit 440</a:t>
            </a:r>
            <a:r>
              <a:rPr lang="en-GB" sz="1200" kern="1200" dirty="0">
                <a:solidFill>
                  <a:schemeClr val="tx1"/>
                </a:solidFill>
                <a:effectLst/>
                <a:latin typeface="Calibri" panose="020F0502020204030204" pitchFamily="34" charset="0"/>
                <a:ea typeface="+mn-ea"/>
                <a:cs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16219501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chemeClr val="bg1"/>
                </a:solidFill>
                <a:latin typeface="Calibri" panose="020F0502020204030204" pitchFamily="34" charset="0"/>
              </a:rPr>
              <a:t>www.gofalcymdeithasol.cymru</a:t>
            </a:r>
          </a:p>
          <a:p>
            <a:pPr eaLnBrk="1" hangingPunct="1"/>
            <a:r>
              <a:rPr lang="en-US" altLang="x-none" sz="1100" dirty="0">
                <a:solidFill>
                  <a:schemeClr val="bg1"/>
                </a:solidFill>
                <a:latin typeface="Calibri" panose="020F0502020204030204" pitchFamily="34" charset="0"/>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dirty="0">
              <a:latin typeface="Calibri" panose="020F0502020204030204" pitchFamily="34" charset="0"/>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16AD85"/>
                </a:solidFill>
                <a:latin typeface="Calibri" panose="020F0502020204030204" pitchFamily="34" charset="0"/>
              </a:rPr>
              <a:t>Diolch</a:t>
            </a:r>
            <a:endParaRPr lang="en-US" altLang="x-none" sz="4800" dirty="0">
              <a:solidFill>
                <a:srgbClr val="16AD85"/>
              </a:solidFill>
              <a:latin typeface="Calibri" panose="020F0502020204030204" pitchFamily="34" charset="0"/>
            </a:endParaRPr>
          </a:p>
          <a:p>
            <a:pPr eaLnBrk="1" hangingPunct="1"/>
            <a:r>
              <a:rPr lang="en-US" altLang="x-none" sz="4800" dirty="0">
                <a:solidFill>
                  <a:srgbClr val="16AD85"/>
                </a:solidFill>
                <a:latin typeface="Calibri" panose="020F0502020204030204" pitchFamily="34" charset="0"/>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A634F050-CADA-4C40-8DC4-FA2BCB9EA614}" type="datetimeFigureOut">
              <a:rPr lang="en-US" smtClean="0"/>
              <a:pPr>
                <a:defRPr/>
              </a:pPr>
              <a:t>4/29/2025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85A6F1E-FA0D-074E-A111-CB4010084BFD}" type="slidenum">
              <a:rPr lang="en-US" smtClean="0"/>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16AD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A938BC3-ECCE-154A-946A-2066AC66F1F8}" type="datetimeFigureOut">
              <a:rPr lang="en-US" smtClean="0"/>
              <a:pPr>
                <a:defRPr/>
              </a:pPr>
              <a:t>4/29/2025</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97770EF-719A-5D4E-9390-ECD3B273CE68}" type="slidenum">
              <a:rPr lang="en-US" smtClean="0"/>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132DF217-E8EC-014C-AF51-267D3BD1B1A8}" type="datetimeFigureOut">
              <a:rPr lang="en-US" smtClean="0"/>
              <a:pPr>
                <a:defRPr/>
              </a:pPr>
              <a:t>4/29/2025</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800084F6-EA53-4643-9DBC-C3306A12AB46}" type="slidenum">
              <a:rPr lang="en-US" smtClean="0"/>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7F1AAC81-8505-A04E-AABE-085949CF4E39}" type="datetimeFigureOut">
              <a:rPr lang="en-US" smtClean="0"/>
              <a:pPr>
                <a:defRPr/>
              </a:pPr>
              <a:t>4/29/2025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C6B7AB-542E-A641-A8D9-0DE6232F6FBC}" type="slidenum">
              <a:rPr lang="en-US" smtClean="0"/>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BC1135B-B182-A940-9B72-9DCFCE0F1432}" type="datetimeFigureOut">
              <a:rPr lang="en-US" smtClean="0"/>
              <a:pPr>
                <a:defRPr/>
              </a:pPr>
              <a:t>4/29/2025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D79289-4032-E045-802A-D09BDE4B3882}" type="slidenum">
              <a:rPr lang="en-US" smtClean="0"/>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12482" y="800100"/>
            <a:ext cx="8721969" cy="274638"/>
          </a:xfrm>
        </p:spPr>
        <p:txBody>
          <a:bodyPr/>
          <a:lstStyle/>
          <a:p>
            <a:r>
              <a:rPr lang="en-US"/>
              <a:t>Click to edit Master title style</a:t>
            </a:r>
            <a:endParaRPr lang="en-GB"/>
          </a:p>
        </p:txBody>
      </p:sp>
      <p:sp>
        <p:nvSpPr>
          <p:cNvPr id="3" name="SmartArt Placeholder 2"/>
          <p:cNvSpPr>
            <a:spLocks noGrp="1"/>
          </p:cNvSpPr>
          <p:nvPr>
            <p:ph type="dgm" idx="1"/>
          </p:nvPr>
        </p:nvSpPr>
        <p:spPr>
          <a:xfrm>
            <a:off x="375139" y="1838325"/>
            <a:ext cx="8679474" cy="4576763"/>
          </a:xfrm>
        </p:spPr>
        <p:txBody>
          <a:bodyPr rtlCol="0">
            <a:normAutofit/>
          </a:bodyPr>
          <a:lstStyle/>
          <a:p>
            <a:pPr lvl="0"/>
            <a:endParaRPr lang="en-GB" noProof="0" dirty="0"/>
          </a:p>
        </p:txBody>
      </p:sp>
    </p:spTree>
    <p:extLst>
      <p:ext uri="{BB962C8B-B14F-4D97-AF65-F5344CB8AC3E}">
        <p14:creationId xmlns:p14="http://schemas.microsoft.com/office/powerpoint/2010/main" val="104746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Calibri" panose="020F0502020204030204" pitchFamily="34"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5" r:id="rId17"/>
  </p:sldLayoutIdLst>
  <p:txStyles>
    <p:titleStyle>
      <a:lvl1pPr algn="l" rtl="0" eaLnBrk="1" fontAlgn="base" hangingPunct="1">
        <a:lnSpc>
          <a:spcPct val="90000"/>
        </a:lnSpc>
        <a:spcBef>
          <a:spcPct val="0"/>
        </a:spcBef>
        <a:spcAft>
          <a:spcPct val="0"/>
        </a:spcAft>
        <a:defRPr sz="4400" kern="1200">
          <a:solidFill>
            <a:srgbClr val="37394C"/>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Calibri" panose="020F0502020204030204" pitchFamily="34" charset="0"/>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Calibri" panose="020F0502020204030204" pitchFamily="34" charset="0"/>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Calibri" panose="020F0502020204030204" pitchFamily="34" charset="0"/>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hyperlink" Target="https://gov.wales/topics/people-and-communities/equality-diversity/rightsequality/?lang=en" TargetMode="External"/><Relationship Id="rId4"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3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14.png"/><Relationship Id="rId4"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5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628650" y="3658752"/>
            <a:ext cx="3759283" cy="1024286"/>
          </a:xfrm>
        </p:spPr>
        <p:txBody>
          <a:bodyPr/>
          <a:lstStyle/>
          <a:p>
            <a:r>
              <a:rPr lang="en-GB" altLang="x-none"/>
              <a:t>Assessment </a:t>
            </a:r>
            <a:endParaRPr lang="x-none" altLang="x-none"/>
          </a:p>
        </p:txBody>
      </p:sp>
      <p:sp>
        <p:nvSpPr>
          <p:cNvPr id="14" name="Text Placeholder 13"/>
          <p:cNvSpPr>
            <a:spLocks noGrp="1"/>
          </p:cNvSpPr>
          <p:nvPr>
            <p:ph type="body" sz="quarter" idx="14"/>
          </p:nvPr>
        </p:nvSpPr>
        <p:spPr>
          <a:xfrm>
            <a:off x="634423" y="4412023"/>
            <a:ext cx="3759447" cy="1286250"/>
          </a:xfrm>
        </p:spPr>
        <p:txBody>
          <a:bodyPr>
            <a:normAutofit/>
          </a:bodyPr>
          <a:lstStyle/>
          <a:p>
            <a:r>
              <a:rPr lang="en-GB" dirty="0"/>
              <a:t>Unit 444 Support the assessment and care and support planning process</a:t>
            </a:r>
          </a:p>
          <a:p>
            <a:r>
              <a:rPr lang="en-GB" dirty="0"/>
              <a:t>Learning Outcome 3</a:t>
            </a:r>
          </a:p>
          <a:p>
            <a:r>
              <a:rPr lang="en-GB" dirty="0"/>
              <a:t>Focusing on Adults </a:t>
            </a:r>
          </a:p>
          <a:p>
            <a:endParaRPr lang="en-GB" dirty="0"/>
          </a:p>
        </p:txBody>
      </p:sp>
      <p:sp>
        <p:nvSpPr>
          <p:cNvPr id="6" name="Text Placeholder 13"/>
          <p:cNvSpPr txBox="1">
            <a:spLocks/>
          </p:cNvSpPr>
          <p:nvPr>
            <p:custDataLst>
              <p:tags r:id="rId2"/>
            </p:custDataLst>
          </p:nvPr>
        </p:nvSpPr>
        <p:spPr bwMode="auto">
          <a:xfrm>
            <a:off x="634423" y="2031535"/>
            <a:ext cx="3759447" cy="1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16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Uned 444 Cefnogi'r broses asesu a chynllunio gofal a chymorth</a:t>
            </a:r>
          </a:p>
          <a:p>
            <a:pPr defTabSz="914400"/>
            <a:r>
              <a:rPr lang="cy" dirty="0">
                <a:latin typeface="Calibri" panose="020F0502020204030204" pitchFamily="34" charset="0"/>
              </a:rPr>
              <a:t>Deilliant Dysgu 3</a:t>
            </a:r>
          </a:p>
          <a:p>
            <a:pPr defTabSz="914400"/>
            <a:r>
              <a:rPr lang="cy" dirty="0">
                <a:latin typeface="Calibri" panose="020F0502020204030204" pitchFamily="34" charset="0"/>
              </a:rPr>
              <a:t>Canolbwyntio ar Oedolion </a:t>
            </a:r>
          </a:p>
          <a:p>
            <a:pPr defTabSz="914400"/>
            <a:endParaRPr lang="en-GB" dirty="0">
              <a:latin typeface="Calibri" panose="020F0502020204030204" pitchFamily="34" charset="0"/>
            </a:endParaRPr>
          </a:p>
        </p:txBody>
      </p:sp>
      <p:sp>
        <p:nvSpPr>
          <p:cNvPr id="2" name="Title 1"/>
          <p:cNvSpPr>
            <a:spLocks noGrp="1"/>
          </p:cNvSpPr>
          <p:nvPr>
            <p:ph type="title"/>
          </p:nvPr>
        </p:nvSpPr>
        <p:spPr/>
        <p:txBody>
          <a:bodyPr/>
          <a:lstStyle/>
          <a:p>
            <a:r>
              <a:rPr lang="en-GB" dirty="0" err="1"/>
              <a:t>Asesiad</a:t>
            </a:r>
            <a:endParaRPr lang="en-GB" dirty="0"/>
          </a:p>
        </p:txBody>
      </p:sp>
    </p:spTree>
    <p:custDataLst>
      <p:tags r:id="rId1"/>
    </p:custDataLst>
    <p:extLst>
      <p:ext uri="{BB962C8B-B14F-4D97-AF65-F5344CB8AC3E}">
        <p14:creationId xmlns:p14="http://schemas.microsoft.com/office/powerpoint/2010/main" val="195389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F4B7452-63BF-FB49-A083-86F72A522CBD}"/>
              </a:ext>
            </a:extLst>
          </p:cNvPr>
          <p:cNvSpPr>
            <a:spLocks noGrp="1"/>
          </p:cNvSpPr>
          <p:nvPr>
            <p:ph type="body" sz="quarter" idx="10"/>
          </p:nvPr>
        </p:nvSpPr>
        <p:spPr>
          <a:xfrm>
            <a:off x="4862513" y="365125"/>
            <a:ext cx="3690937" cy="1284285"/>
          </a:xfrm>
        </p:spPr>
        <p:txBody>
          <a:bodyPr/>
          <a:lstStyle/>
          <a:p>
            <a:r>
              <a:rPr lang="en-US" b="1" dirty="0"/>
              <a:t>Social Services and Wellbeing (Wales) Act 2014</a:t>
            </a:r>
          </a:p>
        </p:txBody>
      </p:sp>
      <p:sp>
        <p:nvSpPr>
          <p:cNvPr id="5" name="Text Placeholder 4">
            <a:extLst>
              <a:ext uri="{FF2B5EF4-FFF2-40B4-BE49-F238E27FC236}">
                <a16:creationId xmlns:a16="http://schemas.microsoft.com/office/drawing/2014/main" id="{1D08904A-670F-B44D-B9BB-A1DE0D605BC1}"/>
              </a:ext>
            </a:extLst>
          </p:cNvPr>
          <p:cNvSpPr>
            <a:spLocks noGrp="1"/>
          </p:cNvSpPr>
          <p:nvPr>
            <p:ph type="body" sz="quarter" idx="12"/>
          </p:nvPr>
        </p:nvSpPr>
        <p:spPr>
          <a:xfrm>
            <a:off x="4862513" y="1635036"/>
            <a:ext cx="3834268" cy="4311350"/>
          </a:xfrm>
        </p:spPr>
        <p:txBody>
          <a:bodyPr>
            <a:normAutofit fontScale="85000" lnSpcReduction="10000"/>
          </a:bodyPr>
          <a:lstStyle/>
          <a:p>
            <a:r>
              <a:rPr lang="en-GB" altLang="en-US" dirty="0">
                <a:solidFill>
                  <a:schemeClr val="tx1"/>
                </a:solidFill>
              </a:rPr>
              <a:t>What is the primary focus of an assessment?</a:t>
            </a:r>
          </a:p>
          <a:p>
            <a:endParaRPr lang="en-GB" altLang="en-US" dirty="0">
              <a:solidFill>
                <a:schemeClr val="tx1"/>
              </a:solidFill>
            </a:endParaRPr>
          </a:p>
          <a:p>
            <a:pPr>
              <a:lnSpc>
                <a:spcPct val="120000"/>
              </a:lnSpc>
            </a:pPr>
            <a:r>
              <a:rPr lang="en-GB" altLang="en-US" sz="2000" dirty="0">
                <a:solidFill>
                  <a:schemeClr val="tx1"/>
                </a:solidFill>
              </a:rPr>
              <a:t>An assessment must seek to identify the outcomes that the person wishes to achieve and assess whether - and if so, to what extent - the provision of care and support (or support in the case of carers) is required; preventative services; information, assistance or advice; or other matters may contribute to the achievement of those outcomes. </a:t>
            </a:r>
            <a:endParaRPr lang="en-GB" altLang="en-US" dirty="0">
              <a:solidFill>
                <a:schemeClr val="tx1"/>
              </a:solidFill>
              <a:cs typeface="Calibri" panose="020F0502020204030204" pitchFamily="34" charset="0"/>
            </a:endParaRPr>
          </a:p>
          <a:p>
            <a:pPr marL="0" indent="0">
              <a:buNone/>
            </a:pPr>
            <a:r>
              <a:rPr lang="en-GB" altLang="en-US" dirty="0">
                <a:solidFill>
                  <a:srgbClr val="002060"/>
                </a:solidFill>
              </a:rPr>
              <a:t>	</a:t>
            </a:r>
          </a:p>
          <a:p>
            <a:endParaRPr lang="en-US" dirty="0"/>
          </a:p>
        </p:txBody>
      </p:sp>
      <p:sp>
        <p:nvSpPr>
          <p:cNvPr id="4" name="Text Placeholder 2">
            <a:extLst>
              <a:ext uri="{FF2B5EF4-FFF2-40B4-BE49-F238E27FC236}">
                <a16:creationId xmlns:a16="http://schemas.microsoft.com/office/drawing/2014/main" id="{2F4B7452-63BF-FB49-A083-86F72A522CBD}"/>
              </a:ext>
            </a:extLst>
          </p:cNvPr>
          <p:cNvSpPr>
            <a:spLocks noGrp="1"/>
          </p:cNvSpPr>
          <p:nvPr>
            <p:ph type="body" sz="quarter" idx="10"/>
            <p:custDataLst>
              <p:tags r:id="rId1"/>
            </p:custDataLst>
          </p:nvPr>
        </p:nvSpPr>
        <p:spPr>
          <a:xfrm>
            <a:off x="360617" y="361445"/>
            <a:ext cx="3690937" cy="1284285"/>
          </a:xfrm>
        </p:spPr>
        <p:txBody>
          <a:bodyPr/>
          <a:lstStyle/>
          <a:p>
            <a:r>
              <a:rPr lang="cy" sz="2800" b="1" i="0" u="none" strike="noStrike" cap="none" baseline="0" dirty="0">
                <a:solidFill>
                  <a:srgbClr val="16AD85"/>
                </a:solidFill>
                <a:effectLst/>
                <a:uFillTx/>
              </a:rPr>
              <a:t>Deddf Gwasanaethau Cymdeithasol a Llesiant (Cymru) 2014</a:t>
            </a:r>
          </a:p>
        </p:txBody>
      </p:sp>
      <p:sp>
        <p:nvSpPr>
          <p:cNvPr id="6" name="Text Placeholder 4">
            <a:extLst>
              <a:ext uri="{FF2B5EF4-FFF2-40B4-BE49-F238E27FC236}">
                <a16:creationId xmlns:a16="http://schemas.microsoft.com/office/drawing/2014/main" id="{1D08904A-670F-B44D-B9BB-A1DE0D605BC1}"/>
              </a:ext>
            </a:extLst>
          </p:cNvPr>
          <p:cNvSpPr>
            <a:spLocks noGrp="1"/>
          </p:cNvSpPr>
          <p:nvPr>
            <p:ph type="body" sz="quarter" idx="12"/>
            <p:custDataLst>
              <p:tags r:id="rId2"/>
            </p:custDataLst>
          </p:nvPr>
        </p:nvSpPr>
        <p:spPr>
          <a:xfrm>
            <a:off x="552641" y="1635036"/>
            <a:ext cx="3791136" cy="4210708"/>
          </a:xfrm>
        </p:spPr>
        <p:txBody>
          <a:bodyPr>
            <a:normAutofit fontScale="92500" lnSpcReduction="20000"/>
          </a:bodyPr>
          <a:lstStyle/>
          <a:p>
            <a:r>
              <a:rPr lang="cy" sz="2400" b="0" i="0" u="none" strike="noStrike" cap="none" baseline="0" dirty="0">
                <a:solidFill>
                  <a:schemeClr val="tx1"/>
                </a:solidFill>
                <a:effectLst/>
                <a:uFillTx/>
              </a:rPr>
              <a:t>Beth yw prif ffocws asesiad?</a:t>
            </a:r>
          </a:p>
          <a:p>
            <a:endParaRPr lang="en-GB" altLang="en-US" dirty="0">
              <a:solidFill>
                <a:schemeClr val="tx1"/>
              </a:solidFill>
            </a:endParaRPr>
          </a:p>
          <a:p>
            <a:r>
              <a:rPr lang="cy" sz="2400" b="0" i="0" u="none" strike="noStrike" cap="none" baseline="0" dirty="0">
                <a:solidFill>
                  <a:schemeClr val="tx1"/>
                </a:solidFill>
                <a:effectLst/>
                <a:uFillTx/>
              </a:rPr>
              <a:t>Rhaid i asesiad geisio nodi’r canlyniadau y mae’r person yn dymuno eu cyflawni ac asesu – ac os felly, i ba raddau – y mae angen darparu gofal a chymorth (neu gymorth yn achos gofalwyr); gwasanaethau ataliol; gwybodaeth, cymorth neu gyngor; neu faterion eraill a all gyfrannu at gyflawni'r canlyniadau hynny. </a:t>
            </a:r>
          </a:p>
          <a:p>
            <a:pPr marL="0" indent="0">
              <a:buNone/>
            </a:pPr>
            <a:r>
              <a:rPr lang="en-GB" altLang="en-US" dirty="0">
                <a:solidFill>
                  <a:srgbClr val="002060"/>
                </a:solidFill>
              </a:rPr>
              <a:t>	</a:t>
            </a:r>
          </a:p>
          <a:p>
            <a:endParaRPr lang="en-US" dirty="0"/>
          </a:p>
        </p:txBody>
      </p:sp>
    </p:spTree>
    <p:extLst>
      <p:ext uri="{BB962C8B-B14F-4D97-AF65-F5344CB8AC3E}">
        <p14:creationId xmlns:p14="http://schemas.microsoft.com/office/powerpoint/2010/main" val="3989889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42B296B-ABE7-F649-82A7-FB6CE0B86E60}"/>
              </a:ext>
            </a:extLst>
          </p:cNvPr>
          <p:cNvSpPr>
            <a:spLocks noGrp="1"/>
          </p:cNvSpPr>
          <p:nvPr>
            <p:ph type="body" sz="quarter" idx="10"/>
          </p:nvPr>
        </p:nvSpPr>
        <p:spPr/>
        <p:txBody>
          <a:bodyPr/>
          <a:lstStyle/>
          <a:p>
            <a:r>
              <a:rPr lang="en-US" b="1" dirty="0"/>
              <a:t>Code of Professional Practice </a:t>
            </a:r>
          </a:p>
        </p:txBody>
      </p:sp>
      <p:sp>
        <p:nvSpPr>
          <p:cNvPr id="5" name="Text Placeholder 4">
            <a:extLst>
              <a:ext uri="{FF2B5EF4-FFF2-40B4-BE49-F238E27FC236}">
                <a16:creationId xmlns:a16="http://schemas.microsoft.com/office/drawing/2014/main" id="{D94AE190-5A80-6B41-9698-00CE53401E78}"/>
              </a:ext>
            </a:extLst>
          </p:cNvPr>
          <p:cNvSpPr>
            <a:spLocks noGrp="1"/>
          </p:cNvSpPr>
          <p:nvPr>
            <p:ph type="body" sz="quarter" idx="12"/>
          </p:nvPr>
        </p:nvSpPr>
        <p:spPr/>
        <p:txBody>
          <a:bodyPr>
            <a:normAutofit fontScale="62500" lnSpcReduction="20000"/>
          </a:bodyPr>
          <a:lstStyle/>
          <a:p>
            <a:r>
              <a:rPr lang="en-GB" b="1" dirty="0">
                <a:solidFill>
                  <a:schemeClr val="tx1"/>
                </a:solidFill>
                <a:cs typeface="Calibri" panose="020F0502020204030204" pitchFamily="34" charset="0"/>
              </a:rPr>
              <a:t>Section 1- Respect the views and wishes, and promote the rights and interests, of individuals and carers</a:t>
            </a:r>
          </a:p>
          <a:p>
            <a:endParaRPr lang="en-GB" dirty="0">
              <a:solidFill>
                <a:schemeClr val="tx1"/>
              </a:solidFill>
              <a:cs typeface="Calibri" panose="020F0502020204030204" pitchFamily="34" charset="0"/>
            </a:endParaRPr>
          </a:p>
          <a:p>
            <a:r>
              <a:rPr lang="en-GB" b="1" dirty="0">
                <a:solidFill>
                  <a:schemeClr val="tx1"/>
                </a:solidFill>
                <a:cs typeface="Calibri" panose="020F0502020204030204" pitchFamily="34" charset="0"/>
              </a:rPr>
              <a:t>1.1</a:t>
            </a:r>
            <a:r>
              <a:rPr lang="en-GB" dirty="0">
                <a:solidFill>
                  <a:schemeClr val="tx1"/>
                </a:solidFill>
                <a:cs typeface="Calibri" panose="020F0502020204030204" pitchFamily="34" charset="0"/>
              </a:rPr>
              <a:t> working with individuals in person centred ways and using this as the basis for social care and support; </a:t>
            </a:r>
          </a:p>
          <a:p>
            <a:r>
              <a:rPr lang="en-GB" b="1" dirty="0">
                <a:solidFill>
                  <a:schemeClr val="tx1"/>
                </a:solidFill>
                <a:cs typeface="Calibri" panose="020F0502020204030204" pitchFamily="34" charset="0"/>
              </a:rPr>
              <a:t>1.2</a:t>
            </a:r>
            <a:r>
              <a:rPr lang="en-GB" dirty="0">
                <a:solidFill>
                  <a:schemeClr val="tx1"/>
                </a:solidFill>
                <a:cs typeface="Calibri" panose="020F0502020204030204" pitchFamily="34" charset="0"/>
              </a:rPr>
              <a:t> respecting and, where appropriate, promoting and upholding the rights, values, beliefs, views and wishes of both individuals and carers; </a:t>
            </a:r>
          </a:p>
          <a:p>
            <a:r>
              <a:rPr lang="en-GB" b="1" dirty="0">
                <a:solidFill>
                  <a:schemeClr val="tx1"/>
                </a:solidFill>
                <a:cs typeface="Calibri" panose="020F0502020204030204" pitchFamily="34" charset="0"/>
              </a:rPr>
              <a:t>1.4</a:t>
            </a:r>
            <a:r>
              <a:rPr lang="en-GB" dirty="0">
                <a:solidFill>
                  <a:schemeClr val="tx1"/>
                </a:solidFill>
                <a:cs typeface="Calibri" panose="020F0502020204030204" pitchFamily="34" charset="0"/>
              </a:rPr>
              <a:t> working with individuals and carers in ways that respect their dignity, privacy, preferences, culture, language and rights; </a:t>
            </a:r>
          </a:p>
          <a:p>
            <a:r>
              <a:rPr lang="en-GB" b="1" dirty="0">
                <a:solidFill>
                  <a:schemeClr val="tx1"/>
                </a:solidFill>
                <a:cs typeface="Calibri" panose="020F0502020204030204" pitchFamily="34" charset="0"/>
              </a:rPr>
              <a:t>1.5</a:t>
            </a:r>
            <a:r>
              <a:rPr lang="en-GB" dirty="0">
                <a:solidFill>
                  <a:schemeClr val="tx1"/>
                </a:solidFill>
                <a:cs typeface="Calibri" panose="020F0502020204030204" pitchFamily="34" charset="0"/>
              </a:rPr>
              <a:t> ensuring that your actions promote equality, diversity and inclusion. </a:t>
            </a:r>
          </a:p>
          <a:p>
            <a:endParaRPr lang="en-GB" sz="2000" dirty="0">
              <a:solidFill>
                <a:srgbClr val="002060"/>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142B296B-ABE7-F649-82A7-FB6CE0B86E60}"/>
              </a:ext>
            </a:extLst>
          </p:cNvPr>
          <p:cNvSpPr>
            <a:spLocks noGrp="1"/>
          </p:cNvSpPr>
          <p:nvPr>
            <p:ph type="body" sz="quarter" idx="10"/>
            <p:custDataLst>
              <p:tags r:id="rId1"/>
            </p:custDataLst>
          </p:nvPr>
        </p:nvSpPr>
        <p:spPr>
          <a:xfrm>
            <a:off x="314897" y="365126"/>
            <a:ext cx="3690937" cy="1031284"/>
          </a:xfrm>
        </p:spPr>
        <p:txBody>
          <a:bodyPr/>
          <a:lstStyle/>
          <a:p>
            <a:r>
              <a:rPr lang="cy" sz="2800" b="1" i="0" u="none" strike="noStrike" cap="none" baseline="0" dirty="0">
                <a:solidFill>
                  <a:srgbClr val="16AD85"/>
                </a:solidFill>
                <a:effectLst/>
                <a:uFillTx/>
              </a:rPr>
              <a:t>Cod Ymarfer Proffesiynol </a:t>
            </a:r>
          </a:p>
        </p:txBody>
      </p:sp>
      <p:sp>
        <p:nvSpPr>
          <p:cNvPr id="6" name="Text Placeholder 4">
            <a:extLst>
              <a:ext uri="{FF2B5EF4-FFF2-40B4-BE49-F238E27FC236}">
                <a16:creationId xmlns:a16="http://schemas.microsoft.com/office/drawing/2014/main" id="{D94AE190-5A80-6B41-9698-00CE53401E78}"/>
              </a:ext>
            </a:extLst>
          </p:cNvPr>
          <p:cNvSpPr>
            <a:spLocks noGrp="1"/>
          </p:cNvSpPr>
          <p:nvPr>
            <p:ph type="body" sz="quarter" idx="12"/>
            <p:custDataLst>
              <p:tags r:id="rId2"/>
            </p:custDataLst>
          </p:nvPr>
        </p:nvSpPr>
        <p:spPr>
          <a:xfrm>
            <a:off x="315339" y="1649412"/>
            <a:ext cx="3690495" cy="3851275"/>
          </a:xfrm>
        </p:spPr>
        <p:txBody>
          <a:bodyPr>
            <a:normAutofit fontScale="60000" lnSpcReduction="20000"/>
          </a:bodyPr>
          <a:lstStyle/>
          <a:p>
            <a:r>
              <a:rPr lang="cy" sz="2400" b="1" i="0" u="none" strike="noStrike" cap="none" baseline="0" dirty="0">
                <a:solidFill>
                  <a:schemeClr val="tx1"/>
                </a:solidFill>
                <a:effectLst/>
                <a:uFillTx/>
              </a:rPr>
              <a:t>Parchu safbwyntiau a dymuniadau, a hyrwyddo hawliau a buddiannau, unigolion a gofalwyr. (CoPP 1):</a:t>
            </a:r>
          </a:p>
          <a:p>
            <a:endParaRPr lang="en-GB" dirty="0">
              <a:solidFill>
                <a:schemeClr val="tx1"/>
              </a:solidFill>
              <a:cs typeface="Calibri" panose="020F0502020204030204" pitchFamily="34" charset="0"/>
            </a:endParaRPr>
          </a:p>
          <a:p>
            <a:r>
              <a:rPr lang="cy" sz="2400" b="1" i="0" u="none" strike="noStrike" cap="none" baseline="0" dirty="0">
                <a:solidFill>
                  <a:schemeClr val="tx1"/>
                </a:solidFill>
                <a:effectLst/>
                <a:uFillTx/>
              </a:rPr>
              <a:t>1.1</a:t>
            </a:r>
            <a:r>
              <a:rPr lang="cy" sz="2400" b="0" i="0" u="none" strike="noStrike" cap="none" baseline="0" dirty="0">
                <a:solidFill>
                  <a:schemeClr val="tx1"/>
                </a:solidFill>
                <a:effectLst/>
                <a:uFillTx/>
              </a:rPr>
              <a:t> gweithio gydag unigolion mewn ffyrdd sy'n canolbwyntio ar yr unigolyn a defnyddio hyn fel sail ar gyfer gofal a chymorth cymdeithasol; </a:t>
            </a:r>
          </a:p>
          <a:p>
            <a:r>
              <a:rPr lang="cy" sz="2400" b="1" i="0" u="none" strike="noStrike" cap="none" baseline="0" dirty="0">
                <a:solidFill>
                  <a:schemeClr val="tx1"/>
                </a:solidFill>
                <a:effectLst/>
                <a:uFillTx/>
              </a:rPr>
              <a:t>1.2</a:t>
            </a:r>
            <a:r>
              <a:rPr lang="cy" sz="2400" b="0" i="0" u="none" strike="noStrike" cap="none" baseline="0" dirty="0">
                <a:solidFill>
                  <a:schemeClr val="tx1"/>
                </a:solidFill>
                <a:effectLst/>
                <a:uFillTx/>
              </a:rPr>
              <a:t> parchu a, lle bo'n briodol, hyrwyddo a chynnal hawliau, gwerthoedd, credoau, safbwyntiau a dymuniadau unigolion a gofalwyr; </a:t>
            </a:r>
          </a:p>
          <a:p>
            <a:r>
              <a:rPr lang="cy" sz="2400" b="1" i="0" u="none" strike="noStrike" cap="none" baseline="0" dirty="0">
                <a:solidFill>
                  <a:schemeClr val="tx1"/>
                </a:solidFill>
                <a:effectLst/>
                <a:uFillTx/>
              </a:rPr>
              <a:t>1.4</a:t>
            </a:r>
            <a:r>
              <a:rPr lang="cy" sz="2400" b="0" i="0" u="none" strike="noStrike" cap="none" baseline="0" dirty="0">
                <a:solidFill>
                  <a:schemeClr val="tx1"/>
                </a:solidFill>
                <a:effectLst/>
                <a:uFillTx/>
              </a:rPr>
              <a:t> gweithio gydag unigolion a gofalwyr mewn ffyrdd sy'n parchu eu hurddas, preifatrwydd, dewisiadau, diwylliant, iaith a hawliau; </a:t>
            </a:r>
          </a:p>
          <a:p>
            <a:r>
              <a:rPr lang="cy" sz="2400" b="1" i="0" u="none" strike="noStrike" cap="none" baseline="0" dirty="0">
                <a:solidFill>
                  <a:schemeClr val="tx1"/>
                </a:solidFill>
                <a:effectLst/>
                <a:uFillTx/>
              </a:rPr>
              <a:t>1.5</a:t>
            </a:r>
            <a:r>
              <a:rPr lang="cy" sz="2400" b="0" i="0" u="none" strike="noStrike" cap="none" baseline="0" dirty="0">
                <a:solidFill>
                  <a:schemeClr val="tx1"/>
                </a:solidFill>
                <a:effectLst/>
                <a:uFillTx/>
              </a:rPr>
              <a:t> sicrhau bod eich gweithredoedd yn hyrwyddo cydraddoldeb, amrywiaeth a chynhwysiant. </a:t>
            </a:r>
          </a:p>
          <a:p>
            <a:endParaRPr lang="en-GB" sz="2000" dirty="0">
              <a:solidFill>
                <a:srgbClr val="002060"/>
              </a:solidFill>
              <a:cs typeface="Calibri" panose="020F0502020204030204" pitchFamily="34" charset="0"/>
            </a:endParaRPr>
          </a:p>
          <a:p>
            <a:endParaRPr lang="en-US" dirty="0"/>
          </a:p>
        </p:txBody>
      </p:sp>
    </p:spTree>
    <p:extLst>
      <p:ext uri="{BB962C8B-B14F-4D97-AF65-F5344CB8AC3E}">
        <p14:creationId xmlns:p14="http://schemas.microsoft.com/office/powerpoint/2010/main" val="3940257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BE9ACC-118A-FC4D-84F7-3EC3B563DAB3}"/>
              </a:ext>
            </a:extLst>
          </p:cNvPr>
          <p:cNvSpPr>
            <a:spLocks noGrp="1"/>
          </p:cNvSpPr>
          <p:nvPr>
            <p:ph type="body" sz="quarter" idx="10"/>
          </p:nvPr>
        </p:nvSpPr>
        <p:spPr>
          <a:xfrm>
            <a:off x="4862513" y="453518"/>
            <a:ext cx="3690937" cy="1031284"/>
          </a:xfrm>
        </p:spPr>
        <p:txBody>
          <a:bodyPr/>
          <a:lstStyle/>
          <a:p>
            <a:r>
              <a:rPr lang="en-US" b="1" dirty="0"/>
              <a:t>Code of Professional Practice </a:t>
            </a:r>
          </a:p>
        </p:txBody>
      </p:sp>
      <p:sp>
        <p:nvSpPr>
          <p:cNvPr id="5" name="Text Placeholder 4">
            <a:extLst>
              <a:ext uri="{FF2B5EF4-FFF2-40B4-BE49-F238E27FC236}">
                <a16:creationId xmlns:a16="http://schemas.microsoft.com/office/drawing/2014/main" id="{90C4C01E-77CA-8142-A880-E07ED6C4996E}"/>
              </a:ext>
            </a:extLst>
          </p:cNvPr>
          <p:cNvSpPr>
            <a:spLocks noGrp="1"/>
          </p:cNvSpPr>
          <p:nvPr>
            <p:ph type="body" sz="quarter" idx="12"/>
          </p:nvPr>
        </p:nvSpPr>
        <p:spPr/>
        <p:txBody>
          <a:bodyPr>
            <a:normAutofit fontScale="92500" lnSpcReduction="20000"/>
          </a:bodyPr>
          <a:lstStyle/>
          <a:p>
            <a:pPr marL="0" indent="0">
              <a:buNone/>
            </a:pPr>
            <a:r>
              <a:rPr lang="en-US" b="1" dirty="0">
                <a:solidFill>
                  <a:schemeClr val="tx1"/>
                </a:solidFill>
              </a:rPr>
              <a:t>Section 2 </a:t>
            </a:r>
            <a:r>
              <a:rPr lang="en-US" dirty="0">
                <a:solidFill>
                  <a:schemeClr val="tx1"/>
                </a:solidFill>
              </a:rPr>
              <a:t>- You must strive to establish and maintain the trust and confidence of individuals and carers</a:t>
            </a:r>
          </a:p>
          <a:p>
            <a:pPr marL="0" indent="0">
              <a:buNone/>
            </a:pPr>
            <a:r>
              <a:rPr lang="en-US" b="1" dirty="0">
                <a:solidFill>
                  <a:schemeClr val="tx1"/>
                </a:solidFill>
              </a:rPr>
              <a:t>2.1</a:t>
            </a:r>
            <a:r>
              <a:rPr lang="en-US" dirty="0">
                <a:solidFill>
                  <a:schemeClr val="tx1"/>
                </a:solidFill>
              </a:rPr>
              <a:t> being honest and trustworthy</a:t>
            </a:r>
          </a:p>
          <a:p>
            <a:pPr marL="0" indent="0">
              <a:buNone/>
            </a:pPr>
            <a:r>
              <a:rPr lang="en-US" b="1" dirty="0">
                <a:solidFill>
                  <a:schemeClr val="tx1"/>
                </a:solidFill>
              </a:rPr>
              <a:t>2.2 </a:t>
            </a:r>
            <a:r>
              <a:rPr lang="en-US" dirty="0">
                <a:solidFill>
                  <a:schemeClr val="tx1"/>
                </a:solidFill>
              </a:rPr>
              <a:t>communicating in an appropriate, open, accurate and straightforward way.</a:t>
            </a:r>
          </a:p>
          <a:p>
            <a:pPr marL="0" indent="0">
              <a:buNone/>
            </a:pPr>
            <a:r>
              <a:rPr lang="en-US" b="1" dirty="0">
                <a:solidFill>
                  <a:schemeClr val="tx1"/>
                </a:solidFill>
              </a:rPr>
              <a:t>Section 5</a:t>
            </a:r>
            <a:r>
              <a:rPr lang="en-US" dirty="0">
                <a:solidFill>
                  <a:schemeClr val="tx1"/>
                </a:solidFill>
              </a:rPr>
              <a:t>. You must act with integrity and uphold public trust and confidence in the social care professions</a:t>
            </a:r>
          </a:p>
          <a:p>
            <a:endParaRPr lang="en-US" dirty="0"/>
          </a:p>
        </p:txBody>
      </p:sp>
      <p:sp>
        <p:nvSpPr>
          <p:cNvPr id="4" name="Text Placeholder 2">
            <a:extLst>
              <a:ext uri="{FF2B5EF4-FFF2-40B4-BE49-F238E27FC236}">
                <a16:creationId xmlns:a16="http://schemas.microsoft.com/office/drawing/2014/main" id="{9BBE9ACC-118A-FC4D-84F7-3EC3B563DAB3}"/>
              </a:ext>
            </a:extLst>
          </p:cNvPr>
          <p:cNvSpPr>
            <a:spLocks noGrp="1"/>
          </p:cNvSpPr>
          <p:nvPr>
            <p:ph type="body" sz="quarter" idx="10"/>
            <p:custDataLst>
              <p:tags r:id="rId1"/>
            </p:custDataLst>
          </p:nvPr>
        </p:nvSpPr>
        <p:spPr>
          <a:xfrm>
            <a:off x="360617" y="453518"/>
            <a:ext cx="3690937" cy="1031284"/>
          </a:xfrm>
        </p:spPr>
        <p:txBody>
          <a:bodyPr/>
          <a:lstStyle/>
          <a:p>
            <a:r>
              <a:rPr lang="cy" sz="2800" b="1" i="0" u="none" strike="noStrike" cap="none" baseline="0" dirty="0">
                <a:solidFill>
                  <a:srgbClr val="16AD85"/>
                </a:solidFill>
                <a:effectLst/>
                <a:uFillTx/>
              </a:rPr>
              <a:t>Cod Ymarfer Proffesiynol </a:t>
            </a:r>
          </a:p>
        </p:txBody>
      </p:sp>
      <p:sp>
        <p:nvSpPr>
          <p:cNvPr id="6" name="Text Placeholder 4">
            <a:extLst>
              <a:ext uri="{FF2B5EF4-FFF2-40B4-BE49-F238E27FC236}">
                <a16:creationId xmlns:a16="http://schemas.microsoft.com/office/drawing/2014/main" id="{90C4C01E-77CA-8142-A880-E07ED6C4996E}"/>
              </a:ext>
            </a:extLst>
          </p:cNvPr>
          <p:cNvSpPr>
            <a:spLocks noGrp="1"/>
          </p:cNvSpPr>
          <p:nvPr>
            <p:ph type="body" sz="quarter" idx="12"/>
            <p:custDataLst>
              <p:tags r:id="rId2"/>
            </p:custDataLst>
          </p:nvPr>
        </p:nvSpPr>
        <p:spPr>
          <a:xfrm>
            <a:off x="287465" y="1649412"/>
            <a:ext cx="3690495" cy="3851275"/>
          </a:xfrm>
        </p:spPr>
        <p:txBody>
          <a:bodyPr>
            <a:normAutofit fontScale="92500" lnSpcReduction="20000"/>
          </a:bodyPr>
          <a:lstStyle/>
          <a:p>
            <a:pPr marL="0" indent="0">
              <a:buNone/>
            </a:pPr>
            <a:r>
              <a:rPr lang="cy" sz="2400" b="1" i="0" u="none" strike="noStrike" cap="none" baseline="0" dirty="0">
                <a:solidFill>
                  <a:schemeClr val="tx1"/>
                </a:solidFill>
                <a:effectLst/>
                <a:uFillTx/>
              </a:rPr>
              <a:t>Adran 2</a:t>
            </a:r>
            <a:r>
              <a:rPr lang="cy" sz="2400" b="0" i="0" u="none" strike="noStrike" cap="none" baseline="0" dirty="0">
                <a:solidFill>
                  <a:schemeClr val="tx1"/>
                </a:solidFill>
                <a:effectLst/>
                <a:uFillTx/>
              </a:rPr>
              <a:t>- Rhaid i chi ymdrechu i sefydlu a chynnal ymddiriedaeth a hyder unigolion a gofalwyr</a:t>
            </a:r>
          </a:p>
          <a:p>
            <a:pPr marL="0" indent="0">
              <a:buNone/>
            </a:pPr>
            <a:r>
              <a:rPr lang="cy" sz="2400" b="1" i="0" u="none" strike="noStrike" cap="none" baseline="0" dirty="0">
                <a:solidFill>
                  <a:schemeClr val="tx1"/>
                </a:solidFill>
                <a:effectLst/>
                <a:uFillTx/>
              </a:rPr>
              <a:t>2.1</a:t>
            </a:r>
            <a:r>
              <a:rPr lang="cy" sz="2400" b="0" i="0" u="none" strike="noStrike" cap="none" baseline="0" dirty="0">
                <a:solidFill>
                  <a:schemeClr val="tx1"/>
                </a:solidFill>
                <a:effectLst/>
                <a:uFillTx/>
              </a:rPr>
              <a:t> bod yn onest ac yn ddibynadwy</a:t>
            </a:r>
          </a:p>
          <a:p>
            <a:pPr marL="0" indent="0">
              <a:buNone/>
            </a:pPr>
            <a:r>
              <a:rPr lang="cy" sz="2400" b="1" i="0" u="none" strike="noStrike" cap="none" baseline="0" dirty="0">
                <a:solidFill>
                  <a:schemeClr val="tx1"/>
                </a:solidFill>
                <a:effectLst/>
                <a:uFillTx/>
              </a:rPr>
              <a:t>2.2 </a:t>
            </a:r>
            <a:r>
              <a:rPr lang="cy" sz="2400" b="0" i="0" u="none" strike="noStrike" cap="none" baseline="0" dirty="0">
                <a:solidFill>
                  <a:schemeClr val="tx1"/>
                </a:solidFill>
                <a:effectLst/>
                <a:uFillTx/>
              </a:rPr>
              <a:t>cyfathrebu mewn ffordd briodol, agored, gywir a syml.</a:t>
            </a:r>
          </a:p>
          <a:p>
            <a:pPr marL="0" indent="0">
              <a:buNone/>
            </a:pPr>
            <a:r>
              <a:rPr lang="cy" b="0" i="0" u="none" strike="noStrike" cap="none" baseline="0" dirty="0">
                <a:solidFill>
                  <a:schemeClr val="tx1"/>
                </a:solidFill>
                <a:effectLst/>
                <a:uFillTx/>
              </a:rPr>
              <a:t>Adran 5. Rhaid i chi weithredu gydag uniondeb a chynnal ymddiriedaeth a hyder y cyhoedd yn y proffesiynau gofal cymdeithasol</a:t>
            </a:r>
          </a:p>
          <a:p>
            <a:endParaRPr lang="en-US" dirty="0"/>
          </a:p>
        </p:txBody>
      </p:sp>
    </p:spTree>
    <p:extLst>
      <p:ext uri="{BB962C8B-B14F-4D97-AF65-F5344CB8AC3E}">
        <p14:creationId xmlns:p14="http://schemas.microsoft.com/office/powerpoint/2010/main" val="1083563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D2E8136-7B84-AB45-B20D-99355181F1AB}"/>
              </a:ext>
            </a:extLst>
          </p:cNvPr>
          <p:cNvSpPr>
            <a:spLocks noGrp="1"/>
          </p:cNvSpPr>
          <p:nvPr>
            <p:ph type="body" sz="quarter" idx="10"/>
          </p:nvPr>
        </p:nvSpPr>
        <p:spPr>
          <a:xfrm>
            <a:off x="4944809" y="434596"/>
            <a:ext cx="3690937" cy="1031284"/>
          </a:xfrm>
        </p:spPr>
        <p:txBody>
          <a:bodyPr/>
          <a:lstStyle/>
          <a:p>
            <a:r>
              <a:rPr lang="en-US" b="1" dirty="0"/>
              <a:t>Strengths based approach</a:t>
            </a:r>
          </a:p>
        </p:txBody>
      </p:sp>
      <p:sp>
        <p:nvSpPr>
          <p:cNvPr id="5" name="Text Placeholder 4">
            <a:extLst>
              <a:ext uri="{FF2B5EF4-FFF2-40B4-BE49-F238E27FC236}">
                <a16:creationId xmlns:a16="http://schemas.microsoft.com/office/drawing/2014/main" id="{73C56ADF-F8E5-7140-B53A-0F84202B0B3F}"/>
              </a:ext>
            </a:extLst>
          </p:cNvPr>
          <p:cNvSpPr>
            <a:spLocks noGrp="1"/>
          </p:cNvSpPr>
          <p:nvPr>
            <p:ph type="body" sz="quarter" idx="12"/>
          </p:nvPr>
        </p:nvSpPr>
        <p:spPr/>
        <p:txBody>
          <a:bodyPr>
            <a:normAutofit fontScale="92500" lnSpcReduction="10000"/>
          </a:bodyPr>
          <a:lstStyle/>
          <a:p>
            <a:pPr marL="0" indent="0">
              <a:buNone/>
            </a:pPr>
            <a:r>
              <a:rPr lang="en-GB" sz="2000" dirty="0">
                <a:solidFill>
                  <a:schemeClr val="tx1"/>
                </a:solidFill>
              </a:rPr>
              <a:t>It is the function of the assessment and planning processes to identify the</a:t>
            </a:r>
          </a:p>
          <a:p>
            <a:pPr lvl="1"/>
            <a:r>
              <a:rPr lang="en-GB" dirty="0">
                <a:solidFill>
                  <a:schemeClr val="tx1"/>
                </a:solidFill>
              </a:rPr>
              <a:t>skills</a:t>
            </a:r>
          </a:p>
          <a:p>
            <a:pPr lvl="1"/>
            <a:r>
              <a:rPr lang="en-GB" dirty="0">
                <a:solidFill>
                  <a:schemeClr val="tx1"/>
                </a:solidFill>
              </a:rPr>
              <a:t>capacity</a:t>
            </a:r>
          </a:p>
          <a:p>
            <a:pPr lvl="1"/>
            <a:r>
              <a:rPr lang="en-GB" dirty="0">
                <a:solidFill>
                  <a:schemeClr val="tx1"/>
                </a:solidFill>
              </a:rPr>
              <a:t>support</a:t>
            </a:r>
          </a:p>
          <a:p>
            <a:pPr lvl="1"/>
            <a:r>
              <a:rPr lang="en-GB" dirty="0">
                <a:solidFill>
                  <a:schemeClr val="tx1"/>
                </a:solidFill>
              </a:rPr>
              <a:t>resource</a:t>
            </a:r>
          </a:p>
          <a:p>
            <a:pPr marL="0" indent="0">
              <a:buNone/>
            </a:pPr>
            <a:r>
              <a:rPr lang="en-GB" sz="2000" dirty="0">
                <a:solidFill>
                  <a:schemeClr val="tx1"/>
                </a:solidFill>
              </a:rPr>
              <a:t>available to an individual from within themselves, their family and their community that can be organised to meet their care and support needs and promote their well-being</a:t>
            </a:r>
          </a:p>
          <a:p>
            <a:endParaRPr lang="en-US" dirty="0"/>
          </a:p>
        </p:txBody>
      </p:sp>
      <p:sp>
        <p:nvSpPr>
          <p:cNvPr id="4" name="Text Placeholder 2">
            <a:extLst>
              <a:ext uri="{FF2B5EF4-FFF2-40B4-BE49-F238E27FC236}">
                <a16:creationId xmlns:a16="http://schemas.microsoft.com/office/drawing/2014/main" id="{1D2E8136-7B84-AB45-B20D-99355181F1AB}"/>
              </a:ext>
            </a:extLst>
          </p:cNvPr>
          <p:cNvSpPr>
            <a:spLocks noGrp="1"/>
          </p:cNvSpPr>
          <p:nvPr>
            <p:ph type="body" sz="quarter" idx="10"/>
            <p:custDataLst>
              <p:tags r:id="rId1"/>
            </p:custDataLst>
          </p:nvPr>
        </p:nvSpPr>
        <p:spPr>
          <a:xfrm>
            <a:off x="416815" y="434596"/>
            <a:ext cx="3690937" cy="1031284"/>
          </a:xfrm>
        </p:spPr>
        <p:txBody>
          <a:bodyPr/>
          <a:lstStyle/>
          <a:p>
            <a:r>
              <a:rPr lang="cy" sz="2800" b="1" i="0" u="none" strike="noStrike" cap="none" baseline="0" dirty="0">
                <a:solidFill>
                  <a:srgbClr val="16AD85"/>
                </a:solidFill>
                <a:effectLst/>
                <a:uFillTx/>
              </a:rPr>
              <a:t>Dull sy'n canolbwyntio ar gryfder</a:t>
            </a:r>
          </a:p>
        </p:txBody>
      </p:sp>
      <p:sp>
        <p:nvSpPr>
          <p:cNvPr id="6" name="Text Placeholder 4">
            <a:extLst>
              <a:ext uri="{FF2B5EF4-FFF2-40B4-BE49-F238E27FC236}">
                <a16:creationId xmlns:a16="http://schemas.microsoft.com/office/drawing/2014/main" id="{73C56ADF-F8E5-7140-B53A-0F84202B0B3F}"/>
              </a:ext>
            </a:extLst>
          </p:cNvPr>
          <p:cNvSpPr>
            <a:spLocks noGrp="1"/>
          </p:cNvSpPr>
          <p:nvPr>
            <p:ph type="body" sz="quarter" idx="12"/>
            <p:custDataLst>
              <p:tags r:id="rId2"/>
            </p:custDataLst>
          </p:nvPr>
        </p:nvSpPr>
        <p:spPr>
          <a:xfrm>
            <a:off x="343915" y="1649412"/>
            <a:ext cx="3690495" cy="3851275"/>
          </a:xfrm>
        </p:spPr>
        <p:txBody>
          <a:bodyPr>
            <a:normAutofit lnSpcReduction="10000"/>
          </a:bodyPr>
          <a:lstStyle/>
          <a:p>
            <a:pPr marL="0" indent="0">
              <a:buNone/>
            </a:pPr>
            <a:r>
              <a:rPr lang="cy" sz="2000" b="0" i="0" u="none" strike="noStrike" cap="none" baseline="0" dirty="0">
                <a:solidFill>
                  <a:schemeClr val="tx1"/>
                </a:solidFill>
                <a:effectLst/>
                <a:uFillTx/>
              </a:rPr>
              <a:t>Swyddogaeth y broses asesu a chynllunio yw nodi'r</a:t>
            </a:r>
          </a:p>
          <a:p>
            <a:pPr marL="0" indent="0">
              <a:buNone/>
            </a:pPr>
            <a:endParaRPr lang="en-GB" sz="2000" dirty="0">
              <a:solidFill>
                <a:schemeClr val="tx1"/>
              </a:solidFill>
            </a:endParaRPr>
          </a:p>
          <a:p>
            <a:pPr lvl="1"/>
            <a:r>
              <a:rPr lang="cy" sz="2000" b="0" i="0" u="none" strike="noStrike" cap="none" baseline="0" dirty="0">
                <a:solidFill>
                  <a:schemeClr val="tx1"/>
                </a:solidFill>
                <a:effectLst/>
                <a:uFillTx/>
              </a:rPr>
              <a:t>sgiliau</a:t>
            </a:r>
          </a:p>
          <a:p>
            <a:pPr lvl="1"/>
            <a:r>
              <a:rPr lang="cy" sz="2000" b="0" i="0" u="none" strike="noStrike" cap="none" baseline="0" dirty="0">
                <a:solidFill>
                  <a:schemeClr val="tx1"/>
                </a:solidFill>
                <a:effectLst/>
                <a:uFillTx/>
              </a:rPr>
              <a:t>galluedd</a:t>
            </a:r>
          </a:p>
          <a:p>
            <a:pPr lvl="1"/>
            <a:r>
              <a:rPr lang="cy" sz="2000" b="0" i="0" u="none" strike="noStrike" cap="none" baseline="0" dirty="0">
                <a:solidFill>
                  <a:schemeClr val="tx1"/>
                </a:solidFill>
                <a:effectLst/>
                <a:uFillTx/>
              </a:rPr>
              <a:t>Cymorth</a:t>
            </a:r>
          </a:p>
          <a:p>
            <a:pPr lvl="1"/>
            <a:r>
              <a:rPr lang="cy" sz="2000" b="0" i="0" u="none" strike="noStrike" cap="none" baseline="0" dirty="0">
                <a:solidFill>
                  <a:schemeClr val="tx1"/>
                </a:solidFill>
                <a:effectLst/>
                <a:uFillTx/>
              </a:rPr>
              <a:t>adnodd</a:t>
            </a:r>
          </a:p>
          <a:p>
            <a:pPr marL="0" indent="0">
              <a:buNone/>
            </a:pPr>
            <a:r>
              <a:rPr lang="cy" sz="2000" b="0" i="0" u="none" strike="noStrike" cap="none" baseline="0" dirty="0">
                <a:solidFill>
                  <a:schemeClr val="tx1"/>
                </a:solidFill>
                <a:effectLst/>
                <a:uFillTx/>
              </a:rPr>
              <a:t>sydd ar gael i unigolyn o’r tu mewn iddo, ei deulu a’i gymuned y gellir ei drefnu i ddiwallu ei anghenion gofal a chymorth a hybu ei lesiant</a:t>
            </a:r>
          </a:p>
          <a:p>
            <a:endParaRPr lang="en-US" dirty="0"/>
          </a:p>
        </p:txBody>
      </p:sp>
    </p:spTree>
    <p:extLst>
      <p:ext uri="{BB962C8B-B14F-4D97-AF65-F5344CB8AC3E}">
        <p14:creationId xmlns:p14="http://schemas.microsoft.com/office/powerpoint/2010/main" val="1365709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8C4F82-6CF4-714A-8995-7A62E721E043}"/>
              </a:ext>
            </a:extLst>
          </p:cNvPr>
          <p:cNvSpPr>
            <a:spLocks noGrp="1"/>
          </p:cNvSpPr>
          <p:nvPr>
            <p:ph type="body" sz="quarter" idx="10"/>
          </p:nvPr>
        </p:nvSpPr>
        <p:spPr/>
        <p:txBody>
          <a:bodyPr/>
          <a:lstStyle/>
          <a:p>
            <a:r>
              <a:rPr lang="en-US" b="1" dirty="0"/>
              <a:t>What Matters Conversation</a:t>
            </a:r>
          </a:p>
        </p:txBody>
      </p:sp>
      <p:sp>
        <p:nvSpPr>
          <p:cNvPr id="5" name="Text Placeholder 4">
            <a:extLst>
              <a:ext uri="{FF2B5EF4-FFF2-40B4-BE49-F238E27FC236}">
                <a16:creationId xmlns:a16="http://schemas.microsoft.com/office/drawing/2014/main" id="{934DE4EC-457E-8447-A063-58853A732EC0}"/>
              </a:ext>
            </a:extLst>
          </p:cNvPr>
          <p:cNvSpPr>
            <a:spLocks noGrp="1"/>
          </p:cNvSpPr>
          <p:nvPr>
            <p:ph type="body" sz="quarter" idx="12"/>
          </p:nvPr>
        </p:nvSpPr>
        <p:spPr>
          <a:xfrm>
            <a:off x="4862955" y="1674466"/>
            <a:ext cx="3690495" cy="3851275"/>
          </a:xfrm>
        </p:spPr>
        <p:txBody>
          <a:bodyPr/>
          <a:lstStyle/>
          <a:p>
            <a:pPr marL="171450" lvl="0" indent="-171450"/>
            <a:r>
              <a:rPr lang="en-GB" dirty="0">
                <a:solidFill>
                  <a:schemeClr val="tx1"/>
                </a:solidFill>
              </a:rPr>
              <a:t>A focus on personal outcomes</a:t>
            </a:r>
          </a:p>
          <a:p>
            <a:pPr marL="171450" lvl="0" indent="-171450"/>
            <a:r>
              <a:rPr lang="en-GB" dirty="0">
                <a:solidFill>
                  <a:schemeClr val="tx1"/>
                </a:solidFill>
              </a:rPr>
              <a:t>Sharing power and speaking as equals</a:t>
            </a:r>
          </a:p>
          <a:p>
            <a:pPr marL="171450" lvl="0" indent="-171450"/>
            <a:r>
              <a:rPr lang="en-GB" dirty="0">
                <a:solidFill>
                  <a:schemeClr val="tx1"/>
                </a:solidFill>
              </a:rPr>
              <a:t>Exploring what is important to the person seeking care and support </a:t>
            </a:r>
          </a:p>
          <a:p>
            <a:endParaRPr lang="en-US" dirty="0"/>
          </a:p>
        </p:txBody>
      </p:sp>
      <p:sp>
        <p:nvSpPr>
          <p:cNvPr id="4" name="Text Placeholder 2">
            <a:extLst>
              <a:ext uri="{FF2B5EF4-FFF2-40B4-BE49-F238E27FC236}">
                <a16:creationId xmlns:a16="http://schemas.microsoft.com/office/drawing/2014/main" id="{6C8C4F82-6CF4-714A-8995-7A62E721E043}"/>
              </a:ext>
            </a:extLst>
          </p:cNvPr>
          <p:cNvSpPr>
            <a:spLocks noGrp="1"/>
          </p:cNvSpPr>
          <p:nvPr>
            <p:ph type="body" sz="quarter" idx="10"/>
            <p:custDataLst>
              <p:tags r:id="rId1"/>
            </p:custDataLst>
          </p:nvPr>
        </p:nvSpPr>
        <p:spPr>
          <a:xfrm>
            <a:off x="278321" y="365126"/>
            <a:ext cx="3690937" cy="1031284"/>
          </a:xfrm>
        </p:spPr>
        <p:txBody>
          <a:bodyPr/>
          <a:lstStyle/>
          <a:p>
            <a:r>
              <a:rPr lang="cy" sz="2800" b="1" i="0" u="none" strike="noStrike" cap="none" baseline="0" dirty="0">
                <a:solidFill>
                  <a:srgbClr val="16AD85"/>
                </a:solidFill>
                <a:effectLst/>
                <a:uFillTx/>
              </a:rPr>
              <a:t>Sgwrs yr hyn sy'n Bwysig</a:t>
            </a:r>
          </a:p>
        </p:txBody>
      </p:sp>
      <p:sp>
        <p:nvSpPr>
          <p:cNvPr id="6" name="Text Placeholder 4">
            <a:extLst>
              <a:ext uri="{FF2B5EF4-FFF2-40B4-BE49-F238E27FC236}">
                <a16:creationId xmlns:a16="http://schemas.microsoft.com/office/drawing/2014/main" id="{934DE4EC-457E-8447-A063-58853A732EC0}"/>
              </a:ext>
            </a:extLst>
          </p:cNvPr>
          <p:cNvSpPr>
            <a:spLocks noGrp="1"/>
          </p:cNvSpPr>
          <p:nvPr>
            <p:ph type="body" sz="quarter" idx="12"/>
            <p:custDataLst>
              <p:tags r:id="rId2"/>
            </p:custDataLst>
          </p:nvPr>
        </p:nvSpPr>
        <p:spPr>
          <a:xfrm>
            <a:off x="278763" y="1718179"/>
            <a:ext cx="3690495" cy="3851275"/>
          </a:xfrm>
        </p:spPr>
        <p:txBody>
          <a:bodyPr/>
          <a:lstStyle/>
          <a:p>
            <a:pPr marL="171450" lvl="0" indent="-171450"/>
            <a:r>
              <a:rPr lang="cy" sz="2400" b="0" i="0" u="none" strike="noStrike" cap="none" baseline="0" dirty="0">
                <a:solidFill>
                  <a:schemeClr val="tx1"/>
                </a:solidFill>
                <a:effectLst/>
                <a:uFillTx/>
              </a:rPr>
              <a:t>Canolbwyntio ar ganlyniadau personol</a:t>
            </a:r>
          </a:p>
          <a:p>
            <a:pPr marL="171450" lvl="0" indent="-171450"/>
            <a:r>
              <a:rPr lang="cy" sz="2400" b="0" i="0" u="none" strike="noStrike" cap="none" baseline="0" dirty="0">
                <a:solidFill>
                  <a:schemeClr val="tx1"/>
                </a:solidFill>
                <a:effectLst/>
                <a:uFillTx/>
              </a:rPr>
              <a:t>Rhannu pŵer a siarad yn gyfartal</a:t>
            </a:r>
          </a:p>
          <a:p>
            <a:pPr marL="171450" lvl="0" indent="-171450"/>
            <a:r>
              <a:rPr lang="cy" sz="2400" b="0" i="0" u="none" strike="noStrike" cap="none" baseline="0" dirty="0">
                <a:solidFill>
                  <a:schemeClr val="tx1"/>
                </a:solidFill>
                <a:effectLst/>
                <a:uFillTx/>
              </a:rPr>
              <a:t>Archwilio beth sy’n bwysig i’r person sy’n ceisio gofal a chymorth </a:t>
            </a:r>
          </a:p>
          <a:p>
            <a:endParaRPr lang="en-US" dirty="0"/>
          </a:p>
        </p:txBody>
      </p:sp>
    </p:spTree>
    <p:extLst>
      <p:ext uri="{BB962C8B-B14F-4D97-AF65-F5344CB8AC3E}">
        <p14:creationId xmlns:p14="http://schemas.microsoft.com/office/powerpoint/2010/main" val="1980844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1E03363-12F1-784A-876F-A85A4B378545}"/>
              </a:ext>
            </a:extLst>
          </p:cNvPr>
          <p:cNvSpPr>
            <a:spLocks noGrp="1"/>
          </p:cNvSpPr>
          <p:nvPr>
            <p:ph type="body" sz="quarter" idx="10"/>
          </p:nvPr>
        </p:nvSpPr>
        <p:spPr/>
        <p:txBody>
          <a:bodyPr/>
          <a:lstStyle/>
          <a:p>
            <a:r>
              <a:rPr lang="en-US" b="1" dirty="0"/>
              <a:t>Empathy</a:t>
            </a:r>
          </a:p>
        </p:txBody>
      </p:sp>
      <p:sp>
        <p:nvSpPr>
          <p:cNvPr id="5" name="Text Placeholder 4">
            <a:extLst>
              <a:ext uri="{FF2B5EF4-FFF2-40B4-BE49-F238E27FC236}">
                <a16:creationId xmlns:a16="http://schemas.microsoft.com/office/drawing/2014/main" id="{F4706DC9-A272-DE47-8782-8107306FBD09}"/>
              </a:ext>
            </a:extLst>
          </p:cNvPr>
          <p:cNvSpPr>
            <a:spLocks noGrp="1"/>
          </p:cNvSpPr>
          <p:nvPr>
            <p:ph type="body" sz="quarter" idx="12"/>
          </p:nvPr>
        </p:nvSpPr>
        <p:spPr/>
        <p:txBody>
          <a:bodyPr/>
          <a:lstStyle/>
          <a:p>
            <a:r>
              <a:rPr lang="en-US" dirty="0">
                <a:solidFill>
                  <a:schemeClr val="tx1"/>
                </a:solidFill>
                <a:latin typeface="Calibri"/>
                <a:cs typeface="Calibri"/>
              </a:rPr>
              <a:t>Ingram (2013) argues that empathy is the foundation of developing a good working relationship with an individual</a:t>
            </a:r>
          </a:p>
          <a:p>
            <a:endParaRPr lang="en-US" dirty="0">
              <a:solidFill>
                <a:schemeClr val="tx1"/>
              </a:solidFill>
              <a:latin typeface="Calibri" panose="020F0502020204030204" pitchFamily="34" charset="0"/>
              <a:cs typeface="Calibri" panose="020F0502020204030204" pitchFamily="34" charset="0"/>
            </a:endParaRPr>
          </a:p>
          <a:p>
            <a:r>
              <a:rPr lang="en-US" dirty="0">
                <a:solidFill>
                  <a:schemeClr val="tx1"/>
                </a:solidFill>
                <a:latin typeface="Calibri" panose="020F0502020204030204" pitchFamily="34" charset="0"/>
                <a:cs typeface="Calibri" panose="020F0502020204030204" pitchFamily="34" charset="0"/>
              </a:rPr>
              <a:t>Do you agree or disagree with the above statement?</a:t>
            </a:r>
          </a:p>
        </p:txBody>
      </p:sp>
      <p:sp>
        <p:nvSpPr>
          <p:cNvPr id="4" name="Text Placeholder 2">
            <a:extLst>
              <a:ext uri="{FF2B5EF4-FFF2-40B4-BE49-F238E27FC236}">
                <a16:creationId xmlns:a16="http://schemas.microsoft.com/office/drawing/2014/main" id="{91E03363-12F1-784A-876F-A85A4B378545}"/>
              </a:ext>
            </a:extLst>
          </p:cNvPr>
          <p:cNvSpPr>
            <a:spLocks noGrp="1"/>
          </p:cNvSpPr>
          <p:nvPr>
            <p:ph type="body" sz="quarter" idx="10"/>
            <p:custDataLst>
              <p:tags r:id="rId1"/>
            </p:custDataLst>
          </p:nvPr>
        </p:nvSpPr>
        <p:spPr>
          <a:xfrm>
            <a:off x="262639" y="365126"/>
            <a:ext cx="3690937" cy="1031284"/>
          </a:xfrm>
        </p:spPr>
        <p:txBody>
          <a:bodyPr/>
          <a:lstStyle/>
          <a:p>
            <a:r>
              <a:rPr lang="cy" sz="2800" b="1" i="0" u="none" strike="noStrike" cap="none" baseline="0" dirty="0">
                <a:solidFill>
                  <a:srgbClr val="16AD85"/>
                </a:solidFill>
                <a:effectLst/>
                <a:uFillTx/>
              </a:rPr>
              <a:t>Empathi</a:t>
            </a:r>
          </a:p>
        </p:txBody>
      </p:sp>
      <p:sp>
        <p:nvSpPr>
          <p:cNvPr id="6" name="Text Placeholder 4">
            <a:extLst>
              <a:ext uri="{FF2B5EF4-FFF2-40B4-BE49-F238E27FC236}">
                <a16:creationId xmlns:a16="http://schemas.microsoft.com/office/drawing/2014/main" id="{F4706DC9-A272-DE47-8782-8107306FBD09}"/>
              </a:ext>
            </a:extLst>
          </p:cNvPr>
          <p:cNvSpPr>
            <a:spLocks noGrp="1"/>
          </p:cNvSpPr>
          <p:nvPr>
            <p:ph type="body" sz="quarter" idx="12"/>
            <p:custDataLst>
              <p:tags r:id="rId2"/>
            </p:custDataLst>
          </p:nvPr>
        </p:nvSpPr>
        <p:spPr>
          <a:xfrm>
            <a:off x="333185" y="1649412"/>
            <a:ext cx="3690495" cy="3851275"/>
          </a:xfrm>
        </p:spPr>
        <p:txBody>
          <a:bodyPr/>
          <a:lstStyle/>
          <a:p>
            <a:r>
              <a:rPr lang="cy" sz="2400" b="0" i="0" u="none" strike="noStrike" cap="none" baseline="0" dirty="0">
                <a:solidFill>
                  <a:schemeClr val="tx1"/>
                </a:solidFill>
                <a:effectLst/>
                <a:uFillTx/>
                <a:latin typeface="Calibri"/>
              </a:rPr>
              <a:t>Mae Ingram (2013) yn dadlau mai empathi yw sylfaen datblygu perthynas waith dda ag unigolyn.</a:t>
            </a:r>
          </a:p>
          <a:p>
            <a:endParaRPr lang="en-US" dirty="0">
              <a:solidFill>
                <a:schemeClr val="tx1"/>
              </a:solidFill>
              <a:latin typeface="Calibri" panose="020F0502020204030204" pitchFamily="34" charset="0"/>
              <a:cs typeface="Calibri" panose="020F0502020204030204" pitchFamily="34" charset="0"/>
            </a:endParaRPr>
          </a:p>
          <a:p>
            <a:r>
              <a:rPr lang="cy" sz="2400" b="0" i="0" u="none" strike="noStrike" cap="none" baseline="0" dirty="0">
                <a:solidFill>
                  <a:schemeClr val="tx1"/>
                </a:solidFill>
                <a:effectLst/>
                <a:uFillTx/>
                <a:latin typeface="Calibri"/>
              </a:rPr>
              <a:t>Ydych chi'n cytuno neu'n anghytuno â'r datganiad uchod?</a:t>
            </a:r>
          </a:p>
        </p:txBody>
      </p:sp>
    </p:spTree>
    <p:extLst>
      <p:ext uri="{BB962C8B-B14F-4D97-AF65-F5344CB8AC3E}">
        <p14:creationId xmlns:p14="http://schemas.microsoft.com/office/powerpoint/2010/main" val="364597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5B282-6EA1-9446-8C5F-CDD30861EE8E}"/>
              </a:ext>
            </a:extLst>
          </p:cNvPr>
          <p:cNvSpPr>
            <a:spLocks noGrp="1"/>
          </p:cNvSpPr>
          <p:nvPr>
            <p:ph type="body" sz="quarter" idx="10"/>
          </p:nvPr>
        </p:nvSpPr>
        <p:spPr/>
        <p:txBody>
          <a:bodyPr/>
          <a:lstStyle/>
          <a:p>
            <a:r>
              <a:rPr lang="en-US" b="1" dirty="0"/>
              <a:t>Preparation </a:t>
            </a:r>
          </a:p>
        </p:txBody>
      </p:sp>
      <p:sp>
        <p:nvSpPr>
          <p:cNvPr id="5" name="Text Placeholder 4">
            <a:extLst>
              <a:ext uri="{FF2B5EF4-FFF2-40B4-BE49-F238E27FC236}">
                <a16:creationId xmlns:a16="http://schemas.microsoft.com/office/drawing/2014/main" id="{3BBF9A36-2523-2F47-8D25-40F6107B8863}"/>
              </a:ext>
            </a:extLst>
          </p:cNvPr>
          <p:cNvSpPr>
            <a:spLocks noGrp="1"/>
          </p:cNvSpPr>
          <p:nvPr>
            <p:ph type="body" sz="quarter" idx="12"/>
          </p:nvPr>
        </p:nvSpPr>
        <p:spPr/>
        <p:txBody>
          <a:bodyPr>
            <a:normAutofit fontScale="92500" lnSpcReduction="10000"/>
          </a:bodyPr>
          <a:lstStyle/>
          <a:p>
            <a:r>
              <a:rPr lang="en-US" dirty="0">
                <a:solidFill>
                  <a:schemeClr val="tx1"/>
                </a:solidFill>
              </a:rPr>
              <a:t>Hypothesis</a:t>
            </a:r>
            <a:endParaRPr lang="en-US" dirty="0">
              <a:solidFill>
                <a:schemeClr val="tx1"/>
              </a:solidFill>
              <a:cs typeface="Calibri" panose="020F0502020204030204" pitchFamily="34" charset="0"/>
            </a:endParaRPr>
          </a:p>
          <a:p>
            <a:r>
              <a:rPr lang="en-US" dirty="0">
                <a:solidFill>
                  <a:schemeClr val="tx1"/>
                </a:solidFill>
              </a:rPr>
              <a:t>Consent </a:t>
            </a:r>
            <a:endParaRPr lang="en-US" dirty="0">
              <a:solidFill>
                <a:schemeClr val="tx1"/>
              </a:solidFill>
              <a:cs typeface="Calibri" panose="020F0502020204030204" pitchFamily="34" charset="0"/>
            </a:endParaRPr>
          </a:p>
          <a:p>
            <a:r>
              <a:rPr lang="en-US" dirty="0">
                <a:solidFill>
                  <a:schemeClr val="tx1"/>
                </a:solidFill>
              </a:rPr>
              <a:t>Who knows this person the best?</a:t>
            </a:r>
            <a:endParaRPr lang="en-US" dirty="0">
              <a:solidFill>
                <a:schemeClr val="tx1"/>
              </a:solidFill>
              <a:cs typeface="Calibri" panose="020F0502020204030204" pitchFamily="34" charset="0"/>
            </a:endParaRPr>
          </a:p>
          <a:p>
            <a:r>
              <a:rPr lang="en-US" dirty="0">
                <a:solidFill>
                  <a:schemeClr val="tx1"/>
                </a:solidFill>
              </a:rPr>
              <a:t>Who else do I need to talk to?</a:t>
            </a:r>
            <a:endParaRPr lang="en-US" dirty="0">
              <a:solidFill>
                <a:schemeClr val="tx1"/>
              </a:solidFill>
              <a:cs typeface="Calibri" panose="020F0502020204030204" pitchFamily="34" charset="0"/>
            </a:endParaRPr>
          </a:p>
          <a:p>
            <a:r>
              <a:rPr lang="en-US" dirty="0">
                <a:solidFill>
                  <a:schemeClr val="tx1"/>
                </a:solidFill>
              </a:rPr>
              <a:t>Who else is involved?</a:t>
            </a:r>
            <a:endParaRPr lang="en-US" dirty="0">
              <a:solidFill>
                <a:schemeClr val="tx1"/>
              </a:solidFill>
              <a:cs typeface="Calibri" panose="020F0502020204030204" pitchFamily="34" charset="0"/>
            </a:endParaRPr>
          </a:p>
          <a:p>
            <a:r>
              <a:rPr lang="en-US" dirty="0">
                <a:solidFill>
                  <a:schemeClr val="tx1"/>
                </a:solidFill>
              </a:rPr>
              <a:t>What is the best approach to take?</a:t>
            </a:r>
            <a:endParaRPr lang="en-US" dirty="0">
              <a:solidFill>
                <a:schemeClr val="tx1"/>
              </a:solidFill>
              <a:cs typeface="Calibri" panose="020F0502020204030204" pitchFamily="34" charset="0"/>
            </a:endParaRPr>
          </a:p>
          <a:p>
            <a:r>
              <a:rPr lang="en-US" dirty="0">
                <a:solidFill>
                  <a:schemeClr val="tx1"/>
                </a:solidFill>
              </a:rPr>
              <a:t>Consider advance care planning </a:t>
            </a:r>
            <a:endParaRPr lang="en-US" dirty="0">
              <a:solidFill>
                <a:schemeClr val="tx1"/>
              </a:solidFill>
              <a:cs typeface="Calibri" panose="020F0502020204030204" pitchFamily="34" charset="0"/>
            </a:endParaRPr>
          </a:p>
          <a:p>
            <a:endParaRPr lang="en-US" dirty="0"/>
          </a:p>
          <a:p>
            <a:endParaRPr lang="en-US" dirty="0"/>
          </a:p>
        </p:txBody>
      </p:sp>
      <p:sp>
        <p:nvSpPr>
          <p:cNvPr id="4" name="Text Placeholder 2">
            <a:extLst>
              <a:ext uri="{FF2B5EF4-FFF2-40B4-BE49-F238E27FC236}">
                <a16:creationId xmlns:a16="http://schemas.microsoft.com/office/drawing/2014/main" id="{0DA5B282-6EA1-9446-8C5F-CDD30861EE8E}"/>
              </a:ext>
            </a:extLst>
          </p:cNvPr>
          <p:cNvSpPr>
            <a:spLocks noGrp="1"/>
          </p:cNvSpPr>
          <p:nvPr>
            <p:ph type="body" sz="quarter" idx="10"/>
            <p:custDataLst>
              <p:tags r:id="rId1"/>
            </p:custDataLst>
          </p:nvPr>
        </p:nvSpPr>
        <p:spPr>
          <a:xfrm>
            <a:off x="241745" y="288926"/>
            <a:ext cx="3690937" cy="1031284"/>
          </a:xfrm>
        </p:spPr>
        <p:txBody>
          <a:bodyPr/>
          <a:lstStyle/>
          <a:p>
            <a:r>
              <a:rPr lang="cy" sz="2800" b="1" i="0" u="none" strike="noStrike" cap="none" baseline="0" dirty="0">
                <a:solidFill>
                  <a:srgbClr val="16AD85"/>
                </a:solidFill>
                <a:effectLst/>
                <a:uFillTx/>
              </a:rPr>
              <a:t>Paratoi </a:t>
            </a:r>
          </a:p>
        </p:txBody>
      </p:sp>
      <p:sp>
        <p:nvSpPr>
          <p:cNvPr id="6" name="Text Placeholder 4">
            <a:extLst>
              <a:ext uri="{FF2B5EF4-FFF2-40B4-BE49-F238E27FC236}">
                <a16:creationId xmlns:a16="http://schemas.microsoft.com/office/drawing/2014/main" id="{3BBF9A36-2523-2F47-8D25-40F6107B8863}"/>
              </a:ext>
            </a:extLst>
          </p:cNvPr>
          <p:cNvSpPr>
            <a:spLocks noGrp="1"/>
          </p:cNvSpPr>
          <p:nvPr>
            <p:ph type="body" sz="quarter" idx="12"/>
            <p:custDataLst>
              <p:tags r:id="rId2"/>
            </p:custDataLst>
          </p:nvPr>
        </p:nvSpPr>
        <p:spPr>
          <a:xfrm>
            <a:off x="314897" y="1640714"/>
            <a:ext cx="3690495" cy="3851275"/>
          </a:xfrm>
        </p:spPr>
        <p:txBody>
          <a:bodyPr>
            <a:normAutofit fontScale="90000" lnSpcReduction="20000"/>
          </a:bodyPr>
          <a:lstStyle/>
          <a:p>
            <a:r>
              <a:rPr lang="cy" sz="2400" b="0" i="0" u="none" strike="noStrike" cap="none" baseline="0" dirty="0">
                <a:solidFill>
                  <a:schemeClr val="tx1"/>
                </a:solidFill>
                <a:effectLst/>
                <a:uFillTx/>
              </a:rPr>
              <a:t>Rhagdybiaeth</a:t>
            </a:r>
          </a:p>
          <a:p>
            <a:r>
              <a:rPr lang="cy" sz="2400" b="0" i="0" u="none" strike="noStrike" cap="none" baseline="0" dirty="0">
                <a:solidFill>
                  <a:schemeClr val="tx1"/>
                </a:solidFill>
                <a:effectLst/>
                <a:uFillTx/>
              </a:rPr>
              <a:t>Cydsyniad </a:t>
            </a:r>
          </a:p>
          <a:p>
            <a:r>
              <a:rPr lang="cy" sz="2400" b="0" i="0" u="none" strike="noStrike" cap="none" baseline="0" dirty="0">
                <a:solidFill>
                  <a:schemeClr val="tx1"/>
                </a:solidFill>
                <a:effectLst/>
                <a:uFillTx/>
              </a:rPr>
              <a:t>Pwy sy'n adnabod y person yma orau?</a:t>
            </a:r>
          </a:p>
          <a:p>
            <a:r>
              <a:rPr lang="cy" sz="2400" b="0" i="0" u="none" strike="noStrike" cap="none" baseline="0" dirty="0">
                <a:solidFill>
                  <a:schemeClr val="tx1"/>
                </a:solidFill>
                <a:effectLst/>
                <a:uFillTx/>
              </a:rPr>
              <a:t>Gyda phwy arall y mae angen i mi siarad?</a:t>
            </a:r>
          </a:p>
          <a:p>
            <a:r>
              <a:rPr lang="cy" sz="2400" b="0" i="0" u="none" strike="noStrike" cap="none" baseline="0" dirty="0">
                <a:solidFill>
                  <a:schemeClr val="tx1"/>
                </a:solidFill>
                <a:effectLst/>
                <a:uFillTx/>
              </a:rPr>
              <a:t>Pwy sy'n gysylltiedig â'r mater? </a:t>
            </a:r>
          </a:p>
          <a:p>
            <a:r>
              <a:rPr lang="cy" sz="2400" b="0" i="0" u="none" strike="noStrike" cap="none" baseline="0" dirty="0">
                <a:solidFill>
                  <a:schemeClr val="tx1"/>
                </a:solidFill>
                <a:effectLst/>
                <a:uFillTx/>
              </a:rPr>
              <a:t>Beth yw'r dull gorau i'w gymryd?</a:t>
            </a:r>
          </a:p>
          <a:p>
            <a:r>
              <a:rPr lang="cy" dirty="0">
                <a:solidFill>
                  <a:schemeClr val="tx1"/>
                </a:solidFill>
              </a:rPr>
              <a:t>Y</a:t>
            </a:r>
            <a:r>
              <a:rPr lang="cy" sz="2400" b="0" i="0" u="none" strike="noStrike" cap="none" baseline="0" dirty="0">
                <a:solidFill>
                  <a:schemeClr val="tx1"/>
                </a:solidFill>
                <a:effectLst/>
                <a:uFillTx/>
              </a:rPr>
              <a:t>styried cynllunio gofal ymlaen llaw </a:t>
            </a:r>
          </a:p>
          <a:p>
            <a:endParaRPr lang="en-US" dirty="0"/>
          </a:p>
          <a:p>
            <a:endParaRPr lang="en-US" dirty="0"/>
          </a:p>
        </p:txBody>
      </p:sp>
    </p:spTree>
    <p:extLst>
      <p:ext uri="{BB962C8B-B14F-4D97-AF65-F5344CB8AC3E}">
        <p14:creationId xmlns:p14="http://schemas.microsoft.com/office/powerpoint/2010/main" val="4230777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202B985-17A5-9741-B1DA-2E57E88F817A}"/>
              </a:ext>
            </a:extLst>
          </p:cNvPr>
          <p:cNvSpPr>
            <a:spLocks noGrp="1"/>
          </p:cNvSpPr>
          <p:nvPr>
            <p:ph type="body" sz="quarter" idx="10"/>
          </p:nvPr>
        </p:nvSpPr>
        <p:spPr>
          <a:xfrm>
            <a:off x="4862513" y="365126"/>
            <a:ext cx="3690937" cy="1174916"/>
          </a:xfrm>
        </p:spPr>
        <p:txBody>
          <a:bodyPr/>
          <a:lstStyle/>
          <a:p>
            <a:r>
              <a:rPr lang="en-US" b="1" dirty="0"/>
              <a:t>Tools we use to understand an adult's situation</a:t>
            </a:r>
          </a:p>
        </p:txBody>
      </p:sp>
      <p:sp>
        <p:nvSpPr>
          <p:cNvPr id="5" name="Text Placeholder 4">
            <a:extLst>
              <a:ext uri="{FF2B5EF4-FFF2-40B4-BE49-F238E27FC236}">
                <a16:creationId xmlns:a16="http://schemas.microsoft.com/office/drawing/2014/main" id="{7745B0E8-23F2-9C46-8D9F-2A4C6E810559}"/>
              </a:ext>
            </a:extLst>
          </p:cNvPr>
          <p:cNvSpPr>
            <a:spLocks noGrp="1"/>
          </p:cNvSpPr>
          <p:nvPr>
            <p:ph type="body" sz="quarter" idx="12"/>
          </p:nvPr>
        </p:nvSpPr>
        <p:spPr>
          <a:xfrm>
            <a:off x="4862955" y="1748032"/>
            <a:ext cx="3900045" cy="3851275"/>
          </a:xfrm>
        </p:spPr>
        <p:txBody>
          <a:bodyPr/>
          <a:lstStyle/>
          <a:p>
            <a:r>
              <a:rPr lang="en-US" dirty="0">
                <a:solidFill>
                  <a:schemeClr val="tx1"/>
                </a:solidFill>
              </a:rPr>
              <a:t>Genogram (Family Tree) </a:t>
            </a:r>
          </a:p>
          <a:p>
            <a:r>
              <a:rPr lang="en-US" dirty="0">
                <a:solidFill>
                  <a:schemeClr val="tx1"/>
                </a:solidFill>
              </a:rPr>
              <a:t>Eco map </a:t>
            </a:r>
          </a:p>
          <a:p>
            <a:r>
              <a:rPr lang="en-US" dirty="0">
                <a:solidFill>
                  <a:schemeClr val="tx1"/>
                </a:solidFill>
              </a:rPr>
              <a:t>Photo Album </a:t>
            </a:r>
          </a:p>
          <a:p>
            <a:r>
              <a:rPr lang="en-US" dirty="0">
                <a:solidFill>
                  <a:schemeClr val="tx1"/>
                </a:solidFill>
              </a:rPr>
              <a:t>Story (Narrative Approach ) </a:t>
            </a:r>
          </a:p>
          <a:p>
            <a:r>
              <a:rPr lang="en-US" dirty="0">
                <a:solidFill>
                  <a:schemeClr val="tx1"/>
                </a:solidFill>
              </a:rPr>
              <a:t>Words and pictures </a:t>
            </a:r>
          </a:p>
          <a:p>
            <a:pPr marL="0" indent="0">
              <a:buNone/>
            </a:pPr>
            <a:endParaRPr lang="en-US" dirty="0">
              <a:solidFill>
                <a:srgbClr val="002060"/>
              </a:solidFill>
            </a:endParaRPr>
          </a:p>
          <a:p>
            <a:endParaRPr lang="en-US" dirty="0"/>
          </a:p>
        </p:txBody>
      </p:sp>
      <p:sp>
        <p:nvSpPr>
          <p:cNvPr id="4" name="Text Placeholder 2">
            <a:extLst>
              <a:ext uri="{FF2B5EF4-FFF2-40B4-BE49-F238E27FC236}">
                <a16:creationId xmlns:a16="http://schemas.microsoft.com/office/drawing/2014/main" id="{C202B985-17A5-9741-B1DA-2E57E88F817A}"/>
              </a:ext>
            </a:extLst>
          </p:cNvPr>
          <p:cNvSpPr>
            <a:spLocks noGrp="1"/>
          </p:cNvSpPr>
          <p:nvPr>
            <p:ph type="body" sz="quarter" idx="10"/>
            <p:custDataLst>
              <p:tags r:id="rId1"/>
            </p:custDataLst>
          </p:nvPr>
        </p:nvSpPr>
        <p:spPr>
          <a:xfrm>
            <a:off x="342329" y="474497"/>
            <a:ext cx="3690937" cy="1174916"/>
          </a:xfrm>
        </p:spPr>
        <p:txBody>
          <a:bodyPr/>
          <a:lstStyle/>
          <a:p>
            <a:r>
              <a:rPr lang="cy" sz="2800" b="1" i="0" u="none" strike="noStrike" cap="none" baseline="0" dirty="0">
                <a:solidFill>
                  <a:srgbClr val="16AD85"/>
                </a:solidFill>
                <a:effectLst/>
                <a:uFillTx/>
              </a:rPr>
              <a:t>Offer a ddefnyddiwn i ddeall sefyllfa oedolyn</a:t>
            </a:r>
          </a:p>
        </p:txBody>
      </p:sp>
      <p:sp>
        <p:nvSpPr>
          <p:cNvPr id="6" name="Text Placeholder 4">
            <a:extLst>
              <a:ext uri="{FF2B5EF4-FFF2-40B4-BE49-F238E27FC236}">
                <a16:creationId xmlns:a16="http://schemas.microsoft.com/office/drawing/2014/main" id="{7745B0E8-23F2-9C46-8D9F-2A4C6E810559}"/>
              </a:ext>
            </a:extLst>
          </p:cNvPr>
          <p:cNvSpPr>
            <a:spLocks noGrp="1"/>
          </p:cNvSpPr>
          <p:nvPr>
            <p:ph type="body" sz="quarter" idx="12"/>
            <p:custDataLst>
              <p:tags r:id="rId2"/>
            </p:custDataLst>
          </p:nvPr>
        </p:nvSpPr>
        <p:spPr>
          <a:xfrm>
            <a:off x="465215" y="1729330"/>
            <a:ext cx="3690495" cy="3851275"/>
          </a:xfrm>
        </p:spPr>
        <p:txBody>
          <a:bodyPr/>
          <a:lstStyle/>
          <a:p>
            <a:r>
              <a:rPr lang="cy" sz="2400" b="0" i="0" u="none" strike="noStrike" cap="none" baseline="0" dirty="0">
                <a:solidFill>
                  <a:schemeClr val="tx1"/>
                </a:solidFill>
                <a:effectLst/>
                <a:uFillTx/>
              </a:rPr>
              <a:t>Genogram (coeden deulu) </a:t>
            </a:r>
          </a:p>
          <a:p>
            <a:r>
              <a:rPr lang="cy" sz="2400" b="0" i="0" u="none" strike="noStrike" cap="none" baseline="0" dirty="0">
                <a:solidFill>
                  <a:schemeClr val="tx1"/>
                </a:solidFill>
                <a:effectLst/>
                <a:uFillTx/>
              </a:rPr>
              <a:t>Map eco </a:t>
            </a:r>
          </a:p>
          <a:p>
            <a:r>
              <a:rPr lang="cy" sz="2400" b="0" i="0" u="none" strike="noStrike" cap="none" baseline="0" dirty="0">
                <a:solidFill>
                  <a:schemeClr val="tx1"/>
                </a:solidFill>
                <a:effectLst/>
                <a:uFillTx/>
              </a:rPr>
              <a:t>Albwm Lluniau </a:t>
            </a:r>
          </a:p>
          <a:p>
            <a:r>
              <a:rPr lang="cy" sz="2400" b="0" i="0" u="none" strike="noStrike" cap="none" baseline="0" dirty="0">
                <a:solidFill>
                  <a:schemeClr val="tx1"/>
                </a:solidFill>
                <a:effectLst/>
                <a:uFillTx/>
              </a:rPr>
              <a:t>Stori (Dull Naratif) </a:t>
            </a:r>
          </a:p>
          <a:p>
            <a:r>
              <a:rPr lang="cy" sz="2400" b="0" i="0" u="none" strike="noStrike" cap="none" baseline="0" dirty="0">
                <a:solidFill>
                  <a:schemeClr val="tx1"/>
                </a:solidFill>
                <a:effectLst/>
                <a:uFillTx/>
              </a:rPr>
              <a:t>Geiriau a lluniau </a:t>
            </a:r>
          </a:p>
          <a:p>
            <a:pPr marL="0" indent="0">
              <a:buNone/>
            </a:pPr>
            <a:endParaRPr lang="en-US" dirty="0">
              <a:solidFill>
                <a:srgbClr val="002060"/>
              </a:solidFill>
            </a:endParaRPr>
          </a:p>
          <a:p>
            <a:endParaRPr lang="en-US" dirty="0"/>
          </a:p>
        </p:txBody>
      </p:sp>
    </p:spTree>
    <p:extLst>
      <p:ext uri="{BB962C8B-B14F-4D97-AF65-F5344CB8AC3E}">
        <p14:creationId xmlns:p14="http://schemas.microsoft.com/office/powerpoint/2010/main" val="310073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D32C803-1458-DE48-BF15-6E7F739B0AB8}"/>
              </a:ext>
            </a:extLst>
          </p:cNvPr>
          <p:cNvSpPr>
            <a:spLocks noGrp="1"/>
          </p:cNvSpPr>
          <p:nvPr>
            <p:ph type="body" sz="quarter" idx="10"/>
          </p:nvPr>
        </p:nvSpPr>
        <p:spPr/>
        <p:txBody>
          <a:bodyPr/>
          <a:lstStyle/>
          <a:p>
            <a:r>
              <a:rPr lang="en-US" b="1" dirty="0"/>
              <a:t>Unconscious bias</a:t>
            </a:r>
          </a:p>
        </p:txBody>
      </p:sp>
      <p:sp>
        <p:nvSpPr>
          <p:cNvPr id="5" name="Text Placeholder 4">
            <a:extLst>
              <a:ext uri="{FF2B5EF4-FFF2-40B4-BE49-F238E27FC236}">
                <a16:creationId xmlns:a16="http://schemas.microsoft.com/office/drawing/2014/main" id="{F3482DA7-31E0-3E4A-9144-A7BBBF3BAE15}"/>
              </a:ext>
            </a:extLst>
          </p:cNvPr>
          <p:cNvSpPr>
            <a:spLocks noGrp="1"/>
          </p:cNvSpPr>
          <p:nvPr>
            <p:ph type="body" sz="quarter" idx="12"/>
          </p:nvPr>
        </p:nvSpPr>
        <p:spPr/>
        <p:txBody>
          <a:bodyPr>
            <a:normAutofit fontScale="92500" lnSpcReduction="20000"/>
          </a:bodyPr>
          <a:lstStyle/>
          <a:p>
            <a:pPr>
              <a:buFont typeface="Arial" panose="020B0604020202020204" pitchFamily="34" charset="0"/>
              <a:buChar char="•"/>
            </a:pPr>
            <a:r>
              <a:rPr lang="en-GB" dirty="0">
                <a:solidFill>
                  <a:schemeClr val="tx1"/>
                </a:solidFill>
                <a:cs typeface="Calibri" panose="020F0502020204030204" pitchFamily="34" charset="0"/>
              </a:rPr>
              <a:t>Age</a:t>
            </a:r>
          </a:p>
          <a:p>
            <a:pPr>
              <a:buFont typeface="Arial" panose="020B0604020202020204" pitchFamily="34" charset="0"/>
              <a:buChar char="•"/>
            </a:pPr>
            <a:r>
              <a:rPr lang="en-GB" dirty="0">
                <a:solidFill>
                  <a:schemeClr val="tx1"/>
                </a:solidFill>
                <a:cs typeface="Calibri" panose="020F0502020204030204" pitchFamily="34" charset="0"/>
              </a:rPr>
              <a:t>Disability</a:t>
            </a:r>
          </a:p>
          <a:p>
            <a:pPr>
              <a:buFont typeface="Arial" panose="020B0604020202020204" pitchFamily="34" charset="0"/>
              <a:buChar char="•"/>
            </a:pPr>
            <a:r>
              <a:rPr lang="en-GB" dirty="0">
                <a:solidFill>
                  <a:schemeClr val="tx1"/>
                </a:solidFill>
                <a:cs typeface="Calibri" panose="020F0502020204030204" pitchFamily="34" charset="0"/>
              </a:rPr>
              <a:t>Faith</a:t>
            </a:r>
          </a:p>
          <a:p>
            <a:pPr>
              <a:buFont typeface="Arial" panose="020B0604020202020204" pitchFamily="34" charset="0"/>
              <a:buChar char="•"/>
            </a:pPr>
            <a:r>
              <a:rPr lang="en-GB" dirty="0">
                <a:solidFill>
                  <a:schemeClr val="tx1"/>
                </a:solidFill>
                <a:cs typeface="Calibri" panose="020F0502020204030204" pitchFamily="34" charset="0"/>
              </a:rPr>
              <a:t>Gender</a:t>
            </a:r>
          </a:p>
          <a:p>
            <a:pPr>
              <a:buFont typeface="Arial" panose="020B0604020202020204" pitchFamily="34" charset="0"/>
              <a:buChar char="•"/>
            </a:pPr>
            <a:r>
              <a:rPr lang="en-GB" dirty="0">
                <a:solidFill>
                  <a:schemeClr val="tx1"/>
                </a:solidFill>
                <a:cs typeface="Calibri" panose="020F0502020204030204" pitchFamily="34" charset="0"/>
              </a:rPr>
              <a:t>Human Rights</a:t>
            </a:r>
          </a:p>
          <a:p>
            <a:pPr>
              <a:buFont typeface="Arial" panose="020B0604020202020204" pitchFamily="34" charset="0"/>
              <a:buChar char="•"/>
            </a:pPr>
            <a:r>
              <a:rPr lang="en-GB" dirty="0">
                <a:solidFill>
                  <a:schemeClr val="tx1"/>
                </a:solidFill>
                <a:cs typeface="Calibri" panose="020F0502020204030204" pitchFamily="34" charset="0"/>
              </a:rPr>
              <a:t>Language</a:t>
            </a:r>
          </a:p>
          <a:p>
            <a:pPr>
              <a:buFont typeface="Arial" panose="020B0604020202020204" pitchFamily="34" charset="0"/>
              <a:buChar char="•"/>
            </a:pPr>
            <a:r>
              <a:rPr lang="en-GB" dirty="0">
                <a:solidFill>
                  <a:schemeClr val="tx1"/>
                </a:solidFill>
                <a:cs typeface="Calibri" panose="020F0502020204030204" pitchFamily="34" charset="0"/>
              </a:rPr>
              <a:t>Sexual orientation</a:t>
            </a:r>
          </a:p>
          <a:p>
            <a:pPr>
              <a:buFont typeface="Arial" panose="020B0604020202020204" pitchFamily="34" charset="0"/>
              <a:buChar char="•"/>
            </a:pPr>
            <a:r>
              <a:rPr lang="en-GB" dirty="0">
                <a:solidFill>
                  <a:schemeClr val="tx1"/>
                </a:solidFill>
                <a:cs typeface="Calibri" panose="020F0502020204030204" pitchFamily="34" charset="0"/>
              </a:rPr>
              <a:t>Hate Crime</a:t>
            </a:r>
          </a:p>
          <a:p>
            <a:pPr>
              <a:buFont typeface="Arial" panose="020B0604020202020204" pitchFamily="34" charset="0"/>
              <a:buChar char="•"/>
            </a:pPr>
            <a:r>
              <a:rPr lang="en-GB" dirty="0">
                <a:solidFill>
                  <a:schemeClr val="tx1"/>
                </a:solidFill>
                <a:cs typeface="Calibri" panose="020F0502020204030204" pitchFamily="34" charset="0"/>
              </a:rPr>
              <a:t>Transgender</a:t>
            </a:r>
          </a:p>
          <a:p>
            <a:r>
              <a:rPr lang="en-GB" sz="1100" i="1" dirty="0">
                <a:cs typeface="Calibri" panose="020F0502020204030204" pitchFamily="34" charset="0"/>
                <a:hlinkClick r:id="rId5"/>
              </a:rPr>
              <a:t>https://gov.wales/topics/people-and-communities/equality-diversity/rightsequality/?lang=en</a:t>
            </a:r>
            <a:endParaRPr lang="en-GB" sz="1100" i="1" dirty="0">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FD32C803-1458-DE48-BF15-6E7F739B0AB8}"/>
              </a:ext>
            </a:extLst>
          </p:cNvPr>
          <p:cNvSpPr>
            <a:spLocks noGrp="1"/>
          </p:cNvSpPr>
          <p:nvPr>
            <p:ph type="body" sz="quarter" idx="10"/>
            <p:custDataLst>
              <p:tags r:id="rId1"/>
            </p:custDataLst>
          </p:nvPr>
        </p:nvSpPr>
        <p:spPr>
          <a:xfrm>
            <a:off x="390655" y="365126"/>
            <a:ext cx="3690937" cy="1031284"/>
          </a:xfrm>
        </p:spPr>
        <p:txBody>
          <a:bodyPr/>
          <a:lstStyle/>
          <a:p>
            <a:r>
              <a:rPr lang="cy" sz="2800" b="1" i="0" u="none" strike="noStrike" cap="none" baseline="0" dirty="0">
                <a:solidFill>
                  <a:srgbClr val="16AD85"/>
                </a:solidFill>
                <a:effectLst/>
                <a:uFillTx/>
              </a:rPr>
              <a:t>Tuedd anymwybodol</a:t>
            </a:r>
          </a:p>
        </p:txBody>
      </p:sp>
      <p:sp>
        <p:nvSpPr>
          <p:cNvPr id="6" name="Text Placeholder 4">
            <a:extLst>
              <a:ext uri="{FF2B5EF4-FFF2-40B4-BE49-F238E27FC236}">
                <a16:creationId xmlns:a16="http://schemas.microsoft.com/office/drawing/2014/main" id="{F3482DA7-31E0-3E4A-9144-A7BBBF3BAE15}"/>
              </a:ext>
            </a:extLst>
          </p:cNvPr>
          <p:cNvSpPr>
            <a:spLocks noGrp="1"/>
          </p:cNvSpPr>
          <p:nvPr>
            <p:ph type="body" sz="quarter" idx="12"/>
            <p:custDataLst>
              <p:tags r:id="rId2"/>
            </p:custDataLst>
          </p:nvPr>
        </p:nvSpPr>
        <p:spPr>
          <a:xfrm>
            <a:off x="391097" y="1649412"/>
            <a:ext cx="3690495" cy="3851275"/>
          </a:xfrm>
        </p:spPr>
        <p:txBody>
          <a:bodyPr>
            <a:normAutofit fontScale="90000" lnSpcReduction="20000"/>
          </a:bodyPr>
          <a:lstStyle/>
          <a:p>
            <a:pPr>
              <a:buFont typeface="Arial" panose="020B0604020202020204" pitchFamily="34" charset="0"/>
              <a:buChar char="•"/>
            </a:pPr>
            <a:r>
              <a:rPr lang="cy" sz="2400" b="0" i="0" u="none" strike="noStrike" cap="none" baseline="0" dirty="0">
                <a:solidFill>
                  <a:schemeClr val="tx1"/>
                </a:solidFill>
                <a:effectLst/>
                <a:uFillTx/>
              </a:rPr>
              <a:t>Oed</a:t>
            </a:r>
          </a:p>
          <a:p>
            <a:pPr>
              <a:buFont typeface="Arial" panose="020B0604020202020204" pitchFamily="34" charset="0"/>
              <a:buChar char="•"/>
            </a:pPr>
            <a:r>
              <a:rPr lang="cy" sz="2400" b="0" i="0" u="none" strike="noStrike" cap="none" baseline="0" dirty="0">
                <a:solidFill>
                  <a:schemeClr val="tx1"/>
                </a:solidFill>
                <a:effectLst/>
                <a:uFillTx/>
              </a:rPr>
              <a:t>Anabledd</a:t>
            </a:r>
          </a:p>
          <a:p>
            <a:pPr>
              <a:buFont typeface="Arial" panose="020B0604020202020204" pitchFamily="34" charset="0"/>
              <a:buChar char="•"/>
            </a:pPr>
            <a:r>
              <a:rPr lang="cy" sz="2400" b="0" i="0" u="none" strike="noStrike" cap="none" baseline="0" dirty="0">
                <a:solidFill>
                  <a:schemeClr val="tx1"/>
                </a:solidFill>
                <a:effectLst/>
                <a:uFillTx/>
              </a:rPr>
              <a:t>Ffydd</a:t>
            </a:r>
          </a:p>
          <a:p>
            <a:pPr>
              <a:buFont typeface="Arial" panose="020B0604020202020204" pitchFamily="34" charset="0"/>
              <a:buChar char="•"/>
            </a:pPr>
            <a:r>
              <a:rPr lang="cy" sz="2400" b="0" i="0" u="none" strike="noStrike" cap="none" baseline="0" dirty="0">
                <a:solidFill>
                  <a:schemeClr val="tx1"/>
                </a:solidFill>
                <a:effectLst/>
                <a:uFillTx/>
              </a:rPr>
              <a:t>Rhyw</a:t>
            </a:r>
          </a:p>
          <a:p>
            <a:pPr>
              <a:buFont typeface="Arial" panose="020B0604020202020204" pitchFamily="34" charset="0"/>
              <a:buChar char="•"/>
            </a:pPr>
            <a:r>
              <a:rPr lang="cy" sz="2400" b="0" i="0" u="none" strike="noStrike" cap="none" baseline="0" dirty="0">
                <a:solidFill>
                  <a:schemeClr val="tx1"/>
                </a:solidFill>
                <a:effectLst/>
                <a:uFillTx/>
              </a:rPr>
              <a:t>Hawliau Dynol</a:t>
            </a:r>
          </a:p>
          <a:p>
            <a:pPr>
              <a:buFont typeface="Arial" panose="020B0604020202020204" pitchFamily="34" charset="0"/>
              <a:buChar char="•"/>
            </a:pPr>
            <a:r>
              <a:rPr lang="cy" sz="2400" b="0" i="0" u="none" strike="noStrike" cap="none" baseline="0" dirty="0">
                <a:solidFill>
                  <a:schemeClr val="tx1"/>
                </a:solidFill>
                <a:effectLst/>
                <a:uFillTx/>
              </a:rPr>
              <a:t>Iaith</a:t>
            </a:r>
          </a:p>
          <a:p>
            <a:pPr>
              <a:buFont typeface="Arial" panose="020B0604020202020204" pitchFamily="34" charset="0"/>
              <a:buChar char="•"/>
            </a:pPr>
            <a:r>
              <a:rPr lang="cy" sz="2400" b="0" i="0" u="none" strike="noStrike" cap="none" baseline="0" dirty="0">
                <a:solidFill>
                  <a:schemeClr val="tx1"/>
                </a:solidFill>
                <a:effectLst/>
                <a:uFillTx/>
              </a:rPr>
              <a:t>Cyfeiriadedd rhywiol</a:t>
            </a:r>
          </a:p>
          <a:p>
            <a:pPr>
              <a:buFont typeface="Arial" panose="020B0604020202020204" pitchFamily="34" charset="0"/>
              <a:buChar char="•"/>
            </a:pPr>
            <a:r>
              <a:rPr lang="cy" sz="2400" b="0" i="0" u="none" strike="noStrike" cap="none" baseline="0" dirty="0">
                <a:solidFill>
                  <a:schemeClr val="tx1"/>
                </a:solidFill>
                <a:effectLst/>
                <a:uFillTx/>
              </a:rPr>
              <a:t>Trosedd Casineb</a:t>
            </a:r>
          </a:p>
          <a:p>
            <a:pPr>
              <a:buFont typeface="Arial" panose="020B0604020202020204" pitchFamily="34" charset="0"/>
              <a:buChar char="•"/>
            </a:pPr>
            <a:r>
              <a:rPr lang="cy" sz="2400" b="0" i="0" u="none" strike="noStrike" cap="none" baseline="0" dirty="0">
                <a:solidFill>
                  <a:schemeClr val="tx1"/>
                </a:solidFill>
                <a:effectLst/>
                <a:uFillTx/>
              </a:rPr>
              <a:t>Trawsryweddol</a:t>
            </a:r>
          </a:p>
          <a:p>
            <a:r>
              <a:rPr lang="cy" sz="1100" b="0" i="1" u="none" strike="noStrike" cap="none" baseline="0" dirty="0">
                <a:solidFill>
                  <a:schemeClr val="tx1"/>
                </a:solidFill>
                <a:effectLst/>
                <a:uFillTx/>
                <a:hlinkClick r:id="rId5" history="0"/>
              </a:rPr>
              <a:t>https://gov.wales/topics/people-and-communities/equality-diversity/rightsequality/?lang=en</a:t>
            </a:r>
          </a:p>
          <a:p>
            <a:endParaRPr lang="en-US" dirty="0"/>
          </a:p>
        </p:txBody>
      </p:sp>
    </p:spTree>
    <p:extLst>
      <p:ext uri="{BB962C8B-B14F-4D97-AF65-F5344CB8AC3E}">
        <p14:creationId xmlns:p14="http://schemas.microsoft.com/office/powerpoint/2010/main" val="3447868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FCD93CE-298B-FA4D-820C-8F62FDF0158F}"/>
              </a:ext>
            </a:extLst>
          </p:cNvPr>
          <p:cNvSpPr>
            <a:spLocks noGrp="1"/>
          </p:cNvSpPr>
          <p:nvPr>
            <p:ph type="body" sz="quarter" idx="10"/>
          </p:nvPr>
        </p:nvSpPr>
        <p:spPr>
          <a:xfrm>
            <a:off x="4575637" y="324597"/>
            <a:ext cx="4638326" cy="510245"/>
          </a:xfrm>
        </p:spPr>
        <p:txBody>
          <a:bodyPr/>
          <a:lstStyle/>
          <a:p>
            <a:r>
              <a:rPr lang="en-US" b="1" dirty="0"/>
              <a:t>Thompson’s PCS Model </a:t>
            </a:r>
          </a:p>
        </p:txBody>
      </p:sp>
      <p:pic>
        <p:nvPicPr>
          <p:cNvPr id="6" name="Shape 135">
            <a:extLst>
              <a:ext uri="{FF2B5EF4-FFF2-40B4-BE49-F238E27FC236}">
                <a16:creationId xmlns:a16="http://schemas.microsoft.com/office/drawing/2014/main" id="{ED1B982D-4887-1842-A290-586751F478BE}"/>
              </a:ext>
            </a:extLst>
          </p:cNvPr>
          <p:cNvPicPr preferRelativeResize="0">
            <a:picLocks noGrp="1"/>
          </p:cNvPicPr>
          <p:nvPr>
            <p:ph type="body" idx="1"/>
          </p:nvPr>
        </p:nvPicPr>
        <p:blipFill rotWithShape="1">
          <a:blip r:embed="rId4">
            <a:alphaModFix/>
          </a:blip>
          <a:srcRect/>
          <a:stretch/>
        </p:blipFill>
        <p:spPr>
          <a:xfrm>
            <a:off x="1883494" y="927929"/>
            <a:ext cx="5184028" cy="4773688"/>
          </a:xfrm>
          <a:prstGeom prst="rect">
            <a:avLst/>
          </a:prstGeom>
          <a:noFill/>
          <a:ln>
            <a:noFill/>
          </a:ln>
        </p:spPr>
      </p:pic>
      <p:sp>
        <p:nvSpPr>
          <p:cNvPr id="7" name="Text Placeholder 2">
            <a:extLst>
              <a:ext uri="{FF2B5EF4-FFF2-40B4-BE49-F238E27FC236}">
                <a16:creationId xmlns:a16="http://schemas.microsoft.com/office/drawing/2014/main" id="{7FCD93CE-298B-FA4D-820C-8F62FDF0158F}"/>
              </a:ext>
            </a:extLst>
          </p:cNvPr>
          <p:cNvSpPr>
            <a:spLocks noGrp="1"/>
          </p:cNvSpPr>
          <p:nvPr>
            <p:ph type="body" sz="quarter" idx="10"/>
            <p:custDataLst>
              <p:tags r:id="rId1"/>
            </p:custDataLst>
          </p:nvPr>
        </p:nvSpPr>
        <p:spPr>
          <a:xfrm>
            <a:off x="390336" y="337885"/>
            <a:ext cx="4123814" cy="502503"/>
          </a:xfrm>
        </p:spPr>
        <p:txBody>
          <a:bodyPr/>
          <a:lstStyle/>
          <a:p>
            <a:r>
              <a:rPr lang="cy" sz="2800" b="1" i="0" u="none" strike="noStrike" cap="none" baseline="0" dirty="0">
                <a:solidFill>
                  <a:srgbClr val="16AD85"/>
                </a:solidFill>
                <a:effectLst/>
                <a:uFillTx/>
              </a:rPr>
              <a:t>Model PCS Thompson </a:t>
            </a:r>
          </a:p>
        </p:txBody>
      </p:sp>
    </p:spTree>
    <p:extLst>
      <p:ext uri="{BB962C8B-B14F-4D97-AF65-F5344CB8AC3E}">
        <p14:creationId xmlns:p14="http://schemas.microsoft.com/office/powerpoint/2010/main" val="365984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text with black text&#10;&#10;Description automatically generated">
            <a:extLst>
              <a:ext uri="{FF2B5EF4-FFF2-40B4-BE49-F238E27FC236}">
                <a16:creationId xmlns:a16="http://schemas.microsoft.com/office/drawing/2014/main" id="{B311B975-866F-8685-51EE-2769AE368FB9}"/>
              </a:ext>
            </a:extLst>
          </p:cNvPr>
          <p:cNvPicPr>
            <a:picLocks noChangeAspect="1"/>
          </p:cNvPicPr>
          <p:nvPr/>
        </p:nvPicPr>
        <p:blipFill>
          <a:blip r:embed="rId2"/>
          <a:stretch>
            <a:fillRect/>
          </a:stretch>
        </p:blipFill>
        <p:spPr>
          <a:xfrm>
            <a:off x="-2208" y="-4003"/>
            <a:ext cx="9148416" cy="5872093"/>
          </a:xfrm>
          <a:prstGeom prst="rect">
            <a:avLst/>
          </a:prstGeom>
        </p:spPr>
      </p:pic>
    </p:spTree>
    <p:extLst>
      <p:ext uri="{BB962C8B-B14F-4D97-AF65-F5344CB8AC3E}">
        <p14:creationId xmlns:p14="http://schemas.microsoft.com/office/powerpoint/2010/main" val="66845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AAD640B8-0306-D149-BC92-81D367C489BC}"/>
              </a:ext>
            </a:extLst>
          </p:cNvPr>
          <p:cNvSpPr>
            <a:spLocks noGrp="1"/>
          </p:cNvSpPr>
          <p:nvPr>
            <p:ph type="title"/>
          </p:nvPr>
        </p:nvSpPr>
        <p:spPr>
          <a:xfrm>
            <a:off x="1302545" y="857251"/>
            <a:ext cx="6541294" cy="627460"/>
          </a:xfrm>
        </p:spPr>
        <p:txBody>
          <a:bodyPr>
            <a:normAutofit/>
          </a:bodyPr>
          <a:lstStyle/>
          <a:p>
            <a:pPr>
              <a:defRPr/>
            </a:pPr>
            <a:r>
              <a:rPr lang="en-GB" altLang="en-US" sz="2100" b="1" dirty="0">
                <a:solidFill>
                  <a:srgbClr val="16AD85"/>
                </a:solidFill>
                <a:cs typeface="Calibri" panose="020F0502020204030204" pitchFamily="34" charset="0"/>
              </a:rPr>
              <a:t>Social exclusion has an impact on the all aspects of life:</a:t>
            </a:r>
            <a:endParaRPr lang="en-US" altLang="en-US" sz="2100" b="1" dirty="0">
              <a:solidFill>
                <a:srgbClr val="16AD85"/>
              </a:solidFill>
              <a:cs typeface="Calibri" panose="020F0502020204030204" pitchFamily="34" charset="0"/>
            </a:endParaRPr>
          </a:p>
        </p:txBody>
      </p:sp>
      <p:pic>
        <p:nvPicPr>
          <p:cNvPr id="19458" name="Picture 4">
            <a:extLst>
              <a:ext uri="{FF2B5EF4-FFF2-40B4-BE49-F238E27FC236}">
                <a16:creationId xmlns:a16="http://schemas.microsoft.com/office/drawing/2014/main" id="{5032F4AD-763E-BF4A-A7D4-FACCF4B3E476}"/>
              </a:ext>
            </a:extLst>
          </p:cNvPr>
          <p:cNvPicPr>
            <a:picLocks noGrp="1" noChangeAspect="1" noChangeArrowheads="1"/>
          </p:cNvPicPr>
          <p:nvPr>
            <p:ph type="dgm" idx="1"/>
          </p:nvPr>
        </p:nvPicPr>
        <p:blipFill>
          <a:blip r:embed="rId5">
            <a:extLst>
              <a:ext uri="{28A0092B-C50C-407E-A947-70E740481C1C}">
                <a14:useLocalDpi xmlns:a14="http://schemas.microsoft.com/office/drawing/2010/main" val="0"/>
              </a:ext>
            </a:extLst>
          </a:blip>
          <a:srcRect/>
          <a:stretch>
            <a:fillRect/>
          </a:stretch>
        </p:blipFill>
        <p:spPr>
          <a:xfrm>
            <a:off x="2001520" y="1656080"/>
            <a:ext cx="5392390" cy="3285014"/>
          </a:xfrm>
        </p:spPr>
      </p:pic>
      <p:sp>
        <p:nvSpPr>
          <p:cNvPr id="19459" name="Rectangle 3">
            <a:extLst>
              <a:ext uri="{FF2B5EF4-FFF2-40B4-BE49-F238E27FC236}">
                <a16:creationId xmlns:a16="http://schemas.microsoft.com/office/drawing/2014/main" id="{526871F6-216E-E84C-8383-41CDEE43DA4E}"/>
              </a:ext>
            </a:extLst>
          </p:cNvPr>
          <p:cNvSpPr>
            <a:spLocks noChangeArrowheads="1"/>
          </p:cNvSpPr>
          <p:nvPr/>
        </p:nvSpPr>
        <p:spPr bwMode="auto">
          <a:xfrm>
            <a:off x="1223962" y="5091113"/>
            <a:ext cx="6777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sz="1050" b="1" dirty="0" err="1"/>
              <a:t>Levitas</a:t>
            </a:r>
            <a:r>
              <a:rPr lang="en-GB" altLang="en-US" sz="1050" b="1" dirty="0"/>
              <a:t>, R., </a:t>
            </a:r>
            <a:r>
              <a:rPr lang="en-GB" altLang="en-US" sz="1050" b="1" dirty="0" err="1"/>
              <a:t>Pantazis</a:t>
            </a:r>
            <a:r>
              <a:rPr lang="en-GB" altLang="en-US" sz="1050" b="1" dirty="0"/>
              <a:t>, C., </a:t>
            </a:r>
            <a:r>
              <a:rPr lang="en-GB" altLang="en-US" sz="1050" b="1" dirty="0" err="1"/>
              <a:t>Fahmy</a:t>
            </a:r>
            <a:r>
              <a:rPr lang="en-GB" altLang="en-US" sz="1050" b="1" dirty="0"/>
              <a:t>, E., Gordon, D., Lloyd, E. and </a:t>
            </a:r>
            <a:r>
              <a:rPr lang="en-GB" altLang="en-US" sz="1050" b="1" dirty="0" err="1"/>
              <a:t>Patsios</a:t>
            </a:r>
            <a:r>
              <a:rPr lang="en-GB" altLang="en-US" sz="1050" b="1" dirty="0"/>
              <a:t>, D. (2007) The Multidimensional Analysis of Social Exclusion, A Research Report for the Social Exclusion Task Force</a:t>
            </a:r>
          </a:p>
          <a:p>
            <a:pPr eaLnBrk="1" hangingPunct="1"/>
            <a:endParaRPr lang="en-GB" altLang="en-US" sz="1050" b="1" dirty="0"/>
          </a:p>
          <a:p>
            <a:pPr eaLnBrk="1" hangingPunct="1"/>
            <a:endParaRPr lang="en-GB" altLang="en-US" sz="1050" b="1" dirty="0"/>
          </a:p>
          <a:p>
            <a:pPr eaLnBrk="1" hangingPunct="1"/>
            <a:r>
              <a:rPr lang="en-GB" altLang="en-US" sz="1050" b="1" dirty="0"/>
              <a:t>NB. This image is only available in English.</a:t>
            </a:r>
          </a:p>
        </p:txBody>
      </p:sp>
      <p:sp>
        <p:nvSpPr>
          <p:cNvPr id="5" name="Title 1">
            <a:extLst>
              <a:ext uri="{FF2B5EF4-FFF2-40B4-BE49-F238E27FC236}">
                <a16:creationId xmlns:a16="http://schemas.microsoft.com/office/drawing/2014/main" id="{AAD640B8-0306-D149-BC92-81D367C489BC}"/>
              </a:ext>
            </a:extLst>
          </p:cNvPr>
          <p:cNvSpPr txBox="1">
            <a:spLocks/>
          </p:cNvSpPr>
          <p:nvPr>
            <p:custDataLst>
              <p:tags r:id="rId2"/>
            </p:custDataLst>
          </p:nvPr>
        </p:nvSpPr>
        <p:spPr bwMode="auto">
          <a:xfrm>
            <a:off x="1301354" y="306753"/>
            <a:ext cx="6541294" cy="62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normAutofit fontScale="97500" lnSpcReduction="10000"/>
          </a:bodyPr>
          <a:lst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defRPr/>
            </a:pPr>
            <a:r>
              <a:rPr lang="cy" sz="2100" b="1" dirty="0">
                <a:solidFill>
                  <a:srgbClr val="16AD85"/>
                </a:solidFill>
                <a:latin typeface="Calibri" panose="020F0502020204030204" pitchFamily="34" charset="0"/>
              </a:rPr>
              <a:t>Mae allgáu cymdeithasol yn effeithio ar bob agwedd ar fywyd:</a:t>
            </a:r>
          </a:p>
        </p:txBody>
      </p:sp>
    </p:spTree>
    <p:custDataLst>
      <p:tags r:id="rId1"/>
    </p:custDataLst>
    <p:extLst>
      <p:ext uri="{BB962C8B-B14F-4D97-AF65-F5344CB8AC3E}">
        <p14:creationId xmlns:p14="http://schemas.microsoft.com/office/powerpoint/2010/main" val="683559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C77998-CD42-CF4C-9C02-BD58DEDEA704}"/>
              </a:ext>
            </a:extLst>
          </p:cNvPr>
          <p:cNvSpPr>
            <a:spLocks noGrp="1"/>
          </p:cNvSpPr>
          <p:nvPr>
            <p:ph type="body" sz="quarter" idx="10"/>
          </p:nvPr>
        </p:nvSpPr>
        <p:spPr/>
        <p:txBody>
          <a:bodyPr/>
          <a:lstStyle/>
          <a:p>
            <a:r>
              <a:rPr lang="en-US" b="1" dirty="0"/>
              <a:t>Scaling question </a:t>
            </a:r>
          </a:p>
        </p:txBody>
      </p:sp>
      <p:sp>
        <p:nvSpPr>
          <p:cNvPr id="5" name="Text Placeholder 4">
            <a:extLst>
              <a:ext uri="{FF2B5EF4-FFF2-40B4-BE49-F238E27FC236}">
                <a16:creationId xmlns:a16="http://schemas.microsoft.com/office/drawing/2014/main" id="{29F8C531-C84F-B94C-AA52-A6CF7E1E0EE2}"/>
              </a:ext>
            </a:extLst>
          </p:cNvPr>
          <p:cNvSpPr>
            <a:spLocks noGrp="1"/>
          </p:cNvSpPr>
          <p:nvPr>
            <p:ph type="body" sz="quarter" idx="12"/>
          </p:nvPr>
        </p:nvSpPr>
        <p:spPr/>
        <p:txBody>
          <a:bodyPr>
            <a:normAutofit fontScale="92500" lnSpcReduction="20000"/>
          </a:bodyPr>
          <a:lstStyle/>
          <a:p>
            <a:pPr marL="0" indent="0">
              <a:buNone/>
            </a:pPr>
            <a:r>
              <a:rPr lang="en-GB" dirty="0">
                <a:solidFill>
                  <a:schemeClr val="tx1"/>
                </a:solidFill>
              </a:rPr>
              <a:t>On a scale of 0 -10 where 10 is I know everything there is to know about the impact of poverty, homelessness, disability and drug and alcohol dependency on an individual, societal views/expectations and how the structure surrounding these issues can result in further social exclusion and 0 is I know something about these issues, but have not really thought about it in this way, where would you rate it today?</a:t>
            </a:r>
          </a:p>
          <a:p>
            <a:pPr marL="0" indent="0">
              <a:buNone/>
            </a:pPr>
            <a:endParaRPr lang="en-GB" dirty="0">
              <a:solidFill>
                <a:srgbClr val="002060"/>
              </a:solidFill>
            </a:endParaRPr>
          </a:p>
        </p:txBody>
      </p:sp>
      <p:sp>
        <p:nvSpPr>
          <p:cNvPr id="4" name="Text Placeholder 2">
            <a:extLst>
              <a:ext uri="{FF2B5EF4-FFF2-40B4-BE49-F238E27FC236}">
                <a16:creationId xmlns:a16="http://schemas.microsoft.com/office/drawing/2014/main" id="{9AC77998-CD42-CF4C-9C02-BD58DEDEA704}"/>
              </a:ext>
            </a:extLst>
          </p:cNvPr>
          <p:cNvSpPr>
            <a:spLocks noGrp="1"/>
          </p:cNvSpPr>
          <p:nvPr>
            <p:ph type="body" sz="quarter" idx="10"/>
            <p:custDataLst>
              <p:tags r:id="rId1"/>
            </p:custDataLst>
          </p:nvPr>
        </p:nvSpPr>
        <p:spPr>
          <a:xfrm>
            <a:off x="305753" y="365126"/>
            <a:ext cx="3690937" cy="1031284"/>
          </a:xfrm>
        </p:spPr>
        <p:txBody>
          <a:bodyPr/>
          <a:lstStyle/>
          <a:p>
            <a:r>
              <a:rPr lang="cy" sz="2800" b="1" i="0" u="none" strike="noStrike" cap="none" baseline="0" dirty="0">
                <a:solidFill>
                  <a:srgbClr val="16AD85"/>
                </a:solidFill>
                <a:effectLst/>
                <a:uFillTx/>
              </a:rPr>
              <a:t>Cwestiwn graddio </a:t>
            </a:r>
          </a:p>
        </p:txBody>
      </p:sp>
      <p:sp>
        <p:nvSpPr>
          <p:cNvPr id="6" name="Text Placeholder 4">
            <a:extLst>
              <a:ext uri="{FF2B5EF4-FFF2-40B4-BE49-F238E27FC236}">
                <a16:creationId xmlns:a16="http://schemas.microsoft.com/office/drawing/2014/main" id="{29F8C531-C84F-B94C-AA52-A6CF7E1E0EE2}"/>
              </a:ext>
            </a:extLst>
          </p:cNvPr>
          <p:cNvSpPr>
            <a:spLocks noGrp="1"/>
          </p:cNvSpPr>
          <p:nvPr>
            <p:ph type="body" sz="quarter" idx="12"/>
            <p:custDataLst>
              <p:tags r:id="rId2"/>
            </p:custDataLst>
          </p:nvPr>
        </p:nvSpPr>
        <p:spPr>
          <a:xfrm>
            <a:off x="306195" y="1649412"/>
            <a:ext cx="3690495" cy="3851275"/>
          </a:xfrm>
        </p:spPr>
        <p:txBody>
          <a:bodyPr>
            <a:normAutofit fontScale="87500" lnSpcReduction="20000"/>
          </a:bodyPr>
          <a:lstStyle/>
          <a:p>
            <a:pPr marL="0" indent="0">
              <a:buNone/>
            </a:pPr>
            <a:r>
              <a:rPr lang="cy" sz="2400" b="0" i="0" u="none" strike="noStrike" cap="none" baseline="0" dirty="0">
                <a:solidFill>
                  <a:schemeClr val="tx1"/>
                </a:solidFill>
                <a:effectLst/>
                <a:uFillTx/>
              </a:rPr>
              <a:t>Ar raddfa o 0 -10 lle mae 10 yw rwy’n gwybod popeth sydd i’w wybod am effaith tlodi, digartrefedd, anabledd a dibyniaeth ar gyffuriau ac alcohol ar unigolyn, barn/disgwyliadau cymdeithasol a sut y gall y strwythur sy’n ymwneud â’r materion hyn arwain at ragor o allgáu cymdeithasol ac 0 yw rwy'n gwybod rhywfaint am y materion hyn, ond nid wyf wedi meddwl amdano mewn gwirionedd fel hyn, beth fyddai eich sgôr chi heddiw?</a:t>
            </a:r>
          </a:p>
          <a:p>
            <a:pPr marL="0" indent="0">
              <a:buNone/>
            </a:pPr>
            <a:endParaRPr lang="en-GB" dirty="0">
              <a:solidFill>
                <a:srgbClr val="002060"/>
              </a:solidFill>
            </a:endParaRPr>
          </a:p>
        </p:txBody>
      </p:sp>
    </p:spTree>
    <p:extLst>
      <p:ext uri="{BB962C8B-B14F-4D97-AF65-F5344CB8AC3E}">
        <p14:creationId xmlns:p14="http://schemas.microsoft.com/office/powerpoint/2010/main" val="3766725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F4219B-2F56-4640-BBA7-A6B5CC7AF3F2}"/>
              </a:ext>
            </a:extLst>
          </p:cNvPr>
          <p:cNvSpPr>
            <a:spLocks noGrp="1"/>
          </p:cNvSpPr>
          <p:nvPr>
            <p:ph type="body" sz="quarter" idx="10"/>
          </p:nvPr>
        </p:nvSpPr>
        <p:spPr/>
        <p:txBody>
          <a:bodyPr/>
          <a:lstStyle/>
          <a:p>
            <a:r>
              <a:rPr lang="en-US" b="1" dirty="0"/>
              <a:t>Individual exercise </a:t>
            </a:r>
          </a:p>
        </p:txBody>
      </p:sp>
      <p:sp>
        <p:nvSpPr>
          <p:cNvPr id="5" name="Text Placeholder 4">
            <a:extLst>
              <a:ext uri="{FF2B5EF4-FFF2-40B4-BE49-F238E27FC236}">
                <a16:creationId xmlns:a16="http://schemas.microsoft.com/office/drawing/2014/main" id="{63D9ED45-8030-644F-96F0-6557951B5AEC}"/>
              </a:ext>
            </a:extLst>
          </p:cNvPr>
          <p:cNvSpPr>
            <a:spLocks noGrp="1"/>
          </p:cNvSpPr>
          <p:nvPr>
            <p:ph type="body" sz="quarter" idx="12"/>
          </p:nvPr>
        </p:nvSpPr>
        <p:spPr/>
        <p:txBody>
          <a:bodyPr/>
          <a:lstStyle/>
          <a:p>
            <a:r>
              <a:rPr lang="en-US" dirty="0">
                <a:solidFill>
                  <a:schemeClr val="tx1"/>
                </a:solidFill>
              </a:rPr>
              <a:t>Reflecting on your work make a list of the times an individual changed their view or preference – what helped make this change?</a:t>
            </a:r>
          </a:p>
          <a:p>
            <a:r>
              <a:rPr lang="en-US" dirty="0">
                <a:solidFill>
                  <a:schemeClr val="tx1"/>
                </a:solidFill>
              </a:rPr>
              <a:t>Has there been times when you have changed your view during the assessment process?</a:t>
            </a:r>
          </a:p>
        </p:txBody>
      </p:sp>
      <p:sp>
        <p:nvSpPr>
          <p:cNvPr id="4" name="Text Placeholder 2">
            <a:extLst>
              <a:ext uri="{FF2B5EF4-FFF2-40B4-BE49-F238E27FC236}">
                <a16:creationId xmlns:a16="http://schemas.microsoft.com/office/drawing/2014/main" id="{E0F4219B-2F56-4640-BBA7-A6B5CC7AF3F2}"/>
              </a:ext>
            </a:extLst>
          </p:cNvPr>
          <p:cNvSpPr>
            <a:spLocks noGrp="1"/>
          </p:cNvSpPr>
          <p:nvPr>
            <p:ph type="body" sz="quarter" idx="10"/>
            <p:custDataLst>
              <p:tags r:id="rId1"/>
            </p:custDataLst>
          </p:nvPr>
        </p:nvSpPr>
        <p:spPr>
          <a:xfrm>
            <a:off x="150305" y="365126"/>
            <a:ext cx="3690937" cy="1031284"/>
          </a:xfrm>
        </p:spPr>
        <p:txBody>
          <a:bodyPr/>
          <a:lstStyle/>
          <a:p>
            <a:r>
              <a:rPr lang="cy" sz="2800" b="1" i="0" u="none" strike="noStrike" cap="none" baseline="0" dirty="0">
                <a:solidFill>
                  <a:srgbClr val="16AD85"/>
                </a:solidFill>
                <a:effectLst/>
                <a:uFillTx/>
              </a:rPr>
              <a:t>Ymarfer unigol </a:t>
            </a:r>
          </a:p>
        </p:txBody>
      </p:sp>
      <p:sp>
        <p:nvSpPr>
          <p:cNvPr id="6" name="Text Placeholder 4">
            <a:extLst>
              <a:ext uri="{FF2B5EF4-FFF2-40B4-BE49-F238E27FC236}">
                <a16:creationId xmlns:a16="http://schemas.microsoft.com/office/drawing/2014/main" id="{63D9ED45-8030-644F-96F0-6557951B5AEC}"/>
              </a:ext>
            </a:extLst>
          </p:cNvPr>
          <p:cNvSpPr>
            <a:spLocks noGrp="1"/>
          </p:cNvSpPr>
          <p:nvPr>
            <p:ph type="body" sz="quarter" idx="12"/>
            <p:custDataLst>
              <p:tags r:id="rId2"/>
            </p:custDataLst>
          </p:nvPr>
        </p:nvSpPr>
        <p:spPr>
          <a:xfrm>
            <a:off x="241745" y="1640714"/>
            <a:ext cx="3690495" cy="3851275"/>
          </a:xfrm>
        </p:spPr>
        <p:txBody>
          <a:bodyPr/>
          <a:lstStyle/>
          <a:p>
            <a:r>
              <a:rPr lang="cy" sz="2400" b="0" i="0" u="none" strike="noStrike" cap="none" baseline="0" dirty="0">
                <a:solidFill>
                  <a:schemeClr val="tx1"/>
                </a:solidFill>
                <a:effectLst/>
                <a:uFillTx/>
              </a:rPr>
              <a:t>Gan fyfyrio ar eich gwaith gwnewch restr o’r amseroedd y newidiodd unigolyn ei farn neu ei hoffter – beth helpodd i wneud y newid hwn?</a:t>
            </a:r>
          </a:p>
          <a:p>
            <a:r>
              <a:rPr lang="cy" sz="2400" b="0" i="0" u="none" strike="noStrike" cap="none" baseline="0" dirty="0">
                <a:solidFill>
                  <a:schemeClr val="tx1"/>
                </a:solidFill>
                <a:effectLst/>
                <a:uFillTx/>
              </a:rPr>
              <a:t>A fu adegau pan fyddwch wedi newid eich barn yn ystod y broses asesu.</a:t>
            </a:r>
          </a:p>
        </p:txBody>
      </p:sp>
    </p:spTree>
    <p:extLst>
      <p:ext uri="{BB962C8B-B14F-4D97-AF65-F5344CB8AC3E}">
        <p14:creationId xmlns:p14="http://schemas.microsoft.com/office/powerpoint/2010/main" val="2980042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6BA80AD-738D-B54F-B03D-49D9BB8ECBB6}"/>
              </a:ext>
            </a:extLst>
          </p:cNvPr>
          <p:cNvSpPr>
            <a:spLocks noGrp="1"/>
          </p:cNvSpPr>
          <p:nvPr>
            <p:ph type="body" sz="quarter" idx="10"/>
          </p:nvPr>
        </p:nvSpPr>
        <p:spPr/>
        <p:txBody>
          <a:bodyPr/>
          <a:lstStyle/>
          <a:p>
            <a:r>
              <a:rPr lang="en-US" b="1" dirty="0"/>
              <a:t>Change</a:t>
            </a:r>
            <a:r>
              <a:rPr lang="en-US" dirty="0"/>
              <a:t> </a:t>
            </a:r>
          </a:p>
        </p:txBody>
      </p:sp>
      <p:sp>
        <p:nvSpPr>
          <p:cNvPr id="5" name="Text Placeholder 4">
            <a:extLst>
              <a:ext uri="{FF2B5EF4-FFF2-40B4-BE49-F238E27FC236}">
                <a16:creationId xmlns:a16="http://schemas.microsoft.com/office/drawing/2014/main" id="{65410BFB-1B49-7B4F-842B-24ADB6A88B7A}"/>
              </a:ext>
            </a:extLst>
          </p:cNvPr>
          <p:cNvSpPr>
            <a:spLocks noGrp="1"/>
          </p:cNvSpPr>
          <p:nvPr>
            <p:ph type="body" sz="quarter" idx="12"/>
          </p:nvPr>
        </p:nvSpPr>
        <p:spPr/>
        <p:txBody>
          <a:bodyPr>
            <a:normAutofit fontScale="92500" lnSpcReduction="10000"/>
          </a:bodyPr>
          <a:lstStyle/>
          <a:p>
            <a:r>
              <a:rPr lang="en-US" dirty="0">
                <a:solidFill>
                  <a:schemeClr val="tx1"/>
                </a:solidFill>
              </a:rPr>
              <a:t>I become more aware of my situation and the cause of the worry</a:t>
            </a:r>
            <a:endParaRPr lang="en-US" dirty="0">
              <a:solidFill>
                <a:schemeClr val="tx1"/>
              </a:solidFill>
              <a:cs typeface="Calibri" panose="020F0502020204030204" pitchFamily="34" charset="0"/>
            </a:endParaRPr>
          </a:p>
          <a:p>
            <a:r>
              <a:rPr lang="en-US" dirty="0">
                <a:solidFill>
                  <a:schemeClr val="tx1"/>
                </a:solidFill>
              </a:rPr>
              <a:t>My family and network are able to help me</a:t>
            </a:r>
            <a:endParaRPr lang="en-US" dirty="0">
              <a:solidFill>
                <a:schemeClr val="tx1"/>
              </a:solidFill>
              <a:cs typeface="Calibri" panose="020F0502020204030204" pitchFamily="34" charset="0"/>
            </a:endParaRPr>
          </a:p>
          <a:p>
            <a:r>
              <a:rPr lang="en-US" dirty="0">
                <a:solidFill>
                  <a:schemeClr val="tx1"/>
                </a:solidFill>
              </a:rPr>
              <a:t>Having carers come into to wash me is not what I want </a:t>
            </a:r>
            <a:endParaRPr lang="en-US" dirty="0">
              <a:solidFill>
                <a:schemeClr val="tx1"/>
              </a:solidFill>
              <a:cs typeface="Calibri" panose="020F0502020204030204" pitchFamily="34" charset="0"/>
            </a:endParaRPr>
          </a:p>
          <a:p>
            <a:r>
              <a:rPr lang="en-US" dirty="0">
                <a:solidFill>
                  <a:schemeClr val="tx1"/>
                </a:solidFill>
              </a:rPr>
              <a:t>I want to stay in my own home – no matter what happens</a:t>
            </a:r>
            <a:endParaRPr lang="en-US" dirty="0">
              <a:solidFill>
                <a:schemeClr val="tx1"/>
              </a:solidFill>
              <a:cs typeface="Calibri" panose="020F0502020204030204" pitchFamily="34" charset="0"/>
            </a:endParaRPr>
          </a:p>
          <a:p>
            <a:r>
              <a:rPr lang="en-US" dirty="0">
                <a:solidFill>
                  <a:schemeClr val="tx1"/>
                </a:solidFill>
              </a:rPr>
              <a:t>I do not want my family to care for me  </a:t>
            </a:r>
            <a:endParaRPr lang="en-US" dirty="0">
              <a:solidFill>
                <a:schemeClr val="tx1"/>
              </a:solidFill>
              <a:cs typeface="Calibri" panose="020F0502020204030204" pitchFamily="34" charset="0"/>
            </a:endParaRPr>
          </a:p>
          <a:p>
            <a:endParaRPr lang="en-US" dirty="0">
              <a:solidFill>
                <a:srgbClr val="002060"/>
              </a:solidFill>
            </a:endParaRPr>
          </a:p>
          <a:p>
            <a:endParaRPr lang="en-US" dirty="0"/>
          </a:p>
        </p:txBody>
      </p:sp>
      <p:sp>
        <p:nvSpPr>
          <p:cNvPr id="4" name="Text Placeholder 2">
            <a:extLst>
              <a:ext uri="{FF2B5EF4-FFF2-40B4-BE49-F238E27FC236}">
                <a16:creationId xmlns:a16="http://schemas.microsoft.com/office/drawing/2014/main" id="{B6BA80AD-738D-B54F-B03D-49D9BB8ECBB6}"/>
              </a:ext>
            </a:extLst>
          </p:cNvPr>
          <p:cNvSpPr>
            <a:spLocks noGrp="1"/>
          </p:cNvSpPr>
          <p:nvPr>
            <p:ph type="body" sz="quarter" idx="10"/>
            <p:custDataLst>
              <p:tags r:id="rId1"/>
            </p:custDataLst>
          </p:nvPr>
        </p:nvSpPr>
        <p:spPr>
          <a:xfrm>
            <a:off x="232601" y="361444"/>
            <a:ext cx="3690937" cy="1031284"/>
          </a:xfrm>
        </p:spPr>
        <p:txBody>
          <a:bodyPr/>
          <a:lstStyle/>
          <a:p>
            <a:r>
              <a:rPr lang="cy" sz="2800" b="1" i="0" u="none" strike="noStrike" cap="none" baseline="0" dirty="0">
                <a:solidFill>
                  <a:srgbClr val="16AD85"/>
                </a:solidFill>
                <a:effectLst/>
                <a:uFillTx/>
              </a:rPr>
              <a:t>Newid</a:t>
            </a:r>
            <a:r>
              <a:rPr lang="cy" sz="2800" b="0" i="0" u="none" strike="noStrike" cap="none" baseline="0" dirty="0">
                <a:solidFill>
                  <a:srgbClr val="16AD85"/>
                </a:solidFill>
                <a:effectLst/>
                <a:uFillTx/>
              </a:rPr>
              <a:t> </a:t>
            </a:r>
          </a:p>
        </p:txBody>
      </p:sp>
      <p:sp>
        <p:nvSpPr>
          <p:cNvPr id="6" name="Text Placeholder 4">
            <a:extLst>
              <a:ext uri="{FF2B5EF4-FFF2-40B4-BE49-F238E27FC236}">
                <a16:creationId xmlns:a16="http://schemas.microsoft.com/office/drawing/2014/main" id="{65410BFB-1B49-7B4F-842B-24ADB6A88B7A}"/>
              </a:ext>
            </a:extLst>
          </p:cNvPr>
          <p:cNvSpPr>
            <a:spLocks noGrp="1"/>
          </p:cNvSpPr>
          <p:nvPr>
            <p:ph type="body" sz="quarter" idx="12"/>
            <p:custDataLst>
              <p:tags r:id="rId2"/>
            </p:custDataLst>
          </p:nvPr>
        </p:nvSpPr>
        <p:spPr>
          <a:xfrm>
            <a:off x="233043" y="1634618"/>
            <a:ext cx="3690495" cy="3851275"/>
          </a:xfrm>
        </p:spPr>
        <p:txBody>
          <a:bodyPr>
            <a:normAutofit fontScale="92500" lnSpcReduction="20000"/>
          </a:bodyPr>
          <a:lstStyle/>
          <a:p>
            <a:r>
              <a:rPr lang="cy" sz="2400" b="0" i="0" u="none" strike="noStrike" cap="none" baseline="0" dirty="0">
                <a:solidFill>
                  <a:schemeClr val="tx1"/>
                </a:solidFill>
                <a:effectLst/>
                <a:uFillTx/>
              </a:rPr>
              <a:t>Rwy'n dod yn fwy ymwybodol o fy sefyllfa ac achos y pryder</a:t>
            </a:r>
          </a:p>
          <a:p>
            <a:r>
              <a:rPr lang="cy" sz="2400" b="0" i="0" u="none" strike="noStrike" cap="none" baseline="0" dirty="0">
                <a:solidFill>
                  <a:schemeClr val="tx1"/>
                </a:solidFill>
                <a:effectLst/>
                <a:uFillTx/>
              </a:rPr>
              <a:t>Mae fy nheulu a rhwydwaith yn gallu fy helpu.</a:t>
            </a:r>
          </a:p>
          <a:p>
            <a:r>
              <a:rPr lang="cy" sz="2400" b="0" i="0" u="none" strike="noStrike" cap="none" baseline="0" dirty="0">
                <a:solidFill>
                  <a:schemeClr val="tx1"/>
                </a:solidFill>
                <a:effectLst/>
                <a:uFillTx/>
              </a:rPr>
              <a:t>Nid yw cael gofalwyr yn dod i mewn i'm ymolchi yn rhywbeth rydw i ei eisiau. </a:t>
            </a:r>
          </a:p>
          <a:p>
            <a:r>
              <a:rPr lang="cy" sz="2400" b="0" i="0" u="none" strike="noStrike" cap="none" baseline="0" dirty="0">
                <a:solidFill>
                  <a:schemeClr val="tx1"/>
                </a:solidFill>
                <a:effectLst/>
                <a:uFillTx/>
              </a:rPr>
              <a:t>Rydw i eisiau aros yn fy nghartref fy hun – waeth beth fydd yn digwydd.</a:t>
            </a:r>
          </a:p>
          <a:p>
            <a:r>
              <a:rPr lang="cy" sz="2400" b="0" i="0" u="none" strike="noStrike" cap="none" baseline="0" dirty="0">
                <a:solidFill>
                  <a:schemeClr val="tx1"/>
                </a:solidFill>
                <a:effectLst/>
                <a:uFillTx/>
              </a:rPr>
              <a:t>Nid wyf am i'm teulu ofalu amdanaf  </a:t>
            </a:r>
          </a:p>
          <a:p>
            <a:endParaRPr lang="en-US" dirty="0">
              <a:solidFill>
                <a:schemeClr val="tx1"/>
              </a:solidFill>
            </a:endParaRPr>
          </a:p>
          <a:p>
            <a:endParaRPr lang="en-US" dirty="0"/>
          </a:p>
        </p:txBody>
      </p:sp>
    </p:spTree>
    <p:extLst>
      <p:ext uri="{BB962C8B-B14F-4D97-AF65-F5344CB8AC3E}">
        <p14:creationId xmlns:p14="http://schemas.microsoft.com/office/powerpoint/2010/main" val="121900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75A614-F7B9-9742-A8E9-3B70AE9F1F28}"/>
              </a:ext>
            </a:extLst>
          </p:cNvPr>
          <p:cNvSpPr>
            <a:spLocks noGrp="1"/>
          </p:cNvSpPr>
          <p:nvPr>
            <p:ph type="body" sz="quarter" idx="10"/>
          </p:nvPr>
        </p:nvSpPr>
        <p:spPr>
          <a:xfrm>
            <a:off x="4862513" y="365125"/>
            <a:ext cx="4008282" cy="1284287"/>
          </a:xfrm>
        </p:spPr>
        <p:txBody>
          <a:bodyPr/>
          <a:lstStyle/>
          <a:p>
            <a:r>
              <a:rPr lang="en-US" b="1" dirty="0"/>
              <a:t>Who should be involved in the assessment?</a:t>
            </a:r>
          </a:p>
        </p:txBody>
      </p:sp>
      <p:sp>
        <p:nvSpPr>
          <p:cNvPr id="5" name="Text Placeholder 4">
            <a:extLst>
              <a:ext uri="{FF2B5EF4-FFF2-40B4-BE49-F238E27FC236}">
                <a16:creationId xmlns:a16="http://schemas.microsoft.com/office/drawing/2014/main" id="{C329B631-CC51-984E-8AC9-F0121C08DFFB}"/>
              </a:ext>
            </a:extLst>
          </p:cNvPr>
          <p:cNvSpPr>
            <a:spLocks noGrp="1"/>
          </p:cNvSpPr>
          <p:nvPr>
            <p:ph type="body" sz="quarter" idx="12"/>
          </p:nvPr>
        </p:nvSpPr>
        <p:spPr>
          <a:xfrm>
            <a:off x="4862513" y="1672753"/>
            <a:ext cx="3690495" cy="3851275"/>
          </a:xfrm>
        </p:spPr>
        <p:txBody>
          <a:bodyPr/>
          <a:lstStyle/>
          <a:p>
            <a:r>
              <a:rPr lang="en-US" dirty="0">
                <a:solidFill>
                  <a:schemeClr val="tx1"/>
                </a:solidFill>
              </a:rPr>
              <a:t>Who decides who is involved?</a:t>
            </a:r>
          </a:p>
          <a:p>
            <a:r>
              <a:rPr lang="en-US" dirty="0">
                <a:solidFill>
                  <a:schemeClr val="tx1"/>
                </a:solidFill>
              </a:rPr>
              <a:t>Do we need to consider Mental Capacity and best interests decisions?</a:t>
            </a:r>
          </a:p>
          <a:p>
            <a:r>
              <a:rPr lang="en-US" dirty="0">
                <a:solidFill>
                  <a:schemeClr val="tx1"/>
                </a:solidFill>
              </a:rPr>
              <a:t>Professionals involved with the individual</a:t>
            </a: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E075A614-F7B9-9742-A8E9-3B70AE9F1F28}"/>
              </a:ext>
            </a:extLst>
          </p:cNvPr>
          <p:cNvSpPr>
            <a:spLocks noGrp="1"/>
          </p:cNvSpPr>
          <p:nvPr>
            <p:ph type="body" sz="quarter" idx="10"/>
            <p:custDataLst>
              <p:tags r:id="rId1"/>
            </p:custDataLst>
          </p:nvPr>
        </p:nvSpPr>
        <p:spPr>
          <a:xfrm>
            <a:off x="314070" y="355347"/>
            <a:ext cx="3690937" cy="1284287"/>
          </a:xfrm>
        </p:spPr>
        <p:txBody>
          <a:bodyPr/>
          <a:lstStyle/>
          <a:p>
            <a:r>
              <a:rPr lang="cy" sz="2800" b="1" i="0" u="none" strike="noStrike" cap="none" baseline="0" dirty="0">
                <a:solidFill>
                  <a:srgbClr val="16AD85"/>
                </a:solidFill>
                <a:effectLst/>
                <a:uFillTx/>
              </a:rPr>
              <a:t>Pwy ddylai fod yn rhan o'r asesiad?</a:t>
            </a:r>
          </a:p>
        </p:txBody>
      </p:sp>
      <p:sp>
        <p:nvSpPr>
          <p:cNvPr id="6" name="Text Placeholder 4">
            <a:extLst>
              <a:ext uri="{FF2B5EF4-FFF2-40B4-BE49-F238E27FC236}">
                <a16:creationId xmlns:a16="http://schemas.microsoft.com/office/drawing/2014/main" id="{C329B631-CC51-984E-8AC9-F0121C08DFFB}"/>
              </a:ext>
            </a:extLst>
          </p:cNvPr>
          <p:cNvSpPr>
            <a:spLocks noGrp="1"/>
          </p:cNvSpPr>
          <p:nvPr>
            <p:ph type="body" sz="quarter" idx="12"/>
            <p:custDataLst>
              <p:tags r:id="rId2"/>
            </p:custDataLst>
          </p:nvPr>
        </p:nvSpPr>
        <p:spPr>
          <a:xfrm>
            <a:off x="314512" y="1668146"/>
            <a:ext cx="3690495" cy="3851275"/>
          </a:xfrm>
        </p:spPr>
        <p:txBody>
          <a:bodyPr/>
          <a:lstStyle/>
          <a:p>
            <a:r>
              <a:rPr lang="cy" sz="2400" b="0" i="0" u="none" strike="noStrike" cap="none" baseline="0" dirty="0">
                <a:solidFill>
                  <a:schemeClr val="tx1"/>
                </a:solidFill>
                <a:effectLst/>
                <a:uFillTx/>
              </a:rPr>
              <a:t>Pwy sy'n penderfynu pwy sy'n cymryd rhan?</a:t>
            </a:r>
          </a:p>
          <a:p>
            <a:r>
              <a:rPr lang="cy" sz="2400" b="0" i="0" u="none" strike="noStrike" cap="none" baseline="0" dirty="0">
                <a:solidFill>
                  <a:schemeClr val="tx1"/>
                </a:solidFill>
                <a:effectLst/>
                <a:uFillTx/>
              </a:rPr>
              <a:t>A oes angen i ni ystyried Galluedd Meddyliol a phenderfyniadau lles pennaf.</a:t>
            </a:r>
          </a:p>
          <a:p>
            <a:r>
              <a:rPr lang="cy" sz="2400" b="0" i="0" u="none" strike="noStrike" cap="none" baseline="0" dirty="0">
                <a:solidFill>
                  <a:schemeClr val="tx1"/>
                </a:solidFill>
                <a:effectLst/>
                <a:uFillTx/>
              </a:rPr>
              <a:t>Gweithwyr proffesiynol sy'n ymwneud â'r unigolyn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9994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1B4A3F-7355-0B4B-A9DA-479B6017ED74}"/>
              </a:ext>
            </a:extLst>
          </p:cNvPr>
          <p:cNvSpPr>
            <a:spLocks noGrp="1"/>
          </p:cNvSpPr>
          <p:nvPr>
            <p:ph type="body" sz="quarter" idx="10"/>
          </p:nvPr>
        </p:nvSpPr>
        <p:spPr>
          <a:xfrm>
            <a:off x="4862513" y="365126"/>
            <a:ext cx="4347554" cy="1031284"/>
          </a:xfrm>
        </p:spPr>
        <p:txBody>
          <a:bodyPr/>
          <a:lstStyle/>
          <a:p>
            <a:r>
              <a:rPr lang="en-US" b="1" dirty="0"/>
              <a:t>Combining assessments</a:t>
            </a:r>
          </a:p>
        </p:txBody>
      </p:sp>
      <p:sp>
        <p:nvSpPr>
          <p:cNvPr id="5" name="Text Placeholder 4">
            <a:extLst>
              <a:ext uri="{FF2B5EF4-FFF2-40B4-BE49-F238E27FC236}">
                <a16:creationId xmlns:a16="http://schemas.microsoft.com/office/drawing/2014/main" id="{0E6FAE8E-3837-CD41-AA67-3AA53C5C6F8E}"/>
              </a:ext>
            </a:extLst>
          </p:cNvPr>
          <p:cNvSpPr>
            <a:spLocks noGrp="1"/>
          </p:cNvSpPr>
          <p:nvPr>
            <p:ph type="body" sz="quarter" idx="12"/>
          </p:nvPr>
        </p:nvSpPr>
        <p:spPr>
          <a:xfrm>
            <a:off x="4862513" y="1701228"/>
            <a:ext cx="3690495" cy="3851275"/>
          </a:xfrm>
        </p:spPr>
        <p:txBody>
          <a:bodyPr>
            <a:normAutofit/>
          </a:bodyPr>
          <a:lstStyle/>
          <a:p>
            <a:pPr marL="0" indent="0">
              <a:buNone/>
            </a:pPr>
            <a:endParaRPr lang="en-GB" sz="4000" dirty="0"/>
          </a:p>
          <a:p>
            <a:pPr lvl="1"/>
            <a:r>
              <a:rPr lang="en-GB" sz="2400" dirty="0">
                <a:solidFill>
                  <a:schemeClr val="tx1"/>
                </a:solidFill>
              </a:rPr>
              <a:t>Local Authorities may combine a person’s assessment of need for care and support with the assessment of his or her carer</a:t>
            </a:r>
            <a:endParaRPr lang="en-GB" sz="2400"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E91B4A3F-7355-0B4B-A9DA-479B6017ED74}"/>
              </a:ext>
            </a:extLst>
          </p:cNvPr>
          <p:cNvSpPr>
            <a:spLocks noGrp="1"/>
          </p:cNvSpPr>
          <p:nvPr>
            <p:ph type="body" sz="quarter" idx="10"/>
            <p:custDataLst>
              <p:tags r:id="rId1"/>
            </p:custDataLst>
          </p:nvPr>
        </p:nvSpPr>
        <p:spPr>
          <a:xfrm>
            <a:off x="378905" y="365126"/>
            <a:ext cx="3690937" cy="1031284"/>
          </a:xfrm>
        </p:spPr>
        <p:txBody>
          <a:bodyPr/>
          <a:lstStyle/>
          <a:p>
            <a:r>
              <a:rPr lang="cy" sz="2800" b="1" i="0" u="none" strike="noStrike" cap="none" baseline="0" dirty="0">
                <a:solidFill>
                  <a:srgbClr val="16AD85"/>
                </a:solidFill>
                <a:effectLst/>
                <a:uFillTx/>
              </a:rPr>
              <a:t>Cyfuno asesiadau</a:t>
            </a:r>
          </a:p>
        </p:txBody>
      </p:sp>
      <p:sp>
        <p:nvSpPr>
          <p:cNvPr id="6" name="Text Placeholder 4">
            <a:extLst>
              <a:ext uri="{FF2B5EF4-FFF2-40B4-BE49-F238E27FC236}">
                <a16:creationId xmlns:a16="http://schemas.microsoft.com/office/drawing/2014/main" id="{0E6FAE8E-3837-CD41-AA67-3AA53C5C6F8E}"/>
              </a:ext>
            </a:extLst>
          </p:cNvPr>
          <p:cNvSpPr>
            <a:spLocks noGrp="1"/>
          </p:cNvSpPr>
          <p:nvPr>
            <p:ph type="body" sz="quarter" idx="12"/>
            <p:custDataLst>
              <p:tags r:id="rId2"/>
            </p:custDataLst>
          </p:nvPr>
        </p:nvSpPr>
        <p:spPr>
          <a:xfrm>
            <a:off x="192247" y="1701227"/>
            <a:ext cx="3690495" cy="3851275"/>
          </a:xfrm>
        </p:spPr>
        <p:txBody>
          <a:bodyPr>
            <a:normAutofit/>
          </a:bodyPr>
          <a:lstStyle/>
          <a:p>
            <a:pPr marL="0" indent="0">
              <a:buNone/>
            </a:pPr>
            <a:endParaRPr lang="en-GB" sz="4000" dirty="0"/>
          </a:p>
          <a:p>
            <a:pPr lvl="1"/>
            <a:r>
              <a:rPr lang="cy" sz="2400" b="0" i="0" u="none" strike="noStrike" cap="none" baseline="0" dirty="0">
                <a:solidFill>
                  <a:schemeClr val="tx1"/>
                </a:solidFill>
                <a:effectLst/>
                <a:uFillTx/>
              </a:rPr>
              <a:t>Cyfuno asesiad person o angen am ofal a chymorth ag asesiad o’i ofalwr</a:t>
            </a:r>
          </a:p>
          <a:p>
            <a:endParaRPr lang="en-US" dirty="0"/>
          </a:p>
        </p:txBody>
      </p:sp>
    </p:spTree>
    <p:extLst>
      <p:ext uri="{BB962C8B-B14F-4D97-AF65-F5344CB8AC3E}">
        <p14:creationId xmlns:p14="http://schemas.microsoft.com/office/powerpoint/2010/main" val="392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CCC4CA6-90F8-7345-80B5-7DFEA45F4A8D}"/>
              </a:ext>
            </a:extLst>
          </p:cNvPr>
          <p:cNvSpPr>
            <a:spLocks noGrp="1"/>
          </p:cNvSpPr>
          <p:nvPr>
            <p:ph type="body" sz="quarter" idx="10"/>
          </p:nvPr>
        </p:nvSpPr>
        <p:spPr>
          <a:xfrm>
            <a:off x="4862513" y="324234"/>
            <a:ext cx="3690937" cy="1031284"/>
          </a:xfrm>
        </p:spPr>
        <p:txBody>
          <a:bodyPr/>
          <a:lstStyle/>
          <a:p>
            <a:r>
              <a:rPr lang="en-US" b="1" dirty="0"/>
              <a:t>Informal </a:t>
            </a:r>
            <a:r>
              <a:rPr lang="en-US" b="1" dirty="0" err="1"/>
              <a:t>carers</a:t>
            </a:r>
            <a:endParaRPr lang="en-US" b="1" dirty="0"/>
          </a:p>
        </p:txBody>
      </p:sp>
      <p:sp>
        <p:nvSpPr>
          <p:cNvPr id="5" name="Text Placeholder 4">
            <a:extLst>
              <a:ext uri="{FF2B5EF4-FFF2-40B4-BE49-F238E27FC236}">
                <a16:creationId xmlns:a16="http://schemas.microsoft.com/office/drawing/2014/main" id="{5B3D34F6-BCD8-8F4A-8093-9F45A09EA193}"/>
              </a:ext>
            </a:extLst>
          </p:cNvPr>
          <p:cNvSpPr>
            <a:spLocks noGrp="1"/>
          </p:cNvSpPr>
          <p:nvPr>
            <p:ph type="body" sz="quarter" idx="12"/>
          </p:nvPr>
        </p:nvSpPr>
        <p:spPr/>
        <p:txBody>
          <a:bodyPr/>
          <a:lstStyle/>
          <a:p>
            <a:r>
              <a:rPr lang="en-US" dirty="0">
                <a:solidFill>
                  <a:schemeClr val="tx1"/>
                </a:solidFill>
              </a:rPr>
              <a:t>In groups of 3  </a:t>
            </a:r>
          </a:p>
          <a:p>
            <a:endParaRPr lang="en-US" dirty="0">
              <a:solidFill>
                <a:schemeClr val="tx1"/>
              </a:solidFill>
            </a:endParaRPr>
          </a:p>
          <a:p>
            <a:r>
              <a:rPr lang="en-US" dirty="0">
                <a:solidFill>
                  <a:schemeClr val="tx1"/>
                </a:solidFill>
              </a:rPr>
              <a:t>Case study – </a:t>
            </a:r>
            <a:r>
              <a:rPr lang="en-US" dirty="0" err="1">
                <a:solidFill>
                  <a:schemeClr val="tx1"/>
                </a:solidFill>
              </a:rPr>
              <a:t>Aled</a:t>
            </a:r>
            <a:endParaRPr lang="en-US" dirty="0">
              <a:solidFill>
                <a:schemeClr val="tx1"/>
              </a:solidFill>
            </a:endParaRP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8CCC4CA6-90F8-7345-80B5-7DFEA45F4A8D}"/>
              </a:ext>
            </a:extLst>
          </p:cNvPr>
          <p:cNvSpPr>
            <a:spLocks noGrp="1"/>
          </p:cNvSpPr>
          <p:nvPr>
            <p:ph type="body" sz="quarter" idx="10"/>
            <p:custDataLst>
              <p:tags r:id="rId1"/>
            </p:custDataLst>
          </p:nvPr>
        </p:nvSpPr>
        <p:spPr>
          <a:xfrm>
            <a:off x="296609" y="306580"/>
            <a:ext cx="3690937" cy="1031284"/>
          </a:xfrm>
        </p:spPr>
        <p:txBody>
          <a:bodyPr/>
          <a:lstStyle/>
          <a:p>
            <a:r>
              <a:rPr lang="cy" sz="2800" b="1" i="0" u="none" strike="noStrike" cap="none" baseline="0" dirty="0">
                <a:solidFill>
                  <a:srgbClr val="16AD85"/>
                </a:solidFill>
                <a:effectLst/>
                <a:uFillTx/>
              </a:rPr>
              <a:t>Gofalwyr anffurfiol</a:t>
            </a:r>
          </a:p>
        </p:txBody>
      </p:sp>
      <p:sp>
        <p:nvSpPr>
          <p:cNvPr id="6" name="Text Placeholder 4">
            <a:extLst>
              <a:ext uri="{FF2B5EF4-FFF2-40B4-BE49-F238E27FC236}">
                <a16:creationId xmlns:a16="http://schemas.microsoft.com/office/drawing/2014/main" id="{5B3D34F6-BCD8-8F4A-8093-9F45A09EA193}"/>
              </a:ext>
            </a:extLst>
          </p:cNvPr>
          <p:cNvSpPr>
            <a:spLocks noGrp="1"/>
          </p:cNvSpPr>
          <p:nvPr>
            <p:ph type="body" sz="quarter" idx="12"/>
            <p:custDataLst>
              <p:tags r:id="rId2"/>
            </p:custDataLst>
          </p:nvPr>
        </p:nvSpPr>
        <p:spPr>
          <a:xfrm>
            <a:off x="177737" y="1649413"/>
            <a:ext cx="3690495" cy="3851275"/>
          </a:xfrm>
        </p:spPr>
        <p:txBody>
          <a:bodyPr/>
          <a:lstStyle/>
          <a:p>
            <a:r>
              <a:rPr lang="cy" sz="2400" b="0" i="0" u="none" strike="noStrike" cap="none" baseline="0" dirty="0">
                <a:solidFill>
                  <a:schemeClr val="tx1"/>
                </a:solidFill>
                <a:effectLst/>
                <a:uFillTx/>
              </a:rPr>
              <a:t>Mewn grwpiau o 3  </a:t>
            </a:r>
          </a:p>
          <a:p>
            <a:endParaRPr lang="en-US" dirty="0">
              <a:solidFill>
                <a:schemeClr val="tx1"/>
              </a:solidFill>
            </a:endParaRPr>
          </a:p>
          <a:p>
            <a:r>
              <a:rPr lang="cy" sz="2400" b="0" i="0" u="none" strike="noStrike" cap="none" baseline="0" dirty="0">
                <a:solidFill>
                  <a:schemeClr val="tx1"/>
                </a:solidFill>
                <a:effectLst/>
                <a:uFillTx/>
              </a:rPr>
              <a:t>Astudiaeth achos – Aled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51793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81C488-CEF4-4748-A68D-0727AE556FCE}"/>
              </a:ext>
            </a:extLst>
          </p:cNvPr>
          <p:cNvSpPr>
            <a:spLocks noGrp="1"/>
          </p:cNvSpPr>
          <p:nvPr>
            <p:ph type="body" sz="quarter" idx="10"/>
          </p:nvPr>
        </p:nvSpPr>
        <p:spPr/>
        <p:txBody>
          <a:bodyPr/>
          <a:lstStyle/>
          <a:p>
            <a:r>
              <a:rPr lang="en-US" b="1" dirty="0"/>
              <a:t>Reflection </a:t>
            </a:r>
          </a:p>
        </p:txBody>
      </p:sp>
      <p:sp>
        <p:nvSpPr>
          <p:cNvPr id="5" name="Text Placeholder 4">
            <a:extLst>
              <a:ext uri="{FF2B5EF4-FFF2-40B4-BE49-F238E27FC236}">
                <a16:creationId xmlns:a16="http://schemas.microsoft.com/office/drawing/2014/main" id="{2C6BC5FE-30F5-A042-A453-3449097146F1}"/>
              </a:ext>
            </a:extLst>
          </p:cNvPr>
          <p:cNvSpPr>
            <a:spLocks noGrp="1"/>
          </p:cNvSpPr>
          <p:nvPr>
            <p:ph type="body" sz="quarter" idx="12"/>
          </p:nvPr>
        </p:nvSpPr>
        <p:spPr/>
        <p:txBody>
          <a:bodyPr/>
          <a:lstStyle/>
          <a:p>
            <a:r>
              <a:rPr lang="en-US" dirty="0">
                <a:solidFill>
                  <a:schemeClr val="tx1"/>
                </a:solidFill>
              </a:rPr>
              <a:t>What if Aled did not have mental capacity and was not able to communicate verbally - what would your next steps be?</a:t>
            </a:r>
          </a:p>
          <a:p>
            <a:r>
              <a:rPr lang="en-US" dirty="0">
                <a:solidFill>
                  <a:schemeClr val="tx1"/>
                </a:solidFill>
              </a:rPr>
              <a:t>What would be your biggest challenge? What would be Aled’s biggest challenge?</a:t>
            </a:r>
            <a:endParaRPr lang="en-US" dirty="0">
              <a:solidFill>
                <a:schemeClr val="tx1"/>
              </a:solidFill>
              <a:cs typeface="Calibri" panose="020F0502020204030204" pitchFamily="34" charset="0"/>
            </a:endParaRPr>
          </a:p>
        </p:txBody>
      </p:sp>
      <p:sp>
        <p:nvSpPr>
          <p:cNvPr id="4" name="Text Placeholder 2">
            <a:extLst>
              <a:ext uri="{FF2B5EF4-FFF2-40B4-BE49-F238E27FC236}">
                <a16:creationId xmlns:a16="http://schemas.microsoft.com/office/drawing/2014/main" id="{E081C488-CEF4-4748-A68D-0727AE556FCE}"/>
              </a:ext>
            </a:extLst>
          </p:cNvPr>
          <p:cNvSpPr>
            <a:spLocks noGrp="1"/>
          </p:cNvSpPr>
          <p:nvPr>
            <p:ph type="body" sz="quarter" idx="10"/>
            <p:custDataLst>
              <p:tags r:id="rId1"/>
            </p:custDataLst>
          </p:nvPr>
        </p:nvSpPr>
        <p:spPr>
          <a:xfrm>
            <a:off x="244351" y="373636"/>
            <a:ext cx="3690937" cy="1031284"/>
          </a:xfrm>
        </p:spPr>
        <p:txBody>
          <a:bodyPr/>
          <a:lstStyle/>
          <a:p>
            <a:r>
              <a:rPr lang="cy" sz="2800" b="1" i="0" u="none" strike="noStrike" cap="none" baseline="0" dirty="0">
                <a:solidFill>
                  <a:srgbClr val="16AD85"/>
                </a:solidFill>
                <a:effectLst/>
                <a:uFillTx/>
              </a:rPr>
              <a:t>Myfyrio </a:t>
            </a:r>
          </a:p>
        </p:txBody>
      </p:sp>
      <p:sp>
        <p:nvSpPr>
          <p:cNvPr id="6" name="Text Placeholder 4">
            <a:extLst>
              <a:ext uri="{FF2B5EF4-FFF2-40B4-BE49-F238E27FC236}">
                <a16:creationId xmlns:a16="http://schemas.microsoft.com/office/drawing/2014/main" id="{2C6BC5FE-30F5-A042-A453-3449097146F1}"/>
              </a:ext>
            </a:extLst>
          </p:cNvPr>
          <p:cNvSpPr>
            <a:spLocks noGrp="1"/>
          </p:cNvSpPr>
          <p:nvPr>
            <p:ph type="body" sz="quarter" idx="12"/>
            <p:custDataLst>
              <p:tags r:id="rId2"/>
            </p:custDataLst>
          </p:nvPr>
        </p:nvSpPr>
        <p:spPr>
          <a:xfrm>
            <a:off x="244351" y="1668146"/>
            <a:ext cx="3690495" cy="3851275"/>
          </a:xfrm>
        </p:spPr>
        <p:txBody>
          <a:bodyPr/>
          <a:lstStyle/>
          <a:p>
            <a:r>
              <a:rPr lang="cy" sz="2400" b="0" i="0" u="none" strike="noStrike" cap="none" baseline="0" dirty="0">
                <a:solidFill>
                  <a:schemeClr val="tx1"/>
                </a:solidFill>
                <a:effectLst/>
                <a:uFillTx/>
              </a:rPr>
              <a:t>Beth os nad oedd gan Aled alluedd meddyliol ac nad oedd yn gallu cyfathrebu ar lafar - beth fyddai eich camau nesaf?</a:t>
            </a:r>
          </a:p>
          <a:p>
            <a:r>
              <a:rPr lang="cy" sz="2400" b="0" i="0" u="none" strike="noStrike" cap="none" baseline="0" dirty="0">
                <a:solidFill>
                  <a:schemeClr val="tx1"/>
                </a:solidFill>
                <a:effectLst/>
                <a:uFillTx/>
              </a:rPr>
              <a:t>Beth fyddai eich her fwyaf? Her fwyaf Aled?</a:t>
            </a:r>
          </a:p>
        </p:txBody>
      </p:sp>
    </p:spTree>
    <p:extLst>
      <p:ext uri="{BB962C8B-B14F-4D97-AF65-F5344CB8AC3E}">
        <p14:creationId xmlns:p14="http://schemas.microsoft.com/office/powerpoint/2010/main" val="1778461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9833D1A-3BFD-5F47-9B2B-07166DA0D9D6}"/>
              </a:ext>
            </a:extLst>
          </p:cNvPr>
          <p:cNvSpPr>
            <a:spLocks noGrp="1"/>
          </p:cNvSpPr>
          <p:nvPr>
            <p:ph type="body" sz="quarter" idx="10"/>
          </p:nvPr>
        </p:nvSpPr>
        <p:spPr>
          <a:xfrm>
            <a:off x="327089" y="416308"/>
            <a:ext cx="3690937" cy="1031284"/>
          </a:xfrm>
        </p:spPr>
        <p:txBody>
          <a:bodyPr/>
          <a:lstStyle/>
          <a:p>
            <a:r>
              <a:rPr lang="en-US" b="1" dirty="0" err="1">
                <a:cs typeface="Calibri" panose="020F0502020204030204" pitchFamily="34" charset="0"/>
              </a:rPr>
              <a:t>Rheoli</a:t>
            </a:r>
            <a:r>
              <a:rPr lang="en-US" b="1" dirty="0">
                <a:cs typeface="Calibri" panose="020F0502020204030204" pitchFamily="34" charset="0"/>
              </a:rPr>
              <a:t> </a:t>
            </a:r>
            <a:r>
              <a:rPr lang="en-US" b="1" dirty="0" err="1">
                <a:cs typeface="Calibri" panose="020F0502020204030204" pitchFamily="34" charset="0"/>
              </a:rPr>
              <a:t>heriau</a:t>
            </a:r>
            <a:r>
              <a:rPr lang="en-US" b="1" dirty="0">
                <a:cs typeface="Calibri" panose="020F0502020204030204" pitchFamily="34" charset="0"/>
              </a:rPr>
              <a:t> </a:t>
            </a:r>
            <a:endParaRPr lang="en-US" b="1" dirty="0"/>
          </a:p>
        </p:txBody>
      </p:sp>
      <p:sp>
        <p:nvSpPr>
          <p:cNvPr id="5" name="Text Placeholder 4">
            <a:extLst>
              <a:ext uri="{FF2B5EF4-FFF2-40B4-BE49-F238E27FC236}">
                <a16:creationId xmlns:a16="http://schemas.microsoft.com/office/drawing/2014/main" id="{12624E4C-EA39-7645-BB45-5CA69EAA04F1}"/>
              </a:ext>
            </a:extLst>
          </p:cNvPr>
          <p:cNvSpPr>
            <a:spLocks noGrp="1"/>
          </p:cNvSpPr>
          <p:nvPr>
            <p:ph type="body" sz="quarter" idx="12"/>
          </p:nvPr>
        </p:nvSpPr>
        <p:spPr/>
        <p:txBody>
          <a:bodyPr>
            <a:normAutofit/>
          </a:bodyPr>
          <a:lstStyle/>
          <a:p>
            <a:pPr marL="0" indent="0">
              <a:buNone/>
            </a:pPr>
            <a:r>
              <a:rPr lang="en-US" dirty="0">
                <a:solidFill>
                  <a:schemeClr val="tx1"/>
                </a:solidFill>
              </a:rPr>
              <a:t>How do you currently manage challenges?</a:t>
            </a:r>
          </a:p>
          <a:p>
            <a:pPr marL="0" indent="0">
              <a:buNone/>
            </a:pPr>
            <a:endParaRPr lang="en-US" dirty="0">
              <a:solidFill>
                <a:schemeClr val="tx1"/>
              </a:solidFill>
            </a:endParaRPr>
          </a:p>
          <a:p>
            <a:pPr marL="0" indent="0">
              <a:buNone/>
            </a:pPr>
            <a:r>
              <a:rPr lang="en-US" dirty="0">
                <a:solidFill>
                  <a:schemeClr val="tx1"/>
                </a:solidFill>
              </a:rPr>
              <a:t>On your own think of a recent situation that challenged you, write down what you did and what you said that helped to change the situation. </a:t>
            </a:r>
            <a:endParaRPr lang="en-US" dirty="0">
              <a:solidFill>
                <a:schemeClr val="tx1"/>
              </a:solidFill>
              <a:cs typeface="Calibri" panose="020F0502020204030204" pitchFamily="34" charset="0"/>
            </a:endParaRPr>
          </a:p>
        </p:txBody>
      </p:sp>
      <p:sp>
        <p:nvSpPr>
          <p:cNvPr id="4" name="Text Placeholder 2">
            <a:extLst>
              <a:ext uri="{FF2B5EF4-FFF2-40B4-BE49-F238E27FC236}">
                <a16:creationId xmlns:a16="http://schemas.microsoft.com/office/drawing/2014/main" id="{F9833D1A-3BFD-5F47-9B2B-07166DA0D9D6}"/>
              </a:ext>
            </a:extLst>
          </p:cNvPr>
          <p:cNvSpPr>
            <a:spLocks noGrp="1"/>
          </p:cNvSpPr>
          <p:nvPr>
            <p:ph type="body" sz="quarter" idx="10"/>
            <p:custDataLst>
              <p:tags r:id="rId1"/>
            </p:custDataLst>
          </p:nvPr>
        </p:nvSpPr>
        <p:spPr>
          <a:xfrm>
            <a:off x="5014913" y="517526"/>
            <a:ext cx="3690937" cy="1031284"/>
          </a:xfrm>
        </p:spPr>
        <p:txBody>
          <a:bodyPr/>
          <a:lstStyle/>
          <a:p>
            <a:r>
              <a:rPr lang="en-US" b="1" dirty="0">
                <a:ea typeface="Calibri" panose="020F0502020204030204" pitchFamily="34" charset="0"/>
                <a:cs typeface="Calibri" panose="020F0502020204030204" pitchFamily="34" charset="0"/>
              </a:rPr>
              <a:t>Managing challenges</a:t>
            </a:r>
            <a:endParaRPr lang="en-US" b="1" dirty="0">
              <a:cs typeface="Calibri" panose="020F0502020204030204" pitchFamily="34" charset="0"/>
            </a:endParaRPr>
          </a:p>
        </p:txBody>
      </p:sp>
      <p:sp>
        <p:nvSpPr>
          <p:cNvPr id="6" name="Text Placeholder 4">
            <a:extLst>
              <a:ext uri="{FF2B5EF4-FFF2-40B4-BE49-F238E27FC236}">
                <a16:creationId xmlns:a16="http://schemas.microsoft.com/office/drawing/2014/main" id="{12624E4C-EA39-7645-BB45-5CA69EAA04F1}"/>
              </a:ext>
            </a:extLst>
          </p:cNvPr>
          <p:cNvSpPr>
            <a:spLocks noGrp="1"/>
          </p:cNvSpPr>
          <p:nvPr>
            <p:ph type="body" sz="quarter" idx="12"/>
            <p:custDataLst>
              <p:tags r:id="rId2"/>
            </p:custDataLst>
          </p:nvPr>
        </p:nvSpPr>
        <p:spPr>
          <a:xfrm>
            <a:off x="327089" y="1649412"/>
            <a:ext cx="3690495" cy="3851275"/>
          </a:xfrm>
        </p:spPr>
        <p:txBody>
          <a:bodyPr>
            <a:normAutofit/>
          </a:bodyPr>
          <a:lstStyle/>
          <a:p>
            <a:pPr marL="0" indent="0">
              <a:buNone/>
            </a:pPr>
            <a:r>
              <a:rPr lang="cy" sz="2400" b="0" i="0" u="none" strike="noStrike" cap="none" baseline="0" dirty="0">
                <a:solidFill>
                  <a:schemeClr val="tx1"/>
                </a:solidFill>
                <a:effectLst/>
                <a:uFillTx/>
              </a:rPr>
              <a:t>Sut ydych chi'n rheoli heriau ar hyn o bryd?</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Ar eich pen eich hun, gan feddwl am sefyllfa ddiweddar a oedd yn eich herio, ysgrifennwch yr hyn a wnaethoch, yr hyn a ddywedasoch, a helpodd i newid y sefyllfa. </a:t>
            </a:r>
          </a:p>
        </p:txBody>
      </p:sp>
    </p:spTree>
    <p:extLst>
      <p:ext uri="{BB962C8B-B14F-4D97-AF65-F5344CB8AC3E}">
        <p14:creationId xmlns:p14="http://schemas.microsoft.com/office/powerpoint/2010/main" val="2957671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3D3386A-AC7F-DD47-8A20-F836E6929D16}"/>
              </a:ext>
            </a:extLst>
          </p:cNvPr>
          <p:cNvSpPr>
            <a:spLocks noGrp="1"/>
          </p:cNvSpPr>
          <p:nvPr>
            <p:ph type="body" sz="quarter" idx="10"/>
          </p:nvPr>
        </p:nvSpPr>
        <p:spPr/>
        <p:txBody>
          <a:bodyPr/>
          <a:lstStyle/>
          <a:p>
            <a:r>
              <a:rPr lang="en-US" b="1" dirty="0"/>
              <a:t>Assertiveness </a:t>
            </a:r>
          </a:p>
        </p:txBody>
      </p:sp>
      <p:sp>
        <p:nvSpPr>
          <p:cNvPr id="5" name="Text Placeholder 4">
            <a:extLst>
              <a:ext uri="{FF2B5EF4-FFF2-40B4-BE49-F238E27FC236}">
                <a16:creationId xmlns:a16="http://schemas.microsoft.com/office/drawing/2014/main" id="{6FFB1130-5D97-9540-B080-525A9B9D863B}"/>
              </a:ext>
            </a:extLst>
          </p:cNvPr>
          <p:cNvSpPr>
            <a:spLocks noGrp="1"/>
          </p:cNvSpPr>
          <p:nvPr>
            <p:ph type="body" sz="quarter" idx="12"/>
          </p:nvPr>
        </p:nvSpPr>
        <p:spPr/>
        <p:txBody>
          <a:bodyPr/>
          <a:lstStyle/>
          <a:p>
            <a:r>
              <a:rPr lang="en-GB" dirty="0">
                <a:solidFill>
                  <a:schemeClr val="tx1"/>
                </a:solidFill>
              </a:rPr>
              <a:t>‘It involves being able to make your own contributions confidently whilst valuing and respecting the contribution made by others’ (Moss.2017:29)</a:t>
            </a:r>
          </a:p>
          <a:p>
            <a:endParaRPr lang="en-US" dirty="0"/>
          </a:p>
        </p:txBody>
      </p:sp>
      <p:sp>
        <p:nvSpPr>
          <p:cNvPr id="4" name="Text Placeholder 2">
            <a:extLst>
              <a:ext uri="{FF2B5EF4-FFF2-40B4-BE49-F238E27FC236}">
                <a16:creationId xmlns:a16="http://schemas.microsoft.com/office/drawing/2014/main" id="{33D3386A-AC7F-DD47-8A20-F836E6929D16}"/>
              </a:ext>
            </a:extLst>
          </p:cNvPr>
          <p:cNvSpPr>
            <a:spLocks noGrp="1"/>
          </p:cNvSpPr>
          <p:nvPr>
            <p:ph type="body" sz="quarter" idx="10"/>
            <p:custDataLst>
              <p:tags r:id="rId1"/>
            </p:custDataLst>
          </p:nvPr>
        </p:nvSpPr>
        <p:spPr>
          <a:xfrm>
            <a:off x="287465" y="261494"/>
            <a:ext cx="3690937" cy="1031284"/>
          </a:xfrm>
        </p:spPr>
        <p:txBody>
          <a:bodyPr/>
          <a:lstStyle/>
          <a:p>
            <a:r>
              <a:rPr lang="cy" sz="2800" b="1" i="0" u="none" strike="noStrike" cap="none" baseline="0" dirty="0">
                <a:solidFill>
                  <a:srgbClr val="16AD85"/>
                </a:solidFill>
                <a:effectLst/>
                <a:uFillTx/>
              </a:rPr>
              <a:t>Pendantrwydd </a:t>
            </a:r>
          </a:p>
        </p:txBody>
      </p:sp>
      <p:sp>
        <p:nvSpPr>
          <p:cNvPr id="6" name="Text Placeholder 4">
            <a:extLst>
              <a:ext uri="{FF2B5EF4-FFF2-40B4-BE49-F238E27FC236}">
                <a16:creationId xmlns:a16="http://schemas.microsoft.com/office/drawing/2014/main" id="{6FFB1130-5D97-9540-B080-525A9B9D863B}"/>
              </a:ext>
            </a:extLst>
          </p:cNvPr>
          <p:cNvSpPr>
            <a:spLocks noGrp="1"/>
          </p:cNvSpPr>
          <p:nvPr>
            <p:ph type="body" sz="quarter" idx="12"/>
            <p:custDataLst>
              <p:tags r:id="rId2"/>
            </p:custDataLst>
          </p:nvPr>
        </p:nvSpPr>
        <p:spPr>
          <a:xfrm>
            <a:off x="406337" y="1649412"/>
            <a:ext cx="3690495" cy="3851275"/>
          </a:xfrm>
        </p:spPr>
        <p:txBody>
          <a:bodyPr/>
          <a:lstStyle/>
          <a:p>
            <a:r>
              <a:rPr lang="cy" sz="2400" b="0" i="0" u="none" strike="noStrike" cap="none" baseline="0" dirty="0">
                <a:solidFill>
                  <a:schemeClr val="tx1"/>
                </a:solidFill>
                <a:effectLst/>
                <a:uFillTx/>
              </a:rPr>
              <a:t>'Mae'n golygu gallu gwneud eich cyfraniadau eich hun yn hyderus tra'n gwerthfawrogi a pharchu'r cyfraniad a wneir gan eraill' (Moss.2017:29)</a:t>
            </a:r>
          </a:p>
          <a:p>
            <a:endParaRPr lang="en-US" dirty="0"/>
          </a:p>
        </p:txBody>
      </p:sp>
    </p:spTree>
    <p:extLst>
      <p:ext uri="{BB962C8B-B14F-4D97-AF65-F5344CB8AC3E}">
        <p14:creationId xmlns:p14="http://schemas.microsoft.com/office/powerpoint/2010/main" val="204145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C1751681-2FDF-88DA-9AE3-2FA9641DF1F2}"/>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3675567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4F0DF1B-95B2-0E45-BC32-4080D90B011F}"/>
              </a:ext>
            </a:extLst>
          </p:cNvPr>
          <p:cNvSpPr>
            <a:spLocks noGrp="1"/>
          </p:cNvSpPr>
          <p:nvPr>
            <p:ph type="body" sz="quarter" idx="12"/>
          </p:nvPr>
        </p:nvSpPr>
        <p:spPr/>
        <p:txBody>
          <a:bodyPr>
            <a:normAutofit fontScale="77500" lnSpcReduction="20000"/>
          </a:bodyPr>
          <a:lstStyle/>
          <a:p>
            <a:pPr marL="0" indent="0">
              <a:buNone/>
            </a:pPr>
            <a:r>
              <a:rPr lang="en-US" dirty="0">
                <a:solidFill>
                  <a:schemeClr val="tx1"/>
                </a:solidFill>
              </a:rPr>
              <a:t>When …………. Describe the situation or </a:t>
            </a:r>
            <a:r>
              <a:rPr lang="en-US" dirty="0" err="1">
                <a:solidFill>
                  <a:schemeClr val="tx1"/>
                </a:solidFill>
              </a:rPr>
              <a:t>behaviour</a:t>
            </a:r>
            <a:r>
              <a:rPr lang="en-US" dirty="0">
                <a:solidFill>
                  <a:schemeClr val="tx1"/>
                </a:solidFill>
              </a:rPr>
              <a:t> that is troubling you</a:t>
            </a:r>
          </a:p>
          <a:p>
            <a:pPr marL="0" indent="0">
              <a:buNone/>
            </a:pPr>
            <a:endParaRPr lang="en-US" dirty="0">
              <a:solidFill>
                <a:schemeClr val="tx1"/>
              </a:solidFill>
            </a:endParaRPr>
          </a:p>
          <a:p>
            <a:pPr marL="0" indent="0">
              <a:buNone/>
            </a:pPr>
            <a:r>
              <a:rPr lang="en-US" dirty="0">
                <a:solidFill>
                  <a:schemeClr val="tx1"/>
                </a:solidFill>
              </a:rPr>
              <a:t>I feel ……..say how it makes you feel</a:t>
            </a:r>
          </a:p>
          <a:p>
            <a:pPr marL="0" indent="0">
              <a:buNone/>
            </a:pPr>
            <a:endParaRPr lang="en-US" dirty="0">
              <a:solidFill>
                <a:schemeClr val="tx1"/>
              </a:solidFill>
            </a:endParaRPr>
          </a:p>
          <a:p>
            <a:pPr marL="0" indent="0">
              <a:buNone/>
            </a:pPr>
            <a:r>
              <a:rPr lang="en-US" dirty="0">
                <a:solidFill>
                  <a:schemeClr val="tx1"/>
                </a:solidFill>
              </a:rPr>
              <a:t>Because ………….say what it is about the situation or </a:t>
            </a:r>
            <a:r>
              <a:rPr lang="en-US" dirty="0" err="1">
                <a:solidFill>
                  <a:schemeClr val="tx1"/>
                </a:solidFill>
              </a:rPr>
              <a:t>behaviour</a:t>
            </a:r>
            <a:r>
              <a:rPr lang="en-US" dirty="0">
                <a:solidFill>
                  <a:schemeClr val="tx1"/>
                </a:solidFill>
              </a:rPr>
              <a:t> that 			upsets you </a:t>
            </a:r>
            <a:endParaRPr lang="en-US" dirty="0">
              <a:solidFill>
                <a:schemeClr val="tx1"/>
              </a:solidFill>
              <a:cs typeface="Calibri" panose="020F0502020204030204" pitchFamily="34" charset="0"/>
            </a:endParaRPr>
          </a:p>
          <a:p>
            <a:pPr marL="0" indent="0">
              <a:buNone/>
            </a:pPr>
            <a:endParaRPr lang="en-US" dirty="0">
              <a:solidFill>
                <a:schemeClr val="tx1"/>
              </a:solidFill>
            </a:endParaRPr>
          </a:p>
          <a:p>
            <a:pPr marL="0" indent="0">
              <a:buNone/>
            </a:pPr>
            <a:r>
              <a:rPr lang="en-US" dirty="0">
                <a:solidFill>
                  <a:schemeClr val="tx1"/>
                </a:solidFill>
              </a:rPr>
              <a:t>What I would like is ……explain what you would like to be different.</a:t>
            </a:r>
          </a:p>
          <a:p>
            <a:endParaRPr lang="en-US" dirty="0"/>
          </a:p>
        </p:txBody>
      </p:sp>
      <p:sp>
        <p:nvSpPr>
          <p:cNvPr id="3" name="Text Placeholder 4">
            <a:extLst>
              <a:ext uri="{FF2B5EF4-FFF2-40B4-BE49-F238E27FC236}">
                <a16:creationId xmlns:a16="http://schemas.microsoft.com/office/drawing/2014/main" id="{84F0DF1B-95B2-0E45-BC32-4080D90B011F}"/>
              </a:ext>
            </a:extLst>
          </p:cNvPr>
          <p:cNvSpPr>
            <a:spLocks noGrp="1"/>
          </p:cNvSpPr>
          <p:nvPr>
            <p:ph type="body" sz="quarter" idx="12"/>
            <p:custDataLst>
              <p:tags r:id="rId1"/>
            </p:custDataLst>
          </p:nvPr>
        </p:nvSpPr>
        <p:spPr>
          <a:xfrm>
            <a:off x="296609" y="1668146"/>
            <a:ext cx="3690495" cy="3851275"/>
          </a:xfrm>
        </p:spPr>
        <p:txBody>
          <a:bodyPr>
            <a:normAutofit fontScale="80000" lnSpcReduction="20000"/>
          </a:bodyPr>
          <a:lstStyle/>
          <a:p>
            <a:pPr marL="0" indent="0">
              <a:buNone/>
            </a:pPr>
            <a:r>
              <a:rPr lang="cy" sz="2400" b="0" i="0" u="none" strike="noStrike" cap="none" baseline="0" dirty="0">
                <a:solidFill>
                  <a:schemeClr val="tx1"/>
                </a:solidFill>
                <a:effectLst/>
                <a:uFillTx/>
              </a:rPr>
              <a:t>Pryd …………. Disgrifiwch y sefyllfa neu'r ymddygiad sy'n eich poeni</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Rwy'n teimlo ……..dywedwch sut mae'n gwneud i chi deimlo</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Oherwydd ………….dywedwch beth yw'r sefyllfa neu'r ymddygiad sydd 			       yn eich cynhyrfu </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Beth hoffwn i yw ……esboniwch beth hoffech chi i fod yn wahanol.</a:t>
            </a:r>
          </a:p>
          <a:p>
            <a:endParaRPr lang="en-US" dirty="0"/>
          </a:p>
        </p:txBody>
      </p:sp>
    </p:spTree>
    <p:extLst>
      <p:ext uri="{BB962C8B-B14F-4D97-AF65-F5344CB8AC3E}">
        <p14:creationId xmlns:p14="http://schemas.microsoft.com/office/powerpoint/2010/main" val="2820145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923E9E-790B-F74F-9F9D-2C6F3DB1F6BB}"/>
              </a:ext>
            </a:extLst>
          </p:cNvPr>
          <p:cNvSpPr>
            <a:spLocks noGrp="1"/>
          </p:cNvSpPr>
          <p:nvPr>
            <p:ph type="body" sz="quarter" idx="10"/>
          </p:nvPr>
        </p:nvSpPr>
        <p:spPr/>
        <p:txBody>
          <a:bodyPr/>
          <a:lstStyle/>
          <a:p>
            <a:r>
              <a:rPr lang="en-US" b="1" dirty="0"/>
              <a:t>Reflection</a:t>
            </a:r>
          </a:p>
          <a:p>
            <a:r>
              <a:rPr lang="en-US" b="1" dirty="0"/>
              <a:t>suggestions </a:t>
            </a:r>
          </a:p>
        </p:txBody>
      </p:sp>
      <p:sp>
        <p:nvSpPr>
          <p:cNvPr id="5" name="Text Placeholder 4">
            <a:extLst>
              <a:ext uri="{FF2B5EF4-FFF2-40B4-BE49-F238E27FC236}">
                <a16:creationId xmlns:a16="http://schemas.microsoft.com/office/drawing/2014/main" id="{834F26B6-268D-FB4E-8896-4E771952E770}"/>
              </a:ext>
            </a:extLst>
          </p:cNvPr>
          <p:cNvSpPr>
            <a:spLocks noGrp="1"/>
          </p:cNvSpPr>
          <p:nvPr>
            <p:ph type="body" sz="quarter" idx="12"/>
          </p:nvPr>
        </p:nvSpPr>
        <p:spPr>
          <a:xfrm>
            <a:off x="4716209" y="1649413"/>
            <a:ext cx="3690495" cy="3851275"/>
          </a:xfrm>
        </p:spPr>
        <p:txBody>
          <a:bodyPr>
            <a:normAutofit fontScale="92500"/>
          </a:bodyPr>
          <a:lstStyle/>
          <a:p>
            <a:r>
              <a:rPr lang="en-US" dirty="0">
                <a:solidFill>
                  <a:schemeClr val="tx1"/>
                </a:solidFill>
              </a:rPr>
              <a:t>Advocacy – </a:t>
            </a:r>
          </a:p>
          <a:p>
            <a:r>
              <a:rPr lang="en-US" dirty="0">
                <a:solidFill>
                  <a:schemeClr val="tx1"/>
                </a:solidFill>
              </a:rPr>
              <a:t>Who knows Aled the best?</a:t>
            </a:r>
            <a:endParaRPr lang="en-US" dirty="0">
              <a:solidFill>
                <a:schemeClr val="tx1"/>
              </a:solidFill>
              <a:cs typeface="Calibri" panose="020F0502020204030204" pitchFamily="34" charset="0"/>
            </a:endParaRPr>
          </a:p>
          <a:p>
            <a:r>
              <a:rPr lang="en-US" dirty="0">
                <a:solidFill>
                  <a:schemeClr val="tx1"/>
                </a:solidFill>
              </a:rPr>
              <a:t>Linking into the genogram, is there a person Aled trusts the most?  </a:t>
            </a:r>
            <a:endParaRPr lang="en-US" dirty="0">
              <a:solidFill>
                <a:schemeClr val="tx1"/>
              </a:solidFill>
              <a:cs typeface="Calibri" panose="020F0502020204030204" pitchFamily="34" charset="0"/>
            </a:endParaRPr>
          </a:p>
          <a:p>
            <a:r>
              <a:rPr lang="en-US" dirty="0">
                <a:solidFill>
                  <a:schemeClr val="tx1"/>
                </a:solidFill>
              </a:rPr>
              <a:t>Having visual aids - this might be a photograph album</a:t>
            </a:r>
            <a:endParaRPr lang="en-US" dirty="0">
              <a:solidFill>
                <a:schemeClr val="tx1"/>
              </a:solidFill>
              <a:cs typeface="Calibri" panose="020F0502020204030204" pitchFamily="34" charset="0"/>
            </a:endParaRPr>
          </a:p>
          <a:p>
            <a:r>
              <a:rPr lang="en-US" dirty="0">
                <a:solidFill>
                  <a:schemeClr val="tx1"/>
                </a:solidFill>
              </a:rPr>
              <a:t>Communication board /book</a:t>
            </a:r>
            <a:endParaRPr lang="en-US"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0C923E9E-790B-F74F-9F9D-2C6F3DB1F6BB}"/>
              </a:ext>
            </a:extLst>
          </p:cNvPr>
          <p:cNvSpPr>
            <a:spLocks noGrp="1"/>
          </p:cNvSpPr>
          <p:nvPr>
            <p:ph type="body" sz="quarter" idx="10"/>
            <p:custDataLst>
              <p:tags r:id="rId1"/>
            </p:custDataLst>
          </p:nvPr>
        </p:nvSpPr>
        <p:spPr>
          <a:xfrm>
            <a:off x="296609" y="361444"/>
            <a:ext cx="3690937" cy="1031284"/>
          </a:xfrm>
        </p:spPr>
        <p:txBody>
          <a:bodyPr/>
          <a:lstStyle/>
          <a:p>
            <a:r>
              <a:rPr lang="cy" sz="2800" b="1" i="0" u="none" strike="noStrike" cap="none" baseline="0" dirty="0">
                <a:solidFill>
                  <a:srgbClr val="16AD85"/>
                </a:solidFill>
                <a:effectLst/>
                <a:uFillTx/>
              </a:rPr>
              <a:t>Myfyrio</a:t>
            </a:r>
          </a:p>
          <a:p>
            <a:r>
              <a:rPr lang="cy" sz="2800" b="1" i="0" u="none" strike="noStrike" cap="none" baseline="0" dirty="0">
                <a:solidFill>
                  <a:srgbClr val="16AD85"/>
                </a:solidFill>
                <a:effectLst/>
                <a:uFillTx/>
              </a:rPr>
              <a:t>awgrymiadau </a:t>
            </a:r>
          </a:p>
        </p:txBody>
      </p:sp>
      <p:sp>
        <p:nvSpPr>
          <p:cNvPr id="6" name="Text Placeholder 4">
            <a:extLst>
              <a:ext uri="{FF2B5EF4-FFF2-40B4-BE49-F238E27FC236}">
                <a16:creationId xmlns:a16="http://schemas.microsoft.com/office/drawing/2014/main" id="{834F26B6-268D-FB4E-8896-4E771952E770}"/>
              </a:ext>
            </a:extLst>
          </p:cNvPr>
          <p:cNvSpPr>
            <a:spLocks noGrp="1"/>
          </p:cNvSpPr>
          <p:nvPr>
            <p:ph type="body" sz="quarter" idx="12"/>
            <p:custDataLst>
              <p:tags r:id="rId2"/>
            </p:custDataLst>
          </p:nvPr>
        </p:nvSpPr>
        <p:spPr>
          <a:xfrm>
            <a:off x="297051" y="1649412"/>
            <a:ext cx="3690495" cy="3851275"/>
          </a:xfrm>
        </p:spPr>
        <p:txBody>
          <a:bodyPr>
            <a:normAutofit lnSpcReduction="10000"/>
          </a:bodyPr>
          <a:lstStyle/>
          <a:p>
            <a:r>
              <a:rPr lang="cy" sz="2400" b="0" i="0" u="none" strike="noStrike" cap="none" baseline="0" dirty="0">
                <a:solidFill>
                  <a:schemeClr val="tx1"/>
                </a:solidFill>
                <a:effectLst/>
                <a:uFillTx/>
              </a:rPr>
              <a:t>Eiriolaeth -   </a:t>
            </a:r>
          </a:p>
          <a:p>
            <a:r>
              <a:rPr lang="cy" sz="2400" b="0" i="0" u="none" strike="noStrike" cap="none" baseline="0" dirty="0">
                <a:solidFill>
                  <a:schemeClr val="tx1"/>
                </a:solidFill>
                <a:effectLst/>
                <a:uFillTx/>
              </a:rPr>
              <a:t>Pwy sy'n adnabod Aled orau?</a:t>
            </a:r>
          </a:p>
          <a:p>
            <a:r>
              <a:rPr lang="cy" sz="2400" b="0" i="0" u="none" strike="noStrike" cap="none" baseline="0" dirty="0">
                <a:solidFill>
                  <a:schemeClr val="tx1"/>
                </a:solidFill>
                <a:effectLst/>
                <a:uFillTx/>
              </a:rPr>
              <a:t>cysylltu i mewn i'r genogram - oes yna berson mae Aled yn ymddiried ynddo fwyaf.  </a:t>
            </a:r>
          </a:p>
          <a:p>
            <a:r>
              <a:rPr lang="cy" sz="2400" b="0" i="0" u="none" strike="noStrike" cap="none" baseline="0" dirty="0">
                <a:solidFill>
                  <a:schemeClr val="tx1"/>
                </a:solidFill>
                <a:effectLst/>
                <a:uFillTx/>
              </a:rPr>
              <a:t>Cael cymhorthion gweledol - efallai mai ffotograff fydd hwn</a:t>
            </a:r>
          </a:p>
          <a:p>
            <a:r>
              <a:rPr lang="cy" sz="2400" b="0" i="0" u="none" strike="noStrike" cap="none" baseline="0" dirty="0">
                <a:solidFill>
                  <a:schemeClr val="tx1"/>
                </a:solidFill>
                <a:effectLst/>
                <a:uFillTx/>
              </a:rPr>
              <a:t>Bwrdd/llyfr cyfathrebu</a:t>
            </a:r>
          </a:p>
          <a:p>
            <a:endParaRPr lang="en-US" dirty="0">
              <a:solidFill>
                <a:schemeClr val="tx1"/>
              </a:solidFill>
            </a:endParaRPr>
          </a:p>
        </p:txBody>
      </p:sp>
    </p:spTree>
    <p:extLst>
      <p:ext uri="{BB962C8B-B14F-4D97-AF65-F5344CB8AC3E}">
        <p14:creationId xmlns:p14="http://schemas.microsoft.com/office/powerpoint/2010/main" val="2400001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8001D15-1C26-6048-AFFD-CC3030EB1C3A}"/>
              </a:ext>
            </a:extLst>
          </p:cNvPr>
          <p:cNvSpPr>
            <a:spLocks noGrp="1"/>
          </p:cNvSpPr>
          <p:nvPr>
            <p:ph type="body" sz="quarter" idx="10"/>
          </p:nvPr>
        </p:nvSpPr>
        <p:spPr>
          <a:xfrm>
            <a:off x="4862513" y="365125"/>
            <a:ext cx="3690937" cy="1208493"/>
          </a:xfrm>
        </p:spPr>
        <p:txBody>
          <a:bodyPr/>
          <a:lstStyle/>
          <a:p>
            <a:r>
              <a:rPr lang="en-US" b="1" dirty="0"/>
              <a:t>Values that underpin the assessment process</a:t>
            </a:r>
          </a:p>
        </p:txBody>
      </p:sp>
      <p:sp>
        <p:nvSpPr>
          <p:cNvPr id="5" name="Text Placeholder 4">
            <a:extLst>
              <a:ext uri="{FF2B5EF4-FFF2-40B4-BE49-F238E27FC236}">
                <a16:creationId xmlns:a16="http://schemas.microsoft.com/office/drawing/2014/main" id="{C08A075E-22A9-114F-A6EF-3B5C07492900}"/>
              </a:ext>
            </a:extLst>
          </p:cNvPr>
          <p:cNvSpPr>
            <a:spLocks noGrp="1"/>
          </p:cNvSpPr>
          <p:nvPr>
            <p:ph type="body" sz="quarter" idx="12"/>
          </p:nvPr>
        </p:nvSpPr>
        <p:spPr>
          <a:xfrm>
            <a:off x="4862513" y="1863994"/>
            <a:ext cx="3690495" cy="3851275"/>
          </a:xfrm>
        </p:spPr>
        <p:txBody>
          <a:bodyPr/>
          <a:lstStyle/>
          <a:p>
            <a:r>
              <a:rPr lang="en-US" dirty="0">
                <a:solidFill>
                  <a:schemeClr val="tx1"/>
                </a:solidFill>
              </a:rPr>
              <a:t>Respect </a:t>
            </a:r>
          </a:p>
          <a:p>
            <a:r>
              <a:rPr lang="en-US" dirty="0">
                <a:solidFill>
                  <a:schemeClr val="tx1"/>
                </a:solidFill>
              </a:rPr>
              <a:t>Equality</a:t>
            </a:r>
          </a:p>
          <a:p>
            <a:r>
              <a:rPr lang="en-US" dirty="0">
                <a:solidFill>
                  <a:schemeClr val="tx1"/>
                </a:solidFill>
              </a:rPr>
              <a:t>being non judgmental </a:t>
            </a:r>
          </a:p>
          <a:p>
            <a:r>
              <a:rPr lang="en-US" dirty="0">
                <a:solidFill>
                  <a:schemeClr val="tx1"/>
                </a:solidFill>
              </a:rPr>
              <a:t>Unconditional positive regard</a:t>
            </a:r>
          </a:p>
          <a:p>
            <a:r>
              <a:rPr lang="en-US" dirty="0">
                <a:solidFill>
                  <a:schemeClr val="tx1"/>
                </a:solidFill>
              </a:rPr>
              <a:t>Anti discriminatory practice </a:t>
            </a:r>
          </a:p>
          <a:p>
            <a:endParaRPr lang="en-US" dirty="0"/>
          </a:p>
          <a:p>
            <a:endParaRPr lang="en-US" dirty="0"/>
          </a:p>
        </p:txBody>
      </p:sp>
      <p:sp>
        <p:nvSpPr>
          <p:cNvPr id="4" name="Text Placeholder 2">
            <a:extLst>
              <a:ext uri="{FF2B5EF4-FFF2-40B4-BE49-F238E27FC236}">
                <a16:creationId xmlns:a16="http://schemas.microsoft.com/office/drawing/2014/main" id="{78001D15-1C26-6048-AFFD-CC3030EB1C3A}"/>
              </a:ext>
            </a:extLst>
          </p:cNvPr>
          <p:cNvSpPr>
            <a:spLocks noGrp="1"/>
          </p:cNvSpPr>
          <p:nvPr>
            <p:ph type="body" sz="quarter" idx="10"/>
            <p:custDataLst>
              <p:tags r:id="rId1"/>
            </p:custDataLst>
          </p:nvPr>
        </p:nvSpPr>
        <p:spPr>
          <a:xfrm>
            <a:off x="150305" y="352298"/>
            <a:ext cx="3690937" cy="1208493"/>
          </a:xfrm>
        </p:spPr>
        <p:txBody>
          <a:bodyPr/>
          <a:lstStyle/>
          <a:p>
            <a:r>
              <a:rPr lang="cy" sz="2800" b="1" i="0" u="none" strike="noStrike" cap="none" baseline="0" dirty="0">
                <a:solidFill>
                  <a:srgbClr val="16AD85"/>
                </a:solidFill>
                <a:effectLst/>
                <a:uFillTx/>
              </a:rPr>
              <a:t>Gwerthoedd sy'n sail i'r broses asesu</a:t>
            </a:r>
          </a:p>
        </p:txBody>
      </p:sp>
      <p:sp>
        <p:nvSpPr>
          <p:cNvPr id="6" name="Text Placeholder 4">
            <a:extLst>
              <a:ext uri="{FF2B5EF4-FFF2-40B4-BE49-F238E27FC236}">
                <a16:creationId xmlns:a16="http://schemas.microsoft.com/office/drawing/2014/main" id="{C08A075E-22A9-114F-A6EF-3B5C07492900}"/>
              </a:ext>
            </a:extLst>
          </p:cNvPr>
          <p:cNvSpPr>
            <a:spLocks noGrp="1"/>
          </p:cNvSpPr>
          <p:nvPr>
            <p:ph type="body" sz="quarter" idx="12"/>
            <p:custDataLst>
              <p:tags r:id="rId2"/>
            </p:custDataLst>
          </p:nvPr>
        </p:nvSpPr>
        <p:spPr>
          <a:xfrm>
            <a:off x="150747" y="1863994"/>
            <a:ext cx="3690495" cy="3851275"/>
          </a:xfrm>
        </p:spPr>
        <p:txBody>
          <a:bodyPr/>
          <a:lstStyle/>
          <a:p>
            <a:r>
              <a:rPr lang="cy" sz="2400" b="0" i="0" u="none" strike="noStrike" cap="none" baseline="0" dirty="0">
                <a:solidFill>
                  <a:schemeClr val="tx1"/>
                </a:solidFill>
                <a:effectLst/>
                <a:uFillTx/>
              </a:rPr>
              <a:t>Parch </a:t>
            </a:r>
          </a:p>
          <a:p>
            <a:r>
              <a:rPr lang="cy" sz="2400" b="0" i="0" u="none" strike="noStrike" cap="none" baseline="0" dirty="0">
                <a:solidFill>
                  <a:schemeClr val="tx1"/>
                </a:solidFill>
                <a:effectLst/>
                <a:uFillTx/>
              </a:rPr>
              <a:t>Cydraddoldeb</a:t>
            </a:r>
          </a:p>
          <a:p>
            <a:r>
              <a:rPr lang="cy" sz="2400" b="0" i="0" u="none" strike="noStrike" cap="none" baseline="0" dirty="0">
                <a:solidFill>
                  <a:schemeClr val="tx1"/>
                </a:solidFill>
                <a:effectLst/>
                <a:uFillTx/>
              </a:rPr>
              <a:t>Bod yn anfeirniadol </a:t>
            </a:r>
          </a:p>
          <a:p>
            <a:r>
              <a:rPr lang="cy" sz="2400" b="0" i="0" u="none" strike="noStrike" cap="none" baseline="0" dirty="0">
                <a:solidFill>
                  <a:schemeClr val="tx1"/>
                </a:solidFill>
                <a:effectLst/>
                <a:uFillTx/>
              </a:rPr>
              <a:t>Sylw cadarnhaol diamod</a:t>
            </a:r>
          </a:p>
          <a:p>
            <a:r>
              <a:rPr lang="cy" sz="2400" b="0" i="0" u="none" strike="noStrike" cap="none" baseline="0" dirty="0">
                <a:solidFill>
                  <a:schemeClr val="tx1"/>
                </a:solidFill>
                <a:effectLst/>
                <a:uFillTx/>
              </a:rPr>
              <a:t>Arfer gwrth-wahaniaethol </a:t>
            </a:r>
          </a:p>
          <a:p>
            <a:endParaRPr lang="en-US" dirty="0"/>
          </a:p>
          <a:p>
            <a:endParaRPr lang="en-US" dirty="0"/>
          </a:p>
        </p:txBody>
      </p:sp>
    </p:spTree>
    <p:extLst>
      <p:ext uri="{BB962C8B-B14F-4D97-AF65-F5344CB8AC3E}">
        <p14:creationId xmlns:p14="http://schemas.microsoft.com/office/powerpoint/2010/main" val="4109135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62180-4170-3671-BF86-EF421376B8EC}"/>
              </a:ext>
            </a:extLst>
          </p:cNvPr>
          <p:cNvSpPr>
            <a:spLocks noGrp="1"/>
          </p:cNvSpPr>
          <p:nvPr>
            <p:ph type="title"/>
          </p:nvPr>
        </p:nvSpPr>
        <p:spPr/>
        <p:txBody>
          <a:bodyPr/>
          <a:lstStyle/>
          <a:p>
            <a:r>
              <a:rPr lang="en-GB" b="1" dirty="0" err="1">
                <a:cs typeface="Calibri" panose="020F0502020204030204" pitchFamily="34" charset="0"/>
              </a:rPr>
              <a:t>Enghraifft</a:t>
            </a:r>
            <a:r>
              <a:rPr lang="en-GB" b="1" dirty="0">
                <a:cs typeface="Calibri" panose="020F0502020204030204" pitchFamily="34" charset="0"/>
              </a:rPr>
              <a:t> o </a:t>
            </a:r>
            <a:r>
              <a:rPr lang="en-GB" b="1" dirty="0" err="1">
                <a:cs typeface="Calibri" panose="020F0502020204030204" pitchFamily="34" charset="0"/>
              </a:rPr>
              <a:t>Ymarfer</a:t>
            </a:r>
            <a:r>
              <a:rPr lang="en-GB"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42BFD30D-ADCF-5E12-36AD-0398E8BE7CB8}"/>
              </a:ext>
            </a:extLst>
          </p:cNvPr>
          <p:cNvSpPr>
            <a:spLocks noGrp="1"/>
          </p:cNvSpPr>
          <p:nvPr>
            <p:ph type="body" sz="quarter" idx="10"/>
          </p:nvPr>
        </p:nvSpPr>
        <p:spPr/>
        <p:txBody>
          <a:bodyPr/>
          <a:lstStyle/>
          <a:p>
            <a:r>
              <a:rPr lang="en-GB" b="1" dirty="0">
                <a:cs typeface="Calibri" panose="020F0502020204030204" pitchFamily="34" charset="0"/>
              </a:rPr>
              <a:t>Practice Example </a:t>
            </a:r>
            <a:endParaRPr lang="en-GB" b="1" dirty="0"/>
          </a:p>
        </p:txBody>
      </p:sp>
      <p:sp>
        <p:nvSpPr>
          <p:cNvPr id="4" name="Text Placeholder 3">
            <a:extLst>
              <a:ext uri="{FF2B5EF4-FFF2-40B4-BE49-F238E27FC236}">
                <a16:creationId xmlns:a16="http://schemas.microsoft.com/office/drawing/2014/main" id="{5EB7E19D-2BA8-942A-1A0D-D3E913089A09}"/>
              </a:ext>
            </a:extLst>
          </p:cNvPr>
          <p:cNvSpPr>
            <a:spLocks noGrp="1"/>
          </p:cNvSpPr>
          <p:nvPr>
            <p:ph type="body" sz="quarter" idx="11"/>
          </p:nvPr>
        </p:nvSpPr>
        <p:spPr/>
        <p:txBody>
          <a:bodyPr>
            <a:normAutofit lnSpcReduction="10000"/>
          </a:bodyPr>
          <a:lstStyle/>
          <a:p>
            <a:r>
              <a:rPr lang="en-GB" sz="2000" dirty="0">
                <a:cs typeface="Calibri" panose="020F0502020204030204" pitchFamily="34" charset="0"/>
              </a:rPr>
              <a:t>•Mae Annie </a:t>
            </a:r>
            <a:r>
              <a:rPr lang="en-GB" sz="2000" dirty="0" err="1">
                <a:cs typeface="Calibri" panose="020F0502020204030204" pitchFamily="34" charset="0"/>
              </a:rPr>
              <a:t>mewn</a:t>
            </a:r>
            <a:r>
              <a:rPr lang="en-GB" sz="2000" dirty="0">
                <a:cs typeface="Calibri" panose="020F0502020204030204" pitchFamily="34" charset="0"/>
              </a:rPr>
              <a:t> ward </a:t>
            </a:r>
            <a:r>
              <a:rPr lang="en-GB" sz="2000" dirty="0" err="1">
                <a:cs typeface="Calibri" panose="020F0502020204030204" pitchFamily="34" charset="0"/>
              </a:rPr>
              <a:t>ar</a:t>
            </a:r>
            <a:r>
              <a:rPr lang="en-GB" sz="2000" dirty="0">
                <a:cs typeface="Calibri" panose="020F0502020204030204" pitchFamily="34" charset="0"/>
              </a:rPr>
              <a:t> </a:t>
            </a:r>
            <a:r>
              <a:rPr lang="en-GB" sz="2000" dirty="0" err="1">
                <a:cs typeface="Calibri" panose="020F0502020204030204" pitchFamily="34" charset="0"/>
              </a:rPr>
              <a:t>gyfer</a:t>
            </a:r>
            <a:r>
              <a:rPr lang="en-GB" sz="2000" dirty="0">
                <a:cs typeface="Calibri" panose="020F0502020204030204" pitchFamily="34" charset="0"/>
              </a:rPr>
              <a:t> </a:t>
            </a:r>
            <a:r>
              <a:rPr lang="en-GB" sz="2000" dirty="0" err="1">
                <a:cs typeface="Calibri" panose="020F0502020204030204" pitchFamily="34" charset="0"/>
              </a:rPr>
              <a:t>pobl</a:t>
            </a:r>
            <a:r>
              <a:rPr lang="en-GB" sz="2000" dirty="0">
                <a:cs typeface="Calibri" panose="020F0502020204030204" pitchFamily="34" charset="0"/>
              </a:rPr>
              <a:t> </a:t>
            </a:r>
            <a:r>
              <a:rPr lang="en-GB" sz="2000" dirty="0" err="1">
                <a:cs typeface="Calibri" panose="020F0502020204030204" pitchFamily="34" charset="0"/>
              </a:rPr>
              <a:t>hŷn</a:t>
            </a:r>
            <a:r>
              <a:rPr lang="en-GB" sz="2000" dirty="0">
                <a:cs typeface="Calibri" panose="020F0502020204030204" pitchFamily="34" charset="0"/>
              </a:rPr>
              <a:t> â dementia.  </a:t>
            </a:r>
            <a:r>
              <a:rPr lang="en-GB" sz="2000" dirty="0" err="1">
                <a:cs typeface="Calibri" panose="020F0502020204030204" pitchFamily="34" charset="0"/>
              </a:rPr>
              <a:t>Dywed</a:t>
            </a:r>
            <a:r>
              <a:rPr lang="en-GB" sz="2000" dirty="0">
                <a:cs typeface="Calibri" panose="020F0502020204030204" pitchFamily="34" charset="0"/>
              </a:rPr>
              <a:t> staff </a:t>
            </a:r>
            <a:r>
              <a:rPr lang="en-GB" sz="2000" dirty="0" err="1">
                <a:cs typeface="Calibri" panose="020F0502020204030204" pitchFamily="34" charset="0"/>
              </a:rPr>
              <a:t>gofal</a:t>
            </a:r>
            <a:r>
              <a:rPr lang="en-GB" sz="2000" dirty="0">
                <a:cs typeface="Calibri" panose="020F0502020204030204" pitchFamily="34" charset="0"/>
              </a:rPr>
              <a:t> </a:t>
            </a:r>
            <a:r>
              <a:rPr lang="en-GB" sz="2000" dirty="0" err="1">
                <a:cs typeface="Calibri" panose="020F0502020204030204" pitchFamily="34" charset="0"/>
              </a:rPr>
              <a:t>fod</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hymddygiad</a:t>
            </a:r>
            <a:r>
              <a:rPr lang="en-GB" sz="2000" dirty="0">
                <a:cs typeface="Calibri" panose="020F0502020204030204" pitchFamily="34" charset="0"/>
              </a:rPr>
              <a:t> </a:t>
            </a:r>
            <a:r>
              <a:rPr lang="en-GB" sz="2000" dirty="0" err="1">
                <a:cs typeface="Calibri" panose="020F0502020204030204" pitchFamily="34" charset="0"/>
              </a:rPr>
              <a:t>yn</a:t>
            </a:r>
            <a:r>
              <a:rPr lang="en-GB" sz="2000" dirty="0">
                <a:cs typeface="Calibri" panose="020F0502020204030204" pitchFamily="34" charset="0"/>
              </a:rPr>
              <a:t> </a:t>
            </a:r>
            <a:r>
              <a:rPr lang="en-GB" sz="2000" dirty="0" err="1">
                <a:cs typeface="Calibri" panose="020F0502020204030204" pitchFamily="34" charset="0"/>
              </a:rPr>
              <a:t>dod</a:t>
            </a:r>
            <a:r>
              <a:rPr lang="en-GB" sz="2000" dirty="0">
                <a:cs typeface="Calibri" panose="020F0502020204030204" pitchFamily="34" charset="0"/>
              </a:rPr>
              <a:t> </a:t>
            </a:r>
            <a:r>
              <a:rPr lang="en-GB" sz="2000" dirty="0" err="1">
                <a:cs typeface="Calibri" panose="020F0502020204030204" pitchFamily="34" charset="0"/>
              </a:rPr>
              <a:t>yn</a:t>
            </a:r>
            <a:r>
              <a:rPr lang="en-GB" sz="2000" dirty="0">
                <a:cs typeface="Calibri" panose="020F0502020204030204" pitchFamily="34" charset="0"/>
              </a:rPr>
              <a:t> </a:t>
            </a:r>
            <a:r>
              <a:rPr lang="en-GB" sz="2000" dirty="0" err="1">
                <a:cs typeface="Calibri" panose="020F0502020204030204" pitchFamily="34" charset="0"/>
              </a:rPr>
              <a:t>fwyfwy</a:t>
            </a:r>
            <a:r>
              <a:rPr lang="en-GB" sz="2000" dirty="0">
                <a:cs typeface="Calibri" panose="020F0502020204030204" pitchFamily="34" charset="0"/>
              </a:rPr>
              <a:t> </a:t>
            </a:r>
            <a:r>
              <a:rPr lang="en-GB" sz="2000" dirty="0" err="1">
                <a:cs typeface="Calibri" panose="020F0502020204030204" pitchFamily="34" charset="0"/>
              </a:rPr>
              <a:t>anrhagweladwy</a:t>
            </a:r>
            <a:r>
              <a:rPr lang="en-GB" sz="2000" dirty="0">
                <a:cs typeface="Calibri" panose="020F0502020204030204" pitchFamily="34" charset="0"/>
              </a:rPr>
              <a:t>. </a:t>
            </a:r>
            <a:r>
              <a:rPr lang="en-GB" sz="2000" dirty="0" err="1">
                <a:cs typeface="Calibri" panose="020F0502020204030204" pitchFamily="34" charset="0"/>
              </a:rPr>
              <a:t>Ddoe</a:t>
            </a:r>
            <a:r>
              <a:rPr lang="en-GB" sz="2000" dirty="0">
                <a:cs typeface="Calibri" panose="020F0502020204030204" pitchFamily="34" charset="0"/>
              </a:rPr>
              <a:t>, </a:t>
            </a:r>
            <a:r>
              <a:rPr lang="en-GB" sz="2000" dirty="0" err="1">
                <a:cs typeface="Calibri" panose="020F0502020204030204" pitchFamily="34" charset="0"/>
              </a:rPr>
              <a:t>daeth</a:t>
            </a:r>
            <a:r>
              <a:rPr lang="en-GB" sz="2000" dirty="0">
                <a:cs typeface="Calibri" panose="020F0502020204030204" pitchFamily="34" charset="0"/>
              </a:rPr>
              <a:t> </a:t>
            </a:r>
            <a:r>
              <a:rPr lang="en-GB" sz="2000" dirty="0" err="1">
                <a:cs typeface="Calibri" panose="020F0502020204030204" pitchFamily="34" charset="0"/>
              </a:rPr>
              <a:t>yr</a:t>
            </a:r>
            <a:r>
              <a:rPr lang="en-GB" sz="2000" dirty="0">
                <a:cs typeface="Calibri" panose="020F0502020204030204" pitchFamily="34" charset="0"/>
              </a:rPr>
              <a:t> </a:t>
            </a:r>
            <a:r>
              <a:rPr lang="en-GB" sz="2000" dirty="0" err="1">
                <a:cs typeface="Calibri" panose="020F0502020204030204" pitchFamily="34" charset="0"/>
              </a:rPr>
              <a:t>ymarferydd</a:t>
            </a:r>
            <a:r>
              <a:rPr lang="en-GB" sz="2000" dirty="0">
                <a:cs typeface="Calibri" panose="020F0502020204030204" pitchFamily="34" charset="0"/>
              </a:rPr>
              <a:t> </a:t>
            </a:r>
            <a:r>
              <a:rPr lang="en-GB" sz="2000" dirty="0" err="1">
                <a:cs typeface="Calibri" panose="020F0502020204030204" pitchFamily="34" charset="0"/>
              </a:rPr>
              <a:t>gwaith</a:t>
            </a:r>
            <a:r>
              <a:rPr lang="en-GB" sz="2000" dirty="0">
                <a:cs typeface="Calibri" panose="020F0502020204030204" pitchFamily="34" charset="0"/>
              </a:rPr>
              <a:t> </a:t>
            </a:r>
            <a:r>
              <a:rPr lang="en-GB" sz="2000" dirty="0" err="1">
                <a:cs typeface="Calibri" panose="020F0502020204030204" pitchFamily="34" charset="0"/>
              </a:rPr>
              <a:t>cymdeithasol</a:t>
            </a:r>
            <a:r>
              <a:rPr lang="en-GB" sz="2000" dirty="0">
                <a:cs typeface="Calibri" panose="020F0502020204030204" pitchFamily="34" charset="0"/>
              </a:rPr>
              <a:t> </a:t>
            </a:r>
            <a:r>
              <a:rPr lang="en-GB" sz="2000" dirty="0" err="1">
                <a:cs typeface="Calibri" panose="020F0502020204030204" pitchFamily="34" charset="0"/>
              </a:rPr>
              <a:t>sydd</a:t>
            </a:r>
            <a:r>
              <a:rPr lang="en-GB" sz="2000" dirty="0">
                <a:cs typeface="Calibri" panose="020F0502020204030204" pitchFamily="34" charset="0"/>
              </a:rPr>
              <a:t> </a:t>
            </a:r>
            <a:r>
              <a:rPr lang="en-GB" sz="2000" dirty="0" err="1">
                <a:cs typeface="Calibri" panose="020F0502020204030204" pitchFamily="34" charset="0"/>
              </a:rPr>
              <a:t>newydd</a:t>
            </a:r>
            <a:r>
              <a:rPr lang="en-GB" sz="2000" dirty="0">
                <a:cs typeface="Calibri" panose="020F0502020204030204" pitchFamily="34" charset="0"/>
              </a:rPr>
              <a:t> </a:t>
            </a:r>
            <a:r>
              <a:rPr lang="en-GB" sz="2000" dirty="0" err="1">
                <a:cs typeface="Calibri" panose="020F0502020204030204" pitchFamily="34" charset="0"/>
              </a:rPr>
              <a:t>gael</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neilltuo</a:t>
            </a:r>
            <a:r>
              <a:rPr lang="en-GB" sz="2000" dirty="0">
                <a:cs typeface="Calibri" panose="020F0502020204030204" pitchFamily="34" charset="0"/>
              </a:rPr>
              <a:t> </a:t>
            </a:r>
            <a:r>
              <a:rPr lang="en-GB" sz="2000" dirty="0" err="1">
                <a:cs typeface="Calibri" panose="020F0502020204030204" pitchFamily="34" charset="0"/>
              </a:rPr>
              <a:t>i</a:t>
            </a:r>
            <a:r>
              <a:rPr lang="en-GB" sz="2000" dirty="0">
                <a:cs typeface="Calibri" panose="020F0502020204030204" pitchFamily="34" charset="0"/>
              </a:rPr>
              <a:t> </a:t>
            </a:r>
            <a:r>
              <a:rPr lang="en-GB" sz="2000" dirty="0" err="1">
                <a:cs typeface="Calibri" panose="020F0502020204030204" pitchFamily="34" charset="0"/>
              </a:rPr>
              <a:t>weithio</a:t>
            </a:r>
            <a:r>
              <a:rPr lang="en-GB" sz="2000" dirty="0">
                <a:cs typeface="Calibri" panose="020F0502020204030204" pitchFamily="34" charset="0"/>
              </a:rPr>
              <a:t> </a:t>
            </a:r>
            <a:r>
              <a:rPr lang="en-GB" sz="2000" dirty="0" err="1">
                <a:cs typeface="Calibri" panose="020F0502020204030204" pitchFamily="34" charset="0"/>
              </a:rPr>
              <a:t>gydag</a:t>
            </a:r>
            <a:r>
              <a:rPr lang="en-GB" sz="2000" dirty="0">
                <a:cs typeface="Calibri" panose="020F0502020204030204" pitchFamily="34" charset="0"/>
              </a:rPr>
              <a:t> Annie </a:t>
            </a:r>
            <a:r>
              <a:rPr lang="en-GB" sz="2000" dirty="0" err="1">
                <a:cs typeface="Calibri" panose="020F0502020204030204" pitchFamily="34" charset="0"/>
              </a:rPr>
              <a:t>i</a:t>
            </a:r>
            <a:r>
              <a:rPr lang="en-GB" sz="2000" dirty="0">
                <a:cs typeface="Calibri" panose="020F0502020204030204" pitchFamily="34" charset="0"/>
              </a:rPr>
              <a:t> </a:t>
            </a:r>
            <a:r>
              <a:rPr lang="en-GB" sz="2000" dirty="0" err="1">
                <a:cs typeface="Calibri" panose="020F0502020204030204" pitchFamily="34" charset="0"/>
              </a:rPr>
              <a:t>ymweld</a:t>
            </a:r>
            <a:r>
              <a:rPr lang="en-GB" sz="2000" dirty="0">
                <a:cs typeface="Calibri" panose="020F0502020204030204" pitchFamily="34" charset="0"/>
              </a:rPr>
              <a:t> â hi. </a:t>
            </a:r>
            <a:r>
              <a:rPr lang="en-GB" sz="2000" dirty="0" err="1">
                <a:cs typeface="Calibri" panose="020F0502020204030204" pitchFamily="34" charset="0"/>
              </a:rPr>
              <a:t>Eisteddodd</a:t>
            </a:r>
            <a:r>
              <a:rPr lang="en-GB" sz="2000" dirty="0">
                <a:cs typeface="Calibri" panose="020F0502020204030204" pitchFamily="34" charset="0"/>
              </a:rPr>
              <a:t> </a:t>
            </a:r>
            <a:r>
              <a:rPr lang="en-GB" sz="2000" dirty="0" err="1">
                <a:cs typeface="Calibri" panose="020F0502020204030204" pitchFamily="34" charset="0"/>
              </a:rPr>
              <a:t>wrth</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hymyl</a:t>
            </a:r>
            <a:r>
              <a:rPr lang="en-GB" sz="2000" dirty="0">
                <a:cs typeface="Calibri" panose="020F0502020204030204" pitchFamily="34" charset="0"/>
              </a:rPr>
              <a:t> </a:t>
            </a:r>
            <a:r>
              <a:rPr lang="en-GB" sz="2000" dirty="0" err="1">
                <a:cs typeface="Calibri" panose="020F0502020204030204" pitchFamily="34" charset="0"/>
              </a:rPr>
              <a:t>wrth</a:t>
            </a:r>
            <a:r>
              <a:rPr lang="en-GB" sz="2000" dirty="0">
                <a:cs typeface="Calibri" panose="020F0502020204030204" pitchFamily="34" charset="0"/>
              </a:rPr>
              <a:t> </a:t>
            </a:r>
            <a:r>
              <a:rPr lang="en-GB" sz="2000" dirty="0" err="1">
                <a:cs typeface="Calibri" panose="020F0502020204030204" pitchFamily="34" charset="0"/>
              </a:rPr>
              <a:t>erchwyn</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gwely</a:t>
            </a:r>
            <a:r>
              <a:rPr lang="en-GB" sz="2000" dirty="0">
                <a:cs typeface="Calibri" panose="020F0502020204030204" pitchFamily="34" charset="0"/>
              </a:rPr>
              <a:t>, </a:t>
            </a:r>
            <a:r>
              <a:rPr lang="en-GB" sz="2000" dirty="0" err="1">
                <a:cs typeface="Calibri" panose="020F0502020204030204" pitchFamily="34" charset="0"/>
              </a:rPr>
              <a:t>cymerodd</a:t>
            </a:r>
            <a:r>
              <a:rPr lang="en-GB" sz="2000" dirty="0">
                <a:cs typeface="Calibri" panose="020F0502020204030204" pitchFamily="34" charset="0"/>
              </a:rPr>
              <a:t> Annie sip </a:t>
            </a:r>
            <a:r>
              <a:rPr lang="en-GB" sz="2000" dirty="0" err="1">
                <a:cs typeface="Calibri" panose="020F0502020204030204" pitchFamily="34" charset="0"/>
              </a:rPr>
              <a:t>o'r</a:t>
            </a:r>
            <a:r>
              <a:rPr lang="en-GB" sz="2000" dirty="0">
                <a:cs typeface="Calibri" panose="020F0502020204030204" pitchFamily="34" charset="0"/>
              </a:rPr>
              <a:t> </a:t>
            </a:r>
            <a:r>
              <a:rPr lang="en-GB" sz="2000" dirty="0" err="1">
                <a:cs typeface="Calibri" panose="020F0502020204030204" pitchFamily="34" charset="0"/>
              </a:rPr>
              <a:t>cwpan</a:t>
            </a:r>
            <a:r>
              <a:rPr lang="en-GB" sz="2000" dirty="0">
                <a:cs typeface="Calibri" panose="020F0502020204030204" pitchFamily="34" charset="0"/>
              </a:rPr>
              <a:t> </a:t>
            </a:r>
            <a:r>
              <a:rPr lang="en-GB" sz="2000" dirty="0" err="1">
                <a:cs typeface="Calibri" panose="020F0502020204030204" pitchFamily="34" charset="0"/>
              </a:rPr>
              <a:t>a'i</a:t>
            </a:r>
            <a:r>
              <a:rPr lang="en-GB" sz="2000" dirty="0">
                <a:cs typeface="Calibri" panose="020F0502020204030204" pitchFamily="34" charset="0"/>
              </a:rPr>
              <a:t> </a:t>
            </a:r>
            <a:r>
              <a:rPr lang="en-GB" sz="2000" dirty="0" err="1">
                <a:cs typeface="Calibri" panose="020F0502020204030204" pitchFamily="34" charset="0"/>
              </a:rPr>
              <a:t>boeri</a:t>
            </a:r>
            <a:r>
              <a:rPr lang="en-GB" sz="2000" dirty="0">
                <a:cs typeface="Calibri" panose="020F0502020204030204" pitchFamily="34" charset="0"/>
              </a:rPr>
              <a:t> at y </a:t>
            </a:r>
            <a:r>
              <a:rPr lang="en-GB" sz="2000" dirty="0" err="1">
                <a:cs typeface="Calibri" panose="020F0502020204030204" pitchFamily="34" charset="0"/>
              </a:rPr>
              <a:t>gweithiwr</a:t>
            </a:r>
            <a:r>
              <a:rPr lang="en-GB" sz="2000" dirty="0">
                <a:cs typeface="Calibri" panose="020F0502020204030204" pitchFamily="34" charset="0"/>
              </a:rPr>
              <a:t> </a:t>
            </a:r>
            <a:r>
              <a:rPr lang="en-GB" sz="2000" dirty="0" err="1">
                <a:cs typeface="Calibri" panose="020F0502020204030204" pitchFamily="34" charset="0"/>
              </a:rPr>
              <a:t>gofal</a:t>
            </a:r>
            <a:r>
              <a:rPr lang="en-GB" sz="2000" dirty="0">
                <a:cs typeface="Calibri" panose="020F0502020204030204" pitchFamily="34" charset="0"/>
              </a:rPr>
              <a:t> </a:t>
            </a:r>
            <a:r>
              <a:rPr lang="en-GB" sz="2000" dirty="0" err="1">
                <a:cs typeface="Calibri" panose="020F0502020204030204" pitchFamily="34" charset="0"/>
              </a:rPr>
              <a:t>cymdeithasol</a:t>
            </a:r>
            <a:r>
              <a:rPr lang="en-GB" sz="2000" dirty="0">
                <a:cs typeface="Calibri" panose="020F0502020204030204" pitchFamily="34" charset="0"/>
              </a:rPr>
              <a:t> ac </a:t>
            </a:r>
            <a:r>
              <a:rPr lang="en-GB" sz="2000" dirty="0" err="1">
                <a:cs typeface="Calibri" panose="020F0502020204030204" pitchFamily="34" charset="0"/>
              </a:rPr>
              <a:t>yna</a:t>
            </a:r>
            <a:r>
              <a:rPr lang="en-GB" sz="2000" dirty="0">
                <a:cs typeface="Calibri" panose="020F0502020204030204" pitchFamily="34" charset="0"/>
              </a:rPr>
              <a:t> </a:t>
            </a:r>
            <a:r>
              <a:rPr lang="en-GB" sz="2000" dirty="0" err="1">
                <a:cs typeface="Calibri" panose="020F0502020204030204" pitchFamily="34" charset="0"/>
              </a:rPr>
              <a:t>taflodd</a:t>
            </a:r>
            <a:r>
              <a:rPr lang="en-GB" sz="2000" dirty="0">
                <a:cs typeface="Calibri" panose="020F0502020204030204" pitchFamily="34" charset="0"/>
              </a:rPr>
              <a:t> y </a:t>
            </a:r>
            <a:r>
              <a:rPr lang="en-GB" sz="2000" dirty="0" err="1">
                <a:cs typeface="Calibri" panose="020F0502020204030204" pitchFamily="34" charset="0"/>
              </a:rPr>
              <a:t>cwpan</a:t>
            </a:r>
            <a:r>
              <a:rPr lang="en-GB" sz="2000" dirty="0">
                <a:cs typeface="Calibri" panose="020F0502020204030204" pitchFamily="34" charset="0"/>
              </a:rPr>
              <a:t> </a:t>
            </a:r>
            <a:r>
              <a:rPr lang="en-GB" sz="2000" dirty="0" err="1">
                <a:cs typeface="Calibri" panose="020F0502020204030204" pitchFamily="34" charset="0"/>
              </a:rPr>
              <a:t>ati</a:t>
            </a:r>
            <a:r>
              <a:rPr lang="en-GB" sz="2000" dirty="0">
                <a:cs typeface="Calibri" panose="020F0502020204030204" pitchFamily="34" charset="0"/>
              </a:rPr>
              <a:t>.</a:t>
            </a:r>
            <a:endParaRPr lang="en-GB" dirty="0">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6CC5A1C0-64A4-6606-359E-5820B0FA6ECB}"/>
              </a:ext>
            </a:extLst>
          </p:cNvPr>
          <p:cNvSpPr>
            <a:spLocks noGrp="1"/>
          </p:cNvSpPr>
          <p:nvPr>
            <p:ph type="body" sz="quarter" idx="12"/>
          </p:nvPr>
        </p:nvSpPr>
        <p:spPr/>
        <p:txBody>
          <a:bodyPr>
            <a:normAutofit fontScale="92500" lnSpcReduction="20000"/>
          </a:bodyPr>
          <a:lstStyle/>
          <a:p>
            <a:r>
              <a:rPr lang="en-GB" dirty="0">
                <a:cs typeface="Calibri" panose="020F0502020204030204" pitchFamily="34" charset="0"/>
              </a:rPr>
              <a:t>Annie is in a ward for older people with dementia.  Care staff report that her behaviour is becoming increasingly unpredictable. Yesterday, the social work practitioner who has been newly assigned to work with Annie came to visit her. She sat beside her at her bedside,  Annie took a sip from the cup and spat it at the social care worker and then threw the cup at her.</a:t>
            </a:r>
            <a:endParaRPr lang="en-GB" dirty="0"/>
          </a:p>
        </p:txBody>
      </p:sp>
    </p:spTree>
    <p:extLst>
      <p:ext uri="{BB962C8B-B14F-4D97-AF65-F5344CB8AC3E}">
        <p14:creationId xmlns:p14="http://schemas.microsoft.com/office/powerpoint/2010/main" val="605535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95E658-B5B4-544A-B9BF-E8F992FE7809}"/>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2362D5A3-5C63-2641-B394-3563EBA1E78C}"/>
              </a:ext>
            </a:extLst>
          </p:cNvPr>
          <p:cNvSpPr>
            <a:spLocks noGrp="1"/>
          </p:cNvSpPr>
          <p:nvPr>
            <p:ph type="body" sz="quarter" idx="12"/>
          </p:nvPr>
        </p:nvSpPr>
        <p:spPr/>
        <p:txBody>
          <a:bodyPr/>
          <a:lstStyle/>
          <a:p>
            <a:endParaRPr lang="en-US" dirty="0"/>
          </a:p>
          <a:p>
            <a:r>
              <a:rPr lang="en-US" dirty="0">
                <a:solidFill>
                  <a:schemeClr val="tx1"/>
                </a:solidFill>
              </a:rPr>
              <a:t>Read through the case study on Nathan and answer the questions </a:t>
            </a:r>
          </a:p>
        </p:txBody>
      </p:sp>
      <p:sp>
        <p:nvSpPr>
          <p:cNvPr id="4" name="Text Placeholder 2">
            <a:extLst>
              <a:ext uri="{FF2B5EF4-FFF2-40B4-BE49-F238E27FC236}">
                <a16:creationId xmlns:a16="http://schemas.microsoft.com/office/drawing/2014/main" id="{4295E658-B5B4-544A-B9BF-E8F992FE7809}"/>
              </a:ext>
            </a:extLst>
          </p:cNvPr>
          <p:cNvSpPr>
            <a:spLocks noGrp="1"/>
          </p:cNvSpPr>
          <p:nvPr>
            <p:ph type="body" sz="quarter" idx="10"/>
            <p:custDataLst>
              <p:tags r:id="rId1"/>
            </p:custDataLst>
          </p:nvPr>
        </p:nvSpPr>
        <p:spPr>
          <a:xfrm>
            <a:off x="590550" y="365126"/>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2362D5A3-5C63-2641-B394-3563EBA1E78C}"/>
              </a:ext>
            </a:extLst>
          </p:cNvPr>
          <p:cNvSpPr>
            <a:spLocks noGrp="1"/>
          </p:cNvSpPr>
          <p:nvPr>
            <p:ph type="body" sz="quarter" idx="12"/>
            <p:custDataLst>
              <p:tags r:id="rId2"/>
            </p:custDataLst>
          </p:nvPr>
        </p:nvSpPr>
        <p:spPr>
          <a:xfrm>
            <a:off x="433769" y="1649413"/>
            <a:ext cx="3690495" cy="3851275"/>
          </a:xfrm>
        </p:spPr>
        <p:txBody>
          <a:bodyPr/>
          <a:lstStyle/>
          <a:p>
            <a:endParaRPr lang="en-US" dirty="0"/>
          </a:p>
          <a:p>
            <a:r>
              <a:rPr lang="cy" sz="2400" b="0" i="0" u="none" strike="noStrike" cap="none" baseline="0" dirty="0">
                <a:solidFill>
                  <a:schemeClr val="tx1"/>
                </a:solidFill>
                <a:effectLst/>
                <a:uFillTx/>
              </a:rPr>
              <a:t>Darllenwch drwy'r astudiaeth achos ar Nathan ac atebwch y cwestiynau </a:t>
            </a:r>
          </a:p>
        </p:txBody>
      </p:sp>
    </p:spTree>
    <p:extLst>
      <p:ext uri="{BB962C8B-B14F-4D97-AF65-F5344CB8AC3E}">
        <p14:creationId xmlns:p14="http://schemas.microsoft.com/office/powerpoint/2010/main" val="2119683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477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2EAA702-986A-5D77-E29D-E0FD207D63E1}"/>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2816336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5B46D8-304B-E94A-9D1A-C2F9E283D96F}"/>
              </a:ext>
            </a:extLst>
          </p:cNvPr>
          <p:cNvSpPr>
            <a:spLocks noGrp="1"/>
          </p:cNvSpPr>
          <p:nvPr>
            <p:ph type="body" sz="quarter" idx="10"/>
          </p:nvPr>
        </p:nvSpPr>
        <p:spPr/>
        <p:txBody>
          <a:bodyPr/>
          <a:lstStyle/>
          <a:p>
            <a:r>
              <a:rPr lang="en-US" b="1" dirty="0"/>
              <a:t>Aim</a:t>
            </a:r>
            <a:r>
              <a:rPr lang="en-US" dirty="0"/>
              <a:t> </a:t>
            </a:r>
          </a:p>
        </p:txBody>
      </p:sp>
      <p:sp>
        <p:nvSpPr>
          <p:cNvPr id="5" name="Text Placeholder 4">
            <a:extLst>
              <a:ext uri="{FF2B5EF4-FFF2-40B4-BE49-F238E27FC236}">
                <a16:creationId xmlns:a16="http://schemas.microsoft.com/office/drawing/2014/main" id="{37AC2596-4228-FD44-A32C-F4FD338AC78E}"/>
              </a:ext>
            </a:extLst>
          </p:cNvPr>
          <p:cNvSpPr>
            <a:spLocks noGrp="1"/>
          </p:cNvSpPr>
          <p:nvPr>
            <p:ph type="body" sz="quarter" idx="12"/>
          </p:nvPr>
        </p:nvSpPr>
        <p:spPr/>
        <p:txBody>
          <a:bodyPr/>
          <a:lstStyle/>
          <a:p>
            <a:r>
              <a:rPr lang="en-US" dirty="0">
                <a:solidFill>
                  <a:schemeClr val="tx1"/>
                </a:solidFill>
              </a:rPr>
              <a:t>To consider our role and responsibility when supporting the assessment process when working with  adults  </a:t>
            </a:r>
          </a:p>
        </p:txBody>
      </p:sp>
      <p:sp>
        <p:nvSpPr>
          <p:cNvPr id="7" name="Text Placeholder 2">
            <a:extLst>
              <a:ext uri="{FF2B5EF4-FFF2-40B4-BE49-F238E27FC236}">
                <a16:creationId xmlns:a16="http://schemas.microsoft.com/office/drawing/2014/main" id="{2A5B46D8-304B-E94A-9D1A-C2F9E283D96F}"/>
              </a:ext>
            </a:extLst>
          </p:cNvPr>
          <p:cNvSpPr>
            <a:spLocks noGrp="1"/>
          </p:cNvSpPr>
          <p:nvPr>
            <p:ph type="body" sz="quarter" idx="10"/>
            <p:custDataLst>
              <p:tags r:id="rId1"/>
            </p:custDataLst>
          </p:nvPr>
        </p:nvSpPr>
        <p:spPr>
          <a:xfrm>
            <a:off x="223457" y="365126"/>
            <a:ext cx="3690937" cy="1031284"/>
          </a:xfrm>
        </p:spPr>
        <p:txBody>
          <a:bodyPr/>
          <a:lstStyle/>
          <a:p>
            <a:r>
              <a:rPr lang="cy" sz="2800" b="1" i="0" u="none" strike="noStrike" cap="none" baseline="0" dirty="0">
                <a:solidFill>
                  <a:srgbClr val="16AD85"/>
                </a:solidFill>
                <a:effectLst/>
                <a:uFillTx/>
              </a:rPr>
              <a:t>Nod </a:t>
            </a:r>
          </a:p>
        </p:txBody>
      </p:sp>
      <p:sp>
        <p:nvSpPr>
          <p:cNvPr id="9" name="Text Placeholder 4">
            <a:extLst>
              <a:ext uri="{FF2B5EF4-FFF2-40B4-BE49-F238E27FC236}">
                <a16:creationId xmlns:a16="http://schemas.microsoft.com/office/drawing/2014/main" id="{37AC2596-4228-FD44-A32C-F4FD338AC78E}"/>
              </a:ext>
            </a:extLst>
          </p:cNvPr>
          <p:cNvSpPr>
            <a:spLocks noGrp="1"/>
          </p:cNvSpPr>
          <p:nvPr>
            <p:ph type="body" sz="quarter" idx="12"/>
            <p:custDataLst>
              <p:tags r:id="rId2"/>
            </p:custDataLst>
          </p:nvPr>
        </p:nvSpPr>
        <p:spPr>
          <a:xfrm>
            <a:off x="397193" y="1649413"/>
            <a:ext cx="3690495" cy="3851275"/>
          </a:xfrm>
        </p:spPr>
        <p:txBody>
          <a:bodyPr/>
          <a:lstStyle/>
          <a:p>
            <a:r>
              <a:rPr lang="cy" sz="2400" b="0" i="0" u="none" strike="noStrike" cap="none" baseline="0" dirty="0">
                <a:solidFill>
                  <a:schemeClr val="tx1"/>
                </a:solidFill>
                <a:effectLst/>
                <a:uFillTx/>
              </a:rPr>
              <a:t>Ystyried ein rôl a’n cyfrifoldeb wrth gefnogi’r broses asesu wrth weithio gydag oedolion  </a:t>
            </a:r>
          </a:p>
        </p:txBody>
      </p:sp>
    </p:spTree>
    <p:extLst>
      <p:ext uri="{BB962C8B-B14F-4D97-AF65-F5344CB8AC3E}">
        <p14:creationId xmlns:p14="http://schemas.microsoft.com/office/powerpoint/2010/main" val="3055303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91047F4-61FF-0C42-9092-3B7CDBBCABAB}"/>
              </a:ext>
            </a:extLst>
          </p:cNvPr>
          <p:cNvSpPr>
            <a:spLocks noGrp="1"/>
          </p:cNvSpPr>
          <p:nvPr>
            <p:ph type="body" sz="quarter" idx="10"/>
          </p:nvPr>
        </p:nvSpPr>
        <p:spPr/>
        <p:txBody>
          <a:bodyPr/>
          <a:lstStyle/>
          <a:p>
            <a:r>
              <a:rPr lang="en-US" b="1" dirty="0"/>
              <a:t>Objective</a:t>
            </a:r>
            <a:r>
              <a:rPr lang="en-US" dirty="0"/>
              <a:t> </a:t>
            </a:r>
          </a:p>
        </p:txBody>
      </p:sp>
      <p:sp>
        <p:nvSpPr>
          <p:cNvPr id="5" name="Text Placeholder 4">
            <a:extLst>
              <a:ext uri="{FF2B5EF4-FFF2-40B4-BE49-F238E27FC236}">
                <a16:creationId xmlns:a16="http://schemas.microsoft.com/office/drawing/2014/main" id="{A381B8BA-6DF9-EE49-9129-7ED46A52B961}"/>
              </a:ext>
            </a:extLst>
          </p:cNvPr>
          <p:cNvSpPr>
            <a:spLocks noGrp="1"/>
          </p:cNvSpPr>
          <p:nvPr>
            <p:ph type="body" sz="quarter" idx="12"/>
          </p:nvPr>
        </p:nvSpPr>
        <p:spPr>
          <a:xfrm>
            <a:off x="4930202" y="1363326"/>
            <a:ext cx="3690495" cy="3851275"/>
          </a:xfrm>
        </p:spPr>
        <p:txBody>
          <a:bodyPr/>
          <a:lstStyle/>
          <a:p>
            <a:r>
              <a:rPr lang="en-US" dirty="0">
                <a:solidFill>
                  <a:schemeClr val="tx1"/>
                </a:solidFill>
              </a:rPr>
              <a:t>To increase understanding of the assessment process </a:t>
            </a:r>
          </a:p>
        </p:txBody>
      </p:sp>
      <p:sp>
        <p:nvSpPr>
          <p:cNvPr id="4" name="Text Placeholder 2">
            <a:extLst>
              <a:ext uri="{FF2B5EF4-FFF2-40B4-BE49-F238E27FC236}">
                <a16:creationId xmlns:a16="http://schemas.microsoft.com/office/drawing/2014/main" id="{691047F4-61FF-0C42-9092-3B7CDBBCABAB}"/>
              </a:ext>
            </a:extLst>
          </p:cNvPr>
          <p:cNvSpPr>
            <a:spLocks noGrp="1"/>
          </p:cNvSpPr>
          <p:nvPr>
            <p:ph type="body" sz="quarter" idx="10"/>
            <p:custDataLst>
              <p:tags r:id="rId1"/>
            </p:custDataLst>
          </p:nvPr>
        </p:nvSpPr>
        <p:spPr>
          <a:xfrm>
            <a:off x="205169" y="332043"/>
            <a:ext cx="3690937" cy="1031284"/>
          </a:xfrm>
        </p:spPr>
        <p:txBody>
          <a:bodyPr/>
          <a:lstStyle/>
          <a:p>
            <a:r>
              <a:rPr lang="cy" sz="2800" b="1" i="0" u="none" strike="noStrike" cap="none" baseline="0" dirty="0">
                <a:solidFill>
                  <a:srgbClr val="16AD85"/>
                </a:solidFill>
                <a:effectLst/>
                <a:uFillTx/>
              </a:rPr>
              <a:t>Amcan </a:t>
            </a:r>
          </a:p>
        </p:txBody>
      </p:sp>
      <p:sp>
        <p:nvSpPr>
          <p:cNvPr id="6" name="Text Placeholder 4">
            <a:extLst>
              <a:ext uri="{FF2B5EF4-FFF2-40B4-BE49-F238E27FC236}">
                <a16:creationId xmlns:a16="http://schemas.microsoft.com/office/drawing/2014/main" id="{A381B8BA-6DF9-EE49-9129-7ED46A52B961}"/>
              </a:ext>
            </a:extLst>
          </p:cNvPr>
          <p:cNvSpPr>
            <a:spLocks noGrp="1"/>
          </p:cNvSpPr>
          <p:nvPr>
            <p:ph type="body" sz="quarter" idx="12"/>
            <p:custDataLst>
              <p:tags r:id="rId2"/>
            </p:custDataLst>
          </p:nvPr>
        </p:nvSpPr>
        <p:spPr>
          <a:xfrm>
            <a:off x="205611" y="1397280"/>
            <a:ext cx="3690495" cy="3851275"/>
          </a:xfrm>
        </p:spPr>
        <p:txBody>
          <a:bodyPr/>
          <a:lstStyle/>
          <a:p>
            <a:r>
              <a:rPr lang="cy" sz="2400" b="0" i="0" u="none" strike="noStrike" cap="none" baseline="0" dirty="0">
                <a:solidFill>
                  <a:schemeClr val="tx1"/>
                </a:solidFill>
                <a:effectLst/>
                <a:uFillTx/>
              </a:rPr>
              <a:t>I gynyddu fy nealltwriaeth o'r broses asesu </a:t>
            </a:r>
          </a:p>
        </p:txBody>
      </p:sp>
    </p:spTree>
    <p:extLst>
      <p:ext uri="{BB962C8B-B14F-4D97-AF65-F5344CB8AC3E}">
        <p14:creationId xmlns:p14="http://schemas.microsoft.com/office/powerpoint/2010/main" val="337896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AA07BE-0CAF-354E-85C4-64263F31986C}"/>
              </a:ext>
            </a:extLst>
          </p:cNvPr>
          <p:cNvSpPr>
            <a:spLocks noGrp="1"/>
          </p:cNvSpPr>
          <p:nvPr>
            <p:ph type="body" sz="quarter" idx="10"/>
          </p:nvPr>
        </p:nvSpPr>
        <p:spPr>
          <a:xfrm>
            <a:off x="4862513" y="479266"/>
            <a:ext cx="3690937" cy="1031284"/>
          </a:xfrm>
        </p:spPr>
        <p:txBody>
          <a:bodyPr/>
          <a:lstStyle/>
          <a:p>
            <a:r>
              <a:rPr lang="en-US" b="1" dirty="0"/>
              <a:t>Directed study </a:t>
            </a:r>
          </a:p>
        </p:txBody>
      </p:sp>
      <p:sp>
        <p:nvSpPr>
          <p:cNvPr id="5" name="Text Placeholder 4">
            <a:extLst>
              <a:ext uri="{FF2B5EF4-FFF2-40B4-BE49-F238E27FC236}">
                <a16:creationId xmlns:a16="http://schemas.microsoft.com/office/drawing/2014/main" id="{59D4BC6C-AE15-7E49-A966-0343EBD56E08}"/>
              </a:ext>
            </a:extLst>
          </p:cNvPr>
          <p:cNvSpPr>
            <a:spLocks noGrp="1"/>
          </p:cNvSpPr>
          <p:nvPr>
            <p:ph type="body" sz="quarter" idx="12"/>
          </p:nvPr>
        </p:nvSpPr>
        <p:spPr/>
        <p:txBody>
          <a:bodyPr/>
          <a:lstStyle/>
          <a:p>
            <a:pPr marL="0" indent="0">
              <a:buNone/>
            </a:pPr>
            <a:r>
              <a:rPr lang="en-US" dirty="0">
                <a:solidFill>
                  <a:schemeClr val="tx1"/>
                </a:solidFill>
              </a:rPr>
              <a:t>Social Services and Well-being (Wales) Act 2014 </a:t>
            </a:r>
          </a:p>
          <a:p>
            <a:pPr marL="0" indent="0">
              <a:buNone/>
            </a:pPr>
            <a:r>
              <a:rPr lang="en-US" dirty="0">
                <a:solidFill>
                  <a:schemeClr val="tx1"/>
                </a:solidFill>
              </a:rPr>
              <a:t>Code of Practice Part 3</a:t>
            </a:r>
          </a:p>
          <a:p>
            <a:pPr marL="0" indent="0">
              <a:buNone/>
            </a:pPr>
            <a:endParaRPr lang="en-US" dirty="0">
              <a:solidFill>
                <a:schemeClr val="tx1"/>
              </a:solidFill>
            </a:endParaRPr>
          </a:p>
          <a:p>
            <a:pPr marL="0" indent="0">
              <a:buNone/>
            </a:pPr>
            <a:r>
              <a:rPr lang="en-US" dirty="0">
                <a:solidFill>
                  <a:schemeClr val="tx1"/>
                </a:solidFill>
              </a:rPr>
              <a:t>Your role and responsibilities and how this supports the assessment process in your agency.</a:t>
            </a:r>
          </a:p>
          <a:p>
            <a:pPr marL="0" indent="0">
              <a:buNone/>
            </a:pPr>
            <a:endParaRPr lang="en-US" dirty="0"/>
          </a:p>
        </p:txBody>
      </p:sp>
      <p:sp>
        <p:nvSpPr>
          <p:cNvPr id="4" name="Text Placeholder 2">
            <a:extLst>
              <a:ext uri="{FF2B5EF4-FFF2-40B4-BE49-F238E27FC236}">
                <a16:creationId xmlns:a16="http://schemas.microsoft.com/office/drawing/2014/main" id="{9BAA07BE-0CAF-354E-85C4-64263F31986C}"/>
              </a:ext>
            </a:extLst>
          </p:cNvPr>
          <p:cNvSpPr>
            <a:spLocks noGrp="1"/>
          </p:cNvSpPr>
          <p:nvPr>
            <p:ph type="body" sz="quarter" idx="10"/>
            <p:custDataLst>
              <p:tags r:id="rId1"/>
            </p:custDataLst>
          </p:nvPr>
        </p:nvSpPr>
        <p:spPr>
          <a:xfrm>
            <a:off x="269177" y="298070"/>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59D4BC6C-AE15-7E49-A966-0343EBD56E08}"/>
              </a:ext>
            </a:extLst>
          </p:cNvPr>
          <p:cNvSpPr>
            <a:spLocks noGrp="1"/>
          </p:cNvSpPr>
          <p:nvPr>
            <p:ph type="body" sz="quarter" idx="12"/>
            <p:custDataLst>
              <p:tags r:id="rId2"/>
            </p:custDataLst>
          </p:nvPr>
        </p:nvSpPr>
        <p:spPr>
          <a:xfrm>
            <a:off x="424625" y="1649412"/>
            <a:ext cx="3690495" cy="3851275"/>
          </a:xfrm>
        </p:spPr>
        <p:txBody>
          <a:bodyPr/>
          <a:lstStyle/>
          <a:p>
            <a:pPr marL="0" indent="0">
              <a:buNone/>
            </a:pPr>
            <a:r>
              <a:rPr lang="cy" sz="2400" b="0" i="0" u="none" strike="noStrike" cap="none" baseline="0" dirty="0">
                <a:solidFill>
                  <a:schemeClr val="tx1"/>
                </a:solidFill>
                <a:effectLst/>
                <a:uFillTx/>
              </a:rPr>
              <a:t>Deddf Gwasanaethau Cymdeithasol a Llesiant (Cymru) 2014 </a:t>
            </a:r>
          </a:p>
          <a:p>
            <a:pPr marL="0" indent="0">
              <a:buNone/>
            </a:pPr>
            <a:r>
              <a:rPr lang="cy" sz="2400" b="0" i="0" u="none" strike="noStrike" cap="none" baseline="0" dirty="0">
                <a:solidFill>
                  <a:schemeClr val="tx1"/>
                </a:solidFill>
                <a:effectLst/>
                <a:uFillTx/>
              </a:rPr>
              <a:t>Cod Ymarfer Rhan 3</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Eich rôl a'ch cyfrifoldebau a sut mae hyn yn cefnogi'r broses asesu yn eich asiantaeth.</a:t>
            </a:r>
          </a:p>
          <a:p>
            <a:pPr marL="0" indent="0">
              <a:buNone/>
            </a:pPr>
            <a:endParaRPr lang="en-US" dirty="0"/>
          </a:p>
        </p:txBody>
      </p:sp>
    </p:spTree>
    <p:extLst>
      <p:ext uri="{BB962C8B-B14F-4D97-AF65-F5344CB8AC3E}">
        <p14:creationId xmlns:p14="http://schemas.microsoft.com/office/powerpoint/2010/main" val="98403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2BD1B8-7A8F-5C4A-A382-6BA51671079B}"/>
              </a:ext>
            </a:extLst>
          </p:cNvPr>
          <p:cNvSpPr>
            <a:spLocks noGrp="1"/>
          </p:cNvSpPr>
          <p:nvPr>
            <p:ph type="body" sz="quarter" idx="10"/>
          </p:nvPr>
        </p:nvSpPr>
        <p:spPr/>
        <p:txBody>
          <a:bodyPr/>
          <a:lstStyle/>
          <a:p>
            <a:r>
              <a:rPr lang="en-US" b="1" dirty="0"/>
              <a:t>Group Exercise </a:t>
            </a:r>
          </a:p>
        </p:txBody>
      </p:sp>
      <p:sp>
        <p:nvSpPr>
          <p:cNvPr id="5" name="Text Placeholder 4">
            <a:extLst>
              <a:ext uri="{FF2B5EF4-FFF2-40B4-BE49-F238E27FC236}">
                <a16:creationId xmlns:a16="http://schemas.microsoft.com/office/drawing/2014/main" id="{E39022C7-DE04-9A46-969A-3646289120D0}"/>
              </a:ext>
            </a:extLst>
          </p:cNvPr>
          <p:cNvSpPr>
            <a:spLocks noGrp="1"/>
          </p:cNvSpPr>
          <p:nvPr>
            <p:ph type="body" sz="quarter" idx="12"/>
          </p:nvPr>
        </p:nvSpPr>
        <p:spPr>
          <a:xfrm>
            <a:off x="4862513" y="1320229"/>
            <a:ext cx="3690495" cy="3851275"/>
          </a:xfrm>
        </p:spPr>
        <p:txBody>
          <a:bodyPr>
            <a:normAutofit fontScale="92500"/>
          </a:bodyPr>
          <a:lstStyle/>
          <a:p>
            <a:r>
              <a:rPr lang="en-US" dirty="0">
                <a:solidFill>
                  <a:schemeClr val="tx1"/>
                </a:solidFill>
              </a:rPr>
              <a:t>Get into groups of 3 with people you do not normally sit with</a:t>
            </a:r>
            <a:endParaRPr lang="en-US" dirty="0">
              <a:solidFill>
                <a:schemeClr val="tx1"/>
              </a:solidFill>
              <a:cs typeface="Calibri" panose="020F0502020204030204" pitchFamily="34" charset="0"/>
            </a:endParaRPr>
          </a:p>
          <a:p>
            <a:r>
              <a:rPr lang="en-US" dirty="0">
                <a:solidFill>
                  <a:schemeClr val="tx1"/>
                </a:solidFill>
              </a:rPr>
              <a:t>Introduce yourselves and find out who has met the most famous person</a:t>
            </a:r>
            <a:endParaRPr lang="en-US" dirty="0">
              <a:solidFill>
                <a:schemeClr val="tx1"/>
              </a:solidFill>
              <a:cs typeface="Calibri" panose="020F0502020204030204" pitchFamily="34" charset="0"/>
            </a:endParaRPr>
          </a:p>
          <a:p>
            <a:r>
              <a:rPr lang="en-US" dirty="0">
                <a:solidFill>
                  <a:schemeClr val="tx1"/>
                </a:solidFill>
              </a:rPr>
              <a:t>That person to start with sharing what their biggest learning about their role and the assessment process from the directed study</a:t>
            </a:r>
            <a:endParaRPr lang="en-US" dirty="0">
              <a:solidFill>
                <a:schemeClr val="tx1"/>
              </a:solidFill>
              <a:cs typeface="Calibri" panose="020F0502020204030204" pitchFamily="34" charset="0"/>
            </a:endParaRPr>
          </a:p>
          <a:p>
            <a:endParaRPr lang="en-US" dirty="0">
              <a:solidFill>
                <a:srgbClr val="002060"/>
              </a:solidFill>
            </a:endParaRPr>
          </a:p>
          <a:p>
            <a:endParaRPr lang="en-US" dirty="0">
              <a:solidFill>
                <a:srgbClr val="002060"/>
              </a:solidFill>
            </a:endParaRPr>
          </a:p>
        </p:txBody>
      </p:sp>
      <p:sp>
        <p:nvSpPr>
          <p:cNvPr id="4" name="Text Placeholder 2">
            <a:extLst>
              <a:ext uri="{FF2B5EF4-FFF2-40B4-BE49-F238E27FC236}">
                <a16:creationId xmlns:a16="http://schemas.microsoft.com/office/drawing/2014/main" id="{6C2BD1B8-7A8F-5C4A-A382-6BA51671079B}"/>
              </a:ext>
            </a:extLst>
          </p:cNvPr>
          <p:cNvSpPr>
            <a:spLocks noGrp="1"/>
          </p:cNvSpPr>
          <p:nvPr>
            <p:ph type="body" sz="quarter" idx="10"/>
            <p:custDataLst>
              <p:tags r:id="rId1"/>
            </p:custDataLst>
          </p:nvPr>
        </p:nvSpPr>
        <p:spPr>
          <a:xfrm>
            <a:off x="397193" y="365126"/>
            <a:ext cx="3690937" cy="1031284"/>
          </a:xfrm>
        </p:spPr>
        <p:txBody>
          <a:bodyPr/>
          <a:lstStyle/>
          <a:p>
            <a:r>
              <a:rPr lang="cy" sz="2800" b="1" i="0" u="none" strike="noStrike" cap="none" baseline="0" dirty="0">
                <a:solidFill>
                  <a:srgbClr val="16AD85"/>
                </a:solidFill>
                <a:effectLst/>
                <a:uFillTx/>
              </a:rPr>
              <a:t>Ymarfer Grŵp </a:t>
            </a:r>
          </a:p>
        </p:txBody>
      </p:sp>
      <p:sp>
        <p:nvSpPr>
          <p:cNvPr id="6" name="Text Placeholder 4">
            <a:extLst>
              <a:ext uri="{FF2B5EF4-FFF2-40B4-BE49-F238E27FC236}">
                <a16:creationId xmlns:a16="http://schemas.microsoft.com/office/drawing/2014/main" id="{E39022C7-DE04-9A46-969A-3646289120D0}"/>
              </a:ext>
            </a:extLst>
          </p:cNvPr>
          <p:cNvSpPr>
            <a:spLocks noGrp="1"/>
          </p:cNvSpPr>
          <p:nvPr>
            <p:ph type="body" sz="quarter" idx="12"/>
            <p:custDataLst>
              <p:tags r:id="rId2"/>
            </p:custDataLst>
          </p:nvPr>
        </p:nvSpPr>
        <p:spPr>
          <a:xfrm>
            <a:off x="292608" y="1396410"/>
            <a:ext cx="3690495" cy="3851275"/>
          </a:xfrm>
        </p:spPr>
        <p:txBody>
          <a:bodyPr>
            <a:normAutofit fontScale="92500" lnSpcReduction="10000"/>
          </a:bodyPr>
          <a:lstStyle/>
          <a:p>
            <a:r>
              <a:rPr lang="cy" sz="2400" b="0" i="0" u="none" strike="noStrike" cap="none" baseline="0" dirty="0">
                <a:solidFill>
                  <a:schemeClr val="tx1"/>
                </a:solidFill>
                <a:effectLst/>
                <a:uFillTx/>
              </a:rPr>
              <a:t>Rhannwch yn grwpiau o 3 o bobl nad ydych chi fel arfer yn eistedd gyda nhw.</a:t>
            </a:r>
          </a:p>
          <a:p>
            <a:r>
              <a:rPr lang="cy" sz="2400" b="0" i="0" u="none" strike="noStrike" cap="none" baseline="0" dirty="0">
                <a:solidFill>
                  <a:schemeClr val="tx1"/>
                </a:solidFill>
                <a:effectLst/>
                <a:uFillTx/>
              </a:rPr>
              <a:t>Cyflwynwch eich hunain a darganfyddwch pwy sydd wedi cyfarfod â'r person mwyaf enwog</a:t>
            </a:r>
          </a:p>
          <a:p>
            <a:r>
              <a:rPr lang="cy" sz="2400" b="0" i="0" u="none" strike="noStrike" cap="none" baseline="0" dirty="0">
                <a:solidFill>
                  <a:schemeClr val="tx1"/>
                </a:solidFill>
                <a:effectLst/>
                <a:uFillTx/>
              </a:rPr>
              <a:t>Y person hwnnw i ddechrau drwy rannu’r hyn y mae wedi’i ddysgu fwyaf am ei rôl a’r broses asesu o’r astudiaeth dan gyfarwyddyd-</a:t>
            </a:r>
          </a:p>
          <a:p>
            <a:endParaRPr lang="en-US"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138384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ishQuotes Instagram posts - Gramho.com">
            <a:extLst>
              <a:ext uri="{FF2B5EF4-FFF2-40B4-BE49-F238E27FC236}">
                <a16:creationId xmlns:a16="http://schemas.microsoft.com/office/drawing/2014/main" id="{3BE21789-AB9D-544C-B7B5-4E712ABC0E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2320" y="487304"/>
            <a:ext cx="4856480" cy="44959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8552" y="5664950"/>
            <a:ext cx="3332960" cy="216427"/>
          </a:xfrm>
          <a:prstGeom prst="rect">
            <a:avLst/>
          </a:prstGeom>
        </p:spPr>
        <p:txBody>
          <a:bodyPr vert="horz" wrap="none" lIns="91440" tIns="45720" rIns="91440" bIns="45720" rtlCol="0" anchor="ctr">
            <a:normAutofit fontScale="55000" lnSpcReduction="20000"/>
          </a:bodyPr>
          <a:lstStyle/>
          <a:p>
            <a:r>
              <a:rPr lang="en-GB" dirty="0">
                <a:latin typeface="Calibri" panose="020F0502020204030204" pitchFamily="34" charset="0"/>
              </a:rPr>
              <a:t>NB. This image is only available in English</a:t>
            </a:r>
          </a:p>
        </p:txBody>
      </p:sp>
      <p:sp>
        <p:nvSpPr>
          <p:cNvPr id="3" name="TextBox 2"/>
          <p:cNvSpPr txBox="1"/>
          <p:nvPr/>
        </p:nvSpPr>
        <p:spPr>
          <a:xfrm>
            <a:off x="378745" y="4983208"/>
            <a:ext cx="914400" cy="914400"/>
          </a:xfrm>
          <a:prstGeom prst="rect">
            <a:avLst/>
          </a:prstGeom>
        </p:spPr>
        <p:txBody>
          <a:bodyPr vert="horz" wrap="none" lIns="91440" tIns="45720" rIns="91440" bIns="45720" rtlCol="0" anchor="ctr">
            <a:normAutofit/>
          </a:bodyPr>
          <a:lstStyle/>
          <a:p>
            <a:endParaRPr lang="en-GB" dirty="0">
              <a:latin typeface="Calibri" panose="020F0502020204030204" pitchFamily="34" charset="0"/>
            </a:endParaRPr>
          </a:p>
        </p:txBody>
      </p:sp>
    </p:spTree>
    <p:custDataLst>
      <p:tags r:id="rId1"/>
    </p:custDataLst>
    <p:extLst>
      <p:ext uri="{BB962C8B-B14F-4D97-AF65-F5344CB8AC3E}">
        <p14:creationId xmlns:p14="http://schemas.microsoft.com/office/powerpoint/2010/main" val="5351963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1"/>
</p:tagLst>
</file>

<file path=ppt/tags/tag10.xml><?xml version="1.0" encoding="utf-8"?>
<p:tagLst xmlns:a="http://schemas.openxmlformats.org/drawingml/2006/main" xmlns:r="http://schemas.openxmlformats.org/officeDocument/2006/relationships" xmlns:p="http://schemas.openxmlformats.org/presentationml/2006/main">
  <p:tag name="AS_UNIQUEID" val="596"/>
</p:tagLst>
</file>

<file path=ppt/tags/tag11.xml><?xml version="1.0" encoding="utf-8"?>
<p:tagLst xmlns:a="http://schemas.openxmlformats.org/drawingml/2006/main" xmlns:r="http://schemas.openxmlformats.org/officeDocument/2006/relationships" xmlns:p="http://schemas.openxmlformats.org/presentationml/2006/main">
  <p:tag name="AS_UNIQUEID" val="598"/>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S_UNIQUEID" val="615"/>
</p:tagLst>
</file>

<file path=ppt/tags/tag14.xml><?xml version="1.0" encoding="utf-8"?>
<p:tagLst xmlns:a="http://schemas.openxmlformats.org/drawingml/2006/main" xmlns:r="http://schemas.openxmlformats.org/officeDocument/2006/relationships" xmlns:p="http://schemas.openxmlformats.org/presentationml/2006/main">
  <p:tag name="AS_UNIQUEID" val="617"/>
</p:tagLst>
</file>

<file path=ppt/tags/tag15.xml><?xml version="1.0" encoding="utf-8"?>
<p:tagLst xmlns:a="http://schemas.openxmlformats.org/drawingml/2006/main" xmlns:r="http://schemas.openxmlformats.org/officeDocument/2006/relationships" xmlns:p="http://schemas.openxmlformats.org/presentationml/2006/main">
  <p:tag name="AS_UNIQUEID" val="620"/>
</p:tagLst>
</file>

<file path=ppt/tags/tag16.xml><?xml version="1.0" encoding="utf-8"?>
<p:tagLst xmlns:a="http://schemas.openxmlformats.org/drawingml/2006/main" xmlns:r="http://schemas.openxmlformats.org/officeDocument/2006/relationships" xmlns:p="http://schemas.openxmlformats.org/presentationml/2006/main">
  <p:tag name="AS_UNIQUEID" val="622"/>
</p:tagLst>
</file>

<file path=ppt/tags/tag17.xml><?xml version="1.0" encoding="utf-8"?>
<p:tagLst xmlns:a="http://schemas.openxmlformats.org/drawingml/2006/main" xmlns:r="http://schemas.openxmlformats.org/officeDocument/2006/relationships" xmlns:p="http://schemas.openxmlformats.org/presentationml/2006/main">
  <p:tag name="AS_UNIQUEID" val="629"/>
</p:tagLst>
</file>

<file path=ppt/tags/tag18.xml><?xml version="1.0" encoding="utf-8"?>
<p:tagLst xmlns:a="http://schemas.openxmlformats.org/drawingml/2006/main" xmlns:r="http://schemas.openxmlformats.org/officeDocument/2006/relationships" xmlns:p="http://schemas.openxmlformats.org/presentationml/2006/main">
  <p:tag name="AS_UNIQUEID" val="631"/>
</p:tagLst>
</file>

<file path=ppt/tags/tag19.xml><?xml version="1.0" encoding="utf-8"?>
<p:tagLst xmlns:a="http://schemas.openxmlformats.org/drawingml/2006/main" xmlns:r="http://schemas.openxmlformats.org/officeDocument/2006/relationships" xmlns:p="http://schemas.openxmlformats.org/presentationml/2006/main">
  <p:tag name="AS_UNIQUEID" val="63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S_UNIQUEID" val="640"/>
</p:tagLst>
</file>

<file path=ppt/tags/tag21.xml><?xml version="1.0" encoding="utf-8"?>
<p:tagLst xmlns:a="http://schemas.openxmlformats.org/drawingml/2006/main" xmlns:r="http://schemas.openxmlformats.org/officeDocument/2006/relationships" xmlns:p="http://schemas.openxmlformats.org/presentationml/2006/main">
  <p:tag name="AS_UNIQUEID" val="647"/>
</p:tagLst>
</file>

<file path=ppt/tags/tag22.xml><?xml version="1.0" encoding="utf-8"?>
<p:tagLst xmlns:a="http://schemas.openxmlformats.org/drawingml/2006/main" xmlns:r="http://schemas.openxmlformats.org/officeDocument/2006/relationships" xmlns:p="http://schemas.openxmlformats.org/presentationml/2006/main">
  <p:tag name="AS_UNIQUEID" val="649"/>
</p:tagLst>
</file>

<file path=ppt/tags/tag23.xml><?xml version="1.0" encoding="utf-8"?>
<p:tagLst xmlns:a="http://schemas.openxmlformats.org/drawingml/2006/main" xmlns:r="http://schemas.openxmlformats.org/officeDocument/2006/relationships" xmlns:p="http://schemas.openxmlformats.org/presentationml/2006/main">
  <p:tag name="AS_UNIQUEID" val="656"/>
</p:tagLst>
</file>

<file path=ppt/tags/tag24.xml><?xml version="1.0" encoding="utf-8"?>
<p:tagLst xmlns:a="http://schemas.openxmlformats.org/drawingml/2006/main" xmlns:r="http://schemas.openxmlformats.org/officeDocument/2006/relationships" xmlns:p="http://schemas.openxmlformats.org/presentationml/2006/main">
  <p:tag name="AS_UNIQUEID" val="658"/>
</p:tagLst>
</file>

<file path=ppt/tags/tag25.xml><?xml version="1.0" encoding="utf-8"?>
<p:tagLst xmlns:a="http://schemas.openxmlformats.org/drawingml/2006/main" xmlns:r="http://schemas.openxmlformats.org/officeDocument/2006/relationships" xmlns:p="http://schemas.openxmlformats.org/presentationml/2006/main">
  <p:tag name="AS_UNIQUEID" val="674"/>
</p:tagLst>
</file>

<file path=ppt/tags/tag26.xml><?xml version="1.0" encoding="utf-8"?>
<p:tagLst xmlns:a="http://schemas.openxmlformats.org/drawingml/2006/main" xmlns:r="http://schemas.openxmlformats.org/officeDocument/2006/relationships" xmlns:p="http://schemas.openxmlformats.org/presentationml/2006/main">
  <p:tag name="AS_UNIQUEID" val="676"/>
</p:tagLst>
</file>

<file path=ppt/tags/tag27.xml><?xml version="1.0" encoding="utf-8"?>
<p:tagLst xmlns:a="http://schemas.openxmlformats.org/drawingml/2006/main" xmlns:r="http://schemas.openxmlformats.org/officeDocument/2006/relationships" xmlns:p="http://schemas.openxmlformats.org/presentationml/2006/main">
  <p:tag name="AS_UNIQUEID" val="665"/>
</p:tagLst>
</file>

<file path=ppt/tags/tag28.xml><?xml version="1.0" encoding="utf-8"?>
<p:tagLst xmlns:a="http://schemas.openxmlformats.org/drawingml/2006/main" xmlns:r="http://schemas.openxmlformats.org/officeDocument/2006/relationships" xmlns:p="http://schemas.openxmlformats.org/presentationml/2006/main">
  <p:tag name="AS_UNIQUEID" val="667"/>
</p:tagLst>
</file>

<file path=ppt/tags/tag29.xml><?xml version="1.0" encoding="utf-8"?>
<p:tagLst xmlns:a="http://schemas.openxmlformats.org/drawingml/2006/main" xmlns:r="http://schemas.openxmlformats.org/officeDocument/2006/relationships" xmlns:p="http://schemas.openxmlformats.org/presentationml/2006/main">
  <p:tag name="AS_UNIQUEID" val="683"/>
</p:tagLst>
</file>

<file path=ppt/tags/tag3.xml><?xml version="1.0" encoding="utf-8"?>
<p:tagLst xmlns:a="http://schemas.openxmlformats.org/drawingml/2006/main" xmlns:r="http://schemas.openxmlformats.org/officeDocument/2006/relationships" xmlns:p="http://schemas.openxmlformats.org/presentationml/2006/main">
  <p:tag name="AS_UNIQUEID" val="562"/>
</p:tagLst>
</file>

<file path=ppt/tags/tag30.xml><?xml version="1.0" encoding="utf-8"?>
<p:tagLst xmlns:a="http://schemas.openxmlformats.org/drawingml/2006/main" xmlns:r="http://schemas.openxmlformats.org/officeDocument/2006/relationships" xmlns:p="http://schemas.openxmlformats.org/presentationml/2006/main">
  <p:tag name="AS_UNIQUEID" val="685"/>
</p:tagLst>
</file>

<file path=ppt/tags/tag31.xml><?xml version="1.0" encoding="utf-8"?>
<p:tagLst xmlns:a="http://schemas.openxmlformats.org/drawingml/2006/main" xmlns:r="http://schemas.openxmlformats.org/officeDocument/2006/relationships" xmlns:p="http://schemas.openxmlformats.org/presentationml/2006/main">
  <p:tag name="AS_UNIQUEID" val="692"/>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S_UNIQUEID" val="701"/>
</p:tagLst>
</file>

<file path=ppt/tags/tag34.xml><?xml version="1.0" encoding="utf-8"?>
<p:tagLst xmlns:a="http://schemas.openxmlformats.org/drawingml/2006/main" xmlns:r="http://schemas.openxmlformats.org/officeDocument/2006/relationships" xmlns:p="http://schemas.openxmlformats.org/presentationml/2006/main">
  <p:tag name="AS_UNIQUEID" val="710"/>
</p:tagLst>
</file>

<file path=ppt/tags/tag35.xml><?xml version="1.0" encoding="utf-8"?>
<p:tagLst xmlns:a="http://schemas.openxmlformats.org/drawingml/2006/main" xmlns:r="http://schemas.openxmlformats.org/officeDocument/2006/relationships" xmlns:p="http://schemas.openxmlformats.org/presentationml/2006/main">
  <p:tag name="AS_UNIQUEID" val="712"/>
</p:tagLst>
</file>

<file path=ppt/tags/tag36.xml><?xml version="1.0" encoding="utf-8"?>
<p:tagLst xmlns:a="http://schemas.openxmlformats.org/drawingml/2006/main" xmlns:r="http://schemas.openxmlformats.org/officeDocument/2006/relationships" xmlns:p="http://schemas.openxmlformats.org/presentationml/2006/main">
  <p:tag name="AS_UNIQUEID" val="719"/>
</p:tagLst>
</file>

<file path=ppt/tags/tag37.xml><?xml version="1.0" encoding="utf-8"?>
<p:tagLst xmlns:a="http://schemas.openxmlformats.org/drawingml/2006/main" xmlns:r="http://schemas.openxmlformats.org/officeDocument/2006/relationships" xmlns:p="http://schemas.openxmlformats.org/presentationml/2006/main">
  <p:tag name="AS_UNIQUEID" val="721"/>
</p:tagLst>
</file>

<file path=ppt/tags/tag38.xml><?xml version="1.0" encoding="utf-8"?>
<p:tagLst xmlns:a="http://schemas.openxmlformats.org/drawingml/2006/main" xmlns:r="http://schemas.openxmlformats.org/officeDocument/2006/relationships" xmlns:p="http://schemas.openxmlformats.org/presentationml/2006/main">
  <p:tag name="AS_UNIQUEID" val="728"/>
</p:tagLst>
</file>

<file path=ppt/tags/tag39.xml><?xml version="1.0" encoding="utf-8"?>
<p:tagLst xmlns:a="http://schemas.openxmlformats.org/drawingml/2006/main" xmlns:r="http://schemas.openxmlformats.org/officeDocument/2006/relationships" xmlns:p="http://schemas.openxmlformats.org/presentationml/2006/main">
  <p:tag name="AS_UNIQUEID" val="730"/>
</p:tagLst>
</file>

<file path=ppt/tags/tag4.xml><?xml version="1.0" encoding="utf-8"?>
<p:tagLst xmlns:a="http://schemas.openxmlformats.org/drawingml/2006/main" xmlns:r="http://schemas.openxmlformats.org/officeDocument/2006/relationships" xmlns:p="http://schemas.openxmlformats.org/presentationml/2006/main">
  <p:tag name="AS_UNIQUEID" val="569"/>
</p:tagLst>
</file>

<file path=ppt/tags/tag40.xml><?xml version="1.0" encoding="utf-8"?>
<p:tagLst xmlns:a="http://schemas.openxmlformats.org/drawingml/2006/main" xmlns:r="http://schemas.openxmlformats.org/officeDocument/2006/relationships" xmlns:p="http://schemas.openxmlformats.org/presentationml/2006/main">
  <p:tag name="AS_UNIQUEID" val="737"/>
</p:tagLst>
</file>

<file path=ppt/tags/tag41.xml><?xml version="1.0" encoding="utf-8"?>
<p:tagLst xmlns:a="http://schemas.openxmlformats.org/drawingml/2006/main" xmlns:r="http://schemas.openxmlformats.org/officeDocument/2006/relationships" xmlns:p="http://schemas.openxmlformats.org/presentationml/2006/main">
  <p:tag name="AS_UNIQUEID" val="739"/>
</p:tagLst>
</file>

<file path=ppt/tags/tag42.xml><?xml version="1.0" encoding="utf-8"?>
<p:tagLst xmlns:a="http://schemas.openxmlformats.org/drawingml/2006/main" xmlns:r="http://schemas.openxmlformats.org/officeDocument/2006/relationships" xmlns:p="http://schemas.openxmlformats.org/presentationml/2006/main">
  <p:tag name="AS_UNIQUEID" val="746"/>
</p:tagLst>
</file>

<file path=ppt/tags/tag43.xml><?xml version="1.0" encoding="utf-8"?>
<p:tagLst xmlns:a="http://schemas.openxmlformats.org/drawingml/2006/main" xmlns:r="http://schemas.openxmlformats.org/officeDocument/2006/relationships" xmlns:p="http://schemas.openxmlformats.org/presentationml/2006/main">
  <p:tag name="AS_UNIQUEID" val="748"/>
</p:tagLst>
</file>

<file path=ppt/tags/tag44.xml><?xml version="1.0" encoding="utf-8"?>
<p:tagLst xmlns:a="http://schemas.openxmlformats.org/drawingml/2006/main" xmlns:r="http://schemas.openxmlformats.org/officeDocument/2006/relationships" xmlns:p="http://schemas.openxmlformats.org/presentationml/2006/main">
  <p:tag name="AS_UNIQUEID" val="755"/>
</p:tagLst>
</file>

<file path=ppt/tags/tag45.xml><?xml version="1.0" encoding="utf-8"?>
<p:tagLst xmlns:a="http://schemas.openxmlformats.org/drawingml/2006/main" xmlns:r="http://schemas.openxmlformats.org/officeDocument/2006/relationships" xmlns:p="http://schemas.openxmlformats.org/presentationml/2006/main">
  <p:tag name="AS_UNIQUEID" val="757"/>
</p:tagLst>
</file>

<file path=ppt/tags/tag46.xml><?xml version="1.0" encoding="utf-8"?>
<p:tagLst xmlns:a="http://schemas.openxmlformats.org/drawingml/2006/main" xmlns:r="http://schemas.openxmlformats.org/officeDocument/2006/relationships" xmlns:p="http://schemas.openxmlformats.org/presentationml/2006/main">
  <p:tag name="AS_UNIQUEID" val="764"/>
</p:tagLst>
</file>

<file path=ppt/tags/tag47.xml><?xml version="1.0" encoding="utf-8"?>
<p:tagLst xmlns:a="http://schemas.openxmlformats.org/drawingml/2006/main" xmlns:r="http://schemas.openxmlformats.org/officeDocument/2006/relationships" xmlns:p="http://schemas.openxmlformats.org/presentationml/2006/main">
  <p:tag name="AS_UNIQUEID" val="766"/>
</p:tagLst>
</file>

<file path=ppt/tags/tag48.xml><?xml version="1.0" encoding="utf-8"?>
<p:tagLst xmlns:a="http://schemas.openxmlformats.org/drawingml/2006/main" xmlns:r="http://schemas.openxmlformats.org/officeDocument/2006/relationships" xmlns:p="http://schemas.openxmlformats.org/presentationml/2006/main">
  <p:tag name="AS_UNIQUEID" val="773"/>
</p:tagLst>
</file>

<file path=ppt/tags/tag49.xml><?xml version="1.0" encoding="utf-8"?>
<p:tagLst xmlns:a="http://schemas.openxmlformats.org/drawingml/2006/main" xmlns:r="http://schemas.openxmlformats.org/officeDocument/2006/relationships" xmlns:p="http://schemas.openxmlformats.org/presentationml/2006/main">
  <p:tag name="AS_UNIQUEID" val="775"/>
</p:tagLst>
</file>

<file path=ppt/tags/tag5.xml><?xml version="1.0" encoding="utf-8"?>
<p:tagLst xmlns:a="http://schemas.openxmlformats.org/drawingml/2006/main" xmlns:r="http://schemas.openxmlformats.org/officeDocument/2006/relationships" xmlns:p="http://schemas.openxmlformats.org/presentationml/2006/main">
  <p:tag name="AS_UNIQUEID" val="571"/>
</p:tagLst>
</file>

<file path=ppt/tags/tag50.xml><?xml version="1.0" encoding="utf-8"?>
<p:tagLst xmlns:a="http://schemas.openxmlformats.org/drawingml/2006/main" xmlns:r="http://schemas.openxmlformats.org/officeDocument/2006/relationships" xmlns:p="http://schemas.openxmlformats.org/presentationml/2006/main">
  <p:tag name="AS_UNIQUEID" val="782"/>
</p:tagLst>
</file>

<file path=ppt/tags/tag51.xml><?xml version="1.0" encoding="utf-8"?>
<p:tagLst xmlns:a="http://schemas.openxmlformats.org/drawingml/2006/main" xmlns:r="http://schemas.openxmlformats.org/officeDocument/2006/relationships" xmlns:p="http://schemas.openxmlformats.org/presentationml/2006/main">
  <p:tag name="AS_UNIQUEID" val="784"/>
</p:tagLst>
</file>

<file path=ppt/tags/tag52.xml><?xml version="1.0" encoding="utf-8"?>
<p:tagLst xmlns:a="http://schemas.openxmlformats.org/drawingml/2006/main" xmlns:r="http://schemas.openxmlformats.org/officeDocument/2006/relationships" xmlns:p="http://schemas.openxmlformats.org/presentationml/2006/main">
  <p:tag name="AS_UNIQUEID" val="793"/>
</p:tagLst>
</file>

<file path=ppt/tags/tag53.xml><?xml version="1.0" encoding="utf-8"?>
<p:tagLst xmlns:a="http://schemas.openxmlformats.org/drawingml/2006/main" xmlns:r="http://schemas.openxmlformats.org/officeDocument/2006/relationships" xmlns:p="http://schemas.openxmlformats.org/presentationml/2006/main">
  <p:tag name="AS_UNIQUEID" val="800"/>
</p:tagLst>
</file>

<file path=ppt/tags/tag54.xml><?xml version="1.0" encoding="utf-8"?>
<p:tagLst xmlns:a="http://schemas.openxmlformats.org/drawingml/2006/main" xmlns:r="http://schemas.openxmlformats.org/officeDocument/2006/relationships" xmlns:p="http://schemas.openxmlformats.org/presentationml/2006/main">
  <p:tag name="AS_UNIQUEID" val="802"/>
</p:tagLst>
</file>

<file path=ppt/tags/tag55.xml><?xml version="1.0" encoding="utf-8"?>
<p:tagLst xmlns:a="http://schemas.openxmlformats.org/drawingml/2006/main" xmlns:r="http://schemas.openxmlformats.org/officeDocument/2006/relationships" xmlns:p="http://schemas.openxmlformats.org/presentationml/2006/main">
  <p:tag name="AS_UNIQUEID" val="809"/>
</p:tagLst>
</file>

<file path=ppt/tags/tag56.xml><?xml version="1.0" encoding="utf-8"?>
<p:tagLst xmlns:a="http://schemas.openxmlformats.org/drawingml/2006/main" xmlns:r="http://schemas.openxmlformats.org/officeDocument/2006/relationships" xmlns:p="http://schemas.openxmlformats.org/presentationml/2006/main">
  <p:tag name="AS_UNIQUEID" val="811"/>
</p:tagLst>
</file>

<file path=ppt/tags/tag57.xml><?xml version="1.0" encoding="utf-8"?>
<p:tagLst xmlns:a="http://schemas.openxmlformats.org/drawingml/2006/main" xmlns:r="http://schemas.openxmlformats.org/officeDocument/2006/relationships" xmlns:p="http://schemas.openxmlformats.org/presentationml/2006/main">
  <p:tag name="AS_UNIQUEID" val="818"/>
</p:tagLst>
</file>

<file path=ppt/tags/tag58.xml><?xml version="1.0" encoding="utf-8"?>
<p:tagLst xmlns:a="http://schemas.openxmlformats.org/drawingml/2006/main" xmlns:r="http://schemas.openxmlformats.org/officeDocument/2006/relationships" xmlns:p="http://schemas.openxmlformats.org/presentationml/2006/main">
  <p:tag name="AS_UNIQUEID" val="820"/>
</p:tagLst>
</file>

<file path=ppt/tags/tag6.xml><?xml version="1.0" encoding="utf-8"?>
<p:tagLst xmlns:a="http://schemas.openxmlformats.org/drawingml/2006/main" xmlns:r="http://schemas.openxmlformats.org/officeDocument/2006/relationships" xmlns:p="http://schemas.openxmlformats.org/presentationml/2006/main">
  <p:tag name="AS_UNIQUEID" val="578"/>
</p:tagLst>
</file>

<file path=ppt/tags/tag7.xml><?xml version="1.0" encoding="utf-8"?>
<p:tagLst xmlns:a="http://schemas.openxmlformats.org/drawingml/2006/main" xmlns:r="http://schemas.openxmlformats.org/officeDocument/2006/relationships" xmlns:p="http://schemas.openxmlformats.org/presentationml/2006/main">
  <p:tag name="AS_UNIQUEID" val="580"/>
</p:tagLst>
</file>

<file path=ppt/tags/tag8.xml><?xml version="1.0" encoding="utf-8"?>
<p:tagLst xmlns:a="http://schemas.openxmlformats.org/drawingml/2006/main" xmlns:r="http://schemas.openxmlformats.org/officeDocument/2006/relationships" xmlns:p="http://schemas.openxmlformats.org/presentationml/2006/main">
  <p:tag name="AS_UNIQUEID" val="587"/>
</p:tagLst>
</file>

<file path=ppt/tags/tag9.xml><?xml version="1.0" encoding="utf-8"?>
<p:tagLst xmlns:a="http://schemas.openxmlformats.org/drawingml/2006/main" xmlns:r="http://schemas.openxmlformats.org/officeDocument/2006/relationships" xmlns:p="http://schemas.openxmlformats.org/presentationml/2006/main">
  <p:tag name="AS_UNIQUEID" val="589"/>
</p:tagLst>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2" ma:contentTypeDescription="Create a new document." ma:contentTypeScope="" ma:versionID="f9765f858bdf41b6aa8ef0aa42047366">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1215d975410c4997969d2d3a90a86b7d"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5C4F1F-4879-439F-B51B-6377D5C8BC49}">
  <ds:schemaRefs>
    <ds:schemaRef ds:uri="http://schemas.microsoft.com/sharepoint/v3/contenttype/forms"/>
  </ds:schemaRefs>
</ds:datastoreItem>
</file>

<file path=customXml/itemProps2.xml><?xml version="1.0" encoding="utf-8"?>
<ds:datastoreItem xmlns:ds="http://schemas.openxmlformats.org/officeDocument/2006/customXml" ds:itemID="{B8B22F4A-9B96-4BD0-9DC3-32FEAFB572D0}">
  <ds:schemaRefs>
    <ds:schemaRef ds:uri="http://schemas.microsoft.com/office/infopath/2007/PartnerControls"/>
    <ds:schemaRef ds:uri="http://purl.org/dc/elements/1.1/"/>
    <ds:schemaRef ds:uri="http://schemas.microsoft.com/office/2006/documentManagement/types"/>
    <ds:schemaRef ds:uri="6573c7cb-c389-4e3e-ad3a-d71029d3e8b6"/>
    <ds:schemaRef ds:uri="http://purl.org/dc/terms/"/>
    <ds:schemaRef ds:uri="http://schemas.openxmlformats.org/package/2006/metadata/core-properties"/>
    <ds:schemaRef ds:uri="http://purl.org/dc/dcmitype/"/>
    <ds:schemaRef ds:uri="http://schemas.microsoft.com/office/2006/metadata/properties"/>
    <ds:schemaRef ds:uri="http://www.w3.org/XML/1998/namespace"/>
    <ds:schemaRef ds:uri="2f33f0b9-e468-4913-ae1d-192484410d9f"/>
    <ds:schemaRef ds:uri="ca6487ab-a953-456b-ba74-c92e137f6b23"/>
  </ds:schemaRefs>
</ds:datastoreItem>
</file>

<file path=customXml/itemProps3.xml><?xml version="1.0" encoding="utf-8"?>
<ds:datastoreItem xmlns:ds="http://schemas.openxmlformats.org/officeDocument/2006/customXml" ds:itemID="{FA899F8D-D1DE-4D04-AD35-3F429085A4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0</TotalTime>
  <Words>5423</Words>
  <Application>Microsoft Office PowerPoint</Application>
  <PresentationFormat>On-screen Show (4:3)</PresentationFormat>
  <Paragraphs>517</Paragraphs>
  <Slides>35</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SCW Slide Templates Bilingual0417 (2)</vt:lpstr>
      <vt:lpstr>Asesiad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Social exclusion has an impact on the all aspects of 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Enghraifft o Ymarfer </vt:lpstr>
      <vt:lpstr>PowerPoint Presentation</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Hayley Abraham</cp:lastModifiedBy>
  <cp:revision>503</cp:revision>
  <dcterms:created xsi:type="dcterms:W3CDTF">2017-04-11T14:08:19Z</dcterms:created>
  <dcterms:modified xsi:type="dcterms:W3CDTF">2025-04-29T13:55:22Z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ArticulateGUID">
    <vt:lpwstr>9CD98188-DE7B-4D28-AE26-7B052839CF04</vt:lpwstr>
  </property>
  <property fmtid="{D5CDD505-2E9C-101B-9397-08002B2CF9AE}" pid="4" name="ArticulatePath">
    <vt:lpwstr>Unit 444-Slides 105-135</vt:lpwstr>
  </property>
  <property fmtid="{D5CDD505-2E9C-101B-9397-08002B2CF9AE}" pid="5" name="MediaServiceImageTags">
    <vt:lpwstr/>
  </property>
  <property fmtid="{D5CDD505-2E9C-101B-9397-08002B2CF9AE}" pid="6" name="MSIP_Label_d3f1612d-fb9f-4910-9745-3218a93e4acc_Enabled">
    <vt:lpwstr>true</vt:lpwstr>
  </property>
  <property fmtid="{D5CDD505-2E9C-101B-9397-08002B2CF9AE}" pid="7" name="MSIP_Label_d3f1612d-fb9f-4910-9745-3218a93e4acc_SetDate">
    <vt:lpwstr>2025-04-24T15:45:55Z</vt:lpwstr>
  </property>
  <property fmtid="{D5CDD505-2E9C-101B-9397-08002B2CF9AE}" pid="8" name="MSIP_Label_d3f1612d-fb9f-4910-9745-3218a93e4acc_Method">
    <vt:lpwstr>Standard</vt:lpwstr>
  </property>
  <property fmtid="{D5CDD505-2E9C-101B-9397-08002B2CF9AE}" pid="9" name="MSIP_Label_d3f1612d-fb9f-4910-9745-3218a93e4acc_Name">
    <vt:lpwstr>defa4170-0d19-0005-0004-bc88714345d2</vt:lpwstr>
  </property>
  <property fmtid="{D5CDD505-2E9C-101B-9397-08002B2CF9AE}" pid="10" name="MSIP_Label_d3f1612d-fb9f-4910-9745-3218a93e4acc_SiteId">
    <vt:lpwstr>4bc2de22-9b97-4eb6-8e88-2254190748e2</vt:lpwstr>
  </property>
  <property fmtid="{D5CDD505-2E9C-101B-9397-08002B2CF9AE}" pid="11" name="MSIP_Label_d3f1612d-fb9f-4910-9745-3218a93e4acc_ActionId">
    <vt:lpwstr>40a32006-87ca-4636-b98b-ec40eba01af6</vt:lpwstr>
  </property>
  <property fmtid="{D5CDD505-2E9C-101B-9397-08002B2CF9AE}" pid="12" name="MSIP_Label_d3f1612d-fb9f-4910-9745-3218a93e4acc_ContentBits">
    <vt:lpwstr>0</vt:lpwstr>
  </property>
  <property fmtid="{D5CDD505-2E9C-101B-9397-08002B2CF9AE}" pid="13" name="MSIP_Label_d3f1612d-fb9f-4910-9745-3218a93e4acc_Tag">
    <vt:lpwstr>10, 3, 0, 1</vt:lpwstr>
  </property>
</Properties>
</file>