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753" r:id="rId4"/>
    <p:sldMasterId id="2147483754" r:id="rId5"/>
  </p:sldMasterIdLst>
  <p:notesMasterIdLst>
    <p:notesMasterId r:id="rId38"/>
  </p:notesMasterIdLst>
  <p:handoutMasterIdLst>
    <p:handoutMasterId r:id="rId39"/>
  </p:handoutMasterIdLst>
  <p:sldIdLst>
    <p:sldId id="776" r:id="rId6"/>
    <p:sldId id="715" r:id="rId7"/>
    <p:sldId id="932" r:id="rId8"/>
    <p:sldId id="887" r:id="rId9"/>
    <p:sldId id="933" r:id="rId10"/>
    <p:sldId id="935" r:id="rId11"/>
    <p:sldId id="936" r:id="rId12"/>
    <p:sldId id="934" r:id="rId13"/>
    <p:sldId id="937" r:id="rId14"/>
    <p:sldId id="938" r:id="rId15"/>
    <p:sldId id="939" r:id="rId16"/>
    <p:sldId id="940" r:id="rId17"/>
    <p:sldId id="941" r:id="rId18"/>
    <p:sldId id="942" r:id="rId19"/>
    <p:sldId id="943" r:id="rId20"/>
    <p:sldId id="944" r:id="rId21"/>
    <p:sldId id="945" r:id="rId22"/>
    <p:sldId id="946" r:id="rId23"/>
    <p:sldId id="948" r:id="rId24"/>
    <p:sldId id="947" r:id="rId25"/>
    <p:sldId id="949" r:id="rId26"/>
    <p:sldId id="950" r:id="rId27"/>
    <p:sldId id="951" r:id="rId28"/>
    <p:sldId id="952" r:id="rId29"/>
    <p:sldId id="958" r:id="rId30"/>
    <p:sldId id="959" r:id="rId31"/>
    <p:sldId id="953" r:id="rId32"/>
    <p:sldId id="954" r:id="rId33"/>
    <p:sldId id="955" r:id="rId34"/>
    <p:sldId id="960" r:id="rId35"/>
    <p:sldId id="956" r:id="rId36"/>
    <p:sldId id="957" r:id="rId37"/>
  </p:sldIdLst>
  <p:sldSz cx="12192000" cy="6858000"/>
  <p:notesSz cx="6805613" cy="99441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5" orient="horz" pos="1457" userDrawn="1">
          <p15:clr>
            <a:srgbClr val="A4A3A4"/>
          </p15:clr>
        </p15:guide>
        <p15:guide id="16" pos="384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ennifer Onuzuruike" initials="JO" lastIdx="2" clrIdx="0"/>
  <p:cmAuthor id="2" name="Jenna Redelinghuys" initials="JR" lastIdx="8" clrIdx="1"/>
  <p:cmAuthor id="3" name="William Nightingale" initials="WN" lastIdx="1" clrIdx="2"/>
  <p:cmAuthor id="4" name="Suzi Gray" initials="SG" lastIdx="1" clrIdx="3">
    <p:extLst>
      <p:ext uri="{19B8F6BF-5375-455C-9EA6-DF929625EA0E}">
        <p15:presenceInfo xmlns:p15="http://schemas.microsoft.com/office/powerpoint/2012/main" userId="S-1-5-21-1308356437-3399562541-1039870623-3914" providerId="AD"/>
      </p:ext>
    </p:extLst>
  </p:cmAuthor>
  <p:cmAuthor id="5" name="Candy, Allison" initials="CA" lastIdx="1" clrIdx="4">
    <p:extLst>
      <p:ext uri="{19B8F6BF-5375-455C-9EA6-DF929625EA0E}">
        <p15:presenceInfo xmlns:p15="http://schemas.microsoft.com/office/powerpoint/2012/main" userId="S::candya@wjec.co.uk::8080e321-cbd0-4137-867d-57126c42a4ef"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7ECF5"/>
    <a:srgbClr val="0070C0"/>
    <a:srgbClr val="65B2E6"/>
    <a:srgbClr val="6699FF"/>
    <a:srgbClr val="CB076E"/>
    <a:srgbClr val="FF99FF"/>
    <a:srgbClr val="CC99FF"/>
    <a:srgbClr val="FFCC66"/>
    <a:srgbClr val="0096FF"/>
    <a:srgbClr val="CBD6E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91EBBBCC-DAD2-459C-BE2E-F6DE35CF9A28}" styleName="Dark Style 2 - Accent 3/Accent 4">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3">
              <a:tint val="20000"/>
            </a:schemeClr>
          </a:solidFill>
        </a:fill>
      </a:tcStyle>
    </a:lastRow>
    <a:firstRow>
      <a:tcTxStyle b="on">
        <a:fontRef idx="minor">
          <a:scrgbClr r="0" g="0" b="0"/>
        </a:fontRef>
        <a:schemeClr val="lt1"/>
      </a:tcTxStyle>
      <a:tcStyle>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778" autoAdjust="0"/>
    <p:restoredTop sz="63565" autoAdjust="0"/>
  </p:normalViewPr>
  <p:slideViewPr>
    <p:cSldViewPr snapToGrid="0" snapToObjects="1">
      <p:cViewPr varScale="1">
        <p:scale>
          <a:sx n="46" d="100"/>
          <a:sy n="46" d="100"/>
        </p:scale>
        <p:origin x="43" y="768"/>
      </p:cViewPr>
      <p:guideLst>
        <p:guide orient="horz" pos="1457"/>
        <p:guide pos="3840"/>
      </p:guideLst>
    </p:cSldViewPr>
  </p:slideViewPr>
  <p:notesTextViewPr>
    <p:cViewPr>
      <p:scale>
        <a:sx n="114" d="100"/>
        <a:sy n="114" d="100"/>
      </p:scale>
      <p:origin x="0" y="0"/>
    </p:cViewPr>
  </p:notesTextViewPr>
  <p:sorterViewPr>
    <p:cViewPr>
      <p:scale>
        <a:sx n="100" d="100"/>
        <a:sy n="100" d="100"/>
      </p:scale>
      <p:origin x="0" y="-1070"/>
    </p:cViewPr>
  </p:sorterViewPr>
  <p:notesViewPr>
    <p:cSldViewPr snapToGrid="0" snapToObjects="1">
      <p:cViewPr varScale="1">
        <p:scale>
          <a:sx n="112" d="100"/>
          <a:sy n="112" d="100"/>
        </p:scale>
        <p:origin x="2512" y="20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handoutMaster" Target="handoutMasters/handoutMaster1.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viewProps" Target="viewProps.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commentAuthors" Target="commentAuthor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theme" Target="theme/theme1.xml"/><Relationship Id="rId8" Type="http://schemas.openxmlformats.org/officeDocument/2006/relationships/slide" Target="slides/slide3.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2949099" cy="498932"/>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54939" y="1"/>
            <a:ext cx="2949099" cy="498932"/>
          </a:xfrm>
          <a:prstGeom prst="rect">
            <a:avLst/>
          </a:prstGeom>
        </p:spPr>
        <p:txBody>
          <a:bodyPr vert="horz" lIns="91440" tIns="45720" rIns="91440" bIns="45720" rtlCol="0"/>
          <a:lstStyle>
            <a:lvl1pPr algn="r">
              <a:defRPr sz="1200"/>
            </a:lvl1pPr>
          </a:lstStyle>
          <a:p>
            <a:fld id="{9E66266E-4E78-3640-B76A-2EF766CBB339}" type="datetimeFigureOut">
              <a:rPr lang="en-US" smtClean="0"/>
              <a:t>4/8/2025</a:t>
            </a:fld>
            <a:endParaRPr lang="en-US" dirty="0"/>
          </a:p>
        </p:txBody>
      </p:sp>
      <p:sp>
        <p:nvSpPr>
          <p:cNvPr id="4" name="Footer Placeholder 3"/>
          <p:cNvSpPr>
            <a:spLocks noGrp="1"/>
          </p:cNvSpPr>
          <p:nvPr>
            <p:ph type="ftr" sz="quarter" idx="2"/>
          </p:nvPr>
        </p:nvSpPr>
        <p:spPr>
          <a:xfrm>
            <a:off x="0" y="9445170"/>
            <a:ext cx="2949099" cy="498931"/>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54939" y="9445170"/>
            <a:ext cx="2949099" cy="498931"/>
          </a:xfrm>
          <a:prstGeom prst="rect">
            <a:avLst/>
          </a:prstGeom>
        </p:spPr>
        <p:txBody>
          <a:bodyPr vert="horz" lIns="91440" tIns="45720" rIns="91440" bIns="45720" rtlCol="0" anchor="b"/>
          <a:lstStyle>
            <a:lvl1pPr algn="r">
              <a:defRPr sz="1200"/>
            </a:lvl1pPr>
          </a:lstStyle>
          <a:p>
            <a:fld id="{B4CDD846-EDA4-934F-A7DD-C369F9C78BDA}" type="slidenum">
              <a:rPr lang="en-US" smtClean="0"/>
              <a:t>‹#›</a:t>
            </a:fld>
            <a:endParaRPr lang="en-US" dirty="0"/>
          </a:p>
        </p:txBody>
      </p:sp>
    </p:spTree>
    <p:extLst>
      <p:ext uri="{BB962C8B-B14F-4D97-AF65-F5344CB8AC3E}">
        <p14:creationId xmlns:p14="http://schemas.microsoft.com/office/powerpoint/2010/main" val="73254210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2949099" cy="498932"/>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54939" y="1"/>
            <a:ext cx="2949099" cy="498932"/>
          </a:xfrm>
          <a:prstGeom prst="rect">
            <a:avLst/>
          </a:prstGeom>
        </p:spPr>
        <p:txBody>
          <a:bodyPr vert="horz" lIns="91440" tIns="45720" rIns="91440" bIns="45720" rtlCol="0"/>
          <a:lstStyle>
            <a:lvl1pPr algn="r">
              <a:defRPr sz="1200"/>
            </a:lvl1pPr>
          </a:lstStyle>
          <a:p>
            <a:fld id="{6745DA57-288E-CC44-A088-C970FBF5ECE8}" type="datetimeFigureOut">
              <a:rPr lang="en-US" smtClean="0"/>
              <a:t>4/8/2025</a:t>
            </a:fld>
            <a:endParaRPr lang="en-US" dirty="0"/>
          </a:p>
        </p:txBody>
      </p:sp>
      <p:sp>
        <p:nvSpPr>
          <p:cNvPr id="4" name="Slide Image Placeholder 3"/>
          <p:cNvSpPr>
            <a:spLocks noGrp="1" noRot="1" noChangeAspect="1"/>
          </p:cNvSpPr>
          <p:nvPr>
            <p:ph type="sldImg" idx="2"/>
          </p:nvPr>
        </p:nvSpPr>
        <p:spPr>
          <a:xfrm>
            <a:off x="420688" y="1243013"/>
            <a:ext cx="5964237" cy="3355975"/>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0562" y="4785598"/>
            <a:ext cx="5444490" cy="391549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445170"/>
            <a:ext cx="2949099" cy="498931"/>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54939" y="9445170"/>
            <a:ext cx="2949099" cy="498931"/>
          </a:xfrm>
          <a:prstGeom prst="rect">
            <a:avLst/>
          </a:prstGeom>
        </p:spPr>
        <p:txBody>
          <a:bodyPr vert="horz" lIns="91440" tIns="45720" rIns="91440" bIns="45720" rtlCol="0" anchor="b"/>
          <a:lstStyle>
            <a:lvl1pPr algn="r">
              <a:defRPr sz="1200"/>
            </a:lvl1pPr>
          </a:lstStyle>
          <a:p>
            <a:fld id="{CC573A14-1418-8445-A355-C4659B6B9114}" type="slidenum">
              <a:rPr lang="en-US" smtClean="0"/>
              <a:t>‹#›</a:t>
            </a:fld>
            <a:endParaRPr lang="en-US" dirty="0"/>
          </a:p>
        </p:txBody>
      </p:sp>
    </p:spTree>
    <p:extLst>
      <p:ext uri="{BB962C8B-B14F-4D97-AF65-F5344CB8AC3E}">
        <p14:creationId xmlns:p14="http://schemas.microsoft.com/office/powerpoint/2010/main" val="5328106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C573A14-1418-8445-A355-C4659B6B911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3916274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CC573A14-1418-8445-A355-C4659B6B9114}" type="slidenum">
              <a:rPr lang="en-US" smtClean="0"/>
              <a:t>2</a:t>
            </a:fld>
            <a:endParaRPr lang="en-US"/>
          </a:p>
        </p:txBody>
      </p:sp>
    </p:spTree>
    <p:extLst>
      <p:ext uri="{BB962C8B-B14F-4D97-AF65-F5344CB8AC3E}">
        <p14:creationId xmlns:p14="http://schemas.microsoft.com/office/powerpoint/2010/main" val="379302109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and Content Shapes">
    <p:spTree>
      <p:nvGrpSpPr>
        <p:cNvPr id="1" name=""/>
        <p:cNvGrpSpPr/>
        <p:nvPr/>
      </p:nvGrpSpPr>
      <p:grpSpPr>
        <a:xfrm>
          <a:off x="0" y="0"/>
          <a:ext cx="0" cy="0"/>
          <a:chOff x="0" y="0"/>
          <a:chExt cx="0" cy="0"/>
        </a:xfrm>
      </p:grpSpPr>
      <p:sp>
        <p:nvSpPr>
          <p:cNvPr id="10" name="Content Placeholder 9">
            <a:extLst>
              <a:ext uri="{FF2B5EF4-FFF2-40B4-BE49-F238E27FC236}">
                <a16:creationId xmlns:a16="http://schemas.microsoft.com/office/drawing/2014/main" id="{299ACAF1-6098-AE40-8403-1C8D637F98D0}"/>
              </a:ext>
            </a:extLst>
          </p:cNvPr>
          <p:cNvSpPr>
            <a:spLocks noGrp="1"/>
          </p:cNvSpPr>
          <p:nvPr>
            <p:ph sz="quarter" idx="10"/>
          </p:nvPr>
        </p:nvSpPr>
        <p:spPr>
          <a:xfrm>
            <a:off x="282575" y="1076325"/>
            <a:ext cx="11809413" cy="5243513"/>
          </a:xfrm>
          <a:prstGeom prst="rect">
            <a:avLst/>
          </a:prstGeom>
        </p:spPr>
        <p:txBody>
          <a:bodyPr/>
          <a:lstStyle>
            <a:lvl1pPr>
              <a:lnSpc>
                <a:spcPct val="100000"/>
              </a:lnSpc>
              <a:defRPr>
                <a:solidFill>
                  <a:schemeClr val="accent1"/>
                </a:solidFill>
              </a:defRPr>
            </a:lvl1pPr>
            <a:lvl2pPr marL="7937" indent="0">
              <a:lnSpc>
                <a:spcPct val="100000"/>
              </a:lnSpc>
              <a:buNone/>
              <a:defRPr sz="1800"/>
            </a:lvl2pPr>
            <a:lvl3pPr marL="222250" indent="-169863">
              <a:lnSpc>
                <a:spcPct val="100000"/>
              </a:lnSpc>
              <a:buFont typeface="Arial" panose="020B0604020202020204" pitchFamily="34" charset="0"/>
              <a:buChar char="•"/>
              <a:tabLst/>
              <a:defRPr b="0"/>
            </a:lvl3pPr>
            <a:lvl4pPr marL="268288" indent="0">
              <a:lnSpc>
                <a:spcPct val="100000"/>
              </a:lnSpc>
              <a:buNone/>
              <a:tabLst/>
              <a:defRPr b="1"/>
            </a:lvl4pPr>
            <a:lvl5pPr marL="490538" indent="-187325">
              <a:lnSpc>
                <a:spcPct val="100000"/>
              </a:lnSpc>
              <a:tabLst/>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8" name="Straight Connector 7"/>
          <p:cNvCxnSpPr/>
          <p:nvPr userDrawn="1"/>
        </p:nvCxnSpPr>
        <p:spPr>
          <a:xfrm>
            <a:off x="282011" y="888774"/>
            <a:ext cx="11665010" cy="0"/>
          </a:xfrm>
          <a:prstGeom prst="line">
            <a:avLst/>
          </a:prstGeom>
          <a:ln w="22225">
            <a:solidFill>
              <a:srgbClr val="65B2E6"/>
            </a:solidFill>
          </a:ln>
          <a:effectLst/>
        </p:spPr>
        <p:style>
          <a:lnRef idx="1">
            <a:schemeClr val="accent1"/>
          </a:lnRef>
          <a:fillRef idx="0">
            <a:schemeClr val="accent1"/>
          </a:fillRef>
          <a:effectRef idx="0">
            <a:schemeClr val="accent1"/>
          </a:effectRef>
          <a:fontRef idx="minor">
            <a:schemeClr val="tx1"/>
          </a:fontRef>
        </p:style>
      </p:cxn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505334" y="113907"/>
            <a:ext cx="1586970" cy="685022"/>
          </a:xfrm>
          <a:prstGeom prst="rect">
            <a:avLst/>
          </a:prstGeom>
        </p:spPr>
      </p:pic>
      <p:sp>
        <p:nvSpPr>
          <p:cNvPr id="3" name="Title 2">
            <a:extLst>
              <a:ext uri="{FF2B5EF4-FFF2-40B4-BE49-F238E27FC236}">
                <a16:creationId xmlns:a16="http://schemas.microsoft.com/office/drawing/2014/main" id="{4156F39C-AFF1-D944-A9F4-72171BE8110C}"/>
              </a:ext>
            </a:extLst>
          </p:cNvPr>
          <p:cNvSpPr>
            <a:spLocks noGrp="1"/>
          </p:cNvSpPr>
          <p:nvPr>
            <p:ph type="title"/>
          </p:nvPr>
        </p:nvSpPr>
        <p:spPr>
          <a:xfrm>
            <a:off x="282011" y="208722"/>
            <a:ext cx="10223323" cy="447261"/>
          </a:xfrm>
        </p:spPr>
        <p:txBody>
          <a:bodyPr/>
          <a:lstStyle/>
          <a:p>
            <a:r>
              <a:rPr lang="en-US" dirty="0"/>
              <a:t>Click to edit Master title style</a:t>
            </a:r>
          </a:p>
        </p:txBody>
      </p:sp>
    </p:spTree>
    <p:extLst>
      <p:ext uri="{BB962C8B-B14F-4D97-AF65-F5344CB8AC3E}">
        <p14:creationId xmlns:p14="http://schemas.microsoft.com/office/powerpoint/2010/main" val="2070225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22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553109736"/>
      </p:ext>
    </p:extLst>
  </p:cSld>
  <p:clrMapOvr>
    <a:masterClrMapping/>
  </p:clrMapOvr>
  <p:extLst>
    <p:ext uri="{DCECCB84-F9BA-43D5-87BE-67443E8EF086}">
      <p15:sldGuideLst xmlns:p15="http://schemas.microsoft.com/office/powerpoint/2012/main">
        <p15:guide id="1" orient="horz" pos="3536">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82011" y="208722"/>
            <a:ext cx="10223323" cy="447261"/>
          </a:xfrm>
        </p:spPr>
        <p:txBody>
          <a:bodyPr/>
          <a:lstStyle>
            <a:lvl1pPr>
              <a:defRPr sz="1400">
                <a:solidFill>
                  <a:schemeClr val="accent1"/>
                </a:solidFill>
              </a:defRPr>
            </a:lvl1pPr>
          </a:lstStyle>
          <a:p>
            <a:r>
              <a:rPr lang="en-US" dirty="0"/>
              <a:t>Click to edit Master title style</a:t>
            </a:r>
            <a:endParaRPr lang="en-GB" dirty="0"/>
          </a:p>
        </p:txBody>
      </p:sp>
      <p:sp>
        <p:nvSpPr>
          <p:cNvPr id="3" name="Content Placeholder 2"/>
          <p:cNvSpPr>
            <a:spLocks noGrp="1"/>
          </p:cNvSpPr>
          <p:nvPr>
            <p:ph idx="1"/>
          </p:nvPr>
        </p:nvSpPr>
        <p:spPr>
          <a:xfrm>
            <a:off x="282011" y="1121567"/>
            <a:ext cx="10223323" cy="5223672"/>
          </a:xfrm>
          <a:prstGeom prst="rect">
            <a:avLst/>
          </a:prstGeom>
        </p:spPr>
        <p:txBody>
          <a:bodyPr/>
          <a:lstStyle>
            <a:lvl1pPr marL="0" marR="0" indent="0" algn="l" defTabSz="914400" rtl="0" eaLnBrk="1" fontAlgn="auto" latinLnBrk="0" hangingPunct="1">
              <a:lnSpc>
                <a:spcPct val="100000"/>
              </a:lnSpc>
              <a:spcBef>
                <a:spcPts val="1000"/>
              </a:spcBef>
              <a:spcAft>
                <a:spcPts val="600"/>
              </a:spcAft>
              <a:buClr>
                <a:schemeClr val="tx2"/>
              </a:buClr>
              <a:buSzTx/>
              <a:buFont typeface="Arial"/>
              <a:buNone/>
              <a:tabLst/>
              <a:defRPr sz="1600" b="0">
                <a:solidFill>
                  <a:schemeClr val="tx1"/>
                </a:solidFill>
              </a:defRPr>
            </a:lvl1pPr>
            <a:lvl2pPr marL="185738" indent="0">
              <a:lnSpc>
                <a:spcPct val="100000"/>
              </a:lnSpc>
              <a:spcAft>
                <a:spcPts val="600"/>
              </a:spcAft>
              <a:buNone/>
              <a:tabLst/>
              <a:defRPr sz="1200" b="1">
                <a:solidFill>
                  <a:schemeClr val="tx1"/>
                </a:solidFill>
              </a:defRPr>
            </a:lvl2pPr>
            <a:lvl3pPr marL="403225" indent="-187325">
              <a:lnSpc>
                <a:spcPct val="100000"/>
              </a:lnSpc>
              <a:spcAft>
                <a:spcPts val="600"/>
              </a:spcAft>
              <a:buClr>
                <a:schemeClr val="accent6">
                  <a:lumMod val="50000"/>
                </a:schemeClr>
              </a:buClr>
              <a:tabLst/>
              <a:defRPr lang="en-US" sz="1100" kern="1200" dirty="0" smtClean="0">
                <a:solidFill>
                  <a:schemeClr val="tx1"/>
                </a:solidFill>
                <a:latin typeface="+mn-lt"/>
                <a:ea typeface="+mn-ea"/>
                <a:cs typeface="+mn-cs"/>
              </a:defRPr>
            </a:lvl3pPr>
            <a:lvl4pPr>
              <a:defRPr sz="1050">
                <a:solidFill>
                  <a:schemeClr val="tx1"/>
                </a:solidFill>
              </a:defRPr>
            </a:lvl4pPr>
            <a:lvl5pPr>
              <a:defRPr sz="1050">
                <a:solidFill>
                  <a:schemeClr val="tx1"/>
                </a:solidFill>
              </a:defRPr>
            </a:lvl5pPr>
          </a:lstStyle>
          <a:p>
            <a:pPr lvl="0"/>
            <a:r>
              <a:rPr lang="en-US" dirty="0"/>
              <a:t>Edit Master text styles</a:t>
            </a:r>
          </a:p>
          <a:p>
            <a:pPr marL="180000" marR="0" lvl="0" indent="-180000" algn="l" defTabSz="914400" rtl="0" eaLnBrk="1" fontAlgn="auto" latinLnBrk="0" hangingPunct="1">
              <a:lnSpc>
                <a:spcPct val="100000"/>
              </a:lnSpc>
              <a:spcBef>
                <a:spcPts val="1000"/>
              </a:spcBef>
              <a:spcAft>
                <a:spcPts val="600"/>
              </a:spcAft>
              <a:buClr>
                <a:schemeClr val="tx2"/>
              </a:buClr>
              <a:buSzTx/>
              <a:buFont typeface="Arial"/>
              <a:buChar char="•"/>
              <a:tabLst/>
              <a:defRPr/>
            </a:pPr>
            <a:r>
              <a:rPr lang="en-US" dirty="0"/>
              <a:t>Second level</a:t>
            </a:r>
          </a:p>
          <a:p>
            <a:pPr lvl="2"/>
            <a:r>
              <a:rPr lang="en-US" dirty="0"/>
              <a:t>Third level</a:t>
            </a:r>
          </a:p>
        </p:txBody>
      </p:sp>
    </p:spTree>
    <p:extLst>
      <p:ext uri="{BB962C8B-B14F-4D97-AF65-F5344CB8AC3E}">
        <p14:creationId xmlns:p14="http://schemas.microsoft.com/office/powerpoint/2010/main" val="32395474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1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184115479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Title and Content Shapes">
    <p:spTree>
      <p:nvGrpSpPr>
        <p:cNvPr id="1" name=""/>
        <p:cNvGrpSpPr/>
        <p:nvPr/>
      </p:nvGrpSpPr>
      <p:grpSpPr>
        <a:xfrm>
          <a:off x="0" y="0"/>
          <a:ext cx="0" cy="0"/>
          <a:chOff x="0" y="0"/>
          <a:chExt cx="0" cy="0"/>
        </a:xfrm>
      </p:grpSpPr>
      <p:sp>
        <p:nvSpPr>
          <p:cNvPr id="10" name="Content Placeholder 9">
            <a:extLst>
              <a:ext uri="{FF2B5EF4-FFF2-40B4-BE49-F238E27FC236}">
                <a16:creationId xmlns:a16="http://schemas.microsoft.com/office/drawing/2014/main" id="{299ACAF1-6098-AE40-8403-1C8D637F98D0}"/>
              </a:ext>
            </a:extLst>
          </p:cNvPr>
          <p:cNvSpPr>
            <a:spLocks noGrp="1"/>
          </p:cNvSpPr>
          <p:nvPr>
            <p:ph sz="quarter" idx="10"/>
          </p:nvPr>
        </p:nvSpPr>
        <p:spPr>
          <a:xfrm>
            <a:off x="282575" y="1076325"/>
            <a:ext cx="11809413" cy="5243513"/>
          </a:xfrm>
          <a:prstGeom prst="rect">
            <a:avLst/>
          </a:prstGeom>
        </p:spPr>
        <p:txBody>
          <a:bodyPr/>
          <a:lstStyle>
            <a:lvl1pPr>
              <a:lnSpc>
                <a:spcPct val="100000"/>
              </a:lnSpc>
              <a:defRPr>
                <a:solidFill>
                  <a:schemeClr val="accent1"/>
                </a:solidFill>
              </a:defRPr>
            </a:lvl1pPr>
            <a:lvl2pPr marL="7937" indent="0">
              <a:lnSpc>
                <a:spcPct val="100000"/>
              </a:lnSpc>
              <a:buNone/>
              <a:defRPr sz="1800"/>
            </a:lvl2pPr>
            <a:lvl3pPr marL="222250" indent="-169863">
              <a:lnSpc>
                <a:spcPct val="100000"/>
              </a:lnSpc>
              <a:buFont typeface="Arial" panose="020B0604020202020204" pitchFamily="34" charset="0"/>
              <a:buChar char="•"/>
              <a:tabLst/>
              <a:defRPr b="0"/>
            </a:lvl3pPr>
            <a:lvl4pPr marL="268288" indent="0">
              <a:lnSpc>
                <a:spcPct val="100000"/>
              </a:lnSpc>
              <a:buNone/>
              <a:tabLst/>
              <a:defRPr b="1"/>
            </a:lvl4pPr>
            <a:lvl5pPr marL="490538" indent="-187325">
              <a:lnSpc>
                <a:spcPct val="100000"/>
              </a:lnSpc>
              <a:tabLst/>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8" name="Straight Connector 7"/>
          <p:cNvCxnSpPr/>
          <p:nvPr userDrawn="1"/>
        </p:nvCxnSpPr>
        <p:spPr>
          <a:xfrm>
            <a:off x="282011" y="888774"/>
            <a:ext cx="11665010" cy="0"/>
          </a:xfrm>
          <a:prstGeom prst="line">
            <a:avLst/>
          </a:prstGeom>
          <a:ln w="22225">
            <a:solidFill>
              <a:srgbClr val="65B2E6"/>
            </a:solidFill>
          </a:ln>
          <a:effectLst/>
        </p:spPr>
        <p:style>
          <a:lnRef idx="1">
            <a:schemeClr val="accent1"/>
          </a:lnRef>
          <a:fillRef idx="0">
            <a:schemeClr val="accent1"/>
          </a:fillRef>
          <a:effectRef idx="0">
            <a:schemeClr val="accent1"/>
          </a:effectRef>
          <a:fontRef idx="minor">
            <a:schemeClr val="tx1"/>
          </a:fontRef>
        </p:style>
      </p:cxn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505334" y="113907"/>
            <a:ext cx="1586970" cy="685022"/>
          </a:xfrm>
          <a:prstGeom prst="rect">
            <a:avLst/>
          </a:prstGeom>
        </p:spPr>
      </p:pic>
      <p:sp>
        <p:nvSpPr>
          <p:cNvPr id="3" name="Title 2">
            <a:extLst>
              <a:ext uri="{FF2B5EF4-FFF2-40B4-BE49-F238E27FC236}">
                <a16:creationId xmlns:a16="http://schemas.microsoft.com/office/drawing/2014/main" id="{4156F39C-AFF1-D944-A9F4-72171BE8110C}"/>
              </a:ext>
            </a:extLst>
          </p:cNvPr>
          <p:cNvSpPr>
            <a:spLocks noGrp="1"/>
          </p:cNvSpPr>
          <p:nvPr>
            <p:ph type="title"/>
          </p:nvPr>
        </p:nvSpPr>
        <p:spPr>
          <a:xfrm>
            <a:off x="282011" y="208722"/>
            <a:ext cx="10223323" cy="447261"/>
          </a:xfrm>
        </p:spPr>
        <p:txBody>
          <a:bodyPr/>
          <a:lstStyle/>
          <a:p>
            <a:r>
              <a:rPr lang="en-US" dirty="0"/>
              <a:t>Click to edit Master title style</a:t>
            </a:r>
          </a:p>
        </p:txBody>
      </p:sp>
    </p:spTree>
    <p:extLst>
      <p:ext uri="{BB962C8B-B14F-4D97-AF65-F5344CB8AC3E}">
        <p14:creationId xmlns:p14="http://schemas.microsoft.com/office/powerpoint/2010/main" val="103596175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22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761508181"/>
      </p:ext>
    </p:extLst>
  </p:cSld>
  <p:clrMapOvr>
    <a:masterClrMapping/>
  </p:clrMapOvr>
  <p:extLst>
    <p:ext uri="{DCECCB84-F9BA-43D5-87BE-67443E8EF086}">
      <p15:sldGuideLst xmlns:p15="http://schemas.microsoft.com/office/powerpoint/2012/main">
        <p15:guide id="1" orient="horz" pos="3536">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1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146864116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slideLayout" Target="../slideLayouts/slideLayout6.xml"/><Relationship Id="rId1" Type="http://schemas.openxmlformats.org/officeDocument/2006/relationships/slideLayout" Target="../slideLayouts/slideLayout5.xml"/><Relationship Id="rId5" Type="http://schemas.openxmlformats.org/officeDocument/2006/relationships/image" Target="../media/image1.jpeg"/><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82011" y="208722"/>
            <a:ext cx="10009471" cy="447261"/>
          </a:xfrm>
          <a:prstGeom prst="rect">
            <a:avLst/>
          </a:prstGeom>
        </p:spPr>
        <p:txBody>
          <a:bodyPr vert="horz" lIns="0" tIns="0" rIns="0" bIns="0" rtlCol="0" anchor="b" anchorCtr="0">
            <a:noAutofit/>
          </a:bodyPr>
          <a:lstStyle/>
          <a:p>
            <a:r>
              <a:rPr lang="en-US" dirty="0"/>
              <a:t>Click to edit Master title style</a:t>
            </a:r>
          </a:p>
        </p:txBody>
      </p:sp>
      <p:sp>
        <p:nvSpPr>
          <p:cNvPr id="11" name="Text Placeholder 10">
            <a:extLst>
              <a:ext uri="{FF2B5EF4-FFF2-40B4-BE49-F238E27FC236}">
                <a16:creationId xmlns:a16="http://schemas.microsoft.com/office/drawing/2014/main" id="{1A0B8476-C42C-E946-9AE6-450EBBA88674}"/>
              </a:ext>
            </a:extLst>
          </p:cNvPr>
          <p:cNvSpPr>
            <a:spLocks noGrp="1"/>
          </p:cNvSpPr>
          <p:nvPr>
            <p:ph type="body" idx="1"/>
          </p:nvPr>
        </p:nvSpPr>
        <p:spPr>
          <a:xfrm>
            <a:off x="197225" y="1121566"/>
            <a:ext cx="6615951" cy="5055397"/>
          </a:xfrm>
          <a:prstGeom prst="rect">
            <a:avLst/>
          </a:prstGeom>
        </p:spPr>
        <p:txBody>
          <a:bodyPr vert="horz" lIns="91440" tIns="45720" rIns="91440" bIns="4572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7" name="Straight Connector 6">
            <a:extLst>
              <a:ext uri="{FF2B5EF4-FFF2-40B4-BE49-F238E27FC236}">
                <a16:creationId xmlns:a16="http://schemas.microsoft.com/office/drawing/2014/main" id="{9D4B8640-7FCE-A346-B4B6-DA2804688F54}"/>
              </a:ext>
            </a:extLst>
          </p:cNvPr>
          <p:cNvCxnSpPr/>
          <p:nvPr userDrawn="1"/>
        </p:nvCxnSpPr>
        <p:spPr>
          <a:xfrm>
            <a:off x="282011" y="888774"/>
            <a:ext cx="11665010" cy="0"/>
          </a:xfrm>
          <a:prstGeom prst="line">
            <a:avLst/>
          </a:prstGeom>
          <a:ln w="22225">
            <a:solidFill>
              <a:srgbClr val="65B2E6"/>
            </a:solidFill>
          </a:ln>
          <a:effectLst/>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21E9D45D-B271-5D41-A966-131A637835F9}"/>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10505334" y="113907"/>
            <a:ext cx="1586970" cy="685022"/>
          </a:xfrm>
          <a:prstGeom prst="rect">
            <a:avLst/>
          </a:prstGeom>
        </p:spPr>
      </p:pic>
    </p:spTree>
    <p:extLst>
      <p:ext uri="{BB962C8B-B14F-4D97-AF65-F5344CB8AC3E}">
        <p14:creationId xmlns:p14="http://schemas.microsoft.com/office/powerpoint/2010/main" val="700887908"/>
      </p:ext>
    </p:extLst>
  </p:cSld>
  <p:clrMap bg1="lt1" tx1="dk1" bg2="lt2" tx2="dk2" accent1="accent1" accent2="accent2" accent3="accent3" accent4="accent4" accent5="accent5" accent6="accent6" hlink="hlink" folHlink="folHlink"/>
  <p:sldLayoutIdLst>
    <p:sldLayoutId id="2147483671" r:id="rId1"/>
    <p:sldLayoutId id="2147483739" r:id="rId2"/>
    <p:sldLayoutId id="2147483742" r:id="rId3"/>
    <p:sldLayoutId id="2147483743" r:id="rId4"/>
  </p:sldLayoutIdLst>
  <p:hf sldNum="0" hdr="0" dt="0"/>
  <p:txStyles>
    <p:title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p:titleStyle>
    <p:bodyStyle>
      <a:lvl1pPr marL="0" marR="0" indent="0" algn="l" defTabSz="914400" rtl="0" eaLnBrk="1" fontAlgn="auto" latinLnBrk="0" hangingPunct="1">
        <a:lnSpc>
          <a:spcPct val="100000"/>
        </a:lnSpc>
        <a:spcBef>
          <a:spcPts val="1000"/>
        </a:spcBef>
        <a:spcAft>
          <a:spcPts val="600"/>
        </a:spcAft>
        <a:buClr>
          <a:srgbClr val="F94130"/>
        </a:buClr>
        <a:buSzTx/>
        <a:buFont typeface="Arial"/>
        <a:buNone/>
        <a:tabLst/>
        <a:defRPr lang="en-US" sz="1800" b="0" kern="1200">
          <a:solidFill>
            <a:schemeClr val="accent1"/>
          </a:solidFill>
          <a:latin typeface="+mn-lt"/>
          <a:ea typeface="+mn-ea"/>
          <a:cs typeface="+mn-cs"/>
        </a:defRPr>
      </a:lvl1pPr>
      <a:lvl2pPr marL="7937" indent="0" algn="l" defTabSz="914400" rtl="0" eaLnBrk="1" latinLnBrk="0" hangingPunct="1">
        <a:lnSpc>
          <a:spcPct val="100000"/>
        </a:lnSpc>
        <a:spcBef>
          <a:spcPts val="0"/>
        </a:spcBef>
        <a:spcAft>
          <a:spcPts val="600"/>
        </a:spcAft>
        <a:buClr>
          <a:schemeClr val="tx2"/>
        </a:buClr>
        <a:buFont typeface="Arial"/>
        <a:buNone/>
        <a:tabLst/>
        <a:defRPr lang="en-US" sz="1600" kern="1200" dirty="0">
          <a:solidFill>
            <a:schemeClr val="tx1"/>
          </a:solidFill>
          <a:latin typeface="+mn-lt"/>
          <a:ea typeface="+mn-ea"/>
          <a:cs typeface="+mn-cs"/>
        </a:defRPr>
      </a:lvl2pPr>
      <a:lvl3pPr marL="222250" marR="0" indent="-214313" algn="l" defTabSz="914400" rtl="0" eaLnBrk="1" fontAlgn="auto" latinLnBrk="0" hangingPunct="1">
        <a:lnSpc>
          <a:spcPct val="100000"/>
        </a:lnSpc>
        <a:spcBef>
          <a:spcPts val="0"/>
        </a:spcBef>
        <a:spcAft>
          <a:spcPts val="600"/>
        </a:spcAft>
        <a:buClr>
          <a:srgbClr val="F94130"/>
        </a:buClr>
        <a:buSzTx/>
        <a:buFont typeface="Arial" panose="020B0604020202020204" pitchFamily="34" charset="0"/>
        <a:buChar char="•"/>
        <a:tabLst/>
        <a:defRPr lang="en-US" sz="1400" b="0" kern="1200" dirty="0">
          <a:solidFill>
            <a:schemeClr val="tx1"/>
          </a:solidFill>
          <a:latin typeface="+mn-lt"/>
          <a:ea typeface="+mn-ea"/>
          <a:cs typeface="+mn-cs"/>
        </a:defRPr>
      </a:lvl3pPr>
      <a:lvl4pPr marL="222250" indent="0" algn="l" defTabSz="914400" rtl="0" eaLnBrk="1" latinLnBrk="0" hangingPunct="1">
        <a:lnSpc>
          <a:spcPct val="100000"/>
        </a:lnSpc>
        <a:spcBef>
          <a:spcPts val="0"/>
        </a:spcBef>
        <a:spcAft>
          <a:spcPts val="600"/>
        </a:spcAft>
        <a:buClr>
          <a:schemeClr val="tx2"/>
        </a:buClr>
        <a:buFont typeface="Arial"/>
        <a:buNone/>
        <a:tabLst/>
        <a:defRPr sz="1200" b="1" kern="1200">
          <a:solidFill>
            <a:schemeClr val="tx1"/>
          </a:solidFill>
          <a:latin typeface="+mn-lt"/>
          <a:ea typeface="+mn-ea"/>
          <a:cs typeface="+mn-cs"/>
        </a:defRPr>
      </a:lvl4pPr>
      <a:lvl5pPr marL="446088" indent="-187325" algn="l" defTabSz="914400" rtl="0" eaLnBrk="1" latinLnBrk="0" hangingPunct="1">
        <a:lnSpc>
          <a:spcPct val="100000"/>
        </a:lnSpc>
        <a:spcBef>
          <a:spcPts val="0"/>
        </a:spcBef>
        <a:spcAft>
          <a:spcPts val="600"/>
        </a:spcAft>
        <a:buClr>
          <a:schemeClr val="tx2"/>
        </a:buClr>
        <a:buFont typeface="Arial"/>
        <a:buChar char="•"/>
        <a:tabLst/>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guide id="3" orient="horz" userDrawn="1">
          <p15:clr>
            <a:srgbClr val="F26B43"/>
          </p15:clr>
        </p15:guide>
        <p15:guide id="4" orient="horz" pos="4320" userDrawn="1">
          <p15:clr>
            <a:srgbClr val="F26B43"/>
          </p15:clr>
        </p15:guide>
        <p15:guide id="5" userDrawn="1">
          <p15:clr>
            <a:srgbClr val="F26B43"/>
          </p15:clr>
        </p15:guide>
        <p15:guide id="6" pos="7680" userDrawn="1">
          <p15:clr>
            <a:srgbClr val="F26B43"/>
          </p15:clr>
        </p15:guide>
        <p15:guide id="7" pos="7355" userDrawn="1">
          <p15:clr>
            <a:srgbClr val="F26B43"/>
          </p15:clr>
        </p15:guide>
        <p15:guide id="9" orient="horz" pos="3997" userDrawn="1">
          <p15:clr>
            <a:srgbClr val="F26B43"/>
          </p15:clr>
        </p15:guide>
        <p15:guide id="10" pos="325" userDrawn="1">
          <p15:clr>
            <a:srgbClr val="F26B43"/>
          </p15:clr>
        </p15:guide>
        <p15:guide id="11" orient="horz" pos="618" userDrawn="1">
          <p15:clr>
            <a:srgbClr val="F26B43"/>
          </p15:clr>
        </p15:guide>
        <p15:guide id="12" orient="horz" pos="1449"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82011" y="208722"/>
            <a:ext cx="10009471" cy="447261"/>
          </a:xfrm>
          <a:prstGeom prst="rect">
            <a:avLst/>
          </a:prstGeom>
        </p:spPr>
        <p:txBody>
          <a:bodyPr vert="horz" lIns="0" tIns="0" rIns="0" bIns="0" rtlCol="0" anchor="b" anchorCtr="0">
            <a:noAutofit/>
          </a:bodyPr>
          <a:lstStyle/>
          <a:p>
            <a:r>
              <a:rPr lang="en-US" dirty="0"/>
              <a:t>Click to edit Master title style</a:t>
            </a:r>
          </a:p>
        </p:txBody>
      </p:sp>
      <p:sp>
        <p:nvSpPr>
          <p:cNvPr id="11" name="Text Placeholder 10">
            <a:extLst>
              <a:ext uri="{FF2B5EF4-FFF2-40B4-BE49-F238E27FC236}">
                <a16:creationId xmlns:a16="http://schemas.microsoft.com/office/drawing/2014/main" id="{1A0B8476-C42C-E946-9AE6-450EBBA88674}"/>
              </a:ext>
            </a:extLst>
          </p:cNvPr>
          <p:cNvSpPr>
            <a:spLocks noGrp="1"/>
          </p:cNvSpPr>
          <p:nvPr>
            <p:ph type="body" idx="1"/>
          </p:nvPr>
        </p:nvSpPr>
        <p:spPr>
          <a:xfrm>
            <a:off x="197225" y="1121566"/>
            <a:ext cx="6615951" cy="5055397"/>
          </a:xfrm>
          <a:prstGeom prst="rect">
            <a:avLst/>
          </a:prstGeom>
        </p:spPr>
        <p:txBody>
          <a:bodyPr vert="horz" lIns="91440" tIns="45720" rIns="91440" bIns="4572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7" name="Straight Connector 6">
            <a:extLst>
              <a:ext uri="{FF2B5EF4-FFF2-40B4-BE49-F238E27FC236}">
                <a16:creationId xmlns:a16="http://schemas.microsoft.com/office/drawing/2014/main" id="{9D4B8640-7FCE-A346-B4B6-DA2804688F54}"/>
              </a:ext>
            </a:extLst>
          </p:cNvPr>
          <p:cNvCxnSpPr/>
          <p:nvPr userDrawn="1"/>
        </p:nvCxnSpPr>
        <p:spPr>
          <a:xfrm>
            <a:off x="282011" y="888774"/>
            <a:ext cx="11665010" cy="0"/>
          </a:xfrm>
          <a:prstGeom prst="line">
            <a:avLst/>
          </a:prstGeom>
          <a:ln w="22225">
            <a:solidFill>
              <a:srgbClr val="65B2E6"/>
            </a:solidFill>
          </a:ln>
          <a:effectLst/>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21E9D45D-B271-5D41-A966-131A637835F9}"/>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10505334" y="113907"/>
            <a:ext cx="1586970" cy="685022"/>
          </a:xfrm>
          <a:prstGeom prst="rect">
            <a:avLst/>
          </a:prstGeom>
        </p:spPr>
      </p:pic>
    </p:spTree>
    <p:extLst>
      <p:ext uri="{BB962C8B-B14F-4D97-AF65-F5344CB8AC3E}">
        <p14:creationId xmlns:p14="http://schemas.microsoft.com/office/powerpoint/2010/main" val="4074388460"/>
      </p:ext>
    </p:extLst>
  </p:cSld>
  <p:clrMap bg1="lt1" tx1="dk1" bg2="lt2" tx2="dk2" accent1="accent1" accent2="accent2" accent3="accent3" accent4="accent4" accent5="accent5" accent6="accent6" hlink="hlink" folHlink="folHlink"/>
  <p:sldLayoutIdLst>
    <p:sldLayoutId id="2147483755" r:id="rId1"/>
    <p:sldLayoutId id="2147483756" r:id="rId2"/>
    <p:sldLayoutId id="2147483758" r:id="rId3"/>
  </p:sldLayoutIdLst>
  <p:hf hdr="0" ftr="0"/>
  <p:txStyles>
    <p:title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p:titleStyle>
    <p:bodyStyle>
      <a:lvl1pPr marL="0" marR="0" indent="0" algn="l" defTabSz="914400" rtl="0" eaLnBrk="1" fontAlgn="auto" latinLnBrk="0" hangingPunct="1">
        <a:lnSpc>
          <a:spcPct val="100000"/>
        </a:lnSpc>
        <a:spcBef>
          <a:spcPts val="1000"/>
        </a:spcBef>
        <a:spcAft>
          <a:spcPts val="600"/>
        </a:spcAft>
        <a:buClr>
          <a:srgbClr val="F94130"/>
        </a:buClr>
        <a:buSzTx/>
        <a:buFont typeface="Arial"/>
        <a:buNone/>
        <a:tabLst/>
        <a:defRPr lang="en-US" sz="1800" b="0" kern="1200">
          <a:solidFill>
            <a:schemeClr val="accent1"/>
          </a:solidFill>
          <a:latin typeface="+mn-lt"/>
          <a:ea typeface="+mn-ea"/>
          <a:cs typeface="+mn-cs"/>
        </a:defRPr>
      </a:lvl1pPr>
      <a:lvl2pPr marL="7937" indent="0" algn="l" defTabSz="914400" rtl="0" eaLnBrk="1" latinLnBrk="0" hangingPunct="1">
        <a:lnSpc>
          <a:spcPct val="100000"/>
        </a:lnSpc>
        <a:spcBef>
          <a:spcPts val="0"/>
        </a:spcBef>
        <a:spcAft>
          <a:spcPts val="600"/>
        </a:spcAft>
        <a:buClr>
          <a:schemeClr val="tx2"/>
        </a:buClr>
        <a:buFont typeface="Arial"/>
        <a:buNone/>
        <a:tabLst/>
        <a:defRPr lang="en-US" sz="1600" kern="1200" dirty="0">
          <a:solidFill>
            <a:schemeClr val="tx1"/>
          </a:solidFill>
          <a:latin typeface="+mn-lt"/>
          <a:ea typeface="+mn-ea"/>
          <a:cs typeface="+mn-cs"/>
        </a:defRPr>
      </a:lvl2pPr>
      <a:lvl3pPr marL="222250" marR="0" indent="-214313" algn="l" defTabSz="914400" rtl="0" eaLnBrk="1" fontAlgn="auto" latinLnBrk="0" hangingPunct="1">
        <a:lnSpc>
          <a:spcPct val="100000"/>
        </a:lnSpc>
        <a:spcBef>
          <a:spcPts val="0"/>
        </a:spcBef>
        <a:spcAft>
          <a:spcPts val="600"/>
        </a:spcAft>
        <a:buClr>
          <a:srgbClr val="F94130"/>
        </a:buClr>
        <a:buSzTx/>
        <a:buFont typeface="Arial" panose="020B0604020202020204" pitchFamily="34" charset="0"/>
        <a:buChar char="•"/>
        <a:tabLst/>
        <a:defRPr lang="en-US" sz="1400" b="0" kern="1200" dirty="0">
          <a:solidFill>
            <a:schemeClr val="tx1"/>
          </a:solidFill>
          <a:latin typeface="+mn-lt"/>
          <a:ea typeface="+mn-ea"/>
          <a:cs typeface="+mn-cs"/>
        </a:defRPr>
      </a:lvl3pPr>
      <a:lvl4pPr marL="222250" indent="0" algn="l" defTabSz="914400" rtl="0" eaLnBrk="1" latinLnBrk="0" hangingPunct="1">
        <a:lnSpc>
          <a:spcPct val="100000"/>
        </a:lnSpc>
        <a:spcBef>
          <a:spcPts val="0"/>
        </a:spcBef>
        <a:spcAft>
          <a:spcPts val="600"/>
        </a:spcAft>
        <a:buClr>
          <a:schemeClr val="tx2"/>
        </a:buClr>
        <a:buFont typeface="Arial"/>
        <a:buNone/>
        <a:tabLst/>
        <a:defRPr sz="1200" b="1" kern="1200">
          <a:solidFill>
            <a:schemeClr val="tx1"/>
          </a:solidFill>
          <a:latin typeface="+mn-lt"/>
          <a:ea typeface="+mn-ea"/>
          <a:cs typeface="+mn-cs"/>
        </a:defRPr>
      </a:lvl4pPr>
      <a:lvl5pPr marL="446088" indent="-187325" algn="l" defTabSz="914400" rtl="0" eaLnBrk="1" latinLnBrk="0" hangingPunct="1">
        <a:lnSpc>
          <a:spcPct val="100000"/>
        </a:lnSpc>
        <a:spcBef>
          <a:spcPts val="0"/>
        </a:spcBef>
        <a:spcAft>
          <a:spcPts val="600"/>
        </a:spcAft>
        <a:buClr>
          <a:schemeClr val="tx2"/>
        </a:buClr>
        <a:buFont typeface="Arial"/>
        <a:buChar char="•"/>
        <a:tabLst/>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guide id="3" orient="horz">
          <p15:clr>
            <a:srgbClr val="F26B43"/>
          </p15:clr>
        </p15:guide>
        <p15:guide id="4" orient="horz" pos="4320">
          <p15:clr>
            <a:srgbClr val="F26B43"/>
          </p15:clr>
        </p15:guide>
        <p15:guide id="5">
          <p15:clr>
            <a:srgbClr val="F26B43"/>
          </p15:clr>
        </p15:guide>
        <p15:guide id="6" pos="7680">
          <p15:clr>
            <a:srgbClr val="F26B43"/>
          </p15:clr>
        </p15:guide>
        <p15:guide id="7" pos="7355">
          <p15:clr>
            <a:srgbClr val="F26B43"/>
          </p15:clr>
        </p15:guide>
        <p15:guide id="9" orient="horz" pos="3997">
          <p15:clr>
            <a:srgbClr val="F26B43"/>
          </p15:clr>
        </p15:guide>
        <p15:guide id="10" pos="325">
          <p15:clr>
            <a:srgbClr val="F26B43"/>
          </p15:clr>
        </p15:guide>
        <p15:guide id="11" orient="horz" pos="618">
          <p15:clr>
            <a:srgbClr val="F26B43"/>
          </p15:clr>
        </p15:guide>
        <p15:guide id="12" orient="horz" pos="1449">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txBox="1">
            <a:spLocks/>
          </p:cNvSpPr>
          <p:nvPr/>
        </p:nvSpPr>
        <p:spPr>
          <a:xfrm>
            <a:off x="567793" y="5283479"/>
            <a:ext cx="7742191" cy="748128"/>
          </a:xfrm>
          <a:prstGeom prst="rect">
            <a:avLst/>
          </a:prstGeom>
        </p:spPr>
        <p:txBody>
          <a:bodyPr vert="horz" lIns="0" tIns="0" rIns="0" bIns="0" rtlCol="0" anchor="t" anchorCtr="0">
            <a:noAutofit/>
          </a:bodyPr>
          <a:lstStyle>
            <a:lvl1pPr algn="l" defTabSz="914400" rtl="0" eaLnBrk="1" latinLnBrk="0" hangingPunct="1">
              <a:lnSpc>
                <a:spcPct val="90000"/>
              </a:lnSpc>
              <a:spcBef>
                <a:spcPct val="0"/>
              </a:spcBef>
              <a:buNone/>
              <a:defRPr sz="3200" kern="1200">
                <a:solidFill>
                  <a:schemeClr val="tx1"/>
                </a:solidFill>
                <a:latin typeface="+mj-lt"/>
                <a:ea typeface="+mj-ea"/>
                <a:cs typeface="+mj-cs"/>
              </a:defRPr>
            </a:lvl1pPr>
          </a:lstStyle>
          <a:p>
            <a:pPr marL="0" marR="0" lvl="0" indent="0" algn="l" defTabSz="457200" rtl="0" eaLnBrk="1" fontAlgn="auto" latinLnBrk="0" hangingPunct="1">
              <a:lnSpc>
                <a:spcPct val="100000"/>
              </a:lnSpc>
              <a:spcBef>
                <a:spcPts val="150"/>
              </a:spcBef>
              <a:spcAft>
                <a:spcPts val="0"/>
              </a:spcAft>
              <a:buClrTx/>
              <a:buSzTx/>
              <a:buFontTx/>
              <a:buNone/>
              <a:tabLst/>
              <a:defRPr/>
            </a:pPr>
            <a:endParaRPr kumimoji="0" lang="en-US" i="0" strike="noStrike" kern="1200" cap="none" spc="0" normalizeH="0" baseline="0" noProof="0" dirty="0">
              <a:ln>
                <a:noFill/>
              </a:ln>
              <a:solidFill>
                <a:srgbClr val="0070C0"/>
              </a:solidFill>
              <a:effectLst/>
              <a:uLnTx/>
              <a:uFillTx/>
              <a:latin typeface="Lato" panose="020F0502020204030203" pitchFamily="34" charset="0"/>
              <a:ea typeface="Lato" panose="020F0502020204030203" pitchFamily="34" charset="0"/>
              <a:cs typeface="Lato" panose="020F0502020204030203" pitchFamily="34" charset="0"/>
            </a:endParaRPr>
          </a:p>
        </p:txBody>
      </p:sp>
      <p:sp>
        <p:nvSpPr>
          <p:cNvPr id="7" name="TextBox 6">
            <a:extLst>
              <a:ext uri="{FF2B5EF4-FFF2-40B4-BE49-F238E27FC236}">
                <a16:creationId xmlns:a16="http://schemas.microsoft.com/office/drawing/2014/main" id="{FAFB38ED-F7B4-4CC0-B42C-3224332C89FD}"/>
              </a:ext>
            </a:extLst>
          </p:cNvPr>
          <p:cNvSpPr txBox="1"/>
          <p:nvPr/>
        </p:nvSpPr>
        <p:spPr>
          <a:xfrm>
            <a:off x="153646" y="287484"/>
            <a:ext cx="5816230" cy="461665"/>
          </a:xfrm>
          <a:prstGeom prst="rect">
            <a:avLst/>
          </a:prstGeom>
          <a:noFill/>
        </p:spPr>
        <p:txBody>
          <a:bodyPr wrap="square" rtlCol="0">
            <a:spAutoFit/>
          </a:bodyPr>
          <a:lstStyle/>
          <a:p>
            <a:r>
              <a:rPr lang="en-US" sz="2400" dirty="0">
                <a:solidFill>
                  <a:srgbClr val="0077C8"/>
                </a:solidFill>
                <a:latin typeface="+mj-lt"/>
                <a:ea typeface="Lato" charset="0"/>
                <a:cs typeface="Lato" charset="0"/>
              </a:rPr>
              <a:t>On-line Exam Review – January 2025</a:t>
            </a:r>
          </a:p>
        </p:txBody>
      </p:sp>
      <p:sp>
        <p:nvSpPr>
          <p:cNvPr id="8" name="Title 1">
            <a:extLst>
              <a:ext uri="{FF2B5EF4-FFF2-40B4-BE49-F238E27FC236}">
                <a16:creationId xmlns:a16="http://schemas.microsoft.com/office/drawing/2014/main" id="{E3B5CC99-D978-45E5-9B95-EC0A7651F12C}"/>
              </a:ext>
            </a:extLst>
          </p:cNvPr>
          <p:cNvSpPr txBox="1">
            <a:spLocks/>
          </p:cNvSpPr>
          <p:nvPr/>
        </p:nvSpPr>
        <p:spPr>
          <a:xfrm>
            <a:off x="297080" y="1051131"/>
            <a:ext cx="10745293" cy="748128"/>
          </a:xfrm>
          <a:prstGeom prst="rect">
            <a:avLst/>
          </a:prstGeom>
        </p:spPr>
        <p:txBody>
          <a:bodyPr vert="horz" lIns="0" tIns="0" rIns="0" bIns="0" rtlCol="0" anchor="t" anchorCtr="0">
            <a:noAutofit/>
          </a:bodyPr>
          <a:lstStyle>
            <a:lvl1pPr algn="l" defTabSz="914400" rtl="0" eaLnBrk="1" latinLnBrk="0" hangingPunct="1">
              <a:lnSpc>
                <a:spcPct val="90000"/>
              </a:lnSpc>
              <a:spcBef>
                <a:spcPct val="0"/>
              </a:spcBef>
              <a:buNone/>
              <a:defRPr sz="3200" kern="1200">
                <a:solidFill>
                  <a:schemeClr val="tx1"/>
                </a:solidFill>
                <a:latin typeface="+mj-lt"/>
                <a:ea typeface="+mj-ea"/>
                <a:cs typeface="+mj-cs"/>
              </a:defRPr>
            </a:lvl1pPr>
          </a:lstStyle>
          <a:p>
            <a:pPr defTabSz="457200">
              <a:lnSpc>
                <a:spcPct val="100000"/>
              </a:lnSpc>
              <a:spcBef>
                <a:spcPts val="150"/>
              </a:spcBef>
              <a:defRPr/>
            </a:pPr>
            <a:r>
              <a:rPr lang="en-US" sz="2400" dirty="0">
                <a:solidFill>
                  <a:srgbClr val="0077C8"/>
                </a:solidFill>
                <a:latin typeface="Arial" panose="020B0604020202020204" pitchFamily="34" charset="0"/>
                <a:ea typeface="Lato" charset="0"/>
                <a:cs typeface="Arial" panose="020B0604020202020204" pitchFamily="34" charset="0"/>
              </a:rPr>
              <a:t>Level 2 Children’s Care, Play, Learning and Development: Practice and Theory</a:t>
            </a:r>
          </a:p>
          <a:p>
            <a:pPr defTabSz="457200">
              <a:lnSpc>
                <a:spcPct val="100000"/>
              </a:lnSpc>
              <a:spcBef>
                <a:spcPts val="150"/>
              </a:spcBef>
              <a:defRPr/>
            </a:pPr>
            <a:r>
              <a:rPr lang="en-US" sz="2400" dirty="0">
                <a:solidFill>
                  <a:srgbClr val="0077C8"/>
                </a:solidFill>
              </a:rPr>
              <a:t>Unit 216 – Understanding Children’s Care, Play, Learning and Development </a:t>
            </a:r>
          </a:p>
          <a:p>
            <a:pPr defTabSz="457200">
              <a:lnSpc>
                <a:spcPct val="100000"/>
              </a:lnSpc>
              <a:spcBef>
                <a:spcPts val="150"/>
              </a:spcBef>
              <a:defRPr/>
            </a:pPr>
            <a:r>
              <a:rPr lang="en-US" sz="2400" dirty="0">
                <a:latin typeface="Arial" panose="020B0604020202020204" pitchFamily="34" charset="0"/>
                <a:ea typeface="Lato" charset="0"/>
                <a:cs typeface="Arial" panose="020B0604020202020204" pitchFamily="34" charset="0"/>
              </a:rPr>
              <a:t> </a:t>
            </a:r>
          </a:p>
        </p:txBody>
      </p:sp>
      <p:pic>
        <p:nvPicPr>
          <p:cNvPr id="2" name="Picture 1">
            <a:extLst>
              <a:ext uri="{FF2B5EF4-FFF2-40B4-BE49-F238E27FC236}">
                <a16:creationId xmlns:a16="http://schemas.microsoft.com/office/drawing/2014/main" id="{6E5195F8-F75B-2945-C328-51B8067E8F9E}"/>
              </a:ext>
            </a:extLst>
          </p:cNvPr>
          <p:cNvPicPr>
            <a:picLocks noChangeAspect="1"/>
          </p:cNvPicPr>
          <p:nvPr/>
        </p:nvPicPr>
        <p:blipFill rotWithShape="1">
          <a:blip r:embed="rId3"/>
          <a:srcRect b="6719"/>
          <a:stretch/>
        </p:blipFill>
        <p:spPr>
          <a:xfrm>
            <a:off x="0" y="2145354"/>
            <a:ext cx="12192000" cy="4712646"/>
          </a:xfrm>
          <a:prstGeom prst="rect">
            <a:avLst/>
          </a:prstGeom>
        </p:spPr>
      </p:pic>
    </p:spTree>
    <p:extLst>
      <p:ext uri="{BB962C8B-B14F-4D97-AF65-F5344CB8AC3E}">
        <p14:creationId xmlns:p14="http://schemas.microsoft.com/office/powerpoint/2010/main" val="7072885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1DC1AD3-CCC1-B09C-3C12-2195EF724752}"/>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E0104CD9-9A7B-A068-E1F6-AB5C8D3E91BB}"/>
              </a:ext>
            </a:extLst>
          </p:cNvPr>
          <p:cNvSpPr txBox="1"/>
          <p:nvPr/>
        </p:nvSpPr>
        <p:spPr>
          <a:xfrm>
            <a:off x="7636540" y="1302521"/>
            <a:ext cx="4040454" cy="5078313"/>
          </a:xfrm>
          <a:prstGeom prst="rect">
            <a:avLst/>
          </a:prstGeom>
          <a:noFill/>
          <a:ln>
            <a:noFill/>
          </a:ln>
        </p:spPr>
        <p:txBody>
          <a:bodyPr wrap="square" rtlCol="0">
            <a:spAutoFit/>
          </a:bodyPr>
          <a:lstStyle/>
          <a:p>
            <a:r>
              <a:rPr lang="en-GB" b="1" i="1" dirty="0">
                <a:solidFill>
                  <a:srgbClr val="0070C0"/>
                </a:solidFill>
              </a:rPr>
              <a:t>Principal Examiner feedback </a:t>
            </a:r>
          </a:p>
          <a:p>
            <a:endParaRPr lang="en-GB" b="1" i="1" dirty="0">
              <a:solidFill>
                <a:srgbClr val="0070C0"/>
              </a:solidFill>
            </a:endParaRPr>
          </a:p>
          <a:p>
            <a:r>
              <a:rPr lang="en-GB" b="1" i="1" dirty="0">
                <a:solidFill>
                  <a:srgbClr val="0070C0"/>
                </a:solidFill>
              </a:rPr>
              <a:t>Positive marking has been used by the examiner for this response enabling the learner to achieve a valuable 1 mark.</a:t>
            </a:r>
          </a:p>
          <a:p>
            <a:r>
              <a:rPr lang="en-GB" b="1" i="1" dirty="0">
                <a:solidFill>
                  <a:srgbClr val="0070C0"/>
                </a:solidFill>
              </a:rPr>
              <a:t>This question required an explanation of  how the community supports holistic development.</a:t>
            </a:r>
          </a:p>
          <a:p>
            <a:r>
              <a:rPr lang="en-GB" b="1" i="1" dirty="0">
                <a:solidFill>
                  <a:srgbClr val="0070C0"/>
                </a:solidFill>
              </a:rPr>
              <a:t>The mark would have been attributed where the learner has attempted to identify physical, social and emotional development in relation to the environment and play.</a:t>
            </a:r>
          </a:p>
          <a:p>
            <a:endParaRPr lang="en-GB" i="1" dirty="0">
              <a:solidFill>
                <a:srgbClr val="0070C0"/>
              </a:solidFill>
            </a:endParaRPr>
          </a:p>
          <a:p>
            <a:r>
              <a:rPr lang="en-GB" b="1" i="1" dirty="0">
                <a:solidFill>
                  <a:srgbClr val="0070C0"/>
                </a:solidFill>
              </a:rPr>
              <a:t>Marks awarded 1/6</a:t>
            </a:r>
          </a:p>
          <a:p>
            <a:endParaRPr lang="en-GB" b="1" i="1" dirty="0">
              <a:solidFill>
                <a:srgbClr val="0070C0"/>
              </a:solidFill>
            </a:endParaRPr>
          </a:p>
        </p:txBody>
      </p:sp>
      <p:sp>
        <p:nvSpPr>
          <p:cNvPr id="10" name="Speech Bubble: Rectangle with Corners Rounded 9">
            <a:extLst>
              <a:ext uri="{FF2B5EF4-FFF2-40B4-BE49-F238E27FC236}">
                <a16:creationId xmlns:a16="http://schemas.microsoft.com/office/drawing/2014/main" id="{491A3745-B5A7-A9F2-4BFA-F72BD9C96ACE}"/>
              </a:ext>
            </a:extLst>
          </p:cNvPr>
          <p:cNvSpPr/>
          <p:nvPr/>
        </p:nvSpPr>
        <p:spPr>
          <a:xfrm>
            <a:off x="2055550" y="4729655"/>
            <a:ext cx="1555531" cy="752102"/>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1" name="Speech Bubble: Rectangle with Corners Rounded 10">
            <a:extLst>
              <a:ext uri="{FF2B5EF4-FFF2-40B4-BE49-F238E27FC236}">
                <a16:creationId xmlns:a16="http://schemas.microsoft.com/office/drawing/2014/main" id="{13877B30-0C66-E4AE-4DCB-C13A6154FB41}"/>
              </a:ext>
            </a:extLst>
          </p:cNvPr>
          <p:cNvSpPr/>
          <p:nvPr/>
        </p:nvSpPr>
        <p:spPr>
          <a:xfrm>
            <a:off x="1387366" y="5150069"/>
            <a:ext cx="914400" cy="612648"/>
          </a:xfrm>
          <a:prstGeom prst="wedgeRoundRectCallout">
            <a:avLst/>
          </a:prstGeom>
        </p:spPr>
        <p:txBody>
          <a:bodyPr wrap="none" lIns="0" tIns="0" rIns="0" bIns="0" rtlCol="0" anchor="ctr">
            <a:noAutofit/>
          </a:bodyPr>
          <a:lstStyle/>
          <a:p>
            <a:pPr algn="ctr"/>
            <a:endParaRPr lang="en-GB" dirty="0">
              <a:solidFill>
                <a:srgbClr val="000000"/>
              </a:solidFill>
            </a:endParaRPr>
          </a:p>
        </p:txBody>
      </p:sp>
      <p:sp>
        <p:nvSpPr>
          <p:cNvPr id="12" name="Speech Bubble: Rectangle with Corners Rounded 11">
            <a:extLst>
              <a:ext uri="{FF2B5EF4-FFF2-40B4-BE49-F238E27FC236}">
                <a16:creationId xmlns:a16="http://schemas.microsoft.com/office/drawing/2014/main" id="{4DC1F617-A406-A1FD-AB15-A2F62E35E1DA}"/>
              </a:ext>
            </a:extLst>
          </p:cNvPr>
          <p:cNvSpPr/>
          <p:nvPr/>
        </p:nvSpPr>
        <p:spPr>
          <a:xfrm>
            <a:off x="7409793" y="1095284"/>
            <a:ext cx="4403836" cy="5326538"/>
          </a:xfrm>
          <a:prstGeom prst="wedgeRoundRectCallout">
            <a:avLst>
              <a:gd name="adj1" fmla="val -69008"/>
              <a:gd name="adj2" fmla="val 240"/>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13" name="Title 2">
            <a:extLst>
              <a:ext uri="{FF2B5EF4-FFF2-40B4-BE49-F238E27FC236}">
                <a16:creationId xmlns:a16="http://schemas.microsoft.com/office/drawing/2014/main" id="{3642E01C-3084-F042-B7E4-DB0FECAC0FC2}"/>
              </a:ext>
            </a:extLst>
          </p:cNvPr>
          <p:cNvSpPr txBox="1">
            <a:spLocks noGrp="1"/>
          </p:cNvSpPr>
          <p:nvPr>
            <p:ph type="title"/>
          </p:nvPr>
        </p:nvSpPr>
        <p:spPr>
          <a:xfrm>
            <a:off x="282575" y="207963"/>
            <a:ext cx="10223500" cy="447675"/>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en-GB" sz="1800" dirty="0"/>
              <a:t>Question 2 (a) Candidate’s answer with Principal Examiner’s comments</a:t>
            </a:r>
          </a:p>
        </p:txBody>
      </p:sp>
      <p:sp>
        <p:nvSpPr>
          <p:cNvPr id="3" name="TextBox 2">
            <a:extLst>
              <a:ext uri="{FF2B5EF4-FFF2-40B4-BE49-F238E27FC236}">
                <a16:creationId xmlns:a16="http://schemas.microsoft.com/office/drawing/2014/main" id="{A8CA7823-2441-079C-A7F9-BE88A025C380}"/>
              </a:ext>
            </a:extLst>
          </p:cNvPr>
          <p:cNvSpPr txBox="1"/>
          <p:nvPr/>
        </p:nvSpPr>
        <p:spPr>
          <a:xfrm>
            <a:off x="282575" y="1376243"/>
            <a:ext cx="6091084" cy="1754326"/>
          </a:xfrm>
          <a:prstGeom prst="rect">
            <a:avLst/>
          </a:prstGeom>
          <a:noFill/>
        </p:spPr>
        <p:txBody>
          <a:bodyPr wrap="square">
            <a:spAutoFit/>
          </a:bodyPr>
          <a:lstStyle/>
          <a:p>
            <a:r>
              <a:rPr lang="en-US" dirty="0"/>
              <a:t>play helps the child to develop their fine/gross motor skills, play helps children to develop social skills to form long lasting friendships the environment that the child is playing in helps them take risks to improve their confidence, play helps children to develop life skills and learn independence for the future </a:t>
            </a:r>
            <a:endParaRPr lang="en-GB" dirty="0"/>
          </a:p>
        </p:txBody>
      </p:sp>
    </p:spTree>
    <p:extLst>
      <p:ext uri="{BB962C8B-B14F-4D97-AF65-F5344CB8AC3E}">
        <p14:creationId xmlns:p14="http://schemas.microsoft.com/office/powerpoint/2010/main" val="428097069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C84B32-CC68-87B9-A6C5-8AF458265DDC}"/>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681502D4-CD96-9702-7351-BAD872967894}"/>
              </a:ext>
            </a:extLst>
          </p:cNvPr>
          <p:cNvSpPr txBox="1"/>
          <p:nvPr/>
        </p:nvSpPr>
        <p:spPr>
          <a:xfrm>
            <a:off x="7398327" y="1219396"/>
            <a:ext cx="4278667" cy="5355312"/>
          </a:xfrm>
          <a:prstGeom prst="rect">
            <a:avLst/>
          </a:prstGeom>
          <a:noFill/>
          <a:ln>
            <a:noFill/>
          </a:ln>
        </p:spPr>
        <p:txBody>
          <a:bodyPr wrap="square" rtlCol="0">
            <a:spAutoFit/>
          </a:bodyPr>
          <a:lstStyle/>
          <a:p>
            <a:r>
              <a:rPr lang="en-GB" b="1" i="1" dirty="0">
                <a:solidFill>
                  <a:srgbClr val="0070C0"/>
                </a:solidFill>
              </a:rPr>
              <a:t>Principal Examiner feedback </a:t>
            </a:r>
          </a:p>
          <a:p>
            <a:br>
              <a:rPr lang="en-GB" b="1" i="1" dirty="0">
                <a:solidFill>
                  <a:srgbClr val="0070C0"/>
                </a:solidFill>
              </a:rPr>
            </a:br>
            <a:r>
              <a:rPr lang="en-GB" b="1" i="1" dirty="0">
                <a:solidFill>
                  <a:srgbClr val="0070C0"/>
                </a:solidFill>
              </a:rPr>
              <a:t>Clear understanding of the question has been shown in this response.</a:t>
            </a:r>
          </a:p>
          <a:p>
            <a:r>
              <a:rPr lang="en-GB" b="1" i="1" dirty="0">
                <a:solidFill>
                  <a:srgbClr val="0070C0"/>
                </a:solidFill>
              </a:rPr>
              <a:t>The learner takes a logical approach through the answer and identifies areas of holistic development whilst giving examples of the type of support available from the community.</a:t>
            </a:r>
          </a:p>
          <a:p>
            <a:r>
              <a:rPr lang="en-GB" b="1" i="1" dirty="0">
                <a:solidFill>
                  <a:srgbClr val="0070C0"/>
                </a:solidFill>
              </a:rPr>
              <a:t>In order to gain the full 6 marks, the learner could have supported the response to indicate knowledge of the diversity of the community by including culture or specific job roles.</a:t>
            </a:r>
          </a:p>
          <a:p>
            <a:endParaRPr lang="en-GB" b="1" i="1" dirty="0">
              <a:solidFill>
                <a:srgbClr val="0070C0"/>
              </a:solidFill>
            </a:endParaRPr>
          </a:p>
          <a:p>
            <a:r>
              <a:rPr lang="en-GB" b="1" i="1" dirty="0">
                <a:solidFill>
                  <a:srgbClr val="0070C0"/>
                </a:solidFill>
              </a:rPr>
              <a:t>Marks awarded 5/6</a:t>
            </a:r>
          </a:p>
          <a:p>
            <a:endParaRPr lang="en-GB" b="1" i="1" dirty="0">
              <a:solidFill>
                <a:srgbClr val="0070C0"/>
              </a:solidFill>
            </a:endParaRPr>
          </a:p>
        </p:txBody>
      </p:sp>
      <p:sp>
        <p:nvSpPr>
          <p:cNvPr id="10" name="Speech Bubble: Rectangle with Corners Rounded 9">
            <a:extLst>
              <a:ext uri="{FF2B5EF4-FFF2-40B4-BE49-F238E27FC236}">
                <a16:creationId xmlns:a16="http://schemas.microsoft.com/office/drawing/2014/main" id="{215896F6-4C0A-60EE-14C7-57400F79CABD}"/>
              </a:ext>
            </a:extLst>
          </p:cNvPr>
          <p:cNvSpPr/>
          <p:nvPr/>
        </p:nvSpPr>
        <p:spPr>
          <a:xfrm>
            <a:off x="2055550" y="4729655"/>
            <a:ext cx="1555531" cy="752102"/>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1" name="Speech Bubble: Rectangle with Corners Rounded 10">
            <a:extLst>
              <a:ext uri="{FF2B5EF4-FFF2-40B4-BE49-F238E27FC236}">
                <a16:creationId xmlns:a16="http://schemas.microsoft.com/office/drawing/2014/main" id="{EEA3972B-61E2-3ADB-4E86-3B3F565ABFF0}"/>
              </a:ext>
            </a:extLst>
          </p:cNvPr>
          <p:cNvSpPr/>
          <p:nvPr/>
        </p:nvSpPr>
        <p:spPr>
          <a:xfrm>
            <a:off x="1387366" y="5150069"/>
            <a:ext cx="914400" cy="612648"/>
          </a:xfrm>
          <a:prstGeom prst="wedgeRoundRectCallout">
            <a:avLst/>
          </a:prstGeom>
        </p:spPr>
        <p:txBody>
          <a:bodyPr wrap="none" lIns="0" tIns="0" rIns="0" bIns="0" rtlCol="0" anchor="ctr">
            <a:noAutofit/>
          </a:bodyPr>
          <a:lstStyle/>
          <a:p>
            <a:pPr algn="ctr"/>
            <a:endParaRPr lang="en-GB" dirty="0">
              <a:solidFill>
                <a:srgbClr val="000000"/>
              </a:solidFill>
            </a:endParaRPr>
          </a:p>
        </p:txBody>
      </p:sp>
      <p:sp>
        <p:nvSpPr>
          <p:cNvPr id="12" name="Speech Bubble: Rectangle with Corners Rounded 11">
            <a:extLst>
              <a:ext uri="{FF2B5EF4-FFF2-40B4-BE49-F238E27FC236}">
                <a16:creationId xmlns:a16="http://schemas.microsoft.com/office/drawing/2014/main" id="{0F2C223B-41F1-C1FD-EE29-DBF741B8A605}"/>
              </a:ext>
            </a:extLst>
          </p:cNvPr>
          <p:cNvSpPr/>
          <p:nvPr/>
        </p:nvSpPr>
        <p:spPr>
          <a:xfrm>
            <a:off x="7049193" y="1095284"/>
            <a:ext cx="4764436" cy="5326538"/>
          </a:xfrm>
          <a:prstGeom prst="wedgeRoundRectCallout">
            <a:avLst>
              <a:gd name="adj1" fmla="val -69008"/>
              <a:gd name="adj2" fmla="val 240"/>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13" name="Title 2">
            <a:extLst>
              <a:ext uri="{FF2B5EF4-FFF2-40B4-BE49-F238E27FC236}">
                <a16:creationId xmlns:a16="http://schemas.microsoft.com/office/drawing/2014/main" id="{73C3BAD1-CF64-485E-3549-0C732EC66ADF}"/>
              </a:ext>
            </a:extLst>
          </p:cNvPr>
          <p:cNvSpPr txBox="1">
            <a:spLocks noGrp="1"/>
          </p:cNvSpPr>
          <p:nvPr>
            <p:ph type="title"/>
          </p:nvPr>
        </p:nvSpPr>
        <p:spPr>
          <a:xfrm>
            <a:off x="282575" y="207963"/>
            <a:ext cx="10223500" cy="447675"/>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en-GB" sz="1800" dirty="0"/>
              <a:t>Question 2 (a) Candidate’s answer with Principal Examiner’s comments</a:t>
            </a:r>
          </a:p>
        </p:txBody>
      </p:sp>
      <p:sp>
        <p:nvSpPr>
          <p:cNvPr id="3" name="TextBox 2">
            <a:extLst>
              <a:ext uri="{FF2B5EF4-FFF2-40B4-BE49-F238E27FC236}">
                <a16:creationId xmlns:a16="http://schemas.microsoft.com/office/drawing/2014/main" id="{4C93ECB7-CFE8-AFB5-0F9F-4881D3526E00}"/>
              </a:ext>
            </a:extLst>
          </p:cNvPr>
          <p:cNvSpPr txBox="1"/>
          <p:nvPr/>
        </p:nvSpPr>
        <p:spPr>
          <a:xfrm>
            <a:off x="282575" y="1067885"/>
            <a:ext cx="5519709" cy="3785652"/>
          </a:xfrm>
          <a:prstGeom prst="rect">
            <a:avLst/>
          </a:prstGeom>
          <a:noFill/>
        </p:spPr>
        <p:txBody>
          <a:bodyPr wrap="square">
            <a:spAutoFit/>
          </a:bodyPr>
          <a:lstStyle/>
          <a:p>
            <a:r>
              <a:rPr lang="en-US" sz="1600" dirty="0"/>
              <a:t>The community supports the physical development of a child because it's the community that starts after school clubs such as football club to support children's gross motor skills. They can support intellectual development by </a:t>
            </a:r>
            <a:r>
              <a:rPr lang="en-US" sz="1600" dirty="0" err="1"/>
              <a:t>organising</a:t>
            </a:r>
            <a:r>
              <a:rPr lang="en-US" sz="1600" dirty="0"/>
              <a:t> groups and clubs </a:t>
            </a:r>
            <a:r>
              <a:rPr lang="en-US" sz="1600" dirty="0" err="1"/>
              <a:t>centred</a:t>
            </a:r>
            <a:r>
              <a:rPr lang="en-US" sz="1600" dirty="0"/>
              <a:t> around to make sure the children are keeping up with their learning. They can support language development by having conversations with </a:t>
            </a:r>
            <a:r>
              <a:rPr lang="en-US" sz="1600" dirty="0" err="1"/>
              <a:t>neighbours</a:t>
            </a:r>
            <a:r>
              <a:rPr lang="en-US" sz="1600" dirty="0"/>
              <a:t> and other members of the community. They can support emotional development by introducing counselling </a:t>
            </a:r>
            <a:r>
              <a:rPr lang="en-US" sz="1600" dirty="0" err="1"/>
              <a:t>essions</a:t>
            </a:r>
            <a:r>
              <a:rPr lang="en-US" sz="1600" dirty="0"/>
              <a:t> and making sure know they have supportive people they can open up to and tell them about their feelings. The community can support social development </a:t>
            </a:r>
            <a:r>
              <a:rPr lang="en-US" sz="1600" dirty="0" err="1"/>
              <a:t>whenb</a:t>
            </a:r>
            <a:r>
              <a:rPr lang="en-US" sz="1600" dirty="0"/>
              <a:t> parents </a:t>
            </a:r>
            <a:r>
              <a:rPr lang="en-US" sz="1600" dirty="0" err="1"/>
              <a:t>organise</a:t>
            </a:r>
            <a:r>
              <a:rPr lang="en-US" sz="1600" dirty="0"/>
              <a:t> playdates with their children so that children have the opportunity to </a:t>
            </a:r>
            <a:r>
              <a:rPr lang="en-US" sz="1600" dirty="0" err="1"/>
              <a:t>socialise</a:t>
            </a:r>
            <a:r>
              <a:rPr lang="en-US" sz="1600" dirty="0"/>
              <a:t> outside of school. </a:t>
            </a:r>
            <a:endParaRPr lang="en-GB" sz="1600" dirty="0"/>
          </a:p>
        </p:txBody>
      </p:sp>
    </p:spTree>
    <p:extLst>
      <p:ext uri="{BB962C8B-B14F-4D97-AF65-F5344CB8AC3E}">
        <p14:creationId xmlns:p14="http://schemas.microsoft.com/office/powerpoint/2010/main" val="25213914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60E4C2-FD35-0C6F-33FF-97F598312D94}"/>
            </a:ext>
          </a:extLst>
        </p:cNvPr>
        <p:cNvGrpSpPr/>
        <p:nvPr/>
      </p:nvGrpSpPr>
      <p:grpSpPr>
        <a:xfrm>
          <a:off x="0" y="0"/>
          <a:ext cx="0" cy="0"/>
          <a:chOff x="0" y="0"/>
          <a:chExt cx="0" cy="0"/>
        </a:xfrm>
      </p:grpSpPr>
      <p:sp>
        <p:nvSpPr>
          <p:cNvPr id="5" name="Title 2">
            <a:extLst>
              <a:ext uri="{FF2B5EF4-FFF2-40B4-BE49-F238E27FC236}">
                <a16:creationId xmlns:a16="http://schemas.microsoft.com/office/drawing/2014/main" id="{49E65814-15D3-49D6-4BAA-A38050A6D319}"/>
              </a:ext>
            </a:extLst>
          </p:cNvPr>
          <p:cNvSpPr>
            <a:spLocks noGrp="1"/>
          </p:cNvSpPr>
          <p:nvPr>
            <p:ph type="title"/>
          </p:nvPr>
        </p:nvSpPr>
        <p:spPr>
          <a:xfrm>
            <a:off x="282012" y="208722"/>
            <a:ext cx="5091890" cy="447261"/>
          </a:xfrm>
        </p:spPr>
        <p:txBody>
          <a:bodyPr/>
          <a:lstStyle/>
          <a:p>
            <a:r>
              <a:rPr lang="en-GB" sz="1800" dirty="0"/>
              <a:t>Question 2 (b) and mark scheme </a:t>
            </a:r>
          </a:p>
        </p:txBody>
      </p:sp>
      <p:sp>
        <p:nvSpPr>
          <p:cNvPr id="9" name="TextBox 8">
            <a:extLst>
              <a:ext uri="{FF2B5EF4-FFF2-40B4-BE49-F238E27FC236}">
                <a16:creationId xmlns:a16="http://schemas.microsoft.com/office/drawing/2014/main" id="{134C1E72-C2F5-F3F0-C585-DA7CDEC8DE2C}"/>
              </a:ext>
            </a:extLst>
          </p:cNvPr>
          <p:cNvSpPr txBox="1"/>
          <p:nvPr/>
        </p:nvSpPr>
        <p:spPr>
          <a:xfrm>
            <a:off x="6405261" y="64030"/>
            <a:ext cx="3771868" cy="738664"/>
          </a:xfrm>
          <a:prstGeom prst="rect">
            <a:avLst/>
          </a:prstGeom>
          <a:noFill/>
        </p:spPr>
        <p:txBody>
          <a:bodyPr wrap="square">
            <a:spAutoFit/>
          </a:bodyPr>
          <a:lstStyle/>
          <a:p>
            <a:r>
              <a:rPr lang="en-US" sz="1400" dirty="0">
                <a:solidFill>
                  <a:schemeClr val="accent1"/>
                </a:solidFill>
              </a:rPr>
              <a:t>Command Verb: </a:t>
            </a:r>
            <a:r>
              <a:rPr lang="en-US" sz="1400" b="1" i="1" dirty="0">
                <a:solidFill>
                  <a:srgbClr val="0070C0"/>
                </a:solidFill>
              </a:rPr>
              <a:t>Identify</a:t>
            </a:r>
            <a:br>
              <a:rPr lang="en-US" sz="1400" b="1" i="1" dirty="0">
                <a:solidFill>
                  <a:srgbClr val="0070C0"/>
                </a:solidFill>
              </a:rPr>
            </a:br>
            <a:r>
              <a:rPr lang="en-US" sz="1400" i="1" dirty="0">
                <a:solidFill>
                  <a:srgbClr val="0070C0"/>
                </a:solidFill>
              </a:rPr>
              <a:t>Provide/name/select/</a:t>
            </a:r>
            <a:r>
              <a:rPr lang="en-US" sz="1400" i="1" dirty="0" err="1">
                <a:solidFill>
                  <a:srgbClr val="0070C0"/>
                </a:solidFill>
              </a:rPr>
              <a:t>recognise</a:t>
            </a:r>
            <a:r>
              <a:rPr lang="en-US" sz="1400" i="1" dirty="0">
                <a:solidFill>
                  <a:srgbClr val="0070C0"/>
                </a:solidFill>
              </a:rPr>
              <a:t> brief facts or examples (from a given source or from recall) </a:t>
            </a:r>
          </a:p>
        </p:txBody>
      </p:sp>
      <p:sp>
        <p:nvSpPr>
          <p:cNvPr id="3" name="TextBox 2">
            <a:extLst>
              <a:ext uri="{FF2B5EF4-FFF2-40B4-BE49-F238E27FC236}">
                <a16:creationId xmlns:a16="http://schemas.microsoft.com/office/drawing/2014/main" id="{00488CD0-4D78-2F94-1303-5D99EAE84C06}"/>
              </a:ext>
            </a:extLst>
          </p:cNvPr>
          <p:cNvSpPr txBox="1"/>
          <p:nvPr/>
        </p:nvSpPr>
        <p:spPr>
          <a:xfrm>
            <a:off x="282012" y="1162507"/>
            <a:ext cx="6439557" cy="523220"/>
          </a:xfrm>
          <a:prstGeom prst="rect">
            <a:avLst/>
          </a:prstGeom>
          <a:noFill/>
        </p:spPr>
        <p:txBody>
          <a:bodyPr wrap="square">
            <a:spAutoFit/>
          </a:bodyPr>
          <a:lstStyle/>
          <a:p>
            <a:pPr>
              <a:tabLst>
                <a:tab pos="361950" algn="l"/>
              </a:tabLst>
            </a:pPr>
            <a:r>
              <a:rPr lang="en-US" sz="1400" b="0" i="0" u="none" strike="noStrike" baseline="0" dirty="0">
                <a:solidFill>
                  <a:srgbClr val="211D1E"/>
                </a:solidFill>
                <a:latin typeface="Arial WGL"/>
              </a:rPr>
              <a:t>2	(b) 	Identify </a:t>
            </a:r>
            <a:r>
              <a:rPr lang="en-US" sz="1400" b="1" i="0" u="none" strike="noStrike" baseline="0" dirty="0">
                <a:solidFill>
                  <a:srgbClr val="211D1E"/>
                </a:solidFill>
                <a:latin typeface="Arial WGL"/>
              </a:rPr>
              <a:t>three </a:t>
            </a:r>
            <a:r>
              <a:rPr lang="en-US" sz="1400" b="0" i="0" u="none" strike="noStrike" baseline="0" dirty="0">
                <a:solidFill>
                  <a:srgbClr val="211D1E"/>
                </a:solidFill>
                <a:latin typeface="Arial WGL"/>
              </a:rPr>
              <a:t>members of the community who could support 		children’s holistic development. 			[3] </a:t>
            </a:r>
            <a:endParaRPr lang="en-GB" sz="1400" dirty="0"/>
          </a:p>
        </p:txBody>
      </p:sp>
      <p:pic>
        <p:nvPicPr>
          <p:cNvPr id="6" name="Picture 5">
            <a:extLst>
              <a:ext uri="{FF2B5EF4-FFF2-40B4-BE49-F238E27FC236}">
                <a16:creationId xmlns:a16="http://schemas.microsoft.com/office/drawing/2014/main" id="{4CAE06D4-64A4-F0AD-89F0-AA30266D7CAE}"/>
              </a:ext>
            </a:extLst>
          </p:cNvPr>
          <p:cNvPicPr>
            <a:picLocks noChangeAspect="1"/>
          </p:cNvPicPr>
          <p:nvPr/>
        </p:nvPicPr>
        <p:blipFill>
          <a:blip r:embed="rId2"/>
          <a:srcRect r="7023"/>
          <a:stretch/>
        </p:blipFill>
        <p:spPr>
          <a:xfrm>
            <a:off x="598318" y="2148729"/>
            <a:ext cx="5399117" cy="1280271"/>
          </a:xfrm>
          <a:prstGeom prst="rect">
            <a:avLst/>
          </a:prstGeom>
        </p:spPr>
      </p:pic>
      <p:sp>
        <p:nvSpPr>
          <p:cNvPr id="4" name="TextBox 3">
            <a:extLst>
              <a:ext uri="{FF2B5EF4-FFF2-40B4-BE49-F238E27FC236}">
                <a16:creationId xmlns:a16="http://schemas.microsoft.com/office/drawing/2014/main" id="{0AF15288-160B-4C1A-3049-C9FE947B0DE1}"/>
              </a:ext>
            </a:extLst>
          </p:cNvPr>
          <p:cNvSpPr txBox="1"/>
          <p:nvPr/>
        </p:nvSpPr>
        <p:spPr>
          <a:xfrm>
            <a:off x="6405261" y="1162507"/>
            <a:ext cx="5399116" cy="4401205"/>
          </a:xfrm>
          <a:prstGeom prst="rect">
            <a:avLst/>
          </a:prstGeom>
          <a:noFill/>
        </p:spPr>
        <p:txBody>
          <a:bodyPr wrap="square">
            <a:spAutoFit/>
          </a:bodyPr>
          <a:lstStyle/>
          <a:p>
            <a:r>
              <a:rPr lang="en-US" sz="1400" b="1" i="0" u="none" strike="noStrike" baseline="0" dirty="0">
                <a:solidFill>
                  <a:srgbClr val="000000"/>
                </a:solidFill>
                <a:latin typeface="Arial" panose="020B0604020202020204" pitchFamily="34" charset="0"/>
              </a:rPr>
              <a:t>Award 0 </a:t>
            </a:r>
            <a:r>
              <a:rPr lang="en-US" sz="1400" b="0" i="0" u="none" strike="noStrike" baseline="0" dirty="0">
                <a:solidFill>
                  <a:srgbClr val="000000"/>
                </a:solidFill>
                <a:latin typeface="Arial" panose="020B0604020202020204" pitchFamily="34" charset="0"/>
              </a:rPr>
              <a:t>marks where response is not creditworthy </a:t>
            </a:r>
          </a:p>
          <a:p>
            <a:r>
              <a:rPr lang="en-US" sz="1400" b="1" i="0" u="none" strike="noStrike" baseline="0" dirty="0">
                <a:solidFill>
                  <a:srgbClr val="000000"/>
                </a:solidFill>
                <a:latin typeface="Arial" panose="020B0604020202020204" pitchFamily="34" charset="0"/>
              </a:rPr>
              <a:t>Award 1 </a:t>
            </a:r>
            <a:r>
              <a:rPr lang="en-US" sz="1400" b="0" i="0" u="none" strike="noStrike" baseline="0" dirty="0">
                <a:solidFill>
                  <a:srgbClr val="000000"/>
                </a:solidFill>
                <a:latin typeface="Arial" panose="020B0604020202020204" pitchFamily="34" charset="0"/>
              </a:rPr>
              <a:t>mark for each relevant response to a maximum of </a:t>
            </a:r>
            <a:r>
              <a:rPr lang="en-US" sz="1400" b="1" i="0" u="none" strike="noStrike" baseline="0" dirty="0">
                <a:solidFill>
                  <a:srgbClr val="000000"/>
                </a:solidFill>
                <a:latin typeface="Arial" panose="020B0604020202020204" pitchFamily="34" charset="0"/>
              </a:rPr>
              <a:t>3 marks </a:t>
            </a:r>
            <a:br>
              <a:rPr lang="en-US" sz="1400" b="1" i="0" u="none" strike="noStrike" baseline="0" dirty="0">
                <a:solidFill>
                  <a:srgbClr val="000000"/>
                </a:solidFill>
                <a:latin typeface="Arial" panose="020B0604020202020204" pitchFamily="34" charset="0"/>
              </a:rPr>
            </a:br>
            <a:endParaRPr lang="en-US" sz="1400" b="0" i="0" u="none" strike="noStrike" baseline="0" dirty="0">
              <a:solidFill>
                <a:srgbClr val="000000"/>
              </a:solidFill>
              <a:latin typeface="Arial" panose="020B0604020202020204" pitchFamily="34" charset="0"/>
            </a:endParaRPr>
          </a:p>
          <a:p>
            <a:r>
              <a:rPr lang="en-GB" sz="1400" b="0" i="0" u="none" strike="noStrike" baseline="0" dirty="0">
                <a:solidFill>
                  <a:srgbClr val="000000"/>
                </a:solidFill>
                <a:latin typeface="Arial" panose="020B0604020202020204" pitchFamily="34" charset="0"/>
              </a:rPr>
              <a:t>Response may refer to: </a:t>
            </a:r>
          </a:p>
          <a:p>
            <a:pPr marL="285750" indent="-285750">
              <a:buFont typeface="Arial" panose="020B0604020202020204" pitchFamily="34" charset="0"/>
              <a:buChar char="•"/>
            </a:pPr>
            <a:r>
              <a:rPr lang="en-GB" sz="1400" b="0" i="0" u="none" strike="noStrike" baseline="0" dirty="0">
                <a:solidFill>
                  <a:srgbClr val="000000"/>
                </a:solidFill>
                <a:latin typeface="Arial" panose="020B0604020202020204" pitchFamily="34" charset="0"/>
              </a:rPr>
              <a:t>The local police </a:t>
            </a:r>
          </a:p>
          <a:p>
            <a:pPr marL="285750" indent="-285750">
              <a:buFont typeface="Arial" panose="020B0604020202020204" pitchFamily="34" charset="0"/>
              <a:buChar char="•"/>
            </a:pPr>
            <a:r>
              <a:rPr lang="en-GB" sz="1400" b="0" i="0" u="none" strike="noStrike" baseline="0" dirty="0">
                <a:solidFill>
                  <a:srgbClr val="000000"/>
                </a:solidFill>
                <a:latin typeface="Arial" panose="020B0604020202020204" pitchFamily="34" charset="0"/>
              </a:rPr>
              <a:t>Fire service </a:t>
            </a:r>
          </a:p>
          <a:p>
            <a:pPr marL="285750" indent="-285750">
              <a:buFont typeface="Arial" panose="020B0604020202020204" pitchFamily="34" charset="0"/>
              <a:buChar char="•"/>
            </a:pPr>
            <a:r>
              <a:rPr lang="en-GB" sz="1400" b="0" i="0" u="none" strike="noStrike" baseline="0" dirty="0">
                <a:solidFill>
                  <a:srgbClr val="000000"/>
                </a:solidFill>
                <a:latin typeface="Arial" panose="020B0604020202020204" pitchFamily="34" charset="0"/>
              </a:rPr>
              <a:t>The health visitor </a:t>
            </a:r>
          </a:p>
          <a:p>
            <a:pPr marL="285750" indent="-285750">
              <a:buFont typeface="Arial" panose="020B0604020202020204" pitchFamily="34" charset="0"/>
              <a:buChar char="•"/>
            </a:pPr>
            <a:r>
              <a:rPr lang="en-GB" sz="1400" b="0" i="0" u="none" strike="noStrike" baseline="0" dirty="0">
                <a:solidFill>
                  <a:srgbClr val="000000"/>
                </a:solidFill>
                <a:latin typeface="Arial" panose="020B0604020202020204" pitchFamily="34" charset="0"/>
              </a:rPr>
              <a:t>Parents of others </a:t>
            </a:r>
          </a:p>
          <a:p>
            <a:pPr marL="285750" indent="-285750">
              <a:buFont typeface="Arial" panose="020B0604020202020204" pitchFamily="34" charset="0"/>
              <a:buChar char="•"/>
            </a:pPr>
            <a:r>
              <a:rPr lang="en-US" sz="1400" b="0" i="0" u="none" strike="noStrike" baseline="0" dirty="0">
                <a:solidFill>
                  <a:srgbClr val="000000"/>
                </a:solidFill>
                <a:latin typeface="Arial" panose="020B0604020202020204" pitchFamily="34" charset="0"/>
              </a:rPr>
              <a:t>Those from a different culture </a:t>
            </a:r>
          </a:p>
          <a:p>
            <a:pPr marL="285750" indent="-285750">
              <a:buFont typeface="Arial" panose="020B0604020202020204" pitchFamily="34" charset="0"/>
              <a:buChar char="•"/>
            </a:pPr>
            <a:r>
              <a:rPr lang="en-GB" sz="1400" b="0" i="0" u="none" strike="noStrike" baseline="0" dirty="0">
                <a:solidFill>
                  <a:srgbClr val="000000"/>
                </a:solidFill>
                <a:latin typeface="Arial" panose="020B0604020202020204" pitchFamily="34" charset="0"/>
              </a:rPr>
              <a:t>Elderly people </a:t>
            </a:r>
          </a:p>
          <a:p>
            <a:pPr marL="285750" indent="-285750">
              <a:buFont typeface="Arial" panose="020B0604020202020204" pitchFamily="34" charset="0"/>
              <a:buChar char="•"/>
            </a:pPr>
            <a:r>
              <a:rPr lang="en-US" sz="1400" b="0" i="0" u="none" strike="noStrike" baseline="0" dirty="0">
                <a:solidFill>
                  <a:srgbClr val="000000"/>
                </a:solidFill>
                <a:latin typeface="Arial" panose="020B0604020202020204" pitchFamily="34" charset="0"/>
              </a:rPr>
              <a:t>People with a particular talent/interest/hobbies </a:t>
            </a:r>
          </a:p>
          <a:p>
            <a:pPr marL="285750" indent="-285750">
              <a:buFont typeface="Arial" panose="020B0604020202020204" pitchFamily="34" charset="0"/>
              <a:buChar char="•"/>
            </a:pPr>
            <a:r>
              <a:rPr lang="en-GB" sz="1400" b="0" i="0" u="none" strike="noStrike" baseline="0" dirty="0">
                <a:solidFill>
                  <a:srgbClr val="000000"/>
                </a:solidFill>
                <a:latin typeface="Arial" panose="020B0604020202020204" pitchFamily="34" charset="0"/>
              </a:rPr>
              <a:t>Community group leaders </a:t>
            </a:r>
          </a:p>
          <a:p>
            <a:pPr marL="285750" indent="-285750">
              <a:buFont typeface="Arial" panose="020B0604020202020204" pitchFamily="34" charset="0"/>
              <a:buChar char="•"/>
            </a:pPr>
            <a:r>
              <a:rPr lang="en-GB" sz="1400" b="0" i="0" u="none" strike="noStrike" baseline="0" dirty="0">
                <a:solidFill>
                  <a:srgbClr val="000000"/>
                </a:solidFill>
                <a:latin typeface="Arial" panose="020B0604020202020204" pitchFamily="34" charset="0"/>
              </a:rPr>
              <a:t>Local sports personalities </a:t>
            </a:r>
          </a:p>
          <a:p>
            <a:pPr marL="285750" indent="-285750">
              <a:buFont typeface="Arial" panose="020B0604020202020204" pitchFamily="34" charset="0"/>
              <a:buChar char="•"/>
            </a:pPr>
            <a:r>
              <a:rPr lang="en-GB" sz="1400" b="0" i="0" u="none" strike="noStrike" baseline="0" dirty="0">
                <a:solidFill>
                  <a:srgbClr val="000000"/>
                </a:solidFill>
                <a:latin typeface="Arial" panose="020B0604020202020204" pitchFamily="34" charset="0"/>
              </a:rPr>
              <a:t>Local shop keepers </a:t>
            </a:r>
          </a:p>
          <a:p>
            <a:pPr marL="285750" indent="-285750">
              <a:buFont typeface="Arial" panose="020B0604020202020204" pitchFamily="34" charset="0"/>
              <a:buChar char="•"/>
            </a:pPr>
            <a:r>
              <a:rPr lang="en-GB" sz="1400" b="0" i="0" u="none" strike="noStrike" baseline="0" dirty="0">
                <a:solidFill>
                  <a:srgbClr val="000000"/>
                </a:solidFill>
                <a:latin typeface="Arial" panose="020B0604020202020204" pitchFamily="34" charset="0"/>
              </a:rPr>
              <a:t>Pet owners </a:t>
            </a:r>
          </a:p>
          <a:p>
            <a:pPr marL="285750" indent="-285750">
              <a:buFont typeface="Arial" panose="020B0604020202020204" pitchFamily="34" charset="0"/>
              <a:buChar char="•"/>
            </a:pPr>
            <a:r>
              <a:rPr lang="en-GB" sz="1400" b="0" i="0" u="none" strike="noStrike" baseline="0" dirty="0">
                <a:solidFill>
                  <a:srgbClr val="000000"/>
                </a:solidFill>
                <a:latin typeface="Arial" panose="020B0604020202020204" pitchFamily="34" charset="0"/>
              </a:rPr>
              <a:t>Gardeners </a:t>
            </a:r>
          </a:p>
          <a:p>
            <a:endParaRPr lang="en-GB" sz="1400" b="0" i="0" u="none" strike="noStrike" baseline="0" dirty="0">
              <a:solidFill>
                <a:srgbClr val="000000"/>
              </a:solidFill>
              <a:latin typeface="Arial" panose="020B0604020202020204" pitchFamily="34" charset="0"/>
            </a:endParaRPr>
          </a:p>
          <a:p>
            <a:r>
              <a:rPr lang="en-US" sz="1400" b="0" i="0" u="none" strike="noStrike" baseline="0" dirty="0">
                <a:solidFill>
                  <a:srgbClr val="000000"/>
                </a:solidFill>
                <a:latin typeface="Arial" panose="020B0604020202020204" pitchFamily="34" charset="0"/>
              </a:rPr>
              <a:t>This list is not exhaustive. </a:t>
            </a:r>
          </a:p>
          <a:p>
            <a:r>
              <a:rPr lang="en-US" sz="1400" b="0" i="0" u="none" strike="noStrike" baseline="0" dirty="0">
                <a:solidFill>
                  <a:srgbClr val="000000"/>
                </a:solidFill>
                <a:latin typeface="Arial" panose="020B0604020202020204" pitchFamily="34" charset="0"/>
              </a:rPr>
              <a:t>Credit any other relevant response. 	</a:t>
            </a:r>
          </a:p>
        </p:txBody>
      </p:sp>
    </p:spTree>
    <p:extLst>
      <p:ext uri="{BB962C8B-B14F-4D97-AF65-F5344CB8AC3E}">
        <p14:creationId xmlns:p14="http://schemas.microsoft.com/office/powerpoint/2010/main" val="81881137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A905ED-5816-026A-A29B-65548068DEA9}"/>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255245A0-F89D-DE4A-B90B-CBDAA19DB659}"/>
              </a:ext>
            </a:extLst>
          </p:cNvPr>
          <p:cNvSpPr txBox="1"/>
          <p:nvPr/>
        </p:nvSpPr>
        <p:spPr>
          <a:xfrm>
            <a:off x="7448204" y="1406673"/>
            <a:ext cx="4228790" cy="5078313"/>
          </a:xfrm>
          <a:prstGeom prst="rect">
            <a:avLst/>
          </a:prstGeom>
          <a:noFill/>
          <a:ln>
            <a:noFill/>
          </a:ln>
        </p:spPr>
        <p:txBody>
          <a:bodyPr wrap="square" rtlCol="0">
            <a:spAutoFit/>
          </a:bodyPr>
          <a:lstStyle/>
          <a:p>
            <a:r>
              <a:rPr lang="en-GB" b="1" i="1" dirty="0">
                <a:solidFill>
                  <a:srgbClr val="0070C0"/>
                </a:solidFill>
              </a:rPr>
              <a:t>Principal Examiner feedback </a:t>
            </a:r>
          </a:p>
          <a:p>
            <a:endParaRPr lang="en-GB" i="1" dirty="0">
              <a:solidFill>
                <a:srgbClr val="0070C0"/>
              </a:solidFill>
            </a:endParaRPr>
          </a:p>
          <a:p>
            <a:r>
              <a:rPr lang="en-GB" b="1" i="1" dirty="0">
                <a:solidFill>
                  <a:srgbClr val="0070C0"/>
                </a:solidFill>
              </a:rPr>
              <a:t>Again positive marking has been used  to enable 1 important mark for this learner.</a:t>
            </a:r>
          </a:p>
          <a:p>
            <a:r>
              <a:rPr lang="en-GB" b="1" i="1" dirty="0">
                <a:solidFill>
                  <a:srgbClr val="0070C0"/>
                </a:solidFill>
              </a:rPr>
              <a:t>Much discussion between examiners during the conference meeting allowed for ‘ parents’  to be allowed as per ‘parents of others’ as seen in the mark scheme.</a:t>
            </a:r>
          </a:p>
          <a:p>
            <a:r>
              <a:rPr lang="en-GB" b="1" i="1" dirty="0">
                <a:solidFill>
                  <a:srgbClr val="0070C0"/>
                </a:solidFill>
              </a:rPr>
              <a:t>All answers in relation to school/nursery groups etc. were not allowed as these people are usually in contact with children at education establishments or school events.</a:t>
            </a:r>
          </a:p>
          <a:p>
            <a:endParaRPr lang="en-GB" b="1" i="1" dirty="0">
              <a:solidFill>
                <a:srgbClr val="0070C0"/>
              </a:solidFill>
            </a:endParaRPr>
          </a:p>
          <a:p>
            <a:r>
              <a:rPr lang="en-GB" b="1" i="1" dirty="0">
                <a:solidFill>
                  <a:srgbClr val="0070C0"/>
                </a:solidFill>
              </a:rPr>
              <a:t>Marks awarded 1/3</a:t>
            </a:r>
          </a:p>
          <a:p>
            <a:endParaRPr lang="en-GB" b="1" i="1" dirty="0">
              <a:solidFill>
                <a:srgbClr val="0070C0"/>
              </a:solidFill>
            </a:endParaRPr>
          </a:p>
        </p:txBody>
      </p:sp>
      <p:sp>
        <p:nvSpPr>
          <p:cNvPr id="10" name="Speech Bubble: Rectangle with Corners Rounded 9">
            <a:extLst>
              <a:ext uri="{FF2B5EF4-FFF2-40B4-BE49-F238E27FC236}">
                <a16:creationId xmlns:a16="http://schemas.microsoft.com/office/drawing/2014/main" id="{70A857C1-4FEB-F88E-97FA-DE693EE27545}"/>
              </a:ext>
            </a:extLst>
          </p:cNvPr>
          <p:cNvSpPr/>
          <p:nvPr/>
        </p:nvSpPr>
        <p:spPr>
          <a:xfrm>
            <a:off x="2055550" y="4729655"/>
            <a:ext cx="1555531" cy="752102"/>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1" name="Speech Bubble: Rectangle with Corners Rounded 10">
            <a:extLst>
              <a:ext uri="{FF2B5EF4-FFF2-40B4-BE49-F238E27FC236}">
                <a16:creationId xmlns:a16="http://schemas.microsoft.com/office/drawing/2014/main" id="{8F9DC836-C947-BD5B-0726-E98BAB58CE8D}"/>
              </a:ext>
            </a:extLst>
          </p:cNvPr>
          <p:cNvSpPr/>
          <p:nvPr/>
        </p:nvSpPr>
        <p:spPr>
          <a:xfrm>
            <a:off x="1387366" y="5150069"/>
            <a:ext cx="914400" cy="612648"/>
          </a:xfrm>
          <a:prstGeom prst="wedgeRoundRectCallout">
            <a:avLst/>
          </a:prstGeom>
        </p:spPr>
        <p:txBody>
          <a:bodyPr wrap="none" lIns="0" tIns="0" rIns="0" bIns="0" rtlCol="0" anchor="ctr">
            <a:noAutofit/>
          </a:bodyPr>
          <a:lstStyle/>
          <a:p>
            <a:pPr algn="ctr"/>
            <a:endParaRPr lang="en-GB" dirty="0">
              <a:solidFill>
                <a:srgbClr val="000000"/>
              </a:solidFill>
            </a:endParaRPr>
          </a:p>
        </p:txBody>
      </p:sp>
      <p:sp>
        <p:nvSpPr>
          <p:cNvPr id="12" name="Speech Bubble: Rectangle with Corners Rounded 11">
            <a:extLst>
              <a:ext uri="{FF2B5EF4-FFF2-40B4-BE49-F238E27FC236}">
                <a16:creationId xmlns:a16="http://schemas.microsoft.com/office/drawing/2014/main" id="{18CD125B-6542-D08C-1E3F-65414CA0CB24}"/>
              </a:ext>
            </a:extLst>
          </p:cNvPr>
          <p:cNvSpPr/>
          <p:nvPr/>
        </p:nvSpPr>
        <p:spPr>
          <a:xfrm>
            <a:off x="7165571" y="1095284"/>
            <a:ext cx="4648058" cy="5326538"/>
          </a:xfrm>
          <a:prstGeom prst="wedgeRoundRectCallout">
            <a:avLst>
              <a:gd name="adj1" fmla="val -69008"/>
              <a:gd name="adj2" fmla="val 240"/>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13" name="Title 2">
            <a:extLst>
              <a:ext uri="{FF2B5EF4-FFF2-40B4-BE49-F238E27FC236}">
                <a16:creationId xmlns:a16="http://schemas.microsoft.com/office/drawing/2014/main" id="{6F9ACC97-29C6-AE8A-067B-CD2F1C7B081C}"/>
              </a:ext>
            </a:extLst>
          </p:cNvPr>
          <p:cNvSpPr txBox="1">
            <a:spLocks noGrp="1"/>
          </p:cNvSpPr>
          <p:nvPr>
            <p:ph type="title"/>
          </p:nvPr>
        </p:nvSpPr>
        <p:spPr>
          <a:xfrm>
            <a:off x="282575" y="207963"/>
            <a:ext cx="10223500" cy="447675"/>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en-GB" sz="1800" dirty="0"/>
              <a:t>Question 2 (b) Candidate’s answer with Principal Examiner’s comments</a:t>
            </a:r>
          </a:p>
        </p:txBody>
      </p:sp>
      <p:pic>
        <p:nvPicPr>
          <p:cNvPr id="6" name="Picture 5">
            <a:extLst>
              <a:ext uri="{FF2B5EF4-FFF2-40B4-BE49-F238E27FC236}">
                <a16:creationId xmlns:a16="http://schemas.microsoft.com/office/drawing/2014/main" id="{CCE971B5-56E4-A201-DB9B-A0702DD27E3C}"/>
              </a:ext>
            </a:extLst>
          </p:cNvPr>
          <p:cNvPicPr>
            <a:picLocks noChangeAspect="1"/>
          </p:cNvPicPr>
          <p:nvPr/>
        </p:nvPicPr>
        <p:blipFill>
          <a:blip r:embed="rId2"/>
          <a:srcRect r="10126"/>
          <a:stretch/>
        </p:blipFill>
        <p:spPr>
          <a:xfrm>
            <a:off x="378372" y="1376243"/>
            <a:ext cx="5958634" cy="3276884"/>
          </a:xfrm>
          <a:prstGeom prst="rect">
            <a:avLst/>
          </a:prstGeom>
        </p:spPr>
      </p:pic>
    </p:spTree>
    <p:extLst>
      <p:ext uri="{BB962C8B-B14F-4D97-AF65-F5344CB8AC3E}">
        <p14:creationId xmlns:p14="http://schemas.microsoft.com/office/powerpoint/2010/main" val="295452715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77D501-DC72-BCA9-8800-955CB9691C03}"/>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B5FB3F06-EA8A-78A0-44AF-8B62052D9C1F}"/>
              </a:ext>
            </a:extLst>
          </p:cNvPr>
          <p:cNvSpPr txBox="1"/>
          <p:nvPr/>
        </p:nvSpPr>
        <p:spPr>
          <a:xfrm>
            <a:off x="8001770" y="1684908"/>
            <a:ext cx="3585642" cy="2862322"/>
          </a:xfrm>
          <a:prstGeom prst="rect">
            <a:avLst/>
          </a:prstGeom>
          <a:noFill/>
          <a:ln>
            <a:noFill/>
          </a:ln>
        </p:spPr>
        <p:txBody>
          <a:bodyPr wrap="square" rtlCol="0">
            <a:spAutoFit/>
          </a:bodyPr>
          <a:lstStyle/>
          <a:p>
            <a:r>
              <a:rPr lang="en-GB" b="1" i="1" dirty="0">
                <a:solidFill>
                  <a:srgbClr val="0070C0"/>
                </a:solidFill>
              </a:rPr>
              <a:t>Principal Examiner feedback </a:t>
            </a:r>
          </a:p>
          <a:p>
            <a:endParaRPr lang="en-GB" b="1" i="1" dirty="0">
              <a:solidFill>
                <a:srgbClr val="0070C0"/>
              </a:solidFill>
            </a:endParaRPr>
          </a:p>
          <a:p>
            <a:r>
              <a:rPr lang="en-GB" b="1" i="1" dirty="0">
                <a:solidFill>
                  <a:srgbClr val="0070C0"/>
                </a:solidFill>
              </a:rPr>
              <a:t>Full marks achieved by this learner where answers are relevant to the question and fall in line with the mark scheme.</a:t>
            </a:r>
          </a:p>
          <a:p>
            <a:endParaRPr lang="en-GB" i="1" dirty="0">
              <a:solidFill>
                <a:srgbClr val="0070C0"/>
              </a:solidFill>
            </a:endParaRPr>
          </a:p>
          <a:p>
            <a:r>
              <a:rPr lang="en-GB" b="1" i="1" dirty="0">
                <a:solidFill>
                  <a:srgbClr val="0070C0"/>
                </a:solidFill>
              </a:rPr>
              <a:t>Marks awarded 3/3</a:t>
            </a:r>
          </a:p>
          <a:p>
            <a:endParaRPr lang="en-GB" b="1" i="1" dirty="0">
              <a:solidFill>
                <a:srgbClr val="0070C0"/>
              </a:solidFill>
            </a:endParaRPr>
          </a:p>
        </p:txBody>
      </p:sp>
      <p:sp>
        <p:nvSpPr>
          <p:cNvPr id="10" name="Speech Bubble: Rectangle with Corners Rounded 9">
            <a:extLst>
              <a:ext uri="{FF2B5EF4-FFF2-40B4-BE49-F238E27FC236}">
                <a16:creationId xmlns:a16="http://schemas.microsoft.com/office/drawing/2014/main" id="{ABC63F5C-F5A5-51EF-9BC5-AA06B7DC8187}"/>
              </a:ext>
            </a:extLst>
          </p:cNvPr>
          <p:cNvSpPr/>
          <p:nvPr/>
        </p:nvSpPr>
        <p:spPr>
          <a:xfrm>
            <a:off x="2055550" y="4729655"/>
            <a:ext cx="1555531" cy="752102"/>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1" name="Speech Bubble: Rectangle with Corners Rounded 10">
            <a:extLst>
              <a:ext uri="{FF2B5EF4-FFF2-40B4-BE49-F238E27FC236}">
                <a16:creationId xmlns:a16="http://schemas.microsoft.com/office/drawing/2014/main" id="{94C3E059-EF8F-21EB-EAB2-0D4476112DD3}"/>
              </a:ext>
            </a:extLst>
          </p:cNvPr>
          <p:cNvSpPr/>
          <p:nvPr/>
        </p:nvSpPr>
        <p:spPr>
          <a:xfrm>
            <a:off x="1387366" y="5150069"/>
            <a:ext cx="914400" cy="612648"/>
          </a:xfrm>
          <a:prstGeom prst="wedgeRoundRectCallout">
            <a:avLst/>
          </a:prstGeom>
        </p:spPr>
        <p:txBody>
          <a:bodyPr wrap="none" lIns="0" tIns="0" rIns="0" bIns="0" rtlCol="0" anchor="ctr">
            <a:noAutofit/>
          </a:bodyPr>
          <a:lstStyle/>
          <a:p>
            <a:pPr algn="ctr"/>
            <a:endParaRPr lang="en-GB" dirty="0">
              <a:solidFill>
                <a:srgbClr val="000000"/>
              </a:solidFill>
            </a:endParaRPr>
          </a:p>
        </p:txBody>
      </p:sp>
      <p:sp>
        <p:nvSpPr>
          <p:cNvPr id="12" name="Speech Bubble: Rectangle with Corners Rounded 11">
            <a:extLst>
              <a:ext uri="{FF2B5EF4-FFF2-40B4-BE49-F238E27FC236}">
                <a16:creationId xmlns:a16="http://schemas.microsoft.com/office/drawing/2014/main" id="{9D2F9309-96A0-BD89-E82E-4D0BE28A2492}"/>
              </a:ext>
            </a:extLst>
          </p:cNvPr>
          <p:cNvSpPr/>
          <p:nvPr/>
        </p:nvSpPr>
        <p:spPr>
          <a:xfrm>
            <a:off x="7409793" y="1095284"/>
            <a:ext cx="4403836" cy="3809225"/>
          </a:xfrm>
          <a:prstGeom prst="wedgeRoundRectCallout">
            <a:avLst>
              <a:gd name="adj1" fmla="val -69008"/>
              <a:gd name="adj2" fmla="val 240"/>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13" name="Title 2">
            <a:extLst>
              <a:ext uri="{FF2B5EF4-FFF2-40B4-BE49-F238E27FC236}">
                <a16:creationId xmlns:a16="http://schemas.microsoft.com/office/drawing/2014/main" id="{E65596D1-C83B-468D-CDD5-D8EE43B8A305}"/>
              </a:ext>
            </a:extLst>
          </p:cNvPr>
          <p:cNvSpPr txBox="1">
            <a:spLocks noGrp="1"/>
          </p:cNvSpPr>
          <p:nvPr>
            <p:ph type="title"/>
          </p:nvPr>
        </p:nvSpPr>
        <p:spPr>
          <a:xfrm>
            <a:off x="282575" y="207963"/>
            <a:ext cx="10223500" cy="447675"/>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en-GB" sz="1800" dirty="0"/>
              <a:t>Question 2 (b) Candidate’s answer with Principal Examiner’s comments</a:t>
            </a:r>
          </a:p>
        </p:txBody>
      </p:sp>
      <p:pic>
        <p:nvPicPr>
          <p:cNvPr id="3" name="Picture 2">
            <a:extLst>
              <a:ext uri="{FF2B5EF4-FFF2-40B4-BE49-F238E27FC236}">
                <a16:creationId xmlns:a16="http://schemas.microsoft.com/office/drawing/2014/main" id="{6E6FFAA8-02FD-A65D-71AB-DD6093F119D0}"/>
              </a:ext>
            </a:extLst>
          </p:cNvPr>
          <p:cNvPicPr>
            <a:picLocks noChangeAspect="1"/>
          </p:cNvPicPr>
          <p:nvPr/>
        </p:nvPicPr>
        <p:blipFill>
          <a:blip r:embed="rId2"/>
          <a:stretch>
            <a:fillRect/>
          </a:stretch>
        </p:blipFill>
        <p:spPr>
          <a:xfrm>
            <a:off x="282575" y="1095284"/>
            <a:ext cx="4930567" cy="3284505"/>
          </a:xfrm>
          <a:prstGeom prst="rect">
            <a:avLst/>
          </a:prstGeom>
        </p:spPr>
      </p:pic>
    </p:spTree>
    <p:extLst>
      <p:ext uri="{BB962C8B-B14F-4D97-AF65-F5344CB8AC3E}">
        <p14:creationId xmlns:p14="http://schemas.microsoft.com/office/powerpoint/2010/main" val="244321840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E4F68A-C0C1-212F-6BD5-808CE5D8B2CD}"/>
            </a:ext>
          </a:extLst>
        </p:cNvPr>
        <p:cNvGrpSpPr/>
        <p:nvPr/>
      </p:nvGrpSpPr>
      <p:grpSpPr>
        <a:xfrm>
          <a:off x="0" y="0"/>
          <a:ext cx="0" cy="0"/>
          <a:chOff x="0" y="0"/>
          <a:chExt cx="0" cy="0"/>
        </a:xfrm>
      </p:grpSpPr>
      <p:sp>
        <p:nvSpPr>
          <p:cNvPr id="5" name="Title 2">
            <a:extLst>
              <a:ext uri="{FF2B5EF4-FFF2-40B4-BE49-F238E27FC236}">
                <a16:creationId xmlns:a16="http://schemas.microsoft.com/office/drawing/2014/main" id="{336C1689-1076-327B-7054-C6D9D8B46D30}"/>
              </a:ext>
            </a:extLst>
          </p:cNvPr>
          <p:cNvSpPr>
            <a:spLocks noGrp="1"/>
          </p:cNvSpPr>
          <p:nvPr>
            <p:ph type="title"/>
          </p:nvPr>
        </p:nvSpPr>
        <p:spPr>
          <a:xfrm>
            <a:off x="282012" y="208722"/>
            <a:ext cx="5091890" cy="447261"/>
          </a:xfrm>
        </p:spPr>
        <p:txBody>
          <a:bodyPr/>
          <a:lstStyle/>
          <a:p>
            <a:r>
              <a:rPr lang="en-GB" sz="1800" dirty="0"/>
              <a:t>Question 4 (b) and mark scheme </a:t>
            </a:r>
          </a:p>
        </p:txBody>
      </p:sp>
      <p:sp>
        <p:nvSpPr>
          <p:cNvPr id="9" name="TextBox 8">
            <a:extLst>
              <a:ext uri="{FF2B5EF4-FFF2-40B4-BE49-F238E27FC236}">
                <a16:creationId xmlns:a16="http://schemas.microsoft.com/office/drawing/2014/main" id="{560BAD41-4B09-AE7D-2829-5242FA157AA6}"/>
              </a:ext>
            </a:extLst>
          </p:cNvPr>
          <p:cNvSpPr txBox="1"/>
          <p:nvPr/>
        </p:nvSpPr>
        <p:spPr>
          <a:xfrm>
            <a:off x="6915807" y="64030"/>
            <a:ext cx="3261321" cy="738664"/>
          </a:xfrm>
          <a:prstGeom prst="rect">
            <a:avLst/>
          </a:prstGeom>
          <a:noFill/>
        </p:spPr>
        <p:txBody>
          <a:bodyPr wrap="square">
            <a:spAutoFit/>
          </a:bodyPr>
          <a:lstStyle/>
          <a:p>
            <a:r>
              <a:rPr lang="en-US" sz="1400" dirty="0">
                <a:solidFill>
                  <a:schemeClr val="accent1"/>
                </a:solidFill>
              </a:rPr>
              <a:t>Command Verb</a:t>
            </a:r>
            <a:r>
              <a:rPr lang="en-US" sz="1400" i="1" dirty="0">
                <a:solidFill>
                  <a:srgbClr val="0070C0"/>
                </a:solidFill>
              </a:rPr>
              <a:t>: </a:t>
            </a:r>
            <a:r>
              <a:rPr lang="en-US" sz="1400" b="1" i="1" dirty="0" err="1">
                <a:solidFill>
                  <a:srgbClr val="0070C0"/>
                </a:solidFill>
              </a:rPr>
              <a:t>Summarise</a:t>
            </a:r>
            <a:r>
              <a:rPr lang="en-US" sz="1400" i="1" dirty="0">
                <a:solidFill>
                  <a:srgbClr val="0070C0"/>
                </a:solidFill>
              </a:rPr>
              <a:t> </a:t>
            </a:r>
          </a:p>
          <a:p>
            <a:r>
              <a:rPr lang="en-US" sz="1400" i="1" dirty="0">
                <a:solidFill>
                  <a:srgbClr val="0070C0"/>
                </a:solidFill>
              </a:rPr>
              <a:t>Select and present the main </a:t>
            </a:r>
          </a:p>
          <a:p>
            <a:r>
              <a:rPr lang="en-US" sz="1400" i="1" dirty="0">
                <a:solidFill>
                  <a:srgbClr val="0070C0"/>
                </a:solidFill>
              </a:rPr>
              <a:t>points (without detail) </a:t>
            </a:r>
          </a:p>
        </p:txBody>
      </p:sp>
      <p:sp>
        <p:nvSpPr>
          <p:cNvPr id="3" name="TextBox 2">
            <a:extLst>
              <a:ext uri="{FF2B5EF4-FFF2-40B4-BE49-F238E27FC236}">
                <a16:creationId xmlns:a16="http://schemas.microsoft.com/office/drawing/2014/main" id="{D8C2808A-14C7-A9B6-9732-F21175ACD55F}"/>
              </a:ext>
            </a:extLst>
          </p:cNvPr>
          <p:cNvSpPr txBox="1"/>
          <p:nvPr/>
        </p:nvSpPr>
        <p:spPr>
          <a:xfrm>
            <a:off x="127073" y="1027929"/>
            <a:ext cx="5246829" cy="1708160"/>
          </a:xfrm>
          <a:prstGeom prst="rect">
            <a:avLst/>
          </a:prstGeom>
          <a:noFill/>
        </p:spPr>
        <p:txBody>
          <a:bodyPr wrap="square">
            <a:spAutoFit/>
          </a:bodyPr>
          <a:lstStyle/>
          <a:p>
            <a:pPr marL="269875" indent="-269875">
              <a:tabLst>
                <a:tab pos="457200" algn="l"/>
              </a:tabLst>
            </a:pPr>
            <a:r>
              <a:rPr lang="en-US" sz="1400" b="1" i="0" u="none" strike="noStrike" baseline="0" dirty="0">
                <a:solidFill>
                  <a:srgbClr val="211D1E"/>
                </a:solidFill>
                <a:latin typeface="Arial WGL"/>
              </a:rPr>
              <a:t>4. 	</a:t>
            </a:r>
            <a:r>
              <a:rPr lang="en-US" sz="1300" b="0" i="0" u="none" strike="noStrike" baseline="0" dirty="0">
                <a:solidFill>
                  <a:srgbClr val="211D1E"/>
                </a:solidFill>
                <a:latin typeface="Arial WGL"/>
              </a:rPr>
              <a:t>There are a variety of childcare settings where children’s health, well-being and development are supported and promoted, </a:t>
            </a:r>
            <a:r>
              <a:rPr lang="en-US" sz="1300" b="1" i="0" u="none" strike="noStrike" baseline="0" dirty="0">
                <a:solidFill>
                  <a:srgbClr val="211D1E"/>
                </a:solidFill>
                <a:latin typeface="Arial WGL"/>
              </a:rPr>
              <a:t>for example </a:t>
            </a:r>
            <a:r>
              <a:rPr lang="en-US" sz="1300" b="0" i="0" u="none" strike="noStrike" baseline="0" dirty="0">
                <a:solidFill>
                  <a:srgbClr val="211D1E"/>
                </a:solidFill>
                <a:latin typeface="Arial WGL"/>
              </a:rPr>
              <a:t>out-of-school care (breakfast club, after school club, holiday club). </a:t>
            </a:r>
          </a:p>
          <a:p>
            <a:endParaRPr lang="en-US" sz="1300" dirty="0">
              <a:solidFill>
                <a:srgbClr val="211D1E"/>
              </a:solidFill>
              <a:latin typeface="Arial WGL"/>
            </a:endParaRPr>
          </a:p>
          <a:p>
            <a:pPr marL="179388" indent="-179388">
              <a:tabLst>
                <a:tab pos="457200" algn="l"/>
              </a:tabLst>
            </a:pPr>
            <a:r>
              <a:rPr lang="en-US" sz="1300" b="0" i="0" u="none" strike="noStrike" baseline="0" dirty="0">
                <a:solidFill>
                  <a:srgbClr val="211D1E"/>
                </a:solidFill>
                <a:latin typeface="Arial WGL"/>
              </a:rPr>
              <a:t>	(b) 	</a:t>
            </a:r>
            <a:r>
              <a:rPr lang="en-US" sz="1300" b="0" i="0" u="none" strike="noStrike" baseline="0" dirty="0" err="1">
                <a:solidFill>
                  <a:srgbClr val="211D1E"/>
                </a:solidFill>
                <a:latin typeface="Arial WGL"/>
              </a:rPr>
              <a:t>Summarise</a:t>
            </a:r>
            <a:r>
              <a:rPr lang="en-US" sz="1300" b="0" i="0" u="none" strike="noStrike" baseline="0" dirty="0">
                <a:solidFill>
                  <a:srgbClr val="211D1E"/>
                </a:solidFill>
                <a:latin typeface="Arial WGL"/>
              </a:rPr>
              <a:t> how </a:t>
            </a:r>
            <a:r>
              <a:rPr lang="en-US" sz="1300" b="1" i="0" u="none" strike="noStrike" baseline="0" dirty="0">
                <a:solidFill>
                  <a:srgbClr val="211D1E"/>
                </a:solidFill>
                <a:latin typeface="Arial WGL"/>
              </a:rPr>
              <a:t>out-of-school care </a:t>
            </a:r>
            <a:r>
              <a:rPr lang="en-US" sz="1300" b="0" i="0" u="none" strike="noStrike" baseline="0" dirty="0">
                <a:solidFill>
                  <a:srgbClr val="211D1E"/>
                </a:solidFill>
                <a:latin typeface="Arial WGL"/>
              </a:rPr>
              <a:t>(breakfast club, after 	school club, holiday club) may best meet the needs of 		individual children and their families/carers.	                          [4] </a:t>
            </a:r>
            <a:endParaRPr lang="en-GB" sz="1300" dirty="0"/>
          </a:p>
        </p:txBody>
      </p:sp>
      <p:pic>
        <p:nvPicPr>
          <p:cNvPr id="6" name="Picture 5">
            <a:extLst>
              <a:ext uri="{FF2B5EF4-FFF2-40B4-BE49-F238E27FC236}">
                <a16:creationId xmlns:a16="http://schemas.microsoft.com/office/drawing/2014/main" id="{CBE5FA82-1949-E129-1AA1-9C35B661A1DD}"/>
              </a:ext>
            </a:extLst>
          </p:cNvPr>
          <p:cNvPicPr>
            <a:picLocks noChangeAspect="1"/>
          </p:cNvPicPr>
          <p:nvPr/>
        </p:nvPicPr>
        <p:blipFill>
          <a:blip r:embed="rId2"/>
          <a:srcRect r="16059"/>
          <a:stretch/>
        </p:blipFill>
        <p:spPr>
          <a:xfrm>
            <a:off x="282013" y="2799855"/>
            <a:ext cx="5091890" cy="2491956"/>
          </a:xfrm>
          <a:prstGeom prst="rect">
            <a:avLst/>
          </a:prstGeom>
        </p:spPr>
      </p:pic>
      <p:sp>
        <p:nvSpPr>
          <p:cNvPr id="4" name="TextBox 3">
            <a:extLst>
              <a:ext uri="{FF2B5EF4-FFF2-40B4-BE49-F238E27FC236}">
                <a16:creationId xmlns:a16="http://schemas.microsoft.com/office/drawing/2014/main" id="{52177C7B-98EF-E00E-A025-24449FFB5CB4}"/>
              </a:ext>
            </a:extLst>
          </p:cNvPr>
          <p:cNvSpPr txBox="1"/>
          <p:nvPr/>
        </p:nvSpPr>
        <p:spPr>
          <a:xfrm>
            <a:off x="5576341" y="952678"/>
            <a:ext cx="6488586" cy="6055504"/>
          </a:xfrm>
          <a:prstGeom prst="rect">
            <a:avLst/>
          </a:prstGeom>
          <a:noFill/>
        </p:spPr>
        <p:txBody>
          <a:bodyPr wrap="square">
            <a:spAutoFit/>
          </a:bodyPr>
          <a:lstStyle/>
          <a:p>
            <a:r>
              <a:rPr lang="en-US" sz="1250" b="1" i="0" u="none" strike="noStrike" baseline="0" dirty="0">
                <a:solidFill>
                  <a:srgbClr val="000000"/>
                </a:solidFill>
                <a:latin typeface="Arial" panose="020B0604020202020204" pitchFamily="34" charset="0"/>
              </a:rPr>
              <a:t>Learners are not required to refer to each club individually to gain full marks. </a:t>
            </a:r>
            <a:endParaRPr lang="en-US" sz="1250" b="0" i="0" u="none" strike="noStrike" baseline="0" dirty="0">
              <a:solidFill>
                <a:srgbClr val="000000"/>
              </a:solidFill>
              <a:latin typeface="Arial" panose="020B0604020202020204" pitchFamily="34" charset="0"/>
            </a:endParaRPr>
          </a:p>
          <a:p>
            <a:r>
              <a:rPr lang="en-US" sz="1250" b="0" i="0" u="none" strike="noStrike" baseline="0" dirty="0">
                <a:solidFill>
                  <a:srgbClr val="000000"/>
                </a:solidFill>
                <a:latin typeface="Arial" panose="020B0604020202020204" pitchFamily="34" charset="0"/>
              </a:rPr>
              <a:t>Award up to </a:t>
            </a:r>
            <a:r>
              <a:rPr lang="en-US" sz="1250" b="1" i="0" u="none" strike="noStrike" baseline="0" dirty="0">
                <a:solidFill>
                  <a:srgbClr val="000000"/>
                </a:solidFill>
                <a:latin typeface="Arial" panose="020B0604020202020204" pitchFamily="34" charset="0"/>
              </a:rPr>
              <a:t>4 </a:t>
            </a:r>
            <a:r>
              <a:rPr lang="en-US" sz="1250" b="0" i="0" u="none" strike="noStrike" baseline="0" dirty="0">
                <a:solidFill>
                  <a:srgbClr val="000000"/>
                </a:solidFill>
                <a:latin typeface="Arial" panose="020B0604020202020204" pitchFamily="34" charset="0"/>
              </a:rPr>
              <a:t>marks </a:t>
            </a:r>
          </a:p>
          <a:p>
            <a:r>
              <a:rPr lang="en-US" sz="1250" b="1" i="0" u="none" strike="noStrike" baseline="0" dirty="0">
                <a:solidFill>
                  <a:srgbClr val="000000"/>
                </a:solidFill>
                <a:latin typeface="Arial" panose="020B0604020202020204" pitchFamily="34" charset="0"/>
              </a:rPr>
              <a:t>Award 0 </a:t>
            </a:r>
            <a:r>
              <a:rPr lang="en-US" sz="1250" b="0" i="0" u="none" strike="noStrike" baseline="0" dirty="0">
                <a:solidFill>
                  <a:srgbClr val="000000"/>
                </a:solidFill>
                <a:latin typeface="Arial" panose="020B0604020202020204" pitchFamily="34" charset="0"/>
              </a:rPr>
              <a:t>marks where response is not creditworthy </a:t>
            </a:r>
          </a:p>
          <a:p>
            <a:r>
              <a:rPr lang="en-US" sz="1250" b="1" i="0" u="none" strike="noStrike" baseline="0" dirty="0">
                <a:solidFill>
                  <a:srgbClr val="000000"/>
                </a:solidFill>
                <a:latin typeface="Arial" panose="020B0604020202020204" pitchFamily="34" charset="0"/>
              </a:rPr>
              <a:t>Award 1 </a:t>
            </a:r>
            <a:r>
              <a:rPr lang="en-US" sz="1250" b="0" i="0" u="none" strike="noStrike" baseline="0" dirty="0">
                <a:solidFill>
                  <a:srgbClr val="000000"/>
                </a:solidFill>
                <a:latin typeface="Arial" panose="020B0604020202020204" pitchFamily="34" charset="0"/>
              </a:rPr>
              <a:t>mark for a basic summary showing limited knowledge and understanding of how out of school care (breakfast club, after school club, holiday club) may best meet the needs of individual children and their families/carers. </a:t>
            </a:r>
          </a:p>
          <a:p>
            <a:r>
              <a:rPr lang="en-US" sz="1250" b="1" i="0" u="none" strike="noStrike" baseline="0" dirty="0">
                <a:solidFill>
                  <a:srgbClr val="000000"/>
                </a:solidFill>
                <a:latin typeface="Arial" panose="020B0604020202020204" pitchFamily="34" charset="0"/>
              </a:rPr>
              <a:t>Award 2-3 </a:t>
            </a:r>
            <a:r>
              <a:rPr lang="en-US" sz="1250" b="0" i="0" u="none" strike="noStrike" baseline="0" dirty="0">
                <a:solidFill>
                  <a:srgbClr val="000000"/>
                </a:solidFill>
                <a:latin typeface="Arial" panose="020B0604020202020204" pitchFamily="34" charset="0"/>
              </a:rPr>
              <a:t>marks for a good summary showing some knowledge and understanding of how out of school care (breakfast club, after school club, holiday club) may best meet the needs of individual children and their families/carers </a:t>
            </a:r>
          </a:p>
          <a:p>
            <a:r>
              <a:rPr lang="en-US" sz="1250" b="1" i="0" u="none" strike="noStrike" baseline="0" dirty="0">
                <a:solidFill>
                  <a:srgbClr val="000000"/>
                </a:solidFill>
                <a:latin typeface="Arial" panose="020B0604020202020204" pitchFamily="34" charset="0"/>
              </a:rPr>
              <a:t>Award 4 </a:t>
            </a:r>
            <a:r>
              <a:rPr lang="en-US" sz="1250" b="0" i="0" u="none" strike="noStrike" baseline="0" dirty="0">
                <a:solidFill>
                  <a:srgbClr val="000000"/>
                </a:solidFill>
                <a:latin typeface="Arial" panose="020B0604020202020204" pitchFamily="34" charset="0"/>
              </a:rPr>
              <a:t>marks for a very good summary showing sound knowledge and understanding of out of school care (breakfast club, after school club, holiday club) may best meet the needs of individual children and their families/carers </a:t>
            </a:r>
          </a:p>
          <a:p>
            <a:r>
              <a:rPr lang="en-GB" sz="1250" b="0" i="0" u="none" strike="noStrike" baseline="0" dirty="0">
                <a:solidFill>
                  <a:srgbClr val="000000"/>
                </a:solidFill>
                <a:latin typeface="Arial" panose="020B0604020202020204" pitchFamily="34" charset="0"/>
              </a:rPr>
              <a:t>Response may refer to: </a:t>
            </a:r>
          </a:p>
          <a:p>
            <a:pPr marL="171450" indent="-171450">
              <a:buFont typeface="Arial" panose="020B0604020202020204" pitchFamily="34" charset="0"/>
              <a:buChar char="•"/>
            </a:pPr>
            <a:r>
              <a:rPr lang="en-US" sz="1250" b="0" i="0" u="none" strike="noStrike" baseline="0" dirty="0">
                <a:solidFill>
                  <a:srgbClr val="000000"/>
                </a:solidFill>
                <a:latin typeface="Arial" panose="020B0604020202020204" pitchFamily="34" charset="0"/>
              </a:rPr>
              <a:t>Provides safe places to play and take part in activities </a:t>
            </a:r>
          </a:p>
          <a:p>
            <a:pPr marL="171450" indent="-171450">
              <a:buFont typeface="Arial" panose="020B0604020202020204" pitchFamily="34" charset="0"/>
              <a:buChar char="•"/>
            </a:pPr>
            <a:r>
              <a:rPr lang="en-GB" sz="1250" b="0" i="0" u="none" strike="noStrike" baseline="0" dirty="0">
                <a:solidFill>
                  <a:srgbClr val="000000"/>
                </a:solidFill>
                <a:latin typeface="Arial" panose="020B0604020202020204" pitchFamily="34" charset="0"/>
              </a:rPr>
              <a:t>Helps children socialise </a:t>
            </a:r>
          </a:p>
          <a:p>
            <a:pPr marL="171450" indent="-171450">
              <a:buFont typeface="Arial" panose="020B0604020202020204" pitchFamily="34" charset="0"/>
              <a:buChar char="•"/>
            </a:pPr>
            <a:r>
              <a:rPr lang="en-US" sz="1250" b="0" i="0" u="none" strike="noStrike" baseline="0" dirty="0">
                <a:solidFill>
                  <a:srgbClr val="000000"/>
                </a:solidFill>
                <a:latin typeface="Arial" panose="020B0604020202020204" pitchFamily="34" charset="0"/>
              </a:rPr>
              <a:t>Offers a range of experiences and encourages new skills </a:t>
            </a:r>
          </a:p>
          <a:p>
            <a:pPr marL="171450" indent="-171450">
              <a:buFont typeface="Arial" panose="020B0604020202020204" pitchFamily="34" charset="0"/>
              <a:buChar char="•"/>
            </a:pPr>
            <a:r>
              <a:rPr lang="en-US" sz="1250" b="0" i="0" u="none" strike="noStrike" baseline="0" dirty="0">
                <a:solidFill>
                  <a:srgbClr val="000000"/>
                </a:solidFill>
                <a:latin typeface="Arial" panose="020B0604020202020204" pitchFamily="34" charset="0"/>
              </a:rPr>
              <a:t>New skills are often transferable meaning many children can then help at home such as cooking </a:t>
            </a:r>
          </a:p>
          <a:p>
            <a:pPr marL="171450" indent="-171450">
              <a:buFont typeface="Arial" panose="020B0604020202020204" pitchFamily="34" charset="0"/>
              <a:buChar char="•"/>
            </a:pPr>
            <a:r>
              <a:rPr lang="en-GB" sz="1250" b="0" i="0" u="none" strike="noStrike" baseline="0" dirty="0">
                <a:solidFill>
                  <a:srgbClr val="000000"/>
                </a:solidFill>
                <a:latin typeface="Arial" panose="020B0604020202020204" pitchFamily="34" charset="0"/>
              </a:rPr>
              <a:t>Relieves stress for parents </a:t>
            </a:r>
          </a:p>
          <a:p>
            <a:pPr marL="171450" indent="-171450">
              <a:buFont typeface="Arial" panose="020B0604020202020204" pitchFamily="34" charset="0"/>
              <a:buChar char="•"/>
            </a:pPr>
            <a:r>
              <a:rPr lang="en-GB" sz="1250" b="0" i="0" u="none" strike="noStrike" baseline="0" dirty="0">
                <a:solidFill>
                  <a:srgbClr val="000000"/>
                </a:solidFill>
                <a:latin typeface="Arial" panose="020B0604020202020204" pitchFamily="34" charset="0"/>
              </a:rPr>
              <a:t>Strengthens relationships within families </a:t>
            </a:r>
          </a:p>
          <a:p>
            <a:pPr marL="171450" indent="-171450">
              <a:buFont typeface="Arial" panose="020B0604020202020204" pitchFamily="34" charset="0"/>
              <a:buChar char="•"/>
            </a:pPr>
            <a:r>
              <a:rPr lang="en-US" sz="1250" b="0" i="0" u="none" strike="noStrike" baseline="0" dirty="0">
                <a:solidFill>
                  <a:srgbClr val="000000"/>
                </a:solidFill>
                <a:latin typeface="Arial" panose="020B0604020202020204" pitchFamily="34" charset="0"/>
              </a:rPr>
              <a:t>Families may spend less time, but it may support quality time </a:t>
            </a:r>
          </a:p>
          <a:p>
            <a:pPr marL="171450" indent="-171450">
              <a:buFont typeface="Arial" panose="020B0604020202020204" pitchFamily="34" charset="0"/>
              <a:buChar char="•"/>
            </a:pPr>
            <a:r>
              <a:rPr lang="en-US" sz="1250" b="0" i="0" u="none" strike="noStrike" baseline="0" dirty="0">
                <a:solidFill>
                  <a:srgbClr val="000000"/>
                </a:solidFill>
                <a:latin typeface="Arial" panose="020B0604020202020204" pitchFamily="34" charset="0"/>
              </a:rPr>
              <a:t>Children may get the opportunity to participate in trips which will support their education </a:t>
            </a:r>
          </a:p>
          <a:p>
            <a:pPr marL="171450" indent="-171450">
              <a:buFont typeface="Arial" panose="020B0604020202020204" pitchFamily="34" charset="0"/>
              <a:buChar char="•"/>
            </a:pPr>
            <a:r>
              <a:rPr lang="en-US" sz="1250" b="0" i="0" u="none" strike="noStrike" baseline="0" dirty="0">
                <a:solidFill>
                  <a:srgbClr val="000000"/>
                </a:solidFill>
                <a:latin typeface="Arial" panose="020B0604020202020204" pitchFamily="34" charset="0"/>
              </a:rPr>
              <a:t>Parents may participate in some activities which supports mental health and well being </a:t>
            </a:r>
          </a:p>
          <a:p>
            <a:pPr marL="171450" indent="-171450">
              <a:buFont typeface="Arial" panose="020B0604020202020204" pitchFamily="34" charset="0"/>
              <a:buChar char="•"/>
            </a:pPr>
            <a:r>
              <a:rPr lang="en-US" sz="1250" b="0" i="0" u="none" strike="noStrike" baseline="0" dirty="0">
                <a:solidFill>
                  <a:srgbClr val="000000"/>
                </a:solidFill>
                <a:latin typeface="Arial" panose="020B0604020202020204" pitchFamily="34" charset="0"/>
              </a:rPr>
              <a:t>Children engage in physical activities to support healthy lifestyle </a:t>
            </a:r>
          </a:p>
          <a:p>
            <a:pPr marL="171450" indent="-171450">
              <a:buFont typeface="Arial" panose="020B0604020202020204" pitchFamily="34" charset="0"/>
              <a:buChar char="•"/>
            </a:pPr>
            <a:r>
              <a:rPr lang="en-US" sz="1250" b="0" i="0" u="none" strike="noStrike" baseline="0" dirty="0">
                <a:solidFill>
                  <a:srgbClr val="000000"/>
                </a:solidFill>
                <a:latin typeface="Arial" panose="020B0604020202020204" pitchFamily="34" charset="0"/>
              </a:rPr>
              <a:t>Provides peace of mind for parents as children are in a safe environment away from danger whilst otherwise unsupervised </a:t>
            </a:r>
          </a:p>
          <a:p>
            <a:pPr marL="171450" indent="-171450">
              <a:buFont typeface="Arial" panose="020B0604020202020204" pitchFamily="34" charset="0"/>
              <a:buChar char="•"/>
            </a:pPr>
            <a:r>
              <a:rPr lang="en-US" sz="1250" b="0" i="0" u="none" strike="noStrike" baseline="0" dirty="0">
                <a:solidFill>
                  <a:srgbClr val="000000"/>
                </a:solidFill>
                <a:latin typeface="Arial" panose="020B0604020202020204" pitchFamily="34" charset="0"/>
              </a:rPr>
              <a:t>Ensures children have a healthy meal </a:t>
            </a:r>
          </a:p>
          <a:p>
            <a:pPr marL="171450" indent="-171450">
              <a:buFont typeface="Arial" panose="020B0604020202020204" pitchFamily="34" charset="0"/>
              <a:buChar char="•"/>
            </a:pPr>
            <a:r>
              <a:rPr lang="en-US" sz="1250" b="0" i="0" u="none" strike="noStrike" baseline="0" dirty="0">
                <a:solidFill>
                  <a:srgbClr val="000000"/>
                </a:solidFill>
                <a:latin typeface="Arial" panose="020B0604020202020204" pitchFamily="34" charset="0"/>
              </a:rPr>
              <a:t>May support parents/carers employment opportunities </a:t>
            </a:r>
          </a:p>
          <a:p>
            <a:endParaRPr lang="en-GB" sz="400" b="0" i="0" u="none" strike="noStrike" baseline="0" dirty="0">
              <a:solidFill>
                <a:srgbClr val="000000"/>
              </a:solidFill>
              <a:latin typeface="Arial" panose="020B0604020202020204" pitchFamily="34" charset="0"/>
            </a:endParaRPr>
          </a:p>
          <a:p>
            <a:r>
              <a:rPr lang="en-US" sz="1250" b="0" i="0" u="none" strike="noStrike" baseline="0" dirty="0">
                <a:solidFill>
                  <a:srgbClr val="000000"/>
                </a:solidFill>
                <a:latin typeface="Arial" panose="020B0604020202020204" pitchFamily="34" charset="0"/>
              </a:rPr>
              <a:t>This list is not exhaustive.  Credit any other relevant response. 	</a:t>
            </a:r>
            <a:r>
              <a:rPr lang="en-US" sz="1100" b="0" i="0" u="none" strike="noStrike" baseline="0" dirty="0">
                <a:solidFill>
                  <a:srgbClr val="000000"/>
                </a:solidFill>
                <a:latin typeface="Arial" panose="020B0604020202020204" pitchFamily="34" charset="0"/>
              </a:rPr>
              <a:t>	</a:t>
            </a:r>
          </a:p>
        </p:txBody>
      </p:sp>
    </p:spTree>
    <p:extLst>
      <p:ext uri="{BB962C8B-B14F-4D97-AF65-F5344CB8AC3E}">
        <p14:creationId xmlns:p14="http://schemas.microsoft.com/office/powerpoint/2010/main" val="78730107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521479-4DDF-C61F-32D9-911BB3DB927E}"/>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FCE0466D-AFCE-268D-348F-3C05B0293EF9}"/>
              </a:ext>
            </a:extLst>
          </p:cNvPr>
          <p:cNvSpPr txBox="1"/>
          <p:nvPr/>
        </p:nvSpPr>
        <p:spPr>
          <a:xfrm>
            <a:off x="7636540" y="1343509"/>
            <a:ext cx="4040454" cy="5078313"/>
          </a:xfrm>
          <a:prstGeom prst="rect">
            <a:avLst/>
          </a:prstGeom>
          <a:noFill/>
          <a:ln>
            <a:noFill/>
          </a:ln>
        </p:spPr>
        <p:txBody>
          <a:bodyPr wrap="square" rtlCol="0">
            <a:spAutoFit/>
          </a:bodyPr>
          <a:lstStyle/>
          <a:p>
            <a:r>
              <a:rPr lang="en-GB" b="1" i="1" dirty="0">
                <a:solidFill>
                  <a:srgbClr val="0070C0"/>
                </a:solidFill>
              </a:rPr>
              <a:t>Principal Examiner feedback </a:t>
            </a:r>
          </a:p>
          <a:p>
            <a:br>
              <a:rPr lang="en-GB" b="1" i="1" dirty="0">
                <a:solidFill>
                  <a:srgbClr val="0070C0"/>
                </a:solidFill>
              </a:rPr>
            </a:br>
            <a:r>
              <a:rPr lang="en-GB" b="1" i="1" dirty="0">
                <a:solidFill>
                  <a:srgbClr val="0070C0"/>
                </a:solidFill>
              </a:rPr>
              <a:t>A good summary has been presented by this learner meeting the middle band requirement for 3 marks.</a:t>
            </a:r>
          </a:p>
          <a:p>
            <a:r>
              <a:rPr lang="en-GB" b="1" i="1" dirty="0">
                <a:solidFill>
                  <a:srgbClr val="0070C0"/>
                </a:solidFill>
              </a:rPr>
              <a:t>Consideration has been given to the child and family as the question asks, however, this could have been developed further to include the holiday club where support would be available through the holidays, encouraging independence and new skills as can be seen in the mark scheme.</a:t>
            </a:r>
          </a:p>
          <a:p>
            <a:endParaRPr lang="en-GB" i="1" dirty="0">
              <a:solidFill>
                <a:srgbClr val="0070C0"/>
              </a:solidFill>
            </a:endParaRPr>
          </a:p>
          <a:p>
            <a:r>
              <a:rPr lang="en-GB" b="1" i="1" dirty="0">
                <a:solidFill>
                  <a:srgbClr val="0070C0"/>
                </a:solidFill>
              </a:rPr>
              <a:t>Marks awarded  3/4</a:t>
            </a:r>
          </a:p>
          <a:p>
            <a:endParaRPr lang="en-GB" b="1" i="1" dirty="0">
              <a:solidFill>
                <a:srgbClr val="0070C0"/>
              </a:solidFill>
            </a:endParaRPr>
          </a:p>
        </p:txBody>
      </p:sp>
      <p:sp>
        <p:nvSpPr>
          <p:cNvPr id="10" name="Speech Bubble: Rectangle with Corners Rounded 9">
            <a:extLst>
              <a:ext uri="{FF2B5EF4-FFF2-40B4-BE49-F238E27FC236}">
                <a16:creationId xmlns:a16="http://schemas.microsoft.com/office/drawing/2014/main" id="{A62A5BD4-5DAE-6533-1809-9B92B154CF19}"/>
              </a:ext>
            </a:extLst>
          </p:cNvPr>
          <p:cNvSpPr/>
          <p:nvPr/>
        </p:nvSpPr>
        <p:spPr>
          <a:xfrm>
            <a:off x="2055550" y="4729655"/>
            <a:ext cx="1555531" cy="752102"/>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1" name="Speech Bubble: Rectangle with Corners Rounded 10">
            <a:extLst>
              <a:ext uri="{FF2B5EF4-FFF2-40B4-BE49-F238E27FC236}">
                <a16:creationId xmlns:a16="http://schemas.microsoft.com/office/drawing/2014/main" id="{6112CD1C-0112-60B4-637F-174788016903}"/>
              </a:ext>
            </a:extLst>
          </p:cNvPr>
          <p:cNvSpPr/>
          <p:nvPr/>
        </p:nvSpPr>
        <p:spPr>
          <a:xfrm>
            <a:off x="1387366" y="5150069"/>
            <a:ext cx="914400" cy="612648"/>
          </a:xfrm>
          <a:prstGeom prst="wedgeRoundRectCallout">
            <a:avLst/>
          </a:prstGeom>
        </p:spPr>
        <p:txBody>
          <a:bodyPr wrap="none" lIns="0" tIns="0" rIns="0" bIns="0" rtlCol="0" anchor="ctr">
            <a:noAutofit/>
          </a:bodyPr>
          <a:lstStyle/>
          <a:p>
            <a:pPr algn="ctr"/>
            <a:endParaRPr lang="en-GB" dirty="0">
              <a:solidFill>
                <a:srgbClr val="000000"/>
              </a:solidFill>
            </a:endParaRPr>
          </a:p>
        </p:txBody>
      </p:sp>
      <p:sp>
        <p:nvSpPr>
          <p:cNvPr id="12" name="Speech Bubble: Rectangle with Corners Rounded 11">
            <a:extLst>
              <a:ext uri="{FF2B5EF4-FFF2-40B4-BE49-F238E27FC236}">
                <a16:creationId xmlns:a16="http://schemas.microsoft.com/office/drawing/2014/main" id="{947D0595-B14F-214F-9E36-EA5EBFE691D1}"/>
              </a:ext>
            </a:extLst>
          </p:cNvPr>
          <p:cNvSpPr/>
          <p:nvPr/>
        </p:nvSpPr>
        <p:spPr>
          <a:xfrm>
            <a:off x="7141388" y="1095284"/>
            <a:ext cx="4672241" cy="5326538"/>
          </a:xfrm>
          <a:prstGeom prst="wedgeRoundRectCallout">
            <a:avLst>
              <a:gd name="adj1" fmla="val -69008"/>
              <a:gd name="adj2" fmla="val 240"/>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13" name="Title 2">
            <a:extLst>
              <a:ext uri="{FF2B5EF4-FFF2-40B4-BE49-F238E27FC236}">
                <a16:creationId xmlns:a16="http://schemas.microsoft.com/office/drawing/2014/main" id="{61F28193-748A-5542-2A71-6239B7FDCB2F}"/>
              </a:ext>
            </a:extLst>
          </p:cNvPr>
          <p:cNvSpPr txBox="1">
            <a:spLocks noGrp="1"/>
          </p:cNvSpPr>
          <p:nvPr>
            <p:ph type="title"/>
          </p:nvPr>
        </p:nvSpPr>
        <p:spPr>
          <a:xfrm>
            <a:off x="282575" y="207963"/>
            <a:ext cx="10223500" cy="447675"/>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en-GB" sz="1800" dirty="0"/>
              <a:t>Question 4 (b) Candidate’s answer with Principal Examiner’s comments</a:t>
            </a:r>
          </a:p>
        </p:txBody>
      </p:sp>
      <p:sp>
        <p:nvSpPr>
          <p:cNvPr id="3" name="TextBox 2">
            <a:extLst>
              <a:ext uri="{FF2B5EF4-FFF2-40B4-BE49-F238E27FC236}">
                <a16:creationId xmlns:a16="http://schemas.microsoft.com/office/drawing/2014/main" id="{FAF33149-1377-02CA-51B6-CEF941A81D5D}"/>
              </a:ext>
            </a:extLst>
          </p:cNvPr>
          <p:cNvSpPr txBox="1"/>
          <p:nvPr/>
        </p:nvSpPr>
        <p:spPr>
          <a:xfrm>
            <a:off x="282575" y="1270981"/>
            <a:ext cx="5085838" cy="4247317"/>
          </a:xfrm>
          <a:prstGeom prst="rect">
            <a:avLst/>
          </a:prstGeom>
          <a:noFill/>
        </p:spPr>
        <p:txBody>
          <a:bodyPr wrap="square">
            <a:spAutoFit/>
          </a:bodyPr>
          <a:lstStyle/>
          <a:p>
            <a:r>
              <a:rPr lang="en-US" dirty="0"/>
              <a:t>this may best meet the needs of a child as they may have a hard time at home and after school club may be the time they get to spend with their friends, a child could be too young to go out and play with their friends so after school club could be good for them, this is also supporting social and physical development for a child. after school clubs may be best for a parent as they may work far away and not be able to get </a:t>
            </a:r>
            <a:r>
              <a:rPr lang="en-US" dirty="0" err="1"/>
              <a:t>ome</a:t>
            </a:r>
            <a:r>
              <a:rPr lang="en-US" dirty="0"/>
              <a:t> on time, this also helps a parent as they may not be able to afford </a:t>
            </a:r>
            <a:r>
              <a:rPr lang="en-US" dirty="0" err="1"/>
              <a:t>acctivitys</a:t>
            </a:r>
            <a:r>
              <a:rPr lang="en-US" dirty="0"/>
              <a:t> for </a:t>
            </a:r>
            <a:r>
              <a:rPr lang="en-US" dirty="0" err="1"/>
              <a:t>thier</a:t>
            </a:r>
            <a:r>
              <a:rPr lang="en-US" dirty="0"/>
              <a:t> child so with the child going to breakfast club this is supporting parents with money but allowing their child to still take part in activities out side of school hours.</a:t>
            </a:r>
            <a:endParaRPr lang="en-GB" dirty="0"/>
          </a:p>
        </p:txBody>
      </p:sp>
    </p:spTree>
    <p:extLst>
      <p:ext uri="{BB962C8B-B14F-4D97-AF65-F5344CB8AC3E}">
        <p14:creationId xmlns:p14="http://schemas.microsoft.com/office/powerpoint/2010/main" val="290897870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D7177C-C631-DFCF-036D-F3DE4F22EABE}"/>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3342BEFE-16C5-21AD-7ECA-3B185BE7374C}"/>
              </a:ext>
            </a:extLst>
          </p:cNvPr>
          <p:cNvSpPr txBox="1"/>
          <p:nvPr/>
        </p:nvSpPr>
        <p:spPr>
          <a:xfrm>
            <a:off x="7880314" y="1565192"/>
            <a:ext cx="3724253" cy="4801314"/>
          </a:xfrm>
          <a:prstGeom prst="rect">
            <a:avLst/>
          </a:prstGeom>
          <a:noFill/>
          <a:ln>
            <a:noFill/>
          </a:ln>
        </p:spPr>
        <p:txBody>
          <a:bodyPr wrap="square" rtlCol="0">
            <a:spAutoFit/>
          </a:bodyPr>
          <a:lstStyle/>
          <a:p>
            <a:r>
              <a:rPr lang="en-GB" b="1" i="1" dirty="0">
                <a:solidFill>
                  <a:srgbClr val="0070C0"/>
                </a:solidFill>
              </a:rPr>
              <a:t>Principal Examiner feedback </a:t>
            </a:r>
          </a:p>
          <a:p>
            <a:br>
              <a:rPr lang="en-GB" b="1" i="1" dirty="0">
                <a:solidFill>
                  <a:srgbClr val="0070C0"/>
                </a:solidFill>
              </a:rPr>
            </a:br>
            <a:r>
              <a:rPr lang="en-GB" b="1" i="1" dirty="0">
                <a:solidFill>
                  <a:srgbClr val="0070C0"/>
                </a:solidFill>
              </a:rPr>
              <a:t>This learner takes a more logical approach making reference to the whole family and each club as per the question requirements.</a:t>
            </a:r>
          </a:p>
          <a:p>
            <a:r>
              <a:rPr lang="en-GB" b="1" i="1" dirty="0">
                <a:solidFill>
                  <a:srgbClr val="0070C0"/>
                </a:solidFill>
              </a:rPr>
              <a:t>The response focuses on health and well being and gives reasons for the importance of this provision.</a:t>
            </a:r>
          </a:p>
          <a:p>
            <a:r>
              <a:rPr lang="en-GB" b="1" i="1" dirty="0">
                <a:solidFill>
                  <a:srgbClr val="0070C0"/>
                </a:solidFill>
              </a:rPr>
              <a:t>A well-developed response worthy of the full marks awarded.</a:t>
            </a:r>
          </a:p>
          <a:p>
            <a:endParaRPr lang="en-GB" i="1" dirty="0">
              <a:solidFill>
                <a:srgbClr val="0070C0"/>
              </a:solidFill>
            </a:endParaRPr>
          </a:p>
          <a:p>
            <a:r>
              <a:rPr lang="en-GB" b="1" i="1" dirty="0">
                <a:solidFill>
                  <a:srgbClr val="0070C0"/>
                </a:solidFill>
              </a:rPr>
              <a:t>Marks awarded 4/4</a:t>
            </a:r>
          </a:p>
          <a:p>
            <a:endParaRPr lang="en-GB" b="1" i="1" dirty="0">
              <a:solidFill>
                <a:srgbClr val="0070C0"/>
              </a:solidFill>
            </a:endParaRPr>
          </a:p>
        </p:txBody>
      </p:sp>
      <p:sp>
        <p:nvSpPr>
          <p:cNvPr id="10" name="Speech Bubble: Rectangle with Corners Rounded 9">
            <a:extLst>
              <a:ext uri="{FF2B5EF4-FFF2-40B4-BE49-F238E27FC236}">
                <a16:creationId xmlns:a16="http://schemas.microsoft.com/office/drawing/2014/main" id="{CE1515FD-E817-0F43-EAA9-DC1768C8AB57}"/>
              </a:ext>
            </a:extLst>
          </p:cNvPr>
          <p:cNvSpPr/>
          <p:nvPr/>
        </p:nvSpPr>
        <p:spPr>
          <a:xfrm>
            <a:off x="2055550" y="4729655"/>
            <a:ext cx="1555531" cy="752102"/>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1" name="Speech Bubble: Rectangle with Corners Rounded 10">
            <a:extLst>
              <a:ext uri="{FF2B5EF4-FFF2-40B4-BE49-F238E27FC236}">
                <a16:creationId xmlns:a16="http://schemas.microsoft.com/office/drawing/2014/main" id="{221AB9EA-8013-3CC8-25F9-487EEEF6A8E8}"/>
              </a:ext>
            </a:extLst>
          </p:cNvPr>
          <p:cNvSpPr/>
          <p:nvPr/>
        </p:nvSpPr>
        <p:spPr>
          <a:xfrm>
            <a:off x="1387366" y="5150069"/>
            <a:ext cx="914400" cy="612648"/>
          </a:xfrm>
          <a:prstGeom prst="wedgeRoundRectCallout">
            <a:avLst/>
          </a:prstGeom>
        </p:spPr>
        <p:txBody>
          <a:bodyPr wrap="none" lIns="0" tIns="0" rIns="0" bIns="0" rtlCol="0" anchor="ctr">
            <a:noAutofit/>
          </a:bodyPr>
          <a:lstStyle/>
          <a:p>
            <a:pPr algn="ctr"/>
            <a:endParaRPr lang="en-GB" dirty="0">
              <a:solidFill>
                <a:srgbClr val="000000"/>
              </a:solidFill>
            </a:endParaRPr>
          </a:p>
        </p:txBody>
      </p:sp>
      <p:sp>
        <p:nvSpPr>
          <p:cNvPr id="12" name="Speech Bubble: Rectangle with Corners Rounded 11">
            <a:extLst>
              <a:ext uri="{FF2B5EF4-FFF2-40B4-BE49-F238E27FC236}">
                <a16:creationId xmlns:a16="http://schemas.microsoft.com/office/drawing/2014/main" id="{21153098-AD3E-7D74-7433-3E1011664434}"/>
              </a:ext>
            </a:extLst>
          </p:cNvPr>
          <p:cNvSpPr/>
          <p:nvPr/>
        </p:nvSpPr>
        <p:spPr>
          <a:xfrm>
            <a:off x="7409793" y="1095284"/>
            <a:ext cx="4403836" cy="5326538"/>
          </a:xfrm>
          <a:prstGeom prst="wedgeRoundRectCallout">
            <a:avLst>
              <a:gd name="adj1" fmla="val -69008"/>
              <a:gd name="adj2" fmla="val 240"/>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13" name="Title 2">
            <a:extLst>
              <a:ext uri="{FF2B5EF4-FFF2-40B4-BE49-F238E27FC236}">
                <a16:creationId xmlns:a16="http://schemas.microsoft.com/office/drawing/2014/main" id="{3D9E7A4B-C643-B393-A8A0-21ECAB261675}"/>
              </a:ext>
            </a:extLst>
          </p:cNvPr>
          <p:cNvSpPr txBox="1">
            <a:spLocks noGrp="1"/>
          </p:cNvSpPr>
          <p:nvPr>
            <p:ph type="title"/>
          </p:nvPr>
        </p:nvSpPr>
        <p:spPr>
          <a:xfrm>
            <a:off x="282575" y="207963"/>
            <a:ext cx="10223500" cy="447675"/>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en-GB" sz="1800" dirty="0"/>
              <a:t>Question 4 (b) Candidate’s answer with Principal Examiner’s comments</a:t>
            </a:r>
          </a:p>
        </p:txBody>
      </p:sp>
      <p:sp>
        <p:nvSpPr>
          <p:cNvPr id="8" name="TextBox 7">
            <a:extLst>
              <a:ext uri="{FF2B5EF4-FFF2-40B4-BE49-F238E27FC236}">
                <a16:creationId xmlns:a16="http://schemas.microsoft.com/office/drawing/2014/main" id="{D4E8AB09-C70A-F5D6-E128-9BF4B2B70F65}"/>
              </a:ext>
            </a:extLst>
          </p:cNvPr>
          <p:cNvSpPr txBox="1"/>
          <p:nvPr/>
        </p:nvSpPr>
        <p:spPr>
          <a:xfrm>
            <a:off x="282575" y="1097134"/>
            <a:ext cx="4650932" cy="5355312"/>
          </a:xfrm>
          <a:prstGeom prst="rect">
            <a:avLst/>
          </a:prstGeom>
          <a:noFill/>
        </p:spPr>
        <p:txBody>
          <a:bodyPr wrap="square">
            <a:spAutoFit/>
          </a:bodyPr>
          <a:lstStyle/>
          <a:p>
            <a:r>
              <a:rPr lang="en-US" dirty="0"/>
              <a:t>Out of school care can best meet the needs of children as, for example breakfast club </a:t>
            </a:r>
            <a:r>
              <a:rPr lang="en-US" dirty="0" err="1"/>
              <a:t>porvides</a:t>
            </a:r>
            <a:r>
              <a:rPr lang="en-US" dirty="0"/>
              <a:t> children with a variety of food to give them the energy that they need to learn and play. Some children can't access the food they need at home so by having clubs like breakfast club it can have a positive impact on a child's holistic development as they are getting the balanced they need in order to grow healthy and happy. After school club and holiday club provides children with not only food but age </a:t>
            </a:r>
            <a:r>
              <a:rPr lang="en-US" dirty="0" err="1"/>
              <a:t>approatie</a:t>
            </a:r>
            <a:r>
              <a:rPr lang="en-US" dirty="0"/>
              <a:t> resources and activities to encourage their </a:t>
            </a:r>
            <a:r>
              <a:rPr lang="en-US" dirty="0" err="1"/>
              <a:t>growith</a:t>
            </a:r>
            <a:r>
              <a:rPr lang="en-US" dirty="0"/>
              <a:t> in development but also for them to have fun and use their skills like imagination. These clubs can take a lot of </a:t>
            </a:r>
            <a:r>
              <a:rPr lang="en-US" dirty="0" err="1"/>
              <a:t>presure</a:t>
            </a:r>
            <a:r>
              <a:rPr lang="en-US" dirty="0"/>
              <a:t> off of parents/carers and allow them to work more ensuring that the child's needs are being met at home too.</a:t>
            </a:r>
            <a:endParaRPr lang="en-GB" dirty="0"/>
          </a:p>
        </p:txBody>
      </p:sp>
    </p:spTree>
    <p:extLst>
      <p:ext uri="{BB962C8B-B14F-4D97-AF65-F5344CB8AC3E}">
        <p14:creationId xmlns:p14="http://schemas.microsoft.com/office/powerpoint/2010/main" val="329350192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1E9111-FE94-A244-E28F-8C62A45221A3}"/>
            </a:ext>
          </a:extLst>
        </p:cNvPr>
        <p:cNvGrpSpPr/>
        <p:nvPr/>
      </p:nvGrpSpPr>
      <p:grpSpPr>
        <a:xfrm>
          <a:off x="0" y="0"/>
          <a:ext cx="0" cy="0"/>
          <a:chOff x="0" y="0"/>
          <a:chExt cx="0" cy="0"/>
        </a:xfrm>
      </p:grpSpPr>
      <p:sp>
        <p:nvSpPr>
          <p:cNvPr id="5" name="Title 2">
            <a:extLst>
              <a:ext uri="{FF2B5EF4-FFF2-40B4-BE49-F238E27FC236}">
                <a16:creationId xmlns:a16="http://schemas.microsoft.com/office/drawing/2014/main" id="{F15937B5-FECD-9837-3D65-C8769A296802}"/>
              </a:ext>
            </a:extLst>
          </p:cNvPr>
          <p:cNvSpPr>
            <a:spLocks noGrp="1"/>
          </p:cNvSpPr>
          <p:nvPr>
            <p:ph type="title"/>
          </p:nvPr>
        </p:nvSpPr>
        <p:spPr>
          <a:xfrm>
            <a:off x="282012" y="208722"/>
            <a:ext cx="5091890" cy="447261"/>
          </a:xfrm>
        </p:spPr>
        <p:txBody>
          <a:bodyPr/>
          <a:lstStyle/>
          <a:p>
            <a:r>
              <a:rPr lang="en-GB" sz="1800" dirty="0"/>
              <a:t>Question 4 (c) and mark scheme </a:t>
            </a:r>
          </a:p>
        </p:txBody>
      </p:sp>
      <p:sp>
        <p:nvSpPr>
          <p:cNvPr id="3" name="TextBox 2">
            <a:extLst>
              <a:ext uri="{FF2B5EF4-FFF2-40B4-BE49-F238E27FC236}">
                <a16:creationId xmlns:a16="http://schemas.microsoft.com/office/drawing/2014/main" id="{05B18F70-93D1-8E19-0A32-4926FA412E65}"/>
              </a:ext>
            </a:extLst>
          </p:cNvPr>
          <p:cNvSpPr txBox="1"/>
          <p:nvPr/>
        </p:nvSpPr>
        <p:spPr>
          <a:xfrm>
            <a:off x="282012" y="1157585"/>
            <a:ext cx="6096000" cy="523220"/>
          </a:xfrm>
          <a:prstGeom prst="rect">
            <a:avLst/>
          </a:prstGeom>
          <a:noFill/>
        </p:spPr>
        <p:txBody>
          <a:bodyPr wrap="square">
            <a:spAutoFit/>
          </a:bodyPr>
          <a:lstStyle/>
          <a:p>
            <a:pPr>
              <a:tabLst>
                <a:tab pos="457200" algn="l"/>
                <a:tab pos="895350" algn="l"/>
              </a:tabLst>
            </a:pPr>
            <a:r>
              <a:rPr lang="en-US" sz="1400" b="0" i="0" u="none" strike="noStrike" baseline="0" dirty="0">
                <a:solidFill>
                  <a:srgbClr val="211D1E"/>
                </a:solidFill>
                <a:latin typeface="Arial WGL"/>
              </a:rPr>
              <a:t>4 (c) Outline how the principles of the Flying Start initiative/</a:t>
            </a:r>
            <a:r>
              <a:rPr lang="en-US" sz="1400" b="0" i="0" u="none" strike="noStrike" baseline="0" dirty="0" err="1">
                <a:solidFill>
                  <a:srgbClr val="211D1E"/>
                </a:solidFill>
                <a:latin typeface="Arial WGL"/>
              </a:rPr>
              <a:t>programme</a:t>
            </a:r>
            <a:r>
              <a:rPr lang="en-US" sz="1400" b="0" i="0" u="none" strike="noStrike" baseline="0" dirty="0">
                <a:solidFill>
                  <a:srgbClr val="211D1E"/>
                </a:solidFill>
                <a:latin typeface="Arial WGL"/>
              </a:rPr>
              <a:t>     	impact on the health and well-being of children in Wales.            [3] </a:t>
            </a:r>
            <a:endParaRPr lang="en-GB" sz="1400" dirty="0"/>
          </a:p>
        </p:txBody>
      </p:sp>
      <p:pic>
        <p:nvPicPr>
          <p:cNvPr id="6" name="Picture 5">
            <a:extLst>
              <a:ext uri="{FF2B5EF4-FFF2-40B4-BE49-F238E27FC236}">
                <a16:creationId xmlns:a16="http://schemas.microsoft.com/office/drawing/2014/main" id="{3FF12F49-291F-0C0F-8AFA-B017B9D508BF}"/>
              </a:ext>
            </a:extLst>
          </p:cNvPr>
          <p:cNvPicPr>
            <a:picLocks noChangeAspect="1"/>
          </p:cNvPicPr>
          <p:nvPr/>
        </p:nvPicPr>
        <p:blipFill>
          <a:blip r:embed="rId2"/>
          <a:stretch>
            <a:fillRect/>
          </a:stretch>
        </p:blipFill>
        <p:spPr>
          <a:xfrm>
            <a:off x="281484" y="1935400"/>
            <a:ext cx="5814516" cy="1844200"/>
          </a:xfrm>
          <a:prstGeom prst="rect">
            <a:avLst/>
          </a:prstGeom>
        </p:spPr>
      </p:pic>
      <p:sp>
        <p:nvSpPr>
          <p:cNvPr id="7" name="TextBox 6">
            <a:extLst>
              <a:ext uri="{FF2B5EF4-FFF2-40B4-BE49-F238E27FC236}">
                <a16:creationId xmlns:a16="http://schemas.microsoft.com/office/drawing/2014/main" id="{E5B49948-4B07-01B1-45C3-9C818553D02C}"/>
              </a:ext>
            </a:extLst>
          </p:cNvPr>
          <p:cNvSpPr txBox="1"/>
          <p:nvPr/>
        </p:nvSpPr>
        <p:spPr>
          <a:xfrm>
            <a:off x="6852557" y="63020"/>
            <a:ext cx="3450771" cy="738664"/>
          </a:xfrm>
          <a:prstGeom prst="rect">
            <a:avLst/>
          </a:prstGeom>
          <a:noFill/>
        </p:spPr>
        <p:txBody>
          <a:bodyPr wrap="square">
            <a:spAutoFit/>
          </a:bodyPr>
          <a:lstStyle/>
          <a:p>
            <a:r>
              <a:rPr lang="en-US" sz="1400" dirty="0">
                <a:solidFill>
                  <a:schemeClr val="accent1"/>
                </a:solidFill>
              </a:rPr>
              <a:t>Command Verb: </a:t>
            </a:r>
            <a:r>
              <a:rPr lang="en-US" sz="1400" b="1" i="1" dirty="0">
                <a:solidFill>
                  <a:srgbClr val="0070C0"/>
                </a:solidFill>
              </a:rPr>
              <a:t>Outline</a:t>
            </a:r>
            <a:r>
              <a:rPr lang="en-US" sz="1400" dirty="0">
                <a:solidFill>
                  <a:srgbClr val="0070C0"/>
                </a:solidFill>
              </a:rPr>
              <a:t> </a:t>
            </a:r>
            <a:br>
              <a:rPr lang="en-US" sz="1400" dirty="0">
                <a:solidFill>
                  <a:srgbClr val="0070C0"/>
                </a:solidFill>
              </a:rPr>
            </a:br>
            <a:r>
              <a:rPr lang="en-US" sz="1400" i="1" dirty="0">
                <a:solidFill>
                  <a:srgbClr val="0070C0"/>
                </a:solidFill>
              </a:rPr>
              <a:t>Set out the main points/provide a brief description or main characteristics</a:t>
            </a:r>
            <a:endParaRPr lang="en-US" sz="1400" i="1" dirty="0">
              <a:solidFill>
                <a:srgbClr val="0070C0"/>
              </a:solidFill>
              <a:highlight>
                <a:srgbClr val="FFFF00"/>
              </a:highlight>
            </a:endParaRPr>
          </a:p>
        </p:txBody>
      </p:sp>
      <p:sp>
        <p:nvSpPr>
          <p:cNvPr id="4" name="TextBox 3">
            <a:extLst>
              <a:ext uri="{FF2B5EF4-FFF2-40B4-BE49-F238E27FC236}">
                <a16:creationId xmlns:a16="http://schemas.microsoft.com/office/drawing/2014/main" id="{628EA3EE-F208-AE64-3594-074A3A8F5429}"/>
              </a:ext>
            </a:extLst>
          </p:cNvPr>
          <p:cNvSpPr txBox="1"/>
          <p:nvPr/>
        </p:nvSpPr>
        <p:spPr>
          <a:xfrm>
            <a:off x="6587799" y="895468"/>
            <a:ext cx="5474587" cy="6093976"/>
          </a:xfrm>
          <a:prstGeom prst="rect">
            <a:avLst/>
          </a:prstGeom>
          <a:noFill/>
        </p:spPr>
        <p:txBody>
          <a:bodyPr wrap="square">
            <a:spAutoFit/>
          </a:bodyPr>
          <a:lstStyle/>
          <a:p>
            <a:r>
              <a:rPr lang="en-GB" sz="1300" b="0" i="0" u="none" strike="noStrike" baseline="0" dirty="0">
                <a:solidFill>
                  <a:srgbClr val="000000"/>
                </a:solidFill>
                <a:latin typeface="Arial" panose="020B0604020202020204" pitchFamily="34" charset="0"/>
              </a:rPr>
              <a:t>Response may refer to: </a:t>
            </a:r>
          </a:p>
          <a:p>
            <a:pPr marL="285750" indent="-285750">
              <a:buFont typeface="Arial" panose="020B0604020202020204" pitchFamily="34" charset="0"/>
              <a:buChar char="•"/>
            </a:pPr>
            <a:r>
              <a:rPr lang="en-US" sz="1300" b="0" i="0" u="none" strike="noStrike" baseline="0" dirty="0">
                <a:solidFill>
                  <a:srgbClr val="000000"/>
                </a:solidFill>
                <a:latin typeface="Arial" panose="020B0604020202020204" pitchFamily="34" charset="0"/>
              </a:rPr>
              <a:t>provides a range of support services for children and families/carers </a:t>
            </a:r>
          </a:p>
          <a:p>
            <a:pPr marL="285750" indent="-285750">
              <a:buFont typeface="Arial" panose="020B0604020202020204" pitchFamily="34" charset="0"/>
              <a:buChar char="•"/>
            </a:pPr>
            <a:r>
              <a:rPr lang="en-US" sz="1300" b="0" i="0" u="none" strike="noStrike" baseline="0" dirty="0">
                <a:solidFill>
                  <a:srgbClr val="000000"/>
                </a:solidFill>
                <a:latin typeface="Arial" panose="020B0604020202020204" pitchFamily="34" charset="0"/>
              </a:rPr>
              <a:t>supports families in disadvantaged areas who may be at risk of poverty and limited provision </a:t>
            </a:r>
          </a:p>
          <a:p>
            <a:pPr marL="285750" indent="-285750">
              <a:buFont typeface="Arial" panose="020B0604020202020204" pitchFamily="34" charset="0"/>
              <a:buChar char="•"/>
            </a:pPr>
            <a:r>
              <a:rPr lang="en-US" sz="1300" b="0" i="0" u="none" strike="noStrike" baseline="0" dirty="0">
                <a:solidFill>
                  <a:srgbClr val="000000"/>
                </a:solidFill>
                <a:latin typeface="Arial" panose="020B0604020202020204" pitchFamily="34" charset="0"/>
              </a:rPr>
              <a:t>the Flying start initiative is child </a:t>
            </a:r>
            <a:r>
              <a:rPr lang="en-US" sz="1300" b="0" i="0" u="none" strike="noStrike" baseline="0" dirty="0" err="1">
                <a:solidFill>
                  <a:srgbClr val="000000"/>
                </a:solidFill>
                <a:latin typeface="Arial" panose="020B0604020202020204" pitchFamily="34" charset="0"/>
              </a:rPr>
              <a:t>centred</a:t>
            </a:r>
            <a:r>
              <a:rPr lang="en-US" sz="1300" b="0" i="0" u="none" strike="noStrike" baseline="0" dirty="0">
                <a:solidFill>
                  <a:srgbClr val="000000"/>
                </a:solidFill>
                <a:latin typeface="Arial" panose="020B0604020202020204" pitchFamily="34" charset="0"/>
              </a:rPr>
              <a:t> and offers a range of </a:t>
            </a:r>
            <a:r>
              <a:rPr lang="en-US" sz="1300" b="0" i="0" u="none" strike="noStrike" baseline="0" dirty="0" err="1">
                <a:solidFill>
                  <a:srgbClr val="000000"/>
                </a:solidFill>
                <a:latin typeface="Arial" panose="020B0604020202020204" pitchFamily="34" charset="0"/>
              </a:rPr>
              <a:t>programmes</a:t>
            </a:r>
            <a:r>
              <a:rPr lang="en-US" sz="1300" b="0" i="0" u="none" strike="noStrike" baseline="0" dirty="0">
                <a:solidFill>
                  <a:srgbClr val="000000"/>
                </a:solidFill>
                <a:latin typeface="Arial" panose="020B0604020202020204" pitchFamily="34" charset="0"/>
              </a:rPr>
              <a:t> and/or activities to support healthy development </a:t>
            </a:r>
          </a:p>
          <a:p>
            <a:pPr marL="285750" indent="-285750">
              <a:buFont typeface="Arial" panose="020B0604020202020204" pitchFamily="34" charset="0"/>
              <a:buChar char="•"/>
            </a:pPr>
            <a:r>
              <a:rPr lang="en-US" sz="1300" b="0" i="0" u="none" strike="noStrike" baseline="0" dirty="0">
                <a:solidFill>
                  <a:srgbClr val="000000"/>
                </a:solidFill>
                <a:latin typeface="Arial" panose="020B0604020202020204" pitchFamily="34" charset="0"/>
              </a:rPr>
              <a:t>the Flying Start initiative focusses on the development of early skills and readiness for school. This might support transition and ease stress for the whole family </a:t>
            </a:r>
          </a:p>
          <a:p>
            <a:pPr marL="285750" indent="-285750">
              <a:buFont typeface="Arial" panose="020B0604020202020204" pitchFamily="34" charset="0"/>
              <a:buChar char="•"/>
            </a:pPr>
            <a:r>
              <a:rPr lang="en-US" sz="1300" b="0" i="0" u="none" strike="noStrike" baseline="0" dirty="0">
                <a:solidFill>
                  <a:srgbClr val="000000"/>
                </a:solidFill>
                <a:latin typeface="Arial" panose="020B0604020202020204" pitchFamily="34" charset="0"/>
              </a:rPr>
              <a:t>the four core elements include: </a:t>
            </a:r>
          </a:p>
          <a:p>
            <a:pPr marL="539750" indent="-285750">
              <a:buFont typeface="Arial" panose="020B0604020202020204" pitchFamily="34" charset="0"/>
              <a:buChar char="•"/>
            </a:pPr>
            <a:r>
              <a:rPr lang="en-US" sz="1300" b="0" i="0" u="none" strike="noStrike" baseline="0" dirty="0">
                <a:solidFill>
                  <a:srgbClr val="000000"/>
                </a:solidFill>
                <a:latin typeface="Arial" panose="020B0604020202020204" pitchFamily="34" charset="0"/>
              </a:rPr>
              <a:t>an enhanced health visitor service </a:t>
            </a:r>
          </a:p>
          <a:p>
            <a:pPr marL="539750" indent="-285750">
              <a:buFont typeface="Arial" panose="020B0604020202020204" pitchFamily="34" charset="0"/>
              <a:buChar char="•"/>
            </a:pPr>
            <a:r>
              <a:rPr lang="en-GB" sz="1300" b="0" i="0" u="none" strike="noStrike" baseline="0" dirty="0">
                <a:solidFill>
                  <a:srgbClr val="000000"/>
                </a:solidFill>
                <a:latin typeface="Arial" panose="020B0604020202020204" pitchFamily="34" charset="0"/>
              </a:rPr>
              <a:t>access to parenting programmes </a:t>
            </a:r>
          </a:p>
          <a:p>
            <a:pPr marL="539750" indent="-285750">
              <a:buFont typeface="Arial" panose="020B0604020202020204" pitchFamily="34" charset="0"/>
              <a:buChar char="•"/>
            </a:pPr>
            <a:r>
              <a:rPr lang="en-US" sz="1300" b="0" i="0" u="none" strike="noStrike" baseline="0" dirty="0">
                <a:solidFill>
                  <a:srgbClr val="000000"/>
                </a:solidFill>
                <a:latin typeface="Arial" panose="020B0604020202020204" pitchFamily="34" charset="0"/>
              </a:rPr>
              <a:t>speech, language, and communication support </a:t>
            </a:r>
          </a:p>
          <a:p>
            <a:pPr marL="539750" indent="-285750">
              <a:buFont typeface="Arial" panose="020B0604020202020204" pitchFamily="34" charset="0"/>
              <a:buChar char="•"/>
            </a:pPr>
            <a:r>
              <a:rPr lang="en-US" sz="1300" b="0" i="0" u="none" strike="noStrike" baseline="0" dirty="0">
                <a:solidFill>
                  <a:srgbClr val="000000"/>
                </a:solidFill>
                <a:latin typeface="Arial" panose="020B0604020202020204" pitchFamily="34" charset="0"/>
              </a:rPr>
              <a:t>free, part time quality childcare </a:t>
            </a:r>
            <a:endParaRPr lang="en-GB" sz="1300" b="0" i="0" u="none" strike="noStrike" baseline="0" dirty="0">
              <a:solidFill>
                <a:srgbClr val="000000"/>
              </a:solidFill>
              <a:latin typeface="Arial" panose="020B0604020202020204" pitchFamily="34" charset="0"/>
            </a:endParaRPr>
          </a:p>
          <a:p>
            <a:pPr marL="285750" indent="-285750">
              <a:buFont typeface="Arial" panose="020B0604020202020204" pitchFamily="34" charset="0"/>
              <a:buChar char="•"/>
            </a:pPr>
            <a:r>
              <a:rPr lang="en-US" sz="1300" b="0" i="0" u="none" strike="noStrike" baseline="0" dirty="0">
                <a:solidFill>
                  <a:srgbClr val="000000"/>
                </a:solidFill>
                <a:latin typeface="Arial" panose="020B0604020202020204" pitchFamily="34" charset="0"/>
              </a:rPr>
              <a:t>the health visiting service may provide support and advice on health and development matters </a:t>
            </a:r>
          </a:p>
          <a:p>
            <a:pPr marL="285750" indent="-285750">
              <a:buFont typeface="Arial" panose="020B0604020202020204" pitchFamily="34" charset="0"/>
              <a:buChar char="•"/>
            </a:pPr>
            <a:r>
              <a:rPr lang="en-US" sz="1300" b="0" i="0" u="none" strike="noStrike" baseline="0" dirty="0">
                <a:solidFill>
                  <a:srgbClr val="000000"/>
                </a:solidFill>
                <a:latin typeface="Arial" panose="020B0604020202020204" pitchFamily="34" charset="0"/>
              </a:rPr>
              <a:t>parenting </a:t>
            </a:r>
            <a:r>
              <a:rPr lang="en-US" sz="1300" b="0" i="0" u="none" strike="noStrike" baseline="0" dirty="0" err="1">
                <a:solidFill>
                  <a:srgbClr val="000000"/>
                </a:solidFill>
                <a:latin typeface="Arial" panose="020B0604020202020204" pitchFamily="34" charset="0"/>
              </a:rPr>
              <a:t>programmes</a:t>
            </a:r>
            <a:r>
              <a:rPr lang="en-US" sz="1300" b="0" i="0" u="none" strike="noStrike" baseline="0" dirty="0">
                <a:solidFill>
                  <a:srgbClr val="000000"/>
                </a:solidFill>
                <a:latin typeface="Arial" panose="020B0604020202020204" pitchFamily="34" charset="0"/>
              </a:rPr>
              <a:t> can support parents and carers through times of stress which can promote healthy well-being for children </a:t>
            </a:r>
          </a:p>
          <a:p>
            <a:pPr marL="285750" indent="-285750">
              <a:buFont typeface="Arial" panose="020B0604020202020204" pitchFamily="34" charset="0"/>
              <a:buChar char="•"/>
            </a:pPr>
            <a:r>
              <a:rPr lang="en-US" sz="1300" b="0" i="0" u="none" strike="noStrike" baseline="0" dirty="0">
                <a:solidFill>
                  <a:srgbClr val="000000"/>
                </a:solidFill>
                <a:latin typeface="Arial" panose="020B0604020202020204" pitchFamily="34" charset="0"/>
              </a:rPr>
              <a:t>the Flying Start </a:t>
            </a:r>
            <a:r>
              <a:rPr lang="en-US" sz="1300" b="0" i="0" u="none" strike="noStrike" baseline="0" dirty="0" err="1">
                <a:solidFill>
                  <a:srgbClr val="000000"/>
                </a:solidFill>
                <a:latin typeface="Arial" panose="020B0604020202020204" pitchFamily="34" charset="0"/>
              </a:rPr>
              <a:t>programme</a:t>
            </a:r>
            <a:r>
              <a:rPr lang="en-US" sz="1300" b="0" i="0" u="none" strike="noStrike" baseline="0" dirty="0">
                <a:solidFill>
                  <a:srgbClr val="000000"/>
                </a:solidFill>
                <a:latin typeface="Arial" panose="020B0604020202020204" pitchFamily="34" charset="0"/>
              </a:rPr>
              <a:t> encourages multi-agency working which will mean appropriate support being given in a timely manner </a:t>
            </a:r>
          </a:p>
          <a:p>
            <a:pPr marL="285750" indent="-285750">
              <a:buFont typeface="Arial" panose="020B0604020202020204" pitchFamily="34" charset="0"/>
              <a:buChar char="•"/>
            </a:pPr>
            <a:r>
              <a:rPr lang="en-US" sz="1300" b="0" i="0" u="none" strike="noStrike" baseline="0" dirty="0">
                <a:solidFill>
                  <a:srgbClr val="000000"/>
                </a:solidFill>
                <a:latin typeface="Arial" panose="020B0604020202020204" pitchFamily="34" charset="0"/>
              </a:rPr>
              <a:t>multi-agency working within the initiative will support sharing of information </a:t>
            </a:r>
          </a:p>
          <a:p>
            <a:pPr marL="285750" indent="-285750">
              <a:buFont typeface="Arial" panose="020B0604020202020204" pitchFamily="34" charset="0"/>
              <a:buChar char="•"/>
            </a:pPr>
            <a:r>
              <a:rPr lang="en-US" sz="1300" b="0" i="0" u="none" strike="noStrike" baseline="0" dirty="0">
                <a:solidFill>
                  <a:srgbClr val="000000"/>
                </a:solidFill>
                <a:latin typeface="Arial" panose="020B0604020202020204" pitchFamily="34" charset="0"/>
              </a:rPr>
              <a:t>the Flying Start health visitor may have more time to spend with children and families/carers and listening to concerns </a:t>
            </a:r>
          </a:p>
          <a:p>
            <a:pPr marL="285750" indent="-285750">
              <a:buFont typeface="Arial" panose="020B0604020202020204" pitchFamily="34" charset="0"/>
              <a:buChar char="•"/>
            </a:pPr>
            <a:r>
              <a:rPr lang="en-US" sz="1300" b="0" i="0" u="none" strike="noStrike" baseline="0" dirty="0">
                <a:solidFill>
                  <a:srgbClr val="000000"/>
                </a:solidFill>
                <a:latin typeface="Arial" panose="020B0604020202020204" pitchFamily="34" charset="0"/>
              </a:rPr>
              <a:t>support may be offered with routines such as potty training/sleep patterns/healthy eating </a:t>
            </a:r>
          </a:p>
          <a:p>
            <a:endParaRPr lang="en-GB" sz="1300" b="0" i="0" u="none" strike="noStrike" baseline="0" dirty="0">
              <a:solidFill>
                <a:srgbClr val="000000"/>
              </a:solidFill>
              <a:latin typeface="Arial" panose="020B0604020202020204" pitchFamily="34" charset="0"/>
            </a:endParaRPr>
          </a:p>
          <a:p>
            <a:r>
              <a:rPr lang="en-US" sz="1300" b="0" i="0" u="none" strike="noStrike" baseline="0" dirty="0">
                <a:solidFill>
                  <a:srgbClr val="000000"/>
                </a:solidFill>
                <a:latin typeface="Arial" panose="020B0604020202020204" pitchFamily="34" charset="0"/>
              </a:rPr>
              <a:t>This list is not exhaustive. </a:t>
            </a:r>
          </a:p>
          <a:p>
            <a:r>
              <a:rPr lang="en-US" sz="1300" b="0" i="0" u="none" strike="noStrike" baseline="0" dirty="0">
                <a:solidFill>
                  <a:srgbClr val="000000"/>
                </a:solidFill>
                <a:latin typeface="Arial" panose="020B0604020202020204" pitchFamily="34" charset="0"/>
              </a:rPr>
              <a:t>Credit any other relevant response. </a:t>
            </a:r>
            <a:r>
              <a:rPr lang="en-US" sz="1100" b="0" i="0" u="none" strike="noStrike" baseline="0" dirty="0">
                <a:solidFill>
                  <a:srgbClr val="000000"/>
                </a:solidFill>
                <a:latin typeface="Arial" panose="020B0604020202020204" pitchFamily="34" charset="0"/>
              </a:rPr>
              <a:t>	</a:t>
            </a:r>
          </a:p>
        </p:txBody>
      </p:sp>
      <p:sp>
        <p:nvSpPr>
          <p:cNvPr id="9" name="TextBox 8">
            <a:extLst>
              <a:ext uri="{FF2B5EF4-FFF2-40B4-BE49-F238E27FC236}">
                <a16:creationId xmlns:a16="http://schemas.microsoft.com/office/drawing/2014/main" id="{4DC4CBFC-0FCE-560A-C80F-4DCEBF335189}"/>
              </a:ext>
            </a:extLst>
          </p:cNvPr>
          <p:cNvSpPr txBox="1"/>
          <p:nvPr/>
        </p:nvSpPr>
        <p:spPr>
          <a:xfrm>
            <a:off x="281484" y="4355596"/>
            <a:ext cx="5531976" cy="2292935"/>
          </a:xfrm>
          <a:prstGeom prst="rect">
            <a:avLst/>
          </a:prstGeom>
          <a:noFill/>
        </p:spPr>
        <p:txBody>
          <a:bodyPr wrap="square">
            <a:spAutoFit/>
          </a:bodyPr>
          <a:lstStyle/>
          <a:p>
            <a:r>
              <a:rPr lang="en-US" sz="1300" b="1" i="0" u="none" strike="noStrike" baseline="0" dirty="0">
                <a:solidFill>
                  <a:srgbClr val="000000"/>
                </a:solidFill>
                <a:latin typeface="Arial" panose="020B0604020202020204" pitchFamily="34" charset="0"/>
              </a:rPr>
              <a:t>Award up to 3 marks </a:t>
            </a:r>
            <a:endParaRPr lang="en-US" sz="1300" b="0" i="0" u="none" strike="noStrike" baseline="0" dirty="0">
              <a:solidFill>
                <a:srgbClr val="000000"/>
              </a:solidFill>
              <a:latin typeface="Arial" panose="020B0604020202020204" pitchFamily="34" charset="0"/>
            </a:endParaRPr>
          </a:p>
          <a:p>
            <a:r>
              <a:rPr lang="en-US" sz="1300" b="1" i="0" u="none" strike="noStrike" baseline="0" dirty="0">
                <a:solidFill>
                  <a:srgbClr val="000000"/>
                </a:solidFill>
                <a:latin typeface="Arial" panose="020B0604020202020204" pitchFamily="34" charset="0"/>
              </a:rPr>
              <a:t>Award 0 </a:t>
            </a:r>
            <a:r>
              <a:rPr lang="en-US" sz="1300" b="0" i="0" u="none" strike="noStrike" baseline="0" dirty="0">
                <a:solidFill>
                  <a:srgbClr val="000000"/>
                </a:solidFill>
                <a:latin typeface="Arial" panose="020B0604020202020204" pitchFamily="34" charset="0"/>
              </a:rPr>
              <a:t>marks where response is not creditworthy </a:t>
            </a:r>
          </a:p>
          <a:p>
            <a:r>
              <a:rPr lang="en-US" sz="1300" b="1" i="0" u="none" strike="noStrike" baseline="0" dirty="0">
                <a:solidFill>
                  <a:srgbClr val="000000"/>
                </a:solidFill>
                <a:latin typeface="Arial" panose="020B0604020202020204" pitchFamily="34" charset="0"/>
              </a:rPr>
              <a:t>Award 1 mark </a:t>
            </a:r>
            <a:r>
              <a:rPr lang="en-US" sz="1300" b="0" i="0" u="none" strike="noStrike" baseline="0" dirty="0">
                <a:solidFill>
                  <a:srgbClr val="000000"/>
                </a:solidFill>
                <a:latin typeface="Arial" panose="020B0604020202020204" pitchFamily="34" charset="0"/>
              </a:rPr>
              <a:t>for a basic outline showing limited knowledge and understanding of how the principles of the Flying Start initiative impacts on the health and well-being of children in Wales </a:t>
            </a:r>
          </a:p>
          <a:p>
            <a:r>
              <a:rPr lang="en-US" sz="1300" b="1" i="0" u="none" strike="noStrike" baseline="0" dirty="0">
                <a:solidFill>
                  <a:srgbClr val="000000"/>
                </a:solidFill>
                <a:latin typeface="Arial" panose="020B0604020202020204" pitchFamily="34" charset="0"/>
              </a:rPr>
              <a:t>Award 2 marks </a:t>
            </a:r>
            <a:r>
              <a:rPr lang="en-US" sz="1300" b="0" i="0" u="none" strike="noStrike" baseline="0" dirty="0">
                <a:solidFill>
                  <a:srgbClr val="000000"/>
                </a:solidFill>
                <a:latin typeface="Arial" panose="020B0604020202020204" pitchFamily="34" charset="0"/>
              </a:rPr>
              <a:t>for a good outline showing some knowledge and understanding of how the principles of the Flying Start initiative impacts on the health and well-being of children in Wales </a:t>
            </a:r>
          </a:p>
          <a:p>
            <a:r>
              <a:rPr lang="en-US" sz="1300" b="1" i="0" u="none" strike="noStrike" baseline="0" dirty="0">
                <a:solidFill>
                  <a:srgbClr val="000000"/>
                </a:solidFill>
                <a:latin typeface="Arial" panose="020B0604020202020204" pitchFamily="34" charset="0"/>
              </a:rPr>
              <a:t>Award 3 marks </a:t>
            </a:r>
            <a:r>
              <a:rPr lang="en-US" sz="1300" b="0" i="0" u="none" strike="noStrike" baseline="0" dirty="0">
                <a:solidFill>
                  <a:srgbClr val="000000"/>
                </a:solidFill>
                <a:latin typeface="Arial" panose="020B0604020202020204" pitchFamily="34" charset="0"/>
              </a:rPr>
              <a:t>for a very good outline showing sound knowledge and understanding of how the principles of the Flying Start initiative impacts on the health and well-being of children in Wales </a:t>
            </a:r>
          </a:p>
        </p:txBody>
      </p:sp>
    </p:spTree>
    <p:extLst>
      <p:ext uri="{BB962C8B-B14F-4D97-AF65-F5344CB8AC3E}">
        <p14:creationId xmlns:p14="http://schemas.microsoft.com/office/powerpoint/2010/main" val="95406866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3C8E5F-5332-B118-5130-C30C840B88FA}"/>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265AF232-B100-8E67-31C7-C55CA0DB5E16}"/>
              </a:ext>
            </a:extLst>
          </p:cNvPr>
          <p:cNvSpPr txBox="1"/>
          <p:nvPr/>
        </p:nvSpPr>
        <p:spPr>
          <a:xfrm>
            <a:off x="6451211" y="1634894"/>
            <a:ext cx="5003727" cy="4247317"/>
          </a:xfrm>
          <a:prstGeom prst="rect">
            <a:avLst/>
          </a:prstGeom>
          <a:noFill/>
          <a:ln>
            <a:noFill/>
          </a:ln>
        </p:spPr>
        <p:txBody>
          <a:bodyPr wrap="square" rtlCol="0">
            <a:spAutoFit/>
          </a:bodyPr>
          <a:lstStyle/>
          <a:p>
            <a:r>
              <a:rPr lang="en-GB" b="1" i="1" dirty="0">
                <a:solidFill>
                  <a:srgbClr val="0070C0"/>
                </a:solidFill>
              </a:rPr>
              <a:t>Principal Examiner feedback </a:t>
            </a:r>
          </a:p>
          <a:p>
            <a:br>
              <a:rPr lang="en-GB" b="1" i="1" dirty="0">
                <a:solidFill>
                  <a:srgbClr val="0070C0"/>
                </a:solidFill>
              </a:rPr>
            </a:br>
            <a:r>
              <a:rPr lang="en-GB" b="1" i="1" dirty="0">
                <a:solidFill>
                  <a:srgbClr val="0070C0"/>
                </a:solidFill>
              </a:rPr>
              <a:t>This learner shows little understanding of the Flying Start initiative. The response is basic and does not show knowledge past the bottom band.</a:t>
            </a:r>
          </a:p>
          <a:p>
            <a:r>
              <a:rPr lang="en-GB" b="1" i="1" dirty="0">
                <a:solidFill>
                  <a:srgbClr val="0070C0"/>
                </a:solidFill>
              </a:rPr>
              <a:t>The 1 mark has been awarded where the learner attempts to make a link to poverty. </a:t>
            </a:r>
          </a:p>
          <a:p>
            <a:r>
              <a:rPr lang="en-GB" b="1" i="1" dirty="0">
                <a:solidFill>
                  <a:srgbClr val="0070C0"/>
                </a:solidFill>
              </a:rPr>
              <a:t>To move from the bottom band a learner Is required to present correct information showing a basic knowledge of the subject area.</a:t>
            </a:r>
          </a:p>
          <a:p>
            <a:endParaRPr lang="en-GB" i="1" dirty="0">
              <a:solidFill>
                <a:srgbClr val="0070C0"/>
              </a:solidFill>
            </a:endParaRPr>
          </a:p>
          <a:p>
            <a:r>
              <a:rPr lang="en-GB" b="1" i="1" dirty="0">
                <a:solidFill>
                  <a:srgbClr val="0070C0"/>
                </a:solidFill>
              </a:rPr>
              <a:t>Marks awarded 1/3</a:t>
            </a:r>
          </a:p>
          <a:p>
            <a:endParaRPr lang="en-GB" b="1" i="1" dirty="0">
              <a:solidFill>
                <a:srgbClr val="0070C0"/>
              </a:solidFill>
            </a:endParaRPr>
          </a:p>
        </p:txBody>
      </p:sp>
      <p:sp>
        <p:nvSpPr>
          <p:cNvPr id="10" name="Speech Bubble: Rectangle with Corners Rounded 9">
            <a:extLst>
              <a:ext uri="{FF2B5EF4-FFF2-40B4-BE49-F238E27FC236}">
                <a16:creationId xmlns:a16="http://schemas.microsoft.com/office/drawing/2014/main" id="{2180135C-9940-3F61-4E6A-73863389ADB0}"/>
              </a:ext>
            </a:extLst>
          </p:cNvPr>
          <p:cNvSpPr/>
          <p:nvPr/>
        </p:nvSpPr>
        <p:spPr>
          <a:xfrm>
            <a:off x="2055550" y="4729655"/>
            <a:ext cx="1555531" cy="752102"/>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1" name="Speech Bubble: Rectangle with Corners Rounded 10">
            <a:extLst>
              <a:ext uri="{FF2B5EF4-FFF2-40B4-BE49-F238E27FC236}">
                <a16:creationId xmlns:a16="http://schemas.microsoft.com/office/drawing/2014/main" id="{29B25CC1-5F51-3EE5-BEBE-98F9955617AB}"/>
              </a:ext>
            </a:extLst>
          </p:cNvPr>
          <p:cNvSpPr/>
          <p:nvPr/>
        </p:nvSpPr>
        <p:spPr>
          <a:xfrm>
            <a:off x="1387366" y="5150069"/>
            <a:ext cx="914400" cy="612648"/>
          </a:xfrm>
          <a:prstGeom prst="wedgeRoundRectCallout">
            <a:avLst/>
          </a:prstGeom>
        </p:spPr>
        <p:txBody>
          <a:bodyPr wrap="none" lIns="0" tIns="0" rIns="0" bIns="0" rtlCol="0" anchor="ctr">
            <a:noAutofit/>
          </a:bodyPr>
          <a:lstStyle/>
          <a:p>
            <a:pPr algn="ctr"/>
            <a:endParaRPr lang="en-GB" dirty="0">
              <a:solidFill>
                <a:srgbClr val="000000"/>
              </a:solidFill>
            </a:endParaRPr>
          </a:p>
        </p:txBody>
      </p:sp>
      <p:sp>
        <p:nvSpPr>
          <p:cNvPr id="12" name="Speech Bubble: Rectangle with Corners Rounded 11">
            <a:extLst>
              <a:ext uri="{FF2B5EF4-FFF2-40B4-BE49-F238E27FC236}">
                <a16:creationId xmlns:a16="http://schemas.microsoft.com/office/drawing/2014/main" id="{57C9CA4C-0AB5-DC51-D519-0681190F6310}"/>
              </a:ext>
            </a:extLst>
          </p:cNvPr>
          <p:cNvSpPr/>
          <p:nvPr/>
        </p:nvSpPr>
        <p:spPr>
          <a:xfrm>
            <a:off x="5802284" y="1095284"/>
            <a:ext cx="6011345" cy="4923131"/>
          </a:xfrm>
          <a:prstGeom prst="wedgeRoundRectCallout">
            <a:avLst>
              <a:gd name="adj1" fmla="val -69008"/>
              <a:gd name="adj2" fmla="val 240"/>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13" name="Title 2">
            <a:extLst>
              <a:ext uri="{FF2B5EF4-FFF2-40B4-BE49-F238E27FC236}">
                <a16:creationId xmlns:a16="http://schemas.microsoft.com/office/drawing/2014/main" id="{169590EC-EA73-92C7-15C5-5E06FC4386DF}"/>
              </a:ext>
            </a:extLst>
          </p:cNvPr>
          <p:cNvSpPr txBox="1">
            <a:spLocks noGrp="1"/>
          </p:cNvSpPr>
          <p:nvPr>
            <p:ph type="title"/>
          </p:nvPr>
        </p:nvSpPr>
        <p:spPr>
          <a:xfrm>
            <a:off x="282575" y="207963"/>
            <a:ext cx="10223500" cy="447675"/>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en-GB" sz="1800" dirty="0"/>
              <a:t>Question 4 (c) Candidate’s answer with Principal Examiner’s comments</a:t>
            </a:r>
          </a:p>
        </p:txBody>
      </p:sp>
      <p:sp>
        <p:nvSpPr>
          <p:cNvPr id="3" name="TextBox 2">
            <a:extLst>
              <a:ext uri="{FF2B5EF4-FFF2-40B4-BE49-F238E27FC236}">
                <a16:creationId xmlns:a16="http://schemas.microsoft.com/office/drawing/2014/main" id="{FFC4C072-51C2-A9AB-61B6-F32FC33207D7}"/>
              </a:ext>
            </a:extLst>
          </p:cNvPr>
          <p:cNvSpPr txBox="1"/>
          <p:nvPr/>
        </p:nvSpPr>
        <p:spPr>
          <a:xfrm>
            <a:off x="282576" y="1160639"/>
            <a:ext cx="3871136" cy="3139321"/>
          </a:xfrm>
          <a:prstGeom prst="rect">
            <a:avLst/>
          </a:prstGeom>
          <a:noFill/>
        </p:spPr>
        <p:txBody>
          <a:bodyPr wrap="square">
            <a:spAutoFit/>
          </a:bodyPr>
          <a:lstStyle/>
          <a:p>
            <a:r>
              <a:rPr lang="en-US" dirty="0"/>
              <a:t>Flying start can help children with their health and well-being because they offer support in </a:t>
            </a:r>
            <a:r>
              <a:rPr lang="en-US" dirty="0" err="1"/>
              <a:t>poory</a:t>
            </a:r>
            <a:r>
              <a:rPr lang="en-US" dirty="0"/>
              <a:t> places. If the children didn't have enough money to go to school, it'll hinder their right to go to school, and not get them into education. Flying Start offer help for children and families that don't have enough money to afford to go to school, or afford the proper uniform. </a:t>
            </a:r>
            <a:endParaRPr lang="en-GB" dirty="0"/>
          </a:p>
        </p:txBody>
      </p:sp>
    </p:spTree>
    <p:extLst>
      <p:ext uri="{BB962C8B-B14F-4D97-AF65-F5344CB8AC3E}">
        <p14:creationId xmlns:p14="http://schemas.microsoft.com/office/powerpoint/2010/main" val="120623184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ED8EBE1-1839-4118-B69D-7F5F54E34893}"/>
              </a:ext>
            </a:extLst>
          </p:cNvPr>
          <p:cNvSpPr txBox="1">
            <a:spLocks/>
          </p:cNvSpPr>
          <p:nvPr/>
        </p:nvSpPr>
        <p:spPr>
          <a:xfrm>
            <a:off x="271380" y="325680"/>
            <a:ext cx="10020936" cy="447261"/>
          </a:xfrm>
          <a:prstGeom prst="rect">
            <a:avLst/>
          </a:prstGeom>
        </p:spPr>
        <p:txBody>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en-US" sz="1800" dirty="0"/>
              <a:t>Unit 216 – Understanding Children’s Care, Play, Learning and Development </a:t>
            </a:r>
          </a:p>
        </p:txBody>
      </p:sp>
      <p:sp>
        <p:nvSpPr>
          <p:cNvPr id="7" name="Rectangle 6">
            <a:extLst>
              <a:ext uri="{FF2B5EF4-FFF2-40B4-BE49-F238E27FC236}">
                <a16:creationId xmlns:a16="http://schemas.microsoft.com/office/drawing/2014/main" id="{597159D2-ABEC-4203-AD91-3751F6D76650}"/>
              </a:ext>
            </a:extLst>
          </p:cNvPr>
          <p:cNvSpPr/>
          <p:nvPr/>
        </p:nvSpPr>
        <p:spPr>
          <a:xfrm>
            <a:off x="6096000" y="2732314"/>
            <a:ext cx="6096000" cy="4125686"/>
          </a:xfrm>
          <a:prstGeom prst="rect">
            <a:avLst/>
          </a:prstGeom>
          <a:solidFill>
            <a:schemeClr val="accent3"/>
          </a:solidFill>
          <a:effectLst>
            <a:outerShdw blurRad="50800" dist="50800" dir="5400000" algn="ctr" rotWithShape="0">
              <a:schemeClr val="accent3"/>
            </a:outerShdw>
          </a:effectLst>
        </p:spPr>
        <p:txBody>
          <a:bodyPr wrap="none" lIns="0" tIns="0" rIns="0" bIns="0" rtlCol="0" anchor="ctr">
            <a:noAutofit/>
          </a:bodyPr>
          <a:lstStyle/>
          <a:p>
            <a:pPr algn="ctr"/>
            <a:endParaRPr lang="en-GB">
              <a:solidFill>
                <a:srgbClr val="000000"/>
              </a:solidFill>
            </a:endParaRPr>
          </a:p>
        </p:txBody>
      </p:sp>
      <p:sp>
        <p:nvSpPr>
          <p:cNvPr id="8" name="TextBox 7">
            <a:extLst>
              <a:ext uri="{FF2B5EF4-FFF2-40B4-BE49-F238E27FC236}">
                <a16:creationId xmlns:a16="http://schemas.microsoft.com/office/drawing/2014/main" id="{71C2D5AF-5D3B-4276-B36C-97AFA6E5BBF9}"/>
              </a:ext>
            </a:extLst>
          </p:cNvPr>
          <p:cNvSpPr txBox="1"/>
          <p:nvPr/>
        </p:nvSpPr>
        <p:spPr>
          <a:xfrm>
            <a:off x="6608819" y="6116498"/>
            <a:ext cx="5489818" cy="461665"/>
          </a:xfrm>
          <a:prstGeom prst="rect">
            <a:avLst/>
          </a:prstGeom>
          <a:noFill/>
        </p:spPr>
        <p:txBody>
          <a:bodyPr wrap="square" rtlCol="0">
            <a:spAutoFit/>
          </a:bodyPr>
          <a:lstStyle/>
          <a:p>
            <a:r>
              <a:rPr lang="en-GB" sz="2400" b="1" dirty="0">
                <a:solidFill>
                  <a:schemeClr val="bg1"/>
                </a:solidFill>
              </a:rPr>
              <a:t>Online Examination Review (OER) </a:t>
            </a:r>
          </a:p>
        </p:txBody>
      </p:sp>
      <p:pic>
        <p:nvPicPr>
          <p:cNvPr id="9" name="Picture 8">
            <a:extLst>
              <a:ext uri="{FF2B5EF4-FFF2-40B4-BE49-F238E27FC236}">
                <a16:creationId xmlns:a16="http://schemas.microsoft.com/office/drawing/2014/main" id="{D0D25735-823F-4728-8EDA-51AB7473F8FA}"/>
              </a:ext>
            </a:extLst>
          </p:cNvPr>
          <p:cNvPicPr>
            <a:picLocks noChangeAspect="1"/>
          </p:cNvPicPr>
          <p:nvPr/>
        </p:nvPicPr>
        <p:blipFill>
          <a:blip r:embed="rId3"/>
          <a:stretch>
            <a:fillRect/>
          </a:stretch>
        </p:blipFill>
        <p:spPr>
          <a:xfrm>
            <a:off x="7968344" y="3536197"/>
            <a:ext cx="2356630" cy="2086435"/>
          </a:xfrm>
          <a:prstGeom prst="rect">
            <a:avLst/>
          </a:prstGeom>
          <a:effectLst/>
        </p:spPr>
      </p:pic>
      <p:pic>
        <p:nvPicPr>
          <p:cNvPr id="5" name="Picture 4">
            <a:extLst>
              <a:ext uri="{FF2B5EF4-FFF2-40B4-BE49-F238E27FC236}">
                <a16:creationId xmlns:a16="http://schemas.microsoft.com/office/drawing/2014/main" id="{D3D29B0C-0D45-CAEE-2E3A-220C3471F800}"/>
              </a:ext>
            </a:extLst>
          </p:cNvPr>
          <p:cNvPicPr>
            <a:picLocks noChangeAspect="1"/>
          </p:cNvPicPr>
          <p:nvPr/>
        </p:nvPicPr>
        <p:blipFill>
          <a:blip r:embed="rId4"/>
          <a:stretch>
            <a:fillRect/>
          </a:stretch>
        </p:blipFill>
        <p:spPr>
          <a:xfrm>
            <a:off x="816794" y="1107944"/>
            <a:ext cx="3894157" cy="5524979"/>
          </a:xfrm>
          <a:prstGeom prst="rect">
            <a:avLst/>
          </a:prstGeom>
        </p:spPr>
      </p:pic>
      <p:sp>
        <p:nvSpPr>
          <p:cNvPr id="2" name="Rectangle 1">
            <a:extLst>
              <a:ext uri="{FF2B5EF4-FFF2-40B4-BE49-F238E27FC236}">
                <a16:creationId xmlns:a16="http://schemas.microsoft.com/office/drawing/2014/main" id="{1CBF5F75-CB70-CCA6-AD26-2E82E36D2634}"/>
              </a:ext>
            </a:extLst>
          </p:cNvPr>
          <p:cNvSpPr/>
          <p:nvPr/>
        </p:nvSpPr>
        <p:spPr>
          <a:xfrm>
            <a:off x="6096000" y="883339"/>
            <a:ext cx="6095999" cy="1661519"/>
          </a:xfrm>
          <a:prstGeom prst="rect">
            <a:avLst/>
          </a:prstGeom>
          <a:solidFill>
            <a:schemeClr val="accent1">
              <a:lumMod val="60000"/>
              <a:lumOff val="40000"/>
            </a:schemeClr>
          </a:solidFill>
        </p:spPr>
        <p:txBody>
          <a:bodyPr wrap="none" lIns="0" tIns="0" rIns="0" bIns="0" rtlCol="0" anchor="ctr">
            <a:noAutofit/>
          </a:bodyPr>
          <a:lstStyle/>
          <a:p>
            <a:pPr algn="ctr"/>
            <a:endParaRPr lang="en-GB">
              <a:solidFill>
                <a:srgbClr val="000000"/>
              </a:solidFill>
            </a:endParaRPr>
          </a:p>
        </p:txBody>
      </p:sp>
      <p:sp>
        <p:nvSpPr>
          <p:cNvPr id="4" name="TextBox 3">
            <a:extLst>
              <a:ext uri="{FF2B5EF4-FFF2-40B4-BE49-F238E27FC236}">
                <a16:creationId xmlns:a16="http://schemas.microsoft.com/office/drawing/2014/main" id="{E7384A3C-886A-B111-B0D2-BCC6FEA3CF8D}"/>
              </a:ext>
            </a:extLst>
          </p:cNvPr>
          <p:cNvSpPr txBox="1"/>
          <p:nvPr/>
        </p:nvSpPr>
        <p:spPr>
          <a:xfrm>
            <a:off x="6782991" y="1369392"/>
            <a:ext cx="5060666" cy="646331"/>
          </a:xfrm>
          <a:prstGeom prst="rect">
            <a:avLst/>
          </a:prstGeom>
          <a:noFill/>
        </p:spPr>
        <p:txBody>
          <a:bodyPr wrap="square" rtlCol="0">
            <a:spAutoFit/>
          </a:bodyPr>
          <a:lstStyle/>
          <a:p>
            <a:r>
              <a:rPr lang="en-GB" sz="3600" b="1" dirty="0">
                <a:solidFill>
                  <a:srgbClr val="E7ECF5"/>
                </a:solidFill>
                <a:latin typeface="Aptos" panose="020B0004020202020204" pitchFamily="34" charset="0"/>
                <a:ea typeface="Aptos" panose="020B0004020202020204" pitchFamily="34" charset="0"/>
                <a:cs typeface="Calibri" panose="020F0502020204030204" pitchFamily="34" charset="0"/>
              </a:rPr>
              <a:t>P</a:t>
            </a:r>
            <a:r>
              <a:rPr lang="en-GB" sz="3600" b="1" dirty="0">
                <a:solidFill>
                  <a:srgbClr val="E7ECF5"/>
                </a:solidFill>
                <a:effectLst/>
                <a:latin typeface="Aptos" panose="020B0004020202020204" pitchFamily="34" charset="0"/>
                <a:ea typeface="Aptos" panose="020B0004020202020204" pitchFamily="34" charset="0"/>
                <a:cs typeface="Calibri" panose="020F0502020204030204" pitchFamily="34" charset="0"/>
              </a:rPr>
              <a:t>ass </a:t>
            </a:r>
            <a:r>
              <a:rPr lang="en-GB" sz="3600" b="1" dirty="0">
                <a:solidFill>
                  <a:srgbClr val="E7ECF5"/>
                </a:solidFill>
                <a:latin typeface="Aptos" panose="020B0004020202020204" pitchFamily="34" charset="0"/>
                <a:ea typeface="Aptos" panose="020B0004020202020204" pitchFamily="34" charset="0"/>
                <a:cs typeface="Calibri" panose="020F0502020204030204" pitchFamily="34" charset="0"/>
              </a:rPr>
              <a:t>M</a:t>
            </a:r>
            <a:r>
              <a:rPr lang="en-GB" sz="3600" b="1" dirty="0">
                <a:solidFill>
                  <a:srgbClr val="E7ECF5"/>
                </a:solidFill>
                <a:effectLst/>
                <a:latin typeface="Aptos" panose="020B0004020202020204" pitchFamily="34" charset="0"/>
                <a:ea typeface="Aptos" panose="020B0004020202020204" pitchFamily="34" charset="0"/>
                <a:cs typeface="Calibri" panose="020F0502020204030204" pitchFamily="34" charset="0"/>
              </a:rPr>
              <a:t>ark 28 out of 70 </a:t>
            </a:r>
            <a:endParaRPr lang="en-GB" sz="3600" b="1" dirty="0">
              <a:solidFill>
                <a:srgbClr val="E7ECF5"/>
              </a:solidFill>
            </a:endParaRPr>
          </a:p>
        </p:txBody>
      </p:sp>
    </p:spTree>
    <p:extLst>
      <p:ext uri="{BB962C8B-B14F-4D97-AF65-F5344CB8AC3E}">
        <p14:creationId xmlns:p14="http://schemas.microsoft.com/office/powerpoint/2010/main" val="1643471483"/>
      </p:ext>
    </p:extLst>
  </p:cSld>
  <p:clrMapOvr>
    <a:masterClrMapping/>
  </p:clrMapOvr>
  <mc:AlternateContent xmlns:mc="http://schemas.openxmlformats.org/markup-compatibility/2006" xmlns:p14="http://schemas.microsoft.com/office/powerpoint/2010/main">
    <mc:Choice Requires="p14">
      <p:transition spd="slow" p14:dur="2000" advTm="124445"/>
    </mc:Choice>
    <mc:Fallback xmlns="">
      <p:transition spd="slow" advTm="124445"/>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C5AD30-93E9-BEDC-1DEB-407C7FAA1B36}"/>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9E507857-B4AA-248D-357C-E90880AA09EE}"/>
              </a:ext>
            </a:extLst>
          </p:cNvPr>
          <p:cNvSpPr txBox="1"/>
          <p:nvPr/>
        </p:nvSpPr>
        <p:spPr>
          <a:xfrm>
            <a:off x="7132557" y="1485402"/>
            <a:ext cx="4455385" cy="4801314"/>
          </a:xfrm>
          <a:prstGeom prst="rect">
            <a:avLst/>
          </a:prstGeom>
          <a:noFill/>
          <a:ln>
            <a:noFill/>
          </a:ln>
        </p:spPr>
        <p:txBody>
          <a:bodyPr wrap="square" rtlCol="0">
            <a:spAutoFit/>
          </a:bodyPr>
          <a:lstStyle/>
          <a:p>
            <a:r>
              <a:rPr lang="en-GB" b="1" i="1" dirty="0">
                <a:solidFill>
                  <a:srgbClr val="0070C0"/>
                </a:solidFill>
              </a:rPr>
              <a:t>Principal Examiner feedback </a:t>
            </a:r>
          </a:p>
          <a:p>
            <a:br>
              <a:rPr lang="en-GB" b="1" i="1" dirty="0">
                <a:solidFill>
                  <a:srgbClr val="0070C0"/>
                </a:solidFill>
              </a:rPr>
            </a:br>
            <a:r>
              <a:rPr lang="en-GB" sz="1800" i="1" dirty="0">
                <a:solidFill>
                  <a:srgbClr val="0070C0"/>
                </a:solidFill>
              </a:rPr>
              <a:t>This learner has included a comprehensive outline showing sound knowledge of the Flying Start initiative. There is evidence of understanding what the initiative offers where the learner outlines the hours available. The learner also shows a clear understanding of the support for parents. Full marks are well deserved as the  learner expands the </a:t>
            </a:r>
            <a:r>
              <a:rPr lang="en-GB" i="1" dirty="0">
                <a:solidFill>
                  <a:srgbClr val="0070C0"/>
                </a:solidFill>
              </a:rPr>
              <a:t>o</a:t>
            </a:r>
            <a:r>
              <a:rPr lang="en-GB" sz="1800" i="1" dirty="0">
                <a:solidFill>
                  <a:srgbClr val="0070C0"/>
                </a:solidFill>
              </a:rPr>
              <a:t>utline to include the importance of the health visitor and the overall </a:t>
            </a:r>
            <a:r>
              <a:rPr lang="en-GB" i="1" dirty="0">
                <a:solidFill>
                  <a:srgbClr val="0070C0"/>
                </a:solidFill>
              </a:rPr>
              <a:t>positive effect of the initiative.</a:t>
            </a:r>
            <a:endParaRPr lang="en-GB" b="1" i="1" dirty="0">
              <a:solidFill>
                <a:srgbClr val="0070C0"/>
              </a:solidFill>
            </a:endParaRPr>
          </a:p>
          <a:p>
            <a:endParaRPr lang="en-GB" i="1" dirty="0">
              <a:solidFill>
                <a:srgbClr val="0070C0"/>
              </a:solidFill>
            </a:endParaRPr>
          </a:p>
          <a:p>
            <a:r>
              <a:rPr lang="en-GB" b="1" i="1" dirty="0">
                <a:solidFill>
                  <a:srgbClr val="0070C0"/>
                </a:solidFill>
              </a:rPr>
              <a:t>Marks awarded 3/3</a:t>
            </a:r>
          </a:p>
          <a:p>
            <a:endParaRPr lang="en-GB" b="1" i="1" dirty="0">
              <a:solidFill>
                <a:srgbClr val="0070C0"/>
              </a:solidFill>
            </a:endParaRPr>
          </a:p>
        </p:txBody>
      </p:sp>
      <p:sp>
        <p:nvSpPr>
          <p:cNvPr id="10" name="Speech Bubble: Rectangle with Corners Rounded 9">
            <a:extLst>
              <a:ext uri="{FF2B5EF4-FFF2-40B4-BE49-F238E27FC236}">
                <a16:creationId xmlns:a16="http://schemas.microsoft.com/office/drawing/2014/main" id="{B4A474DD-211E-8F7B-36CE-452D8020FFFF}"/>
              </a:ext>
            </a:extLst>
          </p:cNvPr>
          <p:cNvSpPr/>
          <p:nvPr/>
        </p:nvSpPr>
        <p:spPr>
          <a:xfrm>
            <a:off x="2055550" y="4729655"/>
            <a:ext cx="1555531" cy="752102"/>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1" name="Speech Bubble: Rectangle with Corners Rounded 10">
            <a:extLst>
              <a:ext uri="{FF2B5EF4-FFF2-40B4-BE49-F238E27FC236}">
                <a16:creationId xmlns:a16="http://schemas.microsoft.com/office/drawing/2014/main" id="{EA355A00-ADB1-A2AF-D9BC-2F352DA74F47}"/>
              </a:ext>
            </a:extLst>
          </p:cNvPr>
          <p:cNvSpPr/>
          <p:nvPr/>
        </p:nvSpPr>
        <p:spPr>
          <a:xfrm>
            <a:off x="1387366" y="5150069"/>
            <a:ext cx="914400" cy="612648"/>
          </a:xfrm>
          <a:prstGeom prst="wedgeRoundRectCallout">
            <a:avLst/>
          </a:prstGeom>
        </p:spPr>
        <p:txBody>
          <a:bodyPr wrap="none" lIns="0" tIns="0" rIns="0" bIns="0" rtlCol="0" anchor="ctr">
            <a:noAutofit/>
          </a:bodyPr>
          <a:lstStyle/>
          <a:p>
            <a:pPr algn="ctr"/>
            <a:endParaRPr lang="en-GB" dirty="0">
              <a:solidFill>
                <a:srgbClr val="000000"/>
              </a:solidFill>
            </a:endParaRPr>
          </a:p>
        </p:txBody>
      </p:sp>
      <p:sp>
        <p:nvSpPr>
          <p:cNvPr id="12" name="Speech Bubble: Rectangle with Corners Rounded 11">
            <a:extLst>
              <a:ext uri="{FF2B5EF4-FFF2-40B4-BE49-F238E27FC236}">
                <a16:creationId xmlns:a16="http://schemas.microsoft.com/office/drawing/2014/main" id="{11B9D3CD-A19F-4EA8-5A35-C354912D23CB}"/>
              </a:ext>
            </a:extLst>
          </p:cNvPr>
          <p:cNvSpPr/>
          <p:nvPr/>
        </p:nvSpPr>
        <p:spPr>
          <a:xfrm>
            <a:off x="6483927" y="1095284"/>
            <a:ext cx="5329701" cy="5326538"/>
          </a:xfrm>
          <a:prstGeom prst="wedgeRoundRectCallout">
            <a:avLst>
              <a:gd name="adj1" fmla="val -69008"/>
              <a:gd name="adj2" fmla="val 240"/>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13" name="Title 2">
            <a:extLst>
              <a:ext uri="{FF2B5EF4-FFF2-40B4-BE49-F238E27FC236}">
                <a16:creationId xmlns:a16="http://schemas.microsoft.com/office/drawing/2014/main" id="{FDA081A3-B375-D717-4BC1-07B4F95B25E4}"/>
              </a:ext>
            </a:extLst>
          </p:cNvPr>
          <p:cNvSpPr txBox="1">
            <a:spLocks noGrp="1"/>
          </p:cNvSpPr>
          <p:nvPr>
            <p:ph type="title"/>
          </p:nvPr>
        </p:nvSpPr>
        <p:spPr>
          <a:xfrm>
            <a:off x="282575" y="207963"/>
            <a:ext cx="10223500" cy="447675"/>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en-GB" sz="1800" dirty="0"/>
              <a:t>Question 4 (c) Candidate’s answer with Principal Examiner’s comments</a:t>
            </a:r>
          </a:p>
        </p:txBody>
      </p:sp>
      <p:sp>
        <p:nvSpPr>
          <p:cNvPr id="3" name="TextBox 2">
            <a:extLst>
              <a:ext uri="{FF2B5EF4-FFF2-40B4-BE49-F238E27FC236}">
                <a16:creationId xmlns:a16="http://schemas.microsoft.com/office/drawing/2014/main" id="{6DC86B71-EA79-9329-1298-56E0E308C470}"/>
              </a:ext>
            </a:extLst>
          </p:cNvPr>
          <p:cNvSpPr txBox="1"/>
          <p:nvPr/>
        </p:nvSpPr>
        <p:spPr>
          <a:xfrm>
            <a:off x="282576" y="1095283"/>
            <a:ext cx="4927378" cy="3693319"/>
          </a:xfrm>
          <a:prstGeom prst="rect">
            <a:avLst/>
          </a:prstGeom>
          <a:noFill/>
        </p:spPr>
        <p:txBody>
          <a:bodyPr wrap="square">
            <a:spAutoFit/>
          </a:bodyPr>
          <a:lstStyle/>
          <a:p>
            <a:r>
              <a:rPr lang="en-US" dirty="0"/>
              <a:t>Flying start believe that every child should have a flying start in life where they can be safe from abuse and access the education that they need. Through flying start parents can access up to 30 hours a year of free child-care if they live in a disadvantaged area. They also offer </a:t>
            </a:r>
            <a:r>
              <a:rPr lang="en-US" dirty="0" err="1"/>
              <a:t>enchanced</a:t>
            </a:r>
            <a:r>
              <a:rPr lang="en-US" dirty="0"/>
              <a:t> health visiting services which can monitor a child's health and see if they're developing at the expected rate. Flying start offers parent </a:t>
            </a:r>
            <a:r>
              <a:rPr lang="en-US" dirty="0" err="1"/>
              <a:t>progrmamms</a:t>
            </a:r>
            <a:r>
              <a:rPr lang="en-US" dirty="0"/>
              <a:t> which can have a positive affect on a child as their parents are taught how to support their development at home. </a:t>
            </a:r>
            <a:endParaRPr lang="en-GB" dirty="0"/>
          </a:p>
        </p:txBody>
      </p:sp>
    </p:spTree>
    <p:extLst>
      <p:ext uri="{BB962C8B-B14F-4D97-AF65-F5344CB8AC3E}">
        <p14:creationId xmlns:p14="http://schemas.microsoft.com/office/powerpoint/2010/main" val="403618635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12A0B4-6C28-4C6F-43BB-562BA0067CC4}"/>
            </a:ext>
          </a:extLst>
        </p:cNvPr>
        <p:cNvGrpSpPr/>
        <p:nvPr/>
      </p:nvGrpSpPr>
      <p:grpSpPr>
        <a:xfrm>
          <a:off x="0" y="0"/>
          <a:ext cx="0" cy="0"/>
          <a:chOff x="0" y="0"/>
          <a:chExt cx="0" cy="0"/>
        </a:xfrm>
      </p:grpSpPr>
      <p:sp>
        <p:nvSpPr>
          <p:cNvPr id="5" name="Title 2">
            <a:extLst>
              <a:ext uri="{FF2B5EF4-FFF2-40B4-BE49-F238E27FC236}">
                <a16:creationId xmlns:a16="http://schemas.microsoft.com/office/drawing/2014/main" id="{F701C537-B722-48F8-2669-8EA1D7452F0A}"/>
              </a:ext>
            </a:extLst>
          </p:cNvPr>
          <p:cNvSpPr>
            <a:spLocks noGrp="1"/>
          </p:cNvSpPr>
          <p:nvPr>
            <p:ph type="title"/>
          </p:nvPr>
        </p:nvSpPr>
        <p:spPr>
          <a:xfrm>
            <a:off x="282012" y="208722"/>
            <a:ext cx="5091890" cy="447261"/>
          </a:xfrm>
        </p:spPr>
        <p:txBody>
          <a:bodyPr/>
          <a:lstStyle/>
          <a:p>
            <a:r>
              <a:rPr lang="en-GB" sz="1800" dirty="0"/>
              <a:t>Question 6 and mark scheme </a:t>
            </a:r>
          </a:p>
        </p:txBody>
      </p:sp>
      <p:sp>
        <p:nvSpPr>
          <p:cNvPr id="3" name="TextBox 2">
            <a:extLst>
              <a:ext uri="{FF2B5EF4-FFF2-40B4-BE49-F238E27FC236}">
                <a16:creationId xmlns:a16="http://schemas.microsoft.com/office/drawing/2014/main" id="{CB8430E6-AD1C-AEDB-6FC7-7AED8000DC3E}"/>
              </a:ext>
            </a:extLst>
          </p:cNvPr>
          <p:cNvSpPr txBox="1"/>
          <p:nvPr/>
        </p:nvSpPr>
        <p:spPr>
          <a:xfrm>
            <a:off x="282012" y="1143685"/>
            <a:ext cx="6096000" cy="307777"/>
          </a:xfrm>
          <a:prstGeom prst="rect">
            <a:avLst/>
          </a:prstGeom>
          <a:noFill/>
        </p:spPr>
        <p:txBody>
          <a:bodyPr wrap="square">
            <a:spAutoFit/>
          </a:bodyPr>
          <a:lstStyle/>
          <a:p>
            <a:r>
              <a:rPr lang="en-US" sz="1400" b="1" i="0" u="none" strike="noStrike" baseline="0" dirty="0">
                <a:solidFill>
                  <a:srgbClr val="211D1E"/>
                </a:solidFill>
                <a:latin typeface="Arial WGL"/>
              </a:rPr>
              <a:t>6. </a:t>
            </a:r>
            <a:r>
              <a:rPr lang="en-US" sz="1400" b="0" i="0" u="none" strike="noStrike" baseline="0" dirty="0">
                <a:solidFill>
                  <a:srgbClr val="211D1E"/>
                </a:solidFill>
                <a:latin typeface="Arial WGL"/>
              </a:rPr>
              <a:t>Outline the value of the use of the Welsh language in all settings.    [4] </a:t>
            </a:r>
            <a:endParaRPr lang="en-GB" sz="1400" dirty="0"/>
          </a:p>
        </p:txBody>
      </p:sp>
      <p:pic>
        <p:nvPicPr>
          <p:cNvPr id="6" name="Picture 5">
            <a:extLst>
              <a:ext uri="{FF2B5EF4-FFF2-40B4-BE49-F238E27FC236}">
                <a16:creationId xmlns:a16="http://schemas.microsoft.com/office/drawing/2014/main" id="{7B433110-172E-D426-8C16-ED0EEFC22CFC}"/>
              </a:ext>
            </a:extLst>
          </p:cNvPr>
          <p:cNvPicPr>
            <a:picLocks noChangeAspect="1"/>
          </p:cNvPicPr>
          <p:nvPr/>
        </p:nvPicPr>
        <p:blipFill>
          <a:blip r:embed="rId2"/>
          <a:srcRect r="7811"/>
          <a:stretch/>
        </p:blipFill>
        <p:spPr>
          <a:xfrm>
            <a:off x="437886" y="1683906"/>
            <a:ext cx="5216154" cy="2613887"/>
          </a:xfrm>
          <a:prstGeom prst="rect">
            <a:avLst/>
          </a:prstGeom>
        </p:spPr>
      </p:pic>
      <p:sp>
        <p:nvSpPr>
          <p:cNvPr id="7" name="TextBox 6">
            <a:extLst>
              <a:ext uri="{FF2B5EF4-FFF2-40B4-BE49-F238E27FC236}">
                <a16:creationId xmlns:a16="http://schemas.microsoft.com/office/drawing/2014/main" id="{DCCA009F-D1C4-4910-AA21-226D86B746F7}"/>
              </a:ext>
            </a:extLst>
          </p:cNvPr>
          <p:cNvSpPr txBox="1"/>
          <p:nvPr/>
        </p:nvSpPr>
        <p:spPr>
          <a:xfrm>
            <a:off x="6852557" y="63020"/>
            <a:ext cx="3450771" cy="738664"/>
          </a:xfrm>
          <a:prstGeom prst="rect">
            <a:avLst/>
          </a:prstGeom>
          <a:noFill/>
        </p:spPr>
        <p:txBody>
          <a:bodyPr wrap="square">
            <a:spAutoFit/>
          </a:bodyPr>
          <a:lstStyle/>
          <a:p>
            <a:r>
              <a:rPr lang="en-US" sz="1400" dirty="0">
                <a:solidFill>
                  <a:schemeClr val="accent1"/>
                </a:solidFill>
              </a:rPr>
              <a:t>Command Verb: </a:t>
            </a:r>
            <a:r>
              <a:rPr lang="en-US" sz="1400" b="1" i="1" dirty="0">
                <a:solidFill>
                  <a:srgbClr val="0070C0"/>
                </a:solidFill>
              </a:rPr>
              <a:t>Outline</a:t>
            </a:r>
            <a:r>
              <a:rPr lang="en-US" sz="1400" dirty="0">
                <a:solidFill>
                  <a:srgbClr val="0070C0"/>
                </a:solidFill>
              </a:rPr>
              <a:t> </a:t>
            </a:r>
            <a:br>
              <a:rPr lang="en-US" sz="1400" dirty="0">
                <a:solidFill>
                  <a:srgbClr val="0070C0"/>
                </a:solidFill>
              </a:rPr>
            </a:br>
            <a:r>
              <a:rPr lang="en-US" sz="1400" i="1" dirty="0">
                <a:solidFill>
                  <a:srgbClr val="0070C0"/>
                </a:solidFill>
              </a:rPr>
              <a:t>Set out the main points/provide a brief description or main characteristics</a:t>
            </a:r>
            <a:endParaRPr lang="en-US" sz="1400" i="1" dirty="0">
              <a:solidFill>
                <a:srgbClr val="0070C0"/>
              </a:solidFill>
              <a:highlight>
                <a:srgbClr val="FFFF00"/>
              </a:highlight>
            </a:endParaRPr>
          </a:p>
        </p:txBody>
      </p:sp>
      <p:sp>
        <p:nvSpPr>
          <p:cNvPr id="4" name="TextBox 3">
            <a:extLst>
              <a:ext uri="{FF2B5EF4-FFF2-40B4-BE49-F238E27FC236}">
                <a16:creationId xmlns:a16="http://schemas.microsoft.com/office/drawing/2014/main" id="{3957D06B-3841-79D4-50DC-E6F9D43AB59A}"/>
              </a:ext>
            </a:extLst>
          </p:cNvPr>
          <p:cNvSpPr txBox="1"/>
          <p:nvPr/>
        </p:nvSpPr>
        <p:spPr>
          <a:xfrm>
            <a:off x="6378012" y="1140087"/>
            <a:ext cx="5661588" cy="5370701"/>
          </a:xfrm>
          <a:prstGeom prst="rect">
            <a:avLst/>
          </a:prstGeom>
          <a:noFill/>
        </p:spPr>
        <p:txBody>
          <a:bodyPr wrap="square">
            <a:spAutoFit/>
          </a:bodyPr>
          <a:lstStyle/>
          <a:p>
            <a:r>
              <a:rPr lang="en-US" sz="1300" b="0" i="0" u="none" strike="noStrike" baseline="0" dirty="0">
                <a:solidFill>
                  <a:srgbClr val="000000"/>
                </a:solidFill>
                <a:latin typeface="Arial" panose="020B0604020202020204" pitchFamily="34" charset="0"/>
              </a:rPr>
              <a:t>Award up to </a:t>
            </a:r>
            <a:r>
              <a:rPr lang="en-US" sz="1300" b="1" i="0" u="none" strike="noStrike" baseline="0" dirty="0">
                <a:solidFill>
                  <a:srgbClr val="000000"/>
                </a:solidFill>
                <a:latin typeface="Arial" panose="020B0604020202020204" pitchFamily="34" charset="0"/>
              </a:rPr>
              <a:t>4 </a:t>
            </a:r>
            <a:r>
              <a:rPr lang="en-US" sz="1300" b="0" i="0" u="none" strike="noStrike" baseline="0" dirty="0">
                <a:solidFill>
                  <a:srgbClr val="000000"/>
                </a:solidFill>
                <a:latin typeface="Arial" panose="020B0604020202020204" pitchFamily="34" charset="0"/>
              </a:rPr>
              <a:t>marks </a:t>
            </a:r>
          </a:p>
          <a:p>
            <a:r>
              <a:rPr lang="en-US" sz="1300" b="1" i="0" u="none" strike="noStrike" baseline="0" dirty="0">
                <a:solidFill>
                  <a:srgbClr val="000000"/>
                </a:solidFill>
                <a:latin typeface="Arial" panose="020B0604020202020204" pitchFamily="34" charset="0"/>
              </a:rPr>
              <a:t>Award 0 </a:t>
            </a:r>
            <a:r>
              <a:rPr lang="en-US" sz="1300" b="0" i="0" u="none" strike="noStrike" baseline="0" dirty="0">
                <a:solidFill>
                  <a:srgbClr val="000000"/>
                </a:solidFill>
                <a:latin typeface="Arial" panose="020B0604020202020204" pitchFamily="34" charset="0"/>
              </a:rPr>
              <a:t>marks where response is not creditworthy </a:t>
            </a:r>
          </a:p>
          <a:p>
            <a:r>
              <a:rPr lang="en-US" sz="1300" b="1" i="0" u="none" strike="noStrike" baseline="0" dirty="0">
                <a:solidFill>
                  <a:srgbClr val="000000"/>
                </a:solidFill>
                <a:latin typeface="Arial" panose="020B0604020202020204" pitchFamily="34" charset="0"/>
              </a:rPr>
              <a:t>Award 1 </a:t>
            </a:r>
            <a:r>
              <a:rPr lang="en-US" sz="1300" b="0" i="0" u="none" strike="noStrike" baseline="0" dirty="0">
                <a:solidFill>
                  <a:srgbClr val="000000"/>
                </a:solidFill>
                <a:latin typeface="Arial" panose="020B0604020202020204" pitchFamily="34" charset="0"/>
              </a:rPr>
              <a:t>mark for a basic outline showing limited knowledge and understanding of the value of the use of the Welsh language in all settings. </a:t>
            </a:r>
          </a:p>
          <a:p>
            <a:r>
              <a:rPr lang="en-US" sz="1300" b="1" i="0" u="none" strike="noStrike" baseline="0" dirty="0">
                <a:solidFill>
                  <a:srgbClr val="000000"/>
                </a:solidFill>
                <a:latin typeface="Arial" panose="020B0604020202020204" pitchFamily="34" charset="0"/>
              </a:rPr>
              <a:t>Award 2-3 marks </a:t>
            </a:r>
            <a:r>
              <a:rPr lang="en-US" sz="1300" b="0" i="0" u="none" strike="noStrike" baseline="0" dirty="0">
                <a:solidFill>
                  <a:srgbClr val="000000"/>
                </a:solidFill>
                <a:latin typeface="Arial" panose="020B0604020202020204" pitchFamily="34" charset="0"/>
              </a:rPr>
              <a:t>for a good outline showing some knowledge and understanding of the value of the use of the Welsh language in all settings. </a:t>
            </a:r>
          </a:p>
          <a:p>
            <a:r>
              <a:rPr lang="en-US" sz="1300" b="1" i="0" u="none" strike="noStrike" baseline="0" dirty="0">
                <a:solidFill>
                  <a:srgbClr val="000000"/>
                </a:solidFill>
                <a:latin typeface="Arial" panose="020B0604020202020204" pitchFamily="34" charset="0"/>
              </a:rPr>
              <a:t>Award 4 marks </a:t>
            </a:r>
            <a:r>
              <a:rPr lang="en-US" sz="1300" b="0" i="0" u="none" strike="noStrike" baseline="0" dirty="0">
                <a:solidFill>
                  <a:srgbClr val="000000"/>
                </a:solidFill>
                <a:latin typeface="Arial" panose="020B0604020202020204" pitchFamily="34" charset="0"/>
              </a:rPr>
              <a:t>for a very good outline showing sound knowledge and understanding of the value of the use of the Welsh language in all settings. </a:t>
            </a:r>
          </a:p>
          <a:p>
            <a:r>
              <a:rPr lang="en-GB" sz="1300" b="0" i="0" u="none" strike="noStrike" baseline="0" dirty="0">
                <a:solidFill>
                  <a:srgbClr val="000000"/>
                </a:solidFill>
                <a:latin typeface="Arial" panose="020B0604020202020204" pitchFamily="34" charset="0"/>
              </a:rPr>
              <a:t>Response may refer to: </a:t>
            </a:r>
          </a:p>
          <a:p>
            <a:pPr marL="285750" indent="-285750">
              <a:buFont typeface="Arial" panose="020B0604020202020204" pitchFamily="34" charset="0"/>
              <a:buChar char="•"/>
            </a:pPr>
            <a:r>
              <a:rPr lang="en-US" sz="1300" b="0" i="0" u="none" strike="noStrike" baseline="0" dirty="0">
                <a:solidFill>
                  <a:srgbClr val="000000"/>
                </a:solidFill>
                <a:latin typeface="Arial" panose="020B0604020202020204" pitchFamily="34" charset="0"/>
              </a:rPr>
              <a:t>Introducing Welsh to all children in Wales creates a sense of identity and belonging </a:t>
            </a:r>
          </a:p>
          <a:p>
            <a:pPr marL="285750" indent="-285750">
              <a:buFont typeface="Arial" panose="020B0604020202020204" pitchFamily="34" charset="0"/>
              <a:buChar char="•"/>
            </a:pPr>
            <a:r>
              <a:rPr lang="en-US" sz="1300" b="0" i="0" u="none" strike="noStrike" baseline="0" dirty="0">
                <a:solidFill>
                  <a:srgbClr val="000000"/>
                </a:solidFill>
                <a:latin typeface="Arial" panose="020B0604020202020204" pitchFamily="34" charset="0"/>
              </a:rPr>
              <a:t>Introducing the language supports an understanding of culture </a:t>
            </a:r>
          </a:p>
          <a:p>
            <a:pPr marL="285750" indent="-285750">
              <a:buFont typeface="Arial" panose="020B0604020202020204" pitchFamily="34" charset="0"/>
              <a:buChar char="•"/>
            </a:pPr>
            <a:r>
              <a:rPr lang="en-US" sz="1300" b="0" i="0" u="none" strike="noStrike" baseline="0" dirty="0">
                <a:solidFill>
                  <a:srgbClr val="000000"/>
                </a:solidFill>
                <a:latin typeface="Arial" panose="020B0604020202020204" pitchFamily="34" charset="0"/>
              </a:rPr>
              <a:t>Children become aware of language difference </a:t>
            </a:r>
          </a:p>
          <a:p>
            <a:pPr marL="285750" indent="-285750">
              <a:buFont typeface="Arial" panose="020B0604020202020204" pitchFamily="34" charset="0"/>
              <a:buChar char="•"/>
            </a:pPr>
            <a:r>
              <a:rPr lang="en-US" sz="1300" b="0" i="0" u="none" strike="noStrike" baseline="0" dirty="0">
                <a:solidFill>
                  <a:srgbClr val="000000"/>
                </a:solidFill>
                <a:latin typeface="Arial" panose="020B0604020202020204" pitchFamily="34" charset="0"/>
              </a:rPr>
              <a:t>An understanding of language choice supports inclusion and diversity </a:t>
            </a:r>
          </a:p>
          <a:p>
            <a:pPr marL="285750" indent="-285750">
              <a:buFont typeface="Arial" panose="020B0604020202020204" pitchFamily="34" charset="0"/>
              <a:buChar char="•"/>
            </a:pPr>
            <a:r>
              <a:rPr lang="en-US" sz="1300" b="0" i="0" u="none" strike="noStrike" baseline="0" dirty="0">
                <a:solidFill>
                  <a:srgbClr val="000000"/>
                </a:solidFill>
                <a:latin typeface="Arial" panose="020B0604020202020204" pitchFamily="34" charset="0"/>
              </a:rPr>
              <a:t>A second language offers a new dimension on learning </a:t>
            </a:r>
          </a:p>
          <a:p>
            <a:pPr marL="285750" indent="-285750">
              <a:buFont typeface="Arial" panose="020B0604020202020204" pitchFamily="34" charset="0"/>
              <a:buChar char="•"/>
            </a:pPr>
            <a:r>
              <a:rPr lang="en-US" sz="1300" b="0" i="0" u="none" strike="noStrike" baseline="0" dirty="0">
                <a:solidFill>
                  <a:srgbClr val="000000"/>
                </a:solidFill>
                <a:latin typeface="Arial" panose="020B0604020202020204" pitchFamily="34" charset="0"/>
              </a:rPr>
              <a:t>Introducing Welsh provides enriched experiences in the arts </a:t>
            </a:r>
          </a:p>
          <a:p>
            <a:pPr marL="285750" indent="-285750">
              <a:buFont typeface="Arial" panose="020B0604020202020204" pitchFamily="34" charset="0"/>
              <a:buChar char="•"/>
            </a:pPr>
            <a:r>
              <a:rPr lang="en-US" sz="1300" b="0" i="0" u="none" strike="noStrike" baseline="0" dirty="0">
                <a:solidFill>
                  <a:srgbClr val="000000"/>
                </a:solidFill>
                <a:latin typeface="Arial" panose="020B0604020202020204" pitchFamily="34" charset="0"/>
              </a:rPr>
              <a:t>Children will be able to explore and enjoy Welsh literature </a:t>
            </a:r>
          </a:p>
          <a:p>
            <a:pPr marL="285750" indent="-285750">
              <a:buFont typeface="Arial" panose="020B0604020202020204" pitchFamily="34" charset="0"/>
              <a:buChar char="•"/>
            </a:pPr>
            <a:r>
              <a:rPr lang="en-US" sz="1300" b="0" i="0" u="none" strike="noStrike" baseline="0" dirty="0">
                <a:solidFill>
                  <a:srgbClr val="000000"/>
                </a:solidFill>
                <a:latin typeface="Arial" panose="020B0604020202020204" pitchFamily="34" charset="0"/>
              </a:rPr>
              <a:t>Introducing Welsh supports the development of transferable skills </a:t>
            </a:r>
          </a:p>
          <a:p>
            <a:pPr marL="285750" indent="-285750">
              <a:buFont typeface="Arial" panose="020B0604020202020204" pitchFamily="34" charset="0"/>
              <a:buChar char="•"/>
            </a:pPr>
            <a:r>
              <a:rPr lang="en-US" sz="1300" b="0" i="0" u="none" strike="noStrike" baseline="0" dirty="0">
                <a:solidFill>
                  <a:srgbClr val="000000"/>
                </a:solidFill>
                <a:latin typeface="Arial" panose="020B0604020202020204" pitchFamily="34" charset="0"/>
              </a:rPr>
              <a:t>Opportunities for learning and speaking Welsh will support future development and opportunities </a:t>
            </a:r>
          </a:p>
          <a:p>
            <a:pPr marL="285750" indent="-285750">
              <a:buFont typeface="Arial" panose="020B0604020202020204" pitchFamily="34" charset="0"/>
              <a:buChar char="•"/>
            </a:pPr>
            <a:r>
              <a:rPr lang="en-US" sz="1300" b="0" i="0" u="none" strike="noStrike" baseline="0" dirty="0">
                <a:solidFill>
                  <a:srgbClr val="000000"/>
                </a:solidFill>
                <a:latin typeface="Arial" panose="020B0604020202020204" pitchFamily="34" charset="0"/>
              </a:rPr>
              <a:t>Introducing Welsh to all children will support the Governments initiative to increase the numbers of Welsh speakers by 2050 to 1 million. </a:t>
            </a:r>
          </a:p>
          <a:p>
            <a:pPr marL="285750" indent="-285750">
              <a:buFont typeface="Arial" panose="020B0604020202020204" pitchFamily="34" charset="0"/>
              <a:buChar char="•"/>
            </a:pPr>
            <a:r>
              <a:rPr lang="en-US" sz="1300" b="0" i="0" u="none" strike="noStrike" baseline="0" dirty="0">
                <a:solidFill>
                  <a:srgbClr val="000000"/>
                </a:solidFill>
                <a:latin typeface="Arial" panose="020B0604020202020204" pitchFamily="34" charset="0"/>
              </a:rPr>
              <a:t>Introducing Welsh supports well-being as a sense of pride develops. </a:t>
            </a:r>
          </a:p>
          <a:p>
            <a:endParaRPr lang="en-GB" sz="1300" b="0" i="0" u="none" strike="noStrike" baseline="0" dirty="0">
              <a:solidFill>
                <a:srgbClr val="000000"/>
              </a:solidFill>
              <a:latin typeface="Arial" panose="020B0604020202020204" pitchFamily="34" charset="0"/>
            </a:endParaRPr>
          </a:p>
          <a:p>
            <a:r>
              <a:rPr lang="en-US" sz="1300" b="0" i="0" u="none" strike="noStrike" baseline="0" dirty="0">
                <a:solidFill>
                  <a:srgbClr val="000000"/>
                </a:solidFill>
                <a:latin typeface="Arial" panose="020B0604020202020204" pitchFamily="34" charset="0"/>
              </a:rPr>
              <a:t>This list is not exhaustive.  </a:t>
            </a:r>
            <a:br>
              <a:rPr lang="en-US" sz="1300" b="0" i="0" u="none" strike="noStrike" baseline="0" dirty="0">
                <a:solidFill>
                  <a:srgbClr val="000000"/>
                </a:solidFill>
                <a:latin typeface="Arial" panose="020B0604020202020204" pitchFamily="34" charset="0"/>
              </a:rPr>
            </a:br>
            <a:r>
              <a:rPr lang="en-US" sz="1300" b="0" i="0" u="none" strike="noStrike" baseline="0" dirty="0">
                <a:solidFill>
                  <a:srgbClr val="000000"/>
                </a:solidFill>
                <a:latin typeface="Arial" panose="020B0604020202020204" pitchFamily="34" charset="0"/>
              </a:rPr>
              <a:t>Credit any other relevant response. </a:t>
            </a:r>
            <a:r>
              <a:rPr lang="en-US" sz="1800" b="0" i="0" u="none" strike="noStrike" baseline="0" dirty="0">
                <a:solidFill>
                  <a:srgbClr val="000000"/>
                </a:solidFill>
                <a:latin typeface="Arial" panose="020B0604020202020204" pitchFamily="34" charset="0"/>
              </a:rPr>
              <a:t>	</a:t>
            </a:r>
          </a:p>
        </p:txBody>
      </p:sp>
    </p:spTree>
    <p:extLst>
      <p:ext uri="{BB962C8B-B14F-4D97-AF65-F5344CB8AC3E}">
        <p14:creationId xmlns:p14="http://schemas.microsoft.com/office/powerpoint/2010/main" val="187112867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B5D0F1-88AF-EC80-37B0-A73A1827983D}"/>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E2B7611C-F801-943D-9A2D-7CA81EC95199}"/>
              </a:ext>
            </a:extLst>
          </p:cNvPr>
          <p:cNvSpPr txBox="1"/>
          <p:nvPr/>
        </p:nvSpPr>
        <p:spPr>
          <a:xfrm>
            <a:off x="6287075" y="1773394"/>
            <a:ext cx="5217740" cy="3970318"/>
          </a:xfrm>
          <a:prstGeom prst="rect">
            <a:avLst/>
          </a:prstGeom>
          <a:noFill/>
          <a:ln>
            <a:noFill/>
          </a:ln>
        </p:spPr>
        <p:txBody>
          <a:bodyPr wrap="square" rtlCol="0">
            <a:spAutoFit/>
          </a:bodyPr>
          <a:lstStyle/>
          <a:p>
            <a:r>
              <a:rPr lang="en-GB" b="1" i="1" dirty="0">
                <a:solidFill>
                  <a:srgbClr val="0070C0"/>
                </a:solidFill>
              </a:rPr>
              <a:t>Principal Examiner feedback </a:t>
            </a:r>
          </a:p>
          <a:p>
            <a:br>
              <a:rPr lang="en-GB" b="1" i="1" dirty="0">
                <a:solidFill>
                  <a:srgbClr val="0070C0"/>
                </a:solidFill>
              </a:rPr>
            </a:br>
            <a:r>
              <a:rPr lang="en-GB" b="1" i="1" dirty="0">
                <a:solidFill>
                  <a:srgbClr val="0070C0"/>
                </a:solidFill>
              </a:rPr>
              <a:t>The examiner has awarded 1 mark where the learner  has included the importance of the language for the future. The remainder of the response does not indicate a clear understanding of the importance of the Welsh language in all settings.</a:t>
            </a:r>
          </a:p>
          <a:p>
            <a:r>
              <a:rPr lang="en-GB" b="1" i="1" dirty="0">
                <a:solidFill>
                  <a:srgbClr val="0070C0"/>
                </a:solidFill>
              </a:rPr>
              <a:t>To gain further marks the learner could have shown an understanding of culture and belonging or knowledge of transferable skills.</a:t>
            </a:r>
          </a:p>
          <a:p>
            <a:endParaRPr lang="en-GB" i="1" dirty="0">
              <a:solidFill>
                <a:srgbClr val="0070C0"/>
              </a:solidFill>
            </a:endParaRPr>
          </a:p>
          <a:p>
            <a:r>
              <a:rPr lang="en-GB" b="1" i="1" dirty="0">
                <a:solidFill>
                  <a:srgbClr val="0070C0"/>
                </a:solidFill>
              </a:rPr>
              <a:t>Marks awarded 1/4</a:t>
            </a:r>
          </a:p>
          <a:p>
            <a:endParaRPr lang="en-GB" b="1" i="1" dirty="0">
              <a:solidFill>
                <a:srgbClr val="0070C0"/>
              </a:solidFill>
            </a:endParaRPr>
          </a:p>
        </p:txBody>
      </p:sp>
      <p:sp>
        <p:nvSpPr>
          <p:cNvPr id="10" name="Speech Bubble: Rectangle with Corners Rounded 9">
            <a:extLst>
              <a:ext uri="{FF2B5EF4-FFF2-40B4-BE49-F238E27FC236}">
                <a16:creationId xmlns:a16="http://schemas.microsoft.com/office/drawing/2014/main" id="{AFB3F227-0B54-6C79-15D5-2F6196FDF222}"/>
              </a:ext>
            </a:extLst>
          </p:cNvPr>
          <p:cNvSpPr/>
          <p:nvPr/>
        </p:nvSpPr>
        <p:spPr>
          <a:xfrm>
            <a:off x="2055550" y="4729655"/>
            <a:ext cx="1555531" cy="752102"/>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1" name="Speech Bubble: Rectangle with Corners Rounded 10">
            <a:extLst>
              <a:ext uri="{FF2B5EF4-FFF2-40B4-BE49-F238E27FC236}">
                <a16:creationId xmlns:a16="http://schemas.microsoft.com/office/drawing/2014/main" id="{2CFA1A4F-7E4F-3E40-E638-8A5EE7788D48}"/>
              </a:ext>
            </a:extLst>
          </p:cNvPr>
          <p:cNvSpPr/>
          <p:nvPr/>
        </p:nvSpPr>
        <p:spPr>
          <a:xfrm>
            <a:off x="1387366" y="5150069"/>
            <a:ext cx="914400" cy="612648"/>
          </a:xfrm>
          <a:prstGeom prst="wedgeRoundRectCallout">
            <a:avLst/>
          </a:prstGeom>
        </p:spPr>
        <p:txBody>
          <a:bodyPr wrap="none" lIns="0" tIns="0" rIns="0" bIns="0" rtlCol="0" anchor="ctr">
            <a:noAutofit/>
          </a:bodyPr>
          <a:lstStyle/>
          <a:p>
            <a:pPr algn="ctr"/>
            <a:endParaRPr lang="en-GB" dirty="0">
              <a:solidFill>
                <a:srgbClr val="000000"/>
              </a:solidFill>
            </a:endParaRPr>
          </a:p>
        </p:txBody>
      </p:sp>
      <p:sp>
        <p:nvSpPr>
          <p:cNvPr id="12" name="Speech Bubble: Rectangle with Corners Rounded 11">
            <a:extLst>
              <a:ext uri="{FF2B5EF4-FFF2-40B4-BE49-F238E27FC236}">
                <a16:creationId xmlns:a16="http://schemas.microsoft.com/office/drawing/2014/main" id="{5495A246-BB7B-F180-8DE3-0ED21CF9C8E0}"/>
              </a:ext>
            </a:extLst>
          </p:cNvPr>
          <p:cNvSpPr/>
          <p:nvPr/>
        </p:nvSpPr>
        <p:spPr>
          <a:xfrm>
            <a:off x="5769033" y="1095284"/>
            <a:ext cx="6044596" cy="4889880"/>
          </a:xfrm>
          <a:prstGeom prst="wedgeRoundRectCallout">
            <a:avLst>
              <a:gd name="adj1" fmla="val -69008"/>
              <a:gd name="adj2" fmla="val 240"/>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13" name="Title 2">
            <a:extLst>
              <a:ext uri="{FF2B5EF4-FFF2-40B4-BE49-F238E27FC236}">
                <a16:creationId xmlns:a16="http://schemas.microsoft.com/office/drawing/2014/main" id="{7B5E29DB-FC91-859B-8380-687189AFFF9B}"/>
              </a:ext>
            </a:extLst>
          </p:cNvPr>
          <p:cNvSpPr txBox="1">
            <a:spLocks noGrp="1"/>
          </p:cNvSpPr>
          <p:nvPr>
            <p:ph type="title"/>
          </p:nvPr>
        </p:nvSpPr>
        <p:spPr>
          <a:xfrm>
            <a:off x="282575" y="207963"/>
            <a:ext cx="10223500" cy="447675"/>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en-GB" sz="1800" dirty="0"/>
              <a:t>Question 6 Candidate’s answer with Principal Examiner’s comments</a:t>
            </a:r>
          </a:p>
        </p:txBody>
      </p:sp>
      <p:sp>
        <p:nvSpPr>
          <p:cNvPr id="6" name="TextBox 5">
            <a:extLst>
              <a:ext uri="{FF2B5EF4-FFF2-40B4-BE49-F238E27FC236}">
                <a16:creationId xmlns:a16="http://schemas.microsoft.com/office/drawing/2014/main" id="{51D72782-924F-C6CE-F64B-52F435FBA9C7}"/>
              </a:ext>
            </a:extLst>
          </p:cNvPr>
          <p:cNvSpPr txBox="1"/>
          <p:nvPr/>
        </p:nvSpPr>
        <p:spPr>
          <a:xfrm>
            <a:off x="282575" y="1173230"/>
            <a:ext cx="3443119" cy="2862322"/>
          </a:xfrm>
          <a:prstGeom prst="rect">
            <a:avLst/>
          </a:prstGeom>
          <a:noFill/>
        </p:spPr>
        <p:txBody>
          <a:bodyPr wrap="square">
            <a:spAutoFit/>
          </a:bodyPr>
          <a:lstStyle/>
          <a:p>
            <a:r>
              <a:rPr lang="en-US" dirty="0"/>
              <a:t>using </a:t>
            </a:r>
            <a:r>
              <a:rPr lang="en-US" dirty="0" err="1"/>
              <a:t>welsh</a:t>
            </a:r>
            <a:r>
              <a:rPr lang="en-US" dirty="0"/>
              <a:t> language is important in all settings as it teaches the children another </a:t>
            </a:r>
            <a:r>
              <a:rPr lang="en-US" dirty="0" err="1"/>
              <a:t>lanugage</a:t>
            </a:r>
            <a:r>
              <a:rPr lang="en-US" dirty="0"/>
              <a:t> that they may need in the future, it encourages children to start using phrases they hear you say and shows children that it is normal to hear another individual speak a different language.</a:t>
            </a:r>
            <a:endParaRPr lang="en-GB" dirty="0"/>
          </a:p>
        </p:txBody>
      </p:sp>
    </p:spTree>
    <p:extLst>
      <p:ext uri="{BB962C8B-B14F-4D97-AF65-F5344CB8AC3E}">
        <p14:creationId xmlns:p14="http://schemas.microsoft.com/office/powerpoint/2010/main" val="46056639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F133483-FC4A-6023-EEB7-E0C8FCBF0A85}"/>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6EE87404-FDF1-26E4-7989-7907981D11B5}"/>
              </a:ext>
            </a:extLst>
          </p:cNvPr>
          <p:cNvSpPr txBox="1"/>
          <p:nvPr/>
        </p:nvSpPr>
        <p:spPr>
          <a:xfrm>
            <a:off x="7220224" y="1764782"/>
            <a:ext cx="4367718" cy="4524315"/>
          </a:xfrm>
          <a:prstGeom prst="rect">
            <a:avLst/>
          </a:prstGeom>
          <a:noFill/>
          <a:ln>
            <a:noFill/>
          </a:ln>
        </p:spPr>
        <p:txBody>
          <a:bodyPr wrap="square" rtlCol="0">
            <a:spAutoFit/>
          </a:bodyPr>
          <a:lstStyle/>
          <a:p>
            <a:r>
              <a:rPr lang="en-GB" b="1" i="1" dirty="0">
                <a:solidFill>
                  <a:srgbClr val="0070C0"/>
                </a:solidFill>
              </a:rPr>
              <a:t>Principal Examiner feedback </a:t>
            </a:r>
          </a:p>
          <a:p>
            <a:br>
              <a:rPr lang="en-GB" b="1" i="1" dirty="0">
                <a:solidFill>
                  <a:srgbClr val="0070C0"/>
                </a:solidFill>
              </a:rPr>
            </a:br>
            <a:r>
              <a:rPr lang="en-GB" b="1" i="1" dirty="0">
                <a:solidFill>
                  <a:srgbClr val="0070C0"/>
                </a:solidFill>
              </a:rPr>
              <a:t>This learner has successfully utilised their practical experience to fully develop a very good outline.</a:t>
            </a:r>
          </a:p>
          <a:p>
            <a:r>
              <a:rPr lang="en-GB" b="1" i="1" dirty="0">
                <a:solidFill>
                  <a:srgbClr val="0070C0"/>
                </a:solidFill>
              </a:rPr>
              <a:t>Several relevant points are made, including building confidence and a sense of belonging whilst developing a sense of  pride.</a:t>
            </a:r>
          </a:p>
          <a:p>
            <a:endParaRPr lang="en-GB" b="1" i="1" dirty="0">
              <a:solidFill>
                <a:srgbClr val="0070C0"/>
              </a:solidFill>
            </a:endParaRPr>
          </a:p>
          <a:p>
            <a:r>
              <a:rPr lang="en-GB" b="1" i="1" dirty="0">
                <a:solidFill>
                  <a:srgbClr val="0070C0"/>
                </a:solidFill>
              </a:rPr>
              <a:t>The development of the outline is logical showing clear knowledge and understanding of what is required.</a:t>
            </a:r>
          </a:p>
          <a:p>
            <a:endParaRPr lang="en-GB" i="1" dirty="0">
              <a:solidFill>
                <a:srgbClr val="0070C0"/>
              </a:solidFill>
            </a:endParaRPr>
          </a:p>
          <a:p>
            <a:r>
              <a:rPr lang="en-GB" b="1" i="1" dirty="0">
                <a:solidFill>
                  <a:srgbClr val="0070C0"/>
                </a:solidFill>
              </a:rPr>
              <a:t>Marks awarded 4/4</a:t>
            </a:r>
          </a:p>
          <a:p>
            <a:endParaRPr lang="en-GB" b="1" i="1" dirty="0">
              <a:solidFill>
                <a:srgbClr val="0070C0"/>
              </a:solidFill>
            </a:endParaRPr>
          </a:p>
        </p:txBody>
      </p:sp>
      <p:sp>
        <p:nvSpPr>
          <p:cNvPr id="10" name="Speech Bubble: Rectangle with Corners Rounded 9">
            <a:extLst>
              <a:ext uri="{FF2B5EF4-FFF2-40B4-BE49-F238E27FC236}">
                <a16:creationId xmlns:a16="http://schemas.microsoft.com/office/drawing/2014/main" id="{1EFF3D44-EA45-46C5-9267-32D95875E226}"/>
              </a:ext>
            </a:extLst>
          </p:cNvPr>
          <p:cNvSpPr/>
          <p:nvPr/>
        </p:nvSpPr>
        <p:spPr>
          <a:xfrm>
            <a:off x="2055550" y="4729655"/>
            <a:ext cx="1555531" cy="752102"/>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1" name="Speech Bubble: Rectangle with Corners Rounded 10">
            <a:extLst>
              <a:ext uri="{FF2B5EF4-FFF2-40B4-BE49-F238E27FC236}">
                <a16:creationId xmlns:a16="http://schemas.microsoft.com/office/drawing/2014/main" id="{A293D0C0-81F8-B9CA-78F0-4FA2CE8A3746}"/>
              </a:ext>
            </a:extLst>
          </p:cNvPr>
          <p:cNvSpPr/>
          <p:nvPr/>
        </p:nvSpPr>
        <p:spPr>
          <a:xfrm>
            <a:off x="1387366" y="5150069"/>
            <a:ext cx="914400" cy="612648"/>
          </a:xfrm>
          <a:prstGeom prst="wedgeRoundRectCallout">
            <a:avLst/>
          </a:prstGeom>
        </p:spPr>
        <p:txBody>
          <a:bodyPr wrap="none" lIns="0" tIns="0" rIns="0" bIns="0" rtlCol="0" anchor="ctr">
            <a:noAutofit/>
          </a:bodyPr>
          <a:lstStyle/>
          <a:p>
            <a:pPr algn="ctr"/>
            <a:endParaRPr lang="en-GB" dirty="0">
              <a:solidFill>
                <a:srgbClr val="000000"/>
              </a:solidFill>
            </a:endParaRPr>
          </a:p>
        </p:txBody>
      </p:sp>
      <p:sp>
        <p:nvSpPr>
          <p:cNvPr id="12" name="Speech Bubble: Rectangle with Corners Rounded 11">
            <a:extLst>
              <a:ext uri="{FF2B5EF4-FFF2-40B4-BE49-F238E27FC236}">
                <a16:creationId xmlns:a16="http://schemas.microsoft.com/office/drawing/2014/main" id="{5A6074CF-6E98-A2D5-BA21-B5342D6A5DFB}"/>
              </a:ext>
            </a:extLst>
          </p:cNvPr>
          <p:cNvSpPr/>
          <p:nvPr/>
        </p:nvSpPr>
        <p:spPr>
          <a:xfrm>
            <a:off x="6785241" y="1095284"/>
            <a:ext cx="5028388" cy="5326538"/>
          </a:xfrm>
          <a:prstGeom prst="wedgeRoundRectCallout">
            <a:avLst>
              <a:gd name="adj1" fmla="val -69008"/>
              <a:gd name="adj2" fmla="val 240"/>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13" name="Title 2">
            <a:extLst>
              <a:ext uri="{FF2B5EF4-FFF2-40B4-BE49-F238E27FC236}">
                <a16:creationId xmlns:a16="http://schemas.microsoft.com/office/drawing/2014/main" id="{111C7FA4-532D-0850-9CAB-465A4D8F986D}"/>
              </a:ext>
            </a:extLst>
          </p:cNvPr>
          <p:cNvSpPr txBox="1">
            <a:spLocks noGrp="1"/>
          </p:cNvSpPr>
          <p:nvPr>
            <p:ph type="title"/>
          </p:nvPr>
        </p:nvSpPr>
        <p:spPr>
          <a:xfrm>
            <a:off x="282575" y="207963"/>
            <a:ext cx="10223500" cy="447675"/>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en-GB" sz="1800" dirty="0"/>
              <a:t>Question 6 Candidate’s answer with Principal Examiner’s comments</a:t>
            </a:r>
          </a:p>
        </p:txBody>
      </p:sp>
      <p:sp>
        <p:nvSpPr>
          <p:cNvPr id="3" name="TextBox 2">
            <a:extLst>
              <a:ext uri="{FF2B5EF4-FFF2-40B4-BE49-F238E27FC236}">
                <a16:creationId xmlns:a16="http://schemas.microsoft.com/office/drawing/2014/main" id="{08C120FF-4CBF-7C18-2CDE-CD6922701C9A}"/>
              </a:ext>
            </a:extLst>
          </p:cNvPr>
          <p:cNvSpPr txBox="1"/>
          <p:nvPr/>
        </p:nvSpPr>
        <p:spPr>
          <a:xfrm>
            <a:off x="266626" y="982825"/>
            <a:ext cx="5028388" cy="5632311"/>
          </a:xfrm>
          <a:prstGeom prst="rect">
            <a:avLst/>
          </a:prstGeom>
          <a:noFill/>
        </p:spPr>
        <p:txBody>
          <a:bodyPr wrap="square">
            <a:spAutoFit/>
          </a:bodyPr>
          <a:lstStyle/>
          <a:p>
            <a:r>
              <a:rPr lang="en-US" dirty="0"/>
              <a:t>The Welsh language is so important in settings. The children in my placement love to speak Welsh. Having a bilingual learning environment allows for the children to grow their </a:t>
            </a:r>
            <a:r>
              <a:rPr lang="en-US" dirty="0" err="1"/>
              <a:t>lanugae</a:t>
            </a:r>
            <a:r>
              <a:rPr lang="en-US" dirty="0"/>
              <a:t> abilities, </a:t>
            </a:r>
            <a:r>
              <a:rPr lang="en-US" dirty="0" err="1"/>
              <a:t>pronounciation</a:t>
            </a:r>
            <a:r>
              <a:rPr lang="en-US" dirty="0"/>
              <a:t> and their vocabulary. In Wales, many of the </a:t>
            </a:r>
            <a:r>
              <a:rPr lang="en-US" dirty="0" err="1"/>
              <a:t>childrens</a:t>
            </a:r>
            <a:r>
              <a:rPr lang="en-US" dirty="0"/>
              <a:t> future job prospects are going to be bilingual or full Welsh, having the children immersed in Welsh all the time will help them to build upon their knowledge and give them </a:t>
            </a:r>
            <a:r>
              <a:rPr lang="en-US" dirty="0" err="1"/>
              <a:t>confidnece</a:t>
            </a:r>
            <a:r>
              <a:rPr lang="en-US" dirty="0"/>
              <a:t> in being able to speak fluent Welsh. Some of the children in my class are full English speakers and they are now beginning to ask us if they can go to the bathroom in Welsh instead, giving them a sense of pride and happiness. Also the use of Welsh language in settings allows for the children to understand and love their heritage and their nature, using Welsh in settings give the children the </a:t>
            </a:r>
            <a:r>
              <a:rPr lang="en-US" dirty="0" err="1"/>
              <a:t>chnace</a:t>
            </a:r>
            <a:r>
              <a:rPr lang="en-US" dirty="0"/>
              <a:t> to understand the beauty of Wales.</a:t>
            </a:r>
            <a:endParaRPr lang="en-GB" dirty="0"/>
          </a:p>
        </p:txBody>
      </p:sp>
    </p:spTree>
    <p:extLst>
      <p:ext uri="{BB962C8B-B14F-4D97-AF65-F5344CB8AC3E}">
        <p14:creationId xmlns:p14="http://schemas.microsoft.com/office/powerpoint/2010/main" val="232261685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2386B2-7669-64CD-C39E-10782B49A1F3}"/>
            </a:ext>
          </a:extLst>
        </p:cNvPr>
        <p:cNvGrpSpPr/>
        <p:nvPr/>
      </p:nvGrpSpPr>
      <p:grpSpPr>
        <a:xfrm>
          <a:off x="0" y="0"/>
          <a:ext cx="0" cy="0"/>
          <a:chOff x="0" y="0"/>
          <a:chExt cx="0" cy="0"/>
        </a:xfrm>
      </p:grpSpPr>
      <p:sp>
        <p:nvSpPr>
          <p:cNvPr id="5" name="Title 2">
            <a:extLst>
              <a:ext uri="{FF2B5EF4-FFF2-40B4-BE49-F238E27FC236}">
                <a16:creationId xmlns:a16="http://schemas.microsoft.com/office/drawing/2014/main" id="{8C906C89-3D08-A36D-170A-64E8526D2C9A}"/>
              </a:ext>
            </a:extLst>
          </p:cNvPr>
          <p:cNvSpPr>
            <a:spLocks noGrp="1"/>
          </p:cNvSpPr>
          <p:nvPr>
            <p:ph type="title"/>
          </p:nvPr>
        </p:nvSpPr>
        <p:spPr>
          <a:xfrm>
            <a:off x="282012" y="208722"/>
            <a:ext cx="5091890" cy="447261"/>
          </a:xfrm>
        </p:spPr>
        <p:txBody>
          <a:bodyPr/>
          <a:lstStyle/>
          <a:p>
            <a:r>
              <a:rPr lang="en-GB" sz="1800" dirty="0"/>
              <a:t>Question 8 and mark scheme </a:t>
            </a:r>
          </a:p>
        </p:txBody>
      </p:sp>
      <p:sp>
        <p:nvSpPr>
          <p:cNvPr id="3" name="TextBox 2">
            <a:extLst>
              <a:ext uri="{FF2B5EF4-FFF2-40B4-BE49-F238E27FC236}">
                <a16:creationId xmlns:a16="http://schemas.microsoft.com/office/drawing/2014/main" id="{EEDDC211-3A70-EDD4-FAC1-8F385A51C330}"/>
              </a:ext>
            </a:extLst>
          </p:cNvPr>
          <p:cNvSpPr txBox="1"/>
          <p:nvPr/>
        </p:nvSpPr>
        <p:spPr>
          <a:xfrm>
            <a:off x="282012" y="1123087"/>
            <a:ext cx="6096000" cy="1169551"/>
          </a:xfrm>
          <a:prstGeom prst="rect">
            <a:avLst/>
          </a:prstGeom>
          <a:noFill/>
        </p:spPr>
        <p:txBody>
          <a:bodyPr wrap="square">
            <a:spAutoFit/>
          </a:bodyPr>
          <a:lstStyle/>
          <a:p>
            <a:pPr>
              <a:tabLst>
                <a:tab pos="457200" algn="l"/>
              </a:tabLst>
            </a:pPr>
            <a:r>
              <a:rPr lang="en-US" sz="1400" b="1" i="0" u="none" strike="noStrike" baseline="0" dirty="0">
                <a:solidFill>
                  <a:srgbClr val="211D1E"/>
                </a:solidFill>
                <a:latin typeface="Arial WGL"/>
              </a:rPr>
              <a:t>8. 	</a:t>
            </a:r>
            <a:r>
              <a:rPr lang="en-US" sz="1400" b="0" i="0" u="none" strike="noStrike" baseline="0" dirty="0">
                <a:solidFill>
                  <a:srgbClr val="211D1E"/>
                </a:solidFill>
                <a:latin typeface="Arial WGL"/>
              </a:rPr>
              <a:t>There are often occasions when families need extra financial support 	to ensure children’s care, health, well-being and development needs 	are met. This support is available to promote inclusion. </a:t>
            </a:r>
            <a:br>
              <a:rPr lang="en-US" sz="1400" b="0" i="0" u="none" strike="noStrike" baseline="0" dirty="0">
                <a:solidFill>
                  <a:srgbClr val="211D1E"/>
                </a:solidFill>
                <a:latin typeface="Arial WGL"/>
              </a:rPr>
            </a:br>
            <a:endParaRPr lang="en-US" sz="1400" b="0" i="0" u="none" strike="noStrike" baseline="0" dirty="0">
              <a:solidFill>
                <a:srgbClr val="211D1E"/>
              </a:solidFill>
              <a:latin typeface="Arial WGL"/>
            </a:endParaRPr>
          </a:p>
          <a:p>
            <a:pPr>
              <a:tabLst>
                <a:tab pos="457200" algn="l"/>
              </a:tabLst>
            </a:pPr>
            <a:r>
              <a:rPr lang="en-US" sz="1400" b="0" i="0" u="none" strike="noStrike" baseline="0" dirty="0">
                <a:solidFill>
                  <a:srgbClr val="211D1E"/>
                </a:solidFill>
                <a:latin typeface="Arial WGL"/>
              </a:rPr>
              <a:t>	Explain how a range of financial support can promote inclusion.     [5] </a:t>
            </a:r>
            <a:endParaRPr lang="en-GB" sz="1400" dirty="0"/>
          </a:p>
        </p:txBody>
      </p:sp>
      <p:pic>
        <p:nvPicPr>
          <p:cNvPr id="6" name="Picture 5">
            <a:extLst>
              <a:ext uri="{FF2B5EF4-FFF2-40B4-BE49-F238E27FC236}">
                <a16:creationId xmlns:a16="http://schemas.microsoft.com/office/drawing/2014/main" id="{4D7DD954-09CD-2487-5AC2-25E7B0BA1D39}"/>
              </a:ext>
            </a:extLst>
          </p:cNvPr>
          <p:cNvPicPr>
            <a:picLocks noChangeAspect="1"/>
          </p:cNvPicPr>
          <p:nvPr/>
        </p:nvPicPr>
        <p:blipFill>
          <a:blip r:embed="rId2"/>
          <a:stretch>
            <a:fillRect/>
          </a:stretch>
        </p:blipFill>
        <p:spPr>
          <a:xfrm>
            <a:off x="380552" y="2495418"/>
            <a:ext cx="5997460" cy="3048264"/>
          </a:xfrm>
          <a:prstGeom prst="rect">
            <a:avLst/>
          </a:prstGeom>
        </p:spPr>
      </p:pic>
      <p:sp>
        <p:nvSpPr>
          <p:cNvPr id="7" name="TextBox 6">
            <a:extLst>
              <a:ext uri="{FF2B5EF4-FFF2-40B4-BE49-F238E27FC236}">
                <a16:creationId xmlns:a16="http://schemas.microsoft.com/office/drawing/2014/main" id="{0DB27D24-5C53-B320-3F18-736B849B17A7}"/>
              </a:ext>
            </a:extLst>
          </p:cNvPr>
          <p:cNvSpPr txBox="1"/>
          <p:nvPr/>
        </p:nvSpPr>
        <p:spPr>
          <a:xfrm>
            <a:off x="6915807" y="64030"/>
            <a:ext cx="3261321" cy="738664"/>
          </a:xfrm>
          <a:prstGeom prst="rect">
            <a:avLst/>
          </a:prstGeom>
          <a:noFill/>
        </p:spPr>
        <p:txBody>
          <a:bodyPr wrap="square">
            <a:spAutoFit/>
          </a:bodyPr>
          <a:lstStyle/>
          <a:p>
            <a:r>
              <a:rPr lang="en-US" sz="1400" dirty="0">
                <a:solidFill>
                  <a:schemeClr val="accent1"/>
                </a:solidFill>
              </a:rPr>
              <a:t>Command Verb: </a:t>
            </a:r>
            <a:r>
              <a:rPr lang="en-US" sz="1400" b="1" i="1" dirty="0">
                <a:solidFill>
                  <a:srgbClr val="0070C0"/>
                </a:solidFill>
              </a:rPr>
              <a:t>Explain</a:t>
            </a:r>
            <a:r>
              <a:rPr lang="en-US" sz="1400" dirty="0">
                <a:solidFill>
                  <a:srgbClr val="0070C0"/>
                </a:solidFill>
              </a:rPr>
              <a:t>  </a:t>
            </a:r>
          </a:p>
          <a:p>
            <a:r>
              <a:rPr lang="en-US" sz="1400" i="1" dirty="0">
                <a:solidFill>
                  <a:srgbClr val="0070C0"/>
                </a:solidFill>
              </a:rPr>
              <a:t>Provide details and reasons for how and why something is the way it is </a:t>
            </a:r>
          </a:p>
        </p:txBody>
      </p:sp>
      <p:sp>
        <p:nvSpPr>
          <p:cNvPr id="4" name="TextBox 3">
            <a:extLst>
              <a:ext uri="{FF2B5EF4-FFF2-40B4-BE49-F238E27FC236}">
                <a16:creationId xmlns:a16="http://schemas.microsoft.com/office/drawing/2014/main" id="{3AA26895-8856-47C9-9BF2-BC5CE340D331}"/>
              </a:ext>
            </a:extLst>
          </p:cNvPr>
          <p:cNvSpPr txBox="1"/>
          <p:nvPr/>
        </p:nvSpPr>
        <p:spPr>
          <a:xfrm>
            <a:off x="6857961" y="1123087"/>
            <a:ext cx="4831119" cy="3877985"/>
          </a:xfrm>
          <a:prstGeom prst="rect">
            <a:avLst/>
          </a:prstGeom>
          <a:noFill/>
        </p:spPr>
        <p:txBody>
          <a:bodyPr wrap="square">
            <a:spAutoFit/>
          </a:bodyPr>
          <a:lstStyle/>
          <a:p>
            <a:r>
              <a:rPr lang="en-US" sz="1400" b="0" i="0" u="none" strike="noStrike" baseline="0" dirty="0">
                <a:solidFill>
                  <a:srgbClr val="000000"/>
                </a:solidFill>
                <a:latin typeface="Arial" panose="020B0604020202020204" pitchFamily="34" charset="0"/>
              </a:rPr>
              <a:t>Award up to </a:t>
            </a:r>
            <a:r>
              <a:rPr lang="en-US" sz="1400" b="1" i="0" u="none" strike="noStrike" baseline="0" dirty="0">
                <a:solidFill>
                  <a:srgbClr val="000000"/>
                </a:solidFill>
                <a:latin typeface="Arial" panose="020B0604020202020204" pitchFamily="34" charset="0"/>
              </a:rPr>
              <a:t>5 </a:t>
            </a:r>
            <a:r>
              <a:rPr lang="en-US" sz="1400" b="0" i="0" u="none" strike="noStrike" baseline="0" dirty="0">
                <a:solidFill>
                  <a:srgbClr val="000000"/>
                </a:solidFill>
                <a:latin typeface="Arial" panose="020B0604020202020204" pitchFamily="34" charset="0"/>
              </a:rPr>
              <a:t>marks </a:t>
            </a:r>
          </a:p>
          <a:p>
            <a:r>
              <a:rPr lang="en-US" sz="1400" b="1" i="0" u="none" strike="noStrike" baseline="0" dirty="0">
                <a:solidFill>
                  <a:srgbClr val="000000"/>
                </a:solidFill>
                <a:latin typeface="Arial" panose="020B0604020202020204" pitchFamily="34" charset="0"/>
              </a:rPr>
              <a:t>Award 0 </a:t>
            </a:r>
            <a:r>
              <a:rPr lang="en-US" sz="1400" b="0" i="0" u="none" strike="noStrike" baseline="0" dirty="0">
                <a:solidFill>
                  <a:srgbClr val="000000"/>
                </a:solidFill>
                <a:latin typeface="Arial" panose="020B0604020202020204" pitchFamily="34" charset="0"/>
              </a:rPr>
              <a:t>marks where response is not creditworthy </a:t>
            </a:r>
          </a:p>
          <a:p>
            <a:r>
              <a:rPr lang="en-US" sz="1400" b="1" i="0" u="none" strike="noStrike" baseline="0" dirty="0">
                <a:solidFill>
                  <a:srgbClr val="000000"/>
                </a:solidFill>
                <a:latin typeface="Arial" panose="020B0604020202020204" pitchFamily="34" charset="0"/>
              </a:rPr>
              <a:t>Award 1-2 marks </a:t>
            </a:r>
            <a:r>
              <a:rPr lang="en-US" sz="1400" b="0" i="0" u="none" strike="noStrike" baseline="0" dirty="0">
                <a:solidFill>
                  <a:srgbClr val="000000"/>
                </a:solidFill>
                <a:latin typeface="Arial" panose="020B0604020202020204" pitchFamily="34" charset="0"/>
              </a:rPr>
              <a:t>for a basic explanation showing limited knowledge and understanding of how a range of financial support can promote inclusion </a:t>
            </a:r>
          </a:p>
          <a:p>
            <a:r>
              <a:rPr lang="en-US" sz="1400" b="1" i="0" u="none" strike="noStrike" baseline="0" dirty="0">
                <a:solidFill>
                  <a:srgbClr val="000000"/>
                </a:solidFill>
                <a:latin typeface="Arial" panose="020B0604020202020204" pitchFamily="34" charset="0"/>
              </a:rPr>
              <a:t>Award 3-4 marks </a:t>
            </a:r>
            <a:r>
              <a:rPr lang="en-US" sz="1400" b="0" i="0" u="none" strike="noStrike" baseline="0" dirty="0">
                <a:solidFill>
                  <a:srgbClr val="000000"/>
                </a:solidFill>
                <a:latin typeface="Arial" panose="020B0604020202020204" pitchFamily="34" charset="0"/>
              </a:rPr>
              <a:t>for a good explanation showing some knowledge and understanding of how a range of financial support can promote inclusion </a:t>
            </a:r>
          </a:p>
          <a:p>
            <a:r>
              <a:rPr lang="en-US" sz="1400" b="1" i="0" u="none" strike="noStrike" baseline="0" dirty="0">
                <a:solidFill>
                  <a:srgbClr val="000000"/>
                </a:solidFill>
                <a:latin typeface="Arial" panose="020B0604020202020204" pitchFamily="34" charset="0"/>
              </a:rPr>
              <a:t>Award 5 marks </a:t>
            </a:r>
            <a:r>
              <a:rPr lang="en-US" sz="1400" b="0" i="0" u="none" strike="noStrike" baseline="0" dirty="0">
                <a:solidFill>
                  <a:srgbClr val="000000"/>
                </a:solidFill>
                <a:latin typeface="Arial" panose="020B0604020202020204" pitchFamily="34" charset="0"/>
              </a:rPr>
              <a:t>for a very good explanation showing sound knowledge and understanding of how a range of financial support can promote inclusion </a:t>
            </a:r>
          </a:p>
          <a:p>
            <a:r>
              <a:rPr lang="en-US" sz="1400" b="1" i="0" u="none" strike="noStrike" baseline="0" dirty="0">
                <a:solidFill>
                  <a:srgbClr val="000000"/>
                </a:solidFill>
                <a:latin typeface="Arial" panose="020B0604020202020204" pitchFamily="34" charset="0"/>
              </a:rPr>
              <a:t>Learners may respond to all or any of the support listed below, award from basic band where response is general and does not identify at least one type of financial support. </a:t>
            </a:r>
            <a:endParaRPr lang="en-US" sz="1400" b="0" i="0" u="none" strike="noStrike" baseline="0" dirty="0">
              <a:solidFill>
                <a:srgbClr val="000000"/>
              </a:solidFill>
              <a:latin typeface="Arial" panose="020B0604020202020204" pitchFamily="34" charset="0"/>
            </a:endParaRPr>
          </a:p>
          <a:p>
            <a:r>
              <a:rPr lang="en-GB" sz="1800" b="0" i="0" u="none" strike="noStrike" baseline="0" dirty="0">
                <a:solidFill>
                  <a:srgbClr val="000000"/>
                </a:solidFill>
                <a:latin typeface="Arial" panose="020B0604020202020204" pitchFamily="34" charset="0"/>
              </a:rPr>
              <a:t>	</a:t>
            </a:r>
          </a:p>
          <a:p>
            <a:r>
              <a:rPr lang="en-US" sz="1400" b="1" i="0" u="none" strike="noStrike" baseline="0" dirty="0">
                <a:solidFill>
                  <a:srgbClr val="000000"/>
                </a:solidFill>
                <a:latin typeface="Arial" panose="020B0604020202020204" pitchFamily="34" charset="0"/>
              </a:rPr>
              <a:t> </a:t>
            </a:r>
            <a:r>
              <a:rPr lang="en-US" sz="1800" b="0" i="0" u="none" strike="noStrike" baseline="0" dirty="0">
                <a:solidFill>
                  <a:srgbClr val="000000"/>
                </a:solidFill>
                <a:latin typeface="Arial" panose="020B0604020202020204" pitchFamily="34" charset="0"/>
              </a:rPr>
              <a:t>	</a:t>
            </a:r>
          </a:p>
        </p:txBody>
      </p:sp>
      <p:sp>
        <p:nvSpPr>
          <p:cNvPr id="8" name="Title 2">
            <a:extLst>
              <a:ext uri="{FF2B5EF4-FFF2-40B4-BE49-F238E27FC236}">
                <a16:creationId xmlns:a16="http://schemas.microsoft.com/office/drawing/2014/main" id="{DCEB593E-CC96-790A-2403-1962DF571257}"/>
              </a:ext>
            </a:extLst>
          </p:cNvPr>
          <p:cNvSpPr txBox="1">
            <a:spLocks/>
          </p:cNvSpPr>
          <p:nvPr/>
        </p:nvSpPr>
        <p:spPr>
          <a:xfrm>
            <a:off x="7631183" y="6269272"/>
            <a:ext cx="4057897" cy="447261"/>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a:solidFill>
                  <a:schemeClr val="accent1"/>
                </a:solidFill>
                <a:latin typeface="+mj-lt"/>
                <a:ea typeface="+mj-ea"/>
                <a:cs typeface="+mj-cs"/>
              </a:defRPr>
            </a:lvl1pPr>
          </a:lstStyle>
          <a:p>
            <a:pPr algn="r"/>
            <a:r>
              <a:rPr lang="en-GB" sz="1800" dirty="0"/>
              <a:t>Continued …</a:t>
            </a:r>
          </a:p>
        </p:txBody>
      </p:sp>
    </p:spTree>
    <p:extLst>
      <p:ext uri="{BB962C8B-B14F-4D97-AF65-F5344CB8AC3E}">
        <p14:creationId xmlns:p14="http://schemas.microsoft.com/office/powerpoint/2010/main" val="219686353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2EDCEF-8891-DB06-1F24-513EFC1D4B12}"/>
            </a:ext>
          </a:extLst>
        </p:cNvPr>
        <p:cNvGrpSpPr/>
        <p:nvPr/>
      </p:nvGrpSpPr>
      <p:grpSpPr>
        <a:xfrm>
          <a:off x="0" y="0"/>
          <a:ext cx="0" cy="0"/>
          <a:chOff x="0" y="0"/>
          <a:chExt cx="0" cy="0"/>
        </a:xfrm>
      </p:grpSpPr>
      <p:sp>
        <p:nvSpPr>
          <p:cNvPr id="5" name="Title 2">
            <a:extLst>
              <a:ext uri="{FF2B5EF4-FFF2-40B4-BE49-F238E27FC236}">
                <a16:creationId xmlns:a16="http://schemas.microsoft.com/office/drawing/2014/main" id="{7F9C50C3-1E70-91D3-036A-75E7D8F34F7E}"/>
              </a:ext>
            </a:extLst>
          </p:cNvPr>
          <p:cNvSpPr>
            <a:spLocks noGrp="1"/>
          </p:cNvSpPr>
          <p:nvPr>
            <p:ph type="title"/>
          </p:nvPr>
        </p:nvSpPr>
        <p:spPr>
          <a:xfrm>
            <a:off x="282012" y="208722"/>
            <a:ext cx="5091890" cy="447261"/>
          </a:xfrm>
        </p:spPr>
        <p:txBody>
          <a:bodyPr/>
          <a:lstStyle/>
          <a:p>
            <a:r>
              <a:rPr lang="en-GB" sz="1800" dirty="0"/>
              <a:t>Q8 mark scheme </a:t>
            </a:r>
            <a:r>
              <a:rPr lang="en-GB" sz="1800" dirty="0" err="1"/>
              <a:t>contined</a:t>
            </a:r>
            <a:r>
              <a:rPr lang="en-GB" sz="1800" dirty="0"/>
              <a:t> …</a:t>
            </a:r>
          </a:p>
        </p:txBody>
      </p:sp>
      <p:sp>
        <p:nvSpPr>
          <p:cNvPr id="7" name="TextBox 6">
            <a:extLst>
              <a:ext uri="{FF2B5EF4-FFF2-40B4-BE49-F238E27FC236}">
                <a16:creationId xmlns:a16="http://schemas.microsoft.com/office/drawing/2014/main" id="{550BA8DE-2E9A-D29A-2F3A-3B7CE49C7E89}"/>
              </a:ext>
            </a:extLst>
          </p:cNvPr>
          <p:cNvSpPr txBox="1"/>
          <p:nvPr/>
        </p:nvSpPr>
        <p:spPr>
          <a:xfrm>
            <a:off x="6915807" y="64030"/>
            <a:ext cx="3261321" cy="738664"/>
          </a:xfrm>
          <a:prstGeom prst="rect">
            <a:avLst/>
          </a:prstGeom>
          <a:noFill/>
        </p:spPr>
        <p:txBody>
          <a:bodyPr wrap="square">
            <a:spAutoFit/>
          </a:bodyPr>
          <a:lstStyle/>
          <a:p>
            <a:r>
              <a:rPr lang="en-US" sz="1400" dirty="0">
                <a:solidFill>
                  <a:schemeClr val="accent1"/>
                </a:solidFill>
              </a:rPr>
              <a:t>Command Verb: </a:t>
            </a:r>
            <a:r>
              <a:rPr lang="en-US" sz="1400" b="1" i="1" dirty="0">
                <a:solidFill>
                  <a:srgbClr val="0070C0"/>
                </a:solidFill>
              </a:rPr>
              <a:t>Explain</a:t>
            </a:r>
            <a:r>
              <a:rPr lang="en-US" sz="1400" dirty="0">
                <a:solidFill>
                  <a:srgbClr val="0070C0"/>
                </a:solidFill>
              </a:rPr>
              <a:t>  </a:t>
            </a:r>
          </a:p>
          <a:p>
            <a:r>
              <a:rPr lang="en-US" sz="1400" i="1" dirty="0">
                <a:solidFill>
                  <a:srgbClr val="0070C0"/>
                </a:solidFill>
              </a:rPr>
              <a:t>Provide details and reasons for how and why something is the way it is </a:t>
            </a:r>
          </a:p>
        </p:txBody>
      </p:sp>
      <p:sp>
        <p:nvSpPr>
          <p:cNvPr id="8" name="TextBox 7">
            <a:extLst>
              <a:ext uri="{FF2B5EF4-FFF2-40B4-BE49-F238E27FC236}">
                <a16:creationId xmlns:a16="http://schemas.microsoft.com/office/drawing/2014/main" id="{E1DB2A34-79E4-F8B2-6E20-092ECFEE415C}"/>
              </a:ext>
            </a:extLst>
          </p:cNvPr>
          <p:cNvSpPr txBox="1"/>
          <p:nvPr/>
        </p:nvSpPr>
        <p:spPr>
          <a:xfrm>
            <a:off x="282012" y="887135"/>
            <a:ext cx="5951148" cy="5970865"/>
          </a:xfrm>
          <a:prstGeom prst="rect">
            <a:avLst/>
          </a:prstGeom>
          <a:noFill/>
        </p:spPr>
        <p:txBody>
          <a:bodyPr wrap="square">
            <a:spAutoFit/>
          </a:bodyPr>
          <a:lstStyle/>
          <a:p>
            <a:r>
              <a:rPr lang="en-GB" sz="1400" b="0" i="0" u="none" strike="noStrike" baseline="0" dirty="0">
                <a:solidFill>
                  <a:srgbClr val="000000"/>
                </a:solidFill>
                <a:latin typeface="Arial" panose="020B0604020202020204" pitchFamily="34" charset="0"/>
              </a:rPr>
              <a:t>Response may refer to: </a:t>
            </a:r>
          </a:p>
          <a:p>
            <a:r>
              <a:rPr lang="en-GB" sz="1400" b="1" i="0" u="none" strike="noStrike" baseline="0" dirty="0">
                <a:solidFill>
                  <a:srgbClr val="000000"/>
                </a:solidFill>
                <a:latin typeface="Arial" panose="020B0604020202020204" pitchFamily="34" charset="0"/>
              </a:rPr>
              <a:t>Universal credit </a:t>
            </a:r>
            <a:r>
              <a:rPr lang="en-GB" sz="1400" b="0" i="0" u="none" strike="noStrike" baseline="0" dirty="0">
                <a:solidFill>
                  <a:srgbClr val="000000"/>
                </a:solidFill>
                <a:latin typeface="Arial" panose="020B0604020202020204" pitchFamily="34" charset="0"/>
              </a:rPr>
              <a:t>	</a:t>
            </a:r>
          </a:p>
          <a:p>
            <a:pPr marL="285750" indent="-285750">
              <a:buFont typeface="Arial" panose="020B0604020202020204" pitchFamily="34" charset="0"/>
              <a:buChar char="•"/>
            </a:pPr>
            <a:r>
              <a:rPr lang="en-US" sz="1400" b="0" i="0" u="none" strike="noStrike" baseline="0" dirty="0">
                <a:solidFill>
                  <a:srgbClr val="000000"/>
                </a:solidFill>
                <a:latin typeface="Arial" panose="020B0604020202020204" pitchFamily="34" charset="0"/>
              </a:rPr>
              <a:t>Universal credit payments are regularly made which will support families to plan for buying of school clothing and equipment </a:t>
            </a:r>
          </a:p>
          <a:p>
            <a:pPr marL="285750" indent="-285750">
              <a:buFont typeface="Arial" panose="020B0604020202020204" pitchFamily="34" charset="0"/>
              <a:buChar char="•"/>
            </a:pPr>
            <a:r>
              <a:rPr lang="en-US" sz="1400" b="0" i="0" u="none" strike="noStrike" baseline="0" dirty="0">
                <a:solidFill>
                  <a:srgbClr val="000000"/>
                </a:solidFill>
                <a:latin typeface="Arial" panose="020B0604020202020204" pitchFamily="34" charset="0"/>
              </a:rPr>
              <a:t>The regular payments will support events that otherwise children and families may not be able to attend </a:t>
            </a:r>
          </a:p>
          <a:p>
            <a:pPr marL="285750" indent="-285750">
              <a:buFont typeface="Arial" panose="020B0604020202020204" pitchFamily="34" charset="0"/>
              <a:buChar char="•"/>
            </a:pPr>
            <a:r>
              <a:rPr lang="en-US" sz="1400" b="0" i="0" u="none" strike="noStrike" baseline="0" dirty="0">
                <a:solidFill>
                  <a:srgbClr val="000000"/>
                </a:solidFill>
                <a:latin typeface="Arial" panose="020B0604020202020204" pitchFamily="34" charset="0"/>
              </a:rPr>
              <a:t>When a parent/carer starts work, these payments do not come to an abrupt end which will support forward planning </a:t>
            </a:r>
          </a:p>
          <a:p>
            <a:pPr marL="285750" indent="-285750">
              <a:buFont typeface="Arial" panose="020B0604020202020204" pitchFamily="34" charset="0"/>
              <a:buChar char="•"/>
            </a:pPr>
            <a:r>
              <a:rPr lang="en-US" sz="1400" b="0" i="0" u="none" strike="noStrike" baseline="0" dirty="0">
                <a:solidFill>
                  <a:srgbClr val="000000"/>
                </a:solidFill>
                <a:latin typeface="Arial" panose="020B0604020202020204" pitchFamily="34" charset="0"/>
              </a:rPr>
              <a:t>Universal credit helps with a combination of work and family commitments, this will allow parents/carers to partake in flexible working arrangements and therefore be available for school/family events </a:t>
            </a:r>
          </a:p>
          <a:p>
            <a:pPr marL="285750" indent="-285750">
              <a:buFont typeface="Arial" panose="020B0604020202020204" pitchFamily="34" charset="0"/>
              <a:buChar char="•"/>
            </a:pPr>
            <a:r>
              <a:rPr lang="en-US" sz="1400" b="0" i="0" u="none" strike="noStrike" baseline="0" dirty="0">
                <a:solidFill>
                  <a:srgbClr val="000000"/>
                </a:solidFill>
                <a:latin typeface="Arial" panose="020B0604020202020204" pitchFamily="34" charset="0"/>
              </a:rPr>
              <a:t>Flexible working arrangements or part time working enables further skills development for future job prospects. This could enable families to earn more money for extra activities </a:t>
            </a:r>
          </a:p>
          <a:p>
            <a:pPr marL="285750" indent="-285750">
              <a:buFont typeface="Arial" panose="020B0604020202020204" pitchFamily="34" charset="0"/>
              <a:buChar char="•"/>
            </a:pPr>
            <a:r>
              <a:rPr lang="en-US" sz="1400" b="0" i="0" u="none" strike="noStrike" baseline="0" dirty="0">
                <a:solidFill>
                  <a:srgbClr val="000000"/>
                </a:solidFill>
                <a:latin typeface="Arial" panose="020B0604020202020204" pitchFamily="34" charset="0"/>
              </a:rPr>
              <a:t>Universal credit payments are based on earnings not hours worked which creates extra flexibility for work life balance </a:t>
            </a:r>
          </a:p>
          <a:p>
            <a:pPr marL="285750" indent="-285750">
              <a:buFont typeface="Arial" panose="020B0604020202020204" pitchFamily="34" charset="0"/>
              <a:buChar char="•"/>
            </a:pPr>
            <a:r>
              <a:rPr lang="en-US" sz="1400" b="0" i="0" u="none" strike="noStrike" baseline="0" dirty="0">
                <a:solidFill>
                  <a:srgbClr val="000000"/>
                </a:solidFill>
                <a:latin typeface="Arial" panose="020B0604020202020204" pitchFamily="34" charset="0"/>
              </a:rPr>
              <a:t>Extra money is available to support dependent children. This could mean education opportunities are not lost where young people would prefer to stay in education in place of employment </a:t>
            </a:r>
          </a:p>
          <a:p>
            <a:pPr marL="285750" indent="-285750">
              <a:buFont typeface="Arial" panose="020B0604020202020204" pitchFamily="34" charset="0"/>
              <a:buChar char="•"/>
            </a:pPr>
            <a:r>
              <a:rPr lang="en-US" sz="1400" b="0" i="0" u="none" strike="noStrike" baseline="0" dirty="0">
                <a:solidFill>
                  <a:srgbClr val="000000"/>
                </a:solidFill>
                <a:latin typeface="Arial" panose="020B0604020202020204" pitchFamily="34" charset="0"/>
              </a:rPr>
              <a:t>Higher rates of payment are made to support children with additional needs. This could mean families on low income can provide additional activities/resources they may not otherwise afford. </a:t>
            </a:r>
          </a:p>
          <a:p>
            <a:pPr marL="285750" indent="-285750">
              <a:buFont typeface="Arial" panose="020B0604020202020204" pitchFamily="34" charset="0"/>
              <a:buChar char="•"/>
            </a:pPr>
            <a:r>
              <a:rPr lang="en-US" sz="1400" b="0" i="0" u="none" strike="noStrike" baseline="0" dirty="0">
                <a:solidFill>
                  <a:srgbClr val="000000"/>
                </a:solidFill>
                <a:latin typeface="Arial" panose="020B0604020202020204" pitchFamily="34" charset="0"/>
              </a:rPr>
              <a:t>Families who have a small amount of savings will not be </a:t>
            </a:r>
            <a:r>
              <a:rPr lang="en-US" sz="1400" b="0" i="0" u="none" strike="noStrike" baseline="0" dirty="0" err="1">
                <a:solidFill>
                  <a:srgbClr val="000000"/>
                </a:solidFill>
                <a:latin typeface="Arial" panose="020B0604020202020204" pitchFamily="34" charset="0"/>
              </a:rPr>
              <a:t>penalised</a:t>
            </a:r>
            <a:r>
              <a:rPr lang="en-US" sz="1400" b="0" i="0" u="none" strike="noStrike" baseline="0" dirty="0">
                <a:solidFill>
                  <a:srgbClr val="000000"/>
                </a:solidFill>
                <a:latin typeface="Arial" panose="020B0604020202020204" pitchFamily="34" charset="0"/>
              </a:rPr>
              <a:t>, this could mean savings can be used for extras such as holidays. This would support family enjoyment and also support well-being. </a:t>
            </a:r>
          </a:p>
          <a:p>
            <a:r>
              <a:rPr lang="en-GB" sz="1800" b="0" i="0" u="none" strike="noStrike" baseline="0" dirty="0">
                <a:solidFill>
                  <a:srgbClr val="000000"/>
                </a:solidFill>
                <a:latin typeface="Arial" panose="020B0604020202020204" pitchFamily="34" charset="0"/>
              </a:rPr>
              <a:t>	</a:t>
            </a:r>
          </a:p>
        </p:txBody>
      </p:sp>
      <p:sp>
        <p:nvSpPr>
          <p:cNvPr id="10" name="TextBox 9">
            <a:extLst>
              <a:ext uri="{FF2B5EF4-FFF2-40B4-BE49-F238E27FC236}">
                <a16:creationId xmlns:a16="http://schemas.microsoft.com/office/drawing/2014/main" id="{21DA36ED-6498-78D8-2147-A9867B49C358}"/>
              </a:ext>
            </a:extLst>
          </p:cNvPr>
          <p:cNvSpPr txBox="1"/>
          <p:nvPr/>
        </p:nvSpPr>
        <p:spPr>
          <a:xfrm>
            <a:off x="6537960" y="994856"/>
            <a:ext cx="5532120" cy="5970865"/>
          </a:xfrm>
          <a:prstGeom prst="rect">
            <a:avLst/>
          </a:prstGeom>
          <a:noFill/>
        </p:spPr>
        <p:txBody>
          <a:bodyPr wrap="square">
            <a:spAutoFit/>
          </a:bodyPr>
          <a:lstStyle/>
          <a:p>
            <a:r>
              <a:rPr lang="en-GB" sz="1400" b="1" i="0" u="none" strike="noStrike" baseline="0" dirty="0">
                <a:solidFill>
                  <a:srgbClr val="000000"/>
                </a:solidFill>
                <a:latin typeface="Arial" panose="020B0604020202020204" pitchFamily="34" charset="0"/>
              </a:rPr>
              <a:t>Tax-Free childcare </a:t>
            </a:r>
            <a:endParaRPr lang="en-GB" sz="1400" b="0" i="0" u="none" strike="noStrike" baseline="0" dirty="0">
              <a:solidFill>
                <a:srgbClr val="000000"/>
              </a:solidFill>
              <a:latin typeface="Arial" panose="020B0604020202020204" pitchFamily="34" charset="0"/>
            </a:endParaRPr>
          </a:p>
          <a:p>
            <a:pPr marL="285750" indent="-285750">
              <a:buFont typeface="Arial" panose="020B0604020202020204" pitchFamily="34" charset="0"/>
              <a:buChar char="•"/>
            </a:pPr>
            <a:r>
              <a:rPr lang="en-US" sz="1400" b="0" i="0" u="none" strike="noStrike" baseline="0" dirty="0">
                <a:solidFill>
                  <a:srgbClr val="000000"/>
                </a:solidFill>
                <a:latin typeface="Arial" panose="020B0604020202020204" pitchFamily="34" charset="0"/>
              </a:rPr>
              <a:t>Enables families to access help with payment for childcare </a:t>
            </a:r>
          </a:p>
          <a:p>
            <a:pPr marL="285750" indent="-285750">
              <a:buFont typeface="Arial" panose="020B0604020202020204" pitchFamily="34" charset="0"/>
              <a:buChar char="•"/>
            </a:pPr>
            <a:r>
              <a:rPr lang="en-US" sz="1400" b="0" i="0" u="none" strike="noStrike" baseline="0" dirty="0">
                <a:solidFill>
                  <a:srgbClr val="000000"/>
                </a:solidFill>
                <a:latin typeface="Arial" panose="020B0604020202020204" pitchFamily="34" charset="0"/>
              </a:rPr>
              <a:t>Available to pay for registered/approved childcare </a:t>
            </a:r>
          </a:p>
          <a:p>
            <a:pPr marL="285750" indent="-285750">
              <a:buFont typeface="Arial" panose="020B0604020202020204" pitchFamily="34" charset="0"/>
              <a:buChar char="•"/>
            </a:pPr>
            <a:r>
              <a:rPr lang="en-US" sz="1400" b="0" i="0" u="none" strike="noStrike" baseline="0" dirty="0">
                <a:solidFill>
                  <a:srgbClr val="000000"/>
                </a:solidFill>
                <a:latin typeface="Arial" panose="020B0604020202020204" pitchFamily="34" charset="0"/>
              </a:rPr>
              <a:t>Accounts can be set up online and money paid directly by families and topped up by the government making easy access for everyone </a:t>
            </a:r>
          </a:p>
          <a:p>
            <a:pPr marL="285750" indent="-285750">
              <a:buFont typeface="Arial" panose="020B0604020202020204" pitchFamily="34" charset="0"/>
              <a:buChar char="•"/>
            </a:pPr>
            <a:r>
              <a:rPr lang="en-US" sz="1400" b="0" i="0" u="none" strike="noStrike" baseline="0" dirty="0">
                <a:solidFill>
                  <a:srgbClr val="000000"/>
                </a:solidFill>
                <a:latin typeface="Arial" panose="020B0604020202020204" pitchFamily="34" charset="0"/>
              </a:rPr>
              <a:t>Parents/carers of children with special needs also qualify for support </a:t>
            </a:r>
          </a:p>
          <a:p>
            <a:pPr marL="285750" indent="-285750">
              <a:buFont typeface="Arial" panose="020B0604020202020204" pitchFamily="34" charset="0"/>
              <a:buChar char="•"/>
            </a:pPr>
            <a:r>
              <a:rPr lang="en-US" sz="1400" b="0" i="0" u="none" strike="noStrike" baseline="0" dirty="0">
                <a:solidFill>
                  <a:srgbClr val="000000"/>
                </a:solidFill>
                <a:latin typeface="Arial" panose="020B0604020202020204" pitchFamily="34" charset="0"/>
              </a:rPr>
              <a:t>Supports children with special needs until the age of 17 </a:t>
            </a:r>
          </a:p>
          <a:p>
            <a:pPr marL="285750" indent="-285750">
              <a:buFont typeface="Arial" panose="020B0604020202020204" pitchFamily="34" charset="0"/>
              <a:buChar char="•"/>
            </a:pPr>
            <a:r>
              <a:rPr lang="en-US" sz="1400" b="0" i="0" u="none" strike="noStrike" baseline="0" dirty="0">
                <a:solidFill>
                  <a:srgbClr val="000000"/>
                </a:solidFill>
                <a:latin typeface="Arial" panose="020B0604020202020204" pitchFamily="34" charset="0"/>
              </a:rPr>
              <a:t>Both parents must be working but it is designed to be flexible for those who wish to work part time </a:t>
            </a:r>
          </a:p>
          <a:p>
            <a:pPr marL="285750" indent="-285750">
              <a:buFont typeface="Arial" panose="020B0604020202020204" pitchFamily="34" charset="0"/>
              <a:buChar char="•"/>
            </a:pPr>
            <a:r>
              <a:rPr lang="en-US" sz="1400" b="0" i="0" u="none" strike="noStrike" baseline="0" dirty="0">
                <a:solidFill>
                  <a:srgbClr val="000000"/>
                </a:solidFill>
                <a:latin typeface="Arial" panose="020B0604020202020204" pitchFamily="34" charset="0"/>
              </a:rPr>
              <a:t>Any working family can access the scheme providing they meet the requirements for eligibility </a:t>
            </a:r>
          </a:p>
          <a:p>
            <a:pPr marL="285750" indent="-285750">
              <a:buFont typeface="Arial" panose="020B0604020202020204" pitchFamily="34" charset="0"/>
              <a:buChar char="•"/>
            </a:pPr>
            <a:r>
              <a:rPr lang="en-US" sz="1400" b="0" i="0" u="none" strike="noStrike" baseline="0" dirty="0">
                <a:solidFill>
                  <a:srgbClr val="000000"/>
                </a:solidFill>
                <a:latin typeface="Arial" panose="020B0604020202020204" pitchFamily="34" charset="0"/>
              </a:rPr>
              <a:t>Unlike some schemes tax free childcare does not rely on employers offering it </a:t>
            </a:r>
          </a:p>
          <a:p>
            <a:pPr marL="285750" indent="-285750">
              <a:buFont typeface="Arial" panose="020B0604020202020204" pitchFamily="34" charset="0"/>
              <a:buChar char="•"/>
            </a:pPr>
            <a:r>
              <a:rPr lang="en-US" sz="1400" b="0" i="0" u="none" strike="noStrike" baseline="0" dirty="0">
                <a:solidFill>
                  <a:srgbClr val="000000"/>
                </a:solidFill>
                <a:latin typeface="Arial" panose="020B0604020202020204" pitchFamily="34" charset="0"/>
              </a:rPr>
              <a:t>Self-employed parents are also eligible to access support from the scheme </a:t>
            </a:r>
          </a:p>
          <a:p>
            <a:pPr marL="285750" indent="-285750">
              <a:buFont typeface="Arial" panose="020B0604020202020204" pitchFamily="34" charset="0"/>
              <a:buChar char="•"/>
            </a:pPr>
            <a:r>
              <a:rPr lang="en-US" sz="1400" b="0" i="0" u="none" strike="noStrike" baseline="0" dirty="0">
                <a:solidFill>
                  <a:srgbClr val="000000"/>
                </a:solidFill>
                <a:latin typeface="Arial" panose="020B0604020202020204" pitchFamily="34" charset="0"/>
              </a:rPr>
              <a:t>Flexible payments can be made into the account which will support families who earn varying amounts and those who need more help at certain times of the year </a:t>
            </a:r>
          </a:p>
          <a:p>
            <a:pPr marL="285750" indent="-285750">
              <a:buFont typeface="Arial" panose="020B0604020202020204" pitchFamily="34" charset="0"/>
              <a:buChar char="•"/>
            </a:pPr>
            <a:r>
              <a:rPr lang="en-US" sz="1400" b="0" i="0" u="none" strike="noStrike" baseline="0" dirty="0">
                <a:solidFill>
                  <a:srgbClr val="000000"/>
                </a:solidFill>
                <a:latin typeface="Arial" panose="020B0604020202020204" pitchFamily="34" charset="0"/>
              </a:rPr>
              <a:t>The online process is simple and easy to access, and families can keep track of the amounts </a:t>
            </a:r>
          </a:p>
          <a:p>
            <a:pPr marL="285750" indent="-285750">
              <a:buFont typeface="Arial" panose="020B0604020202020204" pitchFamily="34" charset="0"/>
              <a:buChar char="•"/>
            </a:pPr>
            <a:r>
              <a:rPr lang="en-US" sz="1400" b="0" i="0" u="none" strike="noStrike" baseline="0" dirty="0">
                <a:solidFill>
                  <a:srgbClr val="000000"/>
                </a:solidFill>
                <a:latin typeface="Arial" panose="020B0604020202020204" pitchFamily="34" charset="0"/>
              </a:rPr>
              <a:t>If circumstances change and families no longer require support all money paid in can be withdrawn </a:t>
            </a:r>
          </a:p>
          <a:p>
            <a:pPr marL="285750" indent="-285750">
              <a:buFont typeface="Arial" panose="020B0604020202020204" pitchFamily="34" charset="0"/>
              <a:buChar char="•"/>
            </a:pPr>
            <a:r>
              <a:rPr lang="en-US" sz="1400" b="0" i="0" u="none" strike="noStrike" baseline="0" dirty="0">
                <a:solidFill>
                  <a:srgbClr val="000000"/>
                </a:solidFill>
                <a:latin typeface="Arial" panose="020B0604020202020204" pitchFamily="34" charset="0"/>
              </a:rPr>
              <a:t>Supports parents/carers who may not otherwise be able to return to work </a:t>
            </a:r>
          </a:p>
          <a:p>
            <a:r>
              <a:rPr lang="en-GB" sz="1800" b="0" i="0" u="none" strike="noStrike" baseline="0" dirty="0">
                <a:solidFill>
                  <a:srgbClr val="000000"/>
                </a:solidFill>
                <a:latin typeface="Arial" panose="020B0604020202020204" pitchFamily="34" charset="0"/>
              </a:rPr>
              <a:t>	</a:t>
            </a:r>
          </a:p>
        </p:txBody>
      </p:sp>
      <p:sp>
        <p:nvSpPr>
          <p:cNvPr id="11" name="Title 2">
            <a:extLst>
              <a:ext uri="{FF2B5EF4-FFF2-40B4-BE49-F238E27FC236}">
                <a16:creationId xmlns:a16="http://schemas.microsoft.com/office/drawing/2014/main" id="{DB50343B-0E88-B666-3C36-491588A3C27B}"/>
              </a:ext>
            </a:extLst>
          </p:cNvPr>
          <p:cNvSpPr txBox="1">
            <a:spLocks/>
          </p:cNvSpPr>
          <p:nvPr/>
        </p:nvSpPr>
        <p:spPr>
          <a:xfrm>
            <a:off x="7631183" y="6269272"/>
            <a:ext cx="4057897" cy="447261"/>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a:solidFill>
                  <a:schemeClr val="accent1"/>
                </a:solidFill>
                <a:latin typeface="+mj-lt"/>
                <a:ea typeface="+mj-ea"/>
                <a:cs typeface="+mj-cs"/>
              </a:defRPr>
            </a:lvl1pPr>
          </a:lstStyle>
          <a:p>
            <a:pPr algn="r"/>
            <a:r>
              <a:rPr lang="en-GB" sz="1800" dirty="0"/>
              <a:t>Continued …</a:t>
            </a:r>
          </a:p>
        </p:txBody>
      </p:sp>
    </p:spTree>
    <p:extLst>
      <p:ext uri="{BB962C8B-B14F-4D97-AF65-F5344CB8AC3E}">
        <p14:creationId xmlns:p14="http://schemas.microsoft.com/office/powerpoint/2010/main" val="385226326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0495DD-05C5-DC75-9C2F-BA47160E7C32}"/>
            </a:ext>
          </a:extLst>
        </p:cNvPr>
        <p:cNvGrpSpPr/>
        <p:nvPr/>
      </p:nvGrpSpPr>
      <p:grpSpPr>
        <a:xfrm>
          <a:off x="0" y="0"/>
          <a:ext cx="0" cy="0"/>
          <a:chOff x="0" y="0"/>
          <a:chExt cx="0" cy="0"/>
        </a:xfrm>
      </p:grpSpPr>
      <p:sp>
        <p:nvSpPr>
          <p:cNvPr id="5" name="Title 2">
            <a:extLst>
              <a:ext uri="{FF2B5EF4-FFF2-40B4-BE49-F238E27FC236}">
                <a16:creationId xmlns:a16="http://schemas.microsoft.com/office/drawing/2014/main" id="{5E4CE7F1-AA48-3728-D03A-BA114118413C}"/>
              </a:ext>
            </a:extLst>
          </p:cNvPr>
          <p:cNvSpPr>
            <a:spLocks noGrp="1"/>
          </p:cNvSpPr>
          <p:nvPr>
            <p:ph type="title"/>
          </p:nvPr>
        </p:nvSpPr>
        <p:spPr>
          <a:xfrm>
            <a:off x="282012" y="208722"/>
            <a:ext cx="5091890" cy="447261"/>
          </a:xfrm>
        </p:spPr>
        <p:txBody>
          <a:bodyPr/>
          <a:lstStyle/>
          <a:p>
            <a:r>
              <a:rPr lang="en-GB" sz="1800" dirty="0"/>
              <a:t>Q8 and mark scheme continued…</a:t>
            </a:r>
          </a:p>
        </p:txBody>
      </p:sp>
      <p:sp>
        <p:nvSpPr>
          <p:cNvPr id="7" name="TextBox 6">
            <a:extLst>
              <a:ext uri="{FF2B5EF4-FFF2-40B4-BE49-F238E27FC236}">
                <a16:creationId xmlns:a16="http://schemas.microsoft.com/office/drawing/2014/main" id="{6F70150E-9243-F6BB-0146-2142C6E6AEFD}"/>
              </a:ext>
            </a:extLst>
          </p:cNvPr>
          <p:cNvSpPr txBox="1"/>
          <p:nvPr/>
        </p:nvSpPr>
        <p:spPr>
          <a:xfrm>
            <a:off x="6915807" y="64030"/>
            <a:ext cx="3261321" cy="738664"/>
          </a:xfrm>
          <a:prstGeom prst="rect">
            <a:avLst/>
          </a:prstGeom>
          <a:noFill/>
        </p:spPr>
        <p:txBody>
          <a:bodyPr wrap="square">
            <a:spAutoFit/>
          </a:bodyPr>
          <a:lstStyle/>
          <a:p>
            <a:r>
              <a:rPr lang="en-US" sz="1400" dirty="0">
                <a:solidFill>
                  <a:schemeClr val="accent1"/>
                </a:solidFill>
              </a:rPr>
              <a:t>Command Verb: </a:t>
            </a:r>
            <a:r>
              <a:rPr lang="en-US" sz="1400" b="1" i="1" dirty="0">
                <a:solidFill>
                  <a:srgbClr val="0070C0"/>
                </a:solidFill>
              </a:rPr>
              <a:t>Explain</a:t>
            </a:r>
            <a:r>
              <a:rPr lang="en-US" sz="1400" dirty="0">
                <a:solidFill>
                  <a:srgbClr val="0070C0"/>
                </a:solidFill>
              </a:rPr>
              <a:t>  </a:t>
            </a:r>
          </a:p>
          <a:p>
            <a:r>
              <a:rPr lang="en-US" sz="1400" i="1" dirty="0">
                <a:solidFill>
                  <a:srgbClr val="0070C0"/>
                </a:solidFill>
              </a:rPr>
              <a:t>Provide details and reasons for how and why something is the way it is </a:t>
            </a:r>
          </a:p>
        </p:txBody>
      </p:sp>
      <p:sp>
        <p:nvSpPr>
          <p:cNvPr id="3" name="TextBox 2">
            <a:extLst>
              <a:ext uri="{FF2B5EF4-FFF2-40B4-BE49-F238E27FC236}">
                <a16:creationId xmlns:a16="http://schemas.microsoft.com/office/drawing/2014/main" id="{182CEF08-E90E-01D4-D581-8295A7172B1B}"/>
              </a:ext>
            </a:extLst>
          </p:cNvPr>
          <p:cNvSpPr txBox="1"/>
          <p:nvPr/>
        </p:nvSpPr>
        <p:spPr>
          <a:xfrm>
            <a:off x="282012" y="1091768"/>
            <a:ext cx="5813988" cy="5970865"/>
          </a:xfrm>
          <a:prstGeom prst="rect">
            <a:avLst/>
          </a:prstGeom>
          <a:noFill/>
        </p:spPr>
        <p:txBody>
          <a:bodyPr wrap="square">
            <a:spAutoFit/>
          </a:bodyPr>
          <a:lstStyle/>
          <a:p>
            <a:r>
              <a:rPr lang="en-GB" sz="1400" b="1" i="0" u="none" strike="noStrike" baseline="0" dirty="0">
                <a:solidFill>
                  <a:srgbClr val="000000"/>
                </a:solidFill>
                <a:latin typeface="Arial" panose="020B0604020202020204" pitchFamily="34" charset="0"/>
              </a:rPr>
              <a:t>Clothing grant </a:t>
            </a:r>
            <a:endParaRPr lang="en-GB" sz="1400" b="0" i="0" u="none" strike="noStrike" baseline="0" dirty="0">
              <a:solidFill>
                <a:srgbClr val="000000"/>
              </a:solidFill>
              <a:latin typeface="Arial" panose="020B0604020202020204" pitchFamily="34" charset="0"/>
            </a:endParaRPr>
          </a:p>
          <a:p>
            <a:pPr marL="285750" indent="-285750">
              <a:buFont typeface="Arial" panose="020B0604020202020204" pitchFamily="34" charset="0"/>
              <a:buChar char="•"/>
            </a:pPr>
            <a:r>
              <a:rPr lang="en-US" sz="1400" b="0" i="0" u="none" strike="noStrike" baseline="0" dirty="0">
                <a:solidFill>
                  <a:srgbClr val="000000"/>
                </a:solidFill>
                <a:latin typeface="Arial" panose="020B0604020202020204" pitchFamily="34" charset="0"/>
              </a:rPr>
              <a:t>Ensures children are suitably dressed to suit weather requirements </a:t>
            </a:r>
          </a:p>
          <a:p>
            <a:pPr marL="285750" indent="-285750">
              <a:buFont typeface="Arial" panose="020B0604020202020204" pitchFamily="34" charset="0"/>
              <a:buChar char="•"/>
            </a:pPr>
            <a:r>
              <a:rPr lang="en-US" sz="1400" b="0" i="0" u="none" strike="noStrike" baseline="0" dirty="0">
                <a:solidFill>
                  <a:srgbClr val="000000"/>
                </a:solidFill>
                <a:latin typeface="Arial" panose="020B0604020202020204" pitchFamily="34" charset="0"/>
              </a:rPr>
              <a:t>Supports physical health – where children are appropriately dressed illness might be avoided </a:t>
            </a:r>
          </a:p>
          <a:p>
            <a:pPr marL="285750" indent="-285750">
              <a:buFont typeface="Arial" panose="020B0604020202020204" pitchFamily="34" charset="0"/>
              <a:buChar char="•"/>
            </a:pPr>
            <a:r>
              <a:rPr lang="en-US" sz="1400" b="0" i="0" u="none" strike="noStrike" baseline="0" dirty="0">
                <a:solidFill>
                  <a:srgbClr val="000000"/>
                </a:solidFill>
                <a:latin typeface="Arial" panose="020B0604020202020204" pitchFamily="34" charset="0"/>
              </a:rPr>
              <a:t>Supports school attendance. Limits bullying where otherwise clothing may be different to others. </a:t>
            </a:r>
          </a:p>
          <a:p>
            <a:pPr marL="285750" indent="-285750">
              <a:buFont typeface="Arial" panose="020B0604020202020204" pitchFamily="34" charset="0"/>
              <a:buChar char="•"/>
            </a:pPr>
            <a:r>
              <a:rPr lang="en-US" sz="1400" b="0" i="0" u="none" strike="noStrike" baseline="0" dirty="0">
                <a:solidFill>
                  <a:srgbClr val="000000"/>
                </a:solidFill>
                <a:latin typeface="Arial" panose="020B0604020202020204" pitchFamily="34" charset="0"/>
              </a:rPr>
              <a:t>Payment must be spent on clothing for school so will limit misuse of funding </a:t>
            </a:r>
          </a:p>
          <a:p>
            <a:pPr marL="285750" indent="-285750">
              <a:buFont typeface="Arial" panose="020B0604020202020204" pitchFamily="34" charset="0"/>
              <a:buChar char="•"/>
            </a:pPr>
            <a:r>
              <a:rPr lang="en-US" sz="1400" b="0" i="0" u="none" strike="noStrike" baseline="0" dirty="0">
                <a:solidFill>
                  <a:srgbClr val="000000"/>
                </a:solidFill>
                <a:latin typeface="Arial" panose="020B0604020202020204" pitchFamily="34" charset="0"/>
              </a:rPr>
              <a:t>Encourages a sense of belonging when children wear uniform </a:t>
            </a:r>
          </a:p>
          <a:p>
            <a:endParaRPr lang="en-GB" sz="1400" b="0" i="0" u="none" strike="noStrike" baseline="0" dirty="0">
              <a:solidFill>
                <a:srgbClr val="000000"/>
              </a:solidFill>
              <a:latin typeface="Arial" panose="020B0604020202020204" pitchFamily="34" charset="0"/>
            </a:endParaRPr>
          </a:p>
          <a:p>
            <a:r>
              <a:rPr lang="en-GB" sz="1400" b="1" i="0" u="none" strike="noStrike" baseline="0" dirty="0">
                <a:solidFill>
                  <a:srgbClr val="000000"/>
                </a:solidFill>
                <a:latin typeface="Arial" panose="020B0604020202020204" pitchFamily="34" charset="0"/>
              </a:rPr>
              <a:t>Free school meals </a:t>
            </a:r>
            <a:endParaRPr lang="en-GB" sz="1400" b="0" i="0" u="none" strike="noStrike" baseline="0" dirty="0">
              <a:solidFill>
                <a:srgbClr val="000000"/>
              </a:solidFill>
              <a:latin typeface="Arial" panose="020B0604020202020204" pitchFamily="34" charset="0"/>
            </a:endParaRPr>
          </a:p>
          <a:p>
            <a:pPr marL="285750" indent="-285750">
              <a:buFont typeface="Arial" panose="020B0604020202020204" pitchFamily="34" charset="0"/>
              <a:buChar char="•"/>
            </a:pPr>
            <a:r>
              <a:rPr lang="en-US" sz="1400" b="0" i="0" u="none" strike="noStrike" baseline="0" dirty="0">
                <a:solidFill>
                  <a:srgbClr val="000000"/>
                </a:solidFill>
                <a:latin typeface="Arial" panose="020B0604020202020204" pitchFamily="34" charset="0"/>
              </a:rPr>
              <a:t>When children eat lunch they will be ready to take part in afternoon learning </a:t>
            </a:r>
          </a:p>
          <a:p>
            <a:pPr marL="285750" indent="-285750">
              <a:buFont typeface="Arial" panose="020B0604020202020204" pitchFamily="34" charset="0"/>
              <a:buChar char="•"/>
            </a:pPr>
            <a:r>
              <a:rPr lang="en-US" sz="1400" b="0" i="0" u="none" strike="noStrike" baseline="0" dirty="0">
                <a:solidFill>
                  <a:srgbClr val="000000"/>
                </a:solidFill>
                <a:latin typeface="Arial" panose="020B0604020202020204" pitchFamily="34" charset="0"/>
              </a:rPr>
              <a:t>If children are hungry they may be disruptive leading to isolation from peers </a:t>
            </a:r>
          </a:p>
          <a:p>
            <a:pPr marL="285750" indent="-285750">
              <a:buFont typeface="Arial" panose="020B0604020202020204" pitchFamily="34" charset="0"/>
              <a:buChar char="•"/>
            </a:pPr>
            <a:r>
              <a:rPr lang="en-US" sz="1400" b="0" i="0" u="none" strike="noStrike" baseline="0" dirty="0">
                <a:solidFill>
                  <a:srgbClr val="000000"/>
                </a:solidFill>
                <a:latin typeface="Arial" panose="020B0604020202020204" pitchFamily="34" charset="0"/>
              </a:rPr>
              <a:t>Sitting together at mealtimes encourages social inclusion </a:t>
            </a:r>
          </a:p>
          <a:p>
            <a:pPr marL="285750" indent="-285750">
              <a:buFont typeface="Arial" panose="020B0604020202020204" pitchFamily="34" charset="0"/>
              <a:buChar char="•"/>
            </a:pPr>
            <a:r>
              <a:rPr lang="en-GB" sz="1400" b="0" i="0" u="none" strike="noStrike" baseline="0" dirty="0">
                <a:solidFill>
                  <a:srgbClr val="000000"/>
                </a:solidFill>
                <a:latin typeface="Arial" panose="020B0604020202020204" pitchFamily="34" charset="0"/>
              </a:rPr>
              <a:t>Encourages physical growth </a:t>
            </a:r>
          </a:p>
          <a:p>
            <a:pPr marL="285750" indent="-285750">
              <a:buFont typeface="Arial" panose="020B0604020202020204" pitchFamily="34" charset="0"/>
              <a:buChar char="•"/>
            </a:pPr>
            <a:r>
              <a:rPr lang="en-US" sz="1400" b="0" i="0" u="none" strike="noStrike" baseline="0" dirty="0">
                <a:solidFill>
                  <a:srgbClr val="000000"/>
                </a:solidFill>
                <a:latin typeface="Arial" panose="020B0604020202020204" pitchFamily="34" charset="0"/>
              </a:rPr>
              <a:t>School meals provide a healthy option allowing children to try new foods </a:t>
            </a:r>
          </a:p>
          <a:p>
            <a:pPr marL="285750" indent="-285750">
              <a:buFont typeface="Arial" panose="020B0604020202020204" pitchFamily="34" charset="0"/>
              <a:buChar char="•"/>
            </a:pPr>
            <a:r>
              <a:rPr lang="en-US" sz="1400" b="0" i="0" u="none" strike="noStrike" baseline="0" dirty="0">
                <a:solidFill>
                  <a:srgbClr val="000000"/>
                </a:solidFill>
                <a:latin typeface="Arial" panose="020B0604020202020204" pitchFamily="34" charset="0"/>
              </a:rPr>
              <a:t>Healthy nutrients provided at lunch or breakfast can support physical development </a:t>
            </a:r>
          </a:p>
          <a:p>
            <a:pPr marL="285750" indent="-285750">
              <a:buFont typeface="Arial" panose="020B0604020202020204" pitchFamily="34" charset="0"/>
              <a:buChar char="•"/>
            </a:pPr>
            <a:r>
              <a:rPr lang="en-US" sz="1400" b="0" i="0" u="none" strike="noStrike" baseline="0" dirty="0">
                <a:solidFill>
                  <a:srgbClr val="000000"/>
                </a:solidFill>
                <a:latin typeface="Arial" panose="020B0604020202020204" pitchFamily="34" charset="0"/>
              </a:rPr>
              <a:t>Provides energy for children to participate in physical games and activities with their peers </a:t>
            </a:r>
          </a:p>
          <a:p>
            <a:pPr marL="285750" indent="-285750">
              <a:buFont typeface="Arial" panose="020B0604020202020204" pitchFamily="34" charset="0"/>
              <a:buChar char="•"/>
            </a:pPr>
            <a:r>
              <a:rPr lang="en-US" sz="1400" b="0" i="0" u="none" strike="noStrike" baseline="0" dirty="0">
                <a:solidFill>
                  <a:srgbClr val="000000"/>
                </a:solidFill>
                <a:latin typeface="Arial" panose="020B0604020202020204" pitchFamily="34" charset="0"/>
              </a:rPr>
              <a:t>Supports children from a disadvantaged background to maintain a healthy diet </a:t>
            </a:r>
          </a:p>
          <a:p>
            <a:pPr marL="285750" indent="-285750">
              <a:buFont typeface="Arial" panose="020B0604020202020204" pitchFamily="34" charset="0"/>
              <a:buChar char="•"/>
            </a:pPr>
            <a:r>
              <a:rPr lang="en-US" sz="1400" b="0" i="0" u="none" strike="noStrike" baseline="0" dirty="0">
                <a:solidFill>
                  <a:srgbClr val="000000"/>
                </a:solidFill>
                <a:latin typeface="Arial" panose="020B0604020202020204" pitchFamily="34" charset="0"/>
              </a:rPr>
              <a:t>Promotes understanding of the importance of healthy eating for all </a:t>
            </a:r>
          </a:p>
          <a:p>
            <a:r>
              <a:rPr lang="en-GB" sz="1800" b="0" i="0" u="none" strike="noStrike" baseline="0" dirty="0">
                <a:solidFill>
                  <a:srgbClr val="000000"/>
                </a:solidFill>
                <a:latin typeface="Arial" panose="020B0604020202020204" pitchFamily="34" charset="0"/>
              </a:rPr>
              <a:t>	</a:t>
            </a:r>
          </a:p>
        </p:txBody>
      </p:sp>
      <p:sp>
        <p:nvSpPr>
          <p:cNvPr id="6" name="TextBox 5">
            <a:extLst>
              <a:ext uri="{FF2B5EF4-FFF2-40B4-BE49-F238E27FC236}">
                <a16:creationId xmlns:a16="http://schemas.microsoft.com/office/drawing/2014/main" id="{EC8133E8-A929-EFF0-AB06-65882BE8D27C}"/>
              </a:ext>
            </a:extLst>
          </p:cNvPr>
          <p:cNvSpPr txBox="1"/>
          <p:nvPr/>
        </p:nvSpPr>
        <p:spPr>
          <a:xfrm>
            <a:off x="6824328" y="1091768"/>
            <a:ext cx="4876800" cy="4401205"/>
          </a:xfrm>
          <a:prstGeom prst="rect">
            <a:avLst/>
          </a:prstGeom>
          <a:noFill/>
        </p:spPr>
        <p:txBody>
          <a:bodyPr wrap="square">
            <a:spAutoFit/>
          </a:bodyPr>
          <a:lstStyle/>
          <a:p>
            <a:r>
              <a:rPr lang="en-GB" sz="1400" b="1" i="0" u="none" strike="noStrike" baseline="0" dirty="0">
                <a:solidFill>
                  <a:srgbClr val="000000"/>
                </a:solidFill>
                <a:latin typeface="Arial" panose="020B0604020202020204" pitchFamily="34" charset="0"/>
              </a:rPr>
              <a:t>Childcare offer </a:t>
            </a:r>
            <a:endParaRPr lang="en-GB" sz="1400" b="0" i="0" u="none" strike="noStrike" baseline="0" dirty="0">
              <a:solidFill>
                <a:srgbClr val="000000"/>
              </a:solidFill>
              <a:latin typeface="Arial" panose="020B0604020202020204" pitchFamily="34" charset="0"/>
            </a:endParaRPr>
          </a:p>
          <a:p>
            <a:pPr marL="285750" indent="-285750">
              <a:buFont typeface="Arial" panose="020B0604020202020204" pitchFamily="34" charset="0"/>
              <a:buChar char="•"/>
            </a:pPr>
            <a:r>
              <a:rPr lang="en-US" sz="1400" b="0" i="0" u="none" strike="noStrike" baseline="0" dirty="0">
                <a:solidFill>
                  <a:srgbClr val="000000"/>
                </a:solidFill>
                <a:latin typeface="Arial" panose="020B0604020202020204" pitchFamily="34" charset="0"/>
              </a:rPr>
              <a:t>Supports parents/carers to return to work to help financially </a:t>
            </a:r>
          </a:p>
          <a:p>
            <a:pPr marL="285750" indent="-285750">
              <a:buFont typeface="Arial" panose="020B0604020202020204" pitchFamily="34" charset="0"/>
              <a:buChar char="•"/>
            </a:pPr>
            <a:r>
              <a:rPr lang="en-US" sz="1400" b="0" i="0" u="none" strike="noStrike" baseline="0" dirty="0">
                <a:solidFill>
                  <a:srgbClr val="000000"/>
                </a:solidFill>
                <a:latin typeface="Arial" panose="020B0604020202020204" pitchFamily="34" charset="0"/>
              </a:rPr>
              <a:t>Supports parents/carers to increase hours of work to help financially </a:t>
            </a:r>
          </a:p>
          <a:p>
            <a:pPr marL="285750" indent="-285750">
              <a:buFont typeface="Arial" panose="020B0604020202020204" pitchFamily="34" charset="0"/>
              <a:buChar char="•"/>
            </a:pPr>
            <a:r>
              <a:rPr lang="en-US" sz="1400" b="0" i="0" u="none" strike="noStrike" baseline="0" dirty="0">
                <a:solidFill>
                  <a:srgbClr val="000000"/>
                </a:solidFill>
                <a:latin typeface="Arial" panose="020B0604020202020204" pitchFamily="34" charset="0"/>
              </a:rPr>
              <a:t>Aims to make life easier by offering help with childcare costs </a:t>
            </a:r>
          </a:p>
          <a:p>
            <a:pPr marL="285750" indent="-285750">
              <a:buFont typeface="Arial" panose="020B0604020202020204" pitchFamily="34" charset="0"/>
              <a:buChar char="•"/>
            </a:pPr>
            <a:r>
              <a:rPr lang="en-US" sz="1400" b="0" i="0" u="none" strike="noStrike" baseline="0" dirty="0">
                <a:solidFill>
                  <a:srgbClr val="000000"/>
                </a:solidFill>
                <a:latin typeface="Arial" panose="020B0604020202020204" pitchFamily="34" charset="0"/>
              </a:rPr>
              <a:t>Allows a more flexible approach to working hours which could mean families can spend more time together </a:t>
            </a:r>
          </a:p>
          <a:p>
            <a:pPr marL="285750" indent="-285750">
              <a:buFont typeface="Arial" panose="020B0604020202020204" pitchFamily="34" charset="0"/>
              <a:buChar char="•"/>
            </a:pPr>
            <a:r>
              <a:rPr lang="en-US" sz="1400" b="0" i="0" u="none" strike="noStrike" baseline="0" dirty="0">
                <a:solidFill>
                  <a:srgbClr val="000000"/>
                </a:solidFill>
                <a:latin typeface="Arial" panose="020B0604020202020204" pitchFamily="34" charset="0"/>
              </a:rPr>
              <a:t>Can be accessed through the school holidays </a:t>
            </a:r>
          </a:p>
          <a:p>
            <a:pPr marL="285750" indent="-285750">
              <a:buFont typeface="Arial" panose="020B0604020202020204" pitchFamily="34" charset="0"/>
              <a:buChar char="•"/>
            </a:pPr>
            <a:r>
              <a:rPr lang="en-US" sz="1400" b="0" i="0" u="none" strike="noStrike" baseline="0" dirty="0">
                <a:solidFill>
                  <a:srgbClr val="000000"/>
                </a:solidFill>
                <a:latin typeface="Arial" panose="020B0604020202020204" pitchFamily="34" charset="0"/>
              </a:rPr>
              <a:t>Families can access a wide range of providers which gives more choice </a:t>
            </a:r>
          </a:p>
          <a:p>
            <a:pPr marL="285750" indent="-285750">
              <a:buFont typeface="Arial" panose="020B0604020202020204" pitchFamily="34" charset="0"/>
              <a:buChar char="•"/>
            </a:pPr>
            <a:r>
              <a:rPr lang="en-US" sz="1400" b="0" i="0" u="none" strike="noStrike" baseline="0" dirty="0">
                <a:solidFill>
                  <a:srgbClr val="000000"/>
                </a:solidFill>
                <a:latin typeface="Arial" panose="020B0604020202020204" pitchFamily="34" charset="0"/>
              </a:rPr>
              <a:t>Variety of choice means needs can be met </a:t>
            </a:r>
          </a:p>
          <a:p>
            <a:pPr marL="285750" indent="-285750">
              <a:buFont typeface="Arial" panose="020B0604020202020204" pitchFamily="34" charset="0"/>
              <a:buChar char="•"/>
            </a:pPr>
            <a:r>
              <a:rPr lang="en-US" sz="1400" b="0" i="0" u="none" strike="noStrike" baseline="0" dirty="0">
                <a:solidFill>
                  <a:srgbClr val="000000"/>
                </a:solidFill>
                <a:latin typeface="Arial" panose="020B0604020202020204" pitchFamily="34" charset="0"/>
              </a:rPr>
              <a:t>Provision can be accessed through a choice of language </a:t>
            </a:r>
          </a:p>
          <a:p>
            <a:pPr marL="285750" indent="-285750">
              <a:buFont typeface="Arial" panose="020B0604020202020204" pitchFamily="34" charset="0"/>
              <a:buChar char="•"/>
            </a:pPr>
            <a:r>
              <a:rPr lang="en-US" sz="1400" b="0" i="0" u="none" strike="noStrike" baseline="0" dirty="0">
                <a:solidFill>
                  <a:srgbClr val="000000"/>
                </a:solidFill>
                <a:latin typeface="Arial" panose="020B0604020202020204" pitchFamily="34" charset="0"/>
              </a:rPr>
              <a:t>Provides access to more services which otherwise may not be affordable </a:t>
            </a:r>
          </a:p>
          <a:p>
            <a:endParaRPr lang="en-GB" sz="1400" b="0" i="0" u="none" strike="noStrike" baseline="0" dirty="0">
              <a:solidFill>
                <a:srgbClr val="000000"/>
              </a:solidFill>
              <a:latin typeface="Arial" panose="020B0604020202020204" pitchFamily="34" charset="0"/>
            </a:endParaRPr>
          </a:p>
          <a:p>
            <a:r>
              <a:rPr lang="en-US" sz="1400" b="0" i="0" u="none" strike="noStrike" baseline="0" dirty="0">
                <a:solidFill>
                  <a:srgbClr val="000000"/>
                </a:solidFill>
                <a:latin typeface="Arial" panose="020B0604020202020204" pitchFamily="34" charset="0"/>
              </a:rPr>
              <a:t>This list is not exhaustive. </a:t>
            </a:r>
          </a:p>
          <a:p>
            <a:r>
              <a:rPr lang="en-US" sz="1400" b="0" i="0" u="none" strike="noStrike" baseline="0" dirty="0">
                <a:solidFill>
                  <a:srgbClr val="000000"/>
                </a:solidFill>
                <a:latin typeface="Arial" panose="020B0604020202020204" pitchFamily="34" charset="0"/>
              </a:rPr>
              <a:t>Credit any other relevant response. 	</a:t>
            </a:r>
          </a:p>
        </p:txBody>
      </p:sp>
    </p:spTree>
    <p:extLst>
      <p:ext uri="{BB962C8B-B14F-4D97-AF65-F5344CB8AC3E}">
        <p14:creationId xmlns:p14="http://schemas.microsoft.com/office/powerpoint/2010/main" val="2986829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526B23-3300-5F10-08CE-E25CB20170E5}"/>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C8D757E7-4091-D685-0B99-F6BCDD0F59E4}"/>
              </a:ext>
            </a:extLst>
          </p:cNvPr>
          <p:cNvSpPr txBox="1"/>
          <p:nvPr/>
        </p:nvSpPr>
        <p:spPr>
          <a:xfrm>
            <a:off x="7331824" y="1219396"/>
            <a:ext cx="4345169" cy="5355312"/>
          </a:xfrm>
          <a:prstGeom prst="rect">
            <a:avLst/>
          </a:prstGeom>
          <a:noFill/>
          <a:ln>
            <a:noFill/>
          </a:ln>
        </p:spPr>
        <p:txBody>
          <a:bodyPr wrap="square" rtlCol="0">
            <a:spAutoFit/>
          </a:bodyPr>
          <a:lstStyle/>
          <a:p>
            <a:r>
              <a:rPr lang="en-GB" b="1" i="1" dirty="0">
                <a:solidFill>
                  <a:srgbClr val="0070C0"/>
                </a:solidFill>
              </a:rPr>
              <a:t>Principal Examiner feedback </a:t>
            </a:r>
          </a:p>
          <a:p>
            <a:endParaRPr lang="en-GB" b="1" i="1" dirty="0">
              <a:solidFill>
                <a:srgbClr val="0070C0"/>
              </a:solidFill>
            </a:endParaRPr>
          </a:p>
          <a:p>
            <a:r>
              <a:rPr lang="en-GB" b="1" i="1" dirty="0">
                <a:solidFill>
                  <a:srgbClr val="0070C0"/>
                </a:solidFill>
              </a:rPr>
              <a:t>1 mark has been awarded where the examiner has implemented the positive marking guidance.</a:t>
            </a:r>
          </a:p>
          <a:p>
            <a:endParaRPr lang="en-GB" b="1" i="1" dirty="0">
              <a:solidFill>
                <a:srgbClr val="0070C0"/>
              </a:solidFill>
            </a:endParaRPr>
          </a:p>
          <a:p>
            <a:r>
              <a:rPr lang="en-GB" b="1" i="1" dirty="0">
                <a:solidFill>
                  <a:srgbClr val="0070C0"/>
                </a:solidFill>
              </a:rPr>
              <a:t>The response would need to develop stating which financial support is being explained as opposed to the vague use of ‘it’.</a:t>
            </a:r>
          </a:p>
          <a:p>
            <a:endParaRPr lang="en-GB" b="1" i="1" dirty="0">
              <a:solidFill>
                <a:srgbClr val="0070C0"/>
              </a:solidFill>
            </a:endParaRPr>
          </a:p>
          <a:p>
            <a:r>
              <a:rPr lang="en-GB" b="1" i="1" dirty="0">
                <a:solidFill>
                  <a:srgbClr val="0070C0"/>
                </a:solidFill>
              </a:rPr>
              <a:t>Furthermore, examiners would expect to see development of the command verb, explain, as opposed to one basic sentence which shows limited understanding.</a:t>
            </a:r>
          </a:p>
          <a:p>
            <a:endParaRPr lang="en-GB" i="1" dirty="0">
              <a:solidFill>
                <a:srgbClr val="0070C0"/>
              </a:solidFill>
            </a:endParaRPr>
          </a:p>
          <a:p>
            <a:r>
              <a:rPr lang="en-GB" b="1" i="1" dirty="0">
                <a:solidFill>
                  <a:srgbClr val="0070C0"/>
                </a:solidFill>
              </a:rPr>
              <a:t>Marks awarded 1/5</a:t>
            </a:r>
          </a:p>
          <a:p>
            <a:endParaRPr lang="en-GB" b="1" i="1" dirty="0">
              <a:solidFill>
                <a:srgbClr val="0070C0"/>
              </a:solidFill>
            </a:endParaRPr>
          </a:p>
        </p:txBody>
      </p:sp>
      <p:sp>
        <p:nvSpPr>
          <p:cNvPr id="10" name="Speech Bubble: Rectangle with Corners Rounded 9">
            <a:extLst>
              <a:ext uri="{FF2B5EF4-FFF2-40B4-BE49-F238E27FC236}">
                <a16:creationId xmlns:a16="http://schemas.microsoft.com/office/drawing/2014/main" id="{24CAAE77-FAFB-7F9A-62A4-FDF66DDB452A}"/>
              </a:ext>
            </a:extLst>
          </p:cNvPr>
          <p:cNvSpPr/>
          <p:nvPr/>
        </p:nvSpPr>
        <p:spPr>
          <a:xfrm>
            <a:off x="2055550" y="4729655"/>
            <a:ext cx="1555531" cy="752102"/>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1" name="Speech Bubble: Rectangle with Corners Rounded 10">
            <a:extLst>
              <a:ext uri="{FF2B5EF4-FFF2-40B4-BE49-F238E27FC236}">
                <a16:creationId xmlns:a16="http://schemas.microsoft.com/office/drawing/2014/main" id="{7B661032-6256-A06B-E85A-8427A3E79471}"/>
              </a:ext>
            </a:extLst>
          </p:cNvPr>
          <p:cNvSpPr/>
          <p:nvPr/>
        </p:nvSpPr>
        <p:spPr>
          <a:xfrm>
            <a:off x="1387366" y="5150069"/>
            <a:ext cx="914400" cy="612648"/>
          </a:xfrm>
          <a:prstGeom prst="wedgeRoundRectCallout">
            <a:avLst/>
          </a:prstGeom>
        </p:spPr>
        <p:txBody>
          <a:bodyPr wrap="none" lIns="0" tIns="0" rIns="0" bIns="0" rtlCol="0" anchor="ctr">
            <a:noAutofit/>
          </a:bodyPr>
          <a:lstStyle/>
          <a:p>
            <a:pPr algn="ctr"/>
            <a:endParaRPr lang="en-GB" dirty="0">
              <a:solidFill>
                <a:srgbClr val="000000"/>
              </a:solidFill>
            </a:endParaRPr>
          </a:p>
        </p:txBody>
      </p:sp>
      <p:sp>
        <p:nvSpPr>
          <p:cNvPr id="12" name="Speech Bubble: Rectangle with Corners Rounded 11">
            <a:extLst>
              <a:ext uri="{FF2B5EF4-FFF2-40B4-BE49-F238E27FC236}">
                <a16:creationId xmlns:a16="http://schemas.microsoft.com/office/drawing/2014/main" id="{25564B50-64D7-0AA1-F645-61128912F76D}"/>
              </a:ext>
            </a:extLst>
          </p:cNvPr>
          <p:cNvSpPr/>
          <p:nvPr/>
        </p:nvSpPr>
        <p:spPr>
          <a:xfrm>
            <a:off x="6799811" y="1095284"/>
            <a:ext cx="5013818" cy="5326538"/>
          </a:xfrm>
          <a:prstGeom prst="wedgeRoundRectCallout">
            <a:avLst>
              <a:gd name="adj1" fmla="val -69008"/>
              <a:gd name="adj2" fmla="val 240"/>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13" name="Title 2">
            <a:extLst>
              <a:ext uri="{FF2B5EF4-FFF2-40B4-BE49-F238E27FC236}">
                <a16:creationId xmlns:a16="http://schemas.microsoft.com/office/drawing/2014/main" id="{601956EB-6B49-0B7A-A2B9-35FE3BF3398E}"/>
              </a:ext>
            </a:extLst>
          </p:cNvPr>
          <p:cNvSpPr txBox="1">
            <a:spLocks noGrp="1"/>
          </p:cNvSpPr>
          <p:nvPr>
            <p:ph type="title"/>
          </p:nvPr>
        </p:nvSpPr>
        <p:spPr>
          <a:xfrm>
            <a:off x="282575" y="207963"/>
            <a:ext cx="10223500" cy="447675"/>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en-GB" sz="1800" dirty="0"/>
              <a:t>Question 8 Candidate’s answer with Principal Examiner’s comments</a:t>
            </a:r>
          </a:p>
        </p:txBody>
      </p:sp>
      <p:sp>
        <p:nvSpPr>
          <p:cNvPr id="3" name="TextBox 2">
            <a:extLst>
              <a:ext uri="{FF2B5EF4-FFF2-40B4-BE49-F238E27FC236}">
                <a16:creationId xmlns:a16="http://schemas.microsoft.com/office/drawing/2014/main" id="{46A5E541-2994-1564-3B74-F03CF733FB1D}"/>
              </a:ext>
            </a:extLst>
          </p:cNvPr>
          <p:cNvSpPr txBox="1"/>
          <p:nvPr/>
        </p:nvSpPr>
        <p:spPr>
          <a:xfrm>
            <a:off x="282575" y="1360196"/>
            <a:ext cx="4731877" cy="646331"/>
          </a:xfrm>
          <a:prstGeom prst="rect">
            <a:avLst/>
          </a:prstGeom>
          <a:noFill/>
        </p:spPr>
        <p:txBody>
          <a:bodyPr wrap="square">
            <a:spAutoFit/>
          </a:bodyPr>
          <a:lstStyle/>
          <a:p>
            <a:r>
              <a:rPr lang="en-US" dirty="0"/>
              <a:t>it ensures that a child that is living in poverty isn't bullied for their </a:t>
            </a:r>
            <a:r>
              <a:rPr lang="en-US" dirty="0" err="1"/>
              <a:t>apperance</a:t>
            </a:r>
            <a:r>
              <a:rPr lang="en-US" dirty="0"/>
              <a:t> or </a:t>
            </a:r>
            <a:r>
              <a:rPr lang="en-US" dirty="0" err="1"/>
              <a:t>hygene</a:t>
            </a:r>
            <a:r>
              <a:rPr lang="en-US" dirty="0"/>
              <a:t> </a:t>
            </a:r>
            <a:endParaRPr lang="en-GB" dirty="0"/>
          </a:p>
        </p:txBody>
      </p:sp>
    </p:spTree>
    <p:extLst>
      <p:ext uri="{BB962C8B-B14F-4D97-AF65-F5344CB8AC3E}">
        <p14:creationId xmlns:p14="http://schemas.microsoft.com/office/powerpoint/2010/main" val="241471752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D231A1-4EDC-676E-37EC-421B4A873D86}"/>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77A2C23A-CEEB-F3AF-18D9-C069C35308C5}"/>
              </a:ext>
            </a:extLst>
          </p:cNvPr>
          <p:cNvSpPr txBox="1"/>
          <p:nvPr/>
        </p:nvSpPr>
        <p:spPr>
          <a:xfrm>
            <a:off x="6982691" y="1496395"/>
            <a:ext cx="4488873" cy="4524315"/>
          </a:xfrm>
          <a:prstGeom prst="rect">
            <a:avLst/>
          </a:prstGeom>
          <a:noFill/>
          <a:ln>
            <a:noFill/>
          </a:ln>
        </p:spPr>
        <p:txBody>
          <a:bodyPr wrap="square" rtlCol="0">
            <a:spAutoFit/>
          </a:bodyPr>
          <a:lstStyle/>
          <a:p>
            <a:r>
              <a:rPr lang="en-GB" b="1" i="1" dirty="0">
                <a:solidFill>
                  <a:srgbClr val="0070C0"/>
                </a:solidFill>
              </a:rPr>
              <a:t>Principal Examiner feedback </a:t>
            </a:r>
          </a:p>
          <a:p>
            <a:endParaRPr lang="en-GB" b="1" i="1" dirty="0">
              <a:solidFill>
                <a:srgbClr val="0070C0"/>
              </a:solidFill>
            </a:endParaRPr>
          </a:p>
          <a:p>
            <a:r>
              <a:rPr lang="en-GB" b="1" i="1" dirty="0">
                <a:solidFill>
                  <a:srgbClr val="0070C0"/>
                </a:solidFill>
              </a:rPr>
              <a:t>This learner has developed a response to cover several types of the financial support available.</a:t>
            </a:r>
          </a:p>
          <a:p>
            <a:r>
              <a:rPr lang="en-GB" b="1" i="1" dirty="0">
                <a:solidFill>
                  <a:srgbClr val="0070C0"/>
                </a:solidFill>
              </a:rPr>
              <a:t>This development attempts to make relevant links to inclusion where they mention ‘ no child will be left out’. Further examples of inclusion could have been included for a further mark alongside more examples of what might be available for children and families e.g. Universal Credit.</a:t>
            </a:r>
          </a:p>
          <a:p>
            <a:endParaRPr lang="en-GB" i="1" dirty="0">
              <a:solidFill>
                <a:srgbClr val="0070C0"/>
              </a:solidFill>
            </a:endParaRPr>
          </a:p>
          <a:p>
            <a:r>
              <a:rPr lang="en-GB" b="1" i="1" dirty="0">
                <a:solidFill>
                  <a:srgbClr val="0070C0"/>
                </a:solidFill>
              </a:rPr>
              <a:t>Marks awarded 4/5</a:t>
            </a:r>
          </a:p>
          <a:p>
            <a:endParaRPr lang="en-GB" b="1" i="1" dirty="0">
              <a:solidFill>
                <a:srgbClr val="0070C0"/>
              </a:solidFill>
            </a:endParaRPr>
          </a:p>
        </p:txBody>
      </p:sp>
      <p:sp>
        <p:nvSpPr>
          <p:cNvPr id="10" name="Speech Bubble: Rectangle with Corners Rounded 9">
            <a:extLst>
              <a:ext uri="{FF2B5EF4-FFF2-40B4-BE49-F238E27FC236}">
                <a16:creationId xmlns:a16="http://schemas.microsoft.com/office/drawing/2014/main" id="{63F868A3-BC39-2F41-8C0B-266C61C80F08}"/>
              </a:ext>
            </a:extLst>
          </p:cNvPr>
          <p:cNvSpPr/>
          <p:nvPr/>
        </p:nvSpPr>
        <p:spPr>
          <a:xfrm>
            <a:off x="2055550" y="4729655"/>
            <a:ext cx="1555531" cy="752102"/>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1" name="Speech Bubble: Rectangle with Corners Rounded 10">
            <a:extLst>
              <a:ext uri="{FF2B5EF4-FFF2-40B4-BE49-F238E27FC236}">
                <a16:creationId xmlns:a16="http://schemas.microsoft.com/office/drawing/2014/main" id="{BE71168D-F565-40E2-EC4F-AF1D8C5BC71A}"/>
              </a:ext>
            </a:extLst>
          </p:cNvPr>
          <p:cNvSpPr/>
          <p:nvPr/>
        </p:nvSpPr>
        <p:spPr>
          <a:xfrm>
            <a:off x="1387366" y="5150069"/>
            <a:ext cx="914400" cy="612648"/>
          </a:xfrm>
          <a:prstGeom prst="wedgeRoundRectCallout">
            <a:avLst/>
          </a:prstGeom>
        </p:spPr>
        <p:txBody>
          <a:bodyPr wrap="none" lIns="0" tIns="0" rIns="0" bIns="0" rtlCol="0" anchor="ctr">
            <a:noAutofit/>
          </a:bodyPr>
          <a:lstStyle/>
          <a:p>
            <a:pPr algn="ctr"/>
            <a:endParaRPr lang="en-GB" dirty="0">
              <a:solidFill>
                <a:srgbClr val="000000"/>
              </a:solidFill>
            </a:endParaRPr>
          </a:p>
        </p:txBody>
      </p:sp>
      <p:sp>
        <p:nvSpPr>
          <p:cNvPr id="12" name="Speech Bubble: Rectangle with Corners Rounded 11">
            <a:extLst>
              <a:ext uri="{FF2B5EF4-FFF2-40B4-BE49-F238E27FC236}">
                <a16:creationId xmlns:a16="http://schemas.microsoft.com/office/drawing/2014/main" id="{755ADF8D-9E3D-CF5C-7842-218C016ABFEA}"/>
              </a:ext>
            </a:extLst>
          </p:cNvPr>
          <p:cNvSpPr/>
          <p:nvPr/>
        </p:nvSpPr>
        <p:spPr>
          <a:xfrm>
            <a:off x="6500553" y="1095284"/>
            <a:ext cx="5313076" cy="5326538"/>
          </a:xfrm>
          <a:prstGeom prst="wedgeRoundRectCallout">
            <a:avLst>
              <a:gd name="adj1" fmla="val -69008"/>
              <a:gd name="adj2" fmla="val 240"/>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13" name="Title 2">
            <a:extLst>
              <a:ext uri="{FF2B5EF4-FFF2-40B4-BE49-F238E27FC236}">
                <a16:creationId xmlns:a16="http://schemas.microsoft.com/office/drawing/2014/main" id="{6E0560C1-6E66-9F5A-4745-E0E6A7DF6B38}"/>
              </a:ext>
            </a:extLst>
          </p:cNvPr>
          <p:cNvSpPr txBox="1">
            <a:spLocks noGrp="1"/>
          </p:cNvSpPr>
          <p:nvPr>
            <p:ph type="title"/>
          </p:nvPr>
        </p:nvSpPr>
        <p:spPr>
          <a:xfrm>
            <a:off x="282575" y="207963"/>
            <a:ext cx="10223500" cy="447675"/>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en-GB" sz="1800" dirty="0"/>
              <a:t>Question 8 Candidate’s answer with Principal Examiner’s comments</a:t>
            </a:r>
          </a:p>
        </p:txBody>
      </p:sp>
      <p:sp>
        <p:nvSpPr>
          <p:cNvPr id="3" name="TextBox 2">
            <a:extLst>
              <a:ext uri="{FF2B5EF4-FFF2-40B4-BE49-F238E27FC236}">
                <a16:creationId xmlns:a16="http://schemas.microsoft.com/office/drawing/2014/main" id="{24B18B2D-6820-7090-21BE-71D93A41AAA0}"/>
              </a:ext>
            </a:extLst>
          </p:cNvPr>
          <p:cNvSpPr txBox="1"/>
          <p:nvPr/>
        </p:nvSpPr>
        <p:spPr>
          <a:xfrm>
            <a:off x="282575" y="1085032"/>
            <a:ext cx="3890591" cy="3970318"/>
          </a:xfrm>
          <a:prstGeom prst="rect">
            <a:avLst/>
          </a:prstGeom>
          <a:noFill/>
        </p:spPr>
        <p:txBody>
          <a:bodyPr wrap="square">
            <a:spAutoFit/>
          </a:bodyPr>
          <a:lstStyle/>
          <a:p>
            <a:r>
              <a:rPr lang="en-US" dirty="0"/>
              <a:t>Financial support can promote </a:t>
            </a:r>
            <a:r>
              <a:rPr lang="en-US" dirty="0" err="1"/>
              <a:t>inbclusion</a:t>
            </a:r>
            <a:r>
              <a:rPr lang="en-US" dirty="0"/>
              <a:t> by giving the family a uniform grant so that children are able to get new school uniform every year. They can also help with free school meals so that each child eats a nutritional meal. It can also help family to buy up to date clothing and shoes to ensure that no child feels left out with their peers. They can also help with transport to get to and from school so that children don't miss out on any schooling.</a:t>
            </a:r>
            <a:endParaRPr lang="en-GB" dirty="0"/>
          </a:p>
        </p:txBody>
      </p:sp>
    </p:spTree>
    <p:extLst>
      <p:ext uri="{BB962C8B-B14F-4D97-AF65-F5344CB8AC3E}">
        <p14:creationId xmlns:p14="http://schemas.microsoft.com/office/powerpoint/2010/main" val="385860562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5018E9-B454-73B4-BD1A-915BBABDD8DA}"/>
            </a:ext>
          </a:extLst>
        </p:cNvPr>
        <p:cNvGrpSpPr/>
        <p:nvPr/>
      </p:nvGrpSpPr>
      <p:grpSpPr>
        <a:xfrm>
          <a:off x="0" y="0"/>
          <a:ext cx="0" cy="0"/>
          <a:chOff x="0" y="0"/>
          <a:chExt cx="0" cy="0"/>
        </a:xfrm>
      </p:grpSpPr>
      <p:sp>
        <p:nvSpPr>
          <p:cNvPr id="5" name="Title 2">
            <a:extLst>
              <a:ext uri="{FF2B5EF4-FFF2-40B4-BE49-F238E27FC236}">
                <a16:creationId xmlns:a16="http://schemas.microsoft.com/office/drawing/2014/main" id="{D9BC5ED8-BB8A-32EC-6C9F-6586B764828B}"/>
              </a:ext>
            </a:extLst>
          </p:cNvPr>
          <p:cNvSpPr>
            <a:spLocks noGrp="1"/>
          </p:cNvSpPr>
          <p:nvPr>
            <p:ph type="title"/>
          </p:nvPr>
        </p:nvSpPr>
        <p:spPr>
          <a:xfrm>
            <a:off x="282012" y="208722"/>
            <a:ext cx="5091890" cy="447261"/>
          </a:xfrm>
        </p:spPr>
        <p:txBody>
          <a:bodyPr/>
          <a:lstStyle/>
          <a:p>
            <a:r>
              <a:rPr lang="en-GB" sz="1800" dirty="0"/>
              <a:t>Question 9 (b) and mark scheme </a:t>
            </a:r>
          </a:p>
        </p:txBody>
      </p:sp>
      <p:sp>
        <p:nvSpPr>
          <p:cNvPr id="3" name="TextBox 2">
            <a:extLst>
              <a:ext uri="{FF2B5EF4-FFF2-40B4-BE49-F238E27FC236}">
                <a16:creationId xmlns:a16="http://schemas.microsoft.com/office/drawing/2014/main" id="{B9EB88C8-E061-6371-59DE-4CF6C0606A4D}"/>
              </a:ext>
            </a:extLst>
          </p:cNvPr>
          <p:cNvSpPr txBox="1"/>
          <p:nvPr/>
        </p:nvSpPr>
        <p:spPr>
          <a:xfrm>
            <a:off x="282012" y="1152436"/>
            <a:ext cx="5813988" cy="692497"/>
          </a:xfrm>
          <a:prstGeom prst="rect">
            <a:avLst/>
          </a:prstGeom>
          <a:noFill/>
        </p:spPr>
        <p:txBody>
          <a:bodyPr wrap="square">
            <a:spAutoFit/>
          </a:bodyPr>
          <a:lstStyle/>
          <a:p>
            <a:pPr marL="441325" indent="-441325">
              <a:tabLst>
                <a:tab pos="533400" algn="l"/>
              </a:tabLst>
            </a:pPr>
            <a:r>
              <a:rPr lang="en-US" sz="1300" b="0" i="0" u="none" strike="noStrike" baseline="0" dirty="0">
                <a:solidFill>
                  <a:srgbClr val="211D1E"/>
                </a:solidFill>
                <a:latin typeface="Arial WGL"/>
              </a:rPr>
              <a:t>9 (b) 	</a:t>
            </a:r>
            <a:r>
              <a:rPr lang="en-US" sz="1300" b="0" i="0" u="none" strike="noStrike" baseline="0" dirty="0" err="1">
                <a:solidFill>
                  <a:srgbClr val="211D1E"/>
                </a:solidFill>
                <a:latin typeface="Arial WGL"/>
              </a:rPr>
              <a:t>Analyse</a:t>
            </a:r>
            <a:r>
              <a:rPr lang="en-US" sz="1300" b="0" i="0" u="none" strike="noStrike" baseline="0" dirty="0">
                <a:solidFill>
                  <a:srgbClr val="211D1E"/>
                </a:solidFill>
                <a:latin typeface="Arial WGL"/>
              </a:rPr>
              <a:t> how the range of stakeholders within the multi-disciplinary team might support children and their families/carers living with a range of conditions and/or additional needs. 	          [6] </a:t>
            </a:r>
            <a:endParaRPr lang="en-GB" sz="1300" dirty="0"/>
          </a:p>
        </p:txBody>
      </p:sp>
      <p:pic>
        <p:nvPicPr>
          <p:cNvPr id="6" name="Picture 5">
            <a:extLst>
              <a:ext uri="{FF2B5EF4-FFF2-40B4-BE49-F238E27FC236}">
                <a16:creationId xmlns:a16="http://schemas.microsoft.com/office/drawing/2014/main" id="{BE12A9FC-DBEA-91CD-C22D-09BEA16297E4}"/>
              </a:ext>
            </a:extLst>
          </p:cNvPr>
          <p:cNvPicPr>
            <a:picLocks noChangeAspect="1"/>
          </p:cNvPicPr>
          <p:nvPr/>
        </p:nvPicPr>
        <p:blipFill>
          <a:blip r:embed="rId2"/>
          <a:srcRect t="1" r="11361" b="69533"/>
          <a:stretch/>
        </p:blipFill>
        <p:spPr>
          <a:xfrm>
            <a:off x="273863" y="2125814"/>
            <a:ext cx="5410657" cy="1165508"/>
          </a:xfrm>
          <a:prstGeom prst="rect">
            <a:avLst/>
          </a:prstGeom>
        </p:spPr>
      </p:pic>
      <p:sp>
        <p:nvSpPr>
          <p:cNvPr id="7" name="TextBox 6">
            <a:extLst>
              <a:ext uri="{FF2B5EF4-FFF2-40B4-BE49-F238E27FC236}">
                <a16:creationId xmlns:a16="http://schemas.microsoft.com/office/drawing/2014/main" id="{7935F428-2B5D-B76B-C5B4-9979EA82648A}"/>
              </a:ext>
            </a:extLst>
          </p:cNvPr>
          <p:cNvSpPr txBox="1"/>
          <p:nvPr/>
        </p:nvSpPr>
        <p:spPr>
          <a:xfrm>
            <a:off x="6915806" y="63020"/>
            <a:ext cx="3261321" cy="738664"/>
          </a:xfrm>
          <a:prstGeom prst="rect">
            <a:avLst/>
          </a:prstGeom>
          <a:noFill/>
        </p:spPr>
        <p:txBody>
          <a:bodyPr wrap="square">
            <a:spAutoFit/>
          </a:bodyPr>
          <a:lstStyle/>
          <a:p>
            <a:r>
              <a:rPr lang="en-US" sz="1400" dirty="0">
                <a:solidFill>
                  <a:schemeClr val="accent1"/>
                </a:solidFill>
              </a:rPr>
              <a:t>Command Verb: </a:t>
            </a:r>
            <a:r>
              <a:rPr lang="en-US" sz="1400" b="1" i="1" dirty="0" err="1">
                <a:solidFill>
                  <a:srgbClr val="0070C0"/>
                </a:solidFill>
              </a:rPr>
              <a:t>Analyse</a:t>
            </a:r>
            <a:r>
              <a:rPr lang="en-US" sz="1400" dirty="0">
                <a:solidFill>
                  <a:srgbClr val="0070C0"/>
                </a:solidFill>
              </a:rPr>
              <a:t> </a:t>
            </a:r>
          </a:p>
          <a:p>
            <a:r>
              <a:rPr lang="en-US" sz="1400" dirty="0">
                <a:solidFill>
                  <a:srgbClr val="0070C0"/>
                </a:solidFill>
              </a:rPr>
              <a:t>Examine an issue in detail/how parts relate to whole, to explain and interpret</a:t>
            </a:r>
            <a:endParaRPr lang="en-US" sz="1400" i="1" dirty="0">
              <a:solidFill>
                <a:srgbClr val="0070C0"/>
              </a:solidFill>
              <a:highlight>
                <a:srgbClr val="FFFF00"/>
              </a:highlight>
            </a:endParaRPr>
          </a:p>
        </p:txBody>
      </p:sp>
      <p:sp>
        <p:nvSpPr>
          <p:cNvPr id="4" name="TextBox 3">
            <a:extLst>
              <a:ext uri="{FF2B5EF4-FFF2-40B4-BE49-F238E27FC236}">
                <a16:creationId xmlns:a16="http://schemas.microsoft.com/office/drawing/2014/main" id="{D33F986C-8B0D-98AA-34CA-30B5682222DD}"/>
              </a:ext>
            </a:extLst>
          </p:cNvPr>
          <p:cNvSpPr txBox="1"/>
          <p:nvPr/>
        </p:nvSpPr>
        <p:spPr>
          <a:xfrm>
            <a:off x="282012" y="3814120"/>
            <a:ext cx="5550720" cy="2769989"/>
          </a:xfrm>
          <a:prstGeom prst="rect">
            <a:avLst/>
          </a:prstGeom>
          <a:noFill/>
        </p:spPr>
        <p:txBody>
          <a:bodyPr wrap="square">
            <a:spAutoFit/>
          </a:bodyPr>
          <a:lstStyle/>
          <a:p>
            <a:r>
              <a:rPr lang="en-US" sz="1300" b="1" i="0" u="none" strike="noStrike" baseline="0" dirty="0">
                <a:solidFill>
                  <a:srgbClr val="000000"/>
                </a:solidFill>
                <a:latin typeface="Arial" panose="020B0604020202020204" pitchFamily="34" charset="0"/>
              </a:rPr>
              <a:t>Award 0 </a:t>
            </a:r>
            <a:r>
              <a:rPr lang="en-US" sz="1300" b="0" i="0" u="none" strike="noStrike" baseline="0" dirty="0">
                <a:solidFill>
                  <a:srgbClr val="000000"/>
                </a:solidFill>
                <a:latin typeface="Arial" panose="020B0604020202020204" pitchFamily="34" charset="0"/>
              </a:rPr>
              <a:t>marks where response is not creditworthy </a:t>
            </a:r>
          </a:p>
          <a:p>
            <a:r>
              <a:rPr lang="en-US" sz="1300" b="1" i="0" u="none" strike="noStrike" baseline="0" dirty="0">
                <a:solidFill>
                  <a:srgbClr val="000000"/>
                </a:solidFill>
                <a:latin typeface="Arial" panose="020B0604020202020204" pitchFamily="34" charset="0"/>
              </a:rPr>
              <a:t>Award 1-2 </a:t>
            </a:r>
            <a:r>
              <a:rPr lang="en-US" sz="1300" b="0" i="0" u="none" strike="noStrike" baseline="0" dirty="0">
                <a:solidFill>
                  <a:srgbClr val="000000"/>
                </a:solidFill>
                <a:latin typeface="Arial" panose="020B0604020202020204" pitchFamily="34" charset="0"/>
              </a:rPr>
              <a:t>for a basic analysis showing limited knowledge and understanding of how the range of stakeholders within the multi-disciplinary team might support children and their families/carers living with a range of conditions and/or additional needs </a:t>
            </a:r>
          </a:p>
          <a:p>
            <a:r>
              <a:rPr lang="en-US" sz="1300" b="1" i="0" u="none" strike="noStrike" baseline="0" dirty="0">
                <a:solidFill>
                  <a:srgbClr val="000000"/>
                </a:solidFill>
                <a:latin typeface="Arial" panose="020B0604020202020204" pitchFamily="34" charset="0"/>
              </a:rPr>
              <a:t>Award 3-4 </a:t>
            </a:r>
            <a:r>
              <a:rPr lang="en-US" sz="1300" b="0" i="0" u="none" strike="noStrike" baseline="0" dirty="0">
                <a:solidFill>
                  <a:srgbClr val="000000"/>
                </a:solidFill>
                <a:latin typeface="Arial" panose="020B0604020202020204" pitchFamily="34" charset="0"/>
              </a:rPr>
              <a:t>marks for a good analysis showing some knowledge and understanding of how the range of stakeholders within the multi-disciplinary team might support children and their families/carers living with a range of conditions and/or additional needs </a:t>
            </a:r>
          </a:p>
          <a:p>
            <a:r>
              <a:rPr lang="en-US" sz="1300" b="1" i="0" u="none" strike="noStrike" baseline="0" dirty="0">
                <a:solidFill>
                  <a:srgbClr val="000000"/>
                </a:solidFill>
                <a:latin typeface="Arial" panose="020B0604020202020204" pitchFamily="34" charset="0"/>
              </a:rPr>
              <a:t>Award 5-6 </a:t>
            </a:r>
            <a:r>
              <a:rPr lang="en-US" sz="1300" b="0" i="0" u="none" strike="noStrike" baseline="0" dirty="0">
                <a:solidFill>
                  <a:srgbClr val="000000"/>
                </a:solidFill>
                <a:latin typeface="Arial" panose="020B0604020202020204" pitchFamily="34" charset="0"/>
              </a:rPr>
              <a:t>marks for a very good analysis showing sound knowledge and understanding of how the range of stakeholders within the multi-disciplinary team might support children and their families/carers living with a range of conditions and/or additional needs </a:t>
            </a:r>
            <a:r>
              <a:rPr lang="en-US" sz="1800" b="0" i="0" u="none" strike="noStrike" baseline="0" dirty="0">
                <a:solidFill>
                  <a:srgbClr val="000000"/>
                </a:solidFill>
                <a:latin typeface="Arial" panose="020B0604020202020204" pitchFamily="34" charset="0"/>
              </a:rPr>
              <a:t>	</a:t>
            </a:r>
          </a:p>
        </p:txBody>
      </p:sp>
      <p:sp>
        <p:nvSpPr>
          <p:cNvPr id="9" name="TextBox 8">
            <a:extLst>
              <a:ext uri="{FF2B5EF4-FFF2-40B4-BE49-F238E27FC236}">
                <a16:creationId xmlns:a16="http://schemas.microsoft.com/office/drawing/2014/main" id="{808170ED-9C84-D2DD-FC65-D8A5DA9A8A82}"/>
              </a:ext>
            </a:extLst>
          </p:cNvPr>
          <p:cNvSpPr txBox="1"/>
          <p:nvPr/>
        </p:nvSpPr>
        <p:spPr>
          <a:xfrm>
            <a:off x="6378012" y="1152436"/>
            <a:ext cx="5550720" cy="5478423"/>
          </a:xfrm>
          <a:prstGeom prst="rect">
            <a:avLst/>
          </a:prstGeom>
          <a:noFill/>
        </p:spPr>
        <p:txBody>
          <a:bodyPr wrap="square">
            <a:spAutoFit/>
          </a:bodyPr>
          <a:lstStyle/>
          <a:p>
            <a:r>
              <a:rPr lang="en-GB" sz="1400" b="0" i="0" u="none" strike="noStrike" baseline="0" dirty="0">
                <a:solidFill>
                  <a:srgbClr val="000000"/>
                </a:solidFill>
                <a:latin typeface="Arial" panose="020B0604020202020204" pitchFamily="34" charset="0"/>
              </a:rPr>
              <a:t>Response may refer to: </a:t>
            </a:r>
          </a:p>
          <a:p>
            <a:r>
              <a:rPr lang="en-GB" sz="1400" b="1" i="0" u="none" strike="noStrike" baseline="0" dirty="0">
                <a:solidFill>
                  <a:srgbClr val="000000"/>
                </a:solidFill>
                <a:latin typeface="Arial" panose="020B0604020202020204" pitchFamily="34" charset="0"/>
              </a:rPr>
              <a:t>Additional Learning Needs Co-ordinator</a:t>
            </a:r>
            <a:r>
              <a:rPr lang="en-GB" sz="1400" b="0" i="0" u="none" strike="noStrike" baseline="0" dirty="0">
                <a:solidFill>
                  <a:srgbClr val="000000"/>
                </a:solidFill>
                <a:latin typeface="Arial" panose="020B0604020202020204" pitchFamily="34" charset="0"/>
              </a:rPr>
              <a:t>- </a:t>
            </a:r>
          </a:p>
          <a:p>
            <a:pPr marL="171450" indent="-171450">
              <a:buFont typeface="Arial" panose="020B0604020202020204" pitchFamily="34" charset="0"/>
              <a:buChar char="•"/>
            </a:pPr>
            <a:r>
              <a:rPr lang="en-US" sz="1400" b="0" i="0" u="none" strike="noStrike" baseline="0" dirty="0">
                <a:solidFill>
                  <a:srgbClr val="000000"/>
                </a:solidFill>
                <a:latin typeface="Arial" panose="020B0604020202020204" pitchFamily="34" charset="0"/>
              </a:rPr>
              <a:t>Set up individual plans to meet identified needs of children. </a:t>
            </a:r>
          </a:p>
          <a:p>
            <a:pPr marL="171450" indent="-171450">
              <a:buFont typeface="Arial" panose="020B0604020202020204" pitchFamily="34" charset="0"/>
              <a:buChar char="•"/>
            </a:pPr>
            <a:r>
              <a:rPr lang="en-US" sz="1400" b="0" i="0" u="none" strike="noStrike" baseline="0" dirty="0">
                <a:solidFill>
                  <a:srgbClr val="000000"/>
                </a:solidFill>
                <a:latin typeface="Arial" panose="020B0604020202020204" pitchFamily="34" charset="0"/>
              </a:rPr>
              <a:t>Supports others in the setting in planning and implementing activities to meet the needs of children. </a:t>
            </a:r>
          </a:p>
          <a:p>
            <a:pPr marL="171450" indent="-171450">
              <a:buFont typeface="Arial" panose="020B0604020202020204" pitchFamily="34" charset="0"/>
              <a:buChar char="•"/>
            </a:pPr>
            <a:r>
              <a:rPr lang="en-US" sz="1400" b="0" i="0" u="none" strike="noStrike" baseline="0" dirty="0">
                <a:solidFill>
                  <a:srgbClr val="000000"/>
                </a:solidFill>
                <a:latin typeface="Arial" panose="020B0604020202020204" pitchFamily="34" charset="0"/>
              </a:rPr>
              <a:t>Meet with and support parents/carers </a:t>
            </a:r>
          </a:p>
          <a:p>
            <a:pPr marL="171450" indent="-171450">
              <a:buFont typeface="Arial" panose="020B0604020202020204" pitchFamily="34" charset="0"/>
              <a:buChar char="•"/>
            </a:pPr>
            <a:r>
              <a:rPr lang="en-GB" sz="1400" b="0" i="0" u="none" strike="noStrike" baseline="0" dirty="0">
                <a:solidFill>
                  <a:srgbClr val="000000"/>
                </a:solidFill>
                <a:latin typeface="Arial" panose="020B0604020202020204" pitchFamily="34" charset="0"/>
              </a:rPr>
              <a:t>Set achievable targets </a:t>
            </a:r>
          </a:p>
          <a:p>
            <a:pPr marL="171450" indent="-171450">
              <a:buFont typeface="Arial" panose="020B0604020202020204" pitchFamily="34" charset="0"/>
              <a:buChar char="•"/>
            </a:pPr>
            <a:r>
              <a:rPr lang="en-US" sz="1400" b="0" i="0" u="none" strike="noStrike" baseline="0" dirty="0">
                <a:solidFill>
                  <a:srgbClr val="000000"/>
                </a:solidFill>
                <a:latin typeface="Arial" panose="020B0604020202020204" pitchFamily="34" charset="0"/>
              </a:rPr>
              <a:t>Ensure parents/carers and others in the team are aware of targets set. </a:t>
            </a:r>
          </a:p>
          <a:p>
            <a:pPr marL="171450" indent="-171450">
              <a:buFont typeface="Arial" panose="020B0604020202020204" pitchFamily="34" charset="0"/>
              <a:buChar char="•"/>
            </a:pPr>
            <a:r>
              <a:rPr lang="en-US" sz="1400" b="0" i="0" u="none" strike="noStrike" baseline="0" dirty="0">
                <a:solidFill>
                  <a:srgbClr val="000000"/>
                </a:solidFill>
                <a:latin typeface="Arial" panose="020B0604020202020204" pitchFamily="34" charset="0"/>
              </a:rPr>
              <a:t>Prepare/input into reports for the team/parents/carers </a:t>
            </a:r>
          </a:p>
          <a:p>
            <a:endParaRPr lang="en-GB" sz="1400" b="0" i="0" u="none" strike="noStrike" baseline="0" dirty="0">
              <a:solidFill>
                <a:srgbClr val="000000"/>
              </a:solidFill>
              <a:latin typeface="Arial" panose="020B0604020202020204" pitchFamily="34" charset="0"/>
            </a:endParaRPr>
          </a:p>
          <a:p>
            <a:r>
              <a:rPr lang="en-GB" sz="1400" b="1" i="0" u="none" strike="noStrike" baseline="0" dirty="0">
                <a:solidFill>
                  <a:srgbClr val="000000"/>
                </a:solidFill>
                <a:latin typeface="Arial" panose="020B0604020202020204" pitchFamily="34" charset="0"/>
              </a:rPr>
              <a:t>Social Worker/social services- </a:t>
            </a:r>
            <a:endParaRPr lang="en-GB" sz="1400" b="0" i="0" u="none" strike="noStrike" baseline="0" dirty="0">
              <a:solidFill>
                <a:srgbClr val="000000"/>
              </a:solidFill>
              <a:latin typeface="Arial" panose="020B0604020202020204" pitchFamily="34" charset="0"/>
            </a:endParaRPr>
          </a:p>
          <a:p>
            <a:pPr marL="171450" indent="-171450">
              <a:buFont typeface="Arial" panose="020B0604020202020204" pitchFamily="34" charset="0"/>
              <a:buChar char="•"/>
            </a:pPr>
            <a:r>
              <a:rPr lang="en-US" sz="1400" b="0" i="0" u="none" strike="noStrike" baseline="0" dirty="0">
                <a:solidFill>
                  <a:srgbClr val="000000"/>
                </a:solidFill>
                <a:latin typeface="Arial" panose="020B0604020202020204" pitchFamily="34" charset="0"/>
              </a:rPr>
              <a:t>Make home visits and discuss individual needs of the child/family </a:t>
            </a:r>
          </a:p>
          <a:p>
            <a:pPr marL="171450" indent="-171450">
              <a:buFont typeface="Arial" panose="020B0604020202020204" pitchFamily="34" charset="0"/>
              <a:buChar char="•"/>
            </a:pPr>
            <a:r>
              <a:rPr lang="en-US" sz="1400" b="0" i="0" u="none" strike="noStrike" baseline="0" dirty="0">
                <a:solidFill>
                  <a:srgbClr val="000000"/>
                </a:solidFill>
                <a:latin typeface="Arial" panose="020B0604020202020204" pitchFamily="34" charset="0"/>
              </a:rPr>
              <a:t>Identify resources needed in the home/classroom to support needs </a:t>
            </a:r>
          </a:p>
          <a:p>
            <a:pPr marL="171450" indent="-171450">
              <a:buFont typeface="Arial" panose="020B0604020202020204" pitchFamily="34" charset="0"/>
              <a:buChar char="•"/>
            </a:pPr>
            <a:r>
              <a:rPr lang="en-US" sz="1400" b="0" i="0" u="none" strike="noStrike" baseline="0" dirty="0">
                <a:solidFill>
                  <a:srgbClr val="000000"/>
                </a:solidFill>
                <a:latin typeface="Arial" panose="020B0604020202020204" pitchFamily="34" charset="0"/>
              </a:rPr>
              <a:t>Consider the needs of the family as a whole </a:t>
            </a:r>
          </a:p>
          <a:p>
            <a:pPr marL="171450" indent="-171450">
              <a:buFont typeface="Arial" panose="020B0604020202020204" pitchFamily="34" charset="0"/>
              <a:buChar char="•"/>
            </a:pPr>
            <a:r>
              <a:rPr lang="en-US" sz="1400" b="0" i="0" u="none" strike="noStrike" baseline="0" dirty="0">
                <a:solidFill>
                  <a:srgbClr val="000000"/>
                </a:solidFill>
                <a:latin typeface="Arial" panose="020B0604020202020204" pitchFamily="34" charset="0"/>
              </a:rPr>
              <a:t>Prepare reports to share with other team members </a:t>
            </a:r>
          </a:p>
          <a:p>
            <a:pPr marL="171450" indent="-171450">
              <a:buFont typeface="Arial" panose="020B0604020202020204" pitchFamily="34" charset="0"/>
              <a:buChar char="•"/>
            </a:pPr>
            <a:r>
              <a:rPr lang="en-US" sz="1400" b="0" i="0" u="none" strike="noStrike" baseline="0" dirty="0">
                <a:solidFill>
                  <a:srgbClr val="000000"/>
                </a:solidFill>
                <a:latin typeface="Arial" panose="020B0604020202020204" pitchFamily="34" charset="0"/>
              </a:rPr>
              <a:t>Consider and deal with safeguarding issues </a:t>
            </a:r>
          </a:p>
          <a:p>
            <a:endParaRPr lang="en-GB" sz="1400" b="0" i="0" u="none" strike="noStrike" baseline="0" dirty="0">
              <a:solidFill>
                <a:srgbClr val="000000"/>
              </a:solidFill>
              <a:latin typeface="Arial" panose="020B0604020202020204" pitchFamily="34" charset="0"/>
            </a:endParaRPr>
          </a:p>
          <a:p>
            <a:r>
              <a:rPr lang="en-GB" sz="1400" b="1" i="0" u="none" strike="noStrike" baseline="0" dirty="0">
                <a:solidFill>
                  <a:srgbClr val="000000"/>
                </a:solidFill>
                <a:latin typeface="Arial" panose="020B0604020202020204" pitchFamily="34" charset="0"/>
              </a:rPr>
              <a:t>Charitable organisations- </a:t>
            </a:r>
            <a:endParaRPr lang="en-GB" sz="1400" b="0" i="0" u="none" strike="noStrike" baseline="0" dirty="0">
              <a:solidFill>
                <a:srgbClr val="000000"/>
              </a:solidFill>
              <a:latin typeface="Arial" panose="020B0604020202020204" pitchFamily="34" charset="0"/>
            </a:endParaRPr>
          </a:p>
          <a:p>
            <a:pPr marL="171450" indent="-171450">
              <a:buFont typeface="Arial" panose="020B0604020202020204" pitchFamily="34" charset="0"/>
              <a:buChar char="•"/>
            </a:pPr>
            <a:r>
              <a:rPr lang="en-US" sz="1400" b="0" i="0" u="none" strike="noStrike" baseline="0" dirty="0">
                <a:solidFill>
                  <a:srgbClr val="000000"/>
                </a:solidFill>
                <a:latin typeface="Arial" panose="020B0604020202020204" pitchFamily="34" charset="0"/>
              </a:rPr>
              <a:t>Provide activities during holiday times </a:t>
            </a:r>
          </a:p>
          <a:p>
            <a:pPr marL="171450" indent="-171450">
              <a:buFont typeface="Arial" panose="020B0604020202020204" pitchFamily="34" charset="0"/>
              <a:buChar char="•"/>
            </a:pPr>
            <a:r>
              <a:rPr lang="en-US" sz="1400" b="0" i="0" u="none" strike="noStrike" baseline="0" dirty="0">
                <a:solidFill>
                  <a:srgbClr val="000000"/>
                </a:solidFill>
                <a:latin typeface="Arial" panose="020B0604020202020204" pitchFamily="34" charset="0"/>
              </a:rPr>
              <a:t>Provide volunteers to work one to one with children/families </a:t>
            </a:r>
          </a:p>
          <a:p>
            <a:pPr marL="171450" indent="-171450">
              <a:buFont typeface="Arial" panose="020B0604020202020204" pitchFamily="34" charset="0"/>
              <a:buChar char="•"/>
            </a:pPr>
            <a:r>
              <a:rPr lang="en-GB" sz="1400" b="0" i="0" u="none" strike="noStrike" baseline="0" dirty="0">
                <a:solidFill>
                  <a:srgbClr val="000000"/>
                </a:solidFill>
                <a:latin typeface="Arial" panose="020B0604020202020204" pitchFamily="34" charset="0"/>
              </a:rPr>
              <a:t>Provide respite care </a:t>
            </a:r>
          </a:p>
          <a:p>
            <a:pPr marL="171450" indent="-171450">
              <a:buFont typeface="Arial" panose="020B0604020202020204" pitchFamily="34" charset="0"/>
              <a:buChar char="•"/>
            </a:pPr>
            <a:r>
              <a:rPr lang="en-GB" sz="1400" b="0" i="0" u="none" strike="noStrike" baseline="0" dirty="0">
                <a:solidFill>
                  <a:srgbClr val="000000"/>
                </a:solidFill>
                <a:latin typeface="Arial" panose="020B0604020202020204" pitchFamily="34" charset="0"/>
              </a:rPr>
              <a:t>Provide information on grant availability </a:t>
            </a:r>
          </a:p>
          <a:p>
            <a:pPr marL="171450" indent="-171450">
              <a:buFont typeface="Arial" panose="020B0604020202020204" pitchFamily="34" charset="0"/>
              <a:buChar char="•"/>
            </a:pPr>
            <a:r>
              <a:rPr lang="en-GB" sz="1400" b="0" i="0" u="none" strike="noStrike" baseline="0" dirty="0">
                <a:solidFill>
                  <a:srgbClr val="000000"/>
                </a:solidFill>
                <a:latin typeface="Arial" panose="020B0604020202020204" pitchFamily="34" charset="0"/>
              </a:rPr>
              <a:t>Organise fund raising activities </a:t>
            </a:r>
          </a:p>
        </p:txBody>
      </p:sp>
      <p:sp>
        <p:nvSpPr>
          <p:cNvPr id="10" name="Title 2">
            <a:extLst>
              <a:ext uri="{FF2B5EF4-FFF2-40B4-BE49-F238E27FC236}">
                <a16:creationId xmlns:a16="http://schemas.microsoft.com/office/drawing/2014/main" id="{7D1F7C05-CDE0-4D56-CFC5-DDDE9CA756EC}"/>
              </a:ext>
            </a:extLst>
          </p:cNvPr>
          <p:cNvSpPr txBox="1">
            <a:spLocks/>
          </p:cNvSpPr>
          <p:nvPr/>
        </p:nvSpPr>
        <p:spPr>
          <a:xfrm>
            <a:off x="6836842" y="6347719"/>
            <a:ext cx="5091890" cy="447261"/>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a:solidFill>
                  <a:schemeClr val="accent1"/>
                </a:solidFill>
                <a:latin typeface="+mj-lt"/>
                <a:ea typeface="+mj-ea"/>
                <a:cs typeface="+mj-cs"/>
              </a:defRPr>
            </a:lvl1pPr>
          </a:lstStyle>
          <a:p>
            <a:pPr algn="r"/>
            <a:r>
              <a:rPr lang="en-GB" sz="1800" dirty="0"/>
              <a:t>continued …</a:t>
            </a:r>
          </a:p>
        </p:txBody>
      </p:sp>
    </p:spTree>
    <p:extLst>
      <p:ext uri="{BB962C8B-B14F-4D97-AF65-F5344CB8AC3E}">
        <p14:creationId xmlns:p14="http://schemas.microsoft.com/office/powerpoint/2010/main" val="59434532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27EF163-446D-AC55-DD19-74B876853664}"/>
            </a:ext>
          </a:extLst>
        </p:cNvPr>
        <p:cNvGrpSpPr/>
        <p:nvPr/>
      </p:nvGrpSpPr>
      <p:grpSpPr>
        <a:xfrm>
          <a:off x="0" y="0"/>
          <a:ext cx="0" cy="0"/>
          <a:chOff x="0" y="0"/>
          <a:chExt cx="0" cy="0"/>
        </a:xfrm>
      </p:grpSpPr>
      <p:sp>
        <p:nvSpPr>
          <p:cNvPr id="5" name="Title 2">
            <a:extLst>
              <a:ext uri="{FF2B5EF4-FFF2-40B4-BE49-F238E27FC236}">
                <a16:creationId xmlns:a16="http://schemas.microsoft.com/office/drawing/2014/main" id="{FC99A714-C5E9-01FD-1DA8-3F54590724E0}"/>
              </a:ext>
            </a:extLst>
          </p:cNvPr>
          <p:cNvSpPr>
            <a:spLocks noGrp="1"/>
          </p:cNvSpPr>
          <p:nvPr>
            <p:ph type="title"/>
          </p:nvPr>
        </p:nvSpPr>
        <p:spPr>
          <a:xfrm>
            <a:off x="282012" y="208722"/>
            <a:ext cx="5091890" cy="447261"/>
          </a:xfrm>
        </p:spPr>
        <p:txBody>
          <a:bodyPr/>
          <a:lstStyle/>
          <a:p>
            <a:r>
              <a:rPr lang="en-GB" sz="1800" dirty="0"/>
              <a:t>Question 1(a) and mark scheme </a:t>
            </a:r>
          </a:p>
        </p:txBody>
      </p:sp>
      <p:pic>
        <p:nvPicPr>
          <p:cNvPr id="4" name="Picture 3">
            <a:extLst>
              <a:ext uri="{FF2B5EF4-FFF2-40B4-BE49-F238E27FC236}">
                <a16:creationId xmlns:a16="http://schemas.microsoft.com/office/drawing/2014/main" id="{5B36C355-DC69-318B-3E61-D4B2ED1493C4}"/>
              </a:ext>
            </a:extLst>
          </p:cNvPr>
          <p:cNvPicPr>
            <a:picLocks noChangeAspect="1"/>
          </p:cNvPicPr>
          <p:nvPr/>
        </p:nvPicPr>
        <p:blipFill>
          <a:blip r:embed="rId2"/>
          <a:srcRect t="18441"/>
          <a:stretch/>
        </p:blipFill>
        <p:spPr>
          <a:xfrm>
            <a:off x="455455" y="2297446"/>
            <a:ext cx="5331876" cy="4167051"/>
          </a:xfrm>
          <a:prstGeom prst="rect">
            <a:avLst/>
          </a:prstGeom>
        </p:spPr>
      </p:pic>
      <p:sp>
        <p:nvSpPr>
          <p:cNvPr id="11" name="TextBox 10">
            <a:extLst>
              <a:ext uri="{FF2B5EF4-FFF2-40B4-BE49-F238E27FC236}">
                <a16:creationId xmlns:a16="http://schemas.microsoft.com/office/drawing/2014/main" id="{99BDA91D-E49B-952C-DF5A-E590C0657C68}"/>
              </a:ext>
            </a:extLst>
          </p:cNvPr>
          <p:cNvSpPr txBox="1"/>
          <p:nvPr/>
        </p:nvSpPr>
        <p:spPr>
          <a:xfrm>
            <a:off x="221765" y="1052155"/>
            <a:ext cx="6093822" cy="1169551"/>
          </a:xfrm>
          <a:prstGeom prst="rect">
            <a:avLst/>
          </a:prstGeom>
          <a:noFill/>
        </p:spPr>
        <p:txBody>
          <a:bodyPr wrap="square">
            <a:spAutoFit/>
          </a:bodyPr>
          <a:lstStyle/>
          <a:p>
            <a:r>
              <a:rPr lang="en-US" sz="1400" b="1" i="0" u="none" strike="noStrike" baseline="0" dirty="0">
                <a:solidFill>
                  <a:srgbClr val="211D1E"/>
                </a:solidFill>
                <a:latin typeface="Arial WGL"/>
              </a:rPr>
              <a:t>1.    </a:t>
            </a:r>
            <a:r>
              <a:rPr lang="en-US" sz="1400" b="0" i="0" u="none" strike="noStrike" baseline="0" dirty="0">
                <a:solidFill>
                  <a:srgbClr val="211D1E"/>
                </a:solidFill>
                <a:latin typeface="Arial WGL"/>
              </a:rPr>
              <a:t>(a) 	The family in the picture below are preparing a meal together. </a:t>
            </a:r>
            <a:br>
              <a:rPr lang="en-US" sz="1400" b="0" i="0" u="none" strike="noStrike" baseline="0" dirty="0">
                <a:solidFill>
                  <a:srgbClr val="211D1E"/>
                </a:solidFill>
                <a:latin typeface="Arial WGL"/>
              </a:rPr>
            </a:br>
            <a:r>
              <a:rPr lang="en-US" sz="1400" dirty="0">
                <a:solidFill>
                  <a:srgbClr val="211D1E"/>
                </a:solidFill>
                <a:latin typeface="Arial WGL"/>
              </a:rPr>
              <a:t>	</a:t>
            </a:r>
            <a:r>
              <a:rPr lang="en-US" sz="1400" b="0" i="0" u="none" strike="noStrike" baseline="0" dirty="0">
                <a:solidFill>
                  <a:srgbClr val="211D1E"/>
                </a:solidFill>
                <a:latin typeface="Arial WGL"/>
              </a:rPr>
              <a:t>This type of experience promotes emotional development. </a:t>
            </a:r>
            <a:br>
              <a:rPr lang="en-US" sz="1400" b="0" i="0" u="none" strike="noStrike" baseline="0" dirty="0">
                <a:solidFill>
                  <a:srgbClr val="211D1E"/>
                </a:solidFill>
                <a:latin typeface="Arial WGL"/>
              </a:rPr>
            </a:br>
            <a:endParaRPr lang="en-US" sz="1400" b="0" i="0" u="none" strike="noStrike" baseline="0" dirty="0">
              <a:solidFill>
                <a:srgbClr val="211D1E"/>
              </a:solidFill>
              <a:latin typeface="Arial WGL"/>
            </a:endParaRPr>
          </a:p>
          <a:p>
            <a:r>
              <a:rPr lang="en-US" sz="1400" b="0" i="0" u="none" strike="noStrike" baseline="0" dirty="0">
                <a:solidFill>
                  <a:srgbClr val="211D1E"/>
                </a:solidFill>
                <a:latin typeface="Arial WGL"/>
              </a:rPr>
              <a:t>	Identify </a:t>
            </a:r>
            <a:r>
              <a:rPr lang="en-US" sz="1400" b="1" i="0" u="none" strike="noStrike" baseline="0" dirty="0">
                <a:solidFill>
                  <a:srgbClr val="211D1E"/>
                </a:solidFill>
                <a:latin typeface="Arial WGL"/>
              </a:rPr>
              <a:t>three </a:t>
            </a:r>
            <a:r>
              <a:rPr lang="en-US" sz="1400" b="0" i="0" u="none" strike="noStrike" baseline="0" dirty="0">
                <a:solidFill>
                  <a:srgbClr val="211D1E"/>
                </a:solidFill>
                <a:latin typeface="Arial WGL"/>
              </a:rPr>
              <a:t>other areas/general patterns of development 	promoted during this type of experience. 		[3] </a:t>
            </a:r>
            <a:endParaRPr lang="en-GB" sz="1400" dirty="0"/>
          </a:p>
        </p:txBody>
      </p:sp>
      <p:sp>
        <p:nvSpPr>
          <p:cNvPr id="12" name="TextBox 11">
            <a:extLst>
              <a:ext uri="{FF2B5EF4-FFF2-40B4-BE49-F238E27FC236}">
                <a16:creationId xmlns:a16="http://schemas.microsoft.com/office/drawing/2014/main" id="{1320BA71-5EAB-C9AE-0367-5A18643CF5DA}"/>
              </a:ext>
            </a:extLst>
          </p:cNvPr>
          <p:cNvSpPr txBox="1"/>
          <p:nvPr/>
        </p:nvSpPr>
        <p:spPr>
          <a:xfrm>
            <a:off x="6405261" y="64030"/>
            <a:ext cx="3771868" cy="738664"/>
          </a:xfrm>
          <a:prstGeom prst="rect">
            <a:avLst/>
          </a:prstGeom>
          <a:noFill/>
        </p:spPr>
        <p:txBody>
          <a:bodyPr wrap="square">
            <a:spAutoFit/>
          </a:bodyPr>
          <a:lstStyle/>
          <a:p>
            <a:r>
              <a:rPr lang="en-US" sz="1400" dirty="0">
                <a:solidFill>
                  <a:schemeClr val="accent1"/>
                </a:solidFill>
              </a:rPr>
              <a:t>Command Verb: </a:t>
            </a:r>
            <a:r>
              <a:rPr lang="en-US" sz="1400" b="1" i="1" dirty="0">
                <a:solidFill>
                  <a:srgbClr val="0070C0"/>
                </a:solidFill>
              </a:rPr>
              <a:t>Identify</a:t>
            </a:r>
            <a:br>
              <a:rPr lang="en-US" sz="1400" b="1" i="1" dirty="0">
                <a:solidFill>
                  <a:srgbClr val="0070C0"/>
                </a:solidFill>
              </a:rPr>
            </a:br>
            <a:r>
              <a:rPr lang="en-US" sz="1400" i="1" dirty="0">
                <a:solidFill>
                  <a:srgbClr val="0070C0"/>
                </a:solidFill>
              </a:rPr>
              <a:t>Provide/name/select/</a:t>
            </a:r>
            <a:r>
              <a:rPr lang="en-US" sz="1400" i="1" dirty="0" err="1">
                <a:solidFill>
                  <a:srgbClr val="0070C0"/>
                </a:solidFill>
              </a:rPr>
              <a:t>recognise</a:t>
            </a:r>
            <a:r>
              <a:rPr lang="en-US" sz="1400" i="1" dirty="0">
                <a:solidFill>
                  <a:srgbClr val="0070C0"/>
                </a:solidFill>
              </a:rPr>
              <a:t> brief facts or examples (from a given source or from recall) </a:t>
            </a:r>
          </a:p>
        </p:txBody>
      </p:sp>
      <p:sp>
        <p:nvSpPr>
          <p:cNvPr id="13" name="TextBox 12">
            <a:extLst>
              <a:ext uri="{FF2B5EF4-FFF2-40B4-BE49-F238E27FC236}">
                <a16:creationId xmlns:a16="http://schemas.microsoft.com/office/drawing/2014/main" id="{FBE73EC5-FD67-056A-CF54-3A0BE35EBAA7}"/>
              </a:ext>
            </a:extLst>
          </p:cNvPr>
          <p:cNvSpPr txBox="1"/>
          <p:nvPr/>
        </p:nvSpPr>
        <p:spPr>
          <a:xfrm>
            <a:off x="6654643" y="1052155"/>
            <a:ext cx="4533812" cy="2523768"/>
          </a:xfrm>
          <a:prstGeom prst="rect">
            <a:avLst/>
          </a:prstGeom>
          <a:noFill/>
        </p:spPr>
        <p:txBody>
          <a:bodyPr wrap="square">
            <a:spAutoFit/>
          </a:bodyPr>
          <a:lstStyle/>
          <a:p>
            <a:r>
              <a:rPr lang="en-US" sz="1400" b="1" i="0" u="none" strike="noStrike" baseline="0" dirty="0">
                <a:solidFill>
                  <a:srgbClr val="000000"/>
                </a:solidFill>
                <a:latin typeface="Arial" panose="020B0604020202020204" pitchFamily="34" charset="0"/>
              </a:rPr>
              <a:t>Award 0 </a:t>
            </a:r>
            <a:r>
              <a:rPr lang="en-US" sz="1400" b="0" i="0" u="none" strike="noStrike" baseline="0" dirty="0">
                <a:solidFill>
                  <a:srgbClr val="000000"/>
                </a:solidFill>
                <a:latin typeface="Arial" panose="020B0604020202020204" pitchFamily="34" charset="0"/>
              </a:rPr>
              <a:t>marks where response is not creditworthy </a:t>
            </a:r>
          </a:p>
          <a:p>
            <a:r>
              <a:rPr lang="en-US" sz="1400" b="1" i="0" u="none" strike="noStrike" baseline="0" dirty="0">
                <a:solidFill>
                  <a:srgbClr val="000000"/>
                </a:solidFill>
                <a:latin typeface="Arial" panose="020B0604020202020204" pitchFamily="34" charset="0"/>
              </a:rPr>
              <a:t>Award 1 mark </a:t>
            </a:r>
            <a:r>
              <a:rPr lang="en-US" sz="1400" b="0" i="0" u="none" strike="noStrike" baseline="0" dirty="0">
                <a:solidFill>
                  <a:srgbClr val="000000"/>
                </a:solidFill>
                <a:latin typeface="Arial" panose="020B0604020202020204" pitchFamily="34" charset="0"/>
              </a:rPr>
              <a:t>for each correct answer up to a maximum of </a:t>
            </a:r>
            <a:r>
              <a:rPr lang="en-US" sz="1400" b="1" i="0" u="none" strike="noStrike" baseline="0" dirty="0">
                <a:solidFill>
                  <a:srgbClr val="000000"/>
                </a:solidFill>
                <a:latin typeface="Arial" panose="020B0604020202020204" pitchFamily="34" charset="0"/>
              </a:rPr>
              <a:t>3 </a:t>
            </a:r>
            <a:br>
              <a:rPr lang="en-US" sz="1400" b="1" i="0" u="none" strike="noStrike" baseline="0" dirty="0">
                <a:solidFill>
                  <a:srgbClr val="000000"/>
                </a:solidFill>
                <a:latin typeface="Arial" panose="020B0604020202020204" pitchFamily="34" charset="0"/>
              </a:rPr>
            </a:br>
            <a:endParaRPr lang="en-US" sz="1400" b="0" i="0" u="none" strike="noStrike" baseline="0" dirty="0">
              <a:solidFill>
                <a:srgbClr val="000000"/>
              </a:solidFill>
              <a:latin typeface="Arial" panose="020B0604020202020204" pitchFamily="34" charset="0"/>
            </a:endParaRPr>
          </a:p>
          <a:p>
            <a:r>
              <a:rPr lang="en-GB" sz="1400" b="0" i="0" u="none" strike="noStrike" baseline="0" dirty="0">
                <a:solidFill>
                  <a:srgbClr val="000000"/>
                </a:solidFill>
                <a:latin typeface="Arial" panose="020B0604020202020204" pitchFamily="34" charset="0"/>
              </a:rPr>
              <a:t>Response may refer to: </a:t>
            </a:r>
            <a:br>
              <a:rPr lang="en-GB" sz="1400" b="0" i="0" u="none" strike="noStrike" baseline="0" dirty="0">
                <a:solidFill>
                  <a:srgbClr val="000000"/>
                </a:solidFill>
                <a:latin typeface="Arial" panose="020B0604020202020204" pitchFamily="34" charset="0"/>
              </a:rPr>
            </a:br>
            <a:endParaRPr lang="en-GB" sz="1400" b="0" i="0" u="none" strike="noStrike" baseline="0" dirty="0">
              <a:solidFill>
                <a:srgbClr val="000000"/>
              </a:solidFill>
              <a:latin typeface="Arial" panose="020B0604020202020204" pitchFamily="34" charset="0"/>
            </a:endParaRPr>
          </a:p>
          <a:p>
            <a:pPr marL="285750" indent="-285750">
              <a:buFont typeface="Arial" panose="020B0604020202020204" pitchFamily="34" charset="0"/>
              <a:buChar char="•"/>
            </a:pPr>
            <a:r>
              <a:rPr lang="en-GB" sz="1400" b="0" i="0" u="none" strike="noStrike" baseline="0" dirty="0">
                <a:solidFill>
                  <a:srgbClr val="000000"/>
                </a:solidFill>
                <a:latin typeface="Arial" panose="020B0604020202020204" pitchFamily="34" charset="0"/>
              </a:rPr>
              <a:t>Physical development </a:t>
            </a:r>
          </a:p>
          <a:p>
            <a:pPr marL="285750" indent="-285750">
              <a:buFont typeface="Arial" panose="020B0604020202020204" pitchFamily="34" charset="0"/>
              <a:buChar char="•"/>
            </a:pPr>
            <a:r>
              <a:rPr lang="en-GB" sz="1400" b="0" i="0" u="none" strike="noStrike" baseline="0" dirty="0">
                <a:solidFill>
                  <a:srgbClr val="000000"/>
                </a:solidFill>
                <a:latin typeface="Arial" panose="020B0604020202020204" pitchFamily="34" charset="0"/>
              </a:rPr>
              <a:t>Intellectual(cognitive) development </a:t>
            </a:r>
          </a:p>
          <a:p>
            <a:pPr marL="285750" indent="-285750">
              <a:buFont typeface="Arial" panose="020B0604020202020204" pitchFamily="34" charset="0"/>
              <a:buChar char="•"/>
            </a:pPr>
            <a:r>
              <a:rPr lang="en-GB" sz="1400" b="0" i="0" u="none" strike="noStrike" baseline="0" dirty="0">
                <a:solidFill>
                  <a:srgbClr val="000000"/>
                </a:solidFill>
                <a:latin typeface="Arial" panose="020B0604020202020204" pitchFamily="34" charset="0"/>
              </a:rPr>
              <a:t>Language development </a:t>
            </a:r>
          </a:p>
          <a:p>
            <a:pPr marL="285750" indent="-285750">
              <a:buFont typeface="Arial" panose="020B0604020202020204" pitchFamily="34" charset="0"/>
              <a:buChar char="•"/>
            </a:pPr>
            <a:r>
              <a:rPr lang="en-GB" sz="1400" b="0" i="0" u="none" strike="noStrike" baseline="0" dirty="0">
                <a:solidFill>
                  <a:srgbClr val="000000"/>
                </a:solidFill>
                <a:latin typeface="Arial" panose="020B0604020202020204" pitchFamily="34" charset="0"/>
              </a:rPr>
              <a:t>Social development </a:t>
            </a:r>
          </a:p>
          <a:p>
            <a:r>
              <a:rPr lang="en-GB" sz="1800" b="0" i="0" u="none" strike="noStrike" baseline="0" dirty="0">
                <a:solidFill>
                  <a:srgbClr val="000000"/>
                </a:solidFill>
                <a:latin typeface="Arial" panose="020B0604020202020204" pitchFamily="34" charset="0"/>
              </a:rPr>
              <a:t>	</a:t>
            </a:r>
          </a:p>
        </p:txBody>
      </p:sp>
    </p:spTree>
    <p:extLst>
      <p:ext uri="{BB962C8B-B14F-4D97-AF65-F5344CB8AC3E}">
        <p14:creationId xmlns:p14="http://schemas.microsoft.com/office/powerpoint/2010/main" val="259896243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6E8D28-7F97-C7A6-C53F-E99A0515E263}"/>
            </a:ext>
          </a:extLst>
        </p:cNvPr>
        <p:cNvGrpSpPr/>
        <p:nvPr/>
      </p:nvGrpSpPr>
      <p:grpSpPr>
        <a:xfrm>
          <a:off x="0" y="0"/>
          <a:ext cx="0" cy="0"/>
          <a:chOff x="0" y="0"/>
          <a:chExt cx="0" cy="0"/>
        </a:xfrm>
      </p:grpSpPr>
      <p:sp>
        <p:nvSpPr>
          <p:cNvPr id="5" name="Title 2">
            <a:extLst>
              <a:ext uri="{FF2B5EF4-FFF2-40B4-BE49-F238E27FC236}">
                <a16:creationId xmlns:a16="http://schemas.microsoft.com/office/drawing/2014/main" id="{F3197BB9-00A8-9243-88CF-F2239C822636}"/>
              </a:ext>
            </a:extLst>
          </p:cNvPr>
          <p:cNvSpPr>
            <a:spLocks noGrp="1"/>
          </p:cNvSpPr>
          <p:nvPr>
            <p:ph type="title"/>
          </p:nvPr>
        </p:nvSpPr>
        <p:spPr>
          <a:xfrm>
            <a:off x="282012" y="208722"/>
            <a:ext cx="5091890" cy="447261"/>
          </a:xfrm>
        </p:spPr>
        <p:txBody>
          <a:bodyPr/>
          <a:lstStyle/>
          <a:p>
            <a:r>
              <a:rPr lang="en-GB" sz="1800" dirty="0"/>
              <a:t>Q 9(b) mark scheme continued </a:t>
            </a:r>
          </a:p>
        </p:txBody>
      </p:sp>
      <p:sp>
        <p:nvSpPr>
          <p:cNvPr id="7" name="TextBox 6">
            <a:extLst>
              <a:ext uri="{FF2B5EF4-FFF2-40B4-BE49-F238E27FC236}">
                <a16:creationId xmlns:a16="http://schemas.microsoft.com/office/drawing/2014/main" id="{BE1DB28E-CF1A-6392-743E-212A58303FC9}"/>
              </a:ext>
            </a:extLst>
          </p:cNvPr>
          <p:cNvSpPr txBox="1"/>
          <p:nvPr/>
        </p:nvSpPr>
        <p:spPr>
          <a:xfrm>
            <a:off x="6915806" y="63020"/>
            <a:ext cx="3261321" cy="738664"/>
          </a:xfrm>
          <a:prstGeom prst="rect">
            <a:avLst/>
          </a:prstGeom>
          <a:noFill/>
        </p:spPr>
        <p:txBody>
          <a:bodyPr wrap="square">
            <a:spAutoFit/>
          </a:bodyPr>
          <a:lstStyle/>
          <a:p>
            <a:r>
              <a:rPr lang="en-US" sz="1400" dirty="0">
                <a:solidFill>
                  <a:schemeClr val="accent1"/>
                </a:solidFill>
              </a:rPr>
              <a:t>Command Verb: </a:t>
            </a:r>
            <a:r>
              <a:rPr lang="en-US" sz="1400" b="1" i="1" dirty="0" err="1">
                <a:solidFill>
                  <a:srgbClr val="0070C0"/>
                </a:solidFill>
              </a:rPr>
              <a:t>Analyse</a:t>
            </a:r>
            <a:r>
              <a:rPr lang="en-US" sz="1400" dirty="0">
                <a:solidFill>
                  <a:srgbClr val="0070C0"/>
                </a:solidFill>
              </a:rPr>
              <a:t> </a:t>
            </a:r>
          </a:p>
          <a:p>
            <a:r>
              <a:rPr lang="en-US" sz="1400" dirty="0">
                <a:solidFill>
                  <a:srgbClr val="0070C0"/>
                </a:solidFill>
              </a:rPr>
              <a:t>Examine an issue in detail/how parts relate to whole, to explain and interpret</a:t>
            </a:r>
            <a:endParaRPr lang="en-US" sz="1400" i="1" dirty="0">
              <a:solidFill>
                <a:srgbClr val="0070C0"/>
              </a:solidFill>
              <a:highlight>
                <a:srgbClr val="FFFF00"/>
              </a:highlight>
            </a:endParaRPr>
          </a:p>
        </p:txBody>
      </p:sp>
      <p:sp>
        <p:nvSpPr>
          <p:cNvPr id="8" name="TextBox 7">
            <a:extLst>
              <a:ext uri="{FF2B5EF4-FFF2-40B4-BE49-F238E27FC236}">
                <a16:creationId xmlns:a16="http://schemas.microsoft.com/office/drawing/2014/main" id="{FC4E644A-B897-4F5E-08F6-CF7B5D8BBA79}"/>
              </a:ext>
            </a:extLst>
          </p:cNvPr>
          <p:cNvSpPr txBox="1"/>
          <p:nvPr/>
        </p:nvSpPr>
        <p:spPr>
          <a:xfrm>
            <a:off x="235762" y="757184"/>
            <a:ext cx="5570678" cy="6063198"/>
          </a:xfrm>
          <a:prstGeom prst="rect">
            <a:avLst/>
          </a:prstGeom>
          <a:noFill/>
        </p:spPr>
        <p:txBody>
          <a:bodyPr wrap="square">
            <a:spAutoFit/>
          </a:bodyPr>
          <a:lstStyle/>
          <a:p>
            <a:endParaRPr lang="en-GB" sz="1200" b="0" i="0" u="none" strike="noStrike" baseline="0" dirty="0">
              <a:solidFill>
                <a:srgbClr val="000000"/>
              </a:solidFill>
              <a:latin typeface="Arial" panose="020B0604020202020204" pitchFamily="34" charset="0"/>
            </a:endParaRPr>
          </a:p>
          <a:p>
            <a:r>
              <a:rPr lang="en-GB" sz="1300" b="1" i="0" u="none" strike="noStrike" baseline="0" dirty="0">
                <a:solidFill>
                  <a:srgbClr val="000000"/>
                </a:solidFill>
                <a:latin typeface="Arial" panose="020B0604020202020204" pitchFamily="34" charset="0"/>
              </a:rPr>
              <a:t>Occupational therapist/Physiotherapist- </a:t>
            </a:r>
            <a:endParaRPr lang="en-GB" sz="1300" b="0" i="0" u="none" strike="noStrike" baseline="0" dirty="0">
              <a:solidFill>
                <a:srgbClr val="000000"/>
              </a:solidFill>
              <a:latin typeface="Arial" panose="020B0604020202020204" pitchFamily="34" charset="0"/>
            </a:endParaRPr>
          </a:p>
          <a:p>
            <a:pPr marL="171450" indent="-171450">
              <a:buFont typeface="Arial" panose="020B0604020202020204" pitchFamily="34" charset="0"/>
              <a:buChar char="•"/>
            </a:pPr>
            <a:r>
              <a:rPr lang="en-US" sz="1300" b="0" i="0" u="none" strike="noStrike" baseline="0" dirty="0">
                <a:solidFill>
                  <a:srgbClr val="000000"/>
                </a:solidFill>
                <a:latin typeface="Arial" panose="020B0604020202020204" pitchFamily="34" charset="0"/>
              </a:rPr>
              <a:t>Sourcing and providing resources/aids </a:t>
            </a:r>
          </a:p>
          <a:p>
            <a:pPr marL="171450" indent="-171450">
              <a:buFont typeface="Arial" panose="020B0604020202020204" pitchFamily="34" charset="0"/>
              <a:buChar char="•"/>
            </a:pPr>
            <a:r>
              <a:rPr lang="en-US" sz="1300" b="0" i="0" u="none" strike="noStrike" baseline="0" dirty="0">
                <a:solidFill>
                  <a:srgbClr val="000000"/>
                </a:solidFill>
                <a:latin typeface="Arial" panose="020B0604020202020204" pitchFamily="34" charset="0"/>
              </a:rPr>
              <a:t>Assisting with adaptation of the environment/home </a:t>
            </a:r>
          </a:p>
          <a:p>
            <a:pPr marL="171450" indent="-171450">
              <a:buFont typeface="Arial" panose="020B0604020202020204" pitchFamily="34" charset="0"/>
              <a:buChar char="•"/>
            </a:pPr>
            <a:r>
              <a:rPr lang="en-US" sz="1300" b="0" i="0" u="none" strike="noStrike" baseline="0" dirty="0">
                <a:solidFill>
                  <a:srgbClr val="000000"/>
                </a:solidFill>
                <a:latin typeface="Arial" panose="020B0604020202020204" pitchFamily="34" charset="0"/>
              </a:rPr>
              <a:t>Providing accessible resources such as hoists </a:t>
            </a:r>
          </a:p>
          <a:p>
            <a:pPr marL="171450" indent="-171450">
              <a:buFont typeface="Arial" panose="020B0604020202020204" pitchFamily="34" charset="0"/>
              <a:buChar char="•"/>
            </a:pPr>
            <a:r>
              <a:rPr lang="en-US" sz="1300" b="0" i="0" u="none" strike="noStrike" baseline="0" dirty="0">
                <a:solidFill>
                  <a:srgbClr val="000000"/>
                </a:solidFill>
                <a:latin typeface="Arial" panose="020B0604020202020204" pitchFamily="34" charset="0"/>
              </a:rPr>
              <a:t>Offering advice on mobility issues </a:t>
            </a:r>
          </a:p>
          <a:p>
            <a:pPr marL="171450" indent="-171450">
              <a:buFont typeface="Arial" panose="020B0604020202020204" pitchFamily="34" charset="0"/>
              <a:buChar char="•"/>
            </a:pPr>
            <a:r>
              <a:rPr lang="en-US" sz="1300" b="0" i="0" u="none" strike="noStrike" baseline="0" dirty="0">
                <a:solidFill>
                  <a:srgbClr val="000000"/>
                </a:solidFill>
                <a:latin typeface="Arial" panose="020B0604020202020204" pitchFamily="34" charset="0"/>
              </a:rPr>
              <a:t>Providing regular physiotherapy in a suitable environment (home visits) </a:t>
            </a:r>
          </a:p>
          <a:p>
            <a:endParaRPr lang="en-GB" sz="400" b="0" i="0" u="none" strike="noStrike" baseline="0" dirty="0">
              <a:solidFill>
                <a:srgbClr val="000000"/>
              </a:solidFill>
              <a:latin typeface="Arial" panose="020B0604020202020204" pitchFamily="34" charset="0"/>
            </a:endParaRPr>
          </a:p>
          <a:p>
            <a:r>
              <a:rPr lang="en-GB" sz="1300" b="1" i="0" u="none" strike="noStrike" baseline="0" dirty="0">
                <a:solidFill>
                  <a:srgbClr val="000000"/>
                </a:solidFill>
                <a:latin typeface="Arial" panose="020B0604020202020204" pitchFamily="34" charset="0"/>
              </a:rPr>
              <a:t>Speech and language therapist- </a:t>
            </a:r>
            <a:endParaRPr lang="en-GB" sz="1300" b="0" i="0" u="none" strike="noStrike" baseline="0" dirty="0">
              <a:solidFill>
                <a:srgbClr val="000000"/>
              </a:solidFill>
              <a:latin typeface="Arial" panose="020B0604020202020204" pitchFamily="34" charset="0"/>
            </a:endParaRPr>
          </a:p>
          <a:p>
            <a:pPr marL="171450" indent="-171450">
              <a:buFont typeface="Arial" panose="020B0604020202020204" pitchFamily="34" charset="0"/>
              <a:buChar char="•"/>
            </a:pPr>
            <a:r>
              <a:rPr lang="en-US" sz="1300" b="0" i="0" u="none" strike="noStrike" baseline="0" dirty="0">
                <a:solidFill>
                  <a:srgbClr val="000000"/>
                </a:solidFill>
                <a:latin typeface="Arial" panose="020B0604020202020204" pitchFamily="34" charset="0"/>
              </a:rPr>
              <a:t>Provide regular speech and language therapy sessions </a:t>
            </a:r>
          </a:p>
          <a:p>
            <a:pPr marL="171450" indent="-171450">
              <a:buFont typeface="Arial" panose="020B0604020202020204" pitchFamily="34" charset="0"/>
              <a:buChar char="•"/>
            </a:pPr>
            <a:r>
              <a:rPr lang="en-US" sz="1300" b="0" i="0" u="none" strike="noStrike" baseline="0" dirty="0">
                <a:solidFill>
                  <a:srgbClr val="000000"/>
                </a:solidFill>
                <a:latin typeface="Arial" panose="020B0604020202020204" pitchFamily="34" charset="0"/>
              </a:rPr>
              <a:t>Visit settings and support staff to implement strategies according to need </a:t>
            </a:r>
          </a:p>
          <a:p>
            <a:pPr marL="193675" indent="-193675">
              <a:buFont typeface="Arial" panose="020B0604020202020204" pitchFamily="34" charset="0"/>
              <a:buChar char="•"/>
            </a:pPr>
            <a:r>
              <a:rPr lang="en-US" sz="1300" b="0" i="0" u="none" strike="noStrike" baseline="0" dirty="0">
                <a:solidFill>
                  <a:srgbClr val="000000"/>
                </a:solidFill>
                <a:latin typeface="Arial" panose="020B0604020202020204" pitchFamily="34" charset="0"/>
              </a:rPr>
              <a:t>Observe children at home or in the setting to identify need </a:t>
            </a:r>
          </a:p>
          <a:p>
            <a:pPr marL="193675" indent="-193675">
              <a:buFont typeface="Arial" panose="020B0604020202020204" pitchFamily="34" charset="0"/>
              <a:buChar char="•"/>
            </a:pPr>
            <a:r>
              <a:rPr lang="en-US" sz="1300" b="0" i="0" u="none" strike="noStrike" baseline="0" dirty="0">
                <a:solidFill>
                  <a:srgbClr val="000000"/>
                </a:solidFill>
                <a:latin typeface="Arial" panose="020B0604020202020204" pitchFamily="34" charset="0"/>
              </a:rPr>
              <a:t>Work with the family to ensure consistency of support and strategies used </a:t>
            </a:r>
          </a:p>
          <a:p>
            <a:pPr marL="193675" indent="-193675">
              <a:buFont typeface="Arial" panose="020B0604020202020204" pitchFamily="34" charset="0"/>
              <a:buChar char="•"/>
            </a:pPr>
            <a:r>
              <a:rPr lang="en-US" sz="1300" b="0" i="0" u="none" strike="noStrike" baseline="0" dirty="0">
                <a:solidFill>
                  <a:srgbClr val="000000"/>
                </a:solidFill>
                <a:latin typeface="Arial" panose="020B0604020202020204" pitchFamily="34" charset="0"/>
              </a:rPr>
              <a:t>Offer support and advice of feeding </a:t>
            </a:r>
          </a:p>
          <a:p>
            <a:endParaRPr lang="en-GB" sz="400" b="0" i="0" u="none" strike="noStrike" baseline="0" dirty="0">
              <a:solidFill>
                <a:srgbClr val="000000"/>
              </a:solidFill>
              <a:latin typeface="Arial" panose="020B0604020202020204" pitchFamily="34" charset="0"/>
            </a:endParaRPr>
          </a:p>
          <a:p>
            <a:r>
              <a:rPr lang="en-GB" sz="1300" b="1" i="0" u="none" strike="noStrike" baseline="0" dirty="0">
                <a:solidFill>
                  <a:srgbClr val="000000"/>
                </a:solidFill>
                <a:latin typeface="Arial" panose="020B0604020202020204" pitchFamily="34" charset="0"/>
              </a:rPr>
              <a:t>Counsellor- </a:t>
            </a:r>
            <a:endParaRPr lang="en-GB" sz="1300" b="0" i="0" u="none" strike="noStrike" baseline="0" dirty="0">
              <a:solidFill>
                <a:srgbClr val="000000"/>
              </a:solidFill>
              <a:latin typeface="Arial" panose="020B0604020202020204" pitchFamily="34" charset="0"/>
            </a:endParaRPr>
          </a:p>
          <a:p>
            <a:pPr marL="193675" indent="-193675">
              <a:buFont typeface="Arial" panose="020B0604020202020204" pitchFamily="34" charset="0"/>
              <a:buChar char="•"/>
            </a:pPr>
            <a:r>
              <a:rPr lang="en-US" sz="1300" b="0" i="0" u="none" strike="noStrike" baseline="0" dirty="0">
                <a:solidFill>
                  <a:srgbClr val="000000"/>
                </a:solidFill>
                <a:latin typeface="Arial" panose="020B0604020202020204" pitchFamily="34" charset="0"/>
              </a:rPr>
              <a:t>Support the child/family with emotional leads </a:t>
            </a:r>
          </a:p>
          <a:p>
            <a:pPr marL="193675" indent="-193675">
              <a:buFont typeface="Arial" panose="020B0604020202020204" pitchFamily="34" charset="0"/>
              <a:buChar char="•"/>
            </a:pPr>
            <a:r>
              <a:rPr lang="en-US" sz="1300" b="0" i="0" u="none" strike="noStrike" baseline="0" dirty="0">
                <a:solidFill>
                  <a:srgbClr val="000000"/>
                </a:solidFill>
                <a:latin typeface="Arial" panose="020B0604020202020204" pitchFamily="34" charset="0"/>
              </a:rPr>
              <a:t>Offer one to one sessions to support bereavement/divorce/behaviour difficulties </a:t>
            </a:r>
          </a:p>
          <a:p>
            <a:endParaRPr lang="en-GB" sz="400" b="0" i="0" u="none" strike="noStrike" baseline="0" dirty="0">
              <a:solidFill>
                <a:srgbClr val="000000"/>
              </a:solidFill>
              <a:latin typeface="Arial" panose="020B0604020202020204" pitchFamily="34" charset="0"/>
            </a:endParaRPr>
          </a:p>
          <a:p>
            <a:r>
              <a:rPr lang="en-US" sz="1300" b="1" i="0" u="none" strike="noStrike" baseline="0" dirty="0">
                <a:solidFill>
                  <a:srgbClr val="000000"/>
                </a:solidFill>
                <a:latin typeface="Arial" panose="020B0604020202020204" pitchFamily="34" charset="0"/>
              </a:rPr>
              <a:t>Learners might support their response with general information including: </a:t>
            </a:r>
            <a:endParaRPr lang="en-US" sz="1300" b="0" i="0" u="none" strike="noStrike" baseline="0" dirty="0">
              <a:solidFill>
                <a:srgbClr val="000000"/>
              </a:solidFill>
              <a:latin typeface="Arial" panose="020B0604020202020204" pitchFamily="34" charset="0"/>
            </a:endParaRPr>
          </a:p>
          <a:p>
            <a:pPr marL="193675" indent="-193675">
              <a:buFont typeface="Arial" panose="020B0604020202020204" pitchFamily="34" charset="0"/>
              <a:buChar char="•"/>
            </a:pPr>
            <a:r>
              <a:rPr lang="en-US" sz="1300" b="0" i="0" u="none" strike="noStrike" baseline="0" dirty="0">
                <a:solidFill>
                  <a:srgbClr val="000000"/>
                </a:solidFill>
                <a:latin typeface="Arial" panose="020B0604020202020204" pitchFamily="34" charset="0"/>
              </a:rPr>
              <a:t>develop and understanding of each other’s roles and responsibilities to provide a better service </a:t>
            </a:r>
          </a:p>
          <a:p>
            <a:pPr marL="193675" indent="-193675">
              <a:buFont typeface="Arial" panose="020B0604020202020204" pitchFamily="34" charset="0"/>
              <a:buChar char="•"/>
            </a:pPr>
            <a:r>
              <a:rPr lang="en-US" sz="1300" b="0" i="0" u="none" strike="noStrike" baseline="0" dirty="0">
                <a:solidFill>
                  <a:srgbClr val="000000"/>
                </a:solidFill>
                <a:latin typeface="Arial" panose="020B0604020202020204" pitchFamily="34" charset="0"/>
              </a:rPr>
              <a:t>support each other with open communication enabling sharing of information </a:t>
            </a:r>
          </a:p>
          <a:p>
            <a:pPr marL="193675" indent="-193675">
              <a:buFont typeface="Arial" panose="020B0604020202020204" pitchFamily="34" charset="0"/>
              <a:buChar char="•"/>
            </a:pPr>
            <a:r>
              <a:rPr lang="en-US" sz="1300" b="0" i="0" u="none" strike="noStrike" baseline="0" dirty="0">
                <a:solidFill>
                  <a:srgbClr val="000000"/>
                </a:solidFill>
                <a:latin typeface="Arial" panose="020B0604020202020204" pitchFamily="34" charset="0"/>
              </a:rPr>
              <a:t>use a variety of communication methods which support the team and the family </a:t>
            </a:r>
          </a:p>
          <a:p>
            <a:pPr marL="193675" indent="-193675">
              <a:buFont typeface="Arial" panose="020B0604020202020204" pitchFamily="34" charset="0"/>
              <a:buChar char="•"/>
            </a:pPr>
            <a:r>
              <a:rPr lang="en-US" sz="1300" b="0" i="0" u="none" strike="noStrike" baseline="0" dirty="0">
                <a:solidFill>
                  <a:srgbClr val="000000"/>
                </a:solidFill>
                <a:latin typeface="Arial" panose="020B0604020202020204" pitchFamily="34" charset="0"/>
              </a:rPr>
              <a:t>enhance the wellbeing of those in need of their support which improves and supports positive outcomes </a:t>
            </a:r>
          </a:p>
        </p:txBody>
      </p:sp>
      <p:sp>
        <p:nvSpPr>
          <p:cNvPr id="10" name="TextBox 9">
            <a:extLst>
              <a:ext uri="{FF2B5EF4-FFF2-40B4-BE49-F238E27FC236}">
                <a16:creationId xmlns:a16="http://schemas.microsoft.com/office/drawing/2014/main" id="{26C6FFA6-8CB7-ABA0-F690-7792788C3DC0}"/>
              </a:ext>
            </a:extLst>
          </p:cNvPr>
          <p:cNvSpPr txBox="1"/>
          <p:nvPr/>
        </p:nvSpPr>
        <p:spPr>
          <a:xfrm>
            <a:off x="5982158" y="926616"/>
            <a:ext cx="6103162" cy="5955476"/>
          </a:xfrm>
          <a:prstGeom prst="rect">
            <a:avLst/>
          </a:prstGeom>
          <a:noFill/>
        </p:spPr>
        <p:txBody>
          <a:bodyPr wrap="square">
            <a:spAutoFit/>
          </a:bodyPr>
          <a:lstStyle/>
          <a:p>
            <a:pPr marL="285750" indent="-285750">
              <a:buFont typeface="Arial" panose="020B0604020202020204" pitchFamily="34" charset="0"/>
              <a:buChar char="•"/>
            </a:pPr>
            <a:r>
              <a:rPr lang="en-US" sz="1300" b="0" i="0" u="none" strike="noStrike" baseline="0" dirty="0">
                <a:solidFill>
                  <a:srgbClr val="000000"/>
                </a:solidFill>
                <a:latin typeface="Arial" panose="020B0604020202020204" pitchFamily="34" charset="0"/>
              </a:rPr>
              <a:t>ensure information sharing which means all concerned are aware of important facts </a:t>
            </a:r>
          </a:p>
          <a:p>
            <a:pPr marL="285750" indent="-285750">
              <a:buFont typeface="Arial" panose="020B0604020202020204" pitchFamily="34" charset="0"/>
              <a:buChar char="•"/>
            </a:pPr>
            <a:r>
              <a:rPr lang="en-US" sz="1300" b="0" i="0" u="none" strike="noStrike" baseline="0" dirty="0">
                <a:solidFill>
                  <a:srgbClr val="000000"/>
                </a:solidFill>
                <a:latin typeface="Arial" panose="020B0604020202020204" pitchFamily="34" charset="0"/>
              </a:rPr>
              <a:t>delegate tasks to those most suitable which ensures service users receive the correct care </a:t>
            </a:r>
          </a:p>
          <a:p>
            <a:pPr marL="285750" indent="-285750">
              <a:buFont typeface="Arial" panose="020B0604020202020204" pitchFamily="34" charset="0"/>
              <a:buChar char="•"/>
            </a:pPr>
            <a:r>
              <a:rPr lang="en-US" sz="1300" b="0" i="0" u="none" strike="noStrike" baseline="0" dirty="0">
                <a:solidFill>
                  <a:srgbClr val="000000"/>
                </a:solidFill>
                <a:latin typeface="Arial" panose="020B0604020202020204" pitchFamily="34" charset="0"/>
              </a:rPr>
              <a:t>limit the risk of failure to provide necessary services while avoiding duplication </a:t>
            </a:r>
          </a:p>
          <a:p>
            <a:pPr marL="285750" indent="-285750">
              <a:buFont typeface="Arial" panose="020B0604020202020204" pitchFamily="34" charset="0"/>
              <a:buChar char="•"/>
            </a:pPr>
            <a:r>
              <a:rPr lang="en-US" sz="1300" b="0" i="0" u="none" strike="noStrike" baseline="0" dirty="0">
                <a:solidFill>
                  <a:srgbClr val="000000"/>
                </a:solidFill>
                <a:latin typeface="Arial" panose="020B0604020202020204" pitchFamily="34" charset="0"/>
              </a:rPr>
              <a:t>encourage a holistic approach which avoids disjointed services </a:t>
            </a:r>
          </a:p>
          <a:p>
            <a:pPr marL="285750" indent="-285750">
              <a:buFont typeface="Arial" panose="020B0604020202020204" pitchFamily="34" charset="0"/>
              <a:buChar char="•"/>
            </a:pPr>
            <a:r>
              <a:rPr lang="en-US" sz="1300" b="0" i="0" u="none" strike="noStrike" baseline="0" dirty="0">
                <a:solidFill>
                  <a:srgbClr val="000000"/>
                </a:solidFill>
                <a:latin typeface="Arial" panose="020B0604020202020204" pitchFamily="34" charset="0"/>
              </a:rPr>
              <a:t>understand local provision so those in need can easily access services </a:t>
            </a:r>
          </a:p>
          <a:p>
            <a:pPr marL="285750" indent="-285750">
              <a:buFont typeface="Arial" panose="020B0604020202020204" pitchFamily="34" charset="0"/>
              <a:buChar char="•"/>
            </a:pPr>
            <a:r>
              <a:rPr lang="en-US" sz="1300" b="0" i="0" u="none" strike="noStrike" baseline="0" dirty="0">
                <a:solidFill>
                  <a:srgbClr val="000000"/>
                </a:solidFill>
                <a:latin typeface="Arial" panose="020B0604020202020204" pitchFamily="34" charset="0"/>
              </a:rPr>
              <a:t>often work together in one place avoiding the need for extensive travel by the service user </a:t>
            </a:r>
          </a:p>
          <a:p>
            <a:pPr marL="285750" indent="-285750">
              <a:buFont typeface="Arial" panose="020B0604020202020204" pitchFamily="34" charset="0"/>
              <a:buChar char="•"/>
            </a:pPr>
            <a:r>
              <a:rPr lang="en-US" sz="1300" b="0" i="0" u="none" strike="noStrike" baseline="0" dirty="0">
                <a:solidFill>
                  <a:srgbClr val="000000"/>
                </a:solidFill>
                <a:latin typeface="Arial" panose="020B0604020202020204" pitchFamily="34" charset="0"/>
              </a:rPr>
              <a:t>can offer a wider network of services opening opportunities for children and families </a:t>
            </a:r>
          </a:p>
          <a:p>
            <a:pPr marL="285750" indent="-285750">
              <a:buFont typeface="Arial" panose="020B0604020202020204" pitchFamily="34" charset="0"/>
              <a:buChar char="•"/>
            </a:pPr>
            <a:r>
              <a:rPr lang="en-US" sz="1300" b="0" i="0" u="none" strike="noStrike" baseline="0" dirty="0">
                <a:solidFill>
                  <a:srgbClr val="000000"/>
                </a:solidFill>
                <a:latin typeface="Arial" panose="020B0604020202020204" pitchFamily="34" charset="0"/>
              </a:rPr>
              <a:t>consult with service users which creates a better understanding of need </a:t>
            </a:r>
          </a:p>
          <a:p>
            <a:pPr marL="285750" indent="-285750">
              <a:buFont typeface="Arial" panose="020B0604020202020204" pitchFamily="34" charset="0"/>
              <a:buChar char="•"/>
            </a:pPr>
            <a:r>
              <a:rPr lang="en-US" sz="1300" b="0" i="0" u="none" strike="noStrike" baseline="0" dirty="0">
                <a:solidFill>
                  <a:srgbClr val="000000"/>
                </a:solidFill>
                <a:latin typeface="Arial" panose="020B0604020202020204" pitchFamily="34" charset="0"/>
              </a:rPr>
              <a:t>create a respectful atmosphere which encourages good working relationships to support a good standard of services </a:t>
            </a:r>
          </a:p>
          <a:p>
            <a:pPr marL="285750" indent="-285750">
              <a:buFont typeface="Arial" panose="020B0604020202020204" pitchFamily="34" charset="0"/>
              <a:buChar char="•"/>
            </a:pPr>
            <a:r>
              <a:rPr lang="en-US" sz="1300" b="0" i="0" u="none" strike="noStrike" baseline="0" dirty="0">
                <a:solidFill>
                  <a:srgbClr val="000000"/>
                </a:solidFill>
                <a:latin typeface="Arial" panose="020B0604020202020204" pitchFamily="34" charset="0"/>
              </a:rPr>
              <a:t>all work towards the same aim which enables good outcomes and improved support </a:t>
            </a:r>
          </a:p>
          <a:p>
            <a:pPr marL="285750" indent="-285750">
              <a:buFont typeface="Arial" panose="020B0604020202020204" pitchFamily="34" charset="0"/>
              <a:buChar char="•"/>
            </a:pPr>
            <a:r>
              <a:rPr lang="en-US" sz="1300" b="0" i="0" u="none" strike="noStrike" baseline="0" dirty="0">
                <a:solidFill>
                  <a:srgbClr val="000000"/>
                </a:solidFill>
                <a:latin typeface="Arial" panose="020B0604020202020204" pitchFamily="34" charset="0"/>
              </a:rPr>
              <a:t>bring an awareness and understanding of policies and procedures relevant to the situation which will support decision making </a:t>
            </a:r>
          </a:p>
          <a:p>
            <a:pPr marL="285750" indent="-285750">
              <a:buFont typeface="Arial" panose="020B0604020202020204" pitchFamily="34" charset="0"/>
              <a:buChar char="•"/>
            </a:pPr>
            <a:r>
              <a:rPr lang="en-US" sz="1300" b="0" i="0" u="none" strike="noStrike" baseline="0" dirty="0">
                <a:solidFill>
                  <a:srgbClr val="000000"/>
                </a:solidFill>
                <a:latin typeface="Arial" panose="020B0604020202020204" pitchFamily="34" charset="0"/>
              </a:rPr>
              <a:t>share information in a confidential manner which keeps within the law and supports positive relationships and trust between the team and service users </a:t>
            </a:r>
          </a:p>
          <a:p>
            <a:pPr marL="285750" indent="-285750">
              <a:buFont typeface="Arial" panose="020B0604020202020204" pitchFamily="34" charset="0"/>
              <a:buChar char="•"/>
            </a:pPr>
            <a:r>
              <a:rPr lang="en-US" sz="1300" b="0" i="0" u="none" strike="noStrike" baseline="0" dirty="0">
                <a:solidFill>
                  <a:srgbClr val="000000"/>
                </a:solidFill>
                <a:latin typeface="Arial" panose="020B0604020202020204" pitchFamily="34" charset="0"/>
              </a:rPr>
              <a:t>ensure aspects of safety are met where specific expertise is required to support service users </a:t>
            </a:r>
          </a:p>
          <a:p>
            <a:pPr marL="285750" indent="-285750">
              <a:buFont typeface="Arial" panose="020B0604020202020204" pitchFamily="34" charset="0"/>
              <a:buChar char="•"/>
            </a:pPr>
            <a:r>
              <a:rPr lang="en-US" sz="1300" b="0" i="0" u="none" strike="noStrike" baseline="0" dirty="0">
                <a:solidFill>
                  <a:srgbClr val="000000"/>
                </a:solidFill>
                <a:latin typeface="Arial" panose="020B0604020202020204" pitchFamily="34" charset="0"/>
              </a:rPr>
              <a:t>leads to lower stress levels as the team shares responsibilities </a:t>
            </a:r>
          </a:p>
          <a:p>
            <a:pPr marL="285750" indent="-285750">
              <a:buFont typeface="Arial" panose="020B0604020202020204" pitchFamily="34" charset="0"/>
              <a:buChar char="•"/>
            </a:pPr>
            <a:r>
              <a:rPr lang="en-US" sz="1300" b="0" i="0" u="none" strike="noStrike" baseline="0" dirty="0">
                <a:solidFill>
                  <a:srgbClr val="000000"/>
                </a:solidFill>
                <a:latin typeface="Arial" panose="020B0604020202020204" pitchFamily="34" charset="0"/>
              </a:rPr>
              <a:t>encourages a whole family approach to empower decision making </a:t>
            </a:r>
          </a:p>
          <a:p>
            <a:pPr marL="285750" indent="-285750">
              <a:buFont typeface="Arial" panose="020B0604020202020204" pitchFamily="34" charset="0"/>
              <a:buChar char="•"/>
            </a:pPr>
            <a:r>
              <a:rPr lang="en-US" sz="1300" b="0" i="0" u="none" strike="noStrike" baseline="0" dirty="0">
                <a:solidFill>
                  <a:srgbClr val="000000"/>
                </a:solidFill>
                <a:latin typeface="Arial" panose="020B0604020202020204" pitchFamily="34" charset="0"/>
              </a:rPr>
              <a:t>breaks down the need for repetition of information sharing which sometimes creates a barrier for service users </a:t>
            </a:r>
          </a:p>
          <a:p>
            <a:endParaRPr lang="en-GB" sz="400" b="0" i="0" u="none" strike="noStrike" baseline="0" dirty="0">
              <a:solidFill>
                <a:srgbClr val="000000"/>
              </a:solidFill>
              <a:latin typeface="Arial" panose="020B0604020202020204" pitchFamily="34" charset="0"/>
            </a:endParaRPr>
          </a:p>
          <a:p>
            <a:r>
              <a:rPr lang="en-US" sz="1300" b="0" i="0" u="none" strike="noStrike" baseline="0" dirty="0">
                <a:solidFill>
                  <a:srgbClr val="000000"/>
                </a:solidFill>
                <a:latin typeface="Arial" panose="020B0604020202020204" pitchFamily="34" charset="0"/>
              </a:rPr>
              <a:t>This list is not exhaustive. </a:t>
            </a:r>
          </a:p>
          <a:p>
            <a:r>
              <a:rPr lang="en-US" sz="1300" b="0" i="0" u="none" strike="noStrike" baseline="0" dirty="0">
                <a:solidFill>
                  <a:srgbClr val="000000"/>
                </a:solidFill>
                <a:latin typeface="Arial" panose="020B0604020202020204" pitchFamily="34" charset="0"/>
              </a:rPr>
              <a:t>Credit any other relevant response. </a:t>
            </a:r>
            <a:r>
              <a:rPr lang="en-US" sz="1200" b="0" i="0" u="none" strike="noStrike" baseline="0" dirty="0">
                <a:solidFill>
                  <a:srgbClr val="000000"/>
                </a:solidFill>
                <a:latin typeface="Arial" panose="020B0604020202020204" pitchFamily="34" charset="0"/>
              </a:rPr>
              <a:t>	</a:t>
            </a:r>
          </a:p>
        </p:txBody>
      </p:sp>
    </p:spTree>
    <p:extLst>
      <p:ext uri="{BB962C8B-B14F-4D97-AF65-F5344CB8AC3E}">
        <p14:creationId xmlns:p14="http://schemas.microsoft.com/office/powerpoint/2010/main" val="84509844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C26D36-948A-FEC8-87AA-BE12DF192180}"/>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A189003A-2827-5C28-4CF3-319461553A7D}"/>
              </a:ext>
            </a:extLst>
          </p:cNvPr>
          <p:cNvSpPr txBox="1"/>
          <p:nvPr/>
        </p:nvSpPr>
        <p:spPr>
          <a:xfrm>
            <a:off x="6567055" y="1220382"/>
            <a:ext cx="5060063" cy="5324535"/>
          </a:xfrm>
          <a:prstGeom prst="rect">
            <a:avLst/>
          </a:prstGeom>
          <a:noFill/>
          <a:ln>
            <a:noFill/>
          </a:ln>
        </p:spPr>
        <p:txBody>
          <a:bodyPr wrap="square" rtlCol="0">
            <a:spAutoFit/>
          </a:bodyPr>
          <a:lstStyle/>
          <a:p>
            <a:r>
              <a:rPr lang="en-GB" b="1" i="1" dirty="0">
                <a:solidFill>
                  <a:srgbClr val="0070C0"/>
                </a:solidFill>
              </a:rPr>
              <a:t>Principal Examiner feedback </a:t>
            </a:r>
          </a:p>
          <a:p>
            <a:endParaRPr lang="en-GB" b="1" i="1" dirty="0">
              <a:solidFill>
                <a:srgbClr val="0070C0"/>
              </a:solidFill>
            </a:endParaRPr>
          </a:p>
          <a:p>
            <a:r>
              <a:rPr lang="en-GB" b="1" i="1" dirty="0">
                <a:solidFill>
                  <a:srgbClr val="0070C0"/>
                </a:solidFill>
              </a:rPr>
              <a:t>When awarding marks the examiner would have considered positive marking.</a:t>
            </a:r>
          </a:p>
          <a:p>
            <a:r>
              <a:rPr lang="en-GB" b="1" i="1" dirty="0">
                <a:solidFill>
                  <a:srgbClr val="0070C0"/>
                </a:solidFill>
              </a:rPr>
              <a:t>The learner has presented a response which indicates some understanding of  the multi-disciplinary team but does not identify stakeholders to support this knowledge. </a:t>
            </a:r>
          </a:p>
          <a:p>
            <a:r>
              <a:rPr lang="en-GB" b="1" i="1" dirty="0">
                <a:solidFill>
                  <a:srgbClr val="0070C0"/>
                </a:solidFill>
              </a:rPr>
              <a:t>This type of answer, although eligible for marks, would need to be further developed  and analysed as per the command verb.  The general approach used has limited marks awarded . Inclusion of terminology such as communication/disciplines supporting each other or relationships and trust may have enhanced the mark.</a:t>
            </a:r>
          </a:p>
          <a:p>
            <a:endParaRPr lang="en-GB" b="1" i="1" dirty="0">
              <a:solidFill>
                <a:srgbClr val="0070C0"/>
              </a:solidFill>
            </a:endParaRPr>
          </a:p>
          <a:p>
            <a:r>
              <a:rPr lang="en-GB" b="1" i="1" dirty="0">
                <a:solidFill>
                  <a:srgbClr val="0070C0"/>
                </a:solidFill>
              </a:rPr>
              <a:t>Marks awarded 2/6</a:t>
            </a:r>
          </a:p>
          <a:p>
            <a:endParaRPr lang="en-GB" sz="1600" b="1" i="1" dirty="0">
              <a:solidFill>
                <a:srgbClr val="0070C0"/>
              </a:solidFill>
            </a:endParaRPr>
          </a:p>
        </p:txBody>
      </p:sp>
      <p:sp>
        <p:nvSpPr>
          <p:cNvPr id="10" name="Speech Bubble: Rectangle with Corners Rounded 9">
            <a:extLst>
              <a:ext uri="{FF2B5EF4-FFF2-40B4-BE49-F238E27FC236}">
                <a16:creationId xmlns:a16="http://schemas.microsoft.com/office/drawing/2014/main" id="{69156D9C-BDCF-8F61-686D-A25843E746A7}"/>
              </a:ext>
            </a:extLst>
          </p:cNvPr>
          <p:cNvSpPr/>
          <p:nvPr/>
        </p:nvSpPr>
        <p:spPr>
          <a:xfrm>
            <a:off x="2055550" y="4729655"/>
            <a:ext cx="1555531" cy="752102"/>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1" name="Speech Bubble: Rectangle with Corners Rounded 10">
            <a:extLst>
              <a:ext uri="{FF2B5EF4-FFF2-40B4-BE49-F238E27FC236}">
                <a16:creationId xmlns:a16="http://schemas.microsoft.com/office/drawing/2014/main" id="{D99340B6-C2DD-6B4B-433E-9973EBD86BE1}"/>
              </a:ext>
            </a:extLst>
          </p:cNvPr>
          <p:cNvSpPr/>
          <p:nvPr/>
        </p:nvSpPr>
        <p:spPr>
          <a:xfrm>
            <a:off x="1387366" y="5150069"/>
            <a:ext cx="914400" cy="612648"/>
          </a:xfrm>
          <a:prstGeom prst="wedgeRoundRectCallout">
            <a:avLst/>
          </a:prstGeom>
        </p:spPr>
        <p:txBody>
          <a:bodyPr wrap="none" lIns="0" tIns="0" rIns="0" bIns="0" rtlCol="0" anchor="ctr">
            <a:noAutofit/>
          </a:bodyPr>
          <a:lstStyle/>
          <a:p>
            <a:pPr algn="ctr"/>
            <a:endParaRPr lang="en-GB" dirty="0">
              <a:solidFill>
                <a:srgbClr val="000000"/>
              </a:solidFill>
            </a:endParaRPr>
          </a:p>
        </p:txBody>
      </p:sp>
      <p:sp>
        <p:nvSpPr>
          <p:cNvPr id="12" name="Speech Bubble: Rectangle with Corners Rounded 11">
            <a:extLst>
              <a:ext uri="{FF2B5EF4-FFF2-40B4-BE49-F238E27FC236}">
                <a16:creationId xmlns:a16="http://schemas.microsoft.com/office/drawing/2014/main" id="{7FFB880A-60DA-3A4B-F4B0-944745AA6CB5}"/>
              </a:ext>
            </a:extLst>
          </p:cNvPr>
          <p:cNvSpPr/>
          <p:nvPr/>
        </p:nvSpPr>
        <p:spPr>
          <a:xfrm>
            <a:off x="6096000" y="1095284"/>
            <a:ext cx="5717630" cy="5326538"/>
          </a:xfrm>
          <a:prstGeom prst="wedgeRoundRectCallout">
            <a:avLst>
              <a:gd name="adj1" fmla="val -69008"/>
              <a:gd name="adj2" fmla="val 240"/>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13" name="Title 2">
            <a:extLst>
              <a:ext uri="{FF2B5EF4-FFF2-40B4-BE49-F238E27FC236}">
                <a16:creationId xmlns:a16="http://schemas.microsoft.com/office/drawing/2014/main" id="{81462A3F-0AF3-C66B-9631-94BB68E90734}"/>
              </a:ext>
            </a:extLst>
          </p:cNvPr>
          <p:cNvSpPr txBox="1">
            <a:spLocks noGrp="1"/>
          </p:cNvSpPr>
          <p:nvPr>
            <p:ph type="title"/>
          </p:nvPr>
        </p:nvSpPr>
        <p:spPr>
          <a:xfrm>
            <a:off x="282575" y="207963"/>
            <a:ext cx="10223500" cy="447675"/>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en-GB" sz="1800" dirty="0"/>
              <a:t>Question 9 (b) Candidate’s answer with Principal Examiner’s comments</a:t>
            </a:r>
          </a:p>
        </p:txBody>
      </p:sp>
      <p:sp>
        <p:nvSpPr>
          <p:cNvPr id="3" name="TextBox 2">
            <a:extLst>
              <a:ext uri="{FF2B5EF4-FFF2-40B4-BE49-F238E27FC236}">
                <a16:creationId xmlns:a16="http://schemas.microsoft.com/office/drawing/2014/main" id="{E526A32B-04CC-CFC1-AC24-5F2DF92E0D94}"/>
              </a:ext>
            </a:extLst>
          </p:cNvPr>
          <p:cNvSpPr txBox="1"/>
          <p:nvPr/>
        </p:nvSpPr>
        <p:spPr>
          <a:xfrm>
            <a:off x="378371" y="1220382"/>
            <a:ext cx="5196519" cy="1477328"/>
          </a:xfrm>
          <a:prstGeom prst="rect">
            <a:avLst/>
          </a:prstGeom>
          <a:noFill/>
        </p:spPr>
        <p:txBody>
          <a:bodyPr wrap="square">
            <a:spAutoFit/>
          </a:bodyPr>
          <a:lstStyle/>
          <a:p>
            <a:r>
              <a:rPr lang="en-US" dirty="0"/>
              <a:t>it ensures that the child's needs are meet and that they have the right support to help them with their learning and any additional learning needs that they may have and ensures that the child's parents have some support as well </a:t>
            </a:r>
            <a:endParaRPr lang="en-GB" dirty="0"/>
          </a:p>
        </p:txBody>
      </p:sp>
    </p:spTree>
    <p:extLst>
      <p:ext uri="{BB962C8B-B14F-4D97-AF65-F5344CB8AC3E}">
        <p14:creationId xmlns:p14="http://schemas.microsoft.com/office/powerpoint/2010/main" val="166044187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4CC86D-D56B-B76E-F020-89E7D8B3B2EF}"/>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19C2B3D3-EFE2-FE96-5CA3-7B874EDE6401}"/>
              </a:ext>
            </a:extLst>
          </p:cNvPr>
          <p:cNvSpPr txBox="1"/>
          <p:nvPr/>
        </p:nvSpPr>
        <p:spPr>
          <a:xfrm>
            <a:off x="7553415" y="1335771"/>
            <a:ext cx="4040454" cy="5078313"/>
          </a:xfrm>
          <a:prstGeom prst="rect">
            <a:avLst/>
          </a:prstGeom>
          <a:noFill/>
          <a:ln>
            <a:noFill/>
          </a:ln>
        </p:spPr>
        <p:txBody>
          <a:bodyPr wrap="square" rtlCol="0">
            <a:spAutoFit/>
          </a:bodyPr>
          <a:lstStyle/>
          <a:p>
            <a:r>
              <a:rPr lang="en-GB" b="1" i="1" dirty="0">
                <a:solidFill>
                  <a:srgbClr val="0070C0"/>
                </a:solidFill>
              </a:rPr>
              <a:t>Principal Examiner feedback </a:t>
            </a:r>
          </a:p>
          <a:p>
            <a:br>
              <a:rPr lang="en-GB" b="1" i="1" dirty="0">
                <a:solidFill>
                  <a:srgbClr val="0070C0"/>
                </a:solidFill>
              </a:rPr>
            </a:br>
            <a:r>
              <a:rPr lang="en-GB" b="1" i="1" dirty="0">
                <a:solidFill>
                  <a:srgbClr val="0070C0"/>
                </a:solidFill>
              </a:rPr>
              <a:t>This learner has shown very good knowledge of who the stake holders might be.</a:t>
            </a:r>
          </a:p>
          <a:p>
            <a:r>
              <a:rPr lang="en-GB" b="1" i="1" dirty="0">
                <a:solidFill>
                  <a:srgbClr val="0070C0"/>
                </a:solidFill>
              </a:rPr>
              <a:t>The logical approach attempts to identify each role and what support they offer.</a:t>
            </a:r>
          </a:p>
          <a:p>
            <a:r>
              <a:rPr lang="en-GB" b="1" i="1" dirty="0">
                <a:solidFill>
                  <a:srgbClr val="0070C0"/>
                </a:solidFill>
              </a:rPr>
              <a:t>An attempt at analysis can be seen where the learner gives examples and reasons for the support offered using phrases such as ‘ making sure they have casts and braces to improve mobility if that’s what they need’.</a:t>
            </a:r>
          </a:p>
          <a:p>
            <a:endParaRPr lang="en-GB" i="1" dirty="0">
              <a:solidFill>
                <a:srgbClr val="0070C0"/>
              </a:solidFill>
            </a:endParaRPr>
          </a:p>
          <a:p>
            <a:r>
              <a:rPr lang="en-GB" b="1" i="1" dirty="0">
                <a:solidFill>
                  <a:srgbClr val="0070C0"/>
                </a:solidFill>
              </a:rPr>
              <a:t>Marks awarded 6/6</a:t>
            </a:r>
          </a:p>
          <a:p>
            <a:endParaRPr lang="en-GB" b="1" i="1" dirty="0">
              <a:solidFill>
                <a:srgbClr val="0070C0"/>
              </a:solidFill>
            </a:endParaRPr>
          </a:p>
        </p:txBody>
      </p:sp>
      <p:sp>
        <p:nvSpPr>
          <p:cNvPr id="10" name="Speech Bubble: Rectangle with Corners Rounded 9">
            <a:extLst>
              <a:ext uri="{FF2B5EF4-FFF2-40B4-BE49-F238E27FC236}">
                <a16:creationId xmlns:a16="http://schemas.microsoft.com/office/drawing/2014/main" id="{9842EDE3-E2F9-D191-38AF-0D91C5C07A5C}"/>
              </a:ext>
            </a:extLst>
          </p:cNvPr>
          <p:cNvSpPr/>
          <p:nvPr/>
        </p:nvSpPr>
        <p:spPr>
          <a:xfrm>
            <a:off x="2055550" y="4729655"/>
            <a:ext cx="1555531" cy="752102"/>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1" name="Speech Bubble: Rectangle with Corners Rounded 10">
            <a:extLst>
              <a:ext uri="{FF2B5EF4-FFF2-40B4-BE49-F238E27FC236}">
                <a16:creationId xmlns:a16="http://schemas.microsoft.com/office/drawing/2014/main" id="{D7478384-2E58-1ED5-F5B2-C743AF49C416}"/>
              </a:ext>
            </a:extLst>
          </p:cNvPr>
          <p:cNvSpPr/>
          <p:nvPr/>
        </p:nvSpPr>
        <p:spPr>
          <a:xfrm>
            <a:off x="1387366" y="5150069"/>
            <a:ext cx="914400" cy="612648"/>
          </a:xfrm>
          <a:prstGeom prst="wedgeRoundRectCallout">
            <a:avLst/>
          </a:prstGeom>
        </p:spPr>
        <p:txBody>
          <a:bodyPr wrap="none" lIns="0" tIns="0" rIns="0" bIns="0" rtlCol="0" anchor="ctr">
            <a:noAutofit/>
          </a:bodyPr>
          <a:lstStyle/>
          <a:p>
            <a:pPr algn="ctr"/>
            <a:endParaRPr lang="en-GB" dirty="0">
              <a:solidFill>
                <a:srgbClr val="000000"/>
              </a:solidFill>
            </a:endParaRPr>
          </a:p>
        </p:txBody>
      </p:sp>
      <p:sp>
        <p:nvSpPr>
          <p:cNvPr id="12" name="Speech Bubble: Rectangle with Corners Rounded 11">
            <a:extLst>
              <a:ext uri="{FF2B5EF4-FFF2-40B4-BE49-F238E27FC236}">
                <a16:creationId xmlns:a16="http://schemas.microsoft.com/office/drawing/2014/main" id="{CFC72C9C-429D-65D3-2407-FC8BEB829E6E}"/>
              </a:ext>
            </a:extLst>
          </p:cNvPr>
          <p:cNvSpPr/>
          <p:nvPr/>
        </p:nvSpPr>
        <p:spPr>
          <a:xfrm>
            <a:off x="7046724" y="1095284"/>
            <a:ext cx="4766905" cy="5326538"/>
          </a:xfrm>
          <a:prstGeom prst="wedgeRoundRectCallout">
            <a:avLst>
              <a:gd name="adj1" fmla="val -69008"/>
              <a:gd name="adj2" fmla="val 240"/>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13" name="Title 2">
            <a:extLst>
              <a:ext uri="{FF2B5EF4-FFF2-40B4-BE49-F238E27FC236}">
                <a16:creationId xmlns:a16="http://schemas.microsoft.com/office/drawing/2014/main" id="{3727B385-B27C-127C-7429-B3A7EA0328DC}"/>
              </a:ext>
            </a:extLst>
          </p:cNvPr>
          <p:cNvSpPr txBox="1">
            <a:spLocks noGrp="1"/>
          </p:cNvSpPr>
          <p:nvPr>
            <p:ph type="title"/>
          </p:nvPr>
        </p:nvSpPr>
        <p:spPr>
          <a:xfrm>
            <a:off x="282575" y="207963"/>
            <a:ext cx="10223500" cy="447675"/>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en-GB" sz="1800" dirty="0"/>
              <a:t>Question 9 (b) Candidate’s answer with Principal Examiner’s comments</a:t>
            </a:r>
          </a:p>
        </p:txBody>
      </p:sp>
      <p:sp>
        <p:nvSpPr>
          <p:cNvPr id="6" name="TextBox 5">
            <a:extLst>
              <a:ext uri="{FF2B5EF4-FFF2-40B4-BE49-F238E27FC236}">
                <a16:creationId xmlns:a16="http://schemas.microsoft.com/office/drawing/2014/main" id="{D22A96EA-6FB6-4CEF-C17D-B75A35B29441}"/>
              </a:ext>
            </a:extLst>
          </p:cNvPr>
          <p:cNvSpPr txBox="1"/>
          <p:nvPr/>
        </p:nvSpPr>
        <p:spPr>
          <a:xfrm>
            <a:off x="282575" y="1095284"/>
            <a:ext cx="4991174" cy="5355312"/>
          </a:xfrm>
          <a:prstGeom prst="rect">
            <a:avLst/>
          </a:prstGeom>
          <a:noFill/>
        </p:spPr>
        <p:txBody>
          <a:bodyPr wrap="square">
            <a:spAutoFit/>
          </a:bodyPr>
          <a:lstStyle/>
          <a:p>
            <a:r>
              <a:rPr lang="en-US" dirty="0"/>
              <a:t>The range of stakeholders support children in many different ways such as a GP can help with any short term illnesses like a flu. A social worker can work with families to ensure that children are being supported </a:t>
            </a:r>
            <a:r>
              <a:rPr lang="en-US" dirty="0" err="1"/>
              <a:t>anmd</a:t>
            </a:r>
            <a:r>
              <a:rPr lang="en-US" dirty="0"/>
              <a:t> not missing out on anything. An orthotist can help with physical conditions like </a:t>
            </a:r>
            <a:r>
              <a:rPr lang="en-US" dirty="0" err="1"/>
              <a:t>ehlers-danlos</a:t>
            </a:r>
            <a:r>
              <a:rPr lang="en-US" dirty="0"/>
              <a:t> syndrome to support children and their families to make sure they have casts and braces to improve mobility if </a:t>
            </a:r>
            <a:r>
              <a:rPr lang="en-US" dirty="0" err="1"/>
              <a:t>thats</a:t>
            </a:r>
            <a:r>
              <a:rPr lang="en-US" dirty="0"/>
              <a:t> what their conditions need. A counsellor may give emotional support to </a:t>
            </a:r>
            <a:r>
              <a:rPr lang="en-US" dirty="0" err="1"/>
              <a:t>achild</a:t>
            </a:r>
            <a:r>
              <a:rPr lang="en-US" dirty="0"/>
              <a:t> suffering with ACE's or for children who are just </a:t>
            </a:r>
            <a:r>
              <a:rPr lang="en-US" dirty="0" err="1"/>
              <a:t>stuggling</a:t>
            </a:r>
            <a:r>
              <a:rPr lang="en-US" dirty="0"/>
              <a:t>. An occupational </a:t>
            </a:r>
            <a:r>
              <a:rPr lang="en-US" dirty="0" err="1"/>
              <a:t>therapiust</a:t>
            </a:r>
            <a:r>
              <a:rPr lang="en-US" dirty="0"/>
              <a:t> may work with children and families to improve mobility and if needed refer carers or personal assistants to help with the </a:t>
            </a:r>
            <a:r>
              <a:rPr lang="en-US" dirty="0" err="1"/>
              <a:t>childs</a:t>
            </a:r>
            <a:r>
              <a:rPr lang="en-US" dirty="0"/>
              <a:t> daily living. An educational psychiatrist can help a child with a condition like dyslexia diagnosed and getting the help they need.</a:t>
            </a:r>
            <a:endParaRPr lang="en-GB" dirty="0"/>
          </a:p>
        </p:txBody>
      </p:sp>
    </p:spTree>
    <p:extLst>
      <p:ext uri="{BB962C8B-B14F-4D97-AF65-F5344CB8AC3E}">
        <p14:creationId xmlns:p14="http://schemas.microsoft.com/office/powerpoint/2010/main" val="333157674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C18BCF2F-D76F-442B-AE71-15AEDBAE1B5D}"/>
              </a:ext>
            </a:extLst>
          </p:cNvPr>
          <p:cNvSpPr txBox="1"/>
          <p:nvPr/>
        </p:nvSpPr>
        <p:spPr>
          <a:xfrm>
            <a:off x="7871209" y="1582340"/>
            <a:ext cx="3467351" cy="3970318"/>
          </a:xfrm>
          <a:prstGeom prst="rect">
            <a:avLst/>
          </a:prstGeom>
          <a:noFill/>
          <a:ln>
            <a:noFill/>
          </a:ln>
        </p:spPr>
        <p:txBody>
          <a:bodyPr wrap="square" rtlCol="0">
            <a:spAutoFit/>
          </a:bodyPr>
          <a:lstStyle/>
          <a:p>
            <a:r>
              <a:rPr lang="en-GB" b="1" i="1" dirty="0">
                <a:solidFill>
                  <a:srgbClr val="0070C0"/>
                </a:solidFill>
              </a:rPr>
              <a:t>Principal Examiner feedback </a:t>
            </a:r>
          </a:p>
          <a:p>
            <a:endParaRPr lang="en-GB" i="1" dirty="0">
              <a:solidFill>
                <a:srgbClr val="0070C0"/>
              </a:solidFill>
            </a:endParaRPr>
          </a:p>
          <a:p>
            <a:r>
              <a:rPr lang="en-GB" b="1" i="1" dirty="0">
                <a:solidFill>
                  <a:srgbClr val="0070C0"/>
                </a:solidFill>
              </a:rPr>
              <a:t>The examiner has awarded 2 marks out of a possible 3 for  answer (</a:t>
            </a:r>
            <a:r>
              <a:rPr lang="en-GB" b="1" i="1" dirty="0" err="1">
                <a:solidFill>
                  <a:srgbClr val="0070C0"/>
                </a:solidFill>
              </a:rPr>
              <a:t>i</a:t>
            </a:r>
            <a:r>
              <a:rPr lang="en-GB" b="1" i="1" dirty="0">
                <a:solidFill>
                  <a:srgbClr val="0070C0"/>
                </a:solidFill>
              </a:rPr>
              <a:t>) and answer (ii). </a:t>
            </a:r>
          </a:p>
          <a:p>
            <a:r>
              <a:rPr lang="en-GB" b="1" i="1" dirty="0">
                <a:solidFill>
                  <a:srgbClr val="0070C0"/>
                </a:solidFill>
              </a:rPr>
              <a:t>Although locomotor skills may be considered as part of physical development this would have been seen as a duplication of the previous answer.</a:t>
            </a:r>
          </a:p>
          <a:p>
            <a:endParaRPr lang="en-GB" b="1" i="1" dirty="0">
              <a:solidFill>
                <a:srgbClr val="0070C0"/>
              </a:solidFill>
            </a:endParaRPr>
          </a:p>
          <a:p>
            <a:r>
              <a:rPr lang="en-GB" b="1" i="1" dirty="0">
                <a:solidFill>
                  <a:srgbClr val="0070C0"/>
                </a:solidFill>
              </a:rPr>
              <a:t>Marks awarded 2/3</a:t>
            </a:r>
          </a:p>
          <a:p>
            <a:endParaRPr lang="en-GB" b="1" i="1" dirty="0">
              <a:solidFill>
                <a:srgbClr val="0070C0"/>
              </a:solidFill>
            </a:endParaRPr>
          </a:p>
        </p:txBody>
      </p:sp>
      <p:sp>
        <p:nvSpPr>
          <p:cNvPr id="10" name="Speech Bubble: Rectangle with Corners Rounded 9">
            <a:extLst>
              <a:ext uri="{FF2B5EF4-FFF2-40B4-BE49-F238E27FC236}">
                <a16:creationId xmlns:a16="http://schemas.microsoft.com/office/drawing/2014/main" id="{63A93D90-F9E6-488E-B666-1C3643AA7AF3}"/>
              </a:ext>
            </a:extLst>
          </p:cNvPr>
          <p:cNvSpPr/>
          <p:nvPr/>
        </p:nvSpPr>
        <p:spPr>
          <a:xfrm>
            <a:off x="2055550" y="4729655"/>
            <a:ext cx="1555531" cy="752102"/>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1" name="Speech Bubble: Rectangle with Corners Rounded 10">
            <a:extLst>
              <a:ext uri="{FF2B5EF4-FFF2-40B4-BE49-F238E27FC236}">
                <a16:creationId xmlns:a16="http://schemas.microsoft.com/office/drawing/2014/main" id="{90EF003A-B400-4624-84A1-B7BCD1E9B4C2}"/>
              </a:ext>
            </a:extLst>
          </p:cNvPr>
          <p:cNvSpPr/>
          <p:nvPr/>
        </p:nvSpPr>
        <p:spPr>
          <a:xfrm>
            <a:off x="1387366" y="5150069"/>
            <a:ext cx="914400" cy="612648"/>
          </a:xfrm>
          <a:prstGeom prst="wedgeRoundRectCallout">
            <a:avLst/>
          </a:prstGeom>
        </p:spPr>
        <p:txBody>
          <a:bodyPr wrap="none" lIns="0" tIns="0" rIns="0" bIns="0" rtlCol="0" anchor="ctr">
            <a:noAutofit/>
          </a:bodyPr>
          <a:lstStyle/>
          <a:p>
            <a:pPr algn="ctr"/>
            <a:endParaRPr lang="en-GB" dirty="0">
              <a:solidFill>
                <a:srgbClr val="000000"/>
              </a:solidFill>
            </a:endParaRPr>
          </a:p>
        </p:txBody>
      </p:sp>
      <p:sp>
        <p:nvSpPr>
          <p:cNvPr id="12" name="Speech Bubble: Rectangle with Corners Rounded 11">
            <a:extLst>
              <a:ext uri="{FF2B5EF4-FFF2-40B4-BE49-F238E27FC236}">
                <a16:creationId xmlns:a16="http://schemas.microsoft.com/office/drawing/2014/main" id="{EBAF1CAC-3423-4CF1-B63B-6DDA4ABA5CAE}"/>
              </a:ext>
            </a:extLst>
          </p:cNvPr>
          <p:cNvSpPr/>
          <p:nvPr/>
        </p:nvSpPr>
        <p:spPr>
          <a:xfrm>
            <a:off x="7409793" y="1095284"/>
            <a:ext cx="4403836" cy="4667433"/>
          </a:xfrm>
          <a:prstGeom prst="wedgeRoundRectCallout">
            <a:avLst>
              <a:gd name="adj1" fmla="val -69008"/>
              <a:gd name="adj2" fmla="val 240"/>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13" name="Title 2">
            <a:extLst>
              <a:ext uri="{FF2B5EF4-FFF2-40B4-BE49-F238E27FC236}">
                <a16:creationId xmlns:a16="http://schemas.microsoft.com/office/drawing/2014/main" id="{2417EEE8-2744-4E6B-9672-164EA74542FC}"/>
              </a:ext>
            </a:extLst>
          </p:cNvPr>
          <p:cNvSpPr txBox="1">
            <a:spLocks noGrp="1"/>
          </p:cNvSpPr>
          <p:nvPr>
            <p:ph type="title"/>
          </p:nvPr>
        </p:nvSpPr>
        <p:spPr>
          <a:xfrm>
            <a:off x="282575" y="207963"/>
            <a:ext cx="10223500" cy="447675"/>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en-GB" sz="1800" dirty="0"/>
              <a:t>Question 1(a) Candidate’s answer with Principal Examiner’s comments</a:t>
            </a:r>
          </a:p>
        </p:txBody>
      </p:sp>
      <p:pic>
        <p:nvPicPr>
          <p:cNvPr id="3" name="Picture 2">
            <a:extLst>
              <a:ext uri="{FF2B5EF4-FFF2-40B4-BE49-F238E27FC236}">
                <a16:creationId xmlns:a16="http://schemas.microsoft.com/office/drawing/2014/main" id="{C62190C0-3753-4B73-DF73-972E5C641A63}"/>
              </a:ext>
            </a:extLst>
          </p:cNvPr>
          <p:cNvPicPr>
            <a:picLocks noChangeAspect="1"/>
          </p:cNvPicPr>
          <p:nvPr/>
        </p:nvPicPr>
        <p:blipFill>
          <a:blip r:embed="rId2"/>
          <a:stretch>
            <a:fillRect/>
          </a:stretch>
        </p:blipFill>
        <p:spPr>
          <a:xfrm>
            <a:off x="378371" y="1395892"/>
            <a:ext cx="5082980" cy="3223539"/>
          </a:xfrm>
          <a:prstGeom prst="rect">
            <a:avLst/>
          </a:prstGeom>
        </p:spPr>
      </p:pic>
    </p:spTree>
    <p:extLst>
      <p:ext uri="{BB962C8B-B14F-4D97-AF65-F5344CB8AC3E}">
        <p14:creationId xmlns:p14="http://schemas.microsoft.com/office/powerpoint/2010/main" val="418981221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DEE695-5D31-FE3D-E0B8-8C77849EAC0B}"/>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0C757558-B075-AEB5-9424-97D1E0A15E58}"/>
              </a:ext>
            </a:extLst>
          </p:cNvPr>
          <p:cNvSpPr txBox="1"/>
          <p:nvPr/>
        </p:nvSpPr>
        <p:spPr>
          <a:xfrm>
            <a:off x="7975141" y="1486075"/>
            <a:ext cx="3424843" cy="3970318"/>
          </a:xfrm>
          <a:prstGeom prst="rect">
            <a:avLst/>
          </a:prstGeom>
          <a:noFill/>
          <a:ln>
            <a:noFill/>
          </a:ln>
        </p:spPr>
        <p:txBody>
          <a:bodyPr wrap="square" rtlCol="0">
            <a:spAutoFit/>
          </a:bodyPr>
          <a:lstStyle/>
          <a:p>
            <a:r>
              <a:rPr lang="en-GB" b="1" i="1" dirty="0">
                <a:solidFill>
                  <a:srgbClr val="0070C0"/>
                </a:solidFill>
              </a:rPr>
              <a:t>Principal Examiner feedback </a:t>
            </a:r>
          </a:p>
          <a:p>
            <a:endParaRPr lang="en-GB" b="1" i="1" dirty="0">
              <a:solidFill>
                <a:srgbClr val="0070C0"/>
              </a:solidFill>
            </a:endParaRPr>
          </a:p>
          <a:p>
            <a:r>
              <a:rPr lang="en-GB" b="1" i="1" dirty="0">
                <a:solidFill>
                  <a:srgbClr val="0070C0"/>
                </a:solidFill>
              </a:rPr>
              <a:t>This learner shows clear understanding of this question and has been awarded the 3 marks available. They provided 3 relevant, separate answers which indicates good knowledge of children’s development.</a:t>
            </a:r>
          </a:p>
          <a:p>
            <a:endParaRPr lang="en-GB" b="1" i="1" dirty="0">
              <a:solidFill>
                <a:srgbClr val="0070C0"/>
              </a:solidFill>
            </a:endParaRPr>
          </a:p>
          <a:p>
            <a:r>
              <a:rPr lang="en-GB" b="1" i="1" dirty="0">
                <a:solidFill>
                  <a:srgbClr val="0070C0"/>
                </a:solidFill>
              </a:rPr>
              <a:t>Marks awarded 3/3</a:t>
            </a:r>
          </a:p>
          <a:p>
            <a:endParaRPr lang="en-GB" b="1" i="1" dirty="0">
              <a:solidFill>
                <a:srgbClr val="0070C0"/>
              </a:solidFill>
            </a:endParaRPr>
          </a:p>
        </p:txBody>
      </p:sp>
      <p:sp>
        <p:nvSpPr>
          <p:cNvPr id="10" name="Speech Bubble: Rectangle with Corners Rounded 9">
            <a:extLst>
              <a:ext uri="{FF2B5EF4-FFF2-40B4-BE49-F238E27FC236}">
                <a16:creationId xmlns:a16="http://schemas.microsoft.com/office/drawing/2014/main" id="{B7C64D8D-2410-D71B-3B94-DCDC7C8D66B4}"/>
              </a:ext>
            </a:extLst>
          </p:cNvPr>
          <p:cNvSpPr/>
          <p:nvPr/>
        </p:nvSpPr>
        <p:spPr>
          <a:xfrm>
            <a:off x="2055550" y="4729655"/>
            <a:ext cx="1555531" cy="752102"/>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1" name="Speech Bubble: Rectangle with Corners Rounded 10">
            <a:extLst>
              <a:ext uri="{FF2B5EF4-FFF2-40B4-BE49-F238E27FC236}">
                <a16:creationId xmlns:a16="http://schemas.microsoft.com/office/drawing/2014/main" id="{5C0E18AD-611D-74F8-DC89-CE7625BF1504}"/>
              </a:ext>
            </a:extLst>
          </p:cNvPr>
          <p:cNvSpPr/>
          <p:nvPr/>
        </p:nvSpPr>
        <p:spPr>
          <a:xfrm>
            <a:off x="1387366" y="5150069"/>
            <a:ext cx="914400" cy="612648"/>
          </a:xfrm>
          <a:prstGeom prst="wedgeRoundRectCallout">
            <a:avLst/>
          </a:prstGeom>
        </p:spPr>
        <p:txBody>
          <a:bodyPr wrap="none" lIns="0" tIns="0" rIns="0" bIns="0" rtlCol="0" anchor="ctr">
            <a:noAutofit/>
          </a:bodyPr>
          <a:lstStyle/>
          <a:p>
            <a:pPr algn="ctr"/>
            <a:endParaRPr lang="en-GB" dirty="0">
              <a:solidFill>
                <a:srgbClr val="000000"/>
              </a:solidFill>
            </a:endParaRPr>
          </a:p>
        </p:txBody>
      </p:sp>
      <p:sp>
        <p:nvSpPr>
          <p:cNvPr id="12" name="Speech Bubble: Rectangle with Corners Rounded 11">
            <a:extLst>
              <a:ext uri="{FF2B5EF4-FFF2-40B4-BE49-F238E27FC236}">
                <a16:creationId xmlns:a16="http://schemas.microsoft.com/office/drawing/2014/main" id="{A49D96C2-6232-0B3E-3E96-05043CF0B0D2}"/>
              </a:ext>
            </a:extLst>
          </p:cNvPr>
          <p:cNvSpPr/>
          <p:nvPr/>
        </p:nvSpPr>
        <p:spPr>
          <a:xfrm>
            <a:off x="7409793" y="1095284"/>
            <a:ext cx="4403836" cy="4667433"/>
          </a:xfrm>
          <a:prstGeom prst="wedgeRoundRectCallout">
            <a:avLst>
              <a:gd name="adj1" fmla="val -69008"/>
              <a:gd name="adj2" fmla="val 240"/>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13" name="Title 2">
            <a:extLst>
              <a:ext uri="{FF2B5EF4-FFF2-40B4-BE49-F238E27FC236}">
                <a16:creationId xmlns:a16="http://schemas.microsoft.com/office/drawing/2014/main" id="{C3919FEF-E4CC-020C-71DD-CE1236B86895}"/>
              </a:ext>
            </a:extLst>
          </p:cNvPr>
          <p:cNvSpPr txBox="1">
            <a:spLocks noGrp="1"/>
          </p:cNvSpPr>
          <p:nvPr>
            <p:ph type="title"/>
          </p:nvPr>
        </p:nvSpPr>
        <p:spPr>
          <a:xfrm>
            <a:off x="282575" y="207963"/>
            <a:ext cx="10223500" cy="447675"/>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en-GB" sz="1800" dirty="0"/>
              <a:t>Question 1(a) Candidate’s answer with Principal Examiner’s comments</a:t>
            </a:r>
          </a:p>
        </p:txBody>
      </p:sp>
      <p:pic>
        <p:nvPicPr>
          <p:cNvPr id="3" name="Picture 2">
            <a:extLst>
              <a:ext uri="{FF2B5EF4-FFF2-40B4-BE49-F238E27FC236}">
                <a16:creationId xmlns:a16="http://schemas.microsoft.com/office/drawing/2014/main" id="{023226A0-A8A9-5262-5D82-B73AAC27B408}"/>
              </a:ext>
            </a:extLst>
          </p:cNvPr>
          <p:cNvPicPr>
            <a:picLocks noChangeAspect="1"/>
          </p:cNvPicPr>
          <p:nvPr/>
        </p:nvPicPr>
        <p:blipFill>
          <a:blip r:embed="rId2"/>
          <a:stretch>
            <a:fillRect/>
          </a:stretch>
        </p:blipFill>
        <p:spPr>
          <a:xfrm>
            <a:off x="282575" y="1256791"/>
            <a:ext cx="6149873" cy="3292125"/>
          </a:xfrm>
          <a:prstGeom prst="rect">
            <a:avLst/>
          </a:prstGeom>
        </p:spPr>
      </p:pic>
    </p:spTree>
    <p:extLst>
      <p:ext uri="{BB962C8B-B14F-4D97-AF65-F5344CB8AC3E}">
        <p14:creationId xmlns:p14="http://schemas.microsoft.com/office/powerpoint/2010/main" val="235063075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7A94E5-F080-B806-A2E0-3277EA55B28C}"/>
            </a:ext>
          </a:extLst>
        </p:cNvPr>
        <p:cNvGrpSpPr/>
        <p:nvPr/>
      </p:nvGrpSpPr>
      <p:grpSpPr>
        <a:xfrm>
          <a:off x="0" y="0"/>
          <a:ext cx="0" cy="0"/>
          <a:chOff x="0" y="0"/>
          <a:chExt cx="0" cy="0"/>
        </a:xfrm>
      </p:grpSpPr>
      <p:sp>
        <p:nvSpPr>
          <p:cNvPr id="5" name="Title 2">
            <a:extLst>
              <a:ext uri="{FF2B5EF4-FFF2-40B4-BE49-F238E27FC236}">
                <a16:creationId xmlns:a16="http://schemas.microsoft.com/office/drawing/2014/main" id="{6AC66E91-5147-43A3-A41A-370696E7662A}"/>
              </a:ext>
            </a:extLst>
          </p:cNvPr>
          <p:cNvSpPr>
            <a:spLocks noGrp="1"/>
          </p:cNvSpPr>
          <p:nvPr>
            <p:ph type="title"/>
          </p:nvPr>
        </p:nvSpPr>
        <p:spPr>
          <a:xfrm>
            <a:off x="282012" y="208722"/>
            <a:ext cx="5091890" cy="447261"/>
          </a:xfrm>
        </p:spPr>
        <p:txBody>
          <a:bodyPr/>
          <a:lstStyle/>
          <a:p>
            <a:r>
              <a:rPr lang="en-GB" sz="1800" dirty="0"/>
              <a:t>Question 1(c) and mark scheme </a:t>
            </a:r>
          </a:p>
        </p:txBody>
      </p:sp>
      <p:sp>
        <p:nvSpPr>
          <p:cNvPr id="9" name="TextBox 8">
            <a:extLst>
              <a:ext uri="{FF2B5EF4-FFF2-40B4-BE49-F238E27FC236}">
                <a16:creationId xmlns:a16="http://schemas.microsoft.com/office/drawing/2014/main" id="{4A88A70F-061F-819F-2C48-9548BB7C083C}"/>
              </a:ext>
            </a:extLst>
          </p:cNvPr>
          <p:cNvSpPr txBox="1"/>
          <p:nvPr/>
        </p:nvSpPr>
        <p:spPr>
          <a:xfrm>
            <a:off x="6400801" y="64030"/>
            <a:ext cx="3776328" cy="738664"/>
          </a:xfrm>
          <a:prstGeom prst="rect">
            <a:avLst/>
          </a:prstGeom>
          <a:noFill/>
        </p:spPr>
        <p:txBody>
          <a:bodyPr wrap="square">
            <a:spAutoFit/>
          </a:bodyPr>
          <a:lstStyle/>
          <a:p>
            <a:r>
              <a:rPr lang="en-US" sz="1400" dirty="0">
                <a:solidFill>
                  <a:schemeClr val="accent1"/>
                </a:solidFill>
              </a:rPr>
              <a:t>Command Verb: </a:t>
            </a:r>
            <a:r>
              <a:rPr lang="en-US" sz="1400" b="1" i="1" dirty="0">
                <a:solidFill>
                  <a:srgbClr val="0070C0"/>
                </a:solidFill>
              </a:rPr>
              <a:t>State</a:t>
            </a:r>
            <a:br>
              <a:rPr lang="en-US" sz="1400" b="1" i="1" dirty="0">
                <a:solidFill>
                  <a:srgbClr val="0070C0"/>
                </a:solidFill>
              </a:rPr>
            </a:br>
            <a:r>
              <a:rPr lang="en-US" sz="1400" dirty="0">
                <a:solidFill>
                  <a:srgbClr val="0070C0"/>
                </a:solidFill>
              </a:rPr>
              <a:t>Provide/name/select/</a:t>
            </a:r>
            <a:r>
              <a:rPr lang="en-US" sz="1400" dirty="0" err="1">
                <a:solidFill>
                  <a:srgbClr val="0070C0"/>
                </a:solidFill>
              </a:rPr>
              <a:t>recognise</a:t>
            </a:r>
            <a:r>
              <a:rPr lang="en-US" sz="1400" dirty="0">
                <a:solidFill>
                  <a:srgbClr val="0070C0"/>
                </a:solidFill>
              </a:rPr>
              <a:t> brief facts or examples (from a given source or from recall</a:t>
            </a:r>
            <a:r>
              <a:rPr lang="en-US" sz="1400" dirty="0"/>
              <a:t>) </a:t>
            </a:r>
            <a:endParaRPr lang="en-US" sz="1400" i="1" dirty="0">
              <a:solidFill>
                <a:srgbClr val="0070C0"/>
              </a:solidFill>
            </a:endParaRPr>
          </a:p>
        </p:txBody>
      </p:sp>
      <p:pic>
        <p:nvPicPr>
          <p:cNvPr id="14" name="Picture 13">
            <a:extLst>
              <a:ext uri="{FF2B5EF4-FFF2-40B4-BE49-F238E27FC236}">
                <a16:creationId xmlns:a16="http://schemas.microsoft.com/office/drawing/2014/main" id="{7DFD0996-B88A-BE42-6C57-DC382D29ACCB}"/>
              </a:ext>
            </a:extLst>
          </p:cNvPr>
          <p:cNvPicPr>
            <a:picLocks noChangeAspect="1"/>
          </p:cNvPicPr>
          <p:nvPr/>
        </p:nvPicPr>
        <p:blipFill>
          <a:blip r:embed="rId2"/>
          <a:srcRect t="40785"/>
          <a:stretch/>
        </p:blipFill>
        <p:spPr>
          <a:xfrm>
            <a:off x="282012" y="2498518"/>
            <a:ext cx="5871126" cy="1169551"/>
          </a:xfrm>
          <a:prstGeom prst="rect">
            <a:avLst/>
          </a:prstGeom>
        </p:spPr>
      </p:pic>
      <p:sp>
        <p:nvSpPr>
          <p:cNvPr id="16" name="TextBox 15">
            <a:extLst>
              <a:ext uri="{FF2B5EF4-FFF2-40B4-BE49-F238E27FC236}">
                <a16:creationId xmlns:a16="http://schemas.microsoft.com/office/drawing/2014/main" id="{2F23BB36-FF79-636D-47D2-5A2BF8C426B4}"/>
              </a:ext>
            </a:extLst>
          </p:cNvPr>
          <p:cNvSpPr txBox="1"/>
          <p:nvPr/>
        </p:nvSpPr>
        <p:spPr>
          <a:xfrm>
            <a:off x="112438" y="1030575"/>
            <a:ext cx="6096000" cy="1169551"/>
          </a:xfrm>
          <a:prstGeom prst="rect">
            <a:avLst/>
          </a:prstGeom>
          <a:noFill/>
        </p:spPr>
        <p:txBody>
          <a:bodyPr wrap="square">
            <a:spAutoFit/>
          </a:bodyPr>
          <a:lstStyle/>
          <a:p>
            <a:pPr>
              <a:tabLst>
                <a:tab pos="533400" algn="l"/>
              </a:tabLst>
            </a:pPr>
            <a:r>
              <a:rPr lang="en-US" sz="1400" b="0" i="0" u="none" strike="noStrike" baseline="0" dirty="0">
                <a:solidFill>
                  <a:srgbClr val="211D1E"/>
                </a:solidFill>
                <a:latin typeface="Arial WGL"/>
              </a:rPr>
              <a:t>(c) 	Catrin is 3 years old and attends nursery, where she enjoys taking 	part in physical activities. </a:t>
            </a:r>
            <a:br>
              <a:rPr lang="en-US" sz="1400" b="0" i="0" u="none" strike="noStrike" baseline="0" dirty="0">
                <a:solidFill>
                  <a:srgbClr val="211D1E"/>
                </a:solidFill>
                <a:latin typeface="Arial WGL"/>
              </a:rPr>
            </a:br>
            <a:endParaRPr lang="en-US" sz="1400" b="0" i="0" u="none" strike="noStrike" baseline="0" dirty="0">
              <a:solidFill>
                <a:srgbClr val="211D1E"/>
              </a:solidFill>
              <a:latin typeface="Arial WGL"/>
            </a:endParaRPr>
          </a:p>
          <a:p>
            <a:pPr>
              <a:tabLst>
                <a:tab pos="457200" algn="l"/>
              </a:tabLst>
            </a:pPr>
            <a:r>
              <a:rPr lang="en-US" sz="1400" b="0" i="0" u="none" strike="noStrike" baseline="0" dirty="0">
                <a:solidFill>
                  <a:srgbClr val="211D1E"/>
                </a:solidFill>
                <a:latin typeface="Arial WGL"/>
              </a:rPr>
              <a:t>	State </a:t>
            </a:r>
            <a:r>
              <a:rPr lang="en-US" sz="1400" b="1" i="0" u="none" strike="noStrike" baseline="0" dirty="0">
                <a:solidFill>
                  <a:srgbClr val="211D1E"/>
                </a:solidFill>
                <a:latin typeface="Arial WGL"/>
              </a:rPr>
              <a:t>three </a:t>
            </a:r>
            <a:r>
              <a:rPr lang="en-US" sz="1400" b="0" i="0" u="none" strike="noStrike" baseline="0" dirty="0">
                <a:solidFill>
                  <a:srgbClr val="211D1E"/>
                </a:solidFill>
                <a:latin typeface="Arial WGL"/>
              </a:rPr>
              <a:t>physical milestones you may </a:t>
            </a:r>
            <a:r>
              <a:rPr lang="en-US" sz="1400" b="0" i="0" u="none" strike="noStrike" baseline="0" dirty="0" err="1">
                <a:solidFill>
                  <a:srgbClr val="211D1E"/>
                </a:solidFill>
                <a:latin typeface="Arial WGL"/>
              </a:rPr>
              <a:t>recognise</a:t>
            </a:r>
            <a:r>
              <a:rPr lang="en-US" sz="1400" b="0" i="0" u="none" strike="noStrike" baseline="0" dirty="0">
                <a:solidFill>
                  <a:srgbClr val="211D1E"/>
                </a:solidFill>
                <a:latin typeface="Arial WGL"/>
              </a:rPr>
              <a:t> during Catrin’s 	play.						 [3] </a:t>
            </a:r>
            <a:endParaRPr lang="en-GB" sz="1400" dirty="0"/>
          </a:p>
        </p:txBody>
      </p:sp>
      <p:sp>
        <p:nvSpPr>
          <p:cNvPr id="3" name="TextBox 2">
            <a:extLst>
              <a:ext uri="{FF2B5EF4-FFF2-40B4-BE49-F238E27FC236}">
                <a16:creationId xmlns:a16="http://schemas.microsoft.com/office/drawing/2014/main" id="{44E1F4E2-28BF-4812-A806-38741CB99CA7}"/>
              </a:ext>
            </a:extLst>
          </p:cNvPr>
          <p:cNvSpPr txBox="1"/>
          <p:nvPr/>
        </p:nvSpPr>
        <p:spPr>
          <a:xfrm>
            <a:off x="6454490" y="1030575"/>
            <a:ext cx="5625072" cy="5693866"/>
          </a:xfrm>
          <a:prstGeom prst="rect">
            <a:avLst/>
          </a:prstGeom>
          <a:noFill/>
        </p:spPr>
        <p:txBody>
          <a:bodyPr wrap="square">
            <a:spAutoFit/>
          </a:bodyPr>
          <a:lstStyle/>
          <a:p>
            <a:r>
              <a:rPr lang="en-GB" sz="1400" b="0" i="0" u="none" strike="noStrike" baseline="0" dirty="0">
                <a:solidFill>
                  <a:srgbClr val="000000"/>
                </a:solidFill>
                <a:latin typeface="Arial" panose="020B0604020202020204" pitchFamily="34" charset="0"/>
              </a:rPr>
              <a:t>Response may refer to: </a:t>
            </a:r>
            <a:br>
              <a:rPr lang="en-GB" sz="1400" b="0" i="0" u="none" strike="noStrike" baseline="0" dirty="0">
                <a:solidFill>
                  <a:srgbClr val="000000"/>
                </a:solidFill>
                <a:latin typeface="Arial" panose="020B0604020202020204" pitchFamily="34" charset="0"/>
              </a:rPr>
            </a:br>
            <a:endParaRPr lang="en-GB" sz="1400" b="0" i="0" u="none" strike="noStrike" baseline="0" dirty="0">
              <a:solidFill>
                <a:srgbClr val="000000"/>
              </a:solidFill>
              <a:latin typeface="Arial" panose="020B0604020202020204" pitchFamily="34" charset="0"/>
            </a:endParaRPr>
          </a:p>
          <a:p>
            <a:r>
              <a:rPr lang="en-GB" sz="1400" b="1" i="0" u="none" strike="noStrike" baseline="0" dirty="0">
                <a:solidFill>
                  <a:srgbClr val="000000"/>
                </a:solidFill>
                <a:latin typeface="Arial" panose="020B0604020202020204" pitchFamily="34" charset="0"/>
              </a:rPr>
              <a:t>Gross motor skills: </a:t>
            </a:r>
            <a:endParaRPr lang="en-GB" sz="1400" b="0" i="0" u="none" strike="noStrike" baseline="0" dirty="0">
              <a:solidFill>
                <a:srgbClr val="000000"/>
              </a:solidFill>
              <a:latin typeface="Arial" panose="020B0604020202020204" pitchFamily="34" charset="0"/>
            </a:endParaRPr>
          </a:p>
          <a:p>
            <a:r>
              <a:rPr lang="en-US" sz="1400" b="0" i="0" u="none" strike="noStrike" baseline="0" dirty="0">
                <a:solidFill>
                  <a:srgbClr val="000000"/>
                </a:solidFill>
                <a:latin typeface="Arial" panose="020B0604020202020204" pitchFamily="34" charset="0"/>
              </a:rPr>
              <a:t>Can jump from a low step </a:t>
            </a:r>
          </a:p>
          <a:p>
            <a:r>
              <a:rPr lang="en-US" sz="1400" b="0" i="0" u="none" strike="noStrike" baseline="0" dirty="0">
                <a:solidFill>
                  <a:srgbClr val="000000"/>
                </a:solidFill>
                <a:latin typeface="Arial" panose="020B0604020202020204" pitchFamily="34" charset="0"/>
              </a:rPr>
              <a:t>Can walk either forwards, backwards or sideways </a:t>
            </a:r>
          </a:p>
          <a:p>
            <a:r>
              <a:rPr lang="en-US" sz="1400" b="0" i="0" u="none" strike="noStrike" baseline="0" dirty="0">
                <a:solidFill>
                  <a:srgbClr val="000000"/>
                </a:solidFill>
                <a:latin typeface="Arial" panose="020B0604020202020204" pitchFamily="34" charset="0"/>
              </a:rPr>
              <a:t>Can stand and walk on tip toes </a:t>
            </a:r>
          </a:p>
          <a:p>
            <a:r>
              <a:rPr lang="en-US" sz="1400" b="0" i="0" u="none" strike="noStrike" baseline="0" dirty="0">
                <a:solidFill>
                  <a:srgbClr val="000000"/>
                </a:solidFill>
                <a:latin typeface="Arial" panose="020B0604020202020204" pitchFamily="34" charset="0"/>
              </a:rPr>
              <a:t>Can stand on one foot </a:t>
            </a:r>
          </a:p>
          <a:p>
            <a:r>
              <a:rPr lang="en-GB" sz="1400" b="0" i="0" u="none" strike="noStrike" baseline="0" dirty="0">
                <a:solidFill>
                  <a:srgbClr val="000000"/>
                </a:solidFill>
                <a:latin typeface="Arial" panose="020B0604020202020204" pitchFamily="34" charset="0"/>
              </a:rPr>
              <a:t>Has good </a:t>
            </a:r>
            <a:r>
              <a:rPr lang="en-GB" sz="1400" b="0" i="0" u="none" strike="noStrike" baseline="0" dirty="0" err="1">
                <a:solidFill>
                  <a:srgbClr val="000000"/>
                </a:solidFill>
                <a:latin typeface="Arial" panose="020B0604020202020204" pitchFamily="34" charset="0"/>
              </a:rPr>
              <a:t>spacial</a:t>
            </a:r>
            <a:r>
              <a:rPr lang="en-GB" sz="1400" b="0" i="0" u="none" strike="noStrike" baseline="0" dirty="0">
                <a:solidFill>
                  <a:srgbClr val="000000"/>
                </a:solidFill>
                <a:latin typeface="Arial" panose="020B0604020202020204" pitchFamily="34" charset="0"/>
              </a:rPr>
              <a:t> awareness </a:t>
            </a:r>
          </a:p>
          <a:p>
            <a:r>
              <a:rPr lang="en-US" sz="1400" b="0" i="0" u="none" strike="noStrike" baseline="0" dirty="0">
                <a:solidFill>
                  <a:srgbClr val="000000"/>
                </a:solidFill>
                <a:latin typeface="Arial" panose="020B0604020202020204" pitchFamily="34" charset="0"/>
              </a:rPr>
              <a:t>Can use pedals when riding a bike </a:t>
            </a:r>
          </a:p>
          <a:p>
            <a:r>
              <a:rPr lang="en-US" sz="1400" b="0" i="0" u="none" strike="noStrike" baseline="0" dirty="0">
                <a:solidFill>
                  <a:srgbClr val="000000"/>
                </a:solidFill>
                <a:latin typeface="Arial" panose="020B0604020202020204" pitchFamily="34" charset="0"/>
              </a:rPr>
              <a:t>Can climb up stairs putting one foot on each step </a:t>
            </a:r>
          </a:p>
          <a:p>
            <a:r>
              <a:rPr lang="en-US" sz="1400" b="0" i="0" u="none" strike="noStrike" baseline="0" dirty="0">
                <a:solidFill>
                  <a:srgbClr val="000000"/>
                </a:solidFill>
                <a:latin typeface="Arial" panose="020B0604020202020204" pitchFamily="34" charset="0"/>
              </a:rPr>
              <a:t>Can climb downstairs putting two feet on one step </a:t>
            </a:r>
          </a:p>
          <a:p>
            <a:r>
              <a:rPr lang="en-US" sz="1400" b="0" i="0" u="none" strike="noStrike" baseline="0" dirty="0">
                <a:solidFill>
                  <a:srgbClr val="000000"/>
                </a:solidFill>
                <a:latin typeface="Arial" panose="020B0604020202020204" pitchFamily="34" charset="0"/>
              </a:rPr>
              <a:t>Has a good sense of balance </a:t>
            </a:r>
          </a:p>
          <a:p>
            <a:r>
              <a:rPr lang="en-US" sz="1400" b="0" i="0" u="none" strike="noStrike" baseline="0" dirty="0">
                <a:solidFill>
                  <a:srgbClr val="000000"/>
                </a:solidFill>
                <a:latin typeface="Arial" panose="020B0604020202020204" pitchFamily="34" charset="0"/>
              </a:rPr>
              <a:t>May be able to catch a ball </a:t>
            </a:r>
          </a:p>
          <a:p>
            <a:endParaRPr lang="en-GB" sz="1400" b="0" i="0" u="none" strike="noStrike" baseline="0" dirty="0">
              <a:solidFill>
                <a:srgbClr val="000000"/>
              </a:solidFill>
              <a:latin typeface="Arial" panose="020B0604020202020204" pitchFamily="34" charset="0"/>
            </a:endParaRPr>
          </a:p>
          <a:p>
            <a:r>
              <a:rPr lang="en-GB" sz="1400" b="1" i="0" u="none" strike="noStrike" baseline="0" dirty="0">
                <a:solidFill>
                  <a:srgbClr val="000000"/>
                </a:solidFill>
                <a:latin typeface="Arial" panose="020B0604020202020204" pitchFamily="34" charset="0"/>
              </a:rPr>
              <a:t>Fine motor skills </a:t>
            </a:r>
            <a:endParaRPr lang="en-GB" sz="1400" b="0" i="0" u="none" strike="noStrike" baseline="0" dirty="0">
              <a:solidFill>
                <a:srgbClr val="000000"/>
              </a:solidFill>
              <a:latin typeface="Arial" panose="020B0604020202020204" pitchFamily="34" charset="0"/>
            </a:endParaRPr>
          </a:p>
          <a:p>
            <a:r>
              <a:rPr lang="en-US" sz="1400" b="0" i="0" u="none" strike="noStrike" baseline="0" dirty="0">
                <a:solidFill>
                  <a:srgbClr val="000000"/>
                </a:solidFill>
                <a:latin typeface="Arial" panose="020B0604020202020204" pitchFamily="34" charset="0"/>
              </a:rPr>
              <a:t>Can build a tall tower of blocks/bricks </a:t>
            </a:r>
          </a:p>
          <a:p>
            <a:r>
              <a:rPr lang="en-US" sz="1400" b="0" i="0" u="none" strike="noStrike" baseline="0" dirty="0">
                <a:solidFill>
                  <a:srgbClr val="000000"/>
                </a:solidFill>
                <a:latin typeface="Arial" panose="020B0604020202020204" pitchFamily="34" charset="0"/>
              </a:rPr>
              <a:t>Can control a pencil using a tripod grasp (thumb and first two fingers) </a:t>
            </a:r>
          </a:p>
          <a:p>
            <a:r>
              <a:rPr lang="en-US" sz="1400" b="0" i="0" u="none" strike="noStrike" baseline="0" dirty="0">
                <a:solidFill>
                  <a:srgbClr val="000000"/>
                </a:solidFill>
                <a:latin typeface="Arial" panose="020B0604020202020204" pitchFamily="34" charset="0"/>
              </a:rPr>
              <a:t>Uses a large brush for painting </a:t>
            </a:r>
          </a:p>
          <a:p>
            <a:r>
              <a:rPr lang="en-US" sz="1400" b="0" i="0" u="none" strike="noStrike" baseline="0" dirty="0">
                <a:solidFill>
                  <a:srgbClr val="000000"/>
                </a:solidFill>
                <a:latin typeface="Arial" panose="020B0604020202020204" pitchFamily="34" charset="0"/>
              </a:rPr>
              <a:t>Can use a scissors to cut paper </a:t>
            </a:r>
          </a:p>
          <a:p>
            <a:r>
              <a:rPr lang="en-US" sz="1400" b="0" i="0" u="none" strike="noStrike" baseline="0" dirty="0">
                <a:solidFill>
                  <a:srgbClr val="000000"/>
                </a:solidFill>
                <a:latin typeface="Arial" panose="020B0604020202020204" pitchFamily="34" charset="0"/>
              </a:rPr>
              <a:t>Can copy shapes such as a circle </a:t>
            </a:r>
          </a:p>
          <a:p>
            <a:r>
              <a:rPr lang="en-US" sz="1400" b="0" i="0" u="none" strike="noStrike" baseline="0" dirty="0">
                <a:solidFill>
                  <a:srgbClr val="000000"/>
                </a:solidFill>
                <a:latin typeface="Arial" panose="020B0604020202020204" pitchFamily="34" charset="0"/>
              </a:rPr>
              <a:t>May attempt to thread beads </a:t>
            </a:r>
          </a:p>
          <a:p>
            <a:r>
              <a:rPr lang="en-US" sz="1400" b="0" i="0" u="none" strike="noStrike" baseline="0" dirty="0">
                <a:solidFill>
                  <a:srgbClr val="000000"/>
                </a:solidFill>
                <a:latin typeface="Arial" panose="020B0604020202020204" pitchFamily="34" charset="0"/>
              </a:rPr>
              <a:t>Uses finger and thumb to pick up small items </a:t>
            </a:r>
          </a:p>
          <a:p>
            <a:endParaRPr lang="en-GB" sz="1400" b="0" i="0" u="none" strike="noStrike" baseline="0" dirty="0">
              <a:solidFill>
                <a:srgbClr val="000000"/>
              </a:solidFill>
              <a:latin typeface="Arial" panose="020B0604020202020204" pitchFamily="34" charset="0"/>
            </a:endParaRPr>
          </a:p>
          <a:p>
            <a:r>
              <a:rPr lang="en-US" sz="1400" b="0" i="0" u="none" strike="noStrike" baseline="0" dirty="0">
                <a:solidFill>
                  <a:srgbClr val="000000"/>
                </a:solidFill>
                <a:latin typeface="Arial" panose="020B0604020202020204" pitchFamily="34" charset="0"/>
              </a:rPr>
              <a:t>This list is not exhaustive. </a:t>
            </a:r>
          </a:p>
          <a:p>
            <a:r>
              <a:rPr lang="en-US" sz="1400" b="0" i="0" u="none" strike="noStrike" baseline="0" dirty="0">
                <a:solidFill>
                  <a:srgbClr val="000000"/>
                </a:solidFill>
                <a:latin typeface="Arial" panose="020B0604020202020204" pitchFamily="34" charset="0"/>
              </a:rPr>
              <a:t>Credit any other relevant response. 	</a:t>
            </a:r>
          </a:p>
        </p:txBody>
      </p:sp>
      <p:sp>
        <p:nvSpPr>
          <p:cNvPr id="6" name="TextBox 5">
            <a:extLst>
              <a:ext uri="{FF2B5EF4-FFF2-40B4-BE49-F238E27FC236}">
                <a16:creationId xmlns:a16="http://schemas.microsoft.com/office/drawing/2014/main" id="{43CCD6C9-271D-A3E1-7A4D-0B0CC3596EC0}"/>
              </a:ext>
            </a:extLst>
          </p:cNvPr>
          <p:cNvSpPr txBox="1"/>
          <p:nvPr/>
        </p:nvSpPr>
        <p:spPr>
          <a:xfrm>
            <a:off x="434996" y="4751993"/>
            <a:ext cx="5450884" cy="1600438"/>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Award 0 </a:t>
            </a:r>
            <a:r>
              <a:rPr kumimoji="0" lang="en-US" sz="14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marks where response is not creditworthy </a:t>
            </a:r>
            <a:br>
              <a:rPr kumimoji="0" lang="en-US" sz="14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br>
            <a:endParaRPr kumimoji="0" lang="en-US" sz="14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Award 1 mark </a:t>
            </a:r>
            <a:r>
              <a:rPr kumimoji="0" lang="en-US" sz="14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for each </a:t>
            </a:r>
            <a:r>
              <a:rPr kumimoji="0" lang="en-US" sz="1400" b="0" i="0" u="none" strike="noStrike" kern="1200" cap="none" spc="0" normalizeH="0" baseline="0" noProof="0" dirty="0" err="1">
                <a:ln>
                  <a:noFill/>
                </a:ln>
                <a:solidFill>
                  <a:srgbClr val="000000"/>
                </a:solidFill>
                <a:effectLst/>
                <a:uLnTx/>
                <a:uFillTx/>
                <a:latin typeface="Arial" panose="020B0604020202020204" pitchFamily="34" charset="0"/>
                <a:ea typeface="+mn-ea"/>
                <a:cs typeface="+mn-cs"/>
              </a:rPr>
              <a:t>recognised</a:t>
            </a:r>
            <a:r>
              <a:rPr kumimoji="0" lang="en-US" sz="14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 milestone stated up to a maximum of 3 marks </a:t>
            </a:r>
            <a:br>
              <a:rPr kumimoji="0" lang="en-US" sz="14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br>
            <a:endParaRPr kumimoji="0" lang="en-US" sz="14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Marks for </a:t>
            </a:r>
            <a:r>
              <a:rPr kumimoji="0" lang="en-US" sz="14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either </a:t>
            </a:r>
            <a:r>
              <a:rPr kumimoji="0" lang="en-US" sz="14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Fine motor skills </a:t>
            </a:r>
            <a:r>
              <a:rPr kumimoji="0" lang="en-US" sz="14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or </a:t>
            </a:r>
            <a:r>
              <a:rPr kumimoji="0" lang="en-US" sz="14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rPr>
              <a:t>Gross motor skills may be awarded. </a:t>
            </a:r>
          </a:p>
        </p:txBody>
      </p:sp>
    </p:spTree>
    <p:extLst>
      <p:ext uri="{BB962C8B-B14F-4D97-AF65-F5344CB8AC3E}">
        <p14:creationId xmlns:p14="http://schemas.microsoft.com/office/powerpoint/2010/main" val="343285952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7E4AE2-FE27-3D41-9F5E-FD284EDE6F26}"/>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46CDF206-FD36-DE05-2A9D-4585E3638CBE}"/>
              </a:ext>
            </a:extLst>
          </p:cNvPr>
          <p:cNvSpPr txBox="1"/>
          <p:nvPr/>
        </p:nvSpPr>
        <p:spPr>
          <a:xfrm>
            <a:off x="7830588" y="1319146"/>
            <a:ext cx="3607725" cy="5078313"/>
          </a:xfrm>
          <a:prstGeom prst="rect">
            <a:avLst/>
          </a:prstGeom>
          <a:noFill/>
          <a:ln>
            <a:noFill/>
          </a:ln>
        </p:spPr>
        <p:txBody>
          <a:bodyPr wrap="square" rtlCol="0">
            <a:spAutoFit/>
          </a:bodyPr>
          <a:lstStyle/>
          <a:p>
            <a:r>
              <a:rPr lang="en-GB" b="1" i="1" dirty="0">
                <a:solidFill>
                  <a:srgbClr val="0070C0"/>
                </a:solidFill>
              </a:rPr>
              <a:t>Principal Examiner feedback </a:t>
            </a:r>
            <a:endParaRPr lang="en-GB" i="1" dirty="0">
              <a:solidFill>
                <a:srgbClr val="0070C0"/>
              </a:solidFill>
            </a:endParaRPr>
          </a:p>
          <a:p>
            <a:endParaRPr lang="en-GB" b="1" i="1" dirty="0">
              <a:solidFill>
                <a:srgbClr val="0070C0"/>
              </a:solidFill>
            </a:endParaRPr>
          </a:p>
          <a:p>
            <a:r>
              <a:rPr lang="en-GB" b="1" i="1" dirty="0">
                <a:solidFill>
                  <a:srgbClr val="0070C0"/>
                </a:solidFill>
              </a:rPr>
              <a:t>The examiner was unable to award any marks for this response.</a:t>
            </a:r>
          </a:p>
          <a:p>
            <a:r>
              <a:rPr lang="en-GB" b="1" i="1" dirty="0">
                <a:solidFill>
                  <a:srgbClr val="0070C0"/>
                </a:solidFill>
              </a:rPr>
              <a:t>As can be seen from the mark scheme, examiners were required to look for  specific, relevant, physical milestones in relation to Catrin who is 3 years old.</a:t>
            </a:r>
          </a:p>
          <a:p>
            <a:r>
              <a:rPr lang="en-GB" b="1" i="1" dirty="0">
                <a:solidFill>
                  <a:srgbClr val="0070C0"/>
                </a:solidFill>
              </a:rPr>
              <a:t>This learner has referred to general physical skills which does not meet the requirements of the question.</a:t>
            </a:r>
          </a:p>
          <a:p>
            <a:endParaRPr lang="en-GB" b="1" i="1" dirty="0">
              <a:solidFill>
                <a:srgbClr val="0070C0"/>
              </a:solidFill>
            </a:endParaRPr>
          </a:p>
          <a:p>
            <a:r>
              <a:rPr lang="en-GB" b="1" i="1" dirty="0">
                <a:solidFill>
                  <a:srgbClr val="0070C0"/>
                </a:solidFill>
              </a:rPr>
              <a:t>Marks awarded 0/3</a:t>
            </a:r>
          </a:p>
          <a:p>
            <a:endParaRPr lang="en-GB" b="1" i="1" dirty="0">
              <a:solidFill>
                <a:srgbClr val="0070C0"/>
              </a:solidFill>
            </a:endParaRPr>
          </a:p>
        </p:txBody>
      </p:sp>
      <p:sp>
        <p:nvSpPr>
          <p:cNvPr id="10" name="Speech Bubble: Rectangle with Corners Rounded 9">
            <a:extLst>
              <a:ext uri="{FF2B5EF4-FFF2-40B4-BE49-F238E27FC236}">
                <a16:creationId xmlns:a16="http://schemas.microsoft.com/office/drawing/2014/main" id="{67508A88-E11E-2400-D511-0A8CBD937992}"/>
              </a:ext>
            </a:extLst>
          </p:cNvPr>
          <p:cNvSpPr/>
          <p:nvPr/>
        </p:nvSpPr>
        <p:spPr>
          <a:xfrm>
            <a:off x="2055550" y="4729655"/>
            <a:ext cx="1555531" cy="752102"/>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1" name="Speech Bubble: Rectangle with Corners Rounded 10">
            <a:extLst>
              <a:ext uri="{FF2B5EF4-FFF2-40B4-BE49-F238E27FC236}">
                <a16:creationId xmlns:a16="http://schemas.microsoft.com/office/drawing/2014/main" id="{83B16C47-D1B8-D9AD-1FC8-0C363B710B96}"/>
              </a:ext>
            </a:extLst>
          </p:cNvPr>
          <p:cNvSpPr/>
          <p:nvPr/>
        </p:nvSpPr>
        <p:spPr>
          <a:xfrm>
            <a:off x="1387366" y="5150069"/>
            <a:ext cx="914400" cy="612648"/>
          </a:xfrm>
          <a:prstGeom prst="wedgeRoundRectCallout">
            <a:avLst/>
          </a:prstGeom>
        </p:spPr>
        <p:txBody>
          <a:bodyPr wrap="none" lIns="0" tIns="0" rIns="0" bIns="0" rtlCol="0" anchor="ctr">
            <a:noAutofit/>
          </a:bodyPr>
          <a:lstStyle/>
          <a:p>
            <a:pPr algn="ctr"/>
            <a:endParaRPr lang="en-GB" dirty="0">
              <a:solidFill>
                <a:srgbClr val="000000"/>
              </a:solidFill>
            </a:endParaRPr>
          </a:p>
        </p:txBody>
      </p:sp>
      <p:sp>
        <p:nvSpPr>
          <p:cNvPr id="12" name="Speech Bubble: Rectangle with Corners Rounded 11">
            <a:extLst>
              <a:ext uri="{FF2B5EF4-FFF2-40B4-BE49-F238E27FC236}">
                <a16:creationId xmlns:a16="http://schemas.microsoft.com/office/drawing/2014/main" id="{35183A7C-9A9C-7E29-C741-FA432C3A2A9B}"/>
              </a:ext>
            </a:extLst>
          </p:cNvPr>
          <p:cNvSpPr/>
          <p:nvPr/>
        </p:nvSpPr>
        <p:spPr>
          <a:xfrm>
            <a:off x="7409793" y="1095284"/>
            <a:ext cx="4403836" cy="5326538"/>
          </a:xfrm>
          <a:prstGeom prst="wedgeRoundRectCallout">
            <a:avLst>
              <a:gd name="adj1" fmla="val -69008"/>
              <a:gd name="adj2" fmla="val 240"/>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13" name="Title 2">
            <a:extLst>
              <a:ext uri="{FF2B5EF4-FFF2-40B4-BE49-F238E27FC236}">
                <a16:creationId xmlns:a16="http://schemas.microsoft.com/office/drawing/2014/main" id="{8B98EF31-7077-F14A-CDC0-FFB963C14900}"/>
              </a:ext>
            </a:extLst>
          </p:cNvPr>
          <p:cNvSpPr txBox="1">
            <a:spLocks noGrp="1"/>
          </p:cNvSpPr>
          <p:nvPr>
            <p:ph type="title"/>
          </p:nvPr>
        </p:nvSpPr>
        <p:spPr>
          <a:xfrm>
            <a:off x="282575" y="207963"/>
            <a:ext cx="10223500" cy="447675"/>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en-GB" sz="1800" dirty="0"/>
              <a:t>Question 1(c) Candidate’s answer with Principal Examiner’s comments</a:t>
            </a:r>
          </a:p>
        </p:txBody>
      </p:sp>
      <p:pic>
        <p:nvPicPr>
          <p:cNvPr id="3" name="Picture 2">
            <a:extLst>
              <a:ext uri="{FF2B5EF4-FFF2-40B4-BE49-F238E27FC236}">
                <a16:creationId xmlns:a16="http://schemas.microsoft.com/office/drawing/2014/main" id="{91B3C672-66C4-499F-BE2E-90D14F9832FB}"/>
              </a:ext>
            </a:extLst>
          </p:cNvPr>
          <p:cNvPicPr>
            <a:picLocks noChangeAspect="1"/>
          </p:cNvPicPr>
          <p:nvPr/>
        </p:nvPicPr>
        <p:blipFill>
          <a:blip r:embed="rId2"/>
          <a:stretch>
            <a:fillRect/>
          </a:stretch>
        </p:blipFill>
        <p:spPr>
          <a:xfrm>
            <a:off x="400749" y="1392116"/>
            <a:ext cx="5700254" cy="3261643"/>
          </a:xfrm>
          <a:prstGeom prst="rect">
            <a:avLst/>
          </a:prstGeom>
        </p:spPr>
      </p:pic>
    </p:spTree>
    <p:extLst>
      <p:ext uri="{BB962C8B-B14F-4D97-AF65-F5344CB8AC3E}">
        <p14:creationId xmlns:p14="http://schemas.microsoft.com/office/powerpoint/2010/main" val="50643314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AD804D-2A14-664E-5D2F-12B0C6BFBA30}"/>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37252436-3D73-1DD4-1550-CBF0C35A5DC0}"/>
              </a:ext>
            </a:extLst>
          </p:cNvPr>
          <p:cNvSpPr txBox="1"/>
          <p:nvPr/>
        </p:nvSpPr>
        <p:spPr>
          <a:xfrm>
            <a:off x="7941890" y="1511439"/>
            <a:ext cx="3574474" cy="3970318"/>
          </a:xfrm>
          <a:prstGeom prst="rect">
            <a:avLst/>
          </a:prstGeom>
          <a:noFill/>
          <a:ln>
            <a:noFill/>
          </a:ln>
        </p:spPr>
        <p:txBody>
          <a:bodyPr wrap="square" rtlCol="0">
            <a:spAutoFit/>
          </a:bodyPr>
          <a:lstStyle/>
          <a:p>
            <a:r>
              <a:rPr lang="en-GB" b="1" i="1" dirty="0">
                <a:solidFill>
                  <a:srgbClr val="0070C0"/>
                </a:solidFill>
              </a:rPr>
              <a:t>Principal Examiner feedback </a:t>
            </a:r>
          </a:p>
          <a:p>
            <a:endParaRPr lang="en-GB" b="1" i="1" dirty="0">
              <a:solidFill>
                <a:srgbClr val="0070C0"/>
              </a:solidFill>
            </a:endParaRPr>
          </a:p>
          <a:p>
            <a:r>
              <a:rPr lang="en-GB" b="1" i="1" dirty="0">
                <a:solidFill>
                  <a:srgbClr val="0070C0"/>
                </a:solidFill>
              </a:rPr>
              <a:t>This learner has been awarded  the full marks available.</a:t>
            </a:r>
          </a:p>
          <a:p>
            <a:endParaRPr lang="en-GB" b="1" i="1" dirty="0">
              <a:solidFill>
                <a:srgbClr val="0070C0"/>
              </a:solidFill>
            </a:endParaRPr>
          </a:p>
          <a:p>
            <a:r>
              <a:rPr lang="en-GB" b="1" i="1" dirty="0">
                <a:solidFill>
                  <a:srgbClr val="0070C0"/>
                </a:solidFill>
              </a:rPr>
              <a:t>The 3 responses are well developed , identifying gross and fine motor skills with specific examples, all of which fall in line with the mark scheme.</a:t>
            </a:r>
          </a:p>
          <a:p>
            <a:endParaRPr lang="en-GB" i="1" dirty="0">
              <a:solidFill>
                <a:srgbClr val="0070C0"/>
              </a:solidFill>
            </a:endParaRPr>
          </a:p>
          <a:p>
            <a:r>
              <a:rPr lang="en-GB" b="1" i="1" dirty="0">
                <a:solidFill>
                  <a:srgbClr val="0070C0"/>
                </a:solidFill>
              </a:rPr>
              <a:t>Marks awarded 3/3</a:t>
            </a:r>
          </a:p>
          <a:p>
            <a:endParaRPr lang="en-GB" b="1" i="1" dirty="0">
              <a:solidFill>
                <a:srgbClr val="0070C0"/>
              </a:solidFill>
            </a:endParaRPr>
          </a:p>
        </p:txBody>
      </p:sp>
      <p:sp>
        <p:nvSpPr>
          <p:cNvPr id="10" name="Speech Bubble: Rectangle with Corners Rounded 9">
            <a:extLst>
              <a:ext uri="{FF2B5EF4-FFF2-40B4-BE49-F238E27FC236}">
                <a16:creationId xmlns:a16="http://schemas.microsoft.com/office/drawing/2014/main" id="{B086D5AC-F3F7-8395-4E73-7DD0D7931FDC}"/>
              </a:ext>
            </a:extLst>
          </p:cNvPr>
          <p:cNvSpPr/>
          <p:nvPr/>
        </p:nvSpPr>
        <p:spPr>
          <a:xfrm>
            <a:off x="2055550" y="4729655"/>
            <a:ext cx="1555531" cy="752102"/>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11" name="Speech Bubble: Rectangle with Corners Rounded 10">
            <a:extLst>
              <a:ext uri="{FF2B5EF4-FFF2-40B4-BE49-F238E27FC236}">
                <a16:creationId xmlns:a16="http://schemas.microsoft.com/office/drawing/2014/main" id="{E5BC65AC-FD42-446D-C629-1E04E69EC64A}"/>
              </a:ext>
            </a:extLst>
          </p:cNvPr>
          <p:cNvSpPr/>
          <p:nvPr/>
        </p:nvSpPr>
        <p:spPr>
          <a:xfrm>
            <a:off x="1387366" y="5150069"/>
            <a:ext cx="914400" cy="612648"/>
          </a:xfrm>
          <a:prstGeom prst="wedgeRoundRectCallout">
            <a:avLst/>
          </a:prstGeom>
        </p:spPr>
        <p:txBody>
          <a:bodyPr wrap="none" lIns="0" tIns="0" rIns="0" bIns="0" rtlCol="0" anchor="ctr">
            <a:noAutofit/>
          </a:bodyPr>
          <a:lstStyle/>
          <a:p>
            <a:pPr algn="ctr"/>
            <a:endParaRPr lang="en-GB" dirty="0">
              <a:solidFill>
                <a:srgbClr val="000000"/>
              </a:solidFill>
            </a:endParaRPr>
          </a:p>
        </p:txBody>
      </p:sp>
      <p:sp>
        <p:nvSpPr>
          <p:cNvPr id="12" name="Speech Bubble: Rectangle with Corners Rounded 11">
            <a:extLst>
              <a:ext uri="{FF2B5EF4-FFF2-40B4-BE49-F238E27FC236}">
                <a16:creationId xmlns:a16="http://schemas.microsoft.com/office/drawing/2014/main" id="{52134282-1EC7-214F-4BBA-574C759B9AA6}"/>
              </a:ext>
            </a:extLst>
          </p:cNvPr>
          <p:cNvSpPr/>
          <p:nvPr/>
        </p:nvSpPr>
        <p:spPr>
          <a:xfrm>
            <a:off x="7409793" y="1095284"/>
            <a:ext cx="4403836" cy="4667433"/>
          </a:xfrm>
          <a:prstGeom prst="wedgeRoundRectCallout">
            <a:avLst>
              <a:gd name="adj1" fmla="val -69008"/>
              <a:gd name="adj2" fmla="val 240"/>
              <a:gd name="adj3" fmla="val 16667"/>
            </a:avLst>
          </a:prstGeom>
          <a:ln>
            <a:solidFill>
              <a:schemeClr val="tx1"/>
            </a:solidFill>
          </a:ln>
        </p:spPr>
        <p:txBody>
          <a:bodyPr wrap="none" lIns="0" tIns="0" rIns="0" bIns="0" rtlCol="0" anchor="ctr">
            <a:noAutofit/>
          </a:bodyPr>
          <a:lstStyle/>
          <a:p>
            <a:endParaRPr lang="en-GB" sz="1800" i="1" dirty="0">
              <a:solidFill>
                <a:srgbClr val="0070C0"/>
              </a:solidFill>
            </a:endParaRPr>
          </a:p>
        </p:txBody>
      </p:sp>
      <p:sp>
        <p:nvSpPr>
          <p:cNvPr id="13" name="Title 2">
            <a:extLst>
              <a:ext uri="{FF2B5EF4-FFF2-40B4-BE49-F238E27FC236}">
                <a16:creationId xmlns:a16="http://schemas.microsoft.com/office/drawing/2014/main" id="{6B960CCC-FB5E-C432-E5EB-3BEA7BD44722}"/>
              </a:ext>
            </a:extLst>
          </p:cNvPr>
          <p:cNvSpPr txBox="1">
            <a:spLocks noGrp="1"/>
          </p:cNvSpPr>
          <p:nvPr>
            <p:ph type="title"/>
          </p:nvPr>
        </p:nvSpPr>
        <p:spPr>
          <a:xfrm>
            <a:off x="282575" y="207963"/>
            <a:ext cx="10223500" cy="447675"/>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a:lstStyle>
          <a:p>
            <a:r>
              <a:rPr lang="en-GB" sz="1800" dirty="0"/>
              <a:t>Question 1(c) Candidate’s answer with Principal Examiner’s comments</a:t>
            </a:r>
          </a:p>
        </p:txBody>
      </p:sp>
      <p:pic>
        <p:nvPicPr>
          <p:cNvPr id="3" name="Picture 2">
            <a:extLst>
              <a:ext uri="{FF2B5EF4-FFF2-40B4-BE49-F238E27FC236}">
                <a16:creationId xmlns:a16="http://schemas.microsoft.com/office/drawing/2014/main" id="{87E80DBB-3FE7-5CF4-BBFF-7B338BA580CB}"/>
              </a:ext>
            </a:extLst>
          </p:cNvPr>
          <p:cNvPicPr>
            <a:picLocks noChangeAspect="1"/>
          </p:cNvPicPr>
          <p:nvPr/>
        </p:nvPicPr>
        <p:blipFill>
          <a:blip r:embed="rId2"/>
          <a:stretch>
            <a:fillRect/>
          </a:stretch>
        </p:blipFill>
        <p:spPr>
          <a:xfrm>
            <a:off x="351727" y="1376243"/>
            <a:ext cx="5786022" cy="2621599"/>
          </a:xfrm>
          <a:prstGeom prst="rect">
            <a:avLst/>
          </a:prstGeom>
        </p:spPr>
      </p:pic>
    </p:spTree>
    <p:extLst>
      <p:ext uri="{BB962C8B-B14F-4D97-AF65-F5344CB8AC3E}">
        <p14:creationId xmlns:p14="http://schemas.microsoft.com/office/powerpoint/2010/main" val="176854136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F8D4970-79BC-4AD9-9E3A-021384B5F57D}"/>
            </a:ext>
          </a:extLst>
        </p:cNvPr>
        <p:cNvGrpSpPr/>
        <p:nvPr/>
      </p:nvGrpSpPr>
      <p:grpSpPr>
        <a:xfrm>
          <a:off x="0" y="0"/>
          <a:ext cx="0" cy="0"/>
          <a:chOff x="0" y="0"/>
          <a:chExt cx="0" cy="0"/>
        </a:xfrm>
      </p:grpSpPr>
      <p:sp>
        <p:nvSpPr>
          <p:cNvPr id="5" name="Title 2">
            <a:extLst>
              <a:ext uri="{FF2B5EF4-FFF2-40B4-BE49-F238E27FC236}">
                <a16:creationId xmlns:a16="http://schemas.microsoft.com/office/drawing/2014/main" id="{B7B90B26-F34A-CA99-6A5D-B8F5B6F4E55C}"/>
              </a:ext>
            </a:extLst>
          </p:cNvPr>
          <p:cNvSpPr>
            <a:spLocks noGrp="1"/>
          </p:cNvSpPr>
          <p:nvPr>
            <p:ph type="title"/>
          </p:nvPr>
        </p:nvSpPr>
        <p:spPr>
          <a:xfrm>
            <a:off x="282012" y="208722"/>
            <a:ext cx="5091890" cy="447261"/>
          </a:xfrm>
        </p:spPr>
        <p:txBody>
          <a:bodyPr/>
          <a:lstStyle/>
          <a:p>
            <a:r>
              <a:rPr lang="en-GB" sz="1800" dirty="0"/>
              <a:t>Question 2 (a) and mark scheme </a:t>
            </a:r>
          </a:p>
        </p:txBody>
      </p:sp>
      <p:pic>
        <p:nvPicPr>
          <p:cNvPr id="3" name="Picture 2">
            <a:extLst>
              <a:ext uri="{FF2B5EF4-FFF2-40B4-BE49-F238E27FC236}">
                <a16:creationId xmlns:a16="http://schemas.microsoft.com/office/drawing/2014/main" id="{77E932AF-5EDE-9BFA-A708-D6EDC37E04B4}"/>
              </a:ext>
            </a:extLst>
          </p:cNvPr>
          <p:cNvPicPr>
            <a:picLocks noChangeAspect="1"/>
          </p:cNvPicPr>
          <p:nvPr/>
        </p:nvPicPr>
        <p:blipFill>
          <a:blip r:embed="rId2"/>
          <a:srcRect t="19781" b="44984"/>
          <a:stretch/>
        </p:blipFill>
        <p:spPr>
          <a:xfrm>
            <a:off x="299247" y="2150670"/>
            <a:ext cx="5930103" cy="1573432"/>
          </a:xfrm>
          <a:prstGeom prst="rect">
            <a:avLst/>
          </a:prstGeom>
        </p:spPr>
      </p:pic>
      <p:sp>
        <p:nvSpPr>
          <p:cNvPr id="11" name="TextBox 10">
            <a:extLst>
              <a:ext uri="{FF2B5EF4-FFF2-40B4-BE49-F238E27FC236}">
                <a16:creationId xmlns:a16="http://schemas.microsoft.com/office/drawing/2014/main" id="{E60570ED-4A23-4B07-AB58-DA9CBDCEC084}"/>
              </a:ext>
            </a:extLst>
          </p:cNvPr>
          <p:cNvSpPr txBox="1"/>
          <p:nvPr/>
        </p:nvSpPr>
        <p:spPr>
          <a:xfrm>
            <a:off x="282012" y="983423"/>
            <a:ext cx="6096000" cy="1169551"/>
          </a:xfrm>
          <a:prstGeom prst="rect">
            <a:avLst/>
          </a:prstGeom>
          <a:noFill/>
        </p:spPr>
        <p:txBody>
          <a:bodyPr wrap="square">
            <a:spAutoFit/>
          </a:bodyPr>
          <a:lstStyle/>
          <a:p>
            <a:pPr>
              <a:tabLst>
                <a:tab pos="457200" algn="l"/>
              </a:tabLst>
            </a:pPr>
            <a:r>
              <a:rPr lang="en-US" sz="1400" b="1" i="0" u="none" strike="noStrike" baseline="0" dirty="0">
                <a:solidFill>
                  <a:srgbClr val="211D1E"/>
                </a:solidFill>
                <a:latin typeface="Arial WGL"/>
              </a:rPr>
              <a:t>2. 	</a:t>
            </a:r>
            <a:r>
              <a:rPr lang="en-US" sz="1400" b="0" i="0" u="none" strike="noStrike" baseline="0" dirty="0">
                <a:solidFill>
                  <a:srgbClr val="211D1E"/>
                </a:solidFill>
                <a:latin typeface="Arial WGL"/>
              </a:rPr>
              <a:t>A range of environments and resources can support children’s health, 	well-being and development needs. </a:t>
            </a:r>
            <a:br>
              <a:rPr lang="en-US" sz="1400" b="0" i="0" u="none" strike="noStrike" baseline="0" dirty="0">
                <a:solidFill>
                  <a:srgbClr val="211D1E"/>
                </a:solidFill>
                <a:latin typeface="Arial WGL"/>
              </a:rPr>
            </a:br>
            <a:endParaRPr lang="en-US" sz="1400" b="0" i="0" u="none" strike="noStrike" baseline="0" dirty="0">
              <a:solidFill>
                <a:srgbClr val="211D1E"/>
              </a:solidFill>
              <a:latin typeface="Arial WGL"/>
            </a:endParaRPr>
          </a:p>
          <a:p>
            <a:pPr>
              <a:tabLst>
                <a:tab pos="457200" algn="l"/>
              </a:tabLst>
            </a:pPr>
            <a:r>
              <a:rPr lang="en-US" sz="1400" b="0" i="0" u="none" strike="noStrike" baseline="0" dirty="0">
                <a:solidFill>
                  <a:srgbClr val="211D1E"/>
                </a:solidFill>
                <a:latin typeface="Arial WGL"/>
              </a:rPr>
              <a:t>	(a) Explain how the community supports the holistic development of 	     children in the early years.			 [6] </a:t>
            </a:r>
            <a:endParaRPr lang="en-GB" sz="1400" dirty="0"/>
          </a:p>
        </p:txBody>
      </p:sp>
      <p:sp>
        <p:nvSpPr>
          <p:cNvPr id="12" name="TextBox 11">
            <a:extLst>
              <a:ext uri="{FF2B5EF4-FFF2-40B4-BE49-F238E27FC236}">
                <a16:creationId xmlns:a16="http://schemas.microsoft.com/office/drawing/2014/main" id="{DEB45A69-574A-4697-D2BB-4025BC1DFAED}"/>
              </a:ext>
            </a:extLst>
          </p:cNvPr>
          <p:cNvSpPr txBox="1"/>
          <p:nvPr/>
        </p:nvSpPr>
        <p:spPr>
          <a:xfrm>
            <a:off x="6992007" y="63020"/>
            <a:ext cx="3261321" cy="738664"/>
          </a:xfrm>
          <a:prstGeom prst="rect">
            <a:avLst/>
          </a:prstGeom>
          <a:noFill/>
        </p:spPr>
        <p:txBody>
          <a:bodyPr wrap="square">
            <a:spAutoFit/>
          </a:bodyPr>
          <a:lstStyle/>
          <a:p>
            <a:r>
              <a:rPr lang="en-US" sz="1400" dirty="0">
                <a:solidFill>
                  <a:schemeClr val="accent1"/>
                </a:solidFill>
              </a:rPr>
              <a:t>Command Verb: </a:t>
            </a:r>
            <a:r>
              <a:rPr lang="en-US" sz="1400" b="1" i="1" dirty="0">
                <a:solidFill>
                  <a:srgbClr val="0070C0"/>
                </a:solidFill>
              </a:rPr>
              <a:t>Explain</a:t>
            </a:r>
            <a:r>
              <a:rPr lang="en-US" sz="1400" dirty="0">
                <a:solidFill>
                  <a:srgbClr val="0070C0"/>
                </a:solidFill>
              </a:rPr>
              <a:t>  </a:t>
            </a:r>
          </a:p>
          <a:p>
            <a:r>
              <a:rPr lang="en-US" sz="1400" i="1" dirty="0">
                <a:solidFill>
                  <a:srgbClr val="0070C0"/>
                </a:solidFill>
              </a:rPr>
              <a:t>Provide details and reasons for how and why something is the way it is </a:t>
            </a:r>
          </a:p>
        </p:txBody>
      </p:sp>
      <p:sp>
        <p:nvSpPr>
          <p:cNvPr id="4" name="TextBox 3">
            <a:extLst>
              <a:ext uri="{FF2B5EF4-FFF2-40B4-BE49-F238E27FC236}">
                <a16:creationId xmlns:a16="http://schemas.microsoft.com/office/drawing/2014/main" id="{630706BF-7881-3FAD-B3F9-7E9C7244F9AE}"/>
              </a:ext>
            </a:extLst>
          </p:cNvPr>
          <p:cNvSpPr txBox="1"/>
          <p:nvPr/>
        </p:nvSpPr>
        <p:spPr>
          <a:xfrm>
            <a:off x="6849687" y="983423"/>
            <a:ext cx="5216236" cy="5816977"/>
          </a:xfrm>
          <a:prstGeom prst="rect">
            <a:avLst/>
          </a:prstGeom>
          <a:noFill/>
        </p:spPr>
        <p:txBody>
          <a:bodyPr wrap="square">
            <a:spAutoFit/>
          </a:bodyPr>
          <a:lstStyle/>
          <a:p>
            <a:r>
              <a:rPr lang="en-GB" sz="1200" b="0" i="0" u="none" strike="noStrike" baseline="0" dirty="0">
                <a:solidFill>
                  <a:srgbClr val="000000"/>
                </a:solidFill>
                <a:latin typeface="Arial" panose="020B0604020202020204" pitchFamily="34" charset="0"/>
              </a:rPr>
              <a:t>Response may refer to: </a:t>
            </a:r>
          </a:p>
          <a:p>
            <a:r>
              <a:rPr lang="en-US" sz="1200" b="0" i="0" u="none" strike="noStrike" baseline="0" dirty="0">
                <a:solidFill>
                  <a:srgbClr val="000000"/>
                </a:solidFill>
                <a:latin typeface="Arial" panose="020B0604020202020204" pitchFamily="34" charset="0"/>
              </a:rPr>
              <a:t>Visitors from a range of cultural backgrounds invited to settings can enhance understanding of others way of life. </a:t>
            </a:r>
          </a:p>
          <a:p>
            <a:r>
              <a:rPr lang="en-US" sz="1200" b="0" i="0" u="none" strike="noStrike" baseline="0" dirty="0">
                <a:solidFill>
                  <a:srgbClr val="000000"/>
                </a:solidFill>
                <a:latin typeface="Arial" panose="020B0604020202020204" pitchFamily="34" charset="0"/>
              </a:rPr>
              <a:t>Visitors who speak an alternative language to the setting can support children’s language development. </a:t>
            </a:r>
          </a:p>
          <a:p>
            <a:r>
              <a:rPr lang="en-US" sz="1200" b="0" i="0" u="none" strike="noStrike" baseline="0" dirty="0">
                <a:solidFill>
                  <a:srgbClr val="000000"/>
                </a:solidFill>
                <a:latin typeface="Arial" panose="020B0604020202020204" pitchFamily="34" charset="0"/>
              </a:rPr>
              <a:t>Local community groups, such as choirs/art classes/cooking classes, can support children’s language development and musical/mathematical development. </a:t>
            </a:r>
          </a:p>
          <a:p>
            <a:r>
              <a:rPr lang="en-US" sz="1200" b="0" i="0" u="none" strike="noStrike" baseline="0" dirty="0">
                <a:solidFill>
                  <a:srgbClr val="000000"/>
                </a:solidFill>
                <a:latin typeface="Arial" panose="020B0604020202020204" pitchFamily="34" charset="0"/>
              </a:rPr>
              <a:t>First hand experiences can provide opportunity for discussion and information sharing. </a:t>
            </a:r>
          </a:p>
          <a:p>
            <a:r>
              <a:rPr lang="en-US" sz="1200" b="0" i="0" u="none" strike="noStrike" baseline="0" dirty="0">
                <a:solidFill>
                  <a:srgbClr val="000000"/>
                </a:solidFill>
                <a:latin typeface="Arial" panose="020B0604020202020204" pitchFamily="34" charset="0"/>
              </a:rPr>
              <a:t>Speaking and listening can be supported when visitors attend settings or children visit community events. </a:t>
            </a:r>
          </a:p>
          <a:p>
            <a:r>
              <a:rPr lang="en-US" sz="1200" b="0" i="0" u="none" strike="noStrike" baseline="0" dirty="0">
                <a:solidFill>
                  <a:srgbClr val="000000"/>
                </a:solidFill>
                <a:latin typeface="Arial" panose="020B0604020202020204" pitchFamily="34" charset="0"/>
              </a:rPr>
              <a:t>Intellectual development can be supported as children gain understanding of traditions and cultures. </a:t>
            </a:r>
          </a:p>
          <a:p>
            <a:r>
              <a:rPr lang="en-US" sz="1200" b="0" i="0" u="none" strike="noStrike" baseline="0" dirty="0">
                <a:solidFill>
                  <a:srgbClr val="000000"/>
                </a:solidFill>
                <a:latin typeface="Arial" panose="020B0604020202020204" pitchFamily="34" charset="0"/>
              </a:rPr>
              <a:t>An understanding of job roles can support intellectual development. </a:t>
            </a:r>
          </a:p>
          <a:p>
            <a:r>
              <a:rPr lang="en-US" sz="1200" b="0" i="0" u="none" strike="noStrike" baseline="0" dirty="0">
                <a:solidFill>
                  <a:srgbClr val="000000"/>
                </a:solidFill>
                <a:latin typeface="Arial" panose="020B0604020202020204" pitchFamily="34" charset="0"/>
              </a:rPr>
              <a:t>Where children gain an awareness of opportunities in the community, they can become more socially aware. </a:t>
            </a:r>
          </a:p>
          <a:p>
            <a:r>
              <a:rPr lang="en-US" sz="1200" b="0" i="0" u="none" strike="noStrike" baseline="0" dirty="0">
                <a:solidFill>
                  <a:srgbClr val="000000"/>
                </a:solidFill>
                <a:latin typeface="Arial" panose="020B0604020202020204" pitchFamily="34" charset="0"/>
              </a:rPr>
              <a:t>Role play opportunities following visits will encourage use of imagination and enhance understanding. </a:t>
            </a:r>
          </a:p>
          <a:p>
            <a:r>
              <a:rPr lang="en-US" sz="1200" b="0" i="0" u="none" strike="noStrike" baseline="0" dirty="0">
                <a:solidFill>
                  <a:srgbClr val="000000"/>
                </a:solidFill>
                <a:latin typeface="Arial" panose="020B0604020202020204" pitchFamily="34" charset="0"/>
              </a:rPr>
              <a:t>Connections with the community give children a sense of belonging. </a:t>
            </a:r>
          </a:p>
          <a:p>
            <a:r>
              <a:rPr lang="en-US" sz="1200" b="0" i="0" u="none" strike="noStrike" baseline="0" dirty="0">
                <a:solidFill>
                  <a:srgbClr val="000000"/>
                </a:solidFill>
                <a:latin typeface="Arial" panose="020B0604020202020204" pitchFamily="34" charset="0"/>
              </a:rPr>
              <a:t>Doing things together with others in the real world supports team building and responsibility </a:t>
            </a:r>
          </a:p>
          <a:p>
            <a:r>
              <a:rPr lang="en-US" sz="1200" b="0" i="0" u="none" strike="noStrike" baseline="0" dirty="0">
                <a:solidFill>
                  <a:srgbClr val="000000"/>
                </a:solidFill>
                <a:latin typeface="Arial" panose="020B0604020202020204" pitchFamily="34" charset="0"/>
              </a:rPr>
              <a:t>Working with the community can encourages getting along with others </a:t>
            </a:r>
          </a:p>
          <a:p>
            <a:r>
              <a:rPr lang="en-US" sz="1200" b="0" i="0" u="none" strike="noStrike" baseline="0" dirty="0">
                <a:solidFill>
                  <a:srgbClr val="000000"/>
                </a:solidFill>
                <a:latin typeface="Arial" panose="020B0604020202020204" pitchFamily="34" charset="0"/>
              </a:rPr>
              <a:t>Social connections with the community boosts confidence and can lead to new friendships. </a:t>
            </a:r>
          </a:p>
          <a:p>
            <a:r>
              <a:rPr lang="en-US" sz="1200" b="0" i="0" u="none" strike="noStrike" baseline="0" dirty="0">
                <a:solidFill>
                  <a:srgbClr val="000000"/>
                </a:solidFill>
                <a:latin typeface="Arial" panose="020B0604020202020204" pitchFamily="34" charset="0"/>
              </a:rPr>
              <a:t>Knowing their </a:t>
            </a:r>
            <a:r>
              <a:rPr lang="en-US" sz="1200" b="0" i="0" u="none" strike="noStrike" baseline="0" dirty="0" err="1">
                <a:solidFill>
                  <a:srgbClr val="000000"/>
                </a:solidFill>
                <a:latin typeface="Arial" panose="020B0604020202020204" pitchFamily="34" charset="0"/>
              </a:rPr>
              <a:t>neighbours</a:t>
            </a:r>
            <a:r>
              <a:rPr lang="en-US" sz="1200" b="0" i="0" u="none" strike="noStrike" baseline="0" dirty="0">
                <a:solidFill>
                  <a:srgbClr val="000000"/>
                </a:solidFill>
                <a:latin typeface="Arial" panose="020B0604020202020204" pitchFamily="34" charset="0"/>
              </a:rPr>
              <a:t> can create good feelings and a sense of safety </a:t>
            </a:r>
          </a:p>
          <a:p>
            <a:r>
              <a:rPr lang="en-US" sz="1200" b="0" i="0" u="none" strike="noStrike" baseline="0" dirty="0">
                <a:solidFill>
                  <a:srgbClr val="000000"/>
                </a:solidFill>
                <a:latin typeface="Arial" panose="020B0604020202020204" pitchFamily="34" charset="0"/>
              </a:rPr>
              <a:t>Knowledge of the local community can give children a sense of identity </a:t>
            </a:r>
          </a:p>
          <a:p>
            <a:r>
              <a:rPr lang="en-US" sz="1200" b="0" i="0" u="none" strike="noStrike" baseline="0" dirty="0">
                <a:solidFill>
                  <a:srgbClr val="000000"/>
                </a:solidFill>
                <a:latin typeface="Arial" panose="020B0604020202020204" pitchFamily="34" charset="0"/>
              </a:rPr>
              <a:t>Walks in the local area can support an understanding of the environment as well as familiarity e.g. sounds </a:t>
            </a:r>
          </a:p>
          <a:p>
            <a:endParaRPr lang="en-GB" sz="1200" b="0" i="0" u="none" strike="noStrike" baseline="0" dirty="0">
              <a:solidFill>
                <a:srgbClr val="000000"/>
              </a:solidFill>
              <a:latin typeface="Arial" panose="020B0604020202020204" pitchFamily="34" charset="0"/>
            </a:endParaRPr>
          </a:p>
          <a:p>
            <a:r>
              <a:rPr lang="en-US" sz="1200" b="0" i="0" u="none" strike="noStrike" baseline="0" dirty="0">
                <a:solidFill>
                  <a:srgbClr val="000000"/>
                </a:solidFill>
                <a:latin typeface="Arial" panose="020B0604020202020204" pitchFamily="34" charset="0"/>
              </a:rPr>
              <a:t>This list is not exhaustive   Credit any other relevant response 	</a:t>
            </a:r>
          </a:p>
        </p:txBody>
      </p:sp>
      <p:sp>
        <p:nvSpPr>
          <p:cNvPr id="7" name="TextBox 6">
            <a:extLst>
              <a:ext uri="{FF2B5EF4-FFF2-40B4-BE49-F238E27FC236}">
                <a16:creationId xmlns:a16="http://schemas.microsoft.com/office/drawing/2014/main" id="{9F28563E-B3E8-3A89-AE5A-12817DF4510C}"/>
              </a:ext>
            </a:extLst>
          </p:cNvPr>
          <p:cNvSpPr txBox="1"/>
          <p:nvPr/>
        </p:nvSpPr>
        <p:spPr>
          <a:xfrm>
            <a:off x="513716" y="4276632"/>
            <a:ext cx="5582284" cy="2523768"/>
          </a:xfrm>
          <a:prstGeom prst="rect">
            <a:avLst/>
          </a:prstGeom>
          <a:noFill/>
        </p:spPr>
        <p:txBody>
          <a:bodyPr wrap="square">
            <a:spAutoFit/>
          </a:bodyPr>
          <a:lstStyle/>
          <a:p>
            <a:r>
              <a:rPr lang="en-US" sz="1400" b="0" i="0" u="none" strike="noStrike" baseline="0" dirty="0">
                <a:solidFill>
                  <a:srgbClr val="000000"/>
                </a:solidFill>
                <a:latin typeface="Arial" panose="020B0604020202020204" pitchFamily="34" charset="0"/>
              </a:rPr>
              <a:t>Award up to </a:t>
            </a:r>
            <a:r>
              <a:rPr lang="en-US" sz="1400" b="1" i="0" u="none" strike="noStrike" baseline="0" dirty="0">
                <a:solidFill>
                  <a:srgbClr val="000000"/>
                </a:solidFill>
                <a:latin typeface="Arial" panose="020B0604020202020204" pitchFamily="34" charset="0"/>
              </a:rPr>
              <a:t>6 </a:t>
            </a:r>
            <a:r>
              <a:rPr lang="en-US" sz="1400" b="0" i="0" u="none" strike="noStrike" baseline="0" dirty="0">
                <a:solidFill>
                  <a:srgbClr val="000000"/>
                </a:solidFill>
                <a:latin typeface="Arial" panose="020B0604020202020204" pitchFamily="34" charset="0"/>
              </a:rPr>
              <a:t>marks </a:t>
            </a:r>
          </a:p>
          <a:p>
            <a:r>
              <a:rPr lang="en-US" sz="1400" b="1" i="0" u="none" strike="noStrike" baseline="0" dirty="0">
                <a:solidFill>
                  <a:srgbClr val="000000"/>
                </a:solidFill>
                <a:latin typeface="Arial" panose="020B0604020202020204" pitchFamily="34" charset="0"/>
              </a:rPr>
              <a:t>Award 0 </a:t>
            </a:r>
            <a:r>
              <a:rPr lang="en-US" sz="1400" b="0" i="0" u="none" strike="noStrike" baseline="0" dirty="0">
                <a:solidFill>
                  <a:srgbClr val="000000"/>
                </a:solidFill>
                <a:latin typeface="Arial" panose="020B0604020202020204" pitchFamily="34" charset="0"/>
              </a:rPr>
              <a:t>marks where response is not creditworthy </a:t>
            </a:r>
          </a:p>
          <a:p>
            <a:r>
              <a:rPr lang="en-US" sz="1400" b="1" i="0" u="none" strike="noStrike" baseline="0" dirty="0">
                <a:solidFill>
                  <a:srgbClr val="000000"/>
                </a:solidFill>
                <a:latin typeface="Arial" panose="020B0604020202020204" pitchFamily="34" charset="0"/>
              </a:rPr>
              <a:t>Award 1-2 </a:t>
            </a:r>
            <a:r>
              <a:rPr lang="en-US" sz="1400" b="0" i="0" u="none" strike="noStrike" baseline="0" dirty="0">
                <a:solidFill>
                  <a:srgbClr val="000000"/>
                </a:solidFill>
                <a:latin typeface="Arial" panose="020B0604020202020204" pitchFamily="34" charset="0"/>
              </a:rPr>
              <a:t>for a basic explanation showing limited knowledge and understanding of how the community supports the holistic development of children in the early years. </a:t>
            </a:r>
          </a:p>
          <a:p>
            <a:r>
              <a:rPr lang="en-US" sz="1400" b="1" i="0" u="none" strike="noStrike" baseline="0" dirty="0">
                <a:solidFill>
                  <a:srgbClr val="000000"/>
                </a:solidFill>
                <a:latin typeface="Arial" panose="020B0604020202020204" pitchFamily="34" charset="0"/>
              </a:rPr>
              <a:t>Award 3-4 </a:t>
            </a:r>
            <a:r>
              <a:rPr lang="en-US" sz="1400" b="0" i="0" u="none" strike="noStrike" baseline="0" dirty="0">
                <a:solidFill>
                  <a:srgbClr val="000000"/>
                </a:solidFill>
                <a:latin typeface="Arial" panose="020B0604020202020204" pitchFamily="34" charset="0"/>
              </a:rPr>
              <a:t>marks for a good explanation showing some knowledge and understanding of how the community supports the holistic development of children in the early years. </a:t>
            </a:r>
          </a:p>
          <a:p>
            <a:r>
              <a:rPr lang="en-US" sz="1400" b="1" i="0" u="none" strike="noStrike" baseline="0" dirty="0">
                <a:solidFill>
                  <a:srgbClr val="000000"/>
                </a:solidFill>
                <a:latin typeface="Arial" panose="020B0604020202020204" pitchFamily="34" charset="0"/>
              </a:rPr>
              <a:t>Award 5-6 </a:t>
            </a:r>
            <a:r>
              <a:rPr lang="en-US" sz="1400" b="0" i="0" u="none" strike="noStrike" baseline="0" dirty="0">
                <a:solidFill>
                  <a:srgbClr val="000000"/>
                </a:solidFill>
                <a:latin typeface="Arial" panose="020B0604020202020204" pitchFamily="34" charset="0"/>
              </a:rPr>
              <a:t>marks for a very good explanation showing sound knowledge and understanding of how the community supports the holistic development of children in the early years. </a:t>
            </a:r>
            <a:r>
              <a:rPr lang="en-US" sz="1800" b="0" i="0" u="none" strike="noStrike" baseline="0" dirty="0">
                <a:solidFill>
                  <a:srgbClr val="000000"/>
                </a:solidFill>
                <a:latin typeface="Arial" panose="020B0604020202020204" pitchFamily="34" charset="0"/>
              </a:rPr>
              <a:t>	</a:t>
            </a:r>
          </a:p>
        </p:txBody>
      </p:sp>
    </p:spTree>
    <p:extLst>
      <p:ext uri="{BB962C8B-B14F-4D97-AF65-F5344CB8AC3E}">
        <p14:creationId xmlns:p14="http://schemas.microsoft.com/office/powerpoint/2010/main" val="2447233646"/>
      </p:ext>
    </p:extLst>
  </p:cSld>
  <p:clrMapOvr>
    <a:masterClrMapping/>
  </p:clrMapOvr>
</p:sld>
</file>

<file path=ppt/theme/theme1.xml><?xml version="1.0" encoding="utf-8"?>
<a:theme xmlns:a="http://schemas.openxmlformats.org/drawingml/2006/main" name="Office Theme">
  <a:themeElements>
    <a:clrScheme name="City and guilds 0119">
      <a:dk1>
        <a:srgbClr val="140000"/>
      </a:dk1>
      <a:lt1>
        <a:srgbClr val="FFFFFF"/>
      </a:lt1>
      <a:dk2>
        <a:srgbClr val="F94130"/>
      </a:dk2>
      <a:lt2>
        <a:srgbClr val="00B5E2"/>
      </a:lt2>
      <a:accent1>
        <a:srgbClr val="007BB9"/>
      </a:accent1>
      <a:accent2>
        <a:srgbClr val="00BFB3"/>
      </a:accent2>
      <a:accent3>
        <a:srgbClr val="FFC841"/>
      </a:accent3>
      <a:accent4>
        <a:srgbClr val="65B2E6"/>
      </a:accent4>
      <a:accent5>
        <a:srgbClr val="97D700"/>
      </a:accent5>
      <a:accent6>
        <a:srgbClr val="C6C6C6"/>
      </a:accent6>
      <a:hlink>
        <a:srgbClr val="8C286E"/>
      </a:hlink>
      <a:folHlink>
        <a:srgbClr val="CE0058"/>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wrap="none" lIns="0" tIns="0" rIns="0" bIns="0">
        <a:noAutofit/>
      </a:bodyPr>
      <a:lstStyle>
        <a:defPPr>
          <a:defRPr>
            <a:solidFill>
              <a:srgbClr val="000000"/>
            </a:solidFill>
          </a:defRPr>
        </a:defPPr>
      </a:lstStyle>
    </a:spDef>
  </a:objectDefaults>
  <a:extraClrSchemeLst/>
  <a:extLst>
    <a:ext uri="{05A4C25C-085E-4340-85A3-A5531E510DB2}">
      <thm15:themeFamily xmlns:thm15="http://schemas.microsoft.com/office/thememl/2012/main" name="C&amp;G_PowerPoint_New_Template_V1 [Read-Only]" id="{9814EAAC-C1C9-41D0-82E1-0AF7615562C8}" vid="{3259BF9B-0B01-4419-95C1-0789706EF412}"/>
    </a:ext>
  </a:extLst>
</a:theme>
</file>

<file path=ppt/theme/theme2.xml><?xml version="1.0" encoding="utf-8"?>
<a:theme xmlns:a="http://schemas.openxmlformats.org/drawingml/2006/main" name="1_Office Theme">
  <a:themeElements>
    <a:clrScheme name="City and guilds 0119">
      <a:dk1>
        <a:srgbClr val="140000"/>
      </a:dk1>
      <a:lt1>
        <a:srgbClr val="FFFFFF"/>
      </a:lt1>
      <a:dk2>
        <a:srgbClr val="F94130"/>
      </a:dk2>
      <a:lt2>
        <a:srgbClr val="00B5E2"/>
      </a:lt2>
      <a:accent1>
        <a:srgbClr val="007BB9"/>
      </a:accent1>
      <a:accent2>
        <a:srgbClr val="00BFB3"/>
      </a:accent2>
      <a:accent3>
        <a:srgbClr val="FFC841"/>
      </a:accent3>
      <a:accent4>
        <a:srgbClr val="65B2E6"/>
      </a:accent4>
      <a:accent5>
        <a:srgbClr val="97D700"/>
      </a:accent5>
      <a:accent6>
        <a:srgbClr val="C6C6C6"/>
      </a:accent6>
      <a:hlink>
        <a:srgbClr val="8C286E"/>
      </a:hlink>
      <a:folHlink>
        <a:srgbClr val="CE0058"/>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wrap="none" lIns="0" tIns="0" rIns="0" bIns="0">
        <a:noAutofit/>
      </a:bodyPr>
      <a:lstStyle>
        <a:defPPr>
          <a:defRPr>
            <a:solidFill>
              <a:srgbClr val="000000"/>
            </a:solidFill>
          </a:defRPr>
        </a:defPPr>
      </a:lstStyle>
    </a:spDef>
  </a:objectDefaults>
  <a:extraClrSchemeLst/>
  <a:extLst>
    <a:ext uri="{05A4C25C-085E-4340-85A3-A5531E510DB2}">
      <thm15:themeFamily xmlns:thm15="http://schemas.microsoft.com/office/thememl/2012/main" name="C&amp;G_PowerPoint_New_Template_V1 [Read-Only]" id="{9814EAAC-C1C9-41D0-82E1-0AF7615562C8}" vid="{3259BF9B-0B01-4419-95C1-0789706EF412}"/>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4b79feab-058e-4c2e-823a-69751971cc6e">
      <Terms xmlns="http://schemas.microsoft.com/office/infopath/2007/PartnerControls"/>
    </lcf76f155ced4ddcb4097134ff3c332f>
    <TaxCatchAll xmlns="36f98b4f-ba65-4a7d-9a34-48b23de556cb"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352524657497A2488D027024D5393674" ma:contentTypeVersion="13" ma:contentTypeDescription="Create a new document." ma:contentTypeScope="" ma:versionID="d93a038c439a7571b6c41e67a529353d">
  <xsd:schema xmlns:xsd="http://www.w3.org/2001/XMLSchema" xmlns:xs="http://www.w3.org/2001/XMLSchema" xmlns:p="http://schemas.microsoft.com/office/2006/metadata/properties" xmlns:ns2="4b79feab-058e-4c2e-823a-69751971cc6e" xmlns:ns3="36f98b4f-ba65-4a7d-9a34-48b23de556cb" targetNamespace="http://schemas.microsoft.com/office/2006/metadata/properties" ma:root="true" ma:fieldsID="f3974d24f9180a6c7197e74903c3ac16" ns2:_="" ns3:_="">
    <xsd:import namespace="4b79feab-058e-4c2e-823a-69751971cc6e"/>
    <xsd:import namespace="36f98b4f-ba65-4a7d-9a34-48b23de556cb"/>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lcf76f155ced4ddcb4097134ff3c332f" minOccurs="0"/>
                <xsd:element ref="ns3:TaxCatchAll" minOccurs="0"/>
                <xsd:element ref="ns2:MediaServiceDateTaken" minOccurs="0"/>
                <xsd:element ref="ns2:MediaServiceOCR" minOccurs="0"/>
                <xsd:element ref="ns2:MediaServiceGenerationTime" minOccurs="0"/>
                <xsd:element ref="ns2:MediaServiceEventHashCode" minOccurs="0"/>
                <xsd:element ref="ns2:MediaServiceLocation" minOccurs="0"/>
                <xsd:element ref="ns2:MediaLengthInSecond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b79feab-058e-4c2e-823a-69751971cc6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lcf76f155ced4ddcb4097134ff3c332f" ma:index="12" nillable="true" ma:taxonomy="true" ma:internalName="lcf76f155ced4ddcb4097134ff3c332f" ma:taxonomyFieldName="MediaServiceImageTags" ma:displayName="Image Tags" ma:readOnly="false" ma:fieldId="{5cf76f15-5ced-4ddc-b409-7134ff3c332f}" ma:taxonomyMulti="true" ma:sspId="fd004107-dac0-45af-83fb-11757b2c8399" ma:termSetId="09814cd3-568e-fe90-9814-8d621ff8fb84" ma:anchorId="fba54fb3-c3e1-fe81-a776-ca4b69148c4d" ma:open="true" ma:isKeyword="false">
      <xsd:complexType>
        <xsd:sequence>
          <xsd:element ref="pc:Terms" minOccurs="0" maxOccurs="1"/>
        </xsd:sequence>
      </xsd:complexType>
    </xsd:element>
    <xsd:element name="MediaServiceDateTaken" ma:index="14" nillable="true" ma:displayName="MediaServiceDateTaken" ma:hidden="true" ma:indexed="true" ma:internalName="MediaServiceDateTaken"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Location" ma:index="18" nillable="true" ma:displayName="Location" ma:indexed="true" ma:internalName="MediaServiceLocation"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MediaServiceBillingMetadata" ma:index="20"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36f98b4f-ba65-4a7d-9a34-48b23de556cb" elementFormDefault="qualified">
    <xsd:import namespace="http://schemas.microsoft.com/office/2006/documentManagement/types"/>
    <xsd:import namespace="http://schemas.microsoft.com/office/infopath/2007/PartnerControls"/>
    <xsd:element name="TaxCatchAll" ma:index="13" nillable="true" ma:displayName="Taxonomy Catch All Column" ma:hidden="true" ma:list="{3317158d-5997-432d-8f64-ed5253ed3d4a}" ma:internalName="TaxCatchAll" ma:showField="CatchAllData" ma:web="36f98b4f-ba65-4a7d-9a34-48b23de556cb">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BD7F1651-5B2A-4B16-9EFE-F4259EAB826F}">
  <ds:schemaRefs>
    <ds:schemaRef ds:uri="http://schemas.microsoft.com/sharepoint/v3/contenttype/forms"/>
  </ds:schemaRefs>
</ds:datastoreItem>
</file>

<file path=customXml/itemProps2.xml><?xml version="1.0" encoding="utf-8"?>
<ds:datastoreItem xmlns:ds="http://schemas.openxmlformats.org/officeDocument/2006/customXml" ds:itemID="{74CF2C5D-BA0A-4ADC-ACA3-AA75CD9BCC39}">
  <ds:schemaRefs>
    <ds:schemaRef ds:uri="http://purl.org/dc/elements/1.1/"/>
    <ds:schemaRef ds:uri="http://schemas.microsoft.com/office/2006/metadata/properties"/>
    <ds:schemaRef ds:uri="10ebebe9-ad9c-417c-96aa-6a2f5b72dbd6"/>
    <ds:schemaRef ds:uri="http://purl.org/dc/terms/"/>
    <ds:schemaRef ds:uri="http://schemas.openxmlformats.org/package/2006/metadata/core-properties"/>
    <ds:schemaRef ds:uri="http://schemas.microsoft.com/office/2006/documentManagement/types"/>
    <ds:schemaRef ds:uri="http://purl.org/dc/dcmitype/"/>
    <ds:schemaRef ds:uri="http://schemas.microsoft.com/office/infopath/2007/PartnerControls"/>
    <ds:schemaRef ds:uri="101960c9-2583-49a4-9434-4c0cad7b266a"/>
    <ds:schemaRef ds:uri="http://www.w3.org/XML/1998/namespace"/>
    <ds:schemaRef ds:uri="36f98b4f-ba65-4a7d-9a34-48b23de556cb"/>
    <ds:schemaRef ds:uri="07b9bb9f-93d7-4a9d-9e48-363b5c999e88"/>
    <ds:schemaRef ds:uri="http://schemas.microsoft.com/sharepoint/v3"/>
  </ds:schemaRefs>
</ds:datastoreItem>
</file>

<file path=customXml/itemProps3.xml><?xml version="1.0" encoding="utf-8"?>
<ds:datastoreItem xmlns:ds="http://schemas.openxmlformats.org/officeDocument/2006/customXml" ds:itemID="{7B0DE5AE-46EC-4929-8537-C62CB77A8580}"/>
</file>

<file path=docProps/app.xml><?xml version="1.0" encoding="utf-8"?>
<Properties xmlns="http://schemas.openxmlformats.org/officeDocument/2006/extended-properties" xmlns:vt="http://schemas.openxmlformats.org/officeDocument/2006/docPropsVTypes">
  <TotalTime>19735</TotalTime>
  <Words>6345</Words>
  <Application>Microsoft Office PowerPoint</Application>
  <PresentationFormat>Widescreen</PresentationFormat>
  <Paragraphs>477</Paragraphs>
  <Slides>32</Slides>
  <Notes>2</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32</vt:i4>
      </vt:variant>
    </vt:vector>
  </HeadingPairs>
  <TitlesOfParts>
    <vt:vector size="39" baseType="lpstr">
      <vt:lpstr>Aptos</vt:lpstr>
      <vt:lpstr>Arial</vt:lpstr>
      <vt:lpstr>Arial WGL</vt:lpstr>
      <vt:lpstr>Calibri</vt:lpstr>
      <vt:lpstr>Lato</vt:lpstr>
      <vt:lpstr>Office Theme</vt:lpstr>
      <vt:lpstr>1_Office Theme</vt:lpstr>
      <vt:lpstr>PowerPoint Presentation</vt:lpstr>
      <vt:lpstr>PowerPoint Presentation</vt:lpstr>
      <vt:lpstr>Question 1(a) and mark scheme </vt:lpstr>
      <vt:lpstr>Question 1(a) Candidate’s answer with Principal Examiner’s comments</vt:lpstr>
      <vt:lpstr>Question 1(a) Candidate’s answer with Principal Examiner’s comments</vt:lpstr>
      <vt:lpstr>Question 1(c) and mark scheme </vt:lpstr>
      <vt:lpstr>Question 1(c) Candidate’s answer with Principal Examiner’s comments</vt:lpstr>
      <vt:lpstr>Question 1(c) Candidate’s answer with Principal Examiner’s comments</vt:lpstr>
      <vt:lpstr>Question 2 (a) and mark scheme </vt:lpstr>
      <vt:lpstr>Question 2 (a) Candidate’s answer with Principal Examiner’s comments</vt:lpstr>
      <vt:lpstr>Question 2 (a) Candidate’s answer with Principal Examiner’s comments</vt:lpstr>
      <vt:lpstr>Question 2 (b) and mark scheme </vt:lpstr>
      <vt:lpstr>Question 2 (b) Candidate’s answer with Principal Examiner’s comments</vt:lpstr>
      <vt:lpstr>Question 2 (b) Candidate’s answer with Principal Examiner’s comments</vt:lpstr>
      <vt:lpstr>Question 4 (b) and mark scheme </vt:lpstr>
      <vt:lpstr>Question 4 (b) Candidate’s answer with Principal Examiner’s comments</vt:lpstr>
      <vt:lpstr>Question 4 (b) Candidate’s answer with Principal Examiner’s comments</vt:lpstr>
      <vt:lpstr>Question 4 (c) and mark scheme </vt:lpstr>
      <vt:lpstr>Question 4 (c) Candidate’s answer with Principal Examiner’s comments</vt:lpstr>
      <vt:lpstr>Question 4 (c) Candidate’s answer with Principal Examiner’s comments</vt:lpstr>
      <vt:lpstr>Question 6 and mark scheme </vt:lpstr>
      <vt:lpstr>Question 6 Candidate’s answer with Principal Examiner’s comments</vt:lpstr>
      <vt:lpstr>Question 6 Candidate’s answer with Principal Examiner’s comments</vt:lpstr>
      <vt:lpstr>Question 8 and mark scheme </vt:lpstr>
      <vt:lpstr>Q8 mark scheme contined …</vt:lpstr>
      <vt:lpstr>Q8 and mark scheme continued…</vt:lpstr>
      <vt:lpstr>Question 8 Candidate’s answer with Principal Examiner’s comments</vt:lpstr>
      <vt:lpstr>Question 8 Candidate’s answer with Principal Examiner’s comments</vt:lpstr>
      <vt:lpstr>Question 9 (b) and mark scheme </vt:lpstr>
      <vt:lpstr>Q 9(b) mark scheme continued </vt:lpstr>
      <vt:lpstr>Question 9 (b) Candidate’s answer with Principal Examiner’s comments</vt:lpstr>
      <vt:lpstr>Question 9 (b) Candidate’s answer with Principal Examiner’s comments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Amy Thomas</dc:creator>
  <cp:lastModifiedBy>Lucas, Tania</cp:lastModifiedBy>
  <cp:revision>47</cp:revision>
  <dcterms:created xsi:type="dcterms:W3CDTF">2020-09-10T07:54:11Z</dcterms:created>
  <dcterms:modified xsi:type="dcterms:W3CDTF">2025-04-08T14:58:05Z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0x010100352524657497A2488D027024D5393674</vt:lpwstr>
  </property>
  <property fmtid="{D5CDD505-2E9C-101B-9397-08002B2CF9AE}" pid="3" name="WJEC Department">
    <vt:lpwstr/>
  </property>
  <property fmtid="{D5CDD505-2E9C-101B-9397-08002B2CF9AE}" pid="4" name="WJEC Audiences">
    <vt:lpwstr/>
  </property>
  <property fmtid="{D5CDD505-2E9C-101B-9397-08002B2CF9AE}" pid="5" name="MediaServiceImageTags">
    <vt:lpwstr/>
  </property>
  <property fmtid="{D5CDD505-2E9C-101B-9397-08002B2CF9AE}" pid="6" name="lcf76f155ced4ddcb4097134ff3c332f">
    <vt:lpwstr/>
  </property>
  <property fmtid="{D5CDD505-2E9C-101B-9397-08002B2CF9AE}" pid="7" name="WJEC_x0020_Audiences">
    <vt:lpwstr/>
  </property>
  <property fmtid="{D5CDD505-2E9C-101B-9397-08002B2CF9AE}" pid="8" name="WJEC_x0020_Department">
    <vt:lpwstr/>
  </property>
  <property fmtid="{D5CDD505-2E9C-101B-9397-08002B2CF9AE}" pid="9" name="MSIP_Label_8330bda6-d095-477b-8893-df3ed8791773_Enabled">
    <vt:lpwstr>true</vt:lpwstr>
  </property>
  <property fmtid="{D5CDD505-2E9C-101B-9397-08002B2CF9AE}" pid="10" name="MSIP_Label_8330bda6-d095-477b-8893-df3ed8791773_SetDate">
    <vt:lpwstr>2025-04-08T13:25:34Z</vt:lpwstr>
  </property>
  <property fmtid="{D5CDD505-2E9C-101B-9397-08002B2CF9AE}" pid="11" name="MSIP_Label_8330bda6-d095-477b-8893-df3ed8791773_Method">
    <vt:lpwstr>Privileged</vt:lpwstr>
  </property>
  <property fmtid="{D5CDD505-2E9C-101B-9397-08002B2CF9AE}" pid="12" name="MSIP_Label_8330bda6-d095-477b-8893-df3ed8791773_Name">
    <vt:lpwstr>8330bda6-d095-477b-8893-df3ed8791773</vt:lpwstr>
  </property>
  <property fmtid="{D5CDD505-2E9C-101B-9397-08002B2CF9AE}" pid="13" name="MSIP_Label_8330bda6-d095-477b-8893-df3ed8791773_SiteId">
    <vt:lpwstr>b6d3492e-0aa1-4a60-840d-b706a96e670d</vt:lpwstr>
  </property>
  <property fmtid="{D5CDD505-2E9C-101B-9397-08002B2CF9AE}" pid="14" name="MSIP_Label_8330bda6-d095-477b-8893-df3ed8791773_ActionId">
    <vt:lpwstr>4de28aaf-9407-4f41-aefd-f5ccfe38feab</vt:lpwstr>
  </property>
  <property fmtid="{D5CDD505-2E9C-101B-9397-08002B2CF9AE}" pid="15" name="MSIP_Label_8330bda6-d095-477b-8893-df3ed8791773_ContentBits">
    <vt:lpwstr>0</vt:lpwstr>
  </property>
  <property fmtid="{D5CDD505-2E9C-101B-9397-08002B2CF9AE}" pid="16" name="MSIP_Label_8330bda6-d095-477b-8893-df3ed8791773_Tag">
    <vt:lpwstr>10, 0, 1, 1</vt:lpwstr>
  </property>
</Properties>
</file>