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405" r:id="rId5"/>
    <p:sldId id="257" r:id="rId6"/>
    <p:sldId id="258" r:id="rId7"/>
    <p:sldId id="259" r:id="rId8"/>
    <p:sldId id="260" r:id="rId9"/>
    <p:sldId id="261" r:id="rId10"/>
    <p:sldId id="262" r:id="rId11"/>
    <p:sldId id="263" r:id="rId12"/>
    <p:sldId id="264" r:id="rId13"/>
    <p:sldId id="265" r:id="rId14"/>
    <p:sldId id="273" r:id="rId15"/>
    <p:sldId id="267" r:id="rId16"/>
    <p:sldId id="268" r:id="rId17"/>
    <p:sldId id="269" r:id="rId18"/>
    <p:sldId id="270" r:id="rId19"/>
    <p:sldId id="271" r:id="rId20"/>
    <p:sldId id="597" r:id="rId21"/>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Bushell, Karen" initials="BK" lastIdx="1" clrIdx="5">
    <p:extLst>
      <p:ext uri="{19B8F6BF-5375-455C-9EA6-DF929625EA0E}">
        <p15:presenceInfo xmlns:p15="http://schemas.microsoft.com/office/powerpoint/2012/main" userId="S::thomake@wjec.co.uk::19dd44b5-e099-4de8-80dd-5f64219f3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5" autoAdjust="0"/>
  </p:normalViewPr>
  <p:slideViewPr>
    <p:cSldViewPr snapToGrid="0">
      <p:cViewPr varScale="1">
        <p:scale>
          <a:sx n="62" d="100"/>
          <a:sy n="62" d="100"/>
        </p:scale>
        <p:origin x="1032" y="60"/>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54C431F1-C59D-4DE3-80DA-50F1AE22282E}"/>
    <pc:docChg chg="delSld">
      <pc:chgData name="Jones, Nia" userId="c8e4cf6e-6852-4dab-8bdb-a66f4fdc7c7a" providerId="ADAL" clId="{54C431F1-C59D-4DE3-80DA-50F1AE22282E}" dt="2021-08-09T09:30:32.521" v="0" actId="47"/>
      <pc:docMkLst>
        <pc:docMk/>
      </pc:docMkLst>
      <pc:sldChg chg="del">
        <pc:chgData name="Jones, Nia" userId="c8e4cf6e-6852-4dab-8bdb-a66f4fdc7c7a" providerId="ADAL" clId="{54C431F1-C59D-4DE3-80DA-50F1AE22282E}" dt="2021-08-09T09:30:32.521" v="0" actId="47"/>
        <pc:sldMkLst>
          <pc:docMk/>
          <pc:sldMk cId="0" sldId="2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8/9/2021</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8/9/2021</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jec.co.u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the Non-Examination Assessment (NEA) Walk-Through for the </a:t>
            </a:r>
            <a:r>
              <a:rPr lang="en-US" sz="1200" dirty="0">
                <a:solidFill>
                  <a:schemeClr val="bg1"/>
                </a:solidFill>
              </a:rPr>
              <a:t>GCSE Health and Social Care, and Childcare, </a:t>
            </a:r>
          </a:p>
          <a:p>
            <a:r>
              <a:rPr lang="en-US" sz="1200" dirty="0">
                <a:solidFill>
                  <a:schemeClr val="bg1"/>
                </a:solidFill>
              </a:rPr>
              <a:t>Unit 2 – Promoting and maintaining health and well-being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using different resources_</a:t>
            </a:r>
          </a:p>
          <a:p>
            <a:pPr marL="298450" marR="6985" indent="-285750">
              <a:spcBef>
                <a:spcPts val="100"/>
              </a:spcBef>
              <a:buSzPct val="102777"/>
              <a:buChar char="•"/>
              <a:tabLst>
                <a:tab pos="297815" algn="l"/>
                <a:tab pos="298450" algn="l"/>
              </a:tabLst>
            </a:pPr>
            <a:r>
              <a:rPr lang="en-GB" sz="1200" kern="0" dirty="0">
                <a:latin typeface="Arial"/>
                <a:cs typeface="Arial"/>
              </a:rPr>
              <a:t>When investigating, you should try to access as many different resources as possible.</a:t>
            </a:r>
          </a:p>
          <a:p>
            <a:pPr marL="298450" marR="6985" indent="-285750">
              <a:spcBef>
                <a:spcPts val="100"/>
              </a:spcBef>
              <a:buSzPct val="102777"/>
              <a:buChar char="•"/>
              <a:tabLst>
                <a:tab pos="297815" algn="l"/>
                <a:tab pos="298450" algn="l"/>
              </a:tabLst>
            </a:pPr>
            <a:endParaRPr lang="en-GB" sz="1200" kern="0" dirty="0">
              <a:latin typeface="Arial"/>
              <a:cs typeface="Arial"/>
            </a:endParaRPr>
          </a:p>
          <a:p>
            <a:pPr marL="298450" marR="6985" indent="-285750">
              <a:spcBef>
                <a:spcPts val="100"/>
              </a:spcBef>
              <a:buSzPct val="102777"/>
              <a:buChar char="•"/>
              <a:tabLst>
                <a:tab pos="297815" algn="l"/>
                <a:tab pos="298450" algn="l"/>
              </a:tabLst>
            </a:pPr>
            <a:r>
              <a:rPr lang="en-GB" sz="1200" kern="0" dirty="0">
                <a:latin typeface="Arial"/>
                <a:cs typeface="Arial"/>
              </a:rPr>
              <a:t>Primary research is not essential but could help to improve the standard of your work (ask your teacher if you are unsure of how primary and secondary research differs).</a:t>
            </a:r>
          </a:p>
          <a:p>
            <a:pPr marL="298450" marR="6985" indent="-285750">
              <a:spcBef>
                <a:spcPts val="100"/>
              </a:spcBef>
              <a:buSzPct val="102777"/>
              <a:buChar char="•"/>
              <a:tabLst>
                <a:tab pos="297815" algn="l"/>
                <a:tab pos="298450" algn="l"/>
              </a:tabLst>
            </a:pPr>
            <a:endParaRPr lang="en-GB" sz="1200" kern="0" dirty="0">
              <a:latin typeface="Arial"/>
              <a:cs typeface="Arial"/>
            </a:endParaRPr>
          </a:p>
          <a:p>
            <a:pPr marL="298450" marR="139700" indent="-285750">
              <a:buSzPct val="102777"/>
              <a:buChar char="•"/>
              <a:tabLst>
                <a:tab pos="297815" algn="l"/>
                <a:tab pos="298450" algn="l"/>
              </a:tabLst>
            </a:pPr>
            <a:r>
              <a:rPr lang="en-GB" sz="1200" kern="0" dirty="0">
                <a:latin typeface="Arial"/>
                <a:cs typeface="Arial"/>
              </a:rPr>
              <a:t>Reference to sources of information used in your work must be acknowledged and this can be done through an appended bibliography or through footnotes (your teacher can show you how to do this properly at the start of your work).</a:t>
            </a:r>
          </a:p>
          <a:p>
            <a:pPr marL="298450" marR="139700" indent="-285750">
              <a:buSzPct val="102777"/>
              <a:buChar char="•"/>
              <a:tabLst>
                <a:tab pos="297815" algn="l"/>
                <a:tab pos="298450" algn="l"/>
              </a:tabLst>
            </a:pPr>
            <a:endParaRPr lang="en-GB" sz="1200" kern="0" dirty="0">
              <a:latin typeface="Arial"/>
              <a:cs typeface="Arial"/>
            </a:endParaRPr>
          </a:p>
          <a:p>
            <a:pPr marL="298450" indent="-285750">
              <a:buSzPct val="102777"/>
              <a:buChar char="•"/>
              <a:tabLst>
                <a:tab pos="297815" algn="l"/>
                <a:tab pos="298450" algn="l"/>
              </a:tabLst>
            </a:pPr>
            <a:r>
              <a:rPr lang="en-GB" sz="1200" kern="0" dirty="0">
                <a:latin typeface="Arial"/>
                <a:cs typeface="Arial"/>
              </a:rPr>
              <a:t>The resources will be personal to your chosen target and choice of topic (for Task 2).</a:t>
            </a:r>
          </a:p>
          <a:p>
            <a:pPr marL="298450" indent="-285750">
              <a:buSzPct val="102777"/>
              <a:buChar char="•"/>
              <a:tabLst>
                <a:tab pos="297815" algn="l"/>
                <a:tab pos="298450" algn="l"/>
              </a:tabLst>
            </a:pPr>
            <a:endParaRPr lang="en-GB" sz="1200" kern="0" dirty="0">
              <a:latin typeface="Arial"/>
              <a:cs typeface="Arial"/>
            </a:endParaRPr>
          </a:p>
          <a:p>
            <a:pPr marL="298450" marR="177800" indent="-285750">
              <a:buSzPct val="102777"/>
              <a:buChar char="•"/>
              <a:tabLst>
                <a:tab pos="297815" algn="l"/>
                <a:tab pos="298450" algn="l"/>
                <a:tab pos="5120005" algn="l"/>
              </a:tabLst>
            </a:pPr>
            <a:r>
              <a:rPr lang="en-GB" sz="1200" kern="0" dirty="0">
                <a:latin typeface="Arial"/>
                <a:cs typeface="Arial"/>
              </a:rPr>
              <a:t>If you can, try to use primary resources – for example, an interview with a nurse – rather than relying too heavily on, for example, a job description of a nurse from the internet.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a:p>
        </p:txBody>
      </p:sp>
    </p:spTree>
    <p:extLst>
      <p:ext uri="{BB962C8B-B14F-4D97-AF65-F5344CB8AC3E}">
        <p14:creationId xmlns:p14="http://schemas.microsoft.com/office/powerpoint/2010/main" val="137481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marR="6985" indent="-285750">
              <a:spcBef>
                <a:spcPts val="100"/>
              </a:spcBef>
              <a:buSzPct val="102777"/>
              <a:buChar char="•"/>
              <a:tabLst>
                <a:tab pos="297815" algn="l"/>
                <a:tab pos="298450" algn="l"/>
              </a:tabLst>
            </a:pPr>
            <a:r>
              <a:rPr lang="en-US" sz="1200" kern="0" dirty="0">
                <a:latin typeface="Arial"/>
                <a:cs typeface="Arial"/>
              </a:rPr>
              <a:t>Remember, you will also have your class notes, your own research and investigation notes at hand to help you.</a:t>
            </a:r>
          </a:p>
          <a:p>
            <a:pPr marL="298450" marR="6985" indent="-285750">
              <a:spcBef>
                <a:spcPts val="100"/>
              </a:spcBef>
              <a:buSzPct val="102777"/>
              <a:buChar char="•"/>
              <a:tabLst>
                <a:tab pos="297815" algn="l"/>
                <a:tab pos="298450" algn="l"/>
              </a:tabLst>
            </a:pPr>
            <a:endParaRPr lang="en-US" sz="1200" kern="0" dirty="0">
              <a:latin typeface="Arial"/>
              <a:cs typeface="Arial"/>
            </a:endParaRPr>
          </a:p>
          <a:p>
            <a:pPr marL="298450" marR="6985" indent="-285750">
              <a:spcBef>
                <a:spcPts val="100"/>
              </a:spcBef>
              <a:buSzPct val="102777"/>
              <a:buChar char="•"/>
              <a:tabLst>
                <a:tab pos="297815" algn="l"/>
                <a:tab pos="298450" algn="l"/>
              </a:tabLst>
            </a:pPr>
            <a:r>
              <a:rPr lang="en-US" sz="1200" kern="0" dirty="0">
                <a:latin typeface="Arial"/>
                <a:cs typeface="Arial"/>
              </a:rPr>
              <a:t>You can access all resources when you are in the classroom writing up your work within the NEA.</a:t>
            </a:r>
          </a:p>
          <a:p>
            <a:pPr marL="298450" marR="6985" indent="-285750">
              <a:spcBef>
                <a:spcPts val="100"/>
              </a:spcBef>
              <a:buSzPct val="102777"/>
              <a:buChar char="•"/>
              <a:tabLst>
                <a:tab pos="297815" algn="l"/>
                <a:tab pos="298450" algn="l"/>
              </a:tabLst>
            </a:pPr>
            <a:endParaRPr lang="en-US" sz="1200" kern="0" dirty="0">
              <a:latin typeface="Arial"/>
              <a:cs typeface="Arial"/>
            </a:endParaRPr>
          </a:p>
          <a:p>
            <a:pPr marL="298450" marR="6985" indent="-285750">
              <a:spcBef>
                <a:spcPts val="100"/>
              </a:spcBef>
              <a:buSzPct val="102777"/>
              <a:buChar char="•"/>
              <a:tabLst>
                <a:tab pos="297815" algn="l"/>
                <a:tab pos="298450" algn="l"/>
              </a:tabLst>
            </a:pPr>
            <a:r>
              <a:rPr lang="en-US" sz="1200" kern="0" dirty="0">
                <a:latin typeface="Arial"/>
                <a:cs typeface="Arial"/>
              </a:rPr>
              <a:t>Your teacher can also provide you with guidance and support you to make sure you have a clear understanding of the requirements of the tasks.</a:t>
            </a:r>
          </a:p>
          <a:p>
            <a:pPr marL="298450" marR="6985" indent="-285750">
              <a:spcBef>
                <a:spcPts val="100"/>
              </a:spcBef>
              <a:buSzPct val="102777"/>
              <a:buChar char="•"/>
              <a:tabLst>
                <a:tab pos="297815" algn="l"/>
                <a:tab pos="298450" algn="l"/>
              </a:tabLst>
            </a:pPr>
            <a:endParaRPr lang="en-US" sz="1200" kern="0" dirty="0">
              <a:latin typeface="Arial"/>
              <a:cs typeface="Arial"/>
            </a:endParaRPr>
          </a:p>
          <a:p>
            <a:pPr marL="298450" marR="6985" indent="-285750">
              <a:spcBef>
                <a:spcPts val="100"/>
              </a:spcBef>
              <a:buSzPct val="102777"/>
              <a:buChar char="•"/>
              <a:tabLst>
                <a:tab pos="297815" algn="l"/>
                <a:tab pos="298450" algn="l"/>
              </a:tabLst>
            </a:pPr>
            <a:r>
              <a:rPr lang="en-US" sz="1200" kern="0" dirty="0">
                <a:latin typeface="Arial"/>
                <a:cs typeface="Arial"/>
              </a:rPr>
              <a:t>You will work individually within the time allocated (however, your teacher might ask you to work in groups when starting to investigate in topics in class).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a:p>
        </p:txBody>
      </p:sp>
    </p:spTree>
    <p:extLst>
      <p:ext uri="{BB962C8B-B14F-4D97-AF65-F5344CB8AC3E}">
        <p14:creationId xmlns:p14="http://schemas.microsoft.com/office/powerpoint/2010/main" val="885878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5080" indent="-342900">
              <a:spcBef>
                <a:spcPts val="100"/>
              </a:spcBef>
              <a:buSzPct val="102500"/>
              <a:buChar char="•"/>
            </a:pPr>
            <a:r>
              <a:rPr lang="en-GB" sz="1200" kern="0" dirty="0">
                <a:latin typeface="Arial"/>
                <a:cs typeface="Arial"/>
              </a:rPr>
              <a:t>Your work will be marked by your teacher who will follow a set marking  criteria.</a:t>
            </a:r>
          </a:p>
          <a:p>
            <a:pPr marL="355600" indent="-342900">
              <a:spcBef>
                <a:spcPts val="40"/>
              </a:spcBef>
              <a:buFont typeface="Arial"/>
              <a:buChar char="•"/>
            </a:pPr>
            <a:endParaRPr lang="en-GB" sz="1200" kern="0" dirty="0">
              <a:latin typeface="Arial"/>
              <a:cs typeface="Arial"/>
            </a:endParaRPr>
          </a:p>
          <a:p>
            <a:pPr marL="355600" marR="379095" indent="-342900">
              <a:buSzPct val="102500"/>
              <a:buChar char="•"/>
            </a:pPr>
            <a:endParaRPr lang="en-GB" sz="1200" kern="0" dirty="0">
              <a:latin typeface="Arial"/>
              <a:cs typeface="Arial"/>
            </a:endParaRPr>
          </a:p>
          <a:p>
            <a:pPr marL="12700" marR="379095" indent="0">
              <a:buSzPct val="102500"/>
              <a:buNone/>
            </a:pPr>
            <a:r>
              <a:rPr lang="en-GB" sz="1200" kern="0" dirty="0">
                <a:latin typeface="Arial"/>
                <a:cs typeface="Arial"/>
              </a:rPr>
              <a:t>How will your work be assessed/marked?</a:t>
            </a:r>
          </a:p>
          <a:p>
            <a:pPr marL="355600" marR="379095" indent="-342900">
              <a:buSzPct val="102500"/>
              <a:buChar char="•"/>
            </a:pPr>
            <a:r>
              <a:rPr lang="en-GB" sz="1200" kern="0" dirty="0">
                <a:latin typeface="Arial"/>
                <a:cs typeface="Arial"/>
              </a:rPr>
              <a:t>Once the task is finished and the final assessment made, you cannot  make any further amendments to your work.</a:t>
            </a:r>
          </a:p>
          <a:p>
            <a:pPr marL="355600" indent="-342900">
              <a:spcBef>
                <a:spcPts val="45"/>
              </a:spcBef>
              <a:buFont typeface="Arial"/>
              <a:buChar char="•"/>
            </a:pPr>
            <a:endParaRPr lang="en-GB" sz="1200" kern="0" dirty="0">
              <a:latin typeface="Arial"/>
              <a:cs typeface="Arial"/>
            </a:endParaRPr>
          </a:p>
          <a:p>
            <a:pPr marL="355600" marR="464820" indent="-342900">
              <a:buSzPct val="102500"/>
              <a:buChar char="•"/>
            </a:pPr>
            <a:r>
              <a:rPr lang="en-GB" sz="1200" kern="0" dirty="0">
                <a:latin typeface="Arial"/>
                <a:cs typeface="Arial"/>
              </a:rPr>
              <a:t>Your work may be requested by WJEC in a sample for moderation – this is to make sure marking is consistent across all centres in Wales.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723641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Presenting your work-</a:t>
            </a:r>
          </a:p>
          <a:p>
            <a:pPr marL="298450" indent="-285750">
              <a:spcAft>
                <a:spcPts val="1200"/>
              </a:spcAft>
              <a:buSzPct val="102777"/>
              <a:buChar char="•"/>
              <a:tabLst>
                <a:tab pos="297815" algn="l"/>
                <a:tab pos="298450" algn="l"/>
              </a:tabLst>
            </a:pPr>
            <a:r>
              <a:rPr lang="en-GB" sz="1200" kern="0" dirty="0">
                <a:latin typeface="Arial"/>
                <a:cs typeface="Arial"/>
              </a:rPr>
              <a:t>Type your work electronically wherever possible, and use the spell/grammar check.</a:t>
            </a:r>
          </a:p>
          <a:p>
            <a:pPr marL="298450" indent="-285750">
              <a:spcAft>
                <a:spcPts val="1200"/>
              </a:spcAft>
              <a:buSzPct val="102777"/>
              <a:buChar char="•"/>
              <a:tabLst>
                <a:tab pos="297815" algn="l"/>
                <a:tab pos="298450" algn="l"/>
              </a:tabLst>
            </a:pPr>
            <a:r>
              <a:rPr lang="en-GB" sz="1200" kern="0" dirty="0">
                <a:latin typeface="Arial"/>
                <a:cs typeface="Arial"/>
              </a:rPr>
              <a:t>If you are unable to produce your work electronically, make sure you use black ink and write legibly.</a:t>
            </a:r>
          </a:p>
          <a:p>
            <a:pPr marL="298450" indent="-285750">
              <a:spcAft>
                <a:spcPts val="1200"/>
              </a:spcAft>
              <a:buSzPct val="102777"/>
              <a:buChar char="•"/>
              <a:tabLst>
                <a:tab pos="297815" algn="l"/>
                <a:tab pos="298450" algn="l"/>
              </a:tabLst>
            </a:pPr>
            <a:r>
              <a:rPr lang="en-GB" sz="1200" kern="0" dirty="0">
                <a:latin typeface="Arial"/>
                <a:cs typeface="Arial"/>
              </a:rPr>
              <a:t>Organise your work into the different sections for both Task 1 and Task 2.</a:t>
            </a:r>
          </a:p>
          <a:p>
            <a:pPr marL="298450" indent="-285750">
              <a:buSzPct val="102777"/>
              <a:buChar char="•"/>
              <a:tabLst>
                <a:tab pos="297815" algn="l"/>
                <a:tab pos="298450" algn="l"/>
              </a:tabLst>
            </a:pPr>
            <a:r>
              <a:rPr lang="en-GB" sz="1200" kern="0" dirty="0">
                <a:latin typeface="Arial"/>
                <a:cs typeface="Arial"/>
              </a:rPr>
              <a:t>Insert the following details on each page of your work:</a:t>
            </a:r>
          </a:p>
          <a:p>
            <a:pPr marL="469900" marR="6108700"/>
            <a:r>
              <a:rPr lang="en-GB" sz="1200" b="1" kern="0" dirty="0">
                <a:latin typeface="Arial"/>
                <a:cs typeface="Arial"/>
              </a:rPr>
              <a:t>5-digit centre number</a:t>
            </a:r>
          </a:p>
          <a:p>
            <a:pPr marL="469900" marR="6108700"/>
            <a:r>
              <a:rPr lang="en-GB" sz="1200" b="1" kern="0" dirty="0">
                <a:latin typeface="Arial"/>
                <a:cs typeface="Arial"/>
              </a:rPr>
              <a:t>Candidate number</a:t>
            </a:r>
            <a:endParaRPr lang="en-GB" sz="1200" kern="0" dirty="0">
              <a:latin typeface="Arial"/>
              <a:cs typeface="Arial"/>
            </a:endParaRPr>
          </a:p>
          <a:p>
            <a:pPr marL="469900">
              <a:spcAft>
                <a:spcPts val="1200"/>
              </a:spcAft>
            </a:pPr>
            <a:r>
              <a:rPr lang="en-GB" sz="1200" b="1" kern="0" dirty="0">
                <a:latin typeface="Arial"/>
                <a:cs typeface="Arial"/>
              </a:rPr>
              <a:t>(Make sure it is clear that it is </a:t>
            </a:r>
            <a:r>
              <a:rPr lang="en-GB" sz="1200" b="1" kern="0" dirty="0">
                <a:uFill>
                  <a:solidFill>
                    <a:srgbClr val="000000"/>
                  </a:solidFill>
                </a:uFill>
                <a:latin typeface="Arial"/>
                <a:cs typeface="Arial"/>
              </a:rPr>
              <a:t>Unit 2 work.)</a:t>
            </a:r>
            <a:endParaRPr lang="en-GB" sz="1200" b="1" kern="0" dirty="0">
              <a:latin typeface="Arial"/>
              <a:cs typeface="Arial"/>
            </a:endParaRPr>
          </a:p>
          <a:p>
            <a:pPr marL="298450" indent="-285750">
              <a:spcAft>
                <a:spcPts val="1200"/>
              </a:spcAft>
              <a:buSzPct val="102777"/>
              <a:buChar char="•"/>
              <a:tabLst>
                <a:tab pos="297815" algn="l"/>
                <a:tab pos="298450" algn="l"/>
              </a:tabLst>
            </a:pPr>
            <a:r>
              <a:rPr lang="en-GB" sz="1200" kern="0" dirty="0">
                <a:latin typeface="Arial"/>
                <a:cs typeface="Arial"/>
              </a:rPr>
              <a:t>Submit word-processed or handwritten work on A4 paper in a single file (not in individual poly-pockets).</a:t>
            </a:r>
          </a:p>
          <a:p>
            <a:pPr marL="298450" marR="5080" indent="-285750">
              <a:spcAft>
                <a:spcPts val="1200"/>
              </a:spcAft>
              <a:buSzPct val="102777"/>
              <a:buChar char="•"/>
              <a:tabLst>
                <a:tab pos="297815" algn="l"/>
                <a:tab pos="298450" algn="l"/>
              </a:tabLst>
            </a:pPr>
            <a:r>
              <a:rPr lang="en-GB" sz="1200" kern="0" dirty="0">
                <a:latin typeface="Arial"/>
                <a:cs typeface="Arial"/>
              </a:rPr>
              <a:t>Include copies of any additional documents that you used, such as photographs, letters, videos, audio recordings, transcripts of interviews and witness statements from your teachers (include a consent form if using videos or photographs/images of yourself).</a:t>
            </a:r>
          </a:p>
          <a:p>
            <a:pPr marL="298450" indent="-285750">
              <a:buSzPct val="102777"/>
              <a:buChar char="•"/>
              <a:tabLst>
                <a:tab pos="297815" algn="l"/>
                <a:tab pos="298450" algn="l"/>
              </a:tabLst>
            </a:pPr>
            <a:r>
              <a:rPr lang="en-GB" sz="1200" kern="0" dirty="0">
                <a:latin typeface="Arial"/>
                <a:cs typeface="Arial"/>
              </a:rPr>
              <a:t>Do not include items of real or sentimental value such as photographs or certificates.</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4255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5080" indent="-342900">
              <a:spcBef>
                <a:spcPts val="100"/>
              </a:spcBef>
              <a:buSzPct val="102777"/>
              <a:buChar char="•"/>
              <a:tabLst>
                <a:tab pos="354965" algn="l"/>
                <a:tab pos="355600" algn="l"/>
                <a:tab pos="5618480" algn="l"/>
              </a:tabLst>
            </a:pPr>
            <a:endParaRPr lang="en-GB" sz="1200" kern="0" dirty="0">
              <a:latin typeface="Arial"/>
              <a:cs typeface="Arial"/>
            </a:endParaRPr>
          </a:p>
          <a:p>
            <a:pPr marL="355600" marR="5080" indent="-342900">
              <a:spcBef>
                <a:spcPts val="100"/>
              </a:spcBef>
              <a:buSzPct val="102777"/>
              <a:buChar char="•"/>
              <a:tabLst>
                <a:tab pos="354965" algn="l"/>
                <a:tab pos="355600" algn="l"/>
                <a:tab pos="5618480" algn="l"/>
              </a:tabLst>
            </a:pPr>
            <a:r>
              <a:rPr lang="en-GB" sz="1200" kern="0" dirty="0">
                <a:latin typeface="Arial"/>
                <a:cs typeface="Arial"/>
              </a:rPr>
              <a:t>For this NEA, you have an opportunity to do some independent research and investigation into target groups and topics (this will include looking for information in published sources such as textbooks, journals, television and radio programmes, and on the internet).</a:t>
            </a:r>
          </a:p>
          <a:p>
            <a:pPr>
              <a:spcBef>
                <a:spcPts val="30"/>
              </a:spcBef>
              <a:buFont typeface="Arial"/>
              <a:buChar char="•"/>
            </a:pPr>
            <a:endParaRPr lang="en-GB" sz="1200" kern="0" dirty="0">
              <a:latin typeface="Arial"/>
              <a:cs typeface="Arial"/>
            </a:endParaRPr>
          </a:p>
          <a:p>
            <a:pPr marL="298450" marR="86995" indent="-285750">
              <a:buSzPct val="102777"/>
              <a:buChar char="•"/>
              <a:tabLst>
                <a:tab pos="298450" algn="l"/>
              </a:tabLst>
            </a:pPr>
            <a:r>
              <a:rPr lang="en-GB" sz="1200" kern="0" dirty="0">
                <a:latin typeface="Arial"/>
                <a:cs typeface="Arial"/>
              </a:rPr>
              <a:t>Using information from other sources is a good way to demonstrate your knowledge and understanding of a subject but you must take care how you use it; most importantly, you </a:t>
            </a:r>
            <a:r>
              <a:rPr lang="en-GB" sz="1200" b="1" kern="0" dirty="0">
                <a:latin typeface="Arial"/>
                <a:cs typeface="Arial"/>
              </a:rPr>
              <a:t>must not </a:t>
            </a:r>
            <a:r>
              <a:rPr lang="en-GB" sz="1200" kern="0" dirty="0">
                <a:latin typeface="Arial"/>
                <a:cs typeface="Arial"/>
              </a:rPr>
              <a:t>copy it and claim it as your own work.</a:t>
            </a:r>
          </a:p>
          <a:p>
            <a:pPr>
              <a:spcBef>
                <a:spcPts val="35"/>
              </a:spcBef>
              <a:buFont typeface="Arial"/>
              <a:buChar char="•"/>
            </a:pPr>
            <a:endParaRPr lang="en-GB" sz="1200" kern="0" dirty="0">
              <a:latin typeface="Arial"/>
              <a:cs typeface="Arial"/>
            </a:endParaRPr>
          </a:p>
          <a:p>
            <a:pPr marL="298450" marR="142875" indent="-285750">
              <a:buSzPct val="102777"/>
              <a:buChar char="•"/>
              <a:tabLst>
                <a:tab pos="298450" algn="l"/>
              </a:tabLst>
            </a:pPr>
            <a:r>
              <a:rPr lang="en-GB" sz="1200" kern="0" dirty="0">
                <a:latin typeface="Arial"/>
                <a:cs typeface="Arial"/>
              </a:rPr>
              <a:t>If you use the same wording as a published source, you must place quotation marks around the passage and state where it came from – this is called referencing.</a:t>
            </a:r>
          </a:p>
          <a:p>
            <a:pPr marL="298450" marR="142875" indent="-285750">
              <a:buSzPct val="102777"/>
              <a:buChar char="•"/>
              <a:tabLst>
                <a:tab pos="298450" algn="l"/>
              </a:tabLst>
            </a:pPr>
            <a:endParaRPr lang="en-GB" sz="1200" kern="0" dirty="0">
              <a:latin typeface="Arial"/>
              <a:cs typeface="Arial"/>
            </a:endParaRPr>
          </a:p>
          <a:p>
            <a:pPr marL="298450" marR="100330" indent="-285750">
              <a:buSzPct val="102777"/>
              <a:buChar char="•"/>
              <a:tabLst>
                <a:tab pos="298450" algn="l"/>
              </a:tabLst>
            </a:pPr>
            <a:r>
              <a:rPr lang="en-GB" sz="1200" kern="0" dirty="0">
                <a:latin typeface="Arial"/>
                <a:cs typeface="Arial"/>
              </a:rPr>
              <a:t>Keep a detailed record of your research, planning, resources, etc.  Your list should include books, websites and audio/visual resources.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2546989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8450" marR="5080" indent="-285750">
              <a:spcBef>
                <a:spcPts val="100"/>
              </a:spcBef>
              <a:buSzPct val="102777"/>
              <a:buChar char="•"/>
              <a:tabLst>
                <a:tab pos="297815" algn="l"/>
                <a:tab pos="298450" algn="l"/>
              </a:tabLst>
            </a:pPr>
            <a:r>
              <a:rPr lang="en-GB" sz="1200" kern="0" dirty="0">
                <a:latin typeface="Arial"/>
                <a:cs typeface="Arial"/>
              </a:rPr>
              <a:t>A reference from a printed book or journal should show the name of the author, the year of publication and the page number, for example: </a:t>
            </a:r>
            <a:r>
              <a:rPr lang="en-GB" sz="1200" i="1" kern="0" dirty="0">
                <a:latin typeface="Arial"/>
                <a:cs typeface="Arial"/>
              </a:rPr>
              <a:t>Jones, 2017, p42</a:t>
            </a:r>
            <a:r>
              <a:rPr lang="en-GB" sz="1200" kern="0" dirty="0">
                <a:latin typeface="Arial"/>
                <a:cs typeface="Arial"/>
              </a:rPr>
              <a:t>.</a:t>
            </a:r>
          </a:p>
          <a:p>
            <a:pPr>
              <a:spcBef>
                <a:spcPts val="30"/>
              </a:spcBef>
              <a:buFont typeface="Arial"/>
              <a:buChar char="•"/>
            </a:pPr>
            <a:endParaRPr lang="en-GB" sz="1200" kern="0" dirty="0">
              <a:latin typeface="Arial"/>
              <a:cs typeface="Arial"/>
            </a:endParaRPr>
          </a:p>
          <a:p>
            <a:pPr marL="298450" marR="45085" indent="-285750">
              <a:buSzPct val="102777"/>
              <a:buChar char="•"/>
              <a:tabLst>
                <a:tab pos="297815" algn="l"/>
                <a:tab pos="298450" algn="l"/>
              </a:tabLst>
            </a:pPr>
            <a:r>
              <a:rPr lang="en-GB" sz="1200" kern="0" dirty="0">
                <a:latin typeface="Arial"/>
                <a:cs typeface="Arial"/>
              </a:rPr>
              <a:t>For material taken from the internet, your reference should show the date when the material was downloaded and must show the precise web page, (not the search engine used to locate it).  This can be copied from the address line.  For example, </a:t>
            </a:r>
            <a:r>
              <a:rPr lang="en-GB" sz="1200" i="1" kern="0" dirty="0">
                <a:latin typeface="Arial"/>
                <a:cs typeface="Arial"/>
                <a:hlinkClick r:id="rId3"/>
              </a:rPr>
              <a:t>http://www.wjec.co.uk/ </a:t>
            </a:r>
            <a:r>
              <a:rPr lang="en-GB" sz="1200" i="1" kern="0" dirty="0">
                <a:latin typeface="Arial"/>
                <a:cs typeface="Arial"/>
              </a:rPr>
              <a:t>nea1.htm downloaded 3 March 2021</a:t>
            </a:r>
            <a:r>
              <a:rPr lang="en-GB" sz="1200" kern="0" dirty="0">
                <a:latin typeface="Arial"/>
                <a:cs typeface="Arial"/>
              </a:rPr>
              <a:t>.</a:t>
            </a:r>
          </a:p>
          <a:p>
            <a:pPr>
              <a:spcBef>
                <a:spcPts val="35"/>
              </a:spcBef>
              <a:buFont typeface="Arial"/>
              <a:buChar char="•"/>
            </a:pPr>
            <a:endParaRPr lang="en-GB" sz="1200" kern="0" dirty="0">
              <a:latin typeface="Arial"/>
              <a:cs typeface="Arial"/>
            </a:endParaRPr>
          </a:p>
          <a:p>
            <a:pPr marL="298450" marR="109855" indent="-285750">
              <a:buSzPct val="102777"/>
              <a:buChar char="•"/>
              <a:tabLst>
                <a:tab pos="297815" algn="l"/>
                <a:tab pos="298450" algn="l"/>
              </a:tabLst>
            </a:pPr>
            <a:r>
              <a:rPr lang="en-GB" sz="1200" kern="0" dirty="0">
                <a:latin typeface="Arial"/>
                <a:cs typeface="Arial"/>
              </a:rPr>
              <a:t>You will be required to include a bibliography at the end of your piece of written work.  Your bibliography must list the full details of publications you have used in your research, even where these are not directly referred to, for example: Curran, J, </a:t>
            </a:r>
            <a:r>
              <a:rPr lang="en-GB" sz="1200" kern="0" dirty="0" err="1">
                <a:latin typeface="Arial"/>
                <a:cs typeface="Arial"/>
              </a:rPr>
              <a:t>MassMedia</a:t>
            </a:r>
            <a:r>
              <a:rPr lang="en-GB" sz="1200" kern="0" dirty="0">
                <a:latin typeface="Arial"/>
                <a:cs typeface="Arial"/>
              </a:rPr>
              <a:t> and Society (Hodder Arnold, 2005).</a:t>
            </a:r>
          </a:p>
          <a:p>
            <a:pPr>
              <a:spcBef>
                <a:spcPts val="30"/>
              </a:spcBef>
            </a:pPr>
            <a:endParaRPr lang="en-GB" sz="1200" kern="0" dirty="0">
              <a:latin typeface="Arial"/>
              <a:cs typeface="Arial"/>
            </a:endParaRPr>
          </a:p>
          <a:p>
            <a:pPr marL="12700" marR="143510"/>
            <a:r>
              <a:rPr lang="en-GB" sz="1200" b="1" kern="0" dirty="0">
                <a:latin typeface="Arial"/>
                <a:cs typeface="Arial"/>
              </a:rPr>
              <a:t>REMEMBER: if you copy the words or ideas of others and do not show your sources in  references and a bibliography, this will be considered as cheating.</a:t>
            </a:r>
            <a:endParaRPr lang="en-GB" sz="1200" kern="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260203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Do’s and </a:t>
            </a:r>
            <a:r>
              <a:rPr lang="en-GB" dirty="0" err="1"/>
              <a:t>Don’t’s</a:t>
            </a:r>
            <a:r>
              <a:rPr lang="en-GB" dirty="0"/>
              <a:t>-</a:t>
            </a:r>
          </a:p>
          <a:p>
            <a:pPr marL="296863" marR="53975" indent="-214313">
              <a:spcBef>
                <a:spcPts val="0"/>
              </a:spcBef>
              <a:spcAft>
                <a:spcPts val="0"/>
              </a:spcAft>
              <a:buSzPct val="102500"/>
              <a:buFont typeface="Arial"/>
              <a:buChar char="•"/>
              <a:tabLst>
                <a:tab pos="298450" algn="l"/>
              </a:tabLst>
            </a:pPr>
            <a:r>
              <a:rPr lang="en-GB" b="1" kern="0" dirty="0"/>
              <a:t>DO </a:t>
            </a:r>
            <a:r>
              <a:rPr lang="en-GB" kern="0" dirty="0"/>
              <a:t>take care of your work and keep it safe.  If your work is stored on a computer, keep your password secure.</a:t>
            </a:r>
          </a:p>
          <a:p>
            <a:pPr marL="82550" marR="53975">
              <a:spcBef>
                <a:spcPts val="0"/>
              </a:spcBef>
              <a:spcAft>
                <a:spcPts val="0"/>
              </a:spcAft>
              <a:buSzPct val="102500"/>
              <a:tabLst>
                <a:tab pos="298450" algn="l"/>
              </a:tabLst>
            </a:pPr>
            <a:endParaRPr lang="en-GB" kern="0" dirty="0"/>
          </a:p>
          <a:p>
            <a:pPr marL="296863" marR="53975" indent="-214313">
              <a:spcBef>
                <a:spcPts val="0"/>
              </a:spcBef>
              <a:spcAft>
                <a:spcPts val="0"/>
              </a:spcAft>
              <a:buSzPct val="102500"/>
              <a:buFont typeface="Arial"/>
              <a:buChar char="•"/>
              <a:tabLst>
                <a:tab pos="298450" algn="l"/>
              </a:tabLst>
            </a:pPr>
            <a:r>
              <a:rPr lang="en-GB" b="1" kern="0" dirty="0"/>
              <a:t>DO </a:t>
            </a:r>
            <a:r>
              <a:rPr lang="en-GB" kern="0" dirty="0"/>
              <a:t>destroy paper copies you do not need.</a:t>
            </a:r>
          </a:p>
          <a:p>
            <a:pPr marL="82550" marR="53975">
              <a:spcBef>
                <a:spcPts val="0"/>
              </a:spcBef>
              <a:spcAft>
                <a:spcPts val="0"/>
              </a:spcAft>
              <a:buSzPct val="102500"/>
              <a:tabLst>
                <a:tab pos="298450" algn="l"/>
              </a:tabLst>
            </a:pPr>
            <a:endParaRPr lang="en-GB" kern="0" dirty="0"/>
          </a:p>
          <a:p>
            <a:pPr marL="296863" marR="40005" indent="-214313">
              <a:spcBef>
                <a:spcPts val="0"/>
              </a:spcBef>
              <a:spcAft>
                <a:spcPts val="0"/>
              </a:spcAft>
              <a:buSzPct val="102500"/>
              <a:buFont typeface="Arial"/>
              <a:buChar char="•"/>
              <a:tabLst>
                <a:tab pos="298450" algn="l"/>
              </a:tabLst>
            </a:pPr>
            <a:r>
              <a:rPr lang="en-GB" b="1" kern="0" dirty="0"/>
              <a:t>DO </a:t>
            </a:r>
            <a:r>
              <a:rPr lang="en-GB" kern="0" dirty="0"/>
              <a:t>tell your teacher if you receive help or guidance from someone  else – they will need to record the nature of the help given to you.</a:t>
            </a:r>
          </a:p>
          <a:p>
            <a:pPr marL="82550" marR="40005">
              <a:spcBef>
                <a:spcPts val="0"/>
              </a:spcBef>
              <a:spcAft>
                <a:spcPts val="0"/>
              </a:spcAft>
              <a:buSzPct val="102500"/>
              <a:tabLst>
                <a:tab pos="298450" algn="l"/>
              </a:tabLst>
            </a:pPr>
            <a:endParaRPr lang="en-GB" kern="0" dirty="0"/>
          </a:p>
          <a:p>
            <a:pPr marL="296863" marR="5080" indent="-214313">
              <a:spcBef>
                <a:spcPts val="0"/>
              </a:spcBef>
              <a:spcAft>
                <a:spcPts val="0"/>
              </a:spcAft>
              <a:buSzPct val="102500"/>
              <a:buChar char="•"/>
              <a:tabLst>
                <a:tab pos="298450" algn="l"/>
              </a:tabLst>
            </a:pPr>
            <a:r>
              <a:rPr lang="en-GB" kern="0" dirty="0"/>
              <a:t>If you’re working as part of a group, </a:t>
            </a:r>
            <a:r>
              <a:rPr lang="en-GB" b="1" kern="0" dirty="0"/>
              <a:t>DO </a:t>
            </a:r>
            <a:r>
              <a:rPr lang="en-GB" kern="0" dirty="0"/>
              <a:t>write up your own account, and, where  there might be shared data, </a:t>
            </a:r>
            <a:r>
              <a:rPr lang="en-GB" b="1" kern="0" dirty="0"/>
              <a:t>DO  </a:t>
            </a:r>
            <a:r>
              <a:rPr lang="en-GB" kern="0" dirty="0"/>
              <a:t>independently draw your own  conclusions from that data.</a:t>
            </a:r>
          </a:p>
          <a:p>
            <a:pPr marL="298450" marR="347345" indent="-215900">
              <a:spcBef>
                <a:spcPts val="0"/>
              </a:spcBef>
              <a:spcAft>
                <a:spcPts val="0"/>
              </a:spcAft>
              <a:buSzPct val="102500"/>
              <a:buFont typeface="Arial"/>
              <a:buChar char="•"/>
              <a:tabLst>
                <a:tab pos="297815" algn="l"/>
                <a:tab pos="298450" algn="l"/>
              </a:tabLst>
            </a:pPr>
            <a:r>
              <a:rPr lang="en-GB" b="1" kern="0" dirty="0"/>
              <a:t>DON’T </a:t>
            </a:r>
            <a:r>
              <a:rPr lang="en-GB" kern="0" dirty="0"/>
              <a:t>leave your work lying  around or share it with others, including on social media.</a:t>
            </a:r>
          </a:p>
          <a:p>
            <a:pPr marL="82550" marR="347345">
              <a:spcBef>
                <a:spcPts val="0"/>
              </a:spcBef>
              <a:spcAft>
                <a:spcPts val="0"/>
              </a:spcAft>
              <a:buSzPct val="102500"/>
              <a:tabLst>
                <a:tab pos="297815" algn="l"/>
                <a:tab pos="298450" algn="l"/>
              </a:tabLst>
            </a:pPr>
            <a:endParaRPr lang="en-GB" kern="0" dirty="0"/>
          </a:p>
          <a:p>
            <a:pPr marL="298450" marR="44450" indent="-215900">
              <a:spcBef>
                <a:spcPts val="0"/>
              </a:spcBef>
              <a:spcAft>
                <a:spcPts val="0"/>
              </a:spcAft>
              <a:buSzPct val="102500"/>
              <a:buChar char="•"/>
              <a:tabLst>
                <a:tab pos="297815" algn="l"/>
                <a:tab pos="298450" algn="l"/>
              </a:tabLst>
            </a:pPr>
            <a:r>
              <a:rPr lang="en-GB" kern="0" dirty="0"/>
              <a:t>The work you submit for assessment must be your own so </a:t>
            </a:r>
            <a:r>
              <a:rPr lang="en-GB" b="1" kern="0" dirty="0"/>
              <a:t>DON’T </a:t>
            </a:r>
            <a:r>
              <a:rPr lang="en-GB" kern="0" dirty="0"/>
              <a:t>copy from someone else,  including copying from sources online.</a:t>
            </a:r>
          </a:p>
          <a:p>
            <a:pPr marL="82550" marR="44450">
              <a:spcBef>
                <a:spcPts val="0"/>
              </a:spcBef>
              <a:spcAft>
                <a:spcPts val="0"/>
              </a:spcAft>
              <a:buSzPct val="102500"/>
              <a:tabLst>
                <a:tab pos="297815" algn="l"/>
                <a:tab pos="298450" algn="l"/>
              </a:tabLst>
            </a:pPr>
            <a:endParaRPr lang="en-GB" kern="0" dirty="0"/>
          </a:p>
          <a:p>
            <a:pPr marL="298450" marR="44450" indent="-215900">
              <a:spcBef>
                <a:spcPts val="0"/>
              </a:spcBef>
              <a:spcAft>
                <a:spcPts val="0"/>
              </a:spcAft>
              <a:buSzPct val="102500"/>
              <a:buChar char="•"/>
              <a:tabLst>
                <a:tab pos="297815" algn="l"/>
                <a:tab pos="298450" algn="l"/>
              </a:tabLst>
            </a:pPr>
            <a:r>
              <a:rPr lang="en-GB" b="1" kern="0" dirty="0"/>
              <a:t>DON’T </a:t>
            </a:r>
            <a:r>
              <a:rPr lang="en-GB" kern="0" dirty="0"/>
              <a:t>allow anyone else to copy from you.</a:t>
            </a:r>
          </a:p>
          <a:p>
            <a:pPr marL="82550" marR="44450">
              <a:spcBef>
                <a:spcPts val="0"/>
              </a:spcBef>
              <a:spcAft>
                <a:spcPts val="0"/>
              </a:spcAft>
              <a:buSzPct val="102500"/>
              <a:tabLst>
                <a:tab pos="297815" algn="l"/>
                <a:tab pos="298450" algn="l"/>
              </a:tabLst>
            </a:pPr>
            <a:endParaRPr lang="en-GB" kern="0" dirty="0"/>
          </a:p>
          <a:p>
            <a:pPr marL="298450" marR="408940" indent="-215900">
              <a:spcBef>
                <a:spcPts val="0"/>
              </a:spcBef>
              <a:spcAft>
                <a:spcPts val="0"/>
              </a:spcAft>
              <a:buSzPct val="102500"/>
              <a:buFont typeface="Arial"/>
              <a:buChar char="•"/>
              <a:tabLst>
                <a:tab pos="297815" algn="l"/>
                <a:tab pos="298450" algn="l"/>
              </a:tabLst>
            </a:pPr>
            <a:r>
              <a:rPr lang="en-GB" b="1" kern="0" dirty="0"/>
              <a:t>DON’T </a:t>
            </a:r>
            <a:r>
              <a:rPr lang="en-GB" kern="0" dirty="0"/>
              <a:t>include inappropriate, offensive or obscene material.</a:t>
            </a:r>
          </a:p>
          <a:p>
            <a:pPr algn="ctr"/>
            <a:r>
              <a:rPr lang="en-US" b="1" dirty="0"/>
              <a:t>**REMEMBER**</a:t>
            </a:r>
          </a:p>
          <a:p>
            <a:pPr algn="ctr"/>
            <a:r>
              <a:rPr lang="en-US" dirty="0"/>
              <a:t>THIS IS YOUR  QUALIFICATION SO IT NEEDS TO BE ALL YOUR OWN WORK!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192842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FFFFF"/>
                </a:solidFill>
                <a:latin typeface="Arial"/>
                <a:cs typeface="Arial"/>
              </a:rPr>
              <a:t>If you have any questions, check with your subject teacher; they will be able to advise and guide you.</a:t>
            </a:r>
            <a:endParaRPr lang="en-US" sz="1200" kern="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134213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119380">
              <a:spcBef>
                <a:spcPts val="100"/>
              </a:spcBef>
            </a:pPr>
            <a:r>
              <a:rPr lang="en-GB" sz="1200" kern="0" dirty="0">
                <a:latin typeface="Arial"/>
                <a:cs typeface="Arial"/>
              </a:rPr>
              <a:t>The aim of this resource is to help you understand how to approach the NEA task.  It covers how to:</a:t>
            </a:r>
          </a:p>
          <a:p>
            <a:pPr marL="469900" marR="326390" indent="-457200">
              <a:spcAft>
                <a:spcPts val="600"/>
              </a:spcAft>
              <a:buSzPct val="102500"/>
              <a:buChar char="•"/>
              <a:tabLst>
                <a:tab pos="469265" algn="l"/>
                <a:tab pos="469900" algn="l"/>
              </a:tabLst>
            </a:pPr>
            <a:r>
              <a:rPr lang="en-GB" sz="1200" kern="0" dirty="0">
                <a:latin typeface="Arial"/>
                <a:cs typeface="Arial"/>
              </a:rPr>
              <a:t>plan your work for Unit 2: Promoting and maintaining health and well-being</a:t>
            </a:r>
          </a:p>
          <a:p>
            <a:pPr marL="469900" indent="-457200">
              <a:spcAft>
                <a:spcPts val="600"/>
              </a:spcAft>
              <a:buSzPct val="102500"/>
              <a:buChar char="•"/>
              <a:tabLst>
                <a:tab pos="469265" algn="l"/>
                <a:tab pos="469900" algn="l"/>
              </a:tabLst>
            </a:pPr>
            <a:r>
              <a:rPr lang="en-GB" sz="1200" kern="0" dirty="0">
                <a:latin typeface="Arial"/>
                <a:cs typeface="Arial"/>
              </a:rPr>
              <a:t>help you structure the two separate tasks, Task 1 and Task 2</a:t>
            </a:r>
          </a:p>
          <a:p>
            <a:pPr marL="469900" marR="219075" indent="-457200">
              <a:buSzPct val="102500"/>
              <a:buChar char="•"/>
              <a:tabLst>
                <a:tab pos="469265" algn="l"/>
                <a:tab pos="469900" algn="l"/>
              </a:tabLst>
            </a:pPr>
            <a:r>
              <a:rPr lang="en-GB" sz="1200" kern="0" dirty="0">
                <a:latin typeface="Arial"/>
                <a:cs typeface="Arial"/>
              </a:rPr>
              <a:t>present your work in the most effective way so as to demonstrate your knowledge and understanding of the range of health and social care and childcare services provided in Wales and how these services promote and maintain the health and well-being of the nation.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352488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r>
              <a:rPr lang="en-GB" sz="1200" kern="0" dirty="0">
                <a:latin typeface="Arial"/>
                <a:cs typeface="Arial"/>
              </a:rPr>
              <a:t>the NEA task – both Task 1 and Task 2</a:t>
            </a:r>
          </a:p>
          <a:p>
            <a:pPr marL="12700"/>
            <a:endParaRPr lang="en-GB" sz="1200" kern="0" dirty="0">
              <a:latin typeface="Arial"/>
              <a:cs typeface="Arial"/>
            </a:endParaRPr>
          </a:p>
          <a:p>
            <a:pPr marL="12700" marR="5080"/>
            <a:r>
              <a:rPr lang="en-GB" sz="1200" kern="0" dirty="0">
                <a:latin typeface="Arial"/>
                <a:cs typeface="Arial"/>
              </a:rPr>
              <a:t>Task 1 is the Service Provision task – 40% of Unit 2</a:t>
            </a:r>
          </a:p>
          <a:p>
            <a:pPr marL="12700" marR="5080"/>
            <a:endParaRPr lang="en-GB" sz="1200" kern="0" dirty="0">
              <a:latin typeface="Arial"/>
              <a:cs typeface="Arial"/>
            </a:endParaRPr>
          </a:p>
          <a:p>
            <a:pPr marL="12700" marR="5080"/>
            <a:r>
              <a:rPr lang="en-GB" sz="1200" kern="0" dirty="0">
                <a:latin typeface="Arial"/>
                <a:cs typeface="Arial"/>
              </a:rPr>
              <a:t>Task 2 is the Health Promotion task – 60% of Unit 2</a:t>
            </a:r>
          </a:p>
          <a:p>
            <a:pPr marL="12700" marR="5080"/>
            <a:endParaRPr lang="en-GB" sz="1200" kern="0" dirty="0">
              <a:latin typeface="Arial"/>
              <a:cs typeface="Arial"/>
            </a:endParaRPr>
          </a:p>
          <a:p>
            <a:pPr marL="12700" marR="5080"/>
            <a:r>
              <a:rPr lang="en-GB" sz="1200" kern="0" dirty="0">
                <a:latin typeface="Arial"/>
                <a:cs typeface="Arial"/>
              </a:rPr>
              <a:t>It would be beneficial now for you to have in front of you:</a:t>
            </a:r>
          </a:p>
          <a:p>
            <a:pPr marL="12700" marR="5080"/>
            <a:r>
              <a:rPr lang="en-GB" sz="1200" kern="0" dirty="0">
                <a:latin typeface="Arial"/>
                <a:cs typeface="Arial"/>
              </a:rPr>
              <a:t>the NEA assessment criteria, a description of both task 1 and task 2, and a note book and pen to take notes,</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39332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r>
              <a:rPr lang="en-GB" sz="1200" kern="0" dirty="0">
                <a:latin typeface="Arial"/>
                <a:cs typeface="Arial"/>
              </a:rPr>
              <a:t>the NEA task – both Task 1 and Task 2</a:t>
            </a:r>
          </a:p>
          <a:p>
            <a:pPr marL="12700"/>
            <a:endParaRPr lang="en-GB" sz="1200" kern="0" dirty="0">
              <a:latin typeface="Arial"/>
              <a:cs typeface="Arial"/>
            </a:endParaRPr>
          </a:p>
          <a:p>
            <a:pPr marL="12700" marR="5080"/>
            <a:r>
              <a:rPr lang="en-GB" sz="1200" kern="0" dirty="0">
                <a:latin typeface="Arial"/>
                <a:cs typeface="Arial"/>
              </a:rPr>
              <a:t>Task 1 is the Service Provision task – 40% of Unit 2</a:t>
            </a:r>
          </a:p>
          <a:p>
            <a:pPr marL="12700" marR="5080"/>
            <a:endParaRPr lang="en-GB" sz="1200" kern="0" dirty="0">
              <a:latin typeface="Arial"/>
              <a:cs typeface="Arial"/>
            </a:endParaRPr>
          </a:p>
          <a:p>
            <a:pPr marL="12700" marR="5080"/>
            <a:r>
              <a:rPr lang="en-GB" sz="1200" kern="0" dirty="0">
                <a:latin typeface="Arial"/>
                <a:cs typeface="Arial"/>
              </a:rPr>
              <a:t>Task 2 is the Health Promotion task – 60% of Unit 2</a:t>
            </a:r>
          </a:p>
          <a:p>
            <a:pPr marL="12700" marR="5080" lvl="0" indent="0" algn="l" defTabSz="914400" rtl="0" eaLnBrk="1" fontAlgn="auto" latinLnBrk="0" hangingPunct="1">
              <a:lnSpc>
                <a:spcPct val="100000"/>
              </a:lnSpc>
              <a:spcBef>
                <a:spcPts val="0"/>
              </a:spcBef>
              <a:spcAft>
                <a:spcPts val="0"/>
              </a:spcAft>
              <a:buClrTx/>
              <a:buSzTx/>
              <a:buFontTx/>
              <a:buNone/>
              <a:tabLst/>
              <a:defRPr/>
            </a:pPr>
            <a:r>
              <a:rPr lang="en-GB" sz="1200" kern="0" dirty="0">
                <a:latin typeface="Arial"/>
                <a:cs typeface="Arial"/>
              </a:rPr>
              <a:t>These tasks will be introduced to you by your teacher at the start of the year of submission</a:t>
            </a:r>
          </a:p>
          <a:p>
            <a:pPr marL="12700" marR="5080"/>
            <a:endParaRPr lang="en-GB" sz="1200" kern="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a:p>
        </p:txBody>
      </p:sp>
    </p:spTree>
    <p:extLst>
      <p:ext uri="{BB962C8B-B14F-4D97-AF65-F5344CB8AC3E}">
        <p14:creationId xmlns:p14="http://schemas.microsoft.com/office/powerpoint/2010/main" val="28381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spcBef>
                <a:spcPts val="100"/>
              </a:spcBef>
            </a:pPr>
            <a:r>
              <a:rPr lang="en-GB" sz="1200" kern="0" dirty="0">
                <a:cs typeface="Arial"/>
              </a:rPr>
              <a:t>There are </a:t>
            </a:r>
            <a:r>
              <a:rPr lang="en-GB" sz="1200" b="1" kern="0" dirty="0">
                <a:cs typeface="Arial"/>
              </a:rPr>
              <a:t>two separate tasks </a:t>
            </a:r>
            <a:r>
              <a:rPr lang="en-GB" sz="1200" kern="0" dirty="0">
                <a:cs typeface="Arial"/>
              </a:rPr>
              <a:t>for Unit 2.</a:t>
            </a:r>
          </a:p>
          <a:p>
            <a:pPr marL="12700" marR="236220">
              <a:spcBef>
                <a:spcPts val="50"/>
              </a:spcBef>
            </a:pPr>
            <a:r>
              <a:rPr lang="en-GB" sz="1200" kern="0" dirty="0">
                <a:cs typeface="Arial"/>
              </a:rPr>
              <a:t>They are not linked and you can change the chosen target group after completing Task 1 and  before starting Task 2.</a:t>
            </a:r>
          </a:p>
          <a:p>
            <a:pPr>
              <a:spcBef>
                <a:spcPts val="15"/>
              </a:spcBef>
            </a:pPr>
            <a:endParaRPr lang="en-GB" sz="800" kern="0" dirty="0">
              <a:cs typeface="Arial"/>
            </a:endParaRPr>
          </a:p>
          <a:p>
            <a:pPr marL="12700"/>
            <a:r>
              <a:rPr lang="en-GB" sz="1200" b="1" kern="0" dirty="0">
                <a:cs typeface="Arial"/>
              </a:rPr>
              <a:t>Task 1 is worth 40% of Unit 2 will be in 3 parts: (a), (b) and (c).</a:t>
            </a:r>
          </a:p>
          <a:p>
            <a:pPr marL="12700"/>
            <a:endParaRPr lang="en-GB" sz="800" kern="0" dirty="0">
              <a:cs typeface="Arial"/>
            </a:endParaRPr>
          </a:p>
          <a:p>
            <a:pPr marL="12700" marR="212090">
              <a:spcBef>
                <a:spcPts val="114"/>
              </a:spcBef>
            </a:pPr>
            <a:r>
              <a:rPr lang="en-GB" sz="1200" b="1" kern="0" dirty="0">
                <a:cs typeface="Arial"/>
              </a:rPr>
              <a:t>In part (a) </a:t>
            </a:r>
            <a:r>
              <a:rPr lang="en-GB" sz="1200" kern="0" dirty="0">
                <a:cs typeface="Arial"/>
              </a:rPr>
              <a:t>you are asked to investigate the service provision locally and nationally to meet the needs of </a:t>
            </a:r>
            <a:r>
              <a:rPr lang="en-GB" sz="1200" b="1" kern="0" dirty="0">
                <a:solidFill>
                  <a:srgbClr val="FF0000"/>
                </a:solidFill>
                <a:cs typeface="Arial"/>
              </a:rPr>
              <a:t>one </a:t>
            </a:r>
            <a:r>
              <a:rPr lang="en-GB" sz="1200" kern="0" dirty="0">
                <a:cs typeface="Arial"/>
              </a:rPr>
              <a:t>of the following target groups:</a:t>
            </a:r>
          </a:p>
          <a:p>
            <a:pPr marL="355600" marR="212090" indent="-342900">
              <a:spcBef>
                <a:spcPts val="114"/>
              </a:spcBef>
              <a:buFont typeface="Arial" panose="020B0604020202020204" pitchFamily="34" charset="0"/>
              <a:buChar char="•"/>
            </a:pPr>
            <a:r>
              <a:rPr lang="en-GB" sz="1200" kern="0" dirty="0">
                <a:cs typeface="Arial"/>
              </a:rPr>
              <a:t>children</a:t>
            </a:r>
          </a:p>
          <a:p>
            <a:pPr marL="355600" marR="212090" indent="-342900">
              <a:spcBef>
                <a:spcPts val="114"/>
              </a:spcBef>
              <a:buFont typeface="Arial" panose="020B0604020202020204" pitchFamily="34" charset="0"/>
              <a:buChar char="•"/>
            </a:pPr>
            <a:r>
              <a:rPr lang="en-GB" sz="1200" kern="0" dirty="0">
                <a:cs typeface="Arial"/>
              </a:rPr>
              <a:t>adolescents</a:t>
            </a:r>
          </a:p>
          <a:p>
            <a:pPr marL="355600" marR="212090" indent="-342900">
              <a:spcBef>
                <a:spcPts val="114"/>
              </a:spcBef>
              <a:buFont typeface="Arial" panose="020B0604020202020204" pitchFamily="34" charset="0"/>
              <a:buChar char="•"/>
            </a:pPr>
            <a:r>
              <a:rPr lang="en-GB" sz="1200" kern="0" dirty="0">
                <a:cs typeface="Arial"/>
              </a:rPr>
              <a:t>adults</a:t>
            </a:r>
          </a:p>
          <a:p>
            <a:pPr marL="12700" marR="212090">
              <a:spcBef>
                <a:spcPts val="114"/>
              </a:spcBef>
            </a:pPr>
            <a:endParaRPr lang="en-GB" sz="800" kern="0" dirty="0">
              <a:cs typeface="Arial"/>
            </a:endParaRPr>
          </a:p>
          <a:p>
            <a:pPr marL="12700" marR="572135">
              <a:spcBef>
                <a:spcPts val="50"/>
              </a:spcBef>
            </a:pPr>
            <a:r>
              <a:rPr lang="en-GB" sz="1200" kern="0" dirty="0">
                <a:cs typeface="Arial"/>
              </a:rPr>
              <a:t>(You can also narrow the target group down further to be more specific, for example, children with mental health difficulties.  Your teacher can discuss your choice with you to make sure it is</a:t>
            </a:r>
          </a:p>
          <a:p>
            <a:pPr marL="12700"/>
            <a:r>
              <a:rPr lang="en-GB" sz="1200" kern="0" dirty="0">
                <a:cs typeface="Arial"/>
              </a:rPr>
              <a:t>suitable and realistic.)</a:t>
            </a:r>
          </a:p>
          <a:p>
            <a:pPr marL="12700"/>
            <a:endParaRPr lang="en-GB" sz="800" kern="0" dirty="0">
              <a:cs typeface="Arial"/>
            </a:endParaRPr>
          </a:p>
          <a:p>
            <a:pPr marL="12700" marR="598170"/>
            <a:r>
              <a:rPr lang="en-GB" sz="1200" b="1" kern="0" dirty="0">
                <a:cs typeface="Arial"/>
              </a:rPr>
              <a:t>In part (b) </a:t>
            </a:r>
            <a:r>
              <a:rPr lang="en-GB" sz="1200" kern="0" dirty="0">
                <a:cs typeface="Arial"/>
              </a:rPr>
              <a:t>you need to investigate </a:t>
            </a:r>
            <a:r>
              <a:rPr lang="en-GB" sz="1200" b="1" kern="0" dirty="0">
                <a:solidFill>
                  <a:srgbClr val="FF0000"/>
                </a:solidFill>
                <a:cs typeface="Arial"/>
              </a:rPr>
              <a:t>two job roles </a:t>
            </a:r>
            <a:r>
              <a:rPr lang="en-GB" sz="1200" kern="0" dirty="0">
                <a:cs typeface="Arial"/>
              </a:rPr>
              <a:t>of </a:t>
            </a:r>
            <a:r>
              <a:rPr lang="en-GB" sz="1200" b="1" kern="0" dirty="0">
                <a:solidFill>
                  <a:srgbClr val="FF0000"/>
                </a:solidFill>
                <a:cs typeface="Arial"/>
              </a:rPr>
              <a:t>two key professionals </a:t>
            </a:r>
            <a:r>
              <a:rPr lang="en-GB" sz="1200" kern="0" dirty="0">
                <a:cs typeface="Arial"/>
              </a:rPr>
              <a:t>from </a:t>
            </a:r>
            <a:r>
              <a:rPr lang="en-GB" sz="1200" b="1" kern="0" dirty="0">
                <a:solidFill>
                  <a:srgbClr val="00B050"/>
                </a:solidFill>
                <a:cs typeface="Arial"/>
              </a:rPr>
              <a:t>one </a:t>
            </a:r>
            <a:r>
              <a:rPr lang="en-GB" sz="1200" kern="0" dirty="0">
                <a:cs typeface="Arial"/>
              </a:rPr>
              <a:t>of the  services you have identified in part (a).</a:t>
            </a:r>
          </a:p>
          <a:p>
            <a:pPr marL="12700" marR="598170"/>
            <a:endParaRPr lang="en-GB" sz="800" kern="0" dirty="0">
              <a:cs typeface="Arial"/>
            </a:endParaRPr>
          </a:p>
          <a:p>
            <a:pPr marL="12700" marR="5080">
              <a:spcBef>
                <a:spcPts val="114"/>
              </a:spcBef>
            </a:pPr>
            <a:r>
              <a:rPr lang="en-GB" sz="1200" b="1" kern="0" dirty="0">
                <a:cs typeface="Arial"/>
              </a:rPr>
              <a:t>In part (c) </a:t>
            </a:r>
            <a:r>
              <a:rPr lang="en-GB" sz="1200" kern="0" dirty="0">
                <a:cs typeface="Arial"/>
              </a:rPr>
              <a:t>you are asked to analyse your findings with regard to the availability of services and key professionals and whether or not these meet the needs of your chosen target group.</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4072032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r>
              <a:rPr lang="en-GB" sz="1200" b="1" kern="0" dirty="0">
                <a:latin typeface="Arial"/>
                <a:cs typeface="Arial"/>
              </a:rPr>
              <a:t>Task 2 is worth 60% of Unit 2, and will be in 5 parts:  (a), (b), (c), (d) and (e).</a:t>
            </a:r>
            <a:endParaRPr lang="en-GB" sz="1200" kern="0" dirty="0">
              <a:latin typeface="Arial"/>
              <a:cs typeface="Arial"/>
            </a:endParaRPr>
          </a:p>
          <a:p>
            <a:endParaRPr lang="en-GB" sz="1200" kern="0" dirty="0">
              <a:latin typeface="Arial"/>
              <a:cs typeface="Arial"/>
            </a:endParaRPr>
          </a:p>
          <a:p>
            <a:pPr marL="12700" marR="5080">
              <a:tabLst>
                <a:tab pos="1090295" algn="l"/>
              </a:tabLst>
            </a:pPr>
            <a:r>
              <a:rPr lang="en-GB" sz="1200" b="1" kern="0" dirty="0">
                <a:latin typeface="Arial"/>
                <a:cs typeface="Arial"/>
              </a:rPr>
              <a:t>Part (a)</a:t>
            </a:r>
            <a:r>
              <a:rPr lang="en-GB" sz="1200" kern="0" dirty="0">
                <a:latin typeface="Arial"/>
                <a:cs typeface="Arial"/>
              </a:rPr>
              <a:t>: </a:t>
            </a:r>
            <a:r>
              <a:rPr lang="en-GB" sz="1200" b="1" kern="0" dirty="0">
                <a:latin typeface="Arial"/>
                <a:cs typeface="Arial"/>
              </a:rPr>
              <a:t> </a:t>
            </a:r>
            <a:r>
              <a:rPr lang="en-GB" sz="1200" kern="0" dirty="0">
                <a:latin typeface="Arial"/>
                <a:cs typeface="Arial"/>
              </a:rPr>
              <a:t>after selecting a topic and target group, you must give your reasons for your choice for both.  As with Task 1, your teacher can discuss your choice with you to make sure it is suitable and realistic.</a:t>
            </a:r>
          </a:p>
          <a:p>
            <a:pPr marL="12700" marR="5080">
              <a:tabLst>
                <a:tab pos="1090295" algn="l"/>
              </a:tabLst>
            </a:pPr>
            <a:endParaRPr lang="en-GB" sz="1200" kern="0" dirty="0">
              <a:latin typeface="Arial"/>
              <a:cs typeface="Arial"/>
            </a:endParaRPr>
          </a:p>
          <a:p>
            <a:pPr marL="12700" marR="457200">
              <a:tabLst>
                <a:tab pos="5968365" algn="l"/>
              </a:tabLst>
            </a:pPr>
            <a:r>
              <a:rPr lang="en-GB" sz="1200" b="1" kern="0" dirty="0">
                <a:latin typeface="Arial"/>
                <a:cs typeface="Arial"/>
              </a:rPr>
              <a:t>Part (b)</a:t>
            </a:r>
            <a:r>
              <a:rPr lang="en-GB" sz="1200" kern="0" dirty="0">
                <a:latin typeface="Arial"/>
                <a:cs typeface="Arial"/>
              </a:rPr>
              <a:t>: </a:t>
            </a:r>
            <a:r>
              <a:rPr lang="en-GB" sz="1200" b="1" kern="0" dirty="0">
                <a:latin typeface="Arial"/>
                <a:cs typeface="Arial"/>
              </a:rPr>
              <a:t> </a:t>
            </a:r>
            <a:r>
              <a:rPr lang="en-GB" sz="1200" kern="0" dirty="0">
                <a:latin typeface="Arial"/>
                <a:cs typeface="Arial"/>
              </a:rPr>
              <a:t>you need to investigate the chosen topic using a range of different  resources.  This part should include a description of the positive and negative influences on the health and well-being of the target group, a description of the effects of the chosen topic on their health and well-being, and also an explanation of how specific government initiatives and guidelines aim to support the health and well-being of your chosen target group.</a:t>
            </a:r>
          </a:p>
          <a:p>
            <a:pPr marL="12700" marR="457200">
              <a:tabLst>
                <a:tab pos="5968365" algn="l"/>
              </a:tabLst>
            </a:pPr>
            <a:endParaRPr lang="en-GB" sz="1200" kern="0" dirty="0">
              <a:latin typeface="Arial"/>
              <a:cs typeface="Arial"/>
            </a:endParaRPr>
          </a:p>
          <a:p>
            <a:pPr marL="12700" marR="248285"/>
            <a:r>
              <a:rPr lang="en-GB" sz="1200" b="1" kern="0" dirty="0">
                <a:latin typeface="Arial"/>
                <a:cs typeface="Arial"/>
              </a:rPr>
              <a:t>Part (c)</a:t>
            </a:r>
            <a:r>
              <a:rPr lang="en-GB" sz="1200" kern="0" dirty="0">
                <a:latin typeface="Arial"/>
                <a:cs typeface="Arial"/>
              </a:rPr>
              <a:t>: </a:t>
            </a:r>
            <a:r>
              <a:rPr lang="en-GB" sz="1200" b="1" kern="0" dirty="0">
                <a:latin typeface="Arial"/>
                <a:cs typeface="Arial"/>
              </a:rPr>
              <a:t> </a:t>
            </a:r>
            <a:r>
              <a:rPr lang="en-GB" sz="1200" kern="0" dirty="0">
                <a:latin typeface="Arial"/>
                <a:cs typeface="Arial"/>
              </a:rPr>
              <a:t>you must assess existing health promotion materials, to include their aims, suitability, availability and what other sources of support could be available.</a:t>
            </a:r>
          </a:p>
          <a:p>
            <a:pPr marL="12700" marR="248285"/>
            <a:endParaRPr lang="en-GB" sz="1200" kern="0" dirty="0">
              <a:latin typeface="Arial"/>
              <a:cs typeface="Arial"/>
            </a:endParaRPr>
          </a:p>
          <a:p>
            <a:pPr marL="12700" marR="400050"/>
            <a:r>
              <a:rPr lang="en-GB" sz="1200" b="1" kern="0" dirty="0">
                <a:latin typeface="Arial"/>
                <a:cs typeface="Arial"/>
              </a:rPr>
              <a:t>Part (d)</a:t>
            </a:r>
            <a:r>
              <a:rPr lang="en-GB" sz="1200" kern="0" dirty="0">
                <a:latin typeface="Arial"/>
                <a:cs typeface="Arial"/>
              </a:rPr>
              <a:t>: </a:t>
            </a:r>
            <a:r>
              <a:rPr lang="en-GB" sz="1200" b="1" kern="0" dirty="0">
                <a:latin typeface="Arial"/>
                <a:cs typeface="Arial"/>
              </a:rPr>
              <a:t> </a:t>
            </a:r>
            <a:r>
              <a:rPr lang="en-GB" sz="1200" kern="0" dirty="0">
                <a:latin typeface="Arial"/>
                <a:cs typeface="Arial"/>
              </a:rPr>
              <a:t>you need to plan and produce your own health promotion campaign or activity.</a:t>
            </a:r>
          </a:p>
          <a:p>
            <a:pPr marL="12700" marR="400050"/>
            <a:endParaRPr lang="en-GB" sz="1200" kern="0" dirty="0">
              <a:latin typeface="Arial"/>
              <a:cs typeface="Arial"/>
            </a:endParaRPr>
          </a:p>
          <a:p>
            <a:pPr marL="12700" marR="24765"/>
            <a:r>
              <a:rPr lang="en-GB" sz="1200" b="1" kern="0" dirty="0">
                <a:latin typeface="Arial"/>
                <a:cs typeface="Arial"/>
              </a:rPr>
              <a:t>Part (e)</a:t>
            </a:r>
            <a:r>
              <a:rPr lang="en-GB" sz="1200" kern="0" dirty="0">
                <a:latin typeface="Arial"/>
                <a:cs typeface="Arial"/>
              </a:rPr>
              <a:t>:  finally, analyse and evaluate your work with regard to the feedback you have gained, the strengths and weaknesses of your campaign/activity and the possible short-term and long-term effects of your campaign/activity on your target group.</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a:p>
        </p:txBody>
      </p:sp>
    </p:spTree>
    <p:extLst>
      <p:ext uri="{BB962C8B-B14F-4D97-AF65-F5344CB8AC3E}">
        <p14:creationId xmlns:p14="http://schemas.microsoft.com/office/powerpoint/2010/main" val="2384749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734060" indent="0">
              <a:buSzPct val="102777"/>
              <a:buNone/>
              <a:tabLst>
                <a:tab pos="297815" algn="l"/>
                <a:tab pos="298450" algn="l"/>
              </a:tabLst>
            </a:pPr>
            <a:r>
              <a:rPr lang="en-US" sz="1200" kern="0" dirty="0">
                <a:latin typeface="Arial"/>
                <a:cs typeface="Arial"/>
              </a:rPr>
              <a:t>Before you begin-</a:t>
            </a:r>
          </a:p>
          <a:p>
            <a:pPr marL="298450" marR="734060" indent="-285750">
              <a:buSzPct val="102777"/>
              <a:buChar char="•"/>
              <a:tabLst>
                <a:tab pos="297815" algn="l"/>
                <a:tab pos="298450" algn="l"/>
              </a:tabLst>
            </a:pPr>
            <a:r>
              <a:rPr lang="en-US" sz="1200" kern="0" dirty="0">
                <a:latin typeface="Arial"/>
                <a:cs typeface="Arial"/>
              </a:rPr>
              <a:t>You will have approximately </a:t>
            </a:r>
            <a:r>
              <a:rPr lang="en-US" sz="1200" b="1" kern="0" dirty="0">
                <a:latin typeface="Arial"/>
                <a:cs typeface="Arial"/>
              </a:rPr>
              <a:t>10 hours </a:t>
            </a:r>
            <a:r>
              <a:rPr lang="en-US" sz="1200" kern="0" dirty="0">
                <a:latin typeface="Arial"/>
                <a:cs typeface="Arial"/>
              </a:rPr>
              <a:t>to complete Task 1 and </a:t>
            </a:r>
            <a:r>
              <a:rPr lang="en-US" sz="1200" b="1" kern="0" dirty="0">
                <a:latin typeface="Arial"/>
                <a:cs typeface="Arial"/>
              </a:rPr>
              <a:t>15 hours </a:t>
            </a:r>
            <a:r>
              <a:rPr lang="en-US" sz="1200" kern="0" dirty="0">
                <a:latin typeface="Arial"/>
                <a:cs typeface="Arial"/>
              </a:rPr>
              <a:t>to complete Task 2.</a:t>
            </a:r>
          </a:p>
          <a:p>
            <a:pPr marL="298450" marR="734060" indent="-285750">
              <a:buSzPct val="102777"/>
              <a:buChar char="•"/>
              <a:tabLst>
                <a:tab pos="297815" algn="l"/>
                <a:tab pos="298450" algn="l"/>
              </a:tabLst>
            </a:pPr>
            <a:endParaRPr lang="en-US" sz="1200" kern="0" dirty="0">
              <a:latin typeface="Arial"/>
              <a:cs typeface="Arial"/>
            </a:endParaRPr>
          </a:p>
          <a:p>
            <a:pPr marL="298450" marR="280035" indent="-285750">
              <a:buSzPct val="102777"/>
              <a:buChar char="•"/>
              <a:tabLst>
                <a:tab pos="297815" algn="l"/>
                <a:tab pos="298450" algn="l"/>
              </a:tabLst>
            </a:pPr>
            <a:r>
              <a:rPr lang="en-US" sz="1200" kern="0" dirty="0">
                <a:latin typeface="Arial"/>
                <a:cs typeface="Arial"/>
              </a:rPr>
              <a:t>These times refer to work completed under </a:t>
            </a:r>
            <a:r>
              <a:rPr lang="en-US" sz="1200" b="1" kern="0" dirty="0">
                <a:latin typeface="Arial"/>
                <a:cs typeface="Arial"/>
              </a:rPr>
              <a:t>direct supervision </a:t>
            </a:r>
            <a:r>
              <a:rPr lang="en-US" sz="1200" kern="0" dirty="0">
                <a:latin typeface="Arial"/>
                <a:cs typeface="Arial"/>
              </a:rPr>
              <a:t>in your class, with your teacher present.</a:t>
            </a:r>
          </a:p>
          <a:p>
            <a:pPr marL="298450" marR="280035" indent="-285750">
              <a:buSzPct val="102777"/>
              <a:buChar char="•"/>
              <a:tabLst>
                <a:tab pos="297815" algn="l"/>
                <a:tab pos="298450" algn="l"/>
              </a:tabLst>
            </a:pPr>
            <a:endParaRPr lang="en-US" sz="1200" kern="0" dirty="0">
              <a:latin typeface="Arial"/>
              <a:cs typeface="Arial"/>
            </a:endParaRPr>
          </a:p>
          <a:p>
            <a:pPr marL="298450" marR="5080" indent="-285750">
              <a:buSzPct val="102777"/>
              <a:buChar char="•"/>
              <a:tabLst>
                <a:tab pos="297815" algn="l"/>
                <a:tab pos="298450" algn="l"/>
              </a:tabLst>
            </a:pPr>
            <a:r>
              <a:rPr lang="en-US" sz="1200" kern="0" dirty="0">
                <a:latin typeface="Arial"/>
                <a:cs typeface="Arial"/>
              </a:rPr>
              <a:t>This time </a:t>
            </a:r>
            <a:r>
              <a:rPr lang="en-US" sz="1200" b="1" kern="0" dirty="0">
                <a:latin typeface="Arial"/>
                <a:cs typeface="Arial"/>
              </a:rPr>
              <a:t>does not</a:t>
            </a:r>
            <a:r>
              <a:rPr lang="en-US" sz="1200" kern="0" dirty="0">
                <a:latin typeface="Arial"/>
                <a:cs typeface="Arial"/>
              </a:rPr>
              <a:t> include investigation and research which can be undertaken outside the supervised time and does not need to be logged as counting towards the times noted above.</a:t>
            </a:r>
          </a:p>
          <a:p>
            <a:pPr marL="298450" marR="5080" indent="-285750">
              <a:buSzPct val="102777"/>
              <a:buChar char="•"/>
              <a:tabLst>
                <a:tab pos="297815" algn="l"/>
                <a:tab pos="298450" algn="l"/>
              </a:tabLst>
            </a:pPr>
            <a:endParaRPr lang="en-US" sz="1200" kern="0" dirty="0">
              <a:latin typeface="Arial"/>
              <a:cs typeface="Arial"/>
            </a:endParaRPr>
          </a:p>
          <a:p>
            <a:pPr marL="298450" indent="-285750">
              <a:buSzPct val="102777"/>
              <a:buChar char="•"/>
              <a:tabLst>
                <a:tab pos="297815" algn="l"/>
                <a:tab pos="298450" algn="l"/>
              </a:tabLst>
            </a:pPr>
            <a:r>
              <a:rPr lang="en-US" sz="1200" kern="0" dirty="0">
                <a:latin typeface="Arial"/>
                <a:cs typeface="Arial"/>
              </a:rPr>
              <a:t>The NEA tasks </a:t>
            </a:r>
            <a:r>
              <a:rPr lang="en-US" sz="1200" b="1" kern="0" dirty="0">
                <a:latin typeface="Arial"/>
                <a:cs typeface="Arial"/>
              </a:rPr>
              <a:t>do not </a:t>
            </a:r>
            <a:r>
              <a:rPr lang="en-US" sz="1200" kern="0" dirty="0">
                <a:latin typeface="Arial"/>
                <a:cs typeface="Arial"/>
              </a:rPr>
              <a:t>have a required or recommended length in words or pages.</a:t>
            </a:r>
          </a:p>
          <a:p>
            <a:pPr marL="298450" indent="-285750">
              <a:buSzPct val="102777"/>
              <a:buChar char="•"/>
              <a:tabLst>
                <a:tab pos="297815" algn="l"/>
                <a:tab pos="298450" algn="l"/>
              </a:tabLst>
            </a:pPr>
            <a:endParaRPr lang="en-US" sz="1200" kern="0" dirty="0">
              <a:latin typeface="Arial"/>
              <a:cs typeface="Arial"/>
            </a:endParaRPr>
          </a:p>
          <a:p>
            <a:pPr marL="298450" marR="531495" indent="-285750">
              <a:buSzPct val="102777"/>
              <a:buChar char="•"/>
              <a:tabLst>
                <a:tab pos="297815" algn="l"/>
                <a:tab pos="298450" algn="l"/>
              </a:tabLst>
            </a:pPr>
            <a:r>
              <a:rPr lang="en-US" sz="1200" kern="0" dirty="0">
                <a:latin typeface="Arial"/>
                <a:cs typeface="Arial"/>
              </a:rPr>
              <a:t>You must meet the deadlines your teacher gives you and, during the write-up period, your work should always remain with your teacher in your classroom.</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317903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9860" marR="138430" algn="l">
              <a:spcBef>
                <a:spcPts val="100"/>
              </a:spcBef>
            </a:pPr>
            <a:r>
              <a:rPr lang="en-GB" sz="1200" b="1" kern="0" dirty="0"/>
              <a:t>All work for both Task 1 and Task 2 should be completed individually.</a:t>
            </a:r>
          </a:p>
          <a:p>
            <a:pPr marL="149860" marR="138430" algn="l">
              <a:spcBef>
                <a:spcPts val="100"/>
              </a:spcBef>
            </a:pPr>
            <a:r>
              <a:rPr lang="en-GB" sz="1200" b="1" kern="0" dirty="0"/>
              <a:t>You should not be done working together with anyone else.</a:t>
            </a:r>
          </a:p>
          <a:p>
            <a:pPr marL="20955" marR="5080" algn="l">
              <a:spcBef>
                <a:spcPts val="0"/>
              </a:spcBef>
              <a:spcAft>
                <a:spcPts val="0"/>
              </a:spcAft>
            </a:pPr>
            <a:r>
              <a:rPr lang="en-GB" sz="1200" kern="0" dirty="0"/>
              <a:t>Choose your own set individuals for </a:t>
            </a:r>
            <a:r>
              <a:rPr lang="en-GB" sz="1200" b="1" kern="0" dirty="0"/>
              <a:t>Task 1</a:t>
            </a:r>
          </a:p>
          <a:p>
            <a:pPr marL="20955" marR="5080" algn="l">
              <a:spcBef>
                <a:spcPts val="0"/>
              </a:spcBef>
              <a:spcAft>
                <a:spcPts val="0"/>
              </a:spcAft>
            </a:pPr>
            <a:r>
              <a:rPr lang="en-GB" sz="1200" kern="0" dirty="0"/>
              <a:t>and your own target group and topic for </a:t>
            </a:r>
            <a:r>
              <a:rPr lang="en-GB" sz="1200" b="1" kern="0" dirty="0"/>
              <a:t>Task </a:t>
            </a:r>
            <a:r>
              <a:rPr lang="en-GB" sz="1200" b="1" kern="0" dirty="0">
                <a:latin typeface="Arial"/>
                <a:cs typeface="Arial"/>
              </a:rPr>
              <a:t>2</a:t>
            </a:r>
            <a:r>
              <a:rPr lang="en-GB" sz="1200" kern="0" dirty="0"/>
              <a:t>.</a:t>
            </a:r>
          </a:p>
          <a:p>
            <a:pPr marL="8255" algn="l"/>
            <a:r>
              <a:rPr lang="en-GB" sz="1200" kern="0" dirty="0"/>
              <a:t>This allows for individual work throughout.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1037446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indent="0">
              <a:spcBef>
                <a:spcPts val="470"/>
              </a:spcBef>
              <a:spcAft>
                <a:spcPts val="1200"/>
              </a:spcAft>
              <a:buSzPct val="102777"/>
              <a:buNone/>
              <a:tabLst>
                <a:tab pos="354965" algn="l"/>
                <a:tab pos="355600" algn="l"/>
              </a:tabLst>
            </a:pPr>
            <a:r>
              <a:rPr lang="en-GB" sz="1200" kern="0" dirty="0">
                <a:latin typeface="Arial"/>
                <a:cs typeface="Arial"/>
              </a:rPr>
              <a:t>Planning your work-</a:t>
            </a:r>
          </a:p>
          <a:p>
            <a:pPr marL="184150" indent="-171450">
              <a:spcBef>
                <a:spcPts val="470"/>
              </a:spcBef>
              <a:spcAft>
                <a:spcPts val="1200"/>
              </a:spcAft>
              <a:buSzPct val="102777"/>
              <a:buFont typeface="Arial" panose="020B0604020202020204" pitchFamily="34" charset="0"/>
              <a:buChar char="•"/>
              <a:tabLst>
                <a:tab pos="354965" algn="l"/>
                <a:tab pos="355600" algn="l"/>
              </a:tabLst>
            </a:pPr>
            <a:r>
              <a:rPr lang="en-GB" sz="1200" kern="0" dirty="0">
                <a:latin typeface="Arial"/>
                <a:cs typeface="Arial"/>
              </a:rPr>
              <a:t>Make sure you understand the requirements of each part before making a start.</a:t>
            </a:r>
          </a:p>
          <a:p>
            <a:pPr marL="355600" marR="5080" indent="-342900">
              <a:spcBef>
                <a:spcPts val="430"/>
              </a:spcBef>
              <a:spcAft>
                <a:spcPts val="1200"/>
              </a:spcAft>
              <a:buSzPct val="102777"/>
              <a:buChar char="•"/>
              <a:tabLst>
                <a:tab pos="354965" algn="l"/>
                <a:tab pos="355600" algn="l"/>
              </a:tabLst>
            </a:pPr>
            <a:r>
              <a:rPr lang="en-GB" sz="1200" kern="0" dirty="0">
                <a:latin typeface="Arial"/>
                <a:cs typeface="Arial"/>
              </a:rPr>
              <a:t>Remember that your teacher is allowed to provide guidance and support to ensure you are clear about what you need to do.</a:t>
            </a:r>
          </a:p>
          <a:p>
            <a:pPr marL="355600" marR="266700" indent="-342900">
              <a:spcBef>
                <a:spcPts val="434"/>
              </a:spcBef>
              <a:spcAft>
                <a:spcPts val="1200"/>
              </a:spcAft>
              <a:buSzPct val="102777"/>
              <a:buChar char="•"/>
              <a:tabLst>
                <a:tab pos="354965" algn="l"/>
                <a:tab pos="355600" algn="l"/>
              </a:tabLst>
            </a:pPr>
            <a:r>
              <a:rPr lang="en-GB" sz="1200" kern="0" dirty="0">
                <a:latin typeface="Arial"/>
                <a:cs typeface="Arial"/>
              </a:rPr>
              <a:t>Make sure that you understand the marking criteria so you can follow and check your work as you complete the different sections.</a:t>
            </a:r>
          </a:p>
          <a:p>
            <a:pPr marL="355600" marR="32384" indent="-342900">
              <a:spcBef>
                <a:spcPts val="430"/>
              </a:spcBef>
              <a:spcAft>
                <a:spcPts val="1200"/>
              </a:spcAft>
              <a:buSzPct val="102777"/>
              <a:buChar char="•"/>
              <a:tabLst>
                <a:tab pos="354965" algn="l"/>
                <a:tab pos="355600" algn="l"/>
              </a:tabLst>
            </a:pPr>
            <a:r>
              <a:rPr lang="en-GB" sz="1200" kern="0" dirty="0">
                <a:latin typeface="Arial"/>
                <a:cs typeface="Arial"/>
              </a:rPr>
              <a:t>Remember that Task 1 has </a:t>
            </a:r>
            <a:r>
              <a:rPr lang="en-GB" sz="1200" b="1" kern="0" dirty="0">
                <a:solidFill>
                  <a:srgbClr val="00B050"/>
                </a:solidFill>
                <a:latin typeface="Arial"/>
                <a:cs typeface="Arial"/>
              </a:rPr>
              <a:t>three</a:t>
            </a:r>
            <a:r>
              <a:rPr lang="en-GB" sz="1200" kern="0" dirty="0">
                <a:latin typeface="Arial"/>
                <a:cs typeface="Arial"/>
              </a:rPr>
              <a:t> parts: </a:t>
            </a:r>
            <a:r>
              <a:rPr lang="en-GB" sz="1200" kern="0" dirty="0">
                <a:solidFill>
                  <a:srgbClr val="00B050"/>
                </a:solidFill>
                <a:latin typeface="Arial"/>
                <a:cs typeface="Arial"/>
              </a:rPr>
              <a:t>(</a:t>
            </a:r>
            <a:r>
              <a:rPr lang="en-GB" sz="1200" b="1" kern="0" dirty="0">
                <a:solidFill>
                  <a:srgbClr val="00B050"/>
                </a:solidFill>
                <a:latin typeface="Arial"/>
                <a:cs typeface="Arial"/>
              </a:rPr>
              <a:t>a)</a:t>
            </a:r>
            <a:r>
              <a:rPr lang="en-GB" sz="1200" kern="0" dirty="0">
                <a:latin typeface="Arial"/>
                <a:cs typeface="Arial"/>
              </a:rPr>
              <a:t>, (</a:t>
            </a:r>
            <a:r>
              <a:rPr lang="en-GB" sz="1200" b="1" kern="0" dirty="0">
                <a:solidFill>
                  <a:srgbClr val="00B050"/>
                </a:solidFill>
                <a:latin typeface="Arial"/>
                <a:cs typeface="Arial"/>
              </a:rPr>
              <a:t>b) </a:t>
            </a:r>
            <a:r>
              <a:rPr lang="en-GB" sz="1200" kern="0" dirty="0">
                <a:latin typeface="Arial"/>
                <a:cs typeface="Arial"/>
              </a:rPr>
              <a:t>and </a:t>
            </a:r>
            <a:r>
              <a:rPr lang="en-GB" sz="1200" kern="0" dirty="0">
                <a:solidFill>
                  <a:srgbClr val="00B050"/>
                </a:solidFill>
                <a:latin typeface="Arial"/>
                <a:cs typeface="Arial"/>
              </a:rPr>
              <a:t>(</a:t>
            </a:r>
            <a:r>
              <a:rPr lang="en-GB" sz="1200" b="1" kern="0" dirty="0">
                <a:solidFill>
                  <a:srgbClr val="00B050"/>
                </a:solidFill>
                <a:latin typeface="Arial"/>
                <a:cs typeface="Arial"/>
              </a:rPr>
              <a:t>c) </a:t>
            </a:r>
            <a:r>
              <a:rPr lang="en-GB" sz="1200" kern="0" dirty="0">
                <a:latin typeface="Arial"/>
                <a:cs typeface="Arial"/>
              </a:rPr>
              <a:t>and Task 2 has </a:t>
            </a:r>
            <a:r>
              <a:rPr lang="en-GB" sz="1200" b="1" kern="0" dirty="0">
                <a:solidFill>
                  <a:srgbClr val="FF0000"/>
                </a:solidFill>
                <a:latin typeface="Arial"/>
                <a:cs typeface="Arial"/>
              </a:rPr>
              <a:t>five</a:t>
            </a:r>
            <a:r>
              <a:rPr lang="en-GB" sz="1200" kern="0" dirty="0">
                <a:latin typeface="Arial"/>
                <a:cs typeface="Arial"/>
              </a:rPr>
              <a:t> parts: </a:t>
            </a:r>
            <a:r>
              <a:rPr lang="en-GB" sz="1200" b="1" kern="0" dirty="0">
                <a:solidFill>
                  <a:srgbClr val="FF0000"/>
                </a:solidFill>
                <a:latin typeface="Arial"/>
                <a:cs typeface="Arial"/>
              </a:rPr>
              <a:t>(a), (b), (c), (d) </a:t>
            </a:r>
            <a:r>
              <a:rPr lang="en-GB" sz="1200" kern="0" dirty="0">
                <a:latin typeface="Arial"/>
                <a:cs typeface="Arial"/>
              </a:rPr>
              <a:t>and </a:t>
            </a:r>
            <a:r>
              <a:rPr lang="en-GB" sz="1200" b="1" kern="0" dirty="0">
                <a:solidFill>
                  <a:srgbClr val="FF0000"/>
                </a:solidFill>
                <a:latin typeface="Arial"/>
                <a:cs typeface="Arial"/>
              </a:rPr>
              <a:t>(e).</a:t>
            </a:r>
          </a:p>
          <a:p>
            <a:pPr marL="355600" indent="-342900">
              <a:spcBef>
                <a:spcPts val="434"/>
              </a:spcBef>
              <a:spcAft>
                <a:spcPts val="1200"/>
              </a:spcAft>
              <a:buSzPct val="102777"/>
              <a:buChar char="•"/>
              <a:tabLst>
                <a:tab pos="354965" algn="l"/>
                <a:tab pos="355600" algn="l"/>
              </a:tabLst>
            </a:pPr>
            <a:r>
              <a:rPr lang="en-GB" sz="1200" kern="0" dirty="0">
                <a:latin typeface="Arial"/>
                <a:cs typeface="Arial"/>
              </a:rPr>
              <a:t>Be organised and keep to the deadlines given to you by your teacher.</a:t>
            </a:r>
          </a:p>
          <a:p>
            <a:pPr marL="355600" marR="56515" indent="-342900">
              <a:spcBef>
                <a:spcPts val="430"/>
              </a:spcBef>
              <a:spcAft>
                <a:spcPts val="1200"/>
              </a:spcAft>
              <a:buSzPct val="102777"/>
              <a:buChar char="•"/>
              <a:tabLst>
                <a:tab pos="354965" algn="l"/>
                <a:tab pos="355600" algn="l"/>
              </a:tabLst>
            </a:pPr>
            <a:r>
              <a:rPr lang="en-GB" sz="1200" kern="0" dirty="0">
                <a:latin typeface="Arial"/>
                <a:cs typeface="Arial"/>
              </a:rPr>
              <a:t>Make sure that you have done your research and investigation before completing parts of the NEA in the classroom (plan your research and don’t leave it to the last minute!).</a:t>
            </a:r>
          </a:p>
          <a:p>
            <a:pPr marL="355600" marR="381000" indent="-342900">
              <a:spcBef>
                <a:spcPts val="430"/>
              </a:spcBef>
              <a:spcAft>
                <a:spcPts val="1200"/>
              </a:spcAft>
              <a:buSzPct val="102777"/>
              <a:buChar char="•"/>
              <a:tabLst>
                <a:tab pos="354965" algn="l"/>
                <a:tab pos="355600" algn="l"/>
                <a:tab pos="3914140" algn="l"/>
                <a:tab pos="5156200" algn="l"/>
              </a:tabLst>
            </a:pPr>
            <a:r>
              <a:rPr lang="en-GB" sz="1200" kern="0" dirty="0">
                <a:latin typeface="Arial"/>
                <a:cs typeface="Arial"/>
              </a:rPr>
              <a:t>Ensure you are clear when the writing up will take place (and carefully consider how long it should take you to complete all parts).</a:t>
            </a:r>
          </a:p>
          <a:p>
            <a:pPr marL="355600" indent="-342900">
              <a:spcBef>
                <a:spcPts val="434"/>
              </a:spcBef>
              <a:spcAft>
                <a:spcPts val="1200"/>
              </a:spcAft>
              <a:buSzPct val="102777"/>
              <a:buChar char="•"/>
              <a:tabLst>
                <a:tab pos="354965" algn="l"/>
                <a:tab pos="355600" algn="l"/>
              </a:tabLst>
            </a:pPr>
            <a:r>
              <a:rPr lang="en-GB" sz="1200" kern="0" dirty="0">
                <a:latin typeface="Arial"/>
                <a:cs typeface="Arial"/>
              </a:rPr>
              <a:t>Make sure you acknowledge any sources of information that you use.</a:t>
            </a:r>
          </a:p>
          <a:p>
            <a:pPr marL="355600" marR="633095" indent="-342900">
              <a:spcBef>
                <a:spcPts val="430"/>
              </a:spcBef>
              <a:spcAft>
                <a:spcPts val="600"/>
              </a:spcAft>
              <a:buSzPct val="102777"/>
              <a:buChar char="•"/>
              <a:tabLst>
                <a:tab pos="354965" algn="l"/>
                <a:tab pos="355600" algn="l"/>
              </a:tabLst>
            </a:pPr>
            <a:r>
              <a:rPr lang="en-GB" sz="1200" kern="0" dirty="0">
                <a:latin typeface="Arial"/>
                <a:cs typeface="Arial"/>
              </a:rPr>
              <a:t>Remember to store your work safely so that no-one else (except your teacher/s) can access </a:t>
            </a:r>
            <a:r>
              <a:rPr lang="en-GB" sz="1200" kern="0" dirty="0" err="1">
                <a:latin typeface="Arial"/>
                <a:cs typeface="Arial"/>
              </a:rPr>
              <a:t>i</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3604241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9053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sz="half" idx="2"/>
          </p:nvPr>
        </p:nvSpPr>
        <p:spPr>
          <a:xfrm>
            <a:off x="261133" y="1498372"/>
            <a:ext cx="5394960"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sz="half" idx="3"/>
          </p:nvPr>
        </p:nvSpPr>
        <p:spPr>
          <a:xfrm>
            <a:off x="6393495" y="1519279"/>
            <a:ext cx="5260339"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85778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 id="2147483744" r:id="rId4"/>
    <p:sldLayoutId id="2147483745" r:id="rId5"/>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www.wjec.co.uk/"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9086A-4489-44E3-8FD6-E495B38C8961}"/>
              </a:ext>
            </a:extLst>
          </p:cNvPr>
          <p:cNvPicPr>
            <a:picLocks noChangeAspect="1"/>
          </p:cNvPicPr>
          <p:nvPr/>
        </p:nvPicPr>
        <p:blipFill>
          <a:blip r:embed="rId5"/>
          <a:stretch>
            <a:fillRect/>
          </a:stretch>
        </p:blipFill>
        <p:spPr>
          <a:xfrm>
            <a:off x="270561" y="975893"/>
            <a:ext cx="11674695" cy="5787764"/>
          </a:xfrm>
          <a:prstGeom prst="rect">
            <a:avLst/>
          </a:prstGeom>
        </p:spPr>
      </p:pic>
      <p:sp>
        <p:nvSpPr>
          <p:cNvPr id="9" name="Title 1"/>
          <p:cNvSpPr txBox="1">
            <a:spLocks/>
          </p:cNvSpPr>
          <p:nvPr/>
        </p:nvSpPr>
        <p:spPr>
          <a:xfrm>
            <a:off x="938706" y="1762658"/>
            <a:ext cx="10745293" cy="14164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GCSE Health and Social Care, and Childcare</a:t>
            </a:r>
          </a:p>
          <a:p>
            <a:endParaRPr lang="en-US" sz="2800" dirty="0">
              <a:solidFill>
                <a:schemeClr val="bg1"/>
              </a:solidFill>
            </a:endParaRPr>
          </a:p>
          <a:p>
            <a:r>
              <a:rPr lang="en-US" sz="2800" dirty="0">
                <a:solidFill>
                  <a:schemeClr val="bg1"/>
                </a:solidFill>
              </a:rPr>
              <a:t>Unit 2 – Promoting and maintaining health and well-being (3570U2)</a:t>
            </a:r>
            <a:endParaRPr lang="en-GB" sz="2800" dirty="0">
              <a:solidFill>
                <a:schemeClr val="bg1"/>
              </a:solidFill>
            </a:endParaRPr>
          </a:p>
        </p:txBody>
      </p:sp>
      <p:sp>
        <p:nvSpPr>
          <p:cNvPr id="2" name="TextBox 1"/>
          <p:cNvSpPr txBox="1"/>
          <p:nvPr/>
        </p:nvSpPr>
        <p:spPr>
          <a:xfrm>
            <a:off x="212505" y="354573"/>
            <a:ext cx="7529685" cy="461665"/>
          </a:xfrm>
          <a:prstGeom prst="rect">
            <a:avLst/>
          </a:prstGeom>
          <a:noFill/>
        </p:spPr>
        <p:txBody>
          <a:bodyPr wrap="square" rtlCol="0">
            <a:spAutoFit/>
          </a:bodyPr>
          <a:lstStyle/>
          <a:p>
            <a:r>
              <a:rPr lang="en-US" sz="2400" dirty="0"/>
              <a:t>Non-Examination Assessment (NEA)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4" name="Audio 3">
            <a:hlinkClick r:id="" action="ppaction://media"/>
            <a:extLst>
              <a:ext uri="{FF2B5EF4-FFF2-40B4-BE49-F238E27FC236}">
                <a16:creationId xmlns:a16="http://schemas.microsoft.com/office/drawing/2014/main" id="{F2576E24-47CB-4890-B44C-C08BC6CE2F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0756"/>
    </mc:Choice>
    <mc:Fallback xmlns="">
      <p:transition spd="slow" advTm="1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2086" y="1541047"/>
            <a:ext cx="9907827" cy="4667945"/>
          </a:xfrm>
          <a:prstGeom prst="rect">
            <a:avLst/>
          </a:prstGeom>
        </p:spPr>
        <p:txBody>
          <a:bodyPr vert="horz" wrap="square" lIns="0" tIns="12700" rIns="0" bIns="0" rtlCol="0">
            <a:spAutoFit/>
          </a:bodyPr>
          <a:lstStyle/>
          <a:p>
            <a:pPr marL="298450" marR="6985" indent="-285750">
              <a:spcBef>
                <a:spcPts val="100"/>
              </a:spcBef>
              <a:buSzPct val="102777"/>
              <a:buChar char="•"/>
              <a:tabLst>
                <a:tab pos="297815" algn="l"/>
                <a:tab pos="298450" algn="l"/>
              </a:tabLst>
            </a:pPr>
            <a:r>
              <a:rPr lang="en-GB" sz="2000" kern="0" dirty="0">
                <a:latin typeface="Arial"/>
                <a:cs typeface="Arial"/>
              </a:rPr>
              <a:t>W</a:t>
            </a:r>
            <a:r>
              <a:rPr sz="2000" kern="0" dirty="0">
                <a:latin typeface="Arial"/>
                <a:cs typeface="Arial"/>
              </a:rPr>
              <a:t>hen investigating</a:t>
            </a:r>
            <a:r>
              <a:rPr lang="en-GB" sz="2000" kern="0" dirty="0">
                <a:latin typeface="Arial"/>
                <a:cs typeface="Arial"/>
              </a:rPr>
              <a:t>,</a:t>
            </a:r>
            <a:r>
              <a:rPr sz="2000" kern="0" dirty="0">
                <a:latin typeface="Arial"/>
                <a:cs typeface="Arial"/>
              </a:rPr>
              <a:t> you should try to access as many different resources as possible</a:t>
            </a:r>
            <a:r>
              <a:rPr lang="en-GB" sz="2000" kern="0" dirty="0">
                <a:latin typeface="Arial"/>
                <a:cs typeface="Arial"/>
              </a:rPr>
              <a:t>.</a:t>
            </a:r>
          </a:p>
          <a:p>
            <a:pPr marL="298450" marR="6985" indent="-285750">
              <a:spcBef>
                <a:spcPts val="100"/>
              </a:spcBef>
              <a:buSzPct val="102777"/>
              <a:buChar char="•"/>
              <a:tabLst>
                <a:tab pos="297815" algn="l"/>
                <a:tab pos="298450" algn="l"/>
              </a:tabLst>
            </a:pPr>
            <a:endParaRPr lang="en-GB" sz="2000" kern="0" dirty="0">
              <a:latin typeface="Arial"/>
              <a:cs typeface="Arial"/>
            </a:endParaRPr>
          </a:p>
          <a:p>
            <a:pPr marL="298450" marR="6985" indent="-285750">
              <a:spcBef>
                <a:spcPts val="100"/>
              </a:spcBef>
              <a:buSzPct val="102777"/>
              <a:buChar char="•"/>
              <a:tabLst>
                <a:tab pos="297815" algn="l"/>
                <a:tab pos="298450" algn="l"/>
              </a:tabLst>
            </a:pPr>
            <a:r>
              <a:rPr lang="en-GB" sz="2000" kern="0" dirty="0">
                <a:latin typeface="Arial"/>
                <a:cs typeface="Arial"/>
              </a:rPr>
              <a:t>Primary </a:t>
            </a:r>
            <a:r>
              <a:rPr sz="2000" kern="0" dirty="0">
                <a:latin typeface="Arial"/>
                <a:cs typeface="Arial"/>
              </a:rPr>
              <a:t>research is not essential but could help to improve the standard of your work</a:t>
            </a:r>
            <a:r>
              <a:rPr lang="en-GB" sz="2000" kern="0" dirty="0">
                <a:latin typeface="Arial"/>
                <a:cs typeface="Arial"/>
              </a:rPr>
              <a:t> (ask </a:t>
            </a:r>
            <a:r>
              <a:rPr sz="2000" kern="0" dirty="0">
                <a:latin typeface="Arial"/>
                <a:cs typeface="Arial"/>
              </a:rPr>
              <a:t>your teacher if you are unsure of how </a:t>
            </a:r>
            <a:r>
              <a:rPr lang="en-GB" sz="2000" kern="0" dirty="0">
                <a:latin typeface="Arial"/>
                <a:cs typeface="Arial"/>
              </a:rPr>
              <a:t>primary </a:t>
            </a:r>
            <a:r>
              <a:rPr sz="2000" kern="0" dirty="0">
                <a:latin typeface="Arial"/>
                <a:cs typeface="Arial"/>
              </a:rPr>
              <a:t>and secondary research differs</a:t>
            </a:r>
            <a:r>
              <a:rPr lang="en-GB" sz="2000" kern="0" dirty="0">
                <a:latin typeface="Arial"/>
                <a:cs typeface="Arial"/>
              </a:rPr>
              <a:t>).</a:t>
            </a:r>
          </a:p>
          <a:p>
            <a:pPr marL="298450" marR="6985" indent="-285750">
              <a:spcBef>
                <a:spcPts val="100"/>
              </a:spcBef>
              <a:buSzPct val="102777"/>
              <a:buChar char="•"/>
              <a:tabLst>
                <a:tab pos="297815" algn="l"/>
                <a:tab pos="298450" algn="l"/>
              </a:tabLst>
            </a:pPr>
            <a:endParaRPr sz="2000" kern="0" dirty="0">
              <a:latin typeface="Arial"/>
              <a:cs typeface="Arial"/>
            </a:endParaRPr>
          </a:p>
          <a:p>
            <a:pPr marL="298450" marR="139700" indent="-285750">
              <a:buSzPct val="102777"/>
              <a:buChar char="•"/>
              <a:tabLst>
                <a:tab pos="297815" algn="l"/>
                <a:tab pos="298450" algn="l"/>
              </a:tabLst>
            </a:pPr>
            <a:r>
              <a:rPr lang="en-GB" sz="2000" kern="0" dirty="0">
                <a:latin typeface="Arial"/>
                <a:cs typeface="Arial"/>
              </a:rPr>
              <a:t>Reference </a:t>
            </a:r>
            <a:r>
              <a:rPr sz="2000" kern="0" dirty="0">
                <a:latin typeface="Arial"/>
                <a:cs typeface="Arial"/>
              </a:rPr>
              <a:t>to sources of information used in your work must be acknowledged and this can be done through an appended bibliography or through footnotes</a:t>
            </a:r>
            <a:r>
              <a:rPr lang="en-GB" sz="2000" kern="0" dirty="0">
                <a:latin typeface="Arial"/>
                <a:cs typeface="Arial"/>
              </a:rPr>
              <a:t> (y</a:t>
            </a:r>
            <a:r>
              <a:rPr sz="2000" kern="0" dirty="0">
                <a:latin typeface="Arial"/>
                <a:cs typeface="Arial"/>
              </a:rPr>
              <a:t>our teacher can show you how to do this properly at the start of your work</a:t>
            </a:r>
            <a:r>
              <a:rPr lang="en-GB" sz="2000" kern="0" dirty="0">
                <a:latin typeface="Arial"/>
                <a:cs typeface="Arial"/>
              </a:rPr>
              <a:t>).</a:t>
            </a:r>
          </a:p>
          <a:p>
            <a:pPr marL="298450" marR="139700" indent="-285750">
              <a:buSzPct val="102777"/>
              <a:buChar char="•"/>
              <a:tabLst>
                <a:tab pos="297815" algn="l"/>
                <a:tab pos="298450" algn="l"/>
              </a:tabLst>
            </a:pPr>
            <a:endParaRPr sz="2000" kern="0" dirty="0">
              <a:latin typeface="Arial"/>
              <a:cs typeface="Arial"/>
            </a:endParaRPr>
          </a:p>
          <a:p>
            <a:pPr marL="298450" indent="-285750">
              <a:buSzPct val="102777"/>
              <a:buChar char="•"/>
              <a:tabLst>
                <a:tab pos="297815" algn="l"/>
                <a:tab pos="298450" algn="l"/>
              </a:tabLst>
            </a:pPr>
            <a:r>
              <a:rPr lang="en-GB" sz="2000" kern="0" dirty="0">
                <a:latin typeface="Arial"/>
                <a:cs typeface="Arial"/>
              </a:rPr>
              <a:t>T</a:t>
            </a:r>
            <a:r>
              <a:rPr sz="2000" kern="0" dirty="0">
                <a:latin typeface="Arial"/>
                <a:cs typeface="Arial"/>
              </a:rPr>
              <a:t>he resources will be personal to your chosen target and choice of topic (for </a:t>
            </a:r>
            <a:r>
              <a:rPr lang="en-GB" sz="2000" kern="0" dirty="0">
                <a:latin typeface="Arial"/>
                <a:cs typeface="Arial"/>
              </a:rPr>
              <a:t>T</a:t>
            </a:r>
            <a:r>
              <a:rPr sz="2000" kern="0" dirty="0">
                <a:latin typeface="Arial"/>
                <a:cs typeface="Arial"/>
              </a:rPr>
              <a:t>ask 2)</a:t>
            </a:r>
            <a:r>
              <a:rPr lang="en-GB" sz="2000" kern="0" dirty="0">
                <a:latin typeface="Arial"/>
                <a:cs typeface="Arial"/>
              </a:rPr>
              <a:t>.</a:t>
            </a:r>
          </a:p>
          <a:p>
            <a:pPr marL="298450" indent="-285750">
              <a:buSzPct val="102777"/>
              <a:buChar char="•"/>
              <a:tabLst>
                <a:tab pos="297815" algn="l"/>
                <a:tab pos="298450" algn="l"/>
              </a:tabLst>
            </a:pPr>
            <a:endParaRPr sz="2000" kern="0" dirty="0">
              <a:latin typeface="Arial"/>
              <a:cs typeface="Arial"/>
            </a:endParaRPr>
          </a:p>
          <a:p>
            <a:pPr marL="298450" marR="177800" indent="-285750">
              <a:buSzPct val="102777"/>
              <a:buChar char="•"/>
              <a:tabLst>
                <a:tab pos="297815" algn="l"/>
                <a:tab pos="298450" algn="l"/>
                <a:tab pos="5120005" algn="l"/>
              </a:tabLst>
            </a:pPr>
            <a:r>
              <a:rPr lang="en-GB" sz="2000" kern="0" dirty="0">
                <a:latin typeface="Arial"/>
                <a:cs typeface="Arial"/>
              </a:rPr>
              <a:t>If you can, try </a:t>
            </a:r>
            <a:r>
              <a:rPr sz="2000" kern="0" dirty="0">
                <a:latin typeface="Arial"/>
                <a:cs typeface="Arial"/>
              </a:rPr>
              <a:t>to use primary resources</a:t>
            </a:r>
            <a:r>
              <a:rPr lang="en-GB" sz="2000" kern="0" dirty="0">
                <a:latin typeface="Arial"/>
                <a:cs typeface="Arial"/>
              </a:rPr>
              <a:t> – for example, an </a:t>
            </a:r>
            <a:r>
              <a:rPr sz="2000" kern="0" dirty="0">
                <a:latin typeface="Arial"/>
                <a:cs typeface="Arial"/>
              </a:rPr>
              <a:t>interview with a </a:t>
            </a:r>
            <a:r>
              <a:rPr sz="2000" kern="0" dirty="0" err="1">
                <a:latin typeface="Arial"/>
                <a:cs typeface="Arial"/>
              </a:rPr>
              <a:t>nurs</a:t>
            </a:r>
            <a:r>
              <a:rPr lang="en-GB" sz="2000" kern="0" dirty="0">
                <a:latin typeface="Arial"/>
                <a:cs typeface="Arial"/>
              </a:rPr>
              <a:t>e – rather than </a:t>
            </a:r>
            <a:r>
              <a:rPr sz="2000" kern="0" dirty="0">
                <a:latin typeface="Arial"/>
                <a:cs typeface="Arial"/>
              </a:rPr>
              <a:t>relying too heavily on</a:t>
            </a:r>
            <a:r>
              <a:rPr lang="en-GB" sz="2000" kern="0" dirty="0">
                <a:latin typeface="Arial"/>
                <a:cs typeface="Arial"/>
              </a:rPr>
              <a:t>, for example,</a:t>
            </a:r>
            <a:r>
              <a:rPr sz="2000" kern="0" dirty="0">
                <a:latin typeface="Arial"/>
                <a:cs typeface="Arial"/>
              </a:rPr>
              <a:t> a job description of</a:t>
            </a:r>
            <a:r>
              <a:rPr lang="en-GB" sz="2000" kern="0" dirty="0">
                <a:latin typeface="Arial"/>
                <a:cs typeface="Arial"/>
              </a:rPr>
              <a:t> </a:t>
            </a:r>
            <a:r>
              <a:rPr sz="2000" kern="0" dirty="0">
                <a:latin typeface="Arial"/>
                <a:cs typeface="Arial"/>
              </a:rPr>
              <a:t>a nurse </a:t>
            </a:r>
            <a:r>
              <a:rPr lang="en-GB" sz="2000" kern="0" dirty="0">
                <a:latin typeface="Arial"/>
                <a:cs typeface="Arial"/>
              </a:rPr>
              <a:t>from</a:t>
            </a:r>
            <a:r>
              <a:rPr sz="2000" kern="0" dirty="0">
                <a:latin typeface="Arial"/>
                <a:cs typeface="Arial"/>
              </a:rPr>
              <a:t> the internet</a:t>
            </a:r>
            <a:r>
              <a:rPr lang="en-GB" sz="2000" kern="0" dirty="0">
                <a:latin typeface="Arial"/>
                <a:cs typeface="Arial"/>
              </a:rPr>
              <a:t>.</a:t>
            </a:r>
          </a:p>
        </p:txBody>
      </p:sp>
      <p:sp>
        <p:nvSpPr>
          <p:cNvPr id="4" name="object 2">
            <a:extLst>
              <a:ext uri="{FF2B5EF4-FFF2-40B4-BE49-F238E27FC236}">
                <a16:creationId xmlns:a16="http://schemas.microsoft.com/office/drawing/2014/main" id="{D2AD5259-6E04-49EB-A3AF-518C1E28294F}"/>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Using resources</a:t>
            </a:r>
          </a:p>
        </p:txBody>
      </p:sp>
      <p:pic>
        <p:nvPicPr>
          <p:cNvPr id="5" name="Audio 4">
            <a:hlinkClick r:id="" action="ppaction://media"/>
            <a:extLst>
              <a:ext uri="{FF2B5EF4-FFF2-40B4-BE49-F238E27FC236}">
                <a16:creationId xmlns:a16="http://schemas.microsoft.com/office/drawing/2014/main" id="{02871684-E231-47F3-8A31-9CAB086DC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692"/>
    </mc:Choice>
    <mc:Fallback xmlns="">
      <p:transition spd="slow" advTm="50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1498" y="1600200"/>
            <a:ext cx="8549005" cy="4090863"/>
          </a:xfrm>
          <a:prstGeom prst="rect">
            <a:avLst/>
          </a:prstGeom>
        </p:spPr>
        <p:txBody>
          <a:bodyPr vert="horz" wrap="square" lIns="0" tIns="12700" rIns="0" bIns="0" rtlCol="0">
            <a:spAutoFit/>
          </a:bodyPr>
          <a:lstStyle/>
          <a:p>
            <a:pPr marL="298450" marR="6985" indent="-285750">
              <a:spcBef>
                <a:spcPts val="100"/>
              </a:spcBef>
              <a:buSzPct val="102777"/>
              <a:buChar char="•"/>
              <a:tabLst>
                <a:tab pos="297815" algn="l"/>
                <a:tab pos="298450" algn="l"/>
              </a:tabLst>
            </a:pPr>
            <a:r>
              <a:rPr lang="en-US" sz="2000" kern="0" dirty="0">
                <a:latin typeface="Arial"/>
                <a:cs typeface="Arial"/>
              </a:rPr>
              <a:t>Remember, you will also have your class notes, your own research and investigation notes at hand to help you.</a:t>
            </a:r>
          </a:p>
          <a:p>
            <a:pPr marL="298450" marR="6985" indent="-285750">
              <a:spcBef>
                <a:spcPts val="100"/>
              </a:spcBef>
              <a:buSzPct val="102777"/>
              <a:buChar char="•"/>
              <a:tabLst>
                <a:tab pos="297815" algn="l"/>
                <a:tab pos="298450" algn="l"/>
              </a:tabLst>
            </a:pPr>
            <a:endParaRPr lang="en-US" sz="2000" kern="0" dirty="0">
              <a:latin typeface="Arial"/>
              <a:cs typeface="Arial"/>
            </a:endParaRPr>
          </a:p>
          <a:p>
            <a:pPr marL="298450" marR="6985" indent="-285750">
              <a:spcBef>
                <a:spcPts val="100"/>
              </a:spcBef>
              <a:buSzPct val="102777"/>
              <a:buChar char="•"/>
              <a:tabLst>
                <a:tab pos="297815" algn="l"/>
                <a:tab pos="298450" algn="l"/>
              </a:tabLst>
            </a:pPr>
            <a:r>
              <a:rPr lang="en-US" sz="2000" kern="0" dirty="0">
                <a:latin typeface="Arial"/>
                <a:cs typeface="Arial"/>
              </a:rPr>
              <a:t>You can access all resources when you are in the classroom writing up your work within the NEA.</a:t>
            </a:r>
          </a:p>
          <a:p>
            <a:pPr marL="298450" marR="6985" indent="-285750">
              <a:spcBef>
                <a:spcPts val="100"/>
              </a:spcBef>
              <a:buSzPct val="102777"/>
              <a:buChar char="•"/>
              <a:tabLst>
                <a:tab pos="297815" algn="l"/>
                <a:tab pos="298450" algn="l"/>
              </a:tabLst>
            </a:pPr>
            <a:endParaRPr lang="en-US" sz="2000" kern="0" dirty="0">
              <a:latin typeface="Arial"/>
              <a:cs typeface="Arial"/>
            </a:endParaRPr>
          </a:p>
          <a:p>
            <a:pPr marL="298450" marR="6985" indent="-285750">
              <a:spcBef>
                <a:spcPts val="100"/>
              </a:spcBef>
              <a:buSzPct val="102777"/>
              <a:buChar char="•"/>
              <a:tabLst>
                <a:tab pos="297815" algn="l"/>
                <a:tab pos="298450" algn="l"/>
              </a:tabLst>
            </a:pPr>
            <a:r>
              <a:rPr lang="en-US" sz="2000" kern="0" dirty="0">
                <a:latin typeface="Arial"/>
                <a:cs typeface="Arial"/>
              </a:rPr>
              <a:t>Your teacher can also provide you with guidance and support you to make sure you have a clear understanding of the requirements of the tasks.</a:t>
            </a:r>
          </a:p>
          <a:p>
            <a:pPr marL="298450" marR="6985" indent="-285750">
              <a:spcBef>
                <a:spcPts val="100"/>
              </a:spcBef>
              <a:buSzPct val="102777"/>
              <a:buChar char="•"/>
              <a:tabLst>
                <a:tab pos="297815" algn="l"/>
                <a:tab pos="298450" algn="l"/>
              </a:tabLst>
            </a:pPr>
            <a:endParaRPr lang="en-US" sz="2000" kern="0" dirty="0">
              <a:latin typeface="Arial"/>
              <a:cs typeface="Arial"/>
            </a:endParaRPr>
          </a:p>
          <a:p>
            <a:pPr marL="298450" marR="6985" indent="-285750">
              <a:spcBef>
                <a:spcPts val="100"/>
              </a:spcBef>
              <a:buSzPct val="102777"/>
              <a:buChar char="•"/>
              <a:tabLst>
                <a:tab pos="297815" algn="l"/>
                <a:tab pos="298450" algn="l"/>
              </a:tabLst>
            </a:pPr>
            <a:r>
              <a:rPr lang="en-US" sz="2000" kern="0" dirty="0">
                <a:latin typeface="Arial"/>
                <a:cs typeface="Arial"/>
              </a:rPr>
              <a:t>You will work individually within the time allocated (however, your teacher might ask you to work in groups when starting to investigate in topics in class).</a:t>
            </a:r>
          </a:p>
        </p:txBody>
      </p:sp>
      <p:sp>
        <p:nvSpPr>
          <p:cNvPr id="6" name="object 2">
            <a:extLst>
              <a:ext uri="{FF2B5EF4-FFF2-40B4-BE49-F238E27FC236}">
                <a16:creationId xmlns:a16="http://schemas.microsoft.com/office/drawing/2014/main" id="{B9878E99-743C-4033-8E50-14E86D83EC3C}"/>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Using resources</a:t>
            </a:r>
          </a:p>
        </p:txBody>
      </p:sp>
      <p:pic>
        <p:nvPicPr>
          <p:cNvPr id="4" name="Audio 3">
            <a:hlinkClick r:id="" action="ppaction://media"/>
            <a:extLst>
              <a:ext uri="{FF2B5EF4-FFF2-40B4-BE49-F238E27FC236}">
                <a16:creationId xmlns:a16="http://schemas.microsoft.com/office/drawing/2014/main" id="{3E18070E-819D-4E0E-92E5-7855E251F7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1004714"/>
      </p:ext>
    </p:extLst>
  </p:cSld>
  <p:clrMapOvr>
    <a:masterClrMapping/>
  </p:clrMapOvr>
  <mc:AlternateContent xmlns:mc="http://schemas.openxmlformats.org/markup-compatibility/2006" xmlns:p14="http://schemas.microsoft.com/office/powerpoint/2010/main">
    <mc:Choice Requires="p14">
      <p:transition spd="slow" p14:dur="2000" advTm="32189"/>
    </mc:Choice>
    <mc:Fallback xmlns="">
      <p:transition spd="slow" advTm="32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66533" y="1904011"/>
            <a:ext cx="8359775" cy="2782813"/>
          </a:xfrm>
          <a:prstGeom prst="rect">
            <a:avLst/>
          </a:prstGeom>
        </p:spPr>
        <p:txBody>
          <a:bodyPr vert="horz" wrap="square" lIns="0" tIns="12700" rIns="0" bIns="0" rtlCol="0">
            <a:spAutoFit/>
          </a:bodyPr>
          <a:lstStyle/>
          <a:p>
            <a:pPr marL="355600" marR="5080" indent="-342900">
              <a:spcBef>
                <a:spcPts val="100"/>
              </a:spcBef>
              <a:buSzPct val="102500"/>
              <a:buChar char="•"/>
            </a:pPr>
            <a:r>
              <a:rPr lang="en-GB" sz="2000" kern="0" dirty="0">
                <a:latin typeface="Arial"/>
                <a:cs typeface="Arial"/>
              </a:rPr>
              <a:t>Y</a:t>
            </a:r>
            <a:r>
              <a:rPr sz="2000" kern="0" dirty="0">
                <a:latin typeface="Arial"/>
                <a:cs typeface="Arial"/>
              </a:rPr>
              <a:t>our work will be marked by your teacher who will follow a set marking  criteria</a:t>
            </a:r>
            <a:r>
              <a:rPr lang="en-GB" sz="2000" kern="0" dirty="0">
                <a:latin typeface="Arial"/>
                <a:cs typeface="Arial"/>
              </a:rPr>
              <a:t>.</a:t>
            </a:r>
            <a:endParaRPr sz="2000" kern="0" dirty="0">
              <a:latin typeface="Arial"/>
              <a:cs typeface="Arial"/>
            </a:endParaRPr>
          </a:p>
          <a:p>
            <a:pPr marL="355600" indent="-342900">
              <a:spcBef>
                <a:spcPts val="40"/>
              </a:spcBef>
              <a:buFont typeface="Arial"/>
              <a:buChar char="•"/>
            </a:pPr>
            <a:endParaRPr sz="2000" kern="0" dirty="0">
              <a:latin typeface="Arial"/>
              <a:cs typeface="Arial"/>
            </a:endParaRPr>
          </a:p>
          <a:p>
            <a:pPr marL="355600" marR="379095" indent="-342900">
              <a:buSzPct val="102500"/>
              <a:buChar char="•"/>
            </a:pPr>
            <a:r>
              <a:rPr lang="en-GB" sz="2000" kern="0" dirty="0">
                <a:latin typeface="Arial"/>
                <a:cs typeface="Arial"/>
              </a:rPr>
              <a:t>O</a:t>
            </a:r>
            <a:r>
              <a:rPr sz="2000" kern="0" dirty="0" err="1">
                <a:latin typeface="Arial"/>
                <a:cs typeface="Arial"/>
              </a:rPr>
              <a:t>nce</a:t>
            </a:r>
            <a:r>
              <a:rPr sz="2000" kern="0" dirty="0">
                <a:latin typeface="Arial"/>
                <a:cs typeface="Arial"/>
              </a:rPr>
              <a:t> the task is finished and the final assessment made, you cannot  make any </a:t>
            </a:r>
            <a:r>
              <a:rPr lang="en-GB" sz="2000" kern="0" dirty="0">
                <a:latin typeface="Arial"/>
                <a:cs typeface="Arial"/>
              </a:rPr>
              <a:t>further </a:t>
            </a:r>
            <a:r>
              <a:rPr sz="2000" kern="0" dirty="0">
                <a:latin typeface="Arial"/>
                <a:cs typeface="Arial"/>
              </a:rPr>
              <a:t>amendments to your</a:t>
            </a:r>
            <a:r>
              <a:rPr lang="en-GB" sz="2000" kern="0" dirty="0">
                <a:latin typeface="Arial"/>
                <a:cs typeface="Arial"/>
              </a:rPr>
              <a:t> </a:t>
            </a:r>
            <a:r>
              <a:rPr sz="2000" kern="0" dirty="0">
                <a:latin typeface="Arial"/>
                <a:cs typeface="Arial"/>
              </a:rPr>
              <a:t>work</a:t>
            </a:r>
            <a:r>
              <a:rPr lang="en-GB" sz="2000" kern="0" dirty="0">
                <a:latin typeface="Arial"/>
                <a:cs typeface="Arial"/>
              </a:rPr>
              <a:t>.</a:t>
            </a:r>
            <a:endParaRPr sz="2000" kern="0" dirty="0">
              <a:latin typeface="Arial"/>
              <a:cs typeface="Arial"/>
            </a:endParaRPr>
          </a:p>
          <a:p>
            <a:pPr marL="355600" indent="-342900">
              <a:spcBef>
                <a:spcPts val="45"/>
              </a:spcBef>
              <a:buFont typeface="Arial"/>
              <a:buChar char="•"/>
            </a:pPr>
            <a:endParaRPr sz="2000" kern="0" dirty="0">
              <a:latin typeface="Arial"/>
              <a:cs typeface="Arial"/>
            </a:endParaRPr>
          </a:p>
          <a:p>
            <a:pPr marL="355600" marR="464820" indent="-342900">
              <a:buSzPct val="102500"/>
              <a:buChar char="•"/>
            </a:pPr>
            <a:r>
              <a:rPr lang="en-GB" sz="2000" kern="0" dirty="0">
                <a:latin typeface="Arial"/>
                <a:cs typeface="Arial"/>
              </a:rPr>
              <a:t>Y</a:t>
            </a:r>
            <a:r>
              <a:rPr sz="2000" kern="0" dirty="0">
                <a:latin typeface="Arial"/>
                <a:cs typeface="Arial"/>
              </a:rPr>
              <a:t>our work may be requested by </a:t>
            </a:r>
            <a:r>
              <a:rPr lang="en-GB" sz="2000" kern="0" dirty="0">
                <a:latin typeface="Arial"/>
                <a:cs typeface="Arial"/>
              </a:rPr>
              <a:t>WJEC </a:t>
            </a:r>
            <a:r>
              <a:rPr sz="2000" kern="0" dirty="0">
                <a:latin typeface="Arial"/>
                <a:cs typeface="Arial"/>
              </a:rPr>
              <a:t>in a sample for moderation – this is to make sure marking is consistent across all </a:t>
            </a:r>
            <a:r>
              <a:rPr sz="2000" kern="0" dirty="0" err="1">
                <a:latin typeface="Arial"/>
                <a:cs typeface="Arial"/>
              </a:rPr>
              <a:t>centres</a:t>
            </a:r>
            <a:r>
              <a:rPr lang="en-GB" sz="2000" kern="0" dirty="0">
                <a:latin typeface="Arial"/>
                <a:cs typeface="Arial"/>
              </a:rPr>
              <a:t> in Wales.</a:t>
            </a:r>
            <a:endParaRPr sz="2000" kern="0" dirty="0">
              <a:latin typeface="Arial"/>
              <a:cs typeface="Arial"/>
            </a:endParaRPr>
          </a:p>
        </p:txBody>
      </p:sp>
      <p:sp>
        <p:nvSpPr>
          <p:cNvPr id="4" name="object 2">
            <a:extLst>
              <a:ext uri="{FF2B5EF4-FFF2-40B4-BE49-F238E27FC236}">
                <a16:creationId xmlns:a16="http://schemas.microsoft.com/office/drawing/2014/main" id="{38E55EFF-30DA-4E5B-97EA-4C1B29CB4DAB}"/>
              </a:ext>
            </a:extLst>
          </p:cNvPr>
          <p:cNvSpPr txBox="1">
            <a:spLocks/>
          </p:cNvSpPr>
          <p:nvPr/>
        </p:nvSpPr>
        <p:spPr>
          <a:xfrm>
            <a:off x="402863" y="306589"/>
            <a:ext cx="5843558"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How will your work be assessed/marked?</a:t>
            </a:r>
          </a:p>
        </p:txBody>
      </p:sp>
      <p:pic>
        <p:nvPicPr>
          <p:cNvPr id="5" name="Audio 4">
            <a:hlinkClick r:id="" action="ppaction://media"/>
            <a:extLst>
              <a:ext uri="{FF2B5EF4-FFF2-40B4-BE49-F238E27FC236}">
                <a16:creationId xmlns:a16="http://schemas.microsoft.com/office/drawing/2014/main" id="{CF568C83-544C-46E7-ADBE-22EE452CC5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77"/>
    </mc:Choice>
    <mc:Fallback xmlns="">
      <p:transition spd="slow" advTm="25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2862" y="1091597"/>
            <a:ext cx="11413085" cy="5245026"/>
          </a:xfrm>
          <a:prstGeom prst="rect">
            <a:avLst/>
          </a:prstGeom>
        </p:spPr>
        <p:txBody>
          <a:bodyPr vert="horz" wrap="square" lIns="0" tIns="12700" rIns="0" bIns="0" rtlCol="0">
            <a:spAutoFit/>
          </a:bodyPr>
          <a:lstStyle/>
          <a:p>
            <a:pPr marL="298450" indent="-285750">
              <a:spcAft>
                <a:spcPts val="1200"/>
              </a:spcAft>
              <a:buSzPct val="102777"/>
              <a:buChar char="•"/>
              <a:tabLst>
                <a:tab pos="297815" algn="l"/>
                <a:tab pos="298450" algn="l"/>
              </a:tabLst>
            </a:pPr>
            <a:r>
              <a:rPr lang="en-GB" sz="2000" kern="0" dirty="0">
                <a:latin typeface="Arial"/>
                <a:cs typeface="Arial"/>
              </a:rPr>
              <a:t>Type </a:t>
            </a:r>
            <a:r>
              <a:rPr sz="2000" kern="0" dirty="0">
                <a:latin typeface="Arial"/>
                <a:cs typeface="Arial"/>
              </a:rPr>
              <a:t>your work electronically wherever possible</a:t>
            </a:r>
            <a:r>
              <a:rPr lang="en-GB" sz="2000" kern="0" dirty="0">
                <a:latin typeface="Arial"/>
                <a:cs typeface="Arial"/>
              </a:rPr>
              <a:t>, and use the</a:t>
            </a:r>
            <a:r>
              <a:rPr sz="2000" kern="0" dirty="0">
                <a:latin typeface="Arial"/>
                <a:cs typeface="Arial"/>
              </a:rPr>
              <a:t> spell/grammar check</a:t>
            </a:r>
            <a:r>
              <a:rPr lang="en-GB" sz="2000" kern="0" dirty="0">
                <a:latin typeface="Arial"/>
                <a:cs typeface="Arial"/>
              </a:rPr>
              <a:t>.</a:t>
            </a:r>
          </a:p>
          <a:p>
            <a:pPr marL="298450" indent="-285750">
              <a:spcAft>
                <a:spcPts val="1200"/>
              </a:spcAft>
              <a:buSzPct val="102777"/>
              <a:buChar char="•"/>
              <a:tabLst>
                <a:tab pos="297815" algn="l"/>
                <a:tab pos="298450" algn="l"/>
              </a:tabLst>
            </a:pPr>
            <a:r>
              <a:rPr lang="en-GB" sz="2000" kern="0" dirty="0">
                <a:latin typeface="Arial"/>
                <a:cs typeface="Arial"/>
              </a:rPr>
              <a:t>If </a:t>
            </a:r>
            <a:r>
              <a:rPr sz="2000" kern="0" dirty="0">
                <a:latin typeface="Arial"/>
                <a:cs typeface="Arial"/>
              </a:rPr>
              <a:t>you are unable to produce your work electronically, make sure you use black ink and write legibly</a:t>
            </a:r>
            <a:r>
              <a:rPr lang="en-GB" sz="2000" kern="0" dirty="0">
                <a:latin typeface="Arial"/>
                <a:cs typeface="Arial"/>
              </a:rPr>
              <a:t>.</a:t>
            </a:r>
            <a:endParaRPr sz="2000" kern="0" dirty="0">
              <a:latin typeface="Arial"/>
              <a:cs typeface="Arial"/>
            </a:endParaRPr>
          </a:p>
          <a:p>
            <a:pPr marL="298450" indent="-285750">
              <a:spcAft>
                <a:spcPts val="1200"/>
              </a:spcAft>
              <a:buSzPct val="102777"/>
              <a:buChar char="•"/>
              <a:tabLst>
                <a:tab pos="297815" algn="l"/>
                <a:tab pos="298450" algn="l"/>
              </a:tabLst>
            </a:pPr>
            <a:r>
              <a:rPr lang="en-GB" sz="2000" kern="0" dirty="0">
                <a:latin typeface="Arial"/>
                <a:cs typeface="Arial"/>
              </a:rPr>
              <a:t>Organise</a:t>
            </a:r>
            <a:r>
              <a:rPr sz="2000" kern="0" dirty="0">
                <a:latin typeface="Arial"/>
                <a:cs typeface="Arial"/>
              </a:rPr>
              <a:t> your work into the different sections for both Task 1 and Task 2</a:t>
            </a:r>
            <a:r>
              <a:rPr lang="en-GB" sz="2000" kern="0" dirty="0">
                <a:latin typeface="Arial"/>
                <a:cs typeface="Arial"/>
              </a:rPr>
              <a:t>.</a:t>
            </a:r>
          </a:p>
          <a:p>
            <a:pPr marL="298450" indent="-285750">
              <a:buSzPct val="102777"/>
              <a:buChar char="•"/>
              <a:tabLst>
                <a:tab pos="297815" algn="l"/>
                <a:tab pos="298450" algn="l"/>
              </a:tabLst>
            </a:pPr>
            <a:r>
              <a:rPr sz="2000" kern="0" dirty="0">
                <a:latin typeface="Arial"/>
                <a:cs typeface="Arial"/>
              </a:rPr>
              <a:t>Insert the following details on each page of your work:</a:t>
            </a:r>
          </a:p>
          <a:p>
            <a:pPr marL="469900" marR="6108700"/>
            <a:r>
              <a:rPr sz="2000" b="1" kern="0" dirty="0">
                <a:latin typeface="Arial"/>
                <a:cs typeface="Arial"/>
              </a:rPr>
              <a:t>5-digit</a:t>
            </a:r>
            <a:r>
              <a:rPr lang="en-GB" sz="2000" b="1" kern="0" dirty="0">
                <a:latin typeface="Arial"/>
                <a:cs typeface="Arial"/>
              </a:rPr>
              <a:t> centre </a:t>
            </a:r>
            <a:r>
              <a:rPr sz="2000" b="1" kern="0" dirty="0">
                <a:latin typeface="Arial"/>
                <a:cs typeface="Arial"/>
              </a:rPr>
              <a:t>number</a:t>
            </a:r>
            <a:endParaRPr lang="en-GB" sz="2000" b="1" kern="0" dirty="0">
              <a:latin typeface="Arial"/>
              <a:cs typeface="Arial"/>
            </a:endParaRPr>
          </a:p>
          <a:p>
            <a:pPr marL="469900" marR="6108700"/>
            <a:r>
              <a:rPr lang="en-GB" sz="2000" b="1" kern="0" dirty="0">
                <a:latin typeface="Arial"/>
                <a:cs typeface="Arial"/>
              </a:rPr>
              <a:t>Candidate number</a:t>
            </a:r>
            <a:endParaRPr sz="2000" kern="0" dirty="0">
              <a:latin typeface="Arial"/>
              <a:cs typeface="Arial"/>
            </a:endParaRPr>
          </a:p>
          <a:p>
            <a:pPr marL="469900">
              <a:spcAft>
                <a:spcPts val="1200"/>
              </a:spcAft>
            </a:pPr>
            <a:r>
              <a:rPr lang="en-GB" sz="2000" b="1" kern="0" dirty="0">
                <a:latin typeface="Arial"/>
                <a:cs typeface="Arial"/>
              </a:rPr>
              <a:t>(Make </a:t>
            </a:r>
            <a:r>
              <a:rPr sz="2000" b="1" kern="0" dirty="0">
                <a:latin typeface="Arial"/>
                <a:cs typeface="Arial"/>
              </a:rPr>
              <a:t>sure it is clear that it is </a:t>
            </a:r>
            <a:r>
              <a:rPr sz="2000" b="1" kern="0" dirty="0">
                <a:uFill>
                  <a:solidFill>
                    <a:srgbClr val="000000"/>
                  </a:solidFill>
                </a:uFill>
                <a:latin typeface="Arial"/>
                <a:cs typeface="Arial"/>
              </a:rPr>
              <a:t>Unit </a:t>
            </a:r>
            <a:r>
              <a:rPr lang="en-GB" sz="2000" b="1" kern="0" dirty="0">
                <a:uFill>
                  <a:solidFill>
                    <a:srgbClr val="000000"/>
                  </a:solidFill>
                </a:uFill>
                <a:latin typeface="Arial"/>
                <a:cs typeface="Arial"/>
              </a:rPr>
              <a:t>2 work.)</a:t>
            </a:r>
            <a:endParaRPr sz="2000" b="1" kern="0" dirty="0">
              <a:latin typeface="Arial"/>
              <a:cs typeface="Arial"/>
            </a:endParaRPr>
          </a:p>
          <a:p>
            <a:pPr marL="298450" indent="-285750">
              <a:spcAft>
                <a:spcPts val="1200"/>
              </a:spcAft>
              <a:buSzPct val="102777"/>
              <a:buChar char="•"/>
              <a:tabLst>
                <a:tab pos="297815" algn="l"/>
                <a:tab pos="298450" algn="l"/>
              </a:tabLst>
            </a:pPr>
            <a:r>
              <a:rPr lang="en-GB" sz="2000" kern="0" dirty="0">
                <a:latin typeface="Arial"/>
                <a:cs typeface="Arial"/>
              </a:rPr>
              <a:t>Submit </a:t>
            </a:r>
            <a:r>
              <a:rPr sz="2000" kern="0" dirty="0">
                <a:latin typeface="Arial"/>
                <a:cs typeface="Arial"/>
              </a:rPr>
              <a:t>word-processed or handwritten work on A4 paper in</a:t>
            </a:r>
            <a:r>
              <a:rPr lang="en-GB" sz="2000" kern="0" dirty="0">
                <a:latin typeface="Arial"/>
                <a:cs typeface="Arial"/>
              </a:rPr>
              <a:t> </a:t>
            </a:r>
            <a:r>
              <a:rPr sz="2000" kern="0" dirty="0">
                <a:latin typeface="Arial"/>
                <a:cs typeface="Arial"/>
              </a:rPr>
              <a:t>a</a:t>
            </a:r>
            <a:r>
              <a:rPr lang="en-GB" sz="2000" kern="0" dirty="0">
                <a:latin typeface="Arial"/>
                <a:cs typeface="Arial"/>
              </a:rPr>
              <a:t> single</a:t>
            </a:r>
            <a:r>
              <a:rPr sz="2000" kern="0" dirty="0">
                <a:latin typeface="Arial"/>
                <a:cs typeface="Arial"/>
              </a:rPr>
              <a:t> file</a:t>
            </a:r>
            <a:r>
              <a:rPr lang="en-GB" sz="2000" kern="0" dirty="0">
                <a:latin typeface="Arial"/>
                <a:cs typeface="Arial"/>
              </a:rPr>
              <a:t> (not in individual poly-pockets).</a:t>
            </a:r>
            <a:endParaRPr sz="2000" kern="0" dirty="0">
              <a:latin typeface="Arial"/>
              <a:cs typeface="Arial"/>
            </a:endParaRPr>
          </a:p>
          <a:p>
            <a:pPr marL="298450" marR="5080" indent="-285750">
              <a:spcAft>
                <a:spcPts val="1200"/>
              </a:spcAft>
              <a:buSzPct val="102777"/>
              <a:buChar char="•"/>
              <a:tabLst>
                <a:tab pos="297815" algn="l"/>
                <a:tab pos="298450" algn="l"/>
              </a:tabLst>
            </a:pPr>
            <a:r>
              <a:rPr lang="en-GB" sz="2000" kern="0" dirty="0">
                <a:latin typeface="Arial"/>
                <a:cs typeface="Arial"/>
              </a:rPr>
              <a:t>Include</a:t>
            </a:r>
            <a:r>
              <a:rPr sz="2000" kern="0" dirty="0">
                <a:latin typeface="Arial"/>
                <a:cs typeface="Arial"/>
              </a:rPr>
              <a:t> copies of any additional documents that you used, such as photographs, letters, videos, audio recordings, transcripts of interviews and witness statements from your teachers (</a:t>
            </a:r>
            <a:r>
              <a:rPr lang="en-GB" sz="2000" kern="0" dirty="0">
                <a:latin typeface="Arial"/>
                <a:cs typeface="Arial"/>
              </a:rPr>
              <a:t>include</a:t>
            </a:r>
            <a:r>
              <a:rPr sz="2000" kern="0" dirty="0">
                <a:latin typeface="Arial"/>
                <a:cs typeface="Arial"/>
              </a:rPr>
              <a:t> a consent form if using videos or photograph</a:t>
            </a:r>
            <a:r>
              <a:rPr lang="en-GB" sz="2000" kern="0" dirty="0">
                <a:latin typeface="Arial"/>
                <a:cs typeface="Arial"/>
              </a:rPr>
              <a:t>s</a:t>
            </a:r>
            <a:r>
              <a:rPr sz="2000" kern="0" dirty="0">
                <a:latin typeface="Arial"/>
                <a:cs typeface="Arial"/>
              </a:rPr>
              <a:t>/images of yourself)</a:t>
            </a:r>
            <a:r>
              <a:rPr lang="en-GB" sz="2000" kern="0" dirty="0">
                <a:latin typeface="Arial"/>
                <a:cs typeface="Arial"/>
              </a:rPr>
              <a:t>.</a:t>
            </a:r>
            <a:endParaRPr sz="2000" kern="0" dirty="0">
              <a:latin typeface="Arial"/>
              <a:cs typeface="Arial"/>
            </a:endParaRPr>
          </a:p>
          <a:p>
            <a:pPr marL="298450" indent="-285750">
              <a:buSzPct val="102777"/>
              <a:buChar char="•"/>
              <a:tabLst>
                <a:tab pos="297815" algn="l"/>
                <a:tab pos="298450" algn="l"/>
              </a:tabLst>
            </a:pPr>
            <a:r>
              <a:rPr lang="en-GB" sz="2000" kern="0" dirty="0">
                <a:latin typeface="Arial"/>
                <a:cs typeface="Arial"/>
              </a:rPr>
              <a:t>D</a:t>
            </a:r>
            <a:r>
              <a:rPr sz="2000" kern="0" dirty="0">
                <a:latin typeface="Arial"/>
                <a:cs typeface="Arial"/>
              </a:rPr>
              <a:t>o not include items of real or sentimental value such as photographs or certificates.</a:t>
            </a:r>
          </a:p>
        </p:txBody>
      </p:sp>
      <p:sp>
        <p:nvSpPr>
          <p:cNvPr id="4" name="object 2">
            <a:extLst>
              <a:ext uri="{FF2B5EF4-FFF2-40B4-BE49-F238E27FC236}">
                <a16:creationId xmlns:a16="http://schemas.microsoft.com/office/drawing/2014/main" id="{B5077D51-780E-41DE-A98C-ECE0EBB76980}"/>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Presenting your work</a:t>
            </a:r>
          </a:p>
        </p:txBody>
      </p:sp>
      <p:pic>
        <p:nvPicPr>
          <p:cNvPr id="9" name="Audio 8">
            <a:hlinkClick r:id="" action="ppaction://media"/>
            <a:extLst>
              <a:ext uri="{FF2B5EF4-FFF2-40B4-BE49-F238E27FC236}">
                <a16:creationId xmlns:a16="http://schemas.microsoft.com/office/drawing/2014/main" id="{38F79096-0105-448D-B378-03F98A2C99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190"/>
    </mc:Choice>
    <mc:Fallback xmlns="">
      <p:transition spd="slow" advTm="6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78317" y="1365176"/>
            <a:ext cx="8635365" cy="4937249"/>
          </a:xfrm>
          <a:prstGeom prst="rect">
            <a:avLst/>
          </a:prstGeom>
        </p:spPr>
        <p:txBody>
          <a:bodyPr vert="horz" wrap="square" lIns="0" tIns="12700" rIns="0" bIns="0" rtlCol="0">
            <a:spAutoFit/>
          </a:bodyPr>
          <a:lstStyle/>
          <a:p>
            <a:pPr marL="355600" marR="5080" indent="-342900">
              <a:spcBef>
                <a:spcPts val="100"/>
              </a:spcBef>
              <a:buSzPct val="102777"/>
              <a:buChar char="•"/>
              <a:tabLst>
                <a:tab pos="354965" algn="l"/>
                <a:tab pos="355600" algn="l"/>
                <a:tab pos="5618480" algn="l"/>
              </a:tabLst>
            </a:pPr>
            <a:r>
              <a:rPr lang="en-GB" sz="2000" kern="0" dirty="0">
                <a:latin typeface="Arial"/>
                <a:cs typeface="Arial"/>
              </a:rPr>
              <a:t>F</a:t>
            </a:r>
            <a:r>
              <a:rPr sz="2000" kern="0" dirty="0">
                <a:latin typeface="Arial"/>
                <a:cs typeface="Arial"/>
              </a:rPr>
              <a:t>or this NEA, you have an opportunity to do some independent research and investigation into target groups and topics </a:t>
            </a:r>
            <a:r>
              <a:rPr lang="en-GB" sz="2000" kern="0" dirty="0">
                <a:latin typeface="Arial"/>
                <a:cs typeface="Arial"/>
              </a:rPr>
              <a:t>(t</a:t>
            </a:r>
            <a:r>
              <a:rPr sz="2000" kern="0" dirty="0">
                <a:latin typeface="Arial"/>
                <a:cs typeface="Arial"/>
              </a:rPr>
              <a:t>his will</a:t>
            </a:r>
            <a:r>
              <a:rPr lang="en-GB" sz="2000" kern="0" dirty="0">
                <a:latin typeface="Arial"/>
                <a:cs typeface="Arial"/>
              </a:rPr>
              <a:t> </a:t>
            </a:r>
            <a:r>
              <a:rPr sz="2000" kern="0" dirty="0">
                <a:latin typeface="Arial"/>
                <a:cs typeface="Arial"/>
              </a:rPr>
              <a:t>include looking for information in published sources such as textbooks, journals, </a:t>
            </a:r>
            <a:r>
              <a:rPr lang="en-GB" sz="2000" kern="0" dirty="0">
                <a:latin typeface="Arial"/>
                <a:cs typeface="Arial"/>
              </a:rPr>
              <a:t>television and radio</a:t>
            </a:r>
            <a:r>
              <a:rPr sz="2000" kern="0" dirty="0">
                <a:latin typeface="Arial"/>
                <a:cs typeface="Arial"/>
              </a:rPr>
              <a:t> programmes, and on the internet</a:t>
            </a:r>
            <a:r>
              <a:rPr lang="en-GB" sz="2000" kern="0" dirty="0">
                <a:latin typeface="Arial"/>
                <a:cs typeface="Arial"/>
              </a:rPr>
              <a:t>).</a:t>
            </a:r>
            <a:endParaRPr sz="2000" kern="0" dirty="0">
              <a:latin typeface="Arial"/>
              <a:cs typeface="Arial"/>
            </a:endParaRPr>
          </a:p>
          <a:p>
            <a:pPr>
              <a:spcBef>
                <a:spcPts val="30"/>
              </a:spcBef>
              <a:buFont typeface="Arial"/>
              <a:buChar char="•"/>
            </a:pPr>
            <a:endParaRPr sz="2000" kern="0" dirty="0">
              <a:latin typeface="Arial"/>
              <a:cs typeface="Arial"/>
            </a:endParaRPr>
          </a:p>
          <a:p>
            <a:pPr marL="298450" marR="86995" indent="-285750">
              <a:buSzPct val="102777"/>
              <a:buChar char="•"/>
              <a:tabLst>
                <a:tab pos="298450" algn="l"/>
              </a:tabLst>
            </a:pPr>
            <a:r>
              <a:rPr lang="en-GB" sz="2000" kern="0" dirty="0">
                <a:latin typeface="Arial"/>
                <a:cs typeface="Arial"/>
              </a:rPr>
              <a:t>U</a:t>
            </a:r>
            <a:r>
              <a:rPr sz="2000" kern="0" dirty="0">
                <a:latin typeface="Arial"/>
                <a:cs typeface="Arial"/>
              </a:rPr>
              <a:t>sing information from other sources is a good way to demonstrate your knowledge and understanding of a subject but you must take care how you use it; </a:t>
            </a:r>
            <a:r>
              <a:rPr lang="en-GB" sz="2000" kern="0" dirty="0">
                <a:latin typeface="Arial"/>
                <a:cs typeface="Arial"/>
              </a:rPr>
              <a:t>most importantly, you</a:t>
            </a:r>
            <a:r>
              <a:rPr sz="2000" kern="0" dirty="0">
                <a:latin typeface="Arial"/>
                <a:cs typeface="Arial"/>
              </a:rPr>
              <a:t> </a:t>
            </a:r>
            <a:r>
              <a:rPr sz="2000" b="1" kern="0" dirty="0">
                <a:latin typeface="Arial"/>
                <a:cs typeface="Arial"/>
              </a:rPr>
              <a:t>must not </a:t>
            </a:r>
            <a:r>
              <a:rPr sz="2000" kern="0" dirty="0">
                <a:latin typeface="Arial"/>
                <a:cs typeface="Arial"/>
              </a:rPr>
              <a:t>copy it and claim it as your own work</a:t>
            </a:r>
            <a:r>
              <a:rPr lang="en-GB" sz="2000" kern="0" dirty="0">
                <a:latin typeface="Arial"/>
                <a:cs typeface="Arial"/>
              </a:rPr>
              <a:t>.</a:t>
            </a:r>
            <a:endParaRPr sz="2000" kern="0" dirty="0">
              <a:latin typeface="Arial"/>
              <a:cs typeface="Arial"/>
            </a:endParaRPr>
          </a:p>
          <a:p>
            <a:pPr>
              <a:spcBef>
                <a:spcPts val="35"/>
              </a:spcBef>
              <a:buFont typeface="Arial"/>
              <a:buChar char="•"/>
            </a:pPr>
            <a:endParaRPr sz="2000" kern="0" dirty="0">
              <a:latin typeface="Arial"/>
              <a:cs typeface="Arial"/>
            </a:endParaRPr>
          </a:p>
          <a:p>
            <a:pPr marL="298450" marR="142875" indent="-285750">
              <a:buSzPct val="102777"/>
              <a:buChar char="•"/>
              <a:tabLst>
                <a:tab pos="298450" algn="l"/>
              </a:tabLst>
            </a:pPr>
            <a:r>
              <a:rPr lang="en-GB" sz="2000" kern="0" dirty="0">
                <a:latin typeface="Arial"/>
                <a:cs typeface="Arial"/>
              </a:rPr>
              <a:t>If</a:t>
            </a:r>
            <a:r>
              <a:rPr sz="2000" kern="0" dirty="0">
                <a:latin typeface="Arial"/>
                <a:cs typeface="Arial"/>
              </a:rPr>
              <a:t> you use the same wording as a published source, you must place quotation marks around the passage and state where it came from</a:t>
            </a:r>
            <a:r>
              <a:rPr lang="en-GB" sz="2000" kern="0" dirty="0">
                <a:latin typeface="Arial"/>
                <a:cs typeface="Arial"/>
              </a:rPr>
              <a:t> –</a:t>
            </a:r>
            <a:r>
              <a:rPr sz="2000" kern="0" dirty="0">
                <a:latin typeface="Arial"/>
                <a:cs typeface="Arial"/>
              </a:rPr>
              <a:t> </a:t>
            </a:r>
            <a:r>
              <a:rPr lang="en-GB" sz="2000" kern="0" dirty="0">
                <a:latin typeface="Arial"/>
                <a:cs typeface="Arial"/>
              </a:rPr>
              <a:t>t</a:t>
            </a:r>
            <a:r>
              <a:rPr sz="2000" kern="0" dirty="0">
                <a:latin typeface="Arial"/>
                <a:cs typeface="Arial"/>
              </a:rPr>
              <a:t>his is called referencing</a:t>
            </a:r>
            <a:r>
              <a:rPr lang="en-GB" sz="2000" kern="0" dirty="0">
                <a:latin typeface="Arial"/>
                <a:cs typeface="Arial"/>
              </a:rPr>
              <a:t>.</a:t>
            </a:r>
          </a:p>
          <a:p>
            <a:pPr marL="298450" marR="142875" indent="-285750">
              <a:buSzPct val="102777"/>
              <a:buChar char="•"/>
              <a:tabLst>
                <a:tab pos="298450" algn="l"/>
              </a:tabLst>
            </a:pPr>
            <a:endParaRPr sz="2000" kern="0" dirty="0">
              <a:latin typeface="Arial"/>
              <a:cs typeface="Arial"/>
            </a:endParaRPr>
          </a:p>
          <a:p>
            <a:pPr marL="298450" marR="100330" indent="-285750">
              <a:buSzPct val="102777"/>
              <a:buChar char="•"/>
              <a:tabLst>
                <a:tab pos="298450" algn="l"/>
              </a:tabLst>
            </a:pPr>
            <a:r>
              <a:rPr lang="en-GB" sz="2000" kern="0" dirty="0">
                <a:latin typeface="Arial"/>
                <a:cs typeface="Arial"/>
              </a:rPr>
              <a:t>Keep</a:t>
            </a:r>
            <a:r>
              <a:rPr sz="2000" kern="0" dirty="0">
                <a:latin typeface="Arial"/>
                <a:cs typeface="Arial"/>
              </a:rPr>
              <a:t> a detailed record of your research, planning, resources</a:t>
            </a:r>
            <a:r>
              <a:rPr lang="en-GB" sz="2000" kern="0" dirty="0">
                <a:latin typeface="Arial"/>
                <a:cs typeface="Arial"/>
              </a:rPr>
              <a:t>,</a:t>
            </a:r>
            <a:r>
              <a:rPr sz="2000" kern="0" dirty="0">
                <a:latin typeface="Arial"/>
                <a:cs typeface="Arial"/>
              </a:rPr>
              <a:t> </a:t>
            </a:r>
            <a:r>
              <a:rPr sz="2000" kern="0" dirty="0" err="1">
                <a:latin typeface="Arial"/>
                <a:cs typeface="Arial"/>
              </a:rPr>
              <a:t>etc</a:t>
            </a:r>
            <a:r>
              <a:rPr lang="en-GB" sz="2000" kern="0" dirty="0">
                <a:latin typeface="Arial"/>
                <a:cs typeface="Arial"/>
              </a:rPr>
              <a:t>.  Y</a:t>
            </a:r>
            <a:r>
              <a:rPr sz="2000" kern="0" dirty="0">
                <a:latin typeface="Arial"/>
                <a:cs typeface="Arial"/>
              </a:rPr>
              <a:t>our list should include books, websites</a:t>
            </a:r>
            <a:r>
              <a:rPr lang="en-GB" sz="2000" kern="0" dirty="0">
                <a:latin typeface="Arial"/>
                <a:cs typeface="Arial"/>
              </a:rPr>
              <a:t> </a:t>
            </a:r>
            <a:r>
              <a:rPr sz="2000" kern="0" dirty="0">
                <a:latin typeface="Arial"/>
                <a:cs typeface="Arial"/>
              </a:rPr>
              <a:t>and audio/visual resources</a:t>
            </a:r>
            <a:r>
              <a:rPr lang="en-GB" sz="2000" kern="0" dirty="0">
                <a:latin typeface="Arial"/>
                <a:cs typeface="Arial"/>
              </a:rPr>
              <a:t>.</a:t>
            </a:r>
            <a:endParaRPr sz="2000" kern="0" dirty="0">
              <a:latin typeface="Arial"/>
              <a:cs typeface="Arial"/>
            </a:endParaRPr>
          </a:p>
        </p:txBody>
      </p:sp>
      <p:sp>
        <p:nvSpPr>
          <p:cNvPr id="5" name="object 2">
            <a:extLst>
              <a:ext uri="{FF2B5EF4-FFF2-40B4-BE49-F238E27FC236}">
                <a16:creationId xmlns:a16="http://schemas.microsoft.com/office/drawing/2014/main" id="{9CB69EDF-8236-455A-BB7A-6FD029CBE779}"/>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Research and using references</a:t>
            </a:r>
          </a:p>
        </p:txBody>
      </p:sp>
      <p:pic>
        <p:nvPicPr>
          <p:cNvPr id="3" name="Audio 2">
            <a:hlinkClick r:id="" action="ppaction://media"/>
            <a:extLst>
              <a:ext uri="{FF2B5EF4-FFF2-40B4-BE49-F238E27FC236}">
                <a16:creationId xmlns:a16="http://schemas.microsoft.com/office/drawing/2014/main" id="{53C397E5-AF9D-497A-947D-1818413ACE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535"/>
    </mc:Choice>
    <mc:Fallback xmlns="">
      <p:transition spd="slow" advTm="6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5494" y="1336122"/>
            <a:ext cx="9441012" cy="4937249"/>
          </a:xfrm>
          <a:prstGeom prst="rect">
            <a:avLst/>
          </a:prstGeom>
        </p:spPr>
        <p:txBody>
          <a:bodyPr vert="horz" wrap="square" lIns="0" tIns="12700" rIns="0" bIns="0" rtlCol="0">
            <a:spAutoFit/>
          </a:bodyPr>
          <a:lstStyle/>
          <a:p>
            <a:pPr marL="298450" marR="5080" indent="-285750">
              <a:spcBef>
                <a:spcPts val="100"/>
              </a:spcBef>
              <a:buSzPct val="102777"/>
              <a:buChar char="•"/>
              <a:tabLst>
                <a:tab pos="297815" algn="l"/>
                <a:tab pos="298450" algn="l"/>
              </a:tabLst>
            </a:pPr>
            <a:r>
              <a:rPr sz="2000" kern="0" dirty="0">
                <a:latin typeface="Arial"/>
                <a:cs typeface="Arial"/>
              </a:rPr>
              <a:t>A reference from a printed book or journal should show the name of the author, the year of publication and the page number, </a:t>
            </a:r>
            <a:r>
              <a:rPr lang="en-GB" sz="2000" kern="0" dirty="0">
                <a:latin typeface="Arial"/>
                <a:cs typeface="Arial"/>
              </a:rPr>
              <a:t>for example:</a:t>
            </a:r>
            <a:r>
              <a:rPr sz="2000" kern="0" dirty="0">
                <a:latin typeface="Arial"/>
                <a:cs typeface="Arial"/>
              </a:rPr>
              <a:t> </a:t>
            </a:r>
            <a:r>
              <a:rPr sz="2000" i="1" kern="0" dirty="0">
                <a:latin typeface="Arial"/>
                <a:cs typeface="Arial"/>
              </a:rPr>
              <a:t>Jones, 2017, p42</a:t>
            </a:r>
            <a:r>
              <a:rPr sz="2000" kern="0" dirty="0">
                <a:latin typeface="Arial"/>
                <a:cs typeface="Arial"/>
              </a:rPr>
              <a:t>.</a:t>
            </a:r>
          </a:p>
          <a:p>
            <a:pPr>
              <a:spcBef>
                <a:spcPts val="30"/>
              </a:spcBef>
              <a:buFont typeface="Arial"/>
              <a:buChar char="•"/>
            </a:pPr>
            <a:endParaRPr sz="2000" kern="0" dirty="0">
              <a:latin typeface="Arial"/>
              <a:cs typeface="Arial"/>
            </a:endParaRPr>
          </a:p>
          <a:p>
            <a:pPr marL="298450" marR="45085" indent="-285750">
              <a:buSzPct val="102777"/>
              <a:buChar char="•"/>
              <a:tabLst>
                <a:tab pos="297815" algn="l"/>
                <a:tab pos="298450" algn="l"/>
              </a:tabLst>
            </a:pPr>
            <a:r>
              <a:rPr sz="2000" kern="0" dirty="0">
                <a:latin typeface="Arial"/>
                <a:cs typeface="Arial"/>
              </a:rPr>
              <a:t>For material taken from the internet, your reference should show the date when the material was downloaded and must show the precise web page, (not the search engine used to locate it). </a:t>
            </a:r>
            <a:r>
              <a:rPr lang="en-GB" sz="2000" kern="0" dirty="0">
                <a:latin typeface="Arial"/>
                <a:cs typeface="Arial"/>
              </a:rPr>
              <a:t> </a:t>
            </a:r>
            <a:r>
              <a:rPr sz="2000" kern="0" dirty="0">
                <a:latin typeface="Arial"/>
                <a:cs typeface="Arial"/>
              </a:rPr>
              <a:t>This can be copied from the address line.</a:t>
            </a:r>
            <a:r>
              <a:rPr lang="en-GB" sz="2000" kern="0" dirty="0">
                <a:latin typeface="Arial"/>
                <a:cs typeface="Arial"/>
              </a:rPr>
              <a:t>  For example</a:t>
            </a:r>
            <a:r>
              <a:rPr sz="2000" kern="0" dirty="0">
                <a:latin typeface="Arial"/>
                <a:cs typeface="Arial"/>
              </a:rPr>
              <a:t>, </a:t>
            </a:r>
            <a:r>
              <a:rPr sz="2000" i="1" kern="0" dirty="0">
                <a:latin typeface="Arial"/>
                <a:cs typeface="Arial"/>
                <a:hlinkClick r:id="rId5"/>
              </a:rPr>
              <a:t>http://www.wjec.co.uk/ </a:t>
            </a:r>
            <a:r>
              <a:rPr sz="2000" i="1" kern="0" dirty="0">
                <a:latin typeface="Arial"/>
                <a:cs typeface="Arial"/>
              </a:rPr>
              <a:t>nea1.htm downloaded 3 March 2021</a:t>
            </a:r>
            <a:r>
              <a:rPr sz="2000" kern="0" dirty="0">
                <a:latin typeface="Arial"/>
                <a:cs typeface="Arial"/>
              </a:rPr>
              <a:t>.</a:t>
            </a:r>
          </a:p>
          <a:p>
            <a:pPr>
              <a:spcBef>
                <a:spcPts val="35"/>
              </a:spcBef>
              <a:buFont typeface="Arial"/>
              <a:buChar char="•"/>
            </a:pPr>
            <a:endParaRPr sz="2000" kern="0" dirty="0">
              <a:latin typeface="Arial"/>
              <a:cs typeface="Arial"/>
            </a:endParaRPr>
          </a:p>
          <a:p>
            <a:pPr marL="298450" marR="109855" indent="-285750">
              <a:buSzPct val="102777"/>
              <a:buChar char="•"/>
              <a:tabLst>
                <a:tab pos="297815" algn="l"/>
                <a:tab pos="298450" algn="l"/>
              </a:tabLst>
            </a:pPr>
            <a:r>
              <a:rPr sz="2000" kern="0" dirty="0">
                <a:latin typeface="Arial"/>
                <a:cs typeface="Arial"/>
              </a:rPr>
              <a:t>You will be required to include a bibliography at the end of your piece of written work. </a:t>
            </a:r>
            <a:r>
              <a:rPr lang="en-GB" sz="2000" kern="0" dirty="0">
                <a:latin typeface="Arial"/>
                <a:cs typeface="Arial"/>
              </a:rPr>
              <a:t> </a:t>
            </a:r>
            <a:r>
              <a:rPr sz="2000" kern="0" dirty="0">
                <a:latin typeface="Arial"/>
                <a:cs typeface="Arial"/>
              </a:rPr>
              <a:t>Your bibliography must list the full details of publications you have used in your research, even where these are not directly referred to, for example: Curran, J</a:t>
            </a:r>
            <a:r>
              <a:rPr lang="en-GB" sz="2000" kern="0" dirty="0">
                <a:latin typeface="Arial"/>
                <a:cs typeface="Arial"/>
              </a:rPr>
              <a:t>,</a:t>
            </a:r>
            <a:r>
              <a:rPr sz="2000" kern="0" dirty="0">
                <a:latin typeface="Arial"/>
                <a:cs typeface="Arial"/>
              </a:rPr>
              <a:t> </a:t>
            </a:r>
            <a:r>
              <a:rPr sz="2000" kern="0" dirty="0" err="1">
                <a:latin typeface="Arial"/>
                <a:cs typeface="Arial"/>
              </a:rPr>
              <a:t>MassMedia</a:t>
            </a:r>
            <a:r>
              <a:rPr sz="2000" kern="0" dirty="0">
                <a:latin typeface="Arial"/>
                <a:cs typeface="Arial"/>
              </a:rPr>
              <a:t> and Society (Hodder Arnold, 2005).</a:t>
            </a:r>
          </a:p>
          <a:p>
            <a:pPr>
              <a:spcBef>
                <a:spcPts val="30"/>
              </a:spcBef>
            </a:pPr>
            <a:endParaRPr sz="2000" kern="0" dirty="0">
              <a:latin typeface="Arial"/>
              <a:cs typeface="Arial"/>
            </a:endParaRPr>
          </a:p>
          <a:p>
            <a:pPr marL="12700" marR="143510"/>
            <a:r>
              <a:rPr lang="en-GB" sz="2000" b="1" kern="0" dirty="0">
                <a:latin typeface="Arial"/>
                <a:cs typeface="Arial"/>
              </a:rPr>
              <a:t>REMEMBER</a:t>
            </a:r>
            <a:r>
              <a:rPr sz="2000" b="1" kern="0" dirty="0">
                <a:latin typeface="Arial"/>
                <a:cs typeface="Arial"/>
              </a:rPr>
              <a:t>: if you copy the words or ideas of others and do not show your sources in  references and a bibliography, this will be considered as cheating.</a:t>
            </a:r>
            <a:endParaRPr sz="2000" kern="0" dirty="0">
              <a:latin typeface="Arial"/>
              <a:cs typeface="Arial"/>
            </a:endParaRPr>
          </a:p>
        </p:txBody>
      </p:sp>
      <p:sp>
        <p:nvSpPr>
          <p:cNvPr id="4" name="object 2">
            <a:extLst>
              <a:ext uri="{FF2B5EF4-FFF2-40B4-BE49-F238E27FC236}">
                <a16:creationId xmlns:a16="http://schemas.microsoft.com/office/drawing/2014/main" id="{214E9115-F753-4D83-ABD9-BA9C02565A97}"/>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Research and using references</a:t>
            </a:r>
          </a:p>
        </p:txBody>
      </p:sp>
      <p:pic>
        <p:nvPicPr>
          <p:cNvPr id="3" name="Audio 2">
            <a:hlinkClick r:id="" action="ppaction://media"/>
            <a:extLst>
              <a:ext uri="{FF2B5EF4-FFF2-40B4-BE49-F238E27FC236}">
                <a16:creationId xmlns:a16="http://schemas.microsoft.com/office/drawing/2014/main" id="{013461B6-614D-40A9-995E-AC80838686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16"/>
    </mc:Choice>
    <mc:Fallback xmlns="">
      <p:transition spd="slow" advTm="42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sz="half" idx="2"/>
          </p:nvPr>
        </p:nvSpPr>
        <p:spPr>
          <a:xfrm>
            <a:off x="632452" y="1188336"/>
            <a:ext cx="5051871" cy="5245026"/>
          </a:xfrm>
          <a:prstGeom prst="rect">
            <a:avLst/>
          </a:prstGeom>
          <a:ln>
            <a:solidFill>
              <a:schemeClr val="accent1"/>
            </a:solidFill>
          </a:ln>
        </p:spPr>
        <p:txBody>
          <a:bodyPr vert="horz" wrap="square" lIns="0" tIns="12700" rIns="0" bIns="0" rtlCol="0">
            <a:spAutoFit/>
          </a:bodyPr>
          <a:lstStyle/>
          <a:p>
            <a:pPr marL="296863" marR="53975" indent="-214313">
              <a:spcBef>
                <a:spcPts val="0"/>
              </a:spcBef>
              <a:spcAft>
                <a:spcPts val="0"/>
              </a:spcAft>
              <a:buSzPct val="102500"/>
              <a:buFont typeface="Arial"/>
              <a:buChar char="•"/>
              <a:tabLst>
                <a:tab pos="298450" algn="l"/>
              </a:tabLst>
            </a:pPr>
            <a:r>
              <a:rPr b="1" kern="0" dirty="0"/>
              <a:t>DO </a:t>
            </a:r>
            <a:r>
              <a:rPr kern="0" dirty="0"/>
              <a:t>take care of your work and keep it safe.  If your work is stored on a computer, keep your password secure.</a:t>
            </a:r>
          </a:p>
          <a:p>
            <a:pPr marL="82550" marR="53975">
              <a:spcBef>
                <a:spcPts val="0"/>
              </a:spcBef>
              <a:spcAft>
                <a:spcPts val="0"/>
              </a:spcAft>
              <a:buSzPct val="102500"/>
              <a:tabLst>
                <a:tab pos="298450" algn="l"/>
              </a:tabLst>
            </a:pPr>
            <a:endParaRPr lang="en-GB" kern="0" dirty="0"/>
          </a:p>
          <a:p>
            <a:pPr marL="296863" marR="53975" indent="-214313">
              <a:spcBef>
                <a:spcPts val="0"/>
              </a:spcBef>
              <a:spcAft>
                <a:spcPts val="0"/>
              </a:spcAft>
              <a:buSzPct val="102500"/>
              <a:buFont typeface="Arial"/>
              <a:buChar char="•"/>
              <a:tabLst>
                <a:tab pos="298450" algn="l"/>
              </a:tabLst>
            </a:pPr>
            <a:r>
              <a:rPr b="1" kern="0" dirty="0"/>
              <a:t>DO </a:t>
            </a:r>
            <a:r>
              <a:rPr kern="0" dirty="0"/>
              <a:t>destroy paper copies you do not need.</a:t>
            </a:r>
          </a:p>
          <a:p>
            <a:pPr marL="82550" marR="53975">
              <a:spcBef>
                <a:spcPts val="0"/>
              </a:spcBef>
              <a:spcAft>
                <a:spcPts val="0"/>
              </a:spcAft>
              <a:buSzPct val="102500"/>
              <a:tabLst>
                <a:tab pos="298450" algn="l"/>
              </a:tabLst>
            </a:pPr>
            <a:endParaRPr kern="0" dirty="0"/>
          </a:p>
          <a:p>
            <a:pPr marL="296863" marR="40005" indent="-214313">
              <a:spcBef>
                <a:spcPts val="0"/>
              </a:spcBef>
              <a:spcAft>
                <a:spcPts val="0"/>
              </a:spcAft>
              <a:buSzPct val="102500"/>
              <a:buFont typeface="Arial"/>
              <a:buChar char="•"/>
              <a:tabLst>
                <a:tab pos="298450" algn="l"/>
              </a:tabLst>
            </a:pPr>
            <a:r>
              <a:rPr b="1" kern="0" dirty="0"/>
              <a:t>DO </a:t>
            </a:r>
            <a:r>
              <a:rPr kern="0" dirty="0"/>
              <a:t>tell your teacher if you receive help or guidance from someone  else – they will need to record the nature of the help given to you.</a:t>
            </a:r>
          </a:p>
          <a:p>
            <a:pPr marL="82550" marR="40005">
              <a:spcBef>
                <a:spcPts val="0"/>
              </a:spcBef>
              <a:spcAft>
                <a:spcPts val="0"/>
              </a:spcAft>
              <a:buSzPct val="102500"/>
              <a:tabLst>
                <a:tab pos="298450" algn="l"/>
              </a:tabLst>
            </a:pPr>
            <a:endParaRPr kern="0" dirty="0"/>
          </a:p>
          <a:p>
            <a:pPr marL="296863" marR="5080" indent="-214313">
              <a:spcBef>
                <a:spcPts val="0"/>
              </a:spcBef>
              <a:spcAft>
                <a:spcPts val="0"/>
              </a:spcAft>
              <a:buSzPct val="102500"/>
              <a:buChar char="•"/>
              <a:tabLst>
                <a:tab pos="298450" algn="l"/>
              </a:tabLst>
            </a:pPr>
            <a:r>
              <a:rPr kern="0" dirty="0"/>
              <a:t>If you’re working as part of a group, </a:t>
            </a:r>
            <a:r>
              <a:rPr b="1" kern="0" dirty="0"/>
              <a:t>DO </a:t>
            </a:r>
            <a:r>
              <a:rPr kern="0" dirty="0"/>
              <a:t>write up your own account, and, where  there might be shared data, </a:t>
            </a:r>
            <a:r>
              <a:rPr b="1" kern="0" dirty="0"/>
              <a:t>DO  </a:t>
            </a:r>
            <a:r>
              <a:rPr kern="0" dirty="0"/>
              <a:t>independently draw your own  conclusions from that data.</a:t>
            </a:r>
          </a:p>
        </p:txBody>
      </p:sp>
      <p:sp>
        <p:nvSpPr>
          <p:cNvPr id="6" name="object 6"/>
          <p:cNvSpPr txBox="1">
            <a:spLocks noGrp="1"/>
          </p:cNvSpPr>
          <p:nvPr>
            <p:ph sz="half" idx="3"/>
          </p:nvPr>
        </p:nvSpPr>
        <p:spPr>
          <a:xfrm>
            <a:off x="6096000" y="1188336"/>
            <a:ext cx="5589319" cy="3706143"/>
          </a:xfrm>
          <a:prstGeom prst="rect">
            <a:avLst/>
          </a:prstGeom>
          <a:solidFill>
            <a:schemeClr val="bg1"/>
          </a:solidFill>
          <a:ln>
            <a:solidFill>
              <a:srgbClr val="0077C8"/>
            </a:solidFill>
          </a:ln>
        </p:spPr>
        <p:txBody>
          <a:bodyPr vert="horz" wrap="square" lIns="0" tIns="12700" rIns="0" bIns="0" rtlCol="0">
            <a:spAutoFit/>
          </a:bodyPr>
          <a:lstStyle/>
          <a:p>
            <a:pPr marL="298450" marR="347345" indent="-215900">
              <a:spcBef>
                <a:spcPts val="0"/>
              </a:spcBef>
              <a:spcAft>
                <a:spcPts val="0"/>
              </a:spcAft>
              <a:buSzPct val="102500"/>
              <a:buFont typeface="Arial"/>
              <a:buChar char="•"/>
              <a:tabLst>
                <a:tab pos="297815" algn="l"/>
                <a:tab pos="298450" algn="l"/>
              </a:tabLst>
            </a:pPr>
            <a:r>
              <a:rPr b="1" kern="0" dirty="0"/>
              <a:t>DON’T </a:t>
            </a:r>
            <a:r>
              <a:rPr kern="0" dirty="0"/>
              <a:t>leave your work lying  around or share it with others, including on social media.</a:t>
            </a:r>
          </a:p>
          <a:p>
            <a:pPr marL="82550" marR="347345">
              <a:spcBef>
                <a:spcPts val="0"/>
              </a:spcBef>
              <a:spcAft>
                <a:spcPts val="0"/>
              </a:spcAft>
              <a:buSzPct val="102500"/>
              <a:tabLst>
                <a:tab pos="297815" algn="l"/>
                <a:tab pos="298450" algn="l"/>
              </a:tabLst>
            </a:pPr>
            <a:endParaRPr kern="0" dirty="0"/>
          </a:p>
          <a:p>
            <a:pPr marL="298450" marR="44450" indent="-215900">
              <a:spcBef>
                <a:spcPts val="0"/>
              </a:spcBef>
              <a:spcAft>
                <a:spcPts val="0"/>
              </a:spcAft>
              <a:buSzPct val="102500"/>
              <a:buChar char="•"/>
              <a:tabLst>
                <a:tab pos="297815" algn="l"/>
                <a:tab pos="298450" algn="l"/>
              </a:tabLst>
            </a:pPr>
            <a:r>
              <a:rPr kern="0" dirty="0"/>
              <a:t>The work you submit for assessment must be your own so </a:t>
            </a:r>
            <a:r>
              <a:rPr b="1" kern="0" dirty="0"/>
              <a:t>DON’T </a:t>
            </a:r>
            <a:r>
              <a:rPr kern="0" dirty="0"/>
              <a:t>copy from someone else,  including copying from sources online</a:t>
            </a:r>
            <a:r>
              <a:rPr lang="en-GB" kern="0" dirty="0"/>
              <a:t>.</a:t>
            </a:r>
          </a:p>
          <a:p>
            <a:pPr marL="82550" marR="44450">
              <a:spcBef>
                <a:spcPts val="0"/>
              </a:spcBef>
              <a:spcAft>
                <a:spcPts val="0"/>
              </a:spcAft>
              <a:buSzPct val="102500"/>
              <a:tabLst>
                <a:tab pos="297815" algn="l"/>
                <a:tab pos="298450" algn="l"/>
              </a:tabLst>
            </a:pPr>
            <a:endParaRPr lang="en-GB" kern="0" dirty="0"/>
          </a:p>
          <a:p>
            <a:pPr marL="298450" marR="44450" indent="-215900">
              <a:spcBef>
                <a:spcPts val="0"/>
              </a:spcBef>
              <a:spcAft>
                <a:spcPts val="0"/>
              </a:spcAft>
              <a:buSzPct val="102500"/>
              <a:buChar char="•"/>
              <a:tabLst>
                <a:tab pos="297815" algn="l"/>
                <a:tab pos="298450" algn="l"/>
              </a:tabLst>
            </a:pPr>
            <a:r>
              <a:rPr b="1" kern="0" dirty="0"/>
              <a:t>DON’T </a:t>
            </a:r>
            <a:r>
              <a:rPr kern="0" dirty="0"/>
              <a:t>allow anyone else to copy from you.</a:t>
            </a:r>
          </a:p>
          <a:p>
            <a:pPr marL="82550" marR="44450">
              <a:spcBef>
                <a:spcPts val="0"/>
              </a:spcBef>
              <a:spcAft>
                <a:spcPts val="0"/>
              </a:spcAft>
              <a:buSzPct val="102500"/>
              <a:tabLst>
                <a:tab pos="297815" algn="l"/>
                <a:tab pos="298450" algn="l"/>
              </a:tabLst>
            </a:pPr>
            <a:endParaRPr kern="0" dirty="0"/>
          </a:p>
          <a:p>
            <a:pPr marL="298450" marR="408940" indent="-215900">
              <a:spcBef>
                <a:spcPts val="0"/>
              </a:spcBef>
              <a:spcAft>
                <a:spcPts val="0"/>
              </a:spcAft>
              <a:buSzPct val="102500"/>
              <a:buFont typeface="Arial"/>
              <a:buChar char="•"/>
              <a:tabLst>
                <a:tab pos="297815" algn="l"/>
                <a:tab pos="298450" algn="l"/>
              </a:tabLst>
            </a:pPr>
            <a:r>
              <a:rPr b="1" kern="0" dirty="0"/>
              <a:t>DON’T </a:t>
            </a:r>
            <a:r>
              <a:rPr lang="en-GB" kern="0" dirty="0"/>
              <a:t>include</a:t>
            </a:r>
            <a:r>
              <a:rPr kern="0" dirty="0"/>
              <a:t> inappropriate, offensive or obscene material.</a:t>
            </a:r>
          </a:p>
        </p:txBody>
      </p:sp>
      <p:sp>
        <p:nvSpPr>
          <p:cNvPr id="7" name="TextBox 6">
            <a:extLst>
              <a:ext uri="{FF2B5EF4-FFF2-40B4-BE49-F238E27FC236}">
                <a16:creationId xmlns:a16="http://schemas.microsoft.com/office/drawing/2014/main" id="{605C83E2-1EEB-46F0-A5D5-45C75569C7CA}"/>
              </a:ext>
            </a:extLst>
          </p:cNvPr>
          <p:cNvSpPr txBox="1"/>
          <p:nvPr/>
        </p:nvSpPr>
        <p:spPr>
          <a:xfrm>
            <a:off x="6911344" y="5379610"/>
            <a:ext cx="4382375" cy="923330"/>
          </a:xfrm>
          <a:prstGeom prst="rect">
            <a:avLst/>
          </a:prstGeom>
          <a:noFill/>
        </p:spPr>
        <p:txBody>
          <a:bodyPr wrap="square" rtlCol="0">
            <a:spAutoFit/>
          </a:bodyPr>
          <a:lstStyle/>
          <a:p>
            <a:pPr algn="ctr"/>
            <a:r>
              <a:rPr lang="en-US" b="1" dirty="0"/>
              <a:t>**REMEMBER**</a:t>
            </a:r>
          </a:p>
          <a:p>
            <a:pPr algn="ctr"/>
            <a:r>
              <a:rPr lang="en-US" dirty="0"/>
              <a:t>THIS IS YOUR  QUALIFICATION SO IT NEEDS TO BE ALL YOUR OWN WORK!</a:t>
            </a:r>
          </a:p>
        </p:txBody>
      </p:sp>
      <p:sp>
        <p:nvSpPr>
          <p:cNvPr id="8" name="object 2">
            <a:extLst>
              <a:ext uri="{FF2B5EF4-FFF2-40B4-BE49-F238E27FC236}">
                <a16:creationId xmlns:a16="http://schemas.microsoft.com/office/drawing/2014/main" id="{833C0927-F820-4C17-89FA-A45FC585B1AE}"/>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NEA DO’s and DON’Ts</a:t>
            </a:r>
          </a:p>
        </p:txBody>
      </p:sp>
      <p:pic>
        <p:nvPicPr>
          <p:cNvPr id="2" name="Audio 1">
            <a:hlinkClick r:id="" action="ppaction://media"/>
            <a:extLst>
              <a:ext uri="{FF2B5EF4-FFF2-40B4-BE49-F238E27FC236}">
                <a16:creationId xmlns:a16="http://schemas.microsoft.com/office/drawing/2014/main" id="{0F1CE952-4E71-4646-BA55-F6D9140DDA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528"/>
    </mc:Choice>
    <mc:Fallback xmlns="">
      <p:transition spd="slow" advTm="6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pPr marL="12700" marR="5080">
              <a:lnSpc>
                <a:spcPct val="100000"/>
              </a:lnSpc>
              <a:spcBef>
                <a:spcPts val="100"/>
              </a:spcBef>
            </a:pPr>
            <a:r>
              <a:rPr lang="en-US" sz="2800" kern="0" dirty="0">
                <a:solidFill>
                  <a:srgbClr val="FFFFFF"/>
                </a:solidFill>
                <a:latin typeface="Arial"/>
                <a:cs typeface="Arial"/>
              </a:rPr>
              <a:t>If you have any questions, check with your subject teacher; they will be able to advise and guide you.</a:t>
            </a:r>
            <a:endParaRPr lang="en-US" sz="2800" kern="0" dirty="0">
              <a:latin typeface="Arial"/>
              <a:cs typeface="Arial"/>
            </a:endParaRPr>
          </a:p>
        </p:txBody>
      </p:sp>
      <p:pic>
        <p:nvPicPr>
          <p:cNvPr id="2" name="Audio 1">
            <a:hlinkClick r:id="" action="ppaction://media"/>
            <a:extLst>
              <a:ext uri="{FF2B5EF4-FFF2-40B4-BE49-F238E27FC236}">
                <a16:creationId xmlns:a16="http://schemas.microsoft.com/office/drawing/2014/main" id="{8AD64339-03FC-48A3-A50A-E212492E59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14998"/>
    </mc:Choice>
    <mc:Fallback xmlns="">
      <p:transition spd="slow" advTm="1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2863" y="306589"/>
            <a:ext cx="5039995" cy="382156"/>
          </a:xfrm>
          <a:prstGeom prst="rect">
            <a:avLst/>
          </a:prstGeom>
        </p:spPr>
        <p:txBody>
          <a:bodyPr vert="horz" wrap="square" lIns="0" tIns="12700" rIns="0" bIns="0" rtlCol="0" anchor="b" anchorCtr="0">
            <a:spAutoFit/>
          </a:bodyPr>
          <a:lstStyle/>
          <a:p>
            <a:pPr marL="12700">
              <a:lnSpc>
                <a:spcPct val="100000"/>
              </a:lnSpc>
              <a:spcBef>
                <a:spcPts val="100"/>
              </a:spcBef>
            </a:pPr>
            <a:r>
              <a:rPr sz="2400" dirty="0">
                <a:solidFill>
                  <a:srgbClr val="0070C0"/>
                </a:solidFill>
              </a:rPr>
              <a:t>Aims of this resource</a:t>
            </a:r>
          </a:p>
        </p:txBody>
      </p:sp>
      <p:sp>
        <p:nvSpPr>
          <p:cNvPr id="3" name="object 3"/>
          <p:cNvSpPr txBox="1"/>
          <p:nvPr/>
        </p:nvSpPr>
        <p:spPr>
          <a:xfrm>
            <a:off x="1381898" y="1188404"/>
            <a:ext cx="9428204" cy="5363007"/>
          </a:xfrm>
          <a:prstGeom prst="rect">
            <a:avLst/>
          </a:prstGeom>
        </p:spPr>
        <p:txBody>
          <a:bodyPr vert="horz" wrap="square" lIns="0" tIns="12700" rIns="0" bIns="0" rtlCol="0">
            <a:spAutoFit/>
          </a:bodyPr>
          <a:lstStyle/>
          <a:p>
            <a:pPr marL="12700" marR="119380">
              <a:spcBef>
                <a:spcPts val="100"/>
              </a:spcBef>
            </a:pPr>
            <a:r>
              <a:rPr lang="en-US" sz="2400" b="1" kern="0" dirty="0">
                <a:cs typeface="Arial"/>
              </a:rPr>
              <a:t>Non-Examination Assessment (NEA) </a:t>
            </a:r>
            <a:r>
              <a:rPr lang="en-US" sz="2400" kern="0" dirty="0">
                <a:cs typeface="Arial"/>
              </a:rPr>
              <a:t>is the name given to any assessment that does not have a timetabled examination.</a:t>
            </a:r>
          </a:p>
          <a:p>
            <a:pPr marL="12700" marR="119380">
              <a:spcBef>
                <a:spcPts val="100"/>
              </a:spcBef>
            </a:pPr>
            <a:endParaRPr lang="en-GB" sz="2400" kern="0" dirty="0">
              <a:latin typeface="Arial"/>
              <a:cs typeface="Arial"/>
            </a:endParaRPr>
          </a:p>
          <a:p>
            <a:pPr marL="12700" marR="119380">
              <a:spcBef>
                <a:spcPts val="100"/>
              </a:spcBef>
            </a:pPr>
            <a:r>
              <a:rPr sz="2400" kern="0" dirty="0">
                <a:latin typeface="Arial"/>
                <a:cs typeface="Arial"/>
              </a:rPr>
              <a:t>This resource is designed to help you understand how to approach the NEA task. </a:t>
            </a:r>
            <a:r>
              <a:rPr lang="en-GB" sz="2400" kern="0" dirty="0">
                <a:latin typeface="Arial"/>
                <a:cs typeface="Arial"/>
              </a:rPr>
              <a:t> </a:t>
            </a:r>
            <a:r>
              <a:rPr sz="2400" kern="0" dirty="0">
                <a:latin typeface="Arial"/>
                <a:cs typeface="Arial"/>
              </a:rPr>
              <a:t>It covers how to:</a:t>
            </a:r>
          </a:p>
          <a:p>
            <a:pPr>
              <a:spcBef>
                <a:spcPts val="40"/>
              </a:spcBef>
            </a:pPr>
            <a:endParaRPr sz="2400" kern="0" dirty="0">
              <a:latin typeface="Arial"/>
              <a:cs typeface="Arial"/>
            </a:endParaRPr>
          </a:p>
          <a:p>
            <a:pPr marL="469900" marR="326390" indent="-457200">
              <a:spcAft>
                <a:spcPts val="600"/>
              </a:spcAft>
              <a:buSzPct val="102500"/>
              <a:buChar char="•"/>
              <a:tabLst>
                <a:tab pos="469265" algn="l"/>
                <a:tab pos="469900" algn="l"/>
              </a:tabLst>
            </a:pPr>
            <a:r>
              <a:rPr sz="2400" kern="0" dirty="0">
                <a:latin typeface="Arial"/>
                <a:cs typeface="Arial"/>
              </a:rPr>
              <a:t>plan your work for Unit 2</a:t>
            </a:r>
            <a:r>
              <a:rPr lang="en-GB" sz="2400" kern="0" dirty="0">
                <a:latin typeface="Arial"/>
                <a:cs typeface="Arial"/>
              </a:rPr>
              <a:t>: </a:t>
            </a:r>
            <a:r>
              <a:rPr sz="2400" kern="0" dirty="0">
                <a:latin typeface="Arial"/>
                <a:cs typeface="Arial"/>
              </a:rPr>
              <a:t>Promoting and maintaining health and well-being</a:t>
            </a:r>
          </a:p>
          <a:p>
            <a:pPr marL="469900" indent="-457200">
              <a:spcAft>
                <a:spcPts val="600"/>
              </a:spcAft>
              <a:buSzPct val="102500"/>
              <a:buChar char="•"/>
              <a:tabLst>
                <a:tab pos="469265" algn="l"/>
                <a:tab pos="469900" algn="l"/>
              </a:tabLst>
            </a:pPr>
            <a:r>
              <a:rPr sz="2400" kern="0" dirty="0">
                <a:latin typeface="Arial"/>
                <a:cs typeface="Arial"/>
              </a:rPr>
              <a:t>help you structure the two separate tasks</a:t>
            </a:r>
            <a:r>
              <a:rPr lang="en-GB" sz="2400" kern="0" dirty="0">
                <a:latin typeface="Arial"/>
                <a:cs typeface="Arial"/>
              </a:rPr>
              <a:t>,</a:t>
            </a:r>
            <a:r>
              <a:rPr sz="2400" kern="0" dirty="0">
                <a:latin typeface="Arial"/>
                <a:cs typeface="Arial"/>
              </a:rPr>
              <a:t> </a:t>
            </a:r>
            <a:r>
              <a:rPr lang="en-GB" sz="2400" kern="0" dirty="0">
                <a:latin typeface="Arial"/>
                <a:cs typeface="Arial"/>
              </a:rPr>
              <a:t>Task 1 and Task 2</a:t>
            </a:r>
            <a:endParaRPr sz="2400" kern="0" dirty="0">
              <a:latin typeface="Arial"/>
              <a:cs typeface="Arial"/>
            </a:endParaRPr>
          </a:p>
          <a:p>
            <a:pPr marL="469900" marR="219075" indent="-457200">
              <a:buSzPct val="102500"/>
              <a:buChar char="•"/>
              <a:tabLst>
                <a:tab pos="469265" algn="l"/>
                <a:tab pos="469900" algn="l"/>
              </a:tabLst>
            </a:pPr>
            <a:r>
              <a:rPr sz="2400" kern="0" dirty="0">
                <a:latin typeface="Arial"/>
                <a:cs typeface="Arial"/>
              </a:rPr>
              <a:t>present your work in the most effective way so as to demonstrate your knowledge and understanding of the range of health and social care and childcare services provided in Wales and how these services promote and maintain the health and well-being of the nation</a:t>
            </a:r>
            <a:r>
              <a:rPr lang="en-GB" sz="2400" kern="0" dirty="0">
                <a:latin typeface="Arial"/>
                <a:cs typeface="Arial"/>
              </a:rPr>
              <a:t>.</a:t>
            </a:r>
            <a:endParaRPr sz="2400" kern="0" dirty="0">
              <a:latin typeface="Arial"/>
              <a:cs typeface="Arial"/>
            </a:endParaRPr>
          </a:p>
        </p:txBody>
      </p:sp>
      <p:pic>
        <p:nvPicPr>
          <p:cNvPr id="5" name="Audio 4">
            <a:hlinkClick r:id="" action="ppaction://media"/>
            <a:extLst>
              <a:ext uri="{FF2B5EF4-FFF2-40B4-BE49-F238E27FC236}">
                <a16:creationId xmlns:a16="http://schemas.microsoft.com/office/drawing/2014/main" id="{E30E4A13-4AAC-4E26-955B-FF4012F292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69"/>
    </mc:Choice>
    <mc:Fallback xmlns="">
      <p:transition spd="slow" advTm="2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711B5D4-4E12-4702-95E4-19E29171A206}"/>
              </a:ext>
            </a:extLst>
          </p:cNvPr>
          <p:cNvGrpSpPr/>
          <p:nvPr/>
        </p:nvGrpSpPr>
        <p:grpSpPr>
          <a:xfrm>
            <a:off x="2037608" y="2054267"/>
            <a:ext cx="8116784" cy="3553291"/>
            <a:chOff x="2286000" y="2374901"/>
            <a:chExt cx="8116784" cy="3553291"/>
          </a:xfrm>
        </p:grpSpPr>
        <p:sp>
          <p:nvSpPr>
            <p:cNvPr id="3" name="object 3"/>
            <p:cNvSpPr txBox="1"/>
            <p:nvPr/>
          </p:nvSpPr>
          <p:spPr>
            <a:xfrm>
              <a:off x="2922860" y="2486224"/>
              <a:ext cx="7479924" cy="3441968"/>
            </a:xfrm>
            <a:prstGeom prst="rect">
              <a:avLst/>
            </a:prstGeom>
          </p:spPr>
          <p:txBody>
            <a:bodyPr vert="horz" wrap="square" lIns="0" tIns="12700" rIns="0" bIns="0" rtlCol="0">
              <a:spAutoFit/>
            </a:bodyPr>
            <a:lstStyle/>
            <a:p>
              <a:pPr marL="12700"/>
              <a:r>
                <a:rPr sz="2400" kern="0" dirty="0">
                  <a:latin typeface="Arial"/>
                  <a:cs typeface="Arial"/>
                </a:rPr>
                <a:t>the NEA task – both </a:t>
              </a:r>
              <a:r>
                <a:rPr lang="en-GB" sz="2400" kern="0" dirty="0">
                  <a:latin typeface="Arial"/>
                  <a:cs typeface="Arial"/>
                </a:rPr>
                <a:t>Task 1 and Task 2</a:t>
              </a:r>
            </a:p>
            <a:p>
              <a:pPr marL="12700"/>
              <a:endParaRPr sz="2400" kern="0" dirty="0">
                <a:latin typeface="Arial"/>
                <a:cs typeface="Arial"/>
              </a:endParaRPr>
            </a:p>
            <a:p>
              <a:pPr marL="12700" marR="5080"/>
              <a:r>
                <a:rPr sz="2400" kern="0" dirty="0">
                  <a:latin typeface="Arial"/>
                  <a:cs typeface="Arial"/>
                </a:rPr>
                <a:t>Task 1 is the Service Provision task </a:t>
              </a:r>
              <a:r>
                <a:rPr lang="en-GB" sz="2400" kern="0" dirty="0">
                  <a:latin typeface="Arial"/>
                  <a:cs typeface="Arial"/>
                </a:rPr>
                <a:t>– </a:t>
              </a:r>
              <a:r>
                <a:rPr sz="2400" kern="0" dirty="0">
                  <a:latin typeface="Arial"/>
                  <a:cs typeface="Arial"/>
                </a:rPr>
                <a:t>40% of Unit 2</a:t>
              </a:r>
              <a:endParaRPr lang="en-GB" sz="2400" kern="0" dirty="0">
                <a:latin typeface="Arial"/>
                <a:cs typeface="Arial"/>
              </a:endParaRPr>
            </a:p>
            <a:p>
              <a:pPr marL="12700" marR="5080"/>
              <a:endParaRPr lang="en-GB" sz="2400" kern="0" dirty="0">
                <a:latin typeface="Arial"/>
                <a:cs typeface="Arial"/>
              </a:endParaRPr>
            </a:p>
            <a:p>
              <a:pPr marL="12700" marR="5080"/>
              <a:r>
                <a:rPr sz="2400" kern="0" dirty="0">
                  <a:latin typeface="Arial"/>
                  <a:cs typeface="Arial"/>
                </a:rPr>
                <a:t>Task 2 is the Health Promotion task </a:t>
              </a:r>
              <a:r>
                <a:rPr lang="en-GB" sz="2400" kern="0" dirty="0">
                  <a:latin typeface="Arial"/>
                  <a:cs typeface="Arial"/>
                </a:rPr>
                <a:t>– </a:t>
              </a:r>
              <a:r>
                <a:rPr sz="2400" kern="0" dirty="0">
                  <a:latin typeface="Arial"/>
                  <a:cs typeface="Arial"/>
                </a:rPr>
                <a:t>60% of Unit 2</a:t>
              </a:r>
              <a:endParaRPr lang="en-GB" sz="2400" kern="0" dirty="0">
                <a:latin typeface="Arial"/>
                <a:cs typeface="Arial"/>
              </a:endParaRPr>
            </a:p>
            <a:p>
              <a:pPr marL="12700" marR="5080"/>
              <a:endParaRPr lang="en-GB" sz="2400" kern="0" dirty="0">
                <a:latin typeface="Arial"/>
                <a:cs typeface="Arial"/>
              </a:endParaRPr>
            </a:p>
            <a:p>
              <a:pPr marL="12700" marR="5080"/>
              <a:r>
                <a:rPr sz="2400" kern="0" dirty="0">
                  <a:latin typeface="Arial"/>
                  <a:cs typeface="Arial"/>
                </a:rPr>
                <a:t>the NEA assessment </a:t>
              </a:r>
              <a:r>
                <a:rPr sz="2400" kern="0" dirty="0" err="1">
                  <a:latin typeface="Arial"/>
                  <a:cs typeface="Arial"/>
                </a:rPr>
                <a:t>criteri</a:t>
              </a:r>
              <a:r>
                <a:rPr lang="en-GB" sz="2400" kern="0" dirty="0">
                  <a:latin typeface="Arial"/>
                  <a:cs typeface="Arial"/>
                </a:rPr>
                <a:t>a</a:t>
              </a:r>
            </a:p>
            <a:p>
              <a:pPr marL="12700" marR="5080"/>
              <a:endParaRPr sz="2500" kern="0" dirty="0">
                <a:latin typeface="Arial"/>
                <a:cs typeface="Arial"/>
              </a:endParaRPr>
            </a:p>
            <a:p>
              <a:pPr marL="12700"/>
              <a:r>
                <a:rPr sz="2400" kern="0" dirty="0">
                  <a:latin typeface="Arial"/>
                  <a:cs typeface="Arial"/>
                </a:rPr>
                <a:t>a note book and pen to take notes</a:t>
              </a:r>
            </a:p>
          </p:txBody>
        </p:sp>
        <p:sp>
          <p:nvSpPr>
            <p:cNvPr id="4" name="object 4"/>
            <p:cNvSpPr/>
            <p:nvPr/>
          </p:nvSpPr>
          <p:spPr>
            <a:xfrm>
              <a:off x="2286001" y="2374901"/>
              <a:ext cx="574431" cy="553915"/>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286001" y="3124201"/>
              <a:ext cx="574431" cy="5539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286001" y="3886201"/>
              <a:ext cx="574431" cy="55391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286001" y="4648201"/>
              <a:ext cx="574431" cy="55391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286000" y="5354152"/>
              <a:ext cx="574431" cy="553914"/>
            </a:xfrm>
            <a:prstGeom prst="rect">
              <a:avLst/>
            </a:prstGeom>
            <a:blipFill>
              <a:blip r:embed="rId5" cstate="print"/>
              <a:stretch>
                <a:fillRect/>
              </a:stretch>
            </a:blipFill>
          </p:spPr>
          <p:txBody>
            <a:bodyPr wrap="square" lIns="0" tIns="0" rIns="0" bIns="0" rtlCol="0"/>
            <a:lstStyle/>
            <a:p>
              <a:endParaRPr/>
            </a:p>
          </p:txBody>
        </p:sp>
      </p:grpSp>
      <p:sp>
        <p:nvSpPr>
          <p:cNvPr id="9" name="object 2">
            <a:extLst>
              <a:ext uri="{FF2B5EF4-FFF2-40B4-BE49-F238E27FC236}">
                <a16:creationId xmlns:a16="http://schemas.microsoft.com/office/drawing/2014/main" id="{8FC6613F-A4A3-41F0-8979-EAD9BFB286EC}"/>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In front of you, you should have:</a:t>
            </a:r>
          </a:p>
        </p:txBody>
      </p:sp>
      <p:pic>
        <p:nvPicPr>
          <p:cNvPr id="10" name="Audio 9">
            <a:hlinkClick r:id="" action="ppaction://media"/>
            <a:extLst>
              <a:ext uri="{FF2B5EF4-FFF2-40B4-BE49-F238E27FC236}">
                <a16:creationId xmlns:a16="http://schemas.microsoft.com/office/drawing/2014/main" id="{3F376CA3-7661-45D6-9234-19BB4668F6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40"/>
    </mc:Choice>
    <mc:Fallback xmlns="">
      <p:transition spd="slow" advTm="2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77585" y="1306515"/>
            <a:ext cx="9063696" cy="1922321"/>
          </a:xfrm>
          <a:prstGeom prst="rect">
            <a:avLst/>
          </a:prstGeom>
        </p:spPr>
        <p:txBody>
          <a:bodyPr vert="horz" wrap="square" lIns="0" tIns="74930" rIns="0" bIns="0" rtlCol="0">
            <a:spAutoFit/>
          </a:bodyPr>
          <a:lstStyle/>
          <a:p>
            <a:pPr marL="12700"/>
            <a:r>
              <a:rPr lang="en-GB" sz="2400" kern="0" dirty="0">
                <a:latin typeface="Arial"/>
                <a:cs typeface="Arial"/>
              </a:rPr>
              <a:t>the NEA task – both Task 1 and Task 2</a:t>
            </a:r>
          </a:p>
          <a:p>
            <a:pPr marL="12700"/>
            <a:endParaRPr lang="en-GB" sz="2400" kern="0" dirty="0">
              <a:latin typeface="Arial"/>
              <a:cs typeface="Arial"/>
            </a:endParaRPr>
          </a:p>
          <a:p>
            <a:pPr marL="12700" marR="5080"/>
            <a:r>
              <a:rPr lang="en-GB" sz="2400" kern="0" dirty="0">
                <a:latin typeface="Arial"/>
                <a:cs typeface="Arial"/>
              </a:rPr>
              <a:t>Task 1 is the Service Provision task – 40% of Unit 2</a:t>
            </a:r>
          </a:p>
          <a:p>
            <a:pPr marL="12700" marR="5080"/>
            <a:r>
              <a:rPr lang="en-GB" sz="2400" kern="0" dirty="0">
                <a:latin typeface="Arial"/>
                <a:cs typeface="Arial"/>
              </a:rPr>
              <a:t>Task 2 is the Health Promotion task – 60% of Unit 2</a:t>
            </a:r>
          </a:p>
          <a:p>
            <a:pPr marL="12700" marR="5080"/>
            <a:endParaRPr lang="en-GB" sz="2400" kern="0" dirty="0">
              <a:latin typeface="Arial"/>
              <a:cs typeface="Arial"/>
            </a:endParaRPr>
          </a:p>
        </p:txBody>
      </p:sp>
      <p:sp>
        <p:nvSpPr>
          <p:cNvPr id="4" name="object 4"/>
          <p:cNvSpPr txBox="1"/>
          <p:nvPr/>
        </p:nvSpPr>
        <p:spPr>
          <a:xfrm>
            <a:off x="1719099" y="4249212"/>
            <a:ext cx="9063696" cy="751488"/>
          </a:xfrm>
          <a:prstGeom prst="rect">
            <a:avLst/>
          </a:prstGeom>
        </p:spPr>
        <p:txBody>
          <a:bodyPr vert="horz" wrap="square" lIns="0" tIns="12700" rIns="0" bIns="0" rtlCol="0">
            <a:spAutoFit/>
          </a:bodyPr>
          <a:lstStyle/>
          <a:p>
            <a:pPr marL="355600" marR="5080" indent="-342900">
              <a:spcBef>
                <a:spcPts val="100"/>
              </a:spcBef>
              <a:buSzPct val="102272"/>
              <a:buChar char="•"/>
              <a:tabLst>
                <a:tab pos="354965" algn="l"/>
                <a:tab pos="355600" algn="l"/>
              </a:tabLst>
            </a:pPr>
            <a:r>
              <a:rPr lang="en-GB" sz="2400" kern="0" dirty="0">
                <a:latin typeface="Arial"/>
                <a:cs typeface="Arial"/>
              </a:rPr>
              <a:t>These tasks</a:t>
            </a:r>
            <a:r>
              <a:rPr sz="2400" kern="0" dirty="0">
                <a:latin typeface="Arial"/>
                <a:cs typeface="Arial"/>
              </a:rPr>
              <a:t> will be introduced to you by your teacher at the start of the year </a:t>
            </a:r>
            <a:r>
              <a:rPr lang="en-GB" sz="2400" kern="0" dirty="0">
                <a:latin typeface="Arial"/>
                <a:cs typeface="Arial"/>
              </a:rPr>
              <a:t>of</a:t>
            </a:r>
            <a:r>
              <a:rPr sz="2400" kern="0" dirty="0">
                <a:latin typeface="Arial"/>
                <a:cs typeface="Arial"/>
              </a:rPr>
              <a:t> submission</a:t>
            </a:r>
          </a:p>
        </p:txBody>
      </p:sp>
      <p:sp>
        <p:nvSpPr>
          <p:cNvPr id="5" name="object 5"/>
          <p:cNvSpPr/>
          <p:nvPr/>
        </p:nvSpPr>
        <p:spPr>
          <a:xfrm>
            <a:off x="5506854" y="3475847"/>
            <a:ext cx="228600" cy="467359"/>
          </a:xfrm>
          <a:custGeom>
            <a:avLst/>
            <a:gdLst/>
            <a:ahLst/>
            <a:cxnLst/>
            <a:rect l="l" t="t" r="r" b="b"/>
            <a:pathLst>
              <a:path w="228600" h="467360">
                <a:moveTo>
                  <a:pt x="224482" y="184396"/>
                </a:moveTo>
                <a:lnTo>
                  <a:pt x="87872" y="184396"/>
                </a:lnTo>
                <a:lnTo>
                  <a:pt x="87872" y="20050"/>
                </a:lnTo>
                <a:lnTo>
                  <a:pt x="89201" y="11241"/>
                </a:lnTo>
                <a:lnTo>
                  <a:pt x="93632" y="5000"/>
                </a:lnTo>
                <a:lnTo>
                  <a:pt x="101606" y="1363"/>
                </a:lnTo>
                <a:lnTo>
                  <a:pt x="107883" y="1179"/>
                </a:lnTo>
                <a:lnTo>
                  <a:pt x="114160" y="0"/>
                </a:lnTo>
                <a:lnTo>
                  <a:pt x="126565" y="380"/>
                </a:lnTo>
                <a:lnTo>
                  <a:pt x="134541" y="8534"/>
                </a:lnTo>
                <a:lnTo>
                  <a:pt x="138676" y="10283"/>
                </a:lnTo>
                <a:lnTo>
                  <a:pt x="140005" y="19093"/>
                </a:lnTo>
                <a:lnTo>
                  <a:pt x="140005" y="183439"/>
                </a:lnTo>
                <a:lnTo>
                  <a:pt x="224082" y="183439"/>
                </a:lnTo>
                <a:lnTo>
                  <a:pt x="224482" y="184396"/>
                </a:lnTo>
                <a:close/>
              </a:path>
              <a:path w="228600" h="467360">
                <a:moveTo>
                  <a:pt x="224082" y="183439"/>
                </a:moveTo>
                <a:lnTo>
                  <a:pt x="140005" y="183439"/>
                </a:lnTo>
                <a:lnTo>
                  <a:pt x="218278" y="176758"/>
                </a:lnTo>
                <a:lnTo>
                  <a:pt x="222117" y="178733"/>
                </a:lnTo>
                <a:lnTo>
                  <a:pt x="224082" y="183439"/>
                </a:lnTo>
                <a:close/>
              </a:path>
              <a:path w="228600" h="467360">
                <a:moveTo>
                  <a:pt x="6498" y="280877"/>
                </a:moveTo>
                <a:lnTo>
                  <a:pt x="9744" y="262945"/>
                </a:lnTo>
                <a:lnTo>
                  <a:pt x="886" y="247776"/>
                </a:lnTo>
                <a:lnTo>
                  <a:pt x="0" y="224963"/>
                </a:lnTo>
                <a:lnTo>
                  <a:pt x="738" y="202288"/>
                </a:lnTo>
                <a:lnTo>
                  <a:pt x="5310" y="187498"/>
                </a:lnTo>
                <a:lnTo>
                  <a:pt x="5907" y="179704"/>
                </a:lnTo>
                <a:lnTo>
                  <a:pt x="9895" y="177741"/>
                </a:lnTo>
                <a:lnTo>
                  <a:pt x="87872" y="184396"/>
                </a:lnTo>
                <a:lnTo>
                  <a:pt x="224482" y="184396"/>
                </a:lnTo>
                <a:lnTo>
                  <a:pt x="225366" y="186515"/>
                </a:lnTo>
                <a:lnTo>
                  <a:pt x="227434" y="201305"/>
                </a:lnTo>
                <a:lnTo>
                  <a:pt x="228320" y="223967"/>
                </a:lnTo>
                <a:lnTo>
                  <a:pt x="227434" y="246781"/>
                </a:lnTo>
                <a:lnTo>
                  <a:pt x="225219" y="261936"/>
                </a:lnTo>
                <a:lnTo>
                  <a:pt x="222862" y="272953"/>
                </a:lnTo>
                <a:lnTo>
                  <a:pt x="217539" y="272953"/>
                </a:lnTo>
                <a:lnTo>
                  <a:pt x="206018" y="273937"/>
                </a:lnTo>
                <a:lnTo>
                  <a:pt x="10633" y="273937"/>
                </a:lnTo>
                <a:lnTo>
                  <a:pt x="6498" y="280877"/>
                </a:lnTo>
                <a:close/>
              </a:path>
              <a:path w="228600" h="467360">
                <a:moveTo>
                  <a:pt x="221674" y="278509"/>
                </a:moveTo>
                <a:lnTo>
                  <a:pt x="217539" y="272953"/>
                </a:lnTo>
                <a:lnTo>
                  <a:pt x="222862" y="272953"/>
                </a:lnTo>
                <a:lnTo>
                  <a:pt x="221674" y="278509"/>
                </a:lnTo>
                <a:close/>
              </a:path>
              <a:path w="228600" h="467360">
                <a:moveTo>
                  <a:pt x="114160" y="466845"/>
                </a:moveTo>
                <a:lnTo>
                  <a:pt x="87872" y="445162"/>
                </a:lnTo>
                <a:lnTo>
                  <a:pt x="87872" y="280529"/>
                </a:lnTo>
                <a:lnTo>
                  <a:pt x="10633" y="273937"/>
                </a:lnTo>
                <a:lnTo>
                  <a:pt x="206018" y="273937"/>
                </a:lnTo>
                <a:lnTo>
                  <a:pt x="140005" y="279571"/>
                </a:lnTo>
                <a:lnTo>
                  <a:pt x="140005" y="444205"/>
                </a:lnTo>
                <a:lnTo>
                  <a:pt x="138676" y="452952"/>
                </a:lnTo>
                <a:lnTo>
                  <a:pt x="134541" y="459637"/>
                </a:lnTo>
                <a:lnTo>
                  <a:pt x="126565" y="464348"/>
                </a:lnTo>
                <a:lnTo>
                  <a:pt x="114160" y="466845"/>
                </a:lnTo>
                <a:close/>
              </a:path>
            </a:pathLst>
          </a:custGeom>
          <a:solidFill>
            <a:srgbClr val="93CDDD"/>
          </a:solidFill>
        </p:spPr>
        <p:txBody>
          <a:bodyPr wrap="square" lIns="0" tIns="0" rIns="0" bIns="0" rtlCol="0"/>
          <a:lstStyle/>
          <a:p>
            <a:endParaRPr/>
          </a:p>
        </p:txBody>
      </p:sp>
      <p:sp>
        <p:nvSpPr>
          <p:cNvPr id="6" name="object 6"/>
          <p:cNvSpPr/>
          <p:nvPr/>
        </p:nvSpPr>
        <p:spPr>
          <a:xfrm>
            <a:off x="2878859" y="3098936"/>
            <a:ext cx="978809" cy="74028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980880" y="3208034"/>
            <a:ext cx="1382868" cy="774100"/>
          </a:xfrm>
          <a:prstGeom prst="rect">
            <a:avLst/>
          </a:prstGeom>
          <a:blipFill>
            <a:blip r:embed="rId6" cstate="print"/>
            <a:stretch>
              <a:fillRect/>
            </a:stretch>
          </a:blipFill>
        </p:spPr>
        <p:txBody>
          <a:bodyPr wrap="square" lIns="0" tIns="0" rIns="0" bIns="0" rtlCol="0"/>
          <a:lstStyle/>
          <a:p>
            <a:endParaRPr dirty="0"/>
          </a:p>
        </p:txBody>
      </p:sp>
      <p:sp>
        <p:nvSpPr>
          <p:cNvPr id="8" name="object 8"/>
          <p:cNvSpPr/>
          <p:nvPr/>
        </p:nvSpPr>
        <p:spPr>
          <a:xfrm>
            <a:off x="5834912" y="3197219"/>
            <a:ext cx="974521" cy="76290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5479914" y="3448906"/>
            <a:ext cx="228600" cy="467359"/>
          </a:xfrm>
          <a:custGeom>
            <a:avLst/>
            <a:gdLst/>
            <a:ahLst/>
            <a:cxnLst/>
            <a:rect l="l" t="t" r="r" b="b"/>
            <a:pathLst>
              <a:path w="228600" h="467360">
                <a:moveTo>
                  <a:pt x="224482" y="184396"/>
                </a:moveTo>
                <a:lnTo>
                  <a:pt x="87872" y="184396"/>
                </a:lnTo>
                <a:lnTo>
                  <a:pt x="87872" y="20050"/>
                </a:lnTo>
                <a:lnTo>
                  <a:pt x="89201" y="11241"/>
                </a:lnTo>
                <a:lnTo>
                  <a:pt x="93632" y="5000"/>
                </a:lnTo>
                <a:lnTo>
                  <a:pt x="101606" y="1363"/>
                </a:lnTo>
                <a:lnTo>
                  <a:pt x="107883" y="1179"/>
                </a:lnTo>
                <a:lnTo>
                  <a:pt x="114160" y="0"/>
                </a:lnTo>
                <a:lnTo>
                  <a:pt x="126565" y="380"/>
                </a:lnTo>
                <a:lnTo>
                  <a:pt x="134541" y="8534"/>
                </a:lnTo>
                <a:lnTo>
                  <a:pt x="138676" y="10283"/>
                </a:lnTo>
                <a:lnTo>
                  <a:pt x="140005" y="19093"/>
                </a:lnTo>
                <a:lnTo>
                  <a:pt x="140005" y="183439"/>
                </a:lnTo>
                <a:lnTo>
                  <a:pt x="224082" y="183439"/>
                </a:lnTo>
                <a:lnTo>
                  <a:pt x="224482" y="184396"/>
                </a:lnTo>
                <a:close/>
              </a:path>
              <a:path w="228600" h="467360">
                <a:moveTo>
                  <a:pt x="224082" y="183439"/>
                </a:moveTo>
                <a:lnTo>
                  <a:pt x="140005" y="183439"/>
                </a:lnTo>
                <a:lnTo>
                  <a:pt x="218278" y="176758"/>
                </a:lnTo>
                <a:lnTo>
                  <a:pt x="222117" y="178733"/>
                </a:lnTo>
                <a:lnTo>
                  <a:pt x="224082" y="183439"/>
                </a:lnTo>
                <a:close/>
              </a:path>
              <a:path w="228600" h="467360">
                <a:moveTo>
                  <a:pt x="6498" y="280877"/>
                </a:moveTo>
                <a:lnTo>
                  <a:pt x="9744" y="262945"/>
                </a:lnTo>
                <a:lnTo>
                  <a:pt x="886" y="247776"/>
                </a:lnTo>
                <a:lnTo>
                  <a:pt x="0" y="224963"/>
                </a:lnTo>
                <a:lnTo>
                  <a:pt x="738" y="202288"/>
                </a:lnTo>
                <a:lnTo>
                  <a:pt x="5310" y="187498"/>
                </a:lnTo>
                <a:lnTo>
                  <a:pt x="5907" y="179704"/>
                </a:lnTo>
                <a:lnTo>
                  <a:pt x="9895" y="177741"/>
                </a:lnTo>
                <a:lnTo>
                  <a:pt x="87872" y="184396"/>
                </a:lnTo>
                <a:lnTo>
                  <a:pt x="224482" y="184396"/>
                </a:lnTo>
                <a:lnTo>
                  <a:pt x="225366" y="186515"/>
                </a:lnTo>
                <a:lnTo>
                  <a:pt x="227434" y="201305"/>
                </a:lnTo>
                <a:lnTo>
                  <a:pt x="228320" y="223967"/>
                </a:lnTo>
                <a:lnTo>
                  <a:pt x="227434" y="246781"/>
                </a:lnTo>
                <a:lnTo>
                  <a:pt x="225219" y="261936"/>
                </a:lnTo>
                <a:lnTo>
                  <a:pt x="222862" y="272953"/>
                </a:lnTo>
                <a:lnTo>
                  <a:pt x="217539" y="272953"/>
                </a:lnTo>
                <a:lnTo>
                  <a:pt x="206018" y="273937"/>
                </a:lnTo>
                <a:lnTo>
                  <a:pt x="10633" y="273937"/>
                </a:lnTo>
                <a:lnTo>
                  <a:pt x="6498" y="280877"/>
                </a:lnTo>
                <a:close/>
              </a:path>
              <a:path w="228600" h="467360">
                <a:moveTo>
                  <a:pt x="221674" y="278509"/>
                </a:moveTo>
                <a:lnTo>
                  <a:pt x="217539" y="272953"/>
                </a:lnTo>
                <a:lnTo>
                  <a:pt x="222862" y="272953"/>
                </a:lnTo>
                <a:lnTo>
                  <a:pt x="221674" y="278509"/>
                </a:lnTo>
                <a:close/>
              </a:path>
              <a:path w="228600" h="467360">
                <a:moveTo>
                  <a:pt x="114160" y="466845"/>
                </a:moveTo>
                <a:lnTo>
                  <a:pt x="87872" y="445162"/>
                </a:lnTo>
                <a:lnTo>
                  <a:pt x="87872" y="280529"/>
                </a:lnTo>
                <a:lnTo>
                  <a:pt x="10633" y="273937"/>
                </a:lnTo>
                <a:lnTo>
                  <a:pt x="206018" y="273937"/>
                </a:lnTo>
                <a:lnTo>
                  <a:pt x="140005" y="279571"/>
                </a:lnTo>
                <a:lnTo>
                  <a:pt x="140005" y="444205"/>
                </a:lnTo>
                <a:lnTo>
                  <a:pt x="138676" y="452952"/>
                </a:lnTo>
                <a:lnTo>
                  <a:pt x="134541" y="459637"/>
                </a:lnTo>
                <a:lnTo>
                  <a:pt x="126565" y="464348"/>
                </a:lnTo>
                <a:lnTo>
                  <a:pt x="114160" y="466845"/>
                </a:lnTo>
                <a:close/>
              </a:path>
            </a:pathLst>
          </a:custGeom>
          <a:solidFill>
            <a:srgbClr val="002060"/>
          </a:solidFill>
        </p:spPr>
        <p:txBody>
          <a:bodyPr wrap="square" lIns="0" tIns="0" rIns="0" bIns="0" rtlCol="0"/>
          <a:lstStyle/>
          <a:p>
            <a:endParaRPr/>
          </a:p>
        </p:txBody>
      </p:sp>
      <p:sp>
        <p:nvSpPr>
          <p:cNvPr id="10" name="object 10"/>
          <p:cNvSpPr/>
          <p:nvPr/>
        </p:nvSpPr>
        <p:spPr>
          <a:xfrm>
            <a:off x="5479914" y="3448906"/>
            <a:ext cx="228600" cy="467359"/>
          </a:xfrm>
          <a:custGeom>
            <a:avLst/>
            <a:gdLst/>
            <a:ahLst/>
            <a:cxnLst/>
            <a:rect l="l" t="t" r="r" b="b"/>
            <a:pathLst>
              <a:path w="228600" h="467360">
                <a:moveTo>
                  <a:pt x="228320" y="223967"/>
                </a:moveTo>
                <a:lnTo>
                  <a:pt x="228320" y="223967"/>
                </a:lnTo>
                <a:lnTo>
                  <a:pt x="221674" y="278509"/>
                </a:lnTo>
                <a:lnTo>
                  <a:pt x="217539" y="272953"/>
                </a:lnTo>
                <a:lnTo>
                  <a:pt x="140005" y="279571"/>
                </a:lnTo>
                <a:lnTo>
                  <a:pt x="140005" y="444205"/>
                </a:lnTo>
                <a:lnTo>
                  <a:pt x="140005" y="444205"/>
                </a:lnTo>
                <a:lnTo>
                  <a:pt x="114160" y="466845"/>
                </a:lnTo>
                <a:lnTo>
                  <a:pt x="107883" y="466586"/>
                </a:lnTo>
                <a:lnTo>
                  <a:pt x="101606" y="465331"/>
                </a:lnTo>
                <a:lnTo>
                  <a:pt x="93632" y="460621"/>
                </a:lnTo>
                <a:lnTo>
                  <a:pt x="89201" y="453911"/>
                </a:lnTo>
                <a:lnTo>
                  <a:pt x="87872" y="445162"/>
                </a:lnTo>
                <a:lnTo>
                  <a:pt x="87872" y="280529"/>
                </a:lnTo>
                <a:lnTo>
                  <a:pt x="10633" y="273937"/>
                </a:lnTo>
                <a:lnTo>
                  <a:pt x="6498" y="280877"/>
                </a:lnTo>
                <a:lnTo>
                  <a:pt x="6498" y="280877"/>
                </a:lnTo>
                <a:lnTo>
                  <a:pt x="9744" y="262945"/>
                </a:lnTo>
                <a:lnTo>
                  <a:pt x="0" y="224963"/>
                </a:lnTo>
                <a:lnTo>
                  <a:pt x="0" y="224963"/>
                </a:lnTo>
                <a:lnTo>
                  <a:pt x="738" y="202288"/>
                </a:lnTo>
                <a:lnTo>
                  <a:pt x="5310" y="187498"/>
                </a:lnTo>
                <a:lnTo>
                  <a:pt x="5907" y="179704"/>
                </a:lnTo>
                <a:lnTo>
                  <a:pt x="9895" y="177741"/>
                </a:lnTo>
                <a:lnTo>
                  <a:pt x="87872" y="184396"/>
                </a:lnTo>
                <a:lnTo>
                  <a:pt x="87872" y="20050"/>
                </a:lnTo>
                <a:lnTo>
                  <a:pt x="87872" y="20050"/>
                </a:lnTo>
                <a:lnTo>
                  <a:pt x="89201" y="11241"/>
                </a:lnTo>
                <a:lnTo>
                  <a:pt x="93632" y="5000"/>
                </a:lnTo>
                <a:lnTo>
                  <a:pt x="101606" y="1363"/>
                </a:lnTo>
                <a:lnTo>
                  <a:pt x="107883" y="1179"/>
                </a:lnTo>
                <a:lnTo>
                  <a:pt x="114160" y="0"/>
                </a:lnTo>
                <a:lnTo>
                  <a:pt x="126565" y="380"/>
                </a:lnTo>
                <a:lnTo>
                  <a:pt x="134541" y="8534"/>
                </a:lnTo>
                <a:lnTo>
                  <a:pt x="138676" y="10283"/>
                </a:lnTo>
                <a:lnTo>
                  <a:pt x="140005" y="19093"/>
                </a:lnTo>
                <a:lnTo>
                  <a:pt x="140005" y="183439"/>
                </a:lnTo>
                <a:lnTo>
                  <a:pt x="218278" y="176758"/>
                </a:lnTo>
                <a:lnTo>
                  <a:pt x="218278" y="176758"/>
                </a:lnTo>
                <a:lnTo>
                  <a:pt x="222117" y="178733"/>
                </a:lnTo>
                <a:lnTo>
                  <a:pt x="225366" y="186515"/>
                </a:lnTo>
                <a:lnTo>
                  <a:pt x="227434" y="201305"/>
                </a:lnTo>
                <a:lnTo>
                  <a:pt x="228320" y="223967"/>
                </a:lnTo>
                <a:close/>
              </a:path>
            </a:pathLst>
          </a:custGeom>
          <a:ln w="9525">
            <a:solidFill>
              <a:srgbClr val="FFFFFF"/>
            </a:solidFill>
          </a:ln>
        </p:spPr>
        <p:txBody>
          <a:bodyPr wrap="square" lIns="0" tIns="0" rIns="0" bIns="0" rtlCol="0"/>
          <a:lstStyle/>
          <a:p>
            <a:endParaRPr/>
          </a:p>
        </p:txBody>
      </p:sp>
      <p:sp>
        <p:nvSpPr>
          <p:cNvPr id="11" name="object 11"/>
          <p:cNvSpPr/>
          <p:nvPr/>
        </p:nvSpPr>
        <p:spPr>
          <a:xfrm>
            <a:off x="6922017" y="3085208"/>
            <a:ext cx="1398763" cy="789596"/>
          </a:xfrm>
          <a:prstGeom prst="rect">
            <a:avLst/>
          </a:prstGeom>
          <a:blipFill>
            <a:blip r:embed="rId8" cstate="print"/>
            <a:stretch>
              <a:fillRect/>
            </a:stretch>
          </a:blipFill>
        </p:spPr>
        <p:txBody>
          <a:bodyPr wrap="square" lIns="0" tIns="0" rIns="0" bIns="0" rtlCol="0"/>
          <a:lstStyle/>
          <a:p>
            <a:endParaRPr/>
          </a:p>
        </p:txBody>
      </p:sp>
      <p:sp>
        <p:nvSpPr>
          <p:cNvPr id="12" name="object 2">
            <a:extLst>
              <a:ext uri="{FF2B5EF4-FFF2-40B4-BE49-F238E27FC236}">
                <a16:creationId xmlns:a16="http://schemas.microsoft.com/office/drawing/2014/main" id="{BBCA9EAE-6CA0-41B7-9E1C-A8940B0BD823}"/>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Unit 2 NEA</a:t>
            </a:r>
          </a:p>
        </p:txBody>
      </p:sp>
      <p:pic>
        <p:nvPicPr>
          <p:cNvPr id="14" name="Audio 13">
            <a:hlinkClick r:id="" action="ppaction://media"/>
            <a:extLst>
              <a:ext uri="{FF2B5EF4-FFF2-40B4-BE49-F238E27FC236}">
                <a16:creationId xmlns:a16="http://schemas.microsoft.com/office/drawing/2014/main" id="{1687856D-C17A-41EB-A137-1C23A27F96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10"/>
    </mc:Choice>
    <mc:Fallback xmlns="">
      <p:transition spd="slow" advTm="1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2863" y="986473"/>
            <a:ext cx="11496212" cy="5963171"/>
          </a:xfrm>
          <a:prstGeom prst="rect">
            <a:avLst/>
          </a:prstGeom>
        </p:spPr>
        <p:txBody>
          <a:bodyPr vert="horz" wrap="square" lIns="0" tIns="12700" rIns="0" bIns="0" rtlCol="0">
            <a:spAutoFit/>
          </a:bodyPr>
          <a:lstStyle/>
          <a:p>
            <a:pPr marL="12700">
              <a:spcBef>
                <a:spcPts val="100"/>
              </a:spcBef>
            </a:pPr>
            <a:r>
              <a:rPr sz="2000" kern="0" dirty="0">
                <a:cs typeface="Arial"/>
              </a:rPr>
              <a:t>There are </a:t>
            </a:r>
            <a:r>
              <a:rPr sz="2000" b="1" kern="0" dirty="0">
                <a:cs typeface="Arial"/>
              </a:rPr>
              <a:t>two separate tasks </a:t>
            </a:r>
            <a:r>
              <a:rPr sz="2000" kern="0" dirty="0">
                <a:cs typeface="Arial"/>
              </a:rPr>
              <a:t>for Unit 2</a:t>
            </a:r>
            <a:r>
              <a:rPr lang="en-GB" sz="2000" kern="0" dirty="0">
                <a:cs typeface="Arial"/>
              </a:rPr>
              <a:t>.</a:t>
            </a:r>
            <a:endParaRPr sz="2000" kern="0" dirty="0">
              <a:cs typeface="Arial"/>
            </a:endParaRPr>
          </a:p>
          <a:p>
            <a:pPr marL="12700" marR="236220">
              <a:spcBef>
                <a:spcPts val="50"/>
              </a:spcBef>
            </a:pPr>
            <a:r>
              <a:rPr sz="2000" kern="0" dirty="0">
                <a:cs typeface="Arial"/>
              </a:rPr>
              <a:t>They are not linked and you can change the chosen target group after completing Task 1 and  before starting Task 2.</a:t>
            </a:r>
          </a:p>
          <a:p>
            <a:pPr>
              <a:spcBef>
                <a:spcPts val="15"/>
              </a:spcBef>
            </a:pPr>
            <a:endParaRPr sz="1000" kern="0" dirty="0">
              <a:cs typeface="Arial"/>
            </a:endParaRPr>
          </a:p>
          <a:p>
            <a:pPr marL="12700"/>
            <a:r>
              <a:rPr sz="2000" b="1" kern="0" dirty="0">
                <a:cs typeface="Arial"/>
              </a:rPr>
              <a:t>Task 1</a:t>
            </a:r>
            <a:r>
              <a:rPr lang="en-GB" sz="2000" b="1" kern="0" dirty="0">
                <a:cs typeface="Arial"/>
              </a:rPr>
              <a:t> is </a:t>
            </a:r>
            <a:r>
              <a:rPr sz="2000" b="1" kern="0" dirty="0">
                <a:cs typeface="Arial"/>
              </a:rPr>
              <a:t>worth 40%</a:t>
            </a:r>
            <a:r>
              <a:rPr lang="en-GB" sz="2000" b="1" kern="0" dirty="0">
                <a:cs typeface="Arial"/>
              </a:rPr>
              <a:t> </a:t>
            </a:r>
            <a:r>
              <a:rPr sz="2000" b="1" kern="0" dirty="0">
                <a:cs typeface="Arial"/>
              </a:rPr>
              <a:t>of Unit 2 will be in 3 parts</a:t>
            </a:r>
            <a:r>
              <a:rPr lang="en-GB" sz="2000" b="1" kern="0" dirty="0">
                <a:cs typeface="Arial"/>
              </a:rPr>
              <a:t>:</a:t>
            </a:r>
            <a:r>
              <a:rPr sz="2000" b="1" kern="0" dirty="0">
                <a:cs typeface="Arial"/>
              </a:rPr>
              <a:t> </a:t>
            </a:r>
            <a:r>
              <a:rPr lang="en-GB" sz="2000" b="1" kern="0" dirty="0">
                <a:cs typeface="Arial"/>
              </a:rPr>
              <a:t>(</a:t>
            </a:r>
            <a:r>
              <a:rPr sz="2000" b="1" kern="0" dirty="0">
                <a:cs typeface="Arial"/>
              </a:rPr>
              <a:t>a</a:t>
            </a:r>
            <a:r>
              <a:rPr lang="en-GB" sz="2000" b="1" kern="0" dirty="0">
                <a:cs typeface="Arial"/>
              </a:rPr>
              <a:t>)</a:t>
            </a:r>
            <a:r>
              <a:rPr sz="2000" b="1" kern="0" dirty="0">
                <a:cs typeface="Arial"/>
              </a:rPr>
              <a:t>, </a:t>
            </a:r>
            <a:r>
              <a:rPr lang="en-GB" sz="2000" b="1" kern="0" dirty="0">
                <a:cs typeface="Arial"/>
              </a:rPr>
              <a:t>(</a:t>
            </a:r>
            <a:r>
              <a:rPr sz="2000" b="1" kern="0" dirty="0">
                <a:cs typeface="Arial"/>
              </a:rPr>
              <a:t>b</a:t>
            </a:r>
            <a:r>
              <a:rPr lang="en-GB" sz="2000" b="1" kern="0" dirty="0">
                <a:cs typeface="Arial"/>
              </a:rPr>
              <a:t>)</a:t>
            </a:r>
            <a:r>
              <a:rPr sz="2000" b="1" kern="0" dirty="0">
                <a:cs typeface="Arial"/>
              </a:rPr>
              <a:t> and </a:t>
            </a:r>
            <a:r>
              <a:rPr lang="en-GB" sz="2000" b="1" kern="0" dirty="0">
                <a:cs typeface="Arial"/>
              </a:rPr>
              <a:t>(c)</a:t>
            </a:r>
            <a:r>
              <a:rPr sz="2000" b="1" kern="0" dirty="0">
                <a:cs typeface="Arial"/>
              </a:rPr>
              <a:t>.</a:t>
            </a:r>
            <a:endParaRPr lang="en-GB" sz="2000" b="1" kern="0" dirty="0">
              <a:cs typeface="Arial"/>
            </a:endParaRPr>
          </a:p>
          <a:p>
            <a:pPr marL="12700"/>
            <a:endParaRPr sz="1000" kern="0" dirty="0">
              <a:cs typeface="Arial"/>
            </a:endParaRPr>
          </a:p>
          <a:p>
            <a:pPr marL="12700" marR="212090">
              <a:spcBef>
                <a:spcPts val="114"/>
              </a:spcBef>
            </a:pPr>
            <a:r>
              <a:rPr sz="2000" b="1" kern="0" dirty="0">
                <a:cs typeface="Arial"/>
              </a:rPr>
              <a:t>In part (a) </a:t>
            </a:r>
            <a:r>
              <a:rPr sz="2000" kern="0" dirty="0">
                <a:cs typeface="Arial"/>
              </a:rPr>
              <a:t>you are asked to investigate the service provision locally and nationally to meet the</a:t>
            </a:r>
            <a:r>
              <a:rPr lang="en-GB" sz="2000" kern="0" dirty="0">
                <a:cs typeface="Arial"/>
              </a:rPr>
              <a:t> needs </a:t>
            </a:r>
            <a:r>
              <a:rPr sz="2000" kern="0" dirty="0">
                <a:cs typeface="Arial"/>
              </a:rPr>
              <a:t>of </a:t>
            </a:r>
            <a:r>
              <a:rPr sz="2000" b="1" kern="0" dirty="0">
                <a:solidFill>
                  <a:srgbClr val="FF0000"/>
                </a:solidFill>
                <a:cs typeface="Arial"/>
              </a:rPr>
              <a:t>one </a:t>
            </a:r>
            <a:r>
              <a:rPr sz="2000" kern="0" dirty="0">
                <a:cs typeface="Arial"/>
              </a:rPr>
              <a:t>of the following target groups</a:t>
            </a:r>
            <a:r>
              <a:rPr lang="en-GB" sz="2000" kern="0" dirty="0">
                <a:cs typeface="Arial"/>
              </a:rPr>
              <a:t>:</a:t>
            </a:r>
          </a:p>
          <a:p>
            <a:pPr marL="355600" marR="212090" indent="-342900">
              <a:spcBef>
                <a:spcPts val="114"/>
              </a:spcBef>
              <a:buFont typeface="Arial" panose="020B0604020202020204" pitchFamily="34" charset="0"/>
              <a:buChar char="•"/>
            </a:pPr>
            <a:r>
              <a:rPr lang="en-GB" sz="2000" kern="0" dirty="0">
                <a:cs typeface="Arial"/>
              </a:rPr>
              <a:t>children</a:t>
            </a:r>
          </a:p>
          <a:p>
            <a:pPr marL="355600" marR="212090" indent="-342900">
              <a:spcBef>
                <a:spcPts val="114"/>
              </a:spcBef>
              <a:buFont typeface="Arial" panose="020B0604020202020204" pitchFamily="34" charset="0"/>
              <a:buChar char="•"/>
            </a:pPr>
            <a:r>
              <a:rPr lang="en-GB" sz="2000" kern="0" dirty="0">
                <a:cs typeface="Arial"/>
              </a:rPr>
              <a:t>adolescents</a:t>
            </a:r>
          </a:p>
          <a:p>
            <a:pPr marL="355600" marR="212090" indent="-342900">
              <a:spcBef>
                <a:spcPts val="114"/>
              </a:spcBef>
              <a:buFont typeface="Arial" panose="020B0604020202020204" pitchFamily="34" charset="0"/>
              <a:buChar char="•"/>
            </a:pPr>
            <a:r>
              <a:rPr lang="en-GB" sz="2000" kern="0" dirty="0">
                <a:cs typeface="Arial"/>
              </a:rPr>
              <a:t>adults</a:t>
            </a:r>
          </a:p>
          <a:p>
            <a:pPr marL="12700" marR="212090">
              <a:spcBef>
                <a:spcPts val="114"/>
              </a:spcBef>
            </a:pPr>
            <a:endParaRPr sz="1000" kern="0" dirty="0">
              <a:cs typeface="Arial"/>
            </a:endParaRPr>
          </a:p>
          <a:p>
            <a:pPr marL="12700" marR="572135">
              <a:spcBef>
                <a:spcPts val="50"/>
              </a:spcBef>
            </a:pPr>
            <a:r>
              <a:rPr sz="2000" kern="0" dirty="0">
                <a:cs typeface="Arial"/>
              </a:rPr>
              <a:t>(You can also narrow the target group down further to be more specific</a:t>
            </a:r>
            <a:r>
              <a:rPr lang="en-GB" sz="2000" kern="0" dirty="0">
                <a:cs typeface="Arial"/>
              </a:rPr>
              <a:t>, for example, c</a:t>
            </a:r>
            <a:r>
              <a:rPr sz="2000" kern="0" dirty="0" err="1">
                <a:cs typeface="Arial"/>
              </a:rPr>
              <a:t>hildren</a:t>
            </a:r>
            <a:r>
              <a:rPr sz="2000" kern="0" dirty="0">
                <a:cs typeface="Arial"/>
              </a:rPr>
              <a:t> with </a:t>
            </a:r>
            <a:r>
              <a:rPr lang="en-GB" sz="2000" kern="0" dirty="0">
                <a:cs typeface="Arial"/>
              </a:rPr>
              <a:t>m</a:t>
            </a:r>
            <a:r>
              <a:rPr sz="2000" kern="0" dirty="0" err="1">
                <a:cs typeface="Arial"/>
              </a:rPr>
              <a:t>ental</a:t>
            </a:r>
            <a:r>
              <a:rPr sz="2000" kern="0" dirty="0">
                <a:cs typeface="Arial"/>
              </a:rPr>
              <a:t> health difficulties. </a:t>
            </a:r>
            <a:r>
              <a:rPr lang="en-GB" sz="2000" kern="0" dirty="0">
                <a:cs typeface="Arial"/>
              </a:rPr>
              <a:t> </a:t>
            </a:r>
            <a:r>
              <a:rPr sz="2000" kern="0" dirty="0">
                <a:cs typeface="Arial"/>
              </a:rPr>
              <a:t>Your teacher can discuss your choice with you to make sure it</a:t>
            </a:r>
            <a:r>
              <a:rPr lang="en-GB" sz="2000" kern="0" dirty="0">
                <a:cs typeface="Arial"/>
              </a:rPr>
              <a:t> </a:t>
            </a:r>
            <a:r>
              <a:rPr sz="2000" kern="0" dirty="0">
                <a:cs typeface="Arial"/>
              </a:rPr>
              <a:t>is</a:t>
            </a:r>
          </a:p>
          <a:p>
            <a:pPr marL="12700"/>
            <a:r>
              <a:rPr sz="2000" kern="0" dirty="0">
                <a:cs typeface="Arial"/>
              </a:rPr>
              <a:t>suitable and realistic.)</a:t>
            </a:r>
            <a:endParaRPr lang="en-GB" sz="2000" kern="0" dirty="0">
              <a:cs typeface="Arial"/>
            </a:endParaRPr>
          </a:p>
          <a:p>
            <a:pPr marL="12700"/>
            <a:endParaRPr sz="1000" kern="0" dirty="0">
              <a:cs typeface="Arial"/>
            </a:endParaRPr>
          </a:p>
          <a:p>
            <a:pPr marL="12700" marR="598170"/>
            <a:r>
              <a:rPr sz="2000" b="1" kern="0" dirty="0">
                <a:cs typeface="Arial"/>
              </a:rPr>
              <a:t>In part (b) </a:t>
            </a:r>
            <a:r>
              <a:rPr sz="2000" kern="0" dirty="0">
                <a:cs typeface="Arial"/>
              </a:rPr>
              <a:t>you need to investigate </a:t>
            </a:r>
            <a:r>
              <a:rPr sz="2000" b="1" kern="0" dirty="0">
                <a:solidFill>
                  <a:srgbClr val="FF0000"/>
                </a:solidFill>
                <a:cs typeface="Arial"/>
              </a:rPr>
              <a:t>two job roles </a:t>
            </a:r>
            <a:r>
              <a:rPr sz="2000" kern="0" dirty="0">
                <a:cs typeface="Arial"/>
              </a:rPr>
              <a:t>of </a:t>
            </a:r>
            <a:r>
              <a:rPr sz="2000" b="1" kern="0" dirty="0">
                <a:solidFill>
                  <a:srgbClr val="FF0000"/>
                </a:solidFill>
                <a:cs typeface="Arial"/>
              </a:rPr>
              <a:t>two key professionals </a:t>
            </a:r>
            <a:r>
              <a:rPr sz="2000" kern="0" dirty="0">
                <a:cs typeface="Arial"/>
              </a:rPr>
              <a:t>from </a:t>
            </a:r>
            <a:r>
              <a:rPr sz="2000" b="1" kern="0" dirty="0">
                <a:solidFill>
                  <a:srgbClr val="00B050"/>
                </a:solidFill>
                <a:cs typeface="Arial"/>
              </a:rPr>
              <a:t>one </a:t>
            </a:r>
            <a:r>
              <a:rPr sz="2000" kern="0" dirty="0">
                <a:cs typeface="Arial"/>
              </a:rPr>
              <a:t>of the  services you have identified in part</a:t>
            </a:r>
            <a:r>
              <a:rPr lang="en-GB" sz="2000" kern="0" dirty="0">
                <a:cs typeface="Arial"/>
              </a:rPr>
              <a:t> </a:t>
            </a:r>
            <a:r>
              <a:rPr sz="2000" kern="0" dirty="0">
                <a:cs typeface="Arial"/>
              </a:rPr>
              <a:t>(a).</a:t>
            </a:r>
            <a:endParaRPr lang="en-GB" sz="2000" kern="0" dirty="0">
              <a:cs typeface="Arial"/>
            </a:endParaRPr>
          </a:p>
          <a:p>
            <a:pPr marL="12700" marR="598170"/>
            <a:endParaRPr sz="1000" kern="0" dirty="0">
              <a:cs typeface="Arial"/>
            </a:endParaRPr>
          </a:p>
          <a:p>
            <a:pPr marL="12700" marR="5080">
              <a:spcBef>
                <a:spcPts val="114"/>
              </a:spcBef>
            </a:pPr>
            <a:r>
              <a:rPr sz="2000" b="1" kern="0" dirty="0">
                <a:cs typeface="Arial"/>
              </a:rPr>
              <a:t>In part </a:t>
            </a:r>
            <a:r>
              <a:rPr lang="en-GB" sz="2000" b="1" kern="0" dirty="0">
                <a:cs typeface="Arial"/>
              </a:rPr>
              <a:t>(c)</a:t>
            </a:r>
            <a:r>
              <a:rPr sz="2000" b="1" kern="0" dirty="0">
                <a:cs typeface="Arial"/>
              </a:rPr>
              <a:t> </a:t>
            </a:r>
            <a:r>
              <a:rPr sz="2000" kern="0" dirty="0">
                <a:cs typeface="Arial"/>
              </a:rPr>
              <a:t>you are asked to analyse your findings with regard to the availability of services and key professionals and whether or not these meet the needs of your chosen target group.</a:t>
            </a:r>
          </a:p>
        </p:txBody>
      </p:sp>
      <p:sp>
        <p:nvSpPr>
          <p:cNvPr id="5" name="object 5"/>
          <p:cNvSpPr/>
          <p:nvPr/>
        </p:nvSpPr>
        <p:spPr>
          <a:xfrm>
            <a:off x="1947081" y="3284927"/>
            <a:ext cx="300251" cy="5459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947081" y="3812274"/>
            <a:ext cx="300251" cy="54591"/>
          </a:xfrm>
          <a:prstGeom prst="rect">
            <a:avLst/>
          </a:prstGeom>
          <a:blipFill>
            <a:blip r:embed="rId6" cstate="print"/>
            <a:stretch>
              <a:fillRect/>
            </a:stretch>
          </a:blipFill>
        </p:spPr>
        <p:txBody>
          <a:bodyPr wrap="square" lIns="0" tIns="0" rIns="0" bIns="0" rtlCol="0"/>
          <a:lstStyle/>
          <a:p>
            <a:endParaRPr/>
          </a:p>
        </p:txBody>
      </p:sp>
      <p:sp>
        <p:nvSpPr>
          <p:cNvPr id="13" name="object 2">
            <a:extLst>
              <a:ext uri="{FF2B5EF4-FFF2-40B4-BE49-F238E27FC236}">
                <a16:creationId xmlns:a16="http://schemas.microsoft.com/office/drawing/2014/main" id="{6681E400-4FE2-4161-B034-15DF2893F33C}"/>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Introduction to the task/brief</a:t>
            </a:r>
          </a:p>
        </p:txBody>
      </p:sp>
      <p:pic>
        <p:nvPicPr>
          <p:cNvPr id="2" name="Audio 1">
            <a:hlinkClick r:id="" action="ppaction://media"/>
            <a:extLst>
              <a:ext uri="{FF2B5EF4-FFF2-40B4-BE49-F238E27FC236}">
                <a16:creationId xmlns:a16="http://schemas.microsoft.com/office/drawing/2014/main" id="{850AB7AB-590F-4430-BC13-FF7490B2B7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382"/>
    </mc:Choice>
    <mc:Fallback xmlns="">
      <p:transition spd="slow" advTm="7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6012" y="89161"/>
            <a:ext cx="10009471" cy="566822"/>
          </a:xfrm>
          <a:prstGeom prst="rect">
            <a:avLst/>
          </a:prstGeom>
        </p:spPr>
        <p:txBody>
          <a:bodyPr vert="horz" wrap="square" lIns="0" tIns="12700" rIns="0" bIns="0" rtlCol="0" anchor="b" anchorCtr="0">
            <a:spAutoFit/>
          </a:bodyPr>
          <a:lstStyle/>
          <a:p>
            <a:pPr marL="741045">
              <a:lnSpc>
                <a:spcPct val="100000"/>
              </a:lnSpc>
              <a:spcBef>
                <a:spcPts val="100"/>
              </a:spcBef>
            </a:pPr>
            <a:r>
              <a:rPr spc="-25" dirty="0"/>
              <a:t>Introduction </a:t>
            </a:r>
            <a:r>
              <a:rPr spc="70" dirty="0"/>
              <a:t>to </a:t>
            </a:r>
            <a:r>
              <a:rPr spc="-50" dirty="0"/>
              <a:t>the </a:t>
            </a:r>
            <a:r>
              <a:rPr spc="-225" dirty="0"/>
              <a:t>Task </a:t>
            </a:r>
            <a:r>
              <a:rPr spc="310" dirty="0"/>
              <a:t>/</a:t>
            </a:r>
            <a:r>
              <a:rPr spc="-160" dirty="0"/>
              <a:t> </a:t>
            </a:r>
            <a:r>
              <a:rPr spc="-65" dirty="0"/>
              <a:t>Brief</a:t>
            </a:r>
          </a:p>
        </p:txBody>
      </p:sp>
      <p:sp>
        <p:nvSpPr>
          <p:cNvPr id="3" name="object 3"/>
          <p:cNvSpPr txBox="1"/>
          <p:nvPr/>
        </p:nvSpPr>
        <p:spPr>
          <a:xfrm>
            <a:off x="389690" y="1078220"/>
            <a:ext cx="11412620" cy="5568191"/>
          </a:xfrm>
          <a:prstGeom prst="rect">
            <a:avLst/>
          </a:prstGeom>
        </p:spPr>
        <p:txBody>
          <a:bodyPr vert="horz" wrap="square" lIns="0" tIns="12700" rIns="0" bIns="0" rtlCol="0">
            <a:spAutoFit/>
          </a:bodyPr>
          <a:lstStyle/>
          <a:p>
            <a:pPr marL="12700"/>
            <a:r>
              <a:rPr sz="1900" b="1" kern="0" dirty="0">
                <a:latin typeface="Arial"/>
                <a:cs typeface="Arial"/>
              </a:rPr>
              <a:t>Task 2</a:t>
            </a:r>
            <a:r>
              <a:rPr lang="en-GB" sz="1900" b="1" kern="0" dirty="0">
                <a:latin typeface="Arial"/>
                <a:cs typeface="Arial"/>
              </a:rPr>
              <a:t> is </a:t>
            </a:r>
            <a:r>
              <a:rPr sz="1900" b="1" kern="0" dirty="0">
                <a:latin typeface="Arial"/>
                <a:cs typeface="Arial"/>
              </a:rPr>
              <a:t>worth 60% of Unit 2</a:t>
            </a:r>
            <a:r>
              <a:rPr lang="en-GB" sz="1900" b="1" kern="0" dirty="0">
                <a:latin typeface="Arial"/>
                <a:cs typeface="Arial"/>
              </a:rPr>
              <a:t>, and</a:t>
            </a:r>
            <a:r>
              <a:rPr sz="1900" b="1" kern="0" dirty="0">
                <a:latin typeface="Arial"/>
                <a:cs typeface="Arial"/>
              </a:rPr>
              <a:t> will be in </a:t>
            </a:r>
            <a:r>
              <a:rPr lang="en-GB" sz="1900" b="1" kern="0" dirty="0">
                <a:latin typeface="Arial"/>
                <a:cs typeface="Arial"/>
              </a:rPr>
              <a:t>5</a:t>
            </a:r>
            <a:r>
              <a:rPr sz="1900" b="1" kern="0" dirty="0">
                <a:latin typeface="Arial"/>
                <a:cs typeface="Arial"/>
              </a:rPr>
              <a:t> parts</a:t>
            </a:r>
            <a:r>
              <a:rPr lang="en-GB" sz="1900" b="1" kern="0" dirty="0">
                <a:latin typeface="Arial"/>
                <a:cs typeface="Arial"/>
              </a:rPr>
              <a:t>:</a:t>
            </a:r>
            <a:r>
              <a:rPr sz="1900" b="1" kern="0" dirty="0">
                <a:latin typeface="Arial"/>
                <a:cs typeface="Arial"/>
              </a:rPr>
              <a:t> </a:t>
            </a:r>
            <a:r>
              <a:rPr lang="en-GB" sz="1900" b="1" kern="0" dirty="0">
                <a:latin typeface="Arial"/>
                <a:cs typeface="Arial"/>
              </a:rPr>
              <a:t> (</a:t>
            </a:r>
            <a:r>
              <a:rPr sz="1900" b="1" kern="0" dirty="0">
                <a:latin typeface="Arial"/>
                <a:cs typeface="Arial"/>
              </a:rPr>
              <a:t>a</a:t>
            </a:r>
            <a:r>
              <a:rPr lang="en-GB" sz="1900" b="1" kern="0" dirty="0">
                <a:latin typeface="Arial"/>
                <a:cs typeface="Arial"/>
              </a:rPr>
              <a:t>)</a:t>
            </a:r>
            <a:r>
              <a:rPr sz="1900" b="1" kern="0" dirty="0">
                <a:latin typeface="Arial"/>
                <a:cs typeface="Arial"/>
              </a:rPr>
              <a:t>, </a:t>
            </a:r>
            <a:r>
              <a:rPr lang="en-GB" sz="1900" b="1" kern="0" dirty="0">
                <a:latin typeface="Arial"/>
                <a:cs typeface="Arial"/>
              </a:rPr>
              <a:t>(</a:t>
            </a:r>
            <a:r>
              <a:rPr sz="1900" b="1" kern="0" dirty="0">
                <a:latin typeface="Arial"/>
                <a:cs typeface="Arial"/>
              </a:rPr>
              <a:t>b</a:t>
            </a:r>
            <a:r>
              <a:rPr lang="en-GB" sz="1900" b="1" kern="0" dirty="0">
                <a:latin typeface="Arial"/>
                <a:cs typeface="Arial"/>
              </a:rPr>
              <a:t>)</a:t>
            </a:r>
            <a:r>
              <a:rPr sz="1900" b="1" kern="0" dirty="0">
                <a:latin typeface="Arial"/>
                <a:cs typeface="Arial"/>
              </a:rPr>
              <a:t>, </a:t>
            </a:r>
            <a:r>
              <a:rPr lang="en-GB" sz="1900" b="1" kern="0" dirty="0">
                <a:latin typeface="Arial"/>
                <a:cs typeface="Arial"/>
              </a:rPr>
              <a:t>(c)</a:t>
            </a:r>
            <a:r>
              <a:rPr sz="1900" b="1" kern="0" dirty="0">
                <a:latin typeface="Arial"/>
                <a:cs typeface="Arial"/>
              </a:rPr>
              <a:t>, </a:t>
            </a:r>
            <a:r>
              <a:rPr lang="en-GB" sz="1900" b="1" kern="0" dirty="0">
                <a:latin typeface="Arial"/>
                <a:cs typeface="Arial"/>
              </a:rPr>
              <a:t>(</a:t>
            </a:r>
            <a:r>
              <a:rPr sz="1900" b="1" kern="0" dirty="0">
                <a:latin typeface="Arial"/>
                <a:cs typeface="Arial"/>
              </a:rPr>
              <a:t>d</a:t>
            </a:r>
            <a:r>
              <a:rPr lang="en-GB" sz="1900" b="1" kern="0" dirty="0">
                <a:latin typeface="Arial"/>
                <a:cs typeface="Arial"/>
              </a:rPr>
              <a:t>)</a:t>
            </a:r>
            <a:r>
              <a:rPr sz="1900" b="1" kern="0" dirty="0">
                <a:latin typeface="Arial"/>
                <a:cs typeface="Arial"/>
              </a:rPr>
              <a:t> and </a:t>
            </a:r>
            <a:r>
              <a:rPr lang="en-GB" sz="1900" b="1" kern="0" dirty="0">
                <a:latin typeface="Arial"/>
                <a:cs typeface="Arial"/>
              </a:rPr>
              <a:t>(e)</a:t>
            </a:r>
            <a:r>
              <a:rPr sz="1900" b="1" kern="0" dirty="0">
                <a:latin typeface="Arial"/>
                <a:cs typeface="Arial"/>
              </a:rPr>
              <a:t>.</a:t>
            </a:r>
            <a:endParaRPr sz="1900" kern="0" dirty="0">
              <a:latin typeface="Arial"/>
              <a:cs typeface="Arial"/>
            </a:endParaRPr>
          </a:p>
          <a:p>
            <a:endParaRPr sz="1900" kern="0" dirty="0">
              <a:latin typeface="Arial"/>
              <a:cs typeface="Arial"/>
            </a:endParaRPr>
          </a:p>
          <a:p>
            <a:pPr marL="12700" marR="5080">
              <a:tabLst>
                <a:tab pos="1090295" algn="l"/>
              </a:tabLst>
            </a:pPr>
            <a:r>
              <a:rPr lang="en-GB" sz="1900" b="1" kern="0" dirty="0">
                <a:latin typeface="Arial"/>
                <a:cs typeface="Arial"/>
              </a:rPr>
              <a:t>P</a:t>
            </a:r>
            <a:r>
              <a:rPr sz="1900" b="1" kern="0" dirty="0">
                <a:latin typeface="Arial"/>
                <a:cs typeface="Arial"/>
              </a:rPr>
              <a:t>art (a)</a:t>
            </a:r>
            <a:r>
              <a:rPr lang="en-GB" sz="1900" kern="0" dirty="0">
                <a:latin typeface="Arial"/>
                <a:cs typeface="Arial"/>
              </a:rPr>
              <a:t>: </a:t>
            </a:r>
            <a:r>
              <a:rPr lang="en-GB" sz="1900" b="1" kern="0" dirty="0">
                <a:latin typeface="Arial"/>
                <a:cs typeface="Arial"/>
              </a:rPr>
              <a:t> </a:t>
            </a:r>
            <a:r>
              <a:rPr lang="en-GB" sz="1900" kern="0" dirty="0">
                <a:latin typeface="Arial"/>
                <a:cs typeface="Arial"/>
              </a:rPr>
              <a:t>after</a:t>
            </a:r>
            <a:r>
              <a:rPr sz="1900" kern="0" dirty="0">
                <a:latin typeface="Arial"/>
                <a:cs typeface="Arial"/>
              </a:rPr>
              <a:t> selecting a topic and target group, you must give your reasons for your choice for both. </a:t>
            </a:r>
            <a:r>
              <a:rPr lang="en-GB" sz="1900" kern="0" dirty="0">
                <a:latin typeface="Arial"/>
                <a:cs typeface="Arial"/>
              </a:rPr>
              <a:t> </a:t>
            </a:r>
            <a:r>
              <a:rPr sz="1900" kern="0" dirty="0">
                <a:latin typeface="Arial"/>
                <a:cs typeface="Arial"/>
              </a:rPr>
              <a:t>As with Task 1, your teacher can discuss your choice with you to make sure it is suitable and realistic.</a:t>
            </a:r>
            <a:endParaRPr lang="en-GB" sz="1900" kern="0" dirty="0">
              <a:latin typeface="Arial"/>
              <a:cs typeface="Arial"/>
            </a:endParaRPr>
          </a:p>
          <a:p>
            <a:pPr marL="12700" marR="5080">
              <a:tabLst>
                <a:tab pos="1090295" algn="l"/>
              </a:tabLst>
            </a:pPr>
            <a:endParaRPr sz="1900" kern="0" dirty="0">
              <a:latin typeface="Arial"/>
              <a:cs typeface="Arial"/>
            </a:endParaRPr>
          </a:p>
          <a:p>
            <a:pPr marL="12700" marR="457200">
              <a:tabLst>
                <a:tab pos="5968365" algn="l"/>
              </a:tabLst>
            </a:pPr>
            <a:r>
              <a:rPr lang="en-GB" sz="1900" b="1" kern="0" dirty="0">
                <a:latin typeface="Arial"/>
                <a:cs typeface="Arial"/>
              </a:rPr>
              <a:t>P</a:t>
            </a:r>
            <a:r>
              <a:rPr sz="1900" b="1" kern="0" dirty="0">
                <a:latin typeface="Arial"/>
                <a:cs typeface="Arial"/>
              </a:rPr>
              <a:t>art (b)</a:t>
            </a:r>
            <a:r>
              <a:rPr lang="en-GB" sz="1900" kern="0" dirty="0">
                <a:latin typeface="Arial"/>
                <a:cs typeface="Arial"/>
              </a:rPr>
              <a:t>: </a:t>
            </a:r>
            <a:r>
              <a:rPr sz="1900" b="1" kern="0" dirty="0">
                <a:latin typeface="Arial"/>
                <a:cs typeface="Arial"/>
              </a:rPr>
              <a:t> </a:t>
            </a:r>
            <a:r>
              <a:rPr sz="1900" kern="0" dirty="0">
                <a:latin typeface="Arial"/>
                <a:cs typeface="Arial"/>
              </a:rPr>
              <a:t>you need to investigate the chosen topic using a range of different  resources. </a:t>
            </a:r>
            <a:r>
              <a:rPr lang="en-GB" sz="1900" kern="0" dirty="0">
                <a:latin typeface="Arial"/>
                <a:cs typeface="Arial"/>
              </a:rPr>
              <a:t> </a:t>
            </a:r>
            <a:r>
              <a:rPr sz="1900" kern="0" dirty="0">
                <a:latin typeface="Arial"/>
                <a:cs typeface="Arial"/>
              </a:rPr>
              <a:t>This part should include a description of the positive and negative influences on the health and well-being of the target group,</a:t>
            </a:r>
            <a:r>
              <a:rPr lang="en-GB" sz="1900" kern="0" dirty="0">
                <a:latin typeface="Arial"/>
                <a:cs typeface="Arial"/>
              </a:rPr>
              <a:t> a </a:t>
            </a:r>
            <a:r>
              <a:rPr sz="1900" kern="0" dirty="0">
                <a:latin typeface="Arial"/>
                <a:cs typeface="Arial"/>
              </a:rPr>
              <a:t>description of the effects of the chosen topic on their health and well-being</a:t>
            </a:r>
            <a:r>
              <a:rPr lang="en-GB" sz="1900" kern="0" dirty="0">
                <a:latin typeface="Arial"/>
                <a:cs typeface="Arial"/>
              </a:rPr>
              <a:t>,</a:t>
            </a:r>
            <a:r>
              <a:rPr sz="1900" kern="0" dirty="0">
                <a:latin typeface="Arial"/>
                <a:cs typeface="Arial"/>
              </a:rPr>
              <a:t> and also</a:t>
            </a:r>
            <a:r>
              <a:rPr lang="en-GB" sz="1900" kern="0" dirty="0">
                <a:latin typeface="Arial"/>
                <a:cs typeface="Arial"/>
              </a:rPr>
              <a:t> an</a:t>
            </a:r>
            <a:r>
              <a:rPr sz="1900" kern="0" dirty="0">
                <a:latin typeface="Arial"/>
                <a:cs typeface="Arial"/>
              </a:rPr>
              <a:t> </a:t>
            </a:r>
            <a:r>
              <a:rPr lang="en-GB" sz="1900" kern="0" dirty="0">
                <a:latin typeface="Arial"/>
                <a:cs typeface="Arial"/>
              </a:rPr>
              <a:t>explanation of</a:t>
            </a:r>
            <a:r>
              <a:rPr sz="1900" kern="0" dirty="0">
                <a:latin typeface="Arial"/>
                <a:cs typeface="Arial"/>
              </a:rPr>
              <a:t> how specific government initiatives and guidelines aim to support the health and well-being of your chosen target group.</a:t>
            </a:r>
            <a:endParaRPr lang="en-GB" sz="1900" kern="0" dirty="0">
              <a:latin typeface="Arial"/>
              <a:cs typeface="Arial"/>
            </a:endParaRPr>
          </a:p>
          <a:p>
            <a:pPr marL="12700" marR="457200">
              <a:tabLst>
                <a:tab pos="5968365" algn="l"/>
              </a:tabLst>
            </a:pPr>
            <a:endParaRPr sz="1900" kern="0" dirty="0">
              <a:latin typeface="Arial"/>
              <a:cs typeface="Arial"/>
            </a:endParaRPr>
          </a:p>
          <a:p>
            <a:pPr marL="12700" marR="248285"/>
            <a:r>
              <a:rPr lang="en-GB" sz="1900" b="1" kern="0" dirty="0">
                <a:latin typeface="Arial"/>
                <a:cs typeface="Arial"/>
              </a:rPr>
              <a:t>P</a:t>
            </a:r>
            <a:r>
              <a:rPr sz="1900" b="1" kern="0" dirty="0">
                <a:latin typeface="Arial"/>
                <a:cs typeface="Arial"/>
              </a:rPr>
              <a:t>art (c)</a:t>
            </a:r>
            <a:r>
              <a:rPr lang="en-GB" sz="1900" kern="0" dirty="0">
                <a:latin typeface="Arial"/>
                <a:cs typeface="Arial"/>
              </a:rPr>
              <a:t>: </a:t>
            </a:r>
            <a:r>
              <a:rPr sz="1900" b="1" kern="0" dirty="0">
                <a:latin typeface="Arial"/>
                <a:cs typeface="Arial"/>
              </a:rPr>
              <a:t> </a:t>
            </a:r>
            <a:r>
              <a:rPr lang="en-GB" sz="1900" kern="0" dirty="0">
                <a:latin typeface="Arial"/>
                <a:cs typeface="Arial"/>
              </a:rPr>
              <a:t>y</a:t>
            </a:r>
            <a:r>
              <a:rPr sz="1900" kern="0" dirty="0" err="1">
                <a:latin typeface="Arial"/>
                <a:cs typeface="Arial"/>
              </a:rPr>
              <a:t>ou</a:t>
            </a:r>
            <a:r>
              <a:rPr sz="1900" kern="0" dirty="0">
                <a:latin typeface="Arial"/>
                <a:cs typeface="Arial"/>
              </a:rPr>
              <a:t> must assess existing health promotion materials, </a:t>
            </a:r>
            <a:r>
              <a:rPr lang="en-GB" sz="1900" kern="0" dirty="0">
                <a:latin typeface="Arial"/>
                <a:cs typeface="Arial"/>
              </a:rPr>
              <a:t>to</a:t>
            </a:r>
            <a:r>
              <a:rPr sz="1900" kern="0" dirty="0">
                <a:latin typeface="Arial"/>
                <a:cs typeface="Arial"/>
              </a:rPr>
              <a:t> include their aims, suitability, availability and what other sources of support could be available</a:t>
            </a:r>
            <a:r>
              <a:rPr lang="en-GB" sz="1900" kern="0" dirty="0">
                <a:latin typeface="Arial"/>
                <a:cs typeface="Arial"/>
              </a:rPr>
              <a:t>.</a:t>
            </a:r>
          </a:p>
          <a:p>
            <a:pPr marL="12700" marR="248285"/>
            <a:endParaRPr sz="1900" kern="0" dirty="0">
              <a:latin typeface="Arial"/>
              <a:cs typeface="Arial"/>
            </a:endParaRPr>
          </a:p>
          <a:p>
            <a:pPr marL="12700" marR="400050"/>
            <a:r>
              <a:rPr lang="en-GB" sz="1900" b="1" kern="0" dirty="0">
                <a:latin typeface="Arial"/>
                <a:cs typeface="Arial"/>
              </a:rPr>
              <a:t>P</a:t>
            </a:r>
            <a:r>
              <a:rPr sz="1900" b="1" kern="0" dirty="0">
                <a:latin typeface="Arial"/>
                <a:cs typeface="Arial"/>
              </a:rPr>
              <a:t>art (d)</a:t>
            </a:r>
            <a:r>
              <a:rPr lang="en-GB" sz="1900" kern="0" dirty="0">
                <a:latin typeface="Arial"/>
                <a:cs typeface="Arial"/>
              </a:rPr>
              <a:t>: </a:t>
            </a:r>
            <a:r>
              <a:rPr sz="1900" b="1" kern="0" dirty="0">
                <a:latin typeface="Arial"/>
                <a:cs typeface="Arial"/>
              </a:rPr>
              <a:t> </a:t>
            </a:r>
            <a:r>
              <a:rPr lang="en-GB" sz="1900" kern="0" dirty="0">
                <a:latin typeface="Arial"/>
                <a:cs typeface="Arial"/>
              </a:rPr>
              <a:t>y</a:t>
            </a:r>
            <a:r>
              <a:rPr sz="1900" kern="0" dirty="0" err="1">
                <a:latin typeface="Arial"/>
                <a:cs typeface="Arial"/>
              </a:rPr>
              <a:t>ou</a:t>
            </a:r>
            <a:r>
              <a:rPr sz="1900" kern="0" dirty="0">
                <a:latin typeface="Arial"/>
                <a:cs typeface="Arial"/>
              </a:rPr>
              <a:t> need to plan and produce your own health promotion campaign or activity</a:t>
            </a:r>
            <a:r>
              <a:rPr lang="en-GB" sz="1900" kern="0" dirty="0">
                <a:latin typeface="Arial"/>
                <a:cs typeface="Arial"/>
              </a:rPr>
              <a:t>.</a:t>
            </a:r>
          </a:p>
          <a:p>
            <a:pPr marL="12700" marR="400050"/>
            <a:endParaRPr sz="1900" kern="0" dirty="0">
              <a:latin typeface="Arial"/>
              <a:cs typeface="Arial"/>
            </a:endParaRPr>
          </a:p>
          <a:p>
            <a:pPr marL="12700" marR="24765"/>
            <a:r>
              <a:rPr lang="en-GB" sz="1900" b="1" kern="0" dirty="0">
                <a:latin typeface="Arial"/>
                <a:cs typeface="Arial"/>
              </a:rPr>
              <a:t>P</a:t>
            </a:r>
            <a:r>
              <a:rPr sz="1900" b="1" kern="0" dirty="0">
                <a:latin typeface="Arial"/>
                <a:cs typeface="Arial"/>
              </a:rPr>
              <a:t>art </a:t>
            </a:r>
            <a:r>
              <a:rPr lang="en-GB" sz="1900" b="1" kern="0" dirty="0">
                <a:latin typeface="Arial"/>
                <a:cs typeface="Arial"/>
              </a:rPr>
              <a:t>(e)</a:t>
            </a:r>
            <a:r>
              <a:rPr lang="en-GB" sz="1900" kern="0" dirty="0">
                <a:latin typeface="Arial"/>
                <a:cs typeface="Arial"/>
              </a:rPr>
              <a:t>:</a:t>
            </a:r>
            <a:r>
              <a:rPr sz="1900" kern="0" dirty="0">
                <a:latin typeface="Arial"/>
                <a:cs typeface="Arial"/>
              </a:rPr>
              <a:t> </a:t>
            </a:r>
            <a:r>
              <a:rPr lang="en-GB" sz="1900" kern="0" dirty="0">
                <a:latin typeface="Arial"/>
                <a:cs typeface="Arial"/>
              </a:rPr>
              <a:t> finally, </a:t>
            </a:r>
            <a:r>
              <a:rPr sz="1900" kern="0" dirty="0" err="1">
                <a:latin typeface="Arial"/>
                <a:cs typeface="Arial"/>
              </a:rPr>
              <a:t>analyse</a:t>
            </a:r>
            <a:r>
              <a:rPr sz="1900" kern="0" dirty="0">
                <a:latin typeface="Arial"/>
                <a:cs typeface="Arial"/>
              </a:rPr>
              <a:t> and evaluate your work with regard to the feedback you have gained, the strengths and weaknesses of your campaign/activity and the possible short</a:t>
            </a:r>
            <a:r>
              <a:rPr lang="en-GB" sz="1900" kern="0" dirty="0">
                <a:latin typeface="Arial"/>
                <a:cs typeface="Arial"/>
              </a:rPr>
              <a:t>-term</a:t>
            </a:r>
            <a:r>
              <a:rPr sz="1900" kern="0" dirty="0">
                <a:latin typeface="Arial"/>
                <a:cs typeface="Arial"/>
              </a:rPr>
              <a:t> and long</a:t>
            </a:r>
            <a:r>
              <a:rPr lang="en-GB" sz="1900" kern="0" dirty="0">
                <a:latin typeface="Arial"/>
                <a:cs typeface="Arial"/>
              </a:rPr>
              <a:t>-</a:t>
            </a:r>
            <a:r>
              <a:rPr sz="1900" kern="0" dirty="0">
                <a:latin typeface="Arial"/>
                <a:cs typeface="Arial"/>
              </a:rPr>
              <a:t>term effects of your campaign/activity on your target group</a:t>
            </a:r>
            <a:r>
              <a:rPr lang="en-GB" sz="1900" kern="0" dirty="0">
                <a:latin typeface="Arial"/>
                <a:cs typeface="Arial"/>
              </a:rPr>
              <a:t>.</a:t>
            </a:r>
            <a:endParaRPr sz="1900" kern="0" dirty="0">
              <a:latin typeface="Arial"/>
              <a:cs typeface="Arial"/>
            </a:endParaRPr>
          </a:p>
        </p:txBody>
      </p:sp>
      <p:sp>
        <p:nvSpPr>
          <p:cNvPr id="4" name="object 2">
            <a:extLst>
              <a:ext uri="{FF2B5EF4-FFF2-40B4-BE49-F238E27FC236}">
                <a16:creationId xmlns:a16="http://schemas.microsoft.com/office/drawing/2014/main" id="{530F98EF-DE89-461D-A1B8-928CF58F8E16}"/>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Introduction to the task/brief</a:t>
            </a:r>
          </a:p>
        </p:txBody>
      </p:sp>
      <p:pic>
        <p:nvPicPr>
          <p:cNvPr id="5" name="Audio 4">
            <a:hlinkClick r:id="" action="ppaction://media"/>
            <a:extLst>
              <a:ext uri="{FF2B5EF4-FFF2-40B4-BE49-F238E27FC236}">
                <a16:creationId xmlns:a16="http://schemas.microsoft.com/office/drawing/2014/main" id="{97CFC51B-864D-4347-94E7-63E9789938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416"/>
    </mc:Choice>
    <mc:Fallback xmlns="">
      <p:transition spd="slow" advTm="10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29130" y="1333995"/>
            <a:ext cx="8333740" cy="4937249"/>
          </a:xfrm>
          <a:prstGeom prst="rect">
            <a:avLst/>
          </a:prstGeom>
        </p:spPr>
        <p:txBody>
          <a:bodyPr vert="horz" wrap="square" lIns="0" tIns="12700" rIns="0" bIns="0" rtlCol="0">
            <a:spAutoFit/>
          </a:bodyPr>
          <a:lstStyle/>
          <a:p>
            <a:pPr marL="298450" marR="734060" indent="-285750">
              <a:buSzPct val="102777"/>
              <a:buChar char="•"/>
              <a:tabLst>
                <a:tab pos="297815" algn="l"/>
                <a:tab pos="298450" algn="l"/>
              </a:tabLst>
            </a:pPr>
            <a:r>
              <a:rPr lang="en-US" sz="2000" kern="0" dirty="0">
                <a:latin typeface="Arial"/>
                <a:cs typeface="Arial"/>
              </a:rPr>
              <a:t>You will have approximately </a:t>
            </a:r>
            <a:r>
              <a:rPr lang="en-US" sz="2000" b="1" kern="0" dirty="0">
                <a:latin typeface="Arial"/>
                <a:cs typeface="Arial"/>
              </a:rPr>
              <a:t>10 hours </a:t>
            </a:r>
            <a:r>
              <a:rPr lang="en-US" sz="2000" kern="0" dirty="0">
                <a:latin typeface="Arial"/>
                <a:cs typeface="Arial"/>
              </a:rPr>
              <a:t>to complete Task 1 and </a:t>
            </a:r>
            <a:r>
              <a:rPr lang="en-US" sz="2000" b="1" kern="0" dirty="0">
                <a:latin typeface="Arial"/>
                <a:cs typeface="Arial"/>
              </a:rPr>
              <a:t>15 hours </a:t>
            </a:r>
            <a:r>
              <a:rPr lang="en-US" sz="2000" kern="0" dirty="0">
                <a:latin typeface="Arial"/>
                <a:cs typeface="Arial"/>
              </a:rPr>
              <a:t>to complete Task 2.</a:t>
            </a:r>
          </a:p>
          <a:p>
            <a:pPr marL="298450" marR="734060" indent="-285750">
              <a:buSzPct val="102777"/>
              <a:buChar char="•"/>
              <a:tabLst>
                <a:tab pos="297815" algn="l"/>
                <a:tab pos="298450" algn="l"/>
              </a:tabLst>
            </a:pPr>
            <a:endParaRPr lang="en-US" sz="2000" kern="0" dirty="0">
              <a:latin typeface="Arial"/>
              <a:cs typeface="Arial"/>
            </a:endParaRPr>
          </a:p>
          <a:p>
            <a:pPr marL="298450" marR="280035" indent="-285750">
              <a:buSzPct val="102777"/>
              <a:buChar char="•"/>
              <a:tabLst>
                <a:tab pos="297815" algn="l"/>
                <a:tab pos="298450" algn="l"/>
              </a:tabLst>
            </a:pPr>
            <a:r>
              <a:rPr lang="en-US" sz="2000" kern="0" dirty="0">
                <a:latin typeface="Arial"/>
                <a:cs typeface="Arial"/>
              </a:rPr>
              <a:t>These times refer to work completed under </a:t>
            </a:r>
            <a:r>
              <a:rPr lang="en-US" sz="2000" b="1" kern="0" dirty="0">
                <a:latin typeface="Arial"/>
                <a:cs typeface="Arial"/>
              </a:rPr>
              <a:t>direct supervision </a:t>
            </a:r>
            <a:r>
              <a:rPr lang="en-US" sz="2000" kern="0" dirty="0">
                <a:latin typeface="Arial"/>
                <a:cs typeface="Arial"/>
              </a:rPr>
              <a:t>in your class, with your teacher present.</a:t>
            </a:r>
          </a:p>
          <a:p>
            <a:pPr marL="298450" marR="280035" indent="-285750">
              <a:buSzPct val="102777"/>
              <a:buChar char="•"/>
              <a:tabLst>
                <a:tab pos="297815" algn="l"/>
                <a:tab pos="298450" algn="l"/>
              </a:tabLst>
            </a:pPr>
            <a:endParaRPr lang="en-US" sz="2000" kern="0" dirty="0">
              <a:latin typeface="Arial"/>
              <a:cs typeface="Arial"/>
            </a:endParaRPr>
          </a:p>
          <a:p>
            <a:pPr marL="298450" marR="5080" indent="-285750">
              <a:buSzPct val="102777"/>
              <a:buChar char="•"/>
              <a:tabLst>
                <a:tab pos="297815" algn="l"/>
                <a:tab pos="298450" algn="l"/>
              </a:tabLst>
            </a:pPr>
            <a:r>
              <a:rPr lang="en-US" sz="2000" kern="0" dirty="0">
                <a:latin typeface="Arial"/>
                <a:cs typeface="Arial"/>
              </a:rPr>
              <a:t>This time </a:t>
            </a:r>
            <a:r>
              <a:rPr lang="en-US" sz="2000" b="1" kern="0" dirty="0">
                <a:latin typeface="Arial"/>
                <a:cs typeface="Arial"/>
              </a:rPr>
              <a:t>does not</a:t>
            </a:r>
            <a:r>
              <a:rPr lang="en-US" sz="2000" kern="0" dirty="0">
                <a:latin typeface="Arial"/>
                <a:cs typeface="Arial"/>
              </a:rPr>
              <a:t> include investigation and research which can be undertaken outside the supervised time and does not need to be logged as counting towards the times noted above.</a:t>
            </a:r>
          </a:p>
          <a:p>
            <a:pPr marL="298450" marR="5080" indent="-285750">
              <a:buSzPct val="102777"/>
              <a:buChar char="•"/>
              <a:tabLst>
                <a:tab pos="297815" algn="l"/>
                <a:tab pos="298450" algn="l"/>
              </a:tabLst>
            </a:pPr>
            <a:endParaRPr lang="en-US" sz="2000" kern="0" dirty="0">
              <a:latin typeface="Arial"/>
              <a:cs typeface="Arial"/>
            </a:endParaRPr>
          </a:p>
          <a:p>
            <a:pPr marL="298450" indent="-285750">
              <a:buSzPct val="102777"/>
              <a:buChar char="•"/>
              <a:tabLst>
                <a:tab pos="297815" algn="l"/>
                <a:tab pos="298450" algn="l"/>
              </a:tabLst>
            </a:pPr>
            <a:r>
              <a:rPr lang="en-US" sz="2000" kern="0" dirty="0">
                <a:latin typeface="Arial"/>
                <a:cs typeface="Arial"/>
              </a:rPr>
              <a:t>The NEA tasks </a:t>
            </a:r>
            <a:r>
              <a:rPr lang="en-US" sz="2000" b="1" kern="0" dirty="0">
                <a:latin typeface="Arial"/>
                <a:cs typeface="Arial"/>
              </a:rPr>
              <a:t>do not </a:t>
            </a:r>
            <a:r>
              <a:rPr lang="en-US" sz="2000" kern="0" dirty="0">
                <a:latin typeface="Arial"/>
                <a:cs typeface="Arial"/>
              </a:rPr>
              <a:t>have a required or recommended length in words or pages.</a:t>
            </a:r>
          </a:p>
          <a:p>
            <a:pPr marL="298450" indent="-285750">
              <a:buSzPct val="102777"/>
              <a:buChar char="•"/>
              <a:tabLst>
                <a:tab pos="297815" algn="l"/>
                <a:tab pos="298450" algn="l"/>
              </a:tabLst>
            </a:pPr>
            <a:endParaRPr lang="en-US" sz="2000" kern="0" dirty="0">
              <a:latin typeface="Arial"/>
              <a:cs typeface="Arial"/>
            </a:endParaRPr>
          </a:p>
          <a:p>
            <a:pPr marL="298450" marR="531495" indent="-285750">
              <a:buSzPct val="102777"/>
              <a:buChar char="•"/>
              <a:tabLst>
                <a:tab pos="297815" algn="l"/>
                <a:tab pos="298450" algn="l"/>
              </a:tabLst>
            </a:pPr>
            <a:r>
              <a:rPr lang="en-US" sz="2000" kern="0" dirty="0">
                <a:latin typeface="Arial"/>
                <a:cs typeface="Arial"/>
              </a:rPr>
              <a:t>You must meet the deadlines your teacher gives you and, during the write-up period, your work should always remain with your teacher in your classroom.</a:t>
            </a:r>
          </a:p>
        </p:txBody>
      </p:sp>
      <p:sp>
        <p:nvSpPr>
          <p:cNvPr id="4" name="object 2">
            <a:extLst>
              <a:ext uri="{FF2B5EF4-FFF2-40B4-BE49-F238E27FC236}">
                <a16:creationId xmlns:a16="http://schemas.microsoft.com/office/drawing/2014/main" id="{D9CB397E-0B98-47D4-9526-AD9E814B4AA3}"/>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Before you begin</a:t>
            </a:r>
          </a:p>
        </p:txBody>
      </p:sp>
      <p:pic>
        <p:nvPicPr>
          <p:cNvPr id="2" name="Audio 1">
            <a:hlinkClick r:id="" action="ppaction://media"/>
            <a:extLst>
              <a:ext uri="{FF2B5EF4-FFF2-40B4-BE49-F238E27FC236}">
                <a16:creationId xmlns:a16="http://schemas.microsoft.com/office/drawing/2014/main" id="{0421E78B-C873-42C2-BC0F-1CB22D3EB5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377"/>
    </mc:Choice>
    <mc:Fallback xmlns="">
      <p:transition spd="slow" advTm="5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1904627" y="1524001"/>
            <a:ext cx="8866291" cy="4026743"/>
          </a:xfrm>
          <a:prstGeom prst="rect">
            <a:avLst/>
          </a:prstGeom>
        </p:spPr>
        <p:txBody>
          <a:bodyPr vert="horz" wrap="square" lIns="0" tIns="12700" rIns="0" bIns="0" rtlCol="0">
            <a:spAutoFit/>
          </a:bodyPr>
          <a:lstStyle/>
          <a:p>
            <a:pPr marL="149860" marR="138430" algn="ctr">
              <a:spcBef>
                <a:spcPts val="100"/>
              </a:spcBef>
            </a:pPr>
            <a:r>
              <a:rPr sz="2000" b="1" kern="0" dirty="0"/>
              <a:t>All work for both </a:t>
            </a:r>
            <a:r>
              <a:rPr lang="en-GB" sz="2000" b="1" kern="0" dirty="0"/>
              <a:t>T</a:t>
            </a:r>
            <a:r>
              <a:rPr sz="2000" b="1" kern="0" dirty="0"/>
              <a:t>ask 1</a:t>
            </a:r>
            <a:r>
              <a:rPr lang="en-GB" sz="2000" b="1" kern="0" dirty="0"/>
              <a:t> </a:t>
            </a:r>
            <a:r>
              <a:rPr sz="2000" b="1" kern="0" dirty="0"/>
              <a:t>and Task 2 should be </a:t>
            </a:r>
            <a:r>
              <a:rPr lang="en-GB" sz="2000" b="1" kern="0" dirty="0"/>
              <a:t>completed</a:t>
            </a:r>
            <a:r>
              <a:rPr sz="2000" b="1" kern="0" dirty="0"/>
              <a:t> individually</a:t>
            </a:r>
            <a:r>
              <a:rPr lang="en-GB" sz="2000" b="1" kern="0" dirty="0"/>
              <a:t>.</a:t>
            </a:r>
          </a:p>
          <a:p>
            <a:pPr marL="149860" marR="138430" algn="ctr">
              <a:spcBef>
                <a:spcPts val="100"/>
              </a:spcBef>
            </a:pPr>
            <a:r>
              <a:rPr lang="en-GB" sz="2000" b="1" kern="0" dirty="0"/>
              <a:t>Y</a:t>
            </a:r>
            <a:r>
              <a:rPr sz="2000" b="1" kern="0" dirty="0" err="1"/>
              <a:t>ou</a:t>
            </a:r>
            <a:r>
              <a:rPr sz="2000" b="1" kern="0" dirty="0"/>
              <a:t> should not be </a:t>
            </a:r>
            <a:r>
              <a:rPr lang="en-GB" sz="2000" b="1" kern="0" dirty="0"/>
              <a:t>done</a:t>
            </a:r>
            <a:r>
              <a:rPr sz="2000" b="1" kern="0" dirty="0"/>
              <a:t> working together with </a:t>
            </a:r>
            <a:r>
              <a:rPr lang="en-GB" sz="2000" b="1" kern="0" dirty="0"/>
              <a:t>anyone else.</a:t>
            </a:r>
            <a:endParaRPr sz="2000" b="1" kern="0" dirty="0"/>
          </a:p>
          <a:p>
            <a:pPr marL="8255" algn="ctr">
              <a:spcBef>
                <a:spcPts val="30"/>
              </a:spcBef>
            </a:pPr>
            <a:endParaRPr lang="en-GB" sz="2000" kern="0" dirty="0"/>
          </a:p>
          <a:p>
            <a:pPr marL="8255" algn="ctr">
              <a:spcBef>
                <a:spcPts val="30"/>
              </a:spcBef>
            </a:pPr>
            <a:endParaRPr sz="2000" kern="0" dirty="0"/>
          </a:p>
          <a:p>
            <a:pPr marL="20955" marR="5080" algn="ctr">
              <a:spcBef>
                <a:spcPts val="0"/>
              </a:spcBef>
              <a:spcAft>
                <a:spcPts val="0"/>
              </a:spcAft>
            </a:pPr>
            <a:r>
              <a:rPr lang="en-GB" sz="2000" kern="0" dirty="0"/>
              <a:t>C</a:t>
            </a:r>
            <a:r>
              <a:rPr sz="2000" kern="0" dirty="0"/>
              <a:t>ho</a:t>
            </a:r>
            <a:r>
              <a:rPr lang="en-GB" sz="2000" kern="0" dirty="0"/>
              <a:t>o</a:t>
            </a:r>
            <a:r>
              <a:rPr sz="2000" kern="0" dirty="0"/>
              <a:t>se your own set individuals for </a:t>
            </a:r>
            <a:r>
              <a:rPr sz="2000" b="1" kern="0" dirty="0"/>
              <a:t>Task 1</a:t>
            </a:r>
          </a:p>
          <a:p>
            <a:pPr marL="20955" marR="5080" algn="ctr">
              <a:spcBef>
                <a:spcPts val="0"/>
              </a:spcBef>
              <a:spcAft>
                <a:spcPts val="0"/>
              </a:spcAft>
            </a:pPr>
            <a:r>
              <a:rPr sz="2000" kern="0" dirty="0"/>
              <a:t>and your own target group and topic for </a:t>
            </a:r>
            <a:r>
              <a:rPr sz="2000" b="1" kern="0" dirty="0"/>
              <a:t>Task </a:t>
            </a:r>
            <a:r>
              <a:rPr sz="2000" b="1" kern="0" dirty="0">
                <a:latin typeface="Arial"/>
                <a:cs typeface="Arial"/>
              </a:rPr>
              <a:t>2</a:t>
            </a:r>
            <a:r>
              <a:rPr sz="2000" kern="0" dirty="0"/>
              <a:t>.</a:t>
            </a:r>
          </a:p>
          <a:p>
            <a:pPr marL="8255"/>
            <a:endParaRPr sz="2000" kern="0" dirty="0"/>
          </a:p>
          <a:p>
            <a:pPr marL="8255">
              <a:spcBef>
                <a:spcPts val="10"/>
              </a:spcBef>
            </a:pPr>
            <a:endParaRPr sz="2000" kern="0" dirty="0"/>
          </a:p>
          <a:p>
            <a:pPr marL="8255" algn="ctr"/>
            <a:endParaRPr lang="en-GB" sz="2000" kern="0" dirty="0"/>
          </a:p>
          <a:p>
            <a:pPr marL="8255" algn="ctr"/>
            <a:r>
              <a:rPr sz="2000" kern="0" dirty="0"/>
              <a:t>This allows for individual work throughout.</a:t>
            </a:r>
          </a:p>
        </p:txBody>
      </p:sp>
      <p:sp>
        <p:nvSpPr>
          <p:cNvPr id="5" name="object 5"/>
          <p:cNvSpPr/>
          <p:nvPr/>
        </p:nvSpPr>
        <p:spPr>
          <a:xfrm>
            <a:off x="6187647" y="4226863"/>
            <a:ext cx="300249" cy="423080"/>
          </a:xfrm>
          <a:prstGeom prst="rect">
            <a:avLst/>
          </a:prstGeom>
          <a:blipFill>
            <a:blip r:embed="rId5" cstate="print"/>
            <a:stretch>
              <a:fillRect/>
            </a:stretch>
          </a:blipFill>
        </p:spPr>
        <p:txBody>
          <a:bodyPr wrap="square" lIns="0" tIns="0" rIns="0" bIns="0" rtlCol="0"/>
          <a:lstStyle/>
          <a:p>
            <a:endParaRPr/>
          </a:p>
        </p:txBody>
      </p:sp>
      <p:sp>
        <p:nvSpPr>
          <p:cNvPr id="7" name="object 2">
            <a:extLst>
              <a:ext uri="{FF2B5EF4-FFF2-40B4-BE49-F238E27FC236}">
                <a16:creationId xmlns:a16="http://schemas.microsoft.com/office/drawing/2014/main" id="{879BBCF2-1CB1-4B82-954B-A24E0B930C72}"/>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Before you begin</a:t>
            </a:r>
          </a:p>
        </p:txBody>
      </p:sp>
      <p:pic>
        <p:nvPicPr>
          <p:cNvPr id="3" name="Audio 2">
            <a:hlinkClick r:id="" action="ppaction://media"/>
            <a:extLst>
              <a:ext uri="{FF2B5EF4-FFF2-40B4-BE49-F238E27FC236}">
                <a16:creationId xmlns:a16="http://schemas.microsoft.com/office/drawing/2014/main" id="{E57DFD98-1F53-4AEC-8C3D-66EFB77283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47"/>
    </mc:Choice>
    <mc:Fallback xmlns="">
      <p:transition spd="slow" advTm="2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2863" y="914484"/>
            <a:ext cx="11424960" cy="5810565"/>
          </a:xfrm>
          <a:prstGeom prst="rect">
            <a:avLst/>
          </a:prstGeom>
        </p:spPr>
        <p:txBody>
          <a:bodyPr vert="horz" wrap="square" lIns="0" tIns="59690" rIns="0" bIns="0" rtlCol="0">
            <a:spAutoFit/>
          </a:bodyPr>
          <a:lstStyle/>
          <a:p>
            <a:pPr marL="355600" indent="-342900">
              <a:spcBef>
                <a:spcPts val="470"/>
              </a:spcBef>
              <a:spcAft>
                <a:spcPts val="1200"/>
              </a:spcAft>
              <a:buSzPct val="102777"/>
              <a:buChar char="•"/>
              <a:tabLst>
                <a:tab pos="354965" algn="l"/>
                <a:tab pos="355600" algn="l"/>
              </a:tabLst>
            </a:pPr>
            <a:r>
              <a:rPr lang="en-GB" sz="2000" kern="0" dirty="0">
                <a:latin typeface="Arial"/>
                <a:cs typeface="Arial"/>
              </a:rPr>
              <a:t>Make</a:t>
            </a:r>
            <a:r>
              <a:rPr sz="2000" kern="0" dirty="0">
                <a:latin typeface="Arial"/>
                <a:cs typeface="Arial"/>
              </a:rPr>
              <a:t> sure you understand the requirements of each part before making a start</a:t>
            </a:r>
            <a:r>
              <a:rPr lang="en-GB" sz="2000" kern="0" dirty="0">
                <a:latin typeface="Arial"/>
                <a:cs typeface="Arial"/>
              </a:rPr>
              <a:t>.</a:t>
            </a:r>
            <a:endParaRPr sz="1900" kern="0" dirty="0">
              <a:latin typeface="Arial"/>
              <a:cs typeface="Arial"/>
            </a:endParaRPr>
          </a:p>
          <a:p>
            <a:pPr marL="355600" marR="5080" indent="-342900">
              <a:spcBef>
                <a:spcPts val="430"/>
              </a:spcBef>
              <a:spcAft>
                <a:spcPts val="1200"/>
              </a:spcAft>
              <a:buSzPct val="102777"/>
              <a:buChar char="•"/>
              <a:tabLst>
                <a:tab pos="354965" algn="l"/>
                <a:tab pos="355600" algn="l"/>
              </a:tabLst>
            </a:pPr>
            <a:r>
              <a:rPr lang="en-GB" sz="1900" kern="0" dirty="0">
                <a:latin typeface="Arial"/>
                <a:cs typeface="Arial"/>
              </a:rPr>
              <a:t>Remember</a:t>
            </a:r>
            <a:r>
              <a:rPr sz="1900" kern="0" dirty="0">
                <a:latin typeface="Arial"/>
                <a:cs typeface="Arial"/>
              </a:rPr>
              <a:t> that your teacher is allowed to provide guidance and support to ensure you are clear about what you need to do</a:t>
            </a:r>
            <a:r>
              <a:rPr lang="en-GB" sz="1900" kern="0" dirty="0">
                <a:latin typeface="Arial"/>
                <a:cs typeface="Arial"/>
              </a:rPr>
              <a:t>.</a:t>
            </a:r>
            <a:endParaRPr sz="1900" kern="0" dirty="0">
              <a:latin typeface="Arial"/>
              <a:cs typeface="Arial"/>
            </a:endParaRPr>
          </a:p>
          <a:p>
            <a:pPr marL="355600" marR="266700" indent="-342900">
              <a:spcBef>
                <a:spcPts val="434"/>
              </a:spcBef>
              <a:spcAft>
                <a:spcPts val="1200"/>
              </a:spcAft>
              <a:buSzPct val="102777"/>
              <a:buChar char="•"/>
              <a:tabLst>
                <a:tab pos="354965" algn="l"/>
                <a:tab pos="355600" algn="l"/>
              </a:tabLst>
            </a:pPr>
            <a:r>
              <a:rPr lang="en-GB" sz="1900" kern="0" dirty="0">
                <a:latin typeface="Arial"/>
                <a:cs typeface="Arial"/>
              </a:rPr>
              <a:t>Make </a:t>
            </a:r>
            <a:r>
              <a:rPr sz="1900" kern="0" dirty="0">
                <a:latin typeface="Arial"/>
                <a:cs typeface="Arial"/>
              </a:rPr>
              <a:t>sure that you understand the marking criteria so you can follow and check your work as you complete the different sections</a:t>
            </a:r>
            <a:r>
              <a:rPr lang="en-GB" sz="1900" kern="0" dirty="0">
                <a:latin typeface="Arial"/>
                <a:cs typeface="Arial"/>
              </a:rPr>
              <a:t>.</a:t>
            </a:r>
            <a:endParaRPr sz="1900" kern="0" dirty="0">
              <a:latin typeface="Arial"/>
              <a:cs typeface="Arial"/>
            </a:endParaRPr>
          </a:p>
          <a:p>
            <a:pPr marL="355600" marR="32384" indent="-342900">
              <a:spcBef>
                <a:spcPts val="430"/>
              </a:spcBef>
              <a:spcAft>
                <a:spcPts val="1200"/>
              </a:spcAft>
              <a:buSzPct val="102777"/>
              <a:buChar char="•"/>
              <a:tabLst>
                <a:tab pos="354965" algn="l"/>
                <a:tab pos="355600" algn="l"/>
              </a:tabLst>
            </a:pPr>
            <a:r>
              <a:rPr lang="en-GB" sz="1900" kern="0" dirty="0">
                <a:latin typeface="Arial"/>
                <a:cs typeface="Arial"/>
              </a:rPr>
              <a:t>Remember that </a:t>
            </a:r>
            <a:r>
              <a:rPr sz="1900" kern="0" dirty="0">
                <a:latin typeface="Arial"/>
                <a:cs typeface="Arial"/>
              </a:rPr>
              <a:t>Task 1</a:t>
            </a:r>
            <a:r>
              <a:rPr lang="en-GB" sz="1900" kern="0" dirty="0">
                <a:latin typeface="Arial"/>
                <a:cs typeface="Arial"/>
              </a:rPr>
              <a:t> </a:t>
            </a:r>
            <a:r>
              <a:rPr sz="1900" kern="0" dirty="0">
                <a:latin typeface="Arial"/>
                <a:cs typeface="Arial"/>
              </a:rPr>
              <a:t>has </a:t>
            </a:r>
            <a:r>
              <a:rPr lang="en-GB" sz="1900" b="1" kern="0" dirty="0">
                <a:solidFill>
                  <a:srgbClr val="00B050"/>
                </a:solidFill>
                <a:latin typeface="Arial"/>
                <a:cs typeface="Arial"/>
              </a:rPr>
              <a:t>three</a:t>
            </a:r>
            <a:r>
              <a:rPr sz="1900" kern="0" dirty="0">
                <a:latin typeface="Arial"/>
                <a:cs typeface="Arial"/>
              </a:rPr>
              <a:t> parts</a:t>
            </a:r>
            <a:r>
              <a:rPr lang="en-GB" sz="1900" kern="0" dirty="0">
                <a:latin typeface="Arial"/>
                <a:cs typeface="Arial"/>
              </a:rPr>
              <a:t>:</a:t>
            </a:r>
            <a:r>
              <a:rPr sz="1900" kern="0" dirty="0">
                <a:latin typeface="Arial"/>
                <a:cs typeface="Arial"/>
              </a:rPr>
              <a:t> </a:t>
            </a:r>
            <a:r>
              <a:rPr lang="en-GB" sz="1900" kern="0" dirty="0">
                <a:solidFill>
                  <a:srgbClr val="00B050"/>
                </a:solidFill>
                <a:latin typeface="Arial"/>
                <a:cs typeface="Arial"/>
              </a:rPr>
              <a:t>(</a:t>
            </a:r>
            <a:r>
              <a:rPr sz="1900" b="1" kern="0" dirty="0">
                <a:solidFill>
                  <a:srgbClr val="00B050"/>
                </a:solidFill>
                <a:latin typeface="Arial"/>
                <a:cs typeface="Arial"/>
              </a:rPr>
              <a:t>a</a:t>
            </a:r>
            <a:r>
              <a:rPr lang="en-GB" sz="1900" b="1" kern="0" dirty="0">
                <a:solidFill>
                  <a:srgbClr val="00B050"/>
                </a:solidFill>
                <a:latin typeface="Arial"/>
                <a:cs typeface="Arial"/>
              </a:rPr>
              <a:t>)</a:t>
            </a:r>
            <a:r>
              <a:rPr sz="1900" kern="0" dirty="0">
                <a:latin typeface="Arial"/>
                <a:cs typeface="Arial"/>
              </a:rPr>
              <a:t>, </a:t>
            </a:r>
            <a:r>
              <a:rPr lang="en-GB" sz="1900" kern="0" dirty="0">
                <a:latin typeface="Arial"/>
                <a:cs typeface="Arial"/>
              </a:rPr>
              <a:t>(</a:t>
            </a:r>
            <a:r>
              <a:rPr sz="1900" b="1" kern="0" dirty="0">
                <a:solidFill>
                  <a:srgbClr val="00B050"/>
                </a:solidFill>
                <a:latin typeface="Arial"/>
                <a:cs typeface="Arial"/>
              </a:rPr>
              <a:t>b</a:t>
            </a:r>
            <a:r>
              <a:rPr lang="en-GB" sz="1900" b="1" kern="0" dirty="0">
                <a:solidFill>
                  <a:srgbClr val="00B050"/>
                </a:solidFill>
                <a:latin typeface="Arial"/>
                <a:cs typeface="Arial"/>
              </a:rPr>
              <a:t>)</a:t>
            </a:r>
            <a:r>
              <a:rPr sz="1900" b="1" kern="0" dirty="0">
                <a:solidFill>
                  <a:srgbClr val="00B050"/>
                </a:solidFill>
                <a:latin typeface="Arial"/>
                <a:cs typeface="Arial"/>
              </a:rPr>
              <a:t> </a:t>
            </a:r>
            <a:r>
              <a:rPr sz="1900" kern="0" dirty="0">
                <a:latin typeface="Arial"/>
                <a:cs typeface="Arial"/>
              </a:rPr>
              <a:t>and </a:t>
            </a:r>
            <a:r>
              <a:rPr lang="en-GB" sz="1900" kern="0" dirty="0">
                <a:solidFill>
                  <a:srgbClr val="00B050"/>
                </a:solidFill>
                <a:latin typeface="Arial"/>
                <a:cs typeface="Arial"/>
              </a:rPr>
              <a:t>(</a:t>
            </a:r>
            <a:r>
              <a:rPr lang="en-GB" sz="1900" b="1" kern="0" dirty="0">
                <a:solidFill>
                  <a:srgbClr val="00B050"/>
                </a:solidFill>
                <a:latin typeface="Arial"/>
                <a:cs typeface="Arial"/>
              </a:rPr>
              <a:t>c)</a:t>
            </a:r>
            <a:r>
              <a:rPr sz="1900" b="1" kern="0" dirty="0">
                <a:solidFill>
                  <a:srgbClr val="00B050"/>
                </a:solidFill>
                <a:latin typeface="Arial"/>
                <a:cs typeface="Arial"/>
              </a:rPr>
              <a:t> </a:t>
            </a:r>
            <a:r>
              <a:rPr sz="1900" kern="0" dirty="0">
                <a:latin typeface="Arial"/>
                <a:cs typeface="Arial"/>
              </a:rPr>
              <a:t>and Task 2 has </a:t>
            </a:r>
            <a:r>
              <a:rPr lang="en-GB" sz="1900" b="1" kern="0" dirty="0">
                <a:solidFill>
                  <a:srgbClr val="FF0000"/>
                </a:solidFill>
                <a:latin typeface="Arial"/>
                <a:cs typeface="Arial"/>
              </a:rPr>
              <a:t>five</a:t>
            </a:r>
            <a:r>
              <a:rPr sz="1900" kern="0" dirty="0">
                <a:latin typeface="Arial"/>
                <a:cs typeface="Arial"/>
              </a:rPr>
              <a:t> parts</a:t>
            </a:r>
            <a:r>
              <a:rPr lang="en-GB" sz="1900" kern="0" dirty="0">
                <a:latin typeface="Arial"/>
                <a:cs typeface="Arial"/>
              </a:rPr>
              <a:t>:</a:t>
            </a:r>
            <a:r>
              <a:rPr sz="1900" kern="0" dirty="0">
                <a:latin typeface="Arial"/>
                <a:cs typeface="Arial"/>
              </a:rPr>
              <a:t> </a:t>
            </a:r>
            <a:r>
              <a:rPr lang="en-GB" sz="1900" b="1" kern="0" dirty="0">
                <a:solidFill>
                  <a:srgbClr val="FF0000"/>
                </a:solidFill>
                <a:latin typeface="Arial"/>
                <a:cs typeface="Arial"/>
              </a:rPr>
              <a:t>(</a:t>
            </a:r>
            <a:r>
              <a:rPr sz="1900" b="1" kern="0" dirty="0">
                <a:solidFill>
                  <a:srgbClr val="FF0000"/>
                </a:solidFill>
                <a:latin typeface="Arial"/>
                <a:cs typeface="Arial"/>
              </a:rPr>
              <a:t>a</a:t>
            </a:r>
            <a:r>
              <a:rPr lang="en-GB" sz="1900" b="1" kern="0" dirty="0">
                <a:solidFill>
                  <a:srgbClr val="FF0000"/>
                </a:solidFill>
                <a:latin typeface="Arial"/>
                <a:cs typeface="Arial"/>
              </a:rPr>
              <a:t>)</a:t>
            </a:r>
            <a:r>
              <a:rPr sz="1900" b="1" kern="0" dirty="0">
                <a:solidFill>
                  <a:srgbClr val="FF0000"/>
                </a:solidFill>
                <a:latin typeface="Arial"/>
                <a:cs typeface="Arial"/>
              </a:rPr>
              <a:t>, </a:t>
            </a:r>
            <a:r>
              <a:rPr lang="en-GB" sz="1900" b="1" kern="0" dirty="0">
                <a:solidFill>
                  <a:srgbClr val="FF0000"/>
                </a:solidFill>
                <a:latin typeface="Arial"/>
                <a:cs typeface="Arial"/>
              </a:rPr>
              <a:t>(</a:t>
            </a:r>
            <a:r>
              <a:rPr sz="1900" b="1" kern="0" dirty="0">
                <a:solidFill>
                  <a:srgbClr val="FF0000"/>
                </a:solidFill>
                <a:latin typeface="Arial"/>
                <a:cs typeface="Arial"/>
              </a:rPr>
              <a:t>b</a:t>
            </a:r>
            <a:r>
              <a:rPr lang="en-GB" sz="1900" b="1" kern="0" dirty="0">
                <a:solidFill>
                  <a:srgbClr val="FF0000"/>
                </a:solidFill>
                <a:latin typeface="Arial"/>
                <a:cs typeface="Arial"/>
              </a:rPr>
              <a:t>)</a:t>
            </a:r>
            <a:r>
              <a:rPr sz="1900" b="1" kern="0" dirty="0">
                <a:solidFill>
                  <a:srgbClr val="FF0000"/>
                </a:solidFill>
                <a:latin typeface="Arial"/>
                <a:cs typeface="Arial"/>
              </a:rPr>
              <a:t>, </a:t>
            </a:r>
            <a:r>
              <a:rPr lang="en-GB" sz="1900" b="1" kern="0" dirty="0">
                <a:solidFill>
                  <a:srgbClr val="FF0000"/>
                </a:solidFill>
                <a:latin typeface="Arial"/>
                <a:cs typeface="Arial"/>
              </a:rPr>
              <a:t>(c)</a:t>
            </a:r>
            <a:r>
              <a:rPr sz="1900" b="1" kern="0" dirty="0">
                <a:solidFill>
                  <a:srgbClr val="FF0000"/>
                </a:solidFill>
                <a:latin typeface="Arial"/>
                <a:cs typeface="Arial"/>
              </a:rPr>
              <a:t>, </a:t>
            </a:r>
            <a:r>
              <a:rPr lang="en-GB" sz="1900" b="1" kern="0" dirty="0">
                <a:solidFill>
                  <a:srgbClr val="FF0000"/>
                </a:solidFill>
                <a:latin typeface="Arial"/>
                <a:cs typeface="Arial"/>
              </a:rPr>
              <a:t>(</a:t>
            </a:r>
            <a:r>
              <a:rPr sz="1900" b="1" kern="0" dirty="0">
                <a:solidFill>
                  <a:srgbClr val="FF0000"/>
                </a:solidFill>
                <a:latin typeface="Arial"/>
                <a:cs typeface="Arial"/>
              </a:rPr>
              <a:t>d</a:t>
            </a:r>
            <a:r>
              <a:rPr lang="en-GB" sz="1900" b="1" kern="0" dirty="0">
                <a:solidFill>
                  <a:srgbClr val="FF0000"/>
                </a:solidFill>
                <a:latin typeface="Arial"/>
                <a:cs typeface="Arial"/>
              </a:rPr>
              <a:t>)</a:t>
            </a:r>
            <a:r>
              <a:rPr sz="1900" b="1" kern="0" dirty="0">
                <a:solidFill>
                  <a:srgbClr val="FF0000"/>
                </a:solidFill>
                <a:latin typeface="Arial"/>
                <a:cs typeface="Arial"/>
              </a:rPr>
              <a:t> </a:t>
            </a:r>
            <a:r>
              <a:rPr sz="1900" kern="0" dirty="0">
                <a:latin typeface="Arial"/>
                <a:cs typeface="Arial"/>
              </a:rPr>
              <a:t>and </a:t>
            </a:r>
            <a:r>
              <a:rPr lang="en-GB" sz="1900" b="1" kern="0" dirty="0">
                <a:solidFill>
                  <a:srgbClr val="FF0000"/>
                </a:solidFill>
                <a:latin typeface="Arial"/>
                <a:cs typeface="Arial"/>
              </a:rPr>
              <a:t>(e).</a:t>
            </a:r>
            <a:endParaRPr sz="1900" b="1" kern="0" dirty="0">
              <a:solidFill>
                <a:srgbClr val="FF0000"/>
              </a:solidFill>
              <a:latin typeface="Arial"/>
              <a:cs typeface="Arial"/>
            </a:endParaRPr>
          </a:p>
          <a:p>
            <a:pPr marL="355600" indent="-342900">
              <a:spcBef>
                <a:spcPts val="434"/>
              </a:spcBef>
              <a:spcAft>
                <a:spcPts val="1200"/>
              </a:spcAft>
              <a:buSzPct val="102777"/>
              <a:buChar char="•"/>
              <a:tabLst>
                <a:tab pos="354965" algn="l"/>
                <a:tab pos="355600" algn="l"/>
              </a:tabLst>
            </a:pPr>
            <a:r>
              <a:rPr lang="en-GB" sz="1900" kern="0" dirty="0">
                <a:latin typeface="Arial"/>
                <a:cs typeface="Arial"/>
              </a:rPr>
              <a:t>B</a:t>
            </a:r>
            <a:r>
              <a:rPr sz="1900" kern="0" dirty="0">
                <a:latin typeface="Arial"/>
                <a:cs typeface="Arial"/>
              </a:rPr>
              <a:t>e organised and keep to the deadlines </a:t>
            </a:r>
            <a:r>
              <a:rPr lang="en-GB" sz="1900" kern="0" dirty="0">
                <a:latin typeface="Arial"/>
                <a:cs typeface="Arial"/>
              </a:rPr>
              <a:t>given</a:t>
            </a:r>
            <a:r>
              <a:rPr sz="1900" kern="0" dirty="0">
                <a:latin typeface="Arial"/>
                <a:cs typeface="Arial"/>
              </a:rPr>
              <a:t> to you by your teacher</a:t>
            </a:r>
            <a:r>
              <a:rPr lang="en-GB" sz="1900" kern="0" dirty="0">
                <a:latin typeface="Arial"/>
                <a:cs typeface="Arial"/>
              </a:rPr>
              <a:t>.</a:t>
            </a:r>
            <a:endParaRPr sz="1900" kern="0" dirty="0">
              <a:latin typeface="Arial"/>
              <a:cs typeface="Arial"/>
            </a:endParaRPr>
          </a:p>
          <a:p>
            <a:pPr marL="355600" marR="56515" indent="-342900">
              <a:spcBef>
                <a:spcPts val="430"/>
              </a:spcBef>
              <a:spcAft>
                <a:spcPts val="1200"/>
              </a:spcAft>
              <a:buSzPct val="102777"/>
              <a:buChar char="•"/>
              <a:tabLst>
                <a:tab pos="354965" algn="l"/>
                <a:tab pos="355600" algn="l"/>
              </a:tabLst>
            </a:pPr>
            <a:r>
              <a:rPr lang="en-GB" sz="1900" kern="0" dirty="0">
                <a:latin typeface="Arial"/>
                <a:cs typeface="Arial"/>
              </a:rPr>
              <a:t>Make </a:t>
            </a:r>
            <a:r>
              <a:rPr sz="1900" kern="0" dirty="0">
                <a:latin typeface="Arial"/>
                <a:cs typeface="Arial"/>
              </a:rPr>
              <a:t>sure that you have done your research and investigation before completing parts of the NEA in the classroom</a:t>
            </a:r>
            <a:r>
              <a:rPr lang="en-GB" sz="1900" kern="0" dirty="0">
                <a:latin typeface="Arial"/>
                <a:cs typeface="Arial"/>
              </a:rPr>
              <a:t> (plan </a:t>
            </a:r>
            <a:r>
              <a:rPr sz="1900" kern="0" dirty="0">
                <a:latin typeface="Arial"/>
                <a:cs typeface="Arial"/>
              </a:rPr>
              <a:t>your research and don’t leave it to the last minute</a:t>
            </a:r>
            <a:r>
              <a:rPr lang="en-GB" sz="1900" kern="0" dirty="0">
                <a:latin typeface="Arial"/>
                <a:cs typeface="Arial"/>
              </a:rPr>
              <a:t>!).</a:t>
            </a:r>
            <a:endParaRPr sz="1900" kern="0" dirty="0">
              <a:latin typeface="Arial"/>
              <a:cs typeface="Arial"/>
            </a:endParaRPr>
          </a:p>
          <a:p>
            <a:pPr marL="355600" marR="381000" indent="-342900">
              <a:spcBef>
                <a:spcPts val="430"/>
              </a:spcBef>
              <a:spcAft>
                <a:spcPts val="1200"/>
              </a:spcAft>
              <a:buSzPct val="102777"/>
              <a:buChar char="•"/>
              <a:tabLst>
                <a:tab pos="354965" algn="l"/>
                <a:tab pos="355600" algn="l"/>
                <a:tab pos="3914140" algn="l"/>
                <a:tab pos="5156200" algn="l"/>
              </a:tabLst>
            </a:pPr>
            <a:r>
              <a:rPr lang="en-GB" sz="1900" kern="0" dirty="0">
                <a:latin typeface="Arial"/>
                <a:cs typeface="Arial"/>
              </a:rPr>
              <a:t>Ensure </a:t>
            </a:r>
            <a:r>
              <a:rPr sz="1900" kern="0" dirty="0">
                <a:latin typeface="Arial"/>
                <a:cs typeface="Arial"/>
              </a:rPr>
              <a:t>you are clear when the writing</a:t>
            </a:r>
            <a:r>
              <a:rPr lang="en-GB" sz="1900" kern="0" dirty="0">
                <a:latin typeface="Arial"/>
                <a:cs typeface="Arial"/>
              </a:rPr>
              <a:t> </a:t>
            </a:r>
            <a:r>
              <a:rPr sz="1900" kern="0" dirty="0">
                <a:latin typeface="Arial"/>
                <a:cs typeface="Arial"/>
              </a:rPr>
              <a:t>up</a:t>
            </a:r>
            <a:r>
              <a:rPr lang="en-GB" sz="1900" kern="0" dirty="0">
                <a:latin typeface="Arial"/>
                <a:cs typeface="Arial"/>
              </a:rPr>
              <a:t> </a:t>
            </a:r>
            <a:r>
              <a:rPr sz="1900" kern="0" dirty="0">
                <a:latin typeface="Arial"/>
                <a:cs typeface="Arial"/>
              </a:rPr>
              <a:t>will take place</a:t>
            </a:r>
            <a:r>
              <a:rPr lang="en-GB" sz="1900" kern="0" dirty="0">
                <a:latin typeface="Arial"/>
                <a:cs typeface="Arial"/>
              </a:rPr>
              <a:t> (and carefully</a:t>
            </a:r>
            <a:r>
              <a:rPr sz="1900" kern="0" dirty="0">
                <a:latin typeface="Arial"/>
                <a:cs typeface="Arial"/>
              </a:rPr>
              <a:t> </a:t>
            </a:r>
            <a:r>
              <a:rPr lang="en-GB" sz="1900" kern="0" dirty="0">
                <a:latin typeface="Arial"/>
                <a:cs typeface="Arial"/>
              </a:rPr>
              <a:t>consider</a:t>
            </a:r>
            <a:r>
              <a:rPr sz="1900" kern="0" dirty="0">
                <a:latin typeface="Arial"/>
                <a:cs typeface="Arial"/>
              </a:rPr>
              <a:t> how long it should take you to complete all parts</a:t>
            </a:r>
            <a:r>
              <a:rPr lang="en-GB" sz="1900" kern="0" dirty="0">
                <a:latin typeface="Arial"/>
                <a:cs typeface="Arial"/>
              </a:rPr>
              <a:t>).</a:t>
            </a:r>
            <a:endParaRPr sz="1900" kern="0" dirty="0">
              <a:latin typeface="Arial"/>
              <a:cs typeface="Arial"/>
            </a:endParaRPr>
          </a:p>
          <a:p>
            <a:pPr marL="355600" indent="-342900">
              <a:spcBef>
                <a:spcPts val="434"/>
              </a:spcBef>
              <a:spcAft>
                <a:spcPts val="1200"/>
              </a:spcAft>
              <a:buSzPct val="102777"/>
              <a:buChar char="•"/>
              <a:tabLst>
                <a:tab pos="354965" algn="l"/>
                <a:tab pos="355600" algn="l"/>
              </a:tabLst>
            </a:pPr>
            <a:r>
              <a:rPr lang="en-GB" sz="1900" kern="0" dirty="0">
                <a:latin typeface="Arial"/>
                <a:cs typeface="Arial"/>
              </a:rPr>
              <a:t>Make </a:t>
            </a:r>
            <a:r>
              <a:rPr sz="1900" kern="0" dirty="0">
                <a:latin typeface="Arial"/>
                <a:cs typeface="Arial"/>
              </a:rPr>
              <a:t>sure you acknowledge any sources of information</a:t>
            </a:r>
            <a:r>
              <a:rPr lang="en-GB" sz="1900" kern="0" dirty="0">
                <a:latin typeface="Arial"/>
                <a:cs typeface="Arial"/>
              </a:rPr>
              <a:t> that you use.</a:t>
            </a:r>
            <a:endParaRPr sz="1900" kern="0" dirty="0">
              <a:latin typeface="Arial"/>
              <a:cs typeface="Arial"/>
            </a:endParaRPr>
          </a:p>
          <a:p>
            <a:pPr marL="355600" marR="633095" indent="-342900">
              <a:spcBef>
                <a:spcPts val="430"/>
              </a:spcBef>
              <a:spcAft>
                <a:spcPts val="600"/>
              </a:spcAft>
              <a:buSzPct val="102777"/>
              <a:buChar char="•"/>
              <a:tabLst>
                <a:tab pos="354965" algn="l"/>
                <a:tab pos="355600" algn="l"/>
              </a:tabLst>
            </a:pPr>
            <a:r>
              <a:rPr lang="en-GB" sz="1900" kern="0" dirty="0">
                <a:latin typeface="Arial"/>
                <a:cs typeface="Arial"/>
              </a:rPr>
              <a:t>Remember </a:t>
            </a:r>
            <a:r>
              <a:rPr sz="1900" kern="0" dirty="0">
                <a:latin typeface="Arial"/>
                <a:cs typeface="Arial"/>
              </a:rPr>
              <a:t>to store your work safely so that no-one else </a:t>
            </a:r>
            <a:r>
              <a:rPr lang="en-GB" sz="1900" kern="0" dirty="0">
                <a:latin typeface="Arial"/>
                <a:cs typeface="Arial"/>
              </a:rPr>
              <a:t>(</a:t>
            </a:r>
            <a:r>
              <a:rPr sz="1900" kern="0" dirty="0">
                <a:latin typeface="Arial"/>
                <a:cs typeface="Arial"/>
              </a:rPr>
              <a:t>except your teacher</a:t>
            </a:r>
            <a:r>
              <a:rPr lang="en-GB" sz="1900" kern="0" dirty="0">
                <a:latin typeface="Arial"/>
                <a:cs typeface="Arial"/>
              </a:rPr>
              <a:t>/s)</a:t>
            </a:r>
            <a:r>
              <a:rPr sz="1900" kern="0" dirty="0">
                <a:latin typeface="Arial"/>
                <a:cs typeface="Arial"/>
              </a:rPr>
              <a:t> can access it</a:t>
            </a:r>
            <a:r>
              <a:rPr lang="en-GB" sz="1900" kern="0" dirty="0">
                <a:latin typeface="Arial"/>
                <a:cs typeface="Arial"/>
              </a:rPr>
              <a:t>.</a:t>
            </a:r>
            <a:endParaRPr sz="1900" kern="0" dirty="0">
              <a:latin typeface="Arial"/>
              <a:cs typeface="Arial"/>
            </a:endParaRPr>
          </a:p>
        </p:txBody>
      </p:sp>
      <p:sp>
        <p:nvSpPr>
          <p:cNvPr id="4" name="object 2">
            <a:extLst>
              <a:ext uri="{FF2B5EF4-FFF2-40B4-BE49-F238E27FC236}">
                <a16:creationId xmlns:a16="http://schemas.microsoft.com/office/drawing/2014/main" id="{1F2F513F-E51A-43D0-97FD-AD91F36D5093}"/>
              </a:ext>
            </a:extLst>
          </p:cNvPr>
          <p:cNvSpPr txBox="1">
            <a:spLocks/>
          </p:cNvSpPr>
          <p:nvPr/>
        </p:nvSpPr>
        <p:spPr>
          <a:xfrm>
            <a:off x="402863" y="306589"/>
            <a:ext cx="5039995" cy="382156"/>
          </a:xfrm>
          <a:prstGeom prst="rect">
            <a:avLst/>
          </a:prstGeom>
        </p:spPr>
        <p:txBody>
          <a:bodyPr vert="horz" wrap="square" lIns="0" tIns="12700" rIns="0" bIns="0" rtlCol="0" anchor="b" anchorCtr="0">
            <a:spAutoFit/>
          </a:bodyPr>
          <a:lstStyle>
            <a:lvl1pPr algn="l" defTabSz="914400" rtl="0" eaLnBrk="1" latinLnBrk="0" hangingPunct="1">
              <a:lnSpc>
                <a:spcPct val="90000"/>
              </a:lnSpc>
              <a:spcBef>
                <a:spcPct val="0"/>
              </a:spcBef>
              <a:buNone/>
              <a:defRPr lang="en-US" sz="3600" b="0" i="0" kern="1200">
                <a:solidFill>
                  <a:schemeClr val="bg1"/>
                </a:solidFill>
                <a:latin typeface="Arial"/>
                <a:ea typeface="+mj-ea"/>
                <a:cs typeface="Arial"/>
              </a:defRPr>
            </a:lvl1pPr>
          </a:lstStyle>
          <a:p>
            <a:pPr marL="12700">
              <a:lnSpc>
                <a:spcPct val="100000"/>
              </a:lnSpc>
              <a:spcBef>
                <a:spcPts val="100"/>
              </a:spcBef>
            </a:pPr>
            <a:r>
              <a:rPr lang="en-GB" sz="2400" dirty="0">
                <a:solidFill>
                  <a:srgbClr val="0070C0"/>
                </a:solidFill>
              </a:rPr>
              <a:t>Planning your work</a:t>
            </a:r>
          </a:p>
        </p:txBody>
      </p:sp>
      <p:pic>
        <p:nvPicPr>
          <p:cNvPr id="2" name="Audio 1">
            <a:hlinkClick r:id="" action="ppaction://media"/>
            <a:extLst>
              <a:ext uri="{FF2B5EF4-FFF2-40B4-BE49-F238E27FC236}">
                <a16:creationId xmlns:a16="http://schemas.microsoft.com/office/drawing/2014/main" id="{8064933C-FA37-4F4F-A834-549437C29E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683"/>
    </mc:Choice>
    <mc:Fallback xmlns="">
      <p:transition spd="slow" advTm="6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4" ma:contentTypeDescription="Create a new document." ma:contentTypeScope="" ma:versionID="c051abfb25284fa7588d92b3eb6a3c4e">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2205e380b960644e3dac9fc76bbf9f3c"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documentManagement>
</p:properties>
</file>

<file path=customXml/itemProps1.xml><?xml version="1.0" encoding="utf-8"?>
<ds:datastoreItem xmlns:ds="http://schemas.openxmlformats.org/officeDocument/2006/customXml" ds:itemID="{D6948925-CD25-4D59-AA06-A1C06F9E8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3.xml><?xml version="1.0" encoding="utf-8"?>
<ds:datastoreItem xmlns:ds="http://schemas.openxmlformats.org/officeDocument/2006/customXml" ds:itemID="{74CF2C5D-BA0A-4ADC-ACA3-AA75CD9BCC39}">
  <ds:schemaRefs>
    <ds:schemaRef ds:uri="10ebebe9-ad9c-417c-96aa-6a2f5b72dbd6"/>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101960c9-2583-49a4-9434-4c0cad7b266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1496</TotalTime>
  <Words>4267</Words>
  <Application>Microsoft Office PowerPoint</Application>
  <PresentationFormat>Widescreen</PresentationFormat>
  <Paragraphs>318</Paragraphs>
  <Slides>17</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Lato</vt:lpstr>
      <vt:lpstr>Office Theme</vt:lpstr>
      <vt:lpstr>PowerPoint Presentation</vt:lpstr>
      <vt:lpstr>Aims of this resource</vt:lpstr>
      <vt:lpstr>PowerPoint Presentation</vt:lpstr>
      <vt:lpstr>PowerPoint Presentation</vt:lpstr>
      <vt:lpstr>PowerPoint Presentation</vt:lpstr>
      <vt:lpstr>Introduction to the Task / Brief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Jones, Nia</cp:lastModifiedBy>
  <cp:revision>79</cp:revision>
  <dcterms:created xsi:type="dcterms:W3CDTF">2020-04-27T11:12:25Z</dcterms:created>
  <dcterms:modified xsi:type="dcterms:W3CDTF">2021-08-09T09:30:35Z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