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36"/>
  </p:notesMasterIdLst>
  <p:handoutMasterIdLst>
    <p:handoutMasterId r:id="rId37"/>
  </p:handoutMasterIdLst>
  <p:sldIdLst>
    <p:sldId id="405" r:id="rId5"/>
    <p:sldId id="715" r:id="rId6"/>
    <p:sldId id="679" r:id="rId7"/>
    <p:sldId id="716" r:id="rId8"/>
    <p:sldId id="717" r:id="rId9"/>
    <p:sldId id="769" r:id="rId10"/>
    <p:sldId id="721" r:id="rId11"/>
    <p:sldId id="783" r:id="rId12"/>
    <p:sldId id="722" r:id="rId13"/>
    <p:sldId id="770" r:id="rId14"/>
    <p:sldId id="724" r:id="rId15"/>
    <p:sldId id="749" r:id="rId16"/>
    <p:sldId id="725" r:id="rId17"/>
    <p:sldId id="726" r:id="rId18"/>
    <p:sldId id="771" r:id="rId19"/>
    <p:sldId id="727" r:id="rId20"/>
    <p:sldId id="751" r:id="rId21"/>
    <p:sldId id="729" r:id="rId22"/>
    <p:sldId id="772" r:id="rId23"/>
    <p:sldId id="733" r:id="rId24"/>
    <p:sldId id="752" r:id="rId25"/>
    <p:sldId id="774" r:id="rId26"/>
    <p:sldId id="775" r:id="rId27"/>
    <p:sldId id="763" r:id="rId28"/>
    <p:sldId id="768" r:id="rId29"/>
    <p:sldId id="776" r:id="rId30"/>
    <p:sldId id="777" r:id="rId31"/>
    <p:sldId id="778" r:id="rId32"/>
    <p:sldId id="779" r:id="rId33"/>
    <p:sldId id="780" r:id="rId34"/>
    <p:sldId id="782" r:id="rId35"/>
  </p:sldIdLst>
  <p:sldSz cx="12192000" cy="6858000"/>
  <p:notesSz cx="6805613" cy="9944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5" orient="horz" pos="1457" userDrawn="1">
          <p15:clr>
            <a:srgbClr val="A4A3A4"/>
          </p15:clr>
        </p15:guide>
        <p15:guide id="16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ennifer Onuzuruike" initials="JO" lastIdx="2" clrIdx="0"/>
  <p:cmAuthor id="2" name="Jenna Redelinghuys" initials="JR" lastIdx="8" clrIdx="1"/>
  <p:cmAuthor id="3" name="William Nightingale" initials="WN" lastIdx="1" clrIdx="2"/>
  <p:cmAuthor id="4" name="Suzi Gray" initials="SG" lastIdx="1" clrIdx="3">
    <p:extLst>
      <p:ext uri="{19B8F6BF-5375-455C-9EA6-DF929625EA0E}">
        <p15:presenceInfo xmlns:p15="http://schemas.microsoft.com/office/powerpoint/2012/main" userId="S-1-5-21-1308356437-3399562541-1039870623-3914" providerId="AD"/>
      </p:ext>
    </p:extLst>
  </p:cmAuthor>
  <p:cmAuthor id="5" name="Lucas, Tania" initials="LT" lastIdx="3" clrIdx="4">
    <p:extLst>
      <p:ext uri="{19B8F6BF-5375-455C-9EA6-DF929625EA0E}">
        <p15:presenceInfo xmlns:p15="http://schemas.microsoft.com/office/powerpoint/2012/main" userId="S::lucast@wjec.co.uk::232b37cb-a817-446c-b5f8-6c2be3ba9e7b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0077C8"/>
    <a:srgbClr val="0096FF"/>
    <a:srgbClr val="FFC000"/>
    <a:srgbClr val="65B2E6"/>
    <a:srgbClr val="CBD6EB"/>
    <a:srgbClr val="CB076E"/>
    <a:srgbClr val="E7ECF5"/>
    <a:srgbClr val="00B0F0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804"/>
    <p:restoredTop sz="94855"/>
  </p:normalViewPr>
  <p:slideViewPr>
    <p:cSldViewPr snapToGrid="0">
      <p:cViewPr>
        <p:scale>
          <a:sx n="71" d="100"/>
          <a:sy n="71" d="100"/>
        </p:scale>
        <p:origin x="152" y="-540"/>
      </p:cViewPr>
      <p:guideLst>
        <p:guide orient="horz" pos="145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ania Lucas" userId="232b37cb-a817-446c-b5f8-6c2be3ba9e7b" providerId="ADAL" clId="{F5592983-C6EC-432F-B00F-25C9EBDE1CB9}"/>
    <pc:docChg chg="undo custSel modSld">
      <pc:chgData name="Tania Lucas" userId="232b37cb-a817-446c-b5f8-6c2be3ba9e7b" providerId="ADAL" clId="{F5592983-C6EC-432F-B00F-25C9EBDE1CB9}" dt="2022-01-17T15:06:48.289" v="32" actId="948"/>
      <pc:docMkLst>
        <pc:docMk/>
      </pc:docMkLst>
      <pc:sldChg chg="modSp mod">
        <pc:chgData name="Tania Lucas" userId="232b37cb-a817-446c-b5f8-6c2be3ba9e7b" providerId="ADAL" clId="{F5592983-C6EC-432F-B00F-25C9EBDE1CB9}" dt="2022-01-17T15:05:26.572" v="18" actId="6549"/>
        <pc:sldMkLst>
          <pc:docMk/>
          <pc:sldMk cId="3394313177" sldId="763"/>
        </pc:sldMkLst>
        <pc:spChg chg="mod">
          <ac:chgData name="Tania Lucas" userId="232b37cb-a817-446c-b5f8-6c2be3ba9e7b" providerId="ADAL" clId="{F5592983-C6EC-432F-B00F-25C9EBDE1CB9}" dt="2022-01-17T15:05:26.572" v="18" actId="6549"/>
          <ac:spMkLst>
            <pc:docMk/>
            <pc:sldMk cId="3394313177" sldId="763"/>
            <ac:spMk id="10" creationId="{310ED2ED-C1D0-4CD4-B799-7F5470BB4B25}"/>
          </ac:spMkLst>
        </pc:spChg>
      </pc:sldChg>
      <pc:sldChg chg="modSp mod">
        <pc:chgData name="Tania Lucas" userId="232b37cb-a817-446c-b5f8-6c2be3ba9e7b" providerId="ADAL" clId="{F5592983-C6EC-432F-B00F-25C9EBDE1CB9}" dt="2022-01-17T15:06:48.289" v="32" actId="948"/>
        <pc:sldMkLst>
          <pc:docMk/>
          <pc:sldMk cId="2892684172" sldId="778"/>
        </pc:sldMkLst>
        <pc:spChg chg="mod">
          <ac:chgData name="Tania Lucas" userId="232b37cb-a817-446c-b5f8-6c2be3ba9e7b" providerId="ADAL" clId="{F5592983-C6EC-432F-B00F-25C9EBDE1CB9}" dt="2022-01-17T15:06:48.289" v="32" actId="948"/>
          <ac:spMkLst>
            <pc:docMk/>
            <pc:sldMk cId="2892684172" sldId="778"/>
            <ac:spMk id="10" creationId="{F62AABA8-FF86-47FD-8DFB-E7C1D1FC9061}"/>
          </ac:spMkLst>
        </pc:spChg>
      </pc:sldChg>
    </pc:docChg>
  </pc:docChgLst>
  <pc:docChgLst>
    <pc:chgData name="Tania Lucas" userId="232b37cb-a817-446c-b5f8-6c2be3ba9e7b" providerId="ADAL" clId="{8ED666F2-E3EB-4342-9970-4E857B5A0D5A}"/>
    <pc:docChg chg="undo custSel modSld">
      <pc:chgData name="Tania Lucas" userId="232b37cb-a817-446c-b5f8-6c2be3ba9e7b" providerId="ADAL" clId="{8ED666F2-E3EB-4342-9970-4E857B5A0D5A}" dt="2021-11-29T10:32:04.764" v="196" actId="14100"/>
      <pc:docMkLst>
        <pc:docMk/>
      </pc:docMkLst>
      <pc:sldChg chg="modSp mod">
        <pc:chgData name="Tania Lucas" userId="232b37cb-a817-446c-b5f8-6c2be3ba9e7b" providerId="ADAL" clId="{8ED666F2-E3EB-4342-9970-4E857B5A0D5A}" dt="2021-11-29T10:20:47.748" v="13" actId="14100"/>
        <pc:sldMkLst>
          <pc:docMk/>
          <pc:sldMk cId="118894848" sldId="716"/>
        </pc:sldMkLst>
        <pc:spChg chg="mod">
          <ac:chgData name="Tania Lucas" userId="232b37cb-a817-446c-b5f8-6c2be3ba9e7b" providerId="ADAL" clId="{8ED666F2-E3EB-4342-9970-4E857B5A0D5A}" dt="2021-11-29T10:20:41.681" v="11" actId="14100"/>
          <ac:spMkLst>
            <pc:docMk/>
            <pc:sldMk cId="118894848" sldId="716"/>
            <ac:spMk id="3" creationId="{99AC6333-7503-1744-97FA-ED7838DBF41D}"/>
          </ac:spMkLst>
        </pc:spChg>
        <pc:spChg chg="mod">
          <ac:chgData name="Tania Lucas" userId="232b37cb-a817-446c-b5f8-6c2be3ba9e7b" providerId="ADAL" clId="{8ED666F2-E3EB-4342-9970-4E857B5A0D5A}" dt="2021-11-29T10:20:44.791" v="12" actId="14100"/>
          <ac:spMkLst>
            <pc:docMk/>
            <pc:sldMk cId="118894848" sldId="716"/>
            <ac:spMk id="10" creationId="{AE5FD186-E0B8-4137-A176-B667CBC87609}"/>
          </ac:spMkLst>
        </pc:spChg>
        <pc:picChg chg="mod">
          <ac:chgData name="Tania Lucas" userId="232b37cb-a817-446c-b5f8-6c2be3ba9e7b" providerId="ADAL" clId="{8ED666F2-E3EB-4342-9970-4E857B5A0D5A}" dt="2021-11-29T10:20:47.748" v="13" actId="14100"/>
          <ac:picMkLst>
            <pc:docMk/>
            <pc:sldMk cId="118894848" sldId="716"/>
            <ac:picMk id="6" creationId="{64FBEC46-7C9A-49BA-9305-ABBFB7ED5ED7}"/>
          </ac:picMkLst>
        </pc:picChg>
      </pc:sldChg>
      <pc:sldChg chg="modSp mod">
        <pc:chgData name="Tania Lucas" userId="232b37cb-a817-446c-b5f8-6c2be3ba9e7b" providerId="ADAL" clId="{8ED666F2-E3EB-4342-9970-4E857B5A0D5A}" dt="2021-11-29T10:21:32.407" v="25" actId="20577"/>
        <pc:sldMkLst>
          <pc:docMk/>
          <pc:sldMk cId="4033031116" sldId="717"/>
        </pc:sldMkLst>
        <pc:spChg chg="mod">
          <ac:chgData name="Tania Lucas" userId="232b37cb-a817-446c-b5f8-6c2be3ba9e7b" providerId="ADAL" clId="{8ED666F2-E3EB-4342-9970-4E857B5A0D5A}" dt="2021-11-29T10:21:32.407" v="25" actId="20577"/>
          <ac:spMkLst>
            <pc:docMk/>
            <pc:sldMk cId="4033031116" sldId="717"/>
            <ac:spMk id="2" creationId="{B5FB261B-40CF-5F44-932D-5C3611C2EE5C}"/>
          </ac:spMkLst>
        </pc:spChg>
        <pc:spChg chg="mod">
          <ac:chgData name="Tania Lucas" userId="232b37cb-a817-446c-b5f8-6c2be3ba9e7b" providerId="ADAL" clId="{8ED666F2-E3EB-4342-9970-4E857B5A0D5A}" dt="2021-11-29T10:21:17.126" v="22" actId="14100"/>
          <ac:spMkLst>
            <pc:docMk/>
            <pc:sldMk cId="4033031116" sldId="717"/>
            <ac:spMk id="10" creationId="{AE5FD186-E0B8-4137-A176-B667CBC87609}"/>
          </ac:spMkLst>
        </pc:spChg>
        <pc:picChg chg="mod">
          <ac:chgData name="Tania Lucas" userId="232b37cb-a817-446c-b5f8-6c2be3ba9e7b" providerId="ADAL" clId="{8ED666F2-E3EB-4342-9970-4E857B5A0D5A}" dt="2021-11-29T10:21:26.706" v="24" actId="14100"/>
          <ac:picMkLst>
            <pc:docMk/>
            <pc:sldMk cId="4033031116" sldId="717"/>
            <ac:picMk id="5" creationId="{A3E0973D-9210-44F2-A503-BF5A5BBD54ED}"/>
          </ac:picMkLst>
        </pc:picChg>
      </pc:sldChg>
      <pc:sldChg chg="modSp mod">
        <pc:chgData name="Tania Lucas" userId="232b37cb-a817-446c-b5f8-6c2be3ba9e7b" providerId="ADAL" clId="{8ED666F2-E3EB-4342-9970-4E857B5A0D5A}" dt="2021-11-29T10:23:05.919" v="58" actId="114"/>
        <pc:sldMkLst>
          <pc:docMk/>
          <pc:sldMk cId="2683767864" sldId="722"/>
        </pc:sldMkLst>
        <pc:spChg chg="mod">
          <ac:chgData name="Tania Lucas" userId="232b37cb-a817-446c-b5f8-6c2be3ba9e7b" providerId="ADAL" clId="{8ED666F2-E3EB-4342-9970-4E857B5A0D5A}" dt="2021-11-29T10:23:05.919" v="58" actId="114"/>
          <ac:spMkLst>
            <pc:docMk/>
            <pc:sldMk cId="2683767864" sldId="722"/>
            <ac:spMk id="2" creationId="{1DE88A75-7ACD-8847-BE5C-51ED383B294B}"/>
          </ac:spMkLst>
        </pc:spChg>
        <pc:spChg chg="mod">
          <ac:chgData name="Tania Lucas" userId="232b37cb-a817-446c-b5f8-6c2be3ba9e7b" providerId="ADAL" clId="{8ED666F2-E3EB-4342-9970-4E857B5A0D5A}" dt="2021-11-29T10:22:58.192" v="55" actId="20577"/>
          <ac:spMkLst>
            <pc:docMk/>
            <pc:sldMk cId="2683767864" sldId="722"/>
            <ac:spMk id="10" creationId="{AE5FD186-E0B8-4137-A176-B667CBC87609}"/>
          </ac:spMkLst>
        </pc:spChg>
      </pc:sldChg>
      <pc:sldChg chg="modSp mod">
        <pc:chgData name="Tania Lucas" userId="232b37cb-a817-446c-b5f8-6c2be3ba9e7b" providerId="ADAL" clId="{8ED666F2-E3EB-4342-9970-4E857B5A0D5A}" dt="2021-11-29T10:24:52.482" v="93" actId="20577"/>
        <pc:sldMkLst>
          <pc:docMk/>
          <pc:sldMk cId="330492536" sldId="725"/>
        </pc:sldMkLst>
        <pc:spChg chg="mod">
          <ac:chgData name="Tania Lucas" userId="232b37cb-a817-446c-b5f8-6c2be3ba9e7b" providerId="ADAL" clId="{8ED666F2-E3EB-4342-9970-4E857B5A0D5A}" dt="2021-11-29T10:24:33.003" v="90" actId="114"/>
          <ac:spMkLst>
            <pc:docMk/>
            <pc:sldMk cId="330492536" sldId="725"/>
            <ac:spMk id="2" creationId="{812A0EED-E76D-1248-BA95-AC9DEE054C4F}"/>
          </ac:spMkLst>
        </pc:spChg>
        <pc:spChg chg="mod">
          <ac:chgData name="Tania Lucas" userId="232b37cb-a817-446c-b5f8-6c2be3ba9e7b" providerId="ADAL" clId="{8ED666F2-E3EB-4342-9970-4E857B5A0D5A}" dt="2021-11-29T10:24:52.482" v="93" actId="20577"/>
          <ac:spMkLst>
            <pc:docMk/>
            <pc:sldMk cId="330492536" sldId="725"/>
            <ac:spMk id="10" creationId="{AE5FD186-E0B8-4137-A176-B667CBC87609}"/>
          </ac:spMkLst>
        </pc:spChg>
      </pc:sldChg>
      <pc:sldChg chg="modSp mod">
        <pc:chgData name="Tania Lucas" userId="232b37cb-a817-446c-b5f8-6c2be3ba9e7b" providerId="ADAL" clId="{8ED666F2-E3EB-4342-9970-4E857B5A0D5A}" dt="2021-11-29T10:25:29.598" v="104" actId="14100"/>
        <pc:sldMkLst>
          <pc:docMk/>
          <pc:sldMk cId="451284700" sldId="726"/>
        </pc:sldMkLst>
        <pc:spChg chg="mod">
          <ac:chgData name="Tania Lucas" userId="232b37cb-a817-446c-b5f8-6c2be3ba9e7b" providerId="ADAL" clId="{8ED666F2-E3EB-4342-9970-4E857B5A0D5A}" dt="2021-11-29T10:25:22.404" v="102" actId="14100"/>
          <ac:spMkLst>
            <pc:docMk/>
            <pc:sldMk cId="451284700" sldId="726"/>
            <ac:spMk id="2" creationId="{9ED9112D-734C-884D-B8AA-DDC9070FF62A}"/>
          </ac:spMkLst>
        </pc:spChg>
        <pc:spChg chg="mod">
          <ac:chgData name="Tania Lucas" userId="232b37cb-a817-446c-b5f8-6c2be3ba9e7b" providerId="ADAL" clId="{8ED666F2-E3EB-4342-9970-4E857B5A0D5A}" dt="2021-11-29T10:25:29.598" v="104" actId="14100"/>
          <ac:spMkLst>
            <pc:docMk/>
            <pc:sldMk cId="451284700" sldId="726"/>
            <ac:spMk id="10" creationId="{AE5FD186-E0B8-4137-A176-B667CBC87609}"/>
          </ac:spMkLst>
        </pc:spChg>
      </pc:sldChg>
      <pc:sldChg chg="modSp mod">
        <pc:chgData name="Tania Lucas" userId="232b37cb-a817-446c-b5f8-6c2be3ba9e7b" providerId="ADAL" clId="{8ED666F2-E3EB-4342-9970-4E857B5A0D5A}" dt="2021-11-29T10:27:47.700" v="124" actId="114"/>
        <pc:sldMkLst>
          <pc:docMk/>
          <pc:sldMk cId="502313826" sldId="729"/>
        </pc:sldMkLst>
        <pc:spChg chg="mod">
          <ac:chgData name="Tania Lucas" userId="232b37cb-a817-446c-b5f8-6c2be3ba9e7b" providerId="ADAL" clId="{8ED666F2-E3EB-4342-9970-4E857B5A0D5A}" dt="2021-11-29T10:27:47.700" v="124" actId="114"/>
          <ac:spMkLst>
            <pc:docMk/>
            <pc:sldMk cId="502313826" sldId="729"/>
            <ac:spMk id="2" creationId="{7B5E48F2-753E-8043-9BE7-DD13EBE907BC}"/>
          </ac:spMkLst>
        </pc:spChg>
        <pc:spChg chg="mod">
          <ac:chgData name="Tania Lucas" userId="232b37cb-a817-446c-b5f8-6c2be3ba9e7b" providerId="ADAL" clId="{8ED666F2-E3EB-4342-9970-4E857B5A0D5A}" dt="2021-11-29T10:27:29.865" v="117" actId="20577"/>
          <ac:spMkLst>
            <pc:docMk/>
            <pc:sldMk cId="502313826" sldId="729"/>
            <ac:spMk id="10" creationId="{AE5FD186-E0B8-4137-A176-B667CBC87609}"/>
          </ac:spMkLst>
        </pc:spChg>
      </pc:sldChg>
      <pc:sldChg chg="modSp mod">
        <pc:chgData name="Tania Lucas" userId="232b37cb-a817-446c-b5f8-6c2be3ba9e7b" providerId="ADAL" clId="{8ED666F2-E3EB-4342-9970-4E857B5A0D5A}" dt="2021-11-29T10:22:14.225" v="36" actId="114"/>
        <pc:sldMkLst>
          <pc:docMk/>
          <pc:sldMk cId="1253134324" sldId="769"/>
        </pc:sldMkLst>
        <pc:spChg chg="mod">
          <ac:chgData name="Tania Lucas" userId="232b37cb-a817-446c-b5f8-6c2be3ba9e7b" providerId="ADAL" clId="{8ED666F2-E3EB-4342-9970-4E857B5A0D5A}" dt="2021-11-29T10:22:14.225" v="36" actId="114"/>
          <ac:spMkLst>
            <pc:docMk/>
            <pc:sldMk cId="1253134324" sldId="769"/>
            <ac:spMk id="2" creationId="{41BC59B2-021E-7B4B-90E1-323D22759AD0}"/>
          </ac:spMkLst>
        </pc:spChg>
        <pc:spChg chg="mod">
          <ac:chgData name="Tania Lucas" userId="232b37cb-a817-446c-b5f8-6c2be3ba9e7b" providerId="ADAL" clId="{8ED666F2-E3EB-4342-9970-4E857B5A0D5A}" dt="2021-11-29T10:22:06.350" v="34" actId="6549"/>
          <ac:spMkLst>
            <pc:docMk/>
            <pc:sldMk cId="1253134324" sldId="769"/>
            <ac:spMk id="10" creationId="{AE5FD186-E0B8-4137-A176-B667CBC87609}"/>
          </ac:spMkLst>
        </pc:spChg>
      </pc:sldChg>
      <pc:sldChg chg="modSp mod">
        <pc:chgData name="Tania Lucas" userId="232b37cb-a817-446c-b5f8-6c2be3ba9e7b" providerId="ADAL" clId="{8ED666F2-E3EB-4342-9970-4E857B5A0D5A}" dt="2021-11-29T10:24:01.622" v="84" actId="14100"/>
        <pc:sldMkLst>
          <pc:docMk/>
          <pc:sldMk cId="3641618352" sldId="770"/>
        </pc:sldMkLst>
        <pc:spChg chg="mod">
          <ac:chgData name="Tania Lucas" userId="232b37cb-a817-446c-b5f8-6c2be3ba9e7b" providerId="ADAL" clId="{8ED666F2-E3EB-4342-9970-4E857B5A0D5A}" dt="2021-11-29T10:24:01.622" v="84" actId="14100"/>
          <ac:spMkLst>
            <pc:docMk/>
            <pc:sldMk cId="3641618352" sldId="770"/>
            <ac:spMk id="2" creationId="{330A99EC-5ACB-4940-AD8A-A9B68D24D1D4}"/>
          </ac:spMkLst>
        </pc:spChg>
        <pc:spChg chg="mod">
          <ac:chgData name="Tania Lucas" userId="232b37cb-a817-446c-b5f8-6c2be3ba9e7b" providerId="ADAL" clId="{8ED666F2-E3EB-4342-9970-4E857B5A0D5A}" dt="2021-11-29T10:23:51.238" v="81" actId="14100"/>
          <ac:spMkLst>
            <pc:docMk/>
            <pc:sldMk cId="3641618352" sldId="770"/>
            <ac:spMk id="10" creationId="{AE5FD186-E0B8-4137-A176-B667CBC87609}"/>
          </ac:spMkLst>
        </pc:spChg>
      </pc:sldChg>
      <pc:sldChg chg="modSp mod">
        <pc:chgData name="Tania Lucas" userId="232b37cb-a817-446c-b5f8-6c2be3ba9e7b" providerId="ADAL" clId="{8ED666F2-E3EB-4342-9970-4E857B5A0D5A}" dt="2021-11-29T10:27:18.231" v="116" actId="14100"/>
        <pc:sldMkLst>
          <pc:docMk/>
          <pc:sldMk cId="889262041" sldId="771"/>
        </pc:sldMkLst>
        <pc:spChg chg="mod">
          <ac:chgData name="Tania Lucas" userId="232b37cb-a817-446c-b5f8-6c2be3ba9e7b" providerId="ADAL" clId="{8ED666F2-E3EB-4342-9970-4E857B5A0D5A}" dt="2021-11-29T10:27:10.444" v="114" actId="14100"/>
          <ac:spMkLst>
            <pc:docMk/>
            <pc:sldMk cId="889262041" sldId="771"/>
            <ac:spMk id="4" creationId="{27E1E981-2E58-5943-AA4D-6A517C30C6C0}"/>
          </ac:spMkLst>
        </pc:spChg>
        <pc:spChg chg="mod">
          <ac:chgData name="Tania Lucas" userId="232b37cb-a817-446c-b5f8-6c2be3ba9e7b" providerId="ADAL" clId="{8ED666F2-E3EB-4342-9970-4E857B5A0D5A}" dt="2021-11-29T10:27:15.465" v="115" actId="14100"/>
          <ac:spMkLst>
            <pc:docMk/>
            <pc:sldMk cId="889262041" sldId="771"/>
            <ac:spMk id="10" creationId="{AE5FD186-E0B8-4137-A176-B667CBC87609}"/>
          </ac:spMkLst>
        </pc:spChg>
        <pc:picChg chg="mod">
          <ac:chgData name="Tania Lucas" userId="232b37cb-a817-446c-b5f8-6c2be3ba9e7b" providerId="ADAL" clId="{8ED666F2-E3EB-4342-9970-4E857B5A0D5A}" dt="2021-11-29T10:27:18.231" v="116" actId="14100"/>
          <ac:picMkLst>
            <pc:docMk/>
            <pc:sldMk cId="889262041" sldId="771"/>
            <ac:picMk id="3" creationId="{941E748E-D257-46CC-9975-257B62E1919B}"/>
          </ac:picMkLst>
        </pc:picChg>
      </pc:sldChg>
      <pc:sldChg chg="modSp mod">
        <pc:chgData name="Tania Lucas" userId="232b37cb-a817-446c-b5f8-6c2be3ba9e7b" providerId="ADAL" clId="{8ED666F2-E3EB-4342-9970-4E857B5A0D5A}" dt="2021-11-29T10:28:43.667" v="137" actId="14100"/>
        <pc:sldMkLst>
          <pc:docMk/>
          <pc:sldMk cId="157964029" sldId="772"/>
        </pc:sldMkLst>
        <pc:spChg chg="mod">
          <ac:chgData name="Tania Lucas" userId="232b37cb-a817-446c-b5f8-6c2be3ba9e7b" providerId="ADAL" clId="{8ED666F2-E3EB-4342-9970-4E857B5A0D5A}" dt="2021-11-29T10:28:35.621" v="135" actId="1076"/>
          <ac:spMkLst>
            <pc:docMk/>
            <pc:sldMk cId="157964029" sldId="772"/>
            <ac:spMk id="2" creationId="{26B24A42-18D7-A342-A7AD-8928DB6597A4}"/>
          </ac:spMkLst>
        </pc:spChg>
        <pc:spChg chg="mod">
          <ac:chgData name="Tania Lucas" userId="232b37cb-a817-446c-b5f8-6c2be3ba9e7b" providerId="ADAL" clId="{8ED666F2-E3EB-4342-9970-4E857B5A0D5A}" dt="2021-11-29T10:28:39.353" v="136" actId="14100"/>
          <ac:spMkLst>
            <pc:docMk/>
            <pc:sldMk cId="157964029" sldId="772"/>
            <ac:spMk id="10" creationId="{AE5FD186-E0B8-4137-A176-B667CBC87609}"/>
          </ac:spMkLst>
        </pc:spChg>
        <pc:picChg chg="mod">
          <ac:chgData name="Tania Lucas" userId="232b37cb-a817-446c-b5f8-6c2be3ba9e7b" providerId="ADAL" clId="{8ED666F2-E3EB-4342-9970-4E857B5A0D5A}" dt="2021-11-29T10:28:43.667" v="137" actId="14100"/>
          <ac:picMkLst>
            <pc:docMk/>
            <pc:sldMk cId="157964029" sldId="772"/>
            <ac:picMk id="3" creationId="{00F32D99-CFF1-4D80-9BEF-216647A39F46}"/>
          </ac:picMkLst>
        </pc:picChg>
      </pc:sldChg>
      <pc:sldChg chg="modSp mod">
        <pc:chgData name="Tania Lucas" userId="232b37cb-a817-446c-b5f8-6c2be3ba9e7b" providerId="ADAL" clId="{8ED666F2-E3EB-4342-9970-4E857B5A0D5A}" dt="2021-11-29T10:29:22.718" v="148" actId="14100"/>
        <pc:sldMkLst>
          <pc:docMk/>
          <pc:sldMk cId="694780483" sldId="774"/>
        </pc:sldMkLst>
        <pc:spChg chg="mod">
          <ac:chgData name="Tania Lucas" userId="232b37cb-a817-446c-b5f8-6c2be3ba9e7b" providerId="ADAL" clId="{8ED666F2-E3EB-4342-9970-4E857B5A0D5A}" dt="2021-11-29T10:29:12.760" v="146" actId="14100"/>
          <ac:spMkLst>
            <pc:docMk/>
            <pc:sldMk cId="694780483" sldId="774"/>
            <ac:spMk id="2" creationId="{272222E1-ACEF-904C-899B-AD7F6008CC1F}"/>
          </ac:spMkLst>
        </pc:spChg>
        <pc:spChg chg="mod">
          <ac:chgData name="Tania Lucas" userId="232b37cb-a817-446c-b5f8-6c2be3ba9e7b" providerId="ADAL" clId="{8ED666F2-E3EB-4342-9970-4E857B5A0D5A}" dt="2021-11-29T10:29:17.727" v="147" actId="14100"/>
          <ac:spMkLst>
            <pc:docMk/>
            <pc:sldMk cId="694780483" sldId="774"/>
            <ac:spMk id="10" creationId="{AE5FD186-E0B8-4137-A176-B667CBC87609}"/>
          </ac:spMkLst>
        </pc:spChg>
        <pc:picChg chg="mod">
          <ac:chgData name="Tania Lucas" userId="232b37cb-a817-446c-b5f8-6c2be3ba9e7b" providerId="ADAL" clId="{8ED666F2-E3EB-4342-9970-4E857B5A0D5A}" dt="2021-11-29T10:29:22.718" v="148" actId="14100"/>
          <ac:picMkLst>
            <pc:docMk/>
            <pc:sldMk cId="694780483" sldId="774"/>
            <ac:picMk id="3" creationId="{8E18AA28-47F8-422E-9CCF-6D9AC76F4406}"/>
          </ac:picMkLst>
        </pc:picChg>
      </pc:sldChg>
      <pc:sldChg chg="modSp mod">
        <pc:chgData name="Tania Lucas" userId="232b37cb-a817-446c-b5f8-6c2be3ba9e7b" providerId="ADAL" clId="{8ED666F2-E3EB-4342-9970-4E857B5A0D5A}" dt="2021-11-29T10:29:31.222" v="150" actId="114"/>
        <pc:sldMkLst>
          <pc:docMk/>
          <pc:sldMk cId="3046680275" sldId="775"/>
        </pc:sldMkLst>
        <pc:spChg chg="mod">
          <ac:chgData name="Tania Lucas" userId="232b37cb-a817-446c-b5f8-6c2be3ba9e7b" providerId="ADAL" clId="{8ED666F2-E3EB-4342-9970-4E857B5A0D5A}" dt="2021-11-29T10:29:31.222" v="150" actId="114"/>
          <ac:spMkLst>
            <pc:docMk/>
            <pc:sldMk cId="3046680275" sldId="775"/>
            <ac:spMk id="2" creationId="{9C1135CB-9CBB-F54B-B2BB-E6A83F9C6B6C}"/>
          </ac:spMkLst>
        </pc:spChg>
      </pc:sldChg>
      <pc:sldChg chg="modSp mod">
        <pc:chgData name="Tania Lucas" userId="232b37cb-a817-446c-b5f8-6c2be3ba9e7b" providerId="ADAL" clId="{8ED666F2-E3EB-4342-9970-4E857B5A0D5A}" dt="2021-11-29T10:30:14.285" v="161" actId="14100"/>
        <pc:sldMkLst>
          <pc:docMk/>
          <pc:sldMk cId="1852756058" sldId="776"/>
        </pc:sldMkLst>
        <pc:spChg chg="mod">
          <ac:chgData name="Tania Lucas" userId="232b37cb-a817-446c-b5f8-6c2be3ba9e7b" providerId="ADAL" clId="{8ED666F2-E3EB-4342-9970-4E857B5A0D5A}" dt="2021-11-29T10:30:09.034" v="160" actId="14100"/>
          <ac:spMkLst>
            <pc:docMk/>
            <pc:sldMk cId="1852756058" sldId="776"/>
            <ac:spMk id="2" creationId="{F8E232F0-CC4E-6B45-AFB6-127A927E94D3}"/>
          </ac:spMkLst>
        </pc:spChg>
        <pc:spChg chg="mod">
          <ac:chgData name="Tania Lucas" userId="232b37cb-a817-446c-b5f8-6c2be3ba9e7b" providerId="ADAL" clId="{8ED666F2-E3EB-4342-9970-4E857B5A0D5A}" dt="2021-11-29T10:30:14.285" v="161" actId="14100"/>
          <ac:spMkLst>
            <pc:docMk/>
            <pc:sldMk cId="1852756058" sldId="776"/>
            <ac:spMk id="10" creationId="{AE5FD186-E0B8-4137-A176-B667CBC87609}"/>
          </ac:spMkLst>
        </pc:spChg>
      </pc:sldChg>
      <pc:sldChg chg="modSp mod">
        <pc:chgData name="Tania Lucas" userId="232b37cb-a817-446c-b5f8-6c2be3ba9e7b" providerId="ADAL" clId="{8ED666F2-E3EB-4342-9970-4E857B5A0D5A}" dt="2021-11-29T10:30:46.752" v="171" actId="14100"/>
        <pc:sldMkLst>
          <pc:docMk/>
          <pc:sldMk cId="82379899" sldId="777"/>
        </pc:sldMkLst>
        <pc:spChg chg="mod">
          <ac:chgData name="Tania Lucas" userId="232b37cb-a817-446c-b5f8-6c2be3ba9e7b" providerId="ADAL" clId="{8ED666F2-E3EB-4342-9970-4E857B5A0D5A}" dt="2021-11-29T10:30:42.963" v="170" actId="14100"/>
          <ac:spMkLst>
            <pc:docMk/>
            <pc:sldMk cId="82379899" sldId="777"/>
            <ac:spMk id="4" creationId="{8C651653-195A-DF4B-B1F3-F0A0E2E200E2}"/>
          </ac:spMkLst>
        </pc:spChg>
        <pc:spChg chg="mod">
          <ac:chgData name="Tania Lucas" userId="232b37cb-a817-446c-b5f8-6c2be3ba9e7b" providerId="ADAL" clId="{8ED666F2-E3EB-4342-9970-4E857B5A0D5A}" dt="2021-11-29T10:30:46.752" v="171" actId="14100"/>
          <ac:spMkLst>
            <pc:docMk/>
            <pc:sldMk cId="82379899" sldId="777"/>
            <ac:spMk id="7" creationId="{E1250CA2-B3D1-47C0-94E0-72630DEC5BC3}"/>
          </ac:spMkLst>
        </pc:spChg>
        <pc:spChg chg="mod">
          <ac:chgData name="Tania Lucas" userId="232b37cb-a817-446c-b5f8-6c2be3ba9e7b" providerId="ADAL" clId="{8ED666F2-E3EB-4342-9970-4E857B5A0D5A}" dt="2021-11-29T10:30:36.199" v="168" actId="6549"/>
          <ac:spMkLst>
            <pc:docMk/>
            <pc:sldMk cId="82379899" sldId="777"/>
            <ac:spMk id="10" creationId="{AE5FD186-E0B8-4137-A176-B667CBC87609}"/>
          </ac:spMkLst>
        </pc:spChg>
      </pc:sldChg>
      <pc:sldChg chg="modSp mod">
        <pc:chgData name="Tania Lucas" userId="232b37cb-a817-446c-b5f8-6c2be3ba9e7b" providerId="ADAL" clId="{8ED666F2-E3EB-4342-9970-4E857B5A0D5A}" dt="2021-11-29T10:31:27.300" v="184" actId="14100"/>
        <pc:sldMkLst>
          <pc:docMk/>
          <pc:sldMk cId="591545504" sldId="780"/>
        </pc:sldMkLst>
        <pc:spChg chg="mod">
          <ac:chgData name="Tania Lucas" userId="232b37cb-a817-446c-b5f8-6c2be3ba9e7b" providerId="ADAL" clId="{8ED666F2-E3EB-4342-9970-4E857B5A0D5A}" dt="2021-11-29T10:31:27.300" v="184" actId="14100"/>
          <ac:spMkLst>
            <pc:docMk/>
            <pc:sldMk cId="591545504" sldId="780"/>
            <ac:spMk id="2" creationId="{3F16C540-B361-2040-87E1-95E987E6BA17}"/>
          </ac:spMkLst>
        </pc:spChg>
        <pc:spChg chg="mod">
          <ac:chgData name="Tania Lucas" userId="232b37cb-a817-446c-b5f8-6c2be3ba9e7b" providerId="ADAL" clId="{8ED666F2-E3EB-4342-9970-4E857B5A0D5A}" dt="2021-11-29T10:31:07.846" v="179" actId="1076"/>
          <ac:spMkLst>
            <pc:docMk/>
            <pc:sldMk cId="591545504" sldId="780"/>
            <ac:spMk id="7" creationId="{E1250CA2-B3D1-47C0-94E0-72630DEC5BC3}"/>
          </ac:spMkLst>
        </pc:spChg>
        <pc:spChg chg="mod">
          <ac:chgData name="Tania Lucas" userId="232b37cb-a817-446c-b5f8-6c2be3ba9e7b" providerId="ADAL" clId="{8ED666F2-E3EB-4342-9970-4E857B5A0D5A}" dt="2021-11-29T10:31:15.717" v="181" actId="14100"/>
          <ac:spMkLst>
            <pc:docMk/>
            <pc:sldMk cId="591545504" sldId="780"/>
            <ac:spMk id="10" creationId="{AE5FD186-E0B8-4137-A176-B667CBC87609}"/>
          </ac:spMkLst>
        </pc:spChg>
      </pc:sldChg>
      <pc:sldChg chg="modSp mod">
        <pc:chgData name="Tania Lucas" userId="232b37cb-a817-446c-b5f8-6c2be3ba9e7b" providerId="ADAL" clId="{8ED666F2-E3EB-4342-9970-4E857B5A0D5A}" dt="2021-11-29T10:32:04.764" v="196" actId="14100"/>
        <pc:sldMkLst>
          <pc:docMk/>
          <pc:sldMk cId="3620642221" sldId="782"/>
        </pc:sldMkLst>
        <pc:spChg chg="mod">
          <ac:chgData name="Tania Lucas" userId="232b37cb-a817-446c-b5f8-6c2be3ba9e7b" providerId="ADAL" clId="{8ED666F2-E3EB-4342-9970-4E857B5A0D5A}" dt="2021-11-29T10:31:58.556" v="195" actId="1076"/>
          <ac:spMkLst>
            <pc:docMk/>
            <pc:sldMk cId="3620642221" sldId="782"/>
            <ac:spMk id="2" creationId="{02AFF432-5340-1140-90A0-D26309C9A441}"/>
          </ac:spMkLst>
        </pc:spChg>
        <pc:spChg chg="mod">
          <ac:chgData name="Tania Lucas" userId="232b37cb-a817-446c-b5f8-6c2be3ba9e7b" providerId="ADAL" clId="{8ED666F2-E3EB-4342-9970-4E857B5A0D5A}" dt="2021-11-29T10:32:04.764" v="196" actId="14100"/>
          <ac:spMkLst>
            <pc:docMk/>
            <pc:sldMk cId="3620642221" sldId="782"/>
            <ac:spMk id="10" creationId="{AE5FD186-E0B8-4137-A176-B667CBC87609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9099" cy="4989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4939" y="1"/>
            <a:ext cx="2949099" cy="4989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66266E-4E78-3640-B76A-2EF766CBB339}" type="datetimeFigureOut">
              <a:rPr lang="en-US" smtClean="0"/>
              <a:t>1/17/2022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5170"/>
            <a:ext cx="2949099" cy="4989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4939" y="9445170"/>
            <a:ext cx="2949099" cy="4989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CDD846-EDA4-934F-A7DD-C369F9C78B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25421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9099" cy="4989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4939" y="1"/>
            <a:ext cx="2949099" cy="4989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45DA57-288E-CC44-A088-C970FBF5ECE8}" type="datetimeFigureOut">
              <a:rPr lang="en-US" smtClean="0"/>
              <a:t>1/17/2022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3013"/>
            <a:ext cx="596423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562" y="4785598"/>
            <a:ext cx="5444490" cy="391549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5170"/>
            <a:ext cx="2949099" cy="4989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4939" y="9445170"/>
            <a:ext cx="2949099" cy="4989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573A14-1418-8445-A355-C4659B6B91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28106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C573A14-1418-8445-A355-C4659B6B911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391627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573A14-1418-8445-A355-C4659B6B911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30210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573A14-1418-8445-A355-C4659B6B9114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5077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573A14-1418-8445-A355-C4659B6B9114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5077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573A14-1418-8445-A355-C4659B6B9114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90139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573A14-1418-8445-A355-C4659B6B9114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4376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 Shap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299ACAF1-6098-AE40-8403-1C8D637F98D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82575" y="1076325"/>
            <a:ext cx="11809413" cy="5243513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accent1"/>
                </a:solidFill>
              </a:defRPr>
            </a:lvl1pPr>
            <a:lvl2pPr marL="7937" indent="0">
              <a:lnSpc>
                <a:spcPct val="100000"/>
              </a:lnSpc>
              <a:buNone/>
              <a:defRPr sz="1800"/>
            </a:lvl2pPr>
            <a:lvl3pPr marL="222250" indent="-169863">
              <a:lnSpc>
                <a:spcPct val="100000"/>
              </a:lnSpc>
              <a:buFont typeface="Arial" panose="020B0604020202020204" pitchFamily="34" charset="0"/>
              <a:buChar char="•"/>
              <a:tabLst/>
              <a:defRPr b="0"/>
            </a:lvl3pPr>
            <a:lvl4pPr marL="268288" indent="0">
              <a:lnSpc>
                <a:spcPct val="100000"/>
              </a:lnSpc>
              <a:buNone/>
              <a:tabLst/>
              <a:defRPr b="1"/>
            </a:lvl4pPr>
            <a:lvl5pPr marL="490538" indent="-187325">
              <a:lnSpc>
                <a:spcPct val="100000"/>
              </a:lnSpc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282011" y="888774"/>
            <a:ext cx="11665010" cy="0"/>
          </a:xfrm>
          <a:prstGeom prst="line">
            <a:avLst/>
          </a:prstGeom>
          <a:ln w="22225">
            <a:solidFill>
              <a:srgbClr val="65B2E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5334" y="113907"/>
            <a:ext cx="1586970" cy="685022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4156F39C-AFF1-D944-A9F4-72171BE811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011" y="208722"/>
            <a:ext cx="10223323" cy="4472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70225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31097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536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1154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2011" y="208722"/>
            <a:ext cx="10009471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A0B8476-C42C-E946-9AE6-450EBBA886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97225" y="1121566"/>
            <a:ext cx="6615951" cy="50553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D4B8640-7FCE-A346-B4B6-DA2804688F54}"/>
              </a:ext>
            </a:extLst>
          </p:cNvPr>
          <p:cNvCxnSpPr/>
          <p:nvPr userDrawn="1"/>
        </p:nvCxnSpPr>
        <p:spPr>
          <a:xfrm>
            <a:off x="282011" y="888774"/>
            <a:ext cx="11665010" cy="0"/>
          </a:xfrm>
          <a:prstGeom prst="line">
            <a:avLst/>
          </a:prstGeom>
          <a:ln w="22225">
            <a:solidFill>
              <a:srgbClr val="65B2E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21E9D45D-B271-5D41-A966-131A637835F9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5334" y="113907"/>
            <a:ext cx="1586970" cy="685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887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739" r:id="rId2"/>
    <p:sldLayoutId id="2147483743" r:id="rId3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1400" kern="1200" dirty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marR="0" indent="0" algn="l" defTabSz="914400" rtl="0" eaLnBrk="1" fontAlgn="auto" latinLnBrk="0" hangingPunct="1">
        <a:lnSpc>
          <a:spcPct val="100000"/>
        </a:lnSpc>
        <a:spcBef>
          <a:spcPts val="1000"/>
        </a:spcBef>
        <a:spcAft>
          <a:spcPts val="600"/>
        </a:spcAft>
        <a:buClr>
          <a:srgbClr val="F94130"/>
        </a:buClr>
        <a:buSzTx/>
        <a:buFont typeface="Arial"/>
        <a:buNone/>
        <a:tabLst/>
        <a:defRPr lang="en-US" sz="1800" b="0" kern="1200">
          <a:solidFill>
            <a:schemeClr val="accent1"/>
          </a:solidFill>
          <a:latin typeface="+mn-lt"/>
          <a:ea typeface="+mn-ea"/>
          <a:cs typeface="+mn-cs"/>
        </a:defRPr>
      </a:lvl1pPr>
      <a:lvl2pPr marL="7937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Font typeface="Arial"/>
        <a:buNone/>
        <a:tabLst/>
        <a:defRPr lang="en-US" sz="1600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222250" marR="0" indent="-214313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600"/>
        </a:spcAft>
        <a:buClr>
          <a:srgbClr val="F94130"/>
        </a:buClr>
        <a:buSzTx/>
        <a:buFont typeface="Arial" panose="020B0604020202020204" pitchFamily="34" charset="0"/>
        <a:buChar char="•"/>
        <a:tabLst/>
        <a:defRPr lang="en-US" sz="1400" b="0" kern="1200" dirty="0">
          <a:solidFill>
            <a:schemeClr val="tx1"/>
          </a:solidFill>
          <a:latin typeface="+mn-lt"/>
          <a:ea typeface="+mn-ea"/>
          <a:cs typeface="+mn-cs"/>
        </a:defRPr>
      </a:lvl3pPr>
      <a:lvl4pPr marL="22225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Font typeface="Arial"/>
        <a:buNone/>
        <a:tabLst/>
        <a:defRPr sz="12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446088" indent="-187325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Font typeface="Arial"/>
        <a:buChar char="•"/>
        <a:tabLst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orient="horz" userDrawn="1">
          <p15:clr>
            <a:srgbClr val="F26B43"/>
          </p15:clr>
        </p15:guide>
        <p15:guide id="4" orient="horz" pos="4320" userDrawn="1">
          <p15:clr>
            <a:srgbClr val="F26B43"/>
          </p15:clr>
        </p15:guide>
        <p15:guide id="5" userDrawn="1">
          <p15:clr>
            <a:srgbClr val="F26B43"/>
          </p15:clr>
        </p15:guide>
        <p15:guide id="6" pos="7680" userDrawn="1">
          <p15:clr>
            <a:srgbClr val="F26B43"/>
          </p15:clr>
        </p15:guide>
        <p15:guide id="7" pos="7355" userDrawn="1">
          <p15:clr>
            <a:srgbClr val="F26B43"/>
          </p15:clr>
        </p15:guide>
        <p15:guide id="9" orient="horz" pos="3997" userDrawn="1">
          <p15:clr>
            <a:srgbClr val="F26B43"/>
          </p15:clr>
        </p15:guide>
        <p15:guide id="10" pos="325" userDrawn="1">
          <p15:clr>
            <a:srgbClr val="F26B43"/>
          </p15:clr>
        </p15:guide>
        <p15:guide id="11" orient="horz" pos="618" userDrawn="1">
          <p15:clr>
            <a:srgbClr val="F26B43"/>
          </p15:clr>
        </p15:guide>
        <p15:guide id="12" orient="horz" pos="144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 txBox="1">
            <a:spLocks/>
          </p:cNvSpPr>
          <p:nvPr/>
        </p:nvSpPr>
        <p:spPr>
          <a:xfrm>
            <a:off x="297081" y="931385"/>
            <a:ext cx="11361520" cy="74812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457200">
              <a:lnSpc>
                <a:spcPct val="100000"/>
              </a:lnSpc>
              <a:spcBef>
                <a:spcPts val="150"/>
              </a:spcBef>
              <a:defRPr/>
            </a:pPr>
            <a:r>
              <a:rPr lang="en-US" sz="2400" dirty="0">
                <a:solidFill>
                  <a:srgbClr val="0070C0"/>
                </a:solidFill>
                <a:latin typeface="Arial" panose="020B0604020202020204" pitchFamily="34" charset="0"/>
                <a:ea typeface="Lato" charset="0"/>
                <a:cs typeface="Arial" panose="020B0604020202020204" pitchFamily="34" charset="0"/>
              </a:rPr>
              <a:t>Level 3 Children’s Care, Play, Learning and Development: Practice and Theory</a:t>
            </a:r>
          </a:p>
          <a:p>
            <a:pPr defTabSz="457200">
              <a:lnSpc>
                <a:spcPct val="100000"/>
              </a:lnSpc>
              <a:spcBef>
                <a:spcPts val="150"/>
              </a:spcBef>
              <a:defRPr/>
            </a:pPr>
            <a:r>
              <a:rPr lang="en-US" sz="2400" dirty="0">
                <a:solidFill>
                  <a:srgbClr val="0070C0"/>
                </a:solidFill>
              </a:rPr>
              <a:t>Unit 330 – Principles and Theories that Influence Children’s Care, Play, Learning and Development in the 21st Century in Wales</a:t>
            </a:r>
            <a:r>
              <a:rPr lang="en-US" sz="2400" dirty="0">
                <a:solidFill>
                  <a:srgbClr val="0070C0"/>
                </a:solidFill>
                <a:latin typeface="Arial" panose="020B0604020202020204" pitchFamily="34" charset="0"/>
                <a:ea typeface="Lato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53646" y="287484"/>
            <a:ext cx="43492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70C0"/>
                </a:solidFill>
                <a:latin typeface="+mj-lt"/>
                <a:ea typeface="Lato" charset="0"/>
                <a:cs typeface="Lato" charset="0"/>
              </a:rPr>
              <a:t>On-line Exam Review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6642686"/>
            <a:ext cx="7742191" cy="74812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457200">
              <a:lnSpc>
                <a:spcPct val="100000"/>
              </a:lnSpc>
              <a:spcBef>
                <a:spcPct val="20000"/>
              </a:spcBef>
              <a:defRPr/>
            </a:pPr>
            <a:endParaRPr lang="en-US" sz="2800" b="1">
              <a:latin typeface="Lato" charset="0"/>
              <a:ea typeface="Lato" charset="0"/>
              <a:cs typeface="Lato" charset="0"/>
            </a:endParaRPr>
          </a:p>
        </p:txBody>
      </p:sp>
      <p:pic>
        <p:nvPicPr>
          <p:cNvPr id="8" name="Picture 7" descr="A group of young children sitting next to a child&#10;&#10;Description automatically generated">
            <a:extLst>
              <a:ext uri="{FF2B5EF4-FFF2-40B4-BE49-F238E27FC236}">
                <a16:creationId xmlns:a16="http://schemas.microsoft.com/office/drawing/2014/main" id="{BD4F171D-A595-465D-B26D-22EDDCA941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8485" y="2113774"/>
            <a:ext cx="6895030" cy="464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504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492"/>
    </mc:Choice>
    <mc:Fallback xmlns="">
      <p:transition spd="slow" advTm="10492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E1250CA2-B3D1-47C0-94E0-72630DEC5BC3}"/>
              </a:ext>
            </a:extLst>
          </p:cNvPr>
          <p:cNvSpPr/>
          <p:nvPr/>
        </p:nvSpPr>
        <p:spPr>
          <a:xfrm>
            <a:off x="8020878" y="1391477"/>
            <a:ext cx="3747052" cy="4244009"/>
          </a:xfrm>
          <a:prstGeom prst="wedgeRectCallout">
            <a:avLst>
              <a:gd name="adj1" fmla="val -56642"/>
              <a:gd name="adj2" fmla="val 69057"/>
            </a:avLst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6394D095-CF57-4BC9-BE3A-08605170358A}"/>
              </a:ext>
            </a:extLst>
          </p:cNvPr>
          <p:cNvSpPr/>
          <p:nvPr/>
        </p:nvSpPr>
        <p:spPr>
          <a:xfrm>
            <a:off x="8020878" y="1202635"/>
            <a:ext cx="3747052" cy="5158408"/>
          </a:xfrm>
          <a:prstGeom prst="wedgeRoundRectCallout">
            <a:avLst/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10" name="Speech Bubble: Rectangle with Corners Rounded 9">
            <a:extLst>
              <a:ext uri="{FF2B5EF4-FFF2-40B4-BE49-F238E27FC236}">
                <a16:creationId xmlns:a16="http://schemas.microsoft.com/office/drawing/2014/main" id="{AE5FD186-E0B8-4137-A176-B667CBC87609}"/>
              </a:ext>
            </a:extLst>
          </p:cNvPr>
          <p:cNvSpPr/>
          <p:nvPr/>
        </p:nvSpPr>
        <p:spPr>
          <a:xfrm>
            <a:off x="8162692" y="954157"/>
            <a:ext cx="3608147" cy="5158408"/>
          </a:xfrm>
          <a:prstGeom prst="wedgeRoundRectCallout">
            <a:avLst>
              <a:gd name="adj1" fmla="val -56182"/>
              <a:gd name="adj2" fmla="val 61556"/>
              <a:gd name="adj3" fmla="val 16667"/>
            </a:avLst>
          </a:prstGeom>
          <a:ln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r>
              <a:rPr lang="en-GB" sz="1800" i="1" dirty="0">
                <a:solidFill>
                  <a:srgbClr val="0070C0"/>
                </a:solidFill>
              </a:rPr>
              <a:t>   </a:t>
            </a: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91B27EA4-A427-43AC-A564-40F7D401D33F}"/>
              </a:ext>
            </a:extLst>
          </p:cNvPr>
          <p:cNvSpPr txBox="1">
            <a:spLocks/>
          </p:cNvSpPr>
          <p:nvPr/>
        </p:nvSpPr>
        <p:spPr>
          <a:xfrm>
            <a:off x="282011" y="254060"/>
            <a:ext cx="10223323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/>
              <a:t>Question 3 with Examiner’s comments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AF05450-6E89-4E43-B2FE-8323D7CD2C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948" y="1202635"/>
            <a:ext cx="7667625" cy="307657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30A99EC-5ACB-4940-AD8A-A9B68D24D1D4}"/>
              </a:ext>
            </a:extLst>
          </p:cNvPr>
          <p:cNvSpPr txBox="1"/>
          <p:nvPr/>
        </p:nvSpPr>
        <p:spPr>
          <a:xfrm>
            <a:off x="8552985" y="1391477"/>
            <a:ext cx="293277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i="1" dirty="0">
                <a:solidFill>
                  <a:srgbClr val="0070C0"/>
                </a:solidFill>
              </a:rPr>
              <a:t>The candidate accessed the highest marks on this question through development of a very good discussion. </a:t>
            </a:r>
          </a:p>
          <a:p>
            <a:endParaRPr lang="en-GB" i="1" dirty="0">
              <a:solidFill>
                <a:srgbClr val="0070C0"/>
              </a:solidFill>
            </a:endParaRPr>
          </a:p>
          <a:p>
            <a:r>
              <a:rPr lang="en-GB" i="1" dirty="0">
                <a:solidFill>
                  <a:srgbClr val="0070C0"/>
                </a:solidFill>
              </a:rPr>
              <a:t>The response is broad and varied and provides a very good discussion of the positive and negative effects of technology on children and young people’s health and well-being. </a:t>
            </a:r>
          </a:p>
          <a:p>
            <a:endParaRPr lang="en-GB" dirty="0"/>
          </a:p>
          <a:p>
            <a:r>
              <a:rPr lang="en-GB" sz="1800" i="1" dirty="0">
                <a:solidFill>
                  <a:srgbClr val="0070C0"/>
                </a:solidFill>
              </a:rPr>
              <a:t> 7 marks awarded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1618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787"/>
    </mc:Choice>
    <mc:Fallback xmlns="">
      <p:transition spd="slow" advTm="98787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2A8F2AF-BC28-4991-9816-07479106F8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1800" dirty="0"/>
              <a:t>Question 4 (a) and mark scheme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7727DDB-EC5E-4D77-805B-D2A51FB8D046}"/>
              </a:ext>
            </a:extLst>
          </p:cNvPr>
          <p:cNvSpPr txBox="1"/>
          <p:nvPr/>
        </p:nvSpPr>
        <p:spPr>
          <a:xfrm>
            <a:off x="9144000" y="6481139"/>
            <a:ext cx="27659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i="1" dirty="0"/>
              <a:t>Mark scheme continued on next page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F9A3D56-874E-4F9B-9F79-43F7E9E89D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011" y="1298121"/>
            <a:ext cx="5314950" cy="35433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C43A971C-FAB5-46EA-8F89-D68B7DD20FCC}"/>
              </a:ext>
            </a:extLst>
          </p:cNvPr>
          <p:cNvSpPr txBox="1"/>
          <p:nvPr/>
        </p:nvSpPr>
        <p:spPr>
          <a:xfrm>
            <a:off x="6096000" y="1298121"/>
            <a:ext cx="5791200" cy="50860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Award up to </a:t>
            </a:r>
            <a:r>
              <a:rPr lang="en-GB" sz="11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5 marks. 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sz="11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sz="11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Award 0 marks </a:t>
            </a:r>
            <a:r>
              <a:rPr lang="en-GB" sz="1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for a response that is not creditworthy.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sz="11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Award 1-2 marks</a:t>
            </a:r>
            <a:r>
              <a:rPr lang="en-GB" sz="1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for a basic outline </a:t>
            </a:r>
            <a:r>
              <a:rPr lang="en-GB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which shows limited knowledge and understanding </a:t>
            </a:r>
            <a:r>
              <a:rPr lang="en-GB" sz="1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of the support the Child and Adolescent Mental Health Services (CAMHS) can provide for children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sz="11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Award 3-4 marks </a:t>
            </a:r>
            <a:r>
              <a:rPr lang="en-GB" sz="1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for a good outline </a:t>
            </a:r>
            <a:r>
              <a:rPr lang="en-GB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which shows some knowledge and understanding </a:t>
            </a:r>
            <a:r>
              <a:rPr lang="en-GB" sz="1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of the support the Child and Adolescent Mental Health Services (CAMHS) can provide for children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sz="11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Award 5</a:t>
            </a:r>
            <a:r>
              <a:rPr lang="en-GB" sz="1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n-GB" sz="11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marks </a:t>
            </a:r>
            <a:r>
              <a:rPr lang="en-GB" sz="1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for a very good outline </a:t>
            </a:r>
            <a:r>
              <a:rPr lang="en-GB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which shows knowledge and understanding </a:t>
            </a:r>
            <a:r>
              <a:rPr lang="en-GB" sz="1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of the support the Child and Adolescent Mental Health Services (CAMHS) can provide for children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sz="1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sz="1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Response may refer to: 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1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Support provided through CAMHS e.g.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>
              <a:buSzPts val="1000"/>
              <a:buFont typeface="Courier New" panose="02070309020205020404" pitchFamily="49" charset="0"/>
              <a:buChar char="o"/>
            </a:pPr>
            <a:r>
              <a:rPr lang="en-GB" sz="1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Learning disability teams 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>
              <a:buSzPts val="1000"/>
              <a:buFont typeface="Courier New" panose="02070309020205020404" pitchFamily="49" charset="0"/>
              <a:buChar char="o"/>
            </a:pPr>
            <a:r>
              <a:rPr lang="en-GB" sz="1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Substance misuse teams 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>
              <a:buSzPts val="1000"/>
              <a:buFont typeface="Courier New" panose="02070309020205020404" pitchFamily="49" charset="0"/>
              <a:buChar char="o"/>
            </a:pPr>
            <a:r>
              <a:rPr lang="en-GB" sz="1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Crisis/home treatment teams 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>
              <a:buSzPts val="1000"/>
              <a:buFont typeface="Courier New" panose="02070309020205020404" pitchFamily="49" charset="0"/>
              <a:buChar char="o"/>
            </a:pPr>
            <a:r>
              <a:rPr lang="en-GB" sz="1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Paediatric liaison teams 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>
              <a:buSzPts val="1000"/>
              <a:buFont typeface="Courier New" panose="02070309020205020404" pitchFamily="49" charset="0"/>
              <a:buChar char="o"/>
            </a:pPr>
            <a:r>
              <a:rPr lang="en-GB" sz="1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Support for children/young people with gender dysphoria 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>
              <a:buSzPts val="1000"/>
              <a:buFont typeface="Courier New" panose="02070309020205020404" pitchFamily="49" charset="0"/>
              <a:buChar char="o"/>
            </a:pPr>
            <a:r>
              <a:rPr lang="en-GB" sz="1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Support for children and young people who are deaf</a:t>
            </a:r>
            <a:endParaRPr lang="en-GB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>
              <a:buSzPts val="1000"/>
              <a:buFont typeface="Courier New" panose="02070309020205020404" pitchFamily="49" charset="0"/>
              <a:buChar char="o"/>
            </a:pPr>
            <a:r>
              <a:rPr lang="en-GB" sz="1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Specialist obsessive compulsive disorder services</a:t>
            </a:r>
          </a:p>
          <a:p>
            <a:pPr marL="742950" lvl="1" indent="-285750">
              <a:buSzPts val="1000"/>
              <a:buFont typeface="Courier New" panose="02070309020205020404" pitchFamily="49" charset="0"/>
              <a:buChar char="o"/>
            </a:pPr>
            <a:endParaRPr lang="en-GB" sz="1100" dirty="0">
              <a:solidFill>
                <a:srgbClr val="000000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1125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CAMHS is a support services in the UK, providing support through teams made up of nurses, therapists, psychologists, support workers and social workers, as well as other professionals as needed 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1125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CAMHS services work with the whole family to support a young person's health.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>
              <a:buSzPts val="1000"/>
              <a:buFont typeface="Courier New" panose="02070309020205020404" pitchFamily="49" charset="0"/>
              <a:buChar char="o"/>
            </a:pPr>
            <a:endParaRPr lang="en-GB" sz="1100" dirty="0">
              <a:solidFill>
                <a:srgbClr val="000000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19C2CB1-2FF9-46F8-97C4-944DD65283FE}"/>
              </a:ext>
            </a:extLst>
          </p:cNvPr>
          <p:cNvSpPr txBox="1"/>
          <p:nvPr/>
        </p:nvSpPr>
        <p:spPr>
          <a:xfrm>
            <a:off x="456869" y="5742475"/>
            <a:ext cx="514009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i="1" dirty="0"/>
              <a:t>Outline: </a:t>
            </a:r>
          </a:p>
          <a:p>
            <a:r>
              <a:rPr lang="en-US" sz="1400" i="1" dirty="0"/>
              <a:t>Set out the main points/provide a brief description or main characteristics </a:t>
            </a:r>
            <a:endParaRPr lang="en-GB" sz="1400" i="1" dirty="0"/>
          </a:p>
        </p:txBody>
      </p:sp>
    </p:spTree>
    <p:extLst>
      <p:ext uri="{BB962C8B-B14F-4D97-AF65-F5344CB8AC3E}">
        <p14:creationId xmlns:p14="http://schemas.microsoft.com/office/powerpoint/2010/main" val="2983654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8000"/>
    </mc:Choice>
    <mc:Fallback xmlns="">
      <p:transition spd="slow" advTm="48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2A8F2AF-BC28-4991-9816-07479106F8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1800" dirty="0"/>
              <a:t>Question 4 (a) mark scheme continued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578E1E5-6FEE-4B11-A2D9-AFBDD2324EFC}"/>
              </a:ext>
            </a:extLst>
          </p:cNvPr>
          <p:cNvSpPr txBox="1"/>
          <p:nvPr/>
        </p:nvSpPr>
        <p:spPr>
          <a:xfrm>
            <a:off x="282011" y="1213344"/>
            <a:ext cx="5705132" cy="54476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Supports all levels of severity from prevention and early intervention 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Supports other agencies/professionals working with children and young people</a:t>
            </a: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Supports and focuses on the relationships and systems surrounding the child or young person</a:t>
            </a: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Supports children and young people with emotional or well-being difficulties e.g. 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>
              <a:buSzPts val="1000"/>
              <a:buFont typeface="Courier New" panose="02070309020205020404" pitchFamily="49" charset="0"/>
              <a:buChar char="o"/>
            </a:pPr>
            <a:r>
              <a:rPr lang="en-GB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Any difficulties in school or with friends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>
              <a:buSzPts val="1000"/>
              <a:buFont typeface="Courier New" panose="02070309020205020404" pitchFamily="49" charset="0"/>
              <a:buChar char="o"/>
            </a:pPr>
            <a:r>
              <a:rPr lang="en-GB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Any general health problems, either now or in the past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>
              <a:buSzPts val="1000"/>
              <a:buFont typeface="Courier New" panose="02070309020205020404" pitchFamily="49" charset="0"/>
              <a:buChar char="o"/>
            </a:pPr>
            <a:r>
              <a:rPr lang="en-GB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Any big family events or issues like divorce or bereavement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>
              <a:buSzPts val="1000"/>
              <a:buFont typeface="Courier New" panose="02070309020205020404" pitchFamily="49" charset="0"/>
              <a:buChar char="o"/>
            </a:pPr>
            <a:r>
              <a:rPr lang="en-GB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Any recent trauma e.g. emotional, sexual or physical abuse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CAMHS is an NHS service to support children and young people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CAMHS supports services e.g. social care, hospital or private treatment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CAMHS assesses and treats young people with emotional, behavioural or mental health difficulties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CAMHS support covers depression, problems with food, self-harm, abuse, violence or anger, bipolar, schizophrenia and anxiety e.g.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>
              <a:buSzPts val="1000"/>
              <a:buFont typeface="Courier New" panose="02070309020205020404" pitchFamily="49" charset="0"/>
              <a:buChar char="o"/>
            </a:pPr>
            <a:r>
              <a:rPr lang="en-GB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Emotional disorders (e.g. phobias, anxiety, depression) 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>
              <a:buSzPts val="1000"/>
              <a:buFont typeface="Courier New" panose="02070309020205020404" pitchFamily="49" charset="0"/>
              <a:buChar char="o"/>
            </a:pPr>
            <a:r>
              <a:rPr lang="en-GB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Conduct disorders e.g. Physical / verbal aggression / persistent vandalism 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>
              <a:buSzPts val="1000"/>
              <a:buFont typeface="Courier New" panose="02070309020205020404" pitchFamily="49" charset="0"/>
              <a:buChar char="o"/>
            </a:pPr>
            <a:r>
              <a:rPr lang="en-GB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Obsessive compulsive disorder (OCD)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>
              <a:buSzPts val="1000"/>
              <a:buFont typeface="Courier New" panose="02070309020205020404" pitchFamily="49" charset="0"/>
              <a:buChar char="o"/>
            </a:pPr>
            <a:r>
              <a:rPr lang="en-GB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Attention deficit hyperactivity disorder (ADHD)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>
              <a:buSzPts val="1000"/>
              <a:buFont typeface="Courier New" panose="02070309020205020404" pitchFamily="49" charset="0"/>
              <a:buChar char="o"/>
            </a:pPr>
            <a:r>
              <a:rPr lang="en-GB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Attention deficit disorder (ADD)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>
              <a:buSzPts val="1000"/>
              <a:buFont typeface="Courier New" panose="02070309020205020404" pitchFamily="49" charset="0"/>
              <a:buChar char="o"/>
            </a:pPr>
            <a:r>
              <a:rPr lang="en-GB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Tics disorders / Tourette’s syndrome 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>
              <a:buSzPts val="1000"/>
              <a:buFont typeface="Courier New" panose="02070309020205020404" pitchFamily="49" charset="0"/>
              <a:buChar char="o"/>
            </a:pPr>
            <a:r>
              <a:rPr lang="en-GB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Autism spectrum disorders (ASD) 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>
              <a:buSzPts val="1000"/>
              <a:buFont typeface="Courier New" panose="02070309020205020404" pitchFamily="49" charset="0"/>
              <a:buChar char="o"/>
            </a:pPr>
            <a:r>
              <a:rPr lang="en-GB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Substance misuse problems 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>
              <a:buSzPts val="1000"/>
              <a:buFont typeface="Courier New" panose="02070309020205020404" pitchFamily="49" charset="0"/>
              <a:buChar char="o"/>
            </a:pPr>
            <a:r>
              <a:rPr lang="en-GB" sz="1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Eating disorders e.g. anorexia nervosa / bulimia nervosa 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>
              <a:buSzPts val="1000"/>
              <a:buFont typeface="Courier New" panose="02070309020205020404" pitchFamily="49" charset="0"/>
              <a:buChar char="o"/>
            </a:pPr>
            <a:r>
              <a:rPr lang="en-GB" sz="1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Post-traumatic stress disorder (PTSD)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>
              <a:buSzPts val="1000"/>
              <a:buFont typeface="Courier New" panose="02070309020205020404" pitchFamily="49" charset="0"/>
              <a:buChar char="o"/>
            </a:pPr>
            <a:r>
              <a:rPr lang="en-GB" sz="1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The psychological effects of abuse and neglect 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>
              <a:buSzPts val="1000"/>
              <a:buFont typeface="Courier New" panose="02070309020205020404" pitchFamily="49" charset="0"/>
              <a:buChar char="o"/>
            </a:pPr>
            <a:r>
              <a:rPr lang="en-GB" sz="1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Attachment disorders 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sz="1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sz="1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This list is not exhaustive. 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sz="1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Credit any other relevant response.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12798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8000"/>
    </mc:Choice>
    <mc:Fallback xmlns="">
      <p:transition spd="slow" advTm="48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E1250CA2-B3D1-47C0-94E0-72630DEC5BC3}"/>
              </a:ext>
            </a:extLst>
          </p:cNvPr>
          <p:cNvSpPr/>
          <p:nvPr/>
        </p:nvSpPr>
        <p:spPr>
          <a:xfrm>
            <a:off x="8020878" y="1391477"/>
            <a:ext cx="3747052" cy="4244009"/>
          </a:xfrm>
          <a:prstGeom prst="wedgeRectCallout">
            <a:avLst>
              <a:gd name="adj1" fmla="val -56642"/>
              <a:gd name="adj2" fmla="val 69057"/>
            </a:avLst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6394D095-CF57-4BC9-BE3A-08605170358A}"/>
              </a:ext>
            </a:extLst>
          </p:cNvPr>
          <p:cNvSpPr/>
          <p:nvPr/>
        </p:nvSpPr>
        <p:spPr>
          <a:xfrm>
            <a:off x="8020878" y="1202635"/>
            <a:ext cx="3747052" cy="5158408"/>
          </a:xfrm>
          <a:prstGeom prst="wedgeRoundRectCallout">
            <a:avLst/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10" name="Speech Bubble: Rectangle with Corners Rounded 9">
            <a:extLst>
              <a:ext uri="{FF2B5EF4-FFF2-40B4-BE49-F238E27FC236}">
                <a16:creationId xmlns:a16="http://schemas.microsoft.com/office/drawing/2014/main" id="{AE5FD186-E0B8-4137-A176-B667CBC87609}"/>
              </a:ext>
            </a:extLst>
          </p:cNvPr>
          <p:cNvSpPr/>
          <p:nvPr/>
        </p:nvSpPr>
        <p:spPr>
          <a:xfrm>
            <a:off x="8136361" y="1030357"/>
            <a:ext cx="3516086" cy="5158408"/>
          </a:xfrm>
          <a:prstGeom prst="wedgeRoundRectCallout">
            <a:avLst>
              <a:gd name="adj1" fmla="val -56182"/>
              <a:gd name="adj2" fmla="val 61556"/>
              <a:gd name="adj3" fmla="val 16667"/>
            </a:avLst>
          </a:prstGeom>
          <a:ln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r>
              <a:rPr lang="en-GB" sz="1800" i="1" dirty="0">
                <a:solidFill>
                  <a:srgbClr val="0070C0"/>
                </a:solidFill>
              </a:rPr>
              <a:t>    2 marks awarded</a:t>
            </a: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91B27EA4-A427-43AC-A564-40F7D401D33F}"/>
              </a:ext>
            </a:extLst>
          </p:cNvPr>
          <p:cNvSpPr txBox="1">
            <a:spLocks/>
          </p:cNvSpPr>
          <p:nvPr/>
        </p:nvSpPr>
        <p:spPr>
          <a:xfrm>
            <a:off x="282011" y="254060"/>
            <a:ext cx="10223323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/>
              <a:t>Question 4 (a) with Examiner’s comments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439C296-BA1F-4D4E-8A79-5669B76B96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464" y="1202635"/>
            <a:ext cx="7677150" cy="20574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12A0EED-E76D-1248-BA95-AC9DEE054C4F}"/>
              </a:ext>
            </a:extLst>
          </p:cNvPr>
          <p:cNvSpPr txBox="1"/>
          <p:nvPr/>
        </p:nvSpPr>
        <p:spPr>
          <a:xfrm>
            <a:off x="8432800" y="1391477"/>
            <a:ext cx="29464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i="1" dirty="0">
                <a:solidFill>
                  <a:srgbClr val="0070C0"/>
                </a:solidFill>
              </a:rPr>
              <a:t>This candidate understood the question and responded appropriately although very briefly. Some key points were touched on and there was a basic outline provided which was focused on the type of support provide by CAMHS when working with children and young people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0492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787"/>
    </mc:Choice>
    <mc:Fallback xmlns="">
      <p:transition spd="slow" advTm="98787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E1250CA2-B3D1-47C0-94E0-72630DEC5BC3}"/>
              </a:ext>
            </a:extLst>
          </p:cNvPr>
          <p:cNvSpPr/>
          <p:nvPr/>
        </p:nvSpPr>
        <p:spPr>
          <a:xfrm>
            <a:off x="8020878" y="1391477"/>
            <a:ext cx="3747052" cy="4244009"/>
          </a:xfrm>
          <a:prstGeom prst="wedgeRectCallout">
            <a:avLst>
              <a:gd name="adj1" fmla="val -56642"/>
              <a:gd name="adj2" fmla="val 69057"/>
            </a:avLst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6394D095-CF57-4BC9-BE3A-08605170358A}"/>
              </a:ext>
            </a:extLst>
          </p:cNvPr>
          <p:cNvSpPr/>
          <p:nvPr/>
        </p:nvSpPr>
        <p:spPr>
          <a:xfrm>
            <a:off x="8020878" y="1202635"/>
            <a:ext cx="3747052" cy="5158408"/>
          </a:xfrm>
          <a:prstGeom prst="wedgeRoundRectCallout">
            <a:avLst/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10" name="Speech Bubble: Rectangle with Corners Rounded 9">
            <a:extLst>
              <a:ext uri="{FF2B5EF4-FFF2-40B4-BE49-F238E27FC236}">
                <a16:creationId xmlns:a16="http://schemas.microsoft.com/office/drawing/2014/main" id="{AE5FD186-E0B8-4137-A176-B667CBC87609}"/>
              </a:ext>
            </a:extLst>
          </p:cNvPr>
          <p:cNvSpPr/>
          <p:nvPr/>
        </p:nvSpPr>
        <p:spPr>
          <a:xfrm>
            <a:off x="8341113" y="1055914"/>
            <a:ext cx="3256156" cy="4410608"/>
          </a:xfrm>
          <a:prstGeom prst="wedgeRoundRectCallout">
            <a:avLst>
              <a:gd name="adj1" fmla="val -56182"/>
              <a:gd name="adj2" fmla="val 61556"/>
              <a:gd name="adj3" fmla="val 16667"/>
            </a:avLst>
          </a:prstGeom>
          <a:ln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endParaRPr lang="en-GB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r>
              <a:rPr lang="en-GB" i="1" dirty="0">
                <a:solidFill>
                  <a:srgbClr val="0070C0"/>
                </a:solidFill>
              </a:rPr>
              <a:t>  </a:t>
            </a:r>
          </a:p>
          <a:p>
            <a:r>
              <a:rPr lang="en-GB" i="1" dirty="0">
                <a:solidFill>
                  <a:srgbClr val="0070C0"/>
                </a:solidFill>
              </a:rPr>
              <a:t> </a:t>
            </a:r>
            <a:endParaRPr lang="en-GB" sz="1800" i="1" dirty="0">
              <a:solidFill>
                <a:srgbClr val="0070C0"/>
              </a:solidFill>
            </a:endParaRP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91B27EA4-A427-43AC-A564-40F7D401D33F}"/>
              </a:ext>
            </a:extLst>
          </p:cNvPr>
          <p:cNvSpPr txBox="1">
            <a:spLocks/>
          </p:cNvSpPr>
          <p:nvPr/>
        </p:nvSpPr>
        <p:spPr>
          <a:xfrm>
            <a:off x="282011" y="254060"/>
            <a:ext cx="10223323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/>
              <a:t>Question 4 (a) with Examiner’s comments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C6AD738-5911-4597-AEFC-7F6A968249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011" y="1354666"/>
            <a:ext cx="6372225" cy="42291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ED9112D-734C-884D-B8AA-DDC9070FF62A}"/>
              </a:ext>
            </a:extLst>
          </p:cNvPr>
          <p:cNvSpPr txBox="1"/>
          <p:nvPr/>
        </p:nvSpPr>
        <p:spPr>
          <a:xfrm>
            <a:off x="8742555" y="1391478"/>
            <a:ext cx="259310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i="1" dirty="0">
                <a:solidFill>
                  <a:srgbClr val="0070C0"/>
                </a:solidFill>
              </a:rPr>
              <a:t>There is clear knowledge of the CAMHS service and the candidate responded with examples of the support that can be support provided when working with children and young people.</a:t>
            </a:r>
          </a:p>
          <a:p>
            <a:endParaRPr lang="en-GB" dirty="0"/>
          </a:p>
          <a:p>
            <a:r>
              <a:rPr lang="en-GB" sz="1800" i="1" dirty="0">
                <a:solidFill>
                  <a:srgbClr val="0070C0"/>
                </a:solidFill>
              </a:rPr>
              <a:t>3 marks awarded</a:t>
            </a: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51284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787"/>
    </mc:Choice>
    <mc:Fallback xmlns="">
      <p:transition spd="slow" advTm="98787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E1250CA2-B3D1-47C0-94E0-72630DEC5BC3}"/>
              </a:ext>
            </a:extLst>
          </p:cNvPr>
          <p:cNvSpPr/>
          <p:nvPr/>
        </p:nvSpPr>
        <p:spPr>
          <a:xfrm>
            <a:off x="8020878" y="1391477"/>
            <a:ext cx="3747052" cy="4244009"/>
          </a:xfrm>
          <a:prstGeom prst="wedgeRectCallout">
            <a:avLst>
              <a:gd name="adj1" fmla="val -56642"/>
              <a:gd name="adj2" fmla="val 69057"/>
            </a:avLst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6394D095-CF57-4BC9-BE3A-08605170358A}"/>
              </a:ext>
            </a:extLst>
          </p:cNvPr>
          <p:cNvSpPr/>
          <p:nvPr/>
        </p:nvSpPr>
        <p:spPr>
          <a:xfrm>
            <a:off x="8020878" y="1202635"/>
            <a:ext cx="3747052" cy="5158408"/>
          </a:xfrm>
          <a:prstGeom prst="wedgeRoundRectCallout">
            <a:avLst/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10" name="Speech Bubble: Rectangle with Corners Rounded 9">
            <a:extLst>
              <a:ext uri="{FF2B5EF4-FFF2-40B4-BE49-F238E27FC236}">
                <a16:creationId xmlns:a16="http://schemas.microsoft.com/office/drawing/2014/main" id="{AE5FD186-E0B8-4137-A176-B667CBC87609}"/>
              </a:ext>
            </a:extLst>
          </p:cNvPr>
          <p:cNvSpPr/>
          <p:nvPr/>
        </p:nvSpPr>
        <p:spPr>
          <a:xfrm>
            <a:off x="8497229" y="1055914"/>
            <a:ext cx="3273610" cy="4410608"/>
          </a:xfrm>
          <a:prstGeom prst="wedgeRoundRectCallout">
            <a:avLst>
              <a:gd name="adj1" fmla="val -56182"/>
              <a:gd name="adj2" fmla="val 61556"/>
              <a:gd name="adj3" fmla="val 16667"/>
            </a:avLst>
          </a:prstGeom>
          <a:ln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endParaRPr lang="en-GB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r>
              <a:rPr lang="en-GB" i="1" dirty="0">
                <a:solidFill>
                  <a:srgbClr val="0070C0"/>
                </a:solidFill>
              </a:rPr>
              <a:t>  </a:t>
            </a:r>
          </a:p>
          <a:p>
            <a:r>
              <a:rPr lang="en-GB" i="1" dirty="0">
                <a:solidFill>
                  <a:srgbClr val="0070C0"/>
                </a:solidFill>
              </a:rPr>
              <a:t> </a:t>
            </a:r>
            <a:endParaRPr lang="en-GB" sz="1800" i="1" dirty="0">
              <a:solidFill>
                <a:srgbClr val="0070C0"/>
              </a:solidFill>
            </a:endParaRP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91B27EA4-A427-43AC-A564-40F7D401D33F}"/>
              </a:ext>
            </a:extLst>
          </p:cNvPr>
          <p:cNvSpPr txBox="1">
            <a:spLocks/>
          </p:cNvSpPr>
          <p:nvPr/>
        </p:nvSpPr>
        <p:spPr>
          <a:xfrm>
            <a:off x="282011" y="254060"/>
            <a:ext cx="10223323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/>
              <a:t>Question 4 (a) with Examiner’s comments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41E748E-D257-46CC-9975-257B62E191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011" y="1202635"/>
            <a:ext cx="7960043" cy="278950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7E1E981-2E58-5943-AA4D-6A517C30C6C0}"/>
              </a:ext>
            </a:extLst>
          </p:cNvPr>
          <p:cNvSpPr txBox="1"/>
          <p:nvPr/>
        </p:nvSpPr>
        <p:spPr>
          <a:xfrm>
            <a:off x="8887522" y="1567543"/>
            <a:ext cx="244813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i="1" dirty="0">
                <a:solidFill>
                  <a:srgbClr val="0070C0"/>
                </a:solidFill>
              </a:rPr>
              <a:t>The candidate has responded well with significant points to how and knowledge shown of how CAMHS support emotional health and well-being and the the types of support that can be provided. </a:t>
            </a:r>
          </a:p>
          <a:p>
            <a:endParaRPr lang="en-GB" dirty="0"/>
          </a:p>
          <a:p>
            <a:r>
              <a:rPr lang="en-GB" sz="1800" i="1" dirty="0">
                <a:solidFill>
                  <a:srgbClr val="0070C0"/>
                </a:solidFill>
              </a:rPr>
              <a:t>5 marks awarded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9262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787"/>
    </mc:Choice>
    <mc:Fallback xmlns="">
      <p:transition spd="slow" advTm="98787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2A8F2AF-BC28-4991-9816-07479106F8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1800" dirty="0"/>
              <a:t>Question 4 (b) and mark scheme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11B9D2E-6D29-4DEA-BCC6-BF2A5B296001}"/>
              </a:ext>
            </a:extLst>
          </p:cNvPr>
          <p:cNvSpPr txBox="1"/>
          <p:nvPr/>
        </p:nvSpPr>
        <p:spPr>
          <a:xfrm>
            <a:off x="9144000" y="6481139"/>
            <a:ext cx="27659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i="1" dirty="0"/>
              <a:t>Mark scheme continued on next page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E98F0F9-C0DF-45BB-B1B2-8CAFADCDA6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011" y="1824037"/>
            <a:ext cx="5314950" cy="320992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F695F27-C73F-4B3E-9AC5-3EEF768584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011" y="1125991"/>
            <a:ext cx="5153025" cy="44767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50ECB62F-447A-47E0-9200-B517C638BD2D}"/>
              </a:ext>
            </a:extLst>
          </p:cNvPr>
          <p:cNvSpPr txBox="1"/>
          <p:nvPr/>
        </p:nvSpPr>
        <p:spPr>
          <a:xfrm>
            <a:off x="6376307" y="1125991"/>
            <a:ext cx="5314950" cy="47089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Award up to </a:t>
            </a:r>
            <a:r>
              <a:rPr lang="en-GB" sz="12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5 marks. </a:t>
            </a:r>
            <a:endParaRPr lang="en-GB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sz="12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n-GB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sz="1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Award 0 marks </a:t>
            </a:r>
            <a:r>
              <a:rPr lang="en-GB" sz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for a response that is not creditworthy.</a:t>
            </a:r>
            <a:endParaRPr lang="en-GB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sz="1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Award 1-2 marks</a:t>
            </a:r>
            <a:r>
              <a:rPr lang="en-GB" sz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for a </a:t>
            </a:r>
            <a:r>
              <a:rPr lang="en-GB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basic description which shows limited knowledge and understanding of the benefits of Child and Adolescent Mental Health Services (CAMHS) when supporting children’s mental health and wellbeing</a:t>
            </a:r>
            <a:endParaRPr lang="en-GB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sz="1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Award 3-4 marks </a:t>
            </a:r>
            <a:r>
              <a:rPr lang="en-GB" sz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for a </a:t>
            </a:r>
            <a:r>
              <a:rPr lang="en-GB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good description which shows some knowledge and understanding of the benefits of Child and Adolescent Mental Health Services (CAMHS) when supporting children’s mental health and wellbeing</a:t>
            </a:r>
            <a:endParaRPr lang="en-GB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sz="1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Award 5</a:t>
            </a:r>
            <a:r>
              <a:rPr lang="en-GB" sz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n-GB" sz="1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marks </a:t>
            </a:r>
            <a:r>
              <a:rPr lang="en-GB" sz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for a </a:t>
            </a:r>
            <a:r>
              <a:rPr lang="en-GB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very good description which shows knowledge and understanding of the benefits of Child and Adolescent Mental Health Services (CAMHS) when supporting children’s mental health and wellbeing</a:t>
            </a:r>
            <a:endParaRPr lang="en-GB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n-GB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Response may refer to: </a:t>
            </a:r>
            <a:endParaRPr lang="en-GB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All children and young people are given the skills, knowledge and resources to look after their mental health</a:t>
            </a:r>
            <a:endParaRPr lang="en-GB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Better well-being and good outcomes for mental health</a:t>
            </a:r>
            <a:endParaRPr lang="en-GB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Fewer children developing mental health problems </a:t>
            </a:r>
            <a:endParaRPr lang="en-GB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Children’s abilities to develop and learn positivity </a:t>
            </a:r>
            <a:endParaRPr lang="en-GB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Help more children and young people who develop mental health problems to have a good quality of life</a:t>
            </a:r>
            <a:endParaRPr lang="en-GB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More children and young people with mental health problems will recover </a:t>
            </a:r>
            <a:endParaRPr lang="en-GB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 greater ability to manage their own lives / stronger social relationships / a greater sense of purpose </a:t>
            </a:r>
            <a:endParaRPr lang="en-GB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00318ED-167A-405C-8982-B8BA205BC224}"/>
              </a:ext>
            </a:extLst>
          </p:cNvPr>
          <p:cNvSpPr txBox="1"/>
          <p:nvPr/>
        </p:nvSpPr>
        <p:spPr>
          <a:xfrm>
            <a:off x="282011" y="5527032"/>
            <a:ext cx="588135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i="1" dirty="0"/>
              <a:t>Describe:</a:t>
            </a:r>
          </a:p>
          <a:p>
            <a:r>
              <a:rPr lang="en-US" sz="1400" i="1" dirty="0"/>
              <a:t>Provide details of an effect or impact, i.e. what has changed/happened Examine an issue in detail/in a structured way, taking into account different ideas </a:t>
            </a:r>
            <a:endParaRPr lang="en-GB" sz="1400" i="1" dirty="0"/>
          </a:p>
        </p:txBody>
      </p:sp>
    </p:spTree>
    <p:extLst>
      <p:ext uri="{BB962C8B-B14F-4D97-AF65-F5344CB8AC3E}">
        <p14:creationId xmlns:p14="http://schemas.microsoft.com/office/powerpoint/2010/main" val="651568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8000"/>
    </mc:Choice>
    <mc:Fallback xmlns="">
      <p:transition spd="slow" advTm="4800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2A8F2AF-BC28-4991-9816-07479106F8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1800" dirty="0"/>
              <a:t>Question 4 (b) mark scheme </a:t>
            </a:r>
            <a:r>
              <a:rPr lang="en-GB" sz="1800" dirty="0" err="1"/>
              <a:t>cotinued</a:t>
            </a:r>
            <a:endParaRPr lang="en-GB" sz="18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1F25E7-4342-473D-A6F3-D934D7B6D97D}"/>
              </a:ext>
            </a:extLst>
          </p:cNvPr>
          <p:cNvSpPr txBox="1"/>
          <p:nvPr/>
        </p:nvSpPr>
        <p:spPr>
          <a:xfrm>
            <a:off x="282011" y="1133011"/>
            <a:ext cx="5454760" cy="54476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Children and young people will have the opportunities to gain the skills they need for living and working / improved chances in education / better employment</a:t>
            </a:r>
            <a:endParaRPr lang="en-GB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 have provisions put in place for a suitable and stable environment to live as young people reach adulthood </a:t>
            </a:r>
            <a:endParaRPr lang="en-GB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 help ensure that fewer children and young people with mental health problems will be at risk of premature deaths</a:t>
            </a:r>
            <a:endParaRPr lang="en-GB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Improvements in the mental health and well-being of children and young people with serious physical illness and long-term conditions</a:t>
            </a: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Provides access to appropriate and early interventions</a:t>
            </a:r>
            <a:endParaRPr lang="en-GB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Provides the benefits of positive approaches that give children, young people and their families the choice and control over their own lives / positive experience of care </a:t>
            </a:r>
            <a:endParaRPr lang="en-GB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Fewer children and young people will suffer avoidable harm. </a:t>
            </a:r>
            <a:endParaRPr lang="en-GB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Fewer children and young people will experience stigma and discrimination</a:t>
            </a:r>
            <a:endParaRPr lang="en-GB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Benefits of improved public understanding and awareness, and as a result, negative attitudes and behaviours to children and young people with mental health problems will decrease</a:t>
            </a:r>
            <a:endParaRPr lang="en-GB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 help all young people develop resilience from a young age, so that they are equipped to deal with life’s normal ups-and- downs</a:t>
            </a:r>
            <a:endParaRPr lang="en-GB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 help children and young people understand their emotions, and to seek help when they need it </a:t>
            </a:r>
            <a:endParaRPr lang="en-GB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Provide parents and families with the knowledge how to support children who are struggling to cope</a:t>
            </a:r>
            <a:endParaRPr lang="en-GB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sz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n-GB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sz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This list is not exhaustive. </a:t>
            </a:r>
            <a:endParaRPr lang="en-GB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457200" algn="l"/>
                <a:tab pos="914400" algn="l"/>
                <a:tab pos="5715000" algn="r"/>
              </a:tabLst>
            </a:pPr>
            <a:r>
              <a:rPr lang="en-GB" sz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Credit any other relevant response.</a:t>
            </a:r>
            <a:endParaRPr lang="en-GB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1967655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8000"/>
    </mc:Choice>
    <mc:Fallback xmlns="">
      <p:transition spd="slow" advTm="4800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E1250CA2-B3D1-47C0-94E0-72630DEC5BC3}"/>
              </a:ext>
            </a:extLst>
          </p:cNvPr>
          <p:cNvSpPr/>
          <p:nvPr/>
        </p:nvSpPr>
        <p:spPr>
          <a:xfrm>
            <a:off x="8020878" y="1391477"/>
            <a:ext cx="3747052" cy="4244009"/>
          </a:xfrm>
          <a:prstGeom prst="wedgeRectCallout">
            <a:avLst>
              <a:gd name="adj1" fmla="val -56642"/>
              <a:gd name="adj2" fmla="val 69057"/>
            </a:avLst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6394D095-CF57-4BC9-BE3A-08605170358A}"/>
              </a:ext>
            </a:extLst>
          </p:cNvPr>
          <p:cNvSpPr/>
          <p:nvPr/>
        </p:nvSpPr>
        <p:spPr>
          <a:xfrm>
            <a:off x="8020878" y="1202635"/>
            <a:ext cx="3747052" cy="5158408"/>
          </a:xfrm>
          <a:prstGeom prst="wedgeRoundRectCallout">
            <a:avLst/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10" name="Speech Bubble: Rectangle with Corners Rounded 9">
            <a:extLst>
              <a:ext uri="{FF2B5EF4-FFF2-40B4-BE49-F238E27FC236}">
                <a16:creationId xmlns:a16="http://schemas.microsoft.com/office/drawing/2014/main" id="{AE5FD186-E0B8-4137-A176-B667CBC87609}"/>
              </a:ext>
            </a:extLst>
          </p:cNvPr>
          <p:cNvSpPr/>
          <p:nvPr/>
        </p:nvSpPr>
        <p:spPr>
          <a:xfrm>
            <a:off x="8023788" y="954157"/>
            <a:ext cx="3747052" cy="5158408"/>
          </a:xfrm>
          <a:prstGeom prst="wedgeRoundRectCallout">
            <a:avLst>
              <a:gd name="adj1" fmla="val -56182"/>
              <a:gd name="adj2" fmla="val 61556"/>
              <a:gd name="adj3" fmla="val 16667"/>
            </a:avLst>
          </a:prstGeom>
          <a:ln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91B27EA4-A427-43AC-A564-40F7D401D33F}"/>
              </a:ext>
            </a:extLst>
          </p:cNvPr>
          <p:cNvSpPr txBox="1">
            <a:spLocks/>
          </p:cNvSpPr>
          <p:nvPr/>
        </p:nvSpPr>
        <p:spPr>
          <a:xfrm>
            <a:off x="282011" y="254060"/>
            <a:ext cx="10223323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/>
              <a:t>Question 4 (b) with Examiner’s comments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DA5309B-1ED6-46E4-8525-AA2A2A47AA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160" y="1202635"/>
            <a:ext cx="6153150" cy="382905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B5E48F2-753E-8043-9BE7-DD13EBE907BC}"/>
              </a:ext>
            </a:extLst>
          </p:cNvPr>
          <p:cNvSpPr txBox="1"/>
          <p:nvPr/>
        </p:nvSpPr>
        <p:spPr>
          <a:xfrm>
            <a:off x="8447314" y="1391477"/>
            <a:ext cx="30480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i="1" dirty="0">
                <a:solidFill>
                  <a:srgbClr val="0070C0"/>
                </a:solidFill>
              </a:rPr>
              <a:t>A good description has been provided on the areas which benefit children and young people by providing support and advice to look after their mental health.</a:t>
            </a:r>
          </a:p>
          <a:p>
            <a:endParaRPr lang="en-GB" i="1" dirty="0">
              <a:solidFill>
                <a:srgbClr val="0070C0"/>
              </a:solidFill>
            </a:endParaRPr>
          </a:p>
          <a:p>
            <a:r>
              <a:rPr lang="en-GB" i="1" dirty="0">
                <a:solidFill>
                  <a:srgbClr val="0070C0"/>
                </a:solidFill>
              </a:rPr>
              <a:t>Further discussion may have enabled the candidate to be awarded higher marks as there is clearly a good understanding shown of CAMHS.</a:t>
            </a:r>
          </a:p>
          <a:p>
            <a:endParaRPr lang="en-GB" dirty="0"/>
          </a:p>
          <a:p>
            <a:r>
              <a:rPr lang="en-GB" sz="1800" i="1" dirty="0">
                <a:solidFill>
                  <a:srgbClr val="0070C0"/>
                </a:solidFill>
              </a:rPr>
              <a:t>3 marks awarded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02313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787"/>
    </mc:Choice>
    <mc:Fallback xmlns="">
      <p:transition spd="slow" advTm="98787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E1250CA2-B3D1-47C0-94E0-72630DEC5BC3}"/>
              </a:ext>
            </a:extLst>
          </p:cNvPr>
          <p:cNvSpPr/>
          <p:nvPr/>
        </p:nvSpPr>
        <p:spPr>
          <a:xfrm>
            <a:off x="8020878" y="1391477"/>
            <a:ext cx="3747052" cy="4244009"/>
          </a:xfrm>
          <a:prstGeom prst="wedgeRectCallout">
            <a:avLst>
              <a:gd name="adj1" fmla="val -56642"/>
              <a:gd name="adj2" fmla="val 69057"/>
            </a:avLst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6394D095-CF57-4BC9-BE3A-08605170358A}"/>
              </a:ext>
            </a:extLst>
          </p:cNvPr>
          <p:cNvSpPr/>
          <p:nvPr/>
        </p:nvSpPr>
        <p:spPr>
          <a:xfrm>
            <a:off x="8020878" y="1202635"/>
            <a:ext cx="3747052" cy="5158408"/>
          </a:xfrm>
          <a:prstGeom prst="wedgeRoundRectCallout">
            <a:avLst/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10" name="Speech Bubble: Rectangle with Corners Rounded 9">
            <a:extLst>
              <a:ext uri="{FF2B5EF4-FFF2-40B4-BE49-F238E27FC236}">
                <a16:creationId xmlns:a16="http://schemas.microsoft.com/office/drawing/2014/main" id="{AE5FD186-E0B8-4137-A176-B667CBC87609}"/>
              </a:ext>
            </a:extLst>
          </p:cNvPr>
          <p:cNvSpPr/>
          <p:nvPr/>
        </p:nvSpPr>
        <p:spPr>
          <a:xfrm>
            <a:off x="8408020" y="954157"/>
            <a:ext cx="3362820" cy="5158408"/>
          </a:xfrm>
          <a:prstGeom prst="wedgeRoundRectCallout">
            <a:avLst>
              <a:gd name="adj1" fmla="val -56182"/>
              <a:gd name="adj2" fmla="val 61556"/>
              <a:gd name="adj3" fmla="val 16667"/>
            </a:avLst>
          </a:prstGeom>
          <a:ln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91B27EA4-A427-43AC-A564-40F7D401D33F}"/>
              </a:ext>
            </a:extLst>
          </p:cNvPr>
          <p:cNvSpPr txBox="1">
            <a:spLocks/>
          </p:cNvSpPr>
          <p:nvPr/>
        </p:nvSpPr>
        <p:spPr>
          <a:xfrm>
            <a:off x="282011" y="254060"/>
            <a:ext cx="10223323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/>
              <a:t>Question 4 (b) with Examiner’s comments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0F32D99-CFF1-4D80-9BEF-216647A39F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71160"/>
            <a:ext cx="8159626" cy="254219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6B24A42-18D7-A342-A7AD-8928DB6597A4}"/>
              </a:ext>
            </a:extLst>
          </p:cNvPr>
          <p:cNvSpPr txBox="1"/>
          <p:nvPr/>
        </p:nvSpPr>
        <p:spPr>
          <a:xfrm>
            <a:off x="8675648" y="1171161"/>
            <a:ext cx="2897548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i="1" dirty="0">
                <a:solidFill>
                  <a:srgbClr val="0070C0"/>
                </a:solidFill>
              </a:rPr>
              <a:t>This candidate provided good descriptions of how CAMHS benefitting children and young people’s well-being and promoting good outcomes. </a:t>
            </a:r>
          </a:p>
          <a:p>
            <a:endParaRPr lang="en-GB" i="1" dirty="0">
              <a:solidFill>
                <a:srgbClr val="0070C0"/>
              </a:solidFill>
            </a:endParaRPr>
          </a:p>
          <a:p>
            <a:r>
              <a:rPr lang="en-GB" i="1" dirty="0">
                <a:solidFill>
                  <a:srgbClr val="0070C0"/>
                </a:solidFill>
              </a:rPr>
              <a:t>Descriptions were provided of the benefits of CAMHS by enabling children and young people to manage their own lives and support with improving their chances in the long term.</a:t>
            </a:r>
          </a:p>
          <a:p>
            <a:endParaRPr lang="en-GB" dirty="0"/>
          </a:p>
          <a:p>
            <a:r>
              <a:rPr lang="en-GB" sz="1800" i="1" dirty="0">
                <a:solidFill>
                  <a:srgbClr val="0070C0"/>
                </a:solidFill>
              </a:rPr>
              <a:t>5 marks awarded</a:t>
            </a: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7964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787"/>
    </mc:Choice>
    <mc:Fallback xmlns="">
      <p:transition spd="slow" advTm="98787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ED8EBE1-1839-4118-B69D-7F5F54E34893}"/>
              </a:ext>
            </a:extLst>
          </p:cNvPr>
          <p:cNvSpPr txBox="1">
            <a:spLocks/>
          </p:cNvSpPr>
          <p:nvPr/>
        </p:nvSpPr>
        <p:spPr>
          <a:xfrm>
            <a:off x="271380" y="249478"/>
            <a:ext cx="8502506" cy="44726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dirty="0"/>
              <a:t>Unit 330: Principles and Theories that Influence Children’s Care, Play, Learning and Development in the 21st Century in Wales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97159D2-ABEC-4203-AD91-3751F6D76650}"/>
              </a:ext>
            </a:extLst>
          </p:cNvPr>
          <p:cNvSpPr/>
          <p:nvPr/>
        </p:nvSpPr>
        <p:spPr>
          <a:xfrm>
            <a:off x="6096000" y="882869"/>
            <a:ext cx="6096000" cy="5975131"/>
          </a:xfrm>
          <a:prstGeom prst="rect">
            <a:avLst/>
          </a:prstGeom>
          <a:solidFill>
            <a:schemeClr val="accent3"/>
          </a:solidFill>
          <a:effectLst>
            <a:outerShdw blurRad="50800" dist="50800" dir="5400000" algn="ctr" rotWithShape="0">
              <a:schemeClr val="accent3"/>
            </a:outerShdw>
          </a:effectLst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1C2D5AF-5D3B-4276-B36C-97AFA6E5BBF9}"/>
              </a:ext>
            </a:extLst>
          </p:cNvPr>
          <p:cNvSpPr txBox="1"/>
          <p:nvPr/>
        </p:nvSpPr>
        <p:spPr>
          <a:xfrm>
            <a:off x="6663249" y="5615756"/>
            <a:ext cx="54898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chemeClr val="bg1"/>
                </a:solidFill>
              </a:rPr>
              <a:t>Online Examination Review (OER)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0D25735-823F-4728-8EDA-51AB7473F8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1830" y="1743310"/>
            <a:ext cx="3807976" cy="3371380"/>
          </a:xfrm>
          <a:prstGeom prst="rect">
            <a:avLst/>
          </a:prstGeom>
          <a:effectLst/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541DD5A-0DD2-4DEA-9CF3-C24DC2D4082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270" b="8412"/>
          <a:stretch/>
        </p:blipFill>
        <p:spPr>
          <a:xfrm>
            <a:off x="1047053" y="1078580"/>
            <a:ext cx="4097677" cy="5529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471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4445"/>
    </mc:Choice>
    <mc:Fallback xmlns="">
      <p:transition spd="slow" advTm="124445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2A8F2AF-BC28-4991-9816-07479106F8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1800" dirty="0"/>
              <a:t>Question 6 and mark scheme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5410485-DFD9-45B5-8F87-D5E202210F61}"/>
              </a:ext>
            </a:extLst>
          </p:cNvPr>
          <p:cNvSpPr txBox="1"/>
          <p:nvPr/>
        </p:nvSpPr>
        <p:spPr>
          <a:xfrm>
            <a:off x="9144000" y="6481139"/>
            <a:ext cx="27659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i="1" dirty="0"/>
              <a:t>Mark scheme continued on next page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611B026-605C-4B62-8F2A-353300050E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352" y="1281112"/>
            <a:ext cx="5343525" cy="429577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58AA210-B563-4F49-8E58-A8D7B5EAA127}"/>
              </a:ext>
            </a:extLst>
          </p:cNvPr>
          <p:cNvSpPr txBox="1"/>
          <p:nvPr/>
        </p:nvSpPr>
        <p:spPr>
          <a:xfrm>
            <a:off x="6307591" y="1154512"/>
            <a:ext cx="5519057" cy="49167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125"/>
              </a:spcAft>
            </a:pPr>
            <a:r>
              <a:rPr lang="en-GB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Award up to </a:t>
            </a:r>
            <a:r>
              <a:rPr lang="en-GB" sz="11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6 marks. 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1125"/>
              </a:spcAft>
            </a:pPr>
            <a:r>
              <a:rPr lang="en-GB" sz="11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Award 0 marks </a:t>
            </a:r>
            <a:r>
              <a:rPr lang="en-GB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for a response that is not creditworthy.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1125"/>
              </a:spcAft>
            </a:pPr>
            <a:r>
              <a:rPr lang="en-GB" sz="11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Award 1-2 marks</a:t>
            </a:r>
            <a:r>
              <a:rPr lang="en-GB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for a basic suggestion/s which show limited knowledge and understanding of how the garden area offers opportunities to develop the children’s skills and knowledge through active and experiential learning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1125"/>
              </a:spcAft>
            </a:pPr>
            <a:r>
              <a:rPr lang="en-GB" sz="11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Award 3-4 marks </a:t>
            </a:r>
            <a:r>
              <a:rPr lang="en-GB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for good suggestion/s which shows some knowledge and understanding of how the garden area offers opportunities to develop the children’s skills and knowledge through active and experiential learning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1125"/>
              </a:spcAft>
            </a:pPr>
            <a:r>
              <a:rPr lang="en-GB" sz="11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Award 5-6 marks </a:t>
            </a:r>
            <a:r>
              <a:rPr lang="en-GB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for very good suggestion/s which shows knowledge and understanding of how the garden area offers opportunities to develop the children’s skills and knowledge through active and experiential learning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1125"/>
              </a:spcAft>
            </a:pPr>
            <a:r>
              <a:rPr lang="en-GB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1125"/>
              </a:spcAft>
            </a:pPr>
            <a:r>
              <a:rPr lang="en-GB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Response may refer to: 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1125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Children can experience an appropriate level of challenge and support from the adults e.g. opportunities for children to get involved in learning / actively learning not passive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1125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Children can make the links between cause and effect in the context of how plants grow e.g. what plants need to have for healthy growth / how vegetables are produced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1125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Offers opportunities for learning according to the interests and abilities of the children  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7D040A7-7BD4-4B37-B79F-67DF450E4A68}"/>
              </a:ext>
            </a:extLst>
          </p:cNvPr>
          <p:cNvSpPr txBox="1"/>
          <p:nvPr/>
        </p:nvSpPr>
        <p:spPr>
          <a:xfrm>
            <a:off x="474209" y="5878850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i="1" dirty="0"/>
              <a:t>Suggest:</a:t>
            </a:r>
          </a:p>
          <a:p>
            <a:r>
              <a:rPr lang="en-US" sz="1400" i="1" dirty="0"/>
              <a:t>Put forward an idea, reason or course of action</a:t>
            </a:r>
            <a:endParaRPr lang="en-GB" sz="1400" i="1" dirty="0"/>
          </a:p>
        </p:txBody>
      </p:sp>
    </p:spTree>
    <p:extLst>
      <p:ext uri="{BB962C8B-B14F-4D97-AF65-F5344CB8AC3E}">
        <p14:creationId xmlns:p14="http://schemas.microsoft.com/office/powerpoint/2010/main" val="98375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8000"/>
    </mc:Choice>
    <mc:Fallback xmlns="">
      <p:transition spd="slow" advTm="4800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2A8F2AF-BC28-4991-9816-07479106F8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1800" dirty="0"/>
              <a:t>Question 6 and mark scheme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5CBBF6-77EB-4DD8-8B6B-164E38AC1D8A}"/>
              </a:ext>
            </a:extLst>
          </p:cNvPr>
          <p:cNvSpPr txBox="1"/>
          <p:nvPr/>
        </p:nvSpPr>
        <p:spPr>
          <a:xfrm>
            <a:off x="282011" y="1225404"/>
            <a:ext cx="5182618" cy="4957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spcAft>
                <a:spcPts val="1125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Children can learn from first-hand, experiential and practical, hands-on activities e.g. allows children to take calculated risks / learn from their mistakes / help children to see why some things haven’t worked out / learning though trial and error</a:t>
            </a:r>
            <a:endParaRPr lang="en-GB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1125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Supports the development of positive attitudes to new experiences and stimulates a growing interest in the world around them    </a:t>
            </a:r>
            <a:endParaRPr lang="en-GB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1125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Offers an environment to experience learning first-hand, in an imaginative, stimulating and creative outdoor area </a:t>
            </a:r>
            <a:endParaRPr lang="en-GB" sz="1200" dirty="0">
              <a:solidFill>
                <a:srgbClr val="000000"/>
              </a:solidFill>
            </a:endParaRPr>
          </a:p>
          <a:p>
            <a:pPr marL="342900" lvl="0" indent="-342900">
              <a:spcAft>
                <a:spcPts val="1125"/>
              </a:spcAft>
              <a:buFont typeface="Symbol" panose="05050102010706020507" pitchFamily="18" charset="2"/>
              <a:buChar char=""/>
            </a:pPr>
            <a:r>
              <a:rPr lang="en-GB" sz="12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Offers a balance of adult-directed focused activities and child-initiated independent learning e.g. opportunities to organise resources in such a way that children can make choices about what they want to use and when </a:t>
            </a:r>
            <a:endParaRPr lang="en-GB" sz="1200" dirty="0">
              <a:effectLst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1125"/>
              </a:spcAft>
              <a:buFont typeface="Symbol" panose="05050102010706020507" pitchFamily="18" charset="2"/>
              <a:buChar char=""/>
            </a:pPr>
            <a:r>
              <a:rPr lang="en-GB" sz="12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Provides an environment that allows children to develop independently e.g. by making sure that resources are stored where children can access them easily</a:t>
            </a:r>
            <a:endParaRPr lang="en-GB" sz="1200" dirty="0">
              <a:effectLst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1125"/>
              </a:spcAft>
              <a:buFont typeface="Symbol" panose="05050102010706020507" pitchFamily="18" charset="2"/>
              <a:buChar char=""/>
            </a:pPr>
            <a:r>
              <a:rPr lang="en-GB" sz="12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Provides opportunities for a rich and stimulating curriculum and environment that promotes children’s all-round development   </a:t>
            </a:r>
            <a:endParaRPr lang="en-GB" sz="1200" dirty="0">
              <a:effectLst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1125"/>
              </a:spcAft>
              <a:buFont typeface="Symbol" panose="05050102010706020507" pitchFamily="18" charset="2"/>
              <a:buChar char=""/>
            </a:pPr>
            <a:r>
              <a:rPr lang="en-GB" sz="12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Develops children’s physical skills e.g. fine and gross motor skills through using a range of tools </a:t>
            </a:r>
            <a:endParaRPr lang="en-GB" sz="1200" dirty="0">
              <a:effectLst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1125"/>
              </a:spcAft>
              <a:buFont typeface="Symbol" panose="05050102010706020507" pitchFamily="18" charset="2"/>
              <a:buChar char=""/>
            </a:pPr>
            <a:r>
              <a:rPr lang="en-GB" sz="12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To create an environment be rich in print, in English and/or Welsh where appropriate </a:t>
            </a:r>
            <a:endParaRPr lang="en-GB" sz="1200" dirty="0">
              <a:effectLst/>
              <a:ea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83BF03A-F20E-4ABA-9379-DA90B0757BDA}"/>
              </a:ext>
            </a:extLst>
          </p:cNvPr>
          <p:cNvSpPr txBox="1"/>
          <p:nvPr/>
        </p:nvSpPr>
        <p:spPr>
          <a:xfrm>
            <a:off x="6248398" y="1225404"/>
            <a:ext cx="5540831" cy="50501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spcAft>
                <a:spcPts val="1125"/>
              </a:spcAft>
              <a:buFont typeface="Symbol" panose="05050102010706020507" pitchFamily="18" charset="2"/>
              <a:buChar char=""/>
            </a:pPr>
            <a:r>
              <a:rPr lang="en-GB" sz="12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Offers opportunities for challenge to the continuous provision to help move children’s learning forward e.g. through varied resources / questions / suggestions etc</a:t>
            </a:r>
            <a:r>
              <a:rPr lang="en-GB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</a:t>
            </a:r>
            <a:endParaRPr lang="en-GB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1125"/>
              </a:spcAft>
              <a:buFont typeface="Symbol" panose="05050102010706020507" pitchFamily="18" charset="2"/>
              <a:buChar char=""/>
            </a:pPr>
            <a:r>
              <a:rPr lang="en-GB" sz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Children can experiment with a range of natural and living things to develop their use of language / literacy / communication skills etc.</a:t>
            </a:r>
            <a:endParaRPr lang="en-GB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1125"/>
              </a:spcAft>
              <a:buFont typeface="Symbol" panose="05050102010706020507" pitchFamily="18" charset="2"/>
              <a:buChar char=""/>
            </a:pPr>
            <a:r>
              <a:rPr lang="en-GB" sz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Supports and provides opportunities for mathematical development through awareness of space, height and distance etc.</a:t>
            </a:r>
            <a:endParaRPr lang="en-GB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1125"/>
              </a:spcAft>
              <a:buFont typeface="Symbol" panose="05050102010706020507" pitchFamily="18" charset="2"/>
              <a:buChar char=""/>
            </a:pPr>
            <a:r>
              <a:rPr lang="en-GB" sz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Develop opportunities for children’s scientific understanding through exploration / investigation / prediction / observation e.g. children planting seeds and see how living things grow </a:t>
            </a:r>
            <a:endParaRPr lang="en-GB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1125"/>
              </a:spcAft>
              <a:buFont typeface="Symbol" panose="05050102010706020507" pitchFamily="18" charset="2"/>
              <a:buChar char=""/>
            </a:pPr>
            <a:r>
              <a:rPr lang="en-GB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Development of children’s personal and social skills e.g. encourages sharing / co-operative play / supports choice / participation / direction their own learning etc. </a:t>
            </a:r>
            <a:endParaRPr lang="en-GB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1125"/>
              </a:spcAft>
              <a:buFont typeface="Symbol" panose="05050102010706020507" pitchFamily="18" charset="2"/>
              <a:buChar char=""/>
            </a:pPr>
            <a:r>
              <a:rPr lang="en-GB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 value and celebrate all children’s contribution offer opportunities for, independence, self -expression / talking / discussing / communicating / listening etc.</a:t>
            </a:r>
            <a:endParaRPr lang="en-GB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1125"/>
              </a:spcAft>
              <a:buFont typeface="Symbol" panose="05050102010706020507" pitchFamily="18" charset="2"/>
              <a:buChar char=""/>
            </a:pPr>
            <a:r>
              <a:rPr lang="en-GB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Offers opportunity to have challenge and risk through risk benefit e.g. awareness of potential hazards and to learn how to handle apparatus safely etc.</a:t>
            </a:r>
            <a:endParaRPr lang="en-GB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1125"/>
              </a:spcAft>
            </a:pPr>
            <a:r>
              <a:rPr lang="en-GB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r>
              <a:rPr lang="en-GB" sz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This list is not exhaustive. </a:t>
            </a:r>
            <a:b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GB" sz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Credit any other relevant response.</a:t>
            </a:r>
            <a:endParaRPr lang="en-GB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1231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8000"/>
    </mc:Choice>
    <mc:Fallback xmlns="">
      <p:transition spd="slow" advTm="4800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E1250CA2-B3D1-47C0-94E0-72630DEC5BC3}"/>
              </a:ext>
            </a:extLst>
          </p:cNvPr>
          <p:cNvSpPr/>
          <p:nvPr/>
        </p:nvSpPr>
        <p:spPr>
          <a:xfrm>
            <a:off x="8020878" y="1391477"/>
            <a:ext cx="3747052" cy="4244009"/>
          </a:xfrm>
          <a:prstGeom prst="wedgeRectCallout">
            <a:avLst>
              <a:gd name="adj1" fmla="val -56642"/>
              <a:gd name="adj2" fmla="val 69057"/>
            </a:avLst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6394D095-CF57-4BC9-BE3A-08605170358A}"/>
              </a:ext>
            </a:extLst>
          </p:cNvPr>
          <p:cNvSpPr/>
          <p:nvPr/>
        </p:nvSpPr>
        <p:spPr>
          <a:xfrm>
            <a:off x="8020878" y="1202635"/>
            <a:ext cx="3747052" cy="5158408"/>
          </a:xfrm>
          <a:prstGeom prst="wedgeRoundRectCallout">
            <a:avLst/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10" name="Speech Bubble: Rectangle with Corners Rounded 9">
            <a:extLst>
              <a:ext uri="{FF2B5EF4-FFF2-40B4-BE49-F238E27FC236}">
                <a16:creationId xmlns:a16="http://schemas.microsoft.com/office/drawing/2014/main" id="{AE5FD186-E0B8-4137-A176-B667CBC87609}"/>
              </a:ext>
            </a:extLst>
          </p:cNvPr>
          <p:cNvSpPr/>
          <p:nvPr/>
        </p:nvSpPr>
        <p:spPr>
          <a:xfrm>
            <a:off x="8385716" y="954157"/>
            <a:ext cx="3514371" cy="5158408"/>
          </a:xfrm>
          <a:prstGeom prst="wedgeRoundRectCallout">
            <a:avLst>
              <a:gd name="adj1" fmla="val -56182"/>
              <a:gd name="adj2" fmla="val 61556"/>
              <a:gd name="adj3" fmla="val 16667"/>
            </a:avLst>
          </a:prstGeom>
          <a:ln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91B27EA4-A427-43AC-A564-40F7D401D33F}"/>
              </a:ext>
            </a:extLst>
          </p:cNvPr>
          <p:cNvSpPr txBox="1">
            <a:spLocks/>
          </p:cNvSpPr>
          <p:nvPr/>
        </p:nvSpPr>
        <p:spPr>
          <a:xfrm>
            <a:off x="282011" y="254060"/>
            <a:ext cx="10223323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/>
              <a:t>Question 6 with Examiner’s comments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E18AA28-47F8-422E-9CCF-6D9AC76F44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070" y="1147762"/>
            <a:ext cx="6668106" cy="470401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72222E1-ACEF-904C-899B-AD7F6008CC1F}"/>
              </a:ext>
            </a:extLst>
          </p:cNvPr>
          <p:cNvSpPr txBox="1"/>
          <p:nvPr/>
        </p:nvSpPr>
        <p:spPr>
          <a:xfrm>
            <a:off x="8675648" y="1391477"/>
            <a:ext cx="2906751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i="1" dirty="0">
                <a:solidFill>
                  <a:srgbClr val="0070C0"/>
                </a:solidFill>
              </a:rPr>
              <a:t>This candidate focused on the physical skills that children can gain in the outdoors environment. </a:t>
            </a:r>
          </a:p>
          <a:p>
            <a:endParaRPr lang="en-GB" i="1" dirty="0">
              <a:solidFill>
                <a:srgbClr val="0070C0"/>
              </a:solidFill>
            </a:endParaRPr>
          </a:p>
          <a:p>
            <a:r>
              <a:rPr lang="en-GB" i="1" dirty="0">
                <a:solidFill>
                  <a:srgbClr val="0070C0"/>
                </a:solidFill>
              </a:rPr>
              <a:t>Suggesting some opportunities through active and experiential learning </a:t>
            </a:r>
          </a:p>
          <a:p>
            <a:endParaRPr lang="en-GB" dirty="0"/>
          </a:p>
          <a:p>
            <a:r>
              <a:rPr lang="en-GB" sz="1800" i="1" dirty="0">
                <a:solidFill>
                  <a:srgbClr val="0070C0"/>
                </a:solidFill>
              </a:rPr>
              <a:t>3 marks awarded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94780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787"/>
    </mc:Choice>
    <mc:Fallback xmlns="">
      <p:transition spd="slow" advTm="98787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E1250CA2-B3D1-47C0-94E0-72630DEC5BC3}"/>
              </a:ext>
            </a:extLst>
          </p:cNvPr>
          <p:cNvSpPr/>
          <p:nvPr/>
        </p:nvSpPr>
        <p:spPr>
          <a:xfrm>
            <a:off x="8020878" y="1391477"/>
            <a:ext cx="3747052" cy="4244009"/>
          </a:xfrm>
          <a:prstGeom prst="wedgeRectCallout">
            <a:avLst>
              <a:gd name="adj1" fmla="val -56642"/>
              <a:gd name="adj2" fmla="val 69057"/>
            </a:avLst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6394D095-CF57-4BC9-BE3A-08605170358A}"/>
              </a:ext>
            </a:extLst>
          </p:cNvPr>
          <p:cNvSpPr/>
          <p:nvPr/>
        </p:nvSpPr>
        <p:spPr>
          <a:xfrm>
            <a:off x="8020878" y="1202635"/>
            <a:ext cx="3747052" cy="5158408"/>
          </a:xfrm>
          <a:prstGeom prst="wedgeRoundRectCallout">
            <a:avLst/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10" name="Speech Bubble: Rectangle with Corners Rounded 9">
            <a:extLst>
              <a:ext uri="{FF2B5EF4-FFF2-40B4-BE49-F238E27FC236}">
                <a16:creationId xmlns:a16="http://schemas.microsoft.com/office/drawing/2014/main" id="{AE5FD186-E0B8-4137-A176-B667CBC87609}"/>
              </a:ext>
            </a:extLst>
          </p:cNvPr>
          <p:cNvSpPr/>
          <p:nvPr/>
        </p:nvSpPr>
        <p:spPr>
          <a:xfrm>
            <a:off x="8023788" y="954157"/>
            <a:ext cx="3876300" cy="5158408"/>
          </a:xfrm>
          <a:prstGeom prst="wedgeRoundRectCallout">
            <a:avLst>
              <a:gd name="adj1" fmla="val -56182"/>
              <a:gd name="adj2" fmla="val 61556"/>
              <a:gd name="adj3" fmla="val 16667"/>
            </a:avLst>
          </a:prstGeom>
          <a:ln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r>
              <a:rPr lang="en-GB" i="1" dirty="0">
                <a:solidFill>
                  <a:srgbClr val="0070C0"/>
                </a:solidFill>
              </a:rPr>
              <a:t>   6 </a:t>
            </a:r>
            <a:r>
              <a:rPr lang="en-GB" sz="1800" i="1" dirty="0">
                <a:solidFill>
                  <a:srgbClr val="0070C0"/>
                </a:solidFill>
              </a:rPr>
              <a:t>marks awarded</a:t>
            </a: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91B27EA4-A427-43AC-A564-40F7D401D33F}"/>
              </a:ext>
            </a:extLst>
          </p:cNvPr>
          <p:cNvSpPr txBox="1">
            <a:spLocks/>
          </p:cNvSpPr>
          <p:nvPr/>
        </p:nvSpPr>
        <p:spPr>
          <a:xfrm>
            <a:off x="282011" y="254060"/>
            <a:ext cx="10223323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/>
              <a:t>Question 6 with Examiner’s comments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97628A9-0F42-462C-AAA8-0AAFBB8D9A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895" y="1082675"/>
            <a:ext cx="7743825" cy="306705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C1135CB-9CBB-F54B-B2BB-E6A83F9C6B6C}"/>
              </a:ext>
            </a:extLst>
          </p:cNvPr>
          <p:cNvSpPr txBox="1"/>
          <p:nvPr/>
        </p:nvSpPr>
        <p:spPr>
          <a:xfrm>
            <a:off x="8374742" y="1391477"/>
            <a:ext cx="3033487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i="1" dirty="0">
                <a:solidFill>
                  <a:srgbClr val="0070C0"/>
                </a:solidFill>
              </a:rPr>
              <a:t>This candidate reflected on the value of real hands-on experiences in the workplace and developed very good suggestions for active and experiential learning. There are clear and knowledgeable  suggestions </a:t>
            </a:r>
          </a:p>
          <a:p>
            <a:r>
              <a:rPr lang="en-GB" i="1" dirty="0">
                <a:solidFill>
                  <a:srgbClr val="0070C0"/>
                </a:solidFill>
              </a:rPr>
              <a:t>around opportunities for learning relating the cycle of life and earning about healthy growth. </a:t>
            </a:r>
          </a:p>
        </p:txBody>
      </p:sp>
    </p:spTree>
    <p:extLst>
      <p:ext uri="{BB962C8B-B14F-4D97-AF65-F5344CB8AC3E}">
        <p14:creationId xmlns:p14="http://schemas.microsoft.com/office/powerpoint/2010/main" val="3046680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787"/>
    </mc:Choice>
    <mc:Fallback xmlns="">
      <p:transition spd="slow" advTm="98787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2A8F2AF-BC28-4991-9816-07479106F8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1800" dirty="0"/>
              <a:t>Question 11 (a) and mark scheme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B6A87B6-455D-4A5C-A457-A82A19FEC1E9}"/>
              </a:ext>
            </a:extLst>
          </p:cNvPr>
          <p:cNvSpPr txBox="1"/>
          <p:nvPr/>
        </p:nvSpPr>
        <p:spPr>
          <a:xfrm>
            <a:off x="9144000" y="6535569"/>
            <a:ext cx="27659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i="1" dirty="0"/>
              <a:t>Mark scheme continued on next page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4CAACE0-C15B-40FB-836A-3BF326868C0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342"/>
          <a:stretch/>
        </p:blipFill>
        <p:spPr>
          <a:xfrm>
            <a:off x="391886" y="1206273"/>
            <a:ext cx="5253037" cy="416242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10ED2ED-C1D0-4CD4-B799-7F5470BB4B25}"/>
              </a:ext>
            </a:extLst>
          </p:cNvPr>
          <p:cNvSpPr txBox="1"/>
          <p:nvPr/>
        </p:nvSpPr>
        <p:spPr>
          <a:xfrm>
            <a:off x="5943600" y="942588"/>
            <a:ext cx="6096000" cy="45217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125"/>
              </a:spcAft>
            </a:pPr>
            <a:r>
              <a:rPr lang="en-GB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Award up to </a:t>
            </a:r>
            <a:r>
              <a:rPr lang="en-GB" sz="1100" b="1" dirty="0">
                <a:latin typeface="Arial" panose="020B0604020202020204" pitchFamily="34" charset="0"/>
                <a:ea typeface="Times New Roman" panose="02020603050405020304" pitchFamily="18" charset="0"/>
              </a:rPr>
              <a:t>6</a:t>
            </a:r>
            <a:r>
              <a:rPr lang="en-GB" sz="11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marks. </a:t>
            </a:r>
            <a:br>
              <a:rPr lang="en-GB" sz="1100" b="1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GB" sz="11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Award 0 marks </a:t>
            </a:r>
            <a:r>
              <a:rPr lang="en-GB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for a response that is not creditworthy.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1125"/>
              </a:spcAft>
            </a:pPr>
            <a:r>
              <a:rPr lang="en-GB" sz="11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Award 1-2 marks</a:t>
            </a:r>
            <a:r>
              <a:rPr lang="en-GB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for a basic analysis which shows limited knowledge and understanding of the impact of The Forest School approach for children playing and learning outdoors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1125"/>
              </a:spcAft>
            </a:pPr>
            <a:r>
              <a:rPr lang="en-GB" sz="11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Award 3-4 marks </a:t>
            </a:r>
            <a:r>
              <a:rPr lang="en-GB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for a good analysis which shows some knowledge and understanding of the impact of The Forest School approach for children playing and learning outdoors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1125"/>
              </a:spcAft>
            </a:pPr>
            <a:r>
              <a:rPr lang="en-GB" sz="11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Award 5-6 marks </a:t>
            </a:r>
            <a:r>
              <a:rPr lang="en-GB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for a very good analysis which shows knowledge and understanding of the impact of The Forest School approach for children playing and learning outdoors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1125"/>
              </a:spcAft>
            </a:pPr>
            <a:r>
              <a:rPr lang="en-GB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Response may refer to: </a:t>
            </a:r>
            <a:br>
              <a:rPr lang="en-GB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en-GB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Positives: 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Impacts on children playing and learning e.g. through improvements in children’s confidence / motivation / concentration / language / communication / physical skills etc</a:t>
            </a:r>
            <a:endParaRPr lang="en-GB" sz="1100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Impacts through repeated and regular contact with the natural environment 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Learning develops through playing and having access to nature as part of their everyday lives. 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Forest School learning has woodlands and greenspaces to create potential of learning as an education resource 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The Forest School approach can benefit a wide range of children’s learning needs including those on the autistic spectrum / emotional and behavioural difficulties / learning difficulties</a:t>
            </a:r>
            <a:endParaRPr lang="en-GB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Children have opportunities through play to use tools to create art works / listen and respond to a range of stories etc. in order to improve language and communication skills </a:t>
            </a:r>
            <a:endParaRPr lang="en-GB" sz="11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C316459-6A5E-47D9-9F5D-F94D552A461F}"/>
              </a:ext>
            </a:extLst>
          </p:cNvPr>
          <p:cNvSpPr txBox="1"/>
          <p:nvPr/>
        </p:nvSpPr>
        <p:spPr>
          <a:xfrm>
            <a:off x="282011" y="5847916"/>
            <a:ext cx="5128189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i="1" dirty="0" err="1"/>
              <a:t>Analyse</a:t>
            </a:r>
            <a:r>
              <a:rPr lang="en-US" sz="1400" i="1" dirty="0"/>
              <a:t>:</a:t>
            </a:r>
          </a:p>
          <a:p>
            <a:r>
              <a:rPr lang="en-US" sz="1400" i="1"/>
              <a:t>Examine </a:t>
            </a:r>
            <a:r>
              <a:rPr lang="en-US" sz="1400" i="1" dirty="0"/>
              <a:t>an issue in detail; how parts relate to whole, to explain and interpret</a:t>
            </a:r>
            <a:endParaRPr lang="en-GB" sz="1400" i="1" dirty="0"/>
          </a:p>
        </p:txBody>
      </p:sp>
    </p:spTree>
    <p:extLst>
      <p:ext uri="{BB962C8B-B14F-4D97-AF65-F5344CB8AC3E}">
        <p14:creationId xmlns:p14="http://schemas.microsoft.com/office/powerpoint/2010/main" val="3394313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8000"/>
    </mc:Choice>
    <mc:Fallback xmlns="">
      <p:transition spd="slow" advTm="4800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2A8F2AF-BC28-4991-9816-07479106F8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1800" dirty="0"/>
              <a:t>Question 11 (a) and mark scheme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32C8657-D308-40AC-9DFE-8B14B6C48C9E}"/>
              </a:ext>
            </a:extLst>
          </p:cNvPr>
          <p:cNvSpPr txBox="1"/>
          <p:nvPr/>
        </p:nvSpPr>
        <p:spPr>
          <a:xfrm>
            <a:off x="282011" y="970800"/>
            <a:ext cx="5596275" cy="550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SzPts val="1000"/>
              <a:tabLst>
                <a:tab pos="457200" algn="l"/>
              </a:tabLst>
            </a:pPr>
            <a:r>
              <a:rPr lang="en-GB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Positives cont.</a:t>
            </a: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Focus on learning not performance. 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View learners as active co-constructors of meaning and knowledge. 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Establish a teacher/child relationship built upon the idea of guidance and not instruction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355600" algn="l"/>
                <a:tab pos="4572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en-US" sz="1100" dirty="0">
                <a:solidFill>
                  <a:srgbClr val="14141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Can be delivered through practical / hands-on / experimental learning in the outdoor environment 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355600" algn="l"/>
                <a:tab pos="4572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en-US" sz="1100" dirty="0">
                <a:solidFill>
                  <a:srgbClr val="14141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Forest school provides action-learning opportunities that can benefit children with a range of learning styles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355600" algn="l"/>
                <a:tab pos="4572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en-US" sz="1100" dirty="0">
                <a:solidFill>
                  <a:srgbClr val="14141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Forest School provides new opportunities for practical skills, replacing lessons taught in the classroom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355600" algn="l"/>
                <a:tab pos="4572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en-US" sz="1100" dirty="0">
                <a:solidFill>
                  <a:srgbClr val="14141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The Forest School approach increases self-esteem / self-confidence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355600" algn="l"/>
                <a:tab pos="4572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en-US" sz="1100" dirty="0">
                <a:solidFill>
                  <a:srgbClr val="14141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The Forest School approach offers opportunities through play and learning e.g. improves social skills / contributes to the development of language / develops communication skills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355600" algn="l"/>
                <a:tab pos="4572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en-US" sz="1100" dirty="0">
                <a:solidFill>
                  <a:srgbClr val="14141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The impact of the Forest School approach can improve children’s motivation / encourage concentration / understanding of behaviour expectations 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355600" algn="l"/>
                <a:tab pos="4572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en-US" sz="1100" dirty="0">
                <a:solidFill>
                  <a:srgbClr val="14141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Contributes to children’s knowledge and understanding.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Children are encouraged to learn through play / to be part of a team in the pursuit of tasks / support others where tasks may need more than one pair of hands. 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1100" dirty="0">
                <a:solidFill>
                  <a:srgbClr val="14141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Improves physical motor skills - </a:t>
            </a:r>
            <a:r>
              <a:rPr lang="en-GB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materials and tools are shared among the group and the children take turns to use them. 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Children are given the freedom to play independently from adult intervention and are guided by the rules of games that encourage teamwork </a:t>
            </a: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en-GB" sz="1100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r>
              <a:rPr lang="en-GB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Negatives: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The impact of the Forest School approach for children playing and learning outdoors</a:t>
            </a:r>
            <a:r>
              <a:rPr lang="en-GB" sz="1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has become overly important to schools and has more emphasis than classroom learning 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Learning can be impacted on as teachers may have less time in the school day to establish effective, informal relationships with pupils 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3D3D2D0-2D37-443F-8179-52D3DA7108A6}"/>
              </a:ext>
            </a:extLst>
          </p:cNvPr>
          <p:cNvSpPr txBox="1"/>
          <p:nvPr/>
        </p:nvSpPr>
        <p:spPr>
          <a:xfrm>
            <a:off x="6313716" y="973800"/>
            <a:ext cx="5464626" cy="550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Play and learning can be impacted as parents may express that they do not understand the importance of the forest school approach for their child’s learning and progression</a:t>
            </a:r>
            <a:endParaRPr lang="en-GB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The Forest School approach may not address all children’s learning styles / comfort / ability in learning </a:t>
            </a: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Forest School can mean there are more risks involved in children’s play / health and safety / safety and hygiene/ infection control 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Can lead to class based challenges as children have to adapt back in to ‘normal’ school routines and processes following the freedom of the outdoors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The impact of he Forest School approach for children playing and learning outdoors</a:t>
            </a:r>
            <a:r>
              <a:rPr lang="en-GB" sz="1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is based on the weather / appropriate clothing which can hinder outdoor experiences 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Forest school is only offered to young children within the early years curriculum and can impact on </a:t>
            </a:r>
            <a:r>
              <a:rPr lang="en-GB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the educational experiences of older children as they are missing out 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The Forest School approach for children can impact on playing and learning outdoors being delivered in the autumn and winter seasons as children may be cold and wet at times / children can become cold when outside for long periods of time /The wind and rain make forest school unpleasant to be outside 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More able and talented children can become frustrated if not challenged or stimulated in the outdoor environment 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The Forest School approach for children playing and learning outdoors can be impacted on as some children don’t like touching dirt or creatures etc.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There can be a lack of parental involvement in outdoor activities at other times / leisure / social / outside school time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The Forest School approach to learning can impact on school curriculum based assessments etc. 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The approach may be considered inconsistent as its success is dependent on the enthusiasm / value / and motivation of the staff etc. 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sz="1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This list is not exhaustive. 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715000" algn="r"/>
              </a:tabLst>
            </a:pPr>
            <a:r>
              <a:rPr lang="en-GB" sz="1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Credit any other relevant response.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7129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8000"/>
    </mc:Choice>
    <mc:Fallback xmlns="">
      <p:transition spd="slow" advTm="4800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E1250CA2-B3D1-47C0-94E0-72630DEC5BC3}"/>
              </a:ext>
            </a:extLst>
          </p:cNvPr>
          <p:cNvSpPr/>
          <p:nvPr/>
        </p:nvSpPr>
        <p:spPr>
          <a:xfrm>
            <a:off x="8020878" y="1391477"/>
            <a:ext cx="3747052" cy="4244009"/>
          </a:xfrm>
          <a:prstGeom prst="wedgeRectCallout">
            <a:avLst>
              <a:gd name="adj1" fmla="val -56642"/>
              <a:gd name="adj2" fmla="val 69057"/>
            </a:avLst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6394D095-CF57-4BC9-BE3A-08605170358A}"/>
              </a:ext>
            </a:extLst>
          </p:cNvPr>
          <p:cNvSpPr/>
          <p:nvPr/>
        </p:nvSpPr>
        <p:spPr>
          <a:xfrm>
            <a:off x="8020878" y="1202635"/>
            <a:ext cx="3747052" cy="5158408"/>
          </a:xfrm>
          <a:prstGeom prst="wedgeRoundRectCallout">
            <a:avLst/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10" name="Speech Bubble: Rectangle with Corners Rounded 9">
            <a:extLst>
              <a:ext uri="{FF2B5EF4-FFF2-40B4-BE49-F238E27FC236}">
                <a16:creationId xmlns:a16="http://schemas.microsoft.com/office/drawing/2014/main" id="{AE5FD186-E0B8-4137-A176-B667CBC87609}"/>
              </a:ext>
            </a:extLst>
          </p:cNvPr>
          <p:cNvSpPr/>
          <p:nvPr/>
        </p:nvSpPr>
        <p:spPr>
          <a:xfrm>
            <a:off x="8296506" y="954157"/>
            <a:ext cx="3474333" cy="5158408"/>
          </a:xfrm>
          <a:prstGeom prst="wedgeRoundRectCallout">
            <a:avLst>
              <a:gd name="adj1" fmla="val -56182"/>
              <a:gd name="adj2" fmla="val 61556"/>
              <a:gd name="adj3" fmla="val 16667"/>
            </a:avLst>
          </a:prstGeom>
          <a:ln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r>
              <a:rPr lang="en-GB" sz="1800" i="1" dirty="0">
                <a:solidFill>
                  <a:srgbClr val="0070C0"/>
                </a:solidFill>
              </a:rPr>
              <a:t>  </a:t>
            </a: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91B27EA4-A427-43AC-A564-40F7D401D33F}"/>
              </a:ext>
            </a:extLst>
          </p:cNvPr>
          <p:cNvSpPr txBox="1">
            <a:spLocks/>
          </p:cNvSpPr>
          <p:nvPr/>
        </p:nvSpPr>
        <p:spPr>
          <a:xfrm>
            <a:off x="282011" y="254060"/>
            <a:ext cx="10223323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/>
              <a:t>Question 11 (a) with Examiner’s comments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A56BCB4-76EB-4C5C-9FF8-75963D3211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160" y="995078"/>
            <a:ext cx="6610350" cy="56769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8E232F0-CC4E-6B45-AFB6-127A927E94D3}"/>
              </a:ext>
            </a:extLst>
          </p:cNvPr>
          <p:cNvSpPr txBox="1"/>
          <p:nvPr/>
        </p:nvSpPr>
        <p:spPr>
          <a:xfrm>
            <a:off x="8608741" y="1222514"/>
            <a:ext cx="289931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i="1" dirty="0">
                <a:solidFill>
                  <a:srgbClr val="0070C0"/>
                </a:solidFill>
              </a:rPr>
              <a:t>This candidate provided a  good discussion around the significance for a child’s knowledge and understanding to learn about nature. </a:t>
            </a:r>
          </a:p>
          <a:p>
            <a:endParaRPr lang="en-GB" i="1" dirty="0">
              <a:solidFill>
                <a:srgbClr val="0070C0"/>
              </a:solidFill>
            </a:endParaRPr>
          </a:p>
          <a:p>
            <a:r>
              <a:rPr lang="en-GB" i="1" dirty="0">
                <a:solidFill>
                  <a:srgbClr val="0070C0"/>
                </a:solidFill>
              </a:rPr>
              <a:t>There is a good response of how this learning can support and impact children’s learning experiences which were enhanced by practical examples of practice. </a:t>
            </a:r>
          </a:p>
          <a:p>
            <a:endParaRPr lang="en-GB" i="1" dirty="0">
              <a:solidFill>
                <a:srgbClr val="0070C0"/>
              </a:solidFill>
            </a:endParaRPr>
          </a:p>
          <a:p>
            <a:r>
              <a:rPr lang="en-GB" i="1" dirty="0">
                <a:solidFill>
                  <a:srgbClr val="0070C0"/>
                </a:solidFill>
              </a:rPr>
              <a:t>4 </a:t>
            </a:r>
            <a:r>
              <a:rPr lang="en-GB" sz="1800" i="1" dirty="0">
                <a:solidFill>
                  <a:srgbClr val="0070C0"/>
                </a:solidFill>
              </a:rPr>
              <a:t>marks awarded</a:t>
            </a:r>
            <a:endParaRPr lang="en-GB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2756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787"/>
    </mc:Choice>
    <mc:Fallback xmlns="">
      <p:transition spd="slow" advTm="98787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E1250CA2-B3D1-47C0-94E0-72630DEC5BC3}"/>
              </a:ext>
            </a:extLst>
          </p:cNvPr>
          <p:cNvSpPr/>
          <p:nvPr/>
        </p:nvSpPr>
        <p:spPr>
          <a:xfrm>
            <a:off x="8261924" y="1391477"/>
            <a:ext cx="3506006" cy="4244009"/>
          </a:xfrm>
          <a:prstGeom prst="wedgeRectCallout">
            <a:avLst>
              <a:gd name="adj1" fmla="val -56642"/>
              <a:gd name="adj2" fmla="val 69057"/>
            </a:avLst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6394D095-CF57-4BC9-BE3A-08605170358A}"/>
              </a:ext>
            </a:extLst>
          </p:cNvPr>
          <p:cNvSpPr/>
          <p:nvPr/>
        </p:nvSpPr>
        <p:spPr>
          <a:xfrm>
            <a:off x="8261924" y="1222514"/>
            <a:ext cx="3131790" cy="5158408"/>
          </a:xfrm>
          <a:prstGeom prst="wedgeRoundRectCallout">
            <a:avLst/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10" name="Speech Bubble: Rectangle with Corners Rounded 9">
            <a:extLst>
              <a:ext uri="{FF2B5EF4-FFF2-40B4-BE49-F238E27FC236}">
                <a16:creationId xmlns:a16="http://schemas.microsoft.com/office/drawing/2014/main" id="{AE5FD186-E0B8-4137-A176-B667CBC87609}"/>
              </a:ext>
            </a:extLst>
          </p:cNvPr>
          <p:cNvSpPr/>
          <p:nvPr/>
        </p:nvSpPr>
        <p:spPr>
          <a:xfrm>
            <a:off x="8023788" y="954157"/>
            <a:ext cx="3747052" cy="5158408"/>
          </a:xfrm>
          <a:prstGeom prst="wedgeRoundRectCallout">
            <a:avLst>
              <a:gd name="adj1" fmla="val -56182"/>
              <a:gd name="adj2" fmla="val 61556"/>
              <a:gd name="adj3" fmla="val 16667"/>
            </a:avLst>
          </a:prstGeom>
          <a:ln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r>
              <a:rPr lang="en-GB" sz="1800" i="1" dirty="0">
                <a:solidFill>
                  <a:srgbClr val="0070C0"/>
                </a:solidFill>
              </a:rPr>
              <a:t>  </a:t>
            </a: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91B27EA4-A427-43AC-A564-40F7D401D33F}"/>
              </a:ext>
            </a:extLst>
          </p:cNvPr>
          <p:cNvSpPr txBox="1">
            <a:spLocks/>
          </p:cNvSpPr>
          <p:nvPr/>
        </p:nvSpPr>
        <p:spPr>
          <a:xfrm>
            <a:off x="282011" y="254060"/>
            <a:ext cx="10223323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/>
              <a:t>Question 11(a) with Examiner’s comments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3A82D11-4FFC-4CA1-BCF8-1A1D8B65CB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024" y="1202635"/>
            <a:ext cx="7658100" cy="28575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C651653-195A-DF4B-B1F3-F0A0E2E200E2}"/>
              </a:ext>
            </a:extLst>
          </p:cNvPr>
          <p:cNvSpPr txBox="1"/>
          <p:nvPr/>
        </p:nvSpPr>
        <p:spPr>
          <a:xfrm>
            <a:off x="8463776" y="1443841"/>
            <a:ext cx="292702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i="1" dirty="0">
                <a:solidFill>
                  <a:srgbClr val="0070C0"/>
                </a:solidFill>
              </a:rPr>
              <a:t>This candidates responded very well to this question and showed a good understanding of the impact of the ‘Forest school’ approach. </a:t>
            </a:r>
          </a:p>
          <a:p>
            <a:r>
              <a:rPr lang="en-GB" i="1" dirty="0">
                <a:solidFill>
                  <a:srgbClr val="0070C0"/>
                </a:solidFill>
              </a:rPr>
              <a:t>The response included the value of exploration that playing outdoors can bring, providing new learning opportunities away from the classroom while supporting children’s independence.</a:t>
            </a:r>
          </a:p>
          <a:p>
            <a:r>
              <a:rPr lang="en-GB" i="1" dirty="0">
                <a:solidFill>
                  <a:srgbClr val="0070C0"/>
                </a:solidFill>
              </a:rPr>
              <a:t> </a:t>
            </a:r>
          </a:p>
          <a:p>
            <a:r>
              <a:rPr lang="en-GB" i="1" dirty="0">
                <a:solidFill>
                  <a:srgbClr val="0070C0"/>
                </a:solidFill>
              </a:rPr>
              <a:t>4 </a:t>
            </a:r>
            <a:r>
              <a:rPr lang="en-GB" sz="1800" i="1" dirty="0">
                <a:solidFill>
                  <a:srgbClr val="0070C0"/>
                </a:solidFill>
              </a:rPr>
              <a:t>marks awarded</a:t>
            </a:r>
            <a:endParaRPr lang="en-GB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379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787"/>
    </mc:Choice>
    <mc:Fallback xmlns="">
      <p:transition spd="slow" advTm="98787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2A8F2AF-BC28-4991-9816-07479106F8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1800" dirty="0"/>
              <a:t>Question 11 (b) and mark scheme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B6A87B6-455D-4A5C-A457-A82A19FEC1E9}"/>
              </a:ext>
            </a:extLst>
          </p:cNvPr>
          <p:cNvSpPr txBox="1"/>
          <p:nvPr/>
        </p:nvSpPr>
        <p:spPr>
          <a:xfrm>
            <a:off x="9144000" y="6535569"/>
            <a:ext cx="27659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i="1" dirty="0"/>
              <a:t>Mark scheme continued on next page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21191F3-FAE6-413D-AB06-578C7B1B39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222" y="1632915"/>
            <a:ext cx="5295900" cy="48482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C9230F4-BCEE-4EF1-9178-C7E0BC3DAA6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-1" r="537" b="-2079"/>
          <a:stretch/>
        </p:blipFill>
        <p:spPr>
          <a:xfrm>
            <a:off x="282011" y="1032781"/>
            <a:ext cx="5295901" cy="44726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62AABA8-FF86-47FD-8DFB-E7C1D1FC9061}"/>
              </a:ext>
            </a:extLst>
          </p:cNvPr>
          <p:cNvSpPr txBox="1"/>
          <p:nvPr/>
        </p:nvSpPr>
        <p:spPr>
          <a:xfrm>
            <a:off x="6291940" y="1854801"/>
            <a:ext cx="5381969" cy="44319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400"/>
              </a:spcAft>
            </a:pPr>
            <a:r>
              <a:rPr lang="en-GB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Award up to</a:t>
            </a:r>
            <a:r>
              <a:rPr lang="en-GB" sz="12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8 marks. </a:t>
            </a:r>
            <a:endParaRPr lang="en-GB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400"/>
              </a:spcAft>
            </a:pPr>
            <a:r>
              <a:rPr lang="en-GB" sz="12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Award 0 marks </a:t>
            </a:r>
            <a:r>
              <a:rPr lang="en-GB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for a response that is not creditworthy.</a:t>
            </a:r>
            <a:endParaRPr lang="en-GB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400"/>
              </a:spcAft>
            </a:pPr>
            <a:r>
              <a:rPr lang="en-GB" sz="12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Award 1-2 marks</a:t>
            </a:r>
            <a:r>
              <a:rPr lang="en-GB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for a basic summary which shows limited knowledge and understanding of the impact of Helen </a:t>
            </a:r>
            <a:r>
              <a:rPr lang="en-GB" sz="12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Bilton’s</a:t>
            </a:r>
            <a:r>
              <a:rPr lang="en-GB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outdoor learning theory in relation to the Forest School approach</a:t>
            </a:r>
            <a:endParaRPr lang="en-GB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400"/>
              </a:spcAft>
            </a:pPr>
            <a:r>
              <a:rPr lang="en-GB" sz="12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Award 3-4 marks </a:t>
            </a:r>
            <a:r>
              <a:rPr lang="en-GB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for a good summary which shows some knowledge and understanding of the impact of Helen </a:t>
            </a:r>
            <a:r>
              <a:rPr lang="en-GB" sz="12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Bilton’s</a:t>
            </a:r>
            <a:r>
              <a:rPr lang="en-GB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outdoor learning theory in relation to the Forest School approach</a:t>
            </a:r>
            <a:endParaRPr lang="en-GB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400"/>
              </a:spcAft>
            </a:pPr>
            <a:r>
              <a:rPr lang="en-GB" sz="12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Award 5-6 marks </a:t>
            </a:r>
            <a:r>
              <a:rPr lang="en-GB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for a very good summary which shows knowledge and understanding of the impact of Helen </a:t>
            </a:r>
            <a:r>
              <a:rPr lang="en-GB" sz="12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Bilton’s</a:t>
            </a:r>
            <a:r>
              <a:rPr lang="en-GB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outdoor learning theory in relation to the Forest School approach</a:t>
            </a:r>
          </a:p>
          <a:p>
            <a:pPr algn="l">
              <a:spcAft>
                <a:spcPts val="400"/>
              </a:spcAft>
            </a:pPr>
            <a:r>
              <a:rPr lang="en-US" sz="1200" b="1" i="0" u="none" strike="noStrike" baseline="0" dirty="0">
                <a:latin typeface="Arial-BoldMT"/>
              </a:rPr>
              <a:t>Award 7-8 marks </a:t>
            </a:r>
            <a:r>
              <a:rPr lang="en-US" sz="1200" b="0" i="0" u="none" strike="noStrike" baseline="0" dirty="0">
                <a:latin typeface="ArialMT"/>
              </a:rPr>
              <a:t>for an excellent summary which shows detailed knowledge and understanding of the impact of Helen </a:t>
            </a:r>
            <a:r>
              <a:rPr lang="en-US" sz="1200" b="0" i="0" u="none" strike="noStrike" baseline="0" dirty="0" err="1">
                <a:latin typeface="ArialMT"/>
              </a:rPr>
              <a:t>Bilton’s</a:t>
            </a:r>
            <a:r>
              <a:rPr lang="en-US" sz="1200" b="0" i="0" u="none" strike="noStrike" baseline="0" dirty="0">
                <a:latin typeface="ArialMT"/>
              </a:rPr>
              <a:t> outdoor learning theory in relation to the </a:t>
            </a:r>
            <a:r>
              <a:rPr lang="en-GB" sz="1200" b="0" i="0" u="none" strike="noStrike" baseline="0" dirty="0">
                <a:latin typeface="ArialMT"/>
              </a:rPr>
              <a:t>Forest School approach</a:t>
            </a:r>
          </a:p>
          <a:p>
            <a:pPr algn="l">
              <a:spcAft>
                <a:spcPts val="400"/>
              </a:spcAft>
            </a:pPr>
            <a:endParaRPr lang="en-GB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400"/>
              </a:spcAft>
            </a:pPr>
            <a:r>
              <a:rPr lang="en-GB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Response may refer to: </a:t>
            </a:r>
            <a:endParaRPr lang="en-GB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400"/>
              </a:spcAft>
              <a:buFont typeface="Symbol" panose="05050102010706020507" pitchFamily="18" charset="2"/>
              <a:buChar char=""/>
            </a:pPr>
            <a:r>
              <a:rPr lang="en-GB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The Forest School environment supports Helen </a:t>
            </a:r>
            <a:r>
              <a:rPr lang="en-GB" sz="12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Bilton’s</a:t>
            </a:r>
            <a:r>
              <a:rPr lang="en-GB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theory of sensory experiences through the use of natural resources </a:t>
            </a:r>
            <a:endParaRPr lang="en-GB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400"/>
              </a:spcAft>
              <a:buFont typeface="Symbol" panose="05050102010706020507" pitchFamily="18" charset="2"/>
              <a:buChar char=""/>
            </a:pPr>
            <a:r>
              <a:rPr lang="en-GB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Helen </a:t>
            </a:r>
            <a:r>
              <a:rPr lang="en-GB" sz="12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Bilton’s</a:t>
            </a:r>
            <a:r>
              <a:rPr lang="en-GB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theory states indoors and outdoors need to be viewed as one combined and integrated environment linking to the forest school approach </a:t>
            </a:r>
            <a:endParaRPr lang="en-GB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623A67D-7557-4D54-8036-A992E895836B}"/>
              </a:ext>
            </a:extLst>
          </p:cNvPr>
          <p:cNvSpPr txBox="1"/>
          <p:nvPr/>
        </p:nvSpPr>
        <p:spPr>
          <a:xfrm>
            <a:off x="6291940" y="1083316"/>
            <a:ext cx="549728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i="1" dirty="0" err="1"/>
              <a:t>Summarise</a:t>
            </a:r>
            <a:r>
              <a:rPr lang="en-US" sz="1400" i="1" dirty="0"/>
              <a:t>: </a:t>
            </a:r>
          </a:p>
          <a:p>
            <a:r>
              <a:rPr lang="en-US" sz="1400" i="1" dirty="0"/>
              <a:t>Select and present the main points (without detail) </a:t>
            </a:r>
            <a:endParaRPr lang="en-GB" sz="1400" i="1" dirty="0"/>
          </a:p>
        </p:txBody>
      </p:sp>
    </p:spTree>
    <p:extLst>
      <p:ext uri="{BB962C8B-B14F-4D97-AF65-F5344CB8AC3E}">
        <p14:creationId xmlns:p14="http://schemas.microsoft.com/office/powerpoint/2010/main" val="2892684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8000"/>
    </mc:Choice>
    <mc:Fallback xmlns="">
      <p:transition spd="slow" advTm="4800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2A8F2AF-BC28-4991-9816-07479106F8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1800" dirty="0"/>
              <a:t>Question 11 (b) and mark scheme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7CACA50-6A53-4B5E-9627-118F4CF1B436}"/>
              </a:ext>
            </a:extLst>
          </p:cNvPr>
          <p:cNvSpPr txBox="1"/>
          <p:nvPr/>
        </p:nvSpPr>
        <p:spPr>
          <a:xfrm>
            <a:off x="282011" y="1040128"/>
            <a:ext cx="5411218" cy="57938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spcAft>
                <a:spcPts val="1125"/>
              </a:spcAft>
              <a:buFont typeface="Symbol" panose="05050102010706020507" pitchFamily="18" charset="2"/>
              <a:buChar char=""/>
            </a:pPr>
            <a:r>
              <a:rPr lang="en-GB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Helen </a:t>
            </a:r>
            <a:r>
              <a:rPr lang="en-GB" sz="12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Bilton’s</a:t>
            </a:r>
            <a:r>
              <a:rPr lang="en-GB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theory states indoors and outdoors need to be available to the children simultaneously </a:t>
            </a:r>
            <a:endParaRPr lang="en-GB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1125"/>
              </a:spcAft>
              <a:buFont typeface="Symbol" panose="05050102010706020507" pitchFamily="18" charset="2"/>
              <a:buChar char=""/>
            </a:pPr>
            <a:r>
              <a:rPr lang="en-GB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Helen </a:t>
            </a:r>
            <a:r>
              <a:rPr lang="en-GB" sz="12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Bilton’s</a:t>
            </a:r>
            <a:r>
              <a:rPr lang="en-GB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learning theory states outdoor learning such as through Forest School environments is fundamental to children’s learning e.g. an equal player to indoors / should receive planning / management / evaluation / resources / with staffing and adult interaction is equal to learning indoors </a:t>
            </a:r>
            <a:endParaRPr lang="en-GB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1125"/>
              </a:spcAft>
              <a:buFont typeface="Symbol" panose="05050102010706020507" pitchFamily="18" charset="2"/>
              <a:buChar char=""/>
            </a:pPr>
            <a:r>
              <a:rPr lang="en-GB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The Forest School approach defines how outdoors is both a teaching and learning environment as stated in Helen </a:t>
            </a:r>
            <a:r>
              <a:rPr lang="en-GB" sz="12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Bilton’s</a:t>
            </a:r>
            <a:r>
              <a:rPr lang="en-GB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theory </a:t>
            </a:r>
            <a:endParaRPr lang="en-GB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1125"/>
              </a:spcAft>
              <a:buFont typeface="Symbol" panose="05050102010706020507" pitchFamily="18" charset="2"/>
              <a:buChar char=""/>
            </a:pPr>
            <a:r>
              <a:rPr lang="en-GB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Forest school offers a varied outdoor design and layout which Helens </a:t>
            </a:r>
            <a:r>
              <a:rPr lang="en-GB" sz="12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Bilton</a:t>
            </a:r>
            <a:r>
              <a:rPr lang="en-GB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states that this environment needs careful consideration</a:t>
            </a:r>
            <a:endParaRPr lang="en-GB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1125"/>
              </a:spcAft>
              <a:buFont typeface="Symbol" panose="05050102010706020507" pitchFamily="18" charset="2"/>
              <a:buChar char=""/>
            </a:pPr>
            <a:r>
              <a:rPr lang="en-GB" sz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Helen </a:t>
            </a:r>
            <a:r>
              <a:rPr lang="en-GB" sz="1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Bilton’s</a:t>
            </a:r>
            <a:r>
              <a:rPr lang="en-GB" sz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learning theory defines outdoor play such as Forest School is central to young children’s learning / more to some children than others </a:t>
            </a:r>
          </a:p>
          <a:p>
            <a:pPr marL="342900" lvl="0" indent="-342900">
              <a:spcAft>
                <a:spcPts val="1125"/>
              </a:spcAft>
              <a:buFont typeface="Symbol" panose="05050102010706020507" pitchFamily="18" charset="2"/>
              <a:buChar char=""/>
            </a:pPr>
            <a:r>
              <a:rPr lang="en-GB" sz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The Forest School environment allows and encourages children to relive experiences </a:t>
            </a:r>
            <a:endParaRPr lang="en-GB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1125"/>
              </a:spcAft>
              <a:buFont typeface="Symbol" panose="05050102010706020507" pitchFamily="18" charset="2"/>
              <a:buChar char=""/>
            </a:pPr>
            <a:r>
              <a:rPr lang="en-GB" sz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Freedom of movement in the outdoors supports children in their learning. </a:t>
            </a:r>
            <a:endParaRPr lang="en-GB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1125"/>
              </a:spcAft>
              <a:buFont typeface="Symbol" panose="05050102010706020507" pitchFamily="18" charset="2"/>
              <a:buChar char=""/>
            </a:pPr>
            <a:r>
              <a:rPr lang="en-GB" sz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Outdoor learning environments through play offer speech / language / communication / sensory experiences. </a:t>
            </a:r>
            <a:endParaRPr lang="en-GB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1125"/>
              </a:spcAft>
              <a:buFont typeface="Symbol" panose="05050102010706020507" pitchFamily="18" charset="2"/>
              <a:buChar char=""/>
            </a:pPr>
            <a:r>
              <a:rPr lang="en-GB" sz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The Forest School environment provides e.g. access to space / nurtures the mind / body growth </a:t>
            </a:r>
            <a:endParaRPr lang="en-GB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1125"/>
              </a:spcAft>
              <a:buFont typeface="Symbol" panose="05050102010706020507" pitchFamily="18" charset="2"/>
              <a:buChar char=""/>
            </a:pPr>
            <a:r>
              <a:rPr lang="en-GB" sz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Helen </a:t>
            </a:r>
            <a:r>
              <a:rPr lang="en-GB" sz="1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Bilton</a:t>
            </a:r>
            <a:r>
              <a:rPr lang="en-GB" sz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suggests that children need to have experiences to heighten emotions e.g. wonder / joy / excitement etc.</a:t>
            </a:r>
            <a:endParaRPr lang="en-GB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44074F3-B369-4191-B249-C2122CF79D78}"/>
              </a:ext>
            </a:extLst>
          </p:cNvPr>
          <p:cNvSpPr txBox="1"/>
          <p:nvPr/>
        </p:nvSpPr>
        <p:spPr>
          <a:xfrm>
            <a:off x="6019799" y="1029242"/>
            <a:ext cx="5977276" cy="5652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spcAft>
                <a:spcPts val="1125"/>
              </a:spcAft>
              <a:buFont typeface="Symbol" panose="05050102010706020507" pitchFamily="18" charset="2"/>
              <a:buChar char=""/>
            </a:pPr>
            <a:r>
              <a:rPr lang="en-GB" sz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The Forest School approach supports Helen </a:t>
            </a:r>
            <a:r>
              <a:rPr lang="en-GB" sz="1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Bilton’s</a:t>
            </a:r>
            <a:r>
              <a:rPr lang="en-GB" sz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theory of developing learning through a variety of equipment supporting e.g. imaginative / construction / books / planting equipment and resources / snack and seating areas / art and design / movement areas etc. </a:t>
            </a:r>
            <a:endParaRPr lang="en-GB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1125"/>
              </a:spcAft>
              <a:buFont typeface="Symbol" panose="05050102010706020507" pitchFamily="18" charset="2"/>
              <a:buChar char=""/>
            </a:pPr>
            <a:r>
              <a:rPr lang="en-GB" sz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Physical development is essential for children’s growth e.g. develops gross motor skills / fine motor skills / spatial awareness / develops co-ordination / balance and body awareness / keeps the body healthy / can support and develop a life-long good habit of daily exercise</a:t>
            </a:r>
            <a:endParaRPr lang="en-GB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1125"/>
              </a:spcAft>
              <a:buFont typeface="Symbol" panose="05050102010706020507" pitchFamily="18" charset="2"/>
              <a:buChar char=""/>
            </a:pPr>
            <a:r>
              <a:rPr lang="en-GB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Well planned and well resources outdoor play experiences support children e.g. individual progression / thinking skills / knowledge / understanding </a:t>
            </a:r>
            <a:endParaRPr lang="en-GB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1125"/>
              </a:spcAft>
              <a:buFont typeface="Symbol" panose="05050102010706020507" pitchFamily="18" charset="2"/>
              <a:buChar char=""/>
            </a:pPr>
            <a:r>
              <a:rPr lang="en-GB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The outdoor classroom offers children the opportunity to utilise effective modes of learning – play, movement and sensory experience </a:t>
            </a:r>
            <a:endParaRPr lang="en-GB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1125"/>
              </a:spcAft>
              <a:buFont typeface="Symbol" panose="05050102010706020507" pitchFamily="18" charset="2"/>
              <a:buChar char=""/>
            </a:pPr>
            <a:r>
              <a:rPr lang="en-GB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The Forest School environment supports children’s need for versatile equipment and learning through the outdoor environment </a:t>
            </a:r>
            <a:endParaRPr lang="en-GB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1125"/>
              </a:spcAft>
              <a:buFont typeface="Symbol" panose="05050102010706020507" pitchFamily="18" charset="2"/>
              <a:buChar char=""/>
            </a:pPr>
            <a:r>
              <a:rPr lang="en-GB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Helen </a:t>
            </a:r>
            <a:r>
              <a:rPr lang="en-GB" sz="12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Bilton</a:t>
            </a:r>
            <a:r>
              <a:rPr lang="en-GB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outdoor learning theory states children need to be able to control / change / modify their environment </a:t>
            </a:r>
            <a:endParaRPr lang="en-GB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1125"/>
              </a:spcAft>
              <a:buFont typeface="Symbol" panose="05050102010706020507" pitchFamily="18" charset="2"/>
              <a:buChar char=""/>
            </a:pPr>
            <a:r>
              <a:rPr lang="en-GB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Helen </a:t>
            </a:r>
            <a:r>
              <a:rPr lang="en-GB" sz="12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Bilton</a:t>
            </a:r>
            <a:r>
              <a:rPr lang="en-GB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states staff have to be supportive toward outdoor play / develop confidence / independence / enable children to reach their potential / committed to developing the outdoor area</a:t>
            </a:r>
            <a:endParaRPr lang="en-GB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1125"/>
              </a:spcAft>
              <a:buFont typeface="Symbol" panose="05050102010706020507" pitchFamily="18" charset="2"/>
              <a:buChar char=""/>
            </a:pPr>
            <a:r>
              <a:rPr lang="en-GB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The Forest School supports Helen </a:t>
            </a:r>
            <a:r>
              <a:rPr lang="en-GB" sz="12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Bilton’s</a:t>
            </a:r>
            <a:r>
              <a:rPr lang="en-GB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learning theory e.g. promoting the outdoors as an area for learning / using the natural resources / active learning / children using their senses / using resources for learning </a:t>
            </a:r>
            <a:endParaRPr lang="en-GB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1125"/>
              </a:spcAft>
            </a:pPr>
            <a:r>
              <a:rPr lang="en-GB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r>
              <a:rPr lang="en-GB" sz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This list is not exhaustive. </a:t>
            </a:r>
            <a:b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GB" sz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Credit any other relevant response.</a:t>
            </a:r>
            <a:endParaRPr lang="en-GB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4326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8000"/>
    </mc:Choice>
    <mc:Fallback xmlns="">
      <p:transition spd="slow" advTm="48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2A8F2AF-BC28-4991-9816-07479106F8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1800" dirty="0"/>
              <a:t>Question 1 and mark scheme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9383541-4C10-479A-A47A-18E05243C4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011" y="1064079"/>
            <a:ext cx="5075583" cy="3322864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2EC8678E-6DFF-41CD-A0E1-2A75A26F5547}"/>
              </a:ext>
            </a:extLst>
          </p:cNvPr>
          <p:cNvSpPr txBox="1"/>
          <p:nvPr/>
        </p:nvSpPr>
        <p:spPr>
          <a:xfrm>
            <a:off x="5606143" y="986985"/>
            <a:ext cx="6444343" cy="55938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05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Promoting general health and well-being for pre-conceptual care and during pregnancy is a priority for maternal and child health.</a:t>
            </a:r>
            <a:endParaRPr lang="en-GB" sz="105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sz="105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n-GB" sz="105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457200" algn="l"/>
                <a:tab pos="914400" algn="l"/>
                <a:tab pos="5715000" algn="r"/>
              </a:tabLst>
            </a:pPr>
            <a:r>
              <a:rPr lang="en-GB" sz="105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Describe a range of factors that contribute towards a healthy pregnancy.  </a:t>
            </a:r>
            <a:endParaRPr lang="en-GB" sz="105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sz="105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n-GB" sz="105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sz="105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Award up to 5 marks</a:t>
            </a:r>
            <a:r>
              <a:rPr lang="en-GB" sz="105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 </a:t>
            </a:r>
            <a:endParaRPr lang="en-GB" sz="105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sz="105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n-GB" sz="105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sz="105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Award 0 marks</a:t>
            </a:r>
            <a:r>
              <a:rPr lang="en-GB" sz="105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for a response that is not creditworthy.</a:t>
            </a:r>
            <a:endParaRPr lang="en-GB" sz="105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sz="105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Award 1-2 marks</a:t>
            </a:r>
            <a:r>
              <a:rPr lang="en-GB" sz="105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for a basic outline which shows limited knowledge and understanding of the factors that contribute towards a healthy pregnancy.</a:t>
            </a:r>
            <a:endParaRPr lang="en-GB" sz="105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sz="105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Award 3-4 marks</a:t>
            </a:r>
            <a:r>
              <a:rPr lang="en-GB" sz="105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for a good outline which shows some knowledge and understanding of the factors that contribute towards a healthy pregnancy.</a:t>
            </a:r>
            <a:endParaRPr lang="en-GB" sz="105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sz="105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Award 5 marks</a:t>
            </a:r>
            <a:r>
              <a:rPr lang="en-GB" sz="105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for a very good outline which shows knowledge and understanding of the factors that contribute towards a healthy pregnancy.</a:t>
            </a:r>
            <a:endParaRPr lang="en-GB" sz="105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sz="1050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n-GB" sz="105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sz="105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Response may refer to: </a:t>
            </a:r>
            <a:endParaRPr lang="en-GB" sz="105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105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Avoid alcohol as it affects the development of the baby in the womb e.g. the brain / the spinal cord </a:t>
            </a:r>
            <a:endParaRPr lang="en-GB" sz="105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105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Avoid smoking to reduce risks of complications e.g. low birth weight / placental problems  </a:t>
            </a:r>
            <a:endParaRPr lang="en-GB" sz="105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105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Avoid passive smoking</a:t>
            </a:r>
            <a:endParaRPr lang="en-GB" sz="105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105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Avoid exposure to air pollution during pregnancy which can increase the risks of premature birth / low birthweight </a:t>
            </a:r>
            <a:endParaRPr lang="en-GB" sz="105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105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Avoid contact sports where there is a risk of harm e.g. injury / falling / collision</a:t>
            </a:r>
            <a:endParaRPr lang="en-GB" sz="105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105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Eating a healthy and balance diet and avoid high risk foods e.g. raw eggs / undercooked meats / shellfish / liver etc.   </a:t>
            </a:r>
            <a:endParaRPr lang="en-GB" sz="105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105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 drink plenty of water and stay hydrated </a:t>
            </a:r>
            <a:endParaRPr lang="en-GB" sz="105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105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 eat plenty of foods rich in natural folic acid e.g. green leafy vegetables / bread / beans / pulses   </a:t>
            </a:r>
            <a:endParaRPr lang="en-GB" sz="105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105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 keep active and fit during pregnancy with moderate exercise </a:t>
            </a:r>
            <a:endParaRPr lang="en-GB" sz="105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105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 have regular ante-natal care and medical check-ups </a:t>
            </a:r>
            <a:endParaRPr lang="en-GB" sz="105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105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Take steps to reduce any domestic stress or anxiety that may cause harm in pregnancy / after birth</a:t>
            </a:r>
            <a:endParaRPr lang="en-GB" sz="105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105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Receive routine and non-routine monitoring screening checks as appropriate</a:t>
            </a:r>
            <a:endParaRPr lang="en-GB" sz="105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105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 be informed regarding recommended vitamins and supplements such as folic acid and vitamin D  </a:t>
            </a:r>
            <a:endParaRPr lang="en-GB" sz="105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sz="105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endParaRPr lang="en-GB" sz="105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sz="10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This list is not exhaustive. </a:t>
            </a:r>
            <a:endParaRPr lang="en-GB" sz="105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sz="10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Credit any other relevant respon</a:t>
            </a:r>
            <a:r>
              <a:rPr lang="en-GB" sz="1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se.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215A1BE-67B7-4F84-9905-92EB7AE1CF19}"/>
              </a:ext>
            </a:extLst>
          </p:cNvPr>
          <p:cNvSpPr txBox="1"/>
          <p:nvPr/>
        </p:nvSpPr>
        <p:spPr>
          <a:xfrm>
            <a:off x="214644" y="5393961"/>
            <a:ext cx="4912527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i="1" dirty="0"/>
              <a:t>Describe:</a:t>
            </a:r>
          </a:p>
          <a:p>
            <a:r>
              <a:rPr lang="en-US" sz="1400" i="1" dirty="0"/>
              <a:t>Provide details of an effect or impact, i.e. what has changed/happened Examine an issue in detail/in a structured way, taking into account different ideas </a:t>
            </a:r>
            <a:endParaRPr lang="en-GB" sz="1400" i="1" dirty="0"/>
          </a:p>
        </p:txBody>
      </p:sp>
    </p:spTree>
    <p:extLst>
      <p:ext uri="{BB962C8B-B14F-4D97-AF65-F5344CB8AC3E}">
        <p14:creationId xmlns:p14="http://schemas.microsoft.com/office/powerpoint/2010/main" val="3630742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8000"/>
    </mc:Choice>
    <mc:Fallback xmlns="">
      <p:transition spd="slow" advTm="48000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E1250CA2-B3D1-47C0-94E0-72630DEC5BC3}"/>
              </a:ext>
            </a:extLst>
          </p:cNvPr>
          <p:cNvSpPr/>
          <p:nvPr/>
        </p:nvSpPr>
        <p:spPr>
          <a:xfrm>
            <a:off x="7849848" y="1253574"/>
            <a:ext cx="3747052" cy="4244009"/>
          </a:xfrm>
          <a:prstGeom prst="wedgeRectCallout">
            <a:avLst>
              <a:gd name="adj1" fmla="val -56642"/>
              <a:gd name="adj2" fmla="val 69057"/>
            </a:avLst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6394D095-CF57-4BC9-BE3A-08605170358A}"/>
              </a:ext>
            </a:extLst>
          </p:cNvPr>
          <p:cNvSpPr/>
          <p:nvPr/>
        </p:nvSpPr>
        <p:spPr>
          <a:xfrm>
            <a:off x="8020878" y="1202635"/>
            <a:ext cx="3747052" cy="5158408"/>
          </a:xfrm>
          <a:prstGeom prst="wedgeRoundRectCallout">
            <a:avLst/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10" name="Speech Bubble: Rectangle with Corners Rounded 9">
            <a:extLst>
              <a:ext uri="{FF2B5EF4-FFF2-40B4-BE49-F238E27FC236}">
                <a16:creationId xmlns:a16="http://schemas.microsoft.com/office/drawing/2014/main" id="{AE5FD186-E0B8-4137-A176-B667CBC87609}"/>
              </a:ext>
            </a:extLst>
          </p:cNvPr>
          <p:cNvSpPr/>
          <p:nvPr/>
        </p:nvSpPr>
        <p:spPr>
          <a:xfrm>
            <a:off x="8307658" y="954157"/>
            <a:ext cx="3463181" cy="5158408"/>
          </a:xfrm>
          <a:prstGeom prst="wedgeRoundRectCallout">
            <a:avLst>
              <a:gd name="adj1" fmla="val -56182"/>
              <a:gd name="adj2" fmla="val 61556"/>
              <a:gd name="adj3" fmla="val 16667"/>
            </a:avLst>
          </a:prstGeom>
          <a:ln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r>
              <a:rPr lang="en-GB" sz="1800" i="1" dirty="0">
                <a:solidFill>
                  <a:srgbClr val="0070C0"/>
                </a:solidFill>
              </a:rPr>
              <a:t>  </a:t>
            </a: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91B27EA4-A427-43AC-A564-40F7D401D33F}"/>
              </a:ext>
            </a:extLst>
          </p:cNvPr>
          <p:cNvSpPr txBox="1">
            <a:spLocks/>
          </p:cNvSpPr>
          <p:nvPr/>
        </p:nvSpPr>
        <p:spPr>
          <a:xfrm>
            <a:off x="282011" y="254060"/>
            <a:ext cx="10223323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/>
              <a:t>Question 11 (b) with Examiner’s comments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298E9F9-8191-4984-9E75-4770D7509C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73" y="1222514"/>
            <a:ext cx="7839075" cy="202882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F16C540-B361-2040-87E1-95E987E6BA17}"/>
              </a:ext>
            </a:extLst>
          </p:cNvPr>
          <p:cNvSpPr txBox="1"/>
          <p:nvPr/>
        </p:nvSpPr>
        <p:spPr>
          <a:xfrm>
            <a:off x="8806264" y="1820178"/>
            <a:ext cx="261258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i="1" dirty="0">
                <a:solidFill>
                  <a:srgbClr val="0070C0"/>
                </a:solidFill>
              </a:rPr>
              <a:t>This candidate was able to a good summary. They  related well and built on the previous question by summarising the impact of the ideas around learning in the outdoors environment. </a:t>
            </a:r>
          </a:p>
          <a:p>
            <a:endParaRPr lang="en-GB" i="1" dirty="0">
              <a:solidFill>
                <a:srgbClr val="0070C0"/>
              </a:solidFill>
            </a:endParaRPr>
          </a:p>
          <a:p>
            <a:r>
              <a:rPr lang="en-GB" i="1" dirty="0">
                <a:solidFill>
                  <a:srgbClr val="0070C0"/>
                </a:solidFill>
              </a:rPr>
              <a:t>3 </a:t>
            </a:r>
            <a:r>
              <a:rPr lang="en-GB" sz="1800" i="1" dirty="0">
                <a:solidFill>
                  <a:srgbClr val="0070C0"/>
                </a:solidFill>
              </a:rPr>
              <a:t>marks awarded</a:t>
            </a:r>
            <a:endParaRPr lang="en-GB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1545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787"/>
    </mc:Choice>
    <mc:Fallback xmlns="">
      <p:transition spd="slow" advTm="98787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E1250CA2-B3D1-47C0-94E0-72630DEC5BC3}"/>
              </a:ext>
            </a:extLst>
          </p:cNvPr>
          <p:cNvSpPr/>
          <p:nvPr/>
        </p:nvSpPr>
        <p:spPr>
          <a:xfrm>
            <a:off x="8020878" y="1391477"/>
            <a:ext cx="3747052" cy="4244009"/>
          </a:xfrm>
          <a:prstGeom prst="wedgeRectCallout">
            <a:avLst>
              <a:gd name="adj1" fmla="val -56642"/>
              <a:gd name="adj2" fmla="val 69057"/>
            </a:avLst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6394D095-CF57-4BC9-BE3A-08605170358A}"/>
              </a:ext>
            </a:extLst>
          </p:cNvPr>
          <p:cNvSpPr/>
          <p:nvPr/>
        </p:nvSpPr>
        <p:spPr>
          <a:xfrm>
            <a:off x="8020878" y="1202635"/>
            <a:ext cx="3747052" cy="5158408"/>
          </a:xfrm>
          <a:prstGeom prst="wedgeRoundRectCallout">
            <a:avLst/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10" name="Speech Bubble: Rectangle with Corners Rounded 9">
            <a:extLst>
              <a:ext uri="{FF2B5EF4-FFF2-40B4-BE49-F238E27FC236}">
                <a16:creationId xmlns:a16="http://schemas.microsoft.com/office/drawing/2014/main" id="{AE5FD186-E0B8-4137-A176-B667CBC87609}"/>
              </a:ext>
            </a:extLst>
          </p:cNvPr>
          <p:cNvSpPr/>
          <p:nvPr/>
        </p:nvSpPr>
        <p:spPr>
          <a:xfrm>
            <a:off x="8341112" y="954157"/>
            <a:ext cx="3429728" cy="5158408"/>
          </a:xfrm>
          <a:prstGeom prst="wedgeRoundRectCallout">
            <a:avLst>
              <a:gd name="adj1" fmla="val -56182"/>
              <a:gd name="adj2" fmla="val 61556"/>
              <a:gd name="adj3" fmla="val 16667"/>
            </a:avLst>
          </a:prstGeom>
          <a:ln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91B27EA4-A427-43AC-A564-40F7D401D33F}"/>
              </a:ext>
            </a:extLst>
          </p:cNvPr>
          <p:cNvSpPr txBox="1">
            <a:spLocks/>
          </p:cNvSpPr>
          <p:nvPr/>
        </p:nvSpPr>
        <p:spPr>
          <a:xfrm>
            <a:off x="282011" y="254060"/>
            <a:ext cx="10223323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/>
              <a:t>Question 11 (b) with Examiner’s comments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79C7481-3DAA-4F87-B965-DE76190ABF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011" y="1202635"/>
            <a:ext cx="7524750" cy="24384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2AFF432-5340-1140-90A0-D26309C9A441}"/>
              </a:ext>
            </a:extLst>
          </p:cNvPr>
          <p:cNvSpPr txBox="1"/>
          <p:nvPr/>
        </p:nvSpPr>
        <p:spPr>
          <a:xfrm>
            <a:off x="8686800" y="1475103"/>
            <a:ext cx="267629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i="1" dirty="0">
                <a:solidFill>
                  <a:srgbClr val="0070C0"/>
                </a:solidFill>
              </a:rPr>
              <a:t>This candidate summarised a number of key points. There is a clear understanding shown of the impact that Helen Bilton theory has had on learning through the freedom and expression of outdoor experiences. </a:t>
            </a:r>
          </a:p>
          <a:p>
            <a:endParaRPr lang="en-GB" i="1" dirty="0">
              <a:solidFill>
                <a:srgbClr val="0070C0"/>
              </a:solidFill>
            </a:endParaRPr>
          </a:p>
          <a:p>
            <a:r>
              <a:rPr lang="en-GB" i="1" dirty="0">
                <a:solidFill>
                  <a:srgbClr val="0070C0"/>
                </a:solidFill>
              </a:rPr>
              <a:t>5 </a:t>
            </a:r>
            <a:r>
              <a:rPr lang="en-GB" sz="1800" i="1" dirty="0">
                <a:solidFill>
                  <a:srgbClr val="0070C0"/>
                </a:solidFill>
              </a:rPr>
              <a:t>marks awarded</a:t>
            </a:r>
            <a:endParaRPr lang="en-GB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0642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787"/>
    </mc:Choice>
    <mc:Fallback xmlns="">
      <p:transition spd="slow" advTm="98787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E1250CA2-B3D1-47C0-94E0-72630DEC5BC3}"/>
              </a:ext>
            </a:extLst>
          </p:cNvPr>
          <p:cNvSpPr/>
          <p:nvPr/>
        </p:nvSpPr>
        <p:spPr>
          <a:xfrm>
            <a:off x="8020878" y="1391477"/>
            <a:ext cx="3747052" cy="4244009"/>
          </a:xfrm>
          <a:prstGeom prst="wedgeRectCallout">
            <a:avLst>
              <a:gd name="adj1" fmla="val -56642"/>
              <a:gd name="adj2" fmla="val 69057"/>
            </a:avLst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 dirty="0">
              <a:solidFill>
                <a:srgbClr val="0070C0"/>
              </a:solidFill>
            </a:endParaRPr>
          </a:p>
        </p:txBody>
      </p: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6394D095-CF57-4BC9-BE3A-08605170358A}"/>
              </a:ext>
            </a:extLst>
          </p:cNvPr>
          <p:cNvSpPr/>
          <p:nvPr/>
        </p:nvSpPr>
        <p:spPr>
          <a:xfrm>
            <a:off x="8020877" y="1202635"/>
            <a:ext cx="4039436" cy="5158408"/>
          </a:xfrm>
          <a:prstGeom prst="wedgeRoundRectCallout">
            <a:avLst/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10" name="Speech Bubble: Rectangle with Corners Rounded 9">
            <a:extLst>
              <a:ext uri="{FF2B5EF4-FFF2-40B4-BE49-F238E27FC236}">
                <a16:creationId xmlns:a16="http://schemas.microsoft.com/office/drawing/2014/main" id="{AE5FD186-E0B8-4137-A176-B667CBC87609}"/>
              </a:ext>
            </a:extLst>
          </p:cNvPr>
          <p:cNvSpPr/>
          <p:nvPr/>
        </p:nvSpPr>
        <p:spPr>
          <a:xfrm>
            <a:off x="8474926" y="1114436"/>
            <a:ext cx="3331487" cy="5246607"/>
          </a:xfrm>
          <a:prstGeom prst="wedgeRoundRectCallout">
            <a:avLst>
              <a:gd name="adj1" fmla="val -55351"/>
              <a:gd name="adj2" fmla="val 58172"/>
              <a:gd name="adj3" fmla="val 16667"/>
            </a:avLst>
          </a:prstGeom>
          <a:ln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r>
              <a:rPr lang="en-GB" sz="1800" i="1" dirty="0">
                <a:solidFill>
                  <a:srgbClr val="0070C0"/>
                </a:solidFill>
              </a:rPr>
              <a:t>   </a:t>
            </a: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91B27EA4-A427-43AC-A564-40F7D401D33F}"/>
              </a:ext>
            </a:extLst>
          </p:cNvPr>
          <p:cNvSpPr txBox="1">
            <a:spLocks/>
          </p:cNvSpPr>
          <p:nvPr/>
        </p:nvSpPr>
        <p:spPr>
          <a:xfrm>
            <a:off x="282011" y="254060"/>
            <a:ext cx="10223323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/>
              <a:t>Question 1 with Examiner’s comments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4FBEC46-7C9A-49BA-9305-ABBFB7ED5E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687" y="1146938"/>
            <a:ext cx="8064371" cy="271138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9AC6333-7503-1744-97FA-ED7838DBF41D}"/>
              </a:ext>
            </a:extLst>
          </p:cNvPr>
          <p:cNvSpPr txBox="1"/>
          <p:nvPr/>
        </p:nvSpPr>
        <p:spPr>
          <a:xfrm>
            <a:off x="8809463" y="1534089"/>
            <a:ext cx="256973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i="1" dirty="0">
                <a:solidFill>
                  <a:srgbClr val="0070C0"/>
                </a:solidFill>
              </a:rPr>
              <a:t>This candidate accessed the higher mark banding through providing a very good description of a range of factors and being able to show knowledge and understanding of promoting a healthy pregnancy. </a:t>
            </a:r>
          </a:p>
          <a:p>
            <a:endParaRPr lang="en-GB" dirty="0"/>
          </a:p>
          <a:p>
            <a:r>
              <a:rPr lang="en-GB" sz="1800" i="1" dirty="0">
                <a:solidFill>
                  <a:srgbClr val="0070C0"/>
                </a:solidFill>
              </a:rPr>
              <a:t>5 marks awarded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8894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787"/>
    </mc:Choice>
    <mc:Fallback xmlns="">
      <p:transition spd="slow" advTm="98787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E1250CA2-B3D1-47C0-94E0-72630DEC5BC3}"/>
              </a:ext>
            </a:extLst>
          </p:cNvPr>
          <p:cNvSpPr/>
          <p:nvPr/>
        </p:nvSpPr>
        <p:spPr>
          <a:xfrm>
            <a:off x="8020878" y="1391477"/>
            <a:ext cx="3747052" cy="4244009"/>
          </a:xfrm>
          <a:prstGeom prst="wedgeRectCallout">
            <a:avLst>
              <a:gd name="adj1" fmla="val -56642"/>
              <a:gd name="adj2" fmla="val 69057"/>
            </a:avLst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6394D095-CF57-4BC9-BE3A-08605170358A}"/>
              </a:ext>
            </a:extLst>
          </p:cNvPr>
          <p:cNvSpPr/>
          <p:nvPr/>
        </p:nvSpPr>
        <p:spPr>
          <a:xfrm>
            <a:off x="8020878" y="1202635"/>
            <a:ext cx="3747052" cy="5158408"/>
          </a:xfrm>
          <a:prstGeom prst="wedgeRoundRectCallout">
            <a:avLst/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10" name="Speech Bubble: Rectangle with Corners Rounded 9">
            <a:extLst>
              <a:ext uri="{FF2B5EF4-FFF2-40B4-BE49-F238E27FC236}">
                <a16:creationId xmlns:a16="http://schemas.microsoft.com/office/drawing/2014/main" id="{AE5FD186-E0B8-4137-A176-B667CBC87609}"/>
              </a:ext>
            </a:extLst>
          </p:cNvPr>
          <p:cNvSpPr/>
          <p:nvPr/>
        </p:nvSpPr>
        <p:spPr>
          <a:xfrm>
            <a:off x="8331200" y="954157"/>
            <a:ext cx="3439640" cy="5406886"/>
          </a:xfrm>
          <a:prstGeom prst="wedgeRoundRectCallout">
            <a:avLst>
              <a:gd name="adj1" fmla="val -51466"/>
              <a:gd name="adj2" fmla="val 57737"/>
              <a:gd name="adj3" fmla="val 16667"/>
            </a:avLst>
          </a:prstGeom>
          <a:ln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r>
              <a:rPr lang="en-GB" sz="1800" i="1" dirty="0">
                <a:solidFill>
                  <a:srgbClr val="0070C0"/>
                </a:solidFill>
              </a:rPr>
              <a:t>    </a:t>
            </a: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91B27EA4-A427-43AC-A564-40F7D401D33F}"/>
              </a:ext>
            </a:extLst>
          </p:cNvPr>
          <p:cNvSpPr txBox="1">
            <a:spLocks/>
          </p:cNvSpPr>
          <p:nvPr/>
        </p:nvSpPr>
        <p:spPr>
          <a:xfrm>
            <a:off x="282011" y="254060"/>
            <a:ext cx="10223323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/>
              <a:t>Question 1 with Examiner’s comments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3E0973D-9210-44F2-A503-BF5A5BBD54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160" y="1202634"/>
            <a:ext cx="6796420" cy="424400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5FB261B-40CF-5F44-932D-5C3611C2EE5C}"/>
              </a:ext>
            </a:extLst>
          </p:cNvPr>
          <p:cNvSpPr txBox="1"/>
          <p:nvPr/>
        </p:nvSpPr>
        <p:spPr>
          <a:xfrm>
            <a:off x="8675649" y="1391477"/>
            <a:ext cx="276160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i="1" dirty="0">
                <a:solidFill>
                  <a:srgbClr val="0070C0"/>
                </a:solidFill>
              </a:rPr>
              <a:t>This candidate linked their understanding of unhealthy lifestyles and discussed what should be avoided to contribute towards a healthy pregnancy and provided a good description.</a:t>
            </a:r>
          </a:p>
          <a:p>
            <a:endParaRPr lang="en-GB" i="1" dirty="0">
              <a:solidFill>
                <a:srgbClr val="0070C0"/>
              </a:solidFill>
            </a:endParaRPr>
          </a:p>
          <a:p>
            <a:r>
              <a:rPr lang="en-GB" sz="1800" i="1" dirty="0">
                <a:solidFill>
                  <a:srgbClr val="0070C0"/>
                </a:solidFill>
              </a:rPr>
              <a:t>4 marks awarded</a:t>
            </a:r>
            <a:endParaRPr lang="en-GB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3031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787"/>
    </mc:Choice>
    <mc:Fallback xmlns="">
      <p:transition spd="slow" advTm="98787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E1250CA2-B3D1-47C0-94E0-72630DEC5BC3}"/>
              </a:ext>
            </a:extLst>
          </p:cNvPr>
          <p:cNvSpPr/>
          <p:nvPr/>
        </p:nvSpPr>
        <p:spPr>
          <a:xfrm>
            <a:off x="8020878" y="1391477"/>
            <a:ext cx="3747052" cy="4244009"/>
          </a:xfrm>
          <a:prstGeom prst="wedgeRectCallout">
            <a:avLst>
              <a:gd name="adj1" fmla="val -56642"/>
              <a:gd name="adj2" fmla="val 69057"/>
            </a:avLst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6394D095-CF57-4BC9-BE3A-08605170358A}"/>
              </a:ext>
            </a:extLst>
          </p:cNvPr>
          <p:cNvSpPr/>
          <p:nvPr/>
        </p:nvSpPr>
        <p:spPr>
          <a:xfrm>
            <a:off x="8020878" y="1202635"/>
            <a:ext cx="3747052" cy="5158408"/>
          </a:xfrm>
          <a:prstGeom prst="wedgeRoundRectCallout">
            <a:avLst/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10" name="Speech Bubble: Rectangle with Corners Rounded 9">
            <a:extLst>
              <a:ext uri="{FF2B5EF4-FFF2-40B4-BE49-F238E27FC236}">
                <a16:creationId xmlns:a16="http://schemas.microsoft.com/office/drawing/2014/main" id="{AE5FD186-E0B8-4137-A176-B667CBC87609}"/>
              </a:ext>
            </a:extLst>
          </p:cNvPr>
          <p:cNvSpPr/>
          <p:nvPr/>
        </p:nvSpPr>
        <p:spPr>
          <a:xfrm>
            <a:off x="8017967" y="954157"/>
            <a:ext cx="3752873" cy="5406886"/>
          </a:xfrm>
          <a:prstGeom prst="wedgeRoundRectCallout">
            <a:avLst>
              <a:gd name="adj1" fmla="val -51466"/>
              <a:gd name="adj2" fmla="val 57737"/>
              <a:gd name="adj3" fmla="val 16667"/>
            </a:avLst>
          </a:prstGeom>
          <a:ln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r>
              <a:rPr lang="en-GB" sz="1800" i="1" dirty="0">
                <a:solidFill>
                  <a:srgbClr val="0070C0"/>
                </a:solidFill>
              </a:rPr>
              <a:t>    </a:t>
            </a:r>
          </a:p>
          <a:p>
            <a:r>
              <a:rPr lang="en-GB" sz="1800" i="1" dirty="0">
                <a:solidFill>
                  <a:srgbClr val="0070C0"/>
                </a:solidFill>
              </a:rPr>
              <a:t>   </a:t>
            </a: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91B27EA4-A427-43AC-A564-40F7D401D33F}"/>
              </a:ext>
            </a:extLst>
          </p:cNvPr>
          <p:cNvSpPr txBox="1">
            <a:spLocks/>
          </p:cNvSpPr>
          <p:nvPr/>
        </p:nvSpPr>
        <p:spPr>
          <a:xfrm>
            <a:off x="282011" y="254060"/>
            <a:ext cx="10223323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/>
              <a:t>Question 1 with Examiner’s comments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7E5E4FF-7F1B-483A-9162-DC637FE760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" y="1200564"/>
            <a:ext cx="7658100" cy="258127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1BC59B2-021E-7B4B-90E1-323D22759AD0}"/>
              </a:ext>
            </a:extLst>
          </p:cNvPr>
          <p:cNvSpPr txBox="1"/>
          <p:nvPr/>
        </p:nvSpPr>
        <p:spPr>
          <a:xfrm>
            <a:off x="8302171" y="1062905"/>
            <a:ext cx="325120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i="1" dirty="0">
                <a:solidFill>
                  <a:srgbClr val="0070C0"/>
                </a:solidFill>
              </a:rPr>
              <a:t>This candidate provided a very good discussion around the topic of health care with descriptions of ensuring that the mother and baby have regular check-ups and routine and non-routine tests and screening as part of monitoring during pregnancy. </a:t>
            </a:r>
          </a:p>
          <a:p>
            <a:endParaRPr lang="en-GB" i="1" dirty="0">
              <a:solidFill>
                <a:srgbClr val="0070C0"/>
              </a:solidFill>
            </a:endParaRPr>
          </a:p>
          <a:p>
            <a:r>
              <a:rPr lang="en-GB" i="1" dirty="0">
                <a:solidFill>
                  <a:srgbClr val="0070C0"/>
                </a:solidFill>
              </a:rPr>
              <a:t>Overall, question 1 was a highly marked question and candidates gained a good start in their examination paper.</a:t>
            </a:r>
          </a:p>
          <a:p>
            <a:endParaRPr lang="en-GB" dirty="0"/>
          </a:p>
          <a:p>
            <a:r>
              <a:rPr lang="en-GB" sz="1800" i="1" dirty="0">
                <a:solidFill>
                  <a:srgbClr val="0070C0"/>
                </a:solidFill>
              </a:rPr>
              <a:t> 5 marks awarded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53134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787"/>
    </mc:Choice>
    <mc:Fallback xmlns="">
      <p:transition spd="slow" advTm="98787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2A8F2AF-BC28-4991-9816-07479106F8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1800" dirty="0"/>
              <a:t>Question 3 and mark scheme 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304C4E0-5DBA-49D0-A801-F9BDC6C625DE}"/>
              </a:ext>
            </a:extLst>
          </p:cNvPr>
          <p:cNvSpPr/>
          <p:nvPr/>
        </p:nvSpPr>
        <p:spPr>
          <a:xfrm>
            <a:off x="12350748" y="4321628"/>
            <a:ext cx="3058886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6123FA3-22B9-4A39-A723-980DEB36230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38"/>
          <a:stretch/>
        </p:blipFill>
        <p:spPr>
          <a:xfrm>
            <a:off x="326571" y="1195387"/>
            <a:ext cx="5270390" cy="446722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8F61D30-EE5D-4913-A60D-66B148654F45}"/>
              </a:ext>
            </a:extLst>
          </p:cNvPr>
          <p:cNvSpPr txBox="1"/>
          <p:nvPr/>
        </p:nvSpPr>
        <p:spPr>
          <a:xfrm>
            <a:off x="6096000" y="2793999"/>
            <a:ext cx="5548992" cy="30315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Award up to </a:t>
            </a:r>
            <a:r>
              <a:rPr lang="en-GB" sz="12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7 marks. </a:t>
            </a:r>
            <a:endParaRPr lang="en-GB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sz="12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n-GB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sz="12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Award 0 marks </a:t>
            </a:r>
            <a:r>
              <a:rPr lang="en-GB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for a response that is not creditworthy.</a:t>
            </a:r>
          </a:p>
          <a:p>
            <a:endParaRPr lang="en-GB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sz="12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Award 1-2 marks</a:t>
            </a:r>
            <a:r>
              <a:rPr lang="en-GB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for a basic </a:t>
            </a:r>
            <a:r>
              <a:rPr lang="en-US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discussion </a:t>
            </a:r>
            <a:r>
              <a:rPr lang="en-GB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which shows limited knowledge and understanding </a:t>
            </a:r>
            <a:r>
              <a:rPr lang="en-US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of the positive and negative effects of technology on children and young people’s health and well-being</a:t>
            </a:r>
          </a:p>
          <a:p>
            <a:endParaRPr lang="en-GB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sz="12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Award 3-5 marks </a:t>
            </a:r>
            <a:r>
              <a:rPr lang="en-GB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for a good </a:t>
            </a:r>
            <a:r>
              <a:rPr lang="en-US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discussion </a:t>
            </a:r>
            <a:r>
              <a:rPr lang="en-GB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which shows some knowledge and understanding </a:t>
            </a:r>
            <a:r>
              <a:rPr lang="en-US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of the positive and negative effects of technology on children and young people’s health and well-being</a:t>
            </a:r>
          </a:p>
          <a:p>
            <a:endParaRPr lang="en-GB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sz="12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Award 6-7 marks </a:t>
            </a:r>
            <a:r>
              <a:rPr lang="en-GB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for a very good </a:t>
            </a:r>
            <a:r>
              <a:rPr lang="en-US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discussion </a:t>
            </a:r>
            <a:r>
              <a:rPr lang="en-GB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which shows knowledge and understanding </a:t>
            </a:r>
            <a:r>
              <a:rPr lang="en-US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of the positive and negative effects of technology on children and young people’s health and well-being</a:t>
            </a:r>
            <a:endParaRPr lang="en-GB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FB188F4-CAEF-493D-94EC-C4C71DB92BA3}"/>
              </a:ext>
            </a:extLst>
          </p:cNvPr>
          <p:cNvSpPr txBox="1"/>
          <p:nvPr/>
        </p:nvSpPr>
        <p:spPr>
          <a:xfrm>
            <a:off x="9144000" y="6481139"/>
            <a:ext cx="27659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i="1" dirty="0"/>
              <a:t>Mark scheme continued on next page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62C611B-FDE7-4410-A6AA-961BF96668E8}"/>
              </a:ext>
            </a:extLst>
          </p:cNvPr>
          <p:cNvSpPr txBox="1"/>
          <p:nvPr/>
        </p:nvSpPr>
        <p:spPr>
          <a:xfrm>
            <a:off x="6028633" y="1142789"/>
            <a:ext cx="588135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i="1" dirty="0"/>
              <a:t>Discuss: </a:t>
            </a:r>
          </a:p>
          <a:p>
            <a:r>
              <a:rPr lang="en-US" sz="1400" i="1" dirty="0"/>
              <a:t>Provide details of an effect or impact, i.e. what has changed/happened Examine an issue in detail/in a structured way, taking into account different ideas </a:t>
            </a:r>
            <a:endParaRPr lang="en-GB" sz="1400" i="1" dirty="0"/>
          </a:p>
        </p:txBody>
      </p:sp>
    </p:spTree>
    <p:extLst>
      <p:ext uri="{BB962C8B-B14F-4D97-AF65-F5344CB8AC3E}">
        <p14:creationId xmlns:p14="http://schemas.microsoft.com/office/powerpoint/2010/main" val="206933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8000"/>
    </mc:Choice>
    <mc:Fallback xmlns="">
      <p:transition spd="slow" advTm="48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2A8F2AF-BC28-4991-9816-07479106F8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1800" dirty="0"/>
              <a:t>Question 3 and mark scheme 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304C4E0-5DBA-49D0-A801-F9BDC6C625DE}"/>
              </a:ext>
            </a:extLst>
          </p:cNvPr>
          <p:cNvSpPr/>
          <p:nvPr/>
        </p:nvSpPr>
        <p:spPr>
          <a:xfrm>
            <a:off x="12350748" y="4321628"/>
            <a:ext cx="3058886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A9001EC-33CD-4882-906A-3168AE5F2D86}"/>
              </a:ext>
            </a:extLst>
          </p:cNvPr>
          <p:cNvSpPr txBox="1"/>
          <p:nvPr/>
        </p:nvSpPr>
        <p:spPr>
          <a:xfrm>
            <a:off x="282011" y="1140078"/>
            <a:ext cx="5472792" cy="53399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Technology plays a significant role in the day to day life of children, young people and families. 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Discuss the positive and negative effects of technology on children and young people’s health and wellbeing.  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Award up to </a:t>
            </a:r>
            <a:r>
              <a:rPr lang="en-GB" sz="11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7 marks. 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sz="11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sz="11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Award 0 marks </a:t>
            </a:r>
            <a:r>
              <a:rPr lang="en-GB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for a response that is not creditworthy.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sz="11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Award 1-2 marks</a:t>
            </a:r>
            <a:r>
              <a:rPr lang="en-GB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for a basic </a:t>
            </a:r>
            <a:r>
              <a:rPr lang="en-US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discussion </a:t>
            </a:r>
            <a:r>
              <a:rPr lang="en-GB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which shows limited knowledge and understanding </a:t>
            </a:r>
            <a:r>
              <a:rPr lang="en-US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of the positive and negative effects of technology on children and young people’s health and well-being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sz="11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Award 3-5 marks </a:t>
            </a:r>
            <a:r>
              <a:rPr lang="en-GB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for a good </a:t>
            </a:r>
            <a:r>
              <a:rPr lang="en-US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discussion </a:t>
            </a:r>
            <a:r>
              <a:rPr lang="en-GB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which shows some knowledge and understanding </a:t>
            </a:r>
            <a:r>
              <a:rPr lang="en-US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of the positive and negative effects of technology on children and young people’s health and well-being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sz="11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Award 6-7 marks </a:t>
            </a:r>
            <a:r>
              <a:rPr lang="en-GB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for a very good </a:t>
            </a:r>
            <a:r>
              <a:rPr lang="en-US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discussion </a:t>
            </a:r>
            <a:r>
              <a:rPr lang="en-GB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which shows knowledge and understanding </a:t>
            </a:r>
            <a:r>
              <a:rPr lang="en-US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of the positive and negative effects of technology on children and young people’s health and well-being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Response may refer to: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sz="1100" dirty="0">
                <a:solidFill>
                  <a:srgbClr val="4B4949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sz="1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Technology refers to digital and analogue materials, including software programs, applications (apps), broadcast and streaming media, children’s television programming, e-books, and the Internet. 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sz="1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sz="1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Positives: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An educational tool for learning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Educational games to gain new skills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Supports leisure time 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Offers an alternative learning style to develop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Use of strategies and concepts 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BC9EF7B-DBFD-457E-B32E-F8BF36264312}"/>
              </a:ext>
            </a:extLst>
          </p:cNvPr>
          <p:cNvSpPr txBox="1"/>
          <p:nvPr/>
        </p:nvSpPr>
        <p:spPr>
          <a:xfrm>
            <a:off x="6172200" y="2887277"/>
            <a:ext cx="5472792" cy="3816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Negatives: 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Affects the way children’s brains grow and develop, problem solving abilities are less developed / attention span is inconsistent or lower Developmental delays in vocabulary and communication skills Can create low self-esteem / low self-image 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Greater risk of anxiety / depression / inability to manage emotions among children and young people 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Creates a distracting environment / affects children’s sleep patterns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Less opportunities for imaginative / creative play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Higher incidence of obesity 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US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Cyber bullying impacting on children’s emotional development and mental health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Change children’s outlook and behaviour and creates a greater frequency of mood swings 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Technology is faster and can create erratic behaviour 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Exposure to inappropriate materials / heightens safeguarding risks / concerns for safety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Less contact with important role models in children’s lives 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Fragmented family life / reduced parental attention  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/>
            <a:r>
              <a:rPr lang="en-GB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sz="1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This list is not exhaustive. 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sz="1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Credit any other relevant response.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E32AF0B-E44A-450D-B58D-CFA7EB76426A}"/>
              </a:ext>
            </a:extLst>
          </p:cNvPr>
          <p:cNvSpPr txBox="1"/>
          <p:nvPr/>
        </p:nvSpPr>
        <p:spPr>
          <a:xfrm>
            <a:off x="6172200" y="1132993"/>
            <a:ext cx="5472792" cy="16158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Parental guidance and learning opportunities 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Discussion and communication through family interaction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Visual /audio stimulus / learning forum 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1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Supports issues relating to emotional wellbeing through discussion and guidance 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Creates boundaries and control of behaviour 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Rewards and points through group and school charts e.g. ClassDojo, class charts 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Communication tool to support interaction, relationships and friendships 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0739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8000"/>
    </mc:Choice>
    <mc:Fallback xmlns="">
      <p:transition spd="slow" advTm="48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E1250CA2-B3D1-47C0-94E0-72630DEC5BC3}"/>
              </a:ext>
            </a:extLst>
          </p:cNvPr>
          <p:cNvSpPr/>
          <p:nvPr/>
        </p:nvSpPr>
        <p:spPr>
          <a:xfrm>
            <a:off x="8020878" y="1391477"/>
            <a:ext cx="3747052" cy="4244009"/>
          </a:xfrm>
          <a:prstGeom prst="wedgeRectCallout">
            <a:avLst>
              <a:gd name="adj1" fmla="val -56642"/>
              <a:gd name="adj2" fmla="val 69057"/>
            </a:avLst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6394D095-CF57-4BC9-BE3A-08605170358A}"/>
              </a:ext>
            </a:extLst>
          </p:cNvPr>
          <p:cNvSpPr/>
          <p:nvPr/>
        </p:nvSpPr>
        <p:spPr>
          <a:xfrm>
            <a:off x="8020878" y="1202635"/>
            <a:ext cx="3747052" cy="5158408"/>
          </a:xfrm>
          <a:prstGeom prst="wedgeRoundRectCallout">
            <a:avLst/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10" name="Speech Bubble: Rectangle with Corners Rounded 9">
            <a:extLst>
              <a:ext uri="{FF2B5EF4-FFF2-40B4-BE49-F238E27FC236}">
                <a16:creationId xmlns:a16="http://schemas.microsoft.com/office/drawing/2014/main" id="{AE5FD186-E0B8-4137-A176-B667CBC87609}"/>
              </a:ext>
            </a:extLst>
          </p:cNvPr>
          <p:cNvSpPr/>
          <p:nvPr/>
        </p:nvSpPr>
        <p:spPr>
          <a:xfrm>
            <a:off x="8175172" y="954157"/>
            <a:ext cx="3595668" cy="5158408"/>
          </a:xfrm>
          <a:prstGeom prst="wedgeRoundRectCallout">
            <a:avLst>
              <a:gd name="adj1" fmla="val -56182"/>
              <a:gd name="adj2" fmla="val 61556"/>
              <a:gd name="adj3" fmla="val 16667"/>
            </a:avLst>
          </a:prstGeom>
          <a:ln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r>
              <a:rPr lang="en-GB" sz="1800" i="1" dirty="0">
                <a:solidFill>
                  <a:srgbClr val="0070C0"/>
                </a:solidFill>
              </a:rPr>
              <a:t>    </a:t>
            </a:r>
          </a:p>
          <a:p>
            <a:r>
              <a:rPr lang="en-GB" i="1" dirty="0">
                <a:solidFill>
                  <a:srgbClr val="0070C0"/>
                </a:solidFill>
              </a:rPr>
              <a:t>   </a:t>
            </a:r>
            <a:endParaRPr lang="en-GB" sz="1800" i="1" dirty="0">
              <a:solidFill>
                <a:srgbClr val="0070C0"/>
              </a:solidFill>
            </a:endParaRP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91B27EA4-A427-43AC-A564-40F7D401D33F}"/>
              </a:ext>
            </a:extLst>
          </p:cNvPr>
          <p:cNvSpPr txBox="1">
            <a:spLocks/>
          </p:cNvSpPr>
          <p:nvPr/>
        </p:nvSpPr>
        <p:spPr>
          <a:xfrm>
            <a:off x="282011" y="254060"/>
            <a:ext cx="10223323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/>
              <a:t>Question 3 with Examiner’s comments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9ED680A-BC6F-470F-BD36-3FFC8EABF2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466" y="1202635"/>
            <a:ext cx="7620000" cy="215265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DE88A75-7ACD-8847-BE5C-51ED383B294B}"/>
              </a:ext>
            </a:extLst>
          </p:cNvPr>
          <p:cNvSpPr txBox="1"/>
          <p:nvPr/>
        </p:nvSpPr>
        <p:spPr>
          <a:xfrm>
            <a:off x="8505371" y="1202635"/>
            <a:ext cx="2960915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i="1" dirty="0">
                <a:solidFill>
                  <a:srgbClr val="0070C0"/>
                </a:solidFill>
              </a:rPr>
              <a:t>The response is clearly  focused and clearly evidenced with examples within the response, linking to positive and negatives. </a:t>
            </a:r>
          </a:p>
          <a:p>
            <a:endParaRPr lang="en-GB" i="1" dirty="0">
              <a:solidFill>
                <a:srgbClr val="0070C0"/>
              </a:solidFill>
            </a:endParaRPr>
          </a:p>
          <a:p>
            <a:r>
              <a:rPr lang="en-GB" i="1" dirty="0">
                <a:solidFill>
                  <a:srgbClr val="0070C0"/>
                </a:solidFill>
              </a:rPr>
              <a:t>The candidate answered this question in a knowledgeable and clear way, and provided a good discussion. More detail within the discussion could have provided higher marks. </a:t>
            </a:r>
          </a:p>
          <a:p>
            <a:endParaRPr lang="en-GB" dirty="0"/>
          </a:p>
          <a:p>
            <a:r>
              <a:rPr lang="en-GB" sz="1800" i="1" dirty="0">
                <a:solidFill>
                  <a:srgbClr val="0070C0"/>
                </a:solidFill>
              </a:rPr>
              <a:t>5 marks awarded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83767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787"/>
    </mc:Choice>
    <mc:Fallback xmlns="">
      <p:transition spd="slow" advTm="98787"/>
    </mc:Fallback>
  </mc:AlternateContent>
</p:sld>
</file>

<file path=ppt/theme/theme1.xml><?xml version="1.0" encoding="utf-8"?>
<a:theme xmlns:a="http://schemas.openxmlformats.org/drawingml/2006/main" name="Office Theme">
  <a:themeElements>
    <a:clrScheme name="City and guilds 0119">
      <a:dk1>
        <a:srgbClr val="140000"/>
      </a:dk1>
      <a:lt1>
        <a:srgbClr val="FFFFFF"/>
      </a:lt1>
      <a:dk2>
        <a:srgbClr val="F94130"/>
      </a:dk2>
      <a:lt2>
        <a:srgbClr val="00B5E2"/>
      </a:lt2>
      <a:accent1>
        <a:srgbClr val="007BB9"/>
      </a:accent1>
      <a:accent2>
        <a:srgbClr val="00BFB3"/>
      </a:accent2>
      <a:accent3>
        <a:srgbClr val="FFC841"/>
      </a:accent3>
      <a:accent4>
        <a:srgbClr val="65B2E6"/>
      </a:accent4>
      <a:accent5>
        <a:srgbClr val="97D700"/>
      </a:accent5>
      <a:accent6>
        <a:srgbClr val="C6C6C6"/>
      </a:accent6>
      <a:hlink>
        <a:srgbClr val="8C286E"/>
      </a:hlink>
      <a:folHlink>
        <a:srgbClr val="CE0058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none" lIns="0" tIns="0" rIns="0" bIns="0">
        <a:noAutofit/>
      </a:bodyPr>
      <a:lstStyle>
        <a:defPPr>
          <a:defRPr>
            <a:solidFill>
              <a:srgbClr val="000000"/>
            </a:solidFill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C&amp;G_PowerPoint_New_Template_V1 [Read-Only]" id="{9814EAAC-C1C9-41D0-82E1-0AF7615562C8}" vid="{3259BF9B-0B01-4419-95C1-0789706EF41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102E233BCF3B4439937791014C43B31" ma:contentTypeVersion="65" ma:contentTypeDescription="Create a new document." ma:contentTypeScope="" ma:versionID="e26be2cd6f3de2b30ab05ee337bf86b9">
  <xsd:schema xmlns:xsd="http://www.w3.org/2001/XMLSchema" xmlns:xs="http://www.w3.org/2001/XMLSchema" xmlns:p="http://schemas.microsoft.com/office/2006/metadata/properties" xmlns:ns1="http://schemas.microsoft.com/sharepoint/v3" xmlns:ns2="e3a6d8c0-ef40-4695-9941-c9fc2513bc54" xmlns:ns3="36f98b4f-ba65-4a7d-9a34-48b23de556cb" targetNamespace="http://schemas.microsoft.com/office/2006/metadata/properties" ma:root="true" ma:fieldsID="d89b695ebfb163ef957a31276ddae3e9" ns1:_="" ns2:_="" ns3:_="">
    <xsd:import namespace="http://schemas.microsoft.com/sharepoint/v3"/>
    <xsd:import namespace="e3a6d8c0-ef40-4695-9941-c9fc2513bc54"/>
    <xsd:import namespace="36f98b4f-ba65-4a7d-9a34-48b23de556cb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4" nillable="true" ma:displayName="Scheduling Start Date" ma:description="" ma:internalName="PublishingStartDate">
      <xsd:simpleType>
        <xsd:restriction base="dms:Unknown"/>
      </xsd:simpleType>
    </xsd:element>
    <xsd:element name="PublishingExpirationDate" ma:index="5" nillable="true" ma:displayName="Scheduling End Date" ma:description="Scheduling End Date is a site column created by the Publishing feature. It is used to specify the date and time on which this page will no longer appear to site visitors." ma:internalName="PublishingExpiration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3a6d8c0-ef40-4695-9941-c9fc2513bc5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6f98b4f-ba65-4a7d-9a34-48b23de556cb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6" ma:displayName="Content Type"/>
        <xsd:element ref="dc:title" minOccurs="0" maxOccurs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  <SharedWithUsers xmlns="36f98b4f-ba65-4a7d-9a34-48b23de556cb">
      <UserInfo>
        <DisplayName>Richards, Catherine</DisplayName>
        <AccountId>37813</AccountId>
        <AccountType/>
      </UserInfo>
      <UserInfo>
        <DisplayName>Gwerfyl, Saran</DisplayName>
        <AccountId>38276</AccountId>
        <AccountType/>
      </UserInfo>
      <UserInfo>
        <DisplayName>Baish, Zoe</DisplayName>
        <AccountId>147</AccountId>
        <AccountType/>
      </UserInfo>
      <UserInfo>
        <DisplayName>Thomas, Amy</DisplayName>
        <AccountId>38356</AccountId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BD7F1651-5B2A-4B16-9EFE-F4259EAB826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C5FB569-B2C5-4544-81BB-11B33CBEA0A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e3a6d8c0-ef40-4695-9941-c9fc2513bc54"/>
    <ds:schemaRef ds:uri="36f98b4f-ba65-4a7d-9a34-48b23de556c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4CF2C5D-BA0A-4ADC-ACA3-AA75CD9BCC39}">
  <ds:schemaRefs>
    <ds:schemaRef ds:uri="http://schemas.microsoft.com/office/2006/metadata/properties"/>
    <ds:schemaRef ds:uri="http://schemas.microsoft.com/sharepoint/v3"/>
    <ds:schemaRef ds:uri="http://purl.org/dc/terms/"/>
    <ds:schemaRef ds:uri="http://schemas.openxmlformats.org/package/2006/metadata/core-properties"/>
    <ds:schemaRef ds:uri="e3a6d8c0-ef40-4695-9941-c9fc2513bc54"/>
    <ds:schemaRef ds:uri="http://schemas.microsoft.com/office/2006/documentManagement/types"/>
    <ds:schemaRef ds:uri="http://schemas.microsoft.com/office/infopath/2007/PartnerControls"/>
    <ds:schemaRef ds:uri="36f98b4f-ba65-4a7d-9a34-48b23de556cb"/>
    <ds:schemaRef ds:uri="http://purl.org/dc/elements/1.1/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6434</TotalTime>
  <Words>4988</Words>
  <Application>Microsoft Office PowerPoint</Application>
  <PresentationFormat>Widescreen</PresentationFormat>
  <Paragraphs>627</Paragraphs>
  <Slides>31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40" baseType="lpstr">
      <vt:lpstr>Arial</vt:lpstr>
      <vt:lpstr>Arial-BoldMT</vt:lpstr>
      <vt:lpstr>ArialMT</vt:lpstr>
      <vt:lpstr>Calibri</vt:lpstr>
      <vt:lpstr>Courier New</vt:lpstr>
      <vt:lpstr>Lato</vt:lpstr>
      <vt:lpstr>Symbol</vt:lpstr>
      <vt:lpstr>Times New Roman</vt:lpstr>
      <vt:lpstr>Office Theme</vt:lpstr>
      <vt:lpstr>PowerPoint Presentation</vt:lpstr>
      <vt:lpstr>PowerPoint Presentation</vt:lpstr>
      <vt:lpstr>Question 1 and mark scheme </vt:lpstr>
      <vt:lpstr>PowerPoint Presentation</vt:lpstr>
      <vt:lpstr>PowerPoint Presentation</vt:lpstr>
      <vt:lpstr>PowerPoint Presentation</vt:lpstr>
      <vt:lpstr>Question 3 and mark scheme </vt:lpstr>
      <vt:lpstr>Question 3 and mark scheme </vt:lpstr>
      <vt:lpstr>PowerPoint Presentation</vt:lpstr>
      <vt:lpstr>PowerPoint Presentation</vt:lpstr>
      <vt:lpstr>Question 4 (a) and mark scheme </vt:lpstr>
      <vt:lpstr>Question 4 (a) mark scheme continued</vt:lpstr>
      <vt:lpstr>PowerPoint Presentation</vt:lpstr>
      <vt:lpstr>PowerPoint Presentation</vt:lpstr>
      <vt:lpstr>PowerPoint Presentation</vt:lpstr>
      <vt:lpstr>Question 4 (b) and mark scheme </vt:lpstr>
      <vt:lpstr>Question 4 (b) mark scheme cotinued</vt:lpstr>
      <vt:lpstr>PowerPoint Presentation</vt:lpstr>
      <vt:lpstr>PowerPoint Presentation</vt:lpstr>
      <vt:lpstr>Question 6 and mark scheme </vt:lpstr>
      <vt:lpstr>Question 6 and mark scheme </vt:lpstr>
      <vt:lpstr>PowerPoint Presentation</vt:lpstr>
      <vt:lpstr>PowerPoint Presentation</vt:lpstr>
      <vt:lpstr>Question 11 (a) and mark scheme </vt:lpstr>
      <vt:lpstr>Question 11 (a) and mark scheme </vt:lpstr>
      <vt:lpstr>PowerPoint Presentation</vt:lpstr>
      <vt:lpstr>PowerPoint Presentation</vt:lpstr>
      <vt:lpstr>Question 11 (b) and mark scheme </vt:lpstr>
      <vt:lpstr>Question 11 (b) and mark scheme 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Amy Thomas</dc:creator>
  <cp:lastModifiedBy>Tania Lucas</cp:lastModifiedBy>
  <cp:revision>54</cp:revision>
  <dcterms:created xsi:type="dcterms:W3CDTF">2020-04-27T11:12:25Z</dcterms:created>
  <dcterms:modified xsi:type="dcterms:W3CDTF">2022-01-17T15:06:48Z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0x0101001102E233BCF3B4439937791014C43B31</vt:lpwstr>
  </property>
  <property fmtid="{D5CDD505-2E9C-101B-9397-08002B2CF9AE}" pid="3" name="WJEC Department">
    <vt:lpwstr/>
  </property>
  <property fmtid="{D5CDD505-2E9C-101B-9397-08002B2CF9AE}" pid="4" name="k48d8005054a4dd09ad49b7c837f0781">
    <vt:lpwstr/>
  </property>
  <property fmtid="{D5CDD505-2E9C-101B-9397-08002B2CF9AE}" pid="5" name="WJEC_x0020_Audiences">
    <vt:lpwstr/>
  </property>
  <property fmtid="{D5CDD505-2E9C-101B-9397-08002B2CF9AE}" pid="6" name="WJEC Audiences">
    <vt:lpwstr/>
  </property>
  <property fmtid="{D5CDD505-2E9C-101B-9397-08002B2CF9AE}" pid="7" name="SharedWithUsers">
    <vt:lpwstr>37813;#Richards, Catherine;#38276;#Gwerfyl, Saran;#147;#Baish, Zoe;#38356;#Thomas, Amy</vt:lpwstr>
  </property>
  <property fmtid="{D5CDD505-2E9C-101B-9397-08002B2CF9AE}" pid="8" name="Order">
    <vt:r8>32612300</vt:r8>
  </property>
  <property fmtid="{D5CDD505-2E9C-101B-9397-08002B2CF9AE}" pid="9" name="xd_Signature">
    <vt:bool>false</vt:bool>
  </property>
  <property fmtid="{D5CDD505-2E9C-101B-9397-08002B2CF9AE}" pid="10" name="xd_ProgID">
    <vt:lpwstr/>
  </property>
  <property fmtid="{D5CDD505-2E9C-101B-9397-08002B2CF9AE}" pid="11" name="TemplateUrl">
    <vt:lpwstr/>
  </property>
  <property fmtid="{D5CDD505-2E9C-101B-9397-08002B2CF9AE}" pid="12" name="ComplianceAssetId">
    <vt:lpwstr/>
  </property>
  <property fmtid="{D5CDD505-2E9C-101B-9397-08002B2CF9AE}" pid="13" name="TaxCatchAll">
    <vt:lpwstr/>
  </property>
  <property fmtid="{D5CDD505-2E9C-101B-9397-08002B2CF9AE}" pid="14" name="aa87a6a0bdfe4bfb97a25745bc8270e2">
    <vt:lpwstr/>
  </property>
</Properties>
</file>