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ppt/tags/tag59.xml" ContentType="application/vnd.openxmlformats-officedocument.presentationml.tags+xml"/>
  <Override PartName="/ppt/notesSlides/notesSlide4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2"/>
  </p:notesMasterIdLst>
  <p:handoutMasterIdLst>
    <p:handoutMasterId r:id="rId73"/>
  </p:handoutMasterIdLst>
  <p:sldIdLst>
    <p:sldId id="339" r:id="rId5"/>
    <p:sldId id="341" r:id="rId6"/>
    <p:sldId id="347" r:id="rId7"/>
    <p:sldId id="346" r:id="rId8"/>
    <p:sldId id="265" r:id="rId9"/>
    <p:sldId id="264" r:id="rId10"/>
    <p:sldId id="275" r:id="rId11"/>
    <p:sldId id="268" r:id="rId12"/>
    <p:sldId id="267" r:id="rId13"/>
    <p:sldId id="280" r:id="rId14"/>
    <p:sldId id="282" r:id="rId15"/>
    <p:sldId id="272" r:id="rId16"/>
    <p:sldId id="273" r:id="rId17"/>
    <p:sldId id="276" r:id="rId18"/>
    <p:sldId id="277" r:id="rId19"/>
    <p:sldId id="278" r:id="rId20"/>
    <p:sldId id="289" r:id="rId21"/>
    <p:sldId id="279" r:id="rId22"/>
    <p:sldId id="283" r:id="rId23"/>
    <p:sldId id="288" r:id="rId24"/>
    <p:sldId id="286" r:id="rId25"/>
    <p:sldId id="284" r:id="rId26"/>
    <p:sldId id="285" r:id="rId27"/>
    <p:sldId id="290" r:id="rId28"/>
    <p:sldId id="333" r:id="rId29"/>
    <p:sldId id="291" r:id="rId30"/>
    <p:sldId id="292" r:id="rId31"/>
    <p:sldId id="293" r:id="rId32"/>
    <p:sldId id="294" r:id="rId33"/>
    <p:sldId id="295" r:id="rId34"/>
    <p:sldId id="296" r:id="rId35"/>
    <p:sldId id="298" r:id="rId36"/>
    <p:sldId id="297" r:id="rId37"/>
    <p:sldId id="299" r:id="rId38"/>
    <p:sldId id="300" r:id="rId39"/>
    <p:sldId id="334" r:id="rId40"/>
    <p:sldId id="302" r:id="rId41"/>
    <p:sldId id="304" r:id="rId42"/>
    <p:sldId id="305" r:id="rId43"/>
    <p:sldId id="306" r:id="rId44"/>
    <p:sldId id="307" r:id="rId45"/>
    <p:sldId id="312" r:id="rId46"/>
    <p:sldId id="335" r:id="rId47"/>
    <p:sldId id="308" r:id="rId48"/>
    <p:sldId id="309" r:id="rId49"/>
    <p:sldId id="313" r:id="rId50"/>
    <p:sldId id="317" r:id="rId51"/>
    <p:sldId id="314" r:id="rId52"/>
    <p:sldId id="315" r:id="rId53"/>
    <p:sldId id="316" r:id="rId54"/>
    <p:sldId id="318" r:id="rId55"/>
    <p:sldId id="329" r:id="rId56"/>
    <p:sldId id="331" r:id="rId57"/>
    <p:sldId id="319" r:id="rId58"/>
    <p:sldId id="320" r:id="rId59"/>
    <p:sldId id="321" r:id="rId60"/>
    <p:sldId id="323" r:id="rId61"/>
    <p:sldId id="336" r:id="rId62"/>
    <p:sldId id="337" r:id="rId63"/>
    <p:sldId id="326" r:id="rId64"/>
    <p:sldId id="328" r:id="rId65"/>
    <p:sldId id="344" r:id="rId66"/>
    <p:sldId id="327" r:id="rId67"/>
    <p:sldId id="343" r:id="rId68"/>
    <p:sldId id="325" r:id="rId69"/>
    <p:sldId id="345" r:id="rId70"/>
    <p:sldId id="338" r:id="rId71"/>
  </p:sldIdLst>
  <p:sldSz cx="9144000" cy="6858000" type="screen4x3"/>
  <p:notesSz cx="6858000" cy="9144000"/>
  <p:custDataLst>
    <p:tags r:id="rId74"/>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owlands" initials="MR" lastIdx="3" clrIdx="0">
    <p:extLst>
      <p:ext uri="{19B8F6BF-5375-455C-9EA6-DF929625EA0E}">
        <p15:presenceInfo xmlns:p15="http://schemas.microsoft.com/office/powerpoint/2012/main" userId="S-1-5-21-3538299152-2178356403-835167861-215313" providerId="AD"/>
      </p:ext>
    </p:extLst>
  </p:cmAuthor>
  <p:cmAuthor id="2" name="karen.wakelin@socialcare.wales" initials="ka" lastIdx="4" clrIdx="1">
    <p:extLst>
      <p:ext uri="{19B8F6BF-5375-455C-9EA6-DF929625EA0E}">
        <p15:presenceInfo xmlns:p15="http://schemas.microsoft.com/office/powerpoint/2012/main" userId="S::urn:spo:guest#karen.wakelin@socialcare.wales::"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C9533F"/>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77618" autoAdjust="0"/>
  </p:normalViewPr>
  <p:slideViewPr>
    <p:cSldViewPr snapToGrid="0" snapToObjects="1">
      <p:cViewPr varScale="1">
        <p:scale>
          <a:sx n="86" d="100"/>
          <a:sy n="86" d="100"/>
        </p:scale>
        <p:origin x="16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9" d="100"/>
          <a:sy n="69" d="100"/>
        </p:scale>
        <p:origin x="326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Abraham" userId="17bf8cc6-34b6-4623-92de-6d9edb9405a0" providerId="ADAL" clId="{66B7BA6F-05EA-41E3-BC09-4E535E7CC11F}"/>
    <pc:docChg chg="custSel modSld">
      <pc:chgData name="Hayley Abraham" userId="17bf8cc6-34b6-4623-92de-6d9edb9405a0" providerId="ADAL" clId="{66B7BA6F-05EA-41E3-BC09-4E535E7CC11F}" dt="2025-04-29T13:41:34.046" v="16" actId="478"/>
      <pc:docMkLst>
        <pc:docMk/>
      </pc:docMkLst>
      <pc:sldChg chg="modNotesTx">
        <pc:chgData name="Hayley Abraham" userId="17bf8cc6-34b6-4623-92de-6d9edb9405a0" providerId="ADAL" clId="{66B7BA6F-05EA-41E3-BC09-4E535E7CC11F}" dt="2025-04-29T13:40:52.356" v="15" actId="20577"/>
        <pc:sldMkLst>
          <pc:docMk/>
          <pc:sldMk cId="2689281057" sldId="291"/>
        </pc:sldMkLst>
      </pc:sldChg>
      <pc:sldChg chg="delSp mod delAnim">
        <pc:chgData name="Hayley Abraham" userId="17bf8cc6-34b6-4623-92de-6d9edb9405a0" providerId="ADAL" clId="{66B7BA6F-05EA-41E3-BC09-4E535E7CC11F}" dt="2025-04-29T13:41:34.046" v="16" actId="478"/>
        <pc:sldMkLst>
          <pc:docMk/>
          <pc:sldMk cId="131757393" sldId="317"/>
        </pc:sldMkLst>
        <pc:spChg chg="del">
          <ac:chgData name="Hayley Abraham" userId="17bf8cc6-34b6-4623-92de-6d9edb9405a0" providerId="ADAL" clId="{66B7BA6F-05EA-41E3-BC09-4E535E7CC11F}" dt="2025-04-29T13:41:34.046" v="16" actId="478"/>
          <ac:spMkLst>
            <pc:docMk/>
            <pc:sldMk cId="131757393" sldId="317"/>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4/29/2025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4/29/2025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become-deputy"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gov.uk/litigation-friend/apply" TargetMode="External"/><Relationship Id="rId4" Type="http://schemas.openxmlformats.org/officeDocument/2006/relationships/hyperlink" Target="https://www.gov.uk/power-of-attorney"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61156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18770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berthnasol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dirty="0" err="1">
                <a:solidFill>
                  <a:srgbClr val="000000"/>
                </a:solidFill>
                <a:latin typeface="Arial"/>
              </a:rPr>
              <a:t>dewis</a:t>
            </a:r>
            <a:r>
              <a:rPr lang="cy" dirty="0">
                <a:solidFill>
                  <a:srgbClr val="000000"/>
                </a:solidFill>
                <a:latin typeface="Arial"/>
              </a:rPr>
              <a:t> am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frecwast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dirty="0">
                <a:solidFill>
                  <a:srgbClr val="000000"/>
                </a:solidFill>
                <a:latin typeface="Arial"/>
              </a:rPr>
              <a:t> </a:t>
            </a:r>
            <a:r>
              <a:rPr lang="cy" sz="1200" b="0" i="0" u="none" strike="noStrike" cap="none" baseline="0" dirty="0" err="1">
                <a:solidFill>
                  <a:srgbClr val="000000"/>
                </a:solidFill>
                <a:effectLst/>
                <a:uFillTx/>
                <a:latin typeface="Arial"/>
              </a:rPr>
              <a:t>wybod</a:t>
            </a:r>
            <a:r>
              <a:rPr lang="cy" sz="1200" b="0" i="0" u="none" strike="noStrike" cap="none" baseline="0" dirty="0">
                <a:solidFill>
                  <a:srgbClr val="000000"/>
                </a:solidFill>
                <a:effectLst/>
                <a:uFillTx/>
                <a:latin typeface="Arial"/>
              </a:rPr>
              <a:t> pa </a:t>
            </a:r>
            <a:r>
              <a:rPr lang="cy" sz="1200" b="0" i="0" u="none" strike="noStrike" cap="none" baseline="0" dirty="0" err="1">
                <a:solidFill>
                  <a:srgbClr val="000000"/>
                </a:solidFill>
                <a:effectLst/>
                <a:uFillTx/>
                <a:latin typeface="Arial"/>
              </a:rPr>
              <a:t>fwyd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y </a:t>
            </a:r>
            <a:r>
              <a:rPr lang="cy" dirty="0" err="1">
                <a:solidFill>
                  <a:srgbClr val="000000"/>
                </a:solidFill>
                <a:latin typeface="Arial"/>
              </a:rPr>
              <a:t>penderfyniad</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thriniaeth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esbonio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pwrpas</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chanlyniadau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tebygol</a:t>
            </a:r>
            <a:r>
              <a:rPr lang="cy" dirty="0">
                <a:solidFill>
                  <a:srgbClr val="000000"/>
                </a:solidFill>
                <a:latin typeface="Arial"/>
              </a:rPr>
              <a:t> </a:t>
            </a:r>
            <a:r>
              <a:rPr lang="cy" sz="1200" b="0" i="0" u="none" strike="noStrike" cap="none" baseline="0" dirty="0" err="1">
                <a:solidFill>
                  <a:srgbClr val="000000"/>
                </a:solidFill>
                <a:effectLst/>
                <a:uFillTx/>
                <a:latin typeface="Arial"/>
              </a:rPr>
              <a:t>derbyn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en-US" dirty="0"/>
          </a:p>
          <a:p>
            <a:endParaRPr lang="en-US" dirty="0"/>
          </a:p>
          <a:p>
            <a:r>
              <a:rPr lang="cy" sz="1200" b="0" i="0" u="none" strike="noStrike" cap="none" baseline="0" dirty="0">
                <a:solidFill>
                  <a:srgbClr val="000000"/>
                </a:solidFill>
                <a:effectLst/>
                <a:uFillTx/>
                <a:latin typeface="Arial"/>
              </a:rPr>
              <a:t>Rhaid cymryd pob cam ymarferol a phriodol i helpu pobl i wneud penderfyniad drostynt eu hunain.</a:t>
            </a: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theilwra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anghenion</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galluoedd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ffurf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hawsaf</a:t>
            </a:r>
            <a:r>
              <a:rPr lang="cy" dirty="0">
                <a:solidFill>
                  <a:srgbClr val="000000"/>
                </a:solidFill>
                <a:latin typeface="Arial"/>
              </a:rPr>
              <a:t> </a:t>
            </a:r>
            <a:r>
              <a:rPr lang="cy" sz="1200" b="0" i="0" u="none" strike="noStrike" cap="none" baseline="0" dirty="0" err="1">
                <a:solidFill>
                  <a:srgbClr val="000000"/>
                </a:solidFill>
                <a:effectLst/>
                <a:uFillTx/>
                <a:latin typeface="Arial"/>
              </a:rPr>
              <a:t>amwyaf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gyfathrebu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y person 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r>
              <a:rPr lang="en-US" b="1" u="sng" baseline="0" dirty="0"/>
              <a:t>:</a:t>
            </a:r>
          </a:p>
          <a:p>
            <a:r>
              <a:rPr lang="en-US" dirty="0"/>
              <a:t>Providing relevant information is essential in all decision-making. For example, to make a choice about what they want for breakfast, people need to know what food is available. If the decision concerns medical treatment, the doctor must explain the purpose and effect of the course of treatment and the likely consequences of accepting or refusing treatment. </a:t>
            </a:r>
            <a:endParaRPr lang="en-US" dirty="0">
              <a:cs typeface="Calibri"/>
            </a:endParaRPr>
          </a:p>
          <a:p>
            <a:endParaRPr lang="en-US" dirty="0"/>
          </a:p>
          <a:p>
            <a:endParaRPr lang="en-US" dirty="0"/>
          </a:p>
          <a:p>
            <a:r>
              <a:rPr lang="en-US" dirty="0"/>
              <a:t>All practical and appropriate steps must be taken to help people to make a decision for themselves.</a:t>
            </a:r>
          </a:p>
          <a:p>
            <a:r>
              <a:rPr lang="en-US" dirty="0"/>
              <a:t>Information must be tailored to an individual’s needs and abilities. It must also be in the easiest and most appropriate form of communication for the person concerned.</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286979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arfer</a:t>
            </a:r>
            <a:r>
              <a:rPr lang="cy" dirty="0">
                <a:solidFill>
                  <a:srgbClr val="000000"/>
                </a:solidFill>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uniongyrchol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dirty="0">
                <a:solidFill>
                  <a:srgbClr val="000000"/>
                </a:solidFill>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b="0" i="0" u="none" strike="noStrike" cap="none" baseline="0" dirty="0">
                <a:effectLst/>
                <a:uFillTx/>
              </a:rPr>
              <a:t>y </a:t>
            </a:r>
            <a:r>
              <a:rPr lang="cy" b="0" i="0" u="none" strike="noStrike" cap="none" baseline="0" dirty="0" err="1">
                <a:effectLst/>
                <a:uFillTx/>
              </a:rPr>
              <a:t>penderfyniad</a:t>
            </a:r>
            <a:r>
              <a:rPr lang="cy" b="0" i="0" u="none" strike="noStrike" cap="none" baseline="0" dirty="0">
                <a:effectLst/>
                <a:uFillTx/>
              </a:rPr>
              <a:t>. Mae </a:t>
            </a:r>
            <a:r>
              <a:rPr lang="cy" b="0" i="0" u="none" strike="noStrike" cap="none" baseline="0" dirty="0" err="1">
                <a:effectLst/>
                <a:uFillTx/>
              </a:rPr>
              <a:t>hyn</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golygu</a:t>
            </a:r>
            <a:r>
              <a:rPr lang="cy" b="0" i="0" u="none" strike="noStrike" cap="none" baseline="0" dirty="0">
                <a:effectLst/>
                <a:uFillTx/>
              </a:rPr>
              <a:t> bod y </a:t>
            </a:r>
            <a:r>
              <a:rPr lang="cy" b="0" i="0" u="none" strike="noStrike" cap="none" baseline="0" dirty="0" err="1">
                <a:effectLst/>
                <a:uFillTx/>
              </a:rPr>
              <a:t>bydd</a:t>
            </a:r>
            <a:r>
              <a:rPr lang="cy" b="0" i="0" u="none" strike="noStrike" cap="none" baseline="0" dirty="0">
                <a:effectLst/>
                <a:uFillTx/>
              </a:rPr>
              <a:t> </a:t>
            </a:r>
            <a:r>
              <a:rPr lang="cy" b="0" i="0" u="none" strike="noStrike" cap="none" baseline="0" dirty="0" err="1">
                <a:effectLst/>
                <a:uFillTx/>
              </a:rPr>
              <a:t>gwahanol</a:t>
            </a:r>
            <a:r>
              <a:rPr lang="cy" dirty="0"/>
              <a:t> </a:t>
            </a:r>
            <a:r>
              <a:rPr lang="cy" dirty="0" err="1">
                <a:solidFill>
                  <a:srgbClr val="000000"/>
                </a:solidFill>
                <a:latin typeface="Arial"/>
              </a:rPr>
              <a:t>bobl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asesu</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gwahanol</a:t>
            </a:r>
            <a:r>
              <a:rPr lang="cy" dirty="0">
                <a:solidFill>
                  <a:srgbClr val="000000"/>
                </a:solidFill>
                <a:latin typeface="Arial"/>
              </a:rPr>
              <a:t>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fwyaf</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ddydd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dirty="0">
                <a:solidFill>
                  <a:srgbClr val="000000"/>
                </a:solidFill>
                <a:latin typeface="Arial"/>
              </a:rPr>
              <a:t> </a:t>
            </a:r>
            <a:r>
              <a:rPr lang="cy" sz="1200" b="0" i="0" u="none" strike="noStrike" cap="none" baseline="0" dirty="0">
                <a:solidFill>
                  <a:srgbClr val="000000"/>
                </a:solidFill>
                <a:effectLst/>
                <a:uFillTx/>
                <a:latin typeface="Arial"/>
              </a:rPr>
              <a:t>y 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amdanynt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pryd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dirty="0">
                <a:solidFill>
                  <a:srgbClr val="000000"/>
                </a:solidFill>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dirty="0" err="1">
                <a:solidFill>
                  <a:srgbClr val="000000"/>
                </a:solidFill>
                <a:latin typeface="Arial"/>
              </a:rPr>
              <a:t>fod</a:t>
            </a:r>
            <a:r>
              <a:rPr lang="cy" dirty="0">
                <a:solidFill>
                  <a:srgbClr val="000000"/>
                </a:solidFill>
                <a:latin typeface="Arial"/>
              </a:rPr>
              <a:t> </a:t>
            </a:r>
            <a:r>
              <a:rPr lang="cy" dirty="0" err="1">
                <a:solidFill>
                  <a:srgbClr val="000000"/>
                </a:solidFill>
                <a:latin typeface="Arial"/>
              </a:rPr>
              <a:t>angen</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bath. Gallai </a:t>
            </a:r>
            <a:r>
              <a:rPr lang="cy" sz="1200" b="0" i="0" u="none" strike="noStrike" cap="none" baseline="0" dirty="0" err="1">
                <a:solidFill>
                  <a:srgbClr val="000000"/>
                </a:solidFill>
                <a:effectLst/>
                <a:uFillTx/>
                <a:latin typeface="Arial"/>
              </a:rPr>
              <a:t>nyrs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ardal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person</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newid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rhwymyn</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err="1">
              <a:solidFill>
                <a:srgbClr val="000000"/>
              </a:solidFill>
              <a:effectLst/>
              <a:uFillTx/>
              <a:latin typeface="Arial"/>
              <a:cs typeface="Arial"/>
            </a:endParaRPr>
          </a:p>
          <a:p>
            <a:endParaRPr lang="en-US" b="1" u="sng" dirty="0"/>
          </a:p>
          <a:p>
            <a:r>
              <a:rPr lang="en-US" b="1" u="sng" dirty="0"/>
              <a:t>English:</a:t>
            </a:r>
          </a:p>
          <a:p>
            <a:r>
              <a:rPr lang="en-US" dirty="0"/>
              <a:t>The person who assesses an individual’s capacity to make a decision will usually be the person who is directly concerned with the individual at the time the decision needs to be made. This means that different people will be involved in assessing someone’s capacity to make different decisions at different times. </a:t>
            </a:r>
            <a:endParaRPr lang="en-US" dirty="0">
              <a:cs typeface="Calibri"/>
            </a:endParaRPr>
          </a:p>
          <a:p>
            <a:endParaRPr lang="en-US" dirty="0"/>
          </a:p>
          <a:p>
            <a:r>
              <a:rPr lang="en-US" dirty="0"/>
              <a:t>For most day-to-day decisions, this will be the person caring for them at the time a decision must be made. For example, a care worker might need to assess if the changed. </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04796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proffesiynol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cynnig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archwiliad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y person</a:t>
            </a:r>
            <a:r>
              <a:rPr lang="cy" dirty="0">
                <a:solidFill>
                  <a:srgbClr val="000000"/>
                </a:solidFill>
                <a:latin typeface="Arial"/>
              </a:rPr>
              <a:t> </a:t>
            </a:r>
            <a:r>
              <a:rPr lang="cy" b="0" i="0" u="none" strike="noStrike" cap="none" baseline="0" dirty="0" err="1">
                <a:effectLst/>
                <a:uFillTx/>
              </a:rPr>
              <a:t>i</a:t>
            </a:r>
            <a:r>
              <a:rPr lang="cy" b="0" i="0" u="none" strike="noStrike" cap="none" baseline="0" dirty="0">
                <a:effectLst/>
                <a:uFillTx/>
              </a:rPr>
              <a:t> </a:t>
            </a:r>
            <a:r>
              <a:rPr lang="cy" b="0" i="0" u="none" strike="noStrike" cap="none" baseline="0" dirty="0" err="1">
                <a:effectLst/>
                <a:uFillTx/>
              </a:rPr>
              <a:t>gydsynio</a:t>
            </a:r>
            <a:r>
              <a:rPr lang="cy" b="0" i="0" u="none" strike="noStrike" cap="none" baseline="0" dirty="0">
                <a:effectLst/>
                <a:uFillTx/>
              </a:rPr>
              <a:t>. </a:t>
            </a:r>
            <a:r>
              <a:rPr lang="cy" b="0" i="0" u="none" strike="noStrike" cap="none" baseline="0" dirty="0" err="1">
                <a:effectLst/>
                <a:uFillTx/>
              </a:rPr>
              <a:t>Mewn</a:t>
            </a:r>
            <a:r>
              <a:rPr lang="cy" b="0" i="0" u="none" strike="noStrike" cap="none" baseline="0" dirty="0">
                <a:effectLst/>
                <a:uFillTx/>
              </a:rPr>
              <a:t> </a:t>
            </a:r>
            <a:r>
              <a:rPr lang="cy" b="0" i="0" u="none" strike="noStrike" cap="none" baseline="0" dirty="0" err="1">
                <a:effectLst/>
                <a:uFillTx/>
              </a:rPr>
              <a:t>lleoliadau</a:t>
            </a:r>
            <a:r>
              <a:rPr lang="cy" b="0" i="0" u="none" strike="noStrike" cap="none" baseline="0" dirty="0">
                <a:effectLst/>
                <a:uFillTx/>
              </a:rPr>
              <a:t> </a:t>
            </a:r>
            <a:r>
              <a:rPr lang="cy" b="0" i="0" u="none" strike="noStrike" cap="none" baseline="0" dirty="0" err="1">
                <a:effectLst/>
                <a:uFillTx/>
              </a:rPr>
              <a:t>fel</a:t>
            </a:r>
            <a:r>
              <a:rPr lang="cy" b="0" i="0" u="none" strike="noStrike" cap="none" baseline="0" dirty="0">
                <a:effectLst/>
                <a:uFillTx/>
              </a:rPr>
              <a:t> </a:t>
            </a:r>
            <a:r>
              <a:rPr lang="cy" b="0" i="0" u="none" strike="noStrike" cap="none" baseline="0" dirty="0" err="1">
                <a:effectLst/>
                <a:uFillTx/>
              </a:rPr>
              <a:t>ysbyty</a:t>
            </a:r>
            <a:r>
              <a:rPr lang="cy" b="0" i="0" u="none" strike="noStrike" cap="none" baseline="0" dirty="0">
                <a:effectLst/>
                <a:uFillTx/>
              </a:rPr>
              <a:t>,</a:t>
            </a:r>
            <a:r>
              <a:rPr lang="cy" dirty="0"/>
              <a:t> </a:t>
            </a:r>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gynnwys</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tîm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amlddisgyblaethol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tîm</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dirty="0">
                <a:solidFill>
                  <a:srgbClr val="000000"/>
                </a:solidFill>
                <a:latin typeface="Arial"/>
              </a:rPr>
              <a:t> </a:t>
            </a:r>
            <a:r>
              <a:rPr lang="cy" sz="1200" b="0" i="0" u="none" strike="noStrike" cap="none" baseline="0" dirty="0" err="1">
                <a:solidFill>
                  <a:srgbClr val="000000"/>
                </a:solidFill>
                <a:effectLst/>
                <a:uFillTx/>
                <a:latin typeface="Arial"/>
              </a:rPr>
              <a:t>gefndiroedd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rhannu</a:t>
            </a:r>
            <a:r>
              <a:rPr lang="cy" dirty="0">
                <a:solidFill>
                  <a:srgbClr val="000000"/>
                </a:solidFill>
                <a:latin typeface="Arial"/>
              </a:rPr>
              <a:t> </a:t>
            </a:r>
            <a:r>
              <a:rPr lang="cy" sz="1200" b="0" i="0" u="none" strike="noStrike" cap="none" baseline="0" dirty="0" err="1">
                <a:solidFill>
                  <a:srgbClr val="000000"/>
                </a:solidFill>
                <a:effectLst/>
                <a:uFillTx/>
                <a:latin typeface="Arial"/>
              </a:rPr>
              <a:t>cyfrifoldeb</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glaf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pen draw,</a:t>
            </a:r>
            <a:r>
              <a:rPr lang="cy" dirty="0">
                <a:solidFill>
                  <a:srgbClr val="000000"/>
                </a:solidFill>
                <a:latin typeface="Arial"/>
              </a:rPr>
              <a:t> </a:t>
            </a:r>
            <a:r>
              <a:rPr lang="cy" sz="1200" b="0" i="0" u="none" strike="noStrike" cap="none" baseline="0" dirty="0">
                <a:solidFill>
                  <a:srgbClr val="000000"/>
                </a:solidFill>
                <a:effectLst/>
                <a:uFillTx/>
                <a:latin typeface="Arial"/>
              </a:rPr>
              <a:t>mater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gyfrifol</a:t>
            </a:r>
            <a:r>
              <a:rPr lang="cy" sz="1200" b="0" i="0" u="none" strike="noStrike" cap="none" baseline="0" dirty="0">
                <a:solidFill>
                  <a:srgbClr val="000000"/>
                </a:solidFill>
                <a:effectLst/>
                <a:uFillTx/>
                <a:latin typeface="Arial"/>
              </a:rPr>
              <a:t> am</a:t>
            </a:r>
            <a:r>
              <a:rPr lang="cy" dirty="0">
                <a:solidFill>
                  <a:srgbClr val="000000"/>
                </a:solidFill>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siŵr</a:t>
            </a:r>
            <a:r>
              <a:rPr lang="cy" sz="1200" b="0" i="0" u="none" strike="noStrike" cap="none" baseline="0" dirty="0">
                <a:solidFill>
                  <a:srgbClr val="000000"/>
                </a:solidFill>
                <a:effectLst/>
                <a:uFillTx/>
                <a:latin typeface="Arial"/>
              </a:rPr>
              <a:t> bod</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pPr>
              <a:defRPr/>
            </a:pPr>
            <a:endParaRPr lang="cy"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gweithredoedd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ofal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chred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resymol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person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camau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a:t>
            </a:r>
            <a:endParaRPr lang="cy" dirty="0"/>
          </a:p>
          <a:p>
            <a:endParaRPr lang="en-US" b="1" u="sng" dirty="0"/>
          </a:p>
          <a:p>
            <a:r>
              <a:rPr lang="en-US" b="1" u="sng" dirty="0"/>
              <a:t>English:</a:t>
            </a:r>
          </a:p>
          <a:p>
            <a:r>
              <a:rPr lang="en-US" dirty="0"/>
              <a:t>If a doctor or healthcare professional proposes treatment or an examination, they must assess the person’s capacity to consent. In settings such as a hospital, this can involve the multi-disciplinary team (a team of people from different professional backgrounds who share responsibility for a patient). But ultimately, it is up to the professional responsible for the person’s treatment to make sure that capacity has been assessed. </a:t>
            </a:r>
            <a:endParaRPr lang="en-US" dirty="0">
              <a:cs typeface="Calibri" panose="020F0502020204030204"/>
            </a:endParaRPr>
          </a:p>
          <a:p>
            <a:pPr>
              <a:defRPr/>
            </a:pPr>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For acts of care or treatment, the assessor must have a ‘reasonable belief’ that the person lacks capacity to agree to the action or decision to be taken.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61566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cymhleth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fod</a:t>
            </a:r>
            <a:r>
              <a:rPr lang="cy" dirty="0">
                <a:solidFill>
                  <a:srgbClr val="000000"/>
                </a:solidFill>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ffurfiol</a:t>
            </a:r>
            <a:r>
              <a:rPr lang="cy" sz="1200" b="0" i="0" u="none" strike="noStrike" cap="none" baseline="0" dirty="0">
                <a:solidFill>
                  <a:srgbClr val="000000"/>
                </a:solidFill>
                <a:effectLst/>
                <a:uFillTx/>
                <a:latin typeface="Arial"/>
              </a:rPr>
              <a:t>. </a:t>
            </a:r>
            <a:r>
              <a:rPr lang="cy" dirty="0" err="1">
                <a:solidFill>
                  <a:srgbClr val="000000"/>
                </a:solidFill>
                <a:latin typeface="Arial"/>
              </a:rPr>
              <a:t>Efallai</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angenrheidiol</a:t>
            </a:r>
            <a:r>
              <a:rPr lang="cy" sz="1200" b="0" i="0" u="none" strike="noStrike" cap="none" baseline="0" dirty="0">
                <a:solidFill>
                  <a:srgbClr val="000000"/>
                </a:solidFill>
                <a:effectLst/>
                <a:uFillTx/>
                <a:latin typeface="Arial"/>
              </a:rPr>
              <a:t>. Gallai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seiciatrydd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seicolegydd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therapydd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lleferydd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iaith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therapydd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galwedigaethol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weithiwr</a:t>
            </a:r>
            <a:r>
              <a:rPr lang="cy" dirty="0">
                <a:solidFill>
                  <a:srgbClr val="000000"/>
                </a:solidFill>
                <a:latin typeface="Arial"/>
              </a:rPr>
              <a:t> </a:t>
            </a:r>
            <a:r>
              <a:rPr lang="cy" b="0" i="0" u="none" strike="noStrike" cap="none" baseline="0" dirty="0" err="1">
                <a:effectLst/>
                <a:uFillTx/>
              </a:rPr>
              <a:t>cymdeithasol</a:t>
            </a:r>
            <a:r>
              <a:rPr lang="cy" b="0" i="0" u="none" strike="noStrike" cap="none" baseline="0" dirty="0">
                <a:effectLst/>
                <a:uFillTx/>
              </a:rPr>
              <a:t>. </a:t>
            </a:r>
            <a:r>
              <a:rPr lang="cy" b="0" i="0" u="none" strike="noStrike" cap="none" baseline="0" dirty="0" err="1">
                <a:effectLst/>
                <a:uFillTx/>
              </a:rPr>
              <a:t>Ond</a:t>
            </a:r>
            <a:r>
              <a:rPr lang="cy" b="0" i="0" u="none" strike="noStrike" cap="none" baseline="0" dirty="0">
                <a:effectLst/>
                <a:uFillTx/>
              </a:rPr>
              <a:t> </a:t>
            </a:r>
            <a:r>
              <a:rPr lang="cy" b="0" i="0" u="none" strike="noStrike" cap="none" baseline="0" dirty="0" err="1">
                <a:effectLst/>
                <a:uFillTx/>
              </a:rPr>
              <a:t>rhaid</a:t>
            </a:r>
            <a:r>
              <a:rPr lang="cy" b="0" i="0" u="none" strike="noStrike" cap="none" baseline="0" dirty="0">
                <a:effectLst/>
                <a:uFillTx/>
              </a:rPr>
              <a:t> </a:t>
            </a:r>
            <a:r>
              <a:rPr lang="cy" b="0" i="0" u="none" strike="noStrike" cap="none" baseline="0" dirty="0" err="1">
                <a:effectLst/>
                <a:uFillTx/>
              </a:rPr>
              <a:t>i'r</a:t>
            </a:r>
            <a:r>
              <a:rPr lang="cy" b="0" i="0" u="none" strike="noStrike" cap="none" baseline="0" dirty="0">
                <a:effectLst/>
                <a:uFillTx/>
              </a:rPr>
              <a:t> </a:t>
            </a:r>
            <a:r>
              <a:rPr lang="cy" b="0" i="0" u="none" strike="noStrike" cap="none" baseline="0" dirty="0" err="1">
                <a:effectLst/>
                <a:uFillTx/>
              </a:rPr>
              <a:t>penderfyniad</a:t>
            </a:r>
            <a:r>
              <a:rPr lang="cy" b="0" i="0" u="none" strike="noStrike" cap="none" baseline="0" dirty="0">
                <a:effectLst/>
                <a:uFillTx/>
              </a:rPr>
              <a:t> </a:t>
            </a:r>
            <a:r>
              <a:rPr lang="cy" b="0" i="0" u="none" strike="noStrike" cap="none" baseline="0" dirty="0" err="1">
                <a:effectLst/>
                <a:uFillTx/>
              </a:rPr>
              <a:t>terfynol</a:t>
            </a:r>
            <a:r>
              <a:rPr lang="cy" b="0" i="0" u="none" strike="noStrike" cap="none" baseline="0" dirty="0">
                <a:effectLst/>
                <a:uFillTx/>
              </a:rPr>
              <a:t> am</a:t>
            </a:r>
            <a:r>
              <a:rPr lang="cy" dirty="0"/>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bwriadu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neu</a:t>
            </a:r>
            <a:r>
              <a:rPr lang="cy" dirty="0">
                <a:solidFill>
                  <a:srgbClr val="000000"/>
                </a:solidFill>
                <a:latin typeface="Arial"/>
              </a:rPr>
              <a:t> </a:t>
            </a:r>
            <a:r>
              <a:rPr lang="cy" sz="1200" b="0" i="0" u="none" strike="noStrike" cap="none" baseline="0" dirty="0" err="1">
                <a:solidFill>
                  <a:srgbClr val="000000"/>
                </a:solidFill>
                <a:effectLst/>
                <a:uFillTx/>
                <a:latin typeface="Arial"/>
              </a:rPr>
              <a:t>gyflawni’r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ran y person</a:t>
            </a:r>
            <a:r>
              <a:rPr lang="cy" dirty="0">
                <a:solidFill>
                  <a:srgbClr val="000000"/>
                </a:solidFill>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gweithiwr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gynghori</a:t>
            </a:r>
            <a:r>
              <a:rPr lang="cy" sz="1200" b="0" i="0" u="none" strike="noStrike" cap="none" baseline="0" dirty="0">
                <a:solidFill>
                  <a:srgbClr val="000000"/>
                </a:solidFill>
                <a:effectLst/>
                <a:uFillTx/>
                <a:latin typeface="Arial"/>
              </a:rPr>
              <a:t>.</a:t>
            </a:r>
            <a:endParaRPr lang="cy" sz="1200" b="0" i="0" u="none" strike="noStrike" cap="none" baseline="0">
              <a:solidFill>
                <a:srgbClr val="000000"/>
              </a:solidFill>
              <a:effectLst/>
              <a:uFillTx/>
              <a:latin typeface="Arial"/>
              <a:cs typeface="Arial"/>
            </a:endParaRPr>
          </a:p>
          <a:p>
            <a:endParaRPr lang="en-US" b="1" u="sng" dirty="0"/>
          </a:p>
          <a:p>
            <a:r>
              <a:rPr lang="en-US" b="1" u="sng" dirty="0"/>
              <a:t>English:</a:t>
            </a:r>
          </a:p>
          <a:p>
            <a:r>
              <a:rPr lang="en-US" dirty="0"/>
              <a:t>More complex decisions are likely to need more formal assessments. A professional opinion on the person’s capacity might be necessary. This could be, for example, from a psychiatrist, psychologist, a speech and language therapist, occupational therapist or social worker. But the final decision about a person’s capacity must be made by the person intending to make the decision or carry out the action on behalf of the person who lacks capacity – not the professional, who is there to advise.</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2878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sefyllfaoedd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llewygu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gyda</a:t>
            </a:r>
            <a:r>
              <a:rPr lang="cy" dirty="0">
                <a:solidFill>
                  <a:srgbClr val="000000"/>
                </a:solidFill>
                <a:latin typeface="Arial"/>
              </a:rPr>
              <a:t> </a:t>
            </a:r>
            <a:r>
              <a:rPr lang="cy" sz="1200" b="0" i="0" u="none" strike="noStrike" cap="none" baseline="0" dirty="0" err="1">
                <a:solidFill>
                  <a:srgbClr val="000000"/>
                </a:solidFill>
                <a:effectLst/>
                <a:uFillTx/>
                <a:latin typeface="Arial"/>
              </a:rPr>
              <a:t>thrawiad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galon</a:t>
            </a:r>
            <a:r>
              <a:rPr lang="cy" sz="1200" b="0" i="0" u="none" strike="noStrike" cap="none" baseline="0" dirty="0">
                <a:solidFill>
                  <a:srgbClr val="000000"/>
                </a:solidFill>
                <a:effectLst/>
                <a:uFillTx/>
                <a:latin typeface="Arial"/>
              </a:rPr>
              <a:t> neu am </a:t>
            </a:r>
            <a:r>
              <a:rPr lang="cy" sz="1200" b="0" i="0" u="none" strike="noStrike" cap="none" baseline="0" dirty="0" err="1">
                <a:solidFill>
                  <a:srgbClr val="000000"/>
                </a:solidFill>
                <a:effectLst/>
                <a:uFillTx/>
                <a:latin typeface="Arial"/>
              </a:rPr>
              <a:t>ryw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anhysbys</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ddwyn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anymwybodol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ysbyty</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sz="1200" b="0" i="0" u="none" strike="noStrike" cap="none" baseline="0" dirty="0">
                <a:solidFill>
                  <a:srgbClr val="000000"/>
                </a:solidFill>
                <a:effectLst/>
                <a:uFillTx/>
                <a:latin typeface="Arial"/>
              </a:rPr>
              <a:t> </a:t>
            </a:r>
            <a:r>
              <a:rPr lang="cy" dirty="0">
                <a:solidFill>
                  <a:srgbClr val="000000"/>
                </a:solidFill>
                <a:latin typeface="Arial"/>
              </a:rPr>
              <a:t>ac </a:t>
            </a:r>
            <a:r>
              <a:rPr lang="cy" dirty="0" err="1">
                <a:solidFill>
                  <a:srgbClr val="000000"/>
                </a:solidFill>
                <a:latin typeface="Arial"/>
              </a:rPr>
              <a:t>gweithredu</a:t>
            </a:r>
            <a:r>
              <a:rPr lang="cy" dirty="0">
                <a:solidFill>
                  <a:srgbClr val="000000"/>
                </a:solidFill>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unwaith</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dirty="0">
                <a:solidFill>
                  <a:srgbClr val="000000"/>
                </a:solidFill>
                <a:latin typeface="Arial"/>
              </a:rPr>
              <a:t> </a:t>
            </a:r>
            <a:r>
              <a:rPr lang="cy" dirty="0" err="1">
                <a:solidFill>
                  <a:srgbClr val="000000"/>
                </a:solidFill>
                <a:latin typeface="Arial"/>
              </a:rPr>
              <a:t>pennaf</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pPr>
              <a:defRPr/>
            </a:pPr>
            <a:endParaRPr lang="cy" dirty="0">
              <a:solidFill>
                <a:srgbClr val="000000"/>
              </a:solidFill>
              <a:latin typeface="Arial"/>
            </a:endParaRPr>
          </a:p>
          <a:p>
            <a:pPr>
              <a:defRPr/>
            </a:pP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ymarferol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gohirio’r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sefyllfaoedd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a:t>
            </a:r>
            <a:r>
              <a:rPr lang="cy" sz="1200" b="0" i="0" u="none" strike="noStrike" cap="none" baseline="0" dirty="0">
                <a:solidFill>
                  <a:srgbClr val="000000"/>
                </a:solidFill>
                <a:effectLst/>
                <a:uFillTx/>
                <a:latin typeface="Arial"/>
              </a:rPr>
              <a:t> staff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a:t>
            </a:r>
            <a:r>
              <a:rPr lang="cy" dirty="0">
                <a:solidFill>
                  <a:srgbClr val="000000"/>
                </a:solidFill>
                <a:latin typeface="Arial"/>
              </a:rPr>
              <a:t> </a:t>
            </a:r>
            <a:r>
              <a:rPr lang="cy" sz="1200" b="0" i="0" u="none" strike="noStrike" cap="none" baseline="0" dirty="0" err="1">
                <a:solidFill>
                  <a:srgbClr val="000000"/>
                </a:solidFill>
                <a:effectLst/>
                <a:uFillTx/>
                <a:latin typeface="Arial"/>
              </a:rPr>
              <a:t>geisio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cyfathrebu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dirty="0">
                <a:solidFill>
                  <a:srgbClr val="000000"/>
                </a:solidFill>
                <a:latin typeface="Arial"/>
              </a:rPr>
              <a:t>  </a:t>
            </a:r>
            <a:r>
              <a:rPr lang="cy" sz="1200" b="0" i="0" u="none" strike="noStrike" cap="none" baseline="0" dirty="0">
                <a:solidFill>
                  <a:srgbClr val="000000"/>
                </a:solidFill>
                <a:effectLst/>
                <a:uFillTx/>
                <a:latin typeface="Arial"/>
              </a:rPr>
              <a:t>person a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dirty="0">
                <a:solidFill>
                  <a:srgbClr val="000000"/>
                </a:solidFill>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digwydd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In emergency medical situations (for example, where a person collapses with a heart attack or for some unknown reason and is brought unconscious into a hospital), urgent decisions will have to be made and immediate action taken in the person’s best interests. </a:t>
            </a:r>
            <a:endParaRPr lang="en-GB" dirty="0">
              <a:cs typeface="Calibri"/>
            </a:endParaRPr>
          </a:p>
          <a:p>
            <a:pPr>
              <a:defRPr/>
            </a:pPr>
            <a:endParaRPr lang="en-US" dirty="0"/>
          </a:p>
          <a:p>
            <a:pPr>
              <a:defRPr/>
            </a:pPr>
            <a:r>
              <a:rPr lang="en-US" dirty="0"/>
              <a:t>It may not be practical or appropriate to delay the treatment while trying to help the person make their own decisions. Even in emergency situations, healthcare staff should try to communicate with the person and keep them informed of what is happening.</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2366607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sleid nesaf yn rhoi ateb y Cod Ymarfer. </a:t>
            </a:r>
          </a:p>
          <a:p>
            <a:endParaRPr lang="en-US" b="1" u="sng" dirty="0"/>
          </a:p>
          <a:p>
            <a:r>
              <a:rPr lang="en-US" b="1" u="sng" dirty="0"/>
              <a:t>English:</a:t>
            </a:r>
          </a:p>
          <a:p>
            <a:r>
              <a:rPr lang="en-US" dirty="0"/>
              <a:t>Next slide provides</a:t>
            </a:r>
            <a:r>
              <a:rPr lang="en-US" baseline="0" dirty="0"/>
              <a:t> the Code of Practice answer.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99204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401279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Dylai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un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honni</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ddiffyg</a:t>
            </a:r>
            <a:r>
              <a:rPr lang="cy" dirty="0">
                <a:solidFill>
                  <a:srgbClr val="000000"/>
                </a:solidFill>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prawf</a:t>
            </a:r>
            <a:r>
              <a:rPr lang="cy" sz="1200" b="0" i="0" u="none" strike="noStrike" cap="none" baseline="0" dirty="0">
                <a:solidFill>
                  <a:srgbClr val="000000"/>
                </a:solidFill>
                <a:effectLst/>
                <a:uFillTx/>
                <a:latin typeface="Arial"/>
              </a:rPr>
              <a:t>.</a:t>
            </a:r>
            <a:r>
              <a:rPr lang="cy" dirty="0">
                <a:solidFill>
                  <a:srgbClr val="000000"/>
                </a:solidFill>
                <a:latin typeface="Arial"/>
              </a:rPr>
              <a:t> Mae </a:t>
            </a:r>
            <a:r>
              <a:rPr lang="cy" dirty="0" err="1">
                <a:solidFill>
                  <a:srgbClr val="000000"/>
                </a:solidFill>
                <a:latin typeface="Arial"/>
              </a:rPr>
              <a:t>angen</a:t>
            </a:r>
            <a:r>
              <a:rPr lang="cy" dirty="0">
                <a:solidFill>
                  <a:srgbClr val="000000"/>
                </a:solidFill>
                <a:latin typeface="Arial"/>
              </a:rPr>
              <a:t> </a:t>
            </a:r>
            <a:r>
              <a:rPr lang="cy" dirty="0" err="1">
                <a:solidFill>
                  <a:srgbClr val="000000"/>
                </a:solidFill>
                <a:latin typeface="Arial"/>
              </a:rPr>
              <a:t>iddynt</a:t>
            </a:r>
            <a:r>
              <a:rPr lang="cy" dirty="0">
                <a:solidFill>
                  <a:srgbClr val="000000"/>
                </a:solidFill>
                <a:latin typeface="Arial"/>
              </a:rPr>
              <a:t> </a:t>
            </a:r>
            <a:r>
              <a:rPr lang="cy" dirty="0" err="1">
                <a:solidFill>
                  <a:srgbClr val="000000"/>
                </a:solidFill>
                <a:latin typeface="Arial"/>
              </a:rPr>
              <a:t>allu</a:t>
            </a:r>
            <a:r>
              <a:rPr lang="cy" dirty="0">
                <a:solidFill>
                  <a:srgbClr val="000000"/>
                </a:solidFill>
                <a:latin typeface="Arial"/>
              </a:rPr>
              <a:t> </a:t>
            </a:r>
            <a:r>
              <a:rPr lang="cy" dirty="0" err="1">
                <a:solidFill>
                  <a:srgbClr val="000000"/>
                </a:solidFill>
                <a:latin typeface="Arial"/>
              </a:rPr>
              <a:t>dangos</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dirty="0" err="1">
                <a:solidFill>
                  <a:srgbClr val="000000"/>
                </a:solidFill>
                <a:latin typeface="Arial"/>
              </a:rPr>
              <a:t>ôl</a:t>
            </a:r>
            <a:r>
              <a:rPr lang="cy" dirty="0">
                <a:solidFill>
                  <a:srgbClr val="000000"/>
                </a:solidFill>
                <a:latin typeface="Arial"/>
              </a:rPr>
              <a:t>  </a:t>
            </a:r>
            <a:r>
              <a:rPr lang="cy" sz="1200" b="0" i="0" u="none" strike="noStrike" cap="none" baseline="0" dirty="0" err="1">
                <a:solidFill>
                  <a:srgbClr val="000000"/>
                </a:solidFill>
                <a:effectLst/>
                <a:uFillTx/>
                <a:latin typeface="Arial"/>
              </a:rPr>
              <a:t>tebygolrwydd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golygu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dirty="0">
                <a:solidFill>
                  <a:srgbClr val="000000"/>
                </a:solidFill>
                <a:latin typeface="Arial"/>
              </a:rPr>
              <a:t> </a:t>
            </a:r>
            <a:r>
              <a:rPr lang="cy" sz="1200" b="0" i="0" u="none" strike="noStrike" cap="none" baseline="0" dirty="0" err="1">
                <a:solidFill>
                  <a:srgbClr val="000000"/>
                </a:solidFill>
                <a:effectLst/>
                <a:uFillTx/>
                <a:latin typeface="Arial"/>
              </a:rPr>
              <a:t>dangos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debycach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pheidio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y</a:t>
            </a:r>
            <a:r>
              <a:rPr lang="cy" dirty="0">
                <a:solidFill>
                  <a:srgbClr val="000000"/>
                </a:solidFill>
                <a:latin typeface="Arial"/>
              </a:rPr>
              <a:t> </a:t>
            </a:r>
            <a:r>
              <a:rPr lang="cy" sz="1200" b="0" i="0" u="none" strike="noStrike" cap="none" baseline="0" dirty="0">
                <a:solidFill>
                  <a:srgbClr val="000000"/>
                </a:solidFill>
                <a:effectLst/>
                <a:uFillTx/>
                <a:latin typeface="Arial"/>
              </a:rPr>
              <a:t>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dirty="0">
                <a:solidFill>
                  <a:srgbClr val="000000"/>
                </a:solidFill>
                <a:latin typeface="Arial"/>
              </a:rPr>
              <a:t>  </a:t>
            </a:r>
            <a:r>
              <a:rPr lang="cy" sz="1200" b="0" i="0" u="none" strike="noStrike" cap="none" baseline="0" dirty="0">
                <a:solidFill>
                  <a:srgbClr val="000000"/>
                </a:solidFill>
                <a:effectLst/>
                <a:uFillTx/>
                <a:latin typeface="Arial"/>
              </a:rPr>
              <a:t>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ymdrech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dirty="0">
                <a:solidFill>
                  <a:srgbClr val="000000"/>
                </a:solidFill>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fwyaf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helpu'r</a:t>
            </a:r>
            <a:r>
              <a:rPr lang="cy" dirty="0">
                <a:solidFill>
                  <a:srgbClr val="000000"/>
                </a:solidFill>
                <a:latin typeface="Arial"/>
              </a:rPr>
              <a:t>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ddeall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esboniadau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cyflym</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annigonol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dderbyniol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oni</a:t>
            </a:r>
            <a:r>
              <a:rPr lang="cy" sz="1200" b="0" i="0" u="none" strike="noStrike" cap="none" baseline="0" dirty="0">
                <a:solidFill>
                  <a:srgbClr val="000000"/>
                </a:solidFill>
                <a:effectLst/>
                <a:uFillTx/>
                <a:latin typeface="Arial"/>
              </a:rPr>
              <a:t> bai bod y</a:t>
            </a:r>
            <a:r>
              <a:rPr lang="cy" dirty="0">
                <a:solidFill>
                  <a:srgbClr val="000000"/>
                </a:solidFill>
                <a:latin typeface="Arial"/>
              </a:rPr>
              <a:t> </a:t>
            </a:r>
            <a:r>
              <a:rPr lang="cy" sz="1200" b="0" i="0" u="none" strike="noStrike" cap="none" baseline="0" dirty="0" err="1">
                <a:solidFill>
                  <a:srgbClr val="000000"/>
                </a:solidFill>
                <a:effectLst/>
                <a:uFillTx/>
                <a:latin typeface="Arial"/>
              </a:rPr>
              <a:t>sefyllfa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un </a:t>
            </a:r>
            <a:r>
              <a:rPr lang="cy" sz="1200" b="0" i="0" u="none" strike="noStrike" cap="none" baseline="0" dirty="0" err="1">
                <a:solidFill>
                  <a:srgbClr val="000000"/>
                </a:solidFill>
                <a:effectLst/>
                <a:uFillTx/>
                <a:latin typeface="Arial"/>
              </a:rPr>
              <a:t>frys</a:t>
            </a:r>
            <a:r>
              <a:rPr lang="cy" sz="1200" b="0" i="0" u="none" strike="noStrike" cap="none" baseline="0" dirty="0">
                <a:solidFill>
                  <a:srgbClr val="000000"/>
                </a:solidFill>
                <a:effectLst/>
                <a:uFillTx/>
                <a:latin typeface="Arial"/>
              </a:rPr>
              <a:t>.</a:t>
            </a:r>
            <a:endParaRPr lang="cy" sz="1200" b="0" i="0" u="none" strike="noStrike" cap="none" baseline="0">
              <a:solidFill>
                <a:srgbClr val="000000"/>
              </a:solidFill>
              <a:effectLst/>
              <a:uFillTx/>
              <a:latin typeface="Arial"/>
              <a:cs typeface="Arial"/>
            </a:endParaRPr>
          </a:p>
          <a:p>
            <a:endParaRPr lang="en-US" sz="1200" b="1" u="sng" dirty="0"/>
          </a:p>
          <a:p>
            <a:r>
              <a:rPr lang="en-US" sz="1200" b="1" u="sng" dirty="0"/>
              <a:t>English</a:t>
            </a:r>
            <a:r>
              <a:rPr lang="en-US" sz="1200" b="1" u="sng" baseline="0" dirty="0"/>
              <a:t>:</a:t>
            </a:r>
          </a:p>
          <a:p>
            <a:r>
              <a:rPr lang="en-US" sz="1200" dirty="0"/>
              <a:t>Anybody who claims that an individual lacks</a:t>
            </a:r>
            <a:r>
              <a:rPr lang="en-US" dirty="0"/>
              <a:t> </a:t>
            </a:r>
            <a:r>
              <a:rPr lang="en-US" sz="1200" dirty="0"/>
              <a:t>capacity should be able to provide proof.</a:t>
            </a:r>
            <a:r>
              <a:rPr lang="en-US" dirty="0"/>
              <a:t> </a:t>
            </a:r>
            <a:r>
              <a:rPr lang="en-US" sz="1200" dirty="0"/>
              <a:t>They need to be able to show, on the balance</a:t>
            </a:r>
            <a:r>
              <a:rPr lang="en-US" dirty="0"/>
              <a:t> </a:t>
            </a:r>
            <a:r>
              <a:rPr lang="en-US" sz="1200" dirty="0"/>
              <a:t>of probabilities, that the individual lacks capacity</a:t>
            </a:r>
            <a:r>
              <a:rPr lang="en-US" dirty="0"/>
              <a:t> </a:t>
            </a:r>
            <a:r>
              <a:rPr lang="en-US" sz="1200" dirty="0"/>
              <a:t>to make a particular decision, at the time it</a:t>
            </a:r>
            <a:r>
              <a:rPr lang="en-US" dirty="0"/>
              <a:t> </a:t>
            </a:r>
            <a:r>
              <a:rPr lang="en-US" sz="1200" dirty="0"/>
              <a:t>needs to be made. </a:t>
            </a:r>
            <a:endParaRPr lang="en-US" dirty="0"/>
          </a:p>
          <a:p>
            <a:endParaRPr lang="en-US" dirty="0"/>
          </a:p>
          <a:p>
            <a:r>
              <a:rPr lang="en-US" sz="1200" dirty="0"/>
              <a:t>This means being able</a:t>
            </a:r>
            <a:r>
              <a:rPr lang="en-US" dirty="0"/>
              <a:t> </a:t>
            </a:r>
            <a:r>
              <a:rPr lang="en-US" sz="1200" dirty="0"/>
              <a:t>to show that it is more likely than not that the</a:t>
            </a:r>
            <a:r>
              <a:rPr lang="en-US" dirty="0"/>
              <a:t> </a:t>
            </a:r>
            <a:r>
              <a:rPr lang="en-US" sz="1200" dirty="0"/>
              <a:t>person lacks capacity to make the decision</a:t>
            </a:r>
            <a:r>
              <a:rPr lang="en-US" dirty="0"/>
              <a:t> </a:t>
            </a:r>
            <a:r>
              <a:rPr lang="en-US" sz="1200" dirty="0"/>
              <a:t>in </a:t>
            </a:r>
            <a:r>
              <a:rPr lang="en-US" dirty="0"/>
              <a:t>question. </a:t>
            </a:r>
            <a:endParaRPr lang="en-GB" sz="1200" dirty="0">
              <a:cs typeface="Calibri"/>
            </a:endParaRPr>
          </a:p>
          <a:p>
            <a:endParaRPr lang="en-US" dirty="0"/>
          </a:p>
          <a:p>
            <a:r>
              <a:rPr lang="en-US" dirty="0"/>
              <a:t>Every</a:t>
            </a:r>
            <a:r>
              <a:rPr lang="en-US" sz="1200" dirty="0"/>
              <a:t> effort must be made to provide information</a:t>
            </a:r>
            <a:r>
              <a:rPr lang="en-US" dirty="0"/>
              <a:t> </a:t>
            </a:r>
            <a:r>
              <a:rPr lang="en-US" sz="1200" dirty="0"/>
              <a:t>in a way that is most appropriate to help the</a:t>
            </a:r>
            <a:r>
              <a:rPr lang="en-US" dirty="0"/>
              <a:t> </a:t>
            </a:r>
            <a:r>
              <a:rPr lang="en-US" sz="1200" dirty="0"/>
              <a:t>person to understand. Quick or inadequate</a:t>
            </a:r>
            <a:r>
              <a:rPr lang="en-US" dirty="0"/>
              <a:t> </a:t>
            </a:r>
            <a:r>
              <a:rPr lang="en-US" sz="1200" dirty="0"/>
              <a:t>explanations are not acceptable unless the</a:t>
            </a:r>
            <a:r>
              <a:rPr lang="en-US" dirty="0"/>
              <a:t> </a:t>
            </a:r>
            <a:r>
              <a:rPr lang="en-US" sz="1200" dirty="0"/>
              <a:t>situation is urgent.</a:t>
            </a:r>
            <a:endParaRPr lang="en-GB"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272459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rhain yn adlewyrchu’r meini prawf asesu ar gyfer deilliant dysgu 7. </a:t>
            </a:r>
          </a:p>
          <a:p>
            <a:endParaRPr lang="en-US" b="1" u="sng" dirty="0"/>
          </a:p>
          <a:p>
            <a:r>
              <a:rPr lang="en-US" b="1" u="sng" dirty="0"/>
              <a:t>English:</a:t>
            </a:r>
          </a:p>
          <a:p>
            <a:r>
              <a:rPr lang="en-US" dirty="0"/>
              <a:t>These reflect the assessment criteria for learning outcome 7. </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59496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743450"/>
          </a:xfrm>
        </p:spPr>
        <p:txBody>
          <a:bodyPr/>
          <a:lstStyle/>
          <a:p>
            <a:r>
              <a:rPr lang="en-US" b="1" u="sng" dirty="0"/>
              <a:t>Welsh:</a:t>
            </a:r>
          </a:p>
          <a:p>
            <a:r>
              <a:rPr lang="cy" sz="1200" b="1" i="0" u="none" strike="noStrike" cap="none" baseline="0" dirty="0">
                <a:solidFill>
                  <a:srgbClr val="000000"/>
                </a:solidFill>
                <a:effectLst/>
                <a:uFillTx/>
                <a:latin typeface="Arial"/>
              </a:rPr>
              <a:t>Darparu gwybodaeth berthnasol: </a:t>
            </a:r>
          </a:p>
          <a:p>
            <a:r>
              <a:rPr lang="cy" sz="1200" b="0" i="0" u="none" strike="noStrike" cap="none" baseline="0" dirty="0">
                <a:solidFill>
                  <a:srgbClr val="000000"/>
                </a:solidFill>
                <a:effectLst/>
                <a:uFillTx/>
                <a:latin typeface="Arial"/>
              </a:rPr>
              <a:t>Ni all y Ddeddf ddatgan yn union pa wybodaeth fydd yn berthnasol ym mhob achos. Fodd bynnag, mae'n bwysig eu bod yn gallu cael gafael ar yr holl wybodaeth sydd ei hangen arnynt i wneud penderfyniad gwybodus. Ceisiwch beidio â rhoi mwy o fanylion nag sydd eu hangen ar y person – gallai hyn eu drysu. Mewn rhai achosion, bydd esboniad syml, eang yn ddigon. Ond ni ddylai hepgor gwybodaeth bwysig. Ar gyfer rhai mathau o benderfyniadau, gall fod yn bwysig rhoi mynediad at gyngor o fannau eraill. Gall hyn fod yn gyngor annibynnol neu arbenigol (er enghraifft, gan ymarferydd meddygol neu gynghorydd ariannol neu gyfreithiol).</a:t>
            </a:r>
          </a:p>
          <a:p>
            <a:r>
              <a:rPr lang="cy" sz="1200" b="1" i="0" u="none" strike="noStrike" cap="none" baseline="0" dirty="0">
                <a:solidFill>
                  <a:srgbClr val="000000"/>
                </a:solidFill>
                <a:effectLst/>
                <a:uFillTx/>
                <a:latin typeface="Arial"/>
              </a:rPr>
              <a:t>Cyfathrebu mewn ffordd briodol:</a:t>
            </a:r>
          </a:p>
          <a:p>
            <a:r>
              <a:rPr lang="cy" sz="1200" b="0" i="0" u="none" strike="noStrike" cap="none" baseline="0" dirty="0">
                <a:solidFill>
                  <a:srgbClr val="000000"/>
                </a:solidFill>
                <a:effectLst/>
                <a:uFillTx/>
                <a:latin typeface="Arial"/>
              </a:rPr>
              <a:t>Rhannwch wybodaeth anodd yn bwyntiau llai sy'n hawdd eu deall. Gofynnwch i bobl sy'n adnabod y person yn dda am y ffurf orau o gyfathrebu (ceisiwch siarad ag aelodau'r teulu, gofalwyr, staff canolfan ddydd neu weithwyr cymorth).</a:t>
            </a:r>
          </a:p>
          <a:p>
            <a:r>
              <a:rPr lang="cy" sz="1200" b="1" i="0" u="none" strike="noStrike" cap="none" baseline="0" dirty="0">
                <a:solidFill>
                  <a:srgbClr val="000000"/>
                </a:solidFill>
                <a:effectLst/>
                <a:uFillTx/>
                <a:latin typeface="Arial"/>
              </a:rPr>
              <a:t>Gwneud i'r person deimlo'n gyffyrddus: </a:t>
            </a:r>
          </a:p>
          <a:p>
            <a:r>
              <a:rPr lang="cy" sz="1200" b="0" i="0" u="none" strike="noStrike" cap="none" baseline="0" dirty="0">
                <a:solidFill>
                  <a:srgbClr val="000000"/>
                </a:solidFill>
                <a:effectLst/>
                <a:uFillTx/>
                <a:latin typeface="Arial"/>
              </a:rPr>
              <a:t>Lle bo modd, dewiswch leoliad lle mae'r person yn teimlo'n fwyaf cyffyrddus. Er enghraifft, mae pobl fel arfer yn fwy cyffyrddus yn eu cartref eu hunain nag mewn meddygfa. Fel arall, efallai y bydd person yn dymuno ymweld â'r man lle bydd y driniaeth yn cael ei rhoi, er mwyn iddo fod yn fwy cyfarwydd â'r lleoliad. </a:t>
            </a:r>
          </a:p>
          <a:p>
            <a:r>
              <a:rPr lang="cy" sz="1200" b="1" i="0" u="none" strike="noStrike" cap="none" baseline="0" dirty="0">
                <a:solidFill>
                  <a:srgbClr val="000000"/>
                </a:solidFill>
                <a:effectLst/>
                <a:uFillTx/>
                <a:latin typeface="Arial"/>
              </a:rPr>
              <a:t>Amseru: </a:t>
            </a:r>
          </a:p>
          <a:p>
            <a:r>
              <a:rPr lang="cy" sz="1200" b="0" i="0" u="none" strike="noStrike" cap="none" baseline="0" dirty="0">
                <a:solidFill>
                  <a:srgbClr val="000000"/>
                </a:solidFill>
                <a:effectLst/>
                <a:uFillTx/>
                <a:latin typeface="Arial"/>
              </a:rPr>
              <a:t>Ceisiwch ddewis yr adeg o'r dydd pan fydd y person yn fwyaf effro - mae rhai pobl yn well yn y boreau, eraill yn fwy bywiog yn y prynhawn neu'n gynnar gyda'r nos. Efallai y bydd angen rhoi cynnig arni sawl gwaith cyn y gellir gwneud penderfyniad.</a:t>
            </a:r>
          </a:p>
          <a:p>
            <a:r>
              <a:rPr lang="cy" sz="1200" b="1" i="0" u="none" strike="noStrike" cap="none" baseline="0" dirty="0">
                <a:solidFill>
                  <a:srgbClr val="000000"/>
                </a:solidFill>
                <a:effectLst/>
                <a:uFillTx/>
                <a:latin typeface="Arial"/>
              </a:rPr>
              <a:t>Arbenigedd: </a:t>
            </a:r>
          </a:p>
          <a:p>
            <a:r>
              <a:rPr lang="cy" sz="1200" b="0" i="0" u="none" strike="noStrike" cap="none" baseline="0" dirty="0">
                <a:solidFill>
                  <a:srgbClr val="000000"/>
                </a:solidFill>
                <a:effectLst/>
                <a:uFillTx/>
                <a:latin typeface="Arial"/>
              </a:rPr>
              <a:t>Yn aml, mae angen ceisio cynnwys arbenigwyr wrth gefnogi'r broses benderfynu. Mae yna sefydliadau hefyd sy'n gallu darparu cymorth arbenigol, fel Cymdeithas Alzheimer.</a:t>
            </a:r>
          </a:p>
          <a:p>
            <a:endParaRPr lang="en-US" b="1" u="sng" dirty="0"/>
          </a:p>
          <a:p>
            <a:r>
              <a:rPr lang="en-US" b="1" u="sng" dirty="0"/>
              <a:t>English</a:t>
            </a:r>
            <a:r>
              <a:rPr lang="en-US" b="1" u="sng" baseline="0" dirty="0"/>
              <a:t>:</a:t>
            </a:r>
          </a:p>
          <a:p>
            <a:r>
              <a:rPr lang="en-US" b="1" dirty="0"/>
              <a:t>Providing relevant information: </a:t>
            </a:r>
          </a:p>
          <a:p>
            <a:r>
              <a:rPr lang="en-US" dirty="0"/>
              <a:t>The Act cannot state exactly what information will be relevant in each case. However, it is important that they have access to all the information they need to make an informed decision. Try not to give more detail than the person needs – this might confuse them. In some cases, a simple, broad explanation will be enough. But it must not miss out important information. For some types of decisions, it may be important to give access to advice from elsewhere. This may be independent or specialist advice (for example, from a medical practitioner or a financial or legal adviser).</a:t>
            </a:r>
          </a:p>
          <a:p>
            <a:r>
              <a:rPr lang="en-US" b="1" dirty="0"/>
              <a:t>Communicating in an appropriate way:</a:t>
            </a:r>
          </a:p>
          <a:p>
            <a:r>
              <a:rPr lang="en-US" dirty="0"/>
              <a:t>Break down difficult information into smaller points that are easy to understand. Ask people who know the person well about the best form of communication (try speaking to family members, carers, day centre staff or support workers).</a:t>
            </a:r>
          </a:p>
          <a:p>
            <a:r>
              <a:rPr lang="en-US" b="1" dirty="0"/>
              <a:t>Making the person feel at ease: </a:t>
            </a:r>
          </a:p>
          <a:p>
            <a:r>
              <a:rPr lang="en-US" dirty="0"/>
              <a:t>Where possible, choose a location where the person feels most at ease. For example, people are usually more comfortable in their own home than at a doctor’s surgery. Alternatively, a person may wish to visit where the treatment will be given, so that they can are more familiar with the location. </a:t>
            </a:r>
          </a:p>
          <a:p>
            <a:r>
              <a:rPr lang="en-US" b="1" dirty="0"/>
              <a:t>Timing: </a:t>
            </a:r>
          </a:p>
          <a:p>
            <a:r>
              <a:rPr lang="en-US" dirty="0"/>
              <a:t>Try to choose the time of day when the person is most alert – some people are better in the mornings, others are more lively in the afternoon or early evening. It may be necessary to try several times before a decision can be made.</a:t>
            </a:r>
          </a:p>
          <a:p>
            <a:r>
              <a:rPr lang="en-US" b="1" dirty="0"/>
              <a:t>Specialism: </a:t>
            </a:r>
          </a:p>
          <a:p>
            <a:r>
              <a:rPr lang="en-US" dirty="0"/>
              <a:t>Often, it is necessary to seek the involvement of specialists in supporting the decision-making process. There are also organisations that can provide specialist support, such as the Alzheimer’s Society.</a:t>
            </a:r>
            <a:endParaRPr lang="en-GB"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91346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 gwneud penderfyniadau yn ei hanfod yn ymwneud â chyd-destun, pwrpas, rheidrwydd, amseriad, canlyniadau tebygol a boddhad. Felly mae angen i weithwyr gofal iechyd ddefnyddio dulliau o gefnogi unigolyn, neu'r person sy'n gwneud yr asesiad o alluedd, sy'n llawn gwybodaeth, yn gyfredol, yn angenrheidiol ac yn gywir. </a:t>
            </a:r>
          </a:p>
          <a:p>
            <a:endParaRPr lang="en-US" b="1" u="sng" dirty="0"/>
          </a:p>
          <a:p>
            <a:r>
              <a:rPr lang="en-US" b="1" u="sng" dirty="0"/>
              <a:t>English:</a:t>
            </a:r>
          </a:p>
          <a:p>
            <a:r>
              <a:rPr lang="en-US" dirty="0"/>
              <a:t>Making decisions are</a:t>
            </a:r>
            <a:r>
              <a:rPr lang="en-US" baseline="0" dirty="0"/>
              <a:t> essentially concerned with context, purpose, necessity, timing, likely outcomes and satisfaction. Healthcare and social care workers therefore need to apply approaches to supporting an individual, or the person making the assessment regarding capacity, that are informative, up-to-date, necessary and accurate.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225041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Gall y sleid hon fod yn daflen.</a:t>
            </a:r>
          </a:p>
          <a:p>
            <a:endParaRPr lang="en-US" b="1" u="sng" dirty="0"/>
          </a:p>
          <a:p>
            <a:r>
              <a:rPr lang="en-US" b="1" u="sng" dirty="0"/>
              <a:t>English:</a:t>
            </a:r>
          </a:p>
          <a:p>
            <a:r>
              <a:rPr lang="en-US" dirty="0"/>
              <a:t>This slide can be a</a:t>
            </a:r>
            <a:r>
              <a:rPr lang="en-US" baseline="0" dirty="0"/>
              <a:t> handout.</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337603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2541808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rai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alluedd</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cyfnewidiol</a:t>
            </a:r>
            <a:r>
              <a:rPr lang="cy" sz="1200" b="1" i="0" u="none" strike="noStrike" cap="none" baseline="0" dirty="0">
                <a:solidFill>
                  <a:srgbClr val="000000"/>
                </a:solidFill>
                <a:effectLst/>
                <a:uFillTx/>
                <a:latin typeface="Arial"/>
              </a:rPr>
              <a:t> </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dirty="0">
                <a:solidFill>
                  <a:srgbClr val="000000"/>
                </a:solidFill>
                <a:latin typeface="Arial"/>
              </a:rPr>
              <a:t>  </a:t>
            </a:r>
            <a:r>
              <a:rPr lang="cy" sz="1200" b="0" i="0" u="none" strike="noStrike" cap="none" baseline="0" dirty="0" err="1">
                <a:solidFill>
                  <a:srgbClr val="000000"/>
                </a:solidFill>
                <a:effectLst/>
                <a:uFillTx/>
                <a:latin typeface="Arial"/>
              </a:rPr>
              <a:t>broblem</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gwaethygu'n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achlysurol</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iselder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manig</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cyfnod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manig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achosi</a:t>
            </a:r>
            <a:r>
              <a:rPr lang="cy" dirty="0">
                <a:solidFill>
                  <a:srgbClr val="000000"/>
                </a:solidFill>
                <a:latin typeface="Arial"/>
              </a:rPr>
              <a:t> </a:t>
            </a:r>
            <a:r>
              <a:rPr lang="cy" sz="1200" b="0" i="0" u="none" strike="noStrike" cap="none" baseline="0" dirty="0" err="1">
                <a:solidFill>
                  <a:srgbClr val="000000"/>
                </a:solidFill>
                <a:effectLst/>
                <a:uFillTx/>
                <a:latin typeface="Arial"/>
              </a:rPr>
              <a:t>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ariannol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arwain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fyned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ddyled</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dirty="0">
                <a:solidFill>
                  <a:srgbClr val="000000"/>
                </a:solidFill>
                <a:latin typeface="Arial"/>
              </a:rPr>
              <a:t>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reoli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harian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berson</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seicotig</a:t>
            </a:r>
            <a:r>
              <a:rPr lang="cy" dirty="0">
                <a:solidFill>
                  <a:srgbClr val="000000"/>
                </a:solidFill>
                <a:latin typeface="Arial"/>
              </a:rPr>
              <a:t> </a:t>
            </a:r>
            <a:r>
              <a:rPr lang="cy" sz="1200" b="0" i="0" u="none" strike="noStrike" cap="none" baseline="0" dirty="0" err="1">
                <a:solidFill>
                  <a:srgbClr val="000000"/>
                </a:solidFill>
                <a:effectLst/>
                <a:uFillTx/>
                <a:latin typeface="Arial"/>
              </a:rPr>
              <a:t>rhithdybiau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dirty="0">
                <a:solidFill>
                  <a:srgbClr val="000000"/>
                </a:solidFill>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diflannu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eraill.Gall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ffactorau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dirty="0" err="1">
                <a:solidFill>
                  <a:srgbClr val="000000"/>
                </a:solidFill>
                <a:latin typeface="Arial"/>
              </a:rPr>
              <a:t>rhywuni</a:t>
            </a:r>
            <a:r>
              <a:rPr lang="cy" dirty="0">
                <a:solidFill>
                  <a:srgbClr val="000000"/>
                </a:solidFill>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aciwt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difrifol</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meddyginiaeth</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drallod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ôl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marwolaeth</a:t>
            </a:r>
            <a:r>
              <a:rPr lang="cy" sz="1200" b="0" i="0" u="none" strike="noStrike" cap="none" baseline="0" dirty="0">
                <a:solidFill>
                  <a:srgbClr val="000000"/>
                </a:solidFill>
                <a:effectLst/>
                <a:uFillTx/>
                <a:latin typeface="Arial"/>
              </a:rPr>
              <a:t> neu</a:t>
            </a:r>
            <a:r>
              <a:rPr lang="cy" dirty="0">
                <a:solidFill>
                  <a:srgbClr val="000000"/>
                </a:solidFill>
                <a:latin typeface="Arial"/>
              </a:rPr>
              <a:t> </a:t>
            </a:r>
            <a:r>
              <a:rPr lang="cy" sz="1200" b="0" i="0" u="none" strike="noStrike" cap="none" baseline="0" dirty="0" err="1">
                <a:solidFill>
                  <a:srgbClr val="000000"/>
                </a:solidFill>
                <a:effectLst/>
                <a:uFillTx/>
                <a:latin typeface="Arial"/>
              </a:rPr>
              <a:t>sioc</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Some people have </a:t>
            </a:r>
            <a:r>
              <a:rPr lang="en-US" b="1" dirty="0"/>
              <a:t>fluctuating capacity </a:t>
            </a:r>
            <a:r>
              <a:rPr lang="en-US" dirty="0"/>
              <a:t>– they have  a problem or condition that gets worse occasionally and affects their ability to make decisions.</a:t>
            </a:r>
            <a:endParaRPr lang="en-GB" dirty="0">
              <a:cs typeface="Calibri"/>
            </a:endParaRPr>
          </a:p>
          <a:p>
            <a:r>
              <a:rPr lang="en-US" dirty="0"/>
              <a:t>For example, someone who has manic depression may have a temporary manic phase which causes them to lack capacity to make financial decisions, leading them to get into debt, even though at other times they are perfectly able to manage their money.</a:t>
            </a:r>
            <a:endParaRPr lang="en-GB" dirty="0">
              <a:cs typeface="Calibri"/>
            </a:endParaRPr>
          </a:p>
          <a:p>
            <a:endParaRPr lang="en-US" dirty="0"/>
          </a:p>
          <a:p>
            <a:r>
              <a:rPr lang="en-US" dirty="0"/>
              <a:t>A person with a psychotic illness may have delusions that affect their capacity to make decisions at certain times, but disappear at others. Temporary factors may also affect someone’s ability to make decisions: acute illness, severe pain, the effect of medication, or distress after a death or shock.</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29</a:t>
            </a:fld>
            <a:endParaRPr lang="en-US"/>
          </a:p>
        </p:txBody>
      </p:sp>
    </p:spTree>
    <p:extLst>
      <p:ext uri="{BB962C8B-B14F-4D97-AF65-F5344CB8AC3E}">
        <p14:creationId xmlns:p14="http://schemas.microsoft.com/office/powerpoint/2010/main" val="1093770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30</a:t>
            </a:fld>
            <a:endParaRPr lang="en-US"/>
          </a:p>
        </p:txBody>
      </p:sp>
    </p:spTree>
    <p:extLst>
      <p:ext uri="{BB962C8B-B14F-4D97-AF65-F5344CB8AC3E}">
        <p14:creationId xmlns:p14="http://schemas.microsoft.com/office/powerpoint/2010/main" val="111442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15506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ymddangosiad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fwriadol</a:t>
            </a:r>
            <a:r>
              <a:rPr lang="cy" dirty="0">
                <a:solidFill>
                  <a:srgbClr val="000000"/>
                </a:solidFill>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cwmpasu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agwedd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edrych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creithiau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nodweddion</a:t>
            </a:r>
            <a:r>
              <a:rPr lang="cy" dirty="0">
                <a:solidFill>
                  <a:srgbClr val="000000"/>
                </a:solidFill>
                <a:latin typeface="Arial"/>
              </a:rPr>
              <a:t>  </a:t>
            </a:r>
            <a:r>
              <a:rPr lang="cy" sz="1200" b="0" i="0" u="none" strike="noStrike" cap="none" baseline="0" dirty="0" err="1">
                <a:solidFill>
                  <a:srgbClr val="000000"/>
                </a:solidFill>
                <a:effectLst/>
                <a:uFillTx/>
                <a:latin typeface="Arial"/>
              </a:rPr>
              <a:t>anabledd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dysgu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croen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tatŵs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dirty="0">
                <a:solidFill>
                  <a:srgbClr val="000000"/>
                </a:solidFill>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gwisgo</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eang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gwmpas</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cyfeirio</a:t>
            </a:r>
            <a:r>
              <a:rPr lang="cy" sz="1200" b="0" i="0" u="none" strike="noStrike" cap="none" baseline="0" dirty="0">
                <a:solidFill>
                  <a:srgbClr val="000000"/>
                </a:solidFill>
                <a:effectLst/>
                <a:uFillTx/>
                <a:latin typeface="Arial"/>
              </a:rPr>
              <a:t> at bob math o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ac</a:t>
            </a:r>
            <a:r>
              <a:rPr lang="cy" dirty="0">
                <a:solidFill>
                  <a:srgbClr val="000000"/>
                </a:solidFill>
                <a:latin typeface="Arial"/>
              </a:rPr>
              <a:t> </a:t>
            </a:r>
            <a:r>
              <a:rPr lang="cy" b="0" i="0" u="none" strike="noStrike" cap="none" baseline="0" dirty="0" err="1">
                <a:effectLst/>
                <a:uFillTx/>
              </a:rPr>
              <a:t>anabledd</a:t>
            </a:r>
            <a:r>
              <a:rPr lang="cy" b="0" i="0" u="none" strike="noStrike" cap="none" baseline="0" dirty="0">
                <a:effectLst/>
                <a:uFillTx/>
              </a:rPr>
              <a:t> </a:t>
            </a:r>
            <a:r>
              <a:rPr lang="cy" b="0" i="0" u="none" strike="noStrike" cap="none" baseline="0" dirty="0" err="1">
                <a:effectLst/>
                <a:uFillTx/>
              </a:rPr>
              <a:t>corfforol</a:t>
            </a:r>
            <a:r>
              <a:rPr lang="cy" b="0" i="0" u="none" strike="noStrike" cap="none" baseline="0" dirty="0">
                <a:effectLst/>
                <a:uFillTx/>
              </a:rPr>
              <a:t>. Mae </a:t>
            </a:r>
            <a:r>
              <a:rPr lang="cy" b="0" i="0" u="none" strike="noStrike" cap="none" baseline="0" dirty="0" err="1">
                <a:effectLst/>
                <a:uFillTx/>
              </a:rPr>
              <a:t>hefyd</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cwmpasu</a:t>
            </a:r>
            <a:r>
              <a:rPr lang="cy" b="0" i="0" u="none" strike="noStrike" cap="none" baseline="0" dirty="0">
                <a:effectLst/>
                <a:uFillTx/>
              </a:rPr>
              <a:t> </a:t>
            </a:r>
            <a:r>
              <a:rPr lang="cy" b="0" i="0" u="none" strike="noStrike" cap="none" baseline="0" dirty="0" err="1">
                <a:effectLst/>
                <a:uFillTx/>
              </a:rPr>
              <a:t>ymddygiadau</a:t>
            </a:r>
            <a:r>
              <a:rPr lang="cy" dirty="0"/>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fynegi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p>
          <a:p>
            <a:r>
              <a:rPr lang="en-US" dirty="0"/>
              <a:t>The Act deliberately uses the word ‘appearance’, because it covers all aspects of the way people look (scars, features of a learning disability, </a:t>
            </a:r>
            <a:r>
              <a:rPr lang="en-GB" dirty="0"/>
              <a:t>skin colour, tattoos or the </a:t>
            </a:r>
            <a:endParaRPr lang="en-US">
              <a:cs typeface="Calibri"/>
            </a:endParaRPr>
          </a:p>
          <a:p>
            <a:r>
              <a:rPr lang="en-GB" dirty="0"/>
              <a:t>way people dress).</a:t>
            </a:r>
          </a:p>
          <a:p>
            <a:endParaRPr lang="en-US" dirty="0"/>
          </a:p>
          <a:p>
            <a:r>
              <a:rPr lang="en-US" dirty="0"/>
              <a:t>The word ‘condition’ is also wide-ranging, referring to all sorts of illnesses and physical disabilities. It also covers </a:t>
            </a:r>
            <a:r>
              <a:rPr lang="en-US" dirty="0" err="1"/>
              <a:t>behaviours</a:t>
            </a:r>
            <a:r>
              <a:rPr lang="en-US" dirty="0"/>
              <a:t> expressed by an individual.</a:t>
            </a:r>
            <a:endParaRPr lang="en-US"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150969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term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ddiffinio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gwirionedd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fathau</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benderfyniadau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gweithredoedd</a:t>
            </a:r>
            <a:r>
              <a:rPr lang="cy" dirty="0">
                <a:solidFill>
                  <a:srgbClr val="000000"/>
                </a:solidFill>
                <a:latin typeface="Arial"/>
              </a:rPr>
              <a:t>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cwmpasu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chymaint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wahanol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ac </a:t>
            </a:r>
            <a:r>
              <a:rPr lang="cy" dirty="0" err="1">
                <a:solidFill>
                  <a:srgbClr val="000000"/>
                </a:solidFill>
                <a:latin typeface="Arial"/>
              </a:rPr>
              <a:t>amgylchiadau</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ganddi</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egwyddor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allweddol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gyntaf</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tybio</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oni</a:t>
            </a:r>
            <a:r>
              <a:rPr lang="cy" sz="1200" b="0" i="0" u="none" strike="noStrike" cap="none" baseline="0" dirty="0">
                <a:solidFill>
                  <a:srgbClr val="000000"/>
                </a:solidFill>
                <a:effectLst/>
                <a:uFillTx/>
                <a:latin typeface="Arial"/>
              </a:rPr>
              <a:t> bai y </a:t>
            </a:r>
            <a:r>
              <a:rPr lang="cy" sz="1200" b="0" i="0" u="none" strike="noStrike" cap="none" baseline="0" dirty="0" err="1">
                <a:solidFill>
                  <a:srgbClr val="000000"/>
                </a:solidFill>
                <a:effectLst/>
                <a:uFillTx/>
                <a:latin typeface="Arial"/>
              </a:rPr>
              <a:t>sefydlir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Felly, dim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asesir</a:t>
            </a:r>
            <a:r>
              <a:rPr lang="cy" sz="1200" b="0" i="0" u="none" strike="noStrike" cap="none" baseline="0" dirty="0">
                <a:solidFill>
                  <a:srgbClr val="000000"/>
                </a:solidFill>
                <a:effectLst/>
                <a:uFillTx/>
                <a:latin typeface="Arial"/>
              </a:rPr>
              <a:t> bod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berthnasol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Dylai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dirty="0" err="1">
                <a:solidFill>
                  <a:srgbClr val="000000"/>
                </a:solidFill>
                <a:latin typeface="Arial"/>
              </a:rPr>
              <a:t>pennaf</a:t>
            </a:r>
            <a:r>
              <a:rPr lang="cy" dirty="0">
                <a:solidFill>
                  <a:srgbClr val="000000"/>
                </a:solidFill>
                <a:latin typeface="Arial"/>
              </a:rPr>
              <a:t> y</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dirty="0">
                <a:solidFill>
                  <a:srgbClr val="000000"/>
                </a:solidFill>
                <a:latin typeface="Arial"/>
              </a:rPr>
              <a:t>Cod </a:t>
            </a:r>
            <a:r>
              <a:rPr lang="cy" dirty="0" err="1">
                <a:solidFill>
                  <a:srgbClr val="000000"/>
                </a:solidFill>
                <a:latin typeface="Arial"/>
              </a:rPr>
              <a:t>Ymarfer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fframwaith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amddiffyn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gyfraith</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The term ‘best interests’ is not actually defined in the Act. This is because so many different types of decisions and actions are covered by the Act, and so many different people and circumstances are affected by it. But, the Act’s first key principle is that people must be assumed to have capacity to make a decision unless it is established that they do not. Therefore, ‘best interests’ are only relevant when a person is assessed as lacking capacity. </a:t>
            </a:r>
            <a:endParaRPr lang="en-GB" dirty="0">
              <a:cs typeface="Calibri"/>
            </a:endParaRPr>
          </a:p>
          <a:p>
            <a:endParaRPr lang="en-US" dirty="0"/>
          </a:p>
          <a:p>
            <a:r>
              <a:rPr lang="en-US" dirty="0"/>
              <a:t>An individual who acts and makes decisions in the person’s best interests (where they lack capacity), and who has used the Code of Practice as a framework for assessment and decision-making should be protected by law.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33</a:t>
            </a:fld>
            <a:endParaRPr lang="en-US"/>
          </a:p>
        </p:txBody>
      </p:sp>
    </p:spTree>
    <p:extLst>
      <p:ext uri="{BB962C8B-B14F-4D97-AF65-F5344CB8AC3E}">
        <p14:creationId xmlns:p14="http://schemas.microsoft.com/office/powerpoint/2010/main" val="4043024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cyntaf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dirty="0">
                <a:solidFill>
                  <a:srgbClr val="000000"/>
                </a:solidFill>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r>
              <a:rPr lang="cy" sz="1200" b="0" i="0" u="none" strike="noStrike" cap="none" baseline="0" dirty="0" err="1">
                <a:solidFill>
                  <a:srgbClr val="000000"/>
                </a:solidFill>
                <a:effectLst/>
                <a:uFillTx/>
                <a:latin typeface="Arial"/>
              </a:rPr>
              <a:t>Dylid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parchu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dirty="0">
                <a:solidFill>
                  <a:srgbClr val="000000"/>
                </a:solidFill>
                <a:latin typeface="Arial"/>
              </a:rPr>
              <a:t> </a:t>
            </a:r>
            <a:r>
              <a:rPr lang="cy" sz="1200" b="0" i="0" u="none" strike="noStrike" cap="none" baseline="0" dirty="0">
                <a:solidFill>
                  <a:srgbClr val="000000"/>
                </a:solidFill>
                <a:effectLst/>
                <a:uFillTx/>
                <a:latin typeface="Arial"/>
              </a:rPr>
              <a:t>pan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meddwl</a:t>
            </a:r>
            <a:r>
              <a:rPr lang="cy" dirty="0">
                <a:solidFill>
                  <a:srgbClr val="000000"/>
                </a:solidFill>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dirty="0">
                <a:solidFill>
                  <a:srgbClr val="000000"/>
                </a:solidFill>
                <a:latin typeface="Arial"/>
              </a:rPr>
              <a:t> </a:t>
            </a:r>
            <a:r>
              <a:rPr lang="cy" sz="1200" b="0" i="0" u="none" strike="noStrike" cap="none" baseline="0" dirty="0">
                <a:solidFill>
                  <a:srgbClr val="000000"/>
                </a:solidFill>
                <a:effectLst/>
                <a:uFillTx/>
                <a:latin typeface="Arial"/>
              </a:rPr>
              <a:t>er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les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ail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ymgymryd</a:t>
            </a:r>
            <a:r>
              <a:rPr lang="cy" sz="1200" b="0" i="0" u="none" strike="noStrike" cap="none" baseline="0" dirty="0">
                <a:solidFill>
                  <a:srgbClr val="000000"/>
                </a:solidFill>
                <a:effectLst/>
                <a:uFillTx/>
                <a:latin typeface="Arial"/>
              </a:rPr>
              <a:t> ag </a:t>
            </a:r>
            <a:r>
              <a:rPr lang="cy" sz="1200" b="0" i="0" u="none" strike="noStrike" cap="none" baseline="0" dirty="0" err="1">
                <a:solidFill>
                  <a:srgbClr val="000000"/>
                </a:solidFill>
                <a:effectLst/>
                <a:uFillTx/>
                <a:latin typeface="Arial"/>
              </a:rPr>
              <a:t>ymchwil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dirty="0">
                <a:solidFill>
                  <a:srgbClr val="000000"/>
                </a:solidFill>
                <a:latin typeface="Arial"/>
              </a:rPr>
              <a:t> </a:t>
            </a:r>
            <a:r>
              <a:rPr lang="cy" sz="1200" b="0" i="0" u="none" strike="noStrike" cap="none" baseline="0" dirty="0" err="1">
                <a:solidFill>
                  <a:srgbClr val="000000"/>
                </a:solidFill>
                <a:effectLst/>
                <a:uFillTx/>
                <a:latin typeface="Arial"/>
              </a:rPr>
              <a:t>amgylchiadau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sz="1200" b="1" u="sng" dirty="0"/>
          </a:p>
          <a:p>
            <a:r>
              <a:rPr lang="en-US" sz="1200" b="1" u="sng" dirty="0"/>
              <a:t>English</a:t>
            </a:r>
            <a:r>
              <a:rPr lang="en-US" sz="1200" b="1" u="sng" baseline="0" dirty="0"/>
              <a:t>:</a:t>
            </a:r>
          </a:p>
          <a:p>
            <a:r>
              <a:rPr lang="en-US" sz="1200" dirty="0"/>
              <a:t>The first is where someone has previously</a:t>
            </a:r>
            <a:r>
              <a:rPr lang="en-US" dirty="0"/>
              <a:t> </a:t>
            </a:r>
            <a:r>
              <a:rPr lang="en-US" sz="1200" dirty="0"/>
              <a:t>made an advance decision to refuse medical</a:t>
            </a:r>
            <a:r>
              <a:rPr lang="en-US" dirty="0"/>
              <a:t> treatment </a:t>
            </a:r>
            <a:r>
              <a:rPr lang="en-US" sz="1200" dirty="0"/>
              <a:t>while they had the capacity to do so.</a:t>
            </a:r>
            <a:r>
              <a:rPr lang="en-US" dirty="0"/>
              <a:t> </a:t>
            </a:r>
            <a:r>
              <a:rPr lang="en-US" sz="1200" dirty="0"/>
              <a:t>Their advance decision should be respected</a:t>
            </a:r>
            <a:r>
              <a:rPr lang="en-US" dirty="0"/>
              <a:t> </a:t>
            </a:r>
            <a:r>
              <a:rPr lang="en-US" sz="1200" dirty="0"/>
              <a:t>when they lack capacity, even if others think</a:t>
            </a:r>
            <a:r>
              <a:rPr lang="en-US" dirty="0"/>
              <a:t> </a:t>
            </a:r>
            <a:r>
              <a:rPr lang="en-US" sz="1200" dirty="0"/>
              <a:t>that the decision to refuse treatment is not</a:t>
            </a:r>
            <a:r>
              <a:rPr lang="en-US" dirty="0"/>
              <a:t> </a:t>
            </a:r>
            <a:r>
              <a:rPr lang="en-US" sz="1200" dirty="0"/>
              <a:t>in their best interests.</a:t>
            </a:r>
            <a:endParaRPr lang="en-US" sz="1200" dirty="0">
              <a:cs typeface="Calibri"/>
            </a:endParaRPr>
          </a:p>
          <a:p>
            <a:endParaRPr lang="en-US" dirty="0"/>
          </a:p>
          <a:p>
            <a:r>
              <a:rPr lang="en-US" sz="1200" dirty="0"/>
              <a:t>The second concerns the involvement in research, in</a:t>
            </a:r>
            <a:r>
              <a:rPr lang="en-US" dirty="0"/>
              <a:t> </a:t>
            </a:r>
            <a:r>
              <a:rPr lang="en-US" sz="1200" dirty="0"/>
              <a:t>certain circumstances, of someone lacking capacity </a:t>
            </a:r>
            <a:r>
              <a:rPr lang="en-US" dirty="0"/>
              <a:t>to consent</a:t>
            </a:r>
            <a:r>
              <a:rPr lang="en-US" sz="1200" dirty="0"/>
              <a:t>.</a:t>
            </a:r>
            <a:endParaRPr lang="en-US"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117172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Mae'r Ddeddf yn dweud: </a:t>
            </a:r>
          </a:p>
          <a:p>
            <a:endParaRPr lang="en-US" b="1" u="sng" dirty="0"/>
          </a:p>
          <a:p>
            <a:r>
              <a:rPr lang="en-US" b="1" u="sng" dirty="0"/>
              <a:t>English:</a:t>
            </a:r>
          </a:p>
          <a:p>
            <a:r>
              <a:rPr lang="en-US" dirty="0"/>
              <a:t>The</a:t>
            </a:r>
            <a:r>
              <a:rPr lang="en-US" baseline="0" dirty="0"/>
              <a:t> Act states: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27098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a:t>Welsh:</a:t>
            </a:r>
          </a:p>
          <a:p>
            <a:r>
              <a:rPr lang="cy" sz="1000" b="1" i="0" u="none" strike="noStrike" cap="none" baseline="0" dirty="0" err="1">
                <a:solidFill>
                  <a:srgbClr val="000000"/>
                </a:solidFill>
                <a:effectLst/>
                <a:uFillTx/>
                <a:latin typeface="Arial"/>
              </a:rPr>
              <a:t>Annog</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cyfranogiad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bynnag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ganiatáu</a:t>
            </a:r>
            <a:r>
              <a:rPr lang="cy" dirty="0">
                <a:solidFill>
                  <a:srgbClr val="000000"/>
                </a:solidFill>
                <a:latin typeface="Arial"/>
              </a:rPr>
              <a:t> </a:t>
            </a:r>
            <a:r>
              <a:rPr lang="cy" sz="1200" b="0" i="0" u="none" strike="noStrike" cap="none" baseline="0" dirty="0">
                <a:solidFill>
                  <a:srgbClr val="000000"/>
                </a:solidFill>
                <a:effectLst/>
                <a:uFillTx/>
                <a:latin typeface="Arial"/>
              </a:rPr>
              <a:t>ac </a:t>
            </a:r>
            <a:r>
              <a:rPr lang="cy" sz="1200" b="0" i="0" u="none" strike="noStrike" cap="none" baseline="0" dirty="0" err="1">
                <a:solidFill>
                  <a:srgbClr val="000000"/>
                </a:solidFill>
                <a:effectLst/>
                <a:uFillTx/>
                <a:latin typeface="Arial"/>
              </a:rPr>
              <a:t>annog</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wella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dirty="0">
                <a:solidFill>
                  <a:srgbClr val="000000"/>
                </a:solidFill>
                <a:latin typeface="Arial"/>
              </a:rPr>
              <a:t> </a:t>
            </a:r>
            <a:r>
              <a:rPr lang="cy" sz="1200" b="0" i="0" u="none" strike="noStrike" cap="none" baseline="0" dirty="0" err="1">
                <a:solidFill>
                  <a:srgbClr val="000000"/>
                </a:solidFill>
                <a:effectLst/>
                <a:uFillTx/>
                <a:latin typeface="Arial"/>
              </a:rPr>
              <a:t>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gymryd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sz="1000" b="1" dirty="0">
              <a:solidFill>
                <a:srgbClr val="000000"/>
              </a:solidFill>
              <a:latin typeface="Arial"/>
            </a:endParaRPr>
          </a:p>
          <a:p>
            <a:r>
              <a:rPr lang="cy" sz="1000" b="1" i="0" u="none" strike="noStrike" cap="none" baseline="0" dirty="0" err="1">
                <a:solidFill>
                  <a:srgbClr val="000000"/>
                </a:solidFill>
                <a:effectLst/>
                <a:uFillTx/>
                <a:latin typeface="Arial"/>
              </a:rPr>
              <a:t>Nodi'r</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holl</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amgylchiadau</a:t>
            </a:r>
            <a:r>
              <a:rPr lang="cy" sz="1000" b="1" i="0" u="none" strike="noStrike" cap="none" baseline="0" dirty="0">
                <a:solidFill>
                  <a:srgbClr val="000000"/>
                </a:solidFill>
                <a:effectLst/>
                <a:uFillTx/>
                <a:latin typeface="Arial"/>
              </a:rPr>
              <a:t> </a:t>
            </a:r>
            <a:r>
              <a:rPr lang="cy" sz="1000" b="1" i="0" u="none" strike="noStrike" cap="none" baseline="0" dirty="0" err="1">
                <a:solidFill>
                  <a:srgbClr val="000000"/>
                </a:solidFill>
                <a:effectLst/>
                <a:uFillTx/>
                <a:latin typeface="Arial"/>
              </a:rPr>
              <a:t>perthnasol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ceisio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adnabod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dirty="0" err="1">
                <a:solidFill>
                  <a:srgbClr val="000000"/>
                </a:solidFill>
                <a:latin typeface="Arial"/>
              </a:rPr>
              <a:t>holl</a:t>
            </a:r>
            <a:r>
              <a:rPr lang="cy" dirty="0">
                <a:solidFill>
                  <a:srgbClr val="000000"/>
                </a:solidFill>
                <a:latin typeface="Arial"/>
              </a:rPr>
              <a:t> </a:t>
            </a:r>
            <a:r>
              <a:rPr lang="cy" dirty="0" err="1">
                <a:solidFill>
                  <a:srgbClr val="000000"/>
                </a:solidFill>
                <a:latin typeface="Arial"/>
              </a:rPr>
              <a:t>bethau</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byddai’r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dirty="0">
                <a:solidFill>
                  <a:srgbClr val="000000"/>
                </a:solidFill>
                <a:latin typeface="Arial"/>
              </a:rPr>
              <a:t> </a:t>
            </a:r>
            <a:r>
              <a:rPr lang="cy" sz="1200" b="0" i="0" u="none" strike="noStrike" cap="none" baseline="0" dirty="0" err="1">
                <a:solidFill>
                  <a:srgbClr val="000000"/>
                </a:solidFill>
                <a:effectLst/>
                <a:uFillTx/>
                <a:latin typeface="Arial"/>
              </a:rPr>
              <a:t>hystyried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oeddent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dirty="0">
                <a:solidFill>
                  <a:srgbClr val="000000"/>
                </a:solidFill>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1" i="0" u="none" strike="noStrike" cap="none" baseline="0" dirty="0">
                <a:solidFill>
                  <a:srgbClr val="000000"/>
                </a:solidFill>
                <a:effectLst/>
                <a:uFillTx/>
                <a:latin typeface="Arial"/>
              </a:rPr>
              <a:t>.</a:t>
            </a:r>
            <a:endParaRPr lang="cy" sz="1200" i="0" u="none" strike="noStrike" cap="none" baseline="0" dirty="0">
              <a:solidFill>
                <a:srgbClr val="000000"/>
              </a:solidFill>
              <a:effectLst/>
              <a:uFillTx/>
              <a:latin typeface="Calibri" panose="020F0502020204030204"/>
              <a:cs typeface="Calibri" panose="020F0502020204030204"/>
            </a:endParaRPr>
          </a:p>
          <a:p>
            <a:pPr>
              <a:defRPr/>
            </a:pPr>
            <a:endParaRPr lang="cy" dirty="0"/>
          </a:p>
          <a:p>
            <a:pPr>
              <a:defRPr/>
            </a:pPr>
            <a:r>
              <a:rPr lang="cy" b="1" dirty="0" err="1"/>
              <a:t>Darganfod</a:t>
            </a:r>
            <a:r>
              <a:rPr lang="cy" b="1" dirty="0"/>
              <a:t> </a:t>
            </a:r>
            <a:r>
              <a:rPr lang="cy" b="1" i="0" u="none" strike="noStrike" cap="none" baseline="0" dirty="0">
                <a:effectLst/>
                <a:uFillTx/>
              </a:rPr>
              <a:t>barn y person:</a:t>
            </a:r>
            <a:r>
              <a:rPr lang="cy" b="1" dirty="0"/>
              <a:t> </a:t>
            </a:r>
            <a:endParaRPr lang="cy" b="1" dirty="0">
              <a:cs typeface="Calibri"/>
            </a:endParaRPr>
          </a:p>
          <a:p>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Dymuniadau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theimladau'r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gorffennol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presennol</a:t>
            </a:r>
            <a:r>
              <a:rPr lang="cy" sz="1200" b="0" i="0" u="none" strike="noStrike" cap="none" baseline="0" dirty="0">
                <a:solidFill>
                  <a:srgbClr val="000000"/>
                </a:solidFill>
                <a:effectLst/>
                <a:uFillTx/>
                <a:latin typeface="Arial"/>
              </a:rPr>
              <a:t> -</a:t>
            </a:r>
            <a:r>
              <a:rPr lang="cy" dirty="0">
                <a:solidFill>
                  <a:srgbClr val="000000"/>
                </a:solidFill>
                <a:latin typeface="Arial"/>
              </a:rPr>
              <a:t> </a:t>
            </a: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rhain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mynegi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lafar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ysgrifenedig</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drwy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ymddygiad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arferion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en-US" b="1" dirty="0"/>
              <a:t> </a:t>
            </a:r>
          </a:p>
          <a:p>
            <a:r>
              <a:rPr lang="cy" sz="1200" b="0" i="0" u="none" strike="noStrike" cap="none" baseline="0" dirty="0">
                <a:solidFill>
                  <a:srgbClr val="000000"/>
                </a:solidFill>
                <a:effectLst/>
                <a:uFillTx/>
                <a:latin typeface="Arial"/>
              </a:rPr>
              <a:t>b).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gredoau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gwerthoedd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crefyddol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diwylliannol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moesol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wleidyddol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fyddai'n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o</a:t>
            </a:r>
            <a:r>
              <a:rPr lang="cy" dirty="0">
                <a:solidFill>
                  <a:srgbClr val="000000"/>
                </a:solidFill>
                <a:latin typeface="Arial"/>
              </a:rPr>
              <a:t> </a:t>
            </a:r>
            <a:r>
              <a:rPr lang="cy" sz="1200" b="0" i="0" u="none" strike="noStrike" cap="none" baseline="0" dirty="0" err="1">
                <a:solidFill>
                  <a:srgbClr val="000000"/>
                </a:solidFill>
                <a:effectLst/>
                <a:uFillTx/>
                <a:latin typeface="Arial"/>
              </a:rPr>
              <a:t>ddylanwadu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dan </a:t>
            </a:r>
            <a:r>
              <a:rPr lang="cy" sz="1200" b="0" i="0" u="none" strike="noStrike" cap="none" baseline="0" dirty="0" err="1">
                <a:solidFill>
                  <a:srgbClr val="000000"/>
                </a:solidFill>
                <a:effectLst/>
                <a:uFillTx/>
                <a:latin typeface="Arial"/>
              </a:rPr>
              <a:t>sylw</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dirty="0"/>
          </a:p>
          <a:p>
            <a:r>
              <a:rPr lang="cy" sz="1200" b="0" i="0" u="none" strike="noStrike" cap="none" baseline="0" dirty="0">
                <a:solidFill>
                  <a:srgbClr val="000000"/>
                </a:solidFill>
                <a:effectLst/>
                <a:uFillTx/>
                <a:latin typeface="Arial"/>
              </a:rPr>
              <a:t>c).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ffactorau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hystyried</a:t>
            </a:r>
            <a:r>
              <a:rPr lang="cy" sz="1200" b="0" i="0" u="none" strike="noStrike" cap="none" baseline="0" dirty="0">
                <a:solidFill>
                  <a:srgbClr val="000000"/>
                </a:solidFill>
                <a:effectLst/>
                <a:uFillTx/>
                <a:latin typeface="Arial"/>
              </a:rPr>
              <a:t> pe </a:t>
            </a:r>
            <a:r>
              <a:rPr lang="cy" sz="1200" b="0" i="0" u="none" strike="noStrike" cap="none" baseline="0" dirty="0" err="1">
                <a:solidFill>
                  <a:srgbClr val="000000"/>
                </a:solidFill>
                <a:effectLst/>
                <a:uFillTx/>
                <a:latin typeface="Arial"/>
              </a:rPr>
              <a:t>bai'n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gweithredu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hun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pPr>
              <a:defRPr/>
            </a:pPr>
            <a:endParaRPr lang="cy" b="1"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1" i="0" u="none" strike="noStrike" cap="none" baseline="0" dirty="0" err="1">
                <a:solidFill>
                  <a:srgbClr val="000000"/>
                </a:solidFill>
                <a:effectLst/>
                <a:uFillTx/>
                <a:latin typeface="Arial"/>
              </a:rPr>
              <a:t>Ceisio</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cymorth</a:t>
            </a:r>
            <a:r>
              <a:rPr lang="cy" sz="1200" b="1" i="0" u="none" strike="noStrike" cap="none" baseline="0" dirty="0">
                <a:solidFill>
                  <a:srgbClr val="000000"/>
                </a:solidFill>
                <a:effectLst/>
                <a:uFillTx/>
                <a:latin typeface="Arial"/>
              </a:rPr>
              <a:t> </a:t>
            </a:r>
            <a:r>
              <a:rPr lang="cy" sz="1200" b="1" i="0" u="none" strike="noStrike" cap="none" baseline="0" dirty="0" err="1">
                <a:solidFill>
                  <a:srgbClr val="000000"/>
                </a:solidFill>
                <a:effectLst/>
                <a:uFillTx/>
                <a:latin typeface="Arial"/>
              </a:rPr>
              <a:t>arbenigol</a:t>
            </a:r>
            <a:r>
              <a:rPr lang="cy" sz="1200" b="1" i="0" u="none" strike="noStrike" cap="none" baseline="0" dirty="0">
                <a:solidFill>
                  <a:srgbClr val="000000"/>
                </a:solidFill>
                <a:effectLst/>
                <a:uFillTx/>
                <a:latin typeface="Arial"/>
              </a:rPr>
              <a:t>:</a:t>
            </a:r>
            <a:endParaRPr lang="cy" dirty="0"/>
          </a:p>
          <a:p>
            <a:r>
              <a:rPr lang="cy" sz="1200" b="0" i="0" u="none" strike="noStrike" cap="none" baseline="0" dirty="0">
                <a:solidFill>
                  <a:srgbClr val="000000"/>
                </a:solidFill>
                <a:effectLst/>
                <a:uFillTx/>
                <a:latin typeface="Arial"/>
              </a:rPr>
              <a:t>Gall hyn gynnwys mwy nag un unigolyn sydd wedi'i hyfforddi'n broffesiynol. Efallai y bydd angen dull aml-asiantaeth. Mae’n bosibl y bydd sefydliadau arbenigol hefyd yn gallu rhoi cyngor ac arweiniad yn ystod unrhyw ran o’r broses asesu. </a:t>
            </a:r>
          </a:p>
          <a:p>
            <a:endParaRPr lang="en-US" sz="1200" b="1" u="none" dirty="0"/>
          </a:p>
          <a:p>
            <a:r>
              <a:rPr lang="en-US" sz="1200" b="1" u="none" dirty="0"/>
              <a:t>English:</a:t>
            </a:r>
          </a:p>
          <a:p>
            <a:r>
              <a:rPr lang="en-US" sz="1200" b="1" dirty="0"/>
              <a:t>Encourage participation</a:t>
            </a:r>
            <a:r>
              <a:rPr lang="en-US" dirty="0"/>
              <a:t>: do whatever is possible to permit and encourage the person to take part, or to improve their ability to take part, in making the decision.</a:t>
            </a:r>
            <a:endParaRPr lang="en-US" dirty="0">
              <a:cs typeface="Calibri"/>
            </a:endParaRPr>
          </a:p>
          <a:p>
            <a:endParaRPr lang="en-US" dirty="0"/>
          </a:p>
          <a:p>
            <a:r>
              <a:rPr lang="en-GB" sz="1200" b="1" dirty="0"/>
              <a:t>Identify all relevant circumstances</a:t>
            </a:r>
            <a:r>
              <a:rPr lang="en-GB" dirty="0"/>
              <a:t>: </a:t>
            </a:r>
            <a:r>
              <a:rPr lang="en-US" dirty="0"/>
              <a:t>try to identify all the things that the person who lacks capacity would take into account if they were making the decision or acting for themselves</a:t>
            </a:r>
            <a:r>
              <a:rPr lang="en-GB" b="1" dirty="0"/>
              <a:t>.</a:t>
            </a:r>
            <a:endParaRPr lang="en-GB" b="1" dirty="0">
              <a:cs typeface="Calibri"/>
            </a:endParaRPr>
          </a:p>
          <a:p>
            <a:pPr>
              <a:defRPr/>
            </a:pPr>
            <a:endParaRPr lang="en-US" b="1" dirty="0"/>
          </a:p>
          <a:p>
            <a:pPr>
              <a:defRPr/>
            </a:pPr>
            <a:r>
              <a:rPr lang="en-US" b="1" dirty="0"/>
              <a:t>Find out the person’s views</a:t>
            </a:r>
            <a:r>
              <a:rPr lang="en-US" dirty="0"/>
              <a:t>: </a:t>
            </a:r>
            <a:endParaRPr lang="en-US"/>
          </a:p>
          <a:p>
            <a:r>
              <a:rPr lang="en-US" dirty="0"/>
              <a:t>a). The person’s past and present wishes and feelings – these may have been expressed verbally, in writing or through </a:t>
            </a:r>
            <a:r>
              <a:rPr lang="en-US" dirty="0" err="1"/>
              <a:t>behaviour</a:t>
            </a:r>
            <a:r>
              <a:rPr lang="en-US" dirty="0"/>
              <a:t> or habits.</a:t>
            </a:r>
            <a:endParaRPr lang="en-US" dirty="0">
              <a:cs typeface="Calibri" panose="020F0502020204030204"/>
            </a:endParaRPr>
          </a:p>
          <a:p>
            <a:r>
              <a:rPr lang="en-US" b="1" dirty="0"/>
              <a:t> </a:t>
            </a:r>
          </a:p>
          <a:p>
            <a:r>
              <a:rPr lang="en-US" dirty="0"/>
              <a:t>b). Any beliefs and values (e.g. religious, cultural, moral or political) that would be likely to influence the decision in question.</a:t>
            </a:r>
            <a:endParaRPr lang="en-US" dirty="0">
              <a:cs typeface="Calibri"/>
            </a:endParaRPr>
          </a:p>
          <a:p>
            <a:endParaRPr lang="en-US" dirty="0"/>
          </a:p>
          <a:p>
            <a:r>
              <a:rPr lang="en-US" dirty="0"/>
              <a:t>c). Any other factors the person themselves would be likely to consider if they were making the decision or acting for themselves.</a:t>
            </a:r>
            <a:endParaRPr lang="en-US" dirty="0">
              <a:cs typeface="Calibri"/>
            </a:endParaRPr>
          </a:p>
          <a:p>
            <a:pPr>
              <a:defRPr/>
            </a:pPr>
            <a:endParaRPr lang="en-US" b="1" dirty="0">
              <a:latin typeface="Arial"/>
              <a:cs typeface="Arial"/>
            </a:endParaRPr>
          </a:p>
          <a:p>
            <a:pPr marL="0" marR="0" lvl="0" indent="0" algn="l" defTabSz="912813">
              <a:lnSpc>
                <a:spcPct val="100000"/>
              </a:lnSpc>
              <a:spcBef>
                <a:spcPct val="30000"/>
              </a:spcBef>
              <a:spcAft>
                <a:spcPct val="0"/>
              </a:spcAft>
              <a:buClrTx/>
              <a:buSzTx/>
              <a:buFontTx/>
              <a:buNone/>
              <a:tabLst/>
              <a:defRPr/>
            </a:pPr>
            <a:r>
              <a:rPr lang="en-US" b="1" dirty="0">
                <a:latin typeface="Arial"/>
                <a:cs typeface="Arial"/>
              </a:rPr>
              <a:t>Seek specialist support:</a:t>
            </a:r>
            <a:endParaRPr lang="en-GB" b="1" dirty="0">
              <a:latin typeface="Arial"/>
              <a:cs typeface="Arial"/>
            </a:endParaRPr>
          </a:p>
          <a:p>
            <a:r>
              <a:rPr lang="en-US" dirty="0"/>
              <a:t>This may involve more than one professionally trained individual. A multi-agency approach may be needed. Specialist organisations may also be able to provide advice and guidance during any part of the assessment process.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42491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Efallai y bydd amgylchiadau pan fydd person y mae amheuaeth ynghylch ei alluedd yn gwrthod cael asesiad o alluedd neu’n gwrthod cael ei archwilio gan feddyg neu weithiwr proffesiynol arall. O dan yr amgylchiadau hyn, gallai fod yn ddefnyddiol esbonio i rywun sy’n gwrthod asesiad pam fod ei angen a beth yw canlyniadau gwrthod. Ond nid yw bygythiadau neu ymdrechion i orfodi'r person i gytuno i asesiad yn dderbyniol.</a:t>
            </a:r>
          </a:p>
          <a:p>
            <a:r>
              <a:rPr lang="cy" sz="1200" b="0" i="0" u="none" strike="noStrike" cap="none" baseline="0" dirty="0">
                <a:solidFill>
                  <a:srgbClr val="000000"/>
                </a:solidFill>
                <a:effectLst/>
                <a:uFillTx/>
                <a:latin typeface="Arial"/>
              </a:rPr>
              <a:t>Os nad oes gan y person y galluedd i gytuno neu wrthod, gall yr asesiad fynd yn ei flaen fel arfer, cyn belled nad yw’r person yn gwrthwynebu’r asesiad, a’i fod er ei les pennaf.</a:t>
            </a:r>
          </a:p>
          <a:p>
            <a:r>
              <a:rPr lang="cy" sz="1200" b="0" i="0" u="none" strike="noStrike" cap="none" baseline="0" dirty="0">
                <a:solidFill>
                  <a:srgbClr val="000000"/>
                </a:solidFill>
                <a:effectLst/>
                <a:uFillTx/>
                <a:latin typeface="Arial"/>
              </a:rPr>
              <a:t>Ni ellir gorfodi neb i gael asesiad o alluedd. Os bydd rhywun yn gwrthod agor y drws i'w gartref, ni ellir ei orfodi. Os oes pryderon difrifol am iechyd meddwl y person, efallai y bydd modd cael gwarant i orfodi mynediad ac asesu’r person ar gyfer triniaeth yn yr ysbyty – ond rhaid i’r sefyllfa fodloni gofynion Deddf Iechyd Meddwl 1983.</a:t>
            </a:r>
          </a:p>
          <a:p>
            <a:endParaRPr lang="en-US" b="1" u="sng" dirty="0"/>
          </a:p>
          <a:p>
            <a:r>
              <a:rPr lang="en-US" b="1" u="sng" dirty="0"/>
              <a:t>English:</a:t>
            </a:r>
          </a:p>
          <a:p>
            <a:r>
              <a:rPr lang="en-US" dirty="0"/>
              <a:t>There may be circumstances in which a person whose capacity is in doubt refuses to undergo an assessment of capacity or refuses to be examined by a doctor or other professional. In these circumstances, it might help to explain to someone refusing an assessment why it is needed and what the consequences of refusal are. But threats or attempts to force the person to agree to an assessment are not acceptable.</a:t>
            </a:r>
          </a:p>
          <a:p>
            <a:r>
              <a:rPr lang="en-US" dirty="0"/>
              <a:t>If the person lacks capacity to agree or refuse, the assessment can normally go ahead, as long as the person does not object to the assessment, and it is in their best interests.</a:t>
            </a:r>
          </a:p>
          <a:p>
            <a:r>
              <a:rPr lang="en-US" dirty="0"/>
              <a:t>Nobody can be forced to undergo an assessment of capacity. If someone refuses to open the door to their home, it cannot be forced. If there are serious worries about the person’s mental health, it may be possible to get a warrant to force entry and assess the person for treatment in hospital – but the situation must meet the requirements of the Mental Health Act 1983.</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301209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37</a:t>
            </a:fld>
            <a:endParaRPr lang="en-US"/>
          </a:p>
        </p:txBody>
      </p:sp>
    </p:spTree>
    <p:extLst>
      <p:ext uri="{BB962C8B-B14F-4D97-AF65-F5344CB8AC3E}">
        <p14:creationId xmlns:p14="http://schemas.microsoft.com/office/powerpoint/2010/main" val="1623715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u="sng" dirty="0">
                <a:solidFill>
                  <a:schemeClr val="tx1"/>
                </a:solidFill>
              </a:rPr>
              <a:t>Welsh:</a:t>
            </a:r>
          </a:p>
          <a:p>
            <a:r>
              <a:rPr lang="cy" sz="4400" b="1" i="0" u="none" strike="noStrike" cap="none" baseline="0" dirty="0">
                <a:solidFill>
                  <a:srgbClr val="000000"/>
                </a:solidFill>
                <a:effectLst/>
                <a:uFillTx/>
                <a:latin typeface="Arial"/>
              </a:rPr>
              <a:t>Pam y </a:t>
            </a:r>
            <a:r>
              <a:rPr lang="cy" sz="4400" b="1" i="0" u="none" strike="noStrike" cap="none" baseline="0" dirty="0" err="1">
                <a:solidFill>
                  <a:srgbClr val="000000"/>
                </a:solidFill>
                <a:effectLst/>
                <a:uFillTx/>
                <a:latin typeface="Arial"/>
              </a:rPr>
              <a:t>gallai'r</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Llys</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Gwarchod</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fod</a:t>
            </a:r>
            <a:r>
              <a:rPr lang="cy" sz="4400" b="1" i="0" u="none" strike="noStrike" cap="none" baseline="0" dirty="0">
                <a:solidFill>
                  <a:srgbClr val="000000"/>
                </a:solidFill>
                <a:effectLst/>
                <a:uFillTx/>
                <a:latin typeface="Arial"/>
              </a:rPr>
              <a:t> </a:t>
            </a:r>
            <a:r>
              <a:rPr lang="cy" sz="4400" b="1" i="0" u="none" strike="noStrike" cap="none" baseline="0" dirty="0" err="1">
                <a:solidFill>
                  <a:srgbClr val="000000"/>
                </a:solidFill>
                <a:effectLst/>
                <a:uFillTx/>
                <a:latin typeface="Arial"/>
              </a:rPr>
              <a:t>yn</a:t>
            </a:r>
            <a:r>
              <a:rPr lang="cy" sz="4400" b="1" dirty="0">
                <a:solidFill>
                  <a:srgbClr val="000000"/>
                </a:solidFill>
                <a:latin typeface="Arial"/>
              </a:rPr>
              <a:t> </a:t>
            </a:r>
            <a:r>
              <a:rPr lang="cy" sz="4400" b="1" i="0" u="none" strike="noStrike" cap="none" baseline="0" dirty="0" err="1">
                <a:solidFill>
                  <a:srgbClr val="000000"/>
                </a:solidFill>
                <a:effectLst/>
                <a:uFillTx/>
                <a:latin typeface="Arial"/>
              </a:rPr>
              <a:t>angenrheidiol</a:t>
            </a:r>
            <a:r>
              <a:rPr lang="cy" sz="4400" b="1" i="0" u="none" strike="noStrike" cap="none" baseline="0" dirty="0">
                <a:solidFill>
                  <a:srgbClr val="000000"/>
                </a:solidFill>
                <a:effectLst/>
                <a:uFillTx/>
                <a:latin typeface="Arial"/>
              </a:rPr>
              <a:t>?</a:t>
            </a:r>
            <a:r>
              <a:rPr lang="cy" sz="4400" b="1" dirty="0">
                <a:solidFill>
                  <a:srgbClr val="000000"/>
                </a:solidFill>
                <a:latin typeface="Arial"/>
              </a:rPr>
              <a:t> </a:t>
            </a:r>
            <a:endParaRPr lang="cy" sz="4400" b="1"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Efallai</a:t>
            </a:r>
            <a:r>
              <a:rPr lang="cy" sz="2400" b="0" i="0" u="none" strike="noStrike" cap="none" baseline="0" dirty="0">
                <a:solidFill>
                  <a:srgbClr val="000000"/>
                </a:solidFill>
                <a:effectLst/>
                <a:uFillTx/>
                <a:latin typeface="Arial"/>
              </a:rPr>
              <a:t> y </a:t>
            </a:r>
            <a:r>
              <a:rPr lang="cy" sz="2400" b="0" i="0" u="none" strike="noStrike" cap="none" baseline="0" dirty="0" err="1">
                <a:solidFill>
                  <a:srgbClr val="000000"/>
                </a:solidFill>
                <a:effectLst/>
                <a:uFillTx/>
                <a:latin typeface="Arial"/>
              </a:rPr>
              <a:t>bydd</a:t>
            </a:r>
            <a:r>
              <a:rPr lang="cy" sz="2400" b="0" i="0" u="none" strike="noStrike" cap="none" baseline="0" dirty="0">
                <a:solidFill>
                  <a:srgbClr val="000000"/>
                </a:solidFill>
                <a:effectLst/>
                <a:uFillTx/>
                <a:latin typeface="Arial"/>
              </a:rPr>
              <a:t> person </a:t>
            </a:r>
            <a:r>
              <a:rPr lang="cy" sz="2400" b="0" i="0" u="none" strike="noStrike" cap="none" baseline="0" dirty="0" err="1">
                <a:solidFill>
                  <a:srgbClr val="000000"/>
                </a:solidFill>
                <a:effectLst/>
                <a:uFillTx/>
                <a:latin typeface="Arial"/>
              </a:rPr>
              <a:t>yn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dymuno</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herio</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nad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oes</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ganddynt</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alluedd</a:t>
            </a:r>
            <a:r>
              <a:rPr lang="cy" sz="2400" b="0" i="0" u="none" strike="noStrike" cap="none" baseline="0" dirty="0">
                <a:solidFill>
                  <a:srgbClr val="000000"/>
                </a:solidFill>
                <a:effectLst/>
                <a:uFillTx/>
                <a:latin typeface="Arial"/>
              </a:rPr>
              <a:t>.</a:t>
            </a:r>
            <a:r>
              <a:rPr lang="cy" sz="2400" dirty="0">
                <a:solidFill>
                  <a:srgbClr val="000000"/>
                </a:solidFill>
                <a:latin typeface="Arial"/>
              </a:rPr>
              <a:t> </a:t>
            </a:r>
            <a:endParaRPr lang="cy" sz="2400" b="0" i="0" u="none" strike="noStrike" cap="none" baseline="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Mae </a:t>
            </a:r>
            <a:r>
              <a:rPr lang="cy" sz="2400" b="0" i="0" u="none" strike="noStrike" cap="none" baseline="0" dirty="0" err="1">
                <a:solidFill>
                  <a:srgbClr val="000000"/>
                </a:solidFill>
                <a:effectLst/>
                <a:uFillTx/>
                <a:latin typeface="Arial"/>
              </a:rPr>
              <a:t>ganddo'r</a:t>
            </a:r>
            <a:r>
              <a:rPr lang="cy" sz="2400" b="0" i="0" u="none" strike="noStrike" cap="none" baseline="0" dirty="0">
                <a:solidFill>
                  <a:srgbClr val="000000"/>
                </a:solidFill>
                <a:effectLst/>
                <a:uFillTx/>
                <a:latin typeface="Arial"/>
              </a:rPr>
              <a:t> un </a:t>
            </a:r>
            <a:r>
              <a:rPr lang="cy" sz="2400" b="0" i="0" u="none" strike="noStrike" cap="none" baseline="0" dirty="0" err="1">
                <a:solidFill>
                  <a:srgbClr val="000000"/>
                </a:solidFill>
                <a:effectLst/>
                <a:uFillTx/>
                <a:latin typeface="Arial"/>
              </a:rPr>
              <a:t>pwerau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hawliau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breintiau</a:t>
            </a:r>
            <a:r>
              <a:rPr lang="cy" sz="2400" dirty="0">
                <a:solidFill>
                  <a:srgbClr val="000000"/>
                </a:solidFill>
                <a:latin typeface="Arial"/>
              </a:rPr>
              <a:t> </a:t>
            </a:r>
            <a:r>
              <a:rPr lang="cy" sz="2400" b="0" i="0" u="none" strike="noStrike" cap="none" baseline="0" dirty="0">
                <a:solidFill>
                  <a:srgbClr val="000000"/>
                </a:solidFill>
                <a:effectLst/>
                <a:uFillTx/>
                <a:latin typeface="Arial"/>
              </a:rPr>
              <a:t>ac </a:t>
            </a:r>
            <a:r>
              <a:rPr lang="cy" sz="2400" b="0" i="0" u="none" strike="noStrike" cap="none" baseline="0" dirty="0" err="1">
                <a:solidFill>
                  <a:srgbClr val="000000"/>
                </a:solidFill>
                <a:effectLst/>
                <a:uFillTx/>
                <a:latin typeface="Arial"/>
              </a:rPr>
              <a:t>awdurdod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â’r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Uchel</a:t>
            </a:r>
            <a:r>
              <a:rPr lang="cy" sz="2400" b="0" i="0" u="none" strike="noStrike" cap="none" baseline="0" dirty="0">
                <a:solidFill>
                  <a:srgbClr val="000000"/>
                </a:solidFill>
                <a:effectLst/>
                <a:uFillTx/>
                <a:latin typeface="Arial"/>
              </a:rPr>
              <a:t> Lys.</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Lle na roddwyd atwrnai yn ei le pan oedd gan y person alluedd, ond nid oes ganddo alluedd bellach.</a:t>
            </a: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Dod o </a:t>
            </a:r>
            <a:r>
              <a:rPr lang="cy" sz="2400" b="0" i="0" u="none" strike="noStrike" cap="none" baseline="0" dirty="0" err="1">
                <a:solidFill>
                  <a:srgbClr val="000000"/>
                </a:solidFill>
                <a:effectLst/>
                <a:uFillTx/>
                <a:latin typeface="Arial"/>
              </a:rPr>
              <a:t>hyd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ffyrdd</a:t>
            </a:r>
            <a:r>
              <a:rPr lang="cy" sz="2400" b="0" i="0" u="none" strike="noStrike" cap="none" baseline="0" dirty="0">
                <a:solidFill>
                  <a:srgbClr val="000000"/>
                </a:solidFill>
                <a:effectLst/>
                <a:uFillTx/>
                <a:latin typeface="Arial"/>
              </a:rPr>
              <a:t> o </a:t>
            </a:r>
            <a:r>
              <a:rPr lang="cy" sz="2400" b="0" i="0" u="none" strike="noStrike" cap="none" baseline="0" dirty="0" err="1">
                <a:solidFill>
                  <a:srgbClr val="000000"/>
                </a:solidFill>
                <a:effectLst/>
                <a:uFillTx/>
                <a:latin typeface="Arial"/>
              </a:rPr>
              <a:t>ddatrys</a:t>
            </a:r>
            <a:r>
              <a:rPr lang="cy" sz="2400" b="0" i="0" u="none" strike="noStrike" cap="none" baseline="0" dirty="0">
                <a:solidFill>
                  <a:srgbClr val="000000"/>
                </a:solidFill>
                <a:effectLst/>
                <a:uFillTx/>
                <a:latin typeface="Arial"/>
              </a:rPr>
              <a:t> </a:t>
            </a:r>
            <a:r>
              <a:rPr lang="cy" sz="2400" dirty="0" err="1">
                <a:solidFill>
                  <a:srgbClr val="000000"/>
                </a:solidFill>
                <a:latin typeface="Arial"/>
              </a:rPr>
              <a:t>anghytundebau</a:t>
            </a:r>
            <a:r>
              <a:rPr lang="cy" sz="2400" dirty="0">
                <a:solidFill>
                  <a:srgbClr val="000000"/>
                </a:solidFill>
                <a:latin typeface="Arial"/>
              </a:rPr>
              <a:t> </a:t>
            </a:r>
            <a:r>
              <a:rPr lang="cy" sz="2400" dirty="0" err="1">
                <a:solidFill>
                  <a:srgbClr val="000000"/>
                </a:solidFill>
                <a:latin typeface="Arial"/>
              </a:rPr>
              <a:t>gweithredoedd</a:t>
            </a:r>
            <a:r>
              <a:rPr lang="cy" sz="2400" b="0" i="0" u="none" strike="noStrike" cap="none" baseline="0" dirty="0">
                <a:solidFill>
                  <a:srgbClr val="000000"/>
                </a:solidFill>
                <a:effectLst/>
                <a:uFillTx/>
                <a:latin typeface="Arial"/>
              </a:rPr>
              <a:t> neu </a:t>
            </a:r>
            <a:r>
              <a:rPr lang="cy" sz="2400" b="0" i="0" u="none" strike="noStrike" cap="none" baseline="0" dirty="0" err="1">
                <a:solidFill>
                  <a:srgbClr val="000000"/>
                </a:solidFill>
                <a:effectLst/>
                <a:uFillTx/>
                <a:latin typeface="Arial"/>
              </a:rPr>
              <a:t>benderfyniadau</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a:solidFill>
                  <a:srgbClr val="000000"/>
                </a:solidFill>
                <a:effectLst/>
                <a:uFillTx/>
                <a:latin typeface="Arial"/>
              </a:rPr>
              <a:t>Datrys a gwneud penderfyniadau ar benderfyniadau anodd. </a:t>
            </a: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Trafod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anghytundebau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na</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ellir</a:t>
            </a:r>
            <a:r>
              <a:rPr lang="cy" sz="2400" b="0" i="0" u="none" strike="noStrike" cap="none" baseline="0" dirty="0">
                <a:solidFill>
                  <a:srgbClr val="000000"/>
                </a:solidFill>
                <a:effectLst/>
                <a:uFillTx/>
                <a:latin typeface="Arial"/>
              </a:rPr>
              <a:t> </a:t>
            </a:r>
            <a:r>
              <a:rPr lang="cy" sz="2400" dirty="0" err="1">
                <a:solidFill>
                  <a:srgbClr val="000000"/>
                </a:solidFill>
                <a:latin typeface="Arial"/>
              </a:rPr>
              <a:t>eu</a:t>
            </a:r>
            <a:r>
              <a:rPr lang="cy" sz="2400" dirty="0">
                <a:solidFill>
                  <a:srgbClr val="000000"/>
                </a:solidFill>
                <a:latin typeface="Arial"/>
              </a:rPr>
              <a:t> </a:t>
            </a:r>
            <a:r>
              <a:rPr lang="cy" sz="2400" dirty="0" err="1">
                <a:solidFill>
                  <a:srgbClr val="000000"/>
                </a:solidFill>
                <a:latin typeface="Arial"/>
              </a:rPr>
              <a:t>datrys</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mewn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unrhyw</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ffordd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arall</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pPr marL="342900" indent="-342900">
              <a:buFont typeface="Arial" panose="020B0604020202020204" pitchFamily="34" charset="0"/>
              <a:buChar char="•"/>
            </a:pPr>
            <a:r>
              <a:rPr lang="cy" sz="2400" b="0" i="0" u="none" strike="noStrike" cap="none" baseline="0" dirty="0" err="1">
                <a:solidFill>
                  <a:srgbClr val="000000"/>
                </a:solidFill>
                <a:effectLst/>
                <a:uFillTx/>
                <a:latin typeface="Arial"/>
              </a:rPr>
              <a:t>Ar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gyfer</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sefyllfaoedd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lle</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gallai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fod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angen</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gwneud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parhaus</a:t>
            </a:r>
            <a:r>
              <a:rPr lang="cy" sz="2400" dirty="0">
                <a:solidFill>
                  <a:srgbClr val="000000"/>
                </a:solidFill>
                <a:latin typeface="Arial"/>
              </a:rPr>
              <a:t> </a:t>
            </a:r>
            <a:r>
              <a:rPr lang="cy" sz="2400" b="0" i="0" u="none" strike="noStrike" cap="none" baseline="0" dirty="0">
                <a:solidFill>
                  <a:srgbClr val="000000"/>
                </a:solidFill>
                <a:effectLst/>
                <a:uFillTx/>
                <a:latin typeface="Arial"/>
              </a:rPr>
              <a:t>am les </a:t>
            </a:r>
            <a:r>
              <a:rPr lang="cy" sz="2400" b="0" i="0" u="none" strike="noStrike" cap="none" baseline="0" dirty="0" err="1">
                <a:solidFill>
                  <a:srgbClr val="000000"/>
                </a:solidFill>
                <a:effectLst/>
                <a:uFillTx/>
                <a:latin typeface="Arial"/>
              </a:rPr>
              <a:t>personol</a:t>
            </a:r>
            <a:r>
              <a:rPr lang="cy" sz="2400" b="0" i="0" u="none" strike="noStrike" cap="none" baseline="0" dirty="0">
                <a:solidFill>
                  <a:srgbClr val="000000"/>
                </a:solidFill>
                <a:effectLst/>
                <a:uFillTx/>
                <a:latin typeface="Arial"/>
              </a:rPr>
              <a:t> person </a:t>
            </a:r>
            <a:r>
              <a:rPr lang="cy" sz="2400" b="0" i="0" u="none" strike="noStrike" cap="none" baseline="0" dirty="0" err="1">
                <a:solidFill>
                  <a:srgbClr val="000000"/>
                </a:solidFill>
                <a:effectLst/>
                <a:uFillTx/>
                <a:latin typeface="Arial"/>
              </a:rPr>
              <a:t>sydd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heb</a:t>
            </a:r>
            <a:r>
              <a:rPr lang="cy" sz="2400" b="0" i="0" u="none" strike="noStrike" cap="none" baseline="0" dirty="0">
                <a:solidFill>
                  <a:srgbClr val="000000"/>
                </a:solidFill>
                <a:effectLst/>
                <a:uFillTx/>
                <a:latin typeface="Arial"/>
              </a:rPr>
              <a:t> y</a:t>
            </a:r>
            <a:r>
              <a:rPr lang="cy" sz="2400" dirty="0">
                <a:solidFill>
                  <a:srgbClr val="000000"/>
                </a:solidFill>
                <a:latin typeface="Arial"/>
              </a:rPr>
              <a:t> </a:t>
            </a:r>
            <a:r>
              <a:rPr lang="cy" sz="2400" b="0" i="0" u="none" strike="noStrike" cap="none" baseline="0" dirty="0" err="1">
                <a:solidFill>
                  <a:srgbClr val="000000"/>
                </a:solidFill>
                <a:effectLst/>
                <a:uFillTx/>
                <a:latin typeface="Arial"/>
              </a:rPr>
              <a:t>galluedd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i</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wneud</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penderfyniadau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drostynt</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eu</a:t>
            </a:r>
            <a:r>
              <a:rPr lang="cy" sz="2400" b="0" i="0" u="none" strike="noStrike" cap="none" baseline="0" dirty="0">
                <a:solidFill>
                  <a:srgbClr val="000000"/>
                </a:solidFill>
                <a:effectLst/>
                <a:uFillTx/>
                <a:latin typeface="Arial"/>
              </a:rPr>
              <a:t> </a:t>
            </a:r>
            <a:r>
              <a:rPr lang="cy" sz="2400" b="0" i="0" u="none" strike="noStrike" cap="none" baseline="0" dirty="0" err="1">
                <a:solidFill>
                  <a:srgbClr val="000000"/>
                </a:solidFill>
                <a:effectLst/>
                <a:uFillTx/>
                <a:latin typeface="Arial"/>
              </a:rPr>
              <a:t>hunain</a:t>
            </a:r>
            <a:r>
              <a:rPr lang="cy" sz="2400" b="0" i="0" u="none" strike="noStrike" cap="none" baseline="0" dirty="0">
                <a:solidFill>
                  <a:srgbClr val="000000"/>
                </a:solidFill>
                <a:effectLst/>
                <a:uFillTx/>
                <a:latin typeface="Arial"/>
              </a:rPr>
              <a:t>.</a:t>
            </a:r>
            <a:endParaRPr lang="cy" sz="2400" b="0" i="0" u="none" strike="noStrike" cap="none" baseline="0" dirty="0">
              <a:solidFill>
                <a:srgbClr val="000000"/>
              </a:solidFill>
              <a:effectLst/>
              <a:uFillTx/>
              <a:latin typeface="Arial"/>
              <a:cs typeface="Arial"/>
            </a:endParaRPr>
          </a:p>
          <a:p>
            <a:endParaRPr lang="en-GB" sz="2400" dirty="0"/>
          </a:p>
          <a:p>
            <a:endParaRPr lang="en-US" sz="2400" b="1" u="sng" dirty="0">
              <a:solidFill>
                <a:schemeClr val="tx1"/>
              </a:solidFill>
            </a:endParaRPr>
          </a:p>
          <a:p>
            <a:r>
              <a:rPr lang="en-US" sz="2400" b="1" u="sng" dirty="0">
                <a:solidFill>
                  <a:schemeClr val="tx1"/>
                </a:solidFill>
              </a:rPr>
              <a:t>English:</a:t>
            </a:r>
          </a:p>
          <a:p>
            <a:r>
              <a:rPr lang="en-US" sz="2400" b="1" dirty="0">
                <a:solidFill>
                  <a:schemeClr val="tx1"/>
                </a:solidFill>
              </a:rPr>
              <a:t>Why might the Court of Protection be</a:t>
            </a:r>
            <a:r>
              <a:rPr lang="en-US" sz="2400" b="1" dirty="0"/>
              <a:t> </a:t>
            </a:r>
            <a:r>
              <a:rPr lang="en-US" sz="2400" b="1" dirty="0">
                <a:solidFill>
                  <a:schemeClr val="tx1"/>
                </a:solidFill>
              </a:rPr>
              <a:t>necessary?</a:t>
            </a:r>
            <a:r>
              <a:rPr lang="en-US" sz="2400" b="1" dirty="0"/>
              <a:t> </a:t>
            </a:r>
            <a:endParaRPr lang="en-US" sz="2400" b="1"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A person may wish to challenge a decision</a:t>
            </a:r>
            <a:r>
              <a:rPr lang="en-US" dirty="0"/>
              <a:t> </a:t>
            </a:r>
            <a:r>
              <a:rPr lang="en-US" sz="1200" dirty="0">
                <a:solidFill>
                  <a:schemeClr val="tx1"/>
                </a:solidFill>
              </a:rPr>
              <a:t> that they lack capacity.</a:t>
            </a:r>
            <a:r>
              <a:rPr lang="en-US" dirty="0"/>
              <a:t> </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It has the same powers, rights, </a:t>
            </a:r>
            <a:r>
              <a:rPr lang="en-US" dirty="0"/>
              <a:t>privileges and</a:t>
            </a:r>
            <a:r>
              <a:rPr lang="en-US" sz="1200" dirty="0">
                <a:solidFill>
                  <a:schemeClr val="tx1"/>
                </a:solidFill>
              </a:rPr>
              <a:t> authority as the High Court.</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Where no attorney was put in place when the</a:t>
            </a:r>
            <a:r>
              <a:rPr lang="en-US" dirty="0"/>
              <a:t> </a:t>
            </a:r>
            <a:r>
              <a:rPr lang="en-US" sz="1200" dirty="0">
                <a:solidFill>
                  <a:schemeClr val="tx1"/>
                </a:solidFill>
              </a:rPr>
              <a:t>person had capacity, but now lacks it.</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To find ways of settling disagreements </a:t>
            </a:r>
            <a:r>
              <a:rPr lang="en-US" dirty="0"/>
              <a:t>about actions</a:t>
            </a:r>
            <a:r>
              <a:rPr lang="en-US" sz="1200" dirty="0">
                <a:solidFill>
                  <a:schemeClr val="tx1"/>
                </a:solidFill>
              </a:rPr>
              <a:t> or decisions.</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To resolve and make rulings on difficult decisions. </a:t>
            </a:r>
          </a:p>
          <a:p>
            <a:pPr marL="342900" indent="-342900">
              <a:buFont typeface="Arial" panose="020B0604020202020204" pitchFamily="34" charset="0"/>
              <a:buChar char="•"/>
            </a:pPr>
            <a:r>
              <a:rPr lang="en-US" sz="1200" dirty="0">
                <a:solidFill>
                  <a:schemeClr val="tx1"/>
                </a:solidFill>
              </a:rPr>
              <a:t>Deliberate upon disagreements that cannot be</a:t>
            </a:r>
            <a:r>
              <a:rPr lang="en-US" dirty="0"/>
              <a:t> </a:t>
            </a:r>
            <a:r>
              <a:rPr lang="en-US" sz="1200" dirty="0">
                <a:solidFill>
                  <a:schemeClr val="tx1"/>
                </a:solidFill>
              </a:rPr>
              <a:t>resolved in any other way.</a:t>
            </a:r>
            <a:endParaRPr lang="en-US" sz="1200" dirty="0">
              <a:solidFill>
                <a:schemeClr val="tx1"/>
              </a:solidFill>
              <a:cs typeface="Calibri"/>
            </a:endParaRPr>
          </a:p>
          <a:p>
            <a:pPr marL="342900" indent="-342900">
              <a:buFont typeface="Arial" panose="020B0604020202020204" pitchFamily="34" charset="0"/>
              <a:buChar char="•"/>
            </a:pPr>
            <a:r>
              <a:rPr lang="en-US" sz="1200" dirty="0">
                <a:solidFill>
                  <a:schemeClr val="tx1"/>
                </a:solidFill>
              </a:rPr>
              <a:t>For situations where ongoing decisions may need to</a:t>
            </a:r>
            <a:r>
              <a:rPr lang="en-US" dirty="0"/>
              <a:t> </a:t>
            </a:r>
            <a:r>
              <a:rPr lang="en-US" sz="1200" dirty="0">
                <a:solidFill>
                  <a:schemeClr val="tx1"/>
                </a:solidFill>
              </a:rPr>
              <a:t>be made about the personal welfare of a person who lacks capacity to make decisions for themselves.</a:t>
            </a:r>
            <a:endParaRPr lang="en-US" sz="1200">
              <a:solidFill>
                <a:schemeClr val="tx1"/>
              </a:solidFill>
              <a:cs typeface="Calibri" panose="020F0502020204030204"/>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254467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datganiadau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gorchmynion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ariannol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materion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a:t>
            </a:r>
            <a:r>
              <a:rPr lang="cy" dirty="0">
                <a:solidFill>
                  <a:srgbClr val="000000"/>
                </a:solidFill>
                <a:latin typeface="Arial"/>
              </a:rPr>
              <a:t> </a:t>
            </a: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Penodi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dirprwyon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ran </a:t>
            </a:r>
            <a:r>
              <a:rPr lang="cy" sz="1200" b="0" i="0" u="none" strike="noStrike" cap="none" baseline="0" dirty="0" err="1">
                <a:solidFill>
                  <a:srgbClr val="000000"/>
                </a:solidFill>
                <a:effectLst/>
                <a:uFillTx/>
                <a:latin typeface="Arial"/>
              </a:rPr>
              <a:t>pobl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dirty="0">
                <a:solidFill>
                  <a:srgbClr val="000000"/>
                </a:solidFill>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a:t>
            </a:r>
            <a:endParaRPr lang="cy">
              <a:cs typeface="Calibri"/>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Cael </a:t>
            </a:r>
            <a:r>
              <a:rPr lang="cy" sz="1200" b="0" i="0" u="none" strike="noStrike" cap="none" baseline="0" dirty="0" err="1">
                <a:solidFill>
                  <a:srgbClr val="000000"/>
                </a:solidFill>
                <a:effectLst/>
                <a:uFillTx/>
                <a:latin typeface="Arial"/>
              </a:rPr>
              <a:t>gwared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ddirprwyon</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atwrneiod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ymddwyn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amhriodol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solidFill>
                <a:srgbClr val="000000"/>
              </a:solidFill>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Gall y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hefyd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glywedachosion</a:t>
            </a:r>
            <a:r>
              <a:rPr lang="cy" sz="1200" b="0" i="0" u="none" strike="noStrike" cap="none" baseline="0" dirty="0">
                <a:solidFill>
                  <a:srgbClr val="000000"/>
                </a:solidFill>
                <a:effectLst/>
                <a:uFillTx/>
                <a:latin typeface="Arial"/>
              </a:rPr>
              <a:t> am LPA ac EPA. Mae </a:t>
            </a:r>
            <a:r>
              <a:rPr lang="cy" sz="1200" b="0" i="0" u="none" strike="noStrike" cap="none" baseline="0" dirty="0" err="1">
                <a:solidFill>
                  <a:srgbClr val="000000"/>
                </a:solidFill>
                <a:effectLst/>
                <a:uFillTx/>
                <a:latin typeface="Arial"/>
              </a:rPr>
              <a:t>pwerau’r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EPA </a:t>
            </a:r>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nodi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Atodlen</a:t>
            </a:r>
            <a:r>
              <a:rPr lang="cy" sz="1200" b="0" i="0" u="none" strike="noStrike" cap="none" baseline="0" dirty="0">
                <a:solidFill>
                  <a:srgbClr val="000000"/>
                </a:solidFill>
                <a:effectLst/>
                <a:uFillTx/>
                <a:latin typeface="Arial"/>
              </a:rPr>
              <a:t> 4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a:solidFill>
                <a:srgbClr val="000000"/>
              </a:solidFill>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dirty="0">
                <a:solidFill>
                  <a:srgbClr val="000000"/>
                </a:solidFill>
                <a:effectLst/>
                <a:uFillTx/>
                <a:latin typeface="Arial"/>
              </a:rPr>
              <a:t>Gall </a:t>
            </a:r>
            <a:r>
              <a:rPr lang="cy" sz="1200" b="0" i="0" u="none" strike="noStrike" cap="none" baseline="0" dirty="0" err="1">
                <a:solidFill>
                  <a:srgbClr val="000000"/>
                </a:solidFill>
                <a:effectLst/>
                <a:uFillTx/>
                <a:latin typeface="Arial"/>
              </a:rPr>
              <a:t>ddatrys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materion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anghytuno</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a:solidFill>
                <a:srgbClr val="000000"/>
              </a:solidFill>
              <a:effectLst/>
              <a:uFillTx/>
              <a:latin typeface="Calibri" panose="020F0502020204030204"/>
              <a:cs typeface="Calibri" panose="020F0502020204030204"/>
            </a:endParaRPr>
          </a:p>
          <a:p>
            <a:pPr>
              <a:defRPr/>
            </a:pPr>
            <a:endParaRPr lang="cy" dirty="0">
              <a:solidFill>
                <a:srgbClr val="000000"/>
              </a:solidFill>
              <a:latin typeface="Arial"/>
            </a:endParaRPr>
          </a:p>
          <a:p>
            <a:pPr>
              <a:defRPr/>
            </a:pPr>
            <a:r>
              <a:rPr lang="cy" sz="1200" b="0" i="0" u="none" strike="noStrike" cap="none" baseline="0">
                <a:solidFill>
                  <a:srgbClr val="000000"/>
                </a:solidFill>
                <a:effectLst/>
                <a:uFillTx/>
                <a:latin typeface="Arial"/>
              </a:rPr>
              <a:t>Gall y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datganiadau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gyfreithlon</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p>
          <a:p>
            <a:pPr>
              <a:defRPr/>
            </a:pPr>
            <a:endParaRPr lang="cy" dirty="0">
              <a:solidFill>
                <a:srgbClr val="000000"/>
              </a:solidFill>
              <a:latin typeface="Arial"/>
            </a:endParaRPr>
          </a:p>
          <a:p>
            <a:pPr marL="0" marR="0" lvl="0" indent="0" algn="l" defTabSz="912813">
              <a:lnSpc>
                <a:spcPct val="100000"/>
              </a:lnSpc>
              <a:spcBef>
                <a:spcPct val="30000"/>
              </a:spcBef>
              <a:spcAft>
                <a:spcPct val="0"/>
              </a:spcAft>
              <a:buClrTx/>
              <a:buSzTx/>
              <a:buFontTx/>
              <a:buNone/>
              <a:defRPr/>
            </a:pPr>
            <a:r>
              <a:rPr lang="cy" sz="1200" b="0" i="0" u="none" strike="noStrike" cap="none" baseline="0" dirty="0" err="1">
                <a:solidFill>
                  <a:srgbClr val="000000"/>
                </a:solidFill>
                <a:effectLst/>
                <a:uFillTx/>
                <a:latin typeface="Arial"/>
              </a:rPr>
              <a:t>Mae'n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sefydlu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cynsail</a:t>
            </a:r>
            <a:r>
              <a:rPr lang="cy" sz="1200" b="0" i="0" u="none" strike="noStrike" cap="none" baseline="0" dirty="0">
                <a:solidFill>
                  <a:srgbClr val="000000"/>
                </a:solidFill>
                <a:effectLst/>
                <a:uFillTx/>
                <a:latin typeface="Arial"/>
              </a:rPr>
              <a:t> (gall </a:t>
            </a:r>
            <a:r>
              <a:rPr lang="cy" sz="1200" b="0" i="0" u="none" strike="noStrike" cap="none" baseline="0" dirty="0" err="1">
                <a:solidFill>
                  <a:srgbClr val="000000"/>
                </a:solidFill>
                <a:effectLst/>
                <a:uFillTx/>
                <a:latin typeface="Arial"/>
              </a:rPr>
              <a:t>osod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enghreifftiau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meithrin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arbenigedd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mhob</a:t>
            </a:r>
            <a:r>
              <a:rPr lang="cy" sz="1200" b="0" i="0" u="none" strike="noStrike" cap="none" baseline="0" dirty="0">
                <a:solidFill>
                  <a:srgbClr val="000000"/>
                </a:solidFill>
                <a:effectLst/>
                <a:uFillTx/>
                <a:latin typeface="Arial"/>
              </a:rPr>
              <a:t> mater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a:t>
            </a:r>
            <a:r>
              <a:rPr lang="cy" sz="1200" b="0" i="0" u="none" strike="noStrike" cap="none" baseline="0" dirty="0">
                <a:solidFill>
                  <a:srgbClr val="000000"/>
                </a:solidFill>
                <a:effectLst/>
                <a:uFillTx/>
                <a:latin typeface="Arial"/>
              </a:rPr>
              <a:t>.</a:t>
            </a:r>
            <a:endParaRPr lang="cy" dirty="0"/>
          </a:p>
          <a:p>
            <a:endParaRPr lang="en-US" b="1" u="sng" dirty="0"/>
          </a:p>
          <a:p>
            <a:r>
              <a:rPr lang="en-US" b="1" u="sng" dirty="0"/>
              <a:t>English:</a:t>
            </a:r>
          </a:p>
          <a:p>
            <a:r>
              <a:rPr lang="en-US" dirty="0"/>
              <a:t>Make declarations, decisions and orders on financial and welfare matters affecting people who lack, or are alleged to lack, capacity.</a:t>
            </a:r>
            <a:endParaRPr lang="en-GB" dirty="0">
              <a:cs typeface="Calibri"/>
            </a:endParaRPr>
          </a:p>
          <a:p>
            <a:endParaRPr lang="en-US" dirty="0"/>
          </a:p>
          <a:p>
            <a:r>
              <a:rPr lang="en-US" dirty="0"/>
              <a:t>Appoint deputies to make decisions for people who lack capacity to make those decisions.</a:t>
            </a:r>
            <a:endParaRPr lang="en-GB" dirty="0">
              <a:cs typeface="Calibri"/>
            </a:endParaRPr>
          </a:p>
          <a:p>
            <a:pPr>
              <a:defRPr/>
            </a:pPr>
            <a:endParaRPr lang="en-US" dirty="0"/>
          </a:p>
          <a:p>
            <a:pPr>
              <a:defRPr/>
            </a:pPr>
            <a:r>
              <a:rPr lang="en-US" dirty="0"/>
              <a:t>Remove deputies or attorneys who act inappropriately. </a:t>
            </a:r>
            <a:endParaRPr lang="en-GB" dirty="0">
              <a:cs typeface="Calibri"/>
            </a:endParaRPr>
          </a:p>
          <a:p>
            <a:pPr>
              <a:defRPr/>
            </a:pPr>
            <a:endParaRPr lang="en-US" dirty="0"/>
          </a:p>
          <a:p>
            <a:pPr>
              <a:defRPr/>
            </a:pPr>
            <a:r>
              <a:rPr lang="en-US" dirty="0"/>
              <a:t>The court can also hear cases about LPAs and EPAs. The court’s powers concerning EPAs are set out in Schedule 4 of the Act. It can resolve issues relating to a person’s capacity where professionals disagree. </a:t>
            </a:r>
            <a:endParaRPr lang="en-GB" dirty="0">
              <a:cs typeface="Calibri"/>
            </a:endParaRPr>
          </a:p>
          <a:p>
            <a:pPr>
              <a:defRPr/>
            </a:pPr>
            <a:endParaRPr lang="en-US" dirty="0"/>
          </a:p>
          <a:p>
            <a:pPr>
              <a:defRPr/>
            </a:pPr>
            <a:r>
              <a:rPr lang="en-US" dirty="0"/>
              <a:t>The court can make declarations as whether someone’s care or treatment is lawful.  It is able to establish precedent (it can set examples for future cases) and build up expertise in all issues related to lack of capacity.</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109002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solidFill>
                  <a:schemeClr val="tx1"/>
                </a:solidFill>
              </a:rPr>
              <a:t>Welsh:</a:t>
            </a: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galluogi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rhywun</a:t>
            </a:r>
            <a:r>
              <a:rPr lang="cy" sz="1200" b="0" i="0" u="none" strike="noStrike" cap="none" baseline="0" dirty="0">
                <a:solidFill>
                  <a:srgbClr val="000000"/>
                </a:solidFill>
                <a:effectLst/>
                <a:uFillTx/>
                <a:latin typeface="Arial"/>
              </a:rPr>
              <a:t> 18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throsodd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tra'n</a:t>
            </a:r>
            <a:r>
              <a:rPr lang="cy" sz="1200" b="0" i="0" u="none" strike="noStrike" cap="none" baseline="0" dirty="0">
                <a:solidFill>
                  <a:srgbClr val="000000"/>
                </a:solidFill>
                <a:effectLst/>
                <a:uFillTx/>
                <a:latin typeface="Arial"/>
              </a:rPr>
              <a:t> dal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alluog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feddygol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benodedig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dirty="0" err="1">
                <a:solidFill>
                  <a:srgbClr val="000000"/>
                </a:solidFill>
                <a:latin typeface="Arial"/>
              </a:rPr>
              <a:t>gyfer</a:t>
            </a:r>
            <a:r>
              <a:rPr lang="cy" dirty="0">
                <a:solidFill>
                  <a:srgbClr val="000000"/>
                </a:solidFill>
                <a:latin typeface="Arial"/>
              </a:rPr>
              <a:t> </a:t>
            </a:r>
            <a:r>
              <a:rPr lang="cy" dirty="0" err="1">
                <a:solidFill>
                  <a:srgbClr val="000000"/>
                </a:solidFill>
                <a:latin typeface="Arial"/>
              </a:rPr>
              <a:t>adeg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 pan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honno</a:t>
            </a:r>
            <a:r>
              <a:rPr lang="cy" sz="1200" b="0" i="0" u="none" strike="noStrike" cap="none" baseline="0" dirty="0">
                <a:solidFill>
                  <a:srgbClr val="000000"/>
                </a:solidFill>
                <a:effectLst/>
                <a:uFillTx/>
                <a:latin typeface="Arial"/>
              </a:rPr>
              <a:t>.</a:t>
            </a:r>
            <a:endParaRPr lang="cy" sz="1200" b="0" i="0" u="none" strike="noStrike" cap="none" baseline="0" dirty="0" err="1">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ddilys</a:t>
            </a:r>
            <a:r>
              <a:rPr lang="cy" sz="1200" b="0" i="0" u="none" strike="noStrike" cap="none" baseline="0" dirty="0">
                <a:solidFill>
                  <a:srgbClr val="000000"/>
                </a:solidFill>
                <a:effectLst/>
                <a:uFillTx/>
                <a:latin typeface="Arial"/>
              </a:rPr>
              <a:t> ac </a:t>
            </a:r>
            <a:r>
              <a:rPr lang="cy" dirty="0" err="1">
                <a:solidFill>
                  <a:srgbClr val="000000"/>
                </a:solidFill>
                <a:latin typeface="Arial"/>
              </a:rPr>
              <a:t>yn</a:t>
            </a:r>
            <a:r>
              <a:rPr lang="cy" dirty="0">
                <a:solidFill>
                  <a:srgbClr val="000000"/>
                </a:solidFill>
                <a:latin typeface="Arial"/>
              </a:rPr>
              <a:t> </a:t>
            </a:r>
            <a:r>
              <a:rPr lang="cy" dirty="0" err="1">
                <a:solidFill>
                  <a:srgbClr val="000000"/>
                </a:solidFill>
                <a:latin typeface="Arial"/>
              </a:rPr>
              <a:t>berthnasol</a:t>
            </a:r>
            <a:r>
              <a:rPr lang="cy" dirty="0">
                <a:solidFill>
                  <a:srgbClr val="000000"/>
                </a:solidFill>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amgylchiadau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presennol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ydyw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ganddo'r</a:t>
            </a:r>
            <a:r>
              <a:rPr lang="cy" sz="1200" b="0" i="0" u="none" strike="noStrike" cap="none" baseline="0" dirty="0">
                <a:solidFill>
                  <a:srgbClr val="000000"/>
                </a:solidFill>
                <a:effectLst/>
                <a:uFillTx/>
                <a:latin typeface="Arial"/>
              </a:rPr>
              <a:t> un</a:t>
            </a:r>
            <a:r>
              <a:rPr lang="cy" dirty="0">
                <a:solidFill>
                  <a:srgbClr val="000000"/>
                </a:solidFill>
                <a:latin typeface="Arial"/>
              </a:rPr>
              <a:t> </a:t>
            </a:r>
            <a:r>
              <a:rPr lang="cy" sz="1200" b="0" i="0" u="none" strike="noStrike" cap="none" baseline="0" dirty="0" err="1">
                <a:solidFill>
                  <a:srgbClr val="000000"/>
                </a:solidFill>
                <a:effectLst/>
                <a:uFillTx/>
                <a:latin typeface="Arial"/>
              </a:rPr>
              <a:t>effaith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wneir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berson</a:t>
            </a:r>
            <a:r>
              <a:rPr lang="cy" sz="1200" b="0" i="0" u="none" strike="noStrike" cap="none" baseline="0" dirty="0">
                <a:solidFill>
                  <a:srgbClr val="000000"/>
                </a:solidFill>
                <a:effectLst/>
                <a:uFillTx/>
                <a:latin typeface="Arial"/>
              </a:rPr>
              <a:t> â </a:t>
            </a:r>
            <a:r>
              <a:rPr lang="cy" sz="1200" b="0" i="0" u="none" strike="noStrike" cap="none" baseline="0" dirty="0" err="1">
                <a:solidFill>
                  <a:srgbClr val="000000"/>
                </a:solidFill>
                <a:effectLst/>
                <a:uFillTx/>
                <a:latin typeface="Arial"/>
              </a:rPr>
              <a:t>galluedd:rhaid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proffesiynol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ddilyn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Unigolion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benderfynu</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ydynt</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dirty="0" err="1">
                <a:solidFill>
                  <a:srgbClr val="000000"/>
                </a:solidFill>
                <a:latin typeface="Arial"/>
              </a:rPr>
              <a:t>ydynt</a:t>
            </a:r>
            <a:r>
              <a:rPr lang="cy" dirty="0">
                <a:solidFill>
                  <a:srgbClr val="000000"/>
                </a:solidFill>
                <a:latin typeface="Arial"/>
              </a:rPr>
              <a:t> </a:t>
            </a:r>
            <a:r>
              <a:rPr lang="cy" dirty="0" err="1">
                <a:solidFill>
                  <a:srgbClr val="000000"/>
                </a:solidFill>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rwymedigaeth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rhai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pobl</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dewis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dal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dirty="0">
                <a:solidFill>
                  <a:srgbClr val="000000"/>
                </a:solidFill>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unrhyw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arwydd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salwch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dirty="0">
                <a:solidFill>
                  <a:srgbClr val="000000"/>
                </a:solidFill>
                <a:latin typeface="Arial"/>
              </a:rPr>
              <a:t>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bod am </a:t>
            </a:r>
            <a:r>
              <a:rPr lang="cy" sz="1200" b="0" i="0" u="none" strike="noStrike" cap="none" baseline="0" dirty="0" err="1">
                <a:solidFill>
                  <a:srgbClr val="000000"/>
                </a:solidFill>
                <a:effectLst/>
                <a:uFillTx/>
                <a:latin typeface="Arial"/>
              </a:rPr>
              <a:t>gadw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rhywfaint</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reolaeth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dirty="0">
                <a:solidFill>
                  <a:srgbClr val="000000"/>
                </a:solidFill>
                <a:latin typeface="Arial"/>
              </a:rPr>
              <a:t> </a:t>
            </a:r>
            <a:r>
              <a:rPr lang="cy" dirty="0" err="1">
                <a:solidFill>
                  <a:srgbClr val="000000"/>
                </a:solidFill>
                <a:latin typeface="Arial"/>
              </a:rPr>
              <a:t>beth</a:t>
            </a:r>
            <a:r>
              <a:rPr lang="cy" dirty="0">
                <a:solidFill>
                  <a:srgbClr val="000000"/>
                </a:solidFill>
                <a:latin typeface="Arial"/>
              </a:rPr>
              <a:t> </a:t>
            </a:r>
            <a:r>
              <a:rPr lang="cy" sz="1200" b="0" i="0" u="none" strike="noStrike" cap="none" baseline="0" dirty="0" err="1">
                <a:solidFill>
                  <a:srgbClr val="000000"/>
                </a:solidFill>
                <a:effectLst/>
                <a:uFillTx/>
                <a:latin typeface="Arial"/>
              </a:rPr>
              <a:t>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ddigwydd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dyfodol</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eraill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meddwl</a:t>
            </a:r>
            <a:r>
              <a:rPr lang="cy" sz="1200" b="0" i="0" u="none" strike="noStrike" cap="none" baseline="0" dirty="0">
                <a:solidFill>
                  <a:srgbClr val="000000"/>
                </a:solidFill>
                <a:effectLst/>
                <a:uFillTx/>
                <a:latin typeface="Arial"/>
              </a:rPr>
              <a:t> am </a:t>
            </a:r>
            <a:r>
              <a:rPr lang="cy" sz="1200" b="0" i="0" u="none" strike="noStrike" cap="none" baseline="0" dirty="0" err="1">
                <a:solidFill>
                  <a:srgbClr val="000000"/>
                </a:solidFill>
                <a:effectLst/>
                <a:uFillTx/>
                <a:latin typeface="Arial"/>
              </a:rPr>
              <a:t>benderfyniad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dirty="0" err="1">
                <a:solidFill>
                  <a:srgbClr val="000000"/>
                </a:solidFill>
                <a:latin typeface="Arial"/>
              </a:rPr>
              <a:t>o'u</a:t>
            </a:r>
            <a:r>
              <a:rPr lang="cy" dirty="0">
                <a:solidFill>
                  <a:srgbClr val="000000"/>
                </a:solidFill>
                <a:latin typeface="Arial"/>
              </a:rPr>
              <a:t> </a:t>
            </a:r>
            <a:r>
              <a:rPr lang="cy" dirty="0" err="1">
                <a:solidFill>
                  <a:srgbClr val="000000"/>
                </a:solidFill>
                <a:latin typeface="Arial"/>
              </a:rPr>
              <a:t>paratoadau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heneiddio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debyg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ewyllys</a:t>
            </a:r>
            <a:r>
              <a:rPr lang="cy" sz="1200" b="0" i="0" u="none" strike="noStrike" cap="none" baseline="0" dirty="0">
                <a:solidFill>
                  <a:srgbClr val="000000"/>
                </a:solidFill>
                <a:effectLst/>
                <a:uFillTx/>
                <a:latin typeface="Arial"/>
              </a:rPr>
              <a:t>).</a:t>
            </a:r>
            <a:endParaRPr lang="cy" dirty="0">
              <a:cs typeface="Calibri"/>
            </a:endParaRPr>
          </a:p>
          <a:p>
            <a:r>
              <a:rPr lang="cy" sz="1200" b="0" i="0" u="none" strike="noStrike" cap="none" baseline="0" dirty="0">
                <a:solidFill>
                  <a:srgbClr val="000000"/>
                </a:solidFill>
                <a:effectLst/>
                <a:uFillTx/>
                <a:latin typeface="Arial"/>
              </a:rPr>
              <a:t>Neu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ôl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dirty="0">
                <a:solidFill>
                  <a:srgbClr val="000000"/>
                </a:solidFill>
                <a:latin typeface="Arial"/>
              </a:rPr>
              <a:t>  </a:t>
            </a:r>
            <a:r>
              <a:rPr lang="cy" sz="1200" b="0" i="0" u="none" strike="noStrike" cap="none" baseline="0" dirty="0" err="1">
                <a:solidFill>
                  <a:srgbClr val="000000"/>
                </a:solidFill>
                <a:effectLst/>
                <a:uFillTx/>
                <a:latin typeface="Arial"/>
              </a:rPr>
              <a:t>gael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ganddynt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afiechyd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gyflwr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baseline="0" dirty="0">
              <a:solidFill>
                <a:schemeClr val="tx1"/>
              </a:solidFill>
            </a:endParaRPr>
          </a:p>
          <a:p>
            <a:r>
              <a:rPr lang="en-US" b="1" baseline="0" dirty="0">
                <a:solidFill>
                  <a:schemeClr val="tx1"/>
                </a:solidFill>
              </a:rPr>
              <a:t>English:</a:t>
            </a:r>
            <a:br>
              <a:rPr lang="en-US" b="1" baseline="0" dirty="0">
                <a:cs typeface="+mn-lt"/>
              </a:rPr>
            </a:br>
            <a:r>
              <a:rPr lang="en-US" dirty="0"/>
              <a:t>An advance decision enables someone aged 18 and over, while still capable, to refuse specified medical treatment for a time in the future when they may lack the capacity to consent to or refuse that treatment.</a:t>
            </a:r>
            <a:endParaRPr lang="en-GB" dirty="0">
              <a:cs typeface="Calibri"/>
            </a:endParaRPr>
          </a:p>
          <a:p>
            <a:endParaRPr lang="en-US" dirty="0"/>
          </a:p>
          <a:p>
            <a:r>
              <a:rPr lang="en-US" dirty="0"/>
              <a:t>An advance decision to refuse treatment must be valid and applicable to current circumstances. If it is, it has the same effect as a decision that is made by a person with capacity: healthcare professionals must follow the decision.</a:t>
            </a:r>
            <a:endParaRPr lang="en-GB" dirty="0">
              <a:cs typeface="Calibri"/>
            </a:endParaRPr>
          </a:p>
          <a:p>
            <a:endParaRPr lang="en-US" dirty="0"/>
          </a:p>
          <a:p>
            <a:r>
              <a:rPr lang="en-US" dirty="0"/>
              <a:t>It is up to individuals to decide whether they want to refuse treatment in advance. They are entitled to do so if they want, but there is no obligation to do so. Some people choose to make advance decisions while they are still healthy, even if there is no prospect of illness. This might be because they want to keep some control over what might happen to them in the future. </a:t>
            </a:r>
            <a:endParaRPr lang="en-US" dirty="0">
              <a:cs typeface="Calibri"/>
            </a:endParaRPr>
          </a:p>
          <a:p>
            <a:endParaRPr lang="en-US" dirty="0"/>
          </a:p>
          <a:p>
            <a:r>
              <a:rPr lang="en-US" dirty="0"/>
              <a:t>Others may think of an advance decision as part of their preparations for growing older (similar to making a will). Or they might make an advance decision after they have been told they have a specific disease or condition.</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2291807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45</a:t>
            </a:fld>
            <a:endParaRPr lang="en-US"/>
          </a:p>
        </p:txBody>
      </p:sp>
    </p:spTree>
    <p:extLst>
      <p:ext uri="{BB962C8B-B14F-4D97-AF65-F5344CB8AC3E}">
        <p14:creationId xmlns:p14="http://schemas.microsoft.com/office/powerpoint/2010/main" val="78018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awdurdodau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lleol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byrddau</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comisiynu</a:t>
            </a:r>
            <a:r>
              <a:rPr lang="cy" dirty="0">
                <a:solidFill>
                  <a:srgbClr val="000000"/>
                </a:solidFill>
                <a:latin typeface="Arial"/>
              </a:rPr>
              <a:t> </a:t>
            </a:r>
            <a:r>
              <a:rPr lang="cy" sz="1200" b="0" i="0" u="none" strike="noStrike" cap="none" baseline="0" dirty="0" err="1">
                <a:solidFill>
                  <a:srgbClr val="000000"/>
                </a:solidFill>
                <a:effectLst/>
                <a:uFillTx/>
                <a:latin typeface="Arial"/>
              </a:rPr>
              <a:t>sefydliadau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eiriolaeth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annibynnol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ddarparu'r</a:t>
            </a:r>
            <a:r>
              <a:rPr lang="cy" dirty="0">
                <a:solidFill>
                  <a:srgbClr val="000000"/>
                </a:solidFill>
                <a:latin typeface="Arial"/>
              </a:rPr>
              <a:t> </a:t>
            </a:r>
            <a:r>
              <a:rPr lang="cy" b="0" i="0" u="none" strike="noStrike" cap="none" baseline="0" dirty="0" err="1">
                <a:effectLst/>
                <a:uFillTx/>
              </a:rPr>
              <a:t>gwasanaeth</a:t>
            </a:r>
            <a:r>
              <a:rPr lang="cy" b="0" i="0" u="none" strike="noStrike" cap="none" baseline="0" dirty="0">
                <a:effectLst/>
                <a:uFillTx/>
              </a:rPr>
              <a:t> IMCA. </a:t>
            </a:r>
            <a:r>
              <a:rPr lang="cy" b="0" i="0" u="none" strike="noStrike" cap="none" baseline="0" dirty="0" err="1">
                <a:effectLst/>
                <a:uFillTx/>
              </a:rPr>
              <a:t>Bydd</a:t>
            </a:r>
            <a:r>
              <a:rPr lang="cy" b="0" i="0" u="none" strike="noStrike" cap="none" baseline="0" dirty="0">
                <a:effectLst/>
                <a:uFillTx/>
              </a:rPr>
              <a:t> y </a:t>
            </a:r>
            <a:r>
              <a:rPr lang="cy" b="0" i="0" u="none" strike="noStrike" cap="none" baseline="0" dirty="0" err="1">
                <a:effectLst/>
                <a:uFillTx/>
              </a:rPr>
              <a:t>sefydliadau</a:t>
            </a:r>
            <a:r>
              <a:rPr lang="cy" b="0" i="0" u="none" strike="noStrike" cap="none" baseline="0" dirty="0">
                <a:effectLst/>
                <a:uFillTx/>
              </a:rPr>
              <a:t> </a:t>
            </a:r>
            <a:r>
              <a:rPr lang="cy" b="0" i="0" u="none" strike="noStrike" cap="none" baseline="0" dirty="0" err="1">
                <a:effectLst/>
                <a:uFillTx/>
              </a:rPr>
              <a:t>hyn</a:t>
            </a:r>
            <a:r>
              <a:rPr lang="cy" b="0" i="0" u="none" strike="noStrike" cap="none" baseline="0" dirty="0">
                <a:effectLst/>
                <a:uFillTx/>
              </a:rPr>
              <a:t> </a:t>
            </a:r>
            <a:r>
              <a:rPr lang="cy" b="0" i="0" u="none" strike="noStrike" cap="none" baseline="0" dirty="0" err="1">
                <a:effectLst/>
                <a:uFillTx/>
              </a:rPr>
              <a:t>yn</a:t>
            </a:r>
            <a:r>
              <a:rPr lang="cy" b="0" i="0" u="none" strike="noStrike" cap="none" baseline="0" dirty="0">
                <a:effectLst/>
                <a:uFillTx/>
              </a:rPr>
              <a:t> </a:t>
            </a:r>
            <a:r>
              <a:rPr lang="cy" b="0" i="0" u="none" strike="noStrike" cap="none" baseline="0" dirty="0" err="1">
                <a:effectLst/>
                <a:uFillTx/>
              </a:rPr>
              <a:t>gweithio</a:t>
            </a:r>
            <a:r>
              <a:rPr lang="cy" dirty="0"/>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safonau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sefydliadol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priodol</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osodwyd</a:t>
            </a:r>
            <a:r>
              <a:rPr lang="cy" dirty="0">
                <a:solidFill>
                  <a:srgbClr val="000000"/>
                </a:solidFill>
                <a:latin typeface="Arial"/>
              </a:rPr>
              <a:t> </a:t>
            </a:r>
            <a:r>
              <a:rPr lang="cy" sz="1200" b="0" i="0" u="none" strike="noStrike" cap="none" baseline="0" dirty="0" err="1">
                <a:solidFill>
                  <a:srgbClr val="000000"/>
                </a:solidFill>
                <a:effectLst/>
                <a:uFillTx/>
                <a:latin typeface="Arial"/>
              </a:rPr>
              <a:t>drwy'r</a:t>
            </a:r>
            <a:r>
              <a:rPr lang="cy" sz="1200" b="0" i="0" u="none" strike="noStrike" cap="none" baseline="0" dirty="0">
                <a:solidFill>
                  <a:srgbClr val="000000"/>
                </a:solidFill>
                <a:effectLst/>
                <a:uFillTx/>
                <a:latin typeface="Arial"/>
              </a:rPr>
              <a:t> broses </a:t>
            </a:r>
            <a:r>
              <a:rPr lang="cy" sz="1200" b="0" i="0" u="none" strike="noStrike" cap="none" baseline="0" dirty="0" err="1">
                <a:solidFill>
                  <a:srgbClr val="000000"/>
                </a:solidFill>
                <a:effectLst/>
                <a:uFillTx/>
                <a:latin typeface="Arial"/>
              </a:rPr>
              <a:t>gontractio</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comisiynu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Local authorities and health boards will usually commission independent advocacy </a:t>
            </a:r>
            <a:r>
              <a:rPr lang="en-US" dirty="0" err="1"/>
              <a:t>organisations</a:t>
            </a:r>
            <a:r>
              <a:rPr lang="en-US" dirty="0"/>
              <a:t> to provide the IMCA service. These </a:t>
            </a:r>
            <a:r>
              <a:rPr lang="en-US" dirty="0" err="1"/>
              <a:t>organisations</a:t>
            </a:r>
            <a:r>
              <a:rPr lang="en-US" dirty="0"/>
              <a:t> will work to appropriate </a:t>
            </a:r>
            <a:r>
              <a:rPr lang="en-US" dirty="0" err="1"/>
              <a:t>organisational</a:t>
            </a:r>
            <a:r>
              <a:rPr lang="en-US" dirty="0"/>
              <a:t> standards set through the contracting/commissioning process.</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47</a:t>
            </a:fld>
            <a:endParaRPr lang="en-US"/>
          </a:p>
        </p:txBody>
      </p:sp>
    </p:spTree>
    <p:extLst>
      <p:ext uri="{BB962C8B-B14F-4D97-AF65-F5344CB8AC3E}">
        <p14:creationId xmlns:p14="http://schemas.microsoft.com/office/powerpoint/2010/main" val="446670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endParaRPr lang="en-US" b="1" u="sng">
              <a:cs typeface="Calibri"/>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gynrychioli’r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mewn</a:t>
            </a:r>
            <a:r>
              <a:rPr lang="cy" sz="1200" b="0" i="0" u="none" strike="noStrike" cap="none" baseline="0" dirty="0">
                <a:solidFill>
                  <a:srgbClr val="000000"/>
                </a:solidFill>
                <a:effectLst/>
                <a:uFillTx/>
                <a:latin typeface="Arial"/>
              </a:rPr>
              <a:t> </a:t>
            </a:r>
            <a:r>
              <a:rPr lang="cy" dirty="0" err="1">
                <a:solidFill>
                  <a:srgbClr val="000000"/>
                </a:solidFill>
                <a:latin typeface="Arial"/>
              </a:rPr>
              <a:t>trafodaethau</a:t>
            </a:r>
            <a:r>
              <a:rPr lang="cy" dirty="0">
                <a:solidFill>
                  <a:srgbClr val="000000"/>
                </a:solidFill>
                <a:latin typeface="Arial"/>
              </a:rPr>
              <a:t> </a:t>
            </a:r>
            <a:r>
              <a:rPr lang="cy" dirty="0" err="1">
                <a:solidFill>
                  <a:srgbClr val="000000"/>
                </a:solidFill>
                <a:latin typeface="Arial"/>
              </a:rPr>
              <a:t>i</a:t>
            </a:r>
            <a:r>
              <a:rPr lang="cy" dirty="0">
                <a:solidFill>
                  <a:srgbClr val="000000"/>
                </a:solidFill>
                <a:latin typeface="Arial"/>
              </a:rPr>
              <a:t> </a:t>
            </a:r>
            <a:r>
              <a:rPr lang="cy" sz="1200" b="0" i="0" u="none" strike="noStrike" cap="none" baseline="0" dirty="0" err="1">
                <a:solidFill>
                  <a:srgbClr val="000000"/>
                </a:solidFill>
                <a:effectLst/>
                <a:uFillTx/>
                <a:latin typeface="Arial"/>
              </a:rPr>
              <a:t>weithio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allan</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yw'r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arfaethedig</a:t>
            </a:r>
            <a:r>
              <a:rPr lang="cy" sz="1200" b="0" i="0" u="none" strike="noStrike" cap="none" baseline="0" dirty="0">
                <a:solidFill>
                  <a:srgbClr val="000000"/>
                </a:solidFill>
                <a:effectLst/>
                <a:uFillTx/>
                <a:latin typeface="Arial"/>
              </a:rPr>
              <a:t> er</a:t>
            </a:r>
            <a:r>
              <a:rPr lang="cy" dirty="0">
                <a:solidFill>
                  <a:srgbClr val="000000"/>
                </a:solidFill>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y person.</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weithio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er</a:t>
            </a:r>
            <a:r>
              <a:rPr lang="cy" dirty="0">
                <a:solidFill>
                  <a:srgbClr val="000000"/>
                </a:solidFill>
                <a:latin typeface="Arial"/>
              </a:rPr>
              <a:t>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pennaf</a:t>
            </a:r>
            <a:r>
              <a:rPr lang="cy" sz="1200" b="0" i="0" u="none" strike="noStrike" cap="none" baseline="0" dirty="0">
                <a:solidFill>
                  <a:srgbClr val="000000"/>
                </a:solidFill>
                <a:effectLst/>
                <a:uFillTx/>
                <a:latin typeface="Arial"/>
              </a:rPr>
              <a:t> y person.</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Codi </a:t>
            </a:r>
            <a:r>
              <a:rPr lang="cy" sz="1200" b="0" i="0" u="none" strike="noStrike" cap="none" baseline="0" dirty="0" err="1">
                <a:solidFill>
                  <a:srgbClr val="000000"/>
                </a:solidFill>
                <a:effectLst/>
                <a:uFillTx/>
                <a:latin typeface="Arial"/>
              </a:rPr>
              <a:t>cwestiynau</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herio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ymddangos</a:t>
            </a:r>
            <a:r>
              <a:rPr lang="cy" dirty="0">
                <a:solidFill>
                  <a:srgbClr val="000000"/>
                </a:solidFill>
                <a:latin typeface="Arial"/>
              </a:rPr>
              <a:t> </a:t>
            </a:r>
            <a:r>
              <a:rPr lang="cy" sz="1200" b="0" i="0" u="none" strike="noStrike" cap="none" baseline="0" dirty="0" err="1">
                <a:solidFill>
                  <a:srgbClr val="000000"/>
                </a:solidFill>
                <a:effectLst/>
                <a:uFillTx/>
                <a:latin typeface="Arial"/>
              </a:rPr>
              <a:t>nad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ydynt</a:t>
            </a:r>
            <a:r>
              <a:rPr lang="cy" sz="1200" b="0" i="0" u="none" strike="noStrike" cap="none" baseline="0" dirty="0">
                <a:solidFill>
                  <a:srgbClr val="000000"/>
                </a:solidFill>
                <a:effectLst/>
                <a:uFillTx/>
                <a:latin typeface="Arial"/>
              </a:rPr>
              <a:t> er </a:t>
            </a:r>
            <a:r>
              <a:rPr lang="cy" sz="1200" b="0" i="0" u="none" strike="noStrike" cap="none" baseline="0" dirty="0" err="1">
                <a:solidFill>
                  <a:srgbClr val="000000"/>
                </a:solidFill>
                <a:effectLst/>
                <a:uFillTx/>
                <a:latin typeface="Arial"/>
              </a:rPr>
              <a:t>lles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gorau'r</a:t>
            </a:r>
            <a:r>
              <a:rPr lang="cy" sz="1200" b="0" i="0" u="none" strike="noStrike" cap="none" baseline="0" dirty="0">
                <a:solidFill>
                  <a:srgbClr val="000000"/>
                </a:solidFill>
                <a:effectLst/>
                <a:uFillTx/>
                <a:latin typeface="Arial"/>
              </a:rPr>
              <a:t> person.</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Mae </a:t>
            </a:r>
            <a:r>
              <a:rPr lang="cy" sz="1200" b="0" i="0" u="none" strike="noStrike" cap="none" baseline="0" dirty="0" err="1">
                <a:solidFill>
                  <a:srgbClr val="000000"/>
                </a:solidFill>
                <a:effectLst/>
                <a:uFillTx/>
                <a:latin typeface="Arial"/>
              </a:rPr>
              <a:t>ganddyn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nhw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hawl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sz="1200" b="0" i="0" u="none" strike="noStrike" cap="none" baseline="0" dirty="0">
                <a:solidFill>
                  <a:srgbClr val="000000"/>
                </a:solidFill>
                <a:effectLst/>
                <a:uFillTx/>
                <a:latin typeface="Arial"/>
              </a:rPr>
              <a:t> person</a:t>
            </a:r>
            <a:r>
              <a:rPr lang="cy" dirty="0">
                <a:solidFill>
                  <a:srgbClr val="000000"/>
                </a:solidFill>
                <a:latin typeface="Arial"/>
              </a:rPr>
              <a:t>  </a:t>
            </a:r>
            <a:r>
              <a:rPr lang="cy" sz="1200" b="0" i="0" u="none" strike="noStrike" cap="none" baseline="0" dirty="0">
                <a:solidFill>
                  <a:srgbClr val="000000"/>
                </a:solidFill>
                <a:effectLst/>
                <a:uFillTx/>
                <a:latin typeface="Arial"/>
              </a:rPr>
              <a:t>y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gefnogi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breifat</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Caniateir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mynediad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iddynt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gofnodion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iechyd </a:t>
            </a:r>
            <a:r>
              <a:rPr lang="cy" sz="1200" b="0" i="0" u="none" strike="noStrike" cap="none" baseline="0" dirty="0" err="1">
                <a:solidFill>
                  <a:srgbClr val="000000"/>
                </a:solidFill>
                <a:effectLst/>
                <a:uFillTx/>
                <a:latin typeface="Arial"/>
              </a:rPr>
              <a:t>perthnasol</a:t>
            </a:r>
            <a:r>
              <a:rPr lang="cy" dirty="0">
                <a:solidFill>
                  <a:srgbClr val="000000"/>
                </a:solidFill>
                <a:latin typeface="Arial"/>
              </a:rPr>
              <a:t> </a:t>
            </a:r>
            <a:r>
              <a:rPr lang="cy" sz="1200" b="0" i="0" u="none" strike="noStrike" cap="none" baseline="0" dirty="0">
                <a:solidFill>
                  <a:srgbClr val="000000"/>
                </a:solidFill>
                <a:effectLst/>
                <a:uFillTx/>
                <a:latin typeface="Arial"/>
              </a:rPr>
              <a:t>a </a:t>
            </a:r>
            <a:r>
              <a:rPr lang="cy" sz="1200" b="0" i="0" u="none" strike="noStrike" cap="none" baseline="0" dirty="0" err="1">
                <a:solidFill>
                  <a:srgbClr val="000000"/>
                </a:solidFill>
                <a:effectLst/>
                <a:uFillTx/>
                <a:latin typeface="Arial"/>
              </a:rPr>
              <a:t>chofnodion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cymdeithasol</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darparu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cefnogaeth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chynrychiolaeth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benodol</a:t>
            </a:r>
            <a:r>
              <a:rPr lang="cy" dirty="0">
                <a:solidFill>
                  <a:srgbClr val="000000"/>
                </a:solidFill>
                <a:latin typeface="Arial"/>
              </a:rPr>
              <a:t> </a:t>
            </a:r>
            <a:r>
              <a:rPr lang="cy" sz="1200" b="0" i="0" u="none" strike="noStrike" cap="none" baseline="0" dirty="0" err="1">
                <a:solidFill>
                  <a:srgbClr val="000000"/>
                </a:solidFill>
                <a:effectLst/>
                <a:uFillTx/>
                <a:latin typeface="Arial"/>
              </a:rPr>
              <a:t>tra</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a:solidFill>
                  <a:srgbClr val="000000"/>
                </a:solidFill>
                <a:effectLst/>
                <a:uFillTx/>
                <a:latin typeface="Arial"/>
              </a:rPr>
              <a:t>Gallant </a:t>
            </a:r>
            <a:r>
              <a:rPr lang="cy" sz="1200" b="0" i="0" u="none" strike="noStrike" cap="none" baseline="0" dirty="0" err="1">
                <a:solidFill>
                  <a:srgbClr val="000000"/>
                </a:solidFill>
                <a:effectLst/>
                <a:uFillTx/>
                <a:latin typeface="Arial"/>
              </a:rPr>
              <a:t>weithredu'n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gyflym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fel</a:t>
            </a:r>
            <a:r>
              <a:rPr lang="cy" sz="1200" b="0" i="0" u="none" strike="noStrike" cap="none" baseline="0" dirty="0">
                <a:solidFill>
                  <a:srgbClr val="000000"/>
                </a:solidFill>
                <a:effectLst/>
                <a:uFillTx/>
                <a:latin typeface="Arial"/>
              </a:rPr>
              <a:t> y gall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hadroddiad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o</a:t>
            </a:r>
            <a:r>
              <a:rPr lang="cy" dirty="0">
                <a:solidFill>
                  <a:srgbClr val="000000"/>
                </a:solidFill>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en-US" b="1" u="sng" dirty="0"/>
          </a:p>
          <a:p>
            <a:r>
              <a:rPr lang="en-US" b="1" u="sng" dirty="0"/>
              <a:t>English:</a:t>
            </a:r>
            <a:endParaRPr lang="en-US" b="1" u="sng">
              <a:cs typeface="Calibri"/>
            </a:endParaRPr>
          </a:p>
          <a:p>
            <a:r>
              <a:rPr lang="en-US" dirty="0"/>
              <a:t>The IMCA will help represent the person without capacity in discussions to work out whether the proposed decision is in the person’s best interests.</a:t>
            </a:r>
            <a:endParaRPr lang="en-US" dirty="0">
              <a:cs typeface="Calibri"/>
            </a:endParaRPr>
          </a:p>
          <a:p>
            <a:endParaRPr lang="en-US" dirty="0"/>
          </a:p>
          <a:p>
            <a:r>
              <a:rPr lang="en-US" dirty="0"/>
              <a:t>Provide information to help work out what is in the person’s best interests.</a:t>
            </a:r>
            <a:endParaRPr lang="en-US" dirty="0">
              <a:cs typeface="Calibri"/>
            </a:endParaRPr>
          </a:p>
          <a:p>
            <a:endParaRPr lang="en-US" dirty="0"/>
          </a:p>
          <a:p>
            <a:r>
              <a:rPr lang="en-US" dirty="0"/>
              <a:t>Raise questions or challenge decisions which appear not to be in the best interests of the person.</a:t>
            </a:r>
            <a:endParaRPr lang="en-GB" dirty="0">
              <a:cs typeface="Calibri"/>
            </a:endParaRPr>
          </a:p>
          <a:p>
            <a:endParaRPr lang="en-US" dirty="0"/>
          </a:p>
          <a:p>
            <a:r>
              <a:rPr lang="en-US" dirty="0"/>
              <a:t>They have a right to meet in private the person they are supporting.</a:t>
            </a:r>
            <a:endParaRPr lang="en-GB" dirty="0">
              <a:cs typeface="Calibri"/>
            </a:endParaRPr>
          </a:p>
          <a:p>
            <a:endParaRPr lang="en-US" dirty="0"/>
          </a:p>
          <a:p>
            <a:r>
              <a:rPr lang="en-US" dirty="0"/>
              <a:t>They are permitted access to relevant healthcare records and social care records.</a:t>
            </a:r>
            <a:endParaRPr lang="en-GB" dirty="0">
              <a:cs typeface="Calibri"/>
            </a:endParaRPr>
          </a:p>
          <a:p>
            <a:endParaRPr lang="en-US" dirty="0"/>
          </a:p>
          <a:p>
            <a:r>
              <a:rPr lang="en-US" dirty="0"/>
              <a:t>They provide support and representation specifically while the decision is being made.</a:t>
            </a:r>
            <a:endParaRPr lang="en-GB" dirty="0">
              <a:cs typeface="Calibri"/>
            </a:endParaRPr>
          </a:p>
          <a:p>
            <a:endParaRPr lang="en-US" dirty="0"/>
          </a:p>
          <a:p>
            <a:r>
              <a:rPr lang="en-US" dirty="0"/>
              <a:t>They can act quickly so their report can form part of decision-making.</a:t>
            </a:r>
            <a:endParaRPr lang="en-GB" dirty="0">
              <a:cs typeface="Calibri"/>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71830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800" b="0" i="0" u="none" strike="noStrike" cap="none" baseline="0" dirty="0">
                <a:solidFill>
                  <a:srgbClr val="000000"/>
                </a:solidFill>
                <a:effectLst/>
                <a:uFillTx/>
                <a:latin typeface="Arial"/>
              </a:rPr>
              <a:t>Mae </a:t>
            </a:r>
            <a:r>
              <a:rPr lang="cy" sz="1800" b="0" i="0" u="none" strike="noStrike" cap="none" baseline="0" dirty="0" err="1">
                <a:solidFill>
                  <a:srgbClr val="000000"/>
                </a:solidFill>
                <a:effectLst/>
                <a:uFillTx/>
                <a:latin typeface="Arial"/>
              </a:rPr>
              <a:t>gan</a:t>
            </a:r>
            <a:r>
              <a:rPr lang="cy" sz="1800" b="0" i="0" u="none" strike="noStrike" cap="none" baseline="0" dirty="0">
                <a:solidFill>
                  <a:srgbClr val="000000"/>
                </a:solidFill>
                <a:effectLst/>
                <a:uFillTx/>
                <a:latin typeface="Arial"/>
              </a:rPr>
              <a:t> IMCA </a:t>
            </a:r>
            <a:r>
              <a:rPr lang="cy" sz="1800" b="0" i="0" u="none" strike="noStrike" cap="none" baseline="0" dirty="0" err="1">
                <a:solidFill>
                  <a:srgbClr val="000000"/>
                </a:solidFill>
                <a:effectLst/>
                <a:uFillTx/>
                <a:latin typeface="Arial"/>
              </a:rPr>
              <a:t>yr</a:t>
            </a:r>
            <a:r>
              <a:rPr lang="cy" sz="1800" b="0" i="0" u="none" strike="noStrike" cap="none" baseline="0" dirty="0">
                <a:solidFill>
                  <a:srgbClr val="000000"/>
                </a:solidFill>
                <a:effectLst/>
                <a:uFillTx/>
                <a:latin typeface="Arial"/>
              </a:rPr>
              <a:t> un </a:t>
            </a:r>
            <a:r>
              <a:rPr lang="cy" sz="1800" b="0" i="0" u="none" strike="noStrike" cap="none" baseline="0" dirty="0" err="1">
                <a:solidFill>
                  <a:srgbClr val="000000"/>
                </a:solidFill>
                <a:effectLst/>
                <a:uFillTx/>
                <a:latin typeface="Arial"/>
              </a:rPr>
              <a:t>hawliau</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herio</a:t>
            </a:r>
            <a:r>
              <a:rPr lang="cy" sz="1800" dirty="0">
                <a:solidFill>
                  <a:srgbClr val="000000"/>
                </a:solidFill>
                <a:latin typeface="Arial"/>
              </a:rPr>
              <a:t>  </a:t>
            </a:r>
            <a:r>
              <a:rPr lang="cy" sz="1800" b="0" i="0" u="none" strike="noStrike" cap="none" baseline="0" dirty="0" err="1">
                <a:solidFill>
                  <a:srgbClr val="000000"/>
                </a:solidFill>
                <a:effectLst/>
                <a:uFillTx/>
                <a:latin typeface="Arial"/>
              </a:rPr>
              <a:t>penderfyniad</a:t>
            </a:r>
            <a:r>
              <a:rPr lang="cy" sz="1800" b="0" i="0" u="none" strike="noStrike" cap="none" baseline="0" dirty="0">
                <a:solidFill>
                  <a:srgbClr val="000000"/>
                </a:solidFill>
                <a:effectLst/>
                <a:uFillTx/>
                <a:latin typeface="Arial"/>
              </a:rPr>
              <a:t> ag </a:t>
            </a:r>
            <a:r>
              <a:rPr lang="cy" sz="1800" b="0" i="0" u="none" strike="noStrike" cap="none" baseline="0" dirty="0" err="1">
                <a:solidFill>
                  <a:srgbClr val="000000"/>
                </a:solidFill>
                <a:effectLst/>
                <a:uFillTx/>
                <a:latin typeface="Arial"/>
              </a:rPr>
              <a:t>unrhyw</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berson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arall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sy'n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gofalu</a:t>
            </a:r>
            <a:r>
              <a:rPr lang="cy" sz="1800" b="0" i="0" u="none" strike="noStrike" cap="none" baseline="0">
                <a:solidFill>
                  <a:srgbClr val="000000"/>
                </a:solidFill>
                <a:effectLst/>
                <a:uFillTx/>
                <a:latin typeface="Arial"/>
              </a:rPr>
              <a:t> am y</a:t>
            </a:r>
            <a:r>
              <a:rPr lang="cy" sz="1800">
                <a:solidFill>
                  <a:srgbClr val="000000"/>
                </a:solidFill>
                <a:latin typeface="Arial"/>
              </a:rPr>
              <a:t> </a:t>
            </a:r>
            <a:r>
              <a:rPr lang="cy" sz="1800" b="0" i="0" u="none" strike="noStrike" cap="none" baseline="0">
                <a:solidFill>
                  <a:srgbClr val="000000"/>
                </a:solidFill>
                <a:effectLst/>
                <a:uFillTx/>
                <a:latin typeface="Arial"/>
              </a:rPr>
              <a:t>person neu â </a:t>
            </a:r>
            <a:r>
              <a:rPr lang="cy" sz="1800" b="0" i="0" u="none" strike="noStrike" cap="none" baseline="0" dirty="0" err="1">
                <a:solidFill>
                  <a:srgbClr val="000000"/>
                </a:solidFill>
                <a:effectLst/>
                <a:uFillTx/>
                <a:latin typeface="Arial"/>
              </a:rPr>
              <a:t>diddordeb</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ei</a:t>
            </a:r>
            <a:r>
              <a:rPr lang="cy" sz="1800" b="0" i="0" u="none" strike="noStrike" cap="none" baseline="0" dirty="0">
                <a:solidFill>
                  <a:srgbClr val="000000"/>
                </a:solidFill>
                <a:effectLst/>
                <a:uFillTx/>
                <a:latin typeface="Arial"/>
              </a:rPr>
              <a:t> les. </a:t>
            </a:r>
            <a:r>
              <a:rPr lang="cy" sz="1800" b="0" i="0" u="none" strike="noStrike" cap="none" baseline="0" dirty="0" err="1">
                <a:solidFill>
                  <a:srgbClr val="000000"/>
                </a:solidFill>
                <a:effectLst/>
                <a:uFillTx/>
                <a:latin typeface="Arial"/>
              </a:rPr>
              <a:t>Mae'r</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hawl</a:t>
            </a:r>
            <a:r>
              <a:rPr lang="cy" sz="1800" dirty="0">
                <a:solidFill>
                  <a:srgbClr val="000000"/>
                </a:solidFill>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herio</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berthnasol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benderfyniadau</a:t>
            </a:r>
            <a:r>
              <a:rPr lang="cy" sz="1800" b="0" i="0" u="none" strike="noStrike" cap="none" baseline="0" dirty="0">
                <a:solidFill>
                  <a:srgbClr val="000000"/>
                </a:solidFill>
                <a:effectLst/>
                <a:uFillTx/>
                <a:latin typeface="Arial"/>
              </a:rPr>
              <a:t> </a:t>
            </a:r>
            <a:r>
              <a:rPr lang="cy" sz="1800">
                <a:solidFill>
                  <a:srgbClr val="000000"/>
                </a:solidFill>
                <a:latin typeface="Arial"/>
              </a:rPr>
              <a:t>ynghylchdiffyg</a:t>
            </a:r>
            <a:r>
              <a:rPr lang="cy" sz="1800" b="0" i="0" u="none" strike="noStrike" cap="none" baseline="0">
                <a:solidFill>
                  <a:srgbClr val="000000"/>
                </a:solidFill>
                <a:effectLst/>
                <a:uFillTx/>
                <a:latin typeface="Arial"/>
              </a:rPr>
              <a:t> galluedd a lles pennaf person.</a:t>
            </a:r>
          </a:p>
          <a:p>
            <a:endParaRPr lang="cy" dirty="0">
              <a:solidFill>
                <a:srgbClr val="000000"/>
              </a:solidFill>
              <a:latin typeface="Arial"/>
            </a:endParaRPr>
          </a:p>
          <a:p>
            <a:r>
              <a:rPr lang="cy" sz="1200" b="0" i="0" u="none" strike="noStrike" cap="none" baseline="0" dirty="0">
                <a:solidFill>
                  <a:srgbClr val="000000"/>
                </a:solidFill>
                <a:effectLst/>
                <a:uFillTx/>
                <a:latin typeface="Arial"/>
              </a:rPr>
              <a:t>Cyn </a:t>
            </a:r>
            <a:r>
              <a:rPr lang="cy" sz="1200" b="0" i="0" u="none" strike="noStrike" cap="none" baseline="0" dirty="0" err="1">
                <a:solidFill>
                  <a:srgbClr val="000000"/>
                </a:solidFill>
                <a:effectLst/>
                <a:uFillTx/>
                <a:latin typeface="Arial"/>
              </a:rPr>
              <a:t>defnyddio'r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dulliau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ffurfiol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penderfynwr</a:t>
            </a:r>
            <a:r>
              <a:rPr lang="cy" sz="1200" b="0" i="0" u="none" strike="noStrike" cap="none" baseline="0" dirty="0">
                <a:solidFill>
                  <a:srgbClr val="000000"/>
                </a:solidFill>
                <a:effectLst/>
                <a:uFillTx/>
                <a:latin typeface="Arial"/>
              </a:rPr>
              <a:t> </a:t>
            </a:r>
            <a:r>
              <a:rPr lang="cy" dirty="0" err="1">
                <a:solidFill>
                  <a:srgbClr val="000000"/>
                </a:solidFill>
                <a:latin typeface="Arial"/>
              </a:rPr>
              <a:t>drafod</a:t>
            </a:r>
            <a:r>
              <a:rPr lang="cy" dirty="0">
                <a:solidFill>
                  <a:srgbClr val="000000"/>
                </a:solidFill>
                <a:latin typeface="Arial"/>
              </a:rPr>
              <a:t> y </a:t>
            </a:r>
            <a:r>
              <a:rPr lang="cy" sz="1200" b="0" i="0" u="none" strike="noStrike" cap="none" baseline="0" dirty="0" err="1">
                <a:solidFill>
                  <a:srgbClr val="000000"/>
                </a:solidFill>
                <a:effectLst/>
                <a:uFillTx/>
                <a:latin typeface="Arial"/>
              </a:rPr>
              <a:t>meysydd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cylch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â'r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Dylai'r</a:t>
            </a:r>
            <a:r>
              <a:rPr lang="cy" sz="1200" b="0" i="0" u="none" strike="noStrike" cap="none" baseline="0" dirty="0">
                <a:solidFill>
                  <a:srgbClr val="000000"/>
                </a:solidFill>
                <a:effectLst/>
                <a:uFillTx/>
                <a:latin typeface="Arial"/>
              </a:rPr>
              <a:t> IMCA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penderfynwr</a:t>
            </a:r>
            <a:r>
              <a:rPr lang="cy" dirty="0">
                <a:solidFill>
                  <a:srgbClr val="000000"/>
                </a:solidFill>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amser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wrando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farn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gilydd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ddeall</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rheswm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dros</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gwahaniaethau</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Weithiau</a:t>
            </a:r>
            <a:r>
              <a:rPr lang="cy" sz="1200" b="0" i="0" u="none" strike="noStrike" cap="none" baseline="0" dirty="0">
                <a:solidFill>
                  <a:srgbClr val="000000"/>
                </a:solidFill>
                <a:effectLst/>
                <a:uFillTx/>
                <a:latin typeface="Arial"/>
              </a:rPr>
              <a:t> gall y </a:t>
            </a:r>
            <a:r>
              <a:rPr lang="cy" sz="1200" b="0" i="0" u="none" strike="noStrike" cap="none" baseline="0" dirty="0" err="1">
                <a:solidFill>
                  <a:srgbClr val="000000"/>
                </a:solidFill>
                <a:effectLst/>
                <a:uFillTx/>
                <a:latin typeface="Arial"/>
              </a:rPr>
              <a:t>trafodaethau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setlo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anghytundeb</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dirty="0"/>
          </a:p>
          <a:p>
            <a:endParaRPr lang="en-US" b="1" u="sng" dirty="0"/>
          </a:p>
          <a:p>
            <a:r>
              <a:rPr lang="en-US" b="1" u="sng" dirty="0"/>
              <a:t>English:</a:t>
            </a:r>
          </a:p>
          <a:p>
            <a:r>
              <a:rPr lang="en-US" dirty="0"/>
              <a:t>An IMCA has the same rights to challenge a decision as any other person caring for the person or interested in their welfare. The right of challenge applies both to decisions about lack of capacity and a person’s best interests.</a:t>
            </a:r>
            <a:endParaRPr lang="en-GB" dirty="0">
              <a:cs typeface="Calibri"/>
            </a:endParaRPr>
          </a:p>
          <a:p>
            <a:endParaRPr lang="en-US" dirty="0"/>
          </a:p>
          <a:p>
            <a:r>
              <a:rPr lang="en-US" sz="1200" dirty="0"/>
              <a:t>Before using these formal methods, the IMCA and the decision-maker should </a:t>
            </a:r>
            <a:r>
              <a:rPr lang="en-US" dirty="0"/>
              <a:t>discuss the </a:t>
            </a:r>
            <a:r>
              <a:rPr lang="en-US" sz="1200" dirty="0"/>
              <a:t>areas they disagree about concerning the individual. The IMCA and decision-maker should</a:t>
            </a:r>
            <a:r>
              <a:rPr lang="en-US" dirty="0"/>
              <a:t> </a:t>
            </a:r>
            <a:r>
              <a:rPr lang="en-US" sz="1200" dirty="0"/>
              <a:t>make time to listen to each other’s views and to understand the reason for the differences.</a:t>
            </a:r>
            <a:r>
              <a:rPr lang="en-US" dirty="0"/>
              <a:t> </a:t>
            </a:r>
            <a:endParaRPr lang="en-US" sz="1200" dirty="0">
              <a:cs typeface="Calibri"/>
            </a:endParaRPr>
          </a:p>
          <a:p>
            <a:endParaRPr lang="en-US" dirty="0"/>
          </a:p>
          <a:p>
            <a:r>
              <a:rPr lang="en-US" sz="1200" dirty="0"/>
              <a:t>Sometimes these discussions can help settle a disagreement.</a:t>
            </a:r>
            <a:r>
              <a:rPr lang="en-US" dirty="0"/>
              <a:t> </a:t>
            </a:r>
            <a:endParaRPr lang="en-GB" sz="1200"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342058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Ymhlith Deddfau eraill o ddeddfwriaeth sy’n berthnasol i’r MCA, mae ‘Deddf yr Iaith Gymraeg’ 1993. </a:t>
            </a:r>
          </a:p>
          <a:p>
            <a:endParaRPr lang="en-US" b="1" u="sng" dirty="0"/>
          </a:p>
          <a:p>
            <a:endParaRPr lang="en-US" b="1" u="sng" dirty="0"/>
          </a:p>
          <a:p>
            <a:r>
              <a:rPr lang="en-US" b="1" u="sng" dirty="0"/>
              <a:t>English:</a:t>
            </a:r>
          </a:p>
          <a:p>
            <a:r>
              <a:rPr lang="en-US" dirty="0"/>
              <a:t>Included amongst other Acts of legislation relevant</a:t>
            </a:r>
            <a:r>
              <a:rPr lang="en-US" baseline="0" dirty="0"/>
              <a:t> to the MCA,</a:t>
            </a:r>
            <a:r>
              <a:rPr lang="en-US" dirty="0"/>
              <a:t> is </a:t>
            </a:r>
            <a:r>
              <a:rPr lang="en-US" baseline="0" dirty="0"/>
              <a:t>the ‘Welsh Language Act’ 1993.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529460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r>
              <a:rPr lang="cy" sz="1200" b="0" i="0" u="none" strike="noStrike" cap="none" baseline="0" dirty="0">
                <a:solidFill>
                  <a:srgbClr val="000000"/>
                </a:solidFill>
                <a:effectLst/>
                <a:uFillTx/>
                <a:latin typeface="Arial"/>
              </a:rPr>
              <a:t>Gall y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ofyn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gwmni</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gyfreithwyr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helpu</a:t>
            </a:r>
            <a:r>
              <a:rPr lang="cy" dirty="0">
                <a:solidFill>
                  <a:srgbClr val="000000"/>
                </a:solidFill>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meddyliol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unigolyn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gynrychioli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dirty="0" err="1">
                <a:solidFill>
                  <a:srgbClr val="000000"/>
                </a:solidFill>
                <a:latin typeface="Arial"/>
              </a:rPr>
              <a:t>ystod</a:t>
            </a:r>
            <a:r>
              <a:rPr lang="cy" dirty="0">
                <a:solidFill>
                  <a:srgbClr val="000000"/>
                </a:solidFill>
                <a:latin typeface="Arial"/>
              </a:rPr>
              <a:t> </a:t>
            </a:r>
            <a:r>
              <a:rPr lang="cy" dirty="0" err="1">
                <a:solidFill>
                  <a:srgbClr val="000000"/>
                </a:solidFill>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Cyfrifoldeb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cyfleu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teimladau</a:t>
            </a:r>
            <a:r>
              <a:rPr lang="cy" sz="1200" b="0" i="0" u="none" strike="noStrike" cap="none" baseline="0" dirty="0">
                <a:solidFill>
                  <a:srgbClr val="000000"/>
                </a:solidFill>
                <a:effectLst/>
                <a:uFillTx/>
                <a:latin typeface="Arial"/>
              </a:rPr>
              <a:t> a</a:t>
            </a:r>
            <a:r>
              <a:rPr lang="cy" dirty="0">
                <a:solidFill>
                  <a:srgbClr val="000000"/>
                </a:solidFill>
                <a:latin typeface="Arial"/>
              </a:rPr>
              <a:t> </a:t>
            </a:r>
            <a:r>
              <a:rPr lang="cy" sz="1200" b="0" i="0" u="none" strike="noStrike" cap="none" baseline="0" dirty="0" err="1">
                <a:solidFill>
                  <a:srgbClr val="000000"/>
                </a:solidFill>
                <a:effectLst/>
                <a:uFillTx/>
                <a:latin typeface="Arial"/>
              </a:rPr>
              <a:t>dymuniadau’r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agored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niwed</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Calibri" panose="020F0502020204030204"/>
              <a:cs typeface="Calibri" panose="020F0502020204030204"/>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ystyried</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weithiau</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sz="1200" b="0" i="0" u="none" strike="noStrike" cap="none" baseline="0" dirty="0" err="1">
                <a:solidFill>
                  <a:srgbClr val="000000"/>
                </a:solidFill>
                <a:effectLst/>
                <a:uFillTx/>
                <a:latin typeface="Arial"/>
              </a:rPr>
              <a:t>lle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briodol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blaenorol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endParaRPr lang="cy" sz="1200" b="0" i="0" u="none" strike="noStrike" cap="none" baseline="0" dirty="0" err="1">
              <a:solidFill>
                <a:srgbClr val="000000"/>
              </a:solidFill>
              <a:effectLst/>
              <a:uFillTx/>
              <a:latin typeface="Calibri" panose="020F0502020204030204"/>
              <a:cs typeface="Calibri" panose="020F0502020204030204"/>
            </a:endParaRPr>
          </a:p>
          <a:p>
            <a:r>
              <a:rPr lang="cy" sz="1200" b="0" i="0" u="none" strike="noStrike" cap="none" baseline="0" dirty="0" err="1">
                <a:solidFill>
                  <a:srgbClr val="000000"/>
                </a:solidFill>
                <a:effectLst/>
                <a:uFillTx/>
                <a:latin typeface="Arial"/>
              </a:rPr>
              <a:t>wedi'u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cynnal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cleient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megis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asesiadau</a:t>
            </a:r>
            <a:r>
              <a:rPr lang="cy" dirty="0">
                <a:solidFill>
                  <a:srgbClr val="000000"/>
                </a:solidFill>
                <a:latin typeface="Arial"/>
              </a:rPr>
              <a:t> </a:t>
            </a:r>
            <a:r>
              <a:rPr lang="cy" b="0" i="0" u="none" strike="noStrike" cap="none" baseline="0" dirty="0" err="1">
                <a:effectLst/>
                <a:uFillTx/>
              </a:rPr>
              <a:t>seicolegol</a:t>
            </a:r>
            <a:r>
              <a:rPr lang="cy" b="0" i="0" u="none" strike="noStrike" cap="none" baseline="0" dirty="0">
                <a:effectLst/>
                <a:uFillTx/>
              </a:rPr>
              <a:t>. Gall y </a:t>
            </a:r>
            <a:r>
              <a:rPr lang="cy" b="0" i="0" u="none" strike="noStrike" cap="none" baseline="0" dirty="0" err="1">
                <a:effectLst/>
                <a:uFillTx/>
              </a:rPr>
              <a:t>Cyfreithiwr</a:t>
            </a:r>
            <a:r>
              <a:rPr lang="cy" b="0" i="0" u="none" strike="noStrike" cap="none" baseline="0" dirty="0">
                <a:effectLst/>
                <a:uFillTx/>
              </a:rPr>
              <a:t> </a:t>
            </a:r>
            <a:r>
              <a:rPr lang="cy" b="0" i="0" u="none" strike="noStrike" cap="none" baseline="0" dirty="0" err="1">
                <a:effectLst/>
                <a:uFillTx/>
              </a:rPr>
              <a:t>Swyddogol</a:t>
            </a:r>
            <a:r>
              <a:rPr lang="cy" b="0" i="0" u="none" strike="noStrike" cap="none" baseline="0" dirty="0">
                <a:effectLst/>
                <a:uFillTx/>
              </a:rPr>
              <a:t> </a:t>
            </a:r>
            <a:r>
              <a:rPr lang="cy" b="0" i="0" u="none" strike="noStrike" cap="none" baseline="0" dirty="0" err="1">
                <a:effectLst/>
                <a:uFillTx/>
              </a:rPr>
              <a:t>gynnig</a:t>
            </a:r>
            <a:r>
              <a:rPr lang="cy" b="0" i="0" u="none" strike="noStrike" cap="none" baseline="0" dirty="0">
                <a:effectLst/>
                <a:uFillTx/>
              </a:rPr>
              <a:t> </a:t>
            </a:r>
            <a:r>
              <a:rPr lang="cy" b="0" i="0" u="none" strike="noStrike" cap="none" baseline="0" dirty="0" err="1">
                <a:effectLst/>
                <a:uFillTx/>
              </a:rPr>
              <a:t>asesiadau</a:t>
            </a:r>
            <a:r>
              <a:rPr lang="cy" dirty="0"/>
              <a:t> </a:t>
            </a:r>
            <a:endParaRPr lang="cy" b="0" i="0" u="none" strike="noStrike" cap="none" baseline="0" dirty="0">
              <a:effectLst/>
              <a:uFillTx/>
              <a:cs typeface="Calibri"/>
            </a:endParaRPr>
          </a:p>
          <a:p>
            <a:r>
              <a:rPr lang="cy" dirty="0">
                <a:solidFill>
                  <a:srgbClr val="000000"/>
                </a:solidFill>
                <a:latin typeface="Arial"/>
              </a:rPr>
              <a:t>Pellach</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cs typeface="Arial"/>
            </a:endParaRPr>
          </a:p>
          <a:p>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ynghylch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ddylid</a:t>
            </a:r>
            <a:r>
              <a:rPr lang="cy" dirty="0">
                <a:solidFill>
                  <a:srgbClr val="000000"/>
                </a:solidFill>
                <a:latin typeface="Arial"/>
              </a:rPr>
              <a:t> </a:t>
            </a:r>
            <a:r>
              <a:rPr lang="cy" sz="1200" b="0" i="0" u="none" strike="noStrike" cap="none" baseline="0" dirty="0" err="1">
                <a:solidFill>
                  <a:srgbClr val="000000"/>
                </a:solidFill>
                <a:effectLst/>
                <a:uFillTx/>
                <a:latin typeface="Arial"/>
              </a:rPr>
              <a:t>dechrau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achos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llys</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ymladd</a:t>
            </a:r>
            <a:r>
              <a:rPr lang="cy" sz="1200" b="0" i="0" u="none" strike="noStrike" cap="none" baseline="0" dirty="0">
                <a:solidFill>
                  <a:srgbClr val="000000"/>
                </a:solidFill>
                <a:effectLst/>
                <a:uFillTx/>
                <a:latin typeface="Arial"/>
              </a:rPr>
              <a:t>, neu </a:t>
            </a:r>
            <a:r>
              <a:rPr lang="cy" sz="1200" b="0" i="0" u="none" strike="noStrike" cap="none" baseline="0" dirty="0" err="1">
                <a:solidFill>
                  <a:srgbClr val="000000"/>
                </a:solidFill>
                <a:effectLst/>
                <a:uFillTx/>
                <a:latin typeface="Arial"/>
              </a:rPr>
              <a:t>gytuno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ffordd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cy" dirty="0">
              <a:solidFill>
                <a:srgbClr val="000000"/>
              </a:solidFill>
              <a:latin typeface="Arial"/>
            </a:endParaRPr>
          </a:p>
          <a:p>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Cyfreithiwr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Swyddogol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cleient</a:t>
            </a:r>
            <a:r>
              <a:rPr lang="cy" dirty="0">
                <a:solidFill>
                  <a:srgbClr val="000000"/>
                </a:solidFill>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sicrhau</a:t>
            </a:r>
            <a:r>
              <a:rPr lang="cy" sz="1200" b="0" i="0" u="none" strike="noStrike" cap="none" baseline="0" dirty="0">
                <a:solidFill>
                  <a:srgbClr val="000000"/>
                </a:solidFill>
                <a:effectLst/>
                <a:uFillTx/>
                <a:latin typeface="Arial"/>
              </a:rPr>
              <a:t> bod y </a:t>
            </a:r>
            <a:r>
              <a:rPr lang="cy" sz="1200" b="0" i="0" u="none" strike="noStrike" cap="none" baseline="0" dirty="0" err="1">
                <a:solidFill>
                  <a:srgbClr val="000000"/>
                </a:solidFill>
                <a:effectLst/>
                <a:uFillTx/>
                <a:latin typeface="Arial"/>
              </a:rPr>
              <a:t>Barnwr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gwybod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mae'r</a:t>
            </a:r>
            <a:r>
              <a:rPr lang="cy" dirty="0">
                <a:solidFill>
                  <a:srgbClr val="000000"/>
                </a:solidFill>
                <a:latin typeface="Arial"/>
              </a:rPr>
              <a:t> </a:t>
            </a:r>
            <a:r>
              <a:rPr lang="cy" sz="1200" b="0" i="0" u="none" strike="noStrike" cap="none" baseline="0" dirty="0" err="1">
                <a:solidFill>
                  <a:srgbClr val="000000"/>
                </a:solidFill>
                <a:effectLst/>
                <a:uFillTx/>
                <a:latin typeface="Arial"/>
              </a:rPr>
              <a:t>cleient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eisiau</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endParaRPr lang="en-US" b="1" u="sng" dirty="0"/>
          </a:p>
          <a:p>
            <a:r>
              <a:rPr lang="en-US" b="1" u="sng" dirty="0"/>
              <a:t>English:</a:t>
            </a:r>
          </a:p>
          <a:p>
            <a:r>
              <a:rPr lang="en-US" dirty="0"/>
              <a:t>The Official Solicitor can ask a firm of solicitors to help an individual who lacks mental capacity with their case. </a:t>
            </a:r>
            <a:endParaRPr lang="en-US" dirty="0">
              <a:cs typeface="Calibri"/>
            </a:endParaRPr>
          </a:p>
          <a:p>
            <a:endParaRPr lang="en-US" dirty="0"/>
          </a:p>
          <a:p>
            <a:r>
              <a:rPr lang="en-US" dirty="0"/>
              <a:t>The individual will have a solicitor to represent them during proceedings.</a:t>
            </a:r>
            <a:endParaRPr lang="en-GB" dirty="0">
              <a:cs typeface="Calibri"/>
            </a:endParaRPr>
          </a:p>
          <a:p>
            <a:endParaRPr lang="en-US" dirty="0"/>
          </a:p>
          <a:p>
            <a:r>
              <a:rPr lang="en-US" dirty="0"/>
              <a:t>An essential responsibility is to convey the feelings and wishes of the vulnerable person. </a:t>
            </a:r>
            <a:endParaRPr lang="en-GB" dirty="0">
              <a:cs typeface="Calibri"/>
            </a:endParaRPr>
          </a:p>
          <a:p>
            <a:endParaRPr lang="en-US" dirty="0"/>
          </a:p>
          <a:p>
            <a:r>
              <a:rPr lang="en-US" dirty="0"/>
              <a:t>The Official Solicitor will consider and sometimes, where appropriate, challenge previous assessments that</a:t>
            </a:r>
            <a:endParaRPr lang="en-US" dirty="0">
              <a:cs typeface="Calibri"/>
            </a:endParaRPr>
          </a:p>
          <a:p>
            <a:r>
              <a:rPr lang="en-US" dirty="0"/>
              <a:t>have taken place of the client, such as psychological assessments. The Official Solicitor may propose further </a:t>
            </a:r>
            <a:endParaRPr lang="en-US" dirty="0">
              <a:cs typeface="Calibri" panose="020F0502020204030204"/>
            </a:endParaRPr>
          </a:p>
          <a:p>
            <a:r>
              <a:rPr lang="en-US" dirty="0"/>
              <a:t>assessments.</a:t>
            </a:r>
            <a:endParaRPr lang="en-GB" dirty="0"/>
          </a:p>
          <a:p>
            <a:endParaRPr lang="en-US" dirty="0"/>
          </a:p>
          <a:p>
            <a:r>
              <a:rPr lang="en-US" dirty="0"/>
              <a:t>The Official Solicitor makes decisions about whether to start a court case, or fight it, or agree a way forward.</a:t>
            </a:r>
            <a:endParaRPr lang="en-GB" dirty="0">
              <a:cs typeface="Calibri"/>
            </a:endParaRPr>
          </a:p>
          <a:p>
            <a:endParaRPr lang="en-US" dirty="0"/>
          </a:p>
          <a:p>
            <a:r>
              <a:rPr lang="en-US"/>
              <a:t>The Official Solicitor will need to know what the client wants. They will make sure the Judge knows what the </a:t>
            </a:r>
            <a:endParaRPr lang="en-US">
              <a:cs typeface="Calibri"/>
            </a:endParaRPr>
          </a:p>
          <a:p>
            <a:r>
              <a:rPr lang="en-US" dirty="0"/>
              <a:t>client wants.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52</a:t>
            </a:fld>
            <a:endParaRPr lang="en-US"/>
          </a:p>
        </p:txBody>
      </p:sp>
    </p:spTree>
    <p:extLst>
      <p:ext uri="{BB962C8B-B14F-4D97-AF65-F5344CB8AC3E}">
        <p14:creationId xmlns:p14="http://schemas.microsoft.com/office/powerpoint/2010/main" val="249607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Gall y llys benodi unrhyw un i fod yn gyfaill cyfreitha, er enghraifft:</a:t>
            </a:r>
          </a:p>
          <a:p>
            <a:r>
              <a:rPr lang="cy" sz="1200" b="0" i="0" u="none" strike="noStrike" cap="none" baseline="0" dirty="0">
                <a:solidFill>
                  <a:srgbClr val="000000"/>
                </a:solidFill>
                <a:effectLst/>
                <a:uFillTx/>
                <a:latin typeface="+mn-lt"/>
              </a:rPr>
              <a:t>rhiant neu warcheidwad</a:t>
            </a:r>
          </a:p>
          <a:p>
            <a:r>
              <a:rPr lang="cy" sz="1200" b="0" i="0" u="none" strike="noStrike" cap="none" baseline="0" dirty="0">
                <a:solidFill>
                  <a:srgbClr val="000000"/>
                </a:solidFill>
                <a:effectLst/>
                <a:uFillTx/>
                <a:latin typeface="+mn-lt"/>
              </a:rPr>
              <a:t>aelod o'r teulu neu ffrind</a:t>
            </a:r>
          </a:p>
          <a:p>
            <a:r>
              <a:rPr lang="cy" sz="1200" b="0" i="0" u="none" strike="noStrike" cap="none" baseline="0" dirty="0">
                <a:solidFill>
                  <a:srgbClr val="000000"/>
                </a:solidFill>
                <a:effectLst/>
                <a:uFillTx/>
                <a:latin typeface="+mn-lt"/>
              </a:rPr>
              <a:t>cyfreithiwr</a:t>
            </a:r>
          </a:p>
          <a:p>
            <a:r>
              <a:rPr lang="cy" sz="1200" b="0" i="0" u="none" strike="noStrike" cap="none" baseline="0" dirty="0">
                <a:solidFill>
                  <a:srgbClr val="000000"/>
                </a:solidFill>
                <a:effectLst/>
                <a:uFillTx/>
                <a:latin typeface="+mn-lt"/>
              </a:rPr>
              <a:t>eiriolwr proffesiynol, fel Eiriolwr Galluedd Meddyliol Annibynnol (IMCA)</a:t>
            </a:r>
          </a:p>
          <a:p>
            <a:r>
              <a:rPr lang="cy" sz="1200" b="0" i="0" u="sng" strike="noStrike" cap="none" baseline="0" dirty="0">
                <a:solidFill>
                  <a:srgbClr val="000000"/>
                </a:solidFill>
                <a:effectLst/>
                <a:uFill>
                  <a:solidFill>
                    <a:srgbClr val="000000"/>
                  </a:solidFill>
                </a:uFill>
                <a:latin typeface="+mn-lt"/>
                <a:hlinkClick r:id="rId3" history="0"/>
              </a:rPr>
              <a:t>Dirprwy'r Llys Gwarchod</a:t>
            </a:r>
          </a:p>
          <a:p>
            <a:r>
              <a:rPr lang="cy" sz="1200" b="0" i="0" u="none" strike="noStrike" cap="none" baseline="0" dirty="0">
                <a:solidFill>
                  <a:srgbClr val="000000"/>
                </a:solidFill>
                <a:effectLst/>
                <a:uFillTx/>
                <a:latin typeface="+mn-lt"/>
              </a:rPr>
              <a:t>rhywun sydd ag </a:t>
            </a:r>
            <a:r>
              <a:rPr lang="cy" sz="1200" b="0" i="0" u="sng" strike="noStrike" cap="none" baseline="0" dirty="0">
                <a:solidFill>
                  <a:srgbClr val="000000"/>
                </a:solidFill>
                <a:effectLst/>
                <a:uFill>
                  <a:solidFill>
                    <a:srgbClr val="000000"/>
                  </a:solidFill>
                </a:uFill>
                <a:latin typeface="+mn-lt"/>
                <a:hlinkClick r:id="rId4" history="0"/>
              </a:rPr>
              <a:t>atwrneiaeth parhaus neu barhaol</a:t>
            </a:r>
          </a:p>
          <a:p>
            <a:r>
              <a:rPr lang="cy" sz="1200" b="0" i="0" u="none" strike="noStrike" cap="none" baseline="0" dirty="0">
                <a:solidFill>
                  <a:srgbClr val="000000"/>
                </a:solidFill>
                <a:effectLst/>
                <a:uFillTx/>
                <a:latin typeface="+mn-lt"/>
              </a:rPr>
              <a:t>Bydd y llys yn gwirio a ydych yn addas drwy wneud yn siŵr:</a:t>
            </a:r>
          </a:p>
          <a:p>
            <a:r>
              <a:rPr lang="cy" sz="1200" b="0" i="0" u="none" strike="noStrike" cap="none" baseline="0" dirty="0">
                <a:solidFill>
                  <a:srgbClr val="000000"/>
                </a:solidFill>
                <a:effectLst/>
                <a:uFillTx/>
                <a:latin typeface="+mn-lt"/>
              </a:rPr>
              <a:t>nad yw eich buddiannau yn gwrthdaro â'u rhai nhw</a:t>
            </a:r>
          </a:p>
          <a:p>
            <a:r>
              <a:rPr lang="cy" sz="1200" b="0" i="0" u="none" strike="noStrike" cap="none" baseline="0" dirty="0">
                <a:solidFill>
                  <a:srgbClr val="000000"/>
                </a:solidFill>
                <a:effectLst/>
                <a:uFillTx/>
                <a:latin typeface="+mn-lt"/>
              </a:rPr>
              <a:t>gallwch wneud penderfyniadau am yr achos mewn ffordd deg a chymwys</a:t>
            </a:r>
          </a:p>
          <a:p>
            <a:r>
              <a:rPr lang="cy" sz="1200" b="0" i="0" u="none" strike="noStrike" cap="none" baseline="0" dirty="0">
                <a:solidFill>
                  <a:srgbClr val="000000"/>
                </a:solidFill>
                <a:effectLst/>
                <a:uFillTx/>
                <a:latin typeface="+mn-lt"/>
              </a:rPr>
              <a:t>Rhaid i chi lenwi </a:t>
            </a:r>
            <a:r>
              <a:rPr lang="cy" sz="1200" b="0" i="0" u="sng" strike="noStrike" cap="none" baseline="0" dirty="0">
                <a:solidFill>
                  <a:srgbClr val="000000"/>
                </a:solidFill>
                <a:effectLst/>
                <a:uFill>
                  <a:solidFill>
                    <a:srgbClr val="000000"/>
                  </a:solidFill>
                </a:uFill>
                <a:latin typeface="+mn-lt"/>
                <a:hlinkClick r:id="rId5" history="0"/>
              </a:rPr>
              <a:t>tystysgrif addasrwydd</a:t>
            </a:r>
            <a:r>
              <a:rPr lang="cy" sz="1200" b="0" i="0" u="sng" strike="noStrike" cap="none" baseline="0" dirty="0">
                <a:solidFill>
                  <a:srgbClr val="000000"/>
                </a:solidFill>
                <a:effectLst/>
                <a:uFill>
                  <a:solidFill>
                    <a:srgbClr val="000000"/>
                  </a:solidFill>
                </a:uFill>
                <a:latin typeface="+mn-lt"/>
              </a:rPr>
              <a:t> </a:t>
            </a:r>
            <a:r>
              <a:rPr lang="cy" sz="1200" b="0" i="0" u="none" strike="noStrike" cap="none" baseline="0" dirty="0">
                <a:solidFill>
                  <a:srgbClr val="000000"/>
                </a:solidFill>
                <a:effectLst/>
                <a:uFillTx/>
                <a:latin typeface="+mn-lt"/>
              </a:rPr>
              <a:t>os ydych yn gwneud cais i fod yn gyfaill cyfreitha i rywun.</a:t>
            </a:r>
          </a:p>
          <a:p>
            <a:endParaRPr lang="cy" b="1" dirty="0">
              <a:solidFill>
                <a:srgbClr val="000000"/>
              </a:solidFill>
            </a:endParaRPr>
          </a:p>
          <a:p>
            <a:r>
              <a:rPr lang="cy" sz="1200" b="1" i="0" u="none" strike="noStrike" cap="none" baseline="0" dirty="0" err="1">
                <a:solidFill>
                  <a:srgbClr val="000000"/>
                </a:solidFill>
                <a:effectLst/>
                <a:uFillTx/>
                <a:latin typeface="+mn-lt"/>
              </a:rPr>
              <a:t>Os</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nad</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oes</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unrhyw</a:t>
            </a:r>
            <a:r>
              <a:rPr lang="cy" sz="1200" b="1" i="0" u="none" strike="noStrike" cap="none" baseline="0" dirty="0">
                <a:solidFill>
                  <a:srgbClr val="000000"/>
                </a:solidFill>
                <a:effectLst/>
                <a:uFillTx/>
                <a:latin typeface="+mn-lt"/>
              </a:rPr>
              <a:t> un addas </a:t>
            </a:r>
            <a:r>
              <a:rPr lang="cy" sz="1200" b="1" i="0" u="none" strike="noStrike" cap="none" baseline="0" dirty="0" err="1">
                <a:solidFill>
                  <a:srgbClr val="000000"/>
                </a:solidFill>
                <a:effectLst/>
                <a:uFillTx/>
                <a:latin typeface="+mn-lt"/>
              </a:rPr>
              <a:t>i</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fod</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yn</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gyfaill</a:t>
            </a:r>
            <a:r>
              <a:rPr lang="cy" sz="1200" b="1" i="0" u="none" strike="noStrike" cap="none" baseline="0" dirty="0">
                <a:solidFill>
                  <a:srgbClr val="000000"/>
                </a:solidFill>
                <a:effectLst/>
                <a:uFillTx/>
                <a:latin typeface="+mn-lt"/>
              </a:rPr>
              <a:t> </a:t>
            </a:r>
            <a:r>
              <a:rPr lang="cy" sz="1200" b="1" i="0" u="none" strike="noStrike" cap="none" baseline="0" dirty="0" err="1">
                <a:solidFill>
                  <a:srgbClr val="000000"/>
                </a:solidFill>
                <a:effectLst/>
                <a:uFillTx/>
                <a:latin typeface="+mn-lt"/>
              </a:rPr>
              <a:t>cyfreitha</a:t>
            </a:r>
            <a:endParaRPr lang="cy" dirty="0" err="1"/>
          </a:p>
          <a:p>
            <a:r>
              <a:rPr lang="cy" sz="1200" b="0" i="0" u="none" strike="noStrike" cap="none" baseline="0" dirty="0">
                <a:solidFill>
                  <a:srgbClr val="000000"/>
                </a:solidFill>
                <a:effectLst/>
                <a:uFillTx/>
                <a:latin typeface="+mn-lt"/>
              </a:rPr>
              <a:t>Bydd y Cyfreithiwr Swyddogol yn gweithredu fel cyfaill cyfreitha os:</a:t>
            </a:r>
          </a:p>
          <a:p>
            <a:r>
              <a:rPr lang="cy" sz="1200" b="0" i="0" u="none" strike="noStrike" cap="none" baseline="0" dirty="0">
                <a:solidFill>
                  <a:srgbClr val="000000"/>
                </a:solidFill>
                <a:effectLst/>
                <a:uFillTx/>
                <a:latin typeface="+mn-lt"/>
              </a:rPr>
              <a:t>does neb arall yn addas ac yn fodlon bod yn gyfaill cyfreitha</a:t>
            </a:r>
          </a:p>
          <a:p>
            <a:r>
              <a:rPr lang="cy" sz="1200" b="0" i="0" u="none" strike="noStrike" cap="none" baseline="0" dirty="0">
                <a:solidFill>
                  <a:srgbClr val="000000"/>
                </a:solidFill>
                <a:effectLst/>
                <a:uFillTx/>
                <a:latin typeface="+mn-lt"/>
              </a:rPr>
              <a:t>mae arian ar gael i dalu costau'r Cyfreithiwr Swyddogol, er enghraifft cymorth cyfreithiol</a:t>
            </a:r>
          </a:p>
          <a:p>
            <a:r>
              <a:rPr lang="cy" sz="1200" b="0" i="0" u="none" strike="noStrike" cap="none" baseline="0" dirty="0">
                <a:solidFill>
                  <a:srgbClr val="000000"/>
                </a:solidFill>
                <a:effectLst/>
                <a:uFillTx/>
                <a:latin typeface="+mn-lt"/>
              </a:rPr>
              <a:t>mae meddyg y person neu weithiwr meddygol proffesiynol arall, er enghraifft ei seiciatrydd, yn cadarnhau nad oes ganddo’r galluedd i reoli’r achos (oni bai ei fod yn blentyn)</a:t>
            </a:r>
          </a:p>
          <a:p>
            <a:r>
              <a:rPr lang="cy" sz="1200" b="0" i="0" u="none" strike="noStrike" cap="none" baseline="0" dirty="0">
                <a:solidFill>
                  <a:srgbClr val="000000"/>
                </a:solidFill>
                <a:effectLst/>
                <a:uFillTx/>
                <a:latin typeface="+mn-lt"/>
              </a:rPr>
              <a:t>Bydd y llys yn penodi’r Cyfreithiwr Swyddogol – os yw’n cytuno – ar yr adeg berthnasol.</a:t>
            </a: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The court can appoint anyone to be a litigation friend, for example:</a:t>
            </a:r>
          </a:p>
          <a:p>
            <a:r>
              <a:rPr lang="en-US" sz="1200" b="0" i="0" kern="1200" dirty="0">
                <a:solidFill>
                  <a:schemeClr val="tx1"/>
                </a:solidFill>
                <a:effectLst/>
                <a:latin typeface="+mn-lt"/>
                <a:ea typeface="+mn-ea"/>
                <a:cs typeface="+mn-cs"/>
              </a:rPr>
              <a:t>a parent or guardian</a:t>
            </a:r>
          </a:p>
          <a:p>
            <a:r>
              <a:rPr lang="en-US" sz="1200" b="0" i="0" kern="1200" dirty="0">
                <a:solidFill>
                  <a:schemeClr val="tx1"/>
                </a:solidFill>
                <a:effectLst/>
                <a:latin typeface="+mn-lt"/>
                <a:ea typeface="+mn-ea"/>
                <a:cs typeface="+mn-cs"/>
              </a:rPr>
              <a:t>a family member or friend</a:t>
            </a:r>
          </a:p>
          <a:p>
            <a:r>
              <a:rPr lang="en-US" sz="1200" b="0" i="0" kern="1200" dirty="0">
                <a:solidFill>
                  <a:schemeClr val="tx1"/>
                </a:solidFill>
                <a:effectLst/>
                <a:latin typeface="+mn-lt"/>
                <a:ea typeface="+mn-ea"/>
                <a:cs typeface="+mn-cs"/>
              </a:rPr>
              <a:t>a solicitor</a:t>
            </a:r>
          </a:p>
          <a:p>
            <a:r>
              <a:rPr lang="en-US" sz="1200" b="0" i="0" kern="1200" dirty="0">
                <a:solidFill>
                  <a:schemeClr val="tx1"/>
                </a:solidFill>
                <a:effectLst/>
                <a:latin typeface="+mn-lt"/>
                <a:ea typeface="+mn-ea"/>
                <a:cs typeface="+mn-cs"/>
              </a:rPr>
              <a:t>a professional advocate, such as an Independent Mental Capacity Advocate (IMCA)</a:t>
            </a:r>
          </a:p>
          <a:p>
            <a:r>
              <a:rPr lang="en-US" sz="1200" b="0" i="0" kern="1200" dirty="0">
                <a:solidFill>
                  <a:schemeClr val="tx1"/>
                </a:solidFill>
                <a:effectLst/>
                <a:latin typeface="+mn-lt"/>
                <a:ea typeface="+mn-ea"/>
                <a:cs typeface="+mn-cs"/>
              </a:rPr>
              <a:t>a </a:t>
            </a:r>
            <a:r>
              <a:rPr lang="en-US" sz="1200" b="0" i="0" u="sng" kern="1200" dirty="0">
                <a:solidFill>
                  <a:schemeClr val="tx1"/>
                </a:solidFill>
                <a:effectLst/>
                <a:latin typeface="+mn-lt"/>
                <a:ea typeface="+mn-ea"/>
                <a:cs typeface="+mn-cs"/>
                <a:hlinkClick r:id="rId3"/>
              </a:rPr>
              <a:t>Court of Protection deputy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someone who has a </a:t>
            </a:r>
            <a:r>
              <a:rPr lang="en-US" sz="1200" b="0" i="0" u="sng" kern="1200" dirty="0">
                <a:solidFill>
                  <a:schemeClr val="tx1"/>
                </a:solidFill>
                <a:effectLst/>
                <a:latin typeface="+mn-lt"/>
                <a:ea typeface="+mn-ea"/>
                <a:cs typeface="+mn-cs"/>
                <a:hlinkClick r:id="rId4"/>
              </a:rPr>
              <a:t>lasting or enduring power of attorney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court will check you’re suitable by making sure:</a:t>
            </a:r>
          </a:p>
          <a:p>
            <a:r>
              <a:rPr lang="en-US" sz="1200" b="0" i="0" kern="1200" dirty="0">
                <a:solidFill>
                  <a:schemeClr val="tx1"/>
                </a:solidFill>
                <a:effectLst/>
                <a:latin typeface="+mn-lt"/>
                <a:ea typeface="+mn-ea"/>
                <a:cs typeface="+mn-cs"/>
              </a:rPr>
              <a:t>your interests do not conflict with theirs</a:t>
            </a:r>
          </a:p>
          <a:p>
            <a:r>
              <a:rPr lang="en-US" sz="1200" b="0" i="0" kern="1200" dirty="0">
                <a:solidFill>
                  <a:schemeClr val="tx1"/>
                </a:solidFill>
                <a:effectLst/>
                <a:latin typeface="+mn-lt"/>
                <a:ea typeface="+mn-ea"/>
                <a:cs typeface="+mn-cs"/>
              </a:rPr>
              <a:t>you can make decisions about the case in a fair and competent way</a:t>
            </a:r>
          </a:p>
          <a:p>
            <a:r>
              <a:rPr lang="en-US" sz="1200" b="0" i="0" kern="1200" dirty="0">
                <a:solidFill>
                  <a:schemeClr val="tx1"/>
                </a:solidFill>
                <a:effectLst/>
                <a:latin typeface="+mn-lt"/>
                <a:ea typeface="+mn-ea"/>
                <a:cs typeface="+mn-cs"/>
              </a:rPr>
              <a:t>You must fill in a </a:t>
            </a:r>
            <a:r>
              <a:rPr lang="en-US" sz="1200" b="0" i="0" u="sng" kern="1200" dirty="0">
                <a:solidFill>
                  <a:schemeClr val="tx1"/>
                </a:solidFill>
                <a:effectLst/>
                <a:latin typeface="+mn-lt"/>
                <a:ea typeface="+mn-ea"/>
                <a:cs typeface="+mn-cs"/>
                <a:hlinkClick r:id="rId5"/>
              </a:rPr>
              <a:t>certificate of suitability</a:t>
            </a:r>
            <a:r>
              <a:rPr lang="en-US" sz="1200" b="0" i="0" kern="1200" dirty="0">
                <a:solidFill>
                  <a:schemeClr val="tx1"/>
                </a:solidFill>
                <a:effectLst/>
                <a:latin typeface="+mn-lt"/>
                <a:ea typeface="+mn-ea"/>
                <a:cs typeface="+mn-cs"/>
              </a:rPr>
              <a:t> if you’re applying be someone’s litigation friend.</a:t>
            </a:r>
          </a:p>
          <a:p>
            <a:endParaRPr lang="en-US" b="1" dirty="0"/>
          </a:p>
          <a:p>
            <a:r>
              <a:rPr lang="en-US" sz="1200" b="1" i="0" kern="1200" dirty="0">
                <a:solidFill>
                  <a:schemeClr val="tx1"/>
                </a:solidFill>
                <a:effectLst/>
                <a:latin typeface="+mn-lt"/>
                <a:ea typeface="+mn-ea"/>
                <a:cs typeface="+mn-cs"/>
              </a:rPr>
              <a:t>If there’s no one suitable to be litigation friend</a:t>
            </a:r>
            <a:endParaRPr lang="en-US" dirty="0">
              <a:ea typeface="+mn-ea"/>
              <a:cs typeface="+mn-cs"/>
            </a:endParaRPr>
          </a:p>
          <a:p>
            <a:r>
              <a:rPr lang="en-US" sz="1200" b="0" i="0" kern="1200" dirty="0">
                <a:solidFill>
                  <a:schemeClr val="tx1"/>
                </a:solidFill>
                <a:effectLst/>
                <a:latin typeface="+mn-lt"/>
                <a:ea typeface="+mn-ea"/>
                <a:cs typeface="+mn-cs"/>
              </a:rPr>
              <a:t>The Official Solicitor will act as a litigation friend if:</a:t>
            </a:r>
          </a:p>
          <a:p>
            <a:r>
              <a:rPr lang="en-US" sz="1200" b="0" i="0" kern="1200" dirty="0">
                <a:solidFill>
                  <a:schemeClr val="tx1"/>
                </a:solidFill>
                <a:effectLst/>
                <a:latin typeface="+mn-lt"/>
                <a:ea typeface="+mn-ea"/>
                <a:cs typeface="+mn-cs"/>
              </a:rPr>
              <a:t>nobody else is suitable and willing to be litigation friend</a:t>
            </a:r>
          </a:p>
          <a:p>
            <a:r>
              <a:rPr lang="en-US" sz="1200" b="0" i="0" kern="1200" dirty="0">
                <a:solidFill>
                  <a:schemeClr val="tx1"/>
                </a:solidFill>
                <a:effectLst/>
                <a:latin typeface="+mn-lt"/>
                <a:ea typeface="+mn-ea"/>
                <a:cs typeface="+mn-cs"/>
              </a:rPr>
              <a:t>there’s money available to pay the Official Solicitor’s costs, for example legal aid</a:t>
            </a:r>
          </a:p>
          <a:p>
            <a:r>
              <a:rPr lang="en-US" sz="1200" b="0" i="0" kern="1200" dirty="0">
                <a:solidFill>
                  <a:schemeClr val="tx1"/>
                </a:solidFill>
                <a:effectLst/>
                <a:latin typeface="+mn-lt"/>
                <a:ea typeface="+mn-ea"/>
                <a:cs typeface="+mn-cs"/>
              </a:rPr>
              <a:t>the person’s doctor or another medical professional, for example their psychiatrist, confirms they lack capacity to manage the case (unless they’re a child)</a:t>
            </a:r>
          </a:p>
          <a:p>
            <a:r>
              <a:rPr lang="en-US" sz="1200" b="0" i="0" kern="1200" dirty="0">
                <a:solidFill>
                  <a:schemeClr val="tx1"/>
                </a:solidFill>
                <a:effectLst/>
                <a:latin typeface="+mn-lt"/>
                <a:ea typeface="+mn-ea"/>
                <a:cs typeface="+mn-cs"/>
              </a:rPr>
              <a:t>The court will appoint the Official Solicitor - if they agree- at the relevant time.</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53</a:t>
            </a:fld>
            <a:endParaRPr lang="en-US"/>
          </a:p>
        </p:txBody>
      </p:sp>
    </p:spTree>
    <p:extLst>
      <p:ext uri="{BB962C8B-B14F-4D97-AF65-F5344CB8AC3E}">
        <p14:creationId xmlns:p14="http://schemas.microsoft.com/office/powerpoint/2010/main" val="1167691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a:solidFill>
                  <a:srgbClr val="000000"/>
                </a:solidFill>
                <a:effectLst/>
                <a:uFillTx/>
                <a:latin typeface="Arial"/>
              </a:rPr>
              <a:t>-</a:t>
            </a:r>
            <a:r>
              <a:rPr lang="cy" sz="18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rhoi'r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neu'r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sydd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dirty="0">
                <a:solidFill>
                  <a:srgbClr val="000000"/>
                </a:solidFill>
                <a:latin typeface="Arial"/>
              </a:rPr>
              <a:t> </a:t>
            </a:r>
            <a:r>
              <a:rPr lang="cy" sz="1200" b="0" i="0" u="none" strike="noStrike" cap="none" baseline="0" dirty="0" err="1">
                <a:solidFill>
                  <a:srgbClr val="000000"/>
                </a:solidFill>
                <a:effectLst/>
                <a:uFillTx/>
                <a:latin typeface="Arial"/>
              </a:rPr>
              <a:t>rhywbeth</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amddifadu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ryddid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ellir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o dan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MCA (er </a:t>
            </a:r>
            <a:r>
              <a:rPr lang="cy" sz="1200" b="0" i="0" u="none" strike="noStrike" cap="none" baseline="0" dirty="0" err="1">
                <a:solidFill>
                  <a:srgbClr val="000000"/>
                </a:solidFill>
                <a:effectLst/>
                <a:uFillTx/>
                <a:latin typeface="Arial"/>
              </a:rPr>
              <a:t>enghraifft</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dirty="0">
                <a:solidFill>
                  <a:srgbClr val="000000"/>
                </a:solidFill>
                <a:latin typeface="Arial"/>
              </a:rPr>
              <a:t>y person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ymlaen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llaw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dilys</a:t>
            </a:r>
            <a:r>
              <a:rPr lang="cy" sz="1200" b="0" i="0" u="none" strike="noStrike" cap="none" baseline="0" dirty="0">
                <a:solidFill>
                  <a:srgbClr val="000000"/>
                </a:solidFill>
                <a:effectLst/>
                <a:uFillTx/>
                <a:latin typeface="Arial"/>
              </a:rPr>
              <a:t> a </a:t>
            </a:r>
            <a:r>
              <a:rPr lang="cy" sz="1200" b="0" i="0" u="none" strike="noStrike" cap="none" baseline="0" dirty="0" err="1">
                <a:solidFill>
                  <a:srgbClr val="000000"/>
                </a:solidFill>
                <a:effectLst/>
                <a:uFillTx/>
                <a:latin typeface="Arial"/>
              </a:rPr>
              <a:t>chymwys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pPr marL="171450" indent="-171450">
              <a:buChar char="-"/>
            </a:pPr>
            <a:r>
              <a:rPr lang="cy" sz="1200" b="0" i="0" u="none" strike="noStrike" cap="none" baseline="0" dirty="0">
                <a:solidFill>
                  <a:srgbClr val="000000"/>
                </a:solidFill>
                <a:effectLst/>
                <a:uFillTx/>
                <a:latin typeface="Arial"/>
              </a:rPr>
              <a:t>efallai y bydd angen rhwystro'r person yn gorfforol mewn ffordd na chaniateir o dan yr MCA</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thrin</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ddiogel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orfodol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disgwyl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adennill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caniatâd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yw'n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bosibl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asesu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thrin</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ddiogel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nac</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effeithiol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heb</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fod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orfodol</a:t>
            </a:r>
            <a:r>
              <a:rPr lang="cy" dirty="0">
                <a:solidFill>
                  <a:srgbClr val="000000"/>
                </a:solidFill>
                <a:latin typeface="Arial"/>
              </a:rPr>
              <a:t> </a:t>
            </a:r>
            <a:r>
              <a:rPr lang="cy" sz="1200" b="0" i="0" u="none" strike="noStrike" cap="none" baseline="0" dirty="0">
                <a:solidFill>
                  <a:srgbClr val="000000"/>
                </a:solidFill>
                <a:effectLst/>
                <a:uFillTx/>
                <a:latin typeface="Arial"/>
              </a:rPr>
              <a:t>(</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oherwydd</a:t>
            </a:r>
            <a:r>
              <a:rPr lang="cy" sz="1200" b="0" i="0" u="none" strike="noStrike" cap="none" baseline="0" dirty="0">
                <a:solidFill>
                  <a:srgbClr val="000000"/>
                </a:solidFill>
                <a:effectLst/>
                <a:uFillTx/>
                <a:latin typeface="Arial"/>
              </a:rPr>
              <a:t> bod </a:t>
            </a:r>
            <a:r>
              <a:rPr lang="cy" sz="1200" b="0" i="0" u="none" strike="noStrike" cap="none" baseline="0" dirty="0" err="1">
                <a:solidFill>
                  <a:srgbClr val="000000"/>
                </a:solidFill>
                <a:effectLst/>
                <a:uFillTx/>
                <a:latin typeface="Arial"/>
              </a:rPr>
              <a:t>disgwyl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i’r</a:t>
            </a:r>
            <a:r>
              <a:rPr lang="cy" sz="1200" b="0" i="0" u="none" strike="noStrike" cap="none" baseline="0" dirty="0">
                <a:solidFill>
                  <a:srgbClr val="000000"/>
                </a:solidFill>
                <a:effectLst/>
                <a:uFillTx/>
                <a:latin typeface="Arial"/>
              </a:rPr>
              <a:t> person </a:t>
            </a:r>
            <a:r>
              <a:rPr lang="cy" sz="1200" b="0" i="0" u="none" strike="noStrike" cap="none" baseline="0" dirty="0" err="1">
                <a:solidFill>
                  <a:srgbClr val="000000"/>
                </a:solidFill>
                <a:effectLst/>
                <a:uFillTx/>
                <a:latin typeface="Arial"/>
              </a:rPr>
              <a:t>adennill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gydsynio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gallai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rhoi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caniatâd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oes</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y person y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benderfynu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rai </a:t>
            </a:r>
            <a:r>
              <a:rPr lang="cy" sz="1200" b="0" i="0" u="none" strike="noStrike" cap="none" baseline="0" dirty="0" err="1">
                <a:solidFill>
                  <a:srgbClr val="000000"/>
                </a:solidFill>
                <a:effectLst/>
                <a:uFillTx/>
                <a:latin typeface="Arial"/>
              </a:rPr>
              <a:t>elfennau</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driniaeth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ond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ganddo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wrthod</a:t>
            </a:r>
            <a:r>
              <a:rPr lang="cy" dirty="0">
                <a:solidFill>
                  <a:srgbClr val="000000"/>
                </a:solidFill>
                <a:latin typeface="Arial"/>
              </a:rPr>
              <a:t> </a:t>
            </a:r>
            <a:r>
              <a:rPr lang="cy" sz="1200" b="0" i="0" u="none" strike="noStrike" cap="none" baseline="0" dirty="0" err="1">
                <a:solidFill>
                  <a:srgbClr val="000000"/>
                </a:solidFill>
                <a:effectLst/>
                <a:uFillTx/>
                <a:latin typeface="Arial"/>
              </a:rPr>
              <a:t>rhan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hanfodol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ohoni</a:t>
            </a:r>
            <a:r>
              <a:rPr lang="cy" sz="1200" b="0" i="0" u="none" strike="noStrike" cap="none" baseline="0" dirty="0">
                <a:solidFill>
                  <a:srgbClr val="000000"/>
                </a:solidFill>
                <a:effectLst/>
                <a:uFillTx/>
                <a:latin typeface="Arial"/>
              </a:rPr>
              <a:t> – ac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wedi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gwneud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hynny</a:t>
            </a:r>
            <a:r>
              <a:rPr lang="cy" sz="1200" b="0" i="0" u="none" strike="noStrike" cap="none" baseline="0" dirty="0">
                <a:solidFill>
                  <a:srgbClr val="000000"/>
                </a:solidFill>
                <a:effectLst/>
                <a:uFillTx/>
                <a:latin typeface="Arial"/>
              </a:rPr>
              <a:t>, neu</a:t>
            </a:r>
            <a:endParaRPr lang="cy" sz="1200" b="0" i="0" u="none" strike="noStrike" cap="none" baseline="0" dirty="0">
              <a:solidFill>
                <a:srgbClr val="000000"/>
              </a:solidFill>
              <a:effectLst/>
              <a:uFillTx/>
              <a:latin typeface="Arial"/>
              <a:cs typeface="Arial"/>
            </a:endParaRPr>
          </a:p>
          <a:p>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ryw</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reswm</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arall</a:t>
            </a:r>
            <a:r>
              <a:rPr lang="cy" sz="1200" b="0" i="0" u="none" strike="noStrike" cap="none" baseline="0" dirty="0">
                <a:solidFill>
                  <a:srgbClr val="000000"/>
                </a:solidFill>
                <a:effectLst/>
                <a:uFillTx/>
                <a:latin typeface="Arial"/>
              </a:rPr>
              <a:t> pam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fydd</a:t>
            </a:r>
            <a:r>
              <a:rPr lang="cy" sz="1200" b="0" i="0" u="none" strike="noStrike" cap="none" baseline="0" dirty="0">
                <a:solidFill>
                  <a:srgbClr val="000000"/>
                </a:solidFill>
                <a:effectLst/>
                <a:uFillTx/>
                <a:latin typeface="Arial"/>
              </a:rPr>
              <a:t> y person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cael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triniaeth</a:t>
            </a:r>
            <a:r>
              <a:rPr lang="cy" sz="1200" b="0" i="0" u="none" strike="noStrike" cap="none" baseline="0" dirty="0">
                <a:solidFill>
                  <a:srgbClr val="000000"/>
                </a:solidFill>
                <a:effectLst/>
                <a:uFillTx/>
                <a:latin typeface="Arial"/>
              </a:rPr>
              <a:t>, ac </a:t>
            </a:r>
            <a:r>
              <a:rPr lang="cy" sz="1200" b="0" i="0" u="none" strike="noStrike" cap="none" baseline="0" dirty="0" err="1">
                <a:solidFill>
                  <a:srgbClr val="000000"/>
                </a:solidFill>
                <a:effectLst/>
                <a:uFillTx/>
                <a:latin typeface="Arial"/>
              </a:rPr>
              <a:t>efallai</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bydd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ef</a:t>
            </a:r>
            <a:r>
              <a:rPr lang="cy" sz="1200" b="0" i="0" u="none" strike="noStrike" cap="none" baseline="0" dirty="0">
                <a:solidFill>
                  <a:srgbClr val="000000"/>
                </a:solidFill>
                <a:effectLst/>
                <a:uFillTx/>
                <a:latin typeface="Arial"/>
              </a:rPr>
              <a:t>/hi neu </a:t>
            </a:r>
            <a:r>
              <a:rPr lang="cy" sz="1200" b="0" i="0" u="none" strike="noStrike" cap="none" baseline="0" dirty="0" err="1">
                <a:solidFill>
                  <a:srgbClr val="000000"/>
                </a:solidFill>
                <a:effectLst/>
                <a:uFillTx/>
                <a:latin typeface="Arial"/>
              </a:rPr>
              <a:t>rywun</a:t>
            </a:r>
            <a:r>
              <a:rPr lang="cy" sz="1200" b="0" i="0" u="none" strike="noStrike" cap="none" baseline="0" dirty="0">
                <a:solidFill>
                  <a:srgbClr val="000000"/>
                </a:solidFill>
                <a:effectLst/>
                <a:uFillTx/>
                <a:latin typeface="Arial"/>
              </a:rPr>
              <a:t> </a:t>
            </a:r>
            <a:r>
              <a:rPr lang="cy" dirty="0" err="1">
                <a:solidFill>
                  <a:srgbClr val="000000"/>
                </a:solidFill>
                <a:latin typeface="Arial"/>
              </a:rPr>
              <a:t>arall</a:t>
            </a:r>
            <a:r>
              <a:rPr lang="cy" dirty="0">
                <a:solidFill>
                  <a:srgbClr val="000000"/>
                </a:solidFill>
                <a:latin typeface="Arial"/>
              </a:rPr>
              <a:t> </a:t>
            </a:r>
            <a:r>
              <a:rPr lang="cy" dirty="0" err="1">
                <a:solidFill>
                  <a:srgbClr val="000000"/>
                </a:solidFill>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dioddef</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niwed</a:t>
            </a:r>
            <a:r>
              <a:rPr lang="cy" sz="1200" b="0" i="0" u="none" strike="noStrike" cap="none" baseline="0" dirty="0">
                <a:solidFill>
                  <a:srgbClr val="000000"/>
                </a:solidFill>
                <a:effectLst/>
                <a:uFillTx/>
                <a:latin typeface="Arial"/>
              </a:rPr>
              <a:t> o </a:t>
            </a:r>
            <a:r>
              <a:rPr lang="cy" sz="1200" b="0" i="0" u="none" strike="noStrike" cap="none" baseline="0" dirty="0" err="1">
                <a:solidFill>
                  <a:srgbClr val="000000"/>
                </a:solidFill>
                <a:effectLst/>
                <a:uFillTx/>
                <a:latin typeface="Arial"/>
              </a:rPr>
              <a:t>ganlyniad</a:t>
            </a:r>
            <a:r>
              <a:rPr lang="cy" sz="1200" b="0" i="0" u="none" strike="noStrike" cap="none" baseline="0" dirty="0">
                <a:solidFill>
                  <a:srgbClr val="000000"/>
                </a:solidFill>
                <a:effectLst/>
                <a:uFillTx/>
                <a:latin typeface="Arial"/>
              </a:rPr>
              <a:t>.</a:t>
            </a:r>
            <a:endParaRPr lang="cy" sz="1200" b="0" i="0" u="none" strike="noStrike" cap="none" baseline="0" dirty="0">
              <a:solidFill>
                <a:srgbClr val="000000"/>
              </a:solidFill>
              <a:effectLst/>
              <a:uFillTx/>
              <a:latin typeface="Arial"/>
              <a:cs typeface="Arial"/>
            </a:endParaRPr>
          </a:p>
          <a:p>
            <a:r>
              <a:rPr lang="cy" sz="1800" b="0" i="0" u="none" strike="noStrike" cap="none" baseline="0" dirty="0">
                <a:solidFill>
                  <a:srgbClr val="000000"/>
                </a:solidFill>
                <a:effectLst/>
                <a:uFillTx/>
                <a:latin typeface="Arial"/>
              </a:rPr>
              <a:t>Gellir </a:t>
            </a:r>
            <a:r>
              <a:rPr lang="cy" sz="1800" b="0" i="0" u="none" strike="noStrike" cap="none" baseline="0" dirty="0" err="1">
                <a:solidFill>
                  <a:srgbClr val="000000"/>
                </a:solidFill>
                <a:effectLst/>
                <a:uFillTx/>
                <a:latin typeface="Arial"/>
              </a:rPr>
              <a:t>gwneud</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pobl</a:t>
            </a:r>
            <a:r>
              <a:rPr lang="cy" sz="1800" b="0" i="0" u="none" strike="noStrike" cap="none" baseline="0" dirty="0">
                <a:solidFill>
                  <a:srgbClr val="000000"/>
                </a:solidFill>
                <a:effectLst/>
                <a:uFillTx/>
                <a:latin typeface="Arial"/>
              </a:rPr>
              <a:t> ag </a:t>
            </a:r>
            <a:r>
              <a:rPr lang="cy" sz="1800" b="0" i="0" u="none" strike="noStrike" cap="none" baseline="0" dirty="0" err="1">
                <a:solidFill>
                  <a:srgbClr val="000000"/>
                </a:solidFill>
                <a:effectLst/>
                <a:uFillTx/>
                <a:latin typeface="Arial"/>
              </a:rPr>
              <a:t>anhwylderau</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meddwl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destun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gwarcheidiaeth</a:t>
            </a:r>
            <a:r>
              <a:rPr lang="cy" sz="1800" b="0" i="0" u="none" strike="noStrike" cap="none" baseline="0">
                <a:solidFill>
                  <a:srgbClr val="000000"/>
                </a:solidFill>
                <a:effectLst/>
                <a:uFillTx/>
                <a:latin typeface="Arial"/>
              </a:rPr>
              <a:t> neu ôl-ofal</a:t>
            </a:r>
            <a:r>
              <a:rPr lang="cy" sz="1800">
                <a:solidFill>
                  <a:srgbClr val="000000"/>
                </a:solidFill>
                <a:latin typeface="Arial"/>
              </a:rPr>
              <a:t> </a:t>
            </a:r>
            <a:r>
              <a:rPr lang="cy" sz="1800" b="0" i="0" u="none" strike="noStrike" cap="none" baseline="0">
                <a:solidFill>
                  <a:srgbClr val="000000"/>
                </a:solidFill>
                <a:effectLst/>
                <a:uFillTx/>
                <a:latin typeface="Arial"/>
              </a:rPr>
              <a:t>o dan </a:t>
            </a:r>
            <a:r>
              <a:rPr lang="cy" sz="1800" b="0" i="0" u="none" strike="noStrike" cap="none" baseline="0" dirty="0" err="1">
                <a:solidFill>
                  <a:srgbClr val="000000"/>
                </a:solidFill>
                <a:effectLst/>
                <a:uFillTx/>
                <a:latin typeface="Arial"/>
              </a:rPr>
              <a:t>oruchwyliaeth</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i'w</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hamddiffyn</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nhw</a:t>
            </a:r>
            <a:r>
              <a:rPr lang="cy" sz="1800" b="0" i="0" u="none" strike="noStrike" cap="none" baseline="0" dirty="0">
                <a:solidFill>
                  <a:srgbClr val="000000"/>
                </a:solidFill>
                <a:effectLst/>
                <a:uFillTx/>
                <a:latin typeface="Arial"/>
              </a:rPr>
              <a:t> neu </a:t>
            </a:r>
            <a:r>
              <a:rPr lang="cy" sz="1800" b="0" i="0" u="none" strike="noStrike" cap="none" baseline="0" dirty="0" err="1">
                <a:solidFill>
                  <a:srgbClr val="000000"/>
                </a:solidFill>
                <a:effectLst/>
                <a:uFillTx/>
                <a:latin typeface="Arial"/>
              </a:rPr>
              <a:t>bobl</a:t>
            </a:r>
            <a:r>
              <a:rPr lang="cy" sz="1800" b="0" i="0" u="none" strike="noStrike" cap="none" baseline="0" dirty="0">
                <a:solidFill>
                  <a:srgbClr val="000000"/>
                </a:solidFill>
                <a:effectLst/>
                <a:uFillTx/>
                <a:latin typeface="Arial"/>
              </a:rPr>
              <a:t> </a:t>
            </a:r>
            <a:r>
              <a:rPr lang="cy" sz="1800" b="0" i="0" u="none" strike="noStrike" cap="none" baseline="0" dirty="0" err="1">
                <a:solidFill>
                  <a:srgbClr val="000000"/>
                </a:solidFill>
                <a:effectLst/>
                <a:uFillTx/>
                <a:latin typeface="Arial"/>
              </a:rPr>
              <a:t>eraill</a:t>
            </a:r>
            <a:r>
              <a:rPr lang="cy" sz="1800" b="0" i="0" u="none" strike="noStrike" cap="none" baseline="0" dirty="0">
                <a:solidFill>
                  <a:srgbClr val="000000"/>
                </a:solidFill>
                <a:effectLst/>
                <a:uFillTx/>
                <a:latin typeface="Arial"/>
              </a:rPr>
              <a:t>.</a:t>
            </a:r>
            <a:endParaRPr lang="cy" sz="1800" b="0" i="0" u="none" strike="noStrike" cap="none" baseline="0" dirty="0">
              <a:solidFill>
                <a:srgbClr val="000000"/>
              </a:solidFill>
              <a:effectLst/>
              <a:uFillTx/>
              <a:latin typeface="Arial"/>
              <a:cs typeface="Arial"/>
            </a:endParaRPr>
          </a:p>
          <a:p>
            <a:endParaRPr lang="en-US" sz="1200" b="1" u="sng" dirty="0"/>
          </a:p>
          <a:p>
            <a:r>
              <a:rPr lang="en-US" sz="1200" b="1" u="sng" dirty="0"/>
              <a:t>English:</a:t>
            </a:r>
          </a:p>
          <a:p>
            <a:r>
              <a:rPr lang="en-US" sz="1200" dirty="0"/>
              <a:t>-</a:t>
            </a:r>
            <a:r>
              <a:rPr lang="en-US" dirty="0"/>
              <a:t> </a:t>
            </a:r>
            <a:r>
              <a:rPr lang="en-US" sz="1200" dirty="0"/>
              <a:t>it is not possible to give the person the care or treatment they need without doing</a:t>
            </a:r>
            <a:r>
              <a:rPr lang="en-US" dirty="0"/>
              <a:t> </a:t>
            </a:r>
            <a:r>
              <a:rPr lang="en-US" sz="1200" dirty="0"/>
              <a:t>something that might deprive them of their liberty.</a:t>
            </a:r>
            <a:endParaRPr lang="en-GB" sz="1200" dirty="0"/>
          </a:p>
          <a:p>
            <a:r>
              <a:rPr lang="en-US" sz="1200" dirty="0"/>
              <a:t>- the person needs treatment that cannot be given under the MCA (for example, because </a:t>
            </a:r>
            <a:r>
              <a:rPr lang="en-US" dirty="0"/>
              <a:t>the person</a:t>
            </a:r>
            <a:r>
              <a:rPr lang="en-US" sz="1200" dirty="0"/>
              <a:t> has made a valid and applicable advance decision to refuse an essential part of treatment).</a:t>
            </a:r>
            <a:endParaRPr lang="en-GB" sz="1200" dirty="0"/>
          </a:p>
          <a:p>
            <a:pPr marL="171450" indent="-171450">
              <a:buFontTx/>
              <a:buChar char="-"/>
            </a:pPr>
            <a:r>
              <a:rPr lang="en-US" sz="1200" dirty="0"/>
              <a:t>the person may need to be restrained in a way that is not allowed under the MCA</a:t>
            </a:r>
          </a:p>
          <a:p>
            <a:r>
              <a:rPr lang="en-US" sz="1200" dirty="0"/>
              <a:t>- it is not possible to assess or treat the person safely or effectively without treatment being compulsory</a:t>
            </a:r>
            <a:r>
              <a:rPr lang="en-US" dirty="0"/>
              <a:t> </a:t>
            </a:r>
            <a:r>
              <a:rPr lang="en-US" sz="1200" dirty="0"/>
              <a:t>(perhaps because the person is expected to regain capacity to consent, but might then refuse to</a:t>
            </a:r>
            <a:r>
              <a:rPr lang="en-US" dirty="0"/>
              <a:t> </a:t>
            </a:r>
            <a:r>
              <a:rPr lang="en-US" sz="1200" dirty="0"/>
              <a:t>give consent).</a:t>
            </a:r>
            <a:endParaRPr lang="en-GB" sz="1200" dirty="0"/>
          </a:p>
          <a:p>
            <a:r>
              <a:rPr lang="en-US" sz="1200" dirty="0"/>
              <a:t>- it is not possible to assess or treat the person safely or effectively without treatment being compulsory</a:t>
            </a:r>
            <a:r>
              <a:rPr lang="en-US" dirty="0"/>
              <a:t> </a:t>
            </a:r>
            <a:r>
              <a:rPr lang="en-US" sz="1200" dirty="0"/>
              <a:t>(perhaps because the person is expected to regain capacity to consent, but might then refuse to give consent).</a:t>
            </a:r>
            <a:endParaRPr lang="en-GB" sz="1200" dirty="0"/>
          </a:p>
          <a:p>
            <a:r>
              <a:rPr lang="en-US" sz="1200" dirty="0"/>
              <a:t>- the person lacks capacity to decide on some elements of the treatment but has capacity to refuse a</a:t>
            </a:r>
            <a:r>
              <a:rPr lang="en-US" dirty="0"/>
              <a:t> </a:t>
            </a:r>
            <a:r>
              <a:rPr lang="en-US" sz="1200" dirty="0"/>
              <a:t>vital part of it – and they have done so, or</a:t>
            </a:r>
            <a:endParaRPr lang="en-GB" sz="1200" dirty="0"/>
          </a:p>
          <a:p>
            <a:r>
              <a:rPr lang="en-US" sz="1200" dirty="0"/>
              <a:t>- there is some other reason why the person might not get treatment, and they or somebody else </a:t>
            </a:r>
            <a:r>
              <a:rPr lang="en-US" dirty="0"/>
              <a:t>might suffer</a:t>
            </a:r>
            <a:r>
              <a:rPr lang="en-US" sz="1200" dirty="0"/>
              <a:t> harm as a result.</a:t>
            </a:r>
            <a:endParaRPr lang="en-GB" sz="1200" dirty="0"/>
          </a:p>
          <a:p>
            <a:r>
              <a:rPr lang="en-US" dirty="0"/>
              <a:t>People with mental disorders can be made subject to guardianship or after-care under supervision to protect them or other people.</a:t>
            </a: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54</a:t>
            </a:fld>
            <a:endParaRPr lang="en-US"/>
          </a:p>
        </p:txBody>
      </p:sp>
    </p:spTree>
    <p:extLst>
      <p:ext uri="{BB962C8B-B14F-4D97-AF65-F5344CB8AC3E}">
        <p14:creationId xmlns:p14="http://schemas.microsoft.com/office/powerpoint/2010/main" val="2620463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1. Os yw rhywun yn cael ei gadw dan yr MHA, ni all penderfynwyr fel arfer ddibynnu ar yr MCA i roi triniaeth ar gyfer anhwylder meddwl neu wneud penderfyniadau am y driniaeth honno ar ran y person hwnnw.</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2. Os gellir trin rhywun am ei anhwylder meddwl heb ei ganiatâd oherwydd ei fod yn cael ei gadw dan yr MHA, gall staff gofal iechyd ei drin hyd yn oed os yw'n mynd yn groes i benderfyniad ymlaen llaw i wrthod y driniaeth honno.</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3. Os yw person yn destun gwarcheidiaeth, mae gan y gwarcheidwad yr hawl neilltuedig i wneud rhai penderfyniadau penodol, gan gynnwys ble fydd y person yn byw.</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0000"/>
                </a:solidFill>
                <a:effectLst/>
                <a:uFillTx/>
                <a:latin typeface="Arial"/>
              </a:rPr>
              <a:t>4. Nid oes rhaid i Eiriolwyr Galluedd Meddyliol Annibynnol fod yn rhan o benderfyniadau am driniaeth feddygol ddifrifol neu lety, os gwneir y penderfyniadau hynny o dan yr MHA.</a:t>
            </a:r>
          </a:p>
          <a:p>
            <a:pPr marL="0" marR="0" lvl="0" indent="0" algn="l" defTabSz="912813" rtl="0" eaLnBrk="1" fontAlgn="base" latinLnBrk="0" hangingPunct="1">
              <a:lnSpc>
                <a:spcPct val="100000"/>
              </a:lnSpc>
              <a:spcBef>
                <a:spcPct val="30000"/>
              </a:spcBef>
              <a:spcAft>
                <a:spcPct val="0"/>
              </a:spcAft>
              <a:buClrTx/>
              <a:buSzTx/>
              <a:buFontTx/>
              <a:buNone/>
              <a:defRPr/>
            </a:pPr>
            <a:endParaRPr lang="en-US"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u="none" dirty="0"/>
              <a:t>1.</a:t>
            </a:r>
            <a:r>
              <a:rPr lang="en-US" dirty="0"/>
              <a:t> If someone is detained under the MHA, decision-makers cannot normally rely on the MCA to give treatment for mental disorder or make decisions about that treatment on that person’s behalf.</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2. If somebody can be treated for their mental disorder without their consent because they are detained under the MHA, healthcare staff can treat them even if it goes against an advance decision to refuse that treatment.</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3. If a person is subject to guardianship, the guardian has the exclusive right to take certain decisions, including where the person is to live.</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4. Independent Mental Capacity Advocates do not have to be involved in decisions about serious medical treatment or accommodation, if those decisions are made under the MHA.</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56</a:t>
            </a:fld>
            <a:endParaRPr lang="en-US"/>
          </a:p>
        </p:txBody>
      </p:sp>
    </p:spTree>
    <p:extLst>
      <p:ext uri="{BB962C8B-B14F-4D97-AF65-F5344CB8AC3E}">
        <p14:creationId xmlns:p14="http://schemas.microsoft.com/office/powerpoint/2010/main" val="961239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a:solidFill>
                  <a:schemeClr val="tx1"/>
                </a:solidFill>
                <a:effectLst/>
                <a:latin typeface="+mn-lt"/>
                <a:ea typeface="+mn-ea"/>
                <a:cs typeface="+mn-cs"/>
              </a:rPr>
              <a:t>Welsh:</a:t>
            </a:r>
          </a:p>
          <a:p>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allai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awdurdodiad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rhai</a:t>
            </a:r>
            <a:r>
              <a:rPr lang="cy" sz="1200" b="0" i="0" u="none" strike="noStrike" cap="none" baseline="0" dirty="0">
                <a:solidFill>
                  <a:srgbClr val="000000"/>
                </a:solidFill>
                <a:effectLst/>
                <a:uFillTx/>
                <a:latin typeface="+mn-lt"/>
              </a:rPr>
              <a:t> â dementia, </a:t>
            </a:r>
            <a:r>
              <a:rPr lang="cy" sz="1200" b="0" i="0" u="none" strike="noStrike" cap="none" baseline="0" dirty="0" err="1">
                <a:solidFill>
                  <a:srgbClr val="000000"/>
                </a:solidFill>
                <a:effectLst/>
                <a:uFillTx/>
                <a:latin typeface="+mn-lt"/>
              </a:rPr>
              <a:t>awtistiaeth</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anableddau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dysgu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ganddynt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galluedd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perthnasol</a:t>
            </a:r>
            <a:r>
              <a:rPr lang="cy" sz="1200" b="0" i="0" u="none" strike="noStrike" cap="none" baseline="0" dirty="0">
                <a:solidFill>
                  <a:srgbClr val="000000"/>
                </a:solidFill>
                <a:effectLst/>
                <a:uFillTx/>
                <a:latin typeface="+mn-lt"/>
              </a:rPr>
              <a:t>.</a:t>
            </a:r>
            <a:r>
              <a:rPr lang="cy" dirty="0">
                <a:solidFill>
                  <a:srgbClr val="000000"/>
                </a:solidFill>
              </a:rPr>
              <a:t> </a:t>
            </a:r>
            <a:r>
              <a:rPr lang="cy" sz="1200" b="0" i="0" u="none" strike="noStrike" cap="none" baseline="0" dirty="0" err="1">
                <a:solidFill>
                  <a:srgbClr val="000000"/>
                </a:solidFill>
                <a:effectLst/>
                <a:uFillTx/>
                <a:latin typeface="+mn-lt"/>
              </a:rPr>
              <a:t>Bydd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canlyniadau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gwell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hamddifadu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rhyddid</a:t>
            </a:r>
            <a:r>
              <a:rPr lang="cy" sz="1200" b="0" i="0" u="none" strike="noStrike" cap="none" baseline="0" dirty="0">
                <a:solidFill>
                  <a:srgbClr val="000000"/>
                </a:solidFill>
                <a:effectLst/>
                <a:uFillTx/>
                <a:latin typeface="+mn-lt"/>
              </a:rPr>
              <a:t> neu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hamddifadu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rhyddid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Rhyddid </a:t>
            </a:r>
            <a:r>
              <a:rPr lang="cy" sz="1200" b="0" i="0" u="none" strike="noStrike" cap="none" baseline="0" dirty="0" err="1">
                <a:solidFill>
                  <a:srgbClr val="000000"/>
                </a:solidFill>
                <a:effectLst/>
                <a:uFillTx/>
                <a:latin typeface="+mn-lt"/>
              </a:rPr>
              <a:t>wedi'u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cynllunio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hawliau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dymuniadau'r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wraidd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holl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benderfyniadau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wneir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amddifadu</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ryddid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English:</a:t>
            </a:r>
          </a:p>
          <a:p>
            <a:r>
              <a:rPr lang="en-US" sz="1200" b="0" i="0" kern="1200" dirty="0">
                <a:solidFill>
                  <a:schemeClr val="tx1"/>
                </a:solidFill>
                <a:effectLst/>
                <a:latin typeface="+mn-lt"/>
                <a:ea typeface="+mn-ea"/>
                <a:cs typeface="+mn-cs"/>
              </a:rPr>
              <a:t>People who might have a Liberty Protection Safeguards authorisation include those with dementia, autism and learning disabilities who lack the relevant capacity.</a:t>
            </a:r>
          </a:p>
          <a:p>
            <a:r>
              <a:rPr lang="en-US" sz="1200" b="0" i="0" kern="1200" dirty="0">
                <a:solidFill>
                  <a:schemeClr val="tx1"/>
                </a:solidFill>
                <a:effectLst/>
                <a:latin typeface="+mn-lt"/>
                <a:ea typeface="+mn-ea"/>
                <a:cs typeface="+mn-cs"/>
              </a:rPr>
              <a:t>The Liberty Protection Safeguards will deliver improved outcomes for people who are or who need to be deprived of their liberty. The Liberty Protection Safeguards have been designed to put the rights and wishes of those people at the centre of all decision-making on deprivation of liberty.</a:t>
            </a:r>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58</a:t>
            </a:fld>
            <a:endParaRPr lang="en-US"/>
          </a:p>
        </p:txBody>
      </p:sp>
    </p:spTree>
    <p:extLst>
      <p:ext uri="{BB962C8B-B14F-4D97-AF65-F5344CB8AC3E}">
        <p14:creationId xmlns:p14="http://schemas.microsoft.com/office/powerpoint/2010/main" val="1891742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u="sng" kern="1200" dirty="0">
                <a:solidFill>
                  <a:schemeClr val="tx1"/>
                </a:solidFill>
                <a:effectLst/>
                <a:latin typeface="+mn-lt"/>
                <a:ea typeface="+mn-ea"/>
                <a:cs typeface="+mn-cs"/>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Mwy o gyfranogiad i deuluoedd</a:t>
            </a:r>
          </a:p>
          <a:p>
            <a:r>
              <a:rPr lang="cy" sz="1200" b="0" i="0" u="none" strike="noStrike" cap="none" baseline="0" dirty="0">
                <a:solidFill>
                  <a:srgbClr val="000000"/>
                </a:solidFill>
                <a:effectLst/>
                <a:uFillTx/>
                <a:latin typeface="+mn-lt"/>
              </a:rPr>
              <a:t>Bydd dyletswydd benodol i ymgynghori â'r rhai sy'n gofalu am y person a chyda'r rhai sydd â diddordeb yn lles y person. Bydd cyfle i aelod o’r teulu neu rywun arall sy’n agos at y person, os yw’n fodlon ac yn gallu, gynrychioli a chefnogi’r person drwy’r broses fel “person priodol”. Bydd aelodau o'r teulu neu eraill sy'n agos at y person hefyd yn gallu codi pryderon drwy gydol y broses ac mewn ymateb i unrhyw awdurdodiad.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Ymestyn y cynllun i'r rhai 16 a 17 oed</a:t>
            </a:r>
          </a:p>
          <a:p>
            <a:r>
              <a:rPr lang="cy" sz="1200" b="0" i="0" u="none" strike="noStrike" cap="none" baseline="0" dirty="0">
                <a:solidFill>
                  <a:srgbClr val="000000"/>
                </a:solidFill>
                <a:effectLst/>
                <a:uFillTx/>
                <a:latin typeface="+mn-lt"/>
              </a:rPr>
              <a:t>Ar hyn o bryd, pan fo angen i berson ifanc 16 neu 17 oed gael ei amddifadu o’i ryddid, rhaid gwneud cais i’r Llys Gwarchod. O dan y Diogeliadau Amddiffyn Rhyddid, gall Cyrff Cyfrifol awdurdodi'r trefniadau heb orchymyn Llys. Bydd hyn yn arwain at wneud penderfyniadau mwy cymesur ynghylch amddifadu o ryddid ac yn lleihau trallod ac ymyrraeth bosibl i bobl ifanc a'u teuluoedd.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mn-lt"/>
              </a:rPr>
              <a:t> Ymestyn y cynllun i leoliadau domestig</a:t>
            </a:r>
          </a:p>
          <a:p>
            <a:r>
              <a:rPr lang="cy" sz="1200" b="0" i="0" u="none" strike="noStrike" cap="none" baseline="0" dirty="0">
                <a:solidFill>
                  <a:srgbClr val="000000"/>
                </a:solidFill>
                <a:effectLst/>
                <a:uFillTx/>
                <a:latin typeface="+mn-lt"/>
              </a:rPr>
              <a:t>Bydd y Diogeliadau Amddiffyn Rhyddid yn berthnasol i unigolion sy'n byw mewn lleoliadau domestig y mae angen eu hamddifadu o'u rhyddid. Mae lleoliadau domestig yn cynnwys:</a:t>
            </a:r>
          </a:p>
          <a:p>
            <a:r>
              <a:rPr lang="cy" sz="1200" b="0" i="0" u="none" strike="noStrike" cap="none" baseline="0" dirty="0">
                <a:solidFill>
                  <a:srgbClr val="000000"/>
                </a:solidFill>
                <a:effectLst/>
                <a:uFillTx/>
                <a:latin typeface="+mn-lt"/>
              </a:rPr>
              <a:t>cartref y person ei hun a chartref y teulu</a:t>
            </a:r>
          </a:p>
          <a:p>
            <a:r>
              <a:rPr lang="cy" sz="1200" b="0" i="0" u="none" strike="noStrike" cap="none" baseline="0" dirty="0">
                <a:solidFill>
                  <a:srgbClr val="000000"/>
                </a:solidFill>
                <a:effectLst/>
                <a:uFillTx/>
                <a:latin typeface="+mn-lt"/>
              </a:rPr>
              <a:t>bywydau a rennir</a:t>
            </a:r>
          </a:p>
          <a:p>
            <a:r>
              <a:rPr lang="cy" sz="1200" b="0" i="0" u="none" strike="noStrike" cap="none" baseline="0" dirty="0">
                <a:solidFill>
                  <a:srgbClr val="000000"/>
                </a:solidFill>
                <a:effectLst/>
                <a:uFillTx/>
                <a:latin typeface="+mn-lt"/>
              </a:rPr>
              <a:t>byw â chymorth</a:t>
            </a:r>
          </a:p>
          <a:p>
            <a:r>
              <a:rPr lang="cy" sz="1200" b="0" i="0" u="none" strike="noStrike" cap="none" baseline="0" dirty="0">
                <a:solidFill>
                  <a:srgbClr val="000000"/>
                </a:solidFill>
                <a:effectLst/>
                <a:uFillTx/>
                <a:latin typeface="+mn-lt"/>
              </a:rPr>
              <a:t>Mae’r newid hwn yn sicrhau y bydd pob unigolyn y mae angen ei amddifadu o’i ryddid yn cael ei ddiogelu o dan y Diogeliadau Amddiffyn Rhyddid, ni waeth ble y mae'n byw, heb fod angen mynd i’r llys.</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b="1" i="0" u="sng"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u="sng" kern="1200" dirty="0">
                <a:solidFill>
                  <a:schemeClr val="tx1"/>
                </a:solidFill>
                <a:effectLst/>
                <a:latin typeface="+mn-lt"/>
                <a:ea typeface="+mn-ea"/>
                <a:cs typeface="+mn-cs"/>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1" i="0" kern="1200" dirty="0">
                <a:solidFill>
                  <a:schemeClr val="tx1"/>
                </a:solidFill>
                <a:effectLst/>
                <a:latin typeface="+mn-lt"/>
                <a:ea typeface="+mn-ea"/>
                <a:cs typeface="+mn-cs"/>
              </a:rPr>
              <a:t>Greater involvement for families</a:t>
            </a:r>
          </a:p>
          <a:p>
            <a:r>
              <a:rPr lang="en-US" sz="1200" b="0" i="0" kern="1200" dirty="0">
                <a:solidFill>
                  <a:schemeClr val="tx1"/>
                </a:solidFill>
                <a:effectLst/>
                <a:latin typeface="+mn-lt"/>
                <a:ea typeface="+mn-ea"/>
                <a:cs typeface="+mn-cs"/>
              </a:rPr>
              <a:t>There will be an explicit duty to consult those caring for the person and with those interested in the person’s welfare. There will be an opportunity for a family member or someone else close to the person, if they are willing and able, to represent and support the person through the process as an “appropriate person”. Family members or others close to the person will also be able to raise concerns throughout the process and in response to any authorisation.</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Extending the scheme to and 16 and 17-year-olds</a:t>
            </a:r>
          </a:p>
          <a:p>
            <a:r>
              <a:rPr lang="en-US" sz="1200" b="0" i="0" kern="1200" dirty="0">
                <a:solidFill>
                  <a:schemeClr val="tx1"/>
                </a:solidFill>
                <a:effectLst/>
                <a:latin typeface="+mn-lt"/>
                <a:ea typeface="+mn-ea"/>
                <a:cs typeface="+mn-cs"/>
              </a:rPr>
              <a:t>Currently, when a 16 or 17-year-old needs to be deprived of their liberty, an application must be made to Court of Protection. Under the Liberty Protection Safeguards, Responsible Bodies can </a:t>
            </a:r>
            <a:r>
              <a:rPr lang="en-US" sz="1200" b="0" i="0" kern="1200" dirty="0" err="1">
                <a:solidFill>
                  <a:schemeClr val="tx1"/>
                </a:solidFill>
                <a:effectLst/>
                <a:latin typeface="+mn-lt"/>
                <a:ea typeface="+mn-ea"/>
                <a:cs typeface="+mn-cs"/>
              </a:rPr>
              <a:t>authorise</a:t>
            </a:r>
            <a:r>
              <a:rPr lang="en-US" sz="1200" b="0" i="0" kern="1200" dirty="0">
                <a:solidFill>
                  <a:schemeClr val="tx1"/>
                </a:solidFill>
                <a:effectLst/>
                <a:latin typeface="+mn-lt"/>
                <a:ea typeface="+mn-ea"/>
                <a:cs typeface="+mn-cs"/>
              </a:rPr>
              <a:t> the arrangements without a Court order. This will deliver more proportionate decision-making about deprivation of liberty and minimise potential distress and intrusion for young people and their families.</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 Extending the scheme to domestic settings</a:t>
            </a:r>
          </a:p>
          <a:p>
            <a:r>
              <a:rPr lang="en-US" sz="1200" b="0" i="0" kern="1200" dirty="0">
                <a:solidFill>
                  <a:schemeClr val="tx1"/>
                </a:solidFill>
                <a:effectLst/>
                <a:latin typeface="+mn-lt"/>
                <a:ea typeface="+mn-ea"/>
                <a:cs typeface="+mn-cs"/>
              </a:rPr>
              <a:t>The Liberty Protection Safeguards will apply to individuals residing in domestic settings who need to be deprived of their liberty. Domestic settings include:</a:t>
            </a:r>
          </a:p>
          <a:p>
            <a:r>
              <a:rPr lang="en-US" sz="1200" b="0" i="0" kern="1200" dirty="0">
                <a:solidFill>
                  <a:schemeClr val="tx1"/>
                </a:solidFill>
                <a:effectLst/>
                <a:latin typeface="+mn-lt"/>
                <a:ea typeface="+mn-ea"/>
                <a:cs typeface="+mn-cs"/>
              </a:rPr>
              <a:t>the person’s own home and family home</a:t>
            </a:r>
          </a:p>
          <a:p>
            <a:r>
              <a:rPr lang="en-US" sz="1200" b="0" i="0" kern="1200" dirty="0">
                <a:solidFill>
                  <a:schemeClr val="tx1"/>
                </a:solidFill>
                <a:effectLst/>
                <a:latin typeface="+mn-lt"/>
                <a:ea typeface="+mn-ea"/>
                <a:cs typeface="+mn-cs"/>
              </a:rPr>
              <a:t>shared lives</a:t>
            </a:r>
          </a:p>
          <a:p>
            <a:r>
              <a:rPr lang="en-US" sz="1200" b="0" i="0" kern="1200" dirty="0">
                <a:solidFill>
                  <a:schemeClr val="tx1"/>
                </a:solidFill>
                <a:effectLst/>
                <a:latin typeface="+mn-lt"/>
                <a:ea typeface="+mn-ea"/>
                <a:cs typeface="+mn-cs"/>
              </a:rPr>
              <a:t>supported living</a:t>
            </a:r>
          </a:p>
          <a:p>
            <a:r>
              <a:rPr lang="en-US" sz="1200" b="0" i="0" kern="1200" dirty="0">
                <a:solidFill>
                  <a:schemeClr val="tx1"/>
                </a:solidFill>
                <a:effectLst/>
                <a:latin typeface="+mn-lt"/>
                <a:ea typeface="+mn-ea"/>
                <a:cs typeface="+mn-cs"/>
              </a:rPr>
              <a:t>This change ensures that all individuals who need to be deprived of their liberty will be protected under the Liberty Protection Safeguards, regardless of where they reside, without the need to go to court.</a:t>
            </a: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59</a:t>
            </a:fld>
            <a:endParaRPr lang="en-US"/>
          </a:p>
        </p:txBody>
      </p:sp>
    </p:spTree>
    <p:extLst>
      <p:ext uri="{BB962C8B-B14F-4D97-AF65-F5344CB8AC3E}">
        <p14:creationId xmlns:p14="http://schemas.microsoft.com/office/powerpoint/2010/main" val="3488712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 b="1" i="0" u="none" strike="noStrike" cap="none" baseline="0" dirty="0">
                <a:effectLst/>
                <a:uFillTx/>
              </a:rPr>
              <a:t>Adrodd</a:t>
            </a:r>
            <a:r>
              <a:rPr lang="cy" b="0" i="0" u="none" strike="noStrike" cap="none" baseline="0" dirty="0">
                <a:effectLst/>
                <a:uFillTx/>
              </a:rPr>
              <a:t>: Rhowch wybod bob amser i’r asiantaeth berthnasol am amheuon o gam-drin person sydd heb alluedd.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Cyswllt: </a:t>
            </a:r>
            <a:r>
              <a:rPr lang="cy" sz="1200" b="0" i="0" u="none" strike="noStrike" cap="none" baseline="0" dirty="0">
                <a:solidFill>
                  <a:srgbClr val="000000"/>
                </a:solidFill>
                <a:effectLst/>
                <a:uFillTx/>
                <a:latin typeface="Arial"/>
              </a:rPr>
              <a:t>Os yw rhywun yn pryderu am weithredoedd atwrnai neu ddirprwy, dylai gysylltu â Swyddfa’r Gwarcheidwad Cyhoeddus.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Rheswm i gredu: </a:t>
            </a:r>
            <a:r>
              <a:rPr lang="cy" sz="1200" b="0" i="0" u="none" strike="noStrike" cap="none" baseline="0" dirty="0">
                <a:solidFill>
                  <a:srgbClr val="000000"/>
                </a:solidFill>
                <a:effectLst/>
                <a:uFillTx/>
                <a:latin typeface="Arial"/>
              </a:rPr>
              <a:t>Os oes rheswm da dros amau bod rhywun wedi cyflawni trosedd yn erbyn person agored i niwed, fel lladrad neu ymosodiad corfforol neu rywiol, cysylltwch â'r heddlu. Yn ogystal, dylid cysylltu â’r gwasanaethau cymdeithasol hefyd, fel y gallant gefnogi’r person agored i niwed yn ystod yr ymchwiliad. </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Pryderon am y GIG: </a:t>
            </a:r>
            <a:r>
              <a:rPr lang="cy" sz="1200" b="0" i="0" u="none" strike="noStrike" cap="none" baseline="0" dirty="0">
                <a:solidFill>
                  <a:srgbClr val="000000"/>
                </a:solidFill>
                <a:effectLst/>
                <a:uFillTx/>
                <a:latin typeface="Arial"/>
              </a:rPr>
              <a:t>Os yw rhywun yn pryderu am y gofal neu’r driniaeth a roddir i’r person mewn unrhyw leoliad GIG (fel ysbyty neu glinig GIG) cysylltwch â rheolwyr y gwasanaeth.</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1" i="0" u="none" strike="noStrike" cap="none" baseline="0" dirty="0">
                <a:solidFill>
                  <a:srgbClr val="000000"/>
                </a:solidFill>
                <a:effectLst/>
                <a:uFillTx/>
                <a:latin typeface="Arial"/>
              </a:rPr>
              <a:t>Ar gyfer Gofal Cymdeithasol: </a:t>
            </a:r>
            <a:r>
              <a:rPr lang="cy" sz="1200" b="0" i="0" u="none" strike="noStrike" cap="none" baseline="0" dirty="0">
                <a:solidFill>
                  <a:srgbClr val="000000"/>
                </a:solidFill>
                <a:effectLst/>
                <a:uFillTx/>
                <a:latin typeface="Arial"/>
              </a:rPr>
              <a:t>cysylltwch yn uniongyrchol ag AGC (Rheoleiddio ac Arolygu Gofal Cymdeithasol).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Report</a:t>
            </a:r>
            <a:r>
              <a:rPr lang="en-US" dirty="0"/>
              <a:t>: Always report suspicions of abuse of a person who lacks capacity to the relevant agency.</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Contact: </a:t>
            </a:r>
            <a:r>
              <a:rPr lang="en-US" dirty="0"/>
              <a:t>If someone is concerned about the actions of an attorney or deputy, they should contact the Office of the Public Guardian. </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Reason to believe: </a:t>
            </a:r>
            <a:r>
              <a:rPr lang="en-US" dirty="0"/>
              <a:t>If there is a good reason to suspect that someone has committed a crime against a vulnerable person, such as theft or physical or sexual assault, contact the police. In addition, social services should also be contacted, so that they can support the vulnerable person during the investigation. </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NHS Concerns: </a:t>
            </a:r>
            <a:r>
              <a:rPr lang="en-US" dirty="0"/>
              <a:t>If someone is concerned about the care or treatment given to the person in any NHS setting (such as an NHS hospital or clinic) contact the managers of the service.</a:t>
            </a:r>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dirty="0"/>
              <a:t>For</a:t>
            </a:r>
            <a:r>
              <a:rPr lang="en-US" b="1" baseline="0" dirty="0"/>
              <a:t> Social Care: </a:t>
            </a:r>
            <a:r>
              <a:rPr lang="en-US" b="0" baseline="0" dirty="0"/>
              <a:t>directly contact the CIW (Regulation &amp; Inspection of Social Care). </a:t>
            </a:r>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60</a:t>
            </a:fld>
            <a:endParaRPr lang="en-US"/>
          </a:p>
        </p:txBody>
      </p:sp>
    </p:spTree>
    <p:extLst>
      <p:ext uri="{BB962C8B-B14F-4D97-AF65-F5344CB8AC3E}">
        <p14:creationId xmlns:p14="http://schemas.microsoft.com/office/powerpoint/2010/main" val="2870738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65</a:t>
            </a:fld>
            <a:endParaRPr lang="en-US"/>
          </a:p>
        </p:txBody>
      </p:sp>
    </p:spTree>
    <p:extLst>
      <p:ext uri="{BB962C8B-B14F-4D97-AF65-F5344CB8AC3E}">
        <p14:creationId xmlns:p14="http://schemas.microsoft.com/office/powerpoint/2010/main" val="179895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Welsh:</a:t>
            </a:r>
          </a:p>
          <a:p>
            <a:r>
              <a:rPr lang="cy" sz="1200" b="0" i="0" u="none" strike="noStrike" cap="none" baseline="0" dirty="0" err="1">
                <a:solidFill>
                  <a:srgbClr val="000000"/>
                </a:solidFill>
                <a:effectLst/>
                <a:uFillTx/>
                <a:latin typeface="Arial"/>
              </a:rPr>
              <a:t>Pwysig</a:t>
            </a:r>
            <a:r>
              <a:rPr lang="cy" sz="1200" b="0" i="0" u="none" strike="noStrike" cap="none" baseline="0" dirty="0">
                <a:solidFill>
                  <a:srgbClr val="000000"/>
                </a:solidFill>
                <a:effectLst/>
                <a:uFillTx/>
                <a:latin typeface="Arial"/>
              </a:rPr>
              <a:t>: Mae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 person (neu </a:t>
            </a:r>
            <a:r>
              <a:rPr lang="cy" sz="1200" b="0" i="0" u="none" strike="noStrike" cap="none" baseline="0" dirty="0" err="1">
                <a:solidFill>
                  <a:srgbClr val="000000"/>
                </a:solidFill>
                <a:effectLst/>
                <a:uFillTx/>
                <a:latin typeface="Arial"/>
              </a:rPr>
              <a:t>ddiffyg</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galluedd</a:t>
            </a:r>
            <a:r>
              <a:rPr lang="cy" sz="1200" b="0" i="0" u="none" strike="noStrike" cap="none" baseline="0" dirty="0">
                <a:solidFill>
                  <a:srgbClr val="000000"/>
                </a:solidFill>
                <a:effectLst/>
                <a:uFillTx/>
                <a:latin typeface="Arial"/>
              </a:rPr>
              <a:t>)</a:t>
            </a:r>
            <a:r>
              <a:rPr lang="cy" dirty="0">
                <a:solidFill>
                  <a:srgbClr val="000000"/>
                </a:solidFill>
                <a:latin typeface="Arial"/>
              </a:rPr>
              <a:t> </a:t>
            </a:r>
            <a:r>
              <a:rPr lang="cy" dirty="0" err="1">
                <a:solidFill>
                  <a:srgbClr val="000000"/>
                </a:solidFill>
                <a:latin typeface="Arial"/>
              </a:rPr>
              <a:t>yn</a:t>
            </a:r>
            <a:r>
              <a:rPr lang="cy" dirty="0">
                <a:solidFill>
                  <a:srgbClr val="000000"/>
                </a:solidFill>
                <a:latin typeface="Arial"/>
              </a:rPr>
              <a:t> </a:t>
            </a:r>
            <a:r>
              <a:rPr lang="cy" sz="1200" b="0" i="0" u="none" strike="noStrike" cap="none" baseline="0" dirty="0" err="1">
                <a:solidFill>
                  <a:srgbClr val="000000"/>
                </a:solidFill>
                <a:effectLst/>
                <a:uFillTx/>
                <a:latin typeface="Arial"/>
              </a:rPr>
              <a:t>cyfeirio</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benodol</a:t>
            </a:r>
            <a:r>
              <a:rPr lang="cy" sz="1200" b="0" i="0" u="none" strike="noStrike" cap="none" baseline="0" dirty="0">
                <a:solidFill>
                  <a:srgbClr val="000000"/>
                </a:solidFill>
                <a:effectLst/>
                <a:uFillTx/>
                <a:latin typeface="Arial"/>
              </a:rPr>
              <a:t>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alluedd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dirty="0">
                <a:solidFill>
                  <a:srgbClr val="000000"/>
                </a:solidFill>
                <a:latin typeface="Arial"/>
              </a:rPr>
              <a:t>  </a:t>
            </a:r>
            <a:r>
              <a:rPr lang="cy" sz="1200" b="0" i="0" u="none" strike="noStrike" cap="none" baseline="0" dirty="0" err="1">
                <a:solidFill>
                  <a:srgbClr val="000000"/>
                </a:solidFill>
                <a:effectLst/>
                <a:uFillTx/>
                <a:latin typeface="Arial"/>
              </a:rPr>
              <a:t>penderfyniad</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penodol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yr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adeg</a:t>
            </a:r>
            <a:r>
              <a:rPr lang="cy" sz="1200" b="0" i="0" u="none" strike="noStrike" cap="none" baseline="0" dirty="0">
                <a:solidFill>
                  <a:srgbClr val="000000"/>
                </a:solidFill>
                <a:effectLst/>
                <a:uFillTx/>
                <a:latin typeface="Arial"/>
              </a:rPr>
              <a:t> y </a:t>
            </a:r>
            <a:r>
              <a:rPr lang="cy" sz="1200" b="0" i="0" u="none" strike="noStrike" cap="none" baseline="0" dirty="0" err="1">
                <a:solidFill>
                  <a:srgbClr val="000000"/>
                </a:solidFill>
                <a:effectLst/>
                <a:uFillTx/>
                <a:latin typeface="Arial"/>
              </a:rPr>
              <a:t>mae</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angen</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ei</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wneud</a:t>
            </a:r>
            <a:r>
              <a:rPr lang="cy" sz="1200" b="0" i="0" u="none" strike="noStrike" cap="none" baseline="0" dirty="0">
                <a:solidFill>
                  <a:srgbClr val="000000"/>
                </a:solidFill>
                <a:effectLst/>
                <a:uFillTx/>
                <a:latin typeface="Arial"/>
              </a:rPr>
              <a:t>.</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endParaRPr lang="en-GB" dirty="0"/>
          </a:p>
          <a:p>
            <a:endParaRPr lang="en-US" sz="1200" b="1" u="sng" dirty="0"/>
          </a:p>
          <a:p>
            <a:r>
              <a:rPr lang="en-US" sz="1200" b="1" u="sng" dirty="0"/>
              <a:t>English:</a:t>
            </a:r>
          </a:p>
          <a:p>
            <a:r>
              <a:rPr lang="en-US" sz="1200"/>
              <a:t>Important: A person’s capacity (or lack of capacity)</a:t>
            </a:r>
            <a:r>
              <a:rPr lang="en-US"/>
              <a:t> </a:t>
            </a:r>
            <a:r>
              <a:rPr lang="en-US" sz="1200"/>
              <a:t>refers specifically to their capacity to make a</a:t>
            </a:r>
            <a:r>
              <a:rPr lang="en-US"/>
              <a:t> particular </a:t>
            </a:r>
            <a:r>
              <a:rPr lang="en-US" sz="1200"/>
              <a:t>decision at the time it needs to be made.</a:t>
            </a:r>
            <a:r>
              <a:rPr lang="en-US"/>
              <a:t> </a:t>
            </a:r>
            <a:endParaRPr lang="en-GB" sz="120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3458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Anogwch grwpiau bach i ateb. </a:t>
            </a:r>
          </a:p>
          <a:p>
            <a:endParaRPr lang="en-US" b="1" u="sng" dirty="0"/>
          </a:p>
          <a:p>
            <a:r>
              <a:rPr lang="en-US" b="1" u="sng" dirty="0"/>
              <a:t>English:</a:t>
            </a:r>
          </a:p>
          <a:p>
            <a:r>
              <a:rPr lang="en-US" dirty="0"/>
              <a:t>Encourage small</a:t>
            </a:r>
            <a:r>
              <a:rPr lang="en-US" baseline="0" dirty="0"/>
              <a:t> groups to answer.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161935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Gwybodaeth gyffredinol. </a:t>
            </a:r>
          </a:p>
          <a:p>
            <a:endParaRPr lang="en-US" b="1" u="sng" dirty="0"/>
          </a:p>
          <a:p>
            <a:r>
              <a:rPr lang="en-US" b="1" u="sng" dirty="0"/>
              <a:t>English:</a:t>
            </a:r>
          </a:p>
          <a:p>
            <a:r>
              <a:rPr lang="en-US" dirty="0"/>
              <a:t>General information. </a:t>
            </a:r>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50915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Welsh: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Arial"/>
              </a:rPr>
              <a:t>Noder: (Teulu neu ofalwyr eraill: nid yw’n ofynnol yn gyfreithiol iddynt roi sylw i’r Cod Ymarfer. Bydd y canllawiau a roddir yn y Cod yn eu helpu i ddeall y Ddeddf a’i rhoi ar waith. Dylent ddilyn y canllawiau yn y Cod hyd y gwyddant amdano)</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u="sng"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dirty="0"/>
              <a:t>Note: (Family or other carers: are not legally required to have regard to the Code of Practice. The guidance given in the Code will help them to understand the Act and apply it. They should follow the guidance in the Code as far as they are aware of it)</a:t>
            </a: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23968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38976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4/29/2025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4/29/2025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4/29/2025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3C5E49-9583-4630-8047-F28761CAA6B2}"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A6CCE-4D0F-4745-BDEB-1BB4B375B968}" type="slidenum">
              <a:rPr lang="en-GB" smtClean="0"/>
              <a:t>‹#›</a:t>
            </a:fld>
            <a:endParaRPr lang="en-GB"/>
          </a:p>
        </p:txBody>
      </p:sp>
    </p:spTree>
    <p:extLst>
      <p:ext uri="{BB962C8B-B14F-4D97-AF65-F5344CB8AC3E}">
        <p14:creationId xmlns:p14="http://schemas.microsoft.com/office/powerpoint/2010/main" val="13814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slideLayout" Target="../slideLayouts/slideLayout17.xml"/><Relationship Id="rId16" Type="http://schemas.openxmlformats.org/officeDocument/2006/relationships/image" Target="../media/image22.png"/><Relationship Id="rId1" Type="http://schemas.openxmlformats.org/officeDocument/2006/relationships/tags" Target="../tags/tag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27.pn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6.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616225" y="2511575"/>
            <a:ext cx="3367286" cy="1368151"/>
          </a:xfrm>
        </p:spPr>
        <p:txBody>
          <a:bodyPr>
            <a:normAutofit/>
          </a:bodyPr>
          <a:lstStyle/>
          <a:p>
            <a:endParaRPr lang="cy" sz="1600" b="0" i="0" u="none" strike="noStrike" cap="none" baseline="0" dirty="0">
              <a:solidFill>
                <a:srgbClr val="16AD85"/>
              </a:solidFill>
              <a:effectLst/>
              <a:uFillTx/>
              <a:latin typeface="Arial"/>
            </a:endParaRPr>
          </a:p>
          <a:p>
            <a:r>
              <a:rPr lang="en-GB" sz="2000" dirty="0" err="1"/>
              <a:t>Deddf</a:t>
            </a:r>
            <a:r>
              <a:rPr lang="en-GB" sz="2000" dirty="0"/>
              <a:t> </a:t>
            </a:r>
            <a:r>
              <a:rPr lang="en-GB" sz="2000" dirty="0" err="1"/>
              <a:t>Galluedd</a:t>
            </a:r>
            <a:r>
              <a:rPr lang="en-GB" sz="2000" dirty="0"/>
              <a:t> </a:t>
            </a:r>
            <a:r>
              <a:rPr lang="en-GB" sz="2000" dirty="0" err="1"/>
              <a:t>Meddyliol</a:t>
            </a:r>
            <a:r>
              <a:rPr lang="en-GB" sz="2000" dirty="0"/>
              <a:t> (2005)</a:t>
            </a:r>
            <a:endParaRPr lang="en-GB" sz="2000" dirty="0">
              <a:cs typeface="Arial"/>
            </a:endParaRPr>
          </a:p>
        </p:txBody>
      </p:sp>
      <p:sp>
        <p:nvSpPr>
          <p:cNvPr id="12" name="Title 11"/>
          <p:cNvSpPr>
            <a:spLocks noGrp="1"/>
          </p:cNvSpPr>
          <p:nvPr>
            <p:ph type="title"/>
          </p:nvPr>
        </p:nvSpPr>
        <p:spPr>
          <a:xfrm>
            <a:off x="621692" y="1268145"/>
            <a:ext cx="4604750" cy="496076"/>
          </a:xfrm>
        </p:spPr>
        <p:txBody>
          <a:bodyPr>
            <a:normAutofit fontScale="90000"/>
          </a:bodyPr>
          <a:lstStyle/>
          <a:p>
            <a:pPr algn="l"/>
            <a:r>
              <a:rPr lang="cy" b="1" dirty="0">
                <a:latin typeface="Arial"/>
              </a:rPr>
              <a:t>Yr Ymarferydd Gwasanaethau Cymdeithasol</a:t>
            </a:r>
            <a:br>
              <a:rPr lang="en-GB" b="1" dirty="0"/>
            </a:br>
            <a:endParaRPr lang="cy" sz="2800" b="0" i="0" u="none" strike="noStrike" cap="none" baseline="0" dirty="0">
              <a:solidFill>
                <a:srgbClr val="37394C"/>
              </a:solidFill>
              <a:effectLst/>
              <a:uFillTx/>
              <a:latin typeface="Arial"/>
            </a:endParaRPr>
          </a:p>
        </p:txBody>
      </p:sp>
      <p:sp>
        <p:nvSpPr>
          <p:cNvPr id="20484" name="Text Placeholder 4"/>
          <p:cNvSpPr>
            <a:spLocks noGrp="1"/>
          </p:cNvSpPr>
          <p:nvPr>
            <p:ph type="body" sz="quarter" idx="13"/>
          </p:nvPr>
        </p:nvSpPr>
        <p:spPr>
          <a:xfrm>
            <a:off x="628651" y="3879726"/>
            <a:ext cx="3223270" cy="485378"/>
          </a:xfrm>
        </p:spPr>
        <p:txBody>
          <a:bodyPr>
            <a:noAutofit/>
          </a:bodyPr>
          <a:lstStyle/>
          <a:p>
            <a:pPr lvl="0" fontAlgn="base">
              <a:lnSpc>
                <a:spcPct val="90000"/>
              </a:lnSpc>
              <a:spcBef>
                <a:spcPts val="1000"/>
              </a:spcBef>
              <a:spcAft>
                <a:spcPct val="0"/>
              </a:spcAft>
            </a:pPr>
            <a:r>
              <a:rPr lang="en-GB" altLang="x-none" b="1" dirty="0">
                <a:latin typeface="Arial" panose="020B0604020202020204"/>
              </a:rPr>
              <a:t>Social Services Practitioner</a:t>
            </a:r>
            <a:endParaRPr lang="x-none" altLang="x-none" b="1">
              <a:latin typeface="Arial" panose="020B0604020202020204"/>
              <a:cs typeface="Arial"/>
            </a:endParaRPr>
          </a:p>
        </p:txBody>
      </p:sp>
      <p:sp>
        <p:nvSpPr>
          <p:cNvPr id="14" name="Text Placeholder 13"/>
          <p:cNvSpPr>
            <a:spLocks noGrp="1"/>
          </p:cNvSpPr>
          <p:nvPr>
            <p:ph type="body" sz="quarter" idx="14"/>
          </p:nvPr>
        </p:nvSpPr>
        <p:spPr>
          <a:xfrm>
            <a:off x="616225" y="4978400"/>
            <a:ext cx="3214938" cy="1409475"/>
          </a:xfrm>
        </p:spPr>
        <p:txBody>
          <a:bodyPr>
            <a:normAutofit/>
          </a:bodyPr>
          <a:lstStyle/>
          <a:p>
            <a:r>
              <a:rPr lang="en-US" altLang="x-none" sz="2000" dirty="0"/>
              <a:t>Mental Capacity Act (2005)</a:t>
            </a:r>
            <a:endParaRPr lang="x-none" altLang="x-none" sz="2000" dirty="0"/>
          </a:p>
        </p:txBody>
      </p:sp>
    </p:spTree>
    <p:custDataLst>
      <p:tags r:id="rId1"/>
    </p:custDataLst>
    <p:extLst>
      <p:ext uri="{BB962C8B-B14F-4D97-AF65-F5344CB8AC3E}">
        <p14:creationId xmlns:p14="http://schemas.microsoft.com/office/powerpoint/2010/main" val="214206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20184" y="188984"/>
            <a:ext cx="4031753" cy="758282"/>
          </a:xfrm>
        </p:spPr>
        <p:txBody>
          <a:bodyPr>
            <a:normAutofit/>
          </a:bodyPr>
          <a:lstStyle/>
          <a:p>
            <a:pPr>
              <a:lnSpc>
                <a:spcPct val="80000"/>
              </a:lnSpc>
            </a:pPr>
            <a:r>
              <a:rPr lang="en-US" sz="2000" b="1" dirty="0">
                <a:solidFill>
                  <a:srgbClr val="16AD85"/>
                </a:solidFill>
              </a:rPr>
              <a:t>What is the Code of Practice (MCA) and why is it needed? </a:t>
            </a:r>
            <a:endParaRPr lang="en-US" sz="2000" b="1">
              <a:solidFill>
                <a:srgbClr val="16AD85"/>
              </a:solidFill>
              <a:cs typeface="Arial"/>
            </a:endParaRPr>
          </a:p>
        </p:txBody>
      </p:sp>
      <p:sp>
        <p:nvSpPr>
          <p:cNvPr id="6" name="TextBox 5"/>
          <p:cNvSpPr txBox="1"/>
          <p:nvPr/>
        </p:nvSpPr>
        <p:spPr>
          <a:xfrm>
            <a:off x="5068232" y="1156691"/>
            <a:ext cx="3986559" cy="1115121"/>
          </a:xfrm>
          <a:prstGeom prst="rect">
            <a:avLst/>
          </a:prstGeom>
        </p:spPr>
        <p:txBody>
          <a:bodyPr vert="horz" wrap="none" lIns="91440" tIns="45720" rIns="91440" bIns="45720" rtlCol="0" anchor="ctr">
            <a:noAutofit/>
          </a:bodyPr>
          <a:lstStyle/>
          <a:p>
            <a:r>
              <a:rPr lang="en-US" sz="1400" dirty="0"/>
              <a:t>Section 42 of the Act requires the Lord </a:t>
            </a:r>
          </a:p>
          <a:p>
            <a:r>
              <a:rPr lang="en-US" sz="1400" dirty="0"/>
              <a:t>Chancellor to produce a </a:t>
            </a:r>
            <a:r>
              <a:rPr lang="en-US" sz="1400" b="1" dirty="0"/>
              <a:t>Code of Practice </a:t>
            </a:r>
          </a:p>
          <a:p>
            <a:r>
              <a:rPr lang="en-US" sz="1400" dirty="0"/>
              <a:t>for the guidance of a range of people with </a:t>
            </a:r>
          </a:p>
          <a:p>
            <a:r>
              <a:rPr lang="en-US" sz="1400" dirty="0"/>
              <a:t>different duties and functions under the Act.</a:t>
            </a:r>
            <a:endParaRPr lang="en-GB" sz="1400" dirty="0"/>
          </a:p>
        </p:txBody>
      </p:sp>
      <p:sp>
        <p:nvSpPr>
          <p:cNvPr id="8" name="TextBox 7"/>
          <p:cNvSpPr txBox="1"/>
          <p:nvPr/>
        </p:nvSpPr>
        <p:spPr>
          <a:xfrm>
            <a:off x="5029198" y="3075688"/>
            <a:ext cx="3546090" cy="825191"/>
          </a:xfrm>
          <a:prstGeom prst="rect">
            <a:avLst/>
          </a:prstGeom>
        </p:spPr>
        <p:txBody>
          <a:bodyPr vert="horz" wrap="square" lIns="91440" tIns="45720" rIns="91440" bIns="45720" rtlCol="0" anchor="ctr">
            <a:noAutofit/>
          </a:bodyPr>
          <a:lstStyle/>
          <a:p>
            <a:r>
              <a:rPr lang="en-US" sz="1400" dirty="0"/>
              <a:t>Certain categories of people have a legal </a:t>
            </a:r>
          </a:p>
          <a:p>
            <a:r>
              <a:rPr lang="en-US" sz="1400" dirty="0"/>
              <a:t>duty to have regard to it when working with </a:t>
            </a:r>
          </a:p>
          <a:p>
            <a:r>
              <a:rPr lang="en-US" sz="1400" dirty="0"/>
              <a:t>or caring for adults who may lack capacity </a:t>
            </a:r>
          </a:p>
          <a:p>
            <a:r>
              <a:rPr lang="en-US" sz="1400" dirty="0"/>
              <a:t>to make decisions for themselves.</a:t>
            </a:r>
            <a:endParaRPr lang="en-GB" sz="1400" dirty="0"/>
          </a:p>
        </p:txBody>
      </p:sp>
      <p:sp>
        <p:nvSpPr>
          <p:cNvPr id="11" name="TextBox 10"/>
          <p:cNvSpPr txBox="1"/>
          <p:nvPr/>
        </p:nvSpPr>
        <p:spPr>
          <a:xfrm>
            <a:off x="5068232" y="4527393"/>
            <a:ext cx="3757961" cy="1438512"/>
          </a:xfrm>
          <a:prstGeom prst="rect">
            <a:avLst/>
          </a:prstGeom>
        </p:spPr>
        <p:txBody>
          <a:bodyPr vert="horz" wrap="none" lIns="91440" tIns="45720" rIns="91440" bIns="45720" rtlCol="0" anchor="ctr">
            <a:normAutofit/>
          </a:bodyPr>
          <a:lstStyle/>
          <a:p>
            <a:r>
              <a:rPr lang="en-US" sz="1400" dirty="0"/>
              <a:t>The Code of Practice focuses on those who </a:t>
            </a:r>
          </a:p>
          <a:p>
            <a:r>
              <a:rPr lang="en-US" sz="1400" dirty="0"/>
              <a:t>have a duty of care to someone who lacks </a:t>
            </a:r>
          </a:p>
          <a:p>
            <a:r>
              <a:rPr lang="en-US" sz="1400" dirty="0"/>
              <a:t>the capacity to agree to the care that is being </a:t>
            </a:r>
          </a:p>
          <a:p>
            <a:r>
              <a:rPr lang="en-US" sz="1400" dirty="0"/>
              <a:t>provided, following the statutory guidance as </a:t>
            </a:r>
          </a:p>
          <a:p>
            <a:r>
              <a:rPr lang="en-US" sz="1400" dirty="0"/>
              <a:t>applicable.</a:t>
            </a:r>
            <a:endParaRPr lang="en-GB" sz="1400" dirty="0"/>
          </a:p>
        </p:txBody>
      </p:sp>
      <p:sp>
        <p:nvSpPr>
          <p:cNvPr id="13" name="TextBox 12"/>
          <p:cNvSpPr txBox="1"/>
          <p:nvPr/>
        </p:nvSpPr>
        <p:spPr>
          <a:xfrm>
            <a:off x="501805" y="4828478"/>
            <a:ext cx="8073483" cy="836342"/>
          </a:xfrm>
          <a:prstGeom prst="rect">
            <a:avLst/>
          </a:prstGeom>
        </p:spPr>
        <p:txBody>
          <a:bodyPr vert="horz" wrap="squar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167268" y="214471"/>
            <a:ext cx="3862169" cy="732796"/>
          </a:xfrm>
        </p:spPr>
        <p:txBody>
          <a:bodyPr vert="horz" wrap="square" lIns="91440" tIns="45720" rIns="91440" bIns="45720" numCol="1" anchor="t" anchorCtr="0" compatLnSpc="1">
            <a:prstTxWarp prst="textNoShape">
              <a:avLst/>
            </a:prstTxWarp>
            <a:noAutofit/>
          </a:bodyPr>
          <a:lstStyle/>
          <a:p>
            <a:pPr>
              <a:lnSpc>
                <a:spcPct val="80000"/>
              </a:lnSpc>
            </a:pPr>
            <a:r>
              <a:rPr lang="cy-GB" sz="2000" b="1" dirty="0">
                <a:solidFill>
                  <a:srgbClr val="16AD85"/>
                </a:solidFill>
              </a:rPr>
              <a:t>Beth yw’r Cod Ymarfer (MCA) a pham mae ei angen? </a:t>
            </a:r>
            <a:endParaRPr lang="cy-GB" sz="2000" b="1" dirty="0">
              <a:solidFill>
                <a:srgbClr val="16AD85"/>
              </a:solidFill>
              <a:cs typeface="Arial"/>
            </a:endParaRPr>
          </a:p>
        </p:txBody>
      </p:sp>
      <p:sp>
        <p:nvSpPr>
          <p:cNvPr id="12" name="TextBox 11"/>
          <p:cNvSpPr txBox="1"/>
          <p:nvPr/>
        </p:nvSpPr>
        <p:spPr>
          <a:xfrm>
            <a:off x="89210" y="1334053"/>
            <a:ext cx="3746810" cy="1147987"/>
          </a:xfrm>
          <a:prstGeom prst="rect">
            <a:avLst/>
          </a:prstGeom>
        </p:spPr>
        <p:txBody>
          <a:bodyPr vert="horz" wrap="none" lIns="91440" tIns="45720" rIns="91440" bIns="45720" rtlCol="0" anchor="ctr">
            <a:noAutofit/>
          </a:bodyPr>
          <a:lstStyle/>
          <a:p>
            <a:r>
              <a:rPr lang="cy" sz="1400" dirty="0">
                <a:solidFill>
                  <a:srgbClr val="000000"/>
                </a:solidFill>
                <a:latin typeface="Arial"/>
              </a:rPr>
              <a:t>Mae adran 42 o'r Ddeddf yn gofyn i'r Arglwydd </a:t>
            </a:r>
          </a:p>
          <a:p>
            <a:r>
              <a:rPr lang="cy" sz="1400" dirty="0">
                <a:solidFill>
                  <a:srgbClr val="000000"/>
                </a:solidFill>
                <a:latin typeface="Arial"/>
              </a:rPr>
              <a:t>Ganghellor gynhyrchu </a:t>
            </a:r>
            <a:r>
              <a:rPr lang="cy" sz="1400" b="1" dirty="0">
                <a:solidFill>
                  <a:srgbClr val="000000"/>
                </a:solidFill>
                <a:latin typeface="Arial"/>
              </a:rPr>
              <a:t>Cod Ymarfer </a:t>
            </a:r>
          </a:p>
          <a:p>
            <a:r>
              <a:rPr lang="cy" sz="1400" dirty="0">
                <a:solidFill>
                  <a:srgbClr val="000000"/>
                </a:solidFill>
                <a:latin typeface="Arial"/>
              </a:rPr>
              <a:t>ar gyfer arweiniad i ystod o bobl gyda </a:t>
            </a:r>
          </a:p>
          <a:p>
            <a:r>
              <a:rPr lang="cy" sz="1400" dirty="0">
                <a:solidFill>
                  <a:srgbClr val="000000"/>
                </a:solidFill>
                <a:latin typeface="Arial"/>
              </a:rPr>
              <a:t>dyletswyddau a swyddogaethau gwahanol o</a:t>
            </a:r>
          </a:p>
          <a:p>
            <a:r>
              <a:rPr lang="cy" sz="1400" dirty="0">
                <a:solidFill>
                  <a:srgbClr val="000000"/>
                </a:solidFill>
                <a:latin typeface="Arial"/>
              </a:rPr>
              <a:t>dan y Ddeddf.</a:t>
            </a:r>
          </a:p>
        </p:txBody>
      </p:sp>
      <p:sp>
        <p:nvSpPr>
          <p:cNvPr id="14" name="TextBox 13"/>
          <p:cNvSpPr txBox="1"/>
          <p:nvPr/>
        </p:nvSpPr>
        <p:spPr>
          <a:xfrm>
            <a:off x="89210" y="3151400"/>
            <a:ext cx="3546090" cy="825191"/>
          </a:xfrm>
          <a:prstGeom prst="rect">
            <a:avLst/>
          </a:prstGeom>
        </p:spPr>
        <p:txBody>
          <a:bodyPr vert="horz" wrap="square" lIns="91440" tIns="45720" rIns="91440" bIns="45720" rtlCol="0" anchor="ctr">
            <a:noAutofit/>
          </a:bodyPr>
          <a:lstStyle/>
          <a:p>
            <a:r>
              <a:rPr lang="cy" sz="1400" b="0" i="0" u="none" strike="noStrike" cap="none" baseline="0" dirty="0">
                <a:solidFill>
                  <a:srgbClr val="000000"/>
                </a:solidFill>
                <a:effectLst/>
                <a:uFillTx/>
                <a:latin typeface="Arial"/>
              </a:rPr>
              <a:t>Mae gan rai categorïau o bobl ddyletswydd gyfreithiol i roi sylw iddi wrth weithio gyda neu ofalu am oedolion a all fod heb alluedd i wneud penderfyniadau drostynt eu hunain.</a:t>
            </a:r>
          </a:p>
        </p:txBody>
      </p:sp>
      <p:sp>
        <p:nvSpPr>
          <p:cNvPr id="15" name="TextBox 14"/>
          <p:cNvSpPr txBox="1"/>
          <p:nvPr/>
        </p:nvSpPr>
        <p:spPr>
          <a:xfrm>
            <a:off x="78059" y="4527393"/>
            <a:ext cx="3757961" cy="1438512"/>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Mae'r Cod Ymarfer yn canolbwyntio ar y rhai  </a:t>
            </a:r>
          </a:p>
          <a:p>
            <a:r>
              <a:rPr lang="cy" sz="1400" b="0" i="0" u="none" strike="noStrike" cap="none" baseline="0" dirty="0">
                <a:solidFill>
                  <a:srgbClr val="000000"/>
                </a:solidFill>
                <a:effectLst/>
                <a:uFillTx/>
                <a:latin typeface="Arial"/>
              </a:rPr>
              <a:t>â dyletswydd gofal tuag at rywun sydd heb </a:t>
            </a:r>
          </a:p>
          <a:p>
            <a:r>
              <a:rPr lang="cy" sz="1400" b="0" i="0" u="none" strike="noStrike" cap="none" baseline="0" dirty="0">
                <a:solidFill>
                  <a:srgbClr val="000000"/>
                </a:solidFill>
                <a:effectLst/>
                <a:uFillTx/>
                <a:latin typeface="Arial"/>
              </a:rPr>
              <a:t>alluedd i gytuno i'r gofal sy'n cael ei  </a:t>
            </a:r>
          </a:p>
          <a:p>
            <a:r>
              <a:rPr lang="cy" sz="1400" b="0" i="0" u="none" strike="noStrike" cap="none" baseline="0" dirty="0">
                <a:solidFill>
                  <a:srgbClr val="000000"/>
                </a:solidFill>
                <a:effectLst/>
                <a:uFillTx/>
                <a:latin typeface="Arial"/>
              </a:rPr>
              <a:t>ddarparu, gan ddilyn y canllawiau statudol fel </a:t>
            </a:r>
          </a:p>
          <a:p>
            <a:r>
              <a:rPr lang="cy" sz="1400" b="0" i="0" u="none" strike="noStrike" cap="none" baseline="0" dirty="0">
                <a:solidFill>
                  <a:srgbClr val="000000"/>
                </a:solidFill>
                <a:effectLst/>
                <a:uFillTx/>
                <a:latin typeface="Arial"/>
              </a:rPr>
              <a:t>y bo'n gymwys.</a:t>
            </a:r>
          </a:p>
        </p:txBody>
      </p:sp>
    </p:spTree>
    <p:custDataLst>
      <p:tags r:id="rId1"/>
    </p:custDataLst>
    <p:extLst>
      <p:ext uri="{BB962C8B-B14F-4D97-AF65-F5344CB8AC3E}">
        <p14:creationId xmlns:p14="http://schemas.microsoft.com/office/powerpoint/2010/main" val="42089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30238" y="101234"/>
            <a:ext cx="3705617" cy="544772"/>
          </a:xfrm>
        </p:spPr>
        <p:txBody>
          <a:bodyPr vert="horz" wrap="square" lIns="91440" tIns="45720" rIns="91440" bIns="45720" numCol="1" anchor="t" anchorCtr="0" compatLnSpc="1">
            <a:prstTxWarp prst="textNoShape">
              <a:avLst/>
            </a:prstTxWarp>
            <a:noAutofit/>
          </a:bodyPr>
          <a:lstStyle/>
          <a:p>
            <a:r>
              <a:rPr lang="en-US" sz="2400" b="1" dirty="0">
                <a:solidFill>
                  <a:srgbClr val="16AD85"/>
                </a:solidFill>
              </a:rPr>
              <a:t>Who must ‘have regard’ for the Code? </a:t>
            </a:r>
            <a:endParaRPr lang="en-US" sz="2400" b="1">
              <a:solidFill>
                <a:srgbClr val="16AD85"/>
              </a:solidFill>
              <a:cs typeface="Arial"/>
            </a:endParaRPr>
          </a:p>
          <a:p>
            <a:endParaRPr lang="en-US" sz="2400" dirty="0">
              <a:solidFill>
                <a:schemeClr val="tx1"/>
              </a:solidFill>
            </a:endParaRPr>
          </a:p>
          <a:p>
            <a:endParaRPr lang="en-US" sz="2400" dirty="0">
              <a:solidFill>
                <a:schemeClr val="tx1"/>
              </a:solidFill>
            </a:endParaRPr>
          </a:p>
        </p:txBody>
      </p:sp>
      <p:sp>
        <p:nvSpPr>
          <p:cNvPr id="6" name="TextBox 5"/>
          <p:cNvSpPr txBox="1"/>
          <p:nvPr/>
        </p:nvSpPr>
        <p:spPr>
          <a:xfrm>
            <a:off x="6289581" y="908821"/>
            <a:ext cx="8497229" cy="1115121"/>
          </a:xfrm>
          <a:prstGeom prst="rect">
            <a:avLst/>
          </a:prstGeom>
        </p:spPr>
        <p:txBody>
          <a:bodyPr vert="horz" wrap="none" lIns="91440" tIns="45720" rIns="91440" bIns="45720" rtlCol="0" anchor="ctr">
            <a:noAutofit/>
          </a:bodyPr>
          <a:lstStyle/>
          <a:p>
            <a:endParaRPr lang="en-GB" sz="2000" dirty="0"/>
          </a:p>
        </p:txBody>
      </p:sp>
      <p:sp>
        <p:nvSpPr>
          <p:cNvPr id="10" name="TextBox 9"/>
          <p:cNvSpPr txBox="1"/>
          <p:nvPr/>
        </p:nvSpPr>
        <p:spPr>
          <a:xfrm>
            <a:off x="6088857" y="3730057"/>
            <a:ext cx="8352264" cy="947849"/>
          </a:xfrm>
          <a:prstGeom prst="rect">
            <a:avLst/>
          </a:prstGeom>
        </p:spPr>
        <p:txBody>
          <a:bodyPr vert="horz" wrap="square" lIns="91440" tIns="45720" rIns="91440" bIns="45720" rtlCol="0" anchor="ctr">
            <a:normAutofit/>
          </a:bodyPr>
          <a:lstStyle/>
          <a:p>
            <a:endParaRPr lang="en-GB" dirty="0"/>
          </a:p>
        </p:txBody>
      </p:sp>
      <p:sp>
        <p:nvSpPr>
          <p:cNvPr id="11" name="TextBox 10"/>
          <p:cNvSpPr txBox="1"/>
          <p:nvPr/>
        </p:nvSpPr>
        <p:spPr>
          <a:xfrm>
            <a:off x="5467984" y="4371192"/>
            <a:ext cx="8887521" cy="1037061"/>
          </a:xfrm>
          <a:prstGeom prst="rect">
            <a:avLst/>
          </a:prstGeom>
        </p:spPr>
        <p:txBody>
          <a:bodyPr vert="horz" wrap="none" lIns="91440" tIns="45720" rIns="91440" bIns="45720" rtlCol="0" anchor="ctr">
            <a:normAutofit/>
          </a:bodyPr>
          <a:lstStyle/>
          <a:p>
            <a:endParaRPr lang="en-GB" sz="2000" dirty="0"/>
          </a:p>
        </p:txBody>
      </p:sp>
      <p:sp>
        <p:nvSpPr>
          <p:cNvPr id="13" name="TextBox 12"/>
          <p:cNvSpPr txBox="1"/>
          <p:nvPr/>
        </p:nvSpPr>
        <p:spPr>
          <a:xfrm>
            <a:off x="5843533" y="5397190"/>
            <a:ext cx="8374566" cy="512942"/>
          </a:xfrm>
          <a:prstGeom prst="rect">
            <a:avLst/>
          </a:prstGeom>
        </p:spPr>
        <p:txBody>
          <a:bodyPr vert="horz" wrap="square" lIns="91440" tIns="45720" rIns="91440" bIns="45720" rtlCol="0" anchor="ctr">
            <a:normAutofit/>
          </a:bodyPr>
          <a:lstStyle/>
          <a:p>
            <a:endParaRPr lang="en-GB" sz="1200" dirty="0"/>
          </a:p>
        </p:txBody>
      </p:sp>
      <p:sp>
        <p:nvSpPr>
          <p:cNvPr id="2" name="Rectangle 1"/>
          <p:cNvSpPr/>
          <p:nvPr/>
        </p:nvSpPr>
        <p:spPr>
          <a:xfrm>
            <a:off x="5370705" y="2019483"/>
            <a:ext cx="1304694" cy="9283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200" dirty="0"/>
              <a:t>An Independent Mental Capacity Advocate</a:t>
            </a:r>
          </a:p>
        </p:txBody>
      </p:sp>
      <p:sp>
        <p:nvSpPr>
          <p:cNvPr id="14" name="Rectangle 13"/>
          <p:cNvSpPr/>
          <p:nvPr/>
        </p:nvSpPr>
        <p:spPr>
          <a:xfrm>
            <a:off x="5370705" y="3000416"/>
            <a:ext cx="1304694" cy="786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deputy appointed by the new Court </a:t>
            </a:r>
          </a:p>
          <a:p>
            <a:r>
              <a:rPr lang="en-US" sz="1200" dirty="0"/>
              <a:t>of Protection </a:t>
            </a:r>
            <a:endParaRPr lang="en-GB" sz="1200" dirty="0"/>
          </a:p>
        </p:txBody>
      </p:sp>
      <p:sp>
        <p:nvSpPr>
          <p:cNvPr id="15" name="Rectangle 14"/>
          <p:cNvSpPr/>
          <p:nvPr/>
        </p:nvSpPr>
        <p:spPr>
          <a:xfrm>
            <a:off x="7277187" y="3803656"/>
            <a:ext cx="1338146" cy="1009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Carrying out research approved in accordance with the Act</a:t>
            </a:r>
            <a:endParaRPr lang="en-GB" sz="1200" dirty="0"/>
          </a:p>
        </p:txBody>
      </p:sp>
      <p:sp>
        <p:nvSpPr>
          <p:cNvPr id="16" name="Rectangle 15"/>
          <p:cNvSpPr/>
          <p:nvPr/>
        </p:nvSpPr>
        <p:spPr>
          <a:xfrm>
            <a:off x="5374910" y="3836158"/>
            <a:ext cx="1304695" cy="10036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Doctors, dentists, nurses, therapists, paramedics etc)</a:t>
            </a:r>
            <a:endParaRPr lang="en-GB" sz="1200" dirty="0">
              <a:cs typeface="Arial" panose="020B0604020202020204"/>
            </a:endParaRPr>
          </a:p>
        </p:txBody>
      </p:sp>
      <p:sp>
        <p:nvSpPr>
          <p:cNvPr id="17" name="Rectangle 16"/>
          <p:cNvSpPr/>
          <p:nvPr/>
        </p:nvSpPr>
        <p:spPr>
          <a:xfrm>
            <a:off x="7272321" y="2969798"/>
            <a:ext cx="1353549" cy="8098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Social care staff (social workers, care managers, etc)</a:t>
            </a:r>
            <a:endParaRPr lang="en-GB" sz="1200" dirty="0">
              <a:cs typeface="Arial" panose="020B0604020202020204"/>
            </a:endParaRPr>
          </a:p>
        </p:txBody>
      </p:sp>
      <p:sp>
        <p:nvSpPr>
          <p:cNvPr id="18" name="Rectangle 17"/>
          <p:cNvSpPr/>
          <p:nvPr/>
        </p:nvSpPr>
        <p:spPr>
          <a:xfrm>
            <a:off x="7271222" y="4855562"/>
            <a:ext cx="1358737" cy="10223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200" dirty="0"/>
              <a:t>(Care Workers</a:t>
            </a:r>
            <a:r>
              <a:rPr lang="en-US" sz="1600" dirty="0"/>
              <a:t>)</a:t>
            </a:r>
            <a:endParaRPr lang="en-GB" sz="1600" dirty="0">
              <a:cs typeface="Arial" panose="020B0604020202020204"/>
            </a:endParaRPr>
          </a:p>
        </p:txBody>
      </p:sp>
      <p:sp>
        <p:nvSpPr>
          <p:cNvPr id="19" name="Rectangle 18"/>
          <p:cNvSpPr/>
          <p:nvPr/>
        </p:nvSpPr>
        <p:spPr>
          <a:xfrm>
            <a:off x="5381858" y="4890214"/>
            <a:ext cx="1293543" cy="10314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Occasionally involved: police, ambulance crew, housing workers, etc</a:t>
            </a:r>
            <a:endParaRPr lang="en-GB" sz="1200" dirty="0"/>
          </a:p>
        </p:txBody>
      </p:sp>
      <p:sp>
        <p:nvSpPr>
          <p:cNvPr id="20" name="Rectangle 19"/>
          <p:cNvSpPr/>
          <p:nvPr/>
        </p:nvSpPr>
        <p:spPr>
          <a:xfrm>
            <a:off x="7270608" y="2038263"/>
            <a:ext cx="1339116" cy="921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An attorney under a Lasting Power of Attorney </a:t>
            </a:r>
            <a:endParaRPr lang="en-GB" sz="1200" dirty="0"/>
          </a:p>
        </p:txBody>
      </p:sp>
      <p:sp>
        <p:nvSpPr>
          <p:cNvPr id="4" name="TextBox 3"/>
          <p:cNvSpPr txBox="1"/>
          <p:nvPr/>
        </p:nvSpPr>
        <p:spPr>
          <a:xfrm>
            <a:off x="5075937" y="954912"/>
            <a:ext cx="3930754" cy="914547"/>
          </a:xfrm>
          <a:prstGeom prst="rect">
            <a:avLst/>
          </a:prstGeom>
        </p:spPr>
        <p:txBody>
          <a:bodyPr vert="horz" wrap="square" lIns="91440" tIns="45720" rIns="91440" bIns="45720" rtlCol="0" anchor="ctr">
            <a:noAutofit/>
          </a:bodyPr>
          <a:lstStyle/>
          <a:p>
            <a:r>
              <a:rPr lang="en-US" sz="2000" dirty="0">
                <a:latin typeface="Arial"/>
                <a:cs typeface="Arial"/>
              </a:rPr>
              <a:t>The categories of people that are required to have regard to the Code of Practice include anyone who is: </a:t>
            </a:r>
            <a:endParaRPr lang="en-US" sz="2000">
              <a:cs typeface="Arial" charset="0"/>
            </a:endParaRPr>
          </a:p>
        </p:txBody>
      </p:sp>
      <p:sp>
        <p:nvSpPr>
          <p:cNvPr id="21" name="Text Placeholder 4"/>
          <p:cNvSpPr>
            <a:spLocks noGrp="1"/>
          </p:cNvSpPr>
          <p:nvPr>
            <p:ph type="body" sz="quarter" idx="12"/>
          </p:nvPr>
        </p:nvSpPr>
        <p:spPr>
          <a:xfrm>
            <a:off x="411915" y="61159"/>
            <a:ext cx="3483271" cy="544772"/>
          </a:xfrm>
        </p:spPr>
        <p:txBody>
          <a:bodyPr vert="horz" wrap="square" lIns="91440" tIns="45720" rIns="91440" bIns="45720" numCol="1" anchor="t" anchorCtr="0" compatLnSpc="1">
            <a:prstTxWarp prst="textNoShape">
              <a:avLst/>
            </a:prstTxWarp>
            <a:noAutofit/>
          </a:bodyPr>
          <a:lstStyle/>
          <a:p>
            <a:r>
              <a:rPr lang="cy" sz="2400" b="1" dirty="0">
                <a:solidFill>
                  <a:srgbClr val="16AD85"/>
                </a:solidFill>
              </a:rPr>
              <a:t>Pwy sy'n gorfod ‘ystyried’ y Cod?</a:t>
            </a:r>
            <a:r>
              <a:rPr lang="cy" sz="2400" dirty="0">
                <a:solidFill>
                  <a:srgbClr val="16AD85"/>
                </a:solidFill>
              </a:rPr>
              <a:t> </a:t>
            </a:r>
            <a:endParaRPr lang="en-US" sz="2400">
              <a:cs typeface="Arial"/>
            </a:endParaRPr>
          </a:p>
          <a:p>
            <a:pPr algn="ctr"/>
            <a:endParaRPr lang="en-US" sz="2400" dirty="0">
              <a:solidFill>
                <a:schemeClr val="tx1"/>
              </a:solidFill>
            </a:endParaRPr>
          </a:p>
          <a:p>
            <a:pPr algn="ctr"/>
            <a:endParaRPr lang="en-US" sz="2400" dirty="0">
              <a:solidFill>
                <a:schemeClr val="tx1"/>
              </a:solidFill>
            </a:endParaRPr>
          </a:p>
        </p:txBody>
      </p:sp>
      <p:sp>
        <p:nvSpPr>
          <p:cNvPr id="22" name="TextBox 21"/>
          <p:cNvSpPr txBox="1"/>
          <p:nvPr/>
        </p:nvSpPr>
        <p:spPr>
          <a:xfrm>
            <a:off x="407339" y="802048"/>
            <a:ext cx="3798737" cy="1157738"/>
          </a:xfrm>
          <a:prstGeom prst="rect">
            <a:avLst/>
          </a:prstGeom>
        </p:spPr>
        <p:txBody>
          <a:bodyPr vert="horz" wrap="square" lIns="91440" tIns="45720" rIns="91440" bIns="45720" rtlCol="0" anchor="ctr">
            <a:noAutofit/>
          </a:bodyPr>
          <a:lstStyle/>
          <a:p>
            <a:r>
              <a:rPr lang="cy-GB" sz="2000" dirty="0">
                <a:solidFill>
                  <a:srgbClr val="000000"/>
                </a:solidFill>
                <a:latin typeface="Arial"/>
              </a:rPr>
              <a:t>Mae'r categorïau o bobl y mae gofyn iddynt ystyried y Cod Ymarfer yn cynnwys unrhyw un sy'n:</a:t>
            </a:r>
            <a:r>
              <a:rPr lang="cy" sz="2000" dirty="0">
                <a:solidFill>
                  <a:srgbClr val="000000"/>
                </a:solidFill>
                <a:latin typeface="Arial"/>
              </a:rPr>
              <a:t> </a:t>
            </a:r>
            <a:endParaRPr lang="en-US" sz="2000" dirty="0">
              <a:solidFill>
                <a:srgbClr val="000000"/>
              </a:solidFill>
              <a:cs typeface="Arial" charset="0"/>
            </a:endParaRPr>
          </a:p>
        </p:txBody>
      </p:sp>
      <p:sp>
        <p:nvSpPr>
          <p:cNvPr id="25" name="Rectangle 24"/>
          <p:cNvSpPr/>
          <p:nvPr/>
        </p:nvSpPr>
        <p:spPr>
          <a:xfrm>
            <a:off x="357799" y="2040327"/>
            <a:ext cx="1471453" cy="844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Eiriolwr Galluedd Meddyliol Annibynnol</a:t>
            </a:r>
            <a:endParaRPr lang="cy-GB" sz="1200" b="0" i="0" u="none" strike="noStrike" cap="none" baseline="0" dirty="0">
              <a:solidFill>
                <a:srgbClr val="FFFFFF"/>
              </a:solidFill>
              <a:effectLst/>
              <a:uFillTx/>
              <a:latin typeface="Arial"/>
              <a:cs typeface="Arial"/>
            </a:endParaRPr>
          </a:p>
        </p:txBody>
      </p:sp>
      <p:sp>
        <p:nvSpPr>
          <p:cNvPr id="26" name="Rectangle 25"/>
          <p:cNvSpPr/>
          <p:nvPr/>
        </p:nvSpPr>
        <p:spPr>
          <a:xfrm>
            <a:off x="355279" y="2961905"/>
            <a:ext cx="1471453" cy="8417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Dirprwy wedi ei benodi gan y Llys</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a:p>
            <a:r>
              <a:rPr lang="cy-GB" sz="1200" b="0" i="0" u="none" strike="noStrike" cap="none" baseline="0" dirty="0">
                <a:solidFill>
                  <a:srgbClr val="FFFFFF"/>
                </a:solidFill>
                <a:effectLst/>
                <a:uFillTx/>
                <a:latin typeface="Arial"/>
              </a:rPr>
              <a:t>Diogelu newydd</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27" name="Rectangle 26"/>
          <p:cNvSpPr/>
          <p:nvPr/>
        </p:nvSpPr>
        <p:spPr>
          <a:xfrm>
            <a:off x="353322" y="4890990"/>
            <a:ext cx="1477112" cy="10230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Cynnal ymchwil a gymeradwywyd yn unol â'r Ddeddf</a:t>
            </a:r>
            <a:endParaRPr lang="cy-GB" sz="1200" b="0" i="0" u="none" strike="noStrike" cap="none" baseline="0" dirty="0">
              <a:solidFill>
                <a:srgbClr val="FFFFFF"/>
              </a:solidFill>
              <a:effectLst/>
              <a:uFillTx/>
              <a:latin typeface="Arial"/>
              <a:cs typeface="Arial"/>
            </a:endParaRPr>
          </a:p>
        </p:txBody>
      </p:sp>
      <p:sp>
        <p:nvSpPr>
          <p:cNvPr id="28" name="Rectangle 27"/>
          <p:cNvSpPr/>
          <p:nvPr/>
        </p:nvSpPr>
        <p:spPr>
          <a:xfrm>
            <a:off x="355278" y="3838573"/>
            <a:ext cx="1478403" cy="10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Meddygon, deintyddion, nyrsys, therapyddion, parafeddygon ac ati)</a:t>
            </a:r>
            <a:endParaRPr lang="cy-GB" dirty="0">
              <a:cs typeface="Arial"/>
            </a:endParaRPr>
          </a:p>
        </p:txBody>
      </p:sp>
      <p:sp>
        <p:nvSpPr>
          <p:cNvPr id="29" name="Rectangle 28"/>
          <p:cNvSpPr/>
          <p:nvPr/>
        </p:nvSpPr>
        <p:spPr>
          <a:xfrm>
            <a:off x="2161316" y="2948009"/>
            <a:ext cx="1728757" cy="11581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 sz="1200" b="0" i="0" u="none" strike="noStrike" cap="none" baseline="0" dirty="0">
                <a:solidFill>
                  <a:srgbClr val="FFFFFF"/>
                </a:solidFill>
                <a:effectLst/>
                <a:uFillTx/>
                <a:latin typeface="Arial"/>
              </a:rPr>
              <a:t>Staff gofal cymdeithasol (gweithwyr cymdeithasol, rheolwyr gofal, ac ati)</a:t>
            </a:r>
            <a:endParaRPr lang="en-US"/>
          </a:p>
        </p:txBody>
      </p:sp>
      <p:sp>
        <p:nvSpPr>
          <p:cNvPr id="30" name="Rectangle 29"/>
          <p:cNvSpPr/>
          <p:nvPr/>
        </p:nvSpPr>
        <p:spPr>
          <a:xfrm>
            <a:off x="2175212" y="5226016"/>
            <a:ext cx="1713101" cy="6817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(Gweithwyr Gofal</a:t>
            </a:r>
            <a:r>
              <a:rPr lang="cy-GB" sz="1600" b="0" i="0" u="none" strike="noStrike" cap="none" baseline="0" dirty="0">
                <a:solidFill>
                  <a:srgbClr val="FFFFFF"/>
                </a:solidFill>
                <a:effectLst/>
                <a:uFillTx/>
                <a:latin typeface="Arial"/>
              </a:rPr>
              <a:t>)</a:t>
            </a:r>
            <a:endParaRPr lang="cy-GB" dirty="0">
              <a:cs typeface="Arial"/>
            </a:endParaRPr>
          </a:p>
        </p:txBody>
      </p:sp>
      <p:sp>
        <p:nvSpPr>
          <p:cNvPr id="31" name="Rectangle 30"/>
          <p:cNvSpPr/>
          <p:nvPr/>
        </p:nvSpPr>
        <p:spPr>
          <a:xfrm>
            <a:off x="2168264" y="4207591"/>
            <a:ext cx="1731286" cy="9481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Yn ymwneud yn achlysurol: yr heddlu, criw ambiwlans, gweithwyr tai, ac ati</a:t>
            </a:r>
            <a:endParaRPr lang="cy-GB" sz="1200" b="0" i="0" u="none" strike="noStrike" cap="none" baseline="0" dirty="0">
              <a:solidFill>
                <a:srgbClr val="FFFFFF"/>
              </a:solidFill>
              <a:effectLst/>
              <a:uFillTx/>
              <a:latin typeface="Arial"/>
              <a:cs typeface="Arial"/>
            </a:endParaRPr>
          </a:p>
        </p:txBody>
      </p:sp>
      <p:sp>
        <p:nvSpPr>
          <p:cNvPr id="32" name="Rectangle 31"/>
          <p:cNvSpPr/>
          <p:nvPr/>
        </p:nvSpPr>
        <p:spPr>
          <a:xfrm>
            <a:off x="2167733" y="2033374"/>
            <a:ext cx="1735170" cy="851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Atwrnai o dan Bŵer Atwrnai Parhaus</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41486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026837" y="110924"/>
            <a:ext cx="3747118" cy="1342047"/>
          </a:xfrm>
        </p:spPr>
        <p:txBody>
          <a:bodyPr>
            <a:noAutofit/>
          </a:bodyPr>
          <a:lstStyle/>
          <a:p>
            <a:pPr marL="0" indent="0" defTabSz="912813" eaLnBrk="0" hangingPunct="0">
              <a:spcBef>
                <a:spcPct val="0"/>
              </a:spcBef>
              <a:buNone/>
            </a:pPr>
            <a:r>
              <a:rPr lang="en-US" b="1" dirty="0">
                <a:solidFill>
                  <a:srgbClr val="16AD85"/>
                </a:solidFill>
              </a:rPr>
              <a:t>Section 3 of the MCA (2005): </a:t>
            </a:r>
            <a:endParaRPr lang="en-US" b="1">
              <a:solidFill>
                <a:srgbClr val="16AD85"/>
              </a:solidFill>
              <a:cs typeface="Arial"/>
            </a:endParaRPr>
          </a:p>
          <a:p>
            <a:pPr marL="0" indent="0">
              <a:buNone/>
            </a:pPr>
            <a:r>
              <a:rPr lang="en-US" sz="1600" b="1" dirty="0">
                <a:solidFill>
                  <a:schemeClr val="tx1"/>
                </a:solidFill>
              </a:rPr>
              <a:t>‘Inability to Make Decisions', states that a person is unable to make a decision if they  cannot do one or more of the following things:</a:t>
            </a:r>
            <a:endParaRPr lang="en-US" sz="1600" b="1" dirty="0">
              <a:solidFill>
                <a:schemeClr val="tx1"/>
              </a:solidFill>
              <a:cs typeface="Arial"/>
            </a:endParaRPr>
          </a:p>
          <a:p>
            <a:pPr marL="0" indent="0">
              <a:buNone/>
            </a:pPr>
            <a:r>
              <a:rPr lang="en-US" sz="1400" b="1" dirty="0"/>
              <a:t>    </a:t>
            </a:r>
          </a:p>
        </p:txBody>
      </p:sp>
      <p:sp>
        <p:nvSpPr>
          <p:cNvPr id="6" name="TextBox 5"/>
          <p:cNvSpPr txBox="1"/>
          <p:nvPr/>
        </p:nvSpPr>
        <p:spPr>
          <a:xfrm>
            <a:off x="5138010" y="2179967"/>
            <a:ext cx="2154820" cy="653290"/>
          </a:xfrm>
          <a:prstGeom prst="rect">
            <a:avLst/>
          </a:prstGeom>
        </p:spPr>
        <p:txBody>
          <a:bodyPr vert="horz" wrap="none" lIns="91440" tIns="45720" rIns="91440" bIns="45720" rtlCol="0" anchor="ctr">
            <a:normAutofit/>
          </a:bodyPr>
          <a:lstStyle/>
          <a:p>
            <a:r>
              <a:rPr lang="en-US" sz="1400" dirty="0"/>
              <a:t>1. Understand the information </a:t>
            </a:r>
          </a:p>
          <a:p>
            <a:r>
              <a:rPr lang="en-US" sz="1400" dirty="0"/>
              <a:t>    about a particular decision</a:t>
            </a:r>
            <a:endParaRPr lang="en-GB" sz="1400" dirty="0"/>
          </a:p>
        </p:txBody>
      </p:sp>
      <p:sp>
        <p:nvSpPr>
          <p:cNvPr id="7" name="TextBox 6"/>
          <p:cNvSpPr txBox="1"/>
          <p:nvPr/>
        </p:nvSpPr>
        <p:spPr>
          <a:xfrm>
            <a:off x="6384954" y="3485048"/>
            <a:ext cx="914400" cy="914400"/>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124114" y="2880631"/>
            <a:ext cx="2455903" cy="816135"/>
          </a:xfrm>
          <a:prstGeom prst="rect">
            <a:avLst/>
          </a:prstGeom>
        </p:spPr>
        <p:txBody>
          <a:bodyPr vert="horz" wrap="none" lIns="91440" tIns="45720" rIns="91440" bIns="45720" rtlCol="0" anchor="ctr">
            <a:normAutofit/>
          </a:bodyPr>
          <a:lstStyle/>
          <a:p>
            <a:r>
              <a:rPr lang="en-US" sz="1400" dirty="0"/>
              <a:t>2. Remember the information </a:t>
            </a:r>
          </a:p>
          <a:p>
            <a:r>
              <a:rPr lang="en-US" sz="1400" dirty="0"/>
              <a:t>    long enough to make the </a:t>
            </a:r>
          </a:p>
          <a:p>
            <a:r>
              <a:rPr lang="en-US" sz="1400" dirty="0"/>
              <a:t>    decision</a:t>
            </a:r>
            <a:endParaRPr lang="en-GB" sz="1400" dirty="0"/>
          </a:p>
        </p:txBody>
      </p:sp>
      <p:sp>
        <p:nvSpPr>
          <p:cNvPr id="9" name="TextBox 8"/>
          <p:cNvSpPr txBox="1"/>
          <p:nvPr/>
        </p:nvSpPr>
        <p:spPr>
          <a:xfrm>
            <a:off x="5164306" y="3695491"/>
            <a:ext cx="2377844" cy="914400"/>
          </a:xfrm>
          <a:prstGeom prst="rect">
            <a:avLst/>
          </a:prstGeom>
        </p:spPr>
        <p:txBody>
          <a:bodyPr vert="horz" wrap="none" lIns="91440" tIns="45720" rIns="91440" bIns="45720" rtlCol="0" anchor="ctr">
            <a:normAutofit/>
          </a:bodyPr>
          <a:lstStyle/>
          <a:p>
            <a:r>
              <a:rPr lang="en-US" sz="1400" dirty="0"/>
              <a:t>3. Weigh up the information </a:t>
            </a:r>
          </a:p>
          <a:p>
            <a:r>
              <a:rPr lang="en-US" sz="1400" dirty="0"/>
              <a:t>    to make the decision</a:t>
            </a:r>
            <a:endParaRPr lang="en-GB" sz="1400" dirty="0"/>
          </a:p>
        </p:txBody>
      </p:sp>
      <p:sp>
        <p:nvSpPr>
          <p:cNvPr id="10" name="TextBox 9"/>
          <p:cNvSpPr txBox="1"/>
          <p:nvPr/>
        </p:nvSpPr>
        <p:spPr>
          <a:xfrm>
            <a:off x="5163143" y="4493245"/>
            <a:ext cx="2578566" cy="914400"/>
          </a:xfrm>
          <a:prstGeom prst="rect">
            <a:avLst/>
          </a:prstGeom>
        </p:spPr>
        <p:txBody>
          <a:bodyPr vert="horz" wrap="none" lIns="91440" tIns="45720" rIns="91440" bIns="45720" rtlCol="0" anchor="ctr">
            <a:normAutofit/>
          </a:bodyPr>
          <a:lstStyle/>
          <a:p>
            <a:r>
              <a:rPr lang="en-US" sz="1400" dirty="0"/>
              <a:t>4. Communicate their decision</a:t>
            </a:r>
            <a:endParaRPr lang="en-GB" sz="1400" dirty="0"/>
          </a:p>
        </p:txBody>
      </p:sp>
      <p:pic>
        <p:nvPicPr>
          <p:cNvPr id="2052" name="Picture 4" descr="How big is the brain? Who knows—even our best efforts to calculate its  capacity are flawed and meaning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314" y="4399448"/>
            <a:ext cx="1576166" cy="1436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316" y="579647"/>
            <a:ext cx="3973356" cy="1595703"/>
          </a:xfrm>
          <a:prstGeom prst="rect">
            <a:avLst/>
          </a:prstGeom>
        </p:spPr>
        <p:txBody>
          <a:bodyPr vert="horz" wrap="square" lIns="91440" tIns="45720" rIns="91440" bIns="45720" rtlCol="0" anchor="ctr">
            <a:noAutofit/>
          </a:bodyPr>
          <a:lstStyle/>
          <a:p>
            <a:r>
              <a:rPr lang="cy" sz="2400" b="1" dirty="0">
                <a:solidFill>
                  <a:srgbClr val="16AD85"/>
                </a:solidFill>
                <a:latin typeface="+mn-lt"/>
              </a:rPr>
              <a:t>Mae Adran 3 o’r MCA (2005): </a:t>
            </a:r>
            <a:endParaRPr lang="en-US" sz="2400" b="1">
              <a:solidFill>
                <a:srgbClr val="16AD85"/>
              </a:solidFill>
              <a:latin typeface="+mn-lt"/>
              <a:cs typeface="Arial"/>
            </a:endParaRPr>
          </a:p>
          <a:p>
            <a:pPr marL="0" indent="0">
              <a:buNone/>
            </a:pPr>
            <a:endParaRPr lang="cy" sz="1400" b="1" dirty="0">
              <a:solidFill>
                <a:srgbClr val="000000"/>
              </a:solidFill>
              <a:latin typeface="Arial"/>
            </a:endParaRPr>
          </a:p>
          <a:p>
            <a:pPr marL="0" indent="0">
              <a:buNone/>
            </a:pPr>
            <a:r>
              <a:rPr lang="cy" sz="1600" b="1" dirty="0">
                <a:solidFill>
                  <a:srgbClr val="000000"/>
                </a:solidFill>
                <a:latin typeface="Arial"/>
              </a:rPr>
              <a:t>'</a:t>
            </a:r>
            <a:r>
              <a:rPr lang="cy" sz="1600" b="1" i="1" dirty="0">
                <a:solidFill>
                  <a:srgbClr val="000000"/>
                </a:solidFill>
                <a:latin typeface="Arial"/>
              </a:rPr>
              <a:t>Analluedd i Wneud Penderfyniadau', </a:t>
            </a:r>
            <a:r>
              <a:rPr lang="cy" sz="1600" b="1" dirty="0">
                <a:solidFill>
                  <a:srgbClr val="000000"/>
                </a:solidFill>
                <a:latin typeface="Arial"/>
              </a:rPr>
              <a:t>yn nodi nad yw person yn gallu gwneud penderfyniad os yw'n methu â gwneud un neu fwy o’r pethau canlynol:</a:t>
            </a:r>
          </a:p>
          <a:p>
            <a:pPr marL="0" indent="0">
              <a:buNone/>
            </a:pPr>
            <a:r>
              <a:rPr lang="en-US" sz="1400" b="1" dirty="0"/>
              <a:t>    </a:t>
            </a:r>
          </a:p>
          <a:p>
            <a:endParaRPr lang="en-GB" sz="1400" b="1" dirty="0"/>
          </a:p>
        </p:txBody>
      </p:sp>
      <p:sp>
        <p:nvSpPr>
          <p:cNvPr id="11" name="TextBox 10"/>
          <p:cNvSpPr txBox="1"/>
          <p:nvPr/>
        </p:nvSpPr>
        <p:spPr>
          <a:xfrm>
            <a:off x="312943" y="2228605"/>
            <a:ext cx="2154820" cy="65329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1. Deall y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am benderfyniad penodo</a:t>
            </a:r>
            <a:r>
              <a:rPr lang="cy" sz="1400" b="0" i="0" u="none" strike="noStrike" cap="none" baseline="0" dirty="0">
                <a:solidFill>
                  <a:srgbClr val="000000"/>
                </a:solidFill>
                <a:effectLst/>
                <a:uFillTx/>
                <a:latin typeface="Arial"/>
              </a:rPr>
              <a:t>l</a:t>
            </a:r>
            <a:endParaRPr lang="cy" sz="1400" b="0" i="0" u="none" strike="noStrike" cap="none" baseline="0" dirty="0">
              <a:solidFill>
                <a:srgbClr val="000000"/>
              </a:solidFill>
              <a:effectLst/>
              <a:uFillTx/>
              <a:latin typeface="Arial"/>
              <a:cs typeface="Arial"/>
            </a:endParaRPr>
          </a:p>
        </p:txBody>
      </p:sp>
      <p:sp>
        <p:nvSpPr>
          <p:cNvPr id="12" name="TextBox 11"/>
          <p:cNvSpPr txBox="1"/>
          <p:nvPr/>
        </p:nvSpPr>
        <p:spPr>
          <a:xfrm>
            <a:off x="312943" y="3040443"/>
            <a:ext cx="2455903" cy="816135"/>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2. </a:t>
            </a:r>
            <a:r>
              <a:rPr lang="cy-GB" sz="1400" b="0" i="0" u="none" strike="noStrike" cap="none" baseline="0" dirty="0" err="1">
                <a:solidFill>
                  <a:srgbClr val="000000"/>
                </a:solidFill>
                <a:effectLst/>
                <a:uFillTx/>
                <a:latin typeface="Arial"/>
              </a:rPr>
              <a:t>Cofio'r</a:t>
            </a:r>
            <a:r>
              <a:rPr lang="cy-GB" sz="1400" b="0" i="0" u="none" strike="noStrike" cap="none" baseline="0" dirty="0">
                <a:solidFill>
                  <a:srgbClr val="000000"/>
                </a:solidFill>
                <a:effectLst/>
                <a:uFillTx/>
                <a:latin typeface="Arial"/>
              </a:rPr>
              <a:t>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yn ddigon hir i wneud y</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penderfyniad</a:t>
            </a:r>
            <a:endParaRPr lang="cy-GB" sz="1400" b="0" i="0" u="none" strike="noStrike" cap="none" baseline="0" dirty="0">
              <a:solidFill>
                <a:srgbClr val="000000"/>
              </a:solidFill>
              <a:effectLst/>
              <a:uFillTx/>
              <a:latin typeface="Arial"/>
              <a:cs typeface="Arial"/>
            </a:endParaRPr>
          </a:p>
        </p:txBody>
      </p:sp>
      <p:sp>
        <p:nvSpPr>
          <p:cNvPr id="13" name="TextBox 12"/>
          <p:cNvSpPr txBox="1"/>
          <p:nvPr/>
        </p:nvSpPr>
        <p:spPr>
          <a:xfrm>
            <a:off x="353135" y="3778871"/>
            <a:ext cx="2377844"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3. </a:t>
            </a:r>
            <a:r>
              <a:rPr lang="cy-GB" sz="1400" b="0" i="0" u="none" strike="noStrike" cap="none" baseline="0" dirty="0">
                <a:solidFill>
                  <a:srgbClr val="000000"/>
                </a:solidFill>
                <a:effectLst/>
                <a:uFillTx/>
                <a:latin typeface="Arial"/>
              </a:rPr>
              <a:t>Pwyso a mesur y 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i wneud y penderfyniad</a:t>
            </a:r>
            <a:endParaRPr lang="cy-GB" sz="1400" b="0" i="0" u="none" strike="noStrike" cap="none" baseline="0" dirty="0">
              <a:solidFill>
                <a:srgbClr val="000000"/>
              </a:solidFill>
              <a:effectLst/>
              <a:uFillTx/>
              <a:latin typeface="Arial"/>
              <a:cs typeface="Arial"/>
            </a:endParaRPr>
          </a:p>
        </p:txBody>
      </p:sp>
      <p:sp>
        <p:nvSpPr>
          <p:cNvPr id="14" name="TextBox 13"/>
          <p:cNvSpPr txBox="1"/>
          <p:nvPr/>
        </p:nvSpPr>
        <p:spPr>
          <a:xfrm>
            <a:off x="351972" y="4493245"/>
            <a:ext cx="2578566"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4. </a:t>
            </a:r>
            <a:r>
              <a:rPr lang="cy-GB" sz="1400" b="0" i="0" u="none" strike="noStrike" cap="none" baseline="0">
                <a:solidFill>
                  <a:srgbClr val="000000"/>
                </a:solidFill>
                <a:effectLst/>
                <a:uFillTx/>
                <a:latin typeface="Arial"/>
              </a:rPr>
              <a:t>Cyfathrebu ei benderfyniad</a:t>
            </a:r>
            <a:endParaRPr lang="cy-GB" sz="1400" b="0" i="0" u="none" strike="noStrike" cap="none" baseline="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28766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20792" y="275755"/>
            <a:ext cx="3926586" cy="5507637"/>
          </a:xfrm>
        </p:spPr>
        <p:txBody>
          <a:bodyPr/>
          <a:lstStyle/>
          <a:p>
            <a:pPr marL="0" indent="0">
              <a:buNone/>
            </a:pPr>
            <a:r>
              <a:rPr lang="en-US" b="1" dirty="0">
                <a:solidFill>
                  <a:srgbClr val="16AD85"/>
                </a:solidFill>
              </a:rPr>
              <a:t>Exercise 3:</a:t>
            </a:r>
            <a:endParaRPr lang="en-US" b="1">
              <a:solidFill>
                <a:srgbClr val="16AD85"/>
              </a:solidFill>
              <a:cs typeface="Arial"/>
            </a:endParaRPr>
          </a:p>
          <a:p>
            <a:pPr marL="0" indent="0">
              <a:buNone/>
            </a:pPr>
            <a:endParaRPr lang="en-GB" dirty="0"/>
          </a:p>
        </p:txBody>
      </p:sp>
      <p:pic>
        <p:nvPicPr>
          <p:cNvPr id="1030" name="Picture 6" descr="Two People – The I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795" y="925185"/>
            <a:ext cx="2453268" cy="2406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3376381"/>
            <a:ext cx="4003288" cy="2397513"/>
          </a:xfrm>
          <a:prstGeom prst="rect">
            <a:avLst/>
          </a:prstGeom>
        </p:spPr>
        <p:txBody>
          <a:bodyPr vert="horz" wrap="square" lIns="91440" tIns="45720" rIns="91440" bIns="45720" rtlCol="0" anchor="ctr">
            <a:normAutofit/>
          </a:bodyPr>
          <a:lstStyle/>
          <a:p>
            <a:r>
              <a:rPr lang="en-US" sz="2400" dirty="0"/>
              <a:t>What factors might affect someone understanding the information to make a decision at a particular time? </a:t>
            </a:r>
            <a:endParaRPr lang="en-GB" sz="2400" dirty="0"/>
          </a:p>
        </p:txBody>
      </p:sp>
      <p:sp>
        <p:nvSpPr>
          <p:cNvPr id="7" name="Text Placeholder 4"/>
          <p:cNvSpPr>
            <a:spLocks noGrp="1"/>
          </p:cNvSpPr>
          <p:nvPr>
            <p:ph type="body" sz="quarter" idx="12"/>
          </p:nvPr>
        </p:nvSpPr>
        <p:spPr>
          <a:xfrm>
            <a:off x="89210" y="236139"/>
            <a:ext cx="8943278" cy="5500689"/>
          </a:xfrm>
        </p:spPr>
        <p:txBody>
          <a:bodyPr/>
          <a:lstStyle/>
          <a:p>
            <a:pPr marL="0" indent="0">
              <a:buNone/>
            </a:pPr>
            <a:r>
              <a:rPr lang="cy" sz="2400" b="1" i="0" u="none" strike="noStrike" cap="none" baseline="0" dirty="0">
                <a:solidFill>
                  <a:srgbClr val="16AD85"/>
                </a:solidFill>
                <a:effectLst/>
                <a:uFillTx/>
                <a:latin typeface="Arial"/>
              </a:rPr>
              <a:t>Ymarfer 3:</a:t>
            </a:r>
            <a:endParaRPr lang="en-US" sz="2400" b="1" i="0" u="none" strike="noStrike" cap="none" baseline="0">
              <a:solidFill>
                <a:srgbClr val="16AD85"/>
              </a:solidFill>
              <a:effectLst/>
              <a:uFillTx/>
              <a:latin typeface="Arial"/>
              <a:cs typeface="Arial"/>
            </a:endParaRPr>
          </a:p>
          <a:p>
            <a:pPr marL="0" indent="0">
              <a:buNone/>
            </a:pPr>
            <a:endParaRPr lang="en-GB" dirty="0"/>
          </a:p>
        </p:txBody>
      </p:sp>
      <p:pic>
        <p:nvPicPr>
          <p:cNvPr id="8" name="Picture 6" descr="Two People – The Impac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004" y="932724"/>
            <a:ext cx="2453268" cy="24065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6409" y="3383920"/>
            <a:ext cx="4003288" cy="2397513"/>
          </a:xfrm>
          <a:prstGeom prst="rect">
            <a:avLst/>
          </a:prstGeom>
        </p:spPr>
        <p:txBody>
          <a:bodyPr vert="horz" wrap="square" lIns="91440" tIns="45720" rIns="91440" bIns="45720" rtlCol="0" anchor="ctr">
            <a:normAutofit/>
          </a:bodyPr>
          <a:lstStyle/>
          <a:p>
            <a:r>
              <a:rPr lang="cy" sz="2400" b="0" i="0" u="none" strike="noStrike" cap="none" baseline="0" dirty="0">
                <a:solidFill>
                  <a:srgbClr val="000000"/>
                </a:solidFill>
                <a:effectLst/>
                <a:uFillTx/>
                <a:latin typeface="Arial"/>
              </a:rPr>
              <a:t>Pa ffactorau allai effeithio ar rywun sy’n deall y wybodaeth i wneud penderfyniad ar adeg benodol? </a:t>
            </a:r>
          </a:p>
        </p:txBody>
      </p:sp>
    </p:spTree>
    <p:custDataLst>
      <p:tags r:id="rId1"/>
    </p:custDataLst>
    <p:extLst>
      <p:ext uri="{BB962C8B-B14F-4D97-AF65-F5344CB8AC3E}">
        <p14:creationId xmlns:p14="http://schemas.microsoft.com/office/powerpoint/2010/main" val="6492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943" y="144380"/>
            <a:ext cx="4240417" cy="586085"/>
          </a:xfrm>
        </p:spPr>
        <p:txBody>
          <a:bodyPr vert="horz" wrap="square" lIns="91440" tIns="45720" rIns="91440" bIns="45720" numCol="1" anchor="t" anchorCtr="0" compatLnSpc="1">
            <a:prstTxWarp prst="textNoShape">
              <a:avLst/>
            </a:prstTxWarp>
            <a:noAutofit/>
          </a:bodyPr>
          <a:lstStyle/>
          <a:p>
            <a:r>
              <a:rPr lang="en-US" sz="2400" b="1" dirty="0"/>
              <a:t>Exercise 4: What factors might relate to a lack of mental capacity?</a:t>
            </a:r>
            <a:endParaRPr lang="en-GB" sz="2400" b="1">
              <a:cs typeface="Arial"/>
            </a:endParaRPr>
          </a:p>
        </p:txBody>
      </p:sp>
      <p:sp>
        <p:nvSpPr>
          <p:cNvPr id="3" name="Rectangle 2"/>
          <p:cNvSpPr/>
          <p:nvPr/>
        </p:nvSpPr>
        <p:spPr>
          <a:xfrm>
            <a:off x="5278929" y="1503134"/>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learning disability</a:t>
            </a:r>
            <a:endParaRPr lang="en-GB" dirty="0"/>
          </a:p>
        </p:txBody>
      </p:sp>
      <p:sp>
        <p:nvSpPr>
          <p:cNvPr id="18" name="Rectangle 17"/>
          <p:cNvSpPr/>
          <p:nvPr/>
        </p:nvSpPr>
        <p:spPr>
          <a:xfrm>
            <a:off x="5276183" y="2074178"/>
            <a:ext cx="3100039" cy="5540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mental health problem</a:t>
            </a:r>
            <a:endParaRPr lang="en-GB" dirty="0"/>
          </a:p>
        </p:txBody>
      </p:sp>
      <p:sp>
        <p:nvSpPr>
          <p:cNvPr id="21" name="Rectangle 20"/>
          <p:cNvSpPr/>
          <p:nvPr/>
        </p:nvSpPr>
        <p:spPr>
          <a:xfrm>
            <a:off x="5290080" y="2708432"/>
            <a:ext cx="3100039" cy="5317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Effects from illness</a:t>
            </a:r>
            <a:endParaRPr lang="en-GB" dirty="0"/>
          </a:p>
        </p:txBody>
      </p:sp>
      <p:sp>
        <p:nvSpPr>
          <p:cNvPr id="23" name="Rectangle 22"/>
          <p:cNvSpPr/>
          <p:nvPr/>
        </p:nvSpPr>
        <p:spPr>
          <a:xfrm>
            <a:off x="5292825" y="3966720"/>
            <a:ext cx="3100039" cy="5987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stroke or brain injury</a:t>
            </a:r>
            <a:endParaRPr lang="en-GB" dirty="0"/>
          </a:p>
        </p:txBody>
      </p:sp>
      <p:sp>
        <p:nvSpPr>
          <p:cNvPr id="24" name="Rectangle 23"/>
          <p:cNvSpPr/>
          <p:nvPr/>
        </p:nvSpPr>
        <p:spPr>
          <a:xfrm>
            <a:off x="5315128" y="4646476"/>
            <a:ext cx="3100039" cy="5677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Substance misuse</a:t>
            </a:r>
            <a:endParaRPr lang="en-GB" dirty="0"/>
          </a:p>
        </p:txBody>
      </p:sp>
      <p:sp>
        <p:nvSpPr>
          <p:cNvPr id="10" name="Rectangle 9"/>
          <p:cNvSpPr/>
          <p:nvPr/>
        </p:nvSpPr>
        <p:spPr>
          <a:xfrm>
            <a:off x="5301231" y="528819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Dementia</a:t>
            </a:r>
            <a:endParaRPr lang="en-GB" dirty="0"/>
          </a:p>
        </p:txBody>
      </p:sp>
      <p:sp>
        <p:nvSpPr>
          <p:cNvPr id="11" name="Rectangle 10"/>
          <p:cNvSpPr/>
          <p:nvPr/>
        </p:nvSpPr>
        <p:spPr>
          <a:xfrm>
            <a:off x="5280300" y="333695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Incapacity from an accident</a:t>
            </a:r>
            <a:endParaRPr lang="en-GB" dirty="0"/>
          </a:p>
        </p:txBody>
      </p:sp>
      <p:sp>
        <p:nvSpPr>
          <p:cNvPr id="12" name="Title 1"/>
          <p:cNvSpPr txBox="1">
            <a:spLocks/>
          </p:cNvSpPr>
          <p:nvPr/>
        </p:nvSpPr>
        <p:spPr bwMode="auto">
          <a:xfrm>
            <a:off x="1" y="144380"/>
            <a:ext cx="4682760" cy="58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a:defRPr>
            </a:lvl2pPr>
            <a:lvl3pPr algn="l" rtl="0" eaLnBrk="1" fontAlgn="base" hangingPunct="1">
              <a:lnSpc>
                <a:spcPct val="90000"/>
              </a:lnSpc>
              <a:spcBef>
                <a:spcPct val="0"/>
              </a:spcBef>
              <a:spcAft>
                <a:spcPct val="0"/>
              </a:spcAft>
              <a:defRPr sz="4400">
                <a:solidFill>
                  <a:srgbClr val="37394C"/>
                </a:solidFill>
                <a:latin typeface="Arial"/>
              </a:defRPr>
            </a:lvl3pPr>
            <a:lvl4pPr algn="l" rtl="0" eaLnBrk="1" fontAlgn="base" hangingPunct="1">
              <a:lnSpc>
                <a:spcPct val="90000"/>
              </a:lnSpc>
              <a:spcBef>
                <a:spcPct val="0"/>
              </a:spcBef>
              <a:spcAft>
                <a:spcPct val="0"/>
              </a:spcAft>
              <a:defRPr sz="4400">
                <a:solidFill>
                  <a:srgbClr val="37394C"/>
                </a:solidFill>
                <a:latin typeface="Arial"/>
              </a:defRPr>
            </a:lvl4pPr>
            <a:lvl5pPr algn="l" rtl="0" eaLnBrk="1" fontAlgn="base" hangingPunct="1">
              <a:lnSpc>
                <a:spcPct val="90000"/>
              </a:lnSpc>
              <a:spcBef>
                <a:spcPct val="0"/>
              </a:spcBef>
              <a:spcAft>
                <a:spcPct val="0"/>
              </a:spcAft>
              <a:defRPr sz="4400">
                <a:solidFill>
                  <a:srgbClr val="37394C"/>
                </a:solidFill>
                <a:latin typeface="Arial"/>
              </a:defRPr>
            </a:lvl5pPr>
            <a:lvl6pPr marL="457200" algn="l" rtl="0" eaLnBrk="1" fontAlgn="base" hangingPunct="1">
              <a:lnSpc>
                <a:spcPct val="90000"/>
              </a:lnSpc>
              <a:spcBef>
                <a:spcPct val="0"/>
              </a:spcBef>
              <a:spcAft>
                <a:spcPct val="0"/>
              </a:spcAft>
              <a:defRPr sz="4400">
                <a:solidFill>
                  <a:srgbClr val="37394C"/>
                </a:solidFill>
                <a:latin typeface="Arial"/>
              </a:defRPr>
            </a:lvl6pPr>
            <a:lvl7pPr marL="914400" algn="l" rtl="0" eaLnBrk="1" fontAlgn="base" hangingPunct="1">
              <a:lnSpc>
                <a:spcPct val="90000"/>
              </a:lnSpc>
              <a:spcBef>
                <a:spcPct val="0"/>
              </a:spcBef>
              <a:spcAft>
                <a:spcPct val="0"/>
              </a:spcAft>
              <a:defRPr sz="4400">
                <a:solidFill>
                  <a:srgbClr val="37394C"/>
                </a:solidFill>
                <a:latin typeface="Arial"/>
              </a:defRPr>
            </a:lvl7pPr>
            <a:lvl8pPr marL="1371600" algn="l" rtl="0" eaLnBrk="1" fontAlgn="base" hangingPunct="1">
              <a:lnSpc>
                <a:spcPct val="90000"/>
              </a:lnSpc>
              <a:spcBef>
                <a:spcPct val="0"/>
              </a:spcBef>
              <a:spcAft>
                <a:spcPct val="0"/>
              </a:spcAft>
              <a:defRPr sz="4400">
                <a:solidFill>
                  <a:srgbClr val="37394C"/>
                </a:solidFill>
                <a:latin typeface="Arial"/>
              </a:defRPr>
            </a:lvl8pPr>
            <a:lvl9pPr marL="1828800" algn="l" rtl="0" eaLnBrk="1" fontAlgn="base" hangingPunct="1">
              <a:lnSpc>
                <a:spcPct val="90000"/>
              </a:lnSpc>
              <a:spcBef>
                <a:spcPct val="0"/>
              </a:spcBef>
              <a:spcAft>
                <a:spcPct val="0"/>
              </a:spcAft>
              <a:defRPr sz="4400">
                <a:solidFill>
                  <a:srgbClr val="37394C"/>
                </a:solidFill>
                <a:latin typeface="Arial"/>
              </a:defRPr>
            </a:lvl9pPr>
          </a:lstStyle>
          <a:p>
            <a:pPr defTabSz="914400"/>
            <a:r>
              <a:rPr lang="cy-GB" sz="2400" b="1" dirty="0"/>
              <a:t>Ymarfer 4: Pa ffactorau allai </a:t>
            </a:r>
            <a:br>
              <a:rPr lang="cy-GB" sz="2400" b="1" dirty="0"/>
            </a:br>
            <a:r>
              <a:rPr lang="cy-GB" sz="2400" b="1" dirty="0"/>
              <a:t>ymwneud â diffyg galluedd meddyliol?</a:t>
            </a:r>
            <a:endParaRPr lang="cy-GB" sz="2400" b="1" dirty="0">
              <a:cs typeface="Arial"/>
            </a:endParaRPr>
          </a:p>
        </p:txBody>
      </p:sp>
      <p:sp>
        <p:nvSpPr>
          <p:cNvPr id="13" name="Rectangle 12"/>
          <p:cNvSpPr/>
          <p:nvPr/>
        </p:nvSpPr>
        <p:spPr>
          <a:xfrm>
            <a:off x="7482574" y="1504689"/>
            <a:ext cx="184731" cy="461665"/>
          </a:xfrm>
          <a:prstGeom prst="rect">
            <a:avLst/>
          </a:prstGeom>
        </p:spPr>
        <p:txBody>
          <a:bodyPr wrap="none">
            <a:spAutoFit/>
          </a:bodyPr>
          <a:lstStyle/>
          <a:p>
            <a:endParaRPr lang="en-GB" sz="2400" b="0" i="0">
              <a:solidFill>
                <a:srgbClr val="303030"/>
              </a:solidFill>
              <a:effectLst/>
              <a:latin typeface="inherit"/>
            </a:endParaRPr>
          </a:p>
        </p:txBody>
      </p:sp>
      <p:sp>
        <p:nvSpPr>
          <p:cNvPr id="16" name="Rectangle 15"/>
          <p:cNvSpPr/>
          <p:nvPr/>
        </p:nvSpPr>
        <p:spPr>
          <a:xfrm>
            <a:off x="7003345" y="546156"/>
            <a:ext cx="184731" cy="461665"/>
          </a:xfrm>
          <a:prstGeom prst="rect">
            <a:avLst/>
          </a:prstGeom>
        </p:spPr>
        <p:txBody>
          <a:bodyPr wrap="none">
            <a:spAutoFit/>
          </a:bodyPr>
          <a:lstStyle/>
          <a:p>
            <a:endParaRPr lang="en-GB" sz="2400" b="0" i="0">
              <a:solidFill>
                <a:srgbClr val="303030"/>
              </a:solidFill>
              <a:effectLst/>
              <a:latin typeface="inherit"/>
            </a:endParaRPr>
          </a:p>
        </p:txBody>
      </p:sp>
      <p:sp>
        <p:nvSpPr>
          <p:cNvPr id="17" name="Rectangle 16"/>
          <p:cNvSpPr/>
          <p:nvPr/>
        </p:nvSpPr>
        <p:spPr>
          <a:xfrm>
            <a:off x="238295" y="1475341"/>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Anabledd dysgu</a:t>
            </a:r>
            <a:endParaRPr lang="cy-GB" sz="1800" b="0" i="0" u="none" strike="noStrike" cap="none" baseline="0" dirty="0">
              <a:solidFill>
                <a:srgbClr val="FFFFFF"/>
              </a:solidFill>
              <a:effectLst/>
              <a:uFillTx/>
              <a:latin typeface="Arial"/>
              <a:cs typeface="Arial"/>
            </a:endParaRPr>
          </a:p>
        </p:txBody>
      </p:sp>
      <p:sp>
        <p:nvSpPr>
          <p:cNvPr id="19" name="Rectangle 18"/>
          <p:cNvSpPr/>
          <p:nvPr/>
        </p:nvSpPr>
        <p:spPr>
          <a:xfrm>
            <a:off x="242498" y="2074178"/>
            <a:ext cx="3100039" cy="5540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Problem iechyd meddwl</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20" name="Rectangle 19"/>
          <p:cNvSpPr/>
          <p:nvPr/>
        </p:nvSpPr>
        <p:spPr>
          <a:xfrm>
            <a:off x="256394" y="2708432"/>
            <a:ext cx="3100039" cy="5317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Effeithiau salwch</a:t>
            </a:r>
            <a:endParaRPr lang="cy-GB" sz="1800" b="0" i="0" u="none" strike="noStrike" cap="none" baseline="0" dirty="0">
              <a:solidFill>
                <a:srgbClr val="FFFFFF"/>
              </a:solidFill>
              <a:effectLst/>
              <a:uFillTx/>
              <a:latin typeface="Arial"/>
              <a:cs typeface="Arial"/>
            </a:endParaRPr>
          </a:p>
        </p:txBody>
      </p:sp>
      <p:sp>
        <p:nvSpPr>
          <p:cNvPr id="22" name="Rectangle 21"/>
          <p:cNvSpPr/>
          <p:nvPr/>
        </p:nvSpPr>
        <p:spPr>
          <a:xfrm>
            <a:off x="252191" y="3966720"/>
            <a:ext cx="3100039" cy="5987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Strôc neu anaf i'r ymennydd</a:t>
            </a:r>
            <a:endParaRPr lang="cy-GB" sz="1800" b="0" i="0" u="none" strike="noStrike" cap="none" baseline="0" dirty="0">
              <a:solidFill>
                <a:srgbClr val="FFFFFF"/>
              </a:solidFill>
              <a:effectLst/>
              <a:uFillTx/>
              <a:latin typeface="Arial"/>
              <a:cs typeface="Arial"/>
            </a:endParaRPr>
          </a:p>
        </p:txBody>
      </p:sp>
      <p:sp>
        <p:nvSpPr>
          <p:cNvPr id="25" name="Rectangle 24"/>
          <p:cNvSpPr/>
          <p:nvPr/>
        </p:nvSpPr>
        <p:spPr>
          <a:xfrm>
            <a:off x="253649" y="4646476"/>
            <a:ext cx="3100039" cy="5677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Camddefnyddio sylweddau</a:t>
            </a:r>
            <a:endParaRPr lang="cy-GB" sz="1800" b="0" i="0" u="none" strike="noStrike" cap="none" baseline="0" dirty="0">
              <a:solidFill>
                <a:srgbClr val="FFFFFF"/>
              </a:solidFill>
              <a:effectLst/>
              <a:uFillTx/>
              <a:latin typeface="Arial"/>
              <a:cs typeface="Arial"/>
            </a:endParaRPr>
          </a:p>
        </p:txBody>
      </p:sp>
      <p:sp>
        <p:nvSpPr>
          <p:cNvPr id="26" name="Rectangle 25"/>
          <p:cNvSpPr/>
          <p:nvPr/>
        </p:nvSpPr>
        <p:spPr>
          <a:xfrm>
            <a:off x="239752" y="528819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a:solidFill>
                  <a:srgbClr val="FFFFFF"/>
                </a:solidFill>
                <a:effectLst/>
                <a:uFillTx/>
                <a:latin typeface="Arial"/>
              </a:rPr>
              <a:t>Dementia</a:t>
            </a:r>
          </a:p>
        </p:txBody>
      </p:sp>
      <p:sp>
        <p:nvSpPr>
          <p:cNvPr id="27" name="Rectangle 26"/>
          <p:cNvSpPr/>
          <p:nvPr/>
        </p:nvSpPr>
        <p:spPr>
          <a:xfrm>
            <a:off x="253563" y="3336957"/>
            <a:ext cx="3111190" cy="521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Analluogrwydd yn dilyn damwain</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31148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3" grpId="0" animBg="1"/>
      <p:bldP spid="24" grpId="0" animBg="1"/>
      <p:bldP spid="10" grpId="0" animBg="1"/>
      <p:bldP spid="11" grpId="0" animBg="1"/>
      <p:bldP spid="17" grpId="0" animBg="1"/>
      <p:bldP spid="19" grpId="0" animBg="1"/>
      <p:bldP spid="20" grpId="0" animBg="1"/>
      <p:bldP spid="22"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92425" y="144966"/>
            <a:ext cx="4554885" cy="5787483"/>
          </a:xfrm>
        </p:spPr>
        <p:txBody>
          <a:bodyPr>
            <a:normAutofit lnSpcReduction="10000"/>
          </a:bodyPr>
          <a:lstStyle/>
          <a:p>
            <a:r>
              <a:rPr lang="en-US" sz="2400" b="1" dirty="0">
                <a:solidFill>
                  <a:srgbClr val="16AD85"/>
                </a:solidFill>
                <a:latin typeface="+mj-lt"/>
                <a:ea typeface="+mj-ea"/>
                <a:cs typeface="+mj-cs"/>
              </a:rPr>
              <a:t>How is Mental Capacity Assessed?</a:t>
            </a:r>
            <a:endParaRPr lang="en-US" sz="2400" b="1" dirty="0">
              <a:solidFill>
                <a:srgbClr val="16AD85"/>
              </a:solidFill>
              <a:latin typeface="+mj-lt"/>
              <a:ea typeface="+mj-ea"/>
              <a:cs typeface="Arial"/>
            </a:endParaRPr>
          </a:p>
          <a:p>
            <a:endParaRPr lang="en-US" dirty="0">
              <a:solidFill>
                <a:schemeClr val="tx1"/>
              </a:solidFill>
            </a:endParaRPr>
          </a:p>
          <a:p>
            <a:r>
              <a:rPr lang="en-US" dirty="0">
                <a:solidFill>
                  <a:schemeClr val="tx1"/>
                </a:solidFill>
              </a:rPr>
              <a:t>The MCA sets out a 2-stage test of capacity. </a:t>
            </a:r>
            <a:endParaRPr lang="en-US">
              <a:solidFill>
                <a:schemeClr val="tx1"/>
              </a:solidFill>
              <a:cs typeface="Arial" panose="020B0604020202020204"/>
            </a:endParaRPr>
          </a:p>
          <a:p>
            <a:r>
              <a:rPr lang="en-US" dirty="0">
                <a:solidFill>
                  <a:schemeClr val="tx1"/>
                </a:solidFill>
              </a:rPr>
              <a:t>In order to decide whether an individual has </a:t>
            </a:r>
            <a:endParaRPr lang="en-US">
              <a:solidFill>
                <a:schemeClr val="tx1"/>
              </a:solidFill>
              <a:cs typeface="Arial"/>
            </a:endParaRPr>
          </a:p>
          <a:p>
            <a:r>
              <a:rPr lang="en-US" dirty="0">
                <a:solidFill>
                  <a:schemeClr val="tx1"/>
                </a:solidFill>
              </a:rPr>
              <a:t>the capacity to make a particular decision </a:t>
            </a:r>
            <a:endParaRPr lang="en-US">
              <a:solidFill>
                <a:schemeClr val="tx1"/>
              </a:solidFill>
              <a:cs typeface="Arial"/>
            </a:endParaRPr>
          </a:p>
          <a:p>
            <a:r>
              <a:rPr lang="en-US" dirty="0">
                <a:solidFill>
                  <a:schemeClr val="tx1"/>
                </a:solidFill>
              </a:rPr>
              <a:t>you must answer two questions:</a:t>
            </a:r>
            <a:endParaRPr lang="en-US">
              <a:solidFill>
                <a:schemeClr val="tx1"/>
              </a:solidFill>
              <a:cs typeface="Arial"/>
            </a:endParaRPr>
          </a:p>
          <a:p>
            <a:r>
              <a:rPr lang="en-US" b="1" dirty="0">
                <a:solidFill>
                  <a:schemeClr val="tx1"/>
                </a:solidFill>
              </a:rPr>
              <a:t>Stage 1</a:t>
            </a:r>
            <a:r>
              <a:rPr lang="en-US" dirty="0">
                <a:solidFill>
                  <a:schemeClr val="tx1"/>
                </a:solidFill>
              </a:rPr>
              <a:t>. Is there an impairment of or disturbance in the functioning of a person’s mind or brain? If so,</a:t>
            </a:r>
            <a:endParaRPr lang="en-US">
              <a:solidFill>
                <a:schemeClr val="tx1"/>
              </a:solidFill>
              <a:cs typeface="Arial"/>
            </a:endParaRPr>
          </a:p>
          <a:p>
            <a:r>
              <a:rPr lang="en-US" b="1" dirty="0">
                <a:solidFill>
                  <a:schemeClr val="tx1"/>
                </a:solidFill>
              </a:rPr>
              <a:t>Stage 2</a:t>
            </a:r>
            <a:r>
              <a:rPr lang="en-US" dirty="0">
                <a:solidFill>
                  <a:schemeClr val="tx1"/>
                </a:solidFill>
              </a:rPr>
              <a:t>. Is the impairment or disturbance </a:t>
            </a:r>
            <a:endParaRPr lang="en-US">
              <a:solidFill>
                <a:schemeClr val="tx1"/>
              </a:solidFill>
              <a:cs typeface="Arial"/>
            </a:endParaRPr>
          </a:p>
          <a:p>
            <a:r>
              <a:rPr lang="en-US" dirty="0">
                <a:solidFill>
                  <a:schemeClr val="tx1"/>
                </a:solidFill>
              </a:rPr>
              <a:t>sufficient that the person lacks the capacity to make a particular decision?</a:t>
            </a:r>
            <a:endParaRPr lang="en-US" dirty="0">
              <a:solidFill>
                <a:schemeClr val="tx1"/>
              </a:solidFill>
              <a:cs typeface="Arial"/>
            </a:endParaRPr>
          </a:p>
          <a:p>
            <a:r>
              <a:rPr lang="en-US" dirty="0">
                <a:solidFill>
                  <a:schemeClr val="tx1"/>
                </a:solidFill>
              </a:rPr>
              <a:t>(If a person does not have such an impairment or disturbance of the mind or brain, they will not lack capacity under the Act)</a:t>
            </a:r>
            <a:endParaRPr lang="en-US">
              <a:solidFill>
                <a:schemeClr val="tx1"/>
              </a:solidFill>
              <a:cs typeface="Arial"/>
            </a:endParaRPr>
          </a:p>
          <a:p>
            <a:endParaRPr lang="en-GB" dirty="0">
              <a:cs typeface="Arial"/>
            </a:endParaRPr>
          </a:p>
        </p:txBody>
      </p:sp>
      <p:sp>
        <p:nvSpPr>
          <p:cNvPr id="3" name="Text Placeholder 4"/>
          <p:cNvSpPr>
            <a:spLocks noGrp="1"/>
          </p:cNvSpPr>
          <p:nvPr>
            <p:ph type="body" sz="quarter" idx="12"/>
          </p:nvPr>
        </p:nvSpPr>
        <p:spPr>
          <a:xfrm>
            <a:off x="5085" y="144966"/>
            <a:ext cx="4562675" cy="5787483"/>
          </a:xfrm>
        </p:spPr>
        <p:txBody>
          <a:bodyPr>
            <a:normAutofit lnSpcReduction="10000"/>
          </a:bodyPr>
          <a:lstStyle/>
          <a:p>
            <a:r>
              <a:rPr lang="cy" sz="2600" b="1" dirty="0">
                <a:solidFill>
                  <a:srgbClr val="16AD85"/>
                </a:solidFill>
                <a:latin typeface="+mj-lt"/>
                <a:ea typeface="+mj-ea"/>
                <a:cs typeface="+mj-cs"/>
              </a:rPr>
              <a:t>Sut mae Galluedd Meddyliol yn </a:t>
            </a:r>
            <a:r>
              <a:rPr lang="cy" sz="2600" b="1" dirty="0" err="1">
                <a:solidFill>
                  <a:srgbClr val="16AD85"/>
                </a:solidFill>
                <a:latin typeface="+mj-lt"/>
                <a:ea typeface="+mj-ea"/>
                <a:cs typeface="+mj-cs"/>
              </a:rPr>
              <a:t>cael</a:t>
            </a:r>
            <a:r>
              <a:rPr lang="cy" sz="2600" b="1" dirty="0">
                <a:solidFill>
                  <a:srgbClr val="16AD85"/>
                </a:solidFill>
                <a:latin typeface="+mj-lt"/>
                <a:ea typeface="+mj-ea"/>
                <a:cs typeface="+mj-cs"/>
              </a:rPr>
              <a:t> </a:t>
            </a:r>
            <a:r>
              <a:rPr lang="cy" sz="2600" b="1" dirty="0" err="1">
                <a:solidFill>
                  <a:srgbClr val="16AD85"/>
                </a:solidFill>
                <a:latin typeface="+mj-lt"/>
                <a:ea typeface="+mj-ea"/>
                <a:cs typeface="+mj-cs"/>
              </a:rPr>
              <a:t>ei</a:t>
            </a:r>
            <a:r>
              <a:rPr lang="cy" sz="2600" b="1" dirty="0">
                <a:solidFill>
                  <a:srgbClr val="16AD85"/>
                </a:solidFill>
                <a:latin typeface="+mj-lt"/>
                <a:ea typeface="+mj-ea"/>
                <a:cs typeface="+mj-cs"/>
              </a:rPr>
              <a:t> </a:t>
            </a:r>
            <a:r>
              <a:rPr lang="cy" sz="2600" b="1" dirty="0" err="1">
                <a:solidFill>
                  <a:srgbClr val="16AD85"/>
                </a:solidFill>
                <a:latin typeface="+mj-lt"/>
                <a:ea typeface="+mj-ea"/>
                <a:cs typeface="+mj-cs"/>
              </a:rPr>
              <a:t>Asesu</a:t>
            </a:r>
            <a:r>
              <a:rPr lang="cy" sz="2600" b="1" dirty="0">
                <a:solidFill>
                  <a:srgbClr val="16AD85"/>
                </a:solidFill>
                <a:latin typeface="+mj-lt"/>
                <a:ea typeface="+mj-ea"/>
                <a:cs typeface="+mj-cs"/>
              </a:rPr>
              <a:t>?</a:t>
            </a:r>
            <a:endParaRPr lang="en-US" sz="2600" b="1" dirty="0">
              <a:solidFill>
                <a:srgbClr val="16AD85"/>
              </a:solidFill>
              <a:latin typeface="+mj-lt"/>
              <a:ea typeface="+mj-ea"/>
              <a:cs typeface="Arial"/>
            </a:endParaRPr>
          </a:p>
          <a:p>
            <a:endParaRPr lang="cy-GB" sz="2600" b="1" dirty="0">
              <a:solidFill>
                <a:srgbClr val="16AD85"/>
              </a:solidFill>
              <a:latin typeface="Arial"/>
            </a:endParaRPr>
          </a:p>
          <a:p>
            <a:r>
              <a:rPr lang="cy-GB" b="0" i="0" u="none" strike="noStrike" cap="none" baseline="0" dirty="0">
                <a:solidFill>
                  <a:srgbClr val="000000"/>
                </a:solidFill>
                <a:effectLst/>
                <a:uFillTx/>
                <a:latin typeface="Arial"/>
              </a:rPr>
              <a:t>Mae’r MCA yn gosod prawf 2 gam o </a:t>
            </a:r>
            <a:r>
              <a:rPr lang="cy-GB" b="0" i="0" u="none" strike="noStrike" cap="none" baseline="0" dirty="0" err="1">
                <a:solidFill>
                  <a:srgbClr val="000000"/>
                </a:solidFill>
                <a:effectLst/>
                <a:uFillTx/>
                <a:latin typeface="Arial"/>
              </a:rPr>
              <a:t>alluedd</a:t>
            </a:r>
            <a:r>
              <a:rPr lang="cy-GB" b="0" i="0" u="none" strike="noStrike" cap="none" baseline="0" dirty="0">
                <a:solidFill>
                  <a:srgbClr val="000000"/>
                </a:solidFill>
                <a:effectLst/>
                <a:uFillTx/>
                <a:latin typeface="Arial"/>
              </a:rPr>
              <a:t>.</a:t>
            </a:r>
            <a:r>
              <a:rPr lang="cy-GB" dirty="0">
                <a:solidFill>
                  <a:srgbClr val="000000"/>
                </a:solidFill>
                <a:latin typeface="Arial"/>
              </a:rPr>
              <a:t> </a:t>
            </a:r>
            <a:endParaRPr lang="cy-GB" b="0" i="0" u="none" strike="noStrike" cap="none" baseline="0" dirty="0">
              <a:solidFill>
                <a:srgbClr val="000000"/>
              </a:solidFill>
              <a:effectLst/>
              <a:uFillTx/>
              <a:latin typeface="Arial"/>
              <a:cs typeface="Arial" panose="020B0604020202020204"/>
            </a:endParaRPr>
          </a:p>
          <a:p>
            <a:r>
              <a:rPr lang="cy-GB" b="0" i="0" u="none" strike="noStrike" cap="none" baseline="0" dirty="0">
                <a:solidFill>
                  <a:srgbClr val="000000"/>
                </a:solidFill>
                <a:effectLst/>
                <a:uFillTx/>
                <a:latin typeface="Arial"/>
              </a:rPr>
              <a:t>Er mwyn penderfynu a oes gan unigolyn</a:t>
            </a:r>
            <a:r>
              <a:rPr lang="cy-GB" dirty="0">
                <a:solidFill>
                  <a:srgbClr val="000000"/>
                </a:solidFill>
                <a:latin typeface="Arial"/>
              </a:rPr>
              <a:t> y </a:t>
            </a:r>
            <a:r>
              <a:rPr lang="cy-GB" b="0" i="0" u="none" strike="noStrike" cap="none" baseline="0" dirty="0">
                <a:solidFill>
                  <a:srgbClr val="000000"/>
                </a:solidFill>
                <a:effectLst/>
                <a:uFillTx/>
                <a:latin typeface="Arial"/>
              </a:rPr>
              <a:t>galluedd i wneud penderfyniad penodol</a:t>
            </a:r>
            <a:r>
              <a:rPr lang="cy-GB" dirty="0">
                <a:solidFill>
                  <a:srgbClr val="000000"/>
                </a:solidFill>
                <a:latin typeface="Arial"/>
              </a:rPr>
              <a:t> </a:t>
            </a:r>
            <a:r>
              <a:rPr lang="cy-GB" b="0" i="0" u="none" strike="noStrike" cap="none" baseline="0" dirty="0">
                <a:solidFill>
                  <a:srgbClr val="000000"/>
                </a:solidFill>
                <a:effectLst/>
                <a:uFillTx/>
                <a:latin typeface="Arial"/>
              </a:rPr>
              <a:t>rhaid i chi ateb dau gwestiwn:</a:t>
            </a:r>
            <a:endParaRPr lang="cy-GB" b="0" i="0" u="none" strike="noStrike" cap="none" baseline="0" dirty="0">
              <a:solidFill>
                <a:srgbClr val="000000"/>
              </a:solidFill>
              <a:effectLst/>
              <a:uFillTx/>
              <a:latin typeface="Arial"/>
              <a:cs typeface="Arial"/>
            </a:endParaRPr>
          </a:p>
          <a:p>
            <a:r>
              <a:rPr lang="cy-GB" b="1" i="0" u="none" strike="noStrike" cap="none" baseline="0" dirty="0">
                <a:solidFill>
                  <a:srgbClr val="000000"/>
                </a:solidFill>
                <a:effectLst/>
                <a:uFillTx/>
                <a:latin typeface="Arial"/>
              </a:rPr>
              <a:t>Cam 1</a:t>
            </a:r>
            <a:r>
              <a:rPr lang="cy-GB" b="0" i="0" u="none" strike="noStrike" cap="none" baseline="0" dirty="0">
                <a:solidFill>
                  <a:srgbClr val="000000"/>
                </a:solidFill>
                <a:effectLst/>
                <a:uFillTx/>
                <a:latin typeface="Arial"/>
              </a:rPr>
              <a:t>. A oes nam neu aflonyddwch</a:t>
            </a:r>
            <a:r>
              <a:rPr lang="cy-GB" dirty="0">
                <a:solidFill>
                  <a:srgbClr val="000000"/>
                </a:solidFill>
                <a:latin typeface="Arial"/>
              </a:rPr>
              <a:t> </a:t>
            </a:r>
            <a:r>
              <a:rPr lang="cy-GB" b="0" i="0" u="none" strike="noStrike" cap="none" baseline="0" dirty="0">
                <a:solidFill>
                  <a:srgbClr val="000000"/>
                </a:solidFill>
                <a:effectLst/>
                <a:uFillTx/>
                <a:latin typeface="Arial"/>
              </a:rPr>
              <a:t>yng ngweithrediad meddwl neu ymennydd person? Os felly,</a:t>
            </a:r>
            <a:endParaRPr lang="cy-GB" b="0" i="0" u="none" strike="noStrike" cap="none" baseline="0" dirty="0">
              <a:solidFill>
                <a:srgbClr val="000000"/>
              </a:solidFill>
              <a:effectLst/>
              <a:uFillTx/>
              <a:latin typeface="Arial"/>
              <a:cs typeface="Arial"/>
            </a:endParaRPr>
          </a:p>
          <a:p>
            <a:r>
              <a:rPr lang="cy-GB" b="1" i="0" u="none" strike="noStrike" cap="none" baseline="0" dirty="0">
                <a:solidFill>
                  <a:srgbClr val="000000"/>
                </a:solidFill>
                <a:effectLst/>
                <a:uFillTx/>
                <a:latin typeface="Arial"/>
              </a:rPr>
              <a:t>Cam 2</a:t>
            </a:r>
            <a:r>
              <a:rPr lang="cy-GB" b="0" i="0" u="none" strike="noStrike" cap="none" baseline="0" dirty="0">
                <a:solidFill>
                  <a:srgbClr val="000000"/>
                </a:solidFill>
                <a:effectLst/>
                <a:uFillTx/>
                <a:latin typeface="Arial"/>
              </a:rPr>
              <a:t>. A yw'r nam neu'r aflonyddwch</a:t>
            </a:r>
            <a:r>
              <a:rPr lang="cy-GB" dirty="0">
                <a:solidFill>
                  <a:srgbClr val="000000"/>
                </a:solidFill>
                <a:latin typeface="Arial"/>
              </a:rPr>
              <a:t> </a:t>
            </a:r>
            <a:endParaRPr lang="cy-GB" b="0" i="0" u="none" strike="noStrike" cap="none" baseline="0" dirty="0">
              <a:solidFill>
                <a:srgbClr val="000000"/>
              </a:solidFill>
              <a:effectLst/>
              <a:uFillTx/>
              <a:latin typeface="Arial"/>
              <a:cs typeface="Arial"/>
            </a:endParaRPr>
          </a:p>
          <a:p>
            <a:r>
              <a:rPr lang="cy-GB" b="0" i="0" u="none" strike="noStrike" cap="none" baseline="0" dirty="0">
                <a:solidFill>
                  <a:srgbClr val="000000"/>
                </a:solidFill>
                <a:effectLst/>
                <a:uFillTx/>
                <a:latin typeface="Arial"/>
              </a:rPr>
              <a:t>yn ddigonol fel nad oes gan y person y galluedd i wneud</a:t>
            </a:r>
            <a:r>
              <a:rPr lang="cy-GB" dirty="0">
                <a:solidFill>
                  <a:srgbClr val="000000"/>
                </a:solidFill>
                <a:latin typeface="Arial"/>
              </a:rPr>
              <a:t> </a:t>
            </a:r>
            <a:r>
              <a:rPr lang="cy-GB" b="0" i="0" u="none" strike="noStrike" cap="none" baseline="0" dirty="0">
                <a:solidFill>
                  <a:srgbClr val="000000"/>
                </a:solidFill>
                <a:effectLst/>
                <a:uFillTx/>
                <a:latin typeface="Arial"/>
              </a:rPr>
              <a:t>penderfyniad penodol?</a:t>
            </a:r>
            <a:endParaRPr lang="cy-GB" b="0" i="0" u="none" strike="noStrike" cap="none" baseline="0" dirty="0">
              <a:solidFill>
                <a:srgbClr val="000000"/>
              </a:solidFill>
              <a:effectLst/>
              <a:uFillTx/>
              <a:latin typeface="Arial"/>
              <a:cs typeface="Arial"/>
            </a:endParaRPr>
          </a:p>
          <a:p>
            <a:r>
              <a:rPr lang="cy-GB" b="0" i="0" u="none" strike="noStrike" cap="none" baseline="0" dirty="0">
                <a:solidFill>
                  <a:srgbClr val="000000"/>
                </a:solidFill>
                <a:effectLst/>
                <a:uFillTx/>
                <a:latin typeface="Arial"/>
              </a:rPr>
              <a:t>(Os nad oes gan berson nam neu aflonyddwch y meddwl neu'r ymennydd o'r fath, ni fyddant heb</a:t>
            </a:r>
            <a:r>
              <a:rPr lang="cy-GB" dirty="0">
                <a:solidFill>
                  <a:srgbClr val="000000"/>
                </a:solidFill>
                <a:latin typeface="Arial"/>
              </a:rPr>
              <a:t> </a:t>
            </a:r>
            <a:r>
              <a:rPr lang="cy-GB" b="0" i="0" u="none" strike="noStrike" cap="none" baseline="0" dirty="0" err="1">
                <a:solidFill>
                  <a:srgbClr val="000000"/>
                </a:solidFill>
                <a:effectLst/>
                <a:uFillTx/>
                <a:latin typeface="Arial"/>
              </a:rPr>
              <a:t>alluedd</a:t>
            </a:r>
            <a:r>
              <a:rPr lang="cy-GB" b="0" i="0" u="none" strike="noStrike" cap="none" baseline="0" dirty="0">
                <a:solidFill>
                  <a:srgbClr val="000000"/>
                </a:solidFill>
                <a:effectLst/>
                <a:uFillTx/>
                <a:latin typeface="Arial"/>
              </a:rPr>
              <a:t> o dan y Ddeddf)</a:t>
            </a:r>
            <a:endParaRPr lang="cy-GB" b="0" i="0" u="none" strike="noStrike" cap="none" baseline="0" dirty="0">
              <a:solidFill>
                <a:srgbClr val="000000"/>
              </a:solidFill>
              <a:effectLst/>
              <a:uFillTx/>
              <a:latin typeface="Arial"/>
              <a:cs typeface="Arial"/>
            </a:endParaRPr>
          </a:p>
          <a:p>
            <a:endParaRPr lang="en-GB" dirty="0">
              <a:cs typeface="Arial"/>
            </a:endParaRPr>
          </a:p>
        </p:txBody>
      </p:sp>
    </p:spTree>
    <p:custDataLst>
      <p:tags r:id="rId1"/>
    </p:custDataLst>
    <p:extLst>
      <p:ext uri="{BB962C8B-B14F-4D97-AF65-F5344CB8AC3E}">
        <p14:creationId xmlns:p14="http://schemas.microsoft.com/office/powerpoint/2010/main" val="39902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fade">
                                      <p:cBhvr>
                                        <p:cTn id="72" dur="500"/>
                                        <p:tgtEl>
                                          <p:spTgt spid="3">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046827" y="163066"/>
            <a:ext cx="3830835" cy="358933"/>
          </a:xfrm>
        </p:spPr>
        <p:txBody>
          <a:bodyPr>
            <a:noAutofit/>
          </a:bodyPr>
          <a:lstStyle/>
          <a:p>
            <a:r>
              <a:rPr lang="en-US" sz="2400" b="1" dirty="0">
                <a:solidFill>
                  <a:srgbClr val="16AD85"/>
                </a:solidFill>
                <a:latin typeface="+mj-lt"/>
                <a:ea typeface="+mj-ea"/>
                <a:cs typeface="+mj-cs"/>
              </a:rPr>
              <a:t>Helping people make decisions:</a:t>
            </a:r>
            <a:endParaRPr lang="en-US" sz="2400" b="1">
              <a:solidFill>
                <a:srgbClr val="16AD85"/>
              </a:solidFill>
              <a:latin typeface="+mj-lt"/>
              <a:ea typeface="+mj-ea"/>
              <a:cs typeface="Arial"/>
            </a:endParaRPr>
          </a:p>
        </p:txBody>
      </p:sp>
      <p:sp>
        <p:nvSpPr>
          <p:cNvPr id="6" name="TextBox 5"/>
          <p:cNvSpPr txBox="1"/>
          <p:nvPr/>
        </p:nvSpPr>
        <p:spPr>
          <a:xfrm>
            <a:off x="5113104" y="2446192"/>
            <a:ext cx="3674886" cy="720827"/>
          </a:xfrm>
          <a:prstGeom prst="rect">
            <a:avLst/>
          </a:prstGeom>
        </p:spPr>
        <p:txBody>
          <a:bodyPr vert="horz" wrap="none" lIns="91440" tIns="45720" rIns="91440" bIns="45720" rtlCol="0" anchor="ctr">
            <a:normAutofit/>
          </a:bodyPr>
          <a:lstStyle/>
          <a:p>
            <a:r>
              <a:rPr lang="en-US" sz="1400" dirty="0"/>
              <a:t>Does the person have all the </a:t>
            </a:r>
          </a:p>
          <a:p>
            <a:r>
              <a:rPr lang="en-US" sz="1400" dirty="0"/>
              <a:t>relevant information they need?</a:t>
            </a:r>
          </a:p>
          <a:p>
            <a:endParaRPr lang="en-GB" dirty="0"/>
          </a:p>
        </p:txBody>
      </p:sp>
      <p:sp>
        <p:nvSpPr>
          <p:cNvPr id="7" name="TextBox 6"/>
          <p:cNvSpPr txBox="1"/>
          <p:nvPr/>
        </p:nvSpPr>
        <p:spPr>
          <a:xfrm>
            <a:off x="5111044" y="1767968"/>
            <a:ext cx="3527024" cy="814039"/>
          </a:xfrm>
          <a:prstGeom prst="rect">
            <a:avLst/>
          </a:prstGeom>
        </p:spPr>
        <p:txBody>
          <a:bodyPr vert="horz" wrap="none" lIns="91440" tIns="45720" rIns="91440" bIns="45720" rtlCol="0" anchor="ctr">
            <a:normAutofit/>
          </a:bodyPr>
          <a:lstStyle/>
          <a:p>
            <a:r>
              <a:rPr lang="en-US" sz="1400" dirty="0"/>
              <a:t>Have they been given information </a:t>
            </a:r>
          </a:p>
          <a:p>
            <a:r>
              <a:rPr lang="en-US" sz="1400" dirty="0"/>
              <a:t>on any alternatives?</a:t>
            </a:r>
          </a:p>
          <a:p>
            <a:endParaRPr lang="en-GB" dirty="0"/>
          </a:p>
        </p:txBody>
      </p:sp>
      <p:sp>
        <p:nvSpPr>
          <p:cNvPr id="8" name="Rectangle 7"/>
          <p:cNvSpPr/>
          <p:nvPr/>
        </p:nvSpPr>
        <p:spPr>
          <a:xfrm>
            <a:off x="5137485" y="3695318"/>
            <a:ext cx="3289609" cy="523220"/>
          </a:xfrm>
          <a:prstGeom prst="rect">
            <a:avLst/>
          </a:prstGeom>
        </p:spPr>
        <p:txBody>
          <a:bodyPr wrap="square">
            <a:spAutoFit/>
          </a:bodyPr>
          <a:lstStyle/>
          <a:p>
            <a:r>
              <a:rPr lang="en-US" sz="1400" b="0" i="0" dirty="0">
                <a:effectLst/>
                <a:latin typeface="Arial" panose="020B0604020202020204" pitchFamily="34" charset="0"/>
                <a:cs typeface="Arial" panose="020B0604020202020204" pitchFamily="34" charset="0"/>
              </a:rPr>
              <a:t>Could information be explained </a:t>
            </a:r>
          </a:p>
          <a:p>
            <a:r>
              <a:rPr lang="en-US" sz="1400" b="0" i="0" dirty="0">
                <a:effectLst/>
                <a:latin typeface="Arial" panose="020B0604020202020204" pitchFamily="34" charset="0"/>
                <a:cs typeface="Arial" panose="020B0604020202020204" pitchFamily="34" charset="0"/>
              </a:rPr>
              <a:t>or presented differently? </a:t>
            </a:r>
          </a:p>
        </p:txBody>
      </p:sp>
      <p:sp>
        <p:nvSpPr>
          <p:cNvPr id="9" name="Rectangle 8"/>
          <p:cNvSpPr/>
          <p:nvPr/>
        </p:nvSpPr>
        <p:spPr>
          <a:xfrm>
            <a:off x="5137485" y="4984854"/>
            <a:ext cx="2871438" cy="1015663"/>
          </a:xfrm>
          <a:prstGeom prst="rect">
            <a:avLst/>
          </a:prstGeom>
        </p:spPr>
        <p:txBody>
          <a:bodyPr wrap="square">
            <a:spAutoFit/>
          </a:bodyPr>
          <a:lstStyle/>
          <a:p>
            <a:r>
              <a:rPr lang="en-US" sz="1400" dirty="0"/>
              <a:t>Could anyone else help with communication, such as a family member, carer or advocate?</a:t>
            </a:r>
          </a:p>
          <a:p>
            <a:endParaRPr lang="en-US" b="0" i="0" dirty="0">
              <a:solidFill>
                <a:srgbClr val="212B32"/>
              </a:solidFill>
              <a:effectLst/>
              <a:latin typeface="Frutiger W01"/>
            </a:endParaRPr>
          </a:p>
        </p:txBody>
      </p:sp>
      <p:sp>
        <p:nvSpPr>
          <p:cNvPr id="10" name="Rectangle 9"/>
          <p:cNvSpPr/>
          <p:nvPr/>
        </p:nvSpPr>
        <p:spPr>
          <a:xfrm>
            <a:off x="5107326" y="3067471"/>
            <a:ext cx="3668751" cy="800219"/>
          </a:xfrm>
          <a:prstGeom prst="rect">
            <a:avLst/>
          </a:prstGeom>
        </p:spPr>
        <p:txBody>
          <a:bodyPr wrap="square">
            <a:spAutoFit/>
          </a:bodyPr>
          <a:lstStyle/>
          <a:p>
            <a:r>
              <a:rPr lang="en-US" sz="1400" dirty="0"/>
              <a:t>Are there particular times of day when the person's understanding is better?</a:t>
            </a:r>
          </a:p>
          <a:p>
            <a:endParaRPr lang="en-US" b="0" i="0" dirty="0">
              <a:solidFill>
                <a:srgbClr val="212B32"/>
              </a:solidFill>
              <a:effectLst/>
              <a:latin typeface="Frutiger W01"/>
            </a:endParaRPr>
          </a:p>
        </p:txBody>
      </p:sp>
      <p:sp>
        <p:nvSpPr>
          <p:cNvPr id="11" name="TextBox 10"/>
          <p:cNvSpPr txBox="1"/>
          <p:nvPr/>
        </p:nvSpPr>
        <p:spPr>
          <a:xfrm>
            <a:off x="5081096" y="4349161"/>
            <a:ext cx="2971809" cy="793285"/>
          </a:xfrm>
          <a:prstGeom prst="rect">
            <a:avLst/>
          </a:prstGeom>
        </p:spPr>
        <p:txBody>
          <a:bodyPr vert="horz" wrap="none" lIns="91440" tIns="45720" rIns="91440" bIns="45720" rtlCol="0" anchor="ctr">
            <a:normAutofit/>
          </a:bodyPr>
          <a:lstStyle/>
          <a:p>
            <a:r>
              <a:rPr lang="en-US" sz="1400" dirty="0">
                <a:latin typeface="Arial"/>
                <a:cs typeface="Arial"/>
              </a:rPr>
              <a:t>Are there particular locations where</a:t>
            </a:r>
          </a:p>
          <a:p>
            <a:r>
              <a:rPr lang="en-US" sz="1400" dirty="0"/>
              <a:t>the person may feel more at ease?</a:t>
            </a:r>
          </a:p>
          <a:p>
            <a:endParaRPr lang="en-GB" dirty="0"/>
          </a:p>
        </p:txBody>
      </p:sp>
      <p:sp>
        <p:nvSpPr>
          <p:cNvPr id="3" name="TextBox 2"/>
          <p:cNvSpPr txBox="1"/>
          <p:nvPr/>
        </p:nvSpPr>
        <p:spPr>
          <a:xfrm>
            <a:off x="5047642" y="927945"/>
            <a:ext cx="3650161" cy="789296"/>
          </a:xfrm>
          <a:prstGeom prst="rect">
            <a:avLst/>
          </a:prstGeom>
        </p:spPr>
        <p:txBody>
          <a:bodyPr vert="horz" wrap="none" lIns="91440" tIns="45720" rIns="91440" bIns="45720" rtlCol="0" anchor="ctr">
            <a:normAutofit/>
          </a:bodyPr>
          <a:lstStyle/>
          <a:p>
            <a:r>
              <a:rPr lang="en-US" sz="1400" dirty="0"/>
              <a:t>Before deciding a person lacks capacity, </a:t>
            </a:r>
          </a:p>
          <a:p>
            <a:r>
              <a:rPr lang="en-US" sz="1400" dirty="0"/>
              <a:t>it’s important to take steps to enable </a:t>
            </a:r>
          </a:p>
          <a:p>
            <a:r>
              <a:rPr lang="en-US" sz="1400" dirty="0"/>
              <a:t>them to try to make the decision themselves</a:t>
            </a:r>
            <a:endParaRPr lang="en-GB" sz="1400" dirty="0"/>
          </a:p>
        </p:txBody>
      </p:sp>
      <p:sp>
        <p:nvSpPr>
          <p:cNvPr id="12" name="Text Placeholder 4"/>
          <p:cNvSpPr>
            <a:spLocks noGrp="1"/>
          </p:cNvSpPr>
          <p:nvPr>
            <p:ph type="body" sz="quarter" idx="12"/>
          </p:nvPr>
        </p:nvSpPr>
        <p:spPr>
          <a:xfrm>
            <a:off x="192505" y="197322"/>
            <a:ext cx="4367463" cy="358932"/>
          </a:xfrm>
        </p:spPr>
        <p:txBody>
          <a:bodyPr>
            <a:noAutofit/>
          </a:bodyPr>
          <a:lstStyle/>
          <a:p>
            <a:r>
              <a:rPr lang="cy" sz="2400" b="1" dirty="0">
                <a:solidFill>
                  <a:srgbClr val="16AD85"/>
                </a:solidFill>
                <a:latin typeface="+mj-lt"/>
                <a:ea typeface="+mj-ea"/>
                <a:cs typeface="+mj-cs"/>
              </a:rPr>
              <a:t>Helpu pobl i wneud penderfyniadau:</a:t>
            </a:r>
            <a:endParaRPr lang="en-US" sz="2400" b="1">
              <a:solidFill>
                <a:srgbClr val="16AD85"/>
              </a:solidFill>
              <a:latin typeface="+mj-lt"/>
              <a:ea typeface="+mj-ea"/>
              <a:cs typeface="Arial"/>
            </a:endParaRPr>
          </a:p>
        </p:txBody>
      </p:sp>
      <p:sp>
        <p:nvSpPr>
          <p:cNvPr id="13" name="TextBox 12"/>
          <p:cNvSpPr txBox="1"/>
          <p:nvPr/>
        </p:nvSpPr>
        <p:spPr>
          <a:xfrm>
            <a:off x="211089" y="2486121"/>
            <a:ext cx="2486722" cy="720827"/>
          </a:xfrm>
          <a:prstGeom prst="rect">
            <a:avLst/>
          </a:prstGeom>
        </p:spPr>
        <p:txBody>
          <a:bodyPr vert="horz" wrap="none" lIns="91440" tIns="45720" rIns="91440" bIns="45720" rtlCol="0" anchor="ctr">
            <a:normAutofit/>
          </a:bodyPr>
          <a:lstStyle/>
          <a:p>
            <a:r>
              <a:rPr lang="cy-GB" sz="1400" dirty="0">
                <a:solidFill>
                  <a:srgbClr val="000000"/>
                </a:solidFill>
                <a:latin typeface="Arial"/>
              </a:rPr>
              <a:t>Oes</a:t>
            </a:r>
            <a:r>
              <a:rPr lang="cy-GB" sz="1400" b="0" i="0" u="none" strike="noStrike" cap="none" baseline="0" dirty="0">
                <a:solidFill>
                  <a:srgbClr val="000000"/>
                </a:solidFill>
                <a:effectLst/>
                <a:uFillTx/>
                <a:latin typeface="Arial"/>
              </a:rPr>
              <a:t> gan y person yr holl</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wybodaeth berthnasol sydd ei a</a:t>
            </a:r>
            <a:r>
              <a:rPr lang="cy" sz="1400" b="0" i="0" u="none" strike="noStrike" cap="none" baseline="0" dirty="0" err="1">
                <a:solidFill>
                  <a:srgbClr val="000000"/>
                </a:solidFill>
                <a:effectLst/>
                <a:uFillTx/>
                <a:latin typeface="Arial"/>
              </a:rPr>
              <a:t>ngen</a:t>
            </a:r>
            <a:r>
              <a:rPr lang="cy" sz="1400" b="0" i="0" u="none" strike="noStrike" cap="none" baseline="0" dirty="0">
                <a:solidFill>
                  <a:srgbClr val="000000"/>
                </a:solidFill>
                <a:effectLst/>
                <a:uFillTx/>
                <a:latin typeface="Arial"/>
              </a:rPr>
              <a:t> </a:t>
            </a:r>
            <a:r>
              <a:rPr lang="cy" sz="1400" b="0" i="0" u="none" strike="noStrike" cap="none" baseline="0" dirty="0" err="1">
                <a:solidFill>
                  <a:srgbClr val="000000"/>
                </a:solidFill>
                <a:effectLst/>
                <a:uFillTx/>
                <a:latin typeface="Arial"/>
              </a:rPr>
              <a:t>arno</a:t>
            </a:r>
            <a:r>
              <a:rPr lang="cy" sz="1400" b="0" i="0" u="none" strike="noStrike" cap="none" baseline="0" dirty="0">
                <a:solidFill>
                  <a:srgbClr val="000000"/>
                </a:solidFill>
                <a:effectLst/>
                <a:uFillTx/>
                <a:latin typeface="Arial"/>
              </a:rPr>
              <a:t>?</a:t>
            </a:r>
            <a:endParaRPr lang="cy" sz="1400" b="0" i="0" u="none" strike="noStrike" cap="none" baseline="0" dirty="0">
              <a:solidFill>
                <a:srgbClr val="000000"/>
              </a:solidFill>
              <a:effectLst/>
              <a:uFillTx/>
              <a:latin typeface="Arial"/>
              <a:cs typeface="Arial"/>
            </a:endParaRPr>
          </a:p>
          <a:p>
            <a:endParaRPr lang="en-GB"/>
          </a:p>
        </p:txBody>
      </p:sp>
      <p:sp>
        <p:nvSpPr>
          <p:cNvPr id="14" name="TextBox 13"/>
          <p:cNvSpPr txBox="1"/>
          <p:nvPr/>
        </p:nvSpPr>
        <p:spPr>
          <a:xfrm>
            <a:off x="225959" y="1767967"/>
            <a:ext cx="2456982" cy="814039"/>
          </a:xfrm>
          <a:prstGeom prst="rect">
            <a:avLst/>
          </a:prstGeom>
        </p:spPr>
        <p:txBody>
          <a:bodyPr vert="horz" wrap="none" lIns="91440" tIns="45720" rIns="91440" bIns="45720" rtlCol="0" anchor="ctr">
            <a:normAutofit/>
          </a:bodyPr>
          <a:lstStyle/>
          <a:p>
            <a:r>
              <a:rPr lang="cy-GB" sz="1400" dirty="0">
                <a:solidFill>
                  <a:srgbClr val="000000"/>
                </a:solidFill>
                <a:latin typeface="Arial"/>
              </a:rPr>
              <a:t>A </a:t>
            </a:r>
            <a:r>
              <a:rPr lang="cy-GB" sz="1400" b="0" i="0" u="none" strike="noStrike" cap="none" baseline="0" dirty="0">
                <a:solidFill>
                  <a:srgbClr val="000000"/>
                </a:solidFill>
                <a:effectLst/>
                <a:uFillTx/>
                <a:latin typeface="Arial"/>
              </a:rPr>
              <a:t>yw wedi cael gwybodaeth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ar unrhyw ddewisiadau eraill?</a:t>
            </a:r>
            <a:endParaRPr lang="cy-GB" sz="1400" b="0" i="0" u="none" strike="noStrike" cap="none" baseline="0" dirty="0">
              <a:solidFill>
                <a:srgbClr val="000000"/>
              </a:solidFill>
              <a:effectLst/>
              <a:uFillTx/>
              <a:latin typeface="Arial"/>
              <a:cs typeface="Arial"/>
            </a:endParaRPr>
          </a:p>
          <a:p>
            <a:endParaRPr lang="en-GB"/>
          </a:p>
        </p:txBody>
      </p:sp>
      <p:sp>
        <p:nvSpPr>
          <p:cNvPr id="15" name="Rectangle 14"/>
          <p:cNvSpPr/>
          <p:nvPr/>
        </p:nvSpPr>
        <p:spPr>
          <a:xfrm>
            <a:off x="192505" y="3725264"/>
            <a:ext cx="3292899" cy="523220"/>
          </a:xfrm>
          <a:prstGeom prst="rect">
            <a:avLst/>
          </a:prstGeom>
        </p:spPr>
        <p:txBody>
          <a:bodyPr wrap="square">
            <a:spAutoFit/>
          </a:bodyPr>
          <a:lstStyle/>
          <a:p>
            <a:r>
              <a:rPr lang="cy" sz="1400" b="0" i="0" u="none" strike="noStrike" cap="none" baseline="0" dirty="0">
                <a:solidFill>
                  <a:srgbClr val="000000"/>
                </a:solidFill>
                <a:effectLst/>
                <a:uFillTx/>
                <a:latin typeface="Arial" panose="020B0604020202020204" pitchFamily="34" charset="0"/>
                <a:cs typeface="Arial" panose="020B0604020202020204" pitchFamily="34" charset="0"/>
              </a:rPr>
              <a:t>A ellid esbonio neu gyflwyno gwybodaeth yn wahanol? </a:t>
            </a:r>
          </a:p>
        </p:txBody>
      </p:sp>
      <p:sp>
        <p:nvSpPr>
          <p:cNvPr id="16" name="Rectangle 15"/>
          <p:cNvSpPr/>
          <p:nvPr/>
        </p:nvSpPr>
        <p:spPr>
          <a:xfrm>
            <a:off x="192505" y="4984853"/>
            <a:ext cx="2874309" cy="1006846"/>
          </a:xfrm>
          <a:prstGeom prst="rect">
            <a:avLst/>
          </a:prstGeom>
        </p:spPr>
        <p:txBody>
          <a:bodyPr wrap="square" lIns="91440" tIns="45720" rIns="91440" bIns="45720" anchor="t">
            <a:spAutoFit/>
          </a:bodyPr>
          <a:lstStyle/>
          <a:p>
            <a:r>
              <a:rPr lang="cy-GB" sz="1400" b="0" i="0" u="none" strike="noStrike" cap="none" baseline="0" dirty="0">
                <a:solidFill>
                  <a:srgbClr val="000000"/>
                </a:solidFill>
                <a:effectLst/>
                <a:uFillTx/>
                <a:latin typeface="Arial"/>
              </a:rPr>
              <a:t>A allai unrhyw un arall helpu gyda chyfathrebu, fel aelod o'r teulu, gofalwr neu eiriolwr?</a:t>
            </a:r>
          </a:p>
          <a:p>
            <a:endParaRPr lang="en-US" b="0" i="0">
              <a:solidFill>
                <a:srgbClr val="212B32"/>
              </a:solidFill>
              <a:effectLst/>
              <a:latin typeface="Frutiger W01"/>
            </a:endParaRPr>
          </a:p>
        </p:txBody>
      </p:sp>
      <p:sp>
        <p:nvSpPr>
          <p:cNvPr id="17" name="Rectangle 16"/>
          <p:cNvSpPr/>
          <p:nvPr/>
        </p:nvSpPr>
        <p:spPr>
          <a:xfrm>
            <a:off x="222241" y="3067470"/>
            <a:ext cx="3672419" cy="793273"/>
          </a:xfrm>
          <a:prstGeom prst="rect">
            <a:avLst/>
          </a:prstGeom>
        </p:spPr>
        <p:txBody>
          <a:bodyPr wrap="square" lIns="91440" tIns="45720" rIns="91440" bIns="45720" anchor="t">
            <a:spAutoFit/>
          </a:bodyPr>
          <a:lstStyle/>
          <a:p>
            <a:r>
              <a:rPr lang="cy" sz="1400">
                <a:solidFill>
                  <a:srgbClr val="000000"/>
                </a:solidFill>
                <a:latin typeface="Arial"/>
              </a:rPr>
              <a:t>Oes</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adegau</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penodol</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o'r</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dydd</a:t>
            </a:r>
            <a:r>
              <a:rPr lang="cy" sz="1400" b="0" i="0" u="none" strike="noStrike" cap="none" baseline="0" dirty="0">
                <a:solidFill>
                  <a:srgbClr val="000000"/>
                </a:solidFill>
                <a:effectLst/>
                <a:uFillTx/>
                <a:latin typeface="Arial"/>
              </a:rPr>
              <a:t> pan </a:t>
            </a:r>
            <a:r>
              <a:rPr lang="cy" sz="1400" b="0" i="0" u="none" strike="noStrike" cap="none" baseline="0" err="1">
                <a:solidFill>
                  <a:srgbClr val="000000"/>
                </a:solidFill>
                <a:effectLst/>
                <a:uFillTx/>
                <a:latin typeface="Arial"/>
              </a:rPr>
              <a:t>fydd</a:t>
            </a:r>
            <a:r>
              <a:rPr lang="cy" sz="1400" b="0" i="0" u="none" strike="noStrike" cap="none" baseline="0" dirty="0">
                <a:solidFill>
                  <a:srgbClr val="000000"/>
                </a:solidFill>
                <a:effectLst/>
                <a:uFillTx/>
                <a:latin typeface="Arial"/>
              </a:rPr>
              <a:t> </a:t>
            </a:r>
            <a:r>
              <a:rPr lang="cy" sz="1400" b="0" i="0" u="none" strike="noStrike" cap="none" baseline="0" err="1">
                <a:solidFill>
                  <a:srgbClr val="000000"/>
                </a:solidFill>
                <a:effectLst/>
                <a:uFillTx/>
                <a:latin typeface="Arial"/>
              </a:rPr>
              <a:t>dealltwriaeth</a:t>
            </a:r>
            <a:r>
              <a:rPr lang="cy" sz="1400" b="0" i="0" u="none" strike="noStrike" cap="none" baseline="0" dirty="0">
                <a:solidFill>
                  <a:srgbClr val="000000"/>
                </a:solidFill>
                <a:effectLst/>
                <a:uFillTx/>
                <a:latin typeface="Arial"/>
              </a:rPr>
              <a:t> y person yn well?</a:t>
            </a:r>
          </a:p>
          <a:p>
            <a:endParaRPr lang="en-US" b="0" i="0" dirty="0">
              <a:solidFill>
                <a:srgbClr val="212B32"/>
              </a:solidFill>
              <a:effectLst/>
              <a:latin typeface="Frutiger W01"/>
            </a:endParaRPr>
          </a:p>
        </p:txBody>
      </p:sp>
      <p:sp>
        <p:nvSpPr>
          <p:cNvPr id="18" name="TextBox 17"/>
          <p:cNvSpPr txBox="1"/>
          <p:nvPr/>
        </p:nvSpPr>
        <p:spPr>
          <a:xfrm>
            <a:off x="225959" y="4349160"/>
            <a:ext cx="2971809" cy="793285"/>
          </a:xfrm>
          <a:prstGeom prst="rect">
            <a:avLst/>
          </a:prstGeom>
        </p:spPr>
        <p:txBody>
          <a:bodyPr vert="horz" wrap="none" lIns="91440" tIns="45720" rIns="91440" bIns="45720" rtlCol="0" anchor="ctr">
            <a:normAutofit/>
          </a:bodyPr>
          <a:lstStyle/>
          <a:p>
            <a:r>
              <a:rPr lang="cy-GB" sz="1400" dirty="0">
                <a:solidFill>
                  <a:srgbClr val="000000"/>
                </a:solidFill>
                <a:latin typeface="Arial"/>
              </a:rPr>
              <a:t>Oes</a:t>
            </a:r>
            <a:r>
              <a:rPr lang="cy-GB" sz="1400" b="0" i="0" u="none" strike="noStrike" cap="none" baseline="0" dirty="0">
                <a:solidFill>
                  <a:srgbClr val="000000"/>
                </a:solidFill>
                <a:effectLst/>
                <a:uFillTx/>
                <a:latin typeface="Arial"/>
              </a:rPr>
              <a:t> lleoliadau penodol lle</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efallai y bydd y person yn teimlo'n fwy cyfforddus?</a:t>
            </a:r>
            <a:endParaRPr lang="cy-GB" sz="1400" b="0" i="0" u="none" strike="noStrike" cap="none" baseline="0" dirty="0">
              <a:solidFill>
                <a:srgbClr val="000000"/>
              </a:solidFill>
              <a:effectLst/>
              <a:uFillTx/>
              <a:latin typeface="Arial"/>
              <a:cs typeface="Arial"/>
            </a:endParaRPr>
          </a:p>
          <a:p>
            <a:endParaRPr lang="cy-GB" dirty="0">
              <a:cs typeface="Arial"/>
            </a:endParaRPr>
          </a:p>
        </p:txBody>
      </p:sp>
      <p:sp>
        <p:nvSpPr>
          <p:cNvPr id="20" name="TextBox 19"/>
          <p:cNvSpPr txBox="1"/>
          <p:nvPr/>
        </p:nvSpPr>
        <p:spPr>
          <a:xfrm>
            <a:off x="192505" y="924516"/>
            <a:ext cx="3650161" cy="789296"/>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Cyn penderfynu nad oes gan berson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mae'n bwysig cymryd camau i alluogi</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iddo geisio gwneud y penderfyniad ei hun</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332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58814" y="77001"/>
            <a:ext cx="4885187" cy="1037063"/>
          </a:xfrm>
        </p:spPr>
        <p:txBody>
          <a:bodyPr>
            <a:normAutofit fontScale="92500" lnSpcReduction="20000"/>
          </a:bodyPr>
          <a:lstStyle/>
          <a:p>
            <a:r>
              <a:rPr lang="en-US" sz="2000" b="1" dirty="0">
                <a:solidFill>
                  <a:srgbClr val="16AD85"/>
                </a:solidFill>
                <a:latin typeface="+mj-lt"/>
                <a:ea typeface="+mj-ea"/>
                <a:cs typeface="+mj-cs"/>
              </a:rPr>
              <a:t>Exercise 5: </a:t>
            </a:r>
            <a:endParaRPr lang="en-US" sz="2000" b="1" dirty="0">
              <a:solidFill>
                <a:srgbClr val="16AD85"/>
              </a:solidFill>
              <a:latin typeface="+mj-lt"/>
              <a:ea typeface="+mj-ea"/>
              <a:cs typeface="Arial"/>
            </a:endParaRPr>
          </a:p>
          <a:p>
            <a:r>
              <a:rPr lang="en-US" sz="2000" b="1" dirty="0">
                <a:solidFill>
                  <a:srgbClr val="16AD85"/>
                </a:solidFill>
                <a:latin typeface="+mj-lt"/>
                <a:ea typeface="+mj-ea"/>
                <a:cs typeface="+mj-cs"/>
              </a:rPr>
              <a:t>What information should be provided to </a:t>
            </a:r>
            <a:endParaRPr lang="en-US" sz="2000" b="1" dirty="0">
              <a:solidFill>
                <a:srgbClr val="16AD85"/>
              </a:solidFill>
              <a:latin typeface="+mj-lt"/>
              <a:ea typeface="+mj-ea"/>
              <a:cs typeface="Arial"/>
            </a:endParaRPr>
          </a:p>
          <a:p>
            <a:r>
              <a:rPr lang="en-US" sz="2000" b="1" dirty="0">
                <a:solidFill>
                  <a:srgbClr val="16AD85"/>
                </a:solidFill>
                <a:latin typeface="+mj-lt"/>
                <a:ea typeface="+mj-ea"/>
                <a:cs typeface="+mj-cs"/>
              </a:rPr>
              <a:t>people and how should it be provided?</a:t>
            </a:r>
            <a:endParaRPr lang="en-US" sz="2000" b="1" dirty="0">
              <a:solidFill>
                <a:srgbClr val="16AD85"/>
              </a:solidFill>
              <a:latin typeface="+mj-lt"/>
              <a:ea typeface="+mj-ea"/>
              <a:cs typeface="Arial"/>
            </a:endParaRPr>
          </a:p>
        </p:txBody>
      </p:sp>
      <p:pic>
        <p:nvPicPr>
          <p:cNvPr id="1026" name="Picture 2" descr="Social workers warned to prepare for longer home care visits and &amp;#39;extra  admin&amp;#39; as coronavirus spreads | Community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84" y="1194370"/>
            <a:ext cx="6737707" cy="4461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058" y="1037063"/>
            <a:ext cx="5042582" cy="2364058"/>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78058" y="3842651"/>
            <a:ext cx="5151864" cy="1855622"/>
          </a:xfrm>
          <a:prstGeom prst="rect">
            <a:avLst/>
          </a:prstGeom>
        </p:spPr>
        <p:txBody>
          <a:bodyPr vert="horz" wrap="none" lIns="91440" tIns="45720" rIns="91440" bIns="45720" rtlCol="0" anchor="ctr">
            <a:normAutofit/>
          </a:bodyPr>
          <a:lstStyle/>
          <a:p>
            <a:endParaRPr lang="en-GB" dirty="0"/>
          </a:p>
        </p:txBody>
      </p:sp>
      <p:sp>
        <p:nvSpPr>
          <p:cNvPr id="2" name="TextBox 1"/>
          <p:cNvSpPr txBox="1"/>
          <p:nvPr/>
        </p:nvSpPr>
        <p:spPr>
          <a:xfrm>
            <a:off x="177246" y="-126827"/>
            <a:ext cx="4138863" cy="1181442"/>
          </a:xfrm>
          <a:prstGeom prst="rect">
            <a:avLst/>
          </a:prstGeom>
        </p:spPr>
        <p:txBody>
          <a:bodyPr vert="horz" wrap="square" lIns="91440" tIns="45720" rIns="91440" bIns="45720" rtlCol="0" anchor="ctr">
            <a:noAutofit/>
          </a:bodyPr>
          <a:lstStyle/>
          <a:p>
            <a:r>
              <a:rPr lang="cy" sz="2000" b="1" dirty="0">
                <a:solidFill>
                  <a:srgbClr val="16AD85"/>
                </a:solidFill>
                <a:latin typeface="+mj-lt"/>
                <a:ea typeface="+mj-ea"/>
                <a:cs typeface="+mj-cs"/>
              </a:rPr>
              <a:t>Ymarfer 5: </a:t>
            </a:r>
            <a:endParaRPr lang="en-US" sz="2000" b="1" dirty="0">
              <a:solidFill>
                <a:srgbClr val="16AD85"/>
              </a:solidFill>
              <a:latin typeface="+mj-lt"/>
              <a:ea typeface="+mj-ea"/>
              <a:cs typeface="Arial"/>
            </a:endParaRPr>
          </a:p>
          <a:p>
            <a:r>
              <a:rPr lang="cy" sz="2000" b="1" dirty="0">
                <a:solidFill>
                  <a:srgbClr val="16AD85"/>
                </a:solidFill>
                <a:latin typeface="+mj-lt"/>
                <a:ea typeface="+mj-ea"/>
                <a:cs typeface="+mj-cs"/>
              </a:rPr>
              <a:t>Pa wybodaeth y dylid ei darparu </a:t>
            </a:r>
            <a:endParaRPr lang="cy" sz="2000" b="1" dirty="0">
              <a:solidFill>
                <a:srgbClr val="16AD85"/>
              </a:solidFill>
              <a:latin typeface="+mj-lt"/>
              <a:ea typeface="+mj-ea"/>
              <a:cs typeface="Arial"/>
            </a:endParaRPr>
          </a:p>
          <a:p>
            <a:r>
              <a:rPr lang="cy" sz="2000" b="1" dirty="0">
                <a:solidFill>
                  <a:srgbClr val="16AD85"/>
                </a:solidFill>
                <a:latin typeface="+mj-lt"/>
                <a:ea typeface="+mj-ea"/>
                <a:cs typeface="+mj-cs"/>
              </a:rPr>
              <a:t>i bobl a sut y dylid ei darparu?</a:t>
            </a:r>
            <a:endParaRPr lang="cy" sz="2000" b="1" dirty="0">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18068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61547" y="113900"/>
            <a:ext cx="3850034" cy="5798634"/>
          </a:xfrm>
        </p:spPr>
        <p:txBody>
          <a:bodyPr>
            <a:normAutofit/>
          </a:bodyPr>
          <a:lstStyle/>
          <a:p>
            <a:r>
              <a:rPr lang="en-US" sz="2000" b="1" dirty="0">
                <a:solidFill>
                  <a:srgbClr val="16AD85"/>
                </a:solidFill>
                <a:latin typeface="+mj-lt"/>
                <a:ea typeface="+mj-ea"/>
                <a:cs typeface="+mj-cs"/>
              </a:rPr>
              <a:t>Who assesses mental capacity?</a:t>
            </a:r>
          </a:p>
        </p:txBody>
      </p:sp>
      <p:sp>
        <p:nvSpPr>
          <p:cNvPr id="6" name="TextBox 5"/>
          <p:cNvSpPr txBox="1"/>
          <p:nvPr/>
        </p:nvSpPr>
        <p:spPr>
          <a:xfrm>
            <a:off x="9686010" y="1228380"/>
            <a:ext cx="4460486" cy="2264339"/>
          </a:xfrm>
          <a:prstGeom prst="rect">
            <a:avLst/>
          </a:prstGeom>
        </p:spPr>
        <p:txBody>
          <a:bodyPr vert="horz" wrap="none" lIns="91440" tIns="45720" rIns="91440" bIns="45720" rtlCol="0" anchor="ctr">
            <a:noAutofit/>
          </a:bodyPr>
          <a:lstStyle/>
          <a:p>
            <a:endParaRPr lang="en-GB" dirty="0"/>
          </a:p>
        </p:txBody>
      </p:sp>
      <p:pic>
        <p:nvPicPr>
          <p:cNvPr id="1026" name="Picture 2" descr="Cup of Caring | The Hub, Wymond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108" y="2162748"/>
            <a:ext cx="2166589" cy="1790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41405" y="3578821"/>
            <a:ext cx="4505091" cy="2333711"/>
          </a:xfrm>
          <a:prstGeom prst="rect">
            <a:avLst/>
          </a:prstGeom>
        </p:spPr>
        <p:txBody>
          <a:bodyPr vert="horz" wrap="square" lIns="91440" tIns="45720" rIns="91440" bIns="45720" rtlCol="0" anchor="ctr">
            <a:normAutofit/>
          </a:bodyPr>
          <a:lstStyle/>
          <a:p>
            <a:endParaRPr lang="en-GB" dirty="0"/>
          </a:p>
        </p:txBody>
      </p:sp>
      <p:sp>
        <p:nvSpPr>
          <p:cNvPr id="8" name="Rectangle 7"/>
          <p:cNvSpPr/>
          <p:nvPr/>
        </p:nvSpPr>
        <p:spPr>
          <a:xfrm>
            <a:off x="5771931" y="1448947"/>
            <a:ext cx="2520176" cy="4425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Care workers</a:t>
            </a:r>
            <a:endParaRPr lang="en-GB" dirty="0"/>
          </a:p>
        </p:txBody>
      </p:sp>
      <p:sp>
        <p:nvSpPr>
          <p:cNvPr id="9" name="Rectangle 8"/>
          <p:cNvSpPr/>
          <p:nvPr/>
        </p:nvSpPr>
        <p:spPr>
          <a:xfrm>
            <a:off x="5771931" y="834420"/>
            <a:ext cx="2520176" cy="494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Family members</a:t>
            </a:r>
            <a:endParaRPr lang="en-GB" dirty="0"/>
          </a:p>
        </p:txBody>
      </p:sp>
      <p:sp>
        <p:nvSpPr>
          <p:cNvPr id="10" name="Rectangle 9"/>
          <p:cNvSpPr/>
          <p:nvPr/>
        </p:nvSpPr>
        <p:spPr>
          <a:xfrm>
            <a:off x="5771931" y="2584548"/>
            <a:ext cx="2520176" cy="4510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Social workers</a:t>
            </a:r>
            <a:endParaRPr lang="en-GB" dirty="0"/>
          </a:p>
        </p:txBody>
      </p:sp>
      <p:sp>
        <p:nvSpPr>
          <p:cNvPr id="11" name="Rectangle 10"/>
          <p:cNvSpPr/>
          <p:nvPr/>
        </p:nvSpPr>
        <p:spPr>
          <a:xfrm>
            <a:off x="5771931" y="1989028"/>
            <a:ext cx="2520176" cy="4854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Care managers</a:t>
            </a:r>
            <a:endParaRPr lang="en-GB" dirty="0"/>
          </a:p>
        </p:txBody>
      </p:sp>
      <p:sp>
        <p:nvSpPr>
          <p:cNvPr id="12" name="Rectangle 11"/>
          <p:cNvSpPr/>
          <p:nvPr/>
        </p:nvSpPr>
        <p:spPr>
          <a:xfrm>
            <a:off x="5771931" y="3137030"/>
            <a:ext cx="2520176" cy="580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Psychiatrists &amp; Psychologists</a:t>
            </a:r>
            <a:endParaRPr lang="en-GB" dirty="0"/>
          </a:p>
        </p:txBody>
      </p:sp>
      <p:sp>
        <p:nvSpPr>
          <p:cNvPr id="13" name="Rectangle 12"/>
          <p:cNvSpPr/>
          <p:nvPr/>
        </p:nvSpPr>
        <p:spPr>
          <a:xfrm>
            <a:off x="5771931" y="3819164"/>
            <a:ext cx="2520176" cy="440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An IMCA</a:t>
            </a:r>
            <a:endParaRPr lang="en-GB" dirty="0"/>
          </a:p>
        </p:txBody>
      </p:sp>
      <p:sp>
        <p:nvSpPr>
          <p:cNvPr id="14" name="Rectangle 13"/>
          <p:cNvSpPr/>
          <p:nvPr/>
        </p:nvSpPr>
        <p:spPr>
          <a:xfrm>
            <a:off x="5771931" y="4361106"/>
            <a:ext cx="2520176" cy="6377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 doctor appointed by the Court</a:t>
            </a:r>
            <a:endParaRPr lang="en-GB" dirty="0"/>
          </a:p>
        </p:txBody>
      </p:sp>
      <p:sp>
        <p:nvSpPr>
          <p:cNvPr id="15" name="Rectangle 14"/>
          <p:cNvSpPr/>
          <p:nvPr/>
        </p:nvSpPr>
        <p:spPr>
          <a:xfrm>
            <a:off x="5771931" y="5100337"/>
            <a:ext cx="2520176" cy="51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Legal practitioners</a:t>
            </a:r>
            <a:endParaRPr lang="en-GB" dirty="0"/>
          </a:p>
        </p:txBody>
      </p:sp>
      <p:sp>
        <p:nvSpPr>
          <p:cNvPr id="16" name="Text Placeholder 4"/>
          <p:cNvSpPr>
            <a:spLocks noGrp="1"/>
          </p:cNvSpPr>
          <p:nvPr>
            <p:ph type="body" sz="quarter" idx="12"/>
          </p:nvPr>
        </p:nvSpPr>
        <p:spPr>
          <a:xfrm>
            <a:off x="19558" y="113900"/>
            <a:ext cx="4566339" cy="5793605"/>
          </a:xfrm>
        </p:spPr>
        <p:txBody>
          <a:bodyPr>
            <a:normAutofit/>
          </a:bodyPr>
          <a:lstStyle/>
          <a:p>
            <a:pPr defTabSz="912813" eaLnBrk="0" hangingPunct="0">
              <a:spcBef>
                <a:spcPct val="0"/>
              </a:spcBef>
            </a:pPr>
            <a:r>
              <a:rPr lang="cy" sz="2000" b="1" dirty="0">
                <a:solidFill>
                  <a:srgbClr val="16AD85"/>
                </a:solidFill>
                <a:latin typeface="+mj-lt"/>
                <a:ea typeface="+mj-ea"/>
                <a:cs typeface="+mj-cs"/>
              </a:rPr>
              <a:t>Pwy sy'n asesu galluedd meddyliol?</a:t>
            </a:r>
            <a:endParaRPr lang="en-US" sz="2000" b="1" dirty="0">
              <a:solidFill>
                <a:srgbClr val="16AD85"/>
              </a:solidFill>
              <a:latin typeface="+mj-lt"/>
              <a:ea typeface="+mj-ea"/>
              <a:cs typeface="Arial"/>
            </a:endParaRPr>
          </a:p>
        </p:txBody>
      </p:sp>
      <p:sp>
        <p:nvSpPr>
          <p:cNvPr id="17" name="TextBox 16"/>
          <p:cNvSpPr txBox="1"/>
          <p:nvPr/>
        </p:nvSpPr>
        <p:spPr>
          <a:xfrm>
            <a:off x="4259767" y="1250726"/>
            <a:ext cx="4460486" cy="2264339"/>
          </a:xfrm>
          <a:prstGeom prst="rect">
            <a:avLst/>
          </a:prstGeom>
        </p:spPr>
        <p:txBody>
          <a:bodyPr vert="horz" wrap="none" lIns="91440" tIns="45720" rIns="91440" bIns="45720" rtlCol="0" anchor="ctr">
            <a:noAutofit/>
          </a:bodyPr>
          <a:lstStyle/>
          <a:p>
            <a:endParaRPr lang="en-GB"/>
          </a:p>
        </p:txBody>
      </p:sp>
      <p:sp>
        <p:nvSpPr>
          <p:cNvPr id="19" name="TextBox 18"/>
          <p:cNvSpPr txBox="1"/>
          <p:nvPr/>
        </p:nvSpPr>
        <p:spPr>
          <a:xfrm>
            <a:off x="4215162" y="3601167"/>
            <a:ext cx="4505091" cy="2333711"/>
          </a:xfrm>
          <a:prstGeom prst="rect">
            <a:avLst/>
          </a:prstGeom>
        </p:spPr>
        <p:txBody>
          <a:bodyPr vert="horz" wrap="square" lIns="91440" tIns="45720" rIns="91440" bIns="45720" rtlCol="0" anchor="ctr">
            <a:normAutofit/>
          </a:bodyPr>
          <a:lstStyle/>
          <a:p>
            <a:endParaRPr lang="en-GB"/>
          </a:p>
        </p:txBody>
      </p:sp>
      <p:sp>
        <p:nvSpPr>
          <p:cNvPr id="20" name="Rectangle 19"/>
          <p:cNvSpPr/>
          <p:nvPr/>
        </p:nvSpPr>
        <p:spPr>
          <a:xfrm>
            <a:off x="345688" y="1471293"/>
            <a:ext cx="2520176" cy="4425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Gweithwyr gofal</a:t>
            </a:r>
            <a:endParaRPr lang="cy-GB" sz="1800" b="0" i="0" u="none" strike="noStrike" cap="none" baseline="0" dirty="0">
              <a:solidFill>
                <a:srgbClr val="FFFFFF"/>
              </a:solidFill>
              <a:effectLst/>
              <a:uFillTx/>
              <a:latin typeface="Arial"/>
              <a:cs typeface="Arial"/>
            </a:endParaRPr>
          </a:p>
        </p:txBody>
      </p:sp>
      <p:sp>
        <p:nvSpPr>
          <p:cNvPr id="21" name="Rectangle 20"/>
          <p:cNvSpPr/>
          <p:nvPr/>
        </p:nvSpPr>
        <p:spPr>
          <a:xfrm>
            <a:off x="345688" y="856766"/>
            <a:ext cx="2520176" cy="494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Aelodau teulu</a:t>
            </a:r>
            <a:endParaRPr lang="cy-GB" sz="1800" b="0" i="0" u="none" strike="noStrike" cap="none" baseline="0" dirty="0">
              <a:solidFill>
                <a:srgbClr val="FFFFFF"/>
              </a:solidFill>
              <a:effectLst/>
              <a:uFillTx/>
              <a:latin typeface="Arial"/>
              <a:cs typeface="Arial"/>
            </a:endParaRPr>
          </a:p>
        </p:txBody>
      </p:sp>
      <p:sp>
        <p:nvSpPr>
          <p:cNvPr id="22" name="Rectangle 21"/>
          <p:cNvSpPr/>
          <p:nvPr/>
        </p:nvSpPr>
        <p:spPr>
          <a:xfrm>
            <a:off x="345688" y="2606894"/>
            <a:ext cx="2520176" cy="4510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Gweithwyr Cymdeithasol</a:t>
            </a:r>
            <a:endParaRPr lang="cy-GB" sz="1800" b="0" i="0" u="none" strike="noStrike" cap="none" baseline="0" dirty="0">
              <a:solidFill>
                <a:srgbClr val="FFFFFF"/>
              </a:solidFill>
              <a:effectLst/>
              <a:uFillTx/>
              <a:latin typeface="Arial"/>
              <a:cs typeface="Arial"/>
            </a:endParaRPr>
          </a:p>
        </p:txBody>
      </p:sp>
      <p:sp>
        <p:nvSpPr>
          <p:cNvPr id="23" name="Rectangle 22"/>
          <p:cNvSpPr/>
          <p:nvPr/>
        </p:nvSpPr>
        <p:spPr>
          <a:xfrm>
            <a:off x="345688" y="2011374"/>
            <a:ext cx="2520176" cy="4854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Rheolwyr gofal</a:t>
            </a:r>
          </a:p>
        </p:txBody>
      </p:sp>
      <p:sp>
        <p:nvSpPr>
          <p:cNvPr id="24" name="Rectangle 23"/>
          <p:cNvSpPr/>
          <p:nvPr/>
        </p:nvSpPr>
        <p:spPr>
          <a:xfrm>
            <a:off x="345688" y="3159376"/>
            <a:ext cx="2520176" cy="580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Seiciatryddion a Seicolegwyr</a:t>
            </a:r>
            <a:endParaRPr lang="cy-GB" sz="1800" b="0" i="0" u="none" strike="noStrike" cap="none" baseline="0" dirty="0">
              <a:solidFill>
                <a:srgbClr val="FFFFFF"/>
              </a:solidFill>
              <a:effectLst/>
              <a:uFillTx/>
              <a:latin typeface="Arial"/>
              <a:cs typeface="Arial"/>
            </a:endParaRPr>
          </a:p>
        </p:txBody>
      </p:sp>
      <p:sp>
        <p:nvSpPr>
          <p:cNvPr id="25" name="Rectangle 24"/>
          <p:cNvSpPr/>
          <p:nvPr/>
        </p:nvSpPr>
        <p:spPr>
          <a:xfrm>
            <a:off x="345688" y="3841510"/>
            <a:ext cx="2520176" cy="440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a:solidFill>
                  <a:srgbClr val="FFFFFF"/>
                </a:solidFill>
                <a:effectLst/>
                <a:uFillTx/>
                <a:latin typeface="Arial"/>
              </a:rPr>
              <a:t>IMCA</a:t>
            </a:r>
          </a:p>
        </p:txBody>
      </p:sp>
      <p:sp>
        <p:nvSpPr>
          <p:cNvPr id="26" name="Rectangle 25"/>
          <p:cNvSpPr/>
          <p:nvPr/>
        </p:nvSpPr>
        <p:spPr>
          <a:xfrm>
            <a:off x="345688" y="4383452"/>
            <a:ext cx="2520176" cy="6377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Meddyg wedi ei benodi gan y Llys</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27" name="Rectangle 26"/>
          <p:cNvSpPr/>
          <p:nvPr/>
        </p:nvSpPr>
        <p:spPr>
          <a:xfrm>
            <a:off x="345688" y="5122683"/>
            <a:ext cx="2520176" cy="511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Ymarferwyr cyfreithiol</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9610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P spid="14" grpId="0" animBg="1"/>
      <p:bldP spid="15" grpId="0" animBg="1"/>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52918" y="159612"/>
            <a:ext cx="3637201" cy="462775"/>
          </a:xfrm>
        </p:spPr>
        <p:txBody>
          <a:bodyPr>
            <a:noAutofit/>
          </a:bodyPr>
          <a:lstStyle/>
          <a:p>
            <a:r>
              <a:rPr lang="en-US" sz="2400" b="1" dirty="0">
                <a:solidFill>
                  <a:srgbClr val="16AD85"/>
                </a:solidFill>
                <a:latin typeface="+mj-lt"/>
                <a:ea typeface="+mj-ea"/>
                <a:cs typeface="+mj-cs"/>
              </a:rPr>
              <a:t>Acts of care and treatment:</a:t>
            </a:r>
            <a:endParaRPr lang="en-US" sz="2400" b="1">
              <a:solidFill>
                <a:srgbClr val="16AD85"/>
              </a:solidFill>
              <a:latin typeface="+mj-lt"/>
              <a:ea typeface="+mj-ea"/>
              <a:cs typeface="Arial"/>
            </a:endParaRPr>
          </a:p>
        </p:txBody>
      </p:sp>
      <p:pic>
        <p:nvPicPr>
          <p:cNvPr id="2052" name="Picture 4" descr="Consulting | Behavioral Health Consultant | Florida Neuropsychologist |  Osprey Behavioral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144" y="3719382"/>
            <a:ext cx="2695889" cy="2144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18423" y="996610"/>
            <a:ext cx="4627756" cy="540225"/>
          </a:xfrm>
          <a:prstGeom prst="rect">
            <a:avLst/>
          </a:prstGeom>
        </p:spPr>
        <p:txBody>
          <a:bodyPr vert="horz" wrap="none" lIns="91440" tIns="45720" rIns="91440" bIns="45720" rtlCol="0" anchor="ctr">
            <a:noAutofit/>
          </a:bodyPr>
          <a:lstStyle/>
          <a:p>
            <a:endParaRPr lang="en-GB" dirty="0"/>
          </a:p>
        </p:txBody>
      </p:sp>
      <p:sp>
        <p:nvSpPr>
          <p:cNvPr id="3" name="TextBox 2"/>
          <p:cNvSpPr txBox="1"/>
          <p:nvPr/>
        </p:nvSpPr>
        <p:spPr>
          <a:xfrm>
            <a:off x="5547144" y="4375429"/>
            <a:ext cx="8842918" cy="1103971"/>
          </a:xfrm>
          <a:prstGeom prst="rect">
            <a:avLst/>
          </a:prstGeom>
        </p:spPr>
        <p:txBody>
          <a:bodyPr vert="horz" wrap="square" lIns="91440" tIns="45720" rIns="91440" bIns="45720" rtlCol="0" anchor="ctr">
            <a:normAutofit/>
          </a:bodyPr>
          <a:lstStyle/>
          <a:p>
            <a:endParaRPr lang="en-GB" dirty="0"/>
          </a:p>
        </p:txBody>
      </p:sp>
      <p:sp>
        <p:nvSpPr>
          <p:cNvPr id="4" name="TextBox 3"/>
          <p:cNvSpPr txBox="1"/>
          <p:nvPr/>
        </p:nvSpPr>
        <p:spPr>
          <a:xfrm>
            <a:off x="5150409" y="894447"/>
            <a:ext cx="3326249" cy="2834632"/>
          </a:xfrm>
          <a:prstGeom prst="rect">
            <a:avLst/>
          </a:prstGeom>
        </p:spPr>
        <p:txBody>
          <a:bodyPr vert="horz" wrap="none" lIns="91440" tIns="45720" rIns="91440" bIns="45720" rtlCol="0" anchor="ctr">
            <a:normAutofit/>
          </a:bodyPr>
          <a:lstStyle/>
          <a:p>
            <a:r>
              <a:rPr lang="en-US" dirty="0"/>
              <a:t>Some decisions that need </a:t>
            </a:r>
          </a:p>
          <a:p>
            <a:r>
              <a:rPr lang="en-US" dirty="0"/>
              <a:t>to be made are complex </a:t>
            </a:r>
          </a:p>
          <a:p>
            <a:r>
              <a:rPr lang="en-US" dirty="0"/>
              <a:t>and potentially life-</a:t>
            </a:r>
          </a:p>
          <a:p>
            <a:r>
              <a:rPr lang="en-US" dirty="0"/>
              <a:t>threatening. In such cases </a:t>
            </a:r>
          </a:p>
          <a:p>
            <a:r>
              <a:rPr lang="en-US" dirty="0"/>
              <a:t>decisions will involve more </a:t>
            </a:r>
          </a:p>
          <a:p>
            <a:r>
              <a:rPr lang="en-US" dirty="0"/>
              <a:t>than one person. This is </a:t>
            </a:r>
          </a:p>
          <a:p>
            <a:r>
              <a:rPr lang="en-US" dirty="0"/>
              <a:t>known as a multi-disciplinary</a:t>
            </a:r>
          </a:p>
          <a:p>
            <a:r>
              <a:rPr lang="en-US" dirty="0"/>
              <a:t>team or a multi-agency </a:t>
            </a:r>
          </a:p>
          <a:p>
            <a:r>
              <a:rPr lang="en-US" dirty="0"/>
              <a:t>approach. </a:t>
            </a:r>
            <a:endParaRPr lang="en-GB" dirty="0"/>
          </a:p>
        </p:txBody>
      </p:sp>
      <p:sp>
        <p:nvSpPr>
          <p:cNvPr id="7" name="TextBox 6"/>
          <p:cNvSpPr txBox="1"/>
          <p:nvPr/>
        </p:nvSpPr>
        <p:spPr>
          <a:xfrm>
            <a:off x="5539458" y="3685296"/>
            <a:ext cx="2947385" cy="1794104"/>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539457" y="3718749"/>
            <a:ext cx="3207325" cy="1308418"/>
          </a:xfrm>
          <a:prstGeom prst="rect">
            <a:avLst/>
          </a:prstGeom>
        </p:spPr>
        <p:txBody>
          <a:bodyPr vert="horz" wrap="non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138738" y="159612"/>
            <a:ext cx="4297914" cy="550875"/>
          </a:xfrm>
        </p:spPr>
        <p:txBody>
          <a:bodyPr>
            <a:noAutofit/>
          </a:bodyPr>
          <a:lstStyle/>
          <a:p>
            <a:r>
              <a:rPr lang="cy-GB" sz="2400" b="1" dirty="0">
                <a:solidFill>
                  <a:srgbClr val="16AD85"/>
                </a:solidFill>
                <a:latin typeface="+mj-lt"/>
                <a:ea typeface="+mj-ea"/>
                <a:cs typeface="+mj-cs"/>
              </a:rPr>
              <a:t>Gweithredoedd gofal </a:t>
            </a:r>
            <a:r>
              <a:rPr lang="cy-GB" sz="2400" b="1" dirty="0" err="1">
                <a:solidFill>
                  <a:srgbClr val="16AD85"/>
                </a:solidFill>
                <a:latin typeface="+mj-lt"/>
                <a:ea typeface="+mj-ea"/>
                <a:cs typeface="+mj-cs"/>
              </a:rPr>
              <a:t>athriniaeth</a:t>
            </a:r>
            <a:r>
              <a:rPr lang="cy-GB" sz="2400" b="1" dirty="0">
                <a:solidFill>
                  <a:srgbClr val="16AD85"/>
                </a:solidFill>
                <a:latin typeface="+mj-lt"/>
                <a:ea typeface="+mj-ea"/>
                <a:cs typeface="+mj-cs"/>
              </a:rPr>
              <a:t>:</a:t>
            </a:r>
            <a:endParaRPr lang="cy-GB" sz="2400" b="1" dirty="0">
              <a:solidFill>
                <a:srgbClr val="16AD85"/>
              </a:solidFill>
              <a:latin typeface="+mj-lt"/>
              <a:ea typeface="+mj-ea"/>
              <a:cs typeface="Arial"/>
            </a:endParaRPr>
          </a:p>
        </p:txBody>
      </p:sp>
      <p:pic>
        <p:nvPicPr>
          <p:cNvPr id="10" name="Picture 4" descr="Consulting | Behavioral Health Consultant | Florida Neuropsychologist |  Osprey Behavioral Healt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8744" y="3720782"/>
            <a:ext cx="2695889" cy="21447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4582" y="1040827"/>
            <a:ext cx="2999678" cy="2848528"/>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Mae rhai penderfyniadau sydd</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angen eu gwneud yn gymhleth </a:t>
            </a:r>
          </a:p>
          <a:p>
            <a:r>
              <a:rPr lang="cy" sz="1800" b="0" i="0" u="none" strike="noStrike" cap="none" baseline="0" dirty="0">
                <a:solidFill>
                  <a:srgbClr val="000000"/>
                </a:solidFill>
                <a:effectLst/>
                <a:uFillTx/>
                <a:latin typeface="Arial"/>
              </a:rPr>
              <a:t>ac o bosibl yn bygwth</a:t>
            </a:r>
          </a:p>
          <a:p>
            <a:r>
              <a:rPr lang="cy" sz="1800" b="0" i="0" u="none" strike="noStrike" cap="none" baseline="0" dirty="0">
                <a:solidFill>
                  <a:srgbClr val="000000"/>
                </a:solidFill>
                <a:effectLst/>
                <a:uFillTx/>
                <a:latin typeface="Arial"/>
              </a:rPr>
              <a:t>bywyd. Mewn achosion o'r fath </a:t>
            </a:r>
          </a:p>
          <a:p>
            <a:r>
              <a:rPr lang="cy" sz="1800" b="0" i="0" u="none" strike="noStrike" cap="none" baseline="0" dirty="0">
                <a:solidFill>
                  <a:srgbClr val="000000"/>
                </a:solidFill>
                <a:effectLst/>
                <a:uFillTx/>
                <a:latin typeface="Arial"/>
              </a:rPr>
              <a:t>bydd penderfyniadau yn</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cynnwys mwy nag un person.</a:t>
            </a:r>
          </a:p>
          <a:p>
            <a:r>
              <a:rPr lang="cy" sz="1800" b="0" i="0" u="none" strike="noStrike" cap="none" baseline="0" dirty="0">
                <a:solidFill>
                  <a:srgbClr val="000000"/>
                </a:solidFill>
                <a:effectLst/>
                <a:uFillTx/>
                <a:latin typeface="Arial"/>
              </a:rPr>
              <a:t>Gelwir hyn yn ddull tîm</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amlddisgyblaethol</a:t>
            </a:r>
          </a:p>
          <a:p>
            <a:r>
              <a:rPr lang="cy" sz="1800" b="0" i="0" u="none" strike="noStrike" cap="none" baseline="0" dirty="0">
                <a:solidFill>
                  <a:srgbClr val="000000"/>
                </a:solidFill>
                <a:effectLst/>
                <a:uFillTx/>
                <a:latin typeface="Arial"/>
              </a:rPr>
              <a:t>neu aml-asiantaeth </a:t>
            </a:r>
          </a:p>
          <a:p>
            <a:r>
              <a:rPr lang="cy" sz="1800" b="0" i="0" u="none" strike="noStrike" cap="none" baseline="0" dirty="0">
                <a:solidFill>
                  <a:srgbClr val="000000"/>
                </a:solidFill>
                <a:effectLst/>
                <a:uFillTx/>
                <a:latin typeface="Arial"/>
              </a:rPr>
              <a:t> </a:t>
            </a:r>
          </a:p>
        </p:txBody>
      </p:sp>
      <p:sp>
        <p:nvSpPr>
          <p:cNvPr id="14" name="TextBox 13"/>
          <p:cNvSpPr txBox="1"/>
          <p:nvPr/>
        </p:nvSpPr>
        <p:spPr>
          <a:xfrm>
            <a:off x="137279" y="3896098"/>
            <a:ext cx="2947385" cy="1794104"/>
          </a:xfrm>
          <a:prstGeom prst="rect">
            <a:avLst/>
          </a:prstGeom>
        </p:spPr>
        <p:txBody>
          <a:bodyPr vert="horz" wrap="none" lIns="91440" tIns="45720" rIns="91440" bIns="45720" rtlCol="0" anchor="ctr">
            <a:normAutofit/>
          </a:bodyPr>
          <a:lstStyle/>
          <a:p>
            <a:endParaRPr lang="en-GB"/>
          </a:p>
        </p:txBody>
      </p:sp>
      <p:sp>
        <p:nvSpPr>
          <p:cNvPr id="15" name="TextBox 14"/>
          <p:cNvSpPr txBox="1"/>
          <p:nvPr/>
        </p:nvSpPr>
        <p:spPr>
          <a:xfrm>
            <a:off x="137278" y="3929551"/>
            <a:ext cx="3207325" cy="1308418"/>
          </a:xfrm>
          <a:prstGeom prst="rect">
            <a:avLst/>
          </a:prstGeom>
        </p:spPr>
        <p:txBody>
          <a:bodyPr vert="horz" wrap="none" lIns="91440" tIns="45720" rIns="91440" bIns="45720" rtlCol="0" anchor="ctr">
            <a:normAutofit/>
          </a:bodyPr>
          <a:lstStyle/>
          <a:p>
            <a:endParaRPr lang="en-GB"/>
          </a:p>
        </p:txBody>
      </p:sp>
    </p:spTree>
    <p:custDataLst>
      <p:tags r:id="rId1"/>
    </p:custDataLst>
    <p:extLst>
      <p:ext uri="{BB962C8B-B14F-4D97-AF65-F5344CB8AC3E}">
        <p14:creationId xmlns:p14="http://schemas.microsoft.com/office/powerpoint/2010/main" val="141519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504"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282" y="2223856"/>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064" y="2236115"/>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0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6722" y="2055897"/>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0388" y="2272639"/>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33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5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1414" y="2785734"/>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95257"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144" y="2230086"/>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5311"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33821" y="3314475"/>
            <a:ext cx="8809288" cy="2444708"/>
          </a:xfrm>
          <a:prstGeom prst="rect">
            <a:avLst/>
          </a:prstGeom>
          <a:noFill/>
        </p:spPr>
        <p:txBody>
          <a:bodyPr wrap="square" rtlCol="0">
            <a:spAutoFit/>
          </a:bodyPr>
          <a:lstStyle/>
          <a:p>
            <a:pPr algn="ctr">
              <a:lnSpc>
                <a:spcPct val="107000"/>
              </a:lnSpc>
              <a:spcAft>
                <a:spcPts val="600"/>
              </a:spcAft>
            </a:pPr>
            <a:r>
              <a:rPr lang="cy-GB" sz="1200" dirty="0">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802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426022" y="260089"/>
            <a:ext cx="3404351" cy="493295"/>
          </a:xfrm>
        </p:spPr>
        <p:txBody>
          <a:bodyPr>
            <a:normAutofit/>
          </a:bodyPr>
          <a:lstStyle/>
          <a:p>
            <a:pPr algn="ctr"/>
            <a:r>
              <a:rPr lang="en-US" sz="2400" b="1" dirty="0">
                <a:solidFill>
                  <a:srgbClr val="16AD85"/>
                </a:solidFill>
                <a:latin typeface="+mj-lt"/>
                <a:ea typeface="+mj-ea"/>
                <a:cs typeface="+mj-cs"/>
              </a:rPr>
              <a:t>Complex decisions:</a:t>
            </a:r>
            <a:endParaRPr lang="en-US" sz="2400" b="1">
              <a:solidFill>
                <a:srgbClr val="16AD85"/>
              </a:solidFill>
              <a:latin typeface="+mj-lt"/>
              <a:ea typeface="+mj-ea"/>
              <a:cs typeface="Arial"/>
            </a:endParaRPr>
          </a:p>
        </p:txBody>
      </p:sp>
      <p:pic>
        <p:nvPicPr>
          <p:cNvPr id="6146" name="Picture 2" descr="How to Find a Social Work J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872" y="2775075"/>
            <a:ext cx="2266079" cy="21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4578" y="915298"/>
            <a:ext cx="2375213" cy="914400"/>
          </a:xfrm>
          <a:prstGeom prst="rect">
            <a:avLst/>
          </a:prstGeom>
        </p:spPr>
        <p:txBody>
          <a:bodyPr vert="horz" wrap="none" lIns="91440" tIns="45720" rIns="91440" bIns="45720" rtlCol="0" anchor="ctr">
            <a:normAutofit/>
          </a:bodyPr>
          <a:lstStyle/>
          <a:p>
            <a:r>
              <a:rPr lang="en-US" dirty="0"/>
              <a:t>Decision to be made</a:t>
            </a:r>
            <a:endParaRPr lang="en-GB" dirty="0"/>
          </a:p>
        </p:txBody>
      </p:sp>
      <p:sp>
        <p:nvSpPr>
          <p:cNvPr id="3" name="TextBox 2"/>
          <p:cNvSpPr txBox="1"/>
          <p:nvPr/>
        </p:nvSpPr>
        <p:spPr>
          <a:xfrm>
            <a:off x="6062111" y="1857491"/>
            <a:ext cx="1126871" cy="914400"/>
          </a:xfrm>
          <a:prstGeom prst="rect">
            <a:avLst/>
          </a:prstGeom>
        </p:spPr>
        <p:txBody>
          <a:bodyPr vert="horz" wrap="none" lIns="91440" tIns="45720" rIns="91440" bIns="45720" rtlCol="0" anchor="ctr">
            <a:normAutofit/>
          </a:bodyPr>
          <a:lstStyle/>
          <a:p>
            <a:r>
              <a:rPr lang="en-US" dirty="0"/>
              <a:t>By whom</a:t>
            </a:r>
            <a:endParaRPr lang="en-GB" dirty="0"/>
          </a:p>
        </p:txBody>
      </p:sp>
      <p:sp>
        <p:nvSpPr>
          <p:cNvPr id="6" name="TextBox 5"/>
          <p:cNvSpPr txBox="1"/>
          <p:nvPr/>
        </p:nvSpPr>
        <p:spPr>
          <a:xfrm>
            <a:off x="6071347" y="2811160"/>
            <a:ext cx="1182627" cy="914400"/>
          </a:xfrm>
          <a:prstGeom prst="rect">
            <a:avLst/>
          </a:prstGeom>
        </p:spPr>
        <p:txBody>
          <a:bodyPr vert="horz" wrap="none" lIns="91440" tIns="45720" rIns="91440" bIns="45720" rtlCol="0" anchor="ctr">
            <a:normAutofit/>
          </a:bodyPr>
          <a:lstStyle/>
          <a:p>
            <a:r>
              <a:rPr lang="en-US" dirty="0"/>
              <a:t>By when</a:t>
            </a:r>
            <a:endParaRPr lang="en-GB" dirty="0"/>
          </a:p>
        </p:txBody>
      </p:sp>
      <p:sp>
        <p:nvSpPr>
          <p:cNvPr id="7" name="TextBox 6"/>
          <p:cNvSpPr txBox="1"/>
          <p:nvPr/>
        </p:nvSpPr>
        <p:spPr>
          <a:xfrm>
            <a:off x="6101115" y="3665446"/>
            <a:ext cx="2046846" cy="914400"/>
          </a:xfrm>
          <a:prstGeom prst="rect">
            <a:avLst/>
          </a:prstGeom>
        </p:spPr>
        <p:txBody>
          <a:bodyPr vert="horz" wrap="none" lIns="91440" tIns="45720" rIns="91440" bIns="45720" rtlCol="0" anchor="ctr">
            <a:normAutofit/>
          </a:bodyPr>
          <a:lstStyle/>
          <a:p>
            <a:r>
              <a:rPr lang="en-US" dirty="0"/>
              <a:t>By what process</a:t>
            </a:r>
            <a:endParaRPr lang="en-GB" dirty="0"/>
          </a:p>
        </p:txBody>
      </p:sp>
      <p:sp>
        <p:nvSpPr>
          <p:cNvPr id="8" name="TextBox 7"/>
          <p:cNvSpPr txBox="1"/>
          <p:nvPr/>
        </p:nvSpPr>
        <p:spPr>
          <a:xfrm>
            <a:off x="6146669" y="4559001"/>
            <a:ext cx="2344844" cy="914400"/>
          </a:xfrm>
          <a:prstGeom prst="rect">
            <a:avLst/>
          </a:prstGeom>
        </p:spPr>
        <p:txBody>
          <a:bodyPr vert="horz" wrap="none" lIns="91440" tIns="45720" rIns="91440" bIns="45720" rtlCol="0" anchor="ctr">
            <a:normAutofit/>
          </a:bodyPr>
          <a:lstStyle/>
          <a:p>
            <a:r>
              <a:rPr lang="en-US" dirty="0"/>
              <a:t>Who is accountable</a:t>
            </a:r>
            <a:endParaRPr lang="en-GB" dirty="0"/>
          </a:p>
        </p:txBody>
      </p:sp>
      <p:sp>
        <p:nvSpPr>
          <p:cNvPr id="10" name="Text Placeholder 4"/>
          <p:cNvSpPr>
            <a:spLocks noGrp="1"/>
          </p:cNvSpPr>
          <p:nvPr>
            <p:ph type="body" sz="quarter" idx="12"/>
          </p:nvPr>
        </p:nvSpPr>
        <p:spPr>
          <a:xfrm>
            <a:off x="0" y="230396"/>
            <a:ext cx="4318751" cy="517358"/>
          </a:xfrm>
        </p:spPr>
        <p:txBody>
          <a:bodyPr>
            <a:normAutofit/>
          </a:bodyPr>
          <a:lstStyle/>
          <a:p>
            <a:pPr algn="ctr"/>
            <a:r>
              <a:rPr lang="cy" sz="2400" b="1" dirty="0">
                <a:solidFill>
                  <a:srgbClr val="16AD85"/>
                </a:solidFill>
                <a:latin typeface="+mj-lt"/>
                <a:ea typeface="+mj-ea"/>
                <a:cs typeface="+mj-cs"/>
              </a:rPr>
              <a:t>Penderfyniadau cymhleth:</a:t>
            </a:r>
            <a:endParaRPr lang="en-US" sz="2400" b="1" dirty="0">
              <a:solidFill>
                <a:srgbClr val="16AD85"/>
              </a:solidFill>
              <a:latin typeface="+mj-lt"/>
              <a:ea typeface="+mj-ea"/>
              <a:cs typeface="Aria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12" name="TextBox 11"/>
          <p:cNvSpPr txBox="1"/>
          <p:nvPr/>
        </p:nvSpPr>
        <p:spPr>
          <a:xfrm>
            <a:off x="555033" y="946275"/>
            <a:ext cx="2375213"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 Penderfyniad i’w wneud</a:t>
            </a:r>
          </a:p>
        </p:txBody>
      </p:sp>
      <p:sp>
        <p:nvSpPr>
          <p:cNvPr id="13" name="TextBox 12"/>
          <p:cNvSpPr txBox="1"/>
          <p:nvPr/>
        </p:nvSpPr>
        <p:spPr>
          <a:xfrm>
            <a:off x="615101" y="1825933"/>
            <a:ext cx="1126871"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Gan </a:t>
            </a:r>
            <a:r>
              <a:rPr lang="cy-GB" sz="1800" b="0" i="0" u="none" strike="noStrike" cap="none" baseline="0" dirty="0">
                <a:solidFill>
                  <a:srgbClr val="000000"/>
                </a:solidFill>
                <a:effectLst/>
                <a:uFillTx/>
                <a:latin typeface="Arial"/>
              </a:rPr>
              <a:t>bwy</a:t>
            </a:r>
            <a:endParaRPr lang="cy-GB" sz="1800" b="0" i="0" u="none" strike="noStrike" cap="none" baseline="0" dirty="0">
              <a:solidFill>
                <a:srgbClr val="000000"/>
              </a:solidFill>
              <a:effectLst/>
              <a:uFillTx/>
              <a:latin typeface="Arial"/>
              <a:cs typeface="Arial"/>
            </a:endParaRPr>
          </a:p>
        </p:txBody>
      </p:sp>
      <p:sp>
        <p:nvSpPr>
          <p:cNvPr id="14" name="TextBox 13"/>
          <p:cNvSpPr txBox="1"/>
          <p:nvPr/>
        </p:nvSpPr>
        <p:spPr>
          <a:xfrm>
            <a:off x="617388" y="2807396"/>
            <a:ext cx="1182627"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Erbyn pryd</a:t>
            </a:r>
            <a:endParaRPr lang="cy-GB" sz="1800" b="0" i="0" u="none" strike="noStrike" cap="none" baseline="0" dirty="0">
              <a:solidFill>
                <a:srgbClr val="000000"/>
              </a:solidFill>
              <a:effectLst/>
              <a:uFillTx/>
              <a:latin typeface="Arial"/>
              <a:cs typeface="Arial"/>
            </a:endParaRPr>
          </a:p>
        </p:txBody>
      </p:sp>
      <p:sp>
        <p:nvSpPr>
          <p:cNvPr id="15" name="TextBox 14"/>
          <p:cNvSpPr txBox="1"/>
          <p:nvPr/>
        </p:nvSpPr>
        <p:spPr>
          <a:xfrm>
            <a:off x="619364" y="3689475"/>
            <a:ext cx="2046846"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Trwy ba</a:t>
            </a:r>
            <a:r>
              <a:rPr lang="cy" sz="1800" b="0" i="0" u="none" strike="noStrike" cap="none" baseline="0" dirty="0">
                <a:solidFill>
                  <a:srgbClr val="000000"/>
                </a:solidFill>
                <a:effectLst/>
                <a:uFillTx/>
                <a:latin typeface="Arial"/>
              </a:rPr>
              <a:t> broses</a:t>
            </a:r>
          </a:p>
        </p:txBody>
      </p:sp>
      <p:sp>
        <p:nvSpPr>
          <p:cNvPr id="16" name="TextBox 15"/>
          <p:cNvSpPr txBox="1"/>
          <p:nvPr/>
        </p:nvSpPr>
        <p:spPr>
          <a:xfrm>
            <a:off x="588486" y="4569133"/>
            <a:ext cx="2344844"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Pwy sy'n atebol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31484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8482" y="521740"/>
            <a:ext cx="4743450" cy="2201530"/>
          </a:xfrm>
          <a:prstGeom prst="rect">
            <a:avLst/>
          </a:prstGeom>
        </p:spPr>
        <p:txBody>
          <a:bodyPr vert="horz" wrap="none" lIns="91440" tIns="45720" rIns="91440" bIns="45720" rtlCol="0" anchor="ctr">
            <a:normAutofit/>
          </a:bodyPr>
          <a:lstStyle/>
          <a:p>
            <a:endParaRPr lang="en-GB" dirty="0"/>
          </a:p>
        </p:txBody>
      </p:sp>
      <p:sp>
        <p:nvSpPr>
          <p:cNvPr id="3" name="TextBox 2"/>
          <p:cNvSpPr txBox="1"/>
          <p:nvPr/>
        </p:nvSpPr>
        <p:spPr>
          <a:xfrm>
            <a:off x="118482" y="2700969"/>
            <a:ext cx="4620786" cy="1248937"/>
          </a:xfrm>
          <a:prstGeom prst="rect">
            <a:avLst/>
          </a:prstGeom>
        </p:spPr>
        <p:txBody>
          <a:bodyPr vert="horz" wrap="square" lIns="91440" tIns="45720" rIns="91440" bIns="45720" rtlCol="0" anchor="ctr">
            <a:normAutofit/>
          </a:bodyPr>
          <a:lstStyle/>
          <a:p>
            <a:endParaRPr lang="en-GB" dirty="0"/>
          </a:p>
        </p:txBody>
      </p:sp>
      <p:sp>
        <p:nvSpPr>
          <p:cNvPr id="4" name="TextBox 3"/>
          <p:cNvSpPr txBox="1"/>
          <p:nvPr/>
        </p:nvSpPr>
        <p:spPr>
          <a:xfrm>
            <a:off x="211873" y="2687444"/>
            <a:ext cx="914400" cy="914400"/>
          </a:xfrm>
          <a:prstGeom prst="rect">
            <a:avLst/>
          </a:prstGeom>
        </p:spPr>
        <p:txBody>
          <a:bodyPr vert="horz" wrap="none" lIns="91440" tIns="45720" rIns="91440" bIns="45720" rtlCol="0" anchor="ctr">
            <a:normAutofit/>
          </a:bodyPr>
          <a:lstStyle/>
          <a:p>
            <a:endParaRPr lang="en-GB" dirty="0"/>
          </a:p>
        </p:txBody>
      </p:sp>
      <p:sp>
        <p:nvSpPr>
          <p:cNvPr id="6" name="TextBox 5"/>
          <p:cNvSpPr txBox="1"/>
          <p:nvPr/>
        </p:nvSpPr>
        <p:spPr>
          <a:xfrm>
            <a:off x="179814" y="3944332"/>
            <a:ext cx="4620786" cy="1550020"/>
          </a:xfrm>
          <a:prstGeom prst="rect">
            <a:avLst/>
          </a:prstGeom>
        </p:spPr>
        <p:txBody>
          <a:bodyPr vert="horz" wrap="none" lIns="91440" tIns="45720" rIns="91440" bIns="45720" rtlCol="0" anchor="ctr">
            <a:normAutofit/>
          </a:bodyPr>
          <a:lstStyle/>
          <a:p>
            <a:endParaRPr lang="en-GB" dirty="0"/>
          </a:p>
        </p:txBody>
      </p:sp>
      <p:sp>
        <p:nvSpPr>
          <p:cNvPr id="10" name="TextBox 9"/>
          <p:cNvSpPr txBox="1"/>
          <p:nvPr/>
        </p:nvSpPr>
        <p:spPr>
          <a:xfrm>
            <a:off x="118481" y="3601844"/>
            <a:ext cx="4127345" cy="914400"/>
          </a:xfrm>
          <a:prstGeom prst="rect">
            <a:avLst/>
          </a:prstGeom>
        </p:spPr>
        <p:txBody>
          <a:bodyPr vert="horz" wrap="none" lIns="91440" tIns="45720" rIns="91440" bIns="45720" rtlCol="0" anchor="ctr">
            <a:normAutofit/>
          </a:bodyPr>
          <a:lstStyle/>
          <a:p>
            <a:endParaRPr lang="en-GB" dirty="0"/>
          </a:p>
        </p:txBody>
      </p:sp>
      <p:sp>
        <p:nvSpPr>
          <p:cNvPr id="11" name="TextBox 10"/>
          <p:cNvSpPr txBox="1"/>
          <p:nvPr/>
        </p:nvSpPr>
        <p:spPr>
          <a:xfrm>
            <a:off x="118482" y="3492706"/>
            <a:ext cx="4431216" cy="914400"/>
          </a:xfrm>
          <a:prstGeom prst="rect">
            <a:avLst/>
          </a:prstGeom>
        </p:spPr>
        <p:txBody>
          <a:bodyPr vert="horz" wrap="none" lIns="91440" tIns="45720" rIns="91440" bIns="45720" rtlCol="0" anchor="ctr">
            <a:normAutofit/>
          </a:bodyPr>
          <a:lstStyle/>
          <a:p>
            <a:endParaRPr lang="en-GB" dirty="0"/>
          </a:p>
        </p:txBody>
      </p:sp>
      <p:sp>
        <p:nvSpPr>
          <p:cNvPr id="13" name="TextBox 12"/>
          <p:cNvSpPr txBox="1"/>
          <p:nvPr/>
        </p:nvSpPr>
        <p:spPr>
          <a:xfrm>
            <a:off x="114994" y="3914080"/>
            <a:ext cx="4310645"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4639586" y="55586"/>
            <a:ext cx="4379344" cy="5994984"/>
          </a:xfrm>
          <a:prstGeom prst="rect">
            <a:avLst/>
          </a:prstGeom>
        </p:spPr>
        <p:txBody>
          <a:bodyPr vert="horz" wrap="square" lIns="91440" tIns="45720" rIns="91440" bIns="45720" rtlCol="0" anchor="ctr">
            <a:normAutofit/>
          </a:bodyPr>
          <a:lstStyle/>
          <a:p>
            <a:pPr eaLnBrk="1" hangingPunct="1">
              <a:spcBef>
                <a:spcPts val="1000"/>
              </a:spcBef>
              <a:buClr>
                <a:srgbClr val="16AD85"/>
              </a:buClr>
            </a:pPr>
            <a:r>
              <a:rPr lang="en-US" sz="2000" b="1" dirty="0">
                <a:solidFill>
                  <a:srgbClr val="16AD85"/>
                </a:solidFill>
                <a:latin typeface="+mj-lt"/>
                <a:ea typeface="+mj-ea"/>
                <a:cs typeface="+mj-cs"/>
              </a:rPr>
              <a:t>What happens in emergency situations?</a:t>
            </a:r>
            <a:endParaRPr lang="en-GB" sz="2000" b="1">
              <a:solidFill>
                <a:srgbClr val="16AD85"/>
              </a:solidFill>
              <a:latin typeface="+mj-lt"/>
              <a:ea typeface="+mj-ea"/>
              <a:cs typeface="Arial"/>
            </a:endParaRPr>
          </a:p>
          <a:p>
            <a:endParaRPr lang="en-US" sz="1600" dirty="0"/>
          </a:p>
          <a:p>
            <a:r>
              <a:rPr lang="en-US" dirty="0"/>
              <a:t>Certain situations mean that decisions </a:t>
            </a:r>
          </a:p>
          <a:p>
            <a:r>
              <a:rPr lang="en-US" dirty="0"/>
              <a:t>need to be made urgently.</a:t>
            </a:r>
            <a:endParaRPr lang="en-GB" dirty="0"/>
          </a:p>
          <a:p>
            <a:endParaRPr lang="en-GB" dirty="0"/>
          </a:p>
          <a:p>
            <a:r>
              <a:rPr lang="en-US" dirty="0"/>
              <a:t>A failure to make rapid decisions </a:t>
            </a:r>
          </a:p>
          <a:p>
            <a:r>
              <a:rPr lang="en-US" dirty="0"/>
              <a:t>may worsen a person’s health, or </a:t>
            </a:r>
          </a:p>
          <a:p>
            <a:r>
              <a:rPr lang="en-US" dirty="0"/>
              <a:t>even result in avoidable death.</a:t>
            </a:r>
            <a:endParaRPr lang="en-GB" dirty="0"/>
          </a:p>
          <a:p>
            <a:endParaRPr lang="en-GB" dirty="0"/>
          </a:p>
          <a:p>
            <a:r>
              <a:rPr lang="en-US" dirty="0"/>
              <a:t>Ethical decisions must always be </a:t>
            </a:r>
          </a:p>
          <a:p>
            <a:r>
              <a:rPr lang="en-US" dirty="0"/>
              <a:t>applied, whether decisions are urgent, </a:t>
            </a:r>
          </a:p>
          <a:p>
            <a:r>
              <a:rPr lang="en-US" dirty="0"/>
              <a:t>or where there is time to consider</a:t>
            </a:r>
          </a:p>
          <a:p>
            <a:r>
              <a:rPr lang="en-US" dirty="0"/>
              <a:t>best interests. </a:t>
            </a:r>
            <a:endParaRPr lang="en-GB" dirty="0"/>
          </a:p>
          <a:p>
            <a:endParaRPr lang="en-GB" dirty="0"/>
          </a:p>
          <a:p>
            <a:r>
              <a:rPr lang="en-US" dirty="0"/>
              <a:t>Sometimes, not enough, or even nothing</a:t>
            </a:r>
          </a:p>
          <a:p>
            <a:r>
              <a:rPr lang="en-US" dirty="0"/>
              <a:t>at all is known about the person needing </a:t>
            </a:r>
          </a:p>
          <a:p>
            <a:r>
              <a:rPr lang="en-US" dirty="0"/>
              <a:t>emergency support.</a:t>
            </a:r>
            <a:endParaRPr lang="en-GB" dirty="0"/>
          </a:p>
          <a:p>
            <a:endParaRPr lang="en-GB" dirty="0"/>
          </a:p>
          <a:p>
            <a:r>
              <a:rPr lang="en-US" dirty="0"/>
              <a:t>Professional staff must persist in </a:t>
            </a:r>
          </a:p>
          <a:p>
            <a:r>
              <a:rPr lang="en-US" dirty="0"/>
              <a:t>trying to communicate with the person</a:t>
            </a:r>
            <a:r>
              <a:rPr lang="en-GB" sz="1600" dirty="0"/>
              <a:t>.</a:t>
            </a:r>
            <a:endParaRPr lang="en-US" sz="1600" dirty="0"/>
          </a:p>
        </p:txBody>
      </p:sp>
      <p:sp>
        <p:nvSpPr>
          <p:cNvPr id="17" name="TextBox 16"/>
          <p:cNvSpPr txBox="1"/>
          <p:nvPr/>
        </p:nvSpPr>
        <p:spPr>
          <a:xfrm>
            <a:off x="399478" y="55586"/>
            <a:ext cx="4018031" cy="5883811"/>
          </a:xfrm>
          <a:prstGeom prst="rect">
            <a:avLst/>
          </a:prstGeom>
        </p:spPr>
        <p:txBody>
          <a:bodyPr vert="horz" wrap="square" lIns="91440" tIns="45720" rIns="91440" bIns="45720" rtlCol="0" anchor="ctr">
            <a:normAutofit fontScale="92500" lnSpcReduction="10000"/>
          </a:bodyPr>
          <a:lstStyle/>
          <a:p>
            <a:pPr eaLnBrk="1" hangingPunct="1">
              <a:spcBef>
                <a:spcPts val="1000"/>
              </a:spcBef>
              <a:buClr>
                <a:srgbClr val="16AD85"/>
              </a:buClr>
            </a:pPr>
            <a:r>
              <a:rPr lang="cy" sz="2200" b="1" dirty="0">
                <a:solidFill>
                  <a:srgbClr val="16AD85"/>
                </a:solidFill>
                <a:latin typeface="+mj-lt"/>
                <a:ea typeface="+mj-ea"/>
                <a:cs typeface="+mj-cs"/>
              </a:rPr>
              <a:t>Beth sy'n digwydd mewn sefyllfaoedd brys?</a:t>
            </a:r>
            <a:endParaRPr lang="en-US" sz="2200" b="1" dirty="0">
              <a:solidFill>
                <a:srgbClr val="16AD85"/>
              </a:solidFill>
              <a:latin typeface="+mj-lt"/>
              <a:ea typeface="+mj-ea"/>
              <a:cs typeface="Arial"/>
            </a:endParaRPr>
          </a:p>
          <a:p>
            <a:pPr algn="ctr"/>
            <a:endParaRPr lang="cy" sz="2000" b="1" dirty="0">
              <a:solidFill>
                <a:srgbClr val="000000"/>
              </a:solidFill>
              <a:latin typeface="Arial"/>
            </a:endParaRPr>
          </a:p>
          <a:p>
            <a:r>
              <a:rPr lang="cy" dirty="0">
                <a:solidFill>
                  <a:srgbClr val="000000"/>
                </a:solidFill>
                <a:latin typeface="Arial"/>
              </a:rPr>
              <a:t>Mae rhai sefyllfaoedd yn golygu bod penderfyniadau angen eu gwneud ar frys.</a:t>
            </a:r>
          </a:p>
          <a:p>
            <a:endParaRPr lang="cy" dirty="0">
              <a:solidFill>
                <a:srgbClr val="000000"/>
              </a:solidFill>
              <a:latin typeface="Arial"/>
            </a:endParaRPr>
          </a:p>
          <a:p>
            <a:r>
              <a:rPr lang="cy" dirty="0">
                <a:solidFill>
                  <a:srgbClr val="000000"/>
                </a:solidFill>
                <a:latin typeface="Arial"/>
              </a:rPr>
              <a:t>Gall methiant i wneud penderfyniadau cyflym waethygu iechyd person, neu </a:t>
            </a:r>
          </a:p>
          <a:p>
            <a:r>
              <a:rPr lang="cy" dirty="0">
                <a:solidFill>
                  <a:srgbClr val="000000"/>
                </a:solidFill>
                <a:latin typeface="Arial"/>
              </a:rPr>
              <a:t>hyd yn oed arwain at farwolaeth y gellir ei hosgoi.</a:t>
            </a:r>
          </a:p>
          <a:p>
            <a:endParaRPr lang="cy" dirty="0">
              <a:solidFill>
                <a:srgbClr val="000000"/>
              </a:solidFill>
              <a:latin typeface="Arial"/>
            </a:endParaRPr>
          </a:p>
          <a:p>
            <a:r>
              <a:rPr lang="cy" dirty="0">
                <a:solidFill>
                  <a:srgbClr val="000000"/>
                </a:solidFill>
                <a:latin typeface="Arial"/>
              </a:rPr>
              <a:t>Rhaid i benderfyniadau moesegol gael eu cymhwyso bob amser, p'un a yw penderfyniadau yn rhai brys, </a:t>
            </a:r>
            <a:endParaRPr lang="cy" dirty="0">
              <a:solidFill>
                <a:srgbClr val="000000"/>
              </a:solidFill>
              <a:latin typeface="Arial"/>
              <a:cs typeface="Arial"/>
            </a:endParaRPr>
          </a:p>
          <a:p>
            <a:r>
              <a:rPr lang="cy" dirty="0">
                <a:solidFill>
                  <a:srgbClr val="000000"/>
                </a:solidFill>
                <a:latin typeface="Arial"/>
              </a:rPr>
              <a:t>neu lle mae amser i ystyried</a:t>
            </a:r>
          </a:p>
          <a:p>
            <a:r>
              <a:rPr lang="cy" dirty="0">
                <a:solidFill>
                  <a:srgbClr val="000000"/>
                </a:solidFill>
                <a:latin typeface="Arial"/>
              </a:rPr>
              <a:t>lles pennaf. </a:t>
            </a:r>
          </a:p>
          <a:p>
            <a:endParaRPr lang="cy" dirty="0">
              <a:solidFill>
                <a:srgbClr val="000000"/>
              </a:solidFill>
              <a:latin typeface="Arial"/>
            </a:endParaRPr>
          </a:p>
          <a:p>
            <a:r>
              <a:rPr lang="cy" dirty="0">
                <a:solidFill>
                  <a:srgbClr val="000000"/>
                </a:solidFill>
                <a:latin typeface="Arial"/>
              </a:rPr>
              <a:t>Weithiau, nid oes digon, neu hyd yn oed ddim byd yn hysbys o gwbl am y person sydd angen cymorth brys.</a:t>
            </a:r>
          </a:p>
          <a:p>
            <a:endParaRPr lang="cy" dirty="0">
              <a:solidFill>
                <a:srgbClr val="000000"/>
              </a:solidFill>
              <a:latin typeface="Arial"/>
            </a:endParaRPr>
          </a:p>
          <a:p>
            <a:r>
              <a:rPr lang="cy" dirty="0">
                <a:solidFill>
                  <a:srgbClr val="000000"/>
                </a:solidFill>
                <a:latin typeface="Arial"/>
              </a:rPr>
              <a:t>Rhaid i staff proffesiynol ddal ati i geisio cyfathrebu â'r person. </a:t>
            </a:r>
            <a:endParaRPr lang="cy" sz="2000" b="1" dirty="0">
              <a:solidFill>
                <a:srgbClr val="000000"/>
              </a:solidFill>
              <a:latin typeface="Arial"/>
            </a:endParaRPr>
          </a:p>
        </p:txBody>
      </p:sp>
    </p:spTree>
    <p:custDataLst>
      <p:tags r:id="rId1"/>
    </p:custDataLst>
    <p:extLst>
      <p:ext uri="{BB962C8B-B14F-4D97-AF65-F5344CB8AC3E}">
        <p14:creationId xmlns:p14="http://schemas.microsoft.com/office/powerpoint/2010/main" val="7873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884821" y="309886"/>
            <a:ext cx="4439653" cy="5475249"/>
          </a:xfrm>
        </p:spPr>
        <p:txBody>
          <a:bodyPr>
            <a:normAutofit/>
          </a:bodyPr>
          <a:lstStyle/>
          <a:p>
            <a:r>
              <a:rPr lang="en-US" sz="2000" dirty="0">
                <a:solidFill>
                  <a:schemeClr val="tx1"/>
                </a:solidFill>
              </a:rPr>
              <a:t> </a:t>
            </a:r>
            <a:r>
              <a:rPr lang="en-US" sz="2000" b="1" dirty="0">
                <a:solidFill>
                  <a:srgbClr val="16AD85"/>
                </a:solidFill>
                <a:latin typeface="+mj-lt"/>
                <a:ea typeface="+mj-ea"/>
                <a:cs typeface="+mj-cs"/>
              </a:rPr>
              <a:t>What is: ‘reasonable belief’?</a:t>
            </a:r>
            <a:endParaRPr lang="en-US" sz="2000" b="1" dirty="0">
              <a:solidFill>
                <a:srgbClr val="16AD85"/>
              </a:solidFill>
              <a:latin typeface="+mj-lt"/>
              <a:ea typeface="+mj-ea"/>
              <a:cs typeface="Arial"/>
            </a:endParaRPr>
          </a:p>
          <a:p>
            <a:r>
              <a:rPr lang="en-US" sz="1400" dirty="0">
                <a:solidFill>
                  <a:schemeClr val="tx1"/>
                </a:solidFill>
              </a:rPr>
              <a:t>  Scenario: Getting help with assessing capacity</a:t>
            </a:r>
          </a:p>
        </p:txBody>
      </p:sp>
      <p:sp>
        <p:nvSpPr>
          <p:cNvPr id="4" name="TextBox 3"/>
          <p:cNvSpPr txBox="1"/>
          <p:nvPr/>
        </p:nvSpPr>
        <p:spPr>
          <a:xfrm>
            <a:off x="4969042" y="1103970"/>
            <a:ext cx="3901571" cy="3857678"/>
          </a:xfrm>
          <a:prstGeom prst="rect">
            <a:avLst/>
          </a:prstGeom>
        </p:spPr>
        <p:txBody>
          <a:bodyPr vert="horz" wrap="none" lIns="91440" tIns="45720" rIns="91440" bIns="45720" rtlCol="0" anchor="t">
            <a:noAutofit/>
          </a:bodyPr>
          <a:lstStyle/>
          <a:p>
            <a:r>
              <a:rPr lang="en-US" sz="1400" dirty="0">
                <a:latin typeface="Arial"/>
                <a:cs typeface="Arial"/>
              </a:rPr>
              <a:t>Ms Dodd suffered brain damage in a road </a:t>
            </a:r>
            <a:endParaRPr lang="en-US" sz="1400" dirty="0">
              <a:cs typeface="Arial"/>
            </a:endParaRPr>
          </a:p>
          <a:p>
            <a:r>
              <a:rPr lang="en-US" sz="1400" dirty="0">
                <a:latin typeface="Arial"/>
                <a:cs typeface="Arial"/>
              </a:rPr>
              <a:t>accident and is unable to speak. At first, her </a:t>
            </a:r>
          </a:p>
          <a:p>
            <a:r>
              <a:rPr lang="en-US" sz="1400" dirty="0">
                <a:latin typeface="Arial"/>
                <a:cs typeface="Arial"/>
              </a:rPr>
              <a:t>Family thought she was not able to make </a:t>
            </a:r>
            <a:endParaRPr lang="en-US" sz="1400" dirty="0">
              <a:cs typeface="Arial"/>
            </a:endParaRPr>
          </a:p>
          <a:p>
            <a:r>
              <a:rPr lang="en-US" sz="1400" dirty="0">
                <a:latin typeface="Arial"/>
                <a:cs typeface="Arial"/>
              </a:rPr>
              <a:t>decisions. But they soon discovered that she </a:t>
            </a:r>
            <a:endParaRPr lang="en-US" sz="1400" dirty="0">
              <a:cs typeface="Arial"/>
            </a:endParaRPr>
          </a:p>
          <a:p>
            <a:r>
              <a:rPr lang="en-US" sz="1400" dirty="0">
                <a:latin typeface="Arial"/>
                <a:cs typeface="Arial"/>
              </a:rPr>
              <a:t>could choose by pointing at things, such as the </a:t>
            </a:r>
            <a:endParaRPr lang="en-US" sz="1400" dirty="0">
              <a:cs typeface="Arial"/>
            </a:endParaRPr>
          </a:p>
          <a:p>
            <a:r>
              <a:rPr lang="en-US" sz="1400" dirty="0">
                <a:latin typeface="Arial"/>
                <a:cs typeface="Arial"/>
              </a:rPr>
              <a:t>clothes she wants to wear or the food she prefers. </a:t>
            </a:r>
            <a:endParaRPr lang="en-US" sz="1400" dirty="0">
              <a:cs typeface="Arial"/>
            </a:endParaRPr>
          </a:p>
          <a:p>
            <a:r>
              <a:rPr lang="en-US" sz="1400" dirty="0">
                <a:latin typeface="Arial"/>
                <a:cs typeface="Arial"/>
              </a:rPr>
              <a:t>Her </a:t>
            </a:r>
            <a:r>
              <a:rPr lang="en-US" sz="1400" dirty="0" err="1">
                <a:latin typeface="Arial"/>
                <a:cs typeface="Arial"/>
              </a:rPr>
              <a:t>behaviour</a:t>
            </a:r>
            <a:r>
              <a:rPr lang="en-US" sz="1400" dirty="0">
                <a:latin typeface="Arial"/>
                <a:cs typeface="Arial"/>
              </a:rPr>
              <a:t> also indicates that she enjoys </a:t>
            </a:r>
            <a:endParaRPr lang="en-US" sz="1400" dirty="0">
              <a:cs typeface="Arial"/>
            </a:endParaRPr>
          </a:p>
          <a:p>
            <a:r>
              <a:rPr lang="en-US" sz="1400" dirty="0">
                <a:latin typeface="Arial"/>
                <a:cs typeface="Arial"/>
              </a:rPr>
              <a:t>attending a day </a:t>
            </a:r>
            <a:r>
              <a:rPr lang="en-US" sz="1400" dirty="0" err="1">
                <a:latin typeface="Arial"/>
                <a:cs typeface="Arial"/>
              </a:rPr>
              <a:t>centre</a:t>
            </a:r>
            <a:r>
              <a:rPr lang="en-US" sz="1400" dirty="0">
                <a:latin typeface="Arial"/>
                <a:cs typeface="Arial"/>
              </a:rPr>
              <a:t>, but she refuses to go </a:t>
            </a:r>
            <a:endParaRPr lang="en-US" sz="1400" dirty="0">
              <a:cs typeface="Arial"/>
            </a:endParaRPr>
          </a:p>
          <a:p>
            <a:r>
              <a:rPr lang="en-US" sz="1400" dirty="0">
                <a:latin typeface="Arial"/>
                <a:cs typeface="Arial"/>
              </a:rPr>
              <a:t>swimming. Her </a:t>
            </a:r>
            <a:r>
              <a:rPr lang="en-US" sz="1400" dirty="0" err="1">
                <a:latin typeface="Arial"/>
                <a:cs typeface="Arial"/>
              </a:rPr>
              <a:t>carers</a:t>
            </a:r>
            <a:r>
              <a:rPr lang="en-US" sz="1400" dirty="0">
                <a:latin typeface="Arial"/>
                <a:cs typeface="Arial"/>
              </a:rPr>
              <a:t> have assessed her as </a:t>
            </a:r>
            <a:endParaRPr lang="en-US" sz="1400" dirty="0">
              <a:cs typeface="Arial"/>
            </a:endParaRPr>
          </a:p>
          <a:p>
            <a:r>
              <a:rPr lang="en-US" sz="1400" dirty="0">
                <a:latin typeface="Arial"/>
                <a:cs typeface="Arial"/>
              </a:rPr>
              <a:t>having capacity to make these decisions. </a:t>
            </a:r>
            <a:endParaRPr lang="en-US" sz="1400" dirty="0">
              <a:cs typeface="Arial"/>
            </a:endParaRPr>
          </a:p>
          <a:p>
            <a:r>
              <a:rPr lang="en-US" sz="1400" dirty="0" err="1">
                <a:latin typeface="Arial"/>
                <a:cs typeface="Arial"/>
              </a:rPr>
              <a:t>Ms</a:t>
            </a:r>
            <a:r>
              <a:rPr lang="en-US" sz="1400" dirty="0">
                <a:latin typeface="Arial"/>
                <a:cs typeface="Arial"/>
              </a:rPr>
              <a:t> Dodd needs hospital treatment, but she gets </a:t>
            </a:r>
            <a:endParaRPr lang="en-US" sz="1400" dirty="0">
              <a:cs typeface="Arial"/>
            </a:endParaRPr>
          </a:p>
          <a:p>
            <a:r>
              <a:rPr lang="en-US" sz="1400" dirty="0">
                <a:latin typeface="Arial"/>
                <a:cs typeface="Arial"/>
              </a:rPr>
              <a:t>distressed when away from home. Her mother </a:t>
            </a:r>
            <a:endParaRPr lang="en-US" sz="1400" dirty="0">
              <a:cs typeface="Arial"/>
            </a:endParaRPr>
          </a:p>
          <a:p>
            <a:r>
              <a:rPr lang="en-US" sz="1400" dirty="0">
                <a:latin typeface="Arial"/>
                <a:cs typeface="Arial"/>
              </a:rPr>
              <a:t>feels that </a:t>
            </a:r>
            <a:r>
              <a:rPr lang="en-US" sz="1400" dirty="0" err="1">
                <a:latin typeface="Arial"/>
                <a:cs typeface="Arial"/>
              </a:rPr>
              <a:t>Ms</a:t>
            </a:r>
            <a:r>
              <a:rPr lang="en-US" sz="1400" dirty="0">
                <a:latin typeface="Arial"/>
                <a:cs typeface="Arial"/>
              </a:rPr>
              <a:t> Dodd is refusing treatment by her </a:t>
            </a:r>
            <a:endParaRPr lang="en-US" sz="1400" dirty="0">
              <a:cs typeface="Arial"/>
            </a:endParaRPr>
          </a:p>
          <a:p>
            <a:r>
              <a:rPr lang="en-US" sz="1400" dirty="0" err="1">
                <a:latin typeface="Arial"/>
                <a:cs typeface="Arial"/>
              </a:rPr>
              <a:t>behaviour</a:t>
            </a:r>
            <a:r>
              <a:rPr lang="en-US" sz="1400" dirty="0">
                <a:latin typeface="Arial"/>
                <a:cs typeface="Arial"/>
              </a:rPr>
              <a:t>, but her father thinks she lacks capacity </a:t>
            </a:r>
            <a:endParaRPr lang="en-US" sz="1400" dirty="0">
              <a:cs typeface="Arial"/>
            </a:endParaRPr>
          </a:p>
          <a:p>
            <a:r>
              <a:rPr lang="en-US" sz="1400" dirty="0">
                <a:latin typeface="Arial"/>
                <a:cs typeface="Arial"/>
              </a:rPr>
              <a:t>to say no to treatment that could improve her </a:t>
            </a:r>
            <a:endParaRPr lang="en-US" sz="1400" dirty="0">
              <a:cs typeface="Arial"/>
            </a:endParaRPr>
          </a:p>
          <a:p>
            <a:r>
              <a:rPr lang="en-US" sz="1400" dirty="0">
                <a:latin typeface="Arial"/>
                <a:cs typeface="Arial"/>
              </a:rPr>
              <a:t>condition. </a:t>
            </a:r>
            <a:endParaRPr lang="en-GB" sz="1400">
              <a:cs typeface="Arial"/>
            </a:endParaRPr>
          </a:p>
        </p:txBody>
      </p:sp>
      <p:sp>
        <p:nvSpPr>
          <p:cNvPr id="6" name="TextBox 5"/>
          <p:cNvSpPr txBox="1"/>
          <p:nvPr/>
        </p:nvSpPr>
        <p:spPr>
          <a:xfrm>
            <a:off x="5010732" y="5026523"/>
            <a:ext cx="3724507" cy="914400"/>
          </a:xfrm>
          <a:prstGeom prst="rect">
            <a:avLst/>
          </a:prstGeom>
        </p:spPr>
        <p:txBody>
          <a:bodyPr vert="horz" wrap="none" lIns="91440" tIns="45720" rIns="91440" bIns="45720" rtlCol="0" anchor="ctr">
            <a:normAutofit/>
          </a:bodyPr>
          <a:lstStyle/>
          <a:p>
            <a:r>
              <a:rPr lang="en-US" sz="1400" dirty="0"/>
              <a:t>Exercise: what can be done to establish </a:t>
            </a:r>
          </a:p>
          <a:p>
            <a:r>
              <a:rPr lang="en-US" sz="1400" dirty="0"/>
              <a:t>capacity in relation to Ms Dodd’s need for </a:t>
            </a:r>
          </a:p>
          <a:p>
            <a:r>
              <a:rPr lang="en-US" sz="1400" dirty="0"/>
              <a:t>treatment?</a:t>
            </a:r>
            <a:endParaRPr lang="en-GB" sz="1400" dirty="0"/>
          </a:p>
        </p:txBody>
      </p:sp>
      <p:sp>
        <p:nvSpPr>
          <p:cNvPr id="7" name="Text Placeholder 4"/>
          <p:cNvSpPr>
            <a:spLocks noGrp="1"/>
          </p:cNvSpPr>
          <p:nvPr>
            <p:ph type="body" sz="quarter" idx="12"/>
          </p:nvPr>
        </p:nvSpPr>
        <p:spPr>
          <a:xfrm>
            <a:off x="19558" y="316437"/>
            <a:ext cx="4712072" cy="5475249"/>
          </a:xfrm>
        </p:spPr>
        <p:txBody>
          <a:bodyPr>
            <a:normAutofit/>
          </a:bodyPr>
          <a:lstStyle/>
          <a:p>
            <a:r>
              <a:rPr lang="cy" sz="2000" b="1" dirty="0">
                <a:solidFill>
                  <a:srgbClr val="16AD85"/>
                </a:solidFill>
                <a:latin typeface="+mj-lt"/>
                <a:ea typeface="+mj-ea"/>
                <a:cs typeface="+mj-cs"/>
              </a:rPr>
              <a:t>Beth yw: 'cred resymol'?</a:t>
            </a:r>
            <a:endParaRPr lang="en-US" sz="2000" b="1" dirty="0">
              <a:solidFill>
                <a:srgbClr val="16AD85"/>
              </a:solidFill>
              <a:latin typeface="+mj-lt"/>
              <a:ea typeface="+mj-ea"/>
              <a:cs typeface="Arial"/>
            </a:endParaRPr>
          </a:p>
          <a:p>
            <a:r>
              <a:rPr lang="cy" sz="1400" b="0" i="0" u="none" strike="noStrike" cap="none" baseline="0" dirty="0">
                <a:solidFill>
                  <a:srgbClr val="000000"/>
                </a:solidFill>
                <a:effectLst/>
                <a:uFillTx/>
                <a:latin typeface="Arial"/>
              </a:rPr>
              <a:t>  Senario: Cael cymorth i asesu galluedd</a:t>
            </a:r>
          </a:p>
        </p:txBody>
      </p:sp>
      <p:sp>
        <p:nvSpPr>
          <p:cNvPr id="8" name="TextBox 7"/>
          <p:cNvSpPr txBox="1"/>
          <p:nvPr/>
        </p:nvSpPr>
        <p:spPr>
          <a:xfrm>
            <a:off x="133814" y="1103969"/>
            <a:ext cx="3932859" cy="3990872"/>
          </a:xfrm>
          <a:prstGeom prst="rect">
            <a:avLst/>
          </a:prstGeom>
        </p:spPr>
        <p:txBody>
          <a:bodyPr vert="horz" wrap="none" lIns="91440" tIns="45720" rIns="91440" bIns="45720" rtlCol="0" anchor="t">
            <a:noAutofit/>
          </a:bodyPr>
          <a:lstStyle/>
          <a:p>
            <a:r>
              <a:rPr lang="cy-GB" sz="1400" b="0" i="0" u="none" strike="noStrike" cap="none" baseline="0" dirty="0">
                <a:solidFill>
                  <a:srgbClr val="000000"/>
                </a:solidFill>
                <a:effectLst/>
                <a:uFillTx/>
                <a:latin typeface="Arial"/>
              </a:rPr>
              <a:t>Dioddefodd Ms Dodd niwed i'w hymennydd mewn</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damwain</a:t>
            </a:r>
            <a:r>
              <a:rPr lang="cy-GB" sz="1400" dirty="0">
                <a:solidFill>
                  <a:srgbClr val="000000"/>
                </a:solidFill>
                <a:latin typeface="Arial"/>
              </a:rPr>
              <a:t>  </a:t>
            </a:r>
            <a:r>
              <a:rPr lang="cy-GB" sz="1400" b="0" i="0" u="none" strike="noStrike" cap="none" baseline="0" dirty="0">
                <a:solidFill>
                  <a:srgbClr val="000000"/>
                </a:solidFill>
                <a:effectLst/>
                <a:uFillTx/>
                <a:latin typeface="Arial"/>
              </a:rPr>
              <a:t>ffordd ac mae'n methu siarad. Ar y</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dechrau, roedd ei </a:t>
            </a:r>
            <a:r>
              <a:rPr lang="cy-GB" sz="1400" dirty="0" err="1">
                <a:solidFill>
                  <a:srgbClr val="000000"/>
                </a:solidFill>
                <a:latin typeface="Arial"/>
              </a:rPr>
              <a:t>theuluyn</a:t>
            </a:r>
            <a:r>
              <a:rPr lang="cy-GB" sz="1400" b="0" i="0" u="none" strike="noStrike" cap="none" baseline="0" dirty="0">
                <a:solidFill>
                  <a:srgbClr val="000000"/>
                </a:solidFill>
                <a:effectLst/>
                <a:uFillTx/>
                <a:latin typeface="Arial"/>
              </a:rPr>
              <a:t> meddwl nad oedd hi'n</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gallu gwneud penderfyniadau. Ond</a:t>
            </a:r>
            <a:r>
              <a:rPr lang="cy-GB" sz="1400" dirty="0">
                <a:solidFill>
                  <a:srgbClr val="000000"/>
                </a:solidFill>
                <a:latin typeface="Arial"/>
              </a:rPr>
              <a:t> </a:t>
            </a:r>
            <a:r>
              <a:rPr lang="cy-GB" sz="1400" b="0" i="0" u="none" strike="noStrike" cap="none" baseline="0" dirty="0">
                <a:solidFill>
                  <a:srgbClr val="000000"/>
                </a:solidFill>
                <a:effectLst/>
                <a:uFillTx/>
                <a:latin typeface="Arial"/>
              </a:rPr>
              <a:t>darganfuont</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yn fuan y gallai ddewis trwy</a:t>
            </a:r>
            <a:r>
              <a:rPr lang="cy-GB" sz="1400" dirty="0">
                <a:solidFill>
                  <a:srgbClr val="000000"/>
                </a:solidFill>
                <a:latin typeface="Arial"/>
              </a:rPr>
              <a:t> </a:t>
            </a:r>
            <a:r>
              <a:rPr lang="cy-GB" sz="1400" b="0" i="0" u="none" strike="noStrike" cap="none" baseline="0" dirty="0">
                <a:solidFill>
                  <a:srgbClr val="000000"/>
                </a:solidFill>
                <a:effectLst/>
                <a:uFillTx/>
                <a:latin typeface="Arial"/>
              </a:rPr>
              <a:t>bwyntio at bethau,</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fel y dillad mae hi eisiau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eu gwisgo neu y bwyd</a:t>
            </a:r>
            <a:r>
              <a:rPr lang="cy-GB" sz="1400" dirty="0">
                <a:solidFill>
                  <a:srgbClr val="000000"/>
                </a:solidFill>
                <a:latin typeface="Arial"/>
              </a:rPr>
              <a:t> </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sydd orau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ganddi. Mae ei hymddygiad </a:t>
            </a:r>
            <a:r>
              <a:rPr lang="cy-GB" sz="1400" dirty="0" err="1">
                <a:solidFill>
                  <a:srgbClr val="000000"/>
                </a:solidFill>
                <a:latin typeface="Arial"/>
              </a:rPr>
              <a:t>hefydyn</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awgrymu ei bod </a:t>
            </a:r>
            <a:r>
              <a:rPr lang="cy-GB" sz="1400" dirty="0">
                <a:solidFill>
                  <a:srgbClr val="000000"/>
                </a:solidFill>
                <a:latin typeface="Arial"/>
              </a:rPr>
              <a:t>yn mwynhau</a:t>
            </a:r>
            <a:r>
              <a:rPr lang="cy-GB" sz="1400" b="0" i="0" u="none" strike="noStrike" cap="none" baseline="0" dirty="0">
                <a:solidFill>
                  <a:srgbClr val="000000"/>
                </a:solidFill>
                <a:effectLst/>
                <a:uFillTx/>
                <a:latin typeface="Arial"/>
              </a:rPr>
              <a:t> mynychu canolfan</a:t>
            </a:r>
            <a:r>
              <a:rPr lang="cy-GB" sz="1400" dirty="0">
                <a:solidFill>
                  <a:srgbClr val="000000"/>
                </a:solidFill>
                <a:latin typeface="Arial"/>
              </a:rPr>
              <a:t> </a:t>
            </a:r>
            <a:endParaRPr lang="cy-GB" sz="1400">
              <a:solidFill>
                <a:srgbClr val="000000"/>
              </a:solidFill>
              <a:latin typeface="Arial"/>
              <a:cs typeface="Arial"/>
            </a:endParaRPr>
          </a:p>
          <a:p>
            <a:r>
              <a:rPr lang="cy-GB" sz="1400" b="0" i="0" u="none" strike="noStrike" cap="none" baseline="0" dirty="0">
                <a:solidFill>
                  <a:srgbClr val="000000"/>
                </a:solidFill>
                <a:effectLst/>
                <a:uFillTx/>
                <a:latin typeface="Arial"/>
              </a:rPr>
              <a:t>ddydd,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ond mae hi'n </a:t>
            </a:r>
            <a:r>
              <a:rPr lang="cy-GB" sz="1400" dirty="0">
                <a:solidFill>
                  <a:srgbClr val="000000"/>
                </a:solidFill>
                <a:latin typeface="Arial"/>
              </a:rPr>
              <a:t>gwrthod mynd</a:t>
            </a:r>
            <a:r>
              <a:rPr lang="cy-GB" sz="1400" b="0" i="0" u="none" strike="noStrike" cap="none" baseline="0" dirty="0">
                <a:solidFill>
                  <a:srgbClr val="000000"/>
                </a:solidFill>
                <a:effectLst/>
                <a:uFillTx/>
                <a:latin typeface="Arial"/>
              </a:rPr>
              <a:t> i nofio. Mae ei</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gofalwyr</a:t>
            </a:r>
            <a:r>
              <a:rPr lang="cy-GB" sz="1400" dirty="0">
                <a:solidFill>
                  <a:srgbClr val="000000"/>
                </a:solidFill>
                <a:latin typeface="Arial"/>
              </a:rPr>
              <a:t> </a:t>
            </a:r>
            <a:r>
              <a:rPr lang="cy-GB" sz="1400" b="0" i="0" u="none" strike="noStrike" cap="none" baseline="0" dirty="0">
                <a:solidFill>
                  <a:srgbClr val="000000"/>
                </a:solidFill>
                <a:effectLst/>
                <a:uFillTx/>
                <a:latin typeface="Arial"/>
              </a:rPr>
              <a:t>wedi asesu ei bod yn meddu</a:t>
            </a:r>
            <a:r>
              <a:rPr lang="cy-GB" sz="1400" dirty="0">
                <a:solidFill>
                  <a:srgbClr val="000000"/>
                </a:solidFill>
                <a:latin typeface="Arial"/>
              </a:rPr>
              <a:t> </a:t>
            </a:r>
            <a:r>
              <a:rPr lang="cy-GB" sz="1400" b="0" i="0" u="none" strike="noStrike" cap="none" baseline="0" dirty="0">
                <a:solidFill>
                  <a:srgbClr val="000000"/>
                </a:solidFill>
                <a:effectLst/>
                <a:uFillTx/>
                <a:latin typeface="Arial"/>
              </a:rPr>
              <a:t>ar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 i</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wneud y</a:t>
            </a:r>
            <a:r>
              <a:rPr lang="cy-GB" sz="1400" dirty="0">
                <a:solidFill>
                  <a:srgbClr val="000000"/>
                </a:solidFill>
                <a:latin typeface="Arial"/>
              </a:rPr>
              <a:t>  </a:t>
            </a:r>
            <a:r>
              <a:rPr lang="cy-GB" sz="1400" b="0" i="0" u="none" strike="noStrike" cap="none" baseline="0" dirty="0">
                <a:solidFill>
                  <a:srgbClr val="000000"/>
                </a:solidFill>
                <a:effectLst/>
                <a:uFillTx/>
                <a:latin typeface="Arial"/>
              </a:rPr>
              <a:t>penderfyniadau hyn. Mae angen</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triniaeth ysbyty ar Ms Dodd, ond</a:t>
            </a:r>
            <a:r>
              <a:rPr lang="cy-GB" sz="1400" dirty="0">
                <a:solidFill>
                  <a:srgbClr val="000000"/>
                </a:solidFill>
                <a:latin typeface="Arial"/>
              </a:rPr>
              <a:t> </a:t>
            </a:r>
            <a:r>
              <a:rPr lang="cy-GB" sz="1400" b="0" i="0" u="none" strike="noStrike" cap="none" baseline="0" dirty="0">
                <a:solidFill>
                  <a:srgbClr val="000000"/>
                </a:solidFill>
                <a:effectLst/>
                <a:uFillTx/>
                <a:latin typeface="Arial"/>
              </a:rPr>
              <a:t>mae hi'n mynd</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yn ofidus</a:t>
            </a:r>
            <a:r>
              <a:rPr lang="cy-GB" sz="1400" dirty="0">
                <a:solidFill>
                  <a:srgbClr val="000000"/>
                </a:solidFill>
                <a:latin typeface="Arial"/>
              </a:rPr>
              <a:t> </a:t>
            </a:r>
            <a:r>
              <a:rPr lang="cy-GB" sz="1400" b="0" i="0" u="none" strike="noStrike" cap="none" baseline="0" dirty="0">
                <a:solidFill>
                  <a:srgbClr val="000000"/>
                </a:solidFill>
                <a:effectLst/>
                <a:uFillTx/>
                <a:latin typeface="Arial"/>
              </a:rPr>
              <a:t>pan oddi cartref. Mae </a:t>
            </a:r>
            <a:r>
              <a:rPr lang="cy-GB" sz="1400" dirty="0" err="1">
                <a:solidFill>
                  <a:srgbClr val="000000"/>
                </a:solidFill>
                <a:latin typeface="Arial"/>
              </a:rPr>
              <a:t>eimam</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teimlo</a:t>
            </a:r>
            <a:r>
              <a:rPr lang="cy-GB" sz="1400" dirty="0">
                <a:solidFill>
                  <a:srgbClr val="000000"/>
                </a:solidFill>
                <a:latin typeface="Arial"/>
              </a:rPr>
              <a:t> </a:t>
            </a:r>
          </a:p>
          <a:p>
            <a:r>
              <a:rPr lang="cy-GB" sz="1400" b="0" i="0" u="none" strike="noStrike" cap="none" baseline="0" dirty="0">
                <a:solidFill>
                  <a:srgbClr val="000000"/>
                </a:solidFill>
                <a:effectLst/>
                <a:uFillTx/>
                <a:latin typeface="Arial"/>
              </a:rPr>
              <a:t>bod Ms Dodd yn</a:t>
            </a:r>
            <a:r>
              <a:rPr lang="cy-GB" sz="1400" dirty="0">
                <a:solidFill>
                  <a:srgbClr val="000000"/>
                </a:solidFill>
                <a:latin typeface="Arial"/>
              </a:rPr>
              <a:t> </a:t>
            </a:r>
            <a:r>
              <a:rPr lang="cy-GB" sz="1400" b="0" i="0" u="none" strike="noStrike" cap="none" baseline="0" dirty="0">
                <a:solidFill>
                  <a:srgbClr val="000000"/>
                </a:solidFill>
                <a:effectLst/>
                <a:uFillTx/>
                <a:latin typeface="Arial"/>
              </a:rPr>
              <a:t>gwrthod triniaeth drwy</a:t>
            </a:r>
            <a:r>
              <a:rPr lang="cy-GB" sz="1400" dirty="0">
                <a:solidFill>
                  <a:srgbClr val="000000"/>
                </a:solidFill>
                <a:latin typeface="Arial"/>
              </a:rPr>
              <a:t> </a:t>
            </a:r>
            <a:r>
              <a:rPr lang="cy-GB" sz="1400" b="0" i="0" u="none" strike="noStrike" cap="none" baseline="0" dirty="0">
                <a:solidFill>
                  <a:srgbClr val="000000"/>
                </a:solidFill>
                <a:effectLst/>
                <a:uFillTx/>
                <a:latin typeface="Arial"/>
              </a:rPr>
              <a:t>ei</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hymddygiad, ond mae ei thad yn</a:t>
            </a:r>
            <a:r>
              <a:rPr lang="cy-GB" sz="1400" dirty="0">
                <a:solidFill>
                  <a:srgbClr val="000000"/>
                </a:solidFill>
                <a:latin typeface="Arial"/>
              </a:rPr>
              <a:t> </a:t>
            </a:r>
            <a:r>
              <a:rPr lang="cy-GB" sz="1400" b="0" i="0" u="none" strike="noStrike" cap="none" baseline="0" dirty="0">
                <a:solidFill>
                  <a:srgbClr val="000000"/>
                </a:solidFill>
                <a:effectLst/>
                <a:uFillTx/>
                <a:latin typeface="Arial"/>
              </a:rPr>
              <a:t>meddwl nad</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oes ganddi </a:t>
            </a:r>
            <a:r>
              <a:rPr lang="cy-GB" sz="1400" b="0" i="0" u="none" strike="noStrike" cap="none" baseline="0" dirty="0" err="1">
                <a:solidFill>
                  <a:srgbClr val="000000"/>
                </a:solidFill>
                <a:effectLst/>
                <a:uFillTx/>
                <a:latin typeface="Arial"/>
              </a:rPr>
              <a:t>alluedd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i ddweud na i driniaeth a</a:t>
            </a:r>
            <a:r>
              <a:rPr lang="cy-GB" sz="1400" dirty="0">
                <a:solidFill>
                  <a:srgbClr val="000000"/>
                </a:solidFill>
                <a:latin typeface="Arial"/>
              </a:rPr>
              <a:t> </a:t>
            </a:r>
            <a:endParaRPr lang="cy-GB" sz="1400" dirty="0">
              <a:solidFill>
                <a:srgbClr val="000000"/>
              </a:solidFill>
              <a:latin typeface="Arial"/>
              <a:cs typeface="Arial"/>
            </a:endParaRPr>
          </a:p>
          <a:p>
            <a:r>
              <a:rPr lang="cy-GB" sz="1400" b="0" i="0" u="none" strike="noStrike" cap="none" baseline="0" dirty="0">
                <a:solidFill>
                  <a:srgbClr val="000000"/>
                </a:solidFill>
                <a:effectLst/>
                <a:uFillTx/>
                <a:latin typeface="Arial"/>
              </a:rPr>
              <a:t>allai wella</a:t>
            </a:r>
            <a:r>
              <a:rPr lang="cy-GB" sz="1400" dirty="0">
                <a:solidFill>
                  <a:srgbClr val="000000"/>
                </a:solidFill>
                <a:latin typeface="Arial"/>
              </a:rPr>
              <a:t> </a:t>
            </a:r>
            <a:r>
              <a:rPr lang="cy-GB" sz="1400" b="0" i="0" u="none" strike="noStrike" cap="none" baseline="0" dirty="0">
                <a:solidFill>
                  <a:srgbClr val="000000"/>
                </a:solidFill>
                <a:effectLst/>
                <a:uFillTx/>
                <a:latin typeface="Arial"/>
              </a:rPr>
              <a:t>ei chyflwr.</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p:txBody>
      </p:sp>
      <p:sp>
        <p:nvSpPr>
          <p:cNvPr id="9" name="TextBox 8"/>
          <p:cNvSpPr txBox="1"/>
          <p:nvPr/>
        </p:nvSpPr>
        <p:spPr>
          <a:xfrm>
            <a:off x="217195" y="5027166"/>
            <a:ext cx="2863741"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Ymarfer: beth ellir ei wneud i sefydlu</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galluedd mewn perthynas ag angen Ms Dodd am</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driniaeth?</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7375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inician Resources | Smoking &amp;amp; Tobacco Use | C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057" y="2308220"/>
            <a:ext cx="1245519" cy="1337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5173579" y="491831"/>
            <a:ext cx="3710408" cy="5441795"/>
          </a:xfrm>
        </p:spPr>
        <p:txBody>
          <a:bodyPr>
            <a:normAutofit/>
          </a:bodyPr>
          <a:lstStyle/>
          <a:p>
            <a:pPr marL="0" indent="0">
              <a:buNone/>
            </a:pPr>
            <a:r>
              <a:rPr lang="en-US" sz="2000" b="1" dirty="0">
                <a:solidFill>
                  <a:srgbClr val="16AD85"/>
                </a:solidFill>
                <a:latin typeface="+mj-lt"/>
                <a:ea typeface="+mj-ea"/>
                <a:cs typeface="+mj-cs"/>
              </a:rPr>
              <a:t>Using information to conclude upon ‘reasonable belief’</a:t>
            </a:r>
            <a:endParaRPr lang="en-GB" sz="2000" b="1" dirty="0">
              <a:solidFill>
                <a:srgbClr val="16AD85"/>
              </a:solidFill>
              <a:latin typeface="+mj-lt"/>
              <a:ea typeface="+mj-ea"/>
              <a:cs typeface="Arial"/>
            </a:endParaRPr>
          </a:p>
        </p:txBody>
      </p:sp>
      <p:sp>
        <p:nvSpPr>
          <p:cNvPr id="6" name="TextBox 5"/>
          <p:cNvSpPr txBox="1"/>
          <p:nvPr/>
        </p:nvSpPr>
        <p:spPr>
          <a:xfrm>
            <a:off x="5764594" y="1508267"/>
            <a:ext cx="914400" cy="914400"/>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5173579" y="1168710"/>
            <a:ext cx="3713708" cy="4532416"/>
          </a:xfrm>
          <a:prstGeom prst="rect">
            <a:avLst/>
          </a:prstGeom>
        </p:spPr>
        <p:txBody>
          <a:bodyPr vert="horz" wrap="none" lIns="91440" tIns="45720" rIns="91440" bIns="45720" rtlCol="0" anchor="ctr">
            <a:normAutofit/>
          </a:bodyPr>
          <a:lstStyle/>
          <a:p>
            <a:r>
              <a:rPr lang="en-US" sz="1600" dirty="0">
                <a:latin typeface="Arial"/>
                <a:cs typeface="Arial"/>
              </a:rPr>
              <a:t>The clinician who is proposing the </a:t>
            </a:r>
            <a:endParaRPr lang="en-US" sz="1600" dirty="0">
              <a:cs typeface="Arial"/>
            </a:endParaRPr>
          </a:p>
          <a:p>
            <a:r>
              <a:rPr lang="en-US" sz="1600" dirty="0">
                <a:latin typeface="Arial"/>
                <a:cs typeface="Arial"/>
              </a:rPr>
              <a:t>treatment will have to assess </a:t>
            </a:r>
            <a:r>
              <a:rPr lang="en-US" sz="1600" dirty="0" err="1">
                <a:latin typeface="Arial"/>
                <a:cs typeface="Arial"/>
              </a:rPr>
              <a:t>Ms</a:t>
            </a:r>
            <a:r>
              <a:rPr lang="en-US" sz="1600" dirty="0">
                <a:latin typeface="Arial"/>
                <a:cs typeface="Arial"/>
              </a:rPr>
              <a:t> Dodd’s </a:t>
            </a:r>
            <a:endParaRPr lang="en-US" sz="1600" dirty="0">
              <a:cs typeface="Arial"/>
            </a:endParaRPr>
          </a:p>
          <a:p>
            <a:r>
              <a:rPr lang="en-US" sz="1600" dirty="0">
                <a:latin typeface="Arial"/>
                <a:cs typeface="Arial"/>
              </a:rPr>
              <a:t>capacity to consent. He gets help from a </a:t>
            </a:r>
            <a:endParaRPr lang="en-US" sz="1600" dirty="0">
              <a:cs typeface="Arial"/>
            </a:endParaRPr>
          </a:p>
          <a:p>
            <a:r>
              <a:rPr lang="en-US" sz="1600" dirty="0">
                <a:latin typeface="Arial"/>
                <a:cs typeface="Arial"/>
              </a:rPr>
              <a:t>member of staff at the day </a:t>
            </a:r>
            <a:r>
              <a:rPr lang="en-US" sz="1600" dirty="0" err="1">
                <a:latin typeface="Arial"/>
                <a:cs typeface="Arial"/>
              </a:rPr>
              <a:t>centre</a:t>
            </a:r>
            <a:r>
              <a:rPr lang="en-US" sz="1600" dirty="0">
                <a:latin typeface="Arial"/>
                <a:cs typeface="Arial"/>
              </a:rPr>
              <a:t> who </a:t>
            </a:r>
            <a:endParaRPr lang="en-US" sz="1600" dirty="0">
              <a:cs typeface="Arial"/>
            </a:endParaRPr>
          </a:p>
          <a:p>
            <a:r>
              <a:rPr lang="en-US" sz="1600" dirty="0">
                <a:latin typeface="Arial"/>
                <a:cs typeface="Arial"/>
              </a:rPr>
              <a:t>knows </a:t>
            </a:r>
            <a:r>
              <a:rPr lang="en-US" sz="1600" dirty="0" err="1">
                <a:latin typeface="Arial"/>
                <a:cs typeface="Arial"/>
              </a:rPr>
              <a:t>Ms</a:t>
            </a:r>
            <a:r>
              <a:rPr lang="en-US" sz="1600" dirty="0">
                <a:latin typeface="Arial"/>
                <a:cs typeface="Arial"/>
              </a:rPr>
              <a:t> Dodd’s communication well </a:t>
            </a:r>
            <a:endParaRPr lang="en-US" sz="1600" dirty="0">
              <a:cs typeface="Arial"/>
            </a:endParaRPr>
          </a:p>
          <a:p>
            <a:r>
              <a:rPr lang="en-US" sz="1600" dirty="0">
                <a:latin typeface="Arial"/>
                <a:cs typeface="Arial"/>
              </a:rPr>
              <a:t>and also discusses things with her parents. </a:t>
            </a:r>
            <a:endParaRPr lang="en-US" sz="1600" dirty="0">
              <a:cs typeface="Arial"/>
            </a:endParaRPr>
          </a:p>
          <a:p>
            <a:endParaRPr lang="en-US" sz="1600" dirty="0">
              <a:cs typeface="Arial"/>
            </a:endParaRPr>
          </a:p>
          <a:p>
            <a:r>
              <a:rPr lang="en-US" sz="1600" dirty="0">
                <a:latin typeface="Arial"/>
                <a:cs typeface="Arial"/>
              </a:rPr>
              <a:t>Over several meetings the clinician </a:t>
            </a:r>
          </a:p>
          <a:p>
            <a:r>
              <a:rPr lang="en-US" sz="1600" dirty="0">
                <a:latin typeface="Arial"/>
                <a:cs typeface="Arial"/>
              </a:rPr>
              <a:t>explains the treatment options to </a:t>
            </a:r>
            <a:r>
              <a:rPr lang="en-US" sz="1600" dirty="0" err="1">
                <a:latin typeface="Arial"/>
                <a:cs typeface="Arial"/>
              </a:rPr>
              <a:t>Ms</a:t>
            </a:r>
            <a:r>
              <a:rPr lang="en-US" sz="1600" dirty="0">
                <a:latin typeface="Arial"/>
                <a:cs typeface="Arial"/>
              </a:rPr>
              <a:t> Dodd</a:t>
            </a:r>
            <a:endParaRPr lang="en-US" sz="1600" dirty="0">
              <a:cs typeface="Arial"/>
            </a:endParaRPr>
          </a:p>
          <a:p>
            <a:r>
              <a:rPr lang="en-US" sz="1600" dirty="0">
                <a:latin typeface="Arial"/>
                <a:cs typeface="Arial"/>
              </a:rPr>
              <a:t>with the help of the staff member. The </a:t>
            </a:r>
            <a:endParaRPr lang="en-US" sz="1600" dirty="0">
              <a:cs typeface="Arial"/>
            </a:endParaRPr>
          </a:p>
          <a:p>
            <a:r>
              <a:rPr lang="en-US" sz="1600" dirty="0">
                <a:latin typeface="Arial"/>
                <a:cs typeface="Arial"/>
              </a:rPr>
              <a:t>final decision about </a:t>
            </a:r>
            <a:r>
              <a:rPr lang="en-US" sz="1600" dirty="0" err="1">
                <a:latin typeface="Arial"/>
                <a:cs typeface="Arial"/>
              </a:rPr>
              <a:t>Ms</a:t>
            </a:r>
            <a:r>
              <a:rPr lang="en-US" sz="1600" dirty="0">
                <a:latin typeface="Arial"/>
                <a:cs typeface="Arial"/>
              </a:rPr>
              <a:t> Dodd’s capacity </a:t>
            </a:r>
            <a:endParaRPr lang="en-US" sz="1600" dirty="0">
              <a:cs typeface="Arial"/>
            </a:endParaRPr>
          </a:p>
          <a:p>
            <a:r>
              <a:rPr lang="en-US" sz="1600" dirty="0">
                <a:latin typeface="Arial"/>
                <a:cs typeface="Arial"/>
              </a:rPr>
              <a:t>rests with the clinician, but he will need </a:t>
            </a:r>
            <a:endParaRPr lang="en-US" sz="1600" dirty="0">
              <a:cs typeface="Arial"/>
            </a:endParaRPr>
          </a:p>
          <a:p>
            <a:r>
              <a:rPr lang="en-US" sz="1600" dirty="0">
                <a:latin typeface="Arial"/>
                <a:cs typeface="Arial"/>
              </a:rPr>
              <a:t>to use information from the staff member</a:t>
            </a:r>
            <a:endParaRPr lang="en-US" sz="1600" dirty="0">
              <a:cs typeface="Arial"/>
            </a:endParaRPr>
          </a:p>
          <a:p>
            <a:r>
              <a:rPr lang="en-US" sz="1600" dirty="0">
                <a:latin typeface="Arial"/>
                <a:cs typeface="Arial"/>
              </a:rPr>
              <a:t>and others who know </a:t>
            </a:r>
            <a:r>
              <a:rPr lang="en-US" sz="1600" dirty="0" err="1">
                <a:latin typeface="Arial"/>
                <a:cs typeface="Arial"/>
              </a:rPr>
              <a:t>Ms</a:t>
            </a:r>
            <a:r>
              <a:rPr lang="en-US" sz="1600" dirty="0">
                <a:latin typeface="Arial"/>
                <a:cs typeface="Arial"/>
              </a:rPr>
              <a:t> Dodd well to </a:t>
            </a:r>
            <a:endParaRPr lang="en-GB" sz="1600" dirty="0">
              <a:latin typeface="Arial"/>
              <a:cs typeface="Arial"/>
            </a:endParaRPr>
          </a:p>
          <a:p>
            <a:r>
              <a:rPr lang="en-US" sz="1600" dirty="0">
                <a:latin typeface="Arial"/>
                <a:cs typeface="Arial"/>
              </a:rPr>
              <a:t>make this assessment.</a:t>
            </a:r>
            <a:endParaRPr lang="en-GB" sz="1600" dirty="0">
              <a:latin typeface="Arial"/>
              <a:cs typeface="Arial"/>
            </a:endParaRPr>
          </a:p>
        </p:txBody>
      </p:sp>
      <p:sp>
        <p:nvSpPr>
          <p:cNvPr id="7" name="Text Placeholder 3"/>
          <p:cNvSpPr>
            <a:spLocks noGrp="1"/>
          </p:cNvSpPr>
          <p:nvPr>
            <p:ph type="body" sz="quarter" idx="11"/>
          </p:nvPr>
        </p:nvSpPr>
        <p:spPr>
          <a:xfrm>
            <a:off x="84221" y="491831"/>
            <a:ext cx="4559968" cy="5441795"/>
          </a:xfrm>
        </p:spPr>
        <p:txBody>
          <a:bodyPr>
            <a:normAutofit/>
          </a:bodyPr>
          <a:lstStyle/>
          <a:p>
            <a:pPr marL="0" indent="0">
              <a:buNone/>
            </a:pPr>
            <a:r>
              <a:rPr lang="cy-GB" sz="2000" b="1" dirty="0">
                <a:solidFill>
                  <a:srgbClr val="16AD85"/>
                </a:solidFill>
                <a:latin typeface="+mj-lt"/>
                <a:ea typeface="+mj-ea"/>
                <a:cs typeface="+mj-cs"/>
              </a:rPr>
              <a:t>Defnyddio gwybodaeth i benderfynu  ar 'gred resymol'</a:t>
            </a:r>
            <a:endParaRPr lang="cy-GB" sz="2000" b="1" dirty="0">
              <a:solidFill>
                <a:srgbClr val="16AD85"/>
              </a:solidFill>
              <a:latin typeface="+mj-lt"/>
              <a:ea typeface="+mj-ea"/>
              <a:cs typeface="Arial"/>
            </a:endParaRPr>
          </a:p>
        </p:txBody>
      </p:sp>
      <p:sp>
        <p:nvSpPr>
          <p:cNvPr id="9" name="TextBox 8"/>
          <p:cNvSpPr txBox="1"/>
          <p:nvPr/>
        </p:nvSpPr>
        <p:spPr>
          <a:xfrm>
            <a:off x="675236" y="1508267"/>
            <a:ext cx="914400" cy="914400"/>
          </a:xfrm>
          <a:prstGeom prst="rect">
            <a:avLst/>
          </a:prstGeom>
        </p:spPr>
        <p:txBody>
          <a:bodyPr vert="horz" wrap="none" lIns="91440" tIns="45720" rIns="91440" bIns="45720" rtlCol="0" anchor="ctr">
            <a:normAutofit/>
          </a:bodyPr>
          <a:lstStyle/>
          <a:p>
            <a:endParaRPr lang="en-GB"/>
          </a:p>
        </p:txBody>
      </p:sp>
      <p:sp>
        <p:nvSpPr>
          <p:cNvPr id="10" name="TextBox 9"/>
          <p:cNvSpPr txBox="1"/>
          <p:nvPr/>
        </p:nvSpPr>
        <p:spPr>
          <a:xfrm>
            <a:off x="82116" y="1293780"/>
            <a:ext cx="3442629" cy="4532416"/>
          </a:xfrm>
          <a:prstGeom prst="rect">
            <a:avLst/>
          </a:prstGeom>
        </p:spPr>
        <p:txBody>
          <a:bodyPr vert="horz" wrap="none" lIns="91440" tIns="45720" rIns="91440" bIns="45720" rtlCol="0" anchor="ctr">
            <a:normAutofit/>
          </a:bodyPr>
          <a:lstStyle/>
          <a:p>
            <a:r>
              <a:rPr lang="cy-GB" sz="1600" b="0" i="0" u="none" strike="noStrike" cap="none" baseline="0" dirty="0">
                <a:solidFill>
                  <a:srgbClr val="000000"/>
                </a:solidFill>
                <a:effectLst/>
                <a:uFillTx/>
                <a:latin typeface="Arial"/>
              </a:rPr>
              <a:t>Bydd angen i'r </a:t>
            </a:r>
            <a:r>
              <a:rPr lang="cy-GB" sz="1600" b="0" i="0" u="none" strike="noStrike" cap="none" baseline="0" dirty="0" err="1">
                <a:solidFill>
                  <a:srgbClr val="000000"/>
                </a:solidFill>
                <a:effectLst/>
                <a:uFillTx/>
                <a:latin typeface="Arial"/>
              </a:rPr>
              <a:t>clinigydd</a:t>
            </a:r>
            <a:r>
              <a:rPr lang="cy-GB" sz="1600" b="0" i="0" u="none" strike="noStrike" cap="none" baseline="0" dirty="0">
                <a:solidFill>
                  <a:srgbClr val="000000"/>
                </a:solidFill>
                <a:effectLst/>
                <a:uFillTx/>
                <a:latin typeface="Arial"/>
              </a:rPr>
              <a:t> sy'n cynnig y</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driniaeth</a:t>
            </a:r>
            <a:r>
              <a:rPr lang="cy-GB" sz="1600" dirty="0">
                <a:solidFill>
                  <a:srgbClr val="000000"/>
                </a:solidFill>
                <a:latin typeface="Arial"/>
              </a:rPr>
              <a:t> </a:t>
            </a:r>
            <a:r>
              <a:rPr lang="cy-GB" sz="1600" b="0" i="0" u="none" strike="noStrike" cap="none" baseline="0" dirty="0">
                <a:solidFill>
                  <a:srgbClr val="000000"/>
                </a:solidFill>
                <a:effectLst/>
                <a:uFillTx/>
                <a:latin typeface="Arial"/>
              </a:rPr>
              <a:t>asesu galluedd Ms Dodd i</a:t>
            </a:r>
            <a:r>
              <a:rPr lang="cy-GB" sz="1600" dirty="0">
                <a:solidFill>
                  <a:srgbClr val="000000"/>
                </a:solidFill>
                <a:latin typeface="Arial"/>
              </a:rPr>
              <a:t> </a:t>
            </a:r>
            <a:endParaRPr lang="cy-GB" sz="1600" dirty="0">
              <a:solidFill>
                <a:srgbClr val="000000"/>
              </a:solidFill>
              <a:cs typeface="Arial"/>
            </a:endParaRPr>
          </a:p>
          <a:p>
            <a:r>
              <a:rPr lang="cy-GB" sz="1600" dirty="0">
                <a:solidFill>
                  <a:srgbClr val="000000"/>
                </a:solidFill>
                <a:latin typeface="Arial"/>
                <a:cs typeface="Arial"/>
              </a:rPr>
              <a:t>gydsynio. Mae'n cael cymorth gan </a:t>
            </a:r>
            <a:endParaRPr lang="cy-GB" sz="1600" dirty="0">
              <a:solidFill>
                <a:srgbClr val="000000"/>
              </a:solidFill>
              <a:cs typeface="Arial"/>
            </a:endParaRPr>
          </a:p>
          <a:p>
            <a:r>
              <a:rPr lang="cy-GB" sz="1600" dirty="0">
                <a:solidFill>
                  <a:srgbClr val="000000"/>
                </a:solidFill>
                <a:latin typeface="Arial"/>
                <a:cs typeface="Arial"/>
              </a:rPr>
              <a:t>aelod o staff yn y ganolfan ddydd sy'n </a:t>
            </a:r>
            <a:endParaRPr lang="cy-GB" sz="1600" dirty="0">
              <a:solidFill>
                <a:srgbClr val="000000"/>
              </a:solidFill>
              <a:cs typeface="Arial"/>
            </a:endParaRPr>
          </a:p>
          <a:p>
            <a:r>
              <a:rPr lang="cy-GB" sz="1600" dirty="0">
                <a:solidFill>
                  <a:srgbClr val="000000"/>
                </a:solidFill>
                <a:latin typeface="Arial"/>
                <a:cs typeface="Arial"/>
              </a:rPr>
              <a:t>adnabod dull cyfathrebu </a:t>
            </a:r>
            <a:r>
              <a:rPr lang="cy-GB" sz="1600" b="0" i="0" u="none" strike="noStrike" cap="none" baseline="0" dirty="0">
                <a:solidFill>
                  <a:srgbClr val="000000"/>
                </a:solidFill>
                <a:effectLst/>
                <a:uFillTx/>
                <a:latin typeface="Arial"/>
              </a:rPr>
              <a:t>Ms Dodd yn</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dda a hefyd</a:t>
            </a:r>
            <a:r>
              <a:rPr lang="cy-GB" sz="1600" dirty="0">
                <a:solidFill>
                  <a:srgbClr val="000000"/>
                </a:solidFill>
                <a:latin typeface="Arial"/>
              </a:rPr>
              <a:t> </a:t>
            </a:r>
            <a:r>
              <a:rPr lang="cy-GB" sz="1600" b="0" i="0" u="none" strike="noStrike" cap="none" baseline="0" dirty="0">
                <a:solidFill>
                  <a:srgbClr val="000000"/>
                </a:solidFill>
                <a:effectLst/>
                <a:uFillTx/>
                <a:latin typeface="Arial"/>
              </a:rPr>
              <a:t>mae'n trafod pethau gyda’i</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rhieni.</a:t>
            </a:r>
            <a:r>
              <a:rPr lang="cy" sz="1600" dirty="0">
                <a:solidFill>
                  <a:srgbClr val="000000"/>
                </a:solidFill>
                <a:latin typeface="Arial"/>
              </a:rPr>
              <a:t> </a:t>
            </a:r>
            <a:endParaRPr lang="cy" sz="1600" b="0" i="0" u="none" strike="noStrike" cap="none" baseline="0" dirty="0">
              <a:solidFill>
                <a:srgbClr val="000000"/>
              </a:solidFill>
              <a:effectLst/>
              <a:uFillTx/>
              <a:latin typeface="Arial"/>
              <a:cs typeface="Arial"/>
            </a:endParaRPr>
          </a:p>
          <a:p>
            <a:endParaRPr lang="en-US" sz="1600" dirty="0">
              <a:cs typeface="Arial"/>
            </a:endParaRPr>
          </a:p>
          <a:p>
            <a:r>
              <a:rPr lang="cy-GB" sz="1600" b="0" i="0" u="none" strike="noStrike" cap="none" baseline="0">
                <a:solidFill>
                  <a:srgbClr val="000000"/>
                </a:solidFill>
                <a:effectLst/>
                <a:uFillTx/>
                <a:latin typeface="Arial"/>
              </a:rPr>
              <a:t>Dros sawl cyfarfod mae'r </a:t>
            </a:r>
            <a:r>
              <a:rPr lang="cy-GB" sz="1600" b="0" i="0" u="none" strike="noStrike" cap="none" baseline="0" err="1">
                <a:solidFill>
                  <a:srgbClr val="000000"/>
                </a:solidFill>
                <a:effectLst/>
                <a:uFillTx/>
                <a:latin typeface="Arial"/>
              </a:rPr>
              <a:t>clinigydd</a:t>
            </a:r>
            <a:r>
              <a:rPr lang="cy-GB" sz="1600" b="0" i="0" u="none" strike="noStrike" cap="none" baseline="0">
                <a:solidFill>
                  <a:srgbClr val="000000"/>
                </a:solidFill>
                <a:effectLst/>
                <a:uFillTx/>
                <a:latin typeface="Arial"/>
              </a:rPr>
              <a:t> yn</a:t>
            </a:r>
            <a:r>
              <a:rPr lang="cy-GB" sz="1600">
                <a:solidFill>
                  <a:srgbClr val="000000"/>
                </a:solidFill>
                <a:latin typeface="Arial"/>
              </a:rPr>
              <a:t> </a:t>
            </a:r>
            <a:endParaRPr lang="cy-GB" sz="1400">
              <a:solidFill>
                <a:srgbClr val="000000"/>
              </a:solidFill>
              <a:latin typeface="Arial"/>
            </a:endParaRPr>
          </a:p>
          <a:p>
            <a:r>
              <a:rPr lang="cy-GB" sz="1600" b="0" i="0" u="none" strike="noStrike" cap="none" baseline="0">
                <a:solidFill>
                  <a:srgbClr val="000000"/>
                </a:solidFill>
                <a:effectLst/>
                <a:uFillTx/>
                <a:latin typeface="Arial"/>
              </a:rPr>
              <a:t>esbonio</a:t>
            </a:r>
            <a:r>
              <a:rPr lang="cy-GB" sz="1600">
                <a:solidFill>
                  <a:srgbClr val="000000"/>
                </a:solidFill>
                <a:latin typeface="Arial"/>
              </a:rPr>
              <a:t> </a:t>
            </a:r>
            <a:r>
              <a:rPr lang="cy-GB" sz="1600" b="0" i="0" u="none" strike="noStrike" cap="none" baseline="0">
                <a:solidFill>
                  <a:srgbClr val="000000"/>
                </a:solidFill>
                <a:effectLst/>
                <a:uFillTx/>
                <a:latin typeface="Arial"/>
              </a:rPr>
              <a:t>yr opsiynau triniaeth i Ms</a:t>
            </a:r>
            <a:r>
              <a:rPr lang="cy-GB" sz="1600">
                <a:solidFill>
                  <a:srgbClr val="000000"/>
                </a:solidFill>
                <a:latin typeface="Arial"/>
              </a:rPr>
              <a:t> </a:t>
            </a:r>
            <a:endParaRPr lang="cy-GB" sz="1600">
              <a:solidFill>
                <a:srgbClr val="000000"/>
              </a:solidFill>
              <a:latin typeface="Arial"/>
              <a:cs typeface="Arial"/>
            </a:endParaRPr>
          </a:p>
          <a:p>
            <a:r>
              <a:rPr lang="cy-GB" sz="1600" b="0" i="0" u="none" strike="noStrike" cap="none" baseline="0" dirty="0">
                <a:solidFill>
                  <a:srgbClr val="000000"/>
                </a:solidFill>
                <a:effectLst/>
                <a:uFillTx/>
                <a:latin typeface="Arial"/>
              </a:rPr>
              <a:t>Dodd gyda</a:t>
            </a:r>
            <a:r>
              <a:rPr lang="cy-GB" sz="1600" dirty="0">
                <a:solidFill>
                  <a:srgbClr val="000000"/>
                </a:solidFill>
                <a:latin typeface="Arial"/>
              </a:rPr>
              <a:t> </a:t>
            </a:r>
            <a:r>
              <a:rPr lang="cy-GB" sz="1600" b="0" i="0" u="none" strike="noStrike" cap="none" baseline="0" dirty="0">
                <a:solidFill>
                  <a:srgbClr val="000000"/>
                </a:solidFill>
                <a:effectLst/>
                <a:uFillTx/>
                <a:latin typeface="Arial"/>
              </a:rPr>
              <a:t>help yr aelod o staff. Mae'r</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penderfyniad terfynol</a:t>
            </a:r>
            <a:r>
              <a:rPr lang="cy-GB" sz="1600" dirty="0">
                <a:solidFill>
                  <a:srgbClr val="000000"/>
                </a:solidFill>
                <a:latin typeface="Arial"/>
              </a:rPr>
              <a:t> </a:t>
            </a:r>
            <a:r>
              <a:rPr lang="cy-GB" sz="1600" b="0" i="0" u="none" strike="noStrike" cap="none" baseline="0" dirty="0">
                <a:solidFill>
                  <a:srgbClr val="000000"/>
                </a:solidFill>
                <a:effectLst/>
                <a:uFillTx/>
                <a:latin typeface="Arial"/>
              </a:rPr>
              <a:t>am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Ms</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Dodd yn gorwedd gyda'r</a:t>
            </a:r>
            <a:r>
              <a:rPr lang="cy-GB" sz="1600" dirty="0">
                <a:solidFill>
                  <a:srgbClr val="000000"/>
                </a:solidFill>
                <a:latin typeface="Arial"/>
              </a:rPr>
              <a:t> </a:t>
            </a:r>
            <a:r>
              <a:rPr lang="cy-GB" sz="1600" b="0" i="0" u="none" strike="noStrike" cap="none" baseline="0" dirty="0" err="1">
                <a:solidFill>
                  <a:srgbClr val="000000"/>
                </a:solidFill>
                <a:effectLst/>
                <a:uFillTx/>
                <a:latin typeface="Arial"/>
              </a:rPr>
              <a:t>clinigydd</a:t>
            </a:r>
            <a:r>
              <a:rPr lang="cy-GB" sz="1600" b="0" i="0" u="none" strike="noStrike" cap="none" baseline="0" dirty="0">
                <a:solidFill>
                  <a:srgbClr val="000000"/>
                </a:solidFill>
                <a:effectLst/>
                <a:uFillTx/>
                <a:latin typeface="Arial"/>
              </a:rPr>
              <a:t>,</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ond bydd angen iddo ddefnyddio</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gwybodaeth</a:t>
            </a:r>
            <a:r>
              <a:rPr lang="cy-GB" sz="1600" dirty="0">
                <a:solidFill>
                  <a:srgbClr val="000000"/>
                </a:solidFill>
                <a:latin typeface="Arial"/>
              </a:rPr>
              <a:t> </a:t>
            </a:r>
            <a:r>
              <a:rPr lang="cy-GB" sz="1600" b="0" i="0" u="none" strike="noStrike" cap="none" baseline="0" dirty="0">
                <a:solidFill>
                  <a:srgbClr val="000000"/>
                </a:solidFill>
                <a:effectLst/>
                <a:uFillTx/>
                <a:latin typeface="Arial"/>
              </a:rPr>
              <a:t>gan yr aelod o staff ac</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eraill sy'n adnabod</a:t>
            </a:r>
            <a:r>
              <a:rPr lang="cy-GB" sz="1600" dirty="0">
                <a:solidFill>
                  <a:srgbClr val="000000"/>
                </a:solidFill>
                <a:latin typeface="Arial"/>
              </a:rPr>
              <a:t> </a:t>
            </a:r>
            <a:r>
              <a:rPr lang="cy-GB" sz="1600" b="0" i="0" u="none" strike="noStrike" cap="none" baseline="0" dirty="0">
                <a:solidFill>
                  <a:srgbClr val="000000"/>
                </a:solidFill>
                <a:effectLst/>
                <a:uFillTx/>
                <a:latin typeface="Arial"/>
              </a:rPr>
              <a:t>Ms Dodd yn dda i</a:t>
            </a:r>
            <a:r>
              <a:rPr lang="cy-GB" sz="1600" dirty="0">
                <a:solidFill>
                  <a:srgbClr val="000000"/>
                </a:solidFill>
                <a:latin typeface="Arial"/>
              </a:rPr>
              <a:t> </a:t>
            </a:r>
            <a:endParaRPr lang="cy-GB" sz="1600" dirty="0">
              <a:solidFill>
                <a:srgbClr val="000000"/>
              </a:solidFill>
              <a:latin typeface="Arial"/>
              <a:cs typeface="Arial"/>
            </a:endParaRPr>
          </a:p>
          <a:p>
            <a:r>
              <a:rPr lang="cy-GB" sz="1600" b="0" i="0" u="none" strike="noStrike" cap="none" baseline="0">
                <a:solidFill>
                  <a:srgbClr val="000000"/>
                </a:solidFill>
                <a:effectLst/>
                <a:uFillTx/>
                <a:latin typeface="Arial"/>
              </a:rPr>
              <a:t>wneud yr asesiad hwn</a:t>
            </a:r>
            <a:r>
              <a:rPr lang="cy" sz="1600" b="0" i="0" u="none" strike="noStrike" cap="none" baseline="0">
                <a:solidFill>
                  <a:srgbClr val="000000"/>
                </a:solidFill>
                <a:effectLst/>
                <a:uFillTx/>
                <a:latin typeface="Arial"/>
              </a:rPr>
              <a:t>.</a:t>
            </a:r>
            <a:endParaRPr lang="cy" sz="1600" b="0" i="0" u="none" strike="noStrike" cap="none" baseline="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5818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150637" y="183031"/>
            <a:ext cx="3838074" cy="609679"/>
          </a:xfrm>
        </p:spPr>
        <p:txBody>
          <a:bodyPr>
            <a:noAutofit/>
          </a:bodyPr>
          <a:lstStyle/>
          <a:p>
            <a:pPr marL="0" indent="0">
              <a:buNone/>
            </a:pPr>
            <a:r>
              <a:rPr lang="en-US" b="1" dirty="0">
                <a:solidFill>
                  <a:srgbClr val="16AD85"/>
                </a:solidFill>
                <a:latin typeface="+mj-lt"/>
                <a:ea typeface="+mj-ea"/>
                <a:cs typeface="+mj-cs"/>
              </a:rPr>
              <a:t>What proof of ‘lack of capacity’ does the Act require?</a:t>
            </a:r>
            <a:endParaRPr lang="en-US" b="1">
              <a:solidFill>
                <a:srgbClr val="16AD85"/>
              </a:solidFill>
              <a:latin typeface="+mj-lt"/>
              <a:ea typeface="+mj-ea"/>
              <a:cs typeface="Arial"/>
            </a:endParaRPr>
          </a:p>
        </p:txBody>
      </p:sp>
      <p:pic>
        <p:nvPicPr>
          <p:cNvPr id="3076" name="Picture 4" descr="Study Law in Italy - Legal System and Education ✔️ Pava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790" y="1195162"/>
            <a:ext cx="1830948" cy="2130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2917" y="1558060"/>
            <a:ext cx="5654210" cy="2798956"/>
          </a:xfrm>
          <a:prstGeom prst="rect">
            <a:avLst/>
          </a:prstGeom>
        </p:spPr>
        <p:txBody>
          <a:bodyPr vert="horz" wrap="none" lIns="91440" tIns="45720" rIns="91440" bIns="45720" rtlCol="0" anchor="ctr">
            <a:noAutofit/>
          </a:bodyPr>
          <a:lstStyle/>
          <a:p>
            <a:endParaRPr lang="en-GB" sz="2000" dirty="0"/>
          </a:p>
        </p:txBody>
      </p:sp>
      <p:sp>
        <p:nvSpPr>
          <p:cNvPr id="7" name="TextBox 6"/>
          <p:cNvSpPr txBox="1"/>
          <p:nvPr/>
        </p:nvSpPr>
        <p:spPr>
          <a:xfrm>
            <a:off x="8992917" y="4509016"/>
            <a:ext cx="5654210" cy="1639229"/>
          </a:xfrm>
          <a:prstGeom prst="rect">
            <a:avLst/>
          </a:prstGeom>
        </p:spPr>
        <p:txBody>
          <a:bodyPr vert="horz" wrap="none" lIns="91440" tIns="45720" rIns="91440" bIns="45720" rtlCol="0" anchor="ctr">
            <a:normAutofit/>
          </a:bodyPr>
          <a:lstStyle/>
          <a:p>
            <a:endParaRPr lang="en-GB" sz="2000" dirty="0"/>
          </a:p>
        </p:txBody>
      </p:sp>
      <p:sp>
        <p:nvSpPr>
          <p:cNvPr id="2" name="TextBox 1"/>
          <p:cNvSpPr txBox="1"/>
          <p:nvPr/>
        </p:nvSpPr>
        <p:spPr>
          <a:xfrm>
            <a:off x="5528343" y="1223946"/>
            <a:ext cx="3344823" cy="914400"/>
          </a:xfrm>
          <a:prstGeom prst="rect">
            <a:avLst/>
          </a:prstGeom>
        </p:spPr>
        <p:txBody>
          <a:bodyPr vert="horz" wrap="none" lIns="91440" tIns="45720" rIns="91440" bIns="45720" rtlCol="0" anchor="ctr">
            <a:normAutofit/>
          </a:bodyPr>
          <a:lstStyle/>
          <a:p>
            <a:r>
              <a:rPr lang="en-US" dirty="0"/>
              <a:t>A diagnosis that affects </a:t>
            </a:r>
          </a:p>
          <a:p>
            <a:r>
              <a:rPr lang="en-US" dirty="0"/>
              <a:t>decision-making.</a:t>
            </a:r>
            <a:endParaRPr lang="en-GB" dirty="0"/>
          </a:p>
        </p:txBody>
      </p:sp>
      <p:sp>
        <p:nvSpPr>
          <p:cNvPr id="3" name="TextBox 2"/>
          <p:cNvSpPr txBox="1"/>
          <p:nvPr/>
        </p:nvSpPr>
        <p:spPr>
          <a:xfrm>
            <a:off x="5570033" y="2138267"/>
            <a:ext cx="3411730" cy="914400"/>
          </a:xfrm>
          <a:prstGeom prst="rect">
            <a:avLst/>
          </a:prstGeom>
        </p:spPr>
        <p:txBody>
          <a:bodyPr vert="horz" wrap="none" lIns="91440" tIns="45720" rIns="91440" bIns="45720" rtlCol="0" anchor="ctr">
            <a:normAutofit/>
          </a:bodyPr>
          <a:lstStyle/>
          <a:p>
            <a:r>
              <a:rPr lang="en-US" dirty="0"/>
              <a:t>Evidence that decision-making </a:t>
            </a:r>
          </a:p>
          <a:p>
            <a:r>
              <a:rPr lang="en-US" dirty="0"/>
              <a:t>is impaired in some way.</a:t>
            </a:r>
            <a:endParaRPr lang="en-GB" dirty="0"/>
          </a:p>
        </p:txBody>
      </p:sp>
      <p:sp>
        <p:nvSpPr>
          <p:cNvPr id="5" name="TextBox 4"/>
          <p:cNvSpPr txBox="1"/>
          <p:nvPr/>
        </p:nvSpPr>
        <p:spPr>
          <a:xfrm>
            <a:off x="5558879" y="3052668"/>
            <a:ext cx="3350806" cy="914400"/>
          </a:xfrm>
          <a:prstGeom prst="rect">
            <a:avLst/>
          </a:prstGeom>
        </p:spPr>
        <p:txBody>
          <a:bodyPr vert="horz" wrap="none" lIns="91440" tIns="45720" rIns="91440" bIns="45720" rtlCol="0" anchor="ctr">
            <a:normAutofit/>
          </a:bodyPr>
          <a:lstStyle/>
          <a:p>
            <a:r>
              <a:rPr lang="en-US" dirty="0"/>
              <a:t>Evidence that information has </a:t>
            </a:r>
          </a:p>
          <a:p>
            <a:r>
              <a:rPr lang="en-US" dirty="0"/>
              <a:t>been provided and sufficiently </a:t>
            </a:r>
          </a:p>
          <a:p>
            <a:r>
              <a:rPr lang="en-US" dirty="0"/>
              <a:t>explained.</a:t>
            </a:r>
            <a:endParaRPr lang="en-GB" dirty="0"/>
          </a:p>
        </p:txBody>
      </p:sp>
      <p:sp>
        <p:nvSpPr>
          <p:cNvPr id="8" name="TextBox 7"/>
          <p:cNvSpPr txBox="1"/>
          <p:nvPr/>
        </p:nvSpPr>
        <p:spPr>
          <a:xfrm>
            <a:off x="6054840" y="4721577"/>
            <a:ext cx="2860017" cy="914400"/>
          </a:xfrm>
          <a:prstGeom prst="rect">
            <a:avLst/>
          </a:prstGeom>
        </p:spPr>
        <p:txBody>
          <a:bodyPr vert="horz" wrap="none" lIns="91440" tIns="45720" rIns="91440" bIns="45720" rtlCol="0" anchor="ctr">
            <a:normAutofit/>
          </a:bodyPr>
          <a:lstStyle/>
          <a:p>
            <a:endParaRPr lang="en-GB" dirty="0"/>
          </a:p>
        </p:txBody>
      </p:sp>
      <p:sp>
        <p:nvSpPr>
          <p:cNvPr id="9" name="TextBox 8"/>
          <p:cNvSpPr txBox="1"/>
          <p:nvPr/>
        </p:nvSpPr>
        <p:spPr>
          <a:xfrm>
            <a:off x="5553033" y="4178171"/>
            <a:ext cx="3356652" cy="914400"/>
          </a:xfrm>
          <a:prstGeom prst="rect">
            <a:avLst/>
          </a:prstGeom>
        </p:spPr>
        <p:txBody>
          <a:bodyPr vert="horz" wrap="none" lIns="91440" tIns="45720" rIns="91440" bIns="45720" rtlCol="0" anchor="ctr">
            <a:normAutofit/>
          </a:bodyPr>
          <a:lstStyle/>
          <a:p>
            <a:endParaRPr lang="en-GB" dirty="0"/>
          </a:p>
        </p:txBody>
      </p:sp>
      <p:sp>
        <p:nvSpPr>
          <p:cNvPr id="10" name="TextBox 9"/>
          <p:cNvSpPr txBox="1"/>
          <p:nvPr/>
        </p:nvSpPr>
        <p:spPr>
          <a:xfrm>
            <a:off x="5547861" y="4053660"/>
            <a:ext cx="3267575" cy="1439280"/>
          </a:xfrm>
          <a:prstGeom prst="rect">
            <a:avLst/>
          </a:prstGeom>
        </p:spPr>
        <p:txBody>
          <a:bodyPr vert="horz" wrap="none" lIns="91440" tIns="45720" rIns="91440" bIns="45720" rtlCol="0" anchor="ctr">
            <a:normAutofit lnSpcReduction="10000"/>
          </a:bodyPr>
          <a:lstStyle/>
          <a:p>
            <a:r>
              <a:rPr lang="en-US" dirty="0"/>
              <a:t>Evidence that the person </a:t>
            </a:r>
          </a:p>
          <a:p>
            <a:r>
              <a:rPr lang="en-US" dirty="0"/>
              <a:t>cannot understand, weigh-up,</a:t>
            </a:r>
          </a:p>
          <a:p>
            <a:r>
              <a:rPr lang="en-US" dirty="0"/>
              <a:t>retain, use or communicate</a:t>
            </a:r>
          </a:p>
          <a:p>
            <a:r>
              <a:rPr lang="en-US" dirty="0"/>
              <a:t>about information relevant to a </a:t>
            </a:r>
          </a:p>
          <a:p>
            <a:r>
              <a:rPr lang="en-US" dirty="0"/>
              <a:t>decision. </a:t>
            </a:r>
            <a:endParaRPr lang="en-GB" dirty="0"/>
          </a:p>
        </p:txBody>
      </p:sp>
      <p:sp>
        <p:nvSpPr>
          <p:cNvPr id="11" name="TextBox 10"/>
          <p:cNvSpPr txBox="1"/>
          <p:nvPr/>
        </p:nvSpPr>
        <p:spPr>
          <a:xfrm>
            <a:off x="5570033" y="5264983"/>
            <a:ext cx="3261592" cy="914400"/>
          </a:xfrm>
          <a:prstGeom prst="rect">
            <a:avLst/>
          </a:prstGeom>
        </p:spPr>
        <p:txBody>
          <a:bodyPr vert="horz" wrap="none" lIns="91440" tIns="45720" rIns="91440" bIns="45720" rtlCol="0" anchor="ctr">
            <a:normAutofit/>
          </a:bodyPr>
          <a:lstStyle/>
          <a:p>
            <a:r>
              <a:rPr lang="en-US" dirty="0"/>
              <a:t>Assessment</a:t>
            </a:r>
            <a:endParaRPr lang="en-GB" dirty="0"/>
          </a:p>
        </p:txBody>
      </p:sp>
      <p:sp>
        <p:nvSpPr>
          <p:cNvPr id="13" name="Text Placeholder 3"/>
          <p:cNvSpPr>
            <a:spLocks noGrp="1"/>
          </p:cNvSpPr>
          <p:nvPr>
            <p:ph type="body" sz="quarter" idx="11"/>
          </p:nvPr>
        </p:nvSpPr>
        <p:spPr>
          <a:xfrm>
            <a:off x="101836" y="261192"/>
            <a:ext cx="3759769" cy="541304"/>
          </a:xfrm>
        </p:spPr>
        <p:txBody>
          <a:bodyPr>
            <a:noAutofit/>
          </a:bodyPr>
          <a:lstStyle/>
          <a:p>
            <a:pPr marL="0" indent="0">
              <a:buNone/>
            </a:pPr>
            <a:r>
              <a:rPr lang="cy" b="1" dirty="0">
                <a:solidFill>
                  <a:srgbClr val="16AD85"/>
                </a:solidFill>
                <a:latin typeface="+mj-lt"/>
                <a:ea typeface="+mj-ea"/>
                <a:cs typeface="+mj-cs"/>
              </a:rPr>
              <a:t>Pa brawf o 'ddiffyg galluedd' sydd ei angen ar y Ddeddf?</a:t>
            </a:r>
            <a:endParaRPr lang="en-US" b="1">
              <a:solidFill>
                <a:srgbClr val="16AD85"/>
              </a:solidFill>
              <a:latin typeface="+mj-lt"/>
              <a:ea typeface="+mj-ea"/>
              <a:cs typeface="Arial"/>
            </a:endParaRPr>
          </a:p>
        </p:txBody>
      </p:sp>
      <p:sp>
        <p:nvSpPr>
          <p:cNvPr id="14" name="TextBox 13"/>
          <p:cNvSpPr txBox="1"/>
          <p:nvPr/>
        </p:nvSpPr>
        <p:spPr>
          <a:xfrm>
            <a:off x="66906" y="1345902"/>
            <a:ext cx="3344823"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Diagnosis sy'n effeithio </a:t>
            </a:r>
          </a:p>
          <a:p>
            <a:r>
              <a:rPr lang="cy" sz="1800" b="0" i="0" u="none" strike="noStrike" cap="none" baseline="0" dirty="0">
                <a:solidFill>
                  <a:srgbClr val="000000"/>
                </a:solidFill>
                <a:effectLst/>
                <a:uFillTx/>
                <a:latin typeface="Arial"/>
              </a:rPr>
              <a:t>gwneud penderfyniadau.</a:t>
            </a:r>
          </a:p>
        </p:txBody>
      </p:sp>
      <p:sp>
        <p:nvSpPr>
          <p:cNvPr id="15" name="TextBox 14"/>
          <p:cNvSpPr txBox="1"/>
          <p:nvPr/>
        </p:nvSpPr>
        <p:spPr>
          <a:xfrm>
            <a:off x="78060" y="2182877"/>
            <a:ext cx="3411730"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Tystiolaeth fod gwneud </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penderfyniadau wedi'i amharu </a:t>
            </a:r>
            <a:br>
              <a:rPr lang="cy" sz="1800" b="0" i="0" u="none" strike="noStrike" cap="none" baseline="0" dirty="0">
                <a:solidFill>
                  <a:srgbClr val="000000"/>
                </a:solidFill>
                <a:effectLst/>
                <a:uFillTx/>
                <a:latin typeface="Arial"/>
              </a:rPr>
            </a:br>
            <a:r>
              <a:rPr lang="cy" sz="1800" b="0" i="0" u="none" strike="noStrike" cap="none" baseline="0" dirty="0">
                <a:solidFill>
                  <a:srgbClr val="000000"/>
                </a:solidFill>
                <a:effectLst/>
                <a:uFillTx/>
                <a:latin typeface="Arial"/>
              </a:rPr>
              <a:t>mewn rhyw ffordd.</a:t>
            </a:r>
          </a:p>
        </p:txBody>
      </p:sp>
      <p:sp>
        <p:nvSpPr>
          <p:cNvPr id="16" name="TextBox 15"/>
          <p:cNvSpPr txBox="1"/>
          <p:nvPr/>
        </p:nvSpPr>
        <p:spPr>
          <a:xfrm>
            <a:off x="55752" y="3101017"/>
            <a:ext cx="3350806"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Tystiolaeth fod gwybodaeth </a:t>
            </a:r>
          </a:p>
          <a:p>
            <a:r>
              <a:rPr lang="cy" sz="1800" b="0" i="0" u="none" strike="noStrike" cap="none" baseline="0" dirty="0">
                <a:solidFill>
                  <a:srgbClr val="000000"/>
                </a:solidFill>
                <a:effectLst/>
                <a:uFillTx/>
                <a:latin typeface="Arial"/>
              </a:rPr>
              <a:t>wedi'i darparu a'i hegluro'n </a:t>
            </a:r>
          </a:p>
          <a:p>
            <a:r>
              <a:rPr lang="cy" sz="1800" b="0" i="0" u="none" strike="noStrike" cap="none" baseline="0" dirty="0">
                <a:solidFill>
                  <a:srgbClr val="000000"/>
                </a:solidFill>
                <a:effectLst/>
                <a:uFillTx/>
                <a:latin typeface="Arial"/>
              </a:rPr>
              <a:t>ddigonol.</a:t>
            </a:r>
          </a:p>
        </p:txBody>
      </p:sp>
      <p:sp>
        <p:nvSpPr>
          <p:cNvPr id="17" name="TextBox 16"/>
          <p:cNvSpPr txBox="1"/>
          <p:nvPr/>
        </p:nvSpPr>
        <p:spPr>
          <a:xfrm>
            <a:off x="551713" y="4683721"/>
            <a:ext cx="2860017" cy="914400"/>
          </a:xfrm>
          <a:prstGeom prst="rect">
            <a:avLst/>
          </a:prstGeom>
        </p:spPr>
        <p:txBody>
          <a:bodyPr vert="horz" wrap="none" lIns="91440" tIns="45720" rIns="91440" bIns="45720" rtlCol="0" anchor="ctr">
            <a:normAutofit/>
          </a:bodyPr>
          <a:lstStyle/>
          <a:p>
            <a:endParaRPr lang="en-GB"/>
          </a:p>
        </p:txBody>
      </p:sp>
      <p:sp>
        <p:nvSpPr>
          <p:cNvPr id="18" name="TextBox 17"/>
          <p:cNvSpPr txBox="1"/>
          <p:nvPr/>
        </p:nvSpPr>
        <p:spPr>
          <a:xfrm>
            <a:off x="49906" y="4140315"/>
            <a:ext cx="3356652" cy="914400"/>
          </a:xfrm>
          <a:prstGeom prst="rect">
            <a:avLst/>
          </a:prstGeom>
        </p:spPr>
        <p:txBody>
          <a:bodyPr vert="horz" wrap="none" lIns="91440" tIns="45720" rIns="91440" bIns="45720" rtlCol="0" anchor="ctr">
            <a:normAutofit/>
          </a:bodyPr>
          <a:lstStyle/>
          <a:p>
            <a:endParaRPr lang="en-GB"/>
          </a:p>
        </p:txBody>
      </p:sp>
      <p:sp>
        <p:nvSpPr>
          <p:cNvPr id="19" name="TextBox 18"/>
          <p:cNvSpPr txBox="1"/>
          <p:nvPr/>
        </p:nvSpPr>
        <p:spPr>
          <a:xfrm>
            <a:off x="44734" y="4015804"/>
            <a:ext cx="3267575" cy="1439280"/>
          </a:xfrm>
          <a:prstGeom prst="rect">
            <a:avLst/>
          </a:prstGeom>
        </p:spPr>
        <p:txBody>
          <a:bodyPr vert="horz" wrap="none" lIns="91440" tIns="45720" rIns="91440" bIns="45720" rtlCol="0" anchor="ctr">
            <a:normAutofit lnSpcReduction="10000"/>
          </a:bodyPr>
          <a:lstStyle/>
          <a:p>
            <a:r>
              <a:rPr lang="cy" sz="1800" b="0" i="0" u="none" strike="noStrike" cap="none" baseline="0" dirty="0">
                <a:solidFill>
                  <a:srgbClr val="000000"/>
                </a:solidFill>
                <a:effectLst/>
                <a:uFillTx/>
                <a:latin typeface="Arial"/>
              </a:rPr>
              <a:t>Tystiolaeth fod y person </a:t>
            </a:r>
          </a:p>
          <a:p>
            <a:r>
              <a:rPr lang="cy" sz="1800" b="0" i="0" u="none" strike="noStrike" cap="none" baseline="0" dirty="0">
                <a:solidFill>
                  <a:srgbClr val="000000"/>
                </a:solidFill>
                <a:effectLst/>
                <a:uFillTx/>
                <a:latin typeface="Arial"/>
              </a:rPr>
              <a:t>yn methu deall, pwyso a mesur,</a:t>
            </a:r>
          </a:p>
          <a:p>
            <a:r>
              <a:rPr lang="cy" sz="1800" b="0" i="0" u="none" strike="noStrike" cap="none" baseline="0" dirty="0">
                <a:solidFill>
                  <a:srgbClr val="000000"/>
                </a:solidFill>
                <a:effectLst/>
                <a:uFillTx/>
                <a:latin typeface="Arial"/>
              </a:rPr>
              <a:t>cadw, defnyddio neu gyfathrebu</a:t>
            </a:r>
          </a:p>
          <a:p>
            <a:r>
              <a:rPr lang="cy" sz="1800" b="0" i="0" u="none" strike="noStrike" cap="none" baseline="0" dirty="0">
                <a:solidFill>
                  <a:srgbClr val="000000"/>
                </a:solidFill>
                <a:effectLst/>
                <a:uFillTx/>
                <a:latin typeface="Arial"/>
              </a:rPr>
              <a:t>am wybodaeth sy'n berthnasol i </a:t>
            </a:r>
          </a:p>
          <a:p>
            <a:r>
              <a:rPr lang="cy" sz="1800" b="0" i="0" u="none" strike="noStrike" cap="none" baseline="0" dirty="0">
                <a:solidFill>
                  <a:srgbClr val="000000"/>
                </a:solidFill>
                <a:effectLst/>
                <a:uFillTx/>
                <a:latin typeface="Arial"/>
              </a:rPr>
              <a:t>benderfyniad. </a:t>
            </a:r>
          </a:p>
        </p:txBody>
      </p:sp>
      <p:sp>
        <p:nvSpPr>
          <p:cNvPr id="20" name="TextBox 19"/>
          <p:cNvSpPr txBox="1"/>
          <p:nvPr/>
        </p:nvSpPr>
        <p:spPr>
          <a:xfrm>
            <a:off x="66906" y="5227127"/>
            <a:ext cx="3261592"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Asesiad</a:t>
            </a:r>
          </a:p>
        </p:txBody>
      </p:sp>
    </p:spTree>
    <p:custDataLst>
      <p:tags r:id="rId1"/>
    </p:custDataLst>
    <p:extLst>
      <p:ext uri="{BB962C8B-B14F-4D97-AF65-F5344CB8AC3E}">
        <p14:creationId xmlns:p14="http://schemas.microsoft.com/office/powerpoint/2010/main" val="3681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5" grpId="0"/>
      <p:bldP spid="10" grpId="0"/>
      <p:bldP spid="11" grpId="0"/>
      <p:bldP spid="14" grpId="0"/>
      <p:bldP spid="15" grpId="0"/>
      <p:bldP spid="16"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a:spLocks noGrp="1"/>
          </p:cNvSpPr>
          <p:nvPr>
            <p:ph type="body" sz="quarter" idx="11"/>
          </p:nvPr>
        </p:nvSpPr>
        <p:spPr>
          <a:xfrm>
            <a:off x="4835448" y="0"/>
            <a:ext cx="4289038" cy="5932449"/>
          </a:xfrm>
        </p:spPr>
        <p:txBody>
          <a:bodyPr>
            <a:normAutofit/>
          </a:bodyPr>
          <a:lstStyle/>
          <a:p>
            <a:pPr marL="0" indent="0">
              <a:buNone/>
            </a:pPr>
            <a:r>
              <a:rPr lang="en-US" b="1" dirty="0">
                <a:solidFill>
                  <a:srgbClr val="16AD85"/>
                </a:solidFill>
                <a:latin typeface="+mj-lt"/>
                <a:ea typeface="+mj-ea"/>
                <a:cs typeface="+mj-cs"/>
              </a:rPr>
              <a:t>Applying the Act in practice</a:t>
            </a:r>
            <a:endParaRPr lang="en-US" b="1">
              <a:solidFill>
                <a:srgbClr val="16AD85"/>
              </a:solidFill>
              <a:latin typeface="+mj-lt"/>
              <a:ea typeface="+mj-ea"/>
              <a:cs typeface="Arial"/>
            </a:endParaRPr>
          </a:p>
          <a:p>
            <a:pPr marL="0" indent="0">
              <a:buNone/>
            </a:pPr>
            <a:r>
              <a:rPr lang="en-US" b="1" dirty="0">
                <a:solidFill>
                  <a:srgbClr val="16AD85"/>
                </a:solidFill>
                <a:latin typeface="+mj-lt"/>
                <a:ea typeface="+mj-ea"/>
                <a:cs typeface="+mj-cs"/>
              </a:rPr>
              <a:t>(Using the Code)</a:t>
            </a:r>
            <a:endParaRPr lang="en-US" b="1">
              <a:solidFill>
                <a:srgbClr val="16AD85"/>
              </a:solidFill>
              <a:latin typeface="+mj-lt"/>
              <a:ea typeface="+mj-ea"/>
              <a:cs typeface="Arial"/>
            </a:endParaRPr>
          </a:p>
          <a:p>
            <a:pPr marL="0" indent="0">
              <a:buNone/>
            </a:pPr>
            <a:endParaRPr lang="en-GB" sz="2000" dirty="0">
              <a:solidFill>
                <a:schemeClr val="tx1"/>
              </a:solidFill>
            </a:endParaRPr>
          </a:p>
        </p:txBody>
      </p:sp>
      <p:sp>
        <p:nvSpPr>
          <p:cNvPr id="14" name="TextBox 13"/>
          <p:cNvSpPr txBox="1"/>
          <p:nvPr/>
        </p:nvSpPr>
        <p:spPr>
          <a:xfrm>
            <a:off x="4965081" y="914222"/>
            <a:ext cx="4493942" cy="914400"/>
          </a:xfrm>
          <a:prstGeom prst="rect">
            <a:avLst/>
          </a:prstGeom>
        </p:spPr>
        <p:txBody>
          <a:bodyPr vert="horz" wrap="none" lIns="91440" tIns="45720" rIns="91440" bIns="45720" rtlCol="0" anchor="ctr">
            <a:normAutofit/>
          </a:bodyPr>
          <a:lstStyle/>
          <a:p>
            <a:endParaRPr lang="en-GB"/>
          </a:p>
        </p:txBody>
      </p:sp>
      <p:sp>
        <p:nvSpPr>
          <p:cNvPr id="15" name="Rectangle 14"/>
          <p:cNvSpPr/>
          <p:nvPr/>
        </p:nvSpPr>
        <p:spPr>
          <a:xfrm>
            <a:off x="4965081" y="1003610"/>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Providing relevant information</a:t>
            </a:r>
            <a:endParaRPr lang="en-GB" dirty="0"/>
          </a:p>
        </p:txBody>
      </p:sp>
      <p:sp>
        <p:nvSpPr>
          <p:cNvPr id="16" name="Rectangle 15"/>
          <p:cNvSpPr/>
          <p:nvPr/>
        </p:nvSpPr>
        <p:spPr>
          <a:xfrm>
            <a:off x="4942779" y="1882430"/>
            <a:ext cx="3947532" cy="561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Communicating in an </a:t>
            </a:r>
          </a:p>
          <a:p>
            <a:pPr algn="ctr"/>
            <a:r>
              <a:rPr lang="en-US" dirty="0"/>
              <a:t>appropriate way</a:t>
            </a:r>
            <a:endParaRPr lang="en-GB" dirty="0"/>
          </a:p>
        </p:txBody>
      </p:sp>
      <p:sp>
        <p:nvSpPr>
          <p:cNvPr id="17" name="Rectangle 16"/>
          <p:cNvSpPr/>
          <p:nvPr/>
        </p:nvSpPr>
        <p:spPr>
          <a:xfrm>
            <a:off x="4953930" y="2700103"/>
            <a:ext cx="3947532" cy="633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Making the person feel at ease</a:t>
            </a:r>
            <a:endParaRPr lang="en-GB" dirty="0"/>
          </a:p>
        </p:txBody>
      </p:sp>
      <p:sp>
        <p:nvSpPr>
          <p:cNvPr id="18" name="Rectangle 17"/>
          <p:cNvSpPr/>
          <p:nvPr/>
        </p:nvSpPr>
        <p:spPr>
          <a:xfrm>
            <a:off x="4942779" y="3548830"/>
            <a:ext cx="3947532" cy="6393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Supporting the person</a:t>
            </a:r>
            <a:endParaRPr lang="en-GB" dirty="0"/>
          </a:p>
        </p:txBody>
      </p:sp>
      <p:sp>
        <p:nvSpPr>
          <p:cNvPr id="19" name="Rectangle 18"/>
          <p:cNvSpPr/>
          <p:nvPr/>
        </p:nvSpPr>
        <p:spPr>
          <a:xfrm>
            <a:off x="4965081" y="4414504"/>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Timing</a:t>
            </a:r>
            <a:endParaRPr lang="en-GB" dirty="0"/>
          </a:p>
        </p:txBody>
      </p:sp>
      <p:sp>
        <p:nvSpPr>
          <p:cNvPr id="20" name="Rectangle 19"/>
          <p:cNvSpPr/>
          <p:nvPr/>
        </p:nvSpPr>
        <p:spPr>
          <a:xfrm>
            <a:off x="4965081" y="5245471"/>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Specialism</a:t>
            </a:r>
            <a:endParaRPr lang="en-GB" dirty="0"/>
          </a:p>
        </p:txBody>
      </p:sp>
      <p:sp>
        <p:nvSpPr>
          <p:cNvPr id="24" name="Text Placeholder 3"/>
          <p:cNvSpPr>
            <a:spLocks noGrp="1"/>
          </p:cNvSpPr>
          <p:nvPr>
            <p:ph type="body" sz="quarter" idx="11"/>
          </p:nvPr>
        </p:nvSpPr>
        <p:spPr>
          <a:xfrm>
            <a:off x="82240" y="0"/>
            <a:ext cx="4289038" cy="5932449"/>
          </a:xfrm>
        </p:spPr>
        <p:txBody>
          <a:bodyPr>
            <a:normAutofit/>
          </a:bodyPr>
          <a:lstStyle/>
          <a:p>
            <a:pPr marL="0" indent="0">
              <a:buNone/>
            </a:pPr>
            <a:r>
              <a:rPr lang="cy-GB" b="1" dirty="0">
                <a:solidFill>
                  <a:srgbClr val="16AD85"/>
                </a:solidFill>
                <a:latin typeface="+mj-lt"/>
                <a:ea typeface="+mj-ea"/>
                <a:cs typeface="+mj-cs"/>
              </a:rPr>
              <a:t>Cymhwyso'r Ddeddf yn ymarferol (Defnyddio'r Cod</a:t>
            </a:r>
            <a:r>
              <a:rPr lang="cy" b="1" dirty="0">
                <a:solidFill>
                  <a:srgbClr val="16AD85"/>
                </a:solidFill>
                <a:latin typeface="+mj-lt"/>
                <a:ea typeface="+mj-ea"/>
                <a:cs typeface="+mj-cs"/>
              </a:rPr>
              <a:t>)</a:t>
            </a:r>
            <a:endParaRPr lang="en-US" b="1" dirty="0">
              <a:solidFill>
                <a:srgbClr val="16AD85"/>
              </a:solidFill>
              <a:latin typeface="+mj-lt"/>
              <a:ea typeface="+mj-ea"/>
              <a:cs typeface="Arial"/>
            </a:endParaRPr>
          </a:p>
          <a:p>
            <a:pPr marL="0" indent="0">
              <a:buNone/>
            </a:pPr>
            <a:endParaRPr lang="en-GB" sz="2000" dirty="0">
              <a:solidFill>
                <a:schemeClr val="tx1"/>
              </a:solidFill>
            </a:endParaRPr>
          </a:p>
        </p:txBody>
      </p:sp>
      <p:sp>
        <p:nvSpPr>
          <p:cNvPr id="25" name="TextBox 24"/>
          <p:cNvSpPr txBox="1"/>
          <p:nvPr/>
        </p:nvSpPr>
        <p:spPr>
          <a:xfrm>
            <a:off x="211873" y="914222"/>
            <a:ext cx="4493942" cy="914400"/>
          </a:xfrm>
          <a:prstGeom prst="rect">
            <a:avLst/>
          </a:prstGeom>
        </p:spPr>
        <p:txBody>
          <a:bodyPr vert="horz" wrap="none" lIns="91440" tIns="45720" rIns="91440" bIns="45720" rtlCol="0" anchor="ctr">
            <a:normAutofit/>
          </a:bodyPr>
          <a:lstStyle/>
          <a:p>
            <a:endParaRPr lang="en-GB"/>
          </a:p>
        </p:txBody>
      </p:sp>
      <p:sp>
        <p:nvSpPr>
          <p:cNvPr id="26" name="Rectangle 25"/>
          <p:cNvSpPr/>
          <p:nvPr/>
        </p:nvSpPr>
        <p:spPr>
          <a:xfrm>
            <a:off x="211873" y="1003610"/>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Darparu gwybodaeth berthnasol</a:t>
            </a:r>
            <a:endParaRPr lang="cy-GB" sz="1800" b="0" i="0" u="none" strike="noStrike" cap="none" baseline="0" dirty="0">
              <a:solidFill>
                <a:srgbClr val="FFFFFF"/>
              </a:solidFill>
              <a:effectLst/>
              <a:uFillTx/>
              <a:latin typeface="Arial"/>
              <a:cs typeface="Arial"/>
            </a:endParaRPr>
          </a:p>
        </p:txBody>
      </p:sp>
      <p:sp>
        <p:nvSpPr>
          <p:cNvPr id="27" name="Rectangle 26"/>
          <p:cNvSpPr/>
          <p:nvPr/>
        </p:nvSpPr>
        <p:spPr>
          <a:xfrm>
            <a:off x="189571" y="1882430"/>
            <a:ext cx="3947532" cy="561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Cyfathrebu mewn</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a:p>
            <a:pPr algn="ctr"/>
            <a:r>
              <a:rPr lang="cy-GB" sz="1800" b="0" i="0" u="none" strike="noStrike" cap="none" baseline="0" dirty="0">
                <a:solidFill>
                  <a:srgbClr val="FFFFFF"/>
                </a:solidFill>
                <a:effectLst/>
                <a:uFillTx/>
                <a:latin typeface="Arial"/>
              </a:rPr>
              <a:t>ffordd briodol</a:t>
            </a:r>
            <a:endParaRPr lang="cy-GB" sz="1800" b="0" i="0" u="none" strike="noStrike" cap="none" baseline="0" dirty="0">
              <a:solidFill>
                <a:srgbClr val="FFFFFF"/>
              </a:solidFill>
              <a:effectLst/>
              <a:uFillTx/>
              <a:latin typeface="Arial"/>
              <a:cs typeface="Arial"/>
            </a:endParaRPr>
          </a:p>
        </p:txBody>
      </p:sp>
      <p:sp>
        <p:nvSpPr>
          <p:cNvPr id="28" name="Rectangle 27"/>
          <p:cNvSpPr/>
          <p:nvPr/>
        </p:nvSpPr>
        <p:spPr>
          <a:xfrm>
            <a:off x="200722" y="2700103"/>
            <a:ext cx="3947532" cy="633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Gwneud i'r person deimlo'n gyffyrddus</a:t>
            </a:r>
          </a:p>
        </p:txBody>
      </p:sp>
      <p:sp>
        <p:nvSpPr>
          <p:cNvPr id="29" name="Rectangle 28"/>
          <p:cNvSpPr/>
          <p:nvPr/>
        </p:nvSpPr>
        <p:spPr>
          <a:xfrm>
            <a:off x="189571" y="3548830"/>
            <a:ext cx="3947532" cy="6393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Cefnogi'r person</a:t>
            </a:r>
            <a:endParaRPr lang="cy-GB" sz="1800" b="0" i="0" u="none" strike="noStrike" cap="none" baseline="0" dirty="0">
              <a:solidFill>
                <a:srgbClr val="FFFFFF"/>
              </a:solidFill>
              <a:effectLst/>
              <a:uFillTx/>
              <a:latin typeface="Arial"/>
              <a:cs typeface="Arial"/>
            </a:endParaRPr>
          </a:p>
        </p:txBody>
      </p:sp>
      <p:sp>
        <p:nvSpPr>
          <p:cNvPr id="30" name="Rectangle 29"/>
          <p:cNvSpPr/>
          <p:nvPr/>
        </p:nvSpPr>
        <p:spPr>
          <a:xfrm>
            <a:off x="211873" y="4414504"/>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Amseru</a:t>
            </a:r>
            <a:endParaRPr lang="cy-GB" sz="1800" b="0" i="0" u="none" strike="noStrike" cap="none" baseline="0" dirty="0">
              <a:solidFill>
                <a:srgbClr val="FFFFFF"/>
              </a:solidFill>
              <a:effectLst/>
              <a:uFillTx/>
              <a:latin typeface="Arial"/>
              <a:cs typeface="Arial"/>
            </a:endParaRPr>
          </a:p>
        </p:txBody>
      </p:sp>
      <p:sp>
        <p:nvSpPr>
          <p:cNvPr id="31" name="Rectangle 30"/>
          <p:cNvSpPr/>
          <p:nvPr/>
        </p:nvSpPr>
        <p:spPr>
          <a:xfrm>
            <a:off x="211873" y="5245471"/>
            <a:ext cx="3947532" cy="6458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Arbenigedd</a:t>
            </a:r>
            <a:endParaRPr lang="cy-GB" sz="18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78536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body" sz="quarter" idx="11"/>
          </p:nvPr>
        </p:nvSpPr>
        <p:spPr>
          <a:xfrm>
            <a:off x="4963301" y="0"/>
            <a:ext cx="4012258" cy="4165837"/>
          </a:xfrm>
        </p:spPr>
        <p:txBody>
          <a:bodyPr/>
          <a:lstStyle/>
          <a:p>
            <a:pPr marL="0" indent="0">
              <a:buNone/>
            </a:pPr>
            <a:r>
              <a:rPr lang="en-US" sz="2000" b="1" dirty="0">
                <a:solidFill>
                  <a:srgbClr val="16AD85"/>
                </a:solidFill>
                <a:latin typeface="+mj-lt"/>
                <a:ea typeface="+mj-ea"/>
                <a:cs typeface="+mj-cs"/>
              </a:rPr>
              <a:t>What is ‘relevant information’ </a:t>
            </a:r>
            <a:endParaRPr lang="en-US" sz="2000" b="1" dirty="0">
              <a:solidFill>
                <a:srgbClr val="16AD85"/>
              </a:solidFill>
              <a:latin typeface="+mj-lt"/>
              <a:ea typeface="+mj-ea"/>
              <a:cs typeface="Arial"/>
            </a:endParaRPr>
          </a:p>
          <a:p>
            <a:pPr marL="0" indent="0">
              <a:buNone/>
            </a:pPr>
            <a:r>
              <a:rPr lang="en-US" sz="2000" b="1" dirty="0">
                <a:solidFill>
                  <a:srgbClr val="16AD85"/>
                </a:solidFill>
                <a:latin typeface="+mj-lt"/>
                <a:ea typeface="+mj-ea"/>
                <a:cs typeface="+mj-cs"/>
              </a:rPr>
              <a:t>and how can it be used? </a:t>
            </a:r>
            <a:endParaRPr lang="en-US" sz="2000" b="1" dirty="0">
              <a:solidFill>
                <a:srgbClr val="16AD85"/>
              </a:solidFill>
              <a:latin typeface="+mj-lt"/>
              <a:ea typeface="+mj-ea"/>
              <a:cs typeface="Arial"/>
            </a:endParaRPr>
          </a:p>
          <a:p>
            <a:pPr marL="0" indent="0">
              <a:buNone/>
            </a:pPr>
            <a:endParaRPr lang="en-US" dirty="0"/>
          </a:p>
          <a:p>
            <a:pPr marL="0" indent="0">
              <a:buNone/>
            </a:pPr>
            <a:endParaRPr lang="en-GB" dirty="0"/>
          </a:p>
        </p:txBody>
      </p:sp>
      <p:sp>
        <p:nvSpPr>
          <p:cNvPr id="17" name="Oval 16"/>
          <p:cNvSpPr/>
          <p:nvPr/>
        </p:nvSpPr>
        <p:spPr>
          <a:xfrm>
            <a:off x="5006055" y="793090"/>
            <a:ext cx="1470363"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Relevant Information relates to:</a:t>
            </a:r>
            <a:endParaRPr lang="en-GB" sz="1200" dirty="0"/>
          </a:p>
        </p:txBody>
      </p:sp>
      <p:sp>
        <p:nvSpPr>
          <p:cNvPr id="18" name="Oval 17"/>
          <p:cNvSpPr/>
          <p:nvPr/>
        </p:nvSpPr>
        <p:spPr>
          <a:xfrm>
            <a:off x="6945403" y="798759"/>
            <a:ext cx="1561171"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nature of the decision</a:t>
            </a:r>
            <a:endParaRPr lang="en-GB" sz="1200" dirty="0"/>
          </a:p>
        </p:txBody>
      </p:sp>
      <p:sp>
        <p:nvSpPr>
          <p:cNvPr id="20" name="Oval 19"/>
          <p:cNvSpPr/>
          <p:nvPr/>
        </p:nvSpPr>
        <p:spPr>
          <a:xfrm>
            <a:off x="4981123" y="2032238"/>
            <a:ext cx="1548548" cy="113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 Why the decision is needed</a:t>
            </a:r>
            <a:endParaRPr lang="en-GB" sz="1200" dirty="0"/>
          </a:p>
        </p:txBody>
      </p:sp>
      <p:sp>
        <p:nvSpPr>
          <p:cNvPr id="21" name="Oval 20"/>
          <p:cNvSpPr/>
          <p:nvPr/>
        </p:nvSpPr>
        <p:spPr>
          <a:xfrm>
            <a:off x="7020231" y="3507485"/>
            <a:ext cx="1711712" cy="11382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likely effects of the decision, or making no decision at all</a:t>
            </a:r>
            <a:endParaRPr lang="en-GB" sz="1200" dirty="0"/>
          </a:p>
        </p:txBody>
      </p:sp>
      <p:sp>
        <p:nvSpPr>
          <p:cNvPr id="22" name="Oval 21"/>
          <p:cNvSpPr/>
          <p:nvPr/>
        </p:nvSpPr>
        <p:spPr>
          <a:xfrm>
            <a:off x="6961539" y="2117477"/>
            <a:ext cx="1639230" cy="1138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What the decision concerns</a:t>
            </a:r>
            <a:endParaRPr lang="en-GB" sz="1200" dirty="0"/>
          </a:p>
        </p:txBody>
      </p:sp>
      <p:sp>
        <p:nvSpPr>
          <p:cNvPr id="24" name="Oval 23"/>
          <p:cNvSpPr/>
          <p:nvPr/>
        </p:nvSpPr>
        <p:spPr>
          <a:xfrm>
            <a:off x="5070044" y="3524049"/>
            <a:ext cx="1548548" cy="12395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For the person’s best interests</a:t>
            </a:r>
            <a:endParaRPr lang="en-GB" sz="1200" dirty="0"/>
          </a:p>
        </p:txBody>
      </p:sp>
      <p:sp>
        <p:nvSpPr>
          <p:cNvPr id="27" name="Oval 26"/>
          <p:cNvSpPr/>
          <p:nvPr/>
        </p:nvSpPr>
        <p:spPr>
          <a:xfrm>
            <a:off x="7020231" y="4834112"/>
            <a:ext cx="1715564" cy="10782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What outcomes are likely to be reached?</a:t>
            </a:r>
            <a:endParaRPr lang="en-GB" sz="1200" dirty="0"/>
          </a:p>
        </p:txBody>
      </p:sp>
      <p:sp>
        <p:nvSpPr>
          <p:cNvPr id="29" name="Right Arrow 28"/>
          <p:cNvSpPr/>
          <p:nvPr/>
        </p:nvSpPr>
        <p:spPr>
          <a:xfrm>
            <a:off x="6568745" y="1179296"/>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7692093" y="1896979"/>
            <a:ext cx="202579" cy="165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rot="10800000">
            <a:off x="6666053" y="2603914"/>
            <a:ext cx="201831" cy="165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5400000">
            <a:off x="5633399" y="3239787"/>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a:off x="6695325" y="3843039"/>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3"/>
          <p:cNvSpPr>
            <a:spLocks noGrp="1"/>
          </p:cNvSpPr>
          <p:nvPr>
            <p:ph type="body" sz="quarter" idx="11"/>
          </p:nvPr>
        </p:nvSpPr>
        <p:spPr>
          <a:xfrm>
            <a:off x="0" y="1"/>
            <a:ext cx="4584032" cy="5954750"/>
          </a:xfrm>
        </p:spPr>
        <p:txBody>
          <a:bodyPr/>
          <a:lstStyle/>
          <a:p>
            <a:pPr marL="0" indent="0">
              <a:buNone/>
            </a:pPr>
            <a:r>
              <a:rPr lang="cy" sz="2000" b="1" dirty="0">
                <a:solidFill>
                  <a:srgbClr val="16AD85"/>
                </a:solidFill>
                <a:latin typeface="+mj-lt"/>
                <a:ea typeface="+mj-ea"/>
                <a:cs typeface="+mj-cs"/>
              </a:rPr>
              <a:t>Beth yw 'gwybodaeth berthnasol' </a:t>
            </a:r>
            <a:endParaRPr lang="en-US" sz="2000" b="1" dirty="0">
              <a:solidFill>
                <a:srgbClr val="16AD85"/>
              </a:solidFill>
              <a:latin typeface="+mj-lt"/>
              <a:ea typeface="+mj-ea"/>
              <a:cs typeface="Arial"/>
            </a:endParaRPr>
          </a:p>
          <a:p>
            <a:pPr marL="0" indent="0">
              <a:buNone/>
            </a:pPr>
            <a:r>
              <a:rPr lang="cy" sz="2000" b="1" dirty="0">
                <a:solidFill>
                  <a:srgbClr val="16AD85"/>
                </a:solidFill>
                <a:latin typeface="+mj-lt"/>
                <a:ea typeface="+mj-ea"/>
                <a:cs typeface="+mj-cs"/>
              </a:rPr>
              <a:t>a sut y gellir ei defnyddio?</a:t>
            </a:r>
            <a:r>
              <a:rPr lang="cy" sz="2000" dirty="0">
                <a:solidFill>
                  <a:srgbClr val="16AD85"/>
                </a:solidFill>
                <a:latin typeface="+mj-lt"/>
                <a:ea typeface="+mj-ea"/>
                <a:cs typeface="+mj-cs"/>
              </a:rPr>
              <a:t> </a:t>
            </a:r>
            <a:endParaRPr lang="cy" sz="2000" dirty="0">
              <a:solidFill>
                <a:srgbClr val="16AD85"/>
              </a:solidFill>
              <a:latin typeface="+mj-lt"/>
              <a:ea typeface="+mj-ea"/>
              <a:cs typeface="Arial"/>
            </a:endParaRPr>
          </a:p>
          <a:p>
            <a:pPr marL="0" indent="0">
              <a:buNone/>
            </a:pPr>
            <a:endParaRPr lang="en-US" dirty="0"/>
          </a:p>
          <a:p>
            <a:pPr marL="0" indent="0">
              <a:buNone/>
            </a:pPr>
            <a:endParaRPr lang="en-GB" dirty="0"/>
          </a:p>
        </p:txBody>
      </p:sp>
      <p:sp>
        <p:nvSpPr>
          <p:cNvPr id="36" name="Oval 35"/>
          <p:cNvSpPr/>
          <p:nvPr/>
        </p:nvSpPr>
        <p:spPr>
          <a:xfrm>
            <a:off x="191042" y="740557"/>
            <a:ext cx="1470363"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Mae Gwybodaeth Berthnasol yn ymwneud â:</a:t>
            </a:r>
            <a:endParaRPr lang="cy-GB" sz="1200" b="0" i="0" u="none" strike="noStrike" cap="none" baseline="0" dirty="0">
              <a:solidFill>
                <a:srgbClr val="FFFFFF"/>
              </a:solidFill>
              <a:effectLst/>
              <a:uFillTx/>
              <a:latin typeface="Arial"/>
              <a:cs typeface="Arial"/>
            </a:endParaRPr>
          </a:p>
        </p:txBody>
      </p:sp>
      <p:sp>
        <p:nvSpPr>
          <p:cNvPr id="37" name="Oval 36"/>
          <p:cNvSpPr/>
          <p:nvPr/>
        </p:nvSpPr>
        <p:spPr>
          <a:xfrm>
            <a:off x="2040673" y="740557"/>
            <a:ext cx="1561171" cy="1089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Natur y penderfyniad</a:t>
            </a:r>
          </a:p>
        </p:txBody>
      </p:sp>
      <p:sp>
        <p:nvSpPr>
          <p:cNvPr id="38" name="Oval 37"/>
          <p:cNvSpPr/>
          <p:nvPr/>
        </p:nvSpPr>
        <p:spPr>
          <a:xfrm>
            <a:off x="191042" y="2044390"/>
            <a:ext cx="1548548" cy="11382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dirty="0">
                <a:solidFill>
                  <a:srgbClr val="FFFFFF"/>
                </a:solidFill>
                <a:latin typeface="Arial"/>
              </a:rPr>
              <a:t> </a:t>
            </a:r>
            <a:r>
              <a:rPr lang="cy-GB" sz="1200" b="0" i="0" u="none" strike="noStrike" cap="none" baseline="0" dirty="0">
                <a:solidFill>
                  <a:srgbClr val="FFFFFF"/>
                </a:solidFill>
                <a:effectLst/>
                <a:uFillTx/>
                <a:latin typeface="Arial"/>
              </a:rPr>
              <a:t>Pam fod angen y penderfyniad</a:t>
            </a:r>
            <a:endParaRPr lang="cy-GB" sz="1200" b="0" i="0" u="none" strike="noStrike" cap="none" baseline="0" dirty="0">
              <a:solidFill>
                <a:srgbClr val="FFFFFF"/>
              </a:solidFill>
              <a:effectLst/>
              <a:uFillTx/>
              <a:latin typeface="Arial"/>
              <a:cs typeface="Arial"/>
            </a:endParaRPr>
          </a:p>
        </p:txBody>
      </p:sp>
      <p:sp>
        <p:nvSpPr>
          <p:cNvPr id="39" name="Oval 38"/>
          <p:cNvSpPr/>
          <p:nvPr/>
        </p:nvSpPr>
        <p:spPr>
          <a:xfrm>
            <a:off x="2040673" y="3507485"/>
            <a:ext cx="1933797" cy="113828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Effeithiau tebygol y penderfyniad, neu wneud dim penderfyniad o gwbl</a:t>
            </a:r>
          </a:p>
        </p:txBody>
      </p:sp>
      <p:sp>
        <p:nvSpPr>
          <p:cNvPr id="40" name="Oval 39"/>
          <p:cNvSpPr/>
          <p:nvPr/>
        </p:nvSpPr>
        <p:spPr>
          <a:xfrm>
            <a:off x="2040674" y="2044391"/>
            <a:ext cx="1639230" cy="1138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Beth mae'r penderfyniad yn ei olygu</a:t>
            </a:r>
            <a:endParaRPr lang="cy-GB" sz="1200" b="0" i="0" u="none" strike="noStrike" cap="none" baseline="0" dirty="0">
              <a:solidFill>
                <a:srgbClr val="FFFFFF"/>
              </a:solidFill>
              <a:effectLst/>
              <a:uFillTx/>
              <a:latin typeface="Arial"/>
              <a:cs typeface="Arial"/>
            </a:endParaRPr>
          </a:p>
        </p:txBody>
      </p:sp>
      <p:sp>
        <p:nvSpPr>
          <p:cNvPr id="41" name="Oval 40"/>
          <p:cNvSpPr/>
          <p:nvPr/>
        </p:nvSpPr>
        <p:spPr>
          <a:xfrm>
            <a:off x="191043" y="3462310"/>
            <a:ext cx="1548548" cy="12395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Er lles pennaf y person</a:t>
            </a:r>
            <a:endParaRPr lang="cy-GB" sz="1200" b="0" i="0" u="none" strike="noStrike" cap="none" baseline="0" dirty="0">
              <a:solidFill>
                <a:srgbClr val="FFFFFF"/>
              </a:solidFill>
              <a:effectLst/>
              <a:uFillTx/>
              <a:latin typeface="Arial"/>
              <a:cs typeface="Arial"/>
            </a:endParaRPr>
          </a:p>
        </p:txBody>
      </p:sp>
      <p:sp>
        <p:nvSpPr>
          <p:cNvPr id="42" name="Oval 41"/>
          <p:cNvSpPr/>
          <p:nvPr/>
        </p:nvSpPr>
        <p:spPr>
          <a:xfrm>
            <a:off x="2040674" y="4970581"/>
            <a:ext cx="1742378" cy="8838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Pa ganlyniadau sy'n debygol o gael eu cyrraedd?</a:t>
            </a:r>
            <a:endParaRPr lang="cy-GB" sz="1200" b="0" i="0" u="none" strike="noStrike" cap="none" baseline="0" dirty="0">
              <a:solidFill>
                <a:srgbClr val="FFFFFF"/>
              </a:solidFill>
              <a:effectLst/>
              <a:uFillTx/>
              <a:latin typeface="Arial"/>
              <a:cs typeface="Arial"/>
            </a:endParaRPr>
          </a:p>
        </p:txBody>
      </p:sp>
      <p:sp>
        <p:nvSpPr>
          <p:cNvPr id="43" name="Right Arrow 42"/>
          <p:cNvSpPr/>
          <p:nvPr/>
        </p:nvSpPr>
        <p:spPr>
          <a:xfrm>
            <a:off x="1739591" y="1193180"/>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rot="5400000">
            <a:off x="2743203" y="1848244"/>
            <a:ext cx="202579" cy="165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rot="10800000">
            <a:off x="1792843" y="2530826"/>
            <a:ext cx="201831" cy="165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rot="5400000">
            <a:off x="838478" y="3239786"/>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a:off x="1768863" y="3987417"/>
            <a:ext cx="242538"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p:cNvSpPr/>
          <p:nvPr/>
        </p:nvSpPr>
        <p:spPr>
          <a:xfrm rot="5400000">
            <a:off x="2800162" y="4725470"/>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p:cNvSpPr/>
          <p:nvPr/>
        </p:nvSpPr>
        <p:spPr>
          <a:xfrm rot="5400000">
            <a:off x="7754090" y="4657236"/>
            <a:ext cx="243994" cy="165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8928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531895" y="1858"/>
            <a:ext cx="4491789" cy="5932449"/>
          </a:xfrm>
        </p:spPr>
        <p:txBody>
          <a:bodyPr>
            <a:normAutofit/>
          </a:bodyPr>
          <a:lstStyle/>
          <a:p>
            <a:r>
              <a:rPr lang="en-US" b="1" dirty="0">
                <a:solidFill>
                  <a:srgbClr val="16AD85"/>
                </a:solidFill>
                <a:latin typeface="+mj-lt"/>
                <a:ea typeface="+mj-ea"/>
                <a:cs typeface="+mj-cs"/>
              </a:rPr>
              <a:t>Examples of appropriate information </a:t>
            </a:r>
            <a:endParaRPr lang="en-US" b="1" dirty="0">
              <a:solidFill>
                <a:srgbClr val="16AD85"/>
              </a:solidFill>
              <a:latin typeface="+mj-lt"/>
              <a:ea typeface="+mj-ea"/>
              <a:cs typeface="Arial"/>
            </a:endParaRPr>
          </a:p>
          <a:p>
            <a:r>
              <a:rPr lang="en-US" b="1" dirty="0">
                <a:solidFill>
                  <a:srgbClr val="16AD85"/>
                </a:solidFill>
                <a:latin typeface="+mj-lt"/>
                <a:ea typeface="+mj-ea"/>
                <a:cs typeface="+mj-cs"/>
              </a:rPr>
              <a:t>processes:</a:t>
            </a:r>
            <a:endParaRPr lang="en-GB" b="1">
              <a:solidFill>
                <a:srgbClr val="16AD85"/>
              </a:solidFill>
              <a:latin typeface="+mj-lt"/>
              <a:ea typeface="+mj-ea"/>
              <a:cs typeface="Arial"/>
            </a:endParaRPr>
          </a:p>
        </p:txBody>
      </p:sp>
      <p:sp>
        <p:nvSpPr>
          <p:cNvPr id="10" name="Rectangle 9"/>
          <p:cNvSpPr/>
          <p:nvPr/>
        </p:nvSpPr>
        <p:spPr>
          <a:xfrm>
            <a:off x="4688012" y="693234"/>
            <a:ext cx="3914078" cy="16392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person with a learning disability may need somebody to read information to them. They might also need illustrations to help them to understand what is happening. Or they might stop the reader to ask what things mean. It might also be helpful for them to discuss information with an advocate.</a:t>
            </a:r>
            <a:endParaRPr lang="en-GB" sz="1200" dirty="0"/>
          </a:p>
        </p:txBody>
      </p:sp>
      <p:sp>
        <p:nvSpPr>
          <p:cNvPr id="11" name="Rectangle 10"/>
          <p:cNvSpPr/>
          <p:nvPr/>
        </p:nvSpPr>
        <p:spPr>
          <a:xfrm>
            <a:off x="4688012" y="2483005"/>
            <a:ext cx="3914078" cy="1505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person with anxiety or depression may find it difficult to reach a decision about treatment in a group meeting with professionals. They may prefer to read the relevant documents in private. This way they can come to a conclusion alone, and ask for help if necessary.</a:t>
            </a:r>
            <a:endParaRPr lang="en-GB" sz="1200" dirty="0"/>
          </a:p>
        </p:txBody>
      </p:sp>
      <p:sp>
        <p:nvSpPr>
          <p:cNvPr id="12" name="Rectangle 11"/>
          <p:cNvSpPr/>
          <p:nvPr/>
        </p:nvSpPr>
        <p:spPr>
          <a:xfrm>
            <a:off x="4688012" y="4138961"/>
            <a:ext cx="3914078" cy="1650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Someone who has a brain injury might need to be given information several times. If they have difficulty understanding, it might be useful to present information in a different way (for example, different forms of words, pictures or diagrams). Written information, audiotapes, videos and posters can help people remember important facts. </a:t>
            </a:r>
            <a:endParaRPr lang="en-GB" sz="1200" dirty="0"/>
          </a:p>
        </p:txBody>
      </p:sp>
      <p:sp>
        <p:nvSpPr>
          <p:cNvPr id="13" name="Text Placeholder 4"/>
          <p:cNvSpPr>
            <a:spLocks noGrp="1"/>
          </p:cNvSpPr>
          <p:nvPr>
            <p:ph type="body" sz="quarter" idx="12"/>
          </p:nvPr>
        </p:nvSpPr>
        <p:spPr>
          <a:xfrm>
            <a:off x="0" y="1858"/>
            <a:ext cx="4391526" cy="5932449"/>
          </a:xfrm>
        </p:spPr>
        <p:txBody>
          <a:bodyPr>
            <a:normAutofit/>
          </a:bodyPr>
          <a:lstStyle/>
          <a:p>
            <a:r>
              <a:rPr lang="cy" b="1" dirty="0">
                <a:solidFill>
                  <a:srgbClr val="16AD85"/>
                </a:solidFill>
                <a:latin typeface="+mj-lt"/>
                <a:ea typeface="+mj-ea"/>
                <a:cs typeface="+mj-cs"/>
              </a:rPr>
              <a:t>Enghreifftiau o brosesau gwybodaeth </a:t>
            </a:r>
            <a:endParaRPr lang="en-US" b="1" dirty="0">
              <a:solidFill>
                <a:srgbClr val="16AD85"/>
              </a:solidFill>
              <a:latin typeface="+mj-lt"/>
              <a:ea typeface="+mj-ea"/>
              <a:cs typeface="Arial"/>
            </a:endParaRPr>
          </a:p>
          <a:p>
            <a:r>
              <a:rPr lang="cy" b="1" dirty="0">
                <a:solidFill>
                  <a:srgbClr val="16AD85"/>
                </a:solidFill>
                <a:latin typeface="+mj-lt"/>
                <a:ea typeface="+mj-ea"/>
                <a:cs typeface="+mj-cs"/>
              </a:rPr>
              <a:t>priodol:</a:t>
            </a:r>
            <a:endParaRPr lang="cy" b="1" dirty="0">
              <a:solidFill>
                <a:srgbClr val="16AD85"/>
              </a:solidFill>
              <a:latin typeface="+mj-lt"/>
              <a:ea typeface="+mj-ea"/>
              <a:cs typeface="Arial"/>
            </a:endParaRPr>
          </a:p>
        </p:txBody>
      </p:sp>
      <p:sp>
        <p:nvSpPr>
          <p:cNvPr id="14" name="Rectangle 13"/>
          <p:cNvSpPr/>
          <p:nvPr/>
        </p:nvSpPr>
        <p:spPr>
          <a:xfrm>
            <a:off x="156117" y="691376"/>
            <a:ext cx="3914078" cy="16392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Efallai y bydd angen rhywun i ddarllen gwybodaeth ar berson ag anabledd dysgu. Efallai y bydd angen darluniau arnyn nhw hefyd i'w helpu i ddeall beth sy'n digwydd. Neu efallai y byddan nhw'n stopio'r darllenydd i ofyn beth yw ystyr pethau. Gallai hefyd fod yn ddefnyddiol iddynt drafod gwybodaeth ag eiriolwr.</a:t>
            </a:r>
            <a:endParaRPr lang="cy-GB" sz="1200" b="0" i="0" u="none" strike="noStrike" cap="none" baseline="0" dirty="0">
              <a:solidFill>
                <a:srgbClr val="FFFFFF"/>
              </a:solidFill>
              <a:effectLst/>
              <a:uFillTx/>
              <a:latin typeface="Arial"/>
              <a:cs typeface="Arial"/>
            </a:endParaRPr>
          </a:p>
        </p:txBody>
      </p:sp>
      <p:sp>
        <p:nvSpPr>
          <p:cNvPr id="15" name="Rectangle 14"/>
          <p:cNvSpPr/>
          <p:nvPr/>
        </p:nvSpPr>
        <p:spPr>
          <a:xfrm>
            <a:off x="156117" y="2481147"/>
            <a:ext cx="3914078" cy="15054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person â </a:t>
            </a:r>
            <a:r>
              <a:rPr lang="cy-GB" sz="1200" b="0" i="0" u="none" strike="noStrike" cap="none" baseline="0" dirty="0" err="1">
                <a:solidFill>
                  <a:srgbClr val="FFFFFF"/>
                </a:solidFill>
                <a:effectLst/>
                <a:uFillTx/>
                <a:latin typeface="Arial"/>
              </a:rPr>
              <a:t>gorbryder</a:t>
            </a:r>
            <a:r>
              <a:rPr lang="cy-GB" sz="1200" b="0" i="0" u="none" strike="noStrike" cap="none" baseline="0" dirty="0">
                <a:solidFill>
                  <a:srgbClr val="FFFFFF"/>
                </a:solidFill>
                <a:effectLst/>
                <a:uFillTx/>
                <a:latin typeface="Arial"/>
              </a:rPr>
              <a:t> neu iselder ei chael yn anodd dod i benderfyniad am driniaeth mewn cyfarfod grŵp gyda gweithwyr proffesiynol. Efallai y byddai'n well ganddo ddarllen y dogfennau perthnasol yn breifat. Fel hyn gall ddod i gasgliad ar ei ben ei hun, a gofyn am help os oes angen.</a:t>
            </a:r>
            <a:endParaRPr lang="cy-GB" sz="1200" b="0" i="0" u="none" strike="noStrike" cap="none" baseline="0" dirty="0">
              <a:solidFill>
                <a:srgbClr val="FFFFFF"/>
              </a:solidFill>
              <a:effectLst/>
              <a:uFillTx/>
              <a:latin typeface="Arial"/>
              <a:cs typeface="Arial"/>
            </a:endParaRPr>
          </a:p>
        </p:txBody>
      </p:sp>
      <p:sp>
        <p:nvSpPr>
          <p:cNvPr id="16" name="Rectangle 15"/>
          <p:cNvSpPr/>
          <p:nvPr/>
        </p:nvSpPr>
        <p:spPr>
          <a:xfrm>
            <a:off x="156117" y="4137103"/>
            <a:ext cx="3914078" cy="16503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Efallai y bydd angen rhoi gwybodaeth sawl gwaith i rywun sydd ag anaf i’r ymennydd. Os ydynt yn cael anhawster deall, gallai fod yn ddefnyddiol cyflwyno gwybodaeth mewn ffordd wahanol (er enghraifft, gwahanol ffurfiau ar eiriau, lluniau neu ddiagramau). Gall gwybodaeth ysgrifenedig, tapiau sain, fideos a phosteri helpu pobl i gofio ffeithiau pwysig.</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23956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4652015" y="0"/>
            <a:ext cx="4383701" cy="5921297"/>
          </a:xfrm>
        </p:spPr>
        <p:txBody>
          <a:bodyPr>
            <a:normAutofit/>
          </a:bodyPr>
          <a:lstStyle/>
          <a:p>
            <a:r>
              <a:rPr lang="en-US" b="1" dirty="0">
                <a:solidFill>
                  <a:srgbClr val="16AD85"/>
                </a:solidFill>
                <a:latin typeface="+mj-lt"/>
                <a:ea typeface="+mj-ea"/>
                <a:cs typeface="+mj-cs"/>
              </a:rPr>
              <a:t>Inability to communicate a decision in any way</a:t>
            </a:r>
            <a:endParaRPr lang="en-US" b="1" dirty="0">
              <a:solidFill>
                <a:srgbClr val="16AD85"/>
              </a:solidFill>
              <a:latin typeface="+mj-lt"/>
              <a:ea typeface="+mj-ea"/>
              <a:cs typeface="Arial"/>
            </a:endParaRPr>
          </a:p>
          <a:p>
            <a:r>
              <a:rPr lang="en-US" sz="1600" dirty="0"/>
              <a:t>Exercise: Think of examples of when there might be an inability to communicate a decision. </a:t>
            </a:r>
          </a:p>
          <a:p>
            <a:endParaRPr lang="en-US" sz="2400" dirty="0">
              <a:solidFill>
                <a:schemeClr val="tx1"/>
              </a:solidFill>
            </a:endParaRPr>
          </a:p>
          <a:p>
            <a:endParaRPr lang="en-GB" sz="2400" dirty="0">
              <a:solidFill>
                <a:schemeClr val="tx1"/>
              </a:solidFill>
            </a:endParaRPr>
          </a:p>
        </p:txBody>
      </p:sp>
      <p:sp>
        <p:nvSpPr>
          <p:cNvPr id="11" name="Rectangle 10"/>
          <p:cNvSpPr/>
          <p:nvPr/>
        </p:nvSpPr>
        <p:spPr>
          <a:xfrm>
            <a:off x="5009733" y="1306445"/>
            <a:ext cx="1663390" cy="12251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People who are unconscious or in a coma</a:t>
            </a:r>
            <a:endParaRPr lang="en-GB" dirty="0"/>
          </a:p>
        </p:txBody>
      </p:sp>
      <p:sp>
        <p:nvSpPr>
          <p:cNvPr id="12" name="Rectangle 11"/>
          <p:cNvSpPr/>
          <p:nvPr/>
        </p:nvSpPr>
        <p:spPr>
          <a:xfrm>
            <a:off x="5718032" y="2595298"/>
            <a:ext cx="2323170" cy="1471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Those with the very rare conditions , who are conscious but cannot speak or move at all </a:t>
            </a:r>
            <a:endParaRPr lang="en-GB" dirty="0"/>
          </a:p>
        </p:txBody>
      </p:sp>
      <p:sp>
        <p:nvSpPr>
          <p:cNvPr id="13" name="Rectangle 12"/>
          <p:cNvSpPr/>
          <p:nvPr/>
        </p:nvSpPr>
        <p:spPr>
          <a:xfrm>
            <a:off x="5073120" y="4159402"/>
            <a:ext cx="3612995" cy="1739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If a person cannot communicate their decision in any way at all, the Act says they should be treated as if they are unable to make that decision </a:t>
            </a:r>
            <a:endParaRPr lang="en-GB" dirty="0"/>
          </a:p>
        </p:txBody>
      </p:sp>
      <p:sp>
        <p:nvSpPr>
          <p:cNvPr id="14" name="Rectangle 13"/>
          <p:cNvSpPr/>
          <p:nvPr/>
        </p:nvSpPr>
        <p:spPr>
          <a:xfrm>
            <a:off x="7022724" y="1306444"/>
            <a:ext cx="1663391" cy="12251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People who are severely affected by substances</a:t>
            </a:r>
            <a:endParaRPr lang="en-GB" dirty="0"/>
          </a:p>
        </p:txBody>
      </p:sp>
      <p:sp>
        <p:nvSpPr>
          <p:cNvPr id="15" name="Text Placeholder 4"/>
          <p:cNvSpPr>
            <a:spLocks noGrp="1"/>
          </p:cNvSpPr>
          <p:nvPr>
            <p:ph type="body" sz="quarter" idx="12"/>
          </p:nvPr>
        </p:nvSpPr>
        <p:spPr>
          <a:xfrm>
            <a:off x="0" y="24063"/>
            <a:ext cx="4547937" cy="5921297"/>
          </a:xfrm>
        </p:spPr>
        <p:txBody>
          <a:bodyPr>
            <a:normAutofit/>
          </a:bodyPr>
          <a:lstStyle/>
          <a:p>
            <a:r>
              <a:rPr lang="cy" b="1" dirty="0">
                <a:solidFill>
                  <a:srgbClr val="16AD85"/>
                </a:solidFill>
                <a:latin typeface="+mj-lt"/>
                <a:ea typeface="+mj-ea"/>
                <a:cs typeface="+mj-cs"/>
              </a:rPr>
              <a:t>Anallu i gyfathrebu penderfyniad mewn unrhyw ffordd</a:t>
            </a:r>
            <a:endParaRPr lang="en-US" b="1" dirty="0">
              <a:solidFill>
                <a:srgbClr val="16AD85"/>
              </a:solidFill>
              <a:latin typeface="+mj-lt"/>
              <a:ea typeface="+mj-ea"/>
              <a:cs typeface="Arial"/>
            </a:endParaRPr>
          </a:p>
          <a:p>
            <a:r>
              <a:rPr lang="cy" sz="1600" b="0" i="0" u="none" strike="noStrike" cap="none" baseline="0" dirty="0">
                <a:effectLst/>
                <a:uFillTx/>
              </a:rPr>
              <a:t>Ymarfer: Meddyliwch am enghreifftiau o bryd</a:t>
            </a:r>
            <a:r>
              <a:rPr lang="cy" sz="1600" b="0" i="0" u="none" strike="noStrike" cap="none" dirty="0">
                <a:effectLst/>
                <a:uFillTx/>
              </a:rPr>
              <a:t> </a:t>
            </a:r>
            <a:r>
              <a:rPr lang="cy" sz="1600" b="0" i="0" u="none" strike="noStrike" cap="none" baseline="0" dirty="0">
                <a:effectLst/>
                <a:uFillTx/>
              </a:rPr>
              <a:t>y </a:t>
            </a:r>
          </a:p>
          <a:p>
            <a:r>
              <a:rPr lang="cy" sz="1600" b="0" i="0" u="none" strike="noStrike" cap="none" baseline="0" dirty="0">
                <a:effectLst/>
                <a:uFillTx/>
              </a:rPr>
              <a:t>gallai fod </a:t>
            </a:r>
            <a:r>
              <a:rPr lang="cy" sz="1600" dirty="0"/>
              <a:t>anallu i gyfleu penderfyniad. </a:t>
            </a:r>
          </a:p>
          <a:p>
            <a:endParaRPr lang="en-US" sz="2000" dirty="0">
              <a:solidFill>
                <a:schemeClr val="tx1"/>
              </a:solidFill>
            </a:endParaRPr>
          </a:p>
          <a:p>
            <a:endParaRPr lang="en-GB" sz="2000" dirty="0">
              <a:solidFill>
                <a:schemeClr val="tx1"/>
              </a:solidFill>
            </a:endParaRPr>
          </a:p>
        </p:txBody>
      </p:sp>
      <p:sp>
        <p:nvSpPr>
          <p:cNvPr id="16" name="Rectangle 15"/>
          <p:cNvSpPr/>
          <p:nvPr/>
        </p:nvSpPr>
        <p:spPr>
          <a:xfrm>
            <a:off x="104078" y="1395663"/>
            <a:ext cx="1663390" cy="1193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Pobl sy'n anymwybodol neu mewn coma</a:t>
            </a:r>
          </a:p>
        </p:txBody>
      </p:sp>
      <p:sp>
        <p:nvSpPr>
          <p:cNvPr id="17" name="Rectangle 16"/>
          <p:cNvSpPr/>
          <p:nvPr/>
        </p:nvSpPr>
        <p:spPr>
          <a:xfrm>
            <a:off x="964346" y="2641072"/>
            <a:ext cx="2323170" cy="14719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Y rhai sydd â chyflyrau prin iawn, sy'n ymwybodol ond na allant siarad na symud o gwbl </a:t>
            </a:r>
          </a:p>
        </p:txBody>
      </p:sp>
      <p:sp>
        <p:nvSpPr>
          <p:cNvPr id="18" name="Rectangle 17"/>
          <p:cNvSpPr/>
          <p:nvPr/>
        </p:nvSpPr>
        <p:spPr>
          <a:xfrm>
            <a:off x="344709" y="4159401"/>
            <a:ext cx="3612995" cy="1739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Os na all person gyfathrebu ei benderfyniad mewn unrhyw ffordd o gwbl, mae’r Ddeddf yn dweud y dylid ei drin fel pe na bai’n gallu gwneud y penderfyniad hwnnw. </a:t>
            </a:r>
          </a:p>
        </p:txBody>
      </p:sp>
      <p:sp>
        <p:nvSpPr>
          <p:cNvPr id="19" name="Rectangle 18"/>
          <p:cNvSpPr/>
          <p:nvPr/>
        </p:nvSpPr>
        <p:spPr>
          <a:xfrm>
            <a:off x="2227651" y="1395663"/>
            <a:ext cx="1663391" cy="1193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Pobl sy'n cael eu heffeithio'n ddifrifol gan sylweddau</a:t>
            </a:r>
          </a:p>
        </p:txBody>
      </p:sp>
    </p:spTree>
    <p:custDataLst>
      <p:tags r:id="rId1"/>
    </p:custDataLst>
    <p:extLst>
      <p:ext uri="{BB962C8B-B14F-4D97-AF65-F5344CB8AC3E}">
        <p14:creationId xmlns:p14="http://schemas.microsoft.com/office/powerpoint/2010/main" val="10661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863" y="624468"/>
            <a:ext cx="914400" cy="914400"/>
          </a:xfrm>
          <a:prstGeom prst="rect">
            <a:avLst/>
          </a:prstGeom>
        </p:spPr>
        <p:txBody>
          <a:bodyPr vert="horz" wrap="none" lIns="91440" tIns="45720" rIns="91440" bIns="45720" rtlCol="0" anchor="ctr">
            <a:normAutofit/>
          </a:bodyPr>
          <a:lstStyle/>
          <a:p>
            <a:endParaRPr lang="en-GB" dirty="0"/>
          </a:p>
        </p:txBody>
      </p:sp>
      <p:sp>
        <p:nvSpPr>
          <p:cNvPr id="9" name="Text Placeholder 4"/>
          <p:cNvSpPr>
            <a:spLocks noGrp="1"/>
          </p:cNvSpPr>
          <p:nvPr>
            <p:ph type="body" sz="quarter" idx="12"/>
          </p:nvPr>
        </p:nvSpPr>
        <p:spPr>
          <a:xfrm>
            <a:off x="4775723" y="457200"/>
            <a:ext cx="9144000" cy="5921297"/>
          </a:xfrm>
        </p:spPr>
        <p:txBody>
          <a:bodyPr>
            <a:normAutofit/>
          </a:bodyPr>
          <a:lstStyle/>
          <a:p>
            <a:endParaRPr lang="en-US" sz="2000" dirty="0">
              <a:solidFill>
                <a:schemeClr val="tx1"/>
              </a:solidFill>
            </a:endParaRPr>
          </a:p>
          <a:p>
            <a:endParaRPr lang="en-GB" sz="2000" dirty="0">
              <a:solidFill>
                <a:schemeClr val="tx1"/>
              </a:solidFill>
            </a:endParaRPr>
          </a:p>
        </p:txBody>
      </p:sp>
      <p:sp>
        <p:nvSpPr>
          <p:cNvPr id="13" name="TextBox 12"/>
          <p:cNvSpPr txBox="1"/>
          <p:nvPr/>
        </p:nvSpPr>
        <p:spPr>
          <a:xfrm>
            <a:off x="4195860" y="624468"/>
            <a:ext cx="914400" cy="914400"/>
          </a:xfrm>
          <a:prstGeom prst="rect">
            <a:avLst/>
          </a:prstGeom>
        </p:spPr>
        <p:txBody>
          <a:bodyPr vert="horz" wrap="none" lIns="91440" tIns="45720" rIns="91440" bIns="45720" rtlCol="0" anchor="ctr">
            <a:normAutofit/>
          </a:bodyPr>
          <a:lstStyle/>
          <a:p>
            <a:endParaRPr lang="en-GB" dirty="0"/>
          </a:p>
        </p:txBody>
      </p:sp>
      <p:sp>
        <p:nvSpPr>
          <p:cNvPr id="14" name="TextBox 13"/>
          <p:cNvSpPr txBox="1"/>
          <p:nvPr/>
        </p:nvSpPr>
        <p:spPr>
          <a:xfrm>
            <a:off x="4787234" y="109647"/>
            <a:ext cx="4160748" cy="742709"/>
          </a:xfrm>
          <a:prstGeom prst="rect">
            <a:avLst/>
          </a:prstGeom>
        </p:spPr>
        <p:txBody>
          <a:bodyPr vert="horz" wrap="none" lIns="91440" tIns="45720" rIns="91440" bIns="45720" rtlCol="0" anchor="ctr">
            <a:normAutofit/>
          </a:bodyPr>
          <a:lstStyle/>
          <a:p>
            <a:r>
              <a:rPr lang="en-US" sz="2000" b="1" dirty="0">
                <a:solidFill>
                  <a:srgbClr val="16AD85"/>
                </a:solidFill>
                <a:latin typeface="+mj-lt"/>
                <a:ea typeface="+mj-ea"/>
                <a:cs typeface="+mj-cs"/>
              </a:rPr>
              <a:t>What other issues might affect</a:t>
            </a:r>
            <a:endParaRPr lang="en-GB" sz="2000">
              <a:solidFill>
                <a:srgbClr val="16AD85"/>
              </a:solidFill>
              <a:latin typeface="+mj-lt"/>
              <a:ea typeface="+mj-ea"/>
              <a:cs typeface="Arial"/>
            </a:endParaRPr>
          </a:p>
          <a:p>
            <a:r>
              <a:rPr lang="en-US" sz="2000" b="1" dirty="0">
                <a:solidFill>
                  <a:srgbClr val="16AD85"/>
                </a:solidFill>
                <a:latin typeface="+mj-lt"/>
                <a:ea typeface="+mj-ea"/>
                <a:cs typeface="+mj-cs"/>
              </a:rPr>
              <a:t> capacity</a:t>
            </a:r>
            <a:r>
              <a:rPr lang="en-US" sz="2000" dirty="0">
                <a:solidFill>
                  <a:srgbClr val="16AD85"/>
                </a:solidFill>
                <a:latin typeface="+mj-lt"/>
                <a:ea typeface="+mj-ea"/>
                <a:cs typeface="+mj-cs"/>
              </a:rPr>
              <a:t>?</a:t>
            </a:r>
            <a:r>
              <a:rPr lang="en-US" dirty="0">
                <a:solidFill>
                  <a:srgbClr val="16AD85"/>
                </a:solidFill>
                <a:latin typeface="+mj-lt"/>
                <a:ea typeface="+mj-ea"/>
                <a:cs typeface="+mj-cs"/>
              </a:rPr>
              <a:t> </a:t>
            </a:r>
            <a:endParaRPr lang="en-GB">
              <a:solidFill>
                <a:srgbClr val="16AD85"/>
              </a:solidFill>
              <a:latin typeface="+mj-lt"/>
              <a:ea typeface="+mj-ea"/>
              <a:cs typeface="Arial"/>
            </a:endParaRPr>
          </a:p>
        </p:txBody>
      </p:sp>
      <p:sp>
        <p:nvSpPr>
          <p:cNvPr id="15" name="TextBox 14"/>
          <p:cNvSpPr txBox="1"/>
          <p:nvPr/>
        </p:nvSpPr>
        <p:spPr>
          <a:xfrm>
            <a:off x="5690123" y="846422"/>
            <a:ext cx="2511534" cy="892097"/>
          </a:xfrm>
          <a:prstGeom prst="rect">
            <a:avLst/>
          </a:prstGeom>
        </p:spPr>
        <p:txBody>
          <a:bodyPr vert="horz" wrap="none" lIns="91440" tIns="45720" rIns="91440" bIns="45720" rtlCol="0" anchor="ctr">
            <a:normAutofit/>
          </a:bodyPr>
          <a:lstStyle/>
          <a:p>
            <a:r>
              <a:rPr lang="en-US" dirty="0"/>
              <a:t>Fluctuating capacity</a:t>
            </a:r>
            <a:endParaRPr lang="en-GB" dirty="0"/>
          </a:p>
        </p:txBody>
      </p:sp>
      <p:sp>
        <p:nvSpPr>
          <p:cNvPr id="16" name="TextBox 15"/>
          <p:cNvSpPr txBox="1"/>
          <p:nvPr/>
        </p:nvSpPr>
        <p:spPr>
          <a:xfrm>
            <a:off x="5690123" y="1588881"/>
            <a:ext cx="2357922" cy="1342886"/>
          </a:xfrm>
          <a:prstGeom prst="rect">
            <a:avLst/>
          </a:prstGeom>
        </p:spPr>
        <p:txBody>
          <a:bodyPr vert="horz" wrap="none" lIns="91440" tIns="45720" rIns="91440" bIns="45720" rtlCol="0" anchor="ctr">
            <a:normAutofit/>
          </a:bodyPr>
          <a:lstStyle/>
          <a:p>
            <a:r>
              <a:rPr lang="en-US" dirty="0"/>
              <a:t>Cognitive impairment </a:t>
            </a:r>
            <a:endParaRPr lang="en-GB" dirty="0"/>
          </a:p>
        </p:txBody>
      </p:sp>
      <p:sp>
        <p:nvSpPr>
          <p:cNvPr id="17" name="TextBox 16"/>
          <p:cNvSpPr txBox="1"/>
          <p:nvPr/>
        </p:nvSpPr>
        <p:spPr>
          <a:xfrm>
            <a:off x="5690123" y="3043090"/>
            <a:ext cx="2734558" cy="865694"/>
          </a:xfrm>
          <a:prstGeom prst="rect">
            <a:avLst/>
          </a:prstGeom>
        </p:spPr>
        <p:txBody>
          <a:bodyPr vert="horz" wrap="none" lIns="91440" tIns="45720" rIns="91440" bIns="45720" rtlCol="0" anchor="ctr">
            <a:normAutofit/>
          </a:bodyPr>
          <a:lstStyle/>
          <a:p>
            <a:r>
              <a:rPr lang="en-US" dirty="0"/>
              <a:t>Psychotic disturbance </a:t>
            </a:r>
          </a:p>
        </p:txBody>
      </p:sp>
      <p:sp>
        <p:nvSpPr>
          <p:cNvPr id="18" name="TextBox 17"/>
          <p:cNvSpPr txBox="1"/>
          <p:nvPr/>
        </p:nvSpPr>
        <p:spPr>
          <a:xfrm>
            <a:off x="5690123" y="4070120"/>
            <a:ext cx="3091395" cy="1342886"/>
          </a:xfrm>
          <a:prstGeom prst="rect">
            <a:avLst/>
          </a:prstGeom>
        </p:spPr>
        <p:txBody>
          <a:bodyPr vert="horz" wrap="none" lIns="91440" tIns="45720" rIns="91440" bIns="45720" rtlCol="0" anchor="ctr">
            <a:normAutofit/>
          </a:bodyPr>
          <a:lstStyle/>
          <a:p>
            <a:r>
              <a:rPr lang="en-US" dirty="0"/>
              <a:t>Temporary lack of capacity</a:t>
            </a:r>
            <a:endParaRPr lang="en-GB" dirty="0"/>
          </a:p>
        </p:txBody>
      </p:sp>
      <p:sp>
        <p:nvSpPr>
          <p:cNvPr id="19" name="Text Placeholder 4"/>
          <p:cNvSpPr>
            <a:spLocks noGrp="1"/>
          </p:cNvSpPr>
          <p:nvPr>
            <p:ph type="body" sz="quarter" idx="12"/>
          </p:nvPr>
        </p:nvSpPr>
        <p:spPr>
          <a:xfrm>
            <a:off x="0" y="457200"/>
            <a:ext cx="9144000" cy="5921297"/>
          </a:xfrm>
        </p:spPr>
        <p:txBody>
          <a:bodyPr>
            <a:normAutofit/>
          </a:bodyPr>
          <a:lstStyle/>
          <a:p>
            <a:endParaRPr lang="en-US" sz="2000">
              <a:solidFill>
                <a:schemeClr val="tx1"/>
              </a:solidFill>
            </a:endParaRPr>
          </a:p>
          <a:p>
            <a:endParaRPr lang="en-GB" sz="2000">
              <a:solidFill>
                <a:schemeClr val="tx1"/>
              </a:solidFill>
            </a:endParaRPr>
          </a:p>
        </p:txBody>
      </p:sp>
      <p:sp>
        <p:nvSpPr>
          <p:cNvPr id="20" name="TextBox 19"/>
          <p:cNvSpPr txBox="1"/>
          <p:nvPr/>
        </p:nvSpPr>
        <p:spPr>
          <a:xfrm>
            <a:off x="-579863" y="624468"/>
            <a:ext cx="914400" cy="914400"/>
          </a:xfrm>
          <a:prstGeom prst="rect">
            <a:avLst/>
          </a:prstGeom>
        </p:spPr>
        <p:txBody>
          <a:bodyPr vert="horz" wrap="none" lIns="91440" tIns="45720" rIns="91440" bIns="45720" rtlCol="0" anchor="ctr">
            <a:normAutofit/>
          </a:bodyPr>
          <a:lstStyle/>
          <a:p>
            <a:endParaRPr lang="en-GB"/>
          </a:p>
        </p:txBody>
      </p:sp>
      <p:sp>
        <p:nvSpPr>
          <p:cNvPr id="21" name="TextBox 20"/>
          <p:cNvSpPr txBox="1"/>
          <p:nvPr/>
        </p:nvSpPr>
        <p:spPr>
          <a:xfrm>
            <a:off x="0" y="167993"/>
            <a:ext cx="4188064" cy="624468"/>
          </a:xfrm>
          <a:prstGeom prst="rect">
            <a:avLst/>
          </a:prstGeom>
        </p:spPr>
        <p:txBody>
          <a:bodyPr vert="horz" wrap="none" lIns="91440" tIns="45720" rIns="91440" bIns="45720" rtlCol="0" anchor="ctr">
            <a:noAutofit/>
          </a:bodyPr>
          <a:lstStyle/>
          <a:p>
            <a:r>
              <a:rPr lang="cy-GB" sz="2000" b="1" dirty="0">
                <a:solidFill>
                  <a:srgbClr val="16AD85"/>
                </a:solidFill>
                <a:latin typeface="+mj-lt"/>
                <a:ea typeface="+mj-ea"/>
                <a:cs typeface="+mj-cs"/>
              </a:rPr>
              <a:t>Pa faterion eraill a allai effeithio</a:t>
            </a:r>
            <a:endParaRPr lang="cy-GB" sz="2000" b="1" dirty="0">
              <a:solidFill>
                <a:srgbClr val="16AD85"/>
              </a:solidFill>
              <a:latin typeface="+mj-lt"/>
              <a:ea typeface="+mj-ea"/>
              <a:cs typeface="Arial"/>
            </a:endParaRPr>
          </a:p>
          <a:p>
            <a:r>
              <a:rPr lang="cy" sz="2000" b="1" dirty="0">
                <a:solidFill>
                  <a:srgbClr val="16AD85"/>
                </a:solidFill>
                <a:latin typeface="+mj-lt"/>
                <a:ea typeface="+mj-ea"/>
                <a:cs typeface="+mj-cs"/>
              </a:rPr>
              <a:t> ar alluedd? </a:t>
            </a:r>
            <a:endParaRPr lang="en-US" sz="2000" b="1">
              <a:solidFill>
                <a:srgbClr val="16AD85"/>
              </a:solidFill>
              <a:latin typeface="+mj-lt"/>
              <a:ea typeface="+mj-ea"/>
              <a:cs typeface="Arial"/>
            </a:endParaRPr>
          </a:p>
        </p:txBody>
      </p:sp>
      <p:sp>
        <p:nvSpPr>
          <p:cNvPr id="22" name="TextBox 21"/>
          <p:cNvSpPr txBox="1"/>
          <p:nvPr/>
        </p:nvSpPr>
        <p:spPr>
          <a:xfrm>
            <a:off x="914400" y="846422"/>
            <a:ext cx="2511534" cy="892097"/>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Galluedd cyfnewidiol</a:t>
            </a:r>
            <a:endParaRPr lang="cy-GB" sz="1800" b="0" i="0" u="none" strike="noStrike" cap="none" baseline="0" dirty="0">
              <a:solidFill>
                <a:srgbClr val="000000"/>
              </a:solidFill>
              <a:effectLst/>
              <a:uFillTx/>
              <a:latin typeface="Arial"/>
              <a:cs typeface="Arial"/>
            </a:endParaRPr>
          </a:p>
        </p:txBody>
      </p:sp>
      <p:sp>
        <p:nvSpPr>
          <p:cNvPr id="23" name="TextBox 22"/>
          <p:cNvSpPr txBox="1"/>
          <p:nvPr/>
        </p:nvSpPr>
        <p:spPr>
          <a:xfrm>
            <a:off x="914400" y="1588881"/>
            <a:ext cx="2357922" cy="1342886"/>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Nam gwybyddol</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24" name="TextBox 23"/>
          <p:cNvSpPr txBox="1"/>
          <p:nvPr/>
        </p:nvSpPr>
        <p:spPr>
          <a:xfrm>
            <a:off x="914400" y="3043090"/>
            <a:ext cx="2734558" cy="865694"/>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Aflonyddwch </a:t>
            </a:r>
            <a:r>
              <a:rPr lang="cy-GB" sz="1800" b="0" i="0" u="none" strike="noStrike" cap="none" baseline="0" dirty="0" err="1">
                <a:solidFill>
                  <a:srgbClr val="000000"/>
                </a:solidFill>
                <a:effectLst/>
                <a:uFillTx/>
                <a:latin typeface="Arial"/>
              </a:rPr>
              <a:t>seicotig</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25" name="TextBox 24"/>
          <p:cNvSpPr txBox="1"/>
          <p:nvPr/>
        </p:nvSpPr>
        <p:spPr>
          <a:xfrm>
            <a:off x="914400" y="4070120"/>
            <a:ext cx="3091395" cy="1342886"/>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Galluedd dros dro</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5249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E2D65D7E-AF58-BE8F-33CD-D66E2E756D5F}"/>
              </a:ext>
            </a:extLst>
          </p:cNvPr>
          <p:cNvPicPr>
            <a:picLocks noChangeAspect="1"/>
          </p:cNvPicPr>
          <p:nvPr/>
        </p:nvPicPr>
        <p:blipFill>
          <a:blip r:embed="rId2"/>
          <a:stretch>
            <a:fillRect/>
          </a:stretch>
        </p:blipFill>
        <p:spPr>
          <a:xfrm>
            <a:off x="86139" y="-4003"/>
            <a:ext cx="8850243" cy="6866006"/>
          </a:xfrm>
          <a:prstGeom prst="rect">
            <a:avLst/>
          </a:prstGeom>
        </p:spPr>
      </p:pic>
    </p:spTree>
    <p:extLst>
      <p:ext uri="{BB962C8B-B14F-4D97-AF65-F5344CB8AC3E}">
        <p14:creationId xmlns:p14="http://schemas.microsoft.com/office/powerpoint/2010/main" val="207178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572000" y="105616"/>
            <a:ext cx="4572000" cy="5921297"/>
          </a:xfrm>
        </p:spPr>
        <p:txBody>
          <a:bodyPr>
            <a:normAutofit/>
          </a:bodyPr>
          <a:lstStyle/>
          <a:p>
            <a:r>
              <a:rPr lang="en-US" sz="2000" b="1" dirty="0">
                <a:solidFill>
                  <a:srgbClr val="16AD85"/>
                </a:solidFill>
                <a:latin typeface="+mj-lt"/>
                <a:ea typeface="+mj-ea"/>
                <a:cs typeface="+mj-cs"/>
              </a:rPr>
              <a:t>Ongoing conditions that may affect capacity</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7" name="TextBox 6"/>
          <p:cNvSpPr txBox="1"/>
          <p:nvPr/>
        </p:nvSpPr>
        <p:spPr>
          <a:xfrm>
            <a:off x="4673339" y="831725"/>
            <a:ext cx="3557240" cy="1993838"/>
          </a:xfrm>
          <a:prstGeom prst="rect">
            <a:avLst/>
          </a:prstGeom>
        </p:spPr>
        <p:txBody>
          <a:bodyPr vert="horz" wrap="none" lIns="91440" tIns="45720" rIns="91440" bIns="45720" rtlCol="0" anchor="ctr">
            <a:normAutofit lnSpcReduction="10000"/>
          </a:bodyPr>
          <a:lstStyle/>
          <a:p>
            <a:r>
              <a:rPr lang="en-US" sz="1400" dirty="0"/>
              <a:t>Generally, capacity assessments should </a:t>
            </a:r>
          </a:p>
          <a:p>
            <a:r>
              <a:rPr lang="en-US" sz="1400" dirty="0"/>
              <a:t>be related to a specific decision. But </a:t>
            </a:r>
          </a:p>
          <a:p>
            <a:r>
              <a:rPr lang="en-US" sz="1400" dirty="0"/>
              <a:t>there may be people with an ongoing </a:t>
            </a:r>
          </a:p>
          <a:p>
            <a:r>
              <a:rPr lang="en-US" sz="1400" dirty="0"/>
              <a:t>condition that affects their ability to make </a:t>
            </a:r>
          </a:p>
          <a:p>
            <a:r>
              <a:rPr lang="en-US" sz="1400" dirty="0"/>
              <a:t>certain decisions or that may affect other </a:t>
            </a:r>
          </a:p>
          <a:p>
            <a:r>
              <a:rPr lang="en-US" sz="1400" dirty="0"/>
              <a:t>decisions in their life. One decision on its </a:t>
            </a:r>
          </a:p>
          <a:p>
            <a:r>
              <a:rPr lang="en-US" sz="1400" dirty="0">
                <a:latin typeface="Arial"/>
                <a:cs typeface="Arial"/>
              </a:rPr>
              <a:t>own may make sense, but may give cause</a:t>
            </a:r>
            <a:endParaRPr lang="en-US" sz="1400" dirty="0">
              <a:cs typeface="Arial"/>
            </a:endParaRPr>
          </a:p>
          <a:p>
            <a:r>
              <a:rPr lang="en-US" sz="1400" dirty="0">
                <a:latin typeface="Arial"/>
                <a:cs typeface="Arial"/>
              </a:rPr>
              <a:t>for concern when considered alongside</a:t>
            </a:r>
            <a:endParaRPr lang="en-US" sz="1400" dirty="0">
              <a:cs typeface="Arial"/>
            </a:endParaRPr>
          </a:p>
          <a:p>
            <a:r>
              <a:rPr lang="en-US" sz="1400" dirty="0">
                <a:latin typeface="Arial"/>
                <a:cs typeface="Arial"/>
              </a:rPr>
              <a:t>others. </a:t>
            </a:r>
            <a:endParaRPr lang="en-US" sz="1400" dirty="0">
              <a:cs typeface="Arial"/>
            </a:endParaRPr>
          </a:p>
          <a:p>
            <a:endParaRPr lang="en-GB" sz="1400" dirty="0"/>
          </a:p>
        </p:txBody>
      </p:sp>
      <p:sp>
        <p:nvSpPr>
          <p:cNvPr id="10" name="TextBox 9"/>
          <p:cNvSpPr txBox="1"/>
          <p:nvPr/>
        </p:nvSpPr>
        <p:spPr>
          <a:xfrm>
            <a:off x="4677522" y="2825563"/>
            <a:ext cx="3553056" cy="2966225"/>
          </a:xfrm>
          <a:prstGeom prst="rect">
            <a:avLst/>
          </a:prstGeom>
        </p:spPr>
        <p:txBody>
          <a:bodyPr vert="horz" wrap="none" lIns="91440" tIns="45720" rIns="91440" bIns="45720" rtlCol="0" anchor="ctr">
            <a:normAutofit/>
          </a:bodyPr>
          <a:lstStyle/>
          <a:p>
            <a:r>
              <a:rPr lang="en-US" sz="1400" dirty="0"/>
              <a:t>It is important to review capacity from time </a:t>
            </a:r>
          </a:p>
          <a:p>
            <a:r>
              <a:rPr lang="en-US" sz="1400" dirty="0">
                <a:latin typeface="Arial"/>
                <a:cs typeface="Arial"/>
              </a:rPr>
              <a:t>to time, as people can improve their </a:t>
            </a:r>
            <a:endParaRPr lang="en-US" sz="1400" dirty="0">
              <a:cs typeface="Arial"/>
            </a:endParaRPr>
          </a:p>
          <a:p>
            <a:r>
              <a:rPr lang="en-US" sz="1400" dirty="0"/>
              <a:t>decision-making capabilities. In particular, </a:t>
            </a:r>
          </a:p>
          <a:p>
            <a:r>
              <a:rPr lang="en-US" sz="1400" dirty="0"/>
              <a:t>someone with an ongoing condition may </a:t>
            </a:r>
          </a:p>
          <a:p>
            <a:r>
              <a:rPr lang="en-US" sz="1400" dirty="0">
                <a:latin typeface="Arial"/>
                <a:cs typeface="Arial"/>
              </a:rPr>
              <a:t>become able to make some, if not all, </a:t>
            </a:r>
            <a:endParaRPr lang="en-US" sz="1400" dirty="0">
              <a:cs typeface="Arial"/>
            </a:endParaRPr>
          </a:p>
          <a:p>
            <a:r>
              <a:rPr lang="en-US" sz="1400" dirty="0">
                <a:latin typeface="Arial"/>
                <a:cs typeface="Arial"/>
              </a:rPr>
              <a:t>decisions. Some people (for example, </a:t>
            </a:r>
            <a:endParaRPr lang="en-US" sz="1400" dirty="0">
              <a:cs typeface="Arial"/>
            </a:endParaRPr>
          </a:p>
          <a:p>
            <a:r>
              <a:rPr lang="en-US" sz="1400" dirty="0"/>
              <a:t>people with learning disabilities) will learn </a:t>
            </a:r>
          </a:p>
          <a:p>
            <a:r>
              <a:rPr lang="en-US" sz="1400" dirty="0"/>
              <a:t>new skills throughout their life, improving </a:t>
            </a:r>
          </a:p>
          <a:p>
            <a:r>
              <a:rPr lang="en-US" sz="1400" dirty="0"/>
              <a:t>their capacity to make certain decisions. </a:t>
            </a:r>
          </a:p>
          <a:p>
            <a:r>
              <a:rPr lang="en-US" sz="1400" dirty="0">
                <a:latin typeface="Arial"/>
                <a:cs typeface="Arial"/>
              </a:rPr>
              <a:t>So assessments should be reviewed from </a:t>
            </a:r>
            <a:endParaRPr lang="en-US" sz="1400" dirty="0">
              <a:cs typeface="Arial"/>
            </a:endParaRPr>
          </a:p>
          <a:p>
            <a:r>
              <a:rPr lang="en-US" sz="1400" dirty="0"/>
              <a:t>time to time.</a:t>
            </a:r>
            <a:endParaRPr lang="en-GB" sz="1400" dirty="0"/>
          </a:p>
        </p:txBody>
      </p:sp>
      <p:sp>
        <p:nvSpPr>
          <p:cNvPr id="11" name="Text Placeholder 4"/>
          <p:cNvSpPr>
            <a:spLocks noGrp="1"/>
          </p:cNvSpPr>
          <p:nvPr>
            <p:ph type="body" sz="quarter" idx="12"/>
          </p:nvPr>
        </p:nvSpPr>
        <p:spPr>
          <a:xfrm>
            <a:off x="1" y="131466"/>
            <a:ext cx="4391525" cy="5921297"/>
          </a:xfrm>
        </p:spPr>
        <p:txBody>
          <a:bodyPr>
            <a:normAutofit/>
          </a:bodyPr>
          <a:lstStyle/>
          <a:p>
            <a:r>
              <a:rPr lang="cy" sz="2000" b="1" dirty="0">
                <a:solidFill>
                  <a:srgbClr val="16AD85"/>
                </a:solidFill>
                <a:latin typeface="+mj-lt"/>
                <a:ea typeface="+mj-ea"/>
                <a:cs typeface="+mj-cs"/>
              </a:rPr>
              <a:t>Cyflyrau parhaus a allai effeithio ar alluedd</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2" name="TextBox 11"/>
          <p:cNvSpPr txBox="1"/>
          <p:nvPr/>
        </p:nvSpPr>
        <p:spPr>
          <a:xfrm>
            <a:off x="89746" y="816268"/>
            <a:ext cx="3557240" cy="227584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Yn gyffredinol, dylai asesiadau galluedd </a:t>
            </a:r>
          </a:p>
          <a:p>
            <a:r>
              <a:rPr lang="cy" sz="1400" b="0" i="0" u="none" strike="noStrike" cap="none" baseline="0" dirty="0">
                <a:solidFill>
                  <a:srgbClr val="000000"/>
                </a:solidFill>
                <a:effectLst/>
                <a:uFillTx/>
                <a:latin typeface="Arial"/>
              </a:rPr>
              <a:t>fod yn gysylltiedig â phenderfyniad penodol. Ond</a:t>
            </a:r>
          </a:p>
          <a:p>
            <a:r>
              <a:rPr lang="cy" sz="1400" b="0" i="0" u="none" strike="noStrike" cap="none" baseline="0" dirty="0">
                <a:solidFill>
                  <a:srgbClr val="000000"/>
                </a:solidFill>
                <a:effectLst/>
                <a:uFillTx/>
                <a:latin typeface="Arial"/>
              </a:rPr>
              <a:t>efallai y bydd pobl â chyflwr pharhaol </a:t>
            </a:r>
          </a:p>
          <a:p>
            <a:r>
              <a:rPr lang="cy" sz="1400" b="0" i="0" u="none" strike="noStrike" cap="none" baseline="0" dirty="0">
                <a:solidFill>
                  <a:srgbClr val="000000"/>
                </a:solidFill>
                <a:effectLst/>
                <a:uFillTx/>
                <a:latin typeface="Arial"/>
              </a:rPr>
              <a:t>sy'n effeithio ar eu gallu i wneud </a:t>
            </a:r>
          </a:p>
          <a:p>
            <a:r>
              <a:rPr lang="cy" sz="1400" b="0" i="0" u="none" strike="noStrike" cap="none" baseline="0" dirty="0">
                <a:solidFill>
                  <a:srgbClr val="000000"/>
                </a:solidFill>
                <a:effectLst/>
                <a:uFillTx/>
                <a:latin typeface="Arial"/>
              </a:rPr>
              <a:t>penderfyniadau penodol neu a allai effeithio ar  </a:t>
            </a:r>
          </a:p>
          <a:p>
            <a:r>
              <a:rPr lang="cy" sz="1400" b="0" i="0" u="none" strike="noStrike" cap="none" baseline="0" dirty="0">
                <a:solidFill>
                  <a:srgbClr val="000000"/>
                </a:solidFill>
                <a:effectLst/>
                <a:uFillTx/>
                <a:latin typeface="Arial"/>
              </a:rPr>
              <a:t>benderfyniadau eraill yn eu bywyd. Gallai </a:t>
            </a:r>
          </a:p>
          <a:p>
            <a:r>
              <a:rPr lang="cy" sz="1400" b="0" i="0" u="none" strike="noStrike" cap="none" baseline="0" dirty="0">
                <a:solidFill>
                  <a:srgbClr val="000000"/>
                </a:solidFill>
                <a:effectLst/>
                <a:uFillTx/>
                <a:latin typeface="Arial"/>
              </a:rPr>
              <a:t>un penderfyniad ar ei ben ei hun wneud </a:t>
            </a:r>
          </a:p>
          <a:p>
            <a:r>
              <a:rPr lang="cy" sz="1400" b="0" i="0" u="none" strike="noStrike" cap="none" baseline="0" dirty="0">
                <a:solidFill>
                  <a:srgbClr val="000000"/>
                </a:solidFill>
                <a:effectLst/>
                <a:uFillTx/>
                <a:latin typeface="Arial"/>
              </a:rPr>
              <a:t>synnwyr, ond gallai  achosi pryder pan</a:t>
            </a:r>
          </a:p>
          <a:p>
            <a:r>
              <a:rPr lang="cy" sz="1400" b="0" i="0" u="none" strike="noStrike" cap="none" baseline="0" dirty="0">
                <a:solidFill>
                  <a:srgbClr val="000000"/>
                </a:solidFill>
                <a:effectLst/>
                <a:uFillTx/>
                <a:latin typeface="Arial"/>
              </a:rPr>
              <a:t>gaiff ei ystyried ochr yn ochr ag eraill. </a:t>
            </a:r>
          </a:p>
          <a:p>
            <a:endParaRPr lang="en-GB" sz="1400" dirty="0"/>
          </a:p>
        </p:txBody>
      </p:sp>
      <p:sp>
        <p:nvSpPr>
          <p:cNvPr id="13" name="TextBox 12"/>
          <p:cNvSpPr txBox="1"/>
          <p:nvPr/>
        </p:nvSpPr>
        <p:spPr>
          <a:xfrm>
            <a:off x="93929" y="3019740"/>
            <a:ext cx="3553056" cy="277655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Mae'n bwysig adolygu galluedd o bryd i’w gilydd,</a:t>
            </a:r>
          </a:p>
          <a:p>
            <a:r>
              <a:rPr lang="cy" sz="1400" b="0" i="0" u="none" strike="noStrike" cap="none" baseline="0" dirty="0">
                <a:solidFill>
                  <a:srgbClr val="000000"/>
                </a:solidFill>
                <a:effectLst/>
                <a:uFillTx/>
                <a:latin typeface="Arial"/>
              </a:rPr>
              <a:t>fel y gall pobl wella eu galluoedd gwneud </a:t>
            </a:r>
          </a:p>
          <a:p>
            <a:r>
              <a:rPr lang="cy" sz="1400" b="0" i="0" u="none" strike="noStrike" cap="none" baseline="0" dirty="0">
                <a:solidFill>
                  <a:srgbClr val="000000"/>
                </a:solidFill>
                <a:effectLst/>
                <a:uFillTx/>
                <a:latin typeface="Arial"/>
              </a:rPr>
              <a:t>penderfyniadau. Yn benodol, gall rhywun </a:t>
            </a:r>
          </a:p>
          <a:p>
            <a:r>
              <a:rPr lang="cy" sz="1400" b="0" i="0" u="none" strike="noStrike" cap="none" baseline="0" dirty="0">
                <a:solidFill>
                  <a:srgbClr val="000000"/>
                </a:solidFill>
                <a:effectLst/>
                <a:uFillTx/>
                <a:latin typeface="Arial"/>
              </a:rPr>
              <a:t>sydd â chyflwr parhaus allu gwneud rhai, </a:t>
            </a:r>
          </a:p>
          <a:p>
            <a:r>
              <a:rPr lang="cy" sz="1400" b="0" i="0" u="none" strike="noStrike" cap="none" baseline="0" dirty="0">
                <a:solidFill>
                  <a:srgbClr val="000000"/>
                </a:solidFill>
                <a:effectLst/>
                <a:uFillTx/>
                <a:latin typeface="Arial"/>
              </a:rPr>
              <a:t>os nad pob, penderfyniad. Bydd</a:t>
            </a:r>
            <a:r>
              <a:rPr lang="cy" sz="1400" b="0" i="0" u="none" strike="noStrike" cap="none" dirty="0">
                <a:solidFill>
                  <a:srgbClr val="000000"/>
                </a:solidFill>
                <a:effectLst/>
                <a:uFillTx/>
                <a:latin typeface="Arial"/>
              </a:rPr>
              <a:t> </a:t>
            </a:r>
            <a:r>
              <a:rPr lang="cy" sz="1400" b="0" i="0" u="none" strike="noStrike" cap="none" baseline="0" dirty="0">
                <a:solidFill>
                  <a:srgbClr val="000000"/>
                </a:solidFill>
                <a:effectLst/>
                <a:uFillTx/>
                <a:latin typeface="Arial"/>
              </a:rPr>
              <a:t>rhai pobl</a:t>
            </a:r>
          </a:p>
          <a:p>
            <a:r>
              <a:rPr lang="cy" sz="1400" b="0" i="0" u="none" strike="noStrike" cap="none" baseline="0" dirty="0">
                <a:solidFill>
                  <a:srgbClr val="000000"/>
                </a:solidFill>
                <a:effectLst/>
                <a:uFillTx/>
                <a:latin typeface="Arial"/>
              </a:rPr>
              <a:t>(er enghraifft, pobl ag anableddau dysgu)</a:t>
            </a:r>
          </a:p>
          <a:p>
            <a:r>
              <a:rPr lang="cy" sz="1400" b="0" i="0" u="none" strike="noStrike" cap="none" baseline="0" dirty="0">
                <a:solidFill>
                  <a:srgbClr val="000000"/>
                </a:solidFill>
                <a:effectLst/>
                <a:uFillTx/>
                <a:latin typeface="Arial"/>
              </a:rPr>
              <a:t>yn dysgu sgiliau newydd drwy gydol eu hoes,</a:t>
            </a:r>
          </a:p>
          <a:p>
            <a:r>
              <a:rPr lang="cy" sz="1400" b="0" i="0" u="none" strike="noStrike" cap="none" baseline="0" dirty="0">
                <a:solidFill>
                  <a:srgbClr val="000000"/>
                </a:solidFill>
                <a:effectLst/>
                <a:uFillTx/>
                <a:latin typeface="Arial"/>
              </a:rPr>
              <a:t>gan wella eu galluedd i wneud</a:t>
            </a:r>
          </a:p>
          <a:p>
            <a:r>
              <a:rPr lang="cy" sz="1400" b="0" i="0" u="none" strike="noStrike" cap="none" baseline="0" dirty="0">
                <a:solidFill>
                  <a:srgbClr val="000000"/>
                </a:solidFill>
                <a:effectLst/>
                <a:uFillTx/>
                <a:latin typeface="Arial"/>
              </a:rPr>
              <a:t>penderfyniadau penodol. Felly dylid adolygu</a:t>
            </a:r>
          </a:p>
          <a:p>
            <a:r>
              <a:rPr lang="cy" sz="1400" b="0" i="0" u="none" strike="noStrike" cap="none" baseline="0" dirty="0">
                <a:solidFill>
                  <a:srgbClr val="000000"/>
                </a:solidFill>
                <a:effectLst/>
                <a:uFillTx/>
                <a:latin typeface="Arial"/>
              </a:rPr>
              <a:t>asesiadau o bryd i'w gilydd.</a:t>
            </a:r>
          </a:p>
        </p:txBody>
      </p:sp>
    </p:spTree>
    <p:custDataLst>
      <p:tags r:id="rId1"/>
    </p:custDataLst>
    <p:extLst>
      <p:ext uri="{BB962C8B-B14F-4D97-AF65-F5344CB8AC3E}">
        <p14:creationId xmlns:p14="http://schemas.microsoft.com/office/powerpoint/2010/main" val="404580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p:cNvSpPr>
            <a:spLocks noGrp="1"/>
          </p:cNvSpPr>
          <p:nvPr>
            <p:ph type="body" sz="quarter" idx="12"/>
          </p:nvPr>
        </p:nvSpPr>
        <p:spPr>
          <a:xfrm>
            <a:off x="4563558" y="78965"/>
            <a:ext cx="4511842" cy="634220"/>
          </a:xfrm>
        </p:spPr>
        <p:txBody>
          <a:bodyPr>
            <a:noAutofit/>
          </a:bodyPr>
          <a:lstStyle/>
          <a:p>
            <a:pPr algn="ctr"/>
            <a:r>
              <a:rPr lang="en-US" sz="2000" b="1" dirty="0">
                <a:solidFill>
                  <a:srgbClr val="16AD85"/>
                </a:solidFill>
                <a:latin typeface="+mj-lt"/>
                <a:ea typeface="+mj-ea"/>
                <a:cs typeface="+mj-cs"/>
              </a:rPr>
              <a:t>What practical steps should be taken when assessing capacity?</a:t>
            </a:r>
            <a:endParaRPr lang="en-US" sz="2000" b="1">
              <a:solidFill>
                <a:srgbClr val="16AD85"/>
              </a:solidFill>
              <a:latin typeface="+mj-lt"/>
              <a:ea typeface="+mj-ea"/>
              <a:cs typeface="Arial"/>
            </a:endParaRPr>
          </a:p>
        </p:txBody>
      </p:sp>
      <p:sp>
        <p:nvSpPr>
          <p:cNvPr id="18" name="Rectangle 17"/>
          <p:cNvSpPr/>
          <p:nvPr/>
        </p:nvSpPr>
        <p:spPr>
          <a:xfrm>
            <a:off x="6021573" y="810063"/>
            <a:ext cx="1184818" cy="846565"/>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The Assessor Should:</a:t>
            </a:r>
            <a:endParaRPr lang="en-GB" sz="1200" dirty="0"/>
          </a:p>
        </p:txBody>
      </p:sp>
      <p:sp>
        <p:nvSpPr>
          <p:cNvPr id="19" name="Rectangle 18"/>
          <p:cNvSpPr/>
          <p:nvPr/>
        </p:nvSpPr>
        <p:spPr>
          <a:xfrm>
            <a:off x="4627674" y="1887089"/>
            <a:ext cx="1098397"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Understand the nature and effect of the decision to be made</a:t>
            </a:r>
            <a:endParaRPr lang="en-GB" sz="1200" dirty="0"/>
          </a:p>
        </p:txBody>
      </p:sp>
      <p:sp>
        <p:nvSpPr>
          <p:cNvPr id="20" name="Rectangle 19"/>
          <p:cNvSpPr/>
          <p:nvPr/>
        </p:nvSpPr>
        <p:spPr>
          <a:xfrm>
            <a:off x="4627674" y="3287960"/>
            <a:ext cx="1098397" cy="946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the need to access the necessary documents</a:t>
            </a:r>
            <a:endParaRPr lang="en-GB" sz="1200" dirty="0"/>
          </a:p>
        </p:txBody>
      </p:sp>
      <p:sp>
        <p:nvSpPr>
          <p:cNvPr id="21" name="Rectangle 20"/>
          <p:cNvSpPr/>
          <p:nvPr/>
        </p:nvSpPr>
        <p:spPr>
          <a:xfrm>
            <a:off x="4627674" y="4674667"/>
            <a:ext cx="1098397" cy="959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Consult the appropriate people </a:t>
            </a:r>
          </a:p>
          <a:p>
            <a:pPr algn="ctr"/>
            <a:r>
              <a:rPr lang="en-US" sz="1200" dirty="0"/>
              <a:t>(carers, family, etc)</a:t>
            </a:r>
            <a:endParaRPr lang="en-GB" sz="1200" dirty="0"/>
          </a:p>
        </p:txBody>
      </p:sp>
      <p:sp>
        <p:nvSpPr>
          <p:cNvPr id="22" name="Rectangle 21"/>
          <p:cNvSpPr/>
          <p:nvPr/>
        </p:nvSpPr>
        <p:spPr>
          <a:xfrm>
            <a:off x="6021573" y="1883835"/>
            <a:ext cx="1184818"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Omit what others </a:t>
            </a:r>
            <a:r>
              <a:rPr lang="en-US" sz="1200" i="1" dirty="0"/>
              <a:t>want </a:t>
            </a:r>
            <a:r>
              <a:rPr lang="en-US" sz="1200" dirty="0"/>
              <a:t> to influence the assessment</a:t>
            </a:r>
            <a:endParaRPr lang="en-GB" sz="1200" dirty="0"/>
          </a:p>
        </p:txBody>
      </p:sp>
      <p:sp>
        <p:nvSpPr>
          <p:cNvPr id="23" name="Rectangle 22"/>
          <p:cNvSpPr/>
          <p:nvPr/>
        </p:nvSpPr>
        <p:spPr>
          <a:xfrm>
            <a:off x="5964419" y="3228482"/>
            <a:ext cx="1299126" cy="969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Explain using appropriate, effective communication</a:t>
            </a:r>
            <a:endParaRPr lang="en-GB" sz="1200" dirty="0"/>
          </a:p>
        </p:txBody>
      </p:sp>
      <p:sp>
        <p:nvSpPr>
          <p:cNvPr id="24" name="Rectangle 23"/>
          <p:cNvSpPr/>
          <p:nvPr/>
        </p:nvSpPr>
        <p:spPr>
          <a:xfrm>
            <a:off x="5964419" y="4674667"/>
            <a:ext cx="1299126" cy="994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Check the person’s understanding</a:t>
            </a:r>
            <a:endParaRPr lang="en-GB" sz="1200" dirty="0"/>
          </a:p>
        </p:txBody>
      </p:sp>
      <p:sp>
        <p:nvSpPr>
          <p:cNvPr id="25" name="Rectangle 24"/>
          <p:cNvSpPr/>
          <p:nvPr/>
        </p:nvSpPr>
        <p:spPr>
          <a:xfrm>
            <a:off x="7501893" y="1870363"/>
            <a:ext cx="1131854" cy="10036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Not rely on ‘</a:t>
            </a:r>
            <a:r>
              <a:rPr lang="en-US" sz="1200" u="sng" dirty="0"/>
              <a:t>yes</a:t>
            </a:r>
            <a:r>
              <a:rPr lang="en-US" sz="1200" dirty="0"/>
              <a:t>’ or ‘</a:t>
            </a:r>
            <a:r>
              <a:rPr lang="en-US" sz="1200" i="1" dirty="0"/>
              <a:t>no</a:t>
            </a:r>
            <a:r>
              <a:rPr lang="en-US" sz="1200" dirty="0"/>
              <a:t>’ answers if possible</a:t>
            </a:r>
            <a:endParaRPr lang="en-GB" sz="1200" dirty="0"/>
          </a:p>
        </p:txBody>
      </p:sp>
      <p:sp>
        <p:nvSpPr>
          <p:cNvPr id="26" name="Rectangle 25"/>
          <p:cNvSpPr/>
          <p:nvPr/>
        </p:nvSpPr>
        <p:spPr>
          <a:xfrm>
            <a:off x="7501893" y="3228482"/>
            <a:ext cx="1162513" cy="981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if specialist support is required?</a:t>
            </a:r>
            <a:endParaRPr lang="en-GB" sz="1200" dirty="0"/>
          </a:p>
        </p:txBody>
      </p:sp>
      <p:sp>
        <p:nvSpPr>
          <p:cNvPr id="27" name="Rectangle 26"/>
          <p:cNvSpPr/>
          <p:nvPr/>
        </p:nvSpPr>
        <p:spPr>
          <a:xfrm>
            <a:off x="7501893" y="4674667"/>
            <a:ext cx="1162513" cy="1021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Consider &amp; record any conflicts of interest</a:t>
            </a:r>
            <a:endParaRPr lang="en-GB" sz="1200" dirty="0"/>
          </a:p>
        </p:txBody>
      </p:sp>
      <p:sp>
        <p:nvSpPr>
          <p:cNvPr id="28" name="Text Placeholder 4"/>
          <p:cNvSpPr>
            <a:spLocks noGrp="1"/>
          </p:cNvSpPr>
          <p:nvPr>
            <p:ph type="body" sz="quarter" idx="12"/>
          </p:nvPr>
        </p:nvSpPr>
        <p:spPr>
          <a:xfrm>
            <a:off x="339013" y="73836"/>
            <a:ext cx="4106485" cy="727653"/>
          </a:xfrm>
        </p:spPr>
        <p:txBody>
          <a:bodyPr>
            <a:noAutofit/>
          </a:bodyPr>
          <a:lstStyle/>
          <a:p>
            <a:pPr algn="ctr"/>
            <a:r>
              <a:rPr lang="cy" sz="2000" b="1" dirty="0">
                <a:solidFill>
                  <a:srgbClr val="16AD85"/>
                </a:solidFill>
                <a:latin typeface="+mj-lt"/>
                <a:ea typeface="+mj-ea"/>
                <a:cs typeface="+mj-cs"/>
              </a:rPr>
              <a:t>Pa gamau ymarferol y dylid eu cymryd wrth asesu galluedd?</a:t>
            </a:r>
            <a:endParaRPr lang="en-US" sz="2000" b="1">
              <a:solidFill>
                <a:srgbClr val="16AD85"/>
              </a:solidFill>
              <a:latin typeface="+mj-lt"/>
              <a:ea typeface="+mj-ea"/>
              <a:cs typeface="Arial"/>
            </a:endParaRPr>
          </a:p>
        </p:txBody>
      </p:sp>
      <p:sp>
        <p:nvSpPr>
          <p:cNvPr id="29" name="Rectangle 28"/>
          <p:cNvSpPr/>
          <p:nvPr/>
        </p:nvSpPr>
        <p:spPr>
          <a:xfrm>
            <a:off x="1458015" y="801489"/>
            <a:ext cx="1184818" cy="846565"/>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a:solidFill>
                  <a:srgbClr val="FFFFFF"/>
                </a:solidFill>
                <a:effectLst/>
                <a:uFillTx/>
                <a:latin typeface="Arial"/>
              </a:rPr>
              <a:t>Dylai'r Asesydd:</a:t>
            </a:r>
          </a:p>
        </p:txBody>
      </p:sp>
      <p:sp>
        <p:nvSpPr>
          <p:cNvPr id="30" name="Rectangle 29"/>
          <p:cNvSpPr/>
          <p:nvPr/>
        </p:nvSpPr>
        <p:spPr>
          <a:xfrm>
            <a:off x="64116" y="1878515"/>
            <a:ext cx="1098397"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Deall natur ac effaith y penderfyniad sydd i'w wneud</a:t>
            </a:r>
            <a:endParaRPr lang="cy-GB" sz="1200" b="0" i="0" u="none" strike="noStrike" cap="none" baseline="0" dirty="0">
              <a:solidFill>
                <a:srgbClr val="FFFFFF"/>
              </a:solidFill>
              <a:effectLst/>
              <a:uFillTx/>
              <a:latin typeface="Arial"/>
              <a:cs typeface="Arial"/>
            </a:endParaRPr>
          </a:p>
        </p:txBody>
      </p:sp>
      <p:sp>
        <p:nvSpPr>
          <p:cNvPr id="31" name="Rectangle 30"/>
          <p:cNvSpPr/>
          <p:nvPr/>
        </p:nvSpPr>
        <p:spPr>
          <a:xfrm>
            <a:off x="64116" y="3279386"/>
            <a:ext cx="1098397" cy="946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yr angen i gael mynediad at y dogfennau </a:t>
            </a:r>
            <a:r>
              <a:rPr lang="cy-GB" sz="1200" b="0" i="0" u="none" strike="noStrike" cap="none" baseline="0" dirty="0" err="1">
                <a:solidFill>
                  <a:srgbClr val="FFFFFF"/>
                </a:solidFill>
                <a:effectLst/>
                <a:uFillTx/>
                <a:latin typeface="Arial"/>
              </a:rPr>
              <a:t>angenrheidi</a:t>
            </a:r>
            <a:r>
              <a:rPr lang="cy" sz="1200" b="0" i="0" u="none" strike="noStrike" cap="none" baseline="0" dirty="0" err="1">
                <a:solidFill>
                  <a:srgbClr val="FFFFFF"/>
                </a:solidFill>
                <a:effectLst/>
                <a:uFillTx/>
                <a:latin typeface="Arial"/>
              </a:rPr>
              <a:t>ol</a:t>
            </a:r>
            <a:endParaRPr lang="en-US" sz="1200" b="0" i="0" u="none" strike="noStrike" cap="none" baseline="0" dirty="0" err="1">
              <a:solidFill>
                <a:srgbClr val="FFFFFF"/>
              </a:solidFill>
              <a:effectLst/>
              <a:uFillTx/>
              <a:latin typeface="Arial"/>
              <a:cs typeface="Arial"/>
            </a:endParaRPr>
          </a:p>
        </p:txBody>
      </p:sp>
      <p:sp>
        <p:nvSpPr>
          <p:cNvPr id="32" name="Rectangle 31"/>
          <p:cNvSpPr/>
          <p:nvPr/>
        </p:nvSpPr>
        <p:spPr>
          <a:xfrm>
            <a:off x="64116" y="4666093"/>
            <a:ext cx="1098397" cy="959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Ymgynghori â'r bobl briodol</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a:p>
            <a:pPr algn="ctr"/>
            <a:r>
              <a:rPr lang="cy-GB" sz="1200" b="0" i="0" u="none" strike="noStrike" cap="none" baseline="0" dirty="0">
                <a:solidFill>
                  <a:srgbClr val="FFFFFF"/>
                </a:solidFill>
                <a:effectLst/>
                <a:uFillTx/>
                <a:latin typeface="Arial"/>
              </a:rPr>
              <a:t>(gofalwyr, teulu, ac ati)</a:t>
            </a:r>
            <a:endParaRPr lang="cy-GB" sz="1200" b="0" i="0" u="none" strike="noStrike" cap="none" baseline="0" dirty="0">
              <a:solidFill>
                <a:srgbClr val="FFFFFF"/>
              </a:solidFill>
              <a:effectLst/>
              <a:uFillTx/>
              <a:latin typeface="Arial"/>
              <a:cs typeface="Arial"/>
            </a:endParaRPr>
          </a:p>
        </p:txBody>
      </p:sp>
      <p:sp>
        <p:nvSpPr>
          <p:cNvPr id="33" name="Rectangle 32"/>
          <p:cNvSpPr/>
          <p:nvPr/>
        </p:nvSpPr>
        <p:spPr>
          <a:xfrm>
            <a:off x="1458015" y="1875261"/>
            <a:ext cx="1184818" cy="986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Hepgor yr hyn y mae eraill </a:t>
            </a:r>
            <a:r>
              <a:rPr lang="cy-GB" sz="1200" b="0" i="1" u="none" strike="noStrike" cap="none" baseline="0" dirty="0">
                <a:solidFill>
                  <a:srgbClr val="FFFFFF"/>
                </a:solidFill>
                <a:effectLst/>
                <a:uFillTx/>
                <a:latin typeface="Arial"/>
              </a:rPr>
              <a:t>eisiau</a:t>
            </a:r>
            <a:r>
              <a:rPr lang="cy-GB" sz="1200" i="1" dirty="0">
                <a:solidFill>
                  <a:srgbClr val="FFFFFF"/>
                </a:solidFill>
                <a:latin typeface="Arial"/>
              </a:rPr>
              <a:t> </a:t>
            </a:r>
            <a:r>
              <a:rPr lang="cy-GB" sz="1200" b="0" i="0" u="none" strike="noStrike" cap="none" baseline="0" dirty="0">
                <a:solidFill>
                  <a:srgbClr val="FFFFFF"/>
                </a:solidFill>
                <a:effectLst/>
                <a:uFillTx/>
                <a:latin typeface="Arial"/>
              </a:rPr>
              <a:t> i ddylanwadu ar yr asesiad</a:t>
            </a:r>
            <a:endParaRPr lang="cy-GB" sz="1200" b="0" i="0" u="none" strike="noStrike" cap="none" baseline="0" dirty="0">
              <a:solidFill>
                <a:srgbClr val="FFFFFF"/>
              </a:solidFill>
              <a:effectLst/>
              <a:uFillTx/>
              <a:latin typeface="Arial"/>
              <a:cs typeface="Arial"/>
            </a:endParaRPr>
          </a:p>
        </p:txBody>
      </p:sp>
      <p:sp>
        <p:nvSpPr>
          <p:cNvPr id="34" name="Rectangle 33"/>
          <p:cNvSpPr/>
          <p:nvPr/>
        </p:nvSpPr>
        <p:spPr>
          <a:xfrm>
            <a:off x="1400861" y="3219908"/>
            <a:ext cx="1299126" cy="9692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Egluro gan ddefnyddio cyfathrebu priodol ac effeithiol</a:t>
            </a:r>
            <a:endParaRPr lang="cy-GB" sz="1200" b="0" i="0" u="none" strike="noStrike" cap="none" baseline="0" dirty="0">
              <a:solidFill>
                <a:srgbClr val="FFFFFF"/>
              </a:solidFill>
              <a:effectLst/>
              <a:uFillTx/>
              <a:latin typeface="Arial"/>
              <a:cs typeface="Arial"/>
            </a:endParaRPr>
          </a:p>
        </p:txBody>
      </p:sp>
      <p:sp>
        <p:nvSpPr>
          <p:cNvPr id="35" name="Rectangle 34"/>
          <p:cNvSpPr/>
          <p:nvPr/>
        </p:nvSpPr>
        <p:spPr>
          <a:xfrm>
            <a:off x="1400861" y="4666093"/>
            <a:ext cx="1299126" cy="9943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Gwirio dealltwriaeth y person</a:t>
            </a:r>
            <a:endParaRPr lang="cy-GB" sz="1200" b="0" i="0" u="none" strike="noStrike" cap="none" baseline="0" dirty="0">
              <a:solidFill>
                <a:srgbClr val="FFFFFF"/>
              </a:solidFill>
              <a:effectLst/>
              <a:uFillTx/>
              <a:latin typeface="Arial"/>
              <a:cs typeface="Arial"/>
            </a:endParaRPr>
          </a:p>
        </p:txBody>
      </p:sp>
      <p:sp>
        <p:nvSpPr>
          <p:cNvPr id="36" name="Rectangle 35"/>
          <p:cNvSpPr/>
          <p:nvPr/>
        </p:nvSpPr>
        <p:spPr>
          <a:xfrm>
            <a:off x="2938335" y="1861789"/>
            <a:ext cx="1131854" cy="10036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Ddim yn dibynnu ar atebion </a:t>
            </a:r>
            <a:r>
              <a:rPr lang="cy" sz="1200" b="0" i="1" strike="noStrike" cap="none" baseline="0" dirty="0">
                <a:solidFill>
                  <a:srgbClr val="FFFFFF"/>
                </a:solidFill>
                <a:effectLst/>
                <a:uFillTx/>
                <a:latin typeface="Arial"/>
              </a:rPr>
              <a:t>'</a:t>
            </a:r>
            <a:r>
              <a:rPr lang="cy" sz="1200" b="0" i="1" strike="noStrike" cap="none" baseline="0" dirty="0">
                <a:solidFill>
                  <a:srgbClr val="FFFFFF"/>
                </a:solidFill>
                <a:effectLst/>
                <a:uFill>
                  <a:solidFill>
                    <a:srgbClr val="FFFFFF"/>
                  </a:solidFill>
                </a:uFill>
                <a:latin typeface="Arial"/>
              </a:rPr>
              <a:t>ie</a:t>
            </a:r>
            <a:r>
              <a:rPr lang="cy" sz="1200" b="0" i="1" strike="noStrike" cap="none" baseline="0" dirty="0">
                <a:solidFill>
                  <a:srgbClr val="FFFFFF"/>
                </a:solidFill>
                <a:effectLst/>
                <a:uFillTx/>
                <a:latin typeface="Arial"/>
              </a:rPr>
              <a:t>' </a:t>
            </a:r>
            <a:r>
              <a:rPr lang="cy" sz="1200" b="0" i="0" u="none" strike="noStrike" cap="none" baseline="0" dirty="0">
                <a:solidFill>
                  <a:srgbClr val="FFFFFF"/>
                </a:solidFill>
                <a:effectLst/>
                <a:uFillTx/>
                <a:latin typeface="Arial"/>
              </a:rPr>
              <a:t>neu '</a:t>
            </a:r>
            <a:r>
              <a:rPr lang="cy" sz="1200" b="0" i="1" u="none" strike="noStrike" cap="none" baseline="0" dirty="0">
                <a:solidFill>
                  <a:srgbClr val="FFFFFF"/>
                </a:solidFill>
                <a:effectLst/>
                <a:uFillTx/>
                <a:latin typeface="Arial"/>
              </a:rPr>
              <a:t>na'</a:t>
            </a:r>
            <a:r>
              <a:rPr lang="cy" sz="1200" b="0" i="0" u="none" strike="noStrike" cap="none" baseline="0" dirty="0">
                <a:solidFill>
                  <a:srgbClr val="FFFFFF"/>
                </a:solidFill>
                <a:effectLst/>
                <a:uFillTx/>
                <a:latin typeface="Arial"/>
              </a:rPr>
              <a:t>  os yn bosibl</a:t>
            </a:r>
          </a:p>
        </p:txBody>
      </p:sp>
      <p:sp>
        <p:nvSpPr>
          <p:cNvPr id="37" name="Rectangle 36"/>
          <p:cNvSpPr/>
          <p:nvPr/>
        </p:nvSpPr>
        <p:spPr>
          <a:xfrm>
            <a:off x="2938335" y="3219908"/>
            <a:ext cx="1162513" cy="981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a oes angen cymorth arbenigol?</a:t>
            </a:r>
            <a:endParaRPr lang="cy-GB" sz="1200" b="0" i="0" u="none" strike="noStrike" cap="none" baseline="0" dirty="0">
              <a:solidFill>
                <a:srgbClr val="FFFFFF"/>
              </a:solidFill>
              <a:effectLst/>
              <a:uFillTx/>
              <a:latin typeface="Arial"/>
              <a:cs typeface="Arial"/>
            </a:endParaRPr>
          </a:p>
        </p:txBody>
      </p:sp>
      <p:sp>
        <p:nvSpPr>
          <p:cNvPr id="38" name="Rectangle 37"/>
          <p:cNvSpPr/>
          <p:nvPr/>
        </p:nvSpPr>
        <p:spPr>
          <a:xfrm>
            <a:off x="2938335" y="4666093"/>
            <a:ext cx="1162513" cy="1021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200" b="0" i="0" u="none" strike="noStrike" cap="none" baseline="0" dirty="0">
                <a:solidFill>
                  <a:srgbClr val="FFFFFF"/>
                </a:solidFill>
                <a:effectLst/>
                <a:uFillTx/>
                <a:latin typeface="Arial"/>
              </a:rPr>
              <a:t>Ystyried a chofnodi unrhyw wrthdaro buddiannau</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4716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594776" y="119199"/>
            <a:ext cx="4448862" cy="5772302"/>
          </a:xfrm>
        </p:spPr>
        <p:txBody>
          <a:bodyPr>
            <a:normAutofit/>
          </a:bodyPr>
          <a:lstStyle/>
          <a:p>
            <a:r>
              <a:rPr lang="en-US" sz="2000" b="1" dirty="0">
                <a:solidFill>
                  <a:srgbClr val="16AD85"/>
                </a:solidFill>
                <a:latin typeface="+mj-lt"/>
                <a:ea typeface="+mj-ea"/>
                <a:cs typeface="+mj-cs"/>
              </a:rPr>
              <a:t>What safeguards does the Act provide around assessing someone’s capacity? </a:t>
            </a:r>
            <a:endParaRPr lang="en-US" sz="20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5124" name="Picture 4" descr="Premium Vector | Group of casual people standing , big crowd diverse  ethnic,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496" y="1057403"/>
            <a:ext cx="3100038" cy="2287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0850" y="3417158"/>
            <a:ext cx="4170556" cy="2053688"/>
          </a:xfrm>
          <a:prstGeom prst="rect">
            <a:avLst/>
          </a:prstGeom>
        </p:spPr>
        <p:txBody>
          <a:bodyPr vert="horz" wrap="none" lIns="91440" tIns="45720" rIns="91440" bIns="45720" rtlCol="0" anchor="ctr">
            <a:noAutofit/>
          </a:bodyPr>
          <a:lstStyle/>
          <a:p>
            <a:r>
              <a:rPr lang="en-US" sz="1600" dirty="0"/>
              <a:t>An assessment that a person lacks capacity </a:t>
            </a:r>
          </a:p>
          <a:p>
            <a:r>
              <a:rPr lang="en-US" sz="1600" dirty="0"/>
              <a:t>to make a decision must never be based </a:t>
            </a:r>
          </a:p>
          <a:p>
            <a:r>
              <a:rPr lang="en-US" sz="1600" dirty="0"/>
              <a:t>simply on: </a:t>
            </a:r>
          </a:p>
          <a:p>
            <a:r>
              <a:rPr lang="en-US" sz="1600" dirty="0"/>
              <a:t>• their age </a:t>
            </a:r>
          </a:p>
          <a:p>
            <a:r>
              <a:rPr lang="en-US" sz="1600" dirty="0"/>
              <a:t>• their appearance </a:t>
            </a:r>
          </a:p>
          <a:p>
            <a:r>
              <a:rPr lang="en-US" sz="1600" dirty="0"/>
              <a:t>• assumptions about their condition, or </a:t>
            </a:r>
          </a:p>
          <a:p>
            <a:r>
              <a:rPr lang="en-US" sz="1600" dirty="0"/>
              <a:t>• any aspect of their behaviour</a:t>
            </a:r>
            <a:endParaRPr lang="en-GB" sz="1600" dirty="0"/>
          </a:p>
        </p:txBody>
      </p:sp>
      <p:sp>
        <p:nvSpPr>
          <p:cNvPr id="7" name="TextBox 6"/>
          <p:cNvSpPr txBox="1"/>
          <p:nvPr/>
        </p:nvSpPr>
        <p:spPr>
          <a:xfrm>
            <a:off x="4360126" y="3027556"/>
            <a:ext cx="4973444" cy="1349297"/>
          </a:xfrm>
          <a:prstGeom prst="rect">
            <a:avLst/>
          </a:prstGeom>
        </p:spPr>
        <p:txBody>
          <a:bodyPr vert="horz" wrap="none" lIns="91440" tIns="45720" rIns="91440" bIns="45720" rtlCol="0" anchor="ctr">
            <a:normAutofit/>
          </a:bodyPr>
          <a:lstStyle/>
          <a:p>
            <a:endParaRPr lang="en-GB" dirty="0"/>
          </a:p>
        </p:txBody>
      </p:sp>
      <p:sp>
        <p:nvSpPr>
          <p:cNvPr id="8" name="TextBox 7"/>
          <p:cNvSpPr txBox="1"/>
          <p:nvPr/>
        </p:nvSpPr>
        <p:spPr>
          <a:xfrm>
            <a:off x="4360125" y="4529251"/>
            <a:ext cx="4683513" cy="1336289"/>
          </a:xfrm>
          <a:prstGeom prst="rect">
            <a:avLst/>
          </a:prstGeom>
        </p:spPr>
        <p:txBody>
          <a:bodyPr vert="horz" wrap="none" lIns="91440" tIns="45720" rIns="91440" bIns="45720" rtlCol="0" anchor="ctr">
            <a:normAutofit/>
          </a:bodyPr>
          <a:lstStyle/>
          <a:p>
            <a:endParaRPr lang="en-US" dirty="0"/>
          </a:p>
        </p:txBody>
      </p:sp>
      <p:sp>
        <p:nvSpPr>
          <p:cNvPr id="9" name="Text Placeholder 4"/>
          <p:cNvSpPr>
            <a:spLocks noGrp="1"/>
          </p:cNvSpPr>
          <p:nvPr>
            <p:ph type="body" sz="quarter" idx="12"/>
          </p:nvPr>
        </p:nvSpPr>
        <p:spPr>
          <a:xfrm>
            <a:off x="78060" y="104463"/>
            <a:ext cx="4457845" cy="5765180"/>
          </a:xfrm>
        </p:spPr>
        <p:txBody>
          <a:bodyPr>
            <a:normAutofit/>
          </a:bodyPr>
          <a:lstStyle/>
          <a:p>
            <a:r>
              <a:rPr lang="cy-GB" sz="2000" b="1" dirty="0">
                <a:solidFill>
                  <a:srgbClr val="16AD85"/>
                </a:solidFill>
                <a:latin typeface="+mj-lt"/>
                <a:ea typeface="+mj-ea"/>
                <a:cs typeface="+mj-cs"/>
              </a:rPr>
              <a:t>Pa fesurau diogelu y mae'r Ddeddf yn eu darparu ynghylch asesu galluedd rhywun?</a:t>
            </a:r>
            <a:r>
              <a:rPr lang="cy-GB" dirty="0">
                <a:solidFill>
                  <a:srgbClr val="16AD85"/>
                </a:solidFill>
                <a:latin typeface="+mj-lt"/>
                <a:ea typeface="+mj-ea"/>
                <a:cs typeface="+mj-cs"/>
              </a:rPr>
              <a:t> </a:t>
            </a:r>
            <a:endParaRPr lang="cy-GB"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10" name="Picture 4" descr="Premium Vector | Group of casual people standing , big crowd diverse  ethnic, illustr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19" y="1093100"/>
            <a:ext cx="3100038" cy="22879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8060" y="3381058"/>
            <a:ext cx="4170556" cy="2053688"/>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Ni ddylai asesiad bod person heb </a:t>
            </a:r>
            <a:r>
              <a:rPr lang="cy-GB" sz="1600" b="0" i="0" u="none" strike="noStrike" cap="none" baseline="0" dirty="0" err="1">
                <a:solidFill>
                  <a:srgbClr val="000000"/>
                </a:solidFill>
                <a:effectLst/>
                <a:uFillTx/>
                <a:latin typeface="Arial"/>
              </a:rPr>
              <a:t>alluedd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byth fod yn seiliedig yn unig</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ar:</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ei oedran</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ei ymddangosiad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rhagdybiaethau am ei gyflwr, neu</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 unrhyw agwedd ar ei ymddygiad</a:t>
            </a:r>
            <a:endParaRPr lang="cy-GB" sz="1600" b="0" i="0" u="none" strike="noStrike" cap="none" baseline="0" dirty="0">
              <a:solidFill>
                <a:srgbClr val="000000"/>
              </a:solidFill>
              <a:effectLst/>
              <a:uFillTx/>
              <a:latin typeface="Arial"/>
              <a:cs typeface="Arial"/>
            </a:endParaRPr>
          </a:p>
        </p:txBody>
      </p:sp>
      <p:sp>
        <p:nvSpPr>
          <p:cNvPr id="12" name="TextBox 11"/>
          <p:cNvSpPr txBox="1"/>
          <p:nvPr/>
        </p:nvSpPr>
        <p:spPr>
          <a:xfrm>
            <a:off x="4360126" y="3031658"/>
            <a:ext cx="4973444" cy="1349297"/>
          </a:xfrm>
          <a:prstGeom prst="rect">
            <a:avLst/>
          </a:prstGeom>
        </p:spPr>
        <p:txBody>
          <a:bodyPr vert="horz" wrap="none" lIns="91440" tIns="45720" rIns="91440" bIns="45720" rtlCol="0" anchor="ctr">
            <a:normAutofit/>
          </a:bodyPr>
          <a:lstStyle/>
          <a:p>
            <a:endParaRPr lang="en-GB"/>
          </a:p>
        </p:txBody>
      </p:sp>
      <p:sp>
        <p:nvSpPr>
          <p:cNvPr id="13" name="TextBox 12"/>
          <p:cNvSpPr txBox="1"/>
          <p:nvPr/>
        </p:nvSpPr>
        <p:spPr>
          <a:xfrm>
            <a:off x="4360125" y="4533353"/>
            <a:ext cx="4683513" cy="1336289"/>
          </a:xfrm>
          <a:prstGeom prst="rect">
            <a:avLst/>
          </a:prstGeom>
        </p:spPr>
        <p:txBody>
          <a:bodyPr vert="horz" wrap="none" lIns="91440" tIns="45720" rIns="91440" bIns="45720" rtlCol="0" anchor="ctr">
            <a:normAutofit/>
          </a:bodyPr>
          <a:lstStyle/>
          <a:p>
            <a:endParaRPr lang="en-US"/>
          </a:p>
        </p:txBody>
      </p:sp>
    </p:spTree>
    <p:custDataLst>
      <p:tags r:id="rId1"/>
    </p:custDataLst>
    <p:extLst>
      <p:ext uri="{BB962C8B-B14F-4D97-AF65-F5344CB8AC3E}">
        <p14:creationId xmlns:p14="http://schemas.microsoft.com/office/powerpoint/2010/main" val="6934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467" y="0"/>
            <a:ext cx="621534" cy="7805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153" y="2112767"/>
            <a:ext cx="6924906" cy="1293541"/>
          </a:xfrm>
          <a:prstGeom prst="rect">
            <a:avLst/>
          </a:prstGeom>
        </p:spPr>
        <p:txBody>
          <a:bodyPr vert="horz" wrap="square" lIns="91440" tIns="45720" rIns="91440" bIns="45720" rtlCol="0" anchor="ctr">
            <a:normAutofit/>
          </a:bodyPr>
          <a:lstStyle/>
          <a:p>
            <a:endParaRPr lang="en-GB" dirty="0"/>
          </a:p>
        </p:txBody>
      </p:sp>
      <p:sp>
        <p:nvSpPr>
          <p:cNvPr id="10" name="TextBox 9"/>
          <p:cNvSpPr txBox="1"/>
          <p:nvPr/>
        </p:nvSpPr>
        <p:spPr>
          <a:xfrm>
            <a:off x="1" y="780585"/>
            <a:ext cx="7103326" cy="1181642"/>
          </a:xfrm>
          <a:prstGeom prst="rect">
            <a:avLst/>
          </a:prstGeom>
        </p:spPr>
        <p:txBody>
          <a:bodyPr vert="horz" wrap="none" lIns="91440" tIns="45720" rIns="91440" bIns="45720" rtlCol="0" anchor="ctr">
            <a:normAutofit/>
          </a:bodyPr>
          <a:lstStyle/>
          <a:p>
            <a:endParaRPr lang="en-GB" dirty="0"/>
          </a:p>
        </p:txBody>
      </p:sp>
      <p:sp>
        <p:nvSpPr>
          <p:cNvPr id="11" name="TextBox 10"/>
          <p:cNvSpPr txBox="1"/>
          <p:nvPr/>
        </p:nvSpPr>
        <p:spPr>
          <a:xfrm>
            <a:off x="1" y="3378820"/>
            <a:ext cx="6924906" cy="1940312"/>
          </a:xfrm>
          <a:prstGeom prst="rect">
            <a:avLst/>
          </a:prstGeom>
        </p:spPr>
        <p:txBody>
          <a:bodyPr vert="horz" wrap="none" lIns="91440" tIns="45720" rIns="91440" bIns="45720" rtlCol="0" anchor="ctr">
            <a:normAutofit/>
          </a:bodyPr>
          <a:lstStyle/>
          <a:p>
            <a:endParaRPr lang="en-GB" dirty="0"/>
          </a:p>
        </p:txBody>
      </p:sp>
      <p:sp>
        <p:nvSpPr>
          <p:cNvPr id="12" name="TextBox 11"/>
          <p:cNvSpPr txBox="1"/>
          <p:nvPr/>
        </p:nvSpPr>
        <p:spPr>
          <a:xfrm>
            <a:off x="-825190" y="3612995"/>
            <a:ext cx="914400" cy="914400"/>
          </a:xfrm>
          <a:prstGeom prst="rect">
            <a:avLst/>
          </a:prstGeom>
        </p:spPr>
        <p:txBody>
          <a:bodyPr vert="horz" wrap="none" lIns="91440" tIns="45720" rIns="91440" bIns="45720" rtlCol="0" anchor="ctr">
            <a:normAutofit/>
          </a:bodyPr>
          <a:lstStyle/>
          <a:p>
            <a:endParaRPr lang="en-GB" dirty="0"/>
          </a:p>
        </p:txBody>
      </p:sp>
      <p:sp>
        <p:nvSpPr>
          <p:cNvPr id="13" name="TextBox 12"/>
          <p:cNvSpPr txBox="1"/>
          <p:nvPr/>
        </p:nvSpPr>
        <p:spPr>
          <a:xfrm>
            <a:off x="1" y="3692216"/>
            <a:ext cx="6947210" cy="1192405"/>
          </a:xfrm>
          <a:prstGeom prst="rect">
            <a:avLst/>
          </a:prstGeom>
        </p:spPr>
        <p:txBody>
          <a:bodyPr vert="horz" wrap="none" lIns="91440" tIns="45720" rIns="91440" bIns="45720" rtlCol="0" anchor="ctr">
            <a:normAutofit/>
          </a:bodyPr>
          <a:lstStyle/>
          <a:p>
            <a:endParaRPr lang="en-GB" dirty="0"/>
          </a:p>
        </p:txBody>
      </p:sp>
      <p:sp>
        <p:nvSpPr>
          <p:cNvPr id="9" name="Text Placeholder 3"/>
          <p:cNvSpPr>
            <a:spLocks noGrp="1"/>
          </p:cNvSpPr>
          <p:nvPr>
            <p:ph type="body" sz="quarter" idx="12"/>
          </p:nvPr>
        </p:nvSpPr>
        <p:spPr>
          <a:xfrm>
            <a:off x="4375484" y="66519"/>
            <a:ext cx="9144000" cy="5821363"/>
          </a:xfrm>
        </p:spPr>
        <p:txBody>
          <a:bodyPr>
            <a:normAutofit/>
          </a:bodyPr>
          <a:lstStyle/>
          <a:p>
            <a:r>
              <a:rPr lang="en-US" sz="2200" b="1" dirty="0">
                <a:solidFill>
                  <a:srgbClr val="16AD85"/>
                </a:solidFill>
                <a:latin typeface="+mj-lt"/>
                <a:ea typeface="+mj-ea"/>
                <a:cs typeface="+mj-cs"/>
              </a:rPr>
              <a:t>What does the Act mean when </a:t>
            </a:r>
          </a:p>
          <a:p>
            <a:r>
              <a:rPr lang="en-US" sz="2200" b="1" dirty="0">
                <a:solidFill>
                  <a:srgbClr val="16AD85"/>
                </a:solidFill>
                <a:latin typeface="+mj-lt"/>
                <a:ea typeface="+mj-ea"/>
                <a:cs typeface="+mj-cs"/>
              </a:rPr>
              <a:t>it talks about ‘best interests’? </a:t>
            </a:r>
            <a:endParaRPr lang="en-US" sz="2200" b="1">
              <a:solidFill>
                <a:srgbClr val="16AD85"/>
              </a:solidFill>
              <a:latin typeface="+mj-lt"/>
              <a:ea typeface="+mj-ea"/>
              <a:cs typeface="Arial"/>
            </a:endParaRP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Assuming capacity</a:t>
            </a:r>
          </a:p>
          <a:p>
            <a:pPr marL="342900" indent="-342900">
              <a:buFont typeface="Arial" panose="020B0604020202020204" pitchFamily="34" charset="0"/>
              <a:buChar char="•"/>
            </a:pPr>
            <a:r>
              <a:rPr lang="en-US" sz="2000" dirty="0">
                <a:solidFill>
                  <a:schemeClr val="tx1"/>
                </a:solidFill>
              </a:rPr>
              <a:t>Determining lack of capacity</a:t>
            </a:r>
          </a:p>
          <a:p>
            <a:pPr marL="342900" indent="-342900">
              <a:buFont typeface="Arial" panose="020B0604020202020204" pitchFamily="34" charset="0"/>
              <a:buChar char="•"/>
            </a:pPr>
            <a:r>
              <a:rPr lang="en-US" sz="2000" dirty="0">
                <a:solidFill>
                  <a:schemeClr val="tx1"/>
                </a:solidFill>
              </a:rPr>
              <a:t>Supporting understanding</a:t>
            </a:r>
          </a:p>
          <a:p>
            <a:pPr marL="342900" indent="-342900">
              <a:buFont typeface="Arial" panose="020B0604020202020204" pitchFamily="34" charset="0"/>
              <a:buChar char="•"/>
            </a:pPr>
            <a:r>
              <a:rPr lang="en-US" sz="2000" dirty="0">
                <a:solidFill>
                  <a:schemeClr val="tx1"/>
                </a:solidFill>
              </a:rPr>
              <a:t>Respecting unwise decisions</a:t>
            </a:r>
          </a:p>
          <a:p>
            <a:pPr marL="342900" indent="-342900">
              <a:buFont typeface="Arial" panose="020B0604020202020204" pitchFamily="34" charset="0"/>
              <a:buChar char="•"/>
            </a:pPr>
            <a:r>
              <a:rPr lang="en-US" sz="2000" dirty="0">
                <a:solidFill>
                  <a:schemeClr val="tx1"/>
                </a:solidFill>
              </a:rPr>
              <a:t>Limiting restrictions</a:t>
            </a:r>
          </a:p>
          <a:p>
            <a:pPr marL="342900" indent="-342900">
              <a:buFont typeface="Arial" panose="020B0604020202020204" pitchFamily="34" charset="0"/>
              <a:buChar char="•"/>
            </a:pPr>
            <a:r>
              <a:rPr lang="en-US" sz="2000" dirty="0">
                <a:solidFill>
                  <a:schemeClr val="tx1"/>
                </a:solidFill>
              </a:rPr>
              <a:t>Seeking alternatives</a:t>
            </a:r>
          </a:p>
          <a:p>
            <a:pPr marL="342900" indent="-342900">
              <a:buFont typeface="Arial" panose="020B0604020202020204" pitchFamily="34" charset="0"/>
              <a:buChar char="•"/>
            </a:pPr>
            <a:r>
              <a:rPr lang="en-US" sz="2000" dirty="0">
                <a:solidFill>
                  <a:schemeClr val="tx1"/>
                </a:solidFill>
              </a:rPr>
              <a:t>Consultation</a:t>
            </a:r>
          </a:p>
          <a:p>
            <a:pPr marL="342900" indent="-342900">
              <a:buFont typeface="Arial" panose="020B0604020202020204" pitchFamily="34" charset="0"/>
              <a:buChar char="•"/>
            </a:pPr>
            <a:r>
              <a:rPr lang="en-US" sz="2000" dirty="0">
                <a:solidFill>
                  <a:schemeClr val="tx1"/>
                </a:solidFill>
              </a:rPr>
              <a:t>Representation</a:t>
            </a:r>
          </a:p>
          <a:p>
            <a:pPr marL="342900" indent="-342900">
              <a:buFont typeface="Arial" panose="020B0604020202020204" pitchFamily="34" charset="0"/>
              <a:buChar char="•"/>
            </a:pPr>
            <a:r>
              <a:rPr lang="en-US" sz="2000" dirty="0">
                <a:solidFill>
                  <a:schemeClr val="tx1"/>
                </a:solidFill>
              </a:rPr>
              <a:t>Challenging decisions </a:t>
            </a:r>
          </a:p>
          <a:p>
            <a:r>
              <a:rPr lang="en-US" sz="2000" dirty="0">
                <a:solidFill>
                  <a:schemeClr val="tx1"/>
                </a:solidFill>
              </a:rPr>
              <a:t>     (if necessary)</a:t>
            </a:r>
          </a:p>
          <a:p>
            <a:pPr marL="342900" indent="-342900">
              <a:buFont typeface="Arial" panose="020B0604020202020204" pitchFamily="34" charset="0"/>
              <a:buChar char="•"/>
            </a:pPr>
            <a:r>
              <a:rPr lang="en-US" sz="2000" dirty="0">
                <a:solidFill>
                  <a:schemeClr val="tx1"/>
                </a:solidFill>
              </a:rPr>
              <a:t>Reviewing decisions</a:t>
            </a:r>
          </a:p>
          <a:p>
            <a:endParaRPr lang="en-GB" sz="2000" dirty="0">
              <a:solidFill>
                <a:schemeClr val="tx1"/>
              </a:solidFill>
            </a:endParaRPr>
          </a:p>
        </p:txBody>
      </p:sp>
      <p:sp>
        <p:nvSpPr>
          <p:cNvPr id="14" name="Text Placeholder 3"/>
          <p:cNvSpPr>
            <a:spLocks noGrp="1"/>
          </p:cNvSpPr>
          <p:nvPr>
            <p:ph type="body" sz="quarter" idx="12"/>
          </p:nvPr>
        </p:nvSpPr>
        <p:spPr>
          <a:xfrm>
            <a:off x="0" y="66520"/>
            <a:ext cx="4236193" cy="5821363"/>
          </a:xfrm>
        </p:spPr>
        <p:txBody>
          <a:bodyPr>
            <a:normAutofit/>
          </a:bodyPr>
          <a:lstStyle/>
          <a:p>
            <a:r>
              <a:rPr lang="cy-GB" sz="2200" b="1" dirty="0">
                <a:solidFill>
                  <a:srgbClr val="16AD85"/>
                </a:solidFill>
                <a:latin typeface="+mj-lt"/>
                <a:ea typeface="+mj-ea"/>
                <a:cs typeface="+mj-cs"/>
              </a:rPr>
              <a:t>Beth mae'r Ddeddf yn ei olygu pan mae'n sôn am 'les pennaf'?</a:t>
            </a:r>
            <a:r>
              <a:rPr lang="cy" sz="2200" b="1" dirty="0">
                <a:solidFill>
                  <a:srgbClr val="16AD85"/>
                </a:solidFill>
                <a:latin typeface="+mj-lt"/>
                <a:ea typeface="+mj-ea"/>
                <a:cs typeface="+mj-cs"/>
              </a:rPr>
              <a:t> </a:t>
            </a:r>
            <a:endParaRPr lang="en-US" sz="2200" b="1" dirty="0">
              <a:solidFill>
                <a:srgbClr val="16AD85"/>
              </a:solidFill>
              <a:latin typeface="+mj-lt"/>
              <a:ea typeface="+mj-ea"/>
              <a:cs typeface="Arial"/>
            </a:endParaRPr>
          </a:p>
          <a:p>
            <a:endParaRPr lang="en-US" sz="2000" dirty="0">
              <a:solidFill>
                <a:schemeClr val="tx1"/>
              </a:solidFill>
            </a:endParaRP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Tybio galluedd</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Pennu diffyg capasiti</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Cefnogi dealltwriaeth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Parchu penderfyniadau annoeth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Cyfyngu ar gyfyngiadau</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Chwilio am ddewisiadau eraill</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Ymgynghori</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Cynrychiolaeth</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Penderfyniadau heriol </a:t>
            </a:r>
          </a:p>
          <a:p>
            <a:r>
              <a:rPr lang="cy" sz="2000" b="0" i="0" u="none" strike="noStrike" cap="none" baseline="0" dirty="0">
                <a:solidFill>
                  <a:srgbClr val="000000"/>
                </a:solidFill>
                <a:effectLst/>
                <a:uFillTx/>
                <a:latin typeface="Arial"/>
              </a:rPr>
              <a:t>     (os yw'n anghenrheidiol)</a:t>
            </a:r>
          </a:p>
          <a:p>
            <a:pPr marL="342900" indent="-342900">
              <a:buFont typeface="Arial" panose="020B0604020202020204" pitchFamily="34" charset="0"/>
              <a:buChar char="•"/>
            </a:pPr>
            <a:r>
              <a:rPr lang="cy" sz="2000" b="0" i="0" u="none" strike="noStrike" cap="none" baseline="0" dirty="0">
                <a:solidFill>
                  <a:srgbClr val="000000"/>
                </a:solidFill>
                <a:effectLst/>
                <a:uFillTx/>
                <a:latin typeface="Arial"/>
              </a:rPr>
              <a:t>Adolygu penderfyniadau</a:t>
            </a:r>
          </a:p>
          <a:p>
            <a:endParaRPr lang="en-GB" sz="2000" dirty="0">
              <a:solidFill>
                <a:schemeClr val="tx1"/>
              </a:solidFill>
            </a:endParaRPr>
          </a:p>
        </p:txBody>
      </p:sp>
    </p:spTree>
    <p:custDataLst>
      <p:tags r:id="rId1"/>
    </p:custDataLst>
    <p:extLst>
      <p:ext uri="{BB962C8B-B14F-4D97-AF65-F5344CB8AC3E}">
        <p14:creationId xmlns:p14="http://schemas.microsoft.com/office/powerpoint/2010/main" val="23855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4841938" y="541423"/>
            <a:ext cx="4121588" cy="6328794"/>
          </a:xfrm>
        </p:spPr>
        <p:txBody>
          <a:bodyPr>
            <a:normAutofit/>
          </a:bodyPr>
          <a:lstStyle/>
          <a:p>
            <a:r>
              <a:rPr lang="en-US" sz="2200" b="1" dirty="0">
                <a:solidFill>
                  <a:srgbClr val="16AD85"/>
                </a:solidFill>
                <a:latin typeface="+mj-lt"/>
                <a:ea typeface="+mj-ea"/>
                <a:cs typeface="+mj-cs"/>
              </a:rPr>
              <a:t>Exceptions to the best interests principle</a:t>
            </a:r>
            <a:endParaRPr lang="en-US" sz="22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9" name="TextBox 8"/>
          <p:cNvSpPr txBox="1"/>
          <p:nvPr/>
        </p:nvSpPr>
        <p:spPr>
          <a:xfrm>
            <a:off x="4931148" y="1539934"/>
            <a:ext cx="2790115" cy="2249099"/>
          </a:xfrm>
          <a:prstGeom prst="rect">
            <a:avLst/>
          </a:prstGeom>
        </p:spPr>
        <p:txBody>
          <a:bodyPr vert="horz" wrap="none" lIns="91440" tIns="45720" rIns="91440" bIns="45720" rtlCol="0" anchor="ctr">
            <a:normAutofit/>
          </a:bodyPr>
          <a:lstStyle/>
          <a:p>
            <a:r>
              <a:rPr lang="en-US" sz="2000" dirty="0"/>
              <a:t>There are two </a:t>
            </a:r>
          </a:p>
          <a:p>
            <a:r>
              <a:rPr lang="en-US" sz="2000" dirty="0"/>
              <a:t>circumstances when </a:t>
            </a:r>
          </a:p>
          <a:p>
            <a:r>
              <a:rPr lang="en-US" sz="2000" dirty="0"/>
              <a:t>the best interests </a:t>
            </a:r>
          </a:p>
          <a:p>
            <a:r>
              <a:rPr lang="en-US" sz="2000" dirty="0"/>
              <a:t>principle will not apply</a:t>
            </a:r>
            <a:r>
              <a:rPr lang="en-US" sz="1400" dirty="0"/>
              <a:t>. </a:t>
            </a:r>
          </a:p>
          <a:p>
            <a:endParaRPr lang="en-US" dirty="0"/>
          </a:p>
          <a:p>
            <a:endParaRPr lang="en-US" sz="1400" dirty="0"/>
          </a:p>
          <a:p>
            <a:endParaRPr lang="en-GB" dirty="0"/>
          </a:p>
        </p:txBody>
      </p:sp>
      <p:sp>
        <p:nvSpPr>
          <p:cNvPr id="10" name="TextBox 9"/>
          <p:cNvSpPr txBox="1"/>
          <p:nvPr/>
        </p:nvSpPr>
        <p:spPr>
          <a:xfrm>
            <a:off x="4931148" y="3072693"/>
            <a:ext cx="2564782" cy="914400"/>
          </a:xfrm>
          <a:prstGeom prst="rect">
            <a:avLst/>
          </a:prstGeom>
        </p:spPr>
        <p:txBody>
          <a:bodyPr vert="horz" wrap="none" lIns="91440" tIns="45720" rIns="91440" bIns="45720" rtlCol="0" anchor="ctr">
            <a:normAutofit/>
          </a:bodyPr>
          <a:lstStyle/>
          <a:p>
            <a:r>
              <a:rPr lang="en-US" dirty="0"/>
              <a:t>1. Advance Decisions</a:t>
            </a:r>
            <a:endParaRPr lang="en-GB" dirty="0"/>
          </a:p>
        </p:txBody>
      </p:sp>
      <p:sp>
        <p:nvSpPr>
          <p:cNvPr id="11" name="TextBox 10"/>
          <p:cNvSpPr txBox="1"/>
          <p:nvPr/>
        </p:nvSpPr>
        <p:spPr>
          <a:xfrm>
            <a:off x="4931148" y="4032230"/>
            <a:ext cx="2968535" cy="914400"/>
          </a:xfrm>
          <a:prstGeom prst="rect">
            <a:avLst/>
          </a:prstGeom>
        </p:spPr>
        <p:txBody>
          <a:bodyPr vert="horz" wrap="none" lIns="91440" tIns="45720" rIns="91440" bIns="45720" rtlCol="0" anchor="ctr">
            <a:normAutofit/>
          </a:bodyPr>
          <a:lstStyle/>
          <a:p>
            <a:r>
              <a:rPr lang="en-US" dirty="0"/>
              <a:t>2. Research</a:t>
            </a:r>
            <a:endParaRPr lang="en-GB" dirty="0"/>
          </a:p>
        </p:txBody>
      </p:sp>
      <p:sp>
        <p:nvSpPr>
          <p:cNvPr id="13" name="Text Placeholder 4"/>
          <p:cNvSpPr>
            <a:spLocks noGrp="1"/>
          </p:cNvSpPr>
          <p:nvPr>
            <p:ph type="body" sz="quarter" idx="12"/>
          </p:nvPr>
        </p:nvSpPr>
        <p:spPr>
          <a:xfrm>
            <a:off x="124973" y="541422"/>
            <a:ext cx="4402422" cy="6349738"/>
          </a:xfrm>
        </p:spPr>
        <p:txBody>
          <a:bodyPr>
            <a:normAutofit/>
          </a:bodyPr>
          <a:lstStyle/>
          <a:p>
            <a:r>
              <a:rPr lang="cy" sz="2200" b="1" dirty="0">
                <a:solidFill>
                  <a:srgbClr val="16AD85"/>
                </a:solidFill>
                <a:latin typeface="+mj-lt"/>
                <a:ea typeface="+mj-ea"/>
                <a:cs typeface="+mj-cs"/>
              </a:rPr>
              <a:t>Eithriadau i'r egwyddor lles </a:t>
            </a:r>
            <a:endParaRPr lang="en-US" sz="2200" b="1" dirty="0">
              <a:solidFill>
                <a:srgbClr val="16AD85"/>
              </a:solidFill>
              <a:latin typeface="+mj-lt"/>
              <a:ea typeface="+mj-ea"/>
              <a:cs typeface="Arial"/>
            </a:endParaRPr>
          </a:p>
          <a:p>
            <a:r>
              <a:rPr lang="cy" sz="2200" b="1" dirty="0">
                <a:solidFill>
                  <a:srgbClr val="16AD85"/>
                </a:solidFill>
                <a:latin typeface="+mj-lt"/>
                <a:ea typeface="+mj-ea"/>
                <a:cs typeface="+mj-cs"/>
              </a:rPr>
              <a:t>pennaf</a:t>
            </a:r>
            <a:endParaRPr lang="cy" sz="22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14" name="Picture 2" descr="MTI: Medical treatment injury definition and frequency rate inf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9263" y="3987093"/>
            <a:ext cx="1737280" cy="16023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9946" y="1709289"/>
            <a:ext cx="2790115" cy="2249099"/>
          </a:xfrm>
          <a:prstGeom prst="rect">
            <a:avLst/>
          </a:prstGeom>
        </p:spPr>
        <p:txBody>
          <a:bodyPr vert="horz" wrap="none" lIns="91440" tIns="45720" rIns="91440" bIns="45720" rtlCol="0" anchor="ctr">
            <a:normAutofit/>
          </a:bodyPr>
          <a:lstStyle/>
          <a:p>
            <a:r>
              <a:rPr lang="cy-GB" sz="2000" b="0" i="0" u="none" strike="noStrike" cap="none" baseline="0" dirty="0">
                <a:solidFill>
                  <a:srgbClr val="000000"/>
                </a:solidFill>
                <a:effectLst/>
                <a:uFillTx/>
                <a:latin typeface="Arial"/>
              </a:rPr>
              <a:t>Mae dau</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b="0" i="0" u="none" strike="noStrike" cap="none" baseline="0" dirty="0">
                <a:solidFill>
                  <a:srgbClr val="000000"/>
                </a:solidFill>
                <a:effectLst/>
                <a:uFillTx/>
                <a:latin typeface="Arial"/>
              </a:rPr>
              <a:t>amgylchiad pan</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b="0" i="0" u="none" strike="noStrike" cap="none" baseline="0" dirty="0">
                <a:solidFill>
                  <a:srgbClr val="000000"/>
                </a:solidFill>
                <a:effectLst/>
                <a:uFillTx/>
                <a:latin typeface="Arial"/>
              </a:rPr>
              <a:t>na fydd yr egwyddor lles pennaf</a:t>
            </a:r>
            <a:r>
              <a:rPr lang="cy-GB" sz="2000" dirty="0">
                <a:solidFill>
                  <a:srgbClr val="000000"/>
                </a:solidFill>
                <a:latin typeface="Arial"/>
              </a:rPr>
              <a:t> </a:t>
            </a:r>
            <a:endParaRPr lang="cy-GB" sz="2000" b="0" i="0" u="none" strike="noStrike" cap="none" baseline="0" dirty="0">
              <a:solidFill>
                <a:srgbClr val="000000"/>
              </a:solidFill>
              <a:effectLst/>
              <a:uFillTx/>
              <a:latin typeface="Arial"/>
              <a:cs typeface="Arial"/>
            </a:endParaRPr>
          </a:p>
          <a:p>
            <a:r>
              <a:rPr lang="cy-GB" sz="2000" dirty="0">
                <a:solidFill>
                  <a:srgbClr val="000000"/>
                </a:solidFill>
                <a:latin typeface="Arial"/>
              </a:rPr>
              <a:t> </a:t>
            </a:r>
            <a:r>
              <a:rPr lang="cy-GB" sz="2000" b="0" i="0" u="none" strike="noStrike" cap="none" baseline="0" dirty="0">
                <a:solidFill>
                  <a:srgbClr val="000000"/>
                </a:solidFill>
                <a:effectLst/>
                <a:uFillTx/>
                <a:latin typeface="Arial"/>
              </a:rPr>
              <a:t>yn berthnasol</a:t>
            </a:r>
            <a:r>
              <a:rPr lang="cy-GB" sz="1400" b="0" i="0" u="none" strike="noStrike" cap="none" baseline="0" dirty="0">
                <a:solidFill>
                  <a:srgbClr val="000000"/>
                </a:solidFill>
                <a:effectLst/>
                <a:uFillTx/>
                <a:latin typeface="Arial"/>
              </a:rPr>
              <a:t>.</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dirty="0">
              <a:cs typeface="Arial"/>
            </a:endParaRPr>
          </a:p>
          <a:p>
            <a:endParaRPr lang="cy-GB" sz="1400" dirty="0">
              <a:cs typeface="Arial"/>
            </a:endParaRPr>
          </a:p>
          <a:p>
            <a:endParaRPr lang="cy-GB" dirty="0">
              <a:cs typeface="Arial"/>
            </a:endParaRPr>
          </a:p>
        </p:txBody>
      </p:sp>
      <p:sp>
        <p:nvSpPr>
          <p:cNvPr id="16" name="TextBox 15"/>
          <p:cNvSpPr txBox="1"/>
          <p:nvPr/>
        </p:nvSpPr>
        <p:spPr>
          <a:xfrm>
            <a:off x="249946" y="3192400"/>
            <a:ext cx="3447847"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1. Penderfyniadau Ymlaen Llaw</a:t>
            </a:r>
            <a:endParaRPr lang="cy-GB" sz="1800" b="0" i="0" u="none" strike="noStrike" cap="none" baseline="0" dirty="0">
              <a:solidFill>
                <a:srgbClr val="000000"/>
              </a:solidFill>
              <a:effectLst/>
              <a:uFillTx/>
              <a:latin typeface="Arial"/>
              <a:cs typeface="Arial"/>
            </a:endParaRPr>
          </a:p>
        </p:txBody>
      </p:sp>
      <p:sp>
        <p:nvSpPr>
          <p:cNvPr id="17" name="TextBox 16"/>
          <p:cNvSpPr txBox="1"/>
          <p:nvPr/>
        </p:nvSpPr>
        <p:spPr>
          <a:xfrm>
            <a:off x="249946" y="4201585"/>
            <a:ext cx="2968535" cy="914400"/>
          </a:xfrm>
          <a:prstGeom prst="rect">
            <a:avLst/>
          </a:prstGeom>
        </p:spPr>
        <p:txBody>
          <a:bodyPr vert="horz" wrap="none" lIns="91440" tIns="45720" rIns="91440" bIns="45720" rtlCol="0" anchor="ctr">
            <a:normAutofit/>
          </a:bodyPr>
          <a:lstStyle/>
          <a:p>
            <a:r>
              <a:rPr lang="cy" sz="1800" b="0" i="0" u="none" strike="noStrike" cap="none" baseline="0" dirty="0">
                <a:solidFill>
                  <a:srgbClr val="000000"/>
                </a:solidFill>
                <a:effectLst/>
                <a:uFillTx/>
                <a:latin typeface="Arial"/>
              </a:rPr>
              <a:t>2. </a:t>
            </a:r>
            <a:r>
              <a:rPr lang="cy-GB" sz="1800" b="0" i="0" u="none" strike="noStrike" cap="none" baseline="0" dirty="0">
                <a:solidFill>
                  <a:srgbClr val="000000"/>
                </a:solidFill>
                <a:effectLst/>
                <a:uFillTx/>
                <a:latin typeface="Arial"/>
              </a:rPr>
              <a:t>Ymchwil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2252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tomer Delight, Satisfaction &amp;amp; Reten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2624" y="1239796"/>
            <a:ext cx="2387743" cy="15694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604" y="3127127"/>
            <a:ext cx="6244683" cy="914400"/>
          </a:xfrm>
          <a:prstGeom prst="rect">
            <a:avLst/>
          </a:prstGeom>
        </p:spPr>
        <p:txBody>
          <a:bodyPr vert="horz" wrap="none" lIns="91440" tIns="45720" rIns="91440" bIns="45720" rtlCol="0" anchor="ctr">
            <a:normAutofit/>
          </a:bodyPr>
          <a:lstStyle/>
          <a:p>
            <a:endParaRPr lang="en-GB" dirty="0"/>
          </a:p>
        </p:txBody>
      </p:sp>
      <p:sp>
        <p:nvSpPr>
          <p:cNvPr id="11" name="Text Placeholder 4"/>
          <p:cNvSpPr>
            <a:spLocks noGrp="1"/>
          </p:cNvSpPr>
          <p:nvPr>
            <p:ph type="body" sz="quarter" idx="12"/>
          </p:nvPr>
        </p:nvSpPr>
        <p:spPr>
          <a:xfrm>
            <a:off x="4497871" y="188781"/>
            <a:ext cx="4634263" cy="5699944"/>
          </a:xfrm>
        </p:spPr>
        <p:txBody>
          <a:bodyPr>
            <a:normAutofit/>
          </a:bodyPr>
          <a:lstStyle/>
          <a:p>
            <a:r>
              <a:rPr lang="en-US" sz="2200" b="1" dirty="0">
                <a:solidFill>
                  <a:srgbClr val="16AD85"/>
                </a:solidFill>
                <a:latin typeface="+mj-lt"/>
                <a:ea typeface="+mj-ea"/>
                <a:cs typeface="+mj-cs"/>
              </a:rPr>
              <a:t>So, how are ‘best interests’ established?</a:t>
            </a:r>
            <a:endParaRPr lang="en-US" sz="2200" b="1" dirty="0">
              <a:solidFill>
                <a:srgbClr val="16AD85"/>
              </a:solidFill>
              <a:latin typeface="+mj-lt"/>
              <a:ea typeface="+mj-ea"/>
              <a:cs typeface="Arial"/>
            </a:endParaRPr>
          </a:p>
          <a:p>
            <a:r>
              <a:rPr lang="en-US" sz="2200" b="1" dirty="0">
                <a:solidFill>
                  <a:srgbClr val="16AD85"/>
                </a:solidFill>
                <a:latin typeface="+mj-lt"/>
                <a:ea typeface="+mj-ea"/>
                <a:cs typeface="+mj-cs"/>
              </a:rPr>
              <a:t>(For someone lacking capacity)</a:t>
            </a:r>
            <a:endParaRPr lang="en-US" sz="2200" b="1" dirty="0">
              <a:solidFill>
                <a:srgbClr val="16AD85"/>
              </a:solidFill>
              <a:latin typeface="+mj-lt"/>
              <a:ea typeface="+mj-ea"/>
              <a:cs typeface="Arial"/>
            </a:endParaRPr>
          </a:p>
          <a:p>
            <a:endParaRPr lang="en-US" sz="2400" dirty="0"/>
          </a:p>
          <a:p>
            <a:endParaRPr lang="en-GB" sz="2000" dirty="0"/>
          </a:p>
        </p:txBody>
      </p:sp>
      <p:pic>
        <p:nvPicPr>
          <p:cNvPr id="12" name="Picture 2" descr="Customer Delight, Satisfaction &amp;amp; Ret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445" y="1279929"/>
            <a:ext cx="2387743" cy="15009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47574" y="2550539"/>
            <a:ext cx="2820566" cy="742345"/>
          </a:xfrm>
          <a:prstGeom prst="rect">
            <a:avLst/>
          </a:prstGeom>
        </p:spPr>
        <p:txBody>
          <a:bodyPr vert="horz" wrap="none" lIns="91440" tIns="45720" rIns="91440" bIns="45720" rtlCol="0" anchor="ctr">
            <a:normAutofit/>
          </a:bodyPr>
          <a:lstStyle/>
          <a:p>
            <a:r>
              <a:rPr lang="en-US" sz="1900" dirty="0"/>
              <a:t>Encourage participation</a:t>
            </a:r>
            <a:endParaRPr lang="en-GB" dirty="0"/>
          </a:p>
        </p:txBody>
      </p:sp>
      <p:sp>
        <p:nvSpPr>
          <p:cNvPr id="14" name="TextBox 13"/>
          <p:cNvSpPr txBox="1"/>
          <p:nvPr/>
        </p:nvSpPr>
        <p:spPr>
          <a:xfrm>
            <a:off x="4447574" y="3881504"/>
            <a:ext cx="3880624" cy="965370"/>
          </a:xfrm>
          <a:prstGeom prst="rect">
            <a:avLst/>
          </a:prstGeom>
        </p:spPr>
        <p:txBody>
          <a:bodyPr vert="horz" wrap="none" lIns="91440" tIns="45720" rIns="91440" bIns="45720" rtlCol="0" anchor="ctr">
            <a:normAutofit/>
          </a:bodyPr>
          <a:lstStyle/>
          <a:p>
            <a:r>
              <a:rPr lang="en-GB" sz="1900" dirty="0"/>
              <a:t>Identify all relevant circumstances</a:t>
            </a:r>
            <a:endParaRPr lang="en-GB" b="1" dirty="0"/>
          </a:p>
        </p:txBody>
      </p:sp>
      <p:sp>
        <p:nvSpPr>
          <p:cNvPr id="15" name="TextBox 14"/>
          <p:cNvSpPr txBox="1"/>
          <p:nvPr/>
        </p:nvSpPr>
        <p:spPr>
          <a:xfrm>
            <a:off x="4317867" y="3127127"/>
            <a:ext cx="6244683"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4447574" y="3618660"/>
            <a:ext cx="3434576" cy="669074"/>
          </a:xfrm>
          <a:prstGeom prst="rect">
            <a:avLst/>
          </a:prstGeom>
        </p:spPr>
        <p:txBody>
          <a:bodyPr vert="horz" wrap="none" lIns="91440" tIns="45720" rIns="91440" bIns="45720" rtlCol="0" anchor="ctr">
            <a:normAutofit/>
          </a:bodyPr>
          <a:lstStyle/>
          <a:p>
            <a:r>
              <a:rPr lang="en-US" dirty="0"/>
              <a:t>Find out the person’s views </a:t>
            </a:r>
          </a:p>
          <a:p>
            <a:endParaRPr lang="en-US" dirty="0"/>
          </a:p>
          <a:p>
            <a:endParaRPr lang="en-GB" b="1" dirty="0"/>
          </a:p>
        </p:txBody>
      </p:sp>
      <p:sp>
        <p:nvSpPr>
          <p:cNvPr id="17" name="TextBox 16"/>
          <p:cNvSpPr txBox="1"/>
          <p:nvPr/>
        </p:nvSpPr>
        <p:spPr>
          <a:xfrm>
            <a:off x="4447574" y="4572879"/>
            <a:ext cx="3958684" cy="914400"/>
          </a:xfrm>
          <a:prstGeom prst="rect">
            <a:avLst/>
          </a:prstGeom>
        </p:spPr>
        <p:txBody>
          <a:bodyPr vert="horz" wrap="none" lIns="91440" tIns="45720" rIns="91440" bIns="45720" rtlCol="0" anchor="ctr">
            <a:normAutofit/>
          </a:bodyPr>
          <a:lstStyle/>
          <a:p>
            <a:r>
              <a:rPr lang="en-US" dirty="0"/>
              <a:t>Seek specialist support</a:t>
            </a:r>
            <a:endParaRPr lang="en-GB" dirty="0"/>
          </a:p>
        </p:txBody>
      </p:sp>
      <p:sp>
        <p:nvSpPr>
          <p:cNvPr id="18" name="Text Placeholder 4"/>
          <p:cNvSpPr>
            <a:spLocks noGrp="1"/>
          </p:cNvSpPr>
          <p:nvPr>
            <p:ph type="body" sz="quarter" idx="12"/>
          </p:nvPr>
        </p:nvSpPr>
        <p:spPr>
          <a:xfrm>
            <a:off x="106227" y="188781"/>
            <a:ext cx="4402970" cy="5876692"/>
          </a:xfrm>
        </p:spPr>
        <p:txBody>
          <a:bodyPr>
            <a:normAutofit/>
          </a:bodyPr>
          <a:lstStyle/>
          <a:p>
            <a:r>
              <a:rPr lang="cy" sz="2200" b="1" dirty="0">
                <a:solidFill>
                  <a:srgbClr val="16AD85"/>
                </a:solidFill>
                <a:latin typeface="+mj-lt"/>
                <a:ea typeface="+mj-ea"/>
                <a:cs typeface="+mj-cs"/>
              </a:rPr>
              <a:t>Felly, sut mae 'lles pennaf' yn cael ei sefydlu?</a:t>
            </a:r>
            <a:endParaRPr lang="en-US" sz="2200" b="1" dirty="0">
              <a:solidFill>
                <a:srgbClr val="16AD85"/>
              </a:solidFill>
              <a:latin typeface="+mj-lt"/>
              <a:ea typeface="+mj-ea"/>
              <a:cs typeface="Arial"/>
            </a:endParaRPr>
          </a:p>
          <a:p>
            <a:r>
              <a:rPr lang="cy" sz="2200" b="1" dirty="0">
                <a:solidFill>
                  <a:srgbClr val="16AD85"/>
                </a:solidFill>
                <a:latin typeface="+mj-lt"/>
                <a:ea typeface="+mj-ea"/>
                <a:cs typeface="+mj-cs"/>
              </a:rPr>
              <a:t>(I rywun heb alluedd)</a:t>
            </a:r>
            <a:endParaRPr lang="cy" sz="2200" b="1" dirty="0">
              <a:solidFill>
                <a:srgbClr val="16AD85"/>
              </a:solidFill>
              <a:latin typeface="+mj-lt"/>
              <a:ea typeface="+mj-ea"/>
              <a:cs typeface="Arial"/>
            </a:endParaRPr>
          </a:p>
          <a:p>
            <a:endParaRPr lang="en-US" sz="2400" dirty="0"/>
          </a:p>
          <a:p>
            <a:r>
              <a:rPr lang="en-GB" sz="2000" dirty="0"/>
              <a:t>     </a:t>
            </a:r>
          </a:p>
        </p:txBody>
      </p:sp>
      <p:sp>
        <p:nvSpPr>
          <p:cNvPr id="20" name="TextBox 19"/>
          <p:cNvSpPr txBox="1"/>
          <p:nvPr/>
        </p:nvSpPr>
        <p:spPr>
          <a:xfrm>
            <a:off x="89208" y="2574602"/>
            <a:ext cx="2820566" cy="742345"/>
          </a:xfrm>
          <a:prstGeom prst="rect">
            <a:avLst/>
          </a:prstGeom>
        </p:spPr>
        <p:txBody>
          <a:bodyPr vert="horz" wrap="none" lIns="91440" tIns="45720" rIns="91440" bIns="45720" rtlCol="0" anchor="ctr">
            <a:normAutofit/>
          </a:bodyPr>
          <a:lstStyle/>
          <a:p>
            <a:r>
              <a:rPr lang="cy" sz="1900" b="0" i="0" u="none" strike="noStrike" cap="none" baseline="0" dirty="0">
                <a:solidFill>
                  <a:srgbClr val="000000"/>
                </a:solidFill>
                <a:effectLst/>
                <a:uFillTx/>
                <a:latin typeface="Arial"/>
              </a:rPr>
              <a:t>Annog cyfranogiad</a:t>
            </a:r>
          </a:p>
        </p:txBody>
      </p:sp>
      <p:sp>
        <p:nvSpPr>
          <p:cNvPr id="21" name="TextBox 20"/>
          <p:cNvSpPr txBox="1"/>
          <p:nvPr/>
        </p:nvSpPr>
        <p:spPr>
          <a:xfrm>
            <a:off x="96329" y="3891325"/>
            <a:ext cx="4044418" cy="965370"/>
          </a:xfrm>
          <a:prstGeom prst="rect">
            <a:avLst/>
          </a:prstGeom>
        </p:spPr>
        <p:txBody>
          <a:bodyPr vert="horz" wrap="none" lIns="91440" tIns="45720" rIns="91440" bIns="45720" rtlCol="0" anchor="ctr">
            <a:normAutofit/>
          </a:bodyPr>
          <a:lstStyle/>
          <a:p>
            <a:r>
              <a:rPr lang="cy-GB" sz="1900" b="0" i="0" u="none" strike="noStrike" cap="none" baseline="0" dirty="0">
                <a:solidFill>
                  <a:srgbClr val="000000"/>
                </a:solidFill>
                <a:effectLst/>
                <a:uFillTx/>
                <a:latin typeface="Arial"/>
              </a:rPr>
              <a:t>Nodi'r holl amgylchiadau perthnasol</a:t>
            </a:r>
            <a:endParaRPr lang="cy-GB" sz="1900" b="0" i="0" u="none" strike="noStrike" cap="none" baseline="0" dirty="0">
              <a:solidFill>
                <a:srgbClr val="000000"/>
              </a:solidFill>
              <a:effectLst/>
              <a:uFillTx/>
              <a:latin typeface="Arial"/>
              <a:cs typeface="Arial"/>
            </a:endParaRPr>
          </a:p>
        </p:txBody>
      </p:sp>
      <p:sp>
        <p:nvSpPr>
          <p:cNvPr id="22" name="TextBox 21"/>
          <p:cNvSpPr txBox="1"/>
          <p:nvPr/>
        </p:nvSpPr>
        <p:spPr>
          <a:xfrm>
            <a:off x="89208" y="3163222"/>
            <a:ext cx="6244683" cy="914400"/>
          </a:xfrm>
          <a:prstGeom prst="rect">
            <a:avLst/>
          </a:prstGeom>
        </p:spPr>
        <p:txBody>
          <a:bodyPr vert="horz" wrap="none" lIns="91440" tIns="45720" rIns="91440" bIns="45720" rtlCol="0" anchor="ctr">
            <a:normAutofit/>
          </a:bodyPr>
          <a:lstStyle/>
          <a:p>
            <a:endParaRPr lang="en-GB"/>
          </a:p>
        </p:txBody>
      </p:sp>
      <p:sp>
        <p:nvSpPr>
          <p:cNvPr id="23" name="TextBox 22"/>
          <p:cNvSpPr txBox="1"/>
          <p:nvPr/>
        </p:nvSpPr>
        <p:spPr>
          <a:xfrm>
            <a:off x="89208" y="3642723"/>
            <a:ext cx="3434576" cy="669074"/>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Darganfod barn y person</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endParaRPr lang="cy-GB" dirty="0">
              <a:cs typeface="Arial"/>
            </a:endParaRPr>
          </a:p>
          <a:p>
            <a:endParaRPr lang="cy-GB" b="1" dirty="0">
              <a:cs typeface="Arial"/>
            </a:endParaRPr>
          </a:p>
        </p:txBody>
      </p:sp>
      <p:sp>
        <p:nvSpPr>
          <p:cNvPr id="24" name="TextBox 23"/>
          <p:cNvSpPr txBox="1"/>
          <p:nvPr/>
        </p:nvSpPr>
        <p:spPr>
          <a:xfrm>
            <a:off x="89208" y="4596942"/>
            <a:ext cx="3958684"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Ceisio cymorth arbenigol</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6306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0" grpId="0"/>
      <p:bldP spid="21"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664243" y="37854"/>
            <a:ext cx="4310063" cy="5921297"/>
          </a:xfrm>
        </p:spPr>
        <p:txBody>
          <a:bodyPr/>
          <a:lstStyle/>
          <a:p>
            <a:r>
              <a:rPr lang="en-US" sz="2200" b="1" dirty="0">
                <a:solidFill>
                  <a:srgbClr val="16AD85"/>
                </a:solidFill>
                <a:latin typeface="+mj-lt"/>
                <a:ea typeface="+mj-ea"/>
                <a:cs typeface="+mj-cs"/>
              </a:rPr>
              <a:t>What if someone refuses to be assessed?</a:t>
            </a:r>
            <a:endParaRPr lang="en-US" sz="2200" b="1" dirty="0">
              <a:solidFill>
                <a:srgbClr val="16AD85"/>
              </a:solidFill>
              <a:latin typeface="+mj-lt"/>
              <a:ea typeface="+mj-ea"/>
              <a:cs typeface="Arial"/>
            </a:endParaRPr>
          </a:p>
          <a:p>
            <a:pPr marL="285750" indent="-285750">
              <a:buFont typeface="Arial" panose="020B0604020202020204" pitchFamily="34" charset="0"/>
              <a:buChar char="•"/>
            </a:pPr>
            <a:r>
              <a:rPr lang="en-US" sz="1600" dirty="0">
                <a:solidFill>
                  <a:schemeClr val="tx1"/>
                </a:solidFill>
              </a:rPr>
              <a:t>Nobody can be forced to undergo a mental capacity assessment.</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However, there may be times where assessment under the Mental Health Act (1983) is necessary.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There must be concern or evidence that    the person lacks capacity.</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Where the person lacking capacity agrees or refuses to undergo an assessment, the assessment may still go ahead.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Records should be used to judge whether an assessment should go ahead. </a:t>
            </a:r>
          </a:p>
        </p:txBody>
      </p:sp>
      <p:sp>
        <p:nvSpPr>
          <p:cNvPr id="7" name="Text Placeholder 4"/>
          <p:cNvSpPr>
            <a:spLocks noGrp="1"/>
          </p:cNvSpPr>
          <p:nvPr>
            <p:ph type="body" sz="quarter" idx="12"/>
          </p:nvPr>
        </p:nvSpPr>
        <p:spPr>
          <a:xfrm>
            <a:off x="168442" y="37855"/>
            <a:ext cx="4138863" cy="5921297"/>
          </a:xfrm>
        </p:spPr>
        <p:txBody>
          <a:bodyPr/>
          <a:lstStyle/>
          <a:p>
            <a:r>
              <a:rPr lang="cy" sz="2200" b="1" dirty="0">
                <a:solidFill>
                  <a:srgbClr val="16AD85"/>
                </a:solidFill>
                <a:latin typeface="+mj-lt"/>
                <a:ea typeface="+mj-ea"/>
                <a:cs typeface="+mj-cs"/>
              </a:rPr>
              <a:t>Beth os bydd rhywun yn gwrthod cael ei asesu?</a:t>
            </a:r>
            <a:endParaRPr lang="en-US" sz="2200" b="1" dirty="0">
              <a:solidFill>
                <a:srgbClr val="16AD85"/>
              </a:solidFill>
              <a:latin typeface="+mj-lt"/>
              <a:ea typeface="+mj-ea"/>
              <a:cs typeface="Aria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Ni all neb gael ei orfodi i gael asesiad galluedd meddyliol.</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Fodd bynnag, efallai y bydd adegau pan fydd angen asesiad o dan Ddeddf Iechyd Meddwl (1983).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Rhaid bod pryder neu dystiolaeth nad oes gan y person alluedd.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Pan fo’r person sydd heb alluedd yn cytuno neu’n gwrthod cynnal asesiad, gall yr asesiad fynd yn ei flaen o hyd.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Dylid defnyddio cofnodion i farnu a ddylid cynnal asesiad. </a:t>
            </a:r>
          </a:p>
        </p:txBody>
      </p:sp>
    </p:spTree>
    <p:custDataLst>
      <p:tags r:id="rId1"/>
    </p:custDataLst>
    <p:extLst>
      <p:ext uri="{BB962C8B-B14F-4D97-AF65-F5344CB8AC3E}">
        <p14:creationId xmlns:p14="http://schemas.microsoft.com/office/powerpoint/2010/main" val="22606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fade">
                                      <p:cBhvr>
                                        <p:cTn id="6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25736" y="73176"/>
            <a:ext cx="3905442" cy="874052"/>
          </a:xfrm>
        </p:spPr>
        <p:txBody>
          <a:bodyPr vert="horz" wrap="square" lIns="91440" tIns="45720" rIns="91440" bIns="45720" numCol="1" anchor="t" anchorCtr="0" compatLnSpc="1">
            <a:prstTxWarp prst="textNoShape">
              <a:avLst/>
            </a:prstTxWarp>
            <a:noAutofit/>
          </a:bodyPr>
          <a:lstStyle/>
          <a:p>
            <a:r>
              <a:rPr lang="en-US" sz="2400" b="1" dirty="0">
                <a:solidFill>
                  <a:srgbClr val="16AD85"/>
                </a:solidFill>
                <a:latin typeface="+mj-lt"/>
                <a:ea typeface="+mj-ea"/>
                <a:cs typeface="+mj-cs"/>
              </a:rPr>
              <a:t>What does the Act say about Lasting Powers of Attorney?</a:t>
            </a:r>
            <a:endParaRPr lang="en-US" sz="2400" b="1">
              <a:solidFill>
                <a:srgbClr val="16AD85"/>
              </a:solidFill>
              <a:latin typeface="+mj-lt"/>
              <a:ea typeface="+mj-ea"/>
              <a:cs typeface="Arial"/>
            </a:endParaRPr>
          </a:p>
          <a:p>
            <a:endParaRPr lang="en-US" dirty="0"/>
          </a:p>
        </p:txBody>
      </p:sp>
      <p:sp>
        <p:nvSpPr>
          <p:cNvPr id="6" name="TextBox 5"/>
          <p:cNvSpPr txBox="1"/>
          <p:nvPr/>
        </p:nvSpPr>
        <p:spPr>
          <a:xfrm>
            <a:off x="5153624" y="954349"/>
            <a:ext cx="3757961" cy="1642925"/>
          </a:xfrm>
          <a:prstGeom prst="rect">
            <a:avLst/>
          </a:prstGeom>
        </p:spPr>
        <p:txBody>
          <a:bodyPr vert="horz" wrap="none" lIns="91440" tIns="45720" rIns="91440" bIns="45720" rtlCol="0" anchor="ctr">
            <a:normAutofit/>
          </a:bodyPr>
          <a:lstStyle/>
          <a:p>
            <a:r>
              <a:rPr lang="en-US" sz="1200" dirty="0"/>
              <a:t>Sometimes one person will want to give another </a:t>
            </a:r>
          </a:p>
          <a:p>
            <a:r>
              <a:rPr lang="en-US" sz="1200" dirty="0"/>
              <a:t>person authority to make a decision on their behalf. </a:t>
            </a:r>
          </a:p>
          <a:p>
            <a:r>
              <a:rPr lang="en-US" sz="1200" dirty="0"/>
              <a:t>A power of attorney is a legal document that allows </a:t>
            </a:r>
          </a:p>
          <a:p>
            <a:r>
              <a:rPr lang="en-US" sz="1200" dirty="0"/>
              <a:t>them to do so. Under a power of attorney, the chosen </a:t>
            </a:r>
          </a:p>
          <a:p>
            <a:r>
              <a:rPr lang="en-US" sz="1200" dirty="0"/>
              <a:t>person (the attorney or donee) can make decisions </a:t>
            </a:r>
          </a:p>
          <a:p>
            <a:r>
              <a:rPr lang="en-US" sz="1200" dirty="0"/>
              <a:t>that are as valid as one made by the person </a:t>
            </a:r>
          </a:p>
          <a:p>
            <a:r>
              <a:rPr lang="en-US" sz="1200" dirty="0"/>
              <a:t>(the donor).</a:t>
            </a:r>
            <a:endParaRPr lang="en-GB" sz="1200" dirty="0"/>
          </a:p>
        </p:txBody>
      </p:sp>
      <p:sp>
        <p:nvSpPr>
          <p:cNvPr id="7" name="TextBox 6"/>
          <p:cNvSpPr txBox="1"/>
          <p:nvPr/>
        </p:nvSpPr>
        <p:spPr>
          <a:xfrm>
            <a:off x="5153624" y="2502902"/>
            <a:ext cx="3757962" cy="1138402"/>
          </a:xfrm>
          <a:prstGeom prst="rect">
            <a:avLst/>
          </a:prstGeom>
        </p:spPr>
        <p:txBody>
          <a:bodyPr vert="horz" wrap="none" lIns="91440" tIns="45720" rIns="91440" bIns="45720" rtlCol="0" anchor="ctr">
            <a:normAutofit/>
          </a:bodyPr>
          <a:lstStyle/>
          <a:p>
            <a:r>
              <a:rPr lang="en-US" sz="1200" dirty="0"/>
              <a:t>As well as property and affairs (including financial </a:t>
            </a:r>
          </a:p>
          <a:p>
            <a:r>
              <a:rPr lang="en-US" sz="1200" dirty="0"/>
              <a:t>matters), LPAs can also cover personal welfare </a:t>
            </a:r>
          </a:p>
          <a:p>
            <a:r>
              <a:rPr lang="en-US" sz="1200" dirty="0"/>
              <a:t>(including healthcare and consent to medical </a:t>
            </a:r>
          </a:p>
          <a:p>
            <a:r>
              <a:rPr lang="en-US" sz="1200" dirty="0"/>
              <a:t>treatment) for people who lack capacity to make </a:t>
            </a:r>
          </a:p>
          <a:p>
            <a:r>
              <a:rPr lang="en-US" sz="1200" dirty="0"/>
              <a:t>such decisions for themselves. </a:t>
            </a:r>
            <a:endParaRPr lang="en-GB" sz="1200" dirty="0"/>
          </a:p>
        </p:txBody>
      </p:sp>
      <p:sp>
        <p:nvSpPr>
          <p:cNvPr id="8" name="TextBox 7"/>
          <p:cNvSpPr txBox="1"/>
          <p:nvPr/>
        </p:nvSpPr>
        <p:spPr>
          <a:xfrm>
            <a:off x="5153623" y="3714479"/>
            <a:ext cx="3757962" cy="520777"/>
          </a:xfrm>
          <a:prstGeom prst="rect">
            <a:avLst/>
          </a:prstGeom>
        </p:spPr>
        <p:txBody>
          <a:bodyPr vert="horz" wrap="none" lIns="91440" tIns="45720" rIns="91440" bIns="45720" rtlCol="0" anchor="ctr">
            <a:normAutofit/>
          </a:bodyPr>
          <a:lstStyle/>
          <a:p>
            <a:r>
              <a:rPr lang="en-US" sz="1200" dirty="0"/>
              <a:t>The donor can choose one person or several to </a:t>
            </a:r>
          </a:p>
          <a:p>
            <a:r>
              <a:rPr lang="en-US" sz="1200" dirty="0"/>
              <a:t>make different kinds of decisions.</a:t>
            </a:r>
            <a:endParaRPr lang="en-GB" sz="1200" dirty="0"/>
          </a:p>
        </p:txBody>
      </p:sp>
      <p:sp>
        <p:nvSpPr>
          <p:cNvPr id="9" name="TextBox 8"/>
          <p:cNvSpPr txBox="1"/>
          <p:nvPr/>
        </p:nvSpPr>
        <p:spPr>
          <a:xfrm>
            <a:off x="5153623" y="4264063"/>
            <a:ext cx="3757962" cy="1039878"/>
          </a:xfrm>
          <a:prstGeom prst="rect">
            <a:avLst/>
          </a:prstGeom>
        </p:spPr>
        <p:txBody>
          <a:bodyPr vert="horz" wrap="none" lIns="91440" tIns="45720" rIns="91440" bIns="45720" rtlCol="0" anchor="ctr">
            <a:normAutofit/>
          </a:bodyPr>
          <a:lstStyle/>
          <a:p>
            <a:r>
              <a:rPr lang="en-US" sz="1200" dirty="0"/>
              <a:t>The introduction of the Act ends the previously </a:t>
            </a:r>
          </a:p>
          <a:p>
            <a:r>
              <a:rPr lang="en-US" sz="1200" dirty="0"/>
              <a:t>existing role of Enduring Powers of Attorney, but </a:t>
            </a:r>
          </a:p>
          <a:p>
            <a:r>
              <a:rPr lang="en-US" sz="1200" dirty="0"/>
              <a:t>EPAs and their legally recognised range of duties </a:t>
            </a:r>
          </a:p>
          <a:p>
            <a:r>
              <a:rPr lang="en-US" sz="1200" dirty="0"/>
              <a:t>are still valid if made prior to the Act’s implementation. </a:t>
            </a:r>
            <a:endParaRPr lang="en-GB" sz="1200" dirty="0"/>
          </a:p>
        </p:txBody>
      </p:sp>
      <p:sp>
        <p:nvSpPr>
          <p:cNvPr id="10" name="TextBox 9"/>
          <p:cNvSpPr txBox="1"/>
          <p:nvPr/>
        </p:nvSpPr>
        <p:spPr>
          <a:xfrm>
            <a:off x="5153624" y="5303941"/>
            <a:ext cx="3869473" cy="651566"/>
          </a:xfrm>
          <a:prstGeom prst="rect">
            <a:avLst/>
          </a:prstGeom>
        </p:spPr>
        <p:txBody>
          <a:bodyPr vert="horz" wrap="none" lIns="91440" tIns="45720" rIns="91440" bIns="45720" rtlCol="0" anchor="ctr">
            <a:normAutofit/>
          </a:bodyPr>
          <a:lstStyle/>
          <a:p>
            <a:r>
              <a:rPr lang="en-US" sz="1200" dirty="0"/>
              <a:t>An LPA must be registered with the Office of the Public </a:t>
            </a:r>
          </a:p>
          <a:p>
            <a:r>
              <a:rPr lang="en-US" sz="1200" dirty="0"/>
              <a:t>Guardian (OPG) before it can be used.</a:t>
            </a:r>
            <a:endParaRPr lang="en-GB" sz="1200" dirty="0"/>
          </a:p>
        </p:txBody>
      </p:sp>
      <p:sp>
        <p:nvSpPr>
          <p:cNvPr id="11" name="TextBox 10"/>
          <p:cNvSpPr txBox="1"/>
          <p:nvPr/>
        </p:nvSpPr>
        <p:spPr>
          <a:xfrm>
            <a:off x="66613" y="954349"/>
            <a:ext cx="3757961" cy="1642925"/>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Weithiau bydd un person eisiau rhoi</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awdurdod i berson arall i wneud penderfyniad ar ei ran.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Mae pŵer atwrnai yn ddogfen gyfreithiol sy'n caniatáu</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iddynt wneud hynny. O dan bŵer atwrnai, gall y person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 ddewisir (yr atwrnai neu’r derbynnydd) wneud penderfyniadau</a:t>
            </a:r>
            <a:r>
              <a:rPr lang="cy-GB" sz="1200" dirty="0">
                <a:solidFill>
                  <a:srgbClr val="000000"/>
                </a:solidFill>
                <a:latin typeface="Arial"/>
              </a:rPr>
              <a:t> </a:t>
            </a:r>
            <a:endParaRPr lang="cy-GB" sz="1200" b="0" i="0" u="none" strike="noStrike" cap="none" baseline="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sydd mor ddilys ag un a wnaed gan y person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(y derbynnydd).</a:t>
            </a:r>
            <a:endParaRPr lang="cy-GB" sz="1200" b="0" i="0" u="none" strike="noStrike" cap="none" baseline="0" dirty="0">
              <a:solidFill>
                <a:srgbClr val="000000"/>
              </a:solidFill>
              <a:effectLst/>
              <a:uFillTx/>
              <a:latin typeface="Arial"/>
              <a:cs typeface="Arial"/>
            </a:endParaRPr>
          </a:p>
        </p:txBody>
      </p:sp>
      <p:sp>
        <p:nvSpPr>
          <p:cNvPr id="12" name="TextBox 11"/>
          <p:cNvSpPr txBox="1"/>
          <p:nvPr/>
        </p:nvSpPr>
        <p:spPr>
          <a:xfrm>
            <a:off x="66613" y="2502902"/>
            <a:ext cx="3757962" cy="1138402"/>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Yn ogystal ag eiddo a materion personol (gan gynnwys materion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ariannol), gall LPA hefyd gwmpasu lles personol</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(gan gynnwys gofal iechyd a chydsyniad i driniaeth</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feddygol) ar gyfer pobl nad oes ganddynt y galluedd i wneud</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penderfyniadau o'r fath drostynt eu hunain.</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p:txBody>
      </p:sp>
      <p:sp>
        <p:nvSpPr>
          <p:cNvPr id="13" name="TextBox 12"/>
          <p:cNvSpPr txBox="1"/>
          <p:nvPr/>
        </p:nvSpPr>
        <p:spPr>
          <a:xfrm>
            <a:off x="66612" y="3714479"/>
            <a:ext cx="3757962" cy="520777"/>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Gall y derbynnydd ddewis un person neu sawl un </a:t>
            </a:r>
          </a:p>
          <a:p>
            <a:r>
              <a:rPr lang="cy" sz="1200" b="0" i="0" u="none" strike="noStrike" cap="none" baseline="0" dirty="0">
                <a:solidFill>
                  <a:srgbClr val="000000"/>
                </a:solidFill>
                <a:effectLst/>
                <a:uFillTx/>
                <a:latin typeface="Arial"/>
              </a:rPr>
              <a:t>i wneud gwahanol fathau o benderfyniadau.</a:t>
            </a:r>
          </a:p>
        </p:txBody>
      </p:sp>
      <p:sp>
        <p:nvSpPr>
          <p:cNvPr id="14" name="TextBox 13"/>
          <p:cNvSpPr txBox="1"/>
          <p:nvPr/>
        </p:nvSpPr>
        <p:spPr>
          <a:xfrm>
            <a:off x="66612" y="4264063"/>
            <a:ext cx="3757962" cy="1039878"/>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Mae cyflwyno'r Ddeddf yn dod â rôl flaenorol  </a:t>
            </a:r>
          </a:p>
          <a:p>
            <a:r>
              <a:rPr lang="cy" sz="1200" b="0" i="0" u="none" strike="noStrike" cap="none" baseline="0" dirty="0">
                <a:solidFill>
                  <a:srgbClr val="000000"/>
                </a:solidFill>
                <a:effectLst/>
                <a:uFillTx/>
                <a:latin typeface="Arial"/>
              </a:rPr>
              <a:t>Pwerau Atwrnai Parhaol, ond </a:t>
            </a:r>
          </a:p>
          <a:p>
            <a:r>
              <a:rPr lang="cy" sz="1200" b="0" i="0" u="none" strike="noStrike" cap="none" baseline="0" dirty="0">
                <a:solidFill>
                  <a:srgbClr val="000000"/>
                </a:solidFill>
                <a:effectLst/>
                <a:uFillTx/>
                <a:latin typeface="Arial"/>
              </a:rPr>
              <a:t>mae EPA a'u hystod o ddyletswyddau a gydnabyddir yn gyfreithiol </a:t>
            </a:r>
          </a:p>
          <a:p>
            <a:r>
              <a:rPr lang="cy" sz="1200" b="0" i="0" u="none" strike="noStrike" cap="none" baseline="0" dirty="0">
                <a:solidFill>
                  <a:srgbClr val="000000"/>
                </a:solidFill>
                <a:effectLst/>
                <a:uFillTx/>
                <a:latin typeface="Arial"/>
              </a:rPr>
              <a:t>yn dal yn ddilys os cawsant eu gwneud cyn i'r Ddeddf gael ei rhoi</a:t>
            </a:r>
          </a:p>
          <a:p>
            <a:r>
              <a:rPr lang="cy" sz="1200" b="0" i="0" u="none" strike="noStrike" cap="none" baseline="0" dirty="0">
                <a:solidFill>
                  <a:srgbClr val="000000"/>
                </a:solidFill>
                <a:effectLst/>
                <a:uFillTx/>
                <a:latin typeface="Arial"/>
              </a:rPr>
              <a:t>ar waith. </a:t>
            </a:r>
          </a:p>
        </p:txBody>
      </p:sp>
      <p:sp>
        <p:nvSpPr>
          <p:cNvPr id="15" name="TextBox 14"/>
          <p:cNvSpPr txBox="1"/>
          <p:nvPr/>
        </p:nvSpPr>
        <p:spPr>
          <a:xfrm>
            <a:off x="66613" y="5303941"/>
            <a:ext cx="3869473" cy="651566"/>
          </a:xfrm>
          <a:prstGeom prst="rect">
            <a:avLst/>
          </a:prstGeom>
        </p:spPr>
        <p:txBody>
          <a:bodyPr vert="horz" wrap="none" lIns="91440" tIns="45720" rIns="91440" bIns="45720" rtlCol="0" anchor="ctr">
            <a:normAutofit/>
          </a:bodyPr>
          <a:lstStyle/>
          <a:p>
            <a:r>
              <a:rPr lang="cy-GB" sz="1200" b="0" i="0" u="none" strike="noStrike" cap="none" baseline="0" dirty="0">
                <a:solidFill>
                  <a:srgbClr val="000000"/>
                </a:solidFill>
                <a:effectLst/>
                <a:uFillTx/>
                <a:latin typeface="Arial"/>
              </a:rPr>
              <a:t>Rhaid i LPA gael ei chofrestru gyda Swyddfa'r</a:t>
            </a:r>
            <a:r>
              <a:rPr lang="cy-GB" sz="1200"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Gwarcheidwad Cyhoeddus (OPG) cyn y gellir ei ddefnyddio.</a:t>
            </a:r>
            <a:endParaRPr lang="cy-GB" sz="1200" b="0" i="0" u="none" strike="noStrike" cap="none" baseline="0" dirty="0">
              <a:solidFill>
                <a:srgbClr val="000000"/>
              </a:solidFill>
              <a:effectLst/>
              <a:uFillTx/>
              <a:latin typeface="Arial"/>
              <a:cs typeface="Arial"/>
            </a:endParaRPr>
          </a:p>
        </p:txBody>
      </p:sp>
      <p:sp>
        <p:nvSpPr>
          <p:cNvPr id="16" name="Text Placeholder 4"/>
          <p:cNvSpPr>
            <a:spLocks noGrp="1"/>
          </p:cNvSpPr>
          <p:nvPr>
            <p:ph type="body" sz="quarter" idx="12"/>
          </p:nvPr>
        </p:nvSpPr>
        <p:spPr>
          <a:xfrm>
            <a:off x="66612" y="73176"/>
            <a:ext cx="4765920" cy="866608"/>
          </a:xfrm>
        </p:spPr>
        <p:txBody>
          <a:bodyPr vert="horz" wrap="square" lIns="91440" tIns="45720" rIns="91440" bIns="45720" numCol="1" anchor="t" anchorCtr="0" compatLnSpc="1">
            <a:prstTxWarp prst="textNoShape">
              <a:avLst/>
            </a:prstTxWarp>
            <a:noAutofit/>
          </a:bodyPr>
          <a:lstStyle/>
          <a:p>
            <a:r>
              <a:rPr lang="cy-GB" sz="2400" b="1" dirty="0">
                <a:solidFill>
                  <a:srgbClr val="16AD85"/>
                </a:solidFill>
                <a:latin typeface="+mj-lt"/>
                <a:ea typeface="+mj-ea"/>
                <a:cs typeface="+mj-cs"/>
              </a:rPr>
              <a:t>Beth mae'r Ddeddf yn ei ddweud am Bŵer Atwrnai </a:t>
            </a:r>
            <a:r>
              <a:rPr lang="cy-GB" sz="2400" b="1" u="sng" dirty="0">
                <a:solidFill>
                  <a:srgbClr val="16AD85"/>
                </a:solidFill>
                <a:latin typeface="+mj-lt"/>
                <a:ea typeface="+mj-ea"/>
                <a:cs typeface="+mj-cs"/>
              </a:rPr>
              <a:t>Parhaus?</a:t>
            </a:r>
            <a:endParaRPr lang="cy-GB" sz="2400" b="1" u="sng" dirty="0">
              <a:solidFill>
                <a:srgbClr val="16AD85"/>
              </a:solidFill>
              <a:latin typeface="+mj-lt"/>
              <a:ea typeface="+mj-ea"/>
              <a:cs typeface="Arial"/>
            </a:endParaRPr>
          </a:p>
          <a:p>
            <a:endParaRPr lang="en-US" u="sng" dirty="0">
              <a:cs typeface="Arial"/>
            </a:endParaRPr>
          </a:p>
        </p:txBody>
      </p:sp>
    </p:spTree>
    <p:custDataLst>
      <p:tags r:id="rId1"/>
    </p:custDataLst>
    <p:extLst>
      <p:ext uri="{BB962C8B-B14F-4D97-AF65-F5344CB8AC3E}">
        <p14:creationId xmlns:p14="http://schemas.microsoft.com/office/powerpoint/2010/main" val="243824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783873" y="141249"/>
            <a:ext cx="4167611" cy="503102"/>
          </a:xfrm>
        </p:spPr>
        <p:txBody>
          <a:bodyPr>
            <a:normAutofit fontScale="92500"/>
          </a:bodyPr>
          <a:lstStyle/>
          <a:p>
            <a:r>
              <a:rPr lang="en-US" sz="2000" b="1" dirty="0">
                <a:solidFill>
                  <a:srgbClr val="16AD85"/>
                </a:solidFill>
                <a:latin typeface="+mj-lt"/>
                <a:ea typeface="+mj-ea"/>
                <a:cs typeface="+mj-cs"/>
              </a:rPr>
              <a:t>How does a donor create an LPA? </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0" name="TextBox 9"/>
          <p:cNvSpPr txBox="1"/>
          <p:nvPr/>
        </p:nvSpPr>
        <p:spPr>
          <a:xfrm>
            <a:off x="4783872" y="501922"/>
            <a:ext cx="4174935" cy="791736"/>
          </a:xfrm>
          <a:prstGeom prst="rect">
            <a:avLst/>
          </a:prstGeom>
        </p:spPr>
        <p:txBody>
          <a:bodyPr vert="horz" wrap="none" lIns="91440" tIns="45720" rIns="91440" bIns="45720" rtlCol="0" anchor="ctr">
            <a:normAutofit/>
          </a:bodyPr>
          <a:lstStyle/>
          <a:p>
            <a:r>
              <a:rPr lang="en-US" sz="1200" dirty="0"/>
              <a:t>Only adults aged 18 or over can make an LPA, and they can</a:t>
            </a:r>
          </a:p>
          <a:p>
            <a:r>
              <a:rPr lang="en-US" sz="1200" dirty="0"/>
              <a:t>only make an LPA if they have the capacity to do so.</a:t>
            </a:r>
            <a:endParaRPr lang="en-GB" sz="1200" dirty="0"/>
          </a:p>
        </p:txBody>
      </p:sp>
      <p:sp>
        <p:nvSpPr>
          <p:cNvPr id="11" name="TextBox 10"/>
          <p:cNvSpPr txBox="1"/>
          <p:nvPr/>
        </p:nvSpPr>
        <p:spPr>
          <a:xfrm>
            <a:off x="4783874" y="1068718"/>
            <a:ext cx="4252995" cy="1269321"/>
          </a:xfrm>
          <a:prstGeom prst="rect">
            <a:avLst/>
          </a:prstGeom>
        </p:spPr>
        <p:txBody>
          <a:bodyPr vert="horz" wrap="none" lIns="91440" tIns="45720" rIns="91440" bIns="45720" rtlCol="0" anchor="ctr">
            <a:normAutofit/>
          </a:bodyPr>
          <a:lstStyle/>
          <a:p>
            <a:r>
              <a:rPr lang="en-US" sz="1200" dirty="0"/>
              <a:t>The donor must also follow the right procedures for creating</a:t>
            </a:r>
          </a:p>
          <a:p>
            <a:r>
              <a:rPr lang="en-US" sz="1200" dirty="0"/>
              <a:t>and registering an LPA. Otherwise the LPA might not be </a:t>
            </a:r>
          </a:p>
          <a:p>
            <a:r>
              <a:rPr lang="en-US" sz="1200" dirty="0"/>
              <a:t>valid. It is not always necessary to get legal advice. But it is </a:t>
            </a:r>
          </a:p>
          <a:p>
            <a:r>
              <a:rPr lang="en-US" sz="1200" dirty="0"/>
              <a:t>a good idea for certain cases (for example, if the donor’s </a:t>
            </a:r>
          </a:p>
          <a:p>
            <a:r>
              <a:rPr lang="en-US" sz="1200" dirty="0"/>
              <a:t>circumstances are complicated).</a:t>
            </a:r>
            <a:endParaRPr lang="en-GB" sz="1200" dirty="0"/>
          </a:p>
        </p:txBody>
      </p:sp>
      <p:sp>
        <p:nvSpPr>
          <p:cNvPr id="12" name="TextBox 11"/>
          <p:cNvSpPr txBox="1"/>
          <p:nvPr/>
        </p:nvSpPr>
        <p:spPr>
          <a:xfrm>
            <a:off x="4783874" y="2427249"/>
            <a:ext cx="4360126" cy="3568390"/>
          </a:xfrm>
          <a:prstGeom prst="rect">
            <a:avLst/>
          </a:prstGeom>
        </p:spPr>
        <p:txBody>
          <a:bodyPr vert="horz" wrap="none" lIns="91440" tIns="45720" rIns="91440" bIns="45720" rtlCol="0" anchor="ctr">
            <a:normAutofit fontScale="70000" lnSpcReduction="20000"/>
          </a:bodyPr>
          <a:lstStyle/>
          <a:p>
            <a:r>
              <a:rPr lang="en-US" sz="1700" b="1" dirty="0"/>
              <a:t>For an LPA to be valid: </a:t>
            </a:r>
          </a:p>
          <a:p>
            <a:endParaRPr lang="en-US" sz="1700" dirty="0"/>
          </a:p>
          <a:p>
            <a:pPr marL="285750" indent="-285750">
              <a:buFont typeface="Arial" panose="020B0604020202020204" pitchFamily="34" charset="0"/>
              <a:buChar char="•"/>
            </a:pPr>
            <a:r>
              <a:rPr lang="en-US" sz="1700" dirty="0"/>
              <a:t>the LPA must be a written document set </a:t>
            </a:r>
          </a:p>
          <a:p>
            <a:r>
              <a:rPr lang="en-US" sz="1700" dirty="0"/>
              <a:t>       out in the statutory form prescribed by regulations.</a:t>
            </a:r>
          </a:p>
          <a:p>
            <a:endParaRPr lang="en-US" sz="1700" dirty="0"/>
          </a:p>
          <a:p>
            <a:pPr marL="285750" indent="-285750">
              <a:buFont typeface="Arial" panose="020B0604020202020204" pitchFamily="34" charset="0"/>
              <a:buChar char="•"/>
            </a:pPr>
            <a:r>
              <a:rPr lang="en-US" sz="1700" dirty="0"/>
              <a:t>the document must include prescribed information </a:t>
            </a:r>
          </a:p>
          <a:p>
            <a:r>
              <a:rPr lang="en-US" sz="1700" dirty="0"/>
              <a:t>       about the nature and effect of the LPA.</a:t>
            </a:r>
          </a:p>
          <a:p>
            <a:endParaRPr lang="en-US" sz="1700" dirty="0"/>
          </a:p>
          <a:p>
            <a:pPr marL="285750" indent="-285750">
              <a:buFont typeface="Arial" panose="020B0604020202020204" pitchFamily="34" charset="0"/>
              <a:buChar char="•"/>
            </a:pPr>
            <a:r>
              <a:rPr lang="en-US" sz="1700" dirty="0"/>
              <a:t>the document must name people (not any of the </a:t>
            </a:r>
          </a:p>
          <a:p>
            <a:r>
              <a:rPr lang="en-US" sz="1700" dirty="0"/>
              <a:t>       attorneys) who should be told about an application </a:t>
            </a:r>
          </a:p>
          <a:p>
            <a:r>
              <a:rPr lang="en-US" sz="1700" dirty="0"/>
              <a:t>       to register the LPA, or state that there is no-one to</a:t>
            </a:r>
          </a:p>
          <a:p>
            <a:r>
              <a:rPr lang="en-US" sz="1700" dirty="0"/>
              <a:t>       be told. </a:t>
            </a:r>
          </a:p>
          <a:p>
            <a:endParaRPr lang="en-US" sz="1700" dirty="0"/>
          </a:p>
          <a:p>
            <a:pPr marL="285750" indent="-285750">
              <a:buFont typeface="Arial" panose="020B0604020202020204" pitchFamily="34" charset="0"/>
              <a:buChar char="•"/>
            </a:pPr>
            <a:r>
              <a:rPr lang="en-US" sz="1700" dirty="0"/>
              <a:t>the donor must sign a statement that information is  </a:t>
            </a:r>
          </a:p>
          <a:p>
            <a:r>
              <a:rPr lang="en-US" sz="1700" dirty="0"/>
              <a:t>       understood and that LPA will apply when capacity is lost.</a:t>
            </a:r>
          </a:p>
          <a:p>
            <a:endParaRPr lang="en-US" sz="1700" dirty="0"/>
          </a:p>
          <a:p>
            <a:pPr marL="285750" indent="-285750">
              <a:buFont typeface="Arial" panose="020B0604020202020204" pitchFamily="34" charset="0"/>
              <a:buChar char="•"/>
            </a:pPr>
            <a:r>
              <a:rPr lang="en-US" sz="1700" dirty="0"/>
              <a:t>the attorneys must sign a statement that they understand </a:t>
            </a:r>
          </a:p>
          <a:p>
            <a:r>
              <a:rPr lang="en-US" sz="1700" dirty="0"/>
              <a:t>       their duties, and that they will act in the person’s best </a:t>
            </a:r>
          </a:p>
          <a:p>
            <a:r>
              <a:rPr lang="en-US" sz="1700" dirty="0"/>
              <a:t>       interests.</a:t>
            </a:r>
          </a:p>
          <a:p>
            <a:endParaRPr lang="en-US" sz="1700" dirty="0"/>
          </a:p>
          <a:p>
            <a:pPr marL="285750" indent="-285750">
              <a:buFont typeface="Arial" panose="020B0604020202020204" pitchFamily="34" charset="0"/>
              <a:buChar char="•"/>
            </a:pPr>
            <a:r>
              <a:rPr lang="en-US" sz="1700" dirty="0"/>
              <a:t>the document must include a certificate completed by an </a:t>
            </a:r>
          </a:p>
          <a:p>
            <a:r>
              <a:rPr lang="en-US" sz="1700" dirty="0"/>
              <a:t>       independent third party.</a:t>
            </a:r>
          </a:p>
          <a:p>
            <a:endParaRPr lang="en-US" dirty="0"/>
          </a:p>
          <a:p>
            <a:r>
              <a:rPr lang="en-US" sz="1100" i="1" dirty="0">
                <a:solidFill>
                  <a:srgbClr val="16AD85"/>
                </a:solidFill>
              </a:rPr>
              <a:t>(Chapter 7: Mental Capacity Act: Code of Practice)</a:t>
            </a:r>
          </a:p>
        </p:txBody>
      </p:sp>
      <p:sp>
        <p:nvSpPr>
          <p:cNvPr id="13" name="Text Placeholder 4"/>
          <p:cNvSpPr>
            <a:spLocks noGrp="1"/>
          </p:cNvSpPr>
          <p:nvPr>
            <p:ph type="body" sz="quarter" idx="12"/>
          </p:nvPr>
        </p:nvSpPr>
        <p:spPr>
          <a:xfrm>
            <a:off x="42729" y="84277"/>
            <a:ext cx="4488312" cy="360673"/>
          </a:xfrm>
        </p:spPr>
        <p:txBody>
          <a:bodyPr>
            <a:noAutofit/>
          </a:bodyPr>
          <a:lstStyle/>
          <a:p>
            <a:r>
              <a:rPr lang="cy-GB" sz="2000" b="1" dirty="0">
                <a:solidFill>
                  <a:srgbClr val="16AD85"/>
                </a:solidFill>
                <a:latin typeface="+mj-lt"/>
                <a:ea typeface="+mj-ea"/>
                <a:cs typeface="+mj-cs"/>
              </a:rPr>
              <a:t>Sut mae derbynnydd yn creu LPA?</a:t>
            </a:r>
            <a:endParaRPr lang="cy-GB" sz="2000" b="1" dirty="0">
              <a:solidFill>
                <a:srgbClr val="16AD85"/>
              </a:solidFill>
              <a:latin typeface="+mj-lt"/>
              <a:ea typeface="+mj-ea"/>
              <a:cs typeface="Arial"/>
            </a:endParaRPr>
          </a:p>
        </p:txBody>
      </p:sp>
      <p:sp>
        <p:nvSpPr>
          <p:cNvPr id="14" name="TextBox 13"/>
          <p:cNvSpPr txBox="1"/>
          <p:nvPr/>
        </p:nvSpPr>
        <p:spPr>
          <a:xfrm>
            <a:off x="-1" y="438732"/>
            <a:ext cx="4174935" cy="791736"/>
          </a:xfrm>
          <a:prstGeom prst="rect">
            <a:avLst/>
          </a:prstGeom>
        </p:spPr>
        <p:txBody>
          <a:bodyPr vert="horz" wrap="none" lIns="91440" tIns="45720" rIns="91440" bIns="45720" rtlCol="0" anchor="ctr">
            <a:normAutofit/>
          </a:bodyPr>
          <a:lstStyle/>
          <a:p>
            <a:r>
              <a:rPr lang="cy" sz="1200" dirty="0">
                <a:solidFill>
                  <a:srgbClr val="000000"/>
                </a:solidFill>
                <a:latin typeface="Arial"/>
              </a:rPr>
              <a:t>Dim</a:t>
            </a:r>
            <a:r>
              <a:rPr lang="cy" sz="1200" b="0" i="0" u="none" strike="noStrike" cap="none" baseline="0" dirty="0">
                <a:solidFill>
                  <a:srgbClr val="000000"/>
                </a:solidFill>
                <a:effectLst/>
                <a:uFillTx/>
                <a:latin typeface="Arial"/>
              </a:rPr>
              <a:t> ond oedolion 18 oed neu hŷn all wneud LPA, a gallant</a:t>
            </a:r>
          </a:p>
          <a:p>
            <a:r>
              <a:rPr lang="cy" sz="1200" b="0" i="0" u="none" strike="noStrike" cap="none" baseline="0" dirty="0">
                <a:solidFill>
                  <a:srgbClr val="000000"/>
                </a:solidFill>
                <a:effectLst/>
                <a:uFillTx/>
                <a:latin typeface="Arial"/>
              </a:rPr>
              <a:t>wneud hynny</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dim ond os oes ganddynt y galluedd i</a:t>
            </a:r>
          </a:p>
          <a:p>
            <a:r>
              <a:rPr lang="cy" sz="1200" b="0" i="0" u="none" strike="noStrike" cap="none" baseline="0" dirty="0">
                <a:solidFill>
                  <a:srgbClr val="000000"/>
                </a:solidFill>
                <a:effectLst/>
                <a:uFillTx/>
                <a:latin typeface="Arial"/>
              </a:rPr>
              <a:t>wneud hynny.</a:t>
            </a:r>
          </a:p>
        </p:txBody>
      </p:sp>
      <p:sp>
        <p:nvSpPr>
          <p:cNvPr id="15" name="TextBox 14"/>
          <p:cNvSpPr txBox="1"/>
          <p:nvPr/>
        </p:nvSpPr>
        <p:spPr>
          <a:xfrm>
            <a:off x="1" y="1005528"/>
            <a:ext cx="4252995" cy="1269321"/>
          </a:xfrm>
          <a:prstGeom prst="rect">
            <a:avLst/>
          </a:prstGeom>
        </p:spPr>
        <p:txBody>
          <a:bodyPr vert="horz" wrap="none" lIns="91440" tIns="45720" rIns="91440" bIns="45720" rtlCol="0" anchor="ctr">
            <a:normAutofit/>
          </a:bodyPr>
          <a:lstStyle/>
          <a:p>
            <a:r>
              <a:rPr lang="cy" sz="1200" b="0" i="0" u="none" strike="noStrike" cap="none" baseline="0" dirty="0">
                <a:solidFill>
                  <a:srgbClr val="000000"/>
                </a:solidFill>
                <a:effectLst/>
                <a:uFillTx/>
                <a:latin typeface="Arial"/>
              </a:rPr>
              <a:t>Rhaid i'r derbynnydd hefyd ddilyn y gweithdrefnau cywir ar</a:t>
            </a:r>
          </a:p>
          <a:p>
            <a:r>
              <a:rPr lang="cy" sz="1200" b="0" i="0" u="none" strike="noStrike" cap="none" baseline="0" dirty="0">
                <a:solidFill>
                  <a:srgbClr val="000000"/>
                </a:solidFill>
                <a:effectLst/>
                <a:uFillTx/>
                <a:latin typeface="Arial"/>
              </a:rPr>
              <a:t>gyfer creu</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a chofrestru LPA. Fel arall efallai na fydd yr LPA </a:t>
            </a:r>
          </a:p>
          <a:p>
            <a:r>
              <a:rPr lang="cy" sz="1200" b="0" i="0" u="none" strike="noStrike" cap="none" baseline="0" dirty="0">
                <a:solidFill>
                  <a:srgbClr val="000000"/>
                </a:solidFill>
                <a:effectLst/>
                <a:uFillTx/>
                <a:latin typeface="Arial"/>
              </a:rPr>
              <a:t>yn ddilys. Nid yw bob amser yn angenrheidiol cael</a:t>
            </a:r>
          </a:p>
          <a:p>
            <a:r>
              <a:rPr lang="cy" sz="1200" b="0" i="0" u="none" strike="noStrike" cap="none" baseline="0" dirty="0">
                <a:solidFill>
                  <a:srgbClr val="000000"/>
                </a:solidFill>
                <a:effectLst/>
                <a:uFillTx/>
                <a:latin typeface="Arial"/>
              </a:rPr>
              <a:t>cyngor cyfreithiol. Ond mae'n syniad da ar gyfer rhai achosion</a:t>
            </a:r>
          </a:p>
          <a:p>
            <a:r>
              <a:rPr lang="cy" sz="1200" b="0" i="0" u="none" strike="noStrike" cap="none" baseline="0" dirty="0">
                <a:solidFill>
                  <a:srgbClr val="000000"/>
                </a:solidFill>
                <a:effectLst/>
                <a:uFillTx/>
                <a:latin typeface="Arial"/>
              </a:rPr>
              <a:t>(er enghraifft, os yw amgylchiadau'r</a:t>
            </a:r>
            <a:r>
              <a:rPr lang="cy" sz="1200" b="0" i="0" u="none" strike="noStrike" cap="none" dirty="0">
                <a:solidFill>
                  <a:srgbClr val="000000"/>
                </a:solidFill>
                <a:effectLst/>
                <a:uFillTx/>
                <a:latin typeface="Arial"/>
              </a:rPr>
              <a:t> </a:t>
            </a:r>
            <a:r>
              <a:rPr lang="cy" sz="1200" b="0" i="0" u="none" strike="noStrike" cap="none" baseline="0" dirty="0">
                <a:solidFill>
                  <a:srgbClr val="000000"/>
                </a:solidFill>
                <a:effectLst/>
                <a:uFillTx/>
                <a:latin typeface="Arial"/>
              </a:rPr>
              <a:t>derbynnydd yn gymhleth).</a:t>
            </a:r>
          </a:p>
        </p:txBody>
      </p:sp>
      <p:sp>
        <p:nvSpPr>
          <p:cNvPr id="16" name="TextBox 15"/>
          <p:cNvSpPr txBox="1"/>
          <p:nvPr/>
        </p:nvSpPr>
        <p:spPr>
          <a:xfrm>
            <a:off x="1" y="2364059"/>
            <a:ext cx="4360126" cy="3568390"/>
          </a:xfrm>
          <a:prstGeom prst="rect">
            <a:avLst/>
          </a:prstGeom>
        </p:spPr>
        <p:txBody>
          <a:bodyPr vert="horz" wrap="none" lIns="91440" tIns="45720" rIns="91440" bIns="45720" rtlCol="0" anchor="ctr">
            <a:normAutofit fontScale="72500" lnSpcReduction="20000"/>
          </a:bodyPr>
          <a:lstStyle/>
          <a:p>
            <a:r>
              <a:rPr lang="cy" sz="1700" b="1" i="0" u="none" strike="noStrike" cap="none" baseline="0" dirty="0">
                <a:solidFill>
                  <a:srgbClr val="000000"/>
                </a:solidFill>
                <a:effectLst/>
                <a:uFillTx/>
                <a:latin typeface="Arial"/>
              </a:rPr>
              <a:t>Er mwyn i LPA fod yn ddilys: </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LPA fod yn ddogfen ysgrifenedig </a:t>
            </a:r>
          </a:p>
          <a:p>
            <a:r>
              <a:rPr lang="cy" sz="1700" b="0" i="0" u="none" strike="noStrike" cap="none" baseline="0" dirty="0">
                <a:solidFill>
                  <a:srgbClr val="000000"/>
                </a:solidFill>
                <a:effectLst/>
                <a:uFillTx/>
                <a:latin typeface="Arial"/>
              </a:rPr>
              <a:t>       wedi'i gosod yn y ffurf statudol a ragnodir gan reoliadau.</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gynnwys gwybodaeth ragnodedig </a:t>
            </a:r>
          </a:p>
          <a:p>
            <a:r>
              <a:rPr lang="cy" sz="1700" b="0" i="0" u="none" strike="noStrike" cap="none" baseline="0" dirty="0">
                <a:solidFill>
                  <a:srgbClr val="000000"/>
                </a:solidFill>
                <a:effectLst/>
                <a:uFillTx/>
                <a:latin typeface="Arial"/>
              </a:rPr>
              <a:t>       am natur ac effaith yr LPA.</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enwi pobl (nid unrhyw un o'r </a:t>
            </a:r>
          </a:p>
          <a:p>
            <a:r>
              <a:rPr lang="cy" sz="1700" b="0" i="0" u="none" strike="noStrike" cap="none" baseline="0" dirty="0">
                <a:solidFill>
                  <a:srgbClr val="000000"/>
                </a:solidFill>
                <a:effectLst/>
                <a:uFillTx/>
                <a:latin typeface="Arial"/>
              </a:rPr>
              <a:t>       atwrneiod) a ddylai gael gwybod am gais </a:t>
            </a:r>
          </a:p>
          <a:p>
            <a:r>
              <a:rPr lang="cy" sz="1700" b="0" i="0" u="none" strike="noStrike" cap="none" baseline="0" dirty="0">
                <a:solidFill>
                  <a:srgbClr val="000000"/>
                </a:solidFill>
                <a:effectLst/>
                <a:uFillTx/>
                <a:latin typeface="Arial"/>
              </a:rPr>
              <a:t>       i gofrestru’r LPA, neu ddatgan nad oes neb i</a:t>
            </a:r>
          </a:p>
          <a:p>
            <a:r>
              <a:rPr lang="cy" sz="1700" b="0" i="0" u="none" strike="noStrike" cap="none" baseline="0" dirty="0">
                <a:solidFill>
                  <a:srgbClr val="000000"/>
                </a:solidFill>
                <a:effectLst/>
                <a:uFillTx/>
                <a:latin typeface="Arial"/>
              </a:rPr>
              <a:t>       ddweud wrthynt. </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derbynnydd lofnodi datganiad bod y wybodaeth  </a:t>
            </a:r>
          </a:p>
          <a:p>
            <a:r>
              <a:rPr lang="cy" sz="1700" b="0" i="0" u="none" strike="noStrike" cap="none" baseline="0" dirty="0">
                <a:solidFill>
                  <a:srgbClr val="000000"/>
                </a:solidFill>
                <a:effectLst/>
                <a:uFillTx/>
                <a:latin typeface="Arial"/>
              </a:rPr>
              <a:t>       wedi'i deall ac y bydd LPA yn berthnasol pan gollir galluedd.</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atwrneiod lofnodi datganiad yn dweud eu bod yn deall </a:t>
            </a:r>
          </a:p>
          <a:p>
            <a:r>
              <a:rPr lang="cy" sz="1700" b="0" i="0" u="none" strike="noStrike" cap="none" baseline="0" dirty="0">
                <a:solidFill>
                  <a:srgbClr val="000000"/>
                </a:solidFill>
                <a:effectLst/>
                <a:uFillTx/>
                <a:latin typeface="Arial"/>
              </a:rPr>
              <a:t>       eu dyletswyddau, ac y byddant yn gweithredu er lles pennaf </a:t>
            </a:r>
          </a:p>
          <a:p>
            <a:r>
              <a:rPr lang="cy" sz="1700" b="0" i="0" u="none" strike="noStrike" cap="none" baseline="0" dirty="0">
                <a:solidFill>
                  <a:srgbClr val="000000"/>
                </a:solidFill>
                <a:effectLst/>
                <a:uFillTx/>
                <a:latin typeface="Arial"/>
              </a:rPr>
              <a:t>       y person.</a:t>
            </a:r>
          </a:p>
          <a:p>
            <a:endParaRPr lang="en-US" sz="1700" dirty="0"/>
          </a:p>
          <a:p>
            <a:pPr marL="285750" indent="-285750">
              <a:buFont typeface="Arial" panose="020B0604020202020204" pitchFamily="34" charset="0"/>
              <a:buChar char="•"/>
            </a:pPr>
            <a:r>
              <a:rPr lang="cy" sz="1700" b="0" i="0" u="none" strike="noStrike" cap="none" baseline="0" dirty="0">
                <a:solidFill>
                  <a:srgbClr val="000000"/>
                </a:solidFill>
                <a:effectLst/>
                <a:uFillTx/>
                <a:latin typeface="Arial"/>
              </a:rPr>
              <a:t>rhaid i'r ddogfen gynnwys tystysgrif a gwblhawyd gan  </a:t>
            </a:r>
          </a:p>
          <a:p>
            <a:r>
              <a:rPr lang="cy" sz="1700" b="0" i="0" u="none" strike="noStrike" cap="none" baseline="0" dirty="0">
                <a:solidFill>
                  <a:srgbClr val="000000"/>
                </a:solidFill>
                <a:effectLst/>
                <a:uFillTx/>
                <a:latin typeface="Arial"/>
              </a:rPr>
              <a:t>       drydydd parti annibynnol.</a:t>
            </a:r>
          </a:p>
          <a:p>
            <a:endParaRPr lang="en-US" dirty="0"/>
          </a:p>
          <a:p>
            <a:r>
              <a:rPr lang="cy" sz="1100" b="0" i="1" u="none" strike="noStrike" cap="none" baseline="0" dirty="0">
                <a:solidFill>
                  <a:srgbClr val="16AD85"/>
                </a:solidFill>
                <a:effectLst/>
                <a:uFillTx/>
                <a:latin typeface="Arial"/>
              </a:rPr>
              <a:t>(Pennod 7: Deddf Galluedd Meddyliol: Cod Ymarfer)</a:t>
            </a:r>
          </a:p>
        </p:txBody>
      </p:sp>
    </p:spTree>
    <p:custDataLst>
      <p:tags r:id="rId1"/>
    </p:custDataLst>
    <p:extLst>
      <p:ext uri="{BB962C8B-B14F-4D97-AF65-F5344CB8AC3E}">
        <p14:creationId xmlns:p14="http://schemas.microsoft.com/office/powerpoint/2010/main" val="18401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4"/>
          <p:cNvSpPr>
            <a:spLocks noGrp="1"/>
          </p:cNvSpPr>
          <p:nvPr>
            <p:ph type="body" sz="quarter" idx="12"/>
          </p:nvPr>
        </p:nvSpPr>
        <p:spPr>
          <a:xfrm>
            <a:off x="4572000" y="101730"/>
            <a:ext cx="4572000" cy="336395"/>
          </a:xfrm>
        </p:spPr>
        <p:txBody>
          <a:bodyPr>
            <a:noAutofit/>
          </a:bodyPr>
          <a:lstStyle/>
          <a:p>
            <a:r>
              <a:rPr lang="en-US" sz="1900" b="1" dirty="0">
                <a:solidFill>
                  <a:srgbClr val="16AD85"/>
                </a:solidFill>
                <a:latin typeface="+mj-lt"/>
                <a:ea typeface="+mj-ea"/>
                <a:cs typeface="+mj-cs"/>
              </a:rPr>
              <a:t>Exercise: what are the advantages of an LPA? </a:t>
            </a:r>
            <a:endParaRPr lang="en-GB" sz="1900" b="1">
              <a:solidFill>
                <a:srgbClr val="16AD85"/>
              </a:solidFill>
              <a:latin typeface="+mj-lt"/>
              <a:ea typeface="+mj-ea"/>
              <a:cs typeface="Arial"/>
            </a:endParaRPr>
          </a:p>
        </p:txBody>
      </p:sp>
      <p:sp>
        <p:nvSpPr>
          <p:cNvPr id="19" name="Rectangle 18"/>
          <p:cNvSpPr/>
          <p:nvPr/>
        </p:nvSpPr>
        <p:spPr>
          <a:xfrm>
            <a:off x="4675149" y="709322"/>
            <a:ext cx="1929160" cy="874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power of attorney is a legal document </a:t>
            </a:r>
            <a:endParaRPr lang="en-GB" sz="1200" dirty="0"/>
          </a:p>
        </p:txBody>
      </p:sp>
      <p:sp>
        <p:nvSpPr>
          <p:cNvPr id="20" name="Rectangle 19"/>
          <p:cNvSpPr/>
          <p:nvPr/>
        </p:nvSpPr>
        <p:spPr>
          <a:xfrm>
            <a:off x="4694661" y="1742818"/>
            <a:ext cx="1909646"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attorney can make decisions as valid as those of the donee </a:t>
            </a:r>
            <a:endParaRPr lang="en-GB" sz="1200" dirty="0"/>
          </a:p>
        </p:txBody>
      </p:sp>
      <p:sp>
        <p:nvSpPr>
          <p:cNvPr id="21" name="Rectangle 20"/>
          <p:cNvSpPr/>
          <p:nvPr/>
        </p:nvSpPr>
        <p:spPr>
          <a:xfrm>
            <a:off x="4675148" y="2835638"/>
            <a:ext cx="1929161" cy="819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Act’s statutory principles must be followed</a:t>
            </a:r>
            <a:endParaRPr lang="en-GB" sz="1200" dirty="0"/>
          </a:p>
        </p:txBody>
      </p:sp>
      <p:sp>
        <p:nvSpPr>
          <p:cNvPr id="22" name="Rectangle 21"/>
          <p:cNvSpPr/>
          <p:nvPr/>
        </p:nvSpPr>
        <p:spPr>
          <a:xfrm>
            <a:off x="6877515" y="695679"/>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  LPA prevents delay when decisions need to be made</a:t>
            </a:r>
            <a:endParaRPr lang="en-GB" sz="1200" dirty="0"/>
          </a:p>
        </p:txBody>
      </p:sp>
      <p:sp>
        <p:nvSpPr>
          <p:cNvPr id="23" name="Rectangle 22"/>
          <p:cNvSpPr/>
          <p:nvPr/>
        </p:nvSpPr>
        <p:spPr>
          <a:xfrm>
            <a:off x="6877515" y="2835636"/>
            <a:ext cx="1929161" cy="8196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LPAs cover personal welfare, property and financial matters</a:t>
            </a:r>
            <a:endParaRPr lang="en-GB" sz="1200" dirty="0"/>
          </a:p>
        </p:txBody>
      </p:sp>
      <p:sp>
        <p:nvSpPr>
          <p:cNvPr id="24" name="Rectangle 23"/>
          <p:cNvSpPr/>
          <p:nvPr/>
        </p:nvSpPr>
        <p:spPr>
          <a:xfrm>
            <a:off x="6877514" y="3865268"/>
            <a:ext cx="1929161" cy="8577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donor can have more than one attorney</a:t>
            </a:r>
            <a:endParaRPr lang="en-GB" sz="1200" dirty="0"/>
          </a:p>
        </p:txBody>
      </p:sp>
      <p:sp>
        <p:nvSpPr>
          <p:cNvPr id="25" name="Rectangle 24"/>
          <p:cNvSpPr/>
          <p:nvPr/>
        </p:nvSpPr>
        <p:spPr>
          <a:xfrm>
            <a:off x="4696058" y="3873631"/>
            <a:ext cx="1929161" cy="849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LPAs require independent verification to be valid</a:t>
            </a:r>
            <a:endParaRPr lang="en-GB" sz="1200" dirty="0"/>
          </a:p>
        </p:txBody>
      </p:sp>
      <p:sp>
        <p:nvSpPr>
          <p:cNvPr id="26" name="Rectangle 25"/>
          <p:cNvSpPr/>
          <p:nvPr/>
        </p:nvSpPr>
        <p:spPr>
          <a:xfrm>
            <a:off x="6877515" y="1742817"/>
            <a:ext cx="1929161"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Attorneys must act in the donee’s best interests</a:t>
            </a:r>
            <a:endParaRPr lang="en-GB" sz="1200" dirty="0"/>
          </a:p>
        </p:txBody>
      </p:sp>
      <p:sp>
        <p:nvSpPr>
          <p:cNvPr id="27" name="Rectangle 26"/>
          <p:cNvSpPr/>
          <p:nvPr/>
        </p:nvSpPr>
        <p:spPr>
          <a:xfrm>
            <a:off x="4675146" y="4941359"/>
            <a:ext cx="1929161" cy="897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Disputes over best interests can be heard by the Court of Protection</a:t>
            </a:r>
            <a:endParaRPr lang="en-GB" sz="1200" dirty="0"/>
          </a:p>
        </p:txBody>
      </p:sp>
      <p:sp>
        <p:nvSpPr>
          <p:cNvPr id="28" name="Rectangle 27"/>
          <p:cNvSpPr/>
          <p:nvPr/>
        </p:nvSpPr>
        <p:spPr>
          <a:xfrm>
            <a:off x="6877515" y="4941359"/>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t>The donor can limit the decisions of the attorney</a:t>
            </a:r>
            <a:endParaRPr lang="en-GB" sz="1200" dirty="0"/>
          </a:p>
        </p:txBody>
      </p:sp>
      <p:sp>
        <p:nvSpPr>
          <p:cNvPr id="30" name="Text Placeholder 4"/>
          <p:cNvSpPr>
            <a:spLocks noGrp="1"/>
          </p:cNvSpPr>
          <p:nvPr>
            <p:ph type="body" sz="quarter" idx="12"/>
          </p:nvPr>
        </p:nvSpPr>
        <p:spPr>
          <a:xfrm>
            <a:off x="284577" y="126232"/>
            <a:ext cx="3537284" cy="328032"/>
          </a:xfrm>
        </p:spPr>
        <p:txBody>
          <a:bodyPr>
            <a:noAutofit/>
          </a:bodyPr>
          <a:lstStyle/>
          <a:p>
            <a:r>
              <a:rPr lang="cy" sz="1900" b="1" dirty="0">
                <a:solidFill>
                  <a:srgbClr val="16AD85"/>
                </a:solidFill>
                <a:latin typeface="+mj-lt"/>
                <a:ea typeface="+mj-ea"/>
                <a:cs typeface="+mj-cs"/>
              </a:rPr>
              <a:t>Ymarfer: beth yw manteision LPA?</a:t>
            </a:r>
            <a:endParaRPr lang="en-US" sz="1900" b="1" dirty="0">
              <a:solidFill>
                <a:srgbClr val="16AD85"/>
              </a:solidFill>
              <a:latin typeface="+mj-lt"/>
              <a:ea typeface="+mj-ea"/>
              <a:cs typeface="Arial"/>
            </a:endParaRPr>
          </a:p>
        </p:txBody>
      </p:sp>
      <p:sp>
        <p:nvSpPr>
          <p:cNvPr id="31" name="Rectangle 30"/>
          <p:cNvSpPr/>
          <p:nvPr/>
        </p:nvSpPr>
        <p:spPr>
          <a:xfrm>
            <a:off x="103146" y="695679"/>
            <a:ext cx="1929160" cy="874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Mae pŵer atwrnai yn ddogfen gyfreithiol</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32" name="Rectangle 31"/>
          <p:cNvSpPr/>
          <p:nvPr/>
        </p:nvSpPr>
        <p:spPr>
          <a:xfrm>
            <a:off x="122661" y="1741449"/>
            <a:ext cx="1909646"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yr atwrnai wneud penderfyniadau sydd yr un mor ddilys â </a:t>
            </a:r>
            <a:r>
              <a:rPr lang="cy-GB" sz="1200" b="0" i="0" u="none" strike="noStrike" cap="none" baseline="0" dirty="0" err="1">
                <a:solidFill>
                  <a:srgbClr val="FFFFFF"/>
                </a:solidFill>
                <a:effectLst/>
                <a:uFillTx/>
                <a:latin typeface="Arial"/>
              </a:rPr>
              <a:t>rhai’r</a:t>
            </a:r>
            <a:r>
              <a:rPr lang="cy-GB" sz="1200" b="0" i="0" u="none" strike="noStrike" cap="none" baseline="0" dirty="0">
                <a:solidFill>
                  <a:srgbClr val="FFFFFF"/>
                </a:solidFill>
                <a:effectLst/>
                <a:uFillTx/>
                <a:latin typeface="Arial"/>
              </a:rPr>
              <a:t> derbynnydd</a:t>
            </a:r>
            <a:r>
              <a:rPr lang="cy-GB" sz="1200" dirty="0">
                <a:solidFill>
                  <a:srgbClr val="FFFFFF"/>
                </a:solidFill>
                <a:latin typeface="Arial"/>
              </a:rPr>
              <a:t> </a:t>
            </a:r>
            <a:endParaRPr lang="cy-GB" sz="1200" b="0" i="0" u="none" strike="noStrike" cap="none" baseline="0" dirty="0">
              <a:solidFill>
                <a:srgbClr val="FFFFFF"/>
              </a:solidFill>
              <a:effectLst/>
              <a:uFillTx/>
              <a:latin typeface="Arial"/>
              <a:cs typeface="Arial"/>
            </a:endParaRPr>
          </a:p>
        </p:txBody>
      </p:sp>
      <p:sp>
        <p:nvSpPr>
          <p:cNvPr id="33" name="Rectangle 32"/>
          <p:cNvSpPr/>
          <p:nvPr/>
        </p:nvSpPr>
        <p:spPr>
          <a:xfrm>
            <a:off x="103148" y="2834269"/>
            <a:ext cx="1929161" cy="819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Rhaid dilyn egwyddorion statudol y Ddeddf</a:t>
            </a:r>
            <a:endParaRPr lang="cy-GB" sz="1200" b="0" i="0" u="none" strike="noStrike" cap="none" baseline="0" dirty="0">
              <a:solidFill>
                <a:srgbClr val="FFFFFF"/>
              </a:solidFill>
              <a:effectLst/>
              <a:uFillTx/>
              <a:latin typeface="Arial"/>
              <a:cs typeface="Arial"/>
            </a:endParaRPr>
          </a:p>
        </p:txBody>
      </p:sp>
      <p:sp>
        <p:nvSpPr>
          <p:cNvPr id="34" name="Rectangle 33"/>
          <p:cNvSpPr/>
          <p:nvPr/>
        </p:nvSpPr>
        <p:spPr>
          <a:xfrm>
            <a:off x="2305512" y="699102"/>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atal oedi pan fydd angen gwneud penderfyniadau</a:t>
            </a:r>
          </a:p>
        </p:txBody>
      </p:sp>
      <p:sp>
        <p:nvSpPr>
          <p:cNvPr id="35" name="Rectangle 34"/>
          <p:cNvSpPr/>
          <p:nvPr/>
        </p:nvSpPr>
        <p:spPr>
          <a:xfrm>
            <a:off x="2305515" y="2834267"/>
            <a:ext cx="1929161" cy="8196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ymwneud â lles personol, eiddo a materion ariannol</a:t>
            </a:r>
          </a:p>
        </p:txBody>
      </p:sp>
      <p:sp>
        <p:nvSpPr>
          <p:cNvPr id="36" name="Rectangle 35"/>
          <p:cNvSpPr/>
          <p:nvPr/>
        </p:nvSpPr>
        <p:spPr>
          <a:xfrm>
            <a:off x="2305514" y="3863899"/>
            <a:ext cx="1929161" cy="8577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 derbynnydd gael mwy nag un atwrnai</a:t>
            </a:r>
            <a:endParaRPr lang="cy-GB" sz="1200" b="0" i="0" u="none" strike="noStrike" cap="none" baseline="0" dirty="0">
              <a:solidFill>
                <a:srgbClr val="FFFFFF"/>
              </a:solidFill>
              <a:effectLst/>
              <a:uFillTx/>
              <a:latin typeface="Arial"/>
              <a:cs typeface="Arial"/>
            </a:endParaRPr>
          </a:p>
        </p:txBody>
      </p:sp>
      <p:sp>
        <p:nvSpPr>
          <p:cNvPr id="37" name="Rectangle 36"/>
          <p:cNvSpPr/>
          <p:nvPr/>
        </p:nvSpPr>
        <p:spPr>
          <a:xfrm>
            <a:off x="124058" y="3872262"/>
            <a:ext cx="1929161" cy="8493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LPA yn ei gwneud yn ofynnol i ddilysu annibynnol fod yn ddilys</a:t>
            </a:r>
          </a:p>
        </p:txBody>
      </p:sp>
      <p:sp>
        <p:nvSpPr>
          <p:cNvPr id="38" name="Rectangle 37"/>
          <p:cNvSpPr/>
          <p:nvPr/>
        </p:nvSpPr>
        <p:spPr>
          <a:xfrm>
            <a:off x="2305515" y="1741448"/>
            <a:ext cx="1929161" cy="8828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Rhaid i atwrneiod weithredu er budd gorau'r derbynnydd</a:t>
            </a:r>
            <a:endParaRPr lang="cy-GB" sz="1200" b="0" i="0" u="none" strike="noStrike" cap="none" baseline="0" dirty="0">
              <a:solidFill>
                <a:srgbClr val="FFFFFF"/>
              </a:solidFill>
              <a:effectLst/>
              <a:uFillTx/>
              <a:latin typeface="Arial"/>
              <a:cs typeface="Arial"/>
            </a:endParaRPr>
          </a:p>
        </p:txBody>
      </p:sp>
      <p:sp>
        <p:nvSpPr>
          <p:cNvPr id="39" name="Rectangle 38"/>
          <p:cNvSpPr/>
          <p:nvPr/>
        </p:nvSpPr>
        <p:spPr>
          <a:xfrm>
            <a:off x="103146" y="4939990"/>
            <a:ext cx="1929161" cy="8976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anghydfodau dros y budd gorau gael eu clywed gan y Llys Gwarchod</a:t>
            </a:r>
            <a:endParaRPr lang="cy-GB" sz="1200" b="0" i="0" u="none" strike="noStrike" cap="none" baseline="0" dirty="0">
              <a:solidFill>
                <a:srgbClr val="FFFFFF"/>
              </a:solidFill>
              <a:effectLst/>
              <a:uFillTx/>
              <a:latin typeface="Arial"/>
              <a:cs typeface="Arial"/>
            </a:endParaRPr>
          </a:p>
        </p:txBody>
      </p:sp>
      <p:sp>
        <p:nvSpPr>
          <p:cNvPr id="40" name="Rectangle 39"/>
          <p:cNvSpPr/>
          <p:nvPr/>
        </p:nvSpPr>
        <p:spPr>
          <a:xfrm>
            <a:off x="2305515" y="4939990"/>
            <a:ext cx="1929161" cy="884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200" b="0" i="0" u="none" strike="noStrike" cap="none" baseline="0" dirty="0">
                <a:solidFill>
                  <a:srgbClr val="FFFFFF"/>
                </a:solidFill>
                <a:effectLst/>
                <a:uFillTx/>
                <a:latin typeface="Arial"/>
              </a:rPr>
              <a:t>Gall y derbynnydd gyfyngu ar benderfyniadau’r atwrnai</a:t>
            </a:r>
            <a:endParaRPr lang="cy-GB" sz="1200" b="0" i="0" u="none" strike="noStrike" cap="none" baseline="0" dirty="0">
              <a:solidFill>
                <a:srgbClr val="FFFFFF"/>
              </a:solidFill>
              <a:effectLst/>
              <a:uFillTx/>
              <a:latin typeface="Arial"/>
              <a:cs typeface="Arial"/>
            </a:endParaRPr>
          </a:p>
        </p:txBody>
      </p:sp>
    </p:spTree>
    <p:custDataLst>
      <p:tags r:id="rId1"/>
    </p:custDataLst>
    <p:extLst>
      <p:ext uri="{BB962C8B-B14F-4D97-AF65-F5344CB8AC3E}">
        <p14:creationId xmlns:p14="http://schemas.microsoft.com/office/powerpoint/2010/main" val="37800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CD185-80E6-2E33-5796-CF7C92776ABA}"/>
              </a:ext>
            </a:extLst>
          </p:cNvPr>
          <p:cNvPicPr>
            <a:picLocks noChangeAspect="1"/>
          </p:cNvPicPr>
          <p:nvPr/>
        </p:nvPicPr>
        <p:blipFill>
          <a:blip r:embed="rId2"/>
          <a:stretch>
            <a:fillRect/>
          </a:stretch>
        </p:blipFill>
        <p:spPr>
          <a:xfrm>
            <a:off x="2141" y="709368"/>
            <a:ext cx="9139719" cy="5593872"/>
          </a:xfrm>
          <a:prstGeom prst="rect">
            <a:avLst/>
          </a:prstGeom>
          <a:noFill/>
        </p:spPr>
      </p:pic>
    </p:spTree>
    <p:extLst>
      <p:ext uri="{BB962C8B-B14F-4D97-AF65-F5344CB8AC3E}">
        <p14:creationId xmlns:p14="http://schemas.microsoft.com/office/powerpoint/2010/main" val="16631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351" y="2754351"/>
            <a:ext cx="914400" cy="914400"/>
          </a:xfrm>
          <a:prstGeom prst="rect">
            <a:avLst/>
          </a:prstGeom>
        </p:spPr>
        <p:txBody>
          <a:bodyPr vert="horz" wrap="none" lIns="91440" tIns="45720" rIns="91440" bIns="45720" rtlCol="0" anchor="ctr">
            <a:normAutofit/>
          </a:bodyPr>
          <a:lstStyle/>
          <a:p>
            <a:endParaRPr lang="en-GB" dirty="0"/>
          </a:p>
        </p:txBody>
      </p:sp>
      <p:sp>
        <p:nvSpPr>
          <p:cNvPr id="14" name="Text Placeholder 4"/>
          <p:cNvSpPr>
            <a:spLocks noGrp="1"/>
          </p:cNvSpPr>
          <p:nvPr>
            <p:ph type="body" sz="quarter" idx="12"/>
          </p:nvPr>
        </p:nvSpPr>
        <p:spPr>
          <a:xfrm>
            <a:off x="4624429" y="2294"/>
            <a:ext cx="4271210" cy="5932448"/>
          </a:xfrm>
        </p:spPr>
        <p:txBody>
          <a:bodyPr>
            <a:normAutofit/>
          </a:bodyPr>
          <a:lstStyle/>
          <a:p>
            <a:r>
              <a:rPr lang="en-US" sz="1900" b="1" dirty="0">
                <a:solidFill>
                  <a:srgbClr val="16AD85"/>
                </a:solidFill>
                <a:latin typeface="+mj-lt"/>
                <a:ea typeface="+mj-ea"/>
                <a:cs typeface="+mj-cs"/>
              </a:rPr>
              <a:t>What is the role of the Court of Protection and court-appointed deputies?</a:t>
            </a:r>
            <a:endParaRPr lang="en-US" sz="1900" b="1" dirty="0">
              <a:solidFill>
                <a:srgbClr val="16AD85"/>
              </a:solidFill>
              <a:latin typeface="+mj-lt"/>
              <a:ea typeface="+mj-ea"/>
              <a:cs typeface="Arial"/>
            </a:endParaRPr>
          </a:p>
          <a:p>
            <a:endParaRPr lang="en-US" sz="2000" dirty="0">
              <a:solidFill>
                <a:schemeClr val="tx1"/>
              </a:solidFill>
            </a:endParaRPr>
          </a:p>
        </p:txBody>
      </p:sp>
      <p:sp>
        <p:nvSpPr>
          <p:cNvPr id="15" name="TextBox 14"/>
          <p:cNvSpPr txBox="1"/>
          <p:nvPr/>
        </p:nvSpPr>
        <p:spPr>
          <a:xfrm>
            <a:off x="4624429" y="836081"/>
            <a:ext cx="2955073" cy="747132"/>
          </a:xfrm>
          <a:prstGeom prst="rect">
            <a:avLst/>
          </a:prstGeom>
        </p:spPr>
        <p:txBody>
          <a:bodyPr vert="horz" wrap="none" lIns="91440" tIns="45720" rIns="91440" bIns="45720" rtlCol="0" anchor="ctr">
            <a:normAutofit/>
          </a:bodyPr>
          <a:lstStyle/>
          <a:p>
            <a:r>
              <a:rPr lang="en-US" sz="1400" dirty="0"/>
              <a:t>Decide whether someone has the </a:t>
            </a:r>
          </a:p>
          <a:p>
            <a:r>
              <a:rPr lang="en-US" sz="1400" dirty="0"/>
              <a:t>mental capacity to make a particular </a:t>
            </a:r>
          </a:p>
          <a:p>
            <a:r>
              <a:rPr lang="en-US" sz="1400" dirty="0"/>
              <a:t>decision for themselves.</a:t>
            </a:r>
          </a:p>
        </p:txBody>
      </p:sp>
      <p:sp>
        <p:nvSpPr>
          <p:cNvPr id="16" name="TextBox 15"/>
          <p:cNvSpPr txBox="1"/>
          <p:nvPr/>
        </p:nvSpPr>
        <p:spPr>
          <a:xfrm>
            <a:off x="4635580" y="1727256"/>
            <a:ext cx="2943922" cy="691375"/>
          </a:xfrm>
          <a:prstGeom prst="rect">
            <a:avLst/>
          </a:prstGeom>
        </p:spPr>
        <p:txBody>
          <a:bodyPr vert="horz" wrap="none" lIns="91440" tIns="45720" rIns="91440" bIns="45720" rtlCol="0" anchor="ctr">
            <a:normAutofit lnSpcReduction="10000"/>
          </a:bodyPr>
          <a:lstStyle/>
          <a:p>
            <a:r>
              <a:rPr lang="en-US" sz="1400" dirty="0"/>
              <a:t>Appoint deputies to make </a:t>
            </a:r>
          </a:p>
          <a:p>
            <a:r>
              <a:rPr lang="en-US" sz="1400" dirty="0"/>
              <a:t>ongoing decisions for people who </a:t>
            </a:r>
          </a:p>
          <a:p>
            <a:r>
              <a:rPr lang="en-US" sz="1400" dirty="0"/>
              <a:t>lack mental capacity.</a:t>
            </a:r>
          </a:p>
          <a:p>
            <a:endParaRPr lang="en-US" sz="1400" dirty="0"/>
          </a:p>
        </p:txBody>
      </p:sp>
      <p:sp>
        <p:nvSpPr>
          <p:cNvPr id="17" name="TextBox 16"/>
          <p:cNvSpPr txBox="1"/>
          <p:nvPr/>
        </p:nvSpPr>
        <p:spPr>
          <a:xfrm>
            <a:off x="4635580" y="2288070"/>
            <a:ext cx="3144643" cy="1155077"/>
          </a:xfrm>
          <a:prstGeom prst="rect">
            <a:avLst/>
          </a:prstGeom>
        </p:spPr>
        <p:txBody>
          <a:bodyPr vert="horz" wrap="none" lIns="91440" tIns="45720" rIns="91440" bIns="45720" rtlCol="0" anchor="ctr">
            <a:normAutofit/>
          </a:bodyPr>
          <a:lstStyle/>
          <a:p>
            <a:r>
              <a:rPr lang="en-US" sz="1400" dirty="0"/>
              <a:t>Give people permission to make one-</a:t>
            </a:r>
          </a:p>
          <a:p>
            <a:r>
              <a:rPr lang="en-US" sz="1400" dirty="0"/>
              <a:t>off decisions on behalf of someone </a:t>
            </a:r>
          </a:p>
          <a:p>
            <a:r>
              <a:rPr lang="en-US" sz="1400" dirty="0"/>
              <a:t>else who lacks mental capacity.</a:t>
            </a:r>
          </a:p>
          <a:p>
            <a:endParaRPr lang="en-US" dirty="0"/>
          </a:p>
        </p:txBody>
      </p:sp>
      <p:sp>
        <p:nvSpPr>
          <p:cNvPr id="18" name="TextBox 17"/>
          <p:cNvSpPr txBox="1"/>
          <p:nvPr/>
        </p:nvSpPr>
        <p:spPr>
          <a:xfrm>
            <a:off x="4635580" y="3080842"/>
            <a:ext cx="3936377" cy="1398086"/>
          </a:xfrm>
          <a:prstGeom prst="rect">
            <a:avLst/>
          </a:prstGeom>
        </p:spPr>
        <p:txBody>
          <a:bodyPr vert="horz" wrap="none" lIns="91440" tIns="45720" rIns="91440" bIns="45720" rtlCol="0" anchor="ctr">
            <a:normAutofit/>
          </a:bodyPr>
          <a:lstStyle/>
          <a:p>
            <a:r>
              <a:rPr lang="en-US" sz="1400" dirty="0"/>
              <a:t>Handle urgent or emergency </a:t>
            </a:r>
            <a:r>
              <a:rPr lang="en-US" sz="1600" dirty="0"/>
              <a:t>applications</a:t>
            </a:r>
          </a:p>
          <a:p>
            <a:r>
              <a:rPr lang="en-US" sz="1600" dirty="0"/>
              <a:t>where a decision must be made </a:t>
            </a:r>
            <a:r>
              <a:rPr lang="en-US" sz="1400" dirty="0"/>
              <a:t>on behalf </a:t>
            </a:r>
          </a:p>
          <a:p>
            <a:r>
              <a:rPr lang="en-US" sz="1400" dirty="0"/>
              <a:t>of someone else without delay.</a:t>
            </a:r>
          </a:p>
          <a:p>
            <a:br>
              <a:rPr lang="en-US" dirty="0"/>
            </a:br>
            <a:endParaRPr lang="en-US" dirty="0"/>
          </a:p>
        </p:txBody>
      </p:sp>
      <p:sp>
        <p:nvSpPr>
          <p:cNvPr id="19" name="TextBox 18"/>
          <p:cNvSpPr txBox="1"/>
          <p:nvPr/>
        </p:nvSpPr>
        <p:spPr>
          <a:xfrm>
            <a:off x="4156077" y="2817979"/>
            <a:ext cx="914400" cy="914400"/>
          </a:xfrm>
          <a:prstGeom prst="rect">
            <a:avLst/>
          </a:prstGeom>
        </p:spPr>
        <p:txBody>
          <a:bodyPr vert="horz" wrap="none" lIns="91440" tIns="45720" rIns="91440" bIns="45720" rtlCol="0" anchor="ctr">
            <a:normAutofit/>
          </a:bodyPr>
          <a:lstStyle/>
          <a:p>
            <a:endParaRPr lang="en-GB" dirty="0"/>
          </a:p>
        </p:txBody>
      </p:sp>
      <p:sp>
        <p:nvSpPr>
          <p:cNvPr id="20" name="TextBox 19"/>
          <p:cNvSpPr txBox="1"/>
          <p:nvPr/>
        </p:nvSpPr>
        <p:spPr>
          <a:xfrm>
            <a:off x="4646730" y="3972416"/>
            <a:ext cx="3724507" cy="931131"/>
          </a:xfrm>
          <a:prstGeom prst="rect">
            <a:avLst/>
          </a:prstGeom>
        </p:spPr>
        <p:txBody>
          <a:bodyPr vert="horz" wrap="none" lIns="91440" tIns="45720" rIns="91440" bIns="45720" rtlCol="0" anchor="ctr">
            <a:normAutofit/>
          </a:bodyPr>
          <a:lstStyle/>
          <a:p>
            <a:r>
              <a:rPr lang="en-US" sz="1400" dirty="0"/>
              <a:t>Make decisions about a lasting power of </a:t>
            </a:r>
          </a:p>
          <a:p>
            <a:r>
              <a:rPr lang="en-US" sz="1400" dirty="0"/>
              <a:t>attorney or enduring power of attorney and </a:t>
            </a:r>
          </a:p>
          <a:p>
            <a:r>
              <a:rPr lang="en-US" sz="1400" dirty="0"/>
              <a:t>consider any objections to their registration.</a:t>
            </a:r>
          </a:p>
          <a:p>
            <a:endParaRPr lang="en-US" dirty="0"/>
          </a:p>
        </p:txBody>
      </p:sp>
      <p:sp>
        <p:nvSpPr>
          <p:cNvPr id="21" name="TextBox 20"/>
          <p:cNvSpPr txBox="1"/>
          <p:nvPr/>
        </p:nvSpPr>
        <p:spPr>
          <a:xfrm>
            <a:off x="4646731" y="4560809"/>
            <a:ext cx="3646448" cy="710891"/>
          </a:xfrm>
          <a:prstGeom prst="rect">
            <a:avLst/>
          </a:prstGeom>
        </p:spPr>
        <p:txBody>
          <a:bodyPr vert="horz" wrap="none" lIns="91440" tIns="45720" rIns="91440" bIns="45720" rtlCol="0" anchor="ctr">
            <a:normAutofit/>
          </a:bodyPr>
          <a:lstStyle/>
          <a:p>
            <a:r>
              <a:rPr lang="en-US" sz="1400" dirty="0"/>
              <a:t>Consider applications to make statutory wills </a:t>
            </a:r>
          </a:p>
          <a:p>
            <a:r>
              <a:rPr lang="en-US" sz="1400" dirty="0"/>
              <a:t>or gifts.</a:t>
            </a:r>
          </a:p>
        </p:txBody>
      </p:sp>
      <p:sp>
        <p:nvSpPr>
          <p:cNvPr id="22" name="TextBox 21"/>
          <p:cNvSpPr txBox="1"/>
          <p:nvPr/>
        </p:nvSpPr>
        <p:spPr>
          <a:xfrm>
            <a:off x="4646731" y="5164381"/>
            <a:ext cx="3334211" cy="914400"/>
          </a:xfrm>
          <a:prstGeom prst="rect">
            <a:avLst/>
          </a:prstGeom>
        </p:spPr>
        <p:txBody>
          <a:bodyPr vert="horz" wrap="none" lIns="91440" tIns="45720" rIns="91440" bIns="45720" rtlCol="0" anchor="ctr">
            <a:normAutofit/>
          </a:bodyPr>
          <a:lstStyle/>
          <a:p>
            <a:r>
              <a:rPr lang="en-US" sz="1400" dirty="0"/>
              <a:t>Make decisions about when someone </a:t>
            </a:r>
          </a:p>
          <a:p>
            <a:r>
              <a:rPr lang="en-US" sz="1400" dirty="0"/>
              <a:t>can be deprived of their liberty under the </a:t>
            </a:r>
          </a:p>
          <a:p>
            <a:r>
              <a:rPr lang="en-US" sz="1400" dirty="0"/>
              <a:t>Mental Capacity Act.</a:t>
            </a:r>
          </a:p>
        </p:txBody>
      </p:sp>
      <p:sp>
        <p:nvSpPr>
          <p:cNvPr id="23" name="Text Placeholder 4"/>
          <p:cNvSpPr>
            <a:spLocks noGrp="1"/>
          </p:cNvSpPr>
          <p:nvPr>
            <p:ph type="body" sz="quarter" idx="12"/>
          </p:nvPr>
        </p:nvSpPr>
        <p:spPr>
          <a:xfrm>
            <a:off x="58004" y="0"/>
            <a:ext cx="4343399" cy="5932448"/>
          </a:xfrm>
        </p:spPr>
        <p:txBody>
          <a:bodyPr>
            <a:normAutofit/>
          </a:bodyPr>
          <a:lstStyle/>
          <a:p>
            <a:r>
              <a:rPr lang="cy-GB" sz="2000" b="1" dirty="0">
                <a:solidFill>
                  <a:srgbClr val="16AD85"/>
                </a:solidFill>
                <a:latin typeface="+mj-lt"/>
                <a:ea typeface="+mj-ea"/>
                <a:cs typeface="+mj-cs"/>
              </a:rPr>
              <a:t>Beth yw rôl y Llys Gwarchod a dirprwyon a benodwyd gan y llys?</a:t>
            </a:r>
            <a:endParaRPr lang="en-US" sz="2000" b="1" dirty="0">
              <a:solidFill>
                <a:srgbClr val="16AD85"/>
              </a:solidFill>
              <a:latin typeface="+mj-lt"/>
              <a:ea typeface="+mj-ea"/>
              <a:cs typeface="Arial"/>
            </a:endParaRPr>
          </a:p>
          <a:p>
            <a:endParaRPr lang="en-US" sz="2000" dirty="0">
              <a:solidFill>
                <a:schemeClr val="tx1"/>
              </a:solidFill>
            </a:endParaRPr>
          </a:p>
        </p:txBody>
      </p:sp>
      <p:sp>
        <p:nvSpPr>
          <p:cNvPr id="24" name="TextBox 23"/>
          <p:cNvSpPr txBox="1"/>
          <p:nvPr/>
        </p:nvSpPr>
        <p:spPr>
          <a:xfrm>
            <a:off x="58004" y="833787"/>
            <a:ext cx="2955073" cy="747132"/>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Penderfynu a oes gan rywun y </a:t>
            </a:r>
          </a:p>
          <a:p>
            <a:r>
              <a:rPr lang="cy" sz="1400" b="0" i="0" u="none" strike="noStrike" cap="none" baseline="0" dirty="0">
                <a:solidFill>
                  <a:srgbClr val="000000"/>
                </a:solidFill>
                <a:effectLst/>
                <a:uFillTx/>
                <a:latin typeface="Arial"/>
              </a:rPr>
              <a:t>galluedd meddyliol i wneud </a:t>
            </a:r>
          </a:p>
          <a:p>
            <a:r>
              <a:rPr lang="cy" sz="1400" b="0" i="0" u="none" strike="noStrike" cap="none" baseline="0" dirty="0">
                <a:solidFill>
                  <a:srgbClr val="000000"/>
                </a:solidFill>
                <a:effectLst/>
                <a:uFillTx/>
                <a:latin typeface="Arial"/>
              </a:rPr>
              <a:t>penderfyniad penodol drostynt eu hunain.</a:t>
            </a:r>
          </a:p>
        </p:txBody>
      </p:sp>
      <p:sp>
        <p:nvSpPr>
          <p:cNvPr id="25" name="TextBox 24"/>
          <p:cNvSpPr txBox="1"/>
          <p:nvPr/>
        </p:nvSpPr>
        <p:spPr>
          <a:xfrm>
            <a:off x="69155" y="1724962"/>
            <a:ext cx="2943922" cy="691375"/>
          </a:xfrm>
          <a:prstGeom prst="rect">
            <a:avLst/>
          </a:prstGeom>
        </p:spPr>
        <p:txBody>
          <a:bodyPr vert="horz" wrap="none" lIns="91440" tIns="45720" rIns="91440" bIns="45720" rtlCol="0" anchor="ctr">
            <a:normAutofit lnSpcReduction="10000"/>
          </a:bodyPr>
          <a:lstStyle/>
          <a:p>
            <a:r>
              <a:rPr lang="cy" sz="1400" b="0" i="0" u="none" strike="noStrike" cap="none" baseline="0" dirty="0">
                <a:solidFill>
                  <a:srgbClr val="000000"/>
                </a:solidFill>
                <a:effectLst/>
                <a:uFillTx/>
                <a:latin typeface="Arial"/>
              </a:rPr>
              <a:t>Penodi dirprwyon i wneud </a:t>
            </a:r>
          </a:p>
          <a:p>
            <a:r>
              <a:rPr lang="cy" sz="1400" b="0" i="0" u="none" strike="noStrike" cap="none" baseline="0" dirty="0">
                <a:solidFill>
                  <a:srgbClr val="000000"/>
                </a:solidFill>
                <a:effectLst/>
                <a:uFillTx/>
                <a:latin typeface="Arial"/>
              </a:rPr>
              <a:t>penderfyniadau parhaus ar gyfer pobl heb </a:t>
            </a:r>
          </a:p>
          <a:p>
            <a:r>
              <a:rPr lang="cy" sz="1400" b="0" i="0" u="none" strike="noStrike" cap="none" baseline="0" dirty="0">
                <a:solidFill>
                  <a:srgbClr val="000000"/>
                </a:solidFill>
                <a:effectLst/>
                <a:uFillTx/>
                <a:latin typeface="Arial"/>
              </a:rPr>
              <a:t>alluedd meddyliol.</a:t>
            </a:r>
          </a:p>
          <a:p>
            <a:endParaRPr lang="en-US" sz="1400" dirty="0"/>
          </a:p>
        </p:txBody>
      </p:sp>
      <p:sp>
        <p:nvSpPr>
          <p:cNvPr id="26" name="TextBox 25"/>
          <p:cNvSpPr txBox="1"/>
          <p:nvPr/>
        </p:nvSpPr>
        <p:spPr>
          <a:xfrm>
            <a:off x="69155" y="2285776"/>
            <a:ext cx="3144643" cy="1155077"/>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Rhoi caniatâd i bobl wneud penderfyniadau </a:t>
            </a:r>
            <a:br>
              <a:rPr lang="cy" sz="1400" b="0" i="0" u="none" strike="noStrike" cap="none" baseline="0" dirty="0">
                <a:solidFill>
                  <a:srgbClr val="000000"/>
                </a:solidFill>
                <a:effectLst/>
                <a:uFillTx/>
                <a:latin typeface="Arial"/>
              </a:rPr>
            </a:br>
            <a:r>
              <a:rPr lang="cy" sz="1400" b="0" i="0" u="none" strike="noStrike" cap="none" baseline="0" dirty="0">
                <a:solidFill>
                  <a:srgbClr val="000000"/>
                </a:solidFill>
                <a:effectLst/>
                <a:uFillTx/>
                <a:latin typeface="Arial"/>
              </a:rPr>
              <a:t>untro ar ran rhywun arall sydd heb alluedd meddyliol.</a:t>
            </a:r>
          </a:p>
          <a:p>
            <a:endParaRPr lang="en-US" dirty="0"/>
          </a:p>
        </p:txBody>
      </p:sp>
      <p:sp>
        <p:nvSpPr>
          <p:cNvPr id="27" name="TextBox 26"/>
          <p:cNvSpPr txBox="1"/>
          <p:nvPr/>
        </p:nvSpPr>
        <p:spPr>
          <a:xfrm>
            <a:off x="69155" y="3078548"/>
            <a:ext cx="3936377" cy="1398086"/>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Ymdrin â </a:t>
            </a:r>
            <a:r>
              <a:rPr lang="cy" sz="1600" b="0" i="0" u="none" strike="noStrike" cap="none" baseline="0" dirty="0">
                <a:solidFill>
                  <a:srgbClr val="000000"/>
                </a:solidFill>
                <a:effectLst/>
                <a:uFillTx/>
                <a:latin typeface="Arial"/>
              </a:rPr>
              <a:t>cheisiadau brys neu argyfwng</a:t>
            </a:r>
          </a:p>
          <a:p>
            <a:r>
              <a:rPr lang="cy" sz="1600" b="0" i="0" u="none" strike="noStrike" cap="none" baseline="0" dirty="0">
                <a:solidFill>
                  <a:srgbClr val="000000"/>
                </a:solidFill>
                <a:effectLst/>
                <a:uFillTx/>
                <a:latin typeface="Arial"/>
              </a:rPr>
              <a:t>lle mae'n rhaid gwneud penderfyniad </a:t>
            </a:r>
            <a:r>
              <a:rPr lang="cy" sz="1400" b="0" i="0" u="none" strike="noStrike" cap="none" baseline="0" dirty="0">
                <a:solidFill>
                  <a:srgbClr val="000000"/>
                </a:solidFill>
                <a:effectLst/>
                <a:uFillTx/>
                <a:latin typeface="Arial"/>
              </a:rPr>
              <a:t>ar ran </a:t>
            </a:r>
          </a:p>
          <a:p>
            <a:r>
              <a:rPr lang="cy" sz="1400" b="0" i="0" u="none" strike="noStrike" cap="none" baseline="0" dirty="0">
                <a:solidFill>
                  <a:srgbClr val="000000"/>
                </a:solidFill>
                <a:effectLst/>
                <a:uFillTx/>
                <a:latin typeface="Arial"/>
              </a:rPr>
              <a:t>rhywun arall yn ddi-oed.</a:t>
            </a:r>
          </a:p>
          <a:p>
            <a:br>
              <a:rPr lang="en-US" dirty="0"/>
            </a:br>
            <a:endParaRPr lang="en-US" dirty="0"/>
          </a:p>
        </p:txBody>
      </p:sp>
      <p:sp>
        <p:nvSpPr>
          <p:cNvPr id="28" name="TextBox 27"/>
          <p:cNvSpPr txBox="1"/>
          <p:nvPr/>
        </p:nvSpPr>
        <p:spPr>
          <a:xfrm>
            <a:off x="-410348" y="2815685"/>
            <a:ext cx="914400" cy="914400"/>
          </a:xfrm>
          <a:prstGeom prst="rect">
            <a:avLst/>
          </a:prstGeom>
        </p:spPr>
        <p:txBody>
          <a:bodyPr vert="horz" wrap="none" lIns="91440" tIns="45720" rIns="91440" bIns="45720" rtlCol="0" anchor="ctr">
            <a:normAutofit/>
          </a:bodyPr>
          <a:lstStyle/>
          <a:p>
            <a:endParaRPr lang="en-GB"/>
          </a:p>
        </p:txBody>
      </p:sp>
      <p:sp>
        <p:nvSpPr>
          <p:cNvPr id="29" name="TextBox 28"/>
          <p:cNvSpPr txBox="1"/>
          <p:nvPr/>
        </p:nvSpPr>
        <p:spPr>
          <a:xfrm>
            <a:off x="80305" y="3970122"/>
            <a:ext cx="3724507" cy="931131"/>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Gwneud penderfyniadau am bŵer </a:t>
            </a:r>
          </a:p>
          <a:p>
            <a:r>
              <a:rPr lang="cy" sz="1400" b="0" i="0" u="none" strike="noStrike" cap="none" baseline="0" dirty="0">
                <a:solidFill>
                  <a:srgbClr val="000000"/>
                </a:solidFill>
                <a:effectLst/>
                <a:uFillTx/>
                <a:latin typeface="Arial"/>
              </a:rPr>
              <a:t>atwrnai parhaus neu bŵer</a:t>
            </a:r>
            <a:r>
              <a:rPr lang="cy" sz="1400" b="0" i="0" u="none" strike="noStrike" cap="none" dirty="0">
                <a:solidFill>
                  <a:srgbClr val="000000"/>
                </a:solidFill>
                <a:effectLst/>
                <a:uFillTx/>
                <a:latin typeface="Arial"/>
              </a:rPr>
              <a:t> </a:t>
            </a:r>
            <a:r>
              <a:rPr lang="cy" sz="1400" b="0" i="0" u="none" strike="noStrike" cap="none" baseline="0" dirty="0">
                <a:solidFill>
                  <a:srgbClr val="000000"/>
                </a:solidFill>
                <a:effectLst/>
                <a:uFillTx/>
                <a:latin typeface="Arial"/>
              </a:rPr>
              <a:t>atwrnai parhaol ac</a:t>
            </a:r>
          </a:p>
          <a:p>
            <a:r>
              <a:rPr lang="cy" sz="1400" b="0" i="0" u="none" strike="noStrike" cap="none" baseline="0" dirty="0">
                <a:solidFill>
                  <a:srgbClr val="000000"/>
                </a:solidFill>
                <a:effectLst/>
                <a:uFillTx/>
                <a:latin typeface="Arial"/>
              </a:rPr>
              <a:t>ystyried unrhyw wrthwynebiadau i'w cofrestriad.</a:t>
            </a:r>
          </a:p>
          <a:p>
            <a:endParaRPr lang="en-US" dirty="0"/>
          </a:p>
        </p:txBody>
      </p:sp>
      <p:sp>
        <p:nvSpPr>
          <p:cNvPr id="30" name="TextBox 29"/>
          <p:cNvSpPr txBox="1"/>
          <p:nvPr/>
        </p:nvSpPr>
        <p:spPr>
          <a:xfrm>
            <a:off x="80306" y="4558515"/>
            <a:ext cx="3646448" cy="710891"/>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Ystyried ceisiadau i wneud ewyllysiau statudol </a:t>
            </a:r>
          </a:p>
          <a:p>
            <a:r>
              <a:rPr lang="cy" sz="1400" b="0" i="0" u="none" strike="noStrike" cap="none" baseline="0" dirty="0">
                <a:solidFill>
                  <a:srgbClr val="000000"/>
                </a:solidFill>
                <a:effectLst/>
                <a:uFillTx/>
                <a:latin typeface="Arial"/>
              </a:rPr>
              <a:t>neu roddion.</a:t>
            </a:r>
          </a:p>
        </p:txBody>
      </p:sp>
      <p:sp>
        <p:nvSpPr>
          <p:cNvPr id="31" name="TextBox 30"/>
          <p:cNvSpPr txBox="1"/>
          <p:nvPr/>
        </p:nvSpPr>
        <p:spPr>
          <a:xfrm>
            <a:off x="80306" y="5162087"/>
            <a:ext cx="3334211"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Gwneud penderfyniadau ynghylch pryd y gellir</a:t>
            </a:r>
            <a:br>
              <a:rPr lang="cy" sz="1400" b="0" i="0" u="none" strike="noStrike" cap="none" baseline="0" dirty="0">
                <a:solidFill>
                  <a:srgbClr val="000000"/>
                </a:solidFill>
                <a:effectLst/>
                <a:uFillTx/>
                <a:latin typeface="Arial"/>
              </a:rPr>
            </a:br>
            <a:r>
              <a:rPr lang="cy" sz="1400" b="0" i="0" u="none" strike="noStrike" cap="none" baseline="0" dirty="0">
                <a:solidFill>
                  <a:srgbClr val="000000"/>
                </a:solidFill>
                <a:effectLst/>
                <a:uFillTx/>
                <a:latin typeface="Arial"/>
              </a:rPr>
              <a:t>amddifadu rhywun o’i ryddid o dan y </a:t>
            </a:r>
          </a:p>
          <a:p>
            <a:r>
              <a:rPr lang="cy" sz="1400" b="0" i="0" u="none" strike="noStrike" cap="none" baseline="0" dirty="0">
                <a:solidFill>
                  <a:srgbClr val="000000"/>
                </a:solidFill>
                <a:effectLst/>
                <a:uFillTx/>
                <a:latin typeface="Arial"/>
              </a:rPr>
              <a:t>Ddeddf Galluedd Meddyliol.</a:t>
            </a:r>
          </a:p>
        </p:txBody>
      </p:sp>
    </p:spTree>
    <p:custDataLst>
      <p:tags r:id="rId1"/>
    </p:custDataLst>
    <p:extLst>
      <p:ext uri="{BB962C8B-B14F-4D97-AF65-F5344CB8AC3E}">
        <p14:creationId xmlns:p14="http://schemas.microsoft.com/office/powerpoint/2010/main" val="26031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4" grpId="0"/>
      <p:bldP spid="25" grpId="0"/>
      <p:bldP spid="26" grpId="0"/>
      <p:bldP spid="27"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2"/>
          </p:nvPr>
        </p:nvSpPr>
        <p:spPr>
          <a:xfrm>
            <a:off x="0" y="144379"/>
            <a:ext cx="4439653" cy="5776918"/>
          </a:xfrm>
        </p:spPr>
        <p:txBody>
          <a:bodyPr>
            <a:normAutofit fontScale="95000" lnSpcReduction="10000"/>
          </a:bodyPr>
          <a:lstStyle/>
          <a:p>
            <a:pPr algn="ctr"/>
            <a:r>
              <a:rPr lang="cy" sz="2200" b="1" dirty="0">
                <a:solidFill>
                  <a:srgbClr val="16AD85"/>
                </a:solidFill>
                <a:latin typeface="+mj-lt"/>
                <a:ea typeface="+mj-ea"/>
                <a:cs typeface="+mj-cs"/>
              </a:rPr>
              <a:t>Pwy all wneud cais i fod yn ddirprwy?</a:t>
            </a:r>
            <a:endParaRPr lang="en-US" sz="2200" b="1" dirty="0">
              <a:solidFill>
                <a:srgbClr val="16AD85"/>
              </a:solidFill>
              <a:latin typeface="+mj-lt"/>
              <a:ea typeface="+mj-ea"/>
              <a:cs typeface="Aria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Gallwch wneud cais i fod yn ddirprwy os ydych yn 18 oed neu'n hŷn. </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Mae dirprwyon fel arfer yn berthnasau agos neu'n ffrindiau y person sydd angen cymorth i wneud penderfyniadau.</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Os ydych am ddod yn ddirprwr eiddo a materion, </a:t>
            </a:r>
          </a:p>
          <a:p>
            <a:r>
              <a:rPr lang="cy" sz="1500" dirty="0">
                <a:solidFill>
                  <a:srgbClr val="000000"/>
                </a:solidFill>
                <a:latin typeface="Arial"/>
              </a:rPr>
              <a:t>       </a:t>
            </a:r>
            <a:r>
              <a:rPr lang="cy" sz="1500" b="0" i="0" u="none" strike="noStrike" cap="none" baseline="0" dirty="0">
                <a:solidFill>
                  <a:srgbClr val="000000"/>
                </a:solidFill>
                <a:effectLst/>
                <a:uFillTx/>
                <a:latin typeface="Arial"/>
              </a:rPr>
              <a:t>mae angen i chi feddu ar y sgiliau i wneud  </a:t>
            </a:r>
          </a:p>
          <a:p>
            <a:r>
              <a:rPr lang="cy" sz="1500" b="0" i="0" u="none" strike="noStrike" cap="none" baseline="0" dirty="0">
                <a:solidFill>
                  <a:srgbClr val="000000"/>
                </a:solidFill>
                <a:effectLst/>
                <a:uFillTx/>
                <a:latin typeface="Arial"/>
              </a:rPr>
              <a:t>       penderfyniadau ariannol dros rywun arall.</a:t>
            </a:r>
          </a:p>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Gall y llys benodi 2 neu fwy o ddirprwyon ar gyfer yr un person.</a:t>
            </a:r>
          </a:p>
          <a:p>
            <a:pPr algn="ctr"/>
            <a:endParaRPr lang="en-US"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algn="ctr"/>
            <a:endParaRPr lang="en-GB" dirty="0"/>
          </a:p>
        </p:txBody>
      </p:sp>
      <p:sp>
        <p:nvSpPr>
          <p:cNvPr id="5" name="Text Placeholder 4"/>
          <p:cNvSpPr>
            <a:spLocks noGrp="1"/>
          </p:cNvSpPr>
          <p:nvPr>
            <p:ph type="body" sz="quarter" idx="12"/>
          </p:nvPr>
        </p:nvSpPr>
        <p:spPr>
          <a:xfrm>
            <a:off x="4824663" y="144379"/>
            <a:ext cx="4319337" cy="5776918"/>
          </a:xfrm>
        </p:spPr>
        <p:txBody>
          <a:bodyPr>
            <a:normAutofit/>
          </a:bodyPr>
          <a:lstStyle/>
          <a:p>
            <a:pPr algn="ctr"/>
            <a:r>
              <a:rPr lang="en-US" sz="2100" b="1" dirty="0">
                <a:solidFill>
                  <a:srgbClr val="16AD85"/>
                </a:solidFill>
                <a:latin typeface="+mj-lt"/>
                <a:ea typeface="+mj-ea"/>
                <a:cs typeface="+mj-cs"/>
              </a:rPr>
              <a:t>Who can apply to be a deputy?</a:t>
            </a:r>
            <a:endParaRPr lang="en-US" sz="2100" b="1" dirty="0">
              <a:solidFill>
                <a:srgbClr val="16AD85"/>
              </a:solidFill>
              <a:latin typeface="+mj-lt"/>
              <a:ea typeface="+mj-ea"/>
              <a:cs typeface="Aria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You can apply to be a deputy if you’re 18 or over. </a:t>
            </a:r>
          </a:p>
          <a:p>
            <a:pPr marL="285750" indent="-285750">
              <a:buFont typeface="Arial" panose="020B0604020202020204" pitchFamily="34" charset="0"/>
              <a:buChar char="•"/>
            </a:pPr>
            <a:r>
              <a:rPr lang="en-US" sz="1400" dirty="0">
                <a:solidFill>
                  <a:schemeClr val="tx1"/>
                </a:solidFill>
              </a:rPr>
              <a:t>Deputies are usually close relatives or friends of the person who needs help making decisions.</a:t>
            </a:r>
            <a:endParaRPr lang="en-US" sz="1400" dirty="0">
              <a:solidFill>
                <a:schemeClr val="tx1"/>
              </a:solidFill>
              <a:cs typeface="Arial"/>
            </a:endParaRPr>
          </a:p>
          <a:p>
            <a:pPr marL="285750" indent="-285750">
              <a:buFont typeface="Arial" panose="020B0604020202020204" pitchFamily="34" charset="0"/>
              <a:buChar char="•"/>
            </a:pPr>
            <a:r>
              <a:rPr lang="en-US" sz="1400" dirty="0">
                <a:solidFill>
                  <a:schemeClr val="tx1"/>
                </a:solidFill>
              </a:rPr>
              <a:t>If you want to become a property and affairs </a:t>
            </a:r>
            <a:endParaRPr lang="en-US" sz="1400" dirty="0">
              <a:solidFill>
                <a:schemeClr val="tx1"/>
              </a:solidFill>
              <a:cs typeface="Arial"/>
            </a:endParaRPr>
          </a:p>
          <a:p>
            <a:r>
              <a:rPr lang="en-US" sz="1400" dirty="0">
                <a:solidFill>
                  <a:schemeClr val="tx1"/>
                </a:solidFill>
              </a:rPr>
              <a:t>       deputy, you need to have the skills to make  </a:t>
            </a:r>
          </a:p>
          <a:p>
            <a:r>
              <a:rPr lang="en-US" sz="1400" dirty="0">
                <a:solidFill>
                  <a:schemeClr val="tx1"/>
                </a:solidFill>
              </a:rPr>
              <a:t>       financial decisions for someone else.</a:t>
            </a:r>
          </a:p>
          <a:p>
            <a:pPr marL="285750" indent="-285750">
              <a:buFont typeface="Arial" panose="020B0604020202020204" pitchFamily="34" charset="0"/>
              <a:buChar char="•"/>
            </a:pPr>
            <a:r>
              <a:rPr lang="en-US" sz="1400" dirty="0">
                <a:solidFill>
                  <a:schemeClr val="tx1"/>
                </a:solidFill>
              </a:rPr>
              <a:t>The court can appoint 2 or more deputies for the </a:t>
            </a:r>
          </a:p>
          <a:p>
            <a:r>
              <a:rPr lang="en-US" sz="1400" dirty="0">
                <a:solidFill>
                  <a:schemeClr val="tx1"/>
                </a:solidFill>
              </a:rPr>
              <a:t>       same person.</a:t>
            </a:r>
          </a:p>
          <a:p>
            <a:pPr algn="ctr"/>
            <a:endParaRPr lang="en-US"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342900" indent="-34290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algn="ctr"/>
            <a:endParaRPr lang="en-GB" dirty="0"/>
          </a:p>
        </p:txBody>
      </p:sp>
      <p:pic>
        <p:nvPicPr>
          <p:cNvPr id="1026" name="Picture 2" descr="How the Court of Protection Works | How to Become Someone&amp;#39;s Depu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70" y="843133"/>
            <a:ext cx="2492592" cy="1908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w the Court of Protection Works | How to Become Someone&amp;#39;s Depu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35" y="843133"/>
            <a:ext cx="2492592" cy="19081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4245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7356" y="1360449"/>
            <a:ext cx="914400" cy="914400"/>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89210" y="557085"/>
            <a:ext cx="5965901" cy="914400"/>
          </a:xfrm>
          <a:prstGeom prst="rect">
            <a:avLst/>
          </a:prstGeom>
        </p:spPr>
        <p:txBody>
          <a:bodyPr vert="horz" wrap="none" lIns="91440" tIns="45720" rIns="91440" bIns="45720" rtlCol="0" anchor="ctr">
            <a:normAutofit/>
          </a:bodyPr>
          <a:lstStyle/>
          <a:p>
            <a:endParaRPr lang="en-GB" dirty="0"/>
          </a:p>
        </p:txBody>
      </p:sp>
      <p:sp>
        <p:nvSpPr>
          <p:cNvPr id="13" name="Text Placeholder 4"/>
          <p:cNvSpPr>
            <a:spLocks noGrp="1"/>
          </p:cNvSpPr>
          <p:nvPr>
            <p:ph type="body" sz="quarter" idx="12"/>
          </p:nvPr>
        </p:nvSpPr>
        <p:spPr>
          <a:xfrm>
            <a:off x="4716379" y="32900"/>
            <a:ext cx="4427621" cy="5943599"/>
          </a:xfrm>
        </p:spPr>
        <p:txBody>
          <a:bodyPr>
            <a:normAutofit/>
          </a:bodyPr>
          <a:lstStyle/>
          <a:p>
            <a:r>
              <a:rPr lang="en-US" sz="2100" b="1" dirty="0">
                <a:solidFill>
                  <a:srgbClr val="16AD85"/>
                </a:solidFill>
                <a:latin typeface="+mj-lt"/>
                <a:ea typeface="+mj-ea"/>
                <a:cs typeface="+mj-cs"/>
              </a:rPr>
              <a:t>What powers does the Court of Protection have? </a:t>
            </a:r>
            <a:endParaRPr lang="en-US" sz="2100" b="1" dirty="0">
              <a:solidFill>
                <a:srgbClr val="16AD85"/>
              </a:solidFill>
              <a:latin typeface="+mj-lt"/>
              <a:ea typeface="+mj-ea"/>
              <a:cs typeface="Arial"/>
            </a:endParaRPr>
          </a:p>
          <a:p>
            <a:pPr algn="r"/>
            <a:endParaRPr lang="en-GB" sz="2400" dirty="0">
              <a:solidFill>
                <a:schemeClr val="tx1"/>
              </a:solidFill>
            </a:endParaRPr>
          </a:p>
        </p:txBody>
      </p:sp>
      <p:pic>
        <p:nvPicPr>
          <p:cNvPr id="14" name="Picture 2" descr="Legal powers against antisocial behaviour | Mag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683" y="721317"/>
            <a:ext cx="2322095" cy="19402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43735" y="1393349"/>
            <a:ext cx="914400" cy="914400"/>
          </a:xfrm>
          <a:prstGeom prst="rect">
            <a:avLst/>
          </a:prstGeom>
        </p:spPr>
        <p:txBody>
          <a:bodyPr vert="horz" wrap="none" lIns="91440" tIns="45720" rIns="91440" bIns="45720" rtlCol="0" anchor="ctr">
            <a:normAutofit/>
          </a:bodyPr>
          <a:lstStyle/>
          <a:p>
            <a:endParaRPr lang="en-GB" dirty="0"/>
          </a:p>
        </p:txBody>
      </p:sp>
      <p:sp>
        <p:nvSpPr>
          <p:cNvPr id="21" name="TextBox 20"/>
          <p:cNvSpPr txBox="1"/>
          <p:nvPr/>
        </p:nvSpPr>
        <p:spPr>
          <a:xfrm>
            <a:off x="4805589" y="589985"/>
            <a:ext cx="5965901" cy="914400"/>
          </a:xfrm>
          <a:prstGeom prst="rect">
            <a:avLst/>
          </a:prstGeom>
        </p:spPr>
        <p:txBody>
          <a:bodyPr vert="horz" wrap="none" lIns="91440" tIns="45720" rIns="91440" bIns="45720" rtlCol="0" anchor="ctr">
            <a:normAutofit/>
          </a:bodyPr>
          <a:lstStyle/>
          <a:p>
            <a:endParaRPr lang="en-GB" dirty="0"/>
          </a:p>
        </p:txBody>
      </p:sp>
      <p:sp>
        <p:nvSpPr>
          <p:cNvPr id="22" name="TextBox 21"/>
          <p:cNvSpPr txBox="1"/>
          <p:nvPr/>
        </p:nvSpPr>
        <p:spPr>
          <a:xfrm>
            <a:off x="4805588" y="1530879"/>
            <a:ext cx="5965901" cy="703479"/>
          </a:xfrm>
          <a:prstGeom prst="rect">
            <a:avLst/>
          </a:prstGeom>
        </p:spPr>
        <p:txBody>
          <a:bodyPr vert="horz" wrap="none" lIns="91440" tIns="45720" rIns="91440" bIns="45720" rtlCol="0" anchor="ctr">
            <a:normAutofit/>
          </a:bodyPr>
          <a:lstStyle/>
          <a:p>
            <a:endParaRPr lang="en-GB" dirty="0"/>
          </a:p>
        </p:txBody>
      </p:sp>
      <p:sp>
        <p:nvSpPr>
          <p:cNvPr id="23" name="Oval 22"/>
          <p:cNvSpPr/>
          <p:nvPr/>
        </p:nvSpPr>
        <p:spPr>
          <a:xfrm>
            <a:off x="4800016" y="3035457"/>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Make decisions and orders relating to capacity</a:t>
            </a:r>
            <a:endParaRPr lang="en-GB" sz="1200" dirty="0"/>
          </a:p>
        </p:txBody>
      </p:sp>
      <p:sp>
        <p:nvSpPr>
          <p:cNvPr id="24" name="Oval 23"/>
          <p:cNvSpPr/>
          <p:nvPr/>
        </p:nvSpPr>
        <p:spPr>
          <a:xfrm>
            <a:off x="6221799" y="3037600"/>
            <a:ext cx="1293539"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Appoint Deputies</a:t>
            </a:r>
            <a:endParaRPr lang="en-GB" sz="1200" dirty="0"/>
          </a:p>
        </p:txBody>
      </p:sp>
      <p:sp>
        <p:nvSpPr>
          <p:cNvPr id="25" name="Oval 24"/>
          <p:cNvSpPr/>
          <p:nvPr/>
        </p:nvSpPr>
        <p:spPr>
          <a:xfrm>
            <a:off x="7598975" y="3037600"/>
            <a:ext cx="1343723"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Remove Deputies or Attorneys</a:t>
            </a:r>
            <a:endParaRPr lang="en-GB" sz="1200" dirty="0"/>
          </a:p>
        </p:txBody>
      </p:sp>
      <p:sp>
        <p:nvSpPr>
          <p:cNvPr id="26" name="Oval 25"/>
          <p:cNvSpPr/>
          <p:nvPr/>
        </p:nvSpPr>
        <p:spPr>
          <a:xfrm>
            <a:off x="4805588" y="4407419"/>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Hear cases relating to LPAs &amp; EPAs</a:t>
            </a:r>
            <a:endParaRPr lang="en-GB" sz="1200" dirty="0"/>
          </a:p>
        </p:txBody>
      </p:sp>
      <p:sp>
        <p:nvSpPr>
          <p:cNvPr id="27" name="Oval 26"/>
          <p:cNvSpPr/>
          <p:nvPr/>
        </p:nvSpPr>
        <p:spPr>
          <a:xfrm>
            <a:off x="6232943" y="440741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Settle disputes</a:t>
            </a:r>
            <a:endParaRPr lang="en-GB" sz="1200" dirty="0"/>
          </a:p>
        </p:txBody>
      </p:sp>
      <p:sp>
        <p:nvSpPr>
          <p:cNvPr id="28" name="Oval 27"/>
          <p:cNvSpPr/>
          <p:nvPr/>
        </p:nvSpPr>
        <p:spPr>
          <a:xfrm>
            <a:off x="7663100" y="441065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Set precedents for future cases</a:t>
            </a:r>
            <a:endParaRPr lang="en-GB" sz="1200" dirty="0"/>
          </a:p>
        </p:txBody>
      </p:sp>
      <p:sp>
        <p:nvSpPr>
          <p:cNvPr id="29" name="Text Placeholder 4"/>
          <p:cNvSpPr>
            <a:spLocks noGrp="1"/>
          </p:cNvSpPr>
          <p:nvPr>
            <p:ph type="body" sz="quarter" idx="12"/>
          </p:nvPr>
        </p:nvSpPr>
        <p:spPr>
          <a:xfrm>
            <a:off x="0" y="0"/>
            <a:ext cx="4657262" cy="5943599"/>
          </a:xfrm>
        </p:spPr>
        <p:txBody>
          <a:bodyPr>
            <a:normAutofit/>
          </a:bodyPr>
          <a:lstStyle/>
          <a:p>
            <a:r>
              <a:rPr lang="cy" sz="2100" b="1" dirty="0">
                <a:solidFill>
                  <a:srgbClr val="16AD85"/>
                </a:solidFill>
                <a:latin typeface="+mj-lt"/>
                <a:ea typeface="+mj-ea"/>
                <a:cs typeface="+mj-cs"/>
              </a:rPr>
              <a:t>Pa bwerau sydd gan y Llys Gwarchod? </a:t>
            </a:r>
            <a:endParaRPr lang="en-US" sz="2100" b="1" dirty="0">
              <a:solidFill>
                <a:srgbClr val="16AD85"/>
              </a:solidFill>
              <a:latin typeface="+mj-lt"/>
              <a:ea typeface="+mj-ea"/>
              <a:cs typeface="Arial"/>
            </a:endParaRPr>
          </a:p>
          <a:p>
            <a:pPr algn="r"/>
            <a:endParaRPr lang="en-GB" sz="2400" dirty="0">
              <a:solidFill>
                <a:schemeClr val="tx1"/>
              </a:solidFill>
            </a:endParaRPr>
          </a:p>
        </p:txBody>
      </p:sp>
      <p:pic>
        <p:nvPicPr>
          <p:cNvPr id="30" name="Picture 2" descr="Legal powers against antisocial behaviour | Magn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8463" y="763773"/>
            <a:ext cx="2245210" cy="187600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427356" y="1360449"/>
            <a:ext cx="914400" cy="914400"/>
          </a:xfrm>
          <a:prstGeom prst="rect">
            <a:avLst/>
          </a:prstGeom>
        </p:spPr>
        <p:txBody>
          <a:bodyPr vert="horz" wrap="none" lIns="91440" tIns="45720" rIns="91440" bIns="45720" rtlCol="0" anchor="ctr">
            <a:normAutofit/>
          </a:bodyPr>
          <a:lstStyle/>
          <a:p>
            <a:endParaRPr lang="en-GB"/>
          </a:p>
        </p:txBody>
      </p:sp>
      <p:sp>
        <p:nvSpPr>
          <p:cNvPr id="32" name="TextBox 31"/>
          <p:cNvSpPr txBox="1"/>
          <p:nvPr/>
        </p:nvSpPr>
        <p:spPr>
          <a:xfrm>
            <a:off x="89210" y="557085"/>
            <a:ext cx="5965901" cy="914400"/>
          </a:xfrm>
          <a:prstGeom prst="rect">
            <a:avLst/>
          </a:prstGeom>
        </p:spPr>
        <p:txBody>
          <a:bodyPr vert="horz" wrap="none" lIns="91440" tIns="45720" rIns="91440" bIns="45720" rtlCol="0" anchor="ctr">
            <a:normAutofit/>
          </a:bodyPr>
          <a:lstStyle/>
          <a:p>
            <a:endParaRPr lang="en-GB"/>
          </a:p>
        </p:txBody>
      </p:sp>
      <p:sp>
        <p:nvSpPr>
          <p:cNvPr id="33" name="TextBox 32"/>
          <p:cNvSpPr txBox="1"/>
          <p:nvPr/>
        </p:nvSpPr>
        <p:spPr>
          <a:xfrm>
            <a:off x="89209" y="1497979"/>
            <a:ext cx="5965901" cy="703479"/>
          </a:xfrm>
          <a:prstGeom prst="rect">
            <a:avLst/>
          </a:prstGeom>
        </p:spPr>
        <p:txBody>
          <a:bodyPr vert="horz" wrap="none" lIns="91440" tIns="45720" rIns="91440" bIns="45720" rtlCol="0" anchor="ctr">
            <a:normAutofit/>
          </a:bodyPr>
          <a:lstStyle/>
          <a:p>
            <a:endParaRPr lang="en-GB"/>
          </a:p>
        </p:txBody>
      </p:sp>
      <p:sp>
        <p:nvSpPr>
          <p:cNvPr id="34" name="Oval 33"/>
          <p:cNvSpPr/>
          <p:nvPr/>
        </p:nvSpPr>
        <p:spPr>
          <a:xfrm>
            <a:off x="83636" y="2728059"/>
            <a:ext cx="1432927" cy="13450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Gwneud penderfyniadau a gorchmynion yn ymwneud â galluedd</a:t>
            </a:r>
          </a:p>
        </p:txBody>
      </p:sp>
      <p:sp>
        <p:nvSpPr>
          <p:cNvPr id="35" name="Oval 34"/>
          <p:cNvSpPr/>
          <p:nvPr/>
        </p:nvSpPr>
        <p:spPr>
          <a:xfrm>
            <a:off x="1600199" y="3002011"/>
            <a:ext cx="1293539"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Penodi Dirprwyon</a:t>
            </a:r>
          </a:p>
        </p:txBody>
      </p:sp>
      <p:sp>
        <p:nvSpPr>
          <p:cNvPr id="36" name="Oval 35"/>
          <p:cNvSpPr/>
          <p:nvPr/>
        </p:nvSpPr>
        <p:spPr>
          <a:xfrm>
            <a:off x="2960656" y="2969464"/>
            <a:ext cx="1343723"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Dileu Dirprwyon neu Atwrneiod</a:t>
            </a:r>
          </a:p>
        </p:txBody>
      </p:sp>
      <p:sp>
        <p:nvSpPr>
          <p:cNvPr id="37" name="Oval 36"/>
          <p:cNvSpPr/>
          <p:nvPr/>
        </p:nvSpPr>
        <p:spPr>
          <a:xfrm>
            <a:off x="89209" y="4199545"/>
            <a:ext cx="1338146" cy="12454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Gwrando achosion yn ymwneud ag LPA a EPA</a:t>
            </a:r>
          </a:p>
        </p:txBody>
      </p:sp>
      <p:sp>
        <p:nvSpPr>
          <p:cNvPr id="38" name="Oval 37"/>
          <p:cNvSpPr/>
          <p:nvPr/>
        </p:nvSpPr>
        <p:spPr>
          <a:xfrm>
            <a:off x="1516564" y="4374518"/>
            <a:ext cx="1338146" cy="10705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a:solidFill>
                  <a:srgbClr val="FFFFFF"/>
                </a:solidFill>
                <a:effectLst/>
                <a:uFillTx/>
                <a:latin typeface="Arial"/>
              </a:rPr>
              <a:t>Setlo anghydfodau</a:t>
            </a:r>
          </a:p>
        </p:txBody>
      </p:sp>
      <p:sp>
        <p:nvSpPr>
          <p:cNvPr id="39" name="Oval 38"/>
          <p:cNvSpPr/>
          <p:nvPr/>
        </p:nvSpPr>
        <p:spPr>
          <a:xfrm>
            <a:off x="2946720" y="4369670"/>
            <a:ext cx="1424553" cy="107860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200" b="0" i="0" u="none" strike="noStrike" cap="none" baseline="0" dirty="0">
                <a:solidFill>
                  <a:srgbClr val="FFFFFF"/>
                </a:solidFill>
                <a:effectLst/>
                <a:uFillTx/>
                <a:latin typeface="Arial"/>
              </a:rPr>
              <a:t>Gosod cynseiliau ar gyfer achosion yn y dyfodol</a:t>
            </a:r>
          </a:p>
        </p:txBody>
      </p:sp>
    </p:spTree>
    <p:custDataLst>
      <p:tags r:id="rId1"/>
    </p:custDataLst>
    <p:extLst>
      <p:ext uri="{BB962C8B-B14F-4D97-AF65-F5344CB8AC3E}">
        <p14:creationId xmlns:p14="http://schemas.microsoft.com/office/powerpoint/2010/main" val="31630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P spid="23" grpId="0" animBg="1"/>
      <p:bldP spid="24" grpId="0" animBg="1"/>
      <p:bldP spid="25" grpId="0" animBg="1"/>
      <p:bldP spid="26" grpId="0" animBg="1"/>
      <p:bldP spid="27" grpId="0" animBg="1"/>
      <p:bldP spid="28" grpId="0" animBg="1"/>
      <p:bldP spid="32" grpId="0"/>
      <p:bldP spid="33" grpId="0"/>
      <p:bldP spid="34" grpId="0" animBg="1"/>
      <p:bldP spid="35" grpId="0" animBg="1"/>
      <p:bldP spid="36" grpId="0" animBg="1"/>
      <p:bldP spid="37" grpId="0" animBg="1"/>
      <p:bldP spid="38" grpId="0" animBg="1"/>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816739" y="312821"/>
            <a:ext cx="4310063" cy="5653080"/>
          </a:xfrm>
        </p:spPr>
        <p:txBody>
          <a:bodyPr>
            <a:normAutofit/>
          </a:bodyPr>
          <a:lstStyle/>
          <a:p>
            <a:r>
              <a:rPr lang="en-US" sz="2100" b="1" dirty="0">
                <a:solidFill>
                  <a:srgbClr val="16AD85"/>
                </a:solidFill>
                <a:latin typeface="+mj-lt"/>
                <a:ea typeface="+mj-ea"/>
                <a:cs typeface="+mj-cs"/>
              </a:rPr>
              <a:t>Who can make an advance decision to refuse treatment?</a:t>
            </a:r>
            <a:endParaRPr lang="en-GB" sz="2100" b="1">
              <a:solidFill>
                <a:srgbClr val="16AD85"/>
              </a:solidFill>
              <a:latin typeface="+mj-lt"/>
              <a:ea typeface="+mj-ea"/>
              <a:cs typeface="Arial"/>
            </a:endParaRPr>
          </a:p>
        </p:txBody>
      </p:sp>
      <p:sp>
        <p:nvSpPr>
          <p:cNvPr id="10" name="TextBox 9"/>
          <p:cNvSpPr txBox="1"/>
          <p:nvPr/>
        </p:nvSpPr>
        <p:spPr>
          <a:xfrm>
            <a:off x="4917099" y="568713"/>
            <a:ext cx="3809903" cy="5397188"/>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person must be 18 years old and </a:t>
            </a:r>
          </a:p>
          <a:p>
            <a:r>
              <a:rPr lang="en-US" sz="1400" dirty="0"/>
              <a:t>     over.</a:t>
            </a:r>
          </a:p>
          <a:p>
            <a:endParaRPr lang="en-US" sz="1400" dirty="0"/>
          </a:p>
          <a:p>
            <a:pPr marL="285750" indent="-285750">
              <a:buFont typeface="Arial" panose="020B0604020202020204" pitchFamily="34" charset="0"/>
              <a:buChar char="•"/>
            </a:pPr>
            <a:r>
              <a:rPr lang="en-US" sz="1400" dirty="0"/>
              <a:t>They must have capacity at the time of </a:t>
            </a:r>
          </a:p>
          <a:p>
            <a:r>
              <a:rPr lang="en-US" sz="1400" dirty="0"/>
              <a:t>     making the advanced decision.</a:t>
            </a:r>
          </a:p>
          <a:p>
            <a:endParaRPr lang="en-US" sz="1400" dirty="0"/>
          </a:p>
          <a:p>
            <a:pPr marL="285750" indent="-285750">
              <a:buFont typeface="Arial" panose="020B0604020202020204" pitchFamily="34" charset="0"/>
              <a:buChar char="•"/>
            </a:pPr>
            <a:r>
              <a:rPr lang="en-US" sz="1400" dirty="0"/>
              <a:t>They must state what treatment they </a:t>
            </a:r>
          </a:p>
          <a:p>
            <a:r>
              <a:rPr lang="en-US" sz="1400" dirty="0"/>
              <a:t>     want to refuse.</a:t>
            </a:r>
            <a:endParaRPr lang="en-GB" sz="1400" dirty="0"/>
          </a:p>
          <a:p>
            <a:endParaRPr lang="en-US" sz="1400" dirty="0"/>
          </a:p>
          <a:p>
            <a:pPr marL="285750" indent="-285750">
              <a:buFont typeface="Arial" panose="020B0604020202020204" pitchFamily="34" charset="0"/>
              <a:buChar char="•"/>
            </a:pPr>
            <a:r>
              <a:rPr lang="en-US" sz="1400" dirty="0"/>
              <a:t>That statement must be written, signed</a:t>
            </a:r>
          </a:p>
          <a:p>
            <a:r>
              <a:rPr lang="en-US" sz="1400" dirty="0"/>
              <a:t>     and witnessed. </a:t>
            </a:r>
          </a:p>
          <a:p>
            <a:endParaRPr lang="en-US" sz="1400" dirty="0"/>
          </a:p>
          <a:p>
            <a:pPr marL="285750" indent="-285750">
              <a:buFont typeface="Arial" panose="020B0604020202020204" pitchFamily="34" charset="0"/>
              <a:buChar char="•"/>
            </a:pPr>
            <a:r>
              <a:rPr lang="en-US" sz="1400" dirty="0"/>
              <a:t>State clearly that the decision applies </a:t>
            </a:r>
          </a:p>
          <a:p>
            <a:r>
              <a:rPr lang="en-US" sz="1400" dirty="0"/>
              <a:t>     even if life is at risk.</a:t>
            </a:r>
          </a:p>
          <a:p>
            <a:endParaRPr lang="en-US" sz="1400" dirty="0"/>
          </a:p>
          <a:p>
            <a:pPr marL="285750" indent="-285750">
              <a:buFont typeface="Arial" panose="020B0604020202020204" pitchFamily="34" charset="0"/>
              <a:buChar char="•"/>
            </a:pPr>
            <a:r>
              <a:rPr lang="en-US" sz="1400" dirty="0"/>
              <a:t>The person can withdraw and amend </a:t>
            </a:r>
          </a:p>
          <a:p>
            <a:r>
              <a:rPr lang="en-US" sz="1400" dirty="0"/>
              <a:t>     their advance decision at any time-  </a:t>
            </a:r>
          </a:p>
          <a:p>
            <a:r>
              <a:rPr lang="en-US" sz="1400" dirty="0"/>
              <a:t>     provided they still have capacity to </a:t>
            </a:r>
          </a:p>
          <a:p>
            <a:r>
              <a:rPr lang="en-US" sz="1400" dirty="0"/>
              <a:t>     do so. </a:t>
            </a:r>
          </a:p>
        </p:txBody>
      </p:sp>
      <p:sp>
        <p:nvSpPr>
          <p:cNvPr id="11" name="Text Placeholder 4"/>
          <p:cNvSpPr>
            <a:spLocks noGrp="1"/>
          </p:cNvSpPr>
          <p:nvPr>
            <p:ph type="body" sz="quarter" idx="12"/>
          </p:nvPr>
        </p:nvSpPr>
        <p:spPr>
          <a:xfrm>
            <a:off x="0" y="312821"/>
            <a:ext cx="4310063" cy="5653080"/>
          </a:xfrm>
        </p:spPr>
        <p:txBody>
          <a:bodyPr>
            <a:normAutofit/>
          </a:bodyPr>
          <a:lstStyle/>
          <a:p>
            <a:r>
              <a:rPr lang="cy" sz="2100" b="1" dirty="0">
                <a:solidFill>
                  <a:srgbClr val="16AD85"/>
                </a:solidFill>
                <a:latin typeface="+mj-lt"/>
                <a:ea typeface="+mj-ea"/>
                <a:cs typeface="+mj-cs"/>
              </a:rPr>
              <a:t>Pwy all wneud penderfyniad ymlaen llaw i wrthod triniaeth?</a:t>
            </a:r>
            <a:endParaRPr lang="en-US" sz="2100" b="1" dirty="0">
              <a:solidFill>
                <a:srgbClr val="16AD85"/>
              </a:solidFill>
              <a:latin typeface="+mj-lt"/>
              <a:ea typeface="+mj-ea"/>
              <a:cs typeface="Arial"/>
            </a:endParaRPr>
          </a:p>
        </p:txBody>
      </p:sp>
      <p:sp>
        <p:nvSpPr>
          <p:cNvPr id="12" name="TextBox 11"/>
          <p:cNvSpPr txBox="1"/>
          <p:nvPr/>
        </p:nvSpPr>
        <p:spPr>
          <a:xfrm>
            <a:off x="100360" y="673767"/>
            <a:ext cx="4560849" cy="52921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rPr>
              <a:t>Rhaid i berson fod yn 18 oed a </a:t>
            </a:r>
          </a:p>
          <a:p>
            <a:r>
              <a:rPr lang="cy" sz="1400" b="0" i="0" u="none" strike="noStrike" cap="none" baseline="0" dirty="0">
                <a:solidFill>
                  <a:srgbClr val="000000"/>
                </a:solidFill>
                <a:effectLst/>
                <a:uFillTx/>
              </a:rPr>
              <a:t>     throsodd.</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iddo feddu ar alluedd ar adeg </a:t>
            </a:r>
          </a:p>
          <a:p>
            <a:r>
              <a:rPr lang="cy" sz="1400" b="0" i="0" u="none" strike="noStrike" cap="none" baseline="0" dirty="0">
                <a:solidFill>
                  <a:srgbClr val="000000"/>
                </a:solidFill>
                <a:effectLst/>
                <a:uFillTx/>
              </a:rPr>
              <a:t>     gwneud y penderfyniad ymlaen llaw.</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iddo ddatgan pa driniaeth y mae </a:t>
            </a:r>
          </a:p>
          <a:p>
            <a:r>
              <a:rPr lang="cy" sz="1400" b="0" i="0" u="none" strike="noStrike" cap="none" baseline="0" dirty="0">
                <a:solidFill>
                  <a:srgbClr val="000000"/>
                </a:solidFill>
                <a:effectLst/>
                <a:uFillTx/>
              </a:rPr>
              <a:t>     eisiau gwrthod.</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Rhaid ysgrifennu'r datganiad hwnnw, ei lofnodi</a:t>
            </a:r>
          </a:p>
          <a:p>
            <a:r>
              <a:rPr lang="cy" sz="1400" b="0" i="0" u="none" strike="noStrike" cap="none" baseline="0" dirty="0">
                <a:solidFill>
                  <a:srgbClr val="000000"/>
                </a:solidFill>
                <a:effectLst/>
                <a:uFillTx/>
              </a:rPr>
              <a:t>     a'i dystio. </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Nodwch yn glir bod y penderfyniad yn berthnasol </a:t>
            </a:r>
          </a:p>
          <a:p>
            <a:r>
              <a:rPr lang="cy" sz="1400" b="0" i="0" u="none" strike="noStrike" cap="none" baseline="0" dirty="0">
                <a:solidFill>
                  <a:srgbClr val="000000"/>
                </a:solidFill>
                <a:effectLst/>
                <a:uFillTx/>
              </a:rPr>
              <a:t>     hyd yn oed os yw bywyd mewn perygl.</a:t>
            </a:r>
          </a:p>
          <a:p>
            <a:endParaRPr lang="en-US" sz="1400" dirty="0"/>
          </a:p>
          <a:p>
            <a:pPr marL="285750" indent="-285750">
              <a:buFont typeface="Arial" panose="020B0604020202020204" pitchFamily="34" charset="0"/>
              <a:buChar char="•"/>
            </a:pPr>
            <a:r>
              <a:rPr lang="cy" sz="1400" b="0" i="0" u="none" strike="noStrike" cap="none" baseline="0" dirty="0">
                <a:solidFill>
                  <a:srgbClr val="000000"/>
                </a:solidFill>
                <a:effectLst/>
                <a:uFillTx/>
              </a:rPr>
              <a:t>Gall y person dynnu'n ôl a diwygio </a:t>
            </a:r>
          </a:p>
          <a:p>
            <a:r>
              <a:rPr lang="cy" sz="1400" b="0" i="0" u="none" strike="noStrike" cap="none" baseline="0" dirty="0">
                <a:solidFill>
                  <a:srgbClr val="000000"/>
                </a:solidFill>
                <a:effectLst/>
                <a:uFillTx/>
              </a:rPr>
              <a:t>     ei benderfyniad ymlaen llaw ar unrhyw adeg -  </a:t>
            </a:r>
          </a:p>
          <a:p>
            <a:r>
              <a:rPr lang="cy" sz="1400" b="0" i="0" u="none" strike="noStrike" cap="none" baseline="0" dirty="0">
                <a:solidFill>
                  <a:srgbClr val="000000"/>
                </a:solidFill>
                <a:effectLst/>
                <a:uFillTx/>
              </a:rPr>
              <a:t>     ar yr amod bod ganddo'r galluedd o hyd </a:t>
            </a:r>
          </a:p>
          <a:p>
            <a:r>
              <a:rPr lang="cy" sz="1400" b="0" i="0" u="none" strike="noStrike" cap="none" baseline="0" dirty="0">
                <a:solidFill>
                  <a:srgbClr val="000000"/>
                </a:solidFill>
                <a:effectLst/>
                <a:uFillTx/>
              </a:rPr>
              <a:t>     i wneud hynny. </a:t>
            </a:r>
          </a:p>
        </p:txBody>
      </p:sp>
    </p:spTree>
    <p:custDataLst>
      <p:tags r:id="rId1"/>
    </p:custDataLst>
    <p:extLst>
      <p:ext uri="{BB962C8B-B14F-4D97-AF65-F5344CB8AC3E}">
        <p14:creationId xmlns:p14="http://schemas.microsoft.com/office/powerpoint/2010/main" val="380232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7424" y="702527"/>
            <a:ext cx="914400" cy="914400"/>
          </a:xfrm>
          <a:prstGeom prst="rect">
            <a:avLst/>
          </a:prstGeom>
        </p:spPr>
        <p:txBody>
          <a:bodyPr vert="horz" wrap="none" lIns="91440" tIns="45720" rIns="91440" bIns="45720" rtlCol="0" anchor="ctr">
            <a:normAutofit/>
          </a:bodyPr>
          <a:lstStyle/>
          <a:p>
            <a:endParaRPr lang="en-GB" dirty="0"/>
          </a:p>
        </p:txBody>
      </p:sp>
      <p:sp>
        <p:nvSpPr>
          <p:cNvPr id="9" name="TextBox 8"/>
          <p:cNvSpPr txBox="1"/>
          <p:nvPr/>
        </p:nvSpPr>
        <p:spPr>
          <a:xfrm>
            <a:off x="3300759" y="1345071"/>
            <a:ext cx="5664821" cy="914400"/>
          </a:xfrm>
          <a:prstGeom prst="rect">
            <a:avLst/>
          </a:prstGeom>
        </p:spPr>
        <p:txBody>
          <a:bodyPr vert="horz" wrap="none" lIns="91440" tIns="45720" rIns="91440" bIns="45720" rtlCol="0" anchor="ctr">
            <a:normAutofit/>
          </a:bodyPr>
          <a:lstStyle/>
          <a:p>
            <a:endParaRPr lang="en-GB" dirty="0"/>
          </a:p>
        </p:txBody>
      </p:sp>
      <p:sp>
        <p:nvSpPr>
          <p:cNvPr id="14" name="Text Placeholder 4"/>
          <p:cNvSpPr>
            <a:spLocks noGrp="1"/>
          </p:cNvSpPr>
          <p:nvPr>
            <p:ph type="body" sz="quarter" idx="12"/>
          </p:nvPr>
        </p:nvSpPr>
        <p:spPr>
          <a:xfrm>
            <a:off x="4828476" y="168442"/>
            <a:ext cx="4315524" cy="5797459"/>
          </a:xfrm>
        </p:spPr>
        <p:txBody>
          <a:bodyPr>
            <a:normAutofit/>
          </a:bodyPr>
          <a:lstStyle/>
          <a:p>
            <a:r>
              <a:rPr lang="en-US" sz="2100" b="1" dirty="0">
                <a:solidFill>
                  <a:srgbClr val="16AD85"/>
                </a:solidFill>
                <a:latin typeface="+mj-lt"/>
                <a:ea typeface="+mj-ea"/>
                <a:cs typeface="+mj-cs"/>
              </a:rPr>
              <a:t>What’s the difference between an attorney and a court deputy?</a:t>
            </a:r>
            <a:endParaRPr lang="en-US" sz="21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5" name="TextBox 14"/>
          <p:cNvSpPr txBox="1"/>
          <p:nvPr/>
        </p:nvSpPr>
        <p:spPr>
          <a:xfrm>
            <a:off x="6077416" y="702527"/>
            <a:ext cx="914400"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5062658" y="804228"/>
            <a:ext cx="3378811" cy="735400"/>
          </a:xfrm>
          <a:prstGeom prst="rect">
            <a:avLst/>
          </a:prstGeom>
        </p:spPr>
        <p:txBody>
          <a:bodyPr vert="horz" wrap="none" lIns="91440" tIns="45720" rIns="91440" bIns="45720" rtlCol="0" anchor="ctr">
            <a:normAutofit/>
          </a:bodyPr>
          <a:lstStyle/>
          <a:p>
            <a:r>
              <a:rPr lang="en-US" sz="1400" dirty="0"/>
              <a:t>An attorney is appointed by an individual </a:t>
            </a:r>
          </a:p>
          <a:p>
            <a:r>
              <a:rPr lang="en-US" sz="1400" dirty="0"/>
              <a:t>whilst they have capacity in preparation </a:t>
            </a:r>
          </a:p>
          <a:p>
            <a:r>
              <a:rPr lang="en-US" sz="1400" dirty="0"/>
              <a:t>for when they lose capacity.</a:t>
            </a:r>
            <a:endParaRPr lang="en-GB" sz="1400" dirty="0"/>
          </a:p>
        </p:txBody>
      </p:sp>
      <p:sp>
        <p:nvSpPr>
          <p:cNvPr id="17" name="TextBox 16"/>
          <p:cNvSpPr txBox="1"/>
          <p:nvPr/>
        </p:nvSpPr>
        <p:spPr>
          <a:xfrm>
            <a:off x="5062659" y="3130842"/>
            <a:ext cx="2843558" cy="914400"/>
          </a:xfrm>
          <a:prstGeom prst="rect">
            <a:avLst/>
          </a:prstGeom>
        </p:spPr>
        <p:txBody>
          <a:bodyPr vert="horz" wrap="none" lIns="91440" tIns="45720" rIns="91440" bIns="45720" rtlCol="0" anchor="ctr">
            <a:normAutofit/>
          </a:bodyPr>
          <a:lstStyle/>
          <a:p>
            <a:r>
              <a:rPr lang="en-US" sz="1400" dirty="0"/>
              <a:t>A deputy is appointed by the </a:t>
            </a:r>
          </a:p>
          <a:p>
            <a:r>
              <a:rPr lang="en-US" sz="1400" dirty="0"/>
              <a:t>Court of Protection once </a:t>
            </a:r>
          </a:p>
          <a:p>
            <a:r>
              <a:rPr lang="en-US" sz="1400" dirty="0"/>
              <a:t>an individual lacks capacity.</a:t>
            </a:r>
            <a:endParaRPr lang="en-GB" sz="1400" dirty="0"/>
          </a:p>
        </p:txBody>
      </p:sp>
      <p:sp>
        <p:nvSpPr>
          <p:cNvPr id="18" name="TextBox 17"/>
          <p:cNvSpPr txBox="1"/>
          <p:nvPr/>
        </p:nvSpPr>
        <p:spPr>
          <a:xfrm>
            <a:off x="8240751" y="1345071"/>
            <a:ext cx="5664821" cy="914400"/>
          </a:xfrm>
          <a:prstGeom prst="rect">
            <a:avLst/>
          </a:prstGeom>
        </p:spPr>
        <p:txBody>
          <a:bodyPr vert="horz" wrap="none" lIns="91440" tIns="45720" rIns="91440" bIns="45720" rtlCol="0" anchor="ctr">
            <a:normAutofit/>
          </a:bodyPr>
          <a:lstStyle/>
          <a:p>
            <a:endParaRPr lang="en-GB" dirty="0"/>
          </a:p>
        </p:txBody>
      </p:sp>
      <p:sp>
        <p:nvSpPr>
          <p:cNvPr id="19" name="TextBox 18"/>
          <p:cNvSpPr txBox="1"/>
          <p:nvPr/>
        </p:nvSpPr>
        <p:spPr>
          <a:xfrm>
            <a:off x="5073808" y="4669746"/>
            <a:ext cx="3557241" cy="914400"/>
          </a:xfrm>
          <a:prstGeom prst="rect">
            <a:avLst/>
          </a:prstGeom>
        </p:spPr>
        <p:txBody>
          <a:bodyPr vert="horz" wrap="none" lIns="91440" tIns="45720" rIns="91440" bIns="45720" rtlCol="0" anchor="ctr">
            <a:normAutofit/>
          </a:bodyPr>
          <a:lstStyle/>
          <a:p>
            <a:r>
              <a:rPr lang="en-US" sz="1400" dirty="0"/>
              <a:t>Deputyships do have more safeguards to </a:t>
            </a:r>
          </a:p>
          <a:p>
            <a:r>
              <a:rPr lang="en-US" sz="1400" dirty="0"/>
              <a:t>help protect an incapacitated person from </a:t>
            </a:r>
          </a:p>
          <a:p>
            <a:r>
              <a:rPr lang="en-US" sz="1400" dirty="0"/>
              <a:t>financial abuse.</a:t>
            </a:r>
            <a:endParaRPr lang="en-GB" sz="1400" dirty="0"/>
          </a:p>
        </p:txBody>
      </p:sp>
      <p:sp>
        <p:nvSpPr>
          <p:cNvPr id="20" name="TextBox 19"/>
          <p:cNvSpPr txBox="1"/>
          <p:nvPr/>
        </p:nvSpPr>
        <p:spPr>
          <a:xfrm>
            <a:off x="5062658" y="2343856"/>
            <a:ext cx="3211546" cy="914400"/>
          </a:xfrm>
          <a:prstGeom prst="rect">
            <a:avLst/>
          </a:prstGeom>
        </p:spPr>
        <p:txBody>
          <a:bodyPr vert="horz" wrap="none" lIns="91440" tIns="45720" rIns="91440" bIns="45720" rtlCol="0" anchor="ctr">
            <a:normAutofit/>
          </a:bodyPr>
          <a:lstStyle/>
          <a:p>
            <a:r>
              <a:rPr lang="en-US" sz="1400" dirty="0"/>
              <a:t>Lasting powers of attorney can be </a:t>
            </a:r>
          </a:p>
          <a:p>
            <a:r>
              <a:rPr lang="en-US" sz="1400" dirty="0"/>
              <a:t>set up for property, financial affairs, </a:t>
            </a:r>
          </a:p>
          <a:p>
            <a:r>
              <a:rPr lang="en-US" sz="1400" dirty="0"/>
              <a:t>health and welfare.</a:t>
            </a:r>
            <a:endParaRPr lang="en-GB" sz="1400" dirty="0"/>
          </a:p>
        </p:txBody>
      </p:sp>
      <p:sp>
        <p:nvSpPr>
          <p:cNvPr id="21" name="TextBox 20"/>
          <p:cNvSpPr txBox="1"/>
          <p:nvPr/>
        </p:nvSpPr>
        <p:spPr>
          <a:xfrm>
            <a:off x="5062658" y="1495960"/>
            <a:ext cx="3456875" cy="914400"/>
          </a:xfrm>
          <a:prstGeom prst="rect">
            <a:avLst/>
          </a:prstGeom>
        </p:spPr>
        <p:txBody>
          <a:bodyPr vert="horz" wrap="none" lIns="91440" tIns="45720" rIns="91440" bIns="45720" rtlCol="0" anchor="ctr">
            <a:normAutofit/>
          </a:bodyPr>
          <a:lstStyle/>
          <a:p>
            <a:r>
              <a:rPr lang="en-US" sz="1400" dirty="0"/>
              <a:t>It is the donor who decides who will be </a:t>
            </a:r>
          </a:p>
          <a:p>
            <a:r>
              <a:rPr lang="en-US" sz="1400" dirty="0"/>
              <a:t>the attorney, provided that conditions set </a:t>
            </a:r>
          </a:p>
          <a:p>
            <a:r>
              <a:rPr lang="en-US" sz="1400" dirty="0"/>
              <a:t>by the OPG are met.</a:t>
            </a:r>
            <a:endParaRPr lang="en-GB" sz="1400" dirty="0"/>
          </a:p>
        </p:txBody>
      </p:sp>
      <p:sp>
        <p:nvSpPr>
          <p:cNvPr id="22" name="TextBox 21"/>
          <p:cNvSpPr txBox="1"/>
          <p:nvPr/>
        </p:nvSpPr>
        <p:spPr>
          <a:xfrm>
            <a:off x="5062658" y="3873439"/>
            <a:ext cx="3088888" cy="914400"/>
          </a:xfrm>
          <a:prstGeom prst="rect">
            <a:avLst/>
          </a:prstGeom>
        </p:spPr>
        <p:txBody>
          <a:bodyPr vert="horz" wrap="none" lIns="91440" tIns="45720" rIns="91440" bIns="45720" rtlCol="0" anchor="ctr">
            <a:normAutofit/>
          </a:bodyPr>
          <a:lstStyle/>
          <a:p>
            <a:r>
              <a:rPr lang="en-US" sz="1400" dirty="0"/>
              <a:t>It is the court who decides who will </a:t>
            </a:r>
          </a:p>
          <a:p>
            <a:r>
              <a:rPr lang="en-US" sz="1400" dirty="0"/>
              <a:t>act in the person’s best interests. </a:t>
            </a:r>
            <a:endParaRPr lang="en-GB" sz="1400" dirty="0"/>
          </a:p>
        </p:txBody>
      </p:sp>
      <p:sp>
        <p:nvSpPr>
          <p:cNvPr id="23" name="Text Placeholder 4"/>
          <p:cNvSpPr>
            <a:spLocks noGrp="1"/>
          </p:cNvSpPr>
          <p:nvPr>
            <p:ph type="body" sz="quarter" idx="12"/>
          </p:nvPr>
        </p:nvSpPr>
        <p:spPr>
          <a:xfrm>
            <a:off x="0" y="168442"/>
            <a:ext cx="4694663" cy="5797459"/>
          </a:xfrm>
        </p:spPr>
        <p:txBody>
          <a:bodyPr>
            <a:normAutofit/>
          </a:bodyPr>
          <a:lstStyle/>
          <a:p>
            <a:r>
              <a:rPr lang="cy" sz="2100" b="1" dirty="0">
                <a:solidFill>
                  <a:srgbClr val="16AD85"/>
                </a:solidFill>
                <a:latin typeface="+mj-lt"/>
                <a:ea typeface="+mj-ea"/>
                <a:cs typeface="+mj-cs"/>
              </a:rPr>
              <a:t>Beth yw'r gwahaniaeth rhwng atwrnai a dirprwy llys?</a:t>
            </a:r>
            <a:endParaRPr lang="en-US" sz="21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24" name="TextBox 23"/>
          <p:cNvSpPr txBox="1"/>
          <p:nvPr/>
        </p:nvSpPr>
        <p:spPr>
          <a:xfrm>
            <a:off x="1137424" y="702527"/>
            <a:ext cx="914400" cy="914400"/>
          </a:xfrm>
          <a:prstGeom prst="rect">
            <a:avLst/>
          </a:prstGeom>
        </p:spPr>
        <p:txBody>
          <a:bodyPr vert="horz" wrap="none" lIns="91440" tIns="45720" rIns="91440" bIns="45720" rtlCol="0" anchor="ctr">
            <a:normAutofit/>
          </a:bodyPr>
          <a:lstStyle/>
          <a:p>
            <a:endParaRPr lang="en-GB"/>
          </a:p>
        </p:txBody>
      </p:sp>
      <p:sp>
        <p:nvSpPr>
          <p:cNvPr id="25" name="TextBox 24"/>
          <p:cNvSpPr txBox="1"/>
          <p:nvPr/>
        </p:nvSpPr>
        <p:spPr>
          <a:xfrm>
            <a:off x="122666" y="804228"/>
            <a:ext cx="3378811" cy="735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Caiff atwrnai ei benodi gan unigolyn </a:t>
            </a:r>
          </a:p>
          <a:p>
            <a:r>
              <a:rPr lang="cy" sz="1400" b="0" i="0" u="none" strike="noStrike" cap="none" baseline="0" dirty="0">
                <a:solidFill>
                  <a:srgbClr val="000000"/>
                </a:solidFill>
                <a:effectLst/>
                <a:uFillTx/>
                <a:latin typeface="Arial"/>
              </a:rPr>
              <a:t>tra bod ganddynt y gallu i baratoi </a:t>
            </a:r>
          </a:p>
          <a:p>
            <a:r>
              <a:rPr lang="cy" sz="1400" b="0" i="0" u="none" strike="noStrike" cap="none" baseline="0" dirty="0">
                <a:solidFill>
                  <a:srgbClr val="000000"/>
                </a:solidFill>
                <a:effectLst/>
                <a:uFillTx/>
                <a:latin typeface="Arial"/>
              </a:rPr>
              <a:t>ar gyfer pan fyddant yn colli galluedd.</a:t>
            </a:r>
          </a:p>
        </p:txBody>
      </p:sp>
      <p:sp>
        <p:nvSpPr>
          <p:cNvPr id="26" name="TextBox 25"/>
          <p:cNvSpPr txBox="1"/>
          <p:nvPr/>
        </p:nvSpPr>
        <p:spPr>
          <a:xfrm>
            <a:off x="122667" y="3130842"/>
            <a:ext cx="2843558"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Penodir dirprwy gan y</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Llys Gwarchod unwaith</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nid oes gan unigolyn </a:t>
            </a:r>
            <a:r>
              <a:rPr lang="cy-GB" sz="1400" b="0" i="0" u="none" strike="noStrike" cap="none" baseline="0" dirty="0" err="1">
                <a:solidFill>
                  <a:srgbClr val="000000"/>
                </a:solidFill>
                <a:effectLst/>
                <a:uFillTx/>
                <a:latin typeface="Arial"/>
              </a:rPr>
              <a:t>alluedd</a:t>
            </a:r>
            <a:r>
              <a:rPr lang="cy-GB" sz="1400" b="0" i="0" u="none" strike="noStrike" cap="none" baseline="0" dirty="0">
                <a:solidFill>
                  <a:srgbClr val="000000"/>
                </a:solidFill>
                <a:effectLst/>
                <a:uFillTx/>
                <a:latin typeface="Arial"/>
              </a:rPr>
              <a:t>.</a:t>
            </a:r>
            <a:endParaRPr lang="cy-GB" sz="1400" b="0" i="0" u="none" strike="noStrike" cap="none" baseline="0" dirty="0">
              <a:solidFill>
                <a:srgbClr val="000000"/>
              </a:solidFill>
              <a:effectLst/>
              <a:uFillTx/>
              <a:latin typeface="Arial"/>
              <a:cs typeface="Arial"/>
            </a:endParaRPr>
          </a:p>
        </p:txBody>
      </p:sp>
      <p:sp>
        <p:nvSpPr>
          <p:cNvPr id="27" name="TextBox 26"/>
          <p:cNvSpPr txBox="1"/>
          <p:nvPr/>
        </p:nvSpPr>
        <p:spPr>
          <a:xfrm>
            <a:off x="3300759" y="1345071"/>
            <a:ext cx="5664821" cy="914400"/>
          </a:xfrm>
          <a:prstGeom prst="rect">
            <a:avLst/>
          </a:prstGeom>
        </p:spPr>
        <p:txBody>
          <a:bodyPr vert="horz" wrap="none" lIns="91440" tIns="45720" rIns="91440" bIns="45720" rtlCol="0" anchor="ctr">
            <a:normAutofit/>
          </a:bodyPr>
          <a:lstStyle/>
          <a:p>
            <a:endParaRPr lang="en-GB"/>
          </a:p>
        </p:txBody>
      </p:sp>
      <p:sp>
        <p:nvSpPr>
          <p:cNvPr id="28" name="TextBox 27"/>
          <p:cNvSpPr txBox="1"/>
          <p:nvPr/>
        </p:nvSpPr>
        <p:spPr>
          <a:xfrm>
            <a:off x="133816" y="4669746"/>
            <a:ext cx="3557241"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Mae gan ddirprwyon</a:t>
            </a:r>
            <a:r>
              <a:rPr lang="cy" sz="1400" b="0" i="0" u="none" strike="noStrike" cap="none" dirty="0">
                <a:solidFill>
                  <a:srgbClr val="000000"/>
                </a:solidFill>
                <a:effectLst/>
                <a:uFillTx/>
                <a:latin typeface="Arial"/>
              </a:rPr>
              <a:t> fwy </a:t>
            </a:r>
            <a:r>
              <a:rPr lang="cy" sz="1400" b="0" i="0" u="none" strike="noStrike" cap="none" baseline="0" dirty="0">
                <a:solidFill>
                  <a:srgbClr val="000000"/>
                </a:solidFill>
                <a:effectLst/>
                <a:uFillTx/>
                <a:latin typeface="Arial"/>
              </a:rPr>
              <a:t>o fesurau diogelu</a:t>
            </a:r>
          </a:p>
          <a:p>
            <a:r>
              <a:rPr lang="en-GB" sz="1400" b="0" i="0" u="none" strike="noStrike" cap="none" baseline="0" dirty="0">
                <a:solidFill>
                  <a:srgbClr val="000000"/>
                </a:solidFill>
                <a:effectLst/>
                <a:uFillTx/>
                <a:latin typeface="Arial"/>
              </a:rPr>
              <a:t>I</a:t>
            </a:r>
            <a:r>
              <a:rPr lang="cy" sz="1400" b="0" i="0" u="none" strike="noStrike" cap="none" baseline="0" dirty="0">
                <a:solidFill>
                  <a:srgbClr val="000000"/>
                </a:solidFill>
                <a:effectLst/>
                <a:uFillTx/>
                <a:latin typeface="Arial"/>
              </a:rPr>
              <a:t> helpu i amddiffyn person analluog rhag </a:t>
            </a:r>
          </a:p>
          <a:p>
            <a:r>
              <a:rPr lang="en-GB" sz="1400" b="0" i="0" u="none" strike="noStrike" cap="none" baseline="0" dirty="0">
                <a:solidFill>
                  <a:srgbClr val="000000"/>
                </a:solidFill>
                <a:effectLst/>
                <a:uFillTx/>
                <a:latin typeface="Arial"/>
              </a:rPr>
              <a:t>c</a:t>
            </a:r>
            <a:r>
              <a:rPr lang="cy" sz="1400" b="0" i="0" u="none" strike="noStrike" cap="none" baseline="0" dirty="0">
                <a:solidFill>
                  <a:srgbClr val="000000"/>
                </a:solidFill>
                <a:effectLst/>
                <a:uFillTx/>
                <a:latin typeface="Arial"/>
              </a:rPr>
              <a:t>am-drin ariannol.</a:t>
            </a:r>
          </a:p>
        </p:txBody>
      </p:sp>
      <p:sp>
        <p:nvSpPr>
          <p:cNvPr id="29" name="TextBox 28"/>
          <p:cNvSpPr txBox="1"/>
          <p:nvPr/>
        </p:nvSpPr>
        <p:spPr>
          <a:xfrm>
            <a:off x="122666" y="2343856"/>
            <a:ext cx="3211546"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Gall pwerau atwrnai parhaus gael eu </a:t>
            </a:r>
          </a:p>
          <a:p>
            <a:r>
              <a:rPr lang="cy" sz="1400" b="0" i="0" u="none" strike="noStrike" cap="none" baseline="0" dirty="0">
                <a:solidFill>
                  <a:srgbClr val="000000"/>
                </a:solidFill>
                <a:effectLst/>
                <a:uFillTx/>
                <a:latin typeface="Arial"/>
              </a:rPr>
              <a:t>sefydlu ar gyfer eiddo, materion ariannol, </a:t>
            </a:r>
          </a:p>
          <a:p>
            <a:r>
              <a:rPr lang="cy" sz="1400" b="0" i="0" u="none" strike="noStrike" cap="none" baseline="0" dirty="0">
                <a:solidFill>
                  <a:srgbClr val="000000"/>
                </a:solidFill>
                <a:effectLst/>
                <a:uFillTx/>
                <a:latin typeface="Arial"/>
              </a:rPr>
              <a:t>iechyd a llesiant</a:t>
            </a:r>
          </a:p>
        </p:txBody>
      </p:sp>
      <p:sp>
        <p:nvSpPr>
          <p:cNvPr id="30" name="TextBox 29"/>
          <p:cNvSpPr txBox="1"/>
          <p:nvPr/>
        </p:nvSpPr>
        <p:spPr>
          <a:xfrm>
            <a:off x="122666" y="1495960"/>
            <a:ext cx="3456875" cy="914400"/>
          </a:xfrm>
          <a:prstGeom prst="rect">
            <a:avLst/>
          </a:prstGeom>
        </p:spPr>
        <p:txBody>
          <a:bodyPr vert="horz" wrap="none" lIns="91440" tIns="45720" rIns="91440" bIns="45720" rtlCol="0" anchor="ctr">
            <a:normAutofit/>
          </a:bodyPr>
          <a:lstStyle/>
          <a:p>
            <a:r>
              <a:rPr lang="cy-GB" sz="1400" b="0" i="0" u="none" strike="noStrike" cap="none" baseline="0" dirty="0">
                <a:solidFill>
                  <a:srgbClr val="000000"/>
                </a:solidFill>
                <a:effectLst/>
                <a:uFillTx/>
                <a:latin typeface="Arial"/>
              </a:rPr>
              <a:t>Y derbynnydd sy'n penderfynu pwy fydd</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yr atwrnai, ar yr amod bod amodau a osodir gan yr</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b="0" i="0" u="none" strike="noStrike" cap="none" baseline="0" dirty="0">
                <a:solidFill>
                  <a:srgbClr val="000000"/>
                </a:solidFill>
                <a:effectLst/>
                <a:uFillTx/>
                <a:latin typeface="Arial"/>
              </a:rPr>
              <a:t>OPG yn cael eu bodloni.</a:t>
            </a:r>
            <a:endParaRPr lang="cy-GB" sz="1400" b="0" i="0" u="none" strike="noStrike" cap="none" baseline="0" dirty="0">
              <a:solidFill>
                <a:srgbClr val="000000"/>
              </a:solidFill>
              <a:effectLst/>
              <a:uFillTx/>
              <a:latin typeface="Arial"/>
              <a:cs typeface="Arial"/>
            </a:endParaRPr>
          </a:p>
        </p:txBody>
      </p:sp>
      <p:sp>
        <p:nvSpPr>
          <p:cNvPr id="31" name="TextBox 30"/>
          <p:cNvSpPr txBox="1"/>
          <p:nvPr/>
        </p:nvSpPr>
        <p:spPr>
          <a:xfrm>
            <a:off x="122666" y="3873439"/>
            <a:ext cx="3088888" cy="9144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 llys sy'n penderfynu pwy fydd yn </a:t>
            </a:r>
          </a:p>
          <a:p>
            <a:r>
              <a:rPr lang="cy" sz="1400" b="0" i="0" u="none" strike="noStrike" cap="none" baseline="0" dirty="0">
                <a:solidFill>
                  <a:srgbClr val="000000"/>
                </a:solidFill>
                <a:effectLst/>
                <a:uFillTx/>
                <a:latin typeface="Arial"/>
              </a:rPr>
              <a:t>gweithredu er lles pennaf y person. </a:t>
            </a:r>
          </a:p>
        </p:txBody>
      </p:sp>
    </p:spTree>
    <p:custDataLst>
      <p:tags r:id="rId1"/>
    </p:custDataLst>
    <p:extLst>
      <p:ext uri="{BB962C8B-B14F-4D97-AF65-F5344CB8AC3E}">
        <p14:creationId xmlns:p14="http://schemas.microsoft.com/office/powerpoint/2010/main" val="16386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P spid="25" grpId="0"/>
      <p:bldP spid="26" grpId="0"/>
      <p:bldP spid="28" grpId="0"/>
      <p:bldP spid="29"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4781" y="1828798"/>
            <a:ext cx="6099717" cy="1159727"/>
          </a:xfrm>
          <a:prstGeom prst="rect">
            <a:avLst/>
          </a:prstGeom>
        </p:spPr>
        <p:txBody>
          <a:bodyPr vert="horz" wrap="none" lIns="91440" tIns="45720" rIns="91440" bIns="45720" rtlCol="0" anchor="ctr">
            <a:normAutofit/>
          </a:bodyPr>
          <a:lstStyle/>
          <a:p>
            <a:endParaRPr lang="en-GB" dirty="0"/>
          </a:p>
        </p:txBody>
      </p:sp>
      <p:sp>
        <p:nvSpPr>
          <p:cNvPr id="11" name="Text Placeholder 4"/>
          <p:cNvSpPr>
            <a:spLocks noGrp="1"/>
          </p:cNvSpPr>
          <p:nvPr>
            <p:ph type="body" sz="quarter" idx="12"/>
          </p:nvPr>
        </p:nvSpPr>
        <p:spPr>
          <a:xfrm>
            <a:off x="5589588" y="100362"/>
            <a:ext cx="3561534" cy="5711876"/>
          </a:xfrm>
        </p:spPr>
        <p:txBody>
          <a:bodyPr>
            <a:normAutofit/>
          </a:bodyPr>
          <a:lstStyle/>
          <a:p>
            <a:pPr>
              <a:lnSpc>
                <a:spcPct val="70000"/>
              </a:lnSpc>
            </a:pPr>
            <a:r>
              <a:rPr lang="en-US" sz="1900" b="1" dirty="0">
                <a:solidFill>
                  <a:srgbClr val="16AD85"/>
                </a:solidFill>
                <a:latin typeface="+mj-lt"/>
                <a:ea typeface="+mj-ea"/>
                <a:cs typeface="+mj-cs"/>
              </a:rPr>
              <a:t>How are healthcare staff protected from advance decisions?</a:t>
            </a:r>
            <a:endParaRPr lang="en-US" sz="1900" b="1" dirty="0">
              <a:solidFill>
                <a:srgbClr val="16AD85"/>
              </a:solidFill>
              <a:latin typeface="+mj-lt"/>
              <a:ea typeface="+mj-ea"/>
              <a:cs typeface="Aria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12" name="Rectangle 11"/>
          <p:cNvSpPr/>
          <p:nvPr/>
        </p:nvSpPr>
        <p:spPr>
          <a:xfrm>
            <a:off x="5599671" y="757278"/>
            <a:ext cx="346565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Healthcare professionals will be protected from liability if they:</a:t>
            </a:r>
            <a:endParaRPr lang="en-GB" dirty="0"/>
          </a:p>
        </p:txBody>
      </p:sp>
      <p:sp>
        <p:nvSpPr>
          <p:cNvPr id="13" name="Rectangle 12"/>
          <p:cNvSpPr/>
          <p:nvPr/>
        </p:nvSpPr>
        <p:spPr>
          <a:xfrm>
            <a:off x="5599671" y="1776707"/>
            <a:ext cx="3465658" cy="1759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Stop or withhold treatment because they reasonably believe that an advance decision exists, and that it is valid and applicable.</a:t>
            </a:r>
            <a:endParaRPr lang="en-GB" sz="1600" dirty="0"/>
          </a:p>
        </p:txBody>
      </p:sp>
      <p:sp>
        <p:nvSpPr>
          <p:cNvPr id="14" name="Rectangle 13"/>
          <p:cNvSpPr/>
          <p:nvPr/>
        </p:nvSpPr>
        <p:spPr>
          <a:xfrm>
            <a:off x="5599671" y="3641725"/>
            <a:ext cx="3465658" cy="20630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Having taken all practical and appropriate steps to find out if the person has made an advance decision to refuse treatment, they do not know or are satisfied that a valid and applicable advance decision exists.</a:t>
            </a:r>
            <a:endParaRPr lang="en-GB" sz="1600" dirty="0"/>
          </a:p>
        </p:txBody>
      </p:sp>
      <p:sp>
        <p:nvSpPr>
          <p:cNvPr id="15" name="Text Placeholder 4"/>
          <p:cNvSpPr>
            <a:spLocks noGrp="1"/>
          </p:cNvSpPr>
          <p:nvPr>
            <p:ph type="body" sz="quarter" idx="12"/>
          </p:nvPr>
        </p:nvSpPr>
        <p:spPr>
          <a:xfrm>
            <a:off x="1" y="100362"/>
            <a:ext cx="4066674" cy="761946"/>
          </a:xfrm>
        </p:spPr>
        <p:txBody>
          <a:bodyPr>
            <a:normAutofit fontScale="92500" lnSpcReduction="20000"/>
          </a:bodyPr>
          <a:lstStyle/>
          <a:p>
            <a:r>
              <a:rPr lang="cy" sz="2100" b="1" dirty="0">
                <a:solidFill>
                  <a:srgbClr val="16AD85"/>
                </a:solidFill>
                <a:latin typeface="+mj-lt"/>
                <a:ea typeface="+mj-ea"/>
                <a:cs typeface="+mj-cs"/>
              </a:rPr>
              <a:t>Sut mae staff gofal iechyd yn cael eu hamddiffyn rhag penderfyniadau ymlaen llaw?</a:t>
            </a:r>
            <a:endParaRPr lang="en-US" sz="2100" b="1" dirty="0">
              <a:solidFill>
                <a:srgbClr val="16AD85"/>
              </a:solidFill>
              <a:latin typeface="+mj-lt"/>
              <a:ea typeface="+mj-ea"/>
              <a:cs typeface="Aria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16" name="Picture 2" descr="How to say no - Friday Magazin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77890" y="1978283"/>
            <a:ext cx="1677428" cy="16634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6116" y="862307"/>
            <a:ext cx="346565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dirty="0">
                <a:solidFill>
                  <a:srgbClr val="FFFFFF"/>
                </a:solidFill>
                <a:effectLst/>
                <a:uFillTx/>
                <a:latin typeface="Arial"/>
              </a:rPr>
              <a:t>Bydd gweithwyr gofal iechyd proffesiynol yn cael eu hamddiffyn rhag atebolrwydd os ydynt:</a:t>
            </a:r>
          </a:p>
        </p:txBody>
      </p:sp>
      <p:sp>
        <p:nvSpPr>
          <p:cNvPr id="18" name="Rectangle 17"/>
          <p:cNvSpPr/>
          <p:nvPr/>
        </p:nvSpPr>
        <p:spPr>
          <a:xfrm>
            <a:off x="156116" y="1881736"/>
            <a:ext cx="3465658" cy="1759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dirty="0">
                <a:solidFill>
                  <a:srgbClr val="FFFFFF"/>
                </a:solidFill>
                <a:effectLst/>
                <a:uFillTx/>
                <a:latin typeface="Arial"/>
              </a:rPr>
              <a:t>Yn stopio neu'n atal triniaeth oherwydd eu bod yn credu'n rhesymol bod penderfyniad ymlaen llaw yn bodoli, a'i fod yn ddilys ac yn berthnasol.</a:t>
            </a:r>
          </a:p>
        </p:txBody>
      </p:sp>
      <p:sp>
        <p:nvSpPr>
          <p:cNvPr id="19" name="Rectangle 18"/>
          <p:cNvSpPr/>
          <p:nvPr/>
        </p:nvSpPr>
        <p:spPr>
          <a:xfrm>
            <a:off x="156116" y="3746754"/>
            <a:ext cx="3465658" cy="20630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600" b="0" i="0" u="none" strike="noStrike" cap="none" baseline="0">
                <a:solidFill>
                  <a:srgbClr val="FFFFFF"/>
                </a:solidFill>
                <a:effectLst/>
                <a:uFillTx/>
                <a:latin typeface="Arial"/>
              </a:rPr>
              <a:t>Ar ôl cymryd pob cam ymarferol a phriodol i ganfod a yw’r person wedi gwneud penderfyniad ymlaen llaw i wrthod triniaeth, nid ydynt yn  gwybod neu’n fodlon bod penderfyniad ymlaen llaw dilys a chymwys yn bodoli.</a:t>
            </a:r>
          </a:p>
        </p:txBody>
      </p:sp>
    </p:spTree>
    <p:custDataLst>
      <p:tags r:id="rId1"/>
    </p:custDataLst>
    <p:extLst>
      <p:ext uri="{BB962C8B-B14F-4D97-AF65-F5344CB8AC3E}">
        <p14:creationId xmlns:p14="http://schemas.microsoft.com/office/powerpoint/2010/main" val="34208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5199352" y="196515"/>
            <a:ext cx="3741821" cy="637673"/>
          </a:xfrm>
        </p:spPr>
        <p:txBody>
          <a:bodyPr>
            <a:noAutofit/>
          </a:bodyPr>
          <a:lstStyle/>
          <a:p>
            <a:r>
              <a:rPr lang="en-US" sz="1900" b="1" dirty="0">
                <a:solidFill>
                  <a:srgbClr val="16AD85"/>
                </a:solidFill>
                <a:latin typeface="+mj-lt"/>
                <a:ea typeface="+mj-ea"/>
                <a:cs typeface="+mj-cs"/>
              </a:rPr>
              <a:t>What is the Independent Mental Capacity Advocate Service and how does it work?</a:t>
            </a:r>
            <a:endParaRPr lang="en-GB" sz="1900" b="1">
              <a:solidFill>
                <a:srgbClr val="16AD85"/>
              </a:solidFill>
              <a:latin typeface="+mj-lt"/>
              <a:ea typeface="+mj-ea"/>
              <a:cs typeface="Arial"/>
            </a:endParaRPr>
          </a:p>
        </p:txBody>
      </p:sp>
      <p:pic>
        <p:nvPicPr>
          <p:cNvPr id="10" name="Picture 2" descr="The Power of a Health Care Advocate | Johns Hopkins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4" y="4138863"/>
            <a:ext cx="1778496" cy="17160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99739" y="1181914"/>
            <a:ext cx="3470817" cy="2810107"/>
          </a:xfrm>
          <a:prstGeom prst="rect">
            <a:avLst/>
          </a:prstGeom>
        </p:spPr>
        <p:txBody>
          <a:bodyPr vert="horz" wrap="none" lIns="91440" tIns="45720" rIns="91440" bIns="45720" rtlCol="0" anchor="ctr">
            <a:noAutofit/>
          </a:bodyPr>
          <a:lstStyle/>
          <a:p>
            <a:r>
              <a:rPr lang="en-US" sz="1600" dirty="0">
                <a:latin typeface="Arial"/>
                <a:cs typeface="Arial"/>
              </a:rPr>
              <a:t>The purpose of the IMCA service is to </a:t>
            </a:r>
            <a:endParaRPr lang="en-US" sz="1600" dirty="0">
              <a:cs typeface="Arial"/>
            </a:endParaRPr>
          </a:p>
          <a:p>
            <a:r>
              <a:rPr lang="en-US" sz="1600" dirty="0">
                <a:latin typeface="Arial"/>
                <a:cs typeface="Arial"/>
              </a:rPr>
              <a:t>help particularly vulnerable people who </a:t>
            </a:r>
            <a:endParaRPr lang="en-US" sz="1600" dirty="0">
              <a:cs typeface="Arial"/>
            </a:endParaRPr>
          </a:p>
          <a:p>
            <a:r>
              <a:rPr lang="en-US" sz="1600" dirty="0">
                <a:latin typeface="Arial"/>
                <a:cs typeface="Arial"/>
              </a:rPr>
              <a:t>lack the capacity to make important </a:t>
            </a:r>
            <a:endParaRPr lang="en-US" sz="1600" dirty="0">
              <a:cs typeface="Arial"/>
            </a:endParaRPr>
          </a:p>
          <a:p>
            <a:r>
              <a:rPr lang="en-US" sz="1600" dirty="0">
                <a:latin typeface="Arial"/>
                <a:cs typeface="Arial"/>
              </a:rPr>
              <a:t>decisions about serious medical </a:t>
            </a:r>
            <a:endParaRPr lang="en-US" sz="1600" dirty="0">
              <a:cs typeface="Arial"/>
            </a:endParaRPr>
          </a:p>
          <a:p>
            <a:r>
              <a:rPr lang="en-US" sz="1600" dirty="0">
                <a:latin typeface="Arial"/>
                <a:cs typeface="Arial"/>
              </a:rPr>
              <a:t>treatment and changes of accommodation, </a:t>
            </a:r>
            <a:endParaRPr lang="en-US" sz="1600" dirty="0">
              <a:cs typeface="Arial"/>
            </a:endParaRPr>
          </a:p>
          <a:p>
            <a:r>
              <a:rPr lang="en-US" sz="1600" dirty="0">
                <a:latin typeface="Arial"/>
                <a:cs typeface="Arial"/>
              </a:rPr>
              <a:t>and who have no family or friends that it </a:t>
            </a:r>
            <a:endParaRPr lang="en-US" sz="1600" dirty="0">
              <a:cs typeface="Arial"/>
            </a:endParaRPr>
          </a:p>
          <a:p>
            <a:r>
              <a:rPr lang="en-US" sz="1600" dirty="0">
                <a:latin typeface="Arial"/>
                <a:cs typeface="Arial"/>
              </a:rPr>
              <a:t>would be appropriate to consult about </a:t>
            </a:r>
            <a:endParaRPr lang="en-US" sz="1600" dirty="0">
              <a:cs typeface="Arial"/>
            </a:endParaRPr>
          </a:p>
          <a:p>
            <a:r>
              <a:rPr lang="en-US" sz="1600" dirty="0">
                <a:latin typeface="Arial"/>
                <a:cs typeface="Arial"/>
              </a:rPr>
              <a:t>those decisions. IMCAs will work with and </a:t>
            </a:r>
            <a:endParaRPr lang="en-US" sz="1600" dirty="0">
              <a:cs typeface="Arial"/>
            </a:endParaRPr>
          </a:p>
          <a:p>
            <a:r>
              <a:rPr lang="en-US" sz="1600" dirty="0">
                <a:latin typeface="Arial"/>
                <a:cs typeface="Arial"/>
              </a:rPr>
              <a:t>support people who lack capacity, and </a:t>
            </a:r>
            <a:endParaRPr lang="en-US" sz="1600" dirty="0">
              <a:cs typeface="Arial"/>
            </a:endParaRPr>
          </a:p>
          <a:p>
            <a:r>
              <a:rPr lang="en-US" sz="1600" dirty="0">
                <a:latin typeface="Arial"/>
                <a:cs typeface="Arial"/>
              </a:rPr>
              <a:t>represent their views to those who are </a:t>
            </a:r>
            <a:endParaRPr lang="en-US" sz="1600" dirty="0">
              <a:cs typeface="Arial"/>
            </a:endParaRPr>
          </a:p>
          <a:p>
            <a:r>
              <a:rPr lang="en-US" sz="1600" dirty="0">
                <a:latin typeface="Arial"/>
                <a:cs typeface="Arial"/>
              </a:rPr>
              <a:t>working out their best </a:t>
            </a:r>
            <a:endParaRPr lang="en-US" sz="1600" dirty="0">
              <a:cs typeface="Arial"/>
            </a:endParaRPr>
          </a:p>
          <a:p>
            <a:r>
              <a:rPr lang="en-US" sz="1600" dirty="0">
                <a:latin typeface="Arial"/>
                <a:cs typeface="Arial"/>
              </a:rPr>
              <a:t>interests.</a:t>
            </a:r>
            <a:endParaRPr lang="en-GB" sz="1600">
              <a:latin typeface="Arial"/>
              <a:cs typeface="Arial"/>
            </a:endParaRPr>
          </a:p>
        </p:txBody>
      </p:sp>
      <p:sp>
        <p:nvSpPr>
          <p:cNvPr id="12" name="Text Placeholder 4"/>
          <p:cNvSpPr>
            <a:spLocks noGrp="1"/>
          </p:cNvSpPr>
          <p:nvPr>
            <p:ph type="body" sz="quarter" idx="12"/>
          </p:nvPr>
        </p:nvSpPr>
        <p:spPr>
          <a:xfrm>
            <a:off x="0" y="164431"/>
            <a:ext cx="4535905" cy="625642"/>
          </a:xfrm>
        </p:spPr>
        <p:txBody>
          <a:bodyPr>
            <a:noAutofit/>
          </a:bodyPr>
          <a:lstStyle/>
          <a:p>
            <a:r>
              <a:rPr lang="cy" sz="1900" b="1" dirty="0">
                <a:solidFill>
                  <a:srgbClr val="16AD85"/>
                </a:solidFill>
                <a:latin typeface="+mj-lt"/>
                <a:ea typeface="+mj-ea"/>
                <a:cs typeface="+mj-cs"/>
              </a:rPr>
              <a:t>Beth yw'r Gwasanaeth Eiriolwyr Galluedd Meddyliol Annibynnol a sut mae'n gweithio?</a:t>
            </a:r>
            <a:endParaRPr lang="en-US" sz="1900" b="1" dirty="0">
              <a:solidFill>
                <a:srgbClr val="16AD85"/>
              </a:solidFill>
              <a:latin typeface="+mj-lt"/>
              <a:ea typeface="+mj-ea"/>
              <a:cs typeface="Arial"/>
            </a:endParaRPr>
          </a:p>
        </p:txBody>
      </p:sp>
      <p:pic>
        <p:nvPicPr>
          <p:cNvPr id="13" name="Picture 2" descr="The Power of a Health Care Advocate | Johns Hopkins Medici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2989" y="4138863"/>
            <a:ext cx="1767744" cy="17056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474" y="777922"/>
            <a:ext cx="4367481" cy="3214098"/>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Pwrpas y gwasanaeth IMCA yw:</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helpu pobl sy'n arbennig o agored i niwed sydd</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heb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i wneud</a:t>
            </a:r>
            <a:r>
              <a:rPr lang="cy-GB" sz="1600" dirty="0">
                <a:solidFill>
                  <a:srgbClr val="000000"/>
                </a:solidFill>
                <a:latin typeface="Arial"/>
              </a:rPr>
              <a:t> </a:t>
            </a:r>
            <a:r>
              <a:rPr lang="cy-GB" sz="1600" b="0" i="0" u="none" strike="noStrike" cap="none" baseline="0" dirty="0">
                <a:solidFill>
                  <a:srgbClr val="000000"/>
                </a:solidFill>
                <a:effectLst/>
                <a:uFillTx/>
                <a:latin typeface="Arial"/>
              </a:rPr>
              <a:t>penderfyniadau pwysig</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am driniaeth feddygol</a:t>
            </a:r>
            <a:r>
              <a:rPr lang="cy-GB" sz="1600" dirty="0">
                <a:solidFill>
                  <a:srgbClr val="000000"/>
                </a:solidFill>
                <a:latin typeface="Arial"/>
              </a:rPr>
              <a:t>  </a:t>
            </a:r>
            <a:r>
              <a:rPr lang="cy-GB" sz="1600" b="0" i="0" u="none" strike="noStrike" cap="none" baseline="0" dirty="0">
                <a:solidFill>
                  <a:srgbClr val="000000"/>
                </a:solidFill>
                <a:effectLst/>
                <a:uFillTx/>
                <a:latin typeface="Arial"/>
              </a:rPr>
              <a:t>difrifol a newid mewn</a:t>
            </a:r>
            <a:endParaRPr lang="cy-GB" sz="1600" dirty="0">
              <a:solidFill>
                <a:srgbClr val="000000"/>
              </a:solidFill>
              <a:latin typeface="Arial"/>
              <a:cs typeface="Arial"/>
            </a:endParaRPr>
          </a:p>
          <a:p>
            <a:r>
              <a:rPr lang="cy-GB" sz="1600" b="0" i="0" u="none" strike="noStrike" cap="none" baseline="0" dirty="0">
                <a:solidFill>
                  <a:srgbClr val="000000"/>
                </a:solidFill>
                <a:effectLst/>
                <a:uFillTx/>
                <a:latin typeface="Arial"/>
              </a:rPr>
              <a:t>llety,</a:t>
            </a:r>
            <a:r>
              <a:rPr lang="cy-GB" sz="1600" dirty="0">
                <a:solidFill>
                  <a:srgbClr val="000000"/>
                </a:solidFill>
                <a:latin typeface="Arial"/>
              </a:rPr>
              <a:t> </a:t>
            </a:r>
            <a:r>
              <a:rPr lang="cy-GB" sz="1600" b="0" i="0" u="none" strike="noStrike" cap="none" baseline="0" dirty="0">
                <a:solidFill>
                  <a:srgbClr val="000000"/>
                </a:solidFill>
                <a:effectLst/>
                <a:uFillTx/>
                <a:latin typeface="Arial"/>
              </a:rPr>
              <a:t>ac sydd heb deulu na ffrindiau y byddai'n</a:t>
            </a:r>
            <a:r>
              <a:rPr lang="cy-GB" sz="1600" dirty="0">
                <a:solidFill>
                  <a:srgbClr val="000000"/>
                </a:solidFill>
                <a:latin typeface="Arial"/>
              </a:rPr>
              <a:t>  </a:t>
            </a:r>
            <a:endParaRPr lang="cy-GB" sz="1600" b="0" i="0" u="none" strike="noStrike" cap="none" baseline="0" dirty="0">
              <a:solidFill>
                <a:srgbClr val="000000"/>
              </a:solidFill>
              <a:effectLst/>
              <a:uFillTx/>
              <a:latin typeface="Arial"/>
              <a:cs typeface="Arial"/>
            </a:endParaRPr>
          </a:p>
          <a:p>
            <a:r>
              <a:rPr lang="cy-GB" sz="1600" b="0" i="0" u="none" strike="noStrike" cap="none" baseline="0" dirty="0">
                <a:solidFill>
                  <a:srgbClr val="000000"/>
                </a:solidFill>
                <a:effectLst/>
                <a:uFillTx/>
                <a:latin typeface="Arial"/>
              </a:rPr>
              <a:t>briodol ymgynghori â hwy am y</a:t>
            </a:r>
            <a:r>
              <a:rPr lang="cy-GB" sz="1600" dirty="0">
                <a:solidFill>
                  <a:srgbClr val="000000"/>
                </a:solidFill>
                <a:latin typeface="Arial"/>
              </a:rPr>
              <a:t> </a:t>
            </a:r>
            <a:r>
              <a:rPr lang="cy-GB" sz="1600" b="0" i="0" u="none" strike="noStrike" cap="none" baseline="0" dirty="0">
                <a:solidFill>
                  <a:srgbClr val="000000"/>
                </a:solidFill>
                <a:effectLst/>
                <a:uFillTx/>
                <a:latin typeface="Arial"/>
              </a:rPr>
              <a:t>penderfyniadau</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hynny. Bydd IMCA yn gweithio gydag ac yn</a:t>
            </a:r>
            <a:r>
              <a:rPr lang="cy-GB" sz="1600" dirty="0">
                <a:solidFill>
                  <a:srgbClr val="000000"/>
                </a:solidFill>
                <a:latin typeface="Arial"/>
              </a:rPr>
              <a:t> </a:t>
            </a:r>
            <a:endParaRPr lang="cy-GB" sz="1400" dirty="0">
              <a:solidFill>
                <a:srgbClr val="000000"/>
              </a:solidFill>
              <a:latin typeface="Arial"/>
            </a:endParaRPr>
          </a:p>
          <a:p>
            <a:r>
              <a:rPr lang="cy-GB" sz="1600" b="0" i="0" u="none" strike="noStrike" cap="none" baseline="0" dirty="0">
                <a:solidFill>
                  <a:srgbClr val="000000"/>
                </a:solidFill>
                <a:effectLst/>
                <a:uFillTx/>
                <a:latin typeface="Arial"/>
              </a:rPr>
              <a:t>cefnogi pobl sydd heb </a:t>
            </a:r>
            <a:r>
              <a:rPr lang="cy-GB" sz="1600" b="0" i="0" u="none" strike="noStrike" cap="none" baseline="0" dirty="0" err="1">
                <a:solidFill>
                  <a:srgbClr val="000000"/>
                </a:solidFill>
                <a:effectLst/>
                <a:uFillTx/>
                <a:latin typeface="Arial"/>
              </a:rPr>
              <a:t>alluedd</a:t>
            </a:r>
            <a:r>
              <a:rPr lang="cy-GB" sz="1600" b="0" i="0" u="none" strike="noStrike" cap="none" baseline="0" dirty="0">
                <a:solidFill>
                  <a:srgbClr val="000000"/>
                </a:solidFill>
                <a:effectLst/>
                <a:uFillTx/>
                <a:latin typeface="Arial"/>
              </a:rPr>
              <a:t>, ac yn</a:t>
            </a:r>
            <a:r>
              <a:rPr lang="cy-GB" sz="1600" dirty="0">
                <a:solidFill>
                  <a:srgbClr val="000000"/>
                </a:solidFill>
                <a:latin typeface="Arial"/>
              </a:rPr>
              <a:t>  </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cynrychioli eu barn i'r rhai sy'n</a:t>
            </a:r>
            <a:r>
              <a:rPr lang="cy-GB" sz="1600" dirty="0">
                <a:solidFill>
                  <a:srgbClr val="000000"/>
                </a:solidFill>
                <a:latin typeface="Arial"/>
              </a:rPr>
              <a:t> </a:t>
            </a:r>
            <a:r>
              <a:rPr lang="cy-GB" sz="1600" b="0" i="0" u="none" strike="noStrike" cap="none" baseline="0" dirty="0">
                <a:solidFill>
                  <a:srgbClr val="000000"/>
                </a:solidFill>
                <a:effectLst/>
                <a:uFillTx/>
                <a:latin typeface="Arial"/>
              </a:rPr>
              <a:t>gweithio</a:t>
            </a:r>
            <a:endParaRPr lang="cy-GB" sz="1400" dirty="0">
              <a:solidFill>
                <a:srgbClr val="000000"/>
              </a:solidFill>
              <a:latin typeface="Arial"/>
              <a:cs typeface="Arial"/>
            </a:endParaRPr>
          </a:p>
          <a:p>
            <a:r>
              <a:rPr lang="cy-GB" sz="1600" b="0" i="0" u="none" strike="noStrike" cap="none" baseline="0" dirty="0">
                <a:solidFill>
                  <a:srgbClr val="000000"/>
                </a:solidFill>
                <a:effectLst/>
                <a:uFillTx/>
                <a:latin typeface="Arial"/>
              </a:rPr>
              <a:t>alla</a:t>
            </a:r>
            <a:r>
              <a:rPr lang="cy-GB" sz="1400" b="0" i="0" u="none" strike="noStrike" cap="none" baseline="0" dirty="0">
                <a:solidFill>
                  <a:srgbClr val="000000"/>
                </a:solidFill>
                <a:effectLst/>
                <a:uFillTx/>
                <a:latin typeface="Arial"/>
              </a:rPr>
              <a:t>n eu lles</a:t>
            </a:r>
            <a:r>
              <a:rPr lang="cy-GB" sz="1400" dirty="0">
                <a:solidFill>
                  <a:srgbClr val="000000"/>
                </a:solidFill>
                <a:latin typeface="Arial"/>
              </a:rPr>
              <a:t> </a:t>
            </a:r>
            <a:r>
              <a:rPr lang="cy-GB" sz="1400" b="0" i="0" u="none" strike="noStrike" cap="none" baseline="0" dirty="0">
                <a:solidFill>
                  <a:srgbClr val="000000"/>
                </a:solidFill>
                <a:effectLst/>
                <a:uFillTx/>
                <a:latin typeface="Arial"/>
              </a:rPr>
              <a:t>pennaf.</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2736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Lawyer or an Employment Advocate | Morrison K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568" y="3852928"/>
            <a:ext cx="1929580" cy="19597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5581" y="5011009"/>
            <a:ext cx="5954751" cy="91440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endParaRPr lang="en-GB" dirty="0"/>
          </a:p>
        </p:txBody>
      </p:sp>
      <p:sp>
        <p:nvSpPr>
          <p:cNvPr id="15" name="Text Placeholder 4"/>
          <p:cNvSpPr>
            <a:spLocks noGrp="1"/>
          </p:cNvSpPr>
          <p:nvPr>
            <p:ph type="body" sz="quarter" idx="12"/>
          </p:nvPr>
        </p:nvSpPr>
        <p:spPr>
          <a:xfrm>
            <a:off x="4800600" y="200112"/>
            <a:ext cx="4243700" cy="3325141"/>
          </a:xfrm>
        </p:spPr>
        <p:txBody>
          <a:bodyPr>
            <a:normAutofit/>
          </a:bodyPr>
          <a:lstStyle/>
          <a:p>
            <a:r>
              <a:rPr lang="en-US" sz="2400" b="1" dirty="0">
                <a:solidFill>
                  <a:srgbClr val="16AD85"/>
                </a:solidFill>
                <a:latin typeface="+mj-lt"/>
                <a:ea typeface="+mj-ea"/>
                <a:cs typeface="+mj-cs"/>
              </a:rPr>
              <a:t>Who can be an IMCA?</a:t>
            </a:r>
            <a:endParaRPr lang="en-US" sz="24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6" name="TextBox 15"/>
          <p:cNvSpPr txBox="1"/>
          <p:nvPr/>
        </p:nvSpPr>
        <p:spPr>
          <a:xfrm>
            <a:off x="4800600" y="610097"/>
            <a:ext cx="4291611" cy="935200"/>
          </a:xfrm>
          <a:prstGeom prst="rect">
            <a:avLst/>
          </a:prstGeom>
        </p:spPr>
        <p:txBody>
          <a:bodyPr vert="horz" wrap="none" lIns="91440" tIns="45720" rIns="91440" bIns="45720" rtlCol="0" anchor="ctr">
            <a:normAutofit/>
          </a:bodyPr>
          <a:lstStyle/>
          <a:p>
            <a:r>
              <a:rPr lang="en-US" sz="1400" dirty="0"/>
              <a:t>In Wales, the local health board will provide approval. </a:t>
            </a:r>
          </a:p>
          <a:p>
            <a:r>
              <a:rPr lang="en-US" sz="1400" dirty="0"/>
              <a:t>Qualified employees of an approved </a:t>
            </a:r>
          </a:p>
          <a:p>
            <a:r>
              <a:rPr lang="en-US" sz="1400" dirty="0"/>
              <a:t>organisation can act as IMCAs. </a:t>
            </a:r>
            <a:endParaRPr lang="en-GB" sz="1400" dirty="0"/>
          </a:p>
        </p:txBody>
      </p:sp>
      <p:sp>
        <p:nvSpPr>
          <p:cNvPr id="17" name="TextBox 16"/>
          <p:cNvSpPr txBox="1"/>
          <p:nvPr/>
        </p:nvSpPr>
        <p:spPr>
          <a:xfrm>
            <a:off x="4800600" y="1446919"/>
            <a:ext cx="2085278" cy="425408"/>
          </a:xfrm>
          <a:prstGeom prst="rect">
            <a:avLst/>
          </a:prstGeom>
        </p:spPr>
        <p:txBody>
          <a:bodyPr vert="horz" wrap="none" lIns="91440" tIns="45720" rIns="91440" bIns="45720" rtlCol="0" anchor="ctr">
            <a:normAutofit/>
          </a:bodyPr>
          <a:lstStyle/>
          <a:p>
            <a:r>
              <a:rPr lang="en-US" sz="1400" b="1" dirty="0"/>
              <a:t>They must:</a:t>
            </a:r>
            <a:endParaRPr lang="en-GB" sz="1400" b="1" dirty="0"/>
          </a:p>
        </p:txBody>
      </p:sp>
      <p:sp>
        <p:nvSpPr>
          <p:cNvPr id="18" name="Rectangle 17"/>
          <p:cNvSpPr/>
          <p:nvPr/>
        </p:nvSpPr>
        <p:spPr>
          <a:xfrm>
            <a:off x="4889808" y="1852121"/>
            <a:ext cx="2433680" cy="307777"/>
          </a:xfrm>
          <a:prstGeom prst="rect">
            <a:avLst/>
          </a:prstGeom>
        </p:spPr>
        <p:txBody>
          <a:bodyPr wrap="none">
            <a:spAutoFit/>
          </a:bodyPr>
          <a:lstStyle/>
          <a:p>
            <a:pPr marL="285750" indent="-285750">
              <a:buFont typeface="Arial" panose="020B0604020202020204" pitchFamily="34" charset="0"/>
              <a:buChar char="•"/>
            </a:pPr>
            <a:r>
              <a:rPr lang="en-GB" sz="1400" dirty="0"/>
              <a:t>have specific experience</a:t>
            </a:r>
          </a:p>
        </p:txBody>
      </p:sp>
      <p:sp>
        <p:nvSpPr>
          <p:cNvPr id="19" name="Rectangle 18"/>
          <p:cNvSpPr/>
          <p:nvPr/>
        </p:nvSpPr>
        <p:spPr>
          <a:xfrm>
            <a:off x="4889808" y="2179211"/>
            <a:ext cx="2921619" cy="307777"/>
          </a:xfrm>
          <a:prstGeom prst="rect">
            <a:avLst/>
          </a:prstGeom>
        </p:spPr>
        <p:txBody>
          <a:bodyPr wrap="square">
            <a:spAutoFit/>
          </a:bodyPr>
          <a:lstStyle/>
          <a:p>
            <a:pPr marL="285750" indent="-285750">
              <a:buFont typeface="Arial" panose="020B0604020202020204" pitchFamily="34" charset="0"/>
              <a:buChar char="•"/>
            </a:pPr>
            <a:r>
              <a:rPr lang="en-GB" sz="1400" dirty="0"/>
              <a:t>have IMCA training</a:t>
            </a:r>
          </a:p>
        </p:txBody>
      </p:sp>
      <p:sp>
        <p:nvSpPr>
          <p:cNvPr id="20" name="Rectangle 19"/>
          <p:cNvSpPr/>
          <p:nvPr/>
        </p:nvSpPr>
        <p:spPr>
          <a:xfrm>
            <a:off x="4907335" y="2537378"/>
            <a:ext cx="3276859" cy="307777"/>
          </a:xfrm>
          <a:prstGeom prst="rect">
            <a:avLst/>
          </a:prstGeom>
        </p:spPr>
        <p:txBody>
          <a:bodyPr wrap="none">
            <a:spAutoFit/>
          </a:bodyPr>
          <a:lstStyle/>
          <a:p>
            <a:pPr marL="285750" indent="-285750">
              <a:buFont typeface="Arial" panose="020B0604020202020204" pitchFamily="34" charset="0"/>
              <a:buChar char="•"/>
            </a:pPr>
            <a:r>
              <a:rPr lang="en-US" sz="1400" dirty="0"/>
              <a:t>have integrity and a good character</a:t>
            </a:r>
            <a:endParaRPr lang="en-GB" sz="1400" dirty="0"/>
          </a:p>
        </p:txBody>
      </p:sp>
      <p:sp>
        <p:nvSpPr>
          <p:cNvPr id="21" name="Rectangle 20"/>
          <p:cNvSpPr/>
          <p:nvPr/>
        </p:nvSpPr>
        <p:spPr>
          <a:xfrm>
            <a:off x="4907335" y="2864408"/>
            <a:ext cx="2710999" cy="307777"/>
          </a:xfrm>
          <a:prstGeom prst="rect">
            <a:avLst/>
          </a:prstGeom>
        </p:spPr>
        <p:txBody>
          <a:bodyPr wrap="none">
            <a:spAutoFit/>
          </a:bodyPr>
          <a:lstStyle/>
          <a:p>
            <a:pPr marL="285750" indent="-285750">
              <a:buFont typeface="Arial" panose="020B0604020202020204" pitchFamily="34" charset="0"/>
              <a:buChar char="•"/>
            </a:pPr>
            <a:r>
              <a:rPr lang="en-US" sz="1400" dirty="0"/>
              <a:t>be able to act independently</a:t>
            </a:r>
            <a:endParaRPr lang="en-GB" sz="1400" dirty="0"/>
          </a:p>
        </p:txBody>
      </p:sp>
      <p:sp>
        <p:nvSpPr>
          <p:cNvPr id="22" name="Text Placeholder 4"/>
          <p:cNvSpPr>
            <a:spLocks noGrp="1"/>
          </p:cNvSpPr>
          <p:nvPr>
            <p:ph type="body" sz="quarter" idx="12"/>
          </p:nvPr>
        </p:nvSpPr>
        <p:spPr>
          <a:xfrm>
            <a:off x="89208" y="239414"/>
            <a:ext cx="4470760" cy="4392743"/>
          </a:xfrm>
        </p:spPr>
        <p:txBody>
          <a:bodyPr>
            <a:normAutofit/>
          </a:bodyPr>
          <a:lstStyle/>
          <a:p>
            <a:r>
              <a:rPr lang="cy" sz="2400" b="1" dirty="0">
                <a:solidFill>
                  <a:srgbClr val="16AD85"/>
                </a:solidFill>
                <a:latin typeface="+mj-lt"/>
                <a:ea typeface="+mj-ea"/>
                <a:cs typeface="+mj-cs"/>
              </a:rPr>
              <a:t>Pwy all fod yn IMCA?</a:t>
            </a:r>
            <a:endParaRPr lang="en-US" sz="2400" b="1">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23" name="TextBox 22"/>
          <p:cNvSpPr txBox="1"/>
          <p:nvPr/>
        </p:nvSpPr>
        <p:spPr>
          <a:xfrm>
            <a:off x="110572" y="649400"/>
            <a:ext cx="3928415" cy="935200"/>
          </a:xfrm>
          <a:prstGeom prst="rect">
            <a:avLst/>
          </a:prstGeom>
        </p:spPr>
        <p:txBody>
          <a:bodyPr vert="horz" wrap="none" lIns="91440" tIns="45720" rIns="91440" bIns="45720" rtlCol="0" anchor="ctr">
            <a:normAutofit/>
          </a:bodyPr>
          <a:lstStyle/>
          <a:p>
            <a:r>
              <a:rPr lang="cy" sz="1400" b="0" i="0" u="none" strike="noStrike" cap="none" baseline="0" dirty="0">
                <a:solidFill>
                  <a:srgbClr val="000000"/>
                </a:solidFill>
                <a:effectLst/>
                <a:uFillTx/>
                <a:latin typeface="Arial"/>
              </a:rPr>
              <a:t>Yng Nghymru, bydd y bwrdd iechyd lleol yn rhoi</a:t>
            </a:r>
          </a:p>
          <a:p>
            <a:r>
              <a:rPr lang="cy" sz="1400" b="0" i="0" u="none" strike="noStrike" cap="none" baseline="0" dirty="0">
                <a:solidFill>
                  <a:srgbClr val="000000"/>
                </a:solidFill>
                <a:effectLst/>
                <a:uFillTx/>
                <a:latin typeface="Arial"/>
              </a:rPr>
              <a:t>cymeradwyaeth. Gall gweithwyr cymwysedig </a:t>
            </a:r>
          </a:p>
          <a:p>
            <a:r>
              <a:rPr lang="cy" sz="1400" b="0" i="0" u="none" strike="noStrike" cap="none" baseline="0" dirty="0">
                <a:solidFill>
                  <a:srgbClr val="000000"/>
                </a:solidFill>
                <a:effectLst/>
                <a:uFillTx/>
                <a:latin typeface="Arial"/>
              </a:rPr>
              <a:t>sefydliad cymeradwy weithredu fel IMCA. </a:t>
            </a:r>
          </a:p>
        </p:txBody>
      </p:sp>
      <p:sp>
        <p:nvSpPr>
          <p:cNvPr id="24" name="TextBox 23"/>
          <p:cNvSpPr txBox="1"/>
          <p:nvPr/>
        </p:nvSpPr>
        <p:spPr>
          <a:xfrm>
            <a:off x="89208" y="1486222"/>
            <a:ext cx="2085278" cy="425408"/>
          </a:xfrm>
          <a:prstGeom prst="rect">
            <a:avLst/>
          </a:prstGeom>
        </p:spPr>
        <p:txBody>
          <a:bodyPr vert="horz" wrap="none" lIns="91440" tIns="45720" rIns="91440" bIns="45720" rtlCol="0" anchor="ctr">
            <a:normAutofit/>
          </a:bodyPr>
          <a:lstStyle/>
          <a:p>
            <a:r>
              <a:rPr lang="cy-GB" sz="1400" b="1" i="0" u="none" strike="noStrike" cap="none" baseline="0" dirty="0">
                <a:solidFill>
                  <a:srgbClr val="000000"/>
                </a:solidFill>
                <a:effectLst/>
                <a:uFillTx/>
                <a:latin typeface="Arial"/>
              </a:rPr>
              <a:t>Rhaid iddynt:</a:t>
            </a:r>
            <a:endParaRPr lang="cy-GB" sz="1400" b="1" i="0" u="none" strike="noStrike" cap="none" baseline="0" dirty="0">
              <a:solidFill>
                <a:srgbClr val="000000"/>
              </a:solidFill>
              <a:effectLst/>
              <a:uFillTx/>
              <a:latin typeface="Arial"/>
              <a:cs typeface="Arial"/>
            </a:endParaRPr>
          </a:p>
        </p:txBody>
      </p:sp>
      <p:sp>
        <p:nvSpPr>
          <p:cNvPr id="25" name="Rectangle 24"/>
          <p:cNvSpPr/>
          <p:nvPr/>
        </p:nvSpPr>
        <p:spPr>
          <a:xfrm>
            <a:off x="178416" y="1891424"/>
            <a:ext cx="2560316" cy="307777"/>
          </a:xfrm>
          <a:prstGeom prst="rect">
            <a:avLst/>
          </a:prstGeom>
        </p:spPr>
        <p:txBody>
          <a:bodyPr wrap="none">
            <a:sp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meddu ar brofiad penodol</a:t>
            </a:r>
          </a:p>
        </p:txBody>
      </p:sp>
      <p:sp>
        <p:nvSpPr>
          <p:cNvPr id="26" name="Rectangle 25"/>
          <p:cNvSpPr/>
          <p:nvPr/>
        </p:nvSpPr>
        <p:spPr>
          <a:xfrm>
            <a:off x="178416" y="2218514"/>
            <a:ext cx="2924541" cy="305105"/>
          </a:xfrm>
          <a:prstGeom prst="rect">
            <a:avLst/>
          </a:prstGeom>
        </p:spPr>
        <p:txBody>
          <a:bodyPr wrap="square">
            <a:sp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meddu ar hyfforddiant IMCA</a:t>
            </a:r>
          </a:p>
        </p:txBody>
      </p:sp>
      <p:sp>
        <p:nvSpPr>
          <p:cNvPr id="27" name="Rectangle 26"/>
          <p:cNvSpPr/>
          <p:nvPr/>
        </p:nvSpPr>
        <p:spPr>
          <a:xfrm>
            <a:off x="195943" y="2576681"/>
            <a:ext cx="3269121" cy="305105"/>
          </a:xfrm>
          <a:prstGeom prst="rect">
            <a:avLst/>
          </a:prstGeom>
        </p:spPr>
        <p:txBody>
          <a:bodyPr wrap="none" lIns="91440" tIns="45720" rIns="91440" bIns="45720" anchor="t">
            <a:sp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meddu ar uniondeb a chymeriad da</a:t>
            </a:r>
            <a:endParaRPr lang="cy-GB" sz="1400" b="0" i="0" u="none" strike="noStrike" cap="none" baseline="0" dirty="0">
              <a:solidFill>
                <a:srgbClr val="000000"/>
              </a:solidFill>
              <a:effectLst/>
              <a:uFillTx/>
              <a:latin typeface="Arial"/>
              <a:cs typeface="Arial"/>
            </a:endParaRPr>
          </a:p>
        </p:txBody>
      </p:sp>
      <p:sp>
        <p:nvSpPr>
          <p:cNvPr id="28" name="Rectangle 27"/>
          <p:cNvSpPr/>
          <p:nvPr/>
        </p:nvSpPr>
        <p:spPr>
          <a:xfrm>
            <a:off x="195943" y="2903711"/>
            <a:ext cx="2808620" cy="305105"/>
          </a:xfrm>
          <a:prstGeom prst="rect">
            <a:avLst/>
          </a:prstGeom>
        </p:spPr>
        <p:txBody>
          <a:bodyPr wrap="none" lIns="91440" tIns="45720" rIns="91440" bIns="45720" anchor="t">
            <a:sp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gallu gweithredu'n annibynnol</a:t>
            </a:r>
            <a:endParaRPr lang="cy-GB" sz="14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1317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3" grpId="0"/>
      <p:bldP spid="24" grpId="0"/>
      <p:bldP spid="25" grpId="0"/>
      <p:bldP spid="26"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a:spLocks noGrp="1"/>
          </p:cNvSpPr>
          <p:nvPr>
            <p:ph type="body" sz="quarter" idx="12"/>
          </p:nvPr>
        </p:nvSpPr>
        <p:spPr>
          <a:xfrm>
            <a:off x="4692316" y="216568"/>
            <a:ext cx="4451684" cy="5760484"/>
          </a:xfrm>
        </p:spPr>
        <p:txBody>
          <a:bodyPr>
            <a:normAutofit/>
          </a:bodyPr>
          <a:lstStyle/>
          <a:p>
            <a:r>
              <a:rPr lang="en-US" sz="1900" b="1" dirty="0">
                <a:solidFill>
                  <a:srgbClr val="16AD85"/>
                </a:solidFill>
                <a:latin typeface="+mj-lt"/>
                <a:ea typeface="+mj-ea"/>
                <a:cs typeface="+mj-cs"/>
              </a:rPr>
              <a:t>Instructing and consulting an IMCA</a:t>
            </a:r>
          </a:p>
          <a:p>
            <a:pPr marL="342900" indent="-342900">
              <a:buFont typeface="Arial" panose="020B0604020202020204" pitchFamily="34" charset="0"/>
              <a:buChar char="•"/>
            </a:pPr>
            <a:r>
              <a:rPr lang="en-US" sz="1200" dirty="0">
                <a:solidFill>
                  <a:schemeClr val="tx1"/>
                </a:solidFill>
              </a:rPr>
              <a:t>An IMCA </a:t>
            </a:r>
            <a:r>
              <a:rPr lang="en-US" sz="1200" b="1" dirty="0">
                <a:solidFill>
                  <a:schemeClr val="tx1"/>
                </a:solidFill>
              </a:rPr>
              <a:t>must</a:t>
            </a:r>
            <a:r>
              <a:rPr lang="en-US" sz="1200" dirty="0">
                <a:solidFill>
                  <a:schemeClr val="tx1"/>
                </a:solidFill>
              </a:rPr>
              <a:t> be instructed, and then consulted, </a:t>
            </a:r>
          </a:p>
          <a:p>
            <a:r>
              <a:rPr lang="en-US" sz="1200" dirty="0">
                <a:solidFill>
                  <a:schemeClr val="tx1"/>
                </a:solidFill>
              </a:rPr>
              <a:t>        for people lacking capacity who have no-one else </a:t>
            </a:r>
          </a:p>
          <a:p>
            <a:r>
              <a:rPr lang="en-US" sz="1200" dirty="0">
                <a:solidFill>
                  <a:schemeClr val="tx1"/>
                </a:solidFill>
              </a:rPr>
              <a:t>        to support them (other than paid staff), whenever: </a:t>
            </a:r>
          </a:p>
          <a:p>
            <a:r>
              <a:rPr lang="en-US" sz="1200" dirty="0">
                <a:solidFill>
                  <a:schemeClr val="tx1"/>
                </a:solidFill>
              </a:rPr>
              <a:t>     – an NHS body is proposing to provide serious medical </a:t>
            </a:r>
          </a:p>
          <a:p>
            <a:r>
              <a:rPr lang="en-US" sz="1200" dirty="0">
                <a:solidFill>
                  <a:schemeClr val="tx1"/>
                </a:solidFill>
              </a:rPr>
              <a:t>        treatment, or </a:t>
            </a:r>
          </a:p>
          <a:p>
            <a:r>
              <a:rPr lang="en-US" sz="1200" dirty="0">
                <a:solidFill>
                  <a:schemeClr val="tx1"/>
                </a:solidFill>
              </a:rPr>
              <a:t>     – an NHS body or local authority is proposing to arrange     </a:t>
            </a:r>
          </a:p>
          <a:p>
            <a:r>
              <a:rPr lang="en-US" sz="1200" dirty="0">
                <a:solidFill>
                  <a:schemeClr val="tx1"/>
                </a:solidFill>
              </a:rPr>
              <a:t>        accommodation (or a change of accommodation) in </a:t>
            </a:r>
          </a:p>
          <a:p>
            <a:r>
              <a:rPr lang="en-US" sz="1200" dirty="0">
                <a:solidFill>
                  <a:schemeClr val="tx1"/>
                </a:solidFill>
              </a:rPr>
              <a:t>        hospital or a  care home.</a:t>
            </a:r>
          </a:p>
          <a:p>
            <a:r>
              <a:rPr lang="en-US" sz="1200" dirty="0">
                <a:solidFill>
                  <a:schemeClr val="tx1"/>
                </a:solidFill>
              </a:rPr>
              <a:t>     – the person will stay in hospital longer than 28 days, or </a:t>
            </a:r>
          </a:p>
          <a:p>
            <a:r>
              <a:rPr lang="en-US" sz="1200" dirty="0">
                <a:solidFill>
                  <a:schemeClr val="tx1"/>
                </a:solidFill>
              </a:rPr>
              <a:t>     – they will stay in the care home for more than eight weeks.</a:t>
            </a:r>
          </a:p>
          <a:p>
            <a:endParaRPr lang="en-US" sz="1200" dirty="0">
              <a:solidFill>
                <a:schemeClr val="tx1"/>
              </a:solidFill>
            </a:endParaRPr>
          </a:p>
          <a:p>
            <a:pPr marL="342900" indent="-342900">
              <a:buFont typeface="Arial" panose="020B0604020202020204" pitchFamily="34" charset="0"/>
              <a:buChar char="•"/>
            </a:pPr>
            <a:r>
              <a:rPr lang="en-US" sz="1200" dirty="0">
                <a:solidFill>
                  <a:schemeClr val="tx1"/>
                </a:solidFill>
              </a:rPr>
              <a:t>An IMCA </a:t>
            </a:r>
            <a:r>
              <a:rPr lang="en-US" sz="1200" b="1" dirty="0">
                <a:solidFill>
                  <a:schemeClr val="tx1"/>
                </a:solidFill>
              </a:rPr>
              <a:t>may</a:t>
            </a:r>
            <a:r>
              <a:rPr lang="en-US" sz="1200" dirty="0">
                <a:solidFill>
                  <a:schemeClr val="tx1"/>
                </a:solidFill>
              </a:rPr>
              <a:t> be instructed to support someone who </a:t>
            </a:r>
          </a:p>
          <a:p>
            <a:r>
              <a:rPr lang="en-US" sz="1200" dirty="0">
                <a:solidFill>
                  <a:schemeClr val="tx1"/>
                </a:solidFill>
              </a:rPr>
              <a:t>        lacks capacity to make decisions concerning: </a:t>
            </a:r>
          </a:p>
          <a:p>
            <a:r>
              <a:rPr lang="en-US" sz="1200" dirty="0">
                <a:solidFill>
                  <a:schemeClr val="tx1"/>
                </a:solidFill>
              </a:rPr>
              <a:t>     – care reviews, where no-one else is available to be </a:t>
            </a:r>
          </a:p>
          <a:p>
            <a:r>
              <a:rPr lang="en-US" sz="1200" dirty="0">
                <a:solidFill>
                  <a:schemeClr val="tx1"/>
                </a:solidFill>
              </a:rPr>
              <a:t>        consulted. </a:t>
            </a:r>
          </a:p>
          <a:p>
            <a:r>
              <a:rPr lang="en-US" sz="1200" dirty="0">
                <a:solidFill>
                  <a:schemeClr val="tx1"/>
                </a:solidFill>
              </a:rPr>
              <a:t>     – adult protection cases, whether or not family, friends or </a:t>
            </a:r>
            <a:endParaRPr lang="en-US" sz="1200" dirty="0">
              <a:solidFill>
                <a:schemeClr val="tx1"/>
              </a:solidFill>
              <a:cs typeface="Arial"/>
            </a:endParaRPr>
          </a:p>
          <a:p>
            <a:r>
              <a:rPr lang="en-US" sz="1200" dirty="0">
                <a:solidFill>
                  <a:schemeClr val="tx1"/>
                </a:solidFill>
              </a:rPr>
              <a:t>        others are involved.</a:t>
            </a:r>
            <a:endParaRPr lang="en-GB" sz="1200" dirty="0">
              <a:solidFill>
                <a:schemeClr val="tx1"/>
              </a:solidFill>
            </a:endParaRPr>
          </a:p>
        </p:txBody>
      </p:sp>
      <p:sp>
        <p:nvSpPr>
          <p:cNvPr id="6" name="Text Placeholder 4"/>
          <p:cNvSpPr>
            <a:spLocks noGrp="1"/>
          </p:cNvSpPr>
          <p:nvPr>
            <p:ph type="body" sz="quarter" idx="12"/>
          </p:nvPr>
        </p:nvSpPr>
        <p:spPr>
          <a:xfrm>
            <a:off x="0" y="216568"/>
            <a:ext cx="4788568" cy="5760485"/>
          </a:xfrm>
        </p:spPr>
        <p:txBody>
          <a:bodyPr>
            <a:normAutofit/>
          </a:bodyPr>
          <a:lstStyle/>
          <a:p>
            <a:r>
              <a:rPr lang="cy" sz="1900" b="1" dirty="0">
                <a:solidFill>
                  <a:srgbClr val="16AD85"/>
                </a:solidFill>
                <a:latin typeface="+mj-lt"/>
                <a:ea typeface="+mj-ea"/>
                <a:cs typeface="+mj-cs"/>
              </a:rPr>
              <a:t>Cyfarwyddo ac ymgynghori ag IMCA</a:t>
            </a:r>
          </a:p>
          <a:p>
            <a:pPr marL="342900" indent="-342900">
              <a:buFont typeface="Arial" panose="020B0604020202020204" pitchFamily="34" charset="0"/>
              <a:buChar char="•"/>
            </a:pPr>
            <a:r>
              <a:rPr lang="cy" sz="1200" dirty="0">
                <a:solidFill>
                  <a:srgbClr val="000000"/>
                </a:solidFill>
                <a:latin typeface="Arial"/>
              </a:rPr>
              <a:t>Rhaid i IMCA gael ei gyfarwyddo, ac yna rhaid ymgynghori â nhw, </a:t>
            </a:r>
          </a:p>
          <a:p>
            <a:r>
              <a:rPr lang="cy" sz="1200" b="0" i="0" u="none" strike="noStrike" cap="none" baseline="0" dirty="0">
                <a:solidFill>
                  <a:srgbClr val="000000"/>
                </a:solidFill>
                <a:effectLst/>
                <a:uFillTx/>
                <a:latin typeface="Arial"/>
              </a:rPr>
              <a:t>        i bobl heb alluedd sydd heb neb arall </a:t>
            </a:r>
          </a:p>
          <a:p>
            <a:r>
              <a:rPr lang="cy" sz="1200" b="0" i="0" u="none" strike="noStrike" cap="none" baseline="0" dirty="0">
                <a:solidFill>
                  <a:srgbClr val="000000"/>
                </a:solidFill>
                <a:effectLst/>
                <a:uFillTx/>
                <a:latin typeface="Arial"/>
              </a:rPr>
              <a:t>        i’w cefnogi (ac eithrio staff cyflogedig), pryd bynnag: </a:t>
            </a:r>
          </a:p>
          <a:p>
            <a:r>
              <a:rPr lang="cy" sz="1200" b="0" i="0" u="none" strike="noStrike" cap="none" baseline="0" dirty="0">
                <a:solidFill>
                  <a:srgbClr val="000000"/>
                </a:solidFill>
                <a:effectLst/>
                <a:uFillTx/>
                <a:latin typeface="Arial"/>
              </a:rPr>
              <a:t>     – mae corff GIG yn bwriadu darparu triniaeth feddygol  </a:t>
            </a:r>
          </a:p>
          <a:p>
            <a:r>
              <a:rPr lang="cy" sz="1200" b="0" i="0" u="none" strike="noStrike" cap="none" baseline="0" dirty="0">
                <a:solidFill>
                  <a:srgbClr val="000000"/>
                </a:solidFill>
                <a:effectLst/>
                <a:uFillTx/>
                <a:latin typeface="Arial"/>
              </a:rPr>
              <a:t>        ddifrifol, neu </a:t>
            </a:r>
          </a:p>
          <a:p>
            <a:r>
              <a:rPr lang="cy" sz="1200" b="0" i="0" u="none" strike="noStrike" cap="none" baseline="0" dirty="0">
                <a:solidFill>
                  <a:srgbClr val="000000"/>
                </a:solidFill>
                <a:effectLst/>
                <a:uFillTx/>
                <a:latin typeface="Arial"/>
              </a:rPr>
              <a:t>     – mae corff GIG neu awdurdod lleol yn bwriadu trefnu     </a:t>
            </a:r>
          </a:p>
          <a:p>
            <a:r>
              <a:rPr lang="cy" sz="1200" b="0" i="0" u="none" strike="noStrike" cap="none" baseline="0" dirty="0">
                <a:solidFill>
                  <a:srgbClr val="000000"/>
                </a:solidFill>
                <a:effectLst/>
                <a:uFillTx/>
                <a:latin typeface="Arial"/>
              </a:rPr>
              <a:t>        llety (neu newid llety) mewn </a:t>
            </a:r>
          </a:p>
          <a:p>
            <a:r>
              <a:rPr lang="cy" sz="1200" b="0" i="0" u="none" strike="noStrike" cap="none" baseline="0" dirty="0">
                <a:solidFill>
                  <a:srgbClr val="000000"/>
                </a:solidFill>
                <a:effectLst/>
                <a:uFillTx/>
                <a:latin typeface="Arial"/>
              </a:rPr>
              <a:t>        ysbyty neu gartref gofal.</a:t>
            </a:r>
          </a:p>
          <a:p>
            <a:r>
              <a:rPr lang="cy" sz="1200" b="0" i="0" u="none" strike="noStrike" cap="none" baseline="0" dirty="0">
                <a:solidFill>
                  <a:srgbClr val="000000"/>
                </a:solidFill>
                <a:effectLst/>
                <a:uFillTx/>
                <a:latin typeface="Arial"/>
              </a:rPr>
              <a:t>     – bydd y person yn aros yn yr ysbyty am fwy na 28 diwrnod, neu </a:t>
            </a:r>
          </a:p>
          <a:p>
            <a:r>
              <a:rPr lang="cy" sz="1200" b="0" i="0" u="none" strike="noStrike" cap="none" baseline="0" dirty="0">
                <a:solidFill>
                  <a:srgbClr val="000000"/>
                </a:solidFill>
                <a:effectLst/>
                <a:uFillTx/>
                <a:latin typeface="Arial"/>
              </a:rPr>
              <a:t>     – bydd yn aros yn y cartref gofal am fwy nag wyth wythnos.</a:t>
            </a:r>
          </a:p>
          <a:p>
            <a:endParaRPr lang="en-US" sz="1200" dirty="0">
              <a:solidFill>
                <a:schemeClr val="tx1"/>
              </a:solidFill>
            </a:endParaRPr>
          </a:p>
          <a:p>
            <a:pPr marL="342900" indent="-342900">
              <a:buFont typeface="Arial" panose="020B0604020202020204" pitchFamily="34" charset="0"/>
              <a:buChar char="•"/>
            </a:pPr>
            <a:r>
              <a:rPr lang="cy" sz="1200" b="1" dirty="0">
                <a:solidFill>
                  <a:srgbClr val="000000"/>
                </a:solidFill>
                <a:latin typeface="Arial"/>
              </a:rPr>
              <a:t>Gall</a:t>
            </a:r>
            <a:r>
              <a:rPr lang="cy" sz="1200" dirty="0">
                <a:solidFill>
                  <a:srgbClr val="000000"/>
                </a:solidFill>
                <a:latin typeface="Arial"/>
              </a:rPr>
              <a:t> </a:t>
            </a:r>
            <a:r>
              <a:rPr lang="cy" sz="1200" b="0" i="0" u="none" strike="noStrike" cap="none" baseline="0" dirty="0">
                <a:solidFill>
                  <a:srgbClr val="000000"/>
                </a:solidFill>
                <a:effectLst/>
                <a:uFillTx/>
                <a:latin typeface="Arial"/>
              </a:rPr>
              <a:t>IMCA  gael ei gyfarwyddo i gefnogi rhywun sydd </a:t>
            </a:r>
          </a:p>
          <a:p>
            <a:r>
              <a:rPr lang="cy" sz="1200" b="0" i="0" u="none" strike="noStrike" cap="none" baseline="0" dirty="0">
                <a:solidFill>
                  <a:srgbClr val="000000"/>
                </a:solidFill>
                <a:effectLst/>
                <a:uFillTx/>
                <a:latin typeface="Arial"/>
              </a:rPr>
              <a:t>        heb alluedd i wneud penderfyniadau ynghylch: </a:t>
            </a:r>
          </a:p>
          <a:p>
            <a:r>
              <a:rPr lang="cy" sz="1200" b="0" i="0" u="none" strike="noStrike" cap="none" baseline="0" dirty="0">
                <a:solidFill>
                  <a:srgbClr val="000000"/>
                </a:solidFill>
                <a:effectLst/>
                <a:uFillTx/>
                <a:latin typeface="Arial"/>
              </a:rPr>
              <a:t>     – adolygiadau gofal, lle nad oes neb arall ar gael </a:t>
            </a:r>
          </a:p>
          <a:p>
            <a:r>
              <a:rPr lang="cy" sz="1200" b="0" i="0" u="none" strike="noStrike" cap="none" baseline="0" dirty="0">
                <a:solidFill>
                  <a:srgbClr val="000000"/>
                </a:solidFill>
                <a:effectLst/>
                <a:uFillTx/>
                <a:latin typeface="Arial"/>
              </a:rPr>
              <a:t>        i ymgynghori â hwy. </a:t>
            </a:r>
          </a:p>
          <a:p>
            <a:r>
              <a:rPr lang="cy" sz="1200" b="0" i="0" u="none" strike="noStrike" cap="none" baseline="0" dirty="0">
                <a:solidFill>
                  <a:srgbClr val="000000"/>
                </a:solidFill>
                <a:effectLst/>
                <a:uFillTx/>
                <a:latin typeface="Arial"/>
              </a:rPr>
              <a:t>     – achosion amddiffyn oedolion, boed teulu, ffrindiau neu  </a:t>
            </a:r>
          </a:p>
          <a:p>
            <a:r>
              <a:rPr lang="cy" sz="1200" b="0" i="0" u="none" strike="noStrike" cap="none" baseline="0" dirty="0">
                <a:solidFill>
                  <a:srgbClr val="000000"/>
                </a:solidFill>
                <a:effectLst/>
                <a:uFillTx/>
                <a:latin typeface="Arial"/>
              </a:rPr>
              <a:t>        bob eraill yn rhan o'r sefyllfa.</a:t>
            </a:r>
          </a:p>
        </p:txBody>
      </p:sp>
    </p:spTree>
    <p:custDataLst>
      <p:tags r:id="rId1"/>
    </p:custDataLst>
    <p:extLst>
      <p:ext uri="{BB962C8B-B14F-4D97-AF65-F5344CB8AC3E}">
        <p14:creationId xmlns:p14="http://schemas.microsoft.com/office/powerpoint/2010/main" val="3401088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lth Care Advocates Lend Helping Hand | Life Care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89" y="4138622"/>
            <a:ext cx="1593011" cy="1772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5326" y="3109810"/>
            <a:ext cx="2861471" cy="914400"/>
          </a:xfrm>
          <a:prstGeom prst="rect">
            <a:avLst/>
          </a:prstGeom>
        </p:spPr>
        <p:txBody>
          <a:bodyPr vert="horz" wrap="none" lIns="91440" tIns="45720" rIns="91440" bIns="45720" rtlCol="0" anchor="ctr">
            <a:normAutofit/>
          </a:bodyPr>
          <a:lstStyle/>
          <a:p>
            <a:endParaRPr lang="en-GB" dirty="0"/>
          </a:p>
        </p:txBody>
      </p:sp>
      <p:sp>
        <p:nvSpPr>
          <p:cNvPr id="16" name="TextBox 15"/>
          <p:cNvSpPr txBox="1"/>
          <p:nvPr/>
        </p:nvSpPr>
        <p:spPr>
          <a:xfrm>
            <a:off x="198074" y="3824868"/>
            <a:ext cx="2890814" cy="914400"/>
          </a:xfrm>
          <a:prstGeom prst="rect">
            <a:avLst/>
          </a:prstGeom>
        </p:spPr>
        <p:txBody>
          <a:bodyPr vert="horz" wrap="none" lIns="91440" tIns="45720" rIns="91440" bIns="45720" rtlCol="0" anchor="ctr">
            <a:normAutofit/>
          </a:bodyPr>
          <a:lstStyle/>
          <a:p>
            <a:endParaRPr lang="en-GB" dirty="0"/>
          </a:p>
        </p:txBody>
      </p:sp>
      <p:sp>
        <p:nvSpPr>
          <p:cNvPr id="20" name="Text Placeholder 4"/>
          <p:cNvSpPr>
            <a:spLocks noGrp="1"/>
          </p:cNvSpPr>
          <p:nvPr>
            <p:ph type="body" sz="quarter" idx="12"/>
          </p:nvPr>
        </p:nvSpPr>
        <p:spPr>
          <a:xfrm>
            <a:off x="5016294" y="45298"/>
            <a:ext cx="4127705" cy="5335857"/>
          </a:xfrm>
        </p:spPr>
        <p:txBody>
          <a:bodyPr>
            <a:normAutofit/>
          </a:bodyPr>
          <a:lstStyle/>
          <a:p>
            <a:r>
              <a:rPr lang="en-US" sz="1900" b="1" dirty="0">
                <a:solidFill>
                  <a:srgbClr val="16AD85"/>
                </a:solidFill>
                <a:latin typeface="+mj-lt"/>
                <a:ea typeface="+mj-ea"/>
                <a:cs typeface="+mj-cs"/>
              </a:rPr>
              <a:t>Why is an IMCA important for </a:t>
            </a:r>
            <a:endParaRPr lang="en-US" sz="1900" b="1" dirty="0">
              <a:solidFill>
                <a:srgbClr val="16AD85"/>
              </a:solidFill>
              <a:latin typeface="+mj-lt"/>
              <a:ea typeface="+mj-ea"/>
              <a:cs typeface="Arial"/>
            </a:endParaRPr>
          </a:p>
          <a:p>
            <a:r>
              <a:rPr lang="en-US" sz="1900" b="1" dirty="0">
                <a:solidFill>
                  <a:srgbClr val="16AD85"/>
                </a:solidFill>
                <a:latin typeface="+mj-lt"/>
                <a:ea typeface="+mj-ea"/>
                <a:cs typeface="+mj-cs"/>
              </a:rPr>
              <a:t>those who lack capacity?</a:t>
            </a:r>
            <a:endParaRPr lang="en-US" sz="1900" b="1" dirty="0">
              <a:solidFill>
                <a:srgbClr val="16AD85"/>
              </a:solidFill>
              <a:latin typeface="+mj-lt"/>
              <a:ea typeface="+mj-ea"/>
              <a:cs typeface="Arial"/>
            </a:endParaRPr>
          </a:p>
          <a:p>
            <a:r>
              <a:rPr lang="en-US" sz="2400" dirty="0">
                <a:solidFill>
                  <a:schemeClr val="tx1"/>
                </a:solidFill>
              </a:rPr>
              <a:t> </a:t>
            </a:r>
            <a:endParaRPr lang="en-GB" sz="2400" b="1" dirty="0">
              <a:solidFill>
                <a:schemeClr val="tx1"/>
              </a:solidFill>
            </a:endParaRPr>
          </a:p>
        </p:txBody>
      </p:sp>
      <p:sp>
        <p:nvSpPr>
          <p:cNvPr id="21" name="TextBox 20"/>
          <p:cNvSpPr txBox="1"/>
          <p:nvPr/>
        </p:nvSpPr>
        <p:spPr>
          <a:xfrm>
            <a:off x="5214369" y="823315"/>
            <a:ext cx="3225349" cy="914400"/>
          </a:xfrm>
          <a:prstGeom prst="rect">
            <a:avLst/>
          </a:prstGeom>
        </p:spPr>
        <p:txBody>
          <a:bodyPr vert="horz" wrap="none" lIns="91440" tIns="45720" rIns="91440" bIns="45720" rtlCol="0" anchor="ctr">
            <a:normAutofit/>
          </a:bodyPr>
          <a:lstStyle/>
          <a:p>
            <a:r>
              <a:rPr lang="en-US" dirty="0"/>
              <a:t>Determine if decisions are </a:t>
            </a:r>
          </a:p>
          <a:p>
            <a:r>
              <a:rPr lang="en-US" dirty="0"/>
              <a:t>‘best interests’. </a:t>
            </a:r>
            <a:endParaRPr lang="en-GB" dirty="0"/>
          </a:p>
        </p:txBody>
      </p:sp>
      <p:sp>
        <p:nvSpPr>
          <p:cNvPr id="22" name="TextBox 21"/>
          <p:cNvSpPr txBox="1"/>
          <p:nvPr/>
        </p:nvSpPr>
        <p:spPr>
          <a:xfrm>
            <a:off x="5214369" y="1591174"/>
            <a:ext cx="3225349" cy="914400"/>
          </a:xfrm>
          <a:prstGeom prst="rect">
            <a:avLst/>
          </a:prstGeom>
        </p:spPr>
        <p:txBody>
          <a:bodyPr vert="horz" wrap="none" lIns="91440" tIns="45720" rIns="91440" bIns="45720" rtlCol="0" anchor="ctr">
            <a:normAutofit/>
          </a:bodyPr>
          <a:lstStyle/>
          <a:p>
            <a:r>
              <a:rPr lang="en-US" dirty="0"/>
              <a:t>Provide information</a:t>
            </a:r>
            <a:endParaRPr lang="en-GB" dirty="0"/>
          </a:p>
        </p:txBody>
      </p:sp>
      <p:sp>
        <p:nvSpPr>
          <p:cNvPr id="23" name="TextBox 22"/>
          <p:cNvSpPr txBox="1"/>
          <p:nvPr/>
        </p:nvSpPr>
        <p:spPr>
          <a:xfrm>
            <a:off x="5190742" y="2240707"/>
            <a:ext cx="3225349" cy="914400"/>
          </a:xfrm>
          <a:prstGeom prst="rect">
            <a:avLst/>
          </a:prstGeom>
        </p:spPr>
        <p:txBody>
          <a:bodyPr vert="horz" wrap="none" lIns="91440" tIns="45720" rIns="91440" bIns="45720" rtlCol="0" anchor="ctr">
            <a:normAutofit/>
          </a:bodyPr>
          <a:lstStyle/>
          <a:p>
            <a:r>
              <a:rPr lang="en-US" dirty="0"/>
              <a:t>Question &amp; Challenge</a:t>
            </a:r>
            <a:endParaRPr lang="en-GB" dirty="0"/>
          </a:p>
        </p:txBody>
      </p:sp>
      <p:sp>
        <p:nvSpPr>
          <p:cNvPr id="24" name="TextBox 23"/>
          <p:cNvSpPr txBox="1"/>
          <p:nvPr/>
        </p:nvSpPr>
        <p:spPr>
          <a:xfrm>
            <a:off x="5982338" y="3155107"/>
            <a:ext cx="2861471" cy="914400"/>
          </a:xfrm>
          <a:prstGeom prst="rect">
            <a:avLst/>
          </a:prstGeom>
        </p:spPr>
        <p:txBody>
          <a:bodyPr vert="horz" wrap="none" lIns="91440" tIns="45720" rIns="91440" bIns="45720" rtlCol="0" anchor="ctr">
            <a:normAutofit/>
          </a:bodyPr>
          <a:lstStyle/>
          <a:p>
            <a:endParaRPr lang="en-GB" dirty="0"/>
          </a:p>
        </p:txBody>
      </p:sp>
      <p:sp>
        <p:nvSpPr>
          <p:cNvPr id="25" name="TextBox 24"/>
          <p:cNvSpPr txBox="1"/>
          <p:nvPr/>
        </p:nvSpPr>
        <p:spPr>
          <a:xfrm>
            <a:off x="5220086" y="4466755"/>
            <a:ext cx="2982810" cy="914400"/>
          </a:xfrm>
          <a:prstGeom prst="rect">
            <a:avLst/>
          </a:prstGeom>
        </p:spPr>
        <p:txBody>
          <a:bodyPr vert="horz" wrap="none" lIns="91440" tIns="45720" rIns="91440" bIns="45720" rtlCol="0" anchor="ctr">
            <a:normAutofit/>
          </a:bodyPr>
          <a:lstStyle/>
          <a:p>
            <a:r>
              <a:rPr lang="en-US" dirty="0"/>
              <a:t>Act timely</a:t>
            </a:r>
            <a:endParaRPr lang="en-GB" dirty="0"/>
          </a:p>
        </p:txBody>
      </p:sp>
      <p:sp>
        <p:nvSpPr>
          <p:cNvPr id="26" name="TextBox 25"/>
          <p:cNvSpPr txBox="1"/>
          <p:nvPr/>
        </p:nvSpPr>
        <p:spPr>
          <a:xfrm>
            <a:off x="5190742" y="2917924"/>
            <a:ext cx="2861470" cy="914400"/>
          </a:xfrm>
          <a:prstGeom prst="rect">
            <a:avLst/>
          </a:prstGeom>
        </p:spPr>
        <p:txBody>
          <a:bodyPr vert="horz" wrap="none" lIns="91440" tIns="45720" rIns="91440" bIns="45720" rtlCol="0" anchor="ctr">
            <a:normAutofit/>
          </a:bodyPr>
          <a:lstStyle/>
          <a:p>
            <a:r>
              <a:rPr lang="en-US" dirty="0"/>
              <a:t>Provide privacy</a:t>
            </a:r>
            <a:endParaRPr lang="en-GB" dirty="0"/>
          </a:p>
        </p:txBody>
      </p:sp>
      <p:sp>
        <p:nvSpPr>
          <p:cNvPr id="27" name="TextBox 26"/>
          <p:cNvSpPr txBox="1"/>
          <p:nvPr/>
        </p:nvSpPr>
        <p:spPr>
          <a:xfrm>
            <a:off x="5935086" y="3870165"/>
            <a:ext cx="2890814" cy="914400"/>
          </a:xfrm>
          <a:prstGeom prst="rect">
            <a:avLst/>
          </a:prstGeom>
        </p:spPr>
        <p:txBody>
          <a:bodyPr vert="horz" wrap="none" lIns="91440" tIns="45720" rIns="91440" bIns="45720" rtlCol="0" anchor="ctr">
            <a:normAutofit/>
          </a:bodyPr>
          <a:lstStyle/>
          <a:p>
            <a:endParaRPr lang="en-GB" dirty="0"/>
          </a:p>
        </p:txBody>
      </p:sp>
      <p:sp>
        <p:nvSpPr>
          <p:cNvPr id="28" name="TextBox 27"/>
          <p:cNvSpPr txBox="1"/>
          <p:nvPr/>
        </p:nvSpPr>
        <p:spPr>
          <a:xfrm>
            <a:off x="5167116" y="3543652"/>
            <a:ext cx="3035780" cy="914400"/>
          </a:xfrm>
          <a:prstGeom prst="rect">
            <a:avLst/>
          </a:prstGeom>
        </p:spPr>
        <p:txBody>
          <a:bodyPr vert="horz" wrap="none" lIns="91440" tIns="45720" rIns="91440" bIns="45720" rtlCol="0" anchor="ctr">
            <a:normAutofit/>
          </a:bodyPr>
          <a:lstStyle/>
          <a:p>
            <a:r>
              <a:rPr lang="en-US" dirty="0"/>
              <a:t>Access records kept</a:t>
            </a:r>
            <a:endParaRPr lang="en-GB" dirty="0"/>
          </a:p>
        </p:txBody>
      </p:sp>
      <p:sp>
        <p:nvSpPr>
          <p:cNvPr id="29" name="TextBox 28"/>
          <p:cNvSpPr txBox="1"/>
          <p:nvPr/>
        </p:nvSpPr>
        <p:spPr>
          <a:xfrm>
            <a:off x="5220086" y="5088589"/>
            <a:ext cx="3265843" cy="914400"/>
          </a:xfrm>
          <a:prstGeom prst="rect">
            <a:avLst/>
          </a:prstGeom>
        </p:spPr>
        <p:txBody>
          <a:bodyPr vert="horz" wrap="none" lIns="91440" tIns="45720" rIns="91440" bIns="45720" rtlCol="0" anchor="ctr">
            <a:normAutofit/>
          </a:bodyPr>
          <a:lstStyle/>
          <a:p>
            <a:r>
              <a:rPr lang="en-US" dirty="0"/>
              <a:t>Provide support</a:t>
            </a:r>
            <a:endParaRPr lang="en-GB" dirty="0"/>
          </a:p>
        </p:txBody>
      </p:sp>
      <p:sp>
        <p:nvSpPr>
          <p:cNvPr id="31" name="Text Placeholder 4"/>
          <p:cNvSpPr>
            <a:spLocks noGrp="1"/>
          </p:cNvSpPr>
          <p:nvPr>
            <p:ph type="body" sz="quarter" idx="12"/>
          </p:nvPr>
        </p:nvSpPr>
        <p:spPr>
          <a:xfrm>
            <a:off x="34048" y="48127"/>
            <a:ext cx="4934994" cy="5932448"/>
          </a:xfrm>
        </p:spPr>
        <p:txBody>
          <a:bodyPr>
            <a:normAutofit/>
          </a:bodyPr>
          <a:lstStyle/>
          <a:p>
            <a:r>
              <a:rPr lang="cy" sz="1900" b="1" dirty="0">
                <a:solidFill>
                  <a:srgbClr val="16AD85"/>
                </a:solidFill>
                <a:latin typeface="+mj-lt"/>
                <a:ea typeface="+mj-ea"/>
                <a:cs typeface="+mj-cs"/>
              </a:rPr>
              <a:t>Pam mae IMCA yn bwysig </a:t>
            </a:r>
            <a:endParaRPr lang="en-US" sz="1900" b="1" dirty="0">
              <a:solidFill>
                <a:srgbClr val="16AD85"/>
              </a:solidFill>
              <a:latin typeface="+mj-lt"/>
              <a:ea typeface="+mj-ea"/>
              <a:cs typeface="Arial"/>
            </a:endParaRPr>
          </a:p>
          <a:p>
            <a:r>
              <a:rPr lang="cy" sz="1900" b="1" dirty="0">
                <a:solidFill>
                  <a:srgbClr val="16AD85"/>
                </a:solidFill>
                <a:latin typeface="+mj-lt"/>
                <a:ea typeface="+mj-ea"/>
                <a:cs typeface="+mj-cs"/>
              </a:rPr>
              <a:t>i'r rhai sydd heb alluedd?</a:t>
            </a:r>
            <a:endParaRPr lang="cy" sz="1900" b="1" dirty="0">
              <a:solidFill>
                <a:srgbClr val="16AD85"/>
              </a:solidFill>
              <a:latin typeface="+mj-lt"/>
              <a:ea typeface="+mj-ea"/>
              <a:cs typeface="Arial"/>
            </a:endParaRPr>
          </a:p>
          <a:p>
            <a:r>
              <a:rPr lang="en-US" sz="2400" dirty="0">
                <a:solidFill>
                  <a:schemeClr val="tx1"/>
                </a:solidFill>
              </a:rPr>
              <a:t> </a:t>
            </a:r>
            <a:endParaRPr lang="en-GB" sz="2400" dirty="0">
              <a:solidFill>
                <a:schemeClr val="tx1"/>
              </a:solidFill>
            </a:endParaRPr>
          </a:p>
        </p:txBody>
      </p:sp>
      <p:sp>
        <p:nvSpPr>
          <p:cNvPr id="32" name="TextBox 31"/>
          <p:cNvSpPr txBox="1"/>
          <p:nvPr/>
        </p:nvSpPr>
        <p:spPr>
          <a:xfrm>
            <a:off x="232122" y="838048"/>
            <a:ext cx="3225349"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Penderfynu a yw penderfyniadau</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yn rhai 'lles pennaf'.</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33" name="TextBox 32"/>
          <p:cNvSpPr txBox="1"/>
          <p:nvPr/>
        </p:nvSpPr>
        <p:spPr>
          <a:xfrm>
            <a:off x="279375" y="1616178"/>
            <a:ext cx="3225349"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gwybodaeth</a:t>
            </a:r>
            <a:r>
              <a:rPr lang="cy-GB" dirty="0">
                <a:solidFill>
                  <a:srgbClr val="000000"/>
                </a:solidFill>
                <a:latin typeface="Arial"/>
              </a:rPr>
              <a:t> </a:t>
            </a:r>
            <a:endParaRPr lang="cy-GB" sz="1800" b="0" i="0" u="none" strike="noStrike" cap="none" baseline="0" dirty="0">
              <a:solidFill>
                <a:srgbClr val="000000"/>
              </a:solidFill>
              <a:effectLst/>
              <a:uFillTx/>
              <a:latin typeface="Arial"/>
              <a:cs typeface="Arial"/>
            </a:endParaRPr>
          </a:p>
        </p:txBody>
      </p:sp>
      <p:sp>
        <p:nvSpPr>
          <p:cNvPr id="34" name="TextBox 33"/>
          <p:cNvSpPr txBox="1"/>
          <p:nvPr/>
        </p:nvSpPr>
        <p:spPr>
          <a:xfrm>
            <a:off x="279375" y="2302491"/>
            <a:ext cx="3225349" cy="914400"/>
          </a:xfrm>
          <a:prstGeom prst="rect">
            <a:avLst/>
          </a:prstGeom>
        </p:spPr>
        <p:txBody>
          <a:bodyPr vert="horz" wrap="none" lIns="91440" tIns="45720" rIns="91440" bIns="45720" rtlCol="0" anchor="ctr">
            <a:normAutofit/>
          </a:bodyPr>
          <a:lstStyle/>
          <a:p>
            <a:r>
              <a:rPr lang="cy" sz="1800" b="0" i="0" u="none" strike="noStrike" cap="none" baseline="0">
                <a:solidFill>
                  <a:srgbClr val="000000"/>
                </a:solidFill>
                <a:effectLst/>
                <a:uFillTx/>
                <a:latin typeface="Arial"/>
              </a:rPr>
              <a:t>Holi a Herio</a:t>
            </a:r>
          </a:p>
        </p:txBody>
      </p:sp>
      <p:sp>
        <p:nvSpPr>
          <p:cNvPr id="35" name="TextBox 34"/>
          <p:cNvSpPr txBox="1"/>
          <p:nvPr/>
        </p:nvSpPr>
        <p:spPr>
          <a:xfrm>
            <a:off x="303002" y="4489488"/>
            <a:ext cx="298281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Gweithredu'n amserol</a:t>
            </a:r>
            <a:endParaRPr lang="cy-GB" sz="1800" b="0" i="0" u="none" strike="noStrike" cap="none" baseline="0" dirty="0">
              <a:solidFill>
                <a:srgbClr val="000000"/>
              </a:solidFill>
              <a:effectLst/>
              <a:uFillTx/>
              <a:latin typeface="Arial"/>
              <a:cs typeface="Arial"/>
            </a:endParaRPr>
          </a:p>
        </p:txBody>
      </p:sp>
      <p:sp>
        <p:nvSpPr>
          <p:cNvPr id="36" name="TextBox 35"/>
          <p:cNvSpPr txBox="1"/>
          <p:nvPr/>
        </p:nvSpPr>
        <p:spPr>
          <a:xfrm>
            <a:off x="303002" y="3052833"/>
            <a:ext cx="286147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preifatrwydd</a:t>
            </a:r>
            <a:endParaRPr lang="cy-GB" sz="1800" b="0" i="0" u="none" strike="noStrike" cap="none" baseline="0" dirty="0">
              <a:solidFill>
                <a:srgbClr val="000000"/>
              </a:solidFill>
              <a:effectLst/>
              <a:uFillTx/>
              <a:latin typeface="Arial"/>
              <a:cs typeface="Arial"/>
            </a:endParaRPr>
          </a:p>
        </p:txBody>
      </p:sp>
      <p:sp>
        <p:nvSpPr>
          <p:cNvPr id="37" name="TextBox 36"/>
          <p:cNvSpPr txBox="1"/>
          <p:nvPr/>
        </p:nvSpPr>
        <p:spPr>
          <a:xfrm>
            <a:off x="232122" y="3872994"/>
            <a:ext cx="2890814" cy="914400"/>
          </a:xfrm>
          <a:prstGeom prst="rect">
            <a:avLst/>
          </a:prstGeom>
        </p:spPr>
        <p:txBody>
          <a:bodyPr vert="horz" wrap="none" lIns="91440" tIns="45720" rIns="91440" bIns="45720" rtlCol="0" anchor="ctr">
            <a:normAutofit/>
          </a:bodyPr>
          <a:lstStyle/>
          <a:p>
            <a:endParaRPr lang="en-GB"/>
          </a:p>
        </p:txBody>
      </p:sp>
      <p:sp>
        <p:nvSpPr>
          <p:cNvPr id="38" name="TextBox 37"/>
          <p:cNvSpPr txBox="1"/>
          <p:nvPr/>
        </p:nvSpPr>
        <p:spPr>
          <a:xfrm>
            <a:off x="250032" y="3797312"/>
            <a:ext cx="3035780"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Cyrchu cofnodion a </a:t>
            </a:r>
            <a:r>
              <a:rPr lang="cy-GB" sz="1800" b="0" i="0" u="none" strike="noStrike" cap="none" baseline="0" dirty="0" err="1">
                <a:solidFill>
                  <a:srgbClr val="000000"/>
                </a:solidFill>
                <a:effectLst/>
                <a:uFillTx/>
                <a:latin typeface="Arial"/>
              </a:rPr>
              <a:t>gedwir</a:t>
            </a:r>
            <a:endParaRPr lang="cy-GB" sz="1800" b="0" i="0" u="none" strike="noStrike" cap="none" baseline="0" dirty="0" err="1">
              <a:solidFill>
                <a:srgbClr val="000000"/>
              </a:solidFill>
              <a:effectLst/>
              <a:uFillTx/>
              <a:latin typeface="Arial"/>
              <a:cs typeface="Arial"/>
            </a:endParaRPr>
          </a:p>
        </p:txBody>
      </p:sp>
      <p:sp>
        <p:nvSpPr>
          <p:cNvPr id="39" name="TextBox 38"/>
          <p:cNvSpPr txBox="1"/>
          <p:nvPr/>
        </p:nvSpPr>
        <p:spPr>
          <a:xfrm>
            <a:off x="279375" y="5091418"/>
            <a:ext cx="3265843" cy="914400"/>
          </a:xfrm>
          <a:prstGeom prst="rect">
            <a:avLst/>
          </a:prstGeom>
        </p:spPr>
        <p:txBody>
          <a:bodyPr vert="horz" wrap="none" lIns="91440" tIns="45720" rIns="91440" bIns="45720" rtlCol="0" anchor="ctr">
            <a:normAutofit/>
          </a:bodyPr>
          <a:lstStyle/>
          <a:p>
            <a:r>
              <a:rPr lang="cy-GB" sz="1800" b="0" i="0" u="none" strike="noStrike" cap="none" baseline="0" dirty="0">
                <a:solidFill>
                  <a:srgbClr val="000000"/>
                </a:solidFill>
                <a:effectLst/>
                <a:uFillTx/>
                <a:latin typeface="Arial"/>
              </a:rPr>
              <a:t>Darparu cefnogaeth</a:t>
            </a:r>
            <a:endParaRPr lang="cy-GB" sz="1800" b="0" i="0" u="none" strike="noStrike" cap="none" baseline="0" dirty="0">
              <a:solidFill>
                <a:srgbClr val="000000"/>
              </a:solidFill>
              <a:effectLst/>
              <a:uFillTx/>
              <a:latin typeface="Arial"/>
              <a:cs typeface="Arial"/>
            </a:endParaRPr>
          </a:p>
        </p:txBody>
      </p:sp>
    </p:spTree>
    <p:custDataLst>
      <p:tags r:id="rId1"/>
    </p:custDataLst>
    <p:extLst>
      <p:ext uri="{BB962C8B-B14F-4D97-AF65-F5344CB8AC3E}">
        <p14:creationId xmlns:p14="http://schemas.microsoft.com/office/powerpoint/2010/main" val="39148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P spid="28" grpId="0"/>
      <p:bldP spid="29" grpId="0"/>
      <p:bldP spid="32" grpId="0"/>
      <p:bldP spid="33" grpId="0"/>
      <p:bldP spid="34" grpId="0"/>
      <p:bldP spid="35"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92316" y="341341"/>
            <a:ext cx="4102766" cy="5575610"/>
          </a:xfrm>
        </p:spPr>
        <p:txBody>
          <a:bodyPr>
            <a:normAutofit lnSpcReduction="10000"/>
          </a:bodyPr>
          <a:lstStyle/>
          <a:p>
            <a:r>
              <a:rPr lang="en-US" b="1" dirty="0">
                <a:solidFill>
                  <a:srgbClr val="16AD85"/>
                </a:solidFill>
              </a:rPr>
              <a:t>Aims and Learning Outcomes</a:t>
            </a:r>
            <a:endParaRPr lang="en-US" b="1" dirty="0">
              <a:solidFill>
                <a:srgbClr val="16AD85"/>
              </a:solidFill>
              <a:cs typeface="Arial"/>
            </a:endParaRPr>
          </a:p>
          <a:p>
            <a:endParaRPr lang="en-US" sz="1200" dirty="0"/>
          </a:p>
          <a:p>
            <a:pPr marL="342900" indent="-342900">
              <a:buFont typeface="Arial" panose="020B0604020202020204" pitchFamily="34" charset="0"/>
              <a:buChar char="•"/>
            </a:pPr>
            <a:r>
              <a:rPr lang="en-US" sz="1400" dirty="0">
                <a:solidFill>
                  <a:schemeClr val="tx1"/>
                </a:solidFill>
              </a:rPr>
              <a:t>Understand the aims &amp; purpose of the MCA (2005)</a:t>
            </a:r>
          </a:p>
          <a:p>
            <a:pPr marL="342900" indent="-342900">
              <a:buFont typeface="Arial" panose="020B0604020202020204" pitchFamily="34" charset="0"/>
              <a:buChar char="•"/>
            </a:pPr>
            <a:r>
              <a:rPr lang="en-US" sz="1400" dirty="0">
                <a:solidFill>
                  <a:schemeClr val="tx1"/>
                </a:solidFill>
              </a:rPr>
              <a:t>Understand and be able to implement the 5 principles</a:t>
            </a:r>
          </a:p>
          <a:p>
            <a:pPr marL="342900" indent="-342900">
              <a:buFont typeface="Arial" panose="020B0604020202020204" pitchFamily="34" charset="0"/>
              <a:buChar char="•"/>
            </a:pPr>
            <a:r>
              <a:rPr lang="en-US" sz="1400" dirty="0">
                <a:solidFill>
                  <a:schemeClr val="tx1"/>
                </a:solidFill>
              </a:rPr>
              <a:t>Explore the provisions that underpin and enable individuals to be protected in relation to decisions (Framework through a Code of Practice)</a:t>
            </a:r>
          </a:p>
          <a:p>
            <a:pPr marL="342900" indent="-342900">
              <a:buFont typeface="Arial" panose="020B0604020202020204" pitchFamily="34" charset="0"/>
              <a:buChar char="•"/>
            </a:pPr>
            <a:r>
              <a:rPr lang="en-US" sz="1400" dirty="0">
                <a:solidFill>
                  <a:schemeClr val="tx1"/>
                </a:solidFill>
              </a:rPr>
              <a:t>Know the stages of capacity assessment and who can undertake them</a:t>
            </a:r>
          </a:p>
          <a:p>
            <a:pPr marL="342900" indent="-342900">
              <a:buFont typeface="Arial" panose="020B0604020202020204" pitchFamily="34" charset="0"/>
              <a:buChar char="•"/>
            </a:pPr>
            <a:r>
              <a:rPr lang="en-US" sz="1400" dirty="0">
                <a:solidFill>
                  <a:schemeClr val="tx1"/>
                </a:solidFill>
              </a:rPr>
              <a:t>Understand the process of ‘best interests’ and who should be involved</a:t>
            </a:r>
          </a:p>
          <a:p>
            <a:pPr marL="342900" indent="-342900">
              <a:buFont typeface="Arial" panose="020B0604020202020204" pitchFamily="34" charset="0"/>
              <a:buChar char="•"/>
            </a:pPr>
            <a:r>
              <a:rPr lang="en-US" sz="1400" dirty="0">
                <a:solidFill>
                  <a:schemeClr val="tx1"/>
                </a:solidFill>
              </a:rPr>
              <a:t>Understand how liberty protection safeguards are applied</a:t>
            </a:r>
          </a:p>
          <a:p>
            <a:pPr marL="342900" indent="-342900">
              <a:buFont typeface="Arial" panose="020B0604020202020204" pitchFamily="34" charset="0"/>
              <a:buChar char="•"/>
            </a:pPr>
            <a:r>
              <a:rPr lang="en-US" sz="1400" dirty="0">
                <a:solidFill>
                  <a:schemeClr val="tx1"/>
                </a:solidFill>
              </a:rPr>
              <a:t>Understand the relationship between the MCA (2005) and the Mental Health Act</a:t>
            </a:r>
          </a:p>
          <a:p>
            <a:pPr marL="342900" indent="-342900">
              <a:buFont typeface="Arial" panose="020B0604020202020204" pitchFamily="34" charset="0"/>
              <a:buChar char="•"/>
            </a:pPr>
            <a:r>
              <a:rPr lang="en-US" sz="1400" dirty="0">
                <a:solidFill>
                  <a:schemeClr val="tx1"/>
                </a:solidFill>
              </a:rPr>
              <a:t>Know when there should be a duty of referral to an Independent Mental Capacity Advocate</a:t>
            </a:r>
          </a:p>
          <a:p>
            <a:pPr marL="342900" indent="-342900">
              <a:buFont typeface="Arial" panose="020B0604020202020204" pitchFamily="34" charset="0"/>
              <a:buChar char="•"/>
            </a:pPr>
            <a:r>
              <a:rPr lang="en-US" sz="1400" dirty="0">
                <a:solidFill>
                  <a:schemeClr val="tx1"/>
                </a:solidFill>
              </a:rPr>
              <a:t>Know when to raise a concern</a:t>
            </a:r>
          </a:p>
          <a:p>
            <a:pPr marL="342900" indent="-342900">
              <a:buFont typeface="Arial" panose="020B0604020202020204" pitchFamily="34" charset="0"/>
              <a:buChar char="•"/>
            </a:pPr>
            <a:r>
              <a:rPr lang="en-US" sz="1400" dirty="0">
                <a:solidFill>
                  <a:schemeClr val="tx1"/>
                </a:solidFill>
              </a:rPr>
              <a:t>Reflect on the MCA (2005)</a:t>
            </a:r>
            <a:endParaRPr lang="en-US" sz="2000" dirty="0"/>
          </a:p>
          <a:p>
            <a:pPr marL="342900" indent="-342900">
              <a:buFont typeface="Arial" panose="020B0604020202020204" pitchFamily="34" charset="0"/>
              <a:buChar char="•"/>
            </a:pPr>
            <a:endParaRPr lang="en-US" sz="2400" dirty="0"/>
          </a:p>
          <a:p>
            <a:endParaRPr lang="en-GB" sz="1600" dirty="0"/>
          </a:p>
        </p:txBody>
      </p:sp>
      <p:pic>
        <p:nvPicPr>
          <p:cNvPr id="1028" name="Picture 4"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167" y="45009"/>
            <a:ext cx="697831" cy="59266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p:cNvSpPr>
            <a:spLocks noGrp="1"/>
          </p:cNvSpPr>
          <p:nvPr>
            <p:ph type="body" sz="quarter" idx="12"/>
          </p:nvPr>
        </p:nvSpPr>
        <p:spPr>
          <a:xfrm>
            <a:off x="162281" y="341341"/>
            <a:ext cx="4084866" cy="5575610"/>
          </a:xfrm>
        </p:spPr>
        <p:txBody>
          <a:bodyPr>
            <a:normAutofit/>
          </a:bodyPr>
          <a:lstStyle/>
          <a:p>
            <a:r>
              <a:rPr lang="cy" b="1" dirty="0">
                <a:solidFill>
                  <a:srgbClr val="16AD85"/>
                </a:solidFill>
              </a:rPr>
              <a:t>Nodau a Deilliannau Dysgu </a:t>
            </a:r>
            <a:endParaRPr lang="en-US" b="1" dirty="0">
              <a:solidFill>
                <a:srgbClr val="16AD85"/>
              </a:solidFill>
              <a:cs typeface="Arial"/>
            </a:endParaRPr>
          </a:p>
          <a:p>
            <a:endParaRPr lang="en-US" sz="1200" dirty="0"/>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nodau a phwrpas yr MCA (2005)</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a gallu gweithredu'r 5 egwyddor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Archwilio’r darpariaethau sy’n tanategu ac yn galluogi unigolion i gael eu hamddiffyn mewn perthynas â phenderfyniadau (Fframwaith trwy God Ymarfer)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camau asesu galluedd a phwy all eu cynnal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y broses o 'les pennaf' a phwy ddylai gymryd rhan</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sut mae mesurau diogelu amddiffyn rhyddid yn cael eu cymhwyso</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Deall y berthynas rhwng yr MCA (2005) a’r Ddeddf Iechyd Meddwl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pryd y dylai fod dyletswydd atgyfeirio at Eiriolwr Galluedd Meddyliol Annibynnol</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Gwybod pryd i godi pryder</a:t>
            </a:r>
          </a:p>
          <a:p>
            <a:pPr marL="342900" indent="-342900">
              <a:buFont typeface="Arial" panose="020B0604020202020204" pitchFamily="34" charset="0"/>
              <a:buChar char="•"/>
            </a:pPr>
            <a:r>
              <a:rPr lang="cy" sz="1400" b="0" i="0" u="none" strike="noStrike" cap="none" baseline="0" dirty="0">
                <a:solidFill>
                  <a:srgbClr val="000000"/>
                </a:solidFill>
                <a:effectLst/>
                <a:uFillTx/>
                <a:latin typeface="Arial"/>
              </a:rPr>
              <a:t>Myfyrio ar yr MCA (2005)</a:t>
            </a:r>
            <a:endParaRPr lang="en-US" sz="2000" dirty="0"/>
          </a:p>
          <a:p>
            <a:pPr marL="342900" indent="-342900">
              <a:buFont typeface="Arial" panose="020B0604020202020204" pitchFamily="34" charset="0"/>
              <a:buChar char="•"/>
            </a:pPr>
            <a:endParaRPr lang="en-US" sz="2400" dirty="0"/>
          </a:p>
          <a:p>
            <a:endParaRPr lang="en-GB" sz="1600" dirty="0"/>
          </a:p>
        </p:txBody>
      </p:sp>
    </p:spTree>
    <p:custDataLst>
      <p:tags r:id="rId1"/>
    </p:custDataLst>
    <p:extLst>
      <p:ext uri="{BB962C8B-B14F-4D97-AF65-F5344CB8AC3E}">
        <p14:creationId xmlns:p14="http://schemas.microsoft.com/office/powerpoint/2010/main" val="755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2"/>
          </p:nvPr>
        </p:nvSpPr>
        <p:spPr>
          <a:xfrm>
            <a:off x="4668253" y="18883"/>
            <a:ext cx="4390156" cy="5932448"/>
          </a:xfrm>
        </p:spPr>
        <p:txBody>
          <a:bodyPr>
            <a:normAutofit/>
          </a:bodyPr>
          <a:lstStyle/>
          <a:p>
            <a:r>
              <a:rPr lang="en-US" sz="1900" b="1" dirty="0">
                <a:solidFill>
                  <a:srgbClr val="16AD85"/>
                </a:solidFill>
                <a:latin typeface="+mj-lt"/>
                <a:ea typeface="+mj-ea"/>
                <a:cs typeface="+mj-cs"/>
              </a:rPr>
              <a:t>Exercise: What difference can an IMCA make?</a:t>
            </a:r>
            <a:endParaRPr lang="en-US" sz="1900" b="1" dirty="0">
              <a:solidFill>
                <a:srgbClr val="16AD85"/>
              </a:solidFill>
              <a:latin typeface="+mj-lt"/>
              <a:ea typeface="+mj-ea"/>
              <a:cs typeface="Aria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 </a:t>
            </a:r>
            <a:endParaRPr lang="en-GB" sz="2400" dirty="0">
              <a:solidFill>
                <a:schemeClr val="tx1"/>
              </a:solidFill>
            </a:endParaRPr>
          </a:p>
        </p:txBody>
      </p:sp>
      <p:sp>
        <p:nvSpPr>
          <p:cNvPr id="11" name="Rectangle 10"/>
          <p:cNvSpPr/>
          <p:nvPr/>
        </p:nvSpPr>
        <p:spPr>
          <a:xfrm>
            <a:off x="4889566" y="584646"/>
            <a:ext cx="3947530" cy="11783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400" dirty="0"/>
              <a:t>They will find out whether the decision-maker </a:t>
            </a:r>
          </a:p>
          <a:p>
            <a:r>
              <a:rPr lang="en-US" sz="1400" dirty="0"/>
              <a:t>has given all practical and appropriate support </a:t>
            </a:r>
          </a:p>
          <a:p>
            <a:r>
              <a:rPr lang="en-US" sz="1400" dirty="0"/>
              <a:t>to help the person who lacks capacity to be </a:t>
            </a:r>
          </a:p>
          <a:p>
            <a:r>
              <a:rPr lang="en-US" sz="1400" dirty="0"/>
              <a:t>involved as much as possible in decision-making.</a:t>
            </a:r>
            <a:endParaRPr lang="en-GB" sz="1400" dirty="0">
              <a:cs typeface="Arial"/>
            </a:endParaRPr>
          </a:p>
        </p:txBody>
      </p:sp>
      <p:sp>
        <p:nvSpPr>
          <p:cNvPr id="12" name="Rectangle 11"/>
          <p:cNvSpPr/>
          <p:nvPr/>
        </p:nvSpPr>
        <p:spPr>
          <a:xfrm>
            <a:off x="4889566" y="1856284"/>
            <a:ext cx="3930804" cy="1163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If the person has communication difficulties, the </a:t>
            </a:r>
          </a:p>
          <a:p>
            <a:r>
              <a:rPr lang="en-US" sz="1400" dirty="0"/>
              <a:t>IMCA will find out if the decision-maker has </a:t>
            </a:r>
          </a:p>
          <a:p>
            <a:r>
              <a:rPr lang="en-US" sz="1400" dirty="0"/>
              <a:t>obtained any specialist help (for example, from </a:t>
            </a:r>
          </a:p>
          <a:p>
            <a:r>
              <a:rPr lang="en-US" sz="1400" dirty="0"/>
              <a:t>a speech and language therapist).</a:t>
            </a:r>
            <a:endParaRPr lang="en-GB" sz="1400" dirty="0"/>
          </a:p>
        </p:txBody>
      </p:sp>
      <p:sp>
        <p:nvSpPr>
          <p:cNvPr id="13" name="Rectangle 12"/>
          <p:cNvSpPr/>
          <p:nvPr/>
        </p:nvSpPr>
        <p:spPr>
          <a:xfrm>
            <a:off x="4889566" y="3103360"/>
            <a:ext cx="3930804" cy="19105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en-US" sz="1400" dirty="0"/>
              <a:t>An IMCA may find information to suggest a </a:t>
            </a:r>
          </a:p>
          <a:p>
            <a:r>
              <a:rPr lang="en-US" sz="1400" dirty="0"/>
              <a:t>person might regain capacity in the future, either so they can make the decision themselves or be more involved in decision-making. In such a situation, the IMCA can ask the decision-maker to delay the decision, if it is not urgent.</a:t>
            </a:r>
            <a:endParaRPr lang="en-GB" sz="1400" dirty="0">
              <a:cs typeface="Arial"/>
            </a:endParaRPr>
          </a:p>
        </p:txBody>
      </p:sp>
      <p:sp>
        <p:nvSpPr>
          <p:cNvPr id="14" name="Rectangle 13"/>
          <p:cNvSpPr/>
          <p:nvPr/>
        </p:nvSpPr>
        <p:spPr>
          <a:xfrm>
            <a:off x="4889566" y="5097560"/>
            <a:ext cx="3930804" cy="825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Act requires the decision-maker to take </a:t>
            </a:r>
          </a:p>
          <a:p>
            <a:r>
              <a:rPr lang="en-US" sz="1400" dirty="0"/>
              <a:t>account of the reports made and information </a:t>
            </a:r>
          </a:p>
          <a:p>
            <a:r>
              <a:rPr lang="en-US" sz="1400" dirty="0"/>
              <a:t>given by the IMCA.</a:t>
            </a:r>
            <a:endParaRPr lang="en-GB" sz="1400" dirty="0"/>
          </a:p>
        </p:txBody>
      </p:sp>
      <p:sp>
        <p:nvSpPr>
          <p:cNvPr id="15" name="Text Placeholder 4"/>
          <p:cNvSpPr>
            <a:spLocks noGrp="1"/>
          </p:cNvSpPr>
          <p:nvPr>
            <p:ph type="body" sz="quarter" idx="12"/>
          </p:nvPr>
        </p:nvSpPr>
        <p:spPr>
          <a:xfrm>
            <a:off x="0" y="1"/>
            <a:ext cx="4081346" cy="5932448"/>
          </a:xfrm>
        </p:spPr>
        <p:txBody>
          <a:bodyPr>
            <a:normAutofit/>
          </a:bodyPr>
          <a:lstStyle/>
          <a:p>
            <a:r>
              <a:rPr lang="cy" sz="1900" b="1" dirty="0">
                <a:solidFill>
                  <a:srgbClr val="16AD85"/>
                </a:solidFill>
                <a:latin typeface="+mj-lt"/>
                <a:ea typeface="+mj-ea"/>
                <a:cs typeface="+mj-cs"/>
              </a:rPr>
              <a:t>Ymarfer: Pa wahaniaeth y gall IMCA ei wneud?</a:t>
            </a:r>
            <a:endParaRPr lang="en-US" sz="1900" b="1" dirty="0">
              <a:solidFill>
                <a:srgbClr val="16AD85"/>
              </a:solidFill>
              <a:latin typeface="+mj-lt"/>
              <a:ea typeface="+mj-ea"/>
              <a:cs typeface="Arial"/>
            </a:endParaRPr>
          </a:p>
        </p:txBody>
      </p:sp>
      <p:sp>
        <p:nvSpPr>
          <p:cNvPr id="16" name="Rectangle 15"/>
          <p:cNvSpPr/>
          <p:nvPr/>
        </p:nvSpPr>
        <p:spPr>
          <a:xfrm>
            <a:off x="142179" y="584646"/>
            <a:ext cx="3947530" cy="11783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 sz="1400" b="0" i="0" u="none" strike="noStrike" cap="none" baseline="0" dirty="0">
                <a:solidFill>
                  <a:srgbClr val="FFFFFF"/>
                </a:solidFill>
                <a:effectLst/>
                <a:uFillTx/>
                <a:latin typeface="Arial"/>
              </a:rPr>
              <a:t>Bydd yn canfod a yw'r penderfynwr</a:t>
            </a:r>
            <a:r>
              <a:rPr lang="cy" sz="1400" dirty="0">
                <a:solidFill>
                  <a:srgbClr val="FFFFFF"/>
                </a:solidFill>
                <a:latin typeface="Arial"/>
              </a:rPr>
              <a:t> </a:t>
            </a:r>
            <a:endParaRPr lang="cy" sz="1400" b="0" i="0" u="none" strike="noStrike" cap="none" baseline="0" dirty="0">
              <a:solidFill>
                <a:srgbClr val="FFFFFF"/>
              </a:solidFill>
              <a:effectLst/>
              <a:uFillTx/>
              <a:latin typeface="Arial"/>
            </a:endParaRPr>
          </a:p>
          <a:p>
            <a:r>
              <a:rPr lang="cy" sz="1400" b="0" i="0" u="none" strike="noStrike" cap="none" baseline="0" dirty="0">
                <a:solidFill>
                  <a:srgbClr val="FFFFFF"/>
                </a:solidFill>
                <a:effectLst/>
                <a:uFillTx/>
                <a:latin typeface="Arial"/>
              </a:rPr>
              <a:t>wedi rhoi pob cefnogaeth ymarferol a phriodol </a:t>
            </a:r>
          </a:p>
          <a:p>
            <a:r>
              <a:rPr lang="cy-GB" sz="1400" b="0" i="0" u="none" strike="noStrike" cap="none" baseline="0" dirty="0">
                <a:solidFill>
                  <a:srgbClr val="FFFFFF"/>
                </a:solidFill>
                <a:effectLst/>
                <a:uFillTx/>
                <a:latin typeface="Arial"/>
              </a:rPr>
              <a:t>i helpu’r person sydd heb </a:t>
            </a:r>
            <a:r>
              <a:rPr lang="cy-GB" sz="1400" b="0" i="0" u="none" strike="noStrike" cap="none" baseline="0" dirty="0" err="1">
                <a:solidFill>
                  <a:srgbClr val="FFFFFF"/>
                </a:solidFill>
                <a:effectLst/>
                <a:uFillTx/>
                <a:latin typeface="Arial"/>
              </a:rPr>
              <a:t>alluedd</a:t>
            </a:r>
            <a:r>
              <a:rPr lang="cy-GB" sz="1400" b="0" i="0" u="none" strike="noStrike" cap="none" baseline="0" dirty="0">
                <a:solidFill>
                  <a:srgbClr val="FFFFFF"/>
                </a:solidFill>
                <a:effectLst/>
                <a:uFillTx/>
                <a:latin typeface="Arial"/>
              </a:rPr>
              <a:t> i</a:t>
            </a:r>
            <a:r>
              <a:rPr lang="cy-GB" sz="1400" dirty="0">
                <a:solidFill>
                  <a:srgbClr val="FFFFFF"/>
                </a:solidFill>
                <a:latin typeface="Arial"/>
              </a:rPr>
              <a:t>  </a:t>
            </a:r>
            <a:r>
              <a:rPr lang="cy-GB" sz="1400" b="0" i="0" u="none" strike="noStrike" cap="none" baseline="0" dirty="0">
                <a:solidFill>
                  <a:srgbClr val="FFFFFF"/>
                </a:solidFill>
                <a:effectLst/>
                <a:uFillTx/>
                <a:latin typeface="Arial"/>
              </a:rPr>
              <a:t>ymwneud cymaint â </a:t>
            </a:r>
            <a:r>
              <a:rPr lang="cy-GB" sz="1400" dirty="0">
                <a:solidFill>
                  <a:srgbClr val="FFFFFF"/>
                </a:solidFill>
                <a:latin typeface="Arial"/>
              </a:rPr>
              <a:t>phosibl mewn gwneud </a:t>
            </a:r>
            <a:r>
              <a:rPr lang="cy-GB" sz="1400" b="0" i="0" u="none" strike="noStrike" cap="none" baseline="0" dirty="0">
                <a:solidFill>
                  <a:srgbClr val="FFFFFF"/>
                </a:solidFill>
                <a:effectLst/>
                <a:uFillTx/>
                <a:latin typeface="Arial"/>
              </a:rPr>
              <a:t>penderfyniadau.</a:t>
            </a:r>
            <a:endParaRPr lang="cy-GB" sz="1400" b="0" i="0" u="none" strike="noStrike" cap="none" baseline="0" dirty="0">
              <a:solidFill>
                <a:srgbClr val="FFFFFF"/>
              </a:solidFill>
              <a:effectLst/>
              <a:uFillTx/>
              <a:latin typeface="Arial"/>
              <a:cs typeface="Arial"/>
            </a:endParaRPr>
          </a:p>
        </p:txBody>
      </p:sp>
      <p:sp>
        <p:nvSpPr>
          <p:cNvPr id="17" name="Rectangle 16"/>
          <p:cNvSpPr/>
          <p:nvPr/>
        </p:nvSpPr>
        <p:spPr>
          <a:xfrm>
            <a:off x="150542" y="1856284"/>
            <a:ext cx="3930804" cy="1163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i="0" u="none" strike="noStrike" cap="none" baseline="0" dirty="0">
                <a:solidFill>
                  <a:srgbClr val="FFFFFF"/>
                </a:solidFill>
                <a:effectLst/>
                <a:uFillTx/>
                <a:latin typeface="Arial"/>
              </a:rPr>
              <a:t>Os oes gan y person anawsterau cyfathrebu, bydd yr IMCA yn darganfod a yw'r penderfynwr wedi cael unrhyw gymorth arbenigol (er enghraifft, gan therapydd iaith a lleferydd).</a:t>
            </a:r>
          </a:p>
        </p:txBody>
      </p:sp>
      <p:sp>
        <p:nvSpPr>
          <p:cNvPr id="18" name="Rectangle 17"/>
          <p:cNvSpPr/>
          <p:nvPr/>
        </p:nvSpPr>
        <p:spPr>
          <a:xfrm>
            <a:off x="150542" y="3103361"/>
            <a:ext cx="3930804" cy="19105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Gall IMCA ddod o hyd i wybodaeth i awgrymu y </a:t>
            </a:r>
          </a:p>
          <a:p>
            <a:r>
              <a:rPr lang="cy" sz="1400" b="0" i="0" u="none" strike="noStrike" cap="none" baseline="0" dirty="0">
                <a:solidFill>
                  <a:srgbClr val="FFFFFF"/>
                </a:solidFill>
                <a:effectLst/>
                <a:uFillTx/>
                <a:latin typeface="Arial"/>
              </a:rPr>
              <a:t>gallai person adennill galluedd yn y dyfodol, naill ai iddo geisio gwneud y penderfyniad ei hun neu gymryd mwy o ran mewn gwneud penderfyniadau. Mewn sefyllfa o'r</a:t>
            </a:r>
          </a:p>
          <a:p>
            <a:r>
              <a:rPr lang="cy" sz="1400" b="0" i="0" u="none" strike="noStrike" cap="none" baseline="0" dirty="0">
                <a:solidFill>
                  <a:srgbClr val="FFFFFF"/>
                </a:solidFill>
                <a:effectLst/>
                <a:uFillTx/>
                <a:latin typeface="Arial"/>
              </a:rPr>
              <a:t>fath, gall yr IMCA ofyn i’r penderfynwr </a:t>
            </a:r>
          </a:p>
          <a:p>
            <a:r>
              <a:rPr lang="cy" sz="1400" b="0" i="0" u="none" strike="noStrike" cap="none" baseline="0" dirty="0">
                <a:solidFill>
                  <a:srgbClr val="FFFFFF"/>
                </a:solidFill>
                <a:effectLst/>
                <a:uFillTx/>
                <a:latin typeface="Arial"/>
              </a:rPr>
              <a:t>ohirio’r penderfyniad, os nad yw’n fater brys.</a:t>
            </a:r>
          </a:p>
        </p:txBody>
      </p:sp>
      <p:sp>
        <p:nvSpPr>
          <p:cNvPr id="19" name="Rectangle 18"/>
          <p:cNvSpPr/>
          <p:nvPr/>
        </p:nvSpPr>
        <p:spPr>
          <a:xfrm>
            <a:off x="150542" y="5107259"/>
            <a:ext cx="3930804" cy="825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Ddeddf yn ei gwneud yn ofynnol i'r penderfynwr ystyried yr adroddiadau a wnaed a'r wybodaeth a roddir gan yr IMCA.</a:t>
            </a:r>
          </a:p>
        </p:txBody>
      </p:sp>
    </p:spTree>
    <p:custDataLst>
      <p:tags r:id="rId1"/>
    </p:custDataLst>
    <p:extLst>
      <p:ext uri="{BB962C8B-B14F-4D97-AF65-F5344CB8AC3E}">
        <p14:creationId xmlns:p14="http://schemas.microsoft.com/office/powerpoint/2010/main" val="22689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ve useful ways to disagree politely in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872" y="4284040"/>
            <a:ext cx="1884556" cy="16248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3"/>
          <p:cNvSpPr>
            <a:spLocks noGrp="1"/>
          </p:cNvSpPr>
          <p:nvPr>
            <p:ph type="body" sz="quarter" idx="11"/>
          </p:nvPr>
        </p:nvSpPr>
        <p:spPr>
          <a:xfrm>
            <a:off x="4932947" y="89210"/>
            <a:ext cx="4155293" cy="5910146"/>
          </a:xfrm>
        </p:spPr>
        <p:txBody>
          <a:bodyPr>
            <a:normAutofit/>
          </a:bodyPr>
          <a:lstStyle/>
          <a:p>
            <a:r>
              <a:rPr lang="en-US" sz="1900" b="1" dirty="0">
                <a:solidFill>
                  <a:srgbClr val="16AD85"/>
                </a:solidFill>
                <a:latin typeface="+mj-lt"/>
                <a:ea typeface="+mj-ea"/>
                <a:cs typeface="+mj-cs"/>
              </a:rPr>
              <a:t>What happens if the IMCA disagrees with the decision-maker?</a:t>
            </a:r>
            <a:endParaRPr lang="en-US" sz="1900" b="1" dirty="0">
              <a:solidFill>
                <a:srgbClr val="16AD85"/>
              </a:solidFill>
              <a:latin typeface="+mj-lt"/>
              <a:ea typeface="+mj-ea"/>
              <a:cs typeface="Arial"/>
            </a:endParaRPr>
          </a:p>
        </p:txBody>
      </p:sp>
      <p:sp>
        <p:nvSpPr>
          <p:cNvPr id="17" name="TextBox 16"/>
          <p:cNvSpPr txBox="1"/>
          <p:nvPr/>
        </p:nvSpPr>
        <p:spPr>
          <a:xfrm>
            <a:off x="5397187" y="994674"/>
            <a:ext cx="3551661" cy="333974"/>
          </a:xfrm>
          <a:prstGeom prst="rect">
            <a:avLst/>
          </a:prstGeom>
        </p:spPr>
        <p:txBody>
          <a:bodyPr vert="horz" wrap="none" lIns="91440" tIns="45720" rIns="91440" bIns="45720" rtlCol="0" anchor="ctr">
            <a:noAutofit/>
          </a:bodyPr>
          <a:lstStyle/>
          <a:p>
            <a:r>
              <a:rPr lang="en-US" sz="1600" dirty="0"/>
              <a:t>The IMCA can settle disputes through:</a:t>
            </a:r>
            <a:endParaRPr lang="en-GB" sz="1600" dirty="0"/>
          </a:p>
        </p:txBody>
      </p:sp>
      <p:sp>
        <p:nvSpPr>
          <p:cNvPr id="18" name="TextBox 17"/>
          <p:cNvSpPr txBox="1"/>
          <p:nvPr/>
        </p:nvSpPr>
        <p:spPr>
          <a:xfrm>
            <a:off x="5358154" y="2766763"/>
            <a:ext cx="3534937"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the Community Health Council (Wales)</a:t>
            </a:r>
            <a:endParaRPr lang="en-GB" sz="1400" dirty="0"/>
          </a:p>
        </p:txBody>
      </p:sp>
      <p:sp>
        <p:nvSpPr>
          <p:cNvPr id="19" name="TextBox 18"/>
          <p:cNvSpPr txBox="1"/>
          <p:nvPr/>
        </p:nvSpPr>
        <p:spPr>
          <a:xfrm>
            <a:off x="5358155" y="2178316"/>
            <a:ext cx="3378819"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GB" sz="1400" dirty="0"/>
              <a:t>NHS Complaints Procedures</a:t>
            </a:r>
          </a:p>
        </p:txBody>
      </p:sp>
      <p:sp>
        <p:nvSpPr>
          <p:cNvPr id="20" name="TextBox 19"/>
          <p:cNvSpPr txBox="1"/>
          <p:nvPr/>
        </p:nvSpPr>
        <p:spPr>
          <a:xfrm>
            <a:off x="5363727" y="3431393"/>
            <a:ext cx="3289610"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local continuing care review panel</a:t>
            </a:r>
            <a:endParaRPr lang="en-GB" sz="1400" dirty="0"/>
          </a:p>
        </p:txBody>
      </p:sp>
      <p:sp>
        <p:nvSpPr>
          <p:cNvPr id="21" name="TextBox 20"/>
          <p:cNvSpPr txBox="1"/>
          <p:nvPr/>
        </p:nvSpPr>
        <p:spPr>
          <a:xfrm>
            <a:off x="5413911" y="3946099"/>
            <a:ext cx="3423424" cy="6865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a care home’s complaints procedure </a:t>
            </a:r>
          </a:p>
          <a:p>
            <a:r>
              <a:rPr lang="en-US" sz="1400" dirty="0"/>
              <a:t>     (if the person is in a care home) </a:t>
            </a:r>
            <a:endParaRPr lang="en-GB" sz="1400" dirty="0"/>
          </a:p>
        </p:txBody>
      </p:sp>
      <p:sp>
        <p:nvSpPr>
          <p:cNvPr id="22" name="TextBox 21"/>
          <p:cNvSpPr txBox="1"/>
          <p:nvPr/>
        </p:nvSpPr>
        <p:spPr>
          <a:xfrm>
            <a:off x="5363727" y="1611591"/>
            <a:ext cx="3590693"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en-US" sz="1400" dirty="0"/>
              <a:t>the local authority complaints procedure</a:t>
            </a:r>
            <a:endParaRPr lang="en-GB" sz="1400" dirty="0"/>
          </a:p>
        </p:txBody>
      </p:sp>
      <p:sp>
        <p:nvSpPr>
          <p:cNvPr id="23" name="Text Placeholder 3"/>
          <p:cNvSpPr>
            <a:spLocks noGrp="1"/>
          </p:cNvSpPr>
          <p:nvPr>
            <p:ph type="body" sz="quarter" idx="11"/>
          </p:nvPr>
        </p:nvSpPr>
        <p:spPr>
          <a:xfrm>
            <a:off x="6871" y="83885"/>
            <a:ext cx="4640011" cy="5919999"/>
          </a:xfrm>
        </p:spPr>
        <p:txBody>
          <a:bodyPr>
            <a:normAutofit/>
          </a:bodyPr>
          <a:lstStyle/>
          <a:p>
            <a:r>
              <a:rPr lang="cy" sz="1900" b="1" dirty="0">
                <a:solidFill>
                  <a:srgbClr val="16AD85"/>
                </a:solidFill>
                <a:latin typeface="+mj-lt"/>
                <a:ea typeface="+mj-ea"/>
                <a:cs typeface="+mj-cs"/>
              </a:rPr>
              <a:t>Beth fydd yn digwydd os bydd yr IMCA yn anghytuno gyda'r penderfynwr?</a:t>
            </a:r>
            <a:endParaRPr lang="en-US" sz="1900" b="1" dirty="0">
              <a:solidFill>
                <a:srgbClr val="16AD85"/>
              </a:solidFill>
              <a:latin typeface="+mj-lt"/>
              <a:ea typeface="+mj-ea"/>
              <a:cs typeface="Arial"/>
            </a:endParaRPr>
          </a:p>
        </p:txBody>
      </p:sp>
      <p:sp>
        <p:nvSpPr>
          <p:cNvPr id="24" name="TextBox 23"/>
          <p:cNvSpPr txBox="1"/>
          <p:nvPr/>
        </p:nvSpPr>
        <p:spPr>
          <a:xfrm>
            <a:off x="16724" y="989349"/>
            <a:ext cx="3551661" cy="333974"/>
          </a:xfrm>
          <a:prstGeom prst="rect">
            <a:avLst/>
          </a:prstGeom>
        </p:spPr>
        <p:txBody>
          <a:bodyPr vert="horz" wrap="none" lIns="91440" tIns="45720" rIns="91440" bIns="45720" rtlCol="0" anchor="ctr">
            <a:noAutofit/>
          </a:bodyPr>
          <a:lstStyle/>
          <a:p>
            <a:r>
              <a:rPr lang="cy-GB" sz="1600" b="0" i="0" u="none" strike="noStrike" cap="none" baseline="0" dirty="0">
                <a:solidFill>
                  <a:srgbClr val="000000"/>
                </a:solidFill>
                <a:effectLst/>
                <a:uFillTx/>
                <a:latin typeface="Arial"/>
              </a:rPr>
              <a:t>Gall yr IMCA ddatrys anghydfodau drwy:</a:t>
            </a:r>
            <a:endParaRPr lang="cy-GB" sz="1600" b="0" i="0" u="none" strike="noStrike" cap="none" baseline="0" dirty="0">
              <a:solidFill>
                <a:srgbClr val="000000"/>
              </a:solidFill>
              <a:effectLst/>
              <a:uFillTx/>
              <a:latin typeface="Arial"/>
              <a:cs typeface="Arial"/>
            </a:endParaRPr>
          </a:p>
        </p:txBody>
      </p:sp>
      <p:sp>
        <p:nvSpPr>
          <p:cNvPr id="25" name="TextBox 24"/>
          <p:cNvSpPr txBox="1"/>
          <p:nvPr/>
        </p:nvSpPr>
        <p:spPr>
          <a:xfrm>
            <a:off x="-22309" y="2761438"/>
            <a:ext cx="3534937"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y Cyngor Iechyd Cymuned (Cymru)</a:t>
            </a:r>
          </a:p>
        </p:txBody>
      </p:sp>
      <p:sp>
        <p:nvSpPr>
          <p:cNvPr id="26" name="TextBox 25"/>
          <p:cNvSpPr txBox="1"/>
          <p:nvPr/>
        </p:nvSpPr>
        <p:spPr>
          <a:xfrm>
            <a:off x="-22308" y="2172991"/>
            <a:ext cx="3378819"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gweithdrefnau Cwynion y GIG</a:t>
            </a:r>
          </a:p>
        </p:txBody>
      </p:sp>
      <p:sp>
        <p:nvSpPr>
          <p:cNvPr id="27" name="TextBox 26"/>
          <p:cNvSpPr txBox="1"/>
          <p:nvPr/>
        </p:nvSpPr>
        <p:spPr>
          <a:xfrm>
            <a:off x="-16736" y="3426068"/>
            <a:ext cx="3289610"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GB" sz="1400" b="0" i="0" u="none" strike="noStrike" cap="none" baseline="0" dirty="0">
                <a:solidFill>
                  <a:srgbClr val="000000"/>
                </a:solidFill>
                <a:effectLst/>
                <a:uFillTx/>
                <a:latin typeface="Arial"/>
              </a:rPr>
              <a:t>panel adolygu gofal parhaus lleol</a:t>
            </a:r>
            <a:endParaRPr lang="cy-GB" sz="1400" b="0" i="0" u="none" strike="noStrike" cap="none" baseline="0" dirty="0">
              <a:solidFill>
                <a:srgbClr val="000000"/>
              </a:solidFill>
              <a:effectLst/>
              <a:uFillTx/>
              <a:latin typeface="Arial"/>
              <a:cs typeface="Arial"/>
            </a:endParaRPr>
          </a:p>
        </p:txBody>
      </p:sp>
      <p:sp>
        <p:nvSpPr>
          <p:cNvPr id="28" name="TextBox 27"/>
          <p:cNvSpPr txBox="1"/>
          <p:nvPr/>
        </p:nvSpPr>
        <p:spPr>
          <a:xfrm>
            <a:off x="33448" y="3940774"/>
            <a:ext cx="3423424" cy="686533"/>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 gwynion cartref gofal </a:t>
            </a:r>
          </a:p>
          <a:p>
            <a:r>
              <a:rPr lang="cy" sz="1400" b="0" i="0" u="none" strike="noStrike" cap="none" baseline="0" dirty="0">
                <a:solidFill>
                  <a:srgbClr val="000000"/>
                </a:solidFill>
                <a:effectLst/>
                <a:uFillTx/>
                <a:latin typeface="Arial"/>
              </a:rPr>
              <a:t>     (os yw’r person mewn cartref gofal) </a:t>
            </a:r>
          </a:p>
        </p:txBody>
      </p:sp>
      <p:sp>
        <p:nvSpPr>
          <p:cNvPr id="29" name="TextBox 28"/>
          <p:cNvSpPr txBox="1"/>
          <p:nvPr/>
        </p:nvSpPr>
        <p:spPr>
          <a:xfrm>
            <a:off x="-16736" y="1606266"/>
            <a:ext cx="3590693" cy="424450"/>
          </a:xfrm>
          <a:prstGeom prst="rect">
            <a:avLst/>
          </a:prstGeom>
        </p:spPr>
        <p:txBody>
          <a:bodyPr vert="horz" wrap="none" lIns="91440" tIns="45720" rIns="91440" bIns="45720" rtlCol="0" anchor="ctr">
            <a:normAutofit/>
          </a:bodyPr>
          <a:lstStyle/>
          <a:p>
            <a:pPr marL="285750" indent="-285750">
              <a:buFont typeface="Arial" panose="020B0604020202020204" pitchFamily="34" charset="0"/>
              <a:buChar char="•"/>
            </a:pPr>
            <a:r>
              <a:rPr lang="cy" sz="1400" b="0" i="0" u="none" strike="noStrike" cap="none" baseline="0" dirty="0">
                <a:solidFill>
                  <a:srgbClr val="000000"/>
                </a:solidFill>
                <a:effectLst/>
                <a:uFillTx/>
                <a:latin typeface="Arial"/>
              </a:rPr>
              <a:t>gweithdrefn gwynion yr awdurdod lleol</a:t>
            </a:r>
          </a:p>
        </p:txBody>
      </p:sp>
    </p:spTree>
    <p:custDataLst>
      <p:tags r:id="rId1"/>
    </p:custDataLst>
    <p:extLst>
      <p:ext uri="{BB962C8B-B14F-4D97-AF65-F5344CB8AC3E}">
        <p14:creationId xmlns:p14="http://schemas.microsoft.com/office/powerpoint/2010/main" val="14914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4" grpId="0"/>
      <p:bldP spid="25" grpId="0"/>
      <p:bldP spid="26" grpId="0"/>
      <p:bldP spid="27" grpId="0"/>
      <p:bldP spid="28"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2"/>
          </p:nvPr>
        </p:nvSpPr>
        <p:spPr>
          <a:xfrm>
            <a:off x="5084953" y="113284"/>
            <a:ext cx="4059045" cy="5932448"/>
          </a:xfrm>
        </p:spPr>
        <p:txBody>
          <a:bodyPr/>
          <a:lstStyle/>
          <a:p>
            <a:r>
              <a:rPr lang="en-US" sz="1900" b="1" dirty="0">
                <a:solidFill>
                  <a:srgbClr val="16AD85"/>
                </a:solidFill>
                <a:latin typeface="+mj-lt"/>
                <a:ea typeface="+mj-ea"/>
                <a:cs typeface="+mj-cs"/>
              </a:rPr>
              <a:t>What is an Official Solicitor and what do they do?</a:t>
            </a:r>
            <a:endParaRPr lang="en-US" sz="1900" b="1" dirty="0">
              <a:solidFill>
                <a:srgbClr val="16AD85"/>
              </a:solidFill>
              <a:latin typeface="+mj-lt"/>
              <a:ea typeface="+mj-ea"/>
              <a:cs typeface="Arial"/>
            </a:endParaRPr>
          </a:p>
          <a:p>
            <a:endParaRPr lang="en-US" dirty="0"/>
          </a:p>
          <a:p>
            <a:endParaRPr lang="en-GB" dirty="0"/>
          </a:p>
        </p:txBody>
      </p:sp>
      <p:sp>
        <p:nvSpPr>
          <p:cNvPr id="11" name="Rectangle 10"/>
          <p:cNvSpPr/>
          <p:nvPr/>
        </p:nvSpPr>
        <p:spPr>
          <a:xfrm>
            <a:off x="5084954" y="675538"/>
            <a:ext cx="3902926" cy="12266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 is part of the judicial </a:t>
            </a:r>
          </a:p>
          <a:p>
            <a:r>
              <a:rPr lang="en-US" sz="1400" dirty="0"/>
              <a:t>system of England and Wales. The </a:t>
            </a:r>
          </a:p>
          <a:p>
            <a:r>
              <a:rPr lang="en-US" sz="1400" dirty="0"/>
              <a:t>Official Solicitor acts for children or adults </a:t>
            </a:r>
          </a:p>
          <a:p>
            <a:r>
              <a:rPr lang="en-US" sz="1400" dirty="0"/>
              <a:t>who lack capacity to represent themselves in court proceedings.</a:t>
            </a:r>
            <a:endParaRPr lang="en-GB" sz="1400" dirty="0"/>
          </a:p>
        </p:txBody>
      </p:sp>
      <p:sp>
        <p:nvSpPr>
          <p:cNvPr id="12" name="Rectangle 11"/>
          <p:cNvSpPr/>
          <p:nvPr/>
        </p:nvSpPr>
        <p:spPr>
          <a:xfrm>
            <a:off x="5084953" y="2024837"/>
            <a:ext cx="3902927" cy="9311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 acts as a last resort litigation friend and in some cases solicitor. The Official Solicitor’s full job title is the Official Solicitor to the Senior Courts.</a:t>
            </a:r>
            <a:endParaRPr lang="en-GB" sz="1400" dirty="0"/>
          </a:p>
        </p:txBody>
      </p:sp>
      <p:sp>
        <p:nvSpPr>
          <p:cNvPr id="13" name="Rectangle 12"/>
          <p:cNvSpPr/>
          <p:nvPr/>
        </p:nvSpPr>
        <p:spPr>
          <a:xfrm>
            <a:off x="5084955" y="3078627"/>
            <a:ext cx="3902927" cy="9980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The Official Solicitor’s job is to make </a:t>
            </a:r>
          </a:p>
          <a:p>
            <a:r>
              <a:rPr lang="en-US" sz="1400" dirty="0"/>
              <a:t>decisions for individuals who do not have </a:t>
            </a:r>
          </a:p>
          <a:p>
            <a:r>
              <a:rPr lang="en-US" sz="1400" dirty="0"/>
              <a:t>mental capacity to make decisions for </a:t>
            </a:r>
          </a:p>
          <a:p>
            <a:r>
              <a:rPr lang="en-US" sz="1400" dirty="0"/>
              <a:t>themselves during court proceedings.</a:t>
            </a:r>
            <a:endParaRPr lang="en-GB" sz="1400" dirty="0"/>
          </a:p>
        </p:txBody>
      </p:sp>
      <p:sp>
        <p:nvSpPr>
          <p:cNvPr id="14" name="Rectangle 13"/>
          <p:cNvSpPr/>
          <p:nvPr/>
        </p:nvSpPr>
        <p:spPr>
          <a:xfrm>
            <a:off x="5084955" y="4220738"/>
            <a:ext cx="3902927" cy="16503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Legal matters can be difficult to understand </a:t>
            </a:r>
          </a:p>
          <a:p>
            <a:r>
              <a:rPr lang="en-US" sz="1400" dirty="0"/>
              <a:t>and be very stressful to the individual. The </a:t>
            </a:r>
          </a:p>
          <a:p>
            <a:r>
              <a:rPr lang="en-US" sz="1400" dirty="0"/>
              <a:t>Official Solicitor can only make decisions </a:t>
            </a:r>
          </a:p>
          <a:p>
            <a:r>
              <a:rPr lang="en-US" sz="1400" dirty="0"/>
              <a:t>about what is happening in a court case- </a:t>
            </a:r>
          </a:p>
          <a:p>
            <a:r>
              <a:rPr lang="en-US" sz="1400" dirty="0"/>
              <a:t>the they cannot make other decisions on </a:t>
            </a:r>
          </a:p>
          <a:p>
            <a:r>
              <a:rPr lang="en-US" sz="1400" dirty="0"/>
              <a:t>behalf of the individual. They must always </a:t>
            </a:r>
          </a:p>
          <a:p>
            <a:r>
              <a:rPr lang="en-US" sz="1400" dirty="0"/>
              <a:t>act in the person’s best interests.</a:t>
            </a:r>
            <a:endParaRPr lang="en-GB" sz="1400" dirty="0"/>
          </a:p>
        </p:txBody>
      </p:sp>
      <p:sp>
        <p:nvSpPr>
          <p:cNvPr id="15" name="Text Placeholder 4"/>
          <p:cNvSpPr>
            <a:spLocks noGrp="1"/>
          </p:cNvSpPr>
          <p:nvPr>
            <p:ph type="body" sz="quarter" idx="12"/>
          </p:nvPr>
        </p:nvSpPr>
        <p:spPr>
          <a:xfrm>
            <a:off x="144086" y="112403"/>
            <a:ext cx="4059046" cy="5932448"/>
          </a:xfrm>
        </p:spPr>
        <p:txBody>
          <a:bodyPr>
            <a:normAutofit/>
          </a:bodyPr>
          <a:lstStyle/>
          <a:p>
            <a:r>
              <a:rPr lang="cy" sz="1900" b="1" dirty="0">
                <a:solidFill>
                  <a:srgbClr val="16AD85"/>
                </a:solidFill>
                <a:latin typeface="+mj-lt"/>
                <a:ea typeface="+mj-ea"/>
                <a:cs typeface="+mj-cs"/>
              </a:rPr>
              <a:t>Beth yw Cyfreithiwr Swyddogol a beth mae'n ei wneud?</a:t>
            </a:r>
            <a:endParaRPr lang="en-US" sz="1900" b="1" dirty="0">
              <a:solidFill>
                <a:srgbClr val="16AD85"/>
              </a:solidFill>
              <a:latin typeface="+mj-lt"/>
              <a:ea typeface="+mj-ea"/>
              <a:cs typeface="Arial"/>
            </a:endParaRPr>
          </a:p>
        </p:txBody>
      </p:sp>
      <p:sp>
        <p:nvSpPr>
          <p:cNvPr id="16" name="Rectangle 15"/>
          <p:cNvSpPr/>
          <p:nvPr/>
        </p:nvSpPr>
        <p:spPr>
          <a:xfrm>
            <a:off x="156122" y="680224"/>
            <a:ext cx="4175246" cy="11554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Cyfreithiwr Swyddogol yn rhan o system farnwriaeth Cymru a Lloegr. Mae'r</a:t>
            </a:r>
          </a:p>
          <a:p>
            <a:r>
              <a:rPr lang="cy" sz="1400" b="0" i="0" u="none" strike="noStrike" cap="none" baseline="0" dirty="0">
                <a:solidFill>
                  <a:srgbClr val="FFFFFF"/>
                </a:solidFill>
                <a:effectLst/>
                <a:uFillTx/>
                <a:latin typeface="Arial"/>
              </a:rPr>
              <a:t>Cyfreithiwr Swyddogol yn gweithredu dros blant neu oedolion  sydd heb alluedd i gynrychioli eu hunain mewn achosion llys.</a:t>
            </a:r>
          </a:p>
        </p:txBody>
      </p:sp>
      <p:sp>
        <p:nvSpPr>
          <p:cNvPr id="17" name="Rectangle 16"/>
          <p:cNvSpPr/>
          <p:nvPr/>
        </p:nvSpPr>
        <p:spPr>
          <a:xfrm>
            <a:off x="156117" y="1902174"/>
            <a:ext cx="4175250" cy="10593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Mae'r Cyfreithiwr Swyddogol yn gweithredu fel cyfaill cyfreitha pan fetho popeth arall ac mewn rhai achosion fel cyfreithiwr. Teitl swydd llawn y Cyfreithiwr Swyddogol yw Cyfreithiwr Swyddogol yr Uwch Lysoedd.</a:t>
            </a:r>
          </a:p>
        </p:txBody>
      </p:sp>
      <p:sp>
        <p:nvSpPr>
          <p:cNvPr id="18" name="Rectangle 17"/>
          <p:cNvSpPr/>
          <p:nvPr/>
        </p:nvSpPr>
        <p:spPr>
          <a:xfrm>
            <a:off x="156119" y="3094463"/>
            <a:ext cx="4175249" cy="10083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Gwaith y Cyfreithiwr Swyddogol yw gwneud </a:t>
            </a:r>
          </a:p>
          <a:p>
            <a:r>
              <a:rPr lang="cy" sz="1400" b="0" i="0" u="none" strike="noStrike" cap="none" baseline="0" dirty="0">
                <a:solidFill>
                  <a:srgbClr val="FFFFFF"/>
                </a:solidFill>
                <a:effectLst/>
                <a:uFillTx/>
                <a:latin typeface="Arial"/>
              </a:rPr>
              <a:t>penderfyniadau ar gyfer unigolion nad oes ganddynt alluedd meddyliol i wneud penderfyniadau drostyn nhw'u hunain yn ystod achos llys.</a:t>
            </a:r>
          </a:p>
        </p:txBody>
      </p:sp>
      <p:sp>
        <p:nvSpPr>
          <p:cNvPr id="19" name="Rectangle 18"/>
          <p:cNvSpPr/>
          <p:nvPr/>
        </p:nvSpPr>
        <p:spPr>
          <a:xfrm>
            <a:off x="156117" y="4227870"/>
            <a:ext cx="4175251" cy="16723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400" b="0" i="0" u="none" strike="noStrike" cap="none" baseline="0" dirty="0">
                <a:solidFill>
                  <a:srgbClr val="FFFFFF"/>
                </a:solidFill>
                <a:effectLst/>
                <a:uFillTx/>
                <a:latin typeface="Arial"/>
              </a:rPr>
              <a:t>Gall materion cyfreithiol fod yn anodd eu deall </a:t>
            </a:r>
          </a:p>
          <a:p>
            <a:r>
              <a:rPr lang="cy" sz="1400" b="0" i="0" u="none" strike="noStrike" cap="none" baseline="0" dirty="0">
                <a:solidFill>
                  <a:srgbClr val="FFFFFF"/>
                </a:solidFill>
                <a:effectLst/>
                <a:uFillTx/>
                <a:latin typeface="Arial"/>
              </a:rPr>
              <a:t>ac achosi straen mawr i'r unigolyn. Gall</a:t>
            </a:r>
          </a:p>
          <a:p>
            <a:r>
              <a:rPr lang="cy" sz="1400" b="0" i="0" u="none" strike="noStrike" cap="none" baseline="0" dirty="0">
                <a:solidFill>
                  <a:srgbClr val="FFFFFF"/>
                </a:solidFill>
                <a:effectLst/>
                <a:uFillTx/>
                <a:latin typeface="Arial"/>
              </a:rPr>
              <a:t>y Cyfreithiwr Swyddogol wneud penderfyniadau am yr hyn sy’n digwydd mewn achos llys yn unig - ni all wneud penderfyniadau eraill  </a:t>
            </a:r>
            <a:r>
              <a:rPr lang="cy" sz="1400" dirty="0">
                <a:solidFill>
                  <a:srgbClr val="FFFFFF"/>
                </a:solidFill>
                <a:latin typeface="Arial"/>
              </a:rPr>
              <a:t>ar ran yr unigolyn.</a:t>
            </a:r>
            <a:r>
              <a:rPr lang="cy" sz="1400" b="0" i="0" u="none" strike="noStrike" cap="none" baseline="0" dirty="0">
                <a:solidFill>
                  <a:srgbClr val="FFFFFF"/>
                </a:solidFill>
                <a:effectLst/>
                <a:uFillTx/>
                <a:latin typeface="Arial"/>
              </a:rPr>
              <a:t> Rhaid iddo bob amser weithredu er lles pennaf y person.</a:t>
            </a:r>
          </a:p>
        </p:txBody>
      </p:sp>
    </p:spTree>
    <p:custDataLst>
      <p:tags r:id="rId1"/>
    </p:custDataLst>
    <p:extLst>
      <p:ext uri="{BB962C8B-B14F-4D97-AF65-F5344CB8AC3E}">
        <p14:creationId xmlns:p14="http://schemas.microsoft.com/office/powerpoint/2010/main" val="12523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dlords warned to expect court delays a 100,000 evictions pile up, says  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553" y="2213191"/>
            <a:ext cx="2252543" cy="20106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a:spLocks noGrp="1"/>
          </p:cNvSpPr>
          <p:nvPr>
            <p:ph type="body" sz="quarter" idx="12"/>
          </p:nvPr>
        </p:nvSpPr>
        <p:spPr>
          <a:xfrm>
            <a:off x="4770970" y="165647"/>
            <a:ext cx="4310320" cy="5943599"/>
          </a:xfrm>
        </p:spPr>
        <p:txBody>
          <a:bodyPr>
            <a:normAutofit/>
          </a:bodyPr>
          <a:lstStyle/>
          <a:p>
            <a:r>
              <a:rPr lang="en-US" sz="1900" b="1" dirty="0">
                <a:solidFill>
                  <a:srgbClr val="16AD85"/>
                </a:solidFill>
                <a:latin typeface="+mj-lt"/>
                <a:ea typeface="+mj-ea"/>
                <a:cs typeface="+mj-cs"/>
              </a:rPr>
              <a:t>What is a ‘Litigation Friend’? </a:t>
            </a:r>
            <a:endParaRPr lang="en-US" sz="1900" b="1" dirty="0">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12" name="Rectangle 11"/>
          <p:cNvSpPr/>
          <p:nvPr/>
        </p:nvSpPr>
        <p:spPr>
          <a:xfrm>
            <a:off x="6135119" y="678832"/>
            <a:ext cx="2947549" cy="8920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A person who lacks (or may lack) capacity </a:t>
            </a:r>
          </a:p>
          <a:p>
            <a:r>
              <a:rPr lang="en-US" sz="1100" dirty="0"/>
              <a:t>to make their own decisions may not always </a:t>
            </a:r>
          </a:p>
          <a:p>
            <a:r>
              <a:rPr lang="en-US" sz="1100" dirty="0"/>
              <a:t>be involved directly in court proceedings. </a:t>
            </a:r>
            <a:endParaRPr lang="en-GB" sz="1100" dirty="0"/>
          </a:p>
        </p:txBody>
      </p:sp>
      <p:sp>
        <p:nvSpPr>
          <p:cNvPr id="13" name="Rectangle 12"/>
          <p:cNvSpPr/>
          <p:nvPr/>
        </p:nvSpPr>
        <p:spPr>
          <a:xfrm>
            <a:off x="6135119" y="1724058"/>
            <a:ext cx="2947551" cy="12415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Where this occurs, the individual will need a </a:t>
            </a:r>
          </a:p>
          <a:p>
            <a:r>
              <a:rPr lang="en-US" sz="1100" dirty="0"/>
              <a:t>Litigation Friend- a person who can conduct </a:t>
            </a:r>
          </a:p>
          <a:p>
            <a:r>
              <a:rPr lang="en-US" sz="1100" dirty="0"/>
              <a:t>the proceedings on their behalf- the Court </a:t>
            </a:r>
          </a:p>
          <a:p>
            <a:r>
              <a:rPr lang="en-US" sz="1100" dirty="0"/>
              <a:t>must appoint a litigation friend. An Official Solicitor may submit an application to become the Litigation Friend.</a:t>
            </a:r>
            <a:endParaRPr lang="en-GB" sz="1100" dirty="0"/>
          </a:p>
        </p:txBody>
      </p:sp>
      <p:sp>
        <p:nvSpPr>
          <p:cNvPr id="14" name="Rectangle 13"/>
          <p:cNvSpPr/>
          <p:nvPr/>
        </p:nvSpPr>
        <p:spPr>
          <a:xfrm>
            <a:off x="6135119" y="3128996"/>
            <a:ext cx="2947551" cy="1202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A Litigation Friend is therefore a crucial part </a:t>
            </a:r>
          </a:p>
          <a:p>
            <a:r>
              <a:rPr lang="en-US" sz="1100" dirty="0"/>
              <a:t>of the working of the Court of Protection, </a:t>
            </a:r>
          </a:p>
          <a:p>
            <a:r>
              <a:rPr lang="en-US" sz="1100" dirty="0"/>
              <a:t>ensuring that those whom the proceedings </a:t>
            </a:r>
          </a:p>
          <a:p>
            <a:r>
              <a:rPr lang="en-US" sz="1100" dirty="0"/>
              <a:t>concern have their voice heard before the </a:t>
            </a:r>
          </a:p>
          <a:p>
            <a:r>
              <a:rPr lang="en-US" sz="1100" dirty="0"/>
              <a:t>court. </a:t>
            </a:r>
            <a:endParaRPr lang="en-GB" sz="1100" dirty="0"/>
          </a:p>
        </p:txBody>
      </p:sp>
      <p:sp>
        <p:nvSpPr>
          <p:cNvPr id="15" name="Rectangle 14"/>
          <p:cNvSpPr/>
          <p:nvPr/>
        </p:nvSpPr>
        <p:spPr>
          <a:xfrm>
            <a:off x="4958185" y="4484599"/>
            <a:ext cx="4124483" cy="14459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100" dirty="0"/>
              <a:t>You can apply to be someone’s Litigation </a:t>
            </a:r>
          </a:p>
          <a:p>
            <a:r>
              <a:rPr lang="en-US" sz="1100" dirty="0"/>
              <a:t>Friend by either:</a:t>
            </a:r>
          </a:p>
          <a:p>
            <a:pPr marL="285750" indent="-285750">
              <a:buFont typeface="Arial" panose="020B0604020202020204" pitchFamily="34" charset="0"/>
              <a:buChar char="•"/>
            </a:pPr>
            <a:r>
              <a:rPr lang="en-US" sz="1100" dirty="0"/>
              <a:t>providing a copy of the court order that </a:t>
            </a:r>
          </a:p>
          <a:p>
            <a:r>
              <a:rPr lang="en-US" sz="1100" dirty="0"/>
              <a:t>      appointed you as the person’</a:t>
            </a:r>
            <a:r>
              <a:rPr lang="en-US" sz="1100" dirty="0">
                <a:solidFill>
                  <a:schemeClr val="bg1"/>
                </a:solidFill>
              </a:rPr>
              <a:t>s </a:t>
            </a:r>
            <a:r>
              <a:rPr lang="en-US" sz="1100" u="sng" dirty="0">
                <a:solidFill>
                  <a:schemeClr val="bg1"/>
                </a:solidFill>
              </a:rPr>
              <a:t>deputy</a:t>
            </a:r>
            <a:r>
              <a:rPr lang="en-US" sz="1100" dirty="0"/>
              <a:t> if it gives you  </a:t>
            </a:r>
          </a:p>
          <a:p>
            <a:r>
              <a:rPr lang="en-US" sz="1100" dirty="0"/>
              <a:t>      permission to act as their litigation friend.</a:t>
            </a:r>
          </a:p>
          <a:p>
            <a:pPr marL="171450" indent="-171450">
              <a:buFont typeface="Arial" panose="020B0604020202020204" pitchFamily="34" charset="0"/>
              <a:buChar char="•"/>
            </a:pPr>
            <a:r>
              <a:rPr lang="en-US" sz="1100" dirty="0"/>
              <a:t>  Filling in a certificate of suitability if you’re not the person’s  </a:t>
            </a:r>
          </a:p>
          <a:p>
            <a:r>
              <a:rPr lang="en-US" sz="1100" dirty="0"/>
              <a:t>      deputy.</a:t>
            </a:r>
          </a:p>
        </p:txBody>
      </p:sp>
      <p:sp>
        <p:nvSpPr>
          <p:cNvPr id="16" name="Text Placeholder 4"/>
          <p:cNvSpPr>
            <a:spLocks noGrp="1"/>
          </p:cNvSpPr>
          <p:nvPr>
            <p:ph type="body" sz="quarter" idx="12"/>
          </p:nvPr>
        </p:nvSpPr>
        <p:spPr>
          <a:xfrm>
            <a:off x="-61332" y="170004"/>
            <a:ext cx="4825837" cy="5943599"/>
          </a:xfrm>
        </p:spPr>
        <p:txBody>
          <a:bodyPr>
            <a:normAutofit/>
          </a:bodyPr>
          <a:lstStyle/>
          <a:p>
            <a:r>
              <a:rPr lang="cy" sz="2000" b="1" dirty="0">
                <a:solidFill>
                  <a:srgbClr val="16AD85"/>
                </a:solidFill>
                <a:latin typeface="+mj-lt"/>
                <a:ea typeface="+mj-ea"/>
                <a:cs typeface="+mj-cs"/>
              </a:rPr>
              <a:t>Beth yw 'Cyfaill Cyfreitha'? </a:t>
            </a:r>
            <a:endParaRPr lang="en-US" sz="2000" b="1">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17" name="Rectangle 16"/>
          <p:cNvSpPr/>
          <p:nvPr/>
        </p:nvSpPr>
        <p:spPr>
          <a:xfrm>
            <a:off x="61331" y="724126"/>
            <a:ext cx="3155796" cy="8920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Efallai na fydd person sydd heb alluedd (neu a all fod heb alluedd) </a:t>
            </a:r>
          </a:p>
          <a:p>
            <a:r>
              <a:rPr lang="cy" sz="1200" b="0" i="0" u="none" strike="noStrike" cap="none" baseline="0" dirty="0">
                <a:solidFill>
                  <a:srgbClr val="FFFFFF"/>
                </a:solidFill>
                <a:effectLst/>
                <a:uFillTx/>
                <a:latin typeface="Arial"/>
              </a:rPr>
              <a:t>i wneud ei benderfyniadau ei hun bob amser yn ymwneud yn uniongyrchol ag achos llys. </a:t>
            </a:r>
          </a:p>
        </p:txBody>
      </p:sp>
      <p:sp>
        <p:nvSpPr>
          <p:cNvPr id="18" name="Rectangle 17"/>
          <p:cNvSpPr/>
          <p:nvPr/>
        </p:nvSpPr>
        <p:spPr>
          <a:xfrm>
            <a:off x="61331" y="1759981"/>
            <a:ext cx="3155798" cy="12415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Pan fydd hyn yn digwydd, bydd angen ar yr unigolyn Gyfaill Cyfreitha - person sy'n gallu cynnal yr achos ar ei ran - rhaid i'r Llys </a:t>
            </a:r>
          </a:p>
          <a:p>
            <a:r>
              <a:rPr lang="cy" sz="1200" b="0" i="0" u="none" strike="noStrike" cap="none" baseline="0" dirty="0">
                <a:solidFill>
                  <a:srgbClr val="FFFFFF"/>
                </a:solidFill>
                <a:effectLst/>
                <a:uFillTx/>
                <a:latin typeface="Arial"/>
              </a:rPr>
              <a:t>benodi cyfaill cyfreitha. Gall Cyfreithiwr Swyddogol gyflwyno cais i ddod yn Gyfaill Cyfreitha.</a:t>
            </a:r>
          </a:p>
        </p:txBody>
      </p:sp>
      <p:sp>
        <p:nvSpPr>
          <p:cNvPr id="19" name="Rectangle 18"/>
          <p:cNvSpPr/>
          <p:nvPr/>
        </p:nvSpPr>
        <p:spPr>
          <a:xfrm>
            <a:off x="61332" y="3141803"/>
            <a:ext cx="3155798" cy="1202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Mae Cyfaill Cyfreitha felly yn rhan hollbwysig o waith y Llys Gwarchod, </a:t>
            </a:r>
          </a:p>
          <a:p>
            <a:r>
              <a:rPr lang="cy" sz="1200" b="0" i="0" u="none" strike="noStrike" cap="none" baseline="0" dirty="0">
                <a:solidFill>
                  <a:srgbClr val="FFFFFF"/>
                </a:solidFill>
                <a:effectLst/>
                <a:uFillTx/>
                <a:latin typeface="Arial"/>
              </a:rPr>
              <a:t>gan sicrhau bod y rhai y mae'r trafodion </a:t>
            </a:r>
          </a:p>
          <a:p>
            <a:r>
              <a:rPr lang="cy" sz="1200" b="0" i="0" u="none" strike="noStrike" cap="none" baseline="0" dirty="0">
                <a:solidFill>
                  <a:srgbClr val="FFFFFF"/>
                </a:solidFill>
                <a:effectLst/>
                <a:uFillTx/>
                <a:latin typeface="Arial"/>
              </a:rPr>
              <a:t>yn ymwneud â hwy yn cael lleisio'u barn o flaen y llys. </a:t>
            </a:r>
          </a:p>
        </p:txBody>
      </p:sp>
      <p:sp>
        <p:nvSpPr>
          <p:cNvPr id="20" name="Rectangle 19"/>
          <p:cNvSpPr/>
          <p:nvPr/>
        </p:nvSpPr>
        <p:spPr>
          <a:xfrm>
            <a:off x="61332" y="4484599"/>
            <a:ext cx="4415882" cy="14459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200" b="0" i="0" u="none" strike="noStrike" cap="none" baseline="0" dirty="0">
                <a:solidFill>
                  <a:srgbClr val="FFFFFF"/>
                </a:solidFill>
                <a:effectLst/>
                <a:uFillTx/>
                <a:latin typeface="Arial"/>
              </a:rPr>
              <a:t>Gallwch wneud cais i fod yn Gyfaill Cyfreitha rhywun </a:t>
            </a:r>
          </a:p>
          <a:p>
            <a:r>
              <a:rPr lang="cy" sz="1200" b="0" i="0" u="none" strike="noStrike" cap="none" baseline="0" dirty="0">
                <a:solidFill>
                  <a:srgbClr val="FFFFFF"/>
                </a:solidFill>
                <a:effectLst/>
                <a:uFillTx/>
                <a:latin typeface="Arial"/>
              </a:rPr>
              <a:t>drwy naill ai:</a:t>
            </a:r>
          </a:p>
          <a:p>
            <a:pPr marL="285750" indent="-285750">
              <a:buFont typeface="Arial" panose="020B0604020202020204" pitchFamily="34" charset="0"/>
              <a:buChar char="•"/>
            </a:pPr>
            <a:r>
              <a:rPr lang="cy" sz="1200" b="0" i="0" u="none" strike="noStrike" cap="none" baseline="0" dirty="0">
                <a:solidFill>
                  <a:srgbClr val="FFFFFF"/>
                </a:solidFill>
                <a:effectLst/>
                <a:uFillTx/>
                <a:latin typeface="Arial"/>
              </a:rPr>
              <a:t>darparu copi o’r gorchymyn llys sy’n </a:t>
            </a:r>
          </a:p>
          <a:p>
            <a:r>
              <a:rPr lang="cy" sz="1200" b="0" i="0" u="none" strike="noStrike" cap="none" baseline="0" dirty="0">
                <a:solidFill>
                  <a:srgbClr val="FFFFFF"/>
                </a:solidFill>
                <a:effectLst/>
                <a:uFillTx/>
                <a:latin typeface="Arial"/>
              </a:rPr>
              <a:t>      eich penodi fel </a:t>
            </a:r>
            <a:r>
              <a:rPr lang="cy" sz="1200" b="0" i="0" u="sng" strike="noStrike" cap="none" baseline="0" dirty="0">
                <a:solidFill>
                  <a:srgbClr val="FFFFFF"/>
                </a:solidFill>
                <a:effectLst/>
                <a:uFillTx/>
                <a:latin typeface="Arial"/>
              </a:rPr>
              <a:t>dirprwy</a:t>
            </a:r>
            <a:r>
              <a:rPr lang="cy" sz="1200" b="0" i="0" u="none" strike="noStrike" cap="none" baseline="0" dirty="0">
                <a:solidFill>
                  <a:srgbClr val="FFFFFF"/>
                </a:solidFill>
                <a:effectLst/>
                <a:uFillTx/>
                <a:latin typeface="Arial"/>
              </a:rPr>
              <a:t>'r </a:t>
            </a:r>
            <a:r>
              <a:rPr lang="cy" sz="1200" b="0" i="0" strike="noStrike" cap="none" baseline="0" dirty="0">
                <a:solidFill>
                  <a:srgbClr val="FFFFFF"/>
                </a:solidFill>
                <a:effectLst/>
                <a:uFillTx/>
                <a:latin typeface="Arial"/>
              </a:rPr>
              <a:t>person</a:t>
            </a:r>
            <a:r>
              <a:rPr lang="cy" sz="1200" b="0" i="0" strike="noStrike" cap="none" baseline="0" dirty="0">
                <a:solidFill>
                  <a:srgbClr val="FFFFFF"/>
                </a:solidFill>
                <a:effectLst/>
                <a:uFill>
                  <a:solidFill>
                    <a:srgbClr val="FFFFFF"/>
                  </a:solidFill>
                </a:uFill>
                <a:latin typeface="Arial"/>
              </a:rPr>
              <a:t> os yw'n rhoi </a:t>
            </a:r>
          </a:p>
          <a:p>
            <a:r>
              <a:rPr lang="cy" sz="1200" b="0" i="0" u="none" strike="noStrike" cap="none" baseline="0" dirty="0">
                <a:solidFill>
                  <a:srgbClr val="FFFFFF"/>
                </a:solidFill>
                <a:effectLst/>
                <a:uFillTx/>
                <a:latin typeface="Arial"/>
              </a:rPr>
              <a:t>      caniatâd i chi weithredu fel ei gyfaill cyfreitha.</a:t>
            </a:r>
          </a:p>
          <a:p>
            <a:pPr marL="171450" indent="-171450">
              <a:buFont typeface="Arial" panose="020B0604020202020204" pitchFamily="34" charset="0"/>
              <a:buChar char="•"/>
            </a:pPr>
            <a:r>
              <a:rPr lang="cy" sz="1200" b="0" i="0" u="none" strike="noStrike" cap="none" baseline="0" dirty="0">
                <a:solidFill>
                  <a:srgbClr val="FFFFFF"/>
                </a:solidFill>
                <a:effectLst/>
                <a:uFillTx/>
                <a:latin typeface="Arial"/>
              </a:rPr>
              <a:t>  Llenwi tystysgrif addasrwydd os nad chi yw dirprwy'r  </a:t>
            </a:r>
          </a:p>
          <a:p>
            <a:r>
              <a:rPr lang="cy" sz="1200" b="0" i="0" u="none" strike="noStrike" cap="none" baseline="0" dirty="0">
                <a:solidFill>
                  <a:srgbClr val="FFFFFF"/>
                </a:solidFill>
                <a:effectLst/>
                <a:uFillTx/>
                <a:latin typeface="Arial"/>
              </a:rPr>
              <a:t>      person.</a:t>
            </a:r>
          </a:p>
        </p:txBody>
      </p:sp>
    </p:spTree>
    <p:custDataLst>
      <p:tags r:id="rId1"/>
    </p:custDataLst>
    <p:extLst>
      <p:ext uri="{BB962C8B-B14F-4D97-AF65-F5344CB8AC3E}">
        <p14:creationId xmlns:p14="http://schemas.microsoft.com/office/powerpoint/2010/main" val="33643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ownloads and publications for Mental Health Act | D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925" y="838549"/>
            <a:ext cx="1998477" cy="11241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ntal Capacity Act Training - 360 Degrees Healthcare &amp;amp; Rehabilitation  Services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402" y="827582"/>
            <a:ext cx="2411869" cy="115415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a:xfrm>
            <a:off x="4856533" y="-1"/>
            <a:ext cx="4275437" cy="5898995"/>
          </a:xfrm>
        </p:spPr>
        <p:txBody>
          <a:bodyPr>
            <a:normAutofit/>
          </a:bodyPr>
          <a:lstStyle/>
          <a:p>
            <a:r>
              <a:rPr lang="en-US" sz="1900" b="1" dirty="0">
                <a:solidFill>
                  <a:srgbClr val="16AD85"/>
                </a:solidFill>
                <a:latin typeface="+mj-lt"/>
                <a:ea typeface="+mj-ea"/>
                <a:cs typeface="+mj-cs"/>
              </a:rPr>
              <a:t>What is the relationship between the Mental Capacity Act and the Mental </a:t>
            </a:r>
            <a:r>
              <a:rPr lang="en-GB" sz="1900" b="1" dirty="0">
                <a:solidFill>
                  <a:srgbClr val="16AD85"/>
                </a:solidFill>
                <a:latin typeface="+mj-lt"/>
                <a:ea typeface="+mj-ea"/>
                <a:cs typeface="+mj-cs"/>
              </a:rPr>
              <a:t>Health Act 1983?</a:t>
            </a:r>
            <a:endParaRPr lang="en-GB" sz="19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6" name="TextBox 5"/>
          <p:cNvSpPr txBox="1"/>
          <p:nvPr/>
        </p:nvSpPr>
        <p:spPr>
          <a:xfrm>
            <a:off x="5034135" y="2374180"/>
            <a:ext cx="4095704" cy="1350727"/>
          </a:xfrm>
          <a:prstGeom prst="rect">
            <a:avLst/>
          </a:prstGeom>
        </p:spPr>
        <p:txBody>
          <a:bodyPr vert="horz" wrap="none" lIns="91440" tIns="45720" rIns="91440" bIns="45720" rtlCol="0" anchor="ctr">
            <a:noAutofit/>
          </a:bodyPr>
          <a:lstStyle/>
          <a:p>
            <a:pPr marL="285750" indent="-285750">
              <a:buFont typeface="Arial" panose="020B0604020202020204" pitchFamily="34" charset="0"/>
              <a:buChar char="•"/>
            </a:pPr>
            <a:r>
              <a:rPr lang="en-US" sz="1600" dirty="0"/>
              <a:t>Professionals may need to think </a:t>
            </a:r>
          </a:p>
          <a:p>
            <a:r>
              <a:rPr lang="en-US" sz="1600" dirty="0"/>
              <a:t>     about using the MHA to detain and </a:t>
            </a:r>
          </a:p>
          <a:p>
            <a:r>
              <a:rPr lang="en-US" sz="1600" dirty="0"/>
              <a:t>     treat somebody who lacks capacity to </a:t>
            </a:r>
          </a:p>
          <a:p>
            <a:r>
              <a:rPr lang="en-US" sz="1600" dirty="0"/>
              <a:t>     consent to treatment </a:t>
            </a:r>
          </a:p>
          <a:p>
            <a:r>
              <a:rPr lang="en-US" sz="1600" dirty="0"/>
              <a:t>     (rather than use the MCA), if:</a:t>
            </a:r>
            <a:endParaRPr lang="en-GB" sz="1600" dirty="0"/>
          </a:p>
          <a:p>
            <a:pPr marL="285750" indent="-285750">
              <a:buFont typeface="Arial" panose="020B0604020202020204" pitchFamily="34" charset="0"/>
              <a:buChar char="•"/>
            </a:pPr>
            <a:endParaRPr lang="en-GB" sz="1600" dirty="0"/>
          </a:p>
        </p:txBody>
      </p:sp>
      <p:sp>
        <p:nvSpPr>
          <p:cNvPr id="7" name="TextBox 6"/>
          <p:cNvSpPr txBox="1"/>
          <p:nvPr/>
        </p:nvSpPr>
        <p:spPr>
          <a:xfrm>
            <a:off x="200718" y="2503918"/>
            <a:ext cx="9121699" cy="554393"/>
          </a:xfrm>
          <a:prstGeom prst="rect">
            <a:avLst/>
          </a:prstGeom>
        </p:spPr>
        <p:txBody>
          <a:bodyPr vert="horz" wrap="none" lIns="91440" tIns="45720" rIns="91440" bIns="45720" rtlCol="0" anchor="ctr">
            <a:normAutofit/>
          </a:bodyPr>
          <a:lstStyle/>
          <a:p>
            <a:endParaRPr lang="en-GB" sz="1600" dirty="0"/>
          </a:p>
        </p:txBody>
      </p:sp>
      <p:sp>
        <p:nvSpPr>
          <p:cNvPr id="8" name="TextBox 7"/>
          <p:cNvSpPr txBox="1"/>
          <p:nvPr/>
        </p:nvSpPr>
        <p:spPr>
          <a:xfrm>
            <a:off x="5034135" y="3746741"/>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latin typeface="Arial"/>
                <a:cs typeface="Arial"/>
              </a:rPr>
              <a:t>Treatment can only be given if they </a:t>
            </a:r>
            <a:endParaRPr lang="en-US" sz="1500" dirty="0"/>
          </a:p>
          <a:p>
            <a:r>
              <a:rPr lang="en-US" sz="1500" dirty="0">
                <a:latin typeface="Arial"/>
                <a:cs typeface="Arial"/>
              </a:rPr>
              <a:t>      need to be deprived of their liberty</a:t>
            </a:r>
            <a:endParaRPr lang="en-GB" sz="1500" dirty="0">
              <a:latin typeface="Arial"/>
              <a:cs typeface="Arial"/>
            </a:endParaRPr>
          </a:p>
        </p:txBody>
      </p:sp>
      <p:sp>
        <p:nvSpPr>
          <p:cNvPr id="9" name="TextBox 8"/>
          <p:cNvSpPr txBox="1"/>
          <p:nvPr/>
        </p:nvSpPr>
        <p:spPr>
          <a:xfrm>
            <a:off x="200718" y="3940230"/>
            <a:ext cx="9010185" cy="914400"/>
          </a:xfrm>
          <a:prstGeom prst="rect">
            <a:avLst/>
          </a:prstGeom>
        </p:spPr>
        <p:txBody>
          <a:bodyPr vert="horz" wrap="none" lIns="91440" tIns="45720" rIns="91440" bIns="45720" rtlCol="0" anchor="ctr">
            <a:normAutofit/>
          </a:bodyPr>
          <a:lstStyle/>
          <a:p>
            <a:endParaRPr lang="en-GB" sz="1500" dirty="0"/>
          </a:p>
        </p:txBody>
      </p:sp>
      <p:sp>
        <p:nvSpPr>
          <p:cNvPr id="10" name="TextBox 9"/>
          <p:cNvSpPr txBox="1"/>
          <p:nvPr/>
        </p:nvSpPr>
        <p:spPr>
          <a:xfrm>
            <a:off x="38192" y="4702094"/>
            <a:ext cx="8968787" cy="674718"/>
          </a:xfrm>
          <a:prstGeom prst="rect">
            <a:avLst/>
          </a:prstGeom>
        </p:spPr>
        <p:txBody>
          <a:bodyPr vert="horz" wrap="none" lIns="91440" tIns="45720" rIns="91440" bIns="45720" rtlCol="0" anchor="ctr">
            <a:normAutofit/>
          </a:bodyPr>
          <a:lstStyle/>
          <a:p>
            <a:r>
              <a:rPr lang="en-US" sz="1500" dirty="0"/>
              <a:t>   </a:t>
            </a:r>
            <a:endParaRPr lang="en-GB" sz="1500" dirty="0"/>
          </a:p>
        </p:txBody>
      </p:sp>
      <p:sp>
        <p:nvSpPr>
          <p:cNvPr id="12" name="TextBox 11"/>
          <p:cNvSpPr txBox="1"/>
          <p:nvPr/>
        </p:nvSpPr>
        <p:spPr>
          <a:xfrm>
            <a:off x="41397" y="5284855"/>
            <a:ext cx="9003773" cy="614139"/>
          </a:xfrm>
          <a:prstGeom prst="rect">
            <a:avLst/>
          </a:prstGeom>
        </p:spPr>
        <p:txBody>
          <a:bodyPr vert="horz" wrap="none" lIns="91440" tIns="45720" rIns="91440" bIns="45720" rtlCol="0" anchor="ctr">
            <a:normAutofit/>
          </a:bodyPr>
          <a:lstStyle/>
          <a:p>
            <a:endParaRPr lang="en-GB" dirty="0"/>
          </a:p>
        </p:txBody>
      </p:sp>
      <p:sp>
        <p:nvSpPr>
          <p:cNvPr id="14" name="TextBox 13"/>
          <p:cNvSpPr txBox="1"/>
          <p:nvPr/>
        </p:nvSpPr>
        <p:spPr>
          <a:xfrm>
            <a:off x="41398" y="5326284"/>
            <a:ext cx="9102602" cy="503601"/>
          </a:xfrm>
          <a:prstGeom prst="rect">
            <a:avLst/>
          </a:prstGeom>
        </p:spPr>
        <p:txBody>
          <a:bodyPr vert="horz" wrap="none" lIns="91440" tIns="45720" rIns="91440" bIns="45720" rtlCol="0" anchor="ctr">
            <a:noAutofit/>
          </a:bodyPr>
          <a:lstStyle/>
          <a:p>
            <a:r>
              <a:rPr lang="en-US" sz="1500" dirty="0"/>
              <a:t>   </a:t>
            </a:r>
            <a:endParaRPr lang="en-GB" sz="1500" dirty="0"/>
          </a:p>
        </p:txBody>
      </p:sp>
      <p:sp>
        <p:nvSpPr>
          <p:cNvPr id="13" name="TextBox 12"/>
          <p:cNvSpPr txBox="1"/>
          <p:nvPr/>
        </p:nvSpPr>
        <p:spPr>
          <a:xfrm>
            <a:off x="5034135" y="4596459"/>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latin typeface="Arial"/>
                <a:cs typeface="Arial"/>
              </a:rPr>
              <a:t>Treatment needs to be provided </a:t>
            </a:r>
            <a:endParaRPr lang="en-US" sz="1500" dirty="0"/>
          </a:p>
          <a:p>
            <a:r>
              <a:rPr lang="en-US" sz="1500" dirty="0">
                <a:latin typeface="Arial"/>
                <a:cs typeface="Arial"/>
              </a:rPr>
              <a:t>      under the MHA</a:t>
            </a:r>
            <a:endParaRPr lang="en-GB" sz="1500" dirty="0">
              <a:latin typeface="Arial"/>
              <a:cs typeface="Arial"/>
            </a:endParaRPr>
          </a:p>
        </p:txBody>
      </p:sp>
      <p:sp>
        <p:nvSpPr>
          <p:cNvPr id="15" name="TextBox 14"/>
          <p:cNvSpPr txBox="1"/>
          <p:nvPr/>
        </p:nvSpPr>
        <p:spPr>
          <a:xfrm>
            <a:off x="5034135" y="5269585"/>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en-US" sz="1500" dirty="0"/>
              <a:t> The need to restrain might be</a:t>
            </a:r>
          </a:p>
          <a:p>
            <a:r>
              <a:rPr lang="en-US" sz="1500" dirty="0"/>
              <a:t>       necessary</a:t>
            </a:r>
            <a:endParaRPr lang="en-GB" sz="1500" dirty="0"/>
          </a:p>
        </p:txBody>
      </p:sp>
      <p:sp>
        <p:nvSpPr>
          <p:cNvPr id="16" name="Text Placeholder 4"/>
          <p:cNvSpPr>
            <a:spLocks noGrp="1"/>
          </p:cNvSpPr>
          <p:nvPr>
            <p:ph type="body" sz="quarter" idx="12"/>
          </p:nvPr>
        </p:nvSpPr>
        <p:spPr>
          <a:xfrm>
            <a:off x="0" y="0"/>
            <a:ext cx="4307305" cy="5898995"/>
          </a:xfrm>
        </p:spPr>
        <p:txBody>
          <a:bodyPr>
            <a:normAutofit/>
          </a:bodyPr>
          <a:lstStyle/>
          <a:p>
            <a:r>
              <a:rPr lang="cy" sz="1900" b="1" dirty="0">
                <a:solidFill>
                  <a:srgbClr val="16AD85"/>
                </a:solidFill>
                <a:latin typeface="+mj-lt"/>
                <a:ea typeface="+mj-ea"/>
                <a:cs typeface="+mj-cs"/>
              </a:rPr>
              <a:t>Beth yw'r berthynas rhwng y Ddeddf Galluedd Meddyliol a Deddf Iechyd Meddwl 1983?</a:t>
            </a:r>
            <a:endParaRPr lang="en-US" sz="1900" b="1">
              <a:solidFill>
                <a:srgbClr val="16AD85"/>
              </a:solidFill>
              <a:latin typeface="+mj-lt"/>
              <a:ea typeface="+mj-ea"/>
              <a:cs typeface="Arial"/>
            </a:endParaRPr>
          </a:p>
        </p:txBody>
      </p:sp>
      <p:sp>
        <p:nvSpPr>
          <p:cNvPr id="17" name="TextBox 16"/>
          <p:cNvSpPr txBox="1"/>
          <p:nvPr/>
        </p:nvSpPr>
        <p:spPr>
          <a:xfrm>
            <a:off x="200718" y="2430555"/>
            <a:ext cx="4095704" cy="1350727"/>
          </a:xfrm>
          <a:prstGeom prst="rect">
            <a:avLst/>
          </a:prstGeom>
        </p:spPr>
        <p:txBody>
          <a:bodyPr vert="horz" wrap="none" lIns="91440" tIns="45720" rIns="91440" bIns="45720" rtlCol="0" anchor="ctr">
            <a:noAutofit/>
          </a:bodyPr>
          <a:lstStyle/>
          <a:p>
            <a:pPr marL="285750" indent="-285750">
              <a:buFont typeface="Arial" panose="020B0604020202020204" pitchFamily="34" charset="0"/>
              <a:buChar char="•"/>
            </a:pPr>
            <a:r>
              <a:rPr lang="cy" sz="1600" b="0" i="0" u="none" strike="noStrike" cap="none" baseline="0" dirty="0">
                <a:solidFill>
                  <a:srgbClr val="000000"/>
                </a:solidFill>
                <a:effectLst/>
                <a:uFillTx/>
                <a:latin typeface="Arial"/>
              </a:rPr>
              <a:t>Efallai y bydd angen i weithwyr proffesiynol </a:t>
            </a:r>
          </a:p>
          <a:p>
            <a:r>
              <a:rPr lang="cy" sz="1600" b="0" i="0" u="none" strike="noStrike" cap="none" baseline="0" dirty="0">
                <a:solidFill>
                  <a:srgbClr val="000000"/>
                </a:solidFill>
                <a:effectLst/>
                <a:uFillTx/>
                <a:latin typeface="Arial"/>
              </a:rPr>
              <a:t>     feddwl am ddefnyddio'r MHA i gadw a </a:t>
            </a:r>
          </a:p>
          <a:p>
            <a:r>
              <a:rPr lang="cy" sz="1600" b="0" i="0" u="none" strike="noStrike" cap="none" baseline="0" dirty="0">
                <a:solidFill>
                  <a:srgbClr val="000000"/>
                </a:solidFill>
                <a:effectLst/>
                <a:uFillTx/>
                <a:latin typeface="Arial"/>
              </a:rPr>
              <a:t>     thrin rhywun sydd heb alluedd i </a:t>
            </a:r>
          </a:p>
          <a:p>
            <a:r>
              <a:rPr lang="cy" sz="1600" b="0" i="0" u="none" strike="noStrike" cap="none" baseline="0" dirty="0">
                <a:solidFill>
                  <a:srgbClr val="000000"/>
                </a:solidFill>
                <a:effectLst/>
                <a:uFillTx/>
                <a:latin typeface="Arial"/>
              </a:rPr>
              <a:t>     gydsynio i driniaeth </a:t>
            </a:r>
          </a:p>
          <a:p>
            <a:r>
              <a:rPr lang="cy" sz="1600" b="0" i="0" u="none" strike="noStrike" cap="none" baseline="0" dirty="0">
                <a:solidFill>
                  <a:srgbClr val="000000"/>
                </a:solidFill>
                <a:effectLst/>
                <a:uFillTx/>
                <a:latin typeface="Arial"/>
              </a:rPr>
              <a:t>     (yn hytrach na defnyddio’r MCA), os:</a:t>
            </a:r>
          </a:p>
          <a:p>
            <a:pPr marL="285750" indent="-285750">
              <a:buFont typeface="Arial" panose="020B0604020202020204" pitchFamily="34" charset="0"/>
              <a:buChar char="•"/>
            </a:pPr>
            <a:endParaRPr lang="en-GB" sz="1600" dirty="0"/>
          </a:p>
        </p:txBody>
      </p:sp>
      <p:sp>
        <p:nvSpPr>
          <p:cNvPr id="18" name="TextBox 17"/>
          <p:cNvSpPr txBox="1"/>
          <p:nvPr/>
        </p:nvSpPr>
        <p:spPr>
          <a:xfrm>
            <a:off x="200718" y="3771243"/>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.Gellir rhoi triniaeth dim ond os oes </a:t>
            </a:r>
          </a:p>
          <a:p>
            <a:r>
              <a:rPr lang="cy" sz="1500" b="0" i="0" u="none" strike="noStrike" cap="none" baseline="0" dirty="0">
                <a:solidFill>
                  <a:srgbClr val="000000"/>
                </a:solidFill>
                <a:effectLst/>
                <a:uFillTx/>
                <a:latin typeface="Arial"/>
              </a:rPr>
              <a:t>       angen ei amddifadu o'i ryddid</a:t>
            </a:r>
          </a:p>
        </p:txBody>
      </p:sp>
      <p:sp>
        <p:nvSpPr>
          <p:cNvPr id="19" name="TextBox 18"/>
          <p:cNvSpPr txBox="1"/>
          <p:nvPr/>
        </p:nvSpPr>
        <p:spPr>
          <a:xfrm>
            <a:off x="200718" y="4671968"/>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a:t>
            </a:r>
            <a:r>
              <a:rPr lang="cy-GB" sz="1500" b="0" i="0" u="none" strike="noStrike" cap="none" baseline="0" dirty="0">
                <a:solidFill>
                  <a:srgbClr val="000000"/>
                </a:solidFill>
                <a:effectLst/>
                <a:uFillTx/>
                <a:latin typeface="Arial"/>
              </a:rPr>
              <a:t>Mae angen darparu triniaeth</a:t>
            </a:r>
            <a:r>
              <a:rPr lang="cy-GB" sz="1500" dirty="0">
                <a:solidFill>
                  <a:srgbClr val="000000"/>
                </a:solidFill>
                <a:latin typeface="Arial"/>
              </a:rPr>
              <a:t> </a:t>
            </a:r>
            <a:endParaRPr lang="cy-GB" sz="1500" b="0" i="0" u="none" strike="noStrike" cap="none" baseline="0" dirty="0">
              <a:solidFill>
                <a:srgbClr val="000000"/>
              </a:solidFill>
              <a:effectLst/>
              <a:uFillTx/>
              <a:latin typeface="Arial"/>
              <a:cs typeface="Arial"/>
            </a:endParaRPr>
          </a:p>
          <a:p>
            <a:r>
              <a:rPr lang="cy-GB" sz="1500" dirty="0">
                <a:solidFill>
                  <a:srgbClr val="000000"/>
                </a:solidFill>
                <a:latin typeface="Arial"/>
              </a:rPr>
              <a:t>      </a:t>
            </a:r>
            <a:r>
              <a:rPr lang="cy-GB" sz="1500" b="0" i="0" u="none" strike="noStrike" cap="none" baseline="0" dirty="0">
                <a:solidFill>
                  <a:srgbClr val="000000"/>
                </a:solidFill>
                <a:effectLst/>
                <a:uFillTx/>
                <a:latin typeface="Arial"/>
              </a:rPr>
              <a:t> dan yr MHA</a:t>
            </a:r>
            <a:endParaRPr lang="cy-GB" sz="1500" b="0" i="0" u="none" strike="noStrike" cap="none" baseline="0" dirty="0">
              <a:solidFill>
                <a:srgbClr val="000000"/>
              </a:solidFill>
              <a:effectLst/>
              <a:uFillTx/>
              <a:latin typeface="Arial"/>
              <a:cs typeface="Arial"/>
            </a:endParaRPr>
          </a:p>
        </p:txBody>
      </p:sp>
      <p:sp>
        <p:nvSpPr>
          <p:cNvPr id="20" name="TextBox 19"/>
          <p:cNvSpPr txBox="1"/>
          <p:nvPr/>
        </p:nvSpPr>
        <p:spPr>
          <a:xfrm>
            <a:off x="200718" y="5333862"/>
            <a:ext cx="3579546" cy="538838"/>
          </a:xfrm>
          <a:prstGeom prst="rect">
            <a:avLst/>
          </a:prstGeom>
        </p:spPr>
        <p:txBody>
          <a:bodyPr vert="horz" wrap="none" lIns="91440" tIns="45720" rIns="91440" bIns="45720" rtlCol="0" anchor="ctr">
            <a:normAutofit lnSpcReduction="10000"/>
          </a:bodyPr>
          <a:lstStyle/>
          <a:p>
            <a:pPr marL="285750" indent="-285750">
              <a:buFont typeface="Arial" panose="020B0604020202020204" pitchFamily="34" charset="0"/>
              <a:buChar char="•"/>
            </a:pPr>
            <a:r>
              <a:rPr lang="cy" sz="1500" b="0" i="0" u="none" strike="noStrike" cap="none" baseline="0" dirty="0">
                <a:solidFill>
                  <a:srgbClr val="000000"/>
                </a:solidFill>
                <a:effectLst/>
                <a:uFillTx/>
                <a:latin typeface="Arial"/>
              </a:rPr>
              <a:t> Efallai bod angen defnyddio</a:t>
            </a:r>
          </a:p>
          <a:p>
            <a:r>
              <a:rPr lang="cy" sz="1500" b="0" i="0" u="none" strike="noStrike" cap="none" baseline="0" dirty="0">
                <a:solidFill>
                  <a:srgbClr val="000000"/>
                </a:solidFill>
                <a:effectLst/>
                <a:uFillTx/>
                <a:latin typeface="Arial"/>
              </a:rPr>
              <a:t>       rhwystro corfforol </a:t>
            </a:r>
          </a:p>
        </p:txBody>
      </p:sp>
    </p:spTree>
    <p:custDataLst>
      <p:tags r:id="rId1"/>
    </p:custDataLst>
    <p:extLst>
      <p:ext uri="{BB962C8B-B14F-4D97-AF65-F5344CB8AC3E}">
        <p14:creationId xmlns:p14="http://schemas.microsoft.com/office/powerpoint/2010/main" val="3215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7" grpId="0"/>
      <p:bldP spid="18"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946880" y="240632"/>
            <a:ext cx="4152515" cy="5725269"/>
          </a:xfrm>
        </p:spPr>
        <p:txBody>
          <a:bodyPr>
            <a:normAutofit/>
          </a:bodyPr>
          <a:lstStyle/>
          <a:p>
            <a:r>
              <a:rPr lang="en-US" sz="2000" b="1" dirty="0">
                <a:solidFill>
                  <a:srgbClr val="16AD85"/>
                </a:solidFill>
                <a:latin typeface="+mj-lt"/>
                <a:ea typeface="+mj-ea"/>
                <a:cs typeface="+mj-cs"/>
              </a:rPr>
              <a:t>Using the MHA and the MCA</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pic>
        <p:nvPicPr>
          <p:cNvPr id="6146" name="Picture 2" descr="Hospital psychiatric wards now feel like prisons, some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9" y="4153241"/>
            <a:ext cx="1720516" cy="1528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63014" y="646096"/>
            <a:ext cx="5537896" cy="2442791"/>
          </a:xfrm>
          <a:prstGeom prst="rect">
            <a:avLst/>
          </a:prstGeom>
        </p:spPr>
        <p:txBody>
          <a:bodyPr vert="horz" wrap="none" lIns="91440" tIns="45720" rIns="91440" bIns="45720" rtlCol="0" anchor="ctr">
            <a:normAutofit/>
          </a:bodyPr>
          <a:lstStyle/>
          <a:p>
            <a:endParaRPr lang="en-GB" dirty="0"/>
          </a:p>
        </p:txBody>
      </p:sp>
      <p:sp>
        <p:nvSpPr>
          <p:cNvPr id="7" name="TextBox 6"/>
          <p:cNvSpPr txBox="1"/>
          <p:nvPr/>
        </p:nvSpPr>
        <p:spPr>
          <a:xfrm>
            <a:off x="5163014" y="646096"/>
            <a:ext cx="3311912" cy="1233897"/>
          </a:xfrm>
          <a:prstGeom prst="rect">
            <a:avLst/>
          </a:prstGeom>
        </p:spPr>
        <p:txBody>
          <a:bodyPr vert="horz" wrap="none" lIns="91440" tIns="45720" rIns="91440" bIns="45720" rtlCol="0" anchor="ctr">
            <a:noAutofit/>
          </a:bodyPr>
          <a:lstStyle/>
          <a:p>
            <a:r>
              <a:rPr lang="en-US" sz="1400" dirty="0"/>
              <a:t>Before making an application under the </a:t>
            </a:r>
          </a:p>
          <a:p>
            <a:r>
              <a:rPr lang="en-US" sz="1400" dirty="0"/>
              <a:t>MHA, decision-makers should consider </a:t>
            </a:r>
          </a:p>
          <a:p>
            <a:r>
              <a:rPr lang="en-US" sz="1400" dirty="0"/>
              <a:t>whether they could achieve their aims </a:t>
            </a:r>
          </a:p>
          <a:p>
            <a:r>
              <a:rPr lang="en-US" sz="1400" dirty="0"/>
              <a:t>safely and effectively by using the MCA </a:t>
            </a:r>
          </a:p>
          <a:p>
            <a:r>
              <a:rPr lang="en-US" sz="1400" dirty="0"/>
              <a:t>instead.</a:t>
            </a:r>
            <a:endParaRPr lang="en-GB" sz="1400" dirty="0"/>
          </a:p>
        </p:txBody>
      </p:sp>
      <p:sp>
        <p:nvSpPr>
          <p:cNvPr id="8" name="TextBox 7"/>
          <p:cNvSpPr txBox="1"/>
          <p:nvPr/>
        </p:nvSpPr>
        <p:spPr>
          <a:xfrm>
            <a:off x="5015448" y="1970996"/>
            <a:ext cx="4014440" cy="1785791"/>
          </a:xfrm>
          <a:prstGeom prst="rect">
            <a:avLst/>
          </a:prstGeom>
        </p:spPr>
        <p:txBody>
          <a:bodyPr vert="horz" wrap="none" lIns="91440" tIns="45720" rIns="91440" bIns="45720" rtlCol="0" anchor="ctr">
            <a:noAutofit/>
          </a:bodyPr>
          <a:lstStyle/>
          <a:p>
            <a:r>
              <a:rPr lang="en-US" sz="1400" dirty="0"/>
              <a:t>• Compulsory treatment under the MHA is not an</a:t>
            </a:r>
          </a:p>
          <a:p>
            <a:r>
              <a:rPr lang="en-US" sz="1400" dirty="0"/>
              <a:t>  option if: </a:t>
            </a:r>
          </a:p>
          <a:p>
            <a:endParaRPr lang="en-US" sz="1400" dirty="0"/>
          </a:p>
          <a:p>
            <a:r>
              <a:rPr lang="en-US" sz="1400" dirty="0">
                <a:latin typeface="Arial"/>
                <a:cs typeface="Arial"/>
              </a:rPr>
              <a:t>– the patient’s mental disorder does not  justify</a:t>
            </a:r>
            <a:endParaRPr lang="en-US" sz="1400" dirty="0">
              <a:cs typeface="Arial"/>
            </a:endParaRPr>
          </a:p>
          <a:p>
            <a:r>
              <a:rPr lang="en-US" sz="1400" dirty="0">
                <a:latin typeface="Arial"/>
                <a:cs typeface="Arial"/>
              </a:rPr>
              <a:t>detention in hospital, or </a:t>
            </a:r>
            <a:endParaRPr lang="en-US" sz="1400" dirty="0">
              <a:cs typeface="Arial"/>
            </a:endParaRPr>
          </a:p>
          <a:p>
            <a:endParaRPr lang="en-US" sz="1400" dirty="0"/>
          </a:p>
          <a:p>
            <a:r>
              <a:rPr lang="en-US" sz="1400" dirty="0">
                <a:latin typeface="Arial"/>
                <a:cs typeface="Arial"/>
              </a:rPr>
              <a:t>– the patient needs treatment only for a physical</a:t>
            </a:r>
            <a:endParaRPr lang="en-GB" sz="1400" dirty="0">
              <a:latin typeface="Arial"/>
              <a:cs typeface="Arial"/>
            </a:endParaRPr>
          </a:p>
          <a:p>
            <a:r>
              <a:rPr lang="en-US" sz="1400" dirty="0">
                <a:latin typeface="Arial"/>
                <a:cs typeface="Arial"/>
              </a:rPr>
              <a:t>illness or disability.</a:t>
            </a:r>
            <a:endParaRPr lang="en-GB" sz="1400" dirty="0">
              <a:latin typeface="Arial"/>
              <a:cs typeface="Arial"/>
            </a:endParaRPr>
          </a:p>
        </p:txBody>
      </p:sp>
      <p:sp>
        <p:nvSpPr>
          <p:cNvPr id="9" name="TextBox 8"/>
          <p:cNvSpPr txBox="1"/>
          <p:nvPr/>
        </p:nvSpPr>
        <p:spPr>
          <a:xfrm>
            <a:off x="78058" y="4460487"/>
            <a:ext cx="8927867" cy="1505414"/>
          </a:xfrm>
          <a:prstGeom prst="rect">
            <a:avLst/>
          </a:prstGeom>
        </p:spPr>
        <p:txBody>
          <a:bodyPr vert="horz" wrap="none" lIns="91440" tIns="45720" rIns="91440" bIns="45720" rtlCol="0" anchor="ctr">
            <a:normAutofit/>
          </a:bodyPr>
          <a:lstStyle/>
          <a:p>
            <a:endParaRPr lang="en-GB" dirty="0"/>
          </a:p>
        </p:txBody>
      </p:sp>
      <p:sp>
        <p:nvSpPr>
          <p:cNvPr id="10" name="Text Placeholder 4"/>
          <p:cNvSpPr>
            <a:spLocks noGrp="1"/>
          </p:cNvSpPr>
          <p:nvPr>
            <p:ph type="body" sz="quarter" idx="12"/>
          </p:nvPr>
        </p:nvSpPr>
        <p:spPr>
          <a:xfrm>
            <a:off x="78058" y="240632"/>
            <a:ext cx="4868822" cy="5965901"/>
          </a:xfrm>
        </p:spPr>
        <p:txBody>
          <a:bodyPr>
            <a:normAutofit/>
          </a:bodyPr>
          <a:lstStyle/>
          <a:p>
            <a:r>
              <a:rPr lang="cy" sz="2000" b="1" dirty="0">
                <a:solidFill>
                  <a:srgbClr val="16AD85"/>
                </a:solidFill>
                <a:latin typeface="+mj-lt"/>
                <a:ea typeface="+mj-ea"/>
                <a:cs typeface="+mj-cs"/>
              </a:rPr>
              <a:t>Defnyddio'r MHA a'r MCA</a:t>
            </a:r>
            <a:endParaRPr lang="en-US" sz="2000" b="1" dirty="0">
              <a:solidFill>
                <a:srgbClr val="16AD85"/>
              </a:solidFill>
              <a:latin typeface="+mj-lt"/>
              <a:ea typeface="+mj-ea"/>
              <a:cs typeface="Arial"/>
            </a:endParaRPr>
          </a:p>
          <a:p>
            <a:endParaRPr lang="en-US" sz="2400" dirty="0">
              <a:solidFill>
                <a:schemeClr val="tx1"/>
              </a:solidFill>
            </a:endParaRPr>
          </a:p>
          <a:p>
            <a:endParaRPr lang="en-GB" sz="2400" dirty="0">
              <a:solidFill>
                <a:schemeClr val="tx1"/>
              </a:solidFill>
            </a:endParaRPr>
          </a:p>
        </p:txBody>
      </p:sp>
      <p:sp>
        <p:nvSpPr>
          <p:cNvPr id="12" name="TextBox 11"/>
          <p:cNvSpPr txBox="1"/>
          <p:nvPr/>
        </p:nvSpPr>
        <p:spPr>
          <a:xfrm>
            <a:off x="78059" y="646096"/>
            <a:ext cx="5537896" cy="2442791"/>
          </a:xfrm>
          <a:prstGeom prst="rect">
            <a:avLst/>
          </a:prstGeom>
        </p:spPr>
        <p:txBody>
          <a:bodyPr vert="horz" wrap="none" lIns="91440" tIns="45720" rIns="91440" bIns="45720" rtlCol="0" anchor="ctr">
            <a:normAutofit/>
          </a:bodyPr>
          <a:lstStyle/>
          <a:p>
            <a:endParaRPr lang="en-GB"/>
          </a:p>
        </p:txBody>
      </p:sp>
      <p:sp>
        <p:nvSpPr>
          <p:cNvPr id="13" name="TextBox 12"/>
          <p:cNvSpPr txBox="1"/>
          <p:nvPr/>
        </p:nvSpPr>
        <p:spPr>
          <a:xfrm>
            <a:off x="78059" y="646096"/>
            <a:ext cx="3311912" cy="1233897"/>
          </a:xfrm>
          <a:prstGeom prst="rect">
            <a:avLst/>
          </a:prstGeom>
        </p:spPr>
        <p:txBody>
          <a:bodyPr vert="horz" wrap="none" lIns="91440" tIns="45720" rIns="91440" bIns="45720" rtlCol="0" anchor="ctr">
            <a:noAutofit/>
          </a:bodyPr>
          <a:lstStyle/>
          <a:p>
            <a:r>
              <a:rPr lang="cy-GB" sz="1400" b="0" i="0" u="none" strike="noStrike" cap="none" baseline="0" dirty="0">
                <a:solidFill>
                  <a:srgbClr val="000000"/>
                </a:solidFill>
                <a:effectLst/>
                <a:uFillTx/>
                <a:latin typeface="Arial"/>
              </a:rPr>
              <a:t>Cyn gwneud cais o dan yr</a:t>
            </a:r>
            <a:r>
              <a:rPr lang="cy-GB" sz="1400" dirty="0">
                <a:solidFill>
                  <a:srgbClr val="000000"/>
                </a:solidFill>
                <a:latin typeface="Arial"/>
              </a:rPr>
              <a:t> </a:t>
            </a:r>
            <a:r>
              <a:rPr lang="cy-GB" sz="1400" b="0" i="0" u="none" strike="noStrike" cap="none" baseline="0" dirty="0">
                <a:solidFill>
                  <a:srgbClr val="000000"/>
                </a:solidFill>
                <a:effectLst/>
                <a:uFillTx/>
                <a:latin typeface="Arial"/>
              </a:rPr>
              <a:t>MHA, dylai</a:t>
            </a:r>
            <a:r>
              <a:rPr lang="cy-GB" sz="1400" dirty="0">
                <a:solidFill>
                  <a:srgbClr val="000000"/>
                </a:solidFill>
                <a:latin typeface="Arial"/>
              </a:rPr>
              <a:t> </a:t>
            </a:r>
            <a:endParaRPr lang="cy-GB" dirty="0">
              <a:solidFill>
                <a:srgbClr val="000000"/>
              </a:solidFill>
              <a:cs typeface="Arial" charset="0"/>
            </a:endParaRPr>
          </a:p>
          <a:p>
            <a:r>
              <a:rPr lang="cy-GB" sz="1400" b="0" i="0" u="none" strike="noStrike" cap="none" baseline="0" dirty="0" err="1">
                <a:solidFill>
                  <a:srgbClr val="000000"/>
                </a:solidFill>
                <a:effectLst/>
                <a:uFillTx/>
                <a:latin typeface="Arial"/>
              </a:rPr>
              <a:t>penderfynwyr</a:t>
            </a:r>
            <a:r>
              <a:rPr lang="cy-GB" sz="1400" b="0" i="0" u="none" strike="noStrike" cap="none" baseline="0" dirty="0">
                <a:solidFill>
                  <a:srgbClr val="000000"/>
                </a:solidFill>
                <a:effectLst/>
                <a:uFillTx/>
                <a:latin typeface="Arial"/>
              </a:rPr>
              <a:t> ystyried</a:t>
            </a:r>
            <a:r>
              <a:rPr lang="cy-GB" sz="1400" dirty="0">
                <a:solidFill>
                  <a:srgbClr val="000000"/>
                </a:solidFill>
                <a:latin typeface="Arial"/>
              </a:rPr>
              <a:t> </a:t>
            </a:r>
            <a:r>
              <a:rPr lang="cy-GB" sz="1400" b="0" i="0" u="none" strike="noStrike" cap="none" baseline="0" dirty="0">
                <a:solidFill>
                  <a:srgbClr val="000000"/>
                </a:solidFill>
                <a:effectLst/>
                <a:uFillTx/>
                <a:latin typeface="Arial"/>
              </a:rPr>
              <a:t>a allent gyflawni</a:t>
            </a:r>
            <a:r>
              <a:rPr lang="cy-GB" sz="1400" dirty="0">
                <a:solidFill>
                  <a:srgbClr val="000000"/>
                </a:solidFill>
                <a:latin typeface="Arial"/>
              </a:rPr>
              <a:t> </a:t>
            </a:r>
            <a:endParaRPr lang="cy-GB" dirty="0">
              <a:solidFill>
                <a:srgbClr val="000000"/>
              </a:solidFill>
              <a:cs typeface="Arial"/>
            </a:endParaRPr>
          </a:p>
          <a:p>
            <a:r>
              <a:rPr lang="cy-GB" sz="1400" b="0" i="0" u="none" strike="noStrike" cap="none" baseline="0" dirty="0">
                <a:solidFill>
                  <a:srgbClr val="000000"/>
                </a:solidFill>
                <a:effectLst/>
                <a:uFillTx/>
                <a:latin typeface="Arial"/>
              </a:rPr>
              <a:t>eu nodau</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ddiogel ac yn effeithiol trwy</a:t>
            </a:r>
            <a:endParaRPr lang="cy-GB" dirty="0">
              <a:solidFill>
                <a:srgbClr val="000000"/>
              </a:solidFill>
              <a:cs typeface="Arial"/>
            </a:endParaRPr>
          </a:p>
          <a:p>
            <a:r>
              <a:rPr lang="cy-GB" sz="1400" dirty="0">
                <a:solidFill>
                  <a:srgbClr val="000000"/>
                </a:solidFill>
                <a:latin typeface="Arial"/>
              </a:rPr>
              <a:t>Ddefnyddio’r MCA</a:t>
            </a:r>
            <a:r>
              <a:rPr lang="cy-GB" sz="1400" b="0" i="0" u="none" strike="noStrike" cap="none" baseline="0" dirty="0">
                <a:solidFill>
                  <a:srgbClr val="000000"/>
                </a:solidFill>
                <a:effectLst/>
                <a:uFillTx/>
                <a:latin typeface="Arial"/>
              </a:rPr>
              <a:t> yn lle.</a:t>
            </a:r>
            <a:endParaRPr lang="cy-GB" b="0" i="0" u="none" strike="noStrike" cap="none" baseline="0" dirty="0">
              <a:solidFill>
                <a:srgbClr val="000000"/>
              </a:solidFill>
              <a:effectLst/>
              <a:uFillTx/>
              <a:cs typeface="Arial"/>
            </a:endParaRPr>
          </a:p>
        </p:txBody>
      </p:sp>
      <p:sp>
        <p:nvSpPr>
          <p:cNvPr id="14" name="TextBox 13"/>
          <p:cNvSpPr txBox="1"/>
          <p:nvPr/>
        </p:nvSpPr>
        <p:spPr>
          <a:xfrm>
            <a:off x="75497" y="1972025"/>
            <a:ext cx="4014440" cy="1924804"/>
          </a:xfrm>
          <a:prstGeom prst="rect">
            <a:avLst/>
          </a:prstGeom>
        </p:spPr>
        <p:txBody>
          <a:bodyPr vert="horz" wrap="none" lIns="91440" tIns="45720" rIns="91440" bIns="45720" rtlCol="0" anchor="ctr">
            <a:noAutofit/>
          </a:bodyPr>
          <a:lstStyle/>
          <a:p>
            <a:r>
              <a:rPr lang="cy-GB" sz="1400" b="0" i="0" u="none" strike="noStrike" cap="none" baseline="0" dirty="0">
                <a:solidFill>
                  <a:srgbClr val="000000"/>
                </a:solidFill>
                <a:effectLst/>
                <a:uFillTx/>
                <a:latin typeface="Arial"/>
              </a:rPr>
              <a:t>• Nid yw triniaeth orfodol o dan yr MHA yn</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opsiwn os:</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sz="1400" dirty="0">
              <a:cs typeface="Arial"/>
            </a:endParaRPr>
          </a:p>
          <a:p>
            <a:r>
              <a:rPr lang="cy-GB" sz="1400" b="0" i="0" u="none" strike="noStrike" cap="none" baseline="0" dirty="0">
                <a:solidFill>
                  <a:srgbClr val="000000"/>
                </a:solidFill>
                <a:effectLst/>
                <a:uFillTx/>
                <a:latin typeface="Arial"/>
              </a:rPr>
              <a:t>– nid yw anhwylder meddwl y claf yn</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r>
              <a:rPr lang="cy-GB" sz="1400" dirty="0">
                <a:solidFill>
                  <a:srgbClr val="000000"/>
                </a:solidFill>
                <a:latin typeface="Arial"/>
              </a:rPr>
              <a:t> </a:t>
            </a:r>
            <a:r>
              <a:rPr lang="cy-GB" sz="1400" b="0" i="0" u="none" strike="noStrike" cap="none" baseline="0" dirty="0">
                <a:solidFill>
                  <a:srgbClr val="000000"/>
                </a:solidFill>
                <a:effectLst/>
                <a:uFillTx/>
                <a:latin typeface="Arial"/>
              </a:rPr>
              <a:t> cyfiawnhau ei gadw yn yr ysbyty, neu</a:t>
            </a:r>
            <a:r>
              <a:rPr lang="cy-GB" sz="1400" dirty="0">
                <a:solidFill>
                  <a:srgbClr val="000000"/>
                </a:solidFill>
                <a:latin typeface="Arial"/>
              </a:rPr>
              <a:t> </a:t>
            </a:r>
            <a:endParaRPr lang="cy-GB" sz="1400" b="0" i="0" u="none" strike="noStrike" cap="none" baseline="0" dirty="0">
              <a:solidFill>
                <a:srgbClr val="000000"/>
              </a:solidFill>
              <a:effectLst/>
              <a:uFillTx/>
              <a:latin typeface="Arial"/>
              <a:cs typeface="Arial"/>
            </a:endParaRPr>
          </a:p>
          <a:p>
            <a:endParaRPr lang="cy-GB" sz="1400" dirty="0">
              <a:cs typeface="Arial"/>
            </a:endParaRPr>
          </a:p>
          <a:p>
            <a:r>
              <a:rPr lang="cy-GB" sz="1400" b="0" i="0" u="none" strike="noStrike" cap="none" baseline="0" dirty="0">
                <a:solidFill>
                  <a:srgbClr val="000000"/>
                </a:solidFill>
                <a:effectLst/>
                <a:uFillTx/>
                <a:latin typeface="Arial"/>
              </a:rPr>
              <a:t>– mae angen triniaeth ar y claf</a:t>
            </a:r>
            <a:r>
              <a:rPr lang="cy-GB" sz="1400" dirty="0">
                <a:solidFill>
                  <a:srgbClr val="000000"/>
                </a:solidFill>
                <a:latin typeface="Arial"/>
              </a:rPr>
              <a:t> </a:t>
            </a:r>
            <a:r>
              <a:rPr lang="cy-GB" sz="1400" b="0" i="0" u="none" strike="noStrike" cap="none" baseline="0" dirty="0">
                <a:solidFill>
                  <a:srgbClr val="000000"/>
                </a:solidFill>
                <a:effectLst/>
                <a:uFillTx/>
                <a:latin typeface="Arial"/>
              </a:rPr>
              <a:t>dim ond ar gyfer </a:t>
            </a:r>
            <a:endParaRPr lang="cy-GB" sz="1400" dirty="0">
              <a:solidFill>
                <a:srgbClr val="000000"/>
              </a:solidFill>
              <a:latin typeface="Arial"/>
            </a:endParaRPr>
          </a:p>
          <a:p>
            <a:r>
              <a:rPr lang="cy-GB" sz="1400" b="0" i="0" u="none" strike="noStrike" cap="none" baseline="0" dirty="0">
                <a:solidFill>
                  <a:srgbClr val="000000"/>
                </a:solidFill>
                <a:effectLst/>
                <a:uFillTx/>
                <a:latin typeface="Arial"/>
              </a:rPr>
              <a:t>salwch corfforol neu</a:t>
            </a:r>
            <a:r>
              <a:rPr lang="cy-GB" sz="1400" dirty="0">
                <a:solidFill>
                  <a:srgbClr val="000000"/>
                </a:solidFill>
                <a:latin typeface="Arial"/>
              </a:rPr>
              <a:t> </a:t>
            </a:r>
            <a:r>
              <a:rPr lang="cy-GB" sz="1400" b="0" i="0" u="none" strike="noStrike" cap="none" baseline="0" dirty="0">
                <a:solidFill>
                  <a:srgbClr val="000000"/>
                </a:solidFill>
                <a:effectLst/>
                <a:uFillTx/>
                <a:latin typeface="Arial"/>
              </a:rPr>
              <a:t>anabledd</a:t>
            </a:r>
            <a:r>
              <a:rPr lang="cy-GB" sz="1400" dirty="0">
                <a:solidFill>
                  <a:srgbClr val="000000"/>
                </a:solidFill>
                <a:latin typeface="Arial"/>
              </a:rPr>
              <a:t> </a:t>
            </a:r>
            <a:r>
              <a:rPr lang="cy-GB" sz="1400" b="0" i="0" u="none" strike="noStrike" cap="none" baseline="0" dirty="0">
                <a:solidFill>
                  <a:srgbClr val="000000"/>
                </a:solidFill>
                <a:effectLst/>
                <a:uFillTx/>
                <a:latin typeface="Arial"/>
              </a:rPr>
              <a:t>yn unig.</a:t>
            </a:r>
            <a:endParaRPr lang="cy-GB" dirty="0">
              <a:cs typeface="Arial" charset="0"/>
            </a:endParaRPr>
          </a:p>
        </p:txBody>
      </p:sp>
      <p:pic>
        <p:nvPicPr>
          <p:cNvPr id="15" name="Picture 2" descr="Hospital psychiatric wards now feel like prisons, some 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784" y="4153241"/>
            <a:ext cx="1644065" cy="14605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06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5089358" y="120316"/>
            <a:ext cx="3958438" cy="5834435"/>
          </a:xfrm>
        </p:spPr>
        <p:txBody>
          <a:bodyPr>
            <a:normAutofit/>
          </a:bodyPr>
          <a:lstStyle/>
          <a:p>
            <a:r>
              <a:rPr lang="en-US" sz="1900" b="1" dirty="0">
                <a:solidFill>
                  <a:srgbClr val="16AD85"/>
                </a:solidFill>
                <a:latin typeface="+mj-lt"/>
                <a:ea typeface="+mj-ea"/>
                <a:cs typeface="+mj-cs"/>
              </a:rPr>
              <a:t>When does the MCA not apply in relation to the MHA?</a:t>
            </a:r>
            <a:endParaRPr lang="en-US" sz="1900" b="1" dirty="0">
              <a:solidFill>
                <a:srgbClr val="16AD85"/>
              </a:solidFill>
              <a:latin typeface="+mj-lt"/>
              <a:ea typeface="+mj-ea"/>
              <a:cs typeface="Arial"/>
            </a:endParaRPr>
          </a:p>
        </p:txBody>
      </p:sp>
      <p:sp>
        <p:nvSpPr>
          <p:cNvPr id="11" name="Rectangle 10"/>
          <p:cNvSpPr/>
          <p:nvPr/>
        </p:nvSpPr>
        <p:spPr>
          <a:xfrm>
            <a:off x="5271250" y="719244"/>
            <a:ext cx="3770042" cy="11987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1. If someone is detained under the MHA.</a:t>
            </a:r>
            <a:endParaRPr lang="en-GB" dirty="0"/>
          </a:p>
        </p:txBody>
      </p:sp>
      <p:sp>
        <p:nvSpPr>
          <p:cNvPr id="12" name="Rectangle 11"/>
          <p:cNvSpPr/>
          <p:nvPr/>
        </p:nvSpPr>
        <p:spPr>
          <a:xfrm>
            <a:off x="5277754" y="2057389"/>
            <a:ext cx="3770042" cy="1204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2. If somebody can be treated for their mental disorder without their consent.</a:t>
            </a:r>
            <a:endParaRPr lang="en-GB" dirty="0"/>
          </a:p>
        </p:txBody>
      </p:sp>
      <p:sp>
        <p:nvSpPr>
          <p:cNvPr id="13" name="Rectangle 12"/>
          <p:cNvSpPr/>
          <p:nvPr/>
        </p:nvSpPr>
        <p:spPr>
          <a:xfrm>
            <a:off x="5266137" y="3395834"/>
            <a:ext cx="3775154" cy="1154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3. If a person needs to be detained for assessment.</a:t>
            </a:r>
            <a:endParaRPr lang="en-GB" dirty="0"/>
          </a:p>
        </p:txBody>
      </p:sp>
      <p:sp>
        <p:nvSpPr>
          <p:cNvPr id="14" name="Rectangle 13"/>
          <p:cNvSpPr/>
          <p:nvPr/>
        </p:nvSpPr>
        <p:spPr>
          <a:xfrm>
            <a:off x="5284259" y="4683507"/>
            <a:ext cx="3763537" cy="1221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Particular decisions need to be made under the MHA.</a:t>
            </a:r>
            <a:endParaRPr lang="en-GB" dirty="0"/>
          </a:p>
        </p:txBody>
      </p:sp>
      <p:sp>
        <p:nvSpPr>
          <p:cNvPr id="23" name="Text Placeholder 4"/>
          <p:cNvSpPr>
            <a:spLocks noGrp="1"/>
          </p:cNvSpPr>
          <p:nvPr>
            <p:ph type="body" sz="quarter" idx="12"/>
          </p:nvPr>
        </p:nvSpPr>
        <p:spPr>
          <a:xfrm>
            <a:off x="0" y="120316"/>
            <a:ext cx="3898280" cy="5834435"/>
          </a:xfrm>
        </p:spPr>
        <p:txBody>
          <a:bodyPr>
            <a:normAutofit/>
          </a:bodyPr>
          <a:lstStyle/>
          <a:p>
            <a:r>
              <a:rPr lang="cy" sz="1900" b="1" dirty="0">
                <a:solidFill>
                  <a:srgbClr val="16AD85"/>
                </a:solidFill>
                <a:latin typeface="+mj-lt"/>
                <a:ea typeface="+mj-ea"/>
                <a:cs typeface="+mj-cs"/>
              </a:rPr>
              <a:t>Pryd nad yw’r MCA yn gymwys mewn perthynas â'r MHA?</a:t>
            </a:r>
            <a:endParaRPr lang="en-US" sz="1900" b="1" dirty="0">
              <a:solidFill>
                <a:srgbClr val="16AD85"/>
              </a:solidFill>
              <a:latin typeface="+mj-lt"/>
              <a:ea typeface="+mj-ea"/>
              <a:cs typeface="Arial"/>
            </a:endParaRPr>
          </a:p>
        </p:txBody>
      </p:sp>
      <p:sp>
        <p:nvSpPr>
          <p:cNvPr id="24" name="Rectangle 23"/>
          <p:cNvSpPr/>
          <p:nvPr/>
        </p:nvSpPr>
        <p:spPr>
          <a:xfrm>
            <a:off x="134743" y="719244"/>
            <a:ext cx="3770042" cy="11987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1. Os yw rhywun yn cael ei gadw o dan yr MCA.</a:t>
            </a:r>
          </a:p>
        </p:txBody>
      </p:sp>
      <p:sp>
        <p:nvSpPr>
          <p:cNvPr id="25" name="Rectangle 24"/>
          <p:cNvSpPr/>
          <p:nvPr/>
        </p:nvSpPr>
        <p:spPr>
          <a:xfrm>
            <a:off x="128238" y="2033620"/>
            <a:ext cx="3770042" cy="1204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2. Os gellir trin rhywun am ei anhwylder meddwl heb ei gydsyniad.</a:t>
            </a:r>
          </a:p>
        </p:txBody>
      </p:sp>
      <p:sp>
        <p:nvSpPr>
          <p:cNvPr id="26" name="Rectangle 25"/>
          <p:cNvSpPr/>
          <p:nvPr/>
        </p:nvSpPr>
        <p:spPr>
          <a:xfrm>
            <a:off x="116621" y="3371770"/>
            <a:ext cx="3775154" cy="11541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dirty="0">
                <a:solidFill>
                  <a:srgbClr val="FFFFFF"/>
                </a:solidFill>
                <a:effectLst/>
                <a:uFillTx/>
                <a:latin typeface="Arial"/>
              </a:rPr>
              <a:t>3. Os oes angen cadw person ar gyfer asesiad.</a:t>
            </a:r>
          </a:p>
        </p:txBody>
      </p:sp>
      <p:sp>
        <p:nvSpPr>
          <p:cNvPr id="27" name="Rectangle 26"/>
          <p:cNvSpPr/>
          <p:nvPr/>
        </p:nvSpPr>
        <p:spPr>
          <a:xfrm>
            <a:off x="134743" y="4683507"/>
            <a:ext cx="3763537" cy="1221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a:solidFill>
                  <a:srgbClr val="FFFFFF"/>
                </a:solidFill>
                <a:effectLst/>
                <a:uFillTx/>
                <a:latin typeface="Arial"/>
              </a:rPr>
              <a:t>Mae angen gwneud penderfyniadau penodol o dan yr MHA.</a:t>
            </a:r>
          </a:p>
        </p:txBody>
      </p:sp>
    </p:spTree>
    <p:custDataLst>
      <p:tags r:id="rId1"/>
    </p:custDataLst>
    <p:extLst>
      <p:ext uri="{BB962C8B-B14F-4D97-AF65-F5344CB8AC3E}">
        <p14:creationId xmlns:p14="http://schemas.microsoft.com/office/powerpoint/2010/main" val="27223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4" grpId="0" animBg="1"/>
      <p:bldP spid="25" grpId="0" animBg="1"/>
      <p:bldP spid="26"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197642" y="262053"/>
            <a:ext cx="3946358" cy="480432"/>
          </a:xfrm>
        </p:spPr>
        <p:txBody>
          <a:bodyPr>
            <a:normAutofit/>
          </a:bodyPr>
          <a:lstStyle/>
          <a:p>
            <a:pPr defTabSz="912813" eaLnBrk="0" hangingPunct="0">
              <a:spcBef>
                <a:spcPct val="0"/>
              </a:spcBef>
            </a:pPr>
            <a:r>
              <a:rPr lang="en-US" sz="2400" b="1" dirty="0">
                <a:solidFill>
                  <a:srgbClr val="16AD85"/>
                </a:solidFill>
                <a:latin typeface="+mj-lt"/>
                <a:ea typeface="+mj-ea"/>
                <a:cs typeface="+mj-cs"/>
              </a:rPr>
              <a:t>What are the MCA’s limits</a:t>
            </a:r>
            <a:endParaRPr lang="en-US" sz="2400" b="1" dirty="0">
              <a:solidFill>
                <a:srgbClr val="16AD85"/>
              </a:solidFill>
              <a:latin typeface="+mj-lt"/>
              <a:ea typeface="+mj-ea"/>
              <a:cs typeface="Arial"/>
            </a:endParaRPr>
          </a:p>
          <a:p>
            <a:endParaRPr lang="en-GB" sz="2400" dirty="0">
              <a:solidFill>
                <a:schemeClr val="tx1"/>
              </a:solidFill>
            </a:endParaRPr>
          </a:p>
        </p:txBody>
      </p:sp>
      <p:sp>
        <p:nvSpPr>
          <p:cNvPr id="6" name="Rectangle 5"/>
          <p:cNvSpPr/>
          <p:nvPr/>
        </p:nvSpPr>
        <p:spPr>
          <a:xfrm>
            <a:off x="5298592" y="3037777"/>
            <a:ext cx="3512632" cy="26158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Somebody using restraint only has protection if the restraint is: </a:t>
            </a:r>
          </a:p>
          <a:p>
            <a:endParaRPr lang="en-US" dirty="0"/>
          </a:p>
          <a:p>
            <a:r>
              <a:rPr lang="en-US" dirty="0"/>
              <a:t>• necessary to protect the person who lacks capacity from harm, and </a:t>
            </a:r>
          </a:p>
          <a:p>
            <a:r>
              <a:rPr lang="en-US" dirty="0"/>
              <a:t>• in proportion to the likelihood and seriousness of that harm.</a:t>
            </a:r>
            <a:endParaRPr lang="en-GB" dirty="0"/>
          </a:p>
        </p:txBody>
      </p:sp>
      <p:sp>
        <p:nvSpPr>
          <p:cNvPr id="7" name="Rectangle 6"/>
          <p:cNvSpPr/>
          <p:nvPr/>
        </p:nvSpPr>
        <p:spPr>
          <a:xfrm>
            <a:off x="6179537" y="770363"/>
            <a:ext cx="2631687" cy="173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MCA does not allow giving treatment that goes against a valid and applicable advance decision to refuse treatment. </a:t>
            </a:r>
            <a:endParaRPr lang="en-GB" dirty="0"/>
          </a:p>
        </p:txBody>
      </p:sp>
      <p:pic>
        <p:nvPicPr>
          <p:cNvPr id="1026" name="Picture 2" descr="What You Need to Know about Episode Limits and Your Podcast RSS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535" y="836952"/>
            <a:ext cx="1977483" cy="19774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45329" y="3037777"/>
            <a:ext cx="3512632" cy="26158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sz="1800" b="0" i="0" u="none" strike="noStrike" cap="none" baseline="0" dirty="0">
                <a:solidFill>
                  <a:srgbClr val="FFFFFF"/>
                </a:solidFill>
                <a:effectLst/>
                <a:uFillTx/>
                <a:latin typeface="Arial"/>
              </a:rPr>
              <a:t>Mae gan rywun sy'n defnyddio rhwystro corfforol ddiogelwch dim ond yw'r rhwystro yn: </a:t>
            </a:r>
          </a:p>
          <a:p>
            <a:endParaRPr lang="en-US" dirty="0"/>
          </a:p>
          <a:p>
            <a:r>
              <a:rPr lang="cy" sz="1800" b="0" i="0" u="none" strike="noStrike" cap="none" baseline="0" dirty="0">
                <a:solidFill>
                  <a:srgbClr val="FFFFFF"/>
                </a:solidFill>
                <a:effectLst/>
                <a:uFillTx/>
                <a:latin typeface="Arial"/>
              </a:rPr>
              <a:t>• angenrheidiol i amddiffyn y person sydd heb alluedd rhag niwed, ac </a:t>
            </a:r>
          </a:p>
          <a:p>
            <a:r>
              <a:rPr lang="cy" sz="1800" b="0" i="0" u="none" strike="noStrike" cap="none" baseline="0" dirty="0">
                <a:solidFill>
                  <a:srgbClr val="FFFFFF"/>
                </a:solidFill>
                <a:effectLst/>
                <a:uFillTx/>
                <a:latin typeface="Arial"/>
              </a:rPr>
              <a:t>• yn gymesur â thebygolrwydd a difrifoldeb y niwed hwnnw.</a:t>
            </a:r>
          </a:p>
        </p:txBody>
      </p:sp>
      <p:sp>
        <p:nvSpPr>
          <p:cNvPr id="14" name="Rectangle 13"/>
          <p:cNvSpPr/>
          <p:nvPr/>
        </p:nvSpPr>
        <p:spPr>
          <a:xfrm>
            <a:off x="245329" y="770363"/>
            <a:ext cx="2631687" cy="17312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cy-GB" sz="1800" b="0" i="0" u="none" strike="noStrike" cap="none" baseline="0" dirty="0">
                <a:solidFill>
                  <a:srgbClr val="FFFFFF"/>
                </a:solidFill>
                <a:effectLst/>
                <a:uFillTx/>
                <a:latin typeface="Arial"/>
              </a:rPr>
              <a:t>Nid yw’r MCA yn caniatáu rhoi triniaeth sy’n mynd yn groes i benderfyniad ymlaen llaw dilys a chymwys i wrthod triniaeth.</a:t>
            </a:r>
            <a:r>
              <a:rPr lang="cy-GB" dirty="0">
                <a:solidFill>
                  <a:srgbClr val="FFFFFF"/>
                </a:solidFill>
                <a:latin typeface="Arial"/>
              </a:rPr>
              <a:t> </a:t>
            </a:r>
            <a:endParaRPr lang="cy-GB" sz="1800" b="0" i="0" u="none" strike="noStrike" cap="none" baseline="0" dirty="0">
              <a:solidFill>
                <a:srgbClr val="FFFFFF"/>
              </a:solidFill>
              <a:effectLst/>
              <a:uFillTx/>
              <a:latin typeface="Arial"/>
              <a:cs typeface="Arial"/>
            </a:endParaRPr>
          </a:p>
        </p:txBody>
      </p:sp>
      <p:sp>
        <p:nvSpPr>
          <p:cNvPr id="3" name="TextBox 2"/>
          <p:cNvSpPr txBox="1"/>
          <p:nvPr/>
        </p:nvSpPr>
        <p:spPr>
          <a:xfrm>
            <a:off x="4403" y="234175"/>
            <a:ext cx="3994484" cy="469232"/>
          </a:xfrm>
          <a:prstGeom prst="rect">
            <a:avLst/>
          </a:prstGeom>
        </p:spPr>
        <p:txBody>
          <a:bodyPr vert="horz" wrap="square" lIns="91440" tIns="45720" rIns="91440" bIns="45720" rtlCol="0" anchor="ctr">
            <a:noAutofit/>
          </a:bodyPr>
          <a:lstStyle/>
          <a:p>
            <a:r>
              <a:rPr lang="cy" sz="2400" b="1" dirty="0">
                <a:solidFill>
                  <a:srgbClr val="16AD85"/>
                </a:solidFill>
                <a:latin typeface="+mj-lt"/>
                <a:ea typeface="+mj-ea"/>
                <a:cs typeface="+mj-cs"/>
              </a:rPr>
              <a:t>Beth yw terfynau'r MCA?</a:t>
            </a:r>
            <a:endParaRPr lang="en-US" sz="2400" b="1" dirty="0">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26518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2"/>
          </p:nvPr>
        </p:nvSpPr>
        <p:spPr>
          <a:xfrm>
            <a:off x="4700337" y="168443"/>
            <a:ext cx="4427034" cy="5741701"/>
          </a:xfrm>
        </p:spPr>
        <p:txBody>
          <a:bodyPr/>
          <a:lstStyle/>
          <a:p>
            <a:r>
              <a:rPr lang="en-US" sz="2400" b="1" dirty="0">
                <a:solidFill>
                  <a:srgbClr val="16AD85"/>
                </a:solidFill>
                <a:latin typeface="+mj-lt"/>
                <a:ea typeface="+mj-ea"/>
                <a:cs typeface="+mj-cs"/>
              </a:rPr>
              <a:t>Liberty Protection Safeguards: what they are?</a:t>
            </a:r>
            <a:endParaRPr lang="en-US" sz="2400" b="1" dirty="0">
              <a:solidFill>
                <a:srgbClr val="16AD85"/>
              </a:solidFill>
              <a:latin typeface="+mj-lt"/>
              <a:ea typeface="+mj-ea"/>
              <a:cs typeface="Arial"/>
            </a:endParaRPr>
          </a:p>
          <a:p>
            <a:pPr marL="285750" indent="-285750">
              <a:buFont typeface="Arial" panose="020B0604020202020204" pitchFamily="34" charset="0"/>
              <a:buChar char="•"/>
            </a:pPr>
            <a:r>
              <a:rPr lang="en-US" dirty="0">
                <a:solidFill>
                  <a:schemeClr val="tx1"/>
                </a:solidFill>
              </a:rPr>
              <a:t>They will provide protection for people aged 16 and above who are, or who need, to be deprived of their liberty in order to enable their care or treatment and lack the mental capacity to consent to their arrangements.</a:t>
            </a:r>
            <a:endParaRPr lang="en-US" dirty="0">
              <a:solidFill>
                <a:schemeClr val="tx1"/>
              </a:solidFill>
              <a:cs typeface="Arial"/>
            </a:endParaRPr>
          </a:p>
          <a:p>
            <a:pPr marL="285750" indent="-285750">
              <a:buFont typeface="Arial" panose="020B0604020202020204" pitchFamily="34" charset="0"/>
              <a:buChar char="•"/>
            </a:pPr>
            <a:r>
              <a:rPr lang="en-US" dirty="0">
                <a:solidFill>
                  <a:schemeClr val="tx1"/>
                </a:solidFill>
              </a:rPr>
              <a:t>The Liberty Protection Safeguards came into force in April 2022, following their introduction into the Mental Capacity (Amendment) Act 2019. </a:t>
            </a:r>
          </a:p>
          <a:p>
            <a:pPr marL="285750" indent="-285750">
              <a:buFont typeface="Arial" panose="020B0604020202020204" pitchFamily="34" charset="0"/>
              <a:buChar char="•"/>
            </a:pPr>
            <a:r>
              <a:rPr lang="en-US" dirty="0">
                <a:solidFill>
                  <a:schemeClr val="tx1"/>
                </a:solidFill>
              </a:rPr>
              <a:t>Local authorities and NHS bodies will be ‘Responsible Bodies’ under the Liberty Protection Safeguards. Responsible Bodies will organise the assessments needed under the scheme- they must justify a case for authorizing a LPS. </a:t>
            </a:r>
            <a:endParaRPr lang="en-US" dirty="0">
              <a:solidFill>
                <a:schemeClr val="tx1"/>
              </a:solidFill>
              <a:cs typeface="Arial"/>
            </a:endParaRP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7" name="Text Placeholder 4"/>
          <p:cNvSpPr>
            <a:spLocks noGrp="1"/>
          </p:cNvSpPr>
          <p:nvPr>
            <p:ph type="body" sz="quarter" idx="12"/>
          </p:nvPr>
        </p:nvSpPr>
        <p:spPr>
          <a:xfrm>
            <a:off x="0" y="168443"/>
            <a:ext cx="4427034" cy="6124073"/>
          </a:xfrm>
        </p:spPr>
        <p:txBody>
          <a:bodyPr>
            <a:normAutofit/>
          </a:bodyPr>
          <a:lstStyle/>
          <a:p>
            <a:r>
              <a:rPr lang="cy" sz="2400" b="1" dirty="0">
                <a:solidFill>
                  <a:srgbClr val="16AD85"/>
                </a:solidFill>
                <a:latin typeface="+mj-lt"/>
                <a:ea typeface="+mj-ea"/>
                <a:cs typeface="+mj-cs"/>
              </a:rPr>
              <a:t>Diogeliadau Amddiffyn Rhyddid: beth ydynt? </a:t>
            </a:r>
            <a:endParaRPr lang="en-US" sz="2400" b="1" dirty="0">
              <a:solidFill>
                <a:srgbClr val="16AD85"/>
              </a:solidFill>
              <a:latin typeface="+mj-lt"/>
              <a:ea typeface="+mj-ea"/>
              <a:cs typeface="Arial"/>
            </a:endParaRPr>
          </a:p>
          <a:p>
            <a:pPr marL="285750" indent="-285750">
              <a:buFont typeface="Arial" panose="020B0604020202020204" pitchFamily="34" charset="0"/>
              <a:buChar char="•"/>
            </a:pPr>
            <a:r>
              <a:rPr lang="cy" sz="1800" b="0" i="0" u="none" strike="noStrike" cap="none" baseline="0" dirty="0">
                <a:solidFill>
                  <a:srgbClr val="000000"/>
                </a:solidFill>
                <a:effectLst/>
                <a:uFillTx/>
                <a:latin typeface="Arial"/>
              </a:rPr>
              <a:t>Byddant yn darparu amddiffyniad i bobl 16 oed a hŷn sydd, neu sydd angen, cael eu hamddifadu o'u rhyddid er mwyn galluogi eu gofal neu driniaeth ac nad oes ganddynt y galluedd meddyliol i gydsynio i'w trefniadau.</a:t>
            </a:r>
          </a:p>
          <a:p>
            <a:pPr marL="285750" indent="-285750">
              <a:buFont typeface="Arial" panose="020B0604020202020204" pitchFamily="34" charset="0"/>
              <a:buChar char="•"/>
            </a:pPr>
            <a:r>
              <a:rPr lang="cy" dirty="0">
                <a:solidFill>
                  <a:srgbClr val="000000"/>
                </a:solidFill>
                <a:latin typeface="Arial"/>
              </a:rPr>
              <a:t>Daeth y </a:t>
            </a:r>
            <a:r>
              <a:rPr lang="cy" sz="1800" b="0" i="0" u="none" strike="noStrike" cap="none" baseline="0" dirty="0">
                <a:solidFill>
                  <a:srgbClr val="000000"/>
                </a:solidFill>
                <a:effectLst/>
                <a:uFillTx/>
                <a:latin typeface="Arial"/>
              </a:rPr>
              <a:t>Diogeliadau Amddiffyn Rhyddid i rym ym mis Ebrill 2022, yn dilyn eu cyflwyno i'r Ddeddf Galluedd Meddyliol (Diwygio) 2019. </a:t>
            </a:r>
          </a:p>
          <a:p>
            <a:pPr marL="285750" indent="-285750">
              <a:buFont typeface="Arial" panose="020B0604020202020204" pitchFamily="34" charset="0"/>
              <a:buChar char="•"/>
            </a:pPr>
            <a:r>
              <a:rPr lang="cy" sz="1800" b="0" i="0" u="none" strike="noStrike" cap="none" baseline="0" dirty="0">
                <a:solidFill>
                  <a:srgbClr val="000000"/>
                </a:solidFill>
                <a:effectLst/>
                <a:uFillTx/>
                <a:latin typeface="Arial"/>
              </a:rPr>
              <a:t>Bydd awdurdodau lleol a chyrff y GIG yn 'Gyrff Cyfrifol' o dan y Diogeliadau Amddiffyn Rhyddid. Bydd Cyrff Cyfrifol yn trefnu'r asesiadau sydd eu hangen o dan y cynllun - rhaid iddynt gyfiawnhau achos dros awdurdodi LPS. </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custDataLst>
      <p:tags r:id="rId1"/>
    </p:custDataLst>
    <p:extLst>
      <p:ext uri="{BB962C8B-B14F-4D97-AF65-F5344CB8AC3E}">
        <p14:creationId xmlns:p14="http://schemas.microsoft.com/office/powerpoint/2010/main" val="33747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460295" y="0"/>
            <a:ext cx="4638337" cy="5965901"/>
          </a:xfrm>
        </p:spPr>
        <p:txBody>
          <a:bodyPr/>
          <a:lstStyle/>
          <a:p>
            <a:r>
              <a:rPr lang="en-US" sz="2200" b="1" dirty="0">
                <a:solidFill>
                  <a:srgbClr val="16AD85"/>
                </a:solidFill>
                <a:latin typeface="+mj-lt"/>
                <a:ea typeface="+mj-ea"/>
                <a:cs typeface="+mj-cs"/>
              </a:rPr>
              <a:t>Three assessments will form the basis of the authorisation of Liberty Protection Safeguards:</a:t>
            </a:r>
            <a:endParaRPr lang="en-US" sz="2200" b="1">
              <a:solidFill>
                <a:srgbClr val="16AD85"/>
              </a:solidFill>
              <a:latin typeface="+mj-lt"/>
              <a:ea typeface="+mj-ea"/>
              <a:cs typeface="Arial"/>
            </a:endParaRPr>
          </a:p>
          <a:p>
            <a:endParaRPr lang="en-US" dirty="0"/>
          </a:p>
          <a:p>
            <a:endParaRPr lang="en-GB" dirty="0"/>
          </a:p>
        </p:txBody>
      </p:sp>
      <p:sp>
        <p:nvSpPr>
          <p:cNvPr id="6" name="Rectangle 5"/>
          <p:cNvSpPr/>
          <p:nvPr/>
        </p:nvSpPr>
        <p:spPr>
          <a:xfrm>
            <a:off x="4978139" y="1159727"/>
            <a:ext cx="3847170" cy="10816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 A capacity assessment</a:t>
            </a:r>
            <a:endParaRPr lang="en-GB" dirty="0"/>
          </a:p>
        </p:txBody>
      </p:sp>
      <p:sp>
        <p:nvSpPr>
          <p:cNvPr id="7" name="Rectangle 6"/>
          <p:cNvSpPr/>
          <p:nvPr/>
        </p:nvSpPr>
        <p:spPr>
          <a:xfrm>
            <a:off x="4978139" y="2367351"/>
            <a:ext cx="3847170" cy="12311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 A ‘medical assessment’ to determine whether the person has a mental disorder</a:t>
            </a:r>
          </a:p>
          <a:p>
            <a:pPr algn="ctr"/>
            <a:endParaRPr lang="en-GB" dirty="0"/>
          </a:p>
        </p:txBody>
      </p:sp>
      <p:sp>
        <p:nvSpPr>
          <p:cNvPr id="8" name="Rectangle 7"/>
          <p:cNvSpPr/>
          <p:nvPr/>
        </p:nvSpPr>
        <p:spPr>
          <a:xfrm>
            <a:off x="4986852" y="3724503"/>
            <a:ext cx="3847170" cy="2152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 a ‘necessary and proportionate’ assessment to determine if the arrangements are necessary to prevent harm to the person and proportionate to the likelihood and seriousness of that harm</a:t>
            </a:r>
          </a:p>
          <a:p>
            <a:pPr algn="ctr"/>
            <a:endParaRPr lang="en-GB" dirty="0"/>
          </a:p>
        </p:txBody>
      </p:sp>
      <p:sp>
        <p:nvSpPr>
          <p:cNvPr id="9" name="Text Placeholder 4"/>
          <p:cNvSpPr txBox="1">
            <a:spLocks/>
          </p:cNvSpPr>
          <p:nvPr/>
        </p:nvSpPr>
        <p:spPr bwMode="auto">
          <a:xfrm>
            <a:off x="0" y="0"/>
            <a:ext cx="4463716" cy="596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16AD85"/>
              </a:buClr>
              <a:buFontTx/>
              <a:buNone/>
              <a:defRPr sz="1800" kern="1200">
                <a:solidFill>
                  <a:srgbClr val="37394C"/>
                </a:solidFill>
                <a:latin typeface="+mn-lt"/>
                <a:ea typeface="+mn-ea"/>
                <a:cs typeface="+mn-cs"/>
              </a:defRPr>
            </a:lvl1pPr>
            <a:lvl2pPr marL="4572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2pPr>
            <a:lvl3pPr marL="9144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3pPr>
            <a:lvl4pPr marL="13716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4pPr>
            <a:lvl5pPr marL="1828800" indent="0" algn="l" rtl="0" eaLnBrk="1" fontAlgn="base" hangingPunct="1">
              <a:lnSpc>
                <a:spcPct val="90000"/>
              </a:lnSpc>
              <a:spcBef>
                <a:spcPts val="500"/>
              </a:spcBef>
              <a:spcAft>
                <a:spcPct val="0"/>
              </a:spcAft>
              <a:buClr>
                <a:srgbClr val="16AD85"/>
              </a:buClr>
              <a:buFontTx/>
              <a:buNone/>
              <a:defRPr sz="1800"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cy" sz="2200" b="1" dirty="0">
                <a:solidFill>
                  <a:srgbClr val="16AD85"/>
                </a:solidFill>
                <a:latin typeface="+mj-lt"/>
                <a:ea typeface="+mj-ea"/>
                <a:cs typeface="+mj-cs"/>
              </a:rPr>
              <a:t>Bydd tri asesiad yn sail i awdurdodi'r Diogeliadau Amddiffyn Rhyddid:</a:t>
            </a:r>
            <a:endParaRPr lang="en-US" sz="2200" b="1">
              <a:solidFill>
                <a:srgbClr val="16AD85"/>
              </a:solidFill>
              <a:latin typeface="+mj-lt"/>
              <a:ea typeface="+mj-ea"/>
              <a:cs typeface="Arial"/>
            </a:endParaRPr>
          </a:p>
          <a:p>
            <a:pPr defTabSz="914400"/>
            <a:endParaRPr lang="en-US" dirty="0"/>
          </a:p>
          <a:p>
            <a:pPr defTabSz="914400"/>
            <a:endParaRPr lang="en-GB" dirty="0"/>
          </a:p>
        </p:txBody>
      </p:sp>
      <p:sp>
        <p:nvSpPr>
          <p:cNvPr id="10" name="Rectangle 9"/>
          <p:cNvSpPr/>
          <p:nvPr/>
        </p:nvSpPr>
        <p:spPr>
          <a:xfrm>
            <a:off x="189571" y="1159727"/>
            <a:ext cx="3847170" cy="10816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1. Asesiad galluedd</a:t>
            </a:r>
            <a:endParaRPr lang="cy-GB" sz="1800" b="0" i="0" u="none" strike="noStrike" cap="none" baseline="0" dirty="0">
              <a:solidFill>
                <a:srgbClr val="FFFFFF"/>
              </a:solidFill>
              <a:effectLst/>
              <a:uFillTx/>
              <a:latin typeface="Arial"/>
              <a:cs typeface="Arial"/>
            </a:endParaRPr>
          </a:p>
        </p:txBody>
      </p:sp>
      <p:sp>
        <p:nvSpPr>
          <p:cNvPr id="11" name="Rectangle 10"/>
          <p:cNvSpPr/>
          <p:nvPr/>
        </p:nvSpPr>
        <p:spPr>
          <a:xfrm>
            <a:off x="189571" y="2367351"/>
            <a:ext cx="3847170" cy="12311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2. 'Asesiad meddygol' i benderfynu a oes gan y person anhwylder meddwl</a:t>
            </a:r>
          </a:p>
          <a:p>
            <a:pPr algn="ctr"/>
            <a:endParaRPr lang="en-GB" dirty="0"/>
          </a:p>
        </p:txBody>
      </p:sp>
      <p:sp>
        <p:nvSpPr>
          <p:cNvPr id="12" name="Rectangle 11"/>
          <p:cNvSpPr/>
          <p:nvPr/>
        </p:nvSpPr>
        <p:spPr>
          <a:xfrm>
            <a:off x="198284" y="3724503"/>
            <a:ext cx="3847170" cy="21521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3. Asesiad ‘angenrheidiol a chymesur’ i benderfynu a yw’r trefniadau’n angenrheidiol i atal niwed i’r person ac yn gymesur â thebygolrwydd a difrifoldeb y niwed hwnnw</a:t>
            </a:r>
          </a:p>
          <a:p>
            <a:pPr algn="ctr"/>
            <a:endParaRPr lang="en-GB" dirty="0"/>
          </a:p>
        </p:txBody>
      </p:sp>
    </p:spTree>
    <p:custDataLst>
      <p:tags r:id="rId1"/>
    </p:custDataLst>
    <p:extLst>
      <p:ext uri="{BB962C8B-B14F-4D97-AF65-F5344CB8AC3E}">
        <p14:creationId xmlns:p14="http://schemas.microsoft.com/office/powerpoint/2010/main" val="32719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82556" y="1405933"/>
            <a:ext cx="4309622" cy="4534836"/>
          </a:xfrm>
        </p:spPr>
        <p:txBody>
          <a:bodyPr>
            <a:normAutofit/>
          </a:bodyPr>
          <a:lstStyle/>
          <a:p>
            <a:pPr marL="0" indent="0">
              <a:buNone/>
            </a:pPr>
            <a:r>
              <a:rPr lang="en-US" sz="1800" b="1" dirty="0">
                <a:solidFill>
                  <a:srgbClr val="16AD85"/>
                </a:solidFill>
              </a:rPr>
              <a:t>What is the Mental Capacity Act (2005)?</a:t>
            </a:r>
            <a:endParaRPr lang="en-US" sz="1800" b="1" dirty="0">
              <a:solidFill>
                <a:srgbClr val="16AD85"/>
              </a:solidFill>
              <a:cs typeface="Arial"/>
            </a:endParaRPr>
          </a:p>
          <a:p>
            <a:pPr marL="0" indent="0">
              <a:buNone/>
            </a:pPr>
            <a:endParaRPr lang="en-US" sz="1200" dirty="0"/>
          </a:p>
          <a:p>
            <a:r>
              <a:rPr lang="en-US" sz="1600" dirty="0">
                <a:solidFill>
                  <a:schemeClr val="tx1"/>
                </a:solidFill>
              </a:rPr>
              <a:t>The Mental Capacity Act received Royal Assent on 7 April 2005, coming into force in 2007. It is legislation applicable in England and Wales for those 16 years and over</a:t>
            </a:r>
          </a:p>
          <a:p>
            <a:r>
              <a:rPr lang="en-US" sz="1600" dirty="0">
                <a:solidFill>
                  <a:schemeClr val="tx1"/>
                </a:solidFill>
              </a:rPr>
              <a:t>The main purpose of the MCA is to promote and safeguard decision-making within a legal framework</a:t>
            </a:r>
          </a:p>
          <a:p>
            <a:r>
              <a:rPr lang="en-US" sz="1600" dirty="0">
                <a:solidFill>
                  <a:schemeClr val="tx1"/>
                </a:solidFill>
              </a:rPr>
              <a:t>It does this in two ways:</a:t>
            </a:r>
          </a:p>
          <a:p>
            <a:pPr marL="457200" lvl="1" indent="0">
              <a:buNone/>
            </a:pPr>
            <a:r>
              <a:rPr lang="en-US" sz="1000" dirty="0">
                <a:solidFill>
                  <a:schemeClr val="tx1"/>
                </a:solidFill>
              </a:rPr>
              <a:t>- by empowering people to make decisions for themselves wherever possible, and by protecting people who lack capacity by providing a flexible framework that places individuals at the heart of the decision-making process</a:t>
            </a:r>
          </a:p>
          <a:p>
            <a:pPr marL="457200" lvl="1" indent="0">
              <a:buNone/>
            </a:pPr>
            <a:r>
              <a:rPr lang="en-US" sz="1000" dirty="0">
                <a:solidFill>
                  <a:schemeClr val="tx1"/>
                </a:solidFill>
              </a:rPr>
              <a:t>- by allowing people to plan ahead for a time in the future when they might lack the capacity</a:t>
            </a:r>
            <a:endParaRPr lang="en-US" sz="1000" dirty="0">
              <a:solidFill>
                <a:schemeClr val="tx1"/>
              </a:solidFill>
              <a:cs typeface="Arial"/>
            </a:endParaRPr>
          </a:p>
          <a:p>
            <a:pPr marL="0" indent="0">
              <a:buNone/>
            </a:pPr>
            <a:endParaRPr lang="en-GB" sz="2000" dirty="0"/>
          </a:p>
        </p:txBody>
      </p:sp>
      <p:pic>
        <p:nvPicPr>
          <p:cNvPr id="2050" name="Picture 2" descr="Mental Capacity Act Training - 360 Degrees Healthcare &amp;amp; Rehabilitation  Services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832" y="105167"/>
            <a:ext cx="2675117" cy="1182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cial Care Wales - FOR Card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171" y="45009"/>
            <a:ext cx="952828" cy="80923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247968" y="1405932"/>
            <a:ext cx="4191685" cy="4465479"/>
          </a:xfrm>
        </p:spPr>
        <p:txBody>
          <a:bodyPr>
            <a:normAutofit/>
          </a:bodyPr>
          <a:lstStyle/>
          <a:p>
            <a:pPr marL="0" indent="0">
              <a:buNone/>
            </a:pPr>
            <a:r>
              <a:rPr lang="cy" sz="1800" b="1" dirty="0">
                <a:solidFill>
                  <a:srgbClr val="16AD85"/>
                </a:solidFill>
              </a:rPr>
              <a:t>Beth yw'r </a:t>
            </a:r>
            <a:r>
              <a:rPr lang="en-GB" sz="1800" b="1" dirty="0" err="1">
                <a:solidFill>
                  <a:srgbClr val="16AD85"/>
                </a:solidFill>
              </a:rPr>
              <a:t>Deddf</a:t>
            </a:r>
            <a:r>
              <a:rPr lang="en-GB" sz="1800" b="1" dirty="0">
                <a:solidFill>
                  <a:srgbClr val="16AD85"/>
                </a:solidFill>
              </a:rPr>
              <a:t> </a:t>
            </a:r>
            <a:r>
              <a:rPr lang="en-GB" sz="1800" b="1" dirty="0" err="1">
                <a:solidFill>
                  <a:srgbClr val="16AD85"/>
                </a:solidFill>
              </a:rPr>
              <a:t>Galluedd</a:t>
            </a:r>
            <a:r>
              <a:rPr lang="en-GB" sz="1800" b="1" dirty="0">
                <a:solidFill>
                  <a:srgbClr val="16AD85"/>
                </a:solidFill>
              </a:rPr>
              <a:t> </a:t>
            </a:r>
            <a:r>
              <a:rPr lang="en-GB" sz="1800" b="1" dirty="0" err="1">
                <a:solidFill>
                  <a:srgbClr val="16AD85"/>
                </a:solidFill>
              </a:rPr>
              <a:t>Meddyliol</a:t>
            </a:r>
            <a:r>
              <a:rPr lang="en-GB" sz="1800" b="1" dirty="0">
                <a:solidFill>
                  <a:srgbClr val="16AD85"/>
                </a:solidFill>
              </a:rPr>
              <a:t> (2005)</a:t>
            </a:r>
            <a:r>
              <a:rPr lang="cy" sz="1800" b="1" dirty="0">
                <a:solidFill>
                  <a:srgbClr val="16AD85"/>
                </a:solidFill>
              </a:rPr>
              <a:t>?</a:t>
            </a:r>
            <a:endParaRPr lang="en-US" sz="1800" b="1" dirty="0">
              <a:solidFill>
                <a:srgbClr val="16AD85"/>
              </a:solidFill>
              <a:cs typeface="Arial"/>
            </a:endParaRPr>
          </a:p>
          <a:p>
            <a:pPr marL="0" indent="0">
              <a:buNone/>
            </a:pPr>
            <a:endParaRPr lang="en-US" sz="1200" b="1" dirty="0">
              <a:cs typeface="Arial"/>
            </a:endParaRPr>
          </a:p>
          <a:p>
            <a:r>
              <a:rPr lang="cy" sz="1600" b="0" i="0" u="none" strike="noStrike" cap="none" baseline="0" dirty="0">
                <a:solidFill>
                  <a:srgbClr val="000000"/>
                </a:solidFill>
                <a:effectLst/>
                <a:uFillTx/>
                <a:latin typeface="Arial"/>
              </a:rPr>
              <a:t>Derbyniodd y Ddeddf Galluedd Meddyliol Gydsyniad Brenhinol ar 7 Ebrill 2005, gan ddod i rym yn 2007. Mae’n ddeddfwriaeth sy’n gymwys yng Nghymru a Lloegr ar gyfer pobl 16 oed a hŷn</a:t>
            </a:r>
          </a:p>
          <a:p>
            <a:r>
              <a:rPr lang="cy" sz="1600" b="0" i="0" u="none" strike="noStrike" cap="none" baseline="0" dirty="0">
                <a:solidFill>
                  <a:srgbClr val="000000"/>
                </a:solidFill>
                <a:effectLst/>
                <a:uFillTx/>
                <a:latin typeface="Arial"/>
              </a:rPr>
              <a:t>Prif ddiben yr MCA yw hybu a diogelu’r broses o wneud penderfyniadau o fewn fframwaith cyfreithiol</a:t>
            </a:r>
          </a:p>
          <a:p>
            <a:r>
              <a:rPr lang="cy" sz="1600" b="0" i="0" u="none" strike="noStrike" cap="none" baseline="0" dirty="0">
                <a:solidFill>
                  <a:srgbClr val="000000"/>
                </a:solidFill>
                <a:effectLst/>
                <a:uFillTx/>
                <a:latin typeface="Arial"/>
              </a:rPr>
              <a:t>Mae'n gwneud hyn mewn dwy ffordd:</a:t>
            </a:r>
          </a:p>
          <a:p>
            <a:pPr marL="457200" lvl="1" indent="0">
              <a:buNone/>
            </a:pPr>
            <a:r>
              <a:rPr lang="cy" sz="1000" b="0" i="0" u="none" strike="noStrike" cap="none" baseline="0" dirty="0">
                <a:solidFill>
                  <a:srgbClr val="000000"/>
                </a:solidFill>
                <a:effectLst/>
                <a:uFillTx/>
                <a:latin typeface="Arial"/>
              </a:rPr>
              <a:t>- trwy rymuso pobl i wneud penderfyniadau drostynt eu hunain lle bynnag y bo modd, a thrwy amddiffyn pobl sydd heb alluedd trwy ddarparu fframwaith hyblyg sy’n gosod unigolion wrth galon y broses o wneud penderfyniadau</a:t>
            </a:r>
          </a:p>
          <a:p>
            <a:pPr marL="457200" lvl="1" indent="0">
              <a:buNone/>
            </a:pPr>
            <a:r>
              <a:rPr lang="cy" sz="1000" b="0" i="0" u="none" strike="noStrike" cap="none" baseline="0" dirty="0">
                <a:solidFill>
                  <a:srgbClr val="000000"/>
                </a:solidFill>
                <a:effectLst/>
                <a:uFillTx/>
                <a:latin typeface="Arial"/>
              </a:rPr>
              <a:t>- drwy ganiatáu i bobl gynllunio ymlaen llaw ar gyfer amser yn y dyfodol pan fyddent efallai heb alluedd</a:t>
            </a:r>
          </a:p>
          <a:p>
            <a:pPr marL="0" indent="0">
              <a:buNone/>
            </a:pPr>
            <a:endParaRPr lang="en-GB" sz="2000" dirty="0"/>
          </a:p>
        </p:txBody>
      </p:sp>
    </p:spTree>
    <p:custDataLst>
      <p:tags r:id="rId1"/>
    </p:custDataLst>
    <p:extLst>
      <p:ext uri="{BB962C8B-B14F-4D97-AF65-F5344CB8AC3E}">
        <p14:creationId xmlns:p14="http://schemas.microsoft.com/office/powerpoint/2010/main" val="41231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628766" y="45828"/>
            <a:ext cx="3515233" cy="823289"/>
          </a:xfrm>
        </p:spPr>
        <p:txBody>
          <a:bodyPr>
            <a:noAutofit/>
          </a:bodyPr>
          <a:lstStyle/>
          <a:p>
            <a:pPr algn="ctr"/>
            <a:r>
              <a:rPr lang="en-US" sz="2400" b="1" dirty="0">
                <a:solidFill>
                  <a:srgbClr val="16AD85"/>
                </a:solidFill>
                <a:latin typeface="+mj-lt"/>
                <a:ea typeface="+mj-ea"/>
                <a:cs typeface="+mj-cs"/>
              </a:rPr>
              <a:t>Concerns about a person who lacks capacity</a:t>
            </a:r>
            <a:endParaRPr lang="en-GB" sz="2400" b="1">
              <a:solidFill>
                <a:srgbClr val="16AD85"/>
              </a:solidFill>
              <a:latin typeface="+mj-lt"/>
              <a:ea typeface="+mj-ea"/>
              <a:cs typeface="Arial"/>
            </a:endParaRPr>
          </a:p>
        </p:txBody>
      </p:sp>
      <p:pic>
        <p:nvPicPr>
          <p:cNvPr id="3074" name="Picture 2" descr="The Value of Resident-Centered Care - Research - Herman M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424" y="1928286"/>
            <a:ext cx="2024343" cy="1984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9971" y="669049"/>
            <a:ext cx="5754029" cy="598024"/>
          </a:xfrm>
          <a:prstGeom prst="rect">
            <a:avLst/>
          </a:prstGeom>
        </p:spPr>
        <p:txBody>
          <a:bodyPr vert="horz" wrap="square" lIns="91440" tIns="45720" rIns="91440" bIns="45720" rtlCol="0" anchor="ctr">
            <a:normAutofit/>
          </a:bodyPr>
          <a:lstStyle/>
          <a:p>
            <a:endParaRPr lang="en-GB" dirty="0"/>
          </a:p>
        </p:txBody>
      </p:sp>
      <p:sp>
        <p:nvSpPr>
          <p:cNvPr id="8" name="TextBox 7"/>
          <p:cNvSpPr txBox="1"/>
          <p:nvPr/>
        </p:nvSpPr>
        <p:spPr>
          <a:xfrm>
            <a:off x="3389971" y="1294450"/>
            <a:ext cx="5754029" cy="766142"/>
          </a:xfrm>
          <a:prstGeom prst="rect">
            <a:avLst/>
          </a:prstGeom>
        </p:spPr>
        <p:txBody>
          <a:bodyPr vert="horz" wrap="square" lIns="91440" tIns="45720" rIns="91440" bIns="45720" rtlCol="0" anchor="ctr">
            <a:normAutofit/>
          </a:bodyPr>
          <a:lstStyle/>
          <a:p>
            <a:endParaRPr lang="en-GB" dirty="0"/>
          </a:p>
        </p:txBody>
      </p:sp>
      <p:sp>
        <p:nvSpPr>
          <p:cNvPr id="9" name="TextBox 8"/>
          <p:cNvSpPr txBox="1"/>
          <p:nvPr/>
        </p:nvSpPr>
        <p:spPr>
          <a:xfrm>
            <a:off x="3389971" y="2063942"/>
            <a:ext cx="5754029" cy="766142"/>
          </a:xfrm>
          <a:prstGeom prst="rect">
            <a:avLst/>
          </a:prstGeom>
        </p:spPr>
        <p:txBody>
          <a:bodyPr vert="horz" wrap="square" lIns="91440" tIns="45720" rIns="91440" bIns="45720" rtlCol="0" anchor="ctr">
            <a:normAutofit/>
          </a:bodyPr>
          <a:lstStyle/>
          <a:p>
            <a:endParaRPr lang="en-GB" dirty="0"/>
          </a:p>
        </p:txBody>
      </p:sp>
      <p:sp>
        <p:nvSpPr>
          <p:cNvPr id="10" name="TextBox 9"/>
          <p:cNvSpPr txBox="1"/>
          <p:nvPr/>
        </p:nvSpPr>
        <p:spPr>
          <a:xfrm>
            <a:off x="3389969" y="2816863"/>
            <a:ext cx="5754029" cy="766142"/>
          </a:xfrm>
          <a:prstGeom prst="rect">
            <a:avLst/>
          </a:prstGeom>
        </p:spPr>
        <p:txBody>
          <a:bodyPr vert="horz" wrap="square" lIns="91440" tIns="45720" rIns="91440" bIns="45720" rtlCol="0" anchor="ctr">
            <a:normAutofit/>
          </a:bodyPr>
          <a:lstStyle/>
          <a:p>
            <a:endParaRPr lang="en-GB" dirty="0"/>
          </a:p>
        </p:txBody>
      </p:sp>
      <p:sp>
        <p:nvSpPr>
          <p:cNvPr id="11" name="TextBox 10"/>
          <p:cNvSpPr txBox="1"/>
          <p:nvPr/>
        </p:nvSpPr>
        <p:spPr>
          <a:xfrm>
            <a:off x="3389967" y="3546195"/>
            <a:ext cx="5754029" cy="766142"/>
          </a:xfrm>
          <a:prstGeom prst="rect">
            <a:avLst/>
          </a:prstGeom>
        </p:spPr>
        <p:txBody>
          <a:bodyPr vert="horz" wrap="square" lIns="91440" tIns="45720" rIns="91440" bIns="45720" rtlCol="0" anchor="ctr">
            <a:normAutofit/>
          </a:bodyPr>
          <a:lstStyle/>
          <a:p>
            <a:endParaRPr lang="en-GB" dirty="0"/>
          </a:p>
        </p:txBody>
      </p:sp>
      <p:sp>
        <p:nvSpPr>
          <p:cNvPr id="2" name="Rectangle 1"/>
          <p:cNvSpPr/>
          <p:nvPr/>
        </p:nvSpPr>
        <p:spPr>
          <a:xfrm>
            <a:off x="6025939" y="1205350"/>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Concern</a:t>
            </a:r>
            <a:endParaRPr lang="en-GB" dirty="0"/>
          </a:p>
        </p:txBody>
      </p:sp>
      <p:sp>
        <p:nvSpPr>
          <p:cNvPr id="14" name="Rectangle 13"/>
          <p:cNvSpPr/>
          <p:nvPr/>
        </p:nvSpPr>
        <p:spPr>
          <a:xfrm>
            <a:off x="6070540" y="2899446"/>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Contact</a:t>
            </a:r>
            <a:endParaRPr lang="en-GB" dirty="0"/>
          </a:p>
        </p:txBody>
      </p:sp>
      <p:sp>
        <p:nvSpPr>
          <p:cNvPr id="15" name="Rectangle 14"/>
          <p:cNvSpPr/>
          <p:nvPr/>
        </p:nvSpPr>
        <p:spPr>
          <a:xfrm>
            <a:off x="6126298" y="4587759"/>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Report</a:t>
            </a:r>
            <a:endParaRPr lang="en-GB" dirty="0"/>
          </a:p>
        </p:txBody>
      </p:sp>
      <p:sp>
        <p:nvSpPr>
          <p:cNvPr id="3" name="Down Arrow 2"/>
          <p:cNvSpPr/>
          <p:nvPr/>
        </p:nvSpPr>
        <p:spPr>
          <a:xfrm>
            <a:off x="7114231" y="2307468"/>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7107606" y="3993072"/>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4"/>
          <p:cNvSpPr>
            <a:spLocks noGrp="1"/>
          </p:cNvSpPr>
          <p:nvPr>
            <p:ph type="body" sz="quarter" idx="12"/>
          </p:nvPr>
        </p:nvSpPr>
        <p:spPr>
          <a:xfrm>
            <a:off x="0" y="180474"/>
            <a:ext cx="3049586" cy="5785427"/>
          </a:xfrm>
        </p:spPr>
        <p:txBody>
          <a:bodyPr>
            <a:normAutofit/>
          </a:bodyPr>
          <a:lstStyle/>
          <a:p>
            <a:pPr algn="ctr"/>
            <a:r>
              <a:rPr lang="cy" sz="2400" b="1" dirty="0">
                <a:solidFill>
                  <a:srgbClr val="16AD85"/>
                </a:solidFill>
                <a:latin typeface="+mj-lt"/>
                <a:ea typeface="+mj-ea"/>
                <a:cs typeface="+mj-cs"/>
              </a:rPr>
              <a:t>Pryderon am berson sydd heb alluedd</a:t>
            </a:r>
            <a:endParaRPr lang="en-US" sz="2400" b="1" dirty="0">
              <a:solidFill>
                <a:srgbClr val="16AD85"/>
              </a:solidFill>
              <a:latin typeface="+mj-lt"/>
              <a:ea typeface="+mj-ea"/>
              <a:cs typeface="Arial"/>
            </a:endParaRPr>
          </a:p>
        </p:txBody>
      </p:sp>
      <p:sp>
        <p:nvSpPr>
          <p:cNvPr id="22" name="Rectangle 21"/>
          <p:cNvSpPr/>
          <p:nvPr/>
        </p:nvSpPr>
        <p:spPr>
          <a:xfrm>
            <a:off x="334537" y="1223777"/>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Pryder</a:t>
            </a:r>
            <a:endParaRPr lang="cy-GB" sz="1800" b="0" i="0" u="none" strike="noStrike" cap="none" baseline="0" dirty="0">
              <a:solidFill>
                <a:srgbClr val="FFFFFF"/>
              </a:solidFill>
              <a:effectLst/>
              <a:uFillTx/>
              <a:latin typeface="Arial"/>
              <a:cs typeface="Arial"/>
            </a:endParaRPr>
          </a:p>
        </p:txBody>
      </p:sp>
      <p:sp>
        <p:nvSpPr>
          <p:cNvPr id="23" name="Rectangle 22"/>
          <p:cNvSpPr/>
          <p:nvPr/>
        </p:nvSpPr>
        <p:spPr>
          <a:xfrm>
            <a:off x="379138" y="2934163"/>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 sz="1800" b="0" i="0" u="none" strike="noStrike" cap="none" baseline="0" dirty="0">
                <a:solidFill>
                  <a:srgbClr val="FFFFFF"/>
                </a:solidFill>
                <a:effectLst/>
                <a:uFillTx/>
                <a:latin typeface="Arial"/>
              </a:rPr>
              <a:t>Cyswllt</a:t>
            </a:r>
          </a:p>
        </p:txBody>
      </p:sp>
      <p:sp>
        <p:nvSpPr>
          <p:cNvPr id="24" name="Rectangle 23"/>
          <p:cNvSpPr/>
          <p:nvPr/>
        </p:nvSpPr>
        <p:spPr>
          <a:xfrm>
            <a:off x="379140" y="4642887"/>
            <a:ext cx="2631687" cy="1092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cy-GB" sz="1800" b="0" i="0" u="none" strike="noStrike" cap="none" baseline="0" dirty="0">
                <a:solidFill>
                  <a:srgbClr val="FFFFFF"/>
                </a:solidFill>
                <a:effectLst/>
                <a:uFillTx/>
                <a:latin typeface="Arial"/>
              </a:rPr>
              <a:t>Adrodd</a:t>
            </a:r>
            <a:endParaRPr lang="cy-GB" sz="1800" b="0" i="0" u="none" strike="noStrike" cap="none" baseline="0" dirty="0">
              <a:solidFill>
                <a:srgbClr val="FFFFFF"/>
              </a:solidFill>
              <a:effectLst/>
              <a:uFillTx/>
              <a:latin typeface="Arial"/>
              <a:cs typeface="Arial"/>
            </a:endParaRPr>
          </a:p>
        </p:txBody>
      </p:sp>
      <p:sp>
        <p:nvSpPr>
          <p:cNvPr id="25" name="Down Arrow 24"/>
          <p:cNvSpPr/>
          <p:nvPr/>
        </p:nvSpPr>
        <p:spPr>
          <a:xfrm>
            <a:off x="1315333" y="2325869"/>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a:off x="1334493" y="4030800"/>
            <a:ext cx="669073" cy="61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063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0" y="312820"/>
            <a:ext cx="9144000" cy="5570621"/>
          </a:xfrm>
        </p:spPr>
        <p:txBody>
          <a:bodyPr>
            <a:normAutofit/>
          </a:bodyPr>
          <a:lstStyle/>
          <a:p>
            <a:r>
              <a:rPr lang="cy" sz="2400" b="1" dirty="0">
                <a:solidFill>
                  <a:srgbClr val="16AD85"/>
                </a:solidFill>
                <a:latin typeface="+mj-lt"/>
                <a:ea typeface="+mj-ea"/>
                <a:cs typeface="+mj-cs"/>
              </a:rPr>
              <a:t>Crynhoi y Ddeddf</a:t>
            </a:r>
            <a:endParaRPr lang="en-US" sz="2400" b="1" dirty="0">
              <a:solidFill>
                <a:srgbClr val="16AD85"/>
              </a:solidFill>
              <a:latin typeface="+mj-lt"/>
              <a:ea typeface="+mj-ea"/>
              <a:cs typeface="Arial"/>
            </a:endParaRPr>
          </a:p>
          <a:p>
            <a:endParaRPr lang="en-US" sz="2000" dirty="0">
              <a:solidFill>
                <a:schemeClr val="tx1"/>
              </a:solidFill>
            </a:endParaRPr>
          </a:p>
          <a:p>
            <a:endParaRPr lang="en-GB" sz="2400" dirty="0">
              <a:solidFill>
                <a:srgbClr val="16AD85"/>
              </a:solidFill>
              <a:latin typeface="+mj-lt"/>
              <a:ea typeface="+mj-ea"/>
              <a:cs typeface="+mj-cs"/>
            </a:endParaRPr>
          </a:p>
        </p:txBody>
      </p:sp>
      <p:sp>
        <p:nvSpPr>
          <p:cNvPr id="11" name="Rectangle 10"/>
          <p:cNvSpPr/>
          <p:nvPr/>
        </p:nvSpPr>
        <p:spPr>
          <a:xfrm>
            <a:off x="144950" y="899328"/>
            <a:ext cx="8842917" cy="980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Mae’r Ddeddf yn gosod fframwaith cyfreithiol ar sut i weithredu a gwneud penderfyniadau ar ran pobl sydd heb alluedd i wneud penderfyniadau penodol drostynt eu hunain</a:t>
            </a:r>
          </a:p>
        </p:txBody>
      </p:sp>
      <p:sp>
        <p:nvSpPr>
          <p:cNvPr id="12" name="Rectangle 11"/>
          <p:cNvSpPr/>
          <p:nvPr/>
        </p:nvSpPr>
        <p:spPr>
          <a:xfrm>
            <a:off x="144949" y="2003572"/>
            <a:ext cx="8842917" cy="10163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Mae’n nodi rhai egwyddorion a dulliau craidd ar gyfer gwneud penderfyniadau a chymryd camau mewn perthynas â lles personol, gofal iechyd a materion ariannol sy’n effeithio ar bobl a allai fod heb alluedd i wneud penderfyniadau penodol</a:t>
            </a:r>
            <a:r>
              <a:rPr lang="cy" sz="1200" b="0" i="0" u="none" strike="noStrike" cap="none" baseline="0" dirty="0">
                <a:solidFill>
                  <a:srgbClr val="FFFFFF"/>
                </a:solidFill>
                <a:effectLst/>
                <a:uFillTx/>
                <a:latin typeface="Arial"/>
              </a:rPr>
              <a:t>.</a:t>
            </a:r>
          </a:p>
        </p:txBody>
      </p:sp>
      <p:sp>
        <p:nvSpPr>
          <p:cNvPr id="13" name="Rectangle 12"/>
          <p:cNvSpPr/>
          <p:nvPr/>
        </p:nvSpPr>
        <p:spPr>
          <a:xfrm>
            <a:off x="144958" y="3143907"/>
            <a:ext cx="8842917" cy="14871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Mae’r Ddeddf yn cyflwyno sawl rôl, corff a phŵer newydd, a bydd pob un ohonynt yn cefnogi darpariaethau’r Ddeddf. Mae'r rhain yn cynnwys:</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Atwrneiod a benodir o dan Bŵer Atwrnai Parhaus </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Y Llys Gwarchod newydd, a dirprwyon a benodwyd gan y llys </a:t>
            </a:r>
          </a:p>
          <a:p>
            <a:pPr marL="285750" indent="-285750">
              <a:buFont typeface="Arial" panose="020B0604020202020204" pitchFamily="34" charset="0"/>
              <a:buChar char="•"/>
            </a:pPr>
            <a:r>
              <a:rPr lang="cy" b="0" i="0" u="none" strike="noStrike" cap="none" baseline="0" dirty="0">
                <a:solidFill>
                  <a:srgbClr val="FFFFFF"/>
                </a:solidFill>
                <a:effectLst/>
                <a:uFillTx/>
                <a:latin typeface="Arial"/>
              </a:rPr>
              <a:t>Eiriolwyr Galluedd Meddyliol Annibynnol</a:t>
            </a:r>
          </a:p>
        </p:txBody>
      </p:sp>
      <p:sp>
        <p:nvSpPr>
          <p:cNvPr id="14" name="Rectangle 13"/>
          <p:cNvSpPr/>
          <p:nvPr/>
        </p:nvSpPr>
        <p:spPr>
          <a:xfrm>
            <a:off x="144951" y="4740441"/>
            <a:ext cx="8842917" cy="11549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Bydd Deddf Galluedd Meddyliol 2005 yn berthnasol ar y cyd â deddfwriaeth arall sy’n effeithio ar bobl a all fod heb alluedd mewn perthynas â materion penodol. Mae hyn yn golygu y dylai staff gofal iechyd a gofal cymdeithasol sy'n gweithredu o dan y Ddeddf hefyd fod yn ymwybodol o'u rhwymedigaethau o dan ddeddfwriaeth arall</a:t>
            </a:r>
          </a:p>
        </p:txBody>
      </p:sp>
    </p:spTree>
    <p:custDataLst>
      <p:tags r:id="rId1"/>
    </p:custDataLst>
    <p:extLst>
      <p:ext uri="{BB962C8B-B14F-4D97-AF65-F5344CB8AC3E}">
        <p14:creationId xmlns:p14="http://schemas.microsoft.com/office/powerpoint/2010/main" val="35421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2"/>
          </p:nvPr>
        </p:nvSpPr>
        <p:spPr>
          <a:xfrm>
            <a:off x="144966" y="167952"/>
            <a:ext cx="9144000" cy="481263"/>
          </a:xfrm>
        </p:spPr>
        <p:txBody>
          <a:bodyPr>
            <a:normAutofit/>
          </a:bodyPr>
          <a:lstStyle/>
          <a:p>
            <a:pPr marL="0" indent="0">
              <a:buNone/>
            </a:pPr>
            <a:r>
              <a:rPr lang="en-US" sz="2400" b="1" dirty="0">
                <a:solidFill>
                  <a:srgbClr val="16AD85"/>
                </a:solidFill>
                <a:latin typeface="+mj-lt"/>
                <a:ea typeface="+mj-ea"/>
                <a:cs typeface="+mj-cs"/>
              </a:rPr>
              <a:t>Summarising the Act</a:t>
            </a:r>
            <a:endParaRPr lang="en-US" sz="2400" b="1" dirty="0">
              <a:solidFill>
                <a:srgbClr val="16AD85"/>
              </a:solidFill>
              <a:latin typeface="+mj-lt"/>
              <a:ea typeface="+mj-ea"/>
              <a:cs typeface="Arial"/>
            </a:endParaRPr>
          </a:p>
          <a:p>
            <a:endParaRPr lang="en-US" sz="2000" dirty="0">
              <a:solidFill>
                <a:schemeClr val="tx1"/>
              </a:solidFill>
            </a:endParaRPr>
          </a:p>
          <a:p>
            <a:endParaRPr lang="en-GB" sz="2000" dirty="0">
              <a:solidFill>
                <a:schemeClr val="tx1"/>
              </a:solidFill>
            </a:endParaRPr>
          </a:p>
        </p:txBody>
      </p:sp>
      <p:sp>
        <p:nvSpPr>
          <p:cNvPr id="3" name="Rectangle 2"/>
          <p:cNvSpPr/>
          <p:nvPr/>
        </p:nvSpPr>
        <p:spPr>
          <a:xfrm>
            <a:off x="144967" y="639488"/>
            <a:ext cx="8842917" cy="7682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Act sets out a legal framework of how to act and make decisions on behalf of people who lack capacity to make specific decisions for themselves</a:t>
            </a:r>
            <a:endParaRPr lang="en-GB" dirty="0"/>
          </a:p>
        </p:txBody>
      </p:sp>
      <p:sp>
        <p:nvSpPr>
          <p:cNvPr id="4" name="Rectangle 3"/>
          <p:cNvSpPr/>
          <p:nvPr/>
        </p:nvSpPr>
        <p:spPr>
          <a:xfrm>
            <a:off x="144967" y="1506001"/>
            <a:ext cx="8842917" cy="9364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It sets out some core principles and methods for making decisions and carrying out actions in relation to personal welfare, healthcare and financial matters affecting people who may lack capacity to make specific decisions</a:t>
            </a:r>
            <a:endParaRPr lang="en-GB" dirty="0"/>
          </a:p>
        </p:txBody>
      </p:sp>
      <p:sp>
        <p:nvSpPr>
          <p:cNvPr id="5" name="Rectangle 4"/>
          <p:cNvSpPr/>
          <p:nvPr/>
        </p:nvSpPr>
        <p:spPr>
          <a:xfrm>
            <a:off x="144966" y="2574367"/>
            <a:ext cx="8842917" cy="15701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Act introduces several new roles, bodies and powers, all of which will support the Act’s provisions. These include:</a:t>
            </a:r>
          </a:p>
          <a:p>
            <a:pPr marL="285750" indent="-285750">
              <a:buFont typeface="Arial" panose="020B0604020202020204" pitchFamily="34" charset="0"/>
              <a:buChar char="•"/>
            </a:pPr>
            <a:r>
              <a:rPr lang="en-US" dirty="0"/>
              <a:t>Attorneys appointed under Lasting Powers of Attorney </a:t>
            </a:r>
          </a:p>
          <a:p>
            <a:pPr marL="285750" indent="-285750">
              <a:buFont typeface="Arial" panose="020B0604020202020204" pitchFamily="34" charset="0"/>
              <a:buChar char="•"/>
            </a:pPr>
            <a:r>
              <a:rPr lang="en-US" dirty="0"/>
              <a:t>The new Court of Protection, and court-appointed deputies </a:t>
            </a:r>
          </a:p>
          <a:p>
            <a:pPr marL="285750" indent="-285750">
              <a:buFont typeface="Arial" panose="020B0604020202020204" pitchFamily="34" charset="0"/>
              <a:buChar char="•"/>
            </a:pPr>
            <a:r>
              <a:rPr lang="en-US" dirty="0"/>
              <a:t>Independent Mental Capacity Advocates</a:t>
            </a:r>
            <a:endParaRPr lang="en-GB" dirty="0"/>
          </a:p>
        </p:txBody>
      </p:sp>
      <p:sp>
        <p:nvSpPr>
          <p:cNvPr id="6" name="Rectangle 5"/>
          <p:cNvSpPr/>
          <p:nvPr/>
        </p:nvSpPr>
        <p:spPr>
          <a:xfrm>
            <a:off x="144967" y="4276471"/>
            <a:ext cx="8842917" cy="15227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Mental Capacity Act 2005 will apply in conjunction with other legislation affecting people who may lack capacity in relation to specific matters. This means that healthcare and social care staff acting under the Act should also be aware of their obligations under other legislation</a:t>
            </a:r>
            <a:endParaRPr lang="en-GB" dirty="0"/>
          </a:p>
        </p:txBody>
      </p:sp>
    </p:spTree>
    <p:custDataLst>
      <p:tags r:id="rId1"/>
    </p:custDataLst>
    <p:extLst>
      <p:ext uri="{BB962C8B-B14F-4D97-AF65-F5344CB8AC3E}">
        <p14:creationId xmlns:p14="http://schemas.microsoft.com/office/powerpoint/2010/main" val="33882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85678" y="3272351"/>
            <a:ext cx="914400" cy="510878"/>
          </a:xfrm>
          <a:prstGeom prst="rect">
            <a:avLst/>
          </a:prstGeom>
        </p:spPr>
        <p:txBody>
          <a:bodyPr vert="horz" wrap="none" lIns="91440" tIns="45720" rIns="91440" bIns="45720" rtlCol="0" anchor="ctr">
            <a:normAutofit/>
          </a:bodyPr>
          <a:lstStyle/>
          <a:p>
            <a:endParaRPr lang="en-GB" sz="1400" dirty="0"/>
          </a:p>
        </p:txBody>
      </p:sp>
      <p:sp>
        <p:nvSpPr>
          <p:cNvPr id="15" name="Text Placeholder 3"/>
          <p:cNvSpPr>
            <a:spLocks noGrp="1"/>
          </p:cNvSpPr>
          <p:nvPr>
            <p:ph type="body" sz="quarter" idx="12"/>
          </p:nvPr>
        </p:nvSpPr>
        <p:spPr>
          <a:xfrm>
            <a:off x="101460" y="136928"/>
            <a:ext cx="8413889" cy="500746"/>
          </a:xfrm>
        </p:spPr>
        <p:txBody>
          <a:bodyPr>
            <a:normAutofit/>
          </a:bodyPr>
          <a:lstStyle/>
          <a:p>
            <a:r>
              <a:rPr lang="cy" sz="2400" b="1" dirty="0">
                <a:solidFill>
                  <a:srgbClr val="16AD85"/>
                </a:solidFill>
                <a:latin typeface="+mj-lt"/>
                <a:ea typeface="+mj-ea"/>
                <a:cs typeface="+mj-cs"/>
              </a:rPr>
              <a:t>Sut mae’r Ddeddf yn amddiffyn pobl rhag camdriniaeth?</a:t>
            </a:r>
            <a:r>
              <a:rPr lang="cy" sz="1400" b="1" dirty="0">
                <a:solidFill>
                  <a:srgbClr val="000000"/>
                </a:solidFill>
                <a:latin typeface="Arial"/>
              </a:rPr>
              <a:t> </a:t>
            </a:r>
            <a:endParaRPr lang="en-US" sz="1400" b="1" i="0" u="none" strike="noStrike" cap="none" baseline="0" dirty="0">
              <a:solidFill>
                <a:srgbClr val="000000"/>
              </a:solidFill>
              <a:effectLst/>
              <a:uFillTx/>
              <a:latin typeface="Arial"/>
              <a:cs typeface="Arial"/>
            </a:endParaRPr>
          </a:p>
        </p:txBody>
      </p:sp>
      <p:sp>
        <p:nvSpPr>
          <p:cNvPr id="17" name="TextBox 16"/>
          <p:cNvSpPr txBox="1"/>
          <p:nvPr/>
        </p:nvSpPr>
        <p:spPr>
          <a:xfrm>
            <a:off x="101461" y="426564"/>
            <a:ext cx="5663065" cy="724830"/>
          </a:xfrm>
          <a:prstGeom prst="rect">
            <a:avLst/>
          </a:prstGeom>
        </p:spPr>
        <p:txBody>
          <a:bodyPr vert="horz" wrap="none" lIns="91440" tIns="45720" rIns="91440" bIns="45720" rtlCol="0" anchor="ctr">
            <a:normAutofit/>
          </a:bodyPr>
          <a:lstStyle/>
          <a:p>
            <a:r>
              <a:rPr lang="cy" sz="2400" b="1" dirty="0">
                <a:solidFill>
                  <a:srgbClr val="16AD85"/>
                </a:solidFill>
                <a:latin typeface="+mj-lt"/>
                <a:ea typeface="+mj-ea"/>
                <a:cs typeface="+mj-cs"/>
              </a:rPr>
              <a:t>Swyddfa'r Gwarcheidwad Cyhoeddus </a:t>
            </a:r>
            <a:endParaRPr lang="cy" sz="2400" dirty="0">
              <a:solidFill>
                <a:srgbClr val="16AD85"/>
              </a:solidFill>
              <a:latin typeface="+mj-lt"/>
              <a:ea typeface="+mj-ea"/>
              <a:cs typeface="+mj-cs"/>
            </a:endParaRPr>
          </a:p>
        </p:txBody>
      </p:sp>
      <p:sp>
        <p:nvSpPr>
          <p:cNvPr id="18" name="Rectangle 17"/>
          <p:cNvSpPr/>
          <p:nvPr/>
        </p:nvSpPr>
        <p:spPr>
          <a:xfrm>
            <a:off x="209753" y="1282268"/>
            <a:ext cx="8773958" cy="5808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Sefydlu a rheoli cofrestr o LPA</a:t>
            </a:r>
          </a:p>
        </p:txBody>
      </p:sp>
      <p:sp>
        <p:nvSpPr>
          <p:cNvPr id="19" name="Rectangle 18"/>
          <p:cNvSpPr/>
          <p:nvPr/>
        </p:nvSpPr>
        <p:spPr>
          <a:xfrm>
            <a:off x="185027" y="2199531"/>
            <a:ext cx="8773945" cy="5808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Sefydlu a rheoli cofrestr o EPA</a:t>
            </a:r>
          </a:p>
        </p:txBody>
      </p:sp>
      <p:sp>
        <p:nvSpPr>
          <p:cNvPr id="21" name="Rectangle 20"/>
          <p:cNvSpPr/>
          <p:nvPr/>
        </p:nvSpPr>
        <p:spPr>
          <a:xfrm>
            <a:off x="209752" y="3056412"/>
            <a:ext cx="8773946" cy="9350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Goruchwylio dirprwyon, gan weithio gyda sefydliadau perthnasol eraill (er enghraifft, gwasanaethau cymdeithasol, os yw’r person sydd heb alluedd yn derbyn gofal cymdeithasol)</a:t>
            </a:r>
          </a:p>
        </p:txBody>
      </p:sp>
      <p:sp>
        <p:nvSpPr>
          <p:cNvPr id="22" name="Rectangle 21"/>
          <p:cNvSpPr/>
          <p:nvPr/>
        </p:nvSpPr>
        <p:spPr>
          <a:xfrm>
            <a:off x="209753" y="4349226"/>
            <a:ext cx="8773947" cy="573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Anfon Ymwelwyr y Llys Gwarchod i ymweld â phobl a all fod heb alluedd i wneud penderfyniadau penodol</a:t>
            </a:r>
          </a:p>
        </p:txBody>
      </p:sp>
      <p:sp>
        <p:nvSpPr>
          <p:cNvPr id="23" name="Rectangle 22"/>
          <p:cNvSpPr/>
          <p:nvPr/>
        </p:nvSpPr>
        <p:spPr>
          <a:xfrm>
            <a:off x="209754" y="5184785"/>
            <a:ext cx="8773957" cy="4684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Derbyn adroddiadau gan atwrneiod sy’n gweithredu o dan LPA a chan ddirprwyon</a:t>
            </a:r>
          </a:p>
        </p:txBody>
      </p:sp>
    </p:spTree>
    <p:custDataLst>
      <p:tags r:id="rId1"/>
    </p:custDataLst>
    <p:extLst>
      <p:ext uri="{BB962C8B-B14F-4D97-AF65-F5344CB8AC3E}">
        <p14:creationId xmlns:p14="http://schemas.microsoft.com/office/powerpoint/2010/main" val="11701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1" grpId="0" animBg="1"/>
      <p:bldP spid="22" grpId="0" animBg="1"/>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2346" y="144378"/>
            <a:ext cx="8297277" cy="611774"/>
          </a:xfrm>
        </p:spPr>
        <p:txBody>
          <a:bodyPr>
            <a:normAutofit/>
          </a:bodyPr>
          <a:lstStyle/>
          <a:p>
            <a:pPr marL="0" indent="0">
              <a:buNone/>
            </a:pPr>
            <a:r>
              <a:rPr lang="en-US" sz="2200" b="1" dirty="0">
                <a:solidFill>
                  <a:srgbClr val="16AD85"/>
                </a:solidFill>
                <a:latin typeface="+mj-lt"/>
                <a:ea typeface="+mj-ea"/>
                <a:cs typeface="+mj-cs"/>
              </a:rPr>
              <a:t>How does the Act protect people from abuse? </a:t>
            </a:r>
            <a:endParaRPr lang="en-GB" sz="2200" b="1">
              <a:solidFill>
                <a:srgbClr val="16AD85"/>
              </a:solidFill>
              <a:latin typeface="+mj-lt"/>
              <a:ea typeface="+mj-ea"/>
              <a:cs typeface="Arial"/>
            </a:endParaRPr>
          </a:p>
        </p:txBody>
      </p:sp>
      <p:sp>
        <p:nvSpPr>
          <p:cNvPr id="7" name="Rectangle 6"/>
          <p:cNvSpPr/>
          <p:nvPr/>
        </p:nvSpPr>
        <p:spPr>
          <a:xfrm>
            <a:off x="132346" y="1384001"/>
            <a:ext cx="8755176" cy="5388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Sets up and manages a register of LPAs</a:t>
            </a:r>
            <a:endParaRPr lang="en-GB" dirty="0"/>
          </a:p>
        </p:txBody>
      </p:sp>
      <p:sp>
        <p:nvSpPr>
          <p:cNvPr id="8" name="Rectangle 7"/>
          <p:cNvSpPr/>
          <p:nvPr/>
        </p:nvSpPr>
        <p:spPr>
          <a:xfrm>
            <a:off x="132347" y="2146104"/>
            <a:ext cx="8755176" cy="5549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Sets up and manages a register of EPAs</a:t>
            </a:r>
            <a:endParaRPr lang="en-GB" dirty="0"/>
          </a:p>
        </p:txBody>
      </p:sp>
      <p:sp>
        <p:nvSpPr>
          <p:cNvPr id="9" name="Rectangle 8"/>
          <p:cNvSpPr/>
          <p:nvPr/>
        </p:nvSpPr>
        <p:spPr>
          <a:xfrm>
            <a:off x="132347" y="2883999"/>
            <a:ext cx="8755175" cy="8447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Supervises deputies, working with other relevant organisations (for example, social services, if the person who lacks capacity is receiving social care)</a:t>
            </a:r>
            <a:endParaRPr lang="en-GB" dirty="0"/>
          </a:p>
        </p:txBody>
      </p:sp>
      <p:sp>
        <p:nvSpPr>
          <p:cNvPr id="11" name="Rectangle 10"/>
          <p:cNvSpPr/>
          <p:nvPr/>
        </p:nvSpPr>
        <p:spPr>
          <a:xfrm>
            <a:off x="132346" y="3984999"/>
            <a:ext cx="8755175" cy="707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Sending Court of Protection Visitors to visit people who may lack capacity to make particular decisions</a:t>
            </a:r>
            <a:endParaRPr lang="en-GB" dirty="0"/>
          </a:p>
        </p:txBody>
      </p:sp>
      <p:sp>
        <p:nvSpPr>
          <p:cNvPr id="12" name="Rectangle 11"/>
          <p:cNvSpPr/>
          <p:nvPr/>
        </p:nvSpPr>
        <p:spPr>
          <a:xfrm>
            <a:off x="132345" y="4948789"/>
            <a:ext cx="8755176" cy="591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Receiving reports from attorneys acting under LPAs and from deputies</a:t>
            </a:r>
            <a:endParaRPr lang="en-GB" dirty="0"/>
          </a:p>
        </p:txBody>
      </p:sp>
      <p:sp>
        <p:nvSpPr>
          <p:cNvPr id="13" name="TextBox 12"/>
          <p:cNvSpPr txBox="1"/>
          <p:nvPr/>
        </p:nvSpPr>
        <p:spPr>
          <a:xfrm>
            <a:off x="132346" y="466489"/>
            <a:ext cx="5474370" cy="554840"/>
          </a:xfrm>
          <a:prstGeom prst="rect">
            <a:avLst/>
          </a:prstGeom>
        </p:spPr>
        <p:txBody>
          <a:bodyPr vert="horz" wrap="none" lIns="91440" tIns="45720" rIns="91440" bIns="45720" rtlCol="0" anchor="ctr">
            <a:normAutofit/>
          </a:bodyPr>
          <a:lstStyle/>
          <a:p>
            <a:r>
              <a:rPr lang="en-US" sz="2400" b="1" dirty="0">
                <a:solidFill>
                  <a:srgbClr val="16AD85"/>
                </a:solidFill>
                <a:latin typeface="+mj-lt"/>
                <a:ea typeface="+mj-ea"/>
                <a:cs typeface="+mj-cs"/>
              </a:rPr>
              <a:t>The Office of the Public Guardian </a:t>
            </a:r>
            <a:endParaRPr lang="en-GB" sz="2400" b="1">
              <a:solidFill>
                <a:srgbClr val="16AD85"/>
              </a:solidFill>
              <a:latin typeface="+mj-lt"/>
              <a:ea typeface="+mj-ea"/>
              <a:cs typeface="Arial"/>
            </a:endParaRPr>
          </a:p>
        </p:txBody>
      </p:sp>
    </p:spTree>
    <p:custDataLst>
      <p:tags r:id="rId1"/>
    </p:custDataLst>
    <p:extLst>
      <p:ext uri="{BB962C8B-B14F-4D97-AF65-F5344CB8AC3E}">
        <p14:creationId xmlns:p14="http://schemas.microsoft.com/office/powerpoint/2010/main" val="21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2"/>
          </p:nvPr>
        </p:nvSpPr>
        <p:spPr>
          <a:xfrm>
            <a:off x="180474" y="144379"/>
            <a:ext cx="8963526" cy="2827420"/>
          </a:xfrm>
        </p:spPr>
        <p:txBody>
          <a:bodyPr>
            <a:normAutofit/>
          </a:bodyPr>
          <a:lstStyle/>
          <a:p>
            <a:r>
              <a:rPr lang="cy" sz="2400" b="1" dirty="0">
                <a:solidFill>
                  <a:srgbClr val="16AD85"/>
                </a:solidFill>
                <a:latin typeface="+mj-lt"/>
                <a:ea typeface="+mj-ea"/>
                <a:cs typeface="+mj-cs"/>
              </a:rPr>
              <a:t>A yw’r MHA yn effeithio ar ba bryd y mae'n rhaid cyfarwyddo Eiriolwyr Galluedd Meddyliol Annibynnol? </a:t>
            </a:r>
            <a:endParaRPr lang="en-US" sz="2400" b="1" dirty="0">
              <a:solidFill>
                <a:srgbClr val="16AD85"/>
              </a:solidFill>
              <a:latin typeface="+mj-lt"/>
              <a:ea typeface="+mj-ea"/>
              <a:cs typeface="Arial"/>
            </a:endParaRPr>
          </a:p>
        </p:txBody>
      </p:sp>
      <p:sp>
        <p:nvSpPr>
          <p:cNvPr id="11" name="Rectangle 10"/>
          <p:cNvSpPr/>
          <p:nvPr/>
        </p:nvSpPr>
        <p:spPr>
          <a:xfrm>
            <a:off x="278780" y="842211"/>
            <a:ext cx="8586440" cy="9199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Nid oes dyletswydd i gyfarwyddo Eiriolwr Galluedd Meddyliol Annibynnol (IMCA) ar gyfer penderfyniadau am driniaeth feddygol ddifrifol sydd i’w rhoi o dan Ran 4 o’r MHA.</a:t>
            </a:r>
          </a:p>
        </p:txBody>
      </p:sp>
      <p:sp>
        <p:nvSpPr>
          <p:cNvPr id="12" name="Rectangle 11"/>
          <p:cNvSpPr/>
          <p:nvPr/>
        </p:nvSpPr>
        <p:spPr>
          <a:xfrm>
            <a:off x="278780" y="1913021"/>
            <a:ext cx="8586440" cy="9079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Nid oes dyletswydd ychwaith i wneud hynny mewn perthynas â symud i lety, neu newid llety, os yw’n ofynnol i’r person dan sylw fyw ynddo oherwydd rhwymedigaeth o dan yr MHA.</a:t>
            </a:r>
          </a:p>
        </p:txBody>
      </p:sp>
      <p:sp>
        <p:nvSpPr>
          <p:cNvPr id="13" name="Rectangle 12"/>
          <p:cNvSpPr/>
          <p:nvPr/>
        </p:nvSpPr>
        <p:spPr>
          <a:xfrm>
            <a:off x="278780" y="2971799"/>
            <a:ext cx="8586440" cy="9881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cy" b="0" i="0" u="none" strike="noStrike" cap="none" baseline="0" dirty="0">
                <a:solidFill>
                  <a:srgbClr val="FFFFFF"/>
                </a:solidFill>
                <a:effectLst/>
                <a:uFillTx/>
                <a:latin typeface="Arial"/>
              </a:rPr>
              <a:t>Fodd bynnag, mae cyfarwyddo IMCA ar gyfer cleifion sy’n destun yr MHA a allai gael triniaeth feddygol ddifrifol nad yw'n gysylltiedig â’u hanhwylder meddwl yr un peth ag ar gyfer unrhyw glaf arall. </a:t>
            </a:r>
          </a:p>
        </p:txBody>
      </p:sp>
      <p:sp>
        <p:nvSpPr>
          <p:cNvPr id="14" name="Rectangle 13"/>
          <p:cNvSpPr/>
          <p:nvPr/>
        </p:nvSpPr>
        <p:spPr>
          <a:xfrm>
            <a:off x="278780" y="4174958"/>
            <a:ext cx="8586440" cy="16001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err="1"/>
              <a:t>Byddai'r</a:t>
            </a:r>
            <a:r>
              <a:rPr lang="en-GB" dirty="0"/>
              <a:t> </a:t>
            </a:r>
            <a:r>
              <a:rPr lang="en-GB" dirty="0" err="1"/>
              <a:t>ddyletswydd</a:t>
            </a:r>
            <a:r>
              <a:rPr lang="en-GB" dirty="0"/>
              <a:t> </a:t>
            </a:r>
            <a:r>
              <a:rPr lang="en-GB" dirty="0" err="1"/>
              <a:t>i</a:t>
            </a:r>
            <a:r>
              <a:rPr lang="en-GB" dirty="0"/>
              <a:t> </a:t>
            </a:r>
            <a:r>
              <a:rPr lang="en-GB" dirty="0" err="1"/>
              <a:t>gyfarwyddo</a:t>
            </a:r>
            <a:r>
              <a:rPr lang="en-GB" dirty="0"/>
              <a:t> IMCA </a:t>
            </a:r>
            <a:r>
              <a:rPr lang="en-GB" dirty="0" err="1"/>
              <a:t>hefyd</a:t>
            </a:r>
            <a:r>
              <a:rPr lang="en-GB" dirty="0"/>
              <a:t> </a:t>
            </a:r>
            <a:r>
              <a:rPr lang="en-GB" dirty="0" err="1"/>
              <a:t>yn</a:t>
            </a:r>
            <a:r>
              <a:rPr lang="en-GB" dirty="0"/>
              <a:t> </a:t>
            </a:r>
            <a:r>
              <a:rPr lang="en-GB" dirty="0" err="1"/>
              <a:t>berthnasol</a:t>
            </a:r>
            <a:r>
              <a:rPr lang="en-GB" dirty="0"/>
              <a:t> </a:t>
            </a:r>
            <a:r>
              <a:rPr lang="en-GB" dirty="0" err="1"/>
              <a:t>fel</a:t>
            </a:r>
            <a:r>
              <a:rPr lang="en-GB" dirty="0"/>
              <a:t> </a:t>
            </a:r>
            <a:r>
              <a:rPr lang="en-GB" dirty="0" err="1"/>
              <a:t>arfer</a:t>
            </a:r>
            <a:r>
              <a:rPr lang="en-GB" dirty="0"/>
              <a:t> </a:t>
            </a:r>
            <a:r>
              <a:rPr lang="en-GB" dirty="0" err="1"/>
              <a:t>os</a:t>
            </a:r>
            <a:r>
              <a:rPr lang="en-GB" dirty="0"/>
              <a:t> </a:t>
            </a:r>
            <a:r>
              <a:rPr lang="en-GB" dirty="0" err="1"/>
              <a:t>yw</a:t>
            </a:r>
            <a:r>
              <a:rPr lang="en-GB" dirty="0"/>
              <a:t> </a:t>
            </a:r>
            <a:r>
              <a:rPr lang="en-GB" dirty="0" err="1"/>
              <a:t>llety</a:t>
            </a:r>
            <a:r>
              <a:rPr lang="en-GB" dirty="0"/>
              <a:t> </a:t>
            </a:r>
            <a:r>
              <a:rPr lang="en-GB" dirty="0" err="1"/>
              <a:t>yn</a:t>
            </a:r>
            <a:r>
              <a:rPr lang="en-GB" dirty="0"/>
              <a:t> </a:t>
            </a:r>
            <a:r>
              <a:rPr lang="en-GB" dirty="0" err="1"/>
              <a:t>cael</a:t>
            </a:r>
            <a:r>
              <a:rPr lang="en-GB" dirty="0"/>
              <a:t> </a:t>
            </a:r>
            <a:r>
              <a:rPr lang="en-GB" dirty="0" err="1"/>
              <a:t>ei</a:t>
            </a:r>
            <a:r>
              <a:rPr lang="en-GB" dirty="0"/>
              <a:t> </a:t>
            </a:r>
            <a:r>
              <a:rPr lang="en-GB" dirty="0" err="1"/>
              <a:t>gynllunio</a:t>
            </a:r>
            <a:r>
              <a:rPr lang="en-GB" dirty="0"/>
              <a:t> </a:t>
            </a:r>
            <a:r>
              <a:rPr lang="en-GB" dirty="0" err="1"/>
              <a:t>fel</a:t>
            </a:r>
            <a:r>
              <a:rPr lang="en-GB" dirty="0"/>
              <a:t> </a:t>
            </a:r>
            <a:r>
              <a:rPr lang="en-GB" dirty="0" err="1"/>
              <a:t>rhan</a:t>
            </a:r>
            <a:r>
              <a:rPr lang="en-GB" dirty="0"/>
              <a:t> </a:t>
            </a:r>
            <a:r>
              <a:rPr lang="en-GB" dirty="0" err="1"/>
              <a:t>o'r</a:t>
            </a:r>
            <a:r>
              <a:rPr lang="en-GB" dirty="0"/>
              <a:t> </a:t>
            </a:r>
            <a:r>
              <a:rPr lang="en-GB" dirty="0" err="1"/>
              <a:t>ôl-ofal</a:t>
            </a:r>
            <a:r>
              <a:rPr lang="en-GB" dirty="0"/>
              <a:t> o dan </a:t>
            </a:r>
            <a:r>
              <a:rPr lang="en-GB" dirty="0" err="1"/>
              <a:t>adran</a:t>
            </a:r>
            <a:r>
              <a:rPr lang="en-GB" dirty="0"/>
              <a:t> 117 </a:t>
            </a:r>
            <a:r>
              <a:rPr lang="en-GB" dirty="0" err="1"/>
              <a:t>o'r</a:t>
            </a:r>
            <a:r>
              <a:rPr lang="en-GB" dirty="0"/>
              <a:t> MHA </a:t>
            </a:r>
            <a:r>
              <a:rPr lang="en-GB" dirty="0" err="1"/>
              <a:t>ar</a:t>
            </a:r>
            <a:r>
              <a:rPr lang="en-GB" dirty="0"/>
              <a:t> </a:t>
            </a:r>
            <a:r>
              <a:rPr lang="en-GB" dirty="0" err="1"/>
              <a:t>ôl</a:t>
            </a:r>
            <a:r>
              <a:rPr lang="en-GB" dirty="0"/>
              <a:t> </a:t>
            </a:r>
            <a:r>
              <a:rPr lang="en-GB" dirty="0" err="1"/>
              <a:t>i'r</a:t>
            </a:r>
            <a:r>
              <a:rPr lang="en-GB" dirty="0"/>
              <a:t> person </a:t>
            </a:r>
            <a:r>
              <a:rPr lang="en-GB" dirty="0" err="1"/>
              <a:t>gael</a:t>
            </a:r>
            <a:r>
              <a:rPr lang="en-GB" dirty="0"/>
              <a:t> </a:t>
            </a:r>
            <a:r>
              <a:rPr lang="en-GB" dirty="0" err="1"/>
              <a:t>ei</a:t>
            </a:r>
            <a:r>
              <a:rPr lang="en-GB" dirty="0"/>
              <a:t> </a:t>
            </a:r>
            <a:r>
              <a:rPr lang="en-GB" dirty="0" err="1"/>
              <a:t>ryddhau</a:t>
            </a:r>
            <a:r>
              <a:rPr lang="en-GB" dirty="0"/>
              <a:t> </a:t>
            </a:r>
            <a:r>
              <a:rPr lang="en-GB" dirty="0" err="1"/>
              <a:t>o'r</a:t>
            </a:r>
            <a:r>
              <a:rPr lang="en-GB" dirty="0"/>
              <a:t> </a:t>
            </a:r>
            <a:r>
              <a:rPr lang="en-GB" dirty="0" err="1"/>
              <a:t>ddalfa</a:t>
            </a:r>
            <a:r>
              <a:rPr lang="en-GB" dirty="0"/>
              <a:t> (ac </a:t>
            </a:r>
            <a:r>
              <a:rPr lang="en-GB" dirty="0" err="1"/>
              <a:t>nad</a:t>
            </a:r>
            <a:r>
              <a:rPr lang="en-GB" dirty="0"/>
              <a:t> </a:t>
            </a:r>
            <a:r>
              <a:rPr lang="en-GB" dirty="0" err="1"/>
              <a:t>yw’n</a:t>
            </a:r>
            <a:r>
              <a:rPr lang="en-GB" dirty="0"/>
              <a:t> </a:t>
            </a:r>
            <a:r>
              <a:rPr lang="en-GB" dirty="0" err="1"/>
              <a:t>ofynnol</a:t>
            </a:r>
            <a:r>
              <a:rPr lang="en-GB" dirty="0"/>
              <a:t> </a:t>
            </a:r>
            <a:r>
              <a:rPr lang="en-GB" dirty="0" err="1"/>
              <a:t>i'r</a:t>
            </a:r>
            <a:r>
              <a:rPr lang="en-GB" dirty="0"/>
              <a:t> person </a:t>
            </a:r>
            <a:r>
              <a:rPr lang="en-GB" dirty="0" err="1"/>
              <a:t>fyw</a:t>
            </a:r>
            <a:r>
              <a:rPr lang="en-GB" dirty="0"/>
              <a:t> </a:t>
            </a:r>
            <a:r>
              <a:rPr lang="en-GB" dirty="0" err="1"/>
              <a:t>ynddo</a:t>
            </a:r>
            <a:r>
              <a:rPr lang="en-GB" dirty="0"/>
              <a:t> </a:t>
            </a:r>
            <a:r>
              <a:rPr lang="en-GB" dirty="0" err="1"/>
              <a:t>fel</a:t>
            </a:r>
            <a:r>
              <a:rPr lang="en-GB" dirty="0"/>
              <a:t> </a:t>
            </a:r>
            <a:r>
              <a:rPr lang="en-GB" dirty="0" err="1"/>
              <a:t>cyflwr</a:t>
            </a:r>
            <a:r>
              <a:rPr lang="en-GB" dirty="0"/>
              <a:t> </a:t>
            </a:r>
            <a:r>
              <a:rPr lang="en-GB" dirty="0" err="1"/>
              <a:t>ôl-ofal</a:t>
            </a:r>
            <a:r>
              <a:rPr lang="en-GB" dirty="0"/>
              <a:t> o dan </a:t>
            </a:r>
            <a:r>
              <a:rPr lang="en-GB" dirty="0" err="1"/>
              <a:t>oruchwyliaeth</a:t>
            </a:r>
            <a:r>
              <a:rPr lang="en-GB" dirty="0"/>
              <a:t>) o dan </a:t>
            </a:r>
            <a:r>
              <a:rPr lang="en-GB" dirty="0" err="1"/>
              <a:t>adran</a:t>
            </a:r>
            <a:r>
              <a:rPr lang="en-GB" dirty="0"/>
              <a:t> 13.48 Cod </a:t>
            </a:r>
            <a:r>
              <a:rPr lang="en-GB" dirty="0" err="1"/>
              <a:t>Ymarfer</a:t>
            </a:r>
            <a:r>
              <a:rPr lang="en-GB" dirty="0"/>
              <a:t> y </a:t>
            </a:r>
            <a:r>
              <a:rPr lang="en-GB" dirty="0" err="1"/>
              <a:t>Ddeddf</a:t>
            </a:r>
            <a:r>
              <a:rPr lang="en-GB" dirty="0"/>
              <a:t> </a:t>
            </a:r>
            <a:r>
              <a:rPr lang="en-GB" dirty="0" err="1"/>
              <a:t>Galluedd</a:t>
            </a:r>
            <a:r>
              <a:rPr lang="en-GB" dirty="0"/>
              <a:t> </a:t>
            </a:r>
            <a:r>
              <a:rPr lang="en-GB" dirty="0" err="1"/>
              <a:t>Meddyliol</a:t>
            </a:r>
            <a:r>
              <a:rPr lang="en-GB" dirty="0"/>
              <a:t>. Mae </a:t>
            </a:r>
            <a:r>
              <a:rPr lang="en-GB" dirty="0" err="1"/>
              <a:t>hyn</a:t>
            </a:r>
            <a:r>
              <a:rPr lang="en-GB" dirty="0"/>
              <a:t> </a:t>
            </a:r>
            <a:r>
              <a:rPr lang="en-GB" dirty="0" err="1"/>
              <a:t>oherwydd</a:t>
            </a:r>
            <a:r>
              <a:rPr lang="en-GB" dirty="0"/>
              <a:t> </a:t>
            </a:r>
            <a:r>
              <a:rPr lang="en-GB" dirty="0" err="1"/>
              <a:t>nad</a:t>
            </a:r>
            <a:r>
              <a:rPr lang="en-GB" dirty="0"/>
              <a:t> </a:t>
            </a:r>
            <a:r>
              <a:rPr lang="en-GB" dirty="0" err="1"/>
              <a:t>oes</a:t>
            </a:r>
            <a:r>
              <a:rPr lang="en-GB" dirty="0"/>
              <a:t> </a:t>
            </a:r>
            <a:r>
              <a:rPr lang="en-GB" dirty="0" err="1"/>
              <a:t>rhaid</a:t>
            </a:r>
            <a:r>
              <a:rPr lang="en-GB" dirty="0"/>
              <a:t> </a:t>
            </a:r>
            <a:r>
              <a:rPr lang="en-GB" dirty="0" err="1"/>
              <a:t>i'r</a:t>
            </a:r>
            <a:r>
              <a:rPr lang="en-GB" dirty="0"/>
              <a:t> person </a:t>
            </a:r>
            <a:r>
              <a:rPr lang="en-GB" dirty="0" err="1"/>
              <a:t>dderbyn</a:t>
            </a:r>
            <a:r>
              <a:rPr lang="en-GB" dirty="0"/>
              <a:t> y </a:t>
            </a:r>
            <a:r>
              <a:rPr lang="en-GB" dirty="0" err="1"/>
              <a:t>llety</a:t>
            </a:r>
            <a:r>
              <a:rPr lang="en-GB" dirty="0"/>
              <a:t> </a:t>
            </a:r>
            <a:r>
              <a:rPr lang="en-GB" dirty="0" err="1"/>
              <a:t>hwnnw</a:t>
            </a:r>
            <a:r>
              <a:rPr lang="en-GB" dirty="0"/>
              <a:t>.</a:t>
            </a:r>
            <a:endParaRPr lang="cy" b="0" i="0" u="none" strike="noStrike" cap="none" baseline="0" dirty="0">
              <a:solidFill>
                <a:srgbClr val="FFFFFF"/>
              </a:solidFill>
              <a:effectLst/>
              <a:uFillTx/>
              <a:latin typeface="Arial"/>
            </a:endParaRPr>
          </a:p>
        </p:txBody>
      </p:sp>
    </p:spTree>
    <p:custDataLst>
      <p:tags r:id="rId1"/>
    </p:custDataLst>
    <p:extLst>
      <p:ext uri="{BB962C8B-B14F-4D97-AF65-F5344CB8AC3E}">
        <p14:creationId xmlns:p14="http://schemas.microsoft.com/office/powerpoint/2010/main" val="12788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2"/>
          </p:nvPr>
        </p:nvSpPr>
        <p:spPr>
          <a:xfrm>
            <a:off x="108284" y="216568"/>
            <a:ext cx="8855242" cy="5594681"/>
          </a:xfrm>
        </p:spPr>
        <p:txBody>
          <a:bodyPr>
            <a:normAutofit/>
          </a:bodyPr>
          <a:lstStyle/>
          <a:p>
            <a:pPr marL="0" indent="0">
              <a:buNone/>
            </a:pPr>
            <a:r>
              <a:rPr lang="en-US" b="1" dirty="0">
                <a:solidFill>
                  <a:srgbClr val="16AD85"/>
                </a:solidFill>
                <a:latin typeface="+mj-lt"/>
                <a:ea typeface="+mj-ea"/>
                <a:cs typeface="+mj-cs"/>
              </a:rPr>
              <a:t>Does the MHA affect when Independent Mental Capacity Advocates must be instructed? </a:t>
            </a:r>
            <a:endParaRPr lang="en-GB" b="1" dirty="0">
              <a:solidFill>
                <a:srgbClr val="16AD85"/>
              </a:solidFill>
              <a:latin typeface="+mj-lt"/>
              <a:ea typeface="+mj-ea"/>
              <a:cs typeface="Arial"/>
            </a:endParaRPr>
          </a:p>
        </p:txBody>
      </p:sp>
      <p:sp>
        <p:nvSpPr>
          <p:cNvPr id="3" name="Rectangle 2"/>
          <p:cNvSpPr/>
          <p:nvPr/>
        </p:nvSpPr>
        <p:spPr>
          <a:xfrm>
            <a:off x="242685" y="985716"/>
            <a:ext cx="8586440" cy="9148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There is no duty to instruct an Independent Mental Capacity Advocate (IMCA) for decisions about serious medical treatment which is to be given under Part 4 of the MHA.</a:t>
            </a:r>
            <a:endParaRPr lang="en-GB" dirty="0"/>
          </a:p>
        </p:txBody>
      </p:sp>
      <p:sp>
        <p:nvSpPr>
          <p:cNvPr id="4" name="Rectangle 3"/>
          <p:cNvSpPr/>
          <p:nvPr/>
        </p:nvSpPr>
        <p:spPr>
          <a:xfrm>
            <a:off x="242685" y="2039236"/>
            <a:ext cx="8586440" cy="9325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Nor is there a duty to do so in respect of a move into accommodation, or a change of accommodation, if the person in question is to be required to live in it because of an obligation under the MHA.</a:t>
            </a:r>
            <a:endParaRPr lang="en-GB" dirty="0"/>
          </a:p>
        </p:txBody>
      </p:sp>
      <p:sp>
        <p:nvSpPr>
          <p:cNvPr id="5" name="Rectangle 4"/>
          <p:cNvSpPr/>
          <p:nvPr/>
        </p:nvSpPr>
        <p:spPr>
          <a:xfrm>
            <a:off x="242685" y="3140242"/>
            <a:ext cx="8586440" cy="986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However, instructing an IMCA for patients subject to the MHA who might undergo serious medical treatment not related to their mental disorder are the same as for any other patient. </a:t>
            </a:r>
            <a:endParaRPr lang="en-GB" dirty="0"/>
          </a:p>
        </p:txBody>
      </p:sp>
      <p:sp>
        <p:nvSpPr>
          <p:cNvPr id="6" name="Rectangle 5"/>
          <p:cNvSpPr/>
          <p:nvPr/>
        </p:nvSpPr>
        <p:spPr>
          <a:xfrm>
            <a:off x="242685" y="4259179"/>
            <a:ext cx="8586440" cy="1690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 duty to instruct an IMCA would also apply as normal if accommodation is being planned as part of the after-care under section 117 of the MHA following the person’s discharge from detention (and the person is not going to be required to live in it as a condition of after-care under supervision) under section 13.48 of the Mental Capacity Act Code of Practice . This is because the person does not have to accept that accommodation.  </a:t>
            </a:r>
            <a:endParaRPr lang="en-GB" dirty="0"/>
          </a:p>
        </p:txBody>
      </p:sp>
    </p:spTree>
    <p:custDataLst>
      <p:tags r:id="rId1"/>
    </p:custDataLst>
    <p:extLst>
      <p:ext uri="{BB962C8B-B14F-4D97-AF65-F5344CB8AC3E}">
        <p14:creationId xmlns:p14="http://schemas.microsoft.com/office/powerpoint/2010/main" val="23231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819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09110" y="342081"/>
            <a:ext cx="3798471" cy="5457642"/>
          </a:xfrm>
        </p:spPr>
        <p:txBody>
          <a:bodyPr>
            <a:normAutofit/>
          </a:bodyPr>
          <a:lstStyle/>
          <a:p>
            <a:pPr>
              <a:lnSpc>
                <a:spcPct val="100000"/>
              </a:lnSpc>
            </a:pPr>
            <a:r>
              <a:rPr lang="en-US" sz="1700" b="1" dirty="0">
                <a:solidFill>
                  <a:srgbClr val="16AD85"/>
                </a:solidFill>
              </a:rPr>
              <a:t>How does the Act relate to other legislation?</a:t>
            </a:r>
            <a:endParaRPr lang="en-US" sz="1700" b="1" dirty="0">
              <a:solidFill>
                <a:srgbClr val="16AD85"/>
              </a:solidFill>
              <a:cs typeface="Arial"/>
            </a:endParaRPr>
          </a:p>
          <a:p>
            <a:endParaRPr lang="en-US" sz="1200" dirty="0"/>
          </a:p>
          <a:p>
            <a:r>
              <a:rPr lang="en-US" sz="1200" dirty="0">
                <a:solidFill>
                  <a:schemeClr val="tx1"/>
                </a:solidFill>
              </a:rPr>
              <a:t>The Mental Capacity Act 2005 will apply in conjunction with other legislation affecting people who may lack capacity in relation to specific matters. This means that healthcare and social care staff acting under the Act should also be aware of their obligations under other legislation, including (but not limited to) the: </a:t>
            </a:r>
          </a:p>
          <a:p>
            <a:endParaRPr lang="en-US" sz="1200" dirty="0"/>
          </a:p>
          <a:p>
            <a:pPr marL="285750" indent="-285750">
              <a:buFont typeface="Arial" panose="020B0604020202020204" pitchFamily="34" charset="0"/>
              <a:buChar char="•"/>
            </a:pPr>
            <a:r>
              <a:rPr lang="en-US" sz="1200" dirty="0">
                <a:solidFill>
                  <a:schemeClr val="tx1"/>
                </a:solidFill>
              </a:rPr>
              <a:t>Social Services &amp; Well-Being (Wales) Act 2014</a:t>
            </a:r>
          </a:p>
          <a:p>
            <a:pPr marL="285750" indent="-285750">
              <a:buFont typeface="Arial" panose="020B0604020202020204" pitchFamily="34" charset="0"/>
              <a:buChar char="•"/>
            </a:pPr>
            <a:r>
              <a:rPr lang="en-US" sz="1200" dirty="0">
                <a:solidFill>
                  <a:schemeClr val="tx1"/>
                </a:solidFill>
              </a:rPr>
              <a:t>Regulation and Inspection of Social Care (Wales) Act 2016</a:t>
            </a:r>
          </a:p>
          <a:p>
            <a:pPr marL="285750" indent="-285750">
              <a:buFont typeface="Arial" panose="020B0604020202020204" pitchFamily="34" charset="0"/>
              <a:buChar char="•"/>
            </a:pPr>
            <a:r>
              <a:rPr lang="en-US" sz="1200" dirty="0">
                <a:solidFill>
                  <a:schemeClr val="tx1"/>
                </a:solidFill>
              </a:rPr>
              <a:t>Mental Health Act 1983</a:t>
            </a:r>
          </a:p>
          <a:p>
            <a:pPr marL="285750" indent="-285750">
              <a:buFont typeface="Arial" panose="020B0604020202020204" pitchFamily="34" charset="0"/>
              <a:buChar char="•"/>
            </a:pPr>
            <a:r>
              <a:rPr lang="en-US" sz="1200" dirty="0">
                <a:solidFill>
                  <a:schemeClr val="tx1"/>
                </a:solidFill>
              </a:rPr>
              <a:t>The Mental Health (Wales) Measure 2010</a:t>
            </a:r>
          </a:p>
          <a:p>
            <a:pPr marL="285750" indent="-285750">
              <a:buFont typeface="Arial" panose="020B0604020202020204" pitchFamily="34" charset="0"/>
              <a:buChar char="•"/>
            </a:pPr>
            <a:r>
              <a:rPr lang="en-US" sz="1200" dirty="0">
                <a:solidFill>
                  <a:schemeClr val="tx1"/>
                </a:solidFill>
              </a:rPr>
              <a:t>All Wales Safeguarding Procedures (2019)</a:t>
            </a:r>
          </a:p>
          <a:p>
            <a:pPr marL="285750" indent="-285750">
              <a:buFont typeface="Arial" panose="020B0604020202020204" pitchFamily="34" charset="0"/>
              <a:buChar char="•"/>
            </a:pPr>
            <a:r>
              <a:rPr lang="en-US" sz="1200" dirty="0">
                <a:solidFill>
                  <a:schemeClr val="tx1"/>
                </a:solidFill>
              </a:rPr>
              <a:t>Data Protection Act 1998 </a:t>
            </a:r>
          </a:p>
          <a:p>
            <a:pPr marL="285750" indent="-285750">
              <a:buFont typeface="Arial" panose="020B0604020202020204" pitchFamily="34" charset="0"/>
              <a:buChar char="•"/>
            </a:pPr>
            <a:r>
              <a:rPr lang="en-US" sz="1200" dirty="0">
                <a:solidFill>
                  <a:schemeClr val="tx1"/>
                </a:solidFill>
              </a:rPr>
              <a:t>Human Rights Act 1998 </a:t>
            </a:r>
          </a:p>
          <a:p>
            <a:pPr marL="285750" indent="-285750">
              <a:buFont typeface="Arial" panose="020B0604020202020204" pitchFamily="34" charset="0"/>
              <a:buChar char="•"/>
            </a:pPr>
            <a:r>
              <a:rPr lang="en-US" sz="1200" dirty="0">
                <a:solidFill>
                  <a:schemeClr val="tx1"/>
                </a:solidFill>
              </a:rPr>
              <a:t>Equality Act 2010</a:t>
            </a:r>
          </a:p>
          <a:p>
            <a:pPr marL="285750" indent="-285750">
              <a:buFont typeface="Arial" panose="020B0604020202020204" pitchFamily="34" charset="0"/>
              <a:buChar char="•"/>
            </a:pPr>
            <a:r>
              <a:rPr lang="en-GB" sz="1200" dirty="0">
                <a:solidFill>
                  <a:schemeClr val="tx1"/>
                </a:solidFill>
              </a:rPr>
              <a:t>Human Tissue Act 2004</a:t>
            </a:r>
          </a:p>
        </p:txBody>
      </p:sp>
      <p:pic>
        <p:nvPicPr>
          <p:cNvPr id="6" name="Picture 5" descr="Social Care Wales - FOR Card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171" y="0"/>
            <a:ext cx="952828" cy="80923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quarter" idx="11"/>
          </p:nvPr>
        </p:nvSpPr>
        <p:spPr>
          <a:xfrm>
            <a:off x="590938" y="362926"/>
            <a:ext cx="3626354" cy="5419493"/>
          </a:xfrm>
        </p:spPr>
        <p:txBody>
          <a:bodyPr>
            <a:normAutofit fontScale="92500"/>
          </a:bodyPr>
          <a:lstStyle/>
          <a:p>
            <a:pPr>
              <a:lnSpc>
                <a:spcPct val="100000"/>
              </a:lnSpc>
            </a:pPr>
            <a:r>
              <a:rPr lang="cy" b="1" dirty="0">
                <a:solidFill>
                  <a:srgbClr val="16AD85"/>
                </a:solidFill>
              </a:rPr>
              <a:t>Sut mae’r Ddeddf yn berthnasol i ddeddfwriaeth arall?</a:t>
            </a:r>
            <a:endParaRPr lang="en-US" b="1" dirty="0">
              <a:solidFill>
                <a:srgbClr val="16AD85"/>
              </a:solidFill>
              <a:cs typeface="Arial"/>
            </a:endParaRPr>
          </a:p>
          <a:p>
            <a:endParaRPr lang="en-US" sz="1200" dirty="0"/>
          </a:p>
          <a:p>
            <a:r>
              <a:rPr lang="cy" sz="1200" b="0" i="0" u="none" strike="noStrike" cap="none" baseline="0" dirty="0">
                <a:solidFill>
                  <a:srgbClr val="000000"/>
                </a:solidFill>
                <a:effectLst/>
                <a:uFillTx/>
                <a:latin typeface="Arial"/>
              </a:rPr>
              <a:t>Bydd Deddf Galluedd Meddyliol 2005 yn berthnasol ar y cyd â deddfwriaeth arall sy’n effeithio ar bobl a all fod heb alluedd mewn perthynas â materion penodol. Mae hyn yn golygu y dylai staff gofal iechyd a gofal cymdeithasol sy’n gweithredu o dan y Ddeddf hefyd fod yn ymwybodol o’u rhwymedigaethau o dan ddeddfwriaeth arall, gan gynnwys (ond heb fod yn gyfyngedig i): </a:t>
            </a:r>
          </a:p>
          <a:p>
            <a:endParaRPr lang="en-US" sz="1200" dirty="0"/>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Gwasanaethau Cymdeithasol a Llesiant (Cymru) 2014</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Rheoleiddio ac Arolygu Gofal Cymdeithasol (Cymru) 2016</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Iechyd Meddwl 1983</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Mesur Iechyd Meddwl (Cymru) 2010</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Gweithdrefnau Diogelu Cymru Gyfan (2019)</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Diogelu Data 1998 </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Hawliau Dynol 1998 </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Cydraddoldeb 2010</a:t>
            </a:r>
          </a:p>
          <a:p>
            <a:pPr marL="285750" indent="-285750">
              <a:buFont typeface="Arial" panose="020B0604020202020204" pitchFamily="34" charset="0"/>
              <a:buChar char="•"/>
            </a:pPr>
            <a:r>
              <a:rPr lang="cy" sz="1200" b="0" i="0" u="none" strike="noStrike" cap="none" baseline="0" dirty="0">
                <a:solidFill>
                  <a:srgbClr val="000000"/>
                </a:solidFill>
                <a:effectLst/>
                <a:uFillTx/>
                <a:latin typeface="Arial"/>
              </a:rPr>
              <a:t>Deddf Meinweoedd Dynol 2004</a:t>
            </a:r>
          </a:p>
        </p:txBody>
      </p:sp>
    </p:spTree>
    <p:custDataLst>
      <p:tags r:id="rId1"/>
    </p:custDataLst>
    <p:extLst>
      <p:ext uri="{BB962C8B-B14F-4D97-AF65-F5344CB8AC3E}">
        <p14:creationId xmlns:p14="http://schemas.microsoft.com/office/powerpoint/2010/main" val="23269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500"/>
                                        <p:tgtEl>
                                          <p:spTgt spid="4">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5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fade">
                                      <p:cBhvr>
                                        <p:cTn id="67" dur="500"/>
                                        <p:tgtEl>
                                          <p:spTgt spid="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fad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fad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fad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500"/>
                                        <p:tgtEl>
                                          <p:spTgt spid="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fade">
                                      <p:cBhvr>
                                        <p:cTn id="92" dur="500"/>
                                        <p:tgtEl>
                                          <p:spTgt spid="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
                                            <p:txEl>
                                              <p:pRg st="9" end="9"/>
                                            </p:txEl>
                                          </p:spTgt>
                                        </p:tgtEl>
                                        <p:attrNameLst>
                                          <p:attrName>style.visibility</p:attrName>
                                        </p:attrNameLst>
                                      </p:cBhvr>
                                      <p:to>
                                        <p:strVal val="visible"/>
                                      </p:to>
                                    </p:set>
                                    <p:animEffect transition="in" filter="fade">
                                      <p:cBhvr>
                                        <p:cTn id="97" dur="500"/>
                                        <p:tgtEl>
                                          <p:spTgt spid="7">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xEl>
                                              <p:pRg st="10" end="10"/>
                                            </p:txEl>
                                          </p:spTgt>
                                        </p:tgtEl>
                                        <p:attrNameLst>
                                          <p:attrName>style.visibility</p:attrName>
                                        </p:attrNameLst>
                                      </p:cBhvr>
                                      <p:to>
                                        <p:strVal val="visible"/>
                                      </p:to>
                                    </p:set>
                                    <p:animEffect transition="in" filter="fade">
                                      <p:cBhvr>
                                        <p:cTn id="102" dur="500"/>
                                        <p:tgtEl>
                                          <p:spTgt spid="7">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
                                            <p:txEl>
                                              <p:pRg st="11" end="11"/>
                                            </p:txEl>
                                          </p:spTgt>
                                        </p:tgtEl>
                                        <p:attrNameLst>
                                          <p:attrName>style.visibility</p:attrName>
                                        </p:attrNameLst>
                                      </p:cBhvr>
                                      <p:to>
                                        <p:strVal val="visible"/>
                                      </p:to>
                                    </p:set>
                                    <p:animEffect transition="in" filter="fade">
                                      <p:cBhvr>
                                        <p:cTn id="107" dur="500"/>
                                        <p:tgtEl>
                                          <p:spTgt spid="7">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txEl>
                                              <p:pRg st="12" end="12"/>
                                            </p:txEl>
                                          </p:spTgt>
                                        </p:tgtEl>
                                        <p:attrNameLst>
                                          <p:attrName>style.visibility</p:attrName>
                                        </p:attrNameLst>
                                      </p:cBhvr>
                                      <p:to>
                                        <p:strVal val="visible"/>
                                      </p:to>
                                    </p:set>
                                    <p:animEffect transition="in" filter="fade">
                                      <p:cBhvr>
                                        <p:cTn id="11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6707" y="4729397"/>
            <a:ext cx="3679903" cy="769434"/>
          </a:xfrm>
          <a:prstGeom prst="rect">
            <a:avLst/>
          </a:prstGeom>
        </p:spPr>
        <p:txBody>
          <a:bodyPr vert="horz" wrap="none" lIns="91440" tIns="45720" rIns="91440" bIns="45720" rtlCol="0" anchor="ctr">
            <a:normAutofit/>
          </a:bodyPr>
          <a:lstStyle/>
          <a:p>
            <a:endParaRPr lang="en-GB" sz="1200" dirty="0"/>
          </a:p>
        </p:txBody>
      </p:sp>
      <p:sp>
        <p:nvSpPr>
          <p:cNvPr id="7" name="Rectangle 6"/>
          <p:cNvSpPr/>
          <p:nvPr/>
        </p:nvSpPr>
        <p:spPr>
          <a:xfrm>
            <a:off x="6058984" y="1544473"/>
            <a:ext cx="2722787" cy="3293209"/>
          </a:xfrm>
          <a:prstGeom prst="rect">
            <a:avLst/>
          </a:prstGeom>
        </p:spPr>
        <p:txBody>
          <a:bodyPr wrap="square">
            <a:spAutoFit/>
          </a:bodyPr>
          <a:lstStyle/>
          <a:p>
            <a:pPr marL="0" indent="0">
              <a:buNone/>
            </a:pPr>
            <a:r>
              <a:rPr lang="en-US" sz="1600" dirty="0"/>
              <a:t>Mental capacity is an individual’s mental ability to make a decision at a particular point in time. Decisions might involve an individual deciding what to wear, where to spend money, who they will see and when they will see them. It might involve deciding who will care for them and how their care will be provided.  </a:t>
            </a:r>
            <a:endParaRPr lang="en-GB" sz="1600" dirty="0"/>
          </a:p>
        </p:txBody>
      </p:sp>
      <p:pic>
        <p:nvPicPr>
          <p:cNvPr id="3074" name="Picture 2" descr="GP surgery closures rise: Is your area affected? | UK News | Sky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646" y="2598821"/>
            <a:ext cx="2178009" cy="21305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5410" y="1655647"/>
            <a:ext cx="2665309" cy="3293209"/>
          </a:xfrm>
          <a:prstGeom prst="rect">
            <a:avLst/>
          </a:prstGeom>
        </p:spPr>
        <p:txBody>
          <a:bodyPr wrap="square">
            <a:spAutoFit/>
          </a:bodyPr>
          <a:lstStyle/>
          <a:p>
            <a:pPr marL="0" indent="0">
              <a:buNone/>
            </a:pPr>
            <a:r>
              <a:rPr lang="cy" sz="1600" b="0" i="0" u="none" strike="noStrike" cap="none" baseline="0" dirty="0">
                <a:solidFill>
                  <a:srgbClr val="000000"/>
                </a:solidFill>
                <a:effectLst/>
                <a:uFillTx/>
                <a:latin typeface="Arial"/>
              </a:rPr>
              <a:t>Galluedd meddyliol yw gallu meddyliol unigolyn i wneud penderfyniad ar adeg benodol. Gallai penderfyniadau olygu bod unigolyn yn penderfynu beth i’w wisgo, ble i wario arian, pwy y bydd yn ei weld a phryd y bydd yn ei weld. Gallai gynnwys penderfynu pwy fydd yn gofalu amdanynt a sut y darperir eu gofal.  </a:t>
            </a:r>
          </a:p>
        </p:txBody>
      </p:sp>
      <p:sp>
        <p:nvSpPr>
          <p:cNvPr id="2" name="Text Placeholder 1"/>
          <p:cNvSpPr>
            <a:spLocks noGrp="1"/>
          </p:cNvSpPr>
          <p:nvPr>
            <p:ph type="body" sz="quarter" idx="11"/>
          </p:nvPr>
        </p:nvSpPr>
        <p:spPr>
          <a:xfrm>
            <a:off x="6058985" y="381878"/>
            <a:ext cx="2530230" cy="784161"/>
          </a:xfrm>
        </p:spPr>
        <p:txBody>
          <a:bodyPr>
            <a:normAutofit fontScale="85000" lnSpcReduction="20000"/>
          </a:bodyPr>
          <a:lstStyle/>
          <a:p>
            <a:pPr marL="0" indent="0">
              <a:buNone/>
            </a:pPr>
            <a:r>
              <a:rPr lang="en-US" sz="2300" b="1" dirty="0">
                <a:solidFill>
                  <a:srgbClr val="16AD85"/>
                </a:solidFill>
              </a:rPr>
              <a:t>Exercise 1: What does mental capacity mean?</a:t>
            </a:r>
            <a:endParaRPr lang="en-US" sz="2300" b="1" dirty="0">
              <a:solidFill>
                <a:srgbClr val="16AD85"/>
              </a:solidFill>
              <a:cs typeface="Arial"/>
            </a:endParaRPr>
          </a:p>
          <a:p>
            <a:pPr marL="0" indent="0">
              <a:buNone/>
            </a:pPr>
            <a:endParaRPr lang="en-GB" sz="1600" dirty="0"/>
          </a:p>
        </p:txBody>
      </p:sp>
      <p:sp>
        <p:nvSpPr>
          <p:cNvPr id="9" name="Text Placeholder 1"/>
          <p:cNvSpPr>
            <a:spLocks noGrp="1"/>
          </p:cNvSpPr>
          <p:nvPr>
            <p:ph type="body" sz="quarter" idx="11"/>
          </p:nvPr>
        </p:nvSpPr>
        <p:spPr>
          <a:xfrm>
            <a:off x="495598" y="381878"/>
            <a:ext cx="2665309" cy="784160"/>
          </a:xfrm>
        </p:spPr>
        <p:txBody>
          <a:bodyPr>
            <a:normAutofit fontScale="62500" lnSpcReduction="20000"/>
          </a:bodyPr>
          <a:lstStyle/>
          <a:p>
            <a:pPr marL="0" indent="0">
              <a:buNone/>
            </a:pPr>
            <a:r>
              <a:rPr lang="cy" sz="3100" b="1" dirty="0">
                <a:solidFill>
                  <a:srgbClr val="16AD85"/>
                </a:solidFill>
              </a:rPr>
              <a:t>Ymarfer 1: Beth mae galluedd meddyliol yn ei olygu?</a:t>
            </a:r>
            <a:endParaRPr lang="en-US" sz="3100" b="1" dirty="0">
              <a:solidFill>
                <a:srgbClr val="16AD85"/>
              </a:solidFill>
              <a:cs typeface="Arial"/>
            </a:endParaRPr>
          </a:p>
          <a:p>
            <a:pPr marL="0" indent="0">
              <a:buNone/>
            </a:pPr>
            <a:endParaRPr lang="en-US" sz="1600" dirty="0"/>
          </a:p>
          <a:p>
            <a:pPr marL="0" indent="0">
              <a:buNone/>
            </a:pPr>
            <a:endParaRPr lang="en-GB" sz="1600" dirty="0"/>
          </a:p>
        </p:txBody>
      </p:sp>
    </p:spTree>
    <p:custDataLst>
      <p:tags r:id="rId1"/>
    </p:custDataLst>
    <p:extLst>
      <p:ext uri="{BB962C8B-B14F-4D97-AF65-F5344CB8AC3E}">
        <p14:creationId xmlns:p14="http://schemas.microsoft.com/office/powerpoint/2010/main" val="7461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36345" y="258438"/>
            <a:ext cx="4435542" cy="654342"/>
          </a:xfrm>
        </p:spPr>
        <p:txBody>
          <a:bodyPr>
            <a:noAutofit/>
          </a:bodyPr>
          <a:lstStyle/>
          <a:p>
            <a:pPr marL="0" indent="0" algn="ctr">
              <a:lnSpc>
                <a:spcPct val="80000"/>
              </a:lnSpc>
              <a:buNone/>
            </a:pPr>
            <a:r>
              <a:rPr lang="en-US" sz="1600" b="1" dirty="0"/>
              <a:t> </a:t>
            </a:r>
            <a:r>
              <a:rPr lang="en-US" sz="1900" b="1" dirty="0">
                <a:solidFill>
                  <a:srgbClr val="16AD85"/>
                </a:solidFill>
              </a:rPr>
              <a:t>Exercise 2: What are the 5 statutory principles of the Act?</a:t>
            </a:r>
            <a:endParaRPr lang="en-US" sz="1900" b="1">
              <a:solidFill>
                <a:srgbClr val="16AD85"/>
              </a:solidFill>
              <a:cs typeface="Arial"/>
            </a:endParaRPr>
          </a:p>
          <a:p>
            <a:pPr marL="0" indent="0" algn="ctr">
              <a:buNone/>
            </a:pPr>
            <a:r>
              <a:rPr lang="en-US" sz="1400" dirty="0"/>
              <a:t> </a:t>
            </a:r>
            <a:r>
              <a:rPr lang="en-US" sz="1400" dirty="0">
                <a:solidFill>
                  <a:schemeClr val="tx1"/>
                </a:solidFill>
              </a:rPr>
              <a:t>(Values that underpin the legal requirements in the Act)</a:t>
            </a:r>
          </a:p>
          <a:p>
            <a:pPr marL="0" indent="0" algn="ctr">
              <a:buNone/>
            </a:pPr>
            <a:endParaRPr lang="en-US" sz="2000" dirty="0">
              <a:solidFill>
                <a:schemeClr val="tx1"/>
              </a:solidFill>
            </a:endParaRPr>
          </a:p>
          <a:p>
            <a:pPr marL="0" indent="0" algn="ctr">
              <a:buNone/>
            </a:pPr>
            <a:endParaRPr lang="en-GB" sz="2000" dirty="0">
              <a:solidFill>
                <a:schemeClr val="tx1"/>
              </a:solidFill>
            </a:endParaRPr>
          </a:p>
        </p:txBody>
      </p:sp>
      <p:sp>
        <p:nvSpPr>
          <p:cNvPr id="7" name="TextBox 6"/>
          <p:cNvSpPr txBox="1"/>
          <p:nvPr/>
        </p:nvSpPr>
        <p:spPr>
          <a:xfrm>
            <a:off x="5572087" y="2322569"/>
            <a:ext cx="1817648" cy="1182029"/>
          </a:xfrm>
          <a:prstGeom prst="rect">
            <a:avLst/>
          </a:prstGeom>
        </p:spPr>
        <p:txBody>
          <a:bodyPr vert="horz" wrap="none" lIns="91440" tIns="45720" rIns="91440" bIns="45720" rtlCol="0" anchor="ctr">
            <a:normAutofit/>
          </a:bodyPr>
          <a:lstStyle/>
          <a:p>
            <a:pPr algn="ctr"/>
            <a:endParaRPr lang="en-GB" dirty="0"/>
          </a:p>
        </p:txBody>
      </p:sp>
      <p:sp>
        <p:nvSpPr>
          <p:cNvPr id="8" name="Rectangle 7"/>
          <p:cNvSpPr/>
          <p:nvPr/>
        </p:nvSpPr>
        <p:spPr>
          <a:xfrm>
            <a:off x="4780350" y="1415187"/>
            <a:ext cx="3947532" cy="523220"/>
          </a:xfrm>
          <a:prstGeom prst="rect">
            <a:avLst/>
          </a:prstGeom>
        </p:spPr>
        <p:txBody>
          <a:bodyPr wrap="square">
            <a:spAutoFit/>
          </a:bodyPr>
          <a:lstStyle/>
          <a:p>
            <a:pPr algn="ctr"/>
            <a:r>
              <a:rPr lang="en-US" sz="1400" dirty="0">
                <a:latin typeface="canada-type-gibson"/>
              </a:rPr>
              <a:t>1. Assumes a person has capacity unless proved otherwise.</a:t>
            </a:r>
            <a:endParaRPr lang="en-US" sz="1400" b="0" i="0" dirty="0">
              <a:effectLst/>
              <a:latin typeface="canada-type-gibson"/>
            </a:endParaRPr>
          </a:p>
        </p:txBody>
      </p:sp>
      <p:sp>
        <p:nvSpPr>
          <p:cNvPr id="9" name="Rectangle 8"/>
          <p:cNvSpPr/>
          <p:nvPr/>
        </p:nvSpPr>
        <p:spPr>
          <a:xfrm>
            <a:off x="4780352" y="2152353"/>
            <a:ext cx="3947533" cy="738664"/>
          </a:xfrm>
          <a:prstGeom prst="rect">
            <a:avLst/>
          </a:prstGeom>
        </p:spPr>
        <p:txBody>
          <a:bodyPr wrap="square">
            <a:spAutoFit/>
          </a:bodyPr>
          <a:lstStyle/>
          <a:p>
            <a:pPr algn="ctr"/>
            <a:r>
              <a:rPr lang="en-US" sz="1400" dirty="0">
                <a:latin typeface="canada-type-gibson"/>
              </a:rPr>
              <a:t>2. People are not to be treated as incapable of making a decision unless all practicable steps have been tried to help them.</a:t>
            </a:r>
            <a:endParaRPr lang="en-US" sz="1400" b="0" i="0" dirty="0">
              <a:effectLst/>
              <a:latin typeface="canada-type-gibson"/>
            </a:endParaRPr>
          </a:p>
        </p:txBody>
      </p:sp>
      <p:sp>
        <p:nvSpPr>
          <p:cNvPr id="10" name="Rectangle 9"/>
          <p:cNvSpPr/>
          <p:nvPr/>
        </p:nvSpPr>
        <p:spPr>
          <a:xfrm>
            <a:off x="4780353" y="3104963"/>
            <a:ext cx="3947532" cy="738664"/>
          </a:xfrm>
          <a:prstGeom prst="rect">
            <a:avLst/>
          </a:prstGeom>
        </p:spPr>
        <p:txBody>
          <a:bodyPr wrap="square">
            <a:spAutoFit/>
          </a:bodyPr>
          <a:lstStyle/>
          <a:p>
            <a:pPr algn="ctr"/>
            <a:r>
              <a:rPr lang="en-US" sz="1400" dirty="0">
                <a:latin typeface="canada-type-gibson"/>
              </a:rPr>
              <a:t>3. A person should not be treated as incapable of making a decision because their decision may seem unwise.</a:t>
            </a:r>
            <a:endParaRPr lang="en-US" sz="1400" b="0" i="0" dirty="0">
              <a:effectLst/>
              <a:latin typeface="canada-type-gibson"/>
            </a:endParaRPr>
          </a:p>
        </p:txBody>
      </p:sp>
      <p:sp>
        <p:nvSpPr>
          <p:cNvPr id="11" name="Rectangle 10"/>
          <p:cNvSpPr/>
          <p:nvPr/>
        </p:nvSpPr>
        <p:spPr>
          <a:xfrm>
            <a:off x="4780350" y="4062584"/>
            <a:ext cx="3824867" cy="523220"/>
          </a:xfrm>
          <a:prstGeom prst="rect">
            <a:avLst/>
          </a:prstGeom>
        </p:spPr>
        <p:txBody>
          <a:bodyPr wrap="square">
            <a:spAutoFit/>
          </a:bodyPr>
          <a:lstStyle/>
          <a:p>
            <a:pPr algn="ctr"/>
            <a:r>
              <a:rPr lang="en-US" sz="1400" dirty="0">
                <a:latin typeface="canada-type-gibson"/>
              </a:rPr>
              <a:t>4. Always do things or take decisions for people without capacity in their best interests.</a:t>
            </a:r>
            <a:endParaRPr lang="en-US" sz="1400" b="0" i="0" dirty="0">
              <a:effectLst/>
              <a:latin typeface="canada-type-gibson"/>
            </a:endParaRPr>
          </a:p>
        </p:txBody>
      </p:sp>
      <p:sp>
        <p:nvSpPr>
          <p:cNvPr id="12" name="Rectangle 11"/>
          <p:cNvSpPr/>
          <p:nvPr/>
        </p:nvSpPr>
        <p:spPr>
          <a:xfrm>
            <a:off x="4780351" y="4803264"/>
            <a:ext cx="3947532" cy="954107"/>
          </a:xfrm>
          <a:prstGeom prst="rect">
            <a:avLst/>
          </a:prstGeom>
        </p:spPr>
        <p:txBody>
          <a:bodyPr wrap="square">
            <a:spAutoFit/>
          </a:bodyPr>
          <a:lstStyle/>
          <a:p>
            <a:pPr algn="ctr"/>
            <a:r>
              <a:rPr lang="en-US" sz="1400" dirty="0">
                <a:latin typeface="canada-type-gibson"/>
              </a:rPr>
              <a:t>5. Before doing something to someone or making a decision on their behalf, consider whether the outcome could be achieved in a less restrictive way.</a:t>
            </a:r>
            <a:endParaRPr lang="en-US" sz="1400" b="0" i="0" dirty="0">
              <a:effectLst/>
              <a:latin typeface="canada-type-gibson"/>
            </a:endParaRPr>
          </a:p>
        </p:txBody>
      </p:sp>
      <p:sp>
        <p:nvSpPr>
          <p:cNvPr id="13" name="Text Placeholder 3"/>
          <p:cNvSpPr>
            <a:spLocks noGrp="1"/>
          </p:cNvSpPr>
          <p:nvPr>
            <p:ph type="body" sz="quarter" idx="11"/>
          </p:nvPr>
        </p:nvSpPr>
        <p:spPr>
          <a:xfrm>
            <a:off x="0" y="258438"/>
            <a:ext cx="4167768" cy="867782"/>
          </a:xfrm>
        </p:spPr>
        <p:txBody>
          <a:bodyPr>
            <a:normAutofit fontScale="85000" lnSpcReduction="10000"/>
          </a:bodyPr>
          <a:lstStyle/>
          <a:p>
            <a:pPr marL="0" indent="0" algn="ctr">
              <a:buNone/>
            </a:pPr>
            <a:r>
              <a:rPr lang="cy" sz="2200" b="1" dirty="0">
                <a:solidFill>
                  <a:srgbClr val="16AD85"/>
                </a:solidFill>
              </a:rPr>
              <a:t>Ymarfer 2: Beth yw 5 egwyddor statudol y Ddeddf?</a:t>
            </a:r>
            <a:endParaRPr lang="en-US" sz="2200" b="1" dirty="0">
              <a:solidFill>
                <a:srgbClr val="16AD85"/>
              </a:solidFill>
              <a:cs typeface="Arial"/>
            </a:endParaRPr>
          </a:p>
          <a:p>
            <a:pPr marL="0" indent="0" algn="ctr">
              <a:buNone/>
            </a:pPr>
            <a:r>
              <a:rPr lang="cy" sz="1400" b="0" i="0" u="none" strike="noStrike" cap="none" baseline="0" dirty="0">
                <a:solidFill>
                  <a:srgbClr val="37394C"/>
                </a:solidFill>
                <a:effectLst/>
                <a:uFillTx/>
                <a:latin typeface="Arial"/>
              </a:rPr>
              <a:t> </a:t>
            </a:r>
            <a:r>
              <a:rPr lang="cy" sz="1400" b="0" i="0" u="none" strike="noStrike" cap="none" baseline="0" dirty="0">
                <a:solidFill>
                  <a:srgbClr val="000000"/>
                </a:solidFill>
                <a:effectLst/>
                <a:uFillTx/>
                <a:latin typeface="Arial"/>
              </a:rPr>
              <a:t>(Gwerthoedd sy’n sail i’r gofynion cyfreithiol yn y Ddeddf)</a:t>
            </a:r>
          </a:p>
          <a:p>
            <a:pPr marL="0" indent="0" algn="ctr">
              <a:buNone/>
            </a:pPr>
            <a:endParaRPr lang="en-US" sz="2000" dirty="0">
              <a:solidFill>
                <a:schemeClr val="tx1"/>
              </a:solidFill>
            </a:endParaRPr>
          </a:p>
          <a:p>
            <a:pPr marL="0" indent="0" algn="ctr">
              <a:buNone/>
            </a:pPr>
            <a:endParaRPr lang="en-GB" sz="2000" dirty="0">
              <a:solidFill>
                <a:schemeClr val="tx1"/>
              </a:solidFill>
            </a:endParaRPr>
          </a:p>
        </p:txBody>
      </p:sp>
      <p:sp>
        <p:nvSpPr>
          <p:cNvPr id="14" name="TextBox 13"/>
          <p:cNvSpPr txBox="1"/>
          <p:nvPr/>
        </p:nvSpPr>
        <p:spPr>
          <a:xfrm>
            <a:off x="1048215" y="2062976"/>
            <a:ext cx="1817648" cy="1182029"/>
          </a:xfrm>
          <a:prstGeom prst="rect">
            <a:avLst/>
          </a:prstGeom>
        </p:spPr>
        <p:txBody>
          <a:bodyPr vert="horz" wrap="none" lIns="91440" tIns="45720" rIns="91440" bIns="45720" rtlCol="0" anchor="ctr">
            <a:normAutofit/>
          </a:bodyPr>
          <a:lstStyle/>
          <a:p>
            <a:endParaRPr lang="en-GB"/>
          </a:p>
        </p:txBody>
      </p:sp>
      <p:sp>
        <p:nvSpPr>
          <p:cNvPr id="15" name="Rectangle 14"/>
          <p:cNvSpPr/>
          <p:nvPr/>
        </p:nvSpPr>
        <p:spPr>
          <a:xfrm>
            <a:off x="282456" y="1415187"/>
            <a:ext cx="3951480" cy="518678"/>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1. Yn cymryd bod gan berson alluedd oni bai y profir yn wahanol.</a:t>
            </a:r>
          </a:p>
        </p:txBody>
      </p:sp>
      <p:sp>
        <p:nvSpPr>
          <p:cNvPr id="16" name="Rectangle 15"/>
          <p:cNvSpPr/>
          <p:nvPr/>
        </p:nvSpPr>
        <p:spPr>
          <a:xfrm>
            <a:off x="282458" y="2152353"/>
            <a:ext cx="3951481" cy="732252"/>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2. Ni ddylid trin pobl fel pobl na allant wneud penderfyniad oni bai bod pob cam ymarferol wedi'i roi ar waith i'w helpu.</a:t>
            </a:r>
          </a:p>
        </p:txBody>
      </p:sp>
      <p:sp>
        <p:nvSpPr>
          <p:cNvPr id="17" name="Rectangle 16"/>
          <p:cNvSpPr/>
          <p:nvPr/>
        </p:nvSpPr>
        <p:spPr>
          <a:xfrm>
            <a:off x="282459" y="3104963"/>
            <a:ext cx="3951480" cy="732252"/>
          </a:xfrm>
          <a:prstGeom prst="rect">
            <a:avLst/>
          </a:prstGeom>
        </p:spPr>
        <p:txBody>
          <a:bodyPr wrap="square">
            <a:spAutoFit/>
          </a:bodyPr>
          <a:lstStyle/>
          <a:p>
            <a:pPr algn="ctr"/>
            <a:r>
              <a:rPr lang="cy" sz="1400" b="0" i="0" u="none" strike="noStrike" cap="none" baseline="0" dirty="0">
                <a:solidFill>
                  <a:srgbClr val="000000"/>
                </a:solidFill>
                <a:effectLst/>
                <a:uFillTx/>
                <a:latin typeface="canada-type-gibson"/>
              </a:rPr>
              <a:t>3. Ni ddylid trin person fel rhywun na all wneud penderfyniad oherwydd gall ei benderfyniad ymddangos yn annoeth.</a:t>
            </a:r>
          </a:p>
        </p:txBody>
      </p:sp>
      <p:sp>
        <p:nvSpPr>
          <p:cNvPr id="18" name="Rectangle 17"/>
          <p:cNvSpPr/>
          <p:nvPr/>
        </p:nvSpPr>
        <p:spPr>
          <a:xfrm>
            <a:off x="282456" y="4062584"/>
            <a:ext cx="3828692" cy="732252"/>
          </a:xfrm>
          <a:prstGeom prst="rect">
            <a:avLst/>
          </a:prstGeom>
        </p:spPr>
        <p:txBody>
          <a:bodyPr wrap="square" lIns="91440" tIns="45720" rIns="91440" bIns="45720" anchor="t">
            <a:spAutoFit/>
          </a:bodyPr>
          <a:lstStyle/>
          <a:p>
            <a:pPr algn="ctr"/>
            <a:r>
              <a:rPr lang="cy" sz="1400" b="0" i="0" u="none" strike="noStrike" cap="none" baseline="0" dirty="0">
                <a:solidFill>
                  <a:srgbClr val="000000"/>
                </a:solidFill>
                <a:effectLst/>
                <a:uFillTx/>
                <a:latin typeface="canada-type-gibson"/>
              </a:rPr>
              <a:t>4. </a:t>
            </a:r>
            <a:r>
              <a:rPr lang="cy-GB" sz="1400" b="0" i="0" u="none" strike="noStrike" cap="none" baseline="0">
                <a:solidFill>
                  <a:srgbClr val="000000"/>
                </a:solidFill>
                <a:effectLst/>
                <a:uFillTx/>
                <a:latin typeface="canada-type-gibson"/>
              </a:rPr>
              <a:t>Gwnewch bethau bob amser neu gwnewch benderfyniadau ar ran pobl heb </a:t>
            </a:r>
            <a:r>
              <a:rPr lang="cy-GB" sz="1400" b="0" i="0" u="none" strike="noStrike" cap="none" baseline="0" err="1">
                <a:solidFill>
                  <a:srgbClr val="000000"/>
                </a:solidFill>
                <a:effectLst/>
                <a:uFillTx/>
                <a:latin typeface="canada-type-gibson"/>
              </a:rPr>
              <a:t>alluedd</a:t>
            </a:r>
            <a:r>
              <a:rPr lang="cy-GB" sz="1400" b="0" i="0" u="none" strike="noStrike" cap="none" baseline="0">
                <a:solidFill>
                  <a:srgbClr val="000000"/>
                </a:solidFill>
                <a:effectLst/>
                <a:uFillTx/>
                <a:latin typeface="canada-type-gibson"/>
              </a:rPr>
              <a:t> er eu lles pennaf.</a:t>
            </a:r>
          </a:p>
        </p:txBody>
      </p:sp>
      <p:sp>
        <p:nvSpPr>
          <p:cNvPr id="19" name="Rectangle 18"/>
          <p:cNvSpPr/>
          <p:nvPr/>
        </p:nvSpPr>
        <p:spPr>
          <a:xfrm>
            <a:off x="282457" y="4803264"/>
            <a:ext cx="3951480" cy="732252"/>
          </a:xfrm>
          <a:prstGeom prst="rect">
            <a:avLst/>
          </a:prstGeom>
        </p:spPr>
        <p:txBody>
          <a:bodyPr wrap="square" lIns="91440" tIns="45720" rIns="91440" bIns="45720" anchor="t">
            <a:spAutoFit/>
          </a:bodyPr>
          <a:lstStyle/>
          <a:p>
            <a:pPr algn="ctr"/>
            <a:r>
              <a:rPr lang="cy" sz="1400" b="0" i="0" u="none" strike="noStrike" cap="none" baseline="0" dirty="0">
                <a:solidFill>
                  <a:srgbClr val="000000"/>
                </a:solidFill>
                <a:effectLst/>
                <a:uFillTx/>
                <a:latin typeface="canada-type-gibson"/>
              </a:rPr>
              <a:t>5. </a:t>
            </a:r>
            <a:r>
              <a:rPr lang="cy-GB" sz="1400" b="0" i="0" u="none" strike="noStrike" cap="none" baseline="0">
                <a:solidFill>
                  <a:srgbClr val="000000"/>
                </a:solidFill>
                <a:effectLst/>
                <a:uFillTx/>
                <a:latin typeface="canada-type-gibson"/>
              </a:rPr>
              <a:t>Cyn gwneud rhywbeth i rywun neu wneud penderfyniad ar ei ran, ystyriwch a ellid cyflawni’r canlyniad mewn ffordd lai cyfyngol.</a:t>
            </a:r>
          </a:p>
        </p:txBody>
      </p:sp>
    </p:spTree>
    <p:custDataLst>
      <p:tags r:id="rId1"/>
    </p:custDataLst>
    <p:extLst>
      <p:ext uri="{BB962C8B-B14F-4D97-AF65-F5344CB8AC3E}">
        <p14:creationId xmlns:p14="http://schemas.microsoft.com/office/powerpoint/2010/main" val="4024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4c39a4a-3514-4d61-b271-533bfd3e02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76FEC90499014EB95A8E7C11FAF3CB" ma:contentTypeVersion="10" ma:contentTypeDescription="Create a new document." ma:contentTypeScope="" ma:versionID="8e94854c4939c6443b4f3616653f131e">
  <xsd:schema xmlns:xsd="http://www.w3.org/2001/XMLSchema" xmlns:xs="http://www.w3.org/2001/XMLSchema" xmlns:p="http://schemas.microsoft.com/office/2006/metadata/properties" xmlns:ns3="d4c39a4a-3514-4d61-b271-533bfd3e0244" targetNamespace="http://schemas.microsoft.com/office/2006/metadata/properties" ma:root="true" ma:fieldsID="427097ddbd6a3a29c7a05b499e5c1b92" ns3:_="">
    <xsd:import namespace="d4c39a4a-3514-4d61-b271-533bfd3e024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39a4a-3514-4d61-b271-533bfd3e024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22F4A-9B96-4BD0-9DC3-32FEAFB572D0}">
  <ds:schemaRefs>
    <ds:schemaRef ds:uri="http://schemas.microsoft.com/office/infopath/2007/PartnerControls"/>
    <ds:schemaRef ds:uri="d4c39a4a-3514-4d61-b271-533bfd3e0244"/>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C5C4F1F-4879-439F-B51B-6377D5C8BC49}">
  <ds:schemaRefs>
    <ds:schemaRef ds:uri="http://schemas.microsoft.com/sharepoint/v3/contenttype/forms"/>
  </ds:schemaRefs>
</ds:datastoreItem>
</file>

<file path=customXml/itemProps3.xml><?xml version="1.0" encoding="utf-8"?>
<ds:datastoreItem xmlns:ds="http://schemas.openxmlformats.org/officeDocument/2006/customXml" ds:itemID="{A735B0E9-EFC6-4134-A2C3-B4F4208E8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39a4a-3514-4d61-b271-533bfd3e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18692</Words>
  <Application>Microsoft Office PowerPoint</Application>
  <PresentationFormat>On-screen Show (4:3)</PresentationFormat>
  <Paragraphs>1834</Paragraphs>
  <Slides>67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canada-type-gibson</vt:lpstr>
      <vt:lpstr>Frutiger W01</vt:lpstr>
      <vt:lpstr>inherit</vt:lpstr>
      <vt:lpstr>SCW Slide Templates Bilingual0417 (2)</vt:lpstr>
      <vt:lpstr>Yr Ymarferydd Gwasanaethau Cymdeithasol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4: What factors might relate to a lack of mental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Hayley Abraham</cp:lastModifiedBy>
  <cp:revision>1524</cp:revision>
  <dcterms:created xsi:type="dcterms:W3CDTF">2017-04-11T14:08:19Z</dcterms:created>
  <dcterms:modified xsi:type="dcterms:W3CDTF">2025-04-29T13:41:54Z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0x0101000876FEC90499014EB95A8E7C11FAF3CB</vt:lpwstr>
  </property>
  <property fmtid="{D5CDD505-2E9C-101B-9397-08002B2CF9AE}" pid="3" name="ArticulateGUID">
    <vt:lpwstr>DFC72CF1-4CB2-4DB8-B3AA-BB51998FB010</vt:lpwstr>
  </property>
  <property fmtid="{D5CDD505-2E9C-101B-9397-08002B2CF9AE}" pid="4" name="ArticulatePath">
    <vt:lpwstr>440 SSP LO7 (bilingual)</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2025-04-09T14:36:10Z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603fb1c1-b4ac-4c49-868f-24d97766c3f1</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