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3.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4.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5.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6.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7.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8.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9.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0.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11.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12.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13.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14.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15.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16.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17.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18.xml" ContentType="application/vnd.openxmlformats-officedocument.presentationml.notesSlide+xml"/>
  <Override PartName="/ppt/tags/tag47.xml" ContentType="application/vnd.openxmlformats-officedocument.presentationml.tags+xml"/>
  <Override PartName="/ppt/notesSlides/notesSlide19.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notesSlides/notesSlide20.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notesSlides/notesSlide21.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notesSlides/notesSlide22.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2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36"/>
  </p:notesMasterIdLst>
  <p:handoutMasterIdLst>
    <p:handoutMasterId r:id="rId37"/>
  </p:handoutMasterIdLst>
  <p:sldIdLst>
    <p:sldId id="409" r:id="rId5"/>
    <p:sldId id="453" r:id="rId6"/>
    <p:sldId id="455" r:id="rId7"/>
    <p:sldId id="454" r:id="rId8"/>
    <p:sldId id="399" r:id="rId9"/>
    <p:sldId id="398" r:id="rId10"/>
    <p:sldId id="403" r:id="rId11"/>
    <p:sldId id="426" r:id="rId12"/>
    <p:sldId id="438" r:id="rId13"/>
    <p:sldId id="268" r:id="rId14"/>
    <p:sldId id="269" r:id="rId15"/>
    <p:sldId id="448" r:id="rId16"/>
    <p:sldId id="421" r:id="rId17"/>
    <p:sldId id="434" r:id="rId18"/>
    <p:sldId id="449" r:id="rId19"/>
    <p:sldId id="432" r:id="rId20"/>
    <p:sldId id="433" r:id="rId21"/>
    <p:sldId id="450" r:id="rId22"/>
    <p:sldId id="423" r:id="rId23"/>
    <p:sldId id="425" r:id="rId24"/>
    <p:sldId id="424" r:id="rId25"/>
    <p:sldId id="420" r:id="rId26"/>
    <p:sldId id="451" r:id="rId27"/>
    <p:sldId id="410" r:id="rId28"/>
    <p:sldId id="428" r:id="rId29"/>
    <p:sldId id="419" r:id="rId30"/>
    <p:sldId id="429" r:id="rId31"/>
    <p:sldId id="430" r:id="rId32"/>
    <p:sldId id="431" r:id="rId33"/>
    <p:sldId id="411" r:id="rId34"/>
    <p:sldId id="452" r:id="rId35"/>
  </p:sldIdLst>
  <p:sldSz cx="9144000" cy="6858000" type="screen4x3"/>
  <p:notesSz cx="6858000" cy="9144000"/>
  <p:custDataLst>
    <p:tags r:id="rId38"/>
  </p:custDataLst>
  <p:defaultTextStyle>
    <a:defPPr>
      <a:defRPr lang="en-US"/>
    </a:defPPr>
    <a:lvl1pPr algn="l" defTabSz="912813" rtl="0" eaLnBrk="0" fontAlgn="base" hangingPunct="0">
      <a:spcBef>
        <a:spcPct val="0"/>
      </a:spcBef>
      <a:spcAft>
        <a:spcPct val="0"/>
      </a:spcAft>
      <a:defRPr kern="1200">
        <a:solidFill>
          <a:schemeClr val="tx1"/>
        </a:solidFill>
        <a:latin typeface="Arial"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Arial"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Arial"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Arial"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F22841-363B-ACD0-6F13-94CED6572DF3}" name="cheryl.stevens@socialcare.wales" initials="ch" userId="S::urn:spo:guest#cheryl.stevens@socialcare.wales::" providerId="AD"/>
  <p188:author id="{772F8251-F69C-20B3-FFDB-FDD7013A6B48}" name="Hayley Abraham" initials="HA" userId="S::hayley.abraham@socialcare.wales::17bf8cc6-34b6-4623-92de-6d9edb9405a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3F3"/>
    <a:srgbClr val="16AD85"/>
    <a:srgbClr val="FFFFFF"/>
    <a:srgbClr val="EB5E57"/>
    <a:srgbClr val="37394C"/>
    <a:srgbClr val="004B00"/>
    <a:srgbClr val="257D86"/>
    <a:srgbClr val="F7AB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51944" autoAdjust="0"/>
  </p:normalViewPr>
  <p:slideViewPr>
    <p:cSldViewPr snapToGrid="0" snapToObjects="1">
      <p:cViewPr varScale="1">
        <p:scale>
          <a:sx n="57" d="100"/>
          <a:sy n="57" d="100"/>
        </p:scale>
        <p:origin x="238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5" d="100"/>
          <a:sy n="85" d="100"/>
        </p:scale>
        <p:origin x="3928" y="1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F7B837BA-F1B8-924C-A6E9-DCE9F6DA377A}" type="datetimeFigureOut">
              <a:rPr lang="en-US"/>
              <a:pPr>
                <a:defRPr/>
              </a:pPr>
              <a:t>4/29/2025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409D3D69-634A-4B40-B6BF-07F6296FBFE0}" type="slidenum">
              <a:rPr lang="en-US"/>
              <a:pPr>
                <a:defRPr/>
              </a:pPr>
              <a:t>‹#›</a:t>
            </a:fld>
            <a:endParaRPr lang="en-US"/>
          </a:p>
        </p:txBody>
      </p:sp>
    </p:spTree>
    <p:extLst>
      <p:ext uri="{BB962C8B-B14F-4D97-AF65-F5344CB8AC3E}">
        <p14:creationId xmlns:p14="http://schemas.microsoft.com/office/powerpoint/2010/main" val="3521774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9C8CD66D-AEA7-E943-BE28-0B1477C1D05F}" type="datetimeFigureOut">
              <a:rPr lang="en-US"/>
              <a:pPr>
                <a:defRPr/>
              </a:pPr>
              <a:t>4/29/2025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71639E39-D34D-164C-8100-77BC79329E5D}" type="slidenum">
              <a:rPr lang="en-US"/>
              <a:pPr>
                <a:defRPr/>
              </a:pPr>
              <a:t>‹#›</a:t>
            </a:fld>
            <a:endParaRPr lang="en-US"/>
          </a:p>
        </p:txBody>
      </p:sp>
    </p:spTree>
    <p:extLst>
      <p:ext uri="{BB962C8B-B14F-4D97-AF65-F5344CB8AC3E}">
        <p14:creationId xmlns:p14="http://schemas.microsoft.com/office/powerpoint/2010/main" val="1668384406"/>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gov.wales/sites/default/files/publications/2022-07/more-than-just-words-action-plan-2022-2027.pdf"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gov.wales/sites/default/files/publications/2022-07/more-than-just-words-action-plan-2022-2027.pdf"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Mae hyn hefyd yn berthnasol ac yn cynnwys oedolion sy'n ofalwyr anffurfiol.</a:t>
            </a:r>
          </a:p>
          <a:p>
            <a:r>
              <a:rPr lang="en-US" dirty="0"/>
              <a:t>This also applies to and includes adults who are informal carers.</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a:t>
            </a:fld>
            <a:endParaRPr lang="en-US"/>
          </a:p>
        </p:txBody>
      </p:sp>
    </p:spTree>
    <p:extLst>
      <p:ext uri="{BB962C8B-B14F-4D97-AF65-F5344CB8AC3E}">
        <p14:creationId xmlns:p14="http://schemas.microsoft.com/office/powerpoint/2010/main" val="2072306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16</a:t>
            </a:fld>
            <a:endParaRPr lang="en-US"/>
          </a:p>
        </p:txBody>
      </p:sp>
    </p:spTree>
    <p:extLst>
      <p:ext uri="{BB962C8B-B14F-4D97-AF65-F5344CB8AC3E}">
        <p14:creationId xmlns:p14="http://schemas.microsoft.com/office/powerpoint/2010/main" val="3318317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0"/>
              </a:spcAft>
            </a:pPr>
            <a:r>
              <a:rPr lang="en-US"/>
              <a:t>Why is it important to recognise our own experience/values and identity ? </a:t>
            </a:r>
          </a:p>
          <a:p>
            <a:pPr>
              <a:spcBef>
                <a:spcPts val="0"/>
              </a:spcBef>
              <a:spcAft>
                <a:spcPts val="0"/>
              </a:spcAft>
            </a:pPr>
            <a:r>
              <a:rPr lang="en-US" dirty="0"/>
              <a:t>Consider power imbalance and professional boundaries </a:t>
            </a:r>
            <a:endParaRPr lang="en-GB" dirty="0"/>
          </a:p>
          <a:p>
            <a:br>
              <a:rPr lang="en-US" dirty="0"/>
            </a:br>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a:pPr>
                <a:defRPr/>
              </a:pPr>
              <a:t>18</a:t>
            </a:fld>
            <a:endParaRPr lang="en-US"/>
          </a:p>
        </p:txBody>
      </p:sp>
    </p:spTree>
    <p:extLst>
      <p:ext uri="{BB962C8B-B14F-4D97-AF65-F5344CB8AC3E}">
        <p14:creationId xmlns:p14="http://schemas.microsoft.com/office/powerpoint/2010/main" val="3200080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284663"/>
          </a:xfrm>
        </p:spPr>
        <p:txBody>
          <a:bodyPr/>
          <a:lstStyle/>
          <a:p>
            <a:pPr marL="0" indent="0">
              <a:buNone/>
            </a:pPr>
            <a:r>
              <a:rPr lang="cy" sz="1200" b="0" i="0" u="none" strike="noStrike" cap="none" baseline="0" dirty="0">
                <a:solidFill>
                  <a:srgbClr val="002060"/>
                </a:solidFill>
                <a:effectLst/>
                <a:uFillTx/>
                <a:latin typeface="Calibri" panose="020F0502020204030204" pitchFamily="34" charset="0"/>
              </a:rPr>
              <a:t>hwylusydd – animeiddiadau yn eu lle </a:t>
            </a:r>
          </a:p>
          <a:p>
            <a:pPr marL="0" indent="0">
              <a:buNone/>
            </a:pPr>
            <a:endParaRPr lang="en-GB" dirty="0">
              <a:solidFill>
                <a:srgbClr val="002060"/>
              </a:solidFill>
            </a:endParaRPr>
          </a:p>
          <a:p>
            <a:pPr marL="0" indent="0">
              <a:buNone/>
            </a:pPr>
            <a:r>
              <a:rPr lang="cy" sz="1200" b="0" i="0" u="none" strike="noStrike" cap="none" baseline="0" dirty="0">
                <a:solidFill>
                  <a:srgbClr val="002060"/>
                </a:solidFill>
                <a:effectLst/>
                <a:uFillTx/>
                <a:latin typeface="Calibri" panose="020F0502020204030204" pitchFamily="34" charset="0"/>
              </a:rPr>
              <a:t>Wrth gyflwyno'r sleid hon, cysylltwch â'r fideo gofynnwyd i fyfyrwyr wylio fel rhan o'u hastudiaeth dan gyfarwyddyd.  Y pontio o fabandod/glasoed/oedolyn ifanc/oedolyn a sut y gall y rhain effeithio ar y ffordd y gallai unigolyn ymddwyn mewn sefyllfa. </a:t>
            </a:r>
          </a:p>
          <a:p>
            <a:pPr marL="0" indent="0">
              <a:buNone/>
            </a:pPr>
            <a:r>
              <a:rPr lang="cy" sz="1200" b="0" i="0" u="none" strike="noStrike" cap="none" baseline="0" dirty="0">
                <a:solidFill>
                  <a:srgbClr val="002060"/>
                </a:solidFill>
                <a:effectLst/>
                <a:uFillTx/>
                <a:latin typeface="Calibri" panose="020F0502020204030204" pitchFamily="34" charset="0"/>
              </a:rPr>
              <a:t>Er enghraifft, plentyn nad oedd byth yn cael annibyniaeth a dewis - sut y gellir disgwyl iddo wneud dewisiadau fel oedolyn?</a:t>
            </a:r>
          </a:p>
          <a:p>
            <a:pPr marL="0" indent="0">
              <a:buNone/>
            </a:pPr>
            <a:r>
              <a:rPr lang="cy" sz="1200" b="0" i="0" u="none" strike="noStrike" cap="none" baseline="0" dirty="0">
                <a:solidFill>
                  <a:srgbClr val="002060"/>
                </a:solidFill>
                <a:effectLst/>
                <a:uFillTx/>
                <a:latin typeface="Calibri" panose="020F0502020204030204" pitchFamily="34" charset="0"/>
              </a:rPr>
              <a:t>Mae oedolyn ifanc a oedd yn derbyn gofal gan yr awdurdod lleol tan ei fod yn 16 yn beichiogi yn 19 oed ac nid oes ganddi unrhyw gymorth teuluol i’w helpu.</a:t>
            </a:r>
          </a:p>
          <a:p>
            <a:pPr marL="0" indent="0">
              <a:buNone/>
            </a:pPr>
            <a:r>
              <a:rPr lang="cy" sz="1200" b="0" i="0" u="none" strike="noStrike" cap="none" baseline="0" dirty="0">
                <a:solidFill>
                  <a:srgbClr val="000000"/>
                </a:solidFill>
                <a:effectLst/>
                <a:uFillTx/>
                <a:latin typeface="Calibri" panose="020F0502020204030204" pitchFamily="34" charset="0"/>
              </a:rPr>
              <a:t>Mae  </a:t>
            </a:r>
            <a:r>
              <a:rPr lang="cy" sz="1200" b="1" i="0" u="none" strike="noStrike" cap="none" baseline="0" dirty="0">
                <a:solidFill>
                  <a:srgbClr val="002060"/>
                </a:solidFill>
                <a:effectLst/>
                <a:uFillTx/>
                <a:latin typeface="Calibri" panose="020F0502020204030204" pitchFamily="34" charset="0"/>
              </a:rPr>
              <a:t>cyfnodau pontio</a:t>
            </a:r>
            <a:r>
              <a:rPr lang="cy" sz="1200" b="0" i="0" u="none" strike="noStrike" cap="none" baseline="0" dirty="0">
                <a:solidFill>
                  <a:srgbClr val="002060"/>
                </a:solidFill>
                <a:effectLst/>
                <a:uFillTx/>
                <a:latin typeface="Calibri" panose="020F0502020204030204" pitchFamily="34" charset="0"/>
              </a:rPr>
              <a:t> yn brosesau o </a:t>
            </a:r>
            <a:r>
              <a:rPr lang="cy" sz="1200" b="1" i="0" u="none" strike="noStrike" cap="none" baseline="0" dirty="0">
                <a:solidFill>
                  <a:srgbClr val="002060"/>
                </a:solidFill>
                <a:effectLst/>
                <a:uFillTx/>
                <a:latin typeface="Calibri" panose="020F0502020204030204" pitchFamily="34" charset="0"/>
              </a:rPr>
              <a:t>newid</a:t>
            </a:r>
            <a:r>
              <a:rPr lang="cy" sz="1200" b="0" i="0" u="none" strike="noStrike" cap="none" baseline="0" dirty="0">
                <a:solidFill>
                  <a:srgbClr val="002060"/>
                </a:solidFill>
                <a:effectLst/>
                <a:uFillTx/>
                <a:latin typeface="Calibri" panose="020F0502020204030204" pitchFamily="34" charset="0"/>
              </a:rPr>
              <a:t> o fewn cwrs bywyd.  Maent yn mynnu newid personol ac yn aml yn arwain at ailaddasu rôl. </a:t>
            </a:r>
          </a:p>
          <a:p>
            <a:pPr marL="0" indent="0">
              <a:buNone/>
            </a:pPr>
            <a:r>
              <a:rPr lang="cy" b="0" i="0" u="none" strike="noStrike" cap="none" baseline="0" dirty="0">
                <a:effectLst/>
                <a:uFillTx/>
              </a:rPr>
              <a:t>Mae </a:t>
            </a:r>
            <a:r>
              <a:rPr lang="cy" sz="1200" b="1" i="0" u="none" strike="noStrike" cap="none" baseline="0" dirty="0">
                <a:solidFill>
                  <a:srgbClr val="002060"/>
                </a:solidFill>
                <a:effectLst/>
                <a:uFillTx/>
                <a:latin typeface="Calibri" panose="020F0502020204030204" pitchFamily="34" charset="0"/>
              </a:rPr>
              <a:t>cyfnodau pontio</a:t>
            </a:r>
            <a:r>
              <a:rPr lang="cy" sz="1200" b="0" i="0" u="none" strike="noStrike" cap="none" baseline="0" dirty="0">
                <a:solidFill>
                  <a:srgbClr val="002060"/>
                </a:solidFill>
                <a:effectLst/>
                <a:uFillTx/>
                <a:latin typeface="Calibri" panose="020F0502020204030204" pitchFamily="34" charset="0"/>
              </a:rPr>
              <a:t> yncyflwyno heriau ar gyfer </a:t>
            </a:r>
            <a:r>
              <a:rPr lang="cy" sz="1200" b="1" i="0" u="none" strike="noStrike" cap="none" baseline="0" dirty="0">
                <a:solidFill>
                  <a:srgbClr val="002060"/>
                </a:solidFill>
                <a:effectLst/>
                <a:uFillTx/>
                <a:latin typeface="Calibri" panose="020F0502020204030204" pitchFamily="34" charset="0"/>
              </a:rPr>
              <a:t>twf</a:t>
            </a:r>
            <a:r>
              <a:rPr lang="cy" sz="1200" b="0" i="0" u="none" strike="noStrike" cap="none" baseline="0" dirty="0">
                <a:solidFill>
                  <a:srgbClr val="002060"/>
                </a:solidFill>
                <a:effectLst/>
                <a:uFillTx/>
                <a:latin typeface="Calibri" panose="020F0502020204030204" pitchFamily="34" charset="0"/>
              </a:rPr>
              <a:t> a </a:t>
            </a:r>
            <a:r>
              <a:rPr lang="cy" sz="1200" b="1" i="0" u="none" strike="noStrike" cap="none" baseline="0" dirty="0">
                <a:solidFill>
                  <a:srgbClr val="002060"/>
                </a:solidFill>
                <a:effectLst/>
                <a:uFillTx/>
                <a:latin typeface="Calibri" panose="020F0502020204030204" pitchFamily="34" charset="0"/>
              </a:rPr>
              <a:t>datblygiad. </a:t>
            </a:r>
            <a:r>
              <a:rPr lang="cy" sz="1200" b="0" i="0" u="none" strike="noStrike" cap="none" baseline="0" dirty="0">
                <a:solidFill>
                  <a:srgbClr val="002060"/>
                </a:solidFill>
                <a:effectLst/>
                <a:uFillTx/>
                <a:latin typeface="Calibri" panose="020F0502020204030204" pitchFamily="34" charset="0"/>
              </a:rPr>
              <a:t>Mae gan bob cyfnod pontio y potensial i fod yn straen ac yn heriol, hyd yn oed y rhai y gallem gynllunio ar eu cyfer a'u croesawu.</a:t>
            </a:r>
          </a:p>
          <a:p>
            <a:pPr marL="0" indent="0">
              <a:buNone/>
            </a:pPr>
            <a:r>
              <a:rPr lang="cy" sz="1200" b="0" i="0" u="none" strike="noStrike" cap="none" baseline="0" dirty="0">
                <a:solidFill>
                  <a:srgbClr val="002060"/>
                </a:solidFill>
                <a:effectLst/>
                <a:uFillTx/>
                <a:latin typeface="Calibri" panose="020F0502020204030204" pitchFamily="34" charset="0"/>
              </a:rPr>
              <a:t>Mae angen inni ystyried nid yn unig y </a:t>
            </a:r>
            <a:r>
              <a:rPr lang="cy" sz="1200" b="1" i="0" u="none" strike="noStrike" cap="none" baseline="0" dirty="0">
                <a:solidFill>
                  <a:srgbClr val="002060"/>
                </a:solidFill>
                <a:effectLst/>
                <a:uFillTx/>
                <a:latin typeface="Calibri" panose="020F0502020204030204" pitchFamily="34" charset="0"/>
              </a:rPr>
              <a:t>safbwyntiau negyddol </a:t>
            </a:r>
            <a:r>
              <a:rPr lang="cy" sz="1200" b="0" i="0" u="none" strike="noStrike" cap="none" baseline="0" dirty="0">
                <a:solidFill>
                  <a:srgbClr val="002060"/>
                </a:solidFill>
                <a:effectLst/>
                <a:uFillTx/>
                <a:latin typeface="Calibri" panose="020F0502020204030204" pitchFamily="34" charset="0"/>
              </a:rPr>
              <a:t>o straen a her ond hefyd y potensial ar gyfer </a:t>
            </a:r>
            <a:r>
              <a:rPr lang="cy" sz="1200" b="1" i="0" u="none" strike="noStrike" cap="none" baseline="0" dirty="0">
                <a:solidFill>
                  <a:srgbClr val="002060"/>
                </a:solidFill>
                <a:effectLst/>
                <a:uFillTx/>
                <a:latin typeface="Calibri" panose="020F0502020204030204" pitchFamily="34" charset="0"/>
              </a:rPr>
              <a:t>twf a datblygiad.</a:t>
            </a:r>
          </a:p>
          <a:p>
            <a:pPr marL="0" indent="0">
              <a:buNone/>
            </a:pPr>
            <a:r>
              <a:rPr lang="cy" b="0" i="0" u="none" strike="noStrike" cap="none" baseline="0" dirty="0">
                <a:effectLst/>
                <a:uFillTx/>
              </a:rPr>
              <a:t>Mae </a:t>
            </a:r>
            <a:r>
              <a:rPr lang="cy" sz="1200" b="1" i="0" u="none" strike="noStrike" cap="none" baseline="0" dirty="0">
                <a:solidFill>
                  <a:srgbClr val="002060"/>
                </a:solidFill>
                <a:effectLst/>
                <a:uFillTx/>
                <a:latin typeface="Calibri" panose="020F0502020204030204" pitchFamily="34" charset="0"/>
              </a:rPr>
              <a:t>modelau o weithio </a:t>
            </a:r>
            <a:r>
              <a:rPr lang="cy" sz="1200" b="0" i="0" u="none" strike="noStrike" cap="none" baseline="0" dirty="0">
                <a:solidFill>
                  <a:srgbClr val="002060"/>
                </a:solidFill>
                <a:effectLst/>
                <a:uFillTx/>
                <a:latin typeface="Calibri" panose="020F0502020204030204" pitchFamily="34" charset="0"/>
              </a:rPr>
              <a:t>megis y </a:t>
            </a:r>
            <a:r>
              <a:rPr lang="cy" sz="1200" b="1" i="0" u="none" strike="noStrike" cap="none" baseline="0" dirty="0">
                <a:solidFill>
                  <a:srgbClr val="002060"/>
                </a:solidFill>
                <a:effectLst/>
                <a:uFillTx/>
                <a:latin typeface="Calibri" panose="020F0502020204030204" pitchFamily="34" charset="0"/>
              </a:rPr>
              <a:t>dull seiliedig ar gryfderau </a:t>
            </a:r>
            <a:r>
              <a:rPr lang="cy" sz="1200" b="0" i="0" u="none" strike="noStrike" cap="none" baseline="0" dirty="0">
                <a:solidFill>
                  <a:srgbClr val="002060"/>
                </a:solidFill>
                <a:effectLst/>
                <a:uFillTx/>
                <a:latin typeface="Calibri" panose="020F0502020204030204" pitchFamily="34" charset="0"/>
              </a:rPr>
              <a:t>yn ein cynorthwyo ni i wneud hynny.</a:t>
            </a:r>
          </a:p>
          <a:p>
            <a:r>
              <a:rPr lang="cy" sz="1200" b="0" i="0" u="none" strike="noStrike" cap="none" baseline="0" dirty="0">
                <a:solidFill>
                  <a:srgbClr val="002060"/>
                </a:solidFill>
                <a:effectLst/>
                <a:uFillTx/>
                <a:latin typeface="Calibri" panose="020F0502020204030204" pitchFamily="34" charset="0"/>
              </a:rPr>
              <a:t>Yna gofynnwch i'r myfyrwyr feddwl am eu henghreifftiau eu hunain - gan gadw cyfrinachedd gofynnwch am ddau wirfoddolwr i rannu eu henghreifftiau.</a:t>
            </a:r>
          </a:p>
          <a:p>
            <a:endParaRPr lang="cy" sz="1200" b="0" i="0" u="none" strike="noStrike" cap="none" baseline="0" dirty="0">
              <a:solidFill>
                <a:srgbClr val="002060"/>
              </a:solidFill>
              <a:effectLst/>
              <a:uFillTx/>
              <a:latin typeface="Calibri" panose="020F0502020204030204" pitchFamily="34" charset="0"/>
            </a:endParaRPr>
          </a:p>
          <a:p>
            <a:pPr>
              <a:lnSpc>
                <a:spcPct val="107000"/>
              </a:lnSpc>
              <a:spcAft>
                <a:spcPts val="800"/>
              </a:spcAft>
              <a:buNone/>
            </a:pPr>
            <a:r>
              <a:rPr lang="cy-GB" sz="1800" kern="100" dirty="0">
                <a:effectLst/>
                <a:latin typeface="Aptos" panose="020B0004020202020204" pitchFamily="34" charset="0"/>
                <a:ea typeface="Aptos" panose="020B0004020202020204" pitchFamily="34" charset="0"/>
                <a:cs typeface="Times New Roman" panose="02020603050405020304" pitchFamily="18" charset="0"/>
              </a:rPr>
              <a:t>Gall cyfnodau bywyd a thrawsnewidiadau hefyd ddigwydd pan yn oedolyn – cael anabledd e.e. anaf i’r pen neu’r asgwrn cefn, salwch neu gyflwr fel strôc, newidiadau iechyd meddwl ac ati</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cy-GB" sz="1800" kern="100" dirty="0">
                <a:effectLst/>
                <a:latin typeface="Aptos" panose="020B0004020202020204" pitchFamily="34" charset="0"/>
                <a:ea typeface="Aptos" panose="020B0004020202020204" pitchFamily="34" charset="0"/>
                <a:cs typeface="Times New Roman" panose="02020603050405020304" pitchFamily="18" charset="0"/>
              </a:rPr>
              <a:t>Newidiadau mewn gallu gwybyddol</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cy-GB" sz="1800" kern="100" dirty="0">
                <a:effectLst/>
                <a:latin typeface="Aptos" panose="020B0004020202020204" pitchFamily="34" charset="0"/>
                <a:ea typeface="Aptos" panose="020B0004020202020204" pitchFamily="34" charset="0"/>
                <a:cs typeface="Times New Roman" panose="02020603050405020304" pitchFamily="18" charset="0"/>
              </a:rPr>
              <a:t>Newidiadau pan yn oedolyn a digwyddiadau bywyd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GB" dirty="0">
              <a:solidFill>
                <a:srgbClr val="002060"/>
              </a:solidFill>
            </a:endParaRPr>
          </a:p>
          <a:p>
            <a:r>
              <a:rPr lang="en-GB" b="1" dirty="0">
                <a:solidFill>
                  <a:srgbClr val="002060"/>
                </a:solidFill>
              </a:rPr>
              <a:t>English </a:t>
            </a:r>
            <a:endParaRPr lang="en-GB" b="1" dirty="0">
              <a:solidFill>
                <a:srgbClr val="002060"/>
              </a:solidFill>
              <a:cs typeface="Calibri"/>
            </a:endParaRPr>
          </a:p>
          <a:p>
            <a:pPr marL="0" indent="0">
              <a:buNone/>
            </a:pPr>
            <a:endParaRPr lang="en-GB" dirty="0">
              <a:solidFill>
                <a:srgbClr val="002060"/>
              </a:solidFill>
              <a:cs typeface="Calibri"/>
            </a:endParaRPr>
          </a:p>
          <a:p>
            <a:endParaRPr lang="en-GB" dirty="0">
              <a:solidFill>
                <a:srgbClr val="002060"/>
              </a:solidFill>
            </a:endParaRPr>
          </a:p>
          <a:p>
            <a:pPr marL="0" indent="0">
              <a:buNone/>
            </a:pPr>
            <a:r>
              <a:rPr lang="en-GB" dirty="0">
                <a:solidFill>
                  <a:srgbClr val="002060"/>
                </a:solidFill>
              </a:rPr>
              <a:t>When introducing this slide, connect to the video students were asked to watch as part of their directed study.  The transitions from infant/adolescence/young adult/adult and how these can impact on the way an individual might behave in a situation. </a:t>
            </a:r>
          </a:p>
          <a:p>
            <a:pPr marL="0" indent="0">
              <a:buNone/>
            </a:pPr>
            <a:r>
              <a:rPr lang="en-GB" dirty="0">
                <a:solidFill>
                  <a:srgbClr val="002060"/>
                </a:solidFill>
              </a:rPr>
              <a:t>For example, a child who was never allowed independence and choice - how can they be expected to make choices in adulthood?</a:t>
            </a:r>
          </a:p>
          <a:p>
            <a:pPr marL="0" indent="0">
              <a:buNone/>
            </a:pPr>
            <a:r>
              <a:rPr lang="en-GB" dirty="0">
                <a:solidFill>
                  <a:srgbClr val="002060"/>
                </a:solidFill>
              </a:rPr>
              <a:t>A young adult who was looked after by the local authority until they were 16 becomes pregnant at the age of 19 and has no family support to help her.</a:t>
            </a:r>
          </a:p>
          <a:p>
            <a:pPr marL="0" indent="0">
              <a:buNone/>
            </a:pPr>
            <a:r>
              <a:rPr lang="en-US" dirty="0"/>
              <a:t> </a:t>
            </a:r>
            <a:r>
              <a:rPr lang="en-GB" b="1" dirty="0">
                <a:solidFill>
                  <a:srgbClr val="002060"/>
                </a:solidFill>
              </a:rPr>
              <a:t>Transitions</a:t>
            </a:r>
            <a:r>
              <a:rPr lang="en-GB" dirty="0">
                <a:solidFill>
                  <a:srgbClr val="002060"/>
                </a:solidFill>
              </a:rPr>
              <a:t> are processes of </a:t>
            </a:r>
            <a:r>
              <a:rPr lang="en-GB" b="1" dirty="0">
                <a:solidFill>
                  <a:srgbClr val="002060"/>
                </a:solidFill>
              </a:rPr>
              <a:t>change</a:t>
            </a:r>
            <a:r>
              <a:rPr lang="en-GB" dirty="0">
                <a:solidFill>
                  <a:srgbClr val="002060"/>
                </a:solidFill>
              </a:rPr>
              <a:t> within the life course.  They demand personal change and often result in role readjustment. </a:t>
            </a:r>
            <a:endParaRPr lang="en-GB" b="1" i="1" dirty="0">
              <a:solidFill>
                <a:srgbClr val="002060"/>
              </a:solidFill>
            </a:endParaRPr>
          </a:p>
          <a:p>
            <a:pPr marL="0" indent="0">
              <a:buNone/>
            </a:pPr>
            <a:r>
              <a:rPr lang="en-GB" b="1" dirty="0">
                <a:solidFill>
                  <a:srgbClr val="002060"/>
                </a:solidFill>
              </a:rPr>
              <a:t>Transitions</a:t>
            </a:r>
            <a:r>
              <a:rPr lang="en-GB" dirty="0">
                <a:solidFill>
                  <a:srgbClr val="002060"/>
                </a:solidFill>
              </a:rPr>
              <a:t> present challenges for </a:t>
            </a:r>
            <a:r>
              <a:rPr lang="en-GB" b="1" dirty="0">
                <a:solidFill>
                  <a:srgbClr val="002060"/>
                </a:solidFill>
              </a:rPr>
              <a:t>growth</a:t>
            </a:r>
            <a:r>
              <a:rPr lang="en-GB" dirty="0">
                <a:solidFill>
                  <a:srgbClr val="002060"/>
                </a:solidFill>
              </a:rPr>
              <a:t> and </a:t>
            </a:r>
            <a:r>
              <a:rPr lang="en-GB" b="1" dirty="0">
                <a:solidFill>
                  <a:srgbClr val="002060"/>
                </a:solidFill>
              </a:rPr>
              <a:t>development. </a:t>
            </a:r>
            <a:r>
              <a:rPr lang="en-GB" dirty="0">
                <a:solidFill>
                  <a:srgbClr val="002060"/>
                </a:solidFill>
              </a:rPr>
              <a:t>All transitions have the potential to be stressful and challenging, even those that we might plan for and welcome.</a:t>
            </a:r>
          </a:p>
          <a:p>
            <a:pPr marL="0" indent="0">
              <a:buNone/>
            </a:pPr>
            <a:r>
              <a:rPr lang="en-GB" dirty="0">
                <a:solidFill>
                  <a:srgbClr val="002060"/>
                </a:solidFill>
              </a:rPr>
              <a:t>We need to consider not only the </a:t>
            </a:r>
            <a:r>
              <a:rPr lang="en-GB" b="1" dirty="0">
                <a:solidFill>
                  <a:srgbClr val="002060"/>
                </a:solidFill>
              </a:rPr>
              <a:t>negative perspectives </a:t>
            </a:r>
            <a:r>
              <a:rPr lang="en-GB" dirty="0">
                <a:solidFill>
                  <a:srgbClr val="002060"/>
                </a:solidFill>
              </a:rPr>
              <a:t>of stress  and challenge but also the potential for </a:t>
            </a:r>
            <a:r>
              <a:rPr lang="en-GB" b="1" dirty="0">
                <a:solidFill>
                  <a:srgbClr val="002060"/>
                </a:solidFill>
              </a:rPr>
              <a:t>growth and development.</a:t>
            </a:r>
            <a:endParaRPr lang="en-GB" dirty="0">
              <a:solidFill>
                <a:srgbClr val="002060"/>
              </a:solidFill>
            </a:endParaRPr>
          </a:p>
          <a:p>
            <a:pPr marL="0" indent="0">
              <a:buNone/>
            </a:pPr>
            <a:r>
              <a:rPr lang="en-GB" b="1" dirty="0">
                <a:solidFill>
                  <a:srgbClr val="002060"/>
                </a:solidFill>
              </a:rPr>
              <a:t>Models of working </a:t>
            </a:r>
            <a:r>
              <a:rPr lang="en-GB" dirty="0">
                <a:solidFill>
                  <a:srgbClr val="002060"/>
                </a:solidFill>
              </a:rPr>
              <a:t>such as the </a:t>
            </a:r>
            <a:r>
              <a:rPr lang="en-GB" b="1" dirty="0">
                <a:solidFill>
                  <a:srgbClr val="002060"/>
                </a:solidFill>
              </a:rPr>
              <a:t>strengths based approach </a:t>
            </a:r>
            <a:r>
              <a:rPr lang="en-GB" dirty="0">
                <a:solidFill>
                  <a:srgbClr val="002060"/>
                </a:solidFill>
              </a:rPr>
              <a:t>assist us in doing so.</a:t>
            </a:r>
            <a:endParaRPr lang="en-US" dirty="0"/>
          </a:p>
          <a:p>
            <a:r>
              <a:rPr lang="en-US" dirty="0">
                <a:solidFill>
                  <a:srgbClr val="002060"/>
                </a:solidFill>
              </a:rPr>
              <a:t>Then ask students to think of their own examples- maintaining confidentiality ask for two volunteers to share their examples.</a:t>
            </a:r>
          </a:p>
          <a:p>
            <a:endParaRPr lang="en-US" dirty="0">
              <a:solidFill>
                <a:srgbClr val="002060"/>
              </a:solidFil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dirty="0">
                <a:effectLst/>
                <a:latin typeface="Segoe UI" panose="020B0502040204020203" pitchFamily="34" charset="0"/>
              </a:rPr>
              <a:t>Transitions and life stages can also occur in adulthood - acquire a disability e.g. head or spinal injury, illness or condition such as a stroke, mental health changes etc</a:t>
            </a:r>
            <a:endParaRPr lang="en-GB" sz="1800" dirty="0">
              <a:effectLst/>
              <a:latin typeface="Arial" panose="020B0604020202020204" pitchFamily="34" charset="0"/>
            </a:endParaRPr>
          </a:p>
          <a:p>
            <a:r>
              <a:rPr lang="en-GB" sz="1800" dirty="0">
                <a:effectLst/>
                <a:latin typeface="Segoe UI" panose="020B0502040204020203" pitchFamily="34" charset="0"/>
              </a:rPr>
              <a:t>changes in cognitive ability </a:t>
            </a:r>
            <a:br>
              <a:rPr lang="en-GB" sz="1800" dirty="0">
                <a:effectLst/>
                <a:latin typeface="Segoe UI" panose="020B0502040204020203" pitchFamily="34" charset="0"/>
              </a:rPr>
            </a:br>
            <a:r>
              <a:rPr lang="en-GB" sz="1800" dirty="0">
                <a:effectLst/>
                <a:latin typeface="Segoe UI" panose="020B0502040204020203" pitchFamily="34" charset="0"/>
              </a:rPr>
              <a:t>transitions in adulthood and life events</a:t>
            </a:r>
            <a:endParaRPr lang="en-US" dirty="0">
              <a:solidFill>
                <a:srgbClr val="002060"/>
              </a:solidFill>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19</a:t>
            </a:fld>
            <a:endParaRPr lang="en-US"/>
          </a:p>
        </p:txBody>
      </p:sp>
    </p:spTree>
    <p:extLst>
      <p:ext uri="{BB962C8B-B14F-4D97-AF65-F5344CB8AC3E}">
        <p14:creationId xmlns:p14="http://schemas.microsoft.com/office/powerpoint/2010/main" val="30695726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973138"/>
            <a:ext cx="4114800" cy="3086100"/>
          </a:xfrm>
        </p:spPr>
      </p:sp>
      <p:sp>
        <p:nvSpPr>
          <p:cNvPr id="3" name="Notes Placeholder 2"/>
          <p:cNvSpPr>
            <a:spLocks noGrp="1"/>
          </p:cNvSpPr>
          <p:nvPr>
            <p:ph type="body" idx="1"/>
          </p:nvPr>
        </p:nvSpPr>
        <p:spPr>
          <a:xfrm>
            <a:off x="685800" y="4400550"/>
            <a:ext cx="5486400" cy="3770312"/>
          </a:xfrm>
        </p:spPr>
        <p:txBody>
          <a:bodyPr/>
          <a:lstStyle/>
          <a:p>
            <a:r>
              <a:rPr lang="cy" sz="1200" b="0" i="0" u="none" strike="noStrike" cap="none" baseline="0" dirty="0">
                <a:solidFill>
                  <a:srgbClr val="002060"/>
                </a:solidFill>
                <a:effectLst/>
                <a:uFillTx/>
                <a:latin typeface="Calibri" panose="020F0502020204030204" pitchFamily="34" charset="0"/>
              </a:rPr>
              <a:t>ymarfer unigol -</a:t>
            </a:r>
          </a:p>
          <a:p>
            <a:r>
              <a:rPr lang="cy" sz="1200" b="0" i="0" u="none" strike="noStrike" cap="none" baseline="0" dirty="0">
                <a:solidFill>
                  <a:srgbClr val="002060"/>
                </a:solidFill>
                <a:effectLst/>
                <a:uFillTx/>
                <a:latin typeface="Calibri" panose="020F0502020204030204" pitchFamily="34" charset="0"/>
              </a:rPr>
              <a:t>5 munud i gwblhau'r llinell amser</a:t>
            </a:r>
          </a:p>
          <a:p>
            <a:r>
              <a:rPr lang="cy" sz="1200" b="0" i="0" u="none" strike="noStrike" cap="none" baseline="0" dirty="0">
                <a:solidFill>
                  <a:srgbClr val="002060"/>
                </a:solidFill>
                <a:effectLst/>
                <a:uFillTx/>
                <a:latin typeface="Calibri" panose="020F0502020204030204" pitchFamily="34" charset="0"/>
              </a:rPr>
              <a:t>gofyn y cwestiynau isod </a:t>
            </a:r>
          </a:p>
          <a:p>
            <a:r>
              <a:rPr lang="cy" sz="1200" b="0" i="0" u="none" strike="noStrike" cap="none" baseline="0" dirty="0">
                <a:solidFill>
                  <a:srgbClr val="002060"/>
                </a:solidFill>
                <a:effectLst/>
                <a:uFillTx/>
                <a:latin typeface="Calibri" panose="020F0502020204030204" pitchFamily="34" charset="0"/>
              </a:rPr>
              <a:t>5 munud o rannu gyda'r person nesaf atoch chi </a:t>
            </a:r>
          </a:p>
          <a:p>
            <a:r>
              <a:rPr lang="cy" sz="1200" b="0" i="0" u="none" strike="noStrike" cap="none" baseline="0" dirty="0">
                <a:solidFill>
                  <a:srgbClr val="002060"/>
                </a:solidFill>
                <a:effectLst/>
                <a:uFillTx/>
                <a:latin typeface="Calibri" panose="020F0502020204030204" pitchFamily="34" charset="0"/>
              </a:rPr>
              <a:t>10 munud o drafodaeth grŵp cyfan.</a:t>
            </a:r>
          </a:p>
          <a:p>
            <a:endParaRPr lang="en-US" dirty="0">
              <a:solidFill>
                <a:srgbClr val="002060"/>
              </a:solidFill>
            </a:endParaRPr>
          </a:p>
          <a:p>
            <a:r>
              <a:rPr lang="cy" sz="1200" b="0" i="0" u="none" strike="noStrike" cap="none" baseline="0" dirty="0">
                <a:solidFill>
                  <a:srgbClr val="002060"/>
                </a:solidFill>
                <a:effectLst/>
                <a:uFillTx/>
                <a:latin typeface="Calibri" panose="020F0502020204030204" pitchFamily="34" charset="0"/>
              </a:rPr>
              <a:t>cwestiynau i gael myfyrwyr i feddwl am y profiad o wneud y gwaith hwn - ar ôl iddynt gwblhau'r dasg </a:t>
            </a:r>
          </a:p>
          <a:p>
            <a:endParaRPr lang="en-US" dirty="0">
              <a:solidFill>
                <a:srgbClr val="002060"/>
              </a:solidFill>
            </a:endParaRPr>
          </a:p>
          <a:p>
            <a:r>
              <a:rPr lang="cy" sz="1200" b="0" i="0" u="none" strike="noStrike" cap="none" baseline="0" dirty="0">
                <a:solidFill>
                  <a:srgbClr val="002060"/>
                </a:solidFill>
                <a:effectLst/>
                <a:uFillTx/>
                <a:latin typeface="Calibri" panose="020F0502020204030204" pitchFamily="34" charset="0"/>
              </a:rPr>
              <a:t>Beth oedd y pethau gorau am gael yr amser i feddwl am eich profiadau?</a:t>
            </a:r>
          </a:p>
          <a:p>
            <a:r>
              <a:rPr lang="cy" sz="1200" b="0" i="0" u="none" strike="noStrike" cap="none" baseline="0" dirty="0">
                <a:solidFill>
                  <a:srgbClr val="002060"/>
                </a:solidFill>
                <a:effectLst/>
                <a:uFillTx/>
                <a:latin typeface="Calibri" panose="020F0502020204030204" pitchFamily="34" charset="0"/>
              </a:rPr>
              <a:t>Oedd yna sefyllfaoedd y gwnaethoch chi eu gadael allan oherwydd eu bod yn anodd/trist/heriol?</a:t>
            </a:r>
          </a:p>
          <a:p>
            <a:r>
              <a:rPr lang="cy" sz="1200" b="0" i="0" u="none" strike="noStrike" cap="none" baseline="0" dirty="0">
                <a:solidFill>
                  <a:srgbClr val="002060"/>
                </a:solidFill>
                <a:effectLst/>
                <a:uFillTx/>
                <a:latin typeface="Calibri" panose="020F0502020204030204" pitchFamily="34" charset="0"/>
              </a:rPr>
              <a:t>Beth oedd y peth mwyaf y gwnaethoch ei ddysgu o wneud yr ymarfer hwn amdanoch chi'ch hun?</a:t>
            </a:r>
          </a:p>
          <a:p>
            <a:endParaRPr lang="en-US" dirty="0">
              <a:solidFill>
                <a:srgbClr val="002060"/>
              </a:solidFill>
            </a:endParaRPr>
          </a:p>
          <a:p>
            <a:r>
              <a:rPr lang="cy" sz="1200" b="0" i="0" u="none" strike="noStrike" cap="none" baseline="0" dirty="0">
                <a:solidFill>
                  <a:srgbClr val="002060"/>
                </a:solidFill>
                <a:effectLst/>
                <a:uFillTx/>
                <a:latin typeface="Calibri" panose="020F0502020204030204" pitchFamily="34" charset="0"/>
              </a:rPr>
              <a:t>Beth sydd angen i berson arall ei wybod am yr amseroedd hyn - beth fyddai angen i chi ei weld, clywed gan y person arall i roi'r hyder i chi rannu'r wybodaeth hon?</a:t>
            </a:r>
          </a:p>
          <a:p>
            <a:r>
              <a:rPr lang="cy" sz="1200" b="0" i="0" u="none" strike="noStrike" cap="none" baseline="0" dirty="0">
                <a:solidFill>
                  <a:srgbClr val="002060"/>
                </a:solidFill>
                <a:effectLst/>
                <a:uFillTx/>
                <a:latin typeface="Calibri" panose="020F0502020204030204" pitchFamily="34" charset="0"/>
              </a:rPr>
              <a:t>A oes unrhyw beth na fyddech yn ei rannu waeth beth?</a:t>
            </a:r>
          </a:p>
          <a:p>
            <a:endParaRPr lang="en-US" dirty="0">
              <a:solidFill>
                <a:srgbClr val="002060"/>
              </a:solidFill>
            </a:endParaRPr>
          </a:p>
          <a:p>
            <a:r>
              <a:rPr lang="en-US" b="1" u="sng" dirty="0">
                <a:solidFill>
                  <a:srgbClr val="002060"/>
                </a:solidFill>
                <a:cs typeface="Calibri"/>
              </a:rPr>
              <a:t>English</a:t>
            </a:r>
            <a:endParaRPr lang="en-US" b="1" dirty="0">
              <a:solidFill>
                <a:srgbClr val="002060"/>
              </a:solidFill>
              <a:cs typeface="Calibri" panose="020F0502020204030204"/>
            </a:endParaRPr>
          </a:p>
          <a:p>
            <a:endParaRPr lang="en-US" b="1" u="sng" dirty="0">
              <a:solidFill>
                <a:srgbClr val="002060"/>
              </a:solidFill>
            </a:endParaRPr>
          </a:p>
          <a:p>
            <a:r>
              <a:rPr lang="en-US" dirty="0">
                <a:solidFill>
                  <a:srgbClr val="002060"/>
                </a:solidFill>
              </a:rPr>
              <a:t>individual exercise –</a:t>
            </a:r>
          </a:p>
          <a:p>
            <a:r>
              <a:rPr lang="en-US" dirty="0">
                <a:solidFill>
                  <a:srgbClr val="002060"/>
                </a:solidFill>
              </a:rPr>
              <a:t>5 minutes to complete the timeline</a:t>
            </a:r>
          </a:p>
          <a:p>
            <a:r>
              <a:rPr lang="en-US" dirty="0">
                <a:solidFill>
                  <a:srgbClr val="002060"/>
                </a:solidFill>
              </a:rPr>
              <a:t>ask questions below </a:t>
            </a:r>
          </a:p>
          <a:p>
            <a:r>
              <a:rPr lang="en-US" dirty="0">
                <a:solidFill>
                  <a:srgbClr val="002060"/>
                </a:solidFill>
              </a:rPr>
              <a:t>6 minutes sharing with the person next to them </a:t>
            </a:r>
          </a:p>
          <a:p>
            <a:r>
              <a:rPr lang="en-US" dirty="0">
                <a:solidFill>
                  <a:srgbClr val="002060"/>
                </a:solidFill>
              </a:rPr>
              <a:t>10 minutes whole group discussion.</a:t>
            </a:r>
          </a:p>
          <a:p>
            <a:endParaRPr lang="en-US" dirty="0">
              <a:solidFill>
                <a:srgbClr val="002060"/>
              </a:solidFill>
            </a:endParaRPr>
          </a:p>
          <a:p>
            <a:r>
              <a:rPr lang="en-US" dirty="0">
                <a:solidFill>
                  <a:srgbClr val="002060"/>
                </a:solidFill>
              </a:rPr>
              <a:t>questions to get students thinking about the experience of doing this work- after they have completed the task </a:t>
            </a:r>
          </a:p>
          <a:p>
            <a:endParaRPr lang="en-US" dirty="0">
              <a:solidFill>
                <a:srgbClr val="002060"/>
              </a:solidFill>
            </a:endParaRPr>
          </a:p>
          <a:p>
            <a:r>
              <a:rPr lang="en-US" dirty="0">
                <a:solidFill>
                  <a:srgbClr val="002060"/>
                </a:solidFill>
              </a:rPr>
              <a:t>What were the best things about having the time to think about your experiences?</a:t>
            </a:r>
          </a:p>
          <a:p>
            <a:r>
              <a:rPr lang="en-US" dirty="0">
                <a:solidFill>
                  <a:srgbClr val="002060"/>
                </a:solidFill>
              </a:rPr>
              <a:t>Were there situations that you left out because they were difficult/sad/challenging?</a:t>
            </a:r>
          </a:p>
          <a:p>
            <a:r>
              <a:rPr lang="en-US" dirty="0">
                <a:solidFill>
                  <a:srgbClr val="002060"/>
                </a:solidFill>
              </a:rPr>
              <a:t>What was your biggest learning from doing this exercise about you?</a:t>
            </a:r>
          </a:p>
          <a:p>
            <a:endParaRPr lang="en-US" dirty="0">
              <a:solidFill>
                <a:srgbClr val="002060"/>
              </a:solidFill>
            </a:endParaRPr>
          </a:p>
          <a:p>
            <a:r>
              <a:rPr lang="en-US" dirty="0">
                <a:solidFill>
                  <a:srgbClr val="002060"/>
                </a:solidFill>
              </a:rPr>
              <a:t>What is another person needed to know about these times- what would you need to see, hear from the other person to give you the confidence to share this information?</a:t>
            </a:r>
          </a:p>
          <a:p>
            <a:r>
              <a:rPr lang="en-US" dirty="0">
                <a:solidFill>
                  <a:srgbClr val="002060"/>
                </a:solidFill>
              </a:rPr>
              <a:t>Is there anything that you would not share no matter what?</a:t>
            </a:r>
          </a:p>
          <a:p>
            <a:endParaRPr lang="en-US" dirty="0">
              <a:solidFill>
                <a:srgbClr val="002060"/>
              </a:solidFill>
            </a:endParaRP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20</a:t>
            </a:fld>
            <a:endParaRPr lang="en-US"/>
          </a:p>
        </p:txBody>
      </p:sp>
    </p:spTree>
    <p:extLst>
      <p:ext uri="{BB962C8B-B14F-4D97-AF65-F5344CB8AC3E}">
        <p14:creationId xmlns:p14="http://schemas.microsoft.com/office/powerpoint/2010/main" val="24970841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a'u rhwydwaith sydd wedi'i gysylltu'n naturiol</a:t>
            </a:r>
          </a:p>
          <a:p>
            <a:endParaRPr lang="en-US" dirty="0"/>
          </a:p>
          <a:p>
            <a:r>
              <a:rPr lang="cy" sz="1200" b="0" i="0" u="none" strike="noStrike" cap="none" baseline="0" dirty="0">
                <a:solidFill>
                  <a:srgbClr val="000000"/>
                </a:solidFill>
                <a:effectLst/>
                <a:uFillTx/>
                <a:latin typeface="Calibri" panose="020F0502020204030204" pitchFamily="34" charset="0"/>
              </a:rPr>
              <a:t>Gofynnwch i’r myfyrwyr weiddi’r holl offer maen nhw’n eu defnyddio’n ymarferol – Hwylusydd i ysgrifennu ymatebion ar siart troi – gofynnwch i’r myfyrwyr esbonio unrhyw offer y mae pawb yn ansicr ohonyn nhw </a:t>
            </a:r>
          </a:p>
          <a:p>
            <a:r>
              <a:rPr lang="cy" sz="1200" b="0" i="0" u="none" strike="noStrike" cap="none" baseline="0" dirty="0">
                <a:solidFill>
                  <a:srgbClr val="000000"/>
                </a:solidFill>
                <a:effectLst/>
                <a:uFillTx/>
                <a:latin typeface="Calibri" panose="020F0502020204030204" pitchFamily="34" charset="0"/>
              </a:rPr>
              <a:t>unwaith y bydd y wybodaeth hon wedi'i chasglu, cyflwynwch linell amser </a:t>
            </a:r>
          </a:p>
          <a:p>
            <a:r>
              <a:rPr lang="cy" sz="1200" b="0" i="0" u="none" strike="noStrike" cap="none" baseline="0" dirty="0">
                <a:solidFill>
                  <a:srgbClr val="000000"/>
                </a:solidFill>
                <a:effectLst/>
                <a:uFillTx/>
                <a:latin typeface="Calibri" panose="020F0502020204030204" pitchFamily="34" charset="0"/>
              </a:rPr>
              <a:t>Rhowch wybod i'r myfyrwyr bod yr offeryn hwn hefyd yn cael ei ddefnyddio gyda phlant, mae'r ymarfer ar y sleid nesaf.  Hwylusydd i ddangos sut mae llinell amser yn cael ei datblygu ar bapur siart troi.</a:t>
            </a:r>
          </a:p>
          <a:p>
            <a:r>
              <a:rPr lang="cy" sz="1200" b="0" i="0" u="none" strike="noStrike" cap="none" baseline="0" dirty="0">
                <a:solidFill>
                  <a:srgbClr val="000000"/>
                </a:solidFill>
                <a:effectLst/>
                <a:uFillTx/>
                <a:latin typeface="Calibri" panose="020F0502020204030204" pitchFamily="34" charset="0"/>
              </a:rPr>
              <a:t>Atgoffwch y myfyrwyr i fod yn garedig â’u hunain gan fod llawer ohonom yn cael profiadau gwahanol wrth dyfu i fyny, ni fyddant yn rhannu’r hyn y maent yn ei ychwanegu at eu llinell amser, byddant yn rhannu sut deimlad oedd hi.</a:t>
            </a:r>
          </a:p>
          <a:p>
            <a:endParaRPr lang="en-US" dirty="0"/>
          </a:p>
          <a:p>
            <a:r>
              <a:rPr lang="en-US" b="1" u="sng" dirty="0"/>
              <a:t>English</a:t>
            </a:r>
            <a:endParaRPr lang="en-US" b="1" dirty="0">
              <a:cs typeface="Calibri"/>
            </a:endParaRPr>
          </a:p>
          <a:p>
            <a:endParaRPr lang="en-US" dirty="0"/>
          </a:p>
          <a:p>
            <a:r>
              <a:rPr lang="en-US"/>
              <a:t>their naturally connected network</a:t>
            </a:r>
            <a:endParaRPr lang="en-US">
              <a:cs typeface="Calibri"/>
            </a:endParaRPr>
          </a:p>
          <a:p>
            <a:endParaRPr lang="en-US" dirty="0"/>
          </a:p>
          <a:p>
            <a:r>
              <a:rPr lang="en-US" dirty="0"/>
              <a:t>Ask students to shout out all the tools they use in practice – Facilitator to write responses on a flip chart – ask students to explain any tools everyone is unsure of </a:t>
            </a:r>
          </a:p>
          <a:p>
            <a:r>
              <a:rPr lang="en-US" dirty="0"/>
              <a:t>once this information is gathered introduce timeline </a:t>
            </a:r>
          </a:p>
          <a:p>
            <a:r>
              <a:rPr lang="en-US" dirty="0"/>
              <a:t>Inform students that this tool is also used with children  the exercise is on the next slide.  Facilitator to demonstrate how a timeline is developed on flip chart paper.</a:t>
            </a:r>
          </a:p>
          <a:p>
            <a:r>
              <a:rPr lang="en-US" dirty="0"/>
              <a:t>Remind students to be kind to themselves as many of us have different experiences growing up, they will not be sharing what they add to their timeline, they will be sharing how it felt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21</a:t>
            </a:fld>
            <a:endParaRPr lang="en-US"/>
          </a:p>
        </p:txBody>
      </p:sp>
    </p:spTree>
    <p:extLst>
      <p:ext uri="{BB962C8B-B14F-4D97-AF65-F5344CB8AC3E}">
        <p14:creationId xmlns:p14="http://schemas.microsoft.com/office/powerpoint/2010/main" val="39729225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Atgoffwch y myfyrwyr o egwyddorion Deddf Gwasanaethau Cymdeithasol a Llesiant (Cymru) 2014 – y sgwrs beth sy’n bwysig </a:t>
            </a:r>
          </a:p>
          <a:p>
            <a:endParaRPr lang="en-US" dirty="0"/>
          </a:p>
          <a:p>
            <a:r>
              <a:rPr lang="cy" sz="1200" b="0" i="0" u="none" strike="noStrike" cap="none" baseline="0" dirty="0">
                <a:solidFill>
                  <a:srgbClr val="000000"/>
                </a:solidFill>
                <a:effectLst/>
                <a:uFillTx/>
                <a:latin typeface="Calibri" panose="020F0502020204030204" pitchFamily="34" charset="0"/>
              </a:rPr>
              <a:t>Sgwrs Beth sy’n Bwysig - byddwn yn archwilio hyn ymhellach wrth ystyried sut y gallai profiadau blaenorol ac iaith gyntaf, er enghraifft, rwystro gallu cyfathrebu eu llais, dewis ac ati.</a:t>
            </a:r>
          </a:p>
          <a:p>
            <a:endParaRPr lang="en-US" dirty="0"/>
          </a:p>
          <a:p>
            <a:r>
              <a:rPr lang="cy" sz="1200" b="0" i="0" u="none" strike="noStrike" cap="none" baseline="0" dirty="0">
                <a:solidFill>
                  <a:srgbClr val="000000"/>
                </a:solidFill>
                <a:effectLst/>
                <a:uFillTx/>
                <a:latin typeface="Calibri" panose="020F0502020204030204" pitchFamily="34" charset="0"/>
              </a:rPr>
              <a:t>Gofynnwch i'r myfyrwyr weiddi pa ddarpariaeth sydd mewn lle ar gyfer siaradwyr Cymraeg.- Cynnig gweithredol - mae hyn yn gofyn i'r rhai sy'n cynnal yr asesiad gynnig yn hytrach nag aros i unigolyn ofyn.</a:t>
            </a:r>
          </a:p>
          <a:p>
            <a:endParaRPr lang="en-US" dirty="0"/>
          </a:p>
          <a:p>
            <a:r>
              <a:rPr lang="en-US" dirty="0">
                <a:cs typeface="Calibri"/>
              </a:rPr>
              <a:t>English </a:t>
            </a:r>
            <a:endParaRPr lang="en-US" dirty="0"/>
          </a:p>
          <a:p>
            <a:endParaRPr lang="en-US" dirty="0"/>
          </a:p>
          <a:p>
            <a:r>
              <a:rPr lang="en-US" dirty="0"/>
              <a:t>Remind students of the principles of the Social Services and Wellbeing (Wales) Act 2014 – what matters conversation </a:t>
            </a:r>
          </a:p>
          <a:p>
            <a:endParaRPr lang="en-US" dirty="0"/>
          </a:p>
          <a:p>
            <a:r>
              <a:rPr lang="en-US" dirty="0"/>
              <a:t>What Matters Conversation we will be exploring this further when considering how previous experiences and first language for example might get in the way of being able  to communicate their voice, choice etc.</a:t>
            </a:r>
          </a:p>
          <a:p>
            <a:endParaRPr lang="en-US" dirty="0"/>
          </a:p>
          <a:p>
            <a:r>
              <a:rPr lang="en-US" dirty="0"/>
              <a:t>Ask students to shout out what provision  is in place for Welsh speakers.- Active offer – this requires those undertaking the assessment to offer as opposed to waiting for an individual to ask. </a:t>
            </a:r>
            <a:r>
              <a:rPr lang="en-US" dirty="0">
                <a:hlinkClick r:id="rId3"/>
              </a:rPr>
              <a:t>More than just words (gov.wales)</a:t>
            </a:r>
            <a:endParaRPr lang="en-US" dirty="0">
              <a:cs typeface="Calibri" panose="020F0502020204030204"/>
            </a:endParaRPr>
          </a:p>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22</a:t>
            </a:fld>
            <a:endParaRPr lang="en-US"/>
          </a:p>
        </p:txBody>
      </p:sp>
    </p:spTree>
    <p:extLst>
      <p:ext uri="{BB962C8B-B14F-4D97-AF65-F5344CB8AC3E}">
        <p14:creationId xmlns:p14="http://schemas.microsoft.com/office/powerpoint/2010/main" val="18790723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hwylusydd - mae'r animeiddiadau ymlaen ar y sleid.</a:t>
            </a:r>
          </a:p>
          <a:p>
            <a:endParaRPr lang="en-US" dirty="0"/>
          </a:p>
          <a:p>
            <a:r>
              <a:rPr lang="cy" sz="1200" b="0" i="0" u="none" strike="noStrike" cap="none" baseline="0" dirty="0">
                <a:solidFill>
                  <a:srgbClr val="000000"/>
                </a:solidFill>
                <a:effectLst/>
                <a:uFillTx/>
                <a:latin typeface="Calibri" panose="020F0502020204030204" pitchFamily="34" charset="0"/>
              </a:rPr>
              <a:t>1: delio ag ymddygiad ymosodol – gofynnwch i’r myfyrwyr sut maen nhw wedi rheoli hyn yn y gorffennol – pa sgiliau cyfathrebu sydd wedi eu helpu nhw a’r unigolyn i weithio drwy’r sefyllfa.</a:t>
            </a:r>
          </a:p>
          <a:p>
            <a:endParaRPr lang="en-US" dirty="0"/>
          </a:p>
          <a:p>
            <a:r>
              <a:rPr lang="cy" sz="1200" b="0" i="0" u="none" strike="noStrike" cap="none" baseline="0" dirty="0">
                <a:solidFill>
                  <a:srgbClr val="000000"/>
                </a:solidFill>
                <a:effectLst/>
                <a:uFillTx/>
                <a:latin typeface="Calibri" panose="020F0502020204030204" pitchFamily="34" charset="0"/>
              </a:rPr>
              <a:t>ymdopi â phoen a thristwch: gofynnwch i’r grŵp a yw hyn erioed wedi effeithio ar eu gwaith – gan fyfyrio ar y sefyllfaoedd y mae’n rhaid i weithwyr ddelio â nhw </a:t>
            </a:r>
          </a:p>
          <a:p>
            <a:r>
              <a:rPr lang="cy" sz="1200" b="0" i="0" u="none" strike="noStrike" cap="none" baseline="0" dirty="0">
                <a:solidFill>
                  <a:srgbClr val="000000"/>
                </a:solidFill>
                <a:effectLst/>
                <a:uFillTx/>
                <a:latin typeface="Calibri" panose="020F0502020204030204" pitchFamily="34" charset="0"/>
              </a:rPr>
              <a:t>o safbwynt yr unigolion sut mae poen a cholled eu sefyllfa wedi effeithio arnyn nhw a’u gallu i gysylltu â’r gwaith sydd angen ei wneud?</a:t>
            </a:r>
          </a:p>
          <a:p>
            <a:endParaRPr lang="en-US" dirty="0"/>
          </a:p>
          <a:p>
            <a:r>
              <a:rPr lang="cy" sz="1200" b="0" i="0" u="none" strike="noStrike" cap="none" baseline="0" dirty="0">
                <a:solidFill>
                  <a:srgbClr val="000000"/>
                </a:solidFill>
                <a:effectLst/>
                <a:uFillTx/>
                <a:latin typeface="Calibri" panose="020F0502020204030204" pitchFamily="34" charset="0"/>
              </a:rPr>
              <a:t>rheoli distawrwydd - eto gofynnwch i'r grŵp pam fod distawrwydd yn bwysig?</a:t>
            </a:r>
          </a:p>
          <a:p>
            <a:r>
              <a:rPr lang="cy" sz="1200" b="0" i="0" u="none" strike="noStrike" cap="none" baseline="0" dirty="0">
                <a:solidFill>
                  <a:srgbClr val="000000"/>
                </a:solidFill>
                <a:effectLst/>
                <a:uFillTx/>
                <a:latin typeface="Calibri" panose="020F0502020204030204" pitchFamily="34" charset="0"/>
              </a:rPr>
              <a:t>pa mor gyfforddus ydyn nhw gyda distawrwydd? </a:t>
            </a:r>
          </a:p>
          <a:p>
            <a:endParaRPr lang="en-US" dirty="0"/>
          </a:p>
          <a:p>
            <a:r>
              <a:rPr lang="en-US" dirty="0"/>
              <a:t>facilitator- slide has animations turned on.</a:t>
            </a:r>
          </a:p>
          <a:p>
            <a:endParaRPr lang="en-US" dirty="0"/>
          </a:p>
          <a:p>
            <a:r>
              <a:rPr lang="en-US" dirty="0"/>
              <a:t>1: dealing with aggressive </a:t>
            </a:r>
            <a:r>
              <a:rPr lang="en-US" dirty="0" err="1"/>
              <a:t>behaviour</a:t>
            </a:r>
            <a:r>
              <a:rPr lang="en-US" dirty="0"/>
              <a:t> – ask students how they have managed this in the past- what communication skills helped them and the individual work through the situation.</a:t>
            </a:r>
            <a:endParaRPr lang="en-US" dirty="0">
              <a:cs typeface="Calibri"/>
            </a:endParaRPr>
          </a:p>
          <a:p>
            <a:endParaRPr lang="en-US" dirty="0"/>
          </a:p>
          <a:p>
            <a:r>
              <a:rPr lang="en-US" dirty="0"/>
              <a:t>coping with pain and sadness:  ask group if this has ever impacted on their work- reflecting on the situations workers have to deal with </a:t>
            </a:r>
          </a:p>
          <a:p>
            <a:r>
              <a:rPr lang="en-US" dirty="0"/>
              <a:t>from the individuals perspective how has the pain and loss of their situation impacted on them and their ability to connect with the work that needs to be done?</a:t>
            </a:r>
          </a:p>
          <a:p>
            <a:endParaRPr lang="en-US" dirty="0"/>
          </a:p>
          <a:p>
            <a:r>
              <a:rPr lang="en-US" dirty="0"/>
              <a:t>managing silence- again ask the group why is silence important?</a:t>
            </a:r>
          </a:p>
          <a:p>
            <a:r>
              <a:rPr lang="en-US" dirty="0"/>
              <a:t>how comfortable are they with silence? </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23</a:t>
            </a:fld>
            <a:endParaRPr lang="en-US"/>
          </a:p>
        </p:txBody>
      </p:sp>
    </p:spTree>
    <p:extLst>
      <p:ext uri="{BB962C8B-B14F-4D97-AF65-F5344CB8AC3E}">
        <p14:creationId xmlns:p14="http://schemas.microsoft.com/office/powerpoint/2010/main" val="4141379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Hwylusydd – mae’r sleid wedi’i hanimeiddio fel y gellir rhannu’r wybodaeth ar y sleid ar ôl i’r myfyrwyr roi eu hymatebion i’r cwestiwn isod.  Nid yw hon yn rhestr hollgynhwysfawr a gobeithio y bydd hyn cael ei ddangos unwaith y bydd ymatebion y myfyrwyr wedi'u casglu.</a:t>
            </a:r>
          </a:p>
          <a:p>
            <a:endParaRPr lang="en-US" dirty="0"/>
          </a:p>
          <a:p>
            <a:r>
              <a:rPr lang="cy" sz="1200" b="0" i="0" u="none" strike="noStrike" cap="none" baseline="0" dirty="0">
                <a:solidFill>
                  <a:srgbClr val="000000"/>
                </a:solidFill>
                <a:effectLst/>
                <a:uFillTx/>
                <a:latin typeface="Calibri" panose="020F0502020204030204" pitchFamily="34" charset="0"/>
              </a:rPr>
              <a:t>Gofynnwch i'r myfyrwyr weiddi'r rhwystrau - beth all rwystro unigolion rhag cyflawni eu canlyniadau llesiant. Hwylusydd i gofnodi ymatebion ar siart troi </a:t>
            </a:r>
          </a:p>
          <a:p>
            <a:endParaRPr lang="en-US" dirty="0"/>
          </a:p>
          <a:p>
            <a:r>
              <a:rPr lang="en-US" dirty="0">
                <a:cs typeface="Calibri"/>
              </a:rPr>
              <a:t>English </a:t>
            </a:r>
          </a:p>
          <a:p>
            <a:endParaRPr lang="en-US" dirty="0"/>
          </a:p>
          <a:p>
            <a:r>
              <a:rPr lang="en-US" dirty="0"/>
              <a:t>Facilitator – slide is animated so that the information on the slide can be shared after students have provided their responses to the question below.  This is not an exhaustive list as hopefully will be demonstrated once the students responses have been gathered.</a:t>
            </a:r>
          </a:p>
          <a:p>
            <a:endParaRPr lang="en-US" dirty="0"/>
          </a:p>
          <a:p>
            <a:r>
              <a:rPr lang="en-US" dirty="0"/>
              <a:t>Ask students to shout out the barriers- what can get in the way of individuals achieving their wellbeing outcomes. Facilitator  to record responses on flipchart </a:t>
            </a:r>
            <a:endParaRPr lang="en-US" dirty="0">
              <a:cs typeface="Calibri"/>
            </a:endParaRP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24</a:t>
            </a:fld>
            <a:endParaRPr lang="en-US"/>
          </a:p>
        </p:txBody>
      </p:sp>
    </p:spTree>
    <p:extLst>
      <p:ext uri="{BB962C8B-B14F-4D97-AF65-F5344CB8AC3E}">
        <p14:creationId xmlns:p14="http://schemas.microsoft.com/office/powerpoint/2010/main" val="5186383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2060"/>
                </a:solidFill>
                <a:effectLst/>
                <a:uFillTx/>
                <a:latin typeface="Calibri" panose="020F0502020204030204" pitchFamily="34" charset="0"/>
              </a:rPr>
              <a:t>Os byddwn yn colli gwrthrych neu berson, y cryfaf oedd yr ymlyniad oedd gennym at y gwrthrych neu'r person hwnnw, yna'r mwyaf o fygythiad i'n diogelwch neu hunaniaeth.   Gall hyn fod yn fwy cymhleth os byddwn yn profi nifer o golledion dros gyfnod cymharol fyr.</a:t>
            </a:r>
          </a:p>
          <a:p>
            <a:pPr marL="0" indent="0">
              <a:buNone/>
            </a:pPr>
            <a:r>
              <a:rPr lang="cy" sz="1200" b="0" i="0" u="none" strike="noStrike" cap="none" baseline="0" dirty="0">
                <a:solidFill>
                  <a:srgbClr val="002060"/>
                </a:solidFill>
                <a:effectLst/>
                <a:uFillTx/>
                <a:latin typeface="Calibri" panose="020F0502020204030204" pitchFamily="34" charset="0"/>
              </a:rPr>
              <a:t>Mae Marris yn awgrymu bod angen i fodau dynol ddal gafael ar bethau cyfarwydd fel ymateb naturiol i newid, hyd yn oed os yw’r newid hwnnw’n cael ei ddewis ac yn fuddiol.  Mae deall yr agwedd hon ar golled a newid yn amhrisiadwy ar gyfer ymarfer gofal cymdeithasol effeithiol.  Mae’n ein helpu i ddeall ac yna gweithio gyda phobl sy’n ymddangos yn anfodlon neu’n methu â gwneud newidiadau cadarnhaol yn barhaus – y fenyw mewn perthynas gamdriniol, y person sy’n cael trafferth delio â chaethiwed i gyffuriau neu alcohol, y person digartref sy’n methu â dod i gyfarfodydd am denantiaeth.</a:t>
            </a:r>
          </a:p>
          <a:p>
            <a:pPr marL="0" indent="0">
              <a:buNone/>
            </a:pPr>
            <a:endParaRPr lang="en-GB" dirty="0">
              <a:solidFill>
                <a:srgbClr val="002060"/>
              </a:solidFill>
            </a:endParaRPr>
          </a:p>
          <a:p>
            <a:pPr marL="0" indent="0">
              <a:buNone/>
            </a:pPr>
            <a:r>
              <a:rPr lang="cy" sz="1200" b="0" i="0" u="none" strike="noStrike" cap="none" baseline="0" dirty="0">
                <a:solidFill>
                  <a:srgbClr val="002060"/>
                </a:solidFill>
                <a:effectLst/>
                <a:uFillTx/>
                <a:latin typeface="Calibri" panose="020F0502020204030204" pitchFamily="34" charset="0"/>
              </a:rPr>
              <a:t>Mae deall yr agwedd hon ar golled neu newid yn amhrisiadwy ar gyfer ymarfer gwaith cymdeithasol effeithiol – mae’n ein helpu i ddeall ac yna gweithio gyda phobl sy’n ymddangos yn anfodlon neu’n methu â gwneud newidiadau cadarnhaol.  (hy mae angen i ni ddeall byd tybiedig person - beth sy'n cyfrannu at ei synnwyr o'r hunan a safbwynt y byd ohono). </a:t>
            </a:r>
          </a:p>
          <a:p>
            <a:endParaRPr lang="en-GB" dirty="0">
              <a:solidFill>
                <a:srgbClr val="002060"/>
              </a:solidFill>
            </a:endParaRPr>
          </a:p>
          <a:p>
            <a:r>
              <a:rPr lang="en-GB" dirty="0">
                <a:solidFill>
                  <a:srgbClr val="002060"/>
                </a:solidFill>
                <a:cs typeface="Calibri"/>
              </a:rPr>
              <a:t>English </a:t>
            </a:r>
            <a:endParaRPr lang="en-GB" dirty="0">
              <a:solidFill>
                <a:srgbClr val="002060"/>
              </a:solidFill>
            </a:endParaRPr>
          </a:p>
          <a:p>
            <a:endParaRPr lang="en-GB" dirty="0">
              <a:solidFill>
                <a:srgbClr val="002060"/>
              </a:solidFill>
              <a:cs typeface="Calibri" panose="020F0502020204030204"/>
            </a:endParaRPr>
          </a:p>
          <a:p>
            <a:r>
              <a:rPr lang="en-GB" dirty="0">
                <a:solidFill>
                  <a:srgbClr val="002060"/>
                </a:solidFill>
              </a:rPr>
              <a:t>If we lose an object or a person the stronger the attachment we had to that object or person, then the greater threat to our security or identity.   This can be further complicated if we experience a number of losses over a relatively short period of time.</a:t>
            </a:r>
          </a:p>
          <a:p>
            <a:pPr marL="0" indent="0">
              <a:buNone/>
            </a:pPr>
            <a:r>
              <a:rPr lang="en-GB" dirty="0">
                <a:solidFill>
                  <a:srgbClr val="002060"/>
                </a:solidFill>
              </a:rPr>
              <a:t>Marris suggests that humans need to hold on to familiar things as a natural response to change, even if that change is chosen and is beneficial.  Understanding this aspect of loss and change is invaluable for effective social care practice.  It helps us understand and then work with people who seem to be persistently unwilling or unable to make positive changes – the woman in an abusive relationship, the person struggling to deal with drug or alcohol addiction, the homeless person who fails to appear at meetings re a tenancy.</a:t>
            </a:r>
          </a:p>
          <a:p>
            <a:pPr marL="0" indent="0">
              <a:buNone/>
            </a:pPr>
            <a:endParaRPr lang="en-GB" dirty="0">
              <a:solidFill>
                <a:srgbClr val="002060"/>
              </a:solidFill>
            </a:endParaRPr>
          </a:p>
          <a:p>
            <a:pPr marL="0" indent="0">
              <a:buNone/>
            </a:pPr>
            <a:r>
              <a:rPr lang="en-GB" dirty="0">
                <a:solidFill>
                  <a:srgbClr val="002060"/>
                </a:solidFill>
              </a:rPr>
              <a:t>Understanding this aspect of loss or change is invaluable for effective social work practice – it helps us to understand and then work with people who seem to be unwilling or unable to make positive changes.  (i.e. we need to understand a person’s assumptive world – what contributes to their sense of self and the world’s view of them). </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25</a:t>
            </a:fld>
            <a:endParaRPr lang="en-US"/>
          </a:p>
        </p:txBody>
      </p:sp>
    </p:spTree>
    <p:extLst>
      <p:ext uri="{BB962C8B-B14F-4D97-AF65-F5344CB8AC3E}">
        <p14:creationId xmlns:p14="http://schemas.microsoft.com/office/powerpoint/2010/main" val="30565383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b="0" i="0" u="none" strike="noStrike" cap="none" baseline="0" dirty="0">
                <a:effectLst/>
                <a:uFillTx/>
              </a:rPr>
              <a:t>Datblygodd </a:t>
            </a:r>
            <a:r>
              <a:rPr lang="cy" sz="1200" b="0" i="0" u="none" strike="noStrike" cap="none" baseline="0" dirty="0">
                <a:solidFill>
                  <a:srgbClr val="385624"/>
                </a:solidFill>
                <a:effectLst/>
                <a:uFillTx/>
                <a:latin typeface="Calibri" panose="020F0502020204030204" pitchFamily="34" charset="0"/>
              </a:rPr>
              <a:t>James </a:t>
            </a:r>
            <a:r>
              <a:rPr lang="cy" sz="1200" b="1" i="0" u="none" strike="noStrike" cap="none" baseline="0" dirty="0">
                <a:solidFill>
                  <a:srgbClr val="385624"/>
                </a:solidFill>
                <a:effectLst/>
                <a:uFillTx/>
                <a:latin typeface="Calibri" panose="020F0502020204030204" pitchFamily="34" charset="0"/>
              </a:rPr>
              <a:t>Prochaska </a:t>
            </a:r>
            <a:r>
              <a:rPr lang="cy" sz="1200" b="0" i="0" u="none" strike="noStrike" cap="none" baseline="0" dirty="0">
                <a:solidFill>
                  <a:srgbClr val="385624"/>
                </a:solidFill>
                <a:effectLst/>
                <a:uFillTx/>
                <a:latin typeface="Calibri" panose="020F0502020204030204" pitchFamily="34" charset="0"/>
              </a:rPr>
              <a:t>a Carlo </a:t>
            </a:r>
            <a:r>
              <a:rPr lang="cy" sz="1200" b="1" i="0" u="none" strike="noStrike" cap="none" baseline="0" dirty="0">
                <a:solidFill>
                  <a:srgbClr val="385624"/>
                </a:solidFill>
                <a:effectLst/>
                <a:uFillTx/>
                <a:latin typeface="Calibri" panose="020F0502020204030204" pitchFamily="34" charset="0"/>
              </a:rPr>
              <a:t>Diclemente</a:t>
            </a:r>
            <a:r>
              <a:rPr lang="cy" sz="1200" b="0" i="0" u="none" strike="noStrike" cap="none" baseline="0" dirty="0">
                <a:solidFill>
                  <a:srgbClr val="385624"/>
                </a:solidFill>
                <a:effectLst/>
                <a:uFillTx/>
                <a:latin typeface="Calibri" panose="020F0502020204030204" pitchFamily="34" charset="0"/>
              </a:rPr>
              <a:t>(</a:t>
            </a:r>
            <a:r>
              <a:rPr lang="cy" sz="1200" b="1" i="0" u="none" strike="noStrike" cap="none" baseline="0" dirty="0">
                <a:solidFill>
                  <a:srgbClr val="385624"/>
                </a:solidFill>
                <a:effectLst/>
                <a:uFillTx/>
                <a:latin typeface="Calibri" panose="020F0502020204030204" pitchFamily="34" charset="0"/>
              </a:rPr>
              <a:t>1982</a:t>
            </a:r>
            <a:r>
              <a:rPr lang="cy" sz="1200" b="0" i="0" u="none" strike="noStrike" cap="none" baseline="0" dirty="0">
                <a:solidFill>
                  <a:srgbClr val="385624"/>
                </a:solidFill>
                <a:effectLst/>
                <a:uFillTx/>
                <a:latin typeface="Calibri" panose="020F0502020204030204" pitchFamily="34" charset="0"/>
              </a:rPr>
              <a:t>) fodel o newid. </a:t>
            </a:r>
          </a:p>
          <a:p>
            <a:endParaRPr lang="en-GB" sz="1200" dirty="0">
              <a:solidFill>
                <a:schemeClr val="accent6">
                  <a:lumMod val="50000"/>
                </a:schemeClr>
              </a:solidFill>
            </a:endParaRPr>
          </a:p>
          <a:p>
            <a:r>
              <a:rPr lang="en-GB" sz="1200" dirty="0">
                <a:solidFill>
                  <a:schemeClr val="accent6">
                    <a:lumMod val="50000"/>
                  </a:schemeClr>
                </a:solidFill>
              </a:rPr>
              <a:t>James </a:t>
            </a:r>
            <a:r>
              <a:rPr lang="en-GB" sz="1200" b="1" dirty="0">
                <a:solidFill>
                  <a:schemeClr val="accent6">
                    <a:lumMod val="50000"/>
                  </a:schemeClr>
                </a:solidFill>
              </a:rPr>
              <a:t>Prochaska</a:t>
            </a:r>
            <a:r>
              <a:rPr lang="en-GB" sz="1200" dirty="0">
                <a:solidFill>
                  <a:schemeClr val="accent6">
                    <a:lumMod val="50000"/>
                  </a:schemeClr>
                </a:solidFill>
              </a:rPr>
              <a:t> and Carlo </a:t>
            </a:r>
            <a:r>
              <a:rPr lang="en-GB" sz="1200" b="1" dirty="0">
                <a:solidFill>
                  <a:schemeClr val="accent6">
                    <a:lumMod val="50000"/>
                  </a:schemeClr>
                </a:solidFill>
              </a:rPr>
              <a:t>Diclemente</a:t>
            </a:r>
            <a:r>
              <a:rPr lang="en-GB" sz="1200" dirty="0">
                <a:solidFill>
                  <a:schemeClr val="accent6">
                    <a:lumMod val="50000"/>
                  </a:schemeClr>
                </a:solidFill>
              </a:rPr>
              <a:t> (</a:t>
            </a:r>
            <a:r>
              <a:rPr lang="en-GB" sz="1200" b="1" dirty="0">
                <a:solidFill>
                  <a:schemeClr val="accent6">
                    <a:lumMod val="50000"/>
                  </a:schemeClr>
                </a:solidFill>
              </a:rPr>
              <a:t>1982</a:t>
            </a:r>
            <a:r>
              <a:rPr lang="en-GB" sz="1200" dirty="0">
                <a:solidFill>
                  <a:schemeClr val="accent6">
                    <a:lumMod val="50000"/>
                  </a:schemeClr>
                </a:solidFill>
              </a:rPr>
              <a:t>) developed a model of change. </a:t>
            </a:r>
          </a:p>
          <a:p>
            <a:r>
              <a:rPr lang="en-GB" dirty="0"/>
              <a:t>Theory about understanding peoples readiness to make change. Nobody changes by force, change occurs most sustainably when it is something which people genuinely desire.  </a:t>
            </a:r>
          </a:p>
          <a:p>
            <a:br>
              <a:rPr lang="en-US" dirty="0">
                <a:cs typeface="+mn-lt"/>
              </a:rPr>
            </a:br>
            <a:r>
              <a:rPr lang="en-GB" dirty="0"/>
              <a:t>Pre contemplation – ignorance is bliss. Workers skill here is about clarifying the decision to change is theirs, explaining the risks of not changing and offering encouragement. </a:t>
            </a:r>
            <a:endParaRPr lang="en-US" dirty="0">
              <a:cs typeface="Calibri" panose="020F0502020204030204"/>
            </a:endParaRPr>
          </a:p>
          <a:p>
            <a:br>
              <a:rPr lang="en-US" dirty="0">
                <a:cs typeface="+mn-lt"/>
              </a:rPr>
            </a:br>
            <a:r>
              <a:rPr lang="en-GB" dirty="0"/>
              <a:t>Contemplation stage – ambivalent about making changes , reluctant to set a timescale for doing things differently.  Workers support individuals to consider the costs and benefits of their current situation and a scenario where things were different.  </a:t>
            </a:r>
            <a:endParaRPr lang="en-US" dirty="0">
              <a:cs typeface="Calibri" panose="020F0502020204030204"/>
            </a:endParaRPr>
          </a:p>
          <a:p>
            <a:br>
              <a:rPr lang="en-US" dirty="0">
                <a:cs typeface="+mn-lt"/>
              </a:rPr>
            </a:br>
            <a:r>
              <a:rPr lang="en-GB" dirty="0"/>
              <a:t>Preparation – ‘testing the waters’ worker should look at problem solving to support person to move past barriers they feel exist. Identify support resources to move forward. Encouragement – everyone has skills to make changes if they want to. </a:t>
            </a:r>
            <a:endParaRPr lang="en-US" dirty="0">
              <a:cs typeface="Calibri" panose="020F0502020204030204"/>
            </a:endParaRPr>
          </a:p>
          <a:p>
            <a:br>
              <a:rPr lang="en-US" dirty="0">
                <a:cs typeface="+mn-lt"/>
              </a:rPr>
            </a:br>
            <a:r>
              <a:rPr lang="en-GB" dirty="0"/>
              <a:t>Action – worker should focus on support available to person and encourage person to note success. Feelings of loss may be apparent for the person in moving away from their old way of living so the benefits of the new situation should continue to be encouraged. </a:t>
            </a:r>
            <a:endParaRPr lang="en-US" dirty="0">
              <a:cs typeface="Calibri" panose="020F0502020204030204"/>
            </a:endParaRPr>
          </a:p>
          <a:p>
            <a:r>
              <a:rPr lang="en-GB" dirty="0"/>
              <a:t>Maintenance</a:t>
            </a:r>
          </a:p>
          <a:p>
            <a:r>
              <a:rPr lang="en-GB" dirty="0"/>
              <a:t>Relapse – worker should reassess motivation and the barriers they face. Evaluate the reasons for relapse and promote strategies for the person to continue with change.  </a:t>
            </a:r>
            <a:endParaRPr lang="en-GB" dirty="0">
              <a:cs typeface="Calibri"/>
            </a:endParaRPr>
          </a:p>
          <a:p>
            <a:br>
              <a:rPr lang="en-US" dirty="0"/>
            </a:br>
            <a:endParaRPr lang="en-US" dirty="0"/>
          </a:p>
          <a:p>
            <a:r>
              <a:rPr lang="en-GB" dirty="0"/>
              <a:t>New years resolution!</a:t>
            </a:r>
          </a:p>
          <a:p>
            <a:r>
              <a:rPr lang="en-GB" dirty="0"/>
              <a:t>Motivational interviewing</a:t>
            </a:r>
          </a:p>
          <a:p>
            <a:br>
              <a:rPr lang="en-US" dirty="0"/>
            </a:br>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26</a:t>
            </a:fld>
            <a:endParaRPr lang="en-US"/>
          </a:p>
        </p:txBody>
      </p:sp>
    </p:spTree>
    <p:extLst>
      <p:ext uri="{BB962C8B-B14F-4D97-AF65-F5344CB8AC3E}">
        <p14:creationId xmlns:p14="http://schemas.microsoft.com/office/powerpoint/2010/main" val="3608971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1- </a:t>
            </a:r>
            <a:r>
              <a:rPr lang="cy" sz="1200" b="0" i="0" u="none" strike="noStrike" cap="none" baseline="0" dirty="0" err="1">
                <a:solidFill>
                  <a:srgbClr val="000000"/>
                </a:solidFill>
                <a:effectLst/>
                <a:uFillTx/>
                <a:latin typeface="Calibri" panose="020F0502020204030204" pitchFamily="34" charset="0"/>
              </a:rPr>
              <a:t>byddwn</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yn</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ystyried</a:t>
            </a:r>
            <a:r>
              <a:rPr lang="cy" sz="1200" b="0" i="0" u="none" strike="noStrike" cap="none" baseline="0" dirty="0">
                <a:solidFill>
                  <a:srgbClr val="000000"/>
                </a:solidFill>
                <a:effectLst/>
                <a:uFillTx/>
                <a:latin typeface="Calibri" panose="020F0502020204030204" pitchFamily="34" charset="0"/>
              </a:rPr>
              <a:t> tri model </a:t>
            </a:r>
            <a:r>
              <a:rPr lang="cy" sz="1200" b="0" i="0" u="none" strike="noStrike" cap="none" baseline="0" dirty="0" err="1">
                <a:solidFill>
                  <a:srgbClr val="000000"/>
                </a:solidFill>
                <a:effectLst/>
                <a:uFillTx/>
                <a:latin typeface="Calibri" panose="020F0502020204030204" pitchFamily="34" charset="0"/>
              </a:rPr>
              <a:t>asesu</a:t>
            </a:r>
            <a:r>
              <a:rPr lang="cy" sz="1200" b="0" i="0" u="none" strike="noStrike" cap="none" baseline="0" dirty="0">
                <a:solidFill>
                  <a:srgbClr val="000000"/>
                </a:solidFill>
                <a:effectLst/>
                <a:uFillTx/>
                <a:latin typeface="Calibri" panose="020F0502020204030204" pitchFamily="34" charset="0"/>
              </a:rPr>
              <a:t> – </a:t>
            </a:r>
            <a:r>
              <a:rPr lang="cy" sz="1200" b="0" i="0" u="none" strike="noStrike" cap="none" baseline="0" dirty="0" err="1">
                <a:solidFill>
                  <a:srgbClr val="000000"/>
                </a:solidFill>
                <a:effectLst/>
                <a:uFillTx/>
                <a:latin typeface="Calibri" panose="020F0502020204030204" pitchFamily="34" charset="0"/>
              </a:rPr>
              <a:t>gan</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edrych</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ar</a:t>
            </a:r>
            <a:r>
              <a:rPr lang="cy" sz="1200" b="0" i="0" u="none" strike="noStrike" cap="none" baseline="0" dirty="0">
                <a:solidFill>
                  <a:srgbClr val="000000"/>
                </a:solidFill>
                <a:effectLst/>
                <a:uFillTx/>
                <a:latin typeface="Calibri" panose="020F0502020204030204" pitchFamily="34" charset="0"/>
              </a:rPr>
              <a:t> y </a:t>
            </a:r>
            <a:r>
              <a:rPr lang="cy" sz="1200" b="0" i="0" u="none" strike="noStrike" cap="none" baseline="0" dirty="0" err="1">
                <a:solidFill>
                  <a:srgbClr val="000000"/>
                </a:solidFill>
                <a:effectLst/>
                <a:uFillTx/>
                <a:latin typeface="Calibri" panose="020F0502020204030204" pitchFamily="34" charset="0"/>
              </a:rPr>
              <a:t>modelau</a:t>
            </a:r>
            <a:r>
              <a:rPr lang="cy" sz="1200" b="0" i="0" u="none" strike="noStrike" cap="none" baseline="0" dirty="0">
                <a:solidFill>
                  <a:srgbClr val="000000"/>
                </a:solidFill>
                <a:effectLst/>
                <a:uFillTx/>
                <a:latin typeface="Calibri" panose="020F0502020204030204" pitchFamily="34" charset="0"/>
              </a:rPr>
              <a:t> a </a:t>
            </a:r>
            <a:r>
              <a:rPr lang="cy" sz="1200" b="0" i="0" u="none" strike="noStrike" cap="none" baseline="0" dirty="0" err="1">
                <a:solidFill>
                  <a:srgbClr val="000000"/>
                </a:solidFill>
                <a:effectLst/>
                <a:uFillTx/>
                <a:latin typeface="Calibri" panose="020F0502020204030204" pitchFamily="34" charset="0"/>
              </a:rPr>
              <a:t>awgrymwyd</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gan</a:t>
            </a:r>
            <a:r>
              <a:rPr lang="cy" sz="1200" b="0" i="0" u="none" strike="noStrike" cap="none" baseline="0" dirty="0">
                <a:solidFill>
                  <a:srgbClr val="000000"/>
                </a:solidFill>
                <a:effectLst/>
                <a:uFillTx/>
                <a:latin typeface="Calibri" panose="020F0502020204030204" pitchFamily="34" charset="0"/>
              </a:rPr>
              <a:t> Beckett a Crawford.</a:t>
            </a:r>
          </a:p>
          <a:p>
            <a:endParaRPr lang="en-US" dirty="0"/>
          </a:p>
          <a:p>
            <a:r>
              <a:rPr lang="cy" sz="1200" b="0" i="0" u="none" strike="noStrike" cap="none" baseline="0" dirty="0">
                <a:solidFill>
                  <a:srgbClr val="000000"/>
                </a:solidFill>
                <a:effectLst/>
                <a:uFillTx/>
                <a:latin typeface="Calibri" panose="020F0502020204030204" pitchFamily="34" charset="0"/>
              </a:rPr>
              <a:t>2- Paratoi – arafu'r meddwl, bod yn glir ynghylch sut rydym yn paratoi ar gyfer y gwaith – er enghraifft mae’n rhaid i ni gynnwys barn a dymuniadau’r person(au) sydd â chyfrifoldeb rhiant.   </a:t>
            </a:r>
          </a:p>
          <a:p>
            <a:endParaRPr lang="cy" dirty="0">
              <a:solidFill>
                <a:srgbClr val="000000"/>
              </a:solidFill>
              <a:latin typeface="Calibri" panose="020F0502020204030204" pitchFamily="34" charset="0"/>
            </a:endParaRPr>
          </a:p>
          <a:p>
            <a:r>
              <a:rPr lang="cy" sz="1200" b="0" i="0" u="none" strike="noStrike" cap="none" baseline="0" dirty="0">
                <a:solidFill>
                  <a:srgbClr val="000000"/>
                </a:solidFill>
                <a:effectLst/>
                <a:uFillTx/>
                <a:latin typeface="Calibri" panose="020F0502020204030204" pitchFamily="34" charset="0"/>
              </a:rPr>
              <a:t>Myfyrio ar theori datblygiad plant a sut y gall hyn ein helpu i baratoi ar gyfer sesiynau asesu gyda phlant.  </a:t>
            </a:r>
          </a:p>
          <a:p>
            <a:r>
              <a:rPr lang="cy" sz="1200" b="0" i="0" u="none" strike="noStrike" cap="none" baseline="0" dirty="0">
                <a:solidFill>
                  <a:srgbClr val="000000"/>
                </a:solidFill>
                <a:effectLst/>
                <a:uFillTx/>
                <a:latin typeface="Calibri" panose="020F0502020204030204" pitchFamily="34" charset="0"/>
              </a:rPr>
              <a:t>Ymgorffori dull gweithredu seiliedig ar hawliau o gychwyn cyntaf y broses asesu. </a:t>
            </a:r>
          </a:p>
          <a:p>
            <a:endParaRPr lang="en-US" dirty="0"/>
          </a:p>
          <a:p>
            <a:r>
              <a:rPr lang="cy" sz="1200" b="0" i="0" u="none" strike="noStrike" cap="none" baseline="0" dirty="0">
                <a:solidFill>
                  <a:srgbClr val="000000"/>
                </a:solidFill>
                <a:effectLst/>
                <a:uFillTx/>
                <a:latin typeface="Calibri" panose="020F0502020204030204" pitchFamily="34" charset="0"/>
              </a:rPr>
              <a:t>3. </a:t>
            </a:r>
            <a:r>
              <a:rPr lang="cy" sz="1200" b="0" i="0" u="none" strike="noStrike" cap="none" baseline="0" dirty="0" err="1">
                <a:solidFill>
                  <a:srgbClr val="000000"/>
                </a:solidFill>
                <a:effectLst/>
                <a:uFillTx/>
                <a:latin typeface="Calibri" panose="020F0502020204030204" pitchFamily="34" charset="0"/>
              </a:rPr>
              <a:t>gofynnwch</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i'r</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grŵp</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beth</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yw</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rhai</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o'r</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rhwystrau</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wrth</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siarad</a:t>
            </a:r>
            <a:r>
              <a:rPr lang="cy" sz="1200" b="0" i="0" u="none" strike="noStrike" cap="none" baseline="0" dirty="0">
                <a:solidFill>
                  <a:srgbClr val="000000"/>
                </a:solidFill>
                <a:effectLst/>
                <a:uFillTx/>
                <a:latin typeface="Calibri" panose="020F0502020204030204" pitchFamily="34" charset="0"/>
              </a:rPr>
              <a:t> â </a:t>
            </a:r>
            <a:r>
              <a:rPr lang="cy" dirty="0" err="1">
                <a:solidFill>
                  <a:srgbClr val="000000"/>
                </a:solidFill>
                <a:latin typeface="Calibri" panose="020F0502020204030204" pitchFamily="34" charset="0"/>
              </a:rPr>
              <a:t>oedolion</a:t>
            </a:r>
            <a:r>
              <a:rPr lang="cy" dirty="0">
                <a:solidFill>
                  <a:srgbClr val="000000"/>
                </a:solidFill>
                <a:latin typeface="Calibri" panose="020F0502020204030204" pitchFamily="34" charset="0"/>
              </a:rPr>
              <a:t> </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Hwylusydd</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i</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gofnodi'r</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ymateb</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ar</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siart</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troi</a:t>
            </a:r>
            <a:r>
              <a:rPr lang="cy" sz="1200" b="0" i="0" u="none" strike="noStrike" cap="none" baseline="0" dirty="0">
                <a:solidFill>
                  <a:srgbClr val="000000"/>
                </a:solidFill>
                <a:effectLst/>
                <a:uFillTx/>
                <a:latin typeface="Calibri" panose="020F0502020204030204" pitchFamily="34" charset="0"/>
              </a:rPr>
              <a:t>.</a:t>
            </a:r>
            <a:r>
              <a:rPr lang="cy" dirty="0">
                <a:solidFill>
                  <a:srgbClr val="000000"/>
                </a:solidFill>
                <a:latin typeface="Calibri" panose="020F0502020204030204" pitchFamily="34" charset="0"/>
              </a:rPr>
              <a:t> </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Byddwn</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yn</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trafod</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hyn</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ymhellach</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yn</a:t>
            </a:r>
            <a:r>
              <a:rPr lang="cy" sz="1200" b="0" i="0" u="none" strike="noStrike" cap="none" baseline="0" dirty="0">
                <a:solidFill>
                  <a:srgbClr val="000000"/>
                </a:solidFill>
                <a:effectLst/>
                <a:uFillTx/>
                <a:latin typeface="Calibri" panose="020F0502020204030204" pitchFamily="34" charset="0"/>
              </a:rPr>
              <a:t> </a:t>
            </a:r>
            <a:r>
              <a:rPr lang="cy" sz="1200" b="0" i="0" u="none" strike="noStrike" cap="none" baseline="0" dirty="0" err="1">
                <a:solidFill>
                  <a:srgbClr val="000000"/>
                </a:solidFill>
                <a:effectLst/>
                <a:uFillTx/>
                <a:latin typeface="Calibri" panose="020F0502020204030204" pitchFamily="34" charset="0"/>
              </a:rPr>
              <a:t>ystod</a:t>
            </a:r>
            <a:r>
              <a:rPr lang="cy" sz="1200" b="0" i="0" u="none" strike="noStrike" cap="none" baseline="0" dirty="0">
                <a:solidFill>
                  <a:srgbClr val="000000"/>
                </a:solidFill>
                <a:effectLst/>
                <a:uFillTx/>
                <a:latin typeface="Calibri" panose="020F0502020204030204" pitchFamily="34" charset="0"/>
              </a:rPr>
              <a:t> y </a:t>
            </a:r>
            <a:r>
              <a:rPr lang="cy" sz="1200" b="0" i="0" u="none" strike="noStrike" cap="none" baseline="0" dirty="0" err="1">
                <a:solidFill>
                  <a:srgbClr val="000000"/>
                </a:solidFill>
                <a:effectLst/>
                <a:uFillTx/>
                <a:latin typeface="Calibri" panose="020F0502020204030204" pitchFamily="34" charset="0"/>
              </a:rPr>
              <a:t>ddarlith</a:t>
            </a:r>
            <a:r>
              <a:rPr lang="cy" sz="1200" b="0" i="0" u="none" strike="noStrike" cap="none" baseline="0" dirty="0">
                <a:solidFill>
                  <a:srgbClr val="000000"/>
                </a:solidFill>
                <a:effectLst/>
                <a:uFillTx/>
                <a:latin typeface="Calibri" panose="020F0502020204030204" pitchFamily="34" charset="0"/>
              </a:rPr>
              <a:t> hon.</a:t>
            </a:r>
            <a:endParaRPr lang="cy" sz="1200" b="0" i="0" u="none" strike="noStrike" cap="none" baseline="0" dirty="0">
              <a:solidFill>
                <a:srgbClr val="000000"/>
              </a:solidFill>
              <a:effectLst/>
              <a:uFillTx/>
              <a:latin typeface="Calibri" panose="020F0502020204030204" pitchFamily="34" charset="0"/>
              <a:cs typeface="Calibri" panose="020F0502020204030204" pitchFamily="34" charset="0"/>
            </a:endParaRPr>
          </a:p>
          <a:p>
            <a:endParaRPr lang="en-US" dirty="0"/>
          </a:p>
          <a:p>
            <a:pPr marL="342900" indent="-342900">
              <a:buAutoNum type="arabicPeriod"/>
            </a:pPr>
            <a:r>
              <a:rPr lang="en-US" dirty="0"/>
              <a:t>We will consider three models of assessment – looking at the models suggested by Beckett and Crawford.</a:t>
            </a:r>
            <a:endParaRPr lang="en-US" dirty="0">
              <a:cs typeface="Calibri"/>
            </a:endParaRPr>
          </a:p>
          <a:p>
            <a:endParaRPr lang="en-US" dirty="0"/>
          </a:p>
          <a:p>
            <a:r>
              <a:rPr lang="en-US" dirty="0"/>
              <a:t>2. Preparation – slowing our thinking down , being clear about how we prepare for the work - for example we must include the views and wishes of the individual</a:t>
            </a:r>
            <a:endParaRPr lang="en-US" dirty="0">
              <a:cs typeface="Calibri"/>
            </a:endParaRPr>
          </a:p>
          <a:p>
            <a:endParaRPr lang="en-US" dirty="0"/>
          </a:p>
          <a:p>
            <a:r>
              <a:rPr lang="en-US" dirty="0"/>
              <a:t>3. Ask the group what are some of the barriers when talking with adults – Facilitator to capture the response on flip chart.  We will be discussing this further during this lecture.</a:t>
            </a:r>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7</a:t>
            </a:fld>
            <a:endParaRPr lang="en-US"/>
          </a:p>
        </p:txBody>
      </p:sp>
    </p:spTree>
    <p:extLst>
      <p:ext uri="{BB962C8B-B14F-4D97-AF65-F5344CB8AC3E}">
        <p14:creationId xmlns:p14="http://schemas.microsoft.com/office/powerpoint/2010/main" val="26876248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cy" sz="1200" b="0" i="0" u="none" strike="noStrike" cap="none" baseline="0" dirty="0">
                <a:solidFill>
                  <a:srgbClr val="002060"/>
                </a:solidFill>
                <a:effectLst/>
                <a:uFillTx/>
                <a:latin typeface="Calibri" panose="020F0502020204030204" pitchFamily="34" charset="0"/>
              </a:rPr>
              <a:t>Yn wahanol i sgyrsiau achlysurol, maes y gweithiwr gofal cymdeithasol yw amgylchedd lle mae'n ofynnol i'r unigolyn gael cipolwg ar ei ymddygiad a sut mae'n delio â (prosesu) phroblemau/sefyllfaoedd. Gall hyn gynnwys manylion sensitif/personol.</a:t>
            </a:r>
          </a:p>
          <a:p>
            <a:pPr marL="0" indent="0">
              <a:buNone/>
            </a:pPr>
            <a:r>
              <a:rPr lang="cy" sz="1200" b="0" i="0" u="none" strike="noStrike" cap="none" baseline="0" dirty="0">
                <a:solidFill>
                  <a:srgbClr val="002060"/>
                </a:solidFill>
                <a:effectLst/>
                <a:uFillTx/>
                <a:latin typeface="Calibri" panose="020F0502020204030204" pitchFamily="34" charset="0"/>
              </a:rPr>
              <a:t>Felly mae’n rhan o’ch tasg i greu amgylchedd lle mae’r unigolyn yn teimlo’n ddiogel o ran cael trafodaethau agored a gonest. (ydyn ni bob amser yn agored ac yn onest?)</a:t>
            </a:r>
          </a:p>
          <a:p>
            <a:pPr marL="0" indent="0">
              <a:buNone/>
            </a:pPr>
            <a:endParaRPr lang="en-GB" dirty="0">
              <a:solidFill>
                <a:srgbClr val="002060"/>
              </a:solidFill>
            </a:endParaRPr>
          </a:p>
          <a:p>
            <a:pPr marL="0" indent="0">
              <a:buNone/>
            </a:pPr>
            <a:r>
              <a:rPr lang="cy" sz="1200" b="0" i="0" u="none" strike="noStrike" cap="none" baseline="0" dirty="0">
                <a:solidFill>
                  <a:srgbClr val="002060"/>
                </a:solidFill>
                <a:effectLst/>
                <a:uFillTx/>
                <a:latin typeface="Calibri"/>
                <a:cs typeface="Calibri"/>
              </a:rPr>
              <a:t>Archwiliwch a ydym bob amser yn agored ac yn onest am ein bywyd ein hunain - ailgysylltwch â'r llinellau amser a gofyn i fyfyrwyr fyfyrio ar yr heriau o rannu gwybodaeth bersonol</a:t>
            </a:r>
            <a:r>
              <a:rPr lang="cy" dirty="0">
                <a:solidFill>
                  <a:srgbClr val="002060"/>
                </a:solidFill>
                <a:latin typeface="Calibri"/>
                <a:cs typeface="Calibri"/>
              </a:rPr>
              <a:t>.</a:t>
            </a:r>
            <a:endParaRPr lang="cy" sz="1200" b="0" i="0" u="none" strike="noStrike" cap="none" baseline="0" dirty="0">
              <a:solidFill>
                <a:srgbClr val="002060"/>
              </a:solidFill>
              <a:effectLst/>
              <a:uFillTx/>
              <a:latin typeface="Calibri" panose="020F0502020204030204" pitchFamily="34" charset="0"/>
              <a:cs typeface="Calibri"/>
            </a:endParaRPr>
          </a:p>
          <a:p>
            <a:endParaRPr lang="en-US" dirty="0">
              <a:solidFill>
                <a:srgbClr val="002060"/>
              </a:solidFill>
              <a:cs typeface="Calibri"/>
            </a:endParaRPr>
          </a:p>
          <a:p>
            <a:r>
              <a:rPr lang="en-US" dirty="0">
                <a:solidFill>
                  <a:srgbClr val="002060"/>
                </a:solidFill>
                <a:cs typeface="Calibri"/>
              </a:rPr>
              <a:t>English </a:t>
            </a:r>
          </a:p>
          <a:p>
            <a:endParaRPr lang="en-US" dirty="0">
              <a:solidFill>
                <a:srgbClr val="000000"/>
              </a:solidFill>
            </a:endParaRPr>
          </a:p>
          <a:p>
            <a:pPr marL="0" indent="0">
              <a:buNone/>
            </a:pPr>
            <a:r>
              <a:rPr lang="en-GB" dirty="0">
                <a:solidFill>
                  <a:srgbClr val="002060"/>
                </a:solidFill>
              </a:rPr>
              <a:t>Unlike casual conversations the realm of the social care worker is an environment where the individual is required to gain an insight into their behaviour and how they deal with (process) problems/situations. This may involve sensitive/personal details.</a:t>
            </a:r>
          </a:p>
          <a:p>
            <a:pPr marL="0" indent="0">
              <a:buNone/>
            </a:pPr>
            <a:r>
              <a:rPr lang="en-GB" dirty="0">
                <a:solidFill>
                  <a:srgbClr val="002060"/>
                </a:solidFill>
              </a:rPr>
              <a:t>Therefore it is part of your task to create an environment where the individual feels secure in terms of having open and honest discussions. (are we always open and honest?)</a:t>
            </a:r>
          </a:p>
          <a:p>
            <a:pPr marL="0" indent="0">
              <a:buNone/>
            </a:pPr>
            <a:endParaRPr lang="en-GB" dirty="0">
              <a:solidFill>
                <a:srgbClr val="002060"/>
              </a:solidFill>
            </a:endParaRPr>
          </a:p>
          <a:p>
            <a:pPr marL="0" indent="0">
              <a:buNone/>
            </a:pPr>
            <a:r>
              <a:rPr lang="en-GB" dirty="0">
                <a:solidFill>
                  <a:srgbClr val="002060"/>
                </a:solidFill>
              </a:rPr>
              <a:t>Explore whether we are always open and honest about our own life- reconnect to the timelines and ask students to reflect on the challenges of sharing personal information,</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27</a:t>
            </a:fld>
            <a:endParaRPr lang="en-US"/>
          </a:p>
        </p:txBody>
      </p:sp>
    </p:spTree>
    <p:extLst>
      <p:ext uri="{BB962C8B-B14F-4D97-AF65-F5344CB8AC3E}">
        <p14:creationId xmlns:p14="http://schemas.microsoft.com/office/powerpoint/2010/main" val="20015006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cy" sz="1200" b="1" i="0" u="none" strike="noStrike" cap="none" baseline="0" dirty="0">
                <a:solidFill>
                  <a:srgbClr val="002060"/>
                </a:solidFill>
                <a:effectLst/>
                <a:uFillTx/>
                <a:latin typeface="Calibri" panose="020F0502020204030204" pitchFamily="34" charset="0"/>
              </a:rPr>
              <a:t>Dymunolrwydd Cymdeithasol </a:t>
            </a:r>
            <a:r>
              <a:rPr lang="cy" sz="1200" b="0" i="0" u="none" strike="noStrike" cap="none" baseline="0" dirty="0">
                <a:solidFill>
                  <a:srgbClr val="002060"/>
                </a:solidFill>
                <a:effectLst/>
                <a:uFillTx/>
                <a:latin typeface="Calibri" panose="020F0502020204030204" pitchFamily="34" charset="0"/>
              </a:rPr>
              <a:t>– tueddiad i ddweud neu wneud pethau a fydd yn gwneud i berson neu eu grŵp cyfeirio edrych yn dda – pryderon ynghylch cael eu barnu’n negyddol – amharodrwydd i ddatgelu credoau amhoblogaidd, arferion rhyfedd, chwaeth neu ddymuniadau anghyffredin.</a:t>
            </a:r>
          </a:p>
          <a:p>
            <a:pPr marL="0" indent="0">
              <a:buNone/>
            </a:pPr>
            <a:r>
              <a:rPr lang="cy" sz="1200" b="1" i="0" u="none" strike="noStrike" cap="none" baseline="0" dirty="0">
                <a:solidFill>
                  <a:srgbClr val="002060"/>
                </a:solidFill>
                <a:effectLst/>
                <a:uFillTx/>
                <a:latin typeface="Calibri" panose="020F0502020204030204" pitchFamily="34" charset="0"/>
              </a:rPr>
              <a:t>Ymdeimlad o breifatrwydd </a:t>
            </a:r>
            <a:r>
              <a:rPr lang="cy" sz="1200" b="0" i="0" u="none" strike="noStrike" cap="none" baseline="0" dirty="0">
                <a:solidFill>
                  <a:srgbClr val="002060"/>
                </a:solidFill>
                <a:effectLst/>
                <a:uFillTx/>
                <a:latin typeface="Calibri" panose="020F0502020204030204" pitchFamily="34" charset="0"/>
              </a:rPr>
              <a:t>– gall ymdeimlad y defnyddiwr o breifatrwydd ddylanwadu ar ymatebion sy’n ymwneud â materion sy’n wahanol i drafodaeth bob dydd – e.e. crefydd, materion ariannol, rhyw, materion cyfreithiol, swyddogaethau’r corff ac ati.</a:t>
            </a:r>
          </a:p>
          <a:p>
            <a:pPr marL="0" indent="0">
              <a:buNone/>
            </a:pPr>
            <a:r>
              <a:rPr lang="cy" sz="1200" b="1" i="0" u="none" strike="noStrike" cap="none" baseline="0" dirty="0">
                <a:solidFill>
                  <a:srgbClr val="002060"/>
                </a:solidFill>
                <a:effectLst/>
                <a:uFillTx/>
                <a:latin typeface="Calibri" panose="020F0502020204030204" pitchFamily="34" charset="0"/>
              </a:rPr>
              <a:t>Ofn canlyniadau</a:t>
            </a:r>
          </a:p>
          <a:p>
            <a:pPr marL="0" indent="0">
              <a:buNone/>
            </a:pPr>
            <a:r>
              <a:rPr lang="cy" sz="1200" b="1" i="0" u="none" strike="noStrike" cap="none" baseline="0" dirty="0">
                <a:solidFill>
                  <a:srgbClr val="002060"/>
                </a:solidFill>
                <a:effectLst/>
                <a:uFillTx/>
                <a:latin typeface="Calibri" panose="020F0502020204030204" pitchFamily="34" charset="0"/>
              </a:rPr>
              <a:t>Ein dull o ran sefyllfaoedd ac unigolion </a:t>
            </a:r>
          </a:p>
          <a:p>
            <a:pPr marL="0" indent="0">
              <a:buNone/>
            </a:pPr>
            <a:r>
              <a:rPr lang="cy" sz="1200" b="1" i="0" u="none" strike="noStrike" cap="none" baseline="0" dirty="0">
                <a:solidFill>
                  <a:srgbClr val="002060"/>
                </a:solidFill>
                <a:effectLst/>
                <a:uFillTx/>
                <a:latin typeface="Calibri" panose="020F0502020204030204" pitchFamily="34" charset="0"/>
              </a:rPr>
              <a:t>dealltwriaeth o wahanol ddiwylliannau a risg o ragdybiaethau neu ragfarn anymwybodol.</a:t>
            </a:r>
          </a:p>
          <a:p>
            <a:pPr marL="0" indent="0">
              <a:buNone/>
            </a:pPr>
            <a:endParaRPr lang="en-US" dirty="0"/>
          </a:p>
          <a:p>
            <a:r>
              <a:rPr lang="en-US">
                <a:solidFill>
                  <a:srgbClr val="000000"/>
                </a:solidFill>
                <a:cs typeface="Calibri"/>
              </a:rPr>
              <a:t>English </a:t>
            </a:r>
            <a:endParaRPr lang="en-US" dirty="0">
              <a:solidFill>
                <a:srgbClr val="000000"/>
              </a:solidFill>
            </a:endParaRPr>
          </a:p>
          <a:p>
            <a:endParaRPr lang="en-US" dirty="0">
              <a:solidFill>
                <a:srgbClr val="000000"/>
              </a:solidFill>
            </a:endParaRPr>
          </a:p>
          <a:p>
            <a:pPr marL="0" indent="0">
              <a:buNone/>
            </a:pPr>
            <a:r>
              <a:rPr lang="en-GB" b="1" dirty="0">
                <a:solidFill>
                  <a:srgbClr val="002060"/>
                </a:solidFill>
              </a:rPr>
              <a:t>Social Desirability </a:t>
            </a:r>
            <a:r>
              <a:rPr lang="en-GB" dirty="0">
                <a:solidFill>
                  <a:srgbClr val="002060"/>
                </a:solidFill>
              </a:rPr>
              <a:t>– tendency to say or do things that will make a person or their reference group look good – concerns about being negatively judged – reluctance to disclose unpopular beliefs, odd habits, uncommon tastes or desires.</a:t>
            </a:r>
          </a:p>
          <a:p>
            <a:pPr marL="0" indent="0">
              <a:buNone/>
            </a:pPr>
            <a:r>
              <a:rPr lang="en-GB" b="1" dirty="0">
                <a:solidFill>
                  <a:srgbClr val="002060"/>
                </a:solidFill>
              </a:rPr>
              <a:t>Sense of privacy </a:t>
            </a:r>
            <a:r>
              <a:rPr lang="en-GB" dirty="0">
                <a:solidFill>
                  <a:srgbClr val="002060"/>
                </a:solidFill>
              </a:rPr>
              <a:t>– s/user sense of privacy may influence responses involving issues that depart from everyday discussion – e.g. religion, financial issues, sex, legal issues, bodily functions    etc.</a:t>
            </a:r>
          </a:p>
          <a:p>
            <a:pPr marL="0" indent="0">
              <a:buNone/>
            </a:pPr>
            <a:r>
              <a:rPr lang="en-GB" b="1" dirty="0">
                <a:solidFill>
                  <a:srgbClr val="002060"/>
                </a:solidFill>
              </a:rPr>
              <a:t>Fear of consequences</a:t>
            </a:r>
          </a:p>
          <a:p>
            <a:pPr marL="0" indent="0">
              <a:buNone/>
            </a:pPr>
            <a:r>
              <a:rPr lang="en-GB" b="1" dirty="0">
                <a:solidFill>
                  <a:srgbClr val="002060"/>
                </a:solidFill>
              </a:rPr>
              <a:t>Our approach to situations and individuals </a:t>
            </a:r>
          </a:p>
          <a:p>
            <a:pPr marL="0" indent="0">
              <a:buNone/>
            </a:pPr>
            <a:r>
              <a:rPr lang="en-GB" b="1" dirty="0">
                <a:solidFill>
                  <a:srgbClr val="002060"/>
                </a:solidFill>
              </a:rPr>
              <a:t>understanding of different cultures and risk of assumptions or unconscious bias.</a:t>
            </a:r>
          </a:p>
          <a:p>
            <a:pPr marL="0" indent="0">
              <a:buNone/>
            </a:pPr>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28</a:t>
            </a:fld>
            <a:endParaRPr lang="en-US"/>
          </a:p>
        </p:txBody>
      </p:sp>
    </p:spTree>
    <p:extLst>
      <p:ext uri="{BB962C8B-B14F-4D97-AF65-F5344CB8AC3E}">
        <p14:creationId xmlns:p14="http://schemas.microsoft.com/office/powerpoint/2010/main" val="5056560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yn gyntaf ar eich pen eich hun pa ddulliau cyfathrebu fyddech chi'n eu defnyddio i adeiladu perthynas gyda'r unigolyn</a:t>
            </a:r>
          </a:p>
          <a:p>
            <a:r>
              <a:rPr lang="cy" sz="1200" b="0" i="0" u="none" strike="noStrike" cap="none" baseline="0" dirty="0">
                <a:solidFill>
                  <a:srgbClr val="000000"/>
                </a:solidFill>
                <a:effectLst/>
                <a:uFillTx/>
                <a:latin typeface="Calibri" panose="020F0502020204030204" pitchFamily="34" charset="0"/>
              </a:rPr>
              <a:t>Sut byddwch chi'n gwybod bod y dull hwn yn briodol?</a:t>
            </a:r>
          </a:p>
          <a:p>
            <a:r>
              <a:rPr lang="cy" sz="1200" b="0" i="0" u="none" strike="noStrike" cap="none" baseline="0" dirty="0">
                <a:solidFill>
                  <a:srgbClr val="000000"/>
                </a:solidFill>
                <a:effectLst/>
                <a:uFillTx/>
                <a:latin typeface="Calibri" panose="020F0502020204030204" pitchFamily="34" charset="0"/>
              </a:rPr>
              <a:t>Nad yw'n creu stigma nac yn atgyfnerthu canfyddiadau negyddol.</a:t>
            </a:r>
          </a:p>
          <a:p>
            <a:r>
              <a:rPr lang="cy" sz="1200" b="0" i="0" u="none" strike="noStrike" cap="none" baseline="0" dirty="0">
                <a:solidFill>
                  <a:srgbClr val="000000"/>
                </a:solidFill>
                <a:effectLst/>
                <a:uFillTx/>
                <a:latin typeface="Calibri" panose="020F0502020204030204" pitchFamily="34" charset="0"/>
              </a:rPr>
              <a:t>beth fydd angen i chi ei ystyried wrth rannu gwybodaeth ag eraill</a:t>
            </a:r>
          </a:p>
          <a:p>
            <a:endParaRPr lang="en-US" dirty="0"/>
          </a:p>
          <a:p>
            <a:r>
              <a:rPr lang="cy" sz="1200" b="0" i="0" u="none" strike="noStrike" cap="none" baseline="0" dirty="0">
                <a:solidFill>
                  <a:srgbClr val="000000"/>
                </a:solidFill>
                <a:effectLst/>
                <a:uFillTx/>
                <a:latin typeface="Calibri" panose="020F0502020204030204" pitchFamily="34" charset="0"/>
              </a:rPr>
              <a:t>3 munud ar eich pen eich hun - yna i mewn i grwpiau o 5 am 10 munud, yna rhoi adborth i'r grŵp cyfan </a:t>
            </a:r>
          </a:p>
          <a:p>
            <a:endParaRPr lang="en-US" dirty="0"/>
          </a:p>
          <a:p>
            <a:r>
              <a:rPr lang="cy" sz="1200" b="0" i="0" u="none" strike="noStrike" cap="none" baseline="0" dirty="0">
                <a:solidFill>
                  <a:srgbClr val="000000"/>
                </a:solidFill>
                <a:effectLst/>
                <a:uFillTx/>
                <a:latin typeface="Calibri" panose="020F0502020204030204" pitchFamily="34" charset="0"/>
              </a:rPr>
              <a:t>fel grwpiau i enwebu rhywun i roi adborth </a:t>
            </a:r>
          </a:p>
          <a:p>
            <a:endParaRPr lang="en-US" dirty="0"/>
          </a:p>
          <a:p>
            <a:r>
              <a:rPr lang="en-US" dirty="0">
                <a:cs typeface="Calibri"/>
              </a:rPr>
              <a:t>English </a:t>
            </a:r>
            <a:endParaRPr lang="en-US" dirty="0"/>
          </a:p>
          <a:p>
            <a:r>
              <a:rPr lang="en-US" dirty="0"/>
              <a:t>Firstly on your own what communication methods would you use to build a relationship with the individual</a:t>
            </a:r>
            <a:endParaRPr lang="en-US" dirty="0">
              <a:cs typeface="Calibri"/>
            </a:endParaRPr>
          </a:p>
          <a:p>
            <a:r>
              <a:rPr lang="en-US" dirty="0"/>
              <a:t>How will you know that this method is appropriate?</a:t>
            </a:r>
          </a:p>
          <a:p>
            <a:r>
              <a:rPr lang="en-US" dirty="0"/>
              <a:t>That does not stigmatise or reinforce negative perceptions.</a:t>
            </a:r>
          </a:p>
          <a:p>
            <a:r>
              <a:rPr lang="en-US" dirty="0"/>
              <a:t>what will you need to consider when sharing information with others</a:t>
            </a:r>
          </a:p>
          <a:p>
            <a:endParaRPr lang="en-US" dirty="0"/>
          </a:p>
          <a:p>
            <a:r>
              <a:rPr lang="en-US" dirty="0"/>
              <a:t>3 minutes on your own – then into groups of 5 for 10 minutes , then feedback to the whole group </a:t>
            </a:r>
          </a:p>
          <a:p>
            <a:endParaRPr lang="en-US" dirty="0"/>
          </a:p>
          <a:p>
            <a:r>
              <a:rPr lang="en-US" dirty="0"/>
              <a:t>ask groups to nominate someone to feedback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29</a:t>
            </a:fld>
            <a:endParaRPr lang="en-US"/>
          </a:p>
        </p:txBody>
      </p:sp>
    </p:spTree>
    <p:extLst>
      <p:ext uri="{BB962C8B-B14F-4D97-AF65-F5344CB8AC3E}">
        <p14:creationId xmlns:p14="http://schemas.microsoft.com/office/powerpoint/2010/main" val="1208128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31</a:t>
            </a:fld>
            <a:endParaRPr lang="en-US"/>
          </a:p>
        </p:txBody>
      </p:sp>
    </p:spTree>
    <p:extLst>
      <p:ext uri="{BB962C8B-B14F-4D97-AF65-F5344CB8AC3E}">
        <p14:creationId xmlns:p14="http://schemas.microsoft.com/office/powerpoint/2010/main" val="870128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9</a:t>
            </a:fld>
            <a:endParaRPr lang="en-US"/>
          </a:p>
        </p:txBody>
      </p:sp>
    </p:spTree>
    <p:extLst>
      <p:ext uri="{BB962C8B-B14F-4D97-AF65-F5344CB8AC3E}">
        <p14:creationId xmlns:p14="http://schemas.microsoft.com/office/powerpoint/2010/main" val="3918602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518598"/>
          </a:xfrm>
        </p:spPr>
        <p:txBody>
          <a:bodyPr/>
          <a:lstStyle/>
          <a:p>
            <a:r>
              <a:rPr lang="cy" sz="1200" b="0" i="0" u="none" strike="noStrike" cap="none" baseline="0" dirty="0">
                <a:solidFill>
                  <a:srgbClr val="000000"/>
                </a:solidFill>
                <a:effectLst/>
                <a:uFillTx/>
                <a:latin typeface="Calibri" panose="020F0502020204030204" pitchFamily="34" charset="0"/>
              </a:rPr>
              <a:t>Gofynnwch i’r myfyrwyr feddwl am yr holl gamau maen nhw’n eu cymryd – er enghraifft, wrth dderbyn y wybodaeth, ydyn nhw’n ffurfio rhagdybiaeth – sut maen nhw’n profi neu’n gwrthbrofi eu barn?</a:t>
            </a:r>
          </a:p>
          <a:p>
            <a:r>
              <a:rPr lang="cy" sz="1200" b="0" i="0" u="none" strike="noStrike" cap="none" baseline="0" dirty="0">
                <a:solidFill>
                  <a:srgbClr val="000000"/>
                </a:solidFill>
                <a:effectLst/>
                <a:uFillTx/>
                <a:latin typeface="Calibri" panose="020F0502020204030204" pitchFamily="34" charset="0"/>
              </a:rPr>
              <a:t>Sut maen nhw'n ystyried gwahanol anghenion cyfathrebu - Cynnig Rhagweithiol </a:t>
            </a:r>
          </a:p>
          <a:p>
            <a:r>
              <a:rPr lang="cy" sz="1200" b="0" i="0" u="none" strike="noStrike" cap="none" baseline="0" dirty="0">
                <a:solidFill>
                  <a:srgbClr val="000000"/>
                </a:solidFill>
                <a:effectLst/>
                <a:uFillTx/>
                <a:latin typeface="Calibri" panose="020F0502020204030204" pitchFamily="34" charset="0"/>
              </a:rPr>
              <a:t>Pa ddeddfwriaeth sydd angen iddynt ei hystyried – Deddf Diogelu Data 2018 </a:t>
            </a:r>
          </a:p>
          <a:p>
            <a:r>
              <a:rPr lang="cy" sz="1200" b="0" i="0" u="none" strike="noStrike" cap="none" baseline="0" dirty="0">
                <a:solidFill>
                  <a:srgbClr val="000000"/>
                </a:solidFill>
                <a:effectLst/>
                <a:uFillTx/>
                <a:latin typeface="Calibri" panose="020F0502020204030204" pitchFamily="34" charset="0"/>
              </a:rPr>
              <a:t>Rhowch 3 munud i unigolion ysgrifennu beth maen nhw'n ei wneud</a:t>
            </a:r>
          </a:p>
          <a:p>
            <a:r>
              <a:rPr lang="cy" sz="1200" b="0" i="0" u="none" strike="noStrike" cap="none" baseline="0" dirty="0">
                <a:solidFill>
                  <a:srgbClr val="000000"/>
                </a:solidFill>
                <a:effectLst/>
                <a:uFillTx/>
                <a:latin typeface="Calibri" panose="020F0502020204030204" pitchFamily="34" charset="0"/>
              </a:rPr>
              <a:t>5 munud i'w rannu gyda'r person nesaf atynt (os ar-lein eu rhoi mewn parau). ac yna dod yn ôl at y prif grŵp am 7 munud o adborth.  Hyfforddwr i ysgrifennu ymatebion ar siart troi. </a:t>
            </a:r>
          </a:p>
          <a:p>
            <a:pPr eaLnBrk="1" hangingPunct="1">
              <a:buFont typeface="Arial" panose="020B0604020202020204" pitchFamily="34" charset="0"/>
              <a:buNone/>
            </a:pPr>
            <a:r>
              <a:rPr lang="cy" sz="1200" b="0" i="0" u="none" strike="noStrike" cap="none" baseline="0" dirty="0">
                <a:solidFill>
                  <a:srgbClr val="002060"/>
                </a:solidFill>
                <a:effectLst/>
                <a:uFillTx/>
                <a:latin typeface="Calibri" panose="020F0502020204030204" pitchFamily="34" charset="0"/>
              </a:rPr>
              <a:t>Mae paratoi yn allweddol – mae’n dangos consyrn am yr unigolyn ac yn ei helpu i deimlo ei fod yn cael ei werthfawrogi. </a:t>
            </a:r>
            <a:r>
              <a:rPr lang="cy" sz="1200" b="1" i="0" u="none" strike="noStrike" cap="none" baseline="0" dirty="0">
                <a:solidFill>
                  <a:srgbClr val="002060"/>
                </a:solidFill>
                <a:effectLst/>
                <a:uFillTx/>
                <a:latin typeface="Calibri" panose="020F0502020204030204" pitchFamily="34" charset="0"/>
              </a:rPr>
              <a:t>Camau:</a:t>
            </a:r>
          </a:p>
          <a:p>
            <a:pPr eaLnBrk="1" hangingPunct="1"/>
            <a:r>
              <a:rPr lang="cy" sz="1200" b="0" i="0" u="none" strike="noStrike" cap="none" baseline="0" dirty="0">
                <a:solidFill>
                  <a:srgbClr val="002060"/>
                </a:solidFill>
                <a:effectLst/>
                <a:uFillTx/>
                <a:latin typeface="Calibri" panose="020F0502020204030204" pitchFamily="34" charset="0"/>
              </a:rPr>
              <a:t>Casglu gwybodaeth berthnasol (systemau TG/pobl).</a:t>
            </a:r>
          </a:p>
          <a:p>
            <a:pPr eaLnBrk="1" hangingPunct="1"/>
            <a:r>
              <a:rPr lang="cy" sz="1200" b="0" i="0" u="none" strike="noStrike" cap="none" baseline="0" dirty="0">
                <a:solidFill>
                  <a:srgbClr val="002060"/>
                </a:solidFill>
                <a:effectLst/>
                <a:uFillTx/>
                <a:latin typeface="Calibri" panose="020F0502020204030204" pitchFamily="34" charset="0"/>
              </a:rPr>
              <a:t>Dechrau ffurfio llun</a:t>
            </a:r>
          </a:p>
          <a:p>
            <a:pPr eaLnBrk="1" hangingPunct="1"/>
            <a:r>
              <a:rPr lang="cy" sz="1200" b="0" i="0" u="none" strike="noStrike" cap="none" baseline="0" dirty="0">
                <a:solidFill>
                  <a:srgbClr val="002060"/>
                </a:solidFill>
                <a:effectLst/>
                <a:uFillTx/>
                <a:latin typeface="Calibri" panose="020F0502020204030204" pitchFamily="34" charset="0"/>
              </a:rPr>
              <a:t>cysylltu â gweithwyr proffesiynol eraill dan sylw (ystyried caniatâd ) </a:t>
            </a:r>
          </a:p>
          <a:p>
            <a:pPr eaLnBrk="1" hangingPunct="1"/>
            <a:r>
              <a:rPr lang="cy" sz="1200" b="0" i="0" u="none" strike="noStrike" cap="none" baseline="0" dirty="0">
                <a:solidFill>
                  <a:srgbClr val="002060"/>
                </a:solidFill>
                <a:effectLst/>
                <a:uFillTx/>
                <a:latin typeface="Calibri" panose="020F0502020204030204" pitchFamily="34" charset="0"/>
              </a:rPr>
              <a:t>ymchwilio i faterion a allai gael eu cyflwyno - e.e. trais domestig, camddefnyddio alcohol, defnyddio cyffuriau ac ati.</a:t>
            </a:r>
          </a:p>
          <a:p>
            <a:pPr eaLnBrk="1" hangingPunct="1"/>
            <a:r>
              <a:rPr lang="cy" sz="1200" b="0" i="0" u="none" strike="noStrike" cap="none" baseline="0" dirty="0">
                <a:solidFill>
                  <a:srgbClr val="002060"/>
                </a:solidFill>
                <a:effectLst/>
                <a:uFillTx/>
                <a:latin typeface="Calibri" panose="020F0502020204030204" pitchFamily="34" charset="0"/>
              </a:rPr>
              <a:t>mae’r ail gwestiwn yn ymwneud â phum elfen y fframwaith asesu, y fframwaith asesu ar gyfer plant a’u teuluoedd ac ati</a:t>
            </a:r>
          </a:p>
          <a:p>
            <a:pPr eaLnBrk="1" hangingPunct="1"/>
            <a:endParaRPr lang="en-GB" altLang="en-US" dirty="0">
              <a:solidFill>
                <a:srgbClr val="002060"/>
              </a:solidFill>
            </a:endParaRPr>
          </a:p>
          <a:p>
            <a:pPr eaLnBrk="1" hangingPunct="1"/>
            <a:r>
              <a:rPr lang="cy" sz="1200" b="0" i="0" u="none" strike="noStrike" cap="none" baseline="0" dirty="0">
                <a:solidFill>
                  <a:srgbClr val="002060"/>
                </a:solidFill>
                <a:effectLst/>
                <a:uFillTx/>
                <a:latin typeface="Calibri" panose="020F0502020204030204" pitchFamily="34" charset="0"/>
              </a:rPr>
              <a:t>Polisïau cyfrinachedd – beth yw paramedrau cyfrinachedd. Archwilio cyfrinachedd llwyr, rhannu gwybodaeth ag eraill ac ati - cysylltu â Deddf Diogelu Data 2018 </a:t>
            </a:r>
          </a:p>
          <a:p>
            <a:pPr eaLnBrk="1" hangingPunct="1"/>
            <a:endParaRPr lang="en-GB" altLang="en-US" dirty="0">
              <a:solidFill>
                <a:srgbClr val="002060"/>
              </a:solidFill>
            </a:endParaRPr>
          </a:p>
          <a:p>
            <a:r>
              <a:rPr lang="en-US" dirty="0"/>
              <a:t>Ask students to think of all the steps they take- for example on receiving the information do they form a hypothesis- how do they prove or disprove what they think?</a:t>
            </a:r>
          </a:p>
          <a:p>
            <a:r>
              <a:rPr lang="en-US" dirty="0"/>
              <a:t>How do they consider different communication needs- Active Offer </a:t>
            </a:r>
          </a:p>
          <a:p>
            <a:r>
              <a:rPr lang="en-US" dirty="0"/>
              <a:t>What legislation do they need to consider – Data Protection Act 2018 </a:t>
            </a:r>
          </a:p>
          <a:p>
            <a:r>
              <a:rPr lang="en-US" dirty="0"/>
              <a:t>Give individuals 3 minutes to write down what they do</a:t>
            </a:r>
          </a:p>
          <a:p>
            <a:r>
              <a:rPr lang="en-US" dirty="0"/>
              <a:t>5 minutes to share with the person next to them ( if online put into pairs). and then come back to the main group for 7 minutes feedback.  Trainer to write responses on flip chart. </a:t>
            </a:r>
          </a:p>
          <a:p>
            <a:pPr eaLnBrk="1" hangingPunct="1">
              <a:buFont typeface="Arial" panose="020B0604020202020204" pitchFamily="34" charset="0"/>
              <a:buNone/>
            </a:pPr>
            <a:r>
              <a:rPr lang="en-GB" altLang="en-US" dirty="0">
                <a:solidFill>
                  <a:srgbClr val="002060"/>
                </a:solidFill>
              </a:rPr>
              <a:t>Preparation is key – it shows concern for the individual and helps them to feel valued. </a:t>
            </a:r>
            <a:r>
              <a:rPr lang="en-GB" altLang="en-US" b="1" dirty="0">
                <a:solidFill>
                  <a:srgbClr val="002060"/>
                </a:solidFill>
              </a:rPr>
              <a:t>Stages:</a:t>
            </a:r>
          </a:p>
          <a:p>
            <a:pPr eaLnBrk="1" hangingPunct="1"/>
            <a:r>
              <a:rPr lang="en-GB" altLang="en-US" dirty="0">
                <a:solidFill>
                  <a:srgbClr val="002060"/>
                </a:solidFill>
              </a:rPr>
              <a:t>Gather relevant information (IT systems/people).</a:t>
            </a:r>
          </a:p>
          <a:p>
            <a:pPr eaLnBrk="1" hangingPunct="1"/>
            <a:r>
              <a:rPr lang="en-GB" altLang="en-US" dirty="0">
                <a:solidFill>
                  <a:srgbClr val="002060"/>
                </a:solidFill>
              </a:rPr>
              <a:t>Start to form a picture</a:t>
            </a:r>
          </a:p>
          <a:p>
            <a:pPr eaLnBrk="1" hangingPunct="1"/>
            <a:r>
              <a:rPr lang="en-GB" altLang="en-US" dirty="0">
                <a:solidFill>
                  <a:srgbClr val="002060"/>
                </a:solidFill>
              </a:rPr>
              <a:t>contact other professionals involved (consider consent ) </a:t>
            </a:r>
          </a:p>
          <a:p>
            <a:pPr eaLnBrk="1" hangingPunct="1"/>
            <a:r>
              <a:rPr lang="en-GB" altLang="en-US" dirty="0">
                <a:solidFill>
                  <a:srgbClr val="002060"/>
                </a:solidFill>
              </a:rPr>
              <a:t>research issues that might be presented- </a:t>
            </a:r>
            <a:r>
              <a:rPr lang="en-GB" altLang="en-US" dirty="0" err="1">
                <a:solidFill>
                  <a:srgbClr val="002060"/>
                </a:solidFill>
              </a:rPr>
              <a:t>e.g</a:t>
            </a:r>
            <a:r>
              <a:rPr lang="en-GB" altLang="en-US" dirty="0">
                <a:solidFill>
                  <a:srgbClr val="002060"/>
                </a:solidFill>
              </a:rPr>
              <a:t> domestic violence, alcohol misuse, drug use etc.</a:t>
            </a:r>
          </a:p>
          <a:p>
            <a:pPr eaLnBrk="1" hangingPunct="1"/>
            <a:r>
              <a:rPr lang="en-GB" altLang="en-US" dirty="0">
                <a:solidFill>
                  <a:srgbClr val="002060"/>
                </a:solidFill>
              </a:rPr>
              <a:t>the second question connects to the five elements of the assessment framework, assessment framework for children and their families etc</a:t>
            </a:r>
          </a:p>
          <a:p>
            <a:pPr eaLnBrk="1" hangingPunct="1"/>
            <a:endParaRPr lang="en-GB" altLang="en-US" dirty="0">
              <a:solidFill>
                <a:srgbClr val="002060"/>
              </a:solidFill>
            </a:endParaRPr>
          </a:p>
          <a:p>
            <a:pPr eaLnBrk="1" hangingPunct="1"/>
            <a:r>
              <a:rPr lang="en-GB" altLang="en-US" dirty="0">
                <a:solidFill>
                  <a:srgbClr val="002060"/>
                </a:solidFill>
              </a:rPr>
              <a:t>Confidentiality policies- what are the parameters of confidentiality .  explore absolute confidentiality, sharing information with others etc- connect to Data Protection Act 2018 </a:t>
            </a:r>
          </a:p>
          <a:p>
            <a:pPr eaLnBrk="1" hangingPunct="1"/>
            <a:endParaRPr lang="en-GB" altLang="en-US" dirty="0">
              <a:solidFill>
                <a:srgbClr val="002060"/>
              </a:solidFill>
            </a:endParaRPr>
          </a:p>
          <a:p>
            <a:endParaRPr lang="en-US" dirty="0"/>
          </a:p>
          <a:p>
            <a:endParaRPr lang="en-US" dirty="0"/>
          </a:p>
        </p:txBody>
      </p:sp>
      <p:sp>
        <p:nvSpPr>
          <p:cNvPr id="4" name="Slide Number Placeholder 3"/>
          <p:cNvSpPr>
            <a:spLocks noGrp="1"/>
          </p:cNvSpPr>
          <p:nvPr>
            <p:ph type="sldNum" sz="quarter" idx="5"/>
          </p:nvPr>
        </p:nvSpPr>
        <p:spPr>
          <a:xfrm>
            <a:off x="3884613" y="9090598"/>
            <a:ext cx="2971800" cy="53402"/>
          </a:xfrm>
        </p:spPr>
        <p:txBody>
          <a:bodyPr/>
          <a:lstStyle/>
          <a:p>
            <a:pPr>
              <a:defRPr/>
            </a:pPr>
            <a:fld id="{71639E39-D34D-164C-8100-77BC79329E5D}" type="slidenum">
              <a:rPr lang="en-US" smtClean="0"/>
              <a:pPr>
                <a:defRPr/>
              </a:pPr>
              <a:t>10</a:t>
            </a:fld>
            <a:endParaRPr lang="en-US" dirty="0"/>
          </a:p>
        </p:txBody>
      </p:sp>
    </p:spTree>
    <p:extLst>
      <p:ext uri="{BB962C8B-B14F-4D97-AF65-F5344CB8AC3E}">
        <p14:creationId xmlns:p14="http://schemas.microsoft.com/office/powerpoint/2010/main" val="2909678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cy" sz="1200" b="0" i="0" u="none" strike="noStrike" cap="none" baseline="0" dirty="0">
                <a:solidFill>
                  <a:srgbClr val="002060"/>
                </a:solidFill>
                <a:effectLst/>
                <a:uFillTx/>
                <a:latin typeface="Calibri" panose="020F0502020204030204" pitchFamily="34" charset="0"/>
              </a:rPr>
              <a:t>Gofynnwch gwestiynau eraill er enghraifft: Beth allai’r person deimlo am yr asesiad – yn enwedig os oes pryderon statudol?</a:t>
            </a:r>
          </a:p>
          <a:p>
            <a:pPr marL="0" indent="0">
              <a:buNone/>
            </a:pPr>
            <a:r>
              <a:rPr lang="cy" sz="1200" b="0" i="0" u="none" strike="noStrike" cap="none" baseline="0" dirty="0">
                <a:solidFill>
                  <a:srgbClr val="002060"/>
                </a:solidFill>
                <a:effectLst/>
                <a:uFillTx/>
                <a:latin typeface="Calibri" panose="020F0502020204030204" pitchFamily="34" charset="0"/>
              </a:rPr>
              <a:t>Beth ydych chi'n ei wybod am y person hwn?</a:t>
            </a:r>
          </a:p>
          <a:p>
            <a:pPr marL="0" indent="0">
              <a:buNone/>
            </a:pPr>
            <a:r>
              <a:rPr lang="cy" sz="1200" b="0" i="0" u="none" strike="noStrike" cap="none" baseline="0" dirty="0">
                <a:solidFill>
                  <a:srgbClr val="002060"/>
                </a:solidFill>
                <a:effectLst/>
                <a:uFillTx/>
                <a:latin typeface="Calibri" panose="020F0502020204030204" pitchFamily="34" charset="0"/>
              </a:rPr>
              <a:t>Beth ydych chi'n ei wybod am unrhyw fater penodol cysylltiedig?</a:t>
            </a:r>
          </a:p>
          <a:p>
            <a:pPr marL="0" indent="0">
              <a:buNone/>
            </a:pPr>
            <a:r>
              <a:rPr lang="cy" sz="1200" b="0" i="0" u="none" strike="noStrike" cap="none" baseline="0" dirty="0">
                <a:solidFill>
                  <a:srgbClr val="002060"/>
                </a:solidFill>
                <a:effectLst/>
                <a:uFillTx/>
                <a:latin typeface="Calibri" panose="020F0502020204030204" pitchFamily="34" charset="0"/>
              </a:rPr>
              <a:t>Sut ydych chi'n teimlo wrth i chi nesáu at yr asesiad hwn?</a:t>
            </a:r>
          </a:p>
          <a:p>
            <a:pPr marL="0" indent="0">
              <a:buNone/>
            </a:pPr>
            <a:endParaRPr lang="en-GB" dirty="0">
              <a:solidFill>
                <a:srgbClr val="002060"/>
              </a:solidFill>
            </a:endParaRPr>
          </a:p>
          <a:p>
            <a:pPr marL="0" indent="0">
              <a:buNone/>
            </a:pPr>
            <a:r>
              <a:rPr lang="cy" sz="1200" b="0" i="0" u="none" strike="noStrike" cap="none" baseline="0" dirty="0">
                <a:solidFill>
                  <a:srgbClr val="002060"/>
                </a:solidFill>
                <a:effectLst/>
                <a:uFillTx/>
                <a:latin typeface="Calibri" panose="020F0502020204030204" pitchFamily="34" charset="0"/>
              </a:rPr>
              <a:t>Taflen - cwestiynau i helpu unigolyn i feddwl trwy ei sefyllfa - yn gysylltiedig â'r canlyniadau llesiant.</a:t>
            </a:r>
          </a:p>
          <a:p>
            <a:endParaRPr lang="en-US" dirty="0"/>
          </a:p>
          <a:p>
            <a:r>
              <a:rPr lang="cy" sz="1200" b="0" i="0" u="none" strike="noStrike" cap="none" baseline="0" dirty="0">
                <a:solidFill>
                  <a:srgbClr val="000000"/>
                </a:solidFill>
                <a:effectLst/>
                <a:uFillTx/>
                <a:latin typeface="Calibri" panose="020F0502020204030204" pitchFamily="34" charset="0"/>
              </a:rPr>
              <a:t>Ystyried cyflyrau gofal iechyd, anabledd, dibyniaeth ar alcohol/cyffuriau </a:t>
            </a:r>
          </a:p>
          <a:p>
            <a:pPr>
              <a:lnSpc>
                <a:spcPct val="107000"/>
              </a:lnSpc>
              <a:spcAft>
                <a:spcPts val="800"/>
              </a:spcAft>
              <a:buNone/>
            </a:pPr>
            <a:r>
              <a:rPr lang="cy-GB" sz="1200" b="0" kern="100" dirty="0">
                <a:effectLst/>
                <a:latin typeface="Aptos" panose="020B0004020202020204" pitchFamily="34" charset="0"/>
                <a:ea typeface="Aptos" panose="020B0004020202020204" pitchFamily="34" charset="0"/>
                <a:cs typeface="Times New Roman" panose="02020603050405020304" pitchFamily="18" charset="0"/>
              </a:rPr>
              <a:t>Sylwadau i’w hystyried</a:t>
            </a:r>
            <a:endParaRPr lang="en-GB" sz="1200" b="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cy-GB" sz="1200" kern="100" dirty="0">
                <a:effectLst/>
                <a:latin typeface="Aptos" panose="020B0004020202020204" pitchFamily="34" charset="0"/>
                <a:ea typeface="Aptos" panose="020B0004020202020204" pitchFamily="34" charset="0"/>
                <a:cs typeface="Times New Roman" panose="02020603050405020304" pitchFamily="18" charset="0"/>
              </a:rPr>
              <a:t>Mae paratoi’n golygu casglu gwybodaeth – gan bwy – adnabod pwy rydych chi angen siarad gydag a phryd</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cy-GB" sz="1200" kern="100" dirty="0">
                <a:effectLst/>
                <a:latin typeface="Aptos" panose="020B0004020202020204" pitchFamily="34" charset="0"/>
                <a:ea typeface="Aptos" panose="020B0004020202020204" pitchFamily="34" charset="0"/>
                <a:cs typeface="Times New Roman" panose="02020603050405020304" pitchFamily="18" charset="0"/>
              </a:rPr>
              <a:t>Mae’n golygu darganfod os yw’r person wedi cael eu hasesu o’r blaen a beth oedd y canlyniad</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cy-GB" sz="1200" kern="100" dirty="0">
                <a:effectLst/>
                <a:latin typeface="Aptos" panose="020B0004020202020204" pitchFamily="34" charset="0"/>
                <a:ea typeface="Aptos" panose="020B0004020202020204" pitchFamily="34" charset="0"/>
                <a:cs typeface="Times New Roman" panose="02020603050405020304" pitchFamily="18" charset="0"/>
              </a:rPr>
              <a:t>Mae’n golygu meddwl mewn ffordd agored a pharatoi rhai cwestiynau penagored e.e. dywedwch wrthyf am....; beth ydych chi eisiau ei gyflawni o hyn? Beth ydych chi’n wneud os nad ydi’r person yn cymryd rhan yn y sgwrs?</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endParaRPr lang="cy-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cy-GB" sz="1200" kern="100" dirty="0">
                <a:effectLst/>
                <a:latin typeface="Aptos" panose="020B0004020202020204" pitchFamily="34" charset="0"/>
                <a:ea typeface="Aptos" panose="020B0004020202020204" pitchFamily="34" charset="0"/>
                <a:cs typeface="Times New Roman" panose="02020603050405020304" pitchFamily="18" charset="0"/>
              </a:rPr>
              <a:t>Oes yna unrhyw wybodaeth y mae angen i chi rannu gyda phobl yn y cam cynnar hwn?</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cy-GB" sz="1200" kern="100" dirty="0">
                <a:effectLst/>
                <a:latin typeface="Aptos" panose="020B0004020202020204" pitchFamily="34" charset="0"/>
                <a:ea typeface="Aptos" panose="020B0004020202020204" pitchFamily="34" charset="0"/>
                <a:cs typeface="Times New Roman" panose="02020603050405020304" pitchFamily="18" charset="0"/>
              </a:rPr>
              <a:t>Sicrhewch eich bod yn gallu cyfarwyddo pobl neu roi gwybodaeth o’r fath iddyn nhw pan fyddwch yn ymweld</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endParaRPr lang="cy-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cy-GB" sz="1200" kern="100" dirty="0">
                <a:effectLst/>
                <a:latin typeface="Aptos" panose="020B0004020202020204" pitchFamily="34" charset="0"/>
                <a:ea typeface="Aptos" panose="020B0004020202020204" pitchFamily="34" charset="0"/>
                <a:cs typeface="Times New Roman" panose="02020603050405020304" pitchFamily="18" charset="0"/>
              </a:rPr>
              <a:t>Rheoli amser – paratoi ar gyfer ymweliad os yw’n digwydd wyneb-yn-wyneb – amser teithio a pharcio, peidio cynllunio ymweld arall yn syth rhag ofn i chi gael eich dal i fyny</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endParaRPr lang="cy-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cy-GB" sz="1200" kern="100" dirty="0">
                <a:effectLst/>
                <a:latin typeface="Aptos" panose="020B0004020202020204" pitchFamily="34" charset="0"/>
                <a:ea typeface="Aptos" panose="020B0004020202020204" pitchFamily="34" charset="0"/>
                <a:cs typeface="Times New Roman" panose="02020603050405020304" pitchFamily="18" charset="0"/>
              </a:rPr>
              <a:t>Sut byddwch chi’n cymryd nodiadau o’r drafodaeth? Cynlluniwch pryd y byddwch chi’n cofnodi’r rhain – gwnewch yn siwr bod gennych amser wedi’i gynllunio yn eich calendr i wneud hyn</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endParaRPr lang="cy-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cy-GB" sz="1200" kern="100" dirty="0">
                <a:effectLst/>
                <a:latin typeface="Aptos" panose="020B0004020202020204" pitchFamily="34" charset="0"/>
                <a:ea typeface="Aptos" panose="020B0004020202020204" pitchFamily="34" charset="0"/>
                <a:cs typeface="Times New Roman" panose="02020603050405020304" pitchFamily="18" charset="0"/>
              </a:rPr>
              <a:t>Ar nodyn penodol, a yw’r wybodaeth atgyfeirio yn rhoi unrhyw gliwiau am anghenion cyfathrebu? Os felly, ydych chi’n wybodus, medrus a gyda’r cyfarpar i fynd ymlaen gyda’r asesiad? Oes angen i chi ddarganfod unrhyw beth i’ch helpu? O ble a phwy?</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endParaRPr lang="cy-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cy-GB" sz="1200" kern="100" dirty="0">
                <a:effectLst/>
                <a:latin typeface="Aptos" panose="020B0004020202020204" pitchFamily="34" charset="0"/>
                <a:ea typeface="Aptos" panose="020B0004020202020204" pitchFamily="34" charset="0"/>
                <a:cs typeface="Times New Roman" panose="02020603050405020304" pitchFamily="18" charset="0"/>
              </a:rPr>
              <a:t>Beth yw’r camau tebygol nesaf – byddwch yn barod i egluro’r rhain</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endParaRPr lang="cy-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cy-GB" sz="1200" kern="100" dirty="0">
                <a:effectLst/>
                <a:latin typeface="Aptos" panose="020B0004020202020204" pitchFamily="34" charset="0"/>
                <a:ea typeface="Aptos" panose="020B0004020202020204" pitchFamily="34" charset="0"/>
                <a:cs typeface="Times New Roman" panose="02020603050405020304" pitchFamily="18" charset="0"/>
              </a:rPr>
              <a:t>Cydnabyddwch  na ellir, ac o bosibl na ddylid, cwblhau asesiad mewn un ymweliad neu gyfarfod</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cy-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cy-GB" sz="1200" kern="100" dirty="0">
                <a:effectLst/>
                <a:latin typeface="Aptos" panose="020B0004020202020204" pitchFamily="34" charset="0"/>
                <a:ea typeface="Aptos" panose="020B0004020202020204" pitchFamily="34" charset="0"/>
                <a:cs typeface="Times New Roman" panose="02020603050405020304" pitchFamily="18" charset="0"/>
              </a:rPr>
              <a:t>Mae llawer mwy i’w gynnwys wrth baratoi, rwy’n credu ei fod yn allweddol i asesiadau</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sz="1200" dirty="0">
              <a:effectLst/>
              <a:latin typeface="Arial" panose="020B0604020202020204" pitchFamily="34" charset="0"/>
            </a:endParaRPr>
          </a:p>
          <a:p>
            <a:r>
              <a:rPr lang="en-US" dirty="0"/>
              <a:t> </a:t>
            </a:r>
          </a:p>
          <a:p>
            <a:endParaRPr lang="cy" sz="1200" b="0" i="0" u="none" strike="noStrike" cap="none" baseline="0" dirty="0">
              <a:solidFill>
                <a:srgbClr val="000000"/>
              </a:solidFill>
              <a:effectLst/>
              <a:uFillTx/>
              <a:latin typeface="Calibri" panose="020F0502020204030204" pitchFamily="34" charset="0"/>
            </a:endParaRPr>
          </a:p>
          <a:p>
            <a:endParaRPr lang="cy" sz="1200" b="0" i="0" u="none" strike="noStrike" cap="none" baseline="0" dirty="0">
              <a:solidFill>
                <a:srgbClr val="000000"/>
              </a:solidFill>
              <a:effectLst/>
              <a:uFillTx/>
              <a:latin typeface="Calibri" panose="020F0502020204030204" pitchFamily="34" charset="0"/>
            </a:endParaRPr>
          </a:p>
          <a:p>
            <a:pPr marL="0" indent="0">
              <a:buNone/>
            </a:pPr>
            <a:r>
              <a:rPr lang="en-GB" dirty="0">
                <a:solidFill>
                  <a:srgbClr val="002060"/>
                </a:solidFill>
              </a:rPr>
              <a:t>ask other questions for example: What might the person feel about the assessment – particularly if there are statutory concerns?</a:t>
            </a:r>
          </a:p>
          <a:p>
            <a:pPr marL="0" indent="0">
              <a:buNone/>
            </a:pPr>
            <a:r>
              <a:rPr lang="en-GB" dirty="0">
                <a:solidFill>
                  <a:srgbClr val="002060"/>
                </a:solidFill>
              </a:rPr>
              <a:t>What do you know about this person?</a:t>
            </a:r>
          </a:p>
          <a:p>
            <a:pPr marL="0" indent="0">
              <a:buNone/>
            </a:pPr>
            <a:r>
              <a:rPr lang="en-GB" dirty="0">
                <a:solidFill>
                  <a:srgbClr val="002060"/>
                </a:solidFill>
              </a:rPr>
              <a:t>What do you know about any related specific issue?</a:t>
            </a:r>
          </a:p>
          <a:p>
            <a:pPr marL="0" indent="0">
              <a:buNone/>
            </a:pPr>
            <a:r>
              <a:rPr lang="en-GB" dirty="0">
                <a:solidFill>
                  <a:srgbClr val="002060"/>
                </a:solidFill>
              </a:rPr>
              <a:t>How are you feeling as you approach this assessment?</a:t>
            </a:r>
          </a:p>
          <a:p>
            <a:pPr marL="0" indent="0">
              <a:buNone/>
            </a:pPr>
            <a:endParaRPr lang="en-GB" dirty="0">
              <a:solidFill>
                <a:srgbClr val="002060"/>
              </a:solidFill>
            </a:endParaRPr>
          </a:p>
          <a:p>
            <a:pPr marL="0" indent="0">
              <a:buNone/>
            </a:pPr>
            <a:r>
              <a:rPr lang="en-GB" dirty="0">
                <a:solidFill>
                  <a:srgbClr val="002060"/>
                </a:solidFill>
              </a:rPr>
              <a:t>Handout- questions to help an individual think through their situation- connected to the wellbeing outcomes.</a:t>
            </a:r>
          </a:p>
          <a:p>
            <a:endParaRPr lang="en-US" dirty="0"/>
          </a:p>
          <a:p>
            <a:r>
              <a:rPr lang="en-US" dirty="0"/>
              <a:t>Consider health care conditions, disability , alcohol/drug  dependency</a:t>
            </a:r>
          </a:p>
          <a:p>
            <a:endParaRPr lang="en-US"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dirty="0">
                <a:effectLst/>
                <a:latin typeface="Segoe UI" panose="020B0502040204020203" pitchFamily="34" charset="0"/>
              </a:rPr>
              <a:t>Comments to be considered</a:t>
            </a:r>
            <a:br>
              <a:rPr lang="en-GB" sz="1800" dirty="0">
                <a:effectLst/>
                <a:latin typeface="Segoe UI" panose="020B0502040204020203" pitchFamily="34" charset="0"/>
              </a:rPr>
            </a:br>
            <a:r>
              <a:rPr lang="en-GB" sz="1800" dirty="0">
                <a:effectLst/>
                <a:latin typeface="Segoe UI" panose="020B0502040204020203" pitchFamily="34" charset="0"/>
              </a:rPr>
              <a:t>Preparation is about gathering information - from who - identifying who you need to speak with and when</a:t>
            </a:r>
            <a:br>
              <a:rPr lang="en-GB" sz="1800" dirty="0">
                <a:effectLst/>
                <a:latin typeface="Segoe UI" panose="020B0502040204020203" pitchFamily="34" charset="0"/>
              </a:rPr>
            </a:br>
            <a:r>
              <a:rPr lang="en-GB" sz="1800" dirty="0">
                <a:effectLst/>
                <a:latin typeface="Segoe UI" panose="020B0502040204020203" pitchFamily="34" charset="0"/>
              </a:rPr>
              <a:t>Its about finding out if the person has been assessed before and what that outcome was </a:t>
            </a:r>
            <a:br>
              <a:rPr lang="en-GB" sz="1800" dirty="0">
                <a:effectLst/>
                <a:latin typeface="Segoe UI" panose="020B0502040204020203" pitchFamily="34" charset="0"/>
              </a:rPr>
            </a:br>
            <a:r>
              <a:rPr lang="en-GB" sz="1800" dirty="0">
                <a:effectLst/>
                <a:latin typeface="Segoe UI" panose="020B0502040204020203" pitchFamily="34" charset="0"/>
              </a:rPr>
              <a:t>Its about thinking in an open way and preparing some open ended questions e. g tell me about...; what do you want to achieve from this? What do you do if the person doesn't engage in the conversation?</a:t>
            </a:r>
            <a:br>
              <a:rPr lang="en-GB" sz="1800" dirty="0">
                <a:effectLst/>
                <a:latin typeface="Segoe UI" panose="020B0502040204020203" pitchFamily="34" charset="0"/>
              </a:rPr>
            </a:br>
            <a:br>
              <a:rPr lang="en-GB" sz="1800" dirty="0">
                <a:effectLst/>
                <a:latin typeface="Segoe UI" panose="020B0502040204020203" pitchFamily="34" charset="0"/>
              </a:rPr>
            </a:br>
            <a:r>
              <a:rPr lang="en-GB" sz="1800" dirty="0">
                <a:effectLst/>
                <a:latin typeface="Segoe UI" panose="020B0502040204020203" pitchFamily="34" charset="0"/>
              </a:rPr>
              <a:t>Is there any information you need to share with people at this early stage?</a:t>
            </a:r>
            <a:br>
              <a:rPr lang="en-GB" sz="1800" dirty="0">
                <a:effectLst/>
                <a:latin typeface="Segoe UI" panose="020B0502040204020203" pitchFamily="34" charset="0"/>
              </a:rPr>
            </a:br>
            <a:r>
              <a:rPr lang="en-GB" sz="1800" dirty="0">
                <a:effectLst/>
                <a:latin typeface="Segoe UI" panose="020B0502040204020203" pitchFamily="34" charset="0"/>
              </a:rPr>
              <a:t>Ensure you can direct people or provide them with such information when you visit</a:t>
            </a:r>
            <a:br>
              <a:rPr lang="en-GB" sz="1800" dirty="0">
                <a:effectLst/>
                <a:latin typeface="Segoe UI" panose="020B0502040204020203" pitchFamily="34" charset="0"/>
              </a:rPr>
            </a:br>
            <a:br>
              <a:rPr lang="en-GB" sz="1800" dirty="0">
                <a:effectLst/>
                <a:latin typeface="Segoe UI" panose="020B0502040204020203" pitchFamily="34" charset="0"/>
              </a:rPr>
            </a:br>
            <a:r>
              <a:rPr lang="en-GB" sz="1800" dirty="0">
                <a:effectLst/>
                <a:latin typeface="Segoe UI" panose="020B0502040204020203" pitchFamily="34" charset="0"/>
              </a:rPr>
              <a:t>Time management - preparing for the visit if it to take place face to face - travel and parking time; not planning another visit straight after in case you get held up</a:t>
            </a:r>
            <a:br>
              <a:rPr lang="en-GB" sz="1800" dirty="0">
                <a:effectLst/>
                <a:latin typeface="Segoe UI" panose="020B0502040204020203" pitchFamily="34" charset="0"/>
              </a:rPr>
            </a:br>
            <a:br>
              <a:rPr lang="en-GB" sz="1800" dirty="0">
                <a:effectLst/>
                <a:latin typeface="Segoe UI" panose="020B0502040204020203" pitchFamily="34" charset="0"/>
              </a:rPr>
            </a:br>
            <a:r>
              <a:rPr lang="en-GB" sz="1800" dirty="0">
                <a:effectLst/>
                <a:latin typeface="Segoe UI" panose="020B0502040204020203" pitchFamily="34" charset="0"/>
              </a:rPr>
              <a:t>How will you take notes of the discussions? Plan when you will record these - make sure you have time planned in your calendar to do this</a:t>
            </a:r>
            <a:br>
              <a:rPr lang="en-GB" sz="1800" dirty="0">
                <a:effectLst/>
                <a:latin typeface="Segoe UI" panose="020B0502040204020203" pitchFamily="34" charset="0"/>
              </a:rPr>
            </a:br>
            <a:br>
              <a:rPr lang="en-GB" sz="1800" dirty="0">
                <a:effectLst/>
                <a:latin typeface="Segoe UI" panose="020B0502040204020203" pitchFamily="34" charset="0"/>
              </a:rPr>
            </a:br>
            <a:r>
              <a:rPr lang="en-GB" sz="1800" dirty="0">
                <a:effectLst/>
                <a:latin typeface="Segoe UI" panose="020B0502040204020203" pitchFamily="34" charset="0"/>
              </a:rPr>
              <a:t>On a specific note, does the referral information give any clues about communication needs? If so, are you knowledgeable, skilled and equipped to go ahead with the assessment? Do you need to find out anything to help you? Where from and who? </a:t>
            </a:r>
            <a:br>
              <a:rPr lang="en-GB" sz="1800" dirty="0">
                <a:effectLst/>
                <a:latin typeface="Segoe UI" panose="020B0502040204020203" pitchFamily="34" charset="0"/>
              </a:rPr>
            </a:br>
            <a:br>
              <a:rPr lang="en-GB" sz="1800" dirty="0">
                <a:effectLst/>
                <a:latin typeface="Segoe UI" panose="020B0502040204020203" pitchFamily="34" charset="0"/>
              </a:rPr>
            </a:br>
            <a:r>
              <a:rPr lang="en-GB" sz="1800" dirty="0">
                <a:effectLst/>
                <a:latin typeface="Segoe UI" panose="020B0502040204020203" pitchFamily="34" charset="0"/>
              </a:rPr>
              <a:t>What are the likely next steps - have these ready to explain</a:t>
            </a:r>
            <a:br>
              <a:rPr lang="en-GB" sz="1800" dirty="0">
                <a:effectLst/>
                <a:latin typeface="Segoe UI" panose="020B0502040204020203" pitchFamily="34" charset="0"/>
              </a:rPr>
            </a:br>
            <a:br>
              <a:rPr lang="en-GB" sz="1800" dirty="0">
                <a:effectLst/>
                <a:latin typeface="Segoe UI" panose="020B0502040204020203" pitchFamily="34" charset="0"/>
              </a:rPr>
            </a:br>
            <a:r>
              <a:rPr lang="en-GB" sz="1800" dirty="0">
                <a:effectLst/>
                <a:latin typeface="Segoe UI" panose="020B0502040204020203" pitchFamily="34" charset="0"/>
              </a:rPr>
              <a:t>Recognise that an assessment cannot and possibly should not be completed in one visit or meeting</a:t>
            </a:r>
            <a:br>
              <a:rPr lang="en-GB" sz="1800" dirty="0">
                <a:effectLst/>
                <a:latin typeface="Segoe UI" panose="020B0502040204020203" pitchFamily="34" charset="0"/>
              </a:rPr>
            </a:br>
            <a:br>
              <a:rPr lang="en-GB" sz="1800" dirty="0">
                <a:effectLst/>
                <a:latin typeface="Segoe UI" panose="020B0502040204020203" pitchFamily="34" charset="0"/>
              </a:rPr>
            </a:br>
            <a:r>
              <a:rPr lang="en-GB" sz="1800" dirty="0">
                <a:effectLst/>
                <a:latin typeface="Segoe UI" panose="020B0502040204020203" pitchFamily="34" charset="0"/>
              </a:rPr>
              <a:t>There is much more to include in preparation I think as this is key to assessments be</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sz="1800" dirty="0">
              <a:effectLst/>
              <a:latin typeface="Segoe UI" panose="020B0502040204020203" pitchFamily="34" charset="0"/>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11</a:t>
            </a:fld>
            <a:endParaRPr lang="en-US"/>
          </a:p>
        </p:txBody>
      </p:sp>
    </p:spTree>
    <p:extLst>
      <p:ext uri="{BB962C8B-B14F-4D97-AF65-F5344CB8AC3E}">
        <p14:creationId xmlns:p14="http://schemas.microsoft.com/office/powerpoint/2010/main" val="1974846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Consider the importance of gaining consent and storing data in accordance to GDPR. </a:t>
            </a:r>
            <a:endParaRPr lang="en-US" sz="1200" dirty="0">
              <a:effectLst/>
              <a:latin typeface="+mn-lt"/>
              <a:cs typeface="Calibri"/>
            </a:endParaRPr>
          </a:p>
          <a:p>
            <a:r>
              <a:rPr lang="en-GB" sz="1800" dirty="0">
                <a:effectLst/>
                <a:latin typeface="Segoe UI" panose="020B0502040204020203" pitchFamily="34" charset="0"/>
              </a:rPr>
              <a:t> how information will be shared. Also to understand their organisations' protocols on consent</a:t>
            </a:r>
            <a:endParaRPr lang="en-GB" sz="1800" dirty="0">
              <a:effectLst/>
              <a:latin typeface="Arial" panose="020B0604020202020204" pitchFamily="34" charset="0"/>
            </a:endParaRPr>
          </a:p>
          <a:p>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a:pPr>
                <a:defRPr/>
              </a:pPr>
              <a:t>12</a:t>
            </a:fld>
            <a:endParaRPr lang="en-US"/>
          </a:p>
        </p:txBody>
      </p:sp>
    </p:spTree>
    <p:extLst>
      <p:ext uri="{BB962C8B-B14F-4D97-AF65-F5344CB8AC3E}">
        <p14:creationId xmlns:p14="http://schemas.microsoft.com/office/powerpoint/2010/main" val="3614699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Deddf Gwasanaethau Cymdeithasol a Llesiant (Cymru) 2014 </a:t>
            </a:r>
          </a:p>
          <a:p>
            <a:endParaRPr lang="en-US" dirty="0"/>
          </a:p>
          <a:p>
            <a:r>
              <a:rPr lang="en-US" dirty="0"/>
              <a:t>Social Services and Wellbeing (Wales) Act 2014 </a:t>
            </a:r>
          </a:p>
          <a:p>
            <a:endParaRPr lang="en-US" dirty="0">
              <a:cs typeface="Calibri" panose="020F0502020204030204"/>
            </a:endParaRPr>
          </a:p>
          <a:p>
            <a:r>
              <a:rPr lang="en-US" dirty="0">
                <a:hlinkClick r:id="rId3"/>
              </a:rPr>
              <a:t>More than just words (gov.wales)</a:t>
            </a:r>
            <a:endParaRPr lang="en-US" dirty="0"/>
          </a:p>
          <a:p>
            <a:endParaRPr lang="en-US" dirty="0">
              <a:cs typeface="Calibri" panose="020F0502020204030204"/>
            </a:endParaRPr>
          </a:p>
          <a:p>
            <a:endParaRPr lang="en-US" dirty="0">
              <a:cs typeface="Calibri" panose="020F0502020204030204"/>
            </a:endParaRPr>
          </a:p>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13</a:t>
            </a:fld>
            <a:endParaRPr lang="en-US"/>
          </a:p>
        </p:txBody>
      </p:sp>
    </p:spTree>
    <p:extLst>
      <p:ext uri="{BB962C8B-B14F-4D97-AF65-F5344CB8AC3E}">
        <p14:creationId xmlns:p14="http://schemas.microsoft.com/office/powerpoint/2010/main" val="3944161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623529"/>
          </a:xfrm>
        </p:spPr>
        <p:txBody>
          <a:bodyPr/>
          <a:lstStyle/>
          <a:p>
            <a:r>
              <a:rPr lang="cy" sz="1200" b="0" i="0" u="none" strike="noStrike" cap="none" baseline="0" dirty="0">
                <a:solidFill>
                  <a:srgbClr val="000000"/>
                </a:solidFill>
                <a:effectLst/>
                <a:uFillTx/>
                <a:latin typeface="Calibri" panose="020F0502020204030204" pitchFamily="34" charset="0"/>
              </a:rPr>
              <a:t>ymarfer ar bwysigrwydd bod yn bresennol wrth gyfathrebu ag eraill.  Mae hyn hefyd yn cysylltu â sut mae ymddygiad yn cael ei ddefnyddio fel ffurf o gyfathrebu </a:t>
            </a:r>
          </a:p>
          <a:p>
            <a:endParaRPr lang="en-US" dirty="0"/>
          </a:p>
          <a:p>
            <a:r>
              <a:rPr lang="cy" sz="1200" b="0" i="0" u="none" strike="noStrike" cap="none" baseline="0" dirty="0">
                <a:solidFill>
                  <a:srgbClr val="000000"/>
                </a:solidFill>
                <a:effectLst/>
                <a:uFillTx/>
                <a:latin typeface="Calibri" panose="020F0502020204030204" pitchFamily="34" charset="0"/>
              </a:rPr>
              <a:t>rhannwch y grŵp yn ddau grŵp A a B </a:t>
            </a:r>
          </a:p>
          <a:p>
            <a:endParaRPr lang="en-US" dirty="0"/>
          </a:p>
          <a:p>
            <a:r>
              <a:rPr lang="cy" sz="1200" b="0" i="0" u="none" strike="noStrike" cap="none" baseline="0" dirty="0">
                <a:solidFill>
                  <a:srgbClr val="000000"/>
                </a:solidFill>
                <a:effectLst/>
                <a:uFillTx/>
                <a:latin typeface="Calibri" panose="020F0502020204030204" pitchFamily="34" charset="0"/>
              </a:rPr>
              <a:t>os ydych yn defnyddio platfform rhithwir – rhowch y grwpiau yn ddau grŵp ac yna mewn parau i barhau â'r ymarfer.</a:t>
            </a:r>
          </a:p>
          <a:p>
            <a:endParaRPr lang="en-US" dirty="0"/>
          </a:p>
          <a:p>
            <a:r>
              <a:rPr lang="cy" sz="1200" b="0" i="0" u="none" strike="noStrike" cap="none" baseline="0" dirty="0">
                <a:solidFill>
                  <a:srgbClr val="000000"/>
                </a:solidFill>
                <a:effectLst/>
                <a:uFillTx/>
                <a:latin typeface="Calibri" panose="020F0502020204030204" pitchFamily="34" charset="0"/>
              </a:rPr>
              <a:t>Gofynnwch i grŵp A adael yr ystafell tra byddwch chi’n siarad â Grŵp B.</a:t>
            </a:r>
          </a:p>
          <a:p>
            <a:r>
              <a:rPr lang="cy" sz="1200" b="0" i="0" u="none" strike="noStrike" cap="none" baseline="0" dirty="0">
                <a:solidFill>
                  <a:srgbClr val="000000"/>
                </a:solidFill>
                <a:effectLst/>
                <a:uFillTx/>
                <a:latin typeface="Calibri" panose="020F0502020204030204" pitchFamily="34" charset="0"/>
              </a:rPr>
              <a:t>Gofynnwch i Grŵp B feddwl am rywbeth maen nhw’n angerddol amdano – gall hyn fod yn unrhyw beth ond bydd angen iddyn nhw siarad am y pwnc am o leiaf ddau funud. Gallai fod yn hawliau dynol, eu teulu, eu hanifail anwes, ffrindiau, materion cymdeithasol ac ati. </a:t>
            </a:r>
          </a:p>
          <a:p>
            <a:endParaRPr lang="en-US" dirty="0"/>
          </a:p>
          <a:p>
            <a:r>
              <a:rPr lang="cy" sz="1200" b="0" i="0" u="none" strike="noStrike" cap="none" baseline="0" dirty="0">
                <a:solidFill>
                  <a:srgbClr val="000000"/>
                </a:solidFill>
                <a:effectLst/>
                <a:uFillTx/>
                <a:latin typeface="Calibri" panose="020F0502020204030204" pitchFamily="34" charset="0"/>
              </a:rPr>
              <a:t>Ewch i gyfarfod â Grŵp A y tu allan i'r ystafell gan wneud yn siŵr na all Grŵp B glywed yr hyn sy'n cael ei ddweud. Dywedwch wrth grŵp A bod angen iddynt wrando’n astud ar eu partner o Grŵp B, nodio, cynnal cyswllt llygaid, eistedd gyferbyn â nhw, adlewyrchu iaith eu corff, gallant ofyn cwestiynau – dangos gwir ddiddordeb yn yr hyn y maent yn ei ddweud ac ati.  Ar ôl un munud byddaf yn gweiddi bod gennych funud ar ôl - rwyf am i chi fod mor ddi-ddiddordeb ag y gallwch fod, edrych ar eich ffôn, troi i ffwrdd, dylyfu gên, newid safle'r corff, dim cyswllt llygad ac ati.</a:t>
            </a:r>
          </a:p>
          <a:p>
            <a:endParaRPr lang="en-US" dirty="0"/>
          </a:p>
          <a:p>
            <a:r>
              <a:rPr lang="cy" sz="1200" b="0" i="0" u="none" strike="noStrike" cap="none" baseline="0" dirty="0">
                <a:solidFill>
                  <a:srgbClr val="000000"/>
                </a:solidFill>
                <a:effectLst/>
                <a:uFillTx/>
                <a:latin typeface="Calibri" panose="020F0502020204030204" pitchFamily="34" charset="0"/>
              </a:rPr>
              <a:t>ar ddiwedd dau funud casglwch adborth gan y ddau grŵp a chysylltu hyn â phwysigrwydd 'bod yn bresennol' wrth gyfathrebu ag eraill.</a:t>
            </a:r>
          </a:p>
          <a:p>
            <a:endParaRPr lang="en-US" dirty="0"/>
          </a:p>
          <a:p>
            <a:r>
              <a:rPr lang="en-US" dirty="0"/>
              <a:t>exercise on the importance of being present when communicating with others.  This also connects to how </a:t>
            </a:r>
            <a:r>
              <a:rPr lang="en-US" dirty="0" err="1"/>
              <a:t>behaviour</a:t>
            </a:r>
            <a:r>
              <a:rPr lang="en-US" dirty="0"/>
              <a:t> is used as a form of communication </a:t>
            </a:r>
            <a:endParaRPr lang="en-US" dirty="0">
              <a:cs typeface="Calibri"/>
            </a:endParaRPr>
          </a:p>
          <a:p>
            <a:endParaRPr lang="en-US" dirty="0"/>
          </a:p>
          <a:p>
            <a:r>
              <a:rPr lang="en-US" dirty="0"/>
              <a:t>split the group into two groups A &amp; B </a:t>
            </a:r>
          </a:p>
          <a:p>
            <a:endParaRPr lang="en-US" dirty="0"/>
          </a:p>
          <a:p>
            <a:r>
              <a:rPr lang="en-US" dirty="0"/>
              <a:t>if using a virtual platform – put groups into two groups and then in pairs to continue with the exercise .</a:t>
            </a:r>
          </a:p>
          <a:p>
            <a:endParaRPr lang="en-US" dirty="0"/>
          </a:p>
          <a:p>
            <a:r>
              <a:rPr lang="en-US" dirty="0"/>
              <a:t>Ask group A to leave the room while you speak to Group B.</a:t>
            </a:r>
          </a:p>
          <a:p>
            <a:r>
              <a:rPr lang="en-US" dirty="0"/>
              <a:t>Ask Group B to think of something they are passionate about- this can be anything but they will need to talk about the subject for at least two minutes.   it could be human rights, their family, their pet , friends , social issues etc. </a:t>
            </a:r>
          </a:p>
          <a:p>
            <a:endParaRPr lang="en-US" dirty="0"/>
          </a:p>
          <a:p>
            <a:r>
              <a:rPr lang="en-US" dirty="0"/>
              <a:t>Meet with Group A outside the room making sure Group B cannot hear what is being said.  inform group A that they need to actively listen to their partner from Group B, nodding , maintaining eye contact, sit opposite them, mirror their body language,  they can ask questions – show a real interest in what they are saying  etc.  After one minute I will shout out you have one minute left- I want you to be as disinterested as you can be, look at your phone, turn away, yawn, change body position, no eye contact etc.</a:t>
            </a:r>
          </a:p>
          <a:p>
            <a:endParaRPr lang="en-US" dirty="0"/>
          </a:p>
          <a:p>
            <a:r>
              <a:rPr lang="en-US" dirty="0"/>
              <a:t>at the end of two minutes gather feedback from both groups and connect this to the importance of ‘being present ‘ when communicating with others.</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14</a:t>
            </a:fld>
            <a:endParaRPr lang="en-US"/>
          </a:p>
        </p:txBody>
      </p:sp>
    </p:spTree>
    <p:extLst>
      <p:ext uri="{BB962C8B-B14F-4D97-AF65-F5344CB8AC3E}">
        <p14:creationId xmlns:p14="http://schemas.microsoft.com/office/powerpoint/2010/main" val="2650270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hwylusydd - mae animeiddiadau ymlaen</a:t>
            </a:r>
          </a:p>
          <a:p>
            <a:endParaRPr lang="en-US" dirty="0"/>
          </a:p>
          <a:p>
            <a:r>
              <a:rPr lang="cy" sz="1200" b="0" i="0" u="none" strike="noStrike" cap="none" baseline="0" dirty="0">
                <a:solidFill>
                  <a:srgbClr val="000000"/>
                </a:solidFill>
                <a:effectLst/>
                <a:uFillTx/>
                <a:latin typeface="Calibri" panose="020F0502020204030204" pitchFamily="34" charset="0"/>
              </a:rPr>
              <a:t>Gofynnwch y cwestiwn i'r myfyrwyr a chofnodi'r ymatebion - yna symudwch i lawr y rhestr gan ofyn am enghreifftiau</a:t>
            </a:r>
          </a:p>
          <a:p>
            <a:r>
              <a:rPr lang="cy" sz="1200" b="0" i="0" u="none" strike="noStrike" cap="none" baseline="0" dirty="0">
                <a:solidFill>
                  <a:srgbClr val="000000"/>
                </a:solidFill>
                <a:effectLst/>
                <a:uFillTx/>
                <a:latin typeface="Calibri" panose="020F0502020204030204" pitchFamily="34" charset="0"/>
              </a:rPr>
              <a:t>symbolaidd. </a:t>
            </a:r>
          </a:p>
          <a:p>
            <a:r>
              <a:rPr lang="cy" sz="1200" b="0" i="0" u="none" strike="noStrike" cap="none" baseline="0" dirty="0">
                <a:solidFill>
                  <a:srgbClr val="000000"/>
                </a:solidFill>
                <a:effectLst/>
                <a:uFillTx/>
                <a:latin typeface="Calibri" panose="020F0502020204030204" pitchFamily="34" charset="0"/>
              </a:rPr>
              <a:t>Yr amgylchedd ffisegol - gofod cartref/swyddfa.</a:t>
            </a:r>
          </a:p>
          <a:p>
            <a:r>
              <a:rPr lang="cy" sz="1200" b="0" i="0" u="none" strike="noStrike" cap="none" baseline="0" dirty="0">
                <a:solidFill>
                  <a:srgbClr val="000000"/>
                </a:solidFill>
                <a:effectLst/>
                <a:uFillTx/>
                <a:latin typeface="Calibri" panose="020F0502020204030204" pitchFamily="34" charset="0"/>
              </a:rPr>
              <a:t>Gwisg/golwg – rhy ffurfiol/rhy hamddenol</a:t>
            </a:r>
          </a:p>
          <a:p>
            <a:r>
              <a:rPr lang="cy" sz="1200" b="0" i="0" u="none" strike="noStrike" cap="none" baseline="0" dirty="0">
                <a:solidFill>
                  <a:srgbClr val="000000"/>
                </a:solidFill>
                <a:effectLst/>
                <a:uFillTx/>
                <a:latin typeface="Calibri" panose="020F0502020204030204" pitchFamily="34" charset="0"/>
              </a:rPr>
              <a:t>Prydlondeb a dibynadwyedd - bod ar amser, sychu'ch traed, ysgwyd llaw, gofyn caniatâd</a:t>
            </a:r>
          </a:p>
          <a:p>
            <a:endParaRPr lang="en-US" dirty="0"/>
          </a:p>
          <a:p>
            <a:r>
              <a:rPr lang="en-US" dirty="0"/>
              <a:t>facilitator- animations are on</a:t>
            </a:r>
          </a:p>
          <a:p>
            <a:endParaRPr lang="en-US" dirty="0"/>
          </a:p>
          <a:p>
            <a:r>
              <a:rPr lang="en-US" dirty="0"/>
              <a:t>Ask students the question and record responses - then move down the list asking for examples</a:t>
            </a:r>
            <a:endParaRPr lang="en-US" dirty="0">
              <a:cs typeface="Calibri"/>
            </a:endParaRPr>
          </a:p>
          <a:p>
            <a:r>
              <a:rPr lang="en-US" dirty="0"/>
              <a:t>symbolic. </a:t>
            </a:r>
          </a:p>
          <a:p>
            <a:r>
              <a:rPr lang="en-GB" altLang="en-US" dirty="0">
                <a:latin typeface="Calibri" panose="020F0502020204030204" pitchFamily="34" charset="0"/>
                <a:cs typeface="Calibri" panose="020F0502020204030204" pitchFamily="34" charset="0"/>
              </a:rPr>
              <a:t>The physical environment - home /office space.</a:t>
            </a:r>
          </a:p>
          <a:p>
            <a:r>
              <a:rPr lang="en-GB" altLang="en-US" dirty="0">
                <a:latin typeface="Calibri" panose="020F0502020204030204" pitchFamily="34" charset="0"/>
                <a:cs typeface="Calibri" panose="020F0502020204030204" pitchFamily="34" charset="0"/>
              </a:rPr>
              <a:t>Dress/appearance – over formal/too casual</a:t>
            </a:r>
          </a:p>
          <a:p>
            <a:r>
              <a:rPr lang="en-GB" altLang="en-US" dirty="0">
                <a:latin typeface="Calibri" panose="020F0502020204030204" pitchFamily="34" charset="0"/>
                <a:cs typeface="Calibri" panose="020F0502020204030204" pitchFamily="34" charset="0"/>
              </a:rPr>
              <a:t>Punctuality and reliability- being on time, wiping your feet, shaking hands, asking permission</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15</a:t>
            </a:fld>
            <a:endParaRPr lang="en-US"/>
          </a:p>
        </p:txBody>
      </p:sp>
    </p:spTree>
    <p:extLst>
      <p:ext uri="{BB962C8B-B14F-4D97-AF65-F5344CB8AC3E}">
        <p14:creationId xmlns:p14="http://schemas.microsoft.com/office/powerpoint/2010/main" val="31265091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Workforce learning &amp; Dev">
    <p:bg>
      <p:bgPr>
        <a:solidFill>
          <a:srgbClr val="16AD85"/>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922547" y="5999825"/>
            <a:ext cx="1496910" cy="640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77872"/>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06953"/>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3915"/>
            <a:ext cx="3759283" cy="1024286"/>
          </a:xfrm>
        </p:spPr>
        <p:txBody>
          <a:bodyPr>
            <a:normAutofit/>
          </a:bodyPr>
          <a:lstStyle>
            <a:lvl1pPr marL="0" indent="0">
              <a:buNone/>
              <a:defRPr sz="2800">
                <a:solidFill>
                  <a:srgbClr val="37394C"/>
                </a:solidFill>
              </a:defRPr>
            </a:lvl1pPr>
          </a:lstStyle>
          <a:p>
            <a:pPr lvl="0"/>
            <a:r>
              <a:rPr lang="en-US" dirty="0"/>
              <a:t>Workforce and learning development </a:t>
            </a:r>
          </a:p>
        </p:txBody>
      </p:sp>
      <p:sp>
        <p:nvSpPr>
          <p:cNvPr id="15" name="Text Placeholder 14"/>
          <p:cNvSpPr>
            <a:spLocks noGrp="1"/>
          </p:cNvSpPr>
          <p:nvPr>
            <p:ph type="body" sz="quarter" idx="14"/>
          </p:nvPr>
        </p:nvSpPr>
        <p:spPr>
          <a:xfrm>
            <a:off x="628486" y="5164834"/>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29837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ndscape image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8" name="Straight Connector 7"/>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dirty="0"/>
              <a:t>Click to edit Master title style</a:t>
            </a:r>
          </a:p>
        </p:txBody>
      </p:sp>
      <p:sp>
        <p:nvSpPr>
          <p:cNvPr id="39" name="Text Placeholder 38"/>
          <p:cNvSpPr>
            <a:spLocks noGrp="1"/>
          </p:cNvSpPr>
          <p:nvPr>
            <p:ph type="body" sz="quarter" idx="11" hasCustomPrompt="1"/>
          </p:nvPr>
        </p:nvSpPr>
        <p:spPr>
          <a:xfrm>
            <a:off x="4887471" y="441665"/>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title style</a:t>
            </a:r>
          </a:p>
        </p:txBody>
      </p:sp>
      <p:sp>
        <p:nvSpPr>
          <p:cNvPr id="45" name="Picture Placeholder 44"/>
          <p:cNvSpPr>
            <a:spLocks noGrp="1"/>
          </p:cNvSpPr>
          <p:nvPr>
            <p:ph type="pic" sz="quarter" idx="14"/>
          </p:nvPr>
        </p:nvSpPr>
        <p:spPr>
          <a:xfrm>
            <a:off x="623889" y="1550833"/>
            <a:ext cx="7929119" cy="4025508"/>
          </a:xfrm>
          <a:ln w="120650">
            <a:solidFill>
              <a:srgbClr val="37394C"/>
            </a:solidFill>
            <a:round/>
          </a:ln>
        </p:spPr>
        <p:txBody>
          <a:bodyPr rtlCol="0">
            <a:normAutofit/>
          </a:bodyPr>
          <a:lstStyle/>
          <a:p>
            <a:pPr lvl="0"/>
            <a:r>
              <a:rPr lang="en-US" noProof="0" dirty="0"/>
              <a:t>Click icon to add picture</a:t>
            </a:r>
          </a:p>
        </p:txBody>
      </p:sp>
      <p:pic>
        <p:nvPicPr>
          <p:cNvPr id="9"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08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37394C"/>
        </a:solidFill>
        <a:effectLst/>
      </p:bgPr>
    </p:bg>
    <p:spTree>
      <p:nvGrpSpPr>
        <p:cNvPr id="1" name=""/>
        <p:cNvGrpSpPr/>
        <p:nvPr/>
      </p:nvGrpSpPr>
      <p:grpSpPr>
        <a:xfrm>
          <a:off x="0" y="0"/>
          <a:ext cx="0" cy="0"/>
          <a:chOff x="0" y="0"/>
          <a:chExt cx="0" cy="0"/>
        </a:xfrm>
      </p:grpSpPr>
      <p:pic>
        <p:nvPicPr>
          <p:cNvPr id="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6157913"/>
            <a:ext cx="1868488"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656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chemeClr val="bg1"/>
                </a:solidFill>
                <a:latin typeface="Calibri" panose="020F0502020204030204" pitchFamily="34" charset="0"/>
              </a:rPr>
              <a:t>www.gofalcymdeithasol.cymru</a:t>
            </a:r>
          </a:p>
          <a:p>
            <a:pPr eaLnBrk="1" hangingPunct="1"/>
            <a:r>
              <a:rPr lang="en-US" altLang="x-none" sz="1100" dirty="0">
                <a:solidFill>
                  <a:schemeClr val="bg1"/>
                </a:solidFill>
                <a:latin typeface="Calibri" panose="020F0502020204030204" pitchFamily="34" charset="0"/>
              </a:rPr>
              <a:t>www.socialcare.wales</a:t>
            </a:r>
          </a:p>
        </p:txBody>
      </p:sp>
      <p:sp>
        <p:nvSpPr>
          <p:cNvPr id="5" name="TextBox 7"/>
          <p:cNvSpPr txBox="1">
            <a:spLocks noChangeArrowheads="1"/>
          </p:cNvSpPr>
          <p:nvPr/>
        </p:nvSpPr>
        <p:spPr bwMode="auto">
          <a:xfrm>
            <a:off x="757238" y="24765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endParaRPr lang="x-none" altLang="x-none" dirty="0">
              <a:latin typeface="Calibri" panose="020F0502020204030204" pitchFamily="34" charset="0"/>
            </a:endParaRPr>
          </a:p>
        </p:txBody>
      </p:sp>
      <p:pic>
        <p:nvPicPr>
          <p:cNvPr id="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986463"/>
            <a:ext cx="1717675"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9"/>
          <p:cNvSpPr txBox="1">
            <a:spLocks noChangeArrowheads="1"/>
          </p:cNvSpPr>
          <p:nvPr/>
        </p:nvSpPr>
        <p:spPr bwMode="auto">
          <a:xfrm>
            <a:off x="696913" y="2054225"/>
            <a:ext cx="3759200"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4800" dirty="0" err="1">
                <a:solidFill>
                  <a:srgbClr val="16AD85"/>
                </a:solidFill>
                <a:latin typeface="Calibri" panose="020F0502020204030204" pitchFamily="34" charset="0"/>
              </a:rPr>
              <a:t>Diolch</a:t>
            </a:r>
            <a:endParaRPr lang="en-US" altLang="x-none" sz="4800" dirty="0">
              <a:solidFill>
                <a:srgbClr val="16AD85"/>
              </a:solidFill>
              <a:latin typeface="Calibri" panose="020F0502020204030204" pitchFamily="34" charset="0"/>
            </a:endParaRPr>
          </a:p>
          <a:p>
            <a:pPr eaLnBrk="1" hangingPunct="1"/>
            <a:r>
              <a:rPr lang="en-US" altLang="x-none" sz="4800" dirty="0">
                <a:solidFill>
                  <a:srgbClr val="16AD85"/>
                </a:solidFill>
                <a:latin typeface="Calibri" panose="020F0502020204030204" pitchFamily="34" charset="0"/>
              </a:rPr>
              <a:t>Thank you</a:t>
            </a:r>
          </a:p>
        </p:txBody>
      </p:sp>
      <p:cxnSp>
        <p:nvCxnSpPr>
          <p:cNvPr id="8" name="Straight Connector 7"/>
          <p:cNvCxnSpPr/>
          <p:nvPr/>
        </p:nvCxnSpPr>
        <p:spPr>
          <a:xfrm>
            <a:off x="831850" y="40020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31850" y="17541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78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A634F050-CADA-4C40-8DC4-FA2BCB9EA614}" type="datetimeFigureOut">
              <a:rPr lang="en-US" smtClean="0"/>
              <a:pPr>
                <a:defRPr/>
              </a:pPr>
              <a:t>4/29/2025</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D85A6F1E-FA0D-074E-A111-CB4010084BFD}" type="slidenum">
              <a:rPr lang="en-US" smtClean="0"/>
              <a:pPr>
                <a:defRPr/>
              </a:pPr>
              <a:t>‹#›</a:t>
            </a:fld>
            <a:endParaRPr lang="en-US" dirty="0"/>
          </a:p>
        </p:txBody>
      </p:sp>
    </p:spTree>
    <p:extLst>
      <p:ext uri="{BB962C8B-B14F-4D97-AF65-F5344CB8AC3E}">
        <p14:creationId xmlns:p14="http://schemas.microsoft.com/office/powerpoint/2010/main" val="1492140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16AD8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9A938BC3-ECCE-154A-946A-2066AC66F1F8}" type="datetimeFigureOut">
              <a:rPr lang="en-US" smtClean="0"/>
              <a:pPr>
                <a:defRPr/>
              </a:pPr>
              <a:t>4/29/2025</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D97770EF-719A-5D4E-9390-ECD3B273CE68}" type="slidenum">
              <a:rPr lang="en-US" smtClean="0"/>
              <a:pPr>
                <a:defRPr/>
              </a:pPr>
              <a:t>‹#›</a:t>
            </a:fld>
            <a:endParaRPr lang="en-US" dirty="0"/>
          </a:p>
        </p:txBody>
      </p:sp>
    </p:spTree>
    <p:extLst>
      <p:ext uri="{BB962C8B-B14F-4D97-AF65-F5344CB8AC3E}">
        <p14:creationId xmlns:p14="http://schemas.microsoft.com/office/powerpoint/2010/main" val="97387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132DF217-E8EC-014C-AF51-267D3BD1B1A8}" type="datetimeFigureOut">
              <a:rPr lang="en-US" smtClean="0"/>
              <a:pPr>
                <a:defRPr/>
              </a:pPr>
              <a:t>4/29/2025</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800084F6-EA53-4643-9DBC-C3306A12AB46}" type="slidenum">
              <a:rPr lang="en-US" smtClean="0"/>
              <a:pPr>
                <a:defRPr/>
              </a:pPr>
              <a:t>‹#›</a:t>
            </a:fld>
            <a:endParaRPr lang="en-US" dirty="0"/>
          </a:p>
        </p:txBody>
      </p:sp>
    </p:spTree>
    <p:extLst>
      <p:ext uri="{BB962C8B-B14F-4D97-AF65-F5344CB8AC3E}">
        <p14:creationId xmlns:p14="http://schemas.microsoft.com/office/powerpoint/2010/main" val="409963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7F1AAC81-8505-A04E-AABE-085949CF4E39}" type="datetimeFigureOut">
              <a:rPr lang="en-US" smtClean="0"/>
              <a:pPr>
                <a:defRPr/>
              </a:pPr>
              <a:t>4/29/2025</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C5C6B7AB-542E-A641-A8D9-0DE6232F6FBC}" type="slidenum">
              <a:rPr lang="en-US" smtClean="0"/>
              <a:pPr>
                <a:defRPr/>
              </a:pPr>
              <a:t>‹#›</a:t>
            </a:fld>
            <a:endParaRPr lang="en-US" dirty="0"/>
          </a:p>
        </p:txBody>
      </p:sp>
    </p:spTree>
    <p:extLst>
      <p:ext uri="{BB962C8B-B14F-4D97-AF65-F5344CB8AC3E}">
        <p14:creationId xmlns:p14="http://schemas.microsoft.com/office/powerpoint/2010/main" val="1127576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9BC1135B-B182-A940-9B72-9DCFCE0F1432}" type="datetimeFigureOut">
              <a:rPr lang="en-US" smtClean="0"/>
              <a:pPr>
                <a:defRPr/>
              </a:pPr>
              <a:t>4/29/2025</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C5D79289-4032-E045-802A-D09BDE4B3882}" type="slidenum">
              <a:rPr lang="en-US" smtClean="0"/>
              <a:pPr>
                <a:defRPr/>
              </a:pPr>
              <a:t>‹#›</a:t>
            </a:fld>
            <a:endParaRPr lang="en-US" dirty="0"/>
          </a:p>
        </p:txBody>
      </p:sp>
    </p:spTree>
    <p:extLst>
      <p:ext uri="{BB962C8B-B14F-4D97-AF65-F5344CB8AC3E}">
        <p14:creationId xmlns:p14="http://schemas.microsoft.com/office/powerpoint/2010/main" val="1779660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Research">
    <p:bg>
      <p:bgPr>
        <a:solidFill>
          <a:srgbClr val="257D86"/>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42138" y="5929313"/>
            <a:ext cx="17176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8800" y="280988"/>
            <a:ext cx="33591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831138"/>
            <a:ext cx="3765220" cy="568748"/>
          </a:xfrm>
        </p:spPr>
        <p:txBody>
          <a:bodyPr>
            <a:normAutofit/>
          </a:bodyPr>
          <a:lstStyle>
            <a:lvl1pPr marL="0" indent="0" algn="l">
              <a:buNone/>
              <a:defRPr sz="1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60219"/>
            <a:ext cx="3765220" cy="1024286"/>
          </a:xfrm>
          <a:prstGeom prst="rect">
            <a:avLst/>
          </a:prstGeom>
        </p:spPr>
        <p:txBody>
          <a:bodyPr anchor="t">
            <a:normAutofit/>
          </a:bodyPr>
          <a:lstStyle>
            <a:lvl1pPr>
              <a:defRPr sz="2800" baseline="0">
                <a:solidFill>
                  <a:schemeClr val="bg1"/>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47181"/>
            <a:ext cx="3759283" cy="1024286"/>
          </a:xfrm>
        </p:spPr>
        <p:txBody>
          <a:bodyPr>
            <a:normAutofit/>
          </a:bodyPr>
          <a:lstStyle>
            <a:lvl1pPr marL="0" indent="0">
              <a:buNone/>
              <a:defRPr sz="2800">
                <a:solidFill>
                  <a:schemeClr val="bg1"/>
                </a:solidFill>
              </a:defRPr>
            </a:lvl1pPr>
          </a:lstStyle>
          <a:p>
            <a:pPr lvl="0"/>
            <a:r>
              <a:rPr lang="en-US" dirty="0"/>
              <a:t>Research template</a:t>
            </a:r>
          </a:p>
        </p:txBody>
      </p:sp>
      <p:sp>
        <p:nvSpPr>
          <p:cNvPr id="15" name="Text Placeholder 14"/>
          <p:cNvSpPr>
            <a:spLocks noGrp="1"/>
          </p:cNvSpPr>
          <p:nvPr>
            <p:ph type="body" sz="quarter" idx="14"/>
          </p:nvPr>
        </p:nvSpPr>
        <p:spPr>
          <a:xfrm>
            <a:off x="628486" y="5218100"/>
            <a:ext cx="3759447" cy="569541"/>
          </a:xfrm>
        </p:spPr>
        <p:txBody>
          <a:bodyPr>
            <a:normAutofit/>
          </a:bodyPr>
          <a:lstStyle>
            <a:lvl1pPr marL="0" indent="0">
              <a:buNone/>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8141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Workforce regulation">
    <p:bg>
      <p:bgPr>
        <a:solidFill>
          <a:srgbClr val="EB5E57"/>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74138" y="5999450"/>
            <a:ext cx="1665190" cy="71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9899"/>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8980"/>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05942"/>
            <a:ext cx="3759283" cy="1024286"/>
          </a:xfrm>
        </p:spPr>
        <p:txBody>
          <a:bodyPr>
            <a:normAutofit/>
          </a:bodyPr>
          <a:lstStyle>
            <a:lvl1pPr marL="0" indent="0">
              <a:buNone/>
              <a:defRPr sz="2800">
                <a:solidFill>
                  <a:srgbClr val="37394C"/>
                </a:solidFill>
              </a:defRPr>
            </a:lvl1pPr>
          </a:lstStyle>
          <a:p>
            <a:pPr lvl="0"/>
            <a:r>
              <a:rPr lang="en-US" dirty="0"/>
              <a:t>Workforce regulation</a:t>
            </a:r>
          </a:p>
        </p:txBody>
      </p:sp>
      <p:sp>
        <p:nvSpPr>
          <p:cNvPr id="15" name="Text Placeholder 14"/>
          <p:cNvSpPr>
            <a:spLocks noGrp="1"/>
          </p:cNvSpPr>
          <p:nvPr>
            <p:ph type="body" sz="quarter" idx="14"/>
          </p:nvPr>
        </p:nvSpPr>
        <p:spPr>
          <a:xfrm>
            <a:off x="628486" y="5176861"/>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1648419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Service improvement">
    <p:bg>
      <p:bgPr>
        <a:solidFill>
          <a:srgbClr val="F7AB64"/>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43934" y="5986630"/>
            <a:ext cx="1634456" cy="699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2404"/>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1485"/>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8447"/>
            <a:ext cx="3759283" cy="1024286"/>
          </a:xfrm>
        </p:spPr>
        <p:txBody>
          <a:bodyPr>
            <a:normAutofit/>
          </a:bodyPr>
          <a:lstStyle>
            <a:lvl1pPr marL="0" indent="0">
              <a:buNone/>
              <a:defRPr sz="2800">
                <a:solidFill>
                  <a:srgbClr val="37394C"/>
                </a:solidFill>
              </a:defRPr>
            </a:lvl1pPr>
          </a:lstStyle>
          <a:p>
            <a:pPr lvl="0"/>
            <a:r>
              <a:rPr lang="en-US" dirty="0"/>
              <a:t>Service improvement</a:t>
            </a:r>
          </a:p>
        </p:txBody>
      </p:sp>
      <p:sp>
        <p:nvSpPr>
          <p:cNvPr id="15" name="Text Placeholder 14"/>
          <p:cNvSpPr>
            <a:spLocks noGrp="1"/>
          </p:cNvSpPr>
          <p:nvPr>
            <p:ph type="body" sz="quarter" idx="14"/>
          </p:nvPr>
        </p:nvSpPr>
        <p:spPr>
          <a:xfrm>
            <a:off x="628486" y="5169366"/>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30493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940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9" name="Straight Connector 8"/>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4862513" y="1935163"/>
            <a:ext cx="3690937"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628650" y="1935163"/>
            <a:ext cx="3681413"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2"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21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1" name="Straight Connector 10"/>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628650" y="1649413"/>
            <a:ext cx="3681413"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4862513" y="1649413"/>
            <a:ext cx="3690495"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7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slide">
    <p:spTree>
      <p:nvGrpSpPr>
        <p:cNvPr id="1" name=""/>
        <p:cNvGrpSpPr/>
        <p:nvPr/>
      </p:nvGrpSpPr>
      <p:grpSpPr>
        <a:xfrm>
          <a:off x="0" y="0"/>
          <a:ext cx="0" cy="0"/>
          <a:chOff x="0" y="0"/>
          <a:chExt cx="0" cy="0"/>
        </a:xfrm>
      </p:grpSpPr>
      <p:pic>
        <p:nvPicPr>
          <p:cNvPr id="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3" name="Straight Connector 12"/>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3" y="464695"/>
            <a:ext cx="4167187" cy="5111646"/>
          </a:xfrm>
          <a:ln w="120650">
            <a:solidFill>
              <a:srgbClr val="37394C"/>
            </a:solidFill>
            <a:round/>
          </a:ln>
        </p:spPr>
        <p:txBody>
          <a:bodyPr rtlCol="0">
            <a:normAutofit/>
          </a:bodyPr>
          <a:lstStyle/>
          <a:p>
            <a:pPr lvl="0"/>
            <a:r>
              <a:rPr lang="en-US" noProof="0"/>
              <a:t>Click icon to add picture</a:t>
            </a:r>
            <a:endParaRPr lang="en-US" noProof="0" dirty="0"/>
          </a:p>
        </p:txBody>
      </p:sp>
      <p:pic>
        <p:nvPicPr>
          <p:cNvPr id="1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58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utiple image and text slide">
    <p:spTree>
      <p:nvGrpSpPr>
        <p:cNvPr id="1" name=""/>
        <p:cNvGrpSpPr/>
        <p:nvPr/>
      </p:nvGrpSpPr>
      <p:grpSpPr>
        <a:xfrm>
          <a:off x="0" y="0"/>
          <a:ext cx="0" cy="0"/>
          <a:chOff x="0" y="0"/>
          <a:chExt cx="0" cy="0"/>
        </a:xfrm>
      </p:grpSpPr>
      <p:pic>
        <p:nvPicPr>
          <p:cNvPr id="1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7" name="Straight Connector 16"/>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4"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3" name="Picture Placeholder 44"/>
          <p:cNvSpPr>
            <a:spLocks noGrp="1"/>
          </p:cNvSpPr>
          <p:nvPr>
            <p:ph type="pic" sz="quarter" idx="15"/>
          </p:nvPr>
        </p:nvSpPr>
        <p:spPr>
          <a:xfrm>
            <a:off x="6850845"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4" name="Picture Placeholder 44"/>
          <p:cNvSpPr>
            <a:spLocks noGrp="1"/>
          </p:cNvSpPr>
          <p:nvPr>
            <p:ph type="pic" sz="quarter" idx="16"/>
          </p:nvPr>
        </p:nvSpPr>
        <p:spPr>
          <a:xfrm>
            <a:off x="4579833" y="2599184"/>
            <a:ext cx="4264365" cy="3055498"/>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pic>
        <p:nvPicPr>
          <p:cNvPr id="18"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64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28650" y="2871788"/>
            <a:ext cx="7886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p>
        </p:txBody>
      </p:sp>
      <p:sp>
        <p:nvSpPr>
          <p:cNvPr id="1027" name="Title Placeholder 1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x-none" dirty="0"/>
              <a:t>Click to edit Master title style</a:t>
            </a:r>
          </a:p>
        </p:txBody>
      </p:sp>
      <p:sp>
        <p:nvSpPr>
          <p:cNvPr id="13" name="Footer Placeholder 1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914377" eaLnBrk="1" fontAlgn="auto" hangingPunct="1">
              <a:spcBef>
                <a:spcPts val="0"/>
              </a:spcBef>
              <a:spcAft>
                <a:spcPts val="0"/>
              </a:spcAft>
              <a:defRPr sz="1200">
                <a:solidFill>
                  <a:schemeClr val="tx1">
                    <a:tint val="75000"/>
                  </a:schemeClr>
                </a:solidFill>
                <a:latin typeface="Calibri" panose="020F0502020204030204" pitchFamily="34" charset="0"/>
              </a:defRPr>
            </a:lvl1p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Lst>
  <p:txStyles>
    <p:titleStyle>
      <a:lvl1pPr algn="l" rtl="0" eaLnBrk="1" fontAlgn="base" hangingPunct="1">
        <a:lnSpc>
          <a:spcPct val="90000"/>
        </a:lnSpc>
        <a:spcBef>
          <a:spcPct val="0"/>
        </a:spcBef>
        <a:spcAft>
          <a:spcPct val="0"/>
        </a:spcAft>
        <a:defRPr sz="4400" kern="1200">
          <a:solidFill>
            <a:srgbClr val="37394C"/>
          </a:solidFill>
          <a:latin typeface="Calibri" panose="020F0502020204030204" pitchFamily="34" charset="0"/>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rgbClr val="37394C"/>
          </a:solidFill>
          <a:latin typeface="Calibri" panose="020F0502020204030204" pitchFamily="34" charset="0"/>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Calibri" panose="020F0502020204030204" pitchFamily="34" charset="0"/>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Calibri" panose="020F0502020204030204" pitchFamily="34" charset="0"/>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Calibri" panose="020F0502020204030204" pitchFamily="34" charset="0"/>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9.xml"/><Relationship Id="rId1" Type="http://schemas.openxmlformats.org/officeDocument/2006/relationships/tags" Target="../tags/tag28.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notesSlide" Target="../notesSlides/notesSlide18.xml"/><Relationship Id="rId4"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tags" Target="../tags/tag47.xml"/><Relationship Id="rId4" Type="http://schemas.openxmlformats.org/officeDocument/2006/relationships/image" Target="../media/image12.pn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notesSlide" Target="../notesSlides/notesSlide20.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1.xml"/><Relationship Id="rId1" Type="http://schemas.openxmlformats.org/officeDocument/2006/relationships/tags" Target="../tags/tag50.xml"/><Relationship Id="rId4" Type="http://schemas.openxmlformats.org/officeDocument/2006/relationships/notesSlide" Target="../notesSlides/notesSlide21.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3.xml"/><Relationship Id="rId1" Type="http://schemas.openxmlformats.org/officeDocument/2006/relationships/tags" Target="../tags/tag52.xml"/><Relationship Id="rId4"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5.xml"/><Relationship Id="rId1" Type="http://schemas.openxmlformats.org/officeDocument/2006/relationships/tags" Target="../tags/tag5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1.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GB" dirty="0" err="1"/>
              <a:t>Teitl</a:t>
            </a:r>
            <a:r>
              <a:rPr lang="en-GB" dirty="0"/>
              <a:t> </a:t>
            </a:r>
            <a:r>
              <a:rPr lang="en-GB" dirty="0" err="1"/>
              <a:t>Cymraeg</a:t>
            </a:r>
            <a:endParaRPr lang="en-GB" dirty="0"/>
          </a:p>
        </p:txBody>
      </p:sp>
      <p:sp>
        <p:nvSpPr>
          <p:cNvPr id="20484" name="Text Placeholder 4"/>
          <p:cNvSpPr>
            <a:spLocks noGrp="1"/>
          </p:cNvSpPr>
          <p:nvPr>
            <p:ph type="body" sz="quarter" idx="13"/>
          </p:nvPr>
        </p:nvSpPr>
        <p:spPr/>
        <p:txBody>
          <a:bodyPr/>
          <a:lstStyle/>
          <a:p>
            <a:r>
              <a:rPr lang="en-GB" altLang="x-none"/>
              <a:t>Assessment </a:t>
            </a:r>
            <a:endParaRPr lang="x-none" altLang="x-none"/>
          </a:p>
        </p:txBody>
      </p:sp>
      <p:sp>
        <p:nvSpPr>
          <p:cNvPr id="14" name="Text Placeholder 13"/>
          <p:cNvSpPr>
            <a:spLocks noGrp="1"/>
          </p:cNvSpPr>
          <p:nvPr>
            <p:ph type="body" sz="quarter" idx="14"/>
          </p:nvPr>
        </p:nvSpPr>
        <p:spPr>
          <a:xfrm>
            <a:off x="628486" y="5150645"/>
            <a:ext cx="3759447" cy="1286250"/>
          </a:xfrm>
        </p:spPr>
        <p:txBody>
          <a:bodyPr>
            <a:normAutofit/>
          </a:bodyPr>
          <a:lstStyle/>
          <a:p>
            <a:r>
              <a:rPr lang="en-GB" dirty="0"/>
              <a:t>Unit 444 Support the assessment and care and support planning process</a:t>
            </a:r>
          </a:p>
          <a:p>
            <a:r>
              <a:rPr lang="en-GB" dirty="0"/>
              <a:t>Learning Outcome 2</a:t>
            </a:r>
          </a:p>
          <a:p>
            <a:r>
              <a:rPr lang="en-GB" dirty="0"/>
              <a:t>Communicating with Adults</a:t>
            </a:r>
          </a:p>
          <a:p>
            <a:endParaRPr lang="en-GB" dirty="0"/>
          </a:p>
          <a:p>
            <a:endParaRPr lang="en-GB" dirty="0"/>
          </a:p>
        </p:txBody>
      </p:sp>
      <p:sp>
        <p:nvSpPr>
          <p:cNvPr id="5" name="Text Placeholder 13"/>
          <p:cNvSpPr txBox="1">
            <a:spLocks/>
          </p:cNvSpPr>
          <p:nvPr>
            <p:custDataLst>
              <p:tags r:id="rId2"/>
            </p:custDataLst>
          </p:nvPr>
        </p:nvSpPr>
        <p:spPr bwMode="auto">
          <a:xfrm>
            <a:off x="634423" y="2306363"/>
            <a:ext cx="3759447" cy="1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Font typeface="Arial" charset="0"/>
              <a:buNone/>
              <a:defRPr sz="16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cy" dirty="0">
                <a:latin typeface="Calibri" panose="020F0502020204030204" pitchFamily="34" charset="0"/>
              </a:rPr>
              <a:t>Uned 444 Cefnogi'r broses asesu a chynllunio gofal a chymorth</a:t>
            </a:r>
          </a:p>
          <a:p>
            <a:pPr defTabSz="914400"/>
            <a:r>
              <a:rPr lang="cy" dirty="0">
                <a:latin typeface="Calibri" panose="020F0502020204030204" pitchFamily="34" charset="0"/>
              </a:rPr>
              <a:t>Deilliant Dysgu 2</a:t>
            </a:r>
          </a:p>
          <a:p>
            <a:pPr defTabSz="914400"/>
            <a:r>
              <a:rPr lang="cy" dirty="0">
                <a:latin typeface="Calibri" panose="020F0502020204030204" pitchFamily="34" charset="0"/>
              </a:rPr>
              <a:t>Cyfathrebu ag Oedolion</a:t>
            </a:r>
          </a:p>
          <a:p>
            <a:pPr defTabSz="914400"/>
            <a:endParaRPr lang="en-GB" dirty="0">
              <a:latin typeface="Calibri" panose="020F0502020204030204" pitchFamily="34" charset="0"/>
            </a:endParaRPr>
          </a:p>
          <a:p>
            <a:pPr defTabSz="914400"/>
            <a:endParaRPr lang="en-GB" dirty="0">
              <a:latin typeface="Calibri" panose="020F0502020204030204" pitchFamily="34" charset="0"/>
            </a:endParaRPr>
          </a:p>
        </p:txBody>
      </p:sp>
    </p:spTree>
    <p:custDataLst>
      <p:tags r:id="rId1"/>
    </p:custDataLst>
    <p:extLst>
      <p:ext uri="{BB962C8B-B14F-4D97-AF65-F5344CB8AC3E}">
        <p14:creationId xmlns:p14="http://schemas.microsoft.com/office/powerpoint/2010/main" val="514745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49F7D39-CDDF-C447-80B8-8C34A696E2AD}"/>
              </a:ext>
            </a:extLst>
          </p:cNvPr>
          <p:cNvSpPr>
            <a:spLocks noGrp="1"/>
          </p:cNvSpPr>
          <p:nvPr>
            <p:ph type="body" sz="quarter" idx="10"/>
          </p:nvPr>
        </p:nvSpPr>
        <p:spPr/>
        <p:txBody>
          <a:bodyPr/>
          <a:lstStyle/>
          <a:p>
            <a:r>
              <a:rPr lang="en-US" b="1" dirty="0"/>
              <a:t>Individual exercise </a:t>
            </a:r>
          </a:p>
        </p:txBody>
      </p:sp>
      <p:sp>
        <p:nvSpPr>
          <p:cNvPr id="5" name="Text Placeholder 4">
            <a:extLst>
              <a:ext uri="{FF2B5EF4-FFF2-40B4-BE49-F238E27FC236}">
                <a16:creationId xmlns:a16="http://schemas.microsoft.com/office/drawing/2014/main" id="{0395270A-59F8-5047-A86C-E7225CF2449D}"/>
              </a:ext>
            </a:extLst>
          </p:cNvPr>
          <p:cNvSpPr>
            <a:spLocks noGrp="1"/>
          </p:cNvSpPr>
          <p:nvPr>
            <p:ph type="body" sz="quarter" idx="12"/>
          </p:nvPr>
        </p:nvSpPr>
        <p:spPr>
          <a:xfrm>
            <a:off x="4862771" y="1399163"/>
            <a:ext cx="3690495" cy="3851275"/>
          </a:xfrm>
        </p:spPr>
        <p:txBody>
          <a:bodyPr>
            <a:normAutofit/>
          </a:bodyPr>
          <a:lstStyle/>
          <a:p>
            <a:r>
              <a:rPr lang="en-US" dirty="0">
                <a:solidFill>
                  <a:schemeClr val="tx1"/>
                </a:solidFill>
              </a:rPr>
              <a:t>How do you prepare for assessments within your agency?</a:t>
            </a:r>
          </a:p>
          <a:p>
            <a:r>
              <a:rPr lang="en-US" dirty="0">
                <a:solidFill>
                  <a:schemeClr val="tx1"/>
                </a:solidFill>
              </a:rPr>
              <a:t>What assessment frameworks do you use?</a:t>
            </a:r>
            <a:endParaRPr lang="en-US" dirty="0">
              <a:solidFill>
                <a:schemeClr val="tx1"/>
              </a:solidFill>
              <a:cs typeface="Calibri" panose="020F0502020204030204" pitchFamily="34" charset="0"/>
            </a:endParaRPr>
          </a:p>
          <a:p>
            <a:r>
              <a:rPr lang="en-US" dirty="0">
                <a:solidFill>
                  <a:schemeClr val="tx1"/>
                </a:solidFill>
              </a:rPr>
              <a:t>How do you explain and gain consent from the individual? </a:t>
            </a:r>
            <a:endParaRPr lang="en-US" dirty="0">
              <a:solidFill>
                <a:schemeClr val="tx1"/>
              </a:solidFill>
              <a:cs typeface="Calibri" panose="020F0502020204030204" pitchFamily="34" charset="0"/>
            </a:endParaRPr>
          </a:p>
          <a:p>
            <a:r>
              <a:rPr lang="en-US" dirty="0">
                <a:solidFill>
                  <a:schemeClr val="tx1"/>
                </a:solidFill>
                <a:cs typeface="Calibri" panose="020F0502020204030204" pitchFamily="34" charset="0"/>
              </a:rPr>
              <a:t>Confidentiality</a:t>
            </a:r>
          </a:p>
          <a:p>
            <a:endParaRPr lang="en-US" dirty="0">
              <a:solidFill>
                <a:srgbClr val="000000"/>
              </a:solidFill>
              <a:cs typeface="Calibri" panose="020F0502020204030204" pitchFamily="34" charset="0"/>
            </a:endParaRPr>
          </a:p>
          <a:p>
            <a:endParaRPr lang="en-US" dirty="0">
              <a:cs typeface="Calibri" panose="020F0502020204030204" pitchFamily="34" charset="0"/>
            </a:endParaRPr>
          </a:p>
        </p:txBody>
      </p:sp>
      <p:sp>
        <p:nvSpPr>
          <p:cNvPr id="4" name="Text Placeholder 2">
            <a:extLst>
              <a:ext uri="{FF2B5EF4-FFF2-40B4-BE49-F238E27FC236}">
                <a16:creationId xmlns:a16="http://schemas.microsoft.com/office/drawing/2014/main" id="{F49F7D39-CDDF-C447-80B8-8C34A696E2AD}"/>
              </a:ext>
            </a:extLst>
          </p:cNvPr>
          <p:cNvSpPr>
            <a:spLocks noGrp="1"/>
          </p:cNvSpPr>
          <p:nvPr>
            <p:ph type="body" sz="quarter" idx="10"/>
            <p:custDataLst>
              <p:tags r:id="rId1"/>
            </p:custDataLst>
          </p:nvPr>
        </p:nvSpPr>
        <p:spPr>
          <a:xfrm>
            <a:off x="296609" y="365126"/>
            <a:ext cx="3690937" cy="1031284"/>
          </a:xfrm>
        </p:spPr>
        <p:txBody>
          <a:bodyPr/>
          <a:lstStyle/>
          <a:p>
            <a:r>
              <a:rPr lang="cy" sz="2800" b="1" i="0" u="none" strike="noStrike" cap="none" baseline="0" dirty="0">
                <a:solidFill>
                  <a:srgbClr val="16AD85"/>
                </a:solidFill>
                <a:effectLst/>
                <a:uFillTx/>
              </a:rPr>
              <a:t>Ymarfer unigol </a:t>
            </a:r>
          </a:p>
        </p:txBody>
      </p:sp>
      <p:sp>
        <p:nvSpPr>
          <p:cNvPr id="6" name="Text Placeholder 4">
            <a:extLst>
              <a:ext uri="{FF2B5EF4-FFF2-40B4-BE49-F238E27FC236}">
                <a16:creationId xmlns:a16="http://schemas.microsoft.com/office/drawing/2014/main" id="{0395270A-59F8-5047-A86C-E7225CF2449D}"/>
              </a:ext>
            </a:extLst>
          </p:cNvPr>
          <p:cNvSpPr>
            <a:spLocks noGrp="1"/>
          </p:cNvSpPr>
          <p:nvPr>
            <p:ph type="body" sz="quarter" idx="12"/>
            <p:custDataLst>
              <p:tags r:id="rId2"/>
            </p:custDataLst>
          </p:nvPr>
        </p:nvSpPr>
        <p:spPr>
          <a:xfrm>
            <a:off x="378700" y="1403689"/>
            <a:ext cx="3690495" cy="3851275"/>
          </a:xfrm>
        </p:spPr>
        <p:txBody>
          <a:bodyPr>
            <a:normAutofit/>
          </a:bodyPr>
          <a:lstStyle/>
          <a:p>
            <a:r>
              <a:rPr lang="cy" sz="2400" b="0" i="0" u="none" strike="noStrike" cap="none" baseline="0" dirty="0">
                <a:solidFill>
                  <a:schemeClr val="tx1"/>
                </a:solidFill>
                <a:effectLst/>
                <a:uFillTx/>
              </a:rPr>
              <a:t>Sut ydych chi'n paratoi ar gyfer asesiadau o fewn eich asiantaeth?</a:t>
            </a:r>
          </a:p>
          <a:p>
            <a:r>
              <a:rPr lang="cy" sz="2400" b="0" i="0" u="none" strike="noStrike" cap="none" baseline="0" dirty="0">
                <a:solidFill>
                  <a:schemeClr val="tx1"/>
                </a:solidFill>
                <a:effectLst/>
                <a:uFillTx/>
              </a:rPr>
              <a:t>Pa fframweithiau asesu ydych chi'n eu defnyddio?</a:t>
            </a:r>
          </a:p>
          <a:p>
            <a:r>
              <a:rPr lang="cy" sz="2400" b="0" i="0" u="none" strike="noStrike" cap="none" baseline="0" dirty="0">
                <a:solidFill>
                  <a:schemeClr val="tx1"/>
                </a:solidFill>
                <a:effectLst/>
                <a:uFillTx/>
              </a:rPr>
              <a:t>Sut ydych chi'n esbonio ac yn cael caniatâd gan yr unigolyn? </a:t>
            </a:r>
          </a:p>
          <a:p>
            <a:r>
              <a:rPr lang="cy" sz="2400" b="0" i="0" u="none" strike="noStrike" cap="none" baseline="0" dirty="0">
                <a:solidFill>
                  <a:schemeClr val="tx1"/>
                </a:solidFill>
                <a:effectLst/>
                <a:uFillTx/>
              </a:rPr>
              <a:t>Cyfrinachedd </a:t>
            </a:r>
          </a:p>
          <a:p>
            <a:endParaRPr lang="en-US" dirty="0"/>
          </a:p>
        </p:txBody>
      </p:sp>
    </p:spTree>
    <p:extLst>
      <p:ext uri="{BB962C8B-B14F-4D97-AF65-F5344CB8AC3E}">
        <p14:creationId xmlns:p14="http://schemas.microsoft.com/office/powerpoint/2010/main" val="4175258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E4A7A0F-3918-6343-BB5B-9DC261C9BE25}"/>
              </a:ext>
            </a:extLst>
          </p:cNvPr>
          <p:cNvSpPr>
            <a:spLocks noGrp="1"/>
          </p:cNvSpPr>
          <p:nvPr>
            <p:ph type="body" sz="quarter" idx="10"/>
          </p:nvPr>
        </p:nvSpPr>
        <p:spPr/>
        <p:txBody>
          <a:bodyPr/>
          <a:lstStyle/>
          <a:p>
            <a:r>
              <a:rPr lang="en-US" b="1" dirty="0"/>
              <a:t>Preparation </a:t>
            </a:r>
          </a:p>
        </p:txBody>
      </p:sp>
      <p:sp>
        <p:nvSpPr>
          <p:cNvPr id="5" name="Text Placeholder 4">
            <a:extLst>
              <a:ext uri="{FF2B5EF4-FFF2-40B4-BE49-F238E27FC236}">
                <a16:creationId xmlns:a16="http://schemas.microsoft.com/office/drawing/2014/main" id="{4FCE4037-36A8-4041-AF09-0563634419B0}"/>
              </a:ext>
            </a:extLst>
          </p:cNvPr>
          <p:cNvSpPr>
            <a:spLocks noGrp="1"/>
          </p:cNvSpPr>
          <p:nvPr>
            <p:ph type="body" sz="quarter" idx="12"/>
          </p:nvPr>
        </p:nvSpPr>
        <p:spPr/>
        <p:txBody>
          <a:bodyPr/>
          <a:lstStyle/>
          <a:p>
            <a:pPr marL="0" indent="0">
              <a:buNone/>
            </a:pPr>
            <a:r>
              <a:rPr lang="en-GB" dirty="0">
                <a:solidFill>
                  <a:schemeClr val="tx1"/>
                </a:solidFill>
              </a:rPr>
              <a:t>Effective preparation is vital.  It shows concern and that we value and respect  the individual</a:t>
            </a:r>
            <a:endParaRPr lang="en-GB" b="1" dirty="0">
              <a:solidFill>
                <a:schemeClr val="tx1"/>
              </a:solidFill>
            </a:endParaRPr>
          </a:p>
          <a:p>
            <a:pPr marL="0" indent="0">
              <a:buNone/>
            </a:pPr>
            <a:r>
              <a:rPr lang="en-GB" b="1" dirty="0">
                <a:solidFill>
                  <a:schemeClr val="tx1"/>
                </a:solidFill>
              </a:rPr>
              <a:t>Tuning in:</a:t>
            </a:r>
          </a:p>
          <a:p>
            <a:pPr marL="0" indent="0">
              <a:buNone/>
            </a:pPr>
            <a:r>
              <a:rPr lang="en-GB" dirty="0">
                <a:solidFill>
                  <a:schemeClr val="tx1"/>
                </a:solidFill>
              </a:rPr>
              <a:t>What is it like to be, for e.g. a five year old child, an older person, a disabled person or an adolescent</a:t>
            </a:r>
            <a:endParaRPr lang="en-GB" dirty="0">
              <a:solidFill>
                <a:schemeClr val="tx1"/>
              </a:solidFill>
              <a:cs typeface="Calibri" panose="020F0502020204030204" pitchFamily="34" charset="0"/>
            </a:endParaRPr>
          </a:p>
          <a:p>
            <a:endParaRPr lang="en-US" dirty="0"/>
          </a:p>
        </p:txBody>
      </p:sp>
      <p:sp>
        <p:nvSpPr>
          <p:cNvPr id="4" name="Text Placeholder 2">
            <a:extLst>
              <a:ext uri="{FF2B5EF4-FFF2-40B4-BE49-F238E27FC236}">
                <a16:creationId xmlns:a16="http://schemas.microsoft.com/office/drawing/2014/main" id="{FE4A7A0F-3918-6343-BB5B-9DC261C9BE25}"/>
              </a:ext>
            </a:extLst>
          </p:cNvPr>
          <p:cNvSpPr>
            <a:spLocks noGrp="1"/>
          </p:cNvSpPr>
          <p:nvPr>
            <p:ph type="body" sz="quarter" idx="10"/>
            <p:custDataLst>
              <p:tags r:id="rId1"/>
            </p:custDataLst>
          </p:nvPr>
        </p:nvSpPr>
        <p:spPr>
          <a:xfrm>
            <a:off x="232601" y="365126"/>
            <a:ext cx="3690937" cy="1031284"/>
          </a:xfrm>
        </p:spPr>
        <p:txBody>
          <a:bodyPr/>
          <a:lstStyle/>
          <a:p>
            <a:r>
              <a:rPr lang="cy" sz="2800" b="1" i="0" u="none" strike="noStrike" cap="none" baseline="0" dirty="0">
                <a:solidFill>
                  <a:srgbClr val="16AD85"/>
                </a:solidFill>
                <a:effectLst/>
                <a:uFillTx/>
              </a:rPr>
              <a:t>Paratoi</a:t>
            </a:r>
            <a:r>
              <a:rPr lang="cy" sz="2800" b="0" i="0" u="none" strike="noStrike" cap="none" baseline="0" dirty="0">
                <a:solidFill>
                  <a:srgbClr val="16AD85"/>
                </a:solidFill>
                <a:effectLst/>
                <a:uFillTx/>
              </a:rPr>
              <a:t> </a:t>
            </a:r>
          </a:p>
        </p:txBody>
      </p:sp>
      <p:sp>
        <p:nvSpPr>
          <p:cNvPr id="6" name="Text Placeholder 4">
            <a:extLst>
              <a:ext uri="{FF2B5EF4-FFF2-40B4-BE49-F238E27FC236}">
                <a16:creationId xmlns:a16="http://schemas.microsoft.com/office/drawing/2014/main" id="{4FCE4037-36A8-4041-AF09-0563634419B0}"/>
              </a:ext>
            </a:extLst>
          </p:cNvPr>
          <p:cNvSpPr>
            <a:spLocks noGrp="1"/>
          </p:cNvSpPr>
          <p:nvPr>
            <p:ph type="body" sz="quarter" idx="12"/>
            <p:custDataLst>
              <p:tags r:id="rId2"/>
            </p:custDataLst>
          </p:nvPr>
        </p:nvSpPr>
        <p:spPr>
          <a:xfrm>
            <a:off x="233043" y="1649412"/>
            <a:ext cx="3690495" cy="3851275"/>
          </a:xfrm>
        </p:spPr>
        <p:txBody>
          <a:bodyPr/>
          <a:lstStyle/>
          <a:p>
            <a:pPr marL="0" indent="0">
              <a:buNone/>
            </a:pPr>
            <a:r>
              <a:rPr lang="cy" sz="2400" b="0" i="0" u="none" strike="noStrike" cap="none" baseline="0" dirty="0">
                <a:solidFill>
                  <a:schemeClr val="tx1"/>
                </a:solidFill>
                <a:effectLst/>
                <a:uFillTx/>
              </a:rPr>
              <a:t>Mae paratoi effeithiol yn hanfodol.  Mae’n dangos gofal a’n bod yn gwerthfawrogi ac yn parchu’r unigolyn</a:t>
            </a:r>
          </a:p>
          <a:p>
            <a:pPr marL="0" indent="0">
              <a:buNone/>
            </a:pPr>
            <a:r>
              <a:rPr lang="cy" sz="2400" b="1" i="0" u="none" strike="noStrike" cap="none" baseline="0" dirty="0">
                <a:solidFill>
                  <a:schemeClr val="tx1"/>
                </a:solidFill>
                <a:effectLst/>
                <a:uFillTx/>
              </a:rPr>
              <a:t>Tiwnio i mewn:</a:t>
            </a:r>
          </a:p>
          <a:p>
            <a:pPr marL="0" indent="0">
              <a:buNone/>
            </a:pPr>
            <a:r>
              <a:rPr lang="cy" sz="2400" b="0" i="0" u="none" strike="noStrike" cap="none" baseline="0" dirty="0">
                <a:solidFill>
                  <a:schemeClr val="tx1"/>
                </a:solidFill>
                <a:effectLst/>
                <a:uFillTx/>
              </a:rPr>
              <a:t>Sut brofiad yw hi i fod, ee plentyn pum mlwydd oed, person hŷn, person anabl neu berson ifanc?</a:t>
            </a:r>
          </a:p>
          <a:p>
            <a:endParaRPr lang="en-US" dirty="0"/>
          </a:p>
        </p:txBody>
      </p:sp>
    </p:spTree>
    <p:extLst>
      <p:ext uri="{BB962C8B-B14F-4D97-AF65-F5344CB8AC3E}">
        <p14:creationId xmlns:p14="http://schemas.microsoft.com/office/powerpoint/2010/main" val="929113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D8F4415-8F88-0445-879B-DDE99C357CC2}"/>
              </a:ext>
            </a:extLst>
          </p:cNvPr>
          <p:cNvSpPr>
            <a:spLocks noGrp="1"/>
          </p:cNvSpPr>
          <p:nvPr>
            <p:ph type="body" sz="quarter" idx="10"/>
          </p:nvPr>
        </p:nvSpPr>
        <p:spPr/>
        <p:txBody>
          <a:bodyPr/>
          <a:lstStyle/>
          <a:p>
            <a:r>
              <a:rPr lang="en-US" b="1" dirty="0"/>
              <a:t>Code of Professional Practice- Section 2</a:t>
            </a:r>
          </a:p>
        </p:txBody>
      </p:sp>
      <p:sp>
        <p:nvSpPr>
          <p:cNvPr id="5" name="Text Placeholder 4">
            <a:extLst>
              <a:ext uri="{FF2B5EF4-FFF2-40B4-BE49-F238E27FC236}">
                <a16:creationId xmlns:a16="http://schemas.microsoft.com/office/drawing/2014/main" id="{2A3093BF-7A96-624E-9450-744E1A284E46}"/>
              </a:ext>
            </a:extLst>
          </p:cNvPr>
          <p:cNvSpPr>
            <a:spLocks noGrp="1"/>
          </p:cNvSpPr>
          <p:nvPr>
            <p:ph type="body" sz="quarter" idx="12"/>
          </p:nvPr>
        </p:nvSpPr>
        <p:spPr/>
        <p:txBody>
          <a:bodyPr>
            <a:normAutofit/>
          </a:bodyPr>
          <a:lstStyle/>
          <a:p>
            <a:pPr marL="0" indent="0">
              <a:buFontTx/>
              <a:buNone/>
            </a:pPr>
            <a:r>
              <a:rPr lang="en-GB" altLang="en-US" dirty="0">
                <a:solidFill>
                  <a:schemeClr val="tx1"/>
                </a:solidFill>
                <a:cs typeface="Calibri" panose="020F0502020204030204" pitchFamily="34" charset="0"/>
              </a:rPr>
              <a:t>You must strive to establish and maintain the trust and confidence of individuals and carers </a:t>
            </a:r>
          </a:p>
          <a:p>
            <a:pPr marL="0" indent="0">
              <a:buFontTx/>
              <a:buNone/>
            </a:pPr>
            <a:r>
              <a:rPr lang="en-GB" altLang="en-US" dirty="0">
                <a:solidFill>
                  <a:schemeClr val="tx1"/>
                </a:solidFill>
                <a:cs typeface="Calibri" panose="020F0502020204030204" pitchFamily="34" charset="0"/>
              </a:rPr>
              <a:t>This includes</a:t>
            </a:r>
          </a:p>
          <a:p>
            <a:pPr marL="0" indent="0">
              <a:buFontTx/>
              <a:buNone/>
            </a:pPr>
            <a:r>
              <a:rPr lang="en-GB" altLang="en-US" dirty="0">
                <a:solidFill>
                  <a:schemeClr val="tx1"/>
                </a:solidFill>
                <a:cs typeface="Calibri" panose="020F0502020204030204" pitchFamily="34" charset="0"/>
              </a:rPr>
              <a:t>2.1 Communicating in an appropriate, open accurate and straightforward way </a:t>
            </a:r>
          </a:p>
          <a:p>
            <a:endParaRPr lang="en-US" dirty="0"/>
          </a:p>
        </p:txBody>
      </p:sp>
      <p:sp>
        <p:nvSpPr>
          <p:cNvPr id="4" name="Text Placeholder 2">
            <a:extLst>
              <a:ext uri="{FF2B5EF4-FFF2-40B4-BE49-F238E27FC236}">
                <a16:creationId xmlns:a16="http://schemas.microsoft.com/office/drawing/2014/main" id="{CD8F4415-8F88-0445-879B-DDE99C357CC2}"/>
              </a:ext>
            </a:extLst>
          </p:cNvPr>
          <p:cNvSpPr>
            <a:spLocks noGrp="1"/>
          </p:cNvSpPr>
          <p:nvPr>
            <p:ph type="body" sz="quarter" idx="10"/>
            <p:custDataLst>
              <p:tags r:id="rId1"/>
            </p:custDataLst>
          </p:nvPr>
        </p:nvSpPr>
        <p:spPr>
          <a:xfrm>
            <a:off x="278321" y="365126"/>
            <a:ext cx="3690937" cy="1031284"/>
          </a:xfrm>
        </p:spPr>
        <p:txBody>
          <a:bodyPr/>
          <a:lstStyle/>
          <a:p>
            <a:r>
              <a:rPr lang="cy" sz="2800" b="1" i="0" u="none" strike="noStrike" cap="none" baseline="0" dirty="0">
                <a:solidFill>
                  <a:srgbClr val="16AD85"/>
                </a:solidFill>
                <a:effectLst/>
                <a:uFillTx/>
              </a:rPr>
              <a:t>Cod Ymarfer Proffesiynol - Adran 2</a:t>
            </a:r>
          </a:p>
        </p:txBody>
      </p:sp>
      <p:sp>
        <p:nvSpPr>
          <p:cNvPr id="6" name="Text Placeholder 4">
            <a:extLst>
              <a:ext uri="{FF2B5EF4-FFF2-40B4-BE49-F238E27FC236}">
                <a16:creationId xmlns:a16="http://schemas.microsoft.com/office/drawing/2014/main" id="{2A3093BF-7A96-624E-9450-744E1A284E46}"/>
              </a:ext>
            </a:extLst>
          </p:cNvPr>
          <p:cNvSpPr>
            <a:spLocks noGrp="1"/>
          </p:cNvSpPr>
          <p:nvPr>
            <p:ph type="body" sz="quarter" idx="12"/>
            <p:custDataLst>
              <p:tags r:id="rId2"/>
            </p:custDataLst>
          </p:nvPr>
        </p:nvSpPr>
        <p:spPr>
          <a:xfrm>
            <a:off x="278321" y="1649858"/>
            <a:ext cx="3690495" cy="3851275"/>
          </a:xfrm>
        </p:spPr>
        <p:txBody>
          <a:bodyPr>
            <a:normAutofit/>
          </a:bodyPr>
          <a:lstStyle/>
          <a:p>
            <a:pPr marL="0" indent="0">
              <a:buFontTx/>
              <a:buNone/>
            </a:pPr>
            <a:r>
              <a:rPr lang="cy" sz="2400" b="0" i="0" u="none" strike="noStrike" cap="none" baseline="0" dirty="0">
                <a:solidFill>
                  <a:schemeClr val="tx1"/>
                </a:solidFill>
                <a:effectLst/>
                <a:uFillTx/>
              </a:rPr>
              <a:t>Rhaid i chi ymdrechu i sefydlu a chynnal ymddiriedaeth a hyder unigolion a gofalwyr </a:t>
            </a:r>
          </a:p>
          <a:p>
            <a:pPr marL="0" indent="0">
              <a:buFontTx/>
              <a:buNone/>
            </a:pPr>
            <a:r>
              <a:rPr lang="cy" sz="2400" b="0" i="0" u="none" strike="noStrike" cap="none" baseline="0" dirty="0">
                <a:solidFill>
                  <a:schemeClr val="tx1"/>
                </a:solidFill>
                <a:effectLst/>
                <a:uFillTx/>
              </a:rPr>
              <a:t>Mae hyn yn cynnwys</a:t>
            </a:r>
          </a:p>
          <a:p>
            <a:pPr marL="0" indent="0">
              <a:buFontTx/>
              <a:buNone/>
            </a:pPr>
            <a:r>
              <a:rPr lang="cy" sz="2400" b="0" i="0" u="none" strike="noStrike" cap="none" baseline="0" dirty="0">
                <a:solidFill>
                  <a:schemeClr val="tx1"/>
                </a:solidFill>
                <a:effectLst/>
                <a:uFillTx/>
              </a:rPr>
              <a:t>2.1 Cyfathrebu mewn ffordd briodol, agored, gywir a syml </a:t>
            </a:r>
          </a:p>
          <a:p>
            <a:endParaRPr lang="en-US" dirty="0">
              <a:solidFill>
                <a:schemeClr val="tx1"/>
              </a:solidFill>
            </a:endParaRPr>
          </a:p>
        </p:txBody>
      </p:sp>
    </p:spTree>
    <p:extLst>
      <p:ext uri="{BB962C8B-B14F-4D97-AF65-F5344CB8AC3E}">
        <p14:creationId xmlns:p14="http://schemas.microsoft.com/office/powerpoint/2010/main" val="1090831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2F0607E-21C0-AD4D-8C4E-9A9CAEF4077E}"/>
              </a:ext>
            </a:extLst>
          </p:cNvPr>
          <p:cNvSpPr>
            <a:spLocks noGrp="1"/>
          </p:cNvSpPr>
          <p:nvPr>
            <p:ph type="body" sz="quarter" idx="10"/>
          </p:nvPr>
        </p:nvSpPr>
        <p:spPr>
          <a:xfrm>
            <a:off x="4862513" y="365125"/>
            <a:ext cx="3690937" cy="1150853"/>
          </a:xfrm>
        </p:spPr>
        <p:txBody>
          <a:bodyPr/>
          <a:lstStyle/>
          <a:p>
            <a:r>
              <a:rPr lang="en-US" b="1" dirty="0"/>
              <a:t>Principles underpinning the assessment process </a:t>
            </a:r>
          </a:p>
        </p:txBody>
      </p:sp>
      <p:sp>
        <p:nvSpPr>
          <p:cNvPr id="5" name="Text Placeholder 4">
            <a:extLst>
              <a:ext uri="{FF2B5EF4-FFF2-40B4-BE49-F238E27FC236}">
                <a16:creationId xmlns:a16="http://schemas.microsoft.com/office/drawing/2014/main" id="{BB09ED11-6B22-6642-92C2-D425CCD03C1C}"/>
              </a:ext>
            </a:extLst>
          </p:cNvPr>
          <p:cNvSpPr>
            <a:spLocks noGrp="1"/>
          </p:cNvSpPr>
          <p:nvPr>
            <p:ph type="body" sz="quarter" idx="12"/>
          </p:nvPr>
        </p:nvSpPr>
        <p:spPr/>
        <p:txBody>
          <a:bodyPr>
            <a:normAutofit lnSpcReduction="10000"/>
          </a:bodyPr>
          <a:lstStyle/>
          <a:p>
            <a:pPr marL="0" indent="0">
              <a:buNone/>
            </a:pPr>
            <a:endParaRPr lang="en-GB" dirty="0">
              <a:solidFill>
                <a:srgbClr val="002060"/>
              </a:solidFill>
            </a:endParaRPr>
          </a:p>
          <a:p>
            <a:pPr marL="0" indent="0">
              <a:buNone/>
            </a:pPr>
            <a:r>
              <a:rPr lang="en-GB" dirty="0">
                <a:solidFill>
                  <a:schemeClr val="tx1"/>
                </a:solidFill>
              </a:rPr>
              <a:t>Clearly, communication with people (Adults, Children, Carers) is essential in both understanding the individual and their life situation.  </a:t>
            </a:r>
          </a:p>
          <a:p>
            <a:pPr marL="0" indent="0">
              <a:buNone/>
            </a:pPr>
            <a:r>
              <a:rPr lang="en-GB" dirty="0">
                <a:solidFill>
                  <a:schemeClr val="tx1"/>
                </a:solidFill>
                <a:cs typeface="Calibri" panose="020F0502020204030204" pitchFamily="34" charset="0"/>
              </a:rPr>
              <a:t>It is important to focus on people's </a:t>
            </a:r>
            <a:r>
              <a:rPr lang="en-GB" dirty="0" err="1">
                <a:solidFill>
                  <a:schemeClr val="tx1"/>
                </a:solidFill>
                <a:cs typeface="Calibri" panose="020F0502020204030204" pitchFamily="34" charset="0"/>
              </a:rPr>
              <a:t>strenghths</a:t>
            </a:r>
            <a:r>
              <a:rPr lang="en-GB" dirty="0">
                <a:solidFill>
                  <a:schemeClr val="tx1"/>
                </a:solidFill>
                <a:cs typeface="Calibri" panose="020F0502020204030204" pitchFamily="34" charset="0"/>
              </a:rPr>
              <a:t>.</a:t>
            </a:r>
            <a:endParaRPr lang="en-GB" dirty="0">
              <a:solidFill>
                <a:schemeClr val="tx1"/>
              </a:solidFill>
            </a:endParaRPr>
          </a:p>
          <a:p>
            <a:pPr marL="0" indent="0">
              <a:buNone/>
            </a:pPr>
            <a:r>
              <a:rPr lang="en-GB" dirty="0">
                <a:solidFill>
                  <a:schemeClr val="tx1"/>
                </a:solidFill>
              </a:rPr>
              <a:t>Voice, Choice and Control</a:t>
            </a:r>
            <a:endParaRPr lang="en-GB" dirty="0">
              <a:solidFill>
                <a:schemeClr val="tx1"/>
              </a:solidFill>
              <a:cs typeface="Calibri" panose="020F0502020204030204" pitchFamily="34" charset="0"/>
            </a:endParaRPr>
          </a:p>
          <a:p>
            <a:pPr marL="0" indent="0">
              <a:buNone/>
            </a:pPr>
            <a:r>
              <a:rPr lang="en-GB" dirty="0">
                <a:solidFill>
                  <a:schemeClr val="tx1"/>
                </a:solidFill>
              </a:rPr>
              <a:t>Active Offer</a:t>
            </a:r>
          </a:p>
          <a:p>
            <a:pPr marL="0" indent="0">
              <a:buNone/>
            </a:pPr>
            <a:endParaRPr lang="en-GB" dirty="0">
              <a:solidFill>
                <a:srgbClr val="0070C0"/>
              </a:solidFill>
            </a:endParaRPr>
          </a:p>
          <a:p>
            <a:endParaRPr lang="en-US" dirty="0"/>
          </a:p>
        </p:txBody>
      </p:sp>
      <p:sp>
        <p:nvSpPr>
          <p:cNvPr id="4" name="Text Placeholder 2">
            <a:extLst>
              <a:ext uri="{FF2B5EF4-FFF2-40B4-BE49-F238E27FC236}">
                <a16:creationId xmlns:a16="http://schemas.microsoft.com/office/drawing/2014/main" id="{52F0607E-21C0-AD4D-8C4E-9A9CAEF4077E}"/>
              </a:ext>
            </a:extLst>
          </p:cNvPr>
          <p:cNvSpPr>
            <a:spLocks noGrp="1"/>
          </p:cNvSpPr>
          <p:nvPr>
            <p:ph type="body" sz="quarter" idx="10"/>
            <p:custDataLst>
              <p:tags r:id="rId1"/>
            </p:custDataLst>
          </p:nvPr>
        </p:nvSpPr>
        <p:spPr>
          <a:xfrm>
            <a:off x="196025" y="379730"/>
            <a:ext cx="3690937" cy="1150853"/>
          </a:xfrm>
        </p:spPr>
        <p:txBody>
          <a:bodyPr/>
          <a:lstStyle/>
          <a:p>
            <a:r>
              <a:rPr lang="cy" sz="2800" b="1" i="0" u="none" strike="noStrike" cap="none" baseline="0" dirty="0">
                <a:solidFill>
                  <a:srgbClr val="16AD85"/>
                </a:solidFill>
                <a:effectLst/>
                <a:uFillTx/>
              </a:rPr>
              <a:t>Egwyddorion sy'n sail i'r broses asesu </a:t>
            </a:r>
          </a:p>
        </p:txBody>
      </p:sp>
      <p:sp>
        <p:nvSpPr>
          <p:cNvPr id="6" name="Text Placeholder 4">
            <a:extLst>
              <a:ext uri="{FF2B5EF4-FFF2-40B4-BE49-F238E27FC236}">
                <a16:creationId xmlns:a16="http://schemas.microsoft.com/office/drawing/2014/main" id="{BB09ED11-6B22-6642-92C2-D425CCD03C1C}"/>
              </a:ext>
            </a:extLst>
          </p:cNvPr>
          <p:cNvSpPr>
            <a:spLocks noGrp="1"/>
          </p:cNvSpPr>
          <p:nvPr>
            <p:ph type="body" sz="quarter" idx="12"/>
            <p:custDataLst>
              <p:tags r:id="rId2"/>
            </p:custDataLst>
          </p:nvPr>
        </p:nvSpPr>
        <p:spPr>
          <a:xfrm>
            <a:off x="296609" y="1640714"/>
            <a:ext cx="3690495" cy="3851275"/>
          </a:xfrm>
        </p:spPr>
        <p:txBody>
          <a:bodyPr>
            <a:normAutofit lnSpcReduction="10000"/>
          </a:bodyPr>
          <a:lstStyle/>
          <a:p>
            <a:pPr marL="0" indent="0">
              <a:buNone/>
            </a:pPr>
            <a:endParaRPr lang="en-GB" dirty="0">
              <a:solidFill>
                <a:srgbClr val="002060"/>
              </a:solidFill>
            </a:endParaRPr>
          </a:p>
          <a:p>
            <a:pPr marL="0" indent="0">
              <a:buNone/>
            </a:pPr>
            <a:r>
              <a:rPr lang="cy" sz="2400" b="0" i="0" u="none" strike="noStrike" cap="none" baseline="0" dirty="0">
                <a:solidFill>
                  <a:schemeClr val="tx1"/>
                </a:solidFill>
                <a:effectLst/>
                <a:uFillTx/>
              </a:rPr>
              <a:t>Yn amlwg, mae cyfathrebu â phobl (Oedolion, Plant, Gofalwyr) yn hanfodol i ddeall yr unigolyn a sefyllfa ei fywyd.</a:t>
            </a:r>
            <a:endParaRPr lang="cy" dirty="0">
              <a:solidFill>
                <a:schemeClr val="tx1"/>
              </a:solidFill>
              <a:cs typeface="Calibri" panose="020F0502020204030204" pitchFamily="34" charset="0"/>
            </a:endParaRPr>
          </a:p>
          <a:p>
            <a:pPr marL="0" indent="0">
              <a:buNone/>
            </a:pPr>
            <a:r>
              <a:rPr lang="en-US" dirty="0" err="1">
                <a:solidFill>
                  <a:schemeClr val="tx1"/>
                </a:solidFill>
                <a:ea typeface="Calibri" panose="020F0502020204030204" pitchFamily="34" charset="0"/>
                <a:cs typeface="Calibri" panose="020F0502020204030204" pitchFamily="34" charset="0"/>
              </a:rPr>
              <a:t>Mae'n</a:t>
            </a:r>
            <a:r>
              <a:rPr lang="en-US" dirty="0">
                <a:solidFill>
                  <a:schemeClr val="tx1"/>
                </a:solidFill>
                <a:ea typeface="Calibri" panose="020F0502020204030204" pitchFamily="34" charset="0"/>
                <a:cs typeface="Calibri" panose="020F0502020204030204" pitchFamily="34" charset="0"/>
              </a:rPr>
              <a:t> </a:t>
            </a:r>
            <a:r>
              <a:rPr lang="en-US" dirty="0" err="1">
                <a:solidFill>
                  <a:schemeClr val="tx1"/>
                </a:solidFill>
                <a:ea typeface="Calibri" panose="020F0502020204030204" pitchFamily="34" charset="0"/>
                <a:cs typeface="Calibri" panose="020F0502020204030204" pitchFamily="34" charset="0"/>
              </a:rPr>
              <a:t>bwysig</a:t>
            </a:r>
            <a:r>
              <a:rPr lang="en-US" dirty="0">
                <a:solidFill>
                  <a:schemeClr val="tx1"/>
                </a:solidFill>
                <a:ea typeface="Calibri" panose="020F0502020204030204" pitchFamily="34" charset="0"/>
                <a:cs typeface="Calibri" panose="020F0502020204030204" pitchFamily="34" charset="0"/>
              </a:rPr>
              <a:t> </a:t>
            </a:r>
            <a:r>
              <a:rPr lang="en-US" dirty="0" err="1">
                <a:solidFill>
                  <a:schemeClr val="tx1"/>
                </a:solidFill>
                <a:ea typeface="Calibri" panose="020F0502020204030204" pitchFamily="34" charset="0"/>
                <a:cs typeface="Calibri" panose="020F0502020204030204" pitchFamily="34" charset="0"/>
              </a:rPr>
              <a:t>canolbwyntio</a:t>
            </a:r>
            <a:r>
              <a:rPr lang="en-US" dirty="0">
                <a:solidFill>
                  <a:schemeClr val="tx1"/>
                </a:solidFill>
                <a:ea typeface="Calibri" panose="020F0502020204030204" pitchFamily="34" charset="0"/>
                <a:cs typeface="Calibri" panose="020F0502020204030204" pitchFamily="34" charset="0"/>
              </a:rPr>
              <a:t> </a:t>
            </a:r>
            <a:r>
              <a:rPr lang="en-US" dirty="0" err="1">
                <a:solidFill>
                  <a:schemeClr val="tx1"/>
                </a:solidFill>
                <a:ea typeface="Calibri" panose="020F0502020204030204" pitchFamily="34" charset="0"/>
                <a:cs typeface="Calibri" panose="020F0502020204030204" pitchFamily="34" charset="0"/>
              </a:rPr>
              <a:t>ar</a:t>
            </a:r>
            <a:r>
              <a:rPr lang="en-US" dirty="0">
                <a:solidFill>
                  <a:schemeClr val="tx1"/>
                </a:solidFill>
                <a:ea typeface="Calibri" panose="020F0502020204030204" pitchFamily="34" charset="0"/>
                <a:cs typeface="Calibri" panose="020F0502020204030204" pitchFamily="34" charset="0"/>
              </a:rPr>
              <a:t> </a:t>
            </a:r>
            <a:r>
              <a:rPr lang="en-US" dirty="0" err="1">
                <a:solidFill>
                  <a:schemeClr val="tx1"/>
                </a:solidFill>
                <a:ea typeface="Calibri" panose="020F0502020204030204" pitchFamily="34" charset="0"/>
                <a:cs typeface="Calibri" panose="020F0502020204030204" pitchFamily="34" charset="0"/>
              </a:rPr>
              <a:t>gryfderau</a:t>
            </a:r>
            <a:r>
              <a:rPr lang="en-US" dirty="0">
                <a:solidFill>
                  <a:schemeClr val="tx1"/>
                </a:solidFill>
                <a:ea typeface="Calibri" panose="020F0502020204030204" pitchFamily="34" charset="0"/>
                <a:cs typeface="Calibri" panose="020F0502020204030204" pitchFamily="34" charset="0"/>
              </a:rPr>
              <a:t> </a:t>
            </a:r>
            <a:r>
              <a:rPr lang="en-US" dirty="0" err="1">
                <a:solidFill>
                  <a:schemeClr val="tx1"/>
                </a:solidFill>
                <a:ea typeface="Calibri" panose="020F0502020204030204" pitchFamily="34" charset="0"/>
                <a:cs typeface="Calibri" panose="020F0502020204030204" pitchFamily="34" charset="0"/>
              </a:rPr>
              <a:t>pobl</a:t>
            </a:r>
            <a:r>
              <a:rPr lang="en-US" dirty="0">
                <a:solidFill>
                  <a:schemeClr val="tx1"/>
                </a:solidFill>
                <a:ea typeface="Calibri" panose="020F0502020204030204" pitchFamily="34" charset="0"/>
                <a:cs typeface="Calibri" panose="020F0502020204030204" pitchFamily="34" charset="0"/>
              </a:rPr>
              <a:t>.</a:t>
            </a:r>
            <a:endParaRPr lang="cy" dirty="0">
              <a:solidFill>
                <a:schemeClr val="tx1"/>
              </a:solidFill>
            </a:endParaRPr>
          </a:p>
          <a:p>
            <a:pPr marL="0" indent="0">
              <a:buNone/>
            </a:pPr>
            <a:r>
              <a:rPr lang="cy" sz="2400" b="0" i="0" u="none" strike="noStrike" cap="none" baseline="0" dirty="0">
                <a:solidFill>
                  <a:schemeClr val="tx1"/>
                </a:solidFill>
                <a:effectLst/>
                <a:uFillTx/>
              </a:rPr>
              <a:t>Llais, Dewis a Rheolaeth</a:t>
            </a:r>
          </a:p>
          <a:p>
            <a:pPr marL="0" indent="0">
              <a:buNone/>
            </a:pPr>
            <a:r>
              <a:rPr lang="cy" sz="2400" b="0" i="0" u="none" strike="noStrike" cap="none" baseline="0" dirty="0">
                <a:solidFill>
                  <a:schemeClr val="tx1"/>
                </a:solidFill>
                <a:effectLst/>
                <a:uFillTx/>
              </a:rPr>
              <a:t>Cynnig Rhagweithiol</a:t>
            </a:r>
          </a:p>
          <a:p>
            <a:pPr marL="0" indent="0">
              <a:buNone/>
            </a:pPr>
            <a:endParaRPr lang="en-GB" dirty="0">
              <a:solidFill>
                <a:srgbClr val="0070C0"/>
              </a:solidFill>
            </a:endParaRPr>
          </a:p>
          <a:p>
            <a:endParaRPr lang="en-US" dirty="0"/>
          </a:p>
        </p:txBody>
      </p:sp>
    </p:spTree>
    <p:extLst>
      <p:ext uri="{BB962C8B-B14F-4D97-AF65-F5344CB8AC3E}">
        <p14:creationId xmlns:p14="http://schemas.microsoft.com/office/powerpoint/2010/main" val="31819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14E7F5C-9262-BA4A-958B-CA79E8A4CABE}"/>
              </a:ext>
            </a:extLst>
          </p:cNvPr>
          <p:cNvSpPr>
            <a:spLocks noGrp="1"/>
          </p:cNvSpPr>
          <p:nvPr>
            <p:ph type="body" sz="quarter" idx="10"/>
          </p:nvPr>
        </p:nvSpPr>
        <p:spPr/>
        <p:txBody>
          <a:bodyPr/>
          <a:lstStyle/>
          <a:p>
            <a:r>
              <a:rPr lang="en-US" b="1" dirty="0"/>
              <a:t>Group exercise </a:t>
            </a:r>
          </a:p>
        </p:txBody>
      </p:sp>
      <p:sp>
        <p:nvSpPr>
          <p:cNvPr id="5" name="Text Placeholder 4">
            <a:extLst>
              <a:ext uri="{FF2B5EF4-FFF2-40B4-BE49-F238E27FC236}">
                <a16:creationId xmlns:a16="http://schemas.microsoft.com/office/drawing/2014/main" id="{AFFEB0E5-E6BF-2149-8808-458B1F42D688}"/>
              </a:ext>
            </a:extLst>
          </p:cNvPr>
          <p:cNvSpPr>
            <a:spLocks noGrp="1"/>
          </p:cNvSpPr>
          <p:nvPr>
            <p:ph type="body" sz="quarter" idx="12"/>
          </p:nvPr>
        </p:nvSpPr>
        <p:spPr/>
        <p:txBody>
          <a:bodyPr/>
          <a:lstStyle/>
          <a:p>
            <a:r>
              <a:rPr lang="en-US" dirty="0">
                <a:solidFill>
                  <a:schemeClr val="tx1"/>
                </a:solidFill>
              </a:rPr>
              <a:t>Group A</a:t>
            </a: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Group B</a:t>
            </a:r>
          </a:p>
        </p:txBody>
      </p:sp>
      <p:sp>
        <p:nvSpPr>
          <p:cNvPr id="4" name="Text Placeholder 2">
            <a:extLst>
              <a:ext uri="{FF2B5EF4-FFF2-40B4-BE49-F238E27FC236}">
                <a16:creationId xmlns:a16="http://schemas.microsoft.com/office/drawing/2014/main" id="{514E7F5C-9262-BA4A-958B-CA79E8A4CABE}"/>
              </a:ext>
            </a:extLst>
          </p:cNvPr>
          <p:cNvSpPr>
            <a:spLocks noGrp="1"/>
          </p:cNvSpPr>
          <p:nvPr>
            <p:ph type="body" sz="quarter" idx="10"/>
            <p:custDataLst>
              <p:tags r:id="rId1"/>
            </p:custDataLst>
          </p:nvPr>
        </p:nvSpPr>
        <p:spPr>
          <a:xfrm>
            <a:off x="241745" y="361444"/>
            <a:ext cx="3690937" cy="1031284"/>
          </a:xfrm>
        </p:spPr>
        <p:txBody>
          <a:bodyPr/>
          <a:lstStyle/>
          <a:p>
            <a:r>
              <a:rPr lang="cy" b="1" dirty="0"/>
              <a:t>Y</a:t>
            </a:r>
            <a:r>
              <a:rPr lang="cy" sz="2800" b="1" i="0" u="none" strike="noStrike" cap="none" baseline="0" dirty="0">
                <a:solidFill>
                  <a:srgbClr val="16AD85"/>
                </a:solidFill>
                <a:effectLst/>
                <a:uFillTx/>
              </a:rPr>
              <a:t>marfer grŵp </a:t>
            </a:r>
          </a:p>
        </p:txBody>
      </p:sp>
      <p:sp>
        <p:nvSpPr>
          <p:cNvPr id="6" name="Text Placeholder 4">
            <a:extLst>
              <a:ext uri="{FF2B5EF4-FFF2-40B4-BE49-F238E27FC236}">
                <a16:creationId xmlns:a16="http://schemas.microsoft.com/office/drawing/2014/main" id="{AFFEB0E5-E6BF-2149-8808-458B1F42D688}"/>
              </a:ext>
            </a:extLst>
          </p:cNvPr>
          <p:cNvSpPr>
            <a:spLocks noGrp="1"/>
          </p:cNvSpPr>
          <p:nvPr>
            <p:ph type="body" sz="quarter" idx="12"/>
            <p:custDataLst>
              <p:tags r:id="rId2"/>
            </p:custDataLst>
          </p:nvPr>
        </p:nvSpPr>
        <p:spPr>
          <a:xfrm>
            <a:off x="242187" y="1649412"/>
            <a:ext cx="3690495" cy="3851275"/>
          </a:xfrm>
        </p:spPr>
        <p:txBody>
          <a:bodyPr/>
          <a:lstStyle/>
          <a:p>
            <a:r>
              <a:rPr lang="cy" sz="2400" b="0" i="0" u="none" strike="noStrike" cap="none" baseline="0" dirty="0">
                <a:solidFill>
                  <a:srgbClr val="37394C"/>
                </a:solidFill>
                <a:effectLst/>
                <a:uFillTx/>
              </a:rPr>
              <a:t>Grŵp A </a:t>
            </a:r>
          </a:p>
          <a:p>
            <a:endParaRPr lang="en-US" dirty="0"/>
          </a:p>
          <a:p>
            <a:endParaRPr lang="en-US" dirty="0"/>
          </a:p>
          <a:p>
            <a:endParaRPr lang="en-US" dirty="0"/>
          </a:p>
          <a:p>
            <a:r>
              <a:rPr lang="cy" sz="2400" b="0" i="0" u="none" strike="noStrike" cap="none" baseline="0" dirty="0">
                <a:solidFill>
                  <a:srgbClr val="37394C"/>
                </a:solidFill>
                <a:effectLst/>
                <a:uFillTx/>
              </a:rPr>
              <a:t>Grŵp B </a:t>
            </a:r>
          </a:p>
        </p:txBody>
      </p:sp>
    </p:spTree>
    <p:extLst>
      <p:ext uri="{BB962C8B-B14F-4D97-AF65-F5344CB8AC3E}">
        <p14:creationId xmlns:p14="http://schemas.microsoft.com/office/powerpoint/2010/main" val="3402601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607EA23-12B9-264A-A6C2-04F29D25BFE4}"/>
              </a:ext>
            </a:extLst>
          </p:cNvPr>
          <p:cNvSpPr>
            <a:spLocks noGrp="1"/>
          </p:cNvSpPr>
          <p:nvPr>
            <p:ph type="body" sz="quarter" idx="10"/>
          </p:nvPr>
        </p:nvSpPr>
        <p:spPr/>
        <p:txBody>
          <a:bodyPr/>
          <a:lstStyle/>
          <a:p>
            <a:r>
              <a:rPr lang="en-US" b="1" dirty="0"/>
              <a:t>What are the ways we communicate? </a:t>
            </a:r>
          </a:p>
        </p:txBody>
      </p:sp>
      <p:sp>
        <p:nvSpPr>
          <p:cNvPr id="5" name="Text Placeholder 4">
            <a:extLst>
              <a:ext uri="{FF2B5EF4-FFF2-40B4-BE49-F238E27FC236}">
                <a16:creationId xmlns:a16="http://schemas.microsoft.com/office/drawing/2014/main" id="{CA8014AF-B3FA-2F4F-8EDF-B8E5490E0DB5}"/>
              </a:ext>
            </a:extLst>
          </p:cNvPr>
          <p:cNvSpPr>
            <a:spLocks noGrp="1"/>
          </p:cNvSpPr>
          <p:nvPr>
            <p:ph type="body" sz="quarter" idx="12"/>
          </p:nvPr>
        </p:nvSpPr>
        <p:spPr/>
        <p:txBody>
          <a:bodyPr>
            <a:normAutofit/>
          </a:bodyPr>
          <a:lstStyle/>
          <a:p>
            <a:endParaRPr lang="en-GB" altLang="en-US" dirty="0">
              <a:solidFill>
                <a:srgbClr val="002060"/>
              </a:solidFill>
              <a:cs typeface="Calibri" panose="020F0502020204030204" pitchFamily="34" charset="0"/>
            </a:endParaRPr>
          </a:p>
          <a:p>
            <a:endParaRPr lang="en-GB" altLang="en-US" dirty="0">
              <a:solidFill>
                <a:srgbClr val="002060"/>
              </a:solidFill>
              <a:cs typeface="Calibri" panose="020F0502020204030204" pitchFamily="34" charset="0"/>
            </a:endParaRPr>
          </a:p>
          <a:p>
            <a:r>
              <a:rPr lang="en-GB" altLang="en-US" dirty="0">
                <a:solidFill>
                  <a:schemeClr val="tx1"/>
                </a:solidFill>
                <a:cs typeface="Calibri" panose="020F0502020204030204" pitchFamily="34" charset="0"/>
              </a:rPr>
              <a:t>Symbolic</a:t>
            </a:r>
          </a:p>
          <a:p>
            <a:r>
              <a:rPr lang="en-GB" altLang="en-US" dirty="0">
                <a:solidFill>
                  <a:schemeClr val="tx1"/>
                </a:solidFill>
                <a:cs typeface="Calibri" panose="020F0502020204030204" pitchFamily="34" charset="0"/>
              </a:rPr>
              <a:t>Non verbal </a:t>
            </a:r>
          </a:p>
          <a:p>
            <a:r>
              <a:rPr lang="en-GB" altLang="en-US" dirty="0">
                <a:solidFill>
                  <a:schemeClr val="tx1"/>
                </a:solidFill>
                <a:cs typeface="Calibri" panose="020F0502020204030204" pitchFamily="34" charset="0"/>
              </a:rPr>
              <a:t>Verbal</a:t>
            </a:r>
          </a:p>
          <a:p>
            <a:r>
              <a:rPr lang="en-GB" altLang="en-US" dirty="0">
                <a:solidFill>
                  <a:schemeClr val="tx1"/>
                </a:solidFill>
                <a:cs typeface="Calibri" panose="020F0502020204030204" pitchFamily="34" charset="0"/>
              </a:rPr>
              <a:t>Written </a:t>
            </a:r>
          </a:p>
          <a:p>
            <a:endParaRPr lang="en-US" dirty="0"/>
          </a:p>
        </p:txBody>
      </p:sp>
      <p:sp>
        <p:nvSpPr>
          <p:cNvPr id="4" name="Text Placeholder 2">
            <a:extLst>
              <a:ext uri="{FF2B5EF4-FFF2-40B4-BE49-F238E27FC236}">
                <a16:creationId xmlns:a16="http://schemas.microsoft.com/office/drawing/2014/main" id="{2607EA23-12B9-264A-A6C2-04F29D25BFE4}"/>
              </a:ext>
            </a:extLst>
          </p:cNvPr>
          <p:cNvSpPr>
            <a:spLocks noGrp="1"/>
          </p:cNvSpPr>
          <p:nvPr>
            <p:ph type="body" sz="quarter" idx="10"/>
            <p:custDataLst>
              <p:tags r:id="rId1"/>
            </p:custDataLst>
          </p:nvPr>
        </p:nvSpPr>
        <p:spPr>
          <a:xfrm>
            <a:off x="214313" y="398020"/>
            <a:ext cx="3690937" cy="1031284"/>
          </a:xfrm>
        </p:spPr>
        <p:txBody>
          <a:bodyPr/>
          <a:lstStyle/>
          <a:p>
            <a:r>
              <a:rPr lang="cy" sz="2800" b="1" i="0" u="none" strike="noStrike" cap="none" baseline="0" dirty="0">
                <a:solidFill>
                  <a:srgbClr val="16AD85"/>
                </a:solidFill>
                <a:effectLst/>
                <a:uFillTx/>
              </a:rPr>
              <a:t>Beth yw'r ffyrdd rydyn ni'n cyfathrebu? </a:t>
            </a:r>
          </a:p>
        </p:txBody>
      </p:sp>
      <p:sp>
        <p:nvSpPr>
          <p:cNvPr id="6" name="Text Placeholder 4">
            <a:extLst>
              <a:ext uri="{FF2B5EF4-FFF2-40B4-BE49-F238E27FC236}">
                <a16:creationId xmlns:a16="http://schemas.microsoft.com/office/drawing/2014/main" id="{CA8014AF-B3FA-2F4F-8EDF-B8E5490E0DB5}"/>
              </a:ext>
            </a:extLst>
          </p:cNvPr>
          <p:cNvSpPr>
            <a:spLocks noGrp="1"/>
          </p:cNvSpPr>
          <p:nvPr>
            <p:ph type="body" sz="quarter" idx="12"/>
            <p:custDataLst>
              <p:tags r:id="rId2"/>
            </p:custDataLst>
          </p:nvPr>
        </p:nvSpPr>
        <p:spPr>
          <a:xfrm>
            <a:off x="351473" y="1649412"/>
            <a:ext cx="3690495" cy="3851275"/>
          </a:xfrm>
        </p:spPr>
        <p:txBody>
          <a:bodyPr>
            <a:normAutofit/>
          </a:bodyPr>
          <a:lstStyle/>
          <a:p>
            <a:endParaRPr lang="en-GB" altLang="en-US" dirty="0">
              <a:solidFill>
                <a:srgbClr val="002060"/>
              </a:solidFill>
              <a:cs typeface="Calibri" panose="020F0502020204030204" pitchFamily="34" charset="0"/>
            </a:endParaRPr>
          </a:p>
          <a:p>
            <a:endParaRPr lang="en-GB" altLang="en-US" dirty="0">
              <a:solidFill>
                <a:srgbClr val="002060"/>
              </a:solidFill>
              <a:cs typeface="Calibri" panose="020F0502020204030204" pitchFamily="34" charset="0"/>
            </a:endParaRPr>
          </a:p>
          <a:p>
            <a:r>
              <a:rPr lang="cy" sz="2400" b="0" i="0" u="none" strike="noStrike" cap="none" baseline="0" dirty="0">
                <a:solidFill>
                  <a:schemeClr val="tx1"/>
                </a:solidFill>
                <a:effectLst/>
                <a:uFillTx/>
              </a:rPr>
              <a:t>Symbolaidd</a:t>
            </a:r>
          </a:p>
          <a:p>
            <a:r>
              <a:rPr lang="cy" sz="2400" b="0" i="0" u="none" strike="noStrike" cap="none" baseline="0" dirty="0">
                <a:solidFill>
                  <a:schemeClr val="tx1"/>
                </a:solidFill>
                <a:effectLst/>
                <a:uFillTx/>
              </a:rPr>
              <a:t>Di-eiriau </a:t>
            </a:r>
          </a:p>
          <a:p>
            <a:r>
              <a:rPr lang="cy" sz="2400" b="0" i="0" u="none" strike="noStrike" cap="none" baseline="0" dirty="0">
                <a:solidFill>
                  <a:schemeClr val="tx1"/>
                </a:solidFill>
                <a:effectLst/>
                <a:uFillTx/>
              </a:rPr>
              <a:t>Llafar</a:t>
            </a:r>
          </a:p>
          <a:p>
            <a:r>
              <a:rPr lang="cy" sz="2400" b="0" i="0" u="none" strike="noStrike" cap="none" baseline="0" dirty="0">
                <a:solidFill>
                  <a:schemeClr val="tx1"/>
                </a:solidFill>
                <a:effectLst/>
                <a:uFillTx/>
              </a:rPr>
              <a:t>Ysgrifenedig </a:t>
            </a:r>
          </a:p>
          <a:p>
            <a:endParaRPr lang="en-US" dirty="0">
              <a:solidFill>
                <a:schemeClr val="tx1"/>
              </a:solidFill>
            </a:endParaRPr>
          </a:p>
        </p:txBody>
      </p:sp>
    </p:spTree>
    <p:extLst>
      <p:ext uri="{BB962C8B-B14F-4D97-AF65-F5344CB8AC3E}">
        <p14:creationId xmlns:p14="http://schemas.microsoft.com/office/powerpoint/2010/main" val="2701148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C8FC1C4-2DB1-1443-BAB6-9A88A37F59A3}"/>
              </a:ext>
            </a:extLst>
          </p:cNvPr>
          <p:cNvSpPr>
            <a:spLocks noGrp="1"/>
          </p:cNvSpPr>
          <p:nvPr>
            <p:ph type="body" sz="quarter" idx="10"/>
          </p:nvPr>
        </p:nvSpPr>
        <p:spPr/>
        <p:txBody>
          <a:bodyPr/>
          <a:lstStyle/>
          <a:p>
            <a:r>
              <a:rPr lang="en-US" b="1" dirty="0"/>
              <a:t>Communication Skills </a:t>
            </a:r>
          </a:p>
        </p:txBody>
      </p:sp>
      <p:sp>
        <p:nvSpPr>
          <p:cNvPr id="5" name="Text Placeholder 4">
            <a:extLst>
              <a:ext uri="{FF2B5EF4-FFF2-40B4-BE49-F238E27FC236}">
                <a16:creationId xmlns:a16="http://schemas.microsoft.com/office/drawing/2014/main" id="{B64C6C17-7C4F-834B-BB09-6DC13D74E070}"/>
              </a:ext>
            </a:extLst>
          </p:cNvPr>
          <p:cNvSpPr>
            <a:spLocks noGrp="1"/>
          </p:cNvSpPr>
          <p:nvPr>
            <p:ph type="body" sz="quarter" idx="12"/>
          </p:nvPr>
        </p:nvSpPr>
        <p:spPr/>
        <p:txBody>
          <a:bodyPr>
            <a:normAutofit/>
          </a:bodyPr>
          <a:lstStyle/>
          <a:p>
            <a:r>
              <a:rPr lang="en-US" dirty="0">
                <a:solidFill>
                  <a:schemeClr val="tx1"/>
                </a:solidFill>
              </a:rPr>
              <a:t>In your groups, make a list of all the communication skills you rely on when working with and supporting adults </a:t>
            </a:r>
          </a:p>
          <a:p>
            <a:pPr marL="0" indent="0">
              <a:buNone/>
            </a:pPr>
            <a:endParaRPr lang="en-US" dirty="0">
              <a:solidFill>
                <a:srgbClr val="002060"/>
              </a:solidFill>
            </a:endParaRPr>
          </a:p>
          <a:p>
            <a:pPr marL="0" indent="0">
              <a:buNone/>
            </a:pPr>
            <a:endParaRPr lang="en-US" dirty="0">
              <a:solidFill>
                <a:srgbClr val="002060"/>
              </a:solidFill>
            </a:endParaRPr>
          </a:p>
          <a:p>
            <a:pPr marL="0" indent="0">
              <a:buNone/>
            </a:pPr>
            <a:endParaRPr lang="en-US" dirty="0"/>
          </a:p>
        </p:txBody>
      </p:sp>
      <p:sp>
        <p:nvSpPr>
          <p:cNvPr id="4" name="Text Placeholder 2">
            <a:extLst>
              <a:ext uri="{FF2B5EF4-FFF2-40B4-BE49-F238E27FC236}">
                <a16:creationId xmlns:a16="http://schemas.microsoft.com/office/drawing/2014/main" id="{3C8FC1C4-2DB1-1443-BAB6-9A88A37F59A3}"/>
              </a:ext>
            </a:extLst>
          </p:cNvPr>
          <p:cNvSpPr>
            <a:spLocks noGrp="1"/>
          </p:cNvSpPr>
          <p:nvPr>
            <p:ph type="body" sz="quarter" idx="10"/>
            <p:custDataLst>
              <p:tags r:id="rId1"/>
            </p:custDataLst>
          </p:nvPr>
        </p:nvSpPr>
        <p:spPr>
          <a:xfrm>
            <a:off x="278321" y="361444"/>
            <a:ext cx="3690937" cy="1031284"/>
          </a:xfrm>
        </p:spPr>
        <p:txBody>
          <a:bodyPr/>
          <a:lstStyle/>
          <a:p>
            <a:r>
              <a:rPr lang="cy" sz="2800" b="1" i="0" u="none" strike="noStrike" cap="none" baseline="0" dirty="0">
                <a:solidFill>
                  <a:srgbClr val="16AD85"/>
                </a:solidFill>
                <a:effectLst/>
                <a:uFillTx/>
              </a:rPr>
              <a:t>Sgiliau Cyfathrebu </a:t>
            </a:r>
          </a:p>
        </p:txBody>
      </p:sp>
      <p:sp>
        <p:nvSpPr>
          <p:cNvPr id="6" name="Text Placeholder 4">
            <a:extLst>
              <a:ext uri="{FF2B5EF4-FFF2-40B4-BE49-F238E27FC236}">
                <a16:creationId xmlns:a16="http://schemas.microsoft.com/office/drawing/2014/main" id="{B64C6C17-7C4F-834B-BB09-6DC13D74E070}"/>
              </a:ext>
            </a:extLst>
          </p:cNvPr>
          <p:cNvSpPr>
            <a:spLocks noGrp="1"/>
          </p:cNvSpPr>
          <p:nvPr>
            <p:ph type="body" sz="quarter" idx="12"/>
            <p:custDataLst>
              <p:tags r:id="rId2"/>
            </p:custDataLst>
          </p:nvPr>
        </p:nvSpPr>
        <p:spPr>
          <a:xfrm>
            <a:off x="177737" y="1659002"/>
            <a:ext cx="3690495" cy="3851275"/>
          </a:xfrm>
        </p:spPr>
        <p:txBody>
          <a:bodyPr>
            <a:normAutofit/>
          </a:bodyPr>
          <a:lstStyle/>
          <a:p>
            <a:r>
              <a:rPr lang="cy" dirty="0">
                <a:solidFill>
                  <a:schemeClr val="tx1"/>
                </a:solidFill>
              </a:rPr>
              <a:t>Y</a:t>
            </a:r>
            <a:r>
              <a:rPr lang="cy" sz="2400" b="0" i="0" u="none" strike="noStrike" cap="none" baseline="0" dirty="0">
                <a:solidFill>
                  <a:schemeClr val="tx1"/>
                </a:solidFill>
                <a:effectLst/>
                <a:uFillTx/>
              </a:rPr>
              <a:t>n eich grwpiau, gwnewch restr o'r holl sgiliau cyfathrebu rydych yn dibynnu arnynt wrth weithio gydag oedolion a'u cefnogi </a:t>
            </a:r>
          </a:p>
          <a:p>
            <a:pPr marL="0" indent="0">
              <a:buNone/>
            </a:pPr>
            <a:endParaRPr lang="en-US" dirty="0">
              <a:solidFill>
                <a:srgbClr val="002060"/>
              </a:solidFill>
            </a:endParaRPr>
          </a:p>
          <a:p>
            <a:pPr marL="0" indent="0">
              <a:buNone/>
            </a:pPr>
            <a:endParaRPr lang="en-US" dirty="0">
              <a:solidFill>
                <a:srgbClr val="002060"/>
              </a:solidFill>
            </a:endParaRPr>
          </a:p>
          <a:p>
            <a:pPr marL="0" indent="0">
              <a:buNone/>
            </a:pPr>
            <a:endParaRPr lang="en-US" dirty="0"/>
          </a:p>
        </p:txBody>
      </p:sp>
    </p:spTree>
    <p:extLst>
      <p:ext uri="{BB962C8B-B14F-4D97-AF65-F5344CB8AC3E}">
        <p14:creationId xmlns:p14="http://schemas.microsoft.com/office/powerpoint/2010/main" val="2079378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8D5F519-82F4-2247-9061-356410F0A77A}"/>
              </a:ext>
            </a:extLst>
          </p:cNvPr>
          <p:cNvSpPr>
            <a:spLocks noGrp="1"/>
          </p:cNvSpPr>
          <p:nvPr>
            <p:ph type="body" sz="quarter" idx="10"/>
          </p:nvPr>
        </p:nvSpPr>
        <p:spPr/>
        <p:txBody>
          <a:bodyPr/>
          <a:lstStyle/>
          <a:p>
            <a:r>
              <a:rPr lang="en-US" b="1" dirty="0"/>
              <a:t>Examples </a:t>
            </a:r>
          </a:p>
        </p:txBody>
      </p:sp>
      <p:sp>
        <p:nvSpPr>
          <p:cNvPr id="5" name="Text Placeholder 4">
            <a:extLst>
              <a:ext uri="{FF2B5EF4-FFF2-40B4-BE49-F238E27FC236}">
                <a16:creationId xmlns:a16="http://schemas.microsoft.com/office/drawing/2014/main" id="{BC475DB5-E4F5-A448-92B3-DF3C6E1C9B4D}"/>
              </a:ext>
            </a:extLst>
          </p:cNvPr>
          <p:cNvSpPr>
            <a:spLocks noGrp="1"/>
          </p:cNvSpPr>
          <p:nvPr>
            <p:ph type="body" sz="quarter" idx="12"/>
          </p:nvPr>
        </p:nvSpPr>
        <p:spPr/>
        <p:txBody>
          <a:bodyPr/>
          <a:lstStyle/>
          <a:p>
            <a:pPr marL="0" indent="0">
              <a:buNone/>
            </a:pPr>
            <a:endParaRPr lang="en-US" dirty="0">
              <a:solidFill>
                <a:srgbClr val="002060"/>
              </a:solidFill>
            </a:endParaRPr>
          </a:p>
          <a:p>
            <a:pPr marL="0" indent="0">
              <a:buNone/>
            </a:pPr>
            <a:r>
              <a:rPr lang="en-US" dirty="0">
                <a:solidFill>
                  <a:schemeClr val="tx1"/>
                </a:solidFill>
              </a:rPr>
              <a:t>Active listening </a:t>
            </a:r>
          </a:p>
          <a:p>
            <a:pPr marL="0" indent="0">
              <a:buNone/>
            </a:pPr>
            <a:r>
              <a:rPr lang="en-US" dirty="0">
                <a:solidFill>
                  <a:schemeClr val="tx1"/>
                </a:solidFill>
              </a:rPr>
              <a:t>Responsive listening </a:t>
            </a:r>
          </a:p>
          <a:p>
            <a:pPr marL="0" indent="0">
              <a:buNone/>
            </a:pPr>
            <a:r>
              <a:rPr lang="en-US" dirty="0">
                <a:solidFill>
                  <a:schemeClr val="tx1"/>
                </a:solidFill>
              </a:rPr>
              <a:t>Immediacy</a:t>
            </a:r>
          </a:p>
          <a:p>
            <a:pPr marL="0" indent="0">
              <a:buNone/>
            </a:pPr>
            <a:r>
              <a:rPr lang="en-US" dirty="0">
                <a:solidFill>
                  <a:schemeClr val="tx1"/>
                </a:solidFill>
              </a:rPr>
              <a:t>Genuineness </a:t>
            </a:r>
          </a:p>
          <a:p>
            <a:pPr marL="0" indent="0">
              <a:buNone/>
            </a:pPr>
            <a:r>
              <a:rPr lang="en-US" dirty="0">
                <a:solidFill>
                  <a:schemeClr val="tx1"/>
                </a:solidFill>
              </a:rPr>
              <a:t>Challenging </a:t>
            </a:r>
          </a:p>
          <a:p>
            <a:pPr marL="0" indent="0">
              <a:buNone/>
            </a:pPr>
            <a:r>
              <a:rPr lang="en-US" dirty="0">
                <a:solidFill>
                  <a:schemeClr val="tx1"/>
                </a:solidFill>
              </a:rPr>
              <a:t>Confronting </a:t>
            </a:r>
            <a:endParaRPr lang="en-US" dirty="0">
              <a:solidFill>
                <a:schemeClr val="tx1"/>
              </a:solidFill>
              <a:cs typeface="Calibri" panose="020F0502020204030204" pitchFamily="34" charset="0"/>
            </a:endParaRPr>
          </a:p>
          <a:p>
            <a:pPr marL="0" indent="0">
              <a:buNone/>
            </a:pPr>
            <a:r>
              <a:rPr lang="en-US" dirty="0">
                <a:solidFill>
                  <a:schemeClr val="tx1"/>
                </a:solidFill>
                <a:cs typeface="Calibri" panose="020F0502020204030204" pitchFamily="34" charset="0"/>
              </a:rPr>
              <a:t>Empathy</a:t>
            </a:r>
          </a:p>
          <a:p>
            <a:endParaRPr lang="en-US" dirty="0">
              <a:cs typeface="Calibri" panose="020F0502020204030204" pitchFamily="34" charset="0"/>
            </a:endParaRPr>
          </a:p>
        </p:txBody>
      </p:sp>
      <p:sp>
        <p:nvSpPr>
          <p:cNvPr id="4" name="Text Placeholder 2">
            <a:extLst>
              <a:ext uri="{FF2B5EF4-FFF2-40B4-BE49-F238E27FC236}">
                <a16:creationId xmlns:a16="http://schemas.microsoft.com/office/drawing/2014/main" id="{C8D5F519-82F4-2247-9061-356410F0A77A}"/>
              </a:ext>
            </a:extLst>
          </p:cNvPr>
          <p:cNvSpPr>
            <a:spLocks noGrp="1"/>
          </p:cNvSpPr>
          <p:nvPr>
            <p:ph type="body" sz="quarter" idx="10"/>
            <p:custDataLst>
              <p:tags r:id="rId1"/>
            </p:custDataLst>
          </p:nvPr>
        </p:nvSpPr>
        <p:spPr>
          <a:xfrm>
            <a:off x="205169" y="365126"/>
            <a:ext cx="3690937" cy="1082466"/>
          </a:xfrm>
        </p:spPr>
        <p:txBody>
          <a:bodyPr/>
          <a:lstStyle/>
          <a:p>
            <a:r>
              <a:rPr lang="cy" sz="2800" b="1" i="0" u="none" strike="noStrike" cap="none" baseline="0" dirty="0">
                <a:solidFill>
                  <a:srgbClr val="16AD85"/>
                </a:solidFill>
                <a:effectLst/>
                <a:uFillTx/>
              </a:rPr>
              <a:t>Enghreifftiau </a:t>
            </a:r>
          </a:p>
        </p:txBody>
      </p:sp>
      <p:sp>
        <p:nvSpPr>
          <p:cNvPr id="6" name="Text Placeholder 4">
            <a:extLst>
              <a:ext uri="{FF2B5EF4-FFF2-40B4-BE49-F238E27FC236}">
                <a16:creationId xmlns:a16="http://schemas.microsoft.com/office/drawing/2014/main" id="{BC475DB5-E4F5-A448-92B3-DF3C6E1C9B4D}"/>
              </a:ext>
            </a:extLst>
          </p:cNvPr>
          <p:cNvSpPr>
            <a:spLocks noGrp="1"/>
          </p:cNvSpPr>
          <p:nvPr>
            <p:ph type="body" sz="quarter" idx="12"/>
            <p:custDataLst>
              <p:tags r:id="rId2"/>
            </p:custDataLst>
          </p:nvPr>
        </p:nvSpPr>
        <p:spPr>
          <a:xfrm>
            <a:off x="205169" y="1649858"/>
            <a:ext cx="3690495" cy="3851275"/>
          </a:xfrm>
        </p:spPr>
        <p:txBody>
          <a:bodyPr/>
          <a:lstStyle/>
          <a:p>
            <a:pPr marL="0" indent="0">
              <a:buNone/>
            </a:pPr>
            <a:endParaRPr lang="en-US" dirty="0">
              <a:solidFill>
                <a:srgbClr val="002060"/>
              </a:solidFill>
            </a:endParaRPr>
          </a:p>
          <a:p>
            <a:pPr marL="0" indent="0">
              <a:buNone/>
            </a:pPr>
            <a:r>
              <a:rPr lang="cy" sz="2400" b="0" i="0" u="none" strike="noStrike" cap="none" baseline="0" dirty="0">
                <a:solidFill>
                  <a:schemeClr val="tx1"/>
                </a:solidFill>
                <a:effectLst/>
                <a:uFillTx/>
              </a:rPr>
              <a:t>Gwrando gweithredol </a:t>
            </a:r>
          </a:p>
          <a:p>
            <a:pPr marL="0" indent="0">
              <a:buNone/>
            </a:pPr>
            <a:r>
              <a:rPr lang="cy" sz="2400" b="0" i="0" u="none" strike="noStrike" cap="none" baseline="0" dirty="0">
                <a:solidFill>
                  <a:schemeClr val="tx1"/>
                </a:solidFill>
                <a:effectLst/>
                <a:uFillTx/>
              </a:rPr>
              <a:t>Gwrando ymatebol </a:t>
            </a:r>
          </a:p>
          <a:p>
            <a:pPr marL="0" indent="0">
              <a:buNone/>
            </a:pPr>
            <a:r>
              <a:rPr lang="cy" sz="2400" b="0" i="0" u="none" strike="noStrike" cap="none" baseline="0" dirty="0">
                <a:solidFill>
                  <a:schemeClr val="tx1"/>
                </a:solidFill>
                <a:effectLst/>
                <a:uFillTx/>
              </a:rPr>
              <a:t>Prydlondeb</a:t>
            </a:r>
          </a:p>
          <a:p>
            <a:pPr marL="0" indent="0">
              <a:buNone/>
            </a:pPr>
            <a:r>
              <a:rPr lang="cy" sz="2400" b="0" i="0" u="none" strike="noStrike" cap="none" baseline="0" dirty="0">
                <a:solidFill>
                  <a:schemeClr val="tx1"/>
                </a:solidFill>
                <a:effectLst/>
                <a:uFillTx/>
              </a:rPr>
              <a:t>Didwylledd </a:t>
            </a:r>
          </a:p>
          <a:p>
            <a:pPr marL="0" indent="0">
              <a:buNone/>
            </a:pPr>
            <a:r>
              <a:rPr lang="cy" sz="2400" b="0" i="0" u="none" strike="noStrike" cap="none" baseline="0" dirty="0">
                <a:solidFill>
                  <a:schemeClr val="tx1"/>
                </a:solidFill>
                <a:effectLst/>
                <a:uFillTx/>
              </a:rPr>
              <a:t>Herio </a:t>
            </a:r>
          </a:p>
          <a:p>
            <a:pPr marL="0" indent="0">
              <a:buNone/>
            </a:pPr>
            <a:r>
              <a:rPr lang="cy" sz="2400" b="0" i="0" u="none" strike="noStrike" cap="none" baseline="0" dirty="0">
                <a:solidFill>
                  <a:schemeClr val="tx1"/>
                </a:solidFill>
                <a:effectLst/>
                <a:uFillTx/>
              </a:rPr>
              <a:t>Gwrthdaro </a:t>
            </a:r>
          </a:p>
          <a:p>
            <a:pPr marL="0" indent="0">
              <a:buNone/>
            </a:pPr>
            <a:r>
              <a:rPr lang="en-US" dirty="0" err="1">
                <a:solidFill>
                  <a:schemeClr val="tx1"/>
                </a:solidFill>
                <a:ea typeface="Calibri" panose="020F0502020204030204" pitchFamily="34" charset="0"/>
                <a:cs typeface="Calibri" panose="020F0502020204030204" pitchFamily="34" charset="0"/>
              </a:rPr>
              <a:t>Empathi</a:t>
            </a:r>
            <a:endParaRPr lang="en-US" dirty="0" err="1">
              <a:solidFill>
                <a:schemeClr val="tx1"/>
              </a:solidFill>
            </a:endParaRPr>
          </a:p>
          <a:p>
            <a:endParaRPr lang="en-US" dirty="0">
              <a:cs typeface="Calibri" panose="020F0502020204030204" pitchFamily="34" charset="0"/>
            </a:endParaRPr>
          </a:p>
        </p:txBody>
      </p:sp>
    </p:spTree>
    <p:extLst>
      <p:ext uri="{BB962C8B-B14F-4D97-AF65-F5344CB8AC3E}">
        <p14:creationId xmlns:p14="http://schemas.microsoft.com/office/powerpoint/2010/main" val="3600603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09FCB8F-BA83-0E45-B754-AA623A6E3C3F}"/>
              </a:ext>
            </a:extLst>
          </p:cNvPr>
          <p:cNvSpPr>
            <a:spLocks noGrp="1"/>
          </p:cNvSpPr>
          <p:nvPr>
            <p:ph type="body" sz="quarter" idx="10"/>
          </p:nvPr>
        </p:nvSpPr>
        <p:spPr/>
        <p:txBody>
          <a:bodyPr/>
          <a:lstStyle/>
          <a:p>
            <a:r>
              <a:rPr lang="en-US" b="1" dirty="0"/>
              <a:t>Recognising life experience </a:t>
            </a:r>
          </a:p>
        </p:txBody>
      </p:sp>
      <p:sp>
        <p:nvSpPr>
          <p:cNvPr id="5" name="Text Placeholder 4">
            <a:extLst>
              <a:ext uri="{FF2B5EF4-FFF2-40B4-BE49-F238E27FC236}">
                <a16:creationId xmlns:a16="http://schemas.microsoft.com/office/drawing/2014/main" id="{DE2EF44D-9CFB-C34F-8B92-D2113AA84C33}"/>
              </a:ext>
            </a:extLst>
          </p:cNvPr>
          <p:cNvSpPr>
            <a:spLocks noGrp="1"/>
          </p:cNvSpPr>
          <p:nvPr>
            <p:ph type="body" sz="quarter" idx="12"/>
          </p:nvPr>
        </p:nvSpPr>
        <p:spPr/>
        <p:txBody>
          <a:bodyPr>
            <a:normAutofit lnSpcReduction="10000"/>
          </a:bodyPr>
          <a:lstStyle/>
          <a:p>
            <a:pPr>
              <a:lnSpc>
                <a:spcPct val="80000"/>
              </a:lnSpc>
              <a:spcBef>
                <a:spcPts val="700"/>
              </a:spcBef>
            </a:pPr>
            <a:r>
              <a:rPr lang="en-US" altLang="en-US" dirty="0">
                <a:solidFill>
                  <a:schemeClr val="tx1"/>
                </a:solidFill>
                <a:latin typeface="Calibri" pitchFamily="32" charset="0"/>
              </a:rPr>
              <a:t>In order to communicate effectively we need to acknowledge the impact of life experience (both the  individuals we work with and our own)</a:t>
            </a:r>
          </a:p>
          <a:p>
            <a:pPr>
              <a:lnSpc>
                <a:spcPct val="80000"/>
              </a:lnSpc>
              <a:spcBef>
                <a:spcPts val="700"/>
              </a:spcBef>
            </a:pPr>
            <a:r>
              <a:rPr lang="en-US" altLang="en-US" dirty="0">
                <a:solidFill>
                  <a:schemeClr val="tx1"/>
                </a:solidFill>
                <a:latin typeface="Calibri" pitchFamily="32" charset="0"/>
              </a:rPr>
              <a:t>Acknowledging identity and the social factors/experiences  that have shaped a person allows us to consider how we can communicate effectively.</a:t>
            </a:r>
            <a:r>
              <a:rPr lang="en-GB" altLang="en-US" dirty="0">
                <a:solidFill>
                  <a:schemeClr val="tx1"/>
                </a:solidFill>
                <a:latin typeface="Calibri" pitchFamily="32" charset="0"/>
              </a:rPr>
              <a:t> </a:t>
            </a:r>
          </a:p>
          <a:p>
            <a:endParaRPr lang="en-US" dirty="0"/>
          </a:p>
        </p:txBody>
      </p:sp>
      <p:sp>
        <p:nvSpPr>
          <p:cNvPr id="4" name="Text Placeholder 2">
            <a:extLst>
              <a:ext uri="{FF2B5EF4-FFF2-40B4-BE49-F238E27FC236}">
                <a16:creationId xmlns:a16="http://schemas.microsoft.com/office/drawing/2014/main" id="{E09FCB8F-BA83-0E45-B754-AA623A6E3C3F}"/>
              </a:ext>
            </a:extLst>
          </p:cNvPr>
          <p:cNvSpPr>
            <a:spLocks noGrp="1"/>
          </p:cNvSpPr>
          <p:nvPr>
            <p:ph type="body" sz="quarter" idx="10"/>
            <p:custDataLst>
              <p:tags r:id="rId1"/>
            </p:custDataLst>
          </p:nvPr>
        </p:nvSpPr>
        <p:spPr>
          <a:xfrm>
            <a:off x="159449" y="365126"/>
            <a:ext cx="3690937" cy="1031284"/>
          </a:xfrm>
        </p:spPr>
        <p:txBody>
          <a:bodyPr/>
          <a:lstStyle/>
          <a:p>
            <a:r>
              <a:rPr lang="cy" sz="2800" b="1" i="0" u="none" strike="noStrike" cap="none" baseline="0" dirty="0">
                <a:solidFill>
                  <a:srgbClr val="16AD85"/>
                </a:solidFill>
                <a:effectLst/>
                <a:uFillTx/>
              </a:rPr>
              <a:t>Cydnabod profiad bywyd </a:t>
            </a:r>
          </a:p>
        </p:txBody>
      </p:sp>
      <p:sp>
        <p:nvSpPr>
          <p:cNvPr id="6" name="Text Placeholder 4">
            <a:extLst>
              <a:ext uri="{FF2B5EF4-FFF2-40B4-BE49-F238E27FC236}">
                <a16:creationId xmlns:a16="http://schemas.microsoft.com/office/drawing/2014/main" id="{DE2EF44D-9CFB-C34F-8B92-D2113AA84C33}"/>
              </a:ext>
            </a:extLst>
          </p:cNvPr>
          <p:cNvSpPr>
            <a:spLocks noGrp="1"/>
          </p:cNvSpPr>
          <p:nvPr>
            <p:ph type="body" sz="quarter" idx="12"/>
            <p:custDataLst>
              <p:tags r:id="rId2"/>
            </p:custDataLst>
          </p:nvPr>
        </p:nvSpPr>
        <p:spPr>
          <a:xfrm>
            <a:off x="159891" y="1649412"/>
            <a:ext cx="3690495" cy="3851275"/>
          </a:xfrm>
        </p:spPr>
        <p:txBody>
          <a:bodyPr>
            <a:normAutofit lnSpcReduction="10000"/>
          </a:bodyPr>
          <a:lstStyle/>
          <a:p>
            <a:pPr>
              <a:lnSpc>
                <a:spcPct val="80000"/>
              </a:lnSpc>
              <a:spcBef>
                <a:spcPts val="700"/>
              </a:spcBef>
            </a:pPr>
            <a:r>
              <a:rPr lang="cy" sz="2400" b="0" i="0" u="none" strike="noStrike" cap="none" baseline="0" dirty="0">
                <a:solidFill>
                  <a:schemeClr val="tx1"/>
                </a:solidFill>
                <a:effectLst/>
                <a:uFillTx/>
                <a:latin typeface="Calibri"/>
              </a:rPr>
              <a:t>Er mwyn cyfathrebu’n effeithiol mae angen i ni gydnabod effaith profiad bywyd (yr unigolion rydym yn gweithio gyda nhw a’n rhai ein hunain)</a:t>
            </a:r>
          </a:p>
          <a:p>
            <a:pPr>
              <a:lnSpc>
                <a:spcPct val="80000"/>
              </a:lnSpc>
              <a:spcBef>
                <a:spcPts val="700"/>
              </a:spcBef>
            </a:pPr>
            <a:r>
              <a:rPr lang="cy" sz="2400" b="0" i="0" u="none" strike="noStrike" cap="none" baseline="0" dirty="0">
                <a:solidFill>
                  <a:schemeClr val="tx1"/>
                </a:solidFill>
                <a:effectLst/>
                <a:uFillTx/>
                <a:latin typeface="Calibri"/>
              </a:rPr>
              <a:t>Mae cydnabod hunaniaeth a’r ffactorau/profiadau cymdeithasol sydd wedi llunio person yn ein galluogi i ystyried sut y gallwn gyfathrebu’n effeithiol. </a:t>
            </a:r>
          </a:p>
          <a:p>
            <a:endParaRPr lang="en-US" dirty="0"/>
          </a:p>
        </p:txBody>
      </p:sp>
    </p:spTree>
    <p:extLst>
      <p:ext uri="{BB962C8B-B14F-4D97-AF65-F5344CB8AC3E}">
        <p14:creationId xmlns:p14="http://schemas.microsoft.com/office/powerpoint/2010/main" val="1240821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F9F67BC-BA4C-FF4D-9C52-A73E9136F165}"/>
              </a:ext>
            </a:extLst>
          </p:cNvPr>
          <p:cNvSpPr>
            <a:spLocks noGrp="1"/>
          </p:cNvSpPr>
          <p:nvPr>
            <p:ph type="body" sz="quarter" idx="10"/>
          </p:nvPr>
        </p:nvSpPr>
        <p:spPr/>
        <p:txBody>
          <a:bodyPr/>
          <a:lstStyle/>
          <a:p>
            <a:r>
              <a:rPr lang="en-US" b="1" dirty="0"/>
              <a:t>Transitions and life stages </a:t>
            </a:r>
          </a:p>
        </p:txBody>
      </p:sp>
      <p:sp>
        <p:nvSpPr>
          <p:cNvPr id="5" name="Text Placeholder 4">
            <a:extLst>
              <a:ext uri="{FF2B5EF4-FFF2-40B4-BE49-F238E27FC236}">
                <a16:creationId xmlns:a16="http://schemas.microsoft.com/office/drawing/2014/main" id="{479C7DD6-6742-6F43-B1AC-25490758B79B}"/>
              </a:ext>
            </a:extLst>
          </p:cNvPr>
          <p:cNvSpPr>
            <a:spLocks noGrp="1"/>
          </p:cNvSpPr>
          <p:nvPr>
            <p:ph type="body" sz="quarter" idx="12"/>
          </p:nvPr>
        </p:nvSpPr>
        <p:spPr/>
        <p:txBody>
          <a:bodyPr/>
          <a:lstStyle/>
          <a:p>
            <a:r>
              <a:rPr lang="en-GB" sz="2000" dirty="0">
                <a:solidFill>
                  <a:schemeClr val="tx1"/>
                </a:solidFill>
                <a:cs typeface="Calibri" panose="020F0502020204030204" pitchFamily="34" charset="0"/>
              </a:rPr>
              <a:t>Understanding transitions and life stages can help us understand why an individual is responding in the way that they are.</a:t>
            </a:r>
          </a:p>
          <a:p>
            <a:endParaRPr lang="en-GB" sz="2000" dirty="0">
              <a:solidFill>
                <a:schemeClr val="tx1"/>
              </a:solidFill>
              <a:cs typeface="Calibri" panose="020F0502020204030204" pitchFamily="34" charset="0"/>
            </a:endParaRPr>
          </a:p>
          <a:p>
            <a:r>
              <a:rPr lang="en-GB" sz="2000" dirty="0">
                <a:solidFill>
                  <a:schemeClr val="tx1"/>
                </a:solidFill>
                <a:cs typeface="Calibri" panose="020F0502020204030204" pitchFamily="34" charset="0"/>
              </a:rPr>
              <a:t>On your own think of an example from your current role where a transition during the persons development has had an affect on them today.</a:t>
            </a:r>
          </a:p>
          <a:p>
            <a:endParaRPr lang="en-US" sz="2000" dirty="0">
              <a:solidFill>
                <a:srgbClr val="002060"/>
              </a:solidFill>
              <a:latin typeface="Calibri" panose="020F0502020204030204" pitchFamily="34" charset="0"/>
              <a:cs typeface="Calibri" panose="020F0502020204030204" pitchFamily="34" charset="0"/>
            </a:endParaRPr>
          </a:p>
          <a:p>
            <a:endParaRPr lang="en-US" dirty="0"/>
          </a:p>
        </p:txBody>
      </p:sp>
      <p:sp>
        <p:nvSpPr>
          <p:cNvPr id="4" name="Text Placeholder 2">
            <a:extLst>
              <a:ext uri="{FF2B5EF4-FFF2-40B4-BE49-F238E27FC236}">
                <a16:creationId xmlns:a16="http://schemas.microsoft.com/office/drawing/2014/main" id="{9F9F67BC-BA4C-FF4D-9C52-A73E9136F165}"/>
              </a:ext>
            </a:extLst>
          </p:cNvPr>
          <p:cNvSpPr>
            <a:spLocks noGrp="1"/>
          </p:cNvSpPr>
          <p:nvPr>
            <p:ph type="body" sz="quarter" idx="10"/>
            <p:custDataLst>
              <p:tags r:id="rId1"/>
            </p:custDataLst>
          </p:nvPr>
        </p:nvSpPr>
        <p:spPr>
          <a:xfrm>
            <a:off x="177737" y="362262"/>
            <a:ext cx="3690937" cy="1031284"/>
          </a:xfrm>
        </p:spPr>
        <p:txBody>
          <a:bodyPr/>
          <a:lstStyle/>
          <a:p>
            <a:r>
              <a:rPr lang="cy" sz="2800" b="1" i="0" u="none" strike="noStrike" cap="none" baseline="0" dirty="0">
                <a:solidFill>
                  <a:srgbClr val="16AD85"/>
                </a:solidFill>
                <a:effectLst/>
                <a:uFillTx/>
              </a:rPr>
              <a:t>Pontio a chyfnodau bywyd </a:t>
            </a:r>
          </a:p>
        </p:txBody>
      </p:sp>
      <p:sp>
        <p:nvSpPr>
          <p:cNvPr id="6" name="Text Placeholder 4">
            <a:extLst>
              <a:ext uri="{FF2B5EF4-FFF2-40B4-BE49-F238E27FC236}">
                <a16:creationId xmlns:a16="http://schemas.microsoft.com/office/drawing/2014/main" id="{479C7DD6-6742-6F43-B1AC-25490758B79B}"/>
              </a:ext>
            </a:extLst>
          </p:cNvPr>
          <p:cNvSpPr>
            <a:spLocks noGrp="1"/>
          </p:cNvSpPr>
          <p:nvPr>
            <p:ph type="body" sz="quarter" idx="12"/>
            <p:custDataLst>
              <p:tags r:id="rId2"/>
            </p:custDataLst>
          </p:nvPr>
        </p:nvSpPr>
        <p:spPr>
          <a:xfrm>
            <a:off x="250889" y="1649412"/>
            <a:ext cx="3690495" cy="3851275"/>
          </a:xfrm>
        </p:spPr>
        <p:txBody>
          <a:bodyPr/>
          <a:lstStyle/>
          <a:p>
            <a:r>
              <a:rPr lang="cy" sz="2000" b="0" i="0" u="none" strike="noStrike" cap="none" baseline="0" dirty="0">
                <a:solidFill>
                  <a:schemeClr val="tx1"/>
                </a:solidFill>
                <a:effectLst/>
                <a:uFillTx/>
                <a:latin typeface="Calibri"/>
              </a:rPr>
              <a:t>Gall deall pontio a chyfnodau bywyd ein helpu i ddeall pam mae unigolyn yn ymateb yn y ffordd y mae.</a:t>
            </a:r>
          </a:p>
          <a:p>
            <a:endParaRPr lang="en-GB" sz="2000" dirty="0">
              <a:solidFill>
                <a:schemeClr val="tx1"/>
              </a:solidFill>
              <a:latin typeface="Calibri" panose="020F0502020204030204" pitchFamily="34" charset="0"/>
              <a:cs typeface="Calibri" panose="020F0502020204030204" pitchFamily="34" charset="0"/>
            </a:endParaRPr>
          </a:p>
          <a:p>
            <a:r>
              <a:rPr lang="cy" sz="2000" b="0" i="0" u="none" strike="noStrike" cap="none" baseline="0" dirty="0">
                <a:solidFill>
                  <a:schemeClr val="tx1"/>
                </a:solidFill>
                <a:effectLst/>
                <a:uFillTx/>
                <a:latin typeface="Calibri"/>
              </a:rPr>
              <a:t>Ar eich pen eich hun meddyliwch am enghraifft o'ch rôl bresennol lle mae cyfnod pontio yn ystod datblygiad y person wedi cael effaith arnynt heddiw.</a:t>
            </a:r>
          </a:p>
          <a:p>
            <a:endParaRPr lang="en-US" sz="2000" dirty="0">
              <a:solidFill>
                <a:srgbClr val="002060"/>
              </a:solidFill>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3209917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text with black text&#10;&#10;Description automatically generated">
            <a:extLst>
              <a:ext uri="{FF2B5EF4-FFF2-40B4-BE49-F238E27FC236}">
                <a16:creationId xmlns:a16="http://schemas.microsoft.com/office/drawing/2014/main" id="{81F7CEB3-5DB9-D79B-94B3-6802E52B70B1}"/>
              </a:ext>
            </a:extLst>
          </p:cNvPr>
          <p:cNvPicPr>
            <a:picLocks noChangeAspect="1"/>
          </p:cNvPicPr>
          <p:nvPr/>
        </p:nvPicPr>
        <p:blipFill>
          <a:blip r:embed="rId2"/>
          <a:stretch>
            <a:fillRect/>
          </a:stretch>
        </p:blipFill>
        <p:spPr>
          <a:xfrm>
            <a:off x="-2208" y="-4003"/>
            <a:ext cx="9148416" cy="6866005"/>
          </a:xfrm>
          <a:prstGeom prst="rect">
            <a:avLst/>
          </a:prstGeom>
        </p:spPr>
      </p:pic>
    </p:spTree>
    <p:extLst>
      <p:ext uri="{BB962C8B-B14F-4D97-AF65-F5344CB8AC3E}">
        <p14:creationId xmlns:p14="http://schemas.microsoft.com/office/powerpoint/2010/main" val="2782941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4ED73CA-DE2F-F54E-A9E3-2171E0847A21}"/>
              </a:ext>
            </a:extLst>
          </p:cNvPr>
          <p:cNvSpPr>
            <a:spLocks noGrp="1"/>
          </p:cNvSpPr>
          <p:nvPr>
            <p:ph type="body" sz="quarter" idx="10"/>
          </p:nvPr>
        </p:nvSpPr>
        <p:spPr/>
        <p:txBody>
          <a:bodyPr/>
          <a:lstStyle/>
          <a:p>
            <a:r>
              <a:rPr lang="en-US" b="1" dirty="0"/>
              <a:t>Timeline</a:t>
            </a:r>
          </a:p>
        </p:txBody>
      </p:sp>
      <p:sp>
        <p:nvSpPr>
          <p:cNvPr id="5" name="Text Placeholder 4">
            <a:extLst>
              <a:ext uri="{FF2B5EF4-FFF2-40B4-BE49-F238E27FC236}">
                <a16:creationId xmlns:a16="http://schemas.microsoft.com/office/drawing/2014/main" id="{AA647C3F-AE71-8749-A0F2-D48645B18473}"/>
              </a:ext>
            </a:extLst>
          </p:cNvPr>
          <p:cNvSpPr>
            <a:spLocks noGrp="1"/>
          </p:cNvSpPr>
          <p:nvPr>
            <p:ph type="body" sz="quarter" idx="12"/>
          </p:nvPr>
        </p:nvSpPr>
        <p:spPr/>
        <p:txBody>
          <a:bodyPr>
            <a:normAutofit/>
          </a:bodyPr>
          <a:lstStyle/>
          <a:p>
            <a:r>
              <a:rPr lang="en-GB" dirty="0">
                <a:solidFill>
                  <a:schemeClr val="tx1"/>
                </a:solidFill>
              </a:rPr>
              <a:t>Draw a line</a:t>
            </a:r>
          </a:p>
          <a:p>
            <a:r>
              <a:rPr lang="en-GB" dirty="0">
                <a:solidFill>
                  <a:schemeClr val="tx1"/>
                </a:solidFill>
              </a:rPr>
              <a:t>Plot the transitions that you have gone through</a:t>
            </a:r>
          </a:p>
          <a:p>
            <a:r>
              <a:rPr lang="en-GB" dirty="0">
                <a:solidFill>
                  <a:schemeClr val="tx1"/>
                </a:solidFill>
              </a:rPr>
              <a:t>Situations/events which have influenced /impacted on you and your own life journey.</a:t>
            </a:r>
          </a:p>
          <a:p>
            <a:r>
              <a:rPr lang="en-GB" dirty="0">
                <a:solidFill>
                  <a:schemeClr val="tx1"/>
                </a:solidFill>
              </a:rPr>
              <a:t>Remember the happy times</a:t>
            </a:r>
          </a:p>
          <a:p>
            <a:pPr marL="0" indent="0">
              <a:buNone/>
            </a:pPr>
            <a:endParaRPr lang="en-GB" dirty="0">
              <a:solidFill>
                <a:srgbClr val="002060"/>
              </a:solidFill>
            </a:endParaRPr>
          </a:p>
          <a:p>
            <a:endParaRPr lang="en-US" dirty="0"/>
          </a:p>
        </p:txBody>
      </p:sp>
      <p:sp>
        <p:nvSpPr>
          <p:cNvPr id="4" name="Text Placeholder 2">
            <a:extLst>
              <a:ext uri="{FF2B5EF4-FFF2-40B4-BE49-F238E27FC236}">
                <a16:creationId xmlns:a16="http://schemas.microsoft.com/office/drawing/2014/main" id="{34ED73CA-DE2F-F54E-A9E3-2171E0847A21}"/>
              </a:ext>
            </a:extLst>
          </p:cNvPr>
          <p:cNvSpPr>
            <a:spLocks noGrp="1"/>
          </p:cNvSpPr>
          <p:nvPr>
            <p:ph type="body" sz="quarter" idx="10"/>
            <p:custDataLst>
              <p:tags r:id="rId1"/>
            </p:custDataLst>
          </p:nvPr>
        </p:nvSpPr>
        <p:spPr>
          <a:xfrm>
            <a:off x="287465" y="361444"/>
            <a:ext cx="3690937" cy="1031284"/>
          </a:xfrm>
        </p:spPr>
        <p:txBody>
          <a:bodyPr/>
          <a:lstStyle/>
          <a:p>
            <a:r>
              <a:rPr lang="cy" sz="2800" b="1" i="0" u="none" strike="noStrike" cap="none" baseline="0" dirty="0">
                <a:solidFill>
                  <a:srgbClr val="16AD85"/>
                </a:solidFill>
                <a:effectLst/>
                <a:uFillTx/>
              </a:rPr>
              <a:t>Llinell amser</a:t>
            </a:r>
          </a:p>
        </p:txBody>
      </p:sp>
      <p:sp>
        <p:nvSpPr>
          <p:cNvPr id="6" name="Text Placeholder 4">
            <a:extLst>
              <a:ext uri="{FF2B5EF4-FFF2-40B4-BE49-F238E27FC236}">
                <a16:creationId xmlns:a16="http://schemas.microsoft.com/office/drawing/2014/main" id="{AA647C3F-AE71-8749-A0F2-D48645B18473}"/>
              </a:ext>
            </a:extLst>
          </p:cNvPr>
          <p:cNvSpPr>
            <a:spLocks noGrp="1"/>
          </p:cNvSpPr>
          <p:nvPr>
            <p:ph type="body" sz="quarter" idx="12"/>
            <p:custDataLst>
              <p:tags r:id="rId2"/>
            </p:custDataLst>
          </p:nvPr>
        </p:nvSpPr>
        <p:spPr>
          <a:xfrm>
            <a:off x="287907" y="1654020"/>
            <a:ext cx="3690495" cy="3851275"/>
          </a:xfrm>
        </p:spPr>
        <p:txBody>
          <a:bodyPr>
            <a:normAutofit/>
          </a:bodyPr>
          <a:lstStyle/>
          <a:p>
            <a:r>
              <a:rPr lang="cy" sz="2400" b="0" i="0" u="none" strike="noStrike" cap="none" baseline="0" dirty="0">
                <a:solidFill>
                  <a:schemeClr val="tx1"/>
                </a:solidFill>
                <a:effectLst/>
                <a:uFillTx/>
              </a:rPr>
              <a:t>Tynnwch linell</a:t>
            </a:r>
          </a:p>
          <a:p>
            <a:r>
              <a:rPr lang="cy" sz="2400" b="0" i="0" u="none" strike="noStrike" cap="none" baseline="0" dirty="0">
                <a:solidFill>
                  <a:schemeClr val="tx1"/>
                </a:solidFill>
                <a:effectLst/>
                <a:uFillTx/>
              </a:rPr>
              <a:t>Plotiwch y cyfnodau pontio yr ydych wedi mynd drwyddynt</a:t>
            </a:r>
          </a:p>
          <a:p>
            <a:r>
              <a:rPr lang="cy" sz="2400" b="0" i="0" u="none" strike="noStrike" cap="none" baseline="0" dirty="0">
                <a:solidFill>
                  <a:schemeClr val="tx1"/>
                </a:solidFill>
                <a:effectLst/>
                <a:uFillTx/>
              </a:rPr>
              <a:t>Sefyllfaoedd/digwyddiadau sydd wedi dylanwadu / effeithio arnoch chi a'ch taith bywyd eich hun.</a:t>
            </a:r>
          </a:p>
          <a:p>
            <a:r>
              <a:rPr lang="cy" sz="2400" b="0" i="0" u="none" strike="noStrike" cap="none" baseline="0" dirty="0">
                <a:solidFill>
                  <a:schemeClr val="tx1"/>
                </a:solidFill>
                <a:effectLst/>
                <a:uFillTx/>
              </a:rPr>
              <a:t>Cofiwch yr amseroedd hapus</a:t>
            </a:r>
          </a:p>
          <a:p>
            <a:pPr marL="0" indent="0">
              <a:buNone/>
            </a:pPr>
            <a:endParaRPr lang="en-GB" dirty="0">
              <a:solidFill>
                <a:srgbClr val="002060"/>
              </a:solidFill>
            </a:endParaRPr>
          </a:p>
          <a:p>
            <a:endParaRPr lang="en-US" dirty="0"/>
          </a:p>
        </p:txBody>
      </p:sp>
    </p:spTree>
    <p:extLst>
      <p:ext uri="{BB962C8B-B14F-4D97-AF65-F5344CB8AC3E}">
        <p14:creationId xmlns:p14="http://schemas.microsoft.com/office/powerpoint/2010/main" val="3293187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202B985-17A5-9741-B1DA-2E57E88F817A}"/>
              </a:ext>
            </a:extLst>
          </p:cNvPr>
          <p:cNvSpPr>
            <a:spLocks noGrp="1"/>
          </p:cNvSpPr>
          <p:nvPr>
            <p:ph type="body" sz="quarter" idx="10"/>
          </p:nvPr>
        </p:nvSpPr>
        <p:spPr>
          <a:xfrm>
            <a:off x="4862513" y="365126"/>
            <a:ext cx="3690937" cy="1174916"/>
          </a:xfrm>
        </p:spPr>
        <p:txBody>
          <a:bodyPr/>
          <a:lstStyle/>
          <a:p>
            <a:r>
              <a:rPr lang="en-US" b="1" dirty="0"/>
              <a:t>Tools we use to understand an adult's situation</a:t>
            </a:r>
          </a:p>
        </p:txBody>
      </p:sp>
      <p:sp>
        <p:nvSpPr>
          <p:cNvPr id="5" name="Text Placeholder 4">
            <a:extLst>
              <a:ext uri="{FF2B5EF4-FFF2-40B4-BE49-F238E27FC236}">
                <a16:creationId xmlns:a16="http://schemas.microsoft.com/office/drawing/2014/main" id="{7745B0E8-23F2-9C46-8D9F-2A4C6E810559}"/>
              </a:ext>
            </a:extLst>
          </p:cNvPr>
          <p:cNvSpPr>
            <a:spLocks noGrp="1"/>
          </p:cNvSpPr>
          <p:nvPr>
            <p:ph type="body" sz="quarter" idx="12"/>
          </p:nvPr>
        </p:nvSpPr>
        <p:spPr>
          <a:xfrm>
            <a:off x="4862954" y="1799742"/>
            <a:ext cx="4033238" cy="3851275"/>
          </a:xfrm>
        </p:spPr>
        <p:txBody>
          <a:bodyPr/>
          <a:lstStyle/>
          <a:p>
            <a:r>
              <a:rPr lang="en-US" dirty="0">
                <a:solidFill>
                  <a:schemeClr val="tx1"/>
                </a:solidFill>
              </a:rPr>
              <a:t>Genogram (Family Tree) </a:t>
            </a:r>
          </a:p>
          <a:p>
            <a:r>
              <a:rPr lang="en-US" dirty="0">
                <a:solidFill>
                  <a:schemeClr val="tx1"/>
                </a:solidFill>
              </a:rPr>
              <a:t>Eco map </a:t>
            </a:r>
          </a:p>
          <a:p>
            <a:r>
              <a:rPr lang="en-US" dirty="0">
                <a:solidFill>
                  <a:schemeClr val="tx1"/>
                </a:solidFill>
              </a:rPr>
              <a:t>Photo Album </a:t>
            </a:r>
          </a:p>
          <a:p>
            <a:r>
              <a:rPr lang="en-US" dirty="0">
                <a:solidFill>
                  <a:schemeClr val="tx1"/>
                </a:solidFill>
              </a:rPr>
              <a:t>Story (Narrative Approach ) </a:t>
            </a:r>
          </a:p>
          <a:p>
            <a:r>
              <a:rPr lang="en-US" dirty="0">
                <a:solidFill>
                  <a:schemeClr val="tx1"/>
                </a:solidFill>
              </a:rPr>
              <a:t>Words and pictures </a:t>
            </a:r>
          </a:p>
          <a:p>
            <a:pPr marL="0" indent="0">
              <a:buNone/>
            </a:pPr>
            <a:endParaRPr lang="en-US" dirty="0">
              <a:solidFill>
                <a:srgbClr val="002060"/>
              </a:solidFill>
            </a:endParaRPr>
          </a:p>
          <a:p>
            <a:endParaRPr lang="en-US" dirty="0"/>
          </a:p>
        </p:txBody>
      </p:sp>
      <p:sp>
        <p:nvSpPr>
          <p:cNvPr id="4" name="Text Placeholder 2">
            <a:extLst>
              <a:ext uri="{FF2B5EF4-FFF2-40B4-BE49-F238E27FC236}">
                <a16:creationId xmlns:a16="http://schemas.microsoft.com/office/drawing/2014/main" id="{C202B985-17A5-9741-B1DA-2E57E88F817A}"/>
              </a:ext>
            </a:extLst>
          </p:cNvPr>
          <p:cNvSpPr>
            <a:spLocks noGrp="1"/>
          </p:cNvSpPr>
          <p:nvPr>
            <p:ph type="body" sz="quarter" idx="10"/>
            <p:custDataLst>
              <p:tags r:id="rId1"/>
            </p:custDataLst>
          </p:nvPr>
        </p:nvSpPr>
        <p:spPr>
          <a:xfrm>
            <a:off x="260033" y="365126"/>
            <a:ext cx="3690937" cy="1174916"/>
          </a:xfrm>
        </p:spPr>
        <p:txBody>
          <a:bodyPr/>
          <a:lstStyle/>
          <a:p>
            <a:r>
              <a:rPr lang="cy" sz="2800" b="1" i="0" u="none" strike="noStrike" cap="none" baseline="0" dirty="0">
                <a:solidFill>
                  <a:srgbClr val="16AD85"/>
                </a:solidFill>
                <a:effectLst/>
                <a:uFillTx/>
              </a:rPr>
              <a:t>Offer a ddefnyddiwn i ddeall sefyllfa oedolyn</a:t>
            </a:r>
          </a:p>
        </p:txBody>
      </p:sp>
      <p:sp>
        <p:nvSpPr>
          <p:cNvPr id="6" name="Text Placeholder 4">
            <a:extLst>
              <a:ext uri="{FF2B5EF4-FFF2-40B4-BE49-F238E27FC236}">
                <a16:creationId xmlns:a16="http://schemas.microsoft.com/office/drawing/2014/main" id="{7745B0E8-23F2-9C46-8D9F-2A4C6E810559}"/>
              </a:ext>
            </a:extLst>
          </p:cNvPr>
          <p:cNvSpPr>
            <a:spLocks noGrp="1"/>
          </p:cNvSpPr>
          <p:nvPr>
            <p:ph type="body" sz="quarter" idx="12"/>
            <p:custDataLst>
              <p:tags r:id="rId2"/>
            </p:custDataLst>
          </p:nvPr>
        </p:nvSpPr>
        <p:spPr>
          <a:xfrm>
            <a:off x="260475" y="1801813"/>
            <a:ext cx="3690495" cy="3851275"/>
          </a:xfrm>
        </p:spPr>
        <p:txBody>
          <a:bodyPr/>
          <a:lstStyle/>
          <a:p>
            <a:r>
              <a:rPr lang="cy" sz="2400" b="0" i="0" u="none" strike="noStrike" cap="none" baseline="0" dirty="0">
                <a:solidFill>
                  <a:schemeClr val="tx1"/>
                </a:solidFill>
                <a:effectLst/>
                <a:uFillTx/>
              </a:rPr>
              <a:t>Genogram (coeden deulu) </a:t>
            </a:r>
          </a:p>
          <a:p>
            <a:r>
              <a:rPr lang="cy" sz="2400" b="0" i="0" u="none" strike="noStrike" cap="none" baseline="0" dirty="0">
                <a:solidFill>
                  <a:schemeClr val="tx1"/>
                </a:solidFill>
                <a:effectLst/>
                <a:uFillTx/>
              </a:rPr>
              <a:t>Map eco </a:t>
            </a:r>
          </a:p>
          <a:p>
            <a:r>
              <a:rPr lang="cy" sz="2400" b="0" i="0" u="none" strike="noStrike" cap="none" baseline="0" dirty="0">
                <a:solidFill>
                  <a:schemeClr val="tx1"/>
                </a:solidFill>
                <a:effectLst/>
                <a:uFillTx/>
              </a:rPr>
              <a:t>Albwm Lluniau </a:t>
            </a:r>
          </a:p>
          <a:p>
            <a:r>
              <a:rPr lang="cy" sz="2400" b="0" i="0" u="none" strike="noStrike" cap="none" baseline="0" dirty="0">
                <a:solidFill>
                  <a:schemeClr val="tx1"/>
                </a:solidFill>
                <a:effectLst/>
                <a:uFillTx/>
              </a:rPr>
              <a:t>Stori (Dull Naratif) </a:t>
            </a:r>
          </a:p>
          <a:p>
            <a:r>
              <a:rPr lang="cy" sz="2400" b="0" i="0" u="none" strike="noStrike" cap="none" baseline="0" dirty="0">
                <a:solidFill>
                  <a:schemeClr val="tx1"/>
                </a:solidFill>
                <a:effectLst/>
                <a:uFillTx/>
              </a:rPr>
              <a:t>Geiriau a lluniau </a:t>
            </a:r>
          </a:p>
          <a:p>
            <a:pPr marL="0" indent="0">
              <a:buNone/>
            </a:pPr>
            <a:endParaRPr lang="en-US" dirty="0">
              <a:solidFill>
                <a:srgbClr val="002060"/>
              </a:solidFill>
            </a:endParaRPr>
          </a:p>
          <a:p>
            <a:endParaRPr lang="en-US" dirty="0"/>
          </a:p>
        </p:txBody>
      </p:sp>
    </p:spTree>
    <p:extLst>
      <p:ext uri="{BB962C8B-B14F-4D97-AF65-F5344CB8AC3E}">
        <p14:creationId xmlns:p14="http://schemas.microsoft.com/office/powerpoint/2010/main" val="39406367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144DD1A-0FE6-A042-96AB-221904364251}"/>
              </a:ext>
            </a:extLst>
          </p:cNvPr>
          <p:cNvSpPr>
            <a:spLocks noGrp="1"/>
          </p:cNvSpPr>
          <p:nvPr>
            <p:ph type="body" sz="quarter" idx="10"/>
          </p:nvPr>
        </p:nvSpPr>
        <p:spPr/>
        <p:txBody>
          <a:bodyPr/>
          <a:lstStyle/>
          <a:p>
            <a:r>
              <a:rPr lang="en-US" b="1" dirty="0"/>
              <a:t>Individual exercise </a:t>
            </a:r>
          </a:p>
        </p:txBody>
      </p:sp>
      <p:sp>
        <p:nvSpPr>
          <p:cNvPr id="5" name="Text Placeholder 4">
            <a:extLst>
              <a:ext uri="{FF2B5EF4-FFF2-40B4-BE49-F238E27FC236}">
                <a16:creationId xmlns:a16="http://schemas.microsoft.com/office/drawing/2014/main" id="{D78A572C-16CB-1B43-A44A-6A6A0A40C5F8}"/>
              </a:ext>
            </a:extLst>
          </p:cNvPr>
          <p:cNvSpPr>
            <a:spLocks noGrp="1"/>
          </p:cNvSpPr>
          <p:nvPr>
            <p:ph type="body" sz="quarter" idx="12"/>
          </p:nvPr>
        </p:nvSpPr>
        <p:spPr/>
        <p:txBody>
          <a:bodyPr>
            <a:normAutofit fontScale="92500"/>
          </a:bodyPr>
          <a:lstStyle/>
          <a:p>
            <a:pPr marL="0" indent="0">
              <a:buNone/>
            </a:pPr>
            <a:endParaRPr lang="en-US" dirty="0">
              <a:solidFill>
                <a:srgbClr val="002060"/>
              </a:solidFill>
            </a:endParaRPr>
          </a:p>
          <a:p>
            <a:r>
              <a:rPr lang="en-US" dirty="0">
                <a:solidFill>
                  <a:schemeClr val="tx1"/>
                </a:solidFill>
              </a:rPr>
              <a:t>On your own write down  how you ensure that the adults you are working with are able to have a voice, choice and control as part of the assessment and care planning process. </a:t>
            </a:r>
          </a:p>
          <a:p>
            <a:r>
              <a:rPr lang="en-US" dirty="0">
                <a:solidFill>
                  <a:schemeClr val="tx1"/>
                </a:solidFill>
              </a:rPr>
              <a:t>What are the barriers to communicating with individuals </a:t>
            </a:r>
          </a:p>
          <a:p>
            <a:endParaRPr lang="en-US" dirty="0">
              <a:solidFill>
                <a:srgbClr val="002060"/>
              </a:solidFill>
            </a:endParaRPr>
          </a:p>
        </p:txBody>
      </p:sp>
      <p:sp>
        <p:nvSpPr>
          <p:cNvPr id="4" name="Text Placeholder 2">
            <a:extLst>
              <a:ext uri="{FF2B5EF4-FFF2-40B4-BE49-F238E27FC236}">
                <a16:creationId xmlns:a16="http://schemas.microsoft.com/office/drawing/2014/main" id="{B144DD1A-0FE6-A042-96AB-221904364251}"/>
              </a:ext>
            </a:extLst>
          </p:cNvPr>
          <p:cNvSpPr>
            <a:spLocks noGrp="1"/>
          </p:cNvSpPr>
          <p:nvPr>
            <p:ph type="body" sz="quarter" idx="10"/>
            <p:custDataLst>
              <p:tags r:id="rId1"/>
            </p:custDataLst>
          </p:nvPr>
        </p:nvSpPr>
        <p:spPr>
          <a:xfrm>
            <a:off x="369761" y="365126"/>
            <a:ext cx="3690937" cy="1031284"/>
          </a:xfrm>
        </p:spPr>
        <p:txBody>
          <a:bodyPr/>
          <a:lstStyle/>
          <a:p>
            <a:r>
              <a:rPr lang="cy" sz="2800" b="1" i="0" u="none" strike="noStrike" cap="none" baseline="0" dirty="0">
                <a:solidFill>
                  <a:srgbClr val="16AD85"/>
                </a:solidFill>
                <a:effectLst/>
                <a:uFillTx/>
              </a:rPr>
              <a:t>Ymarfer unigol </a:t>
            </a:r>
          </a:p>
        </p:txBody>
      </p:sp>
      <p:sp>
        <p:nvSpPr>
          <p:cNvPr id="6" name="Text Placeholder 4">
            <a:extLst>
              <a:ext uri="{FF2B5EF4-FFF2-40B4-BE49-F238E27FC236}">
                <a16:creationId xmlns:a16="http://schemas.microsoft.com/office/drawing/2014/main" id="{D78A572C-16CB-1B43-A44A-6A6A0A40C5F8}"/>
              </a:ext>
            </a:extLst>
          </p:cNvPr>
          <p:cNvSpPr>
            <a:spLocks noGrp="1"/>
          </p:cNvSpPr>
          <p:nvPr>
            <p:ph type="body" sz="quarter" idx="12"/>
            <p:custDataLst>
              <p:tags r:id="rId2"/>
            </p:custDataLst>
          </p:nvPr>
        </p:nvSpPr>
        <p:spPr>
          <a:xfrm>
            <a:off x="370203" y="1659002"/>
            <a:ext cx="3690495" cy="3851275"/>
          </a:xfrm>
        </p:spPr>
        <p:txBody>
          <a:bodyPr>
            <a:normAutofit fontScale="97500"/>
          </a:bodyPr>
          <a:lstStyle/>
          <a:p>
            <a:pPr marL="0" indent="0">
              <a:buNone/>
            </a:pPr>
            <a:endParaRPr lang="en-US" dirty="0">
              <a:solidFill>
                <a:srgbClr val="002060"/>
              </a:solidFill>
            </a:endParaRPr>
          </a:p>
          <a:p>
            <a:r>
              <a:rPr lang="cy" sz="2400" b="0" i="0" u="none" strike="noStrike" cap="none" baseline="0" dirty="0">
                <a:solidFill>
                  <a:schemeClr val="tx1"/>
                </a:solidFill>
                <a:effectLst/>
                <a:uFillTx/>
              </a:rPr>
              <a:t>Ar eich pen eich hun, ysgrifennwch sut rydych chi'n sicrhau bod yr oedolion rydych chi'n gweithio gyda nhw yn gallu cael llais, dewis a rheolaeth fel rhan o'r broses asesu a chynllunio gofal. </a:t>
            </a:r>
          </a:p>
          <a:p>
            <a:r>
              <a:rPr lang="cy" sz="2400" b="0" i="0" u="none" strike="noStrike" cap="none" baseline="0" dirty="0">
                <a:solidFill>
                  <a:schemeClr val="tx1"/>
                </a:solidFill>
                <a:effectLst/>
                <a:uFillTx/>
              </a:rPr>
              <a:t>Beth yw'r rhwystrau i gyfathrebu ag unigolion </a:t>
            </a:r>
          </a:p>
          <a:p>
            <a:endParaRPr lang="en-US" dirty="0">
              <a:solidFill>
                <a:srgbClr val="002060"/>
              </a:solidFill>
            </a:endParaRPr>
          </a:p>
        </p:txBody>
      </p:sp>
    </p:spTree>
    <p:extLst>
      <p:ext uri="{BB962C8B-B14F-4D97-AF65-F5344CB8AC3E}">
        <p14:creationId xmlns:p14="http://schemas.microsoft.com/office/powerpoint/2010/main" val="40145819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98883C9-16A7-4B43-A979-377DACB9458E}"/>
              </a:ext>
            </a:extLst>
          </p:cNvPr>
          <p:cNvSpPr>
            <a:spLocks noGrp="1"/>
          </p:cNvSpPr>
          <p:nvPr>
            <p:ph type="body" sz="quarter" idx="10"/>
          </p:nvPr>
        </p:nvSpPr>
        <p:spPr>
          <a:xfrm>
            <a:off x="5074543" y="424694"/>
            <a:ext cx="3690937" cy="1031284"/>
          </a:xfrm>
        </p:spPr>
        <p:txBody>
          <a:bodyPr/>
          <a:lstStyle/>
          <a:p>
            <a:r>
              <a:rPr lang="en-US" b="1" dirty="0"/>
              <a:t>Barriers to communication </a:t>
            </a:r>
          </a:p>
        </p:txBody>
      </p:sp>
      <p:sp>
        <p:nvSpPr>
          <p:cNvPr id="5" name="Text Placeholder 4">
            <a:extLst>
              <a:ext uri="{FF2B5EF4-FFF2-40B4-BE49-F238E27FC236}">
                <a16:creationId xmlns:a16="http://schemas.microsoft.com/office/drawing/2014/main" id="{DF355F5F-1462-194C-9D1B-B804C39253A4}"/>
              </a:ext>
            </a:extLst>
          </p:cNvPr>
          <p:cNvSpPr>
            <a:spLocks noGrp="1"/>
          </p:cNvSpPr>
          <p:nvPr>
            <p:ph type="body" sz="quarter" idx="12"/>
          </p:nvPr>
        </p:nvSpPr>
        <p:spPr>
          <a:xfrm>
            <a:off x="4970106" y="1616147"/>
            <a:ext cx="3964344" cy="3851275"/>
          </a:xfrm>
        </p:spPr>
        <p:txBody>
          <a:bodyPr>
            <a:normAutofit/>
          </a:bodyPr>
          <a:lstStyle/>
          <a:p>
            <a:r>
              <a:rPr lang="en-GB" dirty="0"/>
              <a:t>Three of the most commonly identified challenges are:</a:t>
            </a:r>
          </a:p>
          <a:p>
            <a:r>
              <a:rPr lang="en-GB" dirty="0"/>
              <a:t>Dealing with aggressive and violent  behaviour</a:t>
            </a:r>
          </a:p>
          <a:p>
            <a:r>
              <a:rPr lang="en-GB" dirty="0"/>
              <a:t>Coping with pain and sadness </a:t>
            </a:r>
          </a:p>
          <a:p>
            <a:r>
              <a:rPr lang="en-GB" dirty="0"/>
              <a:t>Managing silence.</a:t>
            </a:r>
          </a:p>
          <a:p>
            <a:pPr marL="0" indent="0">
              <a:buNone/>
            </a:pPr>
            <a:r>
              <a:rPr lang="en-GB" dirty="0"/>
              <a:t>   </a:t>
            </a:r>
            <a:r>
              <a:rPr lang="en-GB" sz="2000" dirty="0"/>
              <a:t>(Wilson.2008)</a:t>
            </a:r>
          </a:p>
          <a:p>
            <a:endParaRPr lang="en-US" dirty="0"/>
          </a:p>
        </p:txBody>
      </p:sp>
      <p:sp>
        <p:nvSpPr>
          <p:cNvPr id="4" name="Text Placeholder 2">
            <a:extLst>
              <a:ext uri="{FF2B5EF4-FFF2-40B4-BE49-F238E27FC236}">
                <a16:creationId xmlns:a16="http://schemas.microsoft.com/office/drawing/2014/main" id="{898883C9-16A7-4B43-A979-377DACB9458E}"/>
              </a:ext>
            </a:extLst>
          </p:cNvPr>
          <p:cNvSpPr>
            <a:spLocks noGrp="1"/>
          </p:cNvSpPr>
          <p:nvPr>
            <p:ph type="body" sz="quarter" idx="10"/>
            <p:custDataLst>
              <p:tags r:id="rId1"/>
            </p:custDataLst>
          </p:nvPr>
        </p:nvSpPr>
        <p:spPr>
          <a:xfrm>
            <a:off x="442913" y="424694"/>
            <a:ext cx="3690937" cy="1031284"/>
          </a:xfrm>
        </p:spPr>
        <p:txBody>
          <a:bodyPr/>
          <a:lstStyle/>
          <a:p>
            <a:r>
              <a:rPr lang="cy" sz="2800" b="1" i="0" u="none" strike="noStrike" cap="none" baseline="0" dirty="0">
                <a:solidFill>
                  <a:srgbClr val="16AD85"/>
                </a:solidFill>
                <a:effectLst/>
                <a:uFillTx/>
              </a:rPr>
              <a:t>Rhwystrau i gyfathrebu </a:t>
            </a:r>
          </a:p>
        </p:txBody>
      </p:sp>
      <p:sp>
        <p:nvSpPr>
          <p:cNvPr id="6" name="Text Placeholder 4">
            <a:extLst>
              <a:ext uri="{FF2B5EF4-FFF2-40B4-BE49-F238E27FC236}">
                <a16:creationId xmlns:a16="http://schemas.microsoft.com/office/drawing/2014/main" id="{DF355F5F-1462-194C-9D1B-B804C39253A4}"/>
              </a:ext>
            </a:extLst>
          </p:cNvPr>
          <p:cNvSpPr>
            <a:spLocks noGrp="1"/>
          </p:cNvSpPr>
          <p:nvPr>
            <p:ph type="body" sz="quarter" idx="12"/>
            <p:custDataLst>
              <p:tags r:id="rId2"/>
            </p:custDataLst>
          </p:nvPr>
        </p:nvSpPr>
        <p:spPr>
          <a:xfrm>
            <a:off x="292060" y="1708981"/>
            <a:ext cx="3690495" cy="3851275"/>
          </a:xfrm>
        </p:spPr>
        <p:txBody>
          <a:bodyPr>
            <a:normAutofit fontScale="97500"/>
          </a:bodyPr>
          <a:lstStyle/>
          <a:p>
            <a:r>
              <a:rPr lang="cy-GB" dirty="0"/>
              <a:t>Tair o'r heriau a nodir amlaf yw:</a:t>
            </a:r>
            <a:endParaRPr lang="en-GB" dirty="0"/>
          </a:p>
          <a:p>
            <a:r>
              <a:rPr lang="cy-GB" dirty="0"/>
              <a:t>Delio ag ymddygiad ymosodol a threisgar</a:t>
            </a:r>
            <a:endParaRPr lang="en-GB" dirty="0"/>
          </a:p>
          <a:p>
            <a:r>
              <a:rPr lang="cy-GB" dirty="0"/>
              <a:t>Ymdopi â phoen a thristwch </a:t>
            </a:r>
            <a:endParaRPr lang="en-GB" dirty="0"/>
          </a:p>
          <a:p>
            <a:r>
              <a:rPr lang="cy-GB" dirty="0"/>
              <a:t>Rheoli tawelwch.</a:t>
            </a:r>
            <a:endParaRPr lang="en-GB" dirty="0"/>
          </a:p>
          <a:p>
            <a:pPr marL="0" indent="0">
              <a:buNone/>
            </a:pPr>
            <a:r>
              <a:rPr lang="cy-GB" sz="2100" dirty="0"/>
              <a:t>   (Wilson.2008)</a:t>
            </a:r>
            <a:endParaRPr lang="en-GB" sz="2100" dirty="0"/>
          </a:p>
          <a:p>
            <a:endParaRPr lang="en-US" dirty="0"/>
          </a:p>
        </p:txBody>
      </p:sp>
    </p:spTree>
    <p:extLst>
      <p:ext uri="{BB962C8B-B14F-4D97-AF65-F5344CB8AC3E}">
        <p14:creationId xmlns:p14="http://schemas.microsoft.com/office/powerpoint/2010/main" val="23498388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5773FC-1BAC-DA46-ADF2-193A6ABF1D4F}"/>
              </a:ext>
            </a:extLst>
          </p:cNvPr>
          <p:cNvSpPr>
            <a:spLocks noGrp="1"/>
          </p:cNvSpPr>
          <p:nvPr>
            <p:ph type="body" sz="quarter" idx="10"/>
          </p:nvPr>
        </p:nvSpPr>
        <p:spPr/>
        <p:txBody>
          <a:bodyPr/>
          <a:lstStyle/>
          <a:p>
            <a:r>
              <a:rPr lang="en-US" b="1" dirty="0"/>
              <a:t>Barriers to </a:t>
            </a:r>
            <a:r>
              <a:rPr lang="en-US" b="1"/>
              <a:t>achieving well-being </a:t>
            </a:r>
            <a:r>
              <a:rPr lang="en-US" b="1" dirty="0"/>
              <a:t>outcomes.</a:t>
            </a:r>
          </a:p>
        </p:txBody>
      </p:sp>
      <p:sp>
        <p:nvSpPr>
          <p:cNvPr id="5" name="Text Placeholder 4">
            <a:extLst>
              <a:ext uri="{FF2B5EF4-FFF2-40B4-BE49-F238E27FC236}">
                <a16:creationId xmlns:a16="http://schemas.microsoft.com/office/drawing/2014/main" id="{55F4FAFF-62CB-8848-9A62-8FC999F0301F}"/>
              </a:ext>
            </a:extLst>
          </p:cNvPr>
          <p:cNvSpPr>
            <a:spLocks noGrp="1"/>
          </p:cNvSpPr>
          <p:nvPr>
            <p:ph type="body" sz="quarter" idx="12"/>
          </p:nvPr>
        </p:nvSpPr>
        <p:spPr/>
        <p:txBody>
          <a:bodyPr>
            <a:normAutofit lnSpcReduction="10000"/>
          </a:bodyPr>
          <a:lstStyle/>
          <a:p>
            <a:r>
              <a:rPr lang="en-US" dirty="0">
                <a:solidFill>
                  <a:schemeClr val="tx1"/>
                </a:solidFill>
              </a:rPr>
              <a:t>Poverty</a:t>
            </a:r>
          </a:p>
          <a:p>
            <a:r>
              <a:rPr lang="en-US" dirty="0">
                <a:solidFill>
                  <a:schemeClr val="tx1"/>
                </a:solidFill>
              </a:rPr>
              <a:t>Isolation</a:t>
            </a:r>
          </a:p>
          <a:p>
            <a:r>
              <a:rPr lang="en-US" dirty="0">
                <a:solidFill>
                  <a:schemeClr val="tx1"/>
                </a:solidFill>
              </a:rPr>
              <a:t>Loneliness</a:t>
            </a:r>
          </a:p>
          <a:p>
            <a:r>
              <a:rPr lang="en-US" dirty="0">
                <a:solidFill>
                  <a:schemeClr val="tx1"/>
                </a:solidFill>
              </a:rPr>
              <a:t>Language</a:t>
            </a:r>
          </a:p>
          <a:p>
            <a:r>
              <a:rPr lang="en-US" dirty="0">
                <a:solidFill>
                  <a:schemeClr val="tx1"/>
                </a:solidFill>
              </a:rPr>
              <a:t>Disability </a:t>
            </a:r>
          </a:p>
          <a:p>
            <a:r>
              <a:rPr lang="en-US" dirty="0">
                <a:solidFill>
                  <a:schemeClr val="tx1"/>
                </a:solidFill>
              </a:rPr>
              <a:t>Dementia</a:t>
            </a:r>
          </a:p>
          <a:p>
            <a:r>
              <a:rPr lang="en-US" dirty="0">
                <a:solidFill>
                  <a:schemeClr val="tx1"/>
                </a:solidFill>
              </a:rPr>
              <a:t>Mental health </a:t>
            </a:r>
          </a:p>
          <a:p>
            <a:r>
              <a:rPr lang="en-US" dirty="0">
                <a:solidFill>
                  <a:schemeClr val="tx1"/>
                </a:solidFill>
              </a:rPr>
              <a:t>Domestic violence </a:t>
            </a:r>
          </a:p>
          <a:p>
            <a:r>
              <a:rPr lang="en-US" dirty="0">
                <a:solidFill>
                  <a:schemeClr val="tx1"/>
                </a:solidFill>
              </a:rPr>
              <a:t>Loss and change</a:t>
            </a:r>
            <a:r>
              <a:rPr lang="en-US" dirty="0">
                <a:solidFill>
                  <a:srgbClr val="002060"/>
                </a:solidFill>
              </a:rPr>
              <a:t> </a:t>
            </a:r>
          </a:p>
          <a:p>
            <a:endParaRPr lang="en-US" dirty="0"/>
          </a:p>
        </p:txBody>
      </p:sp>
      <p:sp>
        <p:nvSpPr>
          <p:cNvPr id="4" name="Text Placeholder 2">
            <a:extLst>
              <a:ext uri="{FF2B5EF4-FFF2-40B4-BE49-F238E27FC236}">
                <a16:creationId xmlns:a16="http://schemas.microsoft.com/office/drawing/2014/main" id="{325773FC-1BAC-DA46-ADF2-193A6ABF1D4F}"/>
              </a:ext>
            </a:extLst>
          </p:cNvPr>
          <p:cNvSpPr>
            <a:spLocks noGrp="1"/>
          </p:cNvSpPr>
          <p:nvPr>
            <p:ph type="body" sz="quarter" idx="10"/>
            <p:custDataLst>
              <p:tags r:id="rId1"/>
            </p:custDataLst>
          </p:nvPr>
        </p:nvSpPr>
        <p:spPr>
          <a:xfrm>
            <a:off x="159449" y="379732"/>
            <a:ext cx="3690937" cy="1031284"/>
          </a:xfrm>
        </p:spPr>
        <p:txBody>
          <a:bodyPr/>
          <a:lstStyle/>
          <a:p>
            <a:r>
              <a:rPr lang="cy" sz="2800" b="1" i="0" u="none" strike="noStrike" cap="none" baseline="0" dirty="0">
                <a:solidFill>
                  <a:srgbClr val="16AD85"/>
                </a:solidFill>
                <a:effectLst/>
                <a:uFillTx/>
              </a:rPr>
              <a:t>Rhwystrau i gyflawni canlyniadau llesiant.</a:t>
            </a:r>
          </a:p>
        </p:txBody>
      </p:sp>
      <p:sp>
        <p:nvSpPr>
          <p:cNvPr id="6" name="Text Placeholder 4">
            <a:extLst>
              <a:ext uri="{FF2B5EF4-FFF2-40B4-BE49-F238E27FC236}">
                <a16:creationId xmlns:a16="http://schemas.microsoft.com/office/drawing/2014/main" id="{55F4FAFF-62CB-8848-9A62-8FC999F0301F}"/>
              </a:ext>
            </a:extLst>
          </p:cNvPr>
          <p:cNvSpPr>
            <a:spLocks noGrp="1"/>
          </p:cNvSpPr>
          <p:nvPr>
            <p:ph type="body" sz="quarter" idx="12"/>
            <p:custDataLst>
              <p:tags r:id="rId2"/>
            </p:custDataLst>
          </p:nvPr>
        </p:nvSpPr>
        <p:spPr>
          <a:xfrm>
            <a:off x="378905" y="1649858"/>
            <a:ext cx="3690495" cy="3851275"/>
          </a:xfrm>
        </p:spPr>
        <p:txBody>
          <a:bodyPr>
            <a:normAutofit lnSpcReduction="10000"/>
          </a:bodyPr>
          <a:lstStyle/>
          <a:p>
            <a:r>
              <a:rPr lang="cy" sz="2400" b="0" i="0" u="none" strike="noStrike" cap="none" baseline="0" dirty="0">
                <a:solidFill>
                  <a:schemeClr val="tx1"/>
                </a:solidFill>
                <a:effectLst/>
                <a:uFillTx/>
              </a:rPr>
              <a:t>Tlodi</a:t>
            </a:r>
          </a:p>
          <a:p>
            <a:r>
              <a:rPr lang="cy" sz="2400" b="0" i="0" u="none" strike="noStrike" cap="none" baseline="0" dirty="0">
                <a:solidFill>
                  <a:schemeClr val="tx1"/>
                </a:solidFill>
                <a:effectLst/>
                <a:uFillTx/>
              </a:rPr>
              <a:t>Unigedd</a:t>
            </a:r>
          </a:p>
          <a:p>
            <a:r>
              <a:rPr lang="cy" sz="2400" b="0" i="0" u="none" strike="noStrike" cap="none" baseline="0" dirty="0">
                <a:solidFill>
                  <a:schemeClr val="tx1"/>
                </a:solidFill>
                <a:effectLst/>
                <a:uFillTx/>
              </a:rPr>
              <a:t>Unigrwydd</a:t>
            </a:r>
          </a:p>
          <a:p>
            <a:r>
              <a:rPr lang="cy" sz="2400" b="0" i="0" u="none" strike="noStrike" cap="none" baseline="0" dirty="0">
                <a:solidFill>
                  <a:schemeClr val="tx1"/>
                </a:solidFill>
                <a:effectLst/>
                <a:uFillTx/>
              </a:rPr>
              <a:t>Iaith</a:t>
            </a:r>
          </a:p>
          <a:p>
            <a:r>
              <a:rPr lang="cy" sz="2400" b="0" i="0" u="none" strike="noStrike" cap="none" baseline="0" dirty="0">
                <a:solidFill>
                  <a:schemeClr val="tx1"/>
                </a:solidFill>
                <a:effectLst/>
                <a:uFillTx/>
              </a:rPr>
              <a:t>Anabledd </a:t>
            </a:r>
          </a:p>
          <a:p>
            <a:r>
              <a:rPr lang="cy" sz="2400" b="0" i="0" u="none" strike="noStrike" cap="none" baseline="0" dirty="0">
                <a:solidFill>
                  <a:schemeClr val="tx1"/>
                </a:solidFill>
                <a:effectLst/>
                <a:uFillTx/>
              </a:rPr>
              <a:t>Dementia</a:t>
            </a:r>
          </a:p>
          <a:p>
            <a:r>
              <a:rPr lang="cy" sz="2400" b="0" i="0" u="none" strike="noStrike" cap="none" baseline="0" dirty="0">
                <a:solidFill>
                  <a:schemeClr val="tx1"/>
                </a:solidFill>
                <a:effectLst/>
                <a:uFillTx/>
              </a:rPr>
              <a:t>Iechyd meddwl </a:t>
            </a:r>
          </a:p>
          <a:p>
            <a:r>
              <a:rPr lang="cy" sz="2400" b="0" i="0" u="none" strike="noStrike" cap="none" baseline="0" dirty="0">
                <a:solidFill>
                  <a:schemeClr val="tx1"/>
                </a:solidFill>
                <a:effectLst/>
                <a:uFillTx/>
              </a:rPr>
              <a:t>Trais yn y cartref </a:t>
            </a:r>
          </a:p>
          <a:p>
            <a:r>
              <a:rPr lang="cy" sz="2400" b="0" i="0" u="none" strike="noStrike" cap="none" baseline="0" dirty="0">
                <a:solidFill>
                  <a:schemeClr val="tx1"/>
                </a:solidFill>
                <a:effectLst/>
                <a:uFillTx/>
              </a:rPr>
              <a:t>Colled a newid </a:t>
            </a:r>
          </a:p>
          <a:p>
            <a:endParaRPr lang="en-US" dirty="0"/>
          </a:p>
        </p:txBody>
      </p:sp>
    </p:spTree>
    <p:extLst>
      <p:ext uri="{BB962C8B-B14F-4D97-AF65-F5344CB8AC3E}">
        <p14:creationId xmlns:p14="http://schemas.microsoft.com/office/powerpoint/2010/main" val="2409405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5F229DC-0631-F440-9CC6-39798C9B9B25}"/>
              </a:ext>
            </a:extLst>
          </p:cNvPr>
          <p:cNvSpPr>
            <a:spLocks noGrp="1"/>
          </p:cNvSpPr>
          <p:nvPr>
            <p:ph type="body" sz="quarter" idx="10"/>
          </p:nvPr>
        </p:nvSpPr>
        <p:spPr/>
        <p:txBody>
          <a:bodyPr/>
          <a:lstStyle/>
          <a:p>
            <a:r>
              <a:rPr lang="en-US" b="1" dirty="0">
                <a:cs typeface="Calibri" panose="020F0502020204030204" pitchFamily="34" charset="0"/>
              </a:rPr>
              <a:t>Expressing Ourselves </a:t>
            </a:r>
          </a:p>
        </p:txBody>
      </p:sp>
      <p:sp>
        <p:nvSpPr>
          <p:cNvPr id="5" name="Text Placeholder 4">
            <a:extLst>
              <a:ext uri="{FF2B5EF4-FFF2-40B4-BE49-F238E27FC236}">
                <a16:creationId xmlns:a16="http://schemas.microsoft.com/office/drawing/2014/main" id="{9B0ED1BF-20A0-6845-9E04-BFF2071F9F9E}"/>
              </a:ext>
            </a:extLst>
          </p:cNvPr>
          <p:cNvSpPr>
            <a:spLocks noGrp="1"/>
          </p:cNvSpPr>
          <p:nvPr>
            <p:ph type="body" sz="quarter" idx="12"/>
          </p:nvPr>
        </p:nvSpPr>
        <p:spPr/>
        <p:txBody>
          <a:bodyPr>
            <a:normAutofit lnSpcReduction="10000"/>
          </a:bodyPr>
          <a:lstStyle/>
          <a:p>
            <a:r>
              <a:rPr lang="en-GB" dirty="0">
                <a:solidFill>
                  <a:schemeClr val="tx1"/>
                </a:solidFill>
              </a:rPr>
              <a:t>Through life we express ourselves through things that give us meaning – objects such as jewellery, photographs, hobbies, interests, jobs etc.  These attachments are what Marris (1986) refers to as our assumptive world. – when this is threatened, then our sense of security is threatened.</a:t>
            </a:r>
            <a:endParaRPr lang="en-US" dirty="0">
              <a:solidFill>
                <a:schemeClr val="tx1"/>
              </a:solidFill>
            </a:endParaRPr>
          </a:p>
        </p:txBody>
      </p:sp>
      <p:sp>
        <p:nvSpPr>
          <p:cNvPr id="4" name="Text Placeholder 2">
            <a:extLst>
              <a:ext uri="{FF2B5EF4-FFF2-40B4-BE49-F238E27FC236}">
                <a16:creationId xmlns:a16="http://schemas.microsoft.com/office/drawing/2014/main" id="{E5F229DC-0631-F440-9CC6-39798C9B9B25}"/>
              </a:ext>
            </a:extLst>
          </p:cNvPr>
          <p:cNvSpPr>
            <a:spLocks noGrp="1"/>
          </p:cNvSpPr>
          <p:nvPr>
            <p:ph type="body" sz="quarter" idx="10"/>
            <p:custDataLst>
              <p:tags r:id="rId2"/>
            </p:custDataLst>
          </p:nvPr>
        </p:nvSpPr>
        <p:spPr>
          <a:xfrm>
            <a:off x="214313" y="365126"/>
            <a:ext cx="3690937" cy="1031284"/>
          </a:xfrm>
        </p:spPr>
        <p:txBody>
          <a:bodyPr/>
          <a:lstStyle/>
          <a:p>
            <a:r>
              <a:rPr lang="cy" sz="2800" b="1" i="0" u="none" strike="noStrike" cap="none" baseline="0" dirty="0">
                <a:solidFill>
                  <a:srgbClr val="16AD85"/>
                </a:solidFill>
                <a:effectLst/>
                <a:uFillTx/>
              </a:rPr>
              <a:t>Colled a newid </a:t>
            </a:r>
          </a:p>
        </p:txBody>
      </p:sp>
      <p:sp>
        <p:nvSpPr>
          <p:cNvPr id="6" name="Text Placeholder 4">
            <a:extLst>
              <a:ext uri="{FF2B5EF4-FFF2-40B4-BE49-F238E27FC236}">
                <a16:creationId xmlns:a16="http://schemas.microsoft.com/office/drawing/2014/main" id="{9B0ED1BF-20A0-6845-9E04-BFF2071F9F9E}"/>
              </a:ext>
            </a:extLst>
          </p:cNvPr>
          <p:cNvSpPr>
            <a:spLocks noGrp="1"/>
          </p:cNvSpPr>
          <p:nvPr>
            <p:ph type="body" sz="quarter" idx="12"/>
            <p:custDataLst>
              <p:tags r:id="rId3"/>
            </p:custDataLst>
          </p:nvPr>
        </p:nvSpPr>
        <p:spPr>
          <a:xfrm>
            <a:off x="214755" y="1649412"/>
            <a:ext cx="3690495" cy="3851275"/>
          </a:xfrm>
        </p:spPr>
        <p:txBody>
          <a:bodyPr>
            <a:normAutofit fontScale="92500" lnSpcReduction="10000"/>
          </a:bodyPr>
          <a:lstStyle/>
          <a:p>
            <a:r>
              <a:rPr lang="cy" sz="2400" b="0" i="0" u="none" strike="noStrike" cap="none" baseline="0" dirty="0">
                <a:solidFill>
                  <a:schemeClr val="tx1"/>
                </a:solidFill>
                <a:effectLst/>
                <a:uFillTx/>
              </a:rPr>
              <a:t>Trwy ein bywyd rydyn ni’n mynegi ein hunain trwy bethau sy’n rhoi ystyr i ni – gwrthrychau fel gemwaith, ffotograffau, hobïau, diddordebau, swyddi ac ati.  Yr ymlyniadau hyn yw'r hyn y mae Marris (1986) yn cyfeirio ato fel ein byd tybiedig – pan fydd hyn dan fygythiad, yna mae ein hymdeimlad o ddiogelwch dan fygythiad.</a:t>
            </a:r>
          </a:p>
        </p:txBody>
      </p:sp>
    </p:spTree>
    <p:custDataLst>
      <p:tags r:id="rId1"/>
    </p:custDataLst>
    <p:extLst>
      <p:ext uri="{BB962C8B-B14F-4D97-AF65-F5344CB8AC3E}">
        <p14:creationId xmlns:p14="http://schemas.microsoft.com/office/powerpoint/2010/main" val="41380061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56A3B2C-FB87-4044-B838-0AFAC0D027AA}"/>
              </a:ext>
            </a:extLst>
          </p:cNvPr>
          <p:cNvSpPr>
            <a:spLocks noGrp="1"/>
          </p:cNvSpPr>
          <p:nvPr>
            <p:ph type="body" sz="quarter" idx="10"/>
          </p:nvPr>
        </p:nvSpPr>
        <p:spPr>
          <a:xfrm>
            <a:off x="5067453" y="302168"/>
            <a:ext cx="3690937" cy="1031284"/>
          </a:xfrm>
        </p:spPr>
        <p:txBody>
          <a:bodyPr/>
          <a:lstStyle/>
          <a:p>
            <a:r>
              <a:rPr lang="en-US" b="1" dirty="0"/>
              <a:t>Cycle of Change </a:t>
            </a:r>
          </a:p>
        </p:txBody>
      </p:sp>
      <p:pic>
        <p:nvPicPr>
          <p:cNvPr id="6" name="Picture 2" descr="Image result for diclemente and prochaska 1982">
            <a:extLst>
              <a:ext uri="{FF2B5EF4-FFF2-40B4-BE49-F238E27FC236}">
                <a16:creationId xmlns:a16="http://schemas.microsoft.com/office/drawing/2014/main" id="{46A0E0DE-DB27-A549-844B-173DDFA98AFE}"/>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259581" y="910092"/>
            <a:ext cx="6054916" cy="4570726"/>
          </a:xfrm>
          <a:prstGeom prst="rect">
            <a:avLst/>
          </a:prstGeom>
          <a:noFill/>
          <a:extLst>
            <a:ext uri="{909E8E84-426E-40DD-AFC4-6F175D3DCCD1}">
              <a14:hiddenFill xmlns:a14="http://schemas.microsoft.com/office/drawing/2010/main">
                <a:solidFill>
                  <a:srgbClr val="FFFFFF"/>
                </a:solidFill>
              </a14:hiddenFill>
            </a:ext>
          </a:extLst>
        </p:spPr>
      </p:pic>
      <p:sp>
        <p:nvSpPr>
          <p:cNvPr id="7" name="Text Placeholder 2">
            <a:extLst>
              <a:ext uri="{FF2B5EF4-FFF2-40B4-BE49-F238E27FC236}">
                <a16:creationId xmlns:a16="http://schemas.microsoft.com/office/drawing/2014/main" id="{D56A3B2C-FB87-4044-B838-0AFAC0D027AA}"/>
              </a:ext>
            </a:extLst>
          </p:cNvPr>
          <p:cNvSpPr>
            <a:spLocks noGrp="1"/>
          </p:cNvSpPr>
          <p:nvPr>
            <p:ph type="body" sz="quarter" idx="10"/>
            <p:custDataLst>
              <p:tags r:id="rId1"/>
            </p:custDataLst>
          </p:nvPr>
        </p:nvSpPr>
        <p:spPr>
          <a:xfrm>
            <a:off x="737460" y="306954"/>
            <a:ext cx="3690937" cy="1031284"/>
          </a:xfrm>
        </p:spPr>
        <p:txBody>
          <a:bodyPr/>
          <a:lstStyle/>
          <a:p>
            <a:r>
              <a:rPr lang="cy" sz="2800" b="1" i="0" u="none" strike="noStrike" cap="none" baseline="0" dirty="0">
                <a:solidFill>
                  <a:srgbClr val="16AD85"/>
                </a:solidFill>
                <a:effectLst/>
                <a:uFillTx/>
              </a:rPr>
              <a:t>Cylch Newid </a:t>
            </a:r>
          </a:p>
        </p:txBody>
      </p:sp>
      <p:sp>
        <p:nvSpPr>
          <p:cNvPr id="2" name="TextBox 1">
            <a:extLst>
              <a:ext uri="{FF2B5EF4-FFF2-40B4-BE49-F238E27FC236}">
                <a16:creationId xmlns:a16="http://schemas.microsoft.com/office/drawing/2014/main" id="{4CB1C954-C660-25AC-FFCC-AA4141AD3C9B}"/>
              </a:ext>
            </a:extLst>
          </p:cNvPr>
          <p:cNvSpPr txBox="1"/>
          <p:nvPr/>
        </p:nvSpPr>
        <p:spPr>
          <a:xfrm>
            <a:off x="359726" y="5579767"/>
            <a:ext cx="7582093" cy="369332"/>
          </a:xfrm>
          <a:prstGeom prst="rect">
            <a:avLst/>
          </a:prstGeom>
          <a:no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r>
              <a:rPr lang="en-GB" dirty="0">
                <a:latin typeface="Calibri" panose="020F0502020204030204" pitchFamily="34" charset="0"/>
                <a:cs typeface="Calibri" panose="020F0502020204030204" pitchFamily="34" charset="0"/>
              </a:rPr>
              <a:t>N.B. This is an image and therefore only available in English</a:t>
            </a:r>
            <a:endParaRPr lang="en-GB" dirty="0">
              <a:latin typeface="Calibri" panose="020F0502020204030204" pitchFamily="34" charset="0"/>
            </a:endParaRPr>
          </a:p>
        </p:txBody>
      </p:sp>
    </p:spTree>
    <p:extLst>
      <p:ext uri="{BB962C8B-B14F-4D97-AF65-F5344CB8AC3E}">
        <p14:creationId xmlns:p14="http://schemas.microsoft.com/office/powerpoint/2010/main" val="1023296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B34A752-4256-0F47-89A9-46A61DA704A4}"/>
              </a:ext>
            </a:extLst>
          </p:cNvPr>
          <p:cNvSpPr>
            <a:spLocks noGrp="1"/>
          </p:cNvSpPr>
          <p:nvPr>
            <p:ph type="body" sz="quarter" idx="10"/>
          </p:nvPr>
        </p:nvSpPr>
        <p:spPr>
          <a:xfrm>
            <a:off x="4862513" y="515027"/>
            <a:ext cx="3690937" cy="1138821"/>
          </a:xfrm>
        </p:spPr>
        <p:txBody>
          <a:bodyPr/>
          <a:lstStyle/>
          <a:p>
            <a:r>
              <a:rPr lang="en-US" b="1" dirty="0"/>
              <a:t>Understanding reactions and interactions </a:t>
            </a:r>
          </a:p>
        </p:txBody>
      </p:sp>
      <p:sp>
        <p:nvSpPr>
          <p:cNvPr id="5" name="Text Placeholder 4">
            <a:extLst>
              <a:ext uri="{FF2B5EF4-FFF2-40B4-BE49-F238E27FC236}">
                <a16:creationId xmlns:a16="http://schemas.microsoft.com/office/drawing/2014/main" id="{2F94FE57-2D99-A942-962A-DA5B5439438F}"/>
              </a:ext>
            </a:extLst>
          </p:cNvPr>
          <p:cNvSpPr>
            <a:spLocks noGrp="1"/>
          </p:cNvSpPr>
          <p:nvPr>
            <p:ph type="body" sz="quarter" idx="12"/>
          </p:nvPr>
        </p:nvSpPr>
        <p:spPr/>
        <p:txBody>
          <a:bodyPr/>
          <a:lstStyle/>
          <a:p>
            <a:endParaRPr lang="en-GB" dirty="0">
              <a:solidFill>
                <a:srgbClr val="002060"/>
              </a:solidFill>
            </a:endParaRPr>
          </a:p>
          <a:p>
            <a:r>
              <a:rPr lang="en-GB" dirty="0">
                <a:solidFill>
                  <a:schemeClr val="tx1"/>
                </a:solidFill>
              </a:rPr>
              <a:t>Understanding behaviour- the strategies individuals have developed and relied on to survive</a:t>
            </a:r>
            <a:endParaRPr lang="en-US" dirty="0">
              <a:solidFill>
                <a:schemeClr val="tx1"/>
              </a:solidFill>
            </a:endParaRPr>
          </a:p>
        </p:txBody>
      </p:sp>
      <p:sp>
        <p:nvSpPr>
          <p:cNvPr id="4" name="Text Placeholder 2">
            <a:extLst>
              <a:ext uri="{FF2B5EF4-FFF2-40B4-BE49-F238E27FC236}">
                <a16:creationId xmlns:a16="http://schemas.microsoft.com/office/drawing/2014/main" id="{AB34A752-4256-0F47-89A9-46A61DA704A4}"/>
              </a:ext>
            </a:extLst>
          </p:cNvPr>
          <p:cNvSpPr>
            <a:spLocks noGrp="1"/>
          </p:cNvSpPr>
          <p:nvPr>
            <p:ph type="body" sz="quarter" idx="10"/>
            <p:custDataLst>
              <p:tags r:id="rId1"/>
            </p:custDataLst>
          </p:nvPr>
        </p:nvSpPr>
        <p:spPr>
          <a:xfrm>
            <a:off x="397193" y="510592"/>
            <a:ext cx="3690937" cy="1138821"/>
          </a:xfrm>
        </p:spPr>
        <p:txBody>
          <a:bodyPr/>
          <a:lstStyle/>
          <a:p>
            <a:r>
              <a:rPr lang="cy" sz="2800" b="1" i="0" u="none" strike="noStrike" cap="none" baseline="0" dirty="0">
                <a:solidFill>
                  <a:srgbClr val="16AD85"/>
                </a:solidFill>
                <a:effectLst/>
                <a:uFillTx/>
              </a:rPr>
              <a:t>Deall ymatebion a rhyngweithiadau </a:t>
            </a:r>
          </a:p>
        </p:txBody>
      </p:sp>
      <p:sp>
        <p:nvSpPr>
          <p:cNvPr id="6" name="Text Placeholder 4">
            <a:extLst>
              <a:ext uri="{FF2B5EF4-FFF2-40B4-BE49-F238E27FC236}">
                <a16:creationId xmlns:a16="http://schemas.microsoft.com/office/drawing/2014/main" id="{2F94FE57-2D99-A942-962A-DA5B5439438F}"/>
              </a:ext>
            </a:extLst>
          </p:cNvPr>
          <p:cNvSpPr>
            <a:spLocks noGrp="1"/>
          </p:cNvSpPr>
          <p:nvPr>
            <p:ph type="body" sz="quarter" idx="12"/>
            <p:custDataLst>
              <p:tags r:id="rId2"/>
            </p:custDataLst>
          </p:nvPr>
        </p:nvSpPr>
        <p:spPr>
          <a:xfrm>
            <a:off x="397193" y="1649412"/>
            <a:ext cx="3690495" cy="3851275"/>
          </a:xfrm>
        </p:spPr>
        <p:txBody>
          <a:bodyPr/>
          <a:lstStyle/>
          <a:p>
            <a:endParaRPr lang="en-GB" dirty="0">
              <a:solidFill>
                <a:srgbClr val="002060"/>
              </a:solidFill>
            </a:endParaRPr>
          </a:p>
          <a:p>
            <a:r>
              <a:rPr lang="cy" sz="2400" b="0" i="0" u="none" strike="noStrike" cap="none" baseline="0" dirty="0">
                <a:solidFill>
                  <a:schemeClr val="tx1"/>
                </a:solidFill>
                <a:effectLst/>
                <a:uFillTx/>
              </a:rPr>
              <a:t>Deall ymddygiad - y strategaethau y mae unigolion wedi'u datblygu ac wedi dibynnu arnynt i oroesi</a:t>
            </a:r>
          </a:p>
        </p:txBody>
      </p:sp>
    </p:spTree>
    <p:extLst>
      <p:ext uri="{BB962C8B-B14F-4D97-AF65-F5344CB8AC3E}">
        <p14:creationId xmlns:p14="http://schemas.microsoft.com/office/powerpoint/2010/main" val="1790017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9FE03B3-9F8F-FF4B-82C1-7E7AAFA1B2E7}"/>
              </a:ext>
            </a:extLst>
          </p:cNvPr>
          <p:cNvSpPr>
            <a:spLocks noGrp="1"/>
          </p:cNvSpPr>
          <p:nvPr>
            <p:ph type="body" sz="quarter" idx="10"/>
          </p:nvPr>
        </p:nvSpPr>
        <p:spPr/>
        <p:txBody>
          <a:bodyPr/>
          <a:lstStyle/>
          <a:p>
            <a:r>
              <a:rPr lang="en-US" b="1" dirty="0"/>
              <a:t>Things that can get in the way </a:t>
            </a:r>
          </a:p>
        </p:txBody>
      </p:sp>
      <p:sp>
        <p:nvSpPr>
          <p:cNvPr id="5" name="Text Placeholder 4">
            <a:extLst>
              <a:ext uri="{FF2B5EF4-FFF2-40B4-BE49-F238E27FC236}">
                <a16:creationId xmlns:a16="http://schemas.microsoft.com/office/drawing/2014/main" id="{011A18CF-50F3-9746-BD13-2C32225B3E67}"/>
              </a:ext>
            </a:extLst>
          </p:cNvPr>
          <p:cNvSpPr>
            <a:spLocks noGrp="1"/>
          </p:cNvSpPr>
          <p:nvPr>
            <p:ph type="body" sz="quarter" idx="12"/>
          </p:nvPr>
        </p:nvSpPr>
        <p:spPr>
          <a:xfrm>
            <a:off x="4862513" y="1539759"/>
            <a:ext cx="3690495" cy="3851275"/>
          </a:xfrm>
        </p:spPr>
        <p:txBody>
          <a:bodyPr/>
          <a:lstStyle/>
          <a:p>
            <a:r>
              <a:rPr lang="en-US" dirty="0">
                <a:solidFill>
                  <a:schemeClr val="tx1"/>
                </a:solidFill>
              </a:rPr>
              <a:t>Social desirability </a:t>
            </a:r>
          </a:p>
          <a:p>
            <a:r>
              <a:rPr lang="en-US" dirty="0">
                <a:solidFill>
                  <a:schemeClr val="tx1"/>
                </a:solidFill>
              </a:rPr>
              <a:t>Privacy </a:t>
            </a:r>
          </a:p>
          <a:p>
            <a:r>
              <a:rPr lang="en-US" dirty="0">
                <a:solidFill>
                  <a:schemeClr val="tx1"/>
                </a:solidFill>
              </a:rPr>
              <a:t>Fear of consequences</a:t>
            </a:r>
          </a:p>
          <a:p>
            <a:r>
              <a:rPr lang="en-US" dirty="0">
                <a:solidFill>
                  <a:schemeClr val="tx1"/>
                </a:solidFill>
              </a:rPr>
              <a:t>Our approach </a:t>
            </a:r>
          </a:p>
          <a:p>
            <a:r>
              <a:rPr lang="en-US" dirty="0">
                <a:solidFill>
                  <a:schemeClr val="tx1"/>
                </a:solidFill>
              </a:rPr>
              <a:t>Cultural Diversity</a:t>
            </a:r>
          </a:p>
        </p:txBody>
      </p:sp>
      <p:sp>
        <p:nvSpPr>
          <p:cNvPr id="4" name="Text Placeholder 2">
            <a:extLst>
              <a:ext uri="{FF2B5EF4-FFF2-40B4-BE49-F238E27FC236}">
                <a16:creationId xmlns:a16="http://schemas.microsoft.com/office/drawing/2014/main" id="{F9FE03B3-9F8F-FF4B-82C1-7E7AAFA1B2E7}"/>
              </a:ext>
            </a:extLst>
          </p:cNvPr>
          <p:cNvSpPr>
            <a:spLocks noGrp="1"/>
          </p:cNvSpPr>
          <p:nvPr>
            <p:ph type="body" sz="quarter" idx="10"/>
            <p:custDataLst>
              <p:tags r:id="rId1"/>
            </p:custDataLst>
          </p:nvPr>
        </p:nvSpPr>
        <p:spPr>
          <a:xfrm>
            <a:off x="250889" y="379732"/>
            <a:ext cx="3690937" cy="1031284"/>
          </a:xfrm>
        </p:spPr>
        <p:txBody>
          <a:bodyPr/>
          <a:lstStyle/>
          <a:p>
            <a:r>
              <a:rPr lang="cy" b="1" dirty="0"/>
              <a:t>P</a:t>
            </a:r>
            <a:r>
              <a:rPr lang="cy" sz="2800" b="1" i="0" u="none" strike="noStrike" cap="none" baseline="0" dirty="0">
                <a:solidFill>
                  <a:srgbClr val="16AD85"/>
                </a:solidFill>
                <a:effectLst/>
                <a:uFillTx/>
              </a:rPr>
              <a:t>ethau a all amharu </a:t>
            </a:r>
          </a:p>
        </p:txBody>
      </p:sp>
      <p:sp>
        <p:nvSpPr>
          <p:cNvPr id="6" name="Text Placeholder 4">
            <a:extLst>
              <a:ext uri="{FF2B5EF4-FFF2-40B4-BE49-F238E27FC236}">
                <a16:creationId xmlns:a16="http://schemas.microsoft.com/office/drawing/2014/main" id="{011A18CF-50F3-9746-BD13-2C32225B3E67}"/>
              </a:ext>
            </a:extLst>
          </p:cNvPr>
          <p:cNvSpPr>
            <a:spLocks noGrp="1"/>
          </p:cNvSpPr>
          <p:nvPr>
            <p:ph type="body" sz="quarter" idx="12"/>
            <p:custDataLst>
              <p:tags r:id="rId2"/>
            </p:custDataLst>
          </p:nvPr>
        </p:nvSpPr>
        <p:spPr>
          <a:xfrm>
            <a:off x="342552" y="1539759"/>
            <a:ext cx="3690495" cy="3851275"/>
          </a:xfrm>
        </p:spPr>
        <p:txBody>
          <a:bodyPr/>
          <a:lstStyle/>
          <a:p>
            <a:r>
              <a:rPr lang="cy" sz="2400" b="0" i="0" u="none" strike="noStrike" cap="none" baseline="0" dirty="0">
                <a:solidFill>
                  <a:schemeClr val="tx1"/>
                </a:solidFill>
                <a:effectLst/>
                <a:uFillTx/>
              </a:rPr>
              <a:t>Dymunolrwydd cymdeithasol </a:t>
            </a:r>
          </a:p>
          <a:p>
            <a:r>
              <a:rPr lang="cy" sz="2400" b="0" i="0" u="none" strike="noStrike" cap="none" baseline="0" dirty="0">
                <a:solidFill>
                  <a:schemeClr val="tx1"/>
                </a:solidFill>
                <a:effectLst/>
                <a:uFillTx/>
              </a:rPr>
              <a:t>Preifatrwydd </a:t>
            </a:r>
          </a:p>
          <a:p>
            <a:r>
              <a:rPr lang="cy" sz="2400" b="0" i="0" u="none" strike="noStrike" cap="none" baseline="0" dirty="0">
                <a:solidFill>
                  <a:schemeClr val="tx1"/>
                </a:solidFill>
                <a:effectLst/>
                <a:uFillTx/>
              </a:rPr>
              <a:t>Ofn canlyniadau</a:t>
            </a:r>
          </a:p>
          <a:p>
            <a:r>
              <a:rPr lang="cy" sz="2400" b="0" i="0" u="none" strike="noStrike" cap="none" baseline="0" dirty="0">
                <a:solidFill>
                  <a:schemeClr val="tx1"/>
                </a:solidFill>
                <a:effectLst/>
                <a:uFillTx/>
              </a:rPr>
              <a:t>Ein dull </a:t>
            </a:r>
          </a:p>
          <a:p>
            <a:r>
              <a:rPr lang="cy" sz="2400" b="0" i="0" u="none" strike="noStrike" cap="none" baseline="0" dirty="0">
                <a:solidFill>
                  <a:schemeClr val="tx1"/>
                </a:solidFill>
                <a:effectLst/>
                <a:uFillTx/>
              </a:rPr>
              <a:t>Amrywiaeth Ddiwylliannol</a:t>
            </a:r>
          </a:p>
        </p:txBody>
      </p:sp>
    </p:spTree>
    <p:extLst>
      <p:ext uri="{BB962C8B-B14F-4D97-AF65-F5344CB8AC3E}">
        <p14:creationId xmlns:p14="http://schemas.microsoft.com/office/powerpoint/2010/main" val="40791227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F335C60-EA1F-C246-B9AF-06B70A2278C6}"/>
              </a:ext>
            </a:extLst>
          </p:cNvPr>
          <p:cNvSpPr>
            <a:spLocks noGrp="1"/>
          </p:cNvSpPr>
          <p:nvPr>
            <p:ph type="body" sz="quarter" idx="10"/>
          </p:nvPr>
        </p:nvSpPr>
        <p:spPr/>
        <p:txBody>
          <a:bodyPr/>
          <a:lstStyle/>
          <a:p>
            <a:r>
              <a:rPr lang="en-US" b="1" dirty="0"/>
              <a:t>Case study </a:t>
            </a:r>
          </a:p>
        </p:txBody>
      </p:sp>
      <p:sp>
        <p:nvSpPr>
          <p:cNvPr id="5" name="Text Placeholder 4">
            <a:extLst>
              <a:ext uri="{FF2B5EF4-FFF2-40B4-BE49-F238E27FC236}">
                <a16:creationId xmlns:a16="http://schemas.microsoft.com/office/drawing/2014/main" id="{A3B53984-7ECB-5A4B-8CED-4F7A5F7866CA}"/>
              </a:ext>
            </a:extLst>
          </p:cNvPr>
          <p:cNvSpPr>
            <a:spLocks noGrp="1"/>
          </p:cNvSpPr>
          <p:nvPr>
            <p:ph type="body" sz="quarter" idx="12"/>
          </p:nvPr>
        </p:nvSpPr>
        <p:spPr>
          <a:xfrm>
            <a:off x="4862955" y="1484821"/>
            <a:ext cx="3690495" cy="3851275"/>
          </a:xfrm>
        </p:spPr>
        <p:txBody>
          <a:bodyPr/>
          <a:lstStyle/>
          <a:p>
            <a:pPr marL="0" indent="0">
              <a:buNone/>
            </a:pPr>
            <a:r>
              <a:rPr lang="en-US" dirty="0">
                <a:solidFill>
                  <a:schemeClr val="tx1"/>
                </a:solidFill>
              </a:rPr>
              <a:t>Group 1 –Simon </a:t>
            </a:r>
          </a:p>
          <a:p>
            <a:pPr marL="0" indent="0">
              <a:buNone/>
            </a:pPr>
            <a:endParaRPr lang="en-US" dirty="0">
              <a:solidFill>
                <a:schemeClr val="tx1"/>
              </a:solidFill>
            </a:endParaRPr>
          </a:p>
          <a:p>
            <a:pPr marL="0" indent="0">
              <a:buNone/>
            </a:pPr>
            <a:r>
              <a:rPr lang="en-US" dirty="0">
                <a:solidFill>
                  <a:schemeClr val="tx1"/>
                </a:solidFill>
              </a:rPr>
              <a:t>Group 2 – </a:t>
            </a:r>
            <a:r>
              <a:rPr lang="en-US" dirty="0" err="1">
                <a:solidFill>
                  <a:schemeClr val="tx1"/>
                </a:solidFill>
              </a:rPr>
              <a:t>Mrs</a:t>
            </a:r>
            <a:r>
              <a:rPr lang="en-US" dirty="0">
                <a:solidFill>
                  <a:schemeClr val="tx1"/>
                </a:solidFill>
              </a:rPr>
              <a:t> Jones </a:t>
            </a:r>
          </a:p>
          <a:p>
            <a:pPr marL="0" indent="0">
              <a:buNone/>
            </a:pPr>
            <a:endParaRPr lang="en-US" dirty="0">
              <a:solidFill>
                <a:schemeClr val="tx1"/>
              </a:solidFill>
            </a:endParaRPr>
          </a:p>
          <a:p>
            <a:pPr marL="0" indent="0">
              <a:buNone/>
            </a:pPr>
            <a:r>
              <a:rPr lang="en-US" dirty="0">
                <a:solidFill>
                  <a:schemeClr val="tx1"/>
                </a:solidFill>
              </a:rPr>
              <a:t>Group 3 – </a:t>
            </a:r>
            <a:r>
              <a:rPr lang="en-US" dirty="0" err="1">
                <a:solidFill>
                  <a:schemeClr val="tx1"/>
                </a:solidFill>
              </a:rPr>
              <a:t>Mr</a:t>
            </a:r>
            <a:r>
              <a:rPr lang="en-US" dirty="0">
                <a:solidFill>
                  <a:schemeClr val="tx1"/>
                </a:solidFill>
              </a:rPr>
              <a:t> Peters </a:t>
            </a:r>
          </a:p>
        </p:txBody>
      </p:sp>
      <p:sp>
        <p:nvSpPr>
          <p:cNvPr id="4" name="Text Placeholder 2">
            <a:extLst>
              <a:ext uri="{FF2B5EF4-FFF2-40B4-BE49-F238E27FC236}">
                <a16:creationId xmlns:a16="http://schemas.microsoft.com/office/drawing/2014/main" id="{4F335C60-EA1F-C246-B9AF-06B70A2278C6}"/>
              </a:ext>
            </a:extLst>
          </p:cNvPr>
          <p:cNvSpPr>
            <a:spLocks noGrp="1"/>
          </p:cNvSpPr>
          <p:nvPr>
            <p:ph type="body" sz="quarter" idx="10"/>
            <p:custDataLst>
              <p:tags r:id="rId1"/>
            </p:custDataLst>
          </p:nvPr>
        </p:nvSpPr>
        <p:spPr>
          <a:xfrm>
            <a:off x="324041" y="365126"/>
            <a:ext cx="3690937" cy="1031284"/>
          </a:xfrm>
        </p:spPr>
        <p:txBody>
          <a:bodyPr/>
          <a:lstStyle/>
          <a:p>
            <a:r>
              <a:rPr lang="cy" sz="2800" b="1" i="0" u="none" strike="noStrike" cap="none" baseline="0" dirty="0">
                <a:solidFill>
                  <a:srgbClr val="16AD85"/>
                </a:solidFill>
                <a:effectLst/>
                <a:uFillTx/>
              </a:rPr>
              <a:t>Astudiaeth achos </a:t>
            </a:r>
          </a:p>
        </p:txBody>
      </p:sp>
      <p:sp>
        <p:nvSpPr>
          <p:cNvPr id="6" name="Text Placeholder 4">
            <a:extLst>
              <a:ext uri="{FF2B5EF4-FFF2-40B4-BE49-F238E27FC236}">
                <a16:creationId xmlns:a16="http://schemas.microsoft.com/office/drawing/2014/main" id="{A3B53984-7ECB-5A4B-8CED-4F7A5F7866CA}"/>
              </a:ext>
            </a:extLst>
          </p:cNvPr>
          <p:cNvSpPr>
            <a:spLocks noGrp="1"/>
          </p:cNvSpPr>
          <p:nvPr>
            <p:ph type="body" sz="quarter" idx="12"/>
            <p:custDataLst>
              <p:tags r:id="rId2"/>
            </p:custDataLst>
          </p:nvPr>
        </p:nvSpPr>
        <p:spPr>
          <a:xfrm>
            <a:off x="512857" y="1488314"/>
            <a:ext cx="3690495" cy="3851275"/>
          </a:xfrm>
        </p:spPr>
        <p:txBody>
          <a:bodyPr/>
          <a:lstStyle/>
          <a:p>
            <a:pPr marL="0" indent="0">
              <a:buNone/>
            </a:pPr>
            <a:r>
              <a:rPr lang="cy" sz="2400" b="0" i="0" u="none" strike="noStrike" cap="none" baseline="0" dirty="0">
                <a:solidFill>
                  <a:schemeClr val="tx1"/>
                </a:solidFill>
                <a:effectLst/>
                <a:uFillTx/>
              </a:rPr>
              <a:t>Grŵp 1 –Simon </a:t>
            </a:r>
          </a:p>
          <a:p>
            <a:pPr marL="0" indent="0">
              <a:buNone/>
            </a:pPr>
            <a:endParaRPr lang="en-US" dirty="0">
              <a:solidFill>
                <a:schemeClr val="tx1"/>
              </a:solidFill>
            </a:endParaRPr>
          </a:p>
          <a:p>
            <a:pPr marL="0" indent="0">
              <a:buNone/>
            </a:pPr>
            <a:r>
              <a:rPr lang="cy" sz="2400" b="0" i="0" u="none" strike="noStrike" cap="none" baseline="0" dirty="0">
                <a:solidFill>
                  <a:schemeClr val="tx1"/>
                </a:solidFill>
                <a:effectLst/>
                <a:uFillTx/>
              </a:rPr>
              <a:t>Grŵp 2 – Mrs Jones </a:t>
            </a:r>
          </a:p>
          <a:p>
            <a:pPr marL="0" indent="0">
              <a:buNone/>
            </a:pPr>
            <a:endParaRPr lang="en-US" dirty="0">
              <a:solidFill>
                <a:schemeClr val="tx1"/>
              </a:solidFill>
            </a:endParaRPr>
          </a:p>
          <a:p>
            <a:pPr marL="0" indent="0">
              <a:buNone/>
            </a:pPr>
            <a:r>
              <a:rPr lang="cy" sz="2400" b="0" i="0" u="none" strike="noStrike" cap="none" baseline="0" dirty="0">
                <a:solidFill>
                  <a:schemeClr val="tx1"/>
                </a:solidFill>
                <a:effectLst/>
                <a:uFillTx/>
              </a:rPr>
              <a:t>Grŵp 3 – Mr Peters </a:t>
            </a:r>
          </a:p>
        </p:txBody>
      </p:sp>
    </p:spTree>
    <p:extLst>
      <p:ext uri="{BB962C8B-B14F-4D97-AF65-F5344CB8AC3E}">
        <p14:creationId xmlns:p14="http://schemas.microsoft.com/office/powerpoint/2010/main" val="1290801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black and white icons&#10;&#10;Description automatically generated">
            <a:extLst>
              <a:ext uri="{FF2B5EF4-FFF2-40B4-BE49-F238E27FC236}">
                <a16:creationId xmlns:a16="http://schemas.microsoft.com/office/drawing/2014/main" id="{A407D188-F417-24DE-0B3E-218AD2ED82AB}"/>
              </a:ext>
            </a:extLst>
          </p:cNvPr>
          <p:cNvPicPr>
            <a:picLocks noChangeAspect="1"/>
          </p:cNvPicPr>
          <p:nvPr/>
        </p:nvPicPr>
        <p:blipFill>
          <a:blip r:embed="rId2"/>
          <a:stretch>
            <a:fillRect/>
          </a:stretch>
        </p:blipFill>
        <p:spPr>
          <a:xfrm>
            <a:off x="-2208" y="-4003"/>
            <a:ext cx="9148416" cy="6866006"/>
          </a:xfrm>
          <a:prstGeom prst="rect">
            <a:avLst/>
          </a:prstGeom>
        </p:spPr>
      </p:pic>
    </p:spTree>
    <p:extLst>
      <p:ext uri="{BB962C8B-B14F-4D97-AF65-F5344CB8AC3E}">
        <p14:creationId xmlns:p14="http://schemas.microsoft.com/office/powerpoint/2010/main" val="2114569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D0C34DB-63BD-F346-8680-637B9346D591}"/>
              </a:ext>
            </a:extLst>
          </p:cNvPr>
          <p:cNvSpPr>
            <a:spLocks noGrp="1"/>
          </p:cNvSpPr>
          <p:nvPr>
            <p:ph type="body" sz="quarter" idx="10"/>
          </p:nvPr>
        </p:nvSpPr>
        <p:spPr/>
        <p:txBody>
          <a:bodyPr/>
          <a:lstStyle/>
          <a:p>
            <a:r>
              <a:rPr lang="en-US" b="1" dirty="0"/>
              <a:t>Directed Study </a:t>
            </a:r>
          </a:p>
        </p:txBody>
      </p:sp>
      <p:sp>
        <p:nvSpPr>
          <p:cNvPr id="5" name="Text Placeholder 4">
            <a:extLst>
              <a:ext uri="{FF2B5EF4-FFF2-40B4-BE49-F238E27FC236}">
                <a16:creationId xmlns:a16="http://schemas.microsoft.com/office/drawing/2014/main" id="{E1656B9D-48CE-0340-9450-0766504E561B}"/>
              </a:ext>
            </a:extLst>
          </p:cNvPr>
          <p:cNvSpPr>
            <a:spLocks noGrp="1"/>
          </p:cNvSpPr>
          <p:nvPr>
            <p:ph type="body" sz="quarter" idx="12"/>
          </p:nvPr>
        </p:nvSpPr>
        <p:spPr/>
        <p:txBody>
          <a:bodyPr/>
          <a:lstStyle/>
          <a:p>
            <a:r>
              <a:rPr lang="en-US" dirty="0">
                <a:solidFill>
                  <a:schemeClr val="tx1"/>
                </a:solidFill>
              </a:rPr>
              <a:t>Apply your learning from today to an individual you are currently supporting /working with.</a:t>
            </a:r>
          </a:p>
          <a:p>
            <a:r>
              <a:rPr lang="en-US" dirty="0">
                <a:solidFill>
                  <a:schemeClr val="tx1"/>
                </a:solidFill>
              </a:rPr>
              <a:t>Watch the video in preparation for next weeks lecture- Communicating with Children aged 0-12</a:t>
            </a:r>
          </a:p>
        </p:txBody>
      </p:sp>
      <p:sp>
        <p:nvSpPr>
          <p:cNvPr id="4" name="Text Placeholder 2">
            <a:extLst>
              <a:ext uri="{FF2B5EF4-FFF2-40B4-BE49-F238E27FC236}">
                <a16:creationId xmlns:a16="http://schemas.microsoft.com/office/drawing/2014/main" id="{2D0C34DB-63BD-F346-8680-637B9346D591}"/>
              </a:ext>
            </a:extLst>
          </p:cNvPr>
          <p:cNvSpPr>
            <a:spLocks noGrp="1"/>
          </p:cNvSpPr>
          <p:nvPr>
            <p:ph type="body" sz="quarter" idx="10"/>
            <p:custDataLst>
              <p:tags r:id="rId1"/>
            </p:custDataLst>
          </p:nvPr>
        </p:nvSpPr>
        <p:spPr>
          <a:xfrm>
            <a:off x="461201" y="365126"/>
            <a:ext cx="3690937" cy="1031284"/>
          </a:xfrm>
        </p:spPr>
        <p:txBody>
          <a:bodyPr/>
          <a:lstStyle/>
          <a:p>
            <a:r>
              <a:rPr lang="cy" sz="2800" b="1" i="0" u="none" strike="noStrike" cap="none" baseline="0" dirty="0">
                <a:solidFill>
                  <a:srgbClr val="16AD85"/>
                </a:solidFill>
                <a:effectLst/>
                <a:uFillTx/>
              </a:rPr>
              <a:t>Astudiaethau dan Gyfarwyddyd </a:t>
            </a:r>
          </a:p>
        </p:txBody>
      </p:sp>
      <p:sp>
        <p:nvSpPr>
          <p:cNvPr id="6" name="Text Placeholder 4">
            <a:extLst>
              <a:ext uri="{FF2B5EF4-FFF2-40B4-BE49-F238E27FC236}">
                <a16:creationId xmlns:a16="http://schemas.microsoft.com/office/drawing/2014/main" id="{E1656B9D-48CE-0340-9450-0766504E561B}"/>
              </a:ext>
            </a:extLst>
          </p:cNvPr>
          <p:cNvSpPr>
            <a:spLocks noGrp="1"/>
          </p:cNvSpPr>
          <p:nvPr>
            <p:ph type="body" sz="quarter" idx="12"/>
            <p:custDataLst>
              <p:tags r:id="rId2"/>
            </p:custDataLst>
          </p:nvPr>
        </p:nvSpPr>
        <p:spPr>
          <a:xfrm>
            <a:off x="461643" y="1686434"/>
            <a:ext cx="3690495" cy="3851275"/>
          </a:xfrm>
        </p:spPr>
        <p:txBody>
          <a:bodyPr/>
          <a:lstStyle/>
          <a:p>
            <a:r>
              <a:rPr lang="cy" sz="2400" b="0" i="0" u="none" strike="noStrike" cap="none" baseline="0" dirty="0">
                <a:solidFill>
                  <a:schemeClr val="tx1"/>
                </a:solidFill>
                <a:effectLst/>
                <a:uFillTx/>
              </a:rPr>
              <a:t>Cymhwyswch eich dysgu o heddiw ymlaen i unigolyn rydych chi'n ei gefnogi / gweithio gydag ef ar hyn o bryd.</a:t>
            </a:r>
          </a:p>
          <a:p>
            <a:r>
              <a:rPr lang="cy" sz="2400" b="0" i="0" u="none" strike="noStrike" cap="none" baseline="0" dirty="0">
                <a:solidFill>
                  <a:schemeClr val="tx1"/>
                </a:solidFill>
                <a:effectLst/>
                <a:uFillTx/>
              </a:rPr>
              <a:t>Gwyliwch y fideo wrth baratoi ar gyfer darlith yr wythnos nesaf - Cyfathrebu â Phlant 0-12 oed</a:t>
            </a:r>
          </a:p>
        </p:txBody>
      </p:sp>
    </p:spTree>
    <p:extLst>
      <p:ext uri="{BB962C8B-B14F-4D97-AF65-F5344CB8AC3E}">
        <p14:creationId xmlns:p14="http://schemas.microsoft.com/office/powerpoint/2010/main" val="6631851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25093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1CDB539-487F-ECBC-0929-9CA9638F8FF3}"/>
              </a:ext>
            </a:extLst>
          </p:cNvPr>
          <p:cNvPicPr>
            <a:picLocks noChangeAspect="1"/>
          </p:cNvPicPr>
          <p:nvPr/>
        </p:nvPicPr>
        <p:blipFill>
          <a:blip r:embed="rId2"/>
          <a:stretch>
            <a:fillRect/>
          </a:stretch>
        </p:blipFill>
        <p:spPr>
          <a:xfrm>
            <a:off x="-2208" y="-4003"/>
            <a:ext cx="9148416" cy="6866006"/>
          </a:xfrm>
          <a:prstGeom prst="rect">
            <a:avLst/>
          </a:prstGeom>
        </p:spPr>
      </p:pic>
    </p:spTree>
    <p:extLst>
      <p:ext uri="{BB962C8B-B14F-4D97-AF65-F5344CB8AC3E}">
        <p14:creationId xmlns:p14="http://schemas.microsoft.com/office/powerpoint/2010/main" val="2967102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09F5F03-F7BB-5B45-9CFE-839E136B9E4C}"/>
              </a:ext>
            </a:extLst>
          </p:cNvPr>
          <p:cNvSpPr>
            <a:spLocks noGrp="1"/>
          </p:cNvSpPr>
          <p:nvPr>
            <p:ph type="body" sz="quarter" idx="10"/>
          </p:nvPr>
        </p:nvSpPr>
        <p:spPr/>
        <p:txBody>
          <a:bodyPr/>
          <a:lstStyle/>
          <a:p>
            <a:r>
              <a:rPr lang="en-US" b="1" dirty="0"/>
              <a:t>Overall aim</a:t>
            </a:r>
          </a:p>
        </p:txBody>
      </p:sp>
      <p:sp>
        <p:nvSpPr>
          <p:cNvPr id="5" name="Text Placeholder 4">
            <a:extLst>
              <a:ext uri="{FF2B5EF4-FFF2-40B4-BE49-F238E27FC236}">
                <a16:creationId xmlns:a16="http://schemas.microsoft.com/office/drawing/2014/main" id="{413BA3E1-7DBF-2D4E-AA6B-90B54F2E5C22}"/>
              </a:ext>
            </a:extLst>
          </p:cNvPr>
          <p:cNvSpPr>
            <a:spLocks noGrp="1"/>
          </p:cNvSpPr>
          <p:nvPr>
            <p:ph type="body" sz="quarter" idx="12"/>
          </p:nvPr>
        </p:nvSpPr>
        <p:spPr/>
        <p:txBody>
          <a:bodyPr/>
          <a:lstStyle/>
          <a:p>
            <a:r>
              <a:rPr lang="en-US" dirty="0">
                <a:solidFill>
                  <a:schemeClr val="tx1"/>
                </a:solidFill>
              </a:rPr>
              <a:t>To understand the importance of undertaking meaningful assessments with individuals, their families/carers about what matters to them and the support they need</a:t>
            </a:r>
          </a:p>
          <a:p>
            <a:endParaRPr lang="en-US" dirty="0"/>
          </a:p>
        </p:txBody>
      </p:sp>
      <p:sp>
        <p:nvSpPr>
          <p:cNvPr id="4" name="Text Placeholder 2">
            <a:extLst>
              <a:ext uri="{FF2B5EF4-FFF2-40B4-BE49-F238E27FC236}">
                <a16:creationId xmlns:a16="http://schemas.microsoft.com/office/drawing/2014/main" id="{E09F5F03-F7BB-5B45-9CFE-839E136B9E4C}"/>
              </a:ext>
            </a:extLst>
          </p:cNvPr>
          <p:cNvSpPr>
            <a:spLocks noGrp="1"/>
          </p:cNvSpPr>
          <p:nvPr>
            <p:ph type="body" sz="quarter" idx="10"/>
            <p:custDataLst>
              <p:tags r:id="rId1"/>
            </p:custDataLst>
          </p:nvPr>
        </p:nvSpPr>
        <p:spPr>
          <a:xfrm>
            <a:off x="132017" y="365126"/>
            <a:ext cx="3690937" cy="1031284"/>
          </a:xfrm>
        </p:spPr>
        <p:txBody>
          <a:bodyPr/>
          <a:lstStyle/>
          <a:p>
            <a:r>
              <a:rPr lang="cy" b="1" dirty="0"/>
              <a:t>N</a:t>
            </a:r>
            <a:r>
              <a:rPr lang="cy" sz="2800" b="1" i="0" u="none" strike="noStrike" cap="none" baseline="0" dirty="0">
                <a:solidFill>
                  <a:srgbClr val="16AD85"/>
                </a:solidFill>
                <a:effectLst/>
                <a:uFillTx/>
              </a:rPr>
              <a:t>od cyffredinol</a:t>
            </a:r>
          </a:p>
        </p:txBody>
      </p:sp>
      <p:sp>
        <p:nvSpPr>
          <p:cNvPr id="6" name="Text Placeholder 4">
            <a:extLst>
              <a:ext uri="{FF2B5EF4-FFF2-40B4-BE49-F238E27FC236}">
                <a16:creationId xmlns:a16="http://schemas.microsoft.com/office/drawing/2014/main" id="{413BA3E1-7DBF-2D4E-AA6B-90B54F2E5C22}"/>
              </a:ext>
            </a:extLst>
          </p:cNvPr>
          <p:cNvSpPr>
            <a:spLocks noGrp="1"/>
          </p:cNvSpPr>
          <p:nvPr>
            <p:ph type="body" sz="quarter" idx="12"/>
            <p:custDataLst>
              <p:tags r:id="rId2"/>
            </p:custDataLst>
          </p:nvPr>
        </p:nvSpPr>
        <p:spPr>
          <a:xfrm>
            <a:off x="132017" y="1649412"/>
            <a:ext cx="3690495" cy="3851275"/>
          </a:xfrm>
        </p:spPr>
        <p:txBody>
          <a:bodyPr/>
          <a:lstStyle/>
          <a:p>
            <a:r>
              <a:rPr lang="cy" dirty="0">
                <a:solidFill>
                  <a:schemeClr val="tx1"/>
                </a:solidFill>
              </a:rPr>
              <a:t>D</a:t>
            </a:r>
            <a:r>
              <a:rPr lang="cy" sz="2400" b="0" i="0" u="none" strike="noStrike" cap="none" baseline="0" dirty="0">
                <a:solidFill>
                  <a:schemeClr val="tx1"/>
                </a:solidFill>
                <a:effectLst/>
                <a:uFillTx/>
              </a:rPr>
              <a:t>eall pwysigrwydd cynnal asesiadau ystyrlon gydag unigolion, eu teuluoedd/gofalwyr am yr hyn sy’n bwysig iddynt am y cymorth sydd ei angen arnynt</a:t>
            </a:r>
          </a:p>
          <a:p>
            <a:endParaRPr lang="en-US" dirty="0"/>
          </a:p>
        </p:txBody>
      </p:sp>
    </p:spTree>
    <p:extLst>
      <p:ext uri="{BB962C8B-B14F-4D97-AF65-F5344CB8AC3E}">
        <p14:creationId xmlns:p14="http://schemas.microsoft.com/office/powerpoint/2010/main" val="3206681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F865D4C-7C2A-7F40-8BCC-0B830E39AB38}"/>
              </a:ext>
            </a:extLst>
          </p:cNvPr>
          <p:cNvSpPr>
            <a:spLocks noGrp="1"/>
          </p:cNvSpPr>
          <p:nvPr>
            <p:ph type="body" sz="quarter" idx="10"/>
          </p:nvPr>
        </p:nvSpPr>
        <p:spPr/>
        <p:txBody>
          <a:bodyPr/>
          <a:lstStyle/>
          <a:p>
            <a:r>
              <a:rPr lang="en-US" b="1" dirty="0"/>
              <a:t>Objectives</a:t>
            </a:r>
          </a:p>
        </p:txBody>
      </p:sp>
      <p:sp>
        <p:nvSpPr>
          <p:cNvPr id="5" name="Text Placeholder 4">
            <a:extLst>
              <a:ext uri="{FF2B5EF4-FFF2-40B4-BE49-F238E27FC236}">
                <a16:creationId xmlns:a16="http://schemas.microsoft.com/office/drawing/2014/main" id="{22896E53-7C62-754B-91D2-B4C615F29C76}"/>
              </a:ext>
            </a:extLst>
          </p:cNvPr>
          <p:cNvSpPr>
            <a:spLocks noGrp="1"/>
          </p:cNvSpPr>
          <p:nvPr>
            <p:ph type="body" sz="quarter" idx="12"/>
          </p:nvPr>
        </p:nvSpPr>
        <p:spPr/>
        <p:txBody>
          <a:bodyPr/>
          <a:lstStyle/>
          <a:p>
            <a:r>
              <a:rPr lang="en-US" dirty="0">
                <a:solidFill>
                  <a:schemeClr val="tx1"/>
                </a:solidFill>
              </a:rPr>
              <a:t>To be able to use methods of communication that support individuals </a:t>
            </a:r>
          </a:p>
          <a:p>
            <a:r>
              <a:rPr lang="en-US" dirty="0">
                <a:solidFill>
                  <a:schemeClr val="tx1"/>
                </a:solidFill>
              </a:rPr>
              <a:t>To describe some of the barriers to communication and participation in the assessment process</a:t>
            </a:r>
          </a:p>
        </p:txBody>
      </p:sp>
      <p:sp>
        <p:nvSpPr>
          <p:cNvPr id="4" name="Text Placeholder 2">
            <a:extLst>
              <a:ext uri="{FF2B5EF4-FFF2-40B4-BE49-F238E27FC236}">
                <a16:creationId xmlns:a16="http://schemas.microsoft.com/office/drawing/2014/main" id="{8F865D4C-7C2A-7F40-8BCC-0B830E39AB38}"/>
              </a:ext>
            </a:extLst>
          </p:cNvPr>
          <p:cNvSpPr>
            <a:spLocks noGrp="1"/>
          </p:cNvSpPr>
          <p:nvPr>
            <p:ph type="body" sz="quarter" idx="10"/>
            <p:custDataLst>
              <p:tags r:id="rId1"/>
            </p:custDataLst>
          </p:nvPr>
        </p:nvSpPr>
        <p:spPr>
          <a:xfrm>
            <a:off x="269177" y="370588"/>
            <a:ext cx="3690937" cy="1031284"/>
          </a:xfrm>
        </p:spPr>
        <p:txBody>
          <a:bodyPr/>
          <a:lstStyle/>
          <a:p>
            <a:r>
              <a:rPr lang="cy" b="1" dirty="0"/>
              <a:t>A</a:t>
            </a:r>
            <a:r>
              <a:rPr lang="cy" sz="2800" b="1" i="0" u="none" strike="noStrike" cap="none" baseline="0" dirty="0">
                <a:solidFill>
                  <a:srgbClr val="16AD85"/>
                </a:solidFill>
                <a:effectLst/>
                <a:uFillTx/>
              </a:rPr>
              <a:t>mcanion</a:t>
            </a:r>
          </a:p>
        </p:txBody>
      </p:sp>
      <p:sp>
        <p:nvSpPr>
          <p:cNvPr id="6" name="Text Placeholder 4">
            <a:extLst>
              <a:ext uri="{FF2B5EF4-FFF2-40B4-BE49-F238E27FC236}">
                <a16:creationId xmlns:a16="http://schemas.microsoft.com/office/drawing/2014/main" id="{22896E53-7C62-754B-91D2-B4C615F29C76}"/>
              </a:ext>
            </a:extLst>
          </p:cNvPr>
          <p:cNvSpPr>
            <a:spLocks noGrp="1"/>
          </p:cNvSpPr>
          <p:nvPr>
            <p:ph type="body" sz="quarter" idx="12"/>
            <p:custDataLst>
              <p:tags r:id="rId2"/>
            </p:custDataLst>
          </p:nvPr>
        </p:nvSpPr>
        <p:spPr>
          <a:xfrm>
            <a:off x="159449" y="1783970"/>
            <a:ext cx="3690495" cy="3851275"/>
          </a:xfrm>
        </p:spPr>
        <p:txBody>
          <a:bodyPr/>
          <a:lstStyle/>
          <a:p>
            <a:r>
              <a:rPr lang="cy" dirty="0">
                <a:solidFill>
                  <a:schemeClr val="tx1"/>
                </a:solidFill>
              </a:rPr>
              <a:t>G</a:t>
            </a:r>
            <a:r>
              <a:rPr lang="cy" sz="2400" b="0" i="0" u="none" strike="noStrike" cap="none" baseline="0" dirty="0">
                <a:solidFill>
                  <a:schemeClr val="tx1"/>
                </a:solidFill>
                <a:effectLst/>
                <a:uFillTx/>
              </a:rPr>
              <a:t>allu defnyddio dulliau cyfathrebu sy'n cefnogi unigolion </a:t>
            </a:r>
          </a:p>
          <a:p>
            <a:r>
              <a:rPr lang="cy" dirty="0">
                <a:solidFill>
                  <a:schemeClr val="tx1"/>
                </a:solidFill>
              </a:rPr>
              <a:t>D</a:t>
            </a:r>
            <a:r>
              <a:rPr lang="cy" sz="2400" b="0" i="0" u="none" strike="noStrike" cap="none" baseline="0" dirty="0">
                <a:solidFill>
                  <a:schemeClr val="tx1"/>
                </a:solidFill>
                <a:effectLst/>
                <a:uFillTx/>
              </a:rPr>
              <a:t>isgrifio rhai o'r rhwystrau i gyfathrebu a chyfranogiad yn y broses asesu</a:t>
            </a:r>
          </a:p>
        </p:txBody>
      </p:sp>
    </p:spTree>
    <p:extLst>
      <p:ext uri="{BB962C8B-B14F-4D97-AF65-F5344CB8AC3E}">
        <p14:creationId xmlns:p14="http://schemas.microsoft.com/office/powerpoint/2010/main" val="1038994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57B0D03-5668-9D40-8FC8-9AE2FEDE9A9C}"/>
              </a:ext>
            </a:extLst>
          </p:cNvPr>
          <p:cNvSpPr>
            <a:spLocks noGrp="1"/>
          </p:cNvSpPr>
          <p:nvPr>
            <p:ph type="body" sz="quarter" idx="10"/>
          </p:nvPr>
        </p:nvSpPr>
        <p:spPr/>
        <p:txBody>
          <a:bodyPr/>
          <a:lstStyle/>
          <a:p>
            <a:r>
              <a:rPr lang="en-US" b="1" dirty="0"/>
              <a:t>Focus of the lecture </a:t>
            </a:r>
          </a:p>
        </p:txBody>
      </p:sp>
      <p:sp>
        <p:nvSpPr>
          <p:cNvPr id="5" name="Text Placeholder 4">
            <a:extLst>
              <a:ext uri="{FF2B5EF4-FFF2-40B4-BE49-F238E27FC236}">
                <a16:creationId xmlns:a16="http://schemas.microsoft.com/office/drawing/2014/main" id="{74C2D048-987A-B14E-9F23-AE317E6223E6}"/>
              </a:ext>
            </a:extLst>
          </p:cNvPr>
          <p:cNvSpPr>
            <a:spLocks noGrp="1"/>
          </p:cNvSpPr>
          <p:nvPr>
            <p:ph type="body" sz="quarter" idx="12"/>
          </p:nvPr>
        </p:nvSpPr>
        <p:spPr/>
        <p:txBody>
          <a:bodyPr/>
          <a:lstStyle/>
          <a:p>
            <a:r>
              <a:rPr lang="en-US" dirty="0">
                <a:solidFill>
                  <a:schemeClr val="tx1"/>
                </a:solidFill>
              </a:rPr>
              <a:t>To consider how we currently undertake assessments</a:t>
            </a:r>
          </a:p>
          <a:p>
            <a:r>
              <a:rPr lang="en-US" dirty="0">
                <a:solidFill>
                  <a:schemeClr val="tx1"/>
                </a:solidFill>
              </a:rPr>
              <a:t>How we prepare for an assessment and how we help adults to  understand the process</a:t>
            </a:r>
          </a:p>
          <a:p>
            <a:r>
              <a:rPr lang="en-US" dirty="0">
                <a:solidFill>
                  <a:schemeClr val="tx1"/>
                </a:solidFill>
              </a:rPr>
              <a:t>Communication and barriers to communication </a:t>
            </a:r>
          </a:p>
        </p:txBody>
      </p:sp>
      <p:sp>
        <p:nvSpPr>
          <p:cNvPr id="4" name="Text Placeholder 2">
            <a:extLst>
              <a:ext uri="{FF2B5EF4-FFF2-40B4-BE49-F238E27FC236}">
                <a16:creationId xmlns:a16="http://schemas.microsoft.com/office/drawing/2014/main" id="{C57B0D03-5668-9D40-8FC8-9AE2FEDE9A9C}"/>
              </a:ext>
            </a:extLst>
          </p:cNvPr>
          <p:cNvSpPr>
            <a:spLocks noGrp="1"/>
          </p:cNvSpPr>
          <p:nvPr>
            <p:ph type="body" sz="quarter" idx="10"/>
            <p:custDataLst>
              <p:tags r:id="rId1"/>
            </p:custDataLst>
          </p:nvPr>
        </p:nvSpPr>
        <p:spPr>
          <a:xfrm>
            <a:off x="232601" y="365126"/>
            <a:ext cx="3690937" cy="1031284"/>
          </a:xfrm>
        </p:spPr>
        <p:txBody>
          <a:bodyPr/>
          <a:lstStyle/>
          <a:p>
            <a:r>
              <a:rPr lang="cy" sz="2800" b="1" i="0" u="none" strike="noStrike" cap="none" baseline="0" dirty="0">
                <a:solidFill>
                  <a:srgbClr val="16AD85"/>
                </a:solidFill>
                <a:effectLst/>
                <a:uFillTx/>
              </a:rPr>
              <a:t>Ffocws y ddarlith </a:t>
            </a:r>
          </a:p>
        </p:txBody>
      </p:sp>
      <p:sp>
        <p:nvSpPr>
          <p:cNvPr id="6" name="Text Placeholder 4">
            <a:extLst>
              <a:ext uri="{FF2B5EF4-FFF2-40B4-BE49-F238E27FC236}">
                <a16:creationId xmlns:a16="http://schemas.microsoft.com/office/drawing/2014/main" id="{74C2D048-987A-B14E-9F23-AE317E6223E6}"/>
              </a:ext>
            </a:extLst>
          </p:cNvPr>
          <p:cNvSpPr>
            <a:spLocks noGrp="1"/>
          </p:cNvSpPr>
          <p:nvPr>
            <p:ph type="body" sz="quarter" idx="12"/>
            <p:custDataLst>
              <p:tags r:id="rId2"/>
            </p:custDataLst>
          </p:nvPr>
        </p:nvSpPr>
        <p:spPr>
          <a:xfrm>
            <a:off x="378905" y="1649412"/>
            <a:ext cx="3690495" cy="3851275"/>
          </a:xfrm>
        </p:spPr>
        <p:txBody>
          <a:bodyPr/>
          <a:lstStyle/>
          <a:p>
            <a:r>
              <a:rPr lang="cy" sz="2400" b="0" i="0" u="none" strike="noStrike" cap="none" baseline="0" dirty="0">
                <a:solidFill>
                  <a:schemeClr val="tx1"/>
                </a:solidFill>
                <a:effectLst/>
                <a:uFillTx/>
              </a:rPr>
              <a:t>Ystyried sut rydym yn cynnal asesiadau ar hyn o bryd</a:t>
            </a:r>
          </a:p>
          <a:p>
            <a:r>
              <a:rPr lang="cy" sz="2400" b="0" i="0" u="none" strike="noStrike" cap="none" baseline="0" dirty="0">
                <a:solidFill>
                  <a:schemeClr val="tx1"/>
                </a:solidFill>
                <a:effectLst/>
                <a:uFillTx/>
              </a:rPr>
              <a:t>Sut rydym yn paratoi ar gyfer asesiad a sut rydym yn helpu oedolion i ddeall y broses</a:t>
            </a:r>
          </a:p>
          <a:p>
            <a:r>
              <a:rPr lang="cy" sz="2400" b="0" i="0" u="none" strike="noStrike" cap="none" baseline="0" dirty="0">
                <a:solidFill>
                  <a:schemeClr val="tx1"/>
                </a:solidFill>
                <a:effectLst/>
                <a:uFillTx/>
              </a:rPr>
              <a:t>Cyfathrebu a rhwystrau i gyfathrebu </a:t>
            </a:r>
          </a:p>
        </p:txBody>
      </p:sp>
    </p:spTree>
    <p:extLst>
      <p:ext uri="{BB962C8B-B14F-4D97-AF65-F5344CB8AC3E}">
        <p14:creationId xmlns:p14="http://schemas.microsoft.com/office/powerpoint/2010/main" val="1861715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778F22B-3E69-9D45-B646-6450E6995A17}"/>
              </a:ext>
            </a:extLst>
          </p:cNvPr>
          <p:cNvSpPr>
            <a:spLocks noGrp="1"/>
          </p:cNvSpPr>
          <p:nvPr>
            <p:ph type="body" sz="quarter" idx="10"/>
          </p:nvPr>
        </p:nvSpPr>
        <p:spPr>
          <a:xfrm>
            <a:off x="4862513" y="365125"/>
            <a:ext cx="3690937" cy="1284287"/>
          </a:xfrm>
        </p:spPr>
        <p:txBody>
          <a:bodyPr/>
          <a:lstStyle/>
          <a:p>
            <a:r>
              <a:rPr lang="en-US" b="1" dirty="0"/>
              <a:t>Directed study and preparation from last week.</a:t>
            </a:r>
          </a:p>
          <a:p>
            <a:r>
              <a:rPr lang="en-US" dirty="0"/>
              <a:t> </a:t>
            </a:r>
          </a:p>
        </p:txBody>
      </p:sp>
      <p:sp>
        <p:nvSpPr>
          <p:cNvPr id="5" name="Text Placeholder 4">
            <a:extLst>
              <a:ext uri="{FF2B5EF4-FFF2-40B4-BE49-F238E27FC236}">
                <a16:creationId xmlns:a16="http://schemas.microsoft.com/office/drawing/2014/main" id="{09AE6B5D-7B80-9444-BFB9-B74B15B1A95A}"/>
              </a:ext>
            </a:extLst>
          </p:cNvPr>
          <p:cNvSpPr>
            <a:spLocks noGrp="1"/>
          </p:cNvSpPr>
          <p:nvPr>
            <p:ph type="body" sz="quarter" idx="12"/>
          </p:nvPr>
        </p:nvSpPr>
        <p:spPr/>
        <p:txBody>
          <a:bodyPr/>
          <a:lstStyle/>
          <a:p>
            <a:pPr marL="0" indent="0">
              <a:buNone/>
            </a:pPr>
            <a:endParaRPr lang="en-US" dirty="0"/>
          </a:p>
          <a:p>
            <a:pPr marL="0" indent="0">
              <a:buNone/>
            </a:pPr>
            <a:endParaRPr lang="en-US" dirty="0"/>
          </a:p>
          <a:p>
            <a:pPr marL="0" indent="0">
              <a:buNone/>
            </a:pPr>
            <a:r>
              <a:rPr lang="en-US" dirty="0">
                <a:solidFill>
                  <a:schemeClr val="tx1"/>
                </a:solidFill>
              </a:rPr>
              <a:t>Gather feedback from students </a:t>
            </a:r>
            <a:endParaRPr lang="en-US" dirty="0">
              <a:solidFill>
                <a:schemeClr val="tx1"/>
              </a:solidFill>
              <a:cs typeface="Calibri" panose="020F0502020204030204" pitchFamily="34" charset="0"/>
            </a:endParaRPr>
          </a:p>
          <a:p>
            <a:pPr marL="0" indent="0">
              <a:buNone/>
            </a:pPr>
            <a:r>
              <a:rPr lang="en-US" dirty="0"/>
              <a:t>How can theory help us to understand a person's situation?</a:t>
            </a:r>
            <a:r>
              <a:rPr lang="en-US" dirty="0">
                <a:solidFill>
                  <a:srgbClr val="002060"/>
                </a:solidFill>
              </a:rPr>
              <a:t> </a:t>
            </a:r>
            <a:endParaRPr lang="en-US" dirty="0">
              <a:solidFill>
                <a:srgbClr val="002060"/>
              </a:solidFill>
              <a:cs typeface="Calibri" panose="020F0502020204030204" pitchFamily="34" charset="0"/>
            </a:endParaRPr>
          </a:p>
          <a:p>
            <a:pPr marL="0" indent="0">
              <a:buNone/>
            </a:pPr>
            <a:endParaRPr lang="en-US" dirty="0"/>
          </a:p>
        </p:txBody>
      </p:sp>
      <p:sp>
        <p:nvSpPr>
          <p:cNvPr id="4" name="Text Placeholder 2">
            <a:extLst>
              <a:ext uri="{FF2B5EF4-FFF2-40B4-BE49-F238E27FC236}">
                <a16:creationId xmlns:a16="http://schemas.microsoft.com/office/drawing/2014/main" id="{A778F22B-3E69-9D45-B646-6450E6995A17}"/>
              </a:ext>
            </a:extLst>
          </p:cNvPr>
          <p:cNvSpPr>
            <a:spLocks noGrp="1"/>
          </p:cNvSpPr>
          <p:nvPr>
            <p:ph type="body" sz="quarter" idx="10"/>
            <p:custDataLst>
              <p:tags r:id="rId1"/>
            </p:custDataLst>
          </p:nvPr>
        </p:nvSpPr>
        <p:spPr>
          <a:xfrm>
            <a:off x="378905" y="379731"/>
            <a:ext cx="3690937" cy="1284287"/>
          </a:xfrm>
        </p:spPr>
        <p:txBody>
          <a:bodyPr/>
          <a:lstStyle/>
          <a:p>
            <a:r>
              <a:rPr lang="cy" sz="2800" b="1" i="0" u="none" strike="noStrike" cap="none" baseline="0" dirty="0">
                <a:solidFill>
                  <a:srgbClr val="16AD85"/>
                </a:solidFill>
                <a:effectLst/>
                <a:uFillTx/>
              </a:rPr>
              <a:t>Astudio dan gyfarwyddyd a pharatoi o'r wythnos ddiwethaf.</a:t>
            </a:r>
          </a:p>
          <a:p>
            <a:r>
              <a:rPr lang="en-US" dirty="0"/>
              <a:t> </a:t>
            </a:r>
          </a:p>
        </p:txBody>
      </p:sp>
      <p:sp>
        <p:nvSpPr>
          <p:cNvPr id="6" name="Text Placeholder 4">
            <a:extLst>
              <a:ext uri="{FF2B5EF4-FFF2-40B4-BE49-F238E27FC236}">
                <a16:creationId xmlns:a16="http://schemas.microsoft.com/office/drawing/2014/main" id="{09AE6B5D-7B80-9444-BFB9-B74B15B1A95A}"/>
              </a:ext>
            </a:extLst>
          </p:cNvPr>
          <p:cNvSpPr>
            <a:spLocks noGrp="1"/>
          </p:cNvSpPr>
          <p:nvPr>
            <p:ph type="body" sz="quarter" idx="12"/>
            <p:custDataLst>
              <p:tags r:id="rId2"/>
            </p:custDataLst>
          </p:nvPr>
        </p:nvSpPr>
        <p:spPr>
          <a:xfrm>
            <a:off x="250889" y="1649412"/>
            <a:ext cx="3690495" cy="3851275"/>
          </a:xfrm>
        </p:spPr>
        <p:txBody>
          <a:bodyPr/>
          <a:lstStyle/>
          <a:p>
            <a:pPr marL="0" indent="0">
              <a:buNone/>
            </a:pPr>
            <a:endParaRPr lang="en-US" dirty="0"/>
          </a:p>
          <a:p>
            <a:pPr marL="0" indent="0">
              <a:buNone/>
            </a:pPr>
            <a:endParaRPr lang="en-US" dirty="0"/>
          </a:p>
          <a:p>
            <a:pPr marL="0" indent="0">
              <a:buNone/>
            </a:pPr>
            <a:r>
              <a:rPr lang="cy" dirty="0">
                <a:solidFill>
                  <a:schemeClr val="tx1"/>
                </a:solidFill>
              </a:rPr>
              <a:t>C</a:t>
            </a:r>
            <a:r>
              <a:rPr lang="cy" sz="2400" b="0" i="0" u="none" strike="noStrike" cap="none" baseline="0" dirty="0">
                <a:solidFill>
                  <a:schemeClr val="tx1"/>
                </a:solidFill>
                <a:effectLst/>
                <a:uFillTx/>
              </a:rPr>
              <a:t>asglu adborth gan fyfyrwyr a darparu taflenni gyda gwybodaeth i gefnogi eu gwaith</a:t>
            </a:r>
          </a:p>
          <a:p>
            <a:pPr marL="0" indent="0">
              <a:buNone/>
            </a:pPr>
            <a:r>
              <a:rPr lang="en-US" dirty="0">
                <a:solidFill>
                  <a:srgbClr val="002060"/>
                </a:solidFill>
              </a:rPr>
              <a:t> </a:t>
            </a:r>
          </a:p>
          <a:p>
            <a:pPr marL="0" indent="0">
              <a:buNone/>
            </a:pPr>
            <a:endParaRPr lang="en-US" dirty="0"/>
          </a:p>
        </p:txBody>
      </p:sp>
    </p:spTree>
    <p:extLst>
      <p:ext uri="{BB962C8B-B14F-4D97-AF65-F5344CB8AC3E}">
        <p14:creationId xmlns:p14="http://schemas.microsoft.com/office/powerpoint/2010/main" val="672555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93E33BF-3BF0-E14E-BB68-C24E3A5F4000}"/>
              </a:ext>
            </a:extLst>
          </p:cNvPr>
          <p:cNvSpPr>
            <a:spLocks noGrp="1"/>
          </p:cNvSpPr>
          <p:nvPr>
            <p:ph type="body" sz="quarter" idx="10"/>
          </p:nvPr>
        </p:nvSpPr>
        <p:spPr/>
        <p:txBody>
          <a:bodyPr/>
          <a:lstStyle/>
          <a:p>
            <a:r>
              <a:rPr lang="en-US" b="1" dirty="0"/>
              <a:t>Assessments</a:t>
            </a:r>
          </a:p>
        </p:txBody>
      </p:sp>
      <p:sp>
        <p:nvSpPr>
          <p:cNvPr id="5" name="Text Placeholder 4">
            <a:extLst>
              <a:ext uri="{FF2B5EF4-FFF2-40B4-BE49-F238E27FC236}">
                <a16:creationId xmlns:a16="http://schemas.microsoft.com/office/drawing/2014/main" id="{18832897-AF88-0844-8172-B4D1719A968A}"/>
              </a:ext>
            </a:extLst>
          </p:cNvPr>
          <p:cNvSpPr>
            <a:spLocks noGrp="1"/>
          </p:cNvSpPr>
          <p:nvPr>
            <p:ph type="body" sz="quarter" idx="12"/>
          </p:nvPr>
        </p:nvSpPr>
        <p:spPr/>
        <p:txBody>
          <a:bodyPr>
            <a:normAutofit fontScale="77500" lnSpcReduction="20000"/>
          </a:bodyPr>
          <a:lstStyle/>
          <a:p>
            <a:pPr marL="0" indent="0">
              <a:buNone/>
            </a:pPr>
            <a:r>
              <a:rPr lang="en-GB" dirty="0">
                <a:solidFill>
                  <a:schemeClr val="tx1"/>
                </a:solidFill>
              </a:rPr>
              <a:t>Assessment may be the first opportunity to build a relationship with the individual and their carers.</a:t>
            </a:r>
          </a:p>
          <a:p>
            <a:pPr marL="0" indent="0">
              <a:buNone/>
            </a:pPr>
            <a:endParaRPr lang="en-GB" dirty="0">
              <a:solidFill>
                <a:schemeClr val="tx1"/>
              </a:solidFill>
            </a:endParaRPr>
          </a:p>
          <a:p>
            <a:pPr marL="0" indent="0">
              <a:buNone/>
            </a:pPr>
            <a:r>
              <a:rPr lang="en-GB" dirty="0">
                <a:solidFill>
                  <a:schemeClr val="tx1"/>
                </a:solidFill>
              </a:rPr>
              <a:t>A good experience can make individuals feel positive about receiving help and their attitude to you and the agency.</a:t>
            </a:r>
          </a:p>
          <a:p>
            <a:pPr marL="0" indent="0">
              <a:buNone/>
            </a:pPr>
            <a:endParaRPr lang="en-GB" dirty="0">
              <a:solidFill>
                <a:schemeClr val="tx1"/>
              </a:solidFill>
            </a:endParaRPr>
          </a:p>
          <a:p>
            <a:pPr marL="0" indent="0">
              <a:buNone/>
            </a:pPr>
            <a:r>
              <a:rPr lang="en-GB" dirty="0">
                <a:solidFill>
                  <a:schemeClr val="tx1"/>
                </a:solidFill>
              </a:rPr>
              <a:t>It is the opportunity to support /work with the individual in partnership and gain a deeper understanding of their situation and to think about what needs to happen.</a:t>
            </a:r>
          </a:p>
          <a:p>
            <a:endParaRPr lang="en-US" dirty="0"/>
          </a:p>
        </p:txBody>
      </p:sp>
      <p:sp>
        <p:nvSpPr>
          <p:cNvPr id="4" name="Text Placeholder 2">
            <a:extLst>
              <a:ext uri="{FF2B5EF4-FFF2-40B4-BE49-F238E27FC236}">
                <a16:creationId xmlns:a16="http://schemas.microsoft.com/office/drawing/2014/main" id="{893E33BF-3BF0-E14E-BB68-C24E3A5F4000}"/>
              </a:ext>
            </a:extLst>
          </p:cNvPr>
          <p:cNvSpPr>
            <a:spLocks noGrp="1"/>
          </p:cNvSpPr>
          <p:nvPr>
            <p:ph type="body" sz="quarter" idx="10"/>
            <p:custDataLst>
              <p:tags r:id="rId1"/>
            </p:custDataLst>
          </p:nvPr>
        </p:nvSpPr>
        <p:spPr>
          <a:xfrm>
            <a:off x="296609" y="365126"/>
            <a:ext cx="3690937" cy="1031284"/>
          </a:xfrm>
        </p:spPr>
        <p:txBody>
          <a:bodyPr/>
          <a:lstStyle/>
          <a:p>
            <a:r>
              <a:rPr lang="cy" sz="2800" b="1" i="0" u="none" strike="noStrike" cap="none" baseline="0" dirty="0">
                <a:solidFill>
                  <a:srgbClr val="16AD85"/>
                </a:solidFill>
                <a:effectLst/>
                <a:uFillTx/>
              </a:rPr>
              <a:t>Asesiadau</a:t>
            </a:r>
          </a:p>
        </p:txBody>
      </p:sp>
      <p:sp>
        <p:nvSpPr>
          <p:cNvPr id="6" name="Text Placeholder 4">
            <a:extLst>
              <a:ext uri="{FF2B5EF4-FFF2-40B4-BE49-F238E27FC236}">
                <a16:creationId xmlns:a16="http://schemas.microsoft.com/office/drawing/2014/main" id="{18832897-AF88-0844-8172-B4D1719A968A}"/>
              </a:ext>
            </a:extLst>
          </p:cNvPr>
          <p:cNvSpPr>
            <a:spLocks noGrp="1"/>
          </p:cNvSpPr>
          <p:nvPr>
            <p:ph type="body" sz="quarter" idx="12"/>
            <p:custDataLst>
              <p:tags r:id="rId2"/>
            </p:custDataLst>
          </p:nvPr>
        </p:nvSpPr>
        <p:spPr>
          <a:xfrm>
            <a:off x="297051" y="1625474"/>
            <a:ext cx="3690495" cy="3851275"/>
          </a:xfrm>
        </p:spPr>
        <p:txBody>
          <a:bodyPr>
            <a:normAutofit fontScale="85000" lnSpcReduction="20000"/>
          </a:bodyPr>
          <a:lstStyle/>
          <a:p>
            <a:pPr marL="0" indent="0">
              <a:buNone/>
            </a:pPr>
            <a:r>
              <a:rPr lang="cy" sz="2400" b="0" i="0" u="none" strike="noStrike" cap="none" baseline="0" dirty="0">
                <a:solidFill>
                  <a:schemeClr val="tx1"/>
                </a:solidFill>
                <a:effectLst/>
                <a:uFillTx/>
              </a:rPr>
              <a:t>Efallai mai asesu yw’r cyfle cyntaf i feithrin perthynas â’r unigolyn a’i ofalwyr.</a:t>
            </a:r>
          </a:p>
          <a:p>
            <a:pPr marL="0" indent="0">
              <a:buNone/>
            </a:pPr>
            <a:endParaRPr lang="en-GB" dirty="0">
              <a:solidFill>
                <a:schemeClr val="tx1"/>
              </a:solidFill>
            </a:endParaRPr>
          </a:p>
          <a:p>
            <a:pPr marL="0" indent="0">
              <a:buNone/>
            </a:pPr>
            <a:r>
              <a:rPr lang="cy" sz="2400" b="0" i="0" u="none" strike="noStrike" cap="none" baseline="0" dirty="0">
                <a:solidFill>
                  <a:schemeClr val="tx1"/>
                </a:solidFill>
                <a:effectLst/>
                <a:uFillTx/>
              </a:rPr>
              <a:t>Gall profiad da wneud i unigolion deimlo'n bositif am dderbyn cymorth a'u hagwedd atoch chi a'r asiantaeth.</a:t>
            </a:r>
          </a:p>
          <a:p>
            <a:pPr marL="0" indent="0">
              <a:buNone/>
            </a:pPr>
            <a:endParaRPr lang="en-GB" dirty="0">
              <a:solidFill>
                <a:schemeClr val="tx1"/>
              </a:solidFill>
            </a:endParaRPr>
          </a:p>
          <a:p>
            <a:pPr marL="0" indent="0">
              <a:buNone/>
            </a:pPr>
            <a:r>
              <a:rPr lang="cy" sz="2400" b="0" i="0" u="none" strike="noStrike" cap="none" baseline="0" dirty="0">
                <a:solidFill>
                  <a:schemeClr val="tx1"/>
                </a:solidFill>
                <a:effectLst/>
                <a:uFillTx/>
              </a:rPr>
              <a:t>Mae’n gyfle i gefnogi/gweithio gyda’r unigolyn mewn partneriaeth a chael dealltwriaeth ddyfnach o’u sefyllfa ac i feddwl am yr hyn sydd angen digwydd.</a:t>
            </a:r>
          </a:p>
          <a:p>
            <a:endParaRPr lang="en-US" dirty="0"/>
          </a:p>
        </p:txBody>
      </p:sp>
    </p:spTree>
    <p:extLst>
      <p:ext uri="{BB962C8B-B14F-4D97-AF65-F5344CB8AC3E}">
        <p14:creationId xmlns:p14="http://schemas.microsoft.com/office/powerpoint/2010/main" val="24737158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8"/>
</p:tagLst>
</file>

<file path=ppt/tags/tag10.xml><?xml version="1.0" encoding="utf-8"?>
<p:tagLst xmlns:a="http://schemas.openxmlformats.org/drawingml/2006/main" xmlns:r="http://schemas.openxmlformats.org/officeDocument/2006/relationships" xmlns:p="http://schemas.openxmlformats.org/presentationml/2006/main">
  <p:tag name="AS_UNIQUEID" val="59"/>
</p:tagLst>
</file>

<file path=ppt/tags/tag11.xml><?xml version="1.0" encoding="utf-8"?>
<p:tagLst xmlns:a="http://schemas.openxmlformats.org/drawingml/2006/main" xmlns:r="http://schemas.openxmlformats.org/officeDocument/2006/relationships" xmlns:p="http://schemas.openxmlformats.org/presentationml/2006/main">
  <p:tag name="AS_UNIQUEID" val="61"/>
</p:tagLst>
</file>

<file path=ppt/tags/tag12.xml><?xml version="1.0" encoding="utf-8"?>
<p:tagLst xmlns:a="http://schemas.openxmlformats.org/drawingml/2006/main" xmlns:r="http://schemas.openxmlformats.org/officeDocument/2006/relationships" xmlns:p="http://schemas.openxmlformats.org/presentationml/2006/main">
  <p:tag name="AS_UNIQUEID" val="68"/>
</p:tagLst>
</file>

<file path=ppt/tags/tag13.xml><?xml version="1.0" encoding="utf-8"?>
<p:tagLst xmlns:a="http://schemas.openxmlformats.org/drawingml/2006/main" xmlns:r="http://schemas.openxmlformats.org/officeDocument/2006/relationships" xmlns:p="http://schemas.openxmlformats.org/presentationml/2006/main">
  <p:tag name="AS_UNIQUEID" val="70"/>
</p:tagLst>
</file>

<file path=ppt/tags/tag14.xml><?xml version="1.0" encoding="utf-8"?>
<p:tagLst xmlns:a="http://schemas.openxmlformats.org/drawingml/2006/main" xmlns:r="http://schemas.openxmlformats.org/officeDocument/2006/relationships" xmlns:p="http://schemas.openxmlformats.org/presentationml/2006/main">
  <p:tag name="AS_UNIQUEID" val="77"/>
</p:tagLst>
</file>

<file path=ppt/tags/tag15.xml><?xml version="1.0" encoding="utf-8"?>
<p:tagLst xmlns:a="http://schemas.openxmlformats.org/drawingml/2006/main" xmlns:r="http://schemas.openxmlformats.org/officeDocument/2006/relationships" xmlns:p="http://schemas.openxmlformats.org/presentationml/2006/main">
  <p:tag name="AS_UNIQUEID" val="79"/>
</p:tagLst>
</file>

<file path=ppt/tags/tag16.xml><?xml version="1.0" encoding="utf-8"?>
<p:tagLst xmlns:a="http://schemas.openxmlformats.org/drawingml/2006/main" xmlns:r="http://schemas.openxmlformats.org/officeDocument/2006/relationships" xmlns:p="http://schemas.openxmlformats.org/presentationml/2006/main">
  <p:tag name="AS_UNIQUEID" val="86"/>
</p:tagLst>
</file>

<file path=ppt/tags/tag17.xml><?xml version="1.0" encoding="utf-8"?>
<p:tagLst xmlns:a="http://schemas.openxmlformats.org/drawingml/2006/main" xmlns:r="http://schemas.openxmlformats.org/officeDocument/2006/relationships" xmlns:p="http://schemas.openxmlformats.org/presentationml/2006/main">
  <p:tag name="AS_UNIQUEID" val="88"/>
</p:tagLst>
</file>

<file path=ppt/tags/tag18.xml><?xml version="1.0" encoding="utf-8"?>
<p:tagLst xmlns:a="http://schemas.openxmlformats.org/drawingml/2006/main" xmlns:r="http://schemas.openxmlformats.org/officeDocument/2006/relationships" xmlns:p="http://schemas.openxmlformats.org/presentationml/2006/main">
  <p:tag name="AS_UNIQUEID" val="91"/>
</p:tagLst>
</file>

<file path=ppt/tags/tag19.xml><?xml version="1.0" encoding="utf-8"?>
<p:tagLst xmlns:a="http://schemas.openxmlformats.org/drawingml/2006/main" xmlns:r="http://schemas.openxmlformats.org/officeDocument/2006/relationships" xmlns:p="http://schemas.openxmlformats.org/presentationml/2006/main">
  <p:tag name="AS_UNIQUEID" val="93"/>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S_UNIQUEID" val="100"/>
</p:tagLst>
</file>

<file path=ppt/tags/tag21.xml><?xml version="1.0" encoding="utf-8"?>
<p:tagLst xmlns:a="http://schemas.openxmlformats.org/drawingml/2006/main" xmlns:r="http://schemas.openxmlformats.org/officeDocument/2006/relationships" xmlns:p="http://schemas.openxmlformats.org/presentationml/2006/main">
  <p:tag name="AS_UNIQUEID" val="102"/>
</p:tagLst>
</file>

<file path=ppt/tags/tag22.xml><?xml version="1.0" encoding="utf-8"?>
<p:tagLst xmlns:a="http://schemas.openxmlformats.org/drawingml/2006/main" xmlns:r="http://schemas.openxmlformats.org/officeDocument/2006/relationships" xmlns:p="http://schemas.openxmlformats.org/presentationml/2006/main">
  <p:tag name="AS_UNIQUEID" val="109"/>
</p:tagLst>
</file>

<file path=ppt/tags/tag23.xml><?xml version="1.0" encoding="utf-8"?>
<p:tagLst xmlns:a="http://schemas.openxmlformats.org/drawingml/2006/main" xmlns:r="http://schemas.openxmlformats.org/officeDocument/2006/relationships" xmlns:p="http://schemas.openxmlformats.org/presentationml/2006/main">
  <p:tag name="AS_UNIQUEID" val="111"/>
</p:tagLst>
</file>

<file path=ppt/tags/tag24.xml><?xml version="1.0" encoding="utf-8"?>
<p:tagLst xmlns:a="http://schemas.openxmlformats.org/drawingml/2006/main" xmlns:r="http://schemas.openxmlformats.org/officeDocument/2006/relationships" xmlns:p="http://schemas.openxmlformats.org/presentationml/2006/main">
  <p:tag name="AS_UNIQUEID" val="118"/>
</p:tagLst>
</file>

<file path=ppt/tags/tag25.xml><?xml version="1.0" encoding="utf-8"?>
<p:tagLst xmlns:a="http://schemas.openxmlformats.org/drawingml/2006/main" xmlns:r="http://schemas.openxmlformats.org/officeDocument/2006/relationships" xmlns:p="http://schemas.openxmlformats.org/presentationml/2006/main">
  <p:tag name="AS_UNIQUEID" val="120"/>
</p:tagLst>
</file>

<file path=ppt/tags/tag26.xml><?xml version="1.0" encoding="utf-8"?>
<p:tagLst xmlns:a="http://schemas.openxmlformats.org/drawingml/2006/main" xmlns:r="http://schemas.openxmlformats.org/officeDocument/2006/relationships" xmlns:p="http://schemas.openxmlformats.org/presentationml/2006/main">
  <p:tag name="AS_UNIQUEID" val="127"/>
</p:tagLst>
</file>

<file path=ppt/tags/tag27.xml><?xml version="1.0" encoding="utf-8"?>
<p:tagLst xmlns:a="http://schemas.openxmlformats.org/drawingml/2006/main" xmlns:r="http://schemas.openxmlformats.org/officeDocument/2006/relationships" xmlns:p="http://schemas.openxmlformats.org/presentationml/2006/main">
  <p:tag name="AS_UNIQUEID" val="129"/>
</p:tagLst>
</file>

<file path=ppt/tags/tag28.xml><?xml version="1.0" encoding="utf-8"?>
<p:tagLst xmlns:a="http://schemas.openxmlformats.org/drawingml/2006/main" xmlns:r="http://schemas.openxmlformats.org/officeDocument/2006/relationships" xmlns:p="http://schemas.openxmlformats.org/presentationml/2006/main">
  <p:tag name="AS_UNIQUEID" val="132"/>
</p:tagLst>
</file>

<file path=ppt/tags/tag29.xml><?xml version="1.0" encoding="utf-8"?>
<p:tagLst xmlns:a="http://schemas.openxmlformats.org/drawingml/2006/main" xmlns:r="http://schemas.openxmlformats.org/officeDocument/2006/relationships" xmlns:p="http://schemas.openxmlformats.org/presentationml/2006/main">
  <p:tag name="AS_UNIQUEID" val="134"/>
</p:tagLst>
</file>

<file path=ppt/tags/tag3.xml><?xml version="1.0" encoding="utf-8"?>
<p:tagLst xmlns:a="http://schemas.openxmlformats.org/drawingml/2006/main" xmlns:r="http://schemas.openxmlformats.org/officeDocument/2006/relationships" xmlns:p="http://schemas.openxmlformats.org/presentationml/2006/main">
  <p:tag name="AS_UNIQUEID" val="37"/>
</p:tagLst>
</file>

<file path=ppt/tags/tag30.xml><?xml version="1.0" encoding="utf-8"?>
<p:tagLst xmlns:a="http://schemas.openxmlformats.org/drawingml/2006/main" xmlns:r="http://schemas.openxmlformats.org/officeDocument/2006/relationships" xmlns:p="http://schemas.openxmlformats.org/presentationml/2006/main">
  <p:tag name="AS_UNIQUEID" val="137"/>
</p:tagLst>
</file>

<file path=ppt/tags/tag31.xml><?xml version="1.0" encoding="utf-8"?>
<p:tagLst xmlns:a="http://schemas.openxmlformats.org/drawingml/2006/main" xmlns:r="http://schemas.openxmlformats.org/officeDocument/2006/relationships" xmlns:p="http://schemas.openxmlformats.org/presentationml/2006/main">
  <p:tag name="AS_UNIQUEID" val="139"/>
</p:tagLst>
</file>

<file path=ppt/tags/tag32.xml><?xml version="1.0" encoding="utf-8"?>
<p:tagLst xmlns:a="http://schemas.openxmlformats.org/drawingml/2006/main" xmlns:r="http://schemas.openxmlformats.org/officeDocument/2006/relationships" xmlns:p="http://schemas.openxmlformats.org/presentationml/2006/main">
  <p:tag name="AS_UNIQUEID" val="146"/>
</p:tagLst>
</file>

<file path=ppt/tags/tag33.xml><?xml version="1.0" encoding="utf-8"?>
<p:tagLst xmlns:a="http://schemas.openxmlformats.org/drawingml/2006/main" xmlns:r="http://schemas.openxmlformats.org/officeDocument/2006/relationships" xmlns:p="http://schemas.openxmlformats.org/presentationml/2006/main">
  <p:tag name="AS_UNIQUEID" val="148"/>
</p:tagLst>
</file>

<file path=ppt/tags/tag34.xml><?xml version="1.0" encoding="utf-8"?>
<p:tagLst xmlns:a="http://schemas.openxmlformats.org/drawingml/2006/main" xmlns:r="http://schemas.openxmlformats.org/officeDocument/2006/relationships" xmlns:p="http://schemas.openxmlformats.org/presentationml/2006/main">
  <p:tag name="AS_UNIQUEID" val="155"/>
</p:tagLst>
</file>

<file path=ppt/tags/tag35.xml><?xml version="1.0" encoding="utf-8"?>
<p:tagLst xmlns:a="http://schemas.openxmlformats.org/drawingml/2006/main" xmlns:r="http://schemas.openxmlformats.org/officeDocument/2006/relationships" xmlns:p="http://schemas.openxmlformats.org/presentationml/2006/main">
  <p:tag name="AS_UNIQUEID" val="157"/>
</p:tagLst>
</file>

<file path=ppt/tags/tag36.xml><?xml version="1.0" encoding="utf-8"?>
<p:tagLst xmlns:a="http://schemas.openxmlformats.org/drawingml/2006/main" xmlns:r="http://schemas.openxmlformats.org/officeDocument/2006/relationships" xmlns:p="http://schemas.openxmlformats.org/presentationml/2006/main">
  <p:tag name="AS_UNIQUEID" val="164"/>
</p:tagLst>
</file>

<file path=ppt/tags/tag37.xml><?xml version="1.0" encoding="utf-8"?>
<p:tagLst xmlns:a="http://schemas.openxmlformats.org/drawingml/2006/main" xmlns:r="http://schemas.openxmlformats.org/officeDocument/2006/relationships" xmlns:p="http://schemas.openxmlformats.org/presentationml/2006/main">
  <p:tag name="AS_UNIQUEID" val="166"/>
</p:tagLst>
</file>

<file path=ppt/tags/tag38.xml><?xml version="1.0" encoding="utf-8"?>
<p:tagLst xmlns:a="http://schemas.openxmlformats.org/drawingml/2006/main" xmlns:r="http://schemas.openxmlformats.org/officeDocument/2006/relationships" xmlns:p="http://schemas.openxmlformats.org/presentationml/2006/main">
  <p:tag name="AS_UNIQUEID" val="173"/>
</p:tagLst>
</file>

<file path=ppt/tags/tag39.xml><?xml version="1.0" encoding="utf-8"?>
<p:tagLst xmlns:a="http://schemas.openxmlformats.org/drawingml/2006/main" xmlns:r="http://schemas.openxmlformats.org/officeDocument/2006/relationships" xmlns:p="http://schemas.openxmlformats.org/presentationml/2006/main">
  <p:tag name="AS_UNIQUEID" val="175"/>
</p:tagLst>
</file>

<file path=ppt/tags/tag4.xml><?xml version="1.0" encoding="utf-8"?>
<p:tagLst xmlns:a="http://schemas.openxmlformats.org/drawingml/2006/main" xmlns:r="http://schemas.openxmlformats.org/officeDocument/2006/relationships" xmlns:p="http://schemas.openxmlformats.org/presentationml/2006/main">
  <p:tag name="AS_UNIQUEID" val="40"/>
</p:tagLst>
</file>

<file path=ppt/tags/tag40.xml><?xml version="1.0" encoding="utf-8"?>
<p:tagLst xmlns:a="http://schemas.openxmlformats.org/drawingml/2006/main" xmlns:r="http://schemas.openxmlformats.org/officeDocument/2006/relationships" xmlns:p="http://schemas.openxmlformats.org/presentationml/2006/main">
  <p:tag name="AS_UNIQUEID" val="182"/>
</p:tagLst>
</file>

<file path=ppt/tags/tag41.xml><?xml version="1.0" encoding="utf-8"?>
<p:tagLst xmlns:a="http://schemas.openxmlformats.org/drawingml/2006/main" xmlns:r="http://schemas.openxmlformats.org/officeDocument/2006/relationships" xmlns:p="http://schemas.openxmlformats.org/presentationml/2006/main">
  <p:tag name="AS_UNIQUEID" val="184"/>
</p:tagLst>
</file>

<file path=ppt/tags/tag42.xml><?xml version="1.0" encoding="utf-8"?>
<p:tagLst xmlns:a="http://schemas.openxmlformats.org/drawingml/2006/main" xmlns:r="http://schemas.openxmlformats.org/officeDocument/2006/relationships" xmlns:p="http://schemas.openxmlformats.org/presentationml/2006/main">
  <p:tag name="AS_UNIQUEID" val="191"/>
</p:tagLst>
</file>

<file path=ppt/tags/tag43.xml><?xml version="1.0" encoding="utf-8"?>
<p:tagLst xmlns:a="http://schemas.openxmlformats.org/drawingml/2006/main" xmlns:r="http://schemas.openxmlformats.org/officeDocument/2006/relationships" xmlns:p="http://schemas.openxmlformats.org/presentationml/2006/main">
  <p:tag name="AS_UNIQUEID" val="193"/>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S_UNIQUEID" val="200"/>
</p:tagLst>
</file>

<file path=ppt/tags/tag46.xml><?xml version="1.0" encoding="utf-8"?>
<p:tagLst xmlns:a="http://schemas.openxmlformats.org/drawingml/2006/main" xmlns:r="http://schemas.openxmlformats.org/officeDocument/2006/relationships" xmlns:p="http://schemas.openxmlformats.org/presentationml/2006/main">
  <p:tag name="AS_UNIQUEID" val="202"/>
</p:tagLst>
</file>

<file path=ppt/tags/tag47.xml><?xml version="1.0" encoding="utf-8"?>
<p:tagLst xmlns:a="http://schemas.openxmlformats.org/drawingml/2006/main" xmlns:r="http://schemas.openxmlformats.org/officeDocument/2006/relationships" xmlns:p="http://schemas.openxmlformats.org/presentationml/2006/main">
  <p:tag name="AS_UNIQUEID" val="209"/>
</p:tagLst>
</file>

<file path=ppt/tags/tag48.xml><?xml version="1.0" encoding="utf-8"?>
<p:tagLst xmlns:a="http://schemas.openxmlformats.org/drawingml/2006/main" xmlns:r="http://schemas.openxmlformats.org/officeDocument/2006/relationships" xmlns:p="http://schemas.openxmlformats.org/presentationml/2006/main">
  <p:tag name="AS_UNIQUEID" val="219"/>
</p:tagLst>
</file>

<file path=ppt/tags/tag49.xml><?xml version="1.0" encoding="utf-8"?>
<p:tagLst xmlns:a="http://schemas.openxmlformats.org/drawingml/2006/main" xmlns:r="http://schemas.openxmlformats.org/officeDocument/2006/relationships" xmlns:p="http://schemas.openxmlformats.org/presentationml/2006/main">
  <p:tag name="AS_UNIQUEID" val="221"/>
</p:tagLst>
</file>

<file path=ppt/tags/tag5.xml><?xml version="1.0" encoding="utf-8"?>
<p:tagLst xmlns:a="http://schemas.openxmlformats.org/drawingml/2006/main" xmlns:r="http://schemas.openxmlformats.org/officeDocument/2006/relationships" xmlns:p="http://schemas.openxmlformats.org/presentationml/2006/main">
  <p:tag name="AS_UNIQUEID" val="42"/>
</p:tagLst>
</file>

<file path=ppt/tags/tag50.xml><?xml version="1.0" encoding="utf-8"?>
<p:tagLst xmlns:a="http://schemas.openxmlformats.org/drawingml/2006/main" xmlns:r="http://schemas.openxmlformats.org/officeDocument/2006/relationships" xmlns:p="http://schemas.openxmlformats.org/presentationml/2006/main">
  <p:tag name="AS_UNIQUEID" val="228"/>
</p:tagLst>
</file>

<file path=ppt/tags/tag51.xml><?xml version="1.0" encoding="utf-8"?>
<p:tagLst xmlns:a="http://schemas.openxmlformats.org/drawingml/2006/main" xmlns:r="http://schemas.openxmlformats.org/officeDocument/2006/relationships" xmlns:p="http://schemas.openxmlformats.org/presentationml/2006/main">
  <p:tag name="AS_UNIQUEID" val="230"/>
</p:tagLst>
</file>

<file path=ppt/tags/tag52.xml><?xml version="1.0" encoding="utf-8"?>
<p:tagLst xmlns:a="http://schemas.openxmlformats.org/drawingml/2006/main" xmlns:r="http://schemas.openxmlformats.org/officeDocument/2006/relationships" xmlns:p="http://schemas.openxmlformats.org/presentationml/2006/main">
  <p:tag name="AS_UNIQUEID" val="237"/>
</p:tagLst>
</file>

<file path=ppt/tags/tag53.xml><?xml version="1.0" encoding="utf-8"?>
<p:tagLst xmlns:a="http://schemas.openxmlformats.org/drawingml/2006/main" xmlns:r="http://schemas.openxmlformats.org/officeDocument/2006/relationships" xmlns:p="http://schemas.openxmlformats.org/presentationml/2006/main">
  <p:tag name="AS_UNIQUEID" val="239"/>
</p:tagLst>
</file>

<file path=ppt/tags/tag54.xml><?xml version="1.0" encoding="utf-8"?>
<p:tagLst xmlns:a="http://schemas.openxmlformats.org/drawingml/2006/main" xmlns:r="http://schemas.openxmlformats.org/officeDocument/2006/relationships" xmlns:p="http://schemas.openxmlformats.org/presentationml/2006/main">
  <p:tag name="AS_UNIQUEID" val="242"/>
</p:tagLst>
</file>

<file path=ppt/tags/tag55.xml><?xml version="1.0" encoding="utf-8"?>
<p:tagLst xmlns:a="http://schemas.openxmlformats.org/drawingml/2006/main" xmlns:r="http://schemas.openxmlformats.org/officeDocument/2006/relationships" xmlns:p="http://schemas.openxmlformats.org/presentationml/2006/main">
  <p:tag name="AS_UNIQUEID" val="244"/>
</p:tagLst>
</file>

<file path=ppt/tags/tag6.xml><?xml version="1.0" encoding="utf-8"?>
<p:tagLst xmlns:a="http://schemas.openxmlformats.org/drawingml/2006/main" xmlns:r="http://schemas.openxmlformats.org/officeDocument/2006/relationships" xmlns:p="http://schemas.openxmlformats.org/presentationml/2006/main">
  <p:tag name="AS_UNIQUEID" val="45"/>
</p:tagLst>
</file>

<file path=ppt/tags/tag7.xml><?xml version="1.0" encoding="utf-8"?>
<p:tagLst xmlns:a="http://schemas.openxmlformats.org/drawingml/2006/main" xmlns:r="http://schemas.openxmlformats.org/officeDocument/2006/relationships" xmlns:p="http://schemas.openxmlformats.org/presentationml/2006/main">
  <p:tag name="AS_UNIQUEID" val="47"/>
</p:tagLst>
</file>

<file path=ppt/tags/tag8.xml><?xml version="1.0" encoding="utf-8"?>
<p:tagLst xmlns:a="http://schemas.openxmlformats.org/drawingml/2006/main" xmlns:r="http://schemas.openxmlformats.org/officeDocument/2006/relationships" xmlns:p="http://schemas.openxmlformats.org/presentationml/2006/main">
  <p:tag name="AS_UNIQUEID" val="54"/>
</p:tagLst>
</file>

<file path=ppt/tags/tag9.xml><?xml version="1.0" encoding="utf-8"?>
<p:tagLst xmlns:a="http://schemas.openxmlformats.org/drawingml/2006/main" xmlns:r="http://schemas.openxmlformats.org/officeDocument/2006/relationships" xmlns:p="http://schemas.openxmlformats.org/presentationml/2006/main">
  <p:tag name="AS_UNIQUEID" val="56"/>
</p:tagLst>
</file>

<file path=ppt/theme/theme1.xml><?xml version="1.0" encoding="utf-8"?>
<a:theme xmlns:a="http://schemas.openxmlformats.org/drawingml/2006/main" name="SCW Slide Templates Bilingual0417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mtClean="0"/>
        </a:defPPr>
      </a:lstStyle>
    </a:txDef>
  </a:objectDefaults>
  <a:extraClrSchemeLst/>
  <a:extLst>
    <a:ext uri="{05A4C25C-085E-4340-85A3-A5531E510DB2}">
      <thm15:themeFamily xmlns:thm15="http://schemas.microsoft.com/office/thememl/2012/main" name="Presentation2" id="{48AD4A84-E46B-D140-85C2-C69757BA3CFB}" vid="{4E96788A-FCA7-0647-8A1E-36C6E85E5A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76FEC90499014EB95A8E7C11FAF3CB" ma:contentTypeVersion="10" ma:contentTypeDescription="Create a new document." ma:contentTypeScope="" ma:versionID="8e94854c4939c6443b4f3616653f131e">
  <xsd:schema xmlns:xsd="http://www.w3.org/2001/XMLSchema" xmlns:xs="http://www.w3.org/2001/XMLSchema" xmlns:p="http://schemas.microsoft.com/office/2006/metadata/properties" xmlns:ns3="d4c39a4a-3514-4d61-b271-533bfd3e0244" targetNamespace="http://schemas.microsoft.com/office/2006/metadata/properties" ma:root="true" ma:fieldsID="427097ddbd6a3a29c7a05b499e5c1b92" ns3:_="">
    <xsd:import namespace="d4c39a4a-3514-4d61-b271-533bfd3e0244"/>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3:_activity" minOccurs="0"/>
                <xsd:element ref="ns3:MediaServiceSystemTag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c39a4a-3514-4d61-b271-533bfd3e0244"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_activity" ma:index="13" nillable="true" ma:displayName="_activity" ma:hidden="true" ma:internalName="_activity">
      <xsd:simpleType>
        <xsd:restriction base="dms:Note"/>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d4c39a4a-3514-4d61-b271-533bfd3e0244" xsi:nil="true"/>
  </documentManagement>
</p:properties>
</file>

<file path=customXml/itemProps1.xml><?xml version="1.0" encoding="utf-8"?>
<ds:datastoreItem xmlns:ds="http://schemas.openxmlformats.org/officeDocument/2006/customXml" ds:itemID="{6BE51B5D-0D95-40EF-975F-1DC07B87A0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c39a4a-3514-4d61-b271-533bfd3e02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C5C4F1F-4879-439F-B51B-6377D5C8BC49}">
  <ds:schemaRefs>
    <ds:schemaRef ds:uri="http://schemas.microsoft.com/sharepoint/v3/contenttype/forms"/>
  </ds:schemaRefs>
</ds:datastoreItem>
</file>

<file path=customXml/itemProps3.xml><?xml version="1.0" encoding="utf-8"?>
<ds:datastoreItem xmlns:ds="http://schemas.openxmlformats.org/officeDocument/2006/customXml" ds:itemID="{B8B22F4A-9B96-4BD0-9DC3-32FEAFB572D0}">
  <ds:schemaRefs>
    <ds:schemaRef ds:uri="http://purl.org/dc/terms/"/>
    <ds:schemaRef ds:uri="http://purl.org/dc/elements/1.1/"/>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d4c39a4a-3514-4d61-b271-533bfd3e0244"/>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SCW Slide Templates Bilingual0417 (2)</Template>
  <TotalTime>0</TotalTime>
  <Words>6658</Words>
  <Application>Microsoft Office PowerPoint</Application>
  <PresentationFormat>On-screen Show (4:3)</PresentationFormat>
  <Paragraphs>600</Paragraphs>
  <Slides>31</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Aptos</vt:lpstr>
      <vt:lpstr>Arial</vt:lpstr>
      <vt:lpstr>Calibri</vt:lpstr>
      <vt:lpstr>Segoe UI</vt:lpstr>
      <vt:lpstr>SCW Slide Templates Bilingual0417 (2)</vt:lpstr>
      <vt:lpstr>Teitl Cymraeg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Care Council for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Elin Lenny</dc:creator>
  <cp:lastModifiedBy>Hayley Abraham</cp:lastModifiedBy>
  <cp:revision>502</cp:revision>
  <dcterms:created xsi:type="dcterms:W3CDTF">2017-04-11T14:08:19Z</dcterms:created>
  <dcterms:modified xsi:type="dcterms:W3CDTF">2025-04-29T13:53:59Z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0x0101000876FEC90499014EB95A8E7C11FAF3CB</vt:lpwstr>
  </property>
  <property fmtid="{D5CDD505-2E9C-101B-9397-08002B2CF9AE}" pid="3" name="ArticulateGUID">
    <vt:lpwstr>042E241D-B7C9-4308-B85C-5FA7A78C60FF</vt:lpwstr>
  </property>
  <property fmtid="{D5CDD505-2E9C-101B-9397-08002B2CF9AE}" pid="4" name="ArticulatePath">
    <vt:lpwstr>Unit 444-Slides 40-67</vt:lpwstr>
  </property>
  <property fmtid="{D5CDD505-2E9C-101B-9397-08002B2CF9AE}" pid="5" name="MediaServiceImageTags">
    <vt:lpwstr/>
  </property>
  <property fmtid="{D5CDD505-2E9C-101B-9397-08002B2CF9AE}" pid="6" name="MSIP_Label_d3f1612d-fb9f-4910-9745-3218a93e4acc_Enabled">
    <vt:lpwstr>true</vt:lpwstr>
  </property>
  <property fmtid="{D5CDD505-2E9C-101B-9397-08002B2CF9AE}" pid="7" name="MSIP_Label_d3f1612d-fb9f-4910-9745-3218a93e4acc_SetDate">
    <vt:lpwstr>2025-04-24T13:35:15Z</vt:lpwstr>
  </property>
  <property fmtid="{D5CDD505-2E9C-101B-9397-08002B2CF9AE}" pid="8" name="MSIP_Label_d3f1612d-fb9f-4910-9745-3218a93e4acc_Method">
    <vt:lpwstr>Standard</vt:lpwstr>
  </property>
  <property fmtid="{D5CDD505-2E9C-101B-9397-08002B2CF9AE}" pid="9" name="MSIP_Label_d3f1612d-fb9f-4910-9745-3218a93e4acc_Name">
    <vt:lpwstr>defa4170-0d19-0005-0004-bc88714345d2</vt:lpwstr>
  </property>
  <property fmtid="{D5CDD505-2E9C-101B-9397-08002B2CF9AE}" pid="10" name="MSIP_Label_d3f1612d-fb9f-4910-9745-3218a93e4acc_SiteId">
    <vt:lpwstr>4bc2de22-9b97-4eb6-8e88-2254190748e2</vt:lpwstr>
  </property>
  <property fmtid="{D5CDD505-2E9C-101B-9397-08002B2CF9AE}" pid="11" name="MSIP_Label_d3f1612d-fb9f-4910-9745-3218a93e4acc_ActionId">
    <vt:lpwstr>be3a7888-97bd-440f-81a2-4f406286efc5</vt:lpwstr>
  </property>
  <property fmtid="{D5CDD505-2E9C-101B-9397-08002B2CF9AE}" pid="12" name="MSIP_Label_d3f1612d-fb9f-4910-9745-3218a93e4acc_ContentBits">
    <vt:lpwstr>0</vt:lpwstr>
  </property>
  <property fmtid="{D5CDD505-2E9C-101B-9397-08002B2CF9AE}" pid="13" name="MSIP_Label_d3f1612d-fb9f-4910-9745-3218a93e4acc_Tag">
    <vt:lpwstr>10, 3, 0, 1</vt:lpwstr>
  </property>
</Properties>
</file>