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42"/>
  </p:notesMasterIdLst>
  <p:sldIdLst>
    <p:sldId id="256" r:id="rId5"/>
    <p:sldId id="292" r:id="rId6"/>
    <p:sldId id="291" r:id="rId7"/>
    <p:sldId id="257" r:id="rId8"/>
    <p:sldId id="290"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 id="283" r:id="rId36"/>
    <p:sldId id="285" r:id="rId37"/>
    <p:sldId id="286" r:id="rId38"/>
    <p:sldId id="287" r:id="rId39"/>
    <p:sldId id="288" r:id="rId40"/>
    <p:sldId id="289" r:id="rId41"/>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A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7639D-3DE5-8DEE-4C5B-38357C626D15}" v="40" dt="2023-10-12T15:56:43.761"/>
    <p1510:client id="{7917A10B-6F86-E435-6171-E0EAE320C063}" v="8" dt="2024-01-10T14:03:39.253"/>
    <p1510:client id="{7E356CEE-8045-09F1-8A32-22C1D134835E}" v="3" dt="2023-10-13T07:44:46.208"/>
    <p1510:client id="{C1C92BDA-1F24-46F1-4FC4-9DB85F8C961D}" v="43" dt="2023-10-12T15:05:19.448"/>
    <p1510:client id="{E5BFA52D-4320-4B5B-7296-9234BC5ABAD2}" v="19" dt="2024-01-11T14:00:25.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0327639D-3DE5-8DEE-4C5B-38357C626D15}"/>
    <pc:docChg chg="modSld">
      <pc:chgData name="Trinity Rees" userId="S::t.rees@npt.gov.uk::23ed69b1-c9cb-4295-a16f-e57105e4c724" providerId="AD" clId="Web-{0327639D-3DE5-8DEE-4C5B-38357C626D15}" dt="2023-10-12T15:56:43.761" v="15" actId="1076"/>
      <pc:docMkLst>
        <pc:docMk/>
      </pc:docMkLst>
      <pc:sldChg chg="addSp delSp modSp">
        <pc:chgData name="Trinity Rees" userId="S::t.rees@npt.gov.uk::23ed69b1-c9cb-4295-a16f-e57105e4c724" providerId="AD" clId="Web-{0327639D-3DE5-8DEE-4C5B-38357C626D15}" dt="2023-10-12T15:55:35.431" v="8" actId="20577"/>
        <pc:sldMkLst>
          <pc:docMk/>
          <pc:sldMk cId="0" sldId="266"/>
        </pc:sldMkLst>
        <pc:spChg chg="add del">
          <ac:chgData name="Trinity Rees" userId="S::t.rees@npt.gov.uk::23ed69b1-c9cb-4295-a16f-e57105e4c724" providerId="AD" clId="Web-{0327639D-3DE5-8DEE-4C5B-38357C626D15}" dt="2023-10-12T15:55:25.040" v="5"/>
          <ac:spMkLst>
            <pc:docMk/>
            <pc:sldMk cId="0" sldId="266"/>
            <ac:spMk id="194" creationId="{00000000-0000-0000-0000-000000000000}"/>
          </ac:spMkLst>
        </pc:spChg>
        <pc:spChg chg="mod">
          <ac:chgData name="Trinity Rees" userId="S::t.rees@npt.gov.uk::23ed69b1-c9cb-4295-a16f-e57105e4c724" providerId="AD" clId="Web-{0327639D-3DE5-8DEE-4C5B-38357C626D15}" dt="2023-10-12T15:55:35.431" v="8" actId="20577"/>
          <ac:spMkLst>
            <pc:docMk/>
            <pc:sldMk cId="0" sldId="266"/>
            <ac:spMk id="195" creationId="{00000000-0000-0000-0000-000000000000}"/>
          </ac:spMkLst>
        </pc:spChg>
        <pc:graphicFrameChg chg="add del">
          <ac:chgData name="Trinity Rees" userId="S::t.rees@npt.gov.uk::23ed69b1-c9cb-4295-a16f-e57105e4c724" providerId="AD" clId="Web-{0327639D-3DE5-8DEE-4C5B-38357C626D15}" dt="2023-10-12T15:55:25.040" v="5"/>
          <ac:graphicFrameMkLst>
            <pc:docMk/>
            <pc:sldMk cId="0" sldId="266"/>
            <ac:graphicFrameMk id="197" creationId="{F432EB57-B6DC-EBA4-7D00-C55B2646A02A}"/>
          </ac:graphicFrameMkLst>
        </pc:graphicFrameChg>
        <pc:picChg chg="add mod">
          <ac:chgData name="Trinity Rees" userId="S::t.rees@npt.gov.uk::23ed69b1-c9cb-4295-a16f-e57105e4c724" providerId="AD" clId="Web-{0327639D-3DE5-8DEE-4C5B-38357C626D15}" dt="2023-10-12T15:55:32.806" v="6" actId="14100"/>
          <ac:picMkLst>
            <pc:docMk/>
            <pc:sldMk cId="0" sldId="266"/>
            <ac:picMk id="2" creationId="{179853B3-C74F-6C0B-FD68-7FC70B2DEDDE}"/>
          </ac:picMkLst>
        </pc:picChg>
      </pc:sldChg>
      <pc:sldChg chg="addSp modSp">
        <pc:chgData name="Trinity Rees" userId="S::t.rees@npt.gov.uk::23ed69b1-c9cb-4295-a16f-e57105e4c724" providerId="AD" clId="Web-{0327639D-3DE5-8DEE-4C5B-38357C626D15}" dt="2023-10-12T15:56:43.761" v="15" actId="1076"/>
        <pc:sldMkLst>
          <pc:docMk/>
          <pc:sldMk cId="0" sldId="279"/>
        </pc:sldMkLst>
        <pc:spChg chg="mod">
          <ac:chgData name="Trinity Rees" userId="S::t.rees@npt.gov.uk::23ed69b1-c9cb-4295-a16f-e57105e4c724" providerId="AD" clId="Web-{0327639D-3DE5-8DEE-4C5B-38357C626D15}" dt="2023-10-12T15:56:05.994" v="10" actId="20577"/>
          <ac:spMkLst>
            <pc:docMk/>
            <pc:sldMk cId="0" sldId="279"/>
            <ac:spMk id="3" creationId="{FFD9817A-DF4B-16E8-AF17-8DCF7D4CC4B7}"/>
          </ac:spMkLst>
        </pc:spChg>
        <pc:spChg chg="mod">
          <ac:chgData name="Trinity Rees" userId="S::t.rees@npt.gov.uk::23ed69b1-c9cb-4295-a16f-e57105e4c724" providerId="AD" clId="Web-{0327639D-3DE5-8DEE-4C5B-38357C626D15}" dt="2023-10-12T15:56:16.151" v="11" actId="20577"/>
          <ac:spMkLst>
            <pc:docMk/>
            <pc:sldMk cId="0" sldId="279"/>
            <ac:spMk id="310" creationId="{00000000-0000-0000-0000-000000000000}"/>
          </ac:spMkLst>
        </pc:spChg>
        <pc:picChg chg="add mod">
          <ac:chgData name="Trinity Rees" userId="S::t.rees@npt.gov.uk::23ed69b1-c9cb-4295-a16f-e57105e4c724" providerId="AD" clId="Web-{0327639D-3DE5-8DEE-4C5B-38357C626D15}" dt="2023-10-12T15:56:43.761" v="15" actId="1076"/>
          <ac:picMkLst>
            <pc:docMk/>
            <pc:sldMk cId="0" sldId="279"/>
            <ac:picMk id="2" creationId="{24C2108A-2763-EB3B-1962-95BCAD6359D1}"/>
          </ac:picMkLst>
        </pc:picChg>
      </pc:sldChg>
    </pc:docChg>
  </pc:docChgLst>
  <pc:docChgLst>
    <pc:chgData name="Trinity Rees" userId="S::t.rees@npt.gov.uk::23ed69b1-c9cb-4295-a16f-e57105e4c724" providerId="AD" clId="Web-{7917A10B-6F86-E435-6171-E0EAE320C063}"/>
    <pc:docChg chg="modSld">
      <pc:chgData name="Trinity Rees" userId="S::t.rees@npt.gov.uk::23ed69b1-c9cb-4295-a16f-e57105e4c724" providerId="AD" clId="Web-{7917A10B-6F86-E435-6171-E0EAE320C063}" dt="2024-01-10T14:03:39.253" v="4" actId="20577"/>
      <pc:docMkLst>
        <pc:docMk/>
      </pc:docMkLst>
      <pc:sldChg chg="modSp">
        <pc:chgData name="Trinity Rees" userId="S::t.rees@npt.gov.uk::23ed69b1-c9cb-4295-a16f-e57105e4c724" providerId="AD" clId="Web-{7917A10B-6F86-E435-6171-E0EAE320C063}" dt="2024-01-10T14:03:08.252" v="0" actId="20577"/>
        <pc:sldMkLst>
          <pc:docMk/>
          <pc:sldMk cId="0" sldId="257"/>
        </pc:sldMkLst>
        <pc:spChg chg="mod">
          <ac:chgData name="Trinity Rees" userId="S::t.rees@npt.gov.uk::23ed69b1-c9cb-4295-a16f-e57105e4c724" providerId="AD" clId="Web-{7917A10B-6F86-E435-6171-E0EAE320C063}" dt="2024-01-10T14:03:08.252" v="0" actId="20577"/>
          <ac:spMkLst>
            <pc:docMk/>
            <pc:sldMk cId="0" sldId="257"/>
            <ac:spMk id="4" creationId="{B33D5FD4-0E96-2EFB-E023-3336529E5678}"/>
          </ac:spMkLst>
        </pc:spChg>
      </pc:sldChg>
      <pc:sldChg chg="modSp">
        <pc:chgData name="Trinity Rees" userId="S::t.rees@npt.gov.uk::23ed69b1-c9cb-4295-a16f-e57105e4c724" providerId="AD" clId="Web-{7917A10B-6F86-E435-6171-E0EAE320C063}" dt="2024-01-10T14:03:39.253" v="4" actId="20577"/>
        <pc:sldMkLst>
          <pc:docMk/>
          <pc:sldMk cId="0" sldId="263"/>
        </pc:sldMkLst>
        <pc:spChg chg="mod">
          <ac:chgData name="Trinity Rees" userId="S::t.rees@npt.gov.uk::23ed69b1-c9cb-4295-a16f-e57105e4c724" providerId="AD" clId="Web-{7917A10B-6F86-E435-6171-E0EAE320C063}" dt="2024-01-10T14:03:39.253" v="4" actId="20577"/>
          <ac:spMkLst>
            <pc:docMk/>
            <pc:sldMk cId="0" sldId="263"/>
            <ac:spMk id="3" creationId="{DECE5D77-B612-8EB0-A240-F61923E2A22B}"/>
          </ac:spMkLst>
        </pc:spChg>
      </pc:sldChg>
    </pc:docChg>
  </pc:docChgLst>
  <pc:docChgLst>
    <pc:chgData name="Trinity Rees" userId="S::t.rees@npt.gov.uk::23ed69b1-c9cb-4295-a16f-e57105e4c724" providerId="AD" clId="Web-{7E356CEE-8045-09F1-8A32-22C1D134835E}"/>
    <pc:docChg chg="modSld">
      <pc:chgData name="Trinity Rees" userId="S::t.rees@npt.gov.uk::23ed69b1-c9cb-4295-a16f-e57105e4c724" providerId="AD" clId="Web-{7E356CEE-8045-09F1-8A32-22C1D134835E}" dt="2023-10-13T07:44:46.208" v="1" actId="20577"/>
      <pc:docMkLst>
        <pc:docMk/>
      </pc:docMkLst>
      <pc:sldChg chg="modSp">
        <pc:chgData name="Trinity Rees" userId="S::t.rees@npt.gov.uk::23ed69b1-c9cb-4295-a16f-e57105e4c724" providerId="AD" clId="Web-{7E356CEE-8045-09F1-8A32-22C1D134835E}" dt="2023-10-13T07:44:46.208" v="1" actId="20577"/>
        <pc:sldMkLst>
          <pc:docMk/>
          <pc:sldMk cId="0" sldId="279"/>
        </pc:sldMkLst>
        <pc:spChg chg="mod">
          <ac:chgData name="Trinity Rees" userId="S::t.rees@npt.gov.uk::23ed69b1-c9cb-4295-a16f-e57105e4c724" providerId="AD" clId="Web-{7E356CEE-8045-09F1-8A32-22C1D134835E}" dt="2023-10-13T07:44:46.208" v="1" actId="20577"/>
          <ac:spMkLst>
            <pc:docMk/>
            <pc:sldMk cId="0" sldId="279"/>
            <ac:spMk id="3" creationId="{FFD9817A-DF4B-16E8-AF17-8DCF7D4CC4B7}"/>
          </ac:spMkLst>
        </pc:spChg>
        <pc:spChg chg="mod">
          <ac:chgData name="Trinity Rees" userId="S::t.rees@npt.gov.uk::23ed69b1-c9cb-4295-a16f-e57105e4c724" providerId="AD" clId="Web-{7E356CEE-8045-09F1-8A32-22C1D134835E}" dt="2023-10-13T07:44:41.864" v="0" actId="20577"/>
          <ac:spMkLst>
            <pc:docMk/>
            <pc:sldMk cId="0" sldId="279"/>
            <ac:spMk id="310" creationId="{00000000-0000-0000-0000-000000000000}"/>
          </ac:spMkLst>
        </pc:spChg>
      </pc:sldChg>
    </pc:docChg>
  </pc:docChgLst>
  <pc:docChgLst>
    <pc:chgData name="Polly Duncan" userId="S::p.duncan@npt.gov.uk::b8f6264a-9836-4730-8ca9-23013ec67ff8" providerId="AD" clId="Web-{E5BFA52D-4320-4B5B-7296-9234BC5ABAD2}"/>
    <pc:docChg chg="addSld delSld modSld sldOrd">
      <pc:chgData name="Polly Duncan" userId="S::p.duncan@npt.gov.uk::b8f6264a-9836-4730-8ca9-23013ec67ff8" providerId="AD" clId="Web-{E5BFA52D-4320-4B5B-7296-9234BC5ABAD2}" dt="2024-01-11T14:00:25.316" v="10"/>
      <pc:docMkLst>
        <pc:docMk/>
      </pc:docMkLst>
      <pc:sldChg chg="add del">
        <pc:chgData name="Polly Duncan" userId="S::p.duncan@npt.gov.uk::b8f6264a-9836-4730-8ca9-23013ec67ff8" providerId="AD" clId="Web-{E5BFA52D-4320-4B5B-7296-9234BC5ABAD2}" dt="2024-01-11T13:20:51.355" v="2"/>
        <pc:sldMkLst>
          <pc:docMk/>
          <pc:sldMk cId="0" sldId="258"/>
        </pc:sldMkLst>
      </pc:sldChg>
      <pc:sldChg chg="modSp">
        <pc:chgData name="Polly Duncan" userId="S::p.duncan@npt.gov.uk::b8f6264a-9836-4730-8ca9-23013ec67ff8" providerId="AD" clId="Web-{E5BFA52D-4320-4B5B-7296-9234BC5ABAD2}" dt="2024-01-11T13:34:28.776" v="6" actId="20577"/>
        <pc:sldMkLst>
          <pc:docMk/>
          <pc:sldMk cId="0" sldId="278"/>
        </pc:sldMkLst>
        <pc:spChg chg="mod">
          <ac:chgData name="Polly Duncan" userId="S::p.duncan@npt.gov.uk::b8f6264a-9836-4730-8ca9-23013ec67ff8" providerId="AD" clId="Web-{E5BFA52D-4320-4B5B-7296-9234BC5ABAD2}" dt="2024-01-11T13:34:28.776" v="6" actId="20577"/>
          <ac:spMkLst>
            <pc:docMk/>
            <pc:sldMk cId="0" sldId="278"/>
            <ac:spMk id="303" creationId="{00000000-0000-0000-0000-000000000000}"/>
          </ac:spMkLst>
        </pc:spChg>
      </pc:sldChg>
      <pc:sldChg chg="modSp">
        <pc:chgData name="Polly Duncan" userId="S::p.duncan@npt.gov.uk::b8f6264a-9836-4730-8ca9-23013ec67ff8" providerId="AD" clId="Web-{E5BFA52D-4320-4B5B-7296-9234BC5ABAD2}" dt="2024-01-11T13:35:15.355" v="9" actId="20577"/>
        <pc:sldMkLst>
          <pc:docMk/>
          <pc:sldMk cId="0" sldId="279"/>
        </pc:sldMkLst>
        <pc:spChg chg="mod">
          <ac:chgData name="Polly Duncan" userId="S::p.duncan@npt.gov.uk::b8f6264a-9836-4730-8ca9-23013ec67ff8" providerId="AD" clId="Web-{E5BFA52D-4320-4B5B-7296-9234BC5ABAD2}" dt="2024-01-11T13:35:07.917" v="7" actId="20577"/>
          <ac:spMkLst>
            <pc:docMk/>
            <pc:sldMk cId="0" sldId="279"/>
            <ac:spMk id="310" creationId="{00000000-0000-0000-0000-000000000000}"/>
          </ac:spMkLst>
        </pc:spChg>
        <pc:spChg chg="mod">
          <ac:chgData name="Polly Duncan" userId="S::p.duncan@npt.gov.uk::b8f6264a-9836-4730-8ca9-23013ec67ff8" providerId="AD" clId="Web-{E5BFA52D-4320-4B5B-7296-9234BC5ABAD2}" dt="2024-01-11T13:35:15.355" v="9" actId="20577"/>
          <ac:spMkLst>
            <pc:docMk/>
            <pc:sldMk cId="0" sldId="279"/>
            <ac:spMk id="312" creationId="{00000000-0000-0000-0000-000000000000}"/>
          </ac:spMkLst>
        </pc:spChg>
      </pc:sldChg>
      <pc:sldChg chg="ord">
        <pc:chgData name="Polly Duncan" userId="S::p.duncan@npt.gov.uk::b8f6264a-9836-4730-8ca9-23013ec67ff8" providerId="AD" clId="Web-{E5BFA52D-4320-4B5B-7296-9234BC5ABAD2}" dt="2024-01-11T14:00:25.316" v="10"/>
        <pc:sldMkLst>
          <pc:docMk/>
          <pc:sldMk cId="0" sldId="283"/>
        </pc:sldMkLst>
      </pc:sldChg>
      <pc:sldChg chg="ord">
        <pc:chgData name="Polly Duncan" userId="S::p.duncan@npt.gov.uk::b8f6264a-9836-4730-8ca9-23013ec67ff8" providerId="AD" clId="Web-{E5BFA52D-4320-4B5B-7296-9234BC5ABAD2}" dt="2024-01-11T13:17:52.148" v="0"/>
        <pc:sldMkLst>
          <pc:docMk/>
          <pc:sldMk cId="3075919297" sldId="290"/>
        </pc:sldMkLst>
      </pc:sldChg>
    </pc:docChg>
  </pc:docChgLst>
  <pc:docChgLst>
    <pc:chgData name="Trinity Rees" userId="S::t.rees@npt.gov.uk::23ed69b1-c9cb-4295-a16f-e57105e4c724" providerId="AD" clId="Web-{C1C92BDA-1F24-46F1-4FC4-9DB85F8C961D}"/>
    <pc:docChg chg="addSld modSld">
      <pc:chgData name="Trinity Rees" userId="S::t.rees@npt.gov.uk::23ed69b1-c9cb-4295-a16f-e57105e4c724" providerId="AD" clId="Web-{C1C92BDA-1F24-46F1-4FC4-9DB85F8C961D}" dt="2023-10-12T15:05:19.448" v="39" actId="14100"/>
      <pc:docMkLst>
        <pc:docMk/>
      </pc:docMkLst>
      <pc:sldChg chg="addSp delSp modSp new">
        <pc:chgData name="Trinity Rees" userId="S::t.rees@npt.gov.uk::23ed69b1-c9cb-4295-a16f-e57105e4c724" providerId="AD" clId="Web-{C1C92BDA-1F24-46F1-4FC4-9DB85F8C961D}" dt="2023-10-12T15:05:19.448" v="39" actId="14100"/>
        <pc:sldMkLst>
          <pc:docMk/>
          <pc:sldMk cId="3075919297" sldId="290"/>
        </pc:sldMkLst>
        <pc:spChg chg="del">
          <ac:chgData name="Trinity Rees" userId="S::t.rees@npt.gov.uk::23ed69b1-c9cb-4295-a16f-e57105e4c724" providerId="AD" clId="Web-{C1C92BDA-1F24-46F1-4FC4-9DB85F8C961D}" dt="2023-10-12T15:05:00.494" v="32"/>
          <ac:spMkLst>
            <pc:docMk/>
            <pc:sldMk cId="3075919297" sldId="290"/>
            <ac:spMk id="2" creationId="{29E1FBD6-36DB-9278-A686-D95AA83065B0}"/>
          </ac:spMkLst>
        </pc:spChg>
        <pc:spChg chg="del">
          <ac:chgData name="Trinity Rees" userId="S::t.rees@npt.gov.uk::23ed69b1-c9cb-4295-a16f-e57105e4c724" providerId="AD" clId="Web-{C1C92BDA-1F24-46F1-4FC4-9DB85F8C961D}" dt="2023-10-12T15:05:01.760" v="33"/>
          <ac:spMkLst>
            <pc:docMk/>
            <pc:sldMk cId="3075919297" sldId="290"/>
            <ac:spMk id="3" creationId="{548CC978-4474-EB64-F359-5C07CF76A3B5}"/>
          </ac:spMkLst>
        </pc:spChg>
        <pc:spChg chg="del">
          <ac:chgData name="Trinity Rees" userId="S::t.rees@npt.gov.uk::23ed69b1-c9cb-4295-a16f-e57105e4c724" providerId="AD" clId="Web-{C1C92BDA-1F24-46F1-4FC4-9DB85F8C961D}" dt="2023-10-12T15:05:02.982" v="34"/>
          <ac:spMkLst>
            <pc:docMk/>
            <pc:sldMk cId="3075919297" sldId="290"/>
            <ac:spMk id="4" creationId="{3F95FB5D-5D2B-4763-4FA3-B9C303661CD9}"/>
          </ac:spMkLst>
        </pc:spChg>
        <pc:spChg chg="del">
          <ac:chgData name="Trinity Rees" userId="S::t.rees@npt.gov.uk::23ed69b1-c9cb-4295-a16f-e57105e4c724" providerId="AD" clId="Web-{C1C92BDA-1F24-46F1-4FC4-9DB85F8C961D}" dt="2023-10-12T15:04:58.369" v="31"/>
          <ac:spMkLst>
            <pc:docMk/>
            <pc:sldMk cId="3075919297" sldId="290"/>
            <ac:spMk id="5" creationId="{C02EAFA2-E6A1-27C1-0242-ACDC2F59AD20}"/>
          </ac:spMkLst>
        </pc:spChg>
        <pc:picChg chg="add mod">
          <ac:chgData name="Trinity Rees" userId="S::t.rees@npt.gov.uk::23ed69b1-c9cb-4295-a16f-e57105e4c724" providerId="AD" clId="Web-{C1C92BDA-1F24-46F1-4FC4-9DB85F8C961D}" dt="2023-10-12T15:05:19.448" v="39" actId="14100"/>
          <ac:picMkLst>
            <pc:docMk/>
            <pc:sldMk cId="3075919297" sldId="290"/>
            <ac:picMk id="6" creationId="{52133605-88A0-1FD2-B96E-EB2CF40FDEF8}"/>
          </ac:picMkLst>
        </pc:picChg>
      </pc:sldChg>
      <pc:sldChg chg="addSp delSp modSp new">
        <pc:chgData name="Trinity Rees" userId="S::t.rees@npt.gov.uk::23ed69b1-c9cb-4295-a16f-e57105e4c724" providerId="AD" clId="Web-{C1C92BDA-1F24-46F1-4FC4-9DB85F8C961D}" dt="2023-10-12T15:04:54.166" v="30" actId="14100"/>
        <pc:sldMkLst>
          <pc:docMk/>
          <pc:sldMk cId="4182612711" sldId="291"/>
        </pc:sldMkLst>
        <pc:spChg chg="del">
          <ac:chgData name="Trinity Rees" userId="S::t.rees@npt.gov.uk::23ed69b1-c9cb-4295-a16f-e57105e4c724" providerId="AD" clId="Web-{C1C92BDA-1F24-46F1-4FC4-9DB85F8C961D}" dt="2023-10-12T15:03:52.742" v="13"/>
          <ac:spMkLst>
            <pc:docMk/>
            <pc:sldMk cId="4182612711" sldId="291"/>
            <ac:spMk id="2" creationId="{CA782AB8-89CA-49CF-734D-E5E46461B28C}"/>
          </ac:spMkLst>
        </pc:spChg>
        <pc:spChg chg="del">
          <ac:chgData name="Trinity Rees" userId="S::t.rees@npt.gov.uk::23ed69b1-c9cb-4295-a16f-e57105e4c724" providerId="AD" clId="Web-{C1C92BDA-1F24-46F1-4FC4-9DB85F8C961D}" dt="2023-10-12T15:03:54.602" v="14"/>
          <ac:spMkLst>
            <pc:docMk/>
            <pc:sldMk cId="4182612711" sldId="291"/>
            <ac:spMk id="3" creationId="{59AAB932-1FD1-7B9B-BAE0-27ADD16642B8}"/>
          </ac:spMkLst>
        </pc:spChg>
        <pc:spChg chg="del">
          <ac:chgData name="Trinity Rees" userId="S::t.rees@npt.gov.uk::23ed69b1-c9cb-4295-a16f-e57105e4c724" providerId="AD" clId="Web-{C1C92BDA-1F24-46F1-4FC4-9DB85F8C961D}" dt="2023-10-12T15:03:55.914" v="15"/>
          <ac:spMkLst>
            <pc:docMk/>
            <pc:sldMk cId="4182612711" sldId="291"/>
            <ac:spMk id="4" creationId="{CF650B8A-5A49-A470-06F4-B2BF7C40544F}"/>
          </ac:spMkLst>
        </pc:spChg>
        <pc:spChg chg="del">
          <ac:chgData name="Trinity Rees" userId="S::t.rees@npt.gov.uk::23ed69b1-c9cb-4295-a16f-e57105e4c724" providerId="AD" clId="Web-{C1C92BDA-1F24-46F1-4FC4-9DB85F8C961D}" dt="2023-10-12T15:03:51.539" v="12"/>
          <ac:spMkLst>
            <pc:docMk/>
            <pc:sldMk cId="4182612711" sldId="291"/>
            <ac:spMk id="5" creationId="{6B84DACE-A577-D7B9-73C7-F5CA7B56D20C}"/>
          </ac:spMkLst>
        </pc:spChg>
        <pc:picChg chg="add mod">
          <ac:chgData name="Trinity Rees" userId="S::t.rees@npt.gov.uk::23ed69b1-c9cb-4295-a16f-e57105e4c724" providerId="AD" clId="Web-{C1C92BDA-1F24-46F1-4FC4-9DB85F8C961D}" dt="2023-10-12T15:04:54.166" v="30" actId="14100"/>
          <ac:picMkLst>
            <pc:docMk/>
            <pc:sldMk cId="4182612711" sldId="291"/>
            <ac:picMk id="6" creationId="{A440B9B6-B4E3-86FA-AF36-1EAF1B38A096}"/>
          </ac:picMkLst>
        </pc:picChg>
      </pc:sldChg>
      <pc:sldChg chg="addSp delSp modSp new">
        <pc:chgData name="Trinity Rees" userId="S::t.rees@npt.gov.uk::23ed69b1-c9cb-4295-a16f-e57105e4c724" providerId="AD" clId="Web-{C1C92BDA-1F24-46F1-4FC4-9DB85F8C961D}" dt="2023-10-12T15:04:32.337" v="25" actId="14100"/>
        <pc:sldMkLst>
          <pc:docMk/>
          <pc:sldMk cId="773658883" sldId="292"/>
        </pc:sldMkLst>
        <pc:spChg chg="del">
          <ac:chgData name="Trinity Rees" userId="S::t.rees@npt.gov.uk::23ed69b1-c9cb-4295-a16f-e57105e4c724" providerId="AD" clId="Web-{C1C92BDA-1F24-46F1-4FC4-9DB85F8C961D}" dt="2023-10-12T15:03:34.523" v="5"/>
          <ac:spMkLst>
            <pc:docMk/>
            <pc:sldMk cId="773658883" sldId="292"/>
            <ac:spMk id="2" creationId="{AAE3642B-8475-14E5-B4F4-165A23319269}"/>
          </ac:spMkLst>
        </pc:spChg>
        <pc:spChg chg="del">
          <ac:chgData name="Trinity Rees" userId="S::t.rees@npt.gov.uk::23ed69b1-c9cb-4295-a16f-e57105e4c724" providerId="AD" clId="Web-{C1C92BDA-1F24-46F1-4FC4-9DB85F8C961D}" dt="2023-10-12T15:03:36.820" v="7"/>
          <ac:spMkLst>
            <pc:docMk/>
            <pc:sldMk cId="773658883" sldId="292"/>
            <ac:spMk id="3" creationId="{92C73290-1450-7E83-E17C-CCC40144C55E}"/>
          </ac:spMkLst>
        </pc:spChg>
        <pc:spChg chg="del">
          <ac:chgData name="Trinity Rees" userId="S::t.rees@npt.gov.uk::23ed69b1-c9cb-4295-a16f-e57105e4c724" providerId="AD" clId="Web-{C1C92BDA-1F24-46F1-4FC4-9DB85F8C961D}" dt="2023-10-12T15:03:37.869" v="8"/>
          <ac:spMkLst>
            <pc:docMk/>
            <pc:sldMk cId="773658883" sldId="292"/>
            <ac:spMk id="4" creationId="{05D30FE2-46B4-A1A5-6CC7-2F0C7642F8C3}"/>
          </ac:spMkLst>
        </pc:spChg>
        <pc:spChg chg="del">
          <ac:chgData name="Trinity Rees" userId="S::t.rees@npt.gov.uk::23ed69b1-c9cb-4295-a16f-e57105e4c724" providerId="AD" clId="Web-{C1C92BDA-1F24-46F1-4FC4-9DB85F8C961D}" dt="2023-10-12T15:03:35.585" v="6"/>
          <ac:spMkLst>
            <pc:docMk/>
            <pc:sldMk cId="773658883" sldId="292"/>
            <ac:spMk id="5" creationId="{60F888D0-B058-6E1D-F999-6209D4E48373}"/>
          </ac:spMkLst>
        </pc:spChg>
        <pc:picChg chg="add del mod">
          <ac:chgData name="Trinity Rees" userId="S::t.rees@npt.gov.uk::23ed69b1-c9cb-4295-a16f-e57105e4c724" providerId="AD" clId="Web-{C1C92BDA-1F24-46F1-4FC4-9DB85F8C961D}" dt="2023-10-12T15:04:00.227" v="16"/>
          <ac:picMkLst>
            <pc:docMk/>
            <pc:sldMk cId="773658883" sldId="292"/>
            <ac:picMk id="6" creationId="{326A352C-785E-0A5B-1B51-FE074CD43B45}"/>
          </ac:picMkLst>
        </pc:picChg>
        <pc:picChg chg="add mod">
          <ac:chgData name="Trinity Rees" userId="S::t.rees@npt.gov.uk::23ed69b1-c9cb-4295-a16f-e57105e4c724" providerId="AD" clId="Web-{C1C92BDA-1F24-46F1-4FC4-9DB85F8C961D}" dt="2023-10-12T15:04:32.337" v="25" actId="14100"/>
          <ac:picMkLst>
            <pc:docMk/>
            <pc:sldMk cId="773658883" sldId="292"/>
            <ac:picMk id="7" creationId="{D229CC66-510E-243A-1181-105F1D2209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Croeso a chyflwyniadau.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sz="1200" b="0" i="0" u="none" strike="noStrike" cap="none" baseline="0" dirty="0">
              <a:solidFill>
                <a:srgbClr val="000000"/>
              </a:solidFill>
              <a:effectLst/>
              <a:uFillTx/>
              <a:latin typeface="Calibri"/>
            </a:endParaRPr>
          </a:p>
          <a:p>
            <a:pPr marL="0" lvl="0" indent="0" algn="l" rtl="0">
              <a:lnSpc>
                <a:spcPct val="100000"/>
              </a:lnSpc>
              <a:spcBef>
                <a:spcPts val="0"/>
              </a:spcBef>
              <a:spcAft>
                <a:spcPts val="0"/>
              </a:spcAft>
              <a:buSzPts val="1400"/>
              <a:buNone/>
            </a:pPr>
            <a:r>
              <a:rPr lang="en-US" dirty="0"/>
              <a:t>Welcome and introduction. </a:t>
            </a:r>
            <a:endParaRPr dirty="0"/>
          </a:p>
        </p:txBody>
      </p:sp>
      <p:sp>
        <p:nvSpPr>
          <p:cNvPr id="113" name="Google Shape;113;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978ff750ad_1_1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978ff750ad_1_12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4.1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endParaRPr dirty="0"/>
          </a:p>
        </p:txBody>
      </p:sp>
      <p:sp>
        <p:nvSpPr>
          <p:cNvPr id="183" name="Google Shape;183;g1978ff750ad_1_126: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978ff750ad_1_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978ff750ad_1_2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978ff750ad_1_2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Ffigurau gan yr elusen 'Scope' yw'r rhain.  Mae data'r llywodraeth yn amrywio ychydig, ond gellir ystyried y ffigurau hyn yn gymharol ddibynadwy.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These are figures from the charity ‘Scope’.  Government data varies slightly, but these figures can be considered relatively reliable. </a:t>
            </a:r>
            <a:endParaRPr dirty="0"/>
          </a:p>
        </p:txBody>
      </p:sp>
      <p:sp>
        <p:nvSpPr>
          <p:cNvPr id="199" name="Google Shape;199;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4.1 </a:t>
            </a:r>
            <a:r>
              <a:rPr lang="cy" sz="1200" b="1" i="0" u="none" strike="noStrike" cap="none" baseline="0" dirty="0">
                <a:solidFill>
                  <a:srgbClr val="000000"/>
                </a:solidFill>
                <a:effectLst/>
                <a:uFillTx/>
                <a:latin typeface="Calibri"/>
              </a:rPr>
              <a:t>Daw'r ffigurau hyn o'r elusen 'Scope’.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r>
              <a:rPr lang="en-US" b="1" dirty="0"/>
              <a:t>These figures are taken from the charity ‘Scope’. </a:t>
            </a:r>
            <a:endParaRPr b="1" dirty="0"/>
          </a:p>
        </p:txBody>
      </p:sp>
      <p:sp>
        <p:nvSpPr>
          <p:cNvPr id="216" name="Google Shape;216;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978ff750ad_1_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978ff750ad_1_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4.2 Mae'r fideo hwn yn cefnogi sut mae pobl ag anabledd eisiau cael eu trin, ond lle maen nhw hefyd yn rhannu eu profiadau negyddol o sut mae eu hanabledd wedi cael ei ystyried.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4.2. This video is in support of how people with a disability want to be treated, but where they also share their negative experiences of how their disability has been regarded. </a:t>
            </a:r>
            <a:endParaRPr dirty="0"/>
          </a:p>
          <a:p>
            <a:pPr marL="0" lvl="0" indent="0" algn="l" rtl="0">
              <a:lnSpc>
                <a:spcPct val="100000"/>
              </a:lnSpc>
              <a:spcBef>
                <a:spcPts val="0"/>
              </a:spcBef>
              <a:spcAft>
                <a:spcPts val="0"/>
              </a:spcAft>
              <a:buSzPts val="1400"/>
              <a:buNone/>
            </a:pPr>
            <a:endParaRPr dirty="0"/>
          </a:p>
        </p:txBody>
      </p:sp>
      <p:sp>
        <p:nvSpPr>
          <p:cNvPr id="225" name="Google Shape;225;g1978ff750ad_1_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Sleid yn ymwneud ag AC 4.2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Mae'n bwysig bod yn sensitif a defnyddio'r wybodaeth ddiweddaraf am ddefnydd iaith priodol a derbyniol. Mae ystyr geiriau yn newid yn gyson gyda geiriau newydd yn cael eu hychwanegu at ein hiaith bob blwyddyn.</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 pawb yn wahanol ac efallai na fydd geiriau sy'n arferol i rai yn iawn i eraill.</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Os ydych mewn cysylltiad uniongyrchol â rhywun y mae anabledd yn effeithio arno, gofynnwch i'r person ddweud wrthych pa eiriau ac ymadroddion y mae'n gyfforddus â nhw.</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Gall rhai geiriau cyffredin ar gyfer y sector gofal fod yn nawddoglyd, yn rheoli ac yn awgrymu gwendid a goddefedd.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4.2. </a:t>
            </a:r>
            <a:endParaRPr dirty="0"/>
          </a:p>
          <a:p>
            <a:pPr marL="0" lvl="0" indent="0" algn="l" rtl="0">
              <a:lnSpc>
                <a:spcPct val="100000"/>
              </a:lnSpc>
              <a:spcBef>
                <a:spcPts val="0"/>
              </a:spcBef>
              <a:spcAft>
                <a:spcPts val="0"/>
              </a:spcAft>
              <a:buSzPts val="1400"/>
              <a:buNone/>
            </a:pPr>
            <a:r>
              <a:rPr lang="en-US" dirty="0"/>
              <a:t>It is important to be sensitive and to keep up to date with appropriate and acceptable language use. The meaning of words is constantly changing with new words added to our language every year.</a:t>
            </a:r>
            <a:endParaRPr dirty="0"/>
          </a:p>
          <a:p>
            <a:pPr marL="0" lvl="0" indent="0" algn="l" rtl="0">
              <a:lnSpc>
                <a:spcPct val="100000"/>
              </a:lnSpc>
              <a:spcBef>
                <a:spcPts val="0"/>
              </a:spcBef>
              <a:spcAft>
                <a:spcPts val="0"/>
              </a:spcAft>
              <a:buSzPts val="1400"/>
              <a:buNone/>
            </a:pPr>
            <a:r>
              <a:rPr lang="en-US" dirty="0"/>
              <a:t>Everyone is different and words that are normal for some may not be okay for others.</a:t>
            </a:r>
            <a:endParaRPr dirty="0"/>
          </a:p>
          <a:p>
            <a:pPr marL="0" lvl="0" indent="0" algn="l" rtl="0">
              <a:lnSpc>
                <a:spcPct val="100000"/>
              </a:lnSpc>
              <a:spcBef>
                <a:spcPts val="0"/>
              </a:spcBef>
              <a:spcAft>
                <a:spcPts val="0"/>
              </a:spcAft>
              <a:buSzPts val="1400"/>
              <a:buNone/>
            </a:pPr>
            <a:r>
              <a:rPr lang="en-US" dirty="0"/>
              <a:t>If you are in direct contact with someone affected by disability, ask the person to tell you which words and phrases they are comfortable with.</a:t>
            </a:r>
            <a:endParaRPr dirty="0"/>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Some common words for the care sector can be </a:t>
            </a:r>
            <a:r>
              <a:rPr lang="en-US" sz="1200" b="0" i="0" dirty="0" err="1">
                <a:solidFill>
                  <a:schemeClr val="dk1"/>
                </a:solidFill>
                <a:latin typeface="Calibri"/>
                <a:ea typeface="Calibri"/>
                <a:cs typeface="Calibri"/>
                <a:sym typeface="Calibri"/>
              </a:rPr>
              <a:t>patronising</a:t>
            </a:r>
            <a:r>
              <a:rPr lang="en-US" sz="1200" b="0" i="0" dirty="0">
                <a:solidFill>
                  <a:schemeClr val="dk1"/>
                </a:solidFill>
                <a:latin typeface="Calibri"/>
                <a:ea typeface="Calibri"/>
                <a:cs typeface="Calibri"/>
                <a:sym typeface="Calibri"/>
              </a:rPr>
              <a:t>, controlling and imply weakness and passivity.</a:t>
            </a:r>
            <a:endParaRPr dirty="0"/>
          </a:p>
          <a:p>
            <a:pPr marL="0" lvl="0" indent="0" algn="l" rtl="0">
              <a:lnSpc>
                <a:spcPct val="100000"/>
              </a:lnSpc>
              <a:spcBef>
                <a:spcPts val="0"/>
              </a:spcBef>
              <a:spcAft>
                <a:spcPts val="0"/>
              </a:spcAft>
              <a:buSzPts val="1400"/>
              <a:buNone/>
            </a:pPr>
            <a:endParaRPr dirty="0"/>
          </a:p>
        </p:txBody>
      </p:sp>
      <p:sp>
        <p:nvSpPr>
          <p:cNvPr id="234" name="Google Shape;234;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Sleid yn ymwneud ag AC 4.2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Mae'n bwysig bod yn sensitif a defnyddio'r wybodaeth ddiweddaraf am ddefnydd iaith priodol a derbyniol. Mae ystyr geiriau yn newid yn gyson gyda geiriau newydd yn cael eu hychwanegu at ein hiaith bob blwyddyn.</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Mae pawb yn wahanol ac efallai na fydd geiriau sy'n arferol i rai yn iawn i eraill.</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Os ydych mewn cysylltiad uniongyrchol â rhywun y mae anabledd yn effeithio arno, gofynnwch i'r person ddweud wrthych pa eiriau ac ymadroddion y mae'n gyfforddus â nhw.</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4.2. </a:t>
            </a:r>
            <a:endParaRPr dirty="0"/>
          </a:p>
          <a:p>
            <a:pPr marL="0" lvl="0" indent="0" algn="l" rtl="0">
              <a:lnSpc>
                <a:spcPct val="100000"/>
              </a:lnSpc>
              <a:spcBef>
                <a:spcPts val="0"/>
              </a:spcBef>
              <a:spcAft>
                <a:spcPts val="0"/>
              </a:spcAft>
              <a:buSzPts val="1400"/>
              <a:buNone/>
            </a:pPr>
            <a:r>
              <a:rPr lang="en-US" dirty="0"/>
              <a:t>It is important to be sensitive and to keep up to date with appropriate and acceptable language use. The meaning of words is constantly changing with new words added to our language every year.</a:t>
            </a:r>
            <a:endParaRPr dirty="0"/>
          </a:p>
          <a:p>
            <a:pPr marL="0" lvl="0" indent="0" algn="l" rtl="0">
              <a:lnSpc>
                <a:spcPct val="100000"/>
              </a:lnSpc>
              <a:spcBef>
                <a:spcPts val="0"/>
              </a:spcBef>
              <a:spcAft>
                <a:spcPts val="0"/>
              </a:spcAft>
              <a:buSzPts val="1400"/>
              <a:buNone/>
            </a:pPr>
            <a:r>
              <a:rPr lang="en-US" dirty="0"/>
              <a:t>Everyone is different and words that are normal for some may not be okay for others.</a:t>
            </a:r>
            <a:endParaRPr dirty="0"/>
          </a:p>
          <a:p>
            <a:pPr marL="0" lvl="0" indent="0" algn="l" rtl="0">
              <a:lnSpc>
                <a:spcPct val="100000"/>
              </a:lnSpc>
              <a:spcBef>
                <a:spcPts val="0"/>
              </a:spcBef>
              <a:spcAft>
                <a:spcPts val="0"/>
              </a:spcAft>
              <a:buSzPts val="1400"/>
              <a:buNone/>
            </a:pPr>
            <a:r>
              <a:rPr lang="en-US" dirty="0"/>
              <a:t>If you are in direct contact with someone affected by disability, ask the person to tell you which words and phrases they are comfortable with.</a:t>
            </a:r>
            <a:endParaRPr dirty="0"/>
          </a:p>
          <a:p>
            <a:pPr marL="0" lvl="0" indent="0" algn="l" rtl="0">
              <a:lnSpc>
                <a:spcPct val="100000"/>
              </a:lnSpc>
              <a:spcBef>
                <a:spcPts val="0"/>
              </a:spcBef>
              <a:spcAft>
                <a:spcPts val="0"/>
              </a:spcAft>
              <a:buSzPts val="1400"/>
              <a:buNone/>
            </a:pPr>
            <a:endParaRPr dirty="0"/>
          </a:p>
        </p:txBody>
      </p:sp>
      <p:sp>
        <p:nvSpPr>
          <p:cNvPr id="241" name="Google Shape;241;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978ff750ad_1_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978ff750ad_1_4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cy" b="0" i="0" u="none" strike="noStrike" cap="none" baseline="0" dirty="0">
                <a:effectLst/>
                <a:uFillTx/>
              </a:rPr>
              <a:t>Sleid yn ymwneud ag AC 4.1 Daw’r diffiniad hwn o uned 341 Dysgu Iechyd a Gofal Cymru.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Slide relates to AC 4.1. This definition is taken from Health &amp; Care Learning Wales unit 341. </a:t>
            </a:r>
            <a:endParaRPr dirty="0"/>
          </a:p>
          <a:p>
            <a:pPr marL="0" lvl="0" indent="0" algn="l" rtl="0">
              <a:lnSpc>
                <a:spcPct val="100000"/>
              </a:lnSpc>
              <a:spcBef>
                <a:spcPts val="0"/>
              </a:spcBef>
              <a:spcAft>
                <a:spcPts val="0"/>
              </a:spcAft>
              <a:buSzPts val="1400"/>
              <a:buNone/>
            </a:pPr>
            <a:endParaRPr dirty="0"/>
          </a:p>
        </p:txBody>
      </p:sp>
      <p:sp>
        <p:nvSpPr>
          <p:cNvPr id="248" name="Google Shape;248;g1978ff750ad_1_43: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978ff750ad_1_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978ff750ad_1_27: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Daw'r diffiniad o wefan Dysgu Iechyd a Gofal Cymru (uned 341). Byddwn yn archwilio 'anabledd' ymhellach yn y sesiwn heddiw drwy edrych ar y modelau Cymdeithasol a Meddygol o anabledd a'r effeithiau y mae'r ddau yn eu cael ar unigolion. Byddwn yn talu sylw arbennig i pam fod unigolion eisiau i’r Model Cymdeithasol gael ei dderbyn yn fwy mewn cymdeithas.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The definition is taken from Health and Care Learning Wales website (unit 341). We will explore ‘disability’ further into today’s session by looking at the Social and Medical models of disability and the impacts both have on individuals. We will be particularly concerned with why individuals want the Social Model more greatly accepted into society. </a:t>
            </a:r>
            <a:endParaRPr dirty="0"/>
          </a:p>
        </p:txBody>
      </p:sp>
      <p:sp>
        <p:nvSpPr>
          <p:cNvPr id="257" name="Google Shape;257;g1978ff750ad_1_27: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978ff750ad_1_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978ff750ad_1_3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1" i="0" u="none" strike="noStrike" cap="none" baseline="0" dirty="0">
                <a:solidFill>
                  <a:srgbClr val="000000"/>
                </a:solidFill>
                <a:effectLst/>
                <a:uFillTx/>
                <a:latin typeface="Calibri"/>
              </a:rPr>
              <a:t>Sleid yn ymwneud ag AC 4.1 </a:t>
            </a:r>
            <a:r>
              <a:rPr lang="cy" sz="1200" b="0" i="0" u="none" strike="noStrike" cap="none" baseline="0" dirty="0">
                <a:solidFill>
                  <a:srgbClr val="000000"/>
                </a:solidFill>
                <a:effectLst/>
                <a:uFillTx/>
                <a:latin typeface="Calibri"/>
              </a:rPr>
              <a:t>Mae cyfanswm o 50 Erthygl.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relevant to AC 4.1. </a:t>
            </a:r>
            <a:r>
              <a:rPr lang="en-US" b="0" dirty="0"/>
              <a:t>There are 50 Articles in total. </a:t>
            </a:r>
            <a:endParaRPr b="0" dirty="0"/>
          </a:p>
        </p:txBody>
      </p:sp>
      <p:sp>
        <p:nvSpPr>
          <p:cNvPr id="266" name="Google Shape;266;g1978ff750ad_1_35: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cy" sz="1200" b="0" i="0" u="none" strike="noStrike" cap="none" baseline="0" dirty="0">
                <a:solidFill>
                  <a:srgbClr val="000000"/>
                </a:solidFill>
                <a:effectLst/>
                <a:uFillTx/>
                <a:latin typeface="Calibri"/>
              </a:rPr>
              <a:t>Sleid yn ymwneud ag AC 4.3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Slide relates to AC 4.3. </a:t>
            </a:r>
            <a:endParaRPr dirty="0"/>
          </a:p>
          <a:p>
            <a:pPr marL="0" lvl="0" indent="0" algn="l" rtl="0">
              <a:lnSpc>
                <a:spcPct val="100000"/>
              </a:lnSpc>
              <a:spcBef>
                <a:spcPts val="0"/>
              </a:spcBef>
              <a:spcAft>
                <a:spcPts val="0"/>
              </a:spcAft>
              <a:buSzPts val="1400"/>
              <a:buNone/>
            </a:pPr>
            <a:endParaRPr dirty="0"/>
          </a:p>
        </p:txBody>
      </p:sp>
      <p:sp>
        <p:nvSpPr>
          <p:cNvPr id="275" name="Google Shape;275;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cy" sz="1200" b="0" i="0" u="none" strike="noStrike" cap="none" baseline="0" dirty="0">
                <a:solidFill>
                  <a:srgbClr val="000000"/>
                </a:solidFill>
                <a:effectLst/>
                <a:uFillTx/>
                <a:latin typeface="Calibri"/>
              </a:rPr>
              <a:t>Sleid yn ymwneud ag AC 4.3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Slide relates to AC 4.3. </a:t>
            </a:r>
            <a:endParaRPr dirty="0"/>
          </a:p>
          <a:p>
            <a:pPr marL="0" lvl="0" indent="0" algn="l" rtl="0">
              <a:lnSpc>
                <a:spcPct val="100000"/>
              </a:lnSpc>
              <a:spcBef>
                <a:spcPts val="0"/>
              </a:spcBef>
              <a:spcAft>
                <a:spcPts val="0"/>
              </a:spcAft>
              <a:buSzPts val="1400"/>
              <a:buNone/>
            </a:pPr>
            <a:endParaRPr dirty="0"/>
          </a:p>
        </p:txBody>
      </p:sp>
      <p:sp>
        <p:nvSpPr>
          <p:cNvPr id="283" name="Google Shape;283;p2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978ff750ad_1_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978ff750ad_1_94: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Yn dibynnu ar y diagnosis, gall anhwylder cynyddol symud yn gyflym neu'n araf. Mae enghreifftiau yn cynnwys </a:t>
            </a:r>
            <a:r>
              <a:rPr lang="cy" b="1" i="0" u="none" strike="noStrike" cap="none" baseline="0" dirty="0">
                <a:effectLst/>
                <a:uFillTx/>
              </a:rPr>
              <a:t>Clefyd Alzheimer, clefyd Parkinson, Sglerosis Ymledol ac Arthritis Gwynegol a chyflyrau iechyd fel clefyd deubegynol neu iselder</a:t>
            </a:r>
            <a:r>
              <a:rPr lang="cy" b="0" i="0" u="none" strike="noStrike" cap="none" baseline="0" dirty="0">
                <a:effectLst/>
                <a:uFillTx/>
              </a:rPr>
              <a:t>. Mae cyflyrau cynyddol yn ddarostyngedig i ddarpariaethau arbennig Deddf Cydraddoldeb 2010</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r>
              <a:rPr lang="en-US" sz="1200" b="0" i="0" dirty="0">
                <a:solidFill>
                  <a:schemeClr val="dk1"/>
                </a:solidFill>
                <a:latin typeface="Calibri"/>
                <a:ea typeface="Calibri"/>
                <a:cs typeface="Calibri"/>
                <a:sym typeface="Calibri"/>
              </a:rPr>
              <a:t>Depending on the diagnosis, a progressive disorder may move quickly or slowly. Examples include </a:t>
            </a:r>
            <a:r>
              <a:rPr lang="en-US" sz="1200" b="1" i="0" dirty="0">
                <a:solidFill>
                  <a:schemeClr val="dk1"/>
                </a:solidFill>
                <a:latin typeface="Calibri"/>
                <a:ea typeface="Calibri"/>
                <a:cs typeface="Calibri"/>
                <a:sym typeface="Calibri"/>
              </a:rPr>
              <a:t>Alzheimer's disease, Parkinson's disease, Multiple Sclerosis and Rheumatoid Arthritis.</a:t>
            </a:r>
            <a:r>
              <a:rPr lang="en-US" sz="1200" b="0" i="0" dirty="0">
                <a:solidFill>
                  <a:schemeClr val="dk1"/>
                </a:solidFill>
                <a:latin typeface="Calibri"/>
                <a:ea typeface="Calibri"/>
                <a:cs typeface="Calibri"/>
                <a:sym typeface="Calibri"/>
              </a:rPr>
              <a:t> </a:t>
            </a:r>
            <a:r>
              <a:rPr lang="en-US" sz="1200" b="1" i="0" dirty="0">
                <a:solidFill>
                  <a:schemeClr val="dk1"/>
                </a:solidFill>
                <a:latin typeface="Calibri"/>
                <a:ea typeface="Calibri"/>
                <a:cs typeface="Calibri"/>
                <a:sym typeface="Calibri"/>
              </a:rPr>
              <a:t>health conditions such as bipolar or depression</a:t>
            </a:r>
            <a:r>
              <a:rPr lang="en-US" sz="1200" b="0" i="0" dirty="0">
                <a:solidFill>
                  <a:schemeClr val="dk1"/>
                </a:solidFill>
                <a:latin typeface="Calibri"/>
                <a:ea typeface="Calibri"/>
                <a:cs typeface="Calibri"/>
                <a:sym typeface="Calibri"/>
              </a:rPr>
              <a:t>. Progressive conditions are subject to the special provisions of the Equality Act 2010</a:t>
            </a:r>
            <a:endParaRPr dirty="0"/>
          </a:p>
          <a:p>
            <a:pPr marL="0" lvl="0" indent="0" algn="l" rtl="0">
              <a:lnSpc>
                <a:spcPct val="100000"/>
              </a:lnSpc>
              <a:spcBef>
                <a:spcPts val="0"/>
              </a:spcBef>
              <a:spcAft>
                <a:spcPts val="0"/>
              </a:spcAft>
              <a:buSzPts val="1400"/>
              <a:buNone/>
            </a:pPr>
            <a:endParaRPr dirty="0"/>
          </a:p>
        </p:txBody>
      </p:sp>
      <p:sp>
        <p:nvSpPr>
          <p:cNvPr id="291" name="Google Shape;291;g1978ff750ad_1_94: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4.4 Mae hwn yn fideo doniol.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4.4. This is a funny video. </a:t>
            </a:r>
            <a:endParaRPr dirty="0"/>
          </a:p>
          <a:p>
            <a:pPr marL="0" lvl="0" indent="0" algn="l" rtl="0">
              <a:lnSpc>
                <a:spcPct val="100000"/>
              </a:lnSpc>
              <a:spcBef>
                <a:spcPts val="0"/>
              </a:spcBef>
              <a:spcAft>
                <a:spcPts val="0"/>
              </a:spcAft>
              <a:buSzPts val="1400"/>
              <a:buNone/>
            </a:pPr>
            <a:endParaRPr dirty="0"/>
          </a:p>
        </p:txBody>
      </p:sp>
      <p:sp>
        <p:nvSpPr>
          <p:cNvPr id="299" name="Google Shape;299;p2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b="0" i="0" u="none" strike="noStrike" cap="none" baseline="0" dirty="0">
                <a:effectLst/>
                <a:uFillTx/>
              </a:rPr>
              <a:t>Sleid yn ymwneud ag AC 4.4 10 munud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Dylai dysgwyr fod yn nodi: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Dull cyfannol at gymorth, darparu triniaeth i'r unigolyn yn ei gyfanrwydd ac ystyried ffactorau meddyliol a chymdeithasol.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Ffocws ar gryfderau unigolyn.</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Cydnabod bod stigma, ofn a gwahaniaethu tuag at bobl â namau corfforol yn dal yn broblem gymdeithasol.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Bod eiriolwr yn gallu helpu. Byddant yn rhoi cymorth priodol ac yn sicrhau bod safbwyntiau a dewisiadau’r unigolyn a’u teuluoedd a’u gofalwyr yn cael eu bodloni.</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Hyrwyddo Eiriolaeth ar y Cyd: mae hyn yn cynnwys grŵp o bobl sydd i gyd yn wynebu problem gyffredin ac sydd wedi cael profiadau tebyg yn dod at ei gilydd i weithio ar faterion penodol a sicrhau bod eu lleisiau'n cael eu clywed. Gall y grŵp cyfan ymgyrchu ar fater sy'n effeithio arnynt</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Cydnabod gwerth Cydgynhyrchu/Llais a Rheolaeth/ Gweithio Aml-Asiantaeth. </a:t>
            </a:r>
          </a:p>
          <a:p>
            <a:pPr marL="171450" lvl="0" indent="-171450" algn="l" rtl="0">
              <a:lnSpc>
                <a:spcPct val="100000"/>
              </a:lnSpc>
              <a:spcBef>
                <a:spcPct val="0"/>
              </a:spcBef>
              <a:spcAft>
                <a:spcPct val="0"/>
              </a:spcAft>
              <a:buClr>
                <a:schemeClr val="dk1"/>
              </a:buClr>
              <a:buSzPts val="1200"/>
              <a:buFont typeface="Arial"/>
              <a:buChar char="•"/>
            </a:pPr>
            <a:r>
              <a:rPr lang="cy" sz="1200" b="0" i="0" u="none" strike="noStrike" cap="none" baseline="0" dirty="0">
                <a:solidFill>
                  <a:srgbClr val="000000"/>
                </a:solidFill>
                <a:effectLst/>
                <a:uFillTx/>
                <a:latin typeface="Calibri"/>
              </a:rPr>
              <a:t>Gwybod, cynghori a chynnal hawliau cyfreithiol.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4.4. 10 mins. </a:t>
            </a:r>
            <a:endParaRPr dirty="0"/>
          </a:p>
          <a:p>
            <a:pPr marL="0" lvl="0" indent="0" algn="l" rtl="0">
              <a:lnSpc>
                <a:spcPct val="100000"/>
              </a:lnSpc>
              <a:spcBef>
                <a:spcPts val="0"/>
              </a:spcBef>
              <a:spcAft>
                <a:spcPts val="0"/>
              </a:spcAft>
              <a:buSzPts val="1400"/>
              <a:buNone/>
            </a:pPr>
            <a:r>
              <a:rPr lang="en-US" dirty="0"/>
              <a:t>Learners should be identifying: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 A holistic approach to support, providing treatment to the individual as a whole and taking into account mental and social factors.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  focus on an individual’s strengths.</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Acknowledging that  stigma, fear and discrimination towards people with physical impairments is still a social problem.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That an advocate can help. They will give appropriate support and ensure that the individual and their families and carers views and preferences are being met.</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Promoting Collective advocacy:  involves a group of people who are all facing a common problem and have had similar experiences getting together to work on specific issues and have their voices heard. The group as a whole may campaign on an issue that affects them</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err="1">
                <a:solidFill>
                  <a:schemeClr val="dk1"/>
                </a:solidFill>
                <a:latin typeface="Calibri"/>
                <a:ea typeface="Calibri"/>
                <a:cs typeface="Calibri"/>
                <a:sym typeface="Calibri"/>
              </a:rPr>
              <a:t>Recognising</a:t>
            </a:r>
            <a:r>
              <a:rPr lang="en-US" sz="1200" b="0" i="0" dirty="0">
                <a:solidFill>
                  <a:schemeClr val="dk1"/>
                </a:solidFill>
                <a:latin typeface="Calibri"/>
                <a:ea typeface="Calibri"/>
                <a:cs typeface="Calibri"/>
                <a:sym typeface="Calibri"/>
              </a:rPr>
              <a:t> the value of Co-Production/ Voice and Control/ Multi-Agency working. </a:t>
            </a:r>
            <a:endParaRPr dirty="0"/>
          </a:p>
          <a:p>
            <a:pPr marL="171450" lvl="0" indent="-171450" algn="l" rtl="0">
              <a:lnSpc>
                <a:spcPct val="100000"/>
              </a:lnSpc>
              <a:spcBef>
                <a:spcPts val="0"/>
              </a:spcBef>
              <a:spcAft>
                <a:spcPts val="0"/>
              </a:spcAft>
              <a:buClr>
                <a:schemeClr val="dk1"/>
              </a:buClr>
              <a:buSzPts val="1200"/>
              <a:buFont typeface="Arial"/>
              <a:buChar char="•"/>
            </a:pPr>
            <a:r>
              <a:rPr lang="en-US" sz="1200" b="0" i="0" dirty="0">
                <a:solidFill>
                  <a:schemeClr val="dk1"/>
                </a:solidFill>
                <a:latin typeface="Calibri"/>
                <a:ea typeface="Calibri"/>
                <a:cs typeface="Calibri"/>
                <a:sym typeface="Calibri"/>
              </a:rPr>
              <a:t>Knowing, advising and upholding legal rights. </a:t>
            </a:r>
            <a:endParaRPr dirty="0"/>
          </a:p>
          <a:p>
            <a:pPr marL="0" lvl="0" indent="0" algn="l" rtl="0">
              <a:lnSpc>
                <a:spcPct val="100000"/>
              </a:lnSpc>
              <a:spcBef>
                <a:spcPts val="0"/>
              </a:spcBef>
              <a:spcAft>
                <a:spcPts val="0"/>
              </a:spcAft>
              <a:buSzPts val="1400"/>
              <a:buNone/>
            </a:pPr>
            <a:endParaRPr dirty="0"/>
          </a:p>
        </p:txBody>
      </p:sp>
      <p:sp>
        <p:nvSpPr>
          <p:cNvPr id="308" name="Google Shape;308;p2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4.5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4.5. </a:t>
            </a:r>
            <a:endParaRPr dirty="0"/>
          </a:p>
          <a:p>
            <a:pPr marL="0" lvl="0" indent="0" algn="l" rtl="0">
              <a:lnSpc>
                <a:spcPct val="100000"/>
              </a:lnSpc>
              <a:spcBef>
                <a:spcPts val="0"/>
              </a:spcBef>
              <a:spcAft>
                <a:spcPts val="0"/>
              </a:spcAft>
              <a:buSzPts val="1400"/>
              <a:buNone/>
            </a:pPr>
            <a:endParaRPr dirty="0"/>
          </a:p>
        </p:txBody>
      </p:sp>
      <p:sp>
        <p:nvSpPr>
          <p:cNvPr id="316" name="Google Shape;316;p2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1" i="0" u="none" strike="noStrike" cap="none" baseline="0" dirty="0">
                <a:solidFill>
                  <a:srgbClr val="000000"/>
                </a:solidFill>
                <a:effectLst/>
                <a:uFillTx/>
                <a:latin typeface="Calibri"/>
              </a:rPr>
              <a:t>Sleid yn ymwneud ag AC 4.5 </a:t>
            </a:r>
            <a:r>
              <a:rPr lang="cy" sz="1200" b="0" i="0" u="none" strike="noStrike" cap="none" baseline="0" dirty="0">
                <a:solidFill>
                  <a:srgbClr val="000000"/>
                </a:solidFill>
                <a:effectLst/>
                <a:uFillTx/>
                <a:latin typeface="Calibri"/>
              </a:rPr>
              <a:t>Dylid ystyried y sleid hon ochr yn ochr â gwybodaeth a drafodwyd eisoes yn y sesiwn hon mewn perthynas â’r ddeddfwriaeth a’r hawliau nad yw pobl efallai’n gwybod bod ganddynt hawl i’w harfer. Hefyd, meddyliwch am y farn a fynegwyd gan unigolion yn rhai o'r fideos a welwyd heddiw.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relates to AC 4.5. </a:t>
            </a:r>
            <a:r>
              <a:rPr lang="en-US" dirty="0"/>
              <a:t>This slide should be considered alongside information already covered in this session in relation to the legislation and rights that people may not know they are then entitled to exercise. Also, think abut the views expressed by individuals in some of the videos viewed today. </a:t>
            </a:r>
            <a:endParaRPr dirty="0"/>
          </a:p>
        </p:txBody>
      </p:sp>
      <p:sp>
        <p:nvSpPr>
          <p:cNvPr id="324" name="Google Shape;324;p2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4.6</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4.6</a:t>
            </a:r>
            <a:endParaRPr dirty="0"/>
          </a:p>
        </p:txBody>
      </p:sp>
      <p:sp>
        <p:nvSpPr>
          <p:cNvPr id="333" name="Google Shape;333;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1" i="0" u="none" strike="noStrike" cap="none" baseline="0" dirty="0">
                <a:effectLst/>
                <a:uFillTx/>
              </a:rPr>
              <a:t>Sleid yn ymwneud ag AC 4.6 Parch Sefydliadol</a:t>
            </a:r>
            <a:r>
              <a:rPr lang="cy" b="0" i="0" u="none" strike="noStrike" cap="none" baseline="0" dirty="0">
                <a:effectLst/>
                <a:uFillTx/>
              </a:rPr>
              <a:t>: sut mae sefydliad yn gweld, trin, addasu (neu beidio), derbyn/peidio â derbyn yr anabledd - gan gynnwys cyfleoedd.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relevant to AC 4.6. Institutional Regard</a:t>
            </a:r>
            <a:r>
              <a:rPr lang="en-US" dirty="0"/>
              <a:t>: how an </a:t>
            </a:r>
            <a:r>
              <a:rPr lang="en-US" dirty="0" err="1"/>
              <a:t>organisation</a:t>
            </a:r>
            <a:r>
              <a:rPr lang="en-US" dirty="0"/>
              <a:t> views, treats, adjusts (or not), accepts/ does not accept the disability- including opportunities. </a:t>
            </a:r>
            <a:endParaRPr dirty="0"/>
          </a:p>
        </p:txBody>
      </p:sp>
      <p:sp>
        <p:nvSpPr>
          <p:cNvPr id="349" name="Google Shape;349;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Sleid yn ymwneud ag AC 4.6:</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4.6:</a:t>
            </a:r>
            <a:endParaRPr dirty="0"/>
          </a:p>
        </p:txBody>
      </p:sp>
      <p:sp>
        <p:nvSpPr>
          <p:cNvPr id="341" name="Google Shape;341;p2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Mae’r rhain yn adlewyrchu’r meini prawf asesu ar gyfer deilliant dysgu 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 </a:t>
            </a:r>
          </a:p>
          <a:p>
            <a:pPr marL="0" lvl="0" indent="0" algn="l" rtl="0">
              <a:lnSpc>
                <a:spcPct val="100000"/>
              </a:lnSpc>
              <a:spcBef>
                <a:spcPts val="0"/>
              </a:spcBef>
              <a:spcAft>
                <a:spcPts val="0"/>
              </a:spcAft>
              <a:buSzPts val="1400"/>
              <a:buNone/>
            </a:pPr>
            <a:r>
              <a:rPr lang="en-US" dirty="0"/>
              <a:t>These reflect the assessment criteria for learning outcome 7. </a:t>
            </a:r>
            <a:endParaRPr dirty="0"/>
          </a:p>
          <a:p>
            <a:pPr marL="0" lvl="0" indent="0" algn="l" rtl="0">
              <a:lnSpc>
                <a:spcPct val="100000"/>
              </a:lnSpc>
              <a:spcBef>
                <a:spcPts val="0"/>
              </a:spcBef>
              <a:spcAft>
                <a:spcPts val="0"/>
              </a:spcAft>
              <a:buSzPts val="1400"/>
              <a:buNone/>
            </a:pPr>
            <a:endParaRPr dirty="0"/>
          </a:p>
        </p:txBody>
      </p:sp>
      <p:sp>
        <p:nvSpPr>
          <p:cNvPr id="126" name="Google Shape;126;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sz="1200" b="1" i="0" u="none" strike="noStrike" cap="none" baseline="0" dirty="0">
                <a:solidFill>
                  <a:srgbClr val="000000"/>
                </a:solidFill>
                <a:effectLst/>
                <a:uFillTx/>
                <a:latin typeface="Calibri"/>
              </a:rPr>
              <a:t>Sleid yn ymwneud ag AC 4.6. </a:t>
            </a:r>
          </a:p>
          <a:p>
            <a:pPr marL="0" lvl="0" indent="0" algn="l" rtl="0">
              <a:lnSpc>
                <a:spcPct val="100000"/>
              </a:lnSpc>
              <a:spcBef>
                <a:spcPct val="0"/>
              </a:spcBef>
              <a:spcAft>
                <a:spcPct val="0"/>
              </a:spcAft>
              <a:buSzPts val="1400"/>
              <a:buNone/>
            </a:pPr>
            <a:r>
              <a:rPr lang="cy" sz="1200" b="0" i="0" u="none" strike="noStrike" cap="none" baseline="0" dirty="0">
                <a:solidFill>
                  <a:srgbClr val="000000"/>
                </a:solidFill>
                <a:effectLst/>
                <a:uFillTx/>
                <a:latin typeface="Calibri"/>
              </a:rPr>
              <a:t>Bathwyd y term 'Model Cymdeithasol o Anabledd' am y tro cyntaf gan Mike Oliver ym 1981 ond datblygwyd y model gan bobl anabl o'u profiadau eu hunain, sef bod y rhan fwyaf o'r problemau yr oeddent yn eu hwynebu wedi'u hachosi gan y ffordd yr oedd cymdeithas yn cael ei threfnu. Yn raddol, mae cymdeithas ehangach y tu hwnt i sefydliadau pobl anabl yn cydnabod ac yn mabwysiadu'r model. Mabwysiadodd Llywodraeth Cymru, er enghraifft, y model yn 2002. Yn 2011 ymatebodd Llywodraeth Cymru i ymgyrch Anabledd Cymru ar gyfer '</a:t>
            </a:r>
            <a:r>
              <a:rPr lang="cy" sz="1200" b="1" i="0" u="none" strike="noStrike" cap="none" baseline="0" dirty="0">
                <a:solidFill>
                  <a:srgbClr val="000000"/>
                </a:solidFill>
                <a:effectLst/>
                <a:uFillTx/>
                <a:latin typeface="Calibri"/>
              </a:rPr>
              <a:t>Byw'n annibynnol NAWR</a:t>
            </a:r>
            <a:r>
              <a:rPr lang="cy" sz="1200" b="0" i="0" u="none" strike="noStrike" cap="none" baseline="0" dirty="0">
                <a:solidFill>
                  <a:srgbClr val="000000"/>
                </a:solidFill>
                <a:effectLst/>
                <a:uFillTx/>
                <a:latin typeface="Calibri"/>
              </a:rPr>
              <a:t>!' Arweiniodd hyn at Fframwaith Gweithredu ar gyfer Byw'n Annibynnol Llywodraeth Cymru.</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Slide relates to AC 4.6. </a:t>
            </a:r>
            <a:endParaRPr dirty="0"/>
          </a:p>
          <a:p>
            <a:pPr marL="0" lvl="0" indent="0" algn="l" rtl="0">
              <a:lnSpc>
                <a:spcPct val="100000"/>
              </a:lnSpc>
              <a:spcBef>
                <a:spcPts val="0"/>
              </a:spcBef>
              <a:spcAft>
                <a:spcPts val="0"/>
              </a:spcAft>
              <a:buSzPts val="1400"/>
              <a:buNone/>
            </a:pPr>
            <a:r>
              <a:rPr lang="en-US" dirty="0"/>
              <a:t>The term ‘Social Model of Disability’ was first coined by Mike Oliver in 1981 but the model was developed by disabled people from their own experiences, that most of the problems they were facing were caused by the way society was </a:t>
            </a:r>
            <a:r>
              <a:rPr lang="en-US" dirty="0" err="1"/>
              <a:t>organised</a:t>
            </a:r>
            <a:r>
              <a:rPr lang="en-US" dirty="0"/>
              <a:t>. Gradually, wider society beyond disabled people’s </a:t>
            </a:r>
            <a:r>
              <a:rPr lang="en-US" dirty="0" err="1"/>
              <a:t>organisations</a:t>
            </a:r>
            <a:r>
              <a:rPr lang="en-US" dirty="0"/>
              <a:t> is </a:t>
            </a:r>
            <a:r>
              <a:rPr lang="en-US" dirty="0" err="1"/>
              <a:t>recognising</a:t>
            </a:r>
            <a:r>
              <a:rPr lang="en-US" dirty="0"/>
              <a:t> and adopting the model. Welsh Government, for example, adopted the model in 2002. In 2011 Welsh Government responded to the Disability Wales campaign for ‘</a:t>
            </a:r>
            <a:r>
              <a:rPr lang="en-US" b="1" dirty="0"/>
              <a:t>Independent living NOW</a:t>
            </a:r>
            <a:r>
              <a:rPr lang="en-US" dirty="0"/>
              <a:t>!’ This led to Welsh Government’s Framework for Action on Independent Living.</a:t>
            </a:r>
            <a:endParaRPr dirty="0"/>
          </a:p>
        </p:txBody>
      </p:sp>
      <p:sp>
        <p:nvSpPr>
          <p:cNvPr id="374" name="Google Shape;374;p2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9f75c72989_0_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9f75c72989_0_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4.6. Mewn perthynas â rhwystrau sy'n berthnasol i'r gyfraith, yr hyn a olygir yw nad yw pawb sy'n ystyried bod ganddynt anabledd neu nam, yn cael eu hamddiffyn o dan y Ddeddf Cydraddoldeb o ran yr hyn a ddiffinnir fel anabledd.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4.6. In relation to barriers being relevant to law, what is meant is that not all people who consider themselves to have a disability or an impairment, find themselves protected under the Equality Act in regard to what is defined as a disability. </a:t>
            </a:r>
            <a:endParaRPr dirty="0"/>
          </a:p>
        </p:txBody>
      </p:sp>
      <p:sp>
        <p:nvSpPr>
          <p:cNvPr id="382" name="Google Shape;382;g19f75c72989_0_1: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(5 munud)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b="0" i="0" u="none" strike="noStrike" cap="none" baseline="0" dirty="0">
              <a:effectLst/>
              <a:uFillTx/>
            </a:endParaRPr>
          </a:p>
          <a:p>
            <a:pPr marL="0" lvl="0" indent="0" algn="l" rtl="0">
              <a:lnSpc>
                <a:spcPct val="100000"/>
              </a:lnSpc>
              <a:spcBef>
                <a:spcPts val="0"/>
              </a:spcBef>
              <a:spcAft>
                <a:spcPts val="0"/>
              </a:spcAft>
              <a:buSzPts val="1400"/>
              <a:buNone/>
            </a:pPr>
            <a:r>
              <a:rPr lang="en-US" dirty="0"/>
              <a:t>Slide relates to AC 4.1: (5 mins)</a:t>
            </a:r>
            <a:endParaRPr dirty="0"/>
          </a:p>
          <a:p>
            <a:pPr marL="0" lvl="0" indent="0" algn="l" rtl="0">
              <a:lnSpc>
                <a:spcPct val="100000"/>
              </a:lnSpc>
              <a:spcBef>
                <a:spcPts val="0"/>
              </a:spcBef>
              <a:spcAft>
                <a:spcPts val="0"/>
              </a:spcAft>
              <a:buSzPts val="1400"/>
              <a:buNone/>
            </a:pPr>
            <a:endParaRPr dirty="0"/>
          </a:p>
        </p:txBody>
      </p:sp>
      <p:sp>
        <p:nvSpPr>
          <p:cNvPr id="133" name="Google Shape;133;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Felly, mae’r Ddeddf Cydraddoldeb yn gwbl glir. Rhaid profi bod diagnosis i ystyried rhywun yn 'anabl' fod yn sylweddol ac yn hirdymor.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b="0" i="0" u="none" strike="noStrike" cap="none" baseline="0" dirty="0">
              <a:effectLst/>
              <a:uFillTx/>
            </a:endParaRPr>
          </a:p>
          <a:p>
            <a:pPr marL="0" lvl="0" indent="0" algn="l" rtl="0">
              <a:lnSpc>
                <a:spcPct val="100000"/>
              </a:lnSpc>
              <a:spcBef>
                <a:spcPts val="0"/>
              </a:spcBef>
              <a:spcAft>
                <a:spcPts val="0"/>
              </a:spcAft>
              <a:buSzPts val="1400"/>
              <a:buNone/>
            </a:pPr>
            <a:r>
              <a:rPr lang="en-US" dirty="0"/>
              <a:t>Slide relates to AC 4.1. So, the Equality Act is quite clear. A diagnosis to be considered ‘disabled’ must be proven to be substantial and long-term. </a:t>
            </a:r>
            <a:endParaRPr dirty="0"/>
          </a:p>
          <a:p>
            <a:pPr marL="0" lvl="0" indent="0" algn="l" rtl="0">
              <a:lnSpc>
                <a:spcPct val="100000"/>
              </a:lnSpc>
              <a:spcBef>
                <a:spcPts val="0"/>
              </a:spcBef>
              <a:spcAft>
                <a:spcPts val="0"/>
              </a:spcAft>
              <a:buSzPts val="1400"/>
              <a:buNone/>
            </a:pPr>
            <a:endParaRPr dirty="0"/>
          </a:p>
        </p:txBody>
      </p:sp>
      <p:sp>
        <p:nvSpPr>
          <p:cNvPr id="141" name="Google Shape;141;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Atodlen 1 - Mae gan Ran 1 o'r Ddeddf Cydraddoldeb Reoliadau a all wneud darpariaeth i gyflwr o ddisgrifiad rhagnodedig fod yn nam, neu beidio.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cy" b="0" i="0" u="none" strike="noStrike" cap="none" baseline="0" dirty="0">
              <a:effectLst/>
              <a:uFillTx/>
            </a:endParaRPr>
          </a:p>
          <a:p>
            <a:pPr marL="0" lvl="0" indent="0" algn="l" rtl="0">
              <a:lnSpc>
                <a:spcPct val="100000"/>
              </a:lnSpc>
              <a:spcBef>
                <a:spcPts val="0"/>
              </a:spcBef>
              <a:spcAft>
                <a:spcPts val="0"/>
              </a:spcAft>
              <a:buSzPts val="1400"/>
              <a:buNone/>
            </a:pPr>
            <a:r>
              <a:rPr lang="en-US" dirty="0"/>
              <a:t>Slide relates to AC 4.1. Schedule 1- Part 1 of the Equality Act has </a:t>
            </a:r>
            <a:r>
              <a:rPr lang="en-US" sz="1200" b="0" i="0" dirty="0">
                <a:solidFill>
                  <a:schemeClr val="dk1"/>
                </a:solidFill>
                <a:latin typeface="Calibri"/>
                <a:ea typeface="Calibri"/>
                <a:cs typeface="Calibri"/>
                <a:sym typeface="Calibri"/>
              </a:rPr>
              <a:t>Regulations that may make provision for a condition of a prescribed description to be, or not to be, an impairment.</a:t>
            </a:r>
            <a:endParaRPr dirty="0"/>
          </a:p>
        </p:txBody>
      </p:sp>
      <p:sp>
        <p:nvSpPr>
          <p:cNvPr id="148" name="Google Shape;148;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ct val="0"/>
              </a:spcBef>
              <a:spcAft>
                <a:spcPct val="0"/>
              </a:spcAft>
              <a:buSzPts val="1400"/>
              <a:buNone/>
            </a:pPr>
            <a:r>
              <a:rPr lang="cy" b="0" i="0" u="none" strike="noStrike" cap="none" baseline="0" dirty="0">
                <a:effectLst/>
                <a:uFillTx/>
              </a:rPr>
              <a:t>Sleid yn ymwneud ag AC 4.1 Atodlen 1 - Mae gan Ran 1 o'r Ddeddf Cydraddoldeb Reoliadau a all wneud darpariaeth i gyflwr o ddisgrifiad rhagnodedig fod yn nam, neu beidio.</a:t>
            </a:r>
          </a:p>
          <a:p>
            <a:pPr marL="0" lvl="0" indent="0" algn="l" rtl="0">
              <a:lnSpc>
                <a:spcPct val="100000"/>
              </a:lnSpc>
              <a:spcBef>
                <a:spcPct val="0"/>
              </a:spcBef>
              <a:spcAft>
                <a:spcPct val="0"/>
              </a:spcAft>
              <a:buSzPts val="1400"/>
              <a:buNone/>
            </a:pPr>
            <a:r>
              <a:rPr lang="cy" b="0" i="0" u="none" strike="noStrike" cap="none" baseline="0" dirty="0">
                <a:effectLst/>
                <a:uFillTx/>
              </a:rPr>
              <a:t>Mae </a:t>
            </a:r>
            <a:r>
              <a:rPr lang="cy" sz="1200" b="1" i="0" u="none" strike="noStrike" cap="none" baseline="0" dirty="0">
                <a:solidFill>
                  <a:srgbClr val="000000"/>
                </a:solidFill>
                <a:effectLst/>
                <a:uFillTx/>
                <a:latin typeface="Calibri"/>
              </a:rPr>
              <a:t>Darpariaeth 5</a:t>
            </a:r>
            <a:r>
              <a:rPr lang="cy" sz="1200" b="0" i="0" u="none" strike="noStrike" cap="none" baseline="0" dirty="0">
                <a:solidFill>
                  <a:srgbClr val="000000"/>
                </a:solidFill>
                <a:effectLst/>
                <a:uFillTx/>
                <a:latin typeface="Calibri"/>
              </a:rPr>
              <a:t> yn cydnabod, hyd yn oed os nad yw rhywun yn profi poen neu effeithiau sylweddol y nam oherwydd ‘mesurau’ - trwy hyn gallwn gynnwys triniaeth feddygol, efallai y byddant yn dal i gael eu hystyried yn anabl oherwydd pe bai’r mesurau (triniaeth) yn cael eu dileu, yna mae’n debygol byddent yn profi effeithiau andwyol sylweddol.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Schedule 1- Part 1 of the Equality Act has </a:t>
            </a:r>
            <a:r>
              <a:rPr lang="en-US" sz="1200" b="0" i="0" dirty="0">
                <a:solidFill>
                  <a:schemeClr val="dk1"/>
                </a:solidFill>
                <a:latin typeface="Calibri"/>
                <a:ea typeface="Calibri"/>
                <a:cs typeface="Calibri"/>
                <a:sym typeface="Calibri"/>
              </a:rPr>
              <a:t>Regulations that may make provision for a condition of a prescribed description to be, or not to be, an impairment.</a:t>
            </a:r>
            <a:endParaRPr dirty="0"/>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Provision 5</a:t>
            </a:r>
            <a:r>
              <a:rPr lang="en-US" sz="1200" b="0" i="0" dirty="0">
                <a:solidFill>
                  <a:schemeClr val="dk1"/>
                </a:solidFill>
                <a:latin typeface="Calibri"/>
                <a:ea typeface="Calibri"/>
                <a:cs typeface="Calibri"/>
                <a:sym typeface="Calibri"/>
              </a:rPr>
              <a:t> is </a:t>
            </a:r>
            <a:r>
              <a:rPr lang="en-US" sz="1200" b="0" i="0" dirty="0" err="1">
                <a:solidFill>
                  <a:schemeClr val="dk1"/>
                </a:solidFill>
                <a:latin typeface="Calibri"/>
                <a:ea typeface="Calibri"/>
                <a:cs typeface="Calibri"/>
                <a:sym typeface="Calibri"/>
              </a:rPr>
              <a:t>recognising</a:t>
            </a:r>
            <a:r>
              <a:rPr lang="en-US" sz="1200" b="0" i="0" dirty="0">
                <a:solidFill>
                  <a:schemeClr val="dk1"/>
                </a:solidFill>
                <a:latin typeface="Calibri"/>
                <a:ea typeface="Calibri"/>
                <a:cs typeface="Calibri"/>
                <a:sym typeface="Calibri"/>
              </a:rPr>
              <a:t> that even if someone is not experiencing pain or substantial effects of the impairment because of ‘measures’- by this we can include medical treatment, they may still be considered disabled because if the measures (treatment) were removed, then it is likely they would experience substantial adverse effects. </a:t>
            </a:r>
            <a:endParaRPr dirty="0"/>
          </a:p>
        </p:txBody>
      </p:sp>
      <p:sp>
        <p:nvSpPr>
          <p:cNvPr id="156" name="Google Shape;156;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978ff750ad_1_10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978ff750ad_1_10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sz="1200" b="0" i="0" u="none" strike="noStrike" cap="none" baseline="0" dirty="0">
                <a:solidFill>
                  <a:srgbClr val="000000"/>
                </a:solidFill>
                <a:effectLst/>
                <a:uFillTx/>
                <a:latin typeface="Calibri"/>
              </a:rPr>
              <a:t>Mae'r sleid yn ymwneud â'r holl feini prawf asesu.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all assessment criteria. </a:t>
            </a:r>
            <a:endParaRPr dirty="0"/>
          </a:p>
        </p:txBody>
      </p:sp>
      <p:sp>
        <p:nvSpPr>
          <p:cNvPr id="164" name="Google Shape;164;g1978ff750ad_1_109: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978ff750ad_1_1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978ff750ad_1_116: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cy" b="0" i="0" u="none" strike="noStrike" cap="none" baseline="0" dirty="0">
                <a:effectLst/>
                <a:uFillTx/>
              </a:rPr>
              <a:t>Sleid yn ymwneud ag AC 4.1 Mae nam corfforol yn effeithio ar y gallu corfforol i symud, cydlynu gweithredoedd, neu berfformio gweithgareddau corfforol, ac mae'n gyfyngedig iawn, yn ddiffygiol neu wedi'i oedi ac mae'n cael ei arddangos gan anawsterau mewn un neu fwy o'r meysydd canlynol: tasgau corfforol ac echddygol; symudiad annibynnol; cyflawni swyddogaethau bywyd sylfaenol. Bydd y term yn cynnwys namau orthopedig difrifol neu namau a achosir gan anomaledd cynhenid, parlys yr ymennydd, trychiadau, a thoriadau os yw nam o'r fath yn effeithio'n andwyol ar berfformiad.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Slide relates to AC 4.1. </a:t>
            </a:r>
            <a:r>
              <a:rPr lang="en-US" sz="1200" b="0" i="0" dirty="0">
                <a:solidFill>
                  <a:schemeClr val="dk1"/>
                </a:solidFill>
                <a:latin typeface="Calibri"/>
                <a:ea typeface="Calibri"/>
                <a:cs typeface="Calibri"/>
                <a:sym typeface="Calibri"/>
              </a:rPr>
              <a:t>Physical impairment affects the physical capacity to move, coordinate actions, or perform physical activities, and is significantly limited, impaired, or delayed and is exhibited by difficulties in one or more of the following areas: physical and motor tasks; independent movement; performing basic life functions. The term shall include severe orthopedic impairments or impairments caused by congenital anomaly, cerebral palsy, amputations, and fractures if such impairment adversely affects performance.</a:t>
            </a:r>
            <a:endParaRPr dirty="0"/>
          </a:p>
        </p:txBody>
      </p:sp>
      <p:sp>
        <p:nvSpPr>
          <p:cNvPr id="172" name="Google Shape;172;g1978ff750ad_1_116: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General">
  <p:cSld name="Title Slide - General">
    <p:bg>
      <p:bgPr>
        <a:solidFill>
          <a:schemeClr val="l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6405034" y="850901"/>
            <a:ext cx="9734551" cy="6950075"/>
          </a:xfrm>
          <a:prstGeom prst="rect">
            <a:avLst/>
          </a:prstGeom>
          <a:noFill/>
          <a:ln>
            <a:noFill/>
          </a:ln>
        </p:spPr>
      </p:pic>
      <p:pic>
        <p:nvPicPr>
          <p:cNvPr id="17" name="Google Shape;17;p2"/>
          <p:cNvPicPr preferRelativeResize="0"/>
          <p:nvPr/>
        </p:nvPicPr>
        <p:blipFill rotWithShape="1">
          <a:blip r:embed="rId3">
            <a:alphaModFix/>
          </a:blip>
          <a:srcRect/>
          <a:stretch/>
        </p:blipFill>
        <p:spPr>
          <a:xfrm>
            <a:off x="819151" y="277814"/>
            <a:ext cx="4404783" cy="788987"/>
          </a:xfrm>
          <a:prstGeom prst="rect">
            <a:avLst/>
          </a:prstGeom>
          <a:noFill/>
          <a:ln>
            <a:noFill/>
          </a:ln>
        </p:spPr>
      </p:pic>
      <p:sp>
        <p:nvSpPr>
          <p:cNvPr id="18" name="Google Shape;18;p2"/>
          <p:cNvSpPr txBox="1">
            <a:spLocks noGrp="1"/>
          </p:cNvSpPr>
          <p:nvPr>
            <p:ph type="subTitle" idx="1"/>
          </p:nvPr>
        </p:nvSpPr>
        <p:spPr>
          <a:xfrm>
            <a:off x="838200" y="2763683"/>
            <a:ext cx="5020293" cy="5687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6AD85"/>
              </a:buClr>
              <a:buSzPts val="1600"/>
              <a:buNone/>
              <a:defRPr sz="1600">
                <a:solidFill>
                  <a:srgbClr val="16AD8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title"/>
          </p:nvPr>
        </p:nvSpPr>
        <p:spPr>
          <a:xfrm>
            <a:off x="838200" y="1492764"/>
            <a:ext cx="5020293" cy="10242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7394C"/>
              </a:buClr>
              <a:buSzPts val="2800"/>
              <a:buFont typeface="Calibri"/>
              <a:buNone/>
              <a:defRPr sz="2800">
                <a:solidFill>
                  <a:srgbClr val="3739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2"/>
          </p:nvPr>
        </p:nvSpPr>
        <p:spPr>
          <a:xfrm>
            <a:off x="838201" y="3879726"/>
            <a:ext cx="5012377" cy="10242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7394C"/>
              </a:buClr>
              <a:buSzPts val="2800"/>
              <a:buNone/>
              <a:defRPr sz="2800">
                <a:solidFill>
                  <a:srgbClr val="37394C"/>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837982" y="5150646"/>
            <a:ext cx="5012596" cy="56954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600"/>
              <a:buNone/>
              <a:defRPr sz="1600">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4">
            <a:alphaModFix/>
          </a:blip>
          <a:srcRect/>
          <a:stretch/>
        </p:blipFill>
        <p:spPr>
          <a:xfrm>
            <a:off x="9023237" y="5952931"/>
            <a:ext cx="2176067" cy="6985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a:spLocks noGrp="1"/>
          </p:cNvSpPr>
          <p:nvPr>
            <p:ph type="pic" idx="2"/>
          </p:nvPr>
        </p:nvSpPr>
        <p:spPr>
          <a:xfrm>
            <a:off x="5183188" y="987425"/>
            <a:ext cx="6172200" cy="4873625"/>
          </a:xfrm>
          <a:prstGeom prst="rect">
            <a:avLst/>
          </a:prstGeom>
          <a:noFill/>
          <a:ln>
            <a:noFill/>
          </a:ln>
        </p:spPr>
      </p:sp>
      <p:sp>
        <p:nvSpPr>
          <p:cNvPr id="94" name="Google Shape;9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848785" y="6153150"/>
            <a:ext cx="2476500" cy="444500"/>
          </a:xfrm>
          <a:prstGeom prst="rect">
            <a:avLst/>
          </a:prstGeom>
          <a:noFill/>
          <a:ln>
            <a:noFill/>
          </a:ln>
        </p:spPr>
      </p:pic>
      <p:sp>
        <p:nvSpPr>
          <p:cNvPr id="25" name="Google Shape;25;p3"/>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7394C"/>
                </a:solidFill>
                <a:latin typeface="Arial"/>
                <a:ea typeface="Arial"/>
                <a:cs typeface="Arial"/>
                <a:sym typeface="Arial"/>
              </a:rPr>
              <a:t>www.gofalcymdeithasol.cymru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7394C"/>
                </a:solidFill>
                <a:latin typeface="Arial"/>
                <a:ea typeface="Arial"/>
                <a:cs typeface="Arial"/>
                <a:sym typeface="Arial"/>
              </a:rPr>
              <a:t>www.socialcare.wales</a:t>
            </a:r>
            <a:endParaRPr sz="1400" b="0" i="0" u="none" strike="noStrike" cap="none">
              <a:solidFill>
                <a:srgbClr val="000000"/>
              </a:solidFill>
              <a:latin typeface="Arial"/>
              <a:ea typeface="Arial"/>
              <a:cs typeface="Arial"/>
              <a:sym typeface="Arial"/>
            </a:endParaRPr>
          </a:p>
        </p:txBody>
      </p:sp>
      <p:cxnSp>
        <p:nvCxnSpPr>
          <p:cNvPr id="26" name="Google Shape;26;p3"/>
          <p:cNvCxnSpPr/>
          <p:nvPr/>
        </p:nvCxnSpPr>
        <p:spPr>
          <a:xfrm>
            <a:off x="0" y="5957888"/>
            <a:ext cx="12192000" cy="0"/>
          </a:xfrm>
          <a:prstGeom prst="straightConnector1">
            <a:avLst/>
          </a:prstGeom>
          <a:noFill/>
          <a:ln w="12700" cap="flat" cmpd="sng">
            <a:solidFill>
              <a:srgbClr val="16AD85"/>
            </a:solidFill>
            <a:prstDash val="solid"/>
            <a:miter lim="800000"/>
            <a:headEnd type="none" w="sm" len="sm"/>
            <a:tailEnd type="none" w="sm" len="sm"/>
          </a:ln>
        </p:spPr>
      </p:cxnSp>
      <p:sp>
        <p:nvSpPr>
          <p:cNvPr id="27" name="Google Shape;27;p3"/>
          <p:cNvSpPr txBox="1">
            <a:spLocks noGrp="1"/>
          </p:cNvSpPr>
          <p:nvPr>
            <p:ph type="title"/>
          </p:nvPr>
        </p:nvSpPr>
        <p:spPr>
          <a:xfrm>
            <a:off x="838200" y="365128"/>
            <a:ext cx="4908107" cy="103128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16AD85"/>
              </a:buClr>
              <a:buSzPts val="2800"/>
              <a:buFont typeface="Calibri"/>
              <a:buNone/>
              <a:defRPr sz="2800">
                <a:solidFill>
                  <a:srgbClr val="16AD8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483352" y="365126"/>
            <a:ext cx="4921249" cy="103128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2800"/>
              <a:buNone/>
              <a:defRPr>
                <a:solidFill>
                  <a:srgbClr val="16AD8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2"/>
          </p:nvPr>
        </p:nvSpPr>
        <p:spPr>
          <a:xfrm>
            <a:off x="6483352" y="1935164"/>
            <a:ext cx="4921249"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None/>
              <a:defRPr sz="1800">
                <a:solidFill>
                  <a:srgbClr val="37394C"/>
                </a:solidFill>
              </a:defRPr>
            </a:lvl1pPr>
            <a:lvl2pPr marL="914400" lvl="1" indent="-228600" algn="l">
              <a:lnSpc>
                <a:spcPct val="90000"/>
              </a:lnSpc>
              <a:spcBef>
                <a:spcPts val="500"/>
              </a:spcBef>
              <a:spcAft>
                <a:spcPts val="0"/>
              </a:spcAft>
              <a:buClr>
                <a:srgbClr val="16AD85"/>
              </a:buClr>
              <a:buSzPts val="1800"/>
              <a:buNone/>
              <a:defRPr sz="1800">
                <a:solidFill>
                  <a:srgbClr val="37394C"/>
                </a:solidFill>
              </a:defRPr>
            </a:lvl2pPr>
            <a:lvl3pPr marL="1371600" lvl="2" indent="-228600" algn="l">
              <a:lnSpc>
                <a:spcPct val="90000"/>
              </a:lnSpc>
              <a:spcBef>
                <a:spcPts val="500"/>
              </a:spcBef>
              <a:spcAft>
                <a:spcPts val="0"/>
              </a:spcAft>
              <a:buClr>
                <a:srgbClr val="16AD85"/>
              </a:buClr>
              <a:buSzPts val="1800"/>
              <a:buNone/>
              <a:defRPr sz="1800">
                <a:solidFill>
                  <a:srgbClr val="37394C"/>
                </a:solidFill>
              </a:defRPr>
            </a:lvl3pPr>
            <a:lvl4pPr marL="1828800" lvl="3" indent="-228600" algn="l">
              <a:lnSpc>
                <a:spcPct val="90000"/>
              </a:lnSpc>
              <a:spcBef>
                <a:spcPts val="500"/>
              </a:spcBef>
              <a:spcAft>
                <a:spcPts val="0"/>
              </a:spcAft>
              <a:buClr>
                <a:srgbClr val="16AD85"/>
              </a:buClr>
              <a:buSzPts val="1800"/>
              <a:buNone/>
              <a:defRPr sz="1800">
                <a:solidFill>
                  <a:srgbClr val="37394C"/>
                </a:solidFill>
              </a:defRPr>
            </a:lvl4pPr>
            <a:lvl5pPr marL="2286000" lvl="4" indent="-228600" algn="l">
              <a:lnSpc>
                <a:spcPct val="90000"/>
              </a:lnSpc>
              <a:spcBef>
                <a:spcPts val="500"/>
              </a:spcBef>
              <a:spcAft>
                <a:spcPts val="0"/>
              </a:spcAft>
              <a:buClr>
                <a:srgbClr val="16AD85"/>
              </a:buClr>
              <a:buSzPts val="1800"/>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3"/>
          </p:nvPr>
        </p:nvSpPr>
        <p:spPr>
          <a:xfrm>
            <a:off x="838200" y="1935164"/>
            <a:ext cx="4908551" cy="3480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6AD85"/>
              </a:buClr>
              <a:buSzPts val="1800"/>
              <a:buFont typeface="Calibri"/>
              <a:buNone/>
              <a:defRPr sz="1800">
                <a:solidFill>
                  <a:srgbClr val="37394C"/>
                </a:solidFill>
              </a:defRPr>
            </a:lvl1pPr>
            <a:lvl2pPr marL="914400" lvl="1" indent="-228600" algn="l">
              <a:lnSpc>
                <a:spcPct val="90000"/>
              </a:lnSpc>
              <a:spcBef>
                <a:spcPts val="500"/>
              </a:spcBef>
              <a:spcAft>
                <a:spcPts val="0"/>
              </a:spcAft>
              <a:buClr>
                <a:srgbClr val="16AD85"/>
              </a:buClr>
              <a:buSzPts val="1800"/>
              <a:buFont typeface="Calibri"/>
              <a:buNone/>
              <a:defRPr sz="1800">
                <a:solidFill>
                  <a:srgbClr val="37394C"/>
                </a:solidFill>
              </a:defRPr>
            </a:lvl2pPr>
            <a:lvl3pPr marL="1371600" lvl="2" indent="-228600" algn="l">
              <a:lnSpc>
                <a:spcPct val="90000"/>
              </a:lnSpc>
              <a:spcBef>
                <a:spcPts val="500"/>
              </a:spcBef>
              <a:spcAft>
                <a:spcPts val="0"/>
              </a:spcAft>
              <a:buClr>
                <a:srgbClr val="16AD85"/>
              </a:buClr>
              <a:buSzPts val="1800"/>
              <a:buFont typeface="Calibri"/>
              <a:buNone/>
              <a:defRPr sz="1800">
                <a:solidFill>
                  <a:srgbClr val="37394C"/>
                </a:solidFill>
              </a:defRPr>
            </a:lvl3pPr>
            <a:lvl4pPr marL="1828800" lvl="3" indent="-228600" algn="l">
              <a:lnSpc>
                <a:spcPct val="90000"/>
              </a:lnSpc>
              <a:spcBef>
                <a:spcPts val="500"/>
              </a:spcBef>
              <a:spcAft>
                <a:spcPts val="0"/>
              </a:spcAft>
              <a:buClr>
                <a:srgbClr val="16AD85"/>
              </a:buClr>
              <a:buSzPts val="1800"/>
              <a:buFont typeface="Calibri"/>
              <a:buNone/>
              <a:defRPr sz="1800">
                <a:solidFill>
                  <a:srgbClr val="37394C"/>
                </a:solidFill>
              </a:defRPr>
            </a:lvl4pPr>
            <a:lvl5pPr marL="2286000" lvl="4" indent="-228600" algn="l">
              <a:lnSpc>
                <a:spcPct val="90000"/>
              </a:lnSpc>
              <a:spcBef>
                <a:spcPts val="500"/>
              </a:spcBef>
              <a:spcAft>
                <a:spcPts val="0"/>
              </a:spcAft>
              <a:buClr>
                <a:srgbClr val="16AD85"/>
              </a:buClr>
              <a:buSzPts val="1800"/>
              <a:buFont typeface="Calibri"/>
              <a:buNone/>
              <a:defRPr sz="1800">
                <a:solidFill>
                  <a:srgbClr val="3739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3"/>
          <p:cNvPicPr preferRelativeResize="0"/>
          <p:nvPr/>
        </p:nvPicPr>
        <p:blipFill rotWithShape="1">
          <a:blip r:embed="rId3">
            <a:alphaModFix/>
          </a:blip>
          <a:srcRect/>
          <a:stretch/>
        </p:blipFill>
        <p:spPr>
          <a:xfrm>
            <a:off x="9243497" y="6066509"/>
            <a:ext cx="2092575" cy="6717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rgbClr val="37394C"/>
        </a:solidFill>
        <a:effectLst/>
      </p:bgPr>
    </p:bg>
    <p:spTree>
      <p:nvGrpSpPr>
        <p:cNvPr id="1" name="Shape 45"/>
        <p:cNvGrpSpPr/>
        <p:nvPr/>
      </p:nvGrpSpPr>
      <p:grpSpPr>
        <a:xfrm>
          <a:off x="0" y="0"/>
          <a:ext cx="0" cy="0"/>
          <a:chOff x="0" y="0"/>
          <a:chExt cx="0" cy="0"/>
        </a:xfrm>
      </p:grpSpPr>
      <p:pic>
        <p:nvPicPr>
          <p:cNvPr id="46" name="Google Shape;46;p6"/>
          <p:cNvPicPr preferRelativeResize="0"/>
          <p:nvPr/>
        </p:nvPicPr>
        <p:blipFill rotWithShape="1">
          <a:blip r:embed="rId2">
            <a:alphaModFix/>
          </a:blip>
          <a:srcRect/>
          <a:stretch/>
        </p:blipFill>
        <p:spPr>
          <a:xfrm>
            <a:off x="838200" y="6157914"/>
            <a:ext cx="2491317" cy="446087"/>
          </a:xfrm>
          <a:prstGeom prst="rect">
            <a:avLst/>
          </a:prstGeom>
          <a:noFill/>
          <a:ln>
            <a:noFill/>
          </a:ln>
        </p:spPr>
      </p:pic>
      <p:pic>
        <p:nvPicPr>
          <p:cNvPr id="47" name="Google Shape;47;p6"/>
          <p:cNvPicPr preferRelativeResize="0"/>
          <p:nvPr/>
        </p:nvPicPr>
        <p:blipFill rotWithShape="1">
          <a:blip r:embed="rId3">
            <a:alphaModFix/>
          </a:blip>
          <a:srcRect/>
          <a:stretch/>
        </p:blipFill>
        <p:spPr>
          <a:xfrm>
            <a:off x="6354234" y="850901"/>
            <a:ext cx="9734551" cy="6950075"/>
          </a:xfrm>
          <a:prstGeom prst="rect">
            <a:avLst/>
          </a:prstGeom>
          <a:noFill/>
          <a:ln>
            <a:noFill/>
          </a:ln>
        </p:spPr>
      </p:pic>
      <p:sp>
        <p:nvSpPr>
          <p:cNvPr id="48" name="Google Shape;48;p6"/>
          <p:cNvSpPr txBox="1"/>
          <p:nvPr/>
        </p:nvSpPr>
        <p:spPr>
          <a:xfrm>
            <a:off x="4715934" y="6191251"/>
            <a:ext cx="2760133" cy="422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www.gofalcymdeithasol.cymru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www.socialcare.wales</a:t>
            </a:r>
            <a:endParaRPr sz="1400" b="0" i="0" u="none" strike="noStrike" cap="none">
              <a:solidFill>
                <a:srgbClr val="000000"/>
              </a:solidFill>
              <a:latin typeface="Arial"/>
              <a:ea typeface="Arial"/>
              <a:cs typeface="Arial"/>
              <a:sym typeface="Arial"/>
            </a:endParaRPr>
          </a:p>
        </p:txBody>
      </p:sp>
      <p:sp>
        <p:nvSpPr>
          <p:cNvPr id="49" name="Google Shape;49;p6"/>
          <p:cNvSpPr txBox="1"/>
          <p:nvPr/>
        </p:nvSpPr>
        <p:spPr>
          <a:xfrm>
            <a:off x="1009651" y="247650"/>
            <a:ext cx="1219200" cy="914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0" name="Google Shape;50;p6"/>
          <p:cNvPicPr preferRelativeResize="0"/>
          <p:nvPr/>
        </p:nvPicPr>
        <p:blipFill rotWithShape="1">
          <a:blip r:embed="rId4">
            <a:alphaModFix/>
          </a:blip>
          <a:srcRect/>
          <a:stretch/>
        </p:blipFill>
        <p:spPr>
          <a:xfrm>
            <a:off x="9296401" y="5986464"/>
            <a:ext cx="2290233" cy="788987"/>
          </a:xfrm>
          <a:prstGeom prst="rect">
            <a:avLst/>
          </a:prstGeom>
          <a:noFill/>
          <a:ln>
            <a:noFill/>
          </a:ln>
        </p:spPr>
      </p:pic>
      <p:sp>
        <p:nvSpPr>
          <p:cNvPr id="51" name="Google Shape;51;p6"/>
          <p:cNvSpPr txBox="1"/>
          <p:nvPr/>
        </p:nvSpPr>
        <p:spPr>
          <a:xfrm>
            <a:off x="929217" y="2054226"/>
            <a:ext cx="5012267" cy="16478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16AD85"/>
                </a:solidFill>
                <a:latin typeface="Arial"/>
                <a:ea typeface="Arial"/>
                <a:cs typeface="Arial"/>
                <a:sym typeface="Arial"/>
              </a:rPr>
              <a:t>Diolch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16AD85"/>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cxnSp>
        <p:nvCxnSpPr>
          <p:cNvPr id="52" name="Google Shape;52;p6"/>
          <p:cNvCxnSpPr/>
          <p:nvPr/>
        </p:nvCxnSpPr>
        <p:spPr>
          <a:xfrm>
            <a:off x="1109133" y="4002088"/>
            <a:ext cx="4226984" cy="0"/>
          </a:xfrm>
          <a:prstGeom prst="straightConnector1">
            <a:avLst/>
          </a:prstGeom>
          <a:noFill/>
          <a:ln w="31750" cap="flat" cmpd="sng">
            <a:solidFill>
              <a:srgbClr val="16AD85"/>
            </a:solidFill>
            <a:prstDash val="solid"/>
            <a:miter lim="800000"/>
            <a:headEnd type="none" w="sm" len="sm"/>
            <a:tailEnd type="none" w="sm" len="sm"/>
          </a:ln>
        </p:spPr>
      </p:cxnSp>
      <p:cxnSp>
        <p:nvCxnSpPr>
          <p:cNvPr id="53" name="Google Shape;53;p6"/>
          <p:cNvCxnSpPr/>
          <p:nvPr/>
        </p:nvCxnSpPr>
        <p:spPr>
          <a:xfrm>
            <a:off x="1109133" y="1754188"/>
            <a:ext cx="4226984" cy="0"/>
          </a:xfrm>
          <a:prstGeom prst="straightConnector1">
            <a:avLst/>
          </a:prstGeom>
          <a:noFill/>
          <a:ln w="31750" cap="flat" cmpd="sng">
            <a:solidFill>
              <a:srgbClr val="16AD85"/>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www.youtube.com/watch?v=6WbVV71sF7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www.youtube.com/watch?v=HXEEh6UteE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document/d/1l1_S6Z8HADhYz6gDu-ZCNUGJXjvGJKEkMD-GwOO4uJ4/edi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hyperlink" Target="http://www.youtube.com/watch?v=OgQQ-1TmCaQ"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2"/>
          </p:nvPr>
        </p:nvSpPr>
        <p:spPr>
          <a:xfrm>
            <a:off x="362390" y="4311615"/>
            <a:ext cx="5819886" cy="17536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37394C"/>
              </a:buClr>
              <a:buSzPts val="2800"/>
              <a:buNone/>
            </a:pPr>
            <a:r>
              <a:rPr lang="en-US" dirty="0"/>
              <a:t>Unit 443:</a:t>
            </a:r>
            <a:endParaRPr dirty="0"/>
          </a:p>
          <a:p>
            <a:pPr marL="0" lvl="0" indent="0" algn="l" rtl="0">
              <a:lnSpc>
                <a:spcPct val="90000"/>
              </a:lnSpc>
              <a:spcBef>
                <a:spcPts val="1000"/>
              </a:spcBef>
              <a:spcAft>
                <a:spcPts val="0"/>
              </a:spcAft>
              <a:buClr>
                <a:srgbClr val="37394C"/>
              </a:buClr>
              <a:buSzPts val="2800"/>
              <a:buNone/>
            </a:pPr>
            <a:r>
              <a:rPr lang="en-US" dirty="0"/>
              <a:t>Understanding Factors that Contribute to Individuals and/ or Carers Needing Care and Support</a:t>
            </a:r>
            <a:endParaRPr dirty="0"/>
          </a:p>
        </p:txBody>
      </p:sp>
      <p:sp>
        <p:nvSpPr>
          <p:cNvPr id="3" name="TextBox 2">
            <a:extLst>
              <a:ext uri="{FF2B5EF4-FFF2-40B4-BE49-F238E27FC236}">
                <a16:creationId xmlns:a16="http://schemas.microsoft.com/office/drawing/2014/main" id="{A78695EE-258F-8A39-34D4-39914986403E}"/>
              </a:ext>
            </a:extLst>
          </p:cNvPr>
          <p:cNvSpPr txBox="1"/>
          <p:nvPr/>
        </p:nvSpPr>
        <p:spPr>
          <a:xfrm>
            <a:off x="362390" y="1933996"/>
            <a:ext cx="5819886" cy="1987211"/>
          </a:xfrm>
          <a:prstGeom prst="rect">
            <a:avLst/>
          </a:prstGeom>
          <a:noFill/>
        </p:spPr>
        <p:txBody>
          <a:bodyPr wrap="square" rtlCol="0">
            <a:spAutoFit/>
          </a:bodyPr>
          <a:lstStyle/>
          <a:p>
            <a:pPr marL="0" lvl="0" indent="0" algn="l" rtl="0">
              <a:lnSpc>
                <a:spcPct val="90000"/>
              </a:lnSpc>
              <a:spcBef>
                <a:spcPct val="0"/>
              </a:spcBef>
              <a:spcAft>
                <a:spcPct val="0"/>
              </a:spcAft>
              <a:buClr>
                <a:srgbClr val="37394C"/>
              </a:buClr>
              <a:buSzPts val="2800"/>
              <a:buNone/>
            </a:pPr>
            <a:r>
              <a:rPr lang="cy" sz="2800" b="0" i="0" u="none" strike="noStrike" cap="none" baseline="0" dirty="0">
                <a:solidFill>
                  <a:srgbClr val="37394C"/>
                </a:solidFill>
                <a:effectLst/>
                <a:uFillTx/>
                <a:latin typeface="Calibri"/>
              </a:rPr>
              <a:t>Uned 443:</a:t>
            </a:r>
          </a:p>
          <a:p>
            <a:pPr marL="0" lvl="0" indent="0" algn="l" rtl="0">
              <a:lnSpc>
                <a:spcPct val="90000"/>
              </a:lnSpc>
              <a:spcBef>
                <a:spcPts val="1000"/>
              </a:spcBef>
              <a:spcAft>
                <a:spcPct val="0"/>
              </a:spcAft>
              <a:buClr>
                <a:srgbClr val="37394C"/>
              </a:buClr>
              <a:buSzPts val="2800"/>
              <a:buNone/>
            </a:pPr>
            <a:r>
              <a:rPr lang="cy" sz="2800" b="0" i="0" u="none" strike="noStrike" cap="none" baseline="0" dirty="0">
                <a:solidFill>
                  <a:srgbClr val="37394C"/>
                </a:solidFill>
                <a:effectLst/>
                <a:uFillTx/>
                <a:latin typeface="Calibri"/>
              </a:rPr>
              <a:t>Deall Ffactorau sy'n Cyfrannu at Angen am Ofal a Chymorth ar Unigolion a/neu Ofalwyr</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body" idx="1"/>
          </p:nvPr>
        </p:nvSpPr>
        <p:spPr>
          <a:xfrm>
            <a:off x="6483352" y="148558"/>
            <a:ext cx="4140532" cy="83803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2800"/>
              <a:buNone/>
            </a:pPr>
            <a:r>
              <a:rPr lang="en-US" dirty="0"/>
              <a:t>What are the provisions of determining disability’?</a:t>
            </a:r>
            <a:endParaRPr dirty="0"/>
          </a:p>
        </p:txBody>
      </p:sp>
      <p:sp>
        <p:nvSpPr>
          <p:cNvPr id="159" name="Google Shape;159;p22"/>
          <p:cNvSpPr txBox="1">
            <a:spLocks noGrp="1"/>
          </p:cNvSpPr>
          <p:nvPr>
            <p:ph type="body" idx="2"/>
          </p:nvPr>
        </p:nvSpPr>
        <p:spPr>
          <a:xfrm>
            <a:off x="6483352" y="1146885"/>
            <a:ext cx="5584322" cy="482077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1800"/>
              <a:buNone/>
            </a:pPr>
            <a:r>
              <a:rPr lang="en-US" dirty="0"/>
              <a:t>5. Effect of medical treatment: </a:t>
            </a:r>
            <a:endParaRPr dirty="0"/>
          </a:p>
          <a:p>
            <a:pPr marL="0" lvl="0" indent="0" algn="l" rtl="0">
              <a:lnSpc>
                <a:spcPct val="90000"/>
              </a:lnSpc>
              <a:spcBef>
                <a:spcPts val="1000"/>
              </a:spcBef>
              <a:spcAft>
                <a:spcPts val="0"/>
              </a:spcAft>
              <a:buClr>
                <a:srgbClr val="16AD85"/>
              </a:buClr>
              <a:buSzPts val="1800"/>
              <a:buNone/>
            </a:pPr>
            <a:r>
              <a:rPr lang="en-US" dirty="0"/>
              <a:t>An impairment is to be treated as having a </a:t>
            </a:r>
            <a:r>
              <a:rPr lang="en-US" b="1" dirty="0"/>
              <a:t>substantial adverse effect</a:t>
            </a:r>
            <a:r>
              <a:rPr lang="en-US" dirty="0"/>
              <a:t>: </a:t>
            </a:r>
            <a:endParaRPr dirty="0"/>
          </a:p>
          <a:p>
            <a:pPr marL="0" lvl="0" indent="0" algn="l" rtl="0">
              <a:lnSpc>
                <a:spcPct val="90000"/>
              </a:lnSpc>
              <a:spcBef>
                <a:spcPts val="1000"/>
              </a:spcBef>
              <a:spcAft>
                <a:spcPts val="0"/>
              </a:spcAft>
              <a:buClr>
                <a:srgbClr val="16AD85"/>
              </a:buClr>
              <a:buSzPts val="1800"/>
              <a:buNone/>
            </a:pPr>
            <a:r>
              <a:rPr lang="en-US" dirty="0"/>
              <a:t>(a) measures are being taken to treat or correct it, and</a:t>
            </a:r>
            <a:endParaRPr dirty="0"/>
          </a:p>
          <a:p>
            <a:pPr marL="0" lvl="0" indent="0" algn="l" rtl="0">
              <a:lnSpc>
                <a:spcPct val="90000"/>
              </a:lnSpc>
              <a:spcBef>
                <a:spcPts val="1000"/>
              </a:spcBef>
              <a:spcAft>
                <a:spcPts val="0"/>
              </a:spcAft>
              <a:buClr>
                <a:srgbClr val="16AD85"/>
              </a:buClr>
              <a:buSzPts val="1800"/>
              <a:buNone/>
            </a:pPr>
            <a:r>
              <a:rPr lang="en-US" dirty="0"/>
              <a:t>(b) but for that, it would be likely to have that effect</a:t>
            </a:r>
            <a:endParaRPr dirty="0"/>
          </a:p>
          <a:p>
            <a:pPr marL="0" lvl="0" indent="0" algn="l" rtl="0">
              <a:lnSpc>
                <a:spcPct val="90000"/>
              </a:lnSpc>
              <a:spcBef>
                <a:spcPts val="1000"/>
              </a:spcBef>
              <a:spcAft>
                <a:spcPts val="0"/>
              </a:spcAft>
              <a:buClr>
                <a:srgbClr val="16AD85"/>
              </a:buClr>
              <a:buSzPts val="1800"/>
              <a:buNone/>
            </a:pPr>
            <a:endParaRPr dirty="0"/>
          </a:p>
          <a:p>
            <a:pPr marL="0" lvl="0" indent="0" algn="l" rtl="0">
              <a:lnSpc>
                <a:spcPct val="90000"/>
              </a:lnSpc>
              <a:spcBef>
                <a:spcPts val="1000"/>
              </a:spcBef>
              <a:spcAft>
                <a:spcPts val="0"/>
              </a:spcAft>
              <a:buClr>
                <a:srgbClr val="16AD85"/>
              </a:buClr>
              <a:buSzPts val="1800"/>
              <a:buNone/>
            </a:pPr>
            <a:r>
              <a:rPr lang="en-US" dirty="0"/>
              <a:t>6. Certain medical conditions</a:t>
            </a:r>
            <a:endParaRPr dirty="0"/>
          </a:p>
          <a:p>
            <a:pPr marL="0" lvl="0" indent="0" algn="l" rtl="0">
              <a:lnSpc>
                <a:spcPct val="90000"/>
              </a:lnSpc>
              <a:spcBef>
                <a:spcPts val="1000"/>
              </a:spcBef>
              <a:spcAft>
                <a:spcPts val="0"/>
              </a:spcAft>
              <a:buClr>
                <a:srgbClr val="16AD85"/>
              </a:buClr>
              <a:buSzPts val="1800"/>
              <a:buNone/>
            </a:pPr>
            <a:r>
              <a:rPr lang="en-US" dirty="0"/>
              <a:t>Cancer, HIV infection and multiple sclerosis are each a disability.</a:t>
            </a:r>
            <a:endParaRPr dirty="0"/>
          </a:p>
          <a:p>
            <a:pPr marL="0" lvl="0" indent="0" algn="l" rtl="0">
              <a:lnSpc>
                <a:spcPct val="90000"/>
              </a:lnSpc>
              <a:spcBef>
                <a:spcPts val="1000"/>
              </a:spcBef>
              <a:spcAft>
                <a:spcPts val="0"/>
              </a:spcAft>
              <a:buClr>
                <a:srgbClr val="16AD85"/>
              </a:buClr>
              <a:buSzPts val="1800"/>
              <a:buNone/>
            </a:pPr>
            <a:r>
              <a:rPr lang="en-US" dirty="0"/>
              <a:t>HIV infection is infection by a virus capable of causing the Acquired Immune Deficiency Syndrome</a:t>
            </a:r>
            <a:endParaRPr dirty="0"/>
          </a:p>
          <a:p>
            <a:pPr marL="0" lvl="0" indent="0" algn="l" rtl="0">
              <a:lnSpc>
                <a:spcPct val="90000"/>
              </a:lnSpc>
              <a:spcBef>
                <a:spcPts val="1000"/>
              </a:spcBef>
              <a:spcAft>
                <a:spcPts val="0"/>
              </a:spcAft>
              <a:buClr>
                <a:srgbClr val="16AD85"/>
              </a:buClr>
              <a:buSzPts val="1800"/>
              <a:buNone/>
            </a:pPr>
            <a:endParaRPr dirty="0"/>
          </a:p>
          <a:p>
            <a:pPr marL="0" lvl="0" indent="0" algn="l" rtl="0">
              <a:lnSpc>
                <a:spcPct val="90000"/>
              </a:lnSpc>
              <a:spcBef>
                <a:spcPts val="1000"/>
              </a:spcBef>
              <a:spcAft>
                <a:spcPts val="0"/>
              </a:spcAft>
              <a:buClr>
                <a:srgbClr val="16AD85"/>
              </a:buClr>
              <a:buSzPts val="1800"/>
              <a:buNone/>
            </a:pPr>
            <a:r>
              <a:rPr lang="en-US" dirty="0"/>
              <a:t>7. The regulations may prescribe circumstances in which a person who has a disability is to be treated as no longer having the disability.</a:t>
            </a:r>
            <a:endParaRPr dirty="0"/>
          </a:p>
          <a:p>
            <a:pPr marL="0" lvl="0" indent="0" algn="r" rtl="0">
              <a:lnSpc>
                <a:spcPct val="90000"/>
              </a:lnSpc>
              <a:spcBef>
                <a:spcPts val="1000"/>
              </a:spcBef>
              <a:spcAft>
                <a:spcPts val="0"/>
              </a:spcAft>
              <a:buSzPts val="1200"/>
              <a:buNone/>
            </a:pPr>
            <a:r>
              <a:rPr lang="en-US" sz="1200" i="1" dirty="0"/>
              <a:t>https://www.legislation.gov.uk/ukpga/2010/15/schedule/1</a:t>
            </a:r>
            <a:endParaRPr dirty="0"/>
          </a:p>
          <a:p>
            <a:pPr marL="0" lvl="0" indent="0" algn="l" rtl="0">
              <a:lnSpc>
                <a:spcPct val="90000"/>
              </a:lnSpc>
              <a:spcBef>
                <a:spcPts val="1000"/>
              </a:spcBef>
              <a:spcAft>
                <a:spcPts val="0"/>
              </a:spcAft>
              <a:buClr>
                <a:srgbClr val="16AD85"/>
              </a:buClr>
              <a:buSzPts val="1800"/>
              <a:buNone/>
            </a:pPr>
            <a:endParaRPr dirty="0"/>
          </a:p>
        </p:txBody>
      </p:sp>
      <p:pic>
        <p:nvPicPr>
          <p:cNvPr id="160" name="Google Shape;160;p22" descr="Social Care Wales - FOR Cardiff"/>
          <p:cNvPicPr preferRelativeResize="0"/>
          <p:nvPr/>
        </p:nvPicPr>
        <p:blipFill rotWithShape="1">
          <a:blip r:embed="rId3">
            <a:alphaModFix/>
          </a:blip>
          <a:srcRect/>
          <a:stretch/>
        </p:blipFill>
        <p:spPr>
          <a:xfrm>
            <a:off x="11490158" y="76370"/>
            <a:ext cx="701842" cy="944746"/>
          </a:xfrm>
          <a:prstGeom prst="rect">
            <a:avLst/>
          </a:prstGeom>
          <a:noFill/>
          <a:ln>
            <a:noFill/>
          </a:ln>
        </p:spPr>
      </p:pic>
      <p:sp>
        <p:nvSpPr>
          <p:cNvPr id="3" name="TextBox 2">
            <a:extLst>
              <a:ext uri="{FF2B5EF4-FFF2-40B4-BE49-F238E27FC236}">
                <a16:creationId xmlns:a16="http://schemas.microsoft.com/office/drawing/2014/main" id="{265CECB1-AB6A-D9B3-8BC5-3D7332254341}"/>
              </a:ext>
            </a:extLst>
          </p:cNvPr>
          <p:cNvSpPr txBox="1"/>
          <p:nvPr/>
        </p:nvSpPr>
        <p:spPr>
          <a:xfrm>
            <a:off x="252454" y="281342"/>
            <a:ext cx="4240033" cy="86793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800"/>
              <a:buNone/>
            </a:pPr>
            <a:r>
              <a:rPr lang="cy" sz="2800" b="0" i="0" u="none" strike="noStrike" cap="none" baseline="0" dirty="0">
                <a:solidFill>
                  <a:srgbClr val="16AD85"/>
                </a:solidFill>
                <a:effectLst/>
                <a:uFillTx/>
                <a:latin typeface="Calibri"/>
              </a:rPr>
              <a:t>Beth yw darpariaethau pennu anabledd?</a:t>
            </a:r>
          </a:p>
        </p:txBody>
      </p:sp>
      <p:sp>
        <p:nvSpPr>
          <p:cNvPr id="5" name="TextBox 4">
            <a:extLst>
              <a:ext uri="{FF2B5EF4-FFF2-40B4-BE49-F238E27FC236}">
                <a16:creationId xmlns:a16="http://schemas.microsoft.com/office/drawing/2014/main" id="{14CAA2AF-8AD3-D627-20FA-7ADCDD502675}"/>
              </a:ext>
            </a:extLst>
          </p:cNvPr>
          <p:cNvSpPr txBox="1"/>
          <p:nvPr/>
        </p:nvSpPr>
        <p:spPr>
          <a:xfrm>
            <a:off x="252454" y="1146885"/>
            <a:ext cx="6060882" cy="4761047"/>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5.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triniaeth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feddygol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Mae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drin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un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ag </a:t>
            </a:r>
            <a:r>
              <a:rPr lang="en-GB" sz="1800" b="1" i="0"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18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1" i="0" u="none" strike="noStrike" cap="none" baseline="0" dirty="0" err="1">
                <a:solidFill>
                  <a:srgbClr val="37394C"/>
                </a:solidFill>
                <a:effectLst/>
                <a:uFillTx/>
                <a:latin typeface="Calibri" panose="020F0502020204030204" pitchFamily="34" charset="0"/>
                <a:cs typeface="Calibri" panose="020F0502020204030204" pitchFamily="34" charset="0"/>
              </a:rPr>
              <a:t>andwyol</a:t>
            </a:r>
            <a:r>
              <a:rPr lang="en-GB" sz="18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1" i="0" u="none" strike="noStrike" cap="none" baseline="0" dirty="0" err="1">
                <a:solidFill>
                  <a:srgbClr val="37394C"/>
                </a:solidFill>
                <a:effectLst/>
                <a:uFillTx/>
                <a:latin typeface="Calibri" panose="020F0502020204030204" pitchFamily="34" charset="0"/>
                <a:cs typeface="Calibri" panose="020F0502020204030204" pitchFamily="34" charset="0"/>
              </a:rPr>
              <a:t>sylweddol</a:t>
            </a:r>
            <a:r>
              <a:rPr lang="en-GB" sz="18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i="0" u="none" strike="noStrike" cap="none" baseline="0" dirty="0" err="1">
                <a:solidFill>
                  <a:srgbClr val="37394C"/>
                </a:solidFill>
                <a:effectLst/>
                <a:uFillTx/>
                <a:latin typeface="Calibri" panose="020F0502020204030204" pitchFamily="34" charset="0"/>
                <a:cs typeface="Calibri" panose="020F0502020204030204" pitchFamily="34" charset="0"/>
              </a:rPr>
              <a:t>os</a:t>
            </a:r>
            <a:r>
              <a:rPr lang="en-GB" sz="1800"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(a)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mae</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mesurau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cael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eu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cymryd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drin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gywiro</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ac</a:t>
            </a: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b )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oni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bai am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hynny</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byddai’n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debygol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yr</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honno</a:t>
            </a: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endParaRPr lang="en-GB" sz="18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6.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Cyflyrau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meddygol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penodol</a:t>
            </a: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Mae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canser</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HIV a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sglerosis</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ymledol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gyd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1800"/>
              <a:buNone/>
            </a:pP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HIV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yw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firws</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gallu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achosi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Syndrom</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Diffyg</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Imiwnedd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Caffaeledig</a:t>
            </a: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endParaRPr lang="en-GB" sz="18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1800"/>
              <a:buNone/>
            </a:pP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7. Gall y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rheoliadau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ragnodi</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amgylchiadau</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pan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fo</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person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sydd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ag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i’w</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drin</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pe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na</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bai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ganddo’r</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800" b="0" i="0" u="none" strike="noStrike" cap="none" baseline="0" dirty="0" err="1">
                <a:solidFill>
                  <a:srgbClr val="37394C"/>
                </a:solidFill>
                <a:effectLst/>
                <a:uFillTx/>
                <a:latin typeface="Calibri" panose="020F0502020204030204" pitchFamily="34" charset="0"/>
                <a:cs typeface="Calibri" panose="020F0502020204030204" pitchFamily="34" charset="0"/>
              </a:rPr>
              <a:t>mwyach</a:t>
            </a:r>
            <a:r>
              <a:rPr lang="en-GB" sz="18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r" rtl="0">
              <a:lnSpc>
                <a:spcPct val="90000"/>
              </a:lnSpc>
              <a:spcBef>
                <a:spcPts val="1000"/>
              </a:spcBef>
              <a:spcAft>
                <a:spcPct val="0"/>
              </a:spcAft>
              <a:buSzPts val="1200"/>
              <a:buNone/>
            </a:pPr>
            <a:r>
              <a:rPr lang="en-GB" sz="1200" b="0" i="1" u="none" strike="noStrike" cap="none" baseline="0" dirty="0">
                <a:solidFill>
                  <a:srgbClr val="37394C"/>
                </a:solidFill>
                <a:effectLst/>
                <a:uFillTx/>
                <a:latin typeface="Calibri"/>
              </a:rPr>
              <a:t>https://www.legislation.gov.uk/ukpga/2010/15/schedule/1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1000"/>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1000"/>
                                        <p:tgtEl>
                                          <p:spTgt spid="1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9">
                                            <p:txEl>
                                              <p:pRg st="6" end="6"/>
                                            </p:txEl>
                                          </p:spTgt>
                                        </p:tgtEl>
                                        <p:attrNameLst>
                                          <p:attrName>style.visibility</p:attrName>
                                        </p:attrNameLst>
                                      </p:cBhvr>
                                      <p:to>
                                        <p:strVal val="visible"/>
                                      </p:to>
                                    </p:set>
                                    <p:animEffect transition="in" filter="fade">
                                      <p:cBhvr>
                                        <p:cTn id="37" dur="1000"/>
                                        <p:tgtEl>
                                          <p:spTgt spid="1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9">
                                            <p:txEl>
                                              <p:pRg st="7" end="7"/>
                                            </p:txEl>
                                          </p:spTgt>
                                        </p:tgtEl>
                                        <p:attrNameLst>
                                          <p:attrName>style.visibility</p:attrName>
                                        </p:attrNameLst>
                                      </p:cBhvr>
                                      <p:to>
                                        <p:strVal val="visible"/>
                                      </p:to>
                                    </p:set>
                                    <p:animEffect transition="in" filter="fade">
                                      <p:cBhvr>
                                        <p:cTn id="42" dur="1000"/>
                                        <p:tgtEl>
                                          <p:spTgt spid="1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9">
                                            <p:txEl>
                                              <p:pRg st="8" end="8"/>
                                            </p:txEl>
                                          </p:spTgt>
                                        </p:tgtEl>
                                        <p:attrNameLst>
                                          <p:attrName>style.visibility</p:attrName>
                                        </p:attrNameLst>
                                      </p:cBhvr>
                                      <p:to>
                                        <p:strVal val="visible"/>
                                      </p:to>
                                    </p:set>
                                    <p:animEffect transition="in" filter="fade">
                                      <p:cBhvr>
                                        <p:cTn id="47" dur="1000"/>
                                        <p:tgtEl>
                                          <p:spTgt spid="1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9">
                                            <p:txEl>
                                              <p:pRg st="9" end="9"/>
                                            </p:txEl>
                                          </p:spTgt>
                                        </p:tgtEl>
                                        <p:attrNameLst>
                                          <p:attrName>style.visibility</p:attrName>
                                        </p:attrNameLst>
                                      </p:cBhvr>
                                      <p:to>
                                        <p:strVal val="visible"/>
                                      </p:to>
                                    </p:set>
                                    <p:animEffect transition="in" filter="fade">
                                      <p:cBhvr>
                                        <p:cTn id="52" dur="1000"/>
                                        <p:tgtEl>
                                          <p:spTgt spid="1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9">
                                            <p:txEl>
                                              <p:pRg st="10" end="10"/>
                                            </p:txEl>
                                          </p:spTgt>
                                        </p:tgtEl>
                                        <p:attrNameLst>
                                          <p:attrName>style.visibility</p:attrName>
                                        </p:attrNameLst>
                                      </p:cBhvr>
                                      <p:to>
                                        <p:strVal val="visible"/>
                                      </p:to>
                                    </p:set>
                                    <p:animEffect transition="in" filter="fade">
                                      <p:cBhvr>
                                        <p:cTn id="57" dur="1000"/>
                                        <p:tgtEl>
                                          <p:spTgt spid="15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9">
                                            <p:txEl>
                                              <p:pRg st="11" end="11"/>
                                            </p:txEl>
                                          </p:spTgt>
                                        </p:tgtEl>
                                        <p:attrNameLst>
                                          <p:attrName>style.visibility</p:attrName>
                                        </p:attrNameLst>
                                      </p:cBhvr>
                                      <p:to>
                                        <p:strVal val="visible"/>
                                      </p:to>
                                    </p:set>
                                    <p:animEffect transition="in" filter="fade">
                                      <p:cBhvr>
                                        <p:cTn id="62" dur="1000"/>
                                        <p:tgtEl>
                                          <p:spTgt spid="1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6172200" y="240632"/>
            <a:ext cx="3874200" cy="8244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2800" dirty="0"/>
              <a:t>Protected Rights Under the Equality Act 2010</a:t>
            </a:r>
            <a:endParaRPr sz="2800" dirty="0"/>
          </a:p>
        </p:txBody>
      </p:sp>
      <p:pic>
        <p:nvPicPr>
          <p:cNvPr id="167" name="Google Shape;167;p23" descr="Social Care Wales - FOR Cardiff"/>
          <p:cNvPicPr preferRelativeResize="0"/>
          <p:nvPr/>
        </p:nvPicPr>
        <p:blipFill rotWithShape="1">
          <a:blip r:embed="rId3">
            <a:alphaModFix/>
          </a:blip>
          <a:srcRect/>
          <a:stretch/>
        </p:blipFill>
        <p:spPr>
          <a:xfrm>
            <a:off x="11353800" y="0"/>
            <a:ext cx="795276" cy="1070517"/>
          </a:xfrm>
          <a:prstGeom prst="rect">
            <a:avLst/>
          </a:prstGeom>
          <a:noFill/>
          <a:ln>
            <a:noFill/>
          </a:ln>
        </p:spPr>
      </p:pic>
      <p:sp>
        <p:nvSpPr>
          <p:cNvPr id="168" name="Google Shape;168;p23"/>
          <p:cNvSpPr txBox="1"/>
          <p:nvPr/>
        </p:nvSpPr>
        <p:spPr>
          <a:xfrm>
            <a:off x="5771900" y="1613625"/>
            <a:ext cx="47562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t>The Equality Act 2010 says that you must not be discriminated against because: </a:t>
            </a:r>
            <a:endParaRPr sz="2100" dirty="0"/>
          </a:p>
          <a:p>
            <a:pPr marL="457200" lvl="0" indent="-361950" algn="l" rtl="0">
              <a:spcBef>
                <a:spcPts val="0"/>
              </a:spcBef>
              <a:spcAft>
                <a:spcPts val="0"/>
              </a:spcAft>
              <a:buSzPts val="2100"/>
              <a:buChar char="●"/>
            </a:pPr>
            <a:r>
              <a:rPr lang="en-US" sz="2100" dirty="0"/>
              <a:t>you have a disability</a:t>
            </a:r>
            <a:endParaRPr sz="2100" dirty="0"/>
          </a:p>
          <a:p>
            <a:pPr marL="457200" lvl="0" indent="-361950" algn="l" rtl="0">
              <a:spcBef>
                <a:spcPts val="0"/>
              </a:spcBef>
              <a:spcAft>
                <a:spcPts val="0"/>
              </a:spcAft>
              <a:buSzPts val="2100"/>
              <a:buChar char="●"/>
            </a:pPr>
            <a:r>
              <a:rPr lang="en-US" sz="2100" dirty="0"/>
              <a:t>someone thinks you have a disability (this is known as discrimination by perception) </a:t>
            </a:r>
            <a:endParaRPr sz="2100" dirty="0"/>
          </a:p>
          <a:p>
            <a:pPr marL="457200" lvl="0" indent="-317500" algn="l" rtl="0">
              <a:spcBef>
                <a:spcPts val="0"/>
              </a:spcBef>
              <a:spcAft>
                <a:spcPts val="0"/>
              </a:spcAft>
              <a:buSzPts val="1400"/>
              <a:buChar char="●"/>
            </a:pPr>
            <a:r>
              <a:rPr lang="en-US" sz="2100" dirty="0"/>
              <a:t>you are connected to someone with a disability (this is known as discrimination by association</a:t>
            </a:r>
            <a:r>
              <a:rPr lang="en-US" dirty="0"/>
              <a:t>)</a:t>
            </a:r>
            <a:endParaRPr dirty="0"/>
          </a:p>
        </p:txBody>
      </p:sp>
      <p:sp>
        <p:nvSpPr>
          <p:cNvPr id="3" name="TextBox 2">
            <a:extLst>
              <a:ext uri="{FF2B5EF4-FFF2-40B4-BE49-F238E27FC236}">
                <a16:creationId xmlns:a16="http://schemas.microsoft.com/office/drawing/2014/main" id="{DECE5D77-B612-8EB0-A240-F61923E2A22B}"/>
              </a:ext>
            </a:extLst>
          </p:cNvPr>
          <p:cNvSpPr txBox="1"/>
          <p:nvPr/>
        </p:nvSpPr>
        <p:spPr>
          <a:xfrm>
            <a:off x="320041" y="240632"/>
            <a:ext cx="6094674" cy="861774"/>
          </a:xfrm>
          <a:prstGeom prst="rect">
            <a:avLst/>
          </a:prstGeom>
          <a:noFill/>
        </p:spPr>
        <p:txBody>
          <a:bodyPr wrap="square">
            <a:spAutoFit/>
          </a:bodyPr>
          <a:lstStyle/>
          <a:p>
            <a:r>
              <a:rPr lang="cy" sz="2500" i="0" u="none" strike="noStrike" cap="none" baseline="0" dirty="0">
                <a:solidFill>
                  <a:srgbClr val="000000"/>
                </a:solidFill>
                <a:effectLst/>
                <a:uFillTx/>
                <a:latin typeface="Calibri"/>
              </a:rPr>
              <a:t>Hawliau a Ddiogelir o dan Ddeddf Cydraddoldeb 2010</a:t>
            </a:r>
            <a:endParaRPr lang="en-GB" sz="2500" dirty="0"/>
          </a:p>
        </p:txBody>
      </p:sp>
      <p:sp>
        <p:nvSpPr>
          <p:cNvPr id="5" name="TextBox 4">
            <a:extLst>
              <a:ext uri="{FF2B5EF4-FFF2-40B4-BE49-F238E27FC236}">
                <a16:creationId xmlns:a16="http://schemas.microsoft.com/office/drawing/2014/main" id="{4EB7C2BA-E89A-5BC4-9FC6-2F5CA08FFFEF}"/>
              </a:ext>
            </a:extLst>
          </p:cNvPr>
          <p:cNvSpPr txBox="1"/>
          <p:nvPr/>
        </p:nvSpPr>
        <p:spPr>
          <a:xfrm>
            <a:off x="320042" y="1721687"/>
            <a:ext cx="4816502" cy="3323987"/>
          </a:xfrm>
          <a:prstGeom prst="rect">
            <a:avLst/>
          </a:prstGeom>
          <a:noFill/>
        </p:spPr>
        <p:txBody>
          <a:bodyPr wrap="square">
            <a:spAutoFit/>
          </a:bodyPr>
          <a:lstStyle/>
          <a:p>
            <a:pPr marL="0" lvl="0" indent="0" algn="l" rtl="0">
              <a:spcBef>
                <a:spcPct val="0"/>
              </a:spcBef>
              <a:spcAft>
                <a:spcPct val="0"/>
              </a:spcAft>
              <a:buNone/>
            </a:pPr>
            <a:r>
              <a:rPr lang="cy" sz="2100" b="0" i="0" u="none" strike="noStrike" cap="none" baseline="0" dirty="0">
                <a:solidFill>
                  <a:srgbClr val="000000"/>
                </a:solidFill>
                <a:effectLst/>
                <a:uFillTx/>
                <a:latin typeface="Arial"/>
              </a:rPr>
              <a:t>Mae Deddf Cydraddoldeb 2010 yn dweud na ddylid gwahaniaethu yn eich erbyn oherwydd: </a:t>
            </a:r>
          </a:p>
          <a:p>
            <a:pPr marL="457200" lvl="0" indent="-361950" algn="l" rtl="0">
              <a:spcBef>
                <a:spcPct val="0"/>
              </a:spcBef>
              <a:spcAft>
                <a:spcPct val="0"/>
              </a:spcAft>
              <a:buSzPts val="2100"/>
              <a:buChar char="●"/>
            </a:pPr>
            <a:r>
              <a:rPr lang="cy" sz="2100" b="0" i="0" u="none" strike="noStrike" cap="none" baseline="0" dirty="0">
                <a:solidFill>
                  <a:srgbClr val="000000"/>
                </a:solidFill>
                <a:effectLst/>
                <a:uFillTx/>
                <a:latin typeface="Arial"/>
              </a:rPr>
              <a:t>bod gennych anabledd</a:t>
            </a:r>
          </a:p>
          <a:p>
            <a:pPr marL="457200" lvl="0" indent="-361950" algn="l" rtl="0">
              <a:spcBef>
                <a:spcPct val="0"/>
              </a:spcBef>
              <a:spcAft>
                <a:spcPct val="0"/>
              </a:spcAft>
              <a:buSzPts val="2100"/>
              <a:buChar char="●"/>
            </a:pPr>
            <a:r>
              <a:rPr lang="cy" sz="2100" b="0" i="0" u="none" strike="noStrike" cap="none" baseline="0" dirty="0">
                <a:solidFill>
                  <a:srgbClr val="000000"/>
                </a:solidFill>
                <a:effectLst/>
                <a:uFillTx/>
                <a:latin typeface="Arial"/>
              </a:rPr>
              <a:t>mae rhywun yn meddwl bod gennych anabledd (gelwir hyn yn wahaniaethu trwy ganfyddiad) </a:t>
            </a:r>
          </a:p>
          <a:p>
            <a:pPr marL="457200" lvl="0" indent="-317500" algn="l" rtl="0">
              <a:spcBef>
                <a:spcPct val="0"/>
              </a:spcBef>
              <a:spcAft>
                <a:spcPct val="0"/>
              </a:spcAft>
              <a:buSzPts val="1400"/>
              <a:buChar char="●"/>
            </a:pPr>
            <a:r>
              <a:rPr lang="cy" sz="2100" b="0" i="0" u="none" strike="noStrike" cap="none" baseline="0" dirty="0">
                <a:solidFill>
                  <a:srgbClr val="000000"/>
                </a:solidFill>
                <a:effectLst/>
                <a:uFillTx/>
                <a:latin typeface="Arial"/>
              </a:rPr>
              <a:t>rydych yn gysylltiedig â rhywun ag anabledd (gelwir hyn yn wahaniaethu trwy gysylltiad)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6087980" y="108284"/>
            <a:ext cx="4499700" cy="1029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What is meant by ‘Physical Impairment’?</a:t>
            </a:r>
            <a:endParaRPr sz="2800" dirty="0"/>
          </a:p>
        </p:txBody>
      </p:sp>
      <p:sp>
        <p:nvSpPr>
          <p:cNvPr id="175" name="Google Shape;175;p24"/>
          <p:cNvSpPr txBox="1">
            <a:spLocks noGrp="1"/>
          </p:cNvSpPr>
          <p:nvPr>
            <p:ph type="body" idx="2"/>
          </p:nvPr>
        </p:nvSpPr>
        <p:spPr>
          <a:xfrm>
            <a:off x="6172200" y="1287379"/>
            <a:ext cx="5181600" cy="4889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176" name="Google Shape;176;p24" descr="Social Care Wales - FOR Cardiff"/>
          <p:cNvPicPr preferRelativeResize="0"/>
          <p:nvPr/>
        </p:nvPicPr>
        <p:blipFill rotWithShape="1">
          <a:blip r:embed="rId3">
            <a:alphaModFix/>
          </a:blip>
          <a:srcRect/>
          <a:stretch/>
        </p:blipFill>
        <p:spPr>
          <a:xfrm>
            <a:off x="11237640" y="1"/>
            <a:ext cx="911436" cy="1226879"/>
          </a:xfrm>
          <a:prstGeom prst="rect">
            <a:avLst/>
          </a:prstGeom>
          <a:noFill/>
          <a:ln>
            <a:noFill/>
          </a:ln>
        </p:spPr>
      </p:pic>
      <p:sp>
        <p:nvSpPr>
          <p:cNvPr id="177" name="Google Shape;177;p24" descr="Difficulty Walking: Symptoms &amp; Causes | Gait Abnormality"/>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8" name="Google Shape;178;p24" descr="Impairment icon set. Collection contain blindness, deafness, dumbness,  wheelchair and over icons. Impairment elements set Stock Vector Image &amp; Art  - Alamy"/>
          <p:cNvPicPr preferRelativeResize="0"/>
          <p:nvPr/>
        </p:nvPicPr>
        <p:blipFill rotWithShape="1">
          <a:blip r:embed="rId4">
            <a:alphaModFix/>
          </a:blip>
          <a:srcRect b="10047"/>
          <a:stretch/>
        </p:blipFill>
        <p:spPr>
          <a:xfrm>
            <a:off x="6545324" y="1137236"/>
            <a:ext cx="4319192" cy="2578405"/>
          </a:xfrm>
          <a:prstGeom prst="rect">
            <a:avLst/>
          </a:prstGeom>
          <a:noFill/>
          <a:ln>
            <a:noFill/>
          </a:ln>
        </p:spPr>
      </p:pic>
      <p:sp>
        <p:nvSpPr>
          <p:cNvPr id="179" name="Google Shape;179;p24"/>
          <p:cNvSpPr txBox="1"/>
          <p:nvPr/>
        </p:nvSpPr>
        <p:spPr>
          <a:xfrm>
            <a:off x="6364706" y="4018547"/>
            <a:ext cx="5474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dirty="0">
                <a:solidFill>
                  <a:schemeClr val="dk1"/>
                </a:solidFill>
                <a:latin typeface="Calibri"/>
                <a:ea typeface="Calibri"/>
                <a:cs typeface="Calibri"/>
                <a:sym typeface="Calibri"/>
              </a:rPr>
              <a:t>A physical impairment is viewed as an injury, illness, or congenital (a condition you are born with) that causes or is likely to cause a long term effect on physical appearance and/or limitation of function within the individual that differs from the commonplace.</a:t>
            </a:r>
            <a:endParaRPr sz="2400" b="0" i="1"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B0DBB6B-40EE-4042-907A-8BCA50158751}"/>
              </a:ext>
            </a:extLst>
          </p:cNvPr>
          <p:cNvSpPr txBox="1"/>
          <p:nvPr/>
        </p:nvSpPr>
        <p:spPr>
          <a:xfrm>
            <a:off x="460375" y="266232"/>
            <a:ext cx="4302456" cy="954107"/>
          </a:xfrm>
          <a:prstGeom prst="rect">
            <a:avLst/>
          </a:prstGeom>
          <a:noFill/>
        </p:spPr>
        <p:txBody>
          <a:bodyPr wrap="square">
            <a:spAutoFit/>
          </a:bodyPr>
          <a:lstStyle/>
          <a:p>
            <a:r>
              <a:rPr lang="cy" sz="2800" b="0" i="0" u="none" strike="noStrike" cap="none" baseline="0" dirty="0">
                <a:solidFill>
                  <a:srgbClr val="000000"/>
                </a:solidFill>
                <a:effectLst/>
                <a:uFillTx/>
                <a:latin typeface="Calibri"/>
              </a:rPr>
              <a:t>Beth yw ystyr 'Nam Corfforol'?</a:t>
            </a:r>
            <a:endParaRPr lang="en-GB" sz="2800" dirty="0"/>
          </a:p>
        </p:txBody>
      </p:sp>
      <p:pic>
        <p:nvPicPr>
          <p:cNvPr id="4" name="Google Shape;178;p24" descr="Impairment icon set. Collection contain blindness, deafness, dumbness,  wheelchair and over icons. Impairment elements set Stock Vector Image &amp; Art  - Alamy">
            <a:extLst>
              <a:ext uri="{FF2B5EF4-FFF2-40B4-BE49-F238E27FC236}">
                <a16:creationId xmlns:a16="http://schemas.microsoft.com/office/drawing/2014/main" id="{3D0886DF-A037-337D-D32C-A0455B174EC6}"/>
              </a:ext>
            </a:extLst>
          </p:cNvPr>
          <p:cNvPicPr preferRelativeResize="0"/>
          <p:nvPr/>
        </p:nvPicPr>
        <p:blipFill>
          <a:blip r:embed="rId4">
            <a:alphaModFix/>
          </a:blip>
          <a:srcRect b="10047"/>
          <a:stretch>
            <a:fillRect/>
          </a:stretch>
        </p:blipFill>
        <p:spPr>
          <a:xfrm>
            <a:off x="368486" y="1153824"/>
            <a:ext cx="4319192" cy="2578405"/>
          </a:xfrm>
          <a:prstGeom prst="rect">
            <a:avLst/>
          </a:prstGeom>
          <a:noFill/>
          <a:ln>
            <a:noFill/>
          </a:ln>
        </p:spPr>
      </p:pic>
      <p:sp>
        <p:nvSpPr>
          <p:cNvPr id="6" name="TextBox 5">
            <a:extLst>
              <a:ext uri="{FF2B5EF4-FFF2-40B4-BE49-F238E27FC236}">
                <a16:creationId xmlns:a16="http://schemas.microsoft.com/office/drawing/2014/main" id="{0B04867A-8E2C-BB0D-361C-CA4D2B870BA3}"/>
              </a:ext>
            </a:extLst>
          </p:cNvPr>
          <p:cNvSpPr txBox="1"/>
          <p:nvPr/>
        </p:nvSpPr>
        <p:spPr>
          <a:xfrm>
            <a:off x="307975" y="4018991"/>
            <a:ext cx="5181600" cy="2677656"/>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2400"/>
              <a:buFont typeface="Arial"/>
              <a:buNone/>
            </a:pPr>
            <a:r>
              <a:rPr lang="cy" sz="2400" b="0" i="1" u="none" strike="noStrike" cap="none" baseline="0" dirty="0">
                <a:solidFill>
                  <a:srgbClr val="000000"/>
                </a:solidFill>
                <a:effectLst/>
                <a:uFillTx/>
                <a:latin typeface="Calibri"/>
              </a:rPr>
              <a:t>Mae nam corfforol yn cael ei ystyried yn anaf, salwch, neu gyflwr cynhenid (cyflwr y cawsoch eich geni ag ef) sy'n achosi neu'n debygol o achosi effaith hirdymor ar ymddangosiad corfforol a/neu gyfyngu ar weithrediad yr unigolyn sy'n wahanol i'r cyffredin.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6172200" y="80352"/>
            <a:ext cx="4728300" cy="72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Additionally…</a:t>
            </a:r>
            <a:endParaRPr sz="3200" dirty="0"/>
          </a:p>
        </p:txBody>
      </p:sp>
      <p:sp>
        <p:nvSpPr>
          <p:cNvPr id="186" name="Google Shape;186;p25"/>
          <p:cNvSpPr txBox="1">
            <a:spLocks noGrp="1"/>
          </p:cNvSpPr>
          <p:nvPr>
            <p:ph type="body" idx="2"/>
          </p:nvPr>
        </p:nvSpPr>
        <p:spPr>
          <a:xfrm>
            <a:off x="6265774" y="804252"/>
            <a:ext cx="5883300" cy="571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n-US" sz="1800" dirty="0">
                <a:latin typeface="Calibri"/>
                <a:ea typeface="Calibri"/>
                <a:cs typeface="Calibri"/>
                <a:sym typeface="Calibri"/>
              </a:rPr>
              <a:t>Physical impairments can be a result of:</a:t>
            </a:r>
            <a:endParaRPr sz="1800" dirty="0"/>
          </a:p>
          <a:p>
            <a:pPr marL="0" lvl="0" indent="0" algn="l" rtl="0">
              <a:lnSpc>
                <a:spcPct val="90000"/>
              </a:lnSpc>
              <a:spcBef>
                <a:spcPts val="1000"/>
              </a:spcBef>
              <a:spcAft>
                <a:spcPts val="0"/>
              </a:spcAft>
              <a:buClr>
                <a:schemeClr val="dk1"/>
              </a:buClr>
              <a:buSzPct val="100000"/>
              <a:buNone/>
            </a:pPr>
            <a:endParaRPr sz="1800" dirty="0">
              <a:latin typeface="Calibri"/>
              <a:ea typeface="Calibri"/>
              <a:cs typeface="Calibri"/>
              <a:sym typeface="Calibri"/>
            </a:endParaRPr>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Cerebral Palsy</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Spinal-cord injury</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Muscular Dystrophy</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Spina bifida</a:t>
            </a:r>
            <a:endParaRPr sz="1800" dirty="0">
              <a:latin typeface="Calibri"/>
              <a:ea typeface="Calibri"/>
              <a:cs typeface="Calibri"/>
              <a:sym typeface="Calibri"/>
            </a:endParaRPr>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Injury (broken leg or arm)</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Head injury </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Sensory impairment or loss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Loss of limb/s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Stroke </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Multiple Sclerosis</a:t>
            </a:r>
            <a:endParaRPr sz="1800" dirty="0">
              <a:latin typeface="Calibri"/>
              <a:ea typeface="Calibri"/>
              <a:cs typeface="Calibri"/>
              <a:sym typeface="Calibri"/>
            </a:endParaRPr>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Alzheimer’s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Brain </a:t>
            </a:r>
            <a:r>
              <a:rPr lang="en-US" sz="1800" dirty="0" err="1">
                <a:latin typeface="Calibri"/>
                <a:ea typeface="Calibri"/>
                <a:cs typeface="Calibri"/>
                <a:sym typeface="Calibri"/>
              </a:rPr>
              <a:t>tumours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Parkinson’s</a:t>
            </a:r>
            <a:endParaRPr sz="1800" dirty="0"/>
          </a:p>
          <a:p>
            <a:pPr marL="228600" lvl="0" indent="-241934" algn="l" rtl="0">
              <a:lnSpc>
                <a:spcPct val="90000"/>
              </a:lnSpc>
              <a:spcBef>
                <a:spcPts val="1000"/>
              </a:spcBef>
              <a:spcAft>
                <a:spcPts val="0"/>
              </a:spcAft>
              <a:buClr>
                <a:schemeClr val="dk1"/>
              </a:buClr>
              <a:buSzPct val="100000"/>
              <a:buChar char="•"/>
            </a:pPr>
            <a:r>
              <a:rPr lang="en-US" sz="1800" dirty="0">
                <a:latin typeface="Calibri"/>
                <a:ea typeface="Calibri"/>
                <a:cs typeface="Calibri"/>
                <a:sym typeface="Calibri"/>
              </a:rPr>
              <a:t>Chronic Obstructive Pulmonary Disease (COPD).</a:t>
            </a:r>
            <a:endParaRPr sz="1800" dirty="0">
              <a:latin typeface="Calibri"/>
              <a:ea typeface="Calibri"/>
              <a:cs typeface="Calibri"/>
              <a:sym typeface="Calibri"/>
            </a:endParaRPr>
          </a:p>
        </p:txBody>
      </p:sp>
      <p:pic>
        <p:nvPicPr>
          <p:cNvPr id="187" name="Google Shape;187;p25" descr="Social Care Wales - FOR Cardiff"/>
          <p:cNvPicPr preferRelativeResize="0"/>
          <p:nvPr/>
        </p:nvPicPr>
        <p:blipFill rotWithShape="1">
          <a:blip r:embed="rId3">
            <a:alphaModFix/>
          </a:blip>
          <a:srcRect/>
          <a:stretch/>
        </p:blipFill>
        <p:spPr>
          <a:xfrm>
            <a:off x="11297653" y="1"/>
            <a:ext cx="851421" cy="1146096"/>
          </a:xfrm>
          <a:prstGeom prst="rect">
            <a:avLst/>
          </a:prstGeom>
          <a:noFill/>
          <a:ln>
            <a:noFill/>
          </a:ln>
        </p:spPr>
      </p:pic>
      <p:sp>
        <p:nvSpPr>
          <p:cNvPr id="3" name="TextBox 2">
            <a:extLst>
              <a:ext uri="{FF2B5EF4-FFF2-40B4-BE49-F238E27FC236}">
                <a16:creationId xmlns:a16="http://schemas.microsoft.com/office/drawing/2014/main" id="{45A0CEA7-B9C4-52EC-976F-32F5CCFC948C}"/>
              </a:ext>
            </a:extLst>
          </p:cNvPr>
          <p:cNvSpPr txBox="1"/>
          <p:nvPr/>
        </p:nvSpPr>
        <p:spPr>
          <a:xfrm>
            <a:off x="171100" y="109739"/>
            <a:ext cx="6094674" cy="584775"/>
          </a:xfrm>
          <a:prstGeom prst="rect">
            <a:avLst/>
          </a:prstGeom>
          <a:noFill/>
        </p:spPr>
        <p:txBody>
          <a:bodyPr wrap="square">
            <a:spAutoFit/>
          </a:bodyPr>
          <a:lstStyle/>
          <a:p>
            <a:r>
              <a:rPr lang="cy" sz="3200" b="0" i="0" u="none" strike="noStrike" cap="none" baseline="0" dirty="0">
                <a:solidFill>
                  <a:srgbClr val="000000"/>
                </a:solidFill>
                <a:effectLst/>
                <a:uFillTx/>
                <a:latin typeface="Calibri"/>
              </a:rPr>
              <a:t>At hynny...</a:t>
            </a:r>
            <a:endParaRPr lang="en-GB" sz="3200" dirty="0"/>
          </a:p>
        </p:txBody>
      </p:sp>
      <p:sp>
        <p:nvSpPr>
          <p:cNvPr id="5" name="TextBox 4">
            <a:extLst>
              <a:ext uri="{FF2B5EF4-FFF2-40B4-BE49-F238E27FC236}">
                <a16:creationId xmlns:a16="http://schemas.microsoft.com/office/drawing/2014/main" id="{E18BD41F-5149-803A-78CE-D2E08E5840EA}"/>
              </a:ext>
            </a:extLst>
          </p:cNvPr>
          <p:cNvSpPr txBox="1"/>
          <p:nvPr/>
        </p:nvSpPr>
        <p:spPr>
          <a:xfrm>
            <a:off x="171100" y="804252"/>
            <a:ext cx="6094674" cy="6004721"/>
          </a:xfrm>
          <a:prstGeom prst="rect">
            <a:avLst/>
          </a:prstGeom>
          <a:noFill/>
        </p:spPr>
        <p:txBody>
          <a:bodyPr wrap="square">
            <a:spAutoFit/>
          </a:bodyPr>
          <a:lstStyle/>
          <a:p>
            <a:pPr marL="0" lvl="0" indent="0" algn="l" rtl="0">
              <a:lnSpc>
                <a:spcPct val="90000"/>
              </a:lnSpc>
              <a:spcBef>
                <a:spcPct val="0"/>
              </a:spcBef>
              <a:spcAft>
                <a:spcPct val="0"/>
              </a:spcAft>
              <a:buClr>
                <a:schemeClr val="dk1"/>
              </a:buClr>
              <a:buSzTx/>
              <a:buNone/>
            </a:pPr>
            <a:r>
              <a:rPr lang="en-GB" sz="1800" b="0" i="0" u="none" strike="noStrike" cap="none" baseline="0" dirty="0">
                <a:solidFill>
                  <a:srgbClr val="000000"/>
                </a:solidFill>
                <a:effectLst/>
                <a:uFillTx/>
                <a:latin typeface="Calibri"/>
              </a:rPr>
              <a:t>Gall </a:t>
            </a:r>
            <a:r>
              <a:rPr lang="en-GB" sz="1800" b="0" i="0" u="none" strike="noStrike" cap="none" baseline="0" dirty="0" err="1">
                <a:solidFill>
                  <a:srgbClr val="000000"/>
                </a:solidFill>
                <a:effectLst/>
                <a:uFillTx/>
                <a:latin typeface="Calibri"/>
              </a:rPr>
              <a:t>namau</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corfforol</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fod</a:t>
            </a:r>
            <a:r>
              <a:rPr lang="en-GB" sz="1800" b="0" i="0" u="none" strike="noStrike" cap="none" baseline="0" dirty="0">
                <a:solidFill>
                  <a:srgbClr val="000000"/>
                </a:solidFill>
                <a:effectLst/>
                <a:uFillTx/>
                <a:latin typeface="Calibri"/>
              </a:rPr>
              <a:t> o </a:t>
            </a:r>
            <a:r>
              <a:rPr lang="en-GB" sz="1800" b="0" i="0" u="none" strike="noStrike" cap="none" baseline="0" dirty="0" err="1">
                <a:solidFill>
                  <a:srgbClr val="000000"/>
                </a:solidFill>
                <a:effectLst/>
                <a:uFillTx/>
                <a:latin typeface="Calibri"/>
              </a:rPr>
              <a:t>ganlyniad</a:t>
            </a:r>
            <a:r>
              <a:rPr lang="en-GB" sz="1800" b="0" i="0" u="none" strike="noStrike" cap="none" baseline="0" dirty="0">
                <a:solidFill>
                  <a:srgbClr val="000000"/>
                </a:solidFill>
                <a:effectLst/>
                <a:uFillTx/>
                <a:latin typeface="Calibri"/>
              </a:rPr>
              <a:t> i:</a:t>
            </a:r>
          </a:p>
          <a:p>
            <a:pPr marL="0" lvl="0" indent="0" algn="l" rtl="0">
              <a:lnSpc>
                <a:spcPct val="90000"/>
              </a:lnSpc>
              <a:spcBef>
                <a:spcPts val="1000"/>
              </a:spcBef>
              <a:spcAft>
                <a:spcPct val="0"/>
              </a:spcAft>
              <a:buClr>
                <a:schemeClr val="dk1"/>
              </a:buClr>
              <a:buSzTx/>
              <a:buNone/>
            </a:pPr>
            <a:endParaRPr lang="en-GB" sz="1800" dirty="0">
              <a:latin typeface="Calibri"/>
              <a:ea typeface="Calibri"/>
              <a:cs typeface="Calibri"/>
              <a:sym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Parlys</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Ymennydd</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Anaf</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i</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fadruddyn</a:t>
            </a:r>
            <a:r>
              <a:rPr lang="en-GB" sz="1800" b="0" i="0" u="none" strike="noStrike" cap="none" baseline="0" dirty="0">
                <a:solidFill>
                  <a:srgbClr val="000000"/>
                </a:solidFill>
                <a:effectLst/>
                <a:uFillTx/>
                <a:latin typeface="Calibri"/>
              </a:rPr>
              <a:t> y </a:t>
            </a:r>
            <a:r>
              <a:rPr lang="en-GB" sz="1800" b="0" i="0" u="none" strike="noStrike" cap="none" baseline="0" dirty="0" err="1">
                <a:solidFill>
                  <a:srgbClr val="000000"/>
                </a:solidFill>
                <a:effectLst/>
                <a:uFillTx/>
                <a:latin typeface="Calibri"/>
              </a:rPr>
              <a:t>cefn</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Nychdod</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Cyhyrol</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a:solidFill>
                  <a:srgbClr val="000000"/>
                </a:solidFill>
                <a:effectLst/>
                <a:uFillTx/>
                <a:latin typeface="Calibri"/>
              </a:rPr>
              <a:t>Spina bifida</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Anaf</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coes</a:t>
            </a:r>
            <a:r>
              <a:rPr lang="en-GB" sz="1800" b="0" i="0" u="none" strike="noStrike" cap="none" baseline="0" dirty="0">
                <a:solidFill>
                  <a:srgbClr val="000000"/>
                </a:solidFill>
                <a:effectLst/>
                <a:uFillTx/>
                <a:latin typeface="Calibri"/>
              </a:rPr>
              <a:t> neu </a:t>
            </a:r>
            <a:r>
              <a:rPr lang="en-GB" sz="1800" b="0" i="0" u="none" strike="noStrike" cap="none" baseline="0" dirty="0" err="1">
                <a:solidFill>
                  <a:srgbClr val="000000"/>
                </a:solidFill>
                <a:effectLst/>
                <a:uFillTx/>
                <a:latin typeface="Calibri"/>
              </a:rPr>
              <a:t>fraich</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wedi</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torri</a:t>
            </a:r>
            <a:r>
              <a:rPr lang="en-GB" sz="1800" b="0" i="0" u="none" strike="noStrike" cap="none" baseline="0" dirty="0">
                <a:solidFill>
                  <a:srgbClr val="000000"/>
                </a:solidFill>
                <a:effectLst/>
                <a:uFillTx/>
                <a:latin typeface="Calibri"/>
              </a:rPr>
              <a:t>)</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Anaf</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i'r</a:t>
            </a:r>
            <a:r>
              <a:rPr lang="en-GB" sz="1800" b="0" i="0" u="none" strike="noStrike" cap="none" baseline="0" dirty="0">
                <a:solidFill>
                  <a:srgbClr val="000000"/>
                </a:solidFill>
                <a:effectLst/>
                <a:uFillTx/>
                <a:latin typeface="Calibri"/>
              </a:rPr>
              <a:t> pen </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a:solidFill>
                  <a:srgbClr val="000000"/>
                </a:solidFill>
                <a:effectLst/>
                <a:uFillTx/>
                <a:latin typeface="Calibri"/>
              </a:rPr>
              <a:t>Nam neu </a:t>
            </a:r>
            <a:r>
              <a:rPr lang="en-GB" sz="1800" b="0" i="0" u="none" strike="noStrike" cap="none" baseline="0" dirty="0" err="1">
                <a:solidFill>
                  <a:srgbClr val="000000"/>
                </a:solidFill>
                <a:effectLst/>
                <a:uFillTx/>
                <a:latin typeface="Calibri"/>
              </a:rPr>
              <a:t>golled</a:t>
            </a:r>
            <a:r>
              <a:rPr lang="en-GB" sz="1800" b="0" i="0" u="none" strike="noStrike" cap="none" baseline="0" dirty="0">
                <a:solidFill>
                  <a:srgbClr val="000000"/>
                </a:solidFill>
                <a:effectLst/>
                <a:uFillTx/>
                <a:latin typeface="Calibri"/>
              </a:rPr>
              <a:t> o ran y </a:t>
            </a:r>
            <a:r>
              <a:rPr lang="en-GB" sz="1800" b="0" i="0" u="none" strike="noStrike" cap="none" baseline="0" dirty="0" err="1">
                <a:solidFill>
                  <a:srgbClr val="000000"/>
                </a:solidFill>
                <a:effectLst/>
                <a:uFillTx/>
                <a:latin typeface="Calibri"/>
              </a:rPr>
              <a:t>synhwyrau</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Colli</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aelod</a:t>
            </a:r>
            <a:r>
              <a:rPr lang="en-GB" sz="1800" b="0" i="0" u="none" strike="noStrike" cap="none" baseline="0" dirty="0">
                <a:solidFill>
                  <a:srgbClr val="000000"/>
                </a:solidFill>
                <a:effectLst/>
                <a:uFillTx/>
                <a:latin typeface="Calibri"/>
              </a:rPr>
              <a:t>/au</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Strôc</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Sglerosis</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Ymledol</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Clefyd</a:t>
            </a:r>
            <a:r>
              <a:rPr lang="en-GB" sz="1800" b="0" i="0" u="none" strike="noStrike" cap="none" baseline="0" dirty="0">
                <a:solidFill>
                  <a:srgbClr val="000000"/>
                </a:solidFill>
                <a:effectLst/>
                <a:uFillTx/>
                <a:latin typeface="Calibri"/>
              </a:rPr>
              <a:t> Alzheimer</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Tiwmorau</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ar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ymennydd</a:t>
            </a:r>
            <a:endParaRPr lang="en-GB" sz="1800" b="0" i="0" u="none" strike="noStrike" cap="none" baseline="0" dirty="0">
              <a:solidFill>
                <a:srgbClr val="000000"/>
              </a:solidFill>
              <a:effectLst/>
              <a:uFillTx/>
              <a:latin typeface="Calibri"/>
            </a:endParaRP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Clefyd</a:t>
            </a:r>
            <a:r>
              <a:rPr lang="en-GB" sz="1800" b="0" i="0" u="none" strike="noStrike" cap="none" baseline="0" dirty="0">
                <a:solidFill>
                  <a:srgbClr val="000000"/>
                </a:solidFill>
                <a:effectLst/>
                <a:uFillTx/>
                <a:latin typeface="Calibri"/>
              </a:rPr>
              <a:t> Parkinson</a:t>
            </a:r>
          </a:p>
          <a:p>
            <a:pPr marL="228600" lvl="0" indent="-241934" algn="l" rtl="0">
              <a:lnSpc>
                <a:spcPct val="90000"/>
              </a:lnSpc>
              <a:spcBef>
                <a:spcPts val="1000"/>
              </a:spcBef>
              <a:spcAft>
                <a:spcPct val="0"/>
              </a:spcAft>
              <a:buClr>
                <a:schemeClr val="dk1"/>
              </a:buClr>
              <a:buSzTx/>
              <a:buChar char="•"/>
            </a:pPr>
            <a:r>
              <a:rPr lang="en-GB" sz="1800" b="0" i="0" u="none" strike="noStrike" cap="none" baseline="0" dirty="0" err="1">
                <a:solidFill>
                  <a:srgbClr val="000000"/>
                </a:solidFill>
                <a:effectLst/>
                <a:uFillTx/>
                <a:latin typeface="Calibri"/>
              </a:rPr>
              <a:t>Clefyd</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Rhwystrol</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Cronig</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yr</a:t>
            </a:r>
            <a:r>
              <a:rPr lang="en-GB" sz="1800" b="0" i="0" u="none" strike="noStrike" cap="none" baseline="0" dirty="0">
                <a:solidFill>
                  <a:srgbClr val="000000"/>
                </a:solidFill>
                <a:effectLst/>
                <a:uFillTx/>
                <a:latin typeface="Calibri"/>
              </a:rPr>
              <a:t> </a:t>
            </a:r>
            <a:r>
              <a:rPr lang="en-GB" sz="1800" b="0" i="0" u="none" strike="noStrike" cap="none" baseline="0" dirty="0" err="1">
                <a:solidFill>
                  <a:srgbClr val="000000"/>
                </a:solidFill>
                <a:effectLst/>
                <a:uFillTx/>
                <a:latin typeface="Calibri"/>
              </a:rPr>
              <a:t>Ysgyfaint</a:t>
            </a:r>
            <a:r>
              <a:rPr lang="en-GB" sz="1800" b="0" i="0" u="none" strike="noStrike" cap="none" baseline="0" dirty="0">
                <a:solidFill>
                  <a:srgbClr val="000000"/>
                </a:solidFill>
                <a:effectLst/>
                <a:uFillTx/>
                <a:latin typeface="Calibri"/>
              </a:rPr>
              <a:t> (COPD).</a:t>
            </a:r>
            <a:endParaRPr lang="en-GB" sz="2000" b="0" i="0" u="none" strike="noStrike" cap="none" baseline="0" dirty="0">
              <a:solidFill>
                <a:srgbClr val="000000"/>
              </a:solidFill>
              <a:effectLst/>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6019800" y="365125"/>
            <a:ext cx="5334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Stop and reflect</a:t>
            </a:r>
            <a:endParaRPr dirty="0"/>
          </a:p>
        </p:txBody>
      </p:sp>
      <p:sp>
        <p:nvSpPr>
          <p:cNvPr id="194" name="Google Shape;194;p26"/>
          <p:cNvSpPr txBox="1">
            <a:spLocks noGrp="1"/>
          </p:cNvSpPr>
          <p:nvPr>
            <p:ph type="body" idx="1"/>
          </p:nvPr>
        </p:nvSpPr>
        <p:spPr>
          <a:xfrm>
            <a:off x="381662" y="1825625"/>
            <a:ext cx="5311472" cy="4351200"/>
          </a:xfrm>
          <a:prstGeom prst="rect">
            <a:avLst/>
          </a:prstGeom>
        </p:spPr>
        <p:txBody>
          <a:bodyPr spcFirstLastPara="1" wrap="square" lIns="91425" tIns="45700" rIns="91425" bIns="45700" anchor="t" anchorCtr="0">
            <a:normAutofit/>
          </a:bodyPr>
          <a:lstStyle/>
          <a:p>
            <a:pPr marL="0" lvl="0" indent="0" algn="l" rtl="0">
              <a:spcBef>
                <a:spcPts val="1000"/>
              </a:spcBef>
              <a:spcAft>
                <a:spcPct val="0"/>
              </a:spcAft>
              <a:buNone/>
            </a:pPr>
            <a:r>
              <a:rPr lang="en-GB" sz="2800" b="0" i="0" u="none" strike="noStrike" cap="none" baseline="0" dirty="0">
                <a:solidFill>
                  <a:srgbClr val="000000"/>
                </a:solidFill>
                <a:effectLst/>
                <a:uFillTx/>
                <a:latin typeface="Calibri"/>
              </a:rPr>
              <a:t>4.1 Beth a </a:t>
            </a:r>
            <a:r>
              <a:rPr lang="en-GB" sz="2800" b="0" i="0" u="none" strike="noStrike" cap="none" baseline="0" dirty="0" err="1">
                <a:solidFill>
                  <a:srgbClr val="000000"/>
                </a:solidFill>
                <a:effectLst/>
                <a:uFillTx/>
                <a:latin typeface="Calibri"/>
              </a:rPr>
              <a:t>olygir</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gan</a:t>
            </a:r>
            <a:r>
              <a:rPr lang="en-GB" sz="2800" b="0" i="0" u="none" strike="noStrike" cap="none" baseline="0" dirty="0">
                <a:solidFill>
                  <a:srgbClr val="000000"/>
                </a:solidFill>
                <a:effectLst/>
                <a:uFillTx/>
                <a:latin typeface="Calibri"/>
              </a:rPr>
              <a:t> y </a:t>
            </a:r>
            <a:r>
              <a:rPr lang="en-GB" sz="2800" b="0" i="0" u="none" strike="noStrike" cap="none" baseline="0" dirty="0" err="1">
                <a:solidFill>
                  <a:srgbClr val="000000"/>
                </a:solidFill>
                <a:effectLst/>
                <a:uFillTx/>
                <a:latin typeface="Calibri"/>
              </a:rPr>
              <a:t>termau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anabledd</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anabl</a:t>
            </a:r>
            <a:r>
              <a:rPr lang="en-GB" sz="2800" b="0" i="0" u="none" strike="noStrike" cap="none" baseline="0" dirty="0">
                <a:solidFill>
                  <a:srgbClr val="000000"/>
                </a:solidFill>
                <a:effectLst/>
                <a:uFillTx/>
                <a:latin typeface="Calibri"/>
              </a:rPr>
              <a:t>’ a ‘</a:t>
            </a:r>
            <a:r>
              <a:rPr lang="en-GB" sz="2800" b="0" i="0" u="none" strike="noStrike" cap="none" baseline="0" dirty="0" err="1">
                <a:solidFill>
                  <a:srgbClr val="000000"/>
                </a:solidFill>
                <a:effectLst/>
                <a:uFillTx/>
                <a:latin typeface="Calibri"/>
              </a:rPr>
              <a:t>nam</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corfforol</a:t>
            </a:r>
            <a:r>
              <a:rPr lang="en-GB" sz="2800" b="0" i="0" u="none" strike="noStrike" cap="none" baseline="0" dirty="0">
                <a:solidFill>
                  <a:srgbClr val="000000"/>
                </a:solidFill>
                <a:effectLst/>
                <a:uFillTx/>
                <a:latin typeface="Calibri"/>
              </a:rPr>
              <a:t>’ </a:t>
            </a:r>
          </a:p>
          <a:p>
            <a:pPr marL="0" lvl="0" indent="0" algn="l" rtl="0">
              <a:spcBef>
                <a:spcPts val="1000"/>
              </a:spcBef>
              <a:spcAft>
                <a:spcPct val="0"/>
              </a:spcAft>
              <a:buNone/>
            </a:pPr>
            <a:endParaRPr lang="en-GB" dirty="0"/>
          </a:p>
          <a:p>
            <a:pPr marL="0" lvl="0" indent="0" algn="l" rtl="0">
              <a:spcBef>
                <a:spcPts val="1000"/>
              </a:spcBef>
              <a:spcAft>
                <a:spcPct val="0"/>
              </a:spcAft>
              <a:buNone/>
            </a:pPr>
            <a:r>
              <a:rPr lang="en-GB" sz="2800" b="0" i="0" u="none" strike="noStrike" cap="none" baseline="0" dirty="0" err="1">
                <a:solidFill>
                  <a:srgbClr val="000000"/>
                </a:solidFill>
                <a:effectLst/>
                <a:uFillTx/>
                <a:latin typeface="Calibri"/>
              </a:rPr>
              <a:t>Gwnewch</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nodiadau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gan</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ddefnyddio</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ffynonellau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dibynadwy</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i</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gefnogi</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eich</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diffiniadau</a:t>
            </a:r>
            <a:endParaRPr lang="en-GB" sz="2800" b="0" i="0" u="none" strike="noStrike" cap="none" baseline="0" dirty="0">
              <a:solidFill>
                <a:srgbClr val="000000"/>
              </a:solidFill>
              <a:effectLst/>
              <a:uFillTx/>
              <a:latin typeface="Calibri"/>
            </a:endParaRPr>
          </a:p>
          <a:p>
            <a:pPr marL="0" lvl="0" indent="0" algn="l" rtl="0">
              <a:spcBef>
                <a:spcPts val="1000"/>
              </a:spcBef>
              <a:spcAft>
                <a:spcPct val="0"/>
              </a:spcAft>
              <a:buNone/>
            </a:pPr>
            <a:endParaRPr lang="en-GB" dirty="0"/>
          </a:p>
          <a:p>
            <a:pPr marL="0" lvl="0" indent="0" algn="l" rtl="0">
              <a:spcBef>
                <a:spcPts val="1000"/>
              </a:spcBef>
              <a:spcAft>
                <a:spcPct val="0"/>
              </a:spcAft>
              <a:buNone/>
            </a:pPr>
            <a:r>
              <a:rPr lang="en-GB" sz="2800" b="0" i="0" u="none" strike="noStrike" cap="none" baseline="0" dirty="0" err="1">
                <a:solidFill>
                  <a:srgbClr val="000000"/>
                </a:solidFill>
                <a:effectLst/>
                <a:uFillTx/>
                <a:latin typeface="Calibri"/>
              </a:rPr>
              <a:t>Cyfeirio</a:t>
            </a:r>
            <a:endParaRPr lang="en-GB" sz="2800" b="0" i="0" u="none" strike="noStrike" cap="none" baseline="0" dirty="0">
              <a:solidFill>
                <a:srgbClr val="000000"/>
              </a:solidFill>
              <a:effectLst/>
              <a:uFillTx/>
              <a:latin typeface="Calibri"/>
            </a:endParaRPr>
          </a:p>
          <a:p>
            <a:pPr marL="0" lvl="0" indent="0" algn="l" rtl="0">
              <a:spcBef>
                <a:spcPts val="1000"/>
              </a:spcBef>
              <a:spcAft>
                <a:spcPts val="0"/>
              </a:spcAft>
              <a:buNone/>
            </a:pPr>
            <a:endParaRPr dirty="0"/>
          </a:p>
        </p:txBody>
      </p:sp>
      <p:sp>
        <p:nvSpPr>
          <p:cNvPr id="195" name="Google Shape;195;p26"/>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indent="0">
              <a:buNone/>
            </a:pPr>
            <a:r>
              <a:rPr lang="en-US" dirty="0"/>
              <a:t>4.1 What is meant by the terms ‘disability’, ‘disabled’ and ‘physical impairment’ </a:t>
            </a:r>
            <a:endParaRPr/>
          </a:p>
          <a:p>
            <a:pPr marL="0" lvl="0" indent="0" algn="l" rtl="0">
              <a:spcBef>
                <a:spcPts val="1000"/>
              </a:spcBef>
              <a:spcAft>
                <a:spcPts val="0"/>
              </a:spcAft>
              <a:buNone/>
            </a:pPr>
            <a:endParaRPr/>
          </a:p>
          <a:p>
            <a:pPr marL="0" lvl="0" indent="0" algn="l" rtl="0">
              <a:spcBef>
                <a:spcPts val="1000"/>
              </a:spcBef>
              <a:spcAft>
                <a:spcPts val="0"/>
              </a:spcAft>
              <a:buNone/>
            </a:pPr>
            <a:r>
              <a:rPr lang="en-US" dirty="0"/>
              <a:t>Make notes using reliable sources to support your definitions</a:t>
            </a:r>
            <a:endParaRPr dirty="0"/>
          </a:p>
          <a:p>
            <a:pPr marL="0" lvl="0" indent="0" algn="l" rtl="0">
              <a:spcBef>
                <a:spcPts val="1000"/>
              </a:spcBef>
              <a:spcAft>
                <a:spcPts val="0"/>
              </a:spcAft>
              <a:buNone/>
            </a:pPr>
            <a:endParaRPr/>
          </a:p>
          <a:p>
            <a:pPr marL="0" lvl="0" indent="0" algn="l" rtl="0">
              <a:spcBef>
                <a:spcPts val="1000"/>
              </a:spcBef>
              <a:spcAft>
                <a:spcPts val="0"/>
              </a:spcAft>
              <a:buNone/>
            </a:pPr>
            <a:endParaRPr lang="en-US" dirty="0">
              <a:highlight>
                <a:srgbClr val="FFFF00"/>
              </a:highlight>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 name="TextBox 2">
            <a:extLst>
              <a:ext uri="{FF2B5EF4-FFF2-40B4-BE49-F238E27FC236}">
                <a16:creationId xmlns:a16="http://schemas.microsoft.com/office/drawing/2014/main" id="{FA5BC3AF-61A0-2AE3-6450-9B7F68E92DD4}"/>
              </a:ext>
            </a:extLst>
          </p:cNvPr>
          <p:cNvSpPr txBox="1"/>
          <p:nvPr/>
        </p:nvSpPr>
        <p:spPr>
          <a:xfrm>
            <a:off x="381663" y="604064"/>
            <a:ext cx="6094674" cy="769441"/>
          </a:xfrm>
          <a:prstGeom prst="rect">
            <a:avLst/>
          </a:prstGeom>
          <a:noFill/>
        </p:spPr>
        <p:txBody>
          <a:bodyPr wrap="square">
            <a:spAutoFit/>
          </a:bodyPr>
          <a:lstStyle/>
          <a:p>
            <a:r>
              <a:rPr lang="cy" sz="4400" b="0" i="0" u="none" strike="noStrike" cap="none" baseline="0" dirty="0">
                <a:solidFill>
                  <a:srgbClr val="000000"/>
                </a:solidFill>
                <a:effectLst/>
                <a:uFillTx/>
                <a:latin typeface="Calibri"/>
              </a:rPr>
              <a:t>Stopiwch a myfyriwch</a:t>
            </a:r>
            <a:endParaRPr lang="en-GB" sz="4400" dirty="0"/>
          </a:p>
        </p:txBody>
      </p:sp>
      <p:pic>
        <p:nvPicPr>
          <p:cNvPr id="2" name="Picture 1">
            <a:extLst>
              <a:ext uri="{FF2B5EF4-FFF2-40B4-BE49-F238E27FC236}">
                <a16:creationId xmlns:a16="http://schemas.microsoft.com/office/drawing/2014/main" id="{179853B3-C74F-6C0B-FD68-7FC70B2DEDDE}"/>
              </a:ext>
            </a:extLst>
          </p:cNvPr>
          <p:cNvPicPr>
            <a:picLocks noChangeAspect="1"/>
          </p:cNvPicPr>
          <p:nvPr/>
        </p:nvPicPr>
        <p:blipFill>
          <a:blip r:embed="rId3"/>
          <a:stretch>
            <a:fillRect/>
          </a:stretch>
        </p:blipFill>
        <p:spPr>
          <a:xfrm>
            <a:off x="10776225" y="356704"/>
            <a:ext cx="832679" cy="7995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7363325" y="734348"/>
            <a:ext cx="2911643" cy="6850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dirty="0"/>
              <a:t>How many people are disabled in the UK? </a:t>
            </a:r>
            <a:endParaRPr sz="2000" dirty="0"/>
          </a:p>
        </p:txBody>
      </p:sp>
      <p:pic>
        <p:nvPicPr>
          <p:cNvPr id="202" name="Google Shape;202;p27"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203" name="Google Shape;203;p27"/>
          <p:cNvSpPr/>
          <p:nvPr/>
        </p:nvSpPr>
        <p:spPr>
          <a:xfrm>
            <a:off x="8934165" y="1475785"/>
            <a:ext cx="2671010" cy="577809"/>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14.6 million people</a:t>
            </a:r>
            <a:endParaRPr sz="1800" b="0" i="0" u="none" strike="noStrike" cap="none">
              <a:solidFill>
                <a:schemeClr val="lt1"/>
              </a:solidFill>
              <a:latin typeface="Calibri"/>
              <a:ea typeface="Calibri"/>
              <a:cs typeface="Calibri"/>
              <a:sym typeface="Calibri"/>
            </a:endParaRPr>
          </a:p>
        </p:txBody>
      </p:sp>
      <p:sp>
        <p:nvSpPr>
          <p:cNvPr id="204" name="Google Shape;204;p27"/>
          <p:cNvSpPr txBox="1"/>
          <p:nvPr/>
        </p:nvSpPr>
        <p:spPr>
          <a:xfrm>
            <a:off x="7363326" y="120316"/>
            <a:ext cx="34049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Data on disability</a:t>
            </a:r>
            <a:endParaRPr sz="2400" b="0" i="0" u="none" strike="noStrike" cap="none">
              <a:solidFill>
                <a:schemeClr val="dk1"/>
              </a:solidFill>
              <a:latin typeface="Calibri"/>
              <a:ea typeface="Calibri"/>
              <a:cs typeface="Calibri"/>
              <a:sym typeface="Calibri"/>
            </a:endParaRPr>
          </a:p>
        </p:txBody>
      </p:sp>
      <p:sp>
        <p:nvSpPr>
          <p:cNvPr id="205" name="Google Shape;205;p27"/>
          <p:cNvSpPr txBox="1"/>
          <p:nvPr/>
        </p:nvSpPr>
        <p:spPr>
          <a:xfrm>
            <a:off x="7363325" y="2174329"/>
            <a:ext cx="2550696" cy="77087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What percentage of children are disabled?</a:t>
            </a:r>
            <a:endParaRPr sz="2000" b="0" i="0" u="none" strike="noStrike" cap="none">
              <a:solidFill>
                <a:schemeClr val="dk1"/>
              </a:solidFill>
              <a:latin typeface="Calibri"/>
              <a:ea typeface="Calibri"/>
              <a:cs typeface="Calibri"/>
              <a:sym typeface="Calibri"/>
            </a:endParaRPr>
          </a:p>
        </p:txBody>
      </p:sp>
      <p:sp>
        <p:nvSpPr>
          <p:cNvPr id="206" name="Google Shape;206;p27"/>
          <p:cNvSpPr/>
          <p:nvPr/>
        </p:nvSpPr>
        <p:spPr>
          <a:xfrm>
            <a:off x="8934165" y="3013052"/>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9% of children are disabled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27"/>
          <p:cNvSpPr txBox="1"/>
          <p:nvPr/>
        </p:nvSpPr>
        <p:spPr>
          <a:xfrm>
            <a:off x="7363325" y="3658415"/>
            <a:ext cx="2911643" cy="8139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
        <p:nvSpPr>
          <p:cNvPr id="208" name="Google Shape;208;p27"/>
          <p:cNvSpPr/>
          <p:nvPr/>
        </p:nvSpPr>
        <p:spPr>
          <a:xfrm>
            <a:off x="8934165" y="4429290"/>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21% of working age adults are disabled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27"/>
          <p:cNvSpPr txBox="1"/>
          <p:nvPr/>
        </p:nvSpPr>
        <p:spPr>
          <a:xfrm>
            <a:off x="7363324" y="3715468"/>
            <a:ext cx="3260559" cy="622046"/>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What percentage of working-age adults are disabled?</a:t>
            </a:r>
            <a:endParaRPr sz="2000" b="0" i="0" u="none" strike="noStrike" cap="none">
              <a:solidFill>
                <a:schemeClr val="dk1"/>
              </a:solidFill>
              <a:latin typeface="Calibri"/>
              <a:ea typeface="Calibri"/>
              <a:cs typeface="Calibri"/>
              <a:sym typeface="Calibri"/>
            </a:endParaRPr>
          </a:p>
        </p:txBody>
      </p:sp>
      <p:sp>
        <p:nvSpPr>
          <p:cNvPr id="210" name="Google Shape;210;p27"/>
          <p:cNvSpPr txBox="1"/>
          <p:nvPr/>
        </p:nvSpPr>
        <p:spPr>
          <a:xfrm>
            <a:off x="7363324" y="5238182"/>
            <a:ext cx="3260559" cy="622046"/>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What percentage of pensioners are disabled?</a:t>
            </a:r>
            <a:endParaRPr sz="2000" b="0" i="0" u="none" strike="noStrike" cap="none">
              <a:solidFill>
                <a:schemeClr val="dk1"/>
              </a:solidFill>
              <a:latin typeface="Calibri"/>
              <a:ea typeface="Calibri"/>
              <a:cs typeface="Calibri"/>
              <a:sym typeface="Calibri"/>
            </a:endParaRPr>
          </a:p>
        </p:txBody>
      </p:sp>
      <p:sp>
        <p:nvSpPr>
          <p:cNvPr id="211" name="Google Shape;211;p27"/>
          <p:cNvSpPr/>
          <p:nvPr/>
        </p:nvSpPr>
        <p:spPr>
          <a:xfrm>
            <a:off x="8934165" y="5904979"/>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42% of pension age adults are disabled</a:t>
            </a:r>
            <a:endParaRPr sz="1400" b="0" i="0" u="none" strike="noStrike" cap="none">
              <a:solidFill>
                <a:srgbClr val="000000"/>
              </a:solidFill>
              <a:latin typeface="Arial"/>
              <a:ea typeface="Arial"/>
              <a:cs typeface="Arial"/>
              <a:sym typeface="Arial"/>
            </a:endParaRPr>
          </a:p>
        </p:txBody>
      </p:sp>
      <p:sp>
        <p:nvSpPr>
          <p:cNvPr id="212" name="Google Shape;212;p27"/>
          <p:cNvSpPr txBox="1"/>
          <p:nvPr/>
        </p:nvSpPr>
        <p:spPr>
          <a:xfrm>
            <a:off x="8740942" y="6587404"/>
            <a:ext cx="405464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Calibri"/>
                <a:ea typeface="Calibri"/>
                <a:cs typeface="Calibri"/>
                <a:sym typeface="Calibri"/>
              </a:rPr>
              <a:t>https://www.scope.org.uk/media/disability-facts-figures/</a:t>
            </a:r>
            <a:endParaRPr sz="1400" b="0" i="0" u="none" strike="noStrike" cap="none" dirty="0">
              <a:solidFill>
                <a:srgbClr val="000000"/>
              </a:solidFill>
              <a:latin typeface="Arial"/>
              <a:ea typeface="Arial"/>
              <a:cs typeface="Arial"/>
              <a:sym typeface="Arial"/>
            </a:endParaRPr>
          </a:p>
        </p:txBody>
      </p:sp>
      <p:sp>
        <p:nvSpPr>
          <p:cNvPr id="2" name="Google Shape;204;p27">
            <a:extLst>
              <a:ext uri="{FF2B5EF4-FFF2-40B4-BE49-F238E27FC236}">
                <a16:creationId xmlns:a16="http://schemas.microsoft.com/office/drawing/2014/main" id="{3F9457D8-CC45-030F-24CE-C0D98F61A12D}"/>
              </a:ext>
            </a:extLst>
          </p:cNvPr>
          <p:cNvSpPr txBox="1"/>
          <p:nvPr/>
        </p:nvSpPr>
        <p:spPr>
          <a:xfrm>
            <a:off x="379899" y="84669"/>
            <a:ext cx="3408342" cy="457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2400"/>
              <a:buFont typeface="Arial"/>
              <a:buNone/>
            </a:pPr>
            <a:r>
              <a:rPr lang="cy" sz="2400" b="0" i="0" u="none" strike="noStrike" cap="none" baseline="0">
                <a:solidFill>
                  <a:srgbClr val="000000"/>
                </a:solidFill>
                <a:effectLst/>
                <a:uFillTx/>
                <a:latin typeface="Calibri"/>
              </a:rPr>
              <a:t>Data ar anabledd</a:t>
            </a:r>
          </a:p>
        </p:txBody>
      </p:sp>
      <p:sp>
        <p:nvSpPr>
          <p:cNvPr id="5" name="TextBox 4">
            <a:extLst>
              <a:ext uri="{FF2B5EF4-FFF2-40B4-BE49-F238E27FC236}">
                <a16:creationId xmlns:a16="http://schemas.microsoft.com/office/drawing/2014/main" id="{3D3520BC-57C2-7985-B202-4FB4BC5A3DD0}"/>
              </a:ext>
            </a:extLst>
          </p:cNvPr>
          <p:cNvSpPr txBox="1"/>
          <p:nvPr/>
        </p:nvSpPr>
        <p:spPr>
          <a:xfrm>
            <a:off x="379899" y="716574"/>
            <a:ext cx="2703166" cy="707886"/>
          </a:xfrm>
          <a:prstGeom prst="rect">
            <a:avLst/>
          </a:prstGeom>
          <a:noFill/>
        </p:spPr>
        <p:txBody>
          <a:bodyPr wrap="square">
            <a:spAutoFit/>
          </a:bodyPr>
          <a:lstStyle/>
          <a:p>
            <a:r>
              <a:rPr lang="cy" sz="2000" b="0" i="0" u="none" strike="noStrike" cap="none" baseline="0" dirty="0">
                <a:solidFill>
                  <a:srgbClr val="000000"/>
                </a:solidFill>
                <a:effectLst/>
                <a:uFillTx/>
                <a:latin typeface="Calibri"/>
              </a:rPr>
              <a:t>Faint o bobl sy'n anabl yn y DU? </a:t>
            </a:r>
            <a:endParaRPr lang="en-GB" sz="2000" dirty="0"/>
          </a:p>
        </p:txBody>
      </p:sp>
      <p:sp>
        <p:nvSpPr>
          <p:cNvPr id="6" name="Google Shape;203;p27">
            <a:extLst>
              <a:ext uri="{FF2B5EF4-FFF2-40B4-BE49-F238E27FC236}">
                <a16:creationId xmlns:a16="http://schemas.microsoft.com/office/drawing/2014/main" id="{456906B0-2A3E-C85A-C9EC-3A514EDD2285}"/>
              </a:ext>
            </a:extLst>
          </p:cNvPr>
          <p:cNvSpPr/>
          <p:nvPr/>
        </p:nvSpPr>
        <p:spPr>
          <a:xfrm>
            <a:off x="1059737" y="1457725"/>
            <a:ext cx="2671010" cy="577809"/>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cy" sz="1800" b="0" i="0" u="none" strike="noStrike" cap="none" baseline="0">
                <a:solidFill>
                  <a:srgbClr val="FFFFFF"/>
                </a:solidFill>
                <a:effectLst/>
                <a:uFillTx/>
                <a:latin typeface="Calibri"/>
              </a:rPr>
              <a:t>14.6 miliwn o bobl</a:t>
            </a:r>
          </a:p>
        </p:txBody>
      </p:sp>
      <p:sp>
        <p:nvSpPr>
          <p:cNvPr id="8" name="TextBox 7">
            <a:extLst>
              <a:ext uri="{FF2B5EF4-FFF2-40B4-BE49-F238E27FC236}">
                <a16:creationId xmlns:a16="http://schemas.microsoft.com/office/drawing/2014/main" id="{2D519E7E-B970-3937-38D4-9BFAECB63593}"/>
              </a:ext>
            </a:extLst>
          </p:cNvPr>
          <p:cNvSpPr txBox="1"/>
          <p:nvPr/>
        </p:nvSpPr>
        <p:spPr>
          <a:xfrm>
            <a:off x="293336" y="2349913"/>
            <a:ext cx="2101906" cy="646331"/>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Pts val="2000"/>
              <a:buFont typeface="Calibri"/>
              <a:buNone/>
            </a:pPr>
            <a:r>
              <a:rPr lang="cy" sz="2000" b="0" i="0" u="none" strike="noStrike" cap="none" baseline="0" dirty="0">
                <a:solidFill>
                  <a:srgbClr val="000000"/>
                </a:solidFill>
                <a:effectLst/>
                <a:uFillTx/>
                <a:latin typeface="Calibri"/>
              </a:rPr>
              <a:t>Pa ganran o blant sy'n anabl?</a:t>
            </a:r>
          </a:p>
        </p:txBody>
      </p:sp>
      <p:sp>
        <p:nvSpPr>
          <p:cNvPr id="13" name="Google Shape;206;p27">
            <a:extLst>
              <a:ext uri="{FF2B5EF4-FFF2-40B4-BE49-F238E27FC236}">
                <a16:creationId xmlns:a16="http://schemas.microsoft.com/office/drawing/2014/main" id="{B86AD75C-F54F-BDCB-B408-98EC638B9837}"/>
              </a:ext>
            </a:extLst>
          </p:cNvPr>
          <p:cNvSpPr/>
          <p:nvPr/>
        </p:nvSpPr>
        <p:spPr>
          <a:xfrm>
            <a:off x="1117231" y="2945204"/>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ctr"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Mae 9% o blant yn anabl</a:t>
            </a:r>
          </a:p>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4335A484-9A7C-97A8-C90B-A7A910216542}"/>
              </a:ext>
            </a:extLst>
          </p:cNvPr>
          <p:cNvSpPr txBox="1"/>
          <p:nvPr/>
        </p:nvSpPr>
        <p:spPr>
          <a:xfrm>
            <a:off x="379899" y="3883375"/>
            <a:ext cx="3408342" cy="646331"/>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Pts val="2000"/>
              <a:buFont typeface="Calibri"/>
              <a:buNone/>
            </a:pPr>
            <a:r>
              <a:rPr lang="cy" sz="2000" b="0" i="0" u="none" strike="noStrike" cap="none" baseline="0" dirty="0">
                <a:solidFill>
                  <a:srgbClr val="000000"/>
                </a:solidFill>
                <a:effectLst/>
                <a:uFillTx/>
                <a:latin typeface="Calibri"/>
              </a:rPr>
              <a:t>Pa ganran o oedolion o oedran gweithio sy'n anabl?</a:t>
            </a:r>
          </a:p>
        </p:txBody>
      </p:sp>
      <p:sp>
        <p:nvSpPr>
          <p:cNvPr id="18" name="Google Shape;208;p27">
            <a:extLst>
              <a:ext uri="{FF2B5EF4-FFF2-40B4-BE49-F238E27FC236}">
                <a16:creationId xmlns:a16="http://schemas.microsoft.com/office/drawing/2014/main" id="{11C57BAE-6601-E710-EE80-9EDE72CA59C0}"/>
              </a:ext>
            </a:extLst>
          </p:cNvPr>
          <p:cNvSpPr/>
          <p:nvPr/>
        </p:nvSpPr>
        <p:spPr>
          <a:xfrm>
            <a:off x="1162675" y="4603478"/>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Mae 21% o oedolion o oedran gweithio yn anabl</a:t>
            </a:r>
          </a:p>
          <a:p>
            <a:pPr marL="0" marR="0" lvl="0" indent="0" algn="ctr" rtl="0">
              <a:lnSpc>
                <a:spcPct val="100000"/>
              </a:lnSpc>
              <a:spcBef>
                <a:spcPct val="0"/>
              </a:spcBef>
              <a:spcAft>
                <a:spcPct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8FE93FD1-68F7-00F6-7F6B-850D848C09E1}"/>
              </a:ext>
            </a:extLst>
          </p:cNvPr>
          <p:cNvSpPr txBox="1"/>
          <p:nvPr/>
        </p:nvSpPr>
        <p:spPr>
          <a:xfrm>
            <a:off x="410519" y="5416837"/>
            <a:ext cx="3020504" cy="646331"/>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Pts val="2000"/>
              <a:buFont typeface="Calibri"/>
              <a:buNone/>
            </a:pPr>
            <a:r>
              <a:rPr lang="cy" sz="2000" b="0" i="0" u="none" strike="noStrike" cap="none" baseline="0" dirty="0">
                <a:solidFill>
                  <a:srgbClr val="000000"/>
                </a:solidFill>
                <a:effectLst/>
                <a:uFillTx/>
                <a:latin typeface="Calibri"/>
              </a:rPr>
              <a:t>Pa ganran o bensiynwyr sy'n anabl?</a:t>
            </a:r>
          </a:p>
        </p:txBody>
      </p:sp>
      <p:sp>
        <p:nvSpPr>
          <p:cNvPr id="21" name="Google Shape;211;p27">
            <a:extLst>
              <a:ext uri="{FF2B5EF4-FFF2-40B4-BE49-F238E27FC236}">
                <a16:creationId xmlns:a16="http://schemas.microsoft.com/office/drawing/2014/main" id="{B3B7794C-88B0-9B6E-0120-FFA0A05680AD}"/>
              </a:ext>
            </a:extLst>
          </p:cNvPr>
          <p:cNvSpPr/>
          <p:nvPr/>
        </p:nvSpPr>
        <p:spPr>
          <a:xfrm>
            <a:off x="1206389" y="6010253"/>
            <a:ext cx="2671010" cy="577516"/>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Mae 42% o oedolion oedran pensiwn yn anabl</a:t>
            </a:r>
          </a:p>
        </p:txBody>
      </p:sp>
      <p:sp>
        <p:nvSpPr>
          <p:cNvPr id="22" name="Google Shape;212;p27">
            <a:extLst>
              <a:ext uri="{FF2B5EF4-FFF2-40B4-BE49-F238E27FC236}">
                <a16:creationId xmlns:a16="http://schemas.microsoft.com/office/drawing/2014/main" id="{6ECF5B88-3317-DC57-6859-CE809C71B6A4}"/>
              </a:ext>
            </a:extLst>
          </p:cNvPr>
          <p:cNvSpPr txBox="1"/>
          <p:nvPr/>
        </p:nvSpPr>
        <p:spPr>
          <a:xfrm>
            <a:off x="924035" y="6643681"/>
            <a:ext cx="4058697" cy="2592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1100"/>
              <a:buFont typeface="Arial"/>
              <a:buNone/>
            </a:pPr>
            <a:r>
              <a:rPr lang="cy" sz="1100" b="0" i="0" u="none" strike="noStrike" cap="none" baseline="0" dirty="0">
                <a:solidFill>
                  <a:srgbClr val="000000"/>
                </a:solidFill>
                <a:effectLst/>
                <a:uFillTx/>
                <a:latin typeface="Calibri"/>
              </a:rPr>
              <a:t>https://www.scope.org.uk/media/disability-facts-figures/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500"/>
                                        <p:tgtEl>
                                          <p:spTgt spid="2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5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500"/>
                                        <p:tgtEl>
                                          <p:spTgt spid="2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500"/>
                                        <p:tgtEl>
                                          <p:spTgt spid="2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gtEl>
                                        <p:attrNameLst>
                                          <p:attrName>style.visibility</p:attrName>
                                        </p:attrNameLst>
                                      </p:cBhvr>
                                      <p:to>
                                        <p:strVal val="visible"/>
                                      </p:to>
                                    </p:set>
                                    <p:animEffect transition="in" filter="fade">
                                      <p:cBhvr>
                                        <p:cTn id="32" dur="500"/>
                                        <p:tgtEl>
                                          <p:spTgt spid="2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fade">
                                      <p:cBhvr>
                                        <p:cTn id="37" dur="500"/>
                                        <p:tgtEl>
                                          <p:spTgt spid="2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fade">
                                      <p:cBhvr>
                                        <p:cTn id="42" dur="500"/>
                                        <p:tgtEl>
                                          <p:spTgt spid="2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2"/>
                                        </p:tgtEl>
                                        <p:attrNameLst>
                                          <p:attrName>style.visibility</p:attrName>
                                        </p:attrNameLst>
                                      </p:cBhvr>
                                      <p:to>
                                        <p:strVal val="visible"/>
                                      </p:to>
                                    </p:set>
                                    <p:animEffect transition="in" filter="fade">
                                      <p:cBhvr>
                                        <p:cTn id="47" dur="500"/>
                                        <p:tgtEl>
                                          <p:spTgt spid="2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364670" y="1199625"/>
            <a:ext cx="3240505" cy="46923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4.2 Attitudes to Disability</a:t>
            </a:r>
            <a:endParaRPr sz="2800" dirty="0"/>
          </a:p>
        </p:txBody>
      </p:sp>
      <p:sp>
        <p:nvSpPr>
          <p:cNvPr id="219" name="Google Shape;219;p28"/>
          <p:cNvSpPr txBox="1">
            <a:spLocks noGrp="1"/>
          </p:cNvSpPr>
          <p:nvPr>
            <p:ph type="body" idx="2"/>
          </p:nvPr>
        </p:nvSpPr>
        <p:spPr>
          <a:xfrm>
            <a:off x="6172200" y="2490537"/>
            <a:ext cx="5931568" cy="427120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1 in 3 disabled people feel there’s a lot of disability prejudice.</a:t>
            </a:r>
            <a:endParaRPr dirty="0"/>
          </a:p>
          <a:p>
            <a:pPr marL="228600" lvl="0" indent="-228600" algn="l" rtl="0">
              <a:lnSpc>
                <a:spcPct val="90000"/>
              </a:lnSpc>
              <a:spcBef>
                <a:spcPts val="1000"/>
              </a:spcBef>
              <a:spcAft>
                <a:spcPts val="0"/>
              </a:spcAft>
              <a:buClr>
                <a:schemeClr val="dk1"/>
              </a:buClr>
              <a:buSzPts val="2400"/>
              <a:buChar char="•"/>
            </a:pPr>
            <a:r>
              <a:rPr lang="en-US" sz="2400" dirty="0"/>
              <a:t>1 in 3 people see disabled people as being less productive than non-disabled people.</a:t>
            </a:r>
            <a:endParaRPr dirty="0"/>
          </a:p>
          <a:p>
            <a:pPr marL="228600" lvl="0" indent="-228600" algn="l" rtl="0">
              <a:lnSpc>
                <a:spcPct val="90000"/>
              </a:lnSpc>
              <a:spcBef>
                <a:spcPts val="1000"/>
              </a:spcBef>
              <a:spcAft>
                <a:spcPts val="0"/>
              </a:spcAft>
              <a:buClr>
                <a:schemeClr val="dk1"/>
              </a:buClr>
              <a:buSzPts val="2400"/>
              <a:buChar char="•"/>
            </a:pPr>
            <a:r>
              <a:rPr lang="en-US" sz="2400" dirty="0"/>
              <a:t>By 2017, 32% of disabled people and 22% of non-disabled people felt there was a lot of prejudice against disabled people.</a:t>
            </a:r>
            <a:endParaRPr dirty="0"/>
          </a:p>
          <a:p>
            <a:pPr marL="228600" lvl="0" indent="-228600" algn="l" rtl="0">
              <a:lnSpc>
                <a:spcPct val="90000"/>
              </a:lnSpc>
              <a:spcBef>
                <a:spcPts val="1000"/>
              </a:spcBef>
              <a:spcAft>
                <a:spcPts val="0"/>
              </a:spcAft>
              <a:buClr>
                <a:schemeClr val="dk1"/>
              </a:buClr>
              <a:buSzPts val="2400"/>
              <a:buChar char="•"/>
            </a:pPr>
            <a:r>
              <a:rPr lang="en-US" sz="2400" dirty="0"/>
              <a:t>87% of parents of disabled children up to the age of 5 have felt judged by members of the public when they go out with their disabled child.</a:t>
            </a:r>
            <a:endParaRPr sz="2400" dirty="0"/>
          </a:p>
        </p:txBody>
      </p:sp>
      <p:pic>
        <p:nvPicPr>
          <p:cNvPr id="220" name="Google Shape;220;p28"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pic>
        <p:nvPicPr>
          <p:cNvPr id="221" name="Google Shape;221;p28" descr="My Disabled Body Isn't a 'Burden.' Inaccessibility Is."/>
          <p:cNvPicPr preferRelativeResize="0"/>
          <p:nvPr/>
        </p:nvPicPr>
        <p:blipFill rotWithShape="1">
          <a:blip r:embed="rId4">
            <a:alphaModFix/>
          </a:blip>
          <a:srcRect/>
          <a:stretch/>
        </p:blipFill>
        <p:spPr>
          <a:xfrm>
            <a:off x="6304547" y="535256"/>
            <a:ext cx="1973080" cy="1797969"/>
          </a:xfrm>
          <a:prstGeom prst="rect">
            <a:avLst/>
          </a:prstGeom>
          <a:noFill/>
          <a:ln>
            <a:noFill/>
          </a:ln>
        </p:spPr>
      </p:pic>
      <p:pic>
        <p:nvPicPr>
          <p:cNvPr id="2" name="Google Shape;221;p28" descr="My Disabled Body Isn't a 'Burden.' Inaccessibility Is.">
            <a:extLst>
              <a:ext uri="{FF2B5EF4-FFF2-40B4-BE49-F238E27FC236}">
                <a16:creationId xmlns:a16="http://schemas.microsoft.com/office/drawing/2014/main" id="{5CD5D7EC-B30E-8D73-1B49-38D63A29F6C5}"/>
              </a:ext>
            </a:extLst>
          </p:cNvPr>
          <p:cNvPicPr preferRelativeResize="0"/>
          <p:nvPr/>
        </p:nvPicPr>
        <p:blipFill>
          <a:blip r:embed="rId4">
            <a:alphaModFix/>
          </a:blip>
          <a:stretch>
            <a:fillRect/>
          </a:stretch>
        </p:blipFill>
        <p:spPr>
          <a:xfrm>
            <a:off x="306056" y="535256"/>
            <a:ext cx="1973080" cy="1797969"/>
          </a:xfrm>
          <a:prstGeom prst="rect">
            <a:avLst/>
          </a:prstGeom>
          <a:noFill/>
          <a:ln>
            <a:noFill/>
          </a:ln>
        </p:spPr>
      </p:pic>
      <p:sp>
        <p:nvSpPr>
          <p:cNvPr id="4" name="TextBox 3">
            <a:extLst>
              <a:ext uri="{FF2B5EF4-FFF2-40B4-BE49-F238E27FC236}">
                <a16:creationId xmlns:a16="http://schemas.microsoft.com/office/drawing/2014/main" id="{B9895CF3-A232-1003-7ACF-4B3988189AFE}"/>
              </a:ext>
            </a:extLst>
          </p:cNvPr>
          <p:cNvSpPr txBox="1"/>
          <p:nvPr/>
        </p:nvSpPr>
        <p:spPr>
          <a:xfrm>
            <a:off x="2366179" y="875945"/>
            <a:ext cx="2651108" cy="954107"/>
          </a:xfrm>
          <a:prstGeom prst="rect">
            <a:avLst/>
          </a:prstGeom>
          <a:noFill/>
        </p:spPr>
        <p:txBody>
          <a:bodyPr wrap="square">
            <a:spAutoFit/>
          </a:bodyPr>
          <a:lstStyle/>
          <a:p>
            <a:r>
              <a:rPr lang="en-GB" sz="2800" b="0" i="0" u="none" strike="noStrike" cap="none" baseline="0" dirty="0">
                <a:solidFill>
                  <a:srgbClr val="000000"/>
                </a:solidFill>
                <a:effectLst/>
                <a:uFillTx/>
                <a:latin typeface="Calibri"/>
              </a:rPr>
              <a:t>4.2 </a:t>
            </a:r>
            <a:r>
              <a:rPr lang="en-GB" sz="2800" b="0" i="0" u="none" strike="noStrike" cap="none" baseline="0" dirty="0" err="1">
                <a:solidFill>
                  <a:srgbClr val="000000"/>
                </a:solidFill>
                <a:effectLst/>
                <a:uFillTx/>
                <a:latin typeface="Calibri"/>
              </a:rPr>
              <a:t>Agweddau</a:t>
            </a:r>
            <a:r>
              <a:rPr lang="en-GB" sz="2800" b="0" i="0" u="none" strike="noStrike" cap="none" baseline="0" dirty="0">
                <a:solidFill>
                  <a:srgbClr val="000000"/>
                </a:solidFill>
                <a:effectLst/>
                <a:uFillTx/>
                <a:latin typeface="Calibri"/>
              </a:rPr>
              <a:t> at </a:t>
            </a:r>
            <a:r>
              <a:rPr lang="en-GB" sz="2800" b="0" i="0" u="none" strike="noStrike" cap="none" baseline="0" dirty="0" err="1">
                <a:solidFill>
                  <a:srgbClr val="000000"/>
                </a:solidFill>
                <a:effectLst/>
                <a:uFillTx/>
                <a:latin typeface="Calibri"/>
              </a:rPr>
              <a:t>Anabledd</a:t>
            </a:r>
            <a:endParaRPr lang="en-GB" sz="2800" dirty="0"/>
          </a:p>
        </p:txBody>
      </p:sp>
      <p:sp>
        <p:nvSpPr>
          <p:cNvPr id="5" name="Google Shape;219;p28">
            <a:extLst>
              <a:ext uri="{FF2B5EF4-FFF2-40B4-BE49-F238E27FC236}">
                <a16:creationId xmlns:a16="http://schemas.microsoft.com/office/drawing/2014/main" id="{605FF127-07B1-D9B1-B560-A0E9AD9134C2}"/>
              </a:ext>
            </a:extLst>
          </p:cNvPr>
          <p:cNvSpPr txBox="1">
            <a:spLocks/>
          </p:cNvSpPr>
          <p:nvPr/>
        </p:nvSpPr>
        <p:spPr>
          <a:xfrm>
            <a:off x="164432" y="2490536"/>
            <a:ext cx="5931568" cy="4271209"/>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ct val="0"/>
              </a:spcBef>
              <a:spcAft>
                <a:spcPct val="0"/>
              </a:spcAft>
              <a:buSzPts val="2400"/>
            </a:pPr>
            <a:r>
              <a:rPr lang="cy" sz="2400" dirty="0">
                <a:solidFill>
                  <a:srgbClr val="000000"/>
                </a:solidFill>
              </a:rPr>
              <a:t>Mae 1 o bob 3 o bobl anabl yn teimlo bod llawer o ragfarn anabledd.</a:t>
            </a:r>
          </a:p>
          <a:p>
            <a:pPr marL="228600" indent="-228600">
              <a:spcAft>
                <a:spcPct val="0"/>
              </a:spcAft>
              <a:buSzPts val="2400"/>
            </a:pPr>
            <a:r>
              <a:rPr lang="cy" sz="2400" dirty="0">
                <a:solidFill>
                  <a:srgbClr val="000000"/>
                </a:solidFill>
              </a:rPr>
              <a:t>Mae 1 o bob 3 o bobl yn gweld pobl anabl yn llai cynhyrchiol na phobl nad ydynt yn anabl.</a:t>
            </a:r>
          </a:p>
          <a:p>
            <a:pPr marL="228600" indent="-228600">
              <a:spcAft>
                <a:spcPct val="0"/>
              </a:spcAft>
              <a:buSzPts val="2400"/>
            </a:pPr>
            <a:r>
              <a:rPr lang="cy" sz="2400" dirty="0">
                <a:solidFill>
                  <a:srgbClr val="000000"/>
                </a:solidFill>
              </a:rPr>
              <a:t>Erbyn 2017, roedd 32% o bobl anabl a 22% o bobl nad ydynt yn anabl yn teimlo bod llawer o ragfarn yn erbyn pobl anabl.</a:t>
            </a:r>
          </a:p>
          <a:p>
            <a:pPr marL="228600" indent="-228600">
              <a:spcAft>
                <a:spcPct val="0"/>
              </a:spcAft>
              <a:buSzPts val="2400"/>
            </a:pPr>
            <a:r>
              <a:rPr lang="cy" sz="2400" dirty="0">
                <a:solidFill>
                  <a:srgbClr val="000000"/>
                </a:solidFill>
              </a:rPr>
              <a:t>Mae 87% o rieni plant anabl hyd at 5 oed wedi teimlo eu bod yn cael eu barnu gan aelodau'r cyhoedd pan fyddant yn mynd allan gyda'u plentyn anabl.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5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Effect transition="in" filter="fade">
                                      <p:cBhvr>
                                        <p:cTn id="12" dur="500"/>
                                        <p:tgtEl>
                                          <p:spTgt spid="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xEl>
                                              <p:pRg st="2" end="2"/>
                                            </p:txEl>
                                          </p:spTgt>
                                        </p:tgtEl>
                                        <p:attrNameLst>
                                          <p:attrName>style.visibility</p:attrName>
                                        </p:attrNameLst>
                                      </p:cBhvr>
                                      <p:to>
                                        <p:strVal val="visible"/>
                                      </p:to>
                                    </p:set>
                                    <p:animEffect transition="in" filter="fade">
                                      <p:cBhvr>
                                        <p:cTn id="17" dur="500"/>
                                        <p:tgtEl>
                                          <p:spTgt spid="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xEl>
                                              <p:pRg st="3" end="3"/>
                                            </p:txEl>
                                          </p:spTgt>
                                        </p:tgtEl>
                                        <p:attrNameLst>
                                          <p:attrName>style.visibility</p:attrName>
                                        </p:attrNameLst>
                                      </p:cBhvr>
                                      <p:to>
                                        <p:strVal val="visible"/>
                                      </p:to>
                                    </p:set>
                                    <p:animEffect transition="in" filter="fade">
                                      <p:cBhvr>
                                        <p:cTn id="22" dur="500"/>
                                        <p:tgtEl>
                                          <p:spTgt spid="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8" name="Google Shape;228;p29"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229" name="Google Shape;229;p29"/>
          <p:cNvSpPr txBox="1"/>
          <p:nvPr/>
        </p:nvSpPr>
        <p:spPr>
          <a:xfrm>
            <a:off x="6155474" y="168442"/>
            <a:ext cx="4805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Interacting with someone who has a disability</a:t>
            </a:r>
            <a:endParaRPr sz="2400" b="0" i="0" u="none" strike="noStrike" cap="none" dirty="0">
              <a:solidFill>
                <a:schemeClr val="dk1"/>
              </a:solidFill>
              <a:latin typeface="Calibri"/>
              <a:ea typeface="Calibri"/>
              <a:cs typeface="Calibri"/>
              <a:sym typeface="Calibri"/>
            </a:endParaRPr>
          </a:p>
        </p:txBody>
      </p:sp>
      <p:pic>
        <p:nvPicPr>
          <p:cNvPr id="230" name="Google Shape;230;p29" descr="How to talk about disability without being awkward? BBC journalist Ellis Palmer, activist Tanni Grey-Thompson and YouTuber @LucyEdwards give us some tips. &#10;Subscribe to BBC Ideas https://bbc.in/2F6ipav&#10;&#10;------------------------------------------&#10;&#10;Do you have a curious mind? You’re in the right place.&#10;&#10;Our aim on BBC Ideas is to feed your curiosity, to open your mind to new perspectives, and to leave you that little bit smarter.  &#10;&#10;So dive in. Let us know what you think. And make sure to subscribe!  https://bit.ly/2PrmLhW&#10; &#10;Visit our website to see all of our videos: https://www.bbc.com/ideas&#10;And follow BBC Ideas on Twitter: https://twitter.com/bbcideas&#10;&#10;#disability #bbcideas" title="Why talking about disability is easier than you think | BBC Ideas">
            <a:hlinkClick r:id="rId4"/>
          </p:cNvPr>
          <p:cNvPicPr preferRelativeResize="0"/>
          <p:nvPr/>
        </p:nvPicPr>
        <p:blipFill rotWithShape="1">
          <a:blip r:embed="rId5">
            <a:alphaModFix/>
          </a:blip>
          <a:srcRect/>
          <a:stretch/>
        </p:blipFill>
        <p:spPr>
          <a:xfrm>
            <a:off x="6155474" y="1650889"/>
            <a:ext cx="4572000" cy="3429000"/>
          </a:xfrm>
          <a:prstGeom prst="rect">
            <a:avLst/>
          </a:prstGeom>
          <a:noFill/>
          <a:ln>
            <a:noFill/>
          </a:ln>
        </p:spPr>
      </p:pic>
      <p:sp>
        <p:nvSpPr>
          <p:cNvPr id="3" name="TextBox 2">
            <a:extLst>
              <a:ext uri="{FF2B5EF4-FFF2-40B4-BE49-F238E27FC236}">
                <a16:creationId xmlns:a16="http://schemas.microsoft.com/office/drawing/2014/main" id="{DBDF83C7-31FA-E72B-1775-A26D218DFB7D}"/>
              </a:ext>
            </a:extLst>
          </p:cNvPr>
          <p:cNvSpPr txBox="1"/>
          <p:nvPr/>
        </p:nvSpPr>
        <p:spPr>
          <a:xfrm>
            <a:off x="292874" y="168442"/>
            <a:ext cx="4120100" cy="830997"/>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2400"/>
              <a:buFont typeface="Arial"/>
              <a:buNone/>
            </a:pPr>
            <a:r>
              <a:rPr lang="cy" sz="2400" b="0" i="0" u="none" strike="noStrike" cap="none" baseline="0" dirty="0">
                <a:solidFill>
                  <a:srgbClr val="000000"/>
                </a:solidFill>
                <a:effectLst/>
                <a:uFillTx/>
                <a:latin typeface="Calibri"/>
              </a:rPr>
              <a:t>Rhyngweithio â rhywun sydd ag anabledd</a:t>
            </a:r>
          </a:p>
        </p:txBody>
      </p:sp>
      <p:pic>
        <p:nvPicPr>
          <p:cNvPr id="4" name="Google Shape;230;p29" descr="How to talk about disability without being awkward? BBC journalist Ellis Palmer, activist Tanni Grey-Thompson and YouTuber @LucyEdwards give us some tips. &#10;Subscribe to BBC Ideas https://bbc.in/2F6ipav&#10;&#10;------------------------------------------&#10;&#10;Do you have a curious mind? You’re in the right place.&#10;&#10;Our aim on BBC Ideas is to feed your curiosity, to open your mind to new perspectives, and to leave you that little bit smarter.  &#10;&#10;So dive in. Let us know what you think. And make sure to subscribe!  https://bit.ly/2PrmLhW&#10; &#10;Visit our website to see all of our videos: https://www.bbc.com/ideas&#10;And follow BBC Ideas on Twitter: https://twitter.com/bbcideas&#10;&#10;#disability #bbcideas" title="Why talking about disability is easier than you think | BBC Ideas">
            <a:hlinkClick r:id="rId4"/>
            <a:extLst>
              <a:ext uri="{FF2B5EF4-FFF2-40B4-BE49-F238E27FC236}">
                <a16:creationId xmlns:a16="http://schemas.microsoft.com/office/drawing/2014/main" id="{AA6CAB96-D8EC-CC10-0C72-E3CC9BA5A575}"/>
              </a:ext>
            </a:extLst>
          </p:cNvPr>
          <p:cNvPicPr preferRelativeResize="0"/>
          <p:nvPr/>
        </p:nvPicPr>
        <p:blipFill>
          <a:blip r:embed="rId5">
            <a:alphaModFix/>
          </a:blip>
          <a:stretch>
            <a:fillRect/>
          </a:stretch>
        </p:blipFill>
        <p:spPr>
          <a:xfrm>
            <a:off x="292874"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body" idx="3"/>
          </p:nvPr>
        </p:nvSpPr>
        <p:spPr>
          <a:xfrm>
            <a:off x="6280483" y="150312"/>
            <a:ext cx="5187527" cy="582938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16AD85"/>
              </a:buClr>
              <a:buSzPct val="100000"/>
              <a:buFont typeface="Calibri"/>
              <a:buNone/>
            </a:pPr>
            <a:r>
              <a:rPr lang="en-US" sz="2400" dirty="0"/>
              <a:t>Writing about disability and difference: words to </a:t>
            </a:r>
            <a:r>
              <a:rPr lang="en-US" sz="2400" b="1" dirty="0"/>
              <a:t>use</a:t>
            </a:r>
            <a:r>
              <a:rPr lang="en-US" sz="2400" dirty="0"/>
              <a:t> and </a:t>
            </a:r>
            <a:r>
              <a:rPr lang="en-US" sz="2400" b="1" dirty="0"/>
              <a:t>avoid</a:t>
            </a:r>
            <a:r>
              <a:rPr lang="en-US" sz="2400" dirty="0"/>
              <a:t>: </a:t>
            </a:r>
            <a:endParaRPr dirty="0"/>
          </a:p>
          <a:p>
            <a:pPr marL="0" lvl="0" indent="0" algn="l" rtl="0">
              <a:lnSpc>
                <a:spcPct val="90000"/>
              </a:lnSpc>
              <a:spcBef>
                <a:spcPts val="1000"/>
              </a:spcBef>
              <a:spcAft>
                <a:spcPts val="0"/>
              </a:spcAft>
              <a:buClr>
                <a:srgbClr val="16AD85"/>
              </a:buClr>
              <a:buSzPct val="100000"/>
              <a:buFont typeface="Calibri"/>
              <a:buNone/>
            </a:pPr>
            <a:endParaRPr b="1" dirty="0"/>
          </a:p>
          <a:p>
            <a:pPr marL="0" lvl="0" indent="0" algn="l" rtl="0">
              <a:lnSpc>
                <a:spcPct val="90000"/>
              </a:lnSpc>
              <a:spcBef>
                <a:spcPts val="1000"/>
              </a:spcBef>
              <a:spcAft>
                <a:spcPts val="0"/>
              </a:spcAft>
              <a:buClr>
                <a:srgbClr val="16AD85"/>
              </a:buClr>
              <a:buSzPct val="100000"/>
              <a:buFont typeface="Calibri"/>
              <a:buNone/>
            </a:pPr>
            <a:r>
              <a:rPr lang="en-US" b="1" u="sng" dirty="0"/>
              <a:t>To use: </a:t>
            </a:r>
            <a:endParaRPr dirty="0"/>
          </a:p>
          <a:p>
            <a:pPr marL="0" lvl="0" indent="0" algn="l" rtl="0">
              <a:lnSpc>
                <a:spcPct val="90000"/>
              </a:lnSpc>
              <a:spcBef>
                <a:spcPts val="1000"/>
              </a:spcBef>
              <a:spcAft>
                <a:spcPts val="0"/>
              </a:spcAft>
              <a:buClr>
                <a:srgbClr val="16AD85"/>
              </a:buClr>
              <a:buSzPct val="100000"/>
              <a:buFont typeface="Calibri"/>
              <a:buNone/>
            </a:pPr>
            <a:endParaRPr b="1" u="sng" dirty="0"/>
          </a:p>
          <a:p>
            <a:pPr marL="285750" lvl="0" indent="-285750" algn="l" rtl="0">
              <a:lnSpc>
                <a:spcPct val="90000"/>
              </a:lnSpc>
              <a:spcBef>
                <a:spcPts val="1000"/>
              </a:spcBef>
              <a:spcAft>
                <a:spcPts val="0"/>
              </a:spcAft>
              <a:buSzPct val="100000"/>
              <a:buFont typeface="Arial"/>
              <a:buChar char="•"/>
            </a:pPr>
            <a:r>
              <a:rPr lang="en-US" dirty="0"/>
              <a:t>Accessible toilets or accessible parking</a:t>
            </a:r>
            <a:endParaRPr dirty="0"/>
          </a:p>
          <a:p>
            <a:pPr marL="285750" lvl="0" indent="-285750" algn="l" rtl="0">
              <a:lnSpc>
                <a:spcPct val="90000"/>
              </a:lnSpc>
              <a:spcBef>
                <a:spcPts val="1000"/>
              </a:spcBef>
              <a:spcAft>
                <a:spcPts val="0"/>
              </a:spcAft>
              <a:buSzPct val="100000"/>
              <a:buFont typeface="Arial"/>
              <a:buChar char="•"/>
            </a:pPr>
            <a:r>
              <a:rPr lang="en-US" dirty="0"/>
              <a:t>Parking for blue or orange badge holders</a:t>
            </a:r>
            <a:endParaRPr dirty="0"/>
          </a:p>
          <a:p>
            <a:pPr marL="285750" lvl="0" indent="-285750" algn="l" rtl="0">
              <a:lnSpc>
                <a:spcPct val="90000"/>
              </a:lnSpc>
              <a:spcBef>
                <a:spcPts val="1000"/>
              </a:spcBef>
              <a:spcAft>
                <a:spcPts val="0"/>
              </a:spcAft>
              <a:buSzPct val="100000"/>
              <a:buFont typeface="Arial"/>
              <a:buChar char="•"/>
            </a:pPr>
            <a:r>
              <a:rPr lang="en-US" dirty="0"/>
              <a:t>Care worker</a:t>
            </a:r>
            <a:endParaRPr dirty="0"/>
          </a:p>
          <a:p>
            <a:pPr marL="285750" lvl="0" indent="-285750" algn="l" rtl="0">
              <a:lnSpc>
                <a:spcPct val="90000"/>
              </a:lnSpc>
              <a:spcBef>
                <a:spcPts val="1000"/>
              </a:spcBef>
              <a:spcAft>
                <a:spcPts val="0"/>
              </a:spcAft>
              <a:buSzPct val="100000"/>
              <a:buFont typeface="Arial"/>
              <a:buChar char="•"/>
            </a:pPr>
            <a:r>
              <a:rPr lang="en-US" dirty="0"/>
              <a:t>Personal assistant</a:t>
            </a:r>
            <a:endParaRPr dirty="0"/>
          </a:p>
          <a:p>
            <a:pPr marL="285750" lvl="0" indent="-285750" algn="l" rtl="0">
              <a:lnSpc>
                <a:spcPct val="90000"/>
              </a:lnSpc>
              <a:spcBef>
                <a:spcPts val="1000"/>
              </a:spcBef>
              <a:spcAft>
                <a:spcPts val="0"/>
              </a:spcAft>
              <a:buSzPct val="100000"/>
              <a:buFont typeface="Arial"/>
              <a:buChar char="•"/>
            </a:pPr>
            <a:r>
              <a:rPr lang="en-US" dirty="0"/>
              <a:t>Enabler</a:t>
            </a:r>
            <a:endParaRPr dirty="0"/>
          </a:p>
          <a:p>
            <a:pPr marL="285750" lvl="0" indent="-285750" algn="l" rtl="0">
              <a:lnSpc>
                <a:spcPct val="90000"/>
              </a:lnSpc>
              <a:spcBef>
                <a:spcPts val="1000"/>
              </a:spcBef>
              <a:spcAft>
                <a:spcPts val="0"/>
              </a:spcAft>
              <a:buSzPct val="100000"/>
              <a:buFont typeface="Arial"/>
              <a:buChar char="•"/>
            </a:pPr>
            <a:r>
              <a:rPr lang="en-US" dirty="0"/>
              <a:t>Service user</a:t>
            </a:r>
            <a:endParaRPr dirty="0"/>
          </a:p>
          <a:p>
            <a:pPr marL="285750" lvl="0" indent="-285750" algn="l" rtl="0">
              <a:lnSpc>
                <a:spcPct val="90000"/>
              </a:lnSpc>
              <a:spcBef>
                <a:spcPts val="1000"/>
              </a:spcBef>
              <a:spcAft>
                <a:spcPts val="0"/>
              </a:spcAft>
              <a:buSzPct val="100000"/>
              <a:buFont typeface="Arial"/>
              <a:buChar char="•"/>
            </a:pPr>
            <a:r>
              <a:rPr lang="en-US" dirty="0"/>
              <a:t>Client</a:t>
            </a:r>
            <a:endParaRPr dirty="0"/>
          </a:p>
          <a:p>
            <a:pPr marL="285750" lvl="0" indent="-285750" algn="l" rtl="0">
              <a:lnSpc>
                <a:spcPct val="90000"/>
              </a:lnSpc>
              <a:spcBef>
                <a:spcPts val="1000"/>
              </a:spcBef>
              <a:spcAft>
                <a:spcPts val="0"/>
              </a:spcAft>
              <a:buSzPct val="100000"/>
              <a:buFont typeface="Arial"/>
              <a:buChar char="•"/>
            </a:pPr>
            <a:r>
              <a:rPr lang="en-US" dirty="0"/>
              <a:t>Friends, family and loved ones</a:t>
            </a:r>
            <a:endParaRPr dirty="0"/>
          </a:p>
          <a:p>
            <a:pPr marL="285750" lvl="0" indent="-285750" algn="l" rtl="0">
              <a:lnSpc>
                <a:spcPct val="90000"/>
              </a:lnSpc>
              <a:spcBef>
                <a:spcPts val="1000"/>
              </a:spcBef>
              <a:spcAft>
                <a:spcPts val="0"/>
              </a:spcAft>
              <a:buSzPct val="100000"/>
              <a:buFont typeface="Arial"/>
              <a:buChar char="•"/>
            </a:pPr>
            <a:r>
              <a:rPr lang="en-US" dirty="0"/>
              <a:t>Enabling</a:t>
            </a:r>
            <a:endParaRPr dirty="0"/>
          </a:p>
          <a:p>
            <a:pPr marL="285750" lvl="0" indent="-285750" algn="l" rtl="0">
              <a:lnSpc>
                <a:spcPct val="90000"/>
              </a:lnSpc>
              <a:spcBef>
                <a:spcPts val="1000"/>
              </a:spcBef>
              <a:spcAft>
                <a:spcPts val="0"/>
              </a:spcAft>
              <a:buSzPct val="100000"/>
              <a:buFont typeface="Arial"/>
              <a:buChar char="•"/>
            </a:pPr>
            <a:r>
              <a:rPr lang="en-US" dirty="0"/>
              <a:t>Championing</a:t>
            </a:r>
            <a:endParaRPr dirty="0"/>
          </a:p>
          <a:p>
            <a:pPr marL="285750" lvl="0" indent="-285750" algn="l" rtl="0">
              <a:lnSpc>
                <a:spcPct val="90000"/>
              </a:lnSpc>
              <a:spcBef>
                <a:spcPts val="1000"/>
              </a:spcBef>
              <a:spcAft>
                <a:spcPts val="0"/>
              </a:spcAft>
              <a:buSzPct val="100000"/>
              <a:buFont typeface="Arial"/>
              <a:buChar char="•"/>
            </a:pPr>
            <a:r>
              <a:rPr lang="en-US" dirty="0"/>
              <a:t>has a diagnosis of</a:t>
            </a:r>
            <a:endParaRPr dirty="0"/>
          </a:p>
          <a:p>
            <a:pPr marL="285750" lvl="0" indent="-180022" algn="l" rtl="0">
              <a:lnSpc>
                <a:spcPct val="90000"/>
              </a:lnSpc>
              <a:spcBef>
                <a:spcPts val="1000"/>
              </a:spcBef>
              <a:spcAft>
                <a:spcPts val="0"/>
              </a:spcAft>
              <a:buSzPct val="100000"/>
              <a:buFont typeface="Arial"/>
              <a:buNone/>
            </a:pPr>
            <a:endParaRPr dirty="0"/>
          </a:p>
          <a:p>
            <a:pPr marL="0" lvl="0" indent="0" algn="r" rtl="0">
              <a:lnSpc>
                <a:spcPct val="90000"/>
              </a:lnSpc>
              <a:spcBef>
                <a:spcPts val="1000"/>
              </a:spcBef>
              <a:spcAft>
                <a:spcPts val="0"/>
              </a:spcAft>
              <a:buSzPct val="100000"/>
              <a:buNone/>
            </a:pPr>
            <a:r>
              <a:rPr lang="en-US" sz="1600" i="1" dirty="0"/>
              <a:t>NHS 2022</a:t>
            </a:r>
            <a:endParaRPr dirty="0"/>
          </a:p>
          <a:p>
            <a:pPr marL="285750" lvl="0" indent="-180022" algn="l" rtl="0">
              <a:lnSpc>
                <a:spcPct val="90000"/>
              </a:lnSpc>
              <a:spcBef>
                <a:spcPts val="1000"/>
              </a:spcBef>
              <a:spcAft>
                <a:spcPts val="0"/>
              </a:spcAft>
              <a:buSzPct val="100000"/>
              <a:buFont typeface="Arial"/>
              <a:buNone/>
            </a:pPr>
            <a:endParaRPr dirty="0"/>
          </a:p>
          <a:p>
            <a:pPr marL="0" lvl="0" indent="0" algn="l" rtl="0">
              <a:lnSpc>
                <a:spcPct val="90000"/>
              </a:lnSpc>
              <a:spcBef>
                <a:spcPts val="1000"/>
              </a:spcBef>
              <a:spcAft>
                <a:spcPts val="0"/>
              </a:spcAft>
              <a:buClr>
                <a:srgbClr val="16AD85"/>
              </a:buClr>
              <a:buSzPct val="100000"/>
              <a:buFont typeface="Calibri"/>
              <a:buNone/>
            </a:pPr>
            <a:endParaRPr dirty="0"/>
          </a:p>
          <a:p>
            <a:pPr marL="285750" lvl="0" indent="-180022" algn="l" rtl="0">
              <a:lnSpc>
                <a:spcPct val="90000"/>
              </a:lnSpc>
              <a:spcBef>
                <a:spcPts val="1000"/>
              </a:spcBef>
              <a:spcAft>
                <a:spcPts val="0"/>
              </a:spcAft>
              <a:buSzPct val="100000"/>
              <a:buFont typeface="Arial"/>
              <a:buNone/>
            </a:pPr>
            <a:endParaRPr b="1" dirty="0"/>
          </a:p>
          <a:p>
            <a:pPr marL="0" lvl="0" indent="0" algn="l" rtl="0">
              <a:lnSpc>
                <a:spcPct val="90000"/>
              </a:lnSpc>
              <a:spcBef>
                <a:spcPts val="1000"/>
              </a:spcBef>
              <a:spcAft>
                <a:spcPts val="0"/>
              </a:spcAft>
              <a:buClr>
                <a:srgbClr val="16AD85"/>
              </a:buClr>
              <a:buSzPct val="100000"/>
              <a:buFont typeface="Calibri"/>
              <a:buNone/>
            </a:pPr>
            <a:endParaRPr b="1" dirty="0"/>
          </a:p>
          <a:p>
            <a:pPr marL="0" lvl="0" indent="0" algn="l" rtl="0">
              <a:lnSpc>
                <a:spcPct val="90000"/>
              </a:lnSpc>
              <a:spcBef>
                <a:spcPts val="1000"/>
              </a:spcBef>
              <a:spcAft>
                <a:spcPts val="0"/>
              </a:spcAft>
              <a:buClr>
                <a:srgbClr val="16AD85"/>
              </a:buClr>
              <a:buSzPct val="100000"/>
              <a:buFont typeface="Calibri"/>
              <a:buNone/>
            </a:pPr>
            <a:endParaRPr sz="2400" dirty="0"/>
          </a:p>
        </p:txBody>
      </p:sp>
      <p:pic>
        <p:nvPicPr>
          <p:cNvPr id="237" name="Google Shape;237;p30" descr="Social Care Wales - FOR Cardiff"/>
          <p:cNvPicPr preferRelativeResize="0"/>
          <p:nvPr/>
        </p:nvPicPr>
        <p:blipFill rotWithShape="1">
          <a:blip r:embed="rId3">
            <a:alphaModFix/>
          </a:blip>
          <a:srcRect/>
          <a:stretch/>
        </p:blipFill>
        <p:spPr>
          <a:xfrm>
            <a:off x="11468011" y="0"/>
            <a:ext cx="723989" cy="974558"/>
          </a:xfrm>
          <a:prstGeom prst="rect">
            <a:avLst/>
          </a:prstGeom>
          <a:noFill/>
          <a:ln>
            <a:noFill/>
          </a:ln>
        </p:spPr>
      </p:pic>
      <p:sp>
        <p:nvSpPr>
          <p:cNvPr id="3" name="TextBox 2">
            <a:extLst>
              <a:ext uri="{FF2B5EF4-FFF2-40B4-BE49-F238E27FC236}">
                <a16:creationId xmlns:a16="http://schemas.microsoft.com/office/drawing/2014/main" id="{B0CC4459-B99F-24A9-197B-9FF1722549B2}"/>
              </a:ext>
            </a:extLst>
          </p:cNvPr>
          <p:cNvSpPr txBox="1"/>
          <p:nvPr/>
        </p:nvSpPr>
        <p:spPr>
          <a:xfrm>
            <a:off x="0" y="150312"/>
            <a:ext cx="4731026" cy="701731"/>
          </a:xfrm>
          <a:prstGeom prst="rect">
            <a:avLst/>
          </a:prstGeom>
          <a:noFill/>
        </p:spPr>
        <p:txBody>
          <a:bodyPr wrap="square">
            <a:spAutoFit/>
          </a:bodyPr>
          <a:lstStyle/>
          <a:p>
            <a:pPr marL="0" lvl="0" indent="0" algn="l" rtl="0">
              <a:lnSpc>
                <a:spcPct val="90000"/>
              </a:lnSpc>
              <a:spcBef>
                <a:spcPct val="0"/>
              </a:spcBef>
              <a:spcAft>
                <a:spcPct val="0"/>
              </a:spcAft>
              <a:buClr>
                <a:srgbClr val="16AD85"/>
              </a:buClr>
              <a:buSzTx/>
              <a:buFont typeface="Calibri"/>
              <a:buNone/>
            </a:pPr>
            <a:r>
              <a:rPr lang="cy" sz="2200" b="0" i="0" u="none" strike="noStrike" cap="none" baseline="0" dirty="0">
                <a:solidFill>
                  <a:srgbClr val="37394C"/>
                </a:solidFill>
                <a:effectLst/>
                <a:uFillTx/>
                <a:latin typeface="Calibri"/>
              </a:rPr>
              <a:t>Ysgrifennu am anabledd a gwahaniaeth: geiriau i'w </a:t>
            </a:r>
            <a:r>
              <a:rPr lang="cy" sz="2200" b="1" i="0" u="none" strike="noStrike" cap="none" baseline="0" dirty="0">
                <a:solidFill>
                  <a:srgbClr val="37394C"/>
                </a:solidFill>
                <a:effectLst/>
                <a:uFillTx/>
                <a:latin typeface="Calibri"/>
              </a:rPr>
              <a:t>defnyddio</a:t>
            </a:r>
            <a:r>
              <a:rPr lang="cy" sz="2200" b="0" i="0" u="none" strike="noStrike" cap="none" baseline="0" dirty="0">
                <a:solidFill>
                  <a:srgbClr val="37394C"/>
                </a:solidFill>
                <a:effectLst/>
                <a:uFillTx/>
                <a:latin typeface="Calibri"/>
              </a:rPr>
              <a:t> a'u </a:t>
            </a:r>
            <a:r>
              <a:rPr lang="cy" sz="2200" b="1" i="0" u="none" strike="noStrike" cap="none" baseline="0" dirty="0">
                <a:solidFill>
                  <a:srgbClr val="37394C"/>
                </a:solidFill>
                <a:effectLst/>
                <a:uFillTx/>
                <a:latin typeface="Calibri"/>
              </a:rPr>
              <a:t>hosgoi</a:t>
            </a:r>
            <a:r>
              <a:rPr lang="cy" sz="2200" b="0" i="0" u="none" strike="noStrike" cap="none" baseline="0" dirty="0">
                <a:solidFill>
                  <a:srgbClr val="37394C"/>
                </a:solidFill>
                <a:effectLst/>
                <a:uFillTx/>
                <a:latin typeface="Calibri"/>
              </a:rPr>
              <a:t>: </a:t>
            </a:r>
          </a:p>
        </p:txBody>
      </p:sp>
      <p:sp>
        <p:nvSpPr>
          <p:cNvPr id="5" name="TextBox 4">
            <a:extLst>
              <a:ext uri="{FF2B5EF4-FFF2-40B4-BE49-F238E27FC236}">
                <a16:creationId xmlns:a16="http://schemas.microsoft.com/office/drawing/2014/main" id="{C6C9C302-FB1D-615E-4462-38EB72D9CEBB}"/>
              </a:ext>
            </a:extLst>
          </p:cNvPr>
          <p:cNvSpPr txBox="1"/>
          <p:nvPr/>
        </p:nvSpPr>
        <p:spPr>
          <a:xfrm>
            <a:off x="57646" y="974558"/>
            <a:ext cx="6160273" cy="4692054"/>
          </a:xfrm>
          <a:prstGeom prst="rect">
            <a:avLst/>
          </a:prstGeom>
          <a:noFill/>
        </p:spPr>
        <p:txBody>
          <a:bodyPr wrap="square">
            <a:spAutoFit/>
          </a:bodyPr>
          <a:lstStyle/>
          <a:p>
            <a:pPr marL="0" lvl="0" indent="0" algn="l" rtl="0">
              <a:lnSpc>
                <a:spcPct val="90000"/>
              </a:lnSpc>
              <a:spcBef>
                <a:spcPts val="1000"/>
              </a:spcBef>
              <a:spcAft>
                <a:spcPct val="0"/>
              </a:spcAft>
              <a:buClr>
                <a:srgbClr val="16AD85"/>
              </a:buClr>
              <a:buSzTx/>
              <a:buFont typeface="Calibri"/>
              <a:buNone/>
            </a:pPr>
            <a:r>
              <a:rPr lang="en-GB" sz="1700" b="1" i="0" u="sng" strike="noStrike" cap="none" baseline="0" dirty="0" err="1">
                <a:solidFill>
                  <a:srgbClr val="37394C"/>
                </a:solidFill>
                <a:effectLst/>
                <a:uFill>
                  <a:solidFill>
                    <a:srgbClr val="37394C"/>
                  </a:solidFill>
                </a:uFill>
                <a:latin typeface="Calibri" panose="020F0502020204030204" pitchFamily="34" charset="0"/>
                <a:cs typeface="Calibri" panose="020F0502020204030204" pitchFamily="34" charset="0"/>
              </a:rPr>
              <a:t>I'w</a:t>
            </a:r>
            <a:r>
              <a:rPr lang="en-GB" sz="1700" b="1" i="0" u="sng" strike="noStrike" cap="none" baseline="0" dirty="0">
                <a:solidFill>
                  <a:srgbClr val="37394C"/>
                </a:solidFill>
                <a:effectLst/>
                <a:uFill>
                  <a:solidFill>
                    <a:srgbClr val="37394C"/>
                  </a:solidFill>
                </a:uFill>
                <a:latin typeface="Calibri" panose="020F0502020204030204" pitchFamily="34" charset="0"/>
                <a:cs typeface="Calibri" panose="020F0502020204030204" pitchFamily="34" charset="0"/>
              </a:rPr>
              <a:t> </a:t>
            </a:r>
            <a:r>
              <a:rPr lang="en-GB" sz="1700" b="1" i="0" u="sng" strike="noStrike" cap="none" baseline="0" dirty="0" err="1">
                <a:solidFill>
                  <a:srgbClr val="37394C"/>
                </a:solidFill>
                <a:effectLst/>
                <a:uFill>
                  <a:solidFill>
                    <a:srgbClr val="37394C"/>
                  </a:solidFill>
                </a:uFill>
                <a:latin typeface="Calibri" panose="020F0502020204030204" pitchFamily="34" charset="0"/>
                <a:cs typeface="Calibri" panose="020F0502020204030204" pitchFamily="34" charset="0"/>
              </a:rPr>
              <a:t>defnyddio</a:t>
            </a:r>
            <a:r>
              <a:rPr lang="en-GB" sz="1700" b="1" i="0" u="sng" strike="noStrike" cap="none" baseline="0" dirty="0">
                <a:solidFill>
                  <a:srgbClr val="37394C"/>
                </a:solidFill>
                <a:effectLst/>
                <a:uFill>
                  <a:solidFill>
                    <a:srgbClr val="37394C"/>
                  </a:solidFill>
                </a:uFill>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endParaRPr lang="en-GB" sz="1700" b="1" u="sng" dirty="0">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Toiledau</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hygyrch</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barcio</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hygyrch</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Parcio</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gyfer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deiliaid</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bathodyn</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glas</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oren</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Gweithiwr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gofal</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Cynorthwyydd</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Personol</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Galluogwr</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Defnyddiwr</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gwasanaeth</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Cleient</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Ffrindiau</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teulu</a:t>
            </a: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anwyliaid</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Galluogi</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err="1">
                <a:solidFill>
                  <a:srgbClr val="37394C"/>
                </a:solidFill>
                <a:effectLst/>
                <a:uFillTx/>
                <a:latin typeface="Calibri" panose="020F0502020204030204" pitchFamily="34" charset="0"/>
                <a:cs typeface="Calibri" panose="020F0502020204030204" pitchFamily="34" charset="0"/>
              </a:rPr>
              <a:t>Hyrwyddo</a:t>
            </a:r>
            <a:endParaRPr lang="en-GB" sz="17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285750" lvl="0" indent="-285750" algn="l" rtl="0">
              <a:lnSpc>
                <a:spcPct val="90000"/>
              </a:lnSpc>
              <a:spcBef>
                <a:spcPts val="1000"/>
              </a:spcBef>
              <a:spcAft>
                <a:spcPct val="0"/>
              </a:spcAft>
              <a:buClr>
                <a:srgbClr val="17AA80"/>
              </a:buClr>
              <a:buSzTx/>
              <a:buFont typeface="Arial"/>
              <a:buChar char="•"/>
            </a:pPr>
            <a:r>
              <a:rPr lang="en-GB" sz="1700" b="0" i="0" u="none" strike="noStrike" cap="none" baseline="0" dirty="0">
                <a:solidFill>
                  <a:srgbClr val="37394C"/>
                </a:solidFill>
                <a:effectLst/>
                <a:uFillTx/>
                <a:latin typeface="Calibri" panose="020F0502020204030204" pitchFamily="34" charset="0"/>
                <a:cs typeface="Calibri" panose="020F0502020204030204" pitchFamily="34" charset="0"/>
              </a:rPr>
              <a:t>â diagnosis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xEl>
                                              <p:pRg st="6" end="6"/>
                                            </p:txEl>
                                          </p:spTgt>
                                        </p:tgtEl>
                                        <p:attrNameLst>
                                          <p:attrName>style.visibility</p:attrName>
                                        </p:attrNameLst>
                                      </p:cBhvr>
                                      <p:to>
                                        <p:strVal val="visible"/>
                                      </p:to>
                                    </p:set>
                                    <p:animEffect transition="in" filter="fade">
                                      <p:cBhvr>
                                        <p:cTn id="37" dur="1000"/>
                                        <p:tgtEl>
                                          <p:spTgt spid="2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6">
                                            <p:txEl>
                                              <p:pRg st="7" end="7"/>
                                            </p:txEl>
                                          </p:spTgt>
                                        </p:tgtEl>
                                        <p:attrNameLst>
                                          <p:attrName>style.visibility</p:attrName>
                                        </p:attrNameLst>
                                      </p:cBhvr>
                                      <p:to>
                                        <p:strVal val="visible"/>
                                      </p:to>
                                    </p:set>
                                    <p:animEffect transition="in" filter="fade">
                                      <p:cBhvr>
                                        <p:cTn id="42" dur="1000"/>
                                        <p:tgtEl>
                                          <p:spTgt spid="2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6">
                                            <p:txEl>
                                              <p:pRg st="8" end="8"/>
                                            </p:txEl>
                                          </p:spTgt>
                                        </p:tgtEl>
                                        <p:attrNameLst>
                                          <p:attrName>style.visibility</p:attrName>
                                        </p:attrNameLst>
                                      </p:cBhvr>
                                      <p:to>
                                        <p:strVal val="visible"/>
                                      </p:to>
                                    </p:set>
                                    <p:animEffect transition="in" filter="fade">
                                      <p:cBhvr>
                                        <p:cTn id="47" dur="1000"/>
                                        <p:tgtEl>
                                          <p:spTgt spid="2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6">
                                            <p:txEl>
                                              <p:pRg st="9" end="9"/>
                                            </p:txEl>
                                          </p:spTgt>
                                        </p:tgtEl>
                                        <p:attrNameLst>
                                          <p:attrName>style.visibility</p:attrName>
                                        </p:attrNameLst>
                                      </p:cBhvr>
                                      <p:to>
                                        <p:strVal val="visible"/>
                                      </p:to>
                                    </p:set>
                                    <p:animEffect transition="in" filter="fade">
                                      <p:cBhvr>
                                        <p:cTn id="52" dur="1000"/>
                                        <p:tgtEl>
                                          <p:spTgt spid="2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6">
                                            <p:txEl>
                                              <p:pRg st="10" end="10"/>
                                            </p:txEl>
                                          </p:spTgt>
                                        </p:tgtEl>
                                        <p:attrNameLst>
                                          <p:attrName>style.visibility</p:attrName>
                                        </p:attrNameLst>
                                      </p:cBhvr>
                                      <p:to>
                                        <p:strVal val="visible"/>
                                      </p:to>
                                    </p:set>
                                    <p:animEffect transition="in" filter="fade">
                                      <p:cBhvr>
                                        <p:cTn id="57" dur="1000"/>
                                        <p:tgtEl>
                                          <p:spTgt spid="23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6">
                                            <p:txEl>
                                              <p:pRg st="11" end="11"/>
                                            </p:txEl>
                                          </p:spTgt>
                                        </p:tgtEl>
                                        <p:attrNameLst>
                                          <p:attrName>style.visibility</p:attrName>
                                        </p:attrNameLst>
                                      </p:cBhvr>
                                      <p:to>
                                        <p:strVal val="visible"/>
                                      </p:to>
                                    </p:set>
                                    <p:animEffect transition="in" filter="fade">
                                      <p:cBhvr>
                                        <p:cTn id="62" dur="1000"/>
                                        <p:tgtEl>
                                          <p:spTgt spid="23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6">
                                            <p:txEl>
                                              <p:pRg st="12" end="12"/>
                                            </p:txEl>
                                          </p:spTgt>
                                        </p:tgtEl>
                                        <p:attrNameLst>
                                          <p:attrName>style.visibility</p:attrName>
                                        </p:attrNameLst>
                                      </p:cBhvr>
                                      <p:to>
                                        <p:strVal val="visible"/>
                                      </p:to>
                                    </p:set>
                                    <p:animEffect transition="in" filter="fade">
                                      <p:cBhvr>
                                        <p:cTn id="67" dur="1000"/>
                                        <p:tgtEl>
                                          <p:spTgt spid="23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6">
                                            <p:txEl>
                                              <p:pRg st="13" end="13"/>
                                            </p:txEl>
                                          </p:spTgt>
                                        </p:tgtEl>
                                        <p:attrNameLst>
                                          <p:attrName>style.visibility</p:attrName>
                                        </p:attrNameLst>
                                      </p:cBhvr>
                                      <p:to>
                                        <p:strVal val="visible"/>
                                      </p:to>
                                    </p:set>
                                    <p:animEffect transition="in" filter="fade">
                                      <p:cBhvr>
                                        <p:cTn id="72" dur="1000"/>
                                        <p:tgtEl>
                                          <p:spTgt spid="23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6">
                                            <p:txEl>
                                              <p:pRg st="14" end="14"/>
                                            </p:txEl>
                                          </p:spTgt>
                                        </p:tgtEl>
                                        <p:attrNameLst>
                                          <p:attrName>style.visibility</p:attrName>
                                        </p:attrNameLst>
                                      </p:cBhvr>
                                      <p:to>
                                        <p:strVal val="visible"/>
                                      </p:to>
                                    </p:set>
                                    <p:animEffect transition="in" filter="fade">
                                      <p:cBhvr>
                                        <p:cTn id="77" dur="1000"/>
                                        <p:tgtEl>
                                          <p:spTgt spid="23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6">
                                            <p:txEl>
                                              <p:pRg st="15" end="15"/>
                                            </p:txEl>
                                          </p:spTgt>
                                        </p:tgtEl>
                                        <p:attrNameLst>
                                          <p:attrName>style.visibility</p:attrName>
                                        </p:attrNameLst>
                                      </p:cBhvr>
                                      <p:to>
                                        <p:strVal val="visible"/>
                                      </p:to>
                                    </p:set>
                                    <p:animEffect transition="in" filter="fade">
                                      <p:cBhvr>
                                        <p:cTn id="82" dur="1000"/>
                                        <p:tgtEl>
                                          <p:spTgt spid="23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6">
                                            <p:txEl>
                                              <p:pRg st="16" end="16"/>
                                            </p:txEl>
                                          </p:spTgt>
                                        </p:tgtEl>
                                        <p:attrNameLst>
                                          <p:attrName>style.visibility</p:attrName>
                                        </p:attrNameLst>
                                      </p:cBhvr>
                                      <p:to>
                                        <p:strVal val="visible"/>
                                      </p:to>
                                    </p:set>
                                    <p:animEffect transition="in" filter="fade">
                                      <p:cBhvr>
                                        <p:cTn id="87" dur="1000"/>
                                        <p:tgtEl>
                                          <p:spTgt spid="236">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6">
                                            <p:txEl>
                                              <p:pRg st="17" end="17"/>
                                            </p:txEl>
                                          </p:spTgt>
                                        </p:tgtEl>
                                        <p:attrNameLst>
                                          <p:attrName>style.visibility</p:attrName>
                                        </p:attrNameLst>
                                      </p:cBhvr>
                                      <p:to>
                                        <p:strVal val="visible"/>
                                      </p:to>
                                    </p:set>
                                    <p:animEffect transition="in" filter="fade">
                                      <p:cBhvr>
                                        <p:cTn id="92" dur="1000"/>
                                        <p:tgtEl>
                                          <p:spTgt spid="236">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6">
                                            <p:txEl>
                                              <p:pRg st="18" end="18"/>
                                            </p:txEl>
                                          </p:spTgt>
                                        </p:tgtEl>
                                        <p:attrNameLst>
                                          <p:attrName>style.visibility</p:attrName>
                                        </p:attrNameLst>
                                      </p:cBhvr>
                                      <p:to>
                                        <p:strVal val="visible"/>
                                      </p:to>
                                    </p:set>
                                    <p:animEffect transition="in" filter="fade">
                                      <p:cBhvr>
                                        <p:cTn id="97" dur="1000"/>
                                        <p:tgtEl>
                                          <p:spTgt spid="236">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36">
                                            <p:txEl>
                                              <p:pRg st="19" end="19"/>
                                            </p:txEl>
                                          </p:spTgt>
                                        </p:tgtEl>
                                        <p:attrNameLst>
                                          <p:attrName>style.visibility</p:attrName>
                                        </p:attrNameLst>
                                      </p:cBhvr>
                                      <p:to>
                                        <p:strVal val="visible"/>
                                      </p:to>
                                    </p:set>
                                    <p:animEffect transition="in" filter="fade">
                                      <p:cBhvr>
                                        <p:cTn id="102" dur="1000"/>
                                        <p:tgtEl>
                                          <p:spTgt spid="236">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36">
                                            <p:txEl>
                                              <p:pRg st="20" end="20"/>
                                            </p:txEl>
                                          </p:spTgt>
                                        </p:tgtEl>
                                        <p:attrNameLst>
                                          <p:attrName>style.visibility</p:attrName>
                                        </p:attrNameLst>
                                      </p:cBhvr>
                                      <p:to>
                                        <p:strVal val="visible"/>
                                      </p:to>
                                    </p:set>
                                    <p:animEffect transition="in" filter="fade">
                                      <p:cBhvr>
                                        <p:cTn id="107" dur="1000"/>
                                        <p:tgtEl>
                                          <p:spTgt spid="236">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36">
                                            <p:txEl>
                                              <p:pRg st="21" end="21"/>
                                            </p:txEl>
                                          </p:spTgt>
                                        </p:tgtEl>
                                        <p:attrNameLst>
                                          <p:attrName>style.visibility</p:attrName>
                                        </p:attrNameLst>
                                      </p:cBhvr>
                                      <p:to>
                                        <p:strVal val="visible"/>
                                      </p:to>
                                    </p:set>
                                    <p:animEffect transition="in" filter="fade">
                                      <p:cBhvr>
                                        <p:cTn id="112" dur="1000"/>
                                        <p:tgtEl>
                                          <p:spTgt spid="236">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body" idx="3"/>
          </p:nvPr>
        </p:nvSpPr>
        <p:spPr>
          <a:xfrm>
            <a:off x="6485025" y="430375"/>
            <a:ext cx="5706900" cy="4104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16AD85"/>
              </a:buClr>
              <a:buSzPct val="69230"/>
              <a:buFont typeface="Calibri"/>
              <a:buNone/>
            </a:pPr>
            <a:r>
              <a:rPr lang="en-US" sz="10400" b="1" u="sng" dirty="0"/>
              <a:t>To avoid: </a:t>
            </a:r>
            <a:endParaRPr sz="5000" dirty="0"/>
          </a:p>
          <a:p>
            <a:pPr marL="0" lvl="0" indent="0" algn="l" rtl="0">
              <a:lnSpc>
                <a:spcPct val="90000"/>
              </a:lnSpc>
              <a:spcBef>
                <a:spcPts val="1000"/>
              </a:spcBef>
              <a:spcAft>
                <a:spcPts val="0"/>
              </a:spcAft>
              <a:buClr>
                <a:srgbClr val="16AD85"/>
              </a:buClr>
              <a:buSzPct val="73684"/>
              <a:buFont typeface="Calibri"/>
              <a:buNone/>
            </a:pPr>
            <a:endParaRPr sz="7600" b="1" u="sng" dirty="0"/>
          </a:p>
          <a:p>
            <a:pPr marL="285750" lvl="0" indent="-317500" algn="l" rtl="0">
              <a:lnSpc>
                <a:spcPct val="115000"/>
              </a:lnSpc>
              <a:spcBef>
                <a:spcPts val="1000"/>
              </a:spcBef>
              <a:spcAft>
                <a:spcPts val="0"/>
              </a:spcAft>
              <a:buSzPct val="100000"/>
              <a:buFont typeface="Arial"/>
              <a:buChar char="•"/>
            </a:pPr>
            <a:r>
              <a:rPr lang="en-US" sz="6400" dirty="0"/>
              <a:t>‘Disability friendly’ or ‘disabled access’ (highlights difficulty or inability)</a:t>
            </a:r>
            <a:endParaRPr sz="6400" dirty="0"/>
          </a:p>
          <a:p>
            <a:pPr marL="285750" lvl="0" indent="-317500" algn="l" rtl="0">
              <a:lnSpc>
                <a:spcPct val="115000"/>
              </a:lnSpc>
              <a:spcBef>
                <a:spcPts val="1000"/>
              </a:spcBef>
              <a:spcAft>
                <a:spcPts val="0"/>
              </a:spcAft>
              <a:buSzPct val="100000"/>
              <a:buFont typeface="Arial"/>
              <a:buChar char="•"/>
            </a:pPr>
            <a:r>
              <a:rPr lang="en-US" sz="6400" dirty="0"/>
              <a:t>‘Disabled toilets’ or ‘disabled parking’ (the toilets and parking bays are  </a:t>
            </a:r>
            <a:endParaRPr sz="6400" dirty="0"/>
          </a:p>
          <a:p>
            <a:pPr marL="0" lvl="0" indent="0" algn="l" rtl="0">
              <a:lnSpc>
                <a:spcPct val="115000"/>
              </a:lnSpc>
              <a:spcBef>
                <a:spcPts val="1000"/>
              </a:spcBef>
              <a:spcAft>
                <a:spcPts val="0"/>
              </a:spcAft>
              <a:buClr>
                <a:srgbClr val="16AD85"/>
              </a:buClr>
              <a:buSzPct val="73684"/>
              <a:buFont typeface="Calibri"/>
              <a:buNone/>
            </a:pPr>
            <a:r>
              <a:rPr lang="en-US" sz="6400" dirty="0"/>
              <a:t>        not disabled- literally)</a:t>
            </a:r>
            <a:endParaRPr sz="6400" dirty="0"/>
          </a:p>
          <a:p>
            <a:pPr marL="285750" lvl="0" indent="-317500" algn="l" rtl="0">
              <a:lnSpc>
                <a:spcPct val="115000"/>
              </a:lnSpc>
              <a:spcBef>
                <a:spcPts val="1000"/>
              </a:spcBef>
              <a:spcAft>
                <a:spcPts val="0"/>
              </a:spcAft>
              <a:buSzPct val="100000"/>
              <a:buFont typeface="Arial"/>
              <a:buChar char="•"/>
            </a:pPr>
            <a:r>
              <a:rPr lang="en-US" sz="6400" dirty="0"/>
              <a:t>‘Illness’ - suggests the person could get better</a:t>
            </a:r>
            <a:endParaRPr sz="6400" dirty="0"/>
          </a:p>
          <a:p>
            <a:pPr marL="285750" lvl="0" indent="-317500" algn="l" rtl="0">
              <a:lnSpc>
                <a:spcPct val="115000"/>
              </a:lnSpc>
              <a:spcBef>
                <a:spcPts val="1000"/>
              </a:spcBef>
              <a:spcAft>
                <a:spcPts val="0"/>
              </a:spcAft>
              <a:buSzPct val="100000"/>
              <a:buFont typeface="Arial"/>
              <a:buChar char="•"/>
            </a:pPr>
            <a:r>
              <a:rPr lang="en-US" sz="6400" dirty="0"/>
              <a:t>‘Suffers from’</a:t>
            </a:r>
            <a:endParaRPr sz="6400" dirty="0"/>
          </a:p>
          <a:p>
            <a:pPr marL="285750" lvl="0" indent="-317500" algn="l" rtl="0">
              <a:lnSpc>
                <a:spcPct val="115000"/>
              </a:lnSpc>
              <a:spcBef>
                <a:spcPts val="1000"/>
              </a:spcBef>
              <a:spcAft>
                <a:spcPts val="0"/>
              </a:spcAft>
              <a:buSzPct val="100000"/>
              <a:buFont typeface="Arial"/>
              <a:buChar char="•"/>
            </a:pPr>
            <a:r>
              <a:rPr lang="en-US" sz="6400" dirty="0"/>
              <a:t>‘Survivor’</a:t>
            </a:r>
            <a:endParaRPr sz="6400" dirty="0"/>
          </a:p>
          <a:p>
            <a:pPr marL="285750" lvl="0" indent="-317500" algn="l" rtl="0">
              <a:lnSpc>
                <a:spcPct val="115000"/>
              </a:lnSpc>
              <a:spcBef>
                <a:spcPts val="1000"/>
              </a:spcBef>
              <a:spcAft>
                <a:spcPts val="0"/>
              </a:spcAft>
              <a:buSzPct val="100000"/>
              <a:buFont typeface="Arial"/>
              <a:buChar char="•"/>
            </a:pPr>
            <a:r>
              <a:rPr lang="en-US" sz="6400" dirty="0"/>
              <a:t>‘Diagnosed with’ - this is a medical professional's opinion</a:t>
            </a:r>
            <a:endParaRPr sz="6400" dirty="0"/>
          </a:p>
          <a:p>
            <a:pPr marL="285750" lvl="0" indent="-317500" algn="l" rtl="0">
              <a:lnSpc>
                <a:spcPct val="115000"/>
              </a:lnSpc>
              <a:spcBef>
                <a:spcPts val="1000"/>
              </a:spcBef>
              <a:spcAft>
                <a:spcPts val="0"/>
              </a:spcAft>
              <a:buSzPct val="100000"/>
              <a:buFont typeface="Arial"/>
              <a:buChar char="•"/>
            </a:pPr>
            <a:r>
              <a:rPr lang="en-US" sz="6400" dirty="0"/>
              <a:t>‘Abled bodied’ - implies some are not able</a:t>
            </a:r>
            <a:endParaRPr sz="6400" dirty="0"/>
          </a:p>
          <a:p>
            <a:pPr marL="285750" lvl="0" indent="-317500" algn="l" rtl="0">
              <a:lnSpc>
                <a:spcPct val="115000"/>
              </a:lnSpc>
              <a:spcBef>
                <a:spcPts val="1000"/>
              </a:spcBef>
              <a:spcAft>
                <a:spcPts val="0"/>
              </a:spcAft>
              <a:buSzPct val="100000"/>
              <a:buFont typeface="Arial"/>
              <a:buChar char="•"/>
            </a:pPr>
            <a:r>
              <a:rPr lang="en-US" sz="6400" dirty="0"/>
              <a:t>‘Invalid’ - implies a person is not valid</a:t>
            </a:r>
            <a:endParaRPr sz="6400" dirty="0"/>
          </a:p>
          <a:p>
            <a:pPr marL="285750" lvl="0" indent="-317500" algn="l" rtl="0">
              <a:lnSpc>
                <a:spcPct val="115000"/>
              </a:lnSpc>
              <a:spcBef>
                <a:spcPts val="1000"/>
              </a:spcBef>
              <a:spcAft>
                <a:spcPts val="0"/>
              </a:spcAft>
              <a:buSzPct val="100000"/>
              <a:buFont typeface="Arial"/>
              <a:buChar char="•"/>
            </a:pPr>
            <a:r>
              <a:rPr lang="en-US" sz="6400" dirty="0"/>
              <a:t>‘Normal people’ - implies some are abnormal</a:t>
            </a:r>
            <a:endParaRPr sz="6400" dirty="0"/>
          </a:p>
          <a:p>
            <a:pPr marL="285750" lvl="0" indent="-257175" algn="l" rtl="0">
              <a:lnSpc>
                <a:spcPct val="90000"/>
              </a:lnSpc>
              <a:spcBef>
                <a:spcPts val="1000"/>
              </a:spcBef>
              <a:spcAft>
                <a:spcPts val="0"/>
              </a:spcAft>
              <a:buSzPct val="100000"/>
              <a:buFont typeface="Arial"/>
              <a:buNone/>
            </a:pPr>
            <a:endParaRPr dirty="0"/>
          </a:p>
          <a:p>
            <a:pPr marL="0" lvl="0" indent="0" algn="r" rtl="0">
              <a:lnSpc>
                <a:spcPct val="90000"/>
              </a:lnSpc>
              <a:spcBef>
                <a:spcPts val="1000"/>
              </a:spcBef>
              <a:spcAft>
                <a:spcPts val="0"/>
              </a:spcAft>
              <a:buSzPct val="100000"/>
              <a:buNone/>
            </a:pPr>
            <a:r>
              <a:rPr lang="en-US" sz="4400" i="1" dirty="0"/>
              <a:t>NHS 2022</a:t>
            </a:r>
            <a:endParaRPr dirty="0"/>
          </a:p>
          <a:p>
            <a:pPr marL="285750" lvl="0" indent="-257175" algn="r" rtl="0">
              <a:lnSpc>
                <a:spcPct val="90000"/>
              </a:lnSpc>
              <a:spcBef>
                <a:spcPts val="1000"/>
              </a:spcBef>
              <a:spcAft>
                <a:spcPts val="0"/>
              </a:spcAft>
              <a:buSzPct val="100000"/>
              <a:buFont typeface="Arial"/>
              <a:buNone/>
            </a:pPr>
            <a:endParaRPr dirty="0"/>
          </a:p>
          <a:p>
            <a:pPr marL="285750" lvl="0" indent="-257175" algn="l" rtl="0">
              <a:lnSpc>
                <a:spcPct val="90000"/>
              </a:lnSpc>
              <a:spcBef>
                <a:spcPts val="1000"/>
              </a:spcBef>
              <a:spcAft>
                <a:spcPts val="0"/>
              </a:spcAft>
              <a:buSzPct val="100000"/>
              <a:buFont typeface="Arial"/>
              <a:buNone/>
            </a:pPr>
            <a:endParaRPr dirty="0"/>
          </a:p>
          <a:p>
            <a:pPr marL="285750" lvl="0" indent="-257175" algn="l" rtl="0">
              <a:lnSpc>
                <a:spcPct val="90000"/>
              </a:lnSpc>
              <a:spcBef>
                <a:spcPts val="1000"/>
              </a:spcBef>
              <a:spcAft>
                <a:spcPts val="0"/>
              </a:spcAft>
              <a:buSzPct val="100000"/>
              <a:buFont typeface="Arial"/>
              <a:buNone/>
            </a:pPr>
            <a:endParaRPr dirty="0"/>
          </a:p>
          <a:p>
            <a:pPr marL="285750" lvl="0" indent="-257175" algn="l" rtl="0">
              <a:lnSpc>
                <a:spcPct val="90000"/>
              </a:lnSpc>
              <a:spcBef>
                <a:spcPts val="1000"/>
              </a:spcBef>
              <a:spcAft>
                <a:spcPts val="0"/>
              </a:spcAft>
              <a:buSzPct val="100000"/>
              <a:buFont typeface="Arial"/>
              <a:buNone/>
            </a:pPr>
            <a:endParaRPr b="1" u="sng" dirty="0"/>
          </a:p>
          <a:p>
            <a:pPr marL="0" lvl="0" indent="0" algn="r" rtl="0">
              <a:lnSpc>
                <a:spcPct val="90000"/>
              </a:lnSpc>
              <a:spcBef>
                <a:spcPts val="1000"/>
              </a:spcBef>
              <a:spcAft>
                <a:spcPts val="0"/>
              </a:spcAft>
              <a:buSzPct val="100000"/>
              <a:buNone/>
            </a:pPr>
            <a:r>
              <a:rPr lang="en-US" sz="1600" i="1" dirty="0"/>
              <a:t>NHS Digital 2022</a:t>
            </a:r>
            <a:endParaRPr dirty="0"/>
          </a:p>
          <a:p>
            <a:pPr marL="285750" lvl="0" indent="-257175" algn="l" rtl="0">
              <a:lnSpc>
                <a:spcPct val="90000"/>
              </a:lnSpc>
              <a:spcBef>
                <a:spcPts val="1000"/>
              </a:spcBef>
              <a:spcAft>
                <a:spcPts val="0"/>
              </a:spcAft>
              <a:buSzPct val="100000"/>
              <a:buFont typeface="Arial"/>
              <a:buNone/>
            </a:pPr>
            <a:endParaRPr dirty="0"/>
          </a:p>
          <a:p>
            <a:pPr marL="0" lvl="0" indent="0" algn="l" rtl="0">
              <a:lnSpc>
                <a:spcPct val="90000"/>
              </a:lnSpc>
              <a:spcBef>
                <a:spcPts val="1000"/>
              </a:spcBef>
              <a:spcAft>
                <a:spcPts val="0"/>
              </a:spcAft>
              <a:buClr>
                <a:srgbClr val="16AD85"/>
              </a:buClr>
              <a:buSzPct val="100000"/>
              <a:buFont typeface="Calibri"/>
              <a:buNone/>
            </a:pPr>
            <a:endParaRPr dirty="0"/>
          </a:p>
          <a:p>
            <a:pPr marL="285750" lvl="0" indent="-257175" algn="l" rtl="0">
              <a:lnSpc>
                <a:spcPct val="90000"/>
              </a:lnSpc>
              <a:spcBef>
                <a:spcPts val="1000"/>
              </a:spcBef>
              <a:spcAft>
                <a:spcPts val="0"/>
              </a:spcAft>
              <a:buSzPct val="100000"/>
              <a:buFont typeface="Arial"/>
              <a:buNone/>
            </a:pPr>
            <a:endParaRPr b="1" dirty="0"/>
          </a:p>
          <a:p>
            <a:pPr marL="0" lvl="0" indent="0" algn="l" rtl="0">
              <a:lnSpc>
                <a:spcPct val="90000"/>
              </a:lnSpc>
              <a:spcBef>
                <a:spcPts val="1000"/>
              </a:spcBef>
              <a:spcAft>
                <a:spcPts val="0"/>
              </a:spcAft>
              <a:buClr>
                <a:srgbClr val="16AD85"/>
              </a:buClr>
              <a:buSzPct val="100000"/>
              <a:buFont typeface="Calibri"/>
              <a:buNone/>
            </a:pPr>
            <a:endParaRPr b="1" dirty="0"/>
          </a:p>
          <a:p>
            <a:pPr marL="0" lvl="0" indent="0" algn="l" rtl="0">
              <a:lnSpc>
                <a:spcPct val="90000"/>
              </a:lnSpc>
              <a:spcBef>
                <a:spcPts val="1000"/>
              </a:spcBef>
              <a:spcAft>
                <a:spcPts val="0"/>
              </a:spcAft>
              <a:buClr>
                <a:srgbClr val="16AD85"/>
              </a:buClr>
              <a:buSzPct val="100000"/>
              <a:buFont typeface="Calibri"/>
              <a:buNone/>
            </a:pPr>
            <a:endParaRPr sz="2400" dirty="0"/>
          </a:p>
        </p:txBody>
      </p:sp>
      <p:pic>
        <p:nvPicPr>
          <p:cNvPr id="244" name="Google Shape;244;p31" descr="Social Care Wales - FOR Cardiff"/>
          <p:cNvPicPr preferRelativeResize="0"/>
          <p:nvPr/>
        </p:nvPicPr>
        <p:blipFill rotWithShape="1">
          <a:blip r:embed="rId3">
            <a:alphaModFix/>
          </a:blip>
          <a:srcRect/>
          <a:stretch/>
        </p:blipFill>
        <p:spPr>
          <a:xfrm>
            <a:off x="5504569" y="0"/>
            <a:ext cx="795276" cy="1070517"/>
          </a:xfrm>
          <a:prstGeom prst="rect">
            <a:avLst/>
          </a:prstGeom>
          <a:noFill/>
          <a:ln>
            <a:noFill/>
          </a:ln>
        </p:spPr>
      </p:pic>
      <p:sp>
        <p:nvSpPr>
          <p:cNvPr id="3" name="TextBox 2">
            <a:extLst>
              <a:ext uri="{FF2B5EF4-FFF2-40B4-BE49-F238E27FC236}">
                <a16:creationId xmlns:a16="http://schemas.microsoft.com/office/drawing/2014/main" id="{3B33E706-37DD-A436-1B66-796633639477}"/>
              </a:ext>
            </a:extLst>
          </p:cNvPr>
          <p:cNvSpPr txBox="1"/>
          <p:nvPr/>
        </p:nvSpPr>
        <p:spPr>
          <a:xfrm>
            <a:off x="675988" y="430375"/>
            <a:ext cx="5065614" cy="5309915"/>
          </a:xfrm>
          <a:prstGeom prst="rect">
            <a:avLst/>
          </a:prstGeom>
          <a:solidFill>
            <a:schemeClr val="bg1"/>
          </a:solidFill>
        </p:spPr>
        <p:txBody>
          <a:bodyPr wrap="square">
            <a:spAutoFit/>
          </a:bodyPr>
          <a:lstStyle/>
          <a:p>
            <a:pPr marL="0" lvl="0" indent="0" algn="l" rtl="0">
              <a:lnSpc>
                <a:spcPct val="90000"/>
              </a:lnSpc>
              <a:spcBef>
                <a:spcPct val="0"/>
              </a:spcBef>
              <a:spcAft>
                <a:spcPct val="0"/>
              </a:spcAft>
              <a:buClr>
                <a:srgbClr val="16AD85"/>
              </a:buClr>
              <a:buSzPct val="69230"/>
              <a:buFont typeface="Calibri"/>
              <a:buNone/>
            </a:pPr>
            <a:r>
              <a:rPr lang="en-GB" sz="2600" b="1" i="0" u="sng" strike="noStrike" cap="none" baseline="0" dirty="0" err="1">
                <a:solidFill>
                  <a:srgbClr val="37394C"/>
                </a:solidFill>
                <a:effectLst/>
                <a:uFill>
                  <a:solidFill>
                    <a:srgbClr val="37394C"/>
                  </a:solidFill>
                </a:uFill>
                <a:latin typeface="Calibri"/>
              </a:rPr>
              <a:t>I'w</a:t>
            </a:r>
            <a:r>
              <a:rPr lang="en-GB" sz="2600" b="1" i="0" u="sng" strike="noStrike" cap="none" baseline="0" dirty="0">
                <a:solidFill>
                  <a:srgbClr val="37394C"/>
                </a:solidFill>
                <a:effectLst/>
                <a:uFill>
                  <a:solidFill>
                    <a:srgbClr val="37394C"/>
                  </a:solidFill>
                </a:uFill>
                <a:latin typeface="Calibri"/>
              </a:rPr>
              <a:t> </a:t>
            </a:r>
            <a:r>
              <a:rPr lang="en-GB" sz="2600" b="1" i="0" u="sng" strike="noStrike" cap="none" baseline="0" dirty="0" err="1">
                <a:solidFill>
                  <a:srgbClr val="37394C"/>
                </a:solidFill>
                <a:effectLst/>
                <a:uFill>
                  <a:solidFill>
                    <a:srgbClr val="37394C"/>
                  </a:solidFill>
                </a:uFill>
                <a:latin typeface="Calibri"/>
              </a:rPr>
              <a:t>hosgoi</a:t>
            </a:r>
            <a:r>
              <a:rPr lang="en-GB" sz="2600" b="1" i="0" u="sng" strike="noStrike" cap="none" baseline="0" dirty="0">
                <a:solidFill>
                  <a:srgbClr val="37394C"/>
                </a:solidFill>
                <a:effectLst/>
                <a:uFill>
                  <a:solidFill>
                    <a:srgbClr val="37394C"/>
                  </a:solidFill>
                </a:uFill>
                <a:latin typeface="Calibri"/>
              </a:rPr>
              <a:t>: </a:t>
            </a:r>
          </a:p>
          <a:p>
            <a:pPr marL="0" lvl="0" indent="0" algn="l" rtl="0">
              <a:lnSpc>
                <a:spcPct val="90000"/>
              </a:lnSpc>
              <a:spcBef>
                <a:spcPts val="1000"/>
              </a:spcBef>
              <a:spcAft>
                <a:spcPct val="0"/>
              </a:spcAft>
              <a:buClr>
                <a:srgbClr val="16AD85"/>
              </a:buClr>
              <a:buSzPct val="73684"/>
              <a:buFont typeface="Calibri"/>
              <a:buNone/>
            </a:pPr>
            <a:endParaRPr lang="en-GB" sz="1400" b="1" u="sng" dirty="0"/>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Cyfeillgar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bobl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neu '</a:t>
            </a:r>
            <a:r>
              <a:rPr lang="en-GB" sz="1600" b="0" i="0" u="none" strike="noStrike" cap="none" baseline="0" dirty="0" err="1">
                <a:solidFill>
                  <a:srgbClr val="37394C"/>
                </a:solidFill>
                <a:effectLst/>
                <a:uFillTx/>
                <a:latin typeface="Calibri"/>
              </a:rPr>
              <a:t>fynediad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i'r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amlygu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anhawster</a:t>
            </a:r>
            <a:r>
              <a:rPr lang="en-GB" sz="1600" b="0" i="0" u="none" strike="noStrike" cap="none" baseline="0" dirty="0">
                <a:solidFill>
                  <a:srgbClr val="37394C"/>
                </a:solidFill>
                <a:effectLst/>
                <a:uFillTx/>
                <a:latin typeface="Calibri"/>
              </a:rPr>
              <a:t> neu </a:t>
            </a:r>
            <a:r>
              <a:rPr lang="en-GB" sz="1600" b="0" i="0" u="none" strike="noStrike" cap="none" baseline="0" dirty="0" err="1">
                <a:solidFill>
                  <a:srgbClr val="37394C"/>
                </a:solidFill>
                <a:effectLst/>
                <a:uFillTx/>
                <a:latin typeface="Calibri"/>
              </a:rPr>
              <a:t>anallu</a:t>
            </a:r>
            <a:r>
              <a:rPr lang="en-GB" sz="1600" b="0" i="0" u="none" strike="noStrike" cap="none" baseline="0" dirty="0">
                <a:solidFill>
                  <a:srgbClr val="37394C"/>
                </a:solidFill>
                <a:effectLst/>
                <a:uFillTx/>
                <a:latin typeface="Calibri"/>
              </a:rPr>
              <a:t>)</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Toiledau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neu '</a:t>
            </a:r>
            <a:r>
              <a:rPr lang="en-GB" sz="1600" b="0" i="0" u="none" strike="noStrike" cap="none" baseline="0" dirty="0" err="1">
                <a:solidFill>
                  <a:srgbClr val="37394C"/>
                </a:solidFill>
                <a:effectLst/>
                <a:uFillTx/>
                <a:latin typeface="Calibri"/>
              </a:rPr>
              <a:t>parcio</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nid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toiledau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mannau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parcio</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anabl</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llythrennol</a:t>
            </a:r>
            <a:r>
              <a:rPr lang="en-GB" sz="1600" b="0" i="0" u="none" strike="noStrike" cap="none" baseline="0" dirty="0">
                <a:solidFill>
                  <a:srgbClr val="37394C"/>
                </a:solidFill>
                <a:effectLst/>
                <a:uFillTx/>
                <a:latin typeface="Calibri"/>
              </a:rPr>
              <a:t>)</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Salwch</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y </a:t>
            </a:r>
            <a:r>
              <a:rPr lang="en-GB" sz="1600" b="0" i="0" u="none" strike="noStrike" cap="none" baseline="0" dirty="0" err="1">
                <a:solidFill>
                  <a:srgbClr val="37394C"/>
                </a:solidFill>
                <a:effectLst/>
                <a:uFillTx/>
                <a:latin typeface="Calibri"/>
              </a:rPr>
              <a:t>gallai'r</a:t>
            </a:r>
            <a:r>
              <a:rPr lang="en-GB" sz="1600" b="0" i="0" u="none" strike="noStrike" cap="none" baseline="0" dirty="0">
                <a:solidFill>
                  <a:srgbClr val="37394C"/>
                </a:solidFill>
                <a:effectLst/>
                <a:uFillTx/>
                <a:latin typeface="Calibri"/>
              </a:rPr>
              <a:t> person </a:t>
            </a:r>
            <a:r>
              <a:rPr lang="en-GB" sz="1600" b="0" i="0" u="none" strike="noStrike" cap="none" baseline="0" dirty="0" err="1">
                <a:solidFill>
                  <a:srgbClr val="37394C"/>
                </a:solidFill>
                <a:effectLst/>
                <a:uFillTx/>
                <a:latin typeface="Calibri"/>
              </a:rPr>
              <a:t>wella</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dioddef</a:t>
            </a:r>
            <a:r>
              <a:rPr lang="en-GB" sz="1600" b="0" i="0" u="none" strike="noStrike" cap="none" baseline="0" dirty="0">
                <a:solidFill>
                  <a:srgbClr val="37394C"/>
                </a:solidFill>
                <a:effectLst/>
                <a:uFillTx/>
                <a:latin typeface="Calibri"/>
              </a:rPr>
              <a:t> o'</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Goroeswr</a:t>
            </a:r>
            <a:r>
              <a:rPr lang="en-GB" sz="1600" b="0" i="0" u="none" strike="noStrike" cap="none" baseline="0" dirty="0">
                <a:solidFill>
                  <a:srgbClr val="37394C"/>
                </a:solidFill>
                <a:effectLst/>
                <a:uFillTx/>
                <a:latin typeface="Calibri"/>
              </a:rPr>
              <a:t>'</a:t>
            </a: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'Â diagnosis o' - barn </a:t>
            </a:r>
            <a:r>
              <a:rPr lang="en-GB" sz="1600" b="0" i="0" u="none" strike="noStrike" cap="none" baseline="0" dirty="0" err="1">
                <a:solidFill>
                  <a:srgbClr val="37394C"/>
                </a:solidFill>
                <a:effectLst/>
                <a:uFillTx/>
                <a:latin typeface="Calibri"/>
              </a:rPr>
              <a:t>gweithiwr</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meddygol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proffesiynol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hwn</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Abl</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ei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gorff</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nad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rhai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abl</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Claf</a:t>
            </a:r>
            <a:r>
              <a:rPr lang="en-GB" sz="1600" b="0" i="0" u="none" strike="noStrike" cap="none" baseline="0" dirty="0">
                <a:solidFill>
                  <a:srgbClr val="37394C"/>
                </a:solidFill>
                <a:effectLst/>
                <a:uFillTx/>
                <a:latin typeface="Calibri"/>
              </a:rPr>
              <a:t>'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nad</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yw</a:t>
            </a:r>
            <a:r>
              <a:rPr lang="en-GB" sz="1600" b="0" i="0" u="none" strike="noStrike" cap="none" baseline="0" dirty="0">
                <a:solidFill>
                  <a:srgbClr val="37394C"/>
                </a:solidFill>
                <a:effectLst/>
                <a:uFillTx/>
                <a:latin typeface="Calibri"/>
              </a:rPr>
              <a:t> person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ddilys</a:t>
            </a:r>
            <a:endParaRPr lang="en-GB" sz="1600" b="0" i="0" u="none" strike="noStrike" cap="none" baseline="0" dirty="0">
              <a:solidFill>
                <a:srgbClr val="37394C"/>
              </a:solidFill>
              <a:effectLst/>
              <a:uFillTx/>
              <a:latin typeface="Calibri"/>
            </a:endParaRPr>
          </a:p>
          <a:p>
            <a:pPr marL="285750" lvl="0" indent="-317500" algn="l" rtl="0">
              <a:lnSpc>
                <a:spcPct val="115000"/>
              </a:lnSpc>
              <a:spcBef>
                <a:spcPts val="1000"/>
              </a:spcBef>
              <a:spcAft>
                <a:spcPct val="0"/>
              </a:spcAft>
              <a:buClr>
                <a:srgbClr val="17AA80"/>
              </a:buClr>
              <a:buSzTx/>
              <a:buFont typeface="Arial"/>
              <a:buChar char="•"/>
            </a:pPr>
            <a:r>
              <a:rPr lang="en-GB" sz="1600" b="0" i="0" u="none" strike="noStrike" cap="none" baseline="0" dirty="0">
                <a:solidFill>
                  <a:srgbClr val="37394C"/>
                </a:solidFill>
                <a:effectLst/>
                <a:uFillTx/>
                <a:latin typeface="Calibri"/>
              </a:rPr>
              <a:t>'</a:t>
            </a:r>
            <a:r>
              <a:rPr lang="en-GB" sz="1600" b="0" i="0" u="none" strike="noStrike" cap="none" baseline="0" dirty="0" err="1">
                <a:solidFill>
                  <a:srgbClr val="37394C"/>
                </a:solidFill>
                <a:effectLst/>
                <a:uFillTx/>
                <a:latin typeface="Calibri"/>
              </a:rPr>
              <a:t>Pobl</a:t>
            </a:r>
            <a:r>
              <a:rPr lang="en-GB" sz="1600" b="0" i="0" u="none" strike="noStrike" cap="none" baseline="0" dirty="0">
                <a:solidFill>
                  <a:srgbClr val="37394C"/>
                </a:solidFill>
                <a:effectLst/>
                <a:uFillTx/>
                <a:latin typeface="Calibri"/>
              </a:rPr>
              <a:t> normal' -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awgrymu</a:t>
            </a:r>
            <a:r>
              <a:rPr lang="en-GB" sz="1600" b="0" i="0" u="none" strike="noStrike" cap="none" baseline="0" dirty="0">
                <a:solidFill>
                  <a:srgbClr val="37394C"/>
                </a:solidFill>
                <a:effectLst/>
                <a:uFillTx/>
                <a:latin typeface="Calibri"/>
              </a:rPr>
              <a:t> bod </a:t>
            </a:r>
            <a:r>
              <a:rPr lang="en-GB" sz="1600" b="0" i="0" u="none" strike="noStrike" cap="none" baseline="0" dirty="0" err="1">
                <a:solidFill>
                  <a:srgbClr val="37394C"/>
                </a:solidFill>
                <a:effectLst/>
                <a:uFillTx/>
                <a:latin typeface="Calibri"/>
              </a:rPr>
              <a:t>rhai</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yn</a:t>
            </a:r>
            <a:r>
              <a:rPr lang="en-GB" sz="1600" b="0" i="0" u="none" strike="noStrike" cap="none" baseline="0" dirty="0">
                <a:solidFill>
                  <a:srgbClr val="37394C"/>
                </a:solidFill>
                <a:effectLst/>
                <a:uFillTx/>
                <a:latin typeface="Calibri"/>
              </a:rPr>
              <a:t> </a:t>
            </a:r>
            <a:r>
              <a:rPr lang="en-GB" sz="1600" b="0" i="0" u="none" strike="noStrike" cap="none" baseline="0" dirty="0" err="1">
                <a:solidFill>
                  <a:srgbClr val="37394C"/>
                </a:solidFill>
                <a:effectLst/>
                <a:uFillTx/>
                <a:latin typeface="Calibri"/>
              </a:rPr>
              <a:t>annormal</a:t>
            </a:r>
            <a:endParaRPr lang="en-GB" sz="1600" b="0" i="0" u="none" strike="noStrike" cap="none" baseline="0" dirty="0">
              <a:solidFill>
                <a:srgbClr val="37394C"/>
              </a:solidFill>
              <a:effectLst/>
              <a:uFillTx/>
              <a:latin typeface="Calibri"/>
            </a:endParaRPr>
          </a:p>
        </p:txBody>
      </p:sp>
      <p:pic>
        <p:nvPicPr>
          <p:cNvPr id="4" name="Google Shape;244;p31" descr="Social Care Wales - FOR Cardiff">
            <a:extLst>
              <a:ext uri="{FF2B5EF4-FFF2-40B4-BE49-F238E27FC236}">
                <a16:creationId xmlns:a16="http://schemas.microsoft.com/office/drawing/2014/main" id="{81EE7BAD-C5D8-5D3B-5708-BCF811CBA17C}"/>
              </a:ext>
            </a:extLst>
          </p:cNvPr>
          <p:cNvPicPr preferRelativeResize="0"/>
          <p:nvPr/>
        </p:nvPicPr>
        <p:blipFill rotWithShape="1">
          <a:blip r:embed="rId3">
            <a:alphaModFix/>
          </a:blip>
          <a:srcRect/>
          <a:stretch/>
        </p:blipFill>
        <p:spPr>
          <a:xfrm>
            <a:off x="1" y="-1"/>
            <a:ext cx="795276" cy="10705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animEffect transition="in" filter="fade">
                                      <p:cBhvr>
                                        <p:cTn id="7" dur="1000"/>
                                        <p:tgtEl>
                                          <p:spTgt spid="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1" end="1"/>
                                            </p:txEl>
                                          </p:spTgt>
                                        </p:tgtEl>
                                        <p:attrNameLst>
                                          <p:attrName>style.visibility</p:attrName>
                                        </p:attrNameLst>
                                      </p:cBhvr>
                                      <p:to>
                                        <p:strVal val="visible"/>
                                      </p:to>
                                    </p:set>
                                    <p:animEffect transition="in" filter="fade">
                                      <p:cBhvr>
                                        <p:cTn id="12" dur="1000"/>
                                        <p:tgtEl>
                                          <p:spTgt spid="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2" end="2"/>
                                            </p:txEl>
                                          </p:spTgt>
                                        </p:tgtEl>
                                        <p:attrNameLst>
                                          <p:attrName>style.visibility</p:attrName>
                                        </p:attrNameLst>
                                      </p:cBhvr>
                                      <p:to>
                                        <p:strVal val="visible"/>
                                      </p:to>
                                    </p:set>
                                    <p:animEffect transition="in" filter="fade">
                                      <p:cBhvr>
                                        <p:cTn id="17" dur="1000"/>
                                        <p:tgtEl>
                                          <p:spTgt spid="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3" end="3"/>
                                            </p:txEl>
                                          </p:spTgt>
                                        </p:tgtEl>
                                        <p:attrNameLst>
                                          <p:attrName>style.visibility</p:attrName>
                                        </p:attrNameLst>
                                      </p:cBhvr>
                                      <p:to>
                                        <p:strVal val="visible"/>
                                      </p:to>
                                    </p:set>
                                    <p:animEffect transition="in" filter="fade">
                                      <p:cBhvr>
                                        <p:cTn id="22" dur="1000"/>
                                        <p:tgtEl>
                                          <p:spTgt spid="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3">
                                            <p:txEl>
                                              <p:pRg st="4" end="4"/>
                                            </p:txEl>
                                          </p:spTgt>
                                        </p:tgtEl>
                                        <p:attrNameLst>
                                          <p:attrName>style.visibility</p:attrName>
                                        </p:attrNameLst>
                                      </p:cBhvr>
                                      <p:to>
                                        <p:strVal val="visible"/>
                                      </p:to>
                                    </p:set>
                                    <p:animEffect transition="in" filter="fade">
                                      <p:cBhvr>
                                        <p:cTn id="27" dur="1000"/>
                                        <p:tgtEl>
                                          <p:spTgt spid="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3">
                                            <p:txEl>
                                              <p:pRg st="5" end="5"/>
                                            </p:txEl>
                                          </p:spTgt>
                                        </p:tgtEl>
                                        <p:attrNameLst>
                                          <p:attrName>style.visibility</p:attrName>
                                        </p:attrNameLst>
                                      </p:cBhvr>
                                      <p:to>
                                        <p:strVal val="visible"/>
                                      </p:to>
                                    </p:set>
                                    <p:animEffect transition="in" filter="fade">
                                      <p:cBhvr>
                                        <p:cTn id="32" dur="1000"/>
                                        <p:tgtEl>
                                          <p:spTgt spid="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3">
                                            <p:txEl>
                                              <p:pRg st="6" end="6"/>
                                            </p:txEl>
                                          </p:spTgt>
                                        </p:tgtEl>
                                        <p:attrNameLst>
                                          <p:attrName>style.visibility</p:attrName>
                                        </p:attrNameLst>
                                      </p:cBhvr>
                                      <p:to>
                                        <p:strVal val="visible"/>
                                      </p:to>
                                    </p:set>
                                    <p:animEffect transition="in" filter="fade">
                                      <p:cBhvr>
                                        <p:cTn id="37" dur="1000"/>
                                        <p:tgtEl>
                                          <p:spTgt spid="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3">
                                            <p:txEl>
                                              <p:pRg st="7" end="7"/>
                                            </p:txEl>
                                          </p:spTgt>
                                        </p:tgtEl>
                                        <p:attrNameLst>
                                          <p:attrName>style.visibility</p:attrName>
                                        </p:attrNameLst>
                                      </p:cBhvr>
                                      <p:to>
                                        <p:strVal val="visible"/>
                                      </p:to>
                                    </p:set>
                                    <p:animEffect transition="in" filter="fade">
                                      <p:cBhvr>
                                        <p:cTn id="42" dur="1000"/>
                                        <p:tgtEl>
                                          <p:spTgt spid="2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3">
                                            <p:txEl>
                                              <p:pRg st="8" end="8"/>
                                            </p:txEl>
                                          </p:spTgt>
                                        </p:tgtEl>
                                        <p:attrNameLst>
                                          <p:attrName>style.visibility</p:attrName>
                                        </p:attrNameLst>
                                      </p:cBhvr>
                                      <p:to>
                                        <p:strVal val="visible"/>
                                      </p:to>
                                    </p:set>
                                    <p:animEffect transition="in" filter="fade">
                                      <p:cBhvr>
                                        <p:cTn id="47" dur="1000"/>
                                        <p:tgtEl>
                                          <p:spTgt spid="2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3">
                                            <p:txEl>
                                              <p:pRg st="9" end="9"/>
                                            </p:txEl>
                                          </p:spTgt>
                                        </p:tgtEl>
                                        <p:attrNameLst>
                                          <p:attrName>style.visibility</p:attrName>
                                        </p:attrNameLst>
                                      </p:cBhvr>
                                      <p:to>
                                        <p:strVal val="visible"/>
                                      </p:to>
                                    </p:set>
                                    <p:animEffect transition="in" filter="fade">
                                      <p:cBhvr>
                                        <p:cTn id="52" dur="1000"/>
                                        <p:tgtEl>
                                          <p:spTgt spid="2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3">
                                            <p:txEl>
                                              <p:pRg st="10" end="10"/>
                                            </p:txEl>
                                          </p:spTgt>
                                        </p:tgtEl>
                                        <p:attrNameLst>
                                          <p:attrName>style.visibility</p:attrName>
                                        </p:attrNameLst>
                                      </p:cBhvr>
                                      <p:to>
                                        <p:strVal val="visible"/>
                                      </p:to>
                                    </p:set>
                                    <p:animEffect transition="in" filter="fade">
                                      <p:cBhvr>
                                        <p:cTn id="57" dur="1000"/>
                                        <p:tgtEl>
                                          <p:spTgt spid="2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3">
                                            <p:txEl>
                                              <p:pRg st="11" end="11"/>
                                            </p:txEl>
                                          </p:spTgt>
                                        </p:tgtEl>
                                        <p:attrNameLst>
                                          <p:attrName>style.visibility</p:attrName>
                                        </p:attrNameLst>
                                      </p:cBhvr>
                                      <p:to>
                                        <p:strVal val="visible"/>
                                      </p:to>
                                    </p:set>
                                    <p:animEffect transition="in" filter="fade">
                                      <p:cBhvr>
                                        <p:cTn id="62" dur="1000"/>
                                        <p:tgtEl>
                                          <p:spTgt spid="2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3">
                                            <p:txEl>
                                              <p:pRg st="12" end="12"/>
                                            </p:txEl>
                                          </p:spTgt>
                                        </p:tgtEl>
                                        <p:attrNameLst>
                                          <p:attrName>style.visibility</p:attrName>
                                        </p:attrNameLst>
                                      </p:cBhvr>
                                      <p:to>
                                        <p:strVal val="visible"/>
                                      </p:to>
                                    </p:set>
                                    <p:animEffect transition="in" filter="fade">
                                      <p:cBhvr>
                                        <p:cTn id="67" dur="1000"/>
                                        <p:tgtEl>
                                          <p:spTgt spid="24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3">
                                            <p:txEl>
                                              <p:pRg st="13" end="13"/>
                                            </p:txEl>
                                          </p:spTgt>
                                        </p:tgtEl>
                                        <p:attrNameLst>
                                          <p:attrName>style.visibility</p:attrName>
                                        </p:attrNameLst>
                                      </p:cBhvr>
                                      <p:to>
                                        <p:strVal val="visible"/>
                                      </p:to>
                                    </p:set>
                                    <p:animEffect transition="in" filter="fade">
                                      <p:cBhvr>
                                        <p:cTn id="72" dur="1000"/>
                                        <p:tgtEl>
                                          <p:spTgt spid="24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3">
                                            <p:txEl>
                                              <p:pRg st="14" end="14"/>
                                            </p:txEl>
                                          </p:spTgt>
                                        </p:tgtEl>
                                        <p:attrNameLst>
                                          <p:attrName>style.visibility</p:attrName>
                                        </p:attrNameLst>
                                      </p:cBhvr>
                                      <p:to>
                                        <p:strVal val="visible"/>
                                      </p:to>
                                    </p:set>
                                    <p:animEffect transition="in" filter="fade">
                                      <p:cBhvr>
                                        <p:cTn id="77" dur="1000"/>
                                        <p:tgtEl>
                                          <p:spTgt spid="24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3">
                                            <p:txEl>
                                              <p:pRg st="15" end="15"/>
                                            </p:txEl>
                                          </p:spTgt>
                                        </p:tgtEl>
                                        <p:attrNameLst>
                                          <p:attrName>style.visibility</p:attrName>
                                        </p:attrNameLst>
                                      </p:cBhvr>
                                      <p:to>
                                        <p:strVal val="visible"/>
                                      </p:to>
                                    </p:set>
                                    <p:animEffect transition="in" filter="fade">
                                      <p:cBhvr>
                                        <p:cTn id="82" dur="1000"/>
                                        <p:tgtEl>
                                          <p:spTgt spid="24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3">
                                            <p:txEl>
                                              <p:pRg st="16" end="16"/>
                                            </p:txEl>
                                          </p:spTgt>
                                        </p:tgtEl>
                                        <p:attrNameLst>
                                          <p:attrName>style.visibility</p:attrName>
                                        </p:attrNameLst>
                                      </p:cBhvr>
                                      <p:to>
                                        <p:strVal val="visible"/>
                                      </p:to>
                                    </p:set>
                                    <p:animEffect transition="in" filter="fade">
                                      <p:cBhvr>
                                        <p:cTn id="87" dur="1000"/>
                                        <p:tgtEl>
                                          <p:spTgt spid="24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43">
                                            <p:txEl>
                                              <p:pRg st="17" end="17"/>
                                            </p:txEl>
                                          </p:spTgt>
                                        </p:tgtEl>
                                        <p:attrNameLst>
                                          <p:attrName>style.visibility</p:attrName>
                                        </p:attrNameLst>
                                      </p:cBhvr>
                                      <p:to>
                                        <p:strVal val="visible"/>
                                      </p:to>
                                    </p:set>
                                    <p:animEffect transition="in" filter="fade">
                                      <p:cBhvr>
                                        <p:cTn id="92" dur="1000"/>
                                        <p:tgtEl>
                                          <p:spTgt spid="24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43">
                                            <p:txEl>
                                              <p:pRg st="18" end="18"/>
                                            </p:txEl>
                                          </p:spTgt>
                                        </p:tgtEl>
                                        <p:attrNameLst>
                                          <p:attrName>style.visibility</p:attrName>
                                        </p:attrNameLst>
                                      </p:cBhvr>
                                      <p:to>
                                        <p:strVal val="visible"/>
                                      </p:to>
                                    </p:set>
                                    <p:animEffect transition="in" filter="fade">
                                      <p:cBhvr>
                                        <p:cTn id="97" dur="1000"/>
                                        <p:tgtEl>
                                          <p:spTgt spid="24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43">
                                            <p:txEl>
                                              <p:pRg st="19" end="19"/>
                                            </p:txEl>
                                          </p:spTgt>
                                        </p:tgtEl>
                                        <p:attrNameLst>
                                          <p:attrName>style.visibility</p:attrName>
                                        </p:attrNameLst>
                                      </p:cBhvr>
                                      <p:to>
                                        <p:strVal val="visible"/>
                                      </p:to>
                                    </p:set>
                                    <p:animEffect transition="in" filter="fade">
                                      <p:cBhvr>
                                        <p:cTn id="102" dur="1000"/>
                                        <p:tgtEl>
                                          <p:spTgt spid="24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43">
                                            <p:txEl>
                                              <p:pRg st="20" end="20"/>
                                            </p:txEl>
                                          </p:spTgt>
                                        </p:tgtEl>
                                        <p:attrNameLst>
                                          <p:attrName>style.visibility</p:attrName>
                                        </p:attrNameLst>
                                      </p:cBhvr>
                                      <p:to>
                                        <p:strVal val="visible"/>
                                      </p:to>
                                    </p:set>
                                    <p:animEffect transition="in" filter="fade">
                                      <p:cBhvr>
                                        <p:cTn id="107" dur="1000"/>
                                        <p:tgtEl>
                                          <p:spTgt spid="243">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43">
                                            <p:txEl>
                                              <p:pRg st="21" end="21"/>
                                            </p:txEl>
                                          </p:spTgt>
                                        </p:tgtEl>
                                        <p:attrNameLst>
                                          <p:attrName>style.visibility</p:attrName>
                                        </p:attrNameLst>
                                      </p:cBhvr>
                                      <p:to>
                                        <p:strVal val="visible"/>
                                      </p:to>
                                    </p:set>
                                    <p:animEffect transition="in" filter="fade">
                                      <p:cBhvr>
                                        <p:cTn id="112" dur="1000"/>
                                        <p:tgtEl>
                                          <p:spTgt spid="243">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43">
                                            <p:txEl>
                                              <p:pRg st="22" end="22"/>
                                            </p:txEl>
                                          </p:spTgt>
                                        </p:tgtEl>
                                        <p:attrNameLst>
                                          <p:attrName>style.visibility</p:attrName>
                                        </p:attrNameLst>
                                      </p:cBhvr>
                                      <p:to>
                                        <p:strVal val="visible"/>
                                      </p:to>
                                    </p:set>
                                    <p:animEffect transition="in" filter="fade">
                                      <p:cBhvr>
                                        <p:cTn id="117" dur="1000"/>
                                        <p:tgtEl>
                                          <p:spTgt spid="243">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43">
                                            <p:txEl>
                                              <p:pRg st="23" end="23"/>
                                            </p:txEl>
                                          </p:spTgt>
                                        </p:tgtEl>
                                        <p:attrNameLst>
                                          <p:attrName>style.visibility</p:attrName>
                                        </p:attrNameLst>
                                      </p:cBhvr>
                                      <p:to>
                                        <p:strVal val="visible"/>
                                      </p:to>
                                    </p:set>
                                    <p:animEffect transition="in" filter="fade">
                                      <p:cBhvr>
                                        <p:cTn id="122" dur="1000"/>
                                        <p:tgtEl>
                                          <p:spTgt spid="243">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with black text&#10;&#10;Description automatically generated">
            <a:extLst>
              <a:ext uri="{FF2B5EF4-FFF2-40B4-BE49-F238E27FC236}">
                <a16:creationId xmlns:a16="http://schemas.microsoft.com/office/drawing/2014/main" id="{D229CC66-510E-243A-1181-105F1D22091B}"/>
              </a:ext>
            </a:extLst>
          </p:cNvPr>
          <p:cNvPicPr>
            <a:picLocks noChangeAspect="1"/>
          </p:cNvPicPr>
          <p:nvPr/>
        </p:nvPicPr>
        <p:blipFill>
          <a:blip r:embed="rId2"/>
          <a:stretch>
            <a:fillRect/>
          </a:stretch>
        </p:blipFill>
        <p:spPr>
          <a:xfrm>
            <a:off x="351183" y="194779"/>
            <a:ext cx="11445460" cy="5629138"/>
          </a:xfrm>
          <a:prstGeom prst="rect">
            <a:avLst/>
          </a:prstGeom>
        </p:spPr>
      </p:pic>
    </p:spTree>
    <p:extLst>
      <p:ext uri="{BB962C8B-B14F-4D97-AF65-F5344CB8AC3E}">
        <p14:creationId xmlns:p14="http://schemas.microsoft.com/office/powerpoint/2010/main" val="773658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6172200" y="120315"/>
            <a:ext cx="5181600" cy="95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en-US" sz="2800" b="1" dirty="0"/>
              <a:t>What is Meant by ‘Disabled’? </a:t>
            </a:r>
            <a:endParaRPr sz="2800" b="1" dirty="0"/>
          </a:p>
        </p:txBody>
      </p:sp>
      <p:sp>
        <p:nvSpPr>
          <p:cNvPr id="251" name="Google Shape;251;p32"/>
          <p:cNvSpPr txBox="1">
            <a:spLocks noGrp="1"/>
          </p:cNvSpPr>
          <p:nvPr>
            <p:ph type="body" idx="2"/>
          </p:nvPr>
        </p:nvSpPr>
        <p:spPr>
          <a:xfrm>
            <a:off x="6172200" y="1239253"/>
            <a:ext cx="5976900" cy="553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n-US" sz="2400" i="1" dirty="0"/>
              <a:t>People are “disabled” through lack of </a:t>
            </a:r>
            <a:r>
              <a:rPr lang="en-US" sz="2400" b="1" i="1" dirty="0"/>
              <a:t>access</a:t>
            </a:r>
            <a:r>
              <a:rPr lang="en-US" sz="2400" i="1" dirty="0"/>
              <a:t> to buildings, information, communication or personal support or by the attitudes of others. </a:t>
            </a:r>
            <a:endParaRPr dirty="0"/>
          </a:p>
          <a:p>
            <a:pPr marL="0" lvl="0" indent="0" algn="r" rtl="0">
              <a:lnSpc>
                <a:spcPct val="90000"/>
              </a:lnSpc>
              <a:spcBef>
                <a:spcPts val="1000"/>
              </a:spcBef>
              <a:spcAft>
                <a:spcPts val="0"/>
              </a:spcAft>
              <a:buClr>
                <a:schemeClr val="dk1"/>
              </a:buClr>
              <a:buSzPts val="1400"/>
              <a:buNone/>
            </a:pPr>
            <a:r>
              <a:rPr lang="en-US" sz="1400" i="1" dirty="0"/>
              <a:t>Health &amp; Care Learning Wales</a:t>
            </a:r>
            <a:endParaRPr sz="1400" i="1" dirty="0"/>
          </a:p>
        </p:txBody>
      </p:sp>
      <p:pic>
        <p:nvPicPr>
          <p:cNvPr id="252" name="Google Shape;252;p32" descr="Social Care Wales - FOR Cardiff"/>
          <p:cNvPicPr preferRelativeResize="0"/>
          <p:nvPr/>
        </p:nvPicPr>
        <p:blipFill rotWithShape="1">
          <a:blip r:embed="rId3">
            <a:alphaModFix/>
          </a:blip>
          <a:srcRect/>
          <a:stretch/>
        </p:blipFill>
        <p:spPr>
          <a:xfrm>
            <a:off x="11353800" y="0"/>
            <a:ext cx="795276" cy="1070517"/>
          </a:xfrm>
          <a:prstGeom prst="rect">
            <a:avLst/>
          </a:prstGeom>
          <a:noFill/>
          <a:ln>
            <a:noFill/>
          </a:ln>
        </p:spPr>
      </p:pic>
      <p:pic>
        <p:nvPicPr>
          <p:cNvPr id="253" name="Google Shape;253;p32" descr="Man in Wheelchair"/>
          <p:cNvPicPr preferRelativeResize="0"/>
          <p:nvPr/>
        </p:nvPicPr>
        <p:blipFill rotWithShape="1">
          <a:blip r:embed="rId4">
            <a:alphaModFix/>
          </a:blip>
          <a:srcRect/>
          <a:stretch/>
        </p:blipFill>
        <p:spPr>
          <a:xfrm>
            <a:off x="6268453" y="1070516"/>
            <a:ext cx="4762500" cy="3571875"/>
          </a:xfrm>
          <a:prstGeom prst="rect">
            <a:avLst/>
          </a:prstGeom>
          <a:noFill/>
          <a:ln>
            <a:noFill/>
          </a:ln>
        </p:spPr>
      </p:pic>
      <p:sp>
        <p:nvSpPr>
          <p:cNvPr id="3" name="TextBox 2">
            <a:extLst>
              <a:ext uri="{FF2B5EF4-FFF2-40B4-BE49-F238E27FC236}">
                <a16:creationId xmlns:a16="http://schemas.microsoft.com/office/drawing/2014/main" id="{219D5AF9-57CA-A11E-F328-D0251425B5E8}"/>
              </a:ext>
            </a:extLst>
          </p:cNvPr>
          <p:cNvSpPr txBox="1"/>
          <p:nvPr/>
        </p:nvSpPr>
        <p:spPr>
          <a:xfrm>
            <a:off x="165827" y="285636"/>
            <a:ext cx="6102626" cy="523220"/>
          </a:xfrm>
          <a:prstGeom prst="rect">
            <a:avLst/>
          </a:prstGeom>
          <a:noFill/>
        </p:spPr>
        <p:txBody>
          <a:bodyPr wrap="square">
            <a:spAutoFit/>
          </a:bodyPr>
          <a:lstStyle/>
          <a:p>
            <a:r>
              <a:rPr lang="cy" sz="2800" b="1" i="0" u="none" strike="noStrike" cap="none" baseline="0" dirty="0">
                <a:solidFill>
                  <a:srgbClr val="000000"/>
                </a:solidFill>
                <a:effectLst/>
                <a:uFillTx/>
                <a:latin typeface="Calibri"/>
              </a:rPr>
              <a:t>Beth mae ‘Anabl' yn ei olygu? </a:t>
            </a:r>
            <a:endParaRPr lang="en-GB" sz="2800" dirty="0"/>
          </a:p>
        </p:txBody>
      </p:sp>
      <p:pic>
        <p:nvPicPr>
          <p:cNvPr id="4" name="Google Shape;253;p32" descr="Man in Wheelchair">
            <a:extLst>
              <a:ext uri="{FF2B5EF4-FFF2-40B4-BE49-F238E27FC236}">
                <a16:creationId xmlns:a16="http://schemas.microsoft.com/office/drawing/2014/main" id="{0DB63127-7252-96EA-33FE-4D4660750FCC}"/>
              </a:ext>
            </a:extLst>
          </p:cNvPr>
          <p:cNvPicPr preferRelativeResize="0"/>
          <p:nvPr/>
        </p:nvPicPr>
        <p:blipFill rotWithShape="1">
          <a:blip r:embed="rId4">
            <a:alphaModFix/>
          </a:blip>
          <a:srcRect/>
          <a:stretch/>
        </p:blipFill>
        <p:spPr>
          <a:xfrm>
            <a:off x="165827" y="1239253"/>
            <a:ext cx="4762500" cy="3571875"/>
          </a:xfrm>
          <a:prstGeom prst="rect">
            <a:avLst/>
          </a:prstGeom>
          <a:noFill/>
          <a:ln>
            <a:noFill/>
          </a:ln>
        </p:spPr>
      </p:pic>
      <p:sp>
        <p:nvSpPr>
          <p:cNvPr id="6" name="TextBox 5">
            <a:extLst>
              <a:ext uri="{FF2B5EF4-FFF2-40B4-BE49-F238E27FC236}">
                <a16:creationId xmlns:a16="http://schemas.microsoft.com/office/drawing/2014/main" id="{CFB27DEF-6018-94EA-6149-0F48DF8D319C}"/>
              </a:ext>
            </a:extLst>
          </p:cNvPr>
          <p:cNvSpPr txBox="1"/>
          <p:nvPr/>
        </p:nvSpPr>
        <p:spPr>
          <a:xfrm>
            <a:off x="69574" y="4884448"/>
            <a:ext cx="6102626" cy="1744067"/>
          </a:xfrm>
          <a:prstGeom prst="rect">
            <a:avLst/>
          </a:prstGeom>
          <a:noFill/>
        </p:spPr>
        <p:txBody>
          <a:bodyPr wrap="square">
            <a:spAutoFit/>
          </a:bodyPr>
          <a:lstStyle/>
          <a:p>
            <a:pPr marL="0" lvl="0" indent="0" algn="l" rtl="0">
              <a:lnSpc>
                <a:spcPct val="90000"/>
              </a:lnSpc>
              <a:spcBef>
                <a:spcPts val="1000"/>
              </a:spcBef>
              <a:spcAft>
                <a:spcPct val="0"/>
              </a:spcAft>
              <a:buClr>
                <a:schemeClr val="dk1"/>
              </a:buClr>
              <a:buSzPts val="2400"/>
              <a:buNone/>
            </a:pPr>
            <a:r>
              <a:rPr lang="cy" sz="2400" b="0" i="1" u="none" strike="noStrike" cap="none" baseline="0" dirty="0">
                <a:solidFill>
                  <a:srgbClr val="000000"/>
                </a:solidFill>
                <a:effectLst/>
                <a:uFillTx/>
                <a:latin typeface="Calibri"/>
              </a:rPr>
              <a:t>Mae pobl yn “anabl” oherwydd diffyg </a:t>
            </a:r>
            <a:r>
              <a:rPr lang="cy" sz="2400" b="1" i="1" u="none" strike="noStrike" cap="none" baseline="0" dirty="0">
                <a:solidFill>
                  <a:srgbClr val="000000"/>
                </a:solidFill>
                <a:effectLst/>
                <a:uFillTx/>
                <a:latin typeface="Calibri"/>
              </a:rPr>
              <a:t>mynediad</a:t>
            </a:r>
            <a:r>
              <a:rPr lang="cy" sz="2400" b="0" i="1" u="none" strike="noStrike" cap="none" baseline="0" dirty="0">
                <a:solidFill>
                  <a:srgbClr val="000000"/>
                </a:solidFill>
                <a:effectLst/>
                <a:uFillTx/>
                <a:latin typeface="Calibri"/>
              </a:rPr>
              <a:t> at adeiladau, gwybodaeth, cyfathrebu neu gefnogaeth bersonol neu gan agweddau pobl eraill. </a:t>
            </a:r>
          </a:p>
          <a:p>
            <a:pPr marL="0" lvl="0" indent="0" algn="r" rtl="0">
              <a:lnSpc>
                <a:spcPct val="90000"/>
              </a:lnSpc>
              <a:spcBef>
                <a:spcPts val="1000"/>
              </a:spcBef>
              <a:spcAft>
                <a:spcPct val="0"/>
              </a:spcAft>
              <a:buClr>
                <a:schemeClr val="dk1"/>
              </a:buClr>
              <a:buSzPts val="1400"/>
              <a:buNone/>
            </a:pPr>
            <a:r>
              <a:rPr lang="cy" b="0" i="1" u="none" strike="noStrike" cap="none" baseline="0" dirty="0">
                <a:solidFill>
                  <a:srgbClr val="000000"/>
                </a:solidFill>
                <a:effectLst/>
                <a:uFillTx/>
                <a:latin typeface="Calibri"/>
              </a:rPr>
              <a:t>Dysgu Iechyd a Gofal Cymru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6172200" y="388895"/>
            <a:ext cx="4451700" cy="68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2800" dirty="0"/>
              <a:t>‘Disability’ can also be  </a:t>
            </a:r>
            <a:br>
              <a:rPr lang="en-US" sz="2800" dirty="0"/>
            </a:br>
            <a:r>
              <a:rPr lang="en-US" sz="2800" dirty="0"/>
              <a:t> understood as …</a:t>
            </a:r>
            <a:endParaRPr sz="2800" dirty="0"/>
          </a:p>
        </p:txBody>
      </p:sp>
      <p:sp>
        <p:nvSpPr>
          <p:cNvPr id="260" name="Google Shape;260;p33"/>
          <p:cNvSpPr txBox="1">
            <a:spLocks noGrp="1"/>
          </p:cNvSpPr>
          <p:nvPr>
            <p:ph type="body" idx="2"/>
          </p:nvPr>
        </p:nvSpPr>
        <p:spPr>
          <a:xfrm>
            <a:off x="6172199" y="1299411"/>
            <a:ext cx="5920800" cy="547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a:t>
            </a:r>
            <a:r>
              <a:rPr lang="en-US" i="1" dirty="0"/>
              <a:t>the loss or limitation of </a:t>
            </a:r>
            <a:r>
              <a:rPr lang="en-US" b="1" i="1" dirty="0"/>
              <a:t>opportunities </a:t>
            </a:r>
            <a:r>
              <a:rPr lang="en-US" i="1" dirty="0"/>
              <a:t>to take part in society on an equal level with others, due to institutional, environmental and attitudinal barriers</a:t>
            </a:r>
            <a:r>
              <a:rPr lang="en-US" dirty="0"/>
              <a:t>’.</a:t>
            </a:r>
            <a:endParaRPr dirty="0"/>
          </a:p>
        </p:txBody>
      </p:sp>
      <p:pic>
        <p:nvPicPr>
          <p:cNvPr id="261" name="Google Shape;261;p33" descr="Social Care Wales - FOR Cardiff"/>
          <p:cNvPicPr preferRelativeResize="0"/>
          <p:nvPr/>
        </p:nvPicPr>
        <p:blipFill rotWithShape="1">
          <a:blip r:embed="rId3">
            <a:alphaModFix/>
          </a:blip>
          <a:srcRect/>
          <a:stretch/>
        </p:blipFill>
        <p:spPr>
          <a:xfrm>
            <a:off x="11297653" y="0"/>
            <a:ext cx="795276" cy="1070517"/>
          </a:xfrm>
          <a:prstGeom prst="rect">
            <a:avLst/>
          </a:prstGeom>
          <a:noFill/>
          <a:ln>
            <a:noFill/>
          </a:ln>
        </p:spPr>
      </p:pic>
      <p:pic>
        <p:nvPicPr>
          <p:cNvPr id="262" name="Google Shape;262;p33" descr="Disability in the Time of COVID-19"/>
          <p:cNvPicPr preferRelativeResize="0"/>
          <p:nvPr/>
        </p:nvPicPr>
        <p:blipFill rotWithShape="1">
          <a:blip r:embed="rId4">
            <a:alphaModFix/>
          </a:blip>
          <a:srcRect/>
          <a:stretch/>
        </p:blipFill>
        <p:spPr>
          <a:xfrm>
            <a:off x="6185067" y="1352487"/>
            <a:ext cx="5112585" cy="2684109"/>
          </a:xfrm>
          <a:prstGeom prst="rect">
            <a:avLst/>
          </a:prstGeom>
          <a:noFill/>
          <a:ln>
            <a:noFill/>
          </a:ln>
        </p:spPr>
      </p:pic>
      <p:sp>
        <p:nvSpPr>
          <p:cNvPr id="3" name="TextBox 2">
            <a:extLst>
              <a:ext uri="{FF2B5EF4-FFF2-40B4-BE49-F238E27FC236}">
                <a16:creationId xmlns:a16="http://schemas.microsoft.com/office/drawing/2014/main" id="{643AA047-CECB-BF0A-C149-F5D3C6A9C60B}"/>
              </a:ext>
            </a:extLst>
          </p:cNvPr>
          <p:cNvSpPr txBox="1"/>
          <p:nvPr/>
        </p:nvSpPr>
        <p:spPr>
          <a:xfrm>
            <a:off x="161014" y="273648"/>
            <a:ext cx="6142382" cy="954107"/>
          </a:xfrm>
          <a:prstGeom prst="rect">
            <a:avLst/>
          </a:prstGeom>
          <a:noFill/>
        </p:spPr>
        <p:txBody>
          <a:bodyPr wrap="square">
            <a:spAutoFit/>
          </a:bodyPr>
          <a:lstStyle/>
          <a:p>
            <a:r>
              <a:rPr lang="nn-NO" sz="2800" b="0" i="0" u="none" strike="noStrike" cap="none" baseline="0" dirty="0">
                <a:solidFill>
                  <a:srgbClr val="000000"/>
                </a:solidFill>
                <a:effectLst/>
                <a:uFillTx/>
                <a:latin typeface="Calibri" panose="020F0502020204030204" pitchFamily="34" charset="0"/>
                <a:cs typeface="Calibri" panose="020F0502020204030204" pitchFamily="34" charset="0"/>
              </a:rPr>
              <a:t>Gall 'anabledd' hefyd gael </a:t>
            </a:r>
            <a:br>
              <a:rPr lang="nn-NO" sz="2800" dirty="0">
                <a:latin typeface="Calibri" panose="020F0502020204030204" pitchFamily="34" charset="0"/>
                <a:cs typeface="Calibri" panose="020F0502020204030204" pitchFamily="34" charset="0"/>
              </a:rPr>
            </a:br>
            <a:r>
              <a:rPr lang="nn-NO" sz="2800" b="0" i="0" u="none" strike="noStrike" cap="none" baseline="0" dirty="0">
                <a:solidFill>
                  <a:srgbClr val="000000"/>
                </a:solidFill>
                <a:effectLst/>
                <a:uFillTx/>
                <a:latin typeface="Calibri" panose="020F0502020204030204" pitchFamily="34" charset="0"/>
                <a:cs typeface="Calibri" panose="020F0502020204030204" pitchFamily="34" charset="0"/>
              </a:rPr>
              <a:t> ei ddeall fel…</a:t>
            </a:r>
            <a:endParaRPr lang="en-GB" sz="2800" dirty="0">
              <a:latin typeface="Calibri" panose="020F0502020204030204" pitchFamily="34" charset="0"/>
              <a:cs typeface="Calibri" panose="020F0502020204030204" pitchFamily="34" charset="0"/>
            </a:endParaRPr>
          </a:p>
        </p:txBody>
      </p:sp>
      <p:pic>
        <p:nvPicPr>
          <p:cNvPr id="4" name="Google Shape;262;p33" descr="Disability in the Time of COVID-19">
            <a:extLst>
              <a:ext uri="{FF2B5EF4-FFF2-40B4-BE49-F238E27FC236}">
                <a16:creationId xmlns:a16="http://schemas.microsoft.com/office/drawing/2014/main" id="{0BBA82EB-2C80-6626-E08D-DAD795C36734}"/>
              </a:ext>
            </a:extLst>
          </p:cNvPr>
          <p:cNvPicPr preferRelativeResize="0"/>
          <p:nvPr/>
        </p:nvPicPr>
        <p:blipFill rotWithShape="1">
          <a:blip r:embed="rId4">
            <a:alphaModFix/>
          </a:blip>
          <a:srcRect/>
          <a:stretch/>
        </p:blipFill>
        <p:spPr>
          <a:xfrm>
            <a:off x="334232" y="1352487"/>
            <a:ext cx="5112585" cy="2684109"/>
          </a:xfrm>
          <a:prstGeom prst="rect">
            <a:avLst/>
          </a:prstGeom>
          <a:noFill/>
          <a:ln>
            <a:noFill/>
          </a:ln>
        </p:spPr>
      </p:pic>
      <p:sp>
        <p:nvSpPr>
          <p:cNvPr id="6" name="TextBox 5">
            <a:extLst>
              <a:ext uri="{FF2B5EF4-FFF2-40B4-BE49-F238E27FC236}">
                <a16:creationId xmlns:a16="http://schemas.microsoft.com/office/drawing/2014/main" id="{C9F5F7FD-AA59-405A-4E4A-2DC38E6AC697}"/>
              </a:ext>
            </a:extLst>
          </p:cNvPr>
          <p:cNvSpPr txBox="1"/>
          <p:nvPr/>
        </p:nvSpPr>
        <p:spPr>
          <a:xfrm>
            <a:off x="161014" y="4371692"/>
            <a:ext cx="5555974" cy="2031325"/>
          </a:xfrm>
          <a:prstGeom prst="rect">
            <a:avLst/>
          </a:prstGeom>
          <a:noFill/>
        </p:spPr>
        <p:txBody>
          <a:bodyPr wrap="square">
            <a:spAutoFit/>
          </a:bodyPr>
          <a:lstStyle/>
          <a:p>
            <a:pPr marL="0" lvl="0" indent="0" algn="l" rtl="0">
              <a:lnSpc>
                <a:spcPct val="90000"/>
              </a:lnSpc>
              <a:spcBef>
                <a:spcPts val="1000"/>
              </a:spcBef>
              <a:spcAft>
                <a:spcPct val="0"/>
              </a:spcAft>
              <a:buClr>
                <a:schemeClr val="dk1"/>
              </a:buClr>
              <a:buSzPts val="2800"/>
              <a:buNone/>
            </a:pPr>
            <a:r>
              <a:rPr lang="cy" sz="2800" b="0" i="0" u="none" strike="noStrike" cap="none" baseline="0" dirty="0">
                <a:solidFill>
                  <a:srgbClr val="000000"/>
                </a:solidFill>
                <a:effectLst/>
                <a:uFillTx/>
                <a:latin typeface="Calibri"/>
              </a:rPr>
              <a:t>'…</a:t>
            </a:r>
            <a:r>
              <a:rPr lang="cy" sz="2800" b="0" i="1" u="none" strike="noStrike" cap="none" baseline="0" dirty="0">
                <a:solidFill>
                  <a:srgbClr val="000000"/>
                </a:solidFill>
                <a:effectLst/>
                <a:uFillTx/>
                <a:latin typeface="Calibri"/>
              </a:rPr>
              <a:t>colli neu gyfyngu ar </a:t>
            </a:r>
            <a:r>
              <a:rPr lang="cy" sz="2800" b="1" i="1" u="none" strike="noStrike" cap="none" baseline="0" dirty="0">
                <a:solidFill>
                  <a:srgbClr val="000000"/>
                </a:solidFill>
                <a:effectLst/>
                <a:uFillTx/>
                <a:latin typeface="Calibri"/>
              </a:rPr>
              <a:t>gyfleoedd </a:t>
            </a:r>
            <a:r>
              <a:rPr lang="cy" sz="2800" b="0" i="1" u="none" strike="noStrike" cap="none" baseline="0" dirty="0">
                <a:solidFill>
                  <a:srgbClr val="000000"/>
                </a:solidFill>
                <a:effectLst/>
                <a:uFillTx/>
                <a:latin typeface="Calibri"/>
              </a:rPr>
              <a:t>i gymryd rhan mewn cymdeithas ar lefel gyfartal ag eraill, oherwydd rhwystrau sefydliadol, amgylcheddol ac agweddol</a:t>
            </a:r>
            <a:r>
              <a:rPr lang="cy" sz="2800" b="0" i="0" u="none" strike="noStrike" cap="none" baseline="0" dirty="0">
                <a:solidFill>
                  <a:srgbClr val="000000"/>
                </a:solidFill>
                <a:effectLst/>
                <a:uFillTx/>
                <a:latin typeface="Calibri"/>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6647447" y="108284"/>
            <a:ext cx="4459800" cy="113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100" dirty="0"/>
              <a:t>The UN Convention of Rights of Persons with Disabilities</a:t>
            </a:r>
            <a:br>
              <a:rPr lang="en-US" dirty="0"/>
            </a:br>
            <a:endParaRPr sz="2800" dirty="0"/>
          </a:p>
        </p:txBody>
      </p:sp>
      <p:sp>
        <p:nvSpPr>
          <p:cNvPr id="269" name="Google Shape;269;p34"/>
          <p:cNvSpPr txBox="1">
            <a:spLocks noGrp="1"/>
          </p:cNvSpPr>
          <p:nvPr>
            <p:ph type="body" idx="2"/>
          </p:nvPr>
        </p:nvSpPr>
        <p:spPr>
          <a:xfrm>
            <a:off x="6208294" y="1239254"/>
            <a:ext cx="5940900" cy="5618700"/>
          </a:xfrm>
          <a:prstGeom prst="rect">
            <a:avLst/>
          </a:prstGeom>
          <a:noFill/>
          <a:ln>
            <a:noFill/>
          </a:ln>
        </p:spPr>
        <p:txBody>
          <a:bodyPr spcFirstLastPara="1" wrap="square" lIns="91425" tIns="45700" rIns="91425" bIns="45700" anchor="t" anchorCtr="0">
            <a:normAutofit lnSpcReduction="10000"/>
          </a:bodyPr>
          <a:lstStyle/>
          <a:p>
            <a:pPr marL="228600" lvl="0" indent="-238125" algn="l" rtl="0">
              <a:lnSpc>
                <a:spcPct val="90000"/>
              </a:lnSpc>
              <a:spcBef>
                <a:spcPts val="0"/>
              </a:spcBef>
              <a:spcAft>
                <a:spcPts val="0"/>
              </a:spcAft>
              <a:buClr>
                <a:srgbClr val="17AA80"/>
              </a:buClr>
              <a:buSzPts val="2000"/>
              <a:buChar char="•"/>
            </a:pPr>
            <a:r>
              <a:rPr lang="en-US" sz="2000" dirty="0"/>
              <a:t>Is an </a:t>
            </a:r>
            <a:r>
              <a:rPr lang="en-US" sz="2000" b="1" dirty="0"/>
              <a:t>international agreement </a:t>
            </a:r>
            <a:r>
              <a:rPr lang="en-US" sz="2000" dirty="0"/>
              <a:t>about protecting and promoting the human rights of disabled people around the world.</a:t>
            </a:r>
            <a:endParaRPr dirty="0"/>
          </a:p>
          <a:p>
            <a:pPr marL="228600" lvl="0" indent="-238125" algn="l" rtl="0">
              <a:lnSpc>
                <a:spcPct val="90000"/>
              </a:lnSpc>
              <a:spcBef>
                <a:spcPts val="1000"/>
              </a:spcBef>
              <a:spcAft>
                <a:spcPts val="0"/>
              </a:spcAft>
              <a:buClr>
                <a:srgbClr val="17AA80"/>
              </a:buClr>
              <a:buSzPts val="2000"/>
              <a:buChar char="•"/>
            </a:pPr>
            <a:r>
              <a:rPr lang="en-US" sz="2000" dirty="0"/>
              <a:t>It </a:t>
            </a:r>
            <a:r>
              <a:rPr lang="en-US" sz="2000" b="1" dirty="0"/>
              <a:t>set new standards </a:t>
            </a:r>
            <a:r>
              <a:rPr lang="en-US" sz="2000" dirty="0"/>
              <a:t>for how governments and public bodies should ensure that </a:t>
            </a:r>
            <a:r>
              <a:rPr lang="en-US" sz="2000" b="1" dirty="0"/>
              <a:t>disabled people’s human rights</a:t>
            </a:r>
            <a:r>
              <a:rPr lang="en-US" sz="2000" dirty="0"/>
              <a:t> are protected and promoted.</a:t>
            </a:r>
            <a:endParaRPr dirty="0"/>
          </a:p>
          <a:p>
            <a:pPr marL="228600" lvl="0" indent="-238125" algn="l" rtl="0">
              <a:lnSpc>
                <a:spcPct val="90000"/>
              </a:lnSpc>
              <a:spcBef>
                <a:spcPts val="1000"/>
              </a:spcBef>
              <a:spcAft>
                <a:spcPts val="0"/>
              </a:spcAft>
              <a:buClr>
                <a:srgbClr val="17AA80"/>
              </a:buClr>
              <a:buSzPts val="2000"/>
              <a:buChar char="•"/>
            </a:pPr>
            <a:r>
              <a:rPr lang="en-US" sz="2000" dirty="0"/>
              <a:t>The Convention is based on the </a:t>
            </a:r>
            <a:r>
              <a:rPr lang="en-US" sz="2000" b="1" dirty="0"/>
              <a:t>social model of disability</a:t>
            </a:r>
            <a:r>
              <a:rPr lang="en-US" sz="2000" dirty="0"/>
              <a:t> (people are excluded by obstacles created by society). </a:t>
            </a:r>
            <a:endParaRPr dirty="0"/>
          </a:p>
          <a:p>
            <a:pPr marL="228600" lvl="0" indent="-238125" algn="l" rtl="0">
              <a:lnSpc>
                <a:spcPct val="90000"/>
              </a:lnSpc>
              <a:spcBef>
                <a:spcPts val="1000"/>
              </a:spcBef>
              <a:spcAft>
                <a:spcPts val="0"/>
              </a:spcAft>
              <a:buClr>
                <a:srgbClr val="17AA80"/>
              </a:buClr>
              <a:buSzPts val="2000"/>
              <a:buChar char="•"/>
            </a:pPr>
            <a:r>
              <a:rPr lang="en-US" sz="2000" dirty="0"/>
              <a:t>The Convention is made up of </a:t>
            </a:r>
            <a:r>
              <a:rPr lang="en-US" sz="2000" b="1" dirty="0"/>
              <a:t>Articles</a:t>
            </a:r>
            <a:r>
              <a:rPr lang="en-US" sz="2000" dirty="0"/>
              <a:t> that guide international partnership: (awareness, accessibility, rights, freedoms, work and education).</a:t>
            </a:r>
            <a:endParaRPr dirty="0"/>
          </a:p>
          <a:p>
            <a:pPr marL="228600" lvl="0" indent="-239077" algn="l" rtl="0">
              <a:lnSpc>
                <a:spcPct val="90000"/>
              </a:lnSpc>
              <a:spcBef>
                <a:spcPts val="1000"/>
              </a:spcBef>
              <a:spcAft>
                <a:spcPts val="0"/>
              </a:spcAft>
              <a:buClr>
                <a:srgbClr val="17AA80"/>
              </a:buClr>
              <a:buSzPts val="2200"/>
              <a:buChar char="•"/>
            </a:pPr>
            <a:r>
              <a:rPr lang="en-US" sz="2200" dirty="0"/>
              <a:t>Stigma, prejudice, and discrimination are targeted by the Convention. </a:t>
            </a:r>
            <a:endParaRPr sz="2200" dirty="0"/>
          </a:p>
          <a:p>
            <a:pPr marL="228600" lvl="0" indent="-111125"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Further information:</a:t>
            </a:r>
            <a:endParaRPr dirty="0"/>
          </a:p>
          <a:p>
            <a:pPr marL="0" lvl="0" indent="0" algn="l" rtl="0">
              <a:lnSpc>
                <a:spcPct val="90000"/>
              </a:lnSpc>
              <a:spcBef>
                <a:spcPts val="1000"/>
              </a:spcBef>
              <a:spcAft>
                <a:spcPts val="0"/>
              </a:spcAft>
              <a:buClr>
                <a:schemeClr val="dk1"/>
              </a:buClr>
              <a:buSzPts val="2000"/>
              <a:buNone/>
            </a:pPr>
            <a:r>
              <a:rPr lang="en-US" sz="2000" i="1" dirty="0"/>
              <a:t>www.un.org/development/desa/disabilities/convention-on-the-rights-of-persons-with-disabilities/convention</a:t>
            </a:r>
            <a:endParaRPr sz="2000" i="1" dirty="0"/>
          </a:p>
        </p:txBody>
      </p:sp>
      <p:pic>
        <p:nvPicPr>
          <p:cNvPr id="270" name="Google Shape;270;p34" descr="Social Care Wales - FOR Cardiff"/>
          <p:cNvPicPr preferRelativeResize="0"/>
          <p:nvPr/>
        </p:nvPicPr>
        <p:blipFill rotWithShape="1">
          <a:blip r:embed="rId3">
            <a:alphaModFix/>
          </a:blip>
          <a:srcRect/>
          <a:stretch/>
        </p:blipFill>
        <p:spPr>
          <a:xfrm>
            <a:off x="11353800" y="0"/>
            <a:ext cx="795276" cy="1070517"/>
          </a:xfrm>
          <a:prstGeom prst="rect">
            <a:avLst/>
          </a:prstGeom>
          <a:noFill/>
          <a:ln>
            <a:noFill/>
          </a:ln>
        </p:spPr>
      </p:pic>
      <p:pic>
        <p:nvPicPr>
          <p:cNvPr id="2" name="Google Shape;271;p34" descr="United Nations Convention on the Rights of Persons with Disabilities –  Autism Europe">
            <a:extLst>
              <a:ext uri="{FF2B5EF4-FFF2-40B4-BE49-F238E27FC236}">
                <a16:creationId xmlns:a16="http://schemas.microsoft.com/office/drawing/2014/main" id="{FF103297-CA09-DB54-A142-9D3ABFA83583}"/>
              </a:ext>
            </a:extLst>
          </p:cNvPr>
          <p:cNvPicPr preferRelativeResize="0"/>
          <p:nvPr/>
        </p:nvPicPr>
        <p:blipFill>
          <a:blip r:embed="rId4">
            <a:alphaModFix/>
          </a:blip>
          <a:stretch>
            <a:fillRect/>
          </a:stretch>
        </p:blipFill>
        <p:spPr>
          <a:xfrm>
            <a:off x="0" y="1"/>
            <a:ext cx="1248011" cy="1239254"/>
          </a:xfrm>
          <a:prstGeom prst="rect">
            <a:avLst/>
          </a:prstGeom>
          <a:noFill/>
          <a:ln>
            <a:noFill/>
          </a:ln>
        </p:spPr>
      </p:pic>
      <p:sp>
        <p:nvSpPr>
          <p:cNvPr id="4" name="TextBox 3">
            <a:extLst>
              <a:ext uri="{FF2B5EF4-FFF2-40B4-BE49-F238E27FC236}">
                <a16:creationId xmlns:a16="http://schemas.microsoft.com/office/drawing/2014/main" id="{8708E7ED-A51B-8CD8-4984-F582AE017055}"/>
              </a:ext>
            </a:extLst>
          </p:cNvPr>
          <p:cNvSpPr txBox="1"/>
          <p:nvPr/>
        </p:nvSpPr>
        <p:spPr>
          <a:xfrm>
            <a:off x="1084753" y="0"/>
            <a:ext cx="5257800" cy="1169551"/>
          </a:xfrm>
          <a:prstGeom prst="rect">
            <a:avLst/>
          </a:prstGeom>
          <a:noFill/>
        </p:spPr>
        <p:txBody>
          <a:bodyPr wrap="square">
            <a:spAutoFit/>
          </a:bodyPr>
          <a:lstStyle/>
          <a:p>
            <a:r>
              <a:rPr lang="en-GB" sz="2800" b="0" i="0" u="none" strike="noStrike" cap="none" baseline="0" dirty="0" err="1">
                <a:solidFill>
                  <a:srgbClr val="000000"/>
                </a:solidFill>
                <a:effectLst/>
                <a:uFillTx/>
                <a:latin typeface="Calibri"/>
              </a:rPr>
              <a:t>Confensiwn</a:t>
            </a:r>
            <a:r>
              <a:rPr lang="en-GB" sz="2800" b="0" i="0" u="none" strike="noStrike" cap="none" baseline="0" dirty="0">
                <a:solidFill>
                  <a:srgbClr val="000000"/>
                </a:solidFill>
                <a:effectLst/>
                <a:uFillTx/>
                <a:latin typeface="Calibri"/>
              </a:rPr>
              <a:t> y </a:t>
            </a:r>
            <a:r>
              <a:rPr lang="en-GB" sz="2800" b="0" i="0" u="none" strike="noStrike" cap="none" baseline="0" dirty="0" err="1">
                <a:solidFill>
                  <a:srgbClr val="000000"/>
                </a:solidFill>
                <a:effectLst/>
                <a:uFillTx/>
                <a:latin typeface="Calibri"/>
              </a:rPr>
              <a:t>Cenhedloedd</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Unedig</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ar</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Hawliau</a:t>
            </a:r>
            <a:r>
              <a:rPr lang="en-GB" sz="2800" b="0" i="0" u="none" strike="noStrike" cap="none" baseline="0" dirty="0">
                <a:solidFill>
                  <a:srgbClr val="000000"/>
                </a:solidFill>
                <a:effectLst/>
                <a:uFillTx/>
                <a:latin typeface="Calibri"/>
              </a:rPr>
              <a:t> </a:t>
            </a:r>
            <a:r>
              <a:rPr lang="en-GB" sz="2800" b="0" i="0" u="none" strike="noStrike" cap="none" baseline="0" dirty="0" err="1">
                <a:solidFill>
                  <a:srgbClr val="000000"/>
                </a:solidFill>
                <a:effectLst/>
                <a:uFillTx/>
                <a:latin typeface="Calibri"/>
              </a:rPr>
              <a:t>Pobl</a:t>
            </a:r>
            <a:r>
              <a:rPr lang="en-GB" sz="2800" b="0" i="0" u="none" strike="noStrike" cap="none" baseline="0" dirty="0">
                <a:solidFill>
                  <a:srgbClr val="000000"/>
                </a:solidFill>
                <a:effectLst/>
                <a:uFillTx/>
                <a:latin typeface="Calibri"/>
              </a:rPr>
              <a:t> ag </a:t>
            </a:r>
            <a:r>
              <a:rPr lang="en-GB" sz="2800" b="0" i="0" u="none" strike="noStrike" cap="none" baseline="0" dirty="0" err="1">
                <a:solidFill>
                  <a:srgbClr val="000000"/>
                </a:solidFill>
                <a:effectLst/>
                <a:uFillTx/>
                <a:latin typeface="Calibri"/>
              </a:rPr>
              <a:t>Anableddau</a:t>
            </a:r>
            <a:r>
              <a:rPr lang="en-GB" sz="2800" b="0" i="0" u="none" strike="noStrike" cap="none" baseline="0" dirty="0">
                <a:solidFill>
                  <a:srgbClr val="000000"/>
                </a:solidFill>
                <a:effectLst/>
                <a:uFillTx/>
                <a:latin typeface="Calibri"/>
              </a:rPr>
              <a:t> </a:t>
            </a:r>
            <a:br>
              <a:rPr lang="en-GB" sz="2000" dirty="0"/>
            </a:br>
            <a:endParaRPr lang="en-GB" dirty="0"/>
          </a:p>
        </p:txBody>
      </p:sp>
      <p:sp>
        <p:nvSpPr>
          <p:cNvPr id="6" name="TextBox 5">
            <a:extLst>
              <a:ext uri="{FF2B5EF4-FFF2-40B4-BE49-F238E27FC236}">
                <a16:creationId xmlns:a16="http://schemas.microsoft.com/office/drawing/2014/main" id="{3C1BA0F3-2374-D8AC-9A91-227F868506A9}"/>
              </a:ext>
            </a:extLst>
          </p:cNvPr>
          <p:cNvSpPr txBox="1"/>
          <p:nvPr/>
        </p:nvSpPr>
        <p:spPr>
          <a:xfrm>
            <a:off x="1326" y="1355124"/>
            <a:ext cx="6094674" cy="5615896"/>
          </a:xfrm>
          <a:prstGeom prst="rect">
            <a:avLst/>
          </a:prstGeom>
          <a:noFill/>
        </p:spPr>
        <p:txBody>
          <a:bodyPr wrap="square">
            <a:spAutoFit/>
          </a:bodyPr>
          <a:lstStyle/>
          <a:p>
            <a:pPr marL="228600" lvl="0" indent="-238125" algn="l" rtl="0">
              <a:lnSpc>
                <a:spcPct val="90000"/>
              </a:lnSpc>
              <a:spcBef>
                <a:spcPct val="0"/>
              </a:spcBef>
              <a:spcAft>
                <a:spcPct val="0"/>
              </a:spcAft>
              <a:buClr>
                <a:srgbClr val="17AA80"/>
              </a:buClr>
              <a:buSzPts val="2000"/>
              <a:buChar char="•"/>
            </a:pP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Cytundeb</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rhyngwladol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yw</a:t>
            </a:r>
            <a:r>
              <a:rPr lang="en-GB" sz="2000" dirty="0">
                <a:solidFill>
                  <a:srgbClr val="000000"/>
                </a:solidFill>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hwn</a:t>
            </a:r>
            <a:r>
              <a:rPr lang="en-GB" sz="2000" dirty="0">
                <a:solidFill>
                  <a:srgbClr val="000000"/>
                </a:solidFill>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sy’n</a:t>
            </a:r>
            <a:r>
              <a:rPr lang="en-GB" sz="2000" dirty="0">
                <a:solidFill>
                  <a:srgbClr val="000000"/>
                </a:solidFill>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diogelu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hyrwyddo</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hawliau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dynol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pobl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anabl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ledled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byd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228600" lvl="0" indent="-238125" algn="l" rtl="0">
              <a:lnSpc>
                <a:spcPct val="90000"/>
              </a:lnSpc>
              <a:spcBef>
                <a:spcPts val="1000"/>
              </a:spcBef>
              <a:spcAft>
                <a:spcPct val="0"/>
              </a:spcAft>
              <a:buClr>
                <a:srgbClr val="17AA80"/>
              </a:buClr>
              <a:buSzPts val="2000"/>
              <a:buChar char="•"/>
            </a:pP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Mae'n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gosod</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safonau</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newydd</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am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sut</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dylai</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llywodraethau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chyrff</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cyhoeddus</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sicrhau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bod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hawliau</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dynol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pobl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anabl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cael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hamddiffyn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hyrwyddo</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228600" lvl="0" indent="-238125" algn="l" rtl="0">
              <a:lnSpc>
                <a:spcPct val="90000"/>
              </a:lnSpc>
              <a:spcBef>
                <a:spcPts val="1000"/>
              </a:spcBef>
              <a:spcAft>
                <a:spcPct val="0"/>
              </a:spcAft>
              <a:buClr>
                <a:srgbClr val="17AA80"/>
              </a:buClr>
              <a:buSzPts val="2000"/>
              <a:buChar char="•"/>
            </a:pP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Mae'r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Confensiwn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seiliedig</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model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cymdeithasol</a:t>
            </a:r>
            <a:r>
              <a:rPr lang="en-GB" sz="2000" b="1" i="0" u="none" strike="noStrike" cap="none" baseline="0" dirty="0">
                <a:solidFill>
                  <a:srgbClr val="000000"/>
                </a:solidFill>
                <a:effectLst/>
                <a:uFillTx/>
                <a:latin typeface="Calibri" panose="020F0502020204030204" pitchFamily="34" charset="0"/>
                <a:cs typeface="Calibri" panose="020F0502020204030204" pitchFamily="34" charset="0"/>
              </a:rPr>
              <a:t> o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anabledd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caiff</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pobl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allan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rwystrau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grëir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gymdeithas</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p>
          <a:p>
            <a:pPr marL="228600" lvl="0" indent="-238125" algn="l" rtl="0">
              <a:lnSpc>
                <a:spcPct val="90000"/>
              </a:lnSpc>
              <a:spcBef>
                <a:spcPts val="1000"/>
              </a:spcBef>
              <a:spcAft>
                <a:spcPct val="0"/>
              </a:spcAft>
              <a:buClr>
                <a:srgbClr val="17AA80"/>
              </a:buClr>
              <a:buSzPts val="2000"/>
              <a:buChar char="•"/>
            </a:pP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Mae'r</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Confensiwn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000000"/>
                </a:solidFill>
                <a:effectLst/>
                <a:uFillTx/>
                <a:latin typeface="Calibri" panose="020F0502020204030204" pitchFamily="34" charset="0"/>
                <a:cs typeface="Calibri" panose="020F0502020204030204" pitchFamily="34" charset="0"/>
              </a:rPr>
              <a:t>Erthyglau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arwain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partneriaeth</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ryngwladol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ymwybyddiaeth</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hygyrchedd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hawliau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rhyddid</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gwaith</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ac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addysg</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228600" lvl="0" indent="-239077" algn="l" rtl="0">
              <a:lnSpc>
                <a:spcPct val="90000"/>
              </a:lnSpc>
              <a:spcBef>
                <a:spcPts val="1000"/>
              </a:spcBef>
              <a:spcAft>
                <a:spcPct val="0"/>
              </a:spcAft>
              <a:buClr>
                <a:srgbClr val="17AA80"/>
              </a:buClr>
              <a:buSzPts val="2200"/>
              <a:buChar char="•"/>
            </a:pP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Mae stigma,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rhagfarn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gwahaniaethu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cael</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targedu</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000000"/>
                </a:solidFill>
                <a:effectLst/>
                <a:uFillTx/>
                <a:latin typeface="Calibri" panose="020F0502020204030204" pitchFamily="34" charset="0"/>
                <a:cs typeface="Calibri" panose="020F0502020204030204" pitchFamily="34" charset="0"/>
              </a:rPr>
              <a:t>Confensiwn</a:t>
            </a:r>
            <a:r>
              <a:rPr lang="en-GB" sz="2000" b="0" i="0" u="none" strike="noStrike" cap="none" baseline="0" dirty="0">
                <a:solidFill>
                  <a:srgbClr val="000000"/>
                </a:solidFill>
                <a:effectLst/>
                <a:uFillTx/>
                <a:latin typeface="Calibri" panose="020F0502020204030204" pitchFamily="34" charset="0"/>
                <a:cs typeface="Calibri" panose="020F0502020204030204" pitchFamily="34" charset="0"/>
              </a:rPr>
              <a:t>. </a:t>
            </a:r>
          </a:p>
          <a:p>
            <a:pPr marL="228600" lvl="0" indent="-111125"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Rhagor</a:t>
            </a:r>
            <a:r>
              <a:rPr lang="en-GB" sz="2000" b="0" i="0" u="none" strike="noStrike" cap="none" baseline="0" dirty="0">
                <a:solidFill>
                  <a:srgbClr val="000000"/>
                </a:solidFill>
                <a:effectLst/>
                <a:uFillTx/>
                <a:latin typeface="Calibri"/>
              </a:rPr>
              <a:t> o </a:t>
            </a:r>
            <a:r>
              <a:rPr lang="en-GB" sz="2000" b="0" i="0" u="none" strike="noStrike" cap="none" baseline="0" dirty="0" err="1">
                <a:solidFill>
                  <a:srgbClr val="000000"/>
                </a:solidFill>
                <a:effectLst/>
                <a:uFillTx/>
                <a:latin typeface="Calibri"/>
              </a:rPr>
              <a:t>wybodaeth</a:t>
            </a:r>
            <a:r>
              <a:rPr lang="en-GB" sz="2000" b="0" i="0" u="none" strike="noStrike" cap="none" baseline="0" dirty="0">
                <a:solidFill>
                  <a:srgbClr val="000000"/>
                </a:solidFill>
                <a:effectLst/>
                <a:uFillTx/>
                <a:latin typeface="Calibri"/>
              </a:rPr>
              <a:t>:</a:t>
            </a:r>
          </a:p>
          <a:p>
            <a:pPr marL="0" lvl="0" indent="0" algn="l" rtl="0">
              <a:lnSpc>
                <a:spcPct val="90000"/>
              </a:lnSpc>
              <a:spcBef>
                <a:spcPts val="1000"/>
              </a:spcBef>
              <a:spcAft>
                <a:spcPct val="0"/>
              </a:spcAft>
              <a:buClr>
                <a:schemeClr val="dk1"/>
              </a:buClr>
              <a:buSzPts val="2000"/>
              <a:buNone/>
            </a:pPr>
            <a:r>
              <a:rPr lang="en-GB" sz="2000" b="0" i="1" u="none" strike="noStrike" cap="none" baseline="0" dirty="0">
                <a:solidFill>
                  <a:srgbClr val="000000"/>
                </a:solidFill>
                <a:effectLst/>
                <a:uFillTx/>
                <a:latin typeface="Calibri"/>
              </a:rPr>
              <a:t>www.un.org/development/desa/disabilities/convention-on-the-rights-of-persons-with-disabilities/convention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5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5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5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5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5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fade">
                                      <p:cBhvr>
                                        <p:cTn id="32" dur="500"/>
                                        <p:tgtEl>
                                          <p:spTgt spid="2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9">
                                            <p:txEl>
                                              <p:pRg st="6" end="6"/>
                                            </p:txEl>
                                          </p:spTgt>
                                        </p:tgtEl>
                                        <p:attrNameLst>
                                          <p:attrName>style.visibility</p:attrName>
                                        </p:attrNameLst>
                                      </p:cBhvr>
                                      <p:to>
                                        <p:strVal val="visible"/>
                                      </p:to>
                                    </p:set>
                                    <p:animEffect transition="in" filter="fade">
                                      <p:cBhvr>
                                        <p:cTn id="37" dur="500"/>
                                        <p:tgtEl>
                                          <p:spTgt spid="2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9">
                                            <p:txEl>
                                              <p:pRg st="7" end="7"/>
                                            </p:txEl>
                                          </p:spTgt>
                                        </p:tgtEl>
                                        <p:attrNameLst>
                                          <p:attrName>style.visibility</p:attrName>
                                        </p:attrNameLst>
                                      </p:cBhvr>
                                      <p:to>
                                        <p:strVal val="visible"/>
                                      </p:to>
                                    </p:set>
                                    <p:animEffect transition="in" filter="fade">
                                      <p:cBhvr>
                                        <p:cTn id="42" dur="500"/>
                                        <p:tgtEl>
                                          <p:spTgt spid="2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6172199" y="180474"/>
            <a:ext cx="4271211" cy="4859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t>4.3 Causes of Physical Impairment</a:t>
            </a:r>
            <a:endParaRPr sz="2800" dirty="0"/>
          </a:p>
        </p:txBody>
      </p:sp>
      <p:sp>
        <p:nvSpPr>
          <p:cNvPr id="278" name="Google Shape;278;p35"/>
          <p:cNvSpPr txBox="1">
            <a:spLocks noGrp="1"/>
          </p:cNvSpPr>
          <p:nvPr>
            <p:ph type="body" idx="2"/>
          </p:nvPr>
        </p:nvSpPr>
        <p:spPr>
          <a:xfrm>
            <a:off x="6172199" y="1383632"/>
            <a:ext cx="5871411" cy="5474368"/>
          </a:xfrm>
          <a:prstGeom prst="rect">
            <a:avLst/>
          </a:prstGeom>
          <a:noFill/>
          <a:ln>
            <a:noFill/>
          </a:ln>
        </p:spPr>
        <p:txBody>
          <a:bodyPr spcFirstLastPara="1" wrap="square" lIns="91425" tIns="45700" rIns="91425" bIns="45700" anchor="t" anchorCtr="0">
            <a:normAutofit/>
          </a:bodyPr>
          <a:lstStyle/>
          <a:p>
            <a:pPr marL="342900" lvl="0" algn="l" rtl="0">
              <a:lnSpc>
                <a:spcPct val="90000"/>
              </a:lnSpc>
              <a:spcBef>
                <a:spcPts val="0"/>
              </a:spcBef>
              <a:spcAft>
                <a:spcPts val="0"/>
              </a:spcAft>
              <a:buClr>
                <a:srgbClr val="17AA80"/>
              </a:buClr>
              <a:buSzPts val="2400"/>
              <a:buFont typeface="Arial" panose="020B0604020202020204" pitchFamily="34" charset="0"/>
              <a:buChar char="•"/>
            </a:pPr>
            <a:r>
              <a:rPr lang="en-US" sz="2400" b="1" dirty="0"/>
              <a:t>‘Congenital</a:t>
            </a:r>
            <a:r>
              <a:rPr lang="en-US" sz="2400" dirty="0"/>
              <a:t>’, which means the illness or medical condition is one that individual has had from birth and is not inherited. Examples include cerebral palsy and spina bifida.</a:t>
            </a:r>
            <a:endParaRPr sz="2400" dirty="0"/>
          </a:p>
          <a:p>
            <a:pPr marL="800100" lvl="0" algn="l" rtl="0">
              <a:lnSpc>
                <a:spcPct val="90000"/>
              </a:lnSpc>
              <a:spcBef>
                <a:spcPts val="0"/>
              </a:spcBef>
              <a:spcAft>
                <a:spcPts val="0"/>
              </a:spcAft>
              <a:buClr>
                <a:srgbClr val="17AA80"/>
              </a:buClr>
              <a:buFont typeface="Arial" panose="020B0604020202020204" pitchFamily="34" charset="0"/>
              <a:buChar char="•"/>
            </a:pPr>
            <a:endParaRPr sz="2400" dirty="0"/>
          </a:p>
          <a:p>
            <a:pPr marL="342900" lvl="0" algn="l" rtl="0">
              <a:lnSpc>
                <a:spcPct val="90000"/>
              </a:lnSpc>
              <a:spcBef>
                <a:spcPts val="1000"/>
              </a:spcBef>
              <a:spcAft>
                <a:spcPts val="0"/>
              </a:spcAft>
              <a:buClr>
                <a:srgbClr val="17AA80"/>
              </a:buClr>
              <a:buSzPts val="2400"/>
              <a:buFont typeface="Arial" panose="020B0604020202020204" pitchFamily="34" charset="0"/>
              <a:buChar char="•"/>
            </a:pPr>
            <a:r>
              <a:rPr lang="en-US" sz="2400" b="1" dirty="0"/>
              <a:t>‘Acquired’</a:t>
            </a:r>
            <a:r>
              <a:rPr lang="en-US" sz="2400" dirty="0"/>
              <a:t> disabilities occur after birth. They can be caused by an accident or incident causing injury, or illness, rather than a disability an individual was born with. Examples include head injury, sensory impairment or loss and loss of limb/s.</a:t>
            </a:r>
            <a:endParaRPr dirty="0"/>
          </a:p>
        </p:txBody>
      </p:sp>
      <p:pic>
        <p:nvPicPr>
          <p:cNvPr id="279" name="Google Shape;279;p35" descr="Social Care Wales - FOR Cardiff"/>
          <p:cNvPicPr preferRelativeResize="0"/>
          <p:nvPr/>
        </p:nvPicPr>
        <p:blipFill rotWithShape="1">
          <a:blip r:embed="rId3">
            <a:alphaModFix/>
          </a:blip>
          <a:srcRect/>
          <a:stretch/>
        </p:blipFill>
        <p:spPr>
          <a:xfrm>
            <a:off x="11297653" y="1"/>
            <a:ext cx="851422" cy="1146095"/>
          </a:xfrm>
          <a:prstGeom prst="rect">
            <a:avLst/>
          </a:prstGeom>
          <a:noFill/>
          <a:ln>
            <a:noFill/>
          </a:ln>
        </p:spPr>
      </p:pic>
      <p:sp>
        <p:nvSpPr>
          <p:cNvPr id="3" name="TextBox 2">
            <a:extLst>
              <a:ext uri="{FF2B5EF4-FFF2-40B4-BE49-F238E27FC236}">
                <a16:creationId xmlns:a16="http://schemas.microsoft.com/office/drawing/2014/main" id="{391F538A-6FAD-C1A7-9A03-CD9B2846462E}"/>
              </a:ext>
            </a:extLst>
          </p:cNvPr>
          <p:cNvSpPr txBox="1"/>
          <p:nvPr/>
        </p:nvSpPr>
        <p:spPr>
          <a:xfrm>
            <a:off x="224625" y="0"/>
            <a:ext cx="6094674" cy="477054"/>
          </a:xfrm>
          <a:prstGeom prst="rect">
            <a:avLst/>
          </a:prstGeom>
          <a:noFill/>
        </p:spPr>
        <p:txBody>
          <a:bodyPr wrap="square">
            <a:spAutoFit/>
          </a:bodyPr>
          <a:lstStyle/>
          <a:p>
            <a:r>
              <a:rPr lang="cy" sz="2500" b="0" i="0" u="none" strike="noStrike" cap="none" baseline="0" dirty="0">
                <a:solidFill>
                  <a:srgbClr val="000000"/>
                </a:solidFill>
                <a:effectLst/>
                <a:uFillTx/>
                <a:latin typeface="Calibri"/>
              </a:rPr>
              <a:t>4.3 Achosion Nam Corfforol</a:t>
            </a:r>
            <a:endParaRPr lang="en-GB" sz="2500" dirty="0"/>
          </a:p>
        </p:txBody>
      </p:sp>
      <p:sp>
        <p:nvSpPr>
          <p:cNvPr id="5" name="TextBox 4">
            <a:extLst>
              <a:ext uri="{FF2B5EF4-FFF2-40B4-BE49-F238E27FC236}">
                <a16:creationId xmlns:a16="http://schemas.microsoft.com/office/drawing/2014/main" id="{79368A05-9BF9-01AB-7F57-F60391D7CF83}"/>
              </a:ext>
            </a:extLst>
          </p:cNvPr>
          <p:cNvSpPr txBox="1"/>
          <p:nvPr/>
        </p:nvSpPr>
        <p:spPr>
          <a:xfrm>
            <a:off x="148390" y="1383632"/>
            <a:ext cx="6094674" cy="4541756"/>
          </a:xfrm>
          <a:prstGeom prst="rect">
            <a:avLst/>
          </a:prstGeom>
          <a:noFill/>
        </p:spPr>
        <p:txBody>
          <a:bodyPr wrap="square">
            <a:spAutoFit/>
          </a:bodyPr>
          <a:lstStyle/>
          <a:p>
            <a:pPr marL="342900" lvl="0" indent="-342900" algn="l" rtl="0">
              <a:lnSpc>
                <a:spcPct val="90000"/>
              </a:lnSpc>
              <a:spcBef>
                <a:spcPct val="0"/>
              </a:spcBef>
              <a:spcAft>
                <a:spcPct val="0"/>
              </a:spcAft>
              <a:buClr>
                <a:srgbClr val="17AA80"/>
              </a:buClr>
              <a:buSzPts val="2400"/>
              <a:buFont typeface="Arial" panose="020B0604020202020204" pitchFamily="34" charset="0"/>
              <a:buChar char="•"/>
            </a:pP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1" i="0" u="none" strike="noStrike" cap="none" baseline="0" dirty="0" err="1">
                <a:solidFill>
                  <a:srgbClr val="000000"/>
                </a:solidFill>
                <a:effectLst/>
                <a:uFillTx/>
                <a:latin typeface="Calibri" panose="020F0502020204030204" pitchFamily="34" charset="0"/>
                <a:cs typeface="Calibri" panose="020F0502020204030204" pitchFamily="34" charset="0"/>
              </a:rPr>
              <a:t>Cynhenid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golygu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bod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salwch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neu'r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cyflwr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meddygol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un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mae</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unigolyn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wedi'i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gael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ers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ac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nad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yw</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wedi'i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etifeddu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parlys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 spina bifida.</a:t>
            </a:r>
          </a:p>
          <a:p>
            <a:pPr marL="800100" lvl="0" indent="-342900" algn="l" rtl="0">
              <a:lnSpc>
                <a:spcPct val="90000"/>
              </a:lnSpc>
              <a:spcBef>
                <a:spcPct val="0"/>
              </a:spcBef>
              <a:spcAft>
                <a:spcPct val="0"/>
              </a:spcAft>
              <a:buClr>
                <a:srgbClr val="17AA80"/>
              </a:buClr>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lvl="0" indent="-342900" algn="l" rtl="0">
              <a:lnSpc>
                <a:spcPct val="90000"/>
              </a:lnSpc>
              <a:spcBef>
                <a:spcPts val="1000"/>
              </a:spcBef>
              <a:spcAft>
                <a:spcPct val="0"/>
              </a:spcAft>
              <a:buClr>
                <a:srgbClr val="17AA80"/>
              </a:buClr>
              <a:buSzPts val="2400"/>
              <a:buFont typeface="Arial" panose="020B0604020202020204" pitchFamily="34" charset="0"/>
              <a:buChar char="•"/>
            </a:pP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1" i="0" u="none" strike="noStrike" cap="none" baseline="0" dirty="0" err="1">
                <a:solidFill>
                  <a:srgbClr val="000000"/>
                </a:solidFill>
                <a:effectLst/>
                <a:uFillTx/>
                <a:latin typeface="Calibri" panose="020F0502020204030204" pitchFamily="34" charset="0"/>
                <a:cs typeface="Calibri" panose="020F0502020204030204" pitchFamily="34" charset="0"/>
              </a:rPr>
              <a:t>Caffaeledig</a:t>
            </a: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anableddau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digwydd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ôl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genedigaeth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Gallant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gael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hachosi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ddamwain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ddigwyddiad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achosi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salwch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hytrach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nag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anabledd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ganwyd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unigolyn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ag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i'r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pen,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nam</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golled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o ran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synhwyrau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golli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aelod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animEffect transition="in" filter="fade">
                                      <p:cBhvr>
                                        <p:cTn id="7" dur="500"/>
                                        <p:tgtEl>
                                          <p:spTgt spid="2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xEl>
                                              <p:pRg st="1" end="1"/>
                                            </p:txEl>
                                          </p:spTgt>
                                        </p:tgtEl>
                                        <p:attrNameLst>
                                          <p:attrName>style.visibility</p:attrName>
                                        </p:attrNameLst>
                                      </p:cBhvr>
                                      <p:to>
                                        <p:strVal val="visible"/>
                                      </p:to>
                                    </p:set>
                                    <p:animEffect transition="in" filter="fade">
                                      <p:cBhvr>
                                        <p:cTn id="12" dur="500"/>
                                        <p:tgtEl>
                                          <p:spTgt spid="2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xEl>
                                              <p:pRg st="2" end="2"/>
                                            </p:txEl>
                                          </p:spTgt>
                                        </p:tgtEl>
                                        <p:attrNameLst>
                                          <p:attrName>style.visibility</p:attrName>
                                        </p:attrNameLst>
                                      </p:cBhvr>
                                      <p:to>
                                        <p:strVal val="visible"/>
                                      </p:to>
                                    </p:set>
                                    <p:animEffect transition="in" filter="fade">
                                      <p:cBhvr>
                                        <p:cTn id="17" dur="500"/>
                                        <p:tgtEl>
                                          <p:spTgt spid="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6172199" y="180474"/>
            <a:ext cx="4271211" cy="4859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t>Causes of Physical Impairment</a:t>
            </a:r>
            <a:endParaRPr sz="2800" dirty="0"/>
          </a:p>
        </p:txBody>
      </p:sp>
      <p:sp>
        <p:nvSpPr>
          <p:cNvPr id="286" name="Google Shape;286;p36"/>
          <p:cNvSpPr txBox="1">
            <a:spLocks noGrp="1"/>
          </p:cNvSpPr>
          <p:nvPr>
            <p:ph type="body" idx="2"/>
          </p:nvPr>
        </p:nvSpPr>
        <p:spPr>
          <a:xfrm>
            <a:off x="6172199" y="1383632"/>
            <a:ext cx="5871411" cy="4884821"/>
          </a:xfrm>
          <a:prstGeom prst="rect">
            <a:avLst/>
          </a:prstGeom>
          <a:noFill/>
          <a:ln>
            <a:noFill/>
          </a:ln>
        </p:spPr>
        <p:txBody>
          <a:bodyPr spcFirstLastPara="1" wrap="square" lIns="91425" tIns="45700" rIns="91425" bIns="45700" anchor="t" anchorCtr="0">
            <a:noAutofit/>
          </a:bodyPr>
          <a:lstStyle/>
          <a:p>
            <a:pPr marL="342900" lvl="0" algn="l" rtl="0">
              <a:lnSpc>
                <a:spcPct val="90000"/>
              </a:lnSpc>
              <a:spcBef>
                <a:spcPts val="0"/>
              </a:spcBef>
              <a:spcAft>
                <a:spcPts val="0"/>
              </a:spcAft>
              <a:buClr>
                <a:srgbClr val="17AA80"/>
              </a:buClr>
              <a:buSzPct val="100000"/>
              <a:buFont typeface="Arial" panose="020B0604020202020204" pitchFamily="34" charset="0"/>
              <a:buChar char="•"/>
            </a:pPr>
            <a:r>
              <a:rPr lang="en-US" sz="2400" dirty="0"/>
              <a:t>‘</a:t>
            </a:r>
            <a:r>
              <a:rPr lang="en-US" sz="2400" b="1" dirty="0"/>
              <a:t>Neurological</a:t>
            </a:r>
            <a:r>
              <a:rPr lang="en-US" sz="2400" dirty="0"/>
              <a:t>’ disabilities affect the brain's ability to process information, communicate with the rest of the body and initiate movement. Neurological conditions can be genetic or acquired, perhaps by a brain or spinal cord injury. Examples include a stroke, multiple sclerosis, Alzheimer’s and brain </a:t>
            </a:r>
            <a:r>
              <a:rPr lang="en-US" sz="2400" dirty="0" err="1"/>
              <a:t>tumours</a:t>
            </a:r>
            <a:r>
              <a:rPr lang="en-US" sz="2400" dirty="0"/>
              <a:t>.</a:t>
            </a:r>
            <a:endParaRPr sz="2400" dirty="0"/>
          </a:p>
          <a:p>
            <a:pPr marL="507365" lvl="0" algn="l" rtl="0">
              <a:lnSpc>
                <a:spcPct val="90000"/>
              </a:lnSpc>
              <a:spcBef>
                <a:spcPts val="1000"/>
              </a:spcBef>
              <a:spcAft>
                <a:spcPts val="0"/>
              </a:spcAft>
              <a:buClr>
                <a:srgbClr val="17AA80"/>
              </a:buClr>
              <a:buSzPct val="100000"/>
              <a:buFont typeface="Arial" panose="020B0604020202020204" pitchFamily="34" charset="0"/>
              <a:buChar char="•"/>
            </a:pPr>
            <a:endParaRPr sz="2400" dirty="0"/>
          </a:p>
          <a:p>
            <a:pPr marL="342900" lvl="0" algn="l" rtl="0">
              <a:lnSpc>
                <a:spcPct val="90000"/>
              </a:lnSpc>
              <a:spcBef>
                <a:spcPts val="1000"/>
              </a:spcBef>
              <a:spcAft>
                <a:spcPts val="0"/>
              </a:spcAft>
              <a:buClr>
                <a:srgbClr val="17AA80"/>
              </a:buClr>
              <a:buSzPct val="100000"/>
              <a:buFont typeface="Arial" panose="020B0604020202020204" pitchFamily="34" charset="0"/>
              <a:buChar char="•"/>
            </a:pPr>
            <a:r>
              <a:rPr lang="en-US" sz="2400" dirty="0"/>
              <a:t>‘</a:t>
            </a:r>
            <a:r>
              <a:rPr lang="en-US" sz="2400" b="1" dirty="0"/>
              <a:t>Progressive’ i</a:t>
            </a:r>
            <a:r>
              <a:rPr lang="en-US" sz="2400" dirty="0"/>
              <a:t>mpairments are diseases or health conditions that get worse over time, resulting in a general decline in health and well-being. Examples include Parkinson’s and Chronic Obstructive Pulmonary Disease (COPD).</a:t>
            </a:r>
            <a:endParaRPr sz="2400" dirty="0"/>
          </a:p>
        </p:txBody>
      </p:sp>
      <p:pic>
        <p:nvPicPr>
          <p:cNvPr id="287" name="Google Shape;287;p36" descr="Social Care Wales - FOR Cardiff"/>
          <p:cNvPicPr preferRelativeResize="0"/>
          <p:nvPr/>
        </p:nvPicPr>
        <p:blipFill rotWithShape="1">
          <a:blip r:embed="rId3">
            <a:alphaModFix/>
          </a:blip>
          <a:srcRect/>
          <a:stretch/>
        </p:blipFill>
        <p:spPr>
          <a:xfrm>
            <a:off x="11297653" y="1"/>
            <a:ext cx="851422" cy="1146095"/>
          </a:xfrm>
          <a:prstGeom prst="rect">
            <a:avLst/>
          </a:prstGeom>
          <a:noFill/>
          <a:ln>
            <a:noFill/>
          </a:ln>
        </p:spPr>
      </p:pic>
      <p:sp>
        <p:nvSpPr>
          <p:cNvPr id="3" name="TextBox 2">
            <a:extLst>
              <a:ext uri="{FF2B5EF4-FFF2-40B4-BE49-F238E27FC236}">
                <a16:creationId xmlns:a16="http://schemas.microsoft.com/office/drawing/2014/main" id="{04D4931F-94C2-826F-B0A2-36C3ADECD165}"/>
              </a:ext>
            </a:extLst>
          </p:cNvPr>
          <p:cNvSpPr txBox="1"/>
          <p:nvPr/>
        </p:nvSpPr>
        <p:spPr>
          <a:xfrm>
            <a:off x="240528" y="180474"/>
            <a:ext cx="6094674" cy="477054"/>
          </a:xfrm>
          <a:prstGeom prst="rect">
            <a:avLst/>
          </a:prstGeom>
          <a:noFill/>
        </p:spPr>
        <p:txBody>
          <a:bodyPr wrap="square">
            <a:spAutoFit/>
          </a:bodyPr>
          <a:lstStyle/>
          <a:p>
            <a:r>
              <a:rPr lang="cy" sz="2500" b="0" i="0" u="none" strike="noStrike" cap="none" baseline="0" dirty="0">
                <a:solidFill>
                  <a:srgbClr val="000000"/>
                </a:solidFill>
                <a:effectLst/>
                <a:uFillTx/>
                <a:latin typeface="Calibri"/>
              </a:rPr>
              <a:t>Achosion Nam Corfforol</a:t>
            </a:r>
            <a:endParaRPr lang="en-GB" sz="2500" dirty="0"/>
          </a:p>
        </p:txBody>
      </p:sp>
      <p:sp>
        <p:nvSpPr>
          <p:cNvPr id="5" name="TextBox 4">
            <a:extLst>
              <a:ext uri="{FF2B5EF4-FFF2-40B4-BE49-F238E27FC236}">
                <a16:creationId xmlns:a16="http://schemas.microsoft.com/office/drawing/2014/main" id="{007ACD1C-1FA0-290A-6EDA-E79283EEFC63}"/>
              </a:ext>
            </a:extLst>
          </p:cNvPr>
          <p:cNvSpPr txBox="1"/>
          <p:nvPr/>
        </p:nvSpPr>
        <p:spPr>
          <a:xfrm>
            <a:off x="-74872" y="1146096"/>
            <a:ext cx="6094674" cy="5667192"/>
          </a:xfrm>
          <a:prstGeom prst="rect">
            <a:avLst/>
          </a:prstGeom>
          <a:noFill/>
        </p:spPr>
        <p:txBody>
          <a:bodyPr wrap="square">
            <a:spAutoFit/>
          </a:bodyPr>
          <a:lstStyle/>
          <a:p>
            <a:pPr marL="342900" lvl="0" indent="-342900" algn="l" rtl="0">
              <a:lnSpc>
                <a:spcPct val="90000"/>
              </a:lnSpc>
              <a:spcBef>
                <a:spcPct val="0"/>
              </a:spcBef>
              <a:spcAft>
                <a:spcPct val="0"/>
              </a:spcAft>
              <a:buClr>
                <a:srgbClr val="17AA80"/>
              </a:buClr>
              <a:buSzTx/>
              <a:buFont typeface="Arial" panose="020B0604020202020204" pitchFamily="34" charset="0"/>
              <a:buChar char="•"/>
            </a:pPr>
            <a:r>
              <a:rPr lang="en-GB" sz="2400" b="0" i="0" u="none" strike="noStrike" cap="none" baseline="0" dirty="0">
                <a:effectLst/>
                <a:uFillTx/>
                <a:latin typeface="Calibri" panose="020F0502020204030204" pitchFamily="34" charset="0"/>
                <a:cs typeface="Calibri" panose="020F0502020204030204" pitchFamily="34" charset="0"/>
              </a:rPr>
              <a:t>Mae </a:t>
            </a:r>
            <a:r>
              <a:rPr lang="en-GB" sz="2400" b="0" i="0" u="none" strike="noStrike" cap="none" baseline="0" dirty="0" err="1">
                <a:effectLst/>
                <a:uFillTx/>
                <a:latin typeface="Calibri" panose="020F0502020204030204" pitchFamily="34" charset="0"/>
                <a:cs typeface="Calibri" panose="020F0502020204030204" pitchFamily="34" charset="0"/>
              </a:rPr>
              <a:t>anableddau</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1" i="0" u="none" strike="noStrike" cap="none" baseline="0" dirty="0" err="1">
                <a:solidFill>
                  <a:srgbClr val="000000"/>
                </a:solidFill>
                <a:effectLst/>
                <a:uFillTx/>
                <a:latin typeface="Calibri" panose="020F0502020204030204" pitchFamily="34" charset="0"/>
                <a:cs typeface="Calibri" panose="020F0502020204030204" pitchFamily="34" charset="0"/>
              </a:rPr>
              <a:t>niwrolegol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effeithio</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allu'r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brosesu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gwybodaeth</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cyfathrebu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â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gweddill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corff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chychwyn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symud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Gall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cyflyrau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niwrolegol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fod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enetig</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wedi'u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caffael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efallai</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oherwydd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anaf</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i'r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fadruddyn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cefn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strôc</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sglerosis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ymledol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Alzheimer's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thiwmorau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ymennydd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t>
            </a:r>
          </a:p>
          <a:p>
            <a:pPr marL="507365" lvl="0" indent="-342900" algn="l" rtl="0">
              <a:lnSpc>
                <a:spcPct val="90000"/>
              </a:lnSpc>
              <a:spcBef>
                <a:spcPts val="1000"/>
              </a:spcBef>
              <a:spcAft>
                <a:spcPct val="0"/>
              </a:spcAft>
              <a:buClr>
                <a:schemeClr val="dk1"/>
              </a:buClr>
              <a:buSzTx/>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lvl="0" indent="-342900" algn="l" rtl="0">
              <a:lnSpc>
                <a:spcPct val="90000"/>
              </a:lnSpc>
              <a:spcBef>
                <a:spcPts val="1000"/>
              </a:spcBef>
              <a:spcAft>
                <a:spcPct val="0"/>
              </a:spcAft>
              <a:buClr>
                <a:srgbClr val="17AA80"/>
              </a:buClr>
              <a:buSzTx/>
              <a:buFont typeface="Arial" panose="020B0604020202020204" pitchFamily="34" charset="0"/>
              <a:buChar char="•"/>
            </a:pPr>
            <a:r>
              <a:rPr lang="en-GB" sz="2400" b="0" i="0" u="none" strike="noStrike" cap="none" baseline="0" dirty="0">
                <a:effectLst/>
                <a:uFillTx/>
                <a:latin typeface="Calibri" panose="020F0502020204030204" pitchFamily="34" charset="0"/>
                <a:cs typeface="Calibri" panose="020F0502020204030204" pitchFamily="34" charset="0"/>
              </a:rPr>
              <a:t>Mae </a:t>
            </a:r>
            <a:r>
              <a:rPr lang="en-GB" sz="2400" b="0" i="0" u="none" strike="noStrike" cap="none" baseline="0" dirty="0" err="1">
                <a:effectLst/>
                <a:uFillTx/>
                <a:latin typeface="Calibri" panose="020F0502020204030204" pitchFamily="34" charset="0"/>
                <a:cs typeface="Calibri" panose="020F0502020204030204" pitchFamily="34" charset="0"/>
              </a:rPr>
              <a:t>namau</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1" dirty="0" err="1">
                <a:solidFill>
                  <a:srgbClr val="000000"/>
                </a:solidFill>
                <a:latin typeface="Calibri" panose="020F0502020204030204" pitchFamily="34" charset="0"/>
                <a:cs typeface="Calibri" panose="020F0502020204030204" pitchFamily="34" charset="0"/>
              </a:rPr>
              <a:t>Cynyddol</a:t>
            </a:r>
            <a:r>
              <a:rPr lang="en-GB" sz="2400" b="1" i="0" u="none" strike="noStrike" cap="none" baseline="0" dirty="0">
                <a:solidFill>
                  <a:srgbClr val="000000"/>
                </a:solidFill>
                <a:effectLst/>
                <a:uFillTx/>
                <a:latin typeface="Calibri" panose="020F0502020204030204" pitchFamily="34" charset="0"/>
                <a:cs typeface="Calibri" panose="020F0502020204030204" pitchFamily="34" charset="0"/>
              </a:rPr>
              <a:t>'</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afiechydon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gyflyrau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iechyd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gwaethygu</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dros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amser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gan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arwain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ddirywiad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cyffredinol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mewn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iechyd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lles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enghreifftiau'n</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cynnwys</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Clefyd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Parkinson a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Chlefyd</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Rhwystrol</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Cronig</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000000"/>
                </a:solidFill>
                <a:effectLst/>
                <a:uFillTx/>
                <a:latin typeface="Calibri" panose="020F0502020204030204" pitchFamily="34" charset="0"/>
                <a:cs typeface="Calibri" panose="020F0502020204030204" pitchFamily="34" charset="0"/>
              </a:rPr>
              <a:t>Ysgyfaint</a:t>
            </a:r>
            <a:r>
              <a:rPr lang="en-GB" sz="2400" b="0" i="0" u="none" strike="noStrike" cap="none" baseline="0" dirty="0">
                <a:solidFill>
                  <a:srgbClr val="000000"/>
                </a:solidFill>
                <a:effectLst/>
                <a:uFillTx/>
                <a:latin typeface="Calibri" panose="020F0502020204030204" pitchFamily="34" charset="0"/>
                <a:cs typeface="Calibri" panose="020F0502020204030204" pitchFamily="34" charset="0"/>
              </a:rPr>
              <a:t> (COPD).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Effect transition="in" filter="fade">
                                      <p:cBhvr>
                                        <p:cTn id="7" dur="500"/>
                                        <p:tgtEl>
                                          <p:spTgt spid="2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xEl>
                                              <p:pRg st="1" end="1"/>
                                            </p:txEl>
                                          </p:spTgt>
                                        </p:tgtEl>
                                        <p:attrNameLst>
                                          <p:attrName>style.visibility</p:attrName>
                                        </p:attrNameLst>
                                      </p:cBhvr>
                                      <p:to>
                                        <p:strVal val="visible"/>
                                      </p:to>
                                    </p:set>
                                    <p:animEffect transition="in" filter="fade">
                                      <p:cBhvr>
                                        <p:cTn id="12" dur="500"/>
                                        <p:tgtEl>
                                          <p:spTgt spid="2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xEl>
                                              <p:pRg st="2" end="2"/>
                                            </p:txEl>
                                          </p:spTgt>
                                        </p:tgtEl>
                                        <p:attrNameLst>
                                          <p:attrName>style.visibility</p:attrName>
                                        </p:attrNameLst>
                                      </p:cBhvr>
                                      <p:to>
                                        <p:strVal val="visible"/>
                                      </p:to>
                                    </p:set>
                                    <p:animEffect transition="in" filter="fade">
                                      <p:cBhvr>
                                        <p:cTn id="17" dur="500"/>
                                        <p:tgtEl>
                                          <p:spTgt spid="2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body" idx="3"/>
          </p:nvPr>
        </p:nvSpPr>
        <p:spPr>
          <a:xfrm>
            <a:off x="7964904" y="1022684"/>
            <a:ext cx="4227000" cy="474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Font typeface="Calibri"/>
              <a:buNone/>
            </a:pP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000"/>
              <a:buFont typeface="Calibri"/>
              <a:buNone/>
            </a:pPr>
            <a:r>
              <a:rPr lang="en-US" sz="2000" b="1" dirty="0"/>
              <a:t>Progressive conditions:</a:t>
            </a:r>
            <a:endParaRPr dirty="0"/>
          </a:p>
          <a:p>
            <a:pPr marL="0" lvl="0" indent="0" algn="l" rtl="0">
              <a:lnSpc>
                <a:spcPct val="90000"/>
              </a:lnSpc>
              <a:spcBef>
                <a:spcPts val="1000"/>
              </a:spcBef>
              <a:spcAft>
                <a:spcPts val="0"/>
              </a:spcAft>
              <a:buClr>
                <a:srgbClr val="16AD85"/>
              </a:buClr>
              <a:buSzPts val="2000"/>
              <a:buFont typeface="Calibri"/>
              <a:buNone/>
            </a:pPr>
            <a:r>
              <a:rPr lang="en-US" sz="2000" dirty="0"/>
              <a:t>A progressive condition is one that gets worse over time. People with progressive conditions can be classed as disabled.</a:t>
            </a:r>
            <a:endParaRPr dirty="0"/>
          </a:p>
          <a:p>
            <a:pPr marL="0" lvl="0" indent="0" algn="l" rtl="0">
              <a:lnSpc>
                <a:spcPct val="90000"/>
              </a:lnSpc>
              <a:spcBef>
                <a:spcPts val="1000"/>
              </a:spcBef>
              <a:spcAft>
                <a:spcPts val="0"/>
              </a:spcAft>
              <a:buClr>
                <a:srgbClr val="16AD85"/>
              </a:buClr>
              <a:buSzPts val="2000"/>
              <a:buFont typeface="Calibri"/>
              <a:buNone/>
            </a:pPr>
            <a:r>
              <a:rPr lang="en-US" sz="2000" dirty="0"/>
              <a:t>However, you automatically meet the disability definition under the Equality Act 2010 from the day you’re diagnosed with HIV infection, cancer or multiple sclerosis.</a:t>
            </a:r>
            <a:endParaRPr dirty="0"/>
          </a:p>
          <a:p>
            <a:pPr marL="0" lvl="0" indent="0" algn="l" rtl="0">
              <a:lnSpc>
                <a:spcPct val="90000"/>
              </a:lnSpc>
              <a:spcBef>
                <a:spcPts val="1000"/>
              </a:spcBef>
              <a:spcAft>
                <a:spcPts val="0"/>
              </a:spcAft>
              <a:buClr>
                <a:srgbClr val="16AD85"/>
              </a:buClr>
              <a:buSzPts val="1800"/>
              <a:buFont typeface="Calibri"/>
              <a:buNone/>
            </a:pPr>
            <a:endParaRPr b="1" dirty="0"/>
          </a:p>
          <a:p>
            <a:pPr marL="0" lvl="0" indent="0" algn="l" rtl="0">
              <a:lnSpc>
                <a:spcPct val="90000"/>
              </a:lnSpc>
              <a:spcBef>
                <a:spcPts val="1000"/>
              </a:spcBef>
              <a:spcAft>
                <a:spcPts val="0"/>
              </a:spcAft>
              <a:buClr>
                <a:srgbClr val="16AD85"/>
              </a:buClr>
              <a:buSzPts val="2400"/>
              <a:buFont typeface="Calibri"/>
              <a:buNone/>
            </a:pPr>
            <a:endParaRPr sz="2400" dirty="0"/>
          </a:p>
        </p:txBody>
      </p:sp>
      <p:pic>
        <p:nvPicPr>
          <p:cNvPr id="294" name="Google Shape;294;p37" descr="Social Care Wales - FOR Cardiff"/>
          <p:cNvPicPr preferRelativeResize="0"/>
          <p:nvPr/>
        </p:nvPicPr>
        <p:blipFill rotWithShape="1">
          <a:blip r:embed="rId3">
            <a:alphaModFix/>
          </a:blip>
          <a:srcRect/>
          <a:stretch/>
        </p:blipFill>
        <p:spPr>
          <a:xfrm>
            <a:off x="11323515" y="1"/>
            <a:ext cx="679298" cy="914400"/>
          </a:xfrm>
          <a:prstGeom prst="rect">
            <a:avLst/>
          </a:prstGeom>
          <a:noFill/>
          <a:ln>
            <a:noFill/>
          </a:ln>
        </p:spPr>
      </p:pic>
      <p:pic>
        <p:nvPicPr>
          <p:cNvPr id="295" name="Google Shape;295;p37" descr="Progressive Disease and Cancer"/>
          <p:cNvPicPr preferRelativeResize="0"/>
          <p:nvPr/>
        </p:nvPicPr>
        <p:blipFill rotWithShape="1">
          <a:blip r:embed="rId4">
            <a:alphaModFix/>
          </a:blip>
          <a:srcRect/>
          <a:stretch/>
        </p:blipFill>
        <p:spPr>
          <a:xfrm>
            <a:off x="4668252" y="156412"/>
            <a:ext cx="3143567" cy="2357992"/>
          </a:xfrm>
          <a:prstGeom prst="rect">
            <a:avLst/>
          </a:prstGeom>
          <a:noFill/>
          <a:ln>
            <a:noFill/>
          </a:ln>
        </p:spPr>
      </p:pic>
      <p:sp>
        <p:nvSpPr>
          <p:cNvPr id="3" name="TextBox 2">
            <a:extLst>
              <a:ext uri="{FF2B5EF4-FFF2-40B4-BE49-F238E27FC236}">
                <a16:creationId xmlns:a16="http://schemas.microsoft.com/office/drawing/2014/main" id="{CABF4F22-C8EA-55E0-D9A7-15FDCE178C7C}"/>
              </a:ext>
            </a:extLst>
          </p:cNvPr>
          <p:cNvSpPr txBox="1"/>
          <p:nvPr/>
        </p:nvSpPr>
        <p:spPr>
          <a:xfrm>
            <a:off x="407767" y="1949628"/>
            <a:ext cx="3819330" cy="3717941"/>
          </a:xfrm>
          <a:prstGeom prst="rect">
            <a:avLst/>
          </a:prstGeom>
          <a:noFill/>
        </p:spPr>
        <p:txBody>
          <a:bodyPr wrap="square">
            <a:spAutoFit/>
          </a:bodyPr>
          <a:lstStyle/>
          <a:p>
            <a:pPr marL="0" lvl="0" indent="0" algn="l" rtl="0">
              <a:lnSpc>
                <a:spcPct val="90000"/>
              </a:lnSpc>
              <a:spcBef>
                <a:spcPts val="1000"/>
              </a:spcBef>
              <a:spcAft>
                <a:spcPct val="0"/>
              </a:spcAft>
              <a:buClr>
                <a:srgbClr val="16AD85"/>
              </a:buClr>
              <a:buSzPts val="2000"/>
              <a:buFont typeface="Calibri"/>
              <a:buNone/>
            </a:pPr>
            <a:r>
              <a:rPr lang="en-GB" sz="2000" b="1" dirty="0" err="1">
                <a:latin typeface="Calibri" panose="020F0502020204030204" pitchFamily="34" charset="0"/>
                <a:cs typeface="Calibri" panose="020F0502020204030204" pitchFamily="34" charset="0"/>
              </a:rPr>
              <a:t>Cyflyrau</a:t>
            </a:r>
            <a:r>
              <a:rPr lang="en-GB" sz="20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1" i="0" u="none" strike="noStrike" cap="none" baseline="0" dirty="0" err="1">
                <a:solidFill>
                  <a:srgbClr val="37394C"/>
                </a:solidFill>
                <a:effectLst/>
                <a:uFillTx/>
                <a:latin typeface="Calibri" panose="020F0502020204030204" pitchFamily="34" charset="0"/>
                <a:cs typeface="Calibri" panose="020F0502020204030204" pitchFamily="34" charset="0"/>
              </a:rPr>
              <a:t>cynyddol</a:t>
            </a:r>
            <a:r>
              <a:rPr lang="en-GB" sz="2000" b="1"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000"/>
              <a:buFont typeface="Calibri"/>
              <a:buNone/>
            </a:pP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Mae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cyflwr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cynyddol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un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gwaethygu</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dros</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amser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Gellir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dosbarthu</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pobl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â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chyflyrau</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cynyddol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000"/>
              <a:buFont typeface="Calibri"/>
              <a:buNone/>
            </a:pP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Fodd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bynnag</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rydych</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bodloni'r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diffiniad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awtomatig</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o dan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Ddeddf</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Cydraddoldeb</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2010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o'r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diwrnod</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cewch</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ddiagnosis</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HIV,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canser</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sglerosis</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000" b="0" i="0" u="none" strike="noStrike" cap="none" baseline="0" dirty="0" err="1">
                <a:solidFill>
                  <a:srgbClr val="37394C"/>
                </a:solidFill>
                <a:effectLst/>
                <a:uFillTx/>
                <a:latin typeface="Calibri" panose="020F0502020204030204" pitchFamily="34" charset="0"/>
                <a:cs typeface="Calibri" panose="020F0502020204030204" pitchFamily="34" charset="0"/>
              </a:rPr>
              <a:t>ymledol</a:t>
            </a:r>
            <a:r>
              <a:rPr lang="en-GB" sz="20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1800"/>
              <a:buFont typeface="Calibri"/>
              <a:buNone/>
            </a:pPr>
            <a:endParaRPr lang="en-GB"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2" name="Google Shape;302;p38"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303" name="Google Shape;303;p38"/>
          <p:cNvSpPr txBox="1"/>
          <p:nvPr/>
        </p:nvSpPr>
        <p:spPr>
          <a:xfrm>
            <a:off x="6155473" y="119759"/>
            <a:ext cx="491358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latin typeface="Calibri"/>
                <a:ea typeface="Calibri"/>
                <a:cs typeface="Calibri"/>
                <a:sym typeface="Calibri"/>
              </a:rPr>
              <a:t>Recognising</a:t>
            </a:r>
            <a:r>
              <a:rPr lang="en-US" sz="2400" b="0" i="0" u="none" strike="noStrike" cap="none" dirty="0">
                <a:solidFill>
                  <a:schemeClr val="dk1"/>
                </a:solidFill>
                <a:latin typeface="Calibri"/>
                <a:ea typeface="Calibri"/>
                <a:cs typeface="Calibri"/>
                <a:sym typeface="Calibri"/>
              </a:rPr>
              <a:t> the person…not the impairment</a:t>
            </a:r>
            <a:endParaRPr sz="2400" b="0" i="0" u="none" strike="noStrike" cap="none" dirty="0">
              <a:solidFill>
                <a:schemeClr val="dk1"/>
              </a:solidFill>
              <a:latin typeface="Calibri"/>
              <a:ea typeface="Calibri"/>
              <a:cs typeface="Calibri"/>
              <a:sym typeface="Calibri"/>
            </a:endParaRPr>
          </a:p>
        </p:txBody>
      </p:sp>
      <p:pic>
        <p:nvPicPr>
          <p:cNvPr id="304" name="Google Shape;304;p38" descr="If we’re not used to dealing with disabled people, we may feel awkward when we come across someone with a disability. We may not know how best to help them – and we might cause offence without meaning to.&#10;&#10;A lot of the time, we worry unnecessarily – for example, it’s perfectly all right to say ‘I don’t see why…’ when talking to a blind or visually impaired person. But there are some common mistakes that non-disabled people make when dealing with disabled people – and here are five of the most common.&#10;&#10;1. Taking a blind or visually impaired person’s arm&#10;Most people actually prefer to take your arm, not the other way around – so don’t grab a person to guide them. Instead, offer your arm if they need it and be sure to warn them of any obstacles. &#10;&#10;2. Shouting at someone with a hearing impairment&#10;Shouting doesn’t make us easier to understand – in fact, it distorts our faces and it can make it harder for people with a hearing impairment to lip-read.  So just speak at your normal speed and volume, and make sure that the person can see you.&#10;&#10;3. Talking to guide dogs before their owners&#10;We all love dogs, but it’s rude to speak to and fuss over a guide dog before addressing its owner. So always talk to the person, not the dog. &#10;&#10;4. Standing up when talking to a wheelchair user&#10;A wheelchair user will soon get a stiff neck from looking up at someone who’s standing. So try to get down to a similar level – they won’t think you’re being condescending, and they’ll be much more comfortable.&#10;&#10;5. Assuming you know how to help&#10;We may not always be the best judge of how to help someone who’s disabled. So if in doubt – just ask.&#10;&#10;Learn the practical steps you need to take when serving disabled customers and working with disabled colleagues with Disability Confident training from Skill Boosters. For a preview of our courses go to http://bit.ly/Skill_Boosters_Training or email petes.team@skillboosters.com" title="Top 5 - Mistakes dealing with disabled people">
            <a:hlinkClick r:id="rId4"/>
          </p:cNvPr>
          <p:cNvPicPr preferRelativeResize="0"/>
          <p:nvPr/>
        </p:nvPicPr>
        <p:blipFill rotWithShape="1">
          <a:blip r:embed="rId5">
            <a:alphaModFix/>
          </a:blip>
          <a:srcRect/>
          <a:stretch/>
        </p:blipFill>
        <p:spPr>
          <a:xfrm>
            <a:off x="6395500" y="1714500"/>
            <a:ext cx="4572000" cy="3429000"/>
          </a:xfrm>
          <a:prstGeom prst="rect">
            <a:avLst/>
          </a:prstGeom>
          <a:noFill/>
          <a:ln>
            <a:noFill/>
          </a:ln>
        </p:spPr>
      </p:pic>
      <p:sp>
        <p:nvSpPr>
          <p:cNvPr id="3" name="TextBox 2">
            <a:extLst>
              <a:ext uri="{FF2B5EF4-FFF2-40B4-BE49-F238E27FC236}">
                <a16:creationId xmlns:a16="http://schemas.microsoft.com/office/drawing/2014/main" id="{763471F5-CA9F-E89D-44AA-C02849F00F88}"/>
              </a:ext>
            </a:extLst>
          </p:cNvPr>
          <p:cNvSpPr txBox="1"/>
          <p:nvPr/>
        </p:nvSpPr>
        <p:spPr>
          <a:xfrm>
            <a:off x="292874" y="133529"/>
            <a:ext cx="6102626" cy="461665"/>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2400"/>
              <a:buFont typeface="Arial"/>
              <a:buNone/>
            </a:pPr>
            <a:r>
              <a:rPr lang="cy" sz="2400" b="0" i="0" u="none" strike="noStrike" cap="none" baseline="0" dirty="0">
                <a:solidFill>
                  <a:srgbClr val="000000"/>
                </a:solidFill>
                <a:effectLst/>
                <a:uFillTx/>
                <a:latin typeface="Calibri"/>
              </a:rPr>
              <a:t>Adnabod y person…nid y nam</a:t>
            </a:r>
          </a:p>
        </p:txBody>
      </p:sp>
      <p:pic>
        <p:nvPicPr>
          <p:cNvPr id="4" name="Google Shape;304;p38" descr="If we’re not used to dealing with disabled people, we may feel awkward when we come across someone with a disability. We may not know how best to help them – and we might cause offence without meaning to.&#10;&#10;A lot of the time, we worry unnecessarily – for example, it’s perfectly all right to say ‘I don’t see why…’ when talking to a blind or visually impaired person. But there are some common mistakes that non-disabled people make when dealing with disabled people – and here are five of the most common.&#10;&#10;1. Taking a blind or visually impaired person’s arm&#10;Most people actually prefer to take your arm, not the other way around – so don’t grab a person to guide them. Instead, offer your arm if they need it and be sure to warn them of any obstacles. &#10;&#10;2. Shouting at someone with a hearing impairment&#10;Shouting doesn’t make us easier to understand – in fact, it distorts our faces and it can make it harder for people with a hearing impairment to lip-read.  So just speak at your normal speed and volume, and make sure that the person can see you.&#10;&#10;3. Talking to guide dogs before their owners&#10;We all love dogs, but it’s rude to speak to and fuss over a guide dog before addressing its owner. So always talk to the person, not the dog. &#10;&#10;4. Standing up when talking to a wheelchair user&#10;A wheelchair user will soon get a stiff neck from looking up at someone who’s standing. So try to get down to a similar level – they won’t think you’re being condescending, and they’ll be much more comfortable.&#10;&#10;5. Assuming you know how to help&#10;We may not always be the best judge of how to help someone who’s disabled. So if in doubt – just ask.&#10;&#10;Learn the practical steps you need to take when serving disabled customers and working with disabled colleagues with Disability Confident training from Skill Boosters. For a preview of our courses go to http://bit.ly/Skill_Boosters_Training or email petes.team@skillboosters.com" title="Top 5 - Mistakes dealing with disabled people">
            <a:hlinkClick r:id="rId4"/>
            <a:extLst>
              <a:ext uri="{FF2B5EF4-FFF2-40B4-BE49-F238E27FC236}">
                <a16:creationId xmlns:a16="http://schemas.microsoft.com/office/drawing/2014/main" id="{82BB1078-041E-01EE-D0E5-3DD236535D1B}"/>
              </a:ext>
            </a:extLst>
          </p:cNvPr>
          <p:cNvPicPr preferRelativeResize="0"/>
          <p:nvPr/>
        </p:nvPicPr>
        <p:blipFill rotWithShape="1">
          <a:blip r:embed="rId5">
            <a:alphaModFix/>
          </a:blip>
          <a:srcRect/>
          <a:stretch/>
        </p:blipFill>
        <p:spPr>
          <a:xfrm>
            <a:off x="292874"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body" idx="3"/>
          </p:nvPr>
        </p:nvSpPr>
        <p:spPr>
          <a:xfrm>
            <a:off x="6455226" y="204550"/>
            <a:ext cx="3687300" cy="4548000"/>
          </a:xfrm>
          <a:prstGeom prst="rect">
            <a:avLst/>
          </a:prstGeom>
          <a:noFill/>
          <a:ln>
            <a:noFill/>
          </a:ln>
        </p:spPr>
        <p:txBody>
          <a:bodyPr spcFirstLastPara="1" wrap="square" lIns="91425" tIns="45700" rIns="91425" bIns="45700" anchor="t" anchorCtr="0">
            <a:normAutofit/>
          </a:bodyPr>
          <a:lstStyle/>
          <a:p>
            <a:pPr marL="0" indent="0">
              <a:spcBef>
                <a:spcPts val="0"/>
              </a:spcBef>
              <a:buSzPts val="2800"/>
            </a:pPr>
            <a:r>
              <a:rPr lang="en-US" sz="2800" dirty="0">
                <a:solidFill>
                  <a:schemeClr val="tx1"/>
                </a:solidFill>
              </a:rPr>
              <a:t>Group discussion: </a:t>
            </a:r>
            <a:endParaRPr dirty="0">
              <a:solidFill>
                <a:schemeClr val="tx1"/>
              </a:solidFill>
            </a:endParaRPr>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800"/>
              <a:buFont typeface="Calibri"/>
              <a:buNone/>
            </a:pPr>
            <a:r>
              <a:rPr lang="en-US" sz="2800" dirty="0"/>
              <a:t>4.4 What can be done to recognise the centrality of the individual rather than the impairment?</a:t>
            </a:r>
            <a:endParaRPr dirty="0"/>
          </a:p>
        </p:txBody>
      </p:sp>
      <p:pic>
        <p:nvPicPr>
          <p:cNvPr id="311" name="Google Shape;311;p39" descr="Social Care Wales - FOR Cardiff"/>
          <p:cNvPicPr preferRelativeResize="0"/>
          <p:nvPr/>
        </p:nvPicPr>
        <p:blipFill rotWithShape="1">
          <a:blip r:embed="rId3">
            <a:alphaModFix/>
          </a:blip>
          <a:srcRect/>
          <a:stretch/>
        </p:blipFill>
        <p:spPr>
          <a:xfrm>
            <a:off x="10948737" y="90447"/>
            <a:ext cx="957823" cy="1289321"/>
          </a:xfrm>
          <a:prstGeom prst="rect">
            <a:avLst/>
          </a:prstGeom>
          <a:noFill/>
          <a:ln>
            <a:noFill/>
          </a:ln>
        </p:spPr>
      </p:pic>
      <p:sp>
        <p:nvSpPr>
          <p:cNvPr id="312" name="Google Shape;312;p39"/>
          <p:cNvSpPr txBox="1"/>
          <p:nvPr/>
        </p:nvSpPr>
        <p:spPr>
          <a:xfrm>
            <a:off x="7382675" y="3391775"/>
            <a:ext cx="45240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chemeClr val="dk1"/>
                </a:solidFill>
                <a:latin typeface="Calibri"/>
                <a:ea typeface="Calibri"/>
                <a:cs typeface="Calibri"/>
                <a:sym typeface="Calibri"/>
              </a:rPr>
              <a:t>Further information can be found: </a:t>
            </a:r>
            <a:endParaRPr sz="1400" b="0" i="0" u="none" strike="noStrike" cap="none">
              <a:solidFill>
                <a:srgbClr val="000000"/>
              </a:solidFill>
              <a:latin typeface="Arial"/>
              <a:ea typeface="Arial"/>
              <a:cs typeface="Arial"/>
              <a:sym typeface="Arial"/>
            </a:endParaRPr>
          </a:p>
          <a:p>
            <a:pPr marL="285750" indent="-285750">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Health &amp; Care Learning Wales (unit 341).</a:t>
            </a:r>
            <a:r>
              <a:rPr lang="en-US" sz="1800" i="1" dirty="0">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gov.wales/ disabilities</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Scope.co.uk</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1" u="none" strike="noStrike" cap="none" dirty="0">
                <a:solidFill>
                  <a:schemeClr val="dk1"/>
                </a:solidFill>
                <a:latin typeface="Calibri"/>
                <a:ea typeface="Calibri"/>
                <a:cs typeface="Calibri"/>
                <a:sym typeface="Calibri"/>
              </a:rPr>
              <a:t>Disability. Wales</a:t>
            </a:r>
            <a:endParaRPr sz="1800" b="0" i="1"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1"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FFD9817A-DF4B-16E8-AF17-8DCF7D4CC4B7}"/>
              </a:ext>
            </a:extLst>
          </p:cNvPr>
          <p:cNvSpPr txBox="1"/>
          <p:nvPr/>
        </p:nvSpPr>
        <p:spPr>
          <a:xfrm>
            <a:off x="285440" y="204550"/>
            <a:ext cx="4815748" cy="480131"/>
          </a:xfrm>
          <a:prstGeom prst="rect">
            <a:avLst/>
          </a:prstGeom>
          <a:noFill/>
        </p:spPr>
        <p:txBody>
          <a:bodyPr wrap="square" lIns="91440" tIns="45720" rIns="91440" bIns="45720" anchor="t">
            <a:spAutoFit/>
          </a:bodyPr>
          <a:lstStyle/>
          <a:p>
            <a:pPr>
              <a:lnSpc>
                <a:spcPct val="90000"/>
              </a:lnSpc>
              <a:spcBef>
                <a:spcPct val="0"/>
              </a:spcBef>
              <a:spcAft>
                <a:spcPct val="0"/>
              </a:spcAft>
              <a:buClr>
                <a:srgbClr val="16AD85"/>
              </a:buClr>
              <a:buSzPts val="2800"/>
            </a:pPr>
            <a:r>
              <a:rPr lang="cy" sz="2800" b="0" i="0" u="none" strike="noStrike" cap="none" baseline="0" dirty="0">
                <a:solidFill>
                  <a:schemeClr val="tx1"/>
                </a:solidFill>
                <a:effectLst/>
                <a:uFillTx/>
                <a:latin typeface="Calibri"/>
              </a:rPr>
              <a:t>Trafodaeth grŵp:</a:t>
            </a:r>
            <a:r>
              <a:rPr lang="cy" sz="2800" dirty="0">
                <a:solidFill>
                  <a:schemeClr val="tx1"/>
                </a:solidFill>
                <a:latin typeface="Calibri"/>
              </a:rPr>
              <a:t> </a:t>
            </a:r>
            <a:endParaRPr lang="cy" sz="2800" b="0" i="0" u="none" strike="noStrike" cap="none" baseline="0" dirty="0">
              <a:solidFill>
                <a:schemeClr val="tx1"/>
              </a:solidFill>
              <a:effectLst/>
              <a:uFillTx/>
              <a:latin typeface="Calibri"/>
            </a:endParaRPr>
          </a:p>
        </p:txBody>
      </p:sp>
      <p:sp>
        <p:nvSpPr>
          <p:cNvPr id="5" name="TextBox 4">
            <a:extLst>
              <a:ext uri="{FF2B5EF4-FFF2-40B4-BE49-F238E27FC236}">
                <a16:creationId xmlns:a16="http://schemas.microsoft.com/office/drawing/2014/main" id="{53435CB6-C532-3761-E5BF-C38F51F88152}"/>
              </a:ext>
            </a:extLst>
          </p:cNvPr>
          <p:cNvSpPr txBox="1"/>
          <p:nvPr/>
        </p:nvSpPr>
        <p:spPr>
          <a:xfrm>
            <a:off x="285440" y="1236652"/>
            <a:ext cx="3435770" cy="2031325"/>
          </a:xfrm>
          <a:prstGeom prst="rect">
            <a:avLst/>
          </a:prstGeom>
          <a:noFill/>
        </p:spPr>
        <p:txBody>
          <a:bodyPr wrap="square">
            <a:spAutoFit/>
          </a:bodyPr>
          <a:lstStyle/>
          <a:p>
            <a:pPr marL="0" lvl="0" indent="0" algn="l" rtl="0">
              <a:lnSpc>
                <a:spcPct val="90000"/>
              </a:lnSpc>
              <a:spcBef>
                <a:spcPts val="1000"/>
              </a:spcBef>
              <a:spcAft>
                <a:spcPct val="0"/>
              </a:spcAft>
              <a:buClr>
                <a:srgbClr val="16AD85"/>
              </a:buClr>
              <a:buSzPts val="2800"/>
              <a:buFont typeface="Calibri"/>
              <a:buNone/>
            </a:pPr>
            <a:r>
              <a:rPr lang="cy" sz="2800" b="0" i="0" u="none" strike="noStrike" cap="none" baseline="0" dirty="0">
                <a:solidFill>
                  <a:srgbClr val="37394C"/>
                </a:solidFill>
                <a:effectLst/>
                <a:uFillTx/>
                <a:latin typeface="Calibri"/>
              </a:rPr>
              <a:t>4.4 Beth ellir ei wneud i adnabod canologrwydd yr unigolyn yn hytrach na'r nam?</a:t>
            </a:r>
          </a:p>
        </p:txBody>
      </p:sp>
      <p:sp>
        <p:nvSpPr>
          <p:cNvPr id="7" name="TextBox 6">
            <a:extLst>
              <a:ext uri="{FF2B5EF4-FFF2-40B4-BE49-F238E27FC236}">
                <a16:creationId xmlns:a16="http://schemas.microsoft.com/office/drawing/2014/main" id="{BD58FA20-B2BA-453C-1E57-F1D83E61FC65}"/>
              </a:ext>
            </a:extLst>
          </p:cNvPr>
          <p:cNvSpPr txBox="1"/>
          <p:nvPr/>
        </p:nvSpPr>
        <p:spPr>
          <a:xfrm>
            <a:off x="1280049" y="3429000"/>
            <a:ext cx="3586149" cy="1169551"/>
          </a:xfrm>
          <a:prstGeom prst="rect">
            <a:avLst/>
          </a:prstGeom>
          <a:noFill/>
        </p:spPr>
        <p:txBody>
          <a:bodyPr wrap="square">
            <a:spAutoFit/>
          </a:bodyPr>
          <a:lstStyle/>
          <a:p>
            <a:pPr marL="0" marR="0" lvl="0" indent="0" algn="l" rtl="0">
              <a:lnSpc>
                <a:spcPct val="100000"/>
              </a:lnSpc>
              <a:spcBef>
                <a:spcPct val="0"/>
              </a:spcBef>
              <a:spcAft>
                <a:spcPct val="0"/>
              </a:spcAft>
              <a:buClr>
                <a:srgbClr val="000000"/>
              </a:buClr>
              <a:buSzPts val="1800"/>
              <a:buFont typeface="Arial"/>
              <a:buNone/>
            </a:pPr>
            <a:r>
              <a:rPr lang="cy" sz="1400" b="0" i="1" u="none" strike="noStrike" cap="none" baseline="0" dirty="0">
                <a:solidFill>
                  <a:srgbClr val="000000"/>
                </a:solidFill>
                <a:effectLst/>
                <a:uFillTx/>
                <a:latin typeface="Calibri"/>
              </a:rPr>
              <a:t>Mae rhagor o wybodaeth ar gael yma: </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Dysgu Iechyd a Gofal Cymru (uned 341). </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llyw.cymru/ anableddau</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Scope.co.uk</a:t>
            </a:r>
          </a:p>
          <a:p>
            <a:pPr marL="285750" marR="0" lvl="0" indent="-285750" algn="l" rtl="0">
              <a:lnSpc>
                <a:spcPct val="100000"/>
              </a:lnSpc>
              <a:spcBef>
                <a:spcPct val="0"/>
              </a:spcBef>
              <a:spcAft>
                <a:spcPct val="0"/>
              </a:spcAft>
              <a:buClr>
                <a:schemeClr val="dk1"/>
              </a:buClr>
              <a:buSzPts val="1800"/>
              <a:buFont typeface="Arial"/>
              <a:buChar char="•"/>
            </a:pPr>
            <a:r>
              <a:rPr lang="cy" sz="1400" b="0" i="1" u="none" strike="noStrike" cap="none" baseline="0" dirty="0">
                <a:solidFill>
                  <a:srgbClr val="000000"/>
                </a:solidFill>
                <a:effectLst/>
                <a:uFillTx/>
                <a:latin typeface="Calibri"/>
              </a:rPr>
              <a:t>Anabledd. Cymru</a:t>
            </a:r>
          </a:p>
        </p:txBody>
      </p:sp>
      <p:pic>
        <p:nvPicPr>
          <p:cNvPr id="2" name="Picture 1">
            <a:extLst>
              <a:ext uri="{FF2B5EF4-FFF2-40B4-BE49-F238E27FC236}">
                <a16:creationId xmlns:a16="http://schemas.microsoft.com/office/drawing/2014/main" id="{24C2108A-2763-EB3B-1962-95BCAD6359D1}"/>
              </a:ext>
            </a:extLst>
          </p:cNvPr>
          <p:cNvPicPr>
            <a:picLocks noChangeAspect="1"/>
          </p:cNvPicPr>
          <p:nvPr/>
        </p:nvPicPr>
        <p:blipFill>
          <a:blip r:embed="rId4"/>
          <a:stretch>
            <a:fillRect/>
          </a:stretch>
        </p:blipFill>
        <p:spPr>
          <a:xfrm>
            <a:off x="4625008" y="91661"/>
            <a:ext cx="965201" cy="987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animEffect transition="in" filter="fade">
                                      <p:cBhvr>
                                        <p:cTn id="7" dur="500"/>
                                        <p:tgtEl>
                                          <p:spTgt spid="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xEl>
                                              <p:pRg st="2" end="2"/>
                                            </p:txEl>
                                          </p:spTgt>
                                        </p:tgtEl>
                                        <p:attrNameLst>
                                          <p:attrName>style.visibility</p:attrName>
                                        </p:attrNameLst>
                                      </p:cBhvr>
                                      <p:to>
                                        <p:strVal val="visible"/>
                                      </p:to>
                                    </p:set>
                                    <p:animEffect transition="in" filter="fade">
                                      <p:cBhvr>
                                        <p:cTn id="12" dur="500"/>
                                        <p:tgtEl>
                                          <p:spTgt spid="3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body" idx="3"/>
          </p:nvPr>
        </p:nvSpPr>
        <p:spPr>
          <a:xfrm>
            <a:off x="6155473" y="150312"/>
            <a:ext cx="5052064" cy="56993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Font typeface="Calibri"/>
              <a:buNone/>
            </a:pPr>
            <a:r>
              <a:rPr lang="en-US" sz="2400" dirty="0"/>
              <a:t>4.5 Positive &amp; Negative Impacts of a Label of Physical Impairment</a:t>
            </a: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endParaRPr sz="2400" dirty="0"/>
          </a:p>
          <a:p>
            <a:pPr marL="342900" lvl="0" indent="-342900" algn="l" rtl="0">
              <a:lnSpc>
                <a:spcPct val="90000"/>
              </a:lnSpc>
              <a:spcBef>
                <a:spcPts val="1000"/>
              </a:spcBef>
              <a:spcAft>
                <a:spcPts val="0"/>
              </a:spcAft>
              <a:buSzPts val="1800"/>
              <a:buFont typeface="Arial"/>
              <a:buChar char="•"/>
            </a:pPr>
            <a:r>
              <a:rPr lang="en-US" dirty="0">
                <a:latin typeface="Calibri"/>
                <a:ea typeface="Calibri"/>
                <a:cs typeface="Calibri"/>
                <a:sym typeface="Calibri"/>
              </a:rPr>
              <a:t>Receiving a diagnosis can often be </a:t>
            </a:r>
            <a:r>
              <a:rPr lang="en-US" b="1" dirty="0">
                <a:latin typeface="Calibri"/>
                <a:ea typeface="Calibri"/>
                <a:cs typeface="Calibri"/>
                <a:sym typeface="Calibri"/>
              </a:rPr>
              <a:t>a positive outcome </a:t>
            </a:r>
            <a:r>
              <a:rPr lang="en-US" dirty="0">
                <a:latin typeface="Calibri"/>
                <a:ea typeface="Calibri"/>
                <a:cs typeface="Calibri"/>
                <a:sym typeface="Calibri"/>
              </a:rPr>
              <a:t>as the individual might feel relieved that they can finally understand what the issue is. They can then discuss with their doctor what course of treatment might work best for them.</a:t>
            </a:r>
            <a:endParaRPr dirty="0"/>
          </a:p>
          <a:p>
            <a:pPr marL="342900" lvl="0" indent="-342900" algn="l" rtl="0">
              <a:lnSpc>
                <a:spcPct val="90000"/>
              </a:lnSpc>
              <a:spcBef>
                <a:spcPts val="1000"/>
              </a:spcBef>
              <a:spcAft>
                <a:spcPts val="0"/>
              </a:spcAft>
              <a:buSzPts val="1800"/>
              <a:buFont typeface="Arial"/>
              <a:buChar char="•"/>
            </a:pPr>
            <a:r>
              <a:rPr lang="en-US" dirty="0">
                <a:latin typeface="Calibri"/>
                <a:ea typeface="Calibri"/>
                <a:cs typeface="Calibri"/>
                <a:sym typeface="Calibri"/>
              </a:rPr>
              <a:t>Individuals may find collective advocacy useful to help develop voice and control, positive interventions, co-production and important social networks. </a:t>
            </a:r>
            <a:endParaRPr dirty="0">
              <a:latin typeface="Calibri"/>
              <a:ea typeface="Calibri"/>
              <a:cs typeface="Calibri"/>
              <a:sym typeface="Calibri"/>
            </a:endParaRPr>
          </a:p>
        </p:txBody>
      </p:sp>
      <p:pic>
        <p:nvPicPr>
          <p:cNvPr id="319" name="Google Shape;319;p40" descr="Social Care Wales - FOR Cardiff"/>
          <p:cNvPicPr preferRelativeResize="0"/>
          <p:nvPr/>
        </p:nvPicPr>
        <p:blipFill rotWithShape="1">
          <a:blip r:embed="rId3">
            <a:alphaModFix/>
          </a:blip>
          <a:srcRect/>
          <a:stretch/>
        </p:blipFill>
        <p:spPr>
          <a:xfrm>
            <a:off x="11323515" y="1"/>
            <a:ext cx="679298" cy="914400"/>
          </a:xfrm>
          <a:prstGeom prst="rect">
            <a:avLst/>
          </a:prstGeom>
          <a:noFill/>
          <a:ln>
            <a:noFill/>
          </a:ln>
        </p:spPr>
      </p:pic>
      <p:pic>
        <p:nvPicPr>
          <p:cNvPr id="320" name="Google Shape;320;p40" descr="HSE says provision of disability services by voluntary bodies not  sustainable"/>
          <p:cNvPicPr preferRelativeResize="0"/>
          <p:nvPr/>
        </p:nvPicPr>
        <p:blipFill rotWithShape="1">
          <a:blip r:embed="rId4">
            <a:alphaModFix/>
          </a:blip>
          <a:srcRect/>
          <a:stretch/>
        </p:blipFill>
        <p:spPr>
          <a:xfrm>
            <a:off x="6974441" y="1008345"/>
            <a:ext cx="3414128" cy="1817197"/>
          </a:xfrm>
          <a:prstGeom prst="rect">
            <a:avLst/>
          </a:prstGeom>
          <a:noFill/>
          <a:ln>
            <a:noFill/>
          </a:ln>
        </p:spPr>
      </p:pic>
      <p:sp>
        <p:nvSpPr>
          <p:cNvPr id="3" name="TextBox 2">
            <a:extLst>
              <a:ext uri="{FF2B5EF4-FFF2-40B4-BE49-F238E27FC236}">
                <a16:creationId xmlns:a16="http://schemas.microsoft.com/office/drawing/2014/main" id="{12D523E9-6D34-8B58-0306-B3BB717E2945}"/>
              </a:ext>
            </a:extLst>
          </p:cNvPr>
          <p:cNvSpPr txBox="1"/>
          <p:nvPr/>
        </p:nvSpPr>
        <p:spPr>
          <a:xfrm>
            <a:off x="0" y="150312"/>
            <a:ext cx="6102626" cy="5273238"/>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400"/>
              <a:buFont typeface="Calibri"/>
              <a:buNone/>
            </a:pPr>
            <a:r>
              <a:rPr lang="en-GB" sz="2400" b="0" i="0" u="none" strike="noStrike" cap="none" baseline="0" dirty="0">
                <a:solidFill>
                  <a:srgbClr val="37394C"/>
                </a:solidFill>
                <a:effectLst/>
                <a:uFillTx/>
                <a:latin typeface="Calibri"/>
              </a:rPr>
              <a:t>4.5 </a:t>
            </a:r>
            <a:r>
              <a:rPr lang="en-GB" sz="2400" b="0" i="0" u="none" strike="noStrike" cap="none" baseline="0" dirty="0" err="1">
                <a:solidFill>
                  <a:srgbClr val="37394C"/>
                </a:solidFill>
                <a:effectLst/>
                <a:uFillTx/>
                <a:latin typeface="Calibri"/>
              </a:rPr>
              <a:t>Effeithiau</a:t>
            </a:r>
            <a:r>
              <a:rPr lang="en-GB" sz="2400" b="0" i="0" u="none" strike="noStrike" cap="none" baseline="0" dirty="0">
                <a:solidFill>
                  <a:srgbClr val="37394C"/>
                </a:solidFill>
                <a:effectLst/>
                <a:uFillTx/>
                <a:latin typeface="Calibri"/>
              </a:rPr>
              <a:t> </a:t>
            </a:r>
            <a:r>
              <a:rPr lang="en-GB" sz="2400" b="0" i="0" u="none" strike="noStrike" cap="none" baseline="0" dirty="0" err="1">
                <a:solidFill>
                  <a:srgbClr val="37394C"/>
                </a:solidFill>
                <a:effectLst/>
                <a:uFillTx/>
                <a:latin typeface="Calibri"/>
              </a:rPr>
              <a:t>Cadarnhaol</a:t>
            </a:r>
            <a:r>
              <a:rPr lang="en-GB" sz="2400" b="0" i="0" u="none" strike="noStrike" cap="none" baseline="0" dirty="0">
                <a:solidFill>
                  <a:srgbClr val="37394C"/>
                </a:solidFill>
                <a:effectLst/>
                <a:uFillTx/>
                <a:latin typeface="Calibri"/>
              </a:rPr>
              <a:t> a </a:t>
            </a:r>
            <a:r>
              <a:rPr lang="en-GB" sz="2400" b="0" i="0" u="none" strike="noStrike" cap="none" baseline="0" dirty="0" err="1">
                <a:solidFill>
                  <a:srgbClr val="37394C"/>
                </a:solidFill>
                <a:effectLst/>
                <a:uFillTx/>
                <a:latin typeface="Calibri"/>
              </a:rPr>
              <a:t>Negyddol</a:t>
            </a:r>
            <a:r>
              <a:rPr lang="en-GB" sz="2400" b="0" i="0" u="none" strike="noStrike" cap="none" baseline="0" dirty="0">
                <a:solidFill>
                  <a:srgbClr val="37394C"/>
                </a:solidFill>
                <a:effectLst/>
                <a:uFillTx/>
                <a:latin typeface="Calibri"/>
              </a:rPr>
              <a:t> Label o Nam </a:t>
            </a:r>
            <a:r>
              <a:rPr lang="en-GB" sz="2400" b="0" i="0" u="none" strike="noStrike" cap="none" baseline="0" dirty="0" err="1">
                <a:solidFill>
                  <a:srgbClr val="37394C"/>
                </a:solidFill>
                <a:effectLst/>
                <a:uFillTx/>
                <a:latin typeface="Calibri"/>
              </a:rPr>
              <a:t>Corfforol</a:t>
            </a:r>
            <a:endParaRPr lang="en-GB" sz="2400" b="0" i="0" u="none" strike="noStrike" cap="none" baseline="0" dirty="0">
              <a:solidFill>
                <a:srgbClr val="37394C"/>
              </a:solidFill>
              <a:effectLst/>
              <a:uFillTx/>
              <a:latin typeface="Calibri"/>
            </a:endParaRPr>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0" lvl="0" indent="0" algn="l" rtl="0">
              <a:lnSpc>
                <a:spcPct val="90000"/>
              </a:lnSpc>
              <a:spcBef>
                <a:spcPts val="1000"/>
              </a:spcBef>
              <a:spcAft>
                <a:spcPct val="0"/>
              </a:spcAft>
              <a:buClr>
                <a:srgbClr val="16AD85"/>
              </a:buClr>
              <a:buSzPts val="2400"/>
              <a:buFont typeface="Calibri"/>
              <a:buNone/>
            </a:pPr>
            <a:endParaRPr lang="en-GB" sz="1800" dirty="0"/>
          </a:p>
          <a:p>
            <a:pPr marL="342900" lvl="0" indent="-342900" algn="l" rtl="0">
              <a:lnSpc>
                <a:spcPct val="90000"/>
              </a:lnSpc>
              <a:spcBef>
                <a:spcPts val="1000"/>
              </a:spcBef>
              <a:spcAft>
                <a:spcPct val="0"/>
              </a:spcAft>
              <a:buClr>
                <a:srgbClr val="17AA80"/>
              </a:buClr>
              <a:buSzPts val="1800"/>
              <a:buFont typeface="Arial"/>
              <a:buChar char="•"/>
            </a:pPr>
            <a:endParaRPr lang="en-GB" sz="1800" b="0" i="0" u="none" strike="noStrike" cap="none" baseline="0" dirty="0">
              <a:solidFill>
                <a:srgbClr val="37394C"/>
              </a:solidFill>
              <a:effectLst/>
              <a:uFillTx/>
              <a:latin typeface="Calibri"/>
            </a:endParaRPr>
          </a:p>
          <a:p>
            <a:pPr marL="342900" lvl="0" indent="-342900" algn="l" rtl="0">
              <a:lnSpc>
                <a:spcPct val="90000"/>
              </a:lnSpc>
              <a:spcBef>
                <a:spcPts val="1000"/>
              </a:spcBef>
              <a:spcAft>
                <a:spcPct val="0"/>
              </a:spcAft>
              <a:buClr>
                <a:srgbClr val="17AA80"/>
              </a:buClr>
              <a:buSzPts val="1800"/>
              <a:buFont typeface="Arial"/>
              <a:buChar char="•"/>
            </a:pPr>
            <a:r>
              <a:rPr lang="en-GB" sz="1800" b="0" i="0" u="none" strike="noStrike" cap="none" baseline="0" dirty="0">
                <a:solidFill>
                  <a:srgbClr val="37394C"/>
                </a:solidFill>
                <a:effectLst/>
                <a:uFillTx/>
                <a:latin typeface="Calibri"/>
              </a:rPr>
              <a:t>Gall </a:t>
            </a:r>
            <a:r>
              <a:rPr lang="en-GB" sz="1800" b="0" i="0" u="none" strike="noStrike" cap="none" baseline="0" dirty="0" err="1">
                <a:solidFill>
                  <a:srgbClr val="37394C"/>
                </a:solidFill>
                <a:effectLst/>
                <a:uFillTx/>
                <a:latin typeface="Calibri"/>
              </a:rPr>
              <a:t>derbyn</a:t>
            </a:r>
            <a:r>
              <a:rPr lang="en-GB" sz="1800" b="0" i="0" u="none" strike="noStrike" cap="none" baseline="0" dirty="0">
                <a:solidFill>
                  <a:srgbClr val="37394C"/>
                </a:solidFill>
                <a:effectLst/>
                <a:uFillTx/>
                <a:latin typeface="Calibri"/>
              </a:rPr>
              <a:t> diagnosis </a:t>
            </a:r>
            <a:r>
              <a:rPr lang="en-GB" sz="1800" b="0" i="0" u="none" strike="noStrike" cap="none" baseline="0" dirty="0" err="1">
                <a:solidFill>
                  <a:srgbClr val="37394C"/>
                </a:solidFill>
                <a:effectLst/>
                <a:uFillTx/>
                <a:latin typeface="Calibri"/>
              </a:rPr>
              <a:t>fod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aml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yn</a:t>
            </a:r>
            <a:r>
              <a:rPr lang="en-GB" sz="1800" b="0" i="0" u="none" strike="noStrike" cap="none" baseline="0" dirty="0">
                <a:solidFill>
                  <a:srgbClr val="37394C"/>
                </a:solidFill>
                <a:effectLst/>
                <a:uFillTx/>
                <a:latin typeface="Calibri"/>
              </a:rPr>
              <a:t> </a:t>
            </a:r>
            <a:r>
              <a:rPr lang="en-GB" sz="1800" b="1" i="0" u="none" strike="noStrike" cap="none" baseline="0" dirty="0" err="1">
                <a:solidFill>
                  <a:srgbClr val="37394C"/>
                </a:solidFill>
                <a:effectLst/>
                <a:uFillTx/>
                <a:latin typeface="Calibri"/>
              </a:rPr>
              <a:t>ganlyniad</a:t>
            </a:r>
            <a:r>
              <a:rPr lang="en-GB" sz="1800" b="1" i="0" u="none" strike="noStrike" cap="none" baseline="0" dirty="0">
                <a:solidFill>
                  <a:srgbClr val="37394C"/>
                </a:solidFill>
                <a:effectLst/>
                <a:uFillTx/>
                <a:latin typeface="Calibri"/>
              </a:rPr>
              <a:t> </a:t>
            </a:r>
            <a:r>
              <a:rPr lang="en-GB" sz="1800" b="1" i="0" u="none" strike="noStrike" cap="none" baseline="0" dirty="0" err="1">
                <a:solidFill>
                  <a:srgbClr val="37394C"/>
                </a:solidFill>
                <a:effectLst/>
                <a:uFillTx/>
                <a:latin typeface="Calibri"/>
              </a:rPr>
              <a:t>cadarnhaol</a:t>
            </a:r>
            <a:r>
              <a:rPr lang="en-GB" sz="1800" b="1"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gan</a:t>
            </a:r>
            <a:r>
              <a:rPr lang="en-GB" sz="1800" b="0" i="0" u="none" strike="noStrike" cap="none" baseline="0" dirty="0">
                <a:solidFill>
                  <a:srgbClr val="37394C"/>
                </a:solidFill>
                <a:effectLst/>
                <a:uFillTx/>
                <a:latin typeface="Calibri"/>
              </a:rPr>
              <a:t> y </a:t>
            </a:r>
            <a:r>
              <a:rPr lang="en-GB" sz="1800" b="0" i="0" u="none" strike="noStrike" cap="none" baseline="0" dirty="0" err="1">
                <a:solidFill>
                  <a:srgbClr val="37394C"/>
                </a:solidFill>
                <a:effectLst/>
                <a:uFillTx/>
                <a:latin typeface="Calibri"/>
              </a:rPr>
              <a:t>gallai'r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unigolyn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deimlo</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rhyddhad</a:t>
            </a:r>
            <a:r>
              <a:rPr lang="en-GB" sz="1800" b="0" i="0" u="none" strike="noStrike" cap="none" baseline="0" dirty="0">
                <a:solidFill>
                  <a:srgbClr val="37394C"/>
                </a:solidFill>
                <a:effectLst/>
                <a:uFillTx/>
                <a:latin typeface="Calibri"/>
              </a:rPr>
              <a:t> y gall </a:t>
            </a:r>
            <a:r>
              <a:rPr lang="en-GB" sz="1800" b="0" i="0" u="none" strike="noStrike" cap="none" baseline="0" dirty="0" err="1">
                <a:solidFill>
                  <a:srgbClr val="37394C"/>
                </a:solidFill>
                <a:effectLst/>
                <a:uFillTx/>
                <a:latin typeface="Calibri"/>
              </a:rPr>
              <a:t>ddeall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o'r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diwedd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beth</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yw'r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broblem</a:t>
            </a:r>
            <a:r>
              <a:rPr lang="en-GB" sz="1800" b="0" i="0" u="none" strike="noStrike" cap="none" baseline="0" dirty="0">
                <a:solidFill>
                  <a:srgbClr val="37394C"/>
                </a:solidFill>
                <a:effectLst/>
                <a:uFillTx/>
                <a:latin typeface="Calibri"/>
              </a:rPr>
              <a:t>. Yna gall </a:t>
            </a:r>
            <a:r>
              <a:rPr lang="en-GB" sz="1800" b="0" i="0" u="none" strike="noStrike" cap="none" baseline="0" dirty="0" err="1">
                <a:solidFill>
                  <a:srgbClr val="37394C"/>
                </a:solidFill>
                <a:effectLst/>
                <a:uFillTx/>
                <a:latin typeface="Calibri"/>
              </a:rPr>
              <a:t>drafod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gyda’i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feddyg</a:t>
            </a:r>
            <a:r>
              <a:rPr lang="en-GB" sz="1800" b="0" i="0" u="none" strike="noStrike" cap="none" baseline="0" dirty="0">
                <a:solidFill>
                  <a:srgbClr val="37394C"/>
                </a:solidFill>
                <a:effectLst/>
                <a:uFillTx/>
                <a:latin typeface="Calibri"/>
              </a:rPr>
              <a:t> pa </a:t>
            </a:r>
            <a:r>
              <a:rPr lang="en-GB" sz="1800" b="0" i="0" u="none" strike="noStrike" cap="none" baseline="0" dirty="0" err="1">
                <a:solidFill>
                  <a:srgbClr val="37394C"/>
                </a:solidFill>
                <a:effectLst/>
                <a:uFillTx/>
                <a:latin typeface="Calibri"/>
              </a:rPr>
              <a:t>lwybr</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triniaeth</a:t>
            </a:r>
            <a:r>
              <a:rPr lang="en-GB" sz="1800" b="0" i="0" u="none" strike="noStrike" cap="none" baseline="0" dirty="0">
                <a:solidFill>
                  <a:srgbClr val="37394C"/>
                </a:solidFill>
                <a:effectLst/>
                <a:uFillTx/>
                <a:latin typeface="Calibri"/>
              </a:rPr>
              <a:t> a </a:t>
            </a:r>
            <a:r>
              <a:rPr lang="en-GB" sz="1800" b="0" i="0" u="none" strike="noStrike" cap="none" baseline="0" dirty="0" err="1">
                <a:solidFill>
                  <a:srgbClr val="37394C"/>
                </a:solidFill>
                <a:effectLst/>
                <a:uFillTx/>
                <a:latin typeface="Calibri"/>
              </a:rPr>
              <a:t>allai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weithio</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orau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iddo</a:t>
            </a:r>
            <a:r>
              <a:rPr lang="en-GB" sz="1800" b="0" i="0" u="none" strike="noStrike" cap="none" baseline="0" dirty="0">
                <a:solidFill>
                  <a:srgbClr val="37394C"/>
                </a:solidFill>
                <a:effectLst/>
                <a:uFillTx/>
                <a:latin typeface="Calibri"/>
              </a:rPr>
              <a:t>.</a:t>
            </a:r>
          </a:p>
          <a:p>
            <a:pPr marL="342900" lvl="0" indent="-342900" algn="l" rtl="0">
              <a:lnSpc>
                <a:spcPct val="90000"/>
              </a:lnSpc>
              <a:spcBef>
                <a:spcPts val="1000"/>
              </a:spcBef>
              <a:spcAft>
                <a:spcPct val="0"/>
              </a:spcAft>
              <a:buClr>
                <a:srgbClr val="17AA80"/>
              </a:buClr>
              <a:buSzPts val="1800"/>
              <a:buFont typeface="Arial"/>
              <a:buChar char="•"/>
            </a:pPr>
            <a:r>
              <a:rPr lang="en-GB" sz="1800" b="0" i="0" u="none" strike="noStrike" cap="none" baseline="0" dirty="0">
                <a:solidFill>
                  <a:srgbClr val="37394C"/>
                </a:solidFill>
                <a:effectLst/>
                <a:uFillTx/>
                <a:latin typeface="Calibri"/>
              </a:rPr>
              <a:t>Gall </a:t>
            </a:r>
            <a:r>
              <a:rPr lang="en-GB" sz="1800" b="0" i="0" u="none" strike="noStrike" cap="none" baseline="0" dirty="0" err="1">
                <a:solidFill>
                  <a:srgbClr val="37394C"/>
                </a:solidFill>
                <a:effectLst/>
                <a:uFillTx/>
                <a:latin typeface="Calibri"/>
              </a:rPr>
              <a:t>fod</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eiriolaeth</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gyfunol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ddefnyddiol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unigolion</a:t>
            </a:r>
            <a:r>
              <a:rPr lang="en-GB" sz="1800" b="0" i="0" u="none" strike="noStrike" cap="none" baseline="0" dirty="0">
                <a:solidFill>
                  <a:srgbClr val="37394C"/>
                </a:solidFill>
                <a:effectLst/>
                <a:uFillTx/>
                <a:latin typeface="Calibri"/>
              </a:rPr>
              <a:t> er </a:t>
            </a:r>
            <a:r>
              <a:rPr lang="en-GB" sz="1800" b="0" i="0" u="none" strike="noStrike" cap="none" baseline="0" dirty="0" err="1">
                <a:solidFill>
                  <a:srgbClr val="37394C"/>
                </a:solidFill>
                <a:effectLst/>
                <a:uFillTx/>
                <a:latin typeface="Calibri"/>
              </a:rPr>
              <a:t>mwyn</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helpu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i</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ddatblygu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llais</a:t>
            </a:r>
            <a:r>
              <a:rPr lang="en-GB" sz="1800" b="0" i="0" u="none" strike="noStrike" cap="none" baseline="0" dirty="0">
                <a:solidFill>
                  <a:srgbClr val="37394C"/>
                </a:solidFill>
                <a:effectLst/>
                <a:uFillTx/>
                <a:latin typeface="Calibri"/>
              </a:rPr>
              <a:t> a </a:t>
            </a:r>
            <a:r>
              <a:rPr lang="en-GB" sz="1800" b="0" i="0" u="none" strike="noStrike" cap="none" baseline="0" dirty="0" err="1">
                <a:solidFill>
                  <a:srgbClr val="37394C"/>
                </a:solidFill>
                <a:effectLst/>
                <a:uFillTx/>
                <a:latin typeface="Calibri"/>
              </a:rPr>
              <a:t>rheolaeth</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ymyriadau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cadarnhaol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cydgynhyrchu</a:t>
            </a:r>
            <a:r>
              <a:rPr lang="en-GB" sz="1800" b="0" i="0" u="none" strike="noStrike" cap="none" baseline="0" dirty="0">
                <a:solidFill>
                  <a:srgbClr val="37394C"/>
                </a:solidFill>
                <a:effectLst/>
                <a:uFillTx/>
                <a:latin typeface="Calibri"/>
              </a:rPr>
              <a:t> a </a:t>
            </a:r>
            <a:r>
              <a:rPr lang="en-GB" sz="1800" b="0" i="0" u="none" strike="noStrike" cap="none" baseline="0" dirty="0" err="1">
                <a:solidFill>
                  <a:srgbClr val="37394C"/>
                </a:solidFill>
                <a:effectLst/>
                <a:uFillTx/>
                <a:latin typeface="Calibri"/>
              </a:rPr>
              <a:t>rhwydweithiau</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cymdeithasol</a:t>
            </a:r>
            <a:r>
              <a:rPr lang="en-GB" sz="1800" b="0" i="0" u="none" strike="noStrike" cap="none" baseline="0" dirty="0">
                <a:solidFill>
                  <a:srgbClr val="37394C"/>
                </a:solidFill>
                <a:effectLst/>
                <a:uFillTx/>
                <a:latin typeface="Calibri"/>
              </a:rPr>
              <a:t> </a:t>
            </a:r>
            <a:r>
              <a:rPr lang="en-GB" sz="1800" b="0" i="0" u="none" strike="noStrike" cap="none" baseline="0" dirty="0" err="1">
                <a:solidFill>
                  <a:srgbClr val="37394C"/>
                </a:solidFill>
                <a:effectLst/>
                <a:uFillTx/>
                <a:latin typeface="Calibri"/>
              </a:rPr>
              <a:t>pwysig</a:t>
            </a:r>
            <a:r>
              <a:rPr lang="en-GB" sz="1800" b="0" i="0" u="none" strike="noStrike" cap="none" baseline="0" dirty="0">
                <a:solidFill>
                  <a:srgbClr val="37394C"/>
                </a:solidFill>
                <a:effectLst/>
                <a:uFillTx/>
                <a:latin typeface="Calibri"/>
              </a:rPr>
              <a:t>. </a:t>
            </a:r>
          </a:p>
        </p:txBody>
      </p:sp>
      <p:pic>
        <p:nvPicPr>
          <p:cNvPr id="4" name="Google Shape;320;p40" descr="HSE says provision of disability services by voluntary bodies not  sustainable">
            <a:extLst>
              <a:ext uri="{FF2B5EF4-FFF2-40B4-BE49-F238E27FC236}">
                <a16:creationId xmlns:a16="http://schemas.microsoft.com/office/drawing/2014/main" id="{18849BF5-8B98-AF2D-B2A2-15C4A262FAFB}"/>
              </a:ext>
            </a:extLst>
          </p:cNvPr>
          <p:cNvPicPr preferRelativeResize="0"/>
          <p:nvPr/>
        </p:nvPicPr>
        <p:blipFill rotWithShape="1">
          <a:blip r:embed="rId4">
            <a:alphaModFix/>
          </a:blip>
          <a:srcRect/>
          <a:stretch/>
        </p:blipFill>
        <p:spPr>
          <a:xfrm>
            <a:off x="757863" y="1061050"/>
            <a:ext cx="3414128" cy="18171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10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10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1000"/>
                                        <p:tgtEl>
                                          <p:spTgt spid="3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Effect transition="in" filter="fade">
                                      <p:cBhvr>
                                        <p:cTn id="22" dur="1000"/>
                                        <p:tgtEl>
                                          <p:spTgt spid="3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xEl>
                                              <p:pRg st="4" end="4"/>
                                            </p:txEl>
                                          </p:spTgt>
                                        </p:tgtEl>
                                        <p:attrNameLst>
                                          <p:attrName>style.visibility</p:attrName>
                                        </p:attrNameLst>
                                      </p:cBhvr>
                                      <p:to>
                                        <p:strVal val="visible"/>
                                      </p:to>
                                    </p:set>
                                    <p:animEffect transition="in" filter="fade">
                                      <p:cBhvr>
                                        <p:cTn id="27" dur="1000"/>
                                        <p:tgtEl>
                                          <p:spTgt spid="3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8">
                                            <p:txEl>
                                              <p:pRg st="5" end="5"/>
                                            </p:txEl>
                                          </p:spTgt>
                                        </p:tgtEl>
                                        <p:attrNameLst>
                                          <p:attrName>style.visibility</p:attrName>
                                        </p:attrNameLst>
                                      </p:cBhvr>
                                      <p:to>
                                        <p:strVal val="visible"/>
                                      </p:to>
                                    </p:set>
                                    <p:animEffect transition="in" filter="fade">
                                      <p:cBhvr>
                                        <p:cTn id="32" dur="1000"/>
                                        <p:tgtEl>
                                          <p:spTgt spid="3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8">
                                            <p:txEl>
                                              <p:pRg st="6" end="6"/>
                                            </p:txEl>
                                          </p:spTgt>
                                        </p:tgtEl>
                                        <p:attrNameLst>
                                          <p:attrName>style.visibility</p:attrName>
                                        </p:attrNameLst>
                                      </p:cBhvr>
                                      <p:to>
                                        <p:strVal val="visible"/>
                                      </p:to>
                                    </p:set>
                                    <p:animEffect transition="in" filter="fade">
                                      <p:cBhvr>
                                        <p:cTn id="37" dur="1000"/>
                                        <p:tgtEl>
                                          <p:spTgt spid="3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8">
                                            <p:txEl>
                                              <p:pRg st="7" end="7"/>
                                            </p:txEl>
                                          </p:spTgt>
                                        </p:tgtEl>
                                        <p:attrNameLst>
                                          <p:attrName>style.visibility</p:attrName>
                                        </p:attrNameLst>
                                      </p:cBhvr>
                                      <p:to>
                                        <p:strVal val="visible"/>
                                      </p:to>
                                    </p:set>
                                    <p:animEffect transition="in" filter="fade">
                                      <p:cBhvr>
                                        <p:cTn id="42" dur="1000"/>
                                        <p:tgtEl>
                                          <p:spTgt spid="3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1"/>
          <p:cNvSpPr txBox="1">
            <a:spLocks noGrp="1"/>
          </p:cNvSpPr>
          <p:nvPr>
            <p:ph type="title"/>
          </p:nvPr>
        </p:nvSpPr>
        <p:spPr>
          <a:xfrm>
            <a:off x="5991726" y="577516"/>
            <a:ext cx="4584031" cy="13234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700" dirty="0"/>
              <a:t>Positive &amp; Negative Impacts of a Label of Physical Impairment</a:t>
            </a:r>
            <a:br>
              <a:rPr lang="en-US" dirty="0"/>
            </a:br>
            <a:endParaRPr dirty="0"/>
          </a:p>
        </p:txBody>
      </p:sp>
      <p:sp>
        <p:nvSpPr>
          <p:cNvPr id="327" name="Google Shape;327;p41"/>
          <p:cNvSpPr txBox="1">
            <a:spLocks noGrp="1"/>
          </p:cNvSpPr>
          <p:nvPr>
            <p:ph type="body" idx="2"/>
          </p:nvPr>
        </p:nvSpPr>
        <p:spPr>
          <a:xfrm>
            <a:off x="6172199" y="914400"/>
            <a:ext cx="5907505" cy="5799221"/>
          </a:xfrm>
          <a:prstGeom prst="rect">
            <a:avLst/>
          </a:prstGeom>
          <a:noFill/>
          <a:ln>
            <a:noFill/>
          </a:ln>
        </p:spPr>
        <p:txBody>
          <a:bodyPr spcFirstLastPara="1" wrap="square" lIns="91425" tIns="45700" rIns="91425" bIns="45700" anchor="t" anchorCtr="0">
            <a:normAutofit lnSpcReduction="10000"/>
          </a:bodyPr>
          <a:lstStyle/>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rgbClr val="17AA80"/>
              </a:buClr>
              <a:buSzPts val="2000"/>
              <a:buChar char="•"/>
            </a:pPr>
            <a:r>
              <a:rPr lang="en-US" sz="2000" dirty="0"/>
              <a:t>There is still widespread stigma, fear and discrimination towards people with physical impairments.</a:t>
            </a:r>
            <a:endParaRPr dirty="0"/>
          </a:p>
          <a:p>
            <a:pPr marL="228600" lvl="0" indent="-228600" algn="l" rtl="0">
              <a:lnSpc>
                <a:spcPct val="90000"/>
              </a:lnSpc>
              <a:spcBef>
                <a:spcPts val="1000"/>
              </a:spcBef>
              <a:spcAft>
                <a:spcPts val="0"/>
              </a:spcAft>
              <a:buClr>
                <a:srgbClr val="17AA80"/>
              </a:buClr>
              <a:buSzPts val="2000"/>
              <a:buChar char="•"/>
            </a:pPr>
            <a:r>
              <a:rPr lang="en-US" sz="2000" dirty="0"/>
              <a:t>It can make people feel ‘labelled’.</a:t>
            </a:r>
            <a:endParaRPr dirty="0"/>
          </a:p>
          <a:p>
            <a:pPr marL="228600" lvl="0" indent="-228600" algn="l" rtl="0">
              <a:lnSpc>
                <a:spcPct val="90000"/>
              </a:lnSpc>
              <a:spcBef>
                <a:spcPts val="1000"/>
              </a:spcBef>
              <a:spcAft>
                <a:spcPts val="0"/>
              </a:spcAft>
              <a:buClr>
                <a:srgbClr val="17AA80"/>
              </a:buClr>
              <a:buSzPts val="2000"/>
              <a:buChar char="•"/>
            </a:pPr>
            <a:r>
              <a:rPr lang="en-US" sz="2000" dirty="0"/>
              <a:t>It may make the illness worse, for example by heightening anxiety. </a:t>
            </a:r>
            <a:endParaRPr sz="2000" dirty="0"/>
          </a:p>
          <a:p>
            <a:pPr marL="228600" lvl="0" indent="-228600" algn="l" rtl="0">
              <a:lnSpc>
                <a:spcPct val="90000"/>
              </a:lnSpc>
              <a:spcBef>
                <a:spcPts val="1000"/>
              </a:spcBef>
              <a:spcAft>
                <a:spcPts val="0"/>
              </a:spcAft>
              <a:buClr>
                <a:srgbClr val="17AA80"/>
              </a:buClr>
              <a:buSzPts val="2000"/>
              <a:buChar char="•"/>
            </a:pPr>
            <a:r>
              <a:rPr lang="en-US" sz="2000" dirty="0"/>
              <a:t>It may lead to the individual isolating themselves</a:t>
            </a:r>
            <a:endParaRPr dirty="0"/>
          </a:p>
          <a:p>
            <a:pPr marL="228600" lvl="0" indent="-228600" algn="l" rtl="0">
              <a:lnSpc>
                <a:spcPct val="90000"/>
              </a:lnSpc>
              <a:spcBef>
                <a:spcPts val="1000"/>
              </a:spcBef>
              <a:spcAft>
                <a:spcPts val="0"/>
              </a:spcAft>
              <a:buClr>
                <a:srgbClr val="17AA80"/>
              </a:buClr>
              <a:buSzPts val="2000"/>
              <a:buChar char="•"/>
            </a:pPr>
            <a:r>
              <a:rPr lang="en-US" sz="2000" dirty="0"/>
              <a:t>An individual might lose income, their job, their home and support from family due to lack of understanding, fear and stigma of mental illness.</a:t>
            </a:r>
            <a:endParaRPr dirty="0"/>
          </a:p>
          <a:p>
            <a:pPr marL="228600" lvl="0" indent="-228600" algn="l" rtl="0">
              <a:lnSpc>
                <a:spcPct val="90000"/>
              </a:lnSpc>
              <a:spcBef>
                <a:spcPts val="1000"/>
              </a:spcBef>
              <a:spcAft>
                <a:spcPts val="0"/>
              </a:spcAft>
              <a:buClr>
                <a:srgbClr val="17AA80"/>
              </a:buClr>
              <a:buSzPts val="2000"/>
              <a:buChar char="•"/>
            </a:pPr>
            <a:r>
              <a:rPr lang="en-US" sz="2000" dirty="0"/>
              <a:t>It may instigate onset of various mental health problems.</a:t>
            </a:r>
            <a:endParaRPr sz="2000" dirty="0"/>
          </a:p>
        </p:txBody>
      </p:sp>
      <p:pic>
        <p:nvPicPr>
          <p:cNvPr id="328" name="Google Shape;328;p41" descr="Social Care Wales - FOR Cardiff"/>
          <p:cNvPicPr preferRelativeResize="0"/>
          <p:nvPr/>
        </p:nvPicPr>
        <p:blipFill rotWithShape="1">
          <a:blip r:embed="rId3">
            <a:alphaModFix/>
          </a:blip>
          <a:srcRect/>
          <a:stretch/>
        </p:blipFill>
        <p:spPr>
          <a:xfrm>
            <a:off x="11512702" y="0"/>
            <a:ext cx="679298" cy="914400"/>
          </a:xfrm>
          <a:prstGeom prst="rect">
            <a:avLst/>
          </a:prstGeom>
          <a:noFill/>
          <a:ln>
            <a:noFill/>
          </a:ln>
        </p:spPr>
      </p:pic>
      <p:pic>
        <p:nvPicPr>
          <p:cNvPr id="329" name="Google Shape;329;p41" descr="Disability Discrimination in the Workplace: What Is It and How to Stop It?  - Shegerian Law"/>
          <p:cNvPicPr preferRelativeResize="0"/>
          <p:nvPr/>
        </p:nvPicPr>
        <p:blipFill rotWithShape="1">
          <a:blip r:embed="rId4">
            <a:alphaModFix/>
          </a:blip>
          <a:srcRect/>
          <a:stretch/>
        </p:blipFill>
        <p:spPr>
          <a:xfrm>
            <a:off x="6172198" y="914401"/>
            <a:ext cx="4150897" cy="1720515"/>
          </a:xfrm>
          <a:prstGeom prst="rect">
            <a:avLst/>
          </a:prstGeom>
          <a:noFill/>
          <a:ln>
            <a:noFill/>
          </a:ln>
        </p:spPr>
      </p:pic>
      <p:sp>
        <p:nvSpPr>
          <p:cNvPr id="3" name="TextBox 2">
            <a:extLst>
              <a:ext uri="{FF2B5EF4-FFF2-40B4-BE49-F238E27FC236}">
                <a16:creationId xmlns:a16="http://schemas.microsoft.com/office/drawing/2014/main" id="{427A164A-1ED1-7EE4-DF4C-49FD2AD560AB}"/>
              </a:ext>
            </a:extLst>
          </p:cNvPr>
          <p:cNvSpPr txBox="1"/>
          <p:nvPr/>
        </p:nvSpPr>
        <p:spPr>
          <a:xfrm>
            <a:off x="1326" y="0"/>
            <a:ext cx="4705846" cy="830997"/>
          </a:xfrm>
          <a:prstGeom prst="rect">
            <a:avLst/>
          </a:prstGeom>
          <a:noFill/>
        </p:spPr>
        <p:txBody>
          <a:bodyPr wrap="square">
            <a:spAutoFit/>
          </a:bodyPr>
          <a:lstStyle/>
          <a:p>
            <a:r>
              <a:rPr lang="cy" sz="2400" b="0" i="0" u="none" strike="noStrike" cap="none" baseline="0" dirty="0">
                <a:solidFill>
                  <a:srgbClr val="000000"/>
                </a:solidFill>
                <a:effectLst/>
                <a:uFillTx/>
                <a:latin typeface="Calibri"/>
              </a:rPr>
              <a:t>Effeithiau Cadarnhaol a Negyddol Label Nam Corfforol</a:t>
            </a:r>
            <a:endParaRPr lang="en-GB" sz="2400" dirty="0"/>
          </a:p>
        </p:txBody>
      </p:sp>
      <p:pic>
        <p:nvPicPr>
          <p:cNvPr id="4" name="Google Shape;329;p41" descr="Disability Discrimination in the Workplace: What Is It and How to Stop It?  - Shegerian Law">
            <a:extLst>
              <a:ext uri="{FF2B5EF4-FFF2-40B4-BE49-F238E27FC236}">
                <a16:creationId xmlns:a16="http://schemas.microsoft.com/office/drawing/2014/main" id="{A6BF7F2F-8957-12E2-F6C0-76460104E0ED}"/>
              </a:ext>
            </a:extLst>
          </p:cNvPr>
          <p:cNvPicPr preferRelativeResize="0"/>
          <p:nvPr/>
        </p:nvPicPr>
        <p:blipFill rotWithShape="1">
          <a:blip r:embed="rId4">
            <a:alphaModFix/>
          </a:blip>
          <a:srcRect/>
          <a:stretch/>
        </p:blipFill>
        <p:spPr>
          <a:xfrm>
            <a:off x="384974" y="914401"/>
            <a:ext cx="4150897" cy="1720515"/>
          </a:xfrm>
          <a:prstGeom prst="rect">
            <a:avLst/>
          </a:prstGeom>
          <a:noFill/>
          <a:ln>
            <a:noFill/>
          </a:ln>
        </p:spPr>
      </p:pic>
      <p:sp>
        <p:nvSpPr>
          <p:cNvPr id="6" name="TextBox 5">
            <a:extLst>
              <a:ext uri="{FF2B5EF4-FFF2-40B4-BE49-F238E27FC236}">
                <a16:creationId xmlns:a16="http://schemas.microsoft.com/office/drawing/2014/main" id="{CB13543E-57E6-DC87-6270-52C1211F5922}"/>
              </a:ext>
            </a:extLst>
          </p:cNvPr>
          <p:cNvSpPr txBox="1"/>
          <p:nvPr/>
        </p:nvSpPr>
        <p:spPr>
          <a:xfrm>
            <a:off x="29816" y="2839453"/>
            <a:ext cx="6142382" cy="3780522"/>
          </a:xfrm>
          <a:prstGeom prst="rect">
            <a:avLst/>
          </a:prstGeom>
          <a:noFill/>
        </p:spPr>
        <p:txBody>
          <a:bodyPr wrap="square">
            <a:spAutoFit/>
          </a:bodyPr>
          <a:lstStyle/>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Mae stigma, ofn a gwahaniaethu tuag at bobl â namau corfforol yn dal i fodoli.</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wneud i bobl deimlo eu bod wedi'u 'labelu'.</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wneud y salwch yn waeth, er enghraifft trwy gynyddu gorbryder. </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arwain at yr unigolyn yn ynysu ei hun</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Gallai unigolyn golli incwm, ei swydd, ei gartref a chymorth gan y teulu oherwydd diffyg dealltwriaeth, ofn a stigma salwch meddwl.</a:t>
            </a:r>
          </a:p>
          <a:p>
            <a:pPr marL="228600" lvl="0" indent="-228600" algn="l" rtl="0">
              <a:lnSpc>
                <a:spcPct val="90000"/>
              </a:lnSpc>
              <a:spcBef>
                <a:spcPts val="1000"/>
              </a:spcBef>
              <a:spcAft>
                <a:spcPct val="0"/>
              </a:spcAft>
              <a:buClr>
                <a:srgbClr val="17AA80"/>
              </a:buClr>
              <a:buSzPts val="2000"/>
              <a:buChar char="•"/>
            </a:pPr>
            <a:r>
              <a:rPr lang="cy" sz="2000" b="0" i="0" u="none" strike="noStrike" cap="none" baseline="0" dirty="0">
                <a:solidFill>
                  <a:srgbClr val="000000"/>
                </a:solidFill>
                <a:effectLst/>
                <a:uFillTx/>
                <a:latin typeface="Calibri"/>
              </a:rPr>
              <a:t>Gall arwain at amrywiaeth o broblemau iechyd meddwl.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icons&#10;&#10;Description automatically generated">
            <a:extLst>
              <a:ext uri="{FF2B5EF4-FFF2-40B4-BE49-F238E27FC236}">
                <a16:creationId xmlns:a16="http://schemas.microsoft.com/office/drawing/2014/main" id="{A440B9B6-B4E3-86FA-AF36-1EAF1B38A096}"/>
              </a:ext>
            </a:extLst>
          </p:cNvPr>
          <p:cNvPicPr>
            <a:picLocks noChangeAspect="1"/>
          </p:cNvPicPr>
          <p:nvPr/>
        </p:nvPicPr>
        <p:blipFill>
          <a:blip r:embed="rId2"/>
          <a:stretch>
            <a:fillRect/>
          </a:stretch>
        </p:blipFill>
        <p:spPr>
          <a:xfrm>
            <a:off x="-2208" y="-4003"/>
            <a:ext cx="12196416" cy="6866006"/>
          </a:xfrm>
          <a:prstGeom prst="rect">
            <a:avLst/>
          </a:prstGeom>
        </p:spPr>
      </p:pic>
    </p:spTree>
    <p:extLst>
      <p:ext uri="{BB962C8B-B14F-4D97-AF65-F5344CB8AC3E}">
        <p14:creationId xmlns:p14="http://schemas.microsoft.com/office/powerpoint/2010/main" val="4182612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body" idx="3"/>
          </p:nvPr>
        </p:nvSpPr>
        <p:spPr>
          <a:xfrm>
            <a:off x="6095315" y="150312"/>
            <a:ext cx="4203717" cy="226803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3200"/>
              <a:buFont typeface="Calibri"/>
              <a:buNone/>
            </a:pPr>
            <a:r>
              <a:rPr lang="en-US" sz="3200" dirty="0"/>
              <a:t>4.6 Potential Impacts: </a:t>
            </a:r>
            <a:r>
              <a:rPr lang="en-US" sz="3200" b="1" dirty="0"/>
              <a:t>Social</a:t>
            </a:r>
            <a:r>
              <a:rPr lang="en-US" sz="3200" dirty="0"/>
              <a:t> &amp; </a:t>
            </a:r>
            <a:r>
              <a:rPr lang="en-US" sz="3200" b="1" dirty="0"/>
              <a:t>Environmental</a:t>
            </a:r>
            <a:r>
              <a:rPr lang="en-US" sz="3200" dirty="0"/>
              <a:t> Barriers on Someone with a Physical Disability</a:t>
            </a:r>
            <a:endParaRPr dirty="0"/>
          </a:p>
        </p:txBody>
      </p:sp>
      <p:pic>
        <p:nvPicPr>
          <p:cNvPr id="336" name="Google Shape;336;p42"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pic>
        <p:nvPicPr>
          <p:cNvPr id="337" name="Google Shape;337;p42" descr="9 Common Types of Physical Disabilities – Mandala Heals"/>
          <p:cNvPicPr preferRelativeResize="0"/>
          <p:nvPr/>
        </p:nvPicPr>
        <p:blipFill rotWithShape="1">
          <a:blip r:embed="rId4">
            <a:alphaModFix/>
          </a:blip>
          <a:srcRect/>
          <a:stretch/>
        </p:blipFill>
        <p:spPr>
          <a:xfrm>
            <a:off x="6095315" y="2262322"/>
            <a:ext cx="5310623" cy="3284620"/>
          </a:xfrm>
          <a:prstGeom prst="rect">
            <a:avLst/>
          </a:prstGeom>
          <a:noFill/>
          <a:ln>
            <a:noFill/>
          </a:ln>
        </p:spPr>
      </p:pic>
      <p:sp>
        <p:nvSpPr>
          <p:cNvPr id="3" name="TextBox 2">
            <a:extLst>
              <a:ext uri="{FF2B5EF4-FFF2-40B4-BE49-F238E27FC236}">
                <a16:creationId xmlns:a16="http://schemas.microsoft.com/office/drawing/2014/main" id="{2E9D0D2F-FC92-4FB5-EA14-5377D4152F93}"/>
              </a:ext>
            </a:extLst>
          </p:cNvPr>
          <p:cNvSpPr txBox="1"/>
          <p:nvPr/>
        </p:nvSpPr>
        <p:spPr>
          <a:xfrm>
            <a:off x="300162" y="150312"/>
            <a:ext cx="4780721" cy="1865126"/>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3200"/>
              <a:buFont typeface="Calibri"/>
              <a:buNone/>
            </a:pPr>
            <a:r>
              <a:rPr lang="cy" sz="3200" b="0" i="0" u="none" strike="noStrike" cap="none" baseline="0" dirty="0">
                <a:solidFill>
                  <a:srgbClr val="37394C"/>
                </a:solidFill>
                <a:effectLst/>
                <a:uFillTx/>
                <a:latin typeface="Calibri"/>
              </a:rPr>
              <a:t>4.6 Effeithiau Posibl: </a:t>
            </a:r>
            <a:r>
              <a:rPr lang="cy" sz="3200" b="1" i="0" u="none" strike="noStrike" cap="none" baseline="0" dirty="0">
                <a:solidFill>
                  <a:srgbClr val="37394C"/>
                </a:solidFill>
                <a:effectLst/>
                <a:uFillTx/>
                <a:latin typeface="Calibri"/>
              </a:rPr>
              <a:t>Rhwystrau Cymdeithasol</a:t>
            </a:r>
            <a:r>
              <a:rPr lang="cy" sz="3200" b="0" i="0" u="none" strike="noStrike" cap="none" baseline="0" dirty="0">
                <a:solidFill>
                  <a:srgbClr val="37394C"/>
                </a:solidFill>
                <a:effectLst/>
                <a:uFillTx/>
                <a:latin typeface="Calibri"/>
              </a:rPr>
              <a:t> ac </a:t>
            </a:r>
            <a:r>
              <a:rPr lang="cy" sz="3200" b="1" i="0" u="none" strike="noStrike" cap="none" baseline="0" dirty="0">
                <a:solidFill>
                  <a:srgbClr val="37394C"/>
                </a:solidFill>
                <a:effectLst/>
                <a:uFillTx/>
                <a:latin typeface="Calibri"/>
              </a:rPr>
              <a:t>Amgylcheddol</a:t>
            </a:r>
            <a:r>
              <a:rPr lang="cy" sz="3200" b="0" i="0" u="none" strike="noStrike" cap="none" baseline="0" dirty="0">
                <a:solidFill>
                  <a:srgbClr val="37394C"/>
                </a:solidFill>
                <a:effectLst/>
                <a:uFillTx/>
                <a:latin typeface="Calibri"/>
              </a:rPr>
              <a:t> ar Rywun ag Anabledd Corfforol</a:t>
            </a:r>
          </a:p>
        </p:txBody>
      </p:sp>
      <p:pic>
        <p:nvPicPr>
          <p:cNvPr id="4" name="Google Shape;337;p42" descr="9 Common Types of Physical Disabilities – Mandala Heals">
            <a:extLst>
              <a:ext uri="{FF2B5EF4-FFF2-40B4-BE49-F238E27FC236}">
                <a16:creationId xmlns:a16="http://schemas.microsoft.com/office/drawing/2014/main" id="{ADD8D2B0-3B38-D69A-6446-06DDC908451C}"/>
              </a:ext>
            </a:extLst>
          </p:cNvPr>
          <p:cNvPicPr preferRelativeResize="0"/>
          <p:nvPr/>
        </p:nvPicPr>
        <p:blipFill rotWithShape="1">
          <a:blip r:embed="rId4">
            <a:alphaModFix/>
          </a:blip>
          <a:srcRect/>
          <a:stretch/>
        </p:blipFill>
        <p:spPr>
          <a:xfrm>
            <a:off x="277475" y="2262322"/>
            <a:ext cx="5310623" cy="32846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animEffect transition="in" filter="fade">
                                      <p:cBhvr>
                                        <p:cTn id="7" dur="1000"/>
                                        <p:tgtEl>
                                          <p:spTgt spid="3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ctrTitle"/>
          </p:nvPr>
        </p:nvSpPr>
        <p:spPr>
          <a:xfrm>
            <a:off x="6978315" y="760992"/>
            <a:ext cx="4271211" cy="49329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dirty="0"/>
              <a:t>Potential Impacts</a:t>
            </a:r>
            <a:endParaRPr sz="3600" dirty="0"/>
          </a:p>
        </p:txBody>
      </p:sp>
      <p:sp>
        <p:nvSpPr>
          <p:cNvPr id="352" name="Google Shape;352;p44"/>
          <p:cNvSpPr txBox="1">
            <a:spLocks noGrp="1"/>
          </p:cNvSpPr>
          <p:nvPr>
            <p:ph type="subTitle" idx="1"/>
          </p:nvPr>
        </p:nvSpPr>
        <p:spPr>
          <a:xfrm>
            <a:off x="6148137" y="2568738"/>
            <a:ext cx="6029829" cy="416894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53" name="Google Shape;353;p44"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sp>
        <p:nvSpPr>
          <p:cNvPr id="354" name="Google Shape;354;p44"/>
          <p:cNvSpPr/>
          <p:nvPr/>
        </p:nvSpPr>
        <p:spPr>
          <a:xfrm>
            <a:off x="6244389" y="5690937"/>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Exclusion/ Not Participating</a:t>
            </a:r>
            <a:endParaRPr sz="1600" b="0" i="0" u="none" strike="noStrike" cap="none" dirty="0">
              <a:solidFill>
                <a:schemeClr val="lt1"/>
              </a:solidFill>
              <a:latin typeface="Calibri"/>
              <a:ea typeface="Calibri"/>
              <a:cs typeface="Calibri"/>
              <a:sym typeface="Calibri"/>
            </a:endParaRPr>
          </a:p>
        </p:txBody>
      </p:sp>
      <p:sp>
        <p:nvSpPr>
          <p:cNvPr id="355" name="Google Shape;355;p44"/>
          <p:cNvSpPr/>
          <p:nvPr/>
        </p:nvSpPr>
        <p:spPr>
          <a:xfrm>
            <a:off x="7772399" y="5690936"/>
            <a:ext cx="1383632"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Poor Mental Health</a:t>
            </a:r>
            <a:endParaRPr sz="1600" b="0" i="0" u="none" strike="noStrike" cap="none" dirty="0">
              <a:solidFill>
                <a:schemeClr val="lt1"/>
              </a:solidFill>
              <a:latin typeface="Calibri"/>
              <a:ea typeface="Calibri"/>
              <a:cs typeface="Calibri"/>
              <a:sym typeface="Calibri"/>
            </a:endParaRPr>
          </a:p>
        </p:txBody>
      </p:sp>
      <p:sp>
        <p:nvSpPr>
          <p:cNvPr id="356" name="Google Shape;356;p44"/>
          <p:cNvSpPr/>
          <p:nvPr/>
        </p:nvSpPr>
        <p:spPr>
          <a:xfrm>
            <a:off x="9216188" y="5690936"/>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Educational Challenges</a:t>
            </a:r>
            <a:endParaRPr sz="1600" b="0" i="0" u="none" strike="noStrike" cap="none" dirty="0">
              <a:solidFill>
                <a:schemeClr val="lt1"/>
              </a:solidFill>
              <a:latin typeface="Calibri"/>
              <a:ea typeface="Calibri"/>
              <a:cs typeface="Calibri"/>
              <a:sym typeface="Calibri"/>
            </a:endParaRPr>
          </a:p>
        </p:txBody>
      </p:sp>
      <p:sp>
        <p:nvSpPr>
          <p:cNvPr id="357" name="Google Shape;357;p44"/>
          <p:cNvSpPr/>
          <p:nvPr/>
        </p:nvSpPr>
        <p:spPr>
          <a:xfrm>
            <a:off x="10752221" y="5690936"/>
            <a:ext cx="1351548"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Employment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Challenges</a:t>
            </a:r>
            <a:endParaRPr sz="1600" b="0" i="0" u="none" strike="noStrike" cap="none" dirty="0">
              <a:solidFill>
                <a:schemeClr val="lt1"/>
              </a:solidFill>
              <a:latin typeface="Calibri"/>
              <a:ea typeface="Calibri"/>
              <a:cs typeface="Calibri"/>
              <a:sym typeface="Calibri"/>
            </a:endParaRPr>
          </a:p>
        </p:txBody>
      </p:sp>
      <p:sp>
        <p:nvSpPr>
          <p:cNvPr id="358" name="Google Shape;358;p44"/>
          <p:cNvSpPr/>
          <p:nvPr/>
        </p:nvSpPr>
        <p:spPr>
          <a:xfrm>
            <a:off x="6244389" y="4674268"/>
            <a:ext cx="1467853"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Isolation</a:t>
            </a:r>
            <a:endParaRPr sz="1600" b="0" i="0" u="none" strike="noStrike" cap="none" dirty="0">
              <a:solidFill>
                <a:schemeClr val="lt1"/>
              </a:solidFill>
              <a:latin typeface="Calibri"/>
              <a:ea typeface="Calibri"/>
              <a:cs typeface="Calibri"/>
              <a:sym typeface="Calibri"/>
            </a:endParaRPr>
          </a:p>
        </p:txBody>
      </p:sp>
      <p:sp>
        <p:nvSpPr>
          <p:cNvPr id="359" name="Google Shape;359;p44"/>
          <p:cNvSpPr/>
          <p:nvPr/>
        </p:nvSpPr>
        <p:spPr>
          <a:xfrm>
            <a:off x="7780422" y="4686298"/>
            <a:ext cx="1375610"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Institutional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Regard/ </a:t>
            </a:r>
            <a:r>
              <a:rPr lang="en-US" sz="1600" b="0" i="0" u="none" strike="noStrike" cap="none" dirty="0" err="1">
                <a:solidFill>
                  <a:schemeClr val="lt1"/>
                </a:solidFill>
                <a:latin typeface="Calibri"/>
                <a:ea typeface="Calibri"/>
                <a:cs typeface="Calibri"/>
                <a:sym typeface="Calibri"/>
              </a:rPr>
              <a:t>Organisational</a:t>
            </a:r>
            <a:r>
              <a:rPr lang="en-US" sz="1600" b="0" i="0" u="none" strike="noStrike" cap="none" dirty="0">
                <a:solidFill>
                  <a:schemeClr val="lt1"/>
                </a:solidFill>
                <a:latin typeface="Calibri"/>
                <a:ea typeface="Calibri"/>
                <a:cs typeface="Calibri"/>
                <a:sym typeface="Calibri"/>
              </a:rPr>
              <a:t> Barriers</a:t>
            </a:r>
            <a:endParaRPr sz="1600" b="0" i="0" u="none" strike="noStrike" cap="none" dirty="0">
              <a:solidFill>
                <a:schemeClr val="lt1"/>
              </a:solidFill>
              <a:latin typeface="Calibri"/>
              <a:ea typeface="Calibri"/>
              <a:cs typeface="Calibri"/>
              <a:sym typeface="Calibri"/>
            </a:endParaRPr>
          </a:p>
        </p:txBody>
      </p:sp>
      <p:sp>
        <p:nvSpPr>
          <p:cNvPr id="360" name="Google Shape;360;p44"/>
          <p:cNvSpPr/>
          <p:nvPr/>
        </p:nvSpPr>
        <p:spPr>
          <a:xfrm>
            <a:off x="9224212" y="4674267"/>
            <a:ext cx="1459829"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Physical Pain/ Mobility Issues</a:t>
            </a:r>
            <a:endParaRPr sz="1600" b="0" i="0" u="none" strike="noStrike" cap="none" dirty="0">
              <a:solidFill>
                <a:schemeClr val="lt1"/>
              </a:solidFill>
              <a:latin typeface="Calibri"/>
              <a:ea typeface="Calibri"/>
              <a:cs typeface="Calibri"/>
              <a:sym typeface="Calibri"/>
            </a:endParaRPr>
          </a:p>
        </p:txBody>
      </p:sp>
      <p:sp>
        <p:nvSpPr>
          <p:cNvPr id="361" name="Google Shape;361;p44"/>
          <p:cNvSpPr/>
          <p:nvPr/>
        </p:nvSpPr>
        <p:spPr>
          <a:xfrm>
            <a:off x="10746204" y="4674266"/>
            <a:ext cx="1357565"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Developing Social Patterns</a:t>
            </a:r>
            <a:endParaRPr sz="1600" b="0" i="0" u="none" strike="noStrike" cap="none" dirty="0">
              <a:solidFill>
                <a:schemeClr val="lt1"/>
              </a:solidFill>
              <a:latin typeface="Calibri"/>
              <a:ea typeface="Calibri"/>
              <a:cs typeface="Calibri"/>
              <a:sym typeface="Calibri"/>
            </a:endParaRPr>
          </a:p>
        </p:txBody>
      </p:sp>
      <p:sp>
        <p:nvSpPr>
          <p:cNvPr id="362" name="Google Shape;362;p44"/>
          <p:cNvSpPr/>
          <p:nvPr/>
        </p:nvSpPr>
        <p:spPr>
          <a:xfrm>
            <a:off x="6244389" y="3633535"/>
            <a:ext cx="146785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Shaping Social Networks</a:t>
            </a:r>
            <a:endParaRPr sz="1600" b="0" i="0" u="none" strike="noStrike" cap="none" dirty="0">
              <a:solidFill>
                <a:schemeClr val="lt1"/>
              </a:solidFill>
              <a:latin typeface="Calibri"/>
              <a:ea typeface="Calibri"/>
              <a:cs typeface="Calibri"/>
              <a:sym typeface="Calibri"/>
            </a:endParaRPr>
          </a:p>
        </p:txBody>
      </p:sp>
      <p:sp>
        <p:nvSpPr>
          <p:cNvPr id="363" name="Google Shape;363;p44"/>
          <p:cNvSpPr/>
          <p:nvPr/>
        </p:nvSpPr>
        <p:spPr>
          <a:xfrm>
            <a:off x="7776410" y="3645565"/>
            <a:ext cx="1375610"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A Need for Advocacy</a:t>
            </a:r>
            <a:endParaRPr sz="1600" b="0" i="0" u="none" strike="noStrike" cap="none" dirty="0">
              <a:solidFill>
                <a:schemeClr val="lt1"/>
              </a:solidFill>
              <a:latin typeface="Calibri"/>
              <a:ea typeface="Calibri"/>
              <a:cs typeface="Calibri"/>
              <a:sym typeface="Calibri"/>
            </a:endParaRPr>
          </a:p>
        </p:txBody>
      </p:sp>
      <p:sp>
        <p:nvSpPr>
          <p:cNvPr id="364" name="Google Shape;364;p44"/>
          <p:cNvSpPr/>
          <p:nvPr/>
        </p:nvSpPr>
        <p:spPr>
          <a:xfrm>
            <a:off x="9246268" y="3657598"/>
            <a:ext cx="143777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Emotional Strain on Others</a:t>
            </a:r>
            <a:endParaRPr sz="1600" b="0" i="0" u="none" strike="noStrike" cap="none" dirty="0">
              <a:solidFill>
                <a:schemeClr val="lt1"/>
              </a:solidFill>
              <a:latin typeface="Calibri"/>
              <a:ea typeface="Calibri"/>
              <a:cs typeface="Calibri"/>
              <a:sym typeface="Calibri"/>
            </a:endParaRPr>
          </a:p>
        </p:txBody>
      </p:sp>
      <p:sp>
        <p:nvSpPr>
          <p:cNvPr id="365" name="Google Shape;365;p44"/>
          <p:cNvSpPr/>
          <p:nvPr/>
        </p:nvSpPr>
        <p:spPr>
          <a:xfrm>
            <a:off x="10752221" y="3657598"/>
            <a:ext cx="1357565"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Feeling like a Burden</a:t>
            </a:r>
            <a:endParaRPr sz="1600" b="0" i="0" u="none" strike="noStrike" cap="none" dirty="0">
              <a:solidFill>
                <a:schemeClr val="lt1"/>
              </a:solidFill>
              <a:latin typeface="Calibri"/>
              <a:ea typeface="Calibri"/>
              <a:cs typeface="Calibri"/>
              <a:sym typeface="Calibri"/>
            </a:endParaRPr>
          </a:p>
        </p:txBody>
      </p:sp>
      <p:sp>
        <p:nvSpPr>
          <p:cNvPr id="366" name="Google Shape;366;p44"/>
          <p:cNvSpPr/>
          <p:nvPr/>
        </p:nvSpPr>
        <p:spPr>
          <a:xfrm>
            <a:off x="6244389" y="2640929"/>
            <a:ext cx="1467853" cy="926432"/>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Impacted Social Mobility</a:t>
            </a:r>
            <a:endParaRPr sz="1600" b="0" i="0" u="none" strike="noStrike" cap="none" dirty="0">
              <a:solidFill>
                <a:schemeClr val="lt1"/>
              </a:solidFill>
              <a:latin typeface="Calibri"/>
              <a:ea typeface="Calibri"/>
              <a:cs typeface="Calibri"/>
              <a:sym typeface="Calibri"/>
            </a:endParaRPr>
          </a:p>
        </p:txBody>
      </p:sp>
      <p:sp>
        <p:nvSpPr>
          <p:cNvPr id="367" name="Google Shape;367;p44"/>
          <p:cNvSpPr/>
          <p:nvPr/>
        </p:nvSpPr>
        <p:spPr>
          <a:xfrm>
            <a:off x="7772399" y="2640929"/>
            <a:ext cx="1375610" cy="926431"/>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Poor Physical Health</a:t>
            </a:r>
            <a:endParaRPr sz="1600" b="0" i="0" u="none" strike="noStrike" cap="none" dirty="0">
              <a:solidFill>
                <a:schemeClr val="lt1"/>
              </a:solidFill>
              <a:latin typeface="Calibri"/>
              <a:ea typeface="Calibri"/>
              <a:cs typeface="Calibri"/>
              <a:sym typeface="Calibri"/>
            </a:endParaRPr>
          </a:p>
        </p:txBody>
      </p:sp>
      <p:sp>
        <p:nvSpPr>
          <p:cNvPr id="368" name="Google Shape;368;p44"/>
          <p:cNvSpPr/>
          <p:nvPr/>
        </p:nvSpPr>
        <p:spPr>
          <a:xfrm>
            <a:off x="9246268" y="2640929"/>
            <a:ext cx="1409698"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Financial Pressures</a:t>
            </a:r>
            <a:endParaRPr sz="1600" b="0" i="0" u="none" strike="noStrike" cap="none" dirty="0">
              <a:solidFill>
                <a:schemeClr val="lt1"/>
              </a:solidFill>
              <a:latin typeface="Calibri"/>
              <a:ea typeface="Calibri"/>
              <a:cs typeface="Calibri"/>
              <a:sym typeface="Calibri"/>
            </a:endParaRPr>
          </a:p>
        </p:txBody>
      </p:sp>
      <p:sp>
        <p:nvSpPr>
          <p:cNvPr id="369" name="Google Shape;369;p44"/>
          <p:cNvSpPr/>
          <p:nvPr/>
        </p:nvSpPr>
        <p:spPr>
          <a:xfrm>
            <a:off x="10752221" y="2646943"/>
            <a:ext cx="1357565"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Calibri"/>
                <a:ea typeface="Calibri"/>
                <a:cs typeface="Calibri"/>
                <a:sym typeface="Calibri"/>
              </a:rPr>
              <a:t>Reliance on Society</a:t>
            </a:r>
            <a:endParaRPr sz="1600" b="0" i="0" u="none" strike="noStrike" cap="none" dirty="0">
              <a:solidFill>
                <a:schemeClr val="lt1"/>
              </a:solidFill>
              <a:latin typeface="Calibri"/>
              <a:ea typeface="Calibri"/>
              <a:cs typeface="Calibri"/>
              <a:sym typeface="Calibri"/>
            </a:endParaRPr>
          </a:p>
        </p:txBody>
      </p:sp>
      <p:sp>
        <p:nvSpPr>
          <p:cNvPr id="370" name="Google Shape;370;p44"/>
          <p:cNvSpPr/>
          <p:nvPr/>
        </p:nvSpPr>
        <p:spPr>
          <a:xfrm>
            <a:off x="7712242" y="1485895"/>
            <a:ext cx="2971799" cy="98659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Calibri"/>
                <a:ea typeface="Calibri"/>
                <a:cs typeface="Calibri"/>
                <a:sym typeface="Calibri"/>
              </a:rPr>
              <a:t>Treatment, Language, Terminology &amp; Interaction</a:t>
            </a:r>
            <a:endParaRPr sz="1800" b="0" i="0" u="none" strike="noStrike" cap="none"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06DF1136-E6F2-668F-34C8-BFB8DA4EE7EC}"/>
              </a:ext>
            </a:extLst>
          </p:cNvPr>
          <p:cNvSpPr txBox="1"/>
          <p:nvPr/>
        </p:nvSpPr>
        <p:spPr>
          <a:xfrm>
            <a:off x="1460497" y="668987"/>
            <a:ext cx="6094674" cy="646331"/>
          </a:xfrm>
          <a:prstGeom prst="rect">
            <a:avLst/>
          </a:prstGeom>
          <a:noFill/>
        </p:spPr>
        <p:txBody>
          <a:bodyPr wrap="square">
            <a:spAutoFit/>
          </a:bodyPr>
          <a:lstStyle/>
          <a:p>
            <a:r>
              <a:rPr lang="cy" sz="3600" b="0" i="0" u="none" strike="noStrike" cap="none" baseline="0" dirty="0">
                <a:solidFill>
                  <a:srgbClr val="000000"/>
                </a:solidFill>
                <a:effectLst/>
                <a:uFillTx/>
                <a:latin typeface="Calibri"/>
              </a:rPr>
              <a:t>Effeithiau Posibl</a:t>
            </a:r>
            <a:endParaRPr lang="en-GB" sz="3600" dirty="0"/>
          </a:p>
        </p:txBody>
      </p:sp>
      <p:sp>
        <p:nvSpPr>
          <p:cNvPr id="4" name="Google Shape;370;p44">
            <a:extLst>
              <a:ext uri="{FF2B5EF4-FFF2-40B4-BE49-F238E27FC236}">
                <a16:creationId xmlns:a16="http://schemas.microsoft.com/office/drawing/2014/main" id="{F26BA14C-5AA3-7F6A-6EF0-0CB0D88F1B5C}"/>
              </a:ext>
            </a:extLst>
          </p:cNvPr>
          <p:cNvSpPr/>
          <p:nvPr/>
        </p:nvSpPr>
        <p:spPr>
          <a:xfrm>
            <a:off x="1536035" y="1418217"/>
            <a:ext cx="2971799" cy="986591"/>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r>
              <a:rPr lang="cy" sz="1800" b="0" i="0" u="none" strike="noStrike" cap="none" baseline="0" dirty="0">
                <a:solidFill>
                  <a:srgbClr val="FFFFFF"/>
                </a:solidFill>
                <a:effectLst/>
                <a:uFillTx/>
                <a:latin typeface="Calibri"/>
              </a:rPr>
              <a:t>Triniaeth, Iaith, Terminoleg a Rhyngweithio</a:t>
            </a:r>
          </a:p>
        </p:txBody>
      </p:sp>
      <p:sp>
        <p:nvSpPr>
          <p:cNvPr id="5" name="Google Shape;366;p44">
            <a:extLst>
              <a:ext uri="{FF2B5EF4-FFF2-40B4-BE49-F238E27FC236}">
                <a16:creationId xmlns:a16="http://schemas.microsoft.com/office/drawing/2014/main" id="{023F3DEC-3EC4-AF5F-CCB5-DC66F6A7D973}"/>
              </a:ext>
            </a:extLst>
          </p:cNvPr>
          <p:cNvSpPr/>
          <p:nvPr/>
        </p:nvSpPr>
        <p:spPr>
          <a:xfrm>
            <a:off x="82214" y="2610604"/>
            <a:ext cx="1467853" cy="926432"/>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Effeithio ar Symudedd Cymdeithasol </a:t>
            </a:r>
          </a:p>
        </p:txBody>
      </p:sp>
      <p:sp>
        <p:nvSpPr>
          <p:cNvPr id="6" name="Google Shape;367;p44">
            <a:extLst>
              <a:ext uri="{FF2B5EF4-FFF2-40B4-BE49-F238E27FC236}">
                <a16:creationId xmlns:a16="http://schemas.microsoft.com/office/drawing/2014/main" id="{0C283610-6BC7-4538-4140-A978C87D716F}"/>
              </a:ext>
            </a:extLst>
          </p:cNvPr>
          <p:cNvSpPr/>
          <p:nvPr/>
        </p:nvSpPr>
        <p:spPr>
          <a:xfrm>
            <a:off x="1610224" y="2610605"/>
            <a:ext cx="1375610" cy="926431"/>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Iechyd Corfforol Gwael</a:t>
            </a:r>
          </a:p>
        </p:txBody>
      </p:sp>
      <p:sp>
        <p:nvSpPr>
          <p:cNvPr id="7" name="Google Shape;368;p44">
            <a:extLst>
              <a:ext uri="{FF2B5EF4-FFF2-40B4-BE49-F238E27FC236}">
                <a16:creationId xmlns:a16="http://schemas.microsoft.com/office/drawing/2014/main" id="{BD9DB957-5756-5AB0-9562-4CB47E218B82}"/>
              </a:ext>
            </a:extLst>
          </p:cNvPr>
          <p:cNvSpPr/>
          <p:nvPr/>
        </p:nvSpPr>
        <p:spPr>
          <a:xfrm>
            <a:off x="3041985" y="2610604"/>
            <a:ext cx="1409698"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Pwysau Ariannol</a:t>
            </a:r>
          </a:p>
        </p:txBody>
      </p:sp>
      <p:sp>
        <p:nvSpPr>
          <p:cNvPr id="8" name="Google Shape;369;p44">
            <a:extLst>
              <a:ext uri="{FF2B5EF4-FFF2-40B4-BE49-F238E27FC236}">
                <a16:creationId xmlns:a16="http://schemas.microsoft.com/office/drawing/2014/main" id="{A697E4EE-225C-FFDB-43F7-9CBE72306DAE}"/>
              </a:ext>
            </a:extLst>
          </p:cNvPr>
          <p:cNvSpPr/>
          <p:nvPr/>
        </p:nvSpPr>
        <p:spPr>
          <a:xfrm>
            <a:off x="4533900" y="2610604"/>
            <a:ext cx="1357565" cy="950495"/>
          </a:xfrm>
          <a:prstGeom prst="rect">
            <a:avLst/>
          </a:prstGeom>
          <a:solidFill>
            <a:srgbClr val="00B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Dibyniaeth ar Gymdeithas</a:t>
            </a:r>
          </a:p>
        </p:txBody>
      </p:sp>
      <p:sp>
        <p:nvSpPr>
          <p:cNvPr id="9" name="Google Shape;362;p44">
            <a:extLst>
              <a:ext uri="{FF2B5EF4-FFF2-40B4-BE49-F238E27FC236}">
                <a16:creationId xmlns:a16="http://schemas.microsoft.com/office/drawing/2014/main" id="{F785C3F2-B7D3-AFE9-628F-3BB341C3B0CC}"/>
              </a:ext>
            </a:extLst>
          </p:cNvPr>
          <p:cNvSpPr/>
          <p:nvPr/>
        </p:nvSpPr>
        <p:spPr>
          <a:xfrm>
            <a:off x="95148" y="3627700"/>
            <a:ext cx="146785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Llunio Rhwydweithiau Cymdeithasol</a:t>
            </a:r>
          </a:p>
        </p:txBody>
      </p:sp>
      <p:sp>
        <p:nvSpPr>
          <p:cNvPr id="10" name="Google Shape;363;p44">
            <a:extLst>
              <a:ext uri="{FF2B5EF4-FFF2-40B4-BE49-F238E27FC236}">
                <a16:creationId xmlns:a16="http://schemas.microsoft.com/office/drawing/2014/main" id="{752FCAD4-D9AA-B502-9C99-6B15AEF9CEB4}"/>
              </a:ext>
            </a:extLst>
          </p:cNvPr>
          <p:cNvSpPr/>
          <p:nvPr/>
        </p:nvSpPr>
        <p:spPr>
          <a:xfrm>
            <a:off x="1627169" y="3627700"/>
            <a:ext cx="1375610"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Angen am Eiriolaeth</a:t>
            </a:r>
          </a:p>
        </p:txBody>
      </p:sp>
      <p:sp>
        <p:nvSpPr>
          <p:cNvPr id="11" name="Google Shape;364;p44">
            <a:extLst>
              <a:ext uri="{FF2B5EF4-FFF2-40B4-BE49-F238E27FC236}">
                <a16:creationId xmlns:a16="http://schemas.microsoft.com/office/drawing/2014/main" id="{E0A9D3D5-2F17-D91A-AE40-4F9393FC61B3}"/>
              </a:ext>
            </a:extLst>
          </p:cNvPr>
          <p:cNvSpPr/>
          <p:nvPr/>
        </p:nvSpPr>
        <p:spPr>
          <a:xfrm>
            <a:off x="3066947" y="3615876"/>
            <a:ext cx="1437773"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Straen Emosiynol ar Eraill</a:t>
            </a:r>
          </a:p>
        </p:txBody>
      </p:sp>
      <p:sp>
        <p:nvSpPr>
          <p:cNvPr id="12" name="Google Shape;365;p44">
            <a:extLst>
              <a:ext uri="{FF2B5EF4-FFF2-40B4-BE49-F238E27FC236}">
                <a16:creationId xmlns:a16="http://schemas.microsoft.com/office/drawing/2014/main" id="{AEF4D006-4A0B-6E7A-33D1-01AFE5421573}"/>
              </a:ext>
            </a:extLst>
          </p:cNvPr>
          <p:cNvSpPr/>
          <p:nvPr/>
        </p:nvSpPr>
        <p:spPr>
          <a:xfrm>
            <a:off x="4547936" y="3615876"/>
            <a:ext cx="1357565" cy="950495"/>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Teimlo fel Baich</a:t>
            </a:r>
          </a:p>
        </p:txBody>
      </p:sp>
      <p:sp>
        <p:nvSpPr>
          <p:cNvPr id="13" name="Google Shape;358;p44">
            <a:extLst>
              <a:ext uri="{FF2B5EF4-FFF2-40B4-BE49-F238E27FC236}">
                <a16:creationId xmlns:a16="http://schemas.microsoft.com/office/drawing/2014/main" id="{551EC9AC-B864-241A-B26F-D9F27E34BE97}"/>
              </a:ext>
            </a:extLst>
          </p:cNvPr>
          <p:cNvSpPr/>
          <p:nvPr/>
        </p:nvSpPr>
        <p:spPr>
          <a:xfrm>
            <a:off x="95147" y="4664734"/>
            <a:ext cx="1467853"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Unigedd</a:t>
            </a:r>
          </a:p>
        </p:txBody>
      </p:sp>
      <p:sp>
        <p:nvSpPr>
          <p:cNvPr id="14" name="Google Shape;359;p44">
            <a:extLst>
              <a:ext uri="{FF2B5EF4-FFF2-40B4-BE49-F238E27FC236}">
                <a16:creationId xmlns:a16="http://schemas.microsoft.com/office/drawing/2014/main" id="{3571980C-F3AF-DD67-4AA0-D18DD4B9CBED}"/>
              </a:ext>
            </a:extLst>
          </p:cNvPr>
          <p:cNvSpPr/>
          <p:nvPr/>
        </p:nvSpPr>
        <p:spPr>
          <a:xfrm>
            <a:off x="1631180" y="4664733"/>
            <a:ext cx="1375610"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Parch</a:t>
            </a:r>
          </a:p>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Sefydiadol/ Rhwystrau Sefydliadol</a:t>
            </a:r>
          </a:p>
        </p:txBody>
      </p:sp>
      <p:sp>
        <p:nvSpPr>
          <p:cNvPr id="15" name="Google Shape;360;p44">
            <a:extLst>
              <a:ext uri="{FF2B5EF4-FFF2-40B4-BE49-F238E27FC236}">
                <a16:creationId xmlns:a16="http://schemas.microsoft.com/office/drawing/2014/main" id="{FA12A9FC-686D-31B0-925D-E2D99300ADF4}"/>
              </a:ext>
            </a:extLst>
          </p:cNvPr>
          <p:cNvSpPr/>
          <p:nvPr/>
        </p:nvSpPr>
        <p:spPr>
          <a:xfrm>
            <a:off x="3074071" y="4664733"/>
            <a:ext cx="1459829"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Poen Corfforol/Materion Symudedd</a:t>
            </a:r>
          </a:p>
        </p:txBody>
      </p:sp>
      <p:sp>
        <p:nvSpPr>
          <p:cNvPr id="16" name="Google Shape;361;p44">
            <a:extLst>
              <a:ext uri="{FF2B5EF4-FFF2-40B4-BE49-F238E27FC236}">
                <a16:creationId xmlns:a16="http://schemas.microsoft.com/office/drawing/2014/main" id="{C572B8A6-ECB2-CEA2-96F9-C8E6D18AE45B}"/>
              </a:ext>
            </a:extLst>
          </p:cNvPr>
          <p:cNvSpPr/>
          <p:nvPr/>
        </p:nvSpPr>
        <p:spPr>
          <a:xfrm>
            <a:off x="4593805" y="4664732"/>
            <a:ext cx="1357565" cy="950495"/>
          </a:xfrm>
          <a:prstGeom prst="rect">
            <a:avLst/>
          </a:prstGeom>
          <a:solidFill>
            <a:srgbClr val="FFC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Datblygu Patrymau Cymdeithasol</a:t>
            </a:r>
          </a:p>
        </p:txBody>
      </p:sp>
      <p:sp>
        <p:nvSpPr>
          <p:cNvPr id="17" name="Google Shape;354;p44">
            <a:extLst>
              <a:ext uri="{FF2B5EF4-FFF2-40B4-BE49-F238E27FC236}">
                <a16:creationId xmlns:a16="http://schemas.microsoft.com/office/drawing/2014/main" id="{5F303F28-0768-3AEC-72C1-2172BD2AB70F}"/>
              </a:ext>
            </a:extLst>
          </p:cNvPr>
          <p:cNvSpPr/>
          <p:nvPr/>
        </p:nvSpPr>
        <p:spPr>
          <a:xfrm>
            <a:off x="113397" y="5690936"/>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Eithrio/Ddim yn Cymryd Rhan</a:t>
            </a:r>
          </a:p>
        </p:txBody>
      </p:sp>
      <p:sp>
        <p:nvSpPr>
          <p:cNvPr id="18" name="Google Shape;355;p44">
            <a:extLst>
              <a:ext uri="{FF2B5EF4-FFF2-40B4-BE49-F238E27FC236}">
                <a16:creationId xmlns:a16="http://schemas.microsoft.com/office/drawing/2014/main" id="{D37EF65D-145E-9D28-BA44-3332B0023627}"/>
              </a:ext>
            </a:extLst>
          </p:cNvPr>
          <p:cNvSpPr/>
          <p:nvPr/>
        </p:nvSpPr>
        <p:spPr>
          <a:xfrm>
            <a:off x="1641407" y="5690936"/>
            <a:ext cx="1383632"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Iechyd Meddwl Gwael</a:t>
            </a:r>
          </a:p>
        </p:txBody>
      </p:sp>
      <p:sp>
        <p:nvSpPr>
          <p:cNvPr id="19" name="Google Shape;356;p44">
            <a:extLst>
              <a:ext uri="{FF2B5EF4-FFF2-40B4-BE49-F238E27FC236}">
                <a16:creationId xmlns:a16="http://schemas.microsoft.com/office/drawing/2014/main" id="{EC3FD5DF-66C7-0C00-8D0A-D88E9291ACC6}"/>
              </a:ext>
            </a:extLst>
          </p:cNvPr>
          <p:cNvSpPr/>
          <p:nvPr/>
        </p:nvSpPr>
        <p:spPr>
          <a:xfrm>
            <a:off x="3080083" y="5690935"/>
            <a:ext cx="1467853"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a:solidFill>
                  <a:srgbClr val="FFFFFF"/>
                </a:solidFill>
                <a:effectLst/>
                <a:uFillTx/>
                <a:latin typeface="Calibri"/>
              </a:rPr>
              <a:t>Heriau Addysgol</a:t>
            </a:r>
          </a:p>
        </p:txBody>
      </p:sp>
      <p:sp>
        <p:nvSpPr>
          <p:cNvPr id="20" name="Google Shape;357;p44">
            <a:extLst>
              <a:ext uri="{FF2B5EF4-FFF2-40B4-BE49-F238E27FC236}">
                <a16:creationId xmlns:a16="http://schemas.microsoft.com/office/drawing/2014/main" id="{2C99D7A6-CACD-7EBA-120A-5E16D315985C}"/>
              </a:ext>
            </a:extLst>
          </p:cNvPr>
          <p:cNvSpPr/>
          <p:nvPr/>
        </p:nvSpPr>
        <p:spPr>
          <a:xfrm>
            <a:off x="4582127" y="5690935"/>
            <a:ext cx="1351548" cy="950495"/>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Cyflogaeth</a:t>
            </a:r>
          </a:p>
          <a:p>
            <a:pPr marL="0" marR="0" lvl="0" indent="0" algn="ctr" rtl="0">
              <a:lnSpc>
                <a:spcPct val="100000"/>
              </a:lnSpc>
              <a:spcBef>
                <a:spcPct val="0"/>
              </a:spcBef>
              <a:spcAft>
                <a:spcPct val="0"/>
              </a:spcAft>
              <a:buClr>
                <a:srgbClr val="000000"/>
              </a:buClr>
              <a:buSzPts val="1600"/>
              <a:buFont typeface="Arial"/>
              <a:buNone/>
            </a:pPr>
            <a:r>
              <a:rPr lang="cy" sz="1600" b="0" i="0" u="none" strike="noStrike" cap="none" baseline="0" dirty="0">
                <a:solidFill>
                  <a:srgbClr val="FFFFFF"/>
                </a:solidFill>
                <a:effectLst/>
                <a:uFillTx/>
                <a:latin typeface="Calibri"/>
              </a:rPr>
              <a:t>Heriau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3"/>
          <p:cNvSpPr txBox="1">
            <a:spLocks noGrp="1"/>
          </p:cNvSpPr>
          <p:nvPr>
            <p:ph type="title"/>
          </p:nvPr>
        </p:nvSpPr>
        <p:spPr>
          <a:xfrm>
            <a:off x="6172200" y="280904"/>
            <a:ext cx="5181600" cy="32563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49382"/>
              <a:buFont typeface="Calibri"/>
              <a:buNone/>
            </a:pPr>
            <a:r>
              <a:rPr lang="en-US" u="sng" dirty="0">
                <a:solidFill>
                  <a:schemeClr val="hlink"/>
                </a:solidFill>
                <a:hlinkClick r:id="rId3"/>
              </a:rPr>
              <a:t>Exercise (10 mins): </a:t>
            </a:r>
            <a:br>
              <a:rPr lang="en-US" dirty="0"/>
            </a:br>
            <a:br>
              <a:rPr lang="en-US" dirty="0"/>
            </a:br>
            <a:r>
              <a:rPr lang="en-US" sz="3600" u="sng" dirty="0"/>
              <a:t>Group 1</a:t>
            </a:r>
            <a:r>
              <a:rPr lang="en-US" sz="3600" dirty="0"/>
              <a:t>: What </a:t>
            </a:r>
            <a:r>
              <a:rPr lang="en-US" sz="3600" b="1" dirty="0"/>
              <a:t>Social</a:t>
            </a:r>
            <a:r>
              <a:rPr lang="en-US" sz="3600" dirty="0"/>
              <a:t> barriers can you think of that people with a physical disability might encounter, and what impacts might it have on them?</a:t>
            </a:r>
            <a:endParaRPr sz="3600" dirty="0"/>
          </a:p>
        </p:txBody>
      </p:sp>
      <p:sp>
        <p:nvSpPr>
          <p:cNvPr id="344" name="Google Shape;344;p43"/>
          <p:cNvSpPr txBox="1"/>
          <p:nvPr/>
        </p:nvSpPr>
        <p:spPr>
          <a:xfrm>
            <a:off x="6172200" y="3537284"/>
            <a:ext cx="5181600" cy="2695074"/>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l" rtl="0">
              <a:lnSpc>
                <a:spcPct val="90000"/>
              </a:lnSpc>
              <a:spcBef>
                <a:spcPts val="0"/>
              </a:spcBef>
              <a:spcAft>
                <a:spcPts val="0"/>
              </a:spcAft>
              <a:buClr>
                <a:schemeClr val="dk1"/>
              </a:buClr>
              <a:buSzPct val="100000"/>
              <a:buFont typeface="Calibri"/>
              <a:buNone/>
            </a:pPr>
            <a:br>
              <a:rPr lang="en-US" sz="4400" b="0" i="0" u="none" strike="noStrike" cap="none" dirty="0">
                <a:solidFill>
                  <a:schemeClr val="dk1"/>
                </a:solidFill>
                <a:latin typeface="Calibri"/>
                <a:ea typeface="Calibri"/>
                <a:cs typeface="Calibri"/>
                <a:sym typeface="Calibri"/>
              </a:rPr>
            </a:br>
            <a:r>
              <a:rPr lang="en-US" sz="5100" b="0" i="0" u="sng" strike="noStrike" cap="none" dirty="0">
                <a:solidFill>
                  <a:schemeClr val="dk1"/>
                </a:solidFill>
                <a:latin typeface="Calibri"/>
                <a:ea typeface="Calibri"/>
                <a:cs typeface="Calibri"/>
                <a:sym typeface="Calibri"/>
              </a:rPr>
              <a:t>Group 2</a:t>
            </a:r>
            <a:r>
              <a:rPr lang="en-US" sz="5100" b="0" i="0" u="none" strike="noStrike" cap="none" dirty="0">
                <a:solidFill>
                  <a:schemeClr val="dk1"/>
                </a:solidFill>
                <a:latin typeface="Calibri"/>
                <a:ea typeface="Calibri"/>
                <a:cs typeface="Calibri"/>
                <a:sym typeface="Calibri"/>
              </a:rPr>
              <a:t>: What </a:t>
            </a:r>
            <a:r>
              <a:rPr lang="en-US" sz="5100" b="1" i="0" u="none" strike="noStrike" cap="none" dirty="0">
                <a:solidFill>
                  <a:schemeClr val="dk1"/>
                </a:solidFill>
                <a:latin typeface="Calibri"/>
                <a:ea typeface="Calibri"/>
                <a:cs typeface="Calibri"/>
                <a:sym typeface="Calibri"/>
              </a:rPr>
              <a:t>Environmental</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ct val="100000"/>
              <a:buFont typeface="Calibri"/>
              <a:buNone/>
            </a:pPr>
            <a:r>
              <a:rPr lang="en-US" sz="5100" b="0" i="0" u="none" strike="noStrike" cap="none" dirty="0">
                <a:solidFill>
                  <a:schemeClr val="dk1"/>
                </a:solidFill>
                <a:latin typeface="Calibri"/>
                <a:ea typeface="Calibri"/>
                <a:cs typeface="Calibri"/>
                <a:sym typeface="Calibri"/>
              </a:rPr>
              <a:t>barriers can you think of that people with a physical disability might encounter, and what impacts might it have on them?</a:t>
            </a:r>
            <a:endParaRPr sz="5100" b="0" i="0" u="none" strike="noStrike" cap="none" dirty="0">
              <a:solidFill>
                <a:schemeClr val="dk1"/>
              </a:solidFill>
              <a:latin typeface="Calibri"/>
              <a:ea typeface="Calibri"/>
              <a:cs typeface="Calibri"/>
              <a:sym typeface="Calibri"/>
            </a:endParaRPr>
          </a:p>
        </p:txBody>
      </p:sp>
      <p:pic>
        <p:nvPicPr>
          <p:cNvPr id="345" name="Google Shape;345;p43" descr="Social Care Wales - FOR Cardiff"/>
          <p:cNvPicPr preferRelativeResize="0"/>
          <p:nvPr/>
        </p:nvPicPr>
        <p:blipFill rotWithShape="1">
          <a:blip r:embed="rId4">
            <a:alphaModFix/>
          </a:blip>
          <a:srcRect/>
          <a:stretch/>
        </p:blipFill>
        <p:spPr>
          <a:xfrm>
            <a:off x="11396724" y="0"/>
            <a:ext cx="795276" cy="1070517"/>
          </a:xfrm>
          <a:prstGeom prst="rect">
            <a:avLst/>
          </a:prstGeom>
          <a:noFill/>
          <a:ln>
            <a:noFill/>
          </a:ln>
        </p:spPr>
      </p:pic>
      <p:sp>
        <p:nvSpPr>
          <p:cNvPr id="3" name="TextBox 2">
            <a:extLst>
              <a:ext uri="{FF2B5EF4-FFF2-40B4-BE49-F238E27FC236}">
                <a16:creationId xmlns:a16="http://schemas.microsoft.com/office/drawing/2014/main" id="{C9573E13-0647-D7FC-70CC-A9DD4D33E163}"/>
              </a:ext>
            </a:extLst>
          </p:cNvPr>
          <p:cNvSpPr txBox="1"/>
          <p:nvPr/>
        </p:nvSpPr>
        <p:spPr>
          <a:xfrm>
            <a:off x="240528" y="-82244"/>
            <a:ext cx="6094674" cy="707886"/>
          </a:xfrm>
          <a:prstGeom prst="rect">
            <a:avLst/>
          </a:prstGeom>
          <a:noFill/>
        </p:spPr>
        <p:txBody>
          <a:bodyPr wrap="square">
            <a:spAutoFit/>
          </a:bodyPr>
          <a:lstStyle/>
          <a:p>
            <a:r>
              <a:rPr lang="cy" sz="4000" b="0" i="0" u="sng" strike="noStrike" cap="none" baseline="0" dirty="0">
                <a:solidFill>
                  <a:srgbClr val="0563C1"/>
                </a:solidFill>
                <a:effectLst/>
                <a:uFill>
                  <a:solidFill>
                    <a:srgbClr val="0563C1"/>
                  </a:solidFill>
                </a:uFill>
                <a:latin typeface="Calibri"/>
                <a:hlinkClick r:id="rId3" history="0"/>
              </a:rPr>
              <a:t>Ymarfer (10 munud): </a:t>
            </a:r>
            <a:endParaRPr lang="en-GB" sz="4000" dirty="0"/>
          </a:p>
        </p:txBody>
      </p:sp>
      <p:sp>
        <p:nvSpPr>
          <p:cNvPr id="5" name="TextBox 4">
            <a:extLst>
              <a:ext uri="{FF2B5EF4-FFF2-40B4-BE49-F238E27FC236}">
                <a16:creationId xmlns:a16="http://schemas.microsoft.com/office/drawing/2014/main" id="{96DA9C64-CEFD-7210-93DF-DB8AE91D55B0}"/>
              </a:ext>
            </a:extLst>
          </p:cNvPr>
          <p:cNvSpPr txBox="1"/>
          <p:nvPr/>
        </p:nvSpPr>
        <p:spPr>
          <a:xfrm>
            <a:off x="159027" y="1053003"/>
            <a:ext cx="5970249" cy="2554545"/>
          </a:xfrm>
          <a:prstGeom prst="rect">
            <a:avLst/>
          </a:prstGeom>
          <a:noFill/>
        </p:spPr>
        <p:txBody>
          <a:bodyPr wrap="square">
            <a:spAutoFit/>
          </a:bodyPr>
          <a:lstStyle/>
          <a:p>
            <a:r>
              <a:rPr lang="cy" sz="3200" b="0" i="0" u="sng" strike="noStrike" cap="none" baseline="0" dirty="0">
                <a:solidFill>
                  <a:srgbClr val="000000"/>
                </a:solidFill>
                <a:effectLst/>
                <a:uFill>
                  <a:solidFill>
                    <a:srgbClr val="000000"/>
                  </a:solidFill>
                </a:uFill>
                <a:latin typeface="Calibri" panose="020F0502020204030204" pitchFamily="34" charset="0"/>
                <a:cs typeface="Calibri" panose="020F0502020204030204" pitchFamily="34" charset="0"/>
              </a:rPr>
              <a:t>Grŵp 1: Pa rwystrau </a:t>
            </a:r>
            <a:r>
              <a:rPr lang="cy" sz="3200" b="1" u="sng" dirty="0">
                <a:solidFill>
                  <a:srgbClr val="000000"/>
                </a:solidFill>
                <a:uFill>
                  <a:solidFill>
                    <a:srgbClr val="000000"/>
                  </a:solidFill>
                </a:uFill>
                <a:latin typeface="Calibri" panose="020F0502020204030204" pitchFamily="34" charset="0"/>
                <a:cs typeface="Calibri" panose="020F0502020204030204" pitchFamily="34" charset="0"/>
              </a:rPr>
              <a:t>C</a:t>
            </a:r>
            <a:r>
              <a:rPr lang="cy" sz="3200" b="1" i="0" u="sng" strike="noStrike" cap="none" baseline="0" dirty="0">
                <a:solidFill>
                  <a:srgbClr val="000000"/>
                </a:solidFill>
                <a:effectLst/>
                <a:uFill>
                  <a:solidFill>
                    <a:srgbClr val="000000"/>
                  </a:solidFill>
                </a:uFill>
                <a:latin typeface="Calibri" panose="020F0502020204030204" pitchFamily="34" charset="0"/>
                <a:cs typeface="Calibri" panose="020F0502020204030204" pitchFamily="34" charset="0"/>
              </a:rPr>
              <a:t>ymdeithasol</a:t>
            </a:r>
            <a:r>
              <a:rPr lang="cy" sz="3200" b="0" i="0" u="sng" strike="noStrike" cap="none" baseline="0" dirty="0">
                <a:solidFill>
                  <a:srgbClr val="000000"/>
                </a:solidFill>
                <a:effectLst/>
                <a:uFill>
                  <a:solidFill>
                    <a:srgbClr val="000000"/>
                  </a:solidFill>
                </a:uFill>
                <a:latin typeface="Calibri" panose="020F0502020204030204" pitchFamily="34" charset="0"/>
                <a:cs typeface="Calibri" panose="020F0502020204030204" pitchFamily="34" charset="0"/>
              </a:rPr>
              <a:t> a allwch chi feddwl amdanynt y gallai pobl ag anabledd corfforol ddod ar eu traws, a pha effeithiau y gallai ei gael arnynt?</a:t>
            </a:r>
            <a:endParaRPr lang="en-GB" sz="32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82447A5-7CF7-3F5E-2057-B0CAD26D5DBF}"/>
              </a:ext>
            </a:extLst>
          </p:cNvPr>
          <p:cNvSpPr txBox="1"/>
          <p:nvPr/>
        </p:nvSpPr>
        <p:spPr>
          <a:xfrm>
            <a:off x="77526" y="4201033"/>
            <a:ext cx="6094674" cy="2031325"/>
          </a:xfrm>
          <a:prstGeom prst="rect">
            <a:avLst/>
          </a:prstGeom>
          <a:noFill/>
        </p:spPr>
        <p:txBody>
          <a:bodyPr wrap="square">
            <a:spAutoFit/>
          </a:bodyPr>
          <a:lstStyle/>
          <a:p>
            <a:pPr marL="0" marR="0" lvl="0" indent="0" algn="l" rtl="0">
              <a:lnSpc>
                <a:spcPct val="90000"/>
              </a:lnSpc>
              <a:spcBef>
                <a:spcPct val="0"/>
              </a:spcBef>
              <a:spcAft>
                <a:spcPct val="0"/>
              </a:spcAft>
              <a:buClr>
                <a:schemeClr val="dk1"/>
              </a:buClr>
              <a:buSzTx/>
              <a:buFont typeface="Calibri"/>
              <a:buNone/>
            </a:pPr>
            <a:r>
              <a:rPr lang="cy" sz="2800" dirty="0">
                <a:latin typeface="Calibri"/>
              </a:rPr>
              <a:t>Grŵp 2 : Pa rwystrau </a:t>
            </a:r>
            <a:r>
              <a:rPr lang="cy" sz="2800" b="1" dirty="0">
                <a:latin typeface="Calibri"/>
              </a:rPr>
              <a:t>Amgylcheddol</a:t>
            </a:r>
          </a:p>
          <a:p>
            <a:pPr marL="0" marR="0" lvl="0" indent="0" algn="l" rtl="0">
              <a:lnSpc>
                <a:spcPct val="90000"/>
              </a:lnSpc>
              <a:spcBef>
                <a:spcPct val="0"/>
              </a:spcBef>
              <a:spcAft>
                <a:spcPct val="0"/>
              </a:spcAft>
              <a:buClr>
                <a:schemeClr val="dk1"/>
              </a:buClr>
              <a:buSzTx/>
              <a:buFont typeface="Calibri"/>
              <a:buNone/>
            </a:pPr>
            <a:r>
              <a:rPr lang="cy" sz="2800" b="0" i="0" u="none" strike="noStrike" cap="none" baseline="0" dirty="0">
                <a:solidFill>
                  <a:srgbClr val="000000"/>
                </a:solidFill>
                <a:effectLst/>
                <a:uFillTx/>
                <a:latin typeface="Calibri"/>
              </a:rPr>
              <a:t>a allwch chi feddwl amdanynt y gallai pobl ag anabledd corfforol ddod ar eu traws, a pha effeithiau y gallai ei gael arnynt?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5"/>
          <p:cNvSpPr txBox="1">
            <a:spLocks noGrp="1"/>
          </p:cNvSpPr>
          <p:nvPr>
            <p:ph type="body" idx="1"/>
          </p:nvPr>
        </p:nvSpPr>
        <p:spPr>
          <a:xfrm>
            <a:off x="6194594" y="148558"/>
            <a:ext cx="4465385" cy="10312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800"/>
              <a:buNone/>
            </a:pPr>
            <a:r>
              <a:rPr lang="en-US" dirty="0"/>
              <a:t>Medical Model of Disability &amp; the Social Model of Disability</a:t>
            </a:r>
            <a:endParaRPr dirty="0"/>
          </a:p>
        </p:txBody>
      </p:sp>
      <p:sp>
        <p:nvSpPr>
          <p:cNvPr id="377" name="Google Shape;377;p45"/>
          <p:cNvSpPr txBox="1">
            <a:spLocks noGrp="1"/>
          </p:cNvSpPr>
          <p:nvPr>
            <p:ph type="body" idx="2"/>
          </p:nvPr>
        </p:nvSpPr>
        <p:spPr>
          <a:xfrm>
            <a:off x="6194594" y="1179842"/>
            <a:ext cx="5909174" cy="46795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2400"/>
              <a:buNone/>
            </a:pPr>
            <a:r>
              <a:rPr lang="en-US" sz="2400" b="1" dirty="0"/>
              <a:t>Medical Model: </a:t>
            </a:r>
            <a:r>
              <a:rPr lang="en-US" sz="2400" dirty="0"/>
              <a:t>suggests the failure or limitation of a person’s body disadvantages him or her. It looks at impairment as something that needs to be cured and the disabled person made well and ‘normal’.</a:t>
            </a:r>
            <a:endParaRPr dirty="0"/>
          </a:p>
          <a:p>
            <a:pPr marL="0" lvl="0" indent="0" algn="l" rtl="0">
              <a:lnSpc>
                <a:spcPct val="90000"/>
              </a:lnSpc>
              <a:spcBef>
                <a:spcPts val="1000"/>
              </a:spcBef>
              <a:spcAft>
                <a:spcPts val="0"/>
              </a:spcAft>
              <a:buClr>
                <a:srgbClr val="16AD85"/>
              </a:buClr>
              <a:buSzPts val="2400"/>
              <a:buNone/>
            </a:pPr>
            <a:endParaRPr sz="2400" dirty="0"/>
          </a:p>
          <a:p>
            <a:pPr marL="0" lvl="0" indent="0" algn="l" rtl="0">
              <a:lnSpc>
                <a:spcPct val="90000"/>
              </a:lnSpc>
              <a:spcBef>
                <a:spcPts val="1000"/>
              </a:spcBef>
              <a:spcAft>
                <a:spcPts val="0"/>
              </a:spcAft>
              <a:buClr>
                <a:srgbClr val="16AD85"/>
              </a:buClr>
              <a:buSzPts val="2400"/>
              <a:buNone/>
            </a:pPr>
            <a:r>
              <a:rPr lang="en-US" sz="2400" b="1" dirty="0"/>
              <a:t>Social Model: </a:t>
            </a:r>
            <a:r>
              <a:rPr lang="en-US" sz="2400" dirty="0"/>
              <a:t>suggests institutional, environmental and attitudinal barriers erected and enforced by society cause disablement. A person’s medical condition is irrelevant.</a:t>
            </a:r>
            <a:endParaRPr sz="2400" b="1" dirty="0"/>
          </a:p>
        </p:txBody>
      </p:sp>
      <p:pic>
        <p:nvPicPr>
          <p:cNvPr id="378" name="Google Shape;378;p45"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sp>
        <p:nvSpPr>
          <p:cNvPr id="3" name="TextBox 2">
            <a:extLst>
              <a:ext uri="{FF2B5EF4-FFF2-40B4-BE49-F238E27FC236}">
                <a16:creationId xmlns:a16="http://schemas.microsoft.com/office/drawing/2014/main" id="{9A294F4C-14A5-A748-B81F-FF8A8B59BF53}"/>
              </a:ext>
            </a:extLst>
          </p:cNvPr>
          <p:cNvSpPr txBox="1"/>
          <p:nvPr/>
        </p:nvSpPr>
        <p:spPr>
          <a:xfrm>
            <a:off x="91968" y="154755"/>
            <a:ext cx="5171795" cy="86793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800"/>
              <a:buNone/>
            </a:pPr>
            <a:r>
              <a:rPr lang="cy" sz="2800" b="0" i="0" u="none" strike="noStrike" cap="none" baseline="0" dirty="0">
                <a:solidFill>
                  <a:srgbClr val="16AD85"/>
                </a:solidFill>
                <a:effectLst/>
                <a:uFillTx/>
                <a:latin typeface="Calibri"/>
              </a:rPr>
              <a:t>Model Meddygol o Anabledd a'r Model Cymdeithasol o Anabledd</a:t>
            </a:r>
          </a:p>
        </p:txBody>
      </p:sp>
      <p:sp>
        <p:nvSpPr>
          <p:cNvPr id="5" name="TextBox 4">
            <a:extLst>
              <a:ext uri="{FF2B5EF4-FFF2-40B4-BE49-F238E27FC236}">
                <a16:creationId xmlns:a16="http://schemas.microsoft.com/office/drawing/2014/main" id="{C6B0D6DD-AC49-8B96-6802-49B840746E8B}"/>
              </a:ext>
            </a:extLst>
          </p:cNvPr>
          <p:cNvSpPr txBox="1"/>
          <p:nvPr/>
        </p:nvSpPr>
        <p:spPr>
          <a:xfrm>
            <a:off x="149087" y="1179842"/>
            <a:ext cx="5647414" cy="3876959"/>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400"/>
              <a:buNone/>
            </a:pP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Model </a:t>
            </a:r>
            <a:r>
              <a:rPr lang="en-GB" sz="2400" b="1" i="0" u="none" strike="noStrike" cap="none" baseline="0" dirty="0" err="1">
                <a:solidFill>
                  <a:srgbClr val="37394C"/>
                </a:solidFill>
                <a:effectLst/>
                <a:uFillTx/>
                <a:latin typeface="Calibri" panose="020F0502020204030204" pitchFamily="34" charset="0"/>
                <a:cs typeface="Calibri" panose="020F0502020204030204" pitchFamily="34" charset="0"/>
              </a:rPr>
              <a:t>Meddygol</a:t>
            </a: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awgrymu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bod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methiant</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gyfyngiad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corff</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person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roi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ef</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neu hi dan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anfantais</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Mae'n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edrych</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rhywbeth</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mae</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angen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wella</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gwneud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y person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iach</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'normal'.</a:t>
            </a:r>
          </a:p>
          <a:p>
            <a:pPr marL="0" lvl="0" indent="0" algn="l" rtl="0">
              <a:lnSpc>
                <a:spcPct val="90000"/>
              </a:lnSpc>
              <a:spcBef>
                <a:spcPts val="1000"/>
              </a:spcBef>
              <a:spcAft>
                <a:spcPct val="0"/>
              </a:spcAft>
              <a:buClr>
                <a:srgbClr val="16AD85"/>
              </a:buClr>
              <a:buSzPts val="2400"/>
              <a:buNone/>
            </a:pP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Model </a:t>
            </a:r>
            <a:r>
              <a:rPr lang="en-GB" sz="2400" b="1" i="0" u="none" strike="noStrike" cap="none" baseline="0" dirty="0" err="1">
                <a:solidFill>
                  <a:srgbClr val="37394C"/>
                </a:solidFill>
                <a:effectLst/>
                <a:uFillTx/>
                <a:latin typeface="Calibri" panose="020F0502020204030204" pitchFamily="34" charset="0"/>
                <a:cs typeface="Calibri" panose="020F0502020204030204" pitchFamily="34" charset="0"/>
              </a:rPr>
              <a:t>Cymdeithasol</a:t>
            </a: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awgrymu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rhwystrau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sefydliadol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amgylcheddol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agwedd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godir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ac a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orfodir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gymdeithas</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achosi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Mae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cyflwr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meddygol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person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amherthnasol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Effect transition="in" filter="fade">
                                      <p:cBhvr>
                                        <p:cTn id="7" dur="500"/>
                                        <p:tgtEl>
                                          <p:spTgt spid="3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Effect transition="in" filter="fade">
                                      <p:cBhvr>
                                        <p:cTn id="12" dur="500"/>
                                        <p:tgtEl>
                                          <p:spTgt spid="3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Effect transition="in" filter="fade">
                                      <p:cBhvr>
                                        <p:cTn id="17" dur="500"/>
                                        <p:tgtEl>
                                          <p:spTgt spid="3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a:spLocks noGrp="1"/>
          </p:cNvSpPr>
          <p:nvPr>
            <p:ph type="title"/>
          </p:nvPr>
        </p:nvSpPr>
        <p:spPr>
          <a:xfrm>
            <a:off x="6172200" y="144379"/>
            <a:ext cx="4961100" cy="499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200" dirty="0"/>
              <a:t>Social Barriers Could Include:</a:t>
            </a:r>
            <a:r>
              <a:rPr lang="en-US" dirty="0"/>
              <a:t> </a:t>
            </a:r>
            <a:endParaRPr dirty="0"/>
          </a:p>
        </p:txBody>
      </p:sp>
      <p:sp>
        <p:nvSpPr>
          <p:cNvPr id="385" name="Google Shape;385;p46"/>
          <p:cNvSpPr txBox="1">
            <a:spLocks noGrp="1"/>
          </p:cNvSpPr>
          <p:nvPr>
            <p:ph type="body" idx="2"/>
          </p:nvPr>
        </p:nvSpPr>
        <p:spPr>
          <a:xfrm>
            <a:off x="6063916" y="1022685"/>
            <a:ext cx="5931600" cy="5751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            </a:t>
            </a:r>
            <a:endParaRPr dirty="0"/>
          </a:p>
          <a:p>
            <a:pPr marL="0" lvl="0" indent="0" algn="l" rtl="0">
              <a:lnSpc>
                <a:spcPct val="90000"/>
              </a:lnSpc>
              <a:spcBef>
                <a:spcPts val="1000"/>
              </a:spcBef>
              <a:spcAft>
                <a:spcPts val="0"/>
              </a:spcAft>
              <a:buClr>
                <a:schemeClr val="dk1"/>
              </a:buClr>
              <a:buSzPts val="2000"/>
              <a:buNone/>
            </a:pPr>
            <a:r>
              <a:rPr lang="en-US" sz="2000" dirty="0"/>
              <a:t>Attitudes &amp; Stigma</a:t>
            </a:r>
            <a:endParaRPr sz="2000"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000"/>
              <a:buNone/>
            </a:pPr>
            <a:r>
              <a:rPr lang="en-US" sz="2000" dirty="0"/>
              <a:t>Reliance on the medical </a:t>
            </a:r>
            <a:endParaRPr dirty="0"/>
          </a:p>
          <a:p>
            <a:pPr marL="0" lvl="0" indent="0" algn="l" rtl="0">
              <a:lnSpc>
                <a:spcPct val="90000"/>
              </a:lnSpc>
              <a:spcBef>
                <a:spcPts val="1000"/>
              </a:spcBef>
              <a:spcAft>
                <a:spcPts val="0"/>
              </a:spcAft>
              <a:buClr>
                <a:schemeClr val="dk1"/>
              </a:buClr>
              <a:buSzPts val="2000"/>
              <a:buNone/>
            </a:pPr>
            <a:r>
              <a:rPr lang="en-US" sz="2000" dirty="0"/>
              <a:t>Model</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Lack of education</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r>
              <a:rPr lang="en-US" sz="2000" dirty="0"/>
              <a:t>                                            Laws</a:t>
            </a:r>
            <a:endParaRPr sz="2000" dirty="0"/>
          </a:p>
        </p:txBody>
      </p:sp>
      <p:pic>
        <p:nvPicPr>
          <p:cNvPr id="386" name="Google Shape;386;p46"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pic>
        <p:nvPicPr>
          <p:cNvPr id="387" name="Google Shape;387;p46" descr="Understanding how our attitudes shape our behaviour | by Psychebites |  Medium"/>
          <p:cNvPicPr preferRelativeResize="0"/>
          <p:nvPr/>
        </p:nvPicPr>
        <p:blipFill rotWithShape="1">
          <a:blip r:embed="rId4">
            <a:alphaModFix/>
          </a:blip>
          <a:srcRect l="-22100" t="-22101" b="6748"/>
          <a:stretch/>
        </p:blipFill>
        <p:spPr>
          <a:xfrm>
            <a:off x="7956343" y="937793"/>
            <a:ext cx="1812490" cy="1265598"/>
          </a:xfrm>
          <a:prstGeom prst="rect">
            <a:avLst/>
          </a:prstGeom>
          <a:noFill/>
          <a:ln>
            <a:noFill/>
          </a:ln>
        </p:spPr>
      </p:pic>
      <p:pic>
        <p:nvPicPr>
          <p:cNvPr id="388" name="Google Shape;388;p46" descr="What is medicine? Why it's so important to answer this question"/>
          <p:cNvPicPr preferRelativeResize="0"/>
          <p:nvPr/>
        </p:nvPicPr>
        <p:blipFill rotWithShape="1">
          <a:blip r:embed="rId5">
            <a:alphaModFix/>
          </a:blip>
          <a:srcRect/>
          <a:stretch/>
        </p:blipFill>
        <p:spPr>
          <a:xfrm>
            <a:off x="8854433" y="2582135"/>
            <a:ext cx="1828800" cy="1187964"/>
          </a:xfrm>
          <a:prstGeom prst="rect">
            <a:avLst/>
          </a:prstGeom>
          <a:noFill/>
          <a:ln>
            <a:noFill/>
          </a:ln>
        </p:spPr>
      </p:pic>
      <p:pic>
        <p:nvPicPr>
          <p:cNvPr id="389" name="Google Shape;389;p46" descr="Does education really make a difference? – just some ideas…"/>
          <p:cNvPicPr preferRelativeResize="0"/>
          <p:nvPr/>
        </p:nvPicPr>
        <p:blipFill rotWithShape="1">
          <a:blip r:embed="rId6">
            <a:alphaModFix/>
          </a:blip>
          <a:srcRect/>
          <a:stretch/>
        </p:blipFill>
        <p:spPr>
          <a:xfrm>
            <a:off x="8247647" y="4086504"/>
            <a:ext cx="1972760" cy="1157353"/>
          </a:xfrm>
          <a:prstGeom prst="rect">
            <a:avLst/>
          </a:prstGeom>
          <a:noFill/>
          <a:ln>
            <a:noFill/>
          </a:ln>
        </p:spPr>
      </p:pic>
      <p:pic>
        <p:nvPicPr>
          <p:cNvPr id="390" name="Google Shape;390;p46" descr="You Need to Know the Difference - Laws vs. Rules - CooperatorNews  Chicagoland, The Condo, HOA &amp; Co-op Monthly"/>
          <p:cNvPicPr preferRelativeResize="0"/>
          <p:nvPr/>
        </p:nvPicPr>
        <p:blipFill rotWithShape="1">
          <a:blip r:embed="rId7">
            <a:alphaModFix/>
          </a:blip>
          <a:srcRect/>
          <a:stretch/>
        </p:blipFill>
        <p:spPr>
          <a:xfrm>
            <a:off x="9610759" y="5329549"/>
            <a:ext cx="2183604" cy="1237330"/>
          </a:xfrm>
          <a:prstGeom prst="rect">
            <a:avLst/>
          </a:prstGeom>
          <a:noFill/>
          <a:ln>
            <a:noFill/>
          </a:ln>
        </p:spPr>
      </p:pic>
      <p:sp>
        <p:nvSpPr>
          <p:cNvPr id="3" name="TextBox 2">
            <a:extLst>
              <a:ext uri="{FF2B5EF4-FFF2-40B4-BE49-F238E27FC236}">
                <a16:creationId xmlns:a16="http://schemas.microsoft.com/office/drawing/2014/main" id="{4B9C23EC-9A91-D359-AF16-13B575A04A92}"/>
              </a:ext>
            </a:extLst>
          </p:cNvPr>
          <p:cNvSpPr txBox="1"/>
          <p:nvPr/>
        </p:nvSpPr>
        <p:spPr>
          <a:xfrm>
            <a:off x="343895" y="151436"/>
            <a:ext cx="6094674" cy="984885"/>
          </a:xfrm>
          <a:prstGeom prst="rect">
            <a:avLst/>
          </a:prstGeom>
          <a:noFill/>
        </p:spPr>
        <p:txBody>
          <a:bodyPr wrap="square">
            <a:spAutoFit/>
          </a:bodyPr>
          <a:lstStyle/>
          <a:p>
            <a:r>
              <a:rPr lang="cy" sz="2900" b="0" i="0" u="none" strike="noStrike" cap="none" baseline="0" dirty="0">
                <a:solidFill>
                  <a:srgbClr val="000000"/>
                </a:solidFill>
                <a:effectLst/>
                <a:uFillTx/>
                <a:latin typeface="Calibri"/>
              </a:rPr>
              <a:t>Gallai Rhwystrau Cymdeithasol Gynnwys: </a:t>
            </a:r>
            <a:endParaRPr lang="en-GB" sz="2900" dirty="0"/>
          </a:p>
        </p:txBody>
      </p:sp>
      <p:sp>
        <p:nvSpPr>
          <p:cNvPr id="5" name="TextBox 4">
            <a:extLst>
              <a:ext uri="{FF2B5EF4-FFF2-40B4-BE49-F238E27FC236}">
                <a16:creationId xmlns:a16="http://schemas.microsoft.com/office/drawing/2014/main" id="{25C8A8D1-0EA4-14EF-4A68-3F69083EB21F}"/>
              </a:ext>
            </a:extLst>
          </p:cNvPr>
          <p:cNvSpPr txBox="1"/>
          <p:nvPr/>
        </p:nvSpPr>
        <p:spPr>
          <a:xfrm>
            <a:off x="466411" y="1511916"/>
            <a:ext cx="6094674" cy="4650504"/>
          </a:xfrm>
          <a:prstGeom prst="rect">
            <a:avLst/>
          </a:prstGeom>
          <a:noFill/>
        </p:spPr>
        <p:txBody>
          <a:bodyPr wrap="square">
            <a:spAutoFit/>
          </a:bodyPr>
          <a:lstStyle/>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Agweddau</a:t>
            </a:r>
            <a:r>
              <a:rPr lang="en-GB" sz="2000" b="0" i="0" u="none" strike="noStrike" cap="none" baseline="0" dirty="0">
                <a:solidFill>
                  <a:srgbClr val="000000"/>
                </a:solidFill>
                <a:effectLst/>
                <a:uFillTx/>
                <a:latin typeface="Calibri"/>
              </a:rPr>
              <a:t> a Stigma</a:t>
            </a:r>
          </a:p>
          <a:p>
            <a:pPr marL="0" lvl="0" indent="0" algn="l" rtl="0">
              <a:lnSpc>
                <a:spcPct val="90000"/>
              </a:lnSpc>
              <a:spcBef>
                <a:spcPts val="1000"/>
              </a:spcBef>
              <a:spcAft>
                <a:spcPct val="0"/>
              </a:spcAft>
              <a:buClr>
                <a:schemeClr val="dk1"/>
              </a:buClr>
              <a:buSzPts val="2800"/>
              <a:buNone/>
            </a:pPr>
            <a:endParaRPr lang="en-GB" dirty="0"/>
          </a:p>
          <a:p>
            <a:pPr marL="0" lvl="0" indent="0" algn="l" rtl="0">
              <a:lnSpc>
                <a:spcPct val="90000"/>
              </a:lnSpc>
              <a:spcBef>
                <a:spcPts val="1000"/>
              </a:spcBef>
              <a:spcAft>
                <a:spcPct val="0"/>
              </a:spcAft>
              <a:buClr>
                <a:schemeClr val="dk1"/>
              </a:buClr>
              <a:buSzPts val="2800"/>
              <a:buNone/>
            </a:pPr>
            <a:endParaRPr lang="en-GB" dirty="0"/>
          </a:p>
          <a:p>
            <a:pPr marL="0" lvl="0" indent="0" algn="l" rtl="0">
              <a:lnSpc>
                <a:spcPct val="90000"/>
              </a:lnSpc>
              <a:spcBef>
                <a:spcPts val="1000"/>
              </a:spcBef>
              <a:spcAft>
                <a:spcPct val="0"/>
              </a:spcAft>
              <a:buClr>
                <a:schemeClr val="dk1"/>
              </a:buClr>
              <a:buSzPts val="2800"/>
              <a:buNone/>
            </a:pPr>
            <a:endParaRPr lang="en-GB" dirty="0"/>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Dibyniaeth</a:t>
            </a:r>
            <a:r>
              <a:rPr lang="en-GB" sz="2000" b="0" i="0" u="none" strike="noStrike" cap="none" baseline="0" dirty="0">
                <a:solidFill>
                  <a:srgbClr val="000000"/>
                </a:solidFill>
                <a:effectLst/>
                <a:uFillTx/>
                <a:latin typeface="Calibri"/>
              </a:rPr>
              <a:t> </a:t>
            </a:r>
            <a:r>
              <a:rPr lang="en-GB" sz="2000" b="0" i="0" u="none" strike="noStrike" cap="none" baseline="0" dirty="0" err="1">
                <a:solidFill>
                  <a:srgbClr val="000000"/>
                </a:solidFill>
                <a:effectLst/>
                <a:uFillTx/>
                <a:latin typeface="Calibri"/>
              </a:rPr>
              <a:t>ar</a:t>
            </a:r>
            <a:r>
              <a:rPr lang="en-GB" sz="2000" b="0" i="0" u="none" strike="noStrike" cap="none" baseline="0" dirty="0">
                <a:solidFill>
                  <a:srgbClr val="000000"/>
                </a:solidFill>
                <a:effectLst/>
                <a:uFillTx/>
                <a:latin typeface="Calibri"/>
              </a:rPr>
              <a:t> y model </a:t>
            </a:r>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Meddygol</a:t>
            </a:r>
            <a:endParaRPr lang="en-GB" sz="2000" b="0" i="0" u="none" strike="noStrike" cap="none" baseline="0" dirty="0">
              <a:solidFill>
                <a:srgbClr val="000000"/>
              </a:solidFill>
              <a:effectLst/>
              <a:uFillTx/>
              <a:latin typeface="Calibri"/>
            </a:endParaRPr>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endParaRPr lang="en-GB" sz="2000" b="0" i="0" u="none" strike="noStrike" cap="none" baseline="0" dirty="0">
              <a:solidFill>
                <a:srgbClr val="000000"/>
              </a:solidFill>
              <a:effectLst/>
              <a:uFillTx/>
              <a:latin typeface="Calibri"/>
            </a:endParaRPr>
          </a:p>
          <a:p>
            <a:pPr marL="0" lvl="0" indent="0" algn="l" rtl="0">
              <a:lnSpc>
                <a:spcPct val="90000"/>
              </a:lnSpc>
              <a:spcBef>
                <a:spcPts val="1000"/>
              </a:spcBef>
              <a:spcAft>
                <a:spcPct val="0"/>
              </a:spcAft>
              <a:buClr>
                <a:schemeClr val="dk1"/>
              </a:buClr>
              <a:buSzPts val="2000"/>
              <a:buNone/>
            </a:pPr>
            <a:r>
              <a:rPr lang="en-GB" sz="2000" b="0" i="0" u="none" strike="noStrike" cap="none" baseline="0" dirty="0" err="1">
                <a:solidFill>
                  <a:srgbClr val="000000"/>
                </a:solidFill>
                <a:effectLst/>
                <a:uFillTx/>
                <a:latin typeface="Calibri"/>
              </a:rPr>
              <a:t>Diffyg</a:t>
            </a:r>
            <a:r>
              <a:rPr lang="en-GB" sz="2000" b="0" i="0" u="none" strike="noStrike" cap="none" baseline="0" dirty="0">
                <a:solidFill>
                  <a:srgbClr val="000000"/>
                </a:solidFill>
                <a:effectLst/>
                <a:uFillTx/>
                <a:latin typeface="Calibri"/>
              </a:rPr>
              <a:t> </a:t>
            </a:r>
            <a:r>
              <a:rPr lang="en-GB" sz="2000" b="0" i="0" u="none" strike="noStrike" cap="none" baseline="0" dirty="0" err="1">
                <a:solidFill>
                  <a:srgbClr val="000000"/>
                </a:solidFill>
                <a:effectLst/>
                <a:uFillTx/>
                <a:latin typeface="Calibri"/>
              </a:rPr>
              <a:t>addysg</a:t>
            </a:r>
            <a:endParaRPr lang="en-GB" sz="2000" b="0" i="0" u="none" strike="noStrike" cap="none" baseline="0" dirty="0">
              <a:solidFill>
                <a:srgbClr val="000000"/>
              </a:solidFill>
              <a:effectLst/>
              <a:uFillTx/>
              <a:latin typeface="Calibri"/>
            </a:endParaRPr>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endParaRPr lang="en-GB" sz="1400" dirty="0"/>
          </a:p>
          <a:p>
            <a:pPr marL="0" lvl="0" indent="0" algn="l" rtl="0">
              <a:lnSpc>
                <a:spcPct val="90000"/>
              </a:lnSpc>
              <a:spcBef>
                <a:spcPts val="1000"/>
              </a:spcBef>
              <a:spcAft>
                <a:spcPct val="0"/>
              </a:spcAft>
              <a:buClr>
                <a:schemeClr val="dk1"/>
              </a:buClr>
              <a:buSzPts val="2000"/>
              <a:buNone/>
            </a:pPr>
            <a:r>
              <a:rPr lang="en-GB" sz="2000" b="0" i="0" u="none" strike="noStrike" cap="none" baseline="0" dirty="0">
                <a:solidFill>
                  <a:srgbClr val="000000"/>
                </a:solidFill>
                <a:effectLst/>
                <a:uFillTx/>
                <a:latin typeface="Calibri"/>
              </a:rPr>
              <a:t>                                        </a:t>
            </a:r>
            <a:r>
              <a:rPr lang="en-GB" sz="2000" b="0" i="0" u="none" strike="noStrike" cap="none" baseline="0" dirty="0" err="1">
                <a:solidFill>
                  <a:srgbClr val="000000"/>
                </a:solidFill>
                <a:effectLst/>
                <a:uFillTx/>
                <a:latin typeface="Calibri"/>
              </a:rPr>
              <a:t>Cyfreithiau</a:t>
            </a:r>
            <a:endParaRPr lang="en-GB" sz="2000" b="0" i="0" u="none" strike="noStrike" cap="none" baseline="0" dirty="0">
              <a:solidFill>
                <a:srgbClr val="000000"/>
              </a:solidFill>
              <a:effectLst/>
              <a:uFillTx/>
              <a:latin typeface="Calibri"/>
            </a:endParaRPr>
          </a:p>
        </p:txBody>
      </p:sp>
      <p:pic>
        <p:nvPicPr>
          <p:cNvPr id="6" name="Google Shape;387;p46" descr="Understanding how our attitudes shape our behaviour | by Psychebites |  Medium">
            <a:extLst>
              <a:ext uri="{FF2B5EF4-FFF2-40B4-BE49-F238E27FC236}">
                <a16:creationId xmlns:a16="http://schemas.microsoft.com/office/drawing/2014/main" id="{BE14EDFF-4163-9A50-DBD9-CEF512291CEB}"/>
              </a:ext>
            </a:extLst>
          </p:cNvPr>
          <p:cNvPicPr preferRelativeResize="0"/>
          <p:nvPr/>
        </p:nvPicPr>
        <p:blipFill rotWithShape="1">
          <a:blip r:embed="rId4">
            <a:alphaModFix/>
          </a:blip>
          <a:srcRect l="-22100" t="-22101" b="6748"/>
          <a:stretch/>
        </p:blipFill>
        <p:spPr>
          <a:xfrm>
            <a:off x="2733652" y="1022685"/>
            <a:ext cx="1812490" cy="1265598"/>
          </a:xfrm>
          <a:prstGeom prst="rect">
            <a:avLst/>
          </a:prstGeom>
          <a:noFill/>
          <a:ln>
            <a:noFill/>
          </a:ln>
        </p:spPr>
      </p:pic>
      <p:pic>
        <p:nvPicPr>
          <p:cNvPr id="7" name="Google Shape;388;p46" descr="What is medicine? Why it's so important to answer this question">
            <a:extLst>
              <a:ext uri="{FF2B5EF4-FFF2-40B4-BE49-F238E27FC236}">
                <a16:creationId xmlns:a16="http://schemas.microsoft.com/office/drawing/2014/main" id="{EC8493A9-4473-2561-4AFD-FEFC4D6FED05}"/>
              </a:ext>
            </a:extLst>
          </p:cNvPr>
          <p:cNvPicPr preferRelativeResize="0"/>
          <p:nvPr/>
        </p:nvPicPr>
        <p:blipFill rotWithShape="1">
          <a:blip r:embed="rId5">
            <a:alphaModFix/>
          </a:blip>
          <a:srcRect/>
          <a:stretch/>
        </p:blipFill>
        <p:spPr>
          <a:xfrm>
            <a:off x="3513748" y="2582135"/>
            <a:ext cx="1828800" cy="1187964"/>
          </a:xfrm>
          <a:prstGeom prst="rect">
            <a:avLst/>
          </a:prstGeom>
          <a:noFill/>
          <a:ln>
            <a:noFill/>
          </a:ln>
        </p:spPr>
      </p:pic>
      <p:pic>
        <p:nvPicPr>
          <p:cNvPr id="8" name="Google Shape;389;p46" descr="Does education really make a difference? – just some ideas…">
            <a:extLst>
              <a:ext uri="{FF2B5EF4-FFF2-40B4-BE49-F238E27FC236}">
                <a16:creationId xmlns:a16="http://schemas.microsoft.com/office/drawing/2014/main" id="{C0C4A6EB-3919-CE25-1578-258792870B6C}"/>
              </a:ext>
            </a:extLst>
          </p:cNvPr>
          <p:cNvPicPr preferRelativeResize="0"/>
          <p:nvPr/>
        </p:nvPicPr>
        <p:blipFill rotWithShape="1">
          <a:blip r:embed="rId6">
            <a:alphaModFix/>
          </a:blip>
          <a:srcRect/>
          <a:stretch/>
        </p:blipFill>
        <p:spPr>
          <a:xfrm>
            <a:off x="2527368" y="4086503"/>
            <a:ext cx="1972760" cy="1157353"/>
          </a:xfrm>
          <a:prstGeom prst="rect">
            <a:avLst/>
          </a:prstGeom>
          <a:noFill/>
          <a:ln>
            <a:noFill/>
          </a:ln>
        </p:spPr>
      </p:pic>
      <p:pic>
        <p:nvPicPr>
          <p:cNvPr id="9" name="Google Shape;390;p46" descr="You Need to Know the Difference - Laws vs. Rules - CooperatorNews  Chicagoland, The Condo, HOA &amp; Co-op Monthly">
            <a:extLst>
              <a:ext uri="{FF2B5EF4-FFF2-40B4-BE49-F238E27FC236}">
                <a16:creationId xmlns:a16="http://schemas.microsoft.com/office/drawing/2014/main" id="{CA4F284A-CA7B-26E1-8957-EC3162F0B3AD}"/>
              </a:ext>
            </a:extLst>
          </p:cNvPr>
          <p:cNvPicPr preferRelativeResize="0"/>
          <p:nvPr/>
        </p:nvPicPr>
        <p:blipFill rotWithShape="1">
          <a:blip r:embed="rId7">
            <a:alphaModFix/>
          </a:blip>
          <a:srcRect/>
          <a:stretch/>
        </p:blipFill>
        <p:spPr>
          <a:xfrm>
            <a:off x="4074140" y="5300685"/>
            <a:ext cx="2183604" cy="123733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7"/>
          <p:cNvSpPr txBox="1">
            <a:spLocks noGrp="1"/>
          </p:cNvSpPr>
          <p:nvPr>
            <p:ph type="title"/>
          </p:nvPr>
        </p:nvSpPr>
        <p:spPr>
          <a:xfrm>
            <a:off x="6427255" y="479902"/>
            <a:ext cx="4824663" cy="8139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800" dirty="0"/>
              <a:t>Why is the Social Model of Disability So Important? </a:t>
            </a:r>
            <a:endParaRPr sz="2800" dirty="0"/>
          </a:p>
        </p:txBody>
      </p:sp>
      <p:pic>
        <p:nvPicPr>
          <p:cNvPr id="396" name="Google Shape;396;p47"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pic>
        <p:nvPicPr>
          <p:cNvPr id="397" name="Google Shape;397;p47" descr="The Welsh Government’s Let’s Talk Respect campaign team recently produced its first animation- a short film called ‘Let’s Raise the Roof’ to illustrate #TheSocialModelofDisability. The film is about Sam, a non-disabled person in a world full of wheelchair users. The animation follows Sam as he tries to make a good first impression at his new job. It’s a light-hearted film with a serious message, and is just the start of our journey to breaking down barriers and embrace the Social Model." title="Let's Raise the Roof   - A Social Model of Disability">
            <a:hlinkClick r:id="rId4"/>
          </p:cNvPr>
          <p:cNvPicPr preferRelativeResize="0"/>
          <p:nvPr/>
        </p:nvPicPr>
        <p:blipFill>
          <a:blip r:embed="rId5">
            <a:alphaModFix/>
          </a:blip>
          <a:stretch>
            <a:fillRect/>
          </a:stretch>
        </p:blipFill>
        <p:spPr>
          <a:xfrm>
            <a:off x="6096000" y="2198799"/>
            <a:ext cx="5487175" cy="4115375"/>
          </a:xfrm>
          <a:prstGeom prst="rect">
            <a:avLst/>
          </a:prstGeom>
          <a:noFill/>
          <a:ln>
            <a:noFill/>
          </a:ln>
        </p:spPr>
      </p:pic>
      <p:sp>
        <p:nvSpPr>
          <p:cNvPr id="3" name="TextBox 2">
            <a:extLst>
              <a:ext uri="{FF2B5EF4-FFF2-40B4-BE49-F238E27FC236}">
                <a16:creationId xmlns:a16="http://schemas.microsoft.com/office/drawing/2014/main" id="{ED4B873A-64F8-B728-B11C-0F2CF0DC5EA4}"/>
              </a:ext>
            </a:extLst>
          </p:cNvPr>
          <p:cNvSpPr txBox="1"/>
          <p:nvPr/>
        </p:nvSpPr>
        <p:spPr>
          <a:xfrm>
            <a:off x="170406" y="482466"/>
            <a:ext cx="5037698" cy="861774"/>
          </a:xfrm>
          <a:prstGeom prst="rect">
            <a:avLst/>
          </a:prstGeom>
          <a:noFill/>
        </p:spPr>
        <p:txBody>
          <a:bodyPr wrap="square">
            <a:spAutoFit/>
          </a:bodyPr>
          <a:lstStyle/>
          <a:p>
            <a:r>
              <a:rPr lang="cy" sz="2500" b="0" i="0" u="none" strike="noStrike" cap="none" baseline="0" dirty="0">
                <a:solidFill>
                  <a:srgbClr val="000000"/>
                </a:solidFill>
                <a:effectLst/>
                <a:uFillTx/>
                <a:latin typeface="Calibri"/>
              </a:rPr>
              <a:t>Pam fod y Model Cymdeithasol o Anabledd Mor Bwysig? </a:t>
            </a:r>
            <a:endParaRPr lang="en-GB" sz="2500" dirty="0"/>
          </a:p>
        </p:txBody>
      </p:sp>
      <p:pic>
        <p:nvPicPr>
          <p:cNvPr id="4" name="Google Shape;397;p47" descr="The Welsh Government’s Let’s Talk Respect campaign team recently produced its first animation- a short film called ‘Let’s Raise the Roof’ to illustrate #TheSocialModelofDisability. The film is about Sam, a non-disabled person in a world full of wheelchair users. The animation follows Sam as he tries to make a good first impression at his new job. It’s a light-hearted film with a serious message, and is just the start of our journey to breaking down barriers and embrace the Social Model." title="Let's Raise the Roof   - A Social Model of Disability">
            <a:hlinkClick r:id="rId4"/>
            <a:extLst>
              <a:ext uri="{FF2B5EF4-FFF2-40B4-BE49-F238E27FC236}">
                <a16:creationId xmlns:a16="http://schemas.microsoft.com/office/drawing/2014/main" id="{D7C814C1-8EA9-E001-695D-9DBE20FD164A}"/>
              </a:ext>
            </a:extLst>
          </p:cNvPr>
          <p:cNvPicPr preferRelativeResize="0"/>
          <p:nvPr/>
        </p:nvPicPr>
        <p:blipFill>
          <a:blip r:embed="rId5">
            <a:alphaModFix/>
          </a:blip>
          <a:stretch>
            <a:fillRect/>
          </a:stretch>
        </p:blipFill>
        <p:spPr>
          <a:xfrm>
            <a:off x="170406" y="2198799"/>
            <a:ext cx="5487175" cy="411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8"/>
          <p:cNvSpPr txBox="1">
            <a:spLocks noGrp="1"/>
          </p:cNvSpPr>
          <p:nvPr>
            <p:ph type="title"/>
          </p:nvPr>
        </p:nvSpPr>
        <p:spPr>
          <a:xfrm>
            <a:off x="6340642" y="1"/>
            <a:ext cx="4792579" cy="11670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Environmental Barriers Could Include:</a:t>
            </a:r>
            <a:r>
              <a:rPr lang="en-US" dirty="0"/>
              <a:t> </a:t>
            </a:r>
            <a:endParaRPr dirty="0"/>
          </a:p>
        </p:txBody>
      </p:sp>
      <p:sp>
        <p:nvSpPr>
          <p:cNvPr id="403" name="Google Shape;403;p48"/>
          <p:cNvSpPr txBox="1">
            <a:spLocks noGrp="1"/>
          </p:cNvSpPr>
          <p:nvPr>
            <p:ph type="body" idx="2"/>
          </p:nvPr>
        </p:nvSpPr>
        <p:spPr>
          <a:xfrm>
            <a:off x="6340642" y="1287379"/>
            <a:ext cx="5654842" cy="5486400"/>
          </a:xfrm>
          <a:prstGeom prst="rect">
            <a:avLst/>
          </a:prstGeom>
          <a:noFill/>
          <a:ln>
            <a:noFill/>
          </a:ln>
        </p:spPr>
        <p:txBody>
          <a:bodyPr spcFirstLastPara="1" wrap="square" lIns="91425" tIns="45700" rIns="91425" bIns="45700" anchor="t" anchorCtr="0">
            <a:normAutofit/>
          </a:bodyPr>
          <a:lstStyle/>
          <a:p>
            <a:pPr marL="228600" lvl="0" indent="-239383" algn="l" rtl="0">
              <a:lnSpc>
                <a:spcPct val="90000"/>
              </a:lnSpc>
              <a:spcBef>
                <a:spcPts val="0"/>
              </a:spcBef>
              <a:spcAft>
                <a:spcPts val="0"/>
              </a:spcAft>
              <a:buClr>
                <a:srgbClr val="17AA80"/>
              </a:buClr>
              <a:buSzPct val="100000"/>
              <a:buChar char="•"/>
            </a:pPr>
            <a:r>
              <a:rPr lang="en-US" sz="2000" dirty="0"/>
              <a:t>Lack of architectural design and forethought (ramps, lifts, gradients, space for maneuverability). </a:t>
            </a:r>
            <a:endParaRPr sz="2000" dirty="0"/>
          </a:p>
          <a:p>
            <a:pPr marL="228600" lvl="0" indent="-239383" algn="l" rtl="0">
              <a:lnSpc>
                <a:spcPct val="90000"/>
              </a:lnSpc>
              <a:spcBef>
                <a:spcPts val="1000"/>
              </a:spcBef>
              <a:spcAft>
                <a:spcPts val="0"/>
              </a:spcAft>
              <a:buClr>
                <a:srgbClr val="17AA80"/>
              </a:buClr>
              <a:buSzPct val="100000"/>
              <a:buChar char="•"/>
            </a:pPr>
            <a:r>
              <a:rPr lang="en-US" sz="2000" dirty="0"/>
              <a:t>Poor tactile or acoustic design and facilities (e.g. omission of audio technology).</a:t>
            </a:r>
            <a:endParaRPr sz="2000" dirty="0"/>
          </a:p>
          <a:p>
            <a:pPr marL="228600" lvl="0" indent="-239383" algn="l" rtl="0">
              <a:lnSpc>
                <a:spcPct val="90000"/>
              </a:lnSpc>
              <a:spcBef>
                <a:spcPts val="1000"/>
              </a:spcBef>
              <a:spcAft>
                <a:spcPts val="0"/>
              </a:spcAft>
              <a:buClr>
                <a:srgbClr val="17AA80"/>
              </a:buClr>
              <a:buSzPct val="100000"/>
              <a:buChar char="•"/>
            </a:pPr>
            <a:r>
              <a:rPr lang="en-US" sz="2000" dirty="0"/>
              <a:t>Poor local transport infrastructure &amp; modes of transportation. </a:t>
            </a:r>
            <a:endParaRPr sz="2000" dirty="0"/>
          </a:p>
          <a:p>
            <a:pPr marL="228600" lvl="0" indent="-239383" algn="l" rtl="0">
              <a:lnSpc>
                <a:spcPct val="90000"/>
              </a:lnSpc>
              <a:spcBef>
                <a:spcPts val="1000"/>
              </a:spcBef>
              <a:spcAft>
                <a:spcPts val="0"/>
              </a:spcAft>
              <a:buClr>
                <a:srgbClr val="17AA80"/>
              </a:buClr>
              <a:buSzPct val="100000"/>
              <a:buChar char="•"/>
            </a:pPr>
            <a:r>
              <a:rPr lang="en-US" sz="2000" dirty="0"/>
              <a:t>Poor visual concept (lighting, aspect &amp; accessibility). </a:t>
            </a:r>
            <a:endParaRPr sz="2000" dirty="0"/>
          </a:p>
          <a:p>
            <a:pPr marL="228600" lvl="0" indent="-239383" algn="l" rtl="0">
              <a:lnSpc>
                <a:spcPct val="90000"/>
              </a:lnSpc>
              <a:spcBef>
                <a:spcPts val="1000"/>
              </a:spcBef>
              <a:spcAft>
                <a:spcPts val="0"/>
              </a:spcAft>
              <a:buClr>
                <a:srgbClr val="17AA80"/>
              </a:buClr>
              <a:buSzPct val="100000"/>
              <a:buChar char="•"/>
            </a:pPr>
            <a:r>
              <a:rPr lang="en-US" sz="2000" dirty="0"/>
              <a:t>Lack of assistive technologies. </a:t>
            </a:r>
            <a:endParaRPr sz="2000" dirty="0"/>
          </a:p>
          <a:p>
            <a:pPr marL="228600" lvl="0" indent="-239383" algn="l" rtl="0">
              <a:lnSpc>
                <a:spcPct val="90000"/>
              </a:lnSpc>
              <a:spcBef>
                <a:spcPts val="1000"/>
              </a:spcBef>
              <a:spcAft>
                <a:spcPts val="0"/>
              </a:spcAft>
              <a:buClr>
                <a:srgbClr val="17AA80"/>
              </a:buClr>
              <a:buSzPct val="100000"/>
              <a:buChar char="•"/>
            </a:pPr>
            <a:r>
              <a:rPr lang="en-US" sz="2000" dirty="0"/>
              <a:t>Lack of consultation with others. </a:t>
            </a:r>
            <a:endParaRPr sz="2000" dirty="0"/>
          </a:p>
          <a:p>
            <a:pPr marL="228600" lvl="0" indent="-239383" algn="l" rtl="0">
              <a:lnSpc>
                <a:spcPct val="90000"/>
              </a:lnSpc>
              <a:spcBef>
                <a:spcPts val="1000"/>
              </a:spcBef>
              <a:spcAft>
                <a:spcPts val="0"/>
              </a:spcAft>
              <a:buClr>
                <a:srgbClr val="17AA80"/>
              </a:buClr>
              <a:buSzPct val="100000"/>
              <a:buChar char="•"/>
            </a:pPr>
            <a:r>
              <a:rPr lang="en-US" sz="2000" dirty="0"/>
              <a:t>Opening &amp; closing times. </a:t>
            </a:r>
            <a:endParaRPr sz="2000" dirty="0"/>
          </a:p>
          <a:p>
            <a:pPr marL="228600" lvl="0" indent="-239383" algn="l" rtl="0">
              <a:lnSpc>
                <a:spcPct val="90000"/>
              </a:lnSpc>
              <a:spcBef>
                <a:spcPts val="1000"/>
              </a:spcBef>
              <a:spcAft>
                <a:spcPts val="0"/>
              </a:spcAft>
              <a:buClr>
                <a:srgbClr val="17AA80"/>
              </a:buClr>
              <a:buSzPct val="100000"/>
              <a:buChar char="•"/>
            </a:pPr>
            <a:r>
              <a:rPr lang="en-US" sz="2000" dirty="0"/>
              <a:t>Access to information and possible assistance.</a:t>
            </a:r>
            <a:endParaRPr sz="2000" dirty="0"/>
          </a:p>
          <a:p>
            <a:pPr marL="228600" lvl="0" indent="-239383" algn="l" rtl="0">
              <a:lnSpc>
                <a:spcPct val="90000"/>
              </a:lnSpc>
              <a:spcBef>
                <a:spcPts val="1000"/>
              </a:spcBef>
              <a:spcAft>
                <a:spcPts val="0"/>
              </a:spcAft>
              <a:buClr>
                <a:srgbClr val="17AA80"/>
              </a:buClr>
              <a:buSzPct val="100000"/>
              <a:buChar char="•"/>
            </a:pPr>
            <a:r>
              <a:rPr lang="en-US" sz="2000" dirty="0"/>
              <a:t>Assumptions about communication needs.     </a:t>
            </a:r>
            <a:endParaRPr sz="2000" dirty="0"/>
          </a:p>
        </p:txBody>
      </p:sp>
      <p:pic>
        <p:nvPicPr>
          <p:cNvPr id="404" name="Google Shape;404;p48" descr="Social Care Wales - FOR Cardiff"/>
          <p:cNvPicPr preferRelativeResize="0"/>
          <p:nvPr/>
        </p:nvPicPr>
        <p:blipFill rotWithShape="1">
          <a:blip r:embed="rId3">
            <a:alphaModFix/>
          </a:blip>
          <a:srcRect/>
          <a:stretch/>
        </p:blipFill>
        <p:spPr>
          <a:xfrm>
            <a:off x="11396724" y="1"/>
            <a:ext cx="795276" cy="1022684"/>
          </a:xfrm>
          <a:prstGeom prst="rect">
            <a:avLst/>
          </a:prstGeom>
          <a:noFill/>
          <a:ln>
            <a:noFill/>
          </a:ln>
        </p:spPr>
      </p:pic>
      <p:sp>
        <p:nvSpPr>
          <p:cNvPr id="3" name="TextBox 2">
            <a:extLst>
              <a:ext uri="{FF2B5EF4-FFF2-40B4-BE49-F238E27FC236}">
                <a16:creationId xmlns:a16="http://schemas.microsoft.com/office/drawing/2014/main" id="{8F66AD87-6264-23A8-9A31-7FCB89FE32FD}"/>
              </a:ext>
            </a:extLst>
          </p:cNvPr>
          <p:cNvSpPr txBox="1"/>
          <p:nvPr/>
        </p:nvSpPr>
        <p:spPr>
          <a:xfrm>
            <a:off x="222114" y="44923"/>
            <a:ext cx="5502825" cy="1077218"/>
          </a:xfrm>
          <a:prstGeom prst="rect">
            <a:avLst/>
          </a:prstGeom>
          <a:noFill/>
        </p:spPr>
        <p:txBody>
          <a:bodyPr wrap="square">
            <a:spAutoFit/>
          </a:bodyPr>
          <a:lstStyle/>
          <a:p>
            <a:r>
              <a:rPr lang="cy" sz="3200" b="0" i="0" u="none" strike="noStrike" cap="none" baseline="0" dirty="0">
                <a:solidFill>
                  <a:srgbClr val="000000"/>
                </a:solidFill>
                <a:effectLst/>
                <a:uFillTx/>
                <a:latin typeface="Calibri"/>
              </a:rPr>
              <a:t>Gallai Rhwystrau Amgylcheddol Gynnwys: </a:t>
            </a:r>
            <a:endParaRPr lang="en-GB" sz="3200" dirty="0"/>
          </a:p>
        </p:txBody>
      </p:sp>
      <p:sp>
        <p:nvSpPr>
          <p:cNvPr id="5" name="TextBox 4">
            <a:extLst>
              <a:ext uri="{FF2B5EF4-FFF2-40B4-BE49-F238E27FC236}">
                <a16:creationId xmlns:a16="http://schemas.microsoft.com/office/drawing/2014/main" id="{9D14B159-F2F4-CF36-EDAD-B08143DB83BC}"/>
              </a:ext>
            </a:extLst>
          </p:cNvPr>
          <p:cNvSpPr txBox="1"/>
          <p:nvPr/>
        </p:nvSpPr>
        <p:spPr>
          <a:xfrm>
            <a:off x="85199" y="1287379"/>
            <a:ext cx="6094674" cy="4719241"/>
          </a:xfrm>
          <a:prstGeom prst="rect">
            <a:avLst/>
          </a:prstGeom>
          <a:noFill/>
        </p:spPr>
        <p:txBody>
          <a:bodyPr wrap="square">
            <a:spAutoFit/>
          </a:bodyPr>
          <a:lstStyle/>
          <a:p>
            <a:pPr marL="228600" lvl="0" indent="-239383" algn="l" rtl="0">
              <a:lnSpc>
                <a:spcPct val="90000"/>
              </a:lnSpc>
              <a:spcBef>
                <a:spcPct val="0"/>
              </a:spcBef>
              <a:spcAft>
                <a:spcPct val="0"/>
              </a:spcAft>
              <a:buClr>
                <a:srgbClr val="17AA80"/>
              </a:buClr>
              <a:buSzTx/>
              <a:buChar char="•"/>
            </a:pPr>
            <a:r>
              <a:rPr lang="cy" sz="2000" b="0" i="0" u="none" strike="noStrike" cap="none" baseline="0" dirty="0">
                <a:solidFill>
                  <a:srgbClr val="000000"/>
                </a:solidFill>
                <a:effectLst/>
                <a:uFillTx/>
                <a:latin typeface="Calibri"/>
              </a:rPr>
              <a:t>Diffyg dylunio a rhagfeddwl pensaernïol (rampiau, lifftiau, graddiannau, lle ar gyfer symudedd).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Dyluniad a chyfleusterau cyffyrddol neu acwstig gwael (ee diffyg technoleg sain).</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Isadeiledd trafnidiaeth leol a dulliau trafnidiaeth gwael.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Cysyniad gweledol gwael (goleuadau, agwedd a hygyrchedd).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Diffyg technolegau cynorthwyol.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Diffyg ymgynghori ag eraill.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Oriau agor a chau. </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Mynediad at wybodaeth a chymorth posibl.</a:t>
            </a:r>
          </a:p>
          <a:p>
            <a:pPr marL="228600" lvl="0" indent="-239383" algn="l" rtl="0">
              <a:lnSpc>
                <a:spcPct val="90000"/>
              </a:lnSpc>
              <a:spcBef>
                <a:spcPts val="1000"/>
              </a:spcBef>
              <a:spcAft>
                <a:spcPct val="0"/>
              </a:spcAft>
              <a:buClr>
                <a:srgbClr val="17AA80"/>
              </a:buClr>
              <a:buSzTx/>
              <a:buChar char="•"/>
            </a:pPr>
            <a:r>
              <a:rPr lang="cy" sz="2000" b="0" i="0" u="none" strike="noStrike" cap="none" baseline="0" dirty="0">
                <a:solidFill>
                  <a:srgbClr val="000000"/>
                </a:solidFill>
                <a:effectLst/>
                <a:uFillTx/>
                <a:latin typeface="Calibri"/>
              </a:rPr>
              <a:t>Rhagdybiaethau ynghylch anghenion cyfathrebu.     </a:t>
            </a:r>
            <a:endParaRPr lang="cy" sz="2700" b="0" i="0" u="none" strike="noStrike" cap="none" baseline="0" dirty="0">
              <a:solidFill>
                <a:srgbClr val="000000"/>
              </a:solidFill>
              <a:effectLst/>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xEl>
                                              <p:pRg st="1" end="1"/>
                                            </p:txEl>
                                          </p:spTgt>
                                        </p:tgtEl>
                                        <p:attrNameLst>
                                          <p:attrName>style.visibility</p:attrName>
                                        </p:attrNameLst>
                                      </p:cBhvr>
                                      <p:to>
                                        <p:strVal val="visible"/>
                                      </p:to>
                                    </p:set>
                                    <p:animEffect transition="in" filter="fade">
                                      <p:cBhvr>
                                        <p:cTn id="12" dur="500"/>
                                        <p:tgtEl>
                                          <p:spTgt spid="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3">
                                            <p:txEl>
                                              <p:pRg st="2" end="2"/>
                                            </p:txEl>
                                          </p:spTgt>
                                        </p:tgtEl>
                                        <p:attrNameLst>
                                          <p:attrName>style.visibility</p:attrName>
                                        </p:attrNameLst>
                                      </p:cBhvr>
                                      <p:to>
                                        <p:strVal val="visible"/>
                                      </p:to>
                                    </p:set>
                                    <p:animEffect transition="in" filter="fade">
                                      <p:cBhvr>
                                        <p:cTn id="17" dur="500"/>
                                        <p:tgtEl>
                                          <p:spTgt spid="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3">
                                            <p:txEl>
                                              <p:pRg st="3" end="3"/>
                                            </p:txEl>
                                          </p:spTgt>
                                        </p:tgtEl>
                                        <p:attrNameLst>
                                          <p:attrName>style.visibility</p:attrName>
                                        </p:attrNameLst>
                                      </p:cBhvr>
                                      <p:to>
                                        <p:strVal val="visible"/>
                                      </p:to>
                                    </p:set>
                                    <p:animEffect transition="in" filter="fade">
                                      <p:cBhvr>
                                        <p:cTn id="22" dur="500"/>
                                        <p:tgtEl>
                                          <p:spTgt spid="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3">
                                            <p:txEl>
                                              <p:pRg st="4" end="4"/>
                                            </p:txEl>
                                          </p:spTgt>
                                        </p:tgtEl>
                                        <p:attrNameLst>
                                          <p:attrName>style.visibility</p:attrName>
                                        </p:attrNameLst>
                                      </p:cBhvr>
                                      <p:to>
                                        <p:strVal val="visible"/>
                                      </p:to>
                                    </p:set>
                                    <p:animEffect transition="in" filter="fade">
                                      <p:cBhvr>
                                        <p:cTn id="27" dur="500"/>
                                        <p:tgtEl>
                                          <p:spTgt spid="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3">
                                            <p:txEl>
                                              <p:pRg st="5" end="5"/>
                                            </p:txEl>
                                          </p:spTgt>
                                        </p:tgtEl>
                                        <p:attrNameLst>
                                          <p:attrName>style.visibility</p:attrName>
                                        </p:attrNameLst>
                                      </p:cBhvr>
                                      <p:to>
                                        <p:strVal val="visible"/>
                                      </p:to>
                                    </p:set>
                                    <p:animEffect transition="in" filter="fade">
                                      <p:cBhvr>
                                        <p:cTn id="32" dur="500"/>
                                        <p:tgtEl>
                                          <p:spTgt spid="4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3">
                                            <p:txEl>
                                              <p:pRg st="6" end="6"/>
                                            </p:txEl>
                                          </p:spTgt>
                                        </p:tgtEl>
                                        <p:attrNameLst>
                                          <p:attrName>style.visibility</p:attrName>
                                        </p:attrNameLst>
                                      </p:cBhvr>
                                      <p:to>
                                        <p:strVal val="visible"/>
                                      </p:to>
                                    </p:set>
                                    <p:animEffect transition="in" filter="fade">
                                      <p:cBhvr>
                                        <p:cTn id="37" dur="500"/>
                                        <p:tgtEl>
                                          <p:spTgt spid="4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3">
                                            <p:txEl>
                                              <p:pRg st="7" end="7"/>
                                            </p:txEl>
                                          </p:spTgt>
                                        </p:tgtEl>
                                        <p:attrNameLst>
                                          <p:attrName>style.visibility</p:attrName>
                                        </p:attrNameLst>
                                      </p:cBhvr>
                                      <p:to>
                                        <p:strVal val="visible"/>
                                      </p:to>
                                    </p:set>
                                    <p:animEffect transition="in" filter="fade">
                                      <p:cBhvr>
                                        <p:cTn id="42" dur="500"/>
                                        <p:tgtEl>
                                          <p:spTgt spid="4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3">
                                            <p:txEl>
                                              <p:pRg st="8" end="8"/>
                                            </p:txEl>
                                          </p:spTgt>
                                        </p:tgtEl>
                                        <p:attrNameLst>
                                          <p:attrName>style.visibility</p:attrName>
                                        </p:attrNameLst>
                                      </p:cBhvr>
                                      <p:to>
                                        <p:strVal val="visible"/>
                                      </p:to>
                                    </p:set>
                                    <p:animEffect transition="in" filter="fade">
                                      <p:cBhvr>
                                        <p:cTn id="47" dur="500"/>
                                        <p:tgtEl>
                                          <p:spTgt spid="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body" idx="3"/>
          </p:nvPr>
        </p:nvSpPr>
        <p:spPr>
          <a:xfrm>
            <a:off x="6255834" y="245327"/>
            <a:ext cx="4278555" cy="55756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3600"/>
              <a:buFont typeface="Calibri"/>
              <a:buNone/>
            </a:pPr>
            <a:r>
              <a:rPr lang="en-US" sz="3600" dirty="0"/>
              <a:t>Learning Outcome: </a:t>
            </a: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3200"/>
              <a:buFont typeface="Calibri"/>
              <a:buNone/>
            </a:pPr>
            <a:r>
              <a:rPr lang="en-US" sz="3200" dirty="0">
                <a:solidFill>
                  <a:srgbClr val="00B050"/>
                </a:solidFill>
              </a:rPr>
              <a:t>4. </a:t>
            </a:r>
            <a:r>
              <a:rPr lang="en-US" sz="3200" dirty="0">
                <a:solidFill>
                  <a:schemeClr val="dk1"/>
                </a:solidFill>
              </a:rPr>
              <a:t>Understand the Concept of ‘Disability’, ‘Disabled’ and ‘Physical Impairment’. </a:t>
            </a:r>
          </a:p>
          <a:p>
            <a:pPr marL="0" lvl="0" indent="0" algn="l" rtl="0">
              <a:lnSpc>
                <a:spcPct val="90000"/>
              </a:lnSpc>
              <a:spcBef>
                <a:spcPts val="1000"/>
              </a:spcBef>
              <a:spcAft>
                <a:spcPts val="0"/>
              </a:spcAft>
              <a:buClr>
                <a:srgbClr val="16AD85"/>
              </a:buClr>
              <a:buSzPts val="3200"/>
              <a:buFont typeface="Calibri"/>
              <a:buNone/>
            </a:pPr>
            <a:endParaRPr lang="en-US" sz="3200" dirty="0">
              <a:solidFill>
                <a:schemeClr val="dk1"/>
              </a:solidFill>
            </a:endParaRPr>
          </a:p>
          <a:p>
            <a:pPr marL="0" lvl="0" indent="0" algn="l" rtl="0">
              <a:lnSpc>
                <a:spcPct val="90000"/>
              </a:lnSpc>
              <a:spcBef>
                <a:spcPts val="1000"/>
              </a:spcBef>
              <a:spcAft>
                <a:spcPts val="0"/>
              </a:spcAft>
              <a:buClr>
                <a:srgbClr val="16AD85"/>
              </a:buClr>
              <a:buSzPts val="3200"/>
              <a:buFont typeface="Calibri"/>
              <a:buNone/>
            </a:pPr>
            <a:endParaRPr sz="3500" dirty="0"/>
          </a:p>
          <a:p>
            <a:pPr marL="0" lvl="0" indent="0" algn="l" rtl="0">
              <a:lnSpc>
                <a:spcPct val="90000"/>
              </a:lnSpc>
              <a:spcBef>
                <a:spcPts val="1000"/>
              </a:spcBef>
              <a:spcAft>
                <a:spcPts val="0"/>
              </a:spcAft>
              <a:buClr>
                <a:srgbClr val="16AD85"/>
              </a:buClr>
              <a:buSzPts val="3200"/>
              <a:buFont typeface="Calibri"/>
              <a:buNone/>
            </a:pPr>
            <a:endParaRPr sz="3200" dirty="0"/>
          </a:p>
        </p:txBody>
      </p:sp>
      <p:pic>
        <p:nvPicPr>
          <p:cNvPr id="122" name="Google Shape;122;p17" descr="Social Care Wales - FOR Cardiff"/>
          <p:cNvPicPr preferRelativeResize="0"/>
          <p:nvPr/>
        </p:nvPicPr>
        <p:blipFill rotWithShape="1">
          <a:blip r:embed="rId3">
            <a:alphaModFix/>
          </a:blip>
          <a:srcRect/>
          <a:stretch/>
        </p:blipFill>
        <p:spPr>
          <a:xfrm>
            <a:off x="10886159" y="0"/>
            <a:ext cx="1116654" cy="1503123"/>
          </a:xfrm>
          <a:prstGeom prst="rect">
            <a:avLst/>
          </a:prstGeom>
          <a:noFill/>
          <a:ln>
            <a:noFill/>
          </a:ln>
        </p:spPr>
      </p:pic>
      <p:sp>
        <p:nvSpPr>
          <p:cNvPr id="4" name="TextBox 3">
            <a:extLst>
              <a:ext uri="{FF2B5EF4-FFF2-40B4-BE49-F238E27FC236}">
                <a16:creationId xmlns:a16="http://schemas.microsoft.com/office/drawing/2014/main" id="{B33D5FD4-0E96-2EFB-E023-3336529E5678}"/>
              </a:ext>
            </a:extLst>
          </p:cNvPr>
          <p:cNvSpPr txBox="1"/>
          <p:nvPr/>
        </p:nvSpPr>
        <p:spPr>
          <a:xfrm>
            <a:off x="411480" y="245327"/>
            <a:ext cx="4278555" cy="2769989"/>
          </a:xfrm>
          <a:prstGeom prst="rect">
            <a:avLst/>
          </a:prstGeom>
          <a:noFill/>
        </p:spPr>
        <p:txBody>
          <a:bodyPr wrap="square" lIns="91440" tIns="45720" rIns="91440" bIns="45720" anchor="t">
            <a:spAutoFit/>
          </a:bodyPr>
          <a:lstStyle/>
          <a:p>
            <a:pPr>
              <a:spcBef>
                <a:spcPct val="0"/>
              </a:spcBef>
              <a:spcAft>
                <a:spcPct val="0"/>
              </a:spcAft>
              <a:buSzPts val="3600"/>
            </a:pPr>
            <a:r>
              <a:rPr lang="en-GB" sz="3600" dirty="0" err="1">
                <a:latin typeface="Calibri"/>
              </a:rPr>
              <a:t>Deilliant</a:t>
            </a:r>
            <a:r>
              <a:rPr lang="en-GB" sz="3600" dirty="0">
                <a:latin typeface="Calibri"/>
              </a:rPr>
              <a:t> </a:t>
            </a:r>
            <a:r>
              <a:rPr lang="en-GB" sz="3600" dirty="0" err="1">
                <a:latin typeface="Calibri"/>
              </a:rPr>
              <a:t>Dysgu</a:t>
            </a:r>
            <a:r>
              <a:rPr lang="en-GB" sz="3600" dirty="0">
                <a:latin typeface="Calibri"/>
              </a:rPr>
              <a:t>: </a:t>
            </a:r>
          </a:p>
          <a:p>
            <a:pPr marL="0" lvl="0" indent="0">
              <a:spcAft>
                <a:spcPct val="0"/>
              </a:spcAft>
              <a:buSzPts val="2400"/>
            </a:pPr>
            <a:endParaRPr lang="en-GB" dirty="0">
              <a:latin typeface="Calibri"/>
            </a:endParaRPr>
          </a:p>
          <a:p>
            <a:pPr marL="0" lvl="0" indent="0">
              <a:spcAft>
                <a:spcPct val="0"/>
              </a:spcAft>
              <a:buSzPts val="2400"/>
            </a:pPr>
            <a:endParaRPr lang="en-GB" dirty="0">
              <a:latin typeface="Calibri"/>
            </a:endParaRPr>
          </a:p>
          <a:p>
            <a:pPr marL="0" lvl="0" indent="0">
              <a:spcAft>
                <a:spcPct val="0"/>
              </a:spcAft>
              <a:buSzPts val="2400"/>
            </a:pPr>
            <a:endParaRPr lang="en-GB" sz="1400" dirty="0">
              <a:latin typeface="Calibri"/>
            </a:endParaRPr>
          </a:p>
          <a:p>
            <a:pPr marL="457200" indent="-457200">
              <a:spcAft>
                <a:spcPct val="0"/>
              </a:spcAft>
              <a:buClr>
                <a:srgbClr val="17AA80"/>
              </a:buClr>
              <a:buSzPts val="3200"/>
              <a:buFont typeface="Arial" panose="020B0604020202020204" pitchFamily="34" charset="0"/>
              <a:buChar char="•"/>
            </a:pPr>
            <a:r>
              <a:rPr lang="en-GB" sz="3200" dirty="0">
                <a:solidFill>
                  <a:srgbClr val="00B050"/>
                </a:solidFill>
                <a:latin typeface="Calibri"/>
              </a:rPr>
              <a:t>4. </a:t>
            </a:r>
            <a:r>
              <a:rPr lang="en-GB" sz="3200" dirty="0">
                <a:solidFill>
                  <a:srgbClr val="000000"/>
                </a:solidFill>
                <a:latin typeface="Calibri"/>
              </a:rPr>
              <a:t>Deall y </a:t>
            </a:r>
            <a:r>
              <a:rPr lang="en-GB" sz="3200" dirty="0" err="1">
                <a:solidFill>
                  <a:srgbClr val="000000"/>
                </a:solidFill>
                <a:latin typeface="Calibri"/>
              </a:rPr>
              <a:t>Cysyniad</a:t>
            </a:r>
            <a:r>
              <a:rPr lang="en-GB" sz="3200" dirty="0">
                <a:solidFill>
                  <a:srgbClr val="000000"/>
                </a:solidFill>
                <a:latin typeface="Calibri"/>
              </a:rPr>
              <a:t> o '</a:t>
            </a:r>
            <a:r>
              <a:rPr lang="en-GB" sz="3200" dirty="0" err="1">
                <a:solidFill>
                  <a:srgbClr val="000000"/>
                </a:solidFill>
                <a:latin typeface="Calibri"/>
              </a:rPr>
              <a:t>Anabledd</a:t>
            </a:r>
            <a:r>
              <a:rPr lang="en-GB" sz="3200" dirty="0">
                <a:solidFill>
                  <a:srgbClr val="000000"/>
                </a:solidFill>
                <a:latin typeface="Calibri"/>
              </a:rPr>
              <a:t>', '</a:t>
            </a:r>
            <a:r>
              <a:rPr lang="en-GB" sz="3200" dirty="0" err="1">
                <a:solidFill>
                  <a:srgbClr val="000000"/>
                </a:solidFill>
                <a:latin typeface="Calibri"/>
              </a:rPr>
              <a:t>Anabl</a:t>
            </a:r>
            <a:r>
              <a:rPr lang="en-GB" sz="3200" dirty="0">
                <a:solidFill>
                  <a:srgbClr val="000000"/>
                </a:solidFill>
                <a:latin typeface="Calibri"/>
              </a:rPr>
              <a:t>' a 'Nam </a:t>
            </a:r>
            <a:r>
              <a:rPr lang="en-GB" sz="3200" dirty="0" err="1">
                <a:solidFill>
                  <a:srgbClr val="000000"/>
                </a:solidFill>
                <a:latin typeface="Calibri"/>
              </a:rPr>
              <a:t>Corfforol</a:t>
            </a:r>
            <a:r>
              <a:rPr lang="en-GB" sz="3200" dirty="0">
                <a:solidFill>
                  <a:srgbClr val="000000"/>
                </a:solidFill>
                <a:latin typeface="Calibri"/>
              </a:rPr>
              <a:t>'.</a:t>
            </a:r>
            <a:r>
              <a:rPr lang="en-GB" sz="3200" dirty="0">
                <a:latin typeface="Calibri"/>
              </a:rPr>
              <a:t> </a:t>
            </a:r>
            <a:endParaRPr lang="en-GB" sz="3200" dirty="0">
              <a:solidFill>
                <a:srgbClr val="00000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animEffect transition="in" filter="fade">
                                      <p:cBhvr>
                                        <p:cTn id="7" dur="1000"/>
                                        <p:tgtEl>
                                          <p:spTgt spid="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2" end="2"/>
                                            </p:txEl>
                                          </p:spTgt>
                                        </p:tgtEl>
                                        <p:attrNameLst>
                                          <p:attrName>style.visibility</p:attrName>
                                        </p:attrNameLst>
                                      </p:cBhvr>
                                      <p:to>
                                        <p:strVal val="visible"/>
                                      </p:to>
                                    </p:set>
                                    <p:animEffect transition="in" filter="fade">
                                      <p:cBhvr>
                                        <p:cTn id="12" dur="1000"/>
                                        <p:tgtEl>
                                          <p:spTgt spid="1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133605-88A0-1FD2-B96E-EB2CF40FDEF8}"/>
              </a:ext>
            </a:extLst>
          </p:cNvPr>
          <p:cNvPicPr>
            <a:picLocks noChangeAspect="1"/>
          </p:cNvPicPr>
          <p:nvPr/>
        </p:nvPicPr>
        <p:blipFill>
          <a:blip r:embed="rId2"/>
          <a:stretch>
            <a:fillRect/>
          </a:stretch>
        </p:blipFill>
        <p:spPr>
          <a:xfrm>
            <a:off x="8835" y="-4003"/>
            <a:ext cx="12185373" cy="6866006"/>
          </a:xfrm>
          <a:prstGeom prst="rect">
            <a:avLst/>
          </a:prstGeom>
        </p:spPr>
      </p:pic>
    </p:spTree>
    <p:extLst>
      <p:ext uri="{BB962C8B-B14F-4D97-AF65-F5344CB8AC3E}">
        <p14:creationId xmlns:p14="http://schemas.microsoft.com/office/powerpoint/2010/main" val="307591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body" idx="3"/>
          </p:nvPr>
        </p:nvSpPr>
        <p:spPr>
          <a:xfrm>
            <a:off x="6219083" y="269582"/>
            <a:ext cx="5052064" cy="569934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16AD85"/>
              </a:buClr>
              <a:buSzPct val="100000"/>
              <a:buFont typeface="Calibri"/>
              <a:buNone/>
            </a:pPr>
            <a:r>
              <a:rPr lang="en-US" sz="3200" dirty="0"/>
              <a:t>Assessment criteria to be covered:</a:t>
            </a:r>
            <a:endParaRPr dirty="0"/>
          </a:p>
          <a:p>
            <a:pPr marL="0" lvl="0" indent="0" algn="l" rtl="0">
              <a:lnSpc>
                <a:spcPct val="90000"/>
              </a:lnSpc>
              <a:spcBef>
                <a:spcPts val="1000"/>
              </a:spcBef>
              <a:spcAft>
                <a:spcPts val="0"/>
              </a:spcAft>
              <a:buClr>
                <a:srgbClr val="16AD85"/>
              </a:buClr>
              <a:buSzPct val="100000"/>
              <a:buFont typeface="Calibri"/>
              <a:buNone/>
            </a:pPr>
            <a:endParaRPr sz="3200" dirty="0"/>
          </a:p>
          <a:p>
            <a:pPr marL="0" lvl="0" indent="0" algn="l" rtl="0">
              <a:lnSpc>
                <a:spcPct val="90000"/>
              </a:lnSpc>
              <a:spcBef>
                <a:spcPts val="1000"/>
              </a:spcBef>
              <a:spcAft>
                <a:spcPts val="0"/>
              </a:spcAft>
              <a:buClr>
                <a:srgbClr val="16AD85"/>
              </a:buClr>
              <a:buSzPct val="100000"/>
              <a:buFont typeface="Calibri"/>
              <a:buNone/>
            </a:pPr>
            <a:r>
              <a:rPr lang="en-US" sz="2400" dirty="0"/>
              <a:t>You understand: </a:t>
            </a:r>
            <a:endParaRPr dirty="0"/>
          </a:p>
          <a:p>
            <a:pPr marL="0" lvl="0" indent="0" algn="l" rtl="0">
              <a:lnSpc>
                <a:spcPct val="90000"/>
              </a:lnSpc>
              <a:spcBef>
                <a:spcPts val="1000"/>
              </a:spcBef>
              <a:spcAft>
                <a:spcPts val="0"/>
              </a:spcAft>
              <a:buClr>
                <a:srgbClr val="16AD85"/>
              </a:buClr>
              <a:buSzPct val="100000"/>
              <a:buFont typeface="Calibri"/>
              <a:buNone/>
            </a:pP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4.1 What is meant by the terms ‘disability’, ‘disabled’ and ‘physical impairment’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4.2 The importance establishing with individuals their preferred use of terminology and </a:t>
            </a:r>
            <a:r>
              <a:rPr lang="en-US" sz="2400" dirty="0" err="1"/>
              <a:t>recognising</a:t>
            </a:r>
            <a:r>
              <a:rPr lang="en-US" sz="2400" dirty="0"/>
              <a:t> that this may change over time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4.3 What is meant by the terms ‘congenital’, ‘acquired’, ‘neurological’ and ‘progressive’ when used in relation to physical impairment</a:t>
            </a:r>
            <a:endParaRPr dirty="0"/>
          </a:p>
          <a:p>
            <a:pPr marL="0" lvl="0" indent="0" algn="l" rtl="0">
              <a:lnSpc>
                <a:spcPct val="90000"/>
              </a:lnSpc>
              <a:spcBef>
                <a:spcPts val="1000"/>
              </a:spcBef>
              <a:spcAft>
                <a:spcPts val="0"/>
              </a:spcAft>
              <a:buClr>
                <a:srgbClr val="16AD85"/>
              </a:buClr>
              <a:buSzPct val="100000"/>
              <a:buFont typeface="Calibri"/>
              <a:buNone/>
            </a:pPr>
            <a:r>
              <a:rPr lang="en-US" sz="2400" dirty="0"/>
              <a:t>4.4 The importance of </a:t>
            </a:r>
            <a:r>
              <a:rPr lang="en-US" sz="2400" dirty="0" err="1"/>
              <a:t>recognising</a:t>
            </a:r>
            <a:r>
              <a:rPr lang="en-US" sz="2400" dirty="0"/>
              <a:t> the centrality of the individual rather than the impairment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4.5 The impacts (positive and negative) of being labelled as having a physical impairment </a:t>
            </a:r>
            <a:endParaRPr sz="2400" dirty="0"/>
          </a:p>
          <a:p>
            <a:pPr marL="0" lvl="0" indent="0" algn="l" rtl="0">
              <a:lnSpc>
                <a:spcPct val="90000"/>
              </a:lnSpc>
              <a:spcBef>
                <a:spcPts val="1000"/>
              </a:spcBef>
              <a:spcAft>
                <a:spcPts val="0"/>
              </a:spcAft>
              <a:buClr>
                <a:srgbClr val="16AD85"/>
              </a:buClr>
              <a:buSzPct val="100000"/>
              <a:buFont typeface="Calibri"/>
              <a:buNone/>
            </a:pPr>
            <a:r>
              <a:rPr lang="en-US" sz="2400" dirty="0"/>
              <a:t>4.6 Potential impacts of social and environmental barriers on an individual with a physical disability </a:t>
            </a:r>
            <a:endParaRPr sz="2400" dirty="0"/>
          </a:p>
        </p:txBody>
      </p:sp>
      <p:pic>
        <p:nvPicPr>
          <p:cNvPr id="129" name="Google Shape;129;p18"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sp>
        <p:nvSpPr>
          <p:cNvPr id="3" name="TextBox 2">
            <a:extLst>
              <a:ext uri="{FF2B5EF4-FFF2-40B4-BE49-F238E27FC236}">
                <a16:creationId xmlns:a16="http://schemas.microsoft.com/office/drawing/2014/main" id="{07CFF1C4-E96B-51F9-60A8-88FEAC847CC7}"/>
              </a:ext>
            </a:extLst>
          </p:cNvPr>
          <p:cNvSpPr txBox="1"/>
          <p:nvPr/>
        </p:nvSpPr>
        <p:spPr>
          <a:xfrm>
            <a:off x="189187" y="123817"/>
            <a:ext cx="6227359" cy="5990871"/>
          </a:xfrm>
          <a:prstGeom prst="rect">
            <a:avLst/>
          </a:prstGeom>
          <a:noFill/>
        </p:spPr>
        <p:txBody>
          <a:bodyPr wrap="square" rtlCol="0">
            <a:spAutoFit/>
          </a:bodyPr>
          <a:lstStyle/>
          <a:p>
            <a:pPr marL="0" lvl="0" indent="0" algn="l" rtl="0">
              <a:lnSpc>
                <a:spcPct val="90000"/>
              </a:lnSpc>
              <a:spcBef>
                <a:spcPct val="0"/>
              </a:spcBef>
              <a:spcAft>
                <a:spcPct val="0"/>
              </a:spcAft>
              <a:buClr>
                <a:srgbClr val="16AD85"/>
              </a:buClr>
              <a:buSzTx/>
              <a:buFont typeface="Calibri"/>
              <a:buNone/>
            </a:pPr>
            <a:r>
              <a:rPr lang="en-GB" sz="2500" b="0" i="0" u="none" strike="noStrike" cap="none" baseline="0" dirty="0" err="1">
                <a:solidFill>
                  <a:srgbClr val="37394C"/>
                </a:solidFill>
                <a:effectLst/>
                <a:uFillTx/>
                <a:latin typeface="Calibri"/>
              </a:rPr>
              <a:t>Meini</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prawf</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asesu</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i'w</a:t>
            </a:r>
            <a:r>
              <a:rPr lang="en-GB" sz="2500" b="0" i="0" u="none" strike="noStrike" cap="none" baseline="0" dirty="0">
                <a:solidFill>
                  <a:srgbClr val="37394C"/>
                </a:solidFill>
                <a:effectLst/>
                <a:uFillTx/>
                <a:latin typeface="Calibri"/>
              </a:rPr>
              <a:t> </a:t>
            </a:r>
            <a:r>
              <a:rPr lang="en-GB" sz="2500" b="0" i="0" u="none" strike="noStrike" cap="none" baseline="0" dirty="0" err="1">
                <a:solidFill>
                  <a:srgbClr val="37394C"/>
                </a:solidFill>
                <a:effectLst/>
                <a:uFillTx/>
                <a:latin typeface="Calibri"/>
              </a:rPr>
              <a:t>cwmpasu</a:t>
            </a:r>
            <a:r>
              <a:rPr lang="en-GB" sz="2500" b="0" i="0" u="none" strike="noStrike" cap="none" baseline="0" dirty="0">
                <a:solidFill>
                  <a:srgbClr val="37394C"/>
                </a:solidFill>
                <a:effectLst/>
                <a:uFillTx/>
                <a:latin typeface="Calibri"/>
              </a:rPr>
              <a:t>:</a:t>
            </a:r>
          </a:p>
          <a:p>
            <a:pPr marL="0" lvl="0" indent="0" algn="l" rtl="0">
              <a:lnSpc>
                <a:spcPct val="90000"/>
              </a:lnSpc>
              <a:spcBef>
                <a:spcPts val="1000"/>
              </a:spcBef>
              <a:spcAft>
                <a:spcPct val="0"/>
              </a:spcAft>
              <a:buClr>
                <a:srgbClr val="16AD85"/>
              </a:buClr>
              <a:buSzTx/>
              <a:buFont typeface="Calibri"/>
              <a:buNone/>
            </a:pPr>
            <a:endParaRPr lang="en-GB" sz="18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Rydych</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deall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endParaRPr lang="en-GB" sz="18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4.1 Beth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olygir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termau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4.2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Pwysigrwydd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sefydlu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gydag</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unigolion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hoff</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ddefnydd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derminoleg</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chydnabod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y gall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hyn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newid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dros</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amser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4.3 Beth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olygir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gan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y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termau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cynhenid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caffaeledig</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niwrolegol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blaengar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pan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gânt</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defnyddio</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mewn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perthynas</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â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endParaRPr lang="en-GB" sz="1900" b="0" i="0" u="none" strike="noStrike" cap="none" baseline="0" dirty="0">
              <a:solidFill>
                <a:srgbClr val="37394C"/>
              </a:solidFill>
              <a:effectLst/>
              <a:uFillTx/>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4.4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Pwysigrwydd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cydnabod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canologrwydd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yr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unigolyn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hytrach</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4.5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Effeithiau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cadarnhaol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negyddol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cael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eich</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labelu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rhywun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sydd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â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pPr marL="0" lvl="0" indent="0" algn="l" rtl="0">
              <a:lnSpc>
                <a:spcPct val="90000"/>
              </a:lnSpc>
              <a:spcBef>
                <a:spcPts val="1000"/>
              </a:spcBef>
              <a:spcAft>
                <a:spcPct val="0"/>
              </a:spcAft>
              <a:buClr>
                <a:srgbClr val="16AD85"/>
              </a:buClr>
              <a:buSzTx/>
              <a:buFont typeface="Calibri"/>
              <a:buNone/>
            </a:pP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4.6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Effeithiau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posibl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rhwystrau</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cymdeithasol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ac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amgylcheddol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unigolyn</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ag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anabledd</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1900" b="0" i="0"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1900" b="0" i="0" u="none" strike="noStrike" cap="none" baseline="0" dirty="0">
                <a:solidFill>
                  <a:srgbClr val="37394C"/>
                </a:solidFill>
                <a:effectLst/>
                <a:uFillTx/>
                <a:latin typeface="Calibri" panose="020F0502020204030204" pitchFamily="34" charset="0"/>
                <a:cs typeface="Calibri" panose="020F0502020204030204" pitchFamily="34" charset="0"/>
              </a:rPr>
              <a:t>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0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1000"/>
                                        <p:tgtEl>
                                          <p:spTgt spid="1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
                                            <p:txEl>
                                              <p:pRg st="5" end="5"/>
                                            </p:txEl>
                                          </p:spTgt>
                                        </p:tgtEl>
                                        <p:attrNameLst>
                                          <p:attrName>style.visibility</p:attrName>
                                        </p:attrNameLst>
                                      </p:cBhvr>
                                      <p:to>
                                        <p:strVal val="visible"/>
                                      </p:to>
                                    </p:set>
                                    <p:animEffect transition="in" filter="fade">
                                      <p:cBhvr>
                                        <p:cTn id="32" dur="1000"/>
                                        <p:tgtEl>
                                          <p:spTgt spid="1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8">
                                            <p:txEl>
                                              <p:pRg st="6" end="6"/>
                                            </p:txEl>
                                          </p:spTgt>
                                        </p:tgtEl>
                                        <p:attrNameLst>
                                          <p:attrName>style.visibility</p:attrName>
                                        </p:attrNameLst>
                                      </p:cBhvr>
                                      <p:to>
                                        <p:strVal val="visible"/>
                                      </p:to>
                                    </p:set>
                                    <p:animEffect transition="in" filter="fade">
                                      <p:cBhvr>
                                        <p:cTn id="37" dur="1000"/>
                                        <p:tgtEl>
                                          <p:spTgt spid="1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
                                            <p:txEl>
                                              <p:pRg st="7" end="7"/>
                                            </p:txEl>
                                          </p:spTgt>
                                        </p:tgtEl>
                                        <p:attrNameLst>
                                          <p:attrName>style.visibility</p:attrName>
                                        </p:attrNameLst>
                                      </p:cBhvr>
                                      <p:to>
                                        <p:strVal val="visible"/>
                                      </p:to>
                                    </p:set>
                                    <p:animEffect transition="in" filter="fade">
                                      <p:cBhvr>
                                        <p:cTn id="42" dur="1000"/>
                                        <p:tgtEl>
                                          <p:spTgt spid="1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8">
                                            <p:txEl>
                                              <p:pRg st="8" end="8"/>
                                            </p:txEl>
                                          </p:spTgt>
                                        </p:tgtEl>
                                        <p:attrNameLst>
                                          <p:attrName>style.visibility</p:attrName>
                                        </p:attrNameLst>
                                      </p:cBhvr>
                                      <p:to>
                                        <p:strVal val="visible"/>
                                      </p:to>
                                    </p:set>
                                    <p:animEffect transition="in" filter="fade">
                                      <p:cBhvr>
                                        <p:cTn id="47" dur="1000"/>
                                        <p:tgtEl>
                                          <p:spTgt spid="12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8">
                                            <p:txEl>
                                              <p:pRg st="9" end="9"/>
                                            </p:txEl>
                                          </p:spTgt>
                                        </p:tgtEl>
                                        <p:attrNameLst>
                                          <p:attrName>style.visibility</p:attrName>
                                        </p:attrNameLst>
                                      </p:cBhvr>
                                      <p:to>
                                        <p:strVal val="visible"/>
                                      </p:to>
                                    </p:set>
                                    <p:animEffect transition="in" filter="fade">
                                      <p:cBhvr>
                                        <p:cTn id="52" dur="1000"/>
                                        <p:tgtEl>
                                          <p:spTgt spid="1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3"/>
          </p:nvPr>
        </p:nvSpPr>
        <p:spPr>
          <a:xfrm>
            <a:off x="6722075" y="135924"/>
            <a:ext cx="4485461" cy="185048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16AD85"/>
              </a:buClr>
              <a:buSzPts val="3200"/>
              <a:buFont typeface="Calibri"/>
              <a:buNone/>
            </a:pPr>
            <a:r>
              <a:rPr lang="en-US" sz="3200" dirty="0"/>
              <a:t>Comments box </a:t>
            </a:r>
            <a:endParaRPr dirty="0"/>
          </a:p>
          <a:p>
            <a:pPr marL="0" lvl="0" indent="0" algn="l" rtl="0">
              <a:lnSpc>
                <a:spcPct val="90000"/>
              </a:lnSpc>
              <a:spcBef>
                <a:spcPts val="1000"/>
              </a:spcBef>
              <a:spcAft>
                <a:spcPts val="0"/>
              </a:spcAft>
              <a:buClr>
                <a:srgbClr val="16AD85"/>
              </a:buClr>
              <a:buSzPts val="3200"/>
              <a:buFont typeface="Calibri"/>
              <a:buNone/>
            </a:pPr>
            <a:endParaRPr sz="3200" dirty="0"/>
          </a:p>
          <a:p>
            <a:pPr marL="0" lvl="0" indent="0" algn="l" rtl="0">
              <a:lnSpc>
                <a:spcPct val="90000"/>
              </a:lnSpc>
              <a:spcBef>
                <a:spcPts val="1000"/>
              </a:spcBef>
              <a:spcAft>
                <a:spcPts val="0"/>
              </a:spcAft>
              <a:buClr>
                <a:srgbClr val="16AD85"/>
              </a:buClr>
              <a:buSzPts val="3200"/>
              <a:buFont typeface="Calibri"/>
              <a:buNone/>
            </a:pPr>
            <a:r>
              <a:rPr lang="en-US" sz="3200" dirty="0"/>
              <a:t>4.1 What is meant by the term ‘disability’? </a:t>
            </a:r>
            <a:endParaRPr dirty="0"/>
          </a:p>
        </p:txBody>
      </p:sp>
      <p:pic>
        <p:nvPicPr>
          <p:cNvPr id="136" name="Google Shape;136;p19" descr="Social Care Wales - FOR Cardiff"/>
          <p:cNvPicPr preferRelativeResize="0"/>
          <p:nvPr/>
        </p:nvPicPr>
        <p:blipFill rotWithShape="1">
          <a:blip r:embed="rId3">
            <a:alphaModFix/>
          </a:blip>
          <a:srcRect/>
          <a:stretch/>
        </p:blipFill>
        <p:spPr>
          <a:xfrm>
            <a:off x="11207537" y="0"/>
            <a:ext cx="795276" cy="1070517"/>
          </a:xfrm>
          <a:prstGeom prst="rect">
            <a:avLst/>
          </a:prstGeom>
          <a:noFill/>
          <a:ln>
            <a:noFill/>
          </a:ln>
        </p:spPr>
      </p:pic>
      <p:pic>
        <p:nvPicPr>
          <p:cNvPr id="137" name="Google Shape;137;p19" descr="Disability - Wikipedia"/>
          <p:cNvPicPr preferRelativeResize="0"/>
          <p:nvPr/>
        </p:nvPicPr>
        <p:blipFill rotWithShape="1">
          <a:blip r:embed="rId4">
            <a:alphaModFix/>
          </a:blip>
          <a:srcRect/>
          <a:stretch/>
        </p:blipFill>
        <p:spPr>
          <a:xfrm>
            <a:off x="7006259" y="2122331"/>
            <a:ext cx="3917092" cy="3781168"/>
          </a:xfrm>
          <a:prstGeom prst="rect">
            <a:avLst/>
          </a:prstGeom>
          <a:noFill/>
          <a:ln>
            <a:noFill/>
          </a:ln>
        </p:spPr>
      </p:pic>
      <p:sp>
        <p:nvSpPr>
          <p:cNvPr id="2" name="TextBox 1">
            <a:extLst>
              <a:ext uri="{FF2B5EF4-FFF2-40B4-BE49-F238E27FC236}">
                <a16:creationId xmlns:a16="http://schemas.microsoft.com/office/drawing/2014/main" id="{62E6C990-2664-15D6-F9FC-F9D1AA75F988}"/>
              </a:ext>
            </a:extLst>
          </p:cNvPr>
          <p:cNvSpPr txBox="1"/>
          <p:nvPr/>
        </p:nvSpPr>
        <p:spPr>
          <a:xfrm>
            <a:off x="747422" y="135924"/>
            <a:ext cx="3116911" cy="1789208"/>
          </a:xfrm>
          <a:prstGeom prst="rect">
            <a:avLst/>
          </a:prstGeom>
          <a:noFill/>
        </p:spPr>
        <p:txBody>
          <a:bodyPr wrap="square" rtlCol="0">
            <a:spAutoFit/>
          </a:bodyPr>
          <a:lstStyle/>
          <a:p>
            <a:pPr marL="0" lvl="0" indent="0" algn="l" rtl="0">
              <a:lnSpc>
                <a:spcPct val="90000"/>
              </a:lnSpc>
              <a:spcBef>
                <a:spcPct val="0"/>
              </a:spcBef>
              <a:spcAft>
                <a:spcPct val="0"/>
              </a:spcAft>
              <a:buClr>
                <a:srgbClr val="16AD85"/>
              </a:buClr>
              <a:buSzPts val="3200"/>
              <a:buFont typeface="Calibri"/>
              <a:buNone/>
            </a:pPr>
            <a:r>
              <a:rPr lang="en-GB" sz="3000" b="0" i="0" u="none" strike="noStrike" cap="none" baseline="0" dirty="0" err="1">
                <a:solidFill>
                  <a:srgbClr val="37394C"/>
                </a:solidFill>
                <a:effectLst/>
                <a:uFillTx/>
                <a:latin typeface="Calibri"/>
              </a:rPr>
              <a:t>Blwch</a:t>
            </a:r>
            <a:r>
              <a:rPr lang="en-GB" sz="3000" b="0" i="0" u="none" strike="noStrike" cap="none" baseline="0" dirty="0">
                <a:solidFill>
                  <a:srgbClr val="37394C"/>
                </a:solidFill>
                <a:effectLst/>
                <a:uFillTx/>
                <a:latin typeface="Calibri"/>
              </a:rPr>
              <a:t> </a:t>
            </a:r>
            <a:r>
              <a:rPr lang="en-GB" sz="3000" b="0" i="0" u="none" strike="noStrike" cap="none" baseline="0" dirty="0" err="1">
                <a:solidFill>
                  <a:srgbClr val="37394C"/>
                </a:solidFill>
                <a:effectLst/>
                <a:uFillTx/>
                <a:latin typeface="Calibri"/>
              </a:rPr>
              <a:t>sylwadau</a:t>
            </a:r>
            <a:r>
              <a:rPr lang="en-GB" sz="3000" b="0" i="0" u="none" strike="noStrike" cap="none" baseline="0" dirty="0">
                <a:solidFill>
                  <a:srgbClr val="37394C"/>
                </a:solidFill>
                <a:effectLst/>
                <a:uFillTx/>
                <a:latin typeface="Calibri"/>
              </a:rPr>
              <a:t> </a:t>
            </a:r>
          </a:p>
          <a:p>
            <a:pPr marL="0" lvl="0" indent="0" algn="l" rtl="0">
              <a:lnSpc>
                <a:spcPct val="90000"/>
              </a:lnSpc>
              <a:spcBef>
                <a:spcPts val="1000"/>
              </a:spcBef>
              <a:spcAft>
                <a:spcPct val="0"/>
              </a:spcAft>
              <a:buClr>
                <a:srgbClr val="16AD85"/>
              </a:buClr>
              <a:buSzPts val="3200"/>
              <a:buFont typeface="Calibri"/>
              <a:buNone/>
            </a:pPr>
            <a:endParaRPr lang="en-GB" sz="1400" dirty="0"/>
          </a:p>
          <a:p>
            <a:pPr marL="0" lvl="0" indent="0" algn="l" rtl="0">
              <a:lnSpc>
                <a:spcPct val="90000"/>
              </a:lnSpc>
              <a:spcBef>
                <a:spcPts val="1000"/>
              </a:spcBef>
              <a:spcAft>
                <a:spcPct val="0"/>
              </a:spcAft>
              <a:buClr>
                <a:srgbClr val="16AD85"/>
              </a:buClr>
              <a:buSzPts val="3200"/>
              <a:buFont typeface="Calibri"/>
              <a:buNone/>
            </a:pPr>
            <a:r>
              <a:rPr lang="en-GB" sz="3000" b="0" i="0" u="none" strike="noStrike" cap="none" baseline="0" dirty="0">
                <a:solidFill>
                  <a:srgbClr val="37394C"/>
                </a:solidFill>
                <a:effectLst/>
                <a:uFillTx/>
                <a:latin typeface="Calibri"/>
              </a:rPr>
              <a:t>4.1 Beth </a:t>
            </a:r>
            <a:r>
              <a:rPr lang="en-GB" sz="3000" b="0" i="0" u="none" strike="noStrike" cap="none" baseline="0" dirty="0" err="1">
                <a:solidFill>
                  <a:srgbClr val="37394C"/>
                </a:solidFill>
                <a:effectLst/>
                <a:uFillTx/>
                <a:latin typeface="Calibri"/>
              </a:rPr>
              <a:t>yw</a:t>
            </a:r>
            <a:r>
              <a:rPr lang="en-GB" sz="3000" b="0" i="0" u="none" strike="noStrike" cap="none" baseline="0" dirty="0">
                <a:solidFill>
                  <a:srgbClr val="37394C"/>
                </a:solidFill>
                <a:effectLst/>
                <a:uFillTx/>
                <a:latin typeface="Calibri"/>
              </a:rPr>
              <a:t> </a:t>
            </a:r>
            <a:r>
              <a:rPr lang="en-GB" sz="3000" b="0" i="0" u="none" strike="noStrike" cap="none" baseline="0" dirty="0" err="1">
                <a:solidFill>
                  <a:srgbClr val="37394C"/>
                </a:solidFill>
                <a:effectLst/>
                <a:uFillTx/>
                <a:latin typeface="Calibri"/>
              </a:rPr>
              <a:t>ystyr</a:t>
            </a:r>
            <a:r>
              <a:rPr lang="en-GB" sz="3000" b="0" i="0" u="none" strike="noStrike" cap="none" baseline="0" dirty="0">
                <a:solidFill>
                  <a:srgbClr val="37394C"/>
                </a:solidFill>
                <a:effectLst/>
                <a:uFillTx/>
                <a:latin typeface="Calibri"/>
              </a:rPr>
              <a:t> y term '</a:t>
            </a:r>
            <a:r>
              <a:rPr lang="en-GB" sz="3000" b="0" i="0" u="none" strike="noStrike" cap="none" baseline="0" dirty="0" err="1">
                <a:solidFill>
                  <a:srgbClr val="37394C"/>
                </a:solidFill>
                <a:effectLst/>
                <a:uFillTx/>
                <a:latin typeface="Calibri"/>
              </a:rPr>
              <a:t>anabledd</a:t>
            </a:r>
            <a:r>
              <a:rPr lang="en-GB" sz="3000" b="0" i="0" u="none" strike="noStrike" cap="none" baseline="0" dirty="0">
                <a:solidFill>
                  <a:srgbClr val="37394C"/>
                </a:solidFill>
                <a:effectLst/>
                <a:uFillTx/>
                <a:latin typeface="Calibri"/>
              </a:rPr>
              <a:t>'? </a:t>
            </a:r>
          </a:p>
        </p:txBody>
      </p:sp>
      <p:pic>
        <p:nvPicPr>
          <p:cNvPr id="3" name="Google Shape;137;p19" descr="Disability - Wikipedia">
            <a:extLst>
              <a:ext uri="{FF2B5EF4-FFF2-40B4-BE49-F238E27FC236}">
                <a16:creationId xmlns:a16="http://schemas.microsoft.com/office/drawing/2014/main" id="{581D5C06-1FF8-33D6-44D9-D9CA6E06C23F}"/>
              </a:ext>
            </a:extLst>
          </p:cNvPr>
          <p:cNvPicPr preferRelativeResize="0"/>
          <p:nvPr/>
        </p:nvPicPr>
        <p:blipFill rotWithShape="1">
          <a:blip r:embed="rId4">
            <a:alphaModFix/>
          </a:blip>
          <a:srcRect/>
          <a:stretch/>
        </p:blipFill>
        <p:spPr>
          <a:xfrm>
            <a:off x="893031" y="2122331"/>
            <a:ext cx="3917092" cy="37811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1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10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body" idx="3"/>
          </p:nvPr>
        </p:nvSpPr>
        <p:spPr>
          <a:xfrm>
            <a:off x="6411404" y="62849"/>
            <a:ext cx="5142180" cy="569934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2000"/>
              <a:buFont typeface="Calibri"/>
              <a:buNone/>
            </a:pPr>
            <a:r>
              <a:rPr lang="en-US" sz="2000" b="1" dirty="0"/>
              <a:t>Definition of disability under the Equality Act 2010:</a:t>
            </a:r>
            <a:endParaRPr dirty="0"/>
          </a:p>
          <a:p>
            <a:pPr marL="0" lvl="0" indent="0" algn="l" rtl="0">
              <a:lnSpc>
                <a:spcPct val="90000"/>
              </a:lnSpc>
              <a:spcBef>
                <a:spcPts val="1000"/>
              </a:spcBef>
              <a:spcAft>
                <a:spcPts val="0"/>
              </a:spcAft>
              <a:buClr>
                <a:srgbClr val="16AD85"/>
              </a:buClr>
              <a:buSzPts val="1800"/>
              <a:buFont typeface="Calibri"/>
              <a:buNone/>
            </a:pPr>
            <a:endParaRPr b="1" dirty="0"/>
          </a:p>
          <a:p>
            <a:pPr marL="0" lvl="0" indent="0" algn="l" rtl="0">
              <a:lnSpc>
                <a:spcPct val="90000"/>
              </a:lnSpc>
              <a:spcBef>
                <a:spcPts val="1000"/>
              </a:spcBef>
              <a:spcAft>
                <a:spcPts val="0"/>
              </a:spcAft>
              <a:buClr>
                <a:srgbClr val="16AD85"/>
              </a:buClr>
              <a:buSzPts val="2400"/>
              <a:buFont typeface="Calibri"/>
              <a:buNone/>
            </a:pPr>
            <a:r>
              <a:rPr lang="en-US" sz="2400" b="1" dirty="0"/>
              <a:t>‘</a:t>
            </a:r>
            <a:r>
              <a:rPr lang="en-US" sz="2400" i="1" dirty="0"/>
              <a:t>You’re disabled under the Equality Act 2010 if you have a physical or mental impairment that has a ‘substantial’ and ‘long-term’ negative effect on your ability to do normal daily activities</a:t>
            </a:r>
            <a:r>
              <a:rPr lang="en-US" sz="2400" dirty="0"/>
              <a:t>’.</a:t>
            </a:r>
            <a:endParaRPr dirty="0"/>
          </a:p>
          <a:p>
            <a:pPr marL="0" lvl="0" indent="0" algn="l" rtl="0">
              <a:lnSpc>
                <a:spcPct val="90000"/>
              </a:lnSpc>
              <a:spcBef>
                <a:spcPts val="1000"/>
              </a:spcBef>
              <a:spcAft>
                <a:spcPts val="0"/>
              </a:spcAft>
              <a:buClr>
                <a:srgbClr val="16AD85"/>
              </a:buClr>
              <a:buSzPts val="2400"/>
              <a:buFont typeface="Calibri"/>
              <a:buNone/>
            </a:pPr>
            <a:endParaRPr sz="2400" b="1" dirty="0"/>
          </a:p>
          <a:p>
            <a:pPr marL="0" lvl="0" indent="0" algn="l" rtl="0">
              <a:lnSpc>
                <a:spcPct val="90000"/>
              </a:lnSpc>
              <a:spcBef>
                <a:spcPts val="1000"/>
              </a:spcBef>
              <a:spcAft>
                <a:spcPts val="0"/>
              </a:spcAft>
              <a:buClr>
                <a:srgbClr val="16AD85"/>
              </a:buClr>
              <a:buSzPts val="2400"/>
              <a:buFont typeface="Calibri"/>
              <a:buNone/>
            </a:pPr>
            <a:r>
              <a:rPr lang="en-US" sz="2400" dirty="0"/>
              <a:t>‘</a:t>
            </a:r>
            <a:r>
              <a:rPr lang="en-US" sz="2400" i="1" dirty="0"/>
              <a:t>Substantial</a:t>
            </a:r>
            <a:r>
              <a:rPr lang="en-US" sz="2400" dirty="0"/>
              <a:t>’ is more than minor or trivial, e.g. it takes much longer than it usually would to complete a daily task- like getting dressed.</a:t>
            </a:r>
            <a:endParaRPr dirty="0"/>
          </a:p>
          <a:p>
            <a:pPr marL="0" lvl="0" indent="0" algn="l" rtl="0">
              <a:lnSpc>
                <a:spcPct val="90000"/>
              </a:lnSpc>
              <a:spcBef>
                <a:spcPts val="1000"/>
              </a:spcBef>
              <a:spcAft>
                <a:spcPts val="0"/>
              </a:spcAft>
              <a:buClr>
                <a:srgbClr val="16AD85"/>
              </a:buClr>
              <a:buSzPts val="2400"/>
              <a:buFont typeface="Calibri"/>
              <a:buNone/>
            </a:pPr>
            <a:endParaRPr sz="2400" dirty="0"/>
          </a:p>
          <a:p>
            <a:pPr marL="0" lvl="0" indent="0" algn="l" rtl="0">
              <a:lnSpc>
                <a:spcPct val="90000"/>
              </a:lnSpc>
              <a:spcBef>
                <a:spcPts val="1000"/>
              </a:spcBef>
              <a:spcAft>
                <a:spcPts val="0"/>
              </a:spcAft>
              <a:buClr>
                <a:srgbClr val="16AD85"/>
              </a:buClr>
              <a:buSzPts val="2400"/>
              <a:buFont typeface="Calibri"/>
              <a:buNone/>
            </a:pPr>
            <a:r>
              <a:rPr lang="en-US" sz="2400" dirty="0"/>
              <a:t>‘</a:t>
            </a:r>
            <a:r>
              <a:rPr lang="en-US" sz="2400" i="1" dirty="0"/>
              <a:t>Long-term</a:t>
            </a:r>
            <a:r>
              <a:rPr lang="en-US" sz="2400" dirty="0"/>
              <a:t>’ means 12 months or more, e.g. a breathing condition that develops as a result of a lung infection.</a:t>
            </a:r>
            <a:endParaRPr sz="2400" dirty="0"/>
          </a:p>
          <a:p>
            <a:pPr marL="0" lvl="0" indent="0" algn="l" rtl="0">
              <a:lnSpc>
                <a:spcPct val="90000"/>
              </a:lnSpc>
              <a:spcBef>
                <a:spcPts val="1000"/>
              </a:spcBef>
              <a:spcAft>
                <a:spcPts val="0"/>
              </a:spcAft>
              <a:buClr>
                <a:srgbClr val="16AD85"/>
              </a:buClr>
              <a:buSzPts val="2400"/>
              <a:buFont typeface="Calibri"/>
              <a:buNone/>
            </a:pPr>
            <a:endParaRPr sz="2400" b="1" dirty="0"/>
          </a:p>
          <a:p>
            <a:pPr marL="0" lvl="0" indent="0" algn="l" rtl="0">
              <a:lnSpc>
                <a:spcPct val="90000"/>
              </a:lnSpc>
              <a:spcBef>
                <a:spcPts val="1000"/>
              </a:spcBef>
              <a:spcAft>
                <a:spcPts val="0"/>
              </a:spcAft>
              <a:buClr>
                <a:srgbClr val="16AD85"/>
              </a:buClr>
              <a:buSzPts val="2400"/>
              <a:buFont typeface="Calibri"/>
              <a:buNone/>
            </a:pPr>
            <a:endParaRPr sz="2400" dirty="0"/>
          </a:p>
        </p:txBody>
      </p:sp>
      <p:pic>
        <p:nvPicPr>
          <p:cNvPr id="144" name="Google Shape;144;p20" descr="Social Care Wales - FOR Cardiff"/>
          <p:cNvPicPr preferRelativeResize="0"/>
          <p:nvPr/>
        </p:nvPicPr>
        <p:blipFill rotWithShape="1">
          <a:blip r:embed="rId3">
            <a:alphaModFix/>
          </a:blip>
          <a:srcRect/>
          <a:stretch/>
        </p:blipFill>
        <p:spPr>
          <a:xfrm>
            <a:off x="11297653" y="0"/>
            <a:ext cx="795276" cy="1070517"/>
          </a:xfrm>
          <a:prstGeom prst="rect">
            <a:avLst/>
          </a:prstGeom>
          <a:noFill/>
          <a:ln>
            <a:noFill/>
          </a:ln>
        </p:spPr>
      </p:pic>
      <p:sp>
        <p:nvSpPr>
          <p:cNvPr id="3" name="TextBox 2">
            <a:extLst>
              <a:ext uri="{FF2B5EF4-FFF2-40B4-BE49-F238E27FC236}">
                <a16:creationId xmlns:a16="http://schemas.microsoft.com/office/drawing/2014/main" id="{FD283784-A059-568D-12A6-8A9FA921516C}"/>
              </a:ext>
            </a:extLst>
          </p:cNvPr>
          <p:cNvSpPr txBox="1"/>
          <p:nvPr/>
        </p:nvSpPr>
        <p:spPr>
          <a:xfrm>
            <a:off x="50022" y="62849"/>
            <a:ext cx="6045978" cy="5986254"/>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000"/>
              <a:buFont typeface="Calibri"/>
              <a:buNone/>
            </a:pPr>
            <a:r>
              <a:rPr lang="en-GB" sz="2000" b="1" i="0" u="none" strike="noStrike" cap="none" baseline="0" dirty="0" err="1">
                <a:solidFill>
                  <a:srgbClr val="37394C"/>
                </a:solidFill>
                <a:effectLst/>
                <a:uFillTx/>
                <a:latin typeface="Calibri"/>
              </a:rPr>
              <a:t>Diffiniad</a:t>
            </a:r>
            <a:r>
              <a:rPr lang="en-GB" sz="2000" b="1" i="0" u="none" strike="noStrike" cap="none" baseline="0" dirty="0">
                <a:solidFill>
                  <a:srgbClr val="37394C"/>
                </a:solidFill>
                <a:effectLst/>
                <a:uFillTx/>
                <a:latin typeface="Calibri"/>
              </a:rPr>
              <a:t> o </a:t>
            </a:r>
            <a:r>
              <a:rPr lang="en-GB" sz="2000" b="1" i="0" u="none" strike="noStrike" cap="none" baseline="0" dirty="0" err="1">
                <a:solidFill>
                  <a:srgbClr val="37394C"/>
                </a:solidFill>
                <a:effectLst/>
                <a:uFillTx/>
                <a:latin typeface="Calibri"/>
              </a:rPr>
              <a:t>anabledd</a:t>
            </a:r>
            <a:r>
              <a:rPr lang="en-GB" sz="2000" b="1" i="0" u="none" strike="noStrike" cap="none" baseline="0" dirty="0">
                <a:solidFill>
                  <a:srgbClr val="37394C"/>
                </a:solidFill>
                <a:effectLst/>
                <a:uFillTx/>
                <a:latin typeface="Calibri"/>
              </a:rPr>
              <a:t> o dan </a:t>
            </a:r>
            <a:r>
              <a:rPr lang="en-GB" sz="2000" b="1" i="0" u="none" strike="noStrike" cap="none" baseline="0" dirty="0" err="1">
                <a:solidFill>
                  <a:srgbClr val="37394C"/>
                </a:solidFill>
                <a:effectLst/>
                <a:uFillTx/>
                <a:latin typeface="Calibri"/>
              </a:rPr>
              <a:t>Ddeddf</a:t>
            </a:r>
            <a:r>
              <a:rPr lang="en-GB" sz="2000" b="1" i="0" u="none" strike="noStrike" cap="none" baseline="0" dirty="0">
                <a:solidFill>
                  <a:srgbClr val="37394C"/>
                </a:solidFill>
                <a:effectLst/>
                <a:uFillTx/>
                <a:latin typeface="Calibri"/>
              </a:rPr>
              <a:t> </a:t>
            </a:r>
            <a:r>
              <a:rPr lang="en-GB" sz="2000" b="1" i="0" u="none" strike="noStrike" cap="none" baseline="0" dirty="0" err="1">
                <a:solidFill>
                  <a:srgbClr val="37394C"/>
                </a:solidFill>
                <a:effectLst/>
                <a:uFillTx/>
                <a:latin typeface="Calibri"/>
              </a:rPr>
              <a:t>Cydraddoldeb</a:t>
            </a:r>
            <a:r>
              <a:rPr lang="en-GB" sz="2000" b="1" i="0" u="none" strike="noStrike" cap="none" baseline="0" dirty="0">
                <a:solidFill>
                  <a:srgbClr val="37394C"/>
                </a:solidFill>
                <a:effectLst/>
                <a:uFillTx/>
                <a:latin typeface="Calibri"/>
              </a:rPr>
              <a:t> 2010:</a:t>
            </a:r>
          </a:p>
          <a:p>
            <a:pPr marL="0" lvl="0" indent="0" algn="l" rtl="0">
              <a:lnSpc>
                <a:spcPct val="90000"/>
              </a:lnSpc>
              <a:spcBef>
                <a:spcPts val="1000"/>
              </a:spcBef>
              <a:spcAft>
                <a:spcPct val="0"/>
              </a:spcAft>
              <a:buClr>
                <a:srgbClr val="16AD85"/>
              </a:buClr>
              <a:buSzPts val="1800"/>
              <a:buFont typeface="Calibri"/>
              <a:buNone/>
            </a:pPr>
            <a:endParaRPr lang="en-GB" b="1" dirty="0"/>
          </a:p>
          <a:p>
            <a:pPr marL="0" lvl="0" indent="0" algn="l" rtl="0">
              <a:lnSpc>
                <a:spcPct val="90000"/>
              </a:lnSpc>
              <a:spcBef>
                <a:spcPts val="1000"/>
              </a:spcBef>
              <a:spcAft>
                <a:spcPct val="0"/>
              </a:spcAft>
              <a:buClr>
                <a:srgbClr val="16AD85"/>
              </a:buClr>
              <a:buSzPts val="2400"/>
              <a:buFont typeface="Calibri"/>
              <a:buNone/>
            </a:pPr>
            <a:r>
              <a:rPr lang="en-GB" sz="2400" b="1"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Rydych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anabl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o dan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Ddeddf</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Cydraddoldeb</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2010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os</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oes</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gennych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nam</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corfforol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feddyliol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cael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effaith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negyddol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sylweddol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hirdymor</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eich</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gallu</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wneud</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gweithgareddau</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dyddiol</a:t>
            </a:r>
            <a:r>
              <a:rPr lang="en-GB" sz="2400" b="0" i="1"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arferol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400"/>
              <a:buFont typeface="Calibri"/>
              <a:buNone/>
            </a:pPr>
            <a:endParaRPr lang="en-GB" sz="24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2400"/>
              <a:buFont typeface="Calibri"/>
              <a:buNone/>
            </a:pPr>
            <a:r>
              <a:rPr lang="en-GB" sz="2400" dirty="0">
                <a:latin typeface="Calibri" panose="020F0502020204030204" pitchFamily="34" charset="0"/>
                <a:cs typeface="Calibri" panose="020F0502020204030204" pitchFamily="34" charset="0"/>
              </a:rPr>
              <a:t>Mae</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sylweddol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fwy</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na</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mân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neu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ddibwys</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ee</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mae'n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cymryd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llawer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mwy</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amser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nag y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byddai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arfer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gyflawni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tasg</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ddyddiol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fel</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gwisgo</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a:p>
            <a:pPr marL="0" lvl="0" indent="0" algn="l" rtl="0">
              <a:lnSpc>
                <a:spcPct val="90000"/>
              </a:lnSpc>
              <a:spcBef>
                <a:spcPts val="1000"/>
              </a:spcBef>
              <a:spcAft>
                <a:spcPct val="0"/>
              </a:spcAft>
              <a:buClr>
                <a:srgbClr val="16AD85"/>
              </a:buClr>
              <a:buSzPts val="2400"/>
              <a:buFont typeface="Calibri"/>
              <a:buNone/>
            </a:pPr>
            <a:endParaRPr lang="en-GB" sz="2400" dirty="0">
              <a:latin typeface="Calibri" panose="020F0502020204030204" pitchFamily="34" charset="0"/>
              <a:cs typeface="Calibri" panose="020F0502020204030204" pitchFamily="34" charset="0"/>
            </a:endParaRPr>
          </a:p>
          <a:p>
            <a:pPr marL="0" lvl="0" indent="0" algn="l" rtl="0">
              <a:lnSpc>
                <a:spcPct val="90000"/>
              </a:lnSpc>
              <a:spcBef>
                <a:spcPts val="1000"/>
              </a:spcBef>
              <a:spcAft>
                <a:spcPct val="0"/>
              </a:spcAft>
              <a:buClr>
                <a:srgbClr val="16AD85"/>
              </a:buClr>
              <a:buSzPts val="2400"/>
              <a:buFont typeface="Calibri"/>
              <a:buNone/>
            </a:pPr>
            <a:r>
              <a:rPr lang="en-GB" sz="2400" dirty="0">
                <a:latin typeface="Calibri" panose="020F0502020204030204" pitchFamily="34" charset="0"/>
                <a:cs typeface="Calibri" panose="020F0502020204030204" pitchFamily="34" charset="0"/>
              </a:rPr>
              <a:t>Mae</a:t>
            </a:r>
            <a:r>
              <a:rPr lang="en-GB" sz="2400" b="0" i="0" u="none" strike="noStrike" cap="none" baseline="0" dirty="0">
                <a:effectLst/>
                <a:uFillTx/>
                <a:latin typeface="Calibri" panose="020F0502020204030204" pitchFamily="34" charset="0"/>
                <a:cs typeface="Calibri" panose="020F0502020204030204" pitchFamily="34" charset="0"/>
              </a:rPr>
              <a:t> </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r>
              <a:rPr lang="en-GB" sz="2400" b="0" i="1" u="none" strike="noStrike" cap="none" baseline="0" dirty="0" err="1">
                <a:solidFill>
                  <a:srgbClr val="37394C"/>
                </a:solidFill>
                <a:effectLst/>
                <a:uFillTx/>
                <a:latin typeface="Calibri" panose="020F0502020204030204" pitchFamily="34" charset="0"/>
                <a:cs typeface="Calibri" panose="020F0502020204030204" pitchFamily="34" charset="0"/>
              </a:rPr>
              <a:t>hirdymor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golygu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12 mis neu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fwy</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ee</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cyflwr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anadlu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sy'n</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datblygu</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o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ganlyniad</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i</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haint</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ar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yr</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 </a:t>
            </a:r>
            <a:r>
              <a:rPr lang="en-GB" sz="2400" b="0" i="0" u="none" strike="noStrike" cap="none" baseline="0" dirty="0" err="1">
                <a:solidFill>
                  <a:srgbClr val="37394C"/>
                </a:solidFill>
                <a:effectLst/>
                <a:uFillTx/>
                <a:latin typeface="Calibri" panose="020F0502020204030204" pitchFamily="34" charset="0"/>
                <a:cs typeface="Calibri" panose="020F0502020204030204" pitchFamily="34" charset="0"/>
              </a:rPr>
              <a:t>ysgyfaint</a:t>
            </a:r>
            <a:r>
              <a:rPr lang="en-GB" sz="2400" b="0" i="0" u="none" strike="noStrike" cap="none" baseline="0" dirty="0">
                <a:solidFill>
                  <a:srgbClr val="37394C"/>
                </a:solidFill>
                <a:effectLst/>
                <a:uFillTx/>
                <a:latin typeface="Calibri" panose="020F0502020204030204" pitchFamily="34" charset="0"/>
                <a:cs typeface="Calibri" panose="020F050202020403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body" idx="1"/>
          </p:nvPr>
        </p:nvSpPr>
        <p:spPr>
          <a:xfrm>
            <a:off x="6483352" y="148558"/>
            <a:ext cx="4140532" cy="83803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6AD85"/>
              </a:buClr>
              <a:buSzPts val="2800"/>
              <a:buNone/>
            </a:pPr>
            <a:r>
              <a:rPr lang="en-US" dirty="0"/>
              <a:t>What are the provisions of determining disability’?</a:t>
            </a:r>
            <a:endParaRPr dirty="0"/>
          </a:p>
        </p:txBody>
      </p:sp>
      <p:sp>
        <p:nvSpPr>
          <p:cNvPr id="151" name="Google Shape;151;p21"/>
          <p:cNvSpPr txBox="1">
            <a:spLocks noGrp="1"/>
          </p:cNvSpPr>
          <p:nvPr>
            <p:ph type="body" idx="2"/>
          </p:nvPr>
        </p:nvSpPr>
        <p:spPr>
          <a:xfrm>
            <a:off x="6483352" y="1146886"/>
            <a:ext cx="5584322" cy="47365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6AD85"/>
              </a:buClr>
              <a:buSzPts val="1800"/>
              <a:buNone/>
            </a:pPr>
            <a:r>
              <a:rPr lang="en-US" dirty="0"/>
              <a:t>1. The effect of an impairment is long-term if—</a:t>
            </a:r>
            <a:endParaRPr dirty="0"/>
          </a:p>
          <a:p>
            <a:pPr marL="0" lvl="0" indent="0" algn="l" rtl="0">
              <a:lnSpc>
                <a:spcPct val="90000"/>
              </a:lnSpc>
              <a:spcBef>
                <a:spcPts val="1000"/>
              </a:spcBef>
              <a:spcAft>
                <a:spcPts val="0"/>
              </a:spcAft>
              <a:buClr>
                <a:srgbClr val="16AD85"/>
              </a:buClr>
              <a:buSzPts val="1800"/>
              <a:buNone/>
            </a:pPr>
            <a:r>
              <a:rPr lang="en-US" dirty="0"/>
              <a:t>(a) it has lasted for at least 12 months,</a:t>
            </a:r>
            <a:endParaRPr dirty="0"/>
          </a:p>
          <a:p>
            <a:pPr marL="0" lvl="0" indent="0" algn="l" rtl="0">
              <a:lnSpc>
                <a:spcPct val="90000"/>
              </a:lnSpc>
              <a:spcBef>
                <a:spcPts val="1000"/>
              </a:spcBef>
              <a:spcAft>
                <a:spcPts val="0"/>
              </a:spcAft>
              <a:buClr>
                <a:srgbClr val="16AD85"/>
              </a:buClr>
              <a:buSzPts val="1800"/>
              <a:buNone/>
            </a:pPr>
            <a:r>
              <a:rPr lang="en-US" dirty="0"/>
              <a:t>(b) it is likely to last for at least 12 months, or</a:t>
            </a:r>
            <a:endParaRPr dirty="0"/>
          </a:p>
          <a:p>
            <a:pPr marL="0" lvl="0" indent="0" algn="l" rtl="0">
              <a:lnSpc>
                <a:spcPct val="90000"/>
              </a:lnSpc>
              <a:spcBef>
                <a:spcPts val="1000"/>
              </a:spcBef>
              <a:spcAft>
                <a:spcPts val="0"/>
              </a:spcAft>
              <a:buClr>
                <a:srgbClr val="16AD85"/>
              </a:buClr>
              <a:buSzPts val="1800"/>
              <a:buNone/>
            </a:pPr>
            <a:r>
              <a:rPr lang="en-US" dirty="0"/>
              <a:t>(c) it is likely to last for the rest of the life of the person affected.</a:t>
            </a:r>
            <a:endParaRPr dirty="0"/>
          </a:p>
          <a:p>
            <a:pPr marL="0" lvl="0" indent="0" algn="l" rtl="0">
              <a:lnSpc>
                <a:spcPct val="90000"/>
              </a:lnSpc>
              <a:spcBef>
                <a:spcPts val="1000"/>
              </a:spcBef>
              <a:spcAft>
                <a:spcPts val="0"/>
              </a:spcAft>
              <a:buClr>
                <a:srgbClr val="16AD85"/>
              </a:buClr>
              <a:buSzPts val="1800"/>
              <a:buNone/>
            </a:pPr>
            <a:r>
              <a:rPr lang="en-US" dirty="0"/>
              <a:t>2. If an impairment ceases to have a substantial adverse effect on a person's ability to carry out normal day-to-day activities, it is to be treated as continuing to have that effect if that effect is likely to recur.</a:t>
            </a:r>
            <a:endParaRPr dirty="0"/>
          </a:p>
          <a:p>
            <a:pPr marL="0" lvl="0" indent="0" algn="l" rtl="0">
              <a:lnSpc>
                <a:spcPct val="90000"/>
              </a:lnSpc>
              <a:spcBef>
                <a:spcPts val="1000"/>
              </a:spcBef>
              <a:spcAft>
                <a:spcPts val="0"/>
              </a:spcAft>
              <a:buClr>
                <a:srgbClr val="16AD85"/>
              </a:buClr>
              <a:buSzPts val="1800"/>
              <a:buNone/>
            </a:pPr>
            <a:r>
              <a:rPr lang="en-US" dirty="0"/>
              <a:t>3. An impairment which consists of a severe disfigurement is to be treated as having a substantial adverse effect on the ability of the person concerned to carry out normal day-to-day activities.</a:t>
            </a:r>
            <a:endParaRPr dirty="0"/>
          </a:p>
          <a:p>
            <a:pPr marL="0" lvl="0" indent="0" algn="l" rtl="0">
              <a:lnSpc>
                <a:spcPct val="90000"/>
              </a:lnSpc>
              <a:spcBef>
                <a:spcPts val="1000"/>
              </a:spcBef>
              <a:spcAft>
                <a:spcPts val="0"/>
              </a:spcAft>
              <a:buClr>
                <a:srgbClr val="16AD85"/>
              </a:buClr>
              <a:buSzPts val="1800"/>
              <a:buNone/>
            </a:pPr>
            <a:r>
              <a:rPr lang="en-US" dirty="0"/>
              <a:t>4. The regulations may, in particular, make provision in relation to deliberately acquired disfigurement.</a:t>
            </a:r>
            <a:endParaRPr dirty="0"/>
          </a:p>
          <a:p>
            <a:pPr marL="0" lvl="0" indent="0" algn="l" rtl="0">
              <a:lnSpc>
                <a:spcPct val="90000"/>
              </a:lnSpc>
              <a:spcBef>
                <a:spcPts val="1000"/>
              </a:spcBef>
              <a:spcAft>
                <a:spcPts val="0"/>
              </a:spcAft>
              <a:buClr>
                <a:srgbClr val="16AD85"/>
              </a:buClr>
              <a:buSzPts val="1800"/>
              <a:buNone/>
            </a:pPr>
            <a:endParaRPr dirty="0"/>
          </a:p>
          <a:p>
            <a:pPr marL="0" lvl="0" indent="0" algn="l" rtl="0">
              <a:lnSpc>
                <a:spcPct val="90000"/>
              </a:lnSpc>
              <a:spcBef>
                <a:spcPts val="1000"/>
              </a:spcBef>
              <a:spcAft>
                <a:spcPts val="0"/>
              </a:spcAft>
              <a:buClr>
                <a:srgbClr val="16AD85"/>
              </a:buClr>
              <a:buSzPts val="1800"/>
              <a:buNone/>
            </a:pPr>
            <a:endParaRPr dirty="0"/>
          </a:p>
        </p:txBody>
      </p:sp>
      <p:pic>
        <p:nvPicPr>
          <p:cNvPr id="152" name="Google Shape;152;p21" descr="Social Care Wales - FOR Cardiff"/>
          <p:cNvPicPr preferRelativeResize="0"/>
          <p:nvPr/>
        </p:nvPicPr>
        <p:blipFill rotWithShape="1">
          <a:blip r:embed="rId3">
            <a:alphaModFix/>
          </a:blip>
          <a:srcRect/>
          <a:stretch/>
        </p:blipFill>
        <p:spPr>
          <a:xfrm>
            <a:off x="11490158" y="76370"/>
            <a:ext cx="701842" cy="944746"/>
          </a:xfrm>
          <a:prstGeom prst="rect">
            <a:avLst/>
          </a:prstGeom>
          <a:noFill/>
          <a:ln>
            <a:noFill/>
          </a:ln>
        </p:spPr>
      </p:pic>
      <p:sp>
        <p:nvSpPr>
          <p:cNvPr id="3" name="TextBox 2">
            <a:extLst>
              <a:ext uri="{FF2B5EF4-FFF2-40B4-BE49-F238E27FC236}">
                <a16:creationId xmlns:a16="http://schemas.microsoft.com/office/drawing/2014/main" id="{CCDFD967-10D6-71BF-C909-D5A500B1691F}"/>
              </a:ext>
            </a:extLst>
          </p:cNvPr>
          <p:cNvSpPr txBox="1"/>
          <p:nvPr/>
        </p:nvSpPr>
        <p:spPr>
          <a:xfrm>
            <a:off x="300161" y="118660"/>
            <a:ext cx="4462670" cy="86793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2800"/>
              <a:buNone/>
            </a:pPr>
            <a:r>
              <a:rPr lang="cy" sz="2800" b="0" i="0" u="none" strike="noStrike" cap="none" baseline="0" dirty="0">
                <a:solidFill>
                  <a:srgbClr val="16AD85"/>
                </a:solidFill>
                <a:effectLst/>
                <a:uFillTx/>
                <a:latin typeface="Calibri"/>
              </a:rPr>
              <a:t>Beth yw darpariaethau pennu anabledd?</a:t>
            </a:r>
          </a:p>
        </p:txBody>
      </p:sp>
      <p:sp>
        <p:nvSpPr>
          <p:cNvPr id="5" name="TextBox 4">
            <a:extLst>
              <a:ext uri="{FF2B5EF4-FFF2-40B4-BE49-F238E27FC236}">
                <a16:creationId xmlns:a16="http://schemas.microsoft.com/office/drawing/2014/main" id="{8C28F608-BA77-49C2-D4F9-3CA6538E8EDC}"/>
              </a:ext>
            </a:extLst>
          </p:cNvPr>
          <p:cNvSpPr txBox="1"/>
          <p:nvPr/>
        </p:nvSpPr>
        <p:spPr>
          <a:xfrm>
            <a:off x="300161" y="1146886"/>
            <a:ext cx="5584322" cy="4601260"/>
          </a:xfrm>
          <a:prstGeom prst="rect">
            <a:avLst/>
          </a:prstGeom>
          <a:noFill/>
        </p:spPr>
        <p:txBody>
          <a:bodyPr wrap="square">
            <a:spAutoFit/>
          </a:bodyPr>
          <a:lstStyle/>
          <a:p>
            <a:pPr marL="0" lvl="0" indent="0" algn="l" rtl="0">
              <a:lnSpc>
                <a:spcPct val="90000"/>
              </a:lnSpc>
              <a:spcBef>
                <a:spcPct val="0"/>
              </a:spcBef>
              <a:spcAft>
                <a:spcPct val="0"/>
              </a:spcAft>
              <a:buClr>
                <a:srgbClr val="16AD85"/>
              </a:buClr>
              <a:buSzPts val="1800"/>
              <a:buNone/>
            </a:pPr>
            <a:r>
              <a:rPr lang="cy" sz="1800" b="0" i="0" u="none" strike="noStrike" cap="none" baseline="0" dirty="0">
                <a:solidFill>
                  <a:srgbClr val="37394C"/>
                </a:solidFill>
                <a:effectLst/>
                <a:uFillTx/>
                <a:latin typeface="Calibri"/>
              </a:rPr>
              <a:t>1. Mae effaith nam yn un hirdymor os—</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(a) mae wedi para am o leiaf 12 mis,</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 b ) mae'n debygol o bara am o leiaf 12 mis, neu</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 c ) mae'n debygol o bara am weddill oes y person dan sylw.</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2. Os bydd nam yn peidio â chael effaith andwyol sylweddol ar allu person i gyflawni gweithgareddau arferol o ddydd i ddydd, mae i’w drin fel pe bai’n parhau i gael yr effaith honno os yw’r effaith honno’n debygol o ddigwydd eto.</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3. Mae nam sy'n cynnwys anffurfiad difrifol i'w drin fel pe bai'n cael effaith andwyol sylweddol ar allu'r person dan sylw i gyflawni gweithgareddau arferol o ddydd i ddydd.</a:t>
            </a:r>
          </a:p>
          <a:p>
            <a:pPr marL="0" lvl="0" indent="0" algn="l" rtl="0">
              <a:lnSpc>
                <a:spcPct val="90000"/>
              </a:lnSpc>
              <a:spcBef>
                <a:spcPts val="1000"/>
              </a:spcBef>
              <a:spcAft>
                <a:spcPct val="0"/>
              </a:spcAft>
              <a:buClr>
                <a:srgbClr val="16AD85"/>
              </a:buClr>
              <a:buSzPts val="1800"/>
              <a:buNone/>
            </a:pPr>
            <a:r>
              <a:rPr lang="cy" sz="1800" b="0" i="0" u="none" strike="noStrike" cap="none" baseline="0" dirty="0">
                <a:solidFill>
                  <a:srgbClr val="37394C"/>
                </a:solidFill>
                <a:effectLst/>
                <a:uFillTx/>
                <a:latin typeface="Calibri"/>
              </a:rPr>
              <a:t>4. Gall y rheoliadau, yn benodol, wneud darpariaeth mewn perthynas ag anffurfiad a gafwyd yn fwriadol.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Effect transition="in" filter="fade">
                                      <p:cBhvr>
                                        <p:cTn id="7" dur="1000"/>
                                        <p:tgtEl>
                                          <p:spTgt spid="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xEl>
                                              <p:pRg st="1" end="1"/>
                                            </p:txEl>
                                          </p:spTgt>
                                        </p:tgtEl>
                                        <p:attrNameLst>
                                          <p:attrName>style.visibility</p:attrName>
                                        </p:attrNameLst>
                                      </p:cBhvr>
                                      <p:to>
                                        <p:strVal val="visible"/>
                                      </p:to>
                                    </p:set>
                                    <p:animEffect transition="in" filter="fade">
                                      <p:cBhvr>
                                        <p:cTn id="12" dur="1000"/>
                                        <p:tgtEl>
                                          <p:spTgt spid="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xEl>
                                              <p:pRg st="2" end="2"/>
                                            </p:txEl>
                                          </p:spTgt>
                                        </p:tgtEl>
                                        <p:attrNameLst>
                                          <p:attrName>style.visibility</p:attrName>
                                        </p:attrNameLst>
                                      </p:cBhvr>
                                      <p:to>
                                        <p:strVal val="visible"/>
                                      </p:to>
                                    </p:set>
                                    <p:animEffect transition="in" filter="fade">
                                      <p:cBhvr>
                                        <p:cTn id="17" dur="1000"/>
                                        <p:tgtEl>
                                          <p:spTgt spid="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xEl>
                                              <p:pRg st="3" end="3"/>
                                            </p:txEl>
                                          </p:spTgt>
                                        </p:tgtEl>
                                        <p:attrNameLst>
                                          <p:attrName>style.visibility</p:attrName>
                                        </p:attrNameLst>
                                      </p:cBhvr>
                                      <p:to>
                                        <p:strVal val="visible"/>
                                      </p:to>
                                    </p:set>
                                    <p:animEffect transition="in" filter="fade">
                                      <p:cBhvr>
                                        <p:cTn id="22" dur="1000"/>
                                        <p:tgtEl>
                                          <p:spTgt spid="1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xEl>
                                              <p:pRg st="4" end="4"/>
                                            </p:txEl>
                                          </p:spTgt>
                                        </p:tgtEl>
                                        <p:attrNameLst>
                                          <p:attrName>style.visibility</p:attrName>
                                        </p:attrNameLst>
                                      </p:cBhvr>
                                      <p:to>
                                        <p:strVal val="visible"/>
                                      </p:to>
                                    </p:set>
                                    <p:animEffect transition="in" filter="fade">
                                      <p:cBhvr>
                                        <p:cTn id="27" dur="1000"/>
                                        <p:tgtEl>
                                          <p:spTgt spid="1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xEl>
                                              <p:pRg st="5" end="5"/>
                                            </p:txEl>
                                          </p:spTgt>
                                        </p:tgtEl>
                                        <p:attrNameLst>
                                          <p:attrName>style.visibility</p:attrName>
                                        </p:attrNameLst>
                                      </p:cBhvr>
                                      <p:to>
                                        <p:strVal val="visible"/>
                                      </p:to>
                                    </p:set>
                                    <p:animEffect transition="in" filter="fade">
                                      <p:cBhvr>
                                        <p:cTn id="32" dur="1000"/>
                                        <p:tgtEl>
                                          <p:spTgt spid="1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xEl>
                                              <p:pRg st="6" end="6"/>
                                            </p:txEl>
                                          </p:spTgt>
                                        </p:tgtEl>
                                        <p:attrNameLst>
                                          <p:attrName>style.visibility</p:attrName>
                                        </p:attrNameLst>
                                      </p:cBhvr>
                                      <p:to>
                                        <p:strVal val="visible"/>
                                      </p:to>
                                    </p:set>
                                    <p:animEffect transition="in" filter="fade">
                                      <p:cBhvr>
                                        <p:cTn id="37" dur="1000"/>
                                        <p:tgtEl>
                                          <p:spTgt spid="1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1">
                                            <p:txEl>
                                              <p:pRg st="7" end="7"/>
                                            </p:txEl>
                                          </p:spTgt>
                                        </p:tgtEl>
                                        <p:attrNameLst>
                                          <p:attrName>style.visibility</p:attrName>
                                        </p:attrNameLst>
                                      </p:cBhvr>
                                      <p:to>
                                        <p:strVal val="visible"/>
                                      </p:to>
                                    </p:set>
                                    <p:animEffect transition="in" filter="fade">
                                      <p:cBhvr>
                                        <p:cTn id="42" dur="1000"/>
                                        <p:tgtEl>
                                          <p:spTgt spid="1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1">
                                            <p:txEl>
                                              <p:pRg st="8" end="8"/>
                                            </p:txEl>
                                          </p:spTgt>
                                        </p:tgtEl>
                                        <p:attrNameLst>
                                          <p:attrName>style.visibility</p:attrName>
                                        </p:attrNameLst>
                                      </p:cBhvr>
                                      <p:to>
                                        <p:strVal val="visible"/>
                                      </p:to>
                                    </p:set>
                                    <p:animEffect transition="in" filter="fade">
                                      <p:cBhvr>
                                        <p:cTn id="47" dur="1000"/>
                                        <p:tgtEl>
                                          <p:spTgt spid="1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Props1.xml><?xml version="1.0" encoding="utf-8"?>
<ds:datastoreItem xmlns:ds="http://schemas.openxmlformats.org/officeDocument/2006/customXml" ds:itemID="{3A9F9304-848D-42E8-87F6-D01D41F1F5B2}"/>
</file>

<file path=customXml/itemProps2.xml><?xml version="1.0" encoding="utf-8"?>
<ds:datastoreItem xmlns:ds="http://schemas.openxmlformats.org/officeDocument/2006/customXml" ds:itemID="{1ECCB317-D6FD-4536-B80E-6246417DA576}">
  <ds:schemaRefs>
    <ds:schemaRef ds:uri="http://schemas.microsoft.com/sharepoint/v3/contenttype/forms"/>
  </ds:schemaRefs>
</ds:datastoreItem>
</file>

<file path=customXml/itemProps3.xml><?xml version="1.0" encoding="utf-8"?>
<ds:datastoreItem xmlns:ds="http://schemas.openxmlformats.org/officeDocument/2006/customXml" ds:itemID="{129D5AD0-DE66-4F58-8931-856509BD0AAB}">
  <ds:schemaRefs>
    <ds:schemaRef ds:uri="http://schemas.microsoft.com/office/2006/metadata/properties"/>
    <ds:schemaRef ds:uri="http://schemas.microsoft.com/office/infopath/2007/PartnerControls"/>
    <ds:schemaRef ds:uri="2f33f0b9-e468-4913-ae1d-192484410d9f"/>
    <ds:schemaRef ds:uri="ca6487ab-a953-456b-ba74-c92e137f6b23"/>
  </ds:schemaRefs>
</ds:datastoreItem>
</file>

<file path=docProps/app.xml><?xml version="1.0" encoding="utf-8"?>
<Properties xmlns="http://schemas.openxmlformats.org/officeDocument/2006/extended-properties" xmlns:vt="http://schemas.openxmlformats.org/officeDocument/2006/docPropsVTypes">
  <TotalTime>0</TotalTime>
  <Words>6524</Words>
  <Application>Microsoft Office PowerPoint</Application>
  <PresentationFormat>Widescreen</PresentationFormat>
  <Paragraphs>639</Paragraphs>
  <Slides>37</Slides>
  <Notes>34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Protected Rights Under the Equality Act 2010</vt:lpstr>
      <vt:lpstr>What is meant by ‘Physical Impairment’?</vt:lpstr>
      <vt:lpstr>Additionally…</vt:lpstr>
      <vt:lpstr>Stop and reflect</vt:lpstr>
      <vt:lpstr>How many people are disabled in the UK? </vt:lpstr>
      <vt:lpstr>4.2 Attitudes to Disability</vt:lpstr>
      <vt:lpstr>PowerPoint Presentation</vt:lpstr>
      <vt:lpstr>PowerPoint Presentation</vt:lpstr>
      <vt:lpstr>PowerPoint Presentation</vt:lpstr>
      <vt:lpstr>What is Meant by ‘Disabled’? </vt:lpstr>
      <vt:lpstr>‘Disability’ can also be    understood as …</vt:lpstr>
      <vt:lpstr>The UN Convention of Rights of Persons with Disabilities </vt:lpstr>
      <vt:lpstr>4.3 Causes of Physical Impairment</vt:lpstr>
      <vt:lpstr>Causes of Physical Impairment</vt:lpstr>
      <vt:lpstr>PowerPoint Presentation</vt:lpstr>
      <vt:lpstr>PowerPoint Presentation</vt:lpstr>
      <vt:lpstr>PowerPoint Presentation</vt:lpstr>
      <vt:lpstr>PowerPoint Presentation</vt:lpstr>
      <vt:lpstr>Positive &amp; Negative Impacts of a Label of Physical Impairment </vt:lpstr>
      <vt:lpstr>PowerPoint Presentation</vt:lpstr>
      <vt:lpstr>Potential Impacts</vt:lpstr>
      <vt:lpstr>Exercise (10 mins):   Group 1: What Social barriers can you think of that people with a physical disability might encounter, and what impacts might it have on them?</vt:lpstr>
      <vt:lpstr>PowerPoint Presentation</vt:lpstr>
      <vt:lpstr>Social Barriers Could Include: </vt:lpstr>
      <vt:lpstr>Why is the Social Model of Disability So Important? </vt:lpstr>
      <vt:lpstr>Environmental Barriers Could Include: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Williams</dc:creator>
  <cp:lastModifiedBy>Vicky  Williams</cp:lastModifiedBy>
  <cp:revision>49</cp:revision>
  <dcterms:modified xsi:type="dcterms:W3CDTF">2024-01-11T14:00:25Z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ies>
</file>