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81" r:id="rId5"/>
    <p:sldId id="282" r:id="rId6"/>
    <p:sldId id="286" r:id="rId7"/>
    <p:sldId id="285" r:id="rId8"/>
    <p:sldId id="284" r:id="rId9"/>
    <p:sldId id="283"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6E3EA-3F5D-7B1D-E303-CF6E6152D157}" v="19" dt="2023-10-12T14:53:50.013"/>
    <p1510:client id="{520DF0A6-7637-890E-8520-9AC147809410}" v="7" dt="2023-10-13T09:22:52.940"/>
    <p1510:client id="{655EA019-66E1-1830-8A9E-89AD4D1A8FF5}" v="50" dt="2024-01-10T20:03:39.156"/>
    <p1510:client id="{9FA8A9E2-A45D-0694-75B1-0501DEC73C2B}" v="4" dt="2024-01-04T16:36:33.325"/>
    <p1510:client id="{C2CDB0CE-74BC-0BCF-80FF-0C0394A4E241}" v="94" dt="2024-01-10T12:12:27.716"/>
    <p1510:client id="{F9F3AAA9-6C00-00CD-7CE4-D6E8222A8FFC}" v="1" dt="2023-10-12T15:43:11.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F9F3AAA9-6C00-00CD-7CE4-D6E8222A8FFC}"/>
    <pc:docChg chg="delSld">
      <pc:chgData name="Trinity Rees" userId="S::t.rees@npt.gov.uk::23ed69b1-c9cb-4295-a16f-e57105e4c724" providerId="AD" clId="Web-{F9F3AAA9-6C00-00CD-7CE4-D6E8222A8FFC}" dt="2023-10-12T15:43:11.507" v="0"/>
      <pc:docMkLst>
        <pc:docMk/>
      </pc:docMkLst>
      <pc:sldChg chg="del">
        <pc:chgData name="Trinity Rees" userId="S::t.rees@npt.gov.uk::23ed69b1-c9cb-4295-a16f-e57105e4c724" providerId="AD" clId="Web-{F9F3AAA9-6C00-00CD-7CE4-D6E8222A8FFC}" dt="2023-10-12T15:43:11.507" v="0"/>
        <pc:sldMkLst>
          <pc:docMk/>
          <pc:sldMk cId="1152930315" sldId="280"/>
        </pc:sldMkLst>
      </pc:sldChg>
    </pc:docChg>
  </pc:docChgLst>
  <pc:docChgLst>
    <pc:chgData name="Trinity Rees" userId="S::t.rees@npt.gov.uk::23ed69b1-c9cb-4295-a16f-e57105e4c724" providerId="AD" clId="Web-{9FA8A9E2-A45D-0694-75B1-0501DEC73C2B}"/>
    <pc:docChg chg="">
      <pc:chgData name="Trinity Rees" userId="S::t.rees@npt.gov.uk::23ed69b1-c9cb-4295-a16f-e57105e4c724" providerId="AD" clId="Web-{9FA8A9E2-A45D-0694-75B1-0501DEC73C2B}" dt="2024-01-04T16:36:33.325" v="3"/>
      <pc:docMkLst>
        <pc:docMk/>
      </pc:docMkLst>
      <pc:sldChg chg="delCm">
        <pc:chgData name="Trinity Rees" userId="S::t.rees@npt.gov.uk::23ed69b1-c9cb-4295-a16f-e57105e4c724" providerId="AD" clId="Web-{9FA8A9E2-A45D-0694-75B1-0501DEC73C2B}" dt="2024-01-04T16:35:54.026" v="0"/>
        <pc:sldMkLst>
          <pc:docMk/>
          <pc:sldMk cId="3670761912" sldId="272"/>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9FA8A9E2-A45D-0694-75B1-0501DEC73C2B}" dt="2024-01-04T16:35:54.026" v="0"/>
              <pc2:cmMkLst xmlns:pc2="http://schemas.microsoft.com/office/powerpoint/2019/9/main/command">
                <pc:docMk/>
                <pc:sldMk cId="3670761912" sldId="272"/>
                <pc2:cmMk id="{F7DB17DF-C8B6-412B-BA99-B34FA7FB6A40}"/>
              </pc2:cmMkLst>
            </pc226:cmChg>
          </p:ext>
        </pc:extLst>
      </pc:sldChg>
      <pc:sldChg chg="delCm">
        <pc:chgData name="Trinity Rees" userId="S::t.rees@npt.gov.uk::23ed69b1-c9cb-4295-a16f-e57105e4c724" providerId="AD" clId="Web-{9FA8A9E2-A45D-0694-75B1-0501DEC73C2B}" dt="2024-01-04T16:36:08.824" v="1"/>
        <pc:sldMkLst>
          <pc:docMk/>
          <pc:sldMk cId="1890108579" sldId="273"/>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9FA8A9E2-A45D-0694-75B1-0501DEC73C2B}" dt="2024-01-04T16:36:08.824" v="1"/>
              <pc2:cmMkLst xmlns:pc2="http://schemas.microsoft.com/office/powerpoint/2019/9/main/command">
                <pc:docMk/>
                <pc:sldMk cId="1890108579" sldId="273"/>
                <pc2:cmMk id="{9B89A0A2-587A-4DA2-9E76-A736D221A599}"/>
              </pc2:cmMkLst>
            </pc226:cmChg>
          </p:ext>
        </pc:extLst>
      </pc:sldChg>
      <pc:sldChg chg="delCm">
        <pc:chgData name="Trinity Rees" userId="S::t.rees@npt.gov.uk::23ed69b1-c9cb-4295-a16f-e57105e4c724" providerId="AD" clId="Web-{9FA8A9E2-A45D-0694-75B1-0501DEC73C2B}" dt="2024-01-04T16:36:13.699" v="2"/>
        <pc:sldMkLst>
          <pc:docMk/>
          <pc:sldMk cId="1201907072" sldId="274"/>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9FA8A9E2-A45D-0694-75B1-0501DEC73C2B}" dt="2024-01-04T16:36:13.699" v="2"/>
              <pc2:cmMkLst xmlns:pc2="http://schemas.microsoft.com/office/powerpoint/2019/9/main/command">
                <pc:docMk/>
                <pc:sldMk cId="1201907072" sldId="274"/>
                <pc2:cmMk id="{22D13E16-7034-4AF9-A675-701E74E815A9}"/>
              </pc2:cmMkLst>
            </pc226:cmChg>
          </p:ext>
        </pc:extLst>
      </pc:sldChg>
      <pc:sldChg chg="delCm">
        <pc:chgData name="Trinity Rees" userId="S::t.rees@npt.gov.uk::23ed69b1-c9cb-4295-a16f-e57105e4c724" providerId="AD" clId="Web-{9FA8A9E2-A45D-0694-75B1-0501DEC73C2B}" dt="2024-01-04T16:36:33.325" v="3"/>
        <pc:sldMkLst>
          <pc:docMk/>
          <pc:sldMk cId="3577719551" sldId="279"/>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9FA8A9E2-A45D-0694-75B1-0501DEC73C2B}" dt="2024-01-04T16:36:33.325" v="3"/>
              <pc2:cmMkLst xmlns:pc2="http://schemas.microsoft.com/office/powerpoint/2019/9/main/command">
                <pc:docMk/>
                <pc:sldMk cId="3577719551" sldId="279"/>
                <pc2:cmMk id="{F1D71639-A05E-401D-B475-70C07746D717}"/>
              </pc2:cmMkLst>
            </pc226:cmChg>
          </p:ext>
        </pc:extLst>
      </pc:sldChg>
    </pc:docChg>
  </pc:docChgLst>
  <pc:docChgLst>
    <pc:chgData name="Trinity Rees" userId="S::t.rees@npt.gov.uk::23ed69b1-c9cb-4295-a16f-e57105e4c724" providerId="AD" clId="Web-{520DF0A6-7637-890E-8520-9AC147809410}"/>
    <pc:docChg chg="modSld">
      <pc:chgData name="Trinity Rees" userId="S::t.rees@npt.gov.uk::23ed69b1-c9cb-4295-a16f-e57105e4c724" providerId="AD" clId="Web-{520DF0A6-7637-890E-8520-9AC147809410}" dt="2023-10-13T09:22:52.940" v="6" actId="1076"/>
      <pc:docMkLst>
        <pc:docMk/>
      </pc:docMkLst>
      <pc:sldChg chg="addSp modSp">
        <pc:chgData name="Trinity Rees" userId="S::t.rees@npt.gov.uk::23ed69b1-c9cb-4295-a16f-e57105e4c724" providerId="AD" clId="Web-{520DF0A6-7637-890E-8520-9AC147809410}" dt="2023-10-13T09:22:52.940" v="6" actId="1076"/>
        <pc:sldMkLst>
          <pc:docMk/>
          <pc:sldMk cId="1763900166" sldId="265"/>
        </pc:sldMkLst>
        <pc:spChg chg="mod">
          <ac:chgData name="Trinity Rees" userId="S::t.rees@npt.gov.uk::23ed69b1-c9cb-4295-a16f-e57105e4c724" providerId="AD" clId="Web-{520DF0A6-7637-890E-8520-9AC147809410}" dt="2023-10-13T09:22:29.862" v="0" actId="20577"/>
          <ac:spMkLst>
            <pc:docMk/>
            <pc:sldMk cId="1763900166" sldId="265"/>
            <ac:spMk id="4" creationId="{00000000-0000-0000-0000-000000000000}"/>
          </ac:spMkLst>
        </pc:spChg>
        <pc:picChg chg="add mod">
          <ac:chgData name="Trinity Rees" userId="S::t.rees@npt.gov.uk::23ed69b1-c9cb-4295-a16f-e57105e4c724" providerId="AD" clId="Web-{520DF0A6-7637-890E-8520-9AC147809410}" dt="2023-10-13T09:22:50.347" v="4" actId="14100"/>
          <ac:picMkLst>
            <pc:docMk/>
            <pc:sldMk cId="1763900166" sldId="265"/>
            <ac:picMk id="6" creationId="{C85E304D-4A6F-1910-3718-EC5DC16304CF}"/>
          </ac:picMkLst>
        </pc:picChg>
        <pc:picChg chg="add mod">
          <ac:chgData name="Trinity Rees" userId="S::t.rees@npt.gov.uk::23ed69b1-c9cb-4295-a16f-e57105e4c724" providerId="AD" clId="Web-{520DF0A6-7637-890E-8520-9AC147809410}" dt="2023-10-13T09:22:52.940" v="6" actId="1076"/>
          <ac:picMkLst>
            <pc:docMk/>
            <pc:sldMk cId="1763900166" sldId="265"/>
            <ac:picMk id="7" creationId="{E675765D-EB85-394B-33FE-5AD87D96B068}"/>
          </ac:picMkLst>
        </pc:picChg>
      </pc:sldChg>
    </pc:docChg>
  </pc:docChgLst>
  <pc:docChgLst>
    <pc:chgData name="Polly Duncan" userId="S::p.duncan@npt.gov.uk::b8f6264a-9836-4730-8ca9-23013ec67ff8" providerId="AD" clId="Web-{655EA019-66E1-1830-8A9E-89AD4D1A8FF5}"/>
    <pc:docChg chg="modSld">
      <pc:chgData name="Polly Duncan" userId="S::p.duncan@npt.gov.uk::b8f6264a-9836-4730-8ca9-23013ec67ff8" providerId="AD" clId="Web-{655EA019-66E1-1830-8A9E-89AD4D1A8FF5}" dt="2024-01-10T20:03:39.156" v="52" actId="1076"/>
      <pc:docMkLst>
        <pc:docMk/>
      </pc:docMkLst>
      <pc:sldChg chg="modSp">
        <pc:chgData name="Polly Duncan" userId="S::p.duncan@npt.gov.uk::b8f6264a-9836-4730-8ca9-23013ec67ff8" providerId="AD" clId="Web-{655EA019-66E1-1830-8A9E-89AD4D1A8FF5}" dt="2024-01-10T19:50:31.415" v="10" actId="1076"/>
        <pc:sldMkLst>
          <pc:docMk/>
          <pc:sldMk cId="3555239579" sldId="258"/>
        </pc:sldMkLst>
        <pc:spChg chg="mod">
          <ac:chgData name="Polly Duncan" userId="S::p.duncan@npt.gov.uk::b8f6264a-9836-4730-8ca9-23013ec67ff8" providerId="AD" clId="Web-{655EA019-66E1-1830-8A9E-89AD4D1A8FF5}" dt="2024-01-10T19:50:07.866" v="6" actId="1076"/>
          <ac:spMkLst>
            <pc:docMk/>
            <pc:sldMk cId="3555239579" sldId="258"/>
            <ac:spMk id="2" creationId="{00000000-0000-0000-0000-000000000000}"/>
          </ac:spMkLst>
        </pc:spChg>
        <pc:spChg chg="mod">
          <ac:chgData name="Polly Duncan" userId="S::p.duncan@npt.gov.uk::b8f6264a-9836-4730-8ca9-23013ec67ff8" providerId="AD" clId="Web-{655EA019-66E1-1830-8A9E-89AD4D1A8FF5}" dt="2024-01-10T19:50:10.101" v="7" actId="1076"/>
          <ac:spMkLst>
            <pc:docMk/>
            <pc:sldMk cId="3555239579" sldId="258"/>
            <ac:spMk id="3" creationId="{00000000-0000-0000-0000-000000000000}"/>
          </ac:spMkLst>
        </pc:spChg>
        <pc:spChg chg="mod">
          <ac:chgData name="Polly Duncan" userId="S::p.duncan@npt.gov.uk::b8f6264a-9836-4730-8ca9-23013ec67ff8" providerId="AD" clId="Web-{655EA019-66E1-1830-8A9E-89AD4D1A8FF5}" dt="2024-01-10T19:50:31.415" v="10" actId="1076"/>
          <ac:spMkLst>
            <pc:docMk/>
            <pc:sldMk cId="3555239579" sldId="258"/>
            <ac:spMk id="4" creationId="{00000000-0000-0000-0000-000000000000}"/>
          </ac:spMkLst>
        </pc:spChg>
      </pc:sldChg>
      <pc:sldChg chg="modSp">
        <pc:chgData name="Polly Duncan" userId="S::p.duncan@npt.gov.uk::b8f6264a-9836-4730-8ca9-23013ec67ff8" providerId="AD" clId="Web-{655EA019-66E1-1830-8A9E-89AD4D1A8FF5}" dt="2024-01-10T19:57:54.273" v="20" actId="14100"/>
        <pc:sldMkLst>
          <pc:docMk/>
          <pc:sldMk cId="1136705072" sldId="263"/>
        </pc:sldMkLst>
        <pc:spChg chg="mod">
          <ac:chgData name="Polly Duncan" userId="S::p.duncan@npt.gov.uk::b8f6264a-9836-4730-8ca9-23013ec67ff8" providerId="AD" clId="Web-{655EA019-66E1-1830-8A9E-89AD4D1A8FF5}" dt="2024-01-10T19:57:54.273" v="20" actId="14100"/>
          <ac:spMkLst>
            <pc:docMk/>
            <pc:sldMk cId="1136705072" sldId="263"/>
            <ac:spMk id="2" creationId="{00000000-0000-0000-0000-000000000000}"/>
          </ac:spMkLst>
        </pc:spChg>
        <pc:spChg chg="mod">
          <ac:chgData name="Polly Duncan" userId="S::p.duncan@npt.gov.uk::b8f6264a-9836-4730-8ca9-23013ec67ff8" providerId="AD" clId="Web-{655EA019-66E1-1830-8A9E-89AD4D1A8FF5}" dt="2024-01-10T19:57:36.975" v="15" actId="20577"/>
          <ac:spMkLst>
            <pc:docMk/>
            <pc:sldMk cId="1136705072" sldId="263"/>
            <ac:spMk id="3" creationId="{00000000-0000-0000-0000-000000000000}"/>
          </ac:spMkLst>
        </pc:spChg>
      </pc:sldChg>
      <pc:sldChg chg="modSp">
        <pc:chgData name="Polly Duncan" userId="S::p.duncan@npt.gov.uk::b8f6264a-9836-4730-8ca9-23013ec67ff8" providerId="AD" clId="Web-{655EA019-66E1-1830-8A9E-89AD4D1A8FF5}" dt="2024-01-10T19:59:15.153" v="27" actId="1076"/>
        <pc:sldMkLst>
          <pc:docMk/>
          <pc:sldMk cId="3861375486" sldId="264"/>
        </pc:sldMkLst>
        <pc:spChg chg="mod">
          <ac:chgData name="Polly Duncan" userId="S::p.duncan@npt.gov.uk::b8f6264a-9836-4730-8ca9-23013ec67ff8" providerId="AD" clId="Web-{655EA019-66E1-1830-8A9E-89AD4D1A8FF5}" dt="2024-01-10T19:59:10.934" v="26" actId="14100"/>
          <ac:spMkLst>
            <pc:docMk/>
            <pc:sldMk cId="3861375486" sldId="264"/>
            <ac:spMk id="2" creationId="{00000000-0000-0000-0000-000000000000}"/>
          </ac:spMkLst>
        </pc:spChg>
        <pc:spChg chg="mod">
          <ac:chgData name="Polly Duncan" userId="S::p.duncan@npt.gov.uk::b8f6264a-9836-4730-8ca9-23013ec67ff8" providerId="AD" clId="Web-{655EA019-66E1-1830-8A9E-89AD4D1A8FF5}" dt="2024-01-10T19:59:15.153" v="27" actId="1076"/>
          <ac:spMkLst>
            <pc:docMk/>
            <pc:sldMk cId="3861375486" sldId="264"/>
            <ac:spMk id="3" creationId="{00000000-0000-0000-0000-000000000000}"/>
          </ac:spMkLst>
        </pc:spChg>
      </pc:sldChg>
      <pc:sldChg chg="modSp">
        <pc:chgData name="Polly Duncan" userId="S::p.duncan@npt.gov.uk::b8f6264a-9836-4730-8ca9-23013ec67ff8" providerId="AD" clId="Web-{655EA019-66E1-1830-8A9E-89AD4D1A8FF5}" dt="2024-01-10T19:59:48.765" v="32" actId="1076"/>
        <pc:sldMkLst>
          <pc:docMk/>
          <pc:sldMk cId="1763900166" sldId="265"/>
        </pc:sldMkLst>
        <pc:spChg chg="mod">
          <ac:chgData name="Polly Duncan" userId="S::p.duncan@npt.gov.uk::b8f6264a-9836-4730-8ca9-23013ec67ff8" providerId="AD" clId="Web-{655EA019-66E1-1830-8A9E-89AD4D1A8FF5}" dt="2024-01-10T19:59:44.640" v="31" actId="1076"/>
          <ac:spMkLst>
            <pc:docMk/>
            <pc:sldMk cId="1763900166" sldId="265"/>
            <ac:spMk id="2" creationId="{00000000-0000-0000-0000-000000000000}"/>
          </ac:spMkLst>
        </pc:spChg>
        <pc:spChg chg="mod">
          <ac:chgData name="Polly Duncan" userId="S::p.duncan@npt.gov.uk::b8f6264a-9836-4730-8ca9-23013ec67ff8" providerId="AD" clId="Web-{655EA019-66E1-1830-8A9E-89AD4D1A8FF5}" dt="2024-01-10T19:59:48.765" v="32" actId="1076"/>
          <ac:spMkLst>
            <pc:docMk/>
            <pc:sldMk cId="1763900166" sldId="265"/>
            <ac:spMk id="3" creationId="{00000000-0000-0000-0000-000000000000}"/>
          </ac:spMkLst>
        </pc:spChg>
      </pc:sldChg>
      <pc:sldChg chg="modSp">
        <pc:chgData name="Polly Duncan" userId="S::p.duncan@npt.gov.uk::b8f6264a-9836-4730-8ca9-23013ec67ff8" providerId="AD" clId="Web-{655EA019-66E1-1830-8A9E-89AD4D1A8FF5}" dt="2024-01-10T20:01:19.849" v="41" actId="1076"/>
        <pc:sldMkLst>
          <pc:docMk/>
          <pc:sldMk cId="4049910017" sldId="266"/>
        </pc:sldMkLst>
        <pc:spChg chg="mod">
          <ac:chgData name="Polly Duncan" userId="S::p.duncan@npt.gov.uk::b8f6264a-9836-4730-8ca9-23013ec67ff8" providerId="AD" clId="Web-{655EA019-66E1-1830-8A9E-89AD4D1A8FF5}" dt="2024-01-10T20:01:05.833" v="39" actId="20577"/>
          <ac:spMkLst>
            <pc:docMk/>
            <pc:sldMk cId="4049910017" sldId="266"/>
            <ac:spMk id="2" creationId="{00000000-0000-0000-0000-000000000000}"/>
          </ac:spMkLst>
        </pc:spChg>
        <pc:spChg chg="mod">
          <ac:chgData name="Polly Duncan" userId="S::p.duncan@npt.gov.uk::b8f6264a-9836-4730-8ca9-23013ec67ff8" providerId="AD" clId="Web-{655EA019-66E1-1830-8A9E-89AD4D1A8FF5}" dt="2024-01-10T20:01:19.849" v="41" actId="1076"/>
          <ac:spMkLst>
            <pc:docMk/>
            <pc:sldMk cId="4049910017" sldId="266"/>
            <ac:spMk id="4" creationId="{B774D80E-7686-7DF5-826B-74CCB0FE3BE3}"/>
          </ac:spMkLst>
        </pc:spChg>
      </pc:sldChg>
      <pc:sldChg chg="modSp">
        <pc:chgData name="Polly Duncan" userId="S::p.duncan@npt.gov.uk::b8f6264a-9836-4730-8ca9-23013ec67ff8" providerId="AD" clId="Web-{655EA019-66E1-1830-8A9E-89AD4D1A8FF5}" dt="2024-01-10T20:02:21.400" v="44" actId="1076"/>
        <pc:sldMkLst>
          <pc:docMk/>
          <pc:sldMk cId="3978093976" sldId="267"/>
        </pc:sldMkLst>
        <pc:spChg chg="mod">
          <ac:chgData name="Polly Duncan" userId="S::p.duncan@npt.gov.uk::b8f6264a-9836-4730-8ca9-23013ec67ff8" providerId="AD" clId="Web-{655EA019-66E1-1830-8A9E-89AD4D1A8FF5}" dt="2024-01-10T20:02:15.166" v="43" actId="1076"/>
          <ac:spMkLst>
            <pc:docMk/>
            <pc:sldMk cId="3978093976" sldId="267"/>
            <ac:spMk id="2" creationId="{00000000-0000-0000-0000-000000000000}"/>
          </ac:spMkLst>
        </pc:spChg>
        <pc:spChg chg="mod">
          <ac:chgData name="Polly Duncan" userId="S::p.duncan@npt.gov.uk::b8f6264a-9836-4730-8ca9-23013ec67ff8" providerId="AD" clId="Web-{655EA019-66E1-1830-8A9E-89AD4D1A8FF5}" dt="2024-01-10T20:02:21.400" v="44" actId="1076"/>
          <ac:spMkLst>
            <pc:docMk/>
            <pc:sldMk cId="3978093976" sldId="267"/>
            <ac:spMk id="3" creationId="{00000000-0000-0000-0000-000000000000}"/>
          </ac:spMkLst>
        </pc:spChg>
      </pc:sldChg>
      <pc:sldChg chg="modSp">
        <pc:chgData name="Polly Duncan" userId="S::p.duncan@npt.gov.uk::b8f6264a-9836-4730-8ca9-23013ec67ff8" providerId="AD" clId="Web-{655EA019-66E1-1830-8A9E-89AD4D1A8FF5}" dt="2024-01-10T20:02:53.293" v="46" actId="1076"/>
        <pc:sldMkLst>
          <pc:docMk/>
          <pc:sldMk cId="1896391617" sldId="268"/>
        </pc:sldMkLst>
        <pc:spChg chg="mod">
          <ac:chgData name="Polly Duncan" userId="S::p.duncan@npt.gov.uk::b8f6264a-9836-4730-8ca9-23013ec67ff8" providerId="AD" clId="Web-{655EA019-66E1-1830-8A9E-89AD4D1A8FF5}" dt="2024-01-10T20:02:49.871" v="45" actId="20577"/>
          <ac:spMkLst>
            <pc:docMk/>
            <pc:sldMk cId="1896391617" sldId="268"/>
            <ac:spMk id="2" creationId="{00000000-0000-0000-0000-000000000000}"/>
          </ac:spMkLst>
        </pc:spChg>
        <pc:spChg chg="mod">
          <ac:chgData name="Polly Duncan" userId="S::p.duncan@npt.gov.uk::b8f6264a-9836-4730-8ca9-23013ec67ff8" providerId="AD" clId="Web-{655EA019-66E1-1830-8A9E-89AD4D1A8FF5}" dt="2024-01-10T20:02:53.293" v="46" actId="1076"/>
          <ac:spMkLst>
            <pc:docMk/>
            <pc:sldMk cId="1896391617" sldId="268"/>
            <ac:spMk id="4" creationId="{00000000-0000-0000-0000-000000000000}"/>
          </ac:spMkLst>
        </pc:spChg>
      </pc:sldChg>
      <pc:sldChg chg="modSp">
        <pc:chgData name="Polly Duncan" userId="S::p.duncan@npt.gov.uk::b8f6264a-9836-4730-8ca9-23013ec67ff8" providerId="AD" clId="Web-{655EA019-66E1-1830-8A9E-89AD4D1A8FF5}" dt="2024-01-10T20:03:39.156" v="52" actId="1076"/>
        <pc:sldMkLst>
          <pc:docMk/>
          <pc:sldMk cId="1187994301" sldId="269"/>
        </pc:sldMkLst>
        <pc:spChg chg="mod">
          <ac:chgData name="Polly Duncan" userId="S::p.duncan@npt.gov.uk::b8f6264a-9836-4730-8ca9-23013ec67ff8" providerId="AD" clId="Web-{655EA019-66E1-1830-8A9E-89AD4D1A8FF5}" dt="2024-01-10T20:03:33.655" v="50" actId="1076"/>
          <ac:spMkLst>
            <pc:docMk/>
            <pc:sldMk cId="1187994301" sldId="269"/>
            <ac:spMk id="2" creationId="{00000000-0000-0000-0000-000000000000}"/>
          </ac:spMkLst>
        </pc:spChg>
        <pc:spChg chg="mod">
          <ac:chgData name="Polly Duncan" userId="S::p.duncan@npt.gov.uk::b8f6264a-9836-4730-8ca9-23013ec67ff8" providerId="AD" clId="Web-{655EA019-66E1-1830-8A9E-89AD4D1A8FF5}" dt="2024-01-10T20:03:36.999" v="51" actId="1076"/>
          <ac:spMkLst>
            <pc:docMk/>
            <pc:sldMk cId="1187994301" sldId="269"/>
            <ac:spMk id="3" creationId="{00000000-0000-0000-0000-000000000000}"/>
          </ac:spMkLst>
        </pc:spChg>
        <pc:picChg chg="mod">
          <ac:chgData name="Polly Duncan" userId="S::p.duncan@npt.gov.uk::b8f6264a-9836-4730-8ca9-23013ec67ff8" providerId="AD" clId="Web-{655EA019-66E1-1830-8A9E-89AD4D1A8FF5}" dt="2024-01-10T20:03:39.156" v="52" actId="1076"/>
          <ac:picMkLst>
            <pc:docMk/>
            <pc:sldMk cId="1187994301" sldId="269"/>
            <ac:picMk id="6" creationId="{00000000-0000-0000-0000-000000000000}"/>
          </ac:picMkLst>
        </pc:picChg>
      </pc:sldChg>
      <pc:sldChg chg="modSp">
        <pc:chgData name="Polly Duncan" userId="S::p.duncan@npt.gov.uk::b8f6264a-9836-4730-8ca9-23013ec67ff8" providerId="AD" clId="Web-{655EA019-66E1-1830-8A9E-89AD4D1A8FF5}" dt="2024-01-10T19:50:43.806" v="12" actId="1076"/>
        <pc:sldMkLst>
          <pc:docMk/>
          <pc:sldMk cId="193515689" sldId="283"/>
        </pc:sldMkLst>
        <pc:spChg chg="mod">
          <ac:chgData name="Polly Duncan" userId="S::p.duncan@npt.gov.uk::b8f6264a-9836-4730-8ca9-23013ec67ff8" providerId="AD" clId="Web-{655EA019-66E1-1830-8A9E-89AD4D1A8FF5}" dt="2024-01-10T19:50:40.384" v="11" actId="1076"/>
          <ac:spMkLst>
            <pc:docMk/>
            <pc:sldMk cId="193515689" sldId="283"/>
            <ac:spMk id="2" creationId="{00000000-0000-0000-0000-000000000000}"/>
          </ac:spMkLst>
        </pc:spChg>
        <pc:spChg chg="mod">
          <ac:chgData name="Polly Duncan" userId="S::p.duncan@npt.gov.uk::b8f6264a-9836-4730-8ca9-23013ec67ff8" providerId="AD" clId="Web-{655EA019-66E1-1830-8A9E-89AD4D1A8FF5}" dt="2024-01-10T19:50:43.806" v="12" actId="1076"/>
          <ac:spMkLst>
            <pc:docMk/>
            <pc:sldMk cId="193515689" sldId="283"/>
            <ac:spMk id="3" creationId="{00000000-0000-0000-0000-000000000000}"/>
          </ac:spMkLst>
        </pc:spChg>
      </pc:sldChg>
    </pc:docChg>
  </pc:docChgLst>
  <pc:docChgLst>
    <pc:chgData name="Trinity Rees" userId="S::t.rees@npt.gov.uk::23ed69b1-c9cb-4295-a16f-e57105e4c724" providerId="AD" clId="Web-{3FE6E3EA-3F5D-7B1D-E303-CF6E6152D157}"/>
    <pc:docChg chg="addSld modSld">
      <pc:chgData name="Trinity Rees" userId="S::t.rees@npt.gov.uk::23ed69b1-c9cb-4295-a16f-e57105e4c724" providerId="AD" clId="Web-{3FE6E3EA-3F5D-7B1D-E303-CF6E6152D157}" dt="2023-10-12T14:53:50.013" v="17" actId="14100"/>
      <pc:docMkLst>
        <pc:docMk/>
      </pc:docMkLst>
      <pc:sldChg chg="addSp delSp modSp new">
        <pc:chgData name="Trinity Rees" userId="S::t.rees@npt.gov.uk::23ed69b1-c9cb-4295-a16f-e57105e4c724" providerId="AD" clId="Web-{3FE6E3EA-3F5D-7B1D-E303-CF6E6152D157}" dt="2023-10-12T14:53:50.013" v="17" actId="14100"/>
        <pc:sldMkLst>
          <pc:docMk/>
          <pc:sldMk cId="3829315275" sldId="285"/>
        </pc:sldMkLst>
        <pc:spChg chg="del">
          <ac:chgData name="Trinity Rees" userId="S::t.rees@npt.gov.uk::23ed69b1-c9cb-4295-a16f-e57105e4c724" providerId="AD" clId="Web-{3FE6E3EA-3F5D-7B1D-E303-CF6E6152D157}" dt="2023-10-12T14:53:22.261" v="10"/>
          <ac:spMkLst>
            <pc:docMk/>
            <pc:sldMk cId="3829315275" sldId="285"/>
            <ac:spMk id="2" creationId="{AD50178D-A058-A673-333B-527DE8B2460D}"/>
          </ac:spMkLst>
        </pc:spChg>
        <pc:spChg chg="del">
          <ac:chgData name="Trinity Rees" userId="S::t.rees@npt.gov.uk::23ed69b1-c9cb-4295-a16f-e57105e4c724" providerId="AD" clId="Web-{3FE6E3EA-3F5D-7B1D-E303-CF6E6152D157}" dt="2023-10-12T14:53:21.699" v="9"/>
          <ac:spMkLst>
            <pc:docMk/>
            <pc:sldMk cId="3829315275" sldId="285"/>
            <ac:spMk id="3" creationId="{9263DB71-722F-3098-E9B1-7CE88007DD86}"/>
          </ac:spMkLst>
        </pc:spChg>
        <pc:picChg chg="add mod">
          <ac:chgData name="Trinity Rees" userId="S::t.rees@npt.gov.uk::23ed69b1-c9cb-4295-a16f-e57105e4c724" providerId="AD" clId="Web-{3FE6E3EA-3F5D-7B1D-E303-CF6E6152D157}" dt="2023-10-12T14:53:50.013" v="17" actId="14100"/>
          <ac:picMkLst>
            <pc:docMk/>
            <pc:sldMk cId="3829315275" sldId="285"/>
            <ac:picMk id="4" creationId="{981392F7-E12A-6900-D5BE-C110097A858E}"/>
          </ac:picMkLst>
        </pc:picChg>
      </pc:sldChg>
      <pc:sldChg chg="addSp delSp modSp new">
        <pc:chgData name="Trinity Rees" userId="S::t.rees@npt.gov.uk::23ed69b1-c9cb-4295-a16f-e57105e4c724" providerId="AD" clId="Web-{3FE6E3EA-3F5D-7B1D-E303-CF6E6152D157}" dt="2023-10-12T14:53:15.995" v="8" actId="14100"/>
        <pc:sldMkLst>
          <pc:docMk/>
          <pc:sldMk cId="1322481801" sldId="286"/>
        </pc:sldMkLst>
        <pc:spChg chg="del">
          <ac:chgData name="Trinity Rees" userId="S::t.rees@npt.gov.uk::23ed69b1-c9cb-4295-a16f-e57105e4c724" providerId="AD" clId="Web-{3FE6E3EA-3F5D-7B1D-E303-CF6E6152D157}" dt="2023-10-12T14:52:56.510" v="3"/>
          <ac:spMkLst>
            <pc:docMk/>
            <pc:sldMk cId="1322481801" sldId="286"/>
            <ac:spMk id="2" creationId="{9E309B23-A851-FEE5-39AF-27FF606547CA}"/>
          </ac:spMkLst>
        </pc:spChg>
        <pc:spChg chg="del">
          <ac:chgData name="Trinity Rees" userId="S::t.rees@npt.gov.uk::23ed69b1-c9cb-4295-a16f-e57105e4c724" providerId="AD" clId="Web-{3FE6E3EA-3F5D-7B1D-E303-CF6E6152D157}" dt="2023-10-12T14:52:55.948" v="2"/>
          <ac:spMkLst>
            <pc:docMk/>
            <pc:sldMk cId="1322481801" sldId="286"/>
            <ac:spMk id="3" creationId="{17AE86CC-2EA8-9F87-8011-F5C608959B8E}"/>
          </ac:spMkLst>
        </pc:spChg>
        <pc:picChg chg="add mod">
          <ac:chgData name="Trinity Rees" userId="S::t.rees@npt.gov.uk::23ed69b1-c9cb-4295-a16f-e57105e4c724" providerId="AD" clId="Web-{3FE6E3EA-3F5D-7B1D-E303-CF6E6152D157}" dt="2023-10-12T14:53:15.995" v="8" actId="14100"/>
          <ac:picMkLst>
            <pc:docMk/>
            <pc:sldMk cId="1322481801" sldId="286"/>
            <ac:picMk id="4" creationId="{33735224-3570-14E7-6F0C-ACDFAFBC3135}"/>
          </ac:picMkLst>
        </pc:picChg>
      </pc:sldChg>
    </pc:docChg>
  </pc:docChgLst>
  <pc:docChgLst>
    <pc:chgData name="Trinity Rees" userId="S::t.rees@npt.gov.uk::23ed69b1-c9cb-4295-a16f-e57105e4c724" providerId="AD" clId="Web-{C2CDB0CE-74BC-0BCF-80FF-0C0394A4E241}"/>
    <pc:docChg chg="modSld">
      <pc:chgData name="Trinity Rees" userId="S::t.rees@npt.gov.uk::23ed69b1-c9cb-4295-a16f-e57105e4c724" providerId="AD" clId="Web-{C2CDB0CE-74BC-0BCF-80FF-0C0394A4E241}" dt="2024-01-10T12:12:27.716" v="98" actId="1076"/>
      <pc:docMkLst>
        <pc:docMk/>
      </pc:docMkLst>
      <pc:sldChg chg="modSp">
        <pc:chgData name="Trinity Rees" userId="S::t.rees@npt.gov.uk::23ed69b1-c9cb-4295-a16f-e57105e4c724" providerId="AD" clId="Web-{C2CDB0CE-74BC-0BCF-80FF-0C0394A4E241}" dt="2024-01-10T12:01:50.205" v="8" actId="20577"/>
        <pc:sldMkLst>
          <pc:docMk/>
          <pc:sldMk cId="3555239579" sldId="258"/>
        </pc:sldMkLst>
        <pc:spChg chg="mod">
          <ac:chgData name="Trinity Rees" userId="S::t.rees@npt.gov.uk::23ed69b1-c9cb-4295-a16f-e57105e4c724" providerId="AD" clId="Web-{C2CDB0CE-74BC-0BCF-80FF-0C0394A4E241}" dt="2024-01-10T12:01:29.516" v="3" actId="1076"/>
          <ac:spMkLst>
            <pc:docMk/>
            <pc:sldMk cId="3555239579" sldId="258"/>
            <ac:spMk id="2" creationId="{00000000-0000-0000-0000-000000000000}"/>
          </ac:spMkLst>
        </pc:spChg>
        <pc:spChg chg="mod">
          <ac:chgData name="Trinity Rees" userId="S::t.rees@npt.gov.uk::23ed69b1-c9cb-4295-a16f-e57105e4c724" providerId="AD" clId="Web-{C2CDB0CE-74BC-0BCF-80FF-0C0394A4E241}" dt="2024-01-10T12:01:50.205" v="8" actId="20577"/>
          <ac:spMkLst>
            <pc:docMk/>
            <pc:sldMk cId="3555239579" sldId="258"/>
            <ac:spMk id="4" creationId="{00000000-0000-0000-0000-000000000000}"/>
          </ac:spMkLst>
        </pc:spChg>
      </pc:sldChg>
      <pc:sldChg chg="modSp">
        <pc:chgData name="Trinity Rees" userId="S::t.rees@npt.gov.uk::23ed69b1-c9cb-4295-a16f-e57105e4c724" providerId="AD" clId="Web-{C2CDB0CE-74BC-0BCF-80FF-0C0394A4E241}" dt="2024-01-10T12:02:03.862" v="11" actId="1076"/>
        <pc:sldMkLst>
          <pc:docMk/>
          <pc:sldMk cId="2705400741" sldId="260"/>
        </pc:sldMkLst>
        <pc:spChg chg="mod">
          <ac:chgData name="Trinity Rees" userId="S::t.rees@npt.gov.uk::23ed69b1-c9cb-4295-a16f-e57105e4c724" providerId="AD" clId="Web-{C2CDB0CE-74BC-0BCF-80FF-0C0394A4E241}" dt="2024-01-10T12:02:03.862" v="11" actId="1076"/>
          <ac:spMkLst>
            <pc:docMk/>
            <pc:sldMk cId="2705400741" sldId="260"/>
            <ac:spMk id="5" creationId="{00000000-0000-0000-0000-000000000000}"/>
          </ac:spMkLst>
        </pc:spChg>
      </pc:sldChg>
      <pc:sldChg chg="modSp">
        <pc:chgData name="Trinity Rees" userId="S::t.rees@npt.gov.uk::23ed69b1-c9cb-4295-a16f-e57105e4c724" providerId="AD" clId="Web-{C2CDB0CE-74BC-0BCF-80FF-0C0394A4E241}" dt="2024-01-10T12:02:17.082" v="13" actId="20577"/>
        <pc:sldMkLst>
          <pc:docMk/>
          <pc:sldMk cId="3861375486" sldId="264"/>
        </pc:sldMkLst>
        <pc:spChg chg="mod">
          <ac:chgData name="Trinity Rees" userId="S::t.rees@npt.gov.uk::23ed69b1-c9cb-4295-a16f-e57105e4c724" providerId="AD" clId="Web-{C2CDB0CE-74BC-0BCF-80FF-0C0394A4E241}" dt="2024-01-10T12:02:17.082" v="13" actId="20577"/>
          <ac:spMkLst>
            <pc:docMk/>
            <pc:sldMk cId="3861375486" sldId="264"/>
            <ac:spMk id="5" creationId="{00000000-0000-0000-0000-000000000000}"/>
          </ac:spMkLst>
        </pc:spChg>
      </pc:sldChg>
      <pc:sldChg chg="modSp">
        <pc:chgData name="Trinity Rees" userId="S::t.rees@npt.gov.uk::23ed69b1-c9cb-4295-a16f-e57105e4c724" providerId="AD" clId="Web-{C2CDB0CE-74BC-0BCF-80FF-0C0394A4E241}" dt="2024-01-10T12:02:32.005" v="17" actId="20577"/>
        <pc:sldMkLst>
          <pc:docMk/>
          <pc:sldMk cId="1763900166" sldId="265"/>
        </pc:sldMkLst>
        <pc:spChg chg="mod">
          <ac:chgData name="Trinity Rees" userId="S::t.rees@npt.gov.uk::23ed69b1-c9cb-4295-a16f-e57105e4c724" providerId="AD" clId="Web-{C2CDB0CE-74BC-0BCF-80FF-0C0394A4E241}" dt="2024-01-10T12:02:32.005" v="17" actId="20577"/>
          <ac:spMkLst>
            <pc:docMk/>
            <pc:sldMk cId="1763900166" sldId="265"/>
            <ac:spMk id="5" creationId="{00000000-0000-0000-0000-000000000000}"/>
          </ac:spMkLst>
        </pc:spChg>
      </pc:sldChg>
      <pc:sldChg chg="modSp">
        <pc:chgData name="Trinity Rees" userId="S::t.rees@npt.gov.uk::23ed69b1-c9cb-4295-a16f-e57105e4c724" providerId="AD" clId="Web-{C2CDB0CE-74BC-0BCF-80FF-0C0394A4E241}" dt="2024-01-10T12:02:57.647" v="24" actId="1076"/>
        <pc:sldMkLst>
          <pc:docMk/>
          <pc:sldMk cId="3978093976" sldId="267"/>
        </pc:sldMkLst>
        <pc:spChg chg="mod">
          <ac:chgData name="Trinity Rees" userId="S::t.rees@npt.gov.uk::23ed69b1-c9cb-4295-a16f-e57105e4c724" providerId="AD" clId="Web-{C2CDB0CE-74BC-0BCF-80FF-0C0394A4E241}" dt="2024-01-10T12:02:55.350" v="23" actId="1076"/>
          <ac:spMkLst>
            <pc:docMk/>
            <pc:sldMk cId="3978093976" sldId="267"/>
            <ac:spMk id="2" creationId="{00000000-0000-0000-0000-000000000000}"/>
          </ac:spMkLst>
        </pc:spChg>
        <pc:spChg chg="mod">
          <ac:chgData name="Trinity Rees" userId="S::t.rees@npt.gov.uk::23ed69b1-c9cb-4295-a16f-e57105e4c724" providerId="AD" clId="Web-{C2CDB0CE-74BC-0BCF-80FF-0C0394A4E241}" dt="2024-01-10T12:02:57.647" v="24" actId="1076"/>
          <ac:spMkLst>
            <pc:docMk/>
            <pc:sldMk cId="3978093976" sldId="267"/>
            <ac:spMk id="5" creationId="{00000000-0000-0000-0000-000000000000}"/>
          </ac:spMkLst>
        </pc:spChg>
      </pc:sldChg>
      <pc:sldChg chg="modSp">
        <pc:chgData name="Trinity Rees" userId="S::t.rees@npt.gov.uk::23ed69b1-c9cb-4295-a16f-e57105e4c724" providerId="AD" clId="Web-{C2CDB0CE-74BC-0BCF-80FF-0C0394A4E241}" dt="2024-01-10T12:03:16.273" v="28" actId="20577"/>
        <pc:sldMkLst>
          <pc:docMk/>
          <pc:sldMk cId="1187994301" sldId="269"/>
        </pc:sldMkLst>
        <pc:spChg chg="mod">
          <ac:chgData name="Trinity Rees" userId="S::t.rees@npt.gov.uk::23ed69b1-c9cb-4295-a16f-e57105e4c724" providerId="AD" clId="Web-{C2CDB0CE-74BC-0BCF-80FF-0C0394A4E241}" dt="2024-01-10T12:03:10.148" v="26" actId="1076"/>
          <ac:spMkLst>
            <pc:docMk/>
            <pc:sldMk cId="1187994301" sldId="269"/>
            <ac:spMk id="2" creationId="{00000000-0000-0000-0000-000000000000}"/>
          </ac:spMkLst>
        </pc:spChg>
        <pc:spChg chg="mod">
          <ac:chgData name="Trinity Rees" userId="S::t.rees@npt.gov.uk::23ed69b1-c9cb-4295-a16f-e57105e4c724" providerId="AD" clId="Web-{C2CDB0CE-74BC-0BCF-80FF-0C0394A4E241}" dt="2024-01-10T12:03:16.273" v="28" actId="20577"/>
          <ac:spMkLst>
            <pc:docMk/>
            <pc:sldMk cId="1187994301" sldId="269"/>
            <ac:spMk id="5" creationId="{00000000-0000-0000-0000-000000000000}"/>
          </ac:spMkLst>
        </pc:spChg>
      </pc:sldChg>
      <pc:sldChg chg="modSp">
        <pc:chgData name="Trinity Rees" userId="S::t.rees@npt.gov.uk::23ed69b1-c9cb-4295-a16f-e57105e4c724" providerId="AD" clId="Web-{C2CDB0CE-74BC-0BCF-80FF-0C0394A4E241}" dt="2024-01-10T12:03:35.322" v="31" actId="1076"/>
        <pc:sldMkLst>
          <pc:docMk/>
          <pc:sldMk cId="3946687724" sldId="270"/>
        </pc:sldMkLst>
        <pc:spChg chg="mod">
          <ac:chgData name="Trinity Rees" userId="S::t.rees@npt.gov.uk::23ed69b1-c9cb-4295-a16f-e57105e4c724" providerId="AD" clId="Web-{C2CDB0CE-74BC-0BCF-80FF-0C0394A4E241}" dt="2024-01-10T12:03:35.322" v="31" actId="1076"/>
          <ac:spMkLst>
            <pc:docMk/>
            <pc:sldMk cId="3946687724" sldId="270"/>
            <ac:spMk id="5" creationId="{00000000-0000-0000-0000-000000000000}"/>
          </ac:spMkLst>
        </pc:spChg>
      </pc:sldChg>
      <pc:sldChg chg="modSp">
        <pc:chgData name="Trinity Rees" userId="S::t.rees@npt.gov.uk::23ed69b1-c9cb-4295-a16f-e57105e4c724" providerId="AD" clId="Web-{C2CDB0CE-74BC-0BCF-80FF-0C0394A4E241}" dt="2024-01-10T12:10:09.379" v="63" actId="1076"/>
        <pc:sldMkLst>
          <pc:docMk/>
          <pc:sldMk cId="1890108579" sldId="273"/>
        </pc:sldMkLst>
        <pc:spChg chg="mod">
          <ac:chgData name="Trinity Rees" userId="S::t.rees@npt.gov.uk::23ed69b1-c9cb-4295-a16f-e57105e4c724" providerId="AD" clId="Web-{C2CDB0CE-74BC-0BCF-80FF-0C0394A4E241}" dt="2024-01-10T12:10:03.941" v="61" actId="1076"/>
          <ac:spMkLst>
            <pc:docMk/>
            <pc:sldMk cId="1890108579" sldId="273"/>
            <ac:spMk id="2" creationId="{00000000-0000-0000-0000-000000000000}"/>
          </ac:spMkLst>
        </pc:spChg>
        <pc:spChg chg="mod">
          <ac:chgData name="Trinity Rees" userId="S::t.rees@npt.gov.uk::23ed69b1-c9cb-4295-a16f-e57105e4c724" providerId="AD" clId="Web-{C2CDB0CE-74BC-0BCF-80FF-0C0394A4E241}" dt="2024-01-10T12:10:09.379" v="63" actId="1076"/>
          <ac:spMkLst>
            <pc:docMk/>
            <pc:sldMk cId="1890108579" sldId="273"/>
            <ac:spMk id="3" creationId="{00000000-0000-0000-0000-000000000000}"/>
          </ac:spMkLst>
        </pc:spChg>
        <pc:spChg chg="mod">
          <ac:chgData name="Trinity Rees" userId="S::t.rees@npt.gov.uk::23ed69b1-c9cb-4295-a16f-e57105e4c724" providerId="AD" clId="Web-{C2CDB0CE-74BC-0BCF-80FF-0C0394A4E241}" dt="2024-01-10T12:10:07.050" v="62" actId="1076"/>
          <ac:spMkLst>
            <pc:docMk/>
            <pc:sldMk cId="1890108579" sldId="273"/>
            <ac:spMk id="4" creationId="{00000000-0000-0000-0000-000000000000}"/>
          </ac:spMkLst>
        </pc:spChg>
        <pc:spChg chg="mod">
          <ac:chgData name="Trinity Rees" userId="S::t.rees@npt.gov.uk::23ed69b1-c9cb-4295-a16f-e57105e4c724" providerId="AD" clId="Web-{C2CDB0CE-74BC-0BCF-80FF-0C0394A4E241}" dt="2024-01-10T12:09:58.706" v="59" actId="14100"/>
          <ac:spMkLst>
            <pc:docMk/>
            <pc:sldMk cId="1890108579" sldId="273"/>
            <ac:spMk id="5" creationId="{00000000-0000-0000-0000-000000000000}"/>
          </ac:spMkLst>
        </pc:spChg>
      </pc:sldChg>
      <pc:sldChg chg="modSp">
        <pc:chgData name="Trinity Rees" userId="S::t.rees@npt.gov.uk::23ed69b1-c9cb-4295-a16f-e57105e4c724" providerId="AD" clId="Web-{C2CDB0CE-74BC-0BCF-80FF-0C0394A4E241}" dt="2024-01-10T12:10:28.474" v="67" actId="1076"/>
        <pc:sldMkLst>
          <pc:docMk/>
          <pc:sldMk cId="1201907072" sldId="274"/>
        </pc:sldMkLst>
        <pc:spChg chg="mod">
          <ac:chgData name="Trinity Rees" userId="S::t.rees@npt.gov.uk::23ed69b1-c9cb-4295-a16f-e57105e4c724" providerId="AD" clId="Web-{C2CDB0CE-74BC-0BCF-80FF-0C0394A4E241}" dt="2024-01-10T12:10:28.474" v="67" actId="1076"/>
          <ac:spMkLst>
            <pc:docMk/>
            <pc:sldMk cId="1201907072" sldId="274"/>
            <ac:spMk id="2" creationId="{00000000-0000-0000-0000-000000000000}"/>
          </ac:spMkLst>
        </pc:spChg>
        <pc:spChg chg="mod">
          <ac:chgData name="Trinity Rees" userId="S::t.rees@npt.gov.uk::23ed69b1-c9cb-4295-a16f-e57105e4c724" providerId="AD" clId="Web-{C2CDB0CE-74BC-0BCF-80FF-0C0394A4E241}" dt="2024-01-10T12:07:38.900" v="41" actId="1076"/>
          <ac:spMkLst>
            <pc:docMk/>
            <pc:sldMk cId="1201907072" sldId="274"/>
            <ac:spMk id="3" creationId="{00000000-0000-0000-0000-000000000000}"/>
          </ac:spMkLst>
        </pc:spChg>
        <pc:spChg chg="mod">
          <ac:chgData name="Trinity Rees" userId="S::t.rees@npt.gov.uk::23ed69b1-c9cb-4295-a16f-e57105e4c724" providerId="AD" clId="Web-{C2CDB0CE-74BC-0BCF-80FF-0C0394A4E241}" dt="2024-01-10T12:10:17.192" v="65" actId="14100"/>
          <ac:spMkLst>
            <pc:docMk/>
            <pc:sldMk cId="1201907072" sldId="274"/>
            <ac:spMk id="4" creationId="{00000000-0000-0000-0000-000000000000}"/>
          </ac:spMkLst>
        </pc:spChg>
        <pc:spChg chg="mod">
          <ac:chgData name="Trinity Rees" userId="S::t.rees@npt.gov.uk::23ed69b1-c9cb-4295-a16f-e57105e4c724" providerId="AD" clId="Web-{C2CDB0CE-74BC-0BCF-80FF-0C0394A4E241}" dt="2024-01-10T12:10:14.442" v="64" actId="14100"/>
          <ac:spMkLst>
            <pc:docMk/>
            <pc:sldMk cId="1201907072" sldId="274"/>
            <ac:spMk id="5" creationId="{00000000-0000-0000-0000-000000000000}"/>
          </ac:spMkLst>
        </pc:spChg>
      </pc:sldChg>
      <pc:sldChg chg="modSp">
        <pc:chgData name="Trinity Rees" userId="S::t.rees@npt.gov.uk::23ed69b1-c9cb-4295-a16f-e57105e4c724" providerId="AD" clId="Web-{C2CDB0CE-74BC-0BCF-80FF-0C0394A4E241}" dt="2024-01-10T12:10:56.913" v="74" actId="1076"/>
        <pc:sldMkLst>
          <pc:docMk/>
          <pc:sldMk cId="722201402" sldId="275"/>
        </pc:sldMkLst>
        <pc:spChg chg="mod">
          <ac:chgData name="Trinity Rees" userId="S::t.rees@npt.gov.uk::23ed69b1-c9cb-4295-a16f-e57105e4c724" providerId="AD" clId="Web-{C2CDB0CE-74BC-0BCF-80FF-0C0394A4E241}" dt="2024-01-10T12:10:41.725" v="69" actId="1076"/>
          <ac:spMkLst>
            <pc:docMk/>
            <pc:sldMk cId="722201402" sldId="275"/>
            <ac:spMk id="2" creationId="{00000000-0000-0000-0000-000000000000}"/>
          </ac:spMkLst>
        </pc:spChg>
        <pc:spChg chg="mod">
          <ac:chgData name="Trinity Rees" userId="S::t.rees@npt.gov.uk::23ed69b1-c9cb-4295-a16f-e57105e4c724" providerId="AD" clId="Web-{C2CDB0CE-74BC-0BCF-80FF-0C0394A4E241}" dt="2024-01-10T12:10:47.663" v="71" actId="14100"/>
          <ac:spMkLst>
            <pc:docMk/>
            <pc:sldMk cId="722201402" sldId="275"/>
            <ac:spMk id="3" creationId="{00000000-0000-0000-0000-000000000000}"/>
          </ac:spMkLst>
        </pc:spChg>
        <pc:spChg chg="mod">
          <ac:chgData name="Trinity Rees" userId="S::t.rees@npt.gov.uk::23ed69b1-c9cb-4295-a16f-e57105e4c724" providerId="AD" clId="Web-{C2CDB0CE-74BC-0BCF-80FF-0C0394A4E241}" dt="2024-01-10T12:10:56.913" v="74" actId="1076"/>
          <ac:spMkLst>
            <pc:docMk/>
            <pc:sldMk cId="722201402" sldId="275"/>
            <ac:spMk id="4" creationId="{00000000-0000-0000-0000-000000000000}"/>
          </ac:spMkLst>
        </pc:spChg>
        <pc:spChg chg="mod">
          <ac:chgData name="Trinity Rees" userId="S::t.rees@npt.gov.uk::23ed69b1-c9cb-4295-a16f-e57105e4c724" providerId="AD" clId="Web-{C2CDB0CE-74BC-0BCF-80FF-0C0394A4E241}" dt="2024-01-10T12:10:38.740" v="68" actId="1076"/>
          <ac:spMkLst>
            <pc:docMk/>
            <pc:sldMk cId="722201402" sldId="275"/>
            <ac:spMk id="5" creationId="{00000000-0000-0000-0000-000000000000}"/>
          </ac:spMkLst>
        </pc:spChg>
      </pc:sldChg>
      <pc:sldChg chg="modSp">
        <pc:chgData name="Trinity Rees" userId="S::t.rees@npt.gov.uk::23ed69b1-c9cb-4295-a16f-e57105e4c724" providerId="AD" clId="Web-{C2CDB0CE-74BC-0BCF-80FF-0C0394A4E241}" dt="2024-01-10T12:11:35.119" v="84" actId="1076"/>
        <pc:sldMkLst>
          <pc:docMk/>
          <pc:sldMk cId="2675350657" sldId="276"/>
        </pc:sldMkLst>
        <pc:spChg chg="mod">
          <ac:chgData name="Trinity Rees" userId="S::t.rees@npt.gov.uk::23ed69b1-c9cb-4295-a16f-e57105e4c724" providerId="AD" clId="Web-{C2CDB0CE-74BC-0BCF-80FF-0C0394A4E241}" dt="2024-01-10T12:11:21.055" v="80" actId="1076"/>
          <ac:spMkLst>
            <pc:docMk/>
            <pc:sldMk cId="2675350657" sldId="276"/>
            <ac:spMk id="2" creationId="{00000000-0000-0000-0000-000000000000}"/>
          </ac:spMkLst>
        </pc:spChg>
        <pc:spChg chg="mod">
          <ac:chgData name="Trinity Rees" userId="S::t.rees@npt.gov.uk::23ed69b1-c9cb-4295-a16f-e57105e4c724" providerId="AD" clId="Web-{C2CDB0CE-74BC-0BCF-80FF-0C0394A4E241}" dt="2024-01-10T12:11:35.119" v="84" actId="1076"/>
          <ac:spMkLst>
            <pc:docMk/>
            <pc:sldMk cId="2675350657" sldId="276"/>
            <ac:spMk id="3" creationId="{00000000-0000-0000-0000-000000000000}"/>
          </ac:spMkLst>
        </pc:spChg>
        <pc:spChg chg="mod">
          <ac:chgData name="Trinity Rees" userId="S::t.rees@npt.gov.uk::23ed69b1-c9cb-4295-a16f-e57105e4c724" providerId="AD" clId="Web-{C2CDB0CE-74BC-0BCF-80FF-0C0394A4E241}" dt="2024-01-10T12:11:29.165" v="82" actId="14100"/>
          <ac:spMkLst>
            <pc:docMk/>
            <pc:sldMk cId="2675350657" sldId="276"/>
            <ac:spMk id="4" creationId="{00000000-0000-0000-0000-000000000000}"/>
          </ac:spMkLst>
        </pc:spChg>
        <pc:spChg chg="mod">
          <ac:chgData name="Trinity Rees" userId="S::t.rees@npt.gov.uk::23ed69b1-c9cb-4295-a16f-e57105e4c724" providerId="AD" clId="Web-{C2CDB0CE-74BC-0BCF-80FF-0C0394A4E241}" dt="2024-01-10T12:11:03.289" v="76" actId="1076"/>
          <ac:spMkLst>
            <pc:docMk/>
            <pc:sldMk cId="2675350657" sldId="276"/>
            <ac:spMk id="5" creationId="{00000000-0000-0000-0000-000000000000}"/>
          </ac:spMkLst>
        </pc:spChg>
      </pc:sldChg>
      <pc:sldChg chg="modSp">
        <pc:chgData name="Trinity Rees" userId="S::t.rees@npt.gov.uk::23ed69b1-c9cb-4295-a16f-e57105e4c724" providerId="AD" clId="Web-{C2CDB0CE-74BC-0BCF-80FF-0C0394A4E241}" dt="2024-01-10T12:11:49.260" v="87" actId="20577"/>
        <pc:sldMkLst>
          <pc:docMk/>
          <pc:sldMk cId="173325191" sldId="277"/>
        </pc:sldMkLst>
        <pc:spChg chg="mod">
          <ac:chgData name="Trinity Rees" userId="S::t.rees@npt.gov.uk::23ed69b1-c9cb-4295-a16f-e57105e4c724" providerId="AD" clId="Web-{C2CDB0CE-74BC-0BCF-80FF-0C0394A4E241}" dt="2024-01-10T12:11:49.260" v="87" actId="20577"/>
          <ac:spMkLst>
            <pc:docMk/>
            <pc:sldMk cId="173325191" sldId="277"/>
            <ac:spMk id="2" creationId="{00000000-0000-0000-0000-000000000000}"/>
          </ac:spMkLst>
        </pc:spChg>
        <pc:spChg chg="mod">
          <ac:chgData name="Trinity Rees" userId="S::t.rees@npt.gov.uk::23ed69b1-c9cb-4295-a16f-e57105e4c724" providerId="AD" clId="Web-{C2CDB0CE-74BC-0BCF-80FF-0C0394A4E241}" dt="2024-01-10T12:11:44.807" v="86" actId="20577"/>
          <ac:spMkLst>
            <pc:docMk/>
            <pc:sldMk cId="173325191" sldId="277"/>
            <ac:spMk id="5" creationId="{00000000-0000-0000-0000-000000000000}"/>
          </ac:spMkLst>
        </pc:spChg>
      </pc:sldChg>
      <pc:sldChg chg="modSp">
        <pc:chgData name="Trinity Rees" userId="S::t.rees@npt.gov.uk::23ed69b1-c9cb-4295-a16f-e57105e4c724" providerId="AD" clId="Web-{C2CDB0CE-74BC-0BCF-80FF-0C0394A4E241}" dt="2024-01-10T12:12:27.716" v="98" actId="1076"/>
        <pc:sldMkLst>
          <pc:docMk/>
          <pc:sldMk cId="229764026" sldId="278"/>
        </pc:sldMkLst>
        <pc:spChg chg="mod">
          <ac:chgData name="Trinity Rees" userId="S::t.rees@npt.gov.uk::23ed69b1-c9cb-4295-a16f-e57105e4c724" providerId="AD" clId="Web-{C2CDB0CE-74BC-0BCF-80FF-0C0394A4E241}" dt="2024-01-10T12:12:22.481" v="96" actId="14100"/>
          <ac:spMkLst>
            <pc:docMk/>
            <pc:sldMk cId="229764026" sldId="278"/>
            <ac:spMk id="2" creationId="{00000000-0000-0000-0000-000000000000}"/>
          </ac:spMkLst>
        </pc:spChg>
        <pc:spChg chg="mod">
          <ac:chgData name="Trinity Rees" userId="S::t.rees@npt.gov.uk::23ed69b1-c9cb-4295-a16f-e57105e4c724" providerId="AD" clId="Web-{C2CDB0CE-74BC-0BCF-80FF-0C0394A4E241}" dt="2024-01-10T12:12:25.044" v="97" actId="1076"/>
          <ac:spMkLst>
            <pc:docMk/>
            <pc:sldMk cId="229764026" sldId="278"/>
            <ac:spMk id="3" creationId="{00000000-0000-0000-0000-000000000000}"/>
          </ac:spMkLst>
        </pc:spChg>
        <pc:spChg chg="mod">
          <ac:chgData name="Trinity Rees" userId="S::t.rees@npt.gov.uk::23ed69b1-c9cb-4295-a16f-e57105e4c724" providerId="AD" clId="Web-{C2CDB0CE-74BC-0BCF-80FF-0C0394A4E241}" dt="2024-01-10T12:12:27.716" v="98" actId="1076"/>
          <ac:spMkLst>
            <pc:docMk/>
            <pc:sldMk cId="229764026" sldId="278"/>
            <ac:spMk id="4" creationId="{00000000-0000-0000-0000-000000000000}"/>
          </ac:spMkLst>
        </pc:spChg>
        <pc:spChg chg="mod">
          <ac:chgData name="Trinity Rees" userId="S::t.rees@npt.gov.uk::23ed69b1-c9cb-4295-a16f-e57105e4c724" providerId="AD" clId="Web-{C2CDB0CE-74BC-0BCF-80FF-0C0394A4E241}" dt="2024-01-10T12:12:18.247" v="94" actId="1076"/>
          <ac:spMkLst>
            <pc:docMk/>
            <pc:sldMk cId="229764026" sldId="278"/>
            <ac:spMk id="5" creationId="{00000000-0000-0000-0000-000000000000}"/>
          </ac:spMkLst>
        </pc:spChg>
        <pc:picChg chg="mod">
          <ac:chgData name="Trinity Rees" userId="S::t.rees@npt.gov.uk::23ed69b1-c9cb-4295-a16f-e57105e4c724" providerId="AD" clId="Web-{C2CDB0CE-74BC-0BCF-80FF-0C0394A4E241}" dt="2024-01-10T12:11:59.370" v="88" actId="1076"/>
          <ac:picMkLst>
            <pc:docMk/>
            <pc:sldMk cId="229764026" sldId="278"/>
            <ac:picMk id="11" creationId="{CF177A5F-944B-41A8-90C1-789387E8AF94}"/>
          </ac:picMkLst>
        </pc:picChg>
        <pc:picChg chg="mod">
          <ac:chgData name="Trinity Rees" userId="S::t.rees@npt.gov.uk::23ed69b1-c9cb-4295-a16f-e57105e4c724" providerId="AD" clId="Web-{C2CDB0CE-74BC-0BCF-80FF-0C0394A4E241}" dt="2024-01-10T12:12:01.917" v="89" actId="1076"/>
          <ac:picMkLst>
            <pc:docMk/>
            <pc:sldMk cId="229764026" sldId="278"/>
            <ac:picMk id="12" creationId="{070D17B5-4A37-48DC-ABAC-4A3D7B4F8631}"/>
          </ac:picMkLst>
        </pc:picChg>
        <pc:picChg chg="mod">
          <ac:chgData name="Trinity Rees" userId="S::t.rees@npt.gov.uk::23ed69b1-c9cb-4295-a16f-e57105e4c724" providerId="AD" clId="Web-{C2CDB0CE-74BC-0BCF-80FF-0C0394A4E241}" dt="2024-01-10T12:12:06.261" v="90" actId="1076"/>
          <ac:picMkLst>
            <pc:docMk/>
            <pc:sldMk cId="229764026" sldId="278"/>
            <ac:picMk id="13" creationId="{47ADDD6A-C08C-461A-9559-0FB0C30748BF}"/>
          </ac:picMkLst>
        </pc:picChg>
        <pc:picChg chg="mod">
          <ac:chgData name="Trinity Rees" userId="S::t.rees@npt.gov.uk::23ed69b1-c9cb-4295-a16f-e57105e4c724" providerId="AD" clId="Web-{C2CDB0CE-74BC-0BCF-80FF-0C0394A4E241}" dt="2024-01-10T12:12:09.496" v="91" actId="1076"/>
          <ac:picMkLst>
            <pc:docMk/>
            <pc:sldMk cId="229764026" sldId="278"/>
            <ac:picMk id="14" creationId="{441D5565-2872-4B2A-A96F-873EE0FFB7AE}"/>
          </ac:picMkLst>
        </pc:picChg>
      </pc:sldChg>
      <pc:sldChg chg="modSp">
        <pc:chgData name="Trinity Rees" userId="S::t.rees@npt.gov.uk::23ed69b1-c9cb-4295-a16f-e57105e4c724" providerId="AD" clId="Web-{C2CDB0CE-74BC-0BCF-80FF-0C0394A4E241}" dt="2024-01-10T12:01:40.970" v="6" actId="20577"/>
        <pc:sldMkLst>
          <pc:docMk/>
          <pc:sldMk cId="193515689" sldId="283"/>
        </pc:sldMkLst>
        <pc:spChg chg="mod">
          <ac:chgData name="Trinity Rees" userId="S::t.rees@npt.gov.uk::23ed69b1-c9cb-4295-a16f-e57105e4c724" providerId="AD" clId="Web-{C2CDB0CE-74BC-0BCF-80FF-0C0394A4E241}" dt="2024-01-10T12:01:16.172" v="0" actId="1076"/>
          <ac:spMkLst>
            <pc:docMk/>
            <pc:sldMk cId="193515689" sldId="283"/>
            <ac:spMk id="2" creationId="{00000000-0000-0000-0000-000000000000}"/>
          </ac:spMkLst>
        </pc:spChg>
        <pc:spChg chg="mod">
          <ac:chgData name="Trinity Rees" userId="S::t.rees@npt.gov.uk::23ed69b1-c9cb-4295-a16f-e57105e4c724" providerId="AD" clId="Web-{C2CDB0CE-74BC-0BCF-80FF-0C0394A4E241}" dt="2024-01-10T12:01:40.970" v="6" actId="20577"/>
          <ac:spMkLst>
            <pc:docMk/>
            <pc:sldMk cId="193515689" sldId="283"/>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AEE34-B017-40A5-8BD5-E88ED1EF9BDA}" type="datetimeFigureOut">
              <a:rPr lang="en-GB" smtClean="0"/>
              <a:t>10/01/2024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ACD34-AFDB-49AD-B784-FDE810EC7418}" type="slidenum">
              <a:rPr lang="en-GB" smtClean="0"/>
              <a:t>‹#›</a:t>
            </a:fld>
            <a:endParaRPr lang="en-GB"/>
          </a:p>
        </p:txBody>
      </p:sp>
    </p:spTree>
    <p:extLst>
      <p:ext uri="{BB962C8B-B14F-4D97-AF65-F5344CB8AC3E}">
        <p14:creationId xmlns:p14="http://schemas.microsoft.com/office/powerpoint/2010/main" val="367353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GB"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r>
              <a:rPr lang="en-GB" baseline="0" dirty="0"/>
              <a:t>.</a:t>
            </a:r>
          </a:p>
          <a:p>
            <a:endParaRPr lang="en-GB" baseline="0" dirty="0"/>
          </a:p>
          <a:p>
            <a:r>
              <a:rPr lang="en-GB" b="1" u="sng" baseline="0"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p>
          <a:p>
            <a:endParaRPr lang="en-GB" b="1" u="sng" baseline="0"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dirty="0"/>
          </a:p>
        </p:txBody>
      </p:sp>
    </p:spTree>
    <p:extLst>
      <p:ext uri="{BB962C8B-B14F-4D97-AF65-F5344CB8AC3E}">
        <p14:creationId xmlns:p14="http://schemas.microsoft.com/office/powerpoint/2010/main" val="110814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200" b="0" i="0" u="none" strike="noStrike" cap="none" baseline="0" dirty="0">
                <a:solidFill>
                  <a:srgbClr val="000000"/>
                </a:solidFill>
                <a:effectLst/>
                <a:uFillTx/>
                <a:latin typeface="Calibri"/>
              </a:rPr>
              <a:t>Y blynyddoedd cynnar yw'r cyfle gorau i ymennydd plentyn ddatblygu'r cysylltiadau sydd eu hangen arno i fod yn oedolyn iach, galluog a llwyddiannus. Mae'r cysylltiadau sydd eu hangen ar gyfer llawer o alluoedd lefel uwch pwysig fel cymhelliant, hunan-reoleiddio, datrys problemau a chyfathrebu yn cael eu ffurfio yn y blynyddoedd cynnar hyn - neu heb eu ffurfio. Mae'n llawer anoddach i'r cysylltiadau ymennydd hanfodol hyn gael eu ffurfio yn ddiweddarach mewn bywyd</a:t>
            </a:r>
          </a:p>
          <a:p>
            <a:endParaRPr lang="cy-GB" sz="1200" b="0" i="0" u="none" strike="noStrike" cap="none" baseline="0" dirty="0">
              <a:solidFill>
                <a:srgbClr val="000000"/>
              </a:solidFill>
              <a:effectLst/>
              <a:uFillTx/>
              <a:latin typeface="Calibri"/>
            </a:endParaRPr>
          </a:p>
          <a:p>
            <a:r>
              <a:rPr lang="cy-GB" sz="1200" b="1" i="0" u="sng" strike="noStrike" cap="none" baseline="0" dirty="0">
                <a:solidFill>
                  <a:srgbClr val="000000"/>
                </a:solidFill>
                <a:effectLst/>
                <a:uFillTx/>
                <a:latin typeface="Calibri"/>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r>
              <a:rPr lang="en-US" sz="1200" b="0" i="0" kern="1200" dirty="0">
                <a:solidFill>
                  <a:schemeClr val="tx1"/>
                </a:solidFill>
                <a:effectLst/>
                <a:latin typeface="+mn-lt"/>
                <a:ea typeface="+mn-ea"/>
                <a:cs typeface="+mn-cs"/>
              </a:rPr>
              <a:t>The early years are the best opportunity for a child’s brain to develop the connections they need to be healthy, capable, successful adults. The connections needed for many important, higher-level abilities like motivation, self-regulation, problem solving and communication are formed in these early years – or not formed. It’s much harder for these essential brain connections to be formed later in life</a:t>
            </a:r>
            <a:endParaRPr lang="en-GB" dirty="0"/>
          </a:p>
          <a:p>
            <a:endParaRPr lang="cy-GB" sz="1200" b="1" i="0" u="sng" strike="noStrike" cap="none"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394700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dirty="0">
                <a:solidFill>
                  <a:srgbClr val="000000"/>
                </a:solidFill>
                <a:latin typeface="Arial"/>
              </a:rPr>
              <a:t>- </a:t>
            </a:r>
            <a:r>
              <a:rPr lang="cy-GB" sz="1200" b="0" i="0" u="none" strike="noStrike" cap="none" baseline="0" dirty="0">
                <a:solidFill>
                  <a:srgbClr val="000000"/>
                </a:solidFill>
                <a:effectLst/>
                <a:uFillTx/>
                <a:latin typeface="Arial"/>
              </a:rPr>
              <a:t>y cyfnod cyn geni </a:t>
            </a:r>
            <a:endParaRPr lang="cy-GB" dirty="0">
              <a:solidFill>
                <a:srgbClr val="000000"/>
              </a:solidFill>
              <a:latin typeface="Calibri" panose="020F0502020204030204"/>
              <a:cs typeface="Calibri" panose="020F0502020204030204"/>
            </a:endParaRPr>
          </a:p>
          <a:p>
            <a:pPr>
              <a:defRPr/>
            </a:pPr>
            <a:r>
              <a:rPr lang="cy-GB" dirty="0">
                <a:solidFill>
                  <a:srgbClr val="000000"/>
                </a:solidFill>
                <a:latin typeface="Arial"/>
              </a:rPr>
              <a:t>- </a:t>
            </a:r>
            <a:r>
              <a:rPr lang="cy-GB" sz="1200" b="0" i="0" u="none" strike="noStrike" cap="none" baseline="0" dirty="0">
                <a:solidFill>
                  <a:srgbClr val="000000"/>
                </a:solidFill>
                <a:effectLst/>
                <a:uFillTx/>
                <a:latin typeface="Arial"/>
              </a:rPr>
              <a:t>plentyndod cynnar </a:t>
            </a:r>
            <a:endParaRPr lang="cy-GB" dirty="0">
              <a:solidFill>
                <a:srgbClr val="000000"/>
              </a:solidFill>
              <a:latin typeface="Calibri" panose="020F0502020204030204"/>
              <a:cs typeface="Calibri"/>
            </a:endParaRPr>
          </a:p>
          <a:p>
            <a:pPr>
              <a:defRPr/>
            </a:pPr>
            <a:r>
              <a:rPr lang="cy-GB" dirty="0">
                <a:solidFill>
                  <a:srgbClr val="000000"/>
                </a:solidFill>
                <a:latin typeface="Arial"/>
              </a:rPr>
              <a:t>- </a:t>
            </a:r>
            <a:r>
              <a:rPr lang="cy-GB" sz="1200" b="0" i="0" u="none" strike="noStrike" cap="none" baseline="0" dirty="0">
                <a:solidFill>
                  <a:srgbClr val="000000"/>
                </a:solidFill>
                <a:effectLst/>
                <a:uFillTx/>
                <a:latin typeface="Arial"/>
              </a:rPr>
              <a:t>llencyndod </a:t>
            </a:r>
            <a:endParaRPr lang="cy-GB" dirty="0">
              <a:solidFill>
                <a:srgbClr val="000000"/>
              </a:solidFill>
              <a:latin typeface="Calibri" panose="020F0502020204030204"/>
              <a:cs typeface="Calibri"/>
            </a:endParaRPr>
          </a:p>
          <a:p>
            <a:pPr>
              <a:defRPr/>
            </a:pPr>
            <a:r>
              <a:rPr lang="cy-GB" dirty="0">
                <a:solidFill>
                  <a:srgbClr val="000000"/>
                </a:solidFill>
                <a:latin typeface="Arial"/>
              </a:rPr>
              <a:t>- </a:t>
            </a:r>
            <a:r>
              <a:rPr lang="cy-GB" sz="1200" b="0" i="0" u="none" strike="noStrike" cap="none" baseline="0" dirty="0">
                <a:solidFill>
                  <a:srgbClr val="000000"/>
                </a:solidFill>
                <a:effectLst/>
                <a:uFillTx/>
                <a:latin typeface="Arial"/>
              </a:rPr>
              <a:t>oedolaeth ifanc.</a:t>
            </a:r>
            <a:endParaRPr lang="cy-GB" dirty="0">
              <a:cs typeface="Calibri"/>
            </a:endParaRPr>
          </a:p>
          <a:p>
            <a:endParaRPr lang="cy-GB" dirty="0">
              <a:solidFill>
                <a:srgbClr val="000000"/>
              </a:solidFill>
              <a:latin typeface="Arial"/>
            </a:endParaRPr>
          </a:p>
          <a:p>
            <a:r>
              <a:rPr lang="cy-GB" sz="1200" b="0" i="0" u="none" strike="noStrike" cap="none" baseline="0" dirty="0">
                <a:solidFill>
                  <a:srgbClr val="000000"/>
                </a:solidFill>
                <a:effectLst/>
                <a:uFillTx/>
                <a:latin typeface="Arial"/>
              </a:rPr>
              <a:t>Bydd yr atebion yn eang eu cwmpas, ond dylai dysgwyr fod yn nodi: etifeddiaeth enetig (deallusrwydd, ymwrthedd i salwch ac afiechyd, nodweddion corfforol y rhieni), straen, maeth, anghenion dynol sylfaenol (pyramid Hierarchaeth anghenion Maslow), dylanwadau diwylliannol, ffactorau cymdeithasol ac economaidd, camddefnyddio sylweddau, profiadau niweidiol yn ystod plentyndod, mynediad at addysg ac iechyd, sefydliadoli, mynediad at chwarae a chymdeithasu, cyffwrdd corfforol, cyfathrebu, canmoliaeth (adborth ac atgyfnerthu, y math o ddysgu sy'n cael ei addysgu a'i arsylwi). </a:t>
            </a:r>
          </a:p>
          <a:p>
            <a:endParaRPr lang="cy-GB" sz="1200" b="0" i="0" u="none" strike="noStrike" cap="none" baseline="0" dirty="0">
              <a:solidFill>
                <a:srgbClr val="000000"/>
              </a:solidFill>
              <a:effectLst/>
              <a:uFillTx/>
              <a:latin typeface="Arial"/>
            </a:endParaRPr>
          </a:p>
          <a:p>
            <a:r>
              <a:rPr lang="cy-GB" sz="1200" b="1" i="0" u="sng" strike="noStrike" cap="none" baseline="0" dirty="0">
                <a:solidFill>
                  <a:srgbClr val="000000"/>
                </a:solidFill>
                <a:effectLst/>
                <a:uFillTx/>
                <a:latin typeface="Arial"/>
              </a:rPr>
              <a:t>English</a:t>
            </a:r>
          </a:p>
          <a:p>
            <a:pPr>
              <a:defRPr/>
            </a:pPr>
            <a:r>
              <a:rPr lang="en-US" sz="1200" i="0" u="none" dirty="0"/>
              <a:t>Slide relating to AC 2.2: </a:t>
            </a:r>
            <a:r>
              <a:rPr lang="en-US" dirty="0"/>
              <a:t>Critical stages in neurological and brain development during: </a:t>
            </a:r>
          </a:p>
          <a:p>
            <a:pPr>
              <a:defRPr/>
            </a:pPr>
            <a:r>
              <a:rPr lang="en-US" dirty="0"/>
              <a:t>- the pre-birth period</a:t>
            </a:r>
            <a:endParaRPr lang="en-US" dirty="0">
              <a:cs typeface="Calibri" panose="020F0502020204030204"/>
            </a:endParaRPr>
          </a:p>
          <a:p>
            <a:pPr>
              <a:defRPr/>
            </a:pPr>
            <a:r>
              <a:rPr lang="en-US" dirty="0"/>
              <a:t>- early childhood</a:t>
            </a:r>
            <a:endParaRPr lang="en-US" dirty="0">
              <a:cs typeface="Calibri" panose="020F0502020204030204"/>
            </a:endParaRPr>
          </a:p>
          <a:p>
            <a:pPr>
              <a:defRPr/>
            </a:pPr>
            <a:r>
              <a:rPr lang="en-US" dirty="0"/>
              <a:t>- adolescence</a:t>
            </a:r>
          </a:p>
          <a:p>
            <a:pPr>
              <a:defRPr/>
            </a:pPr>
            <a:r>
              <a:rPr lang="en-US" dirty="0"/>
              <a:t>- young adulthood.</a:t>
            </a:r>
            <a:endParaRPr lang="en-US" dirty="0">
              <a:cs typeface="Calibri"/>
            </a:endParaRPr>
          </a:p>
          <a:p>
            <a:r>
              <a:rPr lang="en-US" dirty="0"/>
              <a:t>The answers will be wide-ranging,</a:t>
            </a:r>
            <a:r>
              <a:rPr lang="en-US" baseline="0" dirty="0"/>
              <a:t> but learners should be identifying: genetic inheritance (intelligence, resistance to illness and disease, physical attributes from the parents), stress, nutrition, basic human needs (Maslow’s Hierarchy of needs pyramid), cultural influences, social and economic factors, substance misuse, adverse childhood experiences, access to education and health, </a:t>
            </a:r>
            <a:r>
              <a:rPr lang="en-US" baseline="0" dirty="0" err="1"/>
              <a:t>institutionalisation</a:t>
            </a:r>
            <a:r>
              <a:rPr lang="en-US" baseline="0" dirty="0"/>
              <a:t>, access to play and </a:t>
            </a:r>
            <a:r>
              <a:rPr lang="en-US" baseline="0" dirty="0" err="1"/>
              <a:t>socialisation</a:t>
            </a:r>
            <a:r>
              <a:rPr lang="en-US" baseline="0" dirty="0"/>
              <a:t>, physical touch, communication, praise (feedback &amp; reinforcement, the type of learning that is being taught and observed. </a:t>
            </a:r>
            <a:endParaRPr lang="en-GB" dirty="0"/>
          </a:p>
          <a:p>
            <a:endParaRPr lang="cy-GB"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363999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GB" sz="1000" b="1" i="0" u="sng" strike="noStrike" cap="none" baseline="0" dirty="0">
              <a:solidFill>
                <a:srgbClr val="000000"/>
              </a:solidFill>
              <a:effectLst/>
              <a:uFillTx/>
              <a:latin typeface="Arial"/>
            </a:endParaRP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r>
              <a:rPr lang="cy-GB" sz="1200" b="0" i="0" u="none" strike="noStrike" cap="none" baseline="0" dirty="0">
                <a:solidFill>
                  <a:srgbClr val="000000"/>
                </a:solidFill>
                <a:effectLst/>
                <a:uFillTx/>
                <a:latin typeface="Arial"/>
              </a:rPr>
              <a:t>Fideo (5 munud)</a:t>
            </a:r>
          </a:p>
          <a:p>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b="1" i="0" u="sng" dirty="0"/>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dirty="0">
              <a:cs typeface="Calibri" panose="020F0502020204030204"/>
            </a:endParaRP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r>
              <a:rPr lang="en-US" dirty="0"/>
              <a:t>Video (5 mins)</a:t>
            </a:r>
            <a:endParaRPr lang="en-GB" dirty="0"/>
          </a:p>
          <a:p>
            <a:endParaRPr lang="cy-GB"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53038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200" b="0" i="0" u="none" strike="noStrike" cap="none" baseline="0" dirty="0">
                <a:solidFill>
                  <a:srgbClr val="000000"/>
                </a:solidFill>
                <a:effectLst/>
                <a:uFillTx/>
                <a:latin typeface="Arial"/>
              </a:rPr>
              <a:t>Mae'r ardal </a:t>
            </a:r>
            <a:r>
              <a:rPr lang="cy-GB" sz="1200" b="0" i="0" u="none" strike="noStrike" cap="none" baseline="0" dirty="0" err="1">
                <a:solidFill>
                  <a:srgbClr val="000000"/>
                </a:solidFill>
                <a:effectLst/>
                <a:uFillTx/>
                <a:latin typeface="Arial"/>
              </a:rPr>
              <a:t>limbig</a:t>
            </a:r>
            <a:r>
              <a:rPr lang="cy-GB" sz="1200" b="0" i="0" u="none" strike="noStrike" cap="none" baseline="0" dirty="0">
                <a:solidFill>
                  <a:srgbClr val="000000"/>
                </a:solidFill>
                <a:effectLst/>
                <a:uFillTx/>
                <a:latin typeface="Arial"/>
              </a:rPr>
              <a:t> yn bwysig iawn ar gyfer creu cymhelliant. Mae'r ardal </a:t>
            </a:r>
            <a:r>
              <a:rPr lang="cy-GB" sz="1200" b="0" i="0" u="none" strike="noStrike" cap="none" baseline="0" dirty="0" err="1">
                <a:solidFill>
                  <a:srgbClr val="000000"/>
                </a:solidFill>
                <a:effectLst/>
                <a:uFillTx/>
                <a:latin typeface="Arial"/>
              </a:rPr>
              <a:t>limbig</a:t>
            </a:r>
            <a:r>
              <a:rPr lang="cy-GB" sz="1200" b="0" i="0" u="none" strike="noStrike" cap="none" baseline="0" dirty="0">
                <a:solidFill>
                  <a:srgbClr val="000000"/>
                </a:solidFill>
                <a:effectLst/>
                <a:uFillTx/>
                <a:latin typeface="Arial"/>
              </a:rPr>
              <a:t> a choesyn yr ymennydd yn gweithio gyda'i gilydd i gymell ein hymddygiad ac, yn gyffredinol, mae gan y glasoed lefelau cymhelliant is na phlentyn neu oedolyn. Ar gyfer yr ymarferydd gwasanaethau cymdeithasol, gallai hyn helpu teuluoedd, gofalwyr plant a phobl ifanc, ac asiantaethau eraill, i ddeall nad yw person ifanc o reidrwydd yn ddiog nac yn anodd rhyngweithio ag ef yn fwriadol, ond ei fod yn gweithredu mewn ymateb i ddau ddatblygiad ymennydd pwysig iawn: </a:t>
            </a:r>
          </a:p>
          <a:p>
            <a:r>
              <a:rPr lang="cy-GB" sz="1200" b="0" i="0" u="none" strike="noStrike" cap="none" baseline="0" dirty="0">
                <a:solidFill>
                  <a:srgbClr val="000000"/>
                </a:solidFill>
                <a:effectLst/>
                <a:uFillTx/>
                <a:latin typeface="Arial"/>
              </a:rPr>
              <a:t>1. 'Tocio'. Mae ymennydd y glasoed yn defnyddio (cryfhau) neu'n colli cysylltiadau synaptig yn yr ymennydd, sy'n golygu bod yr ymennydd yn cadw'r hyn sy'n ddefnyddiol yn niwrolegol, ac yn colli cysylltiadau nad oes ganddynt berthnasedd na defnydd mwyach. Mae'n digwydd i arbenigo'r ymennydd i barhau â'r hyn y mae'r glasoed yn ei hoffi, ei fwynhau ac yn ei garu. Mae'r broses hon yn dechrau yn ystod plentyndod cynnar, ond gall barhau i oedolaeth gynnar; y mae ei benderfyniad yn dibynnu ar yr unigolyn. </a:t>
            </a:r>
          </a:p>
          <a:p>
            <a:pPr marL="228600" indent="-228600">
              <a:buAutoNum type="arabicPeriod" startAt="2"/>
            </a:pPr>
            <a:r>
              <a:rPr lang="cy-GB" sz="1200" b="0" i="0" u="none" strike="noStrike" cap="none" baseline="0" dirty="0">
                <a:solidFill>
                  <a:srgbClr val="000000"/>
                </a:solidFill>
                <a:effectLst/>
                <a:uFillTx/>
                <a:latin typeface="Arial"/>
              </a:rPr>
              <a:t>Ffurfiant Myelin: y byddwn yn edrych arno yn y sleid nesaf. </a:t>
            </a:r>
          </a:p>
          <a:p>
            <a:pPr marL="228600" indent="-228600">
              <a:buAutoNum type="arabicPeriod" startAt="2"/>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r>
              <a:rPr lang="en-US" dirty="0"/>
              <a:t>The limbic area is very important for creating motivation. The limbic area and brain stem work together to motivate our </a:t>
            </a:r>
            <a:r>
              <a:rPr lang="en-US" dirty="0" err="1"/>
              <a:t>behaviour</a:t>
            </a:r>
            <a:r>
              <a:rPr lang="en-US" baseline="0" dirty="0"/>
              <a:t> and, generally, adolescent’s have lower motivation levels than a child or adult. For the social services practitioner, this might help families, children and young people’s </a:t>
            </a:r>
            <a:r>
              <a:rPr lang="en-US" baseline="0" dirty="0" err="1"/>
              <a:t>carers</a:t>
            </a:r>
            <a:r>
              <a:rPr lang="en-US" baseline="0" dirty="0"/>
              <a:t>, and other agencies, understand that a young person is not necessarily lazy or being deliberately difficult to interact with, but is acting in response two very important brain developments: </a:t>
            </a:r>
          </a:p>
          <a:p>
            <a:r>
              <a:rPr lang="en-US" baseline="0" dirty="0"/>
              <a:t>1. ‘Pruning’. The adolescent’s brain is using (strengthening) or losing synaptic connections in the brain, meaning that the brain is retaining what is neurologically useful, and losing connections that no longer have relevance or use. It occurs to </a:t>
            </a:r>
            <a:r>
              <a:rPr lang="en-US" baseline="0" dirty="0" err="1"/>
              <a:t>specialise</a:t>
            </a:r>
            <a:r>
              <a:rPr lang="en-US" baseline="0" dirty="0"/>
              <a:t> the brain to continue what the adolescent likes, enjoys and loves. This process begins in early childhood, but can continue into early adulthood; the determination of which depends on the individual. </a:t>
            </a:r>
          </a:p>
          <a:p>
            <a:r>
              <a:rPr lang="en-US" baseline="0" dirty="0"/>
              <a:t>2.  Myelin Formation: which we will look at in the next slide. </a:t>
            </a:r>
            <a:endParaRPr lang="en-GB" dirty="0"/>
          </a:p>
          <a:p>
            <a:pPr marL="0" indent="0">
              <a:buNone/>
            </a:pPr>
            <a:endParaRPr lang="cy-GB"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266010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a:t>
            </a:r>
            <a:r>
              <a:rPr lang="cy-GB" dirty="0">
                <a:solidFill>
                  <a:srgbClr val="000000"/>
                </a:solidFill>
                <a:latin typeface="Arial"/>
              </a:rPr>
              <a:t> </a:t>
            </a:r>
            <a:endParaRPr lang="cy-GB" dirty="0">
              <a:solidFill>
                <a:srgbClr val="000000"/>
              </a:solidFill>
              <a:latin typeface="Calibri" panose="020F0502020204030204"/>
              <a:cs typeface="Calibri"/>
            </a:endParaRPr>
          </a:p>
          <a:p>
            <a:pPr>
              <a:defRPr/>
            </a:pPr>
            <a:r>
              <a:rPr lang="cy-GB" dirty="0"/>
              <a:t></a:t>
            </a:r>
            <a:r>
              <a:rPr lang="cy-GB" dirty="0">
                <a:solidFill>
                  <a:srgbClr val="000000"/>
                </a:solidFill>
                <a:latin typeface="Arial"/>
              </a:rPr>
              <a:t> </a:t>
            </a:r>
            <a:r>
              <a:rPr lang="cy-GB" sz="1200" b="0" i="0" u="none" strike="noStrike" cap="none" baseline="0" dirty="0">
                <a:solidFill>
                  <a:srgbClr val="000000"/>
                </a:solidFill>
                <a:effectLst/>
                <a:uFillTx/>
                <a:latin typeface="Arial"/>
              </a:rPr>
              <a:t>llencyndod</a:t>
            </a:r>
            <a:r>
              <a:rPr lang="cy-GB" dirty="0">
                <a:solidFill>
                  <a:srgbClr val="000000"/>
                </a:solidFill>
                <a:latin typeface="Arial"/>
              </a:rPr>
              <a:t> </a:t>
            </a:r>
            <a:endParaRPr lang="cy-GB" dirty="0">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oedolaeth ifanc.</a:t>
            </a:r>
            <a:endParaRPr lang="cy-GB">
              <a:cs typeface="Calibri"/>
            </a:endParaRPr>
          </a:p>
          <a:p>
            <a:r>
              <a:rPr lang="cy-GB" sz="1200" b="0" i="0" u="none" strike="noStrike" cap="none" baseline="0" dirty="0">
                <a:solidFill>
                  <a:srgbClr val="000000"/>
                </a:solidFill>
                <a:effectLst/>
                <a:uFillTx/>
                <a:latin typeface="Arial"/>
              </a:rPr>
              <a:t>Nod ailfodelu'r ymennydd yn y pen draw yw gwneud ymennydd integredig: hy defnyddio neu golli'r hyn sydd ei angen ai peidio, ac yna gwneud yr hyn a </a:t>
            </a:r>
            <a:r>
              <a:rPr lang="cy-GB" sz="1200" b="0" i="0" u="none" strike="noStrike" cap="none" baseline="0" dirty="0" err="1">
                <a:solidFill>
                  <a:srgbClr val="000000"/>
                </a:solidFill>
                <a:effectLst/>
                <a:uFillTx/>
                <a:latin typeface="Arial"/>
              </a:rPr>
              <a:t>gedwir</a:t>
            </a:r>
            <a:r>
              <a:rPr lang="cy-GB" sz="1200" b="0" i="0" u="none" strike="noStrike" cap="none" baseline="0" dirty="0">
                <a:solidFill>
                  <a:srgbClr val="000000"/>
                </a:solidFill>
                <a:effectLst/>
                <a:uFillTx/>
                <a:latin typeface="Arial"/>
              </a:rPr>
              <a:t> yn fwy effeithlon. </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Cyfeiriad: </a:t>
            </a:r>
            <a:r>
              <a:rPr lang="cy-GB" sz="1000" b="0" i="0" u="none" strike="noStrike" cap="none" baseline="0" dirty="0">
                <a:solidFill>
                  <a:srgbClr val="000000"/>
                </a:solidFill>
                <a:effectLst/>
                <a:uFillTx/>
                <a:latin typeface="Calibri"/>
              </a:rPr>
              <a:t>Dan </a:t>
            </a:r>
            <a:r>
              <a:rPr lang="cy-GB" sz="1000" b="0" i="0" u="none" strike="noStrike" cap="none" baseline="0" dirty="0" err="1">
                <a:solidFill>
                  <a:srgbClr val="000000"/>
                </a:solidFill>
                <a:effectLst/>
                <a:uFillTx/>
                <a:latin typeface="Calibri"/>
              </a:rPr>
              <a:t>Siegel</a:t>
            </a:r>
            <a:r>
              <a:rPr lang="cy-GB" sz="1000" b="0" i="0" u="none" strike="noStrike" cap="none" baseline="0" dirty="0">
                <a:solidFill>
                  <a:srgbClr val="000000"/>
                </a:solidFill>
                <a:effectLst/>
                <a:uFillTx/>
                <a:latin typeface="Calibri"/>
              </a:rPr>
              <a:t> - "The </a:t>
            </a:r>
            <a:r>
              <a:rPr lang="cy-GB" sz="1000" b="0" i="0" u="none" strike="noStrike" cap="none" baseline="0" dirty="0" err="1">
                <a:solidFill>
                  <a:srgbClr val="000000"/>
                </a:solidFill>
                <a:effectLst/>
                <a:uFillTx/>
                <a:latin typeface="Calibri"/>
              </a:rPr>
              <a:t>Adolescent</a:t>
            </a:r>
            <a:r>
              <a:rPr lang="cy-GB" sz="1000" b="0" i="0" u="none" strike="noStrike" cap="none" baseline="0" dirty="0">
                <a:solidFill>
                  <a:srgbClr val="000000"/>
                </a:solidFill>
                <a:effectLst/>
                <a:uFillTx/>
                <a:latin typeface="Calibri"/>
              </a:rPr>
              <a:t> Brain“ (</a:t>
            </a:r>
            <a:r>
              <a:rPr lang="cy-GB" sz="1000" b="0" i="0" u="none" strike="noStrike" cap="none" baseline="0" dirty="0" err="1">
                <a:solidFill>
                  <a:srgbClr val="000000"/>
                </a:solidFill>
                <a:effectLst/>
                <a:uFillTx/>
                <a:latin typeface="Calibri"/>
              </a:rPr>
              <a:t>Youtube</a:t>
            </a:r>
            <a:r>
              <a:rPr lang="cy-GB" sz="1000" b="0" i="0" u="none" strike="noStrike" cap="none" baseline="0" dirty="0">
                <a:solidFill>
                  <a:srgbClr val="000000"/>
                </a:solidFill>
                <a:effectLst/>
                <a:uFillTx/>
                <a:latin typeface="Calibri"/>
              </a:rPr>
              <a:t>). Yn seiliedig ar y llyfr ‘</a:t>
            </a:r>
            <a:r>
              <a:rPr lang="cy-GB" sz="1000" b="0" i="1" u="none" strike="noStrike" cap="none" baseline="0" dirty="0" err="1">
                <a:solidFill>
                  <a:srgbClr val="000000"/>
                </a:solidFill>
                <a:effectLst/>
                <a:uFillTx/>
                <a:latin typeface="Calibri"/>
              </a:rPr>
              <a:t>Brainstorm</a:t>
            </a:r>
            <a:r>
              <a:rPr lang="cy-GB" sz="1000" b="0" i="1" u="none" strike="noStrike" cap="none" baseline="0" dirty="0">
                <a:solidFill>
                  <a:srgbClr val="000000"/>
                </a:solidFill>
                <a:effectLst/>
                <a:uFillTx/>
                <a:latin typeface="Calibri"/>
              </a:rPr>
              <a:t>: The Power </a:t>
            </a:r>
            <a:r>
              <a:rPr lang="cy-GB" sz="1000" b="0" i="1" u="none" strike="noStrike" cap="none" baseline="0" dirty="0" err="1">
                <a:solidFill>
                  <a:srgbClr val="000000"/>
                </a:solidFill>
                <a:effectLst/>
                <a:uFillTx/>
                <a:latin typeface="Calibri"/>
              </a:rPr>
              <a:t>and</a:t>
            </a:r>
            <a:r>
              <a:rPr lang="cy-GB" sz="1000" b="0" i="1" u="none" strike="noStrike" cap="none" baseline="0" dirty="0">
                <a:solidFill>
                  <a:srgbClr val="000000"/>
                </a:solidFill>
                <a:effectLst/>
                <a:uFillTx/>
                <a:latin typeface="Calibri"/>
              </a:rPr>
              <a:t> </a:t>
            </a:r>
            <a:r>
              <a:rPr lang="cy-GB" sz="1000" b="0" i="1" u="none" strike="noStrike" cap="none" baseline="0" dirty="0" err="1">
                <a:solidFill>
                  <a:srgbClr val="000000"/>
                </a:solidFill>
                <a:effectLst/>
                <a:uFillTx/>
                <a:latin typeface="Calibri"/>
              </a:rPr>
              <a:t>Purpose</a:t>
            </a:r>
            <a:r>
              <a:rPr lang="cy-GB" sz="1000" b="0" i="1" u="none" strike="noStrike" cap="none" baseline="0" dirty="0">
                <a:solidFill>
                  <a:srgbClr val="000000"/>
                </a:solidFill>
                <a:effectLst/>
                <a:uFillTx/>
                <a:latin typeface="Calibri"/>
              </a:rPr>
              <a:t> of the </a:t>
            </a:r>
            <a:r>
              <a:rPr lang="cy-GB" sz="1000" b="0" i="1" u="none" strike="noStrike" cap="none" baseline="0" dirty="0" err="1">
                <a:solidFill>
                  <a:srgbClr val="000000"/>
                </a:solidFill>
                <a:effectLst/>
                <a:uFillTx/>
                <a:latin typeface="Calibri"/>
              </a:rPr>
              <a:t>Teenage</a:t>
            </a:r>
            <a:r>
              <a:rPr lang="cy-GB" sz="1000" b="0" i="1" u="none" strike="noStrike" cap="none" baseline="0" dirty="0">
                <a:solidFill>
                  <a:srgbClr val="000000"/>
                </a:solidFill>
                <a:effectLst/>
                <a:uFillTx/>
                <a:latin typeface="Calibri"/>
              </a:rPr>
              <a:t> Brain’. </a:t>
            </a: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r>
              <a:rPr lang="en-US" dirty="0"/>
              <a:t>The ultimate goal of brain remodeling is to</a:t>
            </a:r>
            <a:r>
              <a:rPr lang="en-US" baseline="0" dirty="0"/>
              <a:t> make an integrated brain: i.e. use or lose what is needed or not, and then make what is kept more efficient. </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aseline="0" dirty="0"/>
              <a:t>Reference: </a:t>
            </a:r>
            <a:r>
              <a:rPr lang="nl-NL" sz="1200" b="0" i="0" kern="1200" dirty="0">
                <a:solidFill>
                  <a:schemeClr val="tx1"/>
                </a:solidFill>
                <a:effectLst/>
                <a:latin typeface="+mn-lt"/>
                <a:ea typeface="+mn-ea"/>
                <a:cs typeface="+mn-cs"/>
              </a:rPr>
              <a:t>Dan Siegel - "The Adolescent Brain“ (Youtube). Based on the book ‘</a:t>
            </a:r>
            <a:r>
              <a:rPr lang="nl-NL" sz="1200" b="0" i="1" kern="1200" dirty="0">
                <a:solidFill>
                  <a:schemeClr val="tx1"/>
                </a:solidFill>
                <a:effectLst/>
                <a:latin typeface="+mn-lt"/>
                <a:ea typeface="+mn-ea"/>
                <a:cs typeface="+mn-cs"/>
              </a:rPr>
              <a:t>Brainstorm: The Power and Purpose of the Teenage Brain’. </a:t>
            </a:r>
            <a:endParaRPr lang="nl-NL"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63017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a:t>
            </a:r>
            <a:endParaRPr lang="cy-GB" dirty="0">
              <a:solidFill>
                <a:srgbClr val="000000"/>
              </a:solidFill>
              <a:latin typeface="Arial"/>
              <a:cs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a:cs typeface="Calibri"/>
            </a:endParaRPr>
          </a:p>
          <a:p>
            <a:pPr>
              <a:defRPr/>
            </a:pPr>
            <a:r>
              <a:rPr lang="cy-GB" dirty="0">
                <a:solidFill>
                  <a:srgbClr val="000000"/>
                </a:solidFill>
                <a:latin typeface="Arial"/>
              </a:rPr>
              <a:t> llencyndod </a:t>
            </a:r>
            <a:endParaRPr lang="cy-GB">
              <a:solidFill>
                <a:srgbClr val="000000"/>
              </a:solidFill>
              <a:latin typeface="Calibri"/>
              <a:cs typeface="Calibri"/>
            </a:endParaRPr>
          </a:p>
          <a:p>
            <a:pPr>
              <a:defRPr/>
            </a:pPr>
            <a:r>
              <a:rPr lang="cy-GB" dirty="0">
                <a:solidFill>
                  <a:srgbClr val="000000"/>
                </a:solidFill>
                <a:latin typeface="Arial"/>
              </a:rPr>
              <a:t> oedolaeth ifanc.</a:t>
            </a:r>
            <a:endParaRPr lang="cy-GB">
              <a:solidFill>
                <a:srgbClr val="000000"/>
              </a:solidFill>
              <a:latin typeface="Calibri"/>
              <a:cs typeface="Calibri"/>
            </a:endParaRPr>
          </a:p>
          <a:p>
            <a:pPr>
              <a:defRPr/>
            </a:pPr>
            <a:r>
              <a:rPr lang="cy-GB" dirty="0">
                <a:solidFill>
                  <a:srgbClr val="000000"/>
                </a:solidFill>
                <a:latin typeface="Arial"/>
              </a:rPr>
              <a:t>Mae ‘carreg filltir datblygiad</a:t>
            </a:r>
            <a:r>
              <a:rPr lang="cy-GB" sz="1200" b="0" i="0" u="none" strike="noStrike" cap="none" baseline="0" dirty="0">
                <a:solidFill>
                  <a:srgbClr val="000000"/>
                </a:solidFill>
                <a:effectLst/>
                <a:uFillTx/>
                <a:latin typeface="Arial"/>
              </a:rPr>
              <a:t>’ yn cyfeirio at yr oedran y dylai’r rhan fwyaf o blant fod wedi cyrraedd cyfnod penodol o ddatblygiad, er enghraifft, cerdded ar eu pen eu hunain erbyn 18 mis, neu wenu ar ôl chwe wythnos.</a:t>
            </a:r>
            <a:endParaRPr lang="cy-GB" dirty="0"/>
          </a:p>
          <a:p>
            <a:r>
              <a:rPr lang="cy-GB" sz="1200" b="0" i="0" u="none" strike="noStrike" cap="none" baseline="0" dirty="0">
                <a:solidFill>
                  <a:srgbClr val="000000"/>
                </a:solidFill>
                <a:effectLst/>
                <a:uFillTx/>
                <a:latin typeface="Arial"/>
              </a:rPr>
              <a:t>(Nodyn i’r hwylusydd: Gwybodaeth ffynhonnell wedi'i chymryd o - Pearson's, </a:t>
            </a:r>
            <a:r>
              <a:rPr lang="cy-GB" sz="1000" b="0" i="1" u="none" strike="noStrike" cap="none" baseline="0" dirty="0">
                <a:solidFill>
                  <a:srgbClr val="000000"/>
                </a:solidFill>
                <a:effectLst/>
                <a:uFillTx/>
                <a:latin typeface="Calibri"/>
              </a:rPr>
              <a:t>Understanding Children’s Development, </a:t>
            </a:r>
            <a:r>
              <a:rPr lang="cy-GB" sz="1000" b="0" i="0" u="none" strike="noStrike" cap="none" baseline="0" dirty="0">
                <a:solidFill>
                  <a:srgbClr val="000000"/>
                </a:solidFill>
                <a:effectLst/>
                <a:uFillTx/>
                <a:latin typeface="Calibri"/>
              </a:rPr>
              <a:t>(2006). </a:t>
            </a:r>
          </a:p>
          <a:p>
            <a:endParaRPr lang="cy-GB" sz="1000" b="0" i="0" u="none" strike="noStrike" cap="none" baseline="0" dirty="0">
              <a:solidFill>
                <a:srgbClr val="000000"/>
              </a:solidFill>
              <a:effectLst/>
              <a:uFillTx/>
              <a:latin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000" b="1" i="0" u="sng" dirty="0"/>
              <a:t>English</a:t>
            </a:r>
          </a:p>
          <a:p>
            <a:pPr>
              <a:defRPr/>
            </a:pPr>
            <a:r>
              <a:rPr lang="en-US" sz="1000" i="0" u="none" dirty="0"/>
              <a:t>Slide relating to AC 2.2: </a:t>
            </a:r>
            <a:r>
              <a:rPr lang="en-US" sz="1000" dirty="0"/>
              <a:t>Critical stages in neurological and brain development during: </a:t>
            </a:r>
          </a:p>
          <a:p>
            <a:pPr>
              <a:defRPr/>
            </a:pPr>
            <a:r>
              <a:rPr lang="en-US" sz="1000" dirty="0"/>
              <a:t>- the pre-birth period </a:t>
            </a:r>
            <a:endParaRPr lang="en-US">
              <a:cs typeface="Calibri" panose="020F0502020204030204"/>
            </a:endParaRPr>
          </a:p>
          <a:p>
            <a:pPr>
              <a:defRPr/>
            </a:pPr>
            <a:r>
              <a:rPr lang="en-US" sz="1000" dirty="0"/>
              <a:t>- early childhood </a:t>
            </a:r>
            <a:endParaRPr lang="en-US" dirty="0"/>
          </a:p>
          <a:p>
            <a:pPr>
              <a:defRPr/>
            </a:pPr>
            <a:r>
              <a:rPr lang="en-US" sz="1000" dirty="0"/>
              <a:t>- adolescence </a:t>
            </a:r>
            <a:endParaRPr lang="en-US">
              <a:cs typeface="Calibri"/>
            </a:endParaRPr>
          </a:p>
          <a:p>
            <a:pPr>
              <a:defRPr/>
            </a:pPr>
            <a:r>
              <a:rPr lang="en-US" sz="1000" dirty="0"/>
              <a:t>- young adulthood.</a:t>
            </a:r>
            <a:endParaRPr lang="en-US" dirty="0">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000" dirty="0"/>
              <a:t>A ‘milestone of development’ refers to the age at which most children should have reached a certain stage of development, for example, walking alone by 18 months, or smiling at six weeks.</a:t>
            </a:r>
          </a:p>
          <a:p>
            <a:r>
              <a:rPr lang="en-US" sz="1000" dirty="0"/>
              <a:t>(Note for facilitator: Source</a:t>
            </a:r>
            <a:r>
              <a:rPr lang="en-US" sz="1000" baseline="0" dirty="0"/>
              <a:t> information taken from- Pearson's, </a:t>
            </a:r>
            <a:r>
              <a:rPr lang="en-GB" sz="1000" b="0" i="1" u="none" strike="noStrike" kern="1200" baseline="0" dirty="0">
                <a:solidFill>
                  <a:schemeClr val="tx1"/>
                </a:solidFill>
                <a:latin typeface="+mn-lt"/>
                <a:ea typeface="+mn-ea"/>
                <a:cs typeface="+mn-cs"/>
              </a:rPr>
              <a:t>Understanding Children’s Development, </a:t>
            </a:r>
            <a:r>
              <a:rPr lang="en-GB" sz="1000" b="0" i="0" u="none" strike="noStrike" kern="1200" baseline="0" dirty="0">
                <a:solidFill>
                  <a:schemeClr val="tx1"/>
                </a:solidFill>
                <a:latin typeface="+mn-lt"/>
                <a:ea typeface="+mn-ea"/>
                <a:cs typeface="+mn-cs"/>
              </a:rPr>
              <a:t>(2006). </a:t>
            </a:r>
          </a:p>
          <a:p>
            <a:endParaRPr lang="cy-GB" sz="1000" b="0" i="0" u="none" strike="noStrike" cap="none"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136793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a:t>
            </a:r>
            <a:r>
              <a:rPr lang="cy-GB" dirty="0">
                <a:solidFill>
                  <a:srgbClr val="000000"/>
                </a:solidFill>
                <a:latin typeface="Arial"/>
              </a:rPr>
              <a:t>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dirty="0">
              <a:cs typeface="Calibri" panose="020F0502020204030204"/>
            </a:endParaRPr>
          </a:p>
          <a:p>
            <a:pPr>
              <a:defRPr/>
            </a:pPr>
            <a:r>
              <a:rPr lang="en-US" dirty="0"/>
              <a:t>-  early childhood </a:t>
            </a:r>
            <a:endParaRPr lang="en-US">
              <a:cs typeface="Calibri" panose="020F0502020204030204"/>
            </a:endParaRPr>
          </a:p>
          <a:p>
            <a:pPr>
              <a:defRPr/>
            </a:pPr>
            <a:r>
              <a:rPr lang="en-US" dirty="0"/>
              <a:t>-  adolescence </a:t>
            </a:r>
          </a:p>
          <a:p>
            <a:pPr>
              <a:defRPr/>
            </a:pPr>
            <a:r>
              <a:rPr lang="en-US" dirty="0"/>
              <a:t>-  young adulthood.</a:t>
            </a:r>
            <a:endParaRPr lang="en-US"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399581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a:defRPr/>
            </a:pPr>
            <a:r>
              <a:rPr lang="cy-GB" sz="1200" b="1" i="0" u="sng" strike="noStrike" cap="none" baseline="0" dirty="0">
                <a:solidFill>
                  <a:srgbClr val="000000"/>
                </a:solidFill>
                <a:effectLst/>
                <a:uFillTx/>
                <a:latin typeface="Arial"/>
              </a:rPr>
              <a:t>Sleid</a:t>
            </a:r>
            <a:r>
              <a:rPr lang="cy-GB" sz="1200" b="0" i="0" u="none" strike="noStrike" cap="none" baseline="0" dirty="0">
                <a:solidFill>
                  <a:srgbClr val="000000"/>
                </a:solidFill>
                <a:effectLst/>
                <a:uFillTx/>
                <a:latin typeface="Arial"/>
              </a:rPr>
              <a:t> yn ymwneud ag AC 2.2: </a:t>
            </a:r>
            <a:r>
              <a:rPr lang="cy-GB" sz="1800" b="0" i="0" u="none" strike="noStrike" cap="none" baseline="0" dirty="0">
                <a:solidFill>
                  <a:srgbClr val="000000"/>
                </a:solidFill>
                <a:effectLst/>
                <a:uFillTx/>
                <a:latin typeface="Arial"/>
              </a:rPr>
              <a:t>Camau hollbwysig yn natblygiad niwrolegol a'r ymennydd yn ystod: </a:t>
            </a:r>
            <a:endParaRPr lang="cy-GB" sz="1800" dirty="0">
              <a:solidFill>
                <a:srgbClr val="000000"/>
              </a:solidFill>
              <a:latin typeface="Arial"/>
            </a:endParaRPr>
          </a:p>
          <a:p>
            <a:pPr>
              <a:defRPr/>
            </a:pPr>
            <a:r>
              <a:rPr lang="cy-GB" sz="18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8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8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 oedolaeth ifanc.</a:t>
            </a:r>
            <a:endParaRPr lang="cy-GB">
              <a:cs typeface="Calibri"/>
            </a:endParaRPr>
          </a:p>
          <a:p>
            <a:r>
              <a:rPr lang="cy-GB" sz="1800" b="0" i="0" u="none" strike="noStrike" cap="none" baseline="0" dirty="0">
                <a:solidFill>
                  <a:srgbClr val="000000"/>
                </a:solidFill>
                <a:effectLst/>
                <a:uFillTx/>
                <a:latin typeface="Arial"/>
              </a:rPr>
              <a:t>* Mae datblygiadau iaith yn cynnwys: </a:t>
            </a:r>
          </a:p>
          <a:p>
            <a:r>
              <a:rPr lang="cy-GB" sz="1200" b="0" i="0" u="none" strike="noStrike" cap="none" baseline="0" dirty="0">
                <a:solidFill>
                  <a:srgbClr val="000000"/>
                </a:solidFill>
                <a:effectLst/>
                <a:uFillTx/>
                <a:latin typeface="Calibri"/>
              </a:rPr>
              <a:t>- yn siarad mewn brawddegau ac yn defnyddio llawer o eiriau gwahanol</a:t>
            </a:r>
          </a:p>
          <a:p>
            <a:r>
              <a:rPr lang="cy-GB" sz="1200" b="0" i="0" u="none" strike="noStrike" cap="none" baseline="0" dirty="0">
                <a:solidFill>
                  <a:srgbClr val="000000"/>
                </a:solidFill>
                <a:effectLst/>
                <a:uFillTx/>
                <a:latin typeface="Calibri"/>
              </a:rPr>
              <a:t>- yn ateb cwestiynau syml</a:t>
            </a:r>
          </a:p>
          <a:p>
            <a:r>
              <a:rPr lang="cy-GB" sz="1200" b="0" i="0" u="none" strike="noStrike" cap="none" baseline="0" dirty="0">
                <a:solidFill>
                  <a:srgbClr val="000000"/>
                </a:solidFill>
                <a:effectLst/>
                <a:uFillTx/>
                <a:latin typeface="Calibri"/>
              </a:rPr>
              <a:t>- yn gofyn llawer o gwestiynau</a:t>
            </a:r>
          </a:p>
          <a:p>
            <a:r>
              <a:rPr lang="cy-GB" sz="1200" b="0" i="0" u="none" strike="noStrike" cap="none" baseline="0" dirty="0">
                <a:solidFill>
                  <a:srgbClr val="000000"/>
                </a:solidFill>
                <a:effectLst/>
                <a:uFillTx/>
                <a:latin typeface="Calibri"/>
              </a:rPr>
              <a:t>- yn adrodd straeon</a:t>
            </a:r>
          </a:p>
          <a:p>
            <a:r>
              <a:rPr lang="cy-GB" sz="1200" b="0" i="0" u="none" strike="noStrike" cap="none" baseline="0" dirty="0">
                <a:solidFill>
                  <a:srgbClr val="000000"/>
                </a:solidFill>
                <a:effectLst/>
                <a:uFillTx/>
                <a:latin typeface="Calibri"/>
              </a:rPr>
              <a:t>- yn mwynhau siarad ac efallai yn hoffi arbrofi gyda geiriau newydd</a:t>
            </a:r>
          </a:p>
          <a:p>
            <a:r>
              <a:rPr lang="cy-GB" sz="1200" b="0" i="0" u="none" strike="noStrike" cap="none" baseline="0" dirty="0">
                <a:solidFill>
                  <a:srgbClr val="000000"/>
                </a:solidFill>
                <a:effectLst/>
                <a:uFillTx/>
                <a:latin typeface="Calibri"/>
              </a:rPr>
              <a:t>- cymryd rhan mewn sgyrsiau</a:t>
            </a:r>
          </a:p>
          <a:p>
            <a:r>
              <a:rPr lang="cy-GB" sz="1200" b="0" i="0" u="none" strike="noStrike" cap="none" baseline="0" dirty="0">
                <a:solidFill>
                  <a:srgbClr val="000000"/>
                </a:solidFill>
                <a:effectLst/>
                <a:uFillTx/>
                <a:latin typeface="Calibri"/>
              </a:rPr>
              <a:t>- yn mwynhau jôcs, rhigymau a straeon</a:t>
            </a:r>
          </a:p>
          <a:p>
            <a:r>
              <a:rPr lang="cy-GB" sz="1200" b="0" i="0" u="none" strike="noStrike" cap="none" baseline="0" dirty="0">
                <a:solidFill>
                  <a:srgbClr val="000000"/>
                </a:solidFill>
                <a:effectLst/>
                <a:uFillTx/>
                <a:latin typeface="Calibri"/>
              </a:rPr>
              <a:t>- yn arddel ei hun gyda geiriau </a:t>
            </a:r>
          </a:p>
          <a:p>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a:cs typeface="Calibri" panose="020F0502020204030204"/>
            </a:endParaRPr>
          </a:p>
          <a:p>
            <a:pPr>
              <a:defRPr/>
            </a:pPr>
            <a:r>
              <a:rPr lang="en-US" dirty="0"/>
              <a:t>- early childhood </a:t>
            </a:r>
          </a:p>
          <a:p>
            <a:pPr>
              <a:defRPr/>
            </a:pPr>
            <a:r>
              <a:rPr lang="en-US" dirty="0"/>
              <a:t>- adolescence </a:t>
            </a:r>
            <a:endParaRPr lang="en-US" dirty="0">
              <a:cs typeface="Calibri" panose="020F0502020204030204"/>
            </a:endParaRPr>
          </a:p>
          <a:p>
            <a:pPr>
              <a:defRPr/>
            </a:pPr>
            <a:r>
              <a:rPr lang="en-US" dirty="0"/>
              <a:t>- young adulthood.</a:t>
            </a:r>
            <a:endParaRPr lang="en-US" dirty="0">
              <a:cs typeface="Calibri"/>
            </a:endParaRPr>
          </a:p>
          <a:p>
            <a:r>
              <a:rPr lang="en-US" b="0" baseline="0" dirty="0"/>
              <a:t>* Language developments include: </a:t>
            </a:r>
          </a:p>
          <a:p>
            <a:r>
              <a:rPr lang="en-US" sz="1200" b="0" i="0" kern="1200" dirty="0">
                <a:solidFill>
                  <a:schemeClr val="tx1"/>
                </a:solidFill>
                <a:effectLst/>
                <a:latin typeface="+mn-lt"/>
                <a:ea typeface="+mn-ea"/>
                <a:cs typeface="+mn-cs"/>
              </a:rPr>
              <a:t>- speaks in sentences and use many different words</a:t>
            </a:r>
          </a:p>
          <a:p>
            <a:r>
              <a:rPr lang="en-US" sz="1200" b="0" i="0" kern="1200" dirty="0">
                <a:solidFill>
                  <a:schemeClr val="tx1"/>
                </a:solidFill>
                <a:effectLst/>
                <a:latin typeface="+mn-lt"/>
                <a:ea typeface="+mn-ea"/>
                <a:cs typeface="+mn-cs"/>
              </a:rPr>
              <a:t>- answers simple questions</a:t>
            </a:r>
          </a:p>
          <a:p>
            <a:r>
              <a:rPr lang="en-US" sz="1200" b="0" i="0" kern="1200" dirty="0">
                <a:solidFill>
                  <a:schemeClr val="tx1"/>
                </a:solidFill>
                <a:effectLst/>
                <a:latin typeface="+mn-lt"/>
                <a:ea typeface="+mn-ea"/>
                <a:cs typeface="+mn-cs"/>
              </a:rPr>
              <a:t>- asks many questions</a:t>
            </a:r>
          </a:p>
          <a:p>
            <a:r>
              <a:rPr lang="en-US" sz="1200" b="0" i="0" kern="1200" dirty="0">
                <a:solidFill>
                  <a:schemeClr val="tx1"/>
                </a:solidFill>
                <a:effectLst/>
                <a:latin typeface="+mn-lt"/>
                <a:ea typeface="+mn-ea"/>
                <a:cs typeface="+mn-cs"/>
              </a:rPr>
              <a:t>- tells stories</a:t>
            </a:r>
          </a:p>
          <a:p>
            <a:r>
              <a:rPr lang="en-US" sz="1200" b="0" i="0" kern="1200" dirty="0">
                <a:solidFill>
                  <a:schemeClr val="tx1"/>
                </a:solidFill>
                <a:effectLst/>
                <a:latin typeface="+mn-lt"/>
                <a:ea typeface="+mn-ea"/>
                <a:cs typeface="+mn-cs"/>
              </a:rPr>
              <a:t>- enjoys talking and may like to experiment with new words</a:t>
            </a:r>
          </a:p>
          <a:p>
            <a:r>
              <a:rPr lang="en-US" sz="1200" b="0" i="0" kern="1200" dirty="0">
                <a:solidFill>
                  <a:schemeClr val="tx1"/>
                </a:solidFill>
                <a:effectLst/>
                <a:latin typeface="+mn-lt"/>
                <a:ea typeface="+mn-ea"/>
                <a:cs typeface="+mn-cs"/>
              </a:rPr>
              <a:t>- takes part in conversations</a:t>
            </a:r>
          </a:p>
          <a:p>
            <a:r>
              <a:rPr lang="en-US" sz="1200" b="0" i="0" u="none" strike="noStrike" kern="1200" dirty="0">
                <a:solidFill>
                  <a:schemeClr val="tx1"/>
                </a:solidFill>
                <a:effectLst/>
                <a:latin typeface="+mn-lt"/>
                <a:ea typeface="+mn-ea"/>
                <a:cs typeface="+mn-cs"/>
              </a:rPr>
              <a:t>- enjoys jokes, rhymes and stories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will assert self with words </a:t>
            </a:r>
          </a:p>
          <a:p>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236215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r>
              <a:rPr lang="cy-GB" sz="1200" b="0" i="0" u="none" strike="noStrike" cap="none" baseline="0" dirty="0">
                <a:solidFill>
                  <a:srgbClr val="000000"/>
                </a:solidFill>
                <a:effectLst/>
                <a:uFillTx/>
                <a:latin typeface="Arial"/>
              </a:rPr>
              <a:t>Ffynhonnell: Resources.hwb.wales.gov.uk</a:t>
            </a:r>
          </a:p>
          <a:p>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a:cs typeface="Calibri" panose="020F0502020204030204"/>
            </a:endParaRP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r>
              <a:rPr lang="en-US" dirty="0"/>
              <a:t>Source: Resources.</a:t>
            </a:r>
            <a:r>
              <a:rPr lang="en-US" baseline="0" dirty="0"/>
              <a:t>hwb.wales.gov.uk</a:t>
            </a:r>
            <a:r>
              <a:rPr lang="en-US" dirty="0"/>
              <a:t> </a:t>
            </a:r>
            <a:endParaRPr lang="en-GB" dirty="0"/>
          </a:p>
          <a:p>
            <a:endParaRPr lang="cy-GB"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74468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a:t>
            </a:r>
            <a:endParaRPr lang="cy-GB" dirty="0">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oedolaeth ifanc.</a:t>
            </a:r>
            <a:endParaRPr lang="cy-GB">
              <a:cs typeface="Calibri"/>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Ffynhonnell: Resources.hwb.wales.gov.uk</a:t>
            </a:r>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endParaRPr lang="en-US" dirty="0">
              <a:cs typeface="Calibri"/>
            </a:endParaRPr>
          </a:p>
          <a:p>
            <a:pPr>
              <a:defRPr/>
            </a:pPr>
            <a:r>
              <a:rPr lang="en-US" dirty="0"/>
              <a:t>- the pre-birth period </a:t>
            </a:r>
            <a:endParaRPr lang="en-US" dirty="0">
              <a:cs typeface="Calibri"/>
            </a:endParaRPr>
          </a:p>
          <a:p>
            <a:pPr>
              <a:defRPr/>
            </a:pPr>
            <a:r>
              <a:rPr lang="en-US" dirty="0"/>
              <a:t>- early childhood </a:t>
            </a:r>
          </a:p>
          <a:p>
            <a:pPr>
              <a:defRPr/>
            </a:pPr>
            <a:r>
              <a:rPr lang="en-US" dirty="0"/>
              <a:t>- adolescence </a:t>
            </a:r>
            <a:endParaRPr lang="en-US">
              <a:cs typeface="Calibri"/>
            </a:endParaRPr>
          </a:p>
          <a:p>
            <a:pPr>
              <a:defRPr/>
            </a:pPr>
            <a:r>
              <a:rPr lang="en-US" dirty="0"/>
              <a:t>- young adulthood.</a:t>
            </a:r>
            <a:endParaRPr lang="en-US" dirty="0">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Source: Resources.</a:t>
            </a:r>
            <a:r>
              <a:rPr lang="en-US" baseline="0" dirty="0"/>
              <a:t>hwb.wales.gov.uk</a:t>
            </a:r>
            <a:endParaRPr lang="en-GB" dirty="0"/>
          </a:p>
          <a:p>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112231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i="0" u="sng" strike="noStrike" cap="none" baseline="0" dirty="0">
                <a:effectLst/>
                <a:uFillTx/>
              </a:rPr>
              <a:t>Welsh</a:t>
            </a:r>
          </a:p>
          <a:p>
            <a:r>
              <a:rPr lang="cy-GB" b="1" i="0" u="sng" strike="noStrike" cap="none" baseline="0" dirty="0">
                <a:effectLst/>
                <a:uFillTx/>
              </a:rPr>
              <a:t>Sleid</a:t>
            </a:r>
            <a:r>
              <a:rPr lang="cy-GB" b="0" i="0" u="none" strike="noStrike" cap="none" baseline="0" dirty="0">
                <a:effectLst/>
                <a:uFillTx/>
              </a:rPr>
              <a:t> yn ymwneud ag AC 2.1: Pam mae dealltwriaeth o ddatblygiad dynol yn bwysig ar gyfer rôl yr ymarferydd gwasanaethau cymdeithasol</a:t>
            </a:r>
          </a:p>
          <a:p>
            <a:endParaRPr lang="cy-GB" b="0" i="0" u="none" strike="noStrike" cap="none" baseline="0" dirty="0">
              <a:effectLst/>
              <a:uFillTx/>
            </a:endParaRPr>
          </a:p>
          <a:p>
            <a:r>
              <a:rPr lang="cy-GB" b="1" i="0" u="sng" strike="noStrike" cap="none" baseline="0" dirty="0">
                <a:effectLst/>
                <a:uFillTx/>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Slide relating to AC 2.1: Why an understanding of human development is important for the role of social services practitioner</a:t>
            </a:r>
            <a:endParaRPr lang="en-GB" dirty="0"/>
          </a:p>
          <a:p>
            <a:endParaRPr lang="cy-GB" b="1" i="0" u="sng" strike="noStrike" cap="none" baseline="0" dirty="0">
              <a:effectLst/>
              <a:uFillTx/>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527129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a:t>
            </a:r>
            <a:r>
              <a:rPr lang="cy-GB" dirty="0">
                <a:solidFill>
                  <a:srgbClr val="000000"/>
                </a:solidFill>
                <a:latin typeface="Arial"/>
              </a:rPr>
              <a:t> </a:t>
            </a:r>
            <a:endParaRPr lang="cy-GB" dirty="0">
              <a:solidFill>
                <a:srgbClr val="000000"/>
              </a:solidFill>
              <a:latin typeface="Calibri" panose="020F0502020204030204"/>
              <a:cs typeface="Calibri"/>
            </a:endParaRPr>
          </a:p>
          <a:p>
            <a:pPr>
              <a:defRPr/>
            </a:pPr>
            <a:r>
              <a:rPr lang="cy-GB" dirty="0"/>
              <a:t></a:t>
            </a:r>
            <a:r>
              <a:rPr lang="cy-GB" dirty="0">
                <a:solidFill>
                  <a:srgbClr val="000000"/>
                </a:solidFill>
                <a:latin typeface="Arial"/>
              </a:rPr>
              <a:t> </a:t>
            </a:r>
            <a:r>
              <a:rPr lang="cy-GB" sz="1200" b="0" i="0" u="none" strike="noStrike" cap="none" baseline="0" dirty="0">
                <a:solidFill>
                  <a:srgbClr val="000000"/>
                </a:solidFill>
                <a:effectLst/>
                <a:uFillTx/>
                <a:latin typeface="Arial"/>
              </a:rPr>
              <a:t>llencyndod </a:t>
            </a:r>
            <a:endParaRPr lang="cy-GB" dirty="0">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oedolaeth ifanc.</a:t>
            </a:r>
            <a:endParaRPr lang="cy-GB">
              <a:cs typeface="Calibri"/>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Ffynhonnell: Resources.hwb.wales.gov.uk</a:t>
            </a:r>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dirty="0">
              <a:cs typeface="Calibri" panose="020F0502020204030204"/>
            </a:endParaRPr>
          </a:p>
          <a:p>
            <a:pPr>
              <a:defRPr/>
            </a:pPr>
            <a:r>
              <a:rPr lang="en-US" dirty="0"/>
              <a:t>- early childhood </a:t>
            </a:r>
          </a:p>
          <a:p>
            <a:pPr>
              <a:defRPr/>
            </a:pPr>
            <a:r>
              <a:rPr lang="en-US" dirty="0"/>
              <a:t>- adolescence </a:t>
            </a:r>
            <a:endParaRPr lang="en-US">
              <a:cs typeface="Calibri"/>
            </a:endParaRPr>
          </a:p>
          <a:p>
            <a:pPr>
              <a:defRPr/>
            </a:pPr>
            <a:r>
              <a:rPr lang="en-US" dirty="0"/>
              <a:t>- young adulthood.</a:t>
            </a:r>
            <a:endParaRPr lang="en-US" dirty="0">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Source: Resources.</a:t>
            </a:r>
            <a:r>
              <a:rPr lang="en-US" baseline="0" dirty="0"/>
              <a:t>hwb.wales.gov.uk</a:t>
            </a:r>
            <a:endParaRPr lang="en-GB" dirty="0"/>
          </a:p>
          <a:p>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352962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a:t>
            </a:r>
            <a:endParaRPr lang="cy-GB" sz="1800" dirty="0">
              <a:solidFill>
                <a:srgbClr val="000000"/>
              </a:solidFill>
              <a:latin typeface="Arial"/>
            </a:endParaRPr>
          </a:p>
          <a:p>
            <a:pPr>
              <a:defRPr/>
            </a:pPr>
            <a:r>
              <a:rPr lang="cy-GB" sz="1800" b="0" i="0" u="none" strike="noStrike" cap="none" baseline="0" dirty="0">
                <a:solidFill>
                  <a:srgbClr val="000000"/>
                </a:solidFill>
                <a:effectLst/>
                <a:uFillTx/>
                <a:latin typeface="Arial"/>
              </a:rPr>
              <a:t> y cyfnod cyn geni </a:t>
            </a:r>
            <a:endParaRPr lang="cy-GB">
              <a:solidFill>
                <a:srgbClr val="000000"/>
              </a:solidFill>
              <a:latin typeface="Calibri"/>
              <a:cs typeface="Calibri"/>
            </a:endParaRPr>
          </a:p>
          <a:p>
            <a:pPr>
              <a:defRPr/>
            </a:pPr>
            <a:r>
              <a:rPr lang="cy-GB" sz="1800" dirty="0">
                <a:solidFill>
                  <a:srgbClr val="000000"/>
                </a:solidFill>
                <a:latin typeface="Arial"/>
              </a:rPr>
              <a:t> plentyndod cynnar </a:t>
            </a:r>
            <a:endParaRPr lang="cy-GB">
              <a:solidFill>
                <a:srgbClr val="000000"/>
              </a:solidFill>
              <a:latin typeface="Calibri"/>
              <a:cs typeface="Calibri"/>
            </a:endParaRPr>
          </a:p>
          <a:p>
            <a:pPr>
              <a:defRPr/>
            </a:pPr>
            <a:r>
              <a:rPr lang="cy-GB" sz="1800" dirty="0">
                <a:solidFill>
                  <a:srgbClr val="000000"/>
                </a:solidFill>
                <a:latin typeface="Arial"/>
              </a:rPr>
              <a:t> llencyndod </a:t>
            </a:r>
            <a:endParaRPr lang="cy-GB">
              <a:solidFill>
                <a:srgbClr val="000000"/>
              </a:solidFill>
              <a:latin typeface="Calibri"/>
              <a:cs typeface="Calibri"/>
            </a:endParaRPr>
          </a:p>
          <a:p>
            <a:pPr>
              <a:defRPr/>
            </a:pPr>
            <a:r>
              <a:rPr lang="cy-GB" sz="1800" dirty="0">
                <a:solidFill>
                  <a:srgbClr val="000000"/>
                </a:solidFill>
                <a:latin typeface="Arial"/>
              </a:rPr>
              <a:t> oedolaeth ifanc.</a:t>
            </a:r>
            <a:endParaRPr lang="cy-GB">
              <a:solidFill>
                <a:srgbClr val="000000"/>
              </a:solidFill>
              <a:latin typeface="Calibri"/>
              <a:cs typeface="Calibri"/>
            </a:endParaRPr>
          </a:p>
          <a:p>
            <a:pPr>
              <a:defRPr/>
            </a:pPr>
            <a:endParaRPr lang="cy-GB" sz="1800" dirty="0">
              <a:solidFill>
                <a:srgbClr val="000000"/>
              </a:solidFill>
              <a:latin typeface="Arial"/>
              <a:cs typeface="Arial"/>
            </a:endParaRPr>
          </a:p>
          <a:p>
            <a:pPr>
              <a:defRPr/>
            </a:pPr>
            <a:r>
              <a:rPr lang="cy-GB" b="1" dirty="0">
                <a:solidFill>
                  <a:srgbClr val="000000"/>
                </a:solidFill>
                <a:latin typeface="Calibri"/>
                <a:cs typeface="Calibri"/>
              </a:rPr>
              <a:t>Cerrig milltir corfforol</a:t>
            </a:r>
            <a:endParaRPr lang="cy-GB"/>
          </a:p>
          <a:p>
            <a:r>
              <a:rPr lang="cy-GB" sz="1200" b="0" i="0" u="none" strike="noStrike" cap="none" baseline="0" dirty="0">
                <a:solidFill>
                  <a:srgbClr val="000000"/>
                </a:solidFill>
                <a:effectLst/>
                <a:uFillTx/>
                <a:latin typeface="Calibri"/>
              </a:rPr>
              <a:t>Mae'r gwahaniaeth mewn twf rhwng bechgyn a merched yn amlwg iawn yn yr oedran hwn. Ac mae gwahaniaeth mawr mewn cerrig milltir corfforol ymhlith plant unigol hefyd. Mae bechgyn yn cyrraedd yr oedran pan fyddant yn dechrau tyfu'n gyflym, tra bod merched yn dechrau arafu.</a:t>
            </a:r>
            <a:endParaRPr lang="cy-GB" dirty="0"/>
          </a:p>
          <a:p>
            <a:r>
              <a:rPr lang="cy-GB" sz="1200" b="0" i="0" u="none" strike="noStrike" cap="none" baseline="0" dirty="0">
                <a:solidFill>
                  <a:srgbClr val="000000"/>
                </a:solidFill>
                <a:effectLst/>
                <a:uFillTx/>
                <a:latin typeface="Calibri"/>
              </a:rPr>
              <a:t>Erbyn diwedd yr ysgol uwchradd, mae llawer o ferched yn debygol o fod wedi tyfu mor dal ag y byddan nhw. Ar y llaw arall, mae bechgyn yn aml yn dal i dyfu ac ennill cryfder cyhyrau.</a:t>
            </a:r>
          </a:p>
          <a:p>
            <a:r>
              <a:rPr lang="cy-GB" sz="1200" b="0" i="0" u="none" strike="noStrike" cap="none" baseline="0" dirty="0">
                <a:solidFill>
                  <a:srgbClr val="000000"/>
                </a:solidFill>
                <a:effectLst/>
                <a:uFillTx/>
                <a:latin typeface="Calibri"/>
              </a:rPr>
              <a:t>Mae llawer o ddisgyblion ysgol uwchradd:</a:t>
            </a:r>
          </a:p>
          <a:p>
            <a:r>
              <a:rPr lang="cy-GB" sz="1200" b="0" i="0" u="none" strike="noStrike" cap="none" baseline="0" dirty="0">
                <a:solidFill>
                  <a:srgbClr val="000000"/>
                </a:solidFill>
                <a:effectLst/>
                <a:uFillTx/>
                <a:latin typeface="Calibri"/>
              </a:rPr>
              <a:t>Ag archwaeth mawr</a:t>
            </a:r>
          </a:p>
          <a:p>
            <a:r>
              <a:rPr lang="cy-GB" sz="1200" b="0" i="0" u="none" strike="noStrike" cap="none" baseline="0" dirty="0">
                <a:solidFill>
                  <a:srgbClr val="000000"/>
                </a:solidFill>
                <a:effectLst/>
                <a:uFillTx/>
                <a:latin typeface="Calibri"/>
              </a:rPr>
              <a:t>Angen mwy o gwsg a </a:t>
            </a:r>
            <a:r>
              <a:rPr lang="cy-GB" sz="1200" b="0" i="0" u="none" strike="noStrike" cap="none" baseline="0" dirty="0" err="1">
                <a:solidFill>
                  <a:srgbClr val="000000"/>
                </a:solidFill>
                <a:effectLst/>
                <a:uFillTx/>
                <a:latin typeface="Calibri"/>
              </a:rPr>
              <a:t>gallant</a:t>
            </a:r>
            <a:r>
              <a:rPr lang="cy-GB" sz="1200" b="0" i="0" u="none" strike="noStrike" cap="none" baseline="0" dirty="0">
                <a:solidFill>
                  <a:srgbClr val="000000"/>
                </a:solidFill>
                <a:effectLst/>
                <a:uFillTx/>
                <a:latin typeface="Calibri"/>
              </a:rPr>
              <a:t> fod yn gysglyd yn yr ysgol</a:t>
            </a:r>
          </a:p>
          <a:p>
            <a:r>
              <a:rPr lang="cy-GB" sz="1200" b="0" i="0" u="none" strike="noStrike" cap="none" baseline="0" dirty="0">
                <a:solidFill>
                  <a:srgbClr val="000000"/>
                </a:solidFill>
                <a:effectLst/>
                <a:uFillTx/>
                <a:latin typeface="Calibri"/>
              </a:rPr>
              <a:t>Yn meddu ar y cydlyniad gweledol-gofodol i farnu pellter a chyflymder ac ymateb yn gyflym wrth ddysgu gyrru</a:t>
            </a:r>
          </a:p>
          <a:p>
            <a:r>
              <a:rPr lang="cy-GB" sz="1200" b="0" i="0" u="none" strike="noStrike" cap="none" baseline="0" dirty="0">
                <a:solidFill>
                  <a:srgbClr val="000000"/>
                </a:solidFill>
                <a:effectLst/>
                <a:uFillTx/>
                <a:latin typeface="Calibri"/>
              </a:rPr>
              <a:t>Yn fwy ystwyth â chydsymud da, gan ei gwneud hi'n haws gwneud pethau fel teipio ar fysellfwrdd neu adeiladu prosiectau cymhleth (Efallai na fydd rhai pobl ifanc yn eu harddegau â chydsymud da, serch hynny, oherwydd eu bod yn tyfu mor gyflym).</a:t>
            </a:r>
          </a:p>
          <a:p>
            <a:endParaRPr lang="en-GB" dirty="0"/>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err="1"/>
              <a:t>english</a:t>
            </a:r>
            <a:endParaRPr lang="en-US" sz="1200" b="1" i="0" u="sng" dirty="0"/>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p>
          <a:p>
            <a:pPr>
              <a:defRPr/>
            </a:pPr>
            <a:r>
              <a:rPr lang="en-US" dirty="0"/>
              <a:t>- adolescence </a:t>
            </a:r>
            <a:endParaRPr lang="en-US" dirty="0">
              <a:cs typeface="Calibri" panose="020F0502020204030204"/>
            </a:endParaRPr>
          </a:p>
          <a:p>
            <a:pPr>
              <a:defRPr/>
            </a:pPr>
            <a:r>
              <a:rPr lang="en-US" dirty="0"/>
              <a:t>- young adulthood.</a:t>
            </a:r>
            <a:endParaRPr lang="en-US" dirty="0">
              <a:cs typeface="Calibri"/>
            </a:endParaRPr>
          </a:p>
          <a:p>
            <a:endParaRPr lang="en-US" dirty="0"/>
          </a:p>
          <a:p>
            <a:r>
              <a:rPr lang="en-US" sz="1200" b="1" i="0" kern="1200" dirty="0">
                <a:solidFill>
                  <a:schemeClr val="tx1"/>
                </a:solidFill>
                <a:effectLst/>
                <a:latin typeface="+mn-lt"/>
                <a:ea typeface="+mn-ea"/>
                <a:cs typeface="+mn-cs"/>
              </a:rPr>
              <a:t>Physical milestones</a:t>
            </a:r>
          </a:p>
          <a:p>
            <a:r>
              <a:rPr lang="en-US" sz="1200" b="0" i="0" kern="1200" dirty="0">
                <a:solidFill>
                  <a:schemeClr val="tx1"/>
                </a:solidFill>
                <a:effectLst/>
                <a:latin typeface="+mn-lt"/>
                <a:ea typeface="+mn-ea"/>
                <a:cs typeface="+mn-cs"/>
              </a:rPr>
              <a:t>The difference in growth between boys and girls is very noticeable at this age. And there’s a big difference in physical milestones among individual kids, too. Boys are hitting the age when they start to grow rapidly, while girls are just starting to slow down.</a:t>
            </a:r>
          </a:p>
          <a:p>
            <a:r>
              <a:rPr lang="en-US" sz="1200" b="0" i="0" kern="1200" dirty="0">
                <a:solidFill>
                  <a:schemeClr val="tx1"/>
                </a:solidFill>
                <a:effectLst/>
                <a:latin typeface="+mn-lt"/>
                <a:ea typeface="+mn-ea"/>
                <a:cs typeface="+mn-cs"/>
              </a:rPr>
              <a:t>By the end of high school, many girls are likely to have grown as tall as they’re going to be. Boys, on the other hand, often are still growing and gaining muscle strength.</a:t>
            </a:r>
          </a:p>
          <a:p>
            <a:r>
              <a:rPr lang="en-US" sz="1200" b="0" i="0" kern="1200" dirty="0">
                <a:solidFill>
                  <a:schemeClr val="tx1"/>
                </a:solidFill>
                <a:effectLst/>
                <a:latin typeface="+mn-lt"/>
                <a:ea typeface="+mn-ea"/>
                <a:cs typeface="+mn-cs"/>
              </a:rPr>
              <a:t>Many high-schoolers:</a:t>
            </a:r>
          </a:p>
          <a:p>
            <a:r>
              <a:rPr lang="en-US" sz="1200" b="0" i="0" kern="1200" dirty="0">
                <a:solidFill>
                  <a:schemeClr val="tx1"/>
                </a:solidFill>
                <a:effectLst/>
                <a:latin typeface="+mn-lt"/>
                <a:ea typeface="+mn-ea"/>
                <a:cs typeface="+mn-cs"/>
              </a:rPr>
              <a:t>Have a big appetite</a:t>
            </a:r>
          </a:p>
          <a:p>
            <a:r>
              <a:rPr lang="en-US" sz="1200" b="0" i="0" kern="1200" dirty="0">
                <a:solidFill>
                  <a:schemeClr val="tx1"/>
                </a:solidFill>
                <a:effectLst/>
                <a:latin typeface="+mn-lt"/>
                <a:ea typeface="+mn-ea"/>
                <a:cs typeface="+mn-cs"/>
              </a:rPr>
              <a:t>Need more sleep and may be sleepy in school</a:t>
            </a:r>
          </a:p>
          <a:p>
            <a:r>
              <a:rPr lang="en-US" sz="1200" b="0" i="0" kern="1200" dirty="0">
                <a:solidFill>
                  <a:schemeClr val="tx1"/>
                </a:solidFill>
                <a:effectLst/>
                <a:latin typeface="+mn-lt"/>
                <a:ea typeface="+mn-ea"/>
                <a:cs typeface="+mn-cs"/>
              </a:rPr>
              <a:t>Have the visual-spatial coordination to judge distance and speed and react quickly when learning to drive</a:t>
            </a:r>
          </a:p>
          <a:p>
            <a:r>
              <a:rPr lang="en-US" sz="1200" b="0" i="0" kern="1200" dirty="0">
                <a:solidFill>
                  <a:schemeClr val="tx1"/>
                </a:solidFill>
                <a:effectLst/>
                <a:latin typeface="+mn-lt"/>
                <a:ea typeface="+mn-ea"/>
                <a:cs typeface="+mn-cs"/>
              </a:rPr>
              <a:t>Are more agile and coordinated, making it easier to do things like type on a keyboard or build complex projects (Some teens may be uncoordinated, though, because they’re growing so quickly.</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146052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endParaRPr lang="en-US" dirty="0">
              <a:cs typeface="Calibri"/>
            </a:endParaRPr>
          </a:p>
          <a:p>
            <a:pPr>
              <a:defRPr/>
            </a:pPr>
            <a:r>
              <a:rPr lang="en-US" dirty="0"/>
              <a:t>- adolescence </a:t>
            </a:r>
          </a:p>
          <a:p>
            <a:pPr>
              <a:defRPr/>
            </a:pPr>
            <a:r>
              <a:rPr lang="en-US" dirty="0"/>
              <a:t>- young adulthood.</a:t>
            </a:r>
            <a:endParaRPr lang="en-US">
              <a:cs typeface="Calibri"/>
            </a:endParaRPr>
          </a:p>
          <a:p>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3995243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a:t>
            </a:r>
            <a:endParaRPr lang="cy-GB" sz="1800" dirty="0">
              <a:solidFill>
                <a:srgbClr val="000000"/>
              </a:solidFill>
              <a:latin typeface="Arial"/>
            </a:endParaRPr>
          </a:p>
          <a:p>
            <a:pPr>
              <a:defRPr/>
            </a:pPr>
            <a:r>
              <a:rPr lang="cy-GB" sz="18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8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8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 oedolaeth ifanc.</a:t>
            </a:r>
            <a:endParaRPr lang="cy-GB">
              <a:cs typeface="Calibri"/>
            </a:endParaRPr>
          </a:p>
          <a:p>
            <a:r>
              <a:rPr lang="cy-GB" sz="1200" b="1" i="0" u="none" strike="noStrike" cap="none" baseline="0" dirty="0">
                <a:solidFill>
                  <a:srgbClr val="000000"/>
                </a:solidFill>
                <a:effectLst/>
                <a:uFillTx/>
                <a:latin typeface="Calibri"/>
              </a:rPr>
              <a:t>Cerrig milltir gwybyddol</a:t>
            </a:r>
          </a:p>
          <a:p>
            <a:r>
              <a:rPr lang="cy-GB" sz="1200" b="0" i="0" u="none" strike="noStrike" cap="none" baseline="0" dirty="0">
                <a:solidFill>
                  <a:srgbClr val="000000"/>
                </a:solidFill>
                <a:effectLst/>
                <a:uFillTx/>
                <a:latin typeface="Calibri"/>
              </a:rPr>
              <a:t>Yng nghanol a diwedd yr arddegau, mae plant yn dechrau meddwl nid yn unig am eu bywydau eu hunain, ond hefyd mwy am sut mae'r byd i gyd yn gweithio. Mae’r newid hwnnw’n broses raddol. </a:t>
            </a:r>
          </a:p>
          <a:p>
            <a:endParaRPr lang="cy-GB" sz="1200" b="0" i="0" u="none" strike="noStrike" cap="none" baseline="0" dirty="0">
              <a:solidFill>
                <a:srgbClr val="000000"/>
              </a:solidFill>
              <a:effectLst/>
              <a:uFillTx/>
              <a:latin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endParaRPr lang="en-US" dirty="0"/>
          </a:p>
          <a:p>
            <a:r>
              <a:rPr lang="en-US" sz="1200" b="1" i="0" kern="1200" dirty="0">
                <a:solidFill>
                  <a:schemeClr val="tx1"/>
                </a:solidFill>
                <a:effectLst/>
                <a:latin typeface="+mn-lt"/>
                <a:ea typeface="+mn-ea"/>
                <a:cs typeface="+mn-cs"/>
              </a:rPr>
              <a:t>Cognitive milestones</a:t>
            </a:r>
          </a:p>
          <a:p>
            <a:r>
              <a:rPr lang="en-US" sz="1200" b="0" i="0" kern="1200" dirty="0">
                <a:solidFill>
                  <a:schemeClr val="tx1"/>
                </a:solidFill>
                <a:effectLst/>
                <a:latin typeface="+mn-lt"/>
                <a:ea typeface="+mn-ea"/>
                <a:cs typeface="+mn-cs"/>
              </a:rPr>
              <a:t>In the mid- to late-teenage years, kids start thinking not just about their own lives, but also more about how the whole world works. That change is a gradual process. </a:t>
            </a:r>
          </a:p>
          <a:p>
            <a:endParaRPr lang="en-GB" dirty="0"/>
          </a:p>
          <a:p>
            <a:endParaRPr lang="cy-GB" sz="1200" b="0" i="0" u="none" strike="noStrike" cap="none" baseline="0" dirty="0">
              <a:solidFill>
                <a:srgbClr val="000000"/>
              </a:solidFill>
              <a:effectLst/>
              <a:uFillTx/>
              <a:latin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1858142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endParaRPr lang="cy-GB" dirty="0">
              <a:solidFill>
                <a:srgbClr val="000000"/>
              </a:solidFill>
              <a:latin typeface="Arial"/>
            </a:endParaRPr>
          </a:p>
          <a:p>
            <a:r>
              <a:rPr lang="cy-GB" sz="1200" b="0" i="0" u="none" strike="noStrike" cap="none" baseline="0" dirty="0">
                <a:solidFill>
                  <a:srgbClr val="000000"/>
                </a:solidFill>
                <a:effectLst/>
                <a:uFillTx/>
                <a:latin typeface="Arial"/>
              </a:rPr>
              <a:t>Meddwl haniaethol: cynrychioli problem yn feddyliol a thrin syniadau yn eich meddwl. Er enghraifft, datrys y broblem'3 + 3' yn eich pen yn hytrach na defnyddio cownteri. </a:t>
            </a:r>
          </a:p>
          <a:p>
            <a:r>
              <a:rPr lang="cy-GB" sz="1200" b="0" i="0" u="none" strike="noStrike" cap="none" baseline="0" dirty="0">
                <a:solidFill>
                  <a:srgbClr val="000000"/>
                </a:solidFill>
                <a:effectLst/>
                <a:uFillTx/>
                <a:latin typeface="Arial"/>
              </a:rPr>
              <a:t>Dad-ganolbwyntio: Y gallu i symud o un system ddosbarthu i'r llall. Er enghraifft, nid yw gwrthrych bellach yn cael ei farnu yn ôl ei briodweddau allanol, megis uchder, ond yn ôl ei briodweddau mewnol megis màs. </a:t>
            </a:r>
          </a:p>
          <a:p>
            <a:r>
              <a:rPr lang="cy-GB" sz="1200" b="0" i="0" u="none" strike="noStrike" cap="none" baseline="0" dirty="0">
                <a:solidFill>
                  <a:srgbClr val="000000"/>
                </a:solidFill>
                <a:effectLst/>
                <a:uFillTx/>
                <a:latin typeface="Arial"/>
              </a:rPr>
              <a:t>Roedd Jean </a:t>
            </a:r>
            <a:r>
              <a:rPr lang="cy-GB" sz="1200" b="0" i="0" u="none" strike="noStrike" cap="none" baseline="0" dirty="0" err="1">
                <a:solidFill>
                  <a:srgbClr val="000000"/>
                </a:solidFill>
                <a:effectLst/>
                <a:uFillTx/>
                <a:latin typeface="Arial"/>
              </a:rPr>
              <a:t>Piaget</a:t>
            </a:r>
            <a:r>
              <a:rPr lang="cy-GB" sz="1200" b="0" i="0" u="none" strike="noStrike" cap="none" baseline="0" dirty="0">
                <a:solidFill>
                  <a:srgbClr val="000000"/>
                </a:solidFill>
                <a:effectLst/>
                <a:uFillTx/>
                <a:latin typeface="Arial"/>
              </a:rPr>
              <a:t> (1896-1980) o’r farn bod plant yn datblygu’n ddeallusol o ganlyniad i brofiadau anffurfiol gyda’u hamgylchedd – cymharol ddibwys yw cyfarwyddyd gan eraill. Mae angen i'w rhyngweithio â'r amgylchedd ddarparu heriau deallusol er mwyn i ddatblygiad ddigwydd. Treuliodd flynyddoedd lawer yn ymchwilio i'r ffordd yr oedd plant i'w gweld yn symud ymlaen fesul cam - o ran eu gallu i ddefnyddio gwybodaeth ac i brosesu a threfnu gwybodaeth. Roedd ganddo ddiddordeb arbennig yn natblygiad y gallu i: </a:t>
            </a:r>
          </a:p>
          <a:p>
            <a:pPr marL="171450" indent="-171450">
              <a:buFontTx/>
              <a:buChar char="-"/>
            </a:pPr>
            <a:r>
              <a:rPr lang="cy-GB" sz="1200" b="0" i="0" u="none" strike="noStrike" cap="none" baseline="0" dirty="0">
                <a:solidFill>
                  <a:srgbClr val="000000"/>
                </a:solidFill>
                <a:effectLst/>
                <a:uFillTx/>
                <a:latin typeface="Arial"/>
              </a:rPr>
              <a:t>Meddwl yn rhesymegol. </a:t>
            </a:r>
          </a:p>
          <a:p>
            <a:pPr marL="171450" indent="-171450">
              <a:buFontTx/>
              <a:buChar char="-"/>
            </a:pPr>
            <a:r>
              <a:rPr lang="cy-GB" sz="1200" b="0" i="0" u="none" strike="noStrike" cap="none" baseline="0" dirty="0">
                <a:solidFill>
                  <a:srgbClr val="000000"/>
                </a:solidFill>
                <a:effectLst/>
                <a:uFillTx/>
                <a:latin typeface="Arial"/>
              </a:rPr>
              <a:t>Rhesymu. </a:t>
            </a:r>
          </a:p>
          <a:p>
            <a:pPr marL="171450" indent="-171450">
              <a:buFontTx/>
              <a:buChar char="-"/>
            </a:pPr>
            <a:r>
              <a:rPr lang="cy-GB" sz="1200" b="0" i="0" u="none" strike="noStrike" cap="none" baseline="0" dirty="0">
                <a:solidFill>
                  <a:srgbClr val="000000"/>
                </a:solidFill>
                <a:effectLst/>
                <a:uFillTx/>
                <a:latin typeface="Arial"/>
              </a:rPr>
              <a:t>Datrys problemau. </a:t>
            </a:r>
          </a:p>
          <a:p>
            <a:r>
              <a:rPr lang="cy-GB" sz="1200" b="0" i="0" u="none" strike="noStrike" cap="none" baseline="0" dirty="0">
                <a:solidFill>
                  <a:srgbClr val="000000"/>
                </a:solidFill>
                <a:effectLst/>
                <a:uFillTx/>
                <a:latin typeface="Arial"/>
              </a:rPr>
              <a:t>Mae damcaniaeth Piaget yn awgrymu na all plentyn symud o un cyfnod i'r llall oni bai bod pwynt aeddfedu biolegol wedi'i gyrraedd. </a:t>
            </a:r>
          </a:p>
          <a:p>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endParaRPr lang="en-US" dirty="0"/>
          </a:p>
          <a:p>
            <a:r>
              <a:rPr lang="en-US" dirty="0"/>
              <a:t>Abstract thought: representing a problem mentally and manipulating ideas in one’s mind. For example, solving the problem’3 + 3’ in one’s head rather than using counters. </a:t>
            </a:r>
          </a:p>
          <a:p>
            <a:r>
              <a:rPr lang="en-US" dirty="0"/>
              <a:t>De-</a:t>
            </a:r>
            <a:r>
              <a:rPr lang="en-US" dirty="0" err="1"/>
              <a:t>centre</a:t>
            </a:r>
            <a:r>
              <a:rPr lang="en-US" dirty="0"/>
              <a:t>:</a:t>
            </a:r>
            <a:r>
              <a:rPr lang="en-US" baseline="0" dirty="0"/>
              <a:t> The ability to move from one classification system to another. For example, an object is no longer judged by its external properties, such as height, but by its internal properties such as mass. </a:t>
            </a:r>
          </a:p>
          <a:p>
            <a:r>
              <a:rPr lang="en-US" baseline="0" dirty="0"/>
              <a:t>Jean Piaget (1896-1980) held the view that children develop intellectually as a result of informal experiences with their environment- instruction from others is relatively unimportant. Their interactions with the environment need to provide intellectual challenges for development to take place. He spent many years researching the way in which children seemed to move forward in stages- in terms of their ability to use knowledge and to process and organize information. He was especially interested in the development of the ability to: </a:t>
            </a:r>
          </a:p>
          <a:p>
            <a:pPr marL="171450" indent="-171450">
              <a:buFontTx/>
              <a:buChar char="-"/>
            </a:pPr>
            <a:r>
              <a:rPr lang="en-US" baseline="0" dirty="0"/>
              <a:t>Think logically. </a:t>
            </a:r>
          </a:p>
          <a:p>
            <a:pPr marL="171450" indent="-171450">
              <a:buFontTx/>
              <a:buChar char="-"/>
            </a:pPr>
            <a:r>
              <a:rPr lang="en-US" baseline="0" dirty="0"/>
              <a:t>Reason. </a:t>
            </a:r>
          </a:p>
          <a:p>
            <a:pPr marL="171450" indent="-171450">
              <a:buFontTx/>
              <a:buChar char="-"/>
            </a:pPr>
            <a:r>
              <a:rPr lang="en-US" baseline="0" dirty="0"/>
              <a:t>Solve problems. </a:t>
            </a:r>
          </a:p>
          <a:p>
            <a:r>
              <a:rPr lang="en-US" dirty="0"/>
              <a:t>Piaget’s theory suggests that a child cannot move from one stage to another unless a biological maturation point has been reached. </a:t>
            </a:r>
            <a:endParaRPr lang="cy-GB" sz="1200" b="1" i="0" u="sng"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1550702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endParaRPr lang="cy-GB" sz="1200" b="1" i="0" u="sng" strike="noStrike" cap="none" baseline="0">
              <a:solidFill>
                <a:srgbClr val="000000"/>
              </a:solidFill>
              <a:effectLst/>
              <a:uFillTx/>
              <a:latin typeface="Arial"/>
              <a:cs typeface="Arial"/>
            </a:endParaRPr>
          </a:p>
          <a:p>
            <a:pPr>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a:t>
            </a:r>
            <a:endParaRPr lang="cy-GB" sz="1800">
              <a:solidFill>
                <a:srgbClr val="000000"/>
              </a:solidFill>
              <a:latin typeface="Arial"/>
              <a:cs typeface="Arial"/>
            </a:endParaRPr>
          </a:p>
          <a:p>
            <a:pPr>
              <a:defRPr/>
            </a:pPr>
            <a:r>
              <a:rPr lang="cy-GB" sz="18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8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8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 oedolaeth ifanc.</a:t>
            </a:r>
            <a:endParaRPr lang="cy-GB">
              <a:cs typeface="Calibri"/>
            </a:endParaRPr>
          </a:p>
          <a:p>
            <a:pPr>
              <a:defRPr/>
            </a:pPr>
            <a:endParaRPr lang="cy-GB" sz="1800" dirty="0">
              <a:solidFill>
                <a:srgbClr val="000000"/>
              </a:solidFill>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2060"/>
                </a:solidFill>
                <a:effectLst/>
                <a:uFillTx/>
                <a:latin typeface="Arial"/>
              </a:rPr>
              <a:t>O'i ymchwil lluniodd </a:t>
            </a:r>
            <a:r>
              <a:rPr lang="cy-GB" sz="1200" b="0" i="0" u="none" strike="noStrike" cap="none" baseline="0" dirty="0" err="1">
                <a:solidFill>
                  <a:srgbClr val="002060"/>
                </a:solidFill>
                <a:effectLst/>
                <a:uFillTx/>
                <a:latin typeface="Arial"/>
              </a:rPr>
              <a:t>Bandura</a:t>
            </a:r>
            <a:r>
              <a:rPr lang="cy-GB" sz="1200" b="0" i="0" u="none" strike="noStrike" cap="none" baseline="0" dirty="0">
                <a:solidFill>
                  <a:srgbClr val="002060"/>
                </a:solidFill>
                <a:effectLst/>
                <a:uFillTx/>
                <a:latin typeface="Arial"/>
              </a:rPr>
              <a:t> bedair egwyddor dysgu cymdeithasol. </a:t>
            </a:r>
            <a:endParaRPr lang="cy-GB" sz="1200" b="0" i="0" u="none" strike="noStrike" cap="none" baseline="0">
              <a:solidFill>
                <a:srgbClr val="002060"/>
              </a:solidFill>
              <a:effectLst/>
              <a:uFillTx/>
              <a:latin typeface="Arial"/>
              <a:cs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dirty="0">
              <a:solidFill>
                <a:srgbClr val="002060"/>
              </a:solidFil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2060"/>
                </a:solidFill>
                <a:effectLst/>
                <a:uFillTx/>
                <a:latin typeface="Arial"/>
              </a:rPr>
              <a:t>Sylw: Ni allwn ddysgu os nad ydym yn canolbwyntio ar y dasg. Os ydym yn gweld rhywbeth fel rhywbeth newydd neu wahanol mewn rhyw ffordd, rydym yn fwy tebygol o'i wneud yn ganolbwynt ein sylw. Mae cyd-destunau cymdeithasol yn helpu i atgyfnerthu'r canfyddiadau hyn</a:t>
            </a:r>
            <a:endParaRPr lang="cy-GB" sz="1200" b="0" i="0" u="none" strike="noStrike" cap="none" baseline="0">
              <a:solidFill>
                <a:srgbClr val="002060"/>
              </a:solidFill>
              <a:effectLst/>
              <a:uFillTx/>
              <a:latin typeface="Arial"/>
              <a:cs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dirty="0">
              <a:solidFill>
                <a:srgbClr val="002060"/>
              </a:solidFil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Cadw: </a:t>
            </a:r>
            <a:r>
              <a:rPr lang="cy-GB" sz="1200" b="0" i="0" u="none" strike="noStrike" cap="none" baseline="0" dirty="0">
                <a:solidFill>
                  <a:srgbClr val="002060"/>
                </a:solidFill>
                <a:effectLst/>
                <a:uFillTx/>
                <a:latin typeface="Arial"/>
              </a:rPr>
              <a:t>Dysgwn trwy fewnoli gwybodaeth yn ein hatgofion. Cofiwn y wybodaeth honno’n ddiweddarach pan fydd gofyn i ni ymateb i sefyllfa sy’n debyg i’r sefyllfa y dysgon </a:t>
            </a:r>
            <a:r>
              <a:rPr lang="cy-GB" sz="1200" b="0" i="0" u="none" strike="noStrike" cap="none" baseline="0" dirty="0" err="1">
                <a:solidFill>
                  <a:srgbClr val="002060"/>
                </a:solidFill>
                <a:effectLst/>
                <a:uFillTx/>
                <a:latin typeface="Arial"/>
              </a:rPr>
              <a:t>ni’r</a:t>
            </a:r>
            <a:r>
              <a:rPr lang="cy-GB" sz="1200" b="0" i="0" u="none" strike="noStrike" cap="none" baseline="0" dirty="0">
                <a:solidFill>
                  <a:srgbClr val="002060"/>
                </a:solidFill>
                <a:effectLst/>
                <a:uFillTx/>
                <a:latin typeface="Arial"/>
              </a:rPr>
              <a:t> wybodaeth ynddi gyntaf.</a:t>
            </a:r>
            <a:endParaRPr lang="cy-GB" sz="1200" b="0" i="0" u="none" strike="noStrike" cap="none" baseline="0">
              <a:solidFill>
                <a:srgbClr val="002060"/>
              </a:solidFill>
              <a:effectLst/>
              <a:uFillTx/>
              <a:latin typeface="Arial"/>
              <a:cs typeface="Arial"/>
            </a:endParaRPr>
          </a:p>
          <a:p>
            <a:endParaRPr lang="en-US" dirty="0"/>
          </a:p>
          <a:p>
            <a:pPr marL="0" marR="0" lvl="0" indent="0" algn="l" defTabSz="912813" rtl="0" eaLnBrk="1" fontAlgn="base" latinLnBrk="0" hangingPunct="1">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Atgynhyrchu: </a:t>
            </a:r>
            <a:r>
              <a:rPr lang="cy-GB" sz="1200" b="0" i="0" u="none" strike="noStrike" cap="none" baseline="0" dirty="0">
                <a:solidFill>
                  <a:srgbClr val="002060"/>
                </a:solidFill>
                <a:effectLst/>
                <a:uFillTx/>
                <a:latin typeface="Arial"/>
              </a:rPr>
              <a:t>Rydym yn atgynhyrchu gwybodaeth a ddysgwyd eisoes (ymddygiad, sgiliau, gwybodaeth) pan fo angen. Fodd bynnag, mae ymarfer trwy ymarfer meddyliol a chorfforol yn aml yn gwella ein hymatebion.</a:t>
            </a:r>
            <a:endParaRPr lang="cy-GB" sz="1200" b="0" i="0" u="none" strike="noStrike" cap="none" baseline="0">
              <a:solidFill>
                <a:srgbClr val="002060"/>
              </a:solidFill>
              <a:effectLst/>
              <a:uFillTx/>
              <a:latin typeface="Arial"/>
              <a:cs typeface="Arial"/>
            </a:endParaRPr>
          </a:p>
          <a:p>
            <a:endParaRPr lang="en-US" dirty="0"/>
          </a:p>
          <a:p>
            <a:pPr marL="0" marR="0" lvl="0" indent="0" algn="l" defTabSz="912813" rtl="0" eaLnBrk="1" fontAlgn="base" latinLnBrk="0" hangingPunct="1">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Cymhelliant: </a:t>
            </a:r>
            <a:r>
              <a:rPr lang="cy-GB" sz="1200" b="0" i="0" u="none" strike="noStrike" cap="none" baseline="0" dirty="0">
                <a:solidFill>
                  <a:srgbClr val="002060"/>
                </a:solidFill>
                <a:effectLst/>
                <a:uFillTx/>
                <a:latin typeface="Arial"/>
              </a:rPr>
              <a:t>Mae angen i ni gael ein cymell i wneud unrhyw beth. Yn aml mae’r cymhelliant hwnnw’n deillio o sylwi ar rywun arall yn cael ei wobrwyo neu ei gosbi am rywbeth y mae wedi’i wneud neu ei ddweud. Mae hyn fel arfer yn ein cymell yn nes ymlaen i wneud, neu osgoi gwneud, yr un peth.</a:t>
            </a:r>
            <a:endParaRPr lang="cy-GB" sz="1200" b="0" i="0" u="none" strike="noStrike" cap="none" baseline="0">
              <a:solidFill>
                <a:srgbClr val="002060"/>
              </a:solidFill>
              <a:effectLst/>
              <a:uFillTx/>
              <a:latin typeface="Arial"/>
              <a:cs typeface="Arial"/>
            </a:endParaRPr>
          </a:p>
          <a:p>
            <a:endParaRPr lang="en-US" dirty="0"/>
          </a:p>
          <a:p>
            <a:r>
              <a:rPr lang="cy-GB" sz="1800" b="0" i="0" u="none" strike="noStrike" cap="none" baseline="0" dirty="0">
                <a:solidFill>
                  <a:srgbClr val="000000"/>
                </a:solidFill>
                <a:effectLst/>
                <a:uFillTx/>
                <a:latin typeface="Arial"/>
              </a:rPr>
              <a:t>Mae modelu cymdeithasol yn ddull addysgiadol pwerus iawn. Os yw plant yn gweld canlyniadau cadarnhaol o fath arbennig o ymddygiad, maent yn fwy tebygol o ailadrodd yr ymddygiad hwnnw eu hunain. I'r gwrthwyneb, os mai canlyniadau negyddol yw'r canlyniad, maent yn llai tebygol o gyflawni'r ymddygiad hwnnw. Mae cyd-destunau newydd ac unigryw yn aml yn dal sylw myfyrwyr, a </a:t>
            </a:r>
            <a:r>
              <a:rPr lang="cy-GB" sz="1800" b="0" i="0" u="none" strike="noStrike" cap="none" baseline="0" dirty="0" err="1">
                <a:solidFill>
                  <a:srgbClr val="000000"/>
                </a:solidFill>
                <a:effectLst/>
                <a:uFillTx/>
                <a:latin typeface="Arial"/>
              </a:rPr>
              <a:t>gallant</a:t>
            </a:r>
            <a:r>
              <a:rPr lang="cy-GB" sz="1800" b="0" i="0" u="none" strike="noStrike" cap="none" baseline="0" dirty="0">
                <a:solidFill>
                  <a:srgbClr val="000000"/>
                </a:solidFill>
                <a:effectLst/>
                <a:uFillTx/>
                <a:latin typeface="Arial"/>
              </a:rPr>
              <a:t> sefyll allan yn y cof.</a:t>
            </a:r>
            <a:endParaRPr lang="cy-GB" sz="1800" b="0" i="0" u="none" strike="noStrike" cap="none" baseline="0">
              <a:solidFill>
                <a:srgbClr val="000000"/>
              </a:solidFill>
              <a:effectLst/>
              <a:uFillTx/>
              <a:latin typeface="Arial"/>
              <a:cs typeface="Arial"/>
            </a:endParaRPr>
          </a:p>
          <a:p>
            <a:r>
              <a:rPr lang="cy-GB" sz="1800" b="0" i="0" u="none" strike="noStrike" cap="none" baseline="0" dirty="0">
                <a:solidFill>
                  <a:srgbClr val="000000"/>
                </a:solidFill>
                <a:effectLst/>
                <a:uFillTx/>
                <a:latin typeface="Arial"/>
              </a:rPr>
              <a:t>Mae myfyrwyr wedi'u cymell yn fwy i dalu sylw os gwelant eraill o'u cwmpas hefyd yn talu sylw. Cymhwysiad arall llai amlwg o'r ddamcaniaeth hon yw annog myfyrwyr i ddatblygu eu hunan-effeithiolrwydd unigol trwy adeiladu hyder ac adborth adeiladol, cysyniad sydd wedi'i wreiddio mewn theori dysgu cymdeithasol.</a:t>
            </a:r>
            <a:endParaRPr lang="cy-GB" sz="1800" b="0" i="0" u="none" strike="noStrike" cap="none" baseline="0">
              <a:solidFill>
                <a:srgbClr val="000000"/>
              </a:solidFill>
              <a:effectLst/>
              <a:uFillTx/>
              <a:latin typeface="Arial"/>
              <a:cs typeface="Arial"/>
            </a:endParaRPr>
          </a:p>
          <a:p>
            <a:endParaRPr lang="en-US" alt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endParaRPr lang="en-US" sz="1200" b="1" i="0" u="sng">
              <a:cs typeface="Calibri"/>
            </a:endParaRPr>
          </a:p>
          <a:p>
            <a:pPr>
              <a:defRPr/>
            </a:pPr>
            <a:r>
              <a:rPr lang="en-US" sz="1200" i="0" u="none" dirty="0"/>
              <a:t>Slide relating to AC 2.2: </a:t>
            </a:r>
            <a:r>
              <a:rPr lang="en-US" dirty="0"/>
              <a:t>Critical stages in neurological and brain development during: </a:t>
            </a:r>
            <a:endParaRPr lang="en-US"/>
          </a:p>
          <a:p>
            <a:pPr>
              <a:defRPr/>
            </a:pPr>
            <a:r>
              <a:rPr lang="en-US" dirty="0"/>
              <a:t>- the pre-birth period </a:t>
            </a:r>
            <a:endParaRPr lang="en-US">
              <a:ea typeface="Calibri"/>
              <a:cs typeface="Calibri"/>
            </a:endParaRPr>
          </a:p>
          <a:p>
            <a:pPr>
              <a:defRPr/>
            </a:pPr>
            <a:r>
              <a:rPr lang="en-US" dirty="0"/>
              <a:t>- early childhood </a:t>
            </a:r>
            <a:endParaRPr lang="en-US">
              <a:ea typeface="Calibri"/>
              <a:cs typeface="Calibri"/>
            </a:endParaRPr>
          </a:p>
          <a:p>
            <a:pPr>
              <a:defRPr/>
            </a:pPr>
            <a:r>
              <a:rPr lang="en-US" dirty="0"/>
              <a:t>- adolescence </a:t>
            </a:r>
            <a:endParaRPr lang="en-US">
              <a:ea typeface="Calibri"/>
              <a:cs typeface="Calibri"/>
            </a:endParaRPr>
          </a:p>
          <a:p>
            <a:pPr>
              <a:defRPr/>
            </a:pPr>
            <a:r>
              <a:rPr lang="en-US" dirty="0"/>
              <a:t>- young adulthood.</a:t>
            </a:r>
            <a:endParaRPr lang="en-US" dirty="0">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dirty="0">
                <a:solidFill>
                  <a:srgbClr val="002060"/>
                </a:solidFill>
              </a:rPr>
              <a:t>From his research Bandura formulated four principles of social learning. </a:t>
            </a:r>
            <a:endParaRPr lang="en-GB" sz="1200">
              <a:solidFill>
                <a:srgbClr val="002060"/>
              </a:solidFill>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dirty="0">
              <a:solidFill>
                <a:srgbClr val="002060"/>
              </a:solidFil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b="0" dirty="0">
                <a:solidFill>
                  <a:srgbClr val="002060"/>
                </a:solidFill>
              </a:rPr>
              <a:t>Attention: </a:t>
            </a:r>
            <a:r>
              <a:rPr lang="en-GB" sz="1200" dirty="0">
                <a:solidFill>
                  <a:srgbClr val="002060"/>
                </a:solidFill>
              </a:rPr>
              <a:t>We cannot learn if we are not focused on the task. If we see something as being novel or different in some way, we are more likely to make it the focus of their attention. Social contexts help to reinforce these perceptions</a:t>
            </a:r>
            <a:endParaRPr lang="en-GB" sz="1200">
              <a:solidFill>
                <a:srgbClr val="002060"/>
              </a:solidFill>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b="0" dirty="0">
              <a:solidFill>
                <a:srgbClr val="002060"/>
              </a:solidFil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Retention: </a:t>
            </a:r>
            <a:r>
              <a:rPr lang="en-GB" sz="1200" dirty="0">
                <a:solidFill>
                  <a:srgbClr val="002060"/>
                </a:solidFill>
              </a:rPr>
              <a:t>We learn by internalizing information in our memories. We recall that information later when we are required to respond to a situation that is similar the situation within which we first learned the information.</a:t>
            </a:r>
            <a:endParaRPr lang="en-GB" sz="1200">
              <a:solidFill>
                <a:srgbClr val="002060"/>
              </a:solidFill>
              <a:cs typeface="Calibri"/>
            </a:endParaRPr>
          </a:p>
          <a:p>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Reproduction: </a:t>
            </a:r>
            <a:r>
              <a:rPr lang="en-GB" sz="1200" dirty="0">
                <a:solidFill>
                  <a:srgbClr val="002060"/>
                </a:solidFill>
              </a:rPr>
              <a:t>We reproduce previously learned information (behaviour, skills, knowledge) when required. However, practice through mental and physical rehearsal often improves our responses.</a:t>
            </a:r>
            <a:endParaRPr lang="en-GB" sz="1200">
              <a:solidFill>
                <a:srgbClr val="002060"/>
              </a:solidFill>
              <a:cs typeface="Calibri"/>
            </a:endParaRPr>
          </a:p>
          <a:p>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Motivation: </a:t>
            </a:r>
            <a:r>
              <a:rPr lang="en-GB" sz="1200" dirty="0">
                <a:solidFill>
                  <a:srgbClr val="002060"/>
                </a:solidFill>
              </a:rPr>
              <a:t>We need to be motivated to do anything. Often that motivation originates from our observation of someone else being rewarded or punished for something they have done or said. This usually motivates us later to do, or avoid doing, the same thing.</a:t>
            </a:r>
            <a:endParaRPr lang="en-GB" sz="1200">
              <a:solidFill>
                <a:srgbClr val="002060"/>
              </a:solidFill>
              <a:cs typeface="Calibri"/>
            </a:endParaRPr>
          </a:p>
          <a:p>
            <a:endParaRPr lang="en-US" dirty="0"/>
          </a:p>
          <a:p>
            <a:r>
              <a:rPr lang="en-GB" dirty="0"/>
              <a:t>Social modelling is a very powerful method of education. If children see positive consequences from a particular type of behaviour, they are more likely to repeat that behaviour themselves. Conversely, if negative consequences are the result, they are less likely to perform that behaviour. Novel and unique contexts often capture students’ attention, and can stand out in the memory.</a:t>
            </a:r>
            <a:endParaRPr lang="en-GB">
              <a:cs typeface="Calibri"/>
            </a:endParaRPr>
          </a:p>
          <a:p>
            <a:r>
              <a:rPr lang="en-GB" dirty="0"/>
              <a:t>Students are more motivated to pay attention if they see others around them also paying attention. Another less obvious application of this theory is to encourage students to develop their individual self efficacy through confidence building and constructive feedback, a concept that is rooted in social learning theory.</a:t>
            </a:r>
            <a:endParaRPr lang="en-GB">
              <a:cs typeface="Calibri"/>
            </a:endParaRPr>
          </a:p>
          <a:p>
            <a:endParaRPr lang="en-US" altLang="en-US"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28</a:t>
            </a:fld>
            <a:endParaRPr lang="en-US"/>
          </a:p>
        </p:txBody>
      </p:sp>
    </p:spTree>
    <p:extLst>
      <p:ext uri="{BB962C8B-B14F-4D97-AF65-F5344CB8AC3E}">
        <p14:creationId xmlns:p14="http://schemas.microsoft.com/office/powerpoint/2010/main" val="367739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1.8: Y model bioseicogymdeithasol fel dull o ddylanwadu ar ymarfer sy'n canolbwyntio ar yr unigolyn/plentyn</a:t>
            </a:r>
          </a:p>
          <a:p>
            <a:r>
              <a:rPr lang="cy-GB" sz="1800" b="0" i="0" u="none" strike="noStrike" cap="none" baseline="0" dirty="0">
                <a:solidFill>
                  <a:srgbClr val="000000"/>
                </a:solidFill>
                <a:effectLst/>
                <a:uFillTx/>
                <a:latin typeface="Arial"/>
              </a:rPr>
              <a:t>Gall hyn fod yn ymarfer ymhlith y grŵp. </a:t>
            </a:r>
          </a:p>
          <a:p>
            <a:endParaRPr lang="cy-GB" sz="1800" b="0" i="0" u="none" strike="noStrike" cap="none" baseline="0" dirty="0">
              <a:solidFill>
                <a:srgbClr val="000000"/>
              </a:solidFill>
              <a:effectLst/>
              <a:uFillTx/>
              <a:latin typeface="Arial"/>
            </a:endParaRPr>
          </a:p>
          <a:p>
            <a:r>
              <a:rPr lang="cy-GB" sz="18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800" b="0" dirty="0"/>
              <a:t>Slide</a:t>
            </a:r>
            <a:r>
              <a:rPr lang="en-GB" sz="1800" b="0" baseline="0" dirty="0"/>
              <a:t> relating to </a:t>
            </a:r>
            <a:r>
              <a:rPr lang="en-GB" sz="1800" b="0" dirty="0"/>
              <a:t>AC</a:t>
            </a:r>
            <a:r>
              <a:rPr lang="en-GB" sz="1800" b="0" baseline="0" dirty="0"/>
              <a:t>  1.8: </a:t>
            </a:r>
            <a:r>
              <a:rPr lang="en-US" sz="1800" dirty="0"/>
              <a:t>The biopsychosocial model as an approach to influence person/child </a:t>
            </a:r>
            <a:r>
              <a:rPr lang="en-US" sz="1800" dirty="0" err="1"/>
              <a:t>centred</a:t>
            </a:r>
            <a:r>
              <a:rPr lang="en-US" sz="1800" dirty="0"/>
              <a:t> practice</a:t>
            </a:r>
            <a:endParaRPr lang="en-US" sz="1800" b="0" dirty="0"/>
          </a:p>
          <a:p>
            <a:r>
              <a:rPr lang="en-GB" sz="1800" dirty="0"/>
              <a:t>This can be an exercise amongst the group. </a:t>
            </a:r>
          </a:p>
          <a:p>
            <a:endParaRPr lang="cy-GB" sz="18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319734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i="0" u="sng" strike="noStrike" cap="none" baseline="0" dirty="0">
                <a:effectLst/>
                <a:uFillTx/>
              </a:rPr>
              <a:t>Welsh</a:t>
            </a:r>
          </a:p>
          <a:p>
            <a:r>
              <a:rPr lang="cy-GB" b="0" i="0" u="none" strike="noStrike" cap="none" baseline="0" dirty="0">
                <a:effectLst/>
                <a:uFillTx/>
              </a:rPr>
              <a:t>Sleid yn ymwneud ag AC 2.1: Pam mae dealltwriaeth o ddatblygiad dynol yn bwysig ar gyfer rôl yr ymarferydd gwasanaethau cymdeithasol</a:t>
            </a:r>
          </a:p>
          <a:p>
            <a:endParaRPr lang="cy-GB" b="0" i="0" u="none" strike="noStrike" cap="none" baseline="0" dirty="0">
              <a:effectLst/>
              <a:uFillTx/>
            </a:endParaRPr>
          </a:p>
          <a:p>
            <a:r>
              <a:rPr lang="cy-GB" b="1" i="0" u="sng" strike="noStrike" cap="none" baseline="0" dirty="0">
                <a:effectLst/>
                <a:uFillTx/>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Slide relating to AC 2.1: Why an understanding of human development is important for the role of social services practitioner</a:t>
            </a:r>
            <a:endParaRPr lang="en-GB" dirty="0"/>
          </a:p>
          <a:p>
            <a:endParaRPr lang="cy-GB" b="1" i="0" u="sng" strike="noStrike" cap="none" baseline="0" dirty="0">
              <a:effectLst/>
              <a:uFillTx/>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142314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pPr marL="0" marR="0" lvl="0" indent="0" algn="l" defTabSz="912813" rtl="0" eaLnBrk="1" fontAlgn="base" latinLnBrk="0" hangingPunct="1">
              <a:lnSpc>
                <a:spcPct val="100000"/>
              </a:lnSpc>
              <a:spcBef>
                <a:spcPct val="30000"/>
              </a:spcBef>
              <a:spcAft>
                <a:spcPct val="0"/>
              </a:spcAft>
              <a:buClrTx/>
              <a:buSzTx/>
              <a:buFontTx/>
              <a:buNone/>
              <a:defRPr/>
            </a:pPr>
            <a:endParaRPr lang="en-US" sz="1200" i="0" u="none" dirty="0"/>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Mae'r rhan fwyaf o nodweddion strwythurol yr ymennydd yn ymddangos yn ystod y cyfnod embryonig (tua'r 8 wythnos gyntaf ar ôl ffrwythloni); mae'r strwythurau hyn wedyn yn parhau i dyfu a datblygu yn ystod cyfnod y </a:t>
            </a:r>
            <a:r>
              <a:rPr lang="cy-GB" sz="1200" b="0" i="0" u="none" strike="noStrike" cap="none" baseline="0" dirty="0" err="1">
                <a:solidFill>
                  <a:srgbClr val="000000"/>
                </a:solidFill>
                <a:effectLst/>
                <a:uFillTx/>
                <a:latin typeface="Arial"/>
              </a:rPr>
              <a:t>ffetws</a:t>
            </a:r>
            <a:r>
              <a:rPr lang="cy-GB" sz="1200" b="0" i="0" u="none" strike="noStrike" cap="none" baseline="0" dirty="0">
                <a:solidFill>
                  <a:srgbClr val="000000"/>
                </a:solidFill>
                <a:effectLst/>
                <a:uFillTx/>
                <a:latin typeface="Arial"/>
              </a:rPr>
              <a:t> (gweddill y beichiogrwydd). </a:t>
            </a:r>
            <a:r>
              <a:rPr lang="cy-GB" sz="1200" b="0" i="0" u="none" strike="noStrike" cap="none" baseline="0" dirty="0">
                <a:solidFill>
                  <a:srgbClr val="000000"/>
                </a:solidFill>
                <a:effectLst/>
                <a:uFillTx/>
                <a:latin typeface="Calibri"/>
              </a:rPr>
              <a:t>Y digwyddiad allweddol cyntaf o ddatblygiad yr ymennydd yw ffurfio'r tiwb niwral. Tua phythefnos ar ôl cenhedlu, mae'r plât niwral, sef haen o gelloedd arbenigol yn yr embryo, yn dechrau plygu'n araf </a:t>
            </a:r>
            <a:r>
              <a:rPr lang="cy-GB" sz="1200" b="0" i="0" u="none" strike="noStrike" cap="none" baseline="0" dirty="0" err="1">
                <a:solidFill>
                  <a:srgbClr val="000000"/>
                </a:solidFill>
                <a:effectLst/>
                <a:uFillTx/>
                <a:latin typeface="Calibri"/>
              </a:rPr>
              <a:t>arno'i</a:t>
            </a:r>
            <a:r>
              <a:rPr lang="cy-GB" sz="1200" b="0" i="0" u="none" strike="noStrike" cap="none" baseline="0" dirty="0">
                <a:solidFill>
                  <a:srgbClr val="000000"/>
                </a:solidFill>
                <a:effectLst/>
                <a:uFillTx/>
                <a:latin typeface="Calibri"/>
              </a:rPr>
              <a:t> hun, gan ffurfio strwythur siâp tiwb yn y pen draw. Mae'r tiwb yn cau'n raddol wrth i ymylon y plât uno gyda'i gilydd; mae'r broses hon fel ymarfer wedi'i chwblhau erbyn pedair wythnos ar ôl cenhedlu. Mae'r tiwb niwral yn parhau i newid, gan ddod yn ymennydd a madruddyn y cefn yn y pen draw. </a:t>
            </a:r>
          </a:p>
          <a:p>
            <a:r>
              <a:rPr lang="cy-GB" sz="1200" b="0" i="0" u="none" strike="noStrike" cap="none" baseline="0" dirty="0">
                <a:solidFill>
                  <a:srgbClr val="000000"/>
                </a:solidFill>
                <a:effectLst/>
                <a:uFillTx/>
                <a:latin typeface="Calibri"/>
              </a:rPr>
              <a:t>Mae i'r ymennydd dynol 3 phrif ran:</a:t>
            </a:r>
          </a:p>
          <a:p>
            <a:r>
              <a:rPr lang="cy-GB" sz="1200" b="1" i="0" u="none" strike="noStrike" cap="none" baseline="0" dirty="0">
                <a:solidFill>
                  <a:srgbClr val="000000"/>
                </a:solidFill>
                <a:effectLst/>
                <a:uFillTx/>
                <a:latin typeface="Calibri"/>
              </a:rPr>
              <a:t>Coesyn yr ymennydd a serebelwm</a:t>
            </a:r>
            <a:r>
              <a:rPr lang="cy-GB" sz="1200" b="0" i="0" u="none" strike="noStrike" cap="none" baseline="0" dirty="0">
                <a:solidFill>
                  <a:srgbClr val="000000"/>
                </a:solidFill>
                <a:effectLst/>
                <a:uFillTx/>
                <a:latin typeface="Calibri"/>
              </a:rPr>
              <a:t>— mae'r rhain yn cysylltu'r ymennydd â llinyn y cefn ac yn rheoli anadlu'r corff, cyfradd curiad y galon, pwysedd gwaed, cydbwysedd ac atgyrchau.</a:t>
            </a:r>
          </a:p>
          <a:p>
            <a:r>
              <a:rPr lang="cy-GB" sz="1200" b="1" i="0" u="none" strike="noStrike" cap="none" baseline="0" dirty="0">
                <a:solidFill>
                  <a:srgbClr val="000000"/>
                </a:solidFill>
                <a:effectLst/>
                <a:uFillTx/>
                <a:latin typeface="Calibri"/>
              </a:rPr>
              <a:t>System </a:t>
            </a:r>
            <a:r>
              <a:rPr lang="cy-GB" sz="1200" b="1" i="0" u="none" strike="noStrike" cap="none" baseline="0" dirty="0" err="1">
                <a:solidFill>
                  <a:srgbClr val="000000"/>
                </a:solidFill>
                <a:effectLst/>
                <a:uFillTx/>
                <a:latin typeface="Calibri"/>
              </a:rPr>
              <a:t>limbig</a:t>
            </a:r>
            <a:r>
              <a:rPr lang="cy-GB" sz="1200" b="0" i="0" u="none" strike="noStrike" cap="none" baseline="0" dirty="0">
                <a:solidFill>
                  <a:srgbClr val="000000"/>
                </a:solidFill>
                <a:effectLst/>
                <a:uFillTx/>
                <a:latin typeface="Calibri"/>
              </a:rPr>
              <a:t>— mae hwn yn eistedd ar ben coesyn yr ymennydd ac yn gofalu am lawer o wahanol swyddogaethau gan gynnwys emosiwn, syched, newyn, cof, dysgu, a rhythmau dyddiol y corff.</a:t>
            </a:r>
          </a:p>
          <a:p>
            <a:r>
              <a:rPr lang="cy-GB" sz="1200" b="1" i="0" u="none" strike="noStrike" cap="none" baseline="0" dirty="0">
                <a:solidFill>
                  <a:srgbClr val="000000"/>
                </a:solidFill>
                <a:effectLst/>
                <a:uFillTx/>
                <a:latin typeface="Calibri"/>
              </a:rPr>
              <a:t>Cortecs </a:t>
            </a:r>
            <a:r>
              <a:rPr lang="cy-GB" sz="1200" b="1" i="0" u="none" strike="noStrike" cap="none" baseline="0" dirty="0" err="1">
                <a:solidFill>
                  <a:srgbClr val="000000"/>
                </a:solidFill>
                <a:effectLst/>
                <a:uFillTx/>
                <a:latin typeface="Calibri"/>
              </a:rPr>
              <a:t>cerebrol</a:t>
            </a:r>
            <a:r>
              <a:rPr lang="cy-GB" sz="1200" b="0" i="0" u="none" strike="noStrike" cap="none" baseline="0" dirty="0">
                <a:solidFill>
                  <a:srgbClr val="000000"/>
                </a:solidFill>
                <a:effectLst/>
                <a:uFillTx/>
                <a:latin typeface="Calibri"/>
              </a:rPr>
              <a:t>— mae hwn yn cynnwys hemisffer chwith a de, ac mae'n eistedd ar ben y system </a:t>
            </a:r>
            <a:r>
              <a:rPr lang="cy-GB" sz="1200" b="0" i="0" u="none" strike="noStrike" cap="none" baseline="0" dirty="0" err="1">
                <a:solidFill>
                  <a:srgbClr val="000000"/>
                </a:solidFill>
                <a:effectLst/>
                <a:uFillTx/>
                <a:latin typeface="Calibri"/>
              </a:rPr>
              <a:t>limbig</a:t>
            </a:r>
            <a:r>
              <a:rPr lang="cy-GB" sz="1200" b="0" i="0" u="none" strike="noStrike" cap="none" baseline="0" dirty="0">
                <a:solidFill>
                  <a:srgbClr val="000000"/>
                </a:solidFill>
                <a:effectLst/>
                <a:uFillTx/>
                <a:latin typeface="Calibri"/>
              </a:rPr>
              <a:t>. Mae'r cortecs </a:t>
            </a:r>
            <a:r>
              <a:rPr lang="cy-GB" sz="1200" b="0" i="0" u="none" strike="noStrike" cap="none" baseline="0" dirty="0" err="1">
                <a:solidFill>
                  <a:srgbClr val="000000"/>
                </a:solidFill>
                <a:effectLst/>
                <a:uFillTx/>
                <a:latin typeface="Calibri"/>
              </a:rPr>
              <a:t>cerebrol</a:t>
            </a:r>
            <a:r>
              <a:rPr lang="cy-GB" sz="1200" b="0" i="0" u="none" strike="noStrike" cap="none" baseline="0" dirty="0">
                <a:solidFill>
                  <a:srgbClr val="000000"/>
                </a:solidFill>
                <a:effectLst/>
                <a:uFillTx/>
                <a:latin typeface="Calibri"/>
              </a:rPr>
              <a:t> yn cynnwys:</a:t>
            </a:r>
          </a:p>
          <a:p>
            <a:r>
              <a:rPr lang="cy-GB" sz="1200" b="0" i="0" u="none" strike="noStrike" cap="none" baseline="0" dirty="0">
                <a:solidFill>
                  <a:srgbClr val="000000"/>
                </a:solidFill>
                <a:effectLst/>
                <a:uFillTx/>
                <a:latin typeface="Calibri"/>
              </a:rPr>
              <a:t>llabed </a:t>
            </a:r>
            <a:r>
              <a:rPr lang="cy-GB" sz="1200" b="0" i="0" u="none" strike="noStrike" cap="none" baseline="0" dirty="0" err="1">
                <a:solidFill>
                  <a:srgbClr val="000000"/>
                </a:solidFill>
                <a:effectLst/>
                <a:uFillTx/>
                <a:latin typeface="Calibri"/>
              </a:rPr>
              <a:t>ocsipitiol</a:t>
            </a:r>
            <a:r>
              <a:rPr lang="cy-GB" sz="1200" b="0" i="0" u="none" strike="noStrike" cap="none" baseline="0" dirty="0">
                <a:solidFill>
                  <a:srgbClr val="000000"/>
                </a:solidFill>
                <a:effectLst/>
                <a:uFillTx/>
                <a:latin typeface="Calibri"/>
              </a:rPr>
              <a:t> — ar gyfer gweld</a:t>
            </a:r>
          </a:p>
          <a:p>
            <a:r>
              <a:rPr lang="cy-GB" sz="1200" b="0" i="0" u="none" strike="noStrike" cap="none" baseline="0" dirty="0">
                <a:solidFill>
                  <a:srgbClr val="000000"/>
                </a:solidFill>
                <a:effectLst/>
                <a:uFillTx/>
                <a:latin typeface="Calibri"/>
              </a:rPr>
              <a:t>llabed </a:t>
            </a:r>
            <a:r>
              <a:rPr lang="cy-GB" sz="1200" b="0" i="0" u="none" strike="noStrike" cap="none" baseline="0" dirty="0" err="1">
                <a:solidFill>
                  <a:srgbClr val="000000"/>
                </a:solidFill>
                <a:effectLst/>
                <a:uFillTx/>
                <a:latin typeface="Calibri"/>
              </a:rPr>
              <a:t>arleisiol</a:t>
            </a:r>
            <a:r>
              <a:rPr lang="cy-GB" sz="1200" b="0" i="0" u="none" strike="noStrike" cap="none" baseline="0" dirty="0">
                <a:solidFill>
                  <a:srgbClr val="000000"/>
                </a:solidFill>
                <a:effectLst/>
                <a:uFillTx/>
                <a:latin typeface="Calibri"/>
              </a:rPr>
              <a:t> — ar gyfer clyw, iaith a rhyngweithio cymdeithasol</a:t>
            </a:r>
          </a:p>
          <a:p>
            <a:r>
              <a:rPr lang="cy-GB" sz="1200" b="0" i="0" u="none" strike="noStrike" cap="none" baseline="0" dirty="0">
                <a:solidFill>
                  <a:srgbClr val="000000"/>
                </a:solidFill>
                <a:effectLst/>
                <a:uFillTx/>
                <a:latin typeface="Calibri"/>
              </a:rPr>
              <a:t>llabed blaen — ar gyfer cof, </a:t>
            </a:r>
            <a:r>
              <a:rPr lang="cy-GB" sz="1200" b="0" i="0" u="none" strike="noStrike" cap="none" baseline="0" dirty="0" err="1">
                <a:solidFill>
                  <a:srgbClr val="000000"/>
                </a:solidFill>
                <a:effectLst/>
                <a:uFillTx/>
                <a:latin typeface="Calibri"/>
              </a:rPr>
              <a:t>hunanreoleiddio</a:t>
            </a:r>
            <a:r>
              <a:rPr lang="cy-GB" sz="1200" b="0" i="0" u="none" strike="noStrike" cap="none" baseline="0" dirty="0">
                <a:solidFill>
                  <a:srgbClr val="000000"/>
                </a:solidFill>
                <a:effectLst/>
                <a:uFillTx/>
                <a:latin typeface="Calibri"/>
              </a:rPr>
              <a:t>, cynllunio a datrys problemau</a:t>
            </a:r>
          </a:p>
          <a:p>
            <a:r>
              <a:rPr lang="cy-GB" sz="1200" b="0" i="0" u="none" strike="noStrike" cap="none" baseline="0" dirty="0">
                <a:solidFill>
                  <a:srgbClr val="000000"/>
                </a:solidFill>
                <a:effectLst/>
                <a:uFillTx/>
                <a:latin typeface="Calibri"/>
              </a:rPr>
              <a:t>llabed parwydol - ar gyfer teimladau corfforol fel poen, pwysau, gwres ac oerfel</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Calibri"/>
              </a:rPr>
              <a:t>Tua saith wythnos ar ôl cenhedlu mae'r niwronau a'r synapsau cyntaf yn dechrau datblygu ym madruddyn y cefn. Mae'r cysylltiadau niwral cynnar hyn yn caniatáu i'r </a:t>
            </a:r>
            <a:r>
              <a:rPr lang="cy-GB" sz="1200" b="0" i="0" u="none" strike="noStrike" cap="none" baseline="0" dirty="0" err="1">
                <a:solidFill>
                  <a:srgbClr val="000000"/>
                </a:solidFill>
                <a:effectLst/>
                <a:uFillTx/>
                <a:latin typeface="Calibri"/>
              </a:rPr>
              <a:t>ffetws</a:t>
            </a:r>
            <a:r>
              <a:rPr lang="cy-GB" sz="1200" b="0" i="0" u="none" strike="noStrike" cap="none" baseline="0" dirty="0">
                <a:solidFill>
                  <a:srgbClr val="000000"/>
                </a:solidFill>
                <a:effectLst/>
                <a:uFillTx/>
                <a:latin typeface="Calibri"/>
              </a:rPr>
              <a:t> wneud ei symudiadau cyntaf, y gellir eu canfod trwy uwchsain ac MRI, er, yn y rhan fwyaf o achosion, ni all y fam eu teimlo. Mae'r symudiadau hyn, yn eu tro, yn rhoi mewnbwn synhwyraidd i'r ymennydd sy'n sbarduno ei ddatblygiad. Mae symudiadau mwy cydlynol yn datblygu dros yr wythnosau nesaf.</a:t>
            </a:r>
          </a:p>
          <a:p>
            <a:pPr marL="0" marR="0" lvl="0" indent="0" algn="l" defTabSz="912813" rtl="0" eaLnBrk="1" fontAlgn="base" latinLnBrk="0" hangingPunct="1">
              <a:lnSpc>
                <a:spcPct val="100000"/>
              </a:lnSpc>
              <a:spcBef>
                <a:spcPct val="30000"/>
              </a:spcBef>
              <a:spcAft>
                <a:spcPct val="0"/>
              </a:spcAft>
              <a:buClrTx/>
              <a:buSzTx/>
              <a:buFontTx/>
              <a:buNone/>
              <a:defRPr/>
            </a:pPr>
            <a:endParaRPr lang="en-US" sz="1200" dirty="0"/>
          </a:p>
          <a:p>
            <a:r>
              <a:rPr lang="cy-GB" sz="1200" b="1" i="0" u="none" strike="noStrike" cap="none" baseline="0" dirty="0">
                <a:solidFill>
                  <a:srgbClr val="000000"/>
                </a:solidFill>
                <a:effectLst/>
                <a:uFillTx/>
                <a:latin typeface="Arial"/>
              </a:rPr>
              <a:t>Cyfeiriadau: </a:t>
            </a:r>
            <a:r>
              <a:rPr lang="cy-GB" sz="1200" b="0" i="0" u="none" strike="noStrike" cap="none" baseline="0" dirty="0" err="1">
                <a:solidFill>
                  <a:srgbClr val="000000"/>
                </a:solidFill>
                <a:effectLst/>
                <a:uFillTx/>
                <a:latin typeface="Calibri"/>
              </a:rPr>
              <a:t>Marsch</a:t>
            </a:r>
            <a:r>
              <a:rPr lang="cy-GB" sz="1200" b="0" i="0" u="none" strike="noStrike" cap="none" baseline="0" dirty="0">
                <a:solidFill>
                  <a:srgbClr val="000000"/>
                </a:solidFill>
                <a:effectLst/>
                <a:uFillTx/>
                <a:latin typeface="Calibri"/>
              </a:rPr>
              <a:t> R, </a:t>
            </a:r>
            <a:r>
              <a:rPr lang="cy-GB" sz="1200" b="0" i="0" u="none" strike="noStrike" cap="none" baseline="0" dirty="0" err="1">
                <a:solidFill>
                  <a:srgbClr val="000000"/>
                </a:solidFill>
                <a:effectLst/>
                <a:uFillTx/>
                <a:latin typeface="Calibri"/>
              </a:rPr>
              <a:t>Gerber</a:t>
            </a:r>
            <a:r>
              <a:rPr lang="cy-GB" sz="1200" b="0" i="0" u="none" strike="noStrike" cap="none" baseline="0" dirty="0">
                <a:solidFill>
                  <a:srgbClr val="000000"/>
                </a:solidFill>
                <a:effectLst/>
                <a:uFillTx/>
                <a:latin typeface="Calibri"/>
              </a:rPr>
              <a:t> AJ, </a:t>
            </a:r>
            <a:r>
              <a:rPr lang="cy-GB" sz="1200" b="0" i="0" u="none" strike="noStrike" cap="none" baseline="0" dirty="0" err="1">
                <a:solidFill>
                  <a:srgbClr val="000000"/>
                </a:solidFill>
                <a:effectLst/>
                <a:uFillTx/>
                <a:latin typeface="Calibri"/>
              </a:rPr>
              <a:t>Peterson</a:t>
            </a:r>
            <a:r>
              <a:rPr lang="cy-GB" sz="1200" b="0" i="0" u="none" strike="noStrike" cap="none" baseline="0" dirty="0">
                <a:solidFill>
                  <a:srgbClr val="000000"/>
                </a:solidFill>
                <a:effectLst/>
                <a:uFillTx/>
                <a:latin typeface="Calibri"/>
              </a:rPr>
              <a:t> BS. </a:t>
            </a:r>
            <a:r>
              <a:rPr lang="cy-GB" sz="1200" b="0" i="0" u="none" strike="noStrike" cap="none" baseline="0" dirty="0" err="1">
                <a:solidFill>
                  <a:srgbClr val="000000"/>
                </a:solidFill>
                <a:effectLst/>
                <a:uFillTx/>
                <a:latin typeface="Calibri"/>
              </a:rPr>
              <a:t>Neuroimaging</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studies</a:t>
            </a:r>
            <a:r>
              <a:rPr lang="cy-GB" sz="1200" b="0" i="0" u="none" strike="noStrike" cap="none" baseline="0" dirty="0">
                <a:solidFill>
                  <a:srgbClr val="000000"/>
                </a:solidFill>
                <a:effectLst/>
                <a:uFillTx/>
                <a:latin typeface="Calibri"/>
              </a:rPr>
              <a:t> of normal brain </a:t>
            </a:r>
            <a:r>
              <a:rPr lang="cy-GB" sz="1200" b="0" i="0" u="none" strike="noStrike" cap="none" baseline="0" dirty="0" err="1">
                <a:solidFill>
                  <a:srgbClr val="000000"/>
                </a:solidFill>
                <a:effectLst/>
                <a:uFillTx/>
                <a:latin typeface="Calibri"/>
              </a:rPr>
              <a:t>development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their</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relevance</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for</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understanding</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childhood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neuropsychiatric</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disorders</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Journal</a:t>
            </a:r>
            <a:r>
              <a:rPr lang="cy-GB" sz="1200" b="0" i="0" u="none" strike="noStrike" cap="none" baseline="0" dirty="0">
                <a:solidFill>
                  <a:srgbClr val="000000"/>
                </a:solidFill>
                <a:effectLst/>
                <a:uFillTx/>
                <a:latin typeface="Calibri"/>
              </a:rPr>
              <a:t> of the American </a:t>
            </a:r>
            <a:r>
              <a:rPr lang="cy-GB" sz="1200" b="0" i="0" u="none" strike="noStrike" cap="none" baseline="0" dirty="0" err="1">
                <a:solidFill>
                  <a:srgbClr val="000000"/>
                </a:solidFill>
                <a:effectLst/>
                <a:uFillTx/>
                <a:latin typeface="Calibri"/>
              </a:rPr>
              <a:t>Academy</a:t>
            </a:r>
            <a:r>
              <a:rPr lang="cy-GB" sz="1200" b="0" i="0" u="none" strike="noStrike" cap="none" baseline="0" dirty="0">
                <a:solidFill>
                  <a:srgbClr val="000000"/>
                </a:solidFill>
                <a:effectLst/>
                <a:uFillTx/>
                <a:latin typeface="Calibri"/>
              </a:rPr>
              <a:t> of </a:t>
            </a:r>
            <a:r>
              <a:rPr lang="cy-GB" sz="1200" b="0" i="0" u="none" strike="noStrike" cap="none" baseline="0" dirty="0" err="1">
                <a:solidFill>
                  <a:srgbClr val="000000"/>
                </a:solidFill>
                <a:effectLst/>
                <a:uFillTx/>
                <a:latin typeface="Calibri"/>
              </a:rPr>
              <a:t>Child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Adolescent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Psychiatry</a:t>
            </a:r>
            <a:r>
              <a:rPr lang="cy-GB" sz="1200" b="0" i="0" u="none" strike="noStrike" cap="none" baseline="0" dirty="0">
                <a:solidFill>
                  <a:srgbClr val="000000"/>
                </a:solidFill>
                <a:effectLst/>
                <a:uFillTx/>
                <a:latin typeface="Calibri"/>
              </a:rPr>
              <a:t>. 2008;47(11):1233-1251.</a:t>
            </a:r>
          </a:p>
          <a:p>
            <a:r>
              <a:rPr lang="cy-GB" sz="1200" b="0" i="0" u="none" strike="noStrike" cap="none" baseline="0" dirty="0" err="1">
                <a:solidFill>
                  <a:srgbClr val="000000"/>
                </a:solidFill>
                <a:effectLst/>
                <a:uFillTx/>
                <a:latin typeface="Calibri"/>
              </a:rPr>
              <a:t>O’Rahilly</a:t>
            </a:r>
            <a:r>
              <a:rPr lang="cy-GB" sz="1200" b="0" i="0" u="none" strike="noStrike" cap="none" baseline="0" dirty="0">
                <a:solidFill>
                  <a:srgbClr val="000000"/>
                </a:solidFill>
                <a:effectLst/>
                <a:uFillTx/>
                <a:latin typeface="Calibri"/>
              </a:rPr>
              <a:t> R, </a:t>
            </a:r>
            <a:r>
              <a:rPr lang="cy-GB" sz="1200" b="0" i="0" u="none" strike="noStrike" cap="none" baseline="0" dirty="0" err="1">
                <a:solidFill>
                  <a:srgbClr val="000000"/>
                </a:solidFill>
                <a:effectLst/>
                <a:uFillTx/>
                <a:latin typeface="Calibri"/>
              </a:rPr>
              <a:t>Mueller</a:t>
            </a:r>
            <a:r>
              <a:rPr lang="cy-GB" sz="1200" b="0" i="0" u="none" strike="noStrike" cap="none" baseline="0" dirty="0">
                <a:solidFill>
                  <a:srgbClr val="000000"/>
                </a:solidFill>
                <a:effectLst/>
                <a:uFillTx/>
                <a:latin typeface="Calibri"/>
              </a:rPr>
              <a:t> F. </a:t>
            </a:r>
            <a:r>
              <a:rPr lang="cy-GB" sz="1200" b="0" i="0" u="none" strike="noStrike" cap="none" baseline="0" dirty="0" err="1">
                <a:solidFill>
                  <a:srgbClr val="000000"/>
                </a:solidFill>
                <a:effectLst/>
                <a:uFillTx/>
                <a:latin typeface="Calibri"/>
              </a:rPr>
              <a:t>Significant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features</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in</a:t>
            </a:r>
            <a:r>
              <a:rPr lang="cy-GB" sz="1200" b="0" i="0" u="none" strike="noStrike" cap="none" baseline="0" dirty="0">
                <a:solidFill>
                  <a:srgbClr val="000000"/>
                </a:solidFill>
                <a:effectLst/>
                <a:uFillTx/>
                <a:latin typeface="Calibri"/>
              </a:rPr>
              <a:t> the </a:t>
            </a:r>
            <a:r>
              <a:rPr lang="cy-GB" sz="1200" b="0" i="0" u="none" strike="noStrike" cap="none" baseline="0" dirty="0" err="1">
                <a:solidFill>
                  <a:srgbClr val="000000"/>
                </a:solidFill>
                <a:effectLst/>
                <a:uFillTx/>
                <a:latin typeface="Calibri"/>
              </a:rPr>
              <a:t>early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prenatal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development</a:t>
            </a:r>
            <a:r>
              <a:rPr lang="cy-GB" sz="1200" b="0" i="0" u="none" strike="noStrike" cap="none" baseline="0" dirty="0">
                <a:solidFill>
                  <a:srgbClr val="000000"/>
                </a:solidFill>
                <a:effectLst/>
                <a:uFillTx/>
                <a:latin typeface="Calibri"/>
              </a:rPr>
              <a:t> of the </a:t>
            </a:r>
            <a:r>
              <a:rPr lang="cy-GB" sz="1200" b="0" i="0" u="none" strike="noStrike" cap="none" baseline="0" dirty="0" err="1">
                <a:solidFill>
                  <a:srgbClr val="000000"/>
                </a:solidFill>
                <a:effectLst/>
                <a:uFillTx/>
                <a:latin typeface="Calibri"/>
              </a:rPr>
              <a:t>human</a:t>
            </a:r>
            <a:r>
              <a:rPr lang="cy-GB" sz="1200" b="0" i="0" u="none" strike="noStrike" cap="none" baseline="0" dirty="0">
                <a:solidFill>
                  <a:srgbClr val="000000"/>
                </a:solidFill>
                <a:effectLst/>
                <a:uFillTx/>
                <a:latin typeface="Calibri"/>
              </a:rPr>
              <a:t> brain. </a:t>
            </a:r>
            <a:r>
              <a:rPr lang="cy-GB" sz="1200" b="0" i="0" u="none" strike="noStrike" cap="none" baseline="0" dirty="0" err="1">
                <a:solidFill>
                  <a:srgbClr val="000000"/>
                </a:solidFill>
                <a:effectLst/>
                <a:uFillTx/>
                <a:latin typeface="Calibri"/>
              </a:rPr>
              <a:t>Annals</a:t>
            </a:r>
            <a:r>
              <a:rPr lang="cy-GB" sz="1200" b="0" i="0" u="none" strike="noStrike" cap="none" baseline="0" dirty="0">
                <a:solidFill>
                  <a:srgbClr val="000000"/>
                </a:solidFill>
                <a:effectLst/>
                <a:uFillTx/>
                <a:latin typeface="Calibri"/>
              </a:rPr>
              <a:t> of </a:t>
            </a:r>
            <a:r>
              <a:rPr lang="cy-GB" sz="1200" b="0" i="0" u="none" strike="noStrike" cap="none" baseline="0" dirty="0" err="1">
                <a:solidFill>
                  <a:srgbClr val="000000"/>
                </a:solidFill>
                <a:effectLst/>
                <a:uFillTx/>
                <a:latin typeface="Calibri"/>
              </a:rPr>
              <a:t>Anatomy</a:t>
            </a:r>
            <a:r>
              <a:rPr lang="cy-GB" sz="1200" b="0" i="0" u="none" strike="noStrike" cap="none" baseline="0" dirty="0">
                <a:solidFill>
                  <a:srgbClr val="000000"/>
                </a:solidFill>
                <a:effectLst/>
                <a:uFillTx/>
                <a:latin typeface="Calibri"/>
              </a:rPr>
              <a:t>. 2008;190:105-118.</a:t>
            </a:r>
          </a:p>
          <a:p>
            <a:r>
              <a:rPr lang="cy-GB" sz="1200" b="0" i="0" u="none" strike="noStrike" cap="none" baseline="0" dirty="0">
                <a:solidFill>
                  <a:srgbClr val="000000"/>
                </a:solidFill>
                <a:effectLst/>
                <a:uFillTx/>
                <a:latin typeface="Calibri"/>
              </a:rPr>
              <a:t>https://www.pregnancybirthbaby.org.au/how-your-babys-brain-develops.</a:t>
            </a:r>
          </a:p>
          <a:p>
            <a:r>
              <a:rPr lang="cy-GB" sz="1200" b="0" i="0" u="none" strike="noStrike" cap="none" baseline="0" dirty="0" err="1">
                <a:solidFill>
                  <a:srgbClr val="000000"/>
                </a:solidFill>
                <a:effectLst/>
                <a:uFillTx/>
                <a:latin typeface="Calibri"/>
              </a:rPr>
              <a:t>O’Rahilly</a:t>
            </a:r>
            <a:r>
              <a:rPr lang="cy-GB" sz="1200" b="0" i="0" u="none" strike="noStrike" cap="none" baseline="0" dirty="0">
                <a:solidFill>
                  <a:srgbClr val="000000"/>
                </a:solidFill>
                <a:effectLst/>
                <a:uFillTx/>
                <a:latin typeface="Calibri"/>
              </a:rPr>
              <a:t> R, </a:t>
            </a:r>
            <a:r>
              <a:rPr lang="cy-GB" sz="1200" b="0" i="0" u="none" strike="noStrike" cap="none" baseline="0" dirty="0" err="1">
                <a:solidFill>
                  <a:srgbClr val="000000"/>
                </a:solidFill>
                <a:effectLst/>
                <a:uFillTx/>
                <a:latin typeface="Calibri"/>
              </a:rPr>
              <a:t>Mueller</a:t>
            </a:r>
            <a:r>
              <a:rPr lang="cy-GB" sz="1200" b="0" i="0" u="none" strike="noStrike" cap="none" baseline="0" dirty="0">
                <a:solidFill>
                  <a:srgbClr val="000000"/>
                </a:solidFill>
                <a:effectLst/>
                <a:uFillTx/>
                <a:latin typeface="Calibri"/>
              </a:rPr>
              <a:t> F. </a:t>
            </a:r>
            <a:r>
              <a:rPr lang="cy-GB" sz="1200" b="0" i="0" u="none" strike="noStrike" cap="none" baseline="0" dirty="0" err="1">
                <a:solidFill>
                  <a:srgbClr val="000000"/>
                </a:solidFill>
                <a:effectLst/>
                <a:uFillTx/>
                <a:latin typeface="Calibri"/>
              </a:rPr>
              <a:t>Significant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features</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in</a:t>
            </a:r>
            <a:r>
              <a:rPr lang="cy-GB" sz="1200" b="0" i="0" u="none" strike="noStrike" cap="none" baseline="0" dirty="0">
                <a:solidFill>
                  <a:srgbClr val="000000"/>
                </a:solidFill>
                <a:effectLst/>
                <a:uFillTx/>
                <a:latin typeface="Calibri"/>
              </a:rPr>
              <a:t> the </a:t>
            </a:r>
            <a:r>
              <a:rPr lang="cy-GB" sz="1200" b="0" i="0" u="none" strike="noStrike" cap="none" baseline="0" dirty="0" err="1">
                <a:solidFill>
                  <a:srgbClr val="000000"/>
                </a:solidFill>
                <a:effectLst/>
                <a:uFillTx/>
                <a:latin typeface="Calibri"/>
              </a:rPr>
              <a:t>early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prenatal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development</a:t>
            </a:r>
            <a:r>
              <a:rPr lang="cy-GB" sz="1200" b="0" i="0" u="none" strike="noStrike" cap="none" baseline="0" dirty="0">
                <a:solidFill>
                  <a:srgbClr val="000000"/>
                </a:solidFill>
                <a:effectLst/>
                <a:uFillTx/>
                <a:latin typeface="Calibri"/>
              </a:rPr>
              <a:t> of the </a:t>
            </a:r>
            <a:r>
              <a:rPr lang="cy-GB" sz="1200" b="0" i="0" u="none" strike="noStrike" cap="none" baseline="0" dirty="0" err="1">
                <a:solidFill>
                  <a:srgbClr val="000000"/>
                </a:solidFill>
                <a:effectLst/>
                <a:uFillTx/>
                <a:latin typeface="Calibri"/>
              </a:rPr>
              <a:t>human</a:t>
            </a:r>
            <a:r>
              <a:rPr lang="cy-GB" sz="1200" b="0" i="0" u="none" strike="noStrike" cap="none" baseline="0" dirty="0">
                <a:solidFill>
                  <a:srgbClr val="000000"/>
                </a:solidFill>
                <a:effectLst/>
                <a:uFillTx/>
                <a:latin typeface="Calibri"/>
              </a:rPr>
              <a:t> brain. </a:t>
            </a:r>
            <a:r>
              <a:rPr lang="cy-GB" sz="1200" b="0" i="0" u="none" strike="noStrike" cap="none" baseline="0" dirty="0" err="1">
                <a:solidFill>
                  <a:srgbClr val="000000"/>
                </a:solidFill>
                <a:effectLst/>
                <a:uFillTx/>
                <a:latin typeface="Calibri"/>
              </a:rPr>
              <a:t>Annals</a:t>
            </a:r>
            <a:r>
              <a:rPr lang="cy-GB" sz="1200" b="0" i="0" u="none" strike="noStrike" cap="none" baseline="0" dirty="0">
                <a:solidFill>
                  <a:srgbClr val="000000"/>
                </a:solidFill>
                <a:effectLst/>
                <a:uFillTx/>
                <a:latin typeface="Calibri"/>
              </a:rPr>
              <a:t> of </a:t>
            </a:r>
            <a:r>
              <a:rPr lang="cy-GB" sz="1200" b="0" i="0" u="none" strike="noStrike" cap="none" baseline="0" dirty="0" err="1">
                <a:solidFill>
                  <a:srgbClr val="000000"/>
                </a:solidFill>
                <a:effectLst/>
                <a:uFillTx/>
                <a:latin typeface="Calibri"/>
              </a:rPr>
              <a:t>Anatomy</a:t>
            </a:r>
            <a:r>
              <a:rPr lang="cy-GB" sz="1200" b="0" i="0" u="none" strike="noStrike" cap="none" baseline="0" dirty="0">
                <a:solidFill>
                  <a:srgbClr val="000000"/>
                </a:solidFill>
                <a:effectLst/>
                <a:uFillTx/>
                <a:latin typeface="Calibri"/>
              </a:rPr>
              <a:t>. 2008;190:105-118</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err="1">
                <a:solidFill>
                  <a:srgbClr val="000000"/>
                </a:solidFill>
                <a:effectLst/>
                <a:uFillTx/>
                <a:latin typeface="Calibri"/>
              </a:rPr>
              <a:t>Kurjak</a:t>
            </a:r>
            <a:r>
              <a:rPr lang="cy-GB" sz="1200" b="0" i="0" u="none" strike="noStrike" cap="none" baseline="0" dirty="0">
                <a:solidFill>
                  <a:srgbClr val="000000"/>
                </a:solidFill>
                <a:effectLst/>
                <a:uFillTx/>
                <a:latin typeface="Calibri"/>
              </a:rPr>
              <a:t> A, </a:t>
            </a:r>
            <a:r>
              <a:rPr lang="cy-GB" sz="1200" b="0" i="0" u="none" strike="noStrike" cap="none" baseline="0" dirty="0" err="1">
                <a:solidFill>
                  <a:srgbClr val="000000"/>
                </a:solidFill>
                <a:effectLst/>
                <a:uFillTx/>
                <a:latin typeface="Calibri"/>
              </a:rPr>
              <a:t>Pooh</a:t>
            </a:r>
            <a:r>
              <a:rPr lang="cy-GB" sz="1200" b="0" i="0" u="none" strike="noStrike" cap="none" baseline="0" dirty="0">
                <a:solidFill>
                  <a:srgbClr val="000000"/>
                </a:solidFill>
                <a:effectLst/>
                <a:uFillTx/>
                <a:latin typeface="Calibri"/>
              </a:rPr>
              <a:t> RK, </a:t>
            </a:r>
            <a:r>
              <a:rPr lang="cy-GB" sz="1200" b="0" i="0" u="none" strike="noStrike" cap="none" baseline="0" dirty="0" err="1">
                <a:solidFill>
                  <a:srgbClr val="000000"/>
                </a:solidFill>
                <a:effectLst/>
                <a:uFillTx/>
                <a:latin typeface="Calibri"/>
              </a:rPr>
              <a:t>Merce</a:t>
            </a:r>
            <a:r>
              <a:rPr lang="cy-GB" sz="1200" b="0" i="0" u="none" strike="noStrike" cap="none" baseline="0" dirty="0">
                <a:solidFill>
                  <a:srgbClr val="000000"/>
                </a:solidFill>
                <a:effectLst/>
                <a:uFillTx/>
                <a:latin typeface="Calibri"/>
              </a:rPr>
              <a:t> LT, </a:t>
            </a:r>
            <a:r>
              <a:rPr lang="cy-GB" sz="1200" b="0" i="0" u="none" strike="noStrike" cap="none" baseline="0" dirty="0" err="1">
                <a:solidFill>
                  <a:srgbClr val="000000"/>
                </a:solidFill>
                <a:effectLst/>
                <a:uFillTx/>
                <a:latin typeface="Calibri"/>
              </a:rPr>
              <a:t>et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Structural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functional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early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human</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development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assessed</a:t>
            </a:r>
            <a:r>
              <a:rPr lang="cy-GB" sz="1200" b="0" i="0" u="none" strike="noStrike" cap="none" baseline="0" dirty="0">
                <a:solidFill>
                  <a:srgbClr val="000000"/>
                </a:solidFill>
                <a:effectLst/>
                <a:uFillTx/>
                <a:latin typeface="Calibri"/>
              </a:rPr>
              <a:t> by </a:t>
            </a:r>
            <a:r>
              <a:rPr lang="cy-GB" sz="1200" b="0" i="0" u="none" strike="noStrike" cap="none" baseline="0" dirty="0" err="1">
                <a:solidFill>
                  <a:srgbClr val="000000"/>
                </a:solidFill>
                <a:effectLst/>
                <a:uFillTx/>
                <a:latin typeface="Calibri"/>
              </a:rPr>
              <a:t>three-dimensional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four-dimensional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sonography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Fertility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Sterility</a:t>
            </a:r>
            <a:r>
              <a:rPr lang="cy-GB" sz="1200" b="0" i="0" u="none" strike="noStrike" cap="none" baseline="0" dirty="0">
                <a:solidFill>
                  <a:srgbClr val="000000"/>
                </a:solidFill>
                <a:effectLst/>
                <a:uFillTx/>
                <a:latin typeface="Calibri"/>
              </a:rPr>
              <a:t>. 2005;84(5):1285-1299.</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i="0" u="none"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Most of the structural features of the brain appear during the embryonic period (about the first 8 weeks after </a:t>
            </a:r>
            <a:r>
              <a:rPr lang="en-US" sz="1200" i="0" u="none" dirty="0" err="1"/>
              <a:t>fertilisation</a:t>
            </a:r>
            <a:r>
              <a:rPr lang="en-US" sz="1200" i="0" u="none" dirty="0"/>
              <a:t>); these structures then continue to grow and develop during the fetal period (the remainder of gestation). </a:t>
            </a:r>
            <a:r>
              <a:rPr lang="en-US" sz="1200" b="0" i="0" kern="1200" dirty="0">
                <a:solidFill>
                  <a:schemeClr val="tx1"/>
                </a:solidFill>
                <a:effectLst/>
                <a:latin typeface="+mn-lt"/>
                <a:ea typeface="+mn-ea"/>
                <a:cs typeface="+mn-cs"/>
              </a:rPr>
              <a:t>The first key event of brain development is the formation of the neural tube. About two weeks after conception, the neural plate, a layer of specialized cells in the embryo, begins to slowly fold over onto itself, eventually forming a tube-shaped structure. The tube gradually closes as the edges of the plate fuse together; this process is usually complete by four weeks after conception. The neural tube continues to change, eventually becoming the brain and spinal cord. </a:t>
            </a:r>
            <a:endParaRPr lang="en-US" sz="1200" i="0" u="none" dirty="0"/>
          </a:p>
          <a:p>
            <a:r>
              <a:rPr lang="en-US" sz="1200" b="0" i="0" u="none" kern="1200" dirty="0">
                <a:solidFill>
                  <a:schemeClr val="tx1"/>
                </a:solidFill>
                <a:effectLst/>
                <a:latin typeface="+mn-lt"/>
                <a:ea typeface="+mn-ea"/>
                <a:cs typeface="+mn-cs"/>
              </a:rPr>
              <a:t>The human brain has 3 main parts:</a:t>
            </a:r>
          </a:p>
          <a:p>
            <a:r>
              <a:rPr lang="en-US" sz="1200" b="1" i="0" u="none" kern="1200" dirty="0">
                <a:solidFill>
                  <a:schemeClr val="tx1"/>
                </a:solidFill>
                <a:effectLst/>
                <a:latin typeface="+mn-lt"/>
                <a:ea typeface="+mn-ea"/>
                <a:cs typeface="+mn-cs"/>
              </a:rPr>
              <a:t>Brain stem and cerebellum</a:t>
            </a:r>
            <a:r>
              <a:rPr lang="en-US" sz="1200" b="0" i="0" u="none" kern="1200" dirty="0">
                <a:solidFill>
                  <a:schemeClr val="tx1"/>
                </a:solidFill>
                <a:effectLst/>
                <a:latin typeface="+mn-lt"/>
                <a:ea typeface="+mn-ea"/>
                <a:cs typeface="+mn-cs"/>
              </a:rPr>
              <a:t> — these connect the brain to the spinal cord and control the body's breathing, heart rate, blood pressure, balance and reflexes.</a:t>
            </a:r>
          </a:p>
          <a:p>
            <a:r>
              <a:rPr lang="en-US" sz="1200" b="1" i="0" u="none" kern="1200" dirty="0">
                <a:solidFill>
                  <a:schemeClr val="tx1"/>
                </a:solidFill>
                <a:effectLst/>
                <a:latin typeface="+mn-lt"/>
                <a:ea typeface="+mn-ea"/>
                <a:cs typeface="+mn-cs"/>
              </a:rPr>
              <a:t>Limbic system</a:t>
            </a:r>
            <a:r>
              <a:rPr lang="en-US" sz="1200" b="0" i="0" u="none" kern="1200" dirty="0">
                <a:solidFill>
                  <a:schemeClr val="tx1"/>
                </a:solidFill>
                <a:effectLst/>
                <a:latin typeface="+mn-lt"/>
                <a:ea typeface="+mn-ea"/>
                <a:cs typeface="+mn-cs"/>
              </a:rPr>
              <a:t> — this sits on top of the brain stem and looks after many different functions including emotion, thirst, hunger, memory, learning, and the body's daily rhythms.</a:t>
            </a:r>
          </a:p>
          <a:p>
            <a:r>
              <a:rPr lang="en-US" sz="1200" b="1" i="0" u="none" kern="1200" dirty="0">
                <a:solidFill>
                  <a:schemeClr val="tx1"/>
                </a:solidFill>
                <a:effectLst/>
                <a:latin typeface="+mn-lt"/>
                <a:ea typeface="+mn-ea"/>
                <a:cs typeface="+mn-cs"/>
              </a:rPr>
              <a:t>Cerebral cortex</a:t>
            </a:r>
            <a:r>
              <a:rPr lang="en-US" sz="1200" b="0" i="0" u="none" kern="1200" dirty="0">
                <a:solidFill>
                  <a:schemeClr val="tx1"/>
                </a:solidFill>
                <a:effectLst/>
                <a:latin typeface="+mn-lt"/>
                <a:ea typeface="+mn-ea"/>
                <a:cs typeface="+mn-cs"/>
              </a:rPr>
              <a:t> — this consists of a left and right hemisphere, and sits on top of the limbic system. The cerebral cortex contains:</a:t>
            </a:r>
          </a:p>
          <a:p>
            <a:r>
              <a:rPr lang="en-US" sz="1200" b="0" i="0" u="none" kern="1200" dirty="0">
                <a:solidFill>
                  <a:schemeClr val="tx1"/>
                </a:solidFill>
                <a:effectLst/>
                <a:latin typeface="+mn-lt"/>
                <a:ea typeface="+mn-ea"/>
                <a:cs typeface="+mn-cs"/>
              </a:rPr>
              <a:t>occipital lobe — for vision</a:t>
            </a:r>
          </a:p>
          <a:p>
            <a:r>
              <a:rPr lang="en-US" sz="1200" b="0" i="0" u="none" kern="1200" dirty="0">
                <a:solidFill>
                  <a:schemeClr val="tx1"/>
                </a:solidFill>
                <a:effectLst/>
                <a:latin typeface="+mn-lt"/>
                <a:ea typeface="+mn-ea"/>
                <a:cs typeface="+mn-cs"/>
              </a:rPr>
              <a:t>temporal lobe — for hearing</a:t>
            </a:r>
            <a:r>
              <a:rPr lang="en-US" sz="1200" b="0" i="0" kern="1200" dirty="0">
                <a:solidFill>
                  <a:schemeClr val="tx1"/>
                </a:solidFill>
                <a:effectLst/>
                <a:latin typeface="+mn-lt"/>
                <a:ea typeface="+mn-ea"/>
                <a:cs typeface="+mn-cs"/>
              </a:rPr>
              <a:t>, language and social interaction</a:t>
            </a:r>
          </a:p>
          <a:p>
            <a:r>
              <a:rPr lang="en-US" sz="1200" b="0" i="0" kern="1200" dirty="0">
                <a:solidFill>
                  <a:schemeClr val="tx1"/>
                </a:solidFill>
                <a:effectLst/>
                <a:latin typeface="+mn-lt"/>
                <a:ea typeface="+mn-ea"/>
                <a:cs typeface="+mn-cs"/>
              </a:rPr>
              <a:t>frontal lobe — for memory, self-regulation, planning and problem solving</a:t>
            </a:r>
          </a:p>
          <a:p>
            <a:r>
              <a:rPr lang="en-US" sz="1200" b="0" i="0" kern="1200" dirty="0">
                <a:solidFill>
                  <a:schemeClr val="tx1"/>
                </a:solidFill>
                <a:effectLst/>
                <a:latin typeface="+mn-lt"/>
                <a:ea typeface="+mn-ea"/>
                <a:cs typeface="+mn-cs"/>
              </a:rPr>
              <a:t>parietal lobe — for bodily sensations like pain, pressure, heat and cold</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About seven weeks after conception the first neurons and synapses begin to develop in the spinal cord. These early neural connections allow the fetus to make its first movements, which can be detected by ultrasound and MRI, even though, in most cases, the mother cannot feel them. These movements, in turn, provide the brain with sensory input that spurs on its development. More coordinated movements develop over the next several weeks.</a:t>
            </a:r>
            <a:endParaRPr lang="en-US" sz="120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dirty="0"/>
          </a:p>
          <a:p>
            <a:r>
              <a:rPr lang="en-US" sz="1200" b="1" dirty="0"/>
              <a:t>References: </a:t>
            </a:r>
            <a:r>
              <a:rPr lang="en-US" sz="1200" b="0" i="0" kern="1200" dirty="0" err="1">
                <a:solidFill>
                  <a:schemeClr val="tx1"/>
                </a:solidFill>
                <a:effectLst/>
                <a:latin typeface="+mn-lt"/>
                <a:ea typeface="+mn-ea"/>
                <a:cs typeface="+mn-cs"/>
              </a:rPr>
              <a:t>Marsch</a:t>
            </a:r>
            <a:r>
              <a:rPr lang="en-US" sz="1200" b="0" i="0" kern="1200" dirty="0">
                <a:solidFill>
                  <a:schemeClr val="tx1"/>
                </a:solidFill>
                <a:effectLst/>
                <a:latin typeface="+mn-lt"/>
                <a:ea typeface="+mn-ea"/>
                <a:cs typeface="+mn-cs"/>
              </a:rPr>
              <a:t> R, Gerber AJ, Peterson BS. Neuroimaging studies of normal brain development and their relevance for understanding childhood neuropsychiatric disorders. Journal of the American Academy of Child and Adolescent Psychiatry. 2008;47(11):1233-1251.</a:t>
            </a:r>
          </a:p>
          <a:p>
            <a:r>
              <a:rPr lang="en-US" sz="1200" b="0" i="0" kern="1200" dirty="0" err="1">
                <a:solidFill>
                  <a:schemeClr val="tx1"/>
                </a:solidFill>
                <a:effectLst/>
                <a:latin typeface="+mn-lt"/>
                <a:ea typeface="+mn-ea"/>
                <a:cs typeface="+mn-cs"/>
              </a:rPr>
              <a:t>O’Rahilly</a:t>
            </a:r>
            <a:r>
              <a:rPr lang="en-US" sz="1200" b="0" i="0" kern="1200" dirty="0">
                <a:solidFill>
                  <a:schemeClr val="tx1"/>
                </a:solidFill>
                <a:effectLst/>
                <a:latin typeface="+mn-lt"/>
                <a:ea typeface="+mn-ea"/>
                <a:cs typeface="+mn-cs"/>
              </a:rPr>
              <a:t> R, Mueller F. Significant features in the early prenatal development of the human brain. Annals of Anatomy. 2008;190:105-118.</a:t>
            </a:r>
          </a:p>
          <a:p>
            <a:r>
              <a:rPr lang="en-US" sz="1200" b="0" i="0" kern="1200" dirty="0">
                <a:solidFill>
                  <a:schemeClr val="tx1"/>
                </a:solidFill>
                <a:effectLst/>
                <a:latin typeface="+mn-lt"/>
                <a:ea typeface="+mn-ea"/>
                <a:cs typeface="+mn-cs"/>
              </a:rPr>
              <a:t>https://www.pregnancybirthbaby.org.au/how-your-babys-brain-develops.</a:t>
            </a:r>
          </a:p>
          <a:p>
            <a:r>
              <a:rPr lang="en-US" sz="1200" b="0" i="0" kern="1200" dirty="0" err="1">
                <a:solidFill>
                  <a:schemeClr val="tx1"/>
                </a:solidFill>
                <a:effectLst/>
                <a:latin typeface="+mn-lt"/>
                <a:ea typeface="+mn-ea"/>
                <a:cs typeface="+mn-cs"/>
              </a:rPr>
              <a:t>O’Rahilly</a:t>
            </a:r>
            <a:r>
              <a:rPr lang="en-US" sz="1200" b="0" i="0" kern="1200" dirty="0">
                <a:solidFill>
                  <a:schemeClr val="tx1"/>
                </a:solidFill>
                <a:effectLst/>
                <a:latin typeface="+mn-lt"/>
                <a:ea typeface="+mn-ea"/>
                <a:cs typeface="+mn-cs"/>
              </a:rPr>
              <a:t> R, Mueller F. Significant features in the early prenatal development of the human brain. Annals of Anatomy. 2008;190:105-118</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0" i="0" kern="1200" dirty="0" err="1">
                <a:solidFill>
                  <a:schemeClr val="tx1"/>
                </a:solidFill>
                <a:effectLst/>
                <a:latin typeface="+mn-lt"/>
                <a:ea typeface="+mn-ea"/>
                <a:cs typeface="+mn-cs"/>
              </a:rPr>
              <a:t>Kurjak</a:t>
            </a:r>
            <a:r>
              <a:rPr lang="en-US" sz="1200" b="0" i="0" kern="1200" dirty="0">
                <a:solidFill>
                  <a:schemeClr val="tx1"/>
                </a:solidFill>
                <a:effectLst/>
                <a:latin typeface="+mn-lt"/>
                <a:ea typeface="+mn-ea"/>
                <a:cs typeface="+mn-cs"/>
              </a:rPr>
              <a:t> A, Pooh RK, </a:t>
            </a:r>
            <a:r>
              <a:rPr lang="en-US" sz="1200" b="0" i="0" kern="1200" dirty="0" err="1">
                <a:solidFill>
                  <a:schemeClr val="tx1"/>
                </a:solidFill>
                <a:effectLst/>
                <a:latin typeface="+mn-lt"/>
                <a:ea typeface="+mn-ea"/>
                <a:cs typeface="+mn-cs"/>
              </a:rPr>
              <a:t>Merce</a:t>
            </a:r>
            <a:r>
              <a:rPr lang="en-US" sz="1200" b="0" i="0" kern="1200" dirty="0">
                <a:solidFill>
                  <a:schemeClr val="tx1"/>
                </a:solidFill>
                <a:effectLst/>
                <a:latin typeface="+mn-lt"/>
                <a:ea typeface="+mn-ea"/>
                <a:cs typeface="+mn-cs"/>
              </a:rPr>
              <a:t> LT, et al. Structural and functional early human development assessed by three-dimensional and four-dimensional sonography. Fertility and Sterility. 2005;84(5):1285-1299.</a:t>
            </a:r>
            <a:endParaRPr lang="en-GB" sz="120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u="sng"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396113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pPr fontAlgn="base"/>
            <a:r>
              <a:rPr lang="cy-GB" sz="1000" b="0" i="0" u="none" strike="noStrike" cap="none" baseline="0" dirty="0">
                <a:solidFill>
                  <a:srgbClr val="000000"/>
                </a:solidFill>
                <a:effectLst/>
                <a:uFillTx/>
                <a:latin typeface="Calibri"/>
              </a:rPr>
              <a:t>Y </a:t>
            </a:r>
            <a:r>
              <a:rPr lang="cy-GB" sz="1000" b="1" i="0" u="none" strike="noStrike" cap="none" baseline="0" dirty="0">
                <a:solidFill>
                  <a:srgbClr val="000000"/>
                </a:solidFill>
                <a:effectLst/>
                <a:uFillTx/>
                <a:latin typeface="Calibri"/>
              </a:rPr>
              <a:t>cortecs </a:t>
            </a:r>
            <a:r>
              <a:rPr lang="cy-GB" sz="1000" b="1" i="0" u="none" strike="noStrike" cap="none" baseline="0" dirty="0" err="1">
                <a:solidFill>
                  <a:srgbClr val="000000"/>
                </a:solidFill>
                <a:effectLst/>
                <a:uFillTx/>
                <a:latin typeface="Calibri"/>
              </a:rPr>
              <a:t>cerebrol</a:t>
            </a:r>
            <a:r>
              <a:rPr lang="cy-GB" sz="1000" b="1" i="0" u="none" strike="noStrike" cap="none" baseline="0" dirty="0">
                <a:solidFill>
                  <a:srgbClr val="000000"/>
                </a:solidFill>
                <a:effectLst/>
                <a:uFillTx/>
                <a:latin typeface="Calibri"/>
              </a:rPr>
              <a:t>, </a:t>
            </a:r>
            <a:r>
              <a:rPr lang="cy-GB" sz="1000" b="0" i="0" u="none" strike="noStrike" cap="none" baseline="0" dirty="0">
                <a:solidFill>
                  <a:srgbClr val="000000"/>
                </a:solidFill>
                <a:effectLst/>
                <a:uFillTx/>
                <a:latin typeface="Calibri"/>
              </a:rPr>
              <a:t>sef y rhan fwyaf o'r ymennydd, yw'r ganolfan reoli a phrosesu gwybodaeth eithaf yn yr ymennydd.</a:t>
            </a:r>
          </a:p>
          <a:p>
            <a:pPr fontAlgn="base"/>
            <a:r>
              <a:rPr lang="cy-GB" sz="1000" b="0" i="0" u="none" strike="noStrike" cap="none" baseline="0" dirty="0">
                <a:solidFill>
                  <a:srgbClr val="000000"/>
                </a:solidFill>
                <a:effectLst/>
                <a:uFillTx/>
                <a:latin typeface="Calibri"/>
              </a:rPr>
              <a:t>Mae'r cortecs </a:t>
            </a:r>
            <a:r>
              <a:rPr lang="cy-GB" sz="1000" b="0" i="0" u="none" strike="noStrike" cap="none" baseline="0" dirty="0" err="1">
                <a:solidFill>
                  <a:srgbClr val="000000"/>
                </a:solidFill>
                <a:effectLst/>
                <a:uFillTx/>
                <a:latin typeface="Calibri"/>
              </a:rPr>
              <a:t>cerebrol</a:t>
            </a:r>
            <a:r>
              <a:rPr lang="cy-GB" sz="1000" b="0" i="0" u="none" strike="noStrike" cap="none" baseline="0" dirty="0">
                <a:solidFill>
                  <a:srgbClr val="000000"/>
                </a:solidFill>
                <a:effectLst/>
                <a:uFillTx/>
                <a:latin typeface="Calibri"/>
              </a:rPr>
              <a:t> yn gyfrifol am lawer o swyddogaethau ymennydd lefel uwch megis teimlad, canfyddiad, cof, cysylltiad, meddwl, a gweithredu corfforol gwirfoddol.</a:t>
            </a:r>
          </a:p>
          <a:p>
            <a:pPr fontAlgn="base"/>
            <a:r>
              <a:rPr lang="cy-GB" sz="1000" b="0" i="0" u="none" strike="noStrike" cap="none" baseline="0" dirty="0">
                <a:solidFill>
                  <a:srgbClr val="000000"/>
                </a:solidFill>
                <a:effectLst/>
                <a:uFillTx/>
                <a:latin typeface="Calibri"/>
              </a:rPr>
              <a:t>Y serebrwm yw prif ran fawr yr ymennydd ac mae'n gweithredu fel y ganolfan meddwl a rheoli.</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Arial"/>
              </a:rPr>
              <a:t>Ffurfio synapsau: </a:t>
            </a:r>
            <a:r>
              <a:rPr lang="cy-GB" sz="1200" b="0" i="0" u="none" strike="noStrike" cap="none" baseline="0" dirty="0">
                <a:solidFill>
                  <a:srgbClr val="000000"/>
                </a:solidFill>
                <a:effectLst/>
                <a:uFillTx/>
                <a:latin typeface="Arial"/>
              </a:rPr>
              <a:t> adeiledd sy'n caniatáu i niwron (cell a gyffroir yn drydanol sy'n cyfathrebu â chelloedd eraill trwy synapsau) drosglwyddo signal trydanol neu gemegol i niwron arall. </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Yn ystod yr ail dymor: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 rhyw y babi yn dod i'r amlwg.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 symudiadau aelodau yn dod yn amlwg.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Maen nhw'n dechrau clywed.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Maent yn cysgu ac yn deffro'n rheolaidd a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ddeffro i synau a symudiadau.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 croen, gwallt, esgyrn, ysgyfaint ac organau'r babi yn cymryd eu natur unigryw eu hunain. </a:t>
            </a:r>
          </a:p>
          <a:p>
            <a:pPr marL="171450" marR="0" lvl="0" indent="-171450" algn="l" defTabSz="912813" rtl="0" eaLnBrk="1" fontAlgn="base" latinLnBrk="0" hangingPunct="1">
              <a:lnSpc>
                <a:spcPct val="100000"/>
              </a:lnSpc>
              <a:spcBef>
                <a:spcPct val="30000"/>
              </a:spcBef>
              <a:spcAft>
                <a:spcPct val="0"/>
              </a:spcAft>
              <a:buClrTx/>
              <a:buSzTx/>
              <a:buFontTx/>
              <a:buChar char="-"/>
              <a:defRPr/>
            </a:pPr>
            <a:endParaRPr lang="cy-GB" sz="1200" b="0" i="0" u="none" strike="noStrike" cap="none" baseline="0" dirty="0">
              <a:solidFill>
                <a:srgbClr val="000000"/>
              </a:solidFill>
              <a:effectLst/>
              <a:uFillTx/>
              <a:latin typeface="Arial"/>
            </a:endParaRPr>
          </a:p>
          <a:p>
            <a:pPr marL="171450" marR="0" lvl="0" indent="-171450" algn="l" defTabSz="912813" rtl="0" eaLnBrk="1" fontAlgn="base" latinLnBrk="0" hangingPunct="1">
              <a:lnSpc>
                <a:spcPct val="100000"/>
              </a:lnSpc>
              <a:spcBef>
                <a:spcPct val="30000"/>
              </a:spcBef>
              <a:spcAft>
                <a:spcPct val="0"/>
              </a:spcAft>
              <a:buClrTx/>
              <a:buSzTx/>
              <a:buFontTx/>
              <a:buChar char="-"/>
              <a:defRPr/>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pPr fontAlgn="base"/>
            <a:r>
              <a:rPr lang="en-US" sz="1200" b="0" i="0" u="none" kern="1200" dirty="0">
                <a:solidFill>
                  <a:schemeClr val="tx1"/>
                </a:solidFill>
                <a:effectLst/>
                <a:latin typeface="+mn-lt"/>
                <a:ea typeface="+mn-ea"/>
                <a:cs typeface="+mn-cs"/>
              </a:rPr>
              <a:t>The </a:t>
            </a:r>
            <a:r>
              <a:rPr lang="en-US" sz="1200" b="1" i="0" u="none" kern="1200" dirty="0">
                <a:solidFill>
                  <a:schemeClr val="tx1"/>
                </a:solidFill>
                <a:effectLst/>
                <a:latin typeface="+mn-lt"/>
                <a:ea typeface="+mn-ea"/>
                <a:cs typeface="+mn-cs"/>
              </a:rPr>
              <a:t>cerebral cortex</a:t>
            </a:r>
            <a:r>
              <a:rPr lang="en-US" sz="1200" b="1" i="0" u="none" kern="1200" baseline="0" dirty="0">
                <a:solidFill>
                  <a:schemeClr val="tx1"/>
                </a:solidFill>
                <a:effectLst/>
                <a:latin typeface="+mn-lt"/>
                <a:ea typeface="+mn-ea"/>
                <a:cs typeface="+mn-cs"/>
              </a:rPr>
              <a:t> </a:t>
            </a:r>
            <a:r>
              <a:rPr lang="en-US" sz="1200" b="0" i="0" u="none" kern="1200" dirty="0">
                <a:solidFill>
                  <a:schemeClr val="tx1"/>
                </a:solidFill>
                <a:effectLst/>
                <a:latin typeface="+mn-lt"/>
                <a:ea typeface="+mn-ea"/>
                <a:cs typeface="+mn-cs"/>
              </a:rPr>
              <a:t>the largest part of the brain, is the ultimate control and information-processing center in the brain.</a:t>
            </a:r>
          </a:p>
          <a:p>
            <a:pPr fontAlgn="base"/>
            <a:r>
              <a:rPr lang="en-US" sz="1200" b="0" i="0" u="none" kern="1200" dirty="0">
                <a:solidFill>
                  <a:schemeClr val="tx1"/>
                </a:solidFill>
                <a:effectLst/>
                <a:latin typeface="+mn-lt"/>
                <a:ea typeface="+mn-ea"/>
                <a:cs typeface="+mn-cs"/>
              </a:rPr>
              <a:t>The cerebral cortex is responsible for many higher-order brain functions such as sensation, perception, memory, association, thought, and voluntary physical action.</a:t>
            </a:r>
          </a:p>
          <a:p>
            <a:pPr fontAlgn="base"/>
            <a:r>
              <a:rPr lang="en-US" sz="1200" b="0" i="0" u="none" kern="1200" dirty="0">
                <a:solidFill>
                  <a:schemeClr val="tx1"/>
                </a:solidFill>
                <a:effectLst/>
                <a:latin typeface="+mn-lt"/>
                <a:ea typeface="+mn-ea"/>
                <a:cs typeface="+mn-cs"/>
              </a:rPr>
              <a:t>The cerebrum is the large, main part of the brain and serves as the thought and control center.</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i="0" u="none" baseline="0" dirty="0"/>
              <a:t>Synapse formation: </a:t>
            </a:r>
            <a:r>
              <a:rPr lang="en-US" b="0" i="0" u="none" baseline="0" dirty="0"/>
              <a:t>is a structure that permits a neuron (an electrically excitable cell that communicates with other cells via synapses) to pass an electrical or chemical signal to another neuron. </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0" i="0" u="none" baseline="0" dirty="0"/>
              <a:t>During the second trimester: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The baby ‘s sex becomes apparent.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Limb movements are becoming apparent.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They begin to hear.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They are regularly sleeping and waking and may awaken to noises and movements.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The baby’s skin, hair, bones, lungs and organs are taking on a distinctness of their own.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b="0" i="0" u="none" baseline="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i="0" u="none" baseline="0"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US" b="0" i="0" u="none" baseline="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i="0" u="none" baseline="0"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79490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800" b="0" i="0" u="none" strike="noStrike" cap="none" baseline="0" dirty="0">
                <a:solidFill>
                  <a:srgbClr val="000000"/>
                </a:solidFill>
                <a:effectLst/>
                <a:uFillTx/>
                <a:latin typeface="Arial"/>
              </a:rPr>
              <a:t>Yn ystod y tymor hwn, gall y babi gicio, ymestyn a gwneud symudiadau gafael. </a:t>
            </a:r>
          </a:p>
          <a:p>
            <a:r>
              <a:rPr lang="cy-GB" sz="1200" b="0" i="0" u="none" strike="noStrike" cap="none" baseline="0" dirty="0">
                <a:solidFill>
                  <a:srgbClr val="000000"/>
                </a:solidFill>
                <a:effectLst/>
                <a:uFillTx/>
                <a:latin typeface="Calibri"/>
              </a:rPr>
              <a:t>Gall y system nerfol ganolog gyfeirio symudiadau anadlu rhythmig a rheoli tymheredd y corff.</a:t>
            </a:r>
          </a:p>
          <a:p>
            <a:r>
              <a:rPr lang="cy-GB" sz="1200" b="0" i="0" u="none" strike="noStrike" cap="none" baseline="0" dirty="0">
                <a:solidFill>
                  <a:srgbClr val="000000"/>
                </a:solidFill>
                <a:effectLst/>
                <a:uFillTx/>
                <a:latin typeface="Calibri"/>
              </a:rPr>
              <a:t>Gall llygaid y babi agor yn llydan a gallai fod ganddo ben llawn gwallt.</a:t>
            </a:r>
          </a:p>
          <a:p>
            <a:r>
              <a:rPr lang="cy-GB" sz="1200" b="0" i="0" u="none" strike="noStrike" cap="none" baseline="0" dirty="0">
                <a:solidFill>
                  <a:srgbClr val="000000"/>
                </a:solidFill>
                <a:effectLst/>
                <a:uFillTx/>
                <a:latin typeface="Calibri"/>
              </a:rPr>
              <a:t>Gall canhwyllau llygaid y babi newid maint mewn ymateb i ysgogiad a achosir gan olau. Mae ei esgyrn yn caledu. Fodd bynnag, mae'r benglog yn parhau i fod yn feddal ac yn hyblyg.</a:t>
            </a:r>
          </a:p>
          <a:p>
            <a:r>
              <a:rPr lang="cy-GB" sz="1800" b="0" i="0" u="none" strike="noStrike" cap="none" baseline="0" dirty="0">
                <a:solidFill>
                  <a:srgbClr val="000000"/>
                </a:solidFill>
                <a:effectLst/>
                <a:uFillTx/>
                <a:latin typeface="Arial"/>
              </a:rPr>
              <a:t>Mae'r babi yn ennill pwysau yn gyflym. </a:t>
            </a:r>
          </a:p>
          <a:p>
            <a:endParaRPr lang="cy-GB" sz="1800" b="0" i="0" u="none" strike="noStrike" cap="none" baseline="0" dirty="0">
              <a:solidFill>
                <a:srgbClr val="000000"/>
              </a:solidFill>
              <a:effectLst/>
              <a:uFillTx/>
              <a:latin typeface="Arial"/>
            </a:endParaRPr>
          </a:p>
          <a:p>
            <a:r>
              <a:rPr lang="cy-GB" sz="18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i="0" u="none" dirty="0"/>
              <a:t>Slide relating to AC 2.2: </a:t>
            </a:r>
            <a:r>
              <a:rPr lang="en-US" sz="1800" dirty="0"/>
              <a:t>Critical stages in neurological and brain development during:  the pre-birth period  early childhood  adolescence  young adulthood.</a:t>
            </a:r>
          </a:p>
          <a:p>
            <a:r>
              <a:rPr lang="en-US" sz="1800" dirty="0"/>
              <a:t>In this trimester, the baby can kick, stretch and make grasping movements. </a:t>
            </a:r>
          </a:p>
          <a:p>
            <a:r>
              <a:rPr lang="en-US" sz="1800" b="0" i="0" kern="1200" dirty="0">
                <a:solidFill>
                  <a:schemeClr val="tx1"/>
                </a:solidFill>
                <a:effectLst/>
                <a:latin typeface="+mn-lt"/>
                <a:ea typeface="+mn-ea"/>
                <a:cs typeface="+mn-cs"/>
              </a:rPr>
              <a:t>The central nervous system can direct rhythmic breathing movements and control body temperature.</a:t>
            </a:r>
          </a:p>
          <a:p>
            <a:r>
              <a:rPr lang="en-US" sz="1800" b="0" i="0" kern="1200" dirty="0">
                <a:solidFill>
                  <a:schemeClr val="tx1"/>
                </a:solidFill>
                <a:effectLst/>
                <a:latin typeface="+mn-lt"/>
                <a:ea typeface="+mn-ea"/>
                <a:cs typeface="+mn-cs"/>
              </a:rPr>
              <a:t>The baby's eyes can open wide</a:t>
            </a:r>
            <a:r>
              <a:rPr lang="en-US" sz="1800" b="0" i="0" kern="1200" baseline="0" dirty="0">
                <a:solidFill>
                  <a:schemeClr val="tx1"/>
                </a:solidFill>
                <a:effectLst/>
                <a:latin typeface="+mn-lt"/>
                <a:ea typeface="+mn-ea"/>
                <a:cs typeface="+mn-cs"/>
              </a:rPr>
              <a:t> and </a:t>
            </a:r>
            <a:r>
              <a:rPr lang="en-US" sz="1800" b="0" i="0" kern="1200" dirty="0">
                <a:solidFill>
                  <a:schemeClr val="tx1"/>
                </a:solidFill>
                <a:effectLst/>
                <a:latin typeface="+mn-lt"/>
                <a:ea typeface="+mn-ea"/>
                <a:cs typeface="+mn-cs"/>
              </a:rPr>
              <a:t>might have a good head</a:t>
            </a:r>
            <a:r>
              <a:rPr lang="en-US" sz="1800" b="0" i="0" kern="1200" baseline="0" dirty="0">
                <a:solidFill>
                  <a:schemeClr val="tx1"/>
                </a:solidFill>
                <a:effectLst/>
                <a:latin typeface="+mn-lt"/>
                <a:ea typeface="+mn-ea"/>
                <a:cs typeface="+mn-cs"/>
              </a:rPr>
              <a:t> of hair.</a:t>
            </a:r>
          </a:p>
          <a:p>
            <a:r>
              <a:rPr lang="en-US" sz="1800" b="0" i="0" kern="1200" dirty="0">
                <a:solidFill>
                  <a:schemeClr val="tx1"/>
                </a:solidFill>
                <a:effectLst/>
                <a:latin typeface="+mn-lt"/>
                <a:ea typeface="+mn-ea"/>
                <a:cs typeface="+mn-cs"/>
              </a:rPr>
              <a:t>The baby's pupils can change size in response to a stimulus caused by light. His or her bones are hardening. However, the skull remains soft and flexible.</a:t>
            </a:r>
          </a:p>
          <a:p>
            <a:r>
              <a:rPr lang="en-US" sz="1800" dirty="0"/>
              <a:t>The baby gains weight quickly.</a:t>
            </a:r>
            <a:r>
              <a:rPr lang="en-US" sz="1800" baseline="0" dirty="0"/>
              <a:t> </a:t>
            </a:r>
            <a:endParaRPr lang="en-GB" sz="1800" dirty="0"/>
          </a:p>
          <a:p>
            <a:endParaRPr lang="cy-GB" sz="18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401724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200" b="0" i="0" u="none" strike="noStrike" cap="none" baseline="0" dirty="0">
                <a:solidFill>
                  <a:srgbClr val="000000"/>
                </a:solidFill>
                <a:effectLst/>
                <a:uFillTx/>
                <a:latin typeface="Arial"/>
              </a:rPr>
              <a:t>Cyfeiriad: www.firstthingsfirst.org/early-childhood-matters/brain-development/</a:t>
            </a:r>
          </a:p>
          <a:p>
            <a:endParaRPr lang="cy-GB" sz="1200" b="0" i="0" u="none" strike="noStrike" cap="none" baseline="0" dirty="0">
              <a:solidFill>
                <a:srgbClr val="000000"/>
              </a:solidFill>
              <a:effectLst/>
              <a:uFillTx/>
              <a:latin typeface="Arial"/>
            </a:endParaRPr>
          </a:p>
          <a:p>
            <a:r>
              <a:rPr lang="cy-GB"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r>
              <a:rPr lang="en-US" dirty="0"/>
              <a:t>Reference: www.firstthingsfirst.org/early-childhood-matters/brain-development/</a:t>
            </a:r>
            <a:endParaRPr lang="en-GB" dirty="0"/>
          </a:p>
          <a:p>
            <a:endParaRPr lang="cy-GB"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120702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200" b="0" i="0" u="none" strike="noStrike" cap="none" baseline="0" dirty="0">
                <a:solidFill>
                  <a:srgbClr val="000000"/>
                </a:solidFill>
                <a:effectLst/>
                <a:uFillTx/>
                <a:latin typeface="Calibri"/>
              </a:rPr>
              <a:t>Ar gyfer datblygiad iach cylchedau'r ymennydd, mae angen i'r unigolyn gael profiadau iach; gall diffyg y rhain arwain at dan-</a:t>
            </a:r>
            <a:r>
              <a:rPr lang="cy-GB" sz="1200" b="0" i="0" u="none" strike="noStrike" cap="none" baseline="0" dirty="0" err="1">
                <a:solidFill>
                  <a:srgbClr val="000000"/>
                </a:solidFill>
                <a:effectLst/>
                <a:uFillTx/>
                <a:latin typeface="Calibri"/>
              </a:rPr>
              <a:t>fanylebu</a:t>
            </a:r>
            <a:r>
              <a:rPr lang="cy-GB" sz="1200" b="0" i="0" u="none" strike="noStrike" cap="none" baseline="0" dirty="0">
                <a:solidFill>
                  <a:srgbClr val="000000"/>
                </a:solidFill>
                <a:effectLst/>
                <a:uFillTx/>
                <a:latin typeface="Calibri"/>
              </a:rPr>
              <a:t> a cham-weirio cylchedau'r ymennydd. Nid oes gan blant a </a:t>
            </a:r>
            <a:r>
              <a:rPr lang="cy-GB" sz="1200" b="0" i="0" u="none" strike="noStrike" cap="none" baseline="0" dirty="0" err="1">
                <a:solidFill>
                  <a:srgbClr val="000000"/>
                </a:solidFill>
                <a:effectLst/>
                <a:uFillTx/>
                <a:latin typeface="Calibri"/>
              </a:rPr>
              <a:t>fagwyd</a:t>
            </a:r>
            <a:r>
              <a:rPr lang="cy-GB" sz="1200" b="0" i="0" u="none" strike="noStrike" cap="none" baseline="0" dirty="0">
                <a:solidFill>
                  <a:srgbClr val="000000"/>
                </a:solidFill>
                <a:effectLst/>
                <a:uFillTx/>
                <a:latin typeface="Calibri"/>
              </a:rPr>
              <a:t> mewn lleoliadau sefydliadol yn Rwmania brofiadau sy'n ysgogi twf iach ac felly byddem yn disgwyl gweld “gwallau” dilynol yn natblygiad yr ymennydd yn arwain at ystod o broblemau.</a:t>
            </a:r>
          </a:p>
          <a:p>
            <a:r>
              <a:rPr lang="cy-GB" sz="1200" b="0" i="0" u="none" strike="noStrike" cap="none" baseline="0" dirty="0">
                <a:solidFill>
                  <a:srgbClr val="000000"/>
                </a:solidFill>
                <a:effectLst/>
                <a:uFillTx/>
                <a:latin typeface="Calibri"/>
              </a:rPr>
              <a:t>Cyfeiriad: www.ncbi.nlm.nih.gov/pmc/articles/PMC3722610/</a:t>
            </a:r>
          </a:p>
          <a:p>
            <a:endParaRPr lang="cy-GB" sz="1200" b="0" i="0" u="none" strike="noStrike" cap="none" baseline="0" dirty="0">
              <a:solidFill>
                <a:srgbClr val="000000"/>
              </a:solidFill>
              <a:effectLst/>
              <a:uFillTx/>
              <a:latin typeface="Calibri"/>
            </a:endParaRPr>
          </a:p>
          <a:p>
            <a:r>
              <a:rPr lang="cy-GB" sz="1200" b="1" i="0" u="sng" strike="noStrike" cap="none" baseline="0" dirty="0">
                <a:solidFill>
                  <a:srgbClr val="000000"/>
                </a:solidFill>
                <a:effectLst/>
                <a:uFillTx/>
                <a:latin typeface="Calibri"/>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r>
              <a:rPr lang="en-US" sz="1200" b="0" i="0" kern="1200" dirty="0">
                <a:solidFill>
                  <a:schemeClr val="tx1"/>
                </a:solidFill>
                <a:effectLst/>
                <a:latin typeface="+mn-lt"/>
                <a:ea typeface="+mn-ea"/>
                <a:cs typeface="+mn-cs"/>
              </a:rPr>
              <a:t>For healthy development of brain circuits, the individual needs to have healthy experiences; the lack of these may lead to the under specification and </a:t>
            </a:r>
            <a:r>
              <a:rPr lang="en-US" sz="1200" b="0" i="0" kern="1200" dirty="0" err="1">
                <a:solidFill>
                  <a:schemeClr val="tx1"/>
                </a:solidFill>
                <a:effectLst/>
                <a:latin typeface="+mn-lt"/>
                <a:ea typeface="+mn-ea"/>
                <a:cs typeface="+mn-cs"/>
              </a:rPr>
              <a:t>mis</a:t>
            </a:r>
            <a:r>
              <a:rPr lang="en-US" sz="1200" b="0" i="0" kern="1200" dirty="0">
                <a:solidFill>
                  <a:schemeClr val="tx1"/>
                </a:solidFill>
                <a:effectLst/>
                <a:latin typeface="+mn-lt"/>
                <a:ea typeface="+mn-ea"/>
                <a:cs typeface="+mn-cs"/>
              </a:rPr>
              <a:t>-wiring of brain circuits. Children raised in institutional settings in Romania lack experiences that stimulate healthy growth and thus we would expect to see consequent “errors” in brain development giving rise to a range of problems.</a:t>
            </a:r>
          </a:p>
          <a:p>
            <a:r>
              <a:rPr lang="en-US" sz="1200" b="0" i="0" kern="1200" dirty="0">
                <a:solidFill>
                  <a:schemeClr val="tx1"/>
                </a:solidFill>
                <a:effectLst/>
                <a:latin typeface="+mn-lt"/>
                <a:ea typeface="+mn-ea"/>
                <a:cs typeface="+mn-cs"/>
              </a:rPr>
              <a:t>Reference: www.ncbi.nlm.nih.gov/pmc/articles/PMC3722610/</a:t>
            </a:r>
            <a:endParaRPr lang="en-GB" dirty="0"/>
          </a:p>
          <a:p>
            <a:endParaRPr lang="cy-GB" sz="1200" b="1" i="0" u="sng" strike="noStrike" cap="none"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283506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2EF63D-3CE9-46E5-9A65-FDD44F191C28}"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99828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2EF63D-3CE9-46E5-9A65-FDD44F191C28}"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151798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2EF63D-3CE9-46E5-9A65-FDD44F191C28}"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58308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85" y="6153150"/>
            <a:ext cx="247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12192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8"/>
            <a:ext cx="4908107"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6483352" y="365126"/>
            <a:ext cx="4921249"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6483352" y="1935164"/>
            <a:ext cx="4921249"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838200" y="1935164"/>
            <a:ext cx="4908551"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243497" y="6066509"/>
            <a:ext cx="2092575"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053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85" y="6153150"/>
            <a:ext cx="247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12192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8"/>
            <a:ext cx="4908107"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6483352" y="365126"/>
            <a:ext cx="4921249"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838200" y="1649413"/>
            <a:ext cx="4908551"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6483351" y="1649413"/>
            <a:ext cx="4920660"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243498" y="6066509"/>
            <a:ext cx="2092575"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61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034" y="850901"/>
            <a:ext cx="9734551"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1" y="277814"/>
            <a:ext cx="440478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38200" y="2763683"/>
            <a:ext cx="5020293"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838200" y="1492764"/>
            <a:ext cx="5020293"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838201" y="3879726"/>
            <a:ext cx="5012377"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837982" y="5150646"/>
            <a:ext cx="5012596"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023237" y="5952931"/>
            <a:ext cx="2176067"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16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2EF63D-3CE9-46E5-9A65-FDD44F191C28}"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347448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2EF63D-3CE9-46E5-9A65-FDD44F191C28}"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299593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2EF63D-3CE9-46E5-9A65-FDD44F191C28}"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238472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2EF63D-3CE9-46E5-9A65-FDD44F191C28}" type="datetimeFigureOut">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418663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2EF63D-3CE9-46E5-9A65-FDD44F191C28}" type="datetimeFigureOut">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347855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EF63D-3CE9-46E5-9A65-FDD44F191C28}" type="datetimeFigureOut">
              <a:rPr lang="en-GB" smtClean="0"/>
              <a:t>10/01/2024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304633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2EF63D-3CE9-46E5-9A65-FDD44F191C28}"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121553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2EF63D-3CE9-46E5-9A65-FDD44F191C28}"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240858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EF63D-3CE9-46E5-9A65-FDD44F191C28}" type="datetimeFigureOut">
              <a:rPr lang="en-GB" smtClean="0"/>
              <a:t>10/01/2024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7C239-76FC-4E1C-91BA-996998A4D6F4}" type="slidenum">
              <a:rPr lang="en-GB" smtClean="0"/>
              <a:t>‹#›</a:t>
            </a:fld>
            <a:endParaRPr lang="en-GB"/>
          </a:p>
        </p:txBody>
      </p:sp>
    </p:spTree>
    <p:extLst>
      <p:ext uri="{BB962C8B-B14F-4D97-AF65-F5344CB8AC3E}">
        <p14:creationId xmlns:p14="http://schemas.microsoft.com/office/powerpoint/2010/main" val="27247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https://www.youtube.com/embed/hMyDFYSkZSU?start=3&amp;feature=oembed" TargetMode="External"/><Relationship Id="rId1" Type="http://schemas.openxmlformats.org/officeDocument/2006/relationships/tags" Target="../tags/tag13.xml"/><Relationship Id="rId5" Type="http://schemas.openxmlformats.org/officeDocument/2006/relationships/image" Target="../media/image28.jpe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1.xml"/><Relationship Id="rId16" Type="http://schemas.openxmlformats.org/officeDocument/2006/relationships/image" Target="../media/image18.png"/><Relationship Id="rId1" Type="http://schemas.openxmlformats.org/officeDocument/2006/relationships/tags" Target="../tags/tag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2152650" y="2763683"/>
            <a:ext cx="3765220" cy="1116043"/>
          </a:xfrm>
        </p:spPr>
        <p:txBody>
          <a:bodyPr>
            <a:normAutofit/>
          </a:bodyPr>
          <a:lstStyle/>
          <a:p>
            <a:r>
              <a:rPr lang="cy-GB" sz="1700" dirty="0">
                <a:latin typeface="Arial"/>
              </a:rPr>
              <a:t>Deall damcaniaethau a modelau a'u perthynas ag ymarfer sy'n canolbwyntio ar yr unigolyn/plentyn a dulliau sy'n seiliedig ar hawliau</a:t>
            </a:r>
            <a:endParaRPr lang="en-US"/>
          </a:p>
          <a:p>
            <a:endParaRPr lang="en-GB" dirty="0"/>
          </a:p>
        </p:txBody>
      </p:sp>
      <p:sp>
        <p:nvSpPr>
          <p:cNvPr id="12" name="Title 11"/>
          <p:cNvSpPr>
            <a:spLocks noGrp="1"/>
          </p:cNvSpPr>
          <p:nvPr>
            <p:ph type="title"/>
          </p:nvPr>
        </p:nvSpPr>
        <p:spPr>
          <a:xfrm>
            <a:off x="2152651" y="1492764"/>
            <a:ext cx="4312109" cy="1024286"/>
          </a:xfrm>
        </p:spPr>
        <p:txBody>
          <a:bodyPr>
            <a:normAutofit fontScale="90000"/>
          </a:bodyPr>
          <a:lstStyle/>
          <a:p>
            <a:r>
              <a:rPr lang="cy-GB" b="1" dirty="0">
                <a:latin typeface="Arial"/>
              </a:rPr>
              <a:t>Ymarferydd Gwasanaethau Cymdeithasol</a:t>
            </a:r>
            <a:endParaRPr lang="cy-GB" b="1" dirty="0">
              <a:latin typeface="Arial"/>
              <a:cs typeface="Arial"/>
            </a:endParaRPr>
          </a:p>
        </p:txBody>
      </p:sp>
      <p:sp>
        <p:nvSpPr>
          <p:cNvPr id="20484" name="Text Placeholder 4"/>
          <p:cNvSpPr>
            <a:spLocks noGrp="1"/>
          </p:cNvSpPr>
          <p:nvPr>
            <p:ph type="body" sz="quarter" idx="13"/>
          </p:nvPr>
        </p:nvSpPr>
        <p:spPr>
          <a:xfrm>
            <a:off x="2152650" y="3879726"/>
            <a:ext cx="3890536" cy="1024286"/>
          </a:xfrm>
        </p:spPr>
        <p:txBody>
          <a:bodyPr/>
          <a:lstStyle/>
          <a:p>
            <a:r>
              <a:rPr lang="en-GB" altLang="x-none" dirty="0"/>
              <a:t>Social Services Practitioner</a:t>
            </a:r>
            <a:endParaRPr lang="x-none" altLang="x-none" dirty="0"/>
          </a:p>
        </p:txBody>
      </p:sp>
      <p:sp>
        <p:nvSpPr>
          <p:cNvPr id="14" name="Text Placeholder 13"/>
          <p:cNvSpPr>
            <a:spLocks noGrp="1"/>
          </p:cNvSpPr>
          <p:nvPr>
            <p:ph type="body" sz="quarter" idx="14"/>
          </p:nvPr>
        </p:nvSpPr>
        <p:spPr>
          <a:xfrm>
            <a:off x="2152650" y="4904013"/>
            <a:ext cx="4194074" cy="1526285"/>
          </a:xfrm>
        </p:spPr>
        <p:txBody>
          <a:bodyPr>
            <a:normAutofit/>
          </a:bodyPr>
          <a:lstStyle/>
          <a:p>
            <a:endParaRPr lang="en-GB" dirty="0">
              <a:cs typeface="Arial"/>
            </a:endParaRPr>
          </a:p>
          <a:p>
            <a:r>
              <a:rPr lang="en-US" dirty="0"/>
              <a:t>Understand theories and models and their relationship to person/child centred practice and rights based approaches</a:t>
            </a:r>
            <a:endParaRPr lang="x-none" altLang="x-none" dirty="0"/>
          </a:p>
          <a:p>
            <a:endParaRPr lang="en-GB" dirty="0"/>
          </a:p>
        </p:txBody>
      </p:sp>
    </p:spTree>
    <p:custDataLst>
      <p:tags r:id="rId1"/>
    </p:custDataLst>
    <p:extLst>
      <p:ext uri="{BB962C8B-B14F-4D97-AF65-F5344CB8AC3E}">
        <p14:creationId xmlns:p14="http://schemas.microsoft.com/office/powerpoint/2010/main" val="377077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644" y="170479"/>
            <a:ext cx="4209764" cy="1031283"/>
          </a:xfrm>
        </p:spPr>
        <p:txBody>
          <a:bodyPr>
            <a:normAutofit fontScale="90000"/>
          </a:bodyPr>
          <a:lstStyle/>
          <a:p>
            <a:r>
              <a:rPr lang="cy-GB" b="1" dirty="0">
                <a:latin typeface="Arial"/>
              </a:rPr>
              <a:t>Trydydd tymor (wythnos 29 i 40)</a:t>
            </a:r>
            <a:br>
              <a:rPr lang="cy-GB" b="1" dirty="0">
                <a:latin typeface="Arial"/>
              </a:rPr>
            </a:br>
            <a:endParaRPr lang="en-GB" dirty="0"/>
          </a:p>
        </p:txBody>
      </p:sp>
      <p:sp>
        <p:nvSpPr>
          <p:cNvPr id="3" name="Text Placeholder 2"/>
          <p:cNvSpPr>
            <a:spLocks noGrp="1"/>
          </p:cNvSpPr>
          <p:nvPr>
            <p:ph type="body" sz="quarter" idx="10"/>
          </p:nvPr>
        </p:nvSpPr>
        <p:spPr>
          <a:xfrm>
            <a:off x="6088663" y="167371"/>
            <a:ext cx="4438660" cy="844260"/>
          </a:xfrm>
        </p:spPr>
        <p:txBody>
          <a:bodyPr/>
          <a:lstStyle/>
          <a:p>
            <a:r>
              <a:rPr lang="en-US" sz="2500" b="1" dirty="0"/>
              <a:t>Third trimester (week 29 to 40)</a:t>
            </a:r>
            <a:endParaRPr lang="en-GB" sz="2500" b="1">
              <a:cs typeface="Arial"/>
            </a:endParaRPr>
          </a:p>
          <a:p>
            <a:endParaRPr lang="en-GB" dirty="0"/>
          </a:p>
        </p:txBody>
      </p:sp>
      <p:sp>
        <p:nvSpPr>
          <p:cNvPr id="4" name="Text Placeholder 3"/>
          <p:cNvSpPr>
            <a:spLocks noGrp="1"/>
          </p:cNvSpPr>
          <p:nvPr>
            <p:ph type="body" sz="quarter" idx="11"/>
          </p:nvPr>
        </p:nvSpPr>
        <p:spPr>
          <a:xfrm>
            <a:off x="6386513" y="888091"/>
            <a:ext cx="4140810" cy="4865076"/>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The brain is brimming with rapid development of neurons and wiring.</a:t>
            </a:r>
          </a:p>
          <a:p>
            <a:pPr marL="285750" indent="-285750">
              <a:buFont typeface="Arial" panose="020B0604020202020204" pitchFamily="34" charset="0"/>
              <a:buChar char="•"/>
            </a:pPr>
            <a:r>
              <a:rPr lang="en-US" dirty="0"/>
              <a:t>The brain roughly triples in weight during the last 13 weeks of pregnancy.</a:t>
            </a:r>
          </a:p>
          <a:p>
            <a:pPr marL="285750" indent="-285750">
              <a:buFont typeface="Arial" panose="020B0604020202020204" pitchFamily="34" charset="0"/>
              <a:buChar char="•"/>
            </a:pPr>
            <a:r>
              <a:rPr lang="en-US" dirty="0"/>
              <a:t>The cerebellum (chiefly responsible for motor control) is developing fast.</a:t>
            </a:r>
          </a:p>
          <a:p>
            <a:pPr marL="285750" indent="-285750">
              <a:buFont typeface="Arial" panose="020B0604020202020204" pitchFamily="34" charset="0"/>
              <a:buChar char="•"/>
            </a:pPr>
            <a:r>
              <a:rPr lang="en-US" dirty="0"/>
              <a:t>The cerebral cortex (the part responsible for thinking, remembering and feeling) rapidly develops. </a:t>
            </a:r>
            <a:endParaRPr lang="en-GB" dirty="0"/>
          </a:p>
        </p:txBody>
      </p:sp>
      <p:sp>
        <p:nvSpPr>
          <p:cNvPr id="5" name="Text Placeholder 4"/>
          <p:cNvSpPr>
            <a:spLocks noGrp="1"/>
          </p:cNvSpPr>
          <p:nvPr>
            <p:ph type="body" sz="quarter" idx="12"/>
          </p:nvPr>
        </p:nvSpPr>
        <p:spPr>
          <a:xfrm>
            <a:off x="1573104" y="2925578"/>
            <a:ext cx="4526684" cy="3102561"/>
          </a:xfrm>
        </p:spPr>
        <p:txBody>
          <a:bodyPr/>
          <a:lstStyle/>
          <a:p>
            <a:pPr marL="285750" indent="-285750">
              <a:buFont typeface="Arial" panose="020B0604020202020204" pitchFamily="34" charset="0"/>
              <a:buChar char="•"/>
            </a:pPr>
            <a:r>
              <a:rPr lang="cy-GB" sz="1700" dirty="0">
                <a:latin typeface="Arial"/>
              </a:rPr>
              <a:t>Mae'r ymennydd yn frith o ddatblygiad cyflym niwronau a gwifrau.</a:t>
            </a:r>
          </a:p>
          <a:p>
            <a:pPr marL="285750" indent="-285750">
              <a:buFont typeface="Arial" panose="020B0604020202020204" pitchFamily="34" charset="0"/>
              <a:buChar char="•"/>
            </a:pPr>
            <a:r>
              <a:rPr lang="cy-GB" sz="1700" dirty="0">
                <a:latin typeface="Arial"/>
              </a:rPr>
              <a:t>Yn fras, mae'r ymennydd yn treblu mewn pwysau yn ystod 13 wythnos olaf beichiogrwydd.</a:t>
            </a:r>
          </a:p>
          <a:p>
            <a:pPr marL="285750" indent="-285750">
              <a:buFont typeface="Arial" panose="020B0604020202020204" pitchFamily="34" charset="0"/>
              <a:buChar char="•"/>
            </a:pPr>
            <a:r>
              <a:rPr lang="cy-GB" sz="1700" dirty="0">
                <a:latin typeface="Arial"/>
              </a:rPr>
              <a:t>Mae’r </a:t>
            </a:r>
            <a:r>
              <a:rPr lang="cy-GB" sz="1700" dirty="0" err="1">
                <a:latin typeface="Arial"/>
              </a:rPr>
              <a:t>cerebelwm</a:t>
            </a:r>
            <a:r>
              <a:rPr lang="cy-GB" sz="1700" dirty="0">
                <a:latin typeface="Arial"/>
              </a:rPr>
              <a:t> (sy'n bennaf gyfrifol am reolaeth echddygol) yn datblygu'n gyflym.</a:t>
            </a:r>
          </a:p>
          <a:p>
            <a:pPr marL="285750" indent="-285750">
              <a:buFont typeface="Arial" panose="020B0604020202020204" pitchFamily="34" charset="0"/>
              <a:buChar char="•"/>
            </a:pPr>
            <a:r>
              <a:rPr lang="cy-GB" sz="1700" dirty="0">
                <a:latin typeface="Arial"/>
              </a:rPr>
              <a:t>Mae'r cortecs </a:t>
            </a:r>
            <a:r>
              <a:rPr lang="cy-GB" sz="1700" dirty="0" err="1">
                <a:latin typeface="Arial"/>
              </a:rPr>
              <a:t>cerebrol</a:t>
            </a:r>
            <a:r>
              <a:rPr lang="cy-GB" sz="1700" dirty="0">
                <a:latin typeface="Arial"/>
              </a:rPr>
              <a:t> (y rhan sy'n gyfrifol am feddwl, cofio a theimlo) yn datblygu'n gyflym. </a:t>
            </a:r>
          </a:p>
          <a:p>
            <a:endParaRPr lang="en-GB" dirty="0"/>
          </a:p>
        </p:txBody>
      </p:sp>
      <p:pic>
        <p:nvPicPr>
          <p:cNvPr id="3074" name="Picture 2" descr="Third Trimester: What to Expect at 29 to 40 Weeks Pregnant - Baby Magaz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657" y="1066802"/>
            <a:ext cx="2764763" cy="16529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11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527" y="149048"/>
            <a:ext cx="4410811" cy="1321825"/>
          </a:xfrm>
        </p:spPr>
        <p:txBody>
          <a:bodyPr>
            <a:noAutofit/>
          </a:bodyPr>
          <a:lstStyle/>
          <a:p>
            <a:r>
              <a:rPr lang="cy-GB" sz="2000" b="1" dirty="0">
                <a:latin typeface="Arial"/>
              </a:rPr>
              <a:t>Datblygiad niwrolegol ac ymennydd yn ystod: plentyndod cynnar, llencyndod ac oedolaeth ifanc:</a:t>
            </a:r>
            <a:br>
              <a:rPr lang="cy-GB" sz="2000" b="1" dirty="0">
                <a:latin typeface="Arial"/>
              </a:rPr>
            </a:br>
            <a:endParaRPr lang="en-GB" sz="2000" dirty="0"/>
          </a:p>
        </p:txBody>
      </p:sp>
      <p:sp>
        <p:nvSpPr>
          <p:cNvPr id="3" name="Text Placeholder 2"/>
          <p:cNvSpPr>
            <a:spLocks noGrp="1"/>
          </p:cNvSpPr>
          <p:nvPr>
            <p:ph type="body" sz="quarter" idx="10"/>
          </p:nvPr>
        </p:nvSpPr>
        <p:spPr>
          <a:xfrm>
            <a:off x="6386513" y="95495"/>
            <a:ext cx="4187702" cy="1314139"/>
          </a:xfrm>
        </p:spPr>
        <p:txBody>
          <a:bodyPr/>
          <a:lstStyle/>
          <a:p>
            <a:r>
              <a:rPr lang="en-US" sz="2000" b="1" dirty="0"/>
              <a:t>Neurological and brain development during: </a:t>
            </a:r>
            <a:r>
              <a:rPr lang="en-GB" sz="2000" b="1" dirty="0"/>
              <a:t>early childhood, adolescence and young adulthood:</a:t>
            </a:r>
            <a:endParaRPr lang="en-GB" sz="2000" b="1" dirty="0">
              <a:cs typeface="Arial"/>
            </a:endParaRPr>
          </a:p>
        </p:txBody>
      </p:sp>
      <p:sp>
        <p:nvSpPr>
          <p:cNvPr id="4" name="Text Placeholder 3"/>
          <p:cNvSpPr>
            <a:spLocks noGrp="1"/>
          </p:cNvSpPr>
          <p:nvPr>
            <p:ph type="body" sz="quarter" idx="11"/>
          </p:nvPr>
        </p:nvSpPr>
        <p:spPr>
          <a:xfrm>
            <a:off x="6386513" y="1396411"/>
            <a:ext cx="4187702" cy="4476851"/>
          </a:xfrm>
        </p:spPr>
        <p:txBody>
          <a:bodyPr>
            <a:normAutofit/>
          </a:bodyPr>
          <a:lstStyle/>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a:latin typeface="Arial" panose="020B0604020202020204" pitchFamily="34" charset="0"/>
                <a:cs typeface="Arial" panose="020B0604020202020204" pitchFamily="34" charset="0"/>
              </a:rPr>
              <a:t>At birth our brains are only 25% developed.</a:t>
            </a: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t>The brain keeps growing to about 80% of adult size by age 3 and 90% – nearly full grown – by age 5.</a:t>
            </a: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a:latin typeface="Arial" panose="020B0604020202020204" pitchFamily="34" charset="0"/>
                <a:cs typeface="Arial" panose="020B0604020202020204" pitchFamily="34" charset="0"/>
              </a:rPr>
              <a:t>The growth in each region of the brain largely depends on receiving stimulation.</a:t>
            </a:r>
          </a:p>
          <a:p>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a:latin typeface="Arial" panose="020B0604020202020204" pitchFamily="34" charset="0"/>
                <a:cs typeface="Arial" panose="020B0604020202020204" pitchFamily="34" charset="0"/>
              </a:rPr>
              <a:t>This stimulation provides the foundation for learning.</a:t>
            </a:r>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1698429" y="1848465"/>
            <a:ext cx="4254774" cy="4070514"/>
          </a:xfrm>
        </p:spPr>
        <p:txBody>
          <a:bodyPr>
            <a:normAutofit lnSpcReduction="10000"/>
          </a:bodyPr>
          <a:lstStyle/>
          <a:p>
            <a:pPr marL="285750" indent="-285750">
              <a:buFont typeface="Arial" panose="020B0604020202020204" pitchFamily="34" charset="0"/>
              <a:buChar char="•"/>
            </a:pPr>
            <a:r>
              <a:rPr lang="cy-GB" dirty="0">
                <a:latin typeface="Arial"/>
              </a:rPr>
              <a:t>Adeg genedigaeth dim ond 25% o'n hymennydd sydd wedi datblygu.</a:t>
            </a: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y-GB" dirty="0">
                <a:latin typeface="Arial"/>
              </a:rPr>
              <a:t>Mae’r ymennydd yn parhau i dyfu i tua 80% o faint oedolyn erbyn 3 oed a 90% – bron i’w lawn dwf – erbyn 5 oed.</a:t>
            </a: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y-GB" dirty="0">
                <a:latin typeface="Arial"/>
              </a:rPr>
              <a:t>Mae'r twf ym mhob rhan o'r ymennydd yn dibynnu i raddau helaeth ar dderbyn ysgogiad.</a:t>
            </a:r>
          </a:p>
          <a:p>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y-GB" dirty="0">
                <a:latin typeface="Arial"/>
              </a:rPr>
              <a:t>Mae'r ysgogiad hwn yn darparu'r sylfaen ar gyfer dysgu.</a:t>
            </a:r>
          </a:p>
          <a:p>
            <a:endParaRPr lang="en-GB" dirty="0"/>
          </a:p>
        </p:txBody>
      </p:sp>
    </p:spTree>
    <p:custDataLst>
      <p:tags r:id="rId1"/>
    </p:custDataLst>
    <p:extLst>
      <p:ext uri="{BB962C8B-B14F-4D97-AF65-F5344CB8AC3E}">
        <p14:creationId xmlns:p14="http://schemas.microsoft.com/office/powerpoint/2010/main" val="19606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76" y="365128"/>
            <a:ext cx="4573553" cy="1031283"/>
          </a:xfrm>
        </p:spPr>
        <p:txBody>
          <a:bodyPr vert="horz" lIns="91440" tIns="45720" rIns="91440" bIns="45720" rtlCol="0" anchor="t">
            <a:noAutofit/>
          </a:bodyPr>
          <a:lstStyle/>
          <a:p>
            <a:r>
              <a:rPr lang="cy-GB" sz="3200" b="1" dirty="0">
                <a:latin typeface="Calibri"/>
                <a:cs typeface="Calibri"/>
              </a:rPr>
              <a:t>Datblygiad yr ymennydd: </a:t>
            </a:r>
            <a:br>
              <a:rPr lang="cy-GB" sz="3200" b="1" dirty="0">
                <a:latin typeface="Calibri"/>
              </a:rPr>
            </a:br>
            <a:endParaRPr lang="en-GB" sz="3200" b="1">
              <a:latin typeface="Calibri"/>
              <a:cs typeface="Calibri"/>
            </a:endParaRPr>
          </a:p>
        </p:txBody>
      </p:sp>
      <p:sp>
        <p:nvSpPr>
          <p:cNvPr id="3" name="Text Placeholder 2"/>
          <p:cNvSpPr>
            <a:spLocks noGrp="1"/>
          </p:cNvSpPr>
          <p:nvPr>
            <p:ph type="body" sz="quarter" idx="10"/>
          </p:nvPr>
        </p:nvSpPr>
        <p:spPr>
          <a:xfrm>
            <a:off x="6386514" y="365126"/>
            <a:ext cx="4352295" cy="688331"/>
          </a:xfrm>
        </p:spPr>
        <p:txBody>
          <a:bodyPr vert="horz" lIns="91440" tIns="45720" rIns="91440" bIns="45720" rtlCol="0" anchor="t">
            <a:normAutofit/>
          </a:bodyPr>
          <a:lstStyle/>
          <a:p>
            <a:r>
              <a:rPr lang="en-US" sz="3200" b="1" dirty="0"/>
              <a:t>Brain development: </a:t>
            </a:r>
            <a:endParaRPr lang="en-GB" sz="3200" b="1">
              <a:cs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018" y="982243"/>
            <a:ext cx="4778208" cy="4473777"/>
          </a:xfrm>
          <a:prstGeom prst="rect">
            <a:avLst/>
          </a:prstGeom>
        </p:spPr>
      </p:pic>
      <p:sp>
        <p:nvSpPr>
          <p:cNvPr id="7" name="TextBox 6"/>
          <p:cNvSpPr txBox="1"/>
          <p:nvPr/>
        </p:nvSpPr>
        <p:spPr>
          <a:xfrm>
            <a:off x="2111830" y="5641862"/>
            <a:ext cx="7981405" cy="301738"/>
          </a:xfrm>
          <a:prstGeom prst="rect">
            <a:avLst/>
          </a:prstGeom>
        </p:spPr>
        <p:txBody>
          <a:bodyPr vert="horz" wrap="square" lIns="91440" tIns="45720" rIns="91440" bIns="45720" rtlCol="0" anchor="ctr">
            <a:normAutofit fontScale="92500" lnSpcReduction="20000"/>
          </a:bodyPr>
          <a:lstStyle/>
          <a:p>
            <a:r>
              <a:rPr lang="en-GB" dirty="0"/>
              <a:t>N.B. This image is only available in English</a:t>
            </a:r>
          </a:p>
        </p:txBody>
      </p:sp>
    </p:spTree>
    <p:custDataLst>
      <p:tags r:id="rId1"/>
    </p:custDataLst>
    <p:extLst>
      <p:ext uri="{BB962C8B-B14F-4D97-AF65-F5344CB8AC3E}">
        <p14:creationId xmlns:p14="http://schemas.microsoft.com/office/powerpoint/2010/main" val="113670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691" y="179050"/>
            <a:ext cx="3817266" cy="1074415"/>
          </a:xfrm>
        </p:spPr>
        <p:txBody>
          <a:bodyPr>
            <a:normAutofit fontScale="90000"/>
          </a:bodyPr>
          <a:lstStyle/>
          <a:p>
            <a:r>
              <a:rPr lang="cy-GB" sz="2700" b="1" dirty="0">
                <a:latin typeface="Calibri"/>
                <a:cs typeface="Calibri"/>
              </a:rPr>
              <a:t>Datblygiad yr ymennydd: plentyndod cynnar (genedigaeth i 5 oed)</a:t>
            </a:r>
            <a:br>
              <a:rPr lang="cy-GB" b="1" dirty="0">
                <a:latin typeface="Arial"/>
              </a:rPr>
            </a:br>
            <a:endParaRPr lang="en-GB" dirty="0"/>
          </a:p>
        </p:txBody>
      </p:sp>
      <p:sp>
        <p:nvSpPr>
          <p:cNvPr id="3" name="Text Placeholder 2"/>
          <p:cNvSpPr>
            <a:spLocks noGrp="1"/>
          </p:cNvSpPr>
          <p:nvPr>
            <p:ph type="body" sz="quarter" idx="10"/>
          </p:nvPr>
        </p:nvSpPr>
        <p:spPr>
          <a:xfrm>
            <a:off x="6616552" y="182246"/>
            <a:ext cx="4110799" cy="744346"/>
          </a:xfrm>
        </p:spPr>
        <p:txBody>
          <a:bodyPr vert="horz" lIns="91440" tIns="45720" rIns="91440" bIns="45720" rtlCol="0" anchor="t">
            <a:noAutofit/>
          </a:bodyPr>
          <a:lstStyle/>
          <a:p>
            <a:r>
              <a:rPr lang="en-US" sz="2400" b="1" dirty="0"/>
              <a:t>Brain development: early childhood (birth to 5 years)</a:t>
            </a:r>
            <a:endParaRPr lang="en-GB" sz="2400" b="1">
              <a:cs typeface="Arial"/>
            </a:endParaRPr>
          </a:p>
        </p:txBody>
      </p:sp>
      <p:sp>
        <p:nvSpPr>
          <p:cNvPr id="4" name="Text Placeholder 3"/>
          <p:cNvSpPr>
            <a:spLocks noGrp="1"/>
          </p:cNvSpPr>
          <p:nvPr>
            <p:ph type="body" sz="quarter" idx="11"/>
          </p:nvPr>
        </p:nvSpPr>
        <p:spPr>
          <a:xfrm>
            <a:off x="6252481" y="1271245"/>
            <a:ext cx="4110799" cy="4681729"/>
          </a:xfrm>
        </p:spPr>
        <p:txBody>
          <a:bodyPr>
            <a:normAutofit/>
          </a:bodyPr>
          <a:lstStyle/>
          <a:p>
            <a:pPr marL="285750" indent="-285750">
              <a:buFont typeface="Arial" panose="020B0604020202020204" pitchFamily="34" charset="0"/>
              <a:buChar char="•"/>
            </a:pPr>
            <a:r>
              <a:rPr lang="en-US" dirty="0"/>
              <a:t>Starting from birth, children develop brain connections through their everyday experiences. They’re built through positive interactions with their parents and caregivers and by using their senses to interact with the world. </a:t>
            </a:r>
          </a:p>
          <a:p>
            <a:pPr marL="285750" indent="-285750">
              <a:buFont typeface="Arial" panose="020B0604020202020204" pitchFamily="34" charset="0"/>
              <a:buChar char="•"/>
            </a:pPr>
            <a:r>
              <a:rPr lang="en-US" dirty="0"/>
              <a:t>A young child’s daily experiences determine which brain connections develop and which will last for a lifetime. The amount and quality of care, stimulation and interaction they receive in their early years is crucial. </a:t>
            </a:r>
          </a:p>
          <a:p>
            <a:pPr marL="285750" indent="-285750">
              <a:buFont typeface="Arial" panose="020B0604020202020204" pitchFamily="34" charset="0"/>
              <a:buChar char="•"/>
            </a:pPr>
            <a:r>
              <a:rPr lang="en-US" dirty="0"/>
              <a:t>At least one million new neural connections (synapses) are made every second, more than at any other time in life.</a:t>
            </a:r>
            <a:endParaRPr lang="en-GB" dirty="0"/>
          </a:p>
        </p:txBody>
      </p:sp>
      <p:sp>
        <p:nvSpPr>
          <p:cNvPr id="5" name="Text Placeholder 4"/>
          <p:cNvSpPr>
            <a:spLocks noGrp="1"/>
          </p:cNvSpPr>
          <p:nvPr>
            <p:ph type="body" sz="quarter" idx="12"/>
          </p:nvPr>
        </p:nvSpPr>
        <p:spPr>
          <a:xfrm>
            <a:off x="1616080" y="1268361"/>
            <a:ext cx="4471157" cy="4569533"/>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Gan ddechrau o enedigaeth, mae plant yn datblygu cysylltiadau ymennydd trwy eu profiadau bob dydd. Cânt eu hadeiladu trwy ryngweithio cadarnhaol â'u rhieni a'u gofalwyr a thrwy ddefnyddio eu synhwyrau i ryngweithio â'r byd. </a:t>
            </a:r>
          </a:p>
          <a:p>
            <a:pPr marL="285750" indent="-285750">
              <a:buFont typeface="Arial" panose="020B0604020202020204" pitchFamily="34" charset="0"/>
              <a:buChar char="•"/>
            </a:pPr>
            <a:r>
              <a:rPr lang="cy-GB" dirty="0">
                <a:latin typeface="Calibri"/>
                <a:cs typeface="Calibri"/>
              </a:rPr>
              <a:t>Mae profiadau dyddiol plentyn ifanc yn pennu pa gysylltiadau ymennydd sy'n datblygu a pha rai fydd yn para am oes. Mae maint ac ansawdd y gofal, yr ysgogiad a'r rhyngweithio a gânt yn eu blynyddoedd cynnar yn hollbwysig. </a:t>
            </a:r>
          </a:p>
          <a:p>
            <a:pPr marL="285750" indent="-285750">
              <a:buFont typeface="Arial" panose="020B0604020202020204" pitchFamily="34" charset="0"/>
              <a:buChar char="•"/>
            </a:pPr>
            <a:r>
              <a:rPr lang="cy-GB" dirty="0">
                <a:latin typeface="Calibri"/>
                <a:cs typeface="Calibri"/>
              </a:rPr>
              <a:t>Mae o leiaf miliwn o gysylltiadau </a:t>
            </a:r>
            <a:r>
              <a:rPr lang="cy-GB" err="1">
                <a:latin typeface="Calibri"/>
                <a:cs typeface="Calibri"/>
              </a:rPr>
              <a:t>niwrol</a:t>
            </a:r>
            <a:r>
              <a:rPr lang="cy-GB" dirty="0">
                <a:latin typeface="Calibri"/>
                <a:cs typeface="Calibri"/>
              </a:rPr>
              <a:t> newydd (synapsau) yn cael eu gwneud bob eiliad, yn fwy nag ar unrhyw adeg arall mewn bywyd.</a:t>
            </a:r>
          </a:p>
          <a:p>
            <a:endParaRPr lang="en-GB" dirty="0"/>
          </a:p>
        </p:txBody>
      </p:sp>
    </p:spTree>
    <p:custDataLst>
      <p:tags r:id="rId1"/>
    </p:custDataLst>
    <p:extLst>
      <p:ext uri="{BB962C8B-B14F-4D97-AF65-F5344CB8AC3E}">
        <p14:creationId xmlns:p14="http://schemas.microsoft.com/office/powerpoint/2010/main" val="386137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53" y="898121"/>
            <a:ext cx="4120408" cy="1031283"/>
          </a:xfrm>
        </p:spPr>
        <p:txBody>
          <a:bodyPr>
            <a:normAutofit/>
          </a:bodyPr>
          <a:lstStyle/>
          <a:p>
            <a:r>
              <a:rPr lang="cy-GB" b="1" dirty="0">
                <a:latin typeface="Calibri"/>
                <a:cs typeface="Calibri"/>
              </a:rPr>
              <a:t>Datblygiad yr ymennydd: </a:t>
            </a:r>
            <a:br>
              <a:rPr lang="cy-GB" b="1" dirty="0">
                <a:latin typeface="Calibri"/>
              </a:rPr>
            </a:br>
            <a:endParaRPr lang="en-GB" b="1">
              <a:latin typeface="Calibri"/>
              <a:cs typeface="Calibri"/>
            </a:endParaRPr>
          </a:p>
        </p:txBody>
      </p:sp>
      <p:sp>
        <p:nvSpPr>
          <p:cNvPr id="3" name="Text Placeholder 2"/>
          <p:cNvSpPr>
            <a:spLocks noGrp="1"/>
          </p:cNvSpPr>
          <p:nvPr>
            <p:ph type="body" sz="quarter" idx="10"/>
          </p:nvPr>
        </p:nvSpPr>
        <p:spPr>
          <a:xfrm>
            <a:off x="6153104" y="488471"/>
            <a:ext cx="4135183" cy="916265"/>
          </a:xfrm>
        </p:spPr>
        <p:txBody>
          <a:bodyPr vert="horz" lIns="91440" tIns="45720" rIns="91440" bIns="45720" rtlCol="0" anchor="t">
            <a:normAutofit/>
          </a:bodyPr>
          <a:lstStyle/>
          <a:p>
            <a:br>
              <a:rPr lang="en-US" dirty="0"/>
            </a:br>
            <a:r>
              <a:rPr lang="en-US" b="1" dirty="0"/>
              <a:t>Brain development: </a:t>
            </a:r>
            <a:endParaRPr lang="en-GB" b="1">
              <a:cs typeface="Arial"/>
            </a:endParaRPr>
          </a:p>
        </p:txBody>
      </p:sp>
      <p:sp>
        <p:nvSpPr>
          <p:cNvPr id="4" name="Text Placeholder 3"/>
          <p:cNvSpPr>
            <a:spLocks noGrp="1"/>
          </p:cNvSpPr>
          <p:nvPr>
            <p:ph type="body" sz="quarter" idx="11"/>
          </p:nvPr>
        </p:nvSpPr>
        <p:spPr>
          <a:xfrm>
            <a:off x="6254497" y="1935163"/>
            <a:ext cx="4315967" cy="3856036"/>
          </a:xfrm>
        </p:spPr>
        <p:txBody>
          <a:bodyPr vert="horz" lIns="91440" tIns="45720" rIns="91440" bIns="45720" rtlCol="0" anchor="t">
            <a:normAutofit/>
          </a:bodyPr>
          <a:lstStyle/>
          <a:p>
            <a:r>
              <a:rPr lang="en-US" sz="2400" dirty="0"/>
              <a:t>Quick think! </a:t>
            </a:r>
            <a:endParaRPr lang="en-GB" sz="2400" dirty="0"/>
          </a:p>
          <a:p>
            <a:endParaRPr lang="en-US" sz="2400" dirty="0"/>
          </a:p>
          <a:p>
            <a:r>
              <a:rPr lang="en-US" sz="2400" dirty="0"/>
              <a:t>What types of positive and negative factors do you think affect brain development?</a:t>
            </a:r>
            <a:endParaRPr lang="en-GB" sz="2400">
              <a:cs typeface="Arial"/>
            </a:endParaRPr>
          </a:p>
          <a:p>
            <a:endParaRPr lang="en-US" sz="2400" dirty="0">
              <a:cs typeface="Arial"/>
            </a:endParaRPr>
          </a:p>
          <a:p>
            <a:endParaRPr lang="en-US" sz="2400" dirty="0">
              <a:highlight>
                <a:srgbClr val="FFFF00"/>
              </a:highlight>
              <a:cs typeface="Arial"/>
            </a:endParaRPr>
          </a:p>
        </p:txBody>
      </p:sp>
      <p:sp>
        <p:nvSpPr>
          <p:cNvPr id="5" name="Text Placeholder 4"/>
          <p:cNvSpPr>
            <a:spLocks noGrp="1"/>
          </p:cNvSpPr>
          <p:nvPr>
            <p:ph type="body" sz="quarter" idx="12"/>
          </p:nvPr>
        </p:nvSpPr>
        <p:spPr>
          <a:xfrm>
            <a:off x="968542" y="1935164"/>
            <a:ext cx="4908551" cy="3480353"/>
          </a:xfrm>
        </p:spPr>
        <p:txBody>
          <a:bodyPr vert="horz" lIns="91440" tIns="45720" rIns="91440" bIns="45720" rtlCol="0" anchor="t">
            <a:normAutofit/>
          </a:bodyPr>
          <a:lstStyle/>
          <a:p>
            <a:r>
              <a:rPr lang="cy-GB" sz="2400" dirty="0">
                <a:latin typeface="Calibri"/>
                <a:cs typeface="Calibri"/>
              </a:rPr>
              <a:t>Meddyliwch yn gyflym! </a:t>
            </a:r>
            <a:endParaRPr lang="en-US"/>
          </a:p>
          <a:p>
            <a:endParaRPr lang="cy-GB" sz="2400" dirty="0">
              <a:latin typeface="Calibri"/>
              <a:cs typeface="Calibri"/>
            </a:endParaRPr>
          </a:p>
          <a:p>
            <a:r>
              <a:rPr lang="cy-GB" sz="2400" dirty="0">
                <a:latin typeface="Calibri"/>
                <a:cs typeface="Calibri"/>
              </a:rPr>
              <a:t>Pa fathau o ffactorau cadarnhaol a negyddol ydych chi'n meddwl sy'n effeithio ar ddatblygiad yr ymennydd?</a:t>
            </a:r>
            <a:endParaRPr lang="cy-GB">
              <a:cs typeface="Calibri"/>
            </a:endParaRPr>
          </a:p>
          <a:p>
            <a:endParaRPr lang="en-GB" dirty="0"/>
          </a:p>
        </p:txBody>
      </p:sp>
      <p:pic>
        <p:nvPicPr>
          <p:cNvPr id="6" name="Picture 5">
            <a:extLst>
              <a:ext uri="{FF2B5EF4-FFF2-40B4-BE49-F238E27FC236}">
                <a16:creationId xmlns:a16="http://schemas.microsoft.com/office/drawing/2014/main" id="{C85E304D-4A6F-1910-3718-EC5DC16304CF}"/>
              </a:ext>
            </a:extLst>
          </p:cNvPr>
          <p:cNvPicPr>
            <a:picLocks noChangeAspect="1"/>
          </p:cNvPicPr>
          <p:nvPr/>
        </p:nvPicPr>
        <p:blipFill>
          <a:blip r:embed="rId4"/>
          <a:stretch>
            <a:fillRect/>
          </a:stretch>
        </p:blipFill>
        <p:spPr>
          <a:xfrm>
            <a:off x="4790661" y="4862443"/>
            <a:ext cx="1009374" cy="998331"/>
          </a:xfrm>
          <a:prstGeom prst="rect">
            <a:avLst/>
          </a:prstGeom>
        </p:spPr>
      </p:pic>
      <p:pic>
        <p:nvPicPr>
          <p:cNvPr id="7" name="Picture 6">
            <a:extLst>
              <a:ext uri="{FF2B5EF4-FFF2-40B4-BE49-F238E27FC236}">
                <a16:creationId xmlns:a16="http://schemas.microsoft.com/office/drawing/2014/main" id="{E675765D-EB85-394B-33FE-5AD87D96B068}"/>
              </a:ext>
            </a:extLst>
          </p:cNvPr>
          <p:cNvPicPr>
            <a:picLocks noChangeAspect="1"/>
          </p:cNvPicPr>
          <p:nvPr/>
        </p:nvPicPr>
        <p:blipFill>
          <a:blip r:embed="rId5"/>
          <a:stretch>
            <a:fillRect/>
          </a:stretch>
        </p:blipFill>
        <p:spPr>
          <a:xfrm>
            <a:off x="5972313" y="4862443"/>
            <a:ext cx="965201" cy="987287"/>
          </a:xfrm>
          <a:prstGeom prst="rect">
            <a:avLst/>
          </a:prstGeom>
        </p:spPr>
      </p:pic>
    </p:spTree>
    <p:custDataLst>
      <p:tags r:id="rId1"/>
    </p:custDataLst>
    <p:extLst>
      <p:ext uri="{BB962C8B-B14F-4D97-AF65-F5344CB8AC3E}">
        <p14:creationId xmlns:p14="http://schemas.microsoft.com/office/powerpoint/2010/main" val="176390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659" y="439590"/>
            <a:ext cx="4431186" cy="5036896"/>
          </a:xfrm>
        </p:spPr>
        <p:txBody>
          <a:bodyPr>
            <a:normAutofit fontScale="90000"/>
          </a:bodyPr>
          <a:lstStyle/>
          <a:p>
            <a:r>
              <a:rPr lang="cy-GB" b="1" dirty="0">
                <a:latin typeface="Calibri"/>
                <a:cs typeface="Calibri"/>
              </a:rPr>
              <a:t>Camau hollbwysig yn natblygiad niwrolegol a'r ymennydd yn ystod:</a:t>
            </a:r>
            <a:br>
              <a:rPr lang="cy-GB" b="1" dirty="0"/>
            </a:br>
            <a:r>
              <a:rPr lang="cy-GB" b="1" dirty="0"/>
              <a:t> </a:t>
            </a:r>
            <a:br>
              <a:rPr lang="cy-GB" b="1" dirty="0"/>
            </a:br>
            <a:r>
              <a:rPr lang="cy-GB" dirty="0">
                <a:solidFill>
                  <a:schemeClr val="tx1"/>
                </a:solidFill>
                <a:latin typeface="Calibri"/>
                <a:cs typeface="Calibri"/>
              </a:rPr>
              <a:t>- cyfnod cyn geni </a:t>
            </a:r>
            <a:br>
              <a:rPr lang="cy-GB" dirty="0">
                <a:latin typeface="Calibri"/>
              </a:rPr>
            </a:br>
            <a:r>
              <a:rPr lang="cy-GB" dirty="0">
                <a:solidFill>
                  <a:schemeClr val="tx1"/>
                </a:solidFill>
                <a:latin typeface="Calibri"/>
                <a:cs typeface="Calibri"/>
              </a:rPr>
              <a:t>- plentyndod cynnar </a:t>
            </a:r>
            <a:br>
              <a:rPr lang="cy-GB" dirty="0">
                <a:latin typeface="Calibri"/>
              </a:rPr>
            </a:br>
            <a:r>
              <a:rPr lang="cy-GB" dirty="0">
                <a:solidFill>
                  <a:schemeClr val="tx1"/>
                </a:solidFill>
                <a:latin typeface="Calibri"/>
                <a:cs typeface="Calibri"/>
              </a:rPr>
              <a:t>- llencyndod </a:t>
            </a:r>
            <a:br>
              <a:rPr lang="cy-GB" dirty="0">
                <a:latin typeface="Calibri"/>
              </a:rPr>
            </a:br>
            <a:r>
              <a:rPr lang="cy-GB" dirty="0">
                <a:solidFill>
                  <a:schemeClr val="tx1"/>
                </a:solidFill>
                <a:latin typeface="Calibri"/>
                <a:cs typeface="Calibri"/>
              </a:rPr>
              <a:t>- oedolaeth ifanc.</a:t>
            </a:r>
            <a:br>
              <a:rPr lang="cy-GB" dirty="0">
                <a:latin typeface="Calibri"/>
              </a:rPr>
            </a:br>
            <a:br>
              <a:rPr lang="cy-GB" dirty="0">
                <a:latin typeface="Calibri"/>
              </a:rPr>
            </a:br>
            <a:r>
              <a:rPr lang="cy-GB" dirty="0">
                <a:solidFill>
                  <a:schemeClr val="tx1"/>
                </a:solidFill>
                <a:latin typeface="Calibri"/>
                <a:cs typeface="Calibri"/>
              </a:rPr>
              <a:t>Fideo (5 munud</a:t>
            </a:r>
            <a:r>
              <a:rPr lang="cy-GB" dirty="0">
                <a:solidFill>
                  <a:schemeClr val="tx1"/>
                </a:solidFill>
              </a:rPr>
              <a:t>)</a:t>
            </a:r>
            <a:br>
              <a:rPr lang="cy-GB" dirty="0"/>
            </a:br>
            <a:br>
              <a:rPr lang="cy-GB" b="1" dirty="0"/>
            </a:br>
            <a:br>
              <a:rPr lang="cy-GB" b="1" dirty="0"/>
            </a:br>
            <a:endParaRPr lang="cy-GB" b="1">
              <a:cs typeface="Arial" panose="020B0604020202020204"/>
            </a:endParaRPr>
          </a:p>
        </p:txBody>
      </p:sp>
      <p:sp>
        <p:nvSpPr>
          <p:cNvPr id="4" name="Title 1">
            <a:extLst>
              <a:ext uri="{FF2B5EF4-FFF2-40B4-BE49-F238E27FC236}">
                <a16:creationId xmlns:a16="http://schemas.microsoft.com/office/drawing/2014/main" id="{B774D80E-7686-7DF5-826B-74CCB0FE3BE3}"/>
              </a:ext>
            </a:extLst>
          </p:cNvPr>
          <p:cNvSpPr txBox="1">
            <a:spLocks/>
          </p:cNvSpPr>
          <p:nvPr/>
        </p:nvSpPr>
        <p:spPr bwMode="auto">
          <a:xfrm>
            <a:off x="7379696" y="500574"/>
            <a:ext cx="3746131" cy="503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r>
              <a:rPr lang="en-GB" sz="2500" b="1" dirty="0">
                <a:latin typeface="Calibri"/>
                <a:cs typeface="Calibri"/>
              </a:rPr>
              <a:t>Critical stages in neurological and brain development during: </a:t>
            </a:r>
            <a:endParaRPr lang="en-GB">
              <a:solidFill>
                <a:srgbClr val="000000"/>
              </a:solidFill>
            </a:endParaRPr>
          </a:p>
          <a:p>
            <a:br>
              <a:rPr lang="en-GB" sz="2500" b="1" dirty="0"/>
            </a:br>
            <a:r>
              <a:rPr lang="en-GB" sz="2500" dirty="0">
                <a:solidFill>
                  <a:schemeClr val="tx1"/>
                </a:solidFill>
                <a:latin typeface="Calibri"/>
                <a:cs typeface="Calibri"/>
              </a:rPr>
              <a:t>- the pre-birth period </a:t>
            </a:r>
            <a:br>
              <a:rPr lang="en-GB" sz="2500" dirty="0">
                <a:latin typeface="Calibri"/>
                <a:cs typeface="Arial"/>
              </a:rPr>
            </a:br>
            <a:r>
              <a:rPr lang="en-GB" sz="2500" dirty="0">
                <a:solidFill>
                  <a:schemeClr val="tx1"/>
                </a:solidFill>
                <a:latin typeface="Calibri"/>
                <a:cs typeface="Calibri"/>
              </a:rPr>
              <a:t>- early childhood </a:t>
            </a:r>
            <a:br>
              <a:rPr lang="en-GB" sz="2500" dirty="0">
                <a:latin typeface="Calibri"/>
              </a:rPr>
            </a:br>
            <a:r>
              <a:rPr lang="en-GB" sz="2500" dirty="0">
                <a:solidFill>
                  <a:schemeClr val="tx1"/>
                </a:solidFill>
                <a:latin typeface="Calibri"/>
                <a:cs typeface="Calibri"/>
              </a:rPr>
              <a:t>- adolescence </a:t>
            </a:r>
            <a:endParaRPr lang="en-GB" sz="2500">
              <a:solidFill>
                <a:schemeClr val="tx1"/>
              </a:solidFill>
              <a:latin typeface="Calibri"/>
              <a:cs typeface="Calibri"/>
            </a:endParaRPr>
          </a:p>
          <a:p>
            <a:r>
              <a:rPr lang="en-GB" sz="2500" dirty="0">
                <a:solidFill>
                  <a:schemeClr val="tx1"/>
                </a:solidFill>
                <a:latin typeface="Calibri"/>
                <a:cs typeface="Calibri"/>
              </a:rPr>
              <a:t>- young adulthood.</a:t>
            </a:r>
            <a:br>
              <a:rPr lang="en-GB" sz="2500" dirty="0">
                <a:latin typeface="Calibri"/>
              </a:rPr>
            </a:br>
            <a:endParaRPr lang="en-GB" sz="2500">
              <a:solidFill>
                <a:schemeClr val="tx1"/>
              </a:solidFill>
              <a:latin typeface="Calibri"/>
              <a:cs typeface="Arial"/>
            </a:endParaRPr>
          </a:p>
          <a:p>
            <a:r>
              <a:rPr lang="en-GB" sz="2500" dirty="0">
                <a:solidFill>
                  <a:schemeClr val="tx1"/>
                </a:solidFill>
                <a:latin typeface="Calibri"/>
                <a:cs typeface="Calibri"/>
              </a:rPr>
              <a:t>Video (5 mins)</a:t>
            </a:r>
            <a:br>
              <a:rPr lang="en-GB" sz="2500" dirty="0">
                <a:latin typeface="Calibri"/>
              </a:rPr>
            </a:br>
            <a:endParaRPr lang="en-GB" sz="2500" b="1">
              <a:cs typeface="Arial"/>
            </a:endParaRPr>
          </a:p>
        </p:txBody>
      </p:sp>
      <p:pic>
        <p:nvPicPr>
          <p:cNvPr id="3" name="Online Media 2" title="How a child's brain develops through early experiences">
            <a:hlinkClick r:id="" action="ppaction://media"/>
            <a:extLst>
              <a:ext uri="{FF2B5EF4-FFF2-40B4-BE49-F238E27FC236}">
                <a16:creationId xmlns:a16="http://schemas.microsoft.com/office/drawing/2014/main" id="{15CD2D84-F387-F1EC-B900-FBD1A9C18BD0}"/>
              </a:ext>
            </a:extLst>
          </p:cNvPr>
          <p:cNvPicPr>
            <a:picLocks noRot="1" noChangeAspect="1"/>
          </p:cNvPicPr>
          <p:nvPr>
            <a:videoFile r:link="rId2"/>
          </p:nvPr>
        </p:nvPicPr>
        <p:blipFill>
          <a:blip r:embed="rId5"/>
          <a:stretch>
            <a:fillRect/>
          </a:stretch>
        </p:blipFill>
        <p:spPr>
          <a:xfrm>
            <a:off x="4955396" y="4106054"/>
            <a:ext cx="2540000" cy="1435100"/>
          </a:xfrm>
          <a:prstGeom prst="rect">
            <a:avLst/>
          </a:prstGeom>
        </p:spPr>
      </p:pic>
    </p:spTree>
    <p:custDataLst>
      <p:tags r:id="rId1"/>
    </p:custDataLst>
    <p:extLst>
      <p:ext uri="{BB962C8B-B14F-4D97-AF65-F5344CB8AC3E}">
        <p14:creationId xmlns:p14="http://schemas.microsoft.com/office/powerpoint/2010/main" val="404991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178" y="389690"/>
            <a:ext cx="4246994" cy="1038729"/>
          </a:xfrm>
        </p:spPr>
        <p:txBody>
          <a:bodyPr>
            <a:normAutofit fontScale="90000"/>
          </a:bodyPr>
          <a:lstStyle/>
          <a:p>
            <a:r>
              <a:rPr lang="cy-GB" sz="2200" b="1" dirty="0">
                <a:latin typeface="Calibri"/>
                <a:cs typeface="Calibri"/>
              </a:rPr>
              <a:t>Datblygiad yr ymennydd: llencyndod i oedolaeth gynnar ('Tocio'). </a:t>
            </a:r>
            <a:br>
              <a:rPr lang="cy-GB" b="1" dirty="0">
                <a:latin typeface="Arial"/>
              </a:rPr>
            </a:br>
            <a:endParaRPr lang="en-GB" dirty="0"/>
          </a:p>
        </p:txBody>
      </p:sp>
      <p:sp>
        <p:nvSpPr>
          <p:cNvPr id="3" name="Text Placeholder 2"/>
          <p:cNvSpPr>
            <a:spLocks noGrp="1"/>
          </p:cNvSpPr>
          <p:nvPr>
            <p:ph type="body" sz="quarter" idx="10"/>
          </p:nvPr>
        </p:nvSpPr>
        <p:spPr>
          <a:xfrm>
            <a:off x="6724872" y="388644"/>
            <a:ext cx="4467644" cy="863803"/>
          </a:xfrm>
        </p:spPr>
        <p:txBody>
          <a:bodyPr/>
          <a:lstStyle/>
          <a:p>
            <a:r>
              <a:rPr lang="en-US" sz="2000" b="1" dirty="0"/>
              <a:t>Brain development: adolescence to early adulthood (‘Pruning’). </a:t>
            </a:r>
            <a:endParaRPr lang="en-GB" sz="2000" b="1">
              <a:cs typeface="Arial"/>
            </a:endParaRPr>
          </a:p>
        </p:txBody>
      </p:sp>
      <p:sp>
        <p:nvSpPr>
          <p:cNvPr id="4" name="Text Placeholder 3"/>
          <p:cNvSpPr>
            <a:spLocks noGrp="1"/>
          </p:cNvSpPr>
          <p:nvPr>
            <p:ph type="body" sz="quarter" idx="11"/>
          </p:nvPr>
        </p:nvSpPr>
        <p:spPr>
          <a:xfrm>
            <a:off x="6386513" y="914401"/>
            <a:ext cx="4243718" cy="4986527"/>
          </a:xfrm>
        </p:spPr>
        <p:txBody>
          <a:bodyPr>
            <a:normAutofit/>
          </a:bodyPr>
          <a:lstStyle/>
          <a:p>
            <a:pPr marL="285750" indent="-285750">
              <a:buFont typeface="Arial" panose="020B0604020202020204" pitchFamily="34" charset="0"/>
              <a:buChar char="•"/>
            </a:pPr>
            <a:r>
              <a:rPr lang="en-US" dirty="0"/>
              <a:t>During this phase, an adolescent’s decision-making can be overly influenced by emotions, because their brains rely more on the limbic system (the emotional seat of the brain) than the more rational prefrontal cortex, which has not matured. </a:t>
            </a:r>
          </a:p>
          <a:p>
            <a:pPr marL="285750" indent="-285750">
              <a:buFont typeface="Arial" panose="020B0604020202020204" pitchFamily="34" charset="0"/>
              <a:buChar char="•"/>
            </a:pPr>
            <a:r>
              <a:rPr lang="en-US" dirty="0"/>
              <a:t>This might explain why adolescents are more likely to: </a:t>
            </a:r>
          </a:p>
          <a:p>
            <a:r>
              <a:rPr lang="en-US" dirty="0"/>
              <a:t>-   </a:t>
            </a:r>
            <a:r>
              <a:rPr lang="en-GB" dirty="0"/>
              <a:t>act on impulse.</a:t>
            </a:r>
          </a:p>
          <a:p>
            <a:pPr marL="285750" indent="-285750">
              <a:buFontTx/>
              <a:buChar char="-"/>
            </a:pPr>
            <a:r>
              <a:rPr lang="en-GB" dirty="0"/>
              <a:t>misread or misinterpret social cues    and emotions.</a:t>
            </a:r>
          </a:p>
          <a:p>
            <a:r>
              <a:rPr lang="en-GB" dirty="0"/>
              <a:t>-   get into accidents of all kinds.</a:t>
            </a:r>
          </a:p>
          <a:p>
            <a:r>
              <a:rPr lang="en-GB" dirty="0"/>
              <a:t>-   get involved in fights.</a:t>
            </a:r>
          </a:p>
          <a:p>
            <a:pPr marL="285750" indent="-285750">
              <a:buFontTx/>
              <a:buChar char="-"/>
            </a:pPr>
            <a:r>
              <a:rPr lang="en-GB" dirty="0"/>
              <a:t>engage in dangerous or risky     behaviour.</a:t>
            </a:r>
          </a:p>
          <a:p>
            <a:endParaRPr lang="en-GB" dirty="0"/>
          </a:p>
        </p:txBody>
      </p:sp>
      <p:sp>
        <p:nvSpPr>
          <p:cNvPr id="5" name="Text Placeholder 4"/>
          <p:cNvSpPr>
            <a:spLocks noGrp="1"/>
          </p:cNvSpPr>
          <p:nvPr>
            <p:ph type="body" sz="quarter" idx="12"/>
          </p:nvPr>
        </p:nvSpPr>
        <p:spPr>
          <a:xfrm>
            <a:off x="758993" y="1093322"/>
            <a:ext cx="4052386" cy="4907868"/>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dirty="0">
                <a:latin typeface="Calibri"/>
                <a:cs typeface="Calibri"/>
              </a:rPr>
              <a:t>Yn ystod y cyfnod hwn, gall emosiynau y glasoed ddylanwadu'n ormodol ar wneud penderfyniadau, oherwydd bod eu hymennydd yn dibynnu mwy ar y system </a:t>
            </a:r>
            <a:r>
              <a:rPr lang="cy-GB" err="1">
                <a:latin typeface="Calibri"/>
                <a:cs typeface="Calibri"/>
              </a:rPr>
              <a:t>limbig</a:t>
            </a:r>
            <a:r>
              <a:rPr lang="cy-GB" dirty="0">
                <a:latin typeface="Calibri"/>
                <a:cs typeface="Calibri"/>
              </a:rPr>
              <a:t> (ardal emosiynol yr ymennydd) na'r cortecs rhagflaenol mwy rhesymegol, nad yw wedi aeddfedu. </a:t>
            </a:r>
          </a:p>
          <a:p>
            <a:pPr marL="285750" indent="-285750">
              <a:buFont typeface="Arial" panose="020B0604020202020204" pitchFamily="34" charset="0"/>
              <a:buChar char="•"/>
            </a:pPr>
            <a:r>
              <a:rPr lang="cy-GB" dirty="0">
                <a:latin typeface="Calibri"/>
                <a:cs typeface="Calibri"/>
              </a:rPr>
              <a:t>Gallai hyn esbonio pam mae pobl ifanc yn eu harddegau yn fwy tebygol o: </a:t>
            </a:r>
          </a:p>
          <a:p>
            <a:r>
              <a:rPr lang="cy-GB" dirty="0">
                <a:latin typeface="Calibri"/>
                <a:cs typeface="Calibri"/>
              </a:rPr>
              <a:t>- gweithredu ar ysgogiad.</a:t>
            </a:r>
          </a:p>
          <a:p>
            <a:pPr marL="285750" indent="-285750">
              <a:buFontTx/>
              <a:buChar char="-"/>
            </a:pPr>
            <a:r>
              <a:rPr lang="cy-GB" dirty="0">
                <a:latin typeface="Calibri"/>
                <a:cs typeface="Calibri"/>
              </a:rPr>
              <a:t>camddarllen neu gamddehongli ciwiau ac emosiynau cymdeithasol.</a:t>
            </a:r>
          </a:p>
          <a:p>
            <a:r>
              <a:rPr lang="cy-GB" dirty="0">
                <a:latin typeface="Calibri"/>
                <a:cs typeface="Calibri"/>
              </a:rPr>
              <a:t>- cael damweiniau o bob math.</a:t>
            </a:r>
          </a:p>
          <a:p>
            <a:r>
              <a:rPr lang="cy-GB" dirty="0">
                <a:latin typeface="Calibri"/>
                <a:cs typeface="Calibri"/>
              </a:rPr>
              <a:t>- cymryd rhan mewn ymladd.</a:t>
            </a:r>
          </a:p>
          <a:p>
            <a:pPr marL="285750" indent="-285750">
              <a:buFontTx/>
              <a:buChar char="-"/>
            </a:pPr>
            <a:r>
              <a:rPr lang="cy-GB" dirty="0">
                <a:latin typeface="Calibri"/>
                <a:cs typeface="Calibri"/>
              </a:rPr>
              <a:t>cymryd rhan mewn ymddygiad peryglus neu llawn risg.</a:t>
            </a:r>
          </a:p>
          <a:p>
            <a:endParaRPr lang="en-GB" dirty="0"/>
          </a:p>
        </p:txBody>
      </p:sp>
    </p:spTree>
    <p:custDataLst>
      <p:tags r:id="rId1"/>
    </p:custDataLst>
    <p:extLst>
      <p:ext uri="{BB962C8B-B14F-4D97-AF65-F5344CB8AC3E}">
        <p14:creationId xmlns:p14="http://schemas.microsoft.com/office/powerpoint/2010/main" val="397809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742" y="98236"/>
            <a:ext cx="4455489" cy="1031283"/>
          </a:xfrm>
        </p:spPr>
        <p:txBody>
          <a:bodyPr>
            <a:normAutofit fontScale="90000"/>
          </a:bodyPr>
          <a:lstStyle/>
          <a:p>
            <a:r>
              <a:rPr lang="cy-GB" sz="2200" b="1" dirty="0">
                <a:latin typeface="Calibri"/>
                <a:cs typeface="Calibri"/>
              </a:rPr>
              <a:t>Datblygiad yr ymennydd: (Ffurfiant Myelin). </a:t>
            </a:r>
            <a:br>
              <a:rPr lang="cy-GB" b="1" dirty="0">
                <a:latin typeface="Arial"/>
              </a:rPr>
            </a:br>
            <a:endParaRPr lang="en-GB" b="1">
              <a:cs typeface="Arial"/>
            </a:endParaRPr>
          </a:p>
        </p:txBody>
      </p:sp>
      <p:sp>
        <p:nvSpPr>
          <p:cNvPr id="3" name="Text Placeholder 2"/>
          <p:cNvSpPr>
            <a:spLocks noGrp="1"/>
          </p:cNvSpPr>
          <p:nvPr>
            <p:ph type="body" sz="quarter" idx="10"/>
          </p:nvPr>
        </p:nvSpPr>
        <p:spPr>
          <a:xfrm>
            <a:off x="6386514" y="96902"/>
            <a:ext cx="4147375" cy="890650"/>
          </a:xfrm>
        </p:spPr>
        <p:txBody>
          <a:bodyPr/>
          <a:lstStyle/>
          <a:p>
            <a:r>
              <a:rPr lang="en-US" sz="2000" b="1" dirty="0"/>
              <a:t>Brain development: (Myelin Formation). </a:t>
            </a:r>
            <a:endParaRPr lang="en-GB" sz="2000" b="1">
              <a:cs typeface="Arial"/>
            </a:endParaRPr>
          </a:p>
          <a:p>
            <a:endParaRPr lang="en-GB" dirty="0"/>
          </a:p>
        </p:txBody>
      </p:sp>
      <p:sp>
        <p:nvSpPr>
          <p:cNvPr id="4" name="Text Placeholder 3"/>
          <p:cNvSpPr>
            <a:spLocks noGrp="1"/>
          </p:cNvSpPr>
          <p:nvPr>
            <p:ph type="body" sz="quarter" idx="11"/>
          </p:nvPr>
        </p:nvSpPr>
        <p:spPr>
          <a:xfrm>
            <a:off x="6113812" y="751450"/>
            <a:ext cx="4549472" cy="5365630"/>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sz="1600" dirty="0"/>
              <a:t>Myelin is a healthy sheath that surrounds connected neurons. Its purpose is to protect the nerve cells, but also co-ordinate communication. It allows neurons to communicate 3,000 times faster than non-sheathed neurons, resulting in a more efficient brain. The process is known as ‘integration’, and is part of the ‘re-modeling’ of the adolescent brain. </a:t>
            </a:r>
            <a:endParaRPr lang="en-GB" sz="1600" dirty="0"/>
          </a:p>
        </p:txBody>
      </p:sp>
      <p:sp>
        <p:nvSpPr>
          <p:cNvPr id="5" name="Text Placeholder 4"/>
          <p:cNvSpPr>
            <a:spLocks noGrp="1"/>
          </p:cNvSpPr>
          <p:nvPr>
            <p:ph type="body" sz="quarter" idx="12"/>
          </p:nvPr>
        </p:nvSpPr>
        <p:spPr>
          <a:xfrm>
            <a:off x="1795231" y="3313472"/>
            <a:ext cx="4038833" cy="2550879"/>
          </a:xfrm>
        </p:spPr>
        <p:txBody>
          <a:bodyPr>
            <a:normAutofit/>
          </a:bodyPr>
          <a:lstStyle/>
          <a:p>
            <a:r>
              <a:rPr lang="cy-GB" sz="1600" dirty="0">
                <a:latin typeface="Arial"/>
              </a:rPr>
              <a:t>Mae Myelin yn wain iach sy'n amgylchynu niwronau cysylltiedig. Ei ddiben yw amddiffyn y celloedd nerfol, ond mae hefyd yn cydlynu cyfathrebu. Mae'n caniatáu i niwronau gyfathrebu 3,000 gwaith yn gyflymach na niwronau heb eu gorchuddio, gan arwain at ymennydd mwy effeithlon. Gelwir y broses yn 'integreiddio', ac mae'n rhan o 'ail-fodelu' ymennydd y glasoed. </a:t>
            </a:r>
            <a:endParaRPr lang="cy-GB" sz="1600" dirty="0">
              <a:latin typeface="Arial"/>
              <a:cs typeface="Arial"/>
            </a:endParaRPr>
          </a:p>
          <a:p>
            <a:endParaRPr lang="en-GB" dirty="0"/>
          </a:p>
        </p:txBody>
      </p:sp>
      <p:pic>
        <p:nvPicPr>
          <p:cNvPr id="1026" name="Picture 2" descr="Neuron with myelin shea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004" y="880768"/>
            <a:ext cx="3928056" cy="22311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986631" y="1379709"/>
            <a:ext cx="2220686" cy="1340038"/>
          </a:xfrm>
          <a:prstGeom prst="rect">
            <a:avLst/>
          </a:prstGeom>
        </p:spPr>
        <p:txBody>
          <a:bodyPr vert="horz" wrap="square" lIns="91440" tIns="45720" rIns="91440" bIns="45720" rtlCol="0" anchor="ctr">
            <a:normAutofit/>
          </a:bodyPr>
          <a:lstStyle/>
          <a:p>
            <a:r>
              <a:rPr lang="en-GB" dirty="0"/>
              <a:t>N.B. This image is only available in English</a:t>
            </a:r>
          </a:p>
        </p:txBody>
      </p:sp>
    </p:spTree>
    <p:custDataLst>
      <p:tags r:id="rId1"/>
    </p:custDataLst>
    <p:extLst>
      <p:ext uri="{BB962C8B-B14F-4D97-AF65-F5344CB8AC3E}">
        <p14:creationId xmlns:p14="http://schemas.microsoft.com/office/powerpoint/2010/main" val="18963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976" y="637252"/>
            <a:ext cx="3681080" cy="1031283"/>
          </a:xfrm>
        </p:spPr>
        <p:txBody>
          <a:bodyPr>
            <a:normAutofit/>
          </a:bodyPr>
          <a:lstStyle/>
          <a:p>
            <a:r>
              <a:rPr lang="cy-GB" sz="2400" b="1" dirty="0">
                <a:latin typeface="Calibri"/>
                <a:cs typeface="Calibri"/>
              </a:rPr>
              <a:t>Cerrig Milltir Datblygiadol</a:t>
            </a:r>
            <a:br>
              <a:rPr lang="cy-GB" sz="3200" b="1" dirty="0">
                <a:latin typeface="Calibri"/>
              </a:rPr>
            </a:br>
            <a:endParaRPr lang="en-GB" sz="3200" b="1">
              <a:latin typeface="Calibri"/>
              <a:cs typeface="Calibri"/>
            </a:endParaRPr>
          </a:p>
        </p:txBody>
      </p:sp>
      <p:sp>
        <p:nvSpPr>
          <p:cNvPr id="3" name="Text Placeholder 2"/>
          <p:cNvSpPr>
            <a:spLocks noGrp="1"/>
          </p:cNvSpPr>
          <p:nvPr>
            <p:ph type="body" sz="quarter" idx="10"/>
          </p:nvPr>
        </p:nvSpPr>
        <p:spPr>
          <a:xfrm>
            <a:off x="5922317" y="633528"/>
            <a:ext cx="4316421" cy="485534"/>
          </a:xfrm>
        </p:spPr>
        <p:txBody>
          <a:bodyPr vert="horz" lIns="91440" tIns="45720" rIns="91440" bIns="45720" rtlCol="0" anchor="t">
            <a:normAutofit/>
          </a:bodyPr>
          <a:lstStyle/>
          <a:p>
            <a:r>
              <a:rPr lang="en-US" sz="2400" b="1" dirty="0"/>
              <a:t>Developmental Milestones</a:t>
            </a:r>
            <a:endParaRPr lang="en-GB" sz="2400" b="1">
              <a:cs typeface="Arial"/>
            </a:endParaRPr>
          </a:p>
        </p:txBody>
      </p:sp>
      <p:sp>
        <p:nvSpPr>
          <p:cNvPr id="4" name="Text Placeholder 3"/>
          <p:cNvSpPr>
            <a:spLocks noGrp="1"/>
          </p:cNvSpPr>
          <p:nvPr>
            <p:ph type="body" sz="quarter" idx="11"/>
          </p:nvPr>
        </p:nvSpPr>
        <p:spPr>
          <a:xfrm>
            <a:off x="6207119" y="388259"/>
            <a:ext cx="4315968" cy="5254751"/>
          </a:xfrm>
        </p:spPr>
        <p:txBody>
          <a:bodyPr>
            <a:norm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Birth to 1 year:</a:t>
            </a:r>
          </a:p>
          <a:p>
            <a:pPr marL="285750" indent="-285750">
              <a:buFont typeface="Arial" panose="020B0604020202020204" pitchFamily="34" charset="0"/>
              <a:buChar char="•"/>
            </a:pPr>
            <a:endParaRPr lang="en-US" b="1" dirty="0"/>
          </a:p>
          <a:p>
            <a:pPr marL="285750" indent="-285750">
              <a:buFontTx/>
              <a:buChar char="-"/>
            </a:pPr>
            <a:r>
              <a:rPr lang="en-GB" dirty="0"/>
              <a:t>Suck and swallow.</a:t>
            </a:r>
          </a:p>
          <a:p>
            <a:pPr marL="285750" indent="-285750">
              <a:buFontTx/>
              <a:buChar char="-"/>
            </a:pPr>
            <a:r>
              <a:rPr lang="en-US" dirty="0"/>
              <a:t>Recognise their mother’s voice and smell.</a:t>
            </a:r>
          </a:p>
          <a:p>
            <a:pPr marL="285750" indent="-285750">
              <a:buFontTx/>
              <a:buChar char="-"/>
            </a:pPr>
            <a:r>
              <a:rPr lang="en-US" dirty="0"/>
              <a:t>When held up, try to make stepping movements. </a:t>
            </a:r>
          </a:p>
          <a:p>
            <a:pPr marL="285750" indent="-285750">
              <a:buFontTx/>
              <a:buChar char="-"/>
            </a:pPr>
            <a:r>
              <a:rPr lang="en-US" dirty="0"/>
              <a:t>Grasp an object that has touched the palm of their hand.</a:t>
            </a:r>
          </a:p>
          <a:p>
            <a:pPr marL="285750" indent="-285750">
              <a:buFontTx/>
              <a:buChar char="-"/>
            </a:pPr>
            <a:r>
              <a:rPr lang="en-US" dirty="0"/>
              <a:t>See faces as fuzzy shapes.</a:t>
            </a:r>
          </a:p>
          <a:p>
            <a:pPr marL="285750" indent="-285750">
              <a:buFontTx/>
              <a:buChar char="-"/>
            </a:pPr>
            <a:r>
              <a:rPr lang="en-GB" dirty="0"/>
              <a:t>Cry when: hungry, in pain, needs changing or for cuddling. </a:t>
            </a:r>
            <a:endParaRPr lang="en-US" dirty="0"/>
          </a:p>
          <a:p>
            <a:pPr marL="285750" indent="-285750">
              <a:buFontTx/>
              <a:buChar char="-"/>
            </a:pPr>
            <a:endParaRPr lang="en-US" dirty="0"/>
          </a:p>
          <a:p>
            <a:pPr marL="285750" indent="-285750">
              <a:buFontTx/>
              <a:buChar char="-"/>
            </a:pPr>
            <a:endParaRPr lang="en-GB" dirty="0"/>
          </a:p>
        </p:txBody>
      </p:sp>
      <p:sp>
        <p:nvSpPr>
          <p:cNvPr id="5" name="Text Placeholder 4"/>
          <p:cNvSpPr>
            <a:spLocks noGrp="1"/>
          </p:cNvSpPr>
          <p:nvPr>
            <p:ph type="body" sz="quarter" idx="12"/>
          </p:nvPr>
        </p:nvSpPr>
        <p:spPr>
          <a:xfrm>
            <a:off x="1795231" y="1149625"/>
            <a:ext cx="4023941" cy="4572748"/>
          </a:xfrm>
        </p:spPr>
        <p:txBody>
          <a:bodyPr vert="horz" lIns="91440" tIns="45720" rIns="91440" bIns="45720" rtlCol="0" anchor="t">
            <a:normAutofit/>
          </a:bodyPr>
          <a:lstStyle/>
          <a:p>
            <a:pPr marL="285750" indent="-285750">
              <a:buFont typeface="Arial" panose="020B0604020202020204" pitchFamily="34" charset="0"/>
              <a:buChar char="•"/>
            </a:pPr>
            <a:r>
              <a:rPr lang="cy-GB" b="1" dirty="0">
                <a:latin typeface="Arial"/>
              </a:rPr>
              <a:t>Genedigaeth i flwydd:</a:t>
            </a:r>
          </a:p>
          <a:p>
            <a:pPr marL="285750" indent="-285750">
              <a:buFont typeface="Arial" panose="020B0604020202020204" pitchFamily="34" charset="0"/>
              <a:buChar char="•"/>
            </a:pPr>
            <a:endParaRPr lang="en-US" b="1" dirty="0"/>
          </a:p>
          <a:p>
            <a:pPr marL="285750" indent="-285750">
              <a:buFontTx/>
              <a:buChar char="-"/>
            </a:pPr>
            <a:r>
              <a:rPr lang="cy-GB" dirty="0">
                <a:latin typeface="Arial"/>
              </a:rPr>
              <a:t>Sugno a llyncu.</a:t>
            </a:r>
          </a:p>
          <a:p>
            <a:pPr marL="285750" indent="-285750">
              <a:buFontTx/>
              <a:buChar char="-"/>
            </a:pPr>
            <a:r>
              <a:rPr lang="cy-GB" dirty="0">
                <a:latin typeface="Arial"/>
              </a:rPr>
              <a:t>Adnabod llais ac arogl ei fam.</a:t>
            </a:r>
          </a:p>
          <a:p>
            <a:pPr marL="285750" indent="-285750">
              <a:buFontTx/>
              <a:buChar char="-"/>
            </a:pPr>
            <a:r>
              <a:rPr lang="cy-GB" dirty="0">
                <a:latin typeface="Arial"/>
              </a:rPr>
              <a:t>Pan fydd yn cael ei ddal i fyny, yn ceisio gwneud symudiadau camu. </a:t>
            </a:r>
          </a:p>
          <a:p>
            <a:pPr marL="285750" indent="-285750">
              <a:buFontTx/>
              <a:buChar char="-"/>
            </a:pPr>
            <a:r>
              <a:rPr lang="cy-GB" dirty="0">
                <a:latin typeface="Arial"/>
              </a:rPr>
              <a:t>Gafael mewn gwrthrych sydd wedi cyffwrdd â chledr ei law.</a:t>
            </a:r>
          </a:p>
          <a:p>
            <a:pPr marL="285750" indent="-285750">
              <a:buFontTx/>
              <a:buChar char="-"/>
            </a:pPr>
            <a:r>
              <a:rPr lang="cy-GB" dirty="0">
                <a:latin typeface="Arial"/>
              </a:rPr>
              <a:t>Gweld wynebau fel siapiau niwlog.</a:t>
            </a:r>
          </a:p>
          <a:p>
            <a:pPr marL="285750" indent="-285750">
              <a:buFontTx/>
              <a:buChar char="-"/>
            </a:pPr>
            <a:r>
              <a:rPr lang="cy-GB" dirty="0">
                <a:latin typeface="Arial"/>
              </a:rPr>
              <a:t>Crio pan: yn newynog, mewn poen, angen ei newid neu i gofleidio. </a:t>
            </a:r>
          </a:p>
          <a:p>
            <a:endParaRPr lang="en-GB" dirty="0"/>
          </a:p>
        </p:txBody>
      </p:sp>
      <p:pic>
        <p:nvPicPr>
          <p:cNvPr id="6" name="Picture 5"/>
          <p:cNvPicPr>
            <a:picLocks noChangeAspect="1"/>
          </p:cNvPicPr>
          <p:nvPr/>
        </p:nvPicPr>
        <p:blipFill>
          <a:blip r:embed="rId4"/>
          <a:stretch>
            <a:fillRect/>
          </a:stretch>
        </p:blipFill>
        <p:spPr>
          <a:xfrm>
            <a:off x="9724552" y="511615"/>
            <a:ext cx="1591351" cy="1927011"/>
          </a:xfrm>
          <a:prstGeom prst="rect">
            <a:avLst/>
          </a:prstGeom>
        </p:spPr>
      </p:pic>
    </p:spTree>
    <p:custDataLst>
      <p:tags r:id="rId1"/>
    </p:custDataLst>
    <p:extLst>
      <p:ext uri="{BB962C8B-B14F-4D97-AF65-F5344CB8AC3E}">
        <p14:creationId xmlns:p14="http://schemas.microsoft.com/office/powerpoint/2010/main" val="118799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051" y="139527"/>
            <a:ext cx="4157640" cy="1038729"/>
          </a:xfrm>
        </p:spPr>
        <p:txBody>
          <a:bodyPr>
            <a:normAutofit/>
          </a:bodyPr>
          <a:lstStyle/>
          <a:p>
            <a:r>
              <a:rPr lang="cy-GB" sz="2400" b="1" dirty="0">
                <a:latin typeface="Arial"/>
              </a:rPr>
              <a:t>Un i dair oed</a:t>
            </a:r>
            <a:endParaRPr lang="en-GB" sz="2400" b="1">
              <a:cs typeface="Arial"/>
            </a:endParaRPr>
          </a:p>
        </p:txBody>
      </p:sp>
      <p:sp>
        <p:nvSpPr>
          <p:cNvPr id="3" name="Text Placeholder 2"/>
          <p:cNvSpPr>
            <a:spLocks noGrp="1"/>
          </p:cNvSpPr>
          <p:nvPr>
            <p:ph type="body" sz="quarter" idx="10"/>
          </p:nvPr>
        </p:nvSpPr>
        <p:spPr>
          <a:xfrm>
            <a:off x="6989661" y="133161"/>
            <a:ext cx="3690937" cy="463930"/>
          </a:xfrm>
        </p:spPr>
        <p:txBody>
          <a:bodyPr/>
          <a:lstStyle/>
          <a:p>
            <a:r>
              <a:rPr lang="en-GB" sz="2400" b="1" dirty="0"/>
              <a:t>One to three years</a:t>
            </a:r>
            <a:endParaRPr lang="en-GB" sz="2400" b="1">
              <a:cs typeface="Arial"/>
            </a:endParaRPr>
          </a:p>
        </p:txBody>
      </p:sp>
      <p:sp>
        <p:nvSpPr>
          <p:cNvPr id="4" name="Text Placeholder 3"/>
          <p:cNvSpPr>
            <a:spLocks noGrp="1"/>
          </p:cNvSpPr>
          <p:nvPr>
            <p:ph type="body" sz="quarter" idx="11"/>
          </p:nvPr>
        </p:nvSpPr>
        <p:spPr>
          <a:xfrm>
            <a:off x="6386514" y="463059"/>
            <a:ext cx="3933479" cy="5242876"/>
          </a:xfrm>
        </p:spPr>
        <p:txBody>
          <a:bodyPr>
            <a:normAutofit lnSpcReduction="10000"/>
          </a:bodyPr>
          <a:lstStyle/>
          <a:p>
            <a:endParaRPr lang="en-US" dirty="0"/>
          </a:p>
          <a:p>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Move around: crawl, stand, shuffle walk, some may run.</a:t>
            </a:r>
          </a:p>
          <a:p>
            <a:pPr marL="285750" indent="-285750">
              <a:buFont typeface="Arial" panose="020B0604020202020204" pitchFamily="34" charset="0"/>
              <a:buChar char="•"/>
            </a:pPr>
            <a:r>
              <a:rPr lang="en-US" dirty="0"/>
              <a:t>Wave ‘bye-bye’ and point with fingers.</a:t>
            </a:r>
          </a:p>
          <a:p>
            <a:pPr marL="285750" indent="-285750">
              <a:buFont typeface="Arial" panose="020B0604020202020204" pitchFamily="34" charset="0"/>
              <a:buChar char="•"/>
            </a:pPr>
            <a:r>
              <a:rPr lang="en-US" dirty="0"/>
              <a:t>Communicate: by babbling or saying two syllable words, such as ‘dada’. </a:t>
            </a:r>
          </a:p>
          <a:p>
            <a:pPr marL="285750" indent="-285750">
              <a:buFont typeface="Arial" panose="020B0604020202020204" pitchFamily="34" charset="0"/>
              <a:buChar char="•"/>
            </a:pPr>
            <a:r>
              <a:rPr lang="en-US" dirty="0"/>
              <a:t>Sit-up alone and feed with fingers. </a:t>
            </a:r>
          </a:p>
          <a:p>
            <a:pPr marL="285750" indent="-285750">
              <a:buFont typeface="Arial" panose="020B0604020202020204" pitchFamily="34" charset="0"/>
              <a:buChar char="•"/>
            </a:pPr>
            <a:r>
              <a:rPr lang="en-US" dirty="0"/>
              <a:t>Know who their main carers are and cry if left with strangers. </a:t>
            </a:r>
          </a:p>
          <a:p>
            <a:pPr marL="285750" indent="-285750">
              <a:buFont typeface="Arial" panose="020B0604020202020204" pitchFamily="34" charset="0"/>
              <a:buChar char="•"/>
            </a:pPr>
            <a:r>
              <a:rPr lang="en-US" dirty="0"/>
              <a:t>Use hands to move objects and drop things on the floor.</a:t>
            </a:r>
          </a:p>
          <a:p>
            <a:pPr marL="285750" indent="-285750">
              <a:buFont typeface="Arial" panose="020B0604020202020204" pitchFamily="34" charset="0"/>
              <a:buChar char="•"/>
            </a:pPr>
            <a:r>
              <a:rPr lang="en-US" dirty="0"/>
              <a:t>See where things are. </a:t>
            </a:r>
            <a:endParaRPr lang="en-GB" dirty="0"/>
          </a:p>
        </p:txBody>
      </p:sp>
      <p:sp>
        <p:nvSpPr>
          <p:cNvPr id="5" name="Text Placeholder 4"/>
          <p:cNvSpPr>
            <a:spLocks noGrp="1"/>
          </p:cNvSpPr>
          <p:nvPr>
            <p:ph type="body" sz="quarter" idx="12"/>
          </p:nvPr>
        </p:nvSpPr>
        <p:spPr>
          <a:xfrm>
            <a:off x="1442174" y="2146595"/>
            <a:ext cx="4172815" cy="3948391"/>
          </a:xfrm>
        </p:spPr>
        <p:txBody>
          <a:bodyPr vert="horz" lIns="91440" tIns="45720" rIns="91440" bIns="45720" rtlCol="0" anchor="t">
            <a:normAutofit fontScale="92500"/>
          </a:bodyPr>
          <a:lstStyle/>
          <a:p>
            <a:pPr marL="285750" indent="-285750">
              <a:buFont typeface="Arial" panose="020B0604020202020204" pitchFamily="34" charset="0"/>
              <a:buChar char="•"/>
            </a:pPr>
            <a:r>
              <a:rPr lang="cy-GB" dirty="0">
                <a:latin typeface="Calibri"/>
                <a:cs typeface="Calibri"/>
              </a:rPr>
              <a:t>Symud o gwmpas: cropian, sefyll, siffrwd cerdded, efallai y bydd rhai yn rhedeg.</a:t>
            </a:r>
          </a:p>
          <a:p>
            <a:pPr marL="285750" indent="-285750">
              <a:buFont typeface="Arial" panose="020B0604020202020204" pitchFamily="34" charset="0"/>
              <a:buChar char="•"/>
            </a:pPr>
            <a:r>
              <a:rPr lang="cy-GB" dirty="0">
                <a:latin typeface="Calibri"/>
                <a:cs typeface="Calibri"/>
              </a:rPr>
              <a:t>Chwifio 'hwyl fawr' a phwyntio gyda'i fysedd.</a:t>
            </a:r>
          </a:p>
          <a:p>
            <a:pPr marL="285750" indent="-285750">
              <a:buFont typeface="Arial" panose="020B0604020202020204" pitchFamily="34" charset="0"/>
              <a:buChar char="•"/>
            </a:pPr>
            <a:r>
              <a:rPr lang="cy-GB" dirty="0">
                <a:latin typeface="Calibri"/>
                <a:cs typeface="Calibri"/>
              </a:rPr>
              <a:t>Cyfathrebu: trwy lefaru neu ddweud gair dwy sillaf, fel 'dada'. </a:t>
            </a:r>
          </a:p>
          <a:p>
            <a:pPr marL="285750" indent="-285750">
              <a:buFont typeface="Arial" panose="020B0604020202020204" pitchFamily="34" charset="0"/>
              <a:buChar char="•"/>
            </a:pPr>
            <a:r>
              <a:rPr lang="cy-GB" dirty="0">
                <a:latin typeface="Calibri"/>
                <a:cs typeface="Calibri"/>
              </a:rPr>
              <a:t>Eistedd ar ei ben ei hun a bwyta gyda'i fysedd. </a:t>
            </a:r>
          </a:p>
          <a:p>
            <a:pPr marL="285750" indent="-285750">
              <a:buFont typeface="Arial" panose="020B0604020202020204" pitchFamily="34" charset="0"/>
              <a:buChar char="•"/>
            </a:pPr>
            <a:r>
              <a:rPr lang="cy-GB" dirty="0">
                <a:latin typeface="Calibri"/>
                <a:cs typeface="Calibri"/>
              </a:rPr>
              <a:t>Gwybod pwy yw ei brif ofalwyr a chrio os cânt eu gadael gyda dieithriaid. </a:t>
            </a:r>
          </a:p>
          <a:p>
            <a:pPr marL="285750" indent="-285750">
              <a:buFont typeface="Arial" panose="020B0604020202020204" pitchFamily="34" charset="0"/>
              <a:buChar char="•"/>
            </a:pPr>
            <a:r>
              <a:rPr lang="cy-GB" dirty="0">
                <a:latin typeface="Calibri"/>
                <a:cs typeface="Calibri"/>
              </a:rPr>
              <a:t>Defnyddio'i ddwylo i symud gwrthrychau a gollwng pethau ar y llawr.</a:t>
            </a:r>
          </a:p>
          <a:p>
            <a:pPr marL="285750" indent="-285750">
              <a:buFont typeface="Arial" panose="020B0604020202020204" pitchFamily="34" charset="0"/>
              <a:buChar char="•"/>
            </a:pPr>
            <a:r>
              <a:rPr lang="cy-GB" dirty="0">
                <a:latin typeface="Calibri"/>
                <a:cs typeface="Calibri"/>
              </a:rPr>
              <a:t>Gweld lle mae pethau. </a:t>
            </a:r>
          </a:p>
          <a:p>
            <a:endParaRPr lang="en-GB" dirty="0"/>
          </a:p>
        </p:txBody>
      </p:sp>
      <p:pic>
        <p:nvPicPr>
          <p:cNvPr id="1026" name="Picture 2" descr="Steps Toward Crawling • ZERO TO TH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119" y="466464"/>
            <a:ext cx="2372739" cy="16096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66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9505" y="959216"/>
            <a:ext cx="8908181" cy="1016282"/>
          </a:xfrm>
        </p:spPr>
        <p:txBody>
          <a:bodyPr>
            <a:normAutofit fontScale="92500" lnSpcReduction="20000"/>
          </a:bodyPr>
          <a:lstStyle/>
          <a:p>
            <a:pPr>
              <a:lnSpc>
                <a:spcPct val="107000"/>
              </a:lnSpc>
              <a:spcAft>
                <a:spcPts val="600"/>
              </a:spcAft>
            </a:pPr>
            <a:r>
              <a:rPr lang="cy-GB" sz="1350" dirty="0">
                <a:latin typeface="Calibri" panose="020F0502020204030204" pitchFamily="34" charset="0"/>
                <a:ea typeface="Calibri" panose="020F0502020204030204" pitchFamily="34" charset="0"/>
                <a:cs typeface="Calibri" panose="020F0502020204030204" pitchFamily="34" charset="0"/>
              </a:rPr>
              <a:t>Mae’r adnodd hwn wedi’i ddatblygu mewn partneriaeth â’r Consortiwm Ymarferwyr Gwasanaethau Cymdeithasol (SSP) ar ran Gofal Cymdeithasol Cymru. Mae’r consortiwm yn cynnwys y partneriaid canlynol:</a:t>
            </a:r>
          </a:p>
          <a:p>
            <a:pPr>
              <a:lnSpc>
                <a:spcPct val="107000"/>
              </a:lnSpc>
              <a:spcAft>
                <a:spcPts val="600"/>
              </a:spcAft>
            </a:pPr>
            <a:r>
              <a:rPr lang="en-GB" sz="1350" dirty="0"/>
              <a:t>This resource has been developed in partnership by the Social Services Practitioner (SSP) Consortium on behalf of Social Care Wales. The consortium is made up of the following partners:</a:t>
            </a: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ar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445" y="2785733"/>
            <a:ext cx="997428" cy="39151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CC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2150" y="2211862"/>
            <a:ext cx="863086" cy="39123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283" y="2223857"/>
            <a:ext cx="804791" cy="36724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entred colour MCC logo - for web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1343" y="2190149"/>
            <a:ext cx="699584" cy="4531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GCS Log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5596" y="2762526"/>
            <a:ext cx="715096" cy="51413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ncc-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5065" y="2236116"/>
            <a:ext cx="791981" cy="331493"/>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NPT 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24836" y="2201731"/>
            <a:ext cx="506320" cy="42536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Pemb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60722" y="2055898"/>
            <a:ext cx="426278" cy="806885"/>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Powys C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54389" y="2272640"/>
            <a:ext cx="443075" cy="29496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SC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7529" y="2145089"/>
            <a:ext cx="522356" cy="52098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Torfaen Logo-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79885" y="2293413"/>
            <a:ext cx="1018298" cy="26341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descr="4Bridgend College logo full colour@2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75415" y="2785735"/>
            <a:ext cx="964723" cy="41501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descr="Merthyr master cmyk 20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19258" y="2184452"/>
            <a:ext cx="426225" cy="4813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3" descr="Bridgend County Borough Counci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2144" y="2230087"/>
            <a:ext cx="383802" cy="4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0" name="Picture 16" descr="R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99312" y="2194304"/>
            <a:ext cx="600989" cy="40879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1657821" y="3314475"/>
            <a:ext cx="8809288" cy="2444708"/>
          </a:xfrm>
          <a:prstGeom prst="rect">
            <a:avLst/>
          </a:prstGeom>
          <a:noFill/>
        </p:spPr>
        <p:txBody>
          <a:bodyPr wrap="square" rtlCol="0">
            <a:spAutoFit/>
          </a:bodyPr>
          <a:lstStyle/>
          <a:p>
            <a:pPr algn="ctr">
              <a:lnSpc>
                <a:spcPct val="107000"/>
              </a:lnSpc>
              <a:spcAft>
                <a:spcPts val="600"/>
              </a:spcAft>
            </a:pPr>
            <a:r>
              <a:rPr lang="cy-GB" sz="1200" dirty="0">
                <a:latin typeface="Calibri" panose="020F0502020204030204" pitchFamily="34" charset="0"/>
                <a:ea typeface="Calibri" panose="020F0502020204030204" pitchFamily="34" charset="0"/>
                <a:cs typeface="Calibri" panose="020F0502020204030204" pitchFamily="34" charset="0"/>
              </a:rPr>
              <a:t>Gofal Cymdeithasol Cymru a'i gynghorwyr penodedig sy'n berchen ar hawlfraint y deunyddiau hyn. Gall darparwyr dysgu, awdurdodau lleol a darparwyr gwasanaethau gofal yng Nghymru gopïo, atgynhyrchu, dosbarthu neu drefnu bod y Rhaglen Ddysgu Ymarferwyr Gwasanaethau Cymdeithasol (SSP) ar gael fel arall i unrhyw drydydd parti arall ar sail ddielw yn unig. Rhaid i unrhyw bartïon eraill sy’n dymuno copïo, atgynhyrchu, dosbarthu neu fel arall wneud y Rhaglen Ymarferwyr Gwasanaethau Cymdeithasol (SSP) ar gael i unrhyw drydydd parti arall geisio caniatâd ysgrifenedig Gofal Cymdeithasol Cymru ymlaen llaw.</a:t>
            </a:r>
          </a:p>
          <a:p>
            <a:pPr algn="ct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copyright to these materials rests with Social Care Wales and its appointed advisers. The Social Services Practitioner (SSP) Programme of learning may be copied, reproduced, distributed or otherwise made available to any other third party by learning providers, local authorities and care service providers in Wales on a not-for-profit basis only. Any other parties that wish to copy, reproduce, distribute or otherwise make the Social Services Practitioner (SSP) Programme available to any other third party must seek the prior written consent of Social Care Wales.</a:t>
            </a:r>
          </a:p>
          <a:p>
            <a:pPr algn="ct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1997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097" y="116935"/>
            <a:ext cx="3681080" cy="1031283"/>
          </a:xfrm>
        </p:spPr>
        <p:txBody>
          <a:bodyPr>
            <a:normAutofit/>
          </a:bodyPr>
          <a:lstStyle/>
          <a:p>
            <a:r>
              <a:rPr lang="cy-GB" sz="2400" b="1" dirty="0">
                <a:latin typeface="Arial"/>
              </a:rPr>
              <a:t>Tair i bump oed</a:t>
            </a:r>
            <a:endParaRPr lang="en-GB" sz="2400" b="1">
              <a:cs typeface="Arial"/>
            </a:endParaRPr>
          </a:p>
        </p:txBody>
      </p:sp>
      <p:sp>
        <p:nvSpPr>
          <p:cNvPr id="3" name="Text Placeholder 2"/>
          <p:cNvSpPr>
            <a:spLocks noGrp="1"/>
          </p:cNvSpPr>
          <p:nvPr>
            <p:ph type="body" sz="quarter" idx="10"/>
          </p:nvPr>
        </p:nvSpPr>
        <p:spPr>
          <a:xfrm>
            <a:off x="6974768" y="116249"/>
            <a:ext cx="3690937" cy="378586"/>
          </a:xfrm>
        </p:spPr>
        <p:txBody>
          <a:bodyPr>
            <a:normAutofit fontScale="92500" lnSpcReduction="10000"/>
          </a:bodyPr>
          <a:lstStyle/>
          <a:p>
            <a:r>
              <a:rPr lang="en-US" sz="2400" b="1" dirty="0"/>
              <a:t>Three to five years</a:t>
            </a:r>
            <a:endParaRPr lang="en-GB" sz="2400" b="1">
              <a:cs typeface="Arial"/>
            </a:endParaRPr>
          </a:p>
        </p:txBody>
      </p:sp>
      <p:sp>
        <p:nvSpPr>
          <p:cNvPr id="4" name="Text Placeholder 3"/>
          <p:cNvSpPr>
            <a:spLocks noGrp="1"/>
          </p:cNvSpPr>
          <p:nvPr>
            <p:ph type="body" sz="quarter" idx="11"/>
          </p:nvPr>
        </p:nvSpPr>
        <p:spPr>
          <a:xfrm>
            <a:off x="6386514" y="554420"/>
            <a:ext cx="4171759" cy="5346508"/>
          </a:xfrm>
        </p:spPr>
        <p:txBody>
          <a:bodyPr/>
          <a:lstStyle/>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Hops, jumps and runs with ease.</a:t>
            </a:r>
          </a:p>
          <a:p>
            <a:pPr marL="285750" indent="-285750">
              <a:buFont typeface="Arial" panose="020B0604020202020204" pitchFamily="34" charset="0"/>
              <a:buChar char="•"/>
            </a:pPr>
            <a:r>
              <a:rPr lang="en-US" dirty="0"/>
              <a:t>Can dress/ undress with minimal support. </a:t>
            </a:r>
          </a:p>
          <a:p>
            <a:pPr marL="285750" indent="-285750">
              <a:buFont typeface="Arial" panose="020B0604020202020204" pitchFamily="34" charset="0"/>
              <a:buChar char="•"/>
            </a:pPr>
            <a:r>
              <a:rPr lang="en-US" dirty="0"/>
              <a:t>Grasping, climbing and physical co-ordination is well developed. </a:t>
            </a:r>
          </a:p>
          <a:p>
            <a:pPr marL="285750" indent="-285750">
              <a:buFont typeface="Arial" panose="020B0604020202020204" pitchFamily="34" charset="0"/>
              <a:buChar char="•"/>
            </a:pPr>
            <a:r>
              <a:rPr lang="en-US" dirty="0"/>
              <a:t>Shares, smiles and cooperates with peers. </a:t>
            </a:r>
          </a:p>
          <a:p>
            <a:pPr marL="285750" indent="-285750">
              <a:buFont typeface="Arial" panose="020B0604020202020204" pitchFamily="34" charset="0"/>
              <a:buChar char="•"/>
            </a:pPr>
            <a:r>
              <a:rPr lang="en-US" dirty="0"/>
              <a:t>Enjoys playing with others. </a:t>
            </a:r>
          </a:p>
          <a:p>
            <a:pPr marL="285750" indent="-285750">
              <a:buFont typeface="Arial" panose="020B0604020202020204" pitchFamily="34" charset="0"/>
              <a:buChar char="•"/>
            </a:pPr>
            <a:r>
              <a:rPr lang="en-GB" dirty="0"/>
              <a:t>Develops respect for feelings. </a:t>
            </a:r>
          </a:p>
          <a:p>
            <a:pPr marL="285750" indent="-285750">
              <a:buFont typeface="Arial" panose="020B0604020202020204" pitchFamily="34" charset="0"/>
              <a:buChar char="•"/>
            </a:pPr>
            <a:r>
              <a:rPr lang="en-US" dirty="0"/>
              <a:t>Has a longer attention span.</a:t>
            </a:r>
          </a:p>
          <a:p>
            <a:pPr marL="285750" indent="-285750">
              <a:buFont typeface="Arial" panose="020B0604020202020204" pitchFamily="34" charset="0"/>
              <a:buChar char="•"/>
            </a:pPr>
            <a:r>
              <a:rPr lang="en-GB" dirty="0"/>
              <a:t>Recalls events.</a:t>
            </a: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12"/>
          </p:nvPr>
        </p:nvSpPr>
        <p:spPr>
          <a:xfrm>
            <a:off x="1631413" y="2053151"/>
            <a:ext cx="4202650" cy="3777379"/>
          </a:xfrm>
        </p:spPr>
        <p:txBody>
          <a:bodyPr>
            <a:normAutofit fontScale="92500" lnSpcReduction="10000"/>
          </a:bodyPr>
          <a:lstStyle/>
          <a:p>
            <a:pPr marL="285750" indent="-285750">
              <a:buFont typeface="Arial" panose="020B0604020202020204" pitchFamily="34" charset="0"/>
              <a:buChar char="•"/>
            </a:pPr>
            <a:r>
              <a:rPr lang="cy-GB" dirty="0">
                <a:latin typeface="Arial"/>
              </a:rPr>
              <a:t>Yn hercian, neidio a rhedeg yn rhwydd.</a:t>
            </a:r>
          </a:p>
          <a:p>
            <a:pPr marL="285750" indent="-285750">
              <a:buFont typeface="Arial" panose="020B0604020202020204" pitchFamily="34" charset="0"/>
              <a:buChar char="•"/>
            </a:pPr>
            <a:r>
              <a:rPr lang="cy-GB" dirty="0">
                <a:latin typeface="Arial"/>
              </a:rPr>
              <a:t>Yn gallu gwisgo/dadwisgo heb fawr o gefnogaeth. </a:t>
            </a:r>
          </a:p>
          <a:p>
            <a:pPr marL="285750" indent="-285750">
              <a:buFont typeface="Arial" panose="020B0604020202020204" pitchFamily="34" charset="0"/>
              <a:buChar char="•"/>
            </a:pPr>
            <a:r>
              <a:rPr lang="cy-GB" dirty="0">
                <a:latin typeface="Arial"/>
              </a:rPr>
              <a:t>Mae gafael, dringo a chydsymud corfforol wedi'u datblygu'n dda. </a:t>
            </a:r>
          </a:p>
          <a:p>
            <a:pPr marL="285750" indent="-285750">
              <a:buFont typeface="Arial" panose="020B0604020202020204" pitchFamily="34" charset="0"/>
              <a:buChar char="•"/>
            </a:pPr>
            <a:r>
              <a:rPr lang="cy-GB" dirty="0">
                <a:latin typeface="Arial"/>
              </a:rPr>
              <a:t>Rhannu, gwenu a chydweithio â chyfoedion. </a:t>
            </a:r>
          </a:p>
          <a:p>
            <a:pPr marL="285750" indent="-285750">
              <a:buFont typeface="Arial" panose="020B0604020202020204" pitchFamily="34" charset="0"/>
              <a:buChar char="•"/>
            </a:pPr>
            <a:r>
              <a:rPr lang="cy-GB" dirty="0">
                <a:latin typeface="Arial"/>
              </a:rPr>
              <a:t>Yn mwynhau chwarae gydag eraill. </a:t>
            </a:r>
          </a:p>
          <a:p>
            <a:pPr marL="285750" indent="-285750">
              <a:buFont typeface="Arial" panose="020B0604020202020204" pitchFamily="34" charset="0"/>
              <a:buChar char="•"/>
            </a:pPr>
            <a:r>
              <a:rPr lang="cy-GB" dirty="0">
                <a:latin typeface="Arial"/>
              </a:rPr>
              <a:t>Yn datblygu parch at deimladau. </a:t>
            </a:r>
          </a:p>
          <a:p>
            <a:pPr marL="285750" indent="-285750">
              <a:buFont typeface="Arial" panose="020B0604020202020204" pitchFamily="34" charset="0"/>
              <a:buChar char="•"/>
            </a:pPr>
            <a:r>
              <a:rPr lang="cy-GB" dirty="0">
                <a:latin typeface="Arial"/>
              </a:rPr>
              <a:t>Yn gallu canolbwyntio am gyfnodau hwy.</a:t>
            </a:r>
          </a:p>
          <a:p>
            <a:pPr marL="285750" indent="-285750">
              <a:buFont typeface="Arial" panose="020B0604020202020204" pitchFamily="34" charset="0"/>
              <a:buChar char="•"/>
            </a:pPr>
            <a:r>
              <a:rPr lang="cy-GB" dirty="0">
                <a:latin typeface="Arial"/>
              </a:rPr>
              <a:t>Yn cofio digwyddiadau.</a:t>
            </a:r>
          </a:p>
          <a:p>
            <a:endParaRPr lang="en-GB" dirty="0"/>
          </a:p>
        </p:txBody>
      </p:sp>
      <p:pic>
        <p:nvPicPr>
          <p:cNvPr id="7" name="Picture 2" descr="Developmental Milestones for 5 Year Old Child">
            <a:extLst>
              <a:ext uri="{FF2B5EF4-FFF2-40B4-BE49-F238E27FC236}">
                <a16:creationId xmlns:a16="http://schemas.microsoft.com/office/drawing/2014/main" id="{FE5705B4-A876-41B6-B49D-856A0002A7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9449" y="554421"/>
            <a:ext cx="1926335" cy="13168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39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188" y="76622"/>
            <a:ext cx="4150193" cy="1031283"/>
          </a:xfrm>
        </p:spPr>
        <p:txBody>
          <a:bodyPr vert="horz" wrap="square" lIns="91440" tIns="45720" rIns="91440" bIns="45720" numCol="1" rtlCol="0" anchor="t" anchorCtr="0" compatLnSpc="1">
            <a:prstTxWarp prst="textNoShape">
              <a:avLst/>
            </a:prstTxWarp>
            <a:noAutofit/>
          </a:bodyPr>
          <a:lstStyle/>
          <a:p>
            <a:r>
              <a:rPr lang="cy-GB" sz="2400" b="1" dirty="0">
                <a:latin typeface="Arial"/>
              </a:rPr>
              <a:t>Pum i ddeuddeg oed: Datblygiad corfforol</a:t>
            </a:r>
            <a:br>
              <a:rPr lang="cy-GB" sz="2400" b="1" dirty="0">
                <a:latin typeface="Arial"/>
              </a:rPr>
            </a:br>
            <a:endParaRPr lang="en-GB" dirty="0"/>
          </a:p>
        </p:txBody>
      </p:sp>
      <p:sp>
        <p:nvSpPr>
          <p:cNvPr id="3" name="Text Placeholder 2"/>
          <p:cNvSpPr>
            <a:spLocks noGrp="1"/>
          </p:cNvSpPr>
          <p:nvPr>
            <p:ph type="body" sz="quarter" idx="10"/>
          </p:nvPr>
        </p:nvSpPr>
        <p:spPr>
          <a:xfrm>
            <a:off x="7116244" y="76622"/>
            <a:ext cx="3407980" cy="592263"/>
          </a:xfrm>
        </p:spPr>
        <p:txBody>
          <a:bodyPr>
            <a:normAutofit fontScale="92500" lnSpcReduction="20000"/>
          </a:bodyPr>
          <a:lstStyle/>
          <a:p>
            <a:r>
              <a:rPr lang="en-US" sz="2400" b="1" dirty="0"/>
              <a:t>Five to twelve years: Physical development</a:t>
            </a:r>
            <a:endParaRPr lang="en-GB" sz="2400" b="1">
              <a:cs typeface="Arial"/>
            </a:endParaRPr>
          </a:p>
        </p:txBody>
      </p:sp>
      <p:sp>
        <p:nvSpPr>
          <p:cNvPr id="4" name="Text Placeholder 3"/>
          <p:cNvSpPr>
            <a:spLocks noGrp="1"/>
          </p:cNvSpPr>
          <p:nvPr>
            <p:ph type="body" sz="quarter" idx="11"/>
          </p:nvPr>
        </p:nvSpPr>
        <p:spPr>
          <a:xfrm>
            <a:off x="6393960" y="673995"/>
            <a:ext cx="4135183" cy="5145025"/>
          </a:xfrm>
        </p:spPr>
        <p:txBody>
          <a:bodyPr>
            <a:normAutofit lnSpcReduction="10000"/>
          </a:bodyPr>
          <a:lstStyle/>
          <a:p>
            <a:endParaRPr lang="en-US" dirty="0"/>
          </a:p>
          <a:p>
            <a:endParaRPr lang="en-US" dirty="0"/>
          </a:p>
          <a:p>
            <a:endParaRPr lang="en-US" dirty="0"/>
          </a:p>
          <a:p>
            <a:endParaRPr lang="en-US" dirty="0"/>
          </a:p>
          <a:p>
            <a:r>
              <a:rPr lang="en-US" dirty="0"/>
              <a:t>During this period, children grow more slowly than in early childhood. Some of the changes that occur are:</a:t>
            </a:r>
          </a:p>
          <a:p>
            <a:r>
              <a:rPr lang="en-US" dirty="0"/>
              <a:t>- they grow 2 to 3 inches a year.</a:t>
            </a:r>
          </a:p>
          <a:p>
            <a:r>
              <a:rPr lang="en-US" dirty="0"/>
              <a:t>- their legs become longer.</a:t>
            </a:r>
          </a:p>
          <a:p>
            <a:r>
              <a:rPr lang="en-US" dirty="0"/>
              <a:t>- their bodies become slimmer.</a:t>
            </a:r>
          </a:p>
          <a:p>
            <a:r>
              <a:rPr lang="en-US" dirty="0"/>
              <a:t>- the size and strength of the muscles increases.</a:t>
            </a:r>
          </a:p>
          <a:p>
            <a:r>
              <a:rPr lang="en-US" dirty="0"/>
              <a:t>- the muscles become more toned as children are very active at this stage.</a:t>
            </a:r>
          </a:p>
          <a:p>
            <a:r>
              <a:rPr lang="en-US" dirty="0"/>
              <a:t>- children double their physical strength during this period.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GB" dirty="0"/>
          </a:p>
        </p:txBody>
      </p:sp>
      <p:sp>
        <p:nvSpPr>
          <p:cNvPr id="5" name="Text Placeholder 4"/>
          <p:cNvSpPr>
            <a:spLocks noGrp="1"/>
          </p:cNvSpPr>
          <p:nvPr>
            <p:ph type="body" sz="quarter" idx="12"/>
          </p:nvPr>
        </p:nvSpPr>
        <p:spPr>
          <a:xfrm>
            <a:off x="1683537" y="2109216"/>
            <a:ext cx="4143081" cy="3791712"/>
          </a:xfrm>
        </p:spPr>
        <p:txBody>
          <a:bodyPr>
            <a:normAutofit fontScale="92500" lnSpcReduction="10000"/>
          </a:bodyPr>
          <a:lstStyle/>
          <a:p>
            <a:r>
              <a:rPr lang="cy-GB" dirty="0">
                <a:latin typeface="Arial"/>
              </a:rPr>
              <a:t>Yn ystod y cyfnod hwn, mae plant yn tyfu'n arafach nag yn ystod plentyndod cynnar. Rhai o’r newidiadau sy’n digwydd yw:</a:t>
            </a:r>
            <a:endParaRPr lang="cy-GB" dirty="0">
              <a:latin typeface="Arial"/>
              <a:cs typeface="Arial"/>
            </a:endParaRPr>
          </a:p>
          <a:p>
            <a:r>
              <a:rPr lang="cy-GB" dirty="0">
                <a:latin typeface="Arial"/>
              </a:rPr>
              <a:t>- maen nhw'n tyfu 2 i 3 modfedd y flwyddyn.</a:t>
            </a:r>
            <a:endParaRPr lang="cy-GB" dirty="0">
              <a:latin typeface="Arial"/>
              <a:cs typeface="Arial"/>
            </a:endParaRPr>
          </a:p>
          <a:p>
            <a:r>
              <a:rPr lang="cy-GB" dirty="0">
                <a:latin typeface="Arial"/>
              </a:rPr>
              <a:t>- mae eu coesau'n dod yn hirach.</a:t>
            </a:r>
            <a:endParaRPr lang="cy-GB" dirty="0">
              <a:latin typeface="Arial"/>
              <a:cs typeface="Arial"/>
            </a:endParaRPr>
          </a:p>
          <a:p>
            <a:r>
              <a:rPr lang="cy-GB" dirty="0">
                <a:latin typeface="Arial"/>
              </a:rPr>
              <a:t>- mae eu cyrff yn mynd yn deneuach.</a:t>
            </a:r>
            <a:endParaRPr lang="cy-GB" dirty="0">
              <a:latin typeface="Arial"/>
              <a:cs typeface="Arial"/>
            </a:endParaRPr>
          </a:p>
          <a:p>
            <a:r>
              <a:rPr lang="cy-GB" dirty="0">
                <a:latin typeface="Arial"/>
              </a:rPr>
              <a:t>- mae maint a chryfder y cyhyrau yn cynyddu.</a:t>
            </a:r>
            <a:endParaRPr lang="cy-GB" dirty="0">
              <a:latin typeface="Arial"/>
              <a:cs typeface="Arial"/>
            </a:endParaRPr>
          </a:p>
          <a:p>
            <a:r>
              <a:rPr lang="cy-GB" dirty="0">
                <a:latin typeface="Arial"/>
              </a:rPr>
              <a:t>- mae'r cyhyrau'n dod yn fwy amlwg gan fod plant yn actif iawn yn y cyfnod hwn.</a:t>
            </a:r>
            <a:endParaRPr lang="cy-GB" dirty="0">
              <a:latin typeface="Arial"/>
              <a:cs typeface="Arial"/>
            </a:endParaRPr>
          </a:p>
          <a:p>
            <a:r>
              <a:rPr lang="cy-GB" dirty="0">
                <a:latin typeface="Arial"/>
              </a:rPr>
              <a:t>- mae plant yn dyblu eu cryfder corfforol yn ystod y cyfnod hwn.</a:t>
            </a:r>
            <a:endParaRPr lang="cy-GB" dirty="0">
              <a:latin typeface="Arial"/>
              <a:cs typeface="Arial"/>
            </a:endParaRPr>
          </a:p>
          <a:p>
            <a:endParaRPr lang="cy-GB" dirty="0">
              <a:cs typeface="Arial"/>
            </a:endParaRPr>
          </a:p>
        </p:txBody>
      </p:sp>
      <p:pic>
        <p:nvPicPr>
          <p:cNvPr id="9" name="Picture 2" descr="The Power of Play: How Time Outside Helps Kids">
            <a:extLst>
              <a:ext uri="{FF2B5EF4-FFF2-40B4-BE49-F238E27FC236}">
                <a16:creationId xmlns:a16="http://schemas.microsoft.com/office/drawing/2014/main" id="{83386A5C-8909-462E-B315-369ECDE503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3695" y="674084"/>
            <a:ext cx="2253186" cy="13533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076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89" y="116417"/>
            <a:ext cx="3681080" cy="790652"/>
          </a:xfrm>
        </p:spPr>
        <p:txBody>
          <a:bodyPr>
            <a:normAutofit fontScale="90000"/>
          </a:bodyPr>
          <a:lstStyle/>
          <a:p>
            <a:r>
              <a:rPr lang="cy-GB" sz="2200" b="1" dirty="0">
                <a:latin typeface="Calibri"/>
                <a:cs typeface="Calibri"/>
              </a:rPr>
              <a:t>Pump i ddeuddeg oed: Datblygiad deallusol</a:t>
            </a:r>
            <a:br>
              <a:rPr lang="cy-GB" b="1" dirty="0">
                <a:latin typeface="Calibri"/>
              </a:rPr>
            </a:br>
            <a:endParaRPr lang="en-GB" dirty="0"/>
          </a:p>
        </p:txBody>
      </p:sp>
      <p:sp>
        <p:nvSpPr>
          <p:cNvPr id="3" name="Text Placeholder 2"/>
          <p:cNvSpPr>
            <a:spLocks noGrp="1"/>
          </p:cNvSpPr>
          <p:nvPr>
            <p:ph type="body" sz="quarter" idx="10"/>
          </p:nvPr>
        </p:nvSpPr>
        <p:spPr>
          <a:xfrm>
            <a:off x="6386513" y="154177"/>
            <a:ext cx="3690937" cy="622426"/>
          </a:xfrm>
        </p:spPr>
        <p:txBody>
          <a:bodyPr>
            <a:normAutofit lnSpcReduction="10000"/>
          </a:bodyPr>
          <a:lstStyle/>
          <a:p>
            <a:r>
              <a:rPr lang="en-US" sz="2000" b="1" dirty="0"/>
              <a:t>Five to twelve years: </a:t>
            </a:r>
            <a:r>
              <a:rPr lang="en-GB" sz="2000" b="1" dirty="0"/>
              <a:t>Intellectual</a:t>
            </a:r>
            <a:r>
              <a:rPr lang="en-US" sz="2000" b="1" dirty="0"/>
              <a:t> development</a:t>
            </a:r>
            <a:endParaRPr lang="en-GB" sz="2000" b="1" dirty="0">
              <a:cs typeface="Arial"/>
            </a:endParaRPr>
          </a:p>
          <a:p>
            <a:endParaRPr lang="en-GB" dirty="0"/>
          </a:p>
        </p:txBody>
      </p:sp>
      <p:sp>
        <p:nvSpPr>
          <p:cNvPr id="4" name="Text Placeholder 3"/>
          <p:cNvSpPr>
            <a:spLocks noGrp="1"/>
          </p:cNvSpPr>
          <p:nvPr>
            <p:ph type="body" sz="quarter" idx="11"/>
          </p:nvPr>
        </p:nvSpPr>
        <p:spPr>
          <a:xfrm>
            <a:off x="6386513" y="952901"/>
            <a:ext cx="4243718" cy="5047489"/>
          </a:xfrm>
        </p:spPr>
        <p:txBody>
          <a:bodyPr/>
          <a:lstStyle/>
          <a:p>
            <a:r>
              <a:rPr lang="en-US" dirty="0"/>
              <a:t>Most children are very curious about the world that they live in and enjoy learning. Intellectual development is concerned with learning and mental skills. Some of the important aspects are:</a:t>
            </a:r>
          </a:p>
          <a:p>
            <a:r>
              <a:rPr lang="en-US" dirty="0"/>
              <a:t>- verbal ability.</a:t>
            </a:r>
          </a:p>
          <a:p>
            <a:r>
              <a:rPr lang="en-US" dirty="0"/>
              <a:t>- problem solving skills.</a:t>
            </a:r>
          </a:p>
          <a:p>
            <a:r>
              <a:rPr lang="en-US" dirty="0"/>
              <a:t>- ability to learn and adapt to     experiences of everyday life.</a:t>
            </a:r>
          </a:p>
          <a:p>
            <a:r>
              <a:rPr lang="en-US" dirty="0"/>
              <a:t>Memory is an important aspect of learning. During this time long term memory improves. This means that children can remember more information and can use this knowledge in a variety of ways.</a:t>
            </a:r>
          </a:p>
          <a:p>
            <a:pPr marL="285750" indent="-285750">
              <a:buFontTx/>
              <a:buChar char="-"/>
            </a:pPr>
            <a:endParaRPr lang="en-US" dirty="0"/>
          </a:p>
          <a:p>
            <a:endParaRPr lang="en-GB" dirty="0"/>
          </a:p>
        </p:txBody>
      </p:sp>
      <p:sp>
        <p:nvSpPr>
          <p:cNvPr id="5" name="Text Placeholder 4"/>
          <p:cNvSpPr>
            <a:spLocks noGrp="1"/>
          </p:cNvSpPr>
          <p:nvPr>
            <p:ph type="body" sz="quarter" idx="12"/>
          </p:nvPr>
        </p:nvSpPr>
        <p:spPr>
          <a:xfrm>
            <a:off x="692390" y="952901"/>
            <a:ext cx="4499990" cy="4623037"/>
          </a:xfrm>
        </p:spPr>
        <p:txBody>
          <a:bodyPr vert="horz" lIns="91440" tIns="45720" rIns="91440" bIns="45720" rtlCol="0" anchor="t">
            <a:normAutofit/>
          </a:bodyPr>
          <a:lstStyle/>
          <a:p>
            <a:r>
              <a:rPr lang="cy-GB" dirty="0">
                <a:latin typeface="Calibri"/>
                <a:cs typeface="Calibri"/>
              </a:rPr>
              <a:t>Mae’r rhan fwyaf o blant yn chwilfrydig iawn am y byd y maent yn byw ynddo ac yn mwynhau dysgu. Mae datblygiad deallusol yn ymwneud â dysgu a sgiliau meddwl. Rhai o’r agweddau pwysig yw:</a:t>
            </a:r>
          </a:p>
          <a:p>
            <a:r>
              <a:rPr lang="cy-GB" dirty="0">
                <a:latin typeface="Calibri"/>
                <a:cs typeface="Calibri"/>
              </a:rPr>
              <a:t>- gallu llafar.</a:t>
            </a:r>
          </a:p>
          <a:p>
            <a:r>
              <a:rPr lang="cy-GB" dirty="0">
                <a:latin typeface="Calibri"/>
                <a:cs typeface="Calibri"/>
              </a:rPr>
              <a:t>- sgiliau datrys problemau.</a:t>
            </a:r>
          </a:p>
          <a:p>
            <a:r>
              <a:rPr lang="cy-GB" dirty="0">
                <a:latin typeface="Calibri"/>
                <a:cs typeface="Calibri"/>
              </a:rPr>
              <a:t>- y gallu i ddysgu ac addasu i brofiadau bywyd bob dydd.</a:t>
            </a:r>
          </a:p>
          <a:p>
            <a:r>
              <a:rPr lang="cy-GB" dirty="0">
                <a:latin typeface="Calibri"/>
                <a:cs typeface="Calibri"/>
              </a:rPr>
              <a:t>Mae cof yn agwedd bwysig ar ddysgu. Yn ystod y cyfnod hwn mae'r cof hirdymor yn gwella. Mae hyn yn golygu y gall plant gofio mwy o wybodaeth a defnyddio'r wybodaeth hon mewn amrywiaeth o ffyrdd.</a:t>
            </a:r>
          </a:p>
          <a:p>
            <a:endParaRPr lang="en-GB" dirty="0"/>
          </a:p>
        </p:txBody>
      </p:sp>
    </p:spTree>
    <p:custDataLst>
      <p:tags r:id="rId1"/>
    </p:custDataLst>
    <p:extLst>
      <p:ext uri="{BB962C8B-B14F-4D97-AF65-F5344CB8AC3E}">
        <p14:creationId xmlns:p14="http://schemas.microsoft.com/office/powerpoint/2010/main" val="189010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40" y="213517"/>
            <a:ext cx="4212474" cy="1031283"/>
          </a:xfrm>
        </p:spPr>
        <p:txBody>
          <a:bodyPr>
            <a:normAutofit fontScale="90000"/>
          </a:bodyPr>
          <a:lstStyle/>
          <a:p>
            <a:r>
              <a:rPr lang="cy-GB" sz="2000" b="1" dirty="0">
                <a:latin typeface="Arial"/>
              </a:rPr>
              <a:t>Pum i ddeuddeg mlynedd: Datblygiad cymdeithasol-emosiynol</a:t>
            </a:r>
            <a:br>
              <a:rPr lang="cy-GB" b="1" dirty="0">
                <a:latin typeface="Arial"/>
              </a:rPr>
            </a:br>
            <a:endParaRPr lang="en-GB" dirty="0"/>
          </a:p>
        </p:txBody>
      </p:sp>
      <p:sp>
        <p:nvSpPr>
          <p:cNvPr id="3" name="Text Placeholder 2"/>
          <p:cNvSpPr>
            <a:spLocks noGrp="1"/>
          </p:cNvSpPr>
          <p:nvPr>
            <p:ph type="body" sz="quarter" idx="10"/>
          </p:nvPr>
        </p:nvSpPr>
        <p:spPr>
          <a:xfrm>
            <a:off x="6386513" y="142386"/>
            <a:ext cx="3690937" cy="585850"/>
          </a:xfrm>
        </p:spPr>
        <p:txBody>
          <a:bodyPr>
            <a:normAutofit lnSpcReduction="10000"/>
          </a:bodyPr>
          <a:lstStyle/>
          <a:p>
            <a:r>
              <a:rPr lang="en-US" sz="2000" b="1" dirty="0"/>
              <a:t>Five to twelve years: Socio-emotional development</a:t>
            </a:r>
            <a:endParaRPr lang="en-GB" sz="2000" b="1">
              <a:cs typeface="Arial"/>
            </a:endParaRPr>
          </a:p>
          <a:p>
            <a:endParaRPr lang="en-GB" sz="2000" dirty="0"/>
          </a:p>
        </p:txBody>
      </p:sp>
      <p:sp>
        <p:nvSpPr>
          <p:cNvPr id="4" name="Text Placeholder 3"/>
          <p:cNvSpPr>
            <a:spLocks noGrp="1"/>
          </p:cNvSpPr>
          <p:nvPr>
            <p:ph type="body" sz="quarter" idx="11"/>
          </p:nvPr>
        </p:nvSpPr>
        <p:spPr>
          <a:xfrm>
            <a:off x="6386514" y="1015225"/>
            <a:ext cx="4159567" cy="4861319"/>
          </a:xfrm>
        </p:spPr>
        <p:txBody>
          <a:bodyPr>
            <a:normAutofit lnSpcReduction="10000"/>
          </a:bodyPr>
          <a:lstStyle/>
          <a:p>
            <a:r>
              <a:rPr lang="en-US" dirty="0"/>
              <a:t>In this aspect of development, there are two main areas to think about:</a:t>
            </a:r>
          </a:p>
          <a:p>
            <a:r>
              <a:rPr lang="en-US" dirty="0"/>
              <a:t>- the self.</a:t>
            </a:r>
          </a:p>
          <a:p>
            <a:r>
              <a:rPr lang="en-US" dirty="0"/>
              <a:t>- gender.</a:t>
            </a:r>
          </a:p>
          <a:p>
            <a:endParaRPr lang="en-US" dirty="0"/>
          </a:p>
          <a:p>
            <a:r>
              <a:rPr lang="en-US" dirty="0"/>
              <a:t>Children are trying to make sense of their world and their place in it. In order to do this, they must have some understanding of the self. During this stage of development, children become more aware of their internal self. At the same time, they become more aware of other people and the fact that they too have inner thoughts and feelings. This is known as the development of the self-concept - i.e., they start to know who they are as an individual. This is closely linked to self-esteem: how happy, or otherwise, they feel within themselves.</a:t>
            </a:r>
          </a:p>
        </p:txBody>
      </p:sp>
      <p:sp>
        <p:nvSpPr>
          <p:cNvPr id="5" name="Text Placeholder 4"/>
          <p:cNvSpPr>
            <a:spLocks noGrp="1"/>
          </p:cNvSpPr>
          <p:nvPr>
            <p:ph type="body" sz="quarter" idx="12"/>
          </p:nvPr>
        </p:nvSpPr>
        <p:spPr>
          <a:xfrm>
            <a:off x="758993" y="1053992"/>
            <a:ext cx="4413334" cy="4822551"/>
          </a:xfrm>
        </p:spPr>
        <p:txBody>
          <a:bodyPr vert="horz" lIns="91440" tIns="45720" rIns="91440" bIns="45720" rtlCol="0" anchor="t">
            <a:normAutofit fontScale="92500" lnSpcReduction="10000"/>
          </a:bodyPr>
          <a:lstStyle/>
          <a:p>
            <a:r>
              <a:rPr lang="cy-GB" sz="1900" dirty="0">
                <a:latin typeface="Calibri"/>
                <a:cs typeface="Calibri"/>
              </a:rPr>
              <a:t>Yn yr agwedd hon ar ddatblygiad, mae dau brif faes i feddwl amdanynt:</a:t>
            </a:r>
          </a:p>
          <a:p>
            <a:r>
              <a:rPr lang="cy-GB" sz="1900" dirty="0">
                <a:latin typeface="Calibri"/>
                <a:cs typeface="Calibri"/>
              </a:rPr>
              <a:t>- yr hunan.</a:t>
            </a:r>
          </a:p>
          <a:p>
            <a:r>
              <a:rPr lang="cy-GB" sz="1900" dirty="0">
                <a:latin typeface="Calibri"/>
                <a:cs typeface="Calibri"/>
              </a:rPr>
              <a:t>- rhywedd.</a:t>
            </a:r>
          </a:p>
          <a:p>
            <a:endParaRPr lang="en-US" sz="1900" dirty="0"/>
          </a:p>
          <a:p>
            <a:r>
              <a:rPr lang="cy-GB" sz="1900" dirty="0">
                <a:latin typeface="Calibri"/>
                <a:cs typeface="Calibri"/>
              </a:rPr>
              <a:t>Mae plant yn ceisio gwneud synnwyr o'u byd a'u lle ynddo. Er mwyn gwneud hyn, rhaid bod ganddyn nhw rywfaint o ddealltwriaeth o'r hunan. Yn ystod y cyfnod hwn o ddatblygiad, daw plant yn fwy ymwybodol o'u hunan fewnol. Ar yr un pryd, maen nhw'n dod yn fwy ymwybodol o bobl eraill a'r ffaith bod ganddyn nhw hefyd feddyliau a theimladau mewnol. Mae hyn yn cael ei adnabod fel datblygiad yr hunan-gysyniad - hy maent yn dechrau gwybod pwy ydynt fel unigolyn. Mae cysylltiad agos rhwng hyn a hunan-barch: pa mor hapus, neu fel arall, y maent yn teimlo ynddynt eu hunain.</a:t>
            </a:r>
          </a:p>
          <a:p>
            <a:endParaRPr lang="en-GB" dirty="0"/>
          </a:p>
        </p:txBody>
      </p:sp>
    </p:spTree>
    <p:custDataLst>
      <p:tags r:id="rId1"/>
    </p:custDataLst>
    <p:extLst>
      <p:ext uri="{BB962C8B-B14F-4D97-AF65-F5344CB8AC3E}">
        <p14:creationId xmlns:p14="http://schemas.microsoft.com/office/powerpoint/2010/main" val="12019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395" y="162711"/>
            <a:ext cx="4075784" cy="1047729"/>
          </a:xfrm>
        </p:spPr>
        <p:txBody>
          <a:bodyPr vert="horz" wrap="square" lIns="91440" tIns="45720" rIns="91440" bIns="45720" numCol="1" rtlCol="0" anchor="t" anchorCtr="0" compatLnSpc="1">
            <a:prstTxWarp prst="textNoShape">
              <a:avLst/>
            </a:prstTxWarp>
            <a:noAutofit/>
          </a:bodyPr>
          <a:lstStyle/>
          <a:p>
            <a:r>
              <a:rPr lang="cy-GB" sz="2400" b="1" dirty="0">
                <a:latin typeface="Calibri"/>
                <a:cs typeface="Calibri"/>
              </a:rPr>
              <a:t>Datblygiad y glasoed a phobl ifanc: cyffredinol. </a:t>
            </a:r>
            <a:br>
              <a:rPr lang="cy-GB" sz="2400" b="1" dirty="0">
                <a:latin typeface="Arial"/>
              </a:rPr>
            </a:br>
            <a:endParaRPr lang="en-GB" sz="2400" b="1">
              <a:cs typeface="Arial"/>
            </a:endParaRPr>
          </a:p>
        </p:txBody>
      </p:sp>
      <p:sp>
        <p:nvSpPr>
          <p:cNvPr id="3" name="Text Placeholder 2"/>
          <p:cNvSpPr>
            <a:spLocks noGrp="1"/>
          </p:cNvSpPr>
          <p:nvPr>
            <p:ph type="body" sz="quarter" idx="10"/>
          </p:nvPr>
        </p:nvSpPr>
        <p:spPr>
          <a:xfrm>
            <a:off x="6432677" y="163163"/>
            <a:ext cx="4306580" cy="753438"/>
          </a:xfrm>
        </p:spPr>
        <p:txBody>
          <a:bodyPr>
            <a:normAutofit/>
          </a:bodyPr>
          <a:lstStyle/>
          <a:p>
            <a:r>
              <a:rPr lang="en-US" sz="2400" b="1" dirty="0"/>
              <a:t>Adolescent &amp; young people’s development: general. </a:t>
            </a:r>
            <a:endParaRPr lang="en-GB" sz="2400" b="1">
              <a:cs typeface="Arial"/>
            </a:endParaRPr>
          </a:p>
        </p:txBody>
      </p:sp>
      <p:sp>
        <p:nvSpPr>
          <p:cNvPr id="4" name="Text Placeholder 3"/>
          <p:cNvSpPr>
            <a:spLocks noGrp="1"/>
          </p:cNvSpPr>
          <p:nvPr>
            <p:ph type="body" sz="quarter" idx="11"/>
          </p:nvPr>
        </p:nvSpPr>
        <p:spPr>
          <a:xfrm>
            <a:off x="6386514" y="1259307"/>
            <a:ext cx="4622943" cy="4645151"/>
          </a:xfrm>
        </p:spPr>
        <p:txBody>
          <a:bodyPr/>
          <a:lstStyle/>
          <a:p>
            <a:pPr marL="285750" indent="-285750">
              <a:buFont typeface="Arial" panose="020B0604020202020204" pitchFamily="34" charset="0"/>
              <a:buChar char="•"/>
            </a:pPr>
            <a:r>
              <a:rPr lang="en-US" dirty="0"/>
              <a:t>This is a time of many physical, mental, emotional, and social changes. Hormones change as puberty begins. Most boys grow facial and pubic hair, and their voices deepen. Most girls grow pubic hair and breasts and start their period.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this age, teens make more of their own choices about friends, sports, studying, and school. They become more independent, with their own personality and interests, although parents are still very important.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748967" y="1168531"/>
            <a:ext cx="4744202" cy="4534179"/>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Mae hwn yn gyfnod o lawer o newidiadau corfforol, meddyliol, emosiynol a chymdeithasol. Mae hormonau'n newid wrth i'r glasoed ddechrau. Mae'r rhan fwyaf o fechgyn yn tyfu blew wyneb a </a:t>
            </a:r>
            <a:r>
              <a:rPr lang="cy-GB" err="1">
                <a:latin typeface="Calibri"/>
                <a:cs typeface="Calibri"/>
              </a:rPr>
              <a:t>phiwbig</a:t>
            </a:r>
            <a:r>
              <a:rPr lang="cy-GB" dirty="0">
                <a:latin typeface="Calibri"/>
                <a:cs typeface="Calibri"/>
              </a:rPr>
              <a:t> ac mae eu lleisiau'n dyfnhau. Mae'r rhan fwyaf o ferched yn tyfu gwallt </a:t>
            </a:r>
            <a:r>
              <a:rPr lang="cy-GB" err="1">
                <a:latin typeface="Calibri"/>
                <a:cs typeface="Calibri"/>
              </a:rPr>
              <a:t>piwbig</a:t>
            </a:r>
            <a:r>
              <a:rPr lang="cy-GB" dirty="0">
                <a:latin typeface="Calibri"/>
                <a:cs typeface="Calibri"/>
              </a:rPr>
              <a:t> a bronnau ac yn dechrau eu misglwyf.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cy-GB" dirty="0">
                <a:latin typeface="Calibri"/>
                <a:cs typeface="Calibri"/>
              </a:rPr>
              <a:t>Yn yr oedran hwn, mae pobl ifanc yn eu harddegau yn gwneud mwy o'u dewisiadau eu hunain am ffrindiau, chwaraeon, astudio, ac ysgol. Maent yn dod yn fwy annibynnol, gyda'u personoliaeth a'u diddordebau eu hunain, er bod rhieni'n dal yn bwysig iawn.</a:t>
            </a:r>
          </a:p>
          <a:p>
            <a:endParaRPr lang="en-GB" dirty="0"/>
          </a:p>
        </p:txBody>
      </p:sp>
    </p:spTree>
    <p:custDataLst>
      <p:tags r:id="rId1"/>
    </p:custDataLst>
    <p:extLst>
      <p:ext uri="{BB962C8B-B14F-4D97-AF65-F5344CB8AC3E}">
        <p14:creationId xmlns:p14="http://schemas.microsoft.com/office/powerpoint/2010/main" val="7222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12" y="156825"/>
            <a:ext cx="4927444" cy="1031283"/>
          </a:xfrm>
        </p:spPr>
        <p:txBody>
          <a:bodyPr vert="horz" wrap="square" lIns="91440" tIns="45720" rIns="91440" bIns="45720" numCol="1" rtlCol="0" anchor="t" anchorCtr="0" compatLnSpc="1">
            <a:prstTxWarp prst="textNoShape">
              <a:avLst/>
            </a:prstTxWarp>
            <a:noAutofit/>
          </a:bodyPr>
          <a:lstStyle/>
          <a:p>
            <a:r>
              <a:rPr lang="cy-GB" sz="2400" b="1" dirty="0">
                <a:latin typeface="Calibri"/>
                <a:cs typeface="Calibri"/>
              </a:rPr>
              <a:t>Datblygiad y glasoed a phobl ifanc: Newidiadau emosiynol/cymdeithasol</a:t>
            </a:r>
            <a:br>
              <a:rPr lang="cy-GB" sz="2400" b="1" dirty="0">
                <a:latin typeface="Arial"/>
              </a:rPr>
            </a:br>
            <a:endParaRPr lang="en-GB" sz="2400" b="1">
              <a:cs typeface="Arial"/>
            </a:endParaRPr>
          </a:p>
        </p:txBody>
      </p:sp>
      <p:sp>
        <p:nvSpPr>
          <p:cNvPr id="3" name="Text Placeholder 2"/>
          <p:cNvSpPr>
            <a:spLocks noGrp="1"/>
          </p:cNvSpPr>
          <p:nvPr>
            <p:ph type="body" sz="quarter" idx="10"/>
          </p:nvPr>
        </p:nvSpPr>
        <p:spPr>
          <a:xfrm>
            <a:off x="6100510" y="156343"/>
            <a:ext cx="4923303" cy="897062"/>
          </a:xfrm>
        </p:spPr>
        <p:txBody>
          <a:bodyPr>
            <a:normAutofit fontScale="92500"/>
          </a:bodyPr>
          <a:lstStyle/>
          <a:p>
            <a:r>
              <a:rPr lang="en-US" sz="2400" b="1" dirty="0"/>
              <a:t>Adolescent &amp; young people’s development: </a:t>
            </a:r>
            <a:r>
              <a:rPr lang="en-GB" sz="2400" b="1" dirty="0"/>
              <a:t>Emotional/Social changes</a:t>
            </a:r>
            <a:endParaRPr lang="en-GB" sz="2400" b="1">
              <a:cs typeface="Arial"/>
            </a:endParaRPr>
          </a:p>
          <a:p>
            <a:endParaRPr lang="en-GB" sz="2000" dirty="0"/>
          </a:p>
        </p:txBody>
      </p:sp>
      <p:sp>
        <p:nvSpPr>
          <p:cNvPr id="4" name="Text Placeholder 3"/>
          <p:cNvSpPr>
            <a:spLocks noGrp="1"/>
          </p:cNvSpPr>
          <p:nvPr>
            <p:ph type="body" sz="quarter" idx="11"/>
          </p:nvPr>
        </p:nvSpPr>
        <p:spPr>
          <a:xfrm>
            <a:off x="6135856" y="1185352"/>
            <a:ext cx="4446800" cy="4791455"/>
          </a:xfrm>
        </p:spPr>
        <p:txBody>
          <a:bodyPr>
            <a:normAutofit lnSpcReduction="10000"/>
          </a:bodyPr>
          <a:lstStyle/>
          <a:p>
            <a:r>
              <a:rPr lang="en-US" dirty="0"/>
              <a:t>Show more concern about body image, looks, and clothes.</a:t>
            </a:r>
          </a:p>
          <a:p>
            <a:r>
              <a:rPr lang="en-US" dirty="0"/>
              <a:t>Focus on themselves; going back and forth between high expectations and lack of confidence.</a:t>
            </a:r>
          </a:p>
          <a:p>
            <a:r>
              <a:rPr lang="en-US" dirty="0"/>
              <a:t>Experience more moodiness.</a:t>
            </a:r>
          </a:p>
          <a:p>
            <a:r>
              <a:rPr lang="en-US" dirty="0"/>
              <a:t>Show more interest in and influence by peer group.</a:t>
            </a:r>
          </a:p>
          <a:p>
            <a:r>
              <a:rPr lang="en-US" dirty="0"/>
              <a:t>Express less affection toward parents; sometimes might seem rude or short-tempered.</a:t>
            </a:r>
          </a:p>
          <a:p>
            <a:r>
              <a:rPr lang="en-US" dirty="0"/>
              <a:t>Feel stress from more challenging school work.</a:t>
            </a:r>
          </a:p>
          <a:p>
            <a:r>
              <a:rPr lang="en-US" dirty="0"/>
              <a:t>Develop eating problems.</a:t>
            </a:r>
          </a:p>
          <a:p>
            <a:r>
              <a:rPr lang="en-US" dirty="0"/>
              <a:t>Feel a lot of sadness or depression, which can lead to poor grades at school, alcohol or drug use, unsafe sex, and other problems.</a:t>
            </a:r>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672291" y="1184501"/>
            <a:ext cx="4325549" cy="4602599"/>
          </a:xfrm>
        </p:spPr>
        <p:txBody>
          <a:bodyPr vert="horz" lIns="91440" tIns="45720" rIns="91440" bIns="45720" rtlCol="0" anchor="t">
            <a:normAutofit fontScale="92500" lnSpcReduction="10000"/>
          </a:bodyPr>
          <a:lstStyle/>
          <a:p>
            <a:r>
              <a:rPr lang="cy-GB" dirty="0">
                <a:latin typeface="Calibri"/>
                <a:cs typeface="Calibri"/>
              </a:rPr>
              <a:t>Dangos mwy o bryder am ddelwedd corff, edrychiad, a dillad.</a:t>
            </a:r>
          </a:p>
          <a:p>
            <a:r>
              <a:rPr lang="cy-GB" dirty="0">
                <a:latin typeface="Calibri"/>
                <a:cs typeface="Calibri"/>
              </a:rPr>
              <a:t>Canolbwyntio arnynt eu hunain; mynd yn ôl ac ymlaen rhwng disgwyliadau uchel a diffyg hyder.</a:t>
            </a:r>
          </a:p>
          <a:p>
            <a:r>
              <a:rPr lang="cy-GB" dirty="0">
                <a:latin typeface="Calibri"/>
                <a:cs typeface="Calibri"/>
              </a:rPr>
              <a:t>Profi fwy o hwyliau gwael.</a:t>
            </a:r>
          </a:p>
          <a:p>
            <a:r>
              <a:rPr lang="cy-GB" dirty="0">
                <a:latin typeface="Calibri"/>
                <a:cs typeface="Calibri"/>
              </a:rPr>
              <a:t>Dangos mwy o ddiddordeb a dylanwad gan grŵp cyfoedion.</a:t>
            </a:r>
          </a:p>
          <a:p>
            <a:r>
              <a:rPr lang="cy-GB" dirty="0">
                <a:latin typeface="Calibri"/>
                <a:cs typeface="Calibri"/>
              </a:rPr>
              <a:t>Mynegi llai o anwyldeb tuag at rieni; weithiau </a:t>
            </a:r>
            <a:r>
              <a:rPr lang="cy-GB" err="1">
                <a:latin typeface="Calibri"/>
                <a:cs typeface="Calibri"/>
              </a:rPr>
              <a:t>gallant</a:t>
            </a:r>
            <a:r>
              <a:rPr lang="cy-GB" dirty="0">
                <a:latin typeface="Calibri"/>
                <a:cs typeface="Calibri"/>
              </a:rPr>
              <a:t> ymddangos yn anghwrtais neu'n fyr eu tymer.</a:t>
            </a:r>
          </a:p>
          <a:p>
            <a:r>
              <a:rPr lang="cy-GB" dirty="0">
                <a:latin typeface="Calibri"/>
                <a:cs typeface="Calibri"/>
              </a:rPr>
              <a:t>Teimlo straen gwaith ysgol mwy heriol.</a:t>
            </a:r>
          </a:p>
          <a:p>
            <a:r>
              <a:rPr lang="cy-GB" dirty="0">
                <a:latin typeface="Calibri"/>
                <a:cs typeface="Calibri"/>
              </a:rPr>
              <a:t>Datblygu problemau bwyta.</a:t>
            </a:r>
          </a:p>
          <a:p>
            <a:r>
              <a:rPr lang="cy-GB" dirty="0">
                <a:latin typeface="Calibri"/>
                <a:cs typeface="Calibri"/>
              </a:rPr>
              <a:t>Teimlo llawer o dristwch neu iselder, a all arwain at raddau gwael yn yr ysgol, defnydd o alcohol neu gyffuriau, rhyw anniogel, a phroblemau eraill.</a:t>
            </a:r>
          </a:p>
          <a:p>
            <a:endParaRPr lang="en-GB" dirty="0"/>
          </a:p>
        </p:txBody>
      </p:sp>
    </p:spTree>
    <p:custDataLst>
      <p:tags r:id="rId1"/>
    </p:custDataLst>
    <p:extLst>
      <p:ext uri="{BB962C8B-B14F-4D97-AF65-F5344CB8AC3E}">
        <p14:creationId xmlns:p14="http://schemas.microsoft.com/office/powerpoint/2010/main" val="26753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68" y="145671"/>
            <a:ext cx="4503381" cy="1031283"/>
          </a:xfrm>
        </p:spPr>
        <p:txBody>
          <a:bodyPr vert="horz" wrap="square" lIns="91440" tIns="45720" rIns="91440" bIns="45720" numCol="1" rtlCol="0" anchor="t" anchorCtr="0" compatLnSpc="1">
            <a:prstTxWarp prst="textNoShape">
              <a:avLst/>
            </a:prstTxWarp>
            <a:noAutofit/>
          </a:bodyPr>
          <a:lstStyle/>
          <a:p>
            <a:r>
              <a:rPr lang="cy-GB" sz="2200" b="1" dirty="0">
                <a:latin typeface="Calibri"/>
                <a:cs typeface="Calibri"/>
              </a:rPr>
              <a:t>Datblygiad y glasoed a phobl ifanc: gwybyddiaeth</a:t>
            </a:r>
            <a:br>
              <a:rPr lang="cy-GB" sz="2200" b="1" dirty="0">
                <a:latin typeface="Arial"/>
              </a:rPr>
            </a:br>
            <a:endParaRPr lang="en-GB" dirty="0"/>
          </a:p>
        </p:txBody>
      </p:sp>
      <p:sp>
        <p:nvSpPr>
          <p:cNvPr id="3" name="Text Placeholder 2"/>
          <p:cNvSpPr>
            <a:spLocks noGrp="1"/>
          </p:cNvSpPr>
          <p:nvPr>
            <p:ph type="body" sz="quarter" idx="10"/>
          </p:nvPr>
        </p:nvSpPr>
        <p:spPr>
          <a:xfrm>
            <a:off x="6222052" y="145670"/>
            <a:ext cx="4315886" cy="634618"/>
          </a:xfrm>
        </p:spPr>
        <p:txBody>
          <a:bodyPr>
            <a:normAutofit lnSpcReduction="10000"/>
          </a:bodyPr>
          <a:lstStyle/>
          <a:p>
            <a:r>
              <a:rPr lang="en-US" sz="2200" b="1" dirty="0"/>
              <a:t>Adolescent &amp; young people’s development: cognition</a:t>
            </a:r>
            <a:endParaRPr lang="en-GB" sz="2200" b="1">
              <a:cs typeface="Arial"/>
            </a:endParaRPr>
          </a:p>
        </p:txBody>
      </p:sp>
      <p:sp>
        <p:nvSpPr>
          <p:cNvPr id="4" name="Text Placeholder 3"/>
          <p:cNvSpPr>
            <a:spLocks noGrp="1"/>
          </p:cNvSpPr>
          <p:nvPr>
            <p:ph type="body" sz="quarter" idx="11"/>
          </p:nvPr>
        </p:nvSpPr>
        <p:spPr>
          <a:xfrm>
            <a:off x="6386513" y="847762"/>
            <a:ext cx="4243718" cy="4888991"/>
          </a:xfrm>
        </p:spPr>
        <p:txBody>
          <a:bodyPr>
            <a:normAutofit lnSpcReduction="10000"/>
          </a:bodyPr>
          <a:lstStyle/>
          <a:p>
            <a:pPr marL="285750" indent="-285750">
              <a:buFont typeface="Arial" panose="020B0604020202020204" pitchFamily="34" charset="0"/>
              <a:buChar char="•"/>
            </a:pPr>
            <a:r>
              <a:rPr lang="en-US" dirty="0"/>
              <a:t>Have more ability for complex thought.</a:t>
            </a:r>
          </a:p>
          <a:p>
            <a:pPr marL="285750" indent="-285750">
              <a:buFont typeface="Arial" panose="020B0604020202020204" pitchFamily="34" charset="0"/>
              <a:buChar char="•"/>
            </a:pPr>
            <a:r>
              <a:rPr lang="en-US" dirty="0"/>
              <a:t>Be better able to express feelings through talking.</a:t>
            </a:r>
          </a:p>
          <a:p>
            <a:pPr marL="285750" indent="-285750">
              <a:buFont typeface="Arial" panose="020B0604020202020204" pitchFamily="34" charset="0"/>
              <a:buChar char="•"/>
            </a:pPr>
            <a:r>
              <a:rPr lang="en-US" dirty="0"/>
              <a:t>Develop a stronger sense of right and wrong.</a:t>
            </a:r>
          </a:p>
          <a:p>
            <a:pPr marL="285750" indent="-285750">
              <a:buFont typeface="Arial" panose="020B0604020202020204" pitchFamily="34" charset="0"/>
              <a:buChar char="•"/>
            </a:pPr>
            <a:r>
              <a:rPr lang="en-US" dirty="0"/>
              <a:t>Show an increasing ability to reason, make educated guesses, and sort fact from fiction</a:t>
            </a:r>
          </a:p>
          <a:p>
            <a:pPr marL="285750" indent="-285750">
              <a:buFont typeface="Arial" panose="020B0604020202020204" pitchFamily="34" charset="0"/>
              <a:buChar char="•"/>
            </a:pPr>
            <a:r>
              <a:rPr lang="en-US" dirty="0"/>
              <a:t>Start thinking more abstractly, comparing what </a:t>
            </a:r>
            <a:r>
              <a:rPr lang="en-US" i="1" dirty="0"/>
              <a:t>is </a:t>
            </a:r>
            <a:r>
              <a:rPr lang="en-US" dirty="0"/>
              <a:t>to what </a:t>
            </a:r>
            <a:r>
              <a:rPr lang="en-US" i="1" dirty="0"/>
              <a:t>could be.</a:t>
            </a:r>
          </a:p>
          <a:p>
            <a:pPr marL="285750" indent="-285750">
              <a:buFont typeface="Arial" panose="020B0604020202020204" pitchFamily="34" charset="0"/>
              <a:buChar char="•"/>
            </a:pPr>
            <a:r>
              <a:rPr lang="en-US" dirty="0"/>
              <a:t>Understand the consequences of actions.</a:t>
            </a:r>
          </a:p>
          <a:p>
            <a:pPr marL="285750" indent="-285750">
              <a:buFont typeface="Arial" panose="020B0604020202020204" pitchFamily="34" charset="0"/>
              <a:buChar char="•"/>
            </a:pPr>
            <a:r>
              <a:rPr lang="en-US" dirty="0"/>
              <a:t>Think about and come up with ways to deal with hypothetical situations.</a:t>
            </a:r>
          </a:p>
          <a:p>
            <a:pPr marL="285750" indent="-285750">
              <a:buFont typeface="Arial" panose="020B0604020202020204" pitchFamily="34" charset="0"/>
              <a:buChar char="•"/>
            </a:pPr>
            <a:r>
              <a:rPr lang="en-US" dirty="0"/>
              <a:t>Begin to set their own goals for the future.</a:t>
            </a:r>
            <a:endParaRPr lang="en-GB" dirty="0"/>
          </a:p>
        </p:txBody>
      </p:sp>
      <p:sp>
        <p:nvSpPr>
          <p:cNvPr id="5" name="Text Placeholder 4"/>
          <p:cNvSpPr>
            <a:spLocks noGrp="1"/>
          </p:cNvSpPr>
          <p:nvPr>
            <p:ph type="body" sz="quarter" idx="12"/>
          </p:nvPr>
        </p:nvSpPr>
        <p:spPr>
          <a:xfrm>
            <a:off x="774098" y="850473"/>
            <a:ext cx="4498492" cy="4961750"/>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Meddu ar fwy o allu i feddwl yn gymhleth.</a:t>
            </a:r>
          </a:p>
          <a:p>
            <a:pPr marL="285750" indent="-285750">
              <a:buFont typeface="Arial" panose="020B0604020202020204" pitchFamily="34" charset="0"/>
              <a:buChar char="•"/>
            </a:pPr>
            <a:r>
              <a:rPr lang="cy-GB" dirty="0">
                <a:latin typeface="Calibri"/>
                <a:cs typeface="Calibri"/>
              </a:rPr>
              <a:t>Gallu mynegi teimladau yn well trwy siarad.</a:t>
            </a:r>
          </a:p>
          <a:p>
            <a:pPr marL="285750" indent="-285750">
              <a:buFont typeface="Arial" panose="020B0604020202020204" pitchFamily="34" charset="0"/>
              <a:buChar char="•"/>
            </a:pPr>
            <a:r>
              <a:rPr lang="cy-GB" dirty="0">
                <a:latin typeface="Calibri"/>
                <a:cs typeface="Calibri"/>
              </a:rPr>
              <a:t>Datblygu ymdeimlad cryfach o dda a drwg.</a:t>
            </a:r>
          </a:p>
          <a:p>
            <a:pPr marL="285750" indent="-285750">
              <a:buFont typeface="Arial" panose="020B0604020202020204" pitchFamily="34" charset="0"/>
              <a:buChar char="•"/>
            </a:pPr>
            <a:r>
              <a:rPr lang="cy-GB" dirty="0">
                <a:latin typeface="Calibri"/>
                <a:cs typeface="Calibri"/>
              </a:rPr>
              <a:t>Dangos gallu cynyddol i resymu, gwneud dyfaliadau addysgiadol, a gwahaniaeth rhwng ffeithiau a phethau anwir</a:t>
            </a:r>
          </a:p>
          <a:p>
            <a:pPr marL="285750" indent="-285750">
              <a:buFont typeface="Arial" panose="020B0604020202020204" pitchFamily="34" charset="0"/>
              <a:buChar char="•"/>
            </a:pPr>
            <a:r>
              <a:rPr lang="cy-GB" dirty="0">
                <a:latin typeface="Calibri"/>
                <a:cs typeface="Calibri"/>
              </a:rPr>
              <a:t>Dechrau meddwl yn fwy haniaethol, gan gymharu yr hyn yw gyda'r hyn</a:t>
            </a:r>
            <a:r>
              <a:rPr lang="cy-GB" i="1" dirty="0">
                <a:latin typeface="Calibri"/>
                <a:cs typeface="Calibri"/>
              </a:rPr>
              <a:t> a allai fod.</a:t>
            </a:r>
          </a:p>
          <a:p>
            <a:pPr marL="285750" indent="-285750">
              <a:buFont typeface="Arial" panose="020B0604020202020204" pitchFamily="34" charset="0"/>
              <a:buChar char="•"/>
            </a:pPr>
            <a:r>
              <a:rPr lang="cy-GB" dirty="0">
                <a:latin typeface="Calibri"/>
                <a:cs typeface="Calibri"/>
              </a:rPr>
              <a:t>Deall canlyniadau gweithredoedd.</a:t>
            </a:r>
          </a:p>
          <a:p>
            <a:pPr marL="285750" indent="-285750">
              <a:buFont typeface="Arial" panose="020B0604020202020204" pitchFamily="34" charset="0"/>
              <a:buChar char="•"/>
            </a:pPr>
            <a:r>
              <a:rPr lang="cy-GB" dirty="0">
                <a:latin typeface="Calibri"/>
                <a:cs typeface="Calibri"/>
              </a:rPr>
              <a:t>Meddwl am ffyrdd o ddelio â sefyllfaoedd damcaniaethol a'u llunio.</a:t>
            </a:r>
          </a:p>
          <a:p>
            <a:pPr marL="285750" indent="-285750">
              <a:buFont typeface="Arial" panose="020B0604020202020204" pitchFamily="34" charset="0"/>
              <a:buChar char="•"/>
            </a:pPr>
            <a:r>
              <a:rPr lang="cy-GB" dirty="0">
                <a:latin typeface="Calibri"/>
                <a:cs typeface="Calibri"/>
              </a:rPr>
              <a:t>Dechrau gosod eu nodau eu hunain ar gyfer y dyfodol.</a:t>
            </a:r>
          </a:p>
          <a:p>
            <a:endParaRPr lang="en-GB" dirty="0"/>
          </a:p>
        </p:txBody>
      </p:sp>
    </p:spTree>
    <p:custDataLst>
      <p:tags r:id="rId1"/>
    </p:custDataLst>
    <p:extLst>
      <p:ext uri="{BB962C8B-B14F-4D97-AF65-F5344CB8AC3E}">
        <p14:creationId xmlns:p14="http://schemas.microsoft.com/office/powerpoint/2010/main" val="1733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28" y="100119"/>
            <a:ext cx="4836052" cy="1047729"/>
          </a:xfrm>
        </p:spPr>
        <p:txBody>
          <a:bodyPr>
            <a:normAutofit fontScale="90000"/>
          </a:bodyPr>
          <a:lstStyle/>
          <a:p>
            <a:r>
              <a:rPr lang="cy-GB" sz="2200" b="1" dirty="0">
                <a:latin typeface="Arial"/>
              </a:rPr>
              <a:t>Datblygiad gwybyddol (damcaniaeth </a:t>
            </a:r>
            <a:r>
              <a:rPr lang="cy-GB" sz="2200" b="1" dirty="0" err="1">
                <a:latin typeface="Arial"/>
              </a:rPr>
              <a:t>Piaget</a:t>
            </a:r>
            <a:r>
              <a:rPr lang="cy-GB" sz="2200" b="1" dirty="0">
                <a:latin typeface="Arial"/>
              </a:rPr>
              <a:t>).</a:t>
            </a:r>
            <a:br>
              <a:rPr lang="cy-GB" sz="2200" b="1" dirty="0">
                <a:latin typeface="Arial"/>
              </a:rPr>
            </a:br>
            <a:endParaRPr lang="en-GB" dirty="0"/>
          </a:p>
        </p:txBody>
      </p:sp>
      <p:sp>
        <p:nvSpPr>
          <p:cNvPr id="3" name="Text Placeholder 2"/>
          <p:cNvSpPr>
            <a:spLocks noGrp="1"/>
          </p:cNvSpPr>
          <p:nvPr>
            <p:ph type="body" sz="quarter" idx="10"/>
          </p:nvPr>
        </p:nvSpPr>
        <p:spPr>
          <a:xfrm>
            <a:off x="6185005" y="95566"/>
            <a:ext cx="4176095" cy="661276"/>
          </a:xfrm>
        </p:spPr>
        <p:txBody>
          <a:bodyPr>
            <a:normAutofit lnSpcReduction="10000"/>
          </a:bodyPr>
          <a:lstStyle/>
          <a:p>
            <a:r>
              <a:rPr lang="en-GB" sz="2200" b="1" dirty="0"/>
              <a:t>Cognitive development (Piaget’s theory).</a:t>
            </a:r>
            <a:endParaRPr lang="en-GB" sz="2200" b="1">
              <a:cs typeface="Arial"/>
            </a:endParaRPr>
          </a:p>
        </p:txBody>
      </p:sp>
      <p:sp>
        <p:nvSpPr>
          <p:cNvPr id="4" name="Text Placeholder 3"/>
          <p:cNvSpPr>
            <a:spLocks noGrp="1"/>
          </p:cNvSpPr>
          <p:nvPr>
            <p:ph type="body" sz="quarter" idx="11"/>
          </p:nvPr>
        </p:nvSpPr>
        <p:spPr>
          <a:xfrm>
            <a:off x="6296277" y="746817"/>
            <a:ext cx="4175979" cy="5128142"/>
          </a:xfrm>
        </p:spPr>
        <p:txBody>
          <a:bodyPr>
            <a:normAutofit/>
          </a:bodyPr>
          <a:lstStyle/>
          <a:p>
            <a:r>
              <a:rPr lang="en-US" sz="1600" dirty="0"/>
              <a:t>Piaget’s theory postulates four developmental stages: </a:t>
            </a:r>
            <a:endParaRPr lang="en-GB" sz="1600" dirty="0"/>
          </a:p>
        </p:txBody>
      </p:sp>
      <p:sp>
        <p:nvSpPr>
          <p:cNvPr id="5" name="Text Placeholder 4"/>
          <p:cNvSpPr>
            <a:spLocks noGrp="1"/>
          </p:cNvSpPr>
          <p:nvPr>
            <p:ph type="body" sz="quarter" idx="12"/>
          </p:nvPr>
        </p:nvSpPr>
        <p:spPr>
          <a:xfrm>
            <a:off x="648704" y="746818"/>
            <a:ext cx="3681413" cy="4658673"/>
          </a:xfrm>
        </p:spPr>
        <p:txBody>
          <a:bodyPr vert="horz" lIns="91440" tIns="45720" rIns="91440" bIns="45720" rtlCol="0" anchor="t">
            <a:normAutofit/>
          </a:bodyPr>
          <a:lstStyle/>
          <a:p>
            <a:r>
              <a:rPr lang="cy-GB" sz="1600" dirty="0">
                <a:latin typeface="Calibri"/>
                <a:cs typeface="Calibri"/>
              </a:rPr>
              <a:t>Mae damcaniaeth </a:t>
            </a:r>
            <a:r>
              <a:rPr lang="cy-GB" sz="1600" err="1">
                <a:latin typeface="Calibri"/>
                <a:cs typeface="Calibri"/>
              </a:rPr>
              <a:t>Piaget</a:t>
            </a:r>
            <a:r>
              <a:rPr lang="cy-GB" sz="1600" dirty="0">
                <a:latin typeface="Calibri"/>
                <a:cs typeface="Calibri"/>
              </a:rPr>
              <a:t> yn rhagdybio pedwar cam datblygiadol: </a:t>
            </a:r>
            <a:endParaRPr lang="cy-GB" sz="1600" dirty="0">
              <a:latin typeface="Arial"/>
            </a:endParaRPr>
          </a:p>
          <a:p>
            <a:r>
              <a:rPr lang="cy-GB" dirty="0">
                <a:solidFill>
                  <a:srgbClr val="FFFFFF"/>
                </a:solidFill>
                <a:latin typeface="Arial"/>
              </a:rPr>
              <a:t>11. Cam </a:t>
            </a:r>
            <a:r>
              <a:rPr lang="cy-GB" dirty="0" err="1">
                <a:solidFill>
                  <a:srgbClr val="FFFFFF"/>
                </a:solidFill>
                <a:latin typeface="Arial"/>
              </a:rPr>
              <a:t>fforol</a:t>
            </a:r>
            <a:r>
              <a:rPr lang="cy-GB" dirty="0">
                <a:solidFill>
                  <a:srgbClr val="FFFFFF"/>
                </a:solidFill>
                <a:latin typeface="Arial"/>
              </a:rPr>
              <a:t> (modur). Nid yw'r plentyn yn gallu meddwl yn haniaethol</a:t>
            </a:r>
            <a:r>
              <a:rPr lang="cy-GB" sz="1600" dirty="0">
                <a:solidFill>
                  <a:srgbClr val="FFFFFF"/>
                </a:solidFill>
                <a:latin typeface="Arial"/>
              </a:rPr>
              <a:t>. </a:t>
            </a:r>
          </a:p>
          <a:p>
            <a:endParaRPr lang="en-GB" dirty="0"/>
          </a:p>
        </p:txBody>
      </p:sp>
      <p:sp>
        <p:nvSpPr>
          <p:cNvPr id="6" name="TextBox 5"/>
          <p:cNvSpPr txBox="1"/>
          <p:nvPr/>
        </p:nvSpPr>
        <p:spPr>
          <a:xfrm>
            <a:off x="6538913" y="1747594"/>
            <a:ext cx="4023579" cy="914400"/>
          </a:xfrm>
          <a:prstGeom prst="rect">
            <a:avLst/>
          </a:prstGeom>
        </p:spPr>
        <p:txBody>
          <a:bodyPr vert="horz" wrap="none" lIns="91440" tIns="45720" rIns="91440" bIns="45720" rtlCol="0" anchor="ctr">
            <a:normAutofit/>
          </a:bodyPr>
          <a:lstStyle/>
          <a:p>
            <a:endParaRPr lang="en-GB" dirty="0"/>
          </a:p>
        </p:txBody>
      </p:sp>
      <p:sp>
        <p:nvSpPr>
          <p:cNvPr id="7" name="Rectangle 6"/>
          <p:cNvSpPr/>
          <p:nvPr/>
        </p:nvSpPr>
        <p:spPr>
          <a:xfrm>
            <a:off x="6295295" y="1347650"/>
            <a:ext cx="4267198"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1. </a:t>
            </a:r>
            <a:r>
              <a:rPr lang="en-US" sz="1400" u="sng" dirty="0"/>
              <a:t>Sensor-</a:t>
            </a:r>
            <a:r>
              <a:rPr lang="en-US" sz="1400" u="sng" dirty="0" err="1"/>
              <a:t>imotor</a:t>
            </a:r>
            <a:r>
              <a:rPr lang="en-US" sz="1400" u="sng" dirty="0"/>
              <a:t> Stage</a:t>
            </a:r>
            <a:r>
              <a:rPr lang="en-US" sz="1400" dirty="0"/>
              <a:t> (Birth to approx. 2 years): the child understands the world through its senses and physical (motor) activity. The child is incapable of abstract thought</a:t>
            </a:r>
            <a:r>
              <a:rPr lang="en-US" sz="1200" dirty="0"/>
              <a:t>. </a:t>
            </a:r>
            <a:endParaRPr lang="en-GB" sz="1200" dirty="0"/>
          </a:p>
        </p:txBody>
      </p:sp>
      <p:sp>
        <p:nvSpPr>
          <p:cNvPr id="8" name="Rectangle 7"/>
          <p:cNvSpPr/>
          <p:nvPr/>
        </p:nvSpPr>
        <p:spPr>
          <a:xfrm>
            <a:off x="6295296" y="2382578"/>
            <a:ext cx="4267199" cy="11205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2. </a:t>
            </a:r>
            <a:r>
              <a:rPr lang="en-US" sz="1400" u="sng" dirty="0"/>
              <a:t>Pre-operational stage</a:t>
            </a:r>
            <a:r>
              <a:rPr lang="en-US" sz="1400" dirty="0"/>
              <a:t> (2-7 years): the child develops language and thought. The child sees things through their own perspective and is unable to ‘de-centre’- imagine that anyone has opinion other than their own. </a:t>
            </a:r>
            <a:endParaRPr lang="en-GB" sz="1400" dirty="0"/>
          </a:p>
        </p:txBody>
      </p:sp>
      <p:sp>
        <p:nvSpPr>
          <p:cNvPr id="9" name="Rectangle 8"/>
          <p:cNvSpPr/>
          <p:nvPr/>
        </p:nvSpPr>
        <p:spPr>
          <a:xfrm>
            <a:off x="6295295" y="3623669"/>
            <a:ext cx="4267200" cy="12946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3. </a:t>
            </a:r>
            <a:r>
              <a:rPr lang="en-US" sz="1400" u="sng" dirty="0"/>
              <a:t>Concrete operational stage</a:t>
            </a:r>
            <a:r>
              <a:rPr lang="en-US" sz="1400" dirty="0"/>
              <a:t> (7-11 years): children become more aware of external events, as well as feelings other than their own. They become less egocentric and begin to understand that not everyone shares their thoughts, beliefs, or feelings. </a:t>
            </a:r>
            <a:endParaRPr lang="en-GB" sz="1400" dirty="0"/>
          </a:p>
        </p:txBody>
      </p:sp>
      <p:sp>
        <p:nvSpPr>
          <p:cNvPr id="10" name="Rectangle 9"/>
          <p:cNvSpPr/>
          <p:nvPr/>
        </p:nvSpPr>
        <p:spPr>
          <a:xfrm>
            <a:off x="6295294" y="5038879"/>
            <a:ext cx="4267198" cy="8411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4. </a:t>
            </a:r>
            <a:r>
              <a:rPr lang="en-US" sz="1400" u="sng" dirty="0"/>
              <a:t>Formal operational stage</a:t>
            </a:r>
            <a:r>
              <a:rPr lang="en-US" sz="1400" dirty="0"/>
              <a:t> (11 years onwards): children are able to use logic to solve problems, view the world around them, and plan for the future.</a:t>
            </a:r>
            <a:endParaRPr lang="en-GB" sz="1400" dirty="0"/>
          </a:p>
        </p:txBody>
      </p:sp>
      <p:pic>
        <p:nvPicPr>
          <p:cNvPr id="11" name="Picture 10">
            <a:extLst>
              <a:ext uri="{FF2B5EF4-FFF2-40B4-BE49-F238E27FC236}">
                <a16:creationId xmlns:a16="http://schemas.microsoft.com/office/drawing/2014/main" id="{CF177A5F-944B-41A8-90C1-789387E8AF94}"/>
              </a:ext>
            </a:extLst>
          </p:cNvPr>
          <p:cNvPicPr>
            <a:picLocks noChangeAspect="1"/>
          </p:cNvPicPr>
          <p:nvPr/>
        </p:nvPicPr>
        <p:blipFill>
          <a:blip r:embed="rId4"/>
          <a:stretch>
            <a:fillRect/>
          </a:stretch>
        </p:blipFill>
        <p:spPr>
          <a:xfrm>
            <a:off x="651019" y="1347650"/>
            <a:ext cx="4291956" cy="1018120"/>
          </a:xfrm>
          <a:prstGeom prst="rect">
            <a:avLst/>
          </a:prstGeom>
        </p:spPr>
      </p:pic>
      <p:pic>
        <p:nvPicPr>
          <p:cNvPr id="12" name="Picture 11">
            <a:extLst>
              <a:ext uri="{FF2B5EF4-FFF2-40B4-BE49-F238E27FC236}">
                <a16:creationId xmlns:a16="http://schemas.microsoft.com/office/drawing/2014/main" id="{070D17B5-4A37-48DC-ABAC-4A3D7B4F8631}"/>
              </a:ext>
            </a:extLst>
          </p:cNvPr>
          <p:cNvPicPr>
            <a:picLocks noChangeAspect="1"/>
          </p:cNvPicPr>
          <p:nvPr/>
        </p:nvPicPr>
        <p:blipFill>
          <a:blip r:embed="rId5"/>
          <a:stretch>
            <a:fillRect/>
          </a:stretch>
        </p:blipFill>
        <p:spPr>
          <a:xfrm>
            <a:off x="647315" y="2372117"/>
            <a:ext cx="4291956" cy="1231499"/>
          </a:xfrm>
          <a:prstGeom prst="rect">
            <a:avLst/>
          </a:prstGeom>
        </p:spPr>
      </p:pic>
      <p:pic>
        <p:nvPicPr>
          <p:cNvPr id="13" name="Picture 12">
            <a:extLst>
              <a:ext uri="{FF2B5EF4-FFF2-40B4-BE49-F238E27FC236}">
                <a16:creationId xmlns:a16="http://schemas.microsoft.com/office/drawing/2014/main" id="{47ADDD6A-C08C-461A-9559-0FB0C30748BF}"/>
              </a:ext>
            </a:extLst>
          </p:cNvPr>
          <p:cNvPicPr>
            <a:picLocks noChangeAspect="1"/>
          </p:cNvPicPr>
          <p:nvPr/>
        </p:nvPicPr>
        <p:blipFill>
          <a:blip r:embed="rId6"/>
          <a:stretch>
            <a:fillRect/>
          </a:stretch>
        </p:blipFill>
        <p:spPr>
          <a:xfrm>
            <a:off x="646685" y="3623668"/>
            <a:ext cx="4340728" cy="1450974"/>
          </a:xfrm>
          <a:prstGeom prst="rect">
            <a:avLst/>
          </a:prstGeom>
        </p:spPr>
      </p:pic>
      <p:pic>
        <p:nvPicPr>
          <p:cNvPr id="14" name="Picture 13">
            <a:extLst>
              <a:ext uri="{FF2B5EF4-FFF2-40B4-BE49-F238E27FC236}">
                <a16:creationId xmlns:a16="http://schemas.microsoft.com/office/drawing/2014/main" id="{441D5565-2872-4B2A-A96F-873EE0FFB7AE}"/>
              </a:ext>
            </a:extLst>
          </p:cNvPr>
          <p:cNvPicPr>
            <a:picLocks noChangeAspect="1"/>
          </p:cNvPicPr>
          <p:nvPr/>
        </p:nvPicPr>
        <p:blipFill>
          <a:blip r:embed="rId7"/>
          <a:stretch>
            <a:fillRect/>
          </a:stretch>
        </p:blipFill>
        <p:spPr>
          <a:xfrm>
            <a:off x="647315" y="5042265"/>
            <a:ext cx="4291956" cy="1024217"/>
          </a:xfrm>
          <a:prstGeom prst="rect">
            <a:avLst/>
          </a:prstGeom>
        </p:spPr>
      </p:pic>
    </p:spTree>
    <p:custDataLst>
      <p:tags r:id="rId1"/>
    </p:custDataLst>
    <p:extLst>
      <p:ext uri="{BB962C8B-B14F-4D97-AF65-F5344CB8AC3E}">
        <p14:creationId xmlns:p14="http://schemas.microsoft.com/office/powerpoint/2010/main" val="2297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536" y="111539"/>
            <a:ext cx="4702578" cy="526579"/>
          </a:xfrm>
        </p:spPr>
        <p:txBody>
          <a:bodyPr>
            <a:normAutofit fontScale="90000"/>
          </a:bodyPr>
          <a:lstStyle/>
          <a:p>
            <a:r>
              <a:rPr lang="cy-GB" sz="2400" b="1" dirty="0">
                <a:latin typeface="Arial"/>
              </a:rPr>
              <a:t>Damcaniaeth dysgu cymdeithasol - </a:t>
            </a:r>
            <a:r>
              <a:rPr lang="cy-GB" sz="2400" b="1" dirty="0" err="1">
                <a:latin typeface="Arial"/>
              </a:rPr>
              <a:t>Bandura</a:t>
            </a:r>
            <a:br>
              <a:rPr lang="cy-GB" sz="2400" b="1" dirty="0">
                <a:latin typeface="Arial"/>
              </a:rPr>
            </a:br>
            <a:br>
              <a:rPr lang="en-GB" dirty="0"/>
            </a:br>
            <a:endParaRPr lang="en-GB" dirty="0"/>
          </a:p>
        </p:txBody>
      </p:sp>
      <p:sp>
        <p:nvSpPr>
          <p:cNvPr id="3" name="Text Placeholder 2"/>
          <p:cNvSpPr>
            <a:spLocks noGrp="1"/>
          </p:cNvSpPr>
          <p:nvPr>
            <p:ph type="body" sz="quarter" idx="10"/>
          </p:nvPr>
        </p:nvSpPr>
        <p:spPr>
          <a:xfrm>
            <a:off x="6659958" y="110977"/>
            <a:ext cx="4008042" cy="639301"/>
          </a:xfrm>
        </p:spPr>
        <p:txBody>
          <a:bodyPr/>
          <a:lstStyle/>
          <a:p>
            <a:r>
              <a:rPr lang="en-US" sz="2200" b="1" dirty="0"/>
              <a:t>Social learning theory- Bandura</a:t>
            </a:r>
            <a:endParaRPr lang="en-GB" sz="2200" b="1">
              <a:cs typeface="Arial"/>
            </a:endParaRPr>
          </a:p>
        </p:txBody>
      </p:sp>
      <p:sp>
        <p:nvSpPr>
          <p:cNvPr id="5" name="Text Placeholder 4"/>
          <p:cNvSpPr>
            <a:spLocks noGrp="1"/>
          </p:cNvSpPr>
          <p:nvPr>
            <p:ph type="body" sz="quarter" idx="12"/>
          </p:nvPr>
        </p:nvSpPr>
        <p:spPr>
          <a:xfrm>
            <a:off x="2152651" y="973395"/>
            <a:ext cx="3681413" cy="4442122"/>
          </a:xfrm>
        </p:spPr>
        <p:txBody>
          <a:bodyPr/>
          <a:lstStyle/>
          <a:p>
            <a:r>
              <a:rPr lang="cy-GB" dirty="0">
                <a:solidFill>
                  <a:srgbClr val="FFFFFF"/>
                </a:solidFill>
                <a:latin typeface="Arial"/>
              </a:rPr>
              <a:t>Sylw</a:t>
            </a:r>
            <a:endParaRPr lang="en-GB" dirty="0"/>
          </a:p>
        </p:txBody>
      </p:sp>
      <p:sp>
        <p:nvSpPr>
          <p:cNvPr id="6" name="Oval 5"/>
          <p:cNvSpPr/>
          <p:nvPr/>
        </p:nvSpPr>
        <p:spPr>
          <a:xfrm>
            <a:off x="7701952" y="638116"/>
            <a:ext cx="1767840"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Attention</a:t>
            </a:r>
            <a:endParaRPr lang="en-GB" sz="1600" dirty="0"/>
          </a:p>
        </p:txBody>
      </p:sp>
      <p:sp>
        <p:nvSpPr>
          <p:cNvPr id="8" name="Oval 7"/>
          <p:cNvSpPr/>
          <p:nvPr/>
        </p:nvSpPr>
        <p:spPr>
          <a:xfrm>
            <a:off x="7674780" y="3177516"/>
            <a:ext cx="2041636" cy="10917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Reproduction</a:t>
            </a:r>
            <a:endParaRPr lang="en-GB" sz="1600" dirty="0"/>
          </a:p>
        </p:txBody>
      </p:sp>
      <p:sp>
        <p:nvSpPr>
          <p:cNvPr id="9" name="Oval 8"/>
          <p:cNvSpPr/>
          <p:nvPr/>
        </p:nvSpPr>
        <p:spPr>
          <a:xfrm>
            <a:off x="7701952" y="1907816"/>
            <a:ext cx="1881570"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Retention</a:t>
            </a:r>
            <a:endParaRPr lang="en-GB" sz="1600" dirty="0"/>
          </a:p>
        </p:txBody>
      </p:sp>
      <p:sp>
        <p:nvSpPr>
          <p:cNvPr id="10" name="Oval 9"/>
          <p:cNvSpPr/>
          <p:nvPr/>
        </p:nvSpPr>
        <p:spPr>
          <a:xfrm>
            <a:off x="7701952" y="4417284"/>
            <a:ext cx="2084224"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Motivation</a:t>
            </a:r>
            <a:endParaRPr lang="en-GB" sz="1600" dirty="0"/>
          </a:p>
        </p:txBody>
      </p:sp>
      <p:sp>
        <p:nvSpPr>
          <p:cNvPr id="11" name="Oval 10">
            <a:extLst>
              <a:ext uri="{FF2B5EF4-FFF2-40B4-BE49-F238E27FC236}">
                <a16:creationId xmlns:a16="http://schemas.microsoft.com/office/drawing/2014/main" id="{86BD274B-5EC0-4617-9FBB-30C737201547}"/>
              </a:ext>
            </a:extLst>
          </p:cNvPr>
          <p:cNvSpPr/>
          <p:nvPr/>
        </p:nvSpPr>
        <p:spPr>
          <a:xfrm>
            <a:off x="2867269" y="1984101"/>
            <a:ext cx="1881570"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sz="1600" dirty="0">
                <a:solidFill>
                  <a:srgbClr val="FFFFFF"/>
                </a:solidFill>
                <a:latin typeface="Arial"/>
              </a:rPr>
              <a:t>Cadw</a:t>
            </a:r>
          </a:p>
        </p:txBody>
      </p:sp>
      <p:sp>
        <p:nvSpPr>
          <p:cNvPr id="12" name="Oval 11">
            <a:extLst>
              <a:ext uri="{FF2B5EF4-FFF2-40B4-BE49-F238E27FC236}">
                <a16:creationId xmlns:a16="http://schemas.microsoft.com/office/drawing/2014/main" id="{DC5C62F0-342D-4F1C-A736-439908621880}"/>
              </a:ext>
            </a:extLst>
          </p:cNvPr>
          <p:cNvSpPr/>
          <p:nvPr/>
        </p:nvSpPr>
        <p:spPr>
          <a:xfrm>
            <a:off x="2867269" y="750277"/>
            <a:ext cx="1767840"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sz="1600" dirty="0">
                <a:solidFill>
                  <a:srgbClr val="FFFFFF"/>
                </a:solidFill>
                <a:latin typeface="Arial"/>
              </a:rPr>
              <a:t>Sylw</a:t>
            </a:r>
          </a:p>
        </p:txBody>
      </p:sp>
      <p:sp>
        <p:nvSpPr>
          <p:cNvPr id="13" name="Oval 12">
            <a:extLst>
              <a:ext uri="{FF2B5EF4-FFF2-40B4-BE49-F238E27FC236}">
                <a16:creationId xmlns:a16="http://schemas.microsoft.com/office/drawing/2014/main" id="{9175548D-AA20-4E70-801E-4465A1D91390}"/>
              </a:ext>
            </a:extLst>
          </p:cNvPr>
          <p:cNvSpPr/>
          <p:nvPr/>
        </p:nvSpPr>
        <p:spPr>
          <a:xfrm>
            <a:off x="2855391" y="3278439"/>
            <a:ext cx="2041636" cy="10917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sz="1600" dirty="0">
                <a:solidFill>
                  <a:srgbClr val="FFFFFF"/>
                </a:solidFill>
                <a:latin typeface="Arial"/>
              </a:rPr>
              <a:t>Atgynhyrchu</a:t>
            </a:r>
          </a:p>
        </p:txBody>
      </p:sp>
      <p:sp>
        <p:nvSpPr>
          <p:cNvPr id="14" name="Oval 13">
            <a:extLst>
              <a:ext uri="{FF2B5EF4-FFF2-40B4-BE49-F238E27FC236}">
                <a16:creationId xmlns:a16="http://schemas.microsoft.com/office/drawing/2014/main" id="{7F4EC164-3211-4E0D-8350-DEC91BFC5657}"/>
              </a:ext>
            </a:extLst>
          </p:cNvPr>
          <p:cNvSpPr/>
          <p:nvPr/>
        </p:nvSpPr>
        <p:spPr>
          <a:xfrm>
            <a:off x="2834097" y="4569684"/>
            <a:ext cx="2084224"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sz="1600" dirty="0">
                <a:solidFill>
                  <a:srgbClr val="FFFFFF"/>
                </a:solidFill>
                <a:latin typeface="Arial"/>
              </a:rPr>
              <a:t>Cymhelliad</a:t>
            </a:r>
          </a:p>
        </p:txBody>
      </p:sp>
    </p:spTree>
    <p:custDataLst>
      <p:tags r:id="rId1"/>
    </p:custDataLst>
    <p:extLst>
      <p:ext uri="{BB962C8B-B14F-4D97-AF65-F5344CB8AC3E}">
        <p14:creationId xmlns:p14="http://schemas.microsoft.com/office/powerpoint/2010/main" val="357771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lack and white icons&#10;&#10;Description automatically generated">
            <a:extLst>
              <a:ext uri="{FF2B5EF4-FFF2-40B4-BE49-F238E27FC236}">
                <a16:creationId xmlns:a16="http://schemas.microsoft.com/office/drawing/2014/main" id="{33735224-3570-14E7-6F0C-ACDFAFBC3135}"/>
              </a:ext>
            </a:extLst>
          </p:cNvPr>
          <p:cNvPicPr>
            <a:picLocks noChangeAspect="1"/>
          </p:cNvPicPr>
          <p:nvPr/>
        </p:nvPicPr>
        <p:blipFill>
          <a:blip r:embed="rId2"/>
          <a:stretch>
            <a:fillRect/>
          </a:stretch>
        </p:blipFill>
        <p:spPr>
          <a:xfrm>
            <a:off x="2499" y="-3279"/>
            <a:ext cx="12187002" cy="6864558"/>
          </a:xfrm>
          <a:prstGeom prst="rect">
            <a:avLst/>
          </a:prstGeom>
        </p:spPr>
      </p:pic>
    </p:spTree>
    <p:extLst>
      <p:ext uri="{BB962C8B-B14F-4D97-AF65-F5344CB8AC3E}">
        <p14:creationId xmlns:p14="http://schemas.microsoft.com/office/powerpoint/2010/main" val="132248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392F7-E12A-6900-D5BE-C110097A858E}"/>
              </a:ext>
            </a:extLst>
          </p:cNvPr>
          <p:cNvPicPr>
            <a:picLocks noChangeAspect="1"/>
          </p:cNvPicPr>
          <p:nvPr/>
        </p:nvPicPr>
        <p:blipFill>
          <a:blip r:embed="rId2"/>
          <a:stretch>
            <a:fillRect/>
          </a:stretch>
        </p:blipFill>
        <p:spPr>
          <a:xfrm>
            <a:off x="2499" y="59180"/>
            <a:ext cx="12187002" cy="6802099"/>
          </a:xfrm>
          <a:prstGeom prst="rect">
            <a:avLst/>
          </a:prstGeom>
        </p:spPr>
      </p:pic>
    </p:spTree>
    <p:extLst>
      <p:ext uri="{BB962C8B-B14F-4D97-AF65-F5344CB8AC3E}">
        <p14:creationId xmlns:p14="http://schemas.microsoft.com/office/powerpoint/2010/main" val="382931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b="1" dirty="0">
                <a:latin typeface="Arial"/>
              </a:rPr>
              <a:t>Deilliant Dysgu 2</a:t>
            </a:r>
            <a:br>
              <a:rPr lang="cy-GB" b="1" dirty="0">
                <a:latin typeface="Arial"/>
              </a:rPr>
            </a:br>
            <a:endParaRPr lang="en-GB" dirty="0"/>
          </a:p>
        </p:txBody>
      </p:sp>
      <p:sp>
        <p:nvSpPr>
          <p:cNvPr id="3" name="Text Placeholder 2"/>
          <p:cNvSpPr>
            <a:spLocks noGrp="1"/>
          </p:cNvSpPr>
          <p:nvPr>
            <p:ph type="body" sz="quarter" idx="10"/>
          </p:nvPr>
        </p:nvSpPr>
        <p:spPr/>
        <p:txBody>
          <a:bodyPr/>
          <a:lstStyle/>
          <a:p>
            <a:r>
              <a:rPr lang="en-GB" b="1" dirty="0"/>
              <a:t>Learning Outcome 2</a:t>
            </a:r>
            <a:endParaRPr lang="en-GB" b="1" dirty="0">
              <a:cs typeface="Arial"/>
            </a:endParaRPr>
          </a:p>
        </p:txBody>
      </p:sp>
      <p:sp>
        <p:nvSpPr>
          <p:cNvPr id="4" name="Text Placeholder 3"/>
          <p:cNvSpPr>
            <a:spLocks noGrp="1"/>
          </p:cNvSpPr>
          <p:nvPr>
            <p:ph type="body" sz="quarter" idx="11"/>
          </p:nvPr>
        </p:nvSpPr>
        <p:spPr/>
        <p:txBody>
          <a:bodyPr>
            <a:normAutofit/>
          </a:bodyPr>
          <a:lstStyle/>
          <a:p>
            <a:pPr marL="342900" indent="-342900">
              <a:buFont typeface="+mj-lt"/>
              <a:buAutoNum type="arabicPeriod" startAt="2"/>
            </a:pPr>
            <a:r>
              <a:rPr lang="en-GB" sz="2800" dirty="0"/>
              <a:t>Understand human development across the lifespan and factors that can affect it</a:t>
            </a:r>
          </a:p>
        </p:txBody>
      </p:sp>
      <p:sp>
        <p:nvSpPr>
          <p:cNvPr id="5" name="Text Placeholder 4"/>
          <p:cNvSpPr>
            <a:spLocks noGrp="1"/>
          </p:cNvSpPr>
          <p:nvPr>
            <p:ph type="body" sz="quarter" idx="12"/>
          </p:nvPr>
        </p:nvSpPr>
        <p:spPr>
          <a:xfrm>
            <a:off x="1847851" y="1935163"/>
            <a:ext cx="3681413" cy="3480353"/>
          </a:xfrm>
        </p:spPr>
        <p:txBody>
          <a:bodyPr/>
          <a:lstStyle/>
          <a:p>
            <a:r>
              <a:rPr lang="cy-GB" sz="2800" dirty="0">
                <a:solidFill>
                  <a:srgbClr val="16AD85"/>
                </a:solidFill>
                <a:latin typeface="Arial"/>
                <a:ea typeface="+mj-ea"/>
                <a:cs typeface="+mj-cs"/>
              </a:rPr>
              <a:t>2. </a:t>
            </a:r>
            <a:r>
              <a:rPr lang="cy-GB" sz="2800" dirty="0">
                <a:latin typeface="Arial"/>
              </a:rPr>
              <a:t>Deall datblygiad </a:t>
            </a:r>
            <a:r>
              <a:rPr lang="cy-GB" sz="2800" dirty="0"/>
              <a:t>dynol</a:t>
            </a:r>
            <a:r>
              <a:rPr lang="cy-GB" sz="2800" dirty="0">
                <a:latin typeface="Arial"/>
              </a:rPr>
              <a:t> ar draws oes a'r ffactorau a all effeithio arno </a:t>
            </a:r>
          </a:p>
          <a:p>
            <a:endParaRPr lang="en-GB" dirty="0"/>
          </a:p>
        </p:txBody>
      </p:sp>
    </p:spTree>
    <p:custDataLst>
      <p:tags r:id="rId1"/>
    </p:custDataLst>
    <p:extLst>
      <p:ext uri="{BB962C8B-B14F-4D97-AF65-F5344CB8AC3E}">
        <p14:creationId xmlns:p14="http://schemas.microsoft.com/office/powerpoint/2010/main" val="12183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83" y="242561"/>
            <a:ext cx="3681080" cy="1031283"/>
          </a:xfrm>
        </p:spPr>
        <p:txBody>
          <a:bodyPr>
            <a:normAutofit fontScale="90000"/>
          </a:bodyPr>
          <a:lstStyle/>
          <a:p>
            <a:r>
              <a:rPr lang="cy-GB" sz="2200" b="1" dirty="0">
                <a:latin typeface="Calibri"/>
                <a:cs typeface="Calibri"/>
              </a:rPr>
              <a:t>Pam fod y model </a:t>
            </a:r>
            <a:r>
              <a:rPr lang="cy-GB" sz="2200" b="1" err="1">
                <a:latin typeface="Calibri"/>
                <a:cs typeface="Calibri"/>
              </a:rPr>
              <a:t>Bioseicogymdeithasol</a:t>
            </a:r>
            <a:r>
              <a:rPr lang="cy-GB" sz="2200" b="1" dirty="0">
                <a:latin typeface="Calibri"/>
                <a:cs typeface="Calibri"/>
              </a:rPr>
              <a:t> yn bwysig i ymarferwyr? </a:t>
            </a:r>
            <a:br>
              <a:rPr lang="cy-GB" b="1" dirty="0">
                <a:latin typeface="Calibri"/>
              </a:rPr>
            </a:br>
            <a:endParaRPr lang="en-GB" b="1">
              <a:latin typeface="Calibri"/>
              <a:cs typeface="Calibri"/>
            </a:endParaRPr>
          </a:p>
        </p:txBody>
      </p:sp>
      <p:sp>
        <p:nvSpPr>
          <p:cNvPr id="3" name="Text Placeholder 2"/>
          <p:cNvSpPr>
            <a:spLocks noGrp="1"/>
          </p:cNvSpPr>
          <p:nvPr>
            <p:ph type="body" sz="quarter" idx="10"/>
          </p:nvPr>
        </p:nvSpPr>
        <p:spPr>
          <a:xfrm>
            <a:off x="6633911" y="236901"/>
            <a:ext cx="3690937" cy="854074"/>
          </a:xfrm>
        </p:spPr>
        <p:txBody>
          <a:bodyPr vert="horz" lIns="91440" tIns="45720" rIns="91440" bIns="45720" rtlCol="0" anchor="t">
            <a:normAutofit lnSpcReduction="10000"/>
          </a:bodyPr>
          <a:lstStyle/>
          <a:p>
            <a:r>
              <a:rPr lang="en-GB" sz="2000" b="1" dirty="0"/>
              <a:t>Why is the Biopsychosocial model important to practitioners? </a:t>
            </a:r>
            <a:endParaRPr lang="en-GB" sz="2000" b="1" dirty="0">
              <a:cs typeface="Calibri"/>
            </a:endParaRPr>
          </a:p>
        </p:txBody>
      </p:sp>
      <p:sp>
        <p:nvSpPr>
          <p:cNvPr id="4" name="Text Placeholder 3"/>
          <p:cNvSpPr>
            <a:spLocks noGrp="1"/>
          </p:cNvSpPr>
          <p:nvPr>
            <p:ph type="body" sz="quarter" idx="11"/>
          </p:nvPr>
        </p:nvSpPr>
        <p:spPr>
          <a:xfrm>
            <a:off x="6386513" y="1185333"/>
            <a:ext cx="4191176" cy="4718756"/>
          </a:xfrm>
        </p:spPr>
        <p:txBody>
          <a:bodyPr>
            <a:normAutofit/>
          </a:bodyPr>
          <a:lstStyle/>
          <a:p>
            <a:pPr marL="285750" indent="-285750">
              <a:buFont typeface="Arial" panose="020B0604020202020204" pitchFamily="34" charset="0"/>
              <a:buChar char="•"/>
            </a:pPr>
            <a:r>
              <a:rPr lang="en-GB" dirty="0"/>
              <a:t>It reminds us that a person’s overall well-being is linked to different aspects and interactions that occur at any given time.</a:t>
            </a:r>
          </a:p>
          <a:p>
            <a:pPr marL="285750" indent="-285750">
              <a:buFont typeface="Arial" panose="020B0604020202020204" pitchFamily="34" charset="0"/>
              <a:buChar char="•"/>
            </a:pPr>
            <a:r>
              <a:rPr lang="en-GB" dirty="0"/>
              <a:t>Therefore, it encourages holistic health assessment. </a:t>
            </a:r>
          </a:p>
          <a:p>
            <a:pPr marL="285750" indent="-285750">
              <a:buFont typeface="Arial" panose="020B0604020202020204" pitchFamily="34" charset="0"/>
              <a:buChar char="•"/>
            </a:pPr>
            <a:r>
              <a:rPr lang="en-GB" dirty="0"/>
              <a:t>Resulting in holistic care and treatment planning. </a:t>
            </a:r>
          </a:p>
          <a:p>
            <a:pPr marL="285750" indent="-285750">
              <a:buFont typeface="Arial" panose="020B0604020202020204" pitchFamily="34" charset="0"/>
              <a:buChar char="•"/>
            </a:pPr>
            <a:r>
              <a:rPr lang="en-GB" dirty="0"/>
              <a:t>Drawing together professionals and individuals from different disciplines. </a:t>
            </a:r>
          </a:p>
          <a:p>
            <a:pPr marL="285750" indent="-285750">
              <a:buFont typeface="Arial" panose="020B0604020202020204" pitchFamily="34" charset="0"/>
              <a:buChar char="•"/>
            </a:pPr>
            <a:r>
              <a:rPr lang="en-GB" dirty="0"/>
              <a:t>Placing the person at the centre of their care and recovery. </a:t>
            </a:r>
          </a:p>
          <a:p>
            <a:pPr marL="285750" indent="-285750">
              <a:buFont typeface="Arial" panose="020B0604020202020204" pitchFamily="34" charset="0"/>
              <a:buChar char="•"/>
            </a:pPr>
            <a:r>
              <a:rPr lang="en-GB" dirty="0"/>
              <a:t>Encouraging compliance to legislation and moral/ ethical practice. </a:t>
            </a:r>
          </a:p>
          <a:p>
            <a:pPr marL="285750" indent="-285750">
              <a:buFont typeface="Arial" panose="020B0604020202020204" pitchFamily="34" charset="0"/>
              <a:buChar char="•"/>
            </a:pPr>
            <a:r>
              <a:rPr lang="en-GB" dirty="0"/>
              <a:t>Helps resolve ethical dilemmas.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588546" y="1278195"/>
            <a:ext cx="4734176" cy="4625895"/>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Mae'n ein hatgoffa bod llesiant cyffredinol person yn gysylltiedig â gwahanol agweddau a rhyngweithiadau sy'n digwydd ar unrhyw adeg benodol.</a:t>
            </a:r>
          </a:p>
          <a:p>
            <a:pPr marL="285750" indent="-285750">
              <a:buFont typeface="Arial" panose="020B0604020202020204" pitchFamily="34" charset="0"/>
              <a:buChar char="•"/>
            </a:pPr>
            <a:r>
              <a:rPr lang="cy-GB" dirty="0">
                <a:latin typeface="Calibri"/>
                <a:cs typeface="Calibri"/>
              </a:rPr>
              <a:t>Felly, mae’n annog asesiad iechyd cyfannol. </a:t>
            </a:r>
          </a:p>
          <a:p>
            <a:pPr marL="285750" indent="-285750">
              <a:buFont typeface="Arial" panose="020B0604020202020204" pitchFamily="34" charset="0"/>
              <a:buChar char="•"/>
            </a:pPr>
            <a:r>
              <a:rPr lang="cy-GB" dirty="0">
                <a:latin typeface="Calibri"/>
                <a:cs typeface="Calibri"/>
              </a:rPr>
              <a:t>Yn arwain at ofal a chynllunio triniaeth cyfannol. </a:t>
            </a:r>
          </a:p>
          <a:p>
            <a:pPr marL="285750" indent="-285750">
              <a:buFont typeface="Arial" panose="020B0604020202020204" pitchFamily="34" charset="0"/>
              <a:buChar char="•"/>
            </a:pPr>
            <a:r>
              <a:rPr lang="cy-GB" dirty="0">
                <a:latin typeface="Calibri"/>
                <a:cs typeface="Calibri"/>
              </a:rPr>
              <a:t>Tynnu gweithwyr proffesiynol ac unigolion o wahanol ddisgyblaethau at ei gilydd. </a:t>
            </a:r>
          </a:p>
          <a:p>
            <a:pPr marL="285750" indent="-285750">
              <a:buFont typeface="Arial" panose="020B0604020202020204" pitchFamily="34" charset="0"/>
              <a:buChar char="•"/>
            </a:pPr>
            <a:r>
              <a:rPr lang="cy-GB" dirty="0">
                <a:latin typeface="Calibri"/>
                <a:cs typeface="Calibri"/>
              </a:rPr>
              <a:t>Rhoi’r person yng nghanol ei ofal a’i adferiad. </a:t>
            </a:r>
          </a:p>
          <a:p>
            <a:pPr marL="285750" indent="-285750">
              <a:buFont typeface="Arial" panose="020B0604020202020204" pitchFamily="34" charset="0"/>
              <a:buChar char="•"/>
            </a:pPr>
            <a:r>
              <a:rPr lang="cy-GB" dirty="0">
                <a:latin typeface="Calibri"/>
                <a:cs typeface="Calibri"/>
              </a:rPr>
              <a:t>Annog cydymffurfiaeth â deddfwriaeth ac ymarfer moesol/moesegol. </a:t>
            </a:r>
          </a:p>
          <a:p>
            <a:pPr marL="285750" indent="-285750">
              <a:buFont typeface="Arial" panose="020B0604020202020204" pitchFamily="34" charset="0"/>
              <a:buChar char="•"/>
            </a:pPr>
            <a:r>
              <a:rPr lang="cy-GB" dirty="0">
                <a:latin typeface="Calibri"/>
                <a:cs typeface="Calibri"/>
              </a:rPr>
              <a:t>Yn helpu i ddatrys cyfyng-gyngor moesegol.</a:t>
            </a:r>
          </a:p>
          <a:p>
            <a:endParaRPr lang="en-GB" dirty="0"/>
          </a:p>
        </p:txBody>
      </p:sp>
    </p:spTree>
    <p:custDataLst>
      <p:tags r:id="rId1"/>
    </p:custDataLst>
    <p:extLst>
      <p:ext uri="{BB962C8B-B14F-4D97-AF65-F5344CB8AC3E}">
        <p14:creationId xmlns:p14="http://schemas.microsoft.com/office/powerpoint/2010/main" val="1935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87" y="276384"/>
            <a:ext cx="4219303" cy="1241638"/>
          </a:xfrm>
        </p:spPr>
        <p:txBody>
          <a:bodyPr>
            <a:noAutofit/>
          </a:bodyPr>
          <a:lstStyle/>
          <a:p>
            <a:r>
              <a:rPr lang="cy-GB" sz="1800" b="1" dirty="0">
                <a:latin typeface="Calibri"/>
                <a:cs typeface="Calibri"/>
              </a:rPr>
              <a:t>2.1 Pam mae dealltwriaeth o ddatblygiad dynol yn bwysig i rôl yr ymarferwr gwasanaethau cymdeithasol?</a:t>
            </a:r>
            <a:br>
              <a:rPr lang="cy-GB" sz="1800" b="1" dirty="0">
                <a:latin typeface="Calibri"/>
              </a:rPr>
            </a:br>
            <a:endParaRPr lang="en-GB" sz="1800" b="1">
              <a:latin typeface="Calibri"/>
              <a:cs typeface="Calibri"/>
            </a:endParaRPr>
          </a:p>
        </p:txBody>
      </p:sp>
      <p:sp>
        <p:nvSpPr>
          <p:cNvPr id="3" name="Text Placeholder 2"/>
          <p:cNvSpPr>
            <a:spLocks noGrp="1"/>
          </p:cNvSpPr>
          <p:nvPr>
            <p:ph type="body" sz="quarter" idx="10"/>
          </p:nvPr>
        </p:nvSpPr>
        <p:spPr>
          <a:xfrm>
            <a:off x="6285429" y="275502"/>
            <a:ext cx="4169040" cy="912732"/>
          </a:xfrm>
        </p:spPr>
        <p:txBody>
          <a:bodyPr>
            <a:normAutofit fontScale="92500"/>
          </a:bodyPr>
          <a:lstStyle/>
          <a:p>
            <a:r>
              <a:rPr lang="en-US" sz="2000" b="1" dirty="0"/>
              <a:t>2.1 Why is an understanding of human development important to the role of </a:t>
            </a:r>
            <a:r>
              <a:rPr lang="en-GB" sz="2000" b="1" dirty="0"/>
              <a:t>social services practitioner?</a:t>
            </a:r>
            <a:endParaRPr lang="en-GB" sz="2000" b="1" dirty="0">
              <a:cs typeface="Arial"/>
            </a:endParaRPr>
          </a:p>
        </p:txBody>
      </p:sp>
      <p:sp>
        <p:nvSpPr>
          <p:cNvPr id="4" name="Text Placeholder 3"/>
          <p:cNvSpPr>
            <a:spLocks noGrp="1"/>
          </p:cNvSpPr>
          <p:nvPr>
            <p:ph type="body" sz="quarter" idx="11"/>
          </p:nvPr>
        </p:nvSpPr>
        <p:spPr>
          <a:xfrm>
            <a:off x="645246" y="1259231"/>
            <a:ext cx="4219303" cy="4525108"/>
          </a:xfrm>
        </p:spPr>
        <p:txBody>
          <a:bodyPr vert="horz" lIns="91440" tIns="45720" rIns="91440" bIns="45720" rtlCol="0" anchor="t">
            <a:noAutofit/>
          </a:bodyPr>
          <a:lstStyle/>
          <a:p>
            <a:r>
              <a:rPr lang="cy-GB" sz="1800" dirty="0">
                <a:latin typeface="Calibri"/>
                <a:cs typeface="Calibri"/>
              </a:rPr>
              <a:t>I ddefnyddio damcaniaethau a modelau seicolegol sy'n darparu fframwaith ar gyfer deall dysg, ymddygiad, personoliaeth a phersbectif unigolyn.</a:t>
            </a:r>
          </a:p>
          <a:p>
            <a:r>
              <a:rPr lang="cy-GB" sz="1800" dirty="0">
                <a:latin typeface="Calibri"/>
                <a:cs typeface="Calibri"/>
              </a:rPr>
              <a:t>I gydnabod bod ystod gyfan o ffactorau sy'n effeithio ar unigolyn cyn iddo gael ei eni hyd yn oed.</a:t>
            </a:r>
          </a:p>
          <a:p>
            <a:r>
              <a:rPr lang="cy-GB" sz="1800" dirty="0">
                <a:latin typeface="Calibri"/>
                <a:cs typeface="Calibri"/>
              </a:rPr>
              <a:t>I ddeall bod dylanwadau hanesyddol, crefyddol, diwylliannol, cymdeithasol, biolegol a seicolegol yn effeithio ar ddatblygiad dynol.</a:t>
            </a:r>
          </a:p>
          <a:p>
            <a:r>
              <a:rPr lang="cy-GB" sz="1800" dirty="0">
                <a:latin typeface="Calibri"/>
                <a:cs typeface="Calibri"/>
              </a:rPr>
              <a:t>Gwybod bod yna gerrig milltir datblygiadol. </a:t>
            </a:r>
          </a:p>
          <a:p>
            <a:r>
              <a:rPr lang="cy-GB" sz="1800" dirty="0">
                <a:latin typeface="Calibri"/>
                <a:cs typeface="Calibri"/>
              </a:rPr>
              <a:t>Datblygu gwybodaeth a dealltwriaeth sy'n dylanwadu ar ymyriadau cadarnhaol. </a:t>
            </a:r>
          </a:p>
          <a:p>
            <a:endParaRPr lang="en-GB" dirty="0"/>
          </a:p>
        </p:txBody>
      </p:sp>
      <p:sp>
        <p:nvSpPr>
          <p:cNvPr id="5" name="Text Placeholder 4"/>
          <p:cNvSpPr>
            <a:spLocks noGrp="1"/>
          </p:cNvSpPr>
          <p:nvPr>
            <p:ph type="body" sz="quarter" idx="12"/>
          </p:nvPr>
        </p:nvSpPr>
        <p:spPr>
          <a:xfrm>
            <a:off x="6386513" y="1266092"/>
            <a:ext cx="4168598" cy="4630616"/>
          </a:xfrm>
        </p:spPr>
        <p:txBody>
          <a:bodyPr>
            <a:normAutofit/>
          </a:bodyPr>
          <a:lstStyle/>
          <a:p>
            <a:r>
              <a:rPr lang="en-US" sz="1800" dirty="0"/>
              <a:t>To employ psychological theories and models that provide a framework for understanding an individual’s learning, behaviour, personality and perspective.</a:t>
            </a:r>
          </a:p>
          <a:p>
            <a:r>
              <a:rPr lang="en-US" sz="1800" dirty="0"/>
              <a:t>To recognise that there are a whole range of factors that affect an individual before they are even born.</a:t>
            </a:r>
          </a:p>
          <a:p>
            <a:r>
              <a:rPr lang="en-US" sz="1800" dirty="0"/>
              <a:t>To understand that there are historical, religious, cultural, social, biological and psychological influences that affect human development.</a:t>
            </a:r>
          </a:p>
          <a:p>
            <a:r>
              <a:rPr lang="en-US" sz="1800" dirty="0"/>
              <a:t>Know that there are developmental milestones. </a:t>
            </a:r>
          </a:p>
          <a:p>
            <a:r>
              <a:rPr lang="en-US" sz="1800" dirty="0"/>
              <a:t>Develop knowledge and understanding that influence positive interventions. </a:t>
            </a:r>
          </a:p>
          <a:p>
            <a:endParaRPr lang="en-GB" dirty="0"/>
          </a:p>
        </p:txBody>
      </p:sp>
    </p:spTree>
    <p:custDataLst>
      <p:tags r:id="rId1"/>
    </p:custDataLst>
    <p:extLst>
      <p:ext uri="{BB962C8B-B14F-4D97-AF65-F5344CB8AC3E}">
        <p14:creationId xmlns:p14="http://schemas.microsoft.com/office/powerpoint/2010/main" val="35552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006" y="141790"/>
            <a:ext cx="4362994" cy="1031283"/>
          </a:xfrm>
        </p:spPr>
        <p:txBody>
          <a:bodyPr>
            <a:noAutofit/>
          </a:bodyPr>
          <a:lstStyle/>
          <a:p>
            <a:r>
              <a:rPr lang="cy-GB" sz="2000" b="1" dirty="0">
                <a:latin typeface="Arial"/>
              </a:rPr>
              <a:t>2.2 Camau hollbwysig yn natblygiad niwrolegol a'r ymennydd yn ystod:</a:t>
            </a:r>
            <a:br>
              <a:rPr lang="cy-GB" sz="2000" b="1" dirty="0">
                <a:latin typeface="Arial"/>
              </a:rPr>
            </a:br>
            <a:r>
              <a:rPr lang="cy-GB" sz="2000" b="1" dirty="0">
                <a:latin typeface="Arial"/>
              </a:rPr>
              <a:t>y cyfnod cyn geni (y tymor cyntaf)</a:t>
            </a:r>
            <a:br>
              <a:rPr lang="cy-GB" sz="2000" b="1" dirty="0">
                <a:latin typeface="Arial"/>
              </a:rPr>
            </a:br>
            <a:endParaRPr lang="en-GB" sz="2000" dirty="0"/>
          </a:p>
        </p:txBody>
      </p:sp>
      <p:sp>
        <p:nvSpPr>
          <p:cNvPr id="3" name="Text Placeholder 2"/>
          <p:cNvSpPr>
            <a:spLocks noGrp="1"/>
          </p:cNvSpPr>
          <p:nvPr>
            <p:ph type="body" sz="quarter" idx="10"/>
          </p:nvPr>
        </p:nvSpPr>
        <p:spPr>
          <a:xfrm>
            <a:off x="6289270" y="138068"/>
            <a:ext cx="4378730" cy="1031284"/>
          </a:xfrm>
        </p:spPr>
        <p:txBody>
          <a:bodyPr/>
          <a:lstStyle/>
          <a:p>
            <a:r>
              <a:rPr lang="en-US" sz="2000" b="1" dirty="0"/>
              <a:t>2.2 Critical stages in neurological and brain development during: </a:t>
            </a:r>
            <a:r>
              <a:rPr lang="en-GB" sz="2000" b="1" dirty="0"/>
              <a:t>the pre-birth period (first trimester)</a:t>
            </a:r>
            <a:endParaRPr lang="en-GB" sz="2000" b="1">
              <a:cs typeface="Arial"/>
            </a:endParaRPr>
          </a:p>
        </p:txBody>
      </p:sp>
      <p:sp>
        <p:nvSpPr>
          <p:cNvPr id="4" name="Text Placeholder 3"/>
          <p:cNvSpPr>
            <a:spLocks noGrp="1"/>
          </p:cNvSpPr>
          <p:nvPr>
            <p:ph type="body" sz="quarter" idx="11"/>
          </p:nvPr>
        </p:nvSpPr>
        <p:spPr>
          <a:xfrm>
            <a:off x="1673437" y="1649414"/>
            <a:ext cx="4101057" cy="3851275"/>
          </a:xfrm>
        </p:spPr>
        <p:txBody>
          <a:bodyPr/>
          <a:lstStyle/>
          <a:p>
            <a:r>
              <a:rPr lang="cy-GB" sz="1800" dirty="0">
                <a:latin typeface="Arial"/>
              </a:rPr>
              <a:t>Mae datblygiad yr ymennydd yn dechrau yn yr ychydig wythnosau cyntaf ar ôl cenhedlu. </a:t>
            </a:r>
          </a:p>
          <a:p>
            <a:endParaRPr lang="en-US" dirty="0"/>
          </a:p>
          <a:p>
            <a:endParaRPr lang="en-GB" dirty="0"/>
          </a:p>
        </p:txBody>
      </p:sp>
      <p:sp>
        <p:nvSpPr>
          <p:cNvPr id="5" name="Text Placeholder 4"/>
          <p:cNvSpPr>
            <a:spLocks noGrp="1"/>
          </p:cNvSpPr>
          <p:nvPr>
            <p:ph type="body" sz="quarter" idx="12"/>
          </p:nvPr>
        </p:nvSpPr>
        <p:spPr>
          <a:xfrm>
            <a:off x="6377354" y="1649414"/>
            <a:ext cx="4290646" cy="1110009"/>
          </a:xfrm>
        </p:spPr>
        <p:txBody>
          <a:bodyPr>
            <a:normAutofit/>
          </a:bodyPr>
          <a:lstStyle/>
          <a:p>
            <a:r>
              <a:rPr lang="en-US" sz="1800" dirty="0"/>
              <a:t>The development of the brain begins in the first few weeks after conception. </a:t>
            </a:r>
          </a:p>
          <a:p>
            <a:endParaRPr lang="en-US" sz="1800" dirty="0"/>
          </a:p>
          <a:p>
            <a:endParaRPr lang="en-GB" sz="1600" dirty="0"/>
          </a:p>
        </p:txBody>
      </p:sp>
      <p:pic>
        <p:nvPicPr>
          <p:cNvPr id="1026" name="Picture 2" descr="Brain Facts for Kids - (All You Need to K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764" y="2462344"/>
            <a:ext cx="3866149" cy="3179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11830" y="5641862"/>
            <a:ext cx="7981405" cy="301738"/>
          </a:xfrm>
          <a:prstGeom prst="rect">
            <a:avLst/>
          </a:prstGeom>
        </p:spPr>
        <p:txBody>
          <a:bodyPr vert="horz" wrap="square" lIns="91440" tIns="45720" rIns="91440" bIns="45720" rtlCol="0" anchor="ctr">
            <a:normAutofit fontScale="92500" lnSpcReduction="20000"/>
          </a:bodyPr>
          <a:lstStyle/>
          <a:p>
            <a:r>
              <a:rPr lang="en-GB" dirty="0"/>
              <a:t>N.B. This image is only available in English</a:t>
            </a:r>
          </a:p>
        </p:txBody>
      </p:sp>
    </p:spTree>
    <p:custDataLst>
      <p:tags r:id="rId1"/>
    </p:custDataLst>
    <p:extLst>
      <p:ext uri="{BB962C8B-B14F-4D97-AF65-F5344CB8AC3E}">
        <p14:creationId xmlns:p14="http://schemas.microsoft.com/office/powerpoint/2010/main" val="400497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709" y="227212"/>
            <a:ext cx="3681080" cy="1031283"/>
          </a:xfrm>
        </p:spPr>
        <p:txBody>
          <a:bodyPr>
            <a:normAutofit fontScale="90000"/>
          </a:bodyPr>
          <a:lstStyle/>
          <a:p>
            <a:r>
              <a:rPr lang="cy-GB" b="1" dirty="0">
                <a:latin typeface="Arial"/>
              </a:rPr>
              <a:t>Ail dymor (wythnos 13 i 28):</a:t>
            </a:r>
            <a:br>
              <a:rPr lang="cy-GB" b="1" dirty="0">
                <a:latin typeface="Arial"/>
              </a:rPr>
            </a:br>
            <a:endParaRPr lang="en-GB" dirty="0"/>
          </a:p>
        </p:txBody>
      </p:sp>
      <p:sp>
        <p:nvSpPr>
          <p:cNvPr id="3" name="Text Placeholder 2"/>
          <p:cNvSpPr>
            <a:spLocks noGrp="1"/>
          </p:cNvSpPr>
          <p:nvPr>
            <p:ph type="body" sz="quarter" idx="10"/>
          </p:nvPr>
        </p:nvSpPr>
        <p:spPr>
          <a:xfrm>
            <a:off x="6386513" y="165835"/>
            <a:ext cx="3690937" cy="936135"/>
          </a:xfrm>
        </p:spPr>
        <p:txBody>
          <a:bodyPr/>
          <a:lstStyle/>
          <a:p>
            <a:r>
              <a:rPr lang="en-US" sz="2500" b="1" dirty="0"/>
              <a:t>Second trimester (week 13 to 28):</a:t>
            </a:r>
            <a:endParaRPr lang="en-GB" sz="2500" b="1">
              <a:cs typeface="Arial"/>
            </a:endParaRPr>
          </a:p>
        </p:txBody>
      </p:sp>
      <p:sp>
        <p:nvSpPr>
          <p:cNvPr id="4" name="Text Placeholder 3"/>
          <p:cNvSpPr>
            <a:spLocks noGrp="1"/>
          </p:cNvSpPr>
          <p:nvPr>
            <p:ph type="body" sz="quarter" idx="11"/>
          </p:nvPr>
        </p:nvSpPr>
        <p:spPr>
          <a:xfrm>
            <a:off x="6386513" y="1243602"/>
            <a:ext cx="4187702" cy="4571045"/>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nerve connections and brain tissue are formed.</a:t>
            </a:r>
          </a:p>
          <a:p>
            <a:pPr marL="285750" indent="-285750">
              <a:buFont typeface="Arial" panose="020B0604020202020204" pitchFamily="34" charset="0"/>
              <a:buChar char="•"/>
            </a:pPr>
            <a:r>
              <a:rPr lang="en-US" dirty="0"/>
              <a:t>The cerebral cortex is growing in thickness and complexity and synapse formation in this area is beginning</a:t>
            </a:r>
          </a:p>
          <a:p>
            <a:endParaRPr lang="en-GB" dirty="0"/>
          </a:p>
        </p:txBody>
      </p:sp>
      <p:sp>
        <p:nvSpPr>
          <p:cNvPr id="5" name="Text Placeholder 4"/>
          <p:cNvSpPr>
            <a:spLocks noGrp="1"/>
          </p:cNvSpPr>
          <p:nvPr>
            <p:ph type="body" sz="quarter" idx="12"/>
          </p:nvPr>
        </p:nvSpPr>
        <p:spPr>
          <a:xfrm>
            <a:off x="2000121" y="3901422"/>
            <a:ext cx="3681413" cy="2005995"/>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Mae mwy o gysylltiadau nerfol a meinwe'r ymennydd yn cael eu ffurfio.</a:t>
            </a:r>
          </a:p>
          <a:p>
            <a:pPr marL="285750" indent="-285750">
              <a:buFont typeface="Arial" panose="020B0604020202020204" pitchFamily="34" charset="0"/>
              <a:buChar char="•"/>
            </a:pPr>
            <a:r>
              <a:rPr lang="cy-GB" dirty="0">
                <a:latin typeface="Calibri"/>
                <a:cs typeface="Calibri"/>
              </a:rPr>
              <a:t>Mae'r cortecs </a:t>
            </a:r>
            <a:r>
              <a:rPr lang="cy-GB" err="1">
                <a:latin typeface="Calibri"/>
                <a:cs typeface="Calibri"/>
              </a:rPr>
              <a:t>cerebrol</a:t>
            </a:r>
            <a:r>
              <a:rPr lang="cy-GB" dirty="0">
                <a:latin typeface="Calibri"/>
                <a:cs typeface="Calibri"/>
              </a:rPr>
              <a:t> yn tyfu mewn trwch a chymhlethdod ac mae ffurfio synapsau yn yr ardal hon yn dechrau</a:t>
            </a:r>
          </a:p>
          <a:p>
            <a:endParaRPr lang="en-GB" dirty="0"/>
          </a:p>
        </p:txBody>
      </p:sp>
      <p:pic>
        <p:nvPicPr>
          <p:cNvPr id="2050" name="Picture 2" descr="Know Your Brain: Cerebral Cortex — Neuroscientifically Challeng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298" y="1340262"/>
            <a:ext cx="3492988" cy="24149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54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5357B-B963-459F-898D-BE44FBB3C7AB}">
  <ds:schemaRefs>
    <ds:schemaRef ds:uri="http://schemas.microsoft.com/office/2006/metadata/properties"/>
    <ds:schemaRef ds:uri="http://schemas.microsoft.com/office/infopath/2007/PartnerControls"/>
    <ds:schemaRef ds:uri="2f33f0b9-e468-4913-ae1d-192484410d9f"/>
    <ds:schemaRef ds:uri="ca6487ab-a953-456b-ba74-c92e137f6b23"/>
  </ds:schemaRefs>
</ds:datastoreItem>
</file>

<file path=customXml/itemProps2.xml><?xml version="1.0" encoding="utf-8"?>
<ds:datastoreItem xmlns:ds="http://schemas.openxmlformats.org/officeDocument/2006/customXml" ds:itemID="{B38E5B46-24E8-4A36-81BD-BC2F6F4681E1}"/>
</file>

<file path=customXml/itemProps3.xml><?xml version="1.0" encoding="utf-8"?>
<ds:datastoreItem xmlns:ds="http://schemas.openxmlformats.org/officeDocument/2006/customXml" ds:itemID="{2961DC9C-7DD0-4C2C-A7C9-7D0606FE8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9514</Words>
  <Application>Microsoft Office PowerPoint</Application>
  <PresentationFormat>Widescreen</PresentationFormat>
  <Paragraphs>780</Paragraphs>
  <Slides>28</Slides>
  <Notes>25</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Ymarferydd Gwasanaethau Cymdeithasol</vt:lpstr>
      <vt:lpstr>PowerPoint Presentation</vt:lpstr>
      <vt:lpstr>PowerPoint Presentation</vt:lpstr>
      <vt:lpstr>PowerPoint Presentation</vt:lpstr>
      <vt:lpstr>Deilliant Dysgu 2 </vt:lpstr>
      <vt:lpstr>Pam fod y model Bioseicogymdeithasol yn bwysig i ymarferwyr?  </vt:lpstr>
      <vt:lpstr>2.1 Pam mae dealltwriaeth o ddatblygiad dynol yn bwysig i rôl yr ymarferwr gwasanaethau cymdeithasol? </vt:lpstr>
      <vt:lpstr>2.2 Camau hollbwysig yn natblygiad niwrolegol a'r ymennydd yn ystod: y cyfnod cyn geni (y tymor cyntaf) </vt:lpstr>
      <vt:lpstr>Ail dymor (wythnos 13 i 28): </vt:lpstr>
      <vt:lpstr>Trydydd tymor (wythnos 29 i 40) </vt:lpstr>
      <vt:lpstr>Datblygiad niwrolegol ac ymennydd yn ystod: plentyndod cynnar, llencyndod ac oedolaeth ifanc: </vt:lpstr>
      <vt:lpstr>Datblygiad yr ymennydd:  </vt:lpstr>
      <vt:lpstr>Datblygiad yr ymennydd: plentyndod cynnar (genedigaeth i 5 oed) </vt:lpstr>
      <vt:lpstr>Datblygiad yr ymennydd:  </vt:lpstr>
      <vt:lpstr>Camau hollbwysig yn natblygiad niwrolegol a'r ymennydd yn ystod:   - cyfnod cyn geni  - plentyndod cynnar  - llencyndod  - oedolaeth ifanc.  Fideo (5 munud)   </vt:lpstr>
      <vt:lpstr>Datblygiad yr ymennydd: llencyndod i oedolaeth gynnar ('Tocio').  </vt:lpstr>
      <vt:lpstr>Datblygiad yr ymennydd: (Ffurfiant Myelin).  </vt:lpstr>
      <vt:lpstr>Cerrig Milltir Datblygiadol </vt:lpstr>
      <vt:lpstr>Un i dair oed</vt:lpstr>
      <vt:lpstr>Tair i bump oed</vt:lpstr>
      <vt:lpstr>Pum i ddeuddeg oed: Datblygiad corfforol </vt:lpstr>
      <vt:lpstr>Pump i ddeuddeg oed: Datblygiad deallusol </vt:lpstr>
      <vt:lpstr>Pum i ddeuddeg mlynedd: Datblygiad cymdeithasol-emosiynol </vt:lpstr>
      <vt:lpstr>Datblygiad y glasoed a phobl ifanc: cyffredinol.  </vt:lpstr>
      <vt:lpstr>Datblygiad y glasoed a phobl ifanc: Newidiadau emosiynol/cymdeithasol </vt:lpstr>
      <vt:lpstr>Datblygiad y glasoed a phobl ifanc: gwybyddiaeth </vt:lpstr>
      <vt:lpstr>Datblygiad gwybyddol (damcaniaeth Piaget). </vt:lpstr>
      <vt:lpstr>Damcaniaeth dysgu cymdeithasol - Bandura  </vt:lpstr>
    </vt:vector>
  </TitlesOfParts>
  <Company>Bridgend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Ymarferydd Gwasanaethau Cymdeithasol</dc:title>
  <dc:creator>Jodie Trotman</dc:creator>
  <cp:lastModifiedBy>Jodie Trotman</cp:lastModifiedBy>
  <cp:revision>114</cp:revision>
  <dcterms:created xsi:type="dcterms:W3CDTF">2023-06-09T11:08:45Z</dcterms:created>
  <dcterms:modified xsi:type="dcterms:W3CDTF">2024-01-10T20:03:41Z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ies>
</file>