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44" r:id="rId5"/>
    <p:sldMasterId id="2147483751" r:id="rId6"/>
    <p:sldMasterId id="2147483756" r:id="rId7"/>
  </p:sldMasterIdLst>
  <p:notesMasterIdLst>
    <p:notesMasterId r:id="rId51"/>
  </p:notesMasterIdLst>
  <p:handoutMasterIdLst>
    <p:handoutMasterId r:id="rId52"/>
  </p:handoutMasterIdLst>
  <p:sldIdLst>
    <p:sldId id="405" r:id="rId8"/>
    <p:sldId id="522" r:id="rId9"/>
    <p:sldId id="457" r:id="rId10"/>
    <p:sldId id="663" r:id="rId11"/>
    <p:sldId id="669" r:id="rId12"/>
    <p:sldId id="717" r:id="rId13"/>
    <p:sldId id="670" r:id="rId14"/>
    <p:sldId id="716" r:id="rId15"/>
    <p:sldId id="664" r:id="rId16"/>
    <p:sldId id="666" r:id="rId17"/>
    <p:sldId id="740" r:id="rId18"/>
    <p:sldId id="668" r:id="rId19"/>
    <p:sldId id="688" r:id="rId20"/>
    <p:sldId id="736" r:id="rId21"/>
    <p:sldId id="497" r:id="rId22"/>
    <p:sldId id="641" r:id="rId23"/>
    <p:sldId id="682" r:id="rId24"/>
    <p:sldId id="733" r:id="rId25"/>
    <p:sldId id="643" r:id="rId26"/>
    <p:sldId id="661" r:id="rId27"/>
    <p:sldId id="509" r:id="rId28"/>
    <p:sldId id="675" r:id="rId29"/>
    <p:sldId id="721" r:id="rId30"/>
    <p:sldId id="722" r:id="rId31"/>
    <p:sldId id="642" r:id="rId32"/>
    <p:sldId id="731" r:id="rId33"/>
    <p:sldId id="676" r:id="rId34"/>
    <p:sldId id="719" r:id="rId35"/>
    <p:sldId id="737" r:id="rId36"/>
    <p:sldId id="724" r:id="rId37"/>
    <p:sldId id="738" r:id="rId38"/>
    <p:sldId id="739" r:id="rId39"/>
    <p:sldId id="726" r:id="rId40"/>
    <p:sldId id="728" r:id="rId41"/>
    <p:sldId id="729" r:id="rId42"/>
    <p:sldId id="681" r:id="rId43"/>
    <p:sldId id="732" r:id="rId44"/>
    <p:sldId id="506" r:id="rId45"/>
    <p:sldId id="659" r:id="rId46"/>
    <p:sldId id="596" r:id="rId47"/>
    <p:sldId id="734" r:id="rId48"/>
    <p:sldId id="651" r:id="rId49"/>
    <p:sldId id="597" r:id="rId50"/>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Stephen Patmore" initials="SP" lastIdx="6" clrIdx="4">
    <p:extLst>
      <p:ext uri="{19B8F6BF-5375-455C-9EA6-DF929625EA0E}">
        <p15:presenceInfo xmlns:p15="http://schemas.microsoft.com/office/powerpoint/2012/main" userId="S::Stephen.Patmore@cityandguilds.com::373d9ec4-69bc-464b-8aca-5b7d51566fd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076E"/>
    <a:srgbClr val="00B0F0"/>
    <a:srgbClr val="65B2E6"/>
    <a:srgbClr val="FFC000"/>
    <a:srgbClr val="0077C8"/>
    <a:srgbClr val="0070C0"/>
    <a:srgbClr val="CBD6EB"/>
    <a:srgbClr val="0096FF"/>
    <a:srgbClr val="E7ECF5"/>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33" autoAdjust="0"/>
    <p:restoredTop sz="63565" autoAdjust="0"/>
  </p:normalViewPr>
  <p:slideViewPr>
    <p:cSldViewPr snapToGrid="0" snapToObjects="1">
      <p:cViewPr varScale="1">
        <p:scale>
          <a:sx n="51" d="100"/>
          <a:sy n="51" d="100"/>
        </p:scale>
        <p:origin x="53" y="763"/>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notesMaster" Target="notesMasters/notesMaster1.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48D9A9-9AE1-413D-AFAF-D1CABC7B13E3}"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6C8139B1-DD93-4203-821C-2189DF19F87E}">
      <dgm:prSet phldrT="[Text]"/>
      <dgm:spPr>
        <a:solidFill>
          <a:schemeClr val="tx1">
            <a:lumMod val="50000"/>
            <a:lumOff val="50000"/>
          </a:schemeClr>
        </a:solidFill>
        <a:ln>
          <a:solidFill>
            <a:schemeClr val="tx1">
              <a:lumMod val="50000"/>
              <a:lumOff val="50000"/>
            </a:schemeClr>
          </a:solidFill>
        </a:ln>
      </dgm:spPr>
      <dgm:t>
        <a:bodyPr/>
        <a:lstStyle/>
        <a:p>
          <a:r>
            <a:rPr lang="en-US" dirty="0"/>
            <a:t>Access the application from HCLW, complete and submit</a:t>
          </a:r>
        </a:p>
      </dgm:t>
    </dgm:pt>
    <dgm:pt modelId="{B471B066-9BC0-4BCE-ADCF-AAABEEC7DA6D}" type="parTrans" cxnId="{206A7E15-F5C4-4AE8-AA19-B7D88A2FA07A}">
      <dgm:prSet/>
      <dgm:spPr/>
      <dgm:t>
        <a:bodyPr/>
        <a:lstStyle/>
        <a:p>
          <a:endParaRPr lang="en-US"/>
        </a:p>
      </dgm:t>
    </dgm:pt>
    <dgm:pt modelId="{9DB954CC-7C79-405A-BFFB-C487F1A73C4B}" type="sibTrans" cxnId="{206A7E15-F5C4-4AE8-AA19-B7D88A2FA07A}">
      <dgm:prSet/>
      <dgm:spPr/>
      <dgm:t>
        <a:bodyPr/>
        <a:lstStyle/>
        <a:p>
          <a:endParaRPr lang="en-US"/>
        </a:p>
      </dgm:t>
    </dgm:pt>
    <dgm:pt modelId="{7029594A-37F1-4609-B9B6-9F4BFC691F07}">
      <dgm:prSet phldrT="[Text]"/>
      <dgm:spPr>
        <a:solidFill>
          <a:schemeClr val="accent5"/>
        </a:solidFill>
        <a:ln>
          <a:solidFill>
            <a:schemeClr val="accent5"/>
          </a:solidFill>
        </a:ln>
      </dgm:spPr>
      <dgm:t>
        <a:bodyPr/>
        <a:lstStyle/>
        <a:p>
          <a:r>
            <a:rPr lang="en-US" dirty="0"/>
            <a:t>Evidence of delivery staff and assessor competence, subject to ongoing monitoring and compliance</a:t>
          </a:r>
        </a:p>
      </dgm:t>
    </dgm:pt>
    <dgm:pt modelId="{C21F1C84-7716-4DD3-BAED-1627CAF988F7}" type="parTrans" cxnId="{4D32C187-9D15-4EF1-BD4C-AE272F4F1534}">
      <dgm:prSet/>
      <dgm:spPr/>
      <dgm:t>
        <a:bodyPr/>
        <a:lstStyle/>
        <a:p>
          <a:endParaRPr lang="en-US"/>
        </a:p>
      </dgm:t>
    </dgm:pt>
    <dgm:pt modelId="{51F7FEB3-0B88-4F48-9879-989F2D2AA7D0}" type="sibTrans" cxnId="{4D32C187-9D15-4EF1-BD4C-AE272F4F1534}">
      <dgm:prSet/>
      <dgm:spPr/>
      <dgm:t>
        <a:bodyPr/>
        <a:lstStyle/>
        <a:p>
          <a:endParaRPr lang="en-US"/>
        </a:p>
      </dgm:t>
    </dgm:pt>
    <dgm:pt modelId="{3E27BCFA-84F9-415F-B40E-A7E4DE9547D5}">
      <dgm:prSet phldrT="[Text]"/>
      <dgm:spPr>
        <a:solidFill>
          <a:schemeClr val="accent3"/>
        </a:solidFill>
        <a:ln>
          <a:solidFill>
            <a:schemeClr val="accent3"/>
          </a:solidFill>
        </a:ln>
      </dgm:spPr>
      <dgm:t>
        <a:bodyPr/>
        <a:lstStyle/>
        <a:p>
          <a:r>
            <a:rPr lang="en-US" dirty="0"/>
            <a:t>Evidence of meeting expectations detailed in:</a:t>
          </a:r>
        </a:p>
        <a:p>
          <a:r>
            <a:rPr lang="en-US" dirty="0"/>
            <a:t>Introduction to working with City &amp; Guilds and WJEC</a:t>
          </a:r>
        </a:p>
        <a:p>
          <a:r>
            <a:rPr lang="en-US" dirty="0"/>
            <a:t>City &amp; Guilds Centre Manual</a:t>
          </a:r>
        </a:p>
        <a:p>
          <a:r>
            <a:rPr lang="en-US" dirty="0"/>
            <a:t>Our Quality Assurance Requirements</a:t>
          </a:r>
        </a:p>
      </dgm:t>
    </dgm:pt>
    <dgm:pt modelId="{10F10BBB-5852-464A-BB85-49B1E46FC8D9}" type="parTrans" cxnId="{2549AB45-383E-4854-A96A-615BD36A51CA}">
      <dgm:prSet/>
      <dgm:spPr/>
      <dgm:t>
        <a:bodyPr/>
        <a:lstStyle/>
        <a:p>
          <a:endParaRPr lang="en-US"/>
        </a:p>
      </dgm:t>
    </dgm:pt>
    <dgm:pt modelId="{7294D41F-BC9B-4DB0-BBE7-210E691186CA}" type="sibTrans" cxnId="{2549AB45-383E-4854-A96A-615BD36A51CA}">
      <dgm:prSet/>
      <dgm:spPr/>
      <dgm:t>
        <a:bodyPr/>
        <a:lstStyle/>
        <a:p>
          <a:endParaRPr lang="en-US"/>
        </a:p>
      </dgm:t>
    </dgm:pt>
    <dgm:pt modelId="{41C42784-3BD6-44A3-A816-57DB596461B6}">
      <dgm:prSet phldrT="[Text]"/>
      <dgm:spPr>
        <a:solidFill>
          <a:schemeClr val="accent2"/>
        </a:solidFill>
        <a:ln>
          <a:solidFill>
            <a:schemeClr val="accent2"/>
          </a:solidFill>
        </a:ln>
      </dgm:spPr>
      <dgm:t>
        <a:bodyPr/>
        <a:lstStyle/>
        <a:p>
          <a:r>
            <a:rPr lang="en-US" dirty="0"/>
            <a:t>Centres are not considered approved until this is confirmed by us in writing </a:t>
          </a:r>
        </a:p>
      </dgm:t>
    </dgm:pt>
    <dgm:pt modelId="{46C58E67-4262-46A2-9E25-BBE416484D4D}" type="parTrans" cxnId="{8357CEFE-644F-4A07-8C4F-CED3376C45BF}">
      <dgm:prSet/>
      <dgm:spPr/>
      <dgm:t>
        <a:bodyPr/>
        <a:lstStyle/>
        <a:p>
          <a:endParaRPr lang="en-US"/>
        </a:p>
      </dgm:t>
    </dgm:pt>
    <dgm:pt modelId="{82C5218C-3E5E-4AEC-B7D6-70EA5A4D10F3}" type="sibTrans" cxnId="{8357CEFE-644F-4A07-8C4F-CED3376C45BF}">
      <dgm:prSet/>
      <dgm:spPr/>
      <dgm:t>
        <a:bodyPr/>
        <a:lstStyle/>
        <a:p>
          <a:endParaRPr lang="en-US"/>
        </a:p>
      </dgm:t>
    </dgm:pt>
    <dgm:pt modelId="{24672503-874D-44A7-B15E-B683D9C9A2BC}">
      <dgm:prSet phldrT="[Text]"/>
      <dgm:spPr/>
      <dgm:t>
        <a:bodyPr/>
        <a:lstStyle/>
        <a:p>
          <a:r>
            <a:rPr lang="en-US" dirty="0"/>
            <a:t>4 possible outcomes to the approval process </a:t>
          </a:r>
        </a:p>
      </dgm:t>
    </dgm:pt>
    <dgm:pt modelId="{3DA4959D-E1BB-4E4A-A559-09E128238C95}" type="parTrans" cxnId="{D284284E-3C31-4303-8264-89E799D50080}">
      <dgm:prSet/>
      <dgm:spPr/>
      <dgm:t>
        <a:bodyPr/>
        <a:lstStyle/>
        <a:p>
          <a:endParaRPr lang="en-US"/>
        </a:p>
      </dgm:t>
    </dgm:pt>
    <dgm:pt modelId="{8175D748-DA16-4B41-ACA5-A292ACE99142}" type="sibTrans" cxnId="{D284284E-3C31-4303-8264-89E799D50080}">
      <dgm:prSet/>
      <dgm:spPr/>
      <dgm:t>
        <a:bodyPr/>
        <a:lstStyle/>
        <a:p>
          <a:endParaRPr lang="en-US"/>
        </a:p>
      </dgm:t>
    </dgm:pt>
    <dgm:pt modelId="{C02FABEA-C7A5-4C9D-94C7-B62A8C204F1A}" type="pres">
      <dgm:prSet presAssocID="{5048D9A9-9AE1-413D-AFAF-D1CABC7B13E3}" presName="Name0" presStyleCnt="0">
        <dgm:presLayoutVars>
          <dgm:dir/>
          <dgm:resizeHandles val="exact"/>
        </dgm:presLayoutVars>
      </dgm:prSet>
      <dgm:spPr/>
      <dgm:t>
        <a:bodyPr/>
        <a:lstStyle/>
        <a:p>
          <a:endParaRPr lang="en-US"/>
        </a:p>
      </dgm:t>
    </dgm:pt>
    <dgm:pt modelId="{61ED47BC-E0CD-450D-B7EC-B55E8225395A}" type="pres">
      <dgm:prSet presAssocID="{5048D9A9-9AE1-413D-AFAF-D1CABC7B13E3}" presName="cycle" presStyleCnt="0"/>
      <dgm:spPr/>
    </dgm:pt>
    <dgm:pt modelId="{A22E6222-25C1-4E90-8DBB-DB091CFB858D}" type="pres">
      <dgm:prSet presAssocID="{6C8139B1-DD93-4203-821C-2189DF19F87E}" presName="nodeFirstNode" presStyleLbl="node1" presStyleIdx="0" presStyleCnt="5">
        <dgm:presLayoutVars>
          <dgm:bulletEnabled val="1"/>
        </dgm:presLayoutVars>
      </dgm:prSet>
      <dgm:spPr/>
      <dgm:t>
        <a:bodyPr/>
        <a:lstStyle/>
        <a:p>
          <a:endParaRPr lang="en-US"/>
        </a:p>
      </dgm:t>
    </dgm:pt>
    <dgm:pt modelId="{71FAEBD0-9FD7-47E0-ABA1-18668F6ABE36}" type="pres">
      <dgm:prSet presAssocID="{9DB954CC-7C79-405A-BFFB-C487F1A73C4B}" presName="sibTransFirstNode" presStyleLbl="bgShp" presStyleIdx="0" presStyleCnt="1"/>
      <dgm:spPr/>
      <dgm:t>
        <a:bodyPr/>
        <a:lstStyle/>
        <a:p>
          <a:endParaRPr lang="en-US"/>
        </a:p>
      </dgm:t>
    </dgm:pt>
    <dgm:pt modelId="{98F1AC0F-1E0E-49A7-93B5-B30B5985411B}" type="pres">
      <dgm:prSet presAssocID="{7029594A-37F1-4609-B9B6-9F4BFC691F07}" presName="nodeFollowingNodes" presStyleLbl="node1" presStyleIdx="1" presStyleCnt="5" custRadScaleRad="114557" custRadScaleInc="3271">
        <dgm:presLayoutVars>
          <dgm:bulletEnabled val="1"/>
        </dgm:presLayoutVars>
      </dgm:prSet>
      <dgm:spPr/>
      <dgm:t>
        <a:bodyPr/>
        <a:lstStyle/>
        <a:p>
          <a:endParaRPr lang="en-US"/>
        </a:p>
      </dgm:t>
    </dgm:pt>
    <dgm:pt modelId="{ECE3EB82-BEC3-4B4A-90F4-D6FBAC7FCF14}" type="pres">
      <dgm:prSet presAssocID="{3E27BCFA-84F9-415F-B40E-A7E4DE9547D5}" presName="nodeFollowingNodes" presStyleLbl="node1" presStyleIdx="2" presStyleCnt="5" custRadScaleRad="94173" custRadScaleInc="-21830">
        <dgm:presLayoutVars>
          <dgm:bulletEnabled val="1"/>
        </dgm:presLayoutVars>
      </dgm:prSet>
      <dgm:spPr/>
      <dgm:t>
        <a:bodyPr/>
        <a:lstStyle/>
        <a:p>
          <a:endParaRPr lang="en-US"/>
        </a:p>
      </dgm:t>
    </dgm:pt>
    <dgm:pt modelId="{5B5E4EB6-EBBB-4418-92FB-72C1F5903377}" type="pres">
      <dgm:prSet presAssocID="{41C42784-3BD6-44A3-A816-57DB596461B6}" presName="nodeFollowingNodes" presStyleLbl="node1" presStyleIdx="3" presStyleCnt="5" custRadScaleRad="97849" custRadScaleInc="25558">
        <dgm:presLayoutVars>
          <dgm:bulletEnabled val="1"/>
        </dgm:presLayoutVars>
      </dgm:prSet>
      <dgm:spPr/>
      <dgm:t>
        <a:bodyPr/>
        <a:lstStyle/>
        <a:p>
          <a:endParaRPr lang="en-US"/>
        </a:p>
      </dgm:t>
    </dgm:pt>
    <dgm:pt modelId="{43F49DD9-4D65-42B8-B86C-FA32DC0B1D33}" type="pres">
      <dgm:prSet presAssocID="{24672503-874D-44A7-B15E-B683D9C9A2BC}" presName="nodeFollowingNodes" presStyleLbl="node1" presStyleIdx="4" presStyleCnt="5" custRadScaleRad="116770" custRadScaleInc="-6934">
        <dgm:presLayoutVars>
          <dgm:bulletEnabled val="1"/>
        </dgm:presLayoutVars>
      </dgm:prSet>
      <dgm:spPr/>
      <dgm:t>
        <a:bodyPr/>
        <a:lstStyle/>
        <a:p>
          <a:endParaRPr lang="en-US"/>
        </a:p>
      </dgm:t>
    </dgm:pt>
  </dgm:ptLst>
  <dgm:cxnLst>
    <dgm:cxn modelId="{8357CEFE-644F-4A07-8C4F-CED3376C45BF}" srcId="{5048D9A9-9AE1-413D-AFAF-D1CABC7B13E3}" destId="{41C42784-3BD6-44A3-A816-57DB596461B6}" srcOrd="3" destOrd="0" parTransId="{46C58E67-4262-46A2-9E25-BBE416484D4D}" sibTransId="{82C5218C-3E5E-4AEC-B7D6-70EA5A4D10F3}"/>
    <dgm:cxn modelId="{D284284E-3C31-4303-8264-89E799D50080}" srcId="{5048D9A9-9AE1-413D-AFAF-D1CABC7B13E3}" destId="{24672503-874D-44A7-B15E-B683D9C9A2BC}" srcOrd="4" destOrd="0" parTransId="{3DA4959D-E1BB-4E4A-A559-09E128238C95}" sibTransId="{8175D748-DA16-4B41-ACA5-A292ACE99142}"/>
    <dgm:cxn modelId="{4D32C187-9D15-4EF1-BD4C-AE272F4F1534}" srcId="{5048D9A9-9AE1-413D-AFAF-D1CABC7B13E3}" destId="{7029594A-37F1-4609-B9B6-9F4BFC691F07}" srcOrd="1" destOrd="0" parTransId="{C21F1C84-7716-4DD3-BAED-1627CAF988F7}" sibTransId="{51F7FEB3-0B88-4F48-9879-989F2D2AA7D0}"/>
    <dgm:cxn modelId="{2979F58E-75A0-4225-86A2-B7C2833847A3}" type="presOf" srcId="{41C42784-3BD6-44A3-A816-57DB596461B6}" destId="{5B5E4EB6-EBBB-4418-92FB-72C1F5903377}" srcOrd="0" destOrd="0" presId="urn:microsoft.com/office/officeart/2005/8/layout/cycle3"/>
    <dgm:cxn modelId="{206A7E15-F5C4-4AE8-AA19-B7D88A2FA07A}" srcId="{5048D9A9-9AE1-413D-AFAF-D1CABC7B13E3}" destId="{6C8139B1-DD93-4203-821C-2189DF19F87E}" srcOrd="0" destOrd="0" parTransId="{B471B066-9BC0-4BCE-ADCF-AAABEEC7DA6D}" sibTransId="{9DB954CC-7C79-405A-BFFB-C487F1A73C4B}"/>
    <dgm:cxn modelId="{2549AB45-383E-4854-A96A-615BD36A51CA}" srcId="{5048D9A9-9AE1-413D-AFAF-D1CABC7B13E3}" destId="{3E27BCFA-84F9-415F-B40E-A7E4DE9547D5}" srcOrd="2" destOrd="0" parTransId="{10F10BBB-5852-464A-BB85-49B1E46FC8D9}" sibTransId="{7294D41F-BC9B-4DB0-BBE7-210E691186CA}"/>
    <dgm:cxn modelId="{0D29F9FA-1220-42FC-BEE7-C2A757D35E39}" type="presOf" srcId="{6C8139B1-DD93-4203-821C-2189DF19F87E}" destId="{A22E6222-25C1-4E90-8DBB-DB091CFB858D}" srcOrd="0" destOrd="0" presId="urn:microsoft.com/office/officeart/2005/8/layout/cycle3"/>
    <dgm:cxn modelId="{E1F35884-EF8C-4D9B-B625-A8AD8199E5E0}" type="presOf" srcId="{3E27BCFA-84F9-415F-B40E-A7E4DE9547D5}" destId="{ECE3EB82-BEC3-4B4A-90F4-D6FBAC7FCF14}" srcOrd="0" destOrd="0" presId="urn:microsoft.com/office/officeart/2005/8/layout/cycle3"/>
    <dgm:cxn modelId="{A2EC1DB8-945D-454E-A0A1-FA67B20815B9}" type="presOf" srcId="{7029594A-37F1-4609-B9B6-9F4BFC691F07}" destId="{98F1AC0F-1E0E-49A7-93B5-B30B5985411B}" srcOrd="0" destOrd="0" presId="urn:microsoft.com/office/officeart/2005/8/layout/cycle3"/>
    <dgm:cxn modelId="{3E05CE92-C790-4828-AAD6-4D92A5DBDD2A}" type="presOf" srcId="{5048D9A9-9AE1-413D-AFAF-D1CABC7B13E3}" destId="{C02FABEA-C7A5-4C9D-94C7-B62A8C204F1A}" srcOrd="0" destOrd="0" presId="urn:microsoft.com/office/officeart/2005/8/layout/cycle3"/>
    <dgm:cxn modelId="{8EDC338A-E505-40AE-B0A7-4F0CFA1DB1F6}" type="presOf" srcId="{24672503-874D-44A7-B15E-B683D9C9A2BC}" destId="{43F49DD9-4D65-42B8-B86C-FA32DC0B1D33}" srcOrd="0" destOrd="0" presId="urn:microsoft.com/office/officeart/2005/8/layout/cycle3"/>
    <dgm:cxn modelId="{C22A8435-567D-4A36-A46B-1EBEE5F0B86C}" type="presOf" srcId="{9DB954CC-7C79-405A-BFFB-C487F1A73C4B}" destId="{71FAEBD0-9FD7-47E0-ABA1-18668F6ABE36}" srcOrd="0" destOrd="0" presId="urn:microsoft.com/office/officeart/2005/8/layout/cycle3"/>
    <dgm:cxn modelId="{8EFFADC0-8CC9-430F-9D0A-8A05FC881DFD}" type="presParOf" srcId="{C02FABEA-C7A5-4C9D-94C7-B62A8C204F1A}" destId="{61ED47BC-E0CD-450D-B7EC-B55E8225395A}" srcOrd="0" destOrd="0" presId="urn:microsoft.com/office/officeart/2005/8/layout/cycle3"/>
    <dgm:cxn modelId="{DEBBEC32-90AB-42CB-AD82-75941EEF6800}" type="presParOf" srcId="{61ED47BC-E0CD-450D-B7EC-B55E8225395A}" destId="{A22E6222-25C1-4E90-8DBB-DB091CFB858D}" srcOrd="0" destOrd="0" presId="urn:microsoft.com/office/officeart/2005/8/layout/cycle3"/>
    <dgm:cxn modelId="{AB3C610C-8519-4118-ADF7-B1C71FD5AD02}" type="presParOf" srcId="{61ED47BC-E0CD-450D-B7EC-B55E8225395A}" destId="{71FAEBD0-9FD7-47E0-ABA1-18668F6ABE36}" srcOrd="1" destOrd="0" presId="urn:microsoft.com/office/officeart/2005/8/layout/cycle3"/>
    <dgm:cxn modelId="{CACB1C62-FBE7-4CE8-A166-156640BB9097}" type="presParOf" srcId="{61ED47BC-E0CD-450D-B7EC-B55E8225395A}" destId="{98F1AC0F-1E0E-49A7-93B5-B30B5985411B}" srcOrd="2" destOrd="0" presId="urn:microsoft.com/office/officeart/2005/8/layout/cycle3"/>
    <dgm:cxn modelId="{886BCAC2-5B36-4840-A1B3-40B2299342A7}" type="presParOf" srcId="{61ED47BC-E0CD-450D-B7EC-B55E8225395A}" destId="{ECE3EB82-BEC3-4B4A-90F4-D6FBAC7FCF14}" srcOrd="3" destOrd="0" presId="urn:microsoft.com/office/officeart/2005/8/layout/cycle3"/>
    <dgm:cxn modelId="{9375EF0C-639F-4B8F-B226-2BE212CD0F20}" type="presParOf" srcId="{61ED47BC-E0CD-450D-B7EC-B55E8225395A}" destId="{5B5E4EB6-EBBB-4418-92FB-72C1F5903377}" srcOrd="4" destOrd="0" presId="urn:microsoft.com/office/officeart/2005/8/layout/cycle3"/>
    <dgm:cxn modelId="{FC76ABA3-13E0-4382-AFCA-18BC74E262F6}" type="presParOf" srcId="{61ED47BC-E0CD-450D-B7EC-B55E8225395A}" destId="{43F49DD9-4D65-42B8-B86C-FA32DC0B1D33}"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E4AA71EF-8F20-4ADD-A386-F3F837F48987}" type="doc">
      <dgm:prSet loTypeId="urn:microsoft.com/office/officeart/2005/8/layout/default" loCatId="list" qsTypeId="urn:microsoft.com/office/officeart/2005/8/quickstyle/simple1" qsCatId="simple" csTypeId="urn:microsoft.com/office/officeart/2005/8/colors/accent0_2" csCatId="mainScheme" phldr="1"/>
      <dgm:spPr/>
      <dgm:t>
        <a:bodyPr/>
        <a:lstStyle/>
        <a:p>
          <a:endParaRPr lang="en-US"/>
        </a:p>
      </dgm:t>
    </dgm:pt>
    <dgm:pt modelId="{0F4F81D7-6D1A-47F2-8AAC-9723BC5104F4}">
      <dgm:prSet phldrT="[Text]"/>
      <dgm:spPr>
        <a:solidFill>
          <a:schemeClr val="accent2"/>
        </a:solidFill>
        <a:ln>
          <a:solidFill>
            <a:schemeClr val="accent2"/>
          </a:solidFill>
        </a:ln>
      </dgm:spPr>
      <dgm:t>
        <a:bodyPr/>
        <a:lstStyle/>
        <a:p>
          <a:pPr algn="l"/>
          <a:r>
            <a:rPr lang="en-US" dirty="0" smtClean="0">
              <a:solidFill>
                <a:schemeClr val="accent2">
                  <a:lumMod val="50000"/>
                </a:schemeClr>
              </a:solidFill>
            </a:rPr>
            <a:t>1. How the candidate applies knowledge, understanding and skills as an Adult Placement/Shared Lives worker</a:t>
          </a:r>
          <a:endParaRPr lang="en-US" dirty="0">
            <a:solidFill>
              <a:schemeClr val="accent2">
                <a:lumMod val="50000"/>
              </a:schemeClr>
            </a:solidFill>
          </a:endParaRPr>
        </a:p>
      </dgm:t>
    </dgm:pt>
    <dgm:pt modelId="{8A2D8F55-6690-42CA-8F8A-65586FE6826A}" type="parTrans" cxnId="{A2EC45FC-FA2A-4D27-AC86-1EA6FD902ACF}">
      <dgm:prSet/>
      <dgm:spPr/>
      <dgm:t>
        <a:bodyPr/>
        <a:lstStyle/>
        <a:p>
          <a:endParaRPr lang="en-US"/>
        </a:p>
      </dgm:t>
    </dgm:pt>
    <dgm:pt modelId="{58023C21-BB7F-46FC-ABB7-9F05BCFF46E8}" type="sibTrans" cxnId="{A2EC45FC-FA2A-4D27-AC86-1EA6FD902ACF}">
      <dgm:prSet/>
      <dgm:spPr/>
      <dgm:t>
        <a:bodyPr/>
        <a:lstStyle/>
        <a:p>
          <a:endParaRPr lang="en-US"/>
        </a:p>
      </dgm:t>
    </dgm:pt>
    <dgm:pt modelId="{CCE98417-ABB9-43F5-9447-BE4B95066ACA}">
      <dgm:prSet/>
      <dgm:spPr>
        <a:ln>
          <a:solidFill>
            <a:schemeClr val="accent1">
              <a:lumMod val="75000"/>
            </a:schemeClr>
          </a:solidFill>
        </a:ln>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dirty="0" smtClean="0">
              <a:solidFill>
                <a:schemeClr val="accent2">
                  <a:lumMod val="50000"/>
                </a:schemeClr>
              </a:solidFill>
            </a:rPr>
            <a:t>2. How the candidate applies knowledge and understanding of legislation, regulatory and organizational requirement applicable to the role of an Adult Placement/Shared Lives worker</a:t>
          </a:r>
        </a:p>
        <a:p>
          <a:pPr lvl="0" algn="ctr" defTabSz="666750">
            <a:lnSpc>
              <a:spcPct val="90000"/>
            </a:lnSpc>
            <a:spcBef>
              <a:spcPct val="0"/>
            </a:spcBef>
            <a:spcAft>
              <a:spcPct val="35000"/>
            </a:spcAft>
          </a:pPr>
          <a:endParaRPr lang="en-US" dirty="0">
            <a:solidFill>
              <a:schemeClr val="accent2">
                <a:lumMod val="50000"/>
              </a:schemeClr>
            </a:solidFill>
          </a:endParaRPr>
        </a:p>
      </dgm:t>
    </dgm:pt>
    <dgm:pt modelId="{0259D288-9799-487F-B2BC-51617A0909B5}" type="parTrans" cxnId="{DAC56C3E-6506-43C7-B2FE-5C38ADC24835}">
      <dgm:prSet/>
      <dgm:spPr/>
      <dgm:t>
        <a:bodyPr/>
        <a:lstStyle/>
        <a:p>
          <a:endParaRPr lang="en-US"/>
        </a:p>
      </dgm:t>
    </dgm:pt>
    <dgm:pt modelId="{CBEC019B-354F-4089-AB4E-430344C6BB3B}" type="sibTrans" cxnId="{DAC56C3E-6506-43C7-B2FE-5C38ADC24835}">
      <dgm:prSet/>
      <dgm:spPr/>
      <dgm:t>
        <a:bodyPr/>
        <a:lstStyle/>
        <a:p>
          <a:endParaRPr lang="en-US"/>
        </a:p>
      </dgm:t>
    </dgm:pt>
    <dgm:pt modelId="{5565BD52-FA0F-4AFC-A063-48B1EAEF4645}">
      <dgm:prSet/>
      <dgm:spPr>
        <a:ln>
          <a:solidFill>
            <a:schemeClr val="accent1">
              <a:lumMod val="75000"/>
            </a:schemeClr>
          </a:solidFill>
        </a:ln>
      </dgm:spPr>
      <dgm:t>
        <a:bodyPr/>
        <a:lstStyle/>
        <a:p>
          <a:r>
            <a:rPr lang="en-US" dirty="0" smtClean="0">
              <a:solidFill>
                <a:schemeClr val="accent2">
                  <a:lumMod val="50000"/>
                </a:schemeClr>
              </a:solidFill>
            </a:rPr>
            <a:t>3. How the candidate develops and applies understanding of how to work with carers to maintain and</a:t>
          </a:r>
        </a:p>
        <a:p>
          <a:r>
            <a:rPr lang="en-US" dirty="0" smtClean="0">
              <a:solidFill>
                <a:schemeClr val="accent2">
                  <a:lumMod val="50000"/>
                </a:schemeClr>
              </a:solidFill>
            </a:rPr>
            <a:t>achieve outcomes for individuals, including the use of person-centred approaches</a:t>
          </a:r>
        </a:p>
        <a:p>
          <a:pPr lvl="0" algn="ctr" defTabSz="622300">
            <a:lnSpc>
              <a:spcPct val="90000"/>
            </a:lnSpc>
            <a:spcBef>
              <a:spcPct val="0"/>
            </a:spcBef>
            <a:spcAft>
              <a:spcPct val="35000"/>
            </a:spcAft>
          </a:pPr>
          <a:endParaRPr lang="en-US" dirty="0"/>
        </a:p>
      </dgm:t>
    </dgm:pt>
    <dgm:pt modelId="{5C9F5B1A-77AA-46A4-A5BC-0C6B941C131E}" type="parTrans" cxnId="{A6900A84-6F2D-45BA-BA1B-8012CDFC567B}">
      <dgm:prSet/>
      <dgm:spPr/>
      <dgm:t>
        <a:bodyPr/>
        <a:lstStyle/>
        <a:p>
          <a:endParaRPr lang="en-US"/>
        </a:p>
      </dgm:t>
    </dgm:pt>
    <dgm:pt modelId="{D39335BC-2735-4D68-AAE1-4070DF36310E}" type="sibTrans" cxnId="{A6900A84-6F2D-45BA-BA1B-8012CDFC567B}">
      <dgm:prSet/>
      <dgm:spPr/>
      <dgm:t>
        <a:bodyPr/>
        <a:lstStyle/>
        <a:p>
          <a:endParaRPr lang="en-US"/>
        </a:p>
      </dgm:t>
    </dgm:pt>
    <dgm:pt modelId="{60C87524-7230-4EBC-AED6-D293DB14774C}">
      <dgm:prSet/>
      <dgm:spPr>
        <a:solidFill>
          <a:schemeClr val="accent2"/>
        </a:solidFill>
        <a:ln>
          <a:solidFill>
            <a:schemeClr val="accent2"/>
          </a:solidFill>
        </a:ln>
      </dgm:spPr>
      <dgm:t>
        <a:bodyPr/>
        <a:lstStyle/>
        <a:p>
          <a:r>
            <a:rPr lang="en-US" dirty="0" smtClean="0">
              <a:solidFill>
                <a:schemeClr val="accent2">
                  <a:lumMod val="50000"/>
                </a:schemeClr>
              </a:solidFill>
            </a:rPr>
            <a:t>5 How the candidate builds arguments and makes judgements as an Adult Placement/Shared Lives</a:t>
          </a:r>
        </a:p>
        <a:p>
          <a:r>
            <a:rPr lang="en-US" dirty="0" smtClean="0">
              <a:solidFill>
                <a:schemeClr val="accent2">
                  <a:lumMod val="50000"/>
                </a:schemeClr>
              </a:solidFill>
            </a:rPr>
            <a:t>worker</a:t>
          </a:r>
          <a:endParaRPr lang="en-US" dirty="0">
            <a:solidFill>
              <a:schemeClr val="accent2">
                <a:lumMod val="50000"/>
              </a:schemeClr>
            </a:solidFill>
          </a:endParaRPr>
        </a:p>
      </dgm:t>
    </dgm:pt>
    <dgm:pt modelId="{232E7AA0-6C6B-4368-BE4B-5AAD27D01A74}" type="parTrans" cxnId="{A7503925-153B-486E-9088-3232F6DC1E94}">
      <dgm:prSet/>
      <dgm:spPr/>
      <dgm:t>
        <a:bodyPr/>
        <a:lstStyle/>
        <a:p>
          <a:endParaRPr lang="en-US"/>
        </a:p>
      </dgm:t>
    </dgm:pt>
    <dgm:pt modelId="{C6D900C2-E229-4D84-BFB8-BEEA03C26A9E}" type="sibTrans" cxnId="{A7503925-153B-486E-9088-3232F6DC1E94}">
      <dgm:prSet/>
      <dgm:spPr/>
      <dgm:t>
        <a:bodyPr/>
        <a:lstStyle/>
        <a:p>
          <a:endParaRPr lang="en-US"/>
        </a:p>
      </dgm:t>
    </dgm:pt>
    <dgm:pt modelId="{F1178CBA-791D-4014-B875-A8AE6B3C8BBB}">
      <dgm:prSet/>
      <dgm:spPr>
        <a:solidFill>
          <a:schemeClr val="accent2"/>
        </a:solidFill>
        <a:ln>
          <a:solidFill>
            <a:schemeClr val="accent2"/>
          </a:solidFill>
        </a:ln>
      </dgm:spPr>
      <dgm:t>
        <a:bodyPr/>
        <a:lstStyle/>
        <a:p>
          <a:r>
            <a:rPr lang="en-US" dirty="0" smtClean="0">
              <a:solidFill>
                <a:schemeClr val="accent2">
                  <a:lumMod val="50000"/>
                </a:schemeClr>
              </a:solidFill>
            </a:rPr>
            <a:t>4. How the candidate uses reflective and critical thinking in their role as an Adult Placement/Shared</a:t>
          </a:r>
        </a:p>
        <a:p>
          <a:r>
            <a:rPr lang="en-US" dirty="0" smtClean="0">
              <a:solidFill>
                <a:schemeClr val="accent2">
                  <a:lumMod val="50000"/>
                </a:schemeClr>
              </a:solidFill>
            </a:rPr>
            <a:t>Lives worker</a:t>
          </a:r>
          <a:endParaRPr lang="en-US" dirty="0">
            <a:solidFill>
              <a:schemeClr val="accent2">
                <a:lumMod val="50000"/>
              </a:schemeClr>
            </a:solidFill>
          </a:endParaRPr>
        </a:p>
      </dgm:t>
    </dgm:pt>
    <dgm:pt modelId="{1062FC0D-47CE-402E-BFDE-EDD427D22DE5}" type="parTrans" cxnId="{316CF71B-03D8-4D20-B223-68B4D6ABE199}">
      <dgm:prSet/>
      <dgm:spPr/>
      <dgm:t>
        <a:bodyPr/>
        <a:lstStyle/>
        <a:p>
          <a:endParaRPr lang="en-US"/>
        </a:p>
      </dgm:t>
    </dgm:pt>
    <dgm:pt modelId="{30EE8733-115D-481F-B96B-E9EB4FF05109}" type="sibTrans" cxnId="{316CF71B-03D8-4D20-B223-68B4D6ABE199}">
      <dgm:prSet/>
      <dgm:spPr/>
      <dgm:t>
        <a:bodyPr/>
        <a:lstStyle/>
        <a:p>
          <a:endParaRPr lang="en-US"/>
        </a:p>
      </dgm:t>
    </dgm:pt>
    <dgm:pt modelId="{37F451D1-B946-4886-8082-2B67AA702953}">
      <dgm:prSet/>
      <dgm:spPr>
        <a:solidFill>
          <a:schemeClr val="accent2"/>
        </a:solidFill>
        <a:ln>
          <a:solidFill>
            <a:schemeClr val="accent2"/>
          </a:solidFill>
        </a:ln>
      </dgm:spPr>
      <dgm:t>
        <a:bodyPr/>
        <a:lstStyle/>
        <a:p>
          <a:r>
            <a:rPr lang="en-US" dirty="0" smtClean="0">
              <a:solidFill>
                <a:schemeClr val="accent2">
                  <a:lumMod val="50000"/>
                </a:schemeClr>
              </a:solidFill>
            </a:rPr>
            <a:t>6. How the candidate shows self-awareness in order to improve practice</a:t>
          </a:r>
          <a:endParaRPr lang="en-US" dirty="0">
            <a:solidFill>
              <a:schemeClr val="accent2">
                <a:lumMod val="50000"/>
              </a:schemeClr>
            </a:solidFill>
          </a:endParaRPr>
        </a:p>
      </dgm:t>
    </dgm:pt>
    <dgm:pt modelId="{B17BE5F3-38B1-4ADE-B4E2-B82AC064A7D7}" type="parTrans" cxnId="{041B8BE4-AA3C-4222-8725-499F71F15EFE}">
      <dgm:prSet/>
      <dgm:spPr/>
      <dgm:t>
        <a:bodyPr/>
        <a:lstStyle/>
        <a:p>
          <a:endParaRPr lang="en-US"/>
        </a:p>
      </dgm:t>
    </dgm:pt>
    <dgm:pt modelId="{8103296E-2310-49FC-A7E2-8458330B1D1E}" type="sibTrans" cxnId="{041B8BE4-AA3C-4222-8725-499F71F15EFE}">
      <dgm:prSet/>
      <dgm:spPr/>
      <dgm:t>
        <a:bodyPr/>
        <a:lstStyle/>
        <a:p>
          <a:endParaRPr lang="en-US"/>
        </a:p>
      </dgm:t>
    </dgm:pt>
    <dgm:pt modelId="{21DB8A78-1695-416F-BA16-67413CE520B5}" type="pres">
      <dgm:prSet presAssocID="{E4AA71EF-8F20-4ADD-A386-F3F837F48987}" presName="diagram" presStyleCnt="0">
        <dgm:presLayoutVars>
          <dgm:dir/>
          <dgm:resizeHandles val="exact"/>
        </dgm:presLayoutVars>
      </dgm:prSet>
      <dgm:spPr/>
      <dgm:t>
        <a:bodyPr/>
        <a:lstStyle/>
        <a:p>
          <a:endParaRPr lang="en-US"/>
        </a:p>
      </dgm:t>
    </dgm:pt>
    <dgm:pt modelId="{1BDEEAE0-E1AC-41AE-8C64-2EF7B8BA16DF}" type="pres">
      <dgm:prSet presAssocID="{0F4F81D7-6D1A-47F2-8AAC-9723BC5104F4}" presName="node" presStyleLbl="node1" presStyleIdx="0" presStyleCnt="6">
        <dgm:presLayoutVars>
          <dgm:bulletEnabled val="1"/>
        </dgm:presLayoutVars>
      </dgm:prSet>
      <dgm:spPr/>
      <dgm:t>
        <a:bodyPr/>
        <a:lstStyle/>
        <a:p>
          <a:endParaRPr lang="en-US"/>
        </a:p>
      </dgm:t>
    </dgm:pt>
    <dgm:pt modelId="{321CEEAD-9903-476F-98F5-0D3D524501D7}" type="pres">
      <dgm:prSet presAssocID="{58023C21-BB7F-46FC-ABB7-9F05BCFF46E8}" presName="sibTrans" presStyleCnt="0"/>
      <dgm:spPr/>
    </dgm:pt>
    <dgm:pt modelId="{606E6745-0693-4DAF-A3BF-2723E8551524}" type="pres">
      <dgm:prSet presAssocID="{CCE98417-ABB9-43F5-9447-BE4B95066ACA}" presName="node" presStyleLbl="node1" presStyleIdx="1" presStyleCnt="6" custScaleX="221141">
        <dgm:presLayoutVars>
          <dgm:bulletEnabled val="1"/>
        </dgm:presLayoutVars>
      </dgm:prSet>
      <dgm:spPr/>
      <dgm:t>
        <a:bodyPr/>
        <a:lstStyle/>
        <a:p>
          <a:endParaRPr lang="en-US"/>
        </a:p>
      </dgm:t>
    </dgm:pt>
    <dgm:pt modelId="{0A7A59E2-06E9-4FBE-80E4-7F4D9D8763D7}" type="pres">
      <dgm:prSet presAssocID="{CBEC019B-354F-4089-AB4E-430344C6BB3B}" presName="sibTrans" presStyleCnt="0"/>
      <dgm:spPr/>
    </dgm:pt>
    <dgm:pt modelId="{B3CCACC8-0F34-424C-8015-0D14452DE002}" type="pres">
      <dgm:prSet presAssocID="{5565BD52-FA0F-4AFC-A063-48B1EAEF4645}" presName="node" presStyleLbl="node1" presStyleIdx="2" presStyleCnt="6" custScaleX="221141">
        <dgm:presLayoutVars>
          <dgm:bulletEnabled val="1"/>
        </dgm:presLayoutVars>
      </dgm:prSet>
      <dgm:spPr/>
      <dgm:t>
        <a:bodyPr/>
        <a:lstStyle/>
        <a:p>
          <a:endParaRPr lang="en-US"/>
        </a:p>
      </dgm:t>
    </dgm:pt>
    <dgm:pt modelId="{AF6DA3F3-53C0-4159-84A5-EB66D5EC5A9B}" type="pres">
      <dgm:prSet presAssocID="{D39335BC-2735-4D68-AAE1-4070DF36310E}" presName="sibTrans" presStyleCnt="0"/>
      <dgm:spPr/>
    </dgm:pt>
    <dgm:pt modelId="{828F7F59-EE58-4C98-9037-1A1A44B60389}" type="pres">
      <dgm:prSet presAssocID="{60C87524-7230-4EBC-AED6-D293DB14774C}" presName="node" presStyleLbl="node1" presStyleIdx="3" presStyleCnt="6" custLinFactX="-78796" custLinFactY="19352" custLinFactNeighborX="-100000" custLinFactNeighborY="100000">
        <dgm:presLayoutVars>
          <dgm:bulletEnabled val="1"/>
        </dgm:presLayoutVars>
      </dgm:prSet>
      <dgm:spPr/>
      <dgm:t>
        <a:bodyPr/>
        <a:lstStyle/>
        <a:p>
          <a:endParaRPr lang="en-US"/>
        </a:p>
      </dgm:t>
    </dgm:pt>
    <dgm:pt modelId="{1C89F756-C8A8-4824-A3F2-7C23054E0B9F}" type="pres">
      <dgm:prSet presAssocID="{C6D900C2-E229-4D84-BFB8-BEEA03C26A9E}" presName="sibTrans" presStyleCnt="0"/>
      <dgm:spPr/>
    </dgm:pt>
    <dgm:pt modelId="{4C72922F-6C44-4ED0-ABE9-AAAE67BBA88E}" type="pres">
      <dgm:prSet presAssocID="{F1178CBA-791D-4014-B875-A8AE6B3C8BBB}" presName="node" presStyleLbl="node1" presStyleIdx="4" presStyleCnt="6" custLinFactX="65903" custLinFactY="-17023" custLinFactNeighborX="100000" custLinFactNeighborY="-100000">
        <dgm:presLayoutVars>
          <dgm:bulletEnabled val="1"/>
        </dgm:presLayoutVars>
      </dgm:prSet>
      <dgm:spPr/>
      <dgm:t>
        <a:bodyPr/>
        <a:lstStyle/>
        <a:p>
          <a:endParaRPr lang="en-US"/>
        </a:p>
      </dgm:t>
    </dgm:pt>
    <dgm:pt modelId="{40EBEFF0-7CEE-4A47-A868-D5A0A6C4022A}" type="pres">
      <dgm:prSet presAssocID="{30EE8733-115D-481F-B96B-E9EB4FF05109}" presName="sibTrans" presStyleCnt="0"/>
      <dgm:spPr/>
    </dgm:pt>
    <dgm:pt modelId="{C55463DB-CCFE-46C7-A6BE-54AA03FA7F31}" type="pres">
      <dgm:prSet presAssocID="{37F451D1-B946-4886-8082-2B67AA702953}" presName="node" presStyleLbl="node1" presStyleIdx="5" presStyleCnt="6">
        <dgm:presLayoutVars>
          <dgm:bulletEnabled val="1"/>
        </dgm:presLayoutVars>
      </dgm:prSet>
      <dgm:spPr/>
      <dgm:t>
        <a:bodyPr/>
        <a:lstStyle/>
        <a:p>
          <a:endParaRPr lang="en-US"/>
        </a:p>
      </dgm:t>
    </dgm:pt>
  </dgm:ptLst>
  <dgm:cxnLst>
    <dgm:cxn modelId="{316CF71B-03D8-4D20-B223-68B4D6ABE199}" srcId="{E4AA71EF-8F20-4ADD-A386-F3F837F48987}" destId="{F1178CBA-791D-4014-B875-A8AE6B3C8BBB}" srcOrd="4" destOrd="0" parTransId="{1062FC0D-47CE-402E-BFDE-EDD427D22DE5}" sibTransId="{30EE8733-115D-481F-B96B-E9EB4FF05109}"/>
    <dgm:cxn modelId="{BC916307-FAAA-4CC6-ACDD-1B3B7137A4A5}" type="presOf" srcId="{0F4F81D7-6D1A-47F2-8AAC-9723BC5104F4}" destId="{1BDEEAE0-E1AC-41AE-8C64-2EF7B8BA16DF}" srcOrd="0" destOrd="0" presId="urn:microsoft.com/office/officeart/2005/8/layout/default"/>
    <dgm:cxn modelId="{A6900A84-6F2D-45BA-BA1B-8012CDFC567B}" srcId="{E4AA71EF-8F20-4ADD-A386-F3F837F48987}" destId="{5565BD52-FA0F-4AFC-A063-48B1EAEF4645}" srcOrd="2" destOrd="0" parTransId="{5C9F5B1A-77AA-46A4-A5BC-0C6B941C131E}" sibTransId="{D39335BC-2735-4D68-AAE1-4070DF36310E}"/>
    <dgm:cxn modelId="{CE776BBD-EC2E-486A-8F6C-4E135E59F4CA}" type="presOf" srcId="{CCE98417-ABB9-43F5-9447-BE4B95066ACA}" destId="{606E6745-0693-4DAF-A3BF-2723E8551524}" srcOrd="0" destOrd="0" presId="urn:microsoft.com/office/officeart/2005/8/layout/default"/>
    <dgm:cxn modelId="{DAC56C3E-6506-43C7-B2FE-5C38ADC24835}" srcId="{E4AA71EF-8F20-4ADD-A386-F3F837F48987}" destId="{CCE98417-ABB9-43F5-9447-BE4B95066ACA}" srcOrd="1" destOrd="0" parTransId="{0259D288-9799-487F-B2BC-51617A0909B5}" sibTransId="{CBEC019B-354F-4089-AB4E-430344C6BB3B}"/>
    <dgm:cxn modelId="{6E88E84F-9FC7-495E-BF0D-4A29E1C1B0F8}" type="presOf" srcId="{5565BD52-FA0F-4AFC-A063-48B1EAEF4645}" destId="{B3CCACC8-0F34-424C-8015-0D14452DE002}" srcOrd="0" destOrd="0" presId="urn:microsoft.com/office/officeart/2005/8/layout/default"/>
    <dgm:cxn modelId="{5117265B-0D59-40E9-8319-51FB8D638BD3}" type="presOf" srcId="{60C87524-7230-4EBC-AED6-D293DB14774C}" destId="{828F7F59-EE58-4C98-9037-1A1A44B60389}" srcOrd="0" destOrd="0" presId="urn:microsoft.com/office/officeart/2005/8/layout/default"/>
    <dgm:cxn modelId="{6C914DF3-1ADD-48E2-BA37-217182254C08}" type="presOf" srcId="{37F451D1-B946-4886-8082-2B67AA702953}" destId="{C55463DB-CCFE-46C7-A6BE-54AA03FA7F31}" srcOrd="0" destOrd="0" presId="urn:microsoft.com/office/officeart/2005/8/layout/default"/>
    <dgm:cxn modelId="{A2EC45FC-FA2A-4D27-AC86-1EA6FD902ACF}" srcId="{E4AA71EF-8F20-4ADD-A386-F3F837F48987}" destId="{0F4F81D7-6D1A-47F2-8AAC-9723BC5104F4}" srcOrd="0" destOrd="0" parTransId="{8A2D8F55-6690-42CA-8F8A-65586FE6826A}" sibTransId="{58023C21-BB7F-46FC-ABB7-9F05BCFF46E8}"/>
    <dgm:cxn modelId="{A7503925-153B-486E-9088-3232F6DC1E94}" srcId="{E4AA71EF-8F20-4ADD-A386-F3F837F48987}" destId="{60C87524-7230-4EBC-AED6-D293DB14774C}" srcOrd="3" destOrd="0" parTransId="{232E7AA0-6C6B-4368-BE4B-5AAD27D01A74}" sibTransId="{C6D900C2-E229-4D84-BFB8-BEEA03C26A9E}"/>
    <dgm:cxn modelId="{041B8BE4-AA3C-4222-8725-499F71F15EFE}" srcId="{E4AA71EF-8F20-4ADD-A386-F3F837F48987}" destId="{37F451D1-B946-4886-8082-2B67AA702953}" srcOrd="5" destOrd="0" parTransId="{B17BE5F3-38B1-4ADE-B4E2-B82AC064A7D7}" sibTransId="{8103296E-2310-49FC-A7E2-8458330B1D1E}"/>
    <dgm:cxn modelId="{5480365A-511B-49B5-8CA2-6981E5604BD5}" type="presOf" srcId="{F1178CBA-791D-4014-B875-A8AE6B3C8BBB}" destId="{4C72922F-6C44-4ED0-ABE9-AAAE67BBA88E}" srcOrd="0" destOrd="0" presId="urn:microsoft.com/office/officeart/2005/8/layout/default"/>
    <dgm:cxn modelId="{71583FC8-28C7-4494-B7D6-C7DD53A3AAAE}" type="presOf" srcId="{E4AA71EF-8F20-4ADD-A386-F3F837F48987}" destId="{21DB8A78-1695-416F-BA16-67413CE520B5}" srcOrd="0" destOrd="0" presId="urn:microsoft.com/office/officeart/2005/8/layout/default"/>
    <dgm:cxn modelId="{A9E350F7-8D42-4218-8CDA-8953A65C1284}" type="presParOf" srcId="{21DB8A78-1695-416F-BA16-67413CE520B5}" destId="{1BDEEAE0-E1AC-41AE-8C64-2EF7B8BA16DF}" srcOrd="0" destOrd="0" presId="urn:microsoft.com/office/officeart/2005/8/layout/default"/>
    <dgm:cxn modelId="{8DB9D3DB-3B6F-4335-AAEB-AE37C56F3F75}" type="presParOf" srcId="{21DB8A78-1695-416F-BA16-67413CE520B5}" destId="{321CEEAD-9903-476F-98F5-0D3D524501D7}" srcOrd="1" destOrd="0" presId="urn:microsoft.com/office/officeart/2005/8/layout/default"/>
    <dgm:cxn modelId="{F69069CA-0866-46CF-95CC-F0790E40DB04}" type="presParOf" srcId="{21DB8A78-1695-416F-BA16-67413CE520B5}" destId="{606E6745-0693-4DAF-A3BF-2723E8551524}" srcOrd="2" destOrd="0" presId="urn:microsoft.com/office/officeart/2005/8/layout/default"/>
    <dgm:cxn modelId="{334F25AA-8EDA-41C3-8071-5B60F6955340}" type="presParOf" srcId="{21DB8A78-1695-416F-BA16-67413CE520B5}" destId="{0A7A59E2-06E9-4FBE-80E4-7F4D9D8763D7}" srcOrd="3" destOrd="0" presId="urn:microsoft.com/office/officeart/2005/8/layout/default"/>
    <dgm:cxn modelId="{D1C68D8D-0E9D-4006-8354-2986497D7950}" type="presParOf" srcId="{21DB8A78-1695-416F-BA16-67413CE520B5}" destId="{B3CCACC8-0F34-424C-8015-0D14452DE002}" srcOrd="4" destOrd="0" presId="urn:microsoft.com/office/officeart/2005/8/layout/default"/>
    <dgm:cxn modelId="{EE2C1208-3246-49CD-802F-EDDB8E02DAD1}" type="presParOf" srcId="{21DB8A78-1695-416F-BA16-67413CE520B5}" destId="{AF6DA3F3-53C0-4159-84A5-EB66D5EC5A9B}" srcOrd="5" destOrd="0" presId="urn:microsoft.com/office/officeart/2005/8/layout/default"/>
    <dgm:cxn modelId="{99B7C348-3AD7-4AD7-840D-28E91AA9E07A}" type="presParOf" srcId="{21DB8A78-1695-416F-BA16-67413CE520B5}" destId="{828F7F59-EE58-4C98-9037-1A1A44B60389}" srcOrd="6" destOrd="0" presId="urn:microsoft.com/office/officeart/2005/8/layout/default"/>
    <dgm:cxn modelId="{4DB7B349-CB14-4067-8A76-46823430CD47}" type="presParOf" srcId="{21DB8A78-1695-416F-BA16-67413CE520B5}" destId="{1C89F756-C8A8-4824-A3F2-7C23054E0B9F}" srcOrd="7" destOrd="0" presId="urn:microsoft.com/office/officeart/2005/8/layout/default"/>
    <dgm:cxn modelId="{A72B0453-E33B-40AF-83D0-728DEEC822E3}" type="presParOf" srcId="{21DB8A78-1695-416F-BA16-67413CE520B5}" destId="{4C72922F-6C44-4ED0-ABE9-AAAE67BBA88E}" srcOrd="8" destOrd="0" presId="urn:microsoft.com/office/officeart/2005/8/layout/default"/>
    <dgm:cxn modelId="{34F5123E-B235-4A33-BBDD-62059D7D0021}" type="presParOf" srcId="{21DB8A78-1695-416F-BA16-67413CE520B5}" destId="{40EBEFF0-7CEE-4A47-A868-D5A0A6C4022A}" srcOrd="9" destOrd="0" presId="urn:microsoft.com/office/officeart/2005/8/layout/default"/>
    <dgm:cxn modelId="{60369435-B2DF-472D-9552-012B518A53F5}" type="presParOf" srcId="{21DB8A78-1695-416F-BA16-67413CE520B5}" destId="{C55463DB-CCFE-46C7-A6BE-54AA03FA7F31}"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3B1B3A8-118D-4881-8FDB-F31D2D8688D5}" type="doc">
      <dgm:prSet loTypeId="urn:microsoft.com/office/officeart/2005/8/layout/hProcess9" loCatId="process" qsTypeId="urn:microsoft.com/office/officeart/2005/8/quickstyle/simple1" qsCatId="simple" csTypeId="urn:microsoft.com/office/officeart/2005/8/colors/accent1_2" csCatId="accent1" phldr="1"/>
      <dgm:spPr/>
    </dgm:pt>
    <dgm:pt modelId="{740D7AE2-22FC-4A14-B4CB-73B439DE01B8}">
      <dgm:prSet phldrT="[Text]"/>
      <dgm:spPr/>
      <dgm:t>
        <a:bodyPr/>
        <a:lstStyle/>
        <a:p>
          <a:r>
            <a:rPr lang="en-US" dirty="0" smtClean="0"/>
            <a:t>Teaching and learning completed sequentially</a:t>
          </a:r>
          <a:endParaRPr lang="en-US" dirty="0"/>
        </a:p>
      </dgm:t>
    </dgm:pt>
    <dgm:pt modelId="{F3EE07A2-03B0-4274-8779-7D5E118096A4}" type="parTrans" cxnId="{F7BD8608-D249-49AE-B9F4-8BE724DAA75F}">
      <dgm:prSet/>
      <dgm:spPr/>
      <dgm:t>
        <a:bodyPr/>
        <a:lstStyle/>
        <a:p>
          <a:endParaRPr lang="en-US"/>
        </a:p>
      </dgm:t>
    </dgm:pt>
    <dgm:pt modelId="{8DE2FA11-8812-4C45-9739-5FA646CC171D}" type="sibTrans" cxnId="{F7BD8608-D249-49AE-B9F4-8BE724DAA75F}">
      <dgm:prSet/>
      <dgm:spPr/>
      <dgm:t>
        <a:bodyPr/>
        <a:lstStyle/>
        <a:p>
          <a:endParaRPr lang="en-US"/>
        </a:p>
      </dgm:t>
    </dgm:pt>
    <dgm:pt modelId="{C90C4D03-9FC1-4222-AFE9-11A497E77960}">
      <dgm:prSet phldrT="[Text]"/>
      <dgm:spPr/>
      <dgm:t>
        <a:bodyPr/>
        <a:lstStyle/>
        <a:p>
          <a:r>
            <a:rPr lang="en-US" dirty="0" smtClean="0"/>
            <a:t>Readiness for assessment decision based on robust formative assessment</a:t>
          </a:r>
          <a:endParaRPr lang="en-US" dirty="0"/>
        </a:p>
      </dgm:t>
    </dgm:pt>
    <dgm:pt modelId="{2B5D2E26-5941-4F44-8C27-6FD329E8DA66}" type="parTrans" cxnId="{7F1A5192-34FD-4F1D-A587-29123768F8A5}">
      <dgm:prSet/>
      <dgm:spPr/>
      <dgm:t>
        <a:bodyPr/>
        <a:lstStyle/>
        <a:p>
          <a:endParaRPr lang="en-US"/>
        </a:p>
      </dgm:t>
    </dgm:pt>
    <dgm:pt modelId="{B666EBDB-D663-4AAA-B476-57B0E64A85E0}" type="sibTrans" cxnId="{7F1A5192-34FD-4F1D-A587-29123768F8A5}">
      <dgm:prSet/>
      <dgm:spPr/>
      <dgm:t>
        <a:bodyPr/>
        <a:lstStyle/>
        <a:p>
          <a:endParaRPr lang="en-US"/>
        </a:p>
      </dgm:t>
    </dgm:pt>
    <dgm:pt modelId="{283BE5BD-8522-4BD0-82F7-6BA99DE1D961}">
      <dgm:prSet phldrT="[Text]"/>
      <dgm:spPr/>
      <dgm:t>
        <a:bodyPr/>
        <a:lstStyle/>
        <a:p>
          <a:r>
            <a:rPr lang="en-US" dirty="0" smtClean="0"/>
            <a:t>Assessment pack released to candidate</a:t>
          </a:r>
          <a:endParaRPr lang="en-US" dirty="0"/>
        </a:p>
      </dgm:t>
    </dgm:pt>
    <dgm:pt modelId="{AAEB9753-50E6-43EB-A1DC-BF095D9BEFAC}" type="parTrans" cxnId="{83A99A28-D0EA-4DCE-9993-C81B8AFA9B27}">
      <dgm:prSet/>
      <dgm:spPr/>
      <dgm:t>
        <a:bodyPr/>
        <a:lstStyle/>
        <a:p>
          <a:endParaRPr lang="en-US"/>
        </a:p>
      </dgm:t>
    </dgm:pt>
    <dgm:pt modelId="{79E4579C-6D3F-4D4E-BD6D-87BB58B39A7E}" type="sibTrans" cxnId="{83A99A28-D0EA-4DCE-9993-C81B8AFA9B27}">
      <dgm:prSet/>
      <dgm:spPr/>
      <dgm:t>
        <a:bodyPr/>
        <a:lstStyle/>
        <a:p>
          <a:endParaRPr lang="en-US"/>
        </a:p>
      </dgm:t>
    </dgm:pt>
    <dgm:pt modelId="{289C4E40-4CF6-43D3-8F70-DFD14D7E5296}">
      <dgm:prSet/>
      <dgm:spPr/>
      <dgm:t>
        <a:bodyPr/>
        <a:lstStyle/>
        <a:p>
          <a:r>
            <a:rPr lang="en-US" dirty="0" smtClean="0"/>
            <a:t>Completion timetable agreed</a:t>
          </a:r>
          <a:endParaRPr lang="en-US" dirty="0"/>
        </a:p>
      </dgm:t>
    </dgm:pt>
    <dgm:pt modelId="{5700DB67-3358-4CCC-B023-0F6EC222396E}" type="parTrans" cxnId="{6D9F541F-10D2-40E4-A776-A80BE9784B2B}">
      <dgm:prSet/>
      <dgm:spPr/>
      <dgm:t>
        <a:bodyPr/>
        <a:lstStyle/>
        <a:p>
          <a:endParaRPr lang="en-US"/>
        </a:p>
      </dgm:t>
    </dgm:pt>
    <dgm:pt modelId="{3ED28784-2608-4835-8978-2A60102037F0}" type="sibTrans" cxnId="{6D9F541F-10D2-40E4-A776-A80BE9784B2B}">
      <dgm:prSet/>
      <dgm:spPr/>
      <dgm:t>
        <a:bodyPr/>
        <a:lstStyle/>
        <a:p>
          <a:endParaRPr lang="en-US"/>
        </a:p>
      </dgm:t>
    </dgm:pt>
    <dgm:pt modelId="{82F2C943-C7D2-4F1C-A7F9-9EFABEE3B3CF}">
      <dgm:prSet/>
      <dgm:spPr/>
      <dgm:t>
        <a:bodyPr/>
        <a:lstStyle/>
        <a:p>
          <a:r>
            <a:rPr lang="en-US" dirty="0" smtClean="0"/>
            <a:t>Candidate completes and submits  the tasks sequentially with completed declaration form </a:t>
          </a:r>
          <a:endParaRPr lang="en-US" dirty="0"/>
        </a:p>
      </dgm:t>
    </dgm:pt>
    <dgm:pt modelId="{9220F9C4-E2B9-488A-8380-EC6AE882AB99}" type="parTrans" cxnId="{34539FA0-2AF6-42EB-9826-96B0FA8181F7}">
      <dgm:prSet/>
      <dgm:spPr/>
      <dgm:t>
        <a:bodyPr/>
        <a:lstStyle/>
        <a:p>
          <a:endParaRPr lang="en-US"/>
        </a:p>
      </dgm:t>
    </dgm:pt>
    <dgm:pt modelId="{CAD7453C-E65B-4AC4-8F2F-5AFEABA5372F}" type="sibTrans" cxnId="{34539FA0-2AF6-42EB-9826-96B0FA8181F7}">
      <dgm:prSet/>
      <dgm:spPr/>
      <dgm:t>
        <a:bodyPr/>
        <a:lstStyle/>
        <a:p>
          <a:endParaRPr lang="en-US"/>
        </a:p>
      </dgm:t>
    </dgm:pt>
    <dgm:pt modelId="{1E21D9F7-C894-4FB1-9D5B-9D8C577064CB}">
      <dgm:prSet/>
      <dgm:spPr/>
      <dgm:t>
        <a:bodyPr/>
        <a:lstStyle/>
        <a:p>
          <a:r>
            <a:rPr lang="en-US" dirty="0" smtClean="0"/>
            <a:t>IA reviews Task A and assesses Tasks B-C using City &amp; Guilds marking requirements</a:t>
          </a:r>
          <a:endParaRPr lang="en-US" dirty="0"/>
        </a:p>
      </dgm:t>
    </dgm:pt>
    <dgm:pt modelId="{B9A665AB-E7BD-4A02-AA36-66922D9A825F}" type="parTrans" cxnId="{F1FB7F7D-59E8-4890-A9E6-7A27C3497E87}">
      <dgm:prSet/>
      <dgm:spPr/>
      <dgm:t>
        <a:bodyPr/>
        <a:lstStyle/>
        <a:p>
          <a:endParaRPr lang="en-US"/>
        </a:p>
      </dgm:t>
    </dgm:pt>
    <dgm:pt modelId="{0E061ED1-AB63-451C-9DDE-9C2ADED6CB4A}" type="sibTrans" cxnId="{F1FB7F7D-59E8-4890-A9E6-7A27C3497E87}">
      <dgm:prSet/>
      <dgm:spPr/>
      <dgm:t>
        <a:bodyPr/>
        <a:lstStyle/>
        <a:p>
          <a:endParaRPr lang="en-US"/>
        </a:p>
      </dgm:t>
    </dgm:pt>
    <dgm:pt modelId="{4402266C-1B0E-47E0-999E-6C473C5972F8}" type="pres">
      <dgm:prSet presAssocID="{D3B1B3A8-118D-4881-8FDB-F31D2D8688D5}" presName="CompostProcess" presStyleCnt="0">
        <dgm:presLayoutVars>
          <dgm:dir/>
          <dgm:resizeHandles val="exact"/>
        </dgm:presLayoutVars>
      </dgm:prSet>
      <dgm:spPr/>
    </dgm:pt>
    <dgm:pt modelId="{10268F18-068E-46F4-A7F4-56127B817193}" type="pres">
      <dgm:prSet presAssocID="{D3B1B3A8-118D-4881-8FDB-F31D2D8688D5}" presName="arrow" presStyleLbl="bgShp" presStyleIdx="0" presStyleCnt="1"/>
      <dgm:spPr/>
    </dgm:pt>
    <dgm:pt modelId="{57FDE5C4-D4A4-4159-AD8F-B6D17B34BC5A}" type="pres">
      <dgm:prSet presAssocID="{D3B1B3A8-118D-4881-8FDB-F31D2D8688D5}" presName="linearProcess" presStyleCnt="0"/>
      <dgm:spPr/>
    </dgm:pt>
    <dgm:pt modelId="{C30C98B4-F315-4C59-9325-E2397C18353A}" type="pres">
      <dgm:prSet presAssocID="{740D7AE2-22FC-4A14-B4CB-73B439DE01B8}" presName="textNode" presStyleLbl="node1" presStyleIdx="0" presStyleCnt="6">
        <dgm:presLayoutVars>
          <dgm:bulletEnabled val="1"/>
        </dgm:presLayoutVars>
      </dgm:prSet>
      <dgm:spPr/>
      <dgm:t>
        <a:bodyPr/>
        <a:lstStyle/>
        <a:p>
          <a:endParaRPr lang="en-US"/>
        </a:p>
      </dgm:t>
    </dgm:pt>
    <dgm:pt modelId="{D8E71F4C-654D-489C-BC4F-1F3F23767C00}" type="pres">
      <dgm:prSet presAssocID="{8DE2FA11-8812-4C45-9739-5FA646CC171D}" presName="sibTrans" presStyleCnt="0"/>
      <dgm:spPr/>
    </dgm:pt>
    <dgm:pt modelId="{40AA1AD5-9151-41DA-B51C-82D3842929F4}" type="pres">
      <dgm:prSet presAssocID="{C90C4D03-9FC1-4222-AFE9-11A497E77960}" presName="textNode" presStyleLbl="node1" presStyleIdx="1" presStyleCnt="6">
        <dgm:presLayoutVars>
          <dgm:bulletEnabled val="1"/>
        </dgm:presLayoutVars>
      </dgm:prSet>
      <dgm:spPr/>
      <dgm:t>
        <a:bodyPr/>
        <a:lstStyle/>
        <a:p>
          <a:endParaRPr lang="en-US"/>
        </a:p>
      </dgm:t>
    </dgm:pt>
    <dgm:pt modelId="{564D284C-0C6B-4892-8105-ADBE4AAAD3CC}" type="pres">
      <dgm:prSet presAssocID="{B666EBDB-D663-4AAA-B476-57B0E64A85E0}" presName="sibTrans" presStyleCnt="0"/>
      <dgm:spPr/>
    </dgm:pt>
    <dgm:pt modelId="{4B4D3677-78DA-4E62-BD74-DC4DFA4F27E6}" type="pres">
      <dgm:prSet presAssocID="{283BE5BD-8522-4BD0-82F7-6BA99DE1D961}" presName="textNode" presStyleLbl="node1" presStyleIdx="2" presStyleCnt="6" custLinFactNeighborX="-21201" custLinFactNeighborY="-648">
        <dgm:presLayoutVars>
          <dgm:bulletEnabled val="1"/>
        </dgm:presLayoutVars>
      </dgm:prSet>
      <dgm:spPr/>
      <dgm:t>
        <a:bodyPr/>
        <a:lstStyle/>
        <a:p>
          <a:endParaRPr lang="en-US"/>
        </a:p>
      </dgm:t>
    </dgm:pt>
    <dgm:pt modelId="{CA0B1683-B96C-4E7E-8D89-32C9094D918F}" type="pres">
      <dgm:prSet presAssocID="{79E4579C-6D3F-4D4E-BD6D-87BB58B39A7E}" presName="sibTrans" presStyleCnt="0"/>
      <dgm:spPr/>
    </dgm:pt>
    <dgm:pt modelId="{B413E307-8445-4FF1-843C-13C84DBCB572}" type="pres">
      <dgm:prSet presAssocID="{289C4E40-4CF6-43D3-8F70-DFD14D7E5296}" presName="textNode" presStyleLbl="node1" presStyleIdx="3" presStyleCnt="6">
        <dgm:presLayoutVars>
          <dgm:bulletEnabled val="1"/>
        </dgm:presLayoutVars>
      </dgm:prSet>
      <dgm:spPr/>
      <dgm:t>
        <a:bodyPr/>
        <a:lstStyle/>
        <a:p>
          <a:endParaRPr lang="en-US"/>
        </a:p>
      </dgm:t>
    </dgm:pt>
    <dgm:pt modelId="{DA8EA5AA-F5F8-48B2-9F13-5F7969C7FC98}" type="pres">
      <dgm:prSet presAssocID="{3ED28784-2608-4835-8978-2A60102037F0}" presName="sibTrans" presStyleCnt="0"/>
      <dgm:spPr/>
    </dgm:pt>
    <dgm:pt modelId="{7D596A13-44A0-4301-8864-24499080ABAF}" type="pres">
      <dgm:prSet presAssocID="{82F2C943-C7D2-4F1C-A7F9-9EFABEE3B3CF}" presName="textNode" presStyleLbl="node1" presStyleIdx="4" presStyleCnt="6">
        <dgm:presLayoutVars>
          <dgm:bulletEnabled val="1"/>
        </dgm:presLayoutVars>
      </dgm:prSet>
      <dgm:spPr/>
      <dgm:t>
        <a:bodyPr/>
        <a:lstStyle/>
        <a:p>
          <a:endParaRPr lang="en-US"/>
        </a:p>
      </dgm:t>
    </dgm:pt>
    <dgm:pt modelId="{1B99F02D-A720-4D14-9AD1-5CF41AE60D80}" type="pres">
      <dgm:prSet presAssocID="{CAD7453C-E65B-4AC4-8F2F-5AFEABA5372F}" presName="sibTrans" presStyleCnt="0"/>
      <dgm:spPr/>
    </dgm:pt>
    <dgm:pt modelId="{35207DB9-CF8D-4EF0-9C0D-CD783A9CA9F8}" type="pres">
      <dgm:prSet presAssocID="{1E21D9F7-C894-4FB1-9D5B-9D8C577064CB}" presName="textNode" presStyleLbl="node1" presStyleIdx="5" presStyleCnt="6" custLinFactNeighborX="-43806" custLinFactNeighborY="1520">
        <dgm:presLayoutVars>
          <dgm:bulletEnabled val="1"/>
        </dgm:presLayoutVars>
      </dgm:prSet>
      <dgm:spPr/>
      <dgm:t>
        <a:bodyPr/>
        <a:lstStyle/>
        <a:p>
          <a:endParaRPr lang="en-US"/>
        </a:p>
      </dgm:t>
    </dgm:pt>
  </dgm:ptLst>
  <dgm:cxnLst>
    <dgm:cxn modelId="{082CDC72-DAC6-4C3F-8F37-3D737A7A2E23}" type="presOf" srcId="{82F2C943-C7D2-4F1C-A7F9-9EFABEE3B3CF}" destId="{7D596A13-44A0-4301-8864-24499080ABAF}" srcOrd="0" destOrd="0" presId="urn:microsoft.com/office/officeart/2005/8/layout/hProcess9"/>
    <dgm:cxn modelId="{1EC5D4E1-0118-4992-8E34-F2AA33F397CC}" type="presOf" srcId="{283BE5BD-8522-4BD0-82F7-6BA99DE1D961}" destId="{4B4D3677-78DA-4E62-BD74-DC4DFA4F27E6}" srcOrd="0" destOrd="0" presId="urn:microsoft.com/office/officeart/2005/8/layout/hProcess9"/>
    <dgm:cxn modelId="{83A99A28-D0EA-4DCE-9993-C81B8AFA9B27}" srcId="{D3B1B3A8-118D-4881-8FDB-F31D2D8688D5}" destId="{283BE5BD-8522-4BD0-82F7-6BA99DE1D961}" srcOrd="2" destOrd="0" parTransId="{AAEB9753-50E6-43EB-A1DC-BF095D9BEFAC}" sibTransId="{79E4579C-6D3F-4D4E-BD6D-87BB58B39A7E}"/>
    <dgm:cxn modelId="{6D9F541F-10D2-40E4-A776-A80BE9784B2B}" srcId="{D3B1B3A8-118D-4881-8FDB-F31D2D8688D5}" destId="{289C4E40-4CF6-43D3-8F70-DFD14D7E5296}" srcOrd="3" destOrd="0" parTransId="{5700DB67-3358-4CCC-B023-0F6EC222396E}" sibTransId="{3ED28784-2608-4835-8978-2A60102037F0}"/>
    <dgm:cxn modelId="{5BADD254-F6D8-49F6-B13D-68819A8850BF}" type="presOf" srcId="{289C4E40-4CF6-43D3-8F70-DFD14D7E5296}" destId="{B413E307-8445-4FF1-843C-13C84DBCB572}" srcOrd="0" destOrd="0" presId="urn:microsoft.com/office/officeart/2005/8/layout/hProcess9"/>
    <dgm:cxn modelId="{34539FA0-2AF6-42EB-9826-96B0FA8181F7}" srcId="{D3B1B3A8-118D-4881-8FDB-F31D2D8688D5}" destId="{82F2C943-C7D2-4F1C-A7F9-9EFABEE3B3CF}" srcOrd="4" destOrd="0" parTransId="{9220F9C4-E2B9-488A-8380-EC6AE882AB99}" sibTransId="{CAD7453C-E65B-4AC4-8F2F-5AFEABA5372F}"/>
    <dgm:cxn modelId="{5876B284-9CAE-4E8B-A0DD-CB2D2084C42A}" type="presOf" srcId="{C90C4D03-9FC1-4222-AFE9-11A497E77960}" destId="{40AA1AD5-9151-41DA-B51C-82D3842929F4}" srcOrd="0" destOrd="0" presId="urn:microsoft.com/office/officeart/2005/8/layout/hProcess9"/>
    <dgm:cxn modelId="{7F1A5192-34FD-4F1D-A587-29123768F8A5}" srcId="{D3B1B3A8-118D-4881-8FDB-F31D2D8688D5}" destId="{C90C4D03-9FC1-4222-AFE9-11A497E77960}" srcOrd="1" destOrd="0" parTransId="{2B5D2E26-5941-4F44-8C27-6FD329E8DA66}" sibTransId="{B666EBDB-D663-4AAA-B476-57B0E64A85E0}"/>
    <dgm:cxn modelId="{F1FB7F7D-59E8-4890-A9E6-7A27C3497E87}" srcId="{D3B1B3A8-118D-4881-8FDB-F31D2D8688D5}" destId="{1E21D9F7-C894-4FB1-9D5B-9D8C577064CB}" srcOrd="5" destOrd="0" parTransId="{B9A665AB-E7BD-4A02-AA36-66922D9A825F}" sibTransId="{0E061ED1-AB63-451C-9DDE-9C2ADED6CB4A}"/>
    <dgm:cxn modelId="{6D722453-A4BE-4B9D-97C0-C80CB37F2D5A}" type="presOf" srcId="{D3B1B3A8-118D-4881-8FDB-F31D2D8688D5}" destId="{4402266C-1B0E-47E0-999E-6C473C5972F8}" srcOrd="0" destOrd="0" presId="urn:microsoft.com/office/officeart/2005/8/layout/hProcess9"/>
    <dgm:cxn modelId="{F7BD8608-D249-49AE-B9F4-8BE724DAA75F}" srcId="{D3B1B3A8-118D-4881-8FDB-F31D2D8688D5}" destId="{740D7AE2-22FC-4A14-B4CB-73B439DE01B8}" srcOrd="0" destOrd="0" parTransId="{F3EE07A2-03B0-4274-8779-7D5E118096A4}" sibTransId="{8DE2FA11-8812-4C45-9739-5FA646CC171D}"/>
    <dgm:cxn modelId="{5D1087D3-B69E-4481-BC68-494419514776}" type="presOf" srcId="{740D7AE2-22FC-4A14-B4CB-73B439DE01B8}" destId="{C30C98B4-F315-4C59-9325-E2397C18353A}" srcOrd="0" destOrd="0" presId="urn:microsoft.com/office/officeart/2005/8/layout/hProcess9"/>
    <dgm:cxn modelId="{9EBAD075-4910-4974-862D-550FCB029D68}" type="presOf" srcId="{1E21D9F7-C894-4FB1-9D5B-9D8C577064CB}" destId="{35207DB9-CF8D-4EF0-9C0D-CD783A9CA9F8}" srcOrd="0" destOrd="0" presId="urn:microsoft.com/office/officeart/2005/8/layout/hProcess9"/>
    <dgm:cxn modelId="{F0D935AA-98E0-4961-9E2D-E477BDA2400B}" type="presParOf" srcId="{4402266C-1B0E-47E0-999E-6C473C5972F8}" destId="{10268F18-068E-46F4-A7F4-56127B817193}" srcOrd="0" destOrd="0" presId="urn:microsoft.com/office/officeart/2005/8/layout/hProcess9"/>
    <dgm:cxn modelId="{AD408F91-B795-4850-8C7C-A60F9E37770B}" type="presParOf" srcId="{4402266C-1B0E-47E0-999E-6C473C5972F8}" destId="{57FDE5C4-D4A4-4159-AD8F-B6D17B34BC5A}" srcOrd="1" destOrd="0" presId="urn:microsoft.com/office/officeart/2005/8/layout/hProcess9"/>
    <dgm:cxn modelId="{90EBD651-85F4-4205-AC1E-325EFCD11EB6}" type="presParOf" srcId="{57FDE5C4-D4A4-4159-AD8F-B6D17B34BC5A}" destId="{C30C98B4-F315-4C59-9325-E2397C18353A}" srcOrd="0" destOrd="0" presId="urn:microsoft.com/office/officeart/2005/8/layout/hProcess9"/>
    <dgm:cxn modelId="{39793CFC-E572-4CB2-BD28-D518AB33E404}" type="presParOf" srcId="{57FDE5C4-D4A4-4159-AD8F-B6D17B34BC5A}" destId="{D8E71F4C-654D-489C-BC4F-1F3F23767C00}" srcOrd="1" destOrd="0" presId="urn:microsoft.com/office/officeart/2005/8/layout/hProcess9"/>
    <dgm:cxn modelId="{9D11B80E-C74C-436B-8C7A-B50E55B9D4EC}" type="presParOf" srcId="{57FDE5C4-D4A4-4159-AD8F-B6D17B34BC5A}" destId="{40AA1AD5-9151-41DA-B51C-82D3842929F4}" srcOrd="2" destOrd="0" presId="urn:microsoft.com/office/officeart/2005/8/layout/hProcess9"/>
    <dgm:cxn modelId="{39B20FF0-9118-46B7-9DD9-FABC945EE751}" type="presParOf" srcId="{57FDE5C4-D4A4-4159-AD8F-B6D17B34BC5A}" destId="{564D284C-0C6B-4892-8105-ADBE4AAAD3CC}" srcOrd="3" destOrd="0" presId="urn:microsoft.com/office/officeart/2005/8/layout/hProcess9"/>
    <dgm:cxn modelId="{2EBB3444-0A23-495A-BB2B-B4BE431E9E43}" type="presParOf" srcId="{57FDE5C4-D4A4-4159-AD8F-B6D17B34BC5A}" destId="{4B4D3677-78DA-4E62-BD74-DC4DFA4F27E6}" srcOrd="4" destOrd="0" presId="urn:microsoft.com/office/officeart/2005/8/layout/hProcess9"/>
    <dgm:cxn modelId="{33F6FAD5-4915-439A-B9FA-93C3B8181725}" type="presParOf" srcId="{57FDE5C4-D4A4-4159-AD8F-B6D17B34BC5A}" destId="{CA0B1683-B96C-4E7E-8D89-32C9094D918F}" srcOrd="5" destOrd="0" presId="urn:microsoft.com/office/officeart/2005/8/layout/hProcess9"/>
    <dgm:cxn modelId="{97DFAF6D-183B-4B4E-90A1-0A421031FD05}" type="presParOf" srcId="{57FDE5C4-D4A4-4159-AD8F-B6D17B34BC5A}" destId="{B413E307-8445-4FF1-843C-13C84DBCB572}" srcOrd="6" destOrd="0" presId="urn:microsoft.com/office/officeart/2005/8/layout/hProcess9"/>
    <dgm:cxn modelId="{5808B505-E3DD-421B-AAA9-88CFBEF1F75D}" type="presParOf" srcId="{57FDE5C4-D4A4-4159-AD8F-B6D17B34BC5A}" destId="{DA8EA5AA-F5F8-48B2-9F13-5F7969C7FC98}" srcOrd="7" destOrd="0" presId="urn:microsoft.com/office/officeart/2005/8/layout/hProcess9"/>
    <dgm:cxn modelId="{576BD4A8-AEEB-4F1B-9A45-E793570BDE12}" type="presParOf" srcId="{57FDE5C4-D4A4-4159-AD8F-B6D17B34BC5A}" destId="{7D596A13-44A0-4301-8864-24499080ABAF}" srcOrd="8" destOrd="0" presId="urn:microsoft.com/office/officeart/2005/8/layout/hProcess9"/>
    <dgm:cxn modelId="{6FF275A9-B145-4529-8EFE-CA1EA9172C17}" type="presParOf" srcId="{57FDE5C4-D4A4-4159-AD8F-B6D17B34BC5A}" destId="{1B99F02D-A720-4D14-9AD1-5CF41AE60D80}" srcOrd="9" destOrd="0" presId="urn:microsoft.com/office/officeart/2005/8/layout/hProcess9"/>
    <dgm:cxn modelId="{DA55385E-45DB-4137-B999-0DC75FB89C95}" type="presParOf" srcId="{57FDE5C4-D4A4-4159-AD8F-B6D17B34BC5A}" destId="{35207DB9-CF8D-4EF0-9C0D-CD783A9CA9F8}"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98B44E5-7252-4973-9318-9ADFB960EBE7}"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F8AF06E4-D61E-4316-B38B-1FBF704A31A6}">
      <dgm:prSet phldrT="[Text]"/>
      <dgm:spPr/>
      <dgm:t>
        <a:bodyPr/>
        <a:lstStyle/>
        <a:p>
          <a:r>
            <a:rPr lang="en-US" dirty="0"/>
            <a:t>External monitoring and verification activity </a:t>
          </a:r>
        </a:p>
      </dgm:t>
    </dgm:pt>
    <dgm:pt modelId="{752B8A9D-E130-49BF-9131-E0701E7ED37D}" type="parTrans" cxnId="{30E7771F-5281-4FF2-8FEB-5D7552397332}">
      <dgm:prSet/>
      <dgm:spPr/>
      <dgm:t>
        <a:bodyPr/>
        <a:lstStyle/>
        <a:p>
          <a:endParaRPr lang="en-US"/>
        </a:p>
      </dgm:t>
    </dgm:pt>
    <dgm:pt modelId="{9227CCC3-E193-4983-A1DB-3AEA7973658F}" type="sibTrans" cxnId="{30E7771F-5281-4FF2-8FEB-5D7552397332}">
      <dgm:prSet/>
      <dgm:spPr/>
      <dgm:t>
        <a:bodyPr/>
        <a:lstStyle/>
        <a:p>
          <a:endParaRPr lang="en-US" dirty="0"/>
        </a:p>
      </dgm:t>
    </dgm:pt>
    <dgm:pt modelId="{37809250-CFE2-494E-91F8-539F3B41FD01}">
      <dgm:prSet phldrT="[Text]"/>
      <dgm:spPr/>
      <dgm:t>
        <a:bodyPr/>
        <a:lstStyle/>
        <a:p>
          <a:r>
            <a:rPr lang="en-US" dirty="0"/>
            <a:t>Risk-based monitoring and sampling by EQAs </a:t>
          </a:r>
        </a:p>
      </dgm:t>
    </dgm:pt>
    <dgm:pt modelId="{63882938-9EA2-4626-9ABC-97C3141A88A5}" type="parTrans" cxnId="{2FE31472-4C9D-4B48-9811-3202C6426B9D}">
      <dgm:prSet/>
      <dgm:spPr/>
      <dgm:t>
        <a:bodyPr/>
        <a:lstStyle/>
        <a:p>
          <a:endParaRPr lang="en-US"/>
        </a:p>
      </dgm:t>
    </dgm:pt>
    <dgm:pt modelId="{3CCA5402-FF8F-491C-8984-95B7E8DF1A85}" type="sibTrans" cxnId="{2FE31472-4C9D-4B48-9811-3202C6426B9D}">
      <dgm:prSet/>
      <dgm:spPr/>
      <dgm:t>
        <a:bodyPr/>
        <a:lstStyle/>
        <a:p>
          <a:endParaRPr lang="en-US" dirty="0"/>
        </a:p>
      </dgm:t>
    </dgm:pt>
    <dgm:pt modelId="{ED2B98F1-25A9-4E97-A5CD-154AD61C9DA3}">
      <dgm:prSet phldrT="[Text]"/>
      <dgm:spPr/>
      <dgm:t>
        <a:bodyPr/>
        <a:lstStyle/>
        <a:p>
          <a:r>
            <a:rPr lang="en-US" dirty="0"/>
            <a:t>Post monitoring feedback to centre </a:t>
          </a:r>
        </a:p>
      </dgm:t>
    </dgm:pt>
    <dgm:pt modelId="{368CBA10-9709-4D0F-AE96-F7488647B24B}" type="parTrans" cxnId="{90DD4A0F-9033-45BA-A339-958D5941DD9C}">
      <dgm:prSet/>
      <dgm:spPr/>
      <dgm:t>
        <a:bodyPr/>
        <a:lstStyle/>
        <a:p>
          <a:endParaRPr lang="en-US"/>
        </a:p>
      </dgm:t>
    </dgm:pt>
    <dgm:pt modelId="{4D3E05B4-8E61-46C1-AC23-7946CACD7BAF}" type="sibTrans" cxnId="{90DD4A0F-9033-45BA-A339-958D5941DD9C}">
      <dgm:prSet/>
      <dgm:spPr/>
      <dgm:t>
        <a:bodyPr/>
        <a:lstStyle/>
        <a:p>
          <a:endParaRPr lang="en-US" dirty="0"/>
        </a:p>
      </dgm:t>
    </dgm:pt>
    <dgm:pt modelId="{57163A2E-2C23-4723-A9B9-1C3FDA06C556}">
      <dgm:prSet phldrT="[Text]"/>
      <dgm:spPr/>
      <dgm:t>
        <a:bodyPr/>
        <a:lstStyle/>
        <a:p>
          <a:r>
            <a:rPr lang="en-US" dirty="0"/>
            <a:t>Action plan for change – compliance monitored </a:t>
          </a:r>
        </a:p>
      </dgm:t>
    </dgm:pt>
    <dgm:pt modelId="{0612720D-636E-4ED4-9FE8-316E203F4E11}" type="parTrans" cxnId="{5C8393FE-6100-4452-93A9-727488C449BB}">
      <dgm:prSet/>
      <dgm:spPr/>
      <dgm:t>
        <a:bodyPr/>
        <a:lstStyle/>
        <a:p>
          <a:endParaRPr lang="en-US"/>
        </a:p>
      </dgm:t>
    </dgm:pt>
    <dgm:pt modelId="{DB1E56A5-A363-42F7-86F9-8D2CC466B360}" type="sibTrans" cxnId="{5C8393FE-6100-4452-93A9-727488C449BB}">
      <dgm:prSet/>
      <dgm:spPr/>
      <dgm:t>
        <a:bodyPr/>
        <a:lstStyle/>
        <a:p>
          <a:endParaRPr lang="en-US"/>
        </a:p>
      </dgm:t>
    </dgm:pt>
    <dgm:pt modelId="{586120B8-8016-4985-AFB7-472FB3AD4903}" type="pres">
      <dgm:prSet presAssocID="{398B44E5-7252-4973-9318-9ADFB960EBE7}" presName="Name0" presStyleCnt="0">
        <dgm:presLayoutVars>
          <dgm:dir/>
          <dgm:resizeHandles val="exact"/>
        </dgm:presLayoutVars>
      </dgm:prSet>
      <dgm:spPr/>
      <dgm:t>
        <a:bodyPr/>
        <a:lstStyle/>
        <a:p>
          <a:endParaRPr lang="en-US"/>
        </a:p>
      </dgm:t>
    </dgm:pt>
    <dgm:pt modelId="{C28D67C4-1D62-41D8-A89E-D494CF78D3D9}" type="pres">
      <dgm:prSet presAssocID="{F8AF06E4-D61E-4316-B38B-1FBF704A31A6}" presName="node" presStyleLbl="node1" presStyleIdx="0" presStyleCnt="4">
        <dgm:presLayoutVars>
          <dgm:bulletEnabled val="1"/>
        </dgm:presLayoutVars>
      </dgm:prSet>
      <dgm:spPr/>
      <dgm:t>
        <a:bodyPr/>
        <a:lstStyle/>
        <a:p>
          <a:endParaRPr lang="en-US"/>
        </a:p>
      </dgm:t>
    </dgm:pt>
    <dgm:pt modelId="{61207667-D374-430D-ABED-F149DAA2934C}" type="pres">
      <dgm:prSet presAssocID="{9227CCC3-E193-4983-A1DB-3AEA7973658F}" presName="sibTrans" presStyleLbl="sibTrans2D1" presStyleIdx="0" presStyleCnt="3"/>
      <dgm:spPr/>
      <dgm:t>
        <a:bodyPr/>
        <a:lstStyle/>
        <a:p>
          <a:endParaRPr lang="en-US"/>
        </a:p>
      </dgm:t>
    </dgm:pt>
    <dgm:pt modelId="{A1C36878-4A73-4C76-AB67-48D60B7B45DE}" type="pres">
      <dgm:prSet presAssocID="{9227CCC3-E193-4983-A1DB-3AEA7973658F}" presName="connectorText" presStyleLbl="sibTrans2D1" presStyleIdx="0" presStyleCnt="3"/>
      <dgm:spPr/>
      <dgm:t>
        <a:bodyPr/>
        <a:lstStyle/>
        <a:p>
          <a:endParaRPr lang="en-US"/>
        </a:p>
      </dgm:t>
    </dgm:pt>
    <dgm:pt modelId="{71FFEB79-6E89-4185-9E3C-B7119B0A643E}" type="pres">
      <dgm:prSet presAssocID="{37809250-CFE2-494E-91F8-539F3B41FD01}" presName="node" presStyleLbl="node1" presStyleIdx="1" presStyleCnt="4">
        <dgm:presLayoutVars>
          <dgm:bulletEnabled val="1"/>
        </dgm:presLayoutVars>
      </dgm:prSet>
      <dgm:spPr/>
      <dgm:t>
        <a:bodyPr/>
        <a:lstStyle/>
        <a:p>
          <a:endParaRPr lang="en-US"/>
        </a:p>
      </dgm:t>
    </dgm:pt>
    <dgm:pt modelId="{7294D5E5-2425-4CD2-A0FB-CBABAAF4DFBC}" type="pres">
      <dgm:prSet presAssocID="{3CCA5402-FF8F-491C-8984-95B7E8DF1A85}" presName="sibTrans" presStyleLbl="sibTrans2D1" presStyleIdx="1" presStyleCnt="3"/>
      <dgm:spPr/>
      <dgm:t>
        <a:bodyPr/>
        <a:lstStyle/>
        <a:p>
          <a:endParaRPr lang="en-US"/>
        </a:p>
      </dgm:t>
    </dgm:pt>
    <dgm:pt modelId="{BF10D890-B648-4859-8ACE-D95B7D77E86C}" type="pres">
      <dgm:prSet presAssocID="{3CCA5402-FF8F-491C-8984-95B7E8DF1A85}" presName="connectorText" presStyleLbl="sibTrans2D1" presStyleIdx="1" presStyleCnt="3"/>
      <dgm:spPr/>
      <dgm:t>
        <a:bodyPr/>
        <a:lstStyle/>
        <a:p>
          <a:endParaRPr lang="en-US"/>
        </a:p>
      </dgm:t>
    </dgm:pt>
    <dgm:pt modelId="{77B295BE-9A49-4A4A-B1EE-031B61BCEAA1}" type="pres">
      <dgm:prSet presAssocID="{ED2B98F1-25A9-4E97-A5CD-154AD61C9DA3}" presName="node" presStyleLbl="node1" presStyleIdx="2" presStyleCnt="4">
        <dgm:presLayoutVars>
          <dgm:bulletEnabled val="1"/>
        </dgm:presLayoutVars>
      </dgm:prSet>
      <dgm:spPr/>
      <dgm:t>
        <a:bodyPr/>
        <a:lstStyle/>
        <a:p>
          <a:endParaRPr lang="en-US"/>
        </a:p>
      </dgm:t>
    </dgm:pt>
    <dgm:pt modelId="{0D29320F-E5D2-4935-947F-265A5AF523C3}" type="pres">
      <dgm:prSet presAssocID="{4D3E05B4-8E61-46C1-AC23-7946CACD7BAF}" presName="sibTrans" presStyleLbl="sibTrans2D1" presStyleIdx="2" presStyleCnt="3"/>
      <dgm:spPr/>
      <dgm:t>
        <a:bodyPr/>
        <a:lstStyle/>
        <a:p>
          <a:endParaRPr lang="en-US"/>
        </a:p>
      </dgm:t>
    </dgm:pt>
    <dgm:pt modelId="{3F1A52C0-AEC4-439D-A808-1D1B769884B6}" type="pres">
      <dgm:prSet presAssocID="{4D3E05B4-8E61-46C1-AC23-7946CACD7BAF}" presName="connectorText" presStyleLbl="sibTrans2D1" presStyleIdx="2" presStyleCnt="3"/>
      <dgm:spPr/>
      <dgm:t>
        <a:bodyPr/>
        <a:lstStyle/>
        <a:p>
          <a:endParaRPr lang="en-US"/>
        </a:p>
      </dgm:t>
    </dgm:pt>
    <dgm:pt modelId="{80F39192-9869-4F1A-ADA8-8F29006BFBC6}" type="pres">
      <dgm:prSet presAssocID="{57163A2E-2C23-4723-A9B9-1C3FDA06C556}" presName="node" presStyleLbl="node1" presStyleIdx="3" presStyleCnt="4">
        <dgm:presLayoutVars>
          <dgm:bulletEnabled val="1"/>
        </dgm:presLayoutVars>
      </dgm:prSet>
      <dgm:spPr/>
      <dgm:t>
        <a:bodyPr/>
        <a:lstStyle/>
        <a:p>
          <a:endParaRPr lang="en-US"/>
        </a:p>
      </dgm:t>
    </dgm:pt>
  </dgm:ptLst>
  <dgm:cxnLst>
    <dgm:cxn modelId="{5AA6E580-9EDC-4F55-A7CF-29912FB1D6CE}" type="presOf" srcId="{4D3E05B4-8E61-46C1-AC23-7946CACD7BAF}" destId="{3F1A52C0-AEC4-439D-A808-1D1B769884B6}" srcOrd="1" destOrd="0" presId="urn:microsoft.com/office/officeart/2005/8/layout/process1"/>
    <dgm:cxn modelId="{2FE31472-4C9D-4B48-9811-3202C6426B9D}" srcId="{398B44E5-7252-4973-9318-9ADFB960EBE7}" destId="{37809250-CFE2-494E-91F8-539F3B41FD01}" srcOrd="1" destOrd="0" parTransId="{63882938-9EA2-4626-9ABC-97C3141A88A5}" sibTransId="{3CCA5402-FF8F-491C-8984-95B7E8DF1A85}"/>
    <dgm:cxn modelId="{5C8393FE-6100-4452-93A9-727488C449BB}" srcId="{398B44E5-7252-4973-9318-9ADFB960EBE7}" destId="{57163A2E-2C23-4723-A9B9-1C3FDA06C556}" srcOrd="3" destOrd="0" parTransId="{0612720D-636E-4ED4-9FE8-316E203F4E11}" sibTransId="{DB1E56A5-A363-42F7-86F9-8D2CC466B360}"/>
    <dgm:cxn modelId="{7765E9AE-17B9-4763-B39B-3BFB66AF46AF}" type="presOf" srcId="{3CCA5402-FF8F-491C-8984-95B7E8DF1A85}" destId="{BF10D890-B648-4859-8ACE-D95B7D77E86C}" srcOrd="1" destOrd="0" presId="urn:microsoft.com/office/officeart/2005/8/layout/process1"/>
    <dgm:cxn modelId="{7016DA3D-C698-4E41-B9A8-D59763AF7A24}" type="presOf" srcId="{3CCA5402-FF8F-491C-8984-95B7E8DF1A85}" destId="{7294D5E5-2425-4CD2-A0FB-CBABAAF4DFBC}" srcOrd="0" destOrd="0" presId="urn:microsoft.com/office/officeart/2005/8/layout/process1"/>
    <dgm:cxn modelId="{3934D080-12EC-4D08-8E9B-57DF08D768C5}" type="presOf" srcId="{37809250-CFE2-494E-91F8-539F3B41FD01}" destId="{71FFEB79-6E89-4185-9E3C-B7119B0A643E}" srcOrd="0" destOrd="0" presId="urn:microsoft.com/office/officeart/2005/8/layout/process1"/>
    <dgm:cxn modelId="{2310DB4B-B9C8-40BB-915A-BB01AC2AF50C}" type="presOf" srcId="{ED2B98F1-25A9-4E97-A5CD-154AD61C9DA3}" destId="{77B295BE-9A49-4A4A-B1EE-031B61BCEAA1}" srcOrd="0" destOrd="0" presId="urn:microsoft.com/office/officeart/2005/8/layout/process1"/>
    <dgm:cxn modelId="{1BC9B05A-462D-41C5-A488-FF099A299571}" type="presOf" srcId="{398B44E5-7252-4973-9318-9ADFB960EBE7}" destId="{586120B8-8016-4985-AFB7-472FB3AD4903}" srcOrd="0" destOrd="0" presId="urn:microsoft.com/office/officeart/2005/8/layout/process1"/>
    <dgm:cxn modelId="{670F8415-1B60-499A-9CB9-9AAD83FFD87E}" type="presOf" srcId="{57163A2E-2C23-4723-A9B9-1C3FDA06C556}" destId="{80F39192-9869-4F1A-ADA8-8F29006BFBC6}" srcOrd="0" destOrd="0" presId="urn:microsoft.com/office/officeart/2005/8/layout/process1"/>
    <dgm:cxn modelId="{D5BF4243-6A25-4F5F-A351-8AE94676CB78}" type="presOf" srcId="{9227CCC3-E193-4983-A1DB-3AEA7973658F}" destId="{61207667-D374-430D-ABED-F149DAA2934C}" srcOrd="0" destOrd="0" presId="urn:microsoft.com/office/officeart/2005/8/layout/process1"/>
    <dgm:cxn modelId="{90DD4A0F-9033-45BA-A339-958D5941DD9C}" srcId="{398B44E5-7252-4973-9318-9ADFB960EBE7}" destId="{ED2B98F1-25A9-4E97-A5CD-154AD61C9DA3}" srcOrd="2" destOrd="0" parTransId="{368CBA10-9709-4D0F-AE96-F7488647B24B}" sibTransId="{4D3E05B4-8E61-46C1-AC23-7946CACD7BAF}"/>
    <dgm:cxn modelId="{88228328-BF28-4BE4-97C2-223202A5DD4E}" type="presOf" srcId="{9227CCC3-E193-4983-A1DB-3AEA7973658F}" destId="{A1C36878-4A73-4C76-AB67-48D60B7B45DE}" srcOrd="1" destOrd="0" presId="urn:microsoft.com/office/officeart/2005/8/layout/process1"/>
    <dgm:cxn modelId="{30E7771F-5281-4FF2-8FEB-5D7552397332}" srcId="{398B44E5-7252-4973-9318-9ADFB960EBE7}" destId="{F8AF06E4-D61E-4316-B38B-1FBF704A31A6}" srcOrd="0" destOrd="0" parTransId="{752B8A9D-E130-49BF-9131-E0701E7ED37D}" sibTransId="{9227CCC3-E193-4983-A1DB-3AEA7973658F}"/>
    <dgm:cxn modelId="{BCF878BD-2C42-4AE9-B4B8-483480B4923B}" type="presOf" srcId="{4D3E05B4-8E61-46C1-AC23-7946CACD7BAF}" destId="{0D29320F-E5D2-4935-947F-265A5AF523C3}" srcOrd="0" destOrd="0" presId="urn:microsoft.com/office/officeart/2005/8/layout/process1"/>
    <dgm:cxn modelId="{747DF995-21E0-42C7-B0C3-A78FBB6A7F95}" type="presOf" srcId="{F8AF06E4-D61E-4316-B38B-1FBF704A31A6}" destId="{C28D67C4-1D62-41D8-A89E-D494CF78D3D9}" srcOrd="0" destOrd="0" presId="urn:microsoft.com/office/officeart/2005/8/layout/process1"/>
    <dgm:cxn modelId="{98E1FFE0-EF82-4306-ACE3-A272117056D3}" type="presParOf" srcId="{586120B8-8016-4985-AFB7-472FB3AD4903}" destId="{C28D67C4-1D62-41D8-A89E-D494CF78D3D9}" srcOrd="0" destOrd="0" presId="urn:microsoft.com/office/officeart/2005/8/layout/process1"/>
    <dgm:cxn modelId="{A5159ADE-C363-4EC4-B220-82CDA662FA05}" type="presParOf" srcId="{586120B8-8016-4985-AFB7-472FB3AD4903}" destId="{61207667-D374-430D-ABED-F149DAA2934C}" srcOrd="1" destOrd="0" presId="urn:microsoft.com/office/officeart/2005/8/layout/process1"/>
    <dgm:cxn modelId="{AB2BC64A-FD79-4095-AB8B-45D283132EFD}" type="presParOf" srcId="{61207667-D374-430D-ABED-F149DAA2934C}" destId="{A1C36878-4A73-4C76-AB67-48D60B7B45DE}" srcOrd="0" destOrd="0" presId="urn:microsoft.com/office/officeart/2005/8/layout/process1"/>
    <dgm:cxn modelId="{46DC577C-24AD-4DEA-B0BE-3EA983B4AE68}" type="presParOf" srcId="{586120B8-8016-4985-AFB7-472FB3AD4903}" destId="{71FFEB79-6E89-4185-9E3C-B7119B0A643E}" srcOrd="2" destOrd="0" presId="urn:microsoft.com/office/officeart/2005/8/layout/process1"/>
    <dgm:cxn modelId="{DF74AA21-4796-4F72-8EC8-B7600EE37FE9}" type="presParOf" srcId="{586120B8-8016-4985-AFB7-472FB3AD4903}" destId="{7294D5E5-2425-4CD2-A0FB-CBABAAF4DFBC}" srcOrd="3" destOrd="0" presId="urn:microsoft.com/office/officeart/2005/8/layout/process1"/>
    <dgm:cxn modelId="{31CE1639-5227-4AA5-8421-1671C5C71CBF}" type="presParOf" srcId="{7294D5E5-2425-4CD2-A0FB-CBABAAF4DFBC}" destId="{BF10D890-B648-4859-8ACE-D95B7D77E86C}" srcOrd="0" destOrd="0" presId="urn:microsoft.com/office/officeart/2005/8/layout/process1"/>
    <dgm:cxn modelId="{571E33B9-2BA6-4508-BF8D-CC6057A60ED1}" type="presParOf" srcId="{586120B8-8016-4985-AFB7-472FB3AD4903}" destId="{77B295BE-9A49-4A4A-B1EE-031B61BCEAA1}" srcOrd="4" destOrd="0" presId="urn:microsoft.com/office/officeart/2005/8/layout/process1"/>
    <dgm:cxn modelId="{EF3D8C31-4606-4CCA-901C-4B1B76F2DC50}" type="presParOf" srcId="{586120B8-8016-4985-AFB7-472FB3AD4903}" destId="{0D29320F-E5D2-4935-947F-265A5AF523C3}" srcOrd="5" destOrd="0" presId="urn:microsoft.com/office/officeart/2005/8/layout/process1"/>
    <dgm:cxn modelId="{F53D483A-586B-4234-BA1C-2118E9AC874E}" type="presParOf" srcId="{0D29320F-E5D2-4935-947F-265A5AF523C3}" destId="{3F1A52C0-AEC4-439D-A808-1D1B769884B6}" srcOrd="0" destOrd="0" presId="urn:microsoft.com/office/officeart/2005/8/layout/process1"/>
    <dgm:cxn modelId="{E549B579-B452-4DA6-B5F8-2641872E1594}" type="presParOf" srcId="{586120B8-8016-4985-AFB7-472FB3AD4903}" destId="{80F39192-9869-4F1A-ADA8-8F29006BFBC6}"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n-GB"/>
        </a:p>
      </dgm:t>
    </dgm:pt>
    <dgm:pt modelId="{F0256A9A-4DBF-45DB-9DFB-D3691B9AFFFB}">
      <dgm:prSet phldrT="[Text]" custT="1"/>
      <dgm:spPr/>
      <dgm:t>
        <a:bodyPr/>
        <a:lstStyle/>
        <a:p>
          <a:pPr algn="ctr"/>
          <a:r>
            <a:rPr lang="en-US" sz="2800" b="1" dirty="0">
              <a:solidFill>
                <a:schemeClr val="bg1"/>
              </a:solidFill>
            </a:rPr>
            <a:t>Who is </a:t>
          </a:r>
          <a:r>
            <a:rPr lang="en-US" sz="2800" b="1" dirty="0" smtClean="0">
              <a:solidFill>
                <a:schemeClr val="bg1"/>
              </a:solidFill>
            </a:rPr>
            <a:t>this qualification </a:t>
          </a:r>
          <a:r>
            <a:rPr lang="en-US" sz="2800" b="1" dirty="0">
              <a:solidFill>
                <a:schemeClr val="bg1"/>
              </a:solidFill>
            </a:rPr>
            <a:t>for?</a:t>
          </a:r>
          <a:endParaRPr lang="en-GB" sz="2800" b="1" dirty="0">
            <a:solidFill>
              <a:schemeClr val="bg1"/>
            </a:solidFill>
          </a:endParaRPr>
        </a:p>
      </dgm:t>
    </dgm:pt>
    <dgm:pt modelId="{351D2A81-DF57-4830-A6FE-DB6C60FDA2F2}" type="parTrans" cxnId="{9CD0AE0C-298B-407C-A197-304D43A15856}">
      <dgm:prSet/>
      <dgm:spPr/>
      <dgm:t>
        <a:bodyPr/>
        <a:lstStyle/>
        <a:p>
          <a:endParaRPr lang="en-GB" sz="1000"/>
        </a:p>
      </dgm:t>
    </dgm:pt>
    <dgm:pt modelId="{37701AB7-7F86-47CB-80DC-AEFFB7893248}" type="sibTrans" cxnId="{9CD0AE0C-298B-407C-A197-304D43A15856}">
      <dgm:prSet/>
      <dgm:spPr/>
      <dgm:t>
        <a:bodyPr/>
        <a:lstStyle/>
        <a:p>
          <a:endParaRPr lang="en-GB" sz="1000"/>
        </a:p>
      </dgm:t>
    </dgm:pt>
    <dgm:pt modelId="{530CCABA-A864-4477-AE62-DD7607B867ED}">
      <dgm:prSet phldrT="[Text]" custT="1"/>
      <dgm:spPr/>
      <dgm:t>
        <a:bodyPr/>
        <a:lstStyle/>
        <a:p>
          <a:pPr algn="ctr"/>
          <a:endParaRPr lang="en-US" sz="2400" b="1" kern="1200" dirty="0">
            <a:latin typeface="Arial" panose="020B0604020202020204"/>
            <a:ea typeface="+mn-ea"/>
            <a:cs typeface="+mn-cs"/>
          </a:endParaRPr>
        </a:p>
        <a:p>
          <a:pPr algn="ctr"/>
          <a:r>
            <a:rPr lang="en-US" sz="2800" b="1" kern="1200" dirty="0">
              <a:latin typeface="Arial" panose="020B0604020202020204"/>
              <a:ea typeface="+mn-ea"/>
              <a:cs typeface="+mn-cs"/>
            </a:rPr>
            <a:t>What progression opportunities are there? </a:t>
          </a:r>
        </a:p>
        <a:p>
          <a:pPr marL="0" lvl="0" indent="0" algn="l" defTabSz="800100">
            <a:lnSpc>
              <a:spcPct val="90000"/>
            </a:lnSpc>
            <a:spcBef>
              <a:spcPct val="0"/>
            </a:spcBef>
            <a:spcAft>
              <a:spcPct val="35000"/>
            </a:spcAft>
            <a:buNone/>
          </a:pPr>
          <a:endParaRPr lang="en-GB" sz="2800" b="1" kern="1200" dirty="0">
            <a:latin typeface="Arial" panose="020B0604020202020204"/>
            <a:ea typeface="+mn-ea"/>
            <a:cs typeface="+mn-cs"/>
          </a:endParaRPr>
        </a:p>
      </dgm:t>
    </dgm:pt>
    <dgm:pt modelId="{B75E7E47-B246-4F68-BADD-741B7DF88DA7}" type="parTrans" cxnId="{2DFF7097-430E-4E11-A06A-0BA6026CEB4D}">
      <dgm:prSet/>
      <dgm:spPr/>
      <dgm:t>
        <a:bodyPr/>
        <a:lstStyle/>
        <a:p>
          <a:endParaRPr lang="en-GB" sz="1000"/>
        </a:p>
      </dgm:t>
    </dgm:pt>
    <dgm:pt modelId="{4D8B8B1B-9205-42A2-8AC5-134BB7755BDE}" type="sibTrans" cxnId="{2DFF7097-430E-4E11-A06A-0BA6026CEB4D}">
      <dgm:prSet/>
      <dgm:spPr/>
      <dgm:t>
        <a:bodyPr/>
        <a:lstStyle/>
        <a:p>
          <a:endParaRPr lang="en-GB" sz="1000"/>
        </a:p>
      </dgm:t>
    </dgm:pt>
    <dgm:pt modelId="{2A616823-0711-47D2-AE3B-A1CAEDBFDB81}">
      <dgm:prSet phldrT="[Text]" custT="1"/>
      <dgm:spPr/>
      <dgm:t>
        <a:bodyPr lIns="72000" tIns="72000" rIns="72000" bIns="72000" anchor="ctr"/>
        <a:lstStyle/>
        <a:p>
          <a:pPr marL="0" indent="0">
            <a:lnSpc>
              <a:spcPct val="100000"/>
            </a:lnSpc>
            <a:buNone/>
            <a:tabLst/>
          </a:pPr>
          <a:r>
            <a:rPr lang="en-GB" sz="1600" dirty="0" smtClean="0">
              <a:latin typeface="Lato"/>
            </a:rPr>
            <a:t> </a:t>
          </a:r>
          <a:r>
            <a:rPr lang="en-US" sz="1600" dirty="0" smtClean="0">
              <a:latin typeface="Lato"/>
            </a:rPr>
            <a:t>This qualification is practice-based and assesses learners’ knowledge and practice. It is designed for learners in work-based learning, further education and higher education.</a:t>
          </a:r>
          <a:endParaRPr lang="en-GB" sz="1400" dirty="0">
            <a:latin typeface="Lato"/>
          </a:endParaRPr>
        </a:p>
      </dgm:t>
    </dgm:pt>
    <dgm:pt modelId="{61813976-380D-4F60-B4B1-69B6BEE6D67F}" type="parTrans" cxnId="{C6339CB5-A1C9-40E8-8A3F-826E2D6234C1}">
      <dgm:prSet/>
      <dgm:spPr/>
      <dgm:t>
        <a:bodyPr/>
        <a:lstStyle/>
        <a:p>
          <a:endParaRPr lang="en-GB" sz="1000"/>
        </a:p>
      </dgm:t>
    </dgm:pt>
    <dgm:pt modelId="{1852C28A-DCA0-4615-873C-9D78E4CC98E9}" type="sibTrans" cxnId="{C6339CB5-A1C9-40E8-8A3F-826E2D6234C1}">
      <dgm:prSet/>
      <dgm:spPr/>
      <dgm:t>
        <a:bodyPr/>
        <a:lstStyle/>
        <a:p>
          <a:endParaRPr lang="en-GB" sz="1000"/>
        </a:p>
      </dgm:t>
    </dgm:pt>
    <dgm:pt modelId="{5D3DF9AC-B925-4C29-AA92-99B2CCAEDA94}">
      <dgm:prSet phldrT="[Text]" custT="1"/>
      <dgm:spPr/>
      <dgm:t>
        <a:bodyPr/>
        <a:lstStyle/>
        <a:p>
          <a:pPr marL="0" lvl="0" indent="0" algn="ctr" defTabSz="800100">
            <a:lnSpc>
              <a:spcPct val="90000"/>
            </a:lnSpc>
            <a:spcBef>
              <a:spcPct val="0"/>
            </a:spcBef>
            <a:spcAft>
              <a:spcPct val="35000"/>
            </a:spcAft>
            <a:buNone/>
          </a:pPr>
          <a:r>
            <a:rPr lang="en-GB" sz="2800" b="1" kern="1200" dirty="0">
              <a:latin typeface="Arial" panose="020B0604020202020204"/>
              <a:ea typeface="+mn-ea"/>
              <a:cs typeface="+mn-cs"/>
            </a:rPr>
            <a:t>Who did we develop the </a:t>
          </a:r>
          <a:r>
            <a:rPr lang="en-GB" sz="2800" b="1" kern="1200" dirty="0" smtClean="0">
              <a:latin typeface="Arial" panose="020B0604020202020204"/>
              <a:ea typeface="+mn-ea"/>
              <a:cs typeface="+mn-cs"/>
            </a:rPr>
            <a:t>qualification </a:t>
          </a:r>
          <a:r>
            <a:rPr lang="en-GB" sz="2800" b="1" kern="1200" dirty="0">
              <a:latin typeface="Arial" panose="020B0604020202020204"/>
              <a:ea typeface="+mn-ea"/>
              <a:cs typeface="+mn-cs"/>
            </a:rPr>
            <a:t>with? </a:t>
          </a:r>
        </a:p>
      </dgm:t>
    </dgm:pt>
    <dgm:pt modelId="{30B8D212-E60E-4024-98E6-F8B3CFD516E8}" type="parTrans" cxnId="{69AE3BDC-2B5B-4A7F-B3B9-868A39C652B6}">
      <dgm:prSet/>
      <dgm:spPr/>
      <dgm:t>
        <a:bodyPr/>
        <a:lstStyle/>
        <a:p>
          <a:endParaRPr lang="en-GB" sz="1000"/>
        </a:p>
      </dgm:t>
    </dgm:pt>
    <dgm:pt modelId="{FF2B8795-972F-4B23-9004-01D5A85622C2}" type="sibTrans" cxnId="{69AE3BDC-2B5B-4A7F-B3B9-868A39C652B6}">
      <dgm:prSet/>
      <dgm:spPr/>
      <dgm:t>
        <a:bodyPr/>
        <a:lstStyle/>
        <a:p>
          <a:endParaRPr lang="en-GB" sz="1000"/>
        </a:p>
      </dgm:t>
    </dgm:pt>
    <dgm:pt modelId="{B0B77DCB-776F-4752-93E7-033EA7EB39B4}">
      <dgm:prSet phldrT="[Text]" custT="1"/>
      <dgm:spPr/>
      <dgm:t>
        <a:bodyPr lIns="72000" tIns="72000" rIns="72000" bIns="72000" anchor="ctr"/>
        <a:lstStyle/>
        <a:p>
          <a:pPr marL="0" marR="0" lvl="0" indent="0" defTabSz="914400" eaLnBrk="1" fontAlgn="auto" latinLnBrk="0" hangingPunct="1">
            <a:lnSpc>
              <a:spcPct val="100000"/>
            </a:lnSpc>
            <a:spcBef>
              <a:spcPts val="0"/>
            </a:spcBef>
            <a:spcAft>
              <a:spcPts val="0"/>
            </a:spcAft>
            <a:buClrTx/>
            <a:buSzTx/>
            <a:buFontTx/>
            <a:buNone/>
            <a:tabLst/>
            <a:defRPr/>
          </a:pPr>
          <a:endParaRPr lang="en-GB" sz="1400" dirty="0">
            <a:latin typeface="+mj-lt"/>
          </a:endParaRPr>
        </a:p>
      </dgm:t>
    </dgm:pt>
    <dgm:pt modelId="{64890C9A-94AE-41E9-B6FC-46C010905125}" type="parTrans" cxnId="{0842092D-4C6A-40ED-B62E-AF26FC45FAF6}">
      <dgm:prSet/>
      <dgm:spPr/>
      <dgm:t>
        <a:bodyPr/>
        <a:lstStyle/>
        <a:p>
          <a:endParaRPr lang="en-GB" sz="1000"/>
        </a:p>
      </dgm:t>
    </dgm:pt>
    <dgm:pt modelId="{E5D4638E-1EE0-4355-B99A-D0E4F7E7D6BE}" type="sibTrans" cxnId="{0842092D-4C6A-40ED-B62E-AF26FC45FAF6}">
      <dgm:prSet/>
      <dgm:spPr/>
      <dgm:t>
        <a:bodyPr/>
        <a:lstStyle/>
        <a:p>
          <a:endParaRPr lang="en-GB" sz="1000"/>
        </a:p>
      </dgm:t>
    </dgm:pt>
    <dgm:pt modelId="{598A63F7-4B9C-4ACA-87D9-7EB53A99AA7C}">
      <dgm:prSet custT="1"/>
      <dgm:spPr/>
      <dgm:t>
        <a:bodyPr/>
        <a:lstStyle/>
        <a:p>
          <a:pPr algn="ctr"/>
          <a:r>
            <a:rPr lang="en-US" sz="2400" b="1" kern="1200" dirty="0">
              <a:solidFill>
                <a:schemeClr val="bg1"/>
              </a:solidFill>
              <a:latin typeface="Arial" panose="020B0604020202020204"/>
              <a:ea typeface="+mn-ea"/>
              <a:cs typeface="+mn-cs"/>
            </a:rPr>
            <a:t>What </a:t>
          </a:r>
          <a:r>
            <a:rPr lang="en-US" sz="2400" b="1" kern="1200" dirty="0" smtClean="0">
              <a:solidFill>
                <a:schemeClr val="bg1"/>
              </a:solidFill>
              <a:latin typeface="Arial" panose="020B0604020202020204"/>
              <a:ea typeface="+mn-ea"/>
              <a:cs typeface="+mn-cs"/>
            </a:rPr>
            <a:t>does </a:t>
          </a:r>
          <a:r>
            <a:rPr lang="en-US" sz="2400" b="1" kern="1200" dirty="0">
              <a:solidFill>
                <a:schemeClr val="bg1"/>
              </a:solidFill>
              <a:latin typeface="Arial" panose="020B0604020202020204"/>
              <a:ea typeface="+mn-ea"/>
              <a:cs typeface="+mn-cs"/>
            </a:rPr>
            <a:t>the </a:t>
          </a:r>
          <a:r>
            <a:rPr lang="en-US" sz="2400" b="1" kern="1200" dirty="0" smtClean="0">
              <a:solidFill>
                <a:schemeClr val="bg1"/>
              </a:solidFill>
              <a:latin typeface="Arial" panose="020B0604020202020204"/>
              <a:ea typeface="+mn-ea"/>
              <a:cs typeface="+mn-cs"/>
            </a:rPr>
            <a:t>qualification </a:t>
          </a:r>
          <a:r>
            <a:rPr lang="en-US" sz="2400" b="1" kern="1200" dirty="0">
              <a:solidFill>
                <a:schemeClr val="bg1"/>
              </a:solidFill>
              <a:latin typeface="Arial" panose="020B0604020202020204"/>
              <a:ea typeface="+mn-ea"/>
              <a:cs typeface="+mn-cs"/>
            </a:rPr>
            <a:t>cover</a:t>
          </a:r>
          <a:r>
            <a:rPr lang="en-US" sz="2400" b="1" kern="1200" dirty="0">
              <a:latin typeface="Arial" panose="020B0604020202020204"/>
              <a:ea typeface="+mn-ea"/>
              <a:cs typeface="+mn-cs"/>
            </a:rPr>
            <a:t>?</a:t>
          </a:r>
        </a:p>
        <a:p>
          <a:pPr marL="0" lvl="0" indent="0" algn="r" defTabSz="800100">
            <a:lnSpc>
              <a:spcPct val="90000"/>
            </a:lnSpc>
            <a:spcBef>
              <a:spcPct val="0"/>
            </a:spcBef>
            <a:spcAft>
              <a:spcPct val="35000"/>
            </a:spcAft>
            <a:buNone/>
          </a:pPr>
          <a:endParaRPr lang="en-US" sz="2800" b="1" kern="1200" dirty="0">
            <a:latin typeface="Arial" panose="020B0604020202020204"/>
            <a:ea typeface="+mn-ea"/>
            <a:cs typeface="+mn-cs"/>
          </a:endParaRPr>
        </a:p>
      </dgm:t>
    </dgm:pt>
    <dgm:pt modelId="{203BE875-4403-4137-B4FA-3EDC8C5EE302}" type="parTrans" cxnId="{B806AF2F-A2FA-4A31-B4D5-40661C3F1E0E}">
      <dgm:prSet/>
      <dgm:spPr/>
      <dgm:t>
        <a:bodyPr/>
        <a:lstStyle/>
        <a:p>
          <a:endParaRPr lang="en-US" sz="1000"/>
        </a:p>
      </dgm:t>
    </dgm:pt>
    <dgm:pt modelId="{42BF3F11-BAB8-4DEE-A0DA-4CEAD76E190F}" type="sibTrans" cxnId="{B806AF2F-A2FA-4A31-B4D5-40661C3F1E0E}">
      <dgm:prSet/>
      <dgm:spPr/>
      <dgm:t>
        <a:bodyPr/>
        <a:lstStyle/>
        <a:p>
          <a:endParaRPr lang="en-US" sz="1000"/>
        </a:p>
      </dgm:t>
    </dgm:pt>
    <dgm:pt modelId="{67C5E952-5E36-3F42-BFCB-7ED605A829F1}">
      <dgm:prSet custT="1"/>
      <dgm:spPr/>
      <dgm:t>
        <a:bodyPr lIns="72000" tIns="72000" rIns="72000" bIns="72000"/>
        <a:lstStyle/>
        <a:p>
          <a:pPr marL="57150" marR="0" lvl="0" indent="0" defTabSz="914400" eaLnBrk="1" fontAlgn="auto" latinLnBrk="0" hangingPunct="1">
            <a:lnSpc>
              <a:spcPct val="100000"/>
            </a:lnSpc>
            <a:spcBef>
              <a:spcPts val="0"/>
            </a:spcBef>
            <a:spcAft>
              <a:spcPts val="0"/>
            </a:spcAft>
            <a:buClrTx/>
            <a:buSzTx/>
            <a:buFontTx/>
            <a:buNone/>
            <a:tabLst/>
            <a:defRPr/>
          </a:pPr>
          <a:r>
            <a:rPr lang="en-US" sz="1400" dirty="0" smtClean="0">
              <a:latin typeface="Lato"/>
            </a:rPr>
            <a:t>This qualification aims to develop the knowledge, understanding, behaviours and skills of workers who are responsible for supporting shared lives placements/arrangements and Adult Placement/Shared Live Carers.</a:t>
          </a:r>
        </a:p>
      </dgm:t>
    </dgm:pt>
    <dgm:pt modelId="{58F6CF74-6011-2F42-A5F2-9F0E7950D097}" type="parTrans" cxnId="{35AA89FE-EB2B-224F-80A5-E67DC4DF70A7}">
      <dgm:prSet/>
      <dgm:spPr/>
      <dgm:t>
        <a:bodyPr/>
        <a:lstStyle/>
        <a:p>
          <a:endParaRPr lang="en-US"/>
        </a:p>
      </dgm:t>
    </dgm:pt>
    <dgm:pt modelId="{73089E77-FDD8-AB49-9A4E-571C440337BB}" type="sibTrans" cxnId="{35AA89FE-EB2B-224F-80A5-E67DC4DF70A7}">
      <dgm:prSet/>
      <dgm:spPr/>
      <dgm:t>
        <a:bodyPr/>
        <a:lstStyle/>
        <a:p>
          <a:endParaRPr lang="en-US"/>
        </a:p>
      </dgm:t>
    </dgm:pt>
    <dgm:pt modelId="{DB897D2A-59F1-4162-8236-2C78DF9A999D}">
      <dgm:prSet custT="1"/>
      <dgm:spPr/>
      <dgm:t>
        <a:bodyPr/>
        <a:lstStyle/>
        <a:p>
          <a:pPr marL="57150" lvl="1" indent="0" defTabSz="444500">
            <a:lnSpc>
              <a:spcPct val="90000"/>
            </a:lnSpc>
            <a:spcBef>
              <a:spcPct val="0"/>
            </a:spcBef>
            <a:spcAft>
              <a:spcPct val="15000"/>
            </a:spcAft>
            <a:buNone/>
          </a:pPr>
          <a:endParaRPr lang="en-US" sz="1000" dirty="0"/>
        </a:p>
      </dgm:t>
    </dgm:pt>
    <dgm:pt modelId="{FC4ABC2F-C6C9-4DA1-96A1-1F2972694456}" type="parTrans" cxnId="{E504DB73-8585-4E85-B40A-9FBD3B4E58AE}">
      <dgm:prSet/>
      <dgm:spPr/>
      <dgm:t>
        <a:bodyPr/>
        <a:lstStyle/>
        <a:p>
          <a:endParaRPr lang="en-US"/>
        </a:p>
      </dgm:t>
    </dgm:pt>
    <dgm:pt modelId="{DEC58398-0FAE-48A3-9B9F-23DF9749CDCF}" type="sibTrans" cxnId="{E504DB73-8585-4E85-B40A-9FBD3B4E58AE}">
      <dgm:prSet/>
      <dgm:spPr/>
      <dgm:t>
        <a:bodyPr/>
        <a:lstStyle/>
        <a:p>
          <a:endParaRPr lang="en-US"/>
        </a:p>
      </dgm:t>
    </dgm:pt>
    <dgm:pt modelId="{55C86ED7-46A7-42A9-8CBD-26A6A1210B7E}">
      <dgm:prSet custT="1"/>
      <dgm:spPr/>
      <dgm:t>
        <a:bodyPr/>
        <a:lstStyle/>
        <a:p>
          <a:pPr marL="57150" lvl="1" indent="0" defTabSz="444500">
            <a:lnSpc>
              <a:spcPct val="90000"/>
            </a:lnSpc>
            <a:spcBef>
              <a:spcPct val="0"/>
            </a:spcBef>
            <a:spcAft>
              <a:spcPct val="15000"/>
            </a:spcAft>
            <a:buNone/>
          </a:pPr>
          <a:endParaRPr lang="en-US" sz="1000" dirty="0"/>
        </a:p>
      </dgm:t>
    </dgm:pt>
    <dgm:pt modelId="{9C8AC27C-9C82-4142-B4AB-337AC1D226F2}" type="parTrans" cxnId="{39197272-C99C-482A-AAEC-F2BBED400809}">
      <dgm:prSet/>
      <dgm:spPr/>
      <dgm:t>
        <a:bodyPr/>
        <a:lstStyle/>
        <a:p>
          <a:endParaRPr lang="en-US"/>
        </a:p>
      </dgm:t>
    </dgm:pt>
    <dgm:pt modelId="{DB1FBE2C-5E6F-4DC3-A522-7220F9E88ACF}" type="sibTrans" cxnId="{39197272-C99C-482A-AAEC-F2BBED400809}">
      <dgm:prSet/>
      <dgm:spPr/>
      <dgm:t>
        <a:bodyPr/>
        <a:lstStyle/>
        <a:p>
          <a:endParaRPr lang="en-US"/>
        </a:p>
      </dgm:t>
    </dgm:pt>
    <dgm:pt modelId="{E5E0D2A0-0AAD-4A8B-969B-1B3D670662EB}">
      <dgm:prSet custT="1"/>
      <dgm:spPr/>
      <dgm:t>
        <a:bodyPr/>
        <a:lstStyle/>
        <a:p>
          <a:pPr marL="57150" lvl="1" indent="0" defTabSz="444500">
            <a:lnSpc>
              <a:spcPct val="90000"/>
            </a:lnSpc>
            <a:spcBef>
              <a:spcPct val="0"/>
            </a:spcBef>
            <a:spcAft>
              <a:spcPct val="15000"/>
            </a:spcAft>
            <a:buNone/>
          </a:pPr>
          <a:endParaRPr lang="en-US" sz="1000" dirty="0"/>
        </a:p>
      </dgm:t>
    </dgm:pt>
    <dgm:pt modelId="{EA15234D-71DB-46F3-8DFE-74CA970BD488}" type="parTrans" cxnId="{FF8AAFCA-9C5E-40E9-AB52-B415CED8270C}">
      <dgm:prSet/>
      <dgm:spPr/>
      <dgm:t>
        <a:bodyPr/>
        <a:lstStyle/>
        <a:p>
          <a:endParaRPr lang="en-US"/>
        </a:p>
      </dgm:t>
    </dgm:pt>
    <dgm:pt modelId="{69A88035-B93E-4E8F-9190-0D0637869F14}" type="sibTrans" cxnId="{FF8AAFCA-9C5E-40E9-AB52-B415CED8270C}">
      <dgm:prSet/>
      <dgm:spPr/>
      <dgm:t>
        <a:bodyPr/>
        <a:lstStyle/>
        <a:p>
          <a:endParaRPr lang="en-US"/>
        </a:p>
      </dgm:t>
    </dgm:pt>
    <dgm:pt modelId="{86FE5496-4DD0-408C-AFCD-61BB4B29FA44}">
      <dgm:prSet custT="1"/>
      <dgm:spPr/>
      <dgm:t>
        <a:bodyPr/>
        <a:lstStyle/>
        <a:p>
          <a:endParaRPr lang="en-US" sz="1200" dirty="0"/>
        </a:p>
      </dgm:t>
    </dgm:pt>
    <dgm:pt modelId="{E1E56FB3-5833-47BB-8BB9-2841A576C097}" type="parTrans" cxnId="{73394AF7-C7BE-4ED4-85FD-596BC3424884}">
      <dgm:prSet/>
      <dgm:spPr/>
      <dgm:t>
        <a:bodyPr/>
        <a:lstStyle/>
        <a:p>
          <a:endParaRPr lang="en-US"/>
        </a:p>
      </dgm:t>
    </dgm:pt>
    <dgm:pt modelId="{79489CBA-9BF0-4F2B-AFC9-C126B8AA0089}" type="sibTrans" cxnId="{73394AF7-C7BE-4ED4-85FD-596BC3424884}">
      <dgm:prSet/>
      <dgm:spPr/>
      <dgm:t>
        <a:bodyPr/>
        <a:lstStyle/>
        <a:p>
          <a:endParaRPr lang="en-US"/>
        </a:p>
      </dgm:t>
    </dgm:pt>
    <dgm:pt modelId="{7016EEB6-E21B-4748-9C71-BB2BB3781ABF}">
      <dgm:prSet phldrT="[Text]" custT="1"/>
      <dgm:spPr/>
      <dgm:t>
        <a:bodyPr lIns="72000" tIns="72000" rIns="72000" bIns="72000" anchor="ctr"/>
        <a:lstStyle/>
        <a:p>
          <a:pPr marL="0" indent="0">
            <a:lnSpc>
              <a:spcPct val="100000"/>
            </a:lnSpc>
            <a:buNone/>
            <a:tabLst/>
          </a:pPr>
          <a:endParaRPr lang="en-GB" sz="1400" dirty="0">
            <a:latin typeface="+mj-lt"/>
          </a:endParaRPr>
        </a:p>
      </dgm:t>
    </dgm:pt>
    <dgm:pt modelId="{B47AF71F-9D37-42AB-A910-05710016A75F}" type="parTrans" cxnId="{F946843C-77CE-4768-A841-699DEDEE1D84}">
      <dgm:prSet/>
      <dgm:spPr/>
      <dgm:t>
        <a:bodyPr/>
        <a:lstStyle/>
        <a:p>
          <a:endParaRPr lang="en-US"/>
        </a:p>
      </dgm:t>
    </dgm:pt>
    <dgm:pt modelId="{2C03C7C9-5E10-4A20-9F6F-B313E07E9EEA}" type="sibTrans" cxnId="{F946843C-77CE-4768-A841-699DEDEE1D84}">
      <dgm:prSet/>
      <dgm:spPr/>
      <dgm:t>
        <a:bodyPr/>
        <a:lstStyle/>
        <a:p>
          <a:endParaRPr lang="en-US"/>
        </a:p>
      </dgm:t>
    </dgm:pt>
    <dgm:pt modelId="{2DE4D9E0-0FE1-4331-9F1F-17D198712095}">
      <dgm:prSet custT="1"/>
      <dgm:spPr/>
      <dgm:t>
        <a:bodyPr/>
        <a:lstStyle/>
        <a:p>
          <a:r>
            <a:rPr lang="en-US" sz="1400" dirty="0">
              <a:latin typeface="+mj-lt"/>
            </a:rPr>
            <a:t>This qualification will allow learners to develop </a:t>
          </a:r>
          <a:r>
            <a:rPr lang="en-US" sz="1400" dirty="0" smtClean="0">
              <a:latin typeface="+mj-lt"/>
            </a:rPr>
            <a:t>the knowledge and skills required to undertake a role that supports shared lives placements/arrangements and Adult Placement/Shared Live Carers</a:t>
          </a:r>
          <a:endParaRPr lang="en-US" sz="1400" dirty="0">
            <a:latin typeface="+mj-lt"/>
          </a:endParaRPr>
        </a:p>
      </dgm:t>
    </dgm:pt>
    <dgm:pt modelId="{ED43F934-4881-4365-B2AF-B6737D15C7C7}" type="parTrans" cxnId="{3521D286-7298-4279-BC5F-5B76994A8DEB}">
      <dgm:prSet/>
      <dgm:spPr/>
      <dgm:t>
        <a:bodyPr/>
        <a:lstStyle/>
        <a:p>
          <a:endParaRPr lang="en-US"/>
        </a:p>
      </dgm:t>
    </dgm:pt>
    <dgm:pt modelId="{D644C1B1-FA58-4098-A674-6FB6ECF2A564}" type="sibTrans" cxnId="{3521D286-7298-4279-BC5F-5B76994A8DEB}">
      <dgm:prSet/>
      <dgm:spPr/>
      <dgm:t>
        <a:bodyPr/>
        <a:lstStyle/>
        <a:p>
          <a:endParaRPr lang="en-US"/>
        </a:p>
      </dgm:t>
    </dgm:pt>
    <dgm:pt modelId="{BE01376C-E47A-4D6E-BA11-4099C9AADA1F}">
      <dgm:prSet custT="1"/>
      <dgm:spPr/>
      <dgm:t>
        <a:bodyPr/>
        <a:lstStyle/>
        <a:p>
          <a:r>
            <a:rPr lang="en-US" sz="1400" dirty="0" smtClean="0">
              <a:effectLst/>
              <a:latin typeface="Lato"/>
              <a:cs typeface="Segoe UI" panose="020B0502040204020203" pitchFamily="34" charset="0"/>
            </a:rPr>
            <a:t>This qualification has been developed in close collaboration with key sector stakeholders, including Social Care Wales and Health Education and Improvement Wales (HEIW).</a:t>
          </a:r>
        </a:p>
      </dgm:t>
    </dgm:pt>
    <dgm:pt modelId="{FE4C120E-415A-4294-B850-B27C35E56F6D}" type="parTrans" cxnId="{6299416D-FC47-41D7-AFA6-A0AE3DC28BA9}">
      <dgm:prSet/>
      <dgm:spPr/>
      <dgm:t>
        <a:bodyPr/>
        <a:lstStyle/>
        <a:p>
          <a:endParaRPr lang="en-US"/>
        </a:p>
      </dgm:t>
    </dgm:pt>
    <dgm:pt modelId="{B1EE776B-EB2D-43A9-9014-6FD21125F733}" type="sibTrans" cxnId="{6299416D-FC47-41D7-AFA6-A0AE3DC28BA9}">
      <dgm:prSet/>
      <dgm:spPr/>
      <dgm:t>
        <a:bodyPr/>
        <a:lstStyle/>
        <a:p>
          <a:endParaRPr lang="en-US"/>
        </a:p>
      </dgm:t>
    </dgm:pt>
    <dgm:pt modelId="{E65AA82A-3DA4-42F8-862B-74D1FD127CF1}">
      <dgm:prSet custT="1"/>
      <dgm:spPr/>
      <dgm:t>
        <a:bodyPr lIns="72000" tIns="72000" rIns="72000" bIns="72000"/>
        <a:lstStyle/>
        <a:p>
          <a:pPr marL="57150" marR="0" lvl="0" indent="0" defTabSz="914400" eaLnBrk="1" fontAlgn="auto" latinLnBrk="0" hangingPunct="1">
            <a:lnSpc>
              <a:spcPct val="100000"/>
            </a:lnSpc>
            <a:spcBef>
              <a:spcPts val="0"/>
            </a:spcBef>
            <a:spcAft>
              <a:spcPts val="0"/>
            </a:spcAft>
            <a:buClrTx/>
            <a:buSzTx/>
            <a:buFontTx/>
            <a:buNone/>
            <a:tabLst/>
            <a:defRPr/>
          </a:pPr>
          <a:endParaRPr lang="en-US" sz="1400" dirty="0" smtClean="0">
            <a:latin typeface="Lato"/>
          </a:endParaRPr>
        </a:p>
      </dgm:t>
    </dgm:pt>
    <dgm:pt modelId="{380AE1A2-E577-42B4-A21B-6CCB03FAF560}" type="parTrans" cxnId="{EA1C761D-18FE-44AC-B755-AB46FA5092D9}">
      <dgm:prSet/>
      <dgm:spPr/>
      <dgm:t>
        <a:bodyPr/>
        <a:lstStyle/>
        <a:p>
          <a:endParaRPr lang="en-US"/>
        </a:p>
      </dgm:t>
    </dgm:pt>
    <dgm:pt modelId="{EA1FFE8F-42F0-406E-9AFC-5F49B70B212B}" type="sibTrans" cxnId="{EA1C761D-18FE-44AC-B755-AB46FA5092D9}">
      <dgm:prSet/>
      <dgm:spPr/>
      <dgm:t>
        <a:bodyPr/>
        <a:lstStyle/>
        <a:p>
          <a:endParaRPr lang="en-US"/>
        </a:p>
      </dgm:t>
    </dgm:pt>
    <dgm:pt modelId="{19B8DCE1-EF1F-43D1-99D9-ED55603CE3EA}">
      <dgm:prSet custT="1"/>
      <dgm:spPr/>
      <dgm:t>
        <a:bodyPr/>
        <a:lstStyle/>
        <a:p>
          <a:r>
            <a:rPr lang="en-US" sz="1400" dirty="0" smtClean="0">
              <a:effectLst/>
              <a:latin typeface="Lato"/>
              <a:cs typeface="Segoe UI" panose="020B0502040204020203" pitchFamily="34" charset="0"/>
            </a:rPr>
            <a:t>The unit content of this qualification has been developed and is owned by Social Care Wales and Health, Education and Improvement Wales.</a:t>
          </a:r>
        </a:p>
      </dgm:t>
    </dgm:pt>
    <dgm:pt modelId="{F2D48DA1-11EA-44D6-BDE2-C220F7F460EA}" type="parTrans" cxnId="{7AF1FE9C-07C2-451A-9A21-6586AC5E7B6C}">
      <dgm:prSet/>
      <dgm:spPr/>
      <dgm:t>
        <a:bodyPr/>
        <a:lstStyle/>
        <a:p>
          <a:endParaRPr lang="en-US"/>
        </a:p>
      </dgm:t>
    </dgm:pt>
    <dgm:pt modelId="{F64181B7-2BB2-499F-AAA3-9AF398352255}" type="sibTrans" cxnId="{7AF1FE9C-07C2-451A-9A21-6586AC5E7B6C}">
      <dgm:prSet/>
      <dgm:spPr/>
      <dgm:t>
        <a:bodyPr/>
        <a:lstStyle/>
        <a:p>
          <a:endParaRPr lang="en-US"/>
        </a:p>
      </dgm:t>
    </dgm:pt>
    <dgm:pt modelId="{E7769E86-1233-41B4-A7B6-DD376DB97E06}">
      <dgm:prSet custT="1"/>
      <dgm:spPr/>
      <dgm:t>
        <a:bodyPr/>
        <a:lstStyle/>
        <a:p>
          <a:endParaRPr lang="en-US" sz="1400" dirty="0" smtClean="0">
            <a:latin typeface="+mj-lt"/>
          </a:endParaRPr>
        </a:p>
      </dgm:t>
    </dgm:pt>
    <dgm:pt modelId="{E9162342-9008-4474-A15E-8D2730C46EC7}" type="parTrans" cxnId="{AAE47E32-8C1E-40F2-B30A-8B0212873ACA}">
      <dgm:prSet/>
      <dgm:spPr/>
      <dgm:t>
        <a:bodyPr/>
        <a:lstStyle/>
        <a:p>
          <a:endParaRPr lang="en-US"/>
        </a:p>
      </dgm:t>
    </dgm:pt>
    <dgm:pt modelId="{8F0EA2FF-EE7E-4E9A-9439-C9A31D4C1EB5}" type="sibTrans" cxnId="{AAE47E32-8C1E-40F2-B30A-8B0212873ACA}">
      <dgm:prSet/>
      <dgm:spPr/>
      <dgm:t>
        <a:bodyPr/>
        <a:lstStyle/>
        <a:p>
          <a:endParaRPr lang="en-US"/>
        </a:p>
      </dgm:t>
    </dgm:pt>
    <dgm:pt modelId="{DC82BACB-7287-442A-A34B-7AF386A0857E}" type="pres">
      <dgm:prSet presAssocID="{92C91114-DA0F-42AF-A970-CAC841110A33}" presName="Name0" presStyleCnt="0">
        <dgm:presLayoutVars>
          <dgm:dir/>
          <dgm:animLvl val="lvl"/>
          <dgm:resizeHandles/>
        </dgm:presLayoutVars>
      </dgm:prSet>
      <dgm:spPr/>
      <dgm:t>
        <a:bodyPr/>
        <a:lstStyle/>
        <a:p>
          <a:endParaRPr lang="en-US"/>
        </a:p>
      </dgm:t>
    </dgm:pt>
    <dgm:pt modelId="{030604C1-6732-4E09-87C5-65885FBDE213}" type="pres">
      <dgm:prSet presAssocID="{F0256A9A-4DBF-45DB-9DFB-D3691B9AFFFB}" presName="linNode" presStyleCnt="0"/>
      <dgm:spPr/>
    </dgm:pt>
    <dgm:pt modelId="{2014F11B-6898-41C0-86EE-A8F1A8F5A94F}" type="pres">
      <dgm:prSet presAssocID="{F0256A9A-4DBF-45DB-9DFB-D3691B9AFFFB}" presName="parentShp" presStyleLbl="node1" presStyleIdx="0" presStyleCnt="4" custScaleX="80870">
        <dgm:presLayoutVars>
          <dgm:bulletEnabled val="1"/>
        </dgm:presLayoutVars>
      </dgm:prSet>
      <dgm:spPr/>
      <dgm:t>
        <a:bodyPr/>
        <a:lstStyle/>
        <a:p>
          <a:endParaRPr lang="en-US"/>
        </a:p>
      </dgm:t>
    </dgm:pt>
    <dgm:pt modelId="{0EF5873F-48AA-4A60-BA59-0057DEFE3D98}" type="pres">
      <dgm:prSet presAssocID="{F0256A9A-4DBF-45DB-9DFB-D3691B9AFFFB}" presName="childShp" presStyleLbl="bgAccFollowNode1" presStyleIdx="0" presStyleCnt="4" custScaleY="136450" custLinFactNeighborX="-1397" custLinFactNeighborY="-126">
        <dgm:presLayoutVars>
          <dgm:bulletEnabled val="1"/>
        </dgm:presLayoutVars>
      </dgm:prSet>
      <dgm:spPr/>
      <dgm:t>
        <a:bodyPr/>
        <a:lstStyle/>
        <a:p>
          <a:endParaRPr lang="en-US"/>
        </a:p>
      </dgm:t>
    </dgm:pt>
    <dgm:pt modelId="{6205E29F-A40C-4210-950A-F5B3F69C81F3}" type="pres">
      <dgm:prSet presAssocID="{37701AB7-7F86-47CB-80DC-AEFFB7893248}" presName="spacing" presStyleCnt="0"/>
      <dgm:spPr/>
    </dgm:pt>
    <dgm:pt modelId="{497744DA-A4D5-4810-AB75-EDB6B0CE9691}" type="pres">
      <dgm:prSet presAssocID="{598A63F7-4B9C-4ACA-87D9-7EB53A99AA7C}" presName="linNode" presStyleCnt="0"/>
      <dgm:spPr/>
    </dgm:pt>
    <dgm:pt modelId="{87E6385F-2B47-4CD7-A611-04D22867863E}" type="pres">
      <dgm:prSet presAssocID="{598A63F7-4B9C-4ACA-87D9-7EB53A99AA7C}" presName="parentShp" presStyleLbl="node1" presStyleIdx="1" presStyleCnt="4" custScaleX="80870">
        <dgm:presLayoutVars>
          <dgm:bulletEnabled val="1"/>
        </dgm:presLayoutVars>
      </dgm:prSet>
      <dgm:spPr/>
      <dgm:t>
        <a:bodyPr/>
        <a:lstStyle/>
        <a:p>
          <a:endParaRPr lang="en-US"/>
        </a:p>
      </dgm:t>
    </dgm:pt>
    <dgm:pt modelId="{33225B81-92CA-435B-98F7-165082DF7E56}" type="pres">
      <dgm:prSet presAssocID="{598A63F7-4B9C-4ACA-87D9-7EB53A99AA7C}" presName="childShp" presStyleLbl="bgAccFollowNode1" presStyleIdx="1" presStyleCnt="4">
        <dgm:presLayoutVars>
          <dgm:bulletEnabled val="1"/>
        </dgm:presLayoutVars>
      </dgm:prSet>
      <dgm:spPr/>
      <dgm:t>
        <a:bodyPr/>
        <a:lstStyle/>
        <a:p>
          <a:endParaRPr lang="en-US"/>
        </a:p>
      </dgm:t>
    </dgm:pt>
    <dgm:pt modelId="{0724E8C6-EBE8-416B-A460-09BFC898A965}" type="pres">
      <dgm:prSet presAssocID="{42BF3F11-BAB8-4DEE-A0DA-4CEAD76E190F}" presName="spacing" presStyleCnt="0"/>
      <dgm:spPr/>
    </dgm:pt>
    <dgm:pt modelId="{CC480370-A5BB-416D-8003-522896AB8FDD}" type="pres">
      <dgm:prSet presAssocID="{530CCABA-A864-4477-AE62-DD7607B867ED}" presName="linNode" presStyleCnt="0"/>
      <dgm:spPr/>
    </dgm:pt>
    <dgm:pt modelId="{5ECF4CF7-45BF-4377-B7FB-5B30EA6E644F}" type="pres">
      <dgm:prSet presAssocID="{530CCABA-A864-4477-AE62-DD7607B867ED}" presName="parentShp" presStyleLbl="node1" presStyleIdx="2" presStyleCnt="4" custScaleX="80870" custLinFactNeighborY="-791">
        <dgm:presLayoutVars>
          <dgm:bulletEnabled val="1"/>
        </dgm:presLayoutVars>
      </dgm:prSet>
      <dgm:spPr/>
      <dgm:t>
        <a:bodyPr/>
        <a:lstStyle/>
        <a:p>
          <a:endParaRPr lang="en-US"/>
        </a:p>
      </dgm:t>
    </dgm:pt>
    <dgm:pt modelId="{82EA6EDC-2E2F-47F4-BF6C-87B36A2A9C77}" type="pres">
      <dgm:prSet presAssocID="{530CCABA-A864-4477-AE62-DD7607B867ED}" presName="childShp" presStyleLbl="bgAccFollowNode1" presStyleIdx="2" presStyleCnt="4">
        <dgm:presLayoutVars>
          <dgm:bulletEnabled val="1"/>
        </dgm:presLayoutVars>
      </dgm:prSet>
      <dgm:spPr/>
      <dgm:t>
        <a:bodyPr/>
        <a:lstStyle/>
        <a:p>
          <a:endParaRPr lang="en-US"/>
        </a:p>
      </dgm:t>
    </dgm:pt>
    <dgm:pt modelId="{7F46659A-F829-4B2A-A6A9-DA7A7206610A}" type="pres">
      <dgm:prSet presAssocID="{4D8B8B1B-9205-42A2-8AC5-134BB7755BDE}" presName="spacing" presStyleCnt="0"/>
      <dgm:spPr/>
    </dgm:pt>
    <dgm:pt modelId="{E0961543-77E2-4731-A90C-E356BCA30F1A}" type="pres">
      <dgm:prSet presAssocID="{5D3DF9AC-B925-4C29-AA92-99B2CCAEDA94}" presName="linNode" presStyleCnt="0"/>
      <dgm:spPr/>
    </dgm:pt>
    <dgm:pt modelId="{A61DB437-3FC0-46AD-AE4A-CCA1CFA1AA07}" type="pres">
      <dgm:prSet presAssocID="{5D3DF9AC-B925-4C29-AA92-99B2CCAEDA94}" presName="parentShp" presStyleLbl="node1" presStyleIdx="3" presStyleCnt="4" custScaleX="80870" custLinFactNeighborX="373" custLinFactNeighborY="4109">
        <dgm:presLayoutVars>
          <dgm:bulletEnabled val="1"/>
        </dgm:presLayoutVars>
      </dgm:prSet>
      <dgm:spPr/>
      <dgm:t>
        <a:bodyPr/>
        <a:lstStyle/>
        <a:p>
          <a:endParaRPr lang="en-US"/>
        </a:p>
      </dgm:t>
    </dgm:pt>
    <dgm:pt modelId="{37E9778C-0629-45DF-85E6-4E36175F914E}" type="pres">
      <dgm:prSet presAssocID="{5D3DF9AC-B925-4C29-AA92-99B2CCAEDA94}" presName="childShp" presStyleLbl="bgAccFollowNode1" presStyleIdx="3" presStyleCnt="4">
        <dgm:presLayoutVars>
          <dgm:bulletEnabled val="1"/>
        </dgm:presLayoutVars>
      </dgm:prSet>
      <dgm:spPr/>
      <dgm:t>
        <a:bodyPr/>
        <a:lstStyle/>
        <a:p>
          <a:endParaRPr lang="en-US"/>
        </a:p>
      </dgm:t>
    </dgm:pt>
  </dgm:ptLst>
  <dgm:cxnLst>
    <dgm:cxn modelId="{35AA89FE-EB2B-224F-80A5-E67DC4DF70A7}" srcId="{F0256A9A-4DBF-45DB-9DFB-D3691B9AFFFB}" destId="{67C5E952-5E36-3F42-BFCB-7ED605A829F1}" srcOrd="1" destOrd="0" parTransId="{58F6CF74-6011-2F42-A5F2-9F0E7950D097}" sibTransId="{73089E77-FDD8-AB49-9A4E-571C440337BB}"/>
    <dgm:cxn modelId="{004CE742-B430-4AC5-942C-C80174DEE450}" type="presOf" srcId="{F0256A9A-4DBF-45DB-9DFB-D3691B9AFFFB}" destId="{2014F11B-6898-41C0-86EE-A8F1A8F5A94F}" srcOrd="0" destOrd="0" presId="urn:microsoft.com/office/officeart/2005/8/layout/vList6"/>
    <dgm:cxn modelId="{F3517179-A0AB-4F88-9F2B-922165B289E2}" type="presOf" srcId="{2DE4D9E0-0FE1-4331-9F1F-17D198712095}" destId="{33225B81-92CA-435B-98F7-165082DF7E56}" srcOrd="0" destOrd="1" presId="urn:microsoft.com/office/officeart/2005/8/layout/vList6"/>
    <dgm:cxn modelId="{A192A7E7-29CB-498E-A8D4-E861A97C0C18}" type="presOf" srcId="{530CCABA-A864-4477-AE62-DD7607B867ED}" destId="{5ECF4CF7-45BF-4377-B7FB-5B30EA6E644F}" srcOrd="0" destOrd="0" presId="urn:microsoft.com/office/officeart/2005/8/layout/vList6"/>
    <dgm:cxn modelId="{2E5525FD-9395-4987-AFAF-68ADEB798363}" type="presOf" srcId="{BE01376C-E47A-4D6E-BA11-4099C9AADA1F}" destId="{37E9778C-0629-45DF-85E6-4E36175F914E}" srcOrd="0" destOrd="1" presId="urn:microsoft.com/office/officeart/2005/8/layout/vList6"/>
    <dgm:cxn modelId="{F946843C-77CE-4768-A841-699DEDEE1D84}" srcId="{598A63F7-4B9C-4ACA-87D9-7EB53A99AA7C}" destId="{7016EEB6-E21B-4748-9C71-BB2BB3781ABF}" srcOrd="0" destOrd="0" parTransId="{B47AF71F-9D37-42AB-A910-05710016A75F}" sibTransId="{2C03C7C9-5E10-4A20-9F6F-B313E07E9EEA}"/>
    <dgm:cxn modelId="{46B17385-47AB-4574-926C-E97C405CC372}" type="presOf" srcId="{DB897D2A-59F1-4162-8236-2C78DF9A999D}" destId="{0EF5873F-48AA-4A60-BA59-0057DEFE3D98}" srcOrd="0" destOrd="5" presId="urn:microsoft.com/office/officeart/2005/8/layout/vList6"/>
    <dgm:cxn modelId="{EA1C761D-18FE-44AC-B755-AB46FA5092D9}" srcId="{F0256A9A-4DBF-45DB-9DFB-D3691B9AFFFB}" destId="{E65AA82A-3DA4-42F8-862B-74D1FD127CF1}" srcOrd="0" destOrd="0" parTransId="{380AE1A2-E577-42B4-A21B-6CCB03FAF560}" sibTransId="{EA1FFE8F-42F0-406E-9AFC-5F49B70B212B}"/>
    <dgm:cxn modelId="{B806AF2F-A2FA-4A31-B4D5-40661C3F1E0E}" srcId="{92C91114-DA0F-42AF-A970-CAC841110A33}" destId="{598A63F7-4B9C-4ACA-87D9-7EB53A99AA7C}" srcOrd="1" destOrd="0" parTransId="{203BE875-4403-4137-B4FA-3EDC8C5EE302}" sibTransId="{42BF3F11-BAB8-4DEE-A0DA-4CEAD76E190F}"/>
    <dgm:cxn modelId="{8EC799E0-DA09-4BF5-954D-AC677D2D131A}" type="presOf" srcId="{86FE5496-4DD0-408C-AFCD-61BB4B29FA44}" destId="{0EF5873F-48AA-4A60-BA59-0057DEFE3D98}" srcOrd="0" destOrd="2" presId="urn:microsoft.com/office/officeart/2005/8/layout/vList6"/>
    <dgm:cxn modelId="{39197272-C99C-482A-AAEC-F2BBED400809}" srcId="{F0256A9A-4DBF-45DB-9DFB-D3691B9AFFFB}" destId="{55C86ED7-46A7-42A9-8CBD-26A6A1210B7E}" srcOrd="4" destOrd="0" parTransId="{9C8AC27C-9C82-4142-B4AB-337AC1D226F2}" sibTransId="{DB1FBE2C-5E6F-4DC3-A522-7220F9E88ACF}"/>
    <dgm:cxn modelId="{0842092D-4C6A-40ED-B62E-AF26FC45FAF6}" srcId="{5D3DF9AC-B925-4C29-AA92-99B2CCAEDA94}" destId="{B0B77DCB-776F-4752-93E7-033EA7EB39B4}" srcOrd="0" destOrd="0" parTransId="{64890C9A-94AE-41E9-B6FC-46C010905125}" sibTransId="{E5D4638E-1EE0-4355-B99A-D0E4F7E7D6BE}"/>
    <dgm:cxn modelId="{6299416D-FC47-41D7-AFA6-A0AE3DC28BA9}" srcId="{5D3DF9AC-B925-4C29-AA92-99B2CCAEDA94}" destId="{BE01376C-E47A-4D6E-BA11-4099C9AADA1F}" srcOrd="1" destOrd="0" parTransId="{FE4C120E-415A-4294-B850-B27C35E56F6D}" sibTransId="{B1EE776B-EB2D-43A9-9014-6FD21125F733}"/>
    <dgm:cxn modelId="{C61C8FD0-1F5F-49A7-9A42-7A06425538E2}" type="presOf" srcId="{E7769E86-1233-41B4-A7B6-DD376DB97E06}" destId="{33225B81-92CA-435B-98F7-165082DF7E56}" srcOrd="0" destOrd="2" presId="urn:microsoft.com/office/officeart/2005/8/layout/vList6"/>
    <dgm:cxn modelId="{E504DB73-8585-4E85-B40A-9FBD3B4E58AE}" srcId="{F0256A9A-4DBF-45DB-9DFB-D3691B9AFFFB}" destId="{DB897D2A-59F1-4162-8236-2C78DF9A999D}" srcOrd="5" destOrd="0" parTransId="{FC4ABC2F-C6C9-4DA1-96A1-1F2972694456}" sibTransId="{DEC58398-0FAE-48A3-9B9F-23DF9749CDCF}"/>
    <dgm:cxn modelId="{2DFF7097-430E-4E11-A06A-0BA6026CEB4D}" srcId="{92C91114-DA0F-42AF-A970-CAC841110A33}" destId="{530CCABA-A864-4477-AE62-DD7607B867ED}" srcOrd="2" destOrd="0" parTransId="{B75E7E47-B246-4F68-BADD-741B7DF88DA7}" sibTransId="{4D8B8B1B-9205-42A2-8AC5-134BB7755BDE}"/>
    <dgm:cxn modelId="{1E93E6B0-97AF-416D-9F8A-1664FD11BFC1}" type="presOf" srcId="{E65AA82A-3DA4-42F8-862B-74D1FD127CF1}" destId="{0EF5873F-48AA-4A60-BA59-0057DEFE3D98}" srcOrd="0" destOrd="0" presId="urn:microsoft.com/office/officeart/2005/8/layout/vList6"/>
    <dgm:cxn modelId="{27125B7E-B507-4059-84FD-7B11BD5D04A8}" type="presOf" srcId="{92C91114-DA0F-42AF-A970-CAC841110A33}" destId="{DC82BACB-7287-442A-A34B-7AF386A0857E}" srcOrd="0" destOrd="0" presId="urn:microsoft.com/office/officeart/2005/8/layout/vList6"/>
    <dgm:cxn modelId="{AAE47E32-8C1E-40F2-B30A-8B0212873ACA}" srcId="{598A63F7-4B9C-4ACA-87D9-7EB53A99AA7C}" destId="{E7769E86-1233-41B4-A7B6-DD376DB97E06}" srcOrd="2" destOrd="0" parTransId="{E9162342-9008-4474-A15E-8D2730C46EC7}" sibTransId="{8F0EA2FF-EE7E-4E9A-9439-C9A31D4C1EB5}"/>
    <dgm:cxn modelId="{44ADDD40-82B0-46F2-A4C2-AF5CC8607C26}" type="presOf" srcId="{7016EEB6-E21B-4748-9C71-BB2BB3781ABF}" destId="{33225B81-92CA-435B-98F7-165082DF7E56}" srcOrd="0" destOrd="0" presId="urn:microsoft.com/office/officeart/2005/8/layout/vList6"/>
    <dgm:cxn modelId="{D659D9BA-7C3F-411B-9121-CAC162B171F9}" type="presOf" srcId="{5D3DF9AC-B925-4C29-AA92-99B2CCAEDA94}" destId="{A61DB437-3FC0-46AD-AE4A-CCA1CFA1AA07}" srcOrd="0" destOrd="0" presId="urn:microsoft.com/office/officeart/2005/8/layout/vList6"/>
    <dgm:cxn modelId="{EA9BB985-C502-4B14-A6B3-35077474D6CD}" type="presOf" srcId="{B0B77DCB-776F-4752-93E7-033EA7EB39B4}" destId="{37E9778C-0629-45DF-85E6-4E36175F914E}" srcOrd="0" destOrd="0" presId="urn:microsoft.com/office/officeart/2005/8/layout/vList6"/>
    <dgm:cxn modelId="{73394AF7-C7BE-4ED4-85FD-596BC3424884}" srcId="{F0256A9A-4DBF-45DB-9DFB-D3691B9AFFFB}" destId="{86FE5496-4DD0-408C-AFCD-61BB4B29FA44}" srcOrd="2" destOrd="0" parTransId="{E1E56FB3-5833-47BB-8BB9-2841A576C097}" sibTransId="{79489CBA-9BF0-4F2B-AFC9-C126B8AA0089}"/>
    <dgm:cxn modelId="{62ADC504-2DFA-4578-8B2E-638010FD1580}" type="presOf" srcId="{E5E0D2A0-0AAD-4A8B-969B-1B3D670662EB}" destId="{0EF5873F-48AA-4A60-BA59-0057DEFE3D98}" srcOrd="0" destOrd="3" presId="urn:microsoft.com/office/officeart/2005/8/layout/vList6"/>
    <dgm:cxn modelId="{3521D286-7298-4279-BC5F-5B76994A8DEB}" srcId="{598A63F7-4B9C-4ACA-87D9-7EB53A99AA7C}" destId="{2DE4D9E0-0FE1-4331-9F1F-17D198712095}" srcOrd="1" destOrd="0" parTransId="{ED43F934-4881-4365-B2AF-B6737D15C7C7}" sibTransId="{D644C1B1-FA58-4098-A674-6FB6ECF2A564}"/>
    <dgm:cxn modelId="{9CD0AE0C-298B-407C-A197-304D43A15856}" srcId="{92C91114-DA0F-42AF-A970-CAC841110A33}" destId="{F0256A9A-4DBF-45DB-9DFB-D3691B9AFFFB}" srcOrd="0" destOrd="0" parTransId="{351D2A81-DF57-4830-A6FE-DB6C60FDA2F2}" sibTransId="{37701AB7-7F86-47CB-80DC-AEFFB7893248}"/>
    <dgm:cxn modelId="{CA472B34-4C08-4F9B-952C-CC05D2C89973}" type="presOf" srcId="{55C86ED7-46A7-42A9-8CBD-26A6A1210B7E}" destId="{0EF5873F-48AA-4A60-BA59-0057DEFE3D98}" srcOrd="0" destOrd="4" presId="urn:microsoft.com/office/officeart/2005/8/layout/vList6"/>
    <dgm:cxn modelId="{17A5D1F9-5D11-45B7-A807-31AA7D31A2B0}" type="presOf" srcId="{598A63F7-4B9C-4ACA-87D9-7EB53A99AA7C}" destId="{87E6385F-2B47-4CD7-A611-04D22867863E}" srcOrd="0" destOrd="0" presId="urn:microsoft.com/office/officeart/2005/8/layout/vList6"/>
    <dgm:cxn modelId="{7AF1FE9C-07C2-451A-9A21-6586AC5E7B6C}" srcId="{5D3DF9AC-B925-4C29-AA92-99B2CCAEDA94}" destId="{19B8DCE1-EF1F-43D1-99D9-ED55603CE3EA}" srcOrd="2" destOrd="0" parTransId="{F2D48DA1-11EA-44D6-BDE2-C220F7F460EA}" sibTransId="{F64181B7-2BB2-499F-AAA3-9AF398352255}"/>
    <dgm:cxn modelId="{F4425A12-88A8-4675-A56C-2471B50AC19D}" type="presOf" srcId="{19B8DCE1-EF1F-43D1-99D9-ED55603CE3EA}" destId="{37E9778C-0629-45DF-85E6-4E36175F914E}" srcOrd="0" destOrd="2" presId="urn:microsoft.com/office/officeart/2005/8/layout/vList6"/>
    <dgm:cxn modelId="{492C0D27-CEE2-4C4F-A48A-FB58309E7777}" type="presOf" srcId="{67C5E952-5E36-3F42-BFCB-7ED605A829F1}" destId="{0EF5873F-48AA-4A60-BA59-0057DEFE3D98}" srcOrd="0" destOrd="1" presId="urn:microsoft.com/office/officeart/2005/8/layout/vList6"/>
    <dgm:cxn modelId="{C6339CB5-A1C9-40E8-8A3F-826E2D6234C1}" srcId="{530CCABA-A864-4477-AE62-DD7607B867ED}" destId="{2A616823-0711-47D2-AE3B-A1CAEDBFDB81}" srcOrd="0" destOrd="0" parTransId="{61813976-380D-4F60-B4B1-69B6BEE6D67F}" sibTransId="{1852C28A-DCA0-4615-873C-9D78E4CC98E9}"/>
    <dgm:cxn modelId="{E1125A3E-7AB9-4A6F-AF1D-3431CDED2B8B}" type="presOf" srcId="{2A616823-0711-47D2-AE3B-A1CAEDBFDB81}" destId="{82EA6EDC-2E2F-47F4-BF6C-87B36A2A9C77}" srcOrd="0" destOrd="0" presId="urn:microsoft.com/office/officeart/2005/8/layout/vList6"/>
    <dgm:cxn modelId="{69AE3BDC-2B5B-4A7F-B3B9-868A39C652B6}" srcId="{92C91114-DA0F-42AF-A970-CAC841110A33}" destId="{5D3DF9AC-B925-4C29-AA92-99B2CCAEDA94}" srcOrd="3" destOrd="0" parTransId="{30B8D212-E60E-4024-98E6-F8B3CFD516E8}" sibTransId="{FF2B8795-972F-4B23-9004-01D5A85622C2}"/>
    <dgm:cxn modelId="{FF8AAFCA-9C5E-40E9-AB52-B415CED8270C}" srcId="{F0256A9A-4DBF-45DB-9DFB-D3691B9AFFFB}" destId="{E5E0D2A0-0AAD-4A8B-969B-1B3D670662EB}" srcOrd="3" destOrd="0" parTransId="{EA15234D-71DB-46F3-8DFE-74CA970BD488}" sibTransId="{69A88035-B93E-4E8F-9190-0D0637869F14}"/>
    <dgm:cxn modelId="{08B59C15-B5E8-495F-9DD6-F58DA967C67A}" type="presParOf" srcId="{DC82BACB-7287-442A-A34B-7AF386A0857E}" destId="{030604C1-6732-4E09-87C5-65885FBDE213}" srcOrd="0" destOrd="0" presId="urn:microsoft.com/office/officeart/2005/8/layout/vList6"/>
    <dgm:cxn modelId="{FAE93A1E-DD47-45D9-B19C-ADB6052C4294}" type="presParOf" srcId="{030604C1-6732-4E09-87C5-65885FBDE213}" destId="{2014F11B-6898-41C0-86EE-A8F1A8F5A94F}" srcOrd="0" destOrd="0" presId="urn:microsoft.com/office/officeart/2005/8/layout/vList6"/>
    <dgm:cxn modelId="{12FE31D2-8183-49FF-8E66-02DB5C68EC48}" type="presParOf" srcId="{030604C1-6732-4E09-87C5-65885FBDE213}" destId="{0EF5873F-48AA-4A60-BA59-0057DEFE3D98}" srcOrd="1" destOrd="0" presId="urn:microsoft.com/office/officeart/2005/8/layout/vList6"/>
    <dgm:cxn modelId="{91FF4400-C998-44F9-BD19-E0FB2A82B651}" type="presParOf" srcId="{DC82BACB-7287-442A-A34B-7AF386A0857E}" destId="{6205E29F-A40C-4210-950A-F5B3F69C81F3}" srcOrd="1" destOrd="0" presId="urn:microsoft.com/office/officeart/2005/8/layout/vList6"/>
    <dgm:cxn modelId="{63B39E57-6E1B-444F-A1E5-243F29C7E134}" type="presParOf" srcId="{DC82BACB-7287-442A-A34B-7AF386A0857E}" destId="{497744DA-A4D5-4810-AB75-EDB6B0CE9691}" srcOrd="2" destOrd="0" presId="urn:microsoft.com/office/officeart/2005/8/layout/vList6"/>
    <dgm:cxn modelId="{41B05894-1DA4-44CA-9439-B836FFCCF903}" type="presParOf" srcId="{497744DA-A4D5-4810-AB75-EDB6B0CE9691}" destId="{87E6385F-2B47-4CD7-A611-04D22867863E}" srcOrd="0" destOrd="0" presId="urn:microsoft.com/office/officeart/2005/8/layout/vList6"/>
    <dgm:cxn modelId="{8C6296EE-21A1-4F56-B52D-8245423C295F}" type="presParOf" srcId="{497744DA-A4D5-4810-AB75-EDB6B0CE9691}" destId="{33225B81-92CA-435B-98F7-165082DF7E56}" srcOrd="1" destOrd="0" presId="urn:microsoft.com/office/officeart/2005/8/layout/vList6"/>
    <dgm:cxn modelId="{53F60390-7A6F-45CE-BB0B-0A6059FEDE3E}" type="presParOf" srcId="{DC82BACB-7287-442A-A34B-7AF386A0857E}" destId="{0724E8C6-EBE8-416B-A460-09BFC898A965}" srcOrd="3" destOrd="0" presId="urn:microsoft.com/office/officeart/2005/8/layout/vList6"/>
    <dgm:cxn modelId="{15986D03-CFCB-41B3-A7B8-585483D82966}" type="presParOf" srcId="{DC82BACB-7287-442A-A34B-7AF386A0857E}" destId="{CC480370-A5BB-416D-8003-522896AB8FDD}" srcOrd="4" destOrd="0" presId="urn:microsoft.com/office/officeart/2005/8/layout/vList6"/>
    <dgm:cxn modelId="{474EF3BF-BD5D-43FE-AC57-114D1FF88258}" type="presParOf" srcId="{CC480370-A5BB-416D-8003-522896AB8FDD}" destId="{5ECF4CF7-45BF-4377-B7FB-5B30EA6E644F}" srcOrd="0" destOrd="0" presId="urn:microsoft.com/office/officeart/2005/8/layout/vList6"/>
    <dgm:cxn modelId="{00027D11-E126-4BF1-8745-90084A5BD8F4}" type="presParOf" srcId="{CC480370-A5BB-416D-8003-522896AB8FDD}" destId="{82EA6EDC-2E2F-47F4-BF6C-87B36A2A9C77}" srcOrd="1" destOrd="0" presId="urn:microsoft.com/office/officeart/2005/8/layout/vList6"/>
    <dgm:cxn modelId="{729F7A7F-9E29-4CBB-A396-4C3F57B0B943}" type="presParOf" srcId="{DC82BACB-7287-442A-A34B-7AF386A0857E}" destId="{7F46659A-F829-4B2A-A6A9-DA7A7206610A}" srcOrd="5" destOrd="0" presId="urn:microsoft.com/office/officeart/2005/8/layout/vList6"/>
    <dgm:cxn modelId="{D4D19F26-A071-4870-8A6C-1B8D84E9AFE8}" type="presParOf" srcId="{DC82BACB-7287-442A-A34B-7AF386A0857E}" destId="{E0961543-77E2-4731-A90C-E356BCA30F1A}" srcOrd="6" destOrd="0" presId="urn:microsoft.com/office/officeart/2005/8/layout/vList6"/>
    <dgm:cxn modelId="{41527392-1CA9-4095-B288-EA3C680DE9DB}" type="presParOf" srcId="{E0961543-77E2-4731-A90C-E356BCA30F1A}" destId="{A61DB437-3FC0-46AD-AE4A-CCA1CFA1AA07}" srcOrd="0" destOrd="0" presId="urn:microsoft.com/office/officeart/2005/8/layout/vList6"/>
    <dgm:cxn modelId="{BE38595D-A431-4753-B257-DA1483BE4072}" type="presParOf" srcId="{E0961543-77E2-4731-A90C-E356BCA30F1A}" destId="{37E9778C-0629-45DF-85E6-4E36175F914E}"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16BE21-318D-416F-8AB4-B83B42D37CC6}" type="doc">
      <dgm:prSet loTypeId="urn:microsoft.com/office/officeart/2005/8/layout/lProcess2" loCatId="list" qsTypeId="urn:microsoft.com/office/officeart/2005/8/quickstyle/simple1" qsCatId="simple" csTypeId="urn:microsoft.com/office/officeart/2005/8/colors/colorful2" csCatId="colorful" phldr="1"/>
      <dgm:spPr/>
      <dgm:t>
        <a:bodyPr/>
        <a:lstStyle/>
        <a:p>
          <a:endParaRPr lang="en-US"/>
        </a:p>
      </dgm:t>
    </dgm:pt>
    <dgm:pt modelId="{6B8BCDFE-EB77-4BC4-AC0D-E840BB622F15}">
      <dgm:prSet phldrT="[Text]" custT="1"/>
      <dgm:spPr/>
      <dgm:t>
        <a:bodyPr/>
        <a:lstStyle/>
        <a:p>
          <a:endParaRPr lang="en-US" sz="1800" dirty="0">
            <a:solidFill>
              <a:schemeClr val="accent1">
                <a:lumMod val="50000"/>
              </a:schemeClr>
            </a:solidFill>
          </a:endParaRPr>
        </a:p>
      </dgm:t>
    </dgm:pt>
    <dgm:pt modelId="{0A60208F-98F0-4A04-94EA-BEB8D875AD56}" type="parTrans" cxnId="{CEF4D263-40CF-44C2-A9DD-C2157051AE2A}">
      <dgm:prSet/>
      <dgm:spPr/>
      <dgm:t>
        <a:bodyPr/>
        <a:lstStyle/>
        <a:p>
          <a:endParaRPr lang="en-US"/>
        </a:p>
      </dgm:t>
    </dgm:pt>
    <dgm:pt modelId="{5F5DB6A7-647B-4E4E-BB56-1B3050C2221C}" type="sibTrans" cxnId="{CEF4D263-40CF-44C2-A9DD-C2157051AE2A}">
      <dgm:prSet/>
      <dgm:spPr/>
      <dgm:t>
        <a:bodyPr/>
        <a:lstStyle/>
        <a:p>
          <a:endParaRPr lang="en-US"/>
        </a:p>
      </dgm:t>
    </dgm:pt>
    <dgm:pt modelId="{B4C238E3-4BDC-4AC8-93A7-F6F16E856C47}">
      <dgm:prSet phldrT="[Text]" custT="1"/>
      <dgm:spPr>
        <a:solidFill>
          <a:schemeClr val="bg2">
            <a:lumMod val="75000"/>
          </a:schemeClr>
        </a:solidFill>
      </dgm:spPr>
      <dgm:t>
        <a:bodyPr/>
        <a:lstStyle/>
        <a:p>
          <a:r>
            <a:rPr lang="en-US" sz="1600" dirty="0" smtClean="0"/>
            <a:t>55 GLH</a:t>
          </a:r>
        </a:p>
        <a:p>
          <a:r>
            <a:rPr lang="en-US" sz="1600" dirty="0" smtClean="0"/>
            <a:t>18 credits</a:t>
          </a:r>
          <a:endParaRPr lang="en-US" sz="1600" dirty="0"/>
        </a:p>
      </dgm:t>
    </dgm:pt>
    <dgm:pt modelId="{1986B720-40A5-44CB-8969-A59BE6FA0AAD}" type="parTrans" cxnId="{B2DB316B-E609-47CD-8CBF-58539836C119}">
      <dgm:prSet/>
      <dgm:spPr/>
      <dgm:t>
        <a:bodyPr/>
        <a:lstStyle/>
        <a:p>
          <a:endParaRPr lang="en-US"/>
        </a:p>
      </dgm:t>
    </dgm:pt>
    <dgm:pt modelId="{9C3DC98D-2E20-4021-BE69-1DC8D792F84C}" type="sibTrans" cxnId="{B2DB316B-E609-47CD-8CBF-58539836C119}">
      <dgm:prSet/>
      <dgm:spPr/>
      <dgm:t>
        <a:bodyPr/>
        <a:lstStyle/>
        <a:p>
          <a:endParaRPr lang="en-US"/>
        </a:p>
      </dgm:t>
    </dgm:pt>
    <dgm:pt modelId="{D29E25E6-107A-4EFF-8341-21D1DDE45886}">
      <dgm:prSet phldrT="[Text]" custT="1"/>
      <dgm:spPr/>
      <dgm:t>
        <a:bodyPr/>
        <a:lstStyle/>
        <a:p>
          <a:endParaRPr lang="en-US" sz="1800" dirty="0">
            <a:solidFill>
              <a:schemeClr val="accent1">
                <a:lumMod val="50000"/>
              </a:schemeClr>
            </a:solidFill>
          </a:endParaRPr>
        </a:p>
      </dgm:t>
    </dgm:pt>
    <dgm:pt modelId="{6EA5E7A6-2451-4995-9964-11037777D82A}" type="parTrans" cxnId="{61F370AC-2C2F-4717-B54E-44010EEDE80F}">
      <dgm:prSet/>
      <dgm:spPr/>
      <dgm:t>
        <a:bodyPr/>
        <a:lstStyle/>
        <a:p>
          <a:endParaRPr lang="en-US"/>
        </a:p>
      </dgm:t>
    </dgm:pt>
    <dgm:pt modelId="{5A349E7E-1923-4D9F-9318-6A843189E960}" type="sibTrans" cxnId="{61F370AC-2C2F-4717-B54E-44010EEDE80F}">
      <dgm:prSet/>
      <dgm:spPr/>
      <dgm:t>
        <a:bodyPr/>
        <a:lstStyle/>
        <a:p>
          <a:endParaRPr lang="en-US"/>
        </a:p>
      </dgm:t>
    </dgm:pt>
    <dgm:pt modelId="{916B038C-7F27-42A1-94C2-E89F43C69C1F}">
      <dgm:prSet phldrT="[Text]" custT="1"/>
      <dgm:spPr/>
      <dgm:t>
        <a:bodyPr/>
        <a:lstStyle/>
        <a:p>
          <a:endParaRPr lang="en-US" sz="1800" dirty="0"/>
        </a:p>
      </dgm:t>
    </dgm:pt>
    <dgm:pt modelId="{11388350-5E08-4511-BD5E-EC45870B31E2}" type="parTrans" cxnId="{353C29D0-1BBB-4901-B75D-E633DC64DB19}">
      <dgm:prSet/>
      <dgm:spPr/>
      <dgm:t>
        <a:bodyPr/>
        <a:lstStyle/>
        <a:p>
          <a:endParaRPr lang="en-US"/>
        </a:p>
      </dgm:t>
    </dgm:pt>
    <dgm:pt modelId="{79E84433-DE0E-4487-AE1F-5E96BEE1F3C3}" type="sibTrans" cxnId="{353C29D0-1BBB-4901-B75D-E633DC64DB19}">
      <dgm:prSet/>
      <dgm:spPr/>
      <dgm:t>
        <a:bodyPr/>
        <a:lstStyle/>
        <a:p>
          <a:endParaRPr lang="en-US"/>
        </a:p>
      </dgm:t>
    </dgm:pt>
    <dgm:pt modelId="{4005CB40-88DA-4497-B233-C73574B35DCE}" type="pres">
      <dgm:prSet presAssocID="{A416BE21-318D-416F-8AB4-B83B42D37CC6}" presName="theList" presStyleCnt="0">
        <dgm:presLayoutVars>
          <dgm:dir/>
          <dgm:animLvl val="lvl"/>
          <dgm:resizeHandles val="exact"/>
        </dgm:presLayoutVars>
      </dgm:prSet>
      <dgm:spPr/>
      <dgm:t>
        <a:bodyPr/>
        <a:lstStyle/>
        <a:p>
          <a:endParaRPr lang="en-US"/>
        </a:p>
      </dgm:t>
    </dgm:pt>
    <dgm:pt modelId="{364B5328-6F07-4C15-A2A4-B73467376D6D}" type="pres">
      <dgm:prSet presAssocID="{6B8BCDFE-EB77-4BC4-AC0D-E840BB622F15}" presName="compNode" presStyleCnt="0"/>
      <dgm:spPr/>
    </dgm:pt>
    <dgm:pt modelId="{0EDE915A-A9DD-4C2D-B38B-D4B1CFE054A3}" type="pres">
      <dgm:prSet presAssocID="{6B8BCDFE-EB77-4BC4-AC0D-E840BB622F15}" presName="aNode" presStyleLbl="bgShp" presStyleIdx="0" presStyleCnt="3" custLinFactNeighborX="3157"/>
      <dgm:spPr/>
      <dgm:t>
        <a:bodyPr/>
        <a:lstStyle/>
        <a:p>
          <a:endParaRPr lang="en-US"/>
        </a:p>
      </dgm:t>
    </dgm:pt>
    <dgm:pt modelId="{D447C0A1-327A-4610-87AE-CCCAE59C85B7}" type="pres">
      <dgm:prSet presAssocID="{6B8BCDFE-EB77-4BC4-AC0D-E840BB622F15}" presName="textNode" presStyleLbl="bgShp" presStyleIdx="0" presStyleCnt="3"/>
      <dgm:spPr/>
      <dgm:t>
        <a:bodyPr/>
        <a:lstStyle/>
        <a:p>
          <a:endParaRPr lang="en-US"/>
        </a:p>
      </dgm:t>
    </dgm:pt>
    <dgm:pt modelId="{721B2D0B-8F86-44BF-A318-2DAC636DFBF5}" type="pres">
      <dgm:prSet presAssocID="{6B8BCDFE-EB77-4BC4-AC0D-E840BB622F15}" presName="compChildNode" presStyleCnt="0"/>
      <dgm:spPr/>
    </dgm:pt>
    <dgm:pt modelId="{157E7F38-3188-410C-8EB1-722EC648A183}" type="pres">
      <dgm:prSet presAssocID="{6B8BCDFE-EB77-4BC4-AC0D-E840BB622F15}" presName="theInnerList" presStyleCnt="0"/>
      <dgm:spPr/>
    </dgm:pt>
    <dgm:pt modelId="{036670B0-BE0E-4C95-8AC4-53EE6CA332F1}" type="pres">
      <dgm:prSet presAssocID="{B4C238E3-4BDC-4AC8-93A7-F6F16E856C47}" presName="childNode" presStyleLbl="node1" presStyleIdx="0" presStyleCnt="1" custScaleX="80484" custScaleY="22899" custLinFactNeighborX="2367" custLinFactNeighborY="43252">
        <dgm:presLayoutVars>
          <dgm:bulletEnabled val="1"/>
        </dgm:presLayoutVars>
      </dgm:prSet>
      <dgm:spPr/>
      <dgm:t>
        <a:bodyPr/>
        <a:lstStyle/>
        <a:p>
          <a:endParaRPr lang="en-US"/>
        </a:p>
      </dgm:t>
    </dgm:pt>
    <dgm:pt modelId="{AA6B0D03-D1FE-4C1B-A45A-D17EB4D45493}" type="pres">
      <dgm:prSet presAssocID="{6B8BCDFE-EB77-4BC4-AC0D-E840BB622F15}" presName="aSpace" presStyleCnt="0"/>
      <dgm:spPr/>
    </dgm:pt>
    <dgm:pt modelId="{2FD633AF-E4DF-4491-9EF6-6AFDA2622547}" type="pres">
      <dgm:prSet presAssocID="{D29E25E6-107A-4EFF-8341-21D1DDE45886}" presName="compNode" presStyleCnt="0"/>
      <dgm:spPr/>
    </dgm:pt>
    <dgm:pt modelId="{D4074CAF-7B43-442B-8391-33D5B9C4842C}" type="pres">
      <dgm:prSet presAssocID="{D29E25E6-107A-4EFF-8341-21D1DDE45886}" presName="aNode" presStyleLbl="bgShp" presStyleIdx="1" presStyleCnt="3"/>
      <dgm:spPr/>
      <dgm:t>
        <a:bodyPr/>
        <a:lstStyle/>
        <a:p>
          <a:endParaRPr lang="en-US"/>
        </a:p>
      </dgm:t>
    </dgm:pt>
    <dgm:pt modelId="{E2965E52-688E-4C07-BD77-E2A9FAF09428}" type="pres">
      <dgm:prSet presAssocID="{D29E25E6-107A-4EFF-8341-21D1DDE45886}" presName="textNode" presStyleLbl="bgShp" presStyleIdx="1" presStyleCnt="3"/>
      <dgm:spPr/>
      <dgm:t>
        <a:bodyPr/>
        <a:lstStyle/>
        <a:p>
          <a:endParaRPr lang="en-US"/>
        </a:p>
      </dgm:t>
    </dgm:pt>
    <dgm:pt modelId="{0C8915E0-8EC0-4312-A419-CAFB524AFD12}" type="pres">
      <dgm:prSet presAssocID="{D29E25E6-107A-4EFF-8341-21D1DDE45886}" presName="compChildNode" presStyleCnt="0"/>
      <dgm:spPr/>
    </dgm:pt>
    <dgm:pt modelId="{C6C3AC15-5406-4D45-AC0F-E530F9143532}" type="pres">
      <dgm:prSet presAssocID="{D29E25E6-107A-4EFF-8341-21D1DDE45886}" presName="theInnerList" presStyleCnt="0"/>
      <dgm:spPr/>
    </dgm:pt>
    <dgm:pt modelId="{780C91D1-FB48-4101-BA53-C41EBED1E94C}" type="pres">
      <dgm:prSet presAssocID="{D29E25E6-107A-4EFF-8341-21D1DDE45886}" presName="aSpace" presStyleCnt="0"/>
      <dgm:spPr/>
    </dgm:pt>
    <dgm:pt modelId="{FB31EDCD-CEA4-45F6-976A-CF10E79B377B}" type="pres">
      <dgm:prSet presAssocID="{916B038C-7F27-42A1-94C2-E89F43C69C1F}" presName="compNode" presStyleCnt="0"/>
      <dgm:spPr/>
    </dgm:pt>
    <dgm:pt modelId="{D280D737-33C1-4D48-9EBF-378ECFFD9EBB}" type="pres">
      <dgm:prSet presAssocID="{916B038C-7F27-42A1-94C2-E89F43C69C1F}" presName="aNode" presStyleLbl="bgShp" presStyleIdx="2" presStyleCnt="3" custLinFactNeighborX="38" custLinFactNeighborY="1705"/>
      <dgm:spPr/>
      <dgm:t>
        <a:bodyPr/>
        <a:lstStyle/>
        <a:p>
          <a:endParaRPr lang="en-US"/>
        </a:p>
      </dgm:t>
    </dgm:pt>
    <dgm:pt modelId="{83E4C869-E67C-4136-BD8D-67B549AC5F4E}" type="pres">
      <dgm:prSet presAssocID="{916B038C-7F27-42A1-94C2-E89F43C69C1F}" presName="textNode" presStyleLbl="bgShp" presStyleIdx="2" presStyleCnt="3"/>
      <dgm:spPr/>
      <dgm:t>
        <a:bodyPr/>
        <a:lstStyle/>
        <a:p>
          <a:endParaRPr lang="en-US"/>
        </a:p>
      </dgm:t>
    </dgm:pt>
    <dgm:pt modelId="{DD758B18-33A8-4A8F-9EF5-BE59B94225FA}" type="pres">
      <dgm:prSet presAssocID="{916B038C-7F27-42A1-94C2-E89F43C69C1F}" presName="compChildNode" presStyleCnt="0"/>
      <dgm:spPr/>
    </dgm:pt>
    <dgm:pt modelId="{6BE09407-91BE-455D-A6E3-FCD73F6DBCBD}" type="pres">
      <dgm:prSet presAssocID="{916B038C-7F27-42A1-94C2-E89F43C69C1F}" presName="theInnerList" presStyleCnt="0"/>
      <dgm:spPr/>
    </dgm:pt>
  </dgm:ptLst>
  <dgm:cxnLst>
    <dgm:cxn modelId="{2A11367A-BA14-4F1C-86A5-30F6A6149A65}" type="presOf" srcId="{D29E25E6-107A-4EFF-8341-21D1DDE45886}" destId="{D4074CAF-7B43-442B-8391-33D5B9C4842C}" srcOrd="0" destOrd="0" presId="urn:microsoft.com/office/officeart/2005/8/layout/lProcess2"/>
    <dgm:cxn modelId="{C10B5601-E2E0-4BAE-83C8-064B82A3A729}" type="presOf" srcId="{6B8BCDFE-EB77-4BC4-AC0D-E840BB622F15}" destId="{D447C0A1-327A-4610-87AE-CCCAE59C85B7}" srcOrd="1" destOrd="0" presId="urn:microsoft.com/office/officeart/2005/8/layout/lProcess2"/>
    <dgm:cxn modelId="{58E2DCA5-939F-47B1-9D0E-998AA2C35395}" type="presOf" srcId="{B4C238E3-4BDC-4AC8-93A7-F6F16E856C47}" destId="{036670B0-BE0E-4C95-8AC4-53EE6CA332F1}" srcOrd="0" destOrd="0" presId="urn:microsoft.com/office/officeart/2005/8/layout/lProcess2"/>
    <dgm:cxn modelId="{9575DDBE-BF60-41F3-B918-6DD4951A7E4F}" type="presOf" srcId="{916B038C-7F27-42A1-94C2-E89F43C69C1F}" destId="{83E4C869-E67C-4136-BD8D-67B549AC5F4E}" srcOrd="1" destOrd="0" presId="urn:microsoft.com/office/officeart/2005/8/layout/lProcess2"/>
    <dgm:cxn modelId="{61F370AC-2C2F-4717-B54E-44010EEDE80F}" srcId="{A416BE21-318D-416F-8AB4-B83B42D37CC6}" destId="{D29E25E6-107A-4EFF-8341-21D1DDE45886}" srcOrd="1" destOrd="0" parTransId="{6EA5E7A6-2451-4995-9964-11037777D82A}" sibTransId="{5A349E7E-1923-4D9F-9318-6A843189E960}"/>
    <dgm:cxn modelId="{8DCAED27-0AE6-4773-8CE6-73E8A08D6EC0}" type="presOf" srcId="{916B038C-7F27-42A1-94C2-E89F43C69C1F}" destId="{D280D737-33C1-4D48-9EBF-378ECFFD9EBB}" srcOrd="0" destOrd="0" presId="urn:microsoft.com/office/officeart/2005/8/layout/lProcess2"/>
    <dgm:cxn modelId="{B2DB316B-E609-47CD-8CBF-58539836C119}" srcId="{6B8BCDFE-EB77-4BC4-AC0D-E840BB622F15}" destId="{B4C238E3-4BDC-4AC8-93A7-F6F16E856C47}" srcOrd="0" destOrd="0" parTransId="{1986B720-40A5-44CB-8969-A59BE6FA0AAD}" sibTransId="{9C3DC98D-2E20-4021-BE69-1DC8D792F84C}"/>
    <dgm:cxn modelId="{507A0B71-447C-4BD2-ABE0-AA3B97D852A9}" type="presOf" srcId="{D29E25E6-107A-4EFF-8341-21D1DDE45886}" destId="{E2965E52-688E-4C07-BD77-E2A9FAF09428}" srcOrd="1" destOrd="0" presId="urn:microsoft.com/office/officeart/2005/8/layout/lProcess2"/>
    <dgm:cxn modelId="{353C29D0-1BBB-4901-B75D-E633DC64DB19}" srcId="{A416BE21-318D-416F-8AB4-B83B42D37CC6}" destId="{916B038C-7F27-42A1-94C2-E89F43C69C1F}" srcOrd="2" destOrd="0" parTransId="{11388350-5E08-4511-BD5E-EC45870B31E2}" sibTransId="{79E84433-DE0E-4487-AE1F-5E96BEE1F3C3}"/>
    <dgm:cxn modelId="{F837F762-CB62-4E73-8F45-6093E298EBE7}" type="presOf" srcId="{6B8BCDFE-EB77-4BC4-AC0D-E840BB622F15}" destId="{0EDE915A-A9DD-4C2D-B38B-D4B1CFE054A3}" srcOrd="0" destOrd="0" presId="urn:microsoft.com/office/officeart/2005/8/layout/lProcess2"/>
    <dgm:cxn modelId="{C5B4717E-316F-4711-8819-C8531592D402}" type="presOf" srcId="{A416BE21-318D-416F-8AB4-B83B42D37CC6}" destId="{4005CB40-88DA-4497-B233-C73574B35DCE}" srcOrd="0" destOrd="0" presId="urn:microsoft.com/office/officeart/2005/8/layout/lProcess2"/>
    <dgm:cxn modelId="{CEF4D263-40CF-44C2-A9DD-C2157051AE2A}" srcId="{A416BE21-318D-416F-8AB4-B83B42D37CC6}" destId="{6B8BCDFE-EB77-4BC4-AC0D-E840BB622F15}" srcOrd="0" destOrd="0" parTransId="{0A60208F-98F0-4A04-94EA-BEB8D875AD56}" sibTransId="{5F5DB6A7-647B-4E4E-BB56-1B3050C2221C}"/>
    <dgm:cxn modelId="{8E0F369A-90AB-4D38-8643-69EB0FBD3FE6}" type="presParOf" srcId="{4005CB40-88DA-4497-B233-C73574B35DCE}" destId="{364B5328-6F07-4C15-A2A4-B73467376D6D}" srcOrd="0" destOrd="0" presId="urn:microsoft.com/office/officeart/2005/8/layout/lProcess2"/>
    <dgm:cxn modelId="{BA9D11B2-5F5B-4F76-AD81-9CEDAB12E760}" type="presParOf" srcId="{364B5328-6F07-4C15-A2A4-B73467376D6D}" destId="{0EDE915A-A9DD-4C2D-B38B-D4B1CFE054A3}" srcOrd="0" destOrd="0" presId="urn:microsoft.com/office/officeart/2005/8/layout/lProcess2"/>
    <dgm:cxn modelId="{8F4A1F23-DC88-41E1-8D0A-D4182A85FC57}" type="presParOf" srcId="{364B5328-6F07-4C15-A2A4-B73467376D6D}" destId="{D447C0A1-327A-4610-87AE-CCCAE59C85B7}" srcOrd="1" destOrd="0" presId="urn:microsoft.com/office/officeart/2005/8/layout/lProcess2"/>
    <dgm:cxn modelId="{4B18D024-C6DA-4436-9AA3-67D7AFE5E56A}" type="presParOf" srcId="{364B5328-6F07-4C15-A2A4-B73467376D6D}" destId="{721B2D0B-8F86-44BF-A318-2DAC636DFBF5}" srcOrd="2" destOrd="0" presId="urn:microsoft.com/office/officeart/2005/8/layout/lProcess2"/>
    <dgm:cxn modelId="{C7474CAB-6CC8-4A19-9ACA-1B5C478710B0}" type="presParOf" srcId="{721B2D0B-8F86-44BF-A318-2DAC636DFBF5}" destId="{157E7F38-3188-410C-8EB1-722EC648A183}" srcOrd="0" destOrd="0" presId="urn:microsoft.com/office/officeart/2005/8/layout/lProcess2"/>
    <dgm:cxn modelId="{23B69DA0-3689-4D39-91DE-9A6AF514BC47}" type="presParOf" srcId="{157E7F38-3188-410C-8EB1-722EC648A183}" destId="{036670B0-BE0E-4C95-8AC4-53EE6CA332F1}" srcOrd="0" destOrd="0" presId="urn:microsoft.com/office/officeart/2005/8/layout/lProcess2"/>
    <dgm:cxn modelId="{EDBE9FC9-A2E2-490F-83A5-FC551EE20A5E}" type="presParOf" srcId="{4005CB40-88DA-4497-B233-C73574B35DCE}" destId="{AA6B0D03-D1FE-4C1B-A45A-D17EB4D45493}" srcOrd="1" destOrd="0" presId="urn:microsoft.com/office/officeart/2005/8/layout/lProcess2"/>
    <dgm:cxn modelId="{C907245F-558D-4651-B4AA-675CDD8C386E}" type="presParOf" srcId="{4005CB40-88DA-4497-B233-C73574B35DCE}" destId="{2FD633AF-E4DF-4491-9EF6-6AFDA2622547}" srcOrd="2" destOrd="0" presId="urn:microsoft.com/office/officeart/2005/8/layout/lProcess2"/>
    <dgm:cxn modelId="{515A6B1E-920A-4CE6-8704-CABA2E6A3724}" type="presParOf" srcId="{2FD633AF-E4DF-4491-9EF6-6AFDA2622547}" destId="{D4074CAF-7B43-442B-8391-33D5B9C4842C}" srcOrd="0" destOrd="0" presId="urn:microsoft.com/office/officeart/2005/8/layout/lProcess2"/>
    <dgm:cxn modelId="{E1C284C2-C5F2-467F-A650-8DDAF29B2800}" type="presParOf" srcId="{2FD633AF-E4DF-4491-9EF6-6AFDA2622547}" destId="{E2965E52-688E-4C07-BD77-E2A9FAF09428}" srcOrd="1" destOrd="0" presId="urn:microsoft.com/office/officeart/2005/8/layout/lProcess2"/>
    <dgm:cxn modelId="{FC740A50-0E9D-47F2-B430-6DCF6FF14124}" type="presParOf" srcId="{2FD633AF-E4DF-4491-9EF6-6AFDA2622547}" destId="{0C8915E0-8EC0-4312-A419-CAFB524AFD12}" srcOrd="2" destOrd="0" presId="urn:microsoft.com/office/officeart/2005/8/layout/lProcess2"/>
    <dgm:cxn modelId="{E733A2C2-6FF7-49B7-90DD-03E64075F700}" type="presParOf" srcId="{0C8915E0-8EC0-4312-A419-CAFB524AFD12}" destId="{C6C3AC15-5406-4D45-AC0F-E530F9143532}" srcOrd="0" destOrd="0" presId="urn:microsoft.com/office/officeart/2005/8/layout/lProcess2"/>
    <dgm:cxn modelId="{9F9E7D26-C71C-4FBE-A4BC-F51C6246E851}" type="presParOf" srcId="{4005CB40-88DA-4497-B233-C73574B35DCE}" destId="{780C91D1-FB48-4101-BA53-C41EBED1E94C}" srcOrd="3" destOrd="0" presId="urn:microsoft.com/office/officeart/2005/8/layout/lProcess2"/>
    <dgm:cxn modelId="{25C80FC2-F9C8-455D-96C2-902B3A62BEA6}" type="presParOf" srcId="{4005CB40-88DA-4497-B233-C73574B35DCE}" destId="{FB31EDCD-CEA4-45F6-976A-CF10E79B377B}" srcOrd="4" destOrd="0" presId="urn:microsoft.com/office/officeart/2005/8/layout/lProcess2"/>
    <dgm:cxn modelId="{3C39F773-FE42-4160-B3B8-3DEFAC3E4878}" type="presParOf" srcId="{FB31EDCD-CEA4-45F6-976A-CF10E79B377B}" destId="{D280D737-33C1-4D48-9EBF-378ECFFD9EBB}" srcOrd="0" destOrd="0" presId="urn:microsoft.com/office/officeart/2005/8/layout/lProcess2"/>
    <dgm:cxn modelId="{C6A8F10C-E6A5-4F1A-9C78-DF6F9B9A3B14}" type="presParOf" srcId="{FB31EDCD-CEA4-45F6-976A-CF10E79B377B}" destId="{83E4C869-E67C-4136-BD8D-67B549AC5F4E}" srcOrd="1" destOrd="0" presId="urn:microsoft.com/office/officeart/2005/8/layout/lProcess2"/>
    <dgm:cxn modelId="{090FF08D-4173-4ABC-BF88-D94FBB73186E}" type="presParOf" srcId="{FB31EDCD-CEA4-45F6-976A-CF10E79B377B}" destId="{DD758B18-33A8-4A8F-9EF5-BE59B94225FA}" srcOrd="2" destOrd="0" presId="urn:microsoft.com/office/officeart/2005/8/layout/lProcess2"/>
    <dgm:cxn modelId="{CE9DEE57-7285-44A3-A82D-8434C44B5360}" type="presParOf" srcId="{DD758B18-33A8-4A8F-9EF5-BE59B94225FA}" destId="{6BE09407-91BE-455D-A6E3-FCD73F6DBCBD}"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3B1B3A8-118D-4881-8FDB-F31D2D8688D5}" type="doc">
      <dgm:prSet loTypeId="urn:microsoft.com/office/officeart/2005/8/layout/hProcess9" loCatId="process" qsTypeId="urn:microsoft.com/office/officeart/2005/8/quickstyle/simple1" qsCatId="simple" csTypeId="urn:microsoft.com/office/officeart/2005/8/colors/accent1_2" csCatId="accent1" phldr="1"/>
      <dgm:spPr/>
    </dgm:pt>
    <dgm:pt modelId="{740D7AE2-22FC-4A14-B4CB-73B439DE01B8}">
      <dgm:prSet phldrT="[Text]"/>
      <dgm:spPr/>
      <dgm:t>
        <a:bodyPr/>
        <a:lstStyle/>
        <a:p>
          <a:r>
            <a:rPr lang="en-US" dirty="0" smtClean="0"/>
            <a:t>Teaching and learning completed sequentially</a:t>
          </a:r>
          <a:endParaRPr lang="en-US" dirty="0"/>
        </a:p>
      </dgm:t>
    </dgm:pt>
    <dgm:pt modelId="{F3EE07A2-03B0-4274-8779-7D5E118096A4}" type="parTrans" cxnId="{F7BD8608-D249-49AE-B9F4-8BE724DAA75F}">
      <dgm:prSet/>
      <dgm:spPr/>
      <dgm:t>
        <a:bodyPr/>
        <a:lstStyle/>
        <a:p>
          <a:endParaRPr lang="en-US"/>
        </a:p>
      </dgm:t>
    </dgm:pt>
    <dgm:pt modelId="{8DE2FA11-8812-4C45-9739-5FA646CC171D}" type="sibTrans" cxnId="{F7BD8608-D249-49AE-B9F4-8BE724DAA75F}">
      <dgm:prSet/>
      <dgm:spPr/>
      <dgm:t>
        <a:bodyPr/>
        <a:lstStyle/>
        <a:p>
          <a:endParaRPr lang="en-US"/>
        </a:p>
      </dgm:t>
    </dgm:pt>
    <dgm:pt modelId="{C90C4D03-9FC1-4222-AFE9-11A497E77960}">
      <dgm:prSet phldrT="[Text]"/>
      <dgm:spPr/>
      <dgm:t>
        <a:bodyPr/>
        <a:lstStyle/>
        <a:p>
          <a:r>
            <a:rPr lang="en-US" dirty="0" smtClean="0"/>
            <a:t>Readiness for assessment decision based on robust formative assessment</a:t>
          </a:r>
          <a:endParaRPr lang="en-US" dirty="0"/>
        </a:p>
      </dgm:t>
    </dgm:pt>
    <dgm:pt modelId="{2B5D2E26-5941-4F44-8C27-6FD329E8DA66}" type="parTrans" cxnId="{7F1A5192-34FD-4F1D-A587-29123768F8A5}">
      <dgm:prSet/>
      <dgm:spPr/>
      <dgm:t>
        <a:bodyPr/>
        <a:lstStyle/>
        <a:p>
          <a:endParaRPr lang="en-US"/>
        </a:p>
      </dgm:t>
    </dgm:pt>
    <dgm:pt modelId="{B666EBDB-D663-4AAA-B476-57B0E64A85E0}" type="sibTrans" cxnId="{7F1A5192-34FD-4F1D-A587-29123768F8A5}">
      <dgm:prSet/>
      <dgm:spPr/>
      <dgm:t>
        <a:bodyPr/>
        <a:lstStyle/>
        <a:p>
          <a:endParaRPr lang="en-US"/>
        </a:p>
      </dgm:t>
    </dgm:pt>
    <dgm:pt modelId="{283BE5BD-8522-4BD0-82F7-6BA99DE1D961}">
      <dgm:prSet phldrT="[Text]"/>
      <dgm:spPr/>
      <dgm:t>
        <a:bodyPr/>
        <a:lstStyle/>
        <a:p>
          <a:r>
            <a:rPr lang="en-US" dirty="0" smtClean="0"/>
            <a:t>Assessment pack released to candidate</a:t>
          </a:r>
          <a:endParaRPr lang="en-US" dirty="0"/>
        </a:p>
      </dgm:t>
    </dgm:pt>
    <dgm:pt modelId="{AAEB9753-50E6-43EB-A1DC-BF095D9BEFAC}" type="parTrans" cxnId="{83A99A28-D0EA-4DCE-9993-C81B8AFA9B27}">
      <dgm:prSet/>
      <dgm:spPr/>
      <dgm:t>
        <a:bodyPr/>
        <a:lstStyle/>
        <a:p>
          <a:endParaRPr lang="en-US"/>
        </a:p>
      </dgm:t>
    </dgm:pt>
    <dgm:pt modelId="{79E4579C-6D3F-4D4E-BD6D-87BB58B39A7E}" type="sibTrans" cxnId="{83A99A28-D0EA-4DCE-9993-C81B8AFA9B27}">
      <dgm:prSet/>
      <dgm:spPr/>
      <dgm:t>
        <a:bodyPr/>
        <a:lstStyle/>
        <a:p>
          <a:endParaRPr lang="en-US"/>
        </a:p>
      </dgm:t>
    </dgm:pt>
    <dgm:pt modelId="{289C4E40-4CF6-43D3-8F70-DFD14D7E5296}">
      <dgm:prSet/>
      <dgm:spPr/>
      <dgm:t>
        <a:bodyPr/>
        <a:lstStyle/>
        <a:p>
          <a:r>
            <a:rPr lang="en-US" dirty="0" smtClean="0"/>
            <a:t>Completion timetable agreed</a:t>
          </a:r>
          <a:endParaRPr lang="en-US" dirty="0"/>
        </a:p>
      </dgm:t>
    </dgm:pt>
    <dgm:pt modelId="{5700DB67-3358-4CCC-B023-0F6EC222396E}" type="parTrans" cxnId="{6D9F541F-10D2-40E4-A776-A80BE9784B2B}">
      <dgm:prSet/>
      <dgm:spPr/>
      <dgm:t>
        <a:bodyPr/>
        <a:lstStyle/>
        <a:p>
          <a:endParaRPr lang="en-US"/>
        </a:p>
      </dgm:t>
    </dgm:pt>
    <dgm:pt modelId="{3ED28784-2608-4835-8978-2A60102037F0}" type="sibTrans" cxnId="{6D9F541F-10D2-40E4-A776-A80BE9784B2B}">
      <dgm:prSet/>
      <dgm:spPr/>
      <dgm:t>
        <a:bodyPr/>
        <a:lstStyle/>
        <a:p>
          <a:endParaRPr lang="en-US"/>
        </a:p>
      </dgm:t>
    </dgm:pt>
    <dgm:pt modelId="{82F2C943-C7D2-4F1C-A7F9-9EFABEE3B3CF}">
      <dgm:prSet/>
      <dgm:spPr/>
      <dgm:t>
        <a:bodyPr/>
        <a:lstStyle/>
        <a:p>
          <a:r>
            <a:rPr lang="en-US" dirty="0" smtClean="0"/>
            <a:t>Candidate completes and submits  the tasks sequentially with completed declaration form </a:t>
          </a:r>
          <a:endParaRPr lang="en-US" dirty="0"/>
        </a:p>
      </dgm:t>
    </dgm:pt>
    <dgm:pt modelId="{9220F9C4-E2B9-488A-8380-EC6AE882AB99}" type="parTrans" cxnId="{34539FA0-2AF6-42EB-9826-96B0FA8181F7}">
      <dgm:prSet/>
      <dgm:spPr/>
      <dgm:t>
        <a:bodyPr/>
        <a:lstStyle/>
        <a:p>
          <a:endParaRPr lang="en-US"/>
        </a:p>
      </dgm:t>
    </dgm:pt>
    <dgm:pt modelId="{CAD7453C-E65B-4AC4-8F2F-5AFEABA5372F}" type="sibTrans" cxnId="{34539FA0-2AF6-42EB-9826-96B0FA8181F7}">
      <dgm:prSet/>
      <dgm:spPr/>
      <dgm:t>
        <a:bodyPr/>
        <a:lstStyle/>
        <a:p>
          <a:endParaRPr lang="en-US"/>
        </a:p>
      </dgm:t>
    </dgm:pt>
    <dgm:pt modelId="{1E21D9F7-C894-4FB1-9D5B-9D8C577064CB}">
      <dgm:prSet/>
      <dgm:spPr/>
      <dgm:t>
        <a:bodyPr/>
        <a:lstStyle/>
        <a:p>
          <a:r>
            <a:rPr lang="en-US" dirty="0" smtClean="0"/>
            <a:t>IA reviews Task A and assesses Tasks B-C using City &amp; Guilds marking requirements</a:t>
          </a:r>
          <a:endParaRPr lang="en-US" dirty="0"/>
        </a:p>
      </dgm:t>
    </dgm:pt>
    <dgm:pt modelId="{B9A665AB-E7BD-4A02-AA36-66922D9A825F}" type="parTrans" cxnId="{F1FB7F7D-59E8-4890-A9E6-7A27C3497E87}">
      <dgm:prSet/>
      <dgm:spPr/>
      <dgm:t>
        <a:bodyPr/>
        <a:lstStyle/>
        <a:p>
          <a:endParaRPr lang="en-US"/>
        </a:p>
      </dgm:t>
    </dgm:pt>
    <dgm:pt modelId="{0E061ED1-AB63-451C-9DDE-9C2ADED6CB4A}" type="sibTrans" cxnId="{F1FB7F7D-59E8-4890-A9E6-7A27C3497E87}">
      <dgm:prSet/>
      <dgm:spPr/>
      <dgm:t>
        <a:bodyPr/>
        <a:lstStyle/>
        <a:p>
          <a:endParaRPr lang="en-US"/>
        </a:p>
      </dgm:t>
    </dgm:pt>
    <dgm:pt modelId="{4402266C-1B0E-47E0-999E-6C473C5972F8}" type="pres">
      <dgm:prSet presAssocID="{D3B1B3A8-118D-4881-8FDB-F31D2D8688D5}" presName="CompostProcess" presStyleCnt="0">
        <dgm:presLayoutVars>
          <dgm:dir/>
          <dgm:resizeHandles val="exact"/>
        </dgm:presLayoutVars>
      </dgm:prSet>
      <dgm:spPr/>
    </dgm:pt>
    <dgm:pt modelId="{10268F18-068E-46F4-A7F4-56127B817193}" type="pres">
      <dgm:prSet presAssocID="{D3B1B3A8-118D-4881-8FDB-F31D2D8688D5}" presName="arrow" presStyleLbl="bgShp" presStyleIdx="0" presStyleCnt="1"/>
      <dgm:spPr/>
    </dgm:pt>
    <dgm:pt modelId="{57FDE5C4-D4A4-4159-AD8F-B6D17B34BC5A}" type="pres">
      <dgm:prSet presAssocID="{D3B1B3A8-118D-4881-8FDB-F31D2D8688D5}" presName="linearProcess" presStyleCnt="0"/>
      <dgm:spPr/>
    </dgm:pt>
    <dgm:pt modelId="{C30C98B4-F315-4C59-9325-E2397C18353A}" type="pres">
      <dgm:prSet presAssocID="{740D7AE2-22FC-4A14-B4CB-73B439DE01B8}" presName="textNode" presStyleLbl="node1" presStyleIdx="0" presStyleCnt="6">
        <dgm:presLayoutVars>
          <dgm:bulletEnabled val="1"/>
        </dgm:presLayoutVars>
      </dgm:prSet>
      <dgm:spPr/>
      <dgm:t>
        <a:bodyPr/>
        <a:lstStyle/>
        <a:p>
          <a:endParaRPr lang="en-US"/>
        </a:p>
      </dgm:t>
    </dgm:pt>
    <dgm:pt modelId="{D8E71F4C-654D-489C-BC4F-1F3F23767C00}" type="pres">
      <dgm:prSet presAssocID="{8DE2FA11-8812-4C45-9739-5FA646CC171D}" presName="sibTrans" presStyleCnt="0"/>
      <dgm:spPr/>
    </dgm:pt>
    <dgm:pt modelId="{40AA1AD5-9151-41DA-B51C-82D3842929F4}" type="pres">
      <dgm:prSet presAssocID="{C90C4D03-9FC1-4222-AFE9-11A497E77960}" presName="textNode" presStyleLbl="node1" presStyleIdx="1" presStyleCnt="6">
        <dgm:presLayoutVars>
          <dgm:bulletEnabled val="1"/>
        </dgm:presLayoutVars>
      </dgm:prSet>
      <dgm:spPr/>
      <dgm:t>
        <a:bodyPr/>
        <a:lstStyle/>
        <a:p>
          <a:endParaRPr lang="en-US"/>
        </a:p>
      </dgm:t>
    </dgm:pt>
    <dgm:pt modelId="{564D284C-0C6B-4892-8105-ADBE4AAAD3CC}" type="pres">
      <dgm:prSet presAssocID="{B666EBDB-D663-4AAA-B476-57B0E64A85E0}" presName="sibTrans" presStyleCnt="0"/>
      <dgm:spPr/>
    </dgm:pt>
    <dgm:pt modelId="{4B4D3677-78DA-4E62-BD74-DC4DFA4F27E6}" type="pres">
      <dgm:prSet presAssocID="{283BE5BD-8522-4BD0-82F7-6BA99DE1D961}" presName="textNode" presStyleLbl="node1" presStyleIdx="2" presStyleCnt="6" custLinFactNeighborX="-21201" custLinFactNeighborY="-648">
        <dgm:presLayoutVars>
          <dgm:bulletEnabled val="1"/>
        </dgm:presLayoutVars>
      </dgm:prSet>
      <dgm:spPr/>
      <dgm:t>
        <a:bodyPr/>
        <a:lstStyle/>
        <a:p>
          <a:endParaRPr lang="en-US"/>
        </a:p>
      </dgm:t>
    </dgm:pt>
    <dgm:pt modelId="{CA0B1683-B96C-4E7E-8D89-32C9094D918F}" type="pres">
      <dgm:prSet presAssocID="{79E4579C-6D3F-4D4E-BD6D-87BB58B39A7E}" presName="sibTrans" presStyleCnt="0"/>
      <dgm:spPr/>
    </dgm:pt>
    <dgm:pt modelId="{B413E307-8445-4FF1-843C-13C84DBCB572}" type="pres">
      <dgm:prSet presAssocID="{289C4E40-4CF6-43D3-8F70-DFD14D7E5296}" presName="textNode" presStyleLbl="node1" presStyleIdx="3" presStyleCnt="6">
        <dgm:presLayoutVars>
          <dgm:bulletEnabled val="1"/>
        </dgm:presLayoutVars>
      </dgm:prSet>
      <dgm:spPr/>
      <dgm:t>
        <a:bodyPr/>
        <a:lstStyle/>
        <a:p>
          <a:endParaRPr lang="en-US"/>
        </a:p>
      </dgm:t>
    </dgm:pt>
    <dgm:pt modelId="{DA8EA5AA-F5F8-48B2-9F13-5F7969C7FC98}" type="pres">
      <dgm:prSet presAssocID="{3ED28784-2608-4835-8978-2A60102037F0}" presName="sibTrans" presStyleCnt="0"/>
      <dgm:spPr/>
    </dgm:pt>
    <dgm:pt modelId="{7D596A13-44A0-4301-8864-24499080ABAF}" type="pres">
      <dgm:prSet presAssocID="{82F2C943-C7D2-4F1C-A7F9-9EFABEE3B3CF}" presName="textNode" presStyleLbl="node1" presStyleIdx="4" presStyleCnt="6">
        <dgm:presLayoutVars>
          <dgm:bulletEnabled val="1"/>
        </dgm:presLayoutVars>
      </dgm:prSet>
      <dgm:spPr/>
      <dgm:t>
        <a:bodyPr/>
        <a:lstStyle/>
        <a:p>
          <a:endParaRPr lang="en-US"/>
        </a:p>
      </dgm:t>
    </dgm:pt>
    <dgm:pt modelId="{1B99F02D-A720-4D14-9AD1-5CF41AE60D80}" type="pres">
      <dgm:prSet presAssocID="{CAD7453C-E65B-4AC4-8F2F-5AFEABA5372F}" presName="sibTrans" presStyleCnt="0"/>
      <dgm:spPr/>
    </dgm:pt>
    <dgm:pt modelId="{35207DB9-CF8D-4EF0-9C0D-CD783A9CA9F8}" type="pres">
      <dgm:prSet presAssocID="{1E21D9F7-C894-4FB1-9D5B-9D8C577064CB}" presName="textNode" presStyleLbl="node1" presStyleIdx="5" presStyleCnt="6" custLinFactNeighborX="-43806" custLinFactNeighborY="1520">
        <dgm:presLayoutVars>
          <dgm:bulletEnabled val="1"/>
        </dgm:presLayoutVars>
      </dgm:prSet>
      <dgm:spPr/>
      <dgm:t>
        <a:bodyPr/>
        <a:lstStyle/>
        <a:p>
          <a:endParaRPr lang="en-US"/>
        </a:p>
      </dgm:t>
    </dgm:pt>
  </dgm:ptLst>
  <dgm:cxnLst>
    <dgm:cxn modelId="{082CDC72-DAC6-4C3F-8F37-3D737A7A2E23}" type="presOf" srcId="{82F2C943-C7D2-4F1C-A7F9-9EFABEE3B3CF}" destId="{7D596A13-44A0-4301-8864-24499080ABAF}" srcOrd="0" destOrd="0" presId="urn:microsoft.com/office/officeart/2005/8/layout/hProcess9"/>
    <dgm:cxn modelId="{1EC5D4E1-0118-4992-8E34-F2AA33F397CC}" type="presOf" srcId="{283BE5BD-8522-4BD0-82F7-6BA99DE1D961}" destId="{4B4D3677-78DA-4E62-BD74-DC4DFA4F27E6}" srcOrd="0" destOrd="0" presId="urn:microsoft.com/office/officeart/2005/8/layout/hProcess9"/>
    <dgm:cxn modelId="{83A99A28-D0EA-4DCE-9993-C81B8AFA9B27}" srcId="{D3B1B3A8-118D-4881-8FDB-F31D2D8688D5}" destId="{283BE5BD-8522-4BD0-82F7-6BA99DE1D961}" srcOrd="2" destOrd="0" parTransId="{AAEB9753-50E6-43EB-A1DC-BF095D9BEFAC}" sibTransId="{79E4579C-6D3F-4D4E-BD6D-87BB58B39A7E}"/>
    <dgm:cxn modelId="{6D9F541F-10D2-40E4-A776-A80BE9784B2B}" srcId="{D3B1B3A8-118D-4881-8FDB-F31D2D8688D5}" destId="{289C4E40-4CF6-43D3-8F70-DFD14D7E5296}" srcOrd="3" destOrd="0" parTransId="{5700DB67-3358-4CCC-B023-0F6EC222396E}" sibTransId="{3ED28784-2608-4835-8978-2A60102037F0}"/>
    <dgm:cxn modelId="{5BADD254-F6D8-49F6-B13D-68819A8850BF}" type="presOf" srcId="{289C4E40-4CF6-43D3-8F70-DFD14D7E5296}" destId="{B413E307-8445-4FF1-843C-13C84DBCB572}" srcOrd="0" destOrd="0" presId="urn:microsoft.com/office/officeart/2005/8/layout/hProcess9"/>
    <dgm:cxn modelId="{34539FA0-2AF6-42EB-9826-96B0FA8181F7}" srcId="{D3B1B3A8-118D-4881-8FDB-F31D2D8688D5}" destId="{82F2C943-C7D2-4F1C-A7F9-9EFABEE3B3CF}" srcOrd="4" destOrd="0" parTransId="{9220F9C4-E2B9-488A-8380-EC6AE882AB99}" sibTransId="{CAD7453C-E65B-4AC4-8F2F-5AFEABA5372F}"/>
    <dgm:cxn modelId="{5876B284-9CAE-4E8B-A0DD-CB2D2084C42A}" type="presOf" srcId="{C90C4D03-9FC1-4222-AFE9-11A497E77960}" destId="{40AA1AD5-9151-41DA-B51C-82D3842929F4}" srcOrd="0" destOrd="0" presId="urn:microsoft.com/office/officeart/2005/8/layout/hProcess9"/>
    <dgm:cxn modelId="{7F1A5192-34FD-4F1D-A587-29123768F8A5}" srcId="{D3B1B3A8-118D-4881-8FDB-F31D2D8688D5}" destId="{C90C4D03-9FC1-4222-AFE9-11A497E77960}" srcOrd="1" destOrd="0" parTransId="{2B5D2E26-5941-4F44-8C27-6FD329E8DA66}" sibTransId="{B666EBDB-D663-4AAA-B476-57B0E64A85E0}"/>
    <dgm:cxn modelId="{F1FB7F7D-59E8-4890-A9E6-7A27C3497E87}" srcId="{D3B1B3A8-118D-4881-8FDB-F31D2D8688D5}" destId="{1E21D9F7-C894-4FB1-9D5B-9D8C577064CB}" srcOrd="5" destOrd="0" parTransId="{B9A665AB-E7BD-4A02-AA36-66922D9A825F}" sibTransId="{0E061ED1-AB63-451C-9DDE-9C2ADED6CB4A}"/>
    <dgm:cxn modelId="{6D722453-A4BE-4B9D-97C0-C80CB37F2D5A}" type="presOf" srcId="{D3B1B3A8-118D-4881-8FDB-F31D2D8688D5}" destId="{4402266C-1B0E-47E0-999E-6C473C5972F8}" srcOrd="0" destOrd="0" presId="urn:microsoft.com/office/officeart/2005/8/layout/hProcess9"/>
    <dgm:cxn modelId="{F7BD8608-D249-49AE-B9F4-8BE724DAA75F}" srcId="{D3B1B3A8-118D-4881-8FDB-F31D2D8688D5}" destId="{740D7AE2-22FC-4A14-B4CB-73B439DE01B8}" srcOrd="0" destOrd="0" parTransId="{F3EE07A2-03B0-4274-8779-7D5E118096A4}" sibTransId="{8DE2FA11-8812-4C45-9739-5FA646CC171D}"/>
    <dgm:cxn modelId="{5D1087D3-B69E-4481-BC68-494419514776}" type="presOf" srcId="{740D7AE2-22FC-4A14-B4CB-73B439DE01B8}" destId="{C30C98B4-F315-4C59-9325-E2397C18353A}" srcOrd="0" destOrd="0" presId="urn:microsoft.com/office/officeart/2005/8/layout/hProcess9"/>
    <dgm:cxn modelId="{9EBAD075-4910-4974-862D-550FCB029D68}" type="presOf" srcId="{1E21D9F7-C894-4FB1-9D5B-9D8C577064CB}" destId="{35207DB9-CF8D-4EF0-9C0D-CD783A9CA9F8}" srcOrd="0" destOrd="0" presId="urn:microsoft.com/office/officeart/2005/8/layout/hProcess9"/>
    <dgm:cxn modelId="{F0D935AA-98E0-4961-9E2D-E477BDA2400B}" type="presParOf" srcId="{4402266C-1B0E-47E0-999E-6C473C5972F8}" destId="{10268F18-068E-46F4-A7F4-56127B817193}" srcOrd="0" destOrd="0" presId="urn:microsoft.com/office/officeart/2005/8/layout/hProcess9"/>
    <dgm:cxn modelId="{AD408F91-B795-4850-8C7C-A60F9E37770B}" type="presParOf" srcId="{4402266C-1B0E-47E0-999E-6C473C5972F8}" destId="{57FDE5C4-D4A4-4159-AD8F-B6D17B34BC5A}" srcOrd="1" destOrd="0" presId="urn:microsoft.com/office/officeart/2005/8/layout/hProcess9"/>
    <dgm:cxn modelId="{90EBD651-85F4-4205-AC1E-325EFCD11EB6}" type="presParOf" srcId="{57FDE5C4-D4A4-4159-AD8F-B6D17B34BC5A}" destId="{C30C98B4-F315-4C59-9325-E2397C18353A}" srcOrd="0" destOrd="0" presId="urn:microsoft.com/office/officeart/2005/8/layout/hProcess9"/>
    <dgm:cxn modelId="{39793CFC-E572-4CB2-BD28-D518AB33E404}" type="presParOf" srcId="{57FDE5C4-D4A4-4159-AD8F-B6D17B34BC5A}" destId="{D8E71F4C-654D-489C-BC4F-1F3F23767C00}" srcOrd="1" destOrd="0" presId="urn:microsoft.com/office/officeart/2005/8/layout/hProcess9"/>
    <dgm:cxn modelId="{9D11B80E-C74C-436B-8C7A-B50E55B9D4EC}" type="presParOf" srcId="{57FDE5C4-D4A4-4159-AD8F-B6D17B34BC5A}" destId="{40AA1AD5-9151-41DA-B51C-82D3842929F4}" srcOrd="2" destOrd="0" presId="urn:microsoft.com/office/officeart/2005/8/layout/hProcess9"/>
    <dgm:cxn modelId="{39B20FF0-9118-46B7-9DD9-FABC945EE751}" type="presParOf" srcId="{57FDE5C4-D4A4-4159-AD8F-B6D17B34BC5A}" destId="{564D284C-0C6B-4892-8105-ADBE4AAAD3CC}" srcOrd="3" destOrd="0" presId="urn:microsoft.com/office/officeart/2005/8/layout/hProcess9"/>
    <dgm:cxn modelId="{2EBB3444-0A23-495A-BB2B-B4BE431E9E43}" type="presParOf" srcId="{57FDE5C4-D4A4-4159-AD8F-B6D17B34BC5A}" destId="{4B4D3677-78DA-4E62-BD74-DC4DFA4F27E6}" srcOrd="4" destOrd="0" presId="urn:microsoft.com/office/officeart/2005/8/layout/hProcess9"/>
    <dgm:cxn modelId="{33F6FAD5-4915-439A-B9FA-93C3B8181725}" type="presParOf" srcId="{57FDE5C4-D4A4-4159-AD8F-B6D17B34BC5A}" destId="{CA0B1683-B96C-4E7E-8D89-32C9094D918F}" srcOrd="5" destOrd="0" presId="urn:microsoft.com/office/officeart/2005/8/layout/hProcess9"/>
    <dgm:cxn modelId="{97DFAF6D-183B-4B4E-90A1-0A421031FD05}" type="presParOf" srcId="{57FDE5C4-D4A4-4159-AD8F-B6D17B34BC5A}" destId="{B413E307-8445-4FF1-843C-13C84DBCB572}" srcOrd="6" destOrd="0" presId="urn:microsoft.com/office/officeart/2005/8/layout/hProcess9"/>
    <dgm:cxn modelId="{5808B505-E3DD-421B-AAA9-88CFBEF1F75D}" type="presParOf" srcId="{57FDE5C4-D4A4-4159-AD8F-B6D17B34BC5A}" destId="{DA8EA5AA-F5F8-48B2-9F13-5F7969C7FC98}" srcOrd="7" destOrd="0" presId="urn:microsoft.com/office/officeart/2005/8/layout/hProcess9"/>
    <dgm:cxn modelId="{576BD4A8-AEEB-4F1B-9A45-E793570BDE12}" type="presParOf" srcId="{57FDE5C4-D4A4-4159-AD8F-B6D17B34BC5A}" destId="{7D596A13-44A0-4301-8864-24499080ABAF}" srcOrd="8" destOrd="0" presId="urn:microsoft.com/office/officeart/2005/8/layout/hProcess9"/>
    <dgm:cxn modelId="{6FF275A9-B145-4529-8EFE-CA1EA9172C17}" type="presParOf" srcId="{57FDE5C4-D4A4-4159-AD8F-B6D17B34BC5A}" destId="{1B99F02D-A720-4D14-9AD1-5CF41AE60D80}" srcOrd="9" destOrd="0" presId="urn:microsoft.com/office/officeart/2005/8/layout/hProcess9"/>
    <dgm:cxn modelId="{DA55385E-45DB-4137-B999-0DC75FB89C95}" type="presParOf" srcId="{57FDE5C4-D4A4-4159-AD8F-B6D17B34BC5A}" destId="{35207DB9-CF8D-4EF0-9C0D-CD783A9CA9F8}"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D745624-7AA8-4846-8540-F0525F6B60D2}" type="doc">
      <dgm:prSet loTypeId="urn:microsoft.com/office/officeart/2005/8/layout/radial5" loCatId="relationship" qsTypeId="urn:microsoft.com/office/officeart/2005/8/quickstyle/simple1" qsCatId="simple" csTypeId="urn:microsoft.com/office/officeart/2005/8/colors/accent1_4" csCatId="accent1" phldr="1"/>
      <dgm:spPr/>
      <dgm:t>
        <a:bodyPr/>
        <a:lstStyle/>
        <a:p>
          <a:endParaRPr lang="en-US"/>
        </a:p>
      </dgm:t>
    </dgm:pt>
    <dgm:pt modelId="{A30EBACA-1322-4F68-A58F-CAE8AB9D6DD5}">
      <dgm:prSet phldrT="[Text]"/>
      <dgm:spPr/>
      <dgm:t>
        <a:bodyPr/>
        <a:lstStyle/>
        <a:p>
          <a:r>
            <a:rPr lang="en-US" dirty="0" smtClean="0"/>
            <a:t>Portfolio </a:t>
          </a:r>
          <a:endParaRPr lang="en-US" dirty="0"/>
        </a:p>
      </dgm:t>
    </dgm:pt>
    <dgm:pt modelId="{945B9C6B-146B-41C0-B027-714E41030766}" type="parTrans" cxnId="{B0E9D4D5-265A-4D49-B488-ED2E80AE537F}">
      <dgm:prSet/>
      <dgm:spPr/>
      <dgm:t>
        <a:bodyPr/>
        <a:lstStyle/>
        <a:p>
          <a:endParaRPr lang="en-US"/>
        </a:p>
      </dgm:t>
    </dgm:pt>
    <dgm:pt modelId="{F5D531EC-E536-4E80-9471-2A21A2DF7500}" type="sibTrans" cxnId="{B0E9D4D5-265A-4D49-B488-ED2E80AE537F}">
      <dgm:prSet/>
      <dgm:spPr/>
      <dgm:t>
        <a:bodyPr/>
        <a:lstStyle/>
        <a:p>
          <a:endParaRPr lang="en-US"/>
        </a:p>
      </dgm:t>
    </dgm:pt>
    <dgm:pt modelId="{2AB581AD-B25C-41E6-85E2-0962889DF6E4}">
      <dgm:prSet phldrT="[Text]"/>
      <dgm:spPr>
        <a:solidFill>
          <a:schemeClr val="accent5"/>
        </a:solidFill>
        <a:ln>
          <a:solidFill>
            <a:schemeClr val="accent5"/>
          </a:solidFill>
        </a:ln>
      </dgm:spPr>
      <dgm:t>
        <a:bodyPr/>
        <a:lstStyle/>
        <a:p>
          <a:r>
            <a:rPr lang="en-US" dirty="0" smtClean="0"/>
            <a:t>Work Products</a:t>
          </a:r>
          <a:endParaRPr lang="en-US" dirty="0"/>
        </a:p>
      </dgm:t>
    </dgm:pt>
    <dgm:pt modelId="{6C5912FC-A902-427E-B880-6F990A81C4F2}" type="parTrans" cxnId="{6AD01311-271A-4996-82DD-9EBBB56F1C1E}">
      <dgm:prSet/>
      <dgm:spPr/>
      <dgm:t>
        <a:bodyPr/>
        <a:lstStyle/>
        <a:p>
          <a:endParaRPr lang="en-US" dirty="0"/>
        </a:p>
      </dgm:t>
    </dgm:pt>
    <dgm:pt modelId="{64D1A2F1-DB0E-44C6-B129-68DD75A1F57C}" type="sibTrans" cxnId="{6AD01311-271A-4996-82DD-9EBBB56F1C1E}">
      <dgm:prSet/>
      <dgm:spPr/>
      <dgm:t>
        <a:bodyPr/>
        <a:lstStyle/>
        <a:p>
          <a:endParaRPr lang="en-US"/>
        </a:p>
      </dgm:t>
    </dgm:pt>
    <dgm:pt modelId="{A1A78004-2F5C-4C45-BB3B-C788F5283A82}">
      <dgm:prSet phldrT="[Text]"/>
      <dgm:spPr>
        <a:solidFill>
          <a:schemeClr val="tx1">
            <a:lumMod val="50000"/>
            <a:lumOff val="50000"/>
          </a:schemeClr>
        </a:solidFill>
        <a:ln>
          <a:solidFill>
            <a:schemeClr val="tx1">
              <a:lumMod val="25000"/>
              <a:lumOff val="75000"/>
            </a:schemeClr>
          </a:solidFill>
        </a:ln>
      </dgm:spPr>
      <dgm:t>
        <a:bodyPr/>
        <a:lstStyle/>
        <a:p>
          <a:r>
            <a:rPr lang="en-US" dirty="0" smtClean="0"/>
            <a:t>Reflections</a:t>
          </a:r>
          <a:endParaRPr lang="en-US" dirty="0"/>
        </a:p>
      </dgm:t>
    </dgm:pt>
    <dgm:pt modelId="{C334D5FB-E99B-47E9-825A-856CCC05B97F}" type="parTrans" cxnId="{60DA163B-E277-4496-B300-EDE600A09C70}">
      <dgm:prSet/>
      <dgm:spPr/>
      <dgm:t>
        <a:bodyPr/>
        <a:lstStyle/>
        <a:p>
          <a:endParaRPr lang="en-US" dirty="0"/>
        </a:p>
      </dgm:t>
    </dgm:pt>
    <dgm:pt modelId="{DF3EB933-45B8-4635-85E5-F5F15D28FF6E}" type="sibTrans" cxnId="{60DA163B-E277-4496-B300-EDE600A09C70}">
      <dgm:prSet/>
      <dgm:spPr/>
      <dgm:t>
        <a:bodyPr/>
        <a:lstStyle/>
        <a:p>
          <a:endParaRPr lang="en-US"/>
        </a:p>
      </dgm:t>
    </dgm:pt>
    <dgm:pt modelId="{10EAC25E-E512-413F-847B-473AC042AAEA}">
      <dgm:prSet phldrT="[Text]"/>
      <dgm:spPr>
        <a:solidFill>
          <a:schemeClr val="accent3"/>
        </a:solidFill>
        <a:ln>
          <a:solidFill>
            <a:schemeClr val="accent3"/>
          </a:solidFill>
        </a:ln>
      </dgm:spPr>
      <dgm:t>
        <a:bodyPr/>
        <a:lstStyle/>
        <a:p>
          <a:r>
            <a:rPr lang="en-US" dirty="0" smtClean="0"/>
            <a:t>Questions </a:t>
          </a:r>
          <a:endParaRPr lang="en-US" dirty="0"/>
        </a:p>
      </dgm:t>
    </dgm:pt>
    <dgm:pt modelId="{8AA9149F-5BD5-4ACE-AB84-2B0B4083B608}" type="parTrans" cxnId="{E634E453-BABB-43BC-9DCE-427C87E89411}">
      <dgm:prSet/>
      <dgm:spPr/>
      <dgm:t>
        <a:bodyPr/>
        <a:lstStyle/>
        <a:p>
          <a:endParaRPr lang="en-US" dirty="0"/>
        </a:p>
      </dgm:t>
    </dgm:pt>
    <dgm:pt modelId="{D1BB9597-089A-4BA5-973A-A18BF01F4450}" type="sibTrans" cxnId="{E634E453-BABB-43BC-9DCE-427C87E89411}">
      <dgm:prSet/>
      <dgm:spPr/>
      <dgm:t>
        <a:bodyPr/>
        <a:lstStyle/>
        <a:p>
          <a:endParaRPr lang="en-US"/>
        </a:p>
      </dgm:t>
    </dgm:pt>
    <dgm:pt modelId="{9D2B8E86-29B0-405A-8F74-F0A115383941}">
      <dgm:prSet phldrT="[Text]"/>
      <dgm:spPr/>
      <dgm:t>
        <a:bodyPr/>
        <a:lstStyle/>
        <a:p>
          <a:r>
            <a:rPr lang="en-US" dirty="0" smtClean="0"/>
            <a:t>EWT/WT</a:t>
          </a:r>
          <a:endParaRPr lang="en-US" dirty="0"/>
        </a:p>
      </dgm:t>
    </dgm:pt>
    <dgm:pt modelId="{159445CC-6CA3-4988-BA87-27E9A9F02AEE}" type="parTrans" cxnId="{B01FD820-4F35-4A82-8F73-307C494701F9}">
      <dgm:prSet/>
      <dgm:spPr/>
      <dgm:t>
        <a:bodyPr/>
        <a:lstStyle/>
        <a:p>
          <a:endParaRPr lang="en-US" dirty="0"/>
        </a:p>
      </dgm:t>
    </dgm:pt>
    <dgm:pt modelId="{D2A4B1B9-053E-4B3A-B0F8-AE355A0123A4}" type="sibTrans" cxnId="{B01FD820-4F35-4A82-8F73-307C494701F9}">
      <dgm:prSet/>
      <dgm:spPr/>
      <dgm:t>
        <a:bodyPr/>
        <a:lstStyle/>
        <a:p>
          <a:endParaRPr lang="en-US"/>
        </a:p>
      </dgm:t>
    </dgm:pt>
    <dgm:pt modelId="{DD895546-1721-4F1E-A79C-FB3F1DEB464A}">
      <dgm:prSet phldrT="[Text]"/>
      <dgm:spPr/>
      <dgm:t>
        <a:bodyPr/>
        <a:lstStyle/>
        <a:p>
          <a:endParaRPr lang="en-US"/>
        </a:p>
      </dgm:t>
    </dgm:pt>
    <dgm:pt modelId="{E0CA9AC6-476C-48CF-AF60-2BAE174F9E13}" type="parTrans" cxnId="{FC7FBB8F-0F96-4ABF-B8C7-B5044A40B7EB}">
      <dgm:prSet/>
      <dgm:spPr/>
      <dgm:t>
        <a:bodyPr/>
        <a:lstStyle/>
        <a:p>
          <a:endParaRPr lang="en-US"/>
        </a:p>
      </dgm:t>
    </dgm:pt>
    <dgm:pt modelId="{D5DD1BA4-38F9-4646-AB30-B9EB10FCDBC1}" type="sibTrans" cxnId="{FC7FBB8F-0F96-4ABF-B8C7-B5044A40B7EB}">
      <dgm:prSet/>
      <dgm:spPr/>
      <dgm:t>
        <a:bodyPr/>
        <a:lstStyle/>
        <a:p>
          <a:endParaRPr lang="en-US"/>
        </a:p>
      </dgm:t>
    </dgm:pt>
    <dgm:pt modelId="{A6B9C5BA-1937-4C58-804E-D78DFCAA6CBA}">
      <dgm:prSet/>
      <dgm:spPr>
        <a:solidFill>
          <a:schemeClr val="accent2"/>
        </a:solidFill>
        <a:ln>
          <a:solidFill>
            <a:schemeClr val="accent2"/>
          </a:solidFill>
        </a:ln>
      </dgm:spPr>
      <dgm:t>
        <a:bodyPr/>
        <a:lstStyle/>
        <a:p>
          <a:r>
            <a:rPr lang="en-US" dirty="0" smtClean="0"/>
            <a:t>Case studies </a:t>
          </a:r>
          <a:endParaRPr lang="en-US" dirty="0"/>
        </a:p>
      </dgm:t>
    </dgm:pt>
    <dgm:pt modelId="{227F08C6-90C2-4503-86DC-14C20C5BC7B1}" type="parTrans" cxnId="{F192B07F-7D2B-49C2-9576-9601B1E9E2AE}">
      <dgm:prSet/>
      <dgm:spPr/>
      <dgm:t>
        <a:bodyPr/>
        <a:lstStyle/>
        <a:p>
          <a:endParaRPr lang="en-US" dirty="0"/>
        </a:p>
      </dgm:t>
    </dgm:pt>
    <dgm:pt modelId="{BB5EE335-AF2E-486B-A336-8053A60CC2E8}" type="sibTrans" cxnId="{F192B07F-7D2B-49C2-9576-9601B1E9E2AE}">
      <dgm:prSet/>
      <dgm:spPr/>
      <dgm:t>
        <a:bodyPr/>
        <a:lstStyle/>
        <a:p>
          <a:endParaRPr lang="en-US"/>
        </a:p>
      </dgm:t>
    </dgm:pt>
    <dgm:pt modelId="{AAB55947-8460-4066-AE8E-A6396EC4F709}" type="pres">
      <dgm:prSet presAssocID="{ED745624-7AA8-4846-8540-F0525F6B60D2}" presName="Name0" presStyleCnt="0">
        <dgm:presLayoutVars>
          <dgm:chMax val="1"/>
          <dgm:dir/>
          <dgm:animLvl val="ctr"/>
          <dgm:resizeHandles val="exact"/>
        </dgm:presLayoutVars>
      </dgm:prSet>
      <dgm:spPr/>
      <dgm:t>
        <a:bodyPr/>
        <a:lstStyle/>
        <a:p>
          <a:endParaRPr lang="en-US"/>
        </a:p>
      </dgm:t>
    </dgm:pt>
    <dgm:pt modelId="{EDF00AD7-99B1-47BC-A790-08BDD7C8E084}" type="pres">
      <dgm:prSet presAssocID="{A30EBACA-1322-4F68-A58F-CAE8AB9D6DD5}" presName="centerShape" presStyleLbl="node0" presStyleIdx="0" presStyleCnt="1"/>
      <dgm:spPr/>
      <dgm:t>
        <a:bodyPr/>
        <a:lstStyle/>
        <a:p>
          <a:endParaRPr lang="en-US"/>
        </a:p>
      </dgm:t>
    </dgm:pt>
    <dgm:pt modelId="{0CF1C1A8-6DCB-498C-B001-7610EA0336C2}" type="pres">
      <dgm:prSet presAssocID="{6C5912FC-A902-427E-B880-6F990A81C4F2}" presName="parTrans" presStyleLbl="sibTrans2D1" presStyleIdx="0" presStyleCnt="5"/>
      <dgm:spPr/>
      <dgm:t>
        <a:bodyPr/>
        <a:lstStyle/>
        <a:p>
          <a:endParaRPr lang="en-US"/>
        </a:p>
      </dgm:t>
    </dgm:pt>
    <dgm:pt modelId="{1D17D15F-FCE9-42C0-9C6A-AB8CCD4B34F6}" type="pres">
      <dgm:prSet presAssocID="{6C5912FC-A902-427E-B880-6F990A81C4F2}" presName="connectorText" presStyleLbl="sibTrans2D1" presStyleIdx="0" presStyleCnt="5"/>
      <dgm:spPr/>
      <dgm:t>
        <a:bodyPr/>
        <a:lstStyle/>
        <a:p>
          <a:endParaRPr lang="en-US"/>
        </a:p>
      </dgm:t>
    </dgm:pt>
    <dgm:pt modelId="{39E90BFA-FCD6-4527-ABD1-EAA0F2E61FCC}" type="pres">
      <dgm:prSet presAssocID="{2AB581AD-B25C-41E6-85E2-0962889DF6E4}" presName="node" presStyleLbl="node1" presStyleIdx="0" presStyleCnt="5">
        <dgm:presLayoutVars>
          <dgm:bulletEnabled val="1"/>
        </dgm:presLayoutVars>
      </dgm:prSet>
      <dgm:spPr/>
      <dgm:t>
        <a:bodyPr/>
        <a:lstStyle/>
        <a:p>
          <a:endParaRPr lang="en-US"/>
        </a:p>
      </dgm:t>
    </dgm:pt>
    <dgm:pt modelId="{36F73A80-B756-4B1B-A78C-75A9EA8F0D42}" type="pres">
      <dgm:prSet presAssocID="{C334D5FB-E99B-47E9-825A-856CCC05B97F}" presName="parTrans" presStyleLbl="sibTrans2D1" presStyleIdx="1" presStyleCnt="5"/>
      <dgm:spPr/>
      <dgm:t>
        <a:bodyPr/>
        <a:lstStyle/>
        <a:p>
          <a:endParaRPr lang="en-US"/>
        </a:p>
      </dgm:t>
    </dgm:pt>
    <dgm:pt modelId="{B58152AD-D1A4-447E-B184-E1FAA9D4A2B6}" type="pres">
      <dgm:prSet presAssocID="{C334D5FB-E99B-47E9-825A-856CCC05B97F}" presName="connectorText" presStyleLbl="sibTrans2D1" presStyleIdx="1" presStyleCnt="5"/>
      <dgm:spPr/>
      <dgm:t>
        <a:bodyPr/>
        <a:lstStyle/>
        <a:p>
          <a:endParaRPr lang="en-US"/>
        </a:p>
      </dgm:t>
    </dgm:pt>
    <dgm:pt modelId="{026E6978-E35C-491B-98F2-9BD8BF4540FA}" type="pres">
      <dgm:prSet presAssocID="{A1A78004-2F5C-4C45-BB3B-C788F5283A82}" presName="node" presStyleLbl="node1" presStyleIdx="1" presStyleCnt="5">
        <dgm:presLayoutVars>
          <dgm:bulletEnabled val="1"/>
        </dgm:presLayoutVars>
      </dgm:prSet>
      <dgm:spPr/>
      <dgm:t>
        <a:bodyPr/>
        <a:lstStyle/>
        <a:p>
          <a:endParaRPr lang="en-US"/>
        </a:p>
      </dgm:t>
    </dgm:pt>
    <dgm:pt modelId="{4599F43C-BF00-4272-9F0C-FAEB6742F871}" type="pres">
      <dgm:prSet presAssocID="{8AA9149F-5BD5-4ACE-AB84-2B0B4083B608}" presName="parTrans" presStyleLbl="sibTrans2D1" presStyleIdx="2" presStyleCnt="5"/>
      <dgm:spPr/>
      <dgm:t>
        <a:bodyPr/>
        <a:lstStyle/>
        <a:p>
          <a:endParaRPr lang="en-US"/>
        </a:p>
      </dgm:t>
    </dgm:pt>
    <dgm:pt modelId="{4978DF1E-6B2F-41E3-82B7-73F436D685B3}" type="pres">
      <dgm:prSet presAssocID="{8AA9149F-5BD5-4ACE-AB84-2B0B4083B608}" presName="connectorText" presStyleLbl="sibTrans2D1" presStyleIdx="2" presStyleCnt="5"/>
      <dgm:spPr/>
      <dgm:t>
        <a:bodyPr/>
        <a:lstStyle/>
        <a:p>
          <a:endParaRPr lang="en-US"/>
        </a:p>
      </dgm:t>
    </dgm:pt>
    <dgm:pt modelId="{EA66BCFB-4675-4709-86BC-2D817DFA6F54}" type="pres">
      <dgm:prSet presAssocID="{10EAC25E-E512-413F-847B-473AC042AAEA}" presName="node" presStyleLbl="node1" presStyleIdx="2" presStyleCnt="5">
        <dgm:presLayoutVars>
          <dgm:bulletEnabled val="1"/>
        </dgm:presLayoutVars>
      </dgm:prSet>
      <dgm:spPr/>
      <dgm:t>
        <a:bodyPr/>
        <a:lstStyle/>
        <a:p>
          <a:endParaRPr lang="en-US"/>
        </a:p>
      </dgm:t>
    </dgm:pt>
    <dgm:pt modelId="{0EB1805E-148A-4020-A98C-86992C90C4E0}" type="pres">
      <dgm:prSet presAssocID="{227F08C6-90C2-4503-86DC-14C20C5BC7B1}" presName="parTrans" presStyleLbl="sibTrans2D1" presStyleIdx="3" presStyleCnt="5"/>
      <dgm:spPr/>
      <dgm:t>
        <a:bodyPr/>
        <a:lstStyle/>
        <a:p>
          <a:endParaRPr lang="en-US"/>
        </a:p>
      </dgm:t>
    </dgm:pt>
    <dgm:pt modelId="{4354F943-C155-4E92-ABB7-6C455B500126}" type="pres">
      <dgm:prSet presAssocID="{227F08C6-90C2-4503-86DC-14C20C5BC7B1}" presName="connectorText" presStyleLbl="sibTrans2D1" presStyleIdx="3" presStyleCnt="5"/>
      <dgm:spPr/>
      <dgm:t>
        <a:bodyPr/>
        <a:lstStyle/>
        <a:p>
          <a:endParaRPr lang="en-US"/>
        </a:p>
      </dgm:t>
    </dgm:pt>
    <dgm:pt modelId="{CE434702-2606-439A-972F-BE4F815F3CCC}" type="pres">
      <dgm:prSet presAssocID="{A6B9C5BA-1937-4C58-804E-D78DFCAA6CBA}" presName="node" presStyleLbl="node1" presStyleIdx="3" presStyleCnt="5">
        <dgm:presLayoutVars>
          <dgm:bulletEnabled val="1"/>
        </dgm:presLayoutVars>
      </dgm:prSet>
      <dgm:spPr/>
      <dgm:t>
        <a:bodyPr/>
        <a:lstStyle/>
        <a:p>
          <a:endParaRPr lang="en-US"/>
        </a:p>
      </dgm:t>
    </dgm:pt>
    <dgm:pt modelId="{3947CB97-93CE-4EBB-8B12-EA2ABDD81D05}" type="pres">
      <dgm:prSet presAssocID="{159445CC-6CA3-4988-BA87-27E9A9F02AEE}" presName="parTrans" presStyleLbl="sibTrans2D1" presStyleIdx="4" presStyleCnt="5"/>
      <dgm:spPr/>
      <dgm:t>
        <a:bodyPr/>
        <a:lstStyle/>
        <a:p>
          <a:endParaRPr lang="en-US"/>
        </a:p>
      </dgm:t>
    </dgm:pt>
    <dgm:pt modelId="{C1C04DEC-B983-4FB6-9201-0DE220A7DF06}" type="pres">
      <dgm:prSet presAssocID="{159445CC-6CA3-4988-BA87-27E9A9F02AEE}" presName="connectorText" presStyleLbl="sibTrans2D1" presStyleIdx="4" presStyleCnt="5"/>
      <dgm:spPr/>
      <dgm:t>
        <a:bodyPr/>
        <a:lstStyle/>
        <a:p>
          <a:endParaRPr lang="en-US"/>
        </a:p>
      </dgm:t>
    </dgm:pt>
    <dgm:pt modelId="{1171D618-B635-42D8-83DB-B47F8B6C5A8D}" type="pres">
      <dgm:prSet presAssocID="{9D2B8E86-29B0-405A-8F74-F0A115383941}" presName="node" presStyleLbl="node1" presStyleIdx="4" presStyleCnt="5">
        <dgm:presLayoutVars>
          <dgm:bulletEnabled val="1"/>
        </dgm:presLayoutVars>
      </dgm:prSet>
      <dgm:spPr/>
      <dgm:t>
        <a:bodyPr/>
        <a:lstStyle/>
        <a:p>
          <a:endParaRPr lang="en-US"/>
        </a:p>
      </dgm:t>
    </dgm:pt>
  </dgm:ptLst>
  <dgm:cxnLst>
    <dgm:cxn modelId="{B0E9D4D5-265A-4D49-B488-ED2E80AE537F}" srcId="{ED745624-7AA8-4846-8540-F0525F6B60D2}" destId="{A30EBACA-1322-4F68-A58F-CAE8AB9D6DD5}" srcOrd="0" destOrd="0" parTransId="{945B9C6B-146B-41C0-B027-714E41030766}" sibTransId="{F5D531EC-E536-4E80-9471-2A21A2DF7500}"/>
    <dgm:cxn modelId="{6E2E7DB9-1D29-4136-97D3-DF6457FCFE82}" type="presOf" srcId="{C334D5FB-E99B-47E9-825A-856CCC05B97F}" destId="{B58152AD-D1A4-447E-B184-E1FAA9D4A2B6}" srcOrd="1" destOrd="0" presId="urn:microsoft.com/office/officeart/2005/8/layout/radial5"/>
    <dgm:cxn modelId="{6AD01311-271A-4996-82DD-9EBBB56F1C1E}" srcId="{A30EBACA-1322-4F68-A58F-CAE8AB9D6DD5}" destId="{2AB581AD-B25C-41E6-85E2-0962889DF6E4}" srcOrd="0" destOrd="0" parTransId="{6C5912FC-A902-427E-B880-6F990A81C4F2}" sibTransId="{64D1A2F1-DB0E-44C6-B129-68DD75A1F57C}"/>
    <dgm:cxn modelId="{A14620E9-6AD6-426A-8706-645E135609ED}" type="presOf" srcId="{A6B9C5BA-1937-4C58-804E-D78DFCAA6CBA}" destId="{CE434702-2606-439A-972F-BE4F815F3CCC}" srcOrd="0" destOrd="0" presId="urn:microsoft.com/office/officeart/2005/8/layout/radial5"/>
    <dgm:cxn modelId="{59D5F66E-7353-4ED4-81F4-6C8D0076E278}" type="presOf" srcId="{6C5912FC-A902-427E-B880-6F990A81C4F2}" destId="{1D17D15F-FCE9-42C0-9C6A-AB8CCD4B34F6}" srcOrd="1" destOrd="0" presId="urn:microsoft.com/office/officeart/2005/8/layout/radial5"/>
    <dgm:cxn modelId="{CE40253D-7660-4A1B-88E5-F3B07D9BECEA}" type="presOf" srcId="{10EAC25E-E512-413F-847B-473AC042AAEA}" destId="{EA66BCFB-4675-4709-86BC-2D817DFA6F54}" srcOrd="0" destOrd="0" presId="urn:microsoft.com/office/officeart/2005/8/layout/radial5"/>
    <dgm:cxn modelId="{022250C3-8A8B-4EBA-B457-36AD37F28DB8}" type="presOf" srcId="{2AB581AD-B25C-41E6-85E2-0962889DF6E4}" destId="{39E90BFA-FCD6-4527-ABD1-EAA0F2E61FCC}" srcOrd="0" destOrd="0" presId="urn:microsoft.com/office/officeart/2005/8/layout/radial5"/>
    <dgm:cxn modelId="{E634E453-BABB-43BC-9DCE-427C87E89411}" srcId="{A30EBACA-1322-4F68-A58F-CAE8AB9D6DD5}" destId="{10EAC25E-E512-413F-847B-473AC042AAEA}" srcOrd="2" destOrd="0" parTransId="{8AA9149F-5BD5-4ACE-AB84-2B0B4083B608}" sibTransId="{D1BB9597-089A-4BA5-973A-A18BF01F4450}"/>
    <dgm:cxn modelId="{B01FD820-4F35-4A82-8F73-307C494701F9}" srcId="{A30EBACA-1322-4F68-A58F-CAE8AB9D6DD5}" destId="{9D2B8E86-29B0-405A-8F74-F0A115383941}" srcOrd="4" destOrd="0" parTransId="{159445CC-6CA3-4988-BA87-27E9A9F02AEE}" sibTransId="{D2A4B1B9-053E-4B3A-B0F8-AE355A0123A4}"/>
    <dgm:cxn modelId="{8FA4E398-3ABF-4F05-AAAB-453123F0B4E1}" type="presOf" srcId="{8AA9149F-5BD5-4ACE-AB84-2B0B4083B608}" destId="{4599F43C-BF00-4272-9F0C-FAEB6742F871}" srcOrd="0" destOrd="0" presId="urn:microsoft.com/office/officeart/2005/8/layout/radial5"/>
    <dgm:cxn modelId="{CEB45665-ED1B-43CD-8569-2DE101D4BEE8}" type="presOf" srcId="{ED745624-7AA8-4846-8540-F0525F6B60D2}" destId="{AAB55947-8460-4066-AE8E-A6396EC4F709}" srcOrd="0" destOrd="0" presId="urn:microsoft.com/office/officeart/2005/8/layout/radial5"/>
    <dgm:cxn modelId="{F192B07F-7D2B-49C2-9576-9601B1E9E2AE}" srcId="{A30EBACA-1322-4F68-A58F-CAE8AB9D6DD5}" destId="{A6B9C5BA-1937-4C58-804E-D78DFCAA6CBA}" srcOrd="3" destOrd="0" parTransId="{227F08C6-90C2-4503-86DC-14C20C5BC7B1}" sibTransId="{BB5EE335-AF2E-486B-A336-8053A60CC2E8}"/>
    <dgm:cxn modelId="{5C321904-C572-4D0C-8EF4-C98C43C17F47}" type="presOf" srcId="{8AA9149F-5BD5-4ACE-AB84-2B0B4083B608}" destId="{4978DF1E-6B2F-41E3-82B7-73F436D685B3}" srcOrd="1" destOrd="0" presId="urn:microsoft.com/office/officeart/2005/8/layout/radial5"/>
    <dgm:cxn modelId="{A1EB3BE9-8651-49F8-BD70-E37CB126C0A3}" type="presOf" srcId="{159445CC-6CA3-4988-BA87-27E9A9F02AEE}" destId="{C1C04DEC-B983-4FB6-9201-0DE220A7DF06}" srcOrd="1" destOrd="0" presId="urn:microsoft.com/office/officeart/2005/8/layout/radial5"/>
    <dgm:cxn modelId="{FC7FBB8F-0F96-4ABF-B8C7-B5044A40B7EB}" srcId="{ED745624-7AA8-4846-8540-F0525F6B60D2}" destId="{DD895546-1721-4F1E-A79C-FB3F1DEB464A}" srcOrd="1" destOrd="0" parTransId="{E0CA9AC6-476C-48CF-AF60-2BAE174F9E13}" sibTransId="{D5DD1BA4-38F9-4646-AB30-B9EB10FCDBC1}"/>
    <dgm:cxn modelId="{F81F7B0D-6C11-4A3C-91DC-50F1224C52CE}" type="presOf" srcId="{C334D5FB-E99B-47E9-825A-856CCC05B97F}" destId="{36F73A80-B756-4B1B-A78C-75A9EA8F0D42}" srcOrd="0" destOrd="0" presId="urn:microsoft.com/office/officeart/2005/8/layout/radial5"/>
    <dgm:cxn modelId="{B6E0AF69-C908-4ED8-A272-0118B70FC049}" type="presOf" srcId="{6C5912FC-A902-427E-B880-6F990A81C4F2}" destId="{0CF1C1A8-6DCB-498C-B001-7610EA0336C2}" srcOrd="0" destOrd="0" presId="urn:microsoft.com/office/officeart/2005/8/layout/radial5"/>
    <dgm:cxn modelId="{9BF62A9E-EA0F-4099-A69A-C08A5F8F819A}" type="presOf" srcId="{A1A78004-2F5C-4C45-BB3B-C788F5283A82}" destId="{026E6978-E35C-491B-98F2-9BD8BF4540FA}" srcOrd="0" destOrd="0" presId="urn:microsoft.com/office/officeart/2005/8/layout/radial5"/>
    <dgm:cxn modelId="{53E9C57A-DA23-469E-90D6-B269818EBB09}" type="presOf" srcId="{159445CC-6CA3-4988-BA87-27E9A9F02AEE}" destId="{3947CB97-93CE-4EBB-8B12-EA2ABDD81D05}" srcOrd="0" destOrd="0" presId="urn:microsoft.com/office/officeart/2005/8/layout/radial5"/>
    <dgm:cxn modelId="{19BDFEF4-43C3-43DF-8F76-4A46436DAC20}" type="presOf" srcId="{9D2B8E86-29B0-405A-8F74-F0A115383941}" destId="{1171D618-B635-42D8-83DB-B47F8B6C5A8D}" srcOrd="0" destOrd="0" presId="urn:microsoft.com/office/officeart/2005/8/layout/radial5"/>
    <dgm:cxn modelId="{60DA163B-E277-4496-B300-EDE600A09C70}" srcId="{A30EBACA-1322-4F68-A58F-CAE8AB9D6DD5}" destId="{A1A78004-2F5C-4C45-BB3B-C788F5283A82}" srcOrd="1" destOrd="0" parTransId="{C334D5FB-E99B-47E9-825A-856CCC05B97F}" sibTransId="{DF3EB933-45B8-4635-85E5-F5F15D28FF6E}"/>
    <dgm:cxn modelId="{B98E4B17-ED74-4974-B2AF-03199AE6B8F9}" type="presOf" srcId="{A30EBACA-1322-4F68-A58F-CAE8AB9D6DD5}" destId="{EDF00AD7-99B1-47BC-A790-08BDD7C8E084}" srcOrd="0" destOrd="0" presId="urn:microsoft.com/office/officeart/2005/8/layout/radial5"/>
    <dgm:cxn modelId="{0FDFB6D6-D948-4E44-B2BF-E12EA10FF687}" type="presOf" srcId="{227F08C6-90C2-4503-86DC-14C20C5BC7B1}" destId="{0EB1805E-148A-4020-A98C-86992C90C4E0}" srcOrd="0" destOrd="0" presId="urn:microsoft.com/office/officeart/2005/8/layout/radial5"/>
    <dgm:cxn modelId="{BDFBB441-B436-4DBE-B350-20BD00973DFF}" type="presOf" srcId="{227F08C6-90C2-4503-86DC-14C20C5BC7B1}" destId="{4354F943-C155-4E92-ABB7-6C455B500126}" srcOrd="1" destOrd="0" presId="urn:microsoft.com/office/officeart/2005/8/layout/radial5"/>
    <dgm:cxn modelId="{4856B71E-7913-4973-81AE-6C1FC8EADC11}" type="presParOf" srcId="{AAB55947-8460-4066-AE8E-A6396EC4F709}" destId="{EDF00AD7-99B1-47BC-A790-08BDD7C8E084}" srcOrd="0" destOrd="0" presId="urn:microsoft.com/office/officeart/2005/8/layout/radial5"/>
    <dgm:cxn modelId="{2B38EBBC-3139-4042-B2EE-5C3063884052}" type="presParOf" srcId="{AAB55947-8460-4066-AE8E-A6396EC4F709}" destId="{0CF1C1A8-6DCB-498C-B001-7610EA0336C2}" srcOrd="1" destOrd="0" presId="urn:microsoft.com/office/officeart/2005/8/layout/radial5"/>
    <dgm:cxn modelId="{64B54D7C-FF11-47EC-A78E-8C023816F0C5}" type="presParOf" srcId="{0CF1C1A8-6DCB-498C-B001-7610EA0336C2}" destId="{1D17D15F-FCE9-42C0-9C6A-AB8CCD4B34F6}" srcOrd="0" destOrd="0" presId="urn:microsoft.com/office/officeart/2005/8/layout/radial5"/>
    <dgm:cxn modelId="{995EC1CB-0E63-4151-821B-E323412CFC34}" type="presParOf" srcId="{AAB55947-8460-4066-AE8E-A6396EC4F709}" destId="{39E90BFA-FCD6-4527-ABD1-EAA0F2E61FCC}" srcOrd="2" destOrd="0" presId="urn:microsoft.com/office/officeart/2005/8/layout/radial5"/>
    <dgm:cxn modelId="{73315BBC-7A23-4F14-BC59-E8F1CD9943D8}" type="presParOf" srcId="{AAB55947-8460-4066-AE8E-A6396EC4F709}" destId="{36F73A80-B756-4B1B-A78C-75A9EA8F0D42}" srcOrd="3" destOrd="0" presId="urn:microsoft.com/office/officeart/2005/8/layout/radial5"/>
    <dgm:cxn modelId="{A2E68DFE-5F14-4F3A-A94F-AA8B18AAC4BB}" type="presParOf" srcId="{36F73A80-B756-4B1B-A78C-75A9EA8F0D42}" destId="{B58152AD-D1A4-447E-B184-E1FAA9D4A2B6}" srcOrd="0" destOrd="0" presId="urn:microsoft.com/office/officeart/2005/8/layout/radial5"/>
    <dgm:cxn modelId="{D6A96978-CCE5-48F5-984F-6AAECBB512ED}" type="presParOf" srcId="{AAB55947-8460-4066-AE8E-A6396EC4F709}" destId="{026E6978-E35C-491B-98F2-9BD8BF4540FA}" srcOrd="4" destOrd="0" presId="urn:microsoft.com/office/officeart/2005/8/layout/radial5"/>
    <dgm:cxn modelId="{018FE435-F60C-4BDD-82CD-F2A9DA12765F}" type="presParOf" srcId="{AAB55947-8460-4066-AE8E-A6396EC4F709}" destId="{4599F43C-BF00-4272-9F0C-FAEB6742F871}" srcOrd="5" destOrd="0" presId="urn:microsoft.com/office/officeart/2005/8/layout/radial5"/>
    <dgm:cxn modelId="{6AC5899D-7D6A-4870-BA94-418A8CD504FA}" type="presParOf" srcId="{4599F43C-BF00-4272-9F0C-FAEB6742F871}" destId="{4978DF1E-6B2F-41E3-82B7-73F436D685B3}" srcOrd="0" destOrd="0" presId="urn:microsoft.com/office/officeart/2005/8/layout/radial5"/>
    <dgm:cxn modelId="{2A1C5259-F3DD-4981-B9A2-06C5EDD308B4}" type="presParOf" srcId="{AAB55947-8460-4066-AE8E-A6396EC4F709}" destId="{EA66BCFB-4675-4709-86BC-2D817DFA6F54}" srcOrd="6" destOrd="0" presId="urn:microsoft.com/office/officeart/2005/8/layout/radial5"/>
    <dgm:cxn modelId="{2EA6DFD9-C40B-448B-A9DC-54819BA570AB}" type="presParOf" srcId="{AAB55947-8460-4066-AE8E-A6396EC4F709}" destId="{0EB1805E-148A-4020-A98C-86992C90C4E0}" srcOrd="7" destOrd="0" presId="urn:microsoft.com/office/officeart/2005/8/layout/radial5"/>
    <dgm:cxn modelId="{7E9FD2CE-8491-490D-B1B4-3444EC0328F3}" type="presParOf" srcId="{0EB1805E-148A-4020-A98C-86992C90C4E0}" destId="{4354F943-C155-4E92-ABB7-6C455B500126}" srcOrd="0" destOrd="0" presId="urn:microsoft.com/office/officeart/2005/8/layout/radial5"/>
    <dgm:cxn modelId="{DD05BAF4-F1C8-4427-957D-E69E38BDB66B}" type="presParOf" srcId="{AAB55947-8460-4066-AE8E-A6396EC4F709}" destId="{CE434702-2606-439A-972F-BE4F815F3CCC}" srcOrd="8" destOrd="0" presId="urn:microsoft.com/office/officeart/2005/8/layout/radial5"/>
    <dgm:cxn modelId="{2C14EBC5-1A04-45C9-847F-65831051F85C}" type="presParOf" srcId="{AAB55947-8460-4066-AE8E-A6396EC4F709}" destId="{3947CB97-93CE-4EBB-8B12-EA2ABDD81D05}" srcOrd="9" destOrd="0" presId="urn:microsoft.com/office/officeart/2005/8/layout/radial5"/>
    <dgm:cxn modelId="{73BBB103-1C3B-4CA5-9AA6-B14E04B44251}" type="presParOf" srcId="{3947CB97-93CE-4EBB-8B12-EA2ABDD81D05}" destId="{C1C04DEC-B983-4FB6-9201-0DE220A7DF06}" srcOrd="0" destOrd="0" presId="urn:microsoft.com/office/officeart/2005/8/layout/radial5"/>
    <dgm:cxn modelId="{A03E4F83-5220-4612-A2E1-9B45D4B6248A}" type="presParOf" srcId="{AAB55947-8460-4066-AE8E-A6396EC4F709}" destId="{1171D618-B635-42D8-83DB-B47F8B6C5A8D}"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1D191D4-930D-4209-9B80-D2997277D71C}" type="doc">
      <dgm:prSet loTypeId="urn:microsoft.com/office/officeart/2005/8/layout/gear1" loCatId="process" qsTypeId="urn:microsoft.com/office/officeart/2005/8/quickstyle/simple1" qsCatId="simple" csTypeId="urn:microsoft.com/office/officeart/2005/8/colors/accent1_2" csCatId="accent1" phldr="1"/>
      <dgm:spPr/>
    </dgm:pt>
    <dgm:pt modelId="{835C1856-F2EF-4458-A649-B179DA78514F}">
      <dgm:prSet phldrT="[Text]"/>
      <dgm:spPr/>
      <dgm:t>
        <a:bodyPr/>
        <a:lstStyle/>
        <a:p>
          <a:r>
            <a:rPr lang="en-US" dirty="0" smtClean="0"/>
            <a:t>To capture reflections of their practice </a:t>
          </a:r>
          <a:endParaRPr lang="en-US" dirty="0"/>
        </a:p>
      </dgm:t>
    </dgm:pt>
    <dgm:pt modelId="{B0BCD797-5E17-4933-A1A5-7B53B58A91B7}" type="parTrans" cxnId="{A8E88897-5106-43C5-97BD-32909777D046}">
      <dgm:prSet/>
      <dgm:spPr/>
      <dgm:t>
        <a:bodyPr/>
        <a:lstStyle/>
        <a:p>
          <a:endParaRPr lang="en-US"/>
        </a:p>
      </dgm:t>
    </dgm:pt>
    <dgm:pt modelId="{3A46929E-663B-4394-A8AC-F69C437A41FE}" type="sibTrans" cxnId="{A8E88897-5106-43C5-97BD-32909777D046}">
      <dgm:prSet/>
      <dgm:spPr/>
      <dgm:t>
        <a:bodyPr/>
        <a:lstStyle/>
        <a:p>
          <a:endParaRPr lang="en-US"/>
        </a:p>
      </dgm:t>
    </dgm:pt>
    <dgm:pt modelId="{D763DBEE-0A90-4C75-A110-2F061CF256B7}">
      <dgm:prSet phldrT="[Text]"/>
      <dgm:spPr>
        <a:solidFill>
          <a:schemeClr val="accent3"/>
        </a:solidFill>
      </dgm:spPr>
      <dgm:t>
        <a:bodyPr/>
        <a:lstStyle/>
        <a:p>
          <a:r>
            <a:rPr lang="en-US" dirty="0" smtClean="0"/>
            <a:t>Support provided to individuals </a:t>
          </a:r>
          <a:endParaRPr lang="en-US" dirty="0"/>
        </a:p>
      </dgm:t>
    </dgm:pt>
    <dgm:pt modelId="{F203027A-E989-454C-812F-7D00294C5553}" type="parTrans" cxnId="{4B6F9C00-2DCB-441B-9410-BA2F888A344E}">
      <dgm:prSet/>
      <dgm:spPr/>
      <dgm:t>
        <a:bodyPr/>
        <a:lstStyle/>
        <a:p>
          <a:endParaRPr lang="en-US"/>
        </a:p>
      </dgm:t>
    </dgm:pt>
    <dgm:pt modelId="{1DE365BF-D595-4A96-BEF8-519DB95C82CD}" type="sibTrans" cxnId="{4B6F9C00-2DCB-441B-9410-BA2F888A344E}">
      <dgm:prSet/>
      <dgm:spPr/>
      <dgm:t>
        <a:bodyPr/>
        <a:lstStyle/>
        <a:p>
          <a:endParaRPr lang="en-US"/>
        </a:p>
      </dgm:t>
    </dgm:pt>
    <dgm:pt modelId="{2F4EB059-9F5B-427D-B54B-5EA467DFD60E}">
      <dgm:prSet phldrT="[Text]"/>
      <dgm:spPr>
        <a:solidFill>
          <a:schemeClr val="accent5"/>
        </a:solidFill>
      </dgm:spPr>
      <dgm:t>
        <a:bodyPr/>
        <a:lstStyle/>
        <a:p>
          <a:r>
            <a:rPr lang="en-US" dirty="0" smtClean="0"/>
            <a:t>Feedback received from supervision of other mechanisms</a:t>
          </a:r>
          <a:endParaRPr lang="en-US" dirty="0"/>
        </a:p>
      </dgm:t>
    </dgm:pt>
    <dgm:pt modelId="{2251031D-FD51-462E-BBD0-691AD54A72BC}" type="parTrans" cxnId="{500574CF-AE91-403B-9B7B-6573D8227F4B}">
      <dgm:prSet/>
      <dgm:spPr/>
      <dgm:t>
        <a:bodyPr/>
        <a:lstStyle/>
        <a:p>
          <a:endParaRPr lang="en-US"/>
        </a:p>
      </dgm:t>
    </dgm:pt>
    <dgm:pt modelId="{AB4C9AF0-59B9-4359-AD06-4BE93EA5730F}" type="sibTrans" cxnId="{500574CF-AE91-403B-9B7B-6573D8227F4B}">
      <dgm:prSet/>
      <dgm:spPr/>
      <dgm:t>
        <a:bodyPr/>
        <a:lstStyle/>
        <a:p>
          <a:endParaRPr lang="en-US"/>
        </a:p>
      </dgm:t>
    </dgm:pt>
    <dgm:pt modelId="{B02DA6D6-9327-4322-8AA3-E37BC53A5677}" type="pres">
      <dgm:prSet presAssocID="{F1D191D4-930D-4209-9B80-D2997277D71C}" presName="composite" presStyleCnt="0">
        <dgm:presLayoutVars>
          <dgm:chMax val="3"/>
          <dgm:animLvl val="lvl"/>
          <dgm:resizeHandles val="exact"/>
        </dgm:presLayoutVars>
      </dgm:prSet>
      <dgm:spPr/>
    </dgm:pt>
    <dgm:pt modelId="{CBA85EC5-93EC-415D-98A7-1DCF03598900}" type="pres">
      <dgm:prSet presAssocID="{835C1856-F2EF-4458-A649-B179DA78514F}" presName="gear1" presStyleLbl="node1" presStyleIdx="0" presStyleCnt="3">
        <dgm:presLayoutVars>
          <dgm:chMax val="1"/>
          <dgm:bulletEnabled val="1"/>
        </dgm:presLayoutVars>
      </dgm:prSet>
      <dgm:spPr/>
      <dgm:t>
        <a:bodyPr/>
        <a:lstStyle/>
        <a:p>
          <a:endParaRPr lang="en-US"/>
        </a:p>
      </dgm:t>
    </dgm:pt>
    <dgm:pt modelId="{8EE03AF7-5E3B-4D32-9342-36A7CC0DA14B}" type="pres">
      <dgm:prSet presAssocID="{835C1856-F2EF-4458-A649-B179DA78514F}" presName="gear1srcNode" presStyleLbl="node1" presStyleIdx="0" presStyleCnt="3"/>
      <dgm:spPr/>
      <dgm:t>
        <a:bodyPr/>
        <a:lstStyle/>
        <a:p>
          <a:endParaRPr lang="en-US"/>
        </a:p>
      </dgm:t>
    </dgm:pt>
    <dgm:pt modelId="{BD7DA031-ACB4-42FC-97CC-0221617051D7}" type="pres">
      <dgm:prSet presAssocID="{835C1856-F2EF-4458-A649-B179DA78514F}" presName="gear1dstNode" presStyleLbl="node1" presStyleIdx="0" presStyleCnt="3"/>
      <dgm:spPr/>
      <dgm:t>
        <a:bodyPr/>
        <a:lstStyle/>
        <a:p>
          <a:endParaRPr lang="en-US"/>
        </a:p>
      </dgm:t>
    </dgm:pt>
    <dgm:pt modelId="{03203A3B-6E4F-4969-AEDA-D4D8962E4014}" type="pres">
      <dgm:prSet presAssocID="{D763DBEE-0A90-4C75-A110-2F061CF256B7}" presName="gear2" presStyleLbl="node1" presStyleIdx="1" presStyleCnt="3">
        <dgm:presLayoutVars>
          <dgm:chMax val="1"/>
          <dgm:bulletEnabled val="1"/>
        </dgm:presLayoutVars>
      </dgm:prSet>
      <dgm:spPr/>
      <dgm:t>
        <a:bodyPr/>
        <a:lstStyle/>
        <a:p>
          <a:endParaRPr lang="en-US"/>
        </a:p>
      </dgm:t>
    </dgm:pt>
    <dgm:pt modelId="{D73DF83D-1265-4A4C-93D3-96FBE91B4730}" type="pres">
      <dgm:prSet presAssocID="{D763DBEE-0A90-4C75-A110-2F061CF256B7}" presName="gear2srcNode" presStyleLbl="node1" presStyleIdx="1" presStyleCnt="3"/>
      <dgm:spPr/>
      <dgm:t>
        <a:bodyPr/>
        <a:lstStyle/>
        <a:p>
          <a:endParaRPr lang="en-US"/>
        </a:p>
      </dgm:t>
    </dgm:pt>
    <dgm:pt modelId="{F698CA51-C042-4156-ADD6-44021BE6A5FE}" type="pres">
      <dgm:prSet presAssocID="{D763DBEE-0A90-4C75-A110-2F061CF256B7}" presName="gear2dstNode" presStyleLbl="node1" presStyleIdx="1" presStyleCnt="3"/>
      <dgm:spPr/>
      <dgm:t>
        <a:bodyPr/>
        <a:lstStyle/>
        <a:p>
          <a:endParaRPr lang="en-US"/>
        </a:p>
      </dgm:t>
    </dgm:pt>
    <dgm:pt modelId="{C1B500D5-63EA-4358-BC4C-64BFEA88A210}" type="pres">
      <dgm:prSet presAssocID="{2F4EB059-9F5B-427D-B54B-5EA467DFD60E}" presName="gear3" presStyleLbl="node1" presStyleIdx="2" presStyleCnt="3"/>
      <dgm:spPr/>
      <dgm:t>
        <a:bodyPr/>
        <a:lstStyle/>
        <a:p>
          <a:endParaRPr lang="en-US"/>
        </a:p>
      </dgm:t>
    </dgm:pt>
    <dgm:pt modelId="{676ABAF0-9E2F-4F42-B3A7-3A908865D185}" type="pres">
      <dgm:prSet presAssocID="{2F4EB059-9F5B-427D-B54B-5EA467DFD60E}" presName="gear3tx" presStyleLbl="node1" presStyleIdx="2" presStyleCnt="3">
        <dgm:presLayoutVars>
          <dgm:chMax val="1"/>
          <dgm:bulletEnabled val="1"/>
        </dgm:presLayoutVars>
      </dgm:prSet>
      <dgm:spPr/>
      <dgm:t>
        <a:bodyPr/>
        <a:lstStyle/>
        <a:p>
          <a:endParaRPr lang="en-US"/>
        </a:p>
      </dgm:t>
    </dgm:pt>
    <dgm:pt modelId="{334A3A7D-963D-4BF5-AF57-67B88395B522}" type="pres">
      <dgm:prSet presAssocID="{2F4EB059-9F5B-427D-B54B-5EA467DFD60E}" presName="gear3srcNode" presStyleLbl="node1" presStyleIdx="2" presStyleCnt="3"/>
      <dgm:spPr/>
      <dgm:t>
        <a:bodyPr/>
        <a:lstStyle/>
        <a:p>
          <a:endParaRPr lang="en-US"/>
        </a:p>
      </dgm:t>
    </dgm:pt>
    <dgm:pt modelId="{9FE7D10A-AD8B-4FA8-908E-D06A67CF26A6}" type="pres">
      <dgm:prSet presAssocID="{2F4EB059-9F5B-427D-B54B-5EA467DFD60E}" presName="gear3dstNode" presStyleLbl="node1" presStyleIdx="2" presStyleCnt="3"/>
      <dgm:spPr/>
      <dgm:t>
        <a:bodyPr/>
        <a:lstStyle/>
        <a:p>
          <a:endParaRPr lang="en-US"/>
        </a:p>
      </dgm:t>
    </dgm:pt>
    <dgm:pt modelId="{7EE34445-F5A4-447F-A575-B91C8227E6AF}" type="pres">
      <dgm:prSet presAssocID="{3A46929E-663B-4394-A8AC-F69C437A41FE}" presName="connector1" presStyleLbl="sibTrans2D1" presStyleIdx="0" presStyleCnt="3"/>
      <dgm:spPr/>
      <dgm:t>
        <a:bodyPr/>
        <a:lstStyle/>
        <a:p>
          <a:endParaRPr lang="en-US"/>
        </a:p>
      </dgm:t>
    </dgm:pt>
    <dgm:pt modelId="{2ED1AFC8-014F-45FE-A036-282D806CB2EE}" type="pres">
      <dgm:prSet presAssocID="{1DE365BF-D595-4A96-BEF8-519DB95C82CD}" presName="connector2" presStyleLbl="sibTrans2D1" presStyleIdx="1" presStyleCnt="3"/>
      <dgm:spPr/>
      <dgm:t>
        <a:bodyPr/>
        <a:lstStyle/>
        <a:p>
          <a:endParaRPr lang="en-US"/>
        </a:p>
      </dgm:t>
    </dgm:pt>
    <dgm:pt modelId="{482F048C-3791-42F4-96E2-C5E13670B1EE}" type="pres">
      <dgm:prSet presAssocID="{AB4C9AF0-59B9-4359-AD06-4BE93EA5730F}" presName="connector3" presStyleLbl="sibTrans2D1" presStyleIdx="2" presStyleCnt="3"/>
      <dgm:spPr/>
      <dgm:t>
        <a:bodyPr/>
        <a:lstStyle/>
        <a:p>
          <a:endParaRPr lang="en-US"/>
        </a:p>
      </dgm:t>
    </dgm:pt>
  </dgm:ptLst>
  <dgm:cxnLst>
    <dgm:cxn modelId="{500574CF-AE91-403B-9B7B-6573D8227F4B}" srcId="{F1D191D4-930D-4209-9B80-D2997277D71C}" destId="{2F4EB059-9F5B-427D-B54B-5EA467DFD60E}" srcOrd="2" destOrd="0" parTransId="{2251031D-FD51-462E-BBD0-691AD54A72BC}" sibTransId="{AB4C9AF0-59B9-4359-AD06-4BE93EA5730F}"/>
    <dgm:cxn modelId="{71C670A7-FCE5-4A0C-8F70-79D8F99A4382}" type="presOf" srcId="{835C1856-F2EF-4458-A649-B179DA78514F}" destId="{CBA85EC5-93EC-415D-98A7-1DCF03598900}" srcOrd="0" destOrd="0" presId="urn:microsoft.com/office/officeart/2005/8/layout/gear1"/>
    <dgm:cxn modelId="{4B6F9C00-2DCB-441B-9410-BA2F888A344E}" srcId="{F1D191D4-930D-4209-9B80-D2997277D71C}" destId="{D763DBEE-0A90-4C75-A110-2F061CF256B7}" srcOrd="1" destOrd="0" parTransId="{F203027A-E989-454C-812F-7D00294C5553}" sibTransId="{1DE365BF-D595-4A96-BEF8-519DB95C82CD}"/>
    <dgm:cxn modelId="{8E52D376-746A-4117-8593-773D69A9FFBB}" type="presOf" srcId="{D763DBEE-0A90-4C75-A110-2F061CF256B7}" destId="{F698CA51-C042-4156-ADD6-44021BE6A5FE}" srcOrd="2" destOrd="0" presId="urn:microsoft.com/office/officeart/2005/8/layout/gear1"/>
    <dgm:cxn modelId="{00E3408C-0411-4962-9D86-A41570DF0C64}" type="presOf" srcId="{3A46929E-663B-4394-A8AC-F69C437A41FE}" destId="{7EE34445-F5A4-447F-A575-B91C8227E6AF}" srcOrd="0" destOrd="0" presId="urn:microsoft.com/office/officeart/2005/8/layout/gear1"/>
    <dgm:cxn modelId="{3C838CFD-7966-432A-A4BD-36383EE96A15}" type="presOf" srcId="{2F4EB059-9F5B-427D-B54B-5EA467DFD60E}" destId="{676ABAF0-9E2F-4F42-B3A7-3A908865D185}" srcOrd="1" destOrd="0" presId="urn:microsoft.com/office/officeart/2005/8/layout/gear1"/>
    <dgm:cxn modelId="{4070DAD8-7A40-48E3-BC31-5CF0BB98DE3F}" type="presOf" srcId="{2F4EB059-9F5B-427D-B54B-5EA467DFD60E}" destId="{334A3A7D-963D-4BF5-AF57-67B88395B522}" srcOrd="2" destOrd="0" presId="urn:microsoft.com/office/officeart/2005/8/layout/gear1"/>
    <dgm:cxn modelId="{A8E88897-5106-43C5-97BD-32909777D046}" srcId="{F1D191D4-930D-4209-9B80-D2997277D71C}" destId="{835C1856-F2EF-4458-A649-B179DA78514F}" srcOrd="0" destOrd="0" parTransId="{B0BCD797-5E17-4933-A1A5-7B53B58A91B7}" sibTransId="{3A46929E-663B-4394-A8AC-F69C437A41FE}"/>
    <dgm:cxn modelId="{07463BAF-74B1-44D2-BCA1-4A3086FFA697}" type="presOf" srcId="{2F4EB059-9F5B-427D-B54B-5EA467DFD60E}" destId="{C1B500D5-63EA-4358-BC4C-64BFEA88A210}" srcOrd="0" destOrd="0" presId="urn:microsoft.com/office/officeart/2005/8/layout/gear1"/>
    <dgm:cxn modelId="{B17A4895-21D3-4023-9BBA-201DD41A0E99}" type="presOf" srcId="{D763DBEE-0A90-4C75-A110-2F061CF256B7}" destId="{03203A3B-6E4F-4969-AEDA-D4D8962E4014}" srcOrd="0" destOrd="0" presId="urn:microsoft.com/office/officeart/2005/8/layout/gear1"/>
    <dgm:cxn modelId="{78EAF0B8-6F35-4888-9E20-AD33F565716F}" type="presOf" srcId="{AB4C9AF0-59B9-4359-AD06-4BE93EA5730F}" destId="{482F048C-3791-42F4-96E2-C5E13670B1EE}" srcOrd="0" destOrd="0" presId="urn:microsoft.com/office/officeart/2005/8/layout/gear1"/>
    <dgm:cxn modelId="{CC48A6C3-3ECC-41BA-B136-CCA068D127A1}" type="presOf" srcId="{835C1856-F2EF-4458-A649-B179DA78514F}" destId="{8EE03AF7-5E3B-4D32-9342-36A7CC0DA14B}" srcOrd="1" destOrd="0" presId="urn:microsoft.com/office/officeart/2005/8/layout/gear1"/>
    <dgm:cxn modelId="{BA85949E-CD4C-4D17-A683-0F6566998679}" type="presOf" srcId="{D763DBEE-0A90-4C75-A110-2F061CF256B7}" destId="{D73DF83D-1265-4A4C-93D3-96FBE91B4730}" srcOrd="1" destOrd="0" presId="urn:microsoft.com/office/officeart/2005/8/layout/gear1"/>
    <dgm:cxn modelId="{4073F338-A66C-4CCC-9A25-67D559D3ECFA}" type="presOf" srcId="{835C1856-F2EF-4458-A649-B179DA78514F}" destId="{BD7DA031-ACB4-42FC-97CC-0221617051D7}" srcOrd="2" destOrd="0" presId="urn:microsoft.com/office/officeart/2005/8/layout/gear1"/>
    <dgm:cxn modelId="{0F9BF69B-8667-4E52-B927-3C3AED952BCE}" type="presOf" srcId="{F1D191D4-930D-4209-9B80-D2997277D71C}" destId="{B02DA6D6-9327-4322-8AA3-E37BC53A5677}" srcOrd="0" destOrd="0" presId="urn:microsoft.com/office/officeart/2005/8/layout/gear1"/>
    <dgm:cxn modelId="{D1D40DEF-8169-4B92-985C-57867CBA3F72}" type="presOf" srcId="{1DE365BF-D595-4A96-BEF8-519DB95C82CD}" destId="{2ED1AFC8-014F-45FE-A036-282D806CB2EE}" srcOrd="0" destOrd="0" presId="urn:microsoft.com/office/officeart/2005/8/layout/gear1"/>
    <dgm:cxn modelId="{44007B8C-250A-407C-8AAF-DE2A1ED1E264}" type="presOf" srcId="{2F4EB059-9F5B-427D-B54B-5EA467DFD60E}" destId="{9FE7D10A-AD8B-4FA8-908E-D06A67CF26A6}" srcOrd="3" destOrd="0" presId="urn:microsoft.com/office/officeart/2005/8/layout/gear1"/>
    <dgm:cxn modelId="{9EAA6E5D-4795-4500-886A-87707B52F9E6}" type="presParOf" srcId="{B02DA6D6-9327-4322-8AA3-E37BC53A5677}" destId="{CBA85EC5-93EC-415D-98A7-1DCF03598900}" srcOrd="0" destOrd="0" presId="urn:microsoft.com/office/officeart/2005/8/layout/gear1"/>
    <dgm:cxn modelId="{179DDCE7-E242-48ED-8D69-539A067B2233}" type="presParOf" srcId="{B02DA6D6-9327-4322-8AA3-E37BC53A5677}" destId="{8EE03AF7-5E3B-4D32-9342-36A7CC0DA14B}" srcOrd="1" destOrd="0" presId="urn:microsoft.com/office/officeart/2005/8/layout/gear1"/>
    <dgm:cxn modelId="{6E55CCE7-0759-4DDD-B3AF-A17F1FB698E1}" type="presParOf" srcId="{B02DA6D6-9327-4322-8AA3-E37BC53A5677}" destId="{BD7DA031-ACB4-42FC-97CC-0221617051D7}" srcOrd="2" destOrd="0" presId="urn:microsoft.com/office/officeart/2005/8/layout/gear1"/>
    <dgm:cxn modelId="{4A0CD53F-8248-4913-A7F8-40A54153672D}" type="presParOf" srcId="{B02DA6D6-9327-4322-8AA3-E37BC53A5677}" destId="{03203A3B-6E4F-4969-AEDA-D4D8962E4014}" srcOrd="3" destOrd="0" presId="urn:microsoft.com/office/officeart/2005/8/layout/gear1"/>
    <dgm:cxn modelId="{CB746837-1929-4ECC-B4DB-F3D893929017}" type="presParOf" srcId="{B02DA6D6-9327-4322-8AA3-E37BC53A5677}" destId="{D73DF83D-1265-4A4C-93D3-96FBE91B4730}" srcOrd="4" destOrd="0" presId="urn:microsoft.com/office/officeart/2005/8/layout/gear1"/>
    <dgm:cxn modelId="{B5BEEA0A-2B03-4EF4-BF9D-EE0ABB9AE3D2}" type="presParOf" srcId="{B02DA6D6-9327-4322-8AA3-E37BC53A5677}" destId="{F698CA51-C042-4156-ADD6-44021BE6A5FE}" srcOrd="5" destOrd="0" presId="urn:microsoft.com/office/officeart/2005/8/layout/gear1"/>
    <dgm:cxn modelId="{B3255496-630D-43BE-9863-C105B89361F8}" type="presParOf" srcId="{B02DA6D6-9327-4322-8AA3-E37BC53A5677}" destId="{C1B500D5-63EA-4358-BC4C-64BFEA88A210}" srcOrd="6" destOrd="0" presId="urn:microsoft.com/office/officeart/2005/8/layout/gear1"/>
    <dgm:cxn modelId="{1916B7BB-34E8-4AE9-B40E-29AE4E7CCCE1}" type="presParOf" srcId="{B02DA6D6-9327-4322-8AA3-E37BC53A5677}" destId="{676ABAF0-9E2F-4F42-B3A7-3A908865D185}" srcOrd="7" destOrd="0" presId="urn:microsoft.com/office/officeart/2005/8/layout/gear1"/>
    <dgm:cxn modelId="{B66820BA-8892-4A95-9E0D-034BF4E7FC8D}" type="presParOf" srcId="{B02DA6D6-9327-4322-8AA3-E37BC53A5677}" destId="{334A3A7D-963D-4BF5-AF57-67B88395B522}" srcOrd="8" destOrd="0" presId="urn:microsoft.com/office/officeart/2005/8/layout/gear1"/>
    <dgm:cxn modelId="{919AA37B-3202-43EC-B839-A74E808E2E08}" type="presParOf" srcId="{B02DA6D6-9327-4322-8AA3-E37BC53A5677}" destId="{9FE7D10A-AD8B-4FA8-908E-D06A67CF26A6}" srcOrd="9" destOrd="0" presId="urn:microsoft.com/office/officeart/2005/8/layout/gear1"/>
    <dgm:cxn modelId="{100DF48F-9B85-4724-A9A4-C6E1AC88E864}" type="presParOf" srcId="{B02DA6D6-9327-4322-8AA3-E37BC53A5677}" destId="{7EE34445-F5A4-447F-A575-B91C8227E6AF}" srcOrd="10" destOrd="0" presId="urn:microsoft.com/office/officeart/2005/8/layout/gear1"/>
    <dgm:cxn modelId="{252F000A-4B99-4337-AC24-51F7D23A8370}" type="presParOf" srcId="{B02DA6D6-9327-4322-8AA3-E37BC53A5677}" destId="{2ED1AFC8-014F-45FE-A036-282D806CB2EE}" srcOrd="11" destOrd="0" presId="urn:microsoft.com/office/officeart/2005/8/layout/gear1"/>
    <dgm:cxn modelId="{EB6F8BF2-2342-4EA2-BA13-C85BFFDF1D82}" type="presParOf" srcId="{B02DA6D6-9327-4322-8AA3-E37BC53A5677}" destId="{482F048C-3791-42F4-96E2-C5E13670B1EE}"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6DF83CE-750A-48A9-A22E-87A2379261A8}" type="doc">
      <dgm:prSet loTypeId="urn:microsoft.com/office/officeart/2011/layout/CircleProcess" loCatId="process" qsTypeId="urn:microsoft.com/office/officeart/2005/8/quickstyle/simple1" qsCatId="simple" csTypeId="urn:microsoft.com/office/officeart/2005/8/colors/colorful3" csCatId="colorful" phldr="1"/>
      <dgm:spPr/>
      <dgm:t>
        <a:bodyPr/>
        <a:lstStyle/>
        <a:p>
          <a:endParaRPr lang="en-US"/>
        </a:p>
      </dgm:t>
    </dgm:pt>
    <dgm:pt modelId="{73A3E049-C1B7-45C5-AB41-1F30C0D93306}">
      <dgm:prSet phldrT="[Text]" custT="1"/>
      <dgm:spPr/>
      <dgm:t>
        <a:bodyPr/>
        <a:lstStyle/>
        <a:p>
          <a:r>
            <a:rPr lang="en-US" sz="1400" dirty="0" smtClean="0"/>
            <a:t>Review of all evidence from Tasks A-D against 6 key objectives (Appendix 1) </a:t>
          </a:r>
          <a:endParaRPr lang="en-US" sz="1400" dirty="0"/>
        </a:p>
      </dgm:t>
    </dgm:pt>
    <dgm:pt modelId="{E943B4C2-8B1F-4BF4-BBD6-74BB390B6C15}" type="parTrans" cxnId="{75F7CA7F-3039-41BB-8692-95C3D518D9E7}">
      <dgm:prSet/>
      <dgm:spPr/>
      <dgm:t>
        <a:bodyPr/>
        <a:lstStyle/>
        <a:p>
          <a:endParaRPr lang="en-US"/>
        </a:p>
      </dgm:t>
    </dgm:pt>
    <dgm:pt modelId="{641C15B3-3518-4A1D-91C5-CD2818B3C772}" type="sibTrans" cxnId="{75F7CA7F-3039-41BB-8692-95C3D518D9E7}">
      <dgm:prSet/>
      <dgm:spPr/>
      <dgm:t>
        <a:bodyPr/>
        <a:lstStyle/>
        <a:p>
          <a:endParaRPr lang="en-US"/>
        </a:p>
      </dgm:t>
    </dgm:pt>
    <dgm:pt modelId="{6A5D0A41-A658-4C05-A2F4-71C074D5BFD2}">
      <dgm:prSet phldrT="[Text]" custT="1"/>
      <dgm:spPr/>
      <dgm:t>
        <a:bodyPr/>
        <a:lstStyle/>
        <a:p>
          <a:r>
            <a:rPr lang="en-US" sz="1400" dirty="0" smtClean="0"/>
            <a:t>Gap analysis to identify key areas of discussion</a:t>
          </a:r>
          <a:endParaRPr lang="en-US" sz="1400" dirty="0"/>
        </a:p>
      </dgm:t>
    </dgm:pt>
    <dgm:pt modelId="{637A453D-BB5C-4879-96B3-A9075213A0A4}" type="parTrans" cxnId="{9DA05577-C0E9-4765-A244-1C4A71288763}">
      <dgm:prSet/>
      <dgm:spPr/>
      <dgm:t>
        <a:bodyPr/>
        <a:lstStyle/>
        <a:p>
          <a:endParaRPr lang="en-US"/>
        </a:p>
      </dgm:t>
    </dgm:pt>
    <dgm:pt modelId="{798BB129-EA1A-4611-B56B-8F0B80BE19BB}" type="sibTrans" cxnId="{9DA05577-C0E9-4765-A244-1C4A71288763}">
      <dgm:prSet/>
      <dgm:spPr/>
      <dgm:t>
        <a:bodyPr/>
        <a:lstStyle/>
        <a:p>
          <a:endParaRPr lang="en-US"/>
        </a:p>
      </dgm:t>
    </dgm:pt>
    <dgm:pt modelId="{3A65B967-4DE0-4000-A12C-5AE7703C9BED}">
      <dgm:prSet phldrT="[Text]" custT="1"/>
      <dgm:spPr/>
      <dgm:t>
        <a:bodyPr/>
        <a:lstStyle/>
        <a:p>
          <a:r>
            <a:rPr lang="en-US" sz="1400" dirty="0" smtClean="0"/>
            <a:t>Decide on key themes and topic areas/types of questions to ask</a:t>
          </a:r>
          <a:endParaRPr lang="en-US" sz="1400" dirty="0"/>
        </a:p>
      </dgm:t>
    </dgm:pt>
    <dgm:pt modelId="{0DD4CF6F-4E30-45A9-8564-70748F0C77FB}" type="parTrans" cxnId="{FCB32C5B-5295-463B-AF71-0C072E2242F9}">
      <dgm:prSet/>
      <dgm:spPr/>
      <dgm:t>
        <a:bodyPr/>
        <a:lstStyle/>
        <a:p>
          <a:endParaRPr lang="en-US"/>
        </a:p>
      </dgm:t>
    </dgm:pt>
    <dgm:pt modelId="{A9D3AA20-74C6-419C-B3C2-09F2F779A6F8}" type="sibTrans" cxnId="{FCB32C5B-5295-463B-AF71-0C072E2242F9}">
      <dgm:prSet/>
      <dgm:spPr/>
      <dgm:t>
        <a:bodyPr/>
        <a:lstStyle/>
        <a:p>
          <a:endParaRPr lang="en-US"/>
        </a:p>
      </dgm:t>
    </dgm:pt>
    <dgm:pt modelId="{B92B7078-88CF-4C08-98EF-F32C1A6E2AD9}">
      <dgm:prSet custT="1"/>
      <dgm:spPr/>
      <dgm:t>
        <a:bodyPr/>
        <a:lstStyle/>
        <a:p>
          <a:endParaRPr lang="en-US" sz="1400" dirty="0"/>
        </a:p>
      </dgm:t>
    </dgm:pt>
    <dgm:pt modelId="{F3E77029-23CD-4523-9D5A-D980EEDD9B1C}" type="parTrans" cxnId="{5C4BBC56-6337-42BF-A8A2-736044044579}">
      <dgm:prSet/>
      <dgm:spPr/>
      <dgm:t>
        <a:bodyPr/>
        <a:lstStyle/>
        <a:p>
          <a:endParaRPr lang="en-US"/>
        </a:p>
      </dgm:t>
    </dgm:pt>
    <dgm:pt modelId="{023C3B55-B2FF-4A84-8E3F-1E96F9CA51C5}" type="sibTrans" cxnId="{5C4BBC56-6337-42BF-A8A2-736044044579}">
      <dgm:prSet/>
      <dgm:spPr/>
      <dgm:t>
        <a:bodyPr/>
        <a:lstStyle/>
        <a:p>
          <a:endParaRPr lang="en-US"/>
        </a:p>
      </dgm:t>
    </dgm:pt>
    <dgm:pt modelId="{936702D7-BB0B-49FA-9515-D1AB9BED6D61}" type="pres">
      <dgm:prSet presAssocID="{F6DF83CE-750A-48A9-A22E-87A2379261A8}" presName="Name0" presStyleCnt="0">
        <dgm:presLayoutVars>
          <dgm:chMax val="11"/>
          <dgm:chPref val="11"/>
          <dgm:dir/>
          <dgm:resizeHandles/>
        </dgm:presLayoutVars>
      </dgm:prSet>
      <dgm:spPr/>
      <dgm:t>
        <a:bodyPr/>
        <a:lstStyle/>
        <a:p>
          <a:endParaRPr lang="en-US"/>
        </a:p>
      </dgm:t>
    </dgm:pt>
    <dgm:pt modelId="{1A7C4016-BEE0-4FD6-B6CA-3899D0EBCEA2}" type="pres">
      <dgm:prSet presAssocID="{3A65B967-4DE0-4000-A12C-5AE7703C9BED}" presName="Accent3" presStyleCnt="0"/>
      <dgm:spPr/>
    </dgm:pt>
    <dgm:pt modelId="{7D22409E-EC14-487F-BE10-FA0E0B4EF0FE}" type="pres">
      <dgm:prSet presAssocID="{3A65B967-4DE0-4000-A12C-5AE7703C9BED}" presName="Accent" presStyleLbl="node1" presStyleIdx="0" presStyleCnt="3"/>
      <dgm:spPr/>
    </dgm:pt>
    <dgm:pt modelId="{F6BE36D1-1A9C-49C9-A2E5-BA8FFBB3B4A2}" type="pres">
      <dgm:prSet presAssocID="{3A65B967-4DE0-4000-A12C-5AE7703C9BED}" presName="ParentBackground3" presStyleCnt="0"/>
      <dgm:spPr/>
    </dgm:pt>
    <dgm:pt modelId="{FF553B7E-DA2F-45B7-8A61-6DCFD2E0C480}" type="pres">
      <dgm:prSet presAssocID="{3A65B967-4DE0-4000-A12C-5AE7703C9BED}" presName="ParentBackground" presStyleLbl="fgAcc1" presStyleIdx="0" presStyleCnt="3"/>
      <dgm:spPr/>
      <dgm:t>
        <a:bodyPr/>
        <a:lstStyle/>
        <a:p>
          <a:endParaRPr lang="en-US"/>
        </a:p>
      </dgm:t>
    </dgm:pt>
    <dgm:pt modelId="{2544927A-0509-4B5A-9927-9618555F50C1}" type="pres">
      <dgm:prSet presAssocID="{3A65B967-4DE0-4000-A12C-5AE7703C9BED}" presName="Parent3" presStyleLbl="revTx" presStyleIdx="0" presStyleCnt="1">
        <dgm:presLayoutVars>
          <dgm:chMax val="1"/>
          <dgm:chPref val="1"/>
          <dgm:bulletEnabled val="1"/>
        </dgm:presLayoutVars>
      </dgm:prSet>
      <dgm:spPr/>
      <dgm:t>
        <a:bodyPr/>
        <a:lstStyle/>
        <a:p>
          <a:endParaRPr lang="en-US"/>
        </a:p>
      </dgm:t>
    </dgm:pt>
    <dgm:pt modelId="{D83E0AC5-3B7C-49A5-B950-66D7C71BD8AE}" type="pres">
      <dgm:prSet presAssocID="{6A5D0A41-A658-4C05-A2F4-71C074D5BFD2}" presName="Accent2" presStyleCnt="0"/>
      <dgm:spPr/>
    </dgm:pt>
    <dgm:pt modelId="{2F8C6ED8-1D37-4967-9643-6B3964DD64AE}" type="pres">
      <dgm:prSet presAssocID="{6A5D0A41-A658-4C05-A2F4-71C074D5BFD2}" presName="Accent" presStyleLbl="node1" presStyleIdx="1" presStyleCnt="3"/>
      <dgm:spPr/>
    </dgm:pt>
    <dgm:pt modelId="{3D26F7A5-6576-4035-8ED5-837D1845D9ED}" type="pres">
      <dgm:prSet presAssocID="{6A5D0A41-A658-4C05-A2F4-71C074D5BFD2}" presName="ParentBackground2" presStyleCnt="0"/>
      <dgm:spPr/>
    </dgm:pt>
    <dgm:pt modelId="{F9DFAB2B-885E-4C8E-B82A-3D9FE962ED96}" type="pres">
      <dgm:prSet presAssocID="{6A5D0A41-A658-4C05-A2F4-71C074D5BFD2}" presName="ParentBackground" presStyleLbl="fgAcc1" presStyleIdx="1" presStyleCnt="3"/>
      <dgm:spPr/>
      <dgm:t>
        <a:bodyPr/>
        <a:lstStyle/>
        <a:p>
          <a:endParaRPr lang="en-US"/>
        </a:p>
      </dgm:t>
    </dgm:pt>
    <dgm:pt modelId="{12BB4CC3-8821-4E76-9763-D6874A3C0C8C}" type="pres">
      <dgm:prSet presAssocID="{6A5D0A41-A658-4C05-A2F4-71C074D5BFD2}" presName="Child2" presStyleLbl="revTx" presStyleIdx="0" presStyleCnt="1">
        <dgm:presLayoutVars>
          <dgm:chMax val="0"/>
          <dgm:chPref val="0"/>
          <dgm:bulletEnabled val="1"/>
        </dgm:presLayoutVars>
      </dgm:prSet>
      <dgm:spPr/>
      <dgm:t>
        <a:bodyPr/>
        <a:lstStyle/>
        <a:p>
          <a:endParaRPr lang="en-US"/>
        </a:p>
      </dgm:t>
    </dgm:pt>
    <dgm:pt modelId="{20995054-4A1D-4E23-A4DE-04F18E27537E}" type="pres">
      <dgm:prSet presAssocID="{6A5D0A41-A658-4C05-A2F4-71C074D5BFD2}" presName="Parent2" presStyleLbl="revTx" presStyleIdx="0" presStyleCnt="1">
        <dgm:presLayoutVars>
          <dgm:chMax val="1"/>
          <dgm:chPref val="1"/>
          <dgm:bulletEnabled val="1"/>
        </dgm:presLayoutVars>
      </dgm:prSet>
      <dgm:spPr/>
      <dgm:t>
        <a:bodyPr/>
        <a:lstStyle/>
        <a:p>
          <a:endParaRPr lang="en-US"/>
        </a:p>
      </dgm:t>
    </dgm:pt>
    <dgm:pt modelId="{5286457B-4509-44C5-8042-716CDC2B5E90}" type="pres">
      <dgm:prSet presAssocID="{73A3E049-C1B7-45C5-AB41-1F30C0D93306}" presName="Accent1" presStyleCnt="0"/>
      <dgm:spPr/>
    </dgm:pt>
    <dgm:pt modelId="{141C07CC-8556-42CC-8961-C79636705609}" type="pres">
      <dgm:prSet presAssocID="{73A3E049-C1B7-45C5-AB41-1F30C0D93306}" presName="Accent" presStyleLbl="node1" presStyleIdx="2" presStyleCnt="3"/>
      <dgm:spPr/>
    </dgm:pt>
    <dgm:pt modelId="{302109E7-DF13-4821-92F1-047E9D0BCC11}" type="pres">
      <dgm:prSet presAssocID="{73A3E049-C1B7-45C5-AB41-1F30C0D93306}" presName="ParentBackground1" presStyleCnt="0"/>
      <dgm:spPr/>
    </dgm:pt>
    <dgm:pt modelId="{6B939CE5-7734-4ED8-8D99-EF1C87B42721}" type="pres">
      <dgm:prSet presAssocID="{73A3E049-C1B7-45C5-AB41-1F30C0D93306}" presName="ParentBackground" presStyleLbl="fgAcc1" presStyleIdx="2" presStyleCnt="3"/>
      <dgm:spPr/>
      <dgm:t>
        <a:bodyPr/>
        <a:lstStyle/>
        <a:p>
          <a:endParaRPr lang="en-US"/>
        </a:p>
      </dgm:t>
    </dgm:pt>
    <dgm:pt modelId="{85DFAC0B-1BB8-4FD5-8D55-B079C7D539C5}" type="pres">
      <dgm:prSet presAssocID="{73A3E049-C1B7-45C5-AB41-1F30C0D93306}" presName="Parent1" presStyleLbl="revTx" presStyleIdx="0" presStyleCnt="1">
        <dgm:presLayoutVars>
          <dgm:chMax val="1"/>
          <dgm:chPref val="1"/>
          <dgm:bulletEnabled val="1"/>
        </dgm:presLayoutVars>
      </dgm:prSet>
      <dgm:spPr/>
      <dgm:t>
        <a:bodyPr/>
        <a:lstStyle/>
        <a:p>
          <a:endParaRPr lang="en-US"/>
        </a:p>
      </dgm:t>
    </dgm:pt>
  </dgm:ptLst>
  <dgm:cxnLst>
    <dgm:cxn modelId="{B926B7BF-0F8D-4EFD-B089-70DEA57053F3}" type="presOf" srcId="{73A3E049-C1B7-45C5-AB41-1F30C0D93306}" destId="{85DFAC0B-1BB8-4FD5-8D55-B079C7D539C5}" srcOrd="1" destOrd="0" presId="urn:microsoft.com/office/officeart/2011/layout/CircleProcess"/>
    <dgm:cxn modelId="{5C4BBC56-6337-42BF-A8A2-736044044579}" srcId="{6A5D0A41-A658-4C05-A2F4-71C074D5BFD2}" destId="{B92B7078-88CF-4C08-98EF-F32C1A6E2AD9}" srcOrd="0" destOrd="0" parTransId="{F3E77029-23CD-4523-9D5A-D980EEDD9B1C}" sibTransId="{023C3B55-B2FF-4A84-8E3F-1E96F9CA51C5}"/>
    <dgm:cxn modelId="{08AD5845-7F0F-4180-A9F7-8C7648706EB8}" type="presOf" srcId="{B92B7078-88CF-4C08-98EF-F32C1A6E2AD9}" destId="{12BB4CC3-8821-4E76-9763-D6874A3C0C8C}" srcOrd="0" destOrd="0" presId="urn:microsoft.com/office/officeart/2011/layout/CircleProcess"/>
    <dgm:cxn modelId="{DAEC9B29-EBF5-4013-80F7-2B3229B76DC2}" type="presOf" srcId="{73A3E049-C1B7-45C5-AB41-1F30C0D93306}" destId="{6B939CE5-7734-4ED8-8D99-EF1C87B42721}" srcOrd="0" destOrd="0" presId="urn:microsoft.com/office/officeart/2011/layout/CircleProcess"/>
    <dgm:cxn modelId="{DBCD8964-47ED-4FE6-B840-2E81537F41A9}" type="presOf" srcId="{6A5D0A41-A658-4C05-A2F4-71C074D5BFD2}" destId="{F9DFAB2B-885E-4C8E-B82A-3D9FE962ED96}" srcOrd="0" destOrd="0" presId="urn:microsoft.com/office/officeart/2011/layout/CircleProcess"/>
    <dgm:cxn modelId="{4A7A66F2-ABF0-4136-82FA-5F506743360F}" type="presOf" srcId="{F6DF83CE-750A-48A9-A22E-87A2379261A8}" destId="{936702D7-BB0B-49FA-9515-D1AB9BED6D61}" srcOrd="0" destOrd="0" presId="urn:microsoft.com/office/officeart/2011/layout/CircleProcess"/>
    <dgm:cxn modelId="{9DA05577-C0E9-4765-A244-1C4A71288763}" srcId="{F6DF83CE-750A-48A9-A22E-87A2379261A8}" destId="{6A5D0A41-A658-4C05-A2F4-71C074D5BFD2}" srcOrd="1" destOrd="0" parTransId="{637A453D-BB5C-4879-96B3-A9075213A0A4}" sibTransId="{798BB129-EA1A-4611-B56B-8F0B80BE19BB}"/>
    <dgm:cxn modelId="{16F9074D-4D4B-4D18-86E0-D8902275993B}" type="presOf" srcId="{3A65B967-4DE0-4000-A12C-5AE7703C9BED}" destId="{FF553B7E-DA2F-45B7-8A61-6DCFD2E0C480}" srcOrd="0" destOrd="0" presId="urn:microsoft.com/office/officeart/2011/layout/CircleProcess"/>
    <dgm:cxn modelId="{AA7E0F33-1D5E-4073-BE87-4DCAC0CED227}" type="presOf" srcId="{3A65B967-4DE0-4000-A12C-5AE7703C9BED}" destId="{2544927A-0509-4B5A-9927-9618555F50C1}" srcOrd="1" destOrd="0" presId="urn:microsoft.com/office/officeart/2011/layout/CircleProcess"/>
    <dgm:cxn modelId="{E66DF7FC-5A88-47A8-B8BD-EC4CA952CEC3}" type="presOf" srcId="{6A5D0A41-A658-4C05-A2F4-71C074D5BFD2}" destId="{20995054-4A1D-4E23-A4DE-04F18E27537E}" srcOrd="1" destOrd="0" presId="urn:microsoft.com/office/officeart/2011/layout/CircleProcess"/>
    <dgm:cxn modelId="{75F7CA7F-3039-41BB-8692-95C3D518D9E7}" srcId="{F6DF83CE-750A-48A9-A22E-87A2379261A8}" destId="{73A3E049-C1B7-45C5-AB41-1F30C0D93306}" srcOrd="0" destOrd="0" parTransId="{E943B4C2-8B1F-4BF4-BBD6-74BB390B6C15}" sibTransId="{641C15B3-3518-4A1D-91C5-CD2818B3C772}"/>
    <dgm:cxn modelId="{FCB32C5B-5295-463B-AF71-0C072E2242F9}" srcId="{F6DF83CE-750A-48A9-A22E-87A2379261A8}" destId="{3A65B967-4DE0-4000-A12C-5AE7703C9BED}" srcOrd="2" destOrd="0" parTransId="{0DD4CF6F-4E30-45A9-8564-70748F0C77FB}" sibTransId="{A9D3AA20-74C6-419C-B3C2-09F2F779A6F8}"/>
    <dgm:cxn modelId="{0DAEB0C8-2037-44D0-83B9-82740208399A}" type="presParOf" srcId="{936702D7-BB0B-49FA-9515-D1AB9BED6D61}" destId="{1A7C4016-BEE0-4FD6-B6CA-3899D0EBCEA2}" srcOrd="0" destOrd="0" presId="urn:microsoft.com/office/officeart/2011/layout/CircleProcess"/>
    <dgm:cxn modelId="{A865A459-832C-49F5-899F-EAAC0F15572F}" type="presParOf" srcId="{1A7C4016-BEE0-4FD6-B6CA-3899D0EBCEA2}" destId="{7D22409E-EC14-487F-BE10-FA0E0B4EF0FE}" srcOrd="0" destOrd="0" presId="urn:microsoft.com/office/officeart/2011/layout/CircleProcess"/>
    <dgm:cxn modelId="{BF026F5F-B484-49AB-B2B2-A6D630BF0D17}" type="presParOf" srcId="{936702D7-BB0B-49FA-9515-D1AB9BED6D61}" destId="{F6BE36D1-1A9C-49C9-A2E5-BA8FFBB3B4A2}" srcOrd="1" destOrd="0" presId="urn:microsoft.com/office/officeart/2011/layout/CircleProcess"/>
    <dgm:cxn modelId="{C8678DAB-699F-4419-962C-50F17428F005}" type="presParOf" srcId="{F6BE36D1-1A9C-49C9-A2E5-BA8FFBB3B4A2}" destId="{FF553B7E-DA2F-45B7-8A61-6DCFD2E0C480}" srcOrd="0" destOrd="0" presId="urn:microsoft.com/office/officeart/2011/layout/CircleProcess"/>
    <dgm:cxn modelId="{35A6A49D-2698-4CED-A5AC-DB4915175CFF}" type="presParOf" srcId="{936702D7-BB0B-49FA-9515-D1AB9BED6D61}" destId="{2544927A-0509-4B5A-9927-9618555F50C1}" srcOrd="2" destOrd="0" presId="urn:microsoft.com/office/officeart/2011/layout/CircleProcess"/>
    <dgm:cxn modelId="{4437B9CB-D9C2-4332-A867-512C75ECD611}" type="presParOf" srcId="{936702D7-BB0B-49FA-9515-D1AB9BED6D61}" destId="{D83E0AC5-3B7C-49A5-B950-66D7C71BD8AE}" srcOrd="3" destOrd="0" presId="urn:microsoft.com/office/officeart/2011/layout/CircleProcess"/>
    <dgm:cxn modelId="{7056B387-0E44-4500-96A2-63169CF94662}" type="presParOf" srcId="{D83E0AC5-3B7C-49A5-B950-66D7C71BD8AE}" destId="{2F8C6ED8-1D37-4967-9643-6B3964DD64AE}" srcOrd="0" destOrd="0" presId="urn:microsoft.com/office/officeart/2011/layout/CircleProcess"/>
    <dgm:cxn modelId="{0A6F018A-1F6F-4A6A-8F31-ABF91F66B9FE}" type="presParOf" srcId="{936702D7-BB0B-49FA-9515-D1AB9BED6D61}" destId="{3D26F7A5-6576-4035-8ED5-837D1845D9ED}" srcOrd="4" destOrd="0" presId="urn:microsoft.com/office/officeart/2011/layout/CircleProcess"/>
    <dgm:cxn modelId="{48B72FF6-77A2-4D78-87AF-360B2D97FA26}" type="presParOf" srcId="{3D26F7A5-6576-4035-8ED5-837D1845D9ED}" destId="{F9DFAB2B-885E-4C8E-B82A-3D9FE962ED96}" srcOrd="0" destOrd="0" presId="urn:microsoft.com/office/officeart/2011/layout/CircleProcess"/>
    <dgm:cxn modelId="{3812EE88-226E-490C-81C6-064D1EB5E594}" type="presParOf" srcId="{936702D7-BB0B-49FA-9515-D1AB9BED6D61}" destId="{12BB4CC3-8821-4E76-9763-D6874A3C0C8C}" srcOrd="5" destOrd="0" presId="urn:microsoft.com/office/officeart/2011/layout/CircleProcess"/>
    <dgm:cxn modelId="{0B59D76C-3079-4000-878B-3E6E1657BAF7}" type="presParOf" srcId="{936702D7-BB0B-49FA-9515-D1AB9BED6D61}" destId="{20995054-4A1D-4E23-A4DE-04F18E27537E}" srcOrd="6" destOrd="0" presId="urn:microsoft.com/office/officeart/2011/layout/CircleProcess"/>
    <dgm:cxn modelId="{BA16C797-14E2-4EC6-AB11-924AE29C885E}" type="presParOf" srcId="{936702D7-BB0B-49FA-9515-D1AB9BED6D61}" destId="{5286457B-4509-44C5-8042-716CDC2B5E90}" srcOrd="7" destOrd="0" presId="urn:microsoft.com/office/officeart/2011/layout/CircleProcess"/>
    <dgm:cxn modelId="{C930158A-AE80-4F82-9E19-7CAD10681629}" type="presParOf" srcId="{5286457B-4509-44C5-8042-716CDC2B5E90}" destId="{141C07CC-8556-42CC-8961-C79636705609}" srcOrd="0" destOrd="0" presId="urn:microsoft.com/office/officeart/2011/layout/CircleProcess"/>
    <dgm:cxn modelId="{8EB18816-7AA2-460E-AB81-F586939A6040}" type="presParOf" srcId="{936702D7-BB0B-49FA-9515-D1AB9BED6D61}" destId="{302109E7-DF13-4821-92F1-047E9D0BCC11}" srcOrd="8" destOrd="0" presId="urn:microsoft.com/office/officeart/2011/layout/CircleProcess"/>
    <dgm:cxn modelId="{11C13218-0C86-4AC8-8841-4F8B2E1D58B8}" type="presParOf" srcId="{302109E7-DF13-4821-92F1-047E9D0BCC11}" destId="{6B939CE5-7734-4ED8-8D99-EF1C87B42721}" srcOrd="0" destOrd="0" presId="urn:microsoft.com/office/officeart/2011/layout/CircleProcess"/>
    <dgm:cxn modelId="{61BF2280-7A6E-4EAA-B845-14022ABFA1B9}" type="presParOf" srcId="{936702D7-BB0B-49FA-9515-D1AB9BED6D61}" destId="{85DFAC0B-1BB8-4FD5-8D55-B079C7D539C5}" srcOrd="9"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85FDC20-4BC4-47DA-BB34-D2072CD59F2E}" type="doc">
      <dgm:prSet loTypeId="urn:microsoft.com/office/officeart/2011/layout/HexagonRadial" loCatId="cycle" qsTypeId="urn:microsoft.com/office/officeart/2005/8/quickstyle/simple1" qsCatId="simple" csTypeId="urn:microsoft.com/office/officeart/2005/8/colors/colorful1" csCatId="colorful" phldr="1"/>
      <dgm:spPr/>
      <dgm:t>
        <a:bodyPr/>
        <a:lstStyle/>
        <a:p>
          <a:endParaRPr lang="en-US"/>
        </a:p>
      </dgm:t>
    </dgm:pt>
    <dgm:pt modelId="{E9E6DFDD-2FFA-4425-A06B-0F5169B6F5A2}">
      <dgm:prSet phldrT="[Text]"/>
      <dgm:spPr/>
      <dgm:t>
        <a:bodyPr/>
        <a:lstStyle/>
        <a:p>
          <a:r>
            <a:rPr lang="en-US" dirty="0" smtClean="0"/>
            <a:t>Professional Discussion by External Assessor</a:t>
          </a:r>
          <a:endParaRPr lang="en-US" dirty="0"/>
        </a:p>
      </dgm:t>
    </dgm:pt>
    <dgm:pt modelId="{FFCBA738-742C-4DFB-B84B-F42ADE3134B8}" type="parTrans" cxnId="{65115491-43BF-44E7-BC49-DA0C55C090A5}">
      <dgm:prSet/>
      <dgm:spPr/>
      <dgm:t>
        <a:bodyPr/>
        <a:lstStyle/>
        <a:p>
          <a:endParaRPr lang="en-US"/>
        </a:p>
      </dgm:t>
    </dgm:pt>
    <dgm:pt modelId="{16008E40-0756-4AC3-816F-F791C64E5B24}" type="sibTrans" cxnId="{65115491-43BF-44E7-BC49-DA0C55C090A5}">
      <dgm:prSet/>
      <dgm:spPr/>
      <dgm:t>
        <a:bodyPr/>
        <a:lstStyle/>
        <a:p>
          <a:endParaRPr lang="en-US"/>
        </a:p>
      </dgm:t>
    </dgm:pt>
    <dgm:pt modelId="{FC9D27BF-767E-492A-B60F-3596993BD203}">
      <dgm:prSet phldrT="[Text]"/>
      <dgm:spPr/>
      <dgm:t>
        <a:bodyPr/>
        <a:lstStyle/>
        <a:p>
          <a:r>
            <a:rPr lang="en-US" dirty="0" smtClean="0"/>
            <a:t>Remote recommended </a:t>
          </a:r>
          <a:endParaRPr lang="en-US" dirty="0"/>
        </a:p>
      </dgm:t>
    </dgm:pt>
    <dgm:pt modelId="{0ABD27BD-0180-4E14-ADCA-D7408A073C0E}" type="parTrans" cxnId="{8D4B2021-919C-461D-83EB-A0BAB39FE49C}">
      <dgm:prSet/>
      <dgm:spPr/>
      <dgm:t>
        <a:bodyPr/>
        <a:lstStyle/>
        <a:p>
          <a:endParaRPr lang="en-US"/>
        </a:p>
      </dgm:t>
    </dgm:pt>
    <dgm:pt modelId="{817D0665-87D6-4A1B-809E-4267DAD65F65}" type="sibTrans" cxnId="{8D4B2021-919C-461D-83EB-A0BAB39FE49C}">
      <dgm:prSet/>
      <dgm:spPr/>
      <dgm:t>
        <a:bodyPr/>
        <a:lstStyle/>
        <a:p>
          <a:endParaRPr lang="en-US"/>
        </a:p>
      </dgm:t>
    </dgm:pt>
    <dgm:pt modelId="{070FFF34-AABE-47E1-BC29-7E21BD9DD6D8}">
      <dgm:prSet phldrT="[Text]"/>
      <dgm:spPr/>
      <dgm:t>
        <a:bodyPr/>
        <a:lstStyle/>
        <a:p>
          <a:r>
            <a:rPr lang="en-US" dirty="0" smtClean="0"/>
            <a:t>45 mins. duration</a:t>
          </a:r>
          <a:endParaRPr lang="en-US" dirty="0"/>
        </a:p>
      </dgm:t>
    </dgm:pt>
    <dgm:pt modelId="{BF32C1B2-5AC5-424D-A9D7-11495C6CAA3C}" type="parTrans" cxnId="{5FAFB9F1-F0F5-4B79-9356-6AAA0135DE05}">
      <dgm:prSet/>
      <dgm:spPr/>
      <dgm:t>
        <a:bodyPr/>
        <a:lstStyle/>
        <a:p>
          <a:endParaRPr lang="en-US"/>
        </a:p>
      </dgm:t>
    </dgm:pt>
    <dgm:pt modelId="{E431BD36-7F7A-42DA-B041-74BF4363CA85}" type="sibTrans" cxnId="{5FAFB9F1-F0F5-4B79-9356-6AAA0135DE05}">
      <dgm:prSet/>
      <dgm:spPr/>
      <dgm:t>
        <a:bodyPr/>
        <a:lstStyle/>
        <a:p>
          <a:endParaRPr lang="en-US"/>
        </a:p>
      </dgm:t>
    </dgm:pt>
    <dgm:pt modelId="{5A6849EF-2FDF-44DD-89F1-7D0276EFF3E1}">
      <dgm:prSet phldrT="[Text]"/>
      <dgm:spPr/>
      <dgm:t>
        <a:bodyPr/>
        <a:lstStyle/>
        <a:p>
          <a:r>
            <a:rPr lang="en-US" dirty="0" smtClean="0"/>
            <a:t>No Mobiles</a:t>
          </a:r>
          <a:endParaRPr lang="en-US" dirty="0"/>
        </a:p>
      </dgm:t>
    </dgm:pt>
    <dgm:pt modelId="{B16CE853-CFEF-4533-A84C-1859F9A5DB94}" type="parTrans" cxnId="{8A765774-AC8A-43AB-81C7-D157B542B52E}">
      <dgm:prSet/>
      <dgm:spPr/>
      <dgm:t>
        <a:bodyPr/>
        <a:lstStyle/>
        <a:p>
          <a:endParaRPr lang="en-US"/>
        </a:p>
      </dgm:t>
    </dgm:pt>
    <dgm:pt modelId="{1E645625-49D4-4389-BACF-E5C3FBF842FC}" type="sibTrans" cxnId="{8A765774-AC8A-43AB-81C7-D157B542B52E}">
      <dgm:prSet/>
      <dgm:spPr/>
      <dgm:t>
        <a:bodyPr/>
        <a:lstStyle/>
        <a:p>
          <a:endParaRPr lang="en-US"/>
        </a:p>
      </dgm:t>
    </dgm:pt>
    <dgm:pt modelId="{15FAAF5A-1F00-47FF-A629-BC4E4A9F2DE8}">
      <dgm:prSet phldrT="[Text]"/>
      <dgm:spPr/>
      <dgm:t>
        <a:bodyPr/>
        <a:lstStyle/>
        <a:p>
          <a:r>
            <a:rPr lang="en-US" dirty="0" smtClean="0"/>
            <a:t>Remote technology requirements specified by City &amp; Guilds </a:t>
          </a:r>
          <a:endParaRPr lang="en-US" dirty="0"/>
        </a:p>
      </dgm:t>
    </dgm:pt>
    <dgm:pt modelId="{969937FF-902C-4946-9EDB-9BBE6CA58E75}" type="parTrans" cxnId="{74A1EE2B-2205-4C71-8BE2-300BEB70997D}">
      <dgm:prSet/>
      <dgm:spPr/>
      <dgm:t>
        <a:bodyPr/>
        <a:lstStyle/>
        <a:p>
          <a:endParaRPr lang="en-US"/>
        </a:p>
      </dgm:t>
    </dgm:pt>
    <dgm:pt modelId="{CAC41AB3-DAA8-4FB4-BC7F-3DEF5DFA1907}" type="sibTrans" cxnId="{74A1EE2B-2205-4C71-8BE2-300BEB70997D}">
      <dgm:prSet/>
      <dgm:spPr/>
      <dgm:t>
        <a:bodyPr/>
        <a:lstStyle/>
        <a:p>
          <a:endParaRPr lang="en-US"/>
        </a:p>
      </dgm:t>
    </dgm:pt>
    <dgm:pt modelId="{943DC7D6-D5C2-46F4-8A21-20F8EC04DF2F}">
      <dgm:prSet phldrT="[Text]"/>
      <dgm:spPr>
        <a:solidFill>
          <a:schemeClr val="accent2"/>
        </a:solidFill>
      </dgm:spPr>
      <dgm:t>
        <a:bodyPr/>
        <a:lstStyle/>
        <a:p>
          <a:r>
            <a:rPr lang="en-US" dirty="0" smtClean="0"/>
            <a:t>Quiet room, free from distractions</a:t>
          </a:r>
          <a:endParaRPr lang="en-US" dirty="0"/>
        </a:p>
      </dgm:t>
    </dgm:pt>
    <dgm:pt modelId="{E6602854-D997-4310-92F9-351B195E12E0}" type="parTrans" cxnId="{91F2F506-ED84-46B2-AE86-CDE8B6326038}">
      <dgm:prSet/>
      <dgm:spPr/>
      <dgm:t>
        <a:bodyPr/>
        <a:lstStyle/>
        <a:p>
          <a:endParaRPr lang="en-US"/>
        </a:p>
      </dgm:t>
    </dgm:pt>
    <dgm:pt modelId="{D371F504-EBA3-49ED-ACD9-C1B6532930D9}" type="sibTrans" cxnId="{91F2F506-ED84-46B2-AE86-CDE8B6326038}">
      <dgm:prSet/>
      <dgm:spPr/>
      <dgm:t>
        <a:bodyPr/>
        <a:lstStyle/>
        <a:p>
          <a:endParaRPr lang="en-US"/>
        </a:p>
      </dgm:t>
    </dgm:pt>
    <dgm:pt modelId="{F2901273-F095-495D-962C-F0E12B0ABDAF}">
      <dgm:prSet phldrT="[Text]"/>
      <dgm:spPr>
        <a:solidFill>
          <a:schemeClr val="accent6"/>
        </a:solidFill>
      </dgm:spPr>
      <dgm:t>
        <a:bodyPr/>
        <a:lstStyle/>
        <a:p>
          <a:r>
            <a:rPr lang="en-US" dirty="0" smtClean="0"/>
            <a:t>Must be undertaken at the centre, </a:t>
          </a:r>
          <a:endParaRPr lang="en-US" dirty="0"/>
        </a:p>
      </dgm:t>
    </dgm:pt>
    <dgm:pt modelId="{4099CBB2-4911-4649-B50D-52EAD5B89434}" type="parTrans" cxnId="{442DF35C-C225-4577-8373-F8D8C62F7692}">
      <dgm:prSet/>
      <dgm:spPr/>
      <dgm:t>
        <a:bodyPr/>
        <a:lstStyle/>
        <a:p>
          <a:endParaRPr lang="en-US"/>
        </a:p>
      </dgm:t>
    </dgm:pt>
    <dgm:pt modelId="{1745AFE5-30F3-4A3A-8531-AB6F34147E70}" type="sibTrans" cxnId="{442DF35C-C225-4577-8373-F8D8C62F7692}">
      <dgm:prSet/>
      <dgm:spPr/>
      <dgm:t>
        <a:bodyPr/>
        <a:lstStyle/>
        <a:p>
          <a:endParaRPr lang="en-US"/>
        </a:p>
      </dgm:t>
    </dgm:pt>
    <dgm:pt modelId="{86FC27AB-EBAC-4069-B3B1-06B647274260}" type="pres">
      <dgm:prSet presAssocID="{F85FDC20-4BC4-47DA-BB34-D2072CD59F2E}" presName="Name0" presStyleCnt="0">
        <dgm:presLayoutVars>
          <dgm:chMax val="1"/>
          <dgm:chPref val="1"/>
          <dgm:dir/>
          <dgm:animOne val="branch"/>
          <dgm:animLvl val="lvl"/>
        </dgm:presLayoutVars>
      </dgm:prSet>
      <dgm:spPr/>
      <dgm:t>
        <a:bodyPr/>
        <a:lstStyle/>
        <a:p>
          <a:endParaRPr lang="en-US"/>
        </a:p>
      </dgm:t>
    </dgm:pt>
    <dgm:pt modelId="{101A91F4-1ABC-48E8-A1CB-82A815DCF28B}" type="pres">
      <dgm:prSet presAssocID="{E9E6DFDD-2FFA-4425-A06B-0F5169B6F5A2}" presName="Parent" presStyleLbl="node0" presStyleIdx="0" presStyleCnt="1">
        <dgm:presLayoutVars>
          <dgm:chMax val="6"/>
          <dgm:chPref val="6"/>
        </dgm:presLayoutVars>
      </dgm:prSet>
      <dgm:spPr/>
      <dgm:t>
        <a:bodyPr/>
        <a:lstStyle/>
        <a:p>
          <a:endParaRPr lang="en-US"/>
        </a:p>
      </dgm:t>
    </dgm:pt>
    <dgm:pt modelId="{19CA333D-4D72-4FC7-8FC8-23933A50C11F}" type="pres">
      <dgm:prSet presAssocID="{FC9D27BF-767E-492A-B60F-3596993BD203}" presName="Accent1" presStyleCnt="0"/>
      <dgm:spPr/>
    </dgm:pt>
    <dgm:pt modelId="{A6937401-C118-403B-A8B4-6DB04882A15C}" type="pres">
      <dgm:prSet presAssocID="{FC9D27BF-767E-492A-B60F-3596993BD203}" presName="Accent" presStyleLbl="bgShp" presStyleIdx="0" presStyleCnt="6"/>
      <dgm:spPr/>
    </dgm:pt>
    <dgm:pt modelId="{954E8E35-205D-4416-A68E-E8074EAE9DB8}" type="pres">
      <dgm:prSet presAssocID="{FC9D27BF-767E-492A-B60F-3596993BD203}" presName="Child1" presStyleLbl="node1" presStyleIdx="0" presStyleCnt="6">
        <dgm:presLayoutVars>
          <dgm:chMax val="0"/>
          <dgm:chPref val="0"/>
          <dgm:bulletEnabled val="1"/>
        </dgm:presLayoutVars>
      </dgm:prSet>
      <dgm:spPr/>
      <dgm:t>
        <a:bodyPr/>
        <a:lstStyle/>
        <a:p>
          <a:endParaRPr lang="en-US"/>
        </a:p>
      </dgm:t>
    </dgm:pt>
    <dgm:pt modelId="{F0B1D9B2-D357-4B5F-AABD-8271E562C0EA}" type="pres">
      <dgm:prSet presAssocID="{070FFF34-AABE-47E1-BC29-7E21BD9DD6D8}" presName="Accent2" presStyleCnt="0"/>
      <dgm:spPr/>
    </dgm:pt>
    <dgm:pt modelId="{E15C660B-4BD4-4749-A5EB-61DB7BB03C12}" type="pres">
      <dgm:prSet presAssocID="{070FFF34-AABE-47E1-BC29-7E21BD9DD6D8}" presName="Accent" presStyleLbl="bgShp" presStyleIdx="1" presStyleCnt="6"/>
      <dgm:spPr/>
    </dgm:pt>
    <dgm:pt modelId="{FAB4F91C-5587-41DA-9471-B9DF65499921}" type="pres">
      <dgm:prSet presAssocID="{070FFF34-AABE-47E1-BC29-7E21BD9DD6D8}" presName="Child2" presStyleLbl="node1" presStyleIdx="1" presStyleCnt="6">
        <dgm:presLayoutVars>
          <dgm:chMax val="0"/>
          <dgm:chPref val="0"/>
          <dgm:bulletEnabled val="1"/>
        </dgm:presLayoutVars>
      </dgm:prSet>
      <dgm:spPr/>
      <dgm:t>
        <a:bodyPr/>
        <a:lstStyle/>
        <a:p>
          <a:endParaRPr lang="en-US"/>
        </a:p>
      </dgm:t>
    </dgm:pt>
    <dgm:pt modelId="{FB2CF495-9307-456C-8D94-E046B3C53870}" type="pres">
      <dgm:prSet presAssocID="{5A6849EF-2FDF-44DD-89F1-7D0276EFF3E1}" presName="Accent3" presStyleCnt="0"/>
      <dgm:spPr/>
    </dgm:pt>
    <dgm:pt modelId="{A05B873B-DFD8-4DCF-90BB-60247CD122A4}" type="pres">
      <dgm:prSet presAssocID="{5A6849EF-2FDF-44DD-89F1-7D0276EFF3E1}" presName="Accent" presStyleLbl="bgShp" presStyleIdx="2" presStyleCnt="6"/>
      <dgm:spPr/>
    </dgm:pt>
    <dgm:pt modelId="{20552909-D4F9-4BC4-BF75-E0B339F70D6B}" type="pres">
      <dgm:prSet presAssocID="{5A6849EF-2FDF-44DD-89F1-7D0276EFF3E1}" presName="Child3" presStyleLbl="node1" presStyleIdx="2" presStyleCnt="6">
        <dgm:presLayoutVars>
          <dgm:chMax val="0"/>
          <dgm:chPref val="0"/>
          <dgm:bulletEnabled val="1"/>
        </dgm:presLayoutVars>
      </dgm:prSet>
      <dgm:spPr/>
      <dgm:t>
        <a:bodyPr/>
        <a:lstStyle/>
        <a:p>
          <a:endParaRPr lang="en-US"/>
        </a:p>
      </dgm:t>
    </dgm:pt>
    <dgm:pt modelId="{2159E0E5-395B-438E-BA77-F4FED4EF5039}" type="pres">
      <dgm:prSet presAssocID="{15FAAF5A-1F00-47FF-A629-BC4E4A9F2DE8}" presName="Accent4" presStyleCnt="0"/>
      <dgm:spPr/>
    </dgm:pt>
    <dgm:pt modelId="{902261AA-81CA-4EDC-8EF7-69985FDA3E0D}" type="pres">
      <dgm:prSet presAssocID="{15FAAF5A-1F00-47FF-A629-BC4E4A9F2DE8}" presName="Accent" presStyleLbl="bgShp" presStyleIdx="3" presStyleCnt="6"/>
      <dgm:spPr/>
    </dgm:pt>
    <dgm:pt modelId="{F6D4B804-231D-4C2A-AD3C-9D844AC88FDB}" type="pres">
      <dgm:prSet presAssocID="{15FAAF5A-1F00-47FF-A629-BC4E4A9F2DE8}" presName="Child4" presStyleLbl="node1" presStyleIdx="3" presStyleCnt="6">
        <dgm:presLayoutVars>
          <dgm:chMax val="0"/>
          <dgm:chPref val="0"/>
          <dgm:bulletEnabled val="1"/>
        </dgm:presLayoutVars>
      </dgm:prSet>
      <dgm:spPr/>
      <dgm:t>
        <a:bodyPr/>
        <a:lstStyle/>
        <a:p>
          <a:endParaRPr lang="en-US"/>
        </a:p>
      </dgm:t>
    </dgm:pt>
    <dgm:pt modelId="{C822E087-23E1-4A00-BA6C-3CE875396B74}" type="pres">
      <dgm:prSet presAssocID="{943DC7D6-D5C2-46F4-8A21-20F8EC04DF2F}" presName="Accent5" presStyleCnt="0"/>
      <dgm:spPr/>
    </dgm:pt>
    <dgm:pt modelId="{C2574AB3-9914-4D3B-81E0-DD9026FE3FD8}" type="pres">
      <dgm:prSet presAssocID="{943DC7D6-D5C2-46F4-8A21-20F8EC04DF2F}" presName="Accent" presStyleLbl="bgShp" presStyleIdx="4" presStyleCnt="6"/>
      <dgm:spPr/>
    </dgm:pt>
    <dgm:pt modelId="{BE9C7BF3-A4A8-4B62-A62B-C6BB92123326}" type="pres">
      <dgm:prSet presAssocID="{943DC7D6-D5C2-46F4-8A21-20F8EC04DF2F}" presName="Child5" presStyleLbl="node1" presStyleIdx="4" presStyleCnt="6">
        <dgm:presLayoutVars>
          <dgm:chMax val="0"/>
          <dgm:chPref val="0"/>
          <dgm:bulletEnabled val="1"/>
        </dgm:presLayoutVars>
      </dgm:prSet>
      <dgm:spPr/>
      <dgm:t>
        <a:bodyPr/>
        <a:lstStyle/>
        <a:p>
          <a:endParaRPr lang="en-US"/>
        </a:p>
      </dgm:t>
    </dgm:pt>
    <dgm:pt modelId="{817F3147-4751-4023-BC02-BC851E3273EF}" type="pres">
      <dgm:prSet presAssocID="{F2901273-F095-495D-962C-F0E12B0ABDAF}" presName="Accent6" presStyleCnt="0"/>
      <dgm:spPr/>
    </dgm:pt>
    <dgm:pt modelId="{E0D01A0F-6164-4C11-B7FC-F43F85559DC5}" type="pres">
      <dgm:prSet presAssocID="{F2901273-F095-495D-962C-F0E12B0ABDAF}" presName="Accent" presStyleLbl="bgShp" presStyleIdx="5" presStyleCnt="6"/>
      <dgm:spPr/>
    </dgm:pt>
    <dgm:pt modelId="{0FA41AED-101B-499B-AAEC-C54106649BDF}" type="pres">
      <dgm:prSet presAssocID="{F2901273-F095-495D-962C-F0E12B0ABDAF}" presName="Child6" presStyleLbl="node1" presStyleIdx="5" presStyleCnt="6">
        <dgm:presLayoutVars>
          <dgm:chMax val="0"/>
          <dgm:chPref val="0"/>
          <dgm:bulletEnabled val="1"/>
        </dgm:presLayoutVars>
      </dgm:prSet>
      <dgm:spPr/>
      <dgm:t>
        <a:bodyPr/>
        <a:lstStyle/>
        <a:p>
          <a:endParaRPr lang="en-US"/>
        </a:p>
      </dgm:t>
    </dgm:pt>
  </dgm:ptLst>
  <dgm:cxnLst>
    <dgm:cxn modelId="{A5C3E83A-0B03-4A90-B899-D1D354B3A629}" type="presOf" srcId="{943DC7D6-D5C2-46F4-8A21-20F8EC04DF2F}" destId="{BE9C7BF3-A4A8-4B62-A62B-C6BB92123326}" srcOrd="0" destOrd="0" presId="urn:microsoft.com/office/officeart/2011/layout/HexagonRadial"/>
    <dgm:cxn modelId="{8D4B2021-919C-461D-83EB-A0BAB39FE49C}" srcId="{E9E6DFDD-2FFA-4425-A06B-0F5169B6F5A2}" destId="{FC9D27BF-767E-492A-B60F-3596993BD203}" srcOrd="0" destOrd="0" parTransId="{0ABD27BD-0180-4E14-ADCA-D7408A073C0E}" sibTransId="{817D0665-87D6-4A1B-809E-4267DAD65F65}"/>
    <dgm:cxn modelId="{DC1F9559-2789-4AB9-9D65-727E4F2F727C}" type="presOf" srcId="{5A6849EF-2FDF-44DD-89F1-7D0276EFF3E1}" destId="{20552909-D4F9-4BC4-BF75-E0B339F70D6B}" srcOrd="0" destOrd="0" presId="urn:microsoft.com/office/officeart/2011/layout/HexagonRadial"/>
    <dgm:cxn modelId="{CE61C112-DDB9-4AAE-B00E-DE97E6692AEB}" type="presOf" srcId="{FC9D27BF-767E-492A-B60F-3596993BD203}" destId="{954E8E35-205D-4416-A68E-E8074EAE9DB8}" srcOrd="0" destOrd="0" presId="urn:microsoft.com/office/officeart/2011/layout/HexagonRadial"/>
    <dgm:cxn modelId="{0DE82C5B-9F7F-4B99-AC82-884FA41F11BD}" type="presOf" srcId="{F2901273-F095-495D-962C-F0E12B0ABDAF}" destId="{0FA41AED-101B-499B-AAEC-C54106649BDF}" srcOrd="0" destOrd="0" presId="urn:microsoft.com/office/officeart/2011/layout/HexagonRadial"/>
    <dgm:cxn modelId="{65115491-43BF-44E7-BC49-DA0C55C090A5}" srcId="{F85FDC20-4BC4-47DA-BB34-D2072CD59F2E}" destId="{E9E6DFDD-2FFA-4425-A06B-0F5169B6F5A2}" srcOrd="0" destOrd="0" parTransId="{FFCBA738-742C-4DFB-B84B-F42ADE3134B8}" sibTransId="{16008E40-0756-4AC3-816F-F791C64E5B24}"/>
    <dgm:cxn modelId="{91F2F506-ED84-46B2-AE86-CDE8B6326038}" srcId="{E9E6DFDD-2FFA-4425-A06B-0F5169B6F5A2}" destId="{943DC7D6-D5C2-46F4-8A21-20F8EC04DF2F}" srcOrd="4" destOrd="0" parTransId="{E6602854-D997-4310-92F9-351B195E12E0}" sibTransId="{D371F504-EBA3-49ED-ACD9-C1B6532930D9}"/>
    <dgm:cxn modelId="{74A1EE2B-2205-4C71-8BE2-300BEB70997D}" srcId="{E9E6DFDD-2FFA-4425-A06B-0F5169B6F5A2}" destId="{15FAAF5A-1F00-47FF-A629-BC4E4A9F2DE8}" srcOrd="3" destOrd="0" parTransId="{969937FF-902C-4946-9EDB-9BBE6CA58E75}" sibTransId="{CAC41AB3-DAA8-4FB4-BC7F-3DEF5DFA1907}"/>
    <dgm:cxn modelId="{1398A109-D60A-4438-9EA4-154418007973}" type="presOf" srcId="{070FFF34-AABE-47E1-BC29-7E21BD9DD6D8}" destId="{FAB4F91C-5587-41DA-9471-B9DF65499921}" srcOrd="0" destOrd="0" presId="urn:microsoft.com/office/officeart/2011/layout/HexagonRadial"/>
    <dgm:cxn modelId="{442DF35C-C225-4577-8373-F8D8C62F7692}" srcId="{E9E6DFDD-2FFA-4425-A06B-0F5169B6F5A2}" destId="{F2901273-F095-495D-962C-F0E12B0ABDAF}" srcOrd="5" destOrd="0" parTransId="{4099CBB2-4911-4649-B50D-52EAD5B89434}" sibTransId="{1745AFE5-30F3-4A3A-8531-AB6F34147E70}"/>
    <dgm:cxn modelId="{5FAFB9F1-F0F5-4B79-9356-6AAA0135DE05}" srcId="{E9E6DFDD-2FFA-4425-A06B-0F5169B6F5A2}" destId="{070FFF34-AABE-47E1-BC29-7E21BD9DD6D8}" srcOrd="1" destOrd="0" parTransId="{BF32C1B2-5AC5-424D-A9D7-11495C6CAA3C}" sibTransId="{E431BD36-7F7A-42DA-B041-74BF4363CA85}"/>
    <dgm:cxn modelId="{0443A3F6-3F47-4E41-8ACF-357DC640FA84}" type="presOf" srcId="{E9E6DFDD-2FFA-4425-A06B-0F5169B6F5A2}" destId="{101A91F4-1ABC-48E8-A1CB-82A815DCF28B}" srcOrd="0" destOrd="0" presId="urn:microsoft.com/office/officeart/2011/layout/HexagonRadial"/>
    <dgm:cxn modelId="{D0BD64EC-B80E-4613-929E-CDD0AA58EA12}" type="presOf" srcId="{F85FDC20-4BC4-47DA-BB34-D2072CD59F2E}" destId="{86FC27AB-EBAC-4069-B3B1-06B647274260}" srcOrd="0" destOrd="0" presId="urn:microsoft.com/office/officeart/2011/layout/HexagonRadial"/>
    <dgm:cxn modelId="{54626EEB-1C1A-4C20-BA04-119B5B21D8C6}" type="presOf" srcId="{15FAAF5A-1F00-47FF-A629-BC4E4A9F2DE8}" destId="{F6D4B804-231D-4C2A-AD3C-9D844AC88FDB}" srcOrd="0" destOrd="0" presId="urn:microsoft.com/office/officeart/2011/layout/HexagonRadial"/>
    <dgm:cxn modelId="{8A765774-AC8A-43AB-81C7-D157B542B52E}" srcId="{E9E6DFDD-2FFA-4425-A06B-0F5169B6F5A2}" destId="{5A6849EF-2FDF-44DD-89F1-7D0276EFF3E1}" srcOrd="2" destOrd="0" parTransId="{B16CE853-CFEF-4533-A84C-1859F9A5DB94}" sibTransId="{1E645625-49D4-4389-BACF-E5C3FBF842FC}"/>
    <dgm:cxn modelId="{B351627D-58D9-43DF-9A72-16A4F908B74D}" type="presParOf" srcId="{86FC27AB-EBAC-4069-B3B1-06B647274260}" destId="{101A91F4-1ABC-48E8-A1CB-82A815DCF28B}" srcOrd="0" destOrd="0" presId="urn:microsoft.com/office/officeart/2011/layout/HexagonRadial"/>
    <dgm:cxn modelId="{F471699D-1138-4A66-935D-76396CE9C1C1}" type="presParOf" srcId="{86FC27AB-EBAC-4069-B3B1-06B647274260}" destId="{19CA333D-4D72-4FC7-8FC8-23933A50C11F}" srcOrd="1" destOrd="0" presId="urn:microsoft.com/office/officeart/2011/layout/HexagonRadial"/>
    <dgm:cxn modelId="{B3B9BBF2-9D99-415B-950A-57D396C5B39D}" type="presParOf" srcId="{19CA333D-4D72-4FC7-8FC8-23933A50C11F}" destId="{A6937401-C118-403B-A8B4-6DB04882A15C}" srcOrd="0" destOrd="0" presId="urn:microsoft.com/office/officeart/2011/layout/HexagonRadial"/>
    <dgm:cxn modelId="{2E3768CB-1A85-4226-A5E2-B03AA2F6CF7B}" type="presParOf" srcId="{86FC27AB-EBAC-4069-B3B1-06B647274260}" destId="{954E8E35-205D-4416-A68E-E8074EAE9DB8}" srcOrd="2" destOrd="0" presId="urn:microsoft.com/office/officeart/2011/layout/HexagonRadial"/>
    <dgm:cxn modelId="{97F81953-8CF8-4BF3-9041-B5D405C441EA}" type="presParOf" srcId="{86FC27AB-EBAC-4069-B3B1-06B647274260}" destId="{F0B1D9B2-D357-4B5F-AABD-8271E562C0EA}" srcOrd="3" destOrd="0" presId="urn:microsoft.com/office/officeart/2011/layout/HexagonRadial"/>
    <dgm:cxn modelId="{D1A0D04D-69CA-4A60-B490-81F839CDE732}" type="presParOf" srcId="{F0B1D9B2-D357-4B5F-AABD-8271E562C0EA}" destId="{E15C660B-4BD4-4749-A5EB-61DB7BB03C12}" srcOrd="0" destOrd="0" presId="urn:microsoft.com/office/officeart/2011/layout/HexagonRadial"/>
    <dgm:cxn modelId="{EE61A8B6-3511-44A1-AAF7-93DC89A14373}" type="presParOf" srcId="{86FC27AB-EBAC-4069-B3B1-06B647274260}" destId="{FAB4F91C-5587-41DA-9471-B9DF65499921}" srcOrd="4" destOrd="0" presId="urn:microsoft.com/office/officeart/2011/layout/HexagonRadial"/>
    <dgm:cxn modelId="{D53C4A37-87B0-4DF2-8121-5B822AE21A20}" type="presParOf" srcId="{86FC27AB-EBAC-4069-B3B1-06B647274260}" destId="{FB2CF495-9307-456C-8D94-E046B3C53870}" srcOrd="5" destOrd="0" presId="urn:microsoft.com/office/officeart/2011/layout/HexagonRadial"/>
    <dgm:cxn modelId="{F2D32DD7-CF28-415B-8CA1-D4CA2B048593}" type="presParOf" srcId="{FB2CF495-9307-456C-8D94-E046B3C53870}" destId="{A05B873B-DFD8-4DCF-90BB-60247CD122A4}" srcOrd="0" destOrd="0" presId="urn:microsoft.com/office/officeart/2011/layout/HexagonRadial"/>
    <dgm:cxn modelId="{B2CC5E8A-D090-47C8-81BD-FFE8E4387326}" type="presParOf" srcId="{86FC27AB-EBAC-4069-B3B1-06B647274260}" destId="{20552909-D4F9-4BC4-BF75-E0B339F70D6B}" srcOrd="6" destOrd="0" presId="urn:microsoft.com/office/officeart/2011/layout/HexagonRadial"/>
    <dgm:cxn modelId="{8894D2B8-2EC3-45FF-BD63-6C648CA4F96D}" type="presParOf" srcId="{86FC27AB-EBAC-4069-B3B1-06B647274260}" destId="{2159E0E5-395B-438E-BA77-F4FED4EF5039}" srcOrd="7" destOrd="0" presId="urn:microsoft.com/office/officeart/2011/layout/HexagonRadial"/>
    <dgm:cxn modelId="{AFC1D62E-D1B7-4E9D-A3C0-C2D6ABE6E1AD}" type="presParOf" srcId="{2159E0E5-395B-438E-BA77-F4FED4EF5039}" destId="{902261AA-81CA-4EDC-8EF7-69985FDA3E0D}" srcOrd="0" destOrd="0" presId="urn:microsoft.com/office/officeart/2011/layout/HexagonRadial"/>
    <dgm:cxn modelId="{9ABFC5C3-1837-4C5A-A1E7-BF4CA3079ED1}" type="presParOf" srcId="{86FC27AB-EBAC-4069-B3B1-06B647274260}" destId="{F6D4B804-231D-4C2A-AD3C-9D844AC88FDB}" srcOrd="8" destOrd="0" presId="urn:microsoft.com/office/officeart/2011/layout/HexagonRadial"/>
    <dgm:cxn modelId="{5C4A4F1D-45E6-4B0C-BEBF-4095469B40D2}" type="presParOf" srcId="{86FC27AB-EBAC-4069-B3B1-06B647274260}" destId="{C822E087-23E1-4A00-BA6C-3CE875396B74}" srcOrd="9" destOrd="0" presId="urn:microsoft.com/office/officeart/2011/layout/HexagonRadial"/>
    <dgm:cxn modelId="{EC1D5957-A01F-4B1C-9979-7706CFFC0714}" type="presParOf" srcId="{C822E087-23E1-4A00-BA6C-3CE875396B74}" destId="{C2574AB3-9914-4D3B-81E0-DD9026FE3FD8}" srcOrd="0" destOrd="0" presId="urn:microsoft.com/office/officeart/2011/layout/HexagonRadial"/>
    <dgm:cxn modelId="{AAF3C528-6DC2-4A18-9E1E-8FBCB9020143}" type="presParOf" srcId="{86FC27AB-EBAC-4069-B3B1-06B647274260}" destId="{BE9C7BF3-A4A8-4B62-A62B-C6BB92123326}" srcOrd="10" destOrd="0" presId="urn:microsoft.com/office/officeart/2011/layout/HexagonRadial"/>
    <dgm:cxn modelId="{FFD3A751-5A92-4786-ABFA-AB065908EEF6}" type="presParOf" srcId="{86FC27AB-EBAC-4069-B3B1-06B647274260}" destId="{817F3147-4751-4023-BC02-BC851E3273EF}" srcOrd="11" destOrd="0" presId="urn:microsoft.com/office/officeart/2011/layout/HexagonRadial"/>
    <dgm:cxn modelId="{1762F628-84C4-4DA1-8FB4-5BFA79C140C3}" type="presParOf" srcId="{817F3147-4751-4023-BC02-BC851E3273EF}" destId="{E0D01A0F-6164-4C11-B7FC-F43F85559DC5}" srcOrd="0" destOrd="0" presId="urn:microsoft.com/office/officeart/2011/layout/HexagonRadial"/>
    <dgm:cxn modelId="{5D720F12-A59D-4B72-8C42-A10EA8B749F8}" type="presParOf" srcId="{86FC27AB-EBAC-4069-B3B1-06B647274260}" destId="{0FA41AED-101B-499B-AAEC-C54106649BDF}"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9BF6A71-FED2-46B8-83F5-E96A616118CD}" type="doc">
      <dgm:prSet loTypeId="urn:microsoft.com/office/officeart/2008/layout/AlternatingHexagons" loCatId="list" qsTypeId="urn:microsoft.com/office/officeart/2005/8/quickstyle/simple1" qsCatId="simple" csTypeId="urn:microsoft.com/office/officeart/2005/8/colors/colorful1" csCatId="colorful" phldr="1"/>
      <dgm:spPr/>
      <dgm:t>
        <a:bodyPr/>
        <a:lstStyle/>
        <a:p>
          <a:endParaRPr lang="en-US"/>
        </a:p>
      </dgm:t>
    </dgm:pt>
    <dgm:pt modelId="{E575D2D6-9316-4151-9E96-47D5B7899F0A}">
      <dgm:prSet phldrT="[Text]" custT="1"/>
      <dgm:spPr/>
      <dgm:t>
        <a:bodyPr/>
        <a:lstStyle/>
        <a:p>
          <a:endParaRPr lang="en-US" sz="1800" dirty="0"/>
        </a:p>
      </dgm:t>
    </dgm:pt>
    <dgm:pt modelId="{303C9AC0-5685-42C6-B236-2620959D32D2}" type="parTrans" cxnId="{9A85252D-E569-4AB6-9CF6-8BCD877D6C38}">
      <dgm:prSet/>
      <dgm:spPr/>
      <dgm:t>
        <a:bodyPr/>
        <a:lstStyle/>
        <a:p>
          <a:endParaRPr lang="en-US"/>
        </a:p>
      </dgm:t>
    </dgm:pt>
    <dgm:pt modelId="{9DEC0ED3-80E8-4322-B906-4351E81E6238}" type="sibTrans" cxnId="{9A85252D-E569-4AB6-9CF6-8BCD877D6C38}">
      <dgm:prSet custT="1"/>
      <dgm:spPr>
        <a:solidFill>
          <a:schemeClr val="accent6"/>
        </a:solidFill>
        <a:ln>
          <a:solidFill>
            <a:schemeClr val="accent6"/>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smtClean="0"/>
            <a:t>EA Gap analysis</a:t>
          </a:r>
        </a:p>
        <a:p>
          <a:pPr lvl="0" defTabSz="1022350">
            <a:lnSpc>
              <a:spcPct val="90000"/>
            </a:lnSpc>
            <a:spcBef>
              <a:spcPct val="0"/>
            </a:spcBef>
            <a:spcAft>
              <a:spcPct val="35000"/>
            </a:spcAft>
          </a:pPr>
          <a:endParaRPr lang="en-US" dirty="0"/>
        </a:p>
      </dgm:t>
    </dgm:pt>
    <dgm:pt modelId="{5789D599-1EAD-46A6-85A3-DB2ECD7F8426}">
      <dgm:prSet phldrT="[Text]" custT="1"/>
      <dgm:spPr/>
      <dgm:t>
        <a:bodyPr/>
        <a:lstStyle/>
        <a:p>
          <a:endParaRPr lang="en-US" sz="1600" dirty="0"/>
        </a:p>
      </dgm:t>
    </dgm:pt>
    <dgm:pt modelId="{283E01C1-D56C-4B3A-A934-3A100212447B}" type="parTrans" cxnId="{40DA48A1-2D7F-4BC2-833F-AFDDF1DBA1F9}">
      <dgm:prSet/>
      <dgm:spPr/>
      <dgm:t>
        <a:bodyPr/>
        <a:lstStyle/>
        <a:p>
          <a:endParaRPr lang="en-US"/>
        </a:p>
      </dgm:t>
    </dgm:pt>
    <dgm:pt modelId="{12ACBB68-0335-4C2E-8967-C2C88E14785D}" type="sibTrans" cxnId="{40DA48A1-2D7F-4BC2-833F-AFDDF1DBA1F9}">
      <dgm:prSet/>
      <dgm:spPr/>
      <dgm:t>
        <a:bodyPr/>
        <a:lstStyle/>
        <a:p>
          <a:endParaRPr lang="en-US"/>
        </a:p>
      </dgm:t>
    </dgm:pt>
    <dgm:pt modelId="{2913413D-3AEB-4F4E-B5F2-1D9F3DBF4719}">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Quality of evidence submitted for Tasks A-C</a:t>
          </a:r>
        </a:p>
        <a:p>
          <a:pPr lvl="0" defTabSz="977900">
            <a:lnSpc>
              <a:spcPct val="90000"/>
            </a:lnSpc>
            <a:spcBef>
              <a:spcPct val="0"/>
            </a:spcBef>
            <a:spcAft>
              <a:spcPct val="35000"/>
            </a:spcAft>
          </a:pPr>
          <a:endParaRPr lang="en-US" sz="1400" dirty="0"/>
        </a:p>
      </dgm:t>
    </dgm:pt>
    <dgm:pt modelId="{6C31B109-9833-4B7D-984B-3D1941CE2895}" type="parTrans" cxnId="{01F4A48E-8608-4999-90DB-FC3F2F692B85}">
      <dgm:prSet/>
      <dgm:spPr/>
      <dgm:t>
        <a:bodyPr/>
        <a:lstStyle/>
        <a:p>
          <a:endParaRPr lang="en-US"/>
        </a:p>
      </dgm:t>
    </dgm:pt>
    <dgm:pt modelId="{006FF388-6927-448F-B014-D53FFB1EFA38}" type="sibTrans" cxnId="{01F4A48E-8608-4999-90DB-FC3F2F692B85}">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dirty="0" smtClean="0"/>
            <a:t>Tailored to chosen pathway</a:t>
          </a:r>
        </a:p>
        <a:p>
          <a:endParaRPr lang="en-US" sz="2000" dirty="0"/>
        </a:p>
      </dgm:t>
    </dgm:pt>
    <dgm:pt modelId="{6E074057-4EAD-43B0-9E97-78D593B1516F}">
      <dgm:prSet phldrT="[Text]" custT="1"/>
      <dgm:spPr/>
      <dgm:t>
        <a:bodyPr/>
        <a:lstStyle/>
        <a:p>
          <a:pPr algn="l"/>
          <a:r>
            <a:rPr lang="en-US" sz="1800" dirty="0" smtClean="0"/>
            <a:t>Internal assessor will have made a formative assessment decision based on our marking criteria </a:t>
          </a:r>
          <a:endParaRPr lang="en-US" sz="1800" dirty="0"/>
        </a:p>
      </dgm:t>
    </dgm:pt>
    <dgm:pt modelId="{8320A17E-5831-472E-8C37-39E0D907F4F2}" type="parTrans" cxnId="{FDF507C6-4EFB-448A-9DE2-34605BC804C8}">
      <dgm:prSet/>
      <dgm:spPr/>
      <dgm:t>
        <a:bodyPr/>
        <a:lstStyle/>
        <a:p>
          <a:endParaRPr lang="en-US"/>
        </a:p>
      </dgm:t>
    </dgm:pt>
    <dgm:pt modelId="{A49CCFEC-6CB9-415B-995F-3B0B23F8050B}" type="sibTrans" cxnId="{FDF507C6-4EFB-448A-9DE2-34605BC804C8}">
      <dgm:prSet/>
      <dgm:spPr/>
      <dgm:t>
        <a:bodyPr/>
        <a:lstStyle/>
        <a:p>
          <a:endParaRPr lang="en-US"/>
        </a:p>
      </dgm:t>
    </dgm:pt>
    <dgm:pt modelId="{BA20C093-F601-4ADA-91DD-B97521EC621A}">
      <dgm:prSet phldrT="[Text]" custT="1"/>
      <dgm:spPr>
        <a:solidFill>
          <a:srgbClr val="FF0000"/>
        </a:solidFill>
        <a:ln>
          <a:solidFill>
            <a:srgbClr val="CB076E"/>
          </a:solidFill>
        </a:ln>
      </dgm:spPr>
      <dgm:t>
        <a:bodyPr/>
        <a:lstStyle/>
        <a:p>
          <a:pPr lvl="0" algn="l" defTabSz="977900">
            <a:lnSpc>
              <a:spcPct val="90000"/>
            </a:lnSpc>
            <a:spcBef>
              <a:spcPct val="0"/>
            </a:spcBef>
            <a:spcAft>
              <a:spcPct val="35000"/>
            </a:spcAft>
          </a:pPr>
          <a:r>
            <a:rPr lang="en-US" sz="1200" dirty="0" smtClean="0"/>
            <a:t>Application of Knowledge &amp; Understanding </a:t>
          </a:r>
          <a:endParaRPr lang="en-US" sz="1200" dirty="0"/>
        </a:p>
      </dgm:t>
    </dgm:pt>
    <dgm:pt modelId="{0D4F1269-B164-466C-AD39-CE8E7BC4AC6E}" type="parTrans" cxnId="{D3C58AD9-89D2-4310-9D96-D4AE9792AB5B}">
      <dgm:prSet/>
      <dgm:spPr/>
      <dgm:t>
        <a:bodyPr/>
        <a:lstStyle/>
        <a:p>
          <a:endParaRPr lang="en-US"/>
        </a:p>
      </dgm:t>
    </dgm:pt>
    <dgm:pt modelId="{61F9EF74-6257-48A2-A96E-C351A9CF9F5A}" type="sibTrans" cxnId="{D3C58AD9-89D2-4310-9D96-D4AE9792AB5B}">
      <dgm:prSet/>
      <dgm:spPr>
        <a:solidFill>
          <a:schemeClr val="accent2">
            <a:lumMod val="75000"/>
          </a:schemeClr>
        </a:solidFill>
        <a:ln>
          <a:solidFill>
            <a:schemeClr val="accent2">
              <a:lumMod val="75000"/>
            </a:schemeClr>
          </a:solidFill>
        </a:ln>
      </dgm:spPr>
      <dgm:t>
        <a:bodyPr/>
        <a:lstStyle/>
        <a:p>
          <a:r>
            <a:rPr lang="en-US" dirty="0" smtClean="0"/>
            <a:t>Candidate’s evaluation and reflection</a:t>
          </a:r>
          <a:endParaRPr lang="en-US" dirty="0"/>
        </a:p>
      </dgm:t>
    </dgm:pt>
    <dgm:pt modelId="{6C74EC83-E82F-4795-857D-78E77E523B36}">
      <dgm:prSet phldrT="[Text]" custT="1"/>
      <dgm:spPr/>
      <dgm:t>
        <a:bodyPr/>
        <a:lstStyle/>
        <a:p>
          <a:r>
            <a:rPr lang="en-US" sz="1800" dirty="0" smtClean="0"/>
            <a:t>Contextualised to their </a:t>
          </a:r>
          <a:r>
            <a:rPr lang="en-US" sz="1800" dirty="0" smtClean="0"/>
            <a:t>role </a:t>
          </a:r>
          <a:endParaRPr lang="en-US" sz="1800" dirty="0"/>
        </a:p>
      </dgm:t>
    </dgm:pt>
    <dgm:pt modelId="{EAAE8845-5821-4034-AB73-A1BF6391CB8B}" type="parTrans" cxnId="{7223D16C-1B57-477A-BB35-5846D6DE50C2}">
      <dgm:prSet/>
      <dgm:spPr/>
      <dgm:t>
        <a:bodyPr/>
        <a:lstStyle/>
        <a:p>
          <a:endParaRPr lang="en-US"/>
        </a:p>
      </dgm:t>
    </dgm:pt>
    <dgm:pt modelId="{3530132F-D370-4ECA-870D-AFE27DD89C3E}" type="sibTrans" cxnId="{7223D16C-1B57-477A-BB35-5846D6DE50C2}">
      <dgm:prSet/>
      <dgm:spPr/>
      <dgm:t>
        <a:bodyPr/>
        <a:lstStyle/>
        <a:p>
          <a:endParaRPr lang="en-US"/>
        </a:p>
      </dgm:t>
    </dgm:pt>
    <dgm:pt modelId="{CAABBE16-4815-4279-B353-B9B5B03DCA25}" type="pres">
      <dgm:prSet presAssocID="{29BF6A71-FED2-46B8-83F5-E96A616118CD}" presName="Name0" presStyleCnt="0">
        <dgm:presLayoutVars>
          <dgm:chMax/>
          <dgm:chPref/>
          <dgm:dir/>
          <dgm:animLvl val="lvl"/>
        </dgm:presLayoutVars>
      </dgm:prSet>
      <dgm:spPr/>
      <dgm:t>
        <a:bodyPr/>
        <a:lstStyle/>
        <a:p>
          <a:endParaRPr lang="en-US"/>
        </a:p>
      </dgm:t>
    </dgm:pt>
    <dgm:pt modelId="{6C1F42D6-3BCB-4E2D-8F1B-C07606368300}" type="pres">
      <dgm:prSet presAssocID="{E575D2D6-9316-4151-9E96-47D5B7899F0A}" presName="composite" presStyleCnt="0"/>
      <dgm:spPr/>
    </dgm:pt>
    <dgm:pt modelId="{F8B4719E-BB6B-45E5-A6B6-52B1D5264FD6}" type="pres">
      <dgm:prSet presAssocID="{E575D2D6-9316-4151-9E96-47D5B7899F0A}" presName="Parent1" presStyleLbl="node1" presStyleIdx="0" presStyleCnt="6">
        <dgm:presLayoutVars>
          <dgm:chMax val="1"/>
          <dgm:chPref val="1"/>
          <dgm:bulletEnabled val="1"/>
        </dgm:presLayoutVars>
      </dgm:prSet>
      <dgm:spPr/>
      <dgm:t>
        <a:bodyPr/>
        <a:lstStyle/>
        <a:p>
          <a:endParaRPr lang="en-US"/>
        </a:p>
      </dgm:t>
    </dgm:pt>
    <dgm:pt modelId="{7AD12B01-9270-4CB5-A52A-270783489471}" type="pres">
      <dgm:prSet presAssocID="{E575D2D6-9316-4151-9E96-47D5B7899F0A}" presName="Childtext1" presStyleLbl="revTx" presStyleIdx="0" presStyleCnt="3" custLinFactX="-100000" custLinFactNeighborX="-159584" custLinFactNeighborY="-48976">
        <dgm:presLayoutVars>
          <dgm:chMax val="0"/>
          <dgm:chPref val="0"/>
          <dgm:bulletEnabled val="1"/>
        </dgm:presLayoutVars>
      </dgm:prSet>
      <dgm:spPr/>
      <dgm:t>
        <a:bodyPr/>
        <a:lstStyle/>
        <a:p>
          <a:endParaRPr lang="en-US"/>
        </a:p>
      </dgm:t>
    </dgm:pt>
    <dgm:pt modelId="{F6B5D5AA-7BAF-4624-9E56-49BA91CBD4A8}" type="pres">
      <dgm:prSet presAssocID="{E575D2D6-9316-4151-9E96-47D5B7899F0A}" presName="BalanceSpacing" presStyleCnt="0"/>
      <dgm:spPr/>
    </dgm:pt>
    <dgm:pt modelId="{787FD494-9F95-418B-8D7D-D06101C07CB3}" type="pres">
      <dgm:prSet presAssocID="{E575D2D6-9316-4151-9E96-47D5B7899F0A}" presName="BalanceSpacing1" presStyleCnt="0"/>
      <dgm:spPr/>
    </dgm:pt>
    <dgm:pt modelId="{10E216A2-0725-40AE-B121-4559A11E8371}" type="pres">
      <dgm:prSet presAssocID="{9DEC0ED3-80E8-4322-B906-4351E81E6238}" presName="Accent1Text" presStyleLbl="node1" presStyleIdx="1" presStyleCnt="6"/>
      <dgm:spPr/>
      <dgm:t>
        <a:bodyPr/>
        <a:lstStyle/>
        <a:p>
          <a:endParaRPr lang="en-US"/>
        </a:p>
      </dgm:t>
    </dgm:pt>
    <dgm:pt modelId="{52089D75-C941-463A-8469-563DF115788B}" type="pres">
      <dgm:prSet presAssocID="{9DEC0ED3-80E8-4322-B906-4351E81E6238}" presName="spaceBetweenRectangles" presStyleCnt="0"/>
      <dgm:spPr/>
    </dgm:pt>
    <dgm:pt modelId="{D05C170C-8B2F-4A27-BFFA-0C16E5D7B69B}" type="pres">
      <dgm:prSet presAssocID="{2913413D-3AEB-4F4E-B5F2-1D9F3DBF4719}" presName="composite" presStyleCnt="0"/>
      <dgm:spPr/>
    </dgm:pt>
    <dgm:pt modelId="{F83505FC-A301-4D5D-897A-57EF5937E163}" type="pres">
      <dgm:prSet presAssocID="{2913413D-3AEB-4F4E-B5F2-1D9F3DBF4719}" presName="Parent1" presStyleLbl="node1" presStyleIdx="2" presStyleCnt="6">
        <dgm:presLayoutVars>
          <dgm:chMax val="1"/>
          <dgm:chPref val="1"/>
          <dgm:bulletEnabled val="1"/>
        </dgm:presLayoutVars>
      </dgm:prSet>
      <dgm:spPr/>
      <dgm:t>
        <a:bodyPr/>
        <a:lstStyle/>
        <a:p>
          <a:endParaRPr lang="en-US"/>
        </a:p>
      </dgm:t>
    </dgm:pt>
    <dgm:pt modelId="{D95F45BF-1C58-4D38-BED0-4A5E7D558293}" type="pres">
      <dgm:prSet presAssocID="{2913413D-3AEB-4F4E-B5F2-1D9F3DBF4719}" presName="Childtext1" presStyleLbl="revTx" presStyleIdx="1" presStyleCnt="3">
        <dgm:presLayoutVars>
          <dgm:chMax val="0"/>
          <dgm:chPref val="0"/>
          <dgm:bulletEnabled val="1"/>
        </dgm:presLayoutVars>
      </dgm:prSet>
      <dgm:spPr/>
      <dgm:t>
        <a:bodyPr/>
        <a:lstStyle/>
        <a:p>
          <a:endParaRPr lang="en-US"/>
        </a:p>
      </dgm:t>
    </dgm:pt>
    <dgm:pt modelId="{3805A1CB-9B94-4B42-8682-C0488FFB68D1}" type="pres">
      <dgm:prSet presAssocID="{2913413D-3AEB-4F4E-B5F2-1D9F3DBF4719}" presName="BalanceSpacing" presStyleCnt="0"/>
      <dgm:spPr/>
    </dgm:pt>
    <dgm:pt modelId="{A7FBF1D6-3B2B-41BE-9CF3-BFBB2602CF1F}" type="pres">
      <dgm:prSet presAssocID="{2913413D-3AEB-4F4E-B5F2-1D9F3DBF4719}" presName="BalanceSpacing1" presStyleCnt="0"/>
      <dgm:spPr/>
    </dgm:pt>
    <dgm:pt modelId="{A7AD1EFB-9FBF-4A17-90DB-FAAE0F5F64CA}" type="pres">
      <dgm:prSet presAssocID="{006FF388-6927-448F-B014-D53FFB1EFA38}" presName="Accent1Text" presStyleLbl="node1" presStyleIdx="3" presStyleCnt="6"/>
      <dgm:spPr/>
      <dgm:t>
        <a:bodyPr/>
        <a:lstStyle/>
        <a:p>
          <a:endParaRPr lang="en-US"/>
        </a:p>
      </dgm:t>
    </dgm:pt>
    <dgm:pt modelId="{2026155E-C52D-4859-9C8D-C1A2E311DBF9}" type="pres">
      <dgm:prSet presAssocID="{006FF388-6927-448F-B014-D53FFB1EFA38}" presName="spaceBetweenRectangles" presStyleCnt="0"/>
      <dgm:spPr/>
    </dgm:pt>
    <dgm:pt modelId="{7064E279-BA69-4280-8110-C170F8310095}" type="pres">
      <dgm:prSet presAssocID="{BA20C093-F601-4ADA-91DD-B97521EC621A}" presName="composite" presStyleCnt="0"/>
      <dgm:spPr/>
    </dgm:pt>
    <dgm:pt modelId="{459007CA-AA19-4906-A1C8-45C6871B18E6}" type="pres">
      <dgm:prSet presAssocID="{BA20C093-F601-4ADA-91DD-B97521EC621A}" presName="Parent1" presStyleLbl="node1" presStyleIdx="4" presStyleCnt="6">
        <dgm:presLayoutVars>
          <dgm:chMax val="1"/>
          <dgm:chPref val="1"/>
          <dgm:bulletEnabled val="1"/>
        </dgm:presLayoutVars>
      </dgm:prSet>
      <dgm:spPr/>
      <dgm:t>
        <a:bodyPr/>
        <a:lstStyle/>
        <a:p>
          <a:endParaRPr lang="en-US"/>
        </a:p>
      </dgm:t>
    </dgm:pt>
    <dgm:pt modelId="{4A51ACC1-8BC0-46C9-A685-08CB5258FA8A}" type="pres">
      <dgm:prSet presAssocID="{BA20C093-F601-4ADA-91DD-B97521EC621A}" presName="Childtext1" presStyleLbl="revTx" presStyleIdx="2" presStyleCnt="3">
        <dgm:presLayoutVars>
          <dgm:chMax val="0"/>
          <dgm:chPref val="0"/>
          <dgm:bulletEnabled val="1"/>
        </dgm:presLayoutVars>
      </dgm:prSet>
      <dgm:spPr/>
      <dgm:t>
        <a:bodyPr/>
        <a:lstStyle/>
        <a:p>
          <a:endParaRPr lang="en-US"/>
        </a:p>
      </dgm:t>
    </dgm:pt>
    <dgm:pt modelId="{FE916BFB-ACD9-4EC8-9487-CF1AE4C92BBA}" type="pres">
      <dgm:prSet presAssocID="{BA20C093-F601-4ADA-91DD-B97521EC621A}" presName="BalanceSpacing" presStyleCnt="0"/>
      <dgm:spPr/>
    </dgm:pt>
    <dgm:pt modelId="{FF5C19EF-C273-4FA0-BA61-79CBE7B91474}" type="pres">
      <dgm:prSet presAssocID="{BA20C093-F601-4ADA-91DD-B97521EC621A}" presName="BalanceSpacing1" presStyleCnt="0"/>
      <dgm:spPr/>
    </dgm:pt>
    <dgm:pt modelId="{7A4506DF-0985-4D93-8B59-570199F2EAE1}" type="pres">
      <dgm:prSet presAssocID="{61F9EF74-6257-48A2-A96E-C351A9CF9F5A}" presName="Accent1Text" presStyleLbl="node1" presStyleIdx="5" presStyleCnt="6"/>
      <dgm:spPr/>
      <dgm:t>
        <a:bodyPr/>
        <a:lstStyle/>
        <a:p>
          <a:endParaRPr lang="en-US"/>
        </a:p>
      </dgm:t>
    </dgm:pt>
  </dgm:ptLst>
  <dgm:cxnLst>
    <dgm:cxn modelId="{7223D16C-1B57-477A-BB35-5846D6DE50C2}" srcId="{BA20C093-F601-4ADA-91DD-B97521EC621A}" destId="{6C74EC83-E82F-4795-857D-78E77E523B36}" srcOrd="0" destOrd="0" parTransId="{EAAE8845-5821-4034-AB73-A1BF6391CB8B}" sibTransId="{3530132F-D370-4ECA-870D-AFE27DD89C3E}"/>
    <dgm:cxn modelId="{FDF507C6-4EFB-448A-9DE2-34605BC804C8}" srcId="{2913413D-3AEB-4F4E-B5F2-1D9F3DBF4719}" destId="{6E074057-4EAD-43B0-9E97-78D593B1516F}" srcOrd="0" destOrd="0" parTransId="{8320A17E-5831-472E-8C37-39E0D907F4F2}" sibTransId="{A49CCFEC-6CB9-415B-995F-3B0B23F8050B}"/>
    <dgm:cxn modelId="{C6C29E2C-1BA0-4931-BF6D-710DDEF0C847}" type="presOf" srcId="{61F9EF74-6257-48A2-A96E-C351A9CF9F5A}" destId="{7A4506DF-0985-4D93-8B59-570199F2EAE1}" srcOrd="0" destOrd="0" presId="urn:microsoft.com/office/officeart/2008/layout/AlternatingHexagons"/>
    <dgm:cxn modelId="{366AE102-EDD9-49CC-8834-6E70FA3EC5FF}" type="presOf" srcId="{6C74EC83-E82F-4795-857D-78E77E523B36}" destId="{4A51ACC1-8BC0-46C9-A685-08CB5258FA8A}" srcOrd="0" destOrd="0" presId="urn:microsoft.com/office/officeart/2008/layout/AlternatingHexagons"/>
    <dgm:cxn modelId="{2BFDEA59-2BB6-421B-938C-AD06CF3A919C}" type="presOf" srcId="{006FF388-6927-448F-B014-D53FFB1EFA38}" destId="{A7AD1EFB-9FBF-4A17-90DB-FAAE0F5F64CA}" srcOrd="0" destOrd="0" presId="urn:microsoft.com/office/officeart/2008/layout/AlternatingHexagons"/>
    <dgm:cxn modelId="{FDA544BC-0B6B-4382-B0D9-99875BB5D17A}" type="presOf" srcId="{BA20C093-F601-4ADA-91DD-B97521EC621A}" destId="{459007CA-AA19-4906-A1C8-45C6871B18E6}" srcOrd="0" destOrd="0" presId="urn:microsoft.com/office/officeart/2008/layout/AlternatingHexagons"/>
    <dgm:cxn modelId="{DED2EFF2-B2DB-4D2F-95FC-AADD395E7B3D}" type="presOf" srcId="{5789D599-1EAD-46A6-85A3-DB2ECD7F8426}" destId="{7AD12B01-9270-4CB5-A52A-270783489471}" srcOrd="0" destOrd="0" presId="urn:microsoft.com/office/officeart/2008/layout/AlternatingHexagons"/>
    <dgm:cxn modelId="{31F2A72F-7807-4074-9351-CFF9CD55623B}" type="presOf" srcId="{2913413D-3AEB-4F4E-B5F2-1D9F3DBF4719}" destId="{F83505FC-A301-4D5D-897A-57EF5937E163}" srcOrd="0" destOrd="0" presId="urn:microsoft.com/office/officeart/2008/layout/AlternatingHexagons"/>
    <dgm:cxn modelId="{3BF3D8AB-F40E-4117-BBF5-43034C566537}" type="presOf" srcId="{E575D2D6-9316-4151-9E96-47D5B7899F0A}" destId="{F8B4719E-BB6B-45E5-A6B6-52B1D5264FD6}" srcOrd="0" destOrd="0" presId="urn:microsoft.com/office/officeart/2008/layout/AlternatingHexagons"/>
    <dgm:cxn modelId="{D3C58AD9-89D2-4310-9D96-D4AE9792AB5B}" srcId="{29BF6A71-FED2-46B8-83F5-E96A616118CD}" destId="{BA20C093-F601-4ADA-91DD-B97521EC621A}" srcOrd="2" destOrd="0" parTransId="{0D4F1269-B164-466C-AD39-CE8E7BC4AC6E}" sibTransId="{61F9EF74-6257-48A2-A96E-C351A9CF9F5A}"/>
    <dgm:cxn modelId="{F406209C-3C27-451F-83DC-D555630B27C1}" type="presOf" srcId="{6E074057-4EAD-43B0-9E97-78D593B1516F}" destId="{D95F45BF-1C58-4D38-BED0-4A5E7D558293}" srcOrd="0" destOrd="0" presId="urn:microsoft.com/office/officeart/2008/layout/AlternatingHexagons"/>
    <dgm:cxn modelId="{A78049E8-794F-4524-836B-119BA3BB275B}" type="presOf" srcId="{29BF6A71-FED2-46B8-83F5-E96A616118CD}" destId="{CAABBE16-4815-4279-B353-B9B5B03DCA25}" srcOrd="0" destOrd="0" presId="urn:microsoft.com/office/officeart/2008/layout/AlternatingHexagons"/>
    <dgm:cxn modelId="{9A85252D-E569-4AB6-9CF6-8BCD877D6C38}" srcId="{29BF6A71-FED2-46B8-83F5-E96A616118CD}" destId="{E575D2D6-9316-4151-9E96-47D5B7899F0A}" srcOrd="0" destOrd="0" parTransId="{303C9AC0-5685-42C6-B236-2620959D32D2}" sibTransId="{9DEC0ED3-80E8-4322-B906-4351E81E6238}"/>
    <dgm:cxn modelId="{40DA48A1-2D7F-4BC2-833F-AFDDF1DBA1F9}" srcId="{E575D2D6-9316-4151-9E96-47D5B7899F0A}" destId="{5789D599-1EAD-46A6-85A3-DB2ECD7F8426}" srcOrd="0" destOrd="0" parTransId="{283E01C1-D56C-4B3A-A934-3A100212447B}" sibTransId="{12ACBB68-0335-4C2E-8967-C2C88E14785D}"/>
    <dgm:cxn modelId="{2FFA897F-2E0A-4383-9C50-48641EFF2FFF}" type="presOf" srcId="{9DEC0ED3-80E8-4322-B906-4351E81E6238}" destId="{10E216A2-0725-40AE-B121-4559A11E8371}" srcOrd="0" destOrd="0" presId="urn:microsoft.com/office/officeart/2008/layout/AlternatingHexagons"/>
    <dgm:cxn modelId="{01F4A48E-8608-4999-90DB-FC3F2F692B85}" srcId="{29BF6A71-FED2-46B8-83F5-E96A616118CD}" destId="{2913413D-3AEB-4F4E-B5F2-1D9F3DBF4719}" srcOrd="1" destOrd="0" parTransId="{6C31B109-9833-4B7D-984B-3D1941CE2895}" sibTransId="{006FF388-6927-448F-B014-D53FFB1EFA38}"/>
    <dgm:cxn modelId="{8BB2451B-66C6-438A-8E98-82990F009279}" type="presParOf" srcId="{CAABBE16-4815-4279-B353-B9B5B03DCA25}" destId="{6C1F42D6-3BCB-4E2D-8F1B-C07606368300}" srcOrd="0" destOrd="0" presId="urn:microsoft.com/office/officeart/2008/layout/AlternatingHexagons"/>
    <dgm:cxn modelId="{275F2874-479D-4841-AB79-A782F45BCD04}" type="presParOf" srcId="{6C1F42D6-3BCB-4E2D-8F1B-C07606368300}" destId="{F8B4719E-BB6B-45E5-A6B6-52B1D5264FD6}" srcOrd="0" destOrd="0" presId="urn:microsoft.com/office/officeart/2008/layout/AlternatingHexagons"/>
    <dgm:cxn modelId="{659570B4-75AC-4CE8-8DD9-693D9B9CFBB1}" type="presParOf" srcId="{6C1F42D6-3BCB-4E2D-8F1B-C07606368300}" destId="{7AD12B01-9270-4CB5-A52A-270783489471}" srcOrd="1" destOrd="0" presId="urn:microsoft.com/office/officeart/2008/layout/AlternatingHexagons"/>
    <dgm:cxn modelId="{64A9F17A-BD22-4BC3-A7CE-EDE74DA86256}" type="presParOf" srcId="{6C1F42D6-3BCB-4E2D-8F1B-C07606368300}" destId="{F6B5D5AA-7BAF-4624-9E56-49BA91CBD4A8}" srcOrd="2" destOrd="0" presId="urn:microsoft.com/office/officeart/2008/layout/AlternatingHexagons"/>
    <dgm:cxn modelId="{53EE208C-DAD0-4A2D-9E1E-628342E0C229}" type="presParOf" srcId="{6C1F42D6-3BCB-4E2D-8F1B-C07606368300}" destId="{787FD494-9F95-418B-8D7D-D06101C07CB3}" srcOrd="3" destOrd="0" presId="urn:microsoft.com/office/officeart/2008/layout/AlternatingHexagons"/>
    <dgm:cxn modelId="{F18B158F-9703-408C-A8B5-7514D506C6A5}" type="presParOf" srcId="{6C1F42D6-3BCB-4E2D-8F1B-C07606368300}" destId="{10E216A2-0725-40AE-B121-4559A11E8371}" srcOrd="4" destOrd="0" presId="urn:microsoft.com/office/officeart/2008/layout/AlternatingHexagons"/>
    <dgm:cxn modelId="{BB6BEF18-EB0A-496E-9E10-1596ADEAF1E8}" type="presParOf" srcId="{CAABBE16-4815-4279-B353-B9B5B03DCA25}" destId="{52089D75-C941-463A-8469-563DF115788B}" srcOrd="1" destOrd="0" presId="urn:microsoft.com/office/officeart/2008/layout/AlternatingHexagons"/>
    <dgm:cxn modelId="{282EF9F3-4952-4A7B-AB1C-A6AD5A69DCA8}" type="presParOf" srcId="{CAABBE16-4815-4279-B353-B9B5B03DCA25}" destId="{D05C170C-8B2F-4A27-BFFA-0C16E5D7B69B}" srcOrd="2" destOrd="0" presId="urn:microsoft.com/office/officeart/2008/layout/AlternatingHexagons"/>
    <dgm:cxn modelId="{FFC64D46-7D21-42A4-9013-7C727C437E79}" type="presParOf" srcId="{D05C170C-8B2F-4A27-BFFA-0C16E5D7B69B}" destId="{F83505FC-A301-4D5D-897A-57EF5937E163}" srcOrd="0" destOrd="0" presId="urn:microsoft.com/office/officeart/2008/layout/AlternatingHexagons"/>
    <dgm:cxn modelId="{76C18538-A287-488D-B1E5-6AF087D61CB5}" type="presParOf" srcId="{D05C170C-8B2F-4A27-BFFA-0C16E5D7B69B}" destId="{D95F45BF-1C58-4D38-BED0-4A5E7D558293}" srcOrd="1" destOrd="0" presId="urn:microsoft.com/office/officeart/2008/layout/AlternatingHexagons"/>
    <dgm:cxn modelId="{E1DE593C-58B9-4C0D-8601-5A7284770A27}" type="presParOf" srcId="{D05C170C-8B2F-4A27-BFFA-0C16E5D7B69B}" destId="{3805A1CB-9B94-4B42-8682-C0488FFB68D1}" srcOrd="2" destOrd="0" presId="urn:microsoft.com/office/officeart/2008/layout/AlternatingHexagons"/>
    <dgm:cxn modelId="{575391D8-9BB2-4766-B8E7-B3585D8120BB}" type="presParOf" srcId="{D05C170C-8B2F-4A27-BFFA-0C16E5D7B69B}" destId="{A7FBF1D6-3B2B-41BE-9CF3-BFBB2602CF1F}" srcOrd="3" destOrd="0" presId="urn:microsoft.com/office/officeart/2008/layout/AlternatingHexagons"/>
    <dgm:cxn modelId="{0AFF5ABB-F1D0-481D-8FC1-755C3238C233}" type="presParOf" srcId="{D05C170C-8B2F-4A27-BFFA-0C16E5D7B69B}" destId="{A7AD1EFB-9FBF-4A17-90DB-FAAE0F5F64CA}" srcOrd="4" destOrd="0" presId="urn:microsoft.com/office/officeart/2008/layout/AlternatingHexagons"/>
    <dgm:cxn modelId="{01BB2321-421C-461C-977E-CA3E19D3EEA1}" type="presParOf" srcId="{CAABBE16-4815-4279-B353-B9B5B03DCA25}" destId="{2026155E-C52D-4859-9C8D-C1A2E311DBF9}" srcOrd="3" destOrd="0" presId="urn:microsoft.com/office/officeart/2008/layout/AlternatingHexagons"/>
    <dgm:cxn modelId="{151C4720-ABD2-4B36-9CB1-EEEC518A9DDF}" type="presParOf" srcId="{CAABBE16-4815-4279-B353-B9B5B03DCA25}" destId="{7064E279-BA69-4280-8110-C170F8310095}" srcOrd="4" destOrd="0" presId="urn:microsoft.com/office/officeart/2008/layout/AlternatingHexagons"/>
    <dgm:cxn modelId="{9487B829-8670-4A2A-89E8-AA05686F1A7B}" type="presParOf" srcId="{7064E279-BA69-4280-8110-C170F8310095}" destId="{459007CA-AA19-4906-A1C8-45C6871B18E6}" srcOrd="0" destOrd="0" presId="urn:microsoft.com/office/officeart/2008/layout/AlternatingHexagons"/>
    <dgm:cxn modelId="{F4A8611A-46A7-419A-8A3F-B589B253C624}" type="presParOf" srcId="{7064E279-BA69-4280-8110-C170F8310095}" destId="{4A51ACC1-8BC0-46C9-A685-08CB5258FA8A}" srcOrd="1" destOrd="0" presId="urn:microsoft.com/office/officeart/2008/layout/AlternatingHexagons"/>
    <dgm:cxn modelId="{6C04E986-C6C8-4A03-A33D-55EAC8554389}" type="presParOf" srcId="{7064E279-BA69-4280-8110-C170F8310095}" destId="{FE916BFB-ACD9-4EC8-9487-CF1AE4C92BBA}" srcOrd="2" destOrd="0" presId="urn:microsoft.com/office/officeart/2008/layout/AlternatingHexagons"/>
    <dgm:cxn modelId="{9128AF2A-6ADB-483B-8B71-E5E028F26A63}" type="presParOf" srcId="{7064E279-BA69-4280-8110-C170F8310095}" destId="{FF5C19EF-C273-4FA0-BA61-79CBE7B91474}" srcOrd="3" destOrd="0" presId="urn:microsoft.com/office/officeart/2008/layout/AlternatingHexagons"/>
    <dgm:cxn modelId="{EEF02D2F-0C82-4AB3-85F3-DC9C8DADB5D8}" type="presParOf" srcId="{7064E279-BA69-4280-8110-C170F8310095}" destId="{7A4506DF-0985-4D93-8B59-570199F2EAE1}"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FAEBD0-9FD7-47E0-ABA1-18668F6ABE36}">
      <dsp:nvSpPr>
        <dsp:cNvPr id="0" name=""/>
        <dsp:cNvSpPr/>
      </dsp:nvSpPr>
      <dsp:spPr>
        <a:xfrm>
          <a:off x="1105201" y="-28343"/>
          <a:ext cx="4836283" cy="4836283"/>
        </a:xfrm>
        <a:prstGeom prst="circularArrow">
          <a:avLst>
            <a:gd name="adj1" fmla="val 5544"/>
            <a:gd name="adj2" fmla="val 330680"/>
            <a:gd name="adj3" fmla="val 13790644"/>
            <a:gd name="adj4" fmla="val 17377013"/>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2E6222-25C1-4E90-8DBB-DB091CFB858D}">
      <dsp:nvSpPr>
        <dsp:cNvPr id="0" name=""/>
        <dsp:cNvSpPr/>
      </dsp:nvSpPr>
      <dsp:spPr>
        <a:xfrm>
          <a:off x="2398212" y="1151"/>
          <a:ext cx="2250260" cy="1125130"/>
        </a:xfrm>
        <a:prstGeom prst="roundRect">
          <a:avLst/>
        </a:prstGeom>
        <a:solidFill>
          <a:schemeClr val="tx1">
            <a:lumMod val="50000"/>
            <a:lumOff val="50000"/>
          </a:schemeClr>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Access the application from HCLW, complete and submit</a:t>
          </a:r>
        </a:p>
      </dsp:txBody>
      <dsp:txXfrm>
        <a:off x="2453136" y="56075"/>
        <a:ext cx="2140412" cy="1015282"/>
      </dsp:txXfrm>
    </dsp:sp>
    <dsp:sp modelId="{98F1AC0F-1E0E-49A7-93B5-B30B5985411B}">
      <dsp:nvSpPr>
        <dsp:cNvPr id="0" name=""/>
        <dsp:cNvSpPr/>
      </dsp:nvSpPr>
      <dsp:spPr>
        <a:xfrm>
          <a:off x="4668866" y="1410828"/>
          <a:ext cx="2250260" cy="1125130"/>
        </a:xfrm>
        <a:prstGeom prst="roundRect">
          <a:avLst/>
        </a:prstGeom>
        <a:solidFill>
          <a:schemeClr val="accent5"/>
        </a:solid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Evidence of delivery staff and assessor competence, subject to ongoing monitoring and compliance</a:t>
          </a:r>
        </a:p>
      </dsp:txBody>
      <dsp:txXfrm>
        <a:off x="4723790" y="1465752"/>
        <a:ext cx="2140412" cy="1015282"/>
      </dsp:txXfrm>
    </dsp:sp>
    <dsp:sp modelId="{ECE3EB82-BEC3-4B4A-90F4-D6FBAC7FCF14}">
      <dsp:nvSpPr>
        <dsp:cNvPr id="0" name=""/>
        <dsp:cNvSpPr/>
      </dsp:nvSpPr>
      <dsp:spPr>
        <a:xfrm>
          <a:off x="3866191" y="3335225"/>
          <a:ext cx="2250260" cy="1125130"/>
        </a:xfrm>
        <a:prstGeom prst="roundRect">
          <a:avLst/>
        </a:prstGeom>
        <a:solidFill>
          <a:schemeClr val="accent3"/>
        </a:solidFill>
        <a:ln w="1270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Evidence of meeting expectations detailed in:</a:t>
          </a:r>
        </a:p>
        <a:p>
          <a:pPr lvl="0" algn="ctr" defTabSz="400050">
            <a:lnSpc>
              <a:spcPct val="90000"/>
            </a:lnSpc>
            <a:spcBef>
              <a:spcPct val="0"/>
            </a:spcBef>
            <a:spcAft>
              <a:spcPct val="35000"/>
            </a:spcAft>
          </a:pPr>
          <a:r>
            <a:rPr lang="en-US" sz="900" kern="1200" dirty="0"/>
            <a:t>Introduction to working with City &amp; Guilds and WJEC</a:t>
          </a:r>
        </a:p>
        <a:p>
          <a:pPr lvl="0" algn="ctr" defTabSz="400050">
            <a:lnSpc>
              <a:spcPct val="90000"/>
            </a:lnSpc>
            <a:spcBef>
              <a:spcPct val="0"/>
            </a:spcBef>
            <a:spcAft>
              <a:spcPct val="35000"/>
            </a:spcAft>
          </a:pPr>
          <a:r>
            <a:rPr lang="en-US" sz="900" kern="1200" dirty="0"/>
            <a:t>City &amp; Guilds Centre Manual</a:t>
          </a:r>
        </a:p>
        <a:p>
          <a:pPr lvl="0" algn="ctr" defTabSz="400050">
            <a:lnSpc>
              <a:spcPct val="90000"/>
            </a:lnSpc>
            <a:spcBef>
              <a:spcPct val="0"/>
            </a:spcBef>
            <a:spcAft>
              <a:spcPct val="35000"/>
            </a:spcAft>
          </a:pPr>
          <a:r>
            <a:rPr lang="en-US" sz="900" kern="1200" dirty="0"/>
            <a:t>Our Quality Assurance Requirements</a:t>
          </a:r>
        </a:p>
      </dsp:txBody>
      <dsp:txXfrm>
        <a:off x="3921115" y="3390149"/>
        <a:ext cx="2140412" cy="1015282"/>
      </dsp:txXfrm>
    </dsp:sp>
    <dsp:sp modelId="{5B5E4EB6-EBBB-4418-92FB-72C1F5903377}">
      <dsp:nvSpPr>
        <dsp:cNvPr id="0" name=""/>
        <dsp:cNvSpPr/>
      </dsp:nvSpPr>
      <dsp:spPr>
        <a:xfrm>
          <a:off x="822523" y="3324327"/>
          <a:ext cx="2250260" cy="1125130"/>
        </a:xfrm>
        <a:prstGeom prst="roundRect">
          <a:avLst/>
        </a:prstGeom>
        <a:solidFill>
          <a:schemeClr val="accent2"/>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Centres are not considered approved until this is confirmed by us in writing </a:t>
          </a:r>
        </a:p>
      </dsp:txBody>
      <dsp:txXfrm>
        <a:off x="877447" y="3379251"/>
        <a:ext cx="2140412" cy="1015282"/>
      </dsp:txXfrm>
    </dsp:sp>
    <dsp:sp modelId="{43F49DD9-4D65-42B8-B86C-FA32DC0B1D33}">
      <dsp:nvSpPr>
        <dsp:cNvPr id="0" name=""/>
        <dsp:cNvSpPr/>
      </dsp:nvSpPr>
      <dsp:spPr>
        <a:xfrm>
          <a:off x="59883" y="1487469"/>
          <a:ext cx="2250260" cy="11251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4 possible outcomes to the approval process </a:t>
          </a:r>
        </a:p>
      </dsp:txBody>
      <dsp:txXfrm>
        <a:off x="114807" y="1542393"/>
        <a:ext cx="2140412" cy="101528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DEEAE0-E1AC-41AE-8C64-2EF7B8BA16DF}">
      <dsp:nvSpPr>
        <dsp:cNvPr id="0" name=""/>
        <dsp:cNvSpPr/>
      </dsp:nvSpPr>
      <dsp:spPr>
        <a:xfrm>
          <a:off x="223881" y="3808"/>
          <a:ext cx="2440518" cy="1464310"/>
        </a:xfrm>
        <a:prstGeom prst="rect">
          <a:avLst/>
        </a:prstGeom>
        <a:solidFill>
          <a:schemeClr val="accent2"/>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en-US" sz="1500" kern="1200" dirty="0" smtClean="0">
              <a:solidFill>
                <a:schemeClr val="accent2">
                  <a:lumMod val="50000"/>
                </a:schemeClr>
              </a:solidFill>
            </a:rPr>
            <a:t>1. How the candidate applies knowledge, understanding and skills as an Adult Placement/Shared Lives worker</a:t>
          </a:r>
          <a:endParaRPr lang="en-US" sz="1500" kern="1200" dirty="0">
            <a:solidFill>
              <a:schemeClr val="accent2">
                <a:lumMod val="50000"/>
              </a:schemeClr>
            </a:solidFill>
          </a:endParaRPr>
        </a:p>
      </dsp:txBody>
      <dsp:txXfrm>
        <a:off x="223881" y="3808"/>
        <a:ext cx="2440518" cy="1464310"/>
      </dsp:txXfrm>
    </dsp:sp>
    <dsp:sp modelId="{606E6745-0693-4DAF-A3BF-2723E8551524}">
      <dsp:nvSpPr>
        <dsp:cNvPr id="0" name=""/>
        <dsp:cNvSpPr/>
      </dsp:nvSpPr>
      <dsp:spPr>
        <a:xfrm>
          <a:off x="2908451" y="3808"/>
          <a:ext cx="5396986" cy="1464310"/>
        </a:xfrm>
        <a:prstGeom prst="rect">
          <a:avLst/>
        </a:prstGeom>
        <a:solidFill>
          <a:schemeClr val="lt1">
            <a:hueOff val="0"/>
            <a:satOff val="0"/>
            <a:lumOff val="0"/>
            <a:alphaOff val="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1500" kern="1200" dirty="0" smtClean="0">
              <a:solidFill>
                <a:schemeClr val="accent2">
                  <a:lumMod val="50000"/>
                </a:schemeClr>
              </a:solidFill>
            </a:rPr>
            <a:t>2. How the candidate applies knowledge and understanding of legislation, regulatory and organizational requirement applicable to the role of an Adult Placement/Shared Lives worker</a:t>
          </a:r>
        </a:p>
        <a:p>
          <a:pPr lvl="0" algn="ctr" defTabSz="666750">
            <a:lnSpc>
              <a:spcPct val="90000"/>
            </a:lnSpc>
            <a:spcBef>
              <a:spcPct val="0"/>
            </a:spcBef>
            <a:spcAft>
              <a:spcPct val="35000"/>
            </a:spcAft>
          </a:pPr>
          <a:endParaRPr lang="en-US" sz="1500" kern="1200" dirty="0">
            <a:solidFill>
              <a:schemeClr val="accent2">
                <a:lumMod val="50000"/>
              </a:schemeClr>
            </a:solidFill>
          </a:endParaRPr>
        </a:p>
      </dsp:txBody>
      <dsp:txXfrm>
        <a:off x="2908451" y="3808"/>
        <a:ext cx="5396986" cy="1464310"/>
      </dsp:txXfrm>
    </dsp:sp>
    <dsp:sp modelId="{B3CCACC8-0F34-424C-8015-0D14452DE002}">
      <dsp:nvSpPr>
        <dsp:cNvPr id="0" name=""/>
        <dsp:cNvSpPr/>
      </dsp:nvSpPr>
      <dsp:spPr>
        <a:xfrm>
          <a:off x="223881" y="1712171"/>
          <a:ext cx="5396986" cy="1464310"/>
        </a:xfrm>
        <a:prstGeom prst="rect">
          <a:avLst/>
        </a:prstGeom>
        <a:solidFill>
          <a:schemeClr val="lt1">
            <a:hueOff val="0"/>
            <a:satOff val="0"/>
            <a:lumOff val="0"/>
            <a:alphaOff val="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a:spcBef>
              <a:spcPct val="0"/>
            </a:spcBef>
          </a:pPr>
          <a:r>
            <a:rPr lang="en-US" sz="1500" kern="1200" dirty="0" smtClean="0">
              <a:solidFill>
                <a:schemeClr val="accent2">
                  <a:lumMod val="50000"/>
                </a:schemeClr>
              </a:solidFill>
            </a:rPr>
            <a:t>3. How the candidate develops and applies understanding of how to work with carers to maintain and</a:t>
          </a:r>
        </a:p>
        <a:p>
          <a:pPr>
            <a:spcBef>
              <a:spcPct val="0"/>
            </a:spcBef>
          </a:pPr>
          <a:r>
            <a:rPr lang="en-US" sz="1500" kern="1200" dirty="0" smtClean="0">
              <a:solidFill>
                <a:schemeClr val="accent2">
                  <a:lumMod val="50000"/>
                </a:schemeClr>
              </a:solidFill>
            </a:rPr>
            <a:t>achieve outcomes for individuals, including the use of person-centred approaches</a:t>
          </a:r>
        </a:p>
        <a:p>
          <a:pPr lvl="0" algn="ctr" defTabSz="622300">
            <a:lnSpc>
              <a:spcPct val="90000"/>
            </a:lnSpc>
            <a:spcBef>
              <a:spcPct val="0"/>
            </a:spcBef>
            <a:spcAft>
              <a:spcPct val="35000"/>
            </a:spcAft>
          </a:pPr>
          <a:endParaRPr lang="en-US" sz="1500" kern="1200" dirty="0"/>
        </a:p>
      </dsp:txBody>
      <dsp:txXfrm>
        <a:off x="223881" y="1712171"/>
        <a:ext cx="5396986" cy="1464310"/>
      </dsp:txXfrm>
    </dsp:sp>
    <dsp:sp modelId="{828F7F59-EE58-4C98-9037-1A1A44B60389}">
      <dsp:nvSpPr>
        <dsp:cNvPr id="0" name=""/>
        <dsp:cNvSpPr/>
      </dsp:nvSpPr>
      <dsp:spPr>
        <a:xfrm>
          <a:off x="1501370" y="3424342"/>
          <a:ext cx="2440518" cy="1464310"/>
        </a:xfrm>
        <a:prstGeom prst="rect">
          <a:avLst/>
        </a:prstGeom>
        <a:solidFill>
          <a:schemeClr val="accent2"/>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chemeClr val="accent2">
                  <a:lumMod val="50000"/>
                </a:schemeClr>
              </a:solidFill>
            </a:rPr>
            <a:t>5 How the candidate builds arguments and makes judgements as an Adult Placement/Shared Lives</a:t>
          </a:r>
        </a:p>
        <a:p>
          <a:pPr lvl="0" algn="ctr" defTabSz="666750">
            <a:lnSpc>
              <a:spcPct val="90000"/>
            </a:lnSpc>
            <a:spcBef>
              <a:spcPct val="0"/>
            </a:spcBef>
            <a:spcAft>
              <a:spcPct val="35000"/>
            </a:spcAft>
          </a:pPr>
          <a:r>
            <a:rPr lang="en-US" sz="1500" kern="1200" dirty="0" smtClean="0">
              <a:solidFill>
                <a:schemeClr val="accent2">
                  <a:lumMod val="50000"/>
                </a:schemeClr>
              </a:solidFill>
            </a:rPr>
            <a:t>worker</a:t>
          </a:r>
          <a:endParaRPr lang="en-US" sz="1500" kern="1200" dirty="0">
            <a:solidFill>
              <a:schemeClr val="accent2">
                <a:lumMod val="50000"/>
              </a:schemeClr>
            </a:solidFill>
          </a:endParaRPr>
        </a:p>
      </dsp:txBody>
      <dsp:txXfrm>
        <a:off x="1501370" y="3424342"/>
        <a:ext cx="2440518" cy="1464310"/>
      </dsp:txXfrm>
    </dsp:sp>
    <dsp:sp modelId="{4C72922F-6C44-4ED0-ABE9-AAAE67BBA88E}">
      <dsp:nvSpPr>
        <dsp:cNvPr id="0" name=""/>
        <dsp:cNvSpPr/>
      </dsp:nvSpPr>
      <dsp:spPr>
        <a:xfrm>
          <a:off x="5751008" y="1706953"/>
          <a:ext cx="2440518" cy="1464310"/>
        </a:xfrm>
        <a:prstGeom prst="rect">
          <a:avLst/>
        </a:prstGeom>
        <a:solidFill>
          <a:schemeClr val="accent2"/>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chemeClr val="accent2">
                  <a:lumMod val="50000"/>
                </a:schemeClr>
              </a:solidFill>
            </a:rPr>
            <a:t>4. How the candidate uses reflective and critical thinking in their role as an Adult Placement/Shared</a:t>
          </a:r>
        </a:p>
        <a:p>
          <a:pPr lvl="0" algn="ctr" defTabSz="666750">
            <a:lnSpc>
              <a:spcPct val="90000"/>
            </a:lnSpc>
            <a:spcBef>
              <a:spcPct val="0"/>
            </a:spcBef>
            <a:spcAft>
              <a:spcPct val="35000"/>
            </a:spcAft>
          </a:pPr>
          <a:r>
            <a:rPr lang="en-US" sz="1500" kern="1200" dirty="0" smtClean="0">
              <a:solidFill>
                <a:schemeClr val="accent2">
                  <a:lumMod val="50000"/>
                </a:schemeClr>
              </a:solidFill>
            </a:rPr>
            <a:t>Lives worker</a:t>
          </a:r>
          <a:endParaRPr lang="en-US" sz="1500" kern="1200" dirty="0">
            <a:solidFill>
              <a:schemeClr val="accent2">
                <a:lumMod val="50000"/>
              </a:schemeClr>
            </a:solidFill>
          </a:endParaRPr>
        </a:p>
      </dsp:txBody>
      <dsp:txXfrm>
        <a:off x="5751008" y="1706953"/>
        <a:ext cx="2440518" cy="1464310"/>
      </dsp:txXfrm>
    </dsp:sp>
    <dsp:sp modelId="{C55463DB-CCFE-46C7-A6BE-54AA03FA7F31}">
      <dsp:nvSpPr>
        <dsp:cNvPr id="0" name=""/>
        <dsp:cNvSpPr/>
      </dsp:nvSpPr>
      <dsp:spPr>
        <a:xfrm>
          <a:off x="4386685" y="3420533"/>
          <a:ext cx="2440518" cy="1464310"/>
        </a:xfrm>
        <a:prstGeom prst="rect">
          <a:avLst/>
        </a:prstGeom>
        <a:solidFill>
          <a:schemeClr val="accent2"/>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chemeClr val="accent2">
                  <a:lumMod val="50000"/>
                </a:schemeClr>
              </a:solidFill>
            </a:rPr>
            <a:t>6. How the candidate shows self-awareness in order to improve practice</a:t>
          </a:r>
          <a:endParaRPr lang="en-US" sz="1500" kern="1200" dirty="0">
            <a:solidFill>
              <a:schemeClr val="accent2">
                <a:lumMod val="50000"/>
              </a:schemeClr>
            </a:solidFill>
          </a:endParaRPr>
        </a:p>
      </dsp:txBody>
      <dsp:txXfrm>
        <a:off x="4386685" y="3420533"/>
        <a:ext cx="2440518" cy="146431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268F18-068E-46F4-A7F4-56127B817193}">
      <dsp:nvSpPr>
        <dsp:cNvPr id="0" name=""/>
        <dsp:cNvSpPr/>
      </dsp:nvSpPr>
      <dsp:spPr>
        <a:xfrm>
          <a:off x="609599" y="0"/>
          <a:ext cx="6908800" cy="541866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0C98B4-F315-4C59-9325-E2397C18353A}">
      <dsp:nvSpPr>
        <dsp:cNvPr id="0" name=""/>
        <dsp:cNvSpPr/>
      </dsp:nvSpPr>
      <dsp:spPr>
        <a:xfrm>
          <a:off x="2232" y="1625600"/>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Teaching and learning completed sequentially</a:t>
          </a:r>
          <a:endParaRPr lang="en-US" sz="1400" kern="1200" dirty="0"/>
        </a:p>
      </dsp:txBody>
      <dsp:txXfrm>
        <a:off x="65681" y="1689049"/>
        <a:ext cx="1172867" cy="2040568"/>
      </dsp:txXfrm>
    </dsp:sp>
    <dsp:sp modelId="{40AA1AD5-9151-41DA-B51C-82D3842929F4}">
      <dsp:nvSpPr>
        <dsp:cNvPr id="0" name=""/>
        <dsp:cNvSpPr/>
      </dsp:nvSpPr>
      <dsp:spPr>
        <a:xfrm>
          <a:off x="1366986" y="1625600"/>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Readiness for assessment decision based on robust formative assessment</a:t>
          </a:r>
          <a:endParaRPr lang="en-US" sz="1400" kern="1200" dirty="0"/>
        </a:p>
      </dsp:txBody>
      <dsp:txXfrm>
        <a:off x="1430435" y="1689049"/>
        <a:ext cx="1172867" cy="2040568"/>
      </dsp:txXfrm>
    </dsp:sp>
    <dsp:sp modelId="{4B4D3677-78DA-4E62-BD74-DC4DFA4F27E6}">
      <dsp:nvSpPr>
        <dsp:cNvPr id="0" name=""/>
        <dsp:cNvSpPr/>
      </dsp:nvSpPr>
      <dsp:spPr>
        <a:xfrm>
          <a:off x="2717962" y="1611554"/>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Assessment pack released to candidate</a:t>
          </a:r>
          <a:endParaRPr lang="en-US" sz="1400" kern="1200" dirty="0"/>
        </a:p>
      </dsp:txBody>
      <dsp:txXfrm>
        <a:off x="2781411" y="1675003"/>
        <a:ext cx="1172867" cy="2040568"/>
      </dsp:txXfrm>
    </dsp:sp>
    <dsp:sp modelId="{B413E307-8445-4FF1-843C-13C84DBCB572}">
      <dsp:nvSpPr>
        <dsp:cNvPr id="0" name=""/>
        <dsp:cNvSpPr/>
      </dsp:nvSpPr>
      <dsp:spPr>
        <a:xfrm>
          <a:off x="4096494" y="1625600"/>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Completion timetable agreed</a:t>
          </a:r>
          <a:endParaRPr lang="en-US" sz="1400" kern="1200" dirty="0"/>
        </a:p>
      </dsp:txBody>
      <dsp:txXfrm>
        <a:off x="4159943" y="1689049"/>
        <a:ext cx="1172867" cy="2040568"/>
      </dsp:txXfrm>
    </dsp:sp>
    <dsp:sp modelId="{7D596A13-44A0-4301-8864-24499080ABAF}">
      <dsp:nvSpPr>
        <dsp:cNvPr id="0" name=""/>
        <dsp:cNvSpPr/>
      </dsp:nvSpPr>
      <dsp:spPr>
        <a:xfrm>
          <a:off x="5461248" y="1625600"/>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Candidate completes and submits  the tasks sequentially with completed declaration form </a:t>
          </a:r>
          <a:endParaRPr lang="en-US" sz="1400" kern="1200" dirty="0"/>
        </a:p>
      </dsp:txBody>
      <dsp:txXfrm>
        <a:off x="5524697" y="1689049"/>
        <a:ext cx="1172867" cy="2040568"/>
      </dsp:txXfrm>
    </dsp:sp>
    <dsp:sp modelId="{35207DB9-CF8D-4EF0-9C0D-CD783A9CA9F8}">
      <dsp:nvSpPr>
        <dsp:cNvPr id="0" name=""/>
        <dsp:cNvSpPr/>
      </dsp:nvSpPr>
      <dsp:spPr>
        <a:xfrm>
          <a:off x="6797533" y="1658545"/>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IA reviews Task A and assesses Tasks B-C using City &amp; Guilds marking requirements</a:t>
          </a:r>
          <a:endParaRPr lang="en-US" sz="1400" kern="1200" dirty="0"/>
        </a:p>
      </dsp:txBody>
      <dsp:txXfrm>
        <a:off x="6860982" y="1721994"/>
        <a:ext cx="1172867" cy="204056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D67C4-1D62-41D8-A89E-D494CF78D3D9}">
      <dsp:nvSpPr>
        <dsp:cNvPr id="0" name=""/>
        <dsp:cNvSpPr/>
      </dsp:nvSpPr>
      <dsp:spPr>
        <a:xfrm>
          <a:off x="4863" y="353803"/>
          <a:ext cx="2126561" cy="12759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t>External monitoring and verification activity </a:t>
          </a:r>
        </a:p>
      </dsp:txBody>
      <dsp:txXfrm>
        <a:off x="42234" y="391174"/>
        <a:ext cx="2051819" cy="1201194"/>
      </dsp:txXfrm>
    </dsp:sp>
    <dsp:sp modelId="{61207667-D374-430D-ABED-F149DAA2934C}">
      <dsp:nvSpPr>
        <dsp:cNvPr id="0" name=""/>
        <dsp:cNvSpPr/>
      </dsp:nvSpPr>
      <dsp:spPr>
        <a:xfrm>
          <a:off x="2344081" y="728078"/>
          <a:ext cx="450830" cy="5273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2344081" y="833555"/>
        <a:ext cx="315581" cy="316433"/>
      </dsp:txXfrm>
    </dsp:sp>
    <dsp:sp modelId="{71FFEB79-6E89-4185-9E3C-B7119B0A643E}">
      <dsp:nvSpPr>
        <dsp:cNvPr id="0" name=""/>
        <dsp:cNvSpPr/>
      </dsp:nvSpPr>
      <dsp:spPr>
        <a:xfrm>
          <a:off x="2982049" y="353803"/>
          <a:ext cx="2126561" cy="12759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t>Risk-based monitoring and sampling by EQAs </a:t>
          </a:r>
        </a:p>
      </dsp:txBody>
      <dsp:txXfrm>
        <a:off x="3019420" y="391174"/>
        <a:ext cx="2051819" cy="1201194"/>
      </dsp:txXfrm>
    </dsp:sp>
    <dsp:sp modelId="{7294D5E5-2425-4CD2-A0FB-CBABAAF4DFBC}">
      <dsp:nvSpPr>
        <dsp:cNvPr id="0" name=""/>
        <dsp:cNvSpPr/>
      </dsp:nvSpPr>
      <dsp:spPr>
        <a:xfrm>
          <a:off x="5321266" y="728078"/>
          <a:ext cx="450830" cy="5273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5321266" y="833555"/>
        <a:ext cx="315581" cy="316433"/>
      </dsp:txXfrm>
    </dsp:sp>
    <dsp:sp modelId="{77B295BE-9A49-4A4A-B1EE-031B61BCEAA1}">
      <dsp:nvSpPr>
        <dsp:cNvPr id="0" name=""/>
        <dsp:cNvSpPr/>
      </dsp:nvSpPr>
      <dsp:spPr>
        <a:xfrm>
          <a:off x="5959235" y="353803"/>
          <a:ext cx="2126561" cy="12759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t>Post monitoring feedback to centre </a:t>
          </a:r>
        </a:p>
      </dsp:txBody>
      <dsp:txXfrm>
        <a:off x="5996606" y="391174"/>
        <a:ext cx="2051819" cy="1201194"/>
      </dsp:txXfrm>
    </dsp:sp>
    <dsp:sp modelId="{0D29320F-E5D2-4935-947F-265A5AF523C3}">
      <dsp:nvSpPr>
        <dsp:cNvPr id="0" name=""/>
        <dsp:cNvSpPr/>
      </dsp:nvSpPr>
      <dsp:spPr>
        <a:xfrm>
          <a:off x="8298452" y="728078"/>
          <a:ext cx="450830" cy="5273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8298452" y="833555"/>
        <a:ext cx="315581" cy="316433"/>
      </dsp:txXfrm>
    </dsp:sp>
    <dsp:sp modelId="{80F39192-9869-4F1A-ADA8-8F29006BFBC6}">
      <dsp:nvSpPr>
        <dsp:cNvPr id="0" name=""/>
        <dsp:cNvSpPr/>
      </dsp:nvSpPr>
      <dsp:spPr>
        <a:xfrm>
          <a:off x="8936420" y="353803"/>
          <a:ext cx="2126561" cy="12759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t>Action plan for change – compliance monitored </a:t>
          </a:r>
        </a:p>
      </dsp:txBody>
      <dsp:txXfrm>
        <a:off x="8973791" y="391174"/>
        <a:ext cx="2051819" cy="12011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F5873F-48AA-4A60-BA59-0057DEFE3D98}">
      <dsp:nvSpPr>
        <dsp:cNvPr id="0" name=""/>
        <dsp:cNvSpPr/>
      </dsp:nvSpPr>
      <dsp:spPr>
        <a:xfrm>
          <a:off x="4163587" y="0"/>
          <a:ext cx="7004674" cy="1609206"/>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72000" rIns="72000" bIns="72000" numCol="1" spcCol="1270" anchor="t" anchorCtr="0">
          <a:noAutofit/>
        </a:bodyPr>
        <a:lstStyle/>
        <a:p>
          <a:pPr marL="57150" marR="0" lvl="0" indent="0" algn="l" defTabSz="914400" eaLnBrk="1" fontAlgn="auto" latinLnBrk="0" hangingPunct="1">
            <a:lnSpc>
              <a:spcPct val="100000"/>
            </a:lnSpc>
            <a:spcBef>
              <a:spcPct val="0"/>
            </a:spcBef>
            <a:spcAft>
              <a:spcPts val="0"/>
            </a:spcAft>
            <a:buClrTx/>
            <a:buSzTx/>
            <a:buFontTx/>
            <a:buChar char="••"/>
            <a:tabLst/>
            <a:defRPr/>
          </a:pPr>
          <a:endParaRPr lang="en-US" sz="1400" kern="1200" dirty="0" smtClean="0">
            <a:latin typeface="Lato"/>
          </a:endParaRPr>
        </a:p>
        <a:p>
          <a:pPr marL="57150" marR="0" lvl="0" indent="0" algn="l" defTabSz="914400" eaLnBrk="1" fontAlgn="auto" latinLnBrk="0" hangingPunct="1">
            <a:lnSpc>
              <a:spcPct val="100000"/>
            </a:lnSpc>
            <a:spcBef>
              <a:spcPct val="0"/>
            </a:spcBef>
            <a:spcAft>
              <a:spcPts val="0"/>
            </a:spcAft>
            <a:buClrTx/>
            <a:buSzTx/>
            <a:buFontTx/>
            <a:buChar char="••"/>
            <a:tabLst/>
            <a:defRPr/>
          </a:pPr>
          <a:r>
            <a:rPr lang="en-US" sz="1400" kern="1200" dirty="0" smtClean="0">
              <a:latin typeface="Lato"/>
            </a:rPr>
            <a:t>This qualification aims to develop the knowledge, understanding, behaviours and skills of workers who are responsible for supporting shared lives placements/arrangements and Adult Placement/Shared Live Carers.</a:t>
          </a:r>
        </a:p>
        <a:p>
          <a:pPr marL="114300" lvl="1" indent="-114300" algn="l" defTabSz="533400">
            <a:lnSpc>
              <a:spcPct val="90000"/>
            </a:lnSpc>
            <a:spcBef>
              <a:spcPct val="0"/>
            </a:spcBef>
            <a:spcAft>
              <a:spcPct val="15000"/>
            </a:spcAft>
            <a:buChar char="••"/>
          </a:pPr>
          <a:endParaRPr lang="en-US" sz="1200" kern="1200" dirty="0"/>
        </a:p>
        <a:p>
          <a:pPr marL="57150" lvl="1" indent="0" algn="l" defTabSz="444500">
            <a:lnSpc>
              <a:spcPct val="90000"/>
            </a:lnSpc>
            <a:spcBef>
              <a:spcPct val="0"/>
            </a:spcBef>
            <a:spcAft>
              <a:spcPct val="15000"/>
            </a:spcAft>
            <a:buChar char="••"/>
          </a:pPr>
          <a:endParaRPr lang="en-US" sz="1000" kern="1200" dirty="0"/>
        </a:p>
        <a:p>
          <a:pPr marL="57150" lvl="1" indent="0" algn="l" defTabSz="444500">
            <a:lnSpc>
              <a:spcPct val="90000"/>
            </a:lnSpc>
            <a:spcBef>
              <a:spcPct val="0"/>
            </a:spcBef>
            <a:spcAft>
              <a:spcPct val="15000"/>
            </a:spcAft>
            <a:buChar char="••"/>
          </a:pPr>
          <a:endParaRPr lang="en-US" sz="1000" kern="1200" dirty="0"/>
        </a:p>
        <a:p>
          <a:pPr marL="57150" lvl="1" indent="0" algn="l" defTabSz="444500">
            <a:lnSpc>
              <a:spcPct val="90000"/>
            </a:lnSpc>
            <a:spcBef>
              <a:spcPct val="0"/>
            </a:spcBef>
            <a:spcAft>
              <a:spcPct val="15000"/>
            </a:spcAft>
            <a:buChar char="••"/>
          </a:pPr>
          <a:endParaRPr lang="en-US" sz="1000" kern="1200" dirty="0"/>
        </a:p>
      </dsp:txBody>
      <dsp:txXfrm>
        <a:off x="4163587" y="201151"/>
        <a:ext cx="6401222" cy="1206904"/>
      </dsp:txXfrm>
    </dsp:sp>
    <dsp:sp modelId="{2014F11B-6898-41C0-86EE-A8F1A8F5A94F}">
      <dsp:nvSpPr>
        <dsp:cNvPr id="0" name=""/>
        <dsp:cNvSpPr/>
      </dsp:nvSpPr>
      <dsp:spPr>
        <a:xfrm>
          <a:off x="452370" y="215316"/>
          <a:ext cx="3776453" cy="117933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b="1" kern="1200" dirty="0">
              <a:solidFill>
                <a:schemeClr val="bg1"/>
              </a:solidFill>
            </a:rPr>
            <a:t>Who is </a:t>
          </a:r>
          <a:r>
            <a:rPr lang="en-US" sz="2800" b="1" kern="1200" dirty="0" smtClean="0">
              <a:solidFill>
                <a:schemeClr val="bg1"/>
              </a:solidFill>
            </a:rPr>
            <a:t>this qualification </a:t>
          </a:r>
          <a:r>
            <a:rPr lang="en-US" sz="2800" b="1" kern="1200" dirty="0">
              <a:solidFill>
                <a:schemeClr val="bg1"/>
              </a:solidFill>
            </a:rPr>
            <a:t>for?</a:t>
          </a:r>
          <a:endParaRPr lang="en-GB" sz="2800" b="1" kern="1200" dirty="0">
            <a:solidFill>
              <a:schemeClr val="bg1"/>
            </a:solidFill>
          </a:endParaRPr>
        </a:p>
      </dsp:txBody>
      <dsp:txXfrm>
        <a:off x="509941" y="272887"/>
        <a:ext cx="3661311" cy="1064196"/>
      </dsp:txXfrm>
    </dsp:sp>
    <dsp:sp modelId="{33225B81-92CA-435B-98F7-165082DF7E56}">
      <dsp:nvSpPr>
        <dsp:cNvPr id="0" name=""/>
        <dsp:cNvSpPr/>
      </dsp:nvSpPr>
      <dsp:spPr>
        <a:xfrm>
          <a:off x="4227246" y="1727522"/>
          <a:ext cx="7011522" cy="1179338"/>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72000" rIns="72000" bIns="72000" numCol="1" spcCol="1270" anchor="ctr" anchorCtr="0">
          <a:noAutofit/>
        </a:bodyPr>
        <a:lstStyle/>
        <a:p>
          <a:pPr marL="0" lvl="1" indent="0" algn="l" defTabSz="622300">
            <a:lnSpc>
              <a:spcPct val="100000"/>
            </a:lnSpc>
            <a:spcBef>
              <a:spcPct val="0"/>
            </a:spcBef>
            <a:spcAft>
              <a:spcPct val="15000"/>
            </a:spcAft>
            <a:buChar char="••"/>
            <a:tabLst/>
          </a:pPr>
          <a:endParaRPr lang="en-GB" sz="1400" kern="1200" dirty="0">
            <a:latin typeface="+mj-lt"/>
          </a:endParaRPr>
        </a:p>
        <a:p>
          <a:pPr marL="114300" lvl="1" indent="-114300" algn="l" defTabSz="622300">
            <a:lnSpc>
              <a:spcPct val="90000"/>
            </a:lnSpc>
            <a:spcBef>
              <a:spcPct val="0"/>
            </a:spcBef>
            <a:spcAft>
              <a:spcPct val="15000"/>
            </a:spcAft>
            <a:buChar char="••"/>
          </a:pPr>
          <a:r>
            <a:rPr lang="en-US" sz="1400" kern="1200" dirty="0">
              <a:latin typeface="+mj-lt"/>
            </a:rPr>
            <a:t>This qualification will allow learners to develop </a:t>
          </a:r>
          <a:r>
            <a:rPr lang="en-US" sz="1400" kern="1200" dirty="0" smtClean="0">
              <a:latin typeface="+mj-lt"/>
            </a:rPr>
            <a:t>the knowledge and skills required to undertake a role that supports shared lives placements/arrangements and Adult Placement/Shared Live Carers</a:t>
          </a:r>
          <a:endParaRPr lang="en-US" sz="1400" kern="1200" dirty="0">
            <a:latin typeface="+mj-lt"/>
          </a:endParaRPr>
        </a:p>
        <a:p>
          <a:pPr marL="114300" lvl="1" indent="-114300" algn="l" defTabSz="622300">
            <a:lnSpc>
              <a:spcPct val="90000"/>
            </a:lnSpc>
            <a:spcBef>
              <a:spcPct val="0"/>
            </a:spcBef>
            <a:spcAft>
              <a:spcPct val="15000"/>
            </a:spcAft>
            <a:buChar char="••"/>
          </a:pPr>
          <a:endParaRPr lang="en-US" sz="1400" kern="1200" dirty="0" smtClean="0">
            <a:latin typeface="+mj-lt"/>
          </a:endParaRPr>
        </a:p>
      </dsp:txBody>
      <dsp:txXfrm>
        <a:off x="4227246" y="1874939"/>
        <a:ext cx="6569270" cy="884504"/>
      </dsp:txXfrm>
    </dsp:sp>
    <dsp:sp modelId="{87E6385F-2B47-4CD7-A611-04D22867863E}">
      <dsp:nvSpPr>
        <dsp:cNvPr id="0" name=""/>
        <dsp:cNvSpPr/>
      </dsp:nvSpPr>
      <dsp:spPr>
        <a:xfrm>
          <a:off x="447101" y="1727522"/>
          <a:ext cx="3780145" cy="117933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algn="ctr">
            <a:spcBef>
              <a:spcPct val="0"/>
            </a:spcBef>
          </a:pPr>
          <a:r>
            <a:rPr lang="en-US" sz="2400" b="1" kern="1200" dirty="0">
              <a:solidFill>
                <a:schemeClr val="bg1"/>
              </a:solidFill>
              <a:latin typeface="Arial" panose="020B0604020202020204"/>
              <a:ea typeface="+mn-ea"/>
              <a:cs typeface="+mn-cs"/>
            </a:rPr>
            <a:t>What </a:t>
          </a:r>
          <a:r>
            <a:rPr lang="en-US" sz="2400" b="1" kern="1200" dirty="0" smtClean="0">
              <a:solidFill>
                <a:schemeClr val="bg1"/>
              </a:solidFill>
              <a:latin typeface="Arial" panose="020B0604020202020204"/>
              <a:ea typeface="+mn-ea"/>
              <a:cs typeface="+mn-cs"/>
            </a:rPr>
            <a:t>does </a:t>
          </a:r>
          <a:r>
            <a:rPr lang="en-US" sz="2400" b="1" kern="1200" dirty="0">
              <a:solidFill>
                <a:schemeClr val="bg1"/>
              </a:solidFill>
              <a:latin typeface="Arial" panose="020B0604020202020204"/>
              <a:ea typeface="+mn-ea"/>
              <a:cs typeface="+mn-cs"/>
            </a:rPr>
            <a:t>the </a:t>
          </a:r>
          <a:r>
            <a:rPr lang="en-US" sz="2400" b="1" kern="1200" dirty="0" smtClean="0">
              <a:solidFill>
                <a:schemeClr val="bg1"/>
              </a:solidFill>
              <a:latin typeface="Arial" panose="020B0604020202020204"/>
              <a:ea typeface="+mn-ea"/>
              <a:cs typeface="+mn-cs"/>
            </a:rPr>
            <a:t>qualification </a:t>
          </a:r>
          <a:r>
            <a:rPr lang="en-US" sz="2400" b="1" kern="1200" dirty="0">
              <a:solidFill>
                <a:schemeClr val="bg1"/>
              </a:solidFill>
              <a:latin typeface="Arial" panose="020B0604020202020204"/>
              <a:ea typeface="+mn-ea"/>
              <a:cs typeface="+mn-cs"/>
            </a:rPr>
            <a:t>cover</a:t>
          </a:r>
          <a:r>
            <a:rPr lang="en-US" sz="2400" b="1" kern="1200" dirty="0">
              <a:latin typeface="Arial" panose="020B0604020202020204"/>
              <a:ea typeface="+mn-ea"/>
              <a:cs typeface="+mn-cs"/>
            </a:rPr>
            <a:t>?</a:t>
          </a:r>
        </a:p>
        <a:p>
          <a:pPr marL="0" lvl="0" indent="0" algn="r" defTabSz="800100">
            <a:lnSpc>
              <a:spcPct val="90000"/>
            </a:lnSpc>
            <a:spcBef>
              <a:spcPct val="0"/>
            </a:spcBef>
            <a:spcAft>
              <a:spcPct val="35000"/>
            </a:spcAft>
            <a:buNone/>
          </a:pPr>
          <a:endParaRPr lang="en-US" sz="2800" b="1" kern="1200" dirty="0">
            <a:latin typeface="Arial" panose="020B0604020202020204"/>
            <a:ea typeface="+mn-ea"/>
            <a:cs typeface="+mn-cs"/>
          </a:endParaRPr>
        </a:p>
      </dsp:txBody>
      <dsp:txXfrm>
        <a:off x="504672" y="1785093"/>
        <a:ext cx="3665003" cy="1064196"/>
      </dsp:txXfrm>
    </dsp:sp>
    <dsp:sp modelId="{82EA6EDC-2E2F-47F4-BF6C-87B36A2A9C77}">
      <dsp:nvSpPr>
        <dsp:cNvPr id="0" name=""/>
        <dsp:cNvSpPr/>
      </dsp:nvSpPr>
      <dsp:spPr>
        <a:xfrm>
          <a:off x="4227246" y="3024794"/>
          <a:ext cx="7011522" cy="1179338"/>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72000" rIns="72000" bIns="72000" numCol="1" spcCol="1270" anchor="ctr" anchorCtr="0">
          <a:noAutofit/>
        </a:bodyPr>
        <a:lstStyle/>
        <a:p>
          <a:pPr marL="0" lvl="1" indent="0" algn="l" defTabSz="711200">
            <a:lnSpc>
              <a:spcPct val="100000"/>
            </a:lnSpc>
            <a:spcBef>
              <a:spcPct val="0"/>
            </a:spcBef>
            <a:spcAft>
              <a:spcPct val="15000"/>
            </a:spcAft>
            <a:buChar char="••"/>
            <a:tabLst/>
          </a:pPr>
          <a:r>
            <a:rPr lang="en-GB" sz="1600" kern="1200" dirty="0" smtClean="0">
              <a:latin typeface="Lato"/>
            </a:rPr>
            <a:t> </a:t>
          </a:r>
          <a:r>
            <a:rPr lang="en-US" sz="1600" kern="1200" dirty="0" smtClean="0">
              <a:latin typeface="Lato"/>
            </a:rPr>
            <a:t>This qualification is practice-based and assesses learners’ knowledge and practice. It is designed for learners in work-based learning, further education and higher education.</a:t>
          </a:r>
          <a:endParaRPr lang="en-GB" sz="1400" kern="1200" dirty="0">
            <a:latin typeface="Lato"/>
          </a:endParaRPr>
        </a:p>
      </dsp:txBody>
      <dsp:txXfrm>
        <a:off x="4227246" y="3172211"/>
        <a:ext cx="6569270" cy="884504"/>
      </dsp:txXfrm>
    </dsp:sp>
    <dsp:sp modelId="{5ECF4CF7-45BF-4377-B7FB-5B30EA6E644F}">
      <dsp:nvSpPr>
        <dsp:cNvPr id="0" name=""/>
        <dsp:cNvSpPr/>
      </dsp:nvSpPr>
      <dsp:spPr>
        <a:xfrm>
          <a:off x="447101" y="3015466"/>
          <a:ext cx="3780145" cy="1179338"/>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algn="ctr">
            <a:spcBef>
              <a:spcPct val="0"/>
            </a:spcBef>
          </a:pPr>
          <a:endParaRPr lang="en-US" sz="2400" b="1" kern="1200" dirty="0">
            <a:latin typeface="Arial" panose="020B0604020202020204"/>
            <a:ea typeface="+mn-ea"/>
            <a:cs typeface="+mn-cs"/>
          </a:endParaRPr>
        </a:p>
        <a:p>
          <a:pPr algn="ctr">
            <a:spcBef>
              <a:spcPct val="0"/>
            </a:spcBef>
          </a:pPr>
          <a:r>
            <a:rPr lang="en-US" sz="2800" b="1" kern="1200" dirty="0">
              <a:latin typeface="Arial" panose="020B0604020202020204"/>
              <a:ea typeface="+mn-ea"/>
              <a:cs typeface="+mn-cs"/>
            </a:rPr>
            <a:t>What progression opportunities are there? </a:t>
          </a:r>
        </a:p>
        <a:p>
          <a:pPr marL="0" lvl="0" indent="0" algn="l" defTabSz="800100">
            <a:lnSpc>
              <a:spcPct val="90000"/>
            </a:lnSpc>
            <a:spcBef>
              <a:spcPct val="0"/>
            </a:spcBef>
            <a:spcAft>
              <a:spcPct val="35000"/>
            </a:spcAft>
            <a:buNone/>
          </a:pPr>
          <a:endParaRPr lang="en-GB" sz="2800" b="1" kern="1200" dirty="0">
            <a:latin typeface="Arial" panose="020B0604020202020204"/>
            <a:ea typeface="+mn-ea"/>
            <a:cs typeface="+mn-cs"/>
          </a:endParaRPr>
        </a:p>
      </dsp:txBody>
      <dsp:txXfrm>
        <a:off x="504672" y="3073037"/>
        <a:ext cx="3665003" cy="1064196"/>
      </dsp:txXfrm>
    </dsp:sp>
    <dsp:sp modelId="{37E9778C-0629-45DF-85E6-4E36175F914E}">
      <dsp:nvSpPr>
        <dsp:cNvPr id="0" name=""/>
        <dsp:cNvSpPr/>
      </dsp:nvSpPr>
      <dsp:spPr>
        <a:xfrm>
          <a:off x="4227246" y="4322066"/>
          <a:ext cx="7011522" cy="1179338"/>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72000" rIns="72000" bIns="720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endParaRPr lang="en-GB" sz="1400" kern="1200" dirty="0">
            <a:latin typeface="+mj-lt"/>
          </a:endParaRPr>
        </a:p>
        <a:p>
          <a:pPr marL="114300" lvl="1" indent="-114300" algn="l" defTabSz="622300">
            <a:lnSpc>
              <a:spcPct val="90000"/>
            </a:lnSpc>
            <a:spcBef>
              <a:spcPct val="0"/>
            </a:spcBef>
            <a:spcAft>
              <a:spcPct val="15000"/>
            </a:spcAft>
            <a:buChar char="••"/>
          </a:pPr>
          <a:r>
            <a:rPr lang="en-US" sz="1400" kern="1200" dirty="0" smtClean="0">
              <a:effectLst/>
              <a:latin typeface="Lato"/>
              <a:cs typeface="Segoe UI" panose="020B0502040204020203" pitchFamily="34" charset="0"/>
            </a:rPr>
            <a:t>This qualification has been developed in close collaboration with key sector stakeholders, including Social Care Wales and Health Education and Improvement Wales (HEIW).</a:t>
          </a:r>
        </a:p>
        <a:p>
          <a:pPr marL="114300" lvl="1" indent="-114300" algn="l" defTabSz="622300">
            <a:lnSpc>
              <a:spcPct val="90000"/>
            </a:lnSpc>
            <a:spcBef>
              <a:spcPct val="0"/>
            </a:spcBef>
            <a:spcAft>
              <a:spcPct val="15000"/>
            </a:spcAft>
            <a:buChar char="••"/>
          </a:pPr>
          <a:r>
            <a:rPr lang="en-US" sz="1400" kern="1200" dirty="0" smtClean="0">
              <a:effectLst/>
              <a:latin typeface="Lato"/>
              <a:cs typeface="Segoe UI" panose="020B0502040204020203" pitchFamily="34" charset="0"/>
            </a:rPr>
            <a:t>The unit content of this qualification has been developed and is owned by Social Care Wales and Health, Education and Improvement Wales.</a:t>
          </a:r>
        </a:p>
      </dsp:txBody>
      <dsp:txXfrm>
        <a:off x="4227246" y="4469483"/>
        <a:ext cx="6569270" cy="884504"/>
      </dsp:txXfrm>
    </dsp:sp>
    <dsp:sp modelId="{A61DB437-3FC0-46AD-AE4A-CCA1CFA1AA07}">
      <dsp:nvSpPr>
        <dsp:cNvPr id="0" name=""/>
        <dsp:cNvSpPr/>
      </dsp:nvSpPr>
      <dsp:spPr>
        <a:xfrm>
          <a:off x="473254" y="4322448"/>
          <a:ext cx="3780145" cy="1179338"/>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800100">
            <a:lnSpc>
              <a:spcPct val="90000"/>
            </a:lnSpc>
            <a:spcBef>
              <a:spcPct val="0"/>
            </a:spcBef>
            <a:spcAft>
              <a:spcPct val="35000"/>
            </a:spcAft>
            <a:buNone/>
          </a:pPr>
          <a:r>
            <a:rPr lang="en-GB" sz="2800" b="1" kern="1200" dirty="0">
              <a:latin typeface="Arial" panose="020B0604020202020204"/>
              <a:ea typeface="+mn-ea"/>
              <a:cs typeface="+mn-cs"/>
            </a:rPr>
            <a:t>Who did we develop the </a:t>
          </a:r>
          <a:r>
            <a:rPr lang="en-GB" sz="2800" b="1" kern="1200" dirty="0" smtClean="0">
              <a:latin typeface="Arial" panose="020B0604020202020204"/>
              <a:ea typeface="+mn-ea"/>
              <a:cs typeface="+mn-cs"/>
            </a:rPr>
            <a:t>qualification </a:t>
          </a:r>
          <a:r>
            <a:rPr lang="en-GB" sz="2800" b="1" kern="1200" dirty="0">
              <a:latin typeface="Arial" panose="020B0604020202020204"/>
              <a:ea typeface="+mn-ea"/>
              <a:cs typeface="+mn-cs"/>
            </a:rPr>
            <a:t>with? </a:t>
          </a:r>
        </a:p>
      </dsp:txBody>
      <dsp:txXfrm>
        <a:off x="530825" y="4380019"/>
        <a:ext cx="3665003" cy="10641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DE915A-A9DD-4C2D-B38B-D4B1CFE054A3}">
      <dsp:nvSpPr>
        <dsp:cNvPr id="0" name=""/>
        <dsp:cNvSpPr/>
      </dsp:nvSpPr>
      <dsp:spPr>
        <a:xfrm>
          <a:off x="82591" y="0"/>
          <a:ext cx="2584648" cy="572867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kern="1200" dirty="0">
            <a:solidFill>
              <a:schemeClr val="accent1">
                <a:lumMod val="50000"/>
              </a:schemeClr>
            </a:solidFill>
          </a:endParaRPr>
        </a:p>
      </dsp:txBody>
      <dsp:txXfrm>
        <a:off x="82591" y="0"/>
        <a:ext cx="2584648" cy="1718602"/>
      </dsp:txXfrm>
    </dsp:sp>
    <dsp:sp modelId="{036670B0-BE0E-4C95-8AC4-53EE6CA332F1}">
      <dsp:nvSpPr>
        <dsp:cNvPr id="0" name=""/>
        <dsp:cNvSpPr/>
      </dsp:nvSpPr>
      <dsp:spPr>
        <a:xfrm>
          <a:off x="510169" y="4764632"/>
          <a:ext cx="1664182" cy="852676"/>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n-US" sz="1600" kern="1200" dirty="0" smtClean="0"/>
            <a:t>55 GLH</a:t>
          </a:r>
        </a:p>
        <a:p>
          <a:pPr lvl="0" algn="ctr" defTabSz="711200">
            <a:lnSpc>
              <a:spcPct val="90000"/>
            </a:lnSpc>
            <a:spcBef>
              <a:spcPct val="0"/>
            </a:spcBef>
            <a:spcAft>
              <a:spcPct val="35000"/>
            </a:spcAft>
          </a:pPr>
          <a:r>
            <a:rPr lang="en-US" sz="1600" kern="1200" dirty="0" smtClean="0"/>
            <a:t>18 credits</a:t>
          </a:r>
          <a:endParaRPr lang="en-US" sz="1600" kern="1200" dirty="0"/>
        </a:p>
      </dsp:txBody>
      <dsp:txXfrm>
        <a:off x="535143" y="4789606"/>
        <a:ext cx="1614234" cy="802728"/>
      </dsp:txXfrm>
    </dsp:sp>
    <dsp:sp modelId="{D4074CAF-7B43-442B-8391-33D5B9C4842C}">
      <dsp:nvSpPr>
        <dsp:cNvPr id="0" name=""/>
        <dsp:cNvSpPr/>
      </dsp:nvSpPr>
      <dsp:spPr>
        <a:xfrm>
          <a:off x="2779491" y="0"/>
          <a:ext cx="2584648" cy="572867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kern="1200" dirty="0">
            <a:solidFill>
              <a:schemeClr val="accent1">
                <a:lumMod val="50000"/>
              </a:schemeClr>
            </a:solidFill>
          </a:endParaRPr>
        </a:p>
      </dsp:txBody>
      <dsp:txXfrm>
        <a:off x="2779491" y="0"/>
        <a:ext cx="2584648" cy="1718602"/>
      </dsp:txXfrm>
    </dsp:sp>
    <dsp:sp modelId="{D280D737-33C1-4D48-9EBF-378ECFFD9EBB}">
      <dsp:nvSpPr>
        <dsp:cNvPr id="0" name=""/>
        <dsp:cNvSpPr/>
      </dsp:nvSpPr>
      <dsp:spPr>
        <a:xfrm>
          <a:off x="5558970" y="0"/>
          <a:ext cx="2584648" cy="572867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kern="1200" dirty="0"/>
        </a:p>
      </dsp:txBody>
      <dsp:txXfrm>
        <a:off x="5558970" y="0"/>
        <a:ext cx="2584648" cy="17186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268F18-068E-46F4-A7F4-56127B817193}">
      <dsp:nvSpPr>
        <dsp:cNvPr id="0" name=""/>
        <dsp:cNvSpPr/>
      </dsp:nvSpPr>
      <dsp:spPr>
        <a:xfrm>
          <a:off x="609599" y="0"/>
          <a:ext cx="6908800" cy="541866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0C98B4-F315-4C59-9325-E2397C18353A}">
      <dsp:nvSpPr>
        <dsp:cNvPr id="0" name=""/>
        <dsp:cNvSpPr/>
      </dsp:nvSpPr>
      <dsp:spPr>
        <a:xfrm>
          <a:off x="2232" y="1625600"/>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Teaching and learning completed sequentially</a:t>
          </a:r>
          <a:endParaRPr lang="en-US" sz="1400" kern="1200" dirty="0"/>
        </a:p>
      </dsp:txBody>
      <dsp:txXfrm>
        <a:off x="65681" y="1689049"/>
        <a:ext cx="1172867" cy="2040568"/>
      </dsp:txXfrm>
    </dsp:sp>
    <dsp:sp modelId="{40AA1AD5-9151-41DA-B51C-82D3842929F4}">
      <dsp:nvSpPr>
        <dsp:cNvPr id="0" name=""/>
        <dsp:cNvSpPr/>
      </dsp:nvSpPr>
      <dsp:spPr>
        <a:xfrm>
          <a:off x="1366986" y="1625600"/>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Readiness for assessment decision based on robust formative assessment</a:t>
          </a:r>
          <a:endParaRPr lang="en-US" sz="1400" kern="1200" dirty="0"/>
        </a:p>
      </dsp:txBody>
      <dsp:txXfrm>
        <a:off x="1430435" y="1689049"/>
        <a:ext cx="1172867" cy="2040568"/>
      </dsp:txXfrm>
    </dsp:sp>
    <dsp:sp modelId="{4B4D3677-78DA-4E62-BD74-DC4DFA4F27E6}">
      <dsp:nvSpPr>
        <dsp:cNvPr id="0" name=""/>
        <dsp:cNvSpPr/>
      </dsp:nvSpPr>
      <dsp:spPr>
        <a:xfrm>
          <a:off x="2717962" y="1611554"/>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Assessment pack released to candidate</a:t>
          </a:r>
          <a:endParaRPr lang="en-US" sz="1400" kern="1200" dirty="0"/>
        </a:p>
      </dsp:txBody>
      <dsp:txXfrm>
        <a:off x="2781411" y="1675003"/>
        <a:ext cx="1172867" cy="2040568"/>
      </dsp:txXfrm>
    </dsp:sp>
    <dsp:sp modelId="{B413E307-8445-4FF1-843C-13C84DBCB572}">
      <dsp:nvSpPr>
        <dsp:cNvPr id="0" name=""/>
        <dsp:cNvSpPr/>
      </dsp:nvSpPr>
      <dsp:spPr>
        <a:xfrm>
          <a:off x="4096494" y="1625600"/>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Completion timetable agreed</a:t>
          </a:r>
          <a:endParaRPr lang="en-US" sz="1400" kern="1200" dirty="0"/>
        </a:p>
      </dsp:txBody>
      <dsp:txXfrm>
        <a:off x="4159943" y="1689049"/>
        <a:ext cx="1172867" cy="2040568"/>
      </dsp:txXfrm>
    </dsp:sp>
    <dsp:sp modelId="{7D596A13-44A0-4301-8864-24499080ABAF}">
      <dsp:nvSpPr>
        <dsp:cNvPr id="0" name=""/>
        <dsp:cNvSpPr/>
      </dsp:nvSpPr>
      <dsp:spPr>
        <a:xfrm>
          <a:off x="5461248" y="1625600"/>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Candidate completes and submits  the tasks sequentially with completed declaration form </a:t>
          </a:r>
          <a:endParaRPr lang="en-US" sz="1400" kern="1200" dirty="0"/>
        </a:p>
      </dsp:txBody>
      <dsp:txXfrm>
        <a:off x="5524697" y="1689049"/>
        <a:ext cx="1172867" cy="2040568"/>
      </dsp:txXfrm>
    </dsp:sp>
    <dsp:sp modelId="{35207DB9-CF8D-4EF0-9C0D-CD783A9CA9F8}">
      <dsp:nvSpPr>
        <dsp:cNvPr id="0" name=""/>
        <dsp:cNvSpPr/>
      </dsp:nvSpPr>
      <dsp:spPr>
        <a:xfrm>
          <a:off x="6797533" y="1658545"/>
          <a:ext cx="1299765"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IA reviews Task A and assesses Tasks B-C using City &amp; Guilds marking requirements</a:t>
          </a:r>
          <a:endParaRPr lang="en-US" sz="1400" kern="1200" dirty="0"/>
        </a:p>
      </dsp:txBody>
      <dsp:txXfrm>
        <a:off x="6860982" y="1721994"/>
        <a:ext cx="1172867" cy="20405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F00AD7-99B1-47BC-A790-08BDD7C8E084}">
      <dsp:nvSpPr>
        <dsp:cNvPr id="0" name=""/>
        <dsp:cNvSpPr/>
      </dsp:nvSpPr>
      <dsp:spPr>
        <a:xfrm>
          <a:off x="3298031" y="2148196"/>
          <a:ext cx="1531937" cy="1531937"/>
        </a:xfrm>
        <a:prstGeom prst="ellipse">
          <a:avLst/>
        </a:prstGeom>
        <a:solidFill>
          <a:schemeClr val="accent1">
            <a:shade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smtClean="0"/>
            <a:t>Portfolio </a:t>
          </a:r>
          <a:endParaRPr lang="en-US" sz="2200" kern="1200" dirty="0"/>
        </a:p>
      </dsp:txBody>
      <dsp:txXfrm>
        <a:off x="3522378" y="2372543"/>
        <a:ext cx="1083243" cy="1083243"/>
      </dsp:txXfrm>
    </dsp:sp>
    <dsp:sp modelId="{0CF1C1A8-6DCB-498C-B001-7610EA0336C2}">
      <dsp:nvSpPr>
        <dsp:cNvPr id="0" name=""/>
        <dsp:cNvSpPr/>
      </dsp:nvSpPr>
      <dsp:spPr>
        <a:xfrm rot="16200000">
          <a:off x="3901531" y="1590418"/>
          <a:ext cx="324937" cy="52085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3950272" y="1743331"/>
        <a:ext cx="227456" cy="312514"/>
      </dsp:txXfrm>
    </dsp:sp>
    <dsp:sp modelId="{39E90BFA-FCD6-4527-ABD1-EAA0F2E61FCC}">
      <dsp:nvSpPr>
        <dsp:cNvPr id="0" name=""/>
        <dsp:cNvSpPr/>
      </dsp:nvSpPr>
      <dsp:spPr>
        <a:xfrm>
          <a:off x="3298031" y="3169"/>
          <a:ext cx="1531937" cy="1531937"/>
        </a:xfrm>
        <a:prstGeom prst="ellipse">
          <a:avLst/>
        </a:prstGeom>
        <a:solidFill>
          <a:schemeClr val="accent5"/>
        </a:solid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Work Products</a:t>
          </a:r>
          <a:endParaRPr lang="en-US" sz="1600" kern="1200" dirty="0"/>
        </a:p>
      </dsp:txBody>
      <dsp:txXfrm>
        <a:off x="3522378" y="227516"/>
        <a:ext cx="1083243" cy="1083243"/>
      </dsp:txXfrm>
    </dsp:sp>
    <dsp:sp modelId="{36F73A80-B756-4B1B-A78C-75A9EA8F0D42}">
      <dsp:nvSpPr>
        <dsp:cNvPr id="0" name=""/>
        <dsp:cNvSpPr/>
      </dsp:nvSpPr>
      <dsp:spPr>
        <a:xfrm rot="20520000">
          <a:off x="4912806" y="2325152"/>
          <a:ext cx="324937" cy="520858"/>
        </a:xfrm>
        <a:prstGeom prst="rightArrow">
          <a:avLst>
            <a:gd name="adj1" fmla="val 60000"/>
            <a:gd name="adj2" fmla="val 50000"/>
          </a:avLst>
        </a:prstGeom>
        <a:solidFill>
          <a:schemeClr val="accent1">
            <a:shade val="90000"/>
            <a:hueOff val="327133"/>
            <a:satOff val="-25391"/>
            <a:lumOff val="1840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4915192" y="2444386"/>
        <a:ext cx="227456" cy="312514"/>
      </dsp:txXfrm>
    </dsp:sp>
    <dsp:sp modelId="{026E6978-E35C-491B-98F2-9BD8BF4540FA}">
      <dsp:nvSpPr>
        <dsp:cNvPr id="0" name=""/>
        <dsp:cNvSpPr/>
      </dsp:nvSpPr>
      <dsp:spPr>
        <a:xfrm>
          <a:off x="5338073" y="1485346"/>
          <a:ext cx="1531937" cy="1531937"/>
        </a:xfrm>
        <a:prstGeom prst="ellipse">
          <a:avLst/>
        </a:prstGeom>
        <a:solidFill>
          <a:schemeClr val="tx1">
            <a:lumMod val="50000"/>
            <a:lumOff val="50000"/>
          </a:schemeClr>
        </a:solidFill>
        <a:ln w="12700" cap="flat" cmpd="sng" algn="ctr">
          <a:solidFill>
            <a:schemeClr val="tx1">
              <a:lumMod val="25000"/>
              <a:lumOff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Reflections</a:t>
          </a:r>
          <a:endParaRPr lang="en-US" sz="1600" kern="1200" dirty="0"/>
        </a:p>
      </dsp:txBody>
      <dsp:txXfrm>
        <a:off x="5562420" y="1709693"/>
        <a:ext cx="1083243" cy="1083243"/>
      </dsp:txXfrm>
    </dsp:sp>
    <dsp:sp modelId="{4599F43C-BF00-4272-9F0C-FAEB6742F871}">
      <dsp:nvSpPr>
        <dsp:cNvPr id="0" name=""/>
        <dsp:cNvSpPr/>
      </dsp:nvSpPr>
      <dsp:spPr>
        <a:xfrm rot="3240000">
          <a:off x="4526533" y="3513977"/>
          <a:ext cx="324937" cy="520858"/>
        </a:xfrm>
        <a:prstGeom prst="rightArrow">
          <a:avLst>
            <a:gd name="adj1" fmla="val 60000"/>
            <a:gd name="adj2" fmla="val 50000"/>
          </a:avLst>
        </a:prstGeom>
        <a:solidFill>
          <a:schemeClr val="accent1">
            <a:shade val="90000"/>
            <a:hueOff val="654266"/>
            <a:satOff val="-50782"/>
            <a:lumOff val="368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4546625" y="3578717"/>
        <a:ext cx="227456" cy="312514"/>
      </dsp:txXfrm>
    </dsp:sp>
    <dsp:sp modelId="{EA66BCFB-4675-4709-86BC-2D817DFA6F54}">
      <dsp:nvSpPr>
        <dsp:cNvPr id="0" name=""/>
        <dsp:cNvSpPr/>
      </dsp:nvSpPr>
      <dsp:spPr>
        <a:xfrm>
          <a:off x="4558846" y="3883560"/>
          <a:ext cx="1531937" cy="1531937"/>
        </a:xfrm>
        <a:prstGeom prst="ellipse">
          <a:avLst/>
        </a:prstGeom>
        <a:solidFill>
          <a:schemeClr val="accent3"/>
        </a:solidFill>
        <a:ln w="1270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Questions </a:t>
          </a:r>
          <a:endParaRPr lang="en-US" sz="1600" kern="1200" dirty="0"/>
        </a:p>
      </dsp:txBody>
      <dsp:txXfrm>
        <a:off x="4783193" y="4107907"/>
        <a:ext cx="1083243" cy="1083243"/>
      </dsp:txXfrm>
    </dsp:sp>
    <dsp:sp modelId="{0EB1805E-148A-4020-A98C-86992C90C4E0}">
      <dsp:nvSpPr>
        <dsp:cNvPr id="0" name=""/>
        <dsp:cNvSpPr/>
      </dsp:nvSpPr>
      <dsp:spPr>
        <a:xfrm rot="7560000">
          <a:off x="3276528" y="3513977"/>
          <a:ext cx="324937" cy="520858"/>
        </a:xfrm>
        <a:prstGeom prst="rightArrow">
          <a:avLst>
            <a:gd name="adj1" fmla="val 60000"/>
            <a:gd name="adj2" fmla="val 50000"/>
          </a:avLst>
        </a:prstGeom>
        <a:solidFill>
          <a:schemeClr val="accent1">
            <a:shade val="90000"/>
            <a:hueOff val="654266"/>
            <a:satOff val="-50782"/>
            <a:lumOff val="368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rot="10800000">
        <a:off x="3353917" y="3578717"/>
        <a:ext cx="227456" cy="312514"/>
      </dsp:txXfrm>
    </dsp:sp>
    <dsp:sp modelId="{CE434702-2606-439A-972F-BE4F815F3CCC}">
      <dsp:nvSpPr>
        <dsp:cNvPr id="0" name=""/>
        <dsp:cNvSpPr/>
      </dsp:nvSpPr>
      <dsp:spPr>
        <a:xfrm>
          <a:off x="2037215" y="3883560"/>
          <a:ext cx="1531937" cy="1531937"/>
        </a:xfrm>
        <a:prstGeom prst="ellipse">
          <a:avLst/>
        </a:prstGeom>
        <a:solidFill>
          <a:schemeClr val="accent2"/>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Case studies </a:t>
          </a:r>
          <a:endParaRPr lang="en-US" sz="1600" kern="1200" dirty="0"/>
        </a:p>
      </dsp:txBody>
      <dsp:txXfrm>
        <a:off x="2261562" y="4107907"/>
        <a:ext cx="1083243" cy="1083243"/>
      </dsp:txXfrm>
    </dsp:sp>
    <dsp:sp modelId="{3947CB97-93CE-4EBB-8B12-EA2ABDD81D05}">
      <dsp:nvSpPr>
        <dsp:cNvPr id="0" name=""/>
        <dsp:cNvSpPr/>
      </dsp:nvSpPr>
      <dsp:spPr>
        <a:xfrm rot="11880000">
          <a:off x="2890256" y="2325152"/>
          <a:ext cx="324937" cy="520858"/>
        </a:xfrm>
        <a:prstGeom prst="rightArrow">
          <a:avLst>
            <a:gd name="adj1" fmla="val 60000"/>
            <a:gd name="adj2" fmla="val 50000"/>
          </a:avLst>
        </a:prstGeom>
        <a:solidFill>
          <a:schemeClr val="accent1">
            <a:shade val="90000"/>
            <a:hueOff val="327133"/>
            <a:satOff val="-25391"/>
            <a:lumOff val="1840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rot="10800000">
        <a:off x="2985351" y="2444386"/>
        <a:ext cx="227456" cy="312514"/>
      </dsp:txXfrm>
    </dsp:sp>
    <dsp:sp modelId="{1171D618-B635-42D8-83DB-B47F8B6C5A8D}">
      <dsp:nvSpPr>
        <dsp:cNvPr id="0" name=""/>
        <dsp:cNvSpPr/>
      </dsp:nvSpPr>
      <dsp:spPr>
        <a:xfrm>
          <a:off x="1257988" y="1485346"/>
          <a:ext cx="1531937" cy="1531937"/>
        </a:xfrm>
        <a:prstGeom prst="ellipse">
          <a:avLst/>
        </a:prstGeom>
        <a:solidFill>
          <a:schemeClr val="accent1">
            <a:shade val="50000"/>
            <a:hueOff val="308990"/>
            <a:satOff val="-25117"/>
            <a:lumOff val="2070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EWT/WT</a:t>
          </a:r>
          <a:endParaRPr lang="en-US" sz="1600" kern="1200" dirty="0"/>
        </a:p>
      </dsp:txBody>
      <dsp:txXfrm>
        <a:off x="1482335" y="1709693"/>
        <a:ext cx="1083243" cy="10832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A85EC5-93EC-415D-98A7-1DCF03598900}">
      <dsp:nvSpPr>
        <dsp:cNvPr id="0" name=""/>
        <dsp:cNvSpPr/>
      </dsp:nvSpPr>
      <dsp:spPr>
        <a:xfrm>
          <a:off x="3764503" y="2695468"/>
          <a:ext cx="3294460" cy="3294460"/>
        </a:xfrm>
        <a:prstGeom prst="gear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To capture reflections of their practice </a:t>
          </a:r>
          <a:endParaRPr lang="en-US" sz="1600" kern="1200" dirty="0"/>
        </a:p>
      </dsp:txBody>
      <dsp:txXfrm>
        <a:off x="4426836" y="3467180"/>
        <a:ext cx="1969794" cy="1693420"/>
      </dsp:txXfrm>
    </dsp:sp>
    <dsp:sp modelId="{03203A3B-6E4F-4969-AEDA-D4D8962E4014}">
      <dsp:nvSpPr>
        <dsp:cNvPr id="0" name=""/>
        <dsp:cNvSpPr/>
      </dsp:nvSpPr>
      <dsp:spPr>
        <a:xfrm>
          <a:off x="1847726" y="1916777"/>
          <a:ext cx="2395971" cy="2395971"/>
        </a:xfrm>
        <a:prstGeom prst="gear6">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Support provided to individuals </a:t>
          </a:r>
          <a:endParaRPr lang="en-US" sz="1600" kern="1200" dirty="0"/>
        </a:p>
      </dsp:txBody>
      <dsp:txXfrm>
        <a:off x="2450919" y="2523616"/>
        <a:ext cx="1189585" cy="1182293"/>
      </dsp:txXfrm>
    </dsp:sp>
    <dsp:sp modelId="{C1B500D5-63EA-4358-BC4C-64BFEA88A210}">
      <dsp:nvSpPr>
        <dsp:cNvPr id="0" name=""/>
        <dsp:cNvSpPr/>
      </dsp:nvSpPr>
      <dsp:spPr>
        <a:xfrm rot="20700000">
          <a:off x="3189714" y="263801"/>
          <a:ext cx="2347563" cy="2347563"/>
        </a:xfrm>
        <a:prstGeom prst="gear6">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Feedback received from supervision of other mechanisms</a:t>
          </a:r>
          <a:endParaRPr lang="en-US" sz="1600" kern="1200" dirty="0"/>
        </a:p>
      </dsp:txBody>
      <dsp:txXfrm rot="-20700000">
        <a:off x="3704604" y="778690"/>
        <a:ext cx="1317784" cy="1317784"/>
      </dsp:txXfrm>
    </dsp:sp>
    <dsp:sp modelId="{7EE34445-F5A4-447F-A575-B91C8227E6AF}">
      <dsp:nvSpPr>
        <dsp:cNvPr id="0" name=""/>
        <dsp:cNvSpPr/>
      </dsp:nvSpPr>
      <dsp:spPr>
        <a:xfrm>
          <a:off x="3531369" y="2186773"/>
          <a:ext cx="4216910" cy="4216910"/>
        </a:xfrm>
        <a:prstGeom prst="circularArrow">
          <a:avLst>
            <a:gd name="adj1" fmla="val 4687"/>
            <a:gd name="adj2" fmla="val 299029"/>
            <a:gd name="adj3" fmla="val 2547128"/>
            <a:gd name="adj4" fmla="val 15796119"/>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ED1AFC8-014F-45FE-A036-282D806CB2EE}">
      <dsp:nvSpPr>
        <dsp:cNvPr id="0" name=""/>
        <dsp:cNvSpPr/>
      </dsp:nvSpPr>
      <dsp:spPr>
        <a:xfrm>
          <a:off x="1423404" y="1378933"/>
          <a:ext cx="3063848" cy="3063848"/>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82F048C-3791-42F4-96E2-C5E13670B1EE}">
      <dsp:nvSpPr>
        <dsp:cNvPr id="0" name=""/>
        <dsp:cNvSpPr/>
      </dsp:nvSpPr>
      <dsp:spPr>
        <a:xfrm>
          <a:off x="2646699" y="-258109"/>
          <a:ext cx="3303445" cy="3303445"/>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22409E-EC14-487F-BE10-FA0E0B4EF0FE}">
      <dsp:nvSpPr>
        <dsp:cNvPr id="0" name=""/>
        <dsp:cNvSpPr/>
      </dsp:nvSpPr>
      <dsp:spPr>
        <a:xfrm>
          <a:off x="6548773" y="548897"/>
          <a:ext cx="2386368" cy="2386810"/>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553B7E-DA2F-45B7-8A61-6DCFD2E0C480}">
      <dsp:nvSpPr>
        <dsp:cNvPr id="0" name=""/>
        <dsp:cNvSpPr/>
      </dsp:nvSpPr>
      <dsp:spPr>
        <a:xfrm>
          <a:off x="6628008" y="628471"/>
          <a:ext cx="2227899" cy="2227661"/>
        </a:xfrm>
        <a:prstGeom prst="ellipse">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Decide on key themes and topic areas/types of questions to ask</a:t>
          </a:r>
          <a:endParaRPr lang="en-US" sz="1400" kern="1200" dirty="0"/>
        </a:p>
      </dsp:txBody>
      <dsp:txXfrm>
        <a:off x="6946501" y="946768"/>
        <a:ext cx="1590912" cy="1591067"/>
      </dsp:txXfrm>
    </dsp:sp>
    <dsp:sp modelId="{2F8C6ED8-1D37-4967-9643-6B3964DD64AE}">
      <dsp:nvSpPr>
        <dsp:cNvPr id="0" name=""/>
        <dsp:cNvSpPr/>
      </dsp:nvSpPr>
      <dsp:spPr>
        <a:xfrm rot="2700000">
          <a:off x="4085266" y="551782"/>
          <a:ext cx="2380621" cy="2380621"/>
        </a:xfrm>
        <a:prstGeom prst="teardrop">
          <a:avLst>
            <a:gd name="adj" fmla="val 100000"/>
          </a:avLst>
        </a:prstGeom>
        <a:solidFill>
          <a:schemeClr val="accent3">
            <a:hueOff val="4846646"/>
            <a:satOff val="-13967"/>
            <a:lumOff val="107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DFAB2B-885E-4C8E-B82A-3D9FE962ED96}">
      <dsp:nvSpPr>
        <dsp:cNvPr id="0" name=""/>
        <dsp:cNvSpPr/>
      </dsp:nvSpPr>
      <dsp:spPr>
        <a:xfrm>
          <a:off x="4161627" y="628471"/>
          <a:ext cx="2227899" cy="2227661"/>
        </a:xfrm>
        <a:prstGeom prst="ellipse">
          <a:avLst/>
        </a:prstGeom>
        <a:solidFill>
          <a:schemeClr val="lt1">
            <a:alpha val="90000"/>
            <a:hueOff val="0"/>
            <a:satOff val="0"/>
            <a:lumOff val="0"/>
            <a:alphaOff val="0"/>
          </a:schemeClr>
        </a:solidFill>
        <a:ln w="12700" cap="flat" cmpd="sng" algn="ctr">
          <a:solidFill>
            <a:schemeClr val="accent3">
              <a:hueOff val="4846646"/>
              <a:satOff val="-13967"/>
              <a:lumOff val="107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Gap analysis to identify key areas of discussion</a:t>
          </a:r>
          <a:endParaRPr lang="en-US" sz="1400" kern="1200" dirty="0"/>
        </a:p>
      </dsp:txBody>
      <dsp:txXfrm>
        <a:off x="4480121" y="946768"/>
        <a:ext cx="1590912" cy="1591067"/>
      </dsp:txXfrm>
    </dsp:sp>
    <dsp:sp modelId="{12BB4CC3-8821-4E76-9763-D6874A3C0C8C}">
      <dsp:nvSpPr>
        <dsp:cNvPr id="0" name=""/>
        <dsp:cNvSpPr/>
      </dsp:nvSpPr>
      <dsp:spPr>
        <a:xfrm>
          <a:off x="4161627" y="2979682"/>
          <a:ext cx="2227899" cy="13083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p>
      </dsp:txBody>
      <dsp:txXfrm>
        <a:off x="4161627" y="2979682"/>
        <a:ext cx="2227899" cy="1308369"/>
      </dsp:txXfrm>
    </dsp:sp>
    <dsp:sp modelId="{141C07CC-8556-42CC-8961-C79636705609}">
      <dsp:nvSpPr>
        <dsp:cNvPr id="0" name=""/>
        <dsp:cNvSpPr/>
      </dsp:nvSpPr>
      <dsp:spPr>
        <a:xfrm rot="2700000">
          <a:off x="1618886" y="551782"/>
          <a:ext cx="2380621" cy="2380621"/>
        </a:xfrm>
        <a:prstGeom prst="teardrop">
          <a:avLst>
            <a:gd name="adj" fmla="val 100000"/>
          </a:avLst>
        </a:prstGeom>
        <a:solidFill>
          <a:schemeClr val="accent3">
            <a:hueOff val="9693292"/>
            <a:satOff val="-27933"/>
            <a:lumOff val="21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B939CE5-7734-4ED8-8D99-EF1C87B42721}">
      <dsp:nvSpPr>
        <dsp:cNvPr id="0" name=""/>
        <dsp:cNvSpPr/>
      </dsp:nvSpPr>
      <dsp:spPr>
        <a:xfrm>
          <a:off x="1695247" y="628471"/>
          <a:ext cx="2227899" cy="2227661"/>
        </a:xfrm>
        <a:prstGeom prst="ellipse">
          <a:avLst/>
        </a:prstGeom>
        <a:solidFill>
          <a:schemeClr val="lt1">
            <a:alpha val="90000"/>
            <a:hueOff val="0"/>
            <a:satOff val="0"/>
            <a:lumOff val="0"/>
            <a:alphaOff val="0"/>
          </a:schemeClr>
        </a:solidFill>
        <a:ln w="12700" cap="flat" cmpd="sng" algn="ctr">
          <a:solidFill>
            <a:schemeClr val="accent3">
              <a:hueOff val="9693292"/>
              <a:satOff val="-27933"/>
              <a:lumOff val="215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Review of all evidence from Tasks A-D against 6 key objectives (Appendix 1) </a:t>
          </a:r>
          <a:endParaRPr lang="en-US" sz="1400" kern="1200" dirty="0"/>
        </a:p>
      </dsp:txBody>
      <dsp:txXfrm>
        <a:off x="2013740" y="946768"/>
        <a:ext cx="1590912" cy="159106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1A91F4-1ABC-48E8-A1CB-82A815DCF28B}">
      <dsp:nvSpPr>
        <dsp:cNvPr id="0" name=""/>
        <dsp:cNvSpPr/>
      </dsp:nvSpPr>
      <dsp:spPr>
        <a:xfrm>
          <a:off x="2952810" y="1748061"/>
          <a:ext cx="2221862" cy="1922001"/>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Professional Discussion by External Assessor</a:t>
          </a:r>
          <a:endParaRPr lang="en-US" sz="1400" kern="1200" dirty="0"/>
        </a:p>
      </dsp:txBody>
      <dsp:txXfrm>
        <a:off x="3321004" y="2066564"/>
        <a:ext cx="1485474" cy="1284995"/>
      </dsp:txXfrm>
    </dsp:sp>
    <dsp:sp modelId="{E15C660B-4BD4-4749-A5EB-61DB7BB03C12}">
      <dsp:nvSpPr>
        <dsp:cNvPr id="0" name=""/>
        <dsp:cNvSpPr/>
      </dsp:nvSpPr>
      <dsp:spPr>
        <a:xfrm>
          <a:off x="4344123" y="828514"/>
          <a:ext cx="838302" cy="722308"/>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4E8E35-205D-4416-A68E-E8074EAE9DB8}">
      <dsp:nvSpPr>
        <dsp:cNvPr id="0" name=""/>
        <dsp:cNvSpPr/>
      </dsp:nvSpPr>
      <dsp:spPr>
        <a:xfrm>
          <a:off x="3157475" y="0"/>
          <a:ext cx="1820800" cy="1575206"/>
        </a:xfrm>
        <a:prstGeom prst="hexagon">
          <a:avLst>
            <a:gd name="adj" fmla="val 2857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Remote recommended </a:t>
          </a:r>
          <a:endParaRPr lang="en-US" sz="1400" kern="1200" dirty="0"/>
        </a:p>
      </dsp:txBody>
      <dsp:txXfrm>
        <a:off x="3459220" y="261045"/>
        <a:ext cx="1217310" cy="1053116"/>
      </dsp:txXfrm>
    </dsp:sp>
    <dsp:sp modelId="{A05B873B-DFD8-4DCF-90BB-60247CD122A4}">
      <dsp:nvSpPr>
        <dsp:cNvPr id="0" name=""/>
        <dsp:cNvSpPr/>
      </dsp:nvSpPr>
      <dsp:spPr>
        <a:xfrm>
          <a:off x="5322487" y="2178846"/>
          <a:ext cx="838302" cy="722308"/>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B4F91C-5587-41DA-9471-B9DF65499921}">
      <dsp:nvSpPr>
        <dsp:cNvPr id="0" name=""/>
        <dsp:cNvSpPr/>
      </dsp:nvSpPr>
      <dsp:spPr>
        <a:xfrm>
          <a:off x="4827361" y="968857"/>
          <a:ext cx="1820800" cy="1575206"/>
        </a:xfrm>
        <a:prstGeom prst="hexagon">
          <a:avLst>
            <a:gd name="adj" fmla="val 28570"/>
            <a:gd name="vf" fmla="val 1154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45 mins. duration</a:t>
          </a:r>
          <a:endParaRPr lang="en-US" sz="1400" kern="1200" dirty="0"/>
        </a:p>
      </dsp:txBody>
      <dsp:txXfrm>
        <a:off x="5129106" y="1229902"/>
        <a:ext cx="1217310" cy="1053116"/>
      </dsp:txXfrm>
    </dsp:sp>
    <dsp:sp modelId="{902261AA-81CA-4EDC-8EF7-69985FDA3E0D}">
      <dsp:nvSpPr>
        <dsp:cNvPr id="0" name=""/>
        <dsp:cNvSpPr/>
      </dsp:nvSpPr>
      <dsp:spPr>
        <a:xfrm>
          <a:off x="4642852" y="3703117"/>
          <a:ext cx="838302" cy="722308"/>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552909-D4F9-4BC4-BF75-E0B339F70D6B}">
      <dsp:nvSpPr>
        <dsp:cNvPr id="0" name=""/>
        <dsp:cNvSpPr/>
      </dsp:nvSpPr>
      <dsp:spPr>
        <a:xfrm>
          <a:off x="4827361" y="2873519"/>
          <a:ext cx="1820800" cy="1575206"/>
        </a:xfrm>
        <a:prstGeom prst="hexagon">
          <a:avLst>
            <a:gd name="adj" fmla="val 28570"/>
            <a:gd name="vf" fmla="val 1154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No Mobiles</a:t>
          </a:r>
          <a:endParaRPr lang="en-US" sz="1400" kern="1200" dirty="0"/>
        </a:p>
      </dsp:txBody>
      <dsp:txXfrm>
        <a:off x="5129106" y="3134564"/>
        <a:ext cx="1217310" cy="1053116"/>
      </dsp:txXfrm>
    </dsp:sp>
    <dsp:sp modelId="{C2574AB3-9914-4D3B-81E0-DD9026FE3FD8}">
      <dsp:nvSpPr>
        <dsp:cNvPr id="0" name=""/>
        <dsp:cNvSpPr/>
      </dsp:nvSpPr>
      <dsp:spPr>
        <a:xfrm>
          <a:off x="2956944" y="3861342"/>
          <a:ext cx="838302" cy="722308"/>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D4B804-231D-4C2A-AD3C-9D844AC88FDB}">
      <dsp:nvSpPr>
        <dsp:cNvPr id="0" name=""/>
        <dsp:cNvSpPr/>
      </dsp:nvSpPr>
      <dsp:spPr>
        <a:xfrm>
          <a:off x="3157475" y="3843460"/>
          <a:ext cx="1820800" cy="1575206"/>
        </a:xfrm>
        <a:prstGeom prst="hexagon">
          <a:avLst>
            <a:gd name="adj" fmla="val 28570"/>
            <a:gd name="vf" fmla="val 1154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Remote technology requirements specified by City &amp; Guilds </a:t>
          </a:r>
          <a:endParaRPr lang="en-US" sz="1400" kern="1200" dirty="0"/>
        </a:p>
      </dsp:txBody>
      <dsp:txXfrm>
        <a:off x="3459220" y="4104505"/>
        <a:ext cx="1217310" cy="1053116"/>
      </dsp:txXfrm>
    </dsp:sp>
    <dsp:sp modelId="{E0D01A0F-6164-4C11-B7FC-F43F85559DC5}">
      <dsp:nvSpPr>
        <dsp:cNvPr id="0" name=""/>
        <dsp:cNvSpPr/>
      </dsp:nvSpPr>
      <dsp:spPr>
        <a:xfrm>
          <a:off x="1962559" y="2511552"/>
          <a:ext cx="838302" cy="722308"/>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9C7BF3-A4A8-4B62-A62B-C6BB92123326}">
      <dsp:nvSpPr>
        <dsp:cNvPr id="0" name=""/>
        <dsp:cNvSpPr/>
      </dsp:nvSpPr>
      <dsp:spPr>
        <a:xfrm>
          <a:off x="1479837" y="2874602"/>
          <a:ext cx="1820800" cy="1575206"/>
        </a:xfrm>
        <a:prstGeom prst="hexagon">
          <a:avLst>
            <a:gd name="adj" fmla="val 28570"/>
            <a:gd name="vf" fmla="val 11547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Quiet room, free from distractions</a:t>
          </a:r>
          <a:endParaRPr lang="en-US" sz="1400" kern="1200" dirty="0"/>
        </a:p>
      </dsp:txBody>
      <dsp:txXfrm>
        <a:off x="1781582" y="3135647"/>
        <a:ext cx="1217310" cy="1053116"/>
      </dsp:txXfrm>
    </dsp:sp>
    <dsp:sp modelId="{0FA41AED-101B-499B-AAEC-C54106649BDF}">
      <dsp:nvSpPr>
        <dsp:cNvPr id="0" name=""/>
        <dsp:cNvSpPr/>
      </dsp:nvSpPr>
      <dsp:spPr>
        <a:xfrm>
          <a:off x="1479837" y="966690"/>
          <a:ext cx="1820800" cy="1575206"/>
        </a:xfrm>
        <a:prstGeom prst="hexagon">
          <a:avLst>
            <a:gd name="adj" fmla="val 28570"/>
            <a:gd name="vf" fmla="val 11547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Must be undertaken at the centre, </a:t>
          </a:r>
          <a:endParaRPr lang="en-US" sz="1400" kern="1200" dirty="0"/>
        </a:p>
      </dsp:txBody>
      <dsp:txXfrm>
        <a:off x="1781582" y="1227735"/>
        <a:ext cx="1217310" cy="105311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B4719E-BB6B-45E5-A6B6-52B1D5264FD6}">
      <dsp:nvSpPr>
        <dsp:cNvPr id="0" name=""/>
        <dsp:cNvSpPr/>
      </dsp:nvSpPr>
      <dsp:spPr>
        <a:xfrm rot="5400000">
          <a:off x="3506806" y="130656"/>
          <a:ext cx="2008628" cy="1747506"/>
        </a:xfrm>
        <a:prstGeom prst="hexagon">
          <a:avLst>
            <a:gd name="adj" fmla="val 2500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kern="1200" dirty="0"/>
        </a:p>
      </dsp:txBody>
      <dsp:txXfrm rot="-5400000">
        <a:off x="3909687" y="313106"/>
        <a:ext cx="1202866" cy="1382606"/>
      </dsp:txXfrm>
    </dsp:sp>
    <dsp:sp modelId="{7AD12B01-9270-4CB5-A52A-270783489471}">
      <dsp:nvSpPr>
        <dsp:cNvPr id="0" name=""/>
        <dsp:cNvSpPr/>
      </dsp:nvSpPr>
      <dsp:spPr>
        <a:xfrm>
          <a:off x="0" y="0"/>
          <a:ext cx="2241629" cy="12051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endParaRPr lang="en-US" sz="1600" kern="1200" dirty="0"/>
        </a:p>
      </dsp:txBody>
      <dsp:txXfrm>
        <a:off x="0" y="0"/>
        <a:ext cx="2241629" cy="1205177"/>
      </dsp:txXfrm>
    </dsp:sp>
    <dsp:sp modelId="{10E216A2-0725-40AE-B121-4559A11E8371}">
      <dsp:nvSpPr>
        <dsp:cNvPr id="0" name=""/>
        <dsp:cNvSpPr/>
      </dsp:nvSpPr>
      <dsp:spPr>
        <a:xfrm rot="5400000">
          <a:off x="1619499" y="130656"/>
          <a:ext cx="2008628" cy="1747506"/>
        </a:xfrm>
        <a:prstGeom prst="hexagon">
          <a:avLst>
            <a:gd name="adj" fmla="val 25000"/>
            <a:gd name="vf" fmla="val 115470"/>
          </a:avLst>
        </a:prstGeom>
        <a:solidFill>
          <a:schemeClr val="accent6"/>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600" kern="1200" dirty="0" smtClean="0"/>
            <a:t>EA Gap analysis</a:t>
          </a:r>
        </a:p>
        <a:p>
          <a:pPr lvl="0" algn="ctr" defTabSz="1022350">
            <a:lnSpc>
              <a:spcPct val="90000"/>
            </a:lnSpc>
            <a:spcBef>
              <a:spcPct val="0"/>
            </a:spcBef>
            <a:spcAft>
              <a:spcPct val="35000"/>
            </a:spcAft>
          </a:pPr>
          <a:endParaRPr lang="en-US" kern="1200" dirty="0"/>
        </a:p>
      </dsp:txBody>
      <dsp:txXfrm rot="-5400000">
        <a:off x="2022380" y="313106"/>
        <a:ext cx="1202866" cy="1382606"/>
      </dsp:txXfrm>
    </dsp:sp>
    <dsp:sp modelId="{F83505FC-A301-4D5D-897A-57EF5937E163}">
      <dsp:nvSpPr>
        <dsp:cNvPr id="0" name=""/>
        <dsp:cNvSpPr/>
      </dsp:nvSpPr>
      <dsp:spPr>
        <a:xfrm rot="5400000">
          <a:off x="2559537" y="1835580"/>
          <a:ext cx="2008628" cy="1747506"/>
        </a:xfrm>
        <a:prstGeom prst="hexagon">
          <a:avLst>
            <a:gd name="adj" fmla="val 25000"/>
            <a:gd name="vf" fmla="val 1154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800" kern="1200" dirty="0" smtClean="0"/>
            <a:t>Quality of evidence submitted for Tasks A-C</a:t>
          </a:r>
        </a:p>
        <a:p>
          <a:pPr lvl="0" algn="ctr" defTabSz="977900">
            <a:lnSpc>
              <a:spcPct val="90000"/>
            </a:lnSpc>
            <a:spcBef>
              <a:spcPct val="0"/>
            </a:spcBef>
            <a:spcAft>
              <a:spcPct val="35000"/>
            </a:spcAft>
          </a:pPr>
          <a:endParaRPr lang="en-US" sz="1400" kern="1200" dirty="0"/>
        </a:p>
      </dsp:txBody>
      <dsp:txXfrm rot="-5400000">
        <a:off x="2962418" y="2018030"/>
        <a:ext cx="1202866" cy="1382606"/>
      </dsp:txXfrm>
    </dsp:sp>
    <dsp:sp modelId="{D95F45BF-1C58-4D38-BED0-4A5E7D558293}">
      <dsp:nvSpPr>
        <dsp:cNvPr id="0" name=""/>
        <dsp:cNvSpPr/>
      </dsp:nvSpPr>
      <dsp:spPr>
        <a:xfrm>
          <a:off x="448468" y="2106744"/>
          <a:ext cx="2169318" cy="12051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Internal assessor will have made a formative assessment decision based on our marking criteria </a:t>
          </a:r>
          <a:endParaRPr lang="en-US" sz="1800" kern="1200" dirty="0"/>
        </a:p>
      </dsp:txBody>
      <dsp:txXfrm>
        <a:off x="448468" y="2106744"/>
        <a:ext cx="2169318" cy="1205177"/>
      </dsp:txXfrm>
    </dsp:sp>
    <dsp:sp modelId="{A7AD1EFB-9FBF-4A17-90DB-FAAE0F5F64CA}">
      <dsp:nvSpPr>
        <dsp:cNvPr id="0" name=""/>
        <dsp:cNvSpPr/>
      </dsp:nvSpPr>
      <dsp:spPr>
        <a:xfrm rot="5400000">
          <a:off x="4446844" y="1835580"/>
          <a:ext cx="2008628" cy="1747506"/>
        </a:xfrm>
        <a:prstGeom prst="hexagon">
          <a:avLst>
            <a:gd name="adj" fmla="val 25000"/>
            <a:gd name="vf" fmla="val 1154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2000" kern="1200" dirty="0" smtClean="0"/>
            <a:t>Tailored to chosen pathway</a:t>
          </a:r>
        </a:p>
        <a:p>
          <a:pPr algn="ctr">
            <a:spcBef>
              <a:spcPct val="0"/>
            </a:spcBef>
          </a:pPr>
          <a:endParaRPr lang="en-US" sz="2000" kern="1200" dirty="0"/>
        </a:p>
      </dsp:txBody>
      <dsp:txXfrm rot="-5400000">
        <a:off x="4849725" y="2018030"/>
        <a:ext cx="1202866" cy="1382606"/>
      </dsp:txXfrm>
    </dsp:sp>
    <dsp:sp modelId="{459007CA-AA19-4906-A1C8-45C6871B18E6}">
      <dsp:nvSpPr>
        <dsp:cNvPr id="0" name=""/>
        <dsp:cNvSpPr/>
      </dsp:nvSpPr>
      <dsp:spPr>
        <a:xfrm rot="5400000">
          <a:off x="3506806" y="3540503"/>
          <a:ext cx="2008628" cy="1747506"/>
        </a:xfrm>
        <a:prstGeom prst="hexagon">
          <a:avLst>
            <a:gd name="adj" fmla="val 25000"/>
            <a:gd name="vf" fmla="val 115470"/>
          </a:avLst>
        </a:prstGeom>
        <a:solidFill>
          <a:srgbClr val="FF0000"/>
        </a:solidFill>
        <a:ln w="12700" cap="flat" cmpd="sng" algn="ctr">
          <a:solidFill>
            <a:srgbClr val="CB076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977900">
            <a:lnSpc>
              <a:spcPct val="90000"/>
            </a:lnSpc>
            <a:spcBef>
              <a:spcPct val="0"/>
            </a:spcBef>
            <a:spcAft>
              <a:spcPct val="35000"/>
            </a:spcAft>
          </a:pPr>
          <a:r>
            <a:rPr lang="en-US" sz="1200" kern="1200" dirty="0" smtClean="0"/>
            <a:t>Application of Knowledge &amp; Understanding </a:t>
          </a:r>
          <a:endParaRPr lang="en-US" sz="1200" kern="1200" dirty="0"/>
        </a:p>
      </dsp:txBody>
      <dsp:txXfrm rot="-5400000">
        <a:off x="3909687" y="3722953"/>
        <a:ext cx="1202866" cy="1382606"/>
      </dsp:txXfrm>
    </dsp:sp>
    <dsp:sp modelId="{4A51ACC1-8BC0-46C9-A685-08CB5258FA8A}">
      <dsp:nvSpPr>
        <dsp:cNvPr id="0" name=""/>
        <dsp:cNvSpPr/>
      </dsp:nvSpPr>
      <dsp:spPr>
        <a:xfrm>
          <a:off x="5437901" y="3811668"/>
          <a:ext cx="2241629" cy="12051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Contextualised to their </a:t>
          </a:r>
          <a:r>
            <a:rPr lang="en-US" sz="1800" kern="1200" dirty="0" smtClean="0"/>
            <a:t>role </a:t>
          </a:r>
          <a:endParaRPr lang="en-US" sz="1800" kern="1200" dirty="0"/>
        </a:p>
      </dsp:txBody>
      <dsp:txXfrm>
        <a:off x="5437901" y="3811668"/>
        <a:ext cx="2241629" cy="1205177"/>
      </dsp:txXfrm>
    </dsp:sp>
    <dsp:sp modelId="{7A4506DF-0985-4D93-8B59-570199F2EAE1}">
      <dsp:nvSpPr>
        <dsp:cNvPr id="0" name=""/>
        <dsp:cNvSpPr/>
      </dsp:nvSpPr>
      <dsp:spPr>
        <a:xfrm rot="5400000">
          <a:off x="1619499" y="3540503"/>
          <a:ext cx="2008628" cy="1747506"/>
        </a:xfrm>
        <a:prstGeom prst="hexagon">
          <a:avLst>
            <a:gd name="adj" fmla="val 25000"/>
            <a:gd name="vf" fmla="val 115470"/>
          </a:avLst>
        </a:prstGeom>
        <a:solidFill>
          <a:schemeClr val="accent2">
            <a:lumMod val="75000"/>
          </a:schemeClr>
        </a:solidFill>
        <a:ln w="12700" cap="flat" cmpd="sng" algn="ctr">
          <a:solidFill>
            <a:schemeClr val="accent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n-US" sz="1700" kern="1200" dirty="0" smtClean="0"/>
            <a:t>Candidate’s evaluation and reflection</a:t>
          </a:r>
          <a:endParaRPr lang="en-US" sz="1700" kern="1200" dirty="0"/>
        </a:p>
      </dsp:txBody>
      <dsp:txXfrm rot="-5400000">
        <a:off x="2022380" y="3722953"/>
        <a:ext cx="1202866" cy="138260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5/5/2020</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5/5/2020</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gofalcymdeithasol.cymru/fframwaith-cymwysterau/rol-swyddi/gwasanaethau-lleoli-oedolion-cysylltu-bywydau/rheolwr-lleoli-oedolion-cysylltu-bywydau"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socialcare.wales/qualification-framework/job-roles/adult-placement-services-shared-lives/adult-placement-shared-lives-manager"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a:t>
            </a:r>
            <a:r>
              <a:rPr lang="en-GB" baseline="0" dirty="0"/>
              <a:t> expectations for assessors and internal verifiers are detailed on screen now.  These may vary from qualification to qualification and so please ensure that you are familiar with the expectations for EACH of the qualifications to are hoping to deliver.  </a:t>
            </a:r>
          </a:p>
          <a:p>
            <a:endParaRPr lang="en-GB" baseline="0" dirty="0"/>
          </a:p>
          <a:p>
            <a:r>
              <a:rPr lang="en-GB" baseline="0" dirty="0"/>
              <a:t>We will list our expectations in each qualification handbook or specification.  This will be a feature of the centre and qualification approval process and so delivery team should ensure that CVs and occupational experience and knowledge are up to date and reflect the new content.</a:t>
            </a:r>
          </a:p>
          <a:p>
            <a:endParaRPr lang="en-GB" baseline="0" dirty="0"/>
          </a:p>
          <a:p>
            <a:r>
              <a:rPr lang="en-GB" baseline="0" dirty="0"/>
              <a:t>Assessors and IQAs must be able to demonstrate that they are working to the most current set of assessment standards – this will be essential evidence for approval.  Please visit the City &amp; Guilds website to access our TAQA skills scan document as this is an excellent way to evidence centre staff currency against TAQA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2475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23</a:t>
            </a:fld>
            <a:endParaRPr lang="en-US" dirty="0"/>
          </a:p>
        </p:txBody>
      </p:sp>
    </p:spTree>
    <p:extLst>
      <p:ext uri="{BB962C8B-B14F-4D97-AF65-F5344CB8AC3E}">
        <p14:creationId xmlns:p14="http://schemas.microsoft.com/office/powerpoint/2010/main" val="375287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7867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assessment period is expected to take place within a 9 -12month period. The range of</a:t>
            </a:r>
          </a:p>
          <a:p>
            <a:r>
              <a:rPr lang="en-US" sz="1200" b="0" i="0" u="none" strike="noStrike" kern="1200" baseline="0" dirty="0" smtClean="0">
                <a:solidFill>
                  <a:schemeClr val="tx1"/>
                </a:solidFill>
                <a:latin typeface="+mn-lt"/>
                <a:ea typeface="+mn-ea"/>
                <a:cs typeface="+mn-cs"/>
              </a:rPr>
              <a:t>time has been provided to support the range of roles that candidates who undertake this</a:t>
            </a:r>
          </a:p>
          <a:p>
            <a:r>
              <a:rPr lang="en-US" sz="1200" b="0" i="0" u="none" strike="noStrike" kern="1200" baseline="0" dirty="0" smtClean="0">
                <a:solidFill>
                  <a:schemeClr val="tx1"/>
                </a:solidFill>
                <a:latin typeface="+mn-lt"/>
                <a:ea typeface="+mn-ea"/>
                <a:cs typeface="+mn-cs"/>
              </a:rPr>
              <a:t>qualification will be in – and to accommodate, for example, those who work part-time. For</a:t>
            </a:r>
          </a:p>
          <a:p>
            <a:r>
              <a:rPr lang="en-US" sz="1200" b="0" i="0" u="none" strike="noStrike" kern="1200" baseline="0" dirty="0" smtClean="0">
                <a:solidFill>
                  <a:schemeClr val="tx1"/>
                </a:solidFill>
                <a:latin typeface="+mn-lt"/>
                <a:ea typeface="+mn-ea"/>
                <a:cs typeface="+mn-cs"/>
              </a:rPr>
              <a:t>those in full-time work, it is expected that the assessment would be feasible to take place</a:t>
            </a:r>
          </a:p>
          <a:p>
            <a:r>
              <a:rPr lang="en-GB" sz="1200" b="0" i="0" u="none" strike="noStrike" kern="1200" baseline="0" dirty="0" smtClean="0">
                <a:solidFill>
                  <a:schemeClr val="tx1"/>
                </a:solidFill>
                <a:latin typeface="+mn-lt"/>
                <a:ea typeface="+mn-ea"/>
                <a:cs typeface="+mn-cs"/>
              </a:rPr>
              <a:t>within a 9-month period.</a:t>
            </a:r>
          </a:p>
          <a:p>
            <a:r>
              <a:rPr lang="en-US" sz="1200" b="1" i="0" u="none" strike="noStrike" kern="1200" baseline="0" dirty="0" smtClean="0">
                <a:solidFill>
                  <a:schemeClr val="tx1"/>
                </a:solidFill>
                <a:latin typeface="+mn-lt"/>
                <a:ea typeface="+mn-ea"/>
                <a:cs typeface="+mn-cs"/>
              </a:rPr>
              <a:t>If it is agreed that the assessment will take longer than 9 months, the decision for this should</a:t>
            </a:r>
          </a:p>
          <a:p>
            <a:r>
              <a:rPr lang="en-US" sz="1200" b="1" i="0" u="none" strike="noStrike" kern="1200" baseline="0" dirty="0" smtClean="0">
                <a:solidFill>
                  <a:schemeClr val="tx1"/>
                </a:solidFill>
                <a:latin typeface="+mn-lt"/>
                <a:ea typeface="+mn-ea"/>
                <a:cs typeface="+mn-cs"/>
              </a:rPr>
              <a:t>be recorded, and a rationale provided to confirm why this approach has been agreed. The</a:t>
            </a:r>
          </a:p>
          <a:p>
            <a:r>
              <a:rPr lang="en-US" sz="1200" b="1" i="0" u="none" strike="noStrike" kern="1200" baseline="0" dirty="0" smtClean="0">
                <a:solidFill>
                  <a:schemeClr val="tx1"/>
                </a:solidFill>
                <a:latin typeface="+mn-lt"/>
                <a:ea typeface="+mn-ea"/>
                <a:cs typeface="+mn-cs"/>
              </a:rPr>
              <a:t>rationale should be retained and made available for external quality assurance activities</a:t>
            </a:r>
            <a:r>
              <a:rPr lang="en-US" sz="1200" b="0" i="0" u="none" strike="noStrike" kern="1200" baseline="0" dirty="0" smtClean="0">
                <a:solidFill>
                  <a:schemeClr val="tx1"/>
                </a:solidFill>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27</a:t>
            </a:fld>
            <a:endParaRPr lang="en-US" dirty="0"/>
          </a:p>
        </p:txBody>
      </p:sp>
    </p:spTree>
    <p:extLst>
      <p:ext uri="{BB962C8B-B14F-4D97-AF65-F5344CB8AC3E}">
        <p14:creationId xmlns:p14="http://schemas.microsoft.com/office/powerpoint/2010/main" val="10071355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28</a:t>
            </a:fld>
            <a:endParaRPr lang="en-US" dirty="0"/>
          </a:p>
        </p:txBody>
      </p:sp>
    </p:spTree>
    <p:extLst>
      <p:ext uri="{BB962C8B-B14F-4D97-AF65-F5344CB8AC3E}">
        <p14:creationId xmlns:p14="http://schemas.microsoft.com/office/powerpoint/2010/main" val="2722734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0"/>
              </a:spcAft>
            </a:pPr>
            <a:r>
              <a:rPr lang="en-GB" sz="1200" dirty="0" smtClean="0">
                <a:effectLst/>
                <a:latin typeface="Lato"/>
                <a:ea typeface="Arial Unicode MS"/>
                <a:cs typeface="Times New Roman" panose="02020603050405020304" pitchFamily="18" charset="0"/>
              </a:rPr>
              <a:t>Tutors/managers are encouraged to explore the use of different styles of reflection with candidates, supporting candidates to identify and use a format that reflects best their learning style and that best supports them to progress and develop their reflections into enhancement of their practice. </a:t>
            </a:r>
            <a:endParaRPr lang="en-GB" sz="1400" dirty="0" smtClean="0">
              <a:effectLst/>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3670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38</a:t>
            </a:fld>
            <a:endParaRPr lang="en-US" dirty="0"/>
          </a:p>
        </p:txBody>
      </p:sp>
    </p:spTree>
    <p:extLst>
      <p:ext uri="{BB962C8B-B14F-4D97-AF65-F5344CB8AC3E}">
        <p14:creationId xmlns:p14="http://schemas.microsoft.com/office/powerpoint/2010/main" val="1769039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5</a:t>
            </a:fld>
            <a:endParaRPr lang="en-US" dirty="0"/>
          </a:p>
        </p:txBody>
      </p:sp>
    </p:spTree>
    <p:extLst>
      <p:ext uri="{BB962C8B-B14F-4D97-AF65-F5344CB8AC3E}">
        <p14:creationId xmlns:p14="http://schemas.microsoft.com/office/powerpoint/2010/main" val="3682783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Arial" panose="020B0604020202020204"/>
                <a:ea typeface="+mn-ea"/>
                <a:cs typeface="+mn-cs"/>
              </a:rPr>
              <a:t>Recognition of prior learning (RPL)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srgbClr val="FFFFFF"/>
                </a:solidFill>
                <a:effectLst/>
                <a:uLnTx/>
                <a:uFillTx/>
                <a:latin typeface="Arial" panose="020B0604020202020204"/>
                <a:ea typeface="+mn-ea"/>
                <a:cs typeface="+mn-cs"/>
              </a:rPr>
              <a:t>Recognition of prior learning means using a person’s previous experience or qualifications which have already been achieved to contribute to a new qualification. RPL is allowed for this qualification.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smtClean="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Arial" panose="020B0604020202020204"/>
                <a:ea typeface="+mn-ea"/>
                <a:cs typeface="+mn-cs"/>
              </a:rPr>
              <a:t>Malpractice </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GB" sz="1600" b="0" i="0" u="none" strike="noStrike" kern="1200" cap="none" spc="0" normalizeH="0" baseline="0" noProof="0" dirty="0" smtClean="0">
                <a:ln>
                  <a:noFill/>
                </a:ln>
                <a:solidFill>
                  <a:srgbClr val="000000"/>
                </a:solidFill>
                <a:effectLst/>
                <a:uLnTx/>
                <a:uFillTx/>
                <a:latin typeface="Lato"/>
                <a:ea typeface="Times New Roman" panose="02020603050405020304" pitchFamily="18" charset="0"/>
                <a:cs typeface="CongressSans"/>
              </a:rPr>
              <a:t>The following are examples </a:t>
            </a:r>
            <a:r>
              <a:rPr kumimoji="0" lang="en-GB" sz="1600" b="0" i="0" u="none" strike="noStrike" kern="1200" cap="none" spc="0" normalizeH="0" baseline="0" noProof="0" dirty="0" smtClean="0">
                <a:ln>
                  <a:noFill/>
                </a:ln>
                <a:solidFill>
                  <a:srgbClr val="140000"/>
                </a:solidFill>
                <a:effectLst/>
                <a:uLnTx/>
                <a:uFillTx/>
                <a:latin typeface="Lato"/>
                <a:ea typeface="Times New Roman" panose="02020603050405020304" pitchFamily="18" charset="0"/>
                <a:cs typeface="CongressSans"/>
              </a:rPr>
              <a:t>of learner malpractice </a:t>
            </a:r>
            <a:r>
              <a:rPr kumimoji="0" lang="en-GB" sz="1600" b="0" i="0" u="none" strike="noStrike" kern="1200" cap="none" spc="0" normalizeH="0" baseline="0" noProof="0" dirty="0" smtClean="0">
                <a:ln>
                  <a:noFill/>
                </a:ln>
                <a:solidFill>
                  <a:srgbClr val="000000"/>
                </a:solidFill>
                <a:effectLst/>
                <a:uLnTx/>
                <a:uFillTx/>
                <a:latin typeface="Lato"/>
                <a:ea typeface="Times New Roman" panose="02020603050405020304" pitchFamily="18" charset="0"/>
                <a:cs typeface="CongressSans"/>
              </a:rPr>
              <a:t>(please note that this is not an exhaustive list):</a:t>
            </a:r>
            <a:endParaRPr kumimoji="0" lang="en-GB" sz="1600" b="0" i="0" u="none" strike="noStrike" kern="1200" cap="none" spc="0" normalizeH="0" baseline="0" noProof="0" dirty="0" smtClean="0">
              <a:ln>
                <a:noFill/>
              </a:ln>
              <a:solidFill>
                <a:srgbClr val="140000"/>
              </a:solidFill>
              <a:effectLst/>
              <a:uLnTx/>
              <a:uFillTx/>
              <a:latin typeface="CongressSans"/>
              <a:ea typeface="Times New Roman" panose="02020603050405020304" pitchFamily="18"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600" b="0" i="0" u="none" strike="noStrike" kern="1200" cap="none" spc="0" normalizeH="0" baseline="0" noProof="0" dirty="0" smtClean="0">
                <a:ln>
                  <a:noFill/>
                </a:ln>
                <a:solidFill>
                  <a:srgbClr val="000000"/>
                </a:solidFill>
                <a:effectLst/>
                <a:uLnTx/>
                <a:uFillTx/>
                <a:latin typeface="Lato"/>
                <a:ea typeface="+mn-ea"/>
                <a:cs typeface="+mn-cs"/>
              </a:rPr>
              <a:t>falsification of assessment evidence or results documentation</a:t>
            </a:r>
            <a:endParaRPr kumimoji="0" lang="en-GB" sz="16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600" b="0" i="0" u="none" strike="noStrike" kern="1200" cap="none" spc="0" normalizeH="0" baseline="0" noProof="0" dirty="0" smtClean="0">
                <a:ln>
                  <a:noFill/>
                </a:ln>
                <a:solidFill>
                  <a:srgbClr val="000000"/>
                </a:solidFill>
                <a:effectLst/>
                <a:uLnTx/>
                <a:uFillTx/>
                <a:latin typeface="Lato"/>
                <a:ea typeface="+mn-ea"/>
                <a:cs typeface="+mn-cs"/>
              </a:rPr>
              <a:t>plagiarism of any nature</a:t>
            </a:r>
            <a:endParaRPr kumimoji="0" lang="en-GB" sz="16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600" b="0" i="0" u="none" strike="noStrike" kern="1200" cap="none" spc="0" normalizeH="0" baseline="0" noProof="0" dirty="0" smtClean="0">
                <a:ln>
                  <a:noFill/>
                </a:ln>
                <a:solidFill>
                  <a:srgbClr val="000000"/>
                </a:solidFill>
                <a:effectLst/>
                <a:uLnTx/>
                <a:uFillTx/>
                <a:latin typeface="Lato"/>
                <a:ea typeface="+mn-ea"/>
                <a:cs typeface="+mn-cs"/>
              </a:rPr>
              <a:t>collusion with others</a:t>
            </a:r>
            <a:endParaRPr kumimoji="0" lang="en-GB" sz="16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600" b="0" i="0" u="none" strike="noStrike" kern="1200" cap="none" spc="0" normalizeH="0" baseline="0" noProof="0" dirty="0" smtClean="0">
                <a:ln>
                  <a:noFill/>
                </a:ln>
                <a:solidFill>
                  <a:srgbClr val="000000"/>
                </a:solidFill>
                <a:effectLst/>
                <a:uLnTx/>
                <a:uFillTx/>
                <a:latin typeface="Lato"/>
                <a:ea typeface="+mn-ea"/>
                <a:cs typeface="+mn-cs"/>
              </a:rPr>
              <a:t>copying from another candidate (including the use of ICT to aid copying), or allowing work to be copied</a:t>
            </a:r>
            <a:endParaRPr kumimoji="0" lang="en-GB" sz="16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600" b="0" i="0" u="none" strike="noStrike" kern="1200" cap="none" spc="0" normalizeH="0" baseline="0" noProof="0" dirty="0" smtClean="0">
                <a:ln>
                  <a:noFill/>
                </a:ln>
                <a:solidFill>
                  <a:srgbClr val="000000"/>
                </a:solidFill>
                <a:effectLst/>
                <a:uLnTx/>
                <a:uFillTx/>
                <a:latin typeface="Lato"/>
                <a:ea typeface="+mn-ea"/>
                <a:cs typeface="+mn-cs"/>
              </a:rPr>
              <a:t>deliberate destruction of another’s work</a:t>
            </a:r>
            <a:endParaRPr kumimoji="0" lang="en-GB" sz="16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600" b="0" i="0" u="none" strike="noStrike" kern="1200" cap="none" spc="0" normalizeH="0" baseline="0" noProof="0" dirty="0" smtClean="0">
                <a:ln>
                  <a:noFill/>
                </a:ln>
                <a:solidFill>
                  <a:srgbClr val="000000"/>
                </a:solidFill>
                <a:effectLst/>
                <a:uLnTx/>
                <a:uFillTx/>
                <a:latin typeface="Lato"/>
                <a:ea typeface="+mn-ea"/>
                <a:cs typeface="+mn-cs"/>
              </a:rPr>
              <a:t>false declaration of authenticity in relation to assessments</a:t>
            </a:r>
            <a:endParaRPr kumimoji="0" lang="en-GB" sz="16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600" b="0" i="0" u="none" strike="noStrike" kern="1200" cap="none" spc="0" normalizeH="0" baseline="0" noProof="0" dirty="0" smtClean="0">
                <a:ln>
                  <a:noFill/>
                </a:ln>
                <a:solidFill>
                  <a:srgbClr val="000000"/>
                </a:solidFill>
                <a:effectLst/>
                <a:uLnTx/>
                <a:uFillTx/>
                <a:latin typeface="Lato"/>
                <a:ea typeface="+mn-ea"/>
                <a:cs typeface="+mn-cs"/>
              </a:rPr>
              <a:t>impersonation.</a:t>
            </a:r>
            <a:endParaRPr kumimoji="0" lang="en-GB" sz="16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GB" sz="1600" b="0" i="0" u="none" strike="noStrike" kern="1200" cap="none" spc="0" normalizeH="0" baseline="0" noProof="0" dirty="0" smtClean="0">
                <a:ln>
                  <a:noFill/>
                </a:ln>
                <a:solidFill>
                  <a:srgbClr val="000000"/>
                </a:solidFill>
                <a:effectLst/>
                <a:uLnTx/>
                <a:uFillTx/>
                <a:latin typeface="Lato"/>
                <a:ea typeface="Times New Roman" panose="02020603050405020304" pitchFamily="18" charset="0"/>
                <a:cs typeface="CongressSans"/>
              </a:rPr>
              <a:t> </a:t>
            </a:r>
            <a:endParaRPr kumimoji="0" lang="en-GB" sz="1600" b="0" i="0" u="none" strike="noStrike" kern="1200" cap="none" spc="0" normalizeH="0" baseline="0" noProof="0" dirty="0" smtClean="0">
              <a:ln>
                <a:noFill/>
              </a:ln>
              <a:solidFill>
                <a:srgbClr val="140000"/>
              </a:solidFill>
              <a:effectLst/>
              <a:uLnTx/>
              <a:uFillTx/>
              <a:latin typeface="CongressSans"/>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GB" sz="1600" b="0" i="0" u="none" strike="noStrike" kern="1200" cap="none" spc="0" normalizeH="0" baseline="0" noProof="0" dirty="0" smtClean="0">
                <a:ln>
                  <a:noFill/>
                </a:ln>
                <a:solidFill>
                  <a:srgbClr val="000000"/>
                </a:solidFill>
                <a:effectLst/>
                <a:uLnTx/>
                <a:uFillTx/>
                <a:latin typeface="Lato"/>
                <a:ea typeface="Times New Roman" panose="02020603050405020304" pitchFamily="18" charset="0"/>
                <a:cs typeface="CongressSans"/>
              </a:rPr>
              <a:t>Centres must have processes in place to safeguard the integrity of the assessment process.  Please note that learner malpractice may result in disqualification from assessment.  </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8136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100" b="1" dirty="0" smtClean="0"/>
              <a:t>Gofynion ar gyfer gweithwyr Lleoli Oedolion/Cysylltu Bywydau</a:t>
            </a:r>
            <a:endParaRPr lang="cy-GB" sz="1100" dirty="0" smtClean="0"/>
          </a:p>
          <a:p>
            <a:r>
              <a:rPr lang="cy-GB" sz="1100" dirty="0" smtClean="0"/>
              <a:t>Bydd Gofal Cymdeithasol Cymru yn ychwanegu’r cymhwyster hwn at y Fframwaith Cymwysterau fel argymhelliad i weithwyr Lleoli Oedolion/Cysylltu Bywydau ond nid yw’n ofyniad gan nad oes angen iddynt gofrestru ar hyn o bryd. DS Bydd y cymwysterau blaenorol yn dal i gael eu derbyn ac yn cael eu rhestru ar y Fframwaith Cymwysterau</a:t>
            </a:r>
          </a:p>
          <a:p>
            <a:r>
              <a:rPr lang="cy-GB" sz="1100" b="1" dirty="0" smtClean="0"/>
              <a:t>Sut gallai’r cymhwyster helpu cynlluniau Lleoli Oedolion/Cysylltu Bywydau? </a:t>
            </a:r>
            <a:endParaRPr lang="cy-GB" sz="1100" dirty="0" smtClean="0"/>
          </a:p>
          <a:p>
            <a:r>
              <a:rPr lang="cy-GB" sz="1100" dirty="0" smtClean="0"/>
              <a:t>Byddai’n dangos i gomisiynwyr ac i reoleiddwyr gwasanaethau fod gan y gweithwyr gymwysterau priodol. Mae hefyd yn cydnabod arbenigedd a chymhlethdod y rôl ac mae’n codi proffil gwasanaethau Lleoli Oedolion/Cysylltu Bywydau</a:t>
            </a:r>
          </a:p>
          <a:p>
            <a:r>
              <a:rPr lang="cy-GB" sz="1100" b="1" dirty="0" smtClean="0"/>
              <a:t>Pwy fydd angen cofrestru â Gofal Cymdeithasol Cymru a beth yw’r gofynion?</a:t>
            </a:r>
            <a:r>
              <a:rPr lang="cy-GB" sz="1100" dirty="0" smtClean="0"/>
              <a:t> </a:t>
            </a:r>
          </a:p>
          <a:p>
            <a:r>
              <a:rPr lang="cy-GB" sz="1100" dirty="0" smtClean="0"/>
              <a:t>Bydd rheolwyr gwasanaethau Lleoli Oedolion/Cysylltu Bywydau yn cael gwneud cais i gofrestru nawr os oes ganddyn nhw’r cymhwyster/cymwysterau gofynnol fel sy’n cael eu rhestru ar y Fframwaith Cymwysterau </a:t>
            </a:r>
            <a:r>
              <a:rPr lang="cy-GB" sz="1100" u="sng" dirty="0" smtClean="0">
                <a:hlinkClick r:id="rId3"/>
              </a:rPr>
              <a:t>https://gofalcymdeithasol.cymru/fframwaith-cymwysterau/rol-swyddi/gwasanaethau-lleoli-oedolion-cysylltu-bywydau/rheolwr-lleoli-oedolion-cysylltu-bywydau</a:t>
            </a:r>
            <a:r>
              <a:rPr lang="cy-GB" sz="1100" dirty="0" smtClean="0"/>
              <a:t>. Bydd yn rhaid cofrestru o fis Ebrill 2022 ymlaen. </a:t>
            </a:r>
          </a:p>
          <a:p>
            <a:r>
              <a:rPr lang="cy-GB" sz="1100" dirty="0" smtClean="0"/>
              <a:t>Ceir cymhwyster lefel 5 newydd i reolwyr gwasanaethau Lleoli Oedolion/Cysylltu Bywydau a fydd ar gael o fis Medi 2020 ymlaen, bydd y cymwysterau blaenorol sydd wedi'u rhestru ar y Fframwaith Cymwysterau yn dal i gael eu cydnabod</a:t>
            </a:r>
            <a:endParaRPr lang="en-GB" sz="1100" dirty="0" smtClean="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GB" sz="1100" b="1" dirty="0" smtClean="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GB" sz="1100" b="1" dirty="0" smtClean="0">
              <a:latin typeface="Arial" panose="020B0604020202020204" pitchFamily="34" charset="0"/>
              <a:cs typeface="Arial" panose="020B0604020202020204" pitchFamily="34" charset="0"/>
            </a:endParaRPr>
          </a:p>
          <a:p>
            <a:pPr marL="0" indent="0">
              <a:buFont typeface="Arial" panose="020B0604020202020204" pitchFamily="34" charset="0"/>
              <a:buNone/>
            </a:pPr>
            <a:r>
              <a:rPr lang="en-GB" sz="1100" b="1" dirty="0" smtClean="0">
                <a:latin typeface="Arial" panose="020B0604020202020204" pitchFamily="34" charset="0"/>
                <a:cs typeface="Arial" panose="020B0604020202020204" pitchFamily="34" charset="0"/>
              </a:rPr>
              <a:t>Requirements </a:t>
            </a:r>
            <a:r>
              <a:rPr lang="en-GB" sz="1100" b="1" dirty="0">
                <a:latin typeface="Arial" panose="020B0604020202020204" pitchFamily="34" charset="0"/>
                <a:cs typeface="Arial" panose="020B0604020202020204" pitchFamily="34" charset="0"/>
              </a:rPr>
              <a:t>for Adult Placement/Share Lives workers</a:t>
            </a:r>
          </a:p>
          <a:p>
            <a:pPr marL="0" indent="0">
              <a:buFont typeface="Arial" panose="020B0604020202020204" pitchFamily="34" charset="0"/>
              <a:buNone/>
            </a:pPr>
            <a:r>
              <a:rPr lang="en-GB" sz="1100" dirty="0">
                <a:latin typeface="Arial" panose="020B0604020202020204" pitchFamily="34" charset="0"/>
                <a:cs typeface="Arial" panose="020B0604020202020204" pitchFamily="34" charset="0"/>
              </a:rPr>
              <a:t>SCW will be adding this qualification to the Qualification Framework as a recommendation for AP/SL workers but it is not a requirement as they do not currently need to register. N.B. predecessor qualifications will still be accepted and listed on the Qualifications Framework</a:t>
            </a:r>
          </a:p>
          <a:p>
            <a:pPr marL="0" indent="0">
              <a:buFont typeface="Arial" panose="020B0604020202020204" pitchFamily="34" charset="0"/>
              <a:buNone/>
            </a:pPr>
            <a:endParaRPr lang="en-GB" sz="1100" dirty="0">
              <a:latin typeface="Arial" panose="020B0604020202020204" pitchFamily="34" charset="0"/>
              <a:cs typeface="Arial" panose="020B0604020202020204" pitchFamily="34" charset="0"/>
            </a:endParaRPr>
          </a:p>
          <a:p>
            <a:pPr lvl="0"/>
            <a:r>
              <a:rPr lang="en-GB" sz="1100" b="1" dirty="0">
                <a:latin typeface="Arial" panose="020B0604020202020204" pitchFamily="34" charset="0"/>
                <a:cs typeface="Arial" panose="020B0604020202020204" pitchFamily="34" charset="0"/>
              </a:rPr>
              <a:t>How could the qualification help AP/SL schemes? </a:t>
            </a:r>
          </a:p>
          <a:p>
            <a:pPr lvl="0"/>
            <a:r>
              <a:rPr lang="en-GB" sz="1100" b="1" dirty="0">
                <a:latin typeface="Arial" panose="020B0604020202020204" pitchFamily="34" charset="0"/>
                <a:cs typeface="Arial" panose="020B0604020202020204" pitchFamily="34" charset="0"/>
              </a:rPr>
              <a:t>I</a:t>
            </a:r>
            <a:r>
              <a:rPr lang="en-GB" sz="1100" dirty="0">
                <a:latin typeface="Arial" panose="020B0604020202020204" pitchFamily="34" charset="0"/>
                <a:cs typeface="Arial" panose="020B0604020202020204" pitchFamily="34" charset="0"/>
              </a:rPr>
              <a:t>t would demonstrate to commissioners and service regulators that workers are appropriately qualified. It also recognises the speciality and complexity of the role and raises the profile of AP/SL services</a:t>
            </a:r>
          </a:p>
          <a:p>
            <a:pPr lvl="0"/>
            <a:endParaRPr lang="en-GB" sz="1100" dirty="0">
              <a:latin typeface="Arial" panose="020B0604020202020204" pitchFamily="34" charset="0"/>
              <a:cs typeface="Arial" panose="020B0604020202020204" pitchFamily="34" charset="0"/>
            </a:endParaRPr>
          </a:p>
          <a:p>
            <a:pPr lvl="0"/>
            <a:r>
              <a:rPr lang="en-GB" sz="1100" b="1" dirty="0">
                <a:latin typeface="Arial" panose="020B0604020202020204" pitchFamily="34" charset="0"/>
                <a:cs typeface="Arial" panose="020B0604020202020204" pitchFamily="34" charset="0"/>
              </a:rPr>
              <a:t>Who does need to register with SCW and what are the requirements?</a:t>
            </a:r>
            <a:r>
              <a:rPr lang="en-GB" sz="1100" dirty="0">
                <a:latin typeface="Arial" panose="020B0604020202020204" pitchFamily="34" charset="0"/>
                <a:cs typeface="Arial" panose="020B0604020202020204" pitchFamily="34" charset="0"/>
              </a:rPr>
              <a:t> </a:t>
            </a:r>
          </a:p>
          <a:p>
            <a:pPr lvl="0"/>
            <a:r>
              <a:rPr lang="en-GB" sz="1100" dirty="0">
                <a:latin typeface="Arial" panose="020B0604020202020204" pitchFamily="34" charset="0"/>
                <a:cs typeface="Arial" panose="020B0604020202020204" pitchFamily="34" charset="0"/>
              </a:rPr>
              <a:t>Managers of Adult Placement/Shared Lives services can apply for registration now if they hold the required qualification/s as listed on the Qualifications Framework </a:t>
            </a:r>
            <a:r>
              <a:rPr lang="en-GB" sz="1100" dirty="0">
                <a:latin typeface="Arial" panose="020B0604020202020204" pitchFamily="34" charset="0"/>
                <a:cs typeface="Arial" panose="020B0604020202020204" pitchFamily="34" charset="0"/>
                <a:hlinkClick r:id="rId4"/>
              </a:rPr>
              <a:t>https://socialcare.wales/qualification-framework/job-roles/adult-placement-services-shared-lives/adult-placement-shared-lives-manager</a:t>
            </a:r>
            <a:r>
              <a:rPr lang="en-GB" sz="1100" dirty="0">
                <a:latin typeface="Arial" panose="020B0604020202020204" pitchFamily="34" charset="0"/>
                <a:cs typeface="Arial" panose="020B0604020202020204" pitchFamily="34" charset="0"/>
              </a:rPr>
              <a:t>. Registration will be mandatory from April 2022. </a:t>
            </a:r>
          </a:p>
          <a:p>
            <a:pPr lvl="0"/>
            <a:endParaRPr lang="en-GB" sz="1100" dirty="0">
              <a:latin typeface="Arial" panose="020B0604020202020204" pitchFamily="34" charset="0"/>
              <a:cs typeface="Arial" panose="020B0604020202020204" pitchFamily="34" charset="0"/>
            </a:endParaRPr>
          </a:p>
          <a:p>
            <a:pPr lvl="0"/>
            <a:r>
              <a:rPr lang="en-GB" sz="1100" dirty="0">
                <a:latin typeface="Arial" panose="020B0604020202020204" pitchFamily="34" charset="0"/>
                <a:cs typeface="Arial" panose="020B0604020202020204" pitchFamily="34" charset="0"/>
              </a:rPr>
              <a:t>There is a new level 5 qualification for managers of AP/SL services available from September 2020, predecessor qualifications listed on the Qualifications Framework will continue to be recognised</a:t>
            </a:r>
          </a:p>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639E39-D34D-164C-8100-77BC79329E5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3719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12</a:t>
            </a:fld>
            <a:endParaRPr lang="en-US" dirty="0"/>
          </a:p>
        </p:txBody>
      </p:sp>
    </p:spTree>
    <p:extLst>
      <p:ext uri="{BB962C8B-B14F-4D97-AF65-F5344CB8AC3E}">
        <p14:creationId xmlns:p14="http://schemas.microsoft.com/office/powerpoint/2010/main" val="2995151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13</a:t>
            </a:fld>
            <a:endParaRPr lang="en-US" dirty="0"/>
          </a:p>
        </p:txBody>
      </p:sp>
    </p:spTree>
    <p:extLst>
      <p:ext uri="{BB962C8B-B14F-4D97-AF65-F5344CB8AC3E}">
        <p14:creationId xmlns:p14="http://schemas.microsoft.com/office/powerpoint/2010/main" val="445835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6494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9199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CC573A14-1418-8445-A355-C4659B6B9114}" type="slidenum">
              <a:rPr lang="en-US" smtClean="0"/>
              <a:t>19</a:t>
            </a:fld>
            <a:endParaRPr lang="en-US" dirty="0"/>
          </a:p>
        </p:txBody>
      </p:sp>
    </p:spTree>
    <p:extLst>
      <p:ext uri="{BB962C8B-B14F-4D97-AF65-F5344CB8AC3E}">
        <p14:creationId xmlns:p14="http://schemas.microsoft.com/office/powerpoint/2010/main" val="34261829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186732"/>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35194212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4995893"/>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1543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DAB66-8D16-441D-A458-17DF6AE113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197744A-3000-489E-A707-60E9839C8F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2E02124-C551-4F04-BFA6-CEE26221665F}"/>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5" name="Footer Placeholder 4">
            <a:extLst>
              <a:ext uri="{FF2B5EF4-FFF2-40B4-BE49-F238E27FC236}">
                <a16:creationId xmlns:a16="http://schemas.microsoft.com/office/drawing/2014/main" id="{EC33DA6B-4B44-47D9-B155-D04BA52C7E9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228F799-7818-4BA0-A4F2-2BF47038872C}"/>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477674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F3525-2513-4162-86F9-01A2631073D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C8A8150-2531-4FD2-9344-7D6CD15554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E7336B-2370-4B83-AFB9-7B42A59FC2FD}"/>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5" name="Footer Placeholder 4">
            <a:extLst>
              <a:ext uri="{FF2B5EF4-FFF2-40B4-BE49-F238E27FC236}">
                <a16:creationId xmlns:a16="http://schemas.microsoft.com/office/drawing/2014/main" id="{848F257F-B6A3-4153-849B-CAF683530D4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2B15C87-4A5E-45AF-B62C-BA0809AF7B75}"/>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23365765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546AF-A687-401D-AD55-E290DB25521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FAE2FE0-AF42-4BD5-A15B-364ADD1842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F27A97-F80D-49CF-8C2C-ABCDA6A4C4FF}"/>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5" name="Footer Placeholder 4">
            <a:extLst>
              <a:ext uri="{FF2B5EF4-FFF2-40B4-BE49-F238E27FC236}">
                <a16:creationId xmlns:a16="http://schemas.microsoft.com/office/drawing/2014/main" id="{F40C6F1E-9139-434E-B5AF-F470F51F1C8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01873D2-FE57-4E79-98B7-81173C9B95C7}"/>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10602171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BFEE2-1B35-4350-A9FE-184A453166A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4668A56-4D61-4AB6-8F3D-F7DC5EF457E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F1E7088-A483-45FC-A908-113BA41D62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E321965-52E7-46B6-9AF9-BB9CDAF6413A}"/>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6" name="Footer Placeholder 5">
            <a:extLst>
              <a:ext uri="{FF2B5EF4-FFF2-40B4-BE49-F238E27FC236}">
                <a16:creationId xmlns:a16="http://schemas.microsoft.com/office/drawing/2014/main" id="{7FF0C5C6-8E7D-45FB-9FD0-508A6B2E0C15}"/>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F78BAF1F-D3A8-44FB-8952-8D071B56D488}"/>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8338710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4315E-3832-420B-8FA7-60E429BA677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CFF04EE-E12E-48E0-ADEA-AB64ABDFC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9E9BC0D-7A6B-4CAE-B850-B6E34F1AFB3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3BDED23-349B-4FC8-96B0-02B0ABF6F2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A803B0-905D-4C34-8CE4-CF3EA4DB29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33009F7-8E71-44A6-83E3-2819D5259A4A}"/>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8" name="Footer Placeholder 7">
            <a:extLst>
              <a:ext uri="{FF2B5EF4-FFF2-40B4-BE49-F238E27FC236}">
                <a16:creationId xmlns:a16="http://schemas.microsoft.com/office/drawing/2014/main" id="{326BF6E6-D2AD-4F36-A090-A2397E03C204}"/>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85C249C5-4E34-4EB7-81F1-3822EFC9A3A3}"/>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3795172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8ECAE-9D88-4B36-AD95-2A324F869C0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65BF2E6-E653-4AE0-A719-3D6065F82731}"/>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4" name="Footer Placeholder 3">
            <a:extLst>
              <a:ext uri="{FF2B5EF4-FFF2-40B4-BE49-F238E27FC236}">
                <a16:creationId xmlns:a16="http://schemas.microsoft.com/office/drawing/2014/main" id="{EE94260E-7715-4ECF-88EA-C04EF3C466F7}"/>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A907E8FD-FD2C-407B-8161-C451E421AD03}"/>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688562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01351B0-3115-40A8-9190-92A3F52327A5}"/>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3" name="Footer Placeholder 2">
            <a:extLst>
              <a:ext uri="{FF2B5EF4-FFF2-40B4-BE49-F238E27FC236}">
                <a16:creationId xmlns:a16="http://schemas.microsoft.com/office/drawing/2014/main" id="{8FEFAA45-DD3D-4695-AE27-31237CEA4FF8}"/>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60EF15C6-B27B-4A74-9260-FD73F90BEB41}"/>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17156568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38BD-F323-4583-8E4B-73A50807D3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C342430-FEE5-4116-A63B-05741E1F8D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1886F7F-2E2C-4BE3-B0A0-FA25B6B5DD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C92ED4-7653-426E-B517-C6536AB8BC2D}"/>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6" name="Footer Placeholder 5">
            <a:extLst>
              <a:ext uri="{FF2B5EF4-FFF2-40B4-BE49-F238E27FC236}">
                <a16:creationId xmlns:a16="http://schemas.microsoft.com/office/drawing/2014/main" id="{AD7FEDC1-8EE5-428D-A01B-B71B0704DCF3}"/>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B5100BA-4B10-4D0F-97C3-516FA7F4DA85}"/>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3331477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E0CAD-FB68-4354-8C84-E752908256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57D4467-5688-4D73-A8AD-7429392386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B3A0951A-ABB0-47EC-9AF2-618615ACAC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FEC59D-D663-43F2-8817-F663D689C557}"/>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6" name="Footer Placeholder 5">
            <a:extLst>
              <a:ext uri="{FF2B5EF4-FFF2-40B4-BE49-F238E27FC236}">
                <a16:creationId xmlns:a16="http://schemas.microsoft.com/office/drawing/2014/main" id="{92FC23F6-4AD0-4F23-A07B-441C968D105C}"/>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91745086-4574-4D7A-BC41-535BB44692A5}"/>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32661259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2EC1F-B3A8-4F37-9C76-640BE49C442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AD50650-9DAA-45C8-A911-6EF37D58A1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0F78962-9527-4DB9-B8F6-B8ACDA14D76F}"/>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5" name="Footer Placeholder 4">
            <a:extLst>
              <a:ext uri="{FF2B5EF4-FFF2-40B4-BE49-F238E27FC236}">
                <a16:creationId xmlns:a16="http://schemas.microsoft.com/office/drawing/2014/main" id="{FFCCF39E-357B-4D0F-91B1-EAD875BAFBB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E7597C6-6D5E-4517-B791-47871147D4CA}"/>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15057328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0E44A3-46A1-4F8E-8477-52547C335C5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2C46EC4-B263-43D2-815E-B068A560223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A5CE471-C326-4081-98C7-E7A48EB6505B}"/>
              </a:ext>
            </a:extLst>
          </p:cNvPr>
          <p:cNvSpPr>
            <a:spLocks noGrp="1"/>
          </p:cNvSpPr>
          <p:nvPr>
            <p:ph type="dt" sz="half" idx="10"/>
          </p:nvPr>
        </p:nvSpPr>
        <p:spPr/>
        <p:txBody>
          <a:bodyPr/>
          <a:lstStyle/>
          <a:p>
            <a:fld id="{F676BD1D-2F95-4736-A4AE-6715B2E695AB}" type="datetimeFigureOut">
              <a:rPr lang="en-GB" smtClean="0"/>
              <a:t>05/05/2020</a:t>
            </a:fld>
            <a:endParaRPr lang="en-GB" dirty="0"/>
          </a:p>
        </p:txBody>
      </p:sp>
      <p:sp>
        <p:nvSpPr>
          <p:cNvPr id="5" name="Footer Placeholder 4">
            <a:extLst>
              <a:ext uri="{FF2B5EF4-FFF2-40B4-BE49-F238E27FC236}">
                <a16:creationId xmlns:a16="http://schemas.microsoft.com/office/drawing/2014/main" id="{D58641ED-02D3-4D67-B43F-9D9EA730DB0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0E9B7AE-9AC4-4E9A-AB38-B8274AFD9B77}"/>
              </a:ext>
            </a:extLst>
          </p:cNvPr>
          <p:cNvSpPr>
            <a:spLocks noGrp="1"/>
          </p:cNvSpPr>
          <p:nvPr>
            <p:ph type="sldNum" sz="quarter" idx="12"/>
          </p:nvPr>
        </p:nvSpPr>
        <p:spPr/>
        <p:txBody>
          <a:bodyPr/>
          <a:lstStyle/>
          <a:p>
            <a:fld id="{4CB6802C-7132-415D-B697-C09110AABFE1}" type="slidenum">
              <a:rPr lang="en-GB" smtClean="0"/>
              <a:t>‹#›</a:t>
            </a:fld>
            <a:endParaRPr lang="en-GB" dirty="0"/>
          </a:p>
        </p:txBody>
      </p:sp>
    </p:spTree>
    <p:extLst>
      <p:ext uri="{BB962C8B-B14F-4D97-AF65-F5344CB8AC3E}">
        <p14:creationId xmlns:p14="http://schemas.microsoft.com/office/powerpoint/2010/main" val="24060330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pic>
        <p:nvPicPr>
          <p:cNvPr id="6"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9189808" y="6020828"/>
            <a:ext cx="2214792" cy="710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8785" y="6153150"/>
            <a:ext cx="24765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6"/>
          <p:cNvSpPr txBox="1">
            <a:spLocks noChangeArrowheads="1"/>
          </p:cNvSpPr>
          <p:nvPr/>
        </p:nvSpPr>
        <p:spPr bwMode="auto">
          <a:xfrm>
            <a:off x="4715934" y="6191251"/>
            <a:ext cx="2760133"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912813" fontAlgn="base">
              <a:spcBef>
                <a:spcPct val="0"/>
              </a:spcBef>
              <a:spcAft>
                <a:spcPct val="0"/>
              </a:spcAft>
              <a:defRPr>
                <a:solidFill>
                  <a:schemeClr val="tx1"/>
                </a:solidFill>
                <a:latin typeface="Arial" charset="0"/>
              </a:defRPr>
            </a:lvl6pPr>
            <a:lvl7pPr marL="2971800" indent="-228600" defTabSz="912813" fontAlgn="base">
              <a:spcBef>
                <a:spcPct val="0"/>
              </a:spcBef>
              <a:spcAft>
                <a:spcPct val="0"/>
              </a:spcAft>
              <a:defRPr>
                <a:solidFill>
                  <a:schemeClr val="tx1"/>
                </a:solidFill>
                <a:latin typeface="Arial" charset="0"/>
              </a:defRPr>
            </a:lvl7pPr>
            <a:lvl8pPr marL="3429000" indent="-228600" defTabSz="912813" fontAlgn="base">
              <a:spcBef>
                <a:spcPct val="0"/>
              </a:spcBef>
              <a:spcAft>
                <a:spcPct val="0"/>
              </a:spcAft>
              <a:defRPr>
                <a:solidFill>
                  <a:schemeClr val="tx1"/>
                </a:solidFill>
                <a:latin typeface="Arial" charset="0"/>
              </a:defRPr>
            </a:lvl8pPr>
            <a:lvl9pPr marL="3886200" indent="-228600" defTabSz="912813" fontAlgn="base">
              <a:spcBef>
                <a:spcPct val="0"/>
              </a:spcBef>
              <a:spcAft>
                <a:spcPct val="0"/>
              </a:spcAft>
              <a:defRPr>
                <a:solidFill>
                  <a:schemeClr val="tx1"/>
                </a:solidFill>
                <a:latin typeface="Arial" charset="0"/>
              </a:defRPr>
            </a:lvl9pPr>
          </a:lstStyle>
          <a:p>
            <a:pPr eaLnBrk="1" hangingPunct="1"/>
            <a:r>
              <a:rPr lang="en-US" altLang="x-none" sz="1100" dirty="0">
                <a:solidFill>
                  <a:srgbClr val="37394C"/>
                </a:solidFill>
              </a:rPr>
              <a:t>www.gofalcymdeithasol.cymru</a:t>
            </a:r>
          </a:p>
          <a:p>
            <a:pPr eaLnBrk="1" hangingPunct="1"/>
            <a:r>
              <a:rPr lang="en-US" altLang="x-none" sz="1100" dirty="0">
                <a:solidFill>
                  <a:srgbClr val="37394C"/>
                </a:solidFill>
              </a:rPr>
              <a:t>www.socialcare.wales</a:t>
            </a:r>
          </a:p>
        </p:txBody>
      </p:sp>
      <p:cxnSp>
        <p:nvCxnSpPr>
          <p:cNvPr id="9" name="Straight Connector 8"/>
          <p:cNvCxnSpPr/>
          <p:nvPr/>
        </p:nvCxnSpPr>
        <p:spPr>
          <a:xfrm>
            <a:off x="0" y="5957888"/>
            <a:ext cx="12192000" cy="0"/>
          </a:xfrm>
          <a:prstGeom prst="line">
            <a:avLst/>
          </a:prstGeom>
          <a:ln w="12700">
            <a:solidFill>
              <a:srgbClr val="16AD85"/>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365128"/>
            <a:ext cx="4908107" cy="1031283"/>
          </a:xfrm>
          <a:prstGeom prst="rect">
            <a:avLst/>
          </a:prstGeom>
        </p:spPr>
        <p:txBody>
          <a:bodyPr anchor="t">
            <a:normAutofit/>
          </a:bodyPr>
          <a:lstStyle>
            <a:lvl1pPr>
              <a:defRPr sz="2800" baseline="0">
                <a:solidFill>
                  <a:srgbClr val="16AD85"/>
                </a:solidFill>
              </a:defRPr>
            </a:lvl1pPr>
          </a:lstStyle>
          <a:p>
            <a:r>
              <a:rPr lang="en-US"/>
              <a:t>Click to edit Master title style</a:t>
            </a:r>
            <a:endParaRPr lang="en-US" dirty="0"/>
          </a:p>
        </p:txBody>
      </p:sp>
      <p:sp>
        <p:nvSpPr>
          <p:cNvPr id="10" name="Text Placeholder 9"/>
          <p:cNvSpPr>
            <a:spLocks noGrp="1"/>
          </p:cNvSpPr>
          <p:nvPr>
            <p:ph type="body" sz="quarter" idx="10"/>
          </p:nvPr>
        </p:nvSpPr>
        <p:spPr>
          <a:xfrm>
            <a:off x="6483352" y="365126"/>
            <a:ext cx="4921249" cy="1031284"/>
          </a:xfrm>
        </p:spPr>
        <p:txBody>
          <a:bodyPr/>
          <a:lstStyle>
            <a:lvl1pPr marL="0" indent="0">
              <a:buNone/>
              <a:defRPr>
                <a:solidFill>
                  <a:srgbClr val="16AD85"/>
                </a:solidFill>
              </a:defRPr>
            </a:lvl1pPr>
          </a:lstStyle>
          <a:p>
            <a:pPr lvl="0"/>
            <a:r>
              <a:rPr lang="en-US"/>
              <a:t>Click to edit Master text styles</a:t>
            </a:r>
          </a:p>
        </p:txBody>
      </p:sp>
      <p:sp>
        <p:nvSpPr>
          <p:cNvPr id="12" name="Text Placeholder 11"/>
          <p:cNvSpPr>
            <a:spLocks noGrp="1"/>
          </p:cNvSpPr>
          <p:nvPr>
            <p:ph type="body" sz="quarter" idx="11"/>
          </p:nvPr>
        </p:nvSpPr>
        <p:spPr>
          <a:xfrm>
            <a:off x="6483352" y="1935164"/>
            <a:ext cx="4921249" cy="3480353"/>
          </a:xfrm>
        </p:spPr>
        <p:txBody>
          <a:bodyPr>
            <a:normAutofit/>
          </a:bodyPr>
          <a:lstStyle>
            <a:lvl1pPr marL="0" indent="0">
              <a:buClr>
                <a:srgbClr val="16AD85"/>
              </a:buClr>
              <a:buNone/>
              <a:defRPr sz="1800">
                <a:solidFill>
                  <a:srgbClr val="37394C"/>
                </a:solidFill>
              </a:defRPr>
            </a:lvl1pPr>
            <a:lvl2pPr marL="457200" indent="0">
              <a:buClr>
                <a:srgbClr val="16AD85"/>
              </a:buClr>
              <a:buNone/>
              <a:defRPr sz="1800">
                <a:solidFill>
                  <a:srgbClr val="37394C"/>
                </a:solidFill>
              </a:defRPr>
            </a:lvl2pPr>
            <a:lvl3pPr marL="914400" indent="0">
              <a:buClr>
                <a:srgbClr val="16AD85"/>
              </a:buClr>
              <a:buNone/>
              <a:defRPr sz="1800">
                <a:solidFill>
                  <a:srgbClr val="37394C"/>
                </a:solidFill>
              </a:defRPr>
            </a:lvl3pPr>
            <a:lvl4pPr marL="1371600" indent="0">
              <a:buClr>
                <a:srgbClr val="16AD85"/>
              </a:buClr>
              <a:buNone/>
              <a:defRPr sz="1800">
                <a:solidFill>
                  <a:srgbClr val="37394C"/>
                </a:solidFill>
              </a:defRPr>
            </a:lvl4pPr>
            <a:lvl5pPr marL="1828800" indent="0">
              <a:buClr>
                <a:srgbClr val="16AD85"/>
              </a:buClr>
              <a:buNone/>
              <a:defRPr sz="1800">
                <a:solidFill>
                  <a:srgbClr val="37394C"/>
                </a:solidFill>
              </a:defRPr>
            </a:lvl5pPr>
          </a:lstStyle>
          <a:p>
            <a:pPr lvl="0"/>
            <a:r>
              <a:rPr lang="en-US"/>
              <a:t>Click to edit Master text styles</a:t>
            </a:r>
          </a:p>
        </p:txBody>
      </p:sp>
      <p:sp>
        <p:nvSpPr>
          <p:cNvPr id="14" name="Text Placeholder 13"/>
          <p:cNvSpPr>
            <a:spLocks noGrp="1"/>
          </p:cNvSpPr>
          <p:nvPr>
            <p:ph type="body" sz="quarter" idx="12"/>
          </p:nvPr>
        </p:nvSpPr>
        <p:spPr>
          <a:xfrm>
            <a:off x="838200" y="1935164"/>
            <a:ext cx="4908551" cy="3480353"/>
          </a:xfrm>
        </p:spPr>
        <p:txBody>
          <a:bodyPr>
            <a:normAutofit/>
          </a:bodyPr>
          <a:lstStyle>
            <a:lvl1pPr marL="0" indent="0">
              <a:buClr>
                <a:srgbClr val="16AD85"/>
              </a:buClr>
              <a:buFontTx/>
              <a:buNone/>
              <a:defRPr sz="1800">
                <a:solidFill>
                  <a:srgbClr val="37394C"/>
                </a:solidFill>
              </a:defRPr>
            </a:lvl1pPr>
            <a:lvl2pPr marL="457200" indent="0">
              <a:buClr>
                <a:srgbClr val="16AD85"/>
              </a:buClr>
              <a:buFontTx/>
              <a:buNone/>
              <a:defRPr sz="1800">
                <a:solidFill>
                  <a:srgbClr val="37394C"/>
                </a:solidFill>
              </a:defRPr>
            </a:lvl2pPr>
            <a:lvl3pPr marL="914400" indent="0">
              <a:buClr>
                <a:srgbClr val="16AD85"/>
              </a:buClr>
              <a:buFontTx/>
              <a:buNone/>
              <a:defRPr sz="1800">
                <a:solidFill>
                  <a:srgbClr val="37394C"/>
                </a:solidFill>
              </a:defRPr>
            </a:lvl3pPr>
            <a:lvl4pPr marL="1371600" indent="0">
              <a:buClr>
                <a:srgbClr val="16AD85"/>
              </a:buClr>
              <a:buFontTx/>
              <a:buNone/>
              <a:defRPr sz="1800">
                <a:solidFill>
                  <a:srgbClr val="37394C"/>
                </a:solidFill>
              </a:defRPr>
            </a:lvl4pPr>
            <a:lvl5pPr marL="1828800" indent="0">
              <a:buClr>
                <a:srgbClr val="16AD85"/>
              </a:buClr>
              <a:buFontTx/>
              <a:buNone/>
              <a:defRPr sz="1800">
                <a:solidFill>
                  <a:srgbClr val="37394C"/>
                </a:solidFill>
              </a:defRPr>
            </a:lvl5pPr>
          </a:lstStyle>
          <a:p>
            <a:pPr lvl="0"/>
            <a:r>
              <a:rPr lang="en-US"/>
              <a:t>Click to edit Master text styles</a:t>
            </a:r>
          </a:p>
        </p:txBody>
      </p:sp>
    </p:spTree>
    <p:extLst>
      <p:ext uri="{BB962C8B-B14F-4D97-AF65-F5344CB8AC3E}">
        <p14:creationId xmlns:p14="http://schemas.microsoft.com/office/powerpoint/2010/main" val="2157223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256502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098205"/>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77479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37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Shape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196551" y="291235"/>
            <a:ext cx="7637462" cy="516240"/>
          </a:xfrm>
        </p:spPr>
        <p:txBody>
          <a:bodyPr/>
          <a:lstStyle>
            <a:lvl1pPr>
              <a:defRPr sz="1200" b="0" i="0">
                <a:latin typeface="Lato" charset="0"/>
                <a:ea typeface="Lato" charset="0"/>
                <a:cs typeface="Lato" charset="0"/>
              </a:defRPr>
            </a:lvl1pPr>
          </a:lstStyle>
          <a:p>
            <a:endParaRPr lang="en-US" dirty="0"/>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1842735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4.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2108409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3" orient="horz" pos="2160">
          <p15:clr>
            <a:srgbClr val="F26B43"/>
          </p15:clr>
        </p15:guide>
        <p15:guide id="14" pos="3840">
          <p15:clr>
            <a:srgbClr val="F26B43"/>
          </p15:clr>
        </p15:guide>
        <p15:guide id="15" orient="horz">
          <p15:clr>
            <a:srgbClr val="F26B43"/>
          </p15:clr>
        </p15:guide>
        <p15:guide id="16" orient="horz" pos="4320">
          <p15:clr>
            <a:srgbClr val="F26B43"/>
          </p15:clr>
        </p15:guide>
        <p15:guide id="17">
          <p15:clr>
            <a:srgbClr val="F26B43"/>
          </p15:clr>
        </p15:guide>
        <p15:guide id="18" pos="7680">
          <p15:clr>
            <a:srgbClr val="F26B43"/>
          </p15:clr>
        </p15:guide>
        <p15:guide id="19" pos="7355">
          <p15:clr>
            <a:srgbClr val="F26B43"/>
          </p15:clr>
        </p15:guide>
        <p15:guide id="20" orient="horz" pos="3997">
          <p15:clr>
            <a:srgbClr val="F26B43"/>
          </p15:clr>
        </p15:guide>
        <p15:guide id="21" pos="325">
          <p15:clr>
            <a:srgbClr val="F26B43"/>
          </p15:clr>
        </p15:guide>
        <p15:guide id="22" orient="horz" pos="618">
          <p15:clr>
            <a:srgbClr val="F26B43"/>
          </p15:clr>
        </p15:guide>
        <p15:guide id="23"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937754630"/>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5"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17EDFC-A32A-4245-A63B-4E14A92FD0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52F05DE-C844-49B5-9A13-EC3130668A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ABF51EE-0E11-4BC3-ACFE-4E1C38B141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76BD1D-2F95-4736-A4AE-6715B2E695AB}" type="datetimeFigureOut">
              <a:rPr lang="en-GB" smtClean="0"/>
              <a:t>05/05/2020</a:t>
            </a:fld>
            <a:endParaRPr lang="en-GB" dirty="0"/>
          </a:p>
        </p:txBody>
      </p:sp>
      <p:sp>
        <p:nvSpPr>
          <p:cNvPr id="5" name="Footer Placeholder 4">
            <a:extLst>
              <a:ext uri="{FF2B5EF4-FFF2-40B4-BE49-F238E27FC236}">
                <a16:creationId xmlns:a16="http://schemas.microsoft.com/office/drawing/2014/main" id="{F3382386-7BFA-446E-8648-83910B056C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C3DBEF07-B347-4915-92EA-550B087D2F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B6802C-7132-415D-B697-C09110AABFE1}" type="slidenum">
              <a:rPr lang="en-GB" smtClean="0"/>
              <a:t>‹#›</a:t>
            </a:fld>
            <a:endParaRPr lang="en-GB" dirty="0"/>
          </a:p>
        </p:txBody>
      </p:sp>
    </p:spTree>
    <p:extLst>
      <p:ext uri="{BB962C8B-B14F-4D97-AF65-F5344CB8AC3E}">
        <p14:creationId xmlns:p14="http://schemas.microsoft.com/office/powerpoint/2010/main" val="2655846848"/>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hyperlink" Target="https://www.cityandguilds.com/what-we-offer/centres/working-with-us/walled-garden"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hyperlink" Target="https://www.cityandguilds.com/help/help-for-centres/walled-garden"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cityandguilds.com/qualifications-and-apprenticeships/learning/training-and-development/6317-assessment-and-quality-assurance#tab=information"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31.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hyperlink" Target="https://www.healthandcarelearning.wales/"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hyperlink" Target="https://www.cityandguilds.com/what-we-offer/centres/working-with-us/walled-garden" TargetMode="External"/><Relationship Id="rId2" Type="http://schemas.openxmlformats.org/officeDocument/2006/relationships/hyperlink" Target="http://www.healthandcarelearning.wales/" TargetMode="Externa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 Id="rId4" Type="http://schemas.openxmlformats.org/officeDocument/2006/relationships/hyperlink" Target="https://www.cityandguilds.com/delivering-our-qualifications/centre-development/centre-document-library"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1351" y="4891523"/>
            <a:ext cx="2086811" cy="900782"/>
          </a:xfrm>
          <a:prstGeom prst="rect">
            <a:avLst/>
          </a:prstGeom>
        </p:spPr>
      </p:pic>
      <p:sp>
        <p:nvSpPr>
          <p:cNvPr id="9" name="Title 1"/>
          <p:cNvSpPr txBox="1">
            <a:spLocks/>
          </p:cNvSpPr>
          <p:nvPr/>
        </p:nvSpPr>
        <p:spPr>
          <a:xfrm>
            <a:off x="567793" y="4330560"/>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chemeClr val="accent1"/>
                </a:solidFill>
                <a:latin typeface="Arial" panose="020B0604020202020204" pitchFamily="34" charset="0"/>
                <a:ea typeface="Lato" charset="0"/>
                <a:cs typeface="Arial" panose="020B0604020202020204" pitchFamily="34" charset="0"/>
              </a:rPr>
              <a:t>Centre Readiness Event:</a:t>
            </a:r>
          </a:p>
          <a:p>
            <a:pPr defTabSz="457200">
              <a:lnSpc>
                <a:spcPct val="100000"/>
              </a:lnSpc>
              <a:spcBef>
                <a:spcPts val="150"/>
              </a:spcBef>
              <a:defRPr/>
            </a:pPr>
            <a:r>
              <a:rPr lang="en-US" sz="2400" dirty="0" smtClean="0">
                <a:latin typeface="Arial" panose="020B0604020202020204" pitchFamily="34" charset="0"/>
                <a:ea typeface="Lato" charset="0"/>
                <a:cs typeface="Arial" panose="020B0604020202020204" pitchFamily="34" charset="0"/>
              </a:rPr>
              <a:t>Level 4 Adult Placement/Shared Lives </a:t>
            </a:r>
            <a:endParaRPr lang="en-US" sz="2400" dirty="0">
              <a:latin typeface="Arial" panose="020B0604020202020204" pitchFamily="34" charset="0"/>
              <a:ea typeface="Lato" charset="0"/>
              <a:cs typeface="Arial" panose="020B0604020202020204" pitchFamily="34" charset="0"/>
            </a:endParaRPr>
          </a:p>
        </p:txBody>
      </p:sp>
      <p:sp>
        <p:nvSpPr>
          <p:cNvPr id="2" name="TextBox 1"/>
          <p:cNvSpPr txBox="1"/>
          <p:nvPr/>
        </p:nvSpPr>
        <p:spPr>
          <a:xfrm>
            <a:off x="7980417" y="5861327"/>
            <a:ext cx="3783446" cy="369332"/>
          </a:xfrm>
          <a:prstGeom prst="rect">
            <a:avLst/>
          </a:prstGeom>
          <a:noFill/>
        </p:spPr>
        <p:txBody>
          <a:bodyPr wrap="square" rtlCol="0">
            <a:spAutoFit/>
          </a:bodyPr>
          <a:lstStyle/>
          <a:p>
            <a:pPr algn="r"/>
            <a:r>
              <a:rPr lang="en-US" dirty="0" smtClean="0">
                <a:solidFill>
                  <a:schemeClr val="bg1">
                    <a:lumMod val="65000"/>
                  </a:schemeClr>
                </a:solidFill>
                <a:latin typeface="+mj-lt"/>
                <a:ea typeface="Lato" charset="0"/>
                <a:cs typeface="Lato" charset="0"/>
              </a:rPr>
              <a:t>April/May </a:t>
            </a:r>
            <a:r>
              <a:rPr lang="en-US" dirty="0">
                <a:solidFill>
                  <a:schemeClr val="bg1">
                    <a:lumMod val="65000"/>
                  </a:schemeClr>
                </a:solidFill>
                <a:latin typeface="+mj-lt"/>
                <a:ea typeface="Lato" charset="0"/>
                <a:cs typeface="Lato" charset="0"/>
              </a:rPr>
              <a:t>2020</a:t>
            </a:r>
          </a:p>
        </p:txBody>
      </p:sp>
      <p:sp>
        <p:nvSpPr>
          <p:cNvPr id="7" name="Title 1"/>
          <p:cNvSpPr txBox="1">
            <a:spLocks/>
          </p:cNvSpPr>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dirty="0">
              <a:latin typeface="Lato" charset="0"/>
              <a:ea typeface="Lato" charset="0"/>
              <a:cs typeface="Lato"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18878"/>
          <a:stretch/>
        </p:blipFill>
        <p:spPr>
          <a:xfrm>
            <a:off x="0" y="0"/>
            <a:ext cx="12192000" cy="3929380"/>
          </a:xfrm>
          <a:prstGeom prst="rect">
            <a:avLst/>
          </a:prstGeom>
        </p:spPr>
      </p:pic>
    </p:spTree>
    <p:extLst>
      <p:ext uri="{BB962C8B-B14F-4D97-AF65-F5344CB8AC3E}">
        <p14:creationId xmlns:p14="http://schemas.microsoft.com/office/powerpoint/2010/main" val="1614504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402329267"/>
              </p:ext>
            </p:extLst>
          </p:nvPr>
        </p:nvGraphicFramePr>
        <p:xfrm>
          <a:off x="282012" y="904847"/>
          <a:ext cx="11685870" cy="55017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5">
            <a:extLst>
              <a:ext uri="{FF2B5EF4-FFF2-40B4-BE49-F238E27FC236}">
                <a16:creationId xmlns:a16="http://schemas.microsoft.com/office/drawing/2014/main" id="{6C466C4F-F8A3-E348-B12C-C9E5B305FE98}"/>
              </a:ext>
            </a:extLst>
          </p:cNvPr>
          <p:cNvSpPr txBox="1">
            <a:spLocks/>
          </p:cNvSpPr>
          <p:nvPr/>
        </p:nvSpPr>
        <p:spPr>
          <a:xfrm>
            <a:off x="282012" y="217924"/>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BB9"/>
                </a:solidFill>
                <a:effectLst/>
                <a:uLnTx/>
                <a:uFillTx/>
                <a:latin typeface="Lato"/>
              </a:rPr>
              <a:t>Level 4 Adult Placement/Shared Lives</a:t>
            </a:r>
            <a:r>
              <a:rPr kumimoji="0" lang="en-US" sz="1800" b="1" i="0" u="none" strike="noStrike" kern="1200" cap="none" spc="0" normalizeH="0" noProof="0" dirty="0" smtClean="0">
                <a:ln>
                  <a:noFill/>
                </a:ln>
                <a:solidFill>
                  <a:srgbClr val="007BB9"/>
                </a:solidFill>
                <a:effectLst/>
                <a:uLnTx/>
                <a:uFillTx/>
                <a:latin typeface="Lato"/>
              </a:rPr>
              <a:t>:</a:t>
            </a:r>
            <a:r>
              <a:rPr kumimoji="0" lang="en-US" sz="1800" b="1" i="0" u="none" strike="noStrike" kern="1200" cap="none" spc="0" normalizeH="0" baseline="0" noProof="0" dirty="0">
                <a:ln>
                  <a:noFill/>
                </a:ln>
                <a:solidFill>
                  <a:srgbClr val="007BB9"/>
                </a:solidFill>
                <a:effectLst/>
                <a:uLnTx/>
                <a:uFillTx/>
                <a:latin typeface="Lato"/>
              </a:rPr>
              <a:t/>
            </a:r>
            <a:br>
              <a:rPr kumimoji="0" lang="en-US" sz="1800" b="1" i="0" u="none" strike="noStrike" kern="1200" cap="none" spc="0" normalizeH="0" baseline="0" noProof="0" dirty="0">
                <a:ln>
                  <a:noFill/>
                </a:ln>
                <a:solidFill>
                  <a:srgbClr val="007BB9"/>
                </a:solidFill>
                <a:effectLst/>
                <a:uLnTx/>
                <a:uFillTx/>
                <a:latin typeface="Lato"/>
              </a:rPr>
            </a:br>
            <a:r>
              <a:rPr kumimoji="0" lang="en-US" sz="1800" b="1" i="0" u="none" strike="noStrike" kern="1200" cap="none" spc="0" normalizeH="0" baseline="0" noProof="0" dirty="0">
                <a:ln>
                  <a:noFill/>
                </a:ln>
                <a:solidFill>
                  <a:srgbClr val="140000"/>
                </a:solidFill>
                <a:effectLst/>
                <a:uLnTx/>
                <a:uFillTx/>
                <a:latin typeface="Lato"/>
              </a:rPr>
              <a:t>Fast Facts</a:t>
            </a:r>
          </a:p>
        </p:txBody>
      </p:sp>
    </p:spTree>
    <p:extLst>
      <p:ext uri="{BB962C8B-B14F-4D97-AF65-F5344CB8AC3E}">
        <p14:creationId xmlns:p14="http://schemas.microsoft.com/office/powerpoint/2010/main" val="2953047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CD1DF02-DBAF-40DD-A6A8-974544EA3BF1}"/>
              </a:ext>
            </a:extLst>
          </p:cNvPr>
          <p:cNvSpPr>
            <a:spLocks noGrp="1"/>
          </p:cNvSpPr>
          <p:nvPr>
            <p:ph type="body" sz="quarter" idx="10"/>
          </p:nvPr>
        </p:nvSpPr>
        <p:spPr/>
        <p:txBody>
          <a:bodyPr/>
          <a:lstStyle/>
          <a:p>
            <a:r>
              <a:rPr lang="en-GB" dirty="0">
                <a:latin typeface="Arial" panose="020B0604020202020204" pitchFamily="34" charset="0"/>
                <a:cs typeface="Arial" panose="020B0604020202020204" pitchFamily="34" charset="0"/>
              </a:rPr>
              <a:t>Qualification requirements</a:t>
            </a:r>
          </a:p>
        </p:txBody>
      </p:sp>
      <p:sp>
        <p:nvSpPr>
          <p:cNvPr id="4" name="Text Placeholder 3">
            <a:extLst>
              <a:ext uri="{FF2B5EF4-FFF2-40B4-BE49-F238E27FC236}">
                <a16:creationId xmlns:a16="http://schemas.microsoft.com/office/drawing/2014/main" id="{85455DC7-A609-41A3-83F2-FBA868E34334}"/>
              </a:ext>
            </a:extLst>
          </p:cNvPr>
          <p:cNvSpPr>
            <a:spLocks noGrp="1"/>
          </p:cNvSpPr>
          <p:nvPr>
            <p:ph type="body" sz="quarter" idx="11"/>
          </p:nvPr>
        </p:nvSpPr>
        <p:spPr>
          <a:xfrm>
            <a:off x="6506155" y="1935164"/>
            <a:ext cx="3690937" cy="3480353"/>
          </a:xfrm>
        </p:spPr>
        <p:txBody>
          <a:bodyPr>
            <a:normAutofit fontScale="92500"/>
          </a:bodyPr>
          <a:lstStyle/>
          <a:p>
            <a:pPr marL="342900" indent="-342900">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Requirements for Adult Placement/Shared Lives workers</a:t>
            </a:r>
          </a:p>
          <a:p>
            <a:pPr marL="342900" indent="-342900">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How can the qualification help Adult Placement/Shared Lives schemes?</a:t>
            </a:r>
          </a:p>
          <a:p>
            <a:pPr marL="342900" indent="-342900">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Who needs to register with Social Care Wales and what do they need?</a:t>
            </a:r>
          </a:p>
        </p:txBody>
      </p:sp>
      <p:sp>
        <p:nvSpPr>
          <p:cNvPr id="5" name="Text Placeholder 4">
            <a:extLst>
              <a:ext uri="{FF2B5EF4-FFF2-40B4-BE49-F238E27FC236}">
                <a16:creationId xmlns:a16="http://schemas.microsoft.com/office/drawing/2014/main" id="{6FE6236A-6642-4AF4-92DA-305CB9DA6AE4}"/>
              </a:ext>
            </a:extLst>
          </p:cNvPr>
          <p:cNvSpPr>
            <a:spLocks noGrp="1"/>
          </p:cNvSpPr>
          <p:nvPr>
            <p:ph type="body" sz="quarter" idx="12"/>
          </p:nvPr>
        </p:nvSpPr>
        <p:spPr/>
        <p:txBody>
          <a:bodyPr>
            <a:normAutofit/>
          </a:bodyPr>
          <a:lstStyle/>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2400" dirty="0"/>
          </a:p>
        </p:txBody>
      </p:sp>
      <p:sp>
        <p:nvSpPr>
          <p:cNvPr id="6" name="Text Placeholder 2">
            <a:extLst>
              <a:ext uri="{FF2B5EF4-FFF2-40B4-BE49-F238E27FC236}">
                <a16:creationId xmlns:a16="http://schemas.microsoft.com/office/drawing/2014/main" id="{0CD1DF02-DBAF-40DD-A6A8-974544EA3BF1}"/>
              </a:ext>
            </a:extLst>
          </p:cNvPr>
          <p:cNvSpPr>
            <a:spLocks noGrp="1"/>
          </p:cNvSpPr>
          <p:nvPr>
            <p:ph type="title"/>
          </p:nvPr>
        </p:nvSpPr>
        <p:spPr/>
        <p:txBody>
          <a:bodyPr/>
          <a:lstStyle/>
          <a:p>
            <a:r>
              <a:rPr lang="cy-GB" dirty="0">
                <a:latin typeface="Arial" panose="020B0604020202020204" pitchFamily="34" charset="0"/>
                <a:cs typeface="Arial" panose="020B0604020202020204" pitchFamily="34" charset="0"/>
              </a:rPr>
              <a:t>Gofynion cymwysterau</a:t>
            </a:r>
          </a:p>
        </p:txBody>
      </p:sp>
      <p:sp>
        <p:nvSpPr>
          <p:cNvPr id="7" name="Text Placeholder 3">
            <a:extLst>
              <a:ext uri="{FF2B5EF4-FFF2-40B4-BE49-F238E27FC236}">
                <a16:creationId xmlns:a16="http://schemas.microsoft.com/office/drawing/2014/main" id="{85455DC7-A609-41A3-83F2-FBA868E34334}"/>
              </a:ext>
            </a:extLst>
          </p:cNvPr>
          <p:cNvSpPr txBox="1">
            <a:spLocks/>
          </p:cNvSpPr>
          <p:nvPr/>
        </p:nvSpPr>
        <p:spPr>
          <a:xfrm>
            <a:off x="1057855" y="1935163"/>
            <a:ext cx="3690937" cy="3480353"/>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Clr>
                <a:srgbClr val="16AD85"/>
              </a:buClr>
              <a:buFont typeface="Arial" panose="020B0604020202020204" pitchFamily="34" charset="0"/>
              <a:buNone/>
              <a:defRPr sz="1800" kern="1200">
                <a:solidFill>
                  <a:srgbClr val="37394C"/>
                </a:solidFill>
                <a:latin typeface="+mn-lt"/>
                <a:ea typeface="+mn-ea"/>
                <a:cs typeface="+mn-cs"/>
              </a:defRPr>
            </a:lvl1pPr>
            <a:lvl2pPr marL="457200" indent="0" algn="l" defTabSz="914400" rtl="0" eaLnBrk="1" latinLnBrk="0" hangingPunct="1">
              <a:lnSpc>
                <a:spcPct val="90000"/>
              </a:lnSpc>
              <a:spcBef>
                <a:spcPts val="500"/>
              </a:spcBef>
              <a:buClr>
                <a:srgbClr val="16AD85"/>
              </a:buClr>
              <a:buFont typeface="Arial" panose="020B0604020202020204" pitchFamily="34" charset="0"/>
              <a:buNone/>
              <a:defRPr sz="1800" kern="1200">
                <a:solidFill>
                  <a:srgbClr val="37394C"/>
                </a:solidFill>
                <a:latin typeface="+mn-lt"/>
                <a:ea typeface="+mn-ea"/>
                <a:cs typeface="+mn-cs"/>
              </a:defRPr>
            </a:lvl2pPr>
            <a:lvl3pPr marL="914400" indent="0" algn="l" defTabSz="914400" rtl="0" eaLnBrk="1" latinLnBrk="0" hangingPunct="1">
              <a:lnSpc>
                <a:spcPct val="90000"/>
              </a:lnSpc>
              <a:spcBef>
                <a:spcPts val="500"/>
              </a:spcBef>
              <a:buClr>
                <a:srgbClr val="16AD85"/>
              </a:buClr>
              <a:buFont typeface="Arial" panose="020B0604020202020204" pitchFamily="34" charset="0"/>
              <a:buNone/>
              <a:defRPr sz="1800" kern="1200">
                <a:solidFill>
                  <a:srgbClr val="37394C"/>
                </a:solidFill>
                <a:latin typeface="+mn-lt"/>
                <a:ea typeface="+mn-ea"/>
                <a:cs typeface="+mn-cs"/>
              </a:defRPr>
            </a:lvl3pPr>
            <a:lvl4pPr marL="1371600" indent="0" algn="l" defTabSz="914400" rtl="0" eaLnBrk="1" latinLnBrk="0" hangingPunct="1">
              <a:lnSpc>
                <a:spcPct val="90000"/>
              </a:lnSpc>
              <a:spcBef>
                <a:spcPts val="500"/>
              </a:spcBef>
              <a:buClr>
                <a:srgbClr val="16AD85"/>
              </a:buClr>
              <a:buFont typeface="Arial" panose="020B0604020202020204" pitchFamily="34" charset="0"/>
              <a:buNone/>
              <a:defRPr sz="1800" kern="1200">
                <a:solidFill>
                  <a:srgbClr val="37394C"/>
                </a:solidFill>
                <a:latin typeface="+mn-lt"/>
                <a:ea typeface="+mn-ea"/>
                <a:cs typeface="+mn-cs"/>
              </a:defRPr>
            </a:lvl4pPr>
            <a:lvl5pPr marL="1828800" indent="0" algn="l" defTabSz="914400" rtl="0" eaLnBrk="1" latinLnBrk="0" hangingPunct="1">
              <a:lnSpc>
                <a:spcPct val="90000"/>
              </a:lnSpc>
              <a:spcBef>
                <a:spcPts val="500"/>
              </a:spcBef>
              <a:buClr>
                <a:srgbClr val="16AD85"/>
              </a:buClr>
              <a:buFont typeface="Arial" panose="020B0604020202020204" pitchFamily="34" charset="0"/>
              <a:buNone/>
              <a:defRPr sz="1800" kern="1200">
                <a:solidFill>
                  <a:srgbClr val="3739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
                <a:srgbClr val="16AD85"/>
              </a:buClr>
              <a:buSzTx/>
              <a:buFont typeface="Arial" panose="020B0604020202020204" pitchFamily="34" charset="0"/>
              <a:buChar char="•"/>
              <a:tabLst/>
              <a:defRPr/>
            </a:pPr>
            <a:r>
              <a:rPr kumimoji="0" lang="cy-GB"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Gofynion ar gyfer gweithwyr Lleoli Oedolion/Cysylltu Bywydau</a:t>
            </a:r>
          </a:p>
          <a:p>
            <a:pPr marL="342900" marR="0" lvl="0" indent="-342900" algn="l" defTabSz="914400" rtl="0" eaLnBrk="1" fontAlgn="auto" latinLnBrk="0" hangingPunct="1">
              <a:lnSpc>
                <a:spcPct val="90000"/>
              </a:lnSpc>
              <a:spcBef>
                <a:spcPts val="1000"/>
              </a:spcBef>
              <a:spcAft>
                <a:spcPts val="0"/>
              </a:spcAft>
              <a:buClr>
                <a:srgbClr val="16AD85"/>
              </a:buClr>
              <a:buSzTx/>
              <a:buFont typeface="Arial" panose="020B0604020202020204" pitchFamily="34" charset="0"/>
              <a:buChar char="•"/>
              <a:tabLst/>
              <a:defRPr/>
            </a:pPr>
            <a:r>
              <a:rPr kumimoji="0" lang="cy-GB"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Sut mae’r cymhwyster yn gallu helpu'r cynlluniau Lleoli Oedolion/Cysylltu Bywydau?</a:t>
            </a:r>
          </a:p>
          <a:p>
            <a:pPr marL="342900" marR="0" lvl="0" indent="-342900" algn="l" defTabSz="914400" rtl="0" eaLnBrk="1" fontAlgn="auto" latinLnBrk="0" hangingPunct="1">
              <a:lnSpc>
                <a:spcPct val="90000"/>
              </a:lnSpc>
              <a:spcBef>
                <a:spcPts val="1000"/>
              </a:spcBef>
              <a:spcAft>
                <a:spcPts val="0"/>
              </a:spcAft>
              <a:buClr>
                <a:srgbClr val="16AD85"/>
              </a:buClr>
              <a:buSzTx/>
              <a:buFont typeface="Arial" panose="020B0604020202020204" pitchFamily="34" charset="0"/>
              <a:buChar char="•"/>
              <a:tabLst/>
              <a:defRPr/>
            </a:pPr>
            <a:r>
              <a:rPr kumimoji="0" lang="cy-GB"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Pwy sydd angen cofrestru â Gofal Cymdeithasol Cymru a beth sydd ei angen arnyn nhw?</a:t>
            </a:r>
            <a:endParaRPr kumimoji="0" lang="cy-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89682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7785626" y="4815840"/>
            <a:ext cx="2308860" cy="2042160"/>
          </a:xfrm>
          <a:prstGeom prst="ellipse">
            <a:avLst/>
          </a:prstGeom>
          <a:solidFill>
            <a:schemeClr val="accent5"/>
          </a:solidFill>
          <a:ln>
            <a:solidFill>
              <a:schemeClr val="accent5"/>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rgbClr val="FFFFFF"/>
                </a:solidFill>
                <a:effectLst/>
                <a:uLnTx/>
                <a:uFillTx/>
                <a:latin typeface="Arial" panose="020B0604020202020204"/>
                <a:ea typeface="+mn-ea"/>
                <a:cs typeface="+mn-cs"/>
              </a:rPr>
              <a:t>Competence</a:t>
            </a:r>
            <a:endParaRPr kumimoji="0" lang="en-GB" sz="20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Oval 1"/>
          <p:cNvSpPr/>
          <p:nvPr/>
        </p:nvSpPr>
        <p:spPr>
          <a:xfrm>
            <a:off x="5892056" y="4167458"/>
            <a:ext cx="2308860" cy="2042160"/>
          </a:xfrm>
          <a:prstGeom prst="ellipse">
            <a:avLst/>
          </a:prstGeom>
          <a:solidFill>
            <a:srgbClr val="FF0000"/>
          </a:solidFill>
          <a:ln>
            <a:solidFill>
              <a:srgbClr val="FF000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smtClean="0">
                <a:ln>
                  <a:noFill/>
                </a:ln>
                <a:solidFill>
                  <a:srgbClr val="FFFFFF"/>
                </a:solidFill>
                <a:effectLst/>
                <a:uLnTx/>
                <a:uFillTx/>
                <a:latin typeface="Arial" panose="020B0604020202020204"/>
                <a:ea typeface="+mn-ea"/>
                <a:cs typeface="+mn-cs"/>
              </a:rPr>
              <a:t>HSC:8040-11</a:t>
            </a:r>
            <a:endParaRPr kumimoji="0" lang="en-GB" b="1" i="0" u="none" strike="noStrike" kern="1200" cap="none" spc="0" normalizeH="0" baseline="0" noProof="0" dirty="0" smtClean="0">
              <a:ln>
                <a:noFill/>
              </a:ln>
              <a:solidFill>
                <a:srgbClr val="FFFFFF"/>
              </a:solidFill>
              <a:effectLst/>
              <a:uLnTx/>
              <a:uFillTx/>
              <a:latin typeface="Arial" panose="020B0604020202020204"/>
              <a:ea typeface="+mn-ea"/>
              <a:cs typeface="+mn-cs"/>
            </a:endParaRPr>
          </a:p>
        </p:txBody>
      </p:sp>
      <p:sp>
        <p:nvSpPr>
          <p:cNvPr id="5" name="Oval 4"/>
          <p:cNvSpPr/>
          <p:nvPr/>
        </p:nvSpPr>
        <p:spPr>
          <a:xfrm>
            <a:off x="9679196" y="4167458"/>
            <a:ext cx="2308860" cy="2042160"/>
          </a:xfrm>
          <a:prstGeom prst="ellipse">
            <a:avLst/>
          </a:prstGeom>
          <a:solidFill>
            <a:schemeClr val="accent1"/>
          </a:solidFill>
          <a:ln>
            <a:solidFill>
              <a:srgbClr val="0070C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smtClean="0">
                <a:ln>
                  <a:noFill/>
                </a:ln>
                <a:solidFill>
                  <a:srgbClr val="FFFFFF"/>
                </a:solidFill>
                <a:effectLst/>
                <a:uLnTx/>
                <a:uFillTx/>
                <a:latin typeface="Arial" panose="020B0604020202020204"/>
                <a:ea typeface="+mn-ea"/>
                <a:cs typeface="+mn-cs"/>
              </a:rPr>
              <a:t>Learners must be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smtClean="0">
                <a:ln>
                  <a:noFill/>
                </a:ln>
                <a:solidFill>
                  <a:srgbClr val="FFFFFF"/>
                </a:solidFill>
                <a:effectLst/>
                <a:uLnTx/>
                <a:uFillTx/>
                <a:latin typeface="Arial" panose="020B0604020202020204"/>
                <a:ea typeface="+mn-ea"/>
                <a:cs typeface="+mn-cs"/>
              </a:rPr>
              <a:t>18yrs+</a:t>
            </a:r>
            <a:endParaRPr kumimoji="0" lang="en-GB"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Rectangle 5"/>
          <p:cNvSpPr/>
          <p:nvPr/>
        </p:nvSpPr>
        <p:spPr>
          <a:xfrm>
            <a:off x="90242" y="841556"/>
            <a:ext cx="5240675" cy="564257"/>
          </a:xfrm>
          <a:prstGeom prst="rect">
            <a:avLst/>
          </a:prstGeom>
          <a:ln>
            <a:solidFill>
              <a:schemeClr val="bg1"/>
            </a:solidFill>
          </a:ln>
        </p:spPr>
        <p:txBody>
          <a:bodyPr wrap="square">
            <a:spAutoFit/>
          </a:bodyPr>
          <a:lstStyle/>
          <a:p>
            <a:pPr>
              <a:spcBef>
                <a:spcPts val="1600"/>
              </a:spcBef>
              <a:spcAft>
                <a:spcPts val="0"/>
              </a:spcAft>
            </a:pPr>
            <a:r>
              <a:rPr lang="en-GB" b="1" dirty="0">
                <a:solidFill>
                  <a:srgbClr val="00B0F0"/>
                </a:solidFill>
                <a:latin typeface="Lato"/>
                <a:ea typeface="Arial" panose="020B0604020202020204" pitchFamily="34" charset="0"/>
                <a:cs typeface="Arial" panose="020B0604020202020204" pitchFamily="34" charset="0"/>
              </a:rPr>
              <a:t>Aims and objectives</a:t>
            </a:r>
            <a:endParaRPr lang="en-GB" b="1" dirty="0">
              <a:solidFill>
                <a:srgbClr val="64B4E6"/>
              </a:solidFill>
              <a:latin typeface="Lato"/>
              <a:cs typeface="Arial" panose="020B0604020202020204" pitchFamily="34" charset="0"/>
            </a:endParaRPr>
          </a:p>
          <a:p>
            <a:pPr>
              <a:spcBef>
                <a:spcPts val="200"/>
              </a:spcBef>
              <a:spcAft>
                <a:spcPts val="0"/>
              </a:spcAft>
            </a:pPr>
            <a:r>
              <a:rPr lang="en-GB" sz="1100" dirty="0">
                <a:latin typeface="Lato"/>
                <a:ea typeface="Times New Roman" panose="02020603050405020304" pitchFamily="18" charset="0"/>
                <a:cs typeface="Segoe UI" panose="020B0502040204020203" pitchFamily="34" charset="0"/>
              </a:rPr>
              <a:t> </a:t>
            </a:r>
            <a:endParaRPr lang="en-GB" sz="1100" dirty="0">
              <a:latin typeface="CongressSans"/>
              <a:ea typeface="Times New Roman" panose="02020603050405020304" pitchFamily="18" charset="0"/>
              <a:cs typeface="Times New Roman" panose="02020603050405020304" pitchFamily="18" charset="0"/>
            </a:endParaRPr>
          </a:p>
        </p:txBody>
      </p:sp>
      <p:sp>
        <p:nvSpPr>
          <p:cNvPr id="7" name="Rectangle 6"/>
          <p:cNvSpPr/>
          <p:nvPr/>
        </p:nvSpPr>
        <p:spPr>
          <a:xfrm>
            <a:off x="6559440" y="990511"/>
            <a:ext cx="5240675" cy="3082895"/>
          </a:xfrm>
          <a:prstGeom prst="rect">
            <a:avLst/>
          </a:prstGeom>
          <a:ln>
            <a:solidFill>
              <a:schemeClr val="bg1"/>
            </a:solidFill>
          </a:ln>
        </p:spPr>
        <p:txBody>
          <a:bodyPr wrap="square">
            <a:spAutoFit/>
          </a:bodyPr>
          <a:lstStyle/>
          <a:p>
            <a:pPr>
              <a:spcBef>
                <a:spcPts val="1600"/>
              </a:spcBef>
              <a:spcAft>
                <a:spcPts val="0"/>
              </a:spcAft>
            </a:pPr>
            <a:r>
              <a:rPr lang="en-GB" b="1" dirty="0">
                <a:solidFill>
                  <a:srgbClr val="00B0F0"/>
                </a:solidFill>
                <a:latin typeface="Lato"/>
                <a:cs typeface="Arial" panose="020B0604020202020204" pitchFamily="34" charset="0"/>
              </a:rPr>
              <a:t>Learner entry requirements</a:t>
            </a:r>
            <a:endParaRPr lang="en-GB" b="1" dirty="0">
              <a:solidFill>
                <a:srgbClr val="64B4E6"/>
              </a:solidFill>
              <a:latin typeface="Lato"/>
              <a:cs typeface="Arial" panose="020B0604020202020204" pitchFamily="34" charset="0"/>
            </a:endParaRPr>
          </a:p>
          <a:p>
            <a:r>
              <a:rPr lang="en-GB" sz="1400" dirty="0">
                <a:latin typeface="Lato"/>
                <a:ea typeface="Times New Roman" panose="02020603050405020304" pitchFamily="18" charset="0"/>
                <a:cs typeface="Times New Roman" panose="02020603050405020304" pitchFamily="18" charset="0"/>
              </a:rPr>
              <a:t>The Consortium does not set entry requirements for this </a:t>
            </a:r>
            <a:endParaRPr lang="en-GB" sz="1400" dirty="0" smtClean="0">
              <a:latin typeface="Lato"/>
              <a:ea typeface="Times New Roman" panose="02020603050405020304" pitchFamily="18" charset="0"/>
              <a:cs typeface="Times New Roman" panose="02020603050405020304" pitchFamily="18" charset="0"/>
            </a:endParaRPr>
          </a:p>
          <a:p>
            <a:r>
              <a:rPr lang="en-GB" sz="1400" dirty="0" smtClean="0">
                <a:latin typeface="Lato"/>
                <a:ea typeface="Times New Roman" panose="02020603050405020304" pitchFamily="18" charset="0"/>
                <a:cs typeface="Times New Roman" panose="02020603050405020304" pitchFamily="18" charset="0"/>
              </a:rPr>
              <a:t>qualification</a:t>
            </a:r>
            <a:r>
              <a:rPr lang="en-GB" sz="1400" dirty="0">
                <a:latin typeface="Lato"/>
                <a:ea typeface="Times New Roman" panose="02020603050405020304" pitchFamily="18" charset="0"/>
                <a:cs typeface="Times New Roman" panose="02020603050405020304" pitchFamily="18" charset="0"/>
              </a:rPr>
              <a:t>. However, centres must ensure that learners have </a:t>
            </a:r>
            <a:endParaRPr lang="en-GB" sz="1400" dirty="0" smtClean="0">
              <a:latin typeface="Lato"/>
              <a:ea typeface="Times New Roman" panose="02020603050405020304" pitchFamily="18" charset="0"/>
              <a:cs typeface="Times New Roman" panose="02020603050405020304" pitchFamily="18" charset="0"/>
            </a:endParaRPr>
          </a:p>
          <a:p>
            <a:r>
              <a:rPr lang="en-GB" sz="1400" dirty="0" smtClean="0">
                <a:latin typeface="Lato"/>
                <a:ea typeface="Times New Roman" panose="02020603050405020304" pitchFamily="18" charset="0"/>
                <a:cs typeface="Times New Roman" panose="02020603050405020304" pitchFamily="18" charset="0"/>
              </a:rPr>
              <a:t>the </a:t>
            </a:r>
            <a:r>
              <a:rPr lang="en-GB" sz="1400" dirty="0">
                <a:latin typeface="Lato"/>
                <a:ea typeface="Times New Roman" panose="02020603050405020304" pitchFamily="18" charset="0"/>
                <a:cs typeface="Times New Roman" panose="02020603050405020304" pitchFamily="18" charset="0"/>
              </a:rPr>
              <a:t>potential and opportunity to gain the qualification successfully. </a:t>
            </a:r>
            <a:endParaRPr lang="en-GB" sz="1400" dirty="0" smtClean="0">
              <a:latin typeface="Lato"/>
              <a:ea typeface="Times New Roman" panose="02020603050405020304" pitchFamily="18" charset="0"/>
              <a:cs typeface="Times New Roman" panose="02020603050405020304" pitchFamily="18" charset="0"/>
            </a:endParaRPr>
          </a:p>
          <a:p>
            <a:pPr>
              <a:spcBef>
                <a:spcPts val="200"/>
              </a:spcBef>
              <a:spcAft>
                <a:spcPts val="0"/>
              </a:spcAft>
            </a:pPr>
            <a:r>
              <a:rPr lang="en-GB" sz="1400" dirty="0">
                <a:latin typeface="Lato"/>
                <a:ea typeface="Times New Roman" panose="02020603050405020304" pitchFamily="18" charset="0"/>
                <a:cs typeface="Times New Roman" panose="02020603050405020304" pitchFamily="18" charset="0"/>
              </a:rPr>
              <a:t> </a:t>
            </a:r>
            <a:endParaRPr lang="en-GB" sz="1400"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400" dirty="0">
                <a:latin typeface="Lato"/>
                <a:ea typeface="Times New Roman" panose="02020603050405020304" pitchFamily="18" charset="0"/>
                <a:cs typeface="Times New Roman" panose="02020603050405020304" pitchFamily="18" charset="0"/>
              </a:rPr>
              <a:t>Entries for the qualification can be made via the Walled Garden, see the </a:t>
            </a:r>
            <a:r>
              <a:rPr lang="en-GB" sz="1400" dirty="0" smtClean="0">
                <a:latin typeface="Lato"/>
                <a:ea typeface="Times New Roman" panose="02020603050405020304" pitchFamily="18" charset="0"/>
                <a:cs typeface="Times New Roman" panose="02020603050405020304" pitchFamily="18" charset="0"/>
              </a:rPr>
              <a:t>City &amp; Guilds website </a:t>
            </a:r>
            <a:r>
              <a:rPr lang="en-GB" sz="1400" dirty="0">
                <a:latin typeface="Lato"/>
                <a:ea typeface="Times New Roman" panose="02020603050405020304" pitchFamily="18" charset="0"/>
                <a:cs typeface="Times New Roman" panose="02020603050405020304" pitchFamily="18" charset="0"/>
              </a:rPr>
              <a:t>for further </a:t>
            </a:r>
            <a:r>
              <a:rPr lang="en-GB" sz="1400" dirty="0" smtClean="0">
                <a:latin typeface="Lato"/>
                <a:ea typeface="Times New Roman" panose="02020603050405020304" pitchFamily="18" charset="0"/>
                <a:cs typeface="Times New Roman" panose="02020603050405020304" pitchFamily="18" charset="0"/>
              </a:rPr>
              <a:t>details:</a:t>
            </a:r>
          </a:p>
          <a:p>
            <a:pPr>
              <a:spcBef>
                <a:spcPts val="200"/>
              </a:spcBef>
              <a:spcAft>
                <a:spcPts val="0"/>
              </a:spcAft>
            </a:pPr>
            <a:endParaRPr lang="en-GB" sz="1400" dirty="0">
              <a:effectLst/>
              <a:latin typeface="Lato"/>
              <a:ea typeface="Times New Roman" panose="02020603050405020304" pitchFamily="18" charset="0"/>
              <a:cs typeface="Times New Roman" panose="02020603050405020304" pitchFamily="18" charset="0"/>
            </a:endParaRPr>
          </a:p>
          <a:p>
            <a:pPr>
              <a:spcBef>
                <a:spcPts val="200"/>
              </a:spcBef>
              <a:spcAft>
                <a:spcPts val="0"/>
              </a:spcAft>
            </a:pPr>
            <a:r>
              <a:rPr lang="en-GB" sz="1400" dirty="0">
                <a:latin typeface="CongressSans"/>
                <a:ea typeface="Times New Roman" panose="02020603050405020304" pitchFamily="18" charset="0"/>
                <a:cs typeface="Times New Roman" panose="02020603050405020304" pitchFamily="18" charset="0"/>
                <a:hlinkClick r:id="rId3"/>
              </a:rPr>
              <a:t>https://</a:t>
            </a:r>
            <a:r>
              <a:rPr lang="en-GB" sz="1400" dirty="0" smtClean="0">
                <a:latin typeface="CongressSans"/>
                <a:ea typeface="Times New Roman" panose="02020603050405020304" pitchFamily="18" charset="0"/>
                <a:cs typeface="Times New Roman" panose="02020603050405020304" pitchFamily="18" charset="0"/>
                <a:hlinkClick r:id="rId3"/>
              </a:rPr>
              <a:t>www.cityandguilds.com/what-we-offer/centres/working-with-us/walled-garden</a:t>
            </a:r>
            <a:endParaRPr lang="en-GB" sz="1400" dirty="0" smtClean="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400" dirty="0">
                <a:latin typeface="CongressSans"/>
                <a:ea typeface="Times New Roman" panose="02020603050405020304" pitchFamily="18" charset="0"/>
                <a:cs typeface="Times New Roman" panose="02020603050405020304" pitchFamily="18" charset="0"/>
                <a:hlinkClick r:id="rId4"/>
              </a:rPr>
              <a:t>https://</a:t>
            </a:r>
            <a:r>
              <a:rPr lang="en-GB" sz="1400" dirty="0" smtClean="0">
                <a:latin typeface="CongressSans"/>
                <a:ea typeface="Times New Roman" panose="02020603050405020304" pitchFamily="18" charset="0"/>
                <a:cs typeface="Times New Roman" panose="02020603050405020304" pitchFamily="18" charset="0"/>
                <a:hlinkClick r:id="rId4"/>
              </a:rPr>
              <a:t>www.cityandguilds.com/help/help-for-centres/walled-garden</a:t>
            </a:r>
            <a:endParaRPr lang="en-GB" sz="1200" dirty="0">
              <a:effectLst/>
              <a:latin typeface="CongressSans"/>
              <a:ea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6108049" y="993075"/>
            <a:ext cx="0" cy="3406061"/>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Title 5">
            <a:extLst>
              <a:ext uri="{FF2B5EF4-FFF2-40B4-BE49-F238E27FC236}">
                <a16:creationId xmlns:a16="http://schemas.microsoft.com/office/drawing/2014/main" id="{6C466C4F-F8A3-E348-B12C-C9E5B305FE98}"/>
              </a:ext>
            </a:extLst>
          </p:cNvPr>
          <p:cNvSpPr txBox="1">
            <a:spLocks noGrp="1"/>
          </p:cNvSpPr>
          <p:nvPr>
            <p:ph type="title"/>
          </p:nvPr>
        </p:nvSpPr>
        <p:spPr>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BB9"/>
                </a:solidFill>
                <a:effectLst/>
                <a:uLnTx/>
                <a:uFillTx/>
                <a:latin typeface="Lato"/>
              </a:rPr>
              <a:t>Level 4 Adult Placement/Shared Lives</a:t>
            </a:r>
            <a:r>
              <a:rPr kumimoji="0" lang="en-US" sz="1800" b="1" i="0" u="none" strike="noStrike" kern="1200" cap="none" spc="0" normalizeH="0" baseline="0" noProof="0" dirty="0">
                <a:ln>
                  <a:noFill/>
                </a:ln>
                <a:solidFill>
                  <a:srgbClr val="007BB9"/>
                </a:solidFill>
                <a:effectLst/>
                <a:uLnTx/>
                <a:uFillTx/>
                <a:latin typeface="Lato"/>
              </a:rPr>
              <a:t/>
            </a:r>
            <a:br>
              <a:rPr kumimoji="0" lang="en-US" sz="1800" b="1" i="0" u="none" strike="noStrike" kern="1200" cap="none" spc="0" normalizeH="0" baseline="0" noProof="0" dirty="0">
                <a:ln>
                  <a:noFill/>
                </a:ln>
                <a:solidFill>
                  <a:srgbClr val="007BB9"/>
                </a:solidFill>
                <a:effectLst/>
                <a:uLnTx/>
                <a:uFillTx/>
                <a:latin typeface="Lato"/>
              </a:rPr>
            </a:br>
            <a:endParaRPr kumimoji="0" lang="en-US" sz="1800" b="1" i="0" u="none" strike="noStrike" kern="1200" cap="none" spc="0" normalizeH="0" baseline="0" noProof="0" dirty="0">
              <a:ln>
                <a:noFill/>
              </a:ln>
              <a:solidFill>
                <a:srgbClr val="140000"/>
              </a:solidFill>
              <a:effectLst/>
              <a:uLnTx/>
              <a:uFillTx/>
              <a:latin typeface="Lato"/>
            </a:endParaRPr>
          </a:p>
        </p:txBody>
      </p:sp>
      <p:sp>
        <p:nvSpPr>
          <p:cNvPr id="4" name="Rectangle 3"/>
          <p:cNvSpPr/>
          <p:nvPr/>
        </p:nvSpPr>
        <p:spPr>
          <a:xfrm>
            <a:off x="90242" y="1210726"/>
            <a:ext cx="6096000" cy="5478423"/>
          </a:xfrm>
          <a:prstGeom prst="rect">
            <a:avLst/>
          </a:prstGeom>
        </p:spPr>
        <p:txBody>
          <a:bodyPr>
            <a:spAutoFit/>
          </a:bodyPr>
          <a:lstStyle/>
          <a:p>
            <a:r>
              <a:rPr lang="en-US" sz="1400" dirty="0"/>
              <a:t>The </a:t>
            </a:r>
            <a:r>
              <a:rPr lang="en-US" sz="1400" dirty="0" smtClean="0"/>
              <a:t>Level 4 Adult Placement/Shared Lives </a:t>
            </a:r>
            <a:r>
              <a:rPr lang="en-US" sz="1400" dirty="0"/>
              <a:t>qualification will enable learners to develop </a:t>
            </a:r>
            <a:r>
              <a:rPr lang="en-US" sz="1400" dirty="0" smtClean="0"/>
              <a:t>and demonstrate </a:t>
            </a:r>
            <a:r>
              <a:rPr lang="en-US" sz="1400" dirty="0"/>
              <a:t>their </a:t>
            </a:r>
            <a:r>
              <a:rPr lang="en-US" sz="1400" dirty="0" smtClean="0"/>
              <a:t>knowledge</a:t>
            </a:r>
            <a:r>
              <a:rPr lang="en-US" sz="1400" dirty="0"/>
              <a:t>, understanding, behaviours, skills and practice within the </a:t>
            </a:r>
            <a:r>
              <a:rPr lang="en-US" sz="1400" dirty="0" smtClean="0"/>
              <a:t>context of </a:t>
            </a:r>
            <a:r>
              <a:rPr lang="en-US" sz="1400" dirty="0"/>
              <a:t>their chosen pathway. </a:t>
            </a:r>
            <a:endParaRPr lang="en-US" sz="1400" dirty="0" smtClean="0"/>
          </a:p>
          <a:p>
            <a:endParaRPr lang="en-US" sz="1400" dirty="0"/>
          </a:p>
          <a:p>
            <a:r>
              <a:rPr lang="en-US" sz="1400" dirty="0" smtClean="0"/>
              <a:t>In </a:t>
            </a:r>
            <a:r>
              <a:rPr lang="en-US" sz="1400" dirty="0"/>
              <a:t>particular, learners will be able to demonstrate that they:</a:t>
            </a:r>
          </a:p>
          <a:p>
            <a:pPr marL="285750" indent="-285750">
              <a:buFont typeface="Arial" panose="020B0604020202020204" pitchFamily="34" charset="0"/>
              <a:buChar char="•"/>
            </a:pPr>
            <a:r>
              <a:rPr lang="en-US" sz="1400" dirty="0" smtClean="0"/>
              <a:t>develop </a:t>
            </a:r>
            <a:r>
              <a:rPr lang="en-US" sz="1400" dirty="0"/>
              <a:t>and apply knowledge, understanding and skills </a:t>
            </a:r>
            <a:r>
              <a:rPr lang="en-US" sz="1400" dirty="0" smtClean="0"/>
              <a:t>as an Adult Placement/Shared Lives worker</a:t>
            </a:r>
            <a:endParaRPr lang="en-US" sz="1400" dirty="0"/>
          </a:p>
          <a:p>
            <a:pPr marL="285750" indent="-285750">
              <a:buFont typeface="Arial" panose="020B0604020202020204" pitchFamily="34" charset="0"/>
              <a:buChar char="•"/>
            </a:pPr>
            <a:r>
              <a:rPr lang="en-US" sz="1400" dirty="0" smtClean="0"/>
              <a:t>develop </a:t>
            </a:r>
            <a:r>
              <a:rPr lang="en-US" sz="1400" dirty="0"/>
              <a:t>and apply knowledge and understanding of legislation, </a:t>
            </a:r>
            <a:r>
              <a:rPr lang="en-US" sz="1400" dirty="0" smtClean="0"/>
              <a:t>regulatory and organizational requirements applicable </a:t>
            </a:r>
            <a:r>
              <a:rPr lang="en-US" sz="1400" dirty="0"/>
              <a:t>to the </a:t>
            </a:r>
            <a:r>
              <a:rPr lang="en-US" sz="1400" dirty="0" smtClean="0"/>
              <a:t>role of an Adult Placement/Shared Lives worker</a:t>
            </a:r>
          </a:p>
          <a:p>
            <a:pPr marL="285750" indent="-285750">
              <a:buFont typeface="Arial" panose="020B0604020202020204" pitchFamily="34" charset="0"/>
              <a:buChar char="•"/>
            </a:pPr>
            <a:r>
              <a:rPr lang="en-US" sz="1400" dirty="0"/>
              <a:t>develop and apply knowledge and understanding of how to work with carers </a:t>
            </a:r>
            <a:r>
              <a:rPr lang="en-US" sz="1400" dirty="0" smtClean="0"/>
              <a:t>to maintain </a:t>
            </a:r>
            <a:r>
              <a:rPr lang="en-US" sz="1400" dirty="0"/>
              <a:t>and achieve outcomes for individuals within the role of an </a:t>
            </a:r>
            <a:r>
              <a:rPr lang="en-US" sz="1400" dirty="0" smtClean="0"/>
              <a:t>Adult Placement/Shared </a:t>
            </a:r>
            <a:r>
              <a:rPr lang="en-US" sz="1400" dirty="0"/>
              <a:t>Lives worker;</a:t>
            </a:r>
          </a:p>
          <a:p>
            <a:pPr marL="285750" indent="-285750">
              <a:buFont typeface="Arial" panose="020B0604020202020204" pitchFamily="34" charset="0"/>
              <a:buChar char="•"/>
            </a:pPr>
            <a:r>
              <a:rPr lang="en-US" sz="1400" dirty="0" smtClean="0"/>
              <a:t>develop </a:t>
            </a:r>
            <a:r>
              <a:rPr lang="en-US" sz="1400" dirty="0"/>
              <a:t>as effective and independent learners, and as critical and reflective </a:t>
            </a:r>
            <a:r>
              <a:rPr lang="en-US" sz="1400" dirty="0" smtClean="0"/>
              <a:t>thinkers with </a:t>
            </a:r>
            <a:r>
              <a:rPr lang="en-US" sz="1400" dirty="0"/>
              <a:t>enquiring minds in the context of their role as an Adult Placement/Shared </a:t>
            </a:r>
            <a:r>
              <a:rPr lang="en-US" sz="1400" dirty="0" smtClean="0"/>
              <a:t>Lives worker</a:t>
            </a:r>
            <a:r>
              <a:rPr lang="en-US" sz="1400" dirty="0"/>
              <a:t>;</a:t>
            </a:r>
          </a:p>
          <a:p>
            <a:pPr marL="285750" indent="-285750">
              <a:buFont typeface="Arial" panose="020B0604020202020204" pitchFamily="34" charset="0"/>
              <a:buChar char="•"/>
            </a:pPr>
            <a:r>
              <a:rPr lang="en-US" sz="1400" dirty="0" smtClean="0"/>
              <a:t>use </a:t>
            </a:r>
            <a:r>
              <a:rPr lang="en-US" sz="1400" dirty="0"/>
              <a:t>an enquiring, critical approach to distinguish facts and opinions; to </a:t>
            </a:r>
            <a:r>
              <a:rPr lang="en-US" sz="1400" dirty="0" smtClean="0"/>
              <a:t>build arguments </a:t>
            </a:r>
            <a:r>
              <a:rPr lang="en-US" sz="1400" dirty="0"/>
              <a:t>and make informed judgements in the context of their role as an </a:t>
            </a:r>
            <a:r>
              <a:rPr lang="en-US" sz="1400" dirty="0" smtClean="0"/>
              <a:t>Adult Placement/Shared </a:t>
            </a:r>
            <a:r>
              <a:rPr lang="en-US" sz="1400" dirty="0"/>
              <a:t>Lives worker;</a:t>
            </a:r>
          </a:p>
          <a:p>
            <a:pPr marL="285750" indent="-285750">
              <a:buFont typeface="Arial" panose="020B0604020202020204" pitchFamily="34" charset="0"/>
              <a:buChar char="•"/>
            </a:pPr>
            <a:r>
              <a:rPr lang="en-US" sz="1400" dirty="0" smtClean="0"/>
              <a:t>develop </a:t>
            </a:r>
            <a:r>
              <a:rPr lang="en-US" sz="1400" dirty="0"/>
              <a:t>self-awareness in order to improve practice in their role as an </a:t>
            </a:r>
            <a:r>
              <a:rPr lang="en-US" sz="1400" dirty="0" smtClean="0"/>
              <a:t>Adult Placement/Shared </a:t>
            </a:r>
            <a:r>
              <a:rPr lang="en-US" sz="1400" dirty="0"/>
              <a:t>Lives worker;</a:t>
            </a:r>
          </a:p>
          <a:p>
            <a:pPr marL="285750" indent="-285750">
              <a:buFont typeface="Arial" panose="020B0604020202020204" pitchFamily="34" charset="0"/>
              <a:buChar char="•"/>
            </a:pPr>
            <a:r>
              <a:rPr lang="en-US" sz="1400" dirty="0" smtClean="0"/>
              <a:t>develop </a:t>
            </a:r>
            <a:r>
              <a:rPr lang="en-US" sz="1400" dirty="0"/>
              <a:t>knowledge and understanding of person-centred approaches within their </a:t>
            </a:r>
            <a:r>
              <a:rPr lang="en-US" sz="1400" dirty="0" smtClean="0"/>
              <a:t>role as </a:t>
            </a:r>
            <a:r>
              <a:rPr lang="en-US" sz="1400" dirty="0"/>
              <a:t>an Adult Placement/Shared Lives worker;</a:t>
            </a:r>
          </a:p>
          <a:p>
            <a:pPr marL="285750" indent="-285750">
              <a:buFont typeface="Arial" panose="020B0604020202020204" pitchFamily="34" charset="0"/>
              <a:buChar char="•"/>
            </a:pPr>
            <a:r>
              <a:rPr lang="en-US" sz="1400" dirty="0" smtClean="0"/>
              <a:t>use </a:t>
            </a:r>
            <a:r>
              <a:rPr lang="en-US" sz="1400" dirty="0"/>
              <a:t>literacy, numeracy and digital competency skills as appropriate within </a:t>
            </a:r>
            <a:r>
              <a:rPr lang="en-US" sz="1400" dirty="0" smtClean="0"/>
              <a:t>their role.</a:t>
            </a:r>
            <a:endParaRPr lang="en-GB" sz="14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0382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C5463CA8-AEC2-D846-AE85-495433F5E6EB}"/>
              </a:ext>
            </a:extLst>
          </p:cNvPr>
          <p:cNvSpPr>
            <a:spLocks noGrp="1"/>
          </p:cNvSpPr>
          <p:nvPr>
            <p:ph type="title"/>
          </p:nvPr>
        </p:nvSpPr>
        <p:spPr/>
        <p:txBody>
          <a:bodyPr/>
          <a:lstStyle/>
          <a:p>
            <a:r>
              <a:rPr lang="en-US" sz="1800" b="1" dirty="0">
                <a:latin typeface="Lato"/>
              </a:rPr>
              <a:t>Initial Assessment and Induction </a:t>
            </a:r>
          </a:p>
        </p:txBody>
      </p:sp>
      <p:pic>
        <p:nvPicPr>
          <p:cNvPr id="5" name="Picture 4"/>
          <p:cNvPicPr>
            <a:picLocks noChangeAspect="1"/>
          </p:cNvPicPr>
          <p:nvPr/>
        </p:nvPicPr>
        <p:blipFill>
          <a:blip r:embed="rId3"/>
          <a:stretch>
            <a:fillRect/>
          </a:stretch>
        </p:blipFill>
        <p:spPr>
          <a:xfrm>
            <a:off x="282011" y="1110342"/>
            <a:ext cx="1122379" cy="1089123"/>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40025" y="1008741"/>
            <a:ext cx="1090118" cy="1089123"/>
          </a:xfrm>
          <a:prstGeom prst="rect">
            <a:avLst/>
          </a:prstGeom>
        </p:spPr>
      </p:pic>
      <p:sp>
        <p:nvSpPr>
          <p:cNvPr id="2" name="Rectangle 1"/>
          <p:cNvSpPr/>
          <p:nvPr/>
        </p:nvSpPr>
        <p:spPr>
          <a:xfrm>
            <a:off x="1458686" y="1185779"/>
            <a:ext cx="4593771" cy="3164969"/>
          </a:xfrm>
          <a:prstGeom prst="rect">
            <a:avLst/>
          </a:prstGeom>
        </p:spPr>
        <p:txBody>
          <a:bodyPr wrap="square">
            <a:spAutoFit/>
          </a:bodyPr>
          <a:lstStyle/>
          <a:p>
            <a:pPr>
              <a:spcBef>
                <a:spcPts val="1000"/>
              </a:spcBef>
              <a:spcAft>
                <a:spcPts val="800"/>
              </a:spcAft>
            </a:pPr>
            <a:r>
              <a:rPr lang="en-GB" sz="1600" dirty="0">
                <a:latin typeface="Lato"/>
                <a:ea typeface="Times New Roman" panose="02020603050405020304" pitchFamily="18" charset="0"/>
                <a:cs typeface="Times New Roman" panose="02020603050405020304" pitchFamily="18" charset="0"/>
              </a:rPr>
              <a:t>An initial assessment of each learner should be made before the start of their programme to identify:</a:t>
            </a:r>
            <a:endParaRPr lang="en-GB" sz="1600" dirty="0">
              <a:latin typeface="CongressSans"/>
              <a:ea typeface="Times New Roman" panose="02020603050405020304" pitchFamily="18" charset="0"/>
              <a:cs typeface="Times New Roman" panose="02020603050405020304" pitchFamily="18" charset="0"/>
            </a:endParaRPr>
          </a:p>
          <a:p>
            <a:pPr marL="342900" lvl="0" indent="-342900">
              <a:spcBef>
                <a:spcPts val="200"/>
              </a:spcBef>
              <a:spcAft>
                <a:spcPts val="200"/>
              </a:spcAft>
              <a:buFont typeface="Symbol" panose="05050102010706020507" pitchFamily="18" charset="2"/>
              <a:buChar char=""/>
              <a:tabLst>
                <a:tab pos="180340" algn="l"/>
                <a:tab pos="180340" algn="l"/>
              </a:tabLst>
            </a:pPr>
            <a:r>
              <a:rPr lang="en-GB" sz="1600" dirty="0">
                <a:latin typeface="Lato"/>
                <a:ea typeface="Times New Roman" panose="02020603050405020304" pitchFamily="18" charset="0"/>
                <a:cs typeface="Times New Roman" panose="02020603050405020304" pitchFamily="18" charset="0"/>
              </a:rPr>
              <a:t>if the learner has any specific training needs,</a:t>
            </a:r>
            <a:endParaRPr lang="en-GB" sz="1600" dirty="0">
              <a:latin typeface="CongressSans"/>
              <a:ea typeface="Times New Roman" panose="02020603050405020304" pitchFamily="18" charset="0"/>
              <a:cs typeface="Times New Roman" panose="02020603050405020304" pitchFamily="18" charset="0"/>
            </a:endParaRPr>
          </a:p>
          <a:p>
            <a:pPr marL="342900" lvl="0" indent="-342900">
              <a:spcBef>
                <a:spcPts val="200"/>
              </a:spcBef>
              <a:spcAft>
                <a:spcPts val="200"/>
              </a:spcAft>
              <a:buFont typeface="Symbol" panose="05050102010706020507" pitchFamily="18" charset="2"/>
              <a:buChar char=""/>
              <a:tabLst>
                <a:tab pos="180340" algn="l"/>
                <a:tab pos="180340" algn="l"/>
              </a:tabLst>
            </a:pPr>
            <a:r>
              <a:rPr lang="en-GB" sz="1600" dirty="0">
                <a:latin typeface="Lato"/>
                <a:ea typeface="Times New Roman" panose="02020603050405020304" pitchFamily="18" charset="0"/>
                <a:cs typeface="Times New Roman" panose="02020603050405020304" pitchFamily="18" charset="0"/>
              </a:rPr>
              <a:t>support and guidance they may need when working towards their qualification</a:t>
            </a:r>
            <a:r>
              <a:rPr lang="en-GB" sz="1600" dirty="0" smtClean="0">
                <a:latin typeface="Lato"/>
                <a:ea typeface="Times New Roman" panose="02020603050405020304" pitchFamily="18" charset="0"/>
                <a:cs typeface="Times New Roman" panose="02020603050405020304" pitchFamily="18" charset="0"/>
              </a:rPr>
              <a:t>,</a:t>
            </a:r>
          </a:p>
          <a:p>
            <a:pPr marL="342900" lvl="0" indent="-342900">
              <a:spcBef>
                <a:spcPts val="200"/>
              </a:spcBef>
              <a:spcAft>
                <a:spcPts val="200"/>
              </a:spcAft>
              <a:buFont typeface="Symbol" panose="05050102010706020507" pitchFamily="18" charset="2"/>
              <a:buChar char=""/>
              <a:tabLst>
                <a:tab pos="180340" algn="l"/>
                <a:tab pos="180340" algn="l"/>
              </a:tabLst>
            </a:pPr>
            <a:r>
              <a:rPr lang="en-US" sz="1600" dirty="0">
                <a:latin typeface="Lato"/>
                <a:ea typeface="Times New Roman" panose="02020603050405020304" pitchFamily="18" charset="0"/>
                <a:cs typeface="Times New Roman" panose="02020603050405020304" pitchFamily="18" charset="0"/>
              </a:rPr>
              <a:t>any learning they have already completed which is relevant to the qualification</a:t>
            </a:r>
            <a:endParaRPr lang="en-GB" sz="1600" dirty="0">
              <a:latin typeface="Lato"/>
              <a:ea typeface="Times New Roman" panose="02020603050405020304" pitchFamily="18" charset="0"/>
              <a:cs typeface="Times New Roman" panose="02020603050405020304" pitchFamily="18" charset="0"/>
            </a:endParaRPr>
          </a:p>
          <a:p>
            <a:pPr marL="342900" indent="-342900">
              <a:spcBef>
                <a:spcPts val="200"/>
              </a:spcBef>
              <a:spcAft>
                <a:spcPts val="200"/>
              </a:spcAft>
              <a:buFont typeface="Symbol" panose="05050102010706020507" pitchFamily="18" charset="2"/>
              <a:buChar char=""/>
              <a:tabLst>
                <a:tab pos="180340" algn="l"/>
                <a:tab pos="180340" algn="l"/>
              </a:tabLst>
            </a:pPr>
            <a:r>
              <a:rPr lang="en-GB" sz="1600" dirty="0">
                <a:latin typeface="Lato"/>
                <a:ea typeface="Times New Roman" panose="02020603050405020304" pitchFamily="18" charset="0"/>
                <a:cs typeface="Times New Roman" panose="02020603050405020304" pitchFamily="18" charset="0"/>
              </a:rPr>
              <a:t>the appropriate type and level of qualification.</a:t>
            </a:r>
            <a:endParaRPr lang="en-GB" sz="1600" dirty="0"/>
          </a:p>
          <a:p>
            <a:pPr marL="342900" lvl="0" indent="-342900">
              <a:spcBef>
                <a:spcPts val="200"/>
              </a:spcBef>
              <a:spcAft>
                <a:spcPts val="200"/>
              </a:spcAft>
              <a:buFont typeface="Symbol" panose="05050102010706020507" pitchFamily="18" charset="2"/>
              <a:buChar char=""/>
              <a:tabLst>
                <a:tab pos="180340" algn="l"/>
                <a:tab pos="180340" algn="l"/>
              </a:tabLst>
            </a:pPr>
            <a:endParaRPr lang="en-GB" dirty="0">
              <a:latin typeface="CongressSans"/>
              <a:ea typeface="Times New Roman" panose="02020603050405020304" pitchFamily="18" charset="0"/>
              <a:cs typeface="Times New Roman" panose="02020603050405020304" pitchFamily="18" charset="0"/>
            </a:endParaRPr>
          </a:p>
        </p:txBody>
      </p:sp>
      <p:sp>
        <p:nvSpPr>
          <p:cNvPr id="3" name="Rectangle 2"/>
          <p:cNvSpPr/>
          <p:nvPr/>
        </p:nvSpPr>
        <p:spPr>
          <a:xfrm>
            <a:off x="7220856" y="1185779"/>
            <a:ext cx="4666343" cy="2046714"/>
          </a:xfrm>
          <a:prstGeom prst="rect">
            <a:avLst/>
          </a:prstGeom>
        </p:spPr>
        <p:txBody>
          <a:bodyPr wrap="square">
            <a:spAutoFit/>
          </a:bodyPr>
          <a:lstStyle/>
          <a:p>
            <a:pPr>
              <a:spcBef>
                <a:spcPts val="1000"/>
              </a:spcBef>
              <a:spcAft>
                <a:spcPts val="800"/>
              </a:spcAft>
            </a:pPr>
            <a:r>
              <a:rPr lang="en-GB" sz="1600" dirty="0">
                <a:latin typeface="Lato"/>
                <a:ea typeface="Times New Roman" panose="02020603050405020304" pitchFamily="18" charset="0"/>
                <a:cs typeface="Times New Roman" panose="02020603050405020304" pitchFamily="18" charset="0"/>
              </a:rPr>
              <a:t>It is recommended that centres provide an induction programme so:</a:t>
            </a:r>
          </a:p>
          <a:p>
            <a:pPr marL="285750" indent="-285750">
              <a:spcBef>
                <a:spcPts val="1000"/>
              </a:spcBef>
              <a:spcAft>
                <a:spcPts val="800"/>
              </a:spcAft>
              <a:buFont typeface="Arial" panose="020B0604020202020204" pitchFamily="34" charset="0"/>
              <a:buChar char="•"/>
            </a:pPr>
            <a:r>
              <a:rPr lang="en-GB" sz="1600" dirty="0">
                <a:latin typeface="Lato"/>
                <a:ea typeface="Times New Roman" panose="02020603050405020304" pitchFamily="18" charset="0"/>
                <a:cs typeface="Times New Roman" panose="02020603050405020304" pitchFamily="18" charset="0"/>
              </a:rPr>
              <a:t>the learner fully understands the requirements of the qualification, their responsibilities as a learner, and the responsibilities of the centre. This information can be recorded on a learning contract. </a:t>
            </a:r>
          </a:p>
        </p:txBody>
      </p:sp>
    </p:spTree>
    <p:extLst>
      <p:ext uri="{BB962C8B-B14F-4D97-AF65-F5344CB8AC3E}">
        <p14:creationId xmlns:p14="http://schemas.microsoft.com/office/powerpoint/2010/main" val="2130388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10946623"/>
              </p:ext>
            </p:extLst>
          </p:nvPr>
        </p:nvGraphicFramePr>
        <p:xfrm>
          <a:off x="3595077" y="1031632"/>
          <a:ext cx="8143631" cy="57286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p:cNvGrpSpPr/>
          <p:nvPr/>
        </p:nvGrpSpPr>
        <p:grpSpPr>
          <a:xfrm>
            <a:off x="328246" y="1031631"/>
            <a:ext cx="2821354" cy="5728677"/>
            <a:chOff x="768" y="0"/>
            <a:chExt cx="1999257" cy="4497103"/>
          </a:xfrm>
        </p:grpSpPr>
        <p:sp>
          <p:nvSpPr>
            <p:cNvPr id="4" name="Rounded Rectangle 3"/>
            <p:cNvSpPr/>
            <p:nvPr/>
          </p:nvSpPr>
          <p:spPr>
            <a:xfrm>
              <a:off x="768" y="0"/>
              <a:ext cx="1999257" cy="4497103"/>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5" name="Rounded Rectangle 4"/>
            <p:cNvSpPr txBox="1"/>
            <p:nvPr/>
          </p:nvSpPr>
          <p:spPr>
            <a:xfrm>
              <a:off x="768" y="0"/>
              <a:ext cx="1999257" cy="134913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US" sz="5200" kern="1200" dirty="0"/>
            </a:p>
          </p:txBody>
        </p:sp>
      </p:grpSp>
      <p:grpSp>
        <p:nvGrpSpPr>
          <p:cNvPr id="9" name="Group 8"/>
          <p:cNvGrpSpPr/>
          <p:nvPr/>
        </p:nvGrpSpPr>
        <p:grpSpPr>
          <a:xfrm>
            <a:off x="388997" y="2345395"/>
            <a:ext cx="2672862" cy="1986203"/>
            <a:chOff x="200694" y="1350448"/>
            <a:chExt cx="1599406" cy="1355938"/>
          </a:xfrm>
          <a:solidFill>
            <a:schemeClr val="accent4">
              <a:lumMod val="50000"/>
            </a:schemeClr>
          </a:solidFill>
        </p:grpSpPr>
        <p:sp>
          <p:nvSpPr>
            <p:cNvPr id="10" name="Rounded Rectangle 9"/>
            <p:cNvSpPr/>
            <p:nvPr/>
          </p:nvSpPr>
          <p:spPr>
            <a:xfrm>
              <a:off x="200694" y="1350448"/>
              <a:ext cx="1599406" cy="1355938"/>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Rounded Rectangle 4"/>
            <p:cNvSpPr txBox="1"/>
            <p:nvPr/>
          </p:nvSpPr>
          <p:spPr>
            <a:xfrm>
              <a:off x="240408" y="1390162"/>
              <a:ext cx="1519978" cy="127651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80010" rIns="106680" bIns="80010" numCol="1" spcCol="1270" anchor="ctr" anchorCtr="0">
              <a:noAutofit/>
            </a:bodyPr>
            <a:lstStyle/>
            <a:p>
              <a:pPr lvl="0" algn="ctr" defTabSz="1866900">
                <a:lnSpc>
                  <a:spcPct val="90000"/>
                </a:lnSpc>
                <a:spcBef>
                  <a:spcPct val="0"/>
                </a:spcBef>
                <a:spcAft>
                  <a:spcPct val="35000"/>
                </a:spcAft>
              </a:pPr>
              <a:endParaRPr lang="en-US" sz="4200" kern="1200" dirty="0"/>
            </a:p>
          </p:txBody>
        </p:sp>
      </p:grpSp>
      <p:sp>
        <p:nvSpPr>
          <p:cNvPr id="15" name="Rectangle 14"/>
          <p:cNvSpPr/>
          <p:nvPr/>
        </p:nvSpPr>
        <p:spPr>
          <a:xfrm>
            <a:off x="394740" y="1246592"/>
            <a:ext cx="2672862" cy="1107996"/>
          </a:xfrm>
          <a:prstGeom prst="rect">
            <a:avLst/>
          </a:prstGeom>
        </p:spPr>
        <p:txBody>
          <a:bodyPr wrap="square">
            <a:spAutoFit/>
          </a:bodyPr>
          <a:lstStyle/>
          <a:p>
            <a:pPr lvl="0" algn="ctr"/>
            <a:r>
              <a:rPr lang="en-US" b="1" dirty="0">
                <a:solidFill>
                  <a:schemeClr val="accent1">
                    <a:lumMod val="50000"/>
                  </a:schemeClr>
                </a:solidFill>
              </a:rPr>
              <a:t>Mandatory Unit 434: </a:t>
            </a:r>
            <a:r>
              <a:rPr lang="en-US" sz="1600" dirty="0">
                <a:solidFill>
                  <a:schemeClr val="accent1">
                    <a:lumMod val="50000"/>
                  </a:schemeClr>
                </a:solidFill>
              </a:rPr>
              <a:t>Provide support for Adult Placement/Shared Lives Carers </a:t>
            </a:r>
          </a:p>
        </p:txBody>
      </p:sp>
      <p:grpSp>
        <p:nvGrpSpPr>
          <p:cNvPr id="16" name="Group 15"/>
          <p:cNvGrpSpPr/>
          <p:nvPr/>
        </p:nvGrpSpPr>
        <p:grpSpPr>
          <a:xfrm>
            <a:off x="931468" y="4555427"/>
            <a:ext cx="1599406" cy="796784"/>
            <a:chOff x="200694" y="1350448"/>
            <a:chExt cx="1599406" cy="1355938"/>
          </a:xfrm>
          <a:solidFill>
            <a:schemeClr val="accent4">
              <a:lumMod val="60000"/>
              <a:lumOff val="40000"/>
            </a:schemeClr>
          </a:solidFill>
        </p:grpSpPr>
        <p:sp>
          <p:nvSpPr>
            <p:cNvPr id="17" name="Rounded Rectangle 16"/>
            <p:cNvSpPr/>
            <p:nvPr/>
          </p:nvSpPr>
          <p:spPr>
            <a:xfrm>
              <a:off x="200694" y="1350448"/>
              <a:ext cx="1599406" cy="1355938"/>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Rounded Rectangle 4"/>
            <p:cNvSpPr txBox="1"/>
            <p:nvPr/>
          </p:nvSpPr>
          <p:spPr>
            <a:xfrm>
              <a:off x="224891" y="1402370"/>
              <a:ext cx="1519978" cy="127651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80010" rIns="106680" bIns="80010" numCol="1" spcCol="1270" anchor="ctr" anchorCtr="0">
              <a:noAutofit/>
            </a:bodyPr>
            <a:lstStyle/>
            <a:p>
              <a:pPr lvl="0" algn="ctr" defTabSz="1866900">
                <a:lnSpc>
                  <a:spcPct val="90000"/>
                </a:lnSpc>
                <a:spcBef>
                  <a:spcPct val="0"/>
                </a:spcBef>
                <a:spcAft>
                  <a:spcPct val="35000"/>
                </a:spcAft>
              </a:pPr>
              <a:r>
                <a:rPr lang="en-US" sz="1600" kern="1200" dirty="0" smtClean="0"/>
                <a:t>115 GLH</a:t>
              </a:r>
            </a:p>
            <a:p>
              <a:pPr lvl="0" algn="ctr" defTabSz="1866900">
                <a:lnSpc>
                  <a:spcPct val="90000"/>
                </a:lnSpc>
                <a:spcBef>
                  <a:spcPct val="0"/>
                </a:spcBef>
                <a:spcAft>
                  <a:spcPct val="35000"/>
                </a:spcAft>
              </a:pPr>
              <a:r>
                <a:rPr lang="en-US" sz="1600" kern="1200" dirty="0" smtClean="0"/>
                <a:t>27 Credits </a:t>
              </a:r>
              <a:endParaRPr lang="en-US" sz="1600" kern="1200" dirty="0"/>
            </a:p>
          </p:txBody>
        </p:sp>
      </p:grpSp>
      <p:sp>
        <p:nvSpPr>
          <p:cNvPr id="19" name="Rectangle 18"/>
          <p:cNvSpPr/>
          <p:nvPr/>
        </p:nvSpPr>
        <p:spPr>
          <a:xfrm>
            <a:off x="488550" y="2412128"/>
            <a:ext cx="2606493" cy="1785104"/>
          </a:xfrm>
          <a:prstGeom prst="rect">
            <a:avLst/>
          </a:prstGeom>
        </p:spPr>
        <p:txBody>
          <a:bodyPr wrap="square">
            <a:spAutoFit/>
          </a:bodyPr>
          <a:lstStyle/>
          <a:p>
            <a:r>
              <a:rPr lang="en-US" sz="1100" dirty="0">
                <a:solidFill>
                  <a:schemeClr val="bg1"/>
                </a:solidFill>
                <a:latin typeface="SegoeUI"/>
              </a:rPr>
              <a:t>This unit aims to support learners to develop </a:t>
            </a:r>
            <a:r>
              <a:rPr lang="en-US" sz="1100" dirty="0" smtClean="0">
                <a:solidFill>
                  <a:schemeClr val="bg1"/>
                </a:solidFill>
                <a:latin typeface="SegoeUI"/>
              </a:rPr>
              <a:t>the knowledge</a:t>
            </a:r>
            <a:r>
              <a:rPr lang="en-US" sz="1100" dirty="0">
                <a:solidFill>
                  <a:schemeClr val="bg1"/>
                </a:solidFill>
                <a:latin typeface="SegoeUI"/>
              </a:rPr>
              <a:t>, understanding and skills of those </a:t>
            </a:r>
            <a:r>
              <a:rPr lang="en-US" sz="1100" dirty="0" smtClean="0">
                <a:solidFill>
                  <a:schemeClr val="bg1"/>
                </a:solidFill>
                <a:latin typeface="SegoeUI"/>
              </a:rPr>
              <a:t>workers who </a:t>
            </a:r>
            <a:r>
              <a:rPr lang="en-US" sz="1100" dirty="0">
                <a:solidFill>
                  <a:schemeClr val="bg1"/>
                </a:solidFill>
                <a:latin typeface="SegoeUI"/>
              </a:rPr>
              <a:t>are responsible for supporting shared lives</a:t>
            </a:r>
          </a:p>
          <a:p>
            <a:r>
              <a:rPr lang="en-GB" sz="1100" dirty="0">
                <a:solidFill>
                  <a:schemeClr val="bg1"/>
                </a:solidFill>
                <a:latin typeface="SegoeUI"/>
              </a:rPr>
              <a:t>placements/arrangements and Adult </a:t>
            </a:r>
            <a:r>
              <a:rPr lang="en-GB" sz="1100" dirty="0" smtClean="0">
                <a:solidFill>
                  <a:schemeClr val="bg1"/>
                </a:solidFill>
                <a:latin typeface="SegoeUI"/>
              </a:rPr>
              <a:t>Placement/Shared Lives </a:t>
            </a:r>
            <a:r>
              <a:rPr lang="en-GB" sz="1100" dirty="0">
                <a:solidFill>
                  <a:schemeClr val="bg1"/>
                </a:solidFill>
                <a:latin typeface="SegoeUI"/>
              </a:rPr>
              <a:t>Carers.</a:t>
            </a:r>
          </a:p>
          <a:p>
            <a:endParaRPr lang="en-US" sz="1100" dirty="0" smtClean="0">
              <a:solidFill>
                <a:schemeClr val="bg1"/>
              </a:solidFill>
              <a:latin typeface="SegoeUI"/>
            </a:endParaRPr>
          </a:p>
          <a:p>
            <a:r>
              <a:rPr lang="en-US" sz="1100" dirty="0" smtClean="0">
                <a:solidFill>
                  <a:schemeClr val="bg1"/>
                </a:solidFill>
                <a:latin typeface="SegoeUI"/>
              </a:rPr>
              <a:t>In </a:t>
            </a:r>
            <a:r>
              <a:rPr lang="en-US" sz="1100" dirty="0">
                <a:solidFill>
                  <a:schemeClr val="bg1"/>
                </a:solidFill>
                <a:latin typeface="SegoeUI"/>
              </a:rPr>
              <a:t>the context of this unit, the term ‘carers’ refers to Adult</a:t>
            </a:r>
          </a:p>
          <a:p>
            <a:r>
              <a:rPr lang="en-GB" sz="1100" dirty="0">
                <a:solidFill>
                  <a:schemeClr val="bg1"/>
                </a:solidFill>
                <a:latin typeface="SegoeUI"/>
              </a:rPr>
              <a:t>Placement/Shared Lives carers.</a:t>
            </a:r>
            <a:endParaRPr lang="en-GB" dirty="0">
              <a:solidFill>
                <a:schemeClr val="bg1"/>
              </a:solidFill>
            </a:endParaRPr>
          </a:p>
        </p:txBody>
      </p:sp>
      <p:sp>
        <p:nvSpPr>
          <p:cNvPr id="21" name="Flowchart: Alternate Process 20"/>
          <p:cNvSpPr/>
          <p:nvPr/>
        </p:nvSpPr>
        <p:spPr>
          <a:xfrm>
            <a:off x="3751447" y="2296628"/>
            <a:ext cx="2422581" cy="3329973"/>
          </a:xfrm>
          <a:prstGeom prst="flowChartAlternateProcess">
            <a:avLst/>
          </a:prstGeom>
          <a:solidFill>
            <a:schemeClr val="bg2"/>
          </a:solidFill>
          <a:ln>
            <a:solidFill>
              <a:schemeClr val="bg1"/>
            </a:solidFill>
          </a:ln>
        </p:spPr>
        <p:txBody>
          <a:bodyPr wrap="none" lIns="0" tIns="0" rIns="0" bIns="0" rtlCol="0" anchor="ctr">
            <a:noAutofit/>
          </a:bodyPr>
          <a:lstStyle/>
          <a:p>
            <a:pPr algn="ctr"/>
            <a:endParaRPr lang="en-GB" dirty="0">
              <a:solidFill>
                <a:srgbClr val="000000"/>
              </a:solidFill>
            </a:endParaRPr>
          </a:p>
        </p:txBody>
      </p:sp>
      <p:sp>
        <p:nvSpPr>
          <p:cNvPr id="20" name="Rectangle 19"/>
          <p:cNvSpPr/>
          <p:nvPr/>
        </p:nvSpPr>
        <p:spPr>
          <a:xfrm>
            <a:off x="3782646" y="2361715"/>
            <a:ext cx="2309384" cy="2970044"/>
          </a:xfrm>
          <a:prstGeom prst="rect">
            <a:avLst/>
          </a:prstGeom>
        </p:spPr>
        <p:txBody>
          <a:bodyPr wrap="square">
            <a:spAutoFit/>
          </a:bodyPr>
          <a:lstStyle/>
          <a:p>
            <a:r>
              <a:rPr lang="en-US" sz="1100" dirty="0">
                <a:solidFill>
                  <a:schemeClr val="bg1"/>
                </a:solidFill>
                <a:latin typeface="SegoeUI"/>
              </a:rPr>
              <a:t>This unit aims to support learners to develop the knowledge,</a:t>
            </a:r>
          </a:p>
          <a:p>
            <a:r>
              <a:rPr lang="en-US" sz="1100" dirty="0">
                <a:solidFill>
                  <a:schemeClr val="bg1"/>
                </a:solidFill>
                <a:latin typeface="SegoeUI"/>
              </a:rPr>
              <a:t>understanding and skills needed to support carers who </a:t>
            </a:r>
            <a:r>
              <a:rPr lang="en-US" sz="1100" dirty="0" smtClean="0">
                <a:solidFill>
                  <a:schemeClr val="bg1"/>
                </a:solidFill>
                <a:latin typeface="SegoeUI"/>
              </a:rPr>
              <a:t>are  providing </a:t>
            </a:r>
            <a:r>
              <a:rPr lang="en-US" sz="1100" dirty="0">
                <a:solidFill>
                  <a:schemeClr val="bg1"/>
                </a:solidFill>
                <a:latin typeface="SegoeUI"/>
              </a:rPr>
              <a:t>shared lives placements/arrangements to </a:t>
            </a:r>
            <a:r>
              <a:rPr lang="en-US" sz="1100" dirty="0" smtClean="0">
                <a:solidFill>
                  <a:schemeClr val="bg1"/>
                </a:solidFill>
                <a:latin typeface="SegoeUI"/>
              </a:rPr>
              <a:t>individuals </a:t>
            </a:r>
            <a:r>
              <a:rPr lang="en-GB" sz="1100" dirty="0" smtClean="0">
                <a:solidFill>
                  <a:schemeClr val="bg1"/>
                </a:solidFill>
                <a:latin typeface="SegoeUI"/>
              </a:rPr>
              <a:t>living </a:t>
            </a:r>
            <a:r>
              <a:rPr lang="en-GB" sz="1100" dirty="0">
                <a:solidFill>
                  <a:schemeClr val="bg1"/>
                </a:solidFill>
                <a:latin typeface="SegoeUI"/>
              </a:rPr>
              <a:t>with </a:t>
            </a:r>
            <a:r>
              <a:rPr lang="en-GB" sz="1100" dirty="0" smtClean="0">
                <a:solidFill>
                  <a:schemeClr val="bg1"/>
                </a:solidFill>
                <a:latin typeface="SegoeUI"/>
              </a:rPr>
              <a:t>dementia</a:t>
            </a:r>
          </a:p>
          <a:p>
            <a:endParaRPr lang="en-GB" sz="1100" dirty="0">
              <a:solidFill>
                <a:schemeClr val="bg1"/>
              </a:solidFill>
              <a:latin typeface="SegoeUI"/>
            </a:endParaRPr>
          </a:p>
          <a:p>
            <a:r>
              <a:rPr lang="en-US" sz="1100" dirty="0">
                <a:solidFill>
                  <a:schemeClr val="bg1"/>
                </a:solidFill>
                <a:latin typeface="SegoeUI"/>
              </a:rPr>
              <a:t>In the context of this unit, the term ‘individuals’ refers </a:t>
            </a:r>
            <a:r>
              <a:rPr lang="en-US" sz="1100" dirty="0" smtClean="0">
                <a:solidFill>
                  <a:schemeClr val="bg1"/>
                </a:solidFill>
                <a:latin typeface="SegoeUI"/>
              </a:rPr>
              <a:t>to individuals </a:t>
            </a:r>
            <a:r>
              <a:rPr lang="en-US" sz="1100" dirty="0">
                <a:solidFill>
                  <a:schemeClr val="bg1"/>
                </a:solidFill>
                <a:latin typeface="SegoeUI"/>
              </a:rPr>
              <a:t>living with dementia from different age groups </a:t>
            </a:r>
            <a:r>
              <a:rPr lang="en-US" sz="1100" dirty="0" smtClean="0">
                <a:solidFill>
                  <a:schemeClr val="bg1"/>
                </a:solidFill>
                <a:latin typeface="SegoeUI"/>
              </a:rPr>
              <a:t>and individuals </a:t>
            </a:r>
            <a:r>
              <a:rPr lang="en-US" sz="1100" dirty="0">
                <a:solidFill>
                  <a:schemeClr val="bg1"/>
                </a:solidFill>
                <a:latin typeface="SegoeUI"/>
              </a:rPr>
              <a:t>with a learning disability who are also living </a:t>
            </a:r>
            <a:r>
              <a:rPr lang="en-US" sz="1100" dirty="0" smtClean="0">
                <a:solidFill>
                  <a:schemeClr val="bg1"/>
                </a:solidFill>
                <a:latin typeface="SegoeUI"/>
              </a:rPr>
              <a:t>with </a:t>
            </a:r>
            <a:r>
              <a:rPr lang="en-GB" sz="1100" dirty="0" smtClean="0">
                <a:solidFill>
                  <a:schemeClr val="bg1"/>
                </a:solidFill>
                <a:latin typeface="SegoeUI"/>
              </a:rPr>
              <a:t>dementia</a:t>
            </a:r>
          </a:p>
          <a:p>
            <a:endParaRPr lang="en-GB" sz="1100" dirty="0">
              <a:solidFill>
                <a:schemeClr val="bg1"/>
              </a:solidFill>
              <a:latin typeface="SegoeUI"/>
            </a:endParaRPr>
          </a:p>
          <a:p>
            <a:r>
              <a:rPr lang="en-US" sz="1100" dirty="0">
                <a:solidFill>
                  <a:schemeClr val="bg1"/>
                </a:solidFill>
                <a:latin typeface="SegoeUI"/>
              </a:rPr>
              <a:t>The term ‘carers’ refers to Adult Placement/Shared Lives carers</a:t>
            </a:r>
            <a:endParaRPr lang="en-GB" dirty="0">
              <a:solidFill>
                <a:schemeClr val="bg1"/>
              </a:solidFill>
            </a:endParaRPr>
          </a:p>
        </p:txBody>
      </p:sp>
      <p:sp>
        <p:nvSpPr>
          <p:cNvPr id="23" name="Flowchart: Alternate Process 22"/>
          <p:cNvSpPr/>
          <p:nvPr/>
        </p:nvSpPr>
        <p:spPr>
          <a:xfrm>
            <a:off x="6815015" y="2813538"/>
            <a:ext cx="1656862" cy="2649416"/>
          </a:xfrm>
          <a:prstGeom prst="flowChartAlternateProcess">
            <a:avLst/>
          </a:prstGeom>
        </p:spPr>
        <p:txBody>
          <a:bodyPr wrap="none" lIns="0" tIns="0" rIns="0" bIns="0" rtlCol="0" anchor="ctr">
            <a:noAutofit/>
          </a:bodyPr>
          <a:lstStyle/>
          <a:p>
            <a:pPr algn="ctr"/>
            <a:endParaRPr lang="en-GB" dirty="0">
              <a:solidFill>
                <a:srgbClr val="000000"/>
              </a:solidFill>
            </a:endParaRPr>
          </a:p>
        </p:txBody>
      </p:sp>
      <p:sp>
        <p:nvSpPr>
          <p:cNvPr id="24" name="Flowchart: Alternate Process 23"/>
          <p:cNvSpPr/>
          <p:nvPr/>
        </p:nvSpPr>
        <p:spPr>
          <a:xfrm>
            <a:off x="6471138" y="2296628"/>
            <a:ext cx="2391508" cy="3329973"/>
          </a:xfrm>
          <a:prstGeom prst="flowChartAlternateProcess">
            <a:avLst/>
          </a:prstGeom>
          <a:solidFill>
            <a:schemeClr val="accent2"/>
          </a:solidFill>
          <a:ln>
            <a:solidFill>
              <a:schemeClr val="bg1"/>
            </a:solidFill>
          </a:ln>
        </p:spPr>
        <p:txBody>
          <a:bodyPr wrap="none" lIns="0" tIns="0" rIns="0" bIns="0" rtlCol="0" anchor="ctr">
            <a:noAutofit/>
          </a:bodyPr>
          <a:lstStyle/>
          <a:p>
            <a:pPr algn="ctr"/>
            <a:endParaRPr lang="en-GB" dirty="0">
              <a:solidFill>
                <a:srgbClr val="000000"/>
              </a:solidFill>
            </a:endParaRPr>
          </a:p>
        </p:txBody>
      </p:sp>
      <p:sp>
        <p:nvSpPr>
          <p:cNvPr id="22" name="Rectangle 21"/>
          <p:cNvSpPr/>
          <p:nvPr/>
        </p:nvSpPr>
        <p:spPr>
          <a:xfrm>
            <a:off x="6594199" y="2834141"/>
            <a:ext cx="2321170" cy="2123658"/>
          </a:xfrm>
          <a:prstGeom prst="rect">
            <a:avLst/>
          </a:prstGeom>
        </p:spPr>
        <p:txBody>
          <a:bodyPr wrap="square">
            <a:spAutoFit/>
          </a:bodyPr>
          <a:lstStyle/>
          <a:p>
            <a:r>
              <a:rPr lang="en-US" sz="1100" dirty="0">
                <a:solidFill>
                  <a:schemeClr val="bg1"/>
                </a:solidFill>
                <a:latin typeface="SegoeUI"/>
              </a:rPr>
              <a:t>This unit aims to support learners to develop the knowledge</a:t>
            </a:r>
            <a:r>
              <a:rPr lang="en-US" sz="1100" dirty="0" smtClean="0">
                <a:solidFill>
                  <a:schemeClr val="bg1"/>
                </a:solidFill>
                <a:latin typeface="SegoeUI"/>
              </a:rPr>
              <a:t>, understanding </a:t>
            </a:r>
            <a:r>
              <a:rPr lang="en-US" sz="1100" dirty="0">
                <a:solidFill>
                  <a:schemeClr val="bg1"/>
                </a:solidFill>
                <a:latin typeface="SegoeUI"/>
              </a:rPr>
              <a:t>and skills needed to support carers who </a:t>
            </a:r>
            <a:r>
              <a:rPr lang="en-US" sz="1100" dirty="0" smtClean="0">
                <a:solidFill>
                  <a:schemeClr val="bg1"/>
                </a:solidFill>
                <a:latin typeface="SegoeUI"/>
              </a:rPr>
              <a:t>are providing </a:t>
            </a:r>
            <a:r>
              <a:rPr lang="en-US" sz="1100" dirty="0">
                <a:solidFill>
                  <a:schemeClr val="bg1"/>
                </a:solidFill>
                <a:latin typeface="SegoeUI"/>
              </a:rPr>
              <a:t>Adult Placement/Shared Lives to individuals with </a:t>
            </a:r>
            <a:r>
              <a:rPr lang="en-US" sz="1100" dirty="0" smtClean="0">
                <a:solidFill>
                  <a:schemeClr val="bg1"/>
                </a:solidFill>
                <a:latin typeface="SegoeUI"/>
              </a:rPr>
              <a:t>a </a:t>
            </a:r>
            <a:r>
              <a:rPr lang="en-GB" sz="1100" dirty="0" smtClean="0">
                <a:solidFill>
                  <a:schemeClr val="bg1"/>
                </a:solidFill>
                <a:latin typeface="SegoeUI"/>
              </a:rPr>
              <a:t>learning disability/autism</a:t>
            </a:r>
          </a:p>
          <a:p>
            <a:endParaRPr lang="en-GB" sz="1100" dirty="0">
              <a:solidFill>
                <a:schemeClr val="bg1"/>
              </a:solidFill>
              <a:latin typeface="SegoeUI"/>
            </a:endParaRPr>
          </a:p>
          <a:p>
            <a:r>
              <a:rPr lang="en-US" sz="1100" dirty="0">
                <a:solidFill>
                  <a:schemeClr val="bg1"/>
                </a:solidFill>
                <a:latin typeface="SegoeUI"/>
              </a:rPr>
              <a:t>In the context of this unit, the term ‘individual’ refers to autistic</a:t>
            </a:r>
          </a:p>
          <a:p>
            <a:r>
              <a:rPr lang="en-US" sz="1100" dirty="0">
                <a:solidFill>
                  <a:schemeClr val="bg1"/>
                </a:solidFill>
                <a:latin typeface="SegoeUI"/>
              </a:rPr>
              <a:t>individuals and/or individuals with learning </a:t>
            </a:r>
            <a:r>
              <a:rPr lang="en-US" sz="1100" dirty="0" smtClean="0">
                <a:solidFill>
                  <a:schemeClr val="bg1"/>
                </a:solidFill>
                <a:latin typeface="SegoeUI"/>
              </a:rPr>
              <a:t>disabilities</a:t>
            </a:r>
            <a:endParaRPr lang="en-GB" dirty="0">
              <a:solidFill>
                <a:schemeClr val="bg1"/>
              </a:solidFill>
            </a:endParaRPr>
          </a:p>
        </p:txBody>
      </p:sp>
      <p:grpSp>
        <p:nvGrpSpPr>
          <p:cNvPr id="25" name="Group 24"/>
          <p:cNvGrpSpPr/>
          <p:nvPr/>
        </p:nvGrpSpPr>
        <p:grpSpPr>
          <a:xfrm>
            <a:off x="6955081" y="5807312"/>
            <a:ext cx="1599406" cy="867026"/>
            <a:chOff x="200694" y="1350448"/>
            <a:chExt cx="1599406" cy="1355938"/>
          </a:xfrm>
          <a:solidFill>
            <a:schemeClr val="accent2">
              <a:lumMod val="50000"/>
            </a:schemeClr>
          </a:solidFill>
        </p:grpSpPr>
        <p:sp>
          <p:nvSpPr>
            <p:cNvPr id="26" name="Rounded Rectangle 25"/>
            <p:cNvSpPr/>
            <p:nvPr/>
          </p:nvSpPr>
          <p:spPr>
            <a:xfrm>
              <a:off x="200694" y="1350448"/>
              <a:ext cx="1599406" cy="1355938"/>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Rounded Rectangle 4"/>
            <p:cNvSpPr txBox="1"/>
            <p:nvPr/>
          </p:nvSpPr>
          <p:spPr>
            <a:xfrm>
              <a:off x="240408" y="1390162"/>
              <a:ext cx="1519978" cy="127651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80010" rIns="106680" bIns="80010" numCol="1" spcCol="1270" anchor="ctr" anchorCtr="0">
              <a:noAutofit/>
            </a:bodyPr>
            <a:lstStyle/>
            <a:p>
              <a:pPr lvl="0" algn="ctr" defTabSz="1866900">
                <a:lnSpc>
                  <a:spcPct val="90000"/>
                </a:lnSpc>
                <a:spcBef>
                  <a:spcPct val="0"/>
                </a:spcBef>
                <a:spcAft>
                  <a:spcPct val="35000"/>
                </a:spcAft>
              </a:pPr>
              <a:r>
                <a:rPr lang="en-US" sz="1600" dirty="0" smtClean="0"/>
                <a:t>5</a:t>
              </a:r>
              <a:r>
                <a:rPr lang="en-US" sz="1600" dirty="0"/>
                <a:t>4</a:t>
              </a:r>
              <a:r>
                <a:rPr lang="en-US" sz="1600" kern="1200" dirty="0" smtClean="0"/>
                <a:t> GLH</a:t>
              </a:r>
            </a:p>
            <a:p>
              <a:pPr lvl="0" algn="ctr" defTabSz="1866900">
                <a:lnSpc>
                  <a:spcPct val="90000"/>
                </a:lnSpc>
                <a:spcBef>
                  <a:spcPct val="0"/>
                </a:spcBef>
                <a:spcAft>
                  <a:spcPct val="35000"/>
                </a:spcAft>
              </a:pPr>
              <a:r>
                <a:rPr lang="en-US" sz="1600" dirty="0" smtClean="0"/>
                <a:t>18</a:t>
              </a:r>
              <a:r>
                <a:rPr lang="en-US" sz="1600" kern="1200" dirty="0" smtClean="0"/>
                <a:t> Credits </a:t>
              </a:r>
              <a:endParaRPr lang="en-US" sz="1600" kern="1200" dirty="0"/>
            </a:p>
          </p:txBody>
        </p:sp>
      </p:grpSp>
      <p:sp>
        <p:nvSpPr>
          <p:cNvPr id="28" name="Rectangle 27"/>
          <p:cNvSpPr/>
          <p:nvPr/>
        </p:nvSpPr>
        <p:spPr>
          <a:xfrm>
            <a:off x="6346092" y="1205097"/>
            <a:ext cx="2657231" cy="1107996"/>
          </a:xfrm>
          <a:prstGeom prst="rect">
            <a:avLst/>
          </a:prstGeom>
        </p:spPr>
        <p:txBody>
          <a:bodyPr wrap="square">
            <a:spAutoFit/>
          </a:bodyPr>
          <a:lstStyle/>
          <a:p>
            <a:pPr lvl="0" algn="ctr"/>
            <a:r>
              <a:rPr lang="en-US" b="1" dirty="0">
                <a:solidFill>
                  <a:schemeClr val="accent1">
                    <a:lumMod val="50000"/>
                  </a:schemeClr>
                </a:solidFill>
              </a:rPr>
              <a:t>Optional Unit 436:</a:t>
            </a:r>
          </a:p>
          <a:p>
            <a:pPr lvl="0" algn="ctr"/>
            <a:r>
              <a:rPr lang="en-US" sz="1600" dirty="0" smtClean="0">
                <a:solidFill>
                  <a:schemeClr val="accent1">
                    <a:lumMod val="50000"/>
                  </a:schemeClr>
                </a:solidFill>
              </a:rPr>
              <a:t>Develop </a:t>
            </a:r>
            <a:r>
              <a:rPr lang="en-US" sz="1600" dirty="0">
                <a:solidFill>
                  <a:schemeClr val="accent1">
                    <a:lumMod val="50000"/>
                  </a:schemeClr>
                </a:solidFill>
              </a:rPr>
              <a:t>understanding of learning disability and autism  </a:t>
            </a:r>
          </a:p>
        </p:txBody>
      </p:sp>
      <p:sp>
        <p:nvSpPr>
          <p:cNvPr id="29" name="Rectangle 28"/>
          <p:cNvSpPr/>
          <p:nvPr/>
        </p:nvSpPr>
        <p:spPr>
          <a:xfrm>
            <a:off x="3645939" y="1205097"/>
            <a:ext cx="2551661" cy="861774"/>
          </a:xfrm>
          <a:prstGeom prst="rect">
            <a:avLst/>
          </a:prstGeom>
        </p:spPr>
        <p:txBody>
          <a:bodyPr wrap="square">
            <a:spAutoFit/>
          </a:bodyPr>
          <a:lstStyle/>
          <a:p>
            <a:pPr algn="ctr"/>
            <a:r>
              <a:rPr lang="en-US" b="1" dirty="0">
                <a:solidFill>
                  <a:schemeClr val="accent1">
                    <a:lumMod val="50000"/>
                  </a:schemeClr>
                </a:solidFill>
              </a:rPr>
              <a:t>Optional Unit 435:</a:t>
            </a:r>
          </a:p>
          <a:p>
            <a:pPr algn="ctr"/>
            <a:r>
              <a:rPr lang="en-US" sz="1600" dirty="0">
                <a:solidFill>
                  <a:schemeClr val="accent1">
                    <a:lumMod val="50000"/>
                  </a:schemeClr>
                </a:solidFill>
              </a:rPr>
              <a:t>Develop understanding of dementia</a:t>
            </a:r>
          </a:p>
        </p:txBody>
      </p:sp>
      <p:sp>
        <p:nvSpPr>
          <p:cNvPr id="30" name="Rectangle 29"/>
          <p:cNvSpPr/>
          <p:nvPr/>
        </p:nvSpPr>
        <p:spPr>
          <a:xfrm>
            <a:off x="9237784" y="1205097"/>
            <a:ext cx="2548548" cy="861774"/>
          </a:xfrm>
          <a:prstGeom prst="rect">
            <a:avLst/>
          </a:prstGeom>
        </p:spPr>
        <p:txBody>
          <a:bodyPr wrap="square">
            <a:spAutoFit/>
          </a:bodyPr>
          <a:lstStyle/>
          <a:p>
            <a:pPr algn="ctr"/>
            <a:r>
              <a:rPr lang="en-US" b="1" dirty="0"/>
              <a:t>Optional Unit 437: </a:t>
            </a:r>
            <a:r>
              <a:rPr lang="en-US" sz="1600" dirty="0"/>
              <a:t>Develop understanding of mental ill-health</a:t>
            </a:r>
          </a:p>
        </p:txBody>
      </p:sp>
      <p:sp>
        <p:nvSpPr>
          <p:cNvPr id="31" name="Flowchart: Alternate Process 30"/>
          <p:cNvSpPr/>
          <p:nvPr/>
        </p:nvSpPr>
        <p:spPr>
          <a:xfrm>
            <a:off x="9212478" y="2296628"/>
            <a:ext cx="2430585" cy="3329973"/>
          </a:xfrm>
          <a:prstGeom prst="flowChartAlternateProcess">
            <a:avLst/>
          </a:prstGeom>
          <a:solidFill>
            <a:schemeClr val="accent5">
              <a:lumMod val="75000"/>
            </a:schemeClr>
          </a:solidFill>
        </p:spPr>
        <p:txBody>
          <a:bodyPr wrap="none" lIns="0" tIns="0" rIns="0" bIns="0" rtlCol="0" anchor="ctr">
            <a:noAutofit/>
          </a:bodyPr>
          <a:lstStyle/>
          <a:p>
            <a:pPr algn="ctr"/>
            <a:endParaRPr lang="en-GB" dirty="0">
              <a:solidFill>
                <a:srgbClr val="000000"/>
              </a:solidFill>
            </a:endParaRPr>
          </a:p>
        </p:txBody>
      </p:sp>
      <p:sp>
        <p:nvSpPr>
          <p:cNvPr id="32" name="Rectangle 31"/>
          <p:cNvSpPr/>
          <p:nvPr/>
        </p:nvSpPr>
        <p:spPr>
          <a:xfrm>
            <a:off x="9212478" y="2749502"/>
            <a:ext cx="2424630" cy="2462213"/>
          </a:xfrm>
          <a:prstGeom prst="rect">
            <a:avLst/>
          </a:prstGeom>
        </p:spPr>
        <p:txBody>
          <a:bodyPr wrap="square">
            <a:spAutoFit/>
          </a:bodyPr>
          <a:lstStyle/>
          <a:p>
            <a:r>
              <a:rPr lang="en-US" sz="1100" dirty="0">
                <a:solidFill>
                  <a:schemeClr val="bg1"/>
                </a:solidFill>
                <a:latin typeface="SegoeUI"/>
              </a:rPr>
              <a:t>This unit aims to support learners to develop the knowledge</a:t>
            </a:r>
            <a:r>
              <a:rPr lang="en-US" sz="1100" dirty="0" smtClean="0">
                <a:solidFill>
                  <a:schemeClr val="bg1"/>
                </a:solidFill>
                <a:latin typeface="SegoeUI"/>
              </a:rPr>
              <a:t>, understanding </a:t>
            </a:r>
            <a:r>
              <a:rPr lang="en-US" sz="1100" dirty="0">
                <a:solidFill>
                  <a:schemeClr val="bg1"/>
                </a:solidFill>
                <a:latin typeface="SegoeUI"/>
              </a:rPr>
              <a:t>and skills needed to support carers who </a:t>
            </a:r>
            <a:r>
              <a:rPr lang="en-US" sz="1100" dirty="0" smtClean="0">
                <a:solidFill>
                  <a:schemeClr val="bg1"/>
                </a:solidFill>
                <a:latin typeface="SegoeUI"/>
              </a:rPr>
              <a:t>are providing </a:t>
            </a:r>
            <a:r>
              <a:rPr lang="en-US" sz="1100" dirty="0">
                <a:solidFill>
                  <a:schemeClr val="bg1"/>
                </a:solidFill>
                <a:latin typeface="SegoeUI"/>
              </a:rPr>
              <a:t>shared lives placements/arrangements to </a:t>
            </a:r>
            <a:r>
              <a:rPr lang="en-US" sz="1100" dirty="0" smtClean="0">
                <a:solidFill>
                  <a:schemeClr val="bg1"/>
                </a:solidFill>
                <a:latin typeface="SegoeUI"/>
              </a:rPr>
              <a:t>individuals </a:t>
            </a:r>
            <a:r>
              <a:rPr lang="en-GB" sz="1100" dirty="0" smtClean="0">
                <a:solidFill>
                  <a:schemeClr val="bg1"/>
                </a:solidFill>
                <a:latin typeface="SegoeUI"/>
              </a:rPr>
              <a:t>with </a:t>
            </a:r>
            <a:r>
              <a:rPr lang="en-GB" sz="1100" dirty="0">
                <a:solidFill>
                  <a:schemeClr val="bg1"/>
                </a:solidFill>
                <a:latin typeface="SegoeUI"/>
              </a:rPr>
              <a:t>mental </a:t>
            </a:r>
            <a:r>
              <a:rPr lang="en-GB" sz="1100" dirty="0" smtClean="0">
                <a:solidFill>
                  <a:schemeClr val="bg1"/>
                </a:solidFill>
                <a:latin typeface="SegoeUI"/>
              </a:rPr>
              <a:t>ill-health</a:t>
            </a:r>
          </a:p>
          <a:p>
            <a:endParaRPr lang="en-GB" sz="1100" dirty="0">
              <a:solidFill>
                <a:schemeClr val="bg1"/>
              </a:solidFill>
              <a:latin typeface="SegoeUI"/>
            </a:endParaRPr>
          </a:p>
          <a:p>
            <a:r>
              <a:rPr lang="en-US" sz="1100" dirty="0">
                <a:solidFill>
                  <a:schemeClr val="bg1"/>
                </a:solidFill>
                <a:latin typeface="SegoeUI"/>
              </a:rPr>
              <a:t>Throughout this unit references to ‘individual’ mean individuals</a:t>
            </a:r>
          </a:p>
          <a:p>
            <a:r>
              <a:rPr lang="en-GB" sz="1100" dirty="0">
                <a:solidFill>
                  <a:schemeClr val="bg1"/>
                </a:solidFill>
                <a:latin typeface="SegoeUI"/>
              </a:rPr>
              <a:t>living with mental ill-health.</a:t>
            </a:r>
          </a:p>
          <a:p>
            <a:endParaRPr lang="en-US" sz="1100" dirty="0" smtClean="0">
              <a:solidFill>
                <a:schemeClr val="bg1"/>
              </a:solidFill>
              <a:latin typeface="SegoeUI"/>
            </a:endParaRPr>
          </a:p>
          <a:p>
            <a:r>
              <a:rPr lang="en-US" sz="1100" dirty="0" smtClean="0">
                <a:solidFill>
                  <a:schemeClr val="bg1"/>
                </a:solidFill>
                <a:latin typeface="SegoeUI"/>
              </a:rPr>
              <a:t>The </a:t>
            </a:r>
            <a:r>
              <a:rPr lang="en-US" sz="1100" dirty="0">
                <a:solidFill>
                  <a:schemeClr val="bg1"/>
                </a:solidFill>
                <a:latin typeface="SegoeUI"/>
              </a:rPr>
              <a:t>term ‘carer’ refers to Adult Placement/Shared Lives carers</a:t>
            </a:r>
            <a:endParaRPr lang="en-GB" dirty="0">
              <a:solidFill>
                <a:schemeClr val="bg1"/>
              </a:solidFill>
            </a:endParaRPr>
          </a:p>
        </p:txBody>
      </p:sp>
      <p:grpSp>
        <p:nvGrpSpPr>
          <p:cNvPr id="33" name="Group 32"/>
          <p:cNvGrpSpPr/>
          <p:nvPr/>
        </p:nvGrpSpPr>
        <p:grpSpPr>
          <a:xfrm>
            <a:off x="9625090" y="5802132"/>
            <a:ext cx="1599406" cy="872206"/>
            <a:chOff x="200694" y="1350448"/>
            <a:chExt cx="1599406" cy="1355938"/>
          </a:xfrm>
          <a:solidFill>
            <a:schemeClr val="accent5">
              <a:lumMod val="50000"/>
            </a:schemeClr>
          </a:solidFill>
        </p:grpSpPr>
        <p:sp>
          <p:nvSpPr>
            <p:cNvPr id="34" name="Rounded Rectangle 33"/>
            <p:cNvSpPr/>
            <p:nvPr/>
          </p:nvSpPr>
          <p:spPr>
            <a:xfrm>
              <a:off x="200694" y="1350448"/>
              <a:ext cx="1599406" cy="1355938"/>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Rounded Rectangle 4"/>
            <p:cNvSpPr txBox="1"/>
            <p:nvPr/>
          </p:nvSpPr>
          <p:spPr>
            <a:xfrm>
              <a:off x="234922" y="1753805"/>
              <a:ext cx="1519978" cy="72728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80010" rIns="106680" bIns="80010" numCol="1" spcCol="1270" anchor="ctr" anchorCtr="0">
              <a:noAutofit/>
            </a:bodyPr>
            <a:lstStyle/>
            <a:p>
              <a:pPr lvl="0" algn="ctr" defTabSz="1866900">
                <a:lnSpc>
                  <a:spcPct val="90000"/>
                </a:lnSpc>
                <a:spcBef>
                  <a:spcPct val="0"/>
                </a:spcBef>
                <a:spcAft>
                  <a:spcPct val="35000"/>
                </a:spcAft>
              </a:pPr>
              <a:r>
                <a:rPr lang="en-US" sz="1600" dirty="0" smtClean="0"/>
                <a:t>55</a:t>
              </a:r>
              <a:r>
                <a:rPr lang="en-US" sz="1600" kern="1200" dirty="0" smtClean="0"/>
                <a:t> GLH</a:t>
              </a:r>
            </a:p>
            <a:p>
              <a:pPr lvl="0" algn="ctr" defTabSz="1866900">
                <a:lnSpc>
                  <a:spcPct val="90000"/>
                </a:lnSpc>
                <a:spcBef>
                  <a:spcPct val="0"/>
                </a:spcBef>
                <a:spcAft>
                  <a:spcPct val="35000"/>
                </a:spcAft>
              </a:pPr>
              <a:r>
                <a:rPr lang="en-US" sz="1600" dirty="0" smtClean="0"/>
                <a:t>18</a:t>
              </a:r>
              <a:r>
                <a:rPr lang="en-US" sz="1600" kern="1200" dirty="0" smtClean="0"/>
                <a:t> Credits </a:t>
              </a:r>
              <a:endParaRPr lang="en-US" sz="1600" kern="1200" dirty="0"/>
            </a:p>
          </p:txBody>
        </p:sp>
      </p:grpSp>
      <p:sp>
        <p:nvSpPr>
          <p:cNvPr id="37" name="TextBox 36"/>
          <p:cNvSpPr txBox="1"/>
          <p:nvPr/>
        </p:nvSpPr>
        <p:spPr>
          <a:xfrm>
            <a:off x="5921246" y="765190"/>
            <a:ext cx="800219" cy="584775"/>
          </a:xfrm>
          <a:prstGeom prst="rect">
            <a:avLst/>
          </a:prstGeom>
          <a:noFill/>
        </p:spPr>
        <p:txBody>
          <a:bodyPr wrap="none" rtlCol="0">
            <a:spAutoFit/>
          </a:bodyPr>
          <a:lstStyle/>
          <a:p>
            <a:r>
              <a:rPr lang="en-GB" sz="3200" b="1" dirty="0" smtClean="0">
                <a:solidFill>
                  <a:schemeClr val="tx1">
                    <a:lumMod val="50000"/>
                    <a:lumOff val="50000"/>
                  </a:schemeClr>
                </a:solidFill>
              </a:rPr>
              <a:t>OR</a:t>
            </a:r>
            <a:endParaRPr lang="en-GB" sz="3200" b="1" dirty="0">
              <a:solidFill>
                <a:schemeClr val="tx1">
                  <a:lumMod val="50000"/>
                  <a:lumOff val="50000"/>
                </a:schemeClr>
              </a:solidFill>
            </a:endParaRPr>
          </a:p>
        </p:txBody>
      </p:sp>
      <p:sp>
        <p:nvSpPr>
          <p:cNvPr id="39" name="Plus 38"/>
          <p:cNvSpPr/>
          <p:nvPr/>
        </p:nvSpPr>
        <p:spPr>
          <a:xfrm>
            <a:off x="2954278" y="1215725"/>
            <a:ext cx="914400" cy="914400"/>
          </a:xfrm>
          <a:prstGeom prst="mathPlus">
            <a:avLst/>
          </a:prstGeom>
          <a:solidFill>
            <a:schemeClr val="tx1">
              <a:lumMod val="50000"/>
              <a:lumOff val="50000"/>
            </a:schemeClr>
          </a:solidFill>
        </p:spPr>
        <p:txBody>
          <a:bodyPr wrap="none" lIns="0" tIns="0" rIns="0" bIns="0" rtlCol="0" anchor="ctr">
            <a:noAutofit/>
          </a:bodyPr>
          <a:lstStyle/>
          <a:p>
            <a:pPr algn="ctr"/>
            <a:endParaRPr lang="en-GB" dirty="0">
              <a:solidFill>
                <a:srgbClr val="000000"/>
              </a:solidFill>
            </a:endParaRPr>
          </a:p>
        </p:txBody>
      </p:sp>
      <p:sp>
        <p:nvSpPr>
          <p:cNvPr id="40" name="TextBox 39"/>
          <p:cNvSpPr txBox="1"/>
          <p:nvPr/>
        </p:nvSpPr>
        <p:spPr>
          <a:xfrm>
            <a:off x="8634129" y="765190"/>
            <a:ext cx="800219" cy="584775"/>
          </a:xfrm>
          <a:prstGeom prst="rect">
            <a:avLst/>
          </a:prstGeom>
          <a:noFill/>
        </p:spPr>
        <p:txBody>
          <a:bodyPr wrap="none" rtlCol="0">
            <a:spAutoFit/>
          </a:bodyPr>
          <a:lstStyle/>
          <a:p>
            <a:r>
              <a:rPr lang="en-GB" sz="3200" b="1" dirty="0" smtClean="0">
                <a:solidFill>
                  <a:schemeClr val="tx1">
                    <a:lumMod val="50000"/>
                    <a:lumOff val="50000"/>
                  </a:schemeClr>
                </a:solidFill>
              </a:rPr>
              <a:t>OR</a:t>
            </a:r>
            <a:endParaRPr lang="en-GB" sz="3200" b="1" dirty="0">
              <a:solidFill>
                <a:schemeClr val="tx1">
                  <a:lumMod val="50000"/>
                  <a:lumOff val="50000"/>
                </a:schemeClr>
              </a:solidFill>
            </a:endParaRPr>
          </a:p>
        </p:txBody>
      </p:sp>
      <p:grpSp>
        <p:nvGrpSpPr>
          <p:cNvPr id="41" name="Group 40"/>
          <p:cNvGrpSpPr/>
          <p:nvPr/>
        </p:nvGrpSpPr>
        <p:grpSpPr>
          <a:xfrm>
            <a:off x="126662" y="5679010"/>
            <a:ext cx="3291400" cy="1049896"/>
            <a:chOff x="7718400" y="5655506"/>
            <a:chExt cx="3291400" cy="1049896"/>
          </a:xfrm>
        </p:grpSpPr>
        <p:sp>
          <p:nvSpPr>
            <p:cNvPr id="42" name="Oval 41"/>
            <p:cNvSpPr/>
            <p:nvPr/>
          </p:nvSpPr>
          <p:spPr>
            <a:xfrm>
              <a:off x="7718400" y="5679010"/>
              <a:ext cx="1055352" cy="1026392"/>
            </a:xfrm>
            <a:prstGeom prst="ellipse">
              <a:avLst/>
            </a:prstGeom>
            <a:solidFill>
              <a:srgbClr val="CB076E"/>
            </a:solidFill>
            <a:ln>
              <a:solidFill>
                <a:srgbClr val="CB076E"/>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smtClean="0">
                  <a:ln>
                    <a:noFill/>
                  </a:ln>
                  <a:solidFill>
                    <a:srgbClr val="FFFFFF"/>
                  </a:solidFill>
                  <a:effectLst/>
                  <a:uLnTx/>
                  <a:uFillTx/>
                  <a:latin typeface="Arial" panose="020B0604020202020204"/>
                  <a:ea typeface="+mn-ea"/>
                  <a:cs typeface="+mn-cs"/>
                </a:rPr>
                <a:t>GLH:219 hrs</a:t>
              </a:r>
            </a:p>
          </p:txBody>
        </p:sp>
        <p:sp>
          <p:nvSpPr>
            <p:cNvPr id="43" name="Oval 42"/>
            <p:cNvSpPr/>
            <p:nvPr/>
          </p:nvSpPr>
          <p:spPr>
            <a:xfrm>
              <a:off x="8850000" y="5679010"/>
              <a:ext cx="1055352" cy="1026392"/>
            </a:xfrm>
            <a:prstGeom prst="ellipse">
              <a:avLst/>
            </a:prstGeom>
            <a:solidFill>
              <a:srgbClr val="65B2E6"/>
            </a:solidFill>
            <a:ln>
              <a:solidFill>
                <a:srgbClr val="00B0F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lvl="0" algn="ctr">
                <a:defRPr/>
              </a:pPr>
              <a:r>
                <a:rPr lang="en-GB" sz="1200" b="1" dirty="0">
                  <a:solidFill>
                    <a:srgbClr val="FFFFFF"/>
                  </a:solidFill>
                </a:rPr>
                <a:t>TQT: 520 hrs </a:t>
              </a:r>
            </a:p>
          </p:txBody>
        </p:sp>
        <p:sp>
          <p:nvSpPr>
            <p:cNvPr id="44" name="Oval 43"/>
            <p:cNvSpPr/>
            <p:nvPr/>
          </p:nvSpPr>
          <p:spPr>
            <a:xfrm>
              <a:off x="9954448" y="5655506"/>
              <a:ext cx="1055352" cy="1026392"/>
            </a:xfrm>
            <a:prstGeom prst="ellipse">
              <a:avLst/>
            </a:prstGeom>
            <a:solidFill>
              <a:schemeClr val="accent2"/>
            </a:solidFill>
            <a:ln>
              <a:solidFill>
                <a:schemeClr val="accent2"/>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smtClean="0">
                  <a:ln>
                    <a:noFill/>
                  </a:ln>
                  <a:solidFill>
                    <a:srgbClr val="FFFFFF"/>
                  </a:solidFill>
                  <a:effectLst/>
                  <a:uLnTx/>
                  <a:uFillTx/>
                  <a:latin typeface="Arial" panose="020B0604020202020204"/>
                  <a:ea typeface="+mn-ea"/>
                  <a:cs typeface="+mn-cs"/>
                </a:rPr>
                <a:t>52 credits</a:t>
              </a:r>
            </a:p>
          </p:txBody>
        </p:sp>
      </p:grpSp>
      <p:sp>
        <p:nvSpPr>
          <p:cNvPr id="45" name="Rectangle 44"/>
          <p:cNvSpPr/>
          <p:nvPr/>
        </p:nvSpPr>
        <p:spPr>
          <a:xfrm>
            <a:off x="318051" y="186083"/>
            <a:ext cx="9221949" cy="400110"/>
          </a:xfrm>
          <a:prstGeom prst="rect">
            <a:avLst/>
          </a:prstGeom>
        </p:spPr>
        <p:txBody>
          <a:bodyPr wrap="square">
            <a:spAutoFit/>
          </a:bodyPr>
          <a:lstStyle/>
          <a:p>
            <a:r>
              <a:rPr lang="en-US" sz="2000" b="1" dirty="0" smtClean="0">
                <a:solidFill>
                  <a:srgbClr val="007BB9"/>
                </a:solidFill>
                <a:ea typeface="+mj-ea"/>
                <a:cs typeface="+mj-cs"/>
              </a:rPr>
              <a:t>Level 4 Adult Placement/Shared Lives</a:t>
            </a:r>
            <a:r>
              <a:rPr lang="en-GB" sz="2000" b="1" dirty="0" smtClean="0">
                <a:solidFill>
                  <a:srgbClr val="007BB9"/>
                </a:solidFill>
                <a:ea typeface="+mj-ea"/>
                <a:cs typeface="+mj-cs"/>
              </a:rPr>
              <a:t> </a:t>
            </a:r>
            <a:r>
              <a:rPr lang="en-GB" sz="2000" b="1" dirty="0">
                <a:solidFill>
                  <a:srgbClr val="007BB9"/>
                </a:solidFill>
                <a:ea typeface="+mj-ea"/>
                <a:cs typeface="+mj-cs"/>
              </a:rPr>
              <a:t>- </a:t>
            </a:r>
            <a:r>
              <a:rPr lang="en-GB" sz="1400" b="1" dirty="0">
                <a:solidFill>
                  <a:srgbClr val="007BB9"/>
                </a:solidFill>
                <a:ea typeface="+mj-ea"/>
                <a:cs typeface="+mj-cs"/>
              </a:rPr>
              <a:t>qualification structure </a:t>
            </a:r>
            <a:r>
              <a:rPr lang="en-GB" sz="1400" b="1" dirty="0" smtClean="0">
                <a:solidFill>
                  <a:srgbClr val="007BB9"/>
                </a:solidFill>
                <a:ea typeface="+mj-ea"/>
                <a:cs typeface="+mj-cs"/>
              </a:rPr>
              <a:t>and </a:t>
            </a:r>
            <a:r>
              <a:rPr lang="en-GB" sz="1400" b="1" dirty="0" smtClean="0">
                <a:solidFill>
                  <a:schemeClr val="accent1"/>
                </a:solidFill>
                <a:ea typeface="+mj-ea"/>
                <a:cs typeface="+mj-cs"/>
              </a:rPr>
              <a:t>sequential </a:t>
            </a:r>
            <a:r>
              <a:rPr lang="en-GB" sz="1400" b="1" dirty="0">
                <a:solidFill>
                  <a:schemeClr val="accent1"/>
                </a:solidFill>
                <a:ea typeface="+mj-ea"/>
                <a:cs typeface="+mj-cs"/>
              </a:rPr>
              <a:t>delivery </a:t>
            </a:r>
            <a:endParaRPr lang="en-GB" sz="1400" b="1" dirty="0">
              <a:solidFill>
                <a:schemeClr val="accent1"/>
              </a:solidFill>
            </a:endParaRPr>
          </a:p>
        </p:txBody>
      </p:sp>
      <p:sp>
        <p:nvSpPr>
          <p:cNvPr id="46" name="Oval Callout 45"/>
          <p:cNvSpPr/>
          <p:nvPr/>
        </p:nvSpPr>
        <p:spPr>
          <a:xfrm>
            <a:off x="9237784" y="30914"/>
            <a:ext cx="2978496" cy="934286"/>
          </a:xfrm>
          <a:prstGeom prst="wedgeEllipseCallout">
            <a:avLst>
              <a:gd name="adj1" fmla="val -39612"/>
              <a:gd name="adj2" fmla="val 62165"/>
            </a:avLst>
          </a:prstGeom>
          <a:solidFill>
            <a:schemeClr val="accent1">
              <a:lumMod val="60000"/>
              <a:lumOff val="40000"/>
            </a:schemeClr>
          </a:solidFill>
          <a:ln>
            <a:solidFill>
              <a:schemeClr val="accent1">
                <a:lumMod val="60000"/>
                <a:lumOff val="40000"/>
              </a:schemeClr>
            </a:solidFill>
          </a:ln>
        </p:spPr>
        <p:txBody>
          <a:bodyPr wrap="none" lIns="0" tIns="0" rIns="0" bIns="0" rtlCol="0" anchor="ctr">
            <a:noAutofit/>
          </a:bodyPr>
          <a:lstStyle/>
          <a:p>
            <a:pPr algn="ctr"/>
            <a:r>
              <a:rPr lang="en-GB" sz="1400" b="1" dirty="0" smtClean="0">
                <a:solidFill>
                  <a:schemeClr val="bg1"/>
                </a:solidFill>
              </a:rPr>
              <a:t>The</a:t>
            </a:r>
          </a:p>
          <a:p>
            <a:pPr algn="ctr"/>
            <a:r>
              <a:rPr lang="en-GB" sz="1400" b="1" dirty="0" smtClean="0">
                <a:solidFill>
                  <a:schemeClr val="bg1"/>
                </a:solidFill>
              </a:rPr>
              <a:t>optional unit choice denotes</a:t>
            </a:r>
          </a:p>
          <a:p>
            <a:pPr algn="ctr"/>
            <a:r>
              <a:rPr lang="en-GB" sz="1400" b="1" dirty="0" smtClean="0">
                <a:solidFill>
                  <a:schemeClr val="bg1"/>
                </a:solidFill>
              </a:rPr>
              <a:t> the pathway followed</a:t>
            </a:r>
            <a:endParaRPr lang="en-GB" sz="1400" b="1" dirty="0">
              <a:solidFill>
                <a:schemeClr val="bg1"/>
              </a:solidFill>
            </a:endParaRPr>
          </a:p>
        </p:txBody>
      </p:sp>
    </p:spTree>
    <p:extLst>
      <p:ext uri="{BB962C8B-B14F-4D97-AF65-F5344CB8AC3E}">
        <p14:creationId xmlns:p14="http://schemas.microsoft.com/office/powerpoint/2010/main" val="1016517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F7FD29-53D8-FF47-9E58-9E2413A82BD7}"/>
              </a:ext>
            </a:extLst>
          </p:cNvPr>
          <p:cNvSpPr>
            <a:spLocks noGrp="1"/>
          </p:cNvSpPr>
          <p:nvPr>
            <p:ph type="title"/>
          </p:nvPr>
        </p:nvSpPr>
        <p:spPr/>
        <p:txBody>
          <a:bodyPr/>
          <a:lstStyle/>
          <a:p>
            <a:r>
              <a:rPr lang="en-US" sz="1800" b="1" dirty="0">
                <a:latin typeface="Lato"/>
              </a:rPr>
              <a:t>Range Statements</a:t>
            </a:r>
          </a:p>
        </p:txBody>
      </p:sp>
      <p:sp>
        <p:nvSpPr>
          <p:cNvPr id="4" name="Rectangle 3"/>
          <p:cNvSpPr/>
          <p:nvPr/>
        </p:nvSpPr>
        <p:spPr>
          <a:xfrm>
            <a:off x="282011" y="3992895"/>
            <a:ext cx="5835416" cy="1754326"/>
          </a:xfrm>
          <a:prstGeom prst="rect">
            <a:avLst/>
          </a:prstGeom>
          <a:ln>
            <a:solidFill>
              <a:schemeClr val="accent1"/>
            </a:solidFill>
          </a:ln>
        </p:spPr>
        <p:txBody>
          <a:bodyPr wrap="square">
            <a:spAutoFit/>
          </a:bodyPr>
          <a:lstStyle/>
          <a:p>
            <a:r>
              <a:rPr lang="en-GB" dirty="0">
                <a:solidFill>
                  <a:srgbClr val="0077C8"/>
                </a:solidFill>
                <a:latin typeface="Lato"/>
                <a:ea typeface="Times New Roman" panose="02020603050405020304" pitchFamily="18" charset="0"/>
                <a:cs typeface="Segoe UI" panose="020B0502040204020203" pitchFamily="34" charset="0"/>
              </a:rPr>
              <a:t>Whilst all elements listed in the range </a:t>
            </a:r>
            <a:r>
              <a:rPr lang="en-GB" b="1" dirty="0">
                <a:solidFill>
                  <a:schemeClr val="tx2"/>
                </a:solidFill>
                <a:latin typeface="Lato"/>
                <a:ea typeface="Times New Roman" panose="02020603050405020304" pitchFamily="18" charset="0"/>
                <a:cs typeface="Segoe UI" panose="020B0502040204020203" pitchFamily="34" charset="0"/>
              </a:rPr>
              <a:t>MUST</a:t>
            </a:r>
            <a:r>
              <a:rPr lang="en-GB" dirty="0">
                <a:solidFill>
                  <a:srgbClr val="0077C8"/>
                </a:solidFill>
                <a:latin typeface="Lato"/>
                <a:ea typeface="Times New Roman" panose="02020603050405020304" pitchFamily="18" charset="0"/>
                <a:cs typeface="Segoe UI" panose="020B0502040204020203" pitchFamily="34" charset="0"/>
              </a:rPr>
              <a:t> be delivered, it is </a:t>
            </a:r>
            <a:r>
              <a:rPr lang="en-GB" b="1" dirty="0">
                <a:solidFill>
                  <a:schemeClr val="tx2"/>
                </a:solidFill>
                <a:latin typeface="Lato"/>
                <a:ea typeface="Times New Roman" panose="02020603050405020304" pitchFamily="18" charset="0"/>
                <a:cs typeface="Segoe UI" panose="020B0502040204020203" pitchFamily="34" charset="0"/>
              </a:rPr>
              <a:t>not expected </a:t>
            </a:r>
            <a:r>
              <a:rPr lang="en-GB" dirty="0">
                <a:solidFill>
                  <a:srgbClr val="0077C8"/>
                </a:solidFill>
                <a:latin typeface="Lato"/>
                <a:ea typeface="Times New Roman" panose="02020603050405020304" pitchFamily="18" charset="0"/>
                <a:cs typeface="Segoe UI" panose="020B0502040204020203" pitchFamily="34" charset="0"/>
              </a:rPr>
              <a:t>that all range elements must be specifically observed during the assessment process; reflecting that the </a:t>
            </a:r>
            <a:r>
              <a:rPr lang="en-GB" b="1" dirty="0">
                <a:solidFill>
                  <a:schemeClr val="tx2"/>
                </a:solidFill>
                <a:latin typeface="Lato"/>
                <a:ea typeface="Times New Roman" panose="02020603050405020304" pitchFamily="18" charset="0"/>
                <a:cs typeface="Segoe UI" panose="020B0502040204020203" pitchFamily="34" charset="0"/>
              </a:rPr>
              <a:t>assessment judgement is to be made as a holistic judgement</a:t>
            </a:r>
            <a:r>
              <a:rPr lang="en-GB" dirty="0">
                <a:solidFill>
                  <a:srgbClr val="0077C8"/>
                </a:solidFill>
                <a:latin typeface="Lato"/>
                <a:ea typeface="Times New Roman" panose="02020603050405020304" pitchFamily="18" charset="0"/>
                <a:cs typeface="Segoe UI" panose="020B0502040204020203" pitchFamily="34" charset="0"/>
              </a:rPr>
              <a:t>, and based at the level of the learning outcome</a:t>
            </a:r>
            <a:endParaRPr lang="en-GB" dirty="0">
              <a:solidFill>
                <a:srgbClr val="0077C8"/>
              </a:solidFill>
            </a:endParaRPr>
          </a:p>
        </p:txBody>
      </p:sp>
      <p:pic>
        <p:nvPicPr>
          <p:cNvPr id="2" name="Picture 1"/>
          <p:cNvPicPr>
            <a:picLocks noChangeAspect="1"/>
          </p:cNvPicPr>
          <p:nvPr/>
        </p:nvPicPr>
        <p:blipFill>
          <a:blip r:embed="rId2"/>
          <a:stretch>
            <a:fillRect/>
          </a:stretch>
        </p:blipFill>
        <p:spPr>
          <a:xfrm>
            <a:off x="7595191" y="980901"/>
            <a:ext cx="4324761" cy="5727793"/>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cxnSp>
        <p:nvCxnSpPr>
          <p:cNvPr id="15" name="Straight Arrow Connector 14"/>
          <p:cNvCxnSpPr/>
          <p:nvPr/>
        </p:nvCxnSpPr>
        <p:spPr>
          <a:xfrm>
            <a:off x="5393672" y="2577252"/>
            <a:ext cx="2881204" cy="19282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652088" y="2407910"/>
            <a:ext cx="2364371" cy="3169969"/>
          </a:xfrm>
          <a:prstGeom prst="straightConnector1">
            <a:avLst/>
          </a:prstGeom>
          <a:ln w="952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11748" y="1050432"/>
            <a:ext cx="5805679" cy="2406968"/>
          </a:xfrm>
          <a:prstGeom prst="roundRect">
            <a:avLst>
              <a:gd name="adj" fmla="val 5099"/>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dirty="0">
                <a:solidFill>
                  <a:schemeClr val="bg1"/>
                </a:solidFill>
              </a:rPr>
              <a:t>In the</a:t>
            </a:r>
            <a:r>
              <a:rPr lang="en-GB" b="1" dirty="0">
                <a:solidFill>
                  <a:schemeClr val="bg1"/>
                </a:solidFill>
              </a:rPr>
              <a:t> </a:t>
            </a:r>
            <a:r>
              <a:rPr lang="en-GB" dirty="0">
                <a:solidFill>
                  <a:schemeClr val="bg1"/>
                </a:solidFill>
              </a:rPr>
              <a:t>qualification</a:t>
            </a:r>
            <a:r>
              <a:rPr lang="en-GB" b="1" dirty="0">
                <a:solidFill>
                  <a:schemeClr val="bg1"/>
                </a:solidFill>
              </a:rPr>
              <a:t> </a:t>
            </a:r>
            <a:r>
              <a:rPr lang="en-GB" dirty="0">
                <a:solidFill>
                  <a:schemeClr val="bg1"/>
                </a:solidFill>
              </a:rPr>
              <a:t>some words or phrases within the assessment criteria are presented in </a:t>
            </a:r>
            <a:r>
              <a:rPr lang="en-GB" b="1" dirty="0">
                <a:solidFill>
                  <a:schemeClr val="bg1"/>
                </a:solidFill>
              </a:rPr>
              <a:t>bold</a:t>
            </a:r>
            <a:r>
              <a:rPr lang="en-GB" dirty="0">
                <a:solidFill>
                  <a:schemeClr val="bg1"/>
                </a:solidFill>
              </a:rPr>
              <a:t>, this means a range has been provided and will be presented at the bottom of the learning outcome.  </a:t>
            </a:r>
          </a:p>
          <a:p>
            <a:endParaRPr lang="en-GB" dirty="0">
              <a:solidFill>
                <a:schemeClr val="bg1"/>
              </a:solidFill>
            </a:endParaRPr>
          </a:p>
          <a:p>
            <a:r>
              <a:rPr lang="en-GB" dirty="0">
                <a:solidFill>
                  <a:schemeClr val="bg1"/>
                </a:solidFill>
              </a:rPr>
              <a:t>The range contains information about the depth and amount of detail required for a specific assessment criteria. </a:t>
            </a:r>
          </a:p>
        </p:txBody>
      </p:sp>
    </p:spTree>
    <p:extLst>
      <p:ext uri="{BB962C8B-B14F-4D97-AF65-F5344CB8AC3E}">
        <p14:creationId xmlns:p14="http://schemas.microsoft.com/office/powerpoint/2010/main" val="10028828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xtBox 1"/>
          <p:cNvSpPr txBox="1"/>
          <p:nvPr/>
        </p:nvSpPr>
        <p:spPr>
          <a:xfrm>
            <a:off x="5098219" y="612844"/>
            <a:ext cx="6767210"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Activity 1:</a:t>
            </a:r>
            <a:r>
              <a:rPr lang="en-GB" sz="3600" dirty="0">
                <a:solidFill>
                  <a:srgbClr val="FFFFFF"/>
                </a:solidFill>
                <a:latin typeface="Arial" panose="020B0604020202020204"/>
              </a:rPr>
              <a:t> Review of unit content </a:t>
            </a:r>
            <a:endParaRPr lang="en-GB" sz="3600" dirty="0" smtClean="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smtClean="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smtClean="0">
                <a:ln>
                  <a:noFill/>
                </a:ln>
                <a:solidFill>
                  <a:srgbClr val="FFFFFF"/>
                </a:solidFill>
                <a:effectLst/>
                <a:uLnTx/>
                <a:uFillTx/>
                <a:latin typeface="Arial" panose="020B0604020202020204"/>
                <a:ea typeface="+mn-ea"/>
                <a:cs typeface="+mn-cs"/>
              </a:rPr>
              <a:t>Things to consider: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600" dirty="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smtClean="0">
                <a:ln>
                  <a:noFill/>
                </a:ln>
                <a:solidFill>
                  <a:srgbClr val="FFFFFF"/>
                </a:solidFill>
                <a:effectLst/>
                <a:uLnTx/>
                <a:uFillTx/>
                <a:latin typeface="Arial" panose="020B0604020202020204"/>
              </a:rPr>
              <a:t>1. </a:t>
            </a:r>
            <a:r>
              <a:rPr lang="en-GB" sz="2400" dirty="0" smtClean="0">
                <a:solidFill>
                  <a:srgbClr val="FFFFFF"/>
                </a:solidFill>
                <a:latin typeface="Arial" panose="020B0604020202020204"/>
              </a:rPr>
              <a:t>Which ‘pathway’ units are the best fit for your learners</a:t>
            </a:r>
            <a:endParaRPr kumimoji="0" lang="en-GB" sz="2400" b="0" i="0" u="none" strike="noStrike" kern="1200" cap="none" spc="0" normalizeH="0" baseline="0" noProof="0" dirty="0" smtClean="0">
              <a:ln>
                <a:noFill/>
              </a:ln>
              <a:solidFill>
                <a:srgbClr val="FFFFFF"/>
              </a:solidFill>
              <a:effectLst/>
              <a:uLnTx/>
              <a:uFillTx/>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rgbClr val="FFFFFF"/>
                </a:solidFill>
                <a:latin typeface="Arial" panose="020B0604020202020204"/>
              </a:rPr>
              <a:t>2</a:t>
            </a:r>
            <a:r>
              <a:rPr lang="en-GB" sz="2400" dirty="0" smtClean="0">
                <a:solidFill>
                  <a:srgbClr val="FFFFFF"/>
                </a:solidFill>
                <a:latin typeface="Arial" panose="020B0604020202020204"/>
              </a:rPr>
              <a:t>. How best to integrate delivery across all units you may offer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smtClean="0">
                <a:ln>
                  <a:noFill/>
                </a:ln>
                <a:solidFill>
                  <a:srgbClr val="FFFFFF"/>
                </a:solidFill>
                <a:effectLst/>
                <a:uLnTx/>
                <a:uFillTx/>
                <a:latin typeface="Arial" panose="020B0604020202020204"/>
              </a:rPr>
              <a:t>3. Opportunities</a:t>
            </a:r>
            <a:r>
              <a:rPr kumimoji="0" lang="en-GB" sz="2400" b="0" i="0" u="none" strike="noStrike" kern="1200" cap="none" spc="0" normalizeH="0" noProof="0" dirty="0" smtClean="0">
                <a:ln>
                  <a:noFill/>
                </a:ln>
                <a:solidFill>
                  <a:srgbClr val="FFFFFF"/>
                </a:solidFill>
                <a:effectLst/>
                <a:uLnTx/>
                <a:uFillTx/>
                <a:latin typeface="Arial" panose="020B0604020202020204"/>
              </a:rPr>
              <a:t> for blended/online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aseline="0" dirty="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noProof="0" dirty="0" smtClean="0">
                <a:ln>
                  <a:noFill/>
                </a:ln>
                <a:solidFill>
                  <a:srgbClr val="FFFFFF"/>
                </a:solidFill>
                <a:effectLst/>
                <a:uLnTx/>
                <a:uFillTx/>
                <a:latin typeface="Arial" panose="020B0604020202020204"/>
              </a:rPr>
              <a:t>(20mins)</a:t>
            </a:r>
            <a:endParaRPr kumimoji="0" lang="en-GB" sz="2400" b="0" i="0" u="none" strike="noStrike" kern="1200" cap="none" spc="0" normalizeH="0" baseline="0" noProof="0" dirty="0">
              <a:ln>
                <a:noFill/>
              </a:ln>
              <a:solidFill>
                <a:srgbClr val="FFFFFF"/>
              </a:solidFill>
              <a:effectLst/>
              <a:uLnTx/>
              <a:uFillTx/>
              <a:latin typeface="Arial" panose="020B0604020202020204"/>
            </a:endParaRPr>
          </a:p>
        </p:txBody>
      </p:sp>
      <p:pic>
        <p:nvPicPr>
          <p:cNvPr id="3" name="Picture 2"/>
          <p:cNvPicPr>
            <a:picLocks noChangeAspect="1"/>
          </p:cNvPicPr>
          <p:nvPr/>
        </p:nvPicPr>
        <p:blipFill>
          <a:blip r:embed="rId3"/>
          <a:stretch>
            <a:fillRect/>
          </a:stretch>
        </p:blipFill>
        <p:spPr>
          <a:xfrm>
            <a:off x="759772" y="1340939"/>
            <a:ext cx="4176122" cy="4176122"/>
          </a:xfrm>
          <a:prstGeom prst="rect">
            <a:avLst/>
          </a:prstGeom>
        </p:spPr>
      </p:pic>
    </p:spTree>
    <p:extLst>
      <p:ext uri="{BB962C8B-B14F-4D97-AF65-F5344CB8AC3E}">
        <p14:creationId xmlns:p14="http://schemas.microsoft.com/office/powerpoint/2010/main" val="3339773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333047" y="2764442"/>
            <a:ext cx="563418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600" dirty="0" smtClean="0">
                <a:solidFill>
                  <a:schemeClr val="bg1"/>
                </a:solidFill>
                <a:latin typeface="Arial" panose="020B0604020202020204"/>
              </a:rPr>
              <a:t>Break (10 mins)</a:t>
            </a:r>
            <a:endParaRPr kumimoji="0" lang="en-GB" sz="3600" b="0" i="0" u="none" strike="noStrike" kern="1200" cap="none" spc="0" normalizeH="0" baseline="0" noProof="0" dirty="0">
              <a:ln>
                <a:noFill/>
              </a:ln>
              <a:solidFill>
                <a:schemeClr val="bg1"/>
              </a:solidFill>
              <a:effectLst/>
              <a:uLnTx/>
              <a:uFillTx/>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9056" r="14278"/>
          <a:stretch/>
        </p:blipFill>
        <p:spPr>
          <a:xfrm>
            <a:off x="830935" y="1259524"/>
            <a:ext cx="4176000" cy="4176000"/>
          </a:xfrm>
          <a:prstGeom prst="ellipse">
            <a:avLst/>
          </a:prstGeom>
        </p:spPr>
      </p:pic>
    </p:spTree>
    <p:extLst>
      <p:ext uri="{BB962C8B-B14F-4D97-AF65-F5344CB8AC3E}">
        <p14:creationId xmlns:p14="http://schemas.microsoft.com/office/powerpoint/2010/main" val="1340522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6563134" y="2228671"/>
            <a:ext cx="3810952"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smtClean="0">
                <a:ln>
                  <a:noFill/>
                </a:ln>
                <a:solidFill>
                  <a:srgbClr val="FFFFFF"/>
                </a:solidFill>
                <a:effectLst/>
                <a:uLnTx/>
                <a:uFillTx/>
                <a:latin typeface="Arial" panose="020B0604020202020204"/>
                <a:ea typeface="+mn-ea"/>
                <a:cs typeface="+mn-cs"/>
              </a:rPr>
              <a:t>Discussion</a:t>
            </a:r>
            <a:r>
              <a:rPr kumimoji="0" lang="en-GB" sz="3600" b="0" i="0" u="none" strike="noStrike" kern="1200" cap="none" spc="0" normalizeH="0" noProof="0" dirty="0" smtClean="0">
                <a:ln>
                  <a:noFill/>
                </a:ln>
                <a:solidFill>
                  <a:srgbClr val="FFFFFF"/>
                </a:solidFill>
                <a:effectLst/>
                <a:uLnTx/>
                <a:uFillTx/>
                <a:latin typeface="Arial" panose="020B0604020202020204"/>
                <a:ea typeface="+mn-ea"/>
                <a:cs typeface="+mn-cs"/>
              </a:rPr>
              <a:t> and questions (10mins)</a:t>
            </a: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4" name="Picture 3"/>
          <p:cNvPicPr>
            <a:picLocks noChangeAspect="1"/>
          </p:cNvPicPr>
          <p:nvPr/>
        </p:nvPicPr>
        <p:blipFill>
          <a:blip r:embed="rId3"/>
          <a:stretch>
            <a:fillRect/>
          </a:stretch>
        </p:blipFill>
        <p:spPr>
          <a:xfrm>
            <a:off x="787067" y="1340939"/>
            <a:ext cx="4176122" cy="4176122"/>
          </a:xfrm>
          <a:prstGeom prst="rect">
            <a:avLst/>
          </a:prstGeom>
        </p:spPr>
      </p:pic>
    </p:spTree>
    <p:extLst>
      <p:ext uri="{BB962C8B-B14F-4D97-AF65-F5344CB8AC3E}">
        <p14:creationId xmlns:p14="http://schemas.microsoft.com/office/powerpoint/2010/main" val="1520817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5" name="TextBox 4"/>
          <p:cNvSpPr txBox="1"/>
          <p:nvPr/>
        </p:nvSpPr>
        <p:spPr>
          <a:xfrm>
            <a:off x="5334638" y="1582573"/>
            <a:ext cx="6679524"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Centre Staffing and external roles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600" dirty="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3" name="Picture 2"/>
          <p:cNvPicPr>
            <a:picLocks noChangeAspect="1"/>
          </p:cNvPicPr>
          <p:nvPr/>
        </p:nvPicPr>
        <p:blipFill>
          <a:blip r:embed="rId3"/>
          <a:stretch>
            <a:fillRect/>
          </a:stretch>
        </p:blipFill>
        <p:spPr>
          <a:xfrm>
            <a:off x="814363" y="1202672"/>
            <a:ext cx="4176122" cy="4176122"/>
          </a:xfrm>
          <a:prstGeom prst="rect">
            <a:avLst/>
          </a:prstGeom>
        </p:spPr>
      </p:pic>
    </p:spTree>
    <p:extLst>
      <p:ext uri="{BB962C8B-B14F-4D97-AF65-F5344CB8AC3E}">
        <p14:creationId xmlns:p14="http://schemas.microsoft.com/office/powerpoint/2010/main" val="3556227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D1BBF5-9C26-5748-9A7C-2DF05B32B242}"/>
              </a:ext>
            </a:extLst>
          </p:cNvPr>
          <p:cNvSpPr/>
          <p:nvPr/>
        </p:nvSpPr>
        <p:spPr>
          <a:xfrm>
            <a:off x="5241305" y="1333073"/>
            <a:ext cx="6199085" cy="2862322"/>
          </a:xfrm>
          <a:prstGeom prst="rect">
            <a:avLst/>
          </a:prstGeom>
        </p:spPr>
        <p:txBody>
          <a:bodyPr wrap="square">
            <a:spAutoFit/>
          </a:bodyPr>
          <a:lstStyle/>
          <a:p>
            <a:r>
              <a:rPr lang="en-GB" dirty="0">
                <a:solidFill>
                  <a:schemeClr val="accent1"/>
                </a:solidFill>
              </a:rPr>
              <a:t>City &amp; Guilds and WJEC continue to work collaboratively and in partnership with the following organisations who will also be contributing to this event:</a:t>
            </a:r>
          </a:p>
          <a:p>
            <a:endParaRPr lang="en-GB" dirty="0">
              <a:solidFill>
                <a:schemeClr val="accent1"/>
              </a:solidFill>
            </a:endParaRPr>
          </a:p>
          <a:p>
            <a:pPr marL="285750" indent="-285750">
              <a:buFont typeface="Arial" panose="020B0604020202020204" pitchFamily="34" charset="0"/>
              <a:buChar char="•"/>
            </a:pPr>
            <a:r>
              <a:rPr lang="en-GB" dirty="0">
                <a:solidFill>
                  <a:schemeClr val="accent1"/>
                </a:solidFill>
              </a:rPr>
              <a:t>Qualifications Wales</a:t>
            </a:r>
          </a:p>
          <a:p>
            <a:pPr marL="285750" indent="-285750">
              <a:buFont typeface="Arial" panose="020B0604020202020204" pitchFamily="34" charset="0"/>
              <a:buChar char="•"/>
            </a:pPr>
            <a:r>
              <a:rPr lang="en-GB" dirty="0">
                <a:solidFill>
                  <a:schemeClr val="accent1"/>
                </a:solidFill>
              </a:rPr>
              <a:t>Social Care Wales</a:t>
            </a:r>
          </a:p>
          <a:p>
            <a:pPr marL="285750" indent="-285750">
              <a:buFont typeface="Arial" panose="020B0604020202020204" pitchFamily="34" charset="0"/>
              <a:buChar char="•"/>
            </a:pPr>
            <a:r>
              <a:rPr lang="en-GB" dirty="0">
                <a:solidFill>
                  <a:schemeClr val="accent1"/>
                </a:solidFill>
              </a:rPr>
              <a:t>Health Education and Improvement Wales </a:t>
            </a:r>
          </a:p>
          <a:p>
            <a:endParaRPr lang="en-GB" dirty="0">
              <a:solidFill>
                <a:schemeClr val="accent1"/>
              </a:solidFill>
            </a:endParaRPr>
          </a:p>
          <a:p>
            <a:endParaRPr lang="en-GB" dirty="0">
              <a:solidFill>
                <a:schemeClr val="accent1"/>
              </a:solidFill>
            </a:endParaRPr>
          </a:p>
          <a:p>
            <a:endParaRPr lang="en-GB" dirty="0">
              <a:solidFill>
                <a:schemeClr val="accent1"/>
              </a:solidFill>
            </a:endParaRPr>
          </a:p>
        </p:txBody>
      </p:sp>
      <p:sp>
        <p:nvSpPr>
          <p:cNvPr id="3" name="TextBox 2"/>
          <p:cNvSpPr txBox="1"/>
          <p:nvPr/>
        </p:nvSpPr>
        <p:spPr>
          <a:xfrm>
            <a:off x="357166" y="1333073"/>
            <a:ext cx="4728353" cy="4801314"/>
          </a:xfrm>
          <a:prstGeom prst="rect">
            <a:avLst/>
          </a:prstGeom>
          <a:noFill/>
        </p:spPr>
        <p:txBody>
          <a:bodyPr wrap="square" rtlCol="0">
            <a:spAutoFit/>
          </a:bodyPr>
          <a:lstStyle/>
          <a:p>
            <a:r>
              <a:rPr lang="en-GB" dirty="0"/>
              <a:t>This event is supported and facilitated by representatives and subject specialists from City &amp; Guilds, with support from colleagues from WJEC.</a:t>
            </a:r>
          </a:p>
          <a:p>
            <a:r>
              <a:rPr lang="en-GB" dirty="0"/>
              <a:t/>
            </a:r>
            <a:br>
              <a:rPr lang="en-GB" dirty="0"/>
            </a:br>
            <a:endParaRPr lang="en-GB" dirty="0"/>
          </a:p>
          <a:p>
            <a:r>
              <a:rPr lang="en-GB" dirty="0">
                <a:solidFill>
                  <a:schemeClr val="accent1"/>
                </a:solidFill>
              </a:rPr>
              <a:t>City &amp; Guilds </a:t>
            </a:r>
            <a:r>
              <a:rPr lang="en-GB" dirty="0"/>
              <a:t/>
            </a:r>
            <a:br>
              <a:rPr lang="en-GB" dirty="0"/>
            </a:br>
            <a:r>
              <a:rPr lang="en-GB" b="1" dirty="0"/>
              <a:t>Suzi Gray</a:t>
            </a:r>
          </a:p>
          <a:p>
            <a:r>
              <a:rPr lang="en-GB" dirty="0"/>
              <a:t>Ymgynghorydd Technegol </a:t>
            </a:r>
          </a:p>
          <a:p>
            <a:r>
              <a:rPr lang="en-GB" dirty="0"/>
              <a:t>City &amp; Guilds / </a:t>
            </a:r>
          </a:p>
          <a:p>
            <a:r>
              <a:rPr lang="en-GB" dirty="0"/>
              <a:t>Technical Adviser City &amp; Guilds</a:t>
            </a:r>
          </a:p>
          <a:p>
            <a:endParaRPr lang="en-GB" dirty="0"/>
          </a:p>
          <a:p>
            <a:r>
              <a:rPr lang="en-GB" dirty="0"/>
              <a:t>                          </a:t>
            </a:r>
          </a:p>
          <a:p>
            <a:endParaRPr lang="en-GB" dirty="0"/>
          </a:p>
          <a:p>
            <a:endParaRPr lang="en-GB" dirty="0"/>
          </a:p>
          <a:p>
            <a:endParaRPr lang="en-GB" dirty="0"/>
          </a:p>
          <a:p>
            <a:endParaRPr lang="en-GB" dirty="0"/>
          </a:p>
        </p:txBody>
      </p:sp>
      <p:pic>
        <p:nvPicPr>
          <p:cNvPr id="4" name="Picture 3"/>
          <p:cNvPicPr>
            <a:picLocks noChangeAspect="1"/>
          </p:cNvPicPr>
          <p:nvPr/>
        </p:nvPicPr>
        <p:blipFill>
          <a:blip r:embed="rId2"/>
          <a:stretch>
            <a:fillRect/>
          </a:stretch>
        </p:blipFill>
        <p:spPr>
          <a:xfrm>
            <a:off x="5324403" y="4555264"/>
            <a:ext cx="1134424" cy="1097108"/>
          </a:xfrm>
          <a:prstGeom prst="rect">
            <a:avLst/>
          </a:prstGeom>
        </p:spPr>
      </p:pic>
      <p:pic>
        <p:nvPicPr>
          <p:cNvPr id="5" name="Picture 4"/>
          <p:cNvPicPr>
            <a:picLocks noChangeAspect="1"/>
          </p:cNvPicPr>
          <p:nvPr/>
        </p:nvPicPr>
        <p:blipFill>
          <a:blip r:embed="rId3"/>
          <a:stretch>
            <a:fillRect/>
          </a:stretch>
        </p:blipFill>
        <p:spPr>
          <a:xfrm>
            <a:off x="9488867" y="4975966"/>
            <a:ext cx="2276422" cy="578285"/>
          </a:xfrm>
          <a:prstGeom prst="rect">
            <a:avLst/>
          </a:prstGeom>
        </p:spPr>
      </p:pic>
      <p:pic>
        <p:nvPicPr>
          <p:cNvPr id="6" name="Picture 5"/>
          <p:cNvPicPr>
            <a:picLocks noChangeAspect="1"/>
          </p:cNvPicPr>
          <p:nvPr/>
        </p:nvPicPr>
        <p:blipFill>
          <a:blip r:embed="rId4"/>
          <a:stretch>
            <a:fillRect/>
          </a:stretch>
        </p:blipFill>
        <p:spPr>
          <a:xfrm>
            <a:off x="6841195" y="5039040"/>
            <a:ext cx="2265304" cy="452138"/>
          </a:xfrm>
          <a:prstGeom prst="rect">
            <a:avLst/>
          </a:prstGeom>
        </p:spPr>
      </p:pic>
    </p:spTree>
    <p:extLst>
      <p:ext uri="{BB962C8B-B14F-4D97-AF65-F5344CB8AC3E}">
        <p14:creationId xmlns:p14="http://schemas.microsoft.com/office/powerpoint/2010/main" val="2199394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1289" y="326492"/>
            <a:ext cx="1813317" cy="369332"/>
          </a:xfrm>
          <a:prstGeom prst="rect">
            <a:avLst/>
          </a:prstGeom>
        </p:spPr>
        <p:txBody>
          <a:bodyPr wrap="none">
            <a:spAutoFit/>
          </a:bodyPr>
          <a:lstStyle/>
          <a:p>
            <a:pPr marL="0" marR="0" lvl="0" indent="0" algn="l" defTabSz="914400" rtl="0" eaLnBrk="1" fontAlgn="auto" latinLnBrk="0" hangingPunct="1">
              <a:lnSpc>
                <a:spcPct val="100000"/>
              </a:lnSpc>
              <a:spcBef>
                <a:spcPts val="1000"/>
              </a:spcBef>
              <a:spcAft>
                <a:spcPts val="800"/>
              </a:spcAft>
              <a:buClrTx/>
              <a:buSzTx/>
              <a:buFontTx/>
              <a:buNone/>
              <a:tabLst/>
              <a:defRPr/>
            </a:pPr>
            <a:r>
              <a:rPr kumimoji="0" lang="en-GB" b="1" i="0" u="none" strike="noStrike" kern="1200" cap="none" spc="0" normalizeH="0" baseline="0" noProof="0" dirty="0">
                <a:ln>
                  <a:noFill/>
                </a:ln>
                <a:solidFill>
                  <a:srgbClr val="0070C0"/>
                </a:solidFill>
                <a:effectLst/>
                <a:uLnTx/>
                <a:uFillTx/>
                <a:latin typeface="Lato"/>
                <a:ea typeface="Times New Roman" panose="02020603050405020304" pitchFamily="18" charset="0"/>
                <a:cs typeface="Times New Roman" panose="02020603050405020304" pitchFamily="18" charset="0"/>
              </a:rPr>
              <a:t>Centre staffing</a:t>
            </a:r>
            <a:endParaRPr kumimoji="0" lang="en-GB" b="1" i="0" u="none" strike="noStrike" kern="1200" cap="none" spc="0" normalizeH="0" baseline="0" noProof="0" dirty="0">
              <a:ln>
                <a:noFill/>
              </a:ln>
              <a:solidFill>
                <a:srgbClr val="1E7BB9"/>
              </a:solidFill>
              <a:effectLst/>
              <a:uLnTx/>
              <a:uFillTx/>
              <a:latin typeface="Lato"/>
              <a:ea typeface="Times New Roman" panose="02020603050405020304" pitchFamily="18" charset="0"/>
              <a:cs typeface="Times New Roman" panose="02020603050405020304" pitchFamily="18" charset="0"/>
            </a:endParaRPr>
          </a:p>
        </p:txBody>
      </p:sp>
      <p:sp>
        <p:nvSpPr>
          <p:cNvPr id="2" name="Rectangle 1"/>
          <p:cNvSpPr/>
          <p:nvPr/>
        </p:nvSpPr>
        <p:spPr>
          <a:xfrm>
            <a:off x="132522" y="929390"/>
            <a:ext cx="5899961" cy="5723618"/>
          </a:xfrm>
          <a:prstGeom prst="rect">
            <a:avLst/>
          </a:prstGeom>
        </p:spPr>
        <p:txBody>
          <a:bodyPr wrap="square">
            <a:spAutoFit/>
          </a:bodyPr>
          <a:lstStyle/>
          <a:p>
            <a:pPr>
              <a:lnSpc>
                <a:spcPct val="115000"/>
              </a:lnSpc>
              <a:spcBef>
                <a:spcPts val="1200"/>
              </a:spcBef>
              <a:spcAft>
                <a:spcPts val="600"/>
              </a:spcAft>
            </a:pPr>
            <a:r>
              <a:rPr lang="en-GB" sz="1400" b="1" dirty="0">
                <a:latin typeface="Lato"/>
                <a:ea typeface="Cambria" panose="02040503050406030204" pitchFamily="18" charset="0"/>
                <a:cs typeface="Times New Roman" panose="02020603050405020304" pitchFamily="18" charset="0"/>
              </a:rPr>
              <a:t>Internal </a:t>
            </a:r>
            <a:r>
              <a:rPr lang="ru-RU" sz="1400" b="1" dirty="0">
                <a:latin typeface="Lato"/>
                <a:ea typeface="Cambria" panose="02040503050406030204" pitchFamily="18" charset="0"/>
                <a:cs typeface="Times New Roman" panose="02020603050405020304" pitchFamily="18" charset="0"/>
              </a:rPr>
              <a:t>assessor requirements</a:t>
            </a:r>
            <a:endParaRPr lang="en-GB" sz="1400" b="1" i="1" dirty="0">
              <a:latin typeface="CongressSans"/>
              <a:ea typeface="Cambria" panose="02040503050406030204" pitchFamily="18" charset="0"/>
              <a:cs typeface="Times New Roman" panose="02020603050405020304" pitchFamily="18" charset="0"/>
            </a:endParaRPr>
          </a:p>
          <a:p>
            <a:r>
              <a:rPr lang="en-US" sz="1200" dirty="0">
                <a:latin typeface="SegoeUI"/>
              </a:rPr>
              <a:t>The internal assessor will be responsible for making the final assessment judgements for </a:t>
            </a:r>
            <a:r>
              <a:rPr lang="en-US" sz="1200" dirty="0" smtClean="0">
                <a:latin typeface="SegoeUI"/>
              </a:rPr>
              <a:t>the internally </a:t>
            </a:r>
            <a:r>
              <a:rPr lang="en-US" sz="1200" dirty="0">
                <a:latin typeface="SegoeUI"/>
              </a:rPr>
              <a:t>assessed tasks within the qualification.</a:t>
            </a:r>
          </a:p>
          <a:p>
            <a:r>
              <a:rPr lang="en-US" sz="1200" dirty="0">
                <a:latin typeface="SegoeUI"/>
              </a:rPr>
              <a:t>The Assessors of this qualification must</a:t>
            </a:r>
            <a:r>
              <a:rPr lang="en-US" sz="1200" dirty="0" smtClean="0">
                <a:latin typeface="SegoeUI"/>
              </a:rPr>
              <a:t>:</a:t>
            </a:r>
          </a:p>
          <a:p>
            <a:endParaRPr lang="en-US" sz="1200" dirty="0">
              <a:latin typeface="SegoeUI"/>
            </a:endParaRPr>
          </a:p>
          <a:p>
            <a:r>
              <a:rPr lang="en-US" sz="1200" dirty="0">
                <a:latin typeface="Calibri" panose="020F0502020204030204" pitchFamily="34" charset="0"/>
              </a:rPr>
              <a:t>• </a:t>
            </a:r>
            <a:r>
              <a:rPr lang="en-US" sz="1200" dirty="0">
                <a:latin typeface="SegoeUI"/>
              </a:rPr>
              <a:t>be occupationally competent within the specific pathway of the qualification that they </a:t>
            </a:r>
            <a:r>
              <a:rPr lang="en-US" sz="1200" dirty="0" smtClean="0">
                <a:latin typeface="SegoeUI"/>
              </a:rPr>
              <a:t>are assessing </a:t>
            </a:r>
            <a:r>
              <a:rPr lang="en-US" sz="1200" dirty="0">
                <a:latin typeface="SegoeUI"/>
              </a:rPr>
              <a:t>- this means that each assessor must be able to carry out the full </a:t>
            </a:r>
            <a:r>
              <a:rPr lang="en-US" sz="1200" dirty="0" smtClean="0">
                <a:latin typeface="SegoeUI"/>
              </a:rPr>
              <a:t>requirements within </a:t>
            </a:r>
            <a:r>
              <a:rPr lang="en-US" sz="1200" dirty="0">
                <a:latin typeface="SegoeUI"/>
              </a:rPr>
              <a:t>the competency units of the pathway that they are assessing. </a:t>
            </a:r>
            <a:endParaRPr lang="en-US" sz="1200" dirty="0" smtClean="0">
              <a:latin typeface="SegoeUI"/>
            </a:endParaRPr>
          </a:p>
          <a:p>
            <a:r>
              <a:rPr lang="en-US" sz="1200" dirty="0" smtClean="0">
                <a:latin typeface="SegoeUI"/>
              </a:rPr>
              <a:t>Occupational competence </a:t>
            </a:r>
            <a:r>
              <a:rPr lang="en-US" sz="1200" dirty="0">
                <a:latin typeface="SegoeUI"/>
              </a:rPr>
              <a:t>means that they are also occupationally </a:t>
            </a:r>
            <a:r>
              <a:rPr lang="en-US" sz="1200" dirty="0" smtClean="0">
                <a:latin typeface="SegoeUI"/>
              </a:rPr>
              <a:t>knowledgeable</a:t>
            </a:r>
          </a:p>
          <a:p>
            <a:endParaRPr lang="en-US" sz="1200" dirty="0">
              <a:latin typeface="SegoeUI"/>
            </a:endParaRPr>
          </a:p>
          <a:p>
            <a:r>
              <a:rPr lang="en-US" sz="1200" dirty="0">
                <a:latin typeface="Calibri" panose="020F0502020204030204" pitchFamily="34" charset="0"/>
              </a:rPr>
              <a:t>• </a:t>
            </a:r>
            <a:r>
              <a:rPr lang="en-US" sz="1200" dirty="0">
                <a:latin typeface="SegoeUI"/>
              </a:rPr>
              <a:t>maintain their occupational competence through clearly demonstrable continuing </a:t>
            </a:r>
            <a:r>
              <a:rPr lang="en-US" sz="1200" dirty="0" smtClean="0">
                <a:latin typeface="SegoeUI"/>
              </a:rPr>
              <a:t>learning </a:t>
            </a:r>
            <a:r>
              <a:rPr lang="en-GB" sz="1200" dirty="0" smtClean="0">
                <a:latin typeface="SegoeUI"/>
              </a:rPr>
              <a:t>and </a:t>
            </a:r>
            <a:r>
              <a:rPr lang="en-GB" sz="1200" dirty="0">
                <a:latin typeface="SegoeUI"/>
              </a:rPr>
              <a:t>professional </a:t>
            </a:r>
            <a:r>
              <a:rPr lang="en-GB" sz="1200" dirty="0" smtClean="0">
                <a:latin typeface="SegoeUI"/>
              </a:rPr>
              <a:t>development</a:t>
            </a:r>
          </a:p>
          <a:p>
            <a:endParaRPr lang="en-GB" sz="1200" dirty="0">
              <a:latin typeface="SegoeUI"/>
            </a:endParaRPr>
          </a:p>
          <a:p>
            <a:r>
              <a:rPr lang="en-US" sz="1200" dirty="0">
                <a:latin typeface="Calibri" panose="020F0502020204030204" pitchFamily="34" charset="0"/>
              </a:rPr>
              <a:t>• </a:t>
            </a:r>
            <a:r>
              <a:rPr lang="en-US" sz="1200" dirty="0">
                <a:latin typeface="SegoeUI"/>
              </a:rPr>
              <a:t>hold </a:t>
            </a:r>
            <a:r>
              <a:rPr lang="en-US" sz="1200" b="1" dirty="0">
                <a:solidFill>
                  <a:schemeClr val="tx1">
                    <a:lumMod val="50000"/>
                    <a:lumOff val="50000"/>
                  </a:schemeClr>
                </a:solidFill>
                <a:latin typeface="SegoeUI"/>
              </a:rPr>
              <a:t>D32/D33 or A1 </a:t>
            </a:r>
            <a:r>
              <a:rPr lang="en-US" sz="1200" dirty="0">
                <a:latin typeface="SegoeUI"/>
              </a:rPr>
              <a:t>OR be working towards the A1 replacement qualifications </a:t>
            </a:r>
            <a:r>
              <a:rPr lang="en-US" sz="1200" dirty="0" smtClean="0">
                <a:latin typeface="SegoeUI"/>
              </a:rPr>
              <a:t>e.g. </a:t>
            </a:r>
            <a:r>
              <a:rPr lang="en-US" sz="1200" dirty="0">
                <a:latin typeface="SegoeUI"/>
              </a:rPr>
              <a:t>the </a:t>
            </a:r>
            <a:r>
              <a:rPr lang="en-US" sz="1200" dirty="0" smtClean="0">
                <a:latin typeface="SegoeUI"/>
              </a:rPr>
              <a:t>City </a:t>
            </a:r>
            <a:r>
              <a:rPr lang="en-GB" sz="1200" dirty="0" smtClean="0">
                <a:latin typeface="SegoeUI"/>
              </a:rPr>
              <a:t>&amp; </a:t>
            </a:r>
            <a:r>
              <a:rPr lang="en-GB" sz="1200" dirty="0">
                <a:latin typeface="SegoeUI"/>
              </a:rPr>
              <a:t>Guilds 6317 such as:</a:t>
            </a:r>
          </a:p>
          <a:p>
            <a:r>
              <a:rPr lang="en-US" sz="1200" dirty="0">
                <a:latin typeface="ArialMT"/>
              </a:rPr>
              <a:t>- </a:t>
            </a:r>
            <a:r>
              <a:rPr lang="en-US" sz="1200" dirty="0">
                <a:latin typeface="SegoeUI"/>
              </a:rPr>
              <a:t>the 6317-31 </a:t>
            </a:r>
            <a:r>
              <a:rPr lang="en-US" sz="1200" b="1" dirty="0">
                <a:solidFill>
                  <a:schemeClr val="tx1">
                    <a:lumMod val="50000"/>
                    <a:lumOff val="50000"/>
                  </a:schemeClr>
                </a:solidFill>
                <a:latin typeface="SegoeUI"/>
              </a:rPr>
              <a:t>Level 3 Award in Assessing Competence in the Work Environment </a:t>
            </a:r>
            <a:r>
              <a:rPr lang="en-US" sz="1200" dirty="0">
                <a:latin typeface="SegoeUI"/>
              </a:rPr>
              <a:t>or</a:t>
            </a:r>
          </a:p>
          <a:p>
            <a:r>
              <a:rPr lang="en-US" sz="1200" dirty="0">
                <a:latin typeface="ArialMT"/>
              </a:rPr>
              <a:t>- </a:t>
            </a:r>
            <a:r>
              <a:rPr lang="en-US" sz="1200" dirty="0">
                <a:latin typeface="SegoeUI"/>
              </a:rPr>
              <a:t>the 6317-33 </a:t>
            </a:r>
            <a:r>
              <a:rPr lang="en-US" sz="1200" b="1" dirty="0">
                <a:solidFill>
                  <a:schemeClr val="tx1">
                    <a:lumMod val="50000"/>
                    <a:lumOff val="50000"/>
                  </a:schemeClr>
                </a:solidFill>
                <a:latin typeface="SegoeUI"/>
              </a:rPr>
              <a:t>Level 3 Certificate in Assessing Vocational Achievement</a:t>
            </a:r>
            <a:r>
              <a:rPr lang="en-US" sz="1200" b="1" dirty="0">
                <a:latin typeface="SegoeUI"/>
              </a:rPr>
              <a:t> </a:t>
            </a:r>
            <a:r>
              <a:rPr lang="en-US" sz="1200" dirty="0">
                <a:latin typeface="SegoeUI"/>
              </a:rPr>
              <a:t>or</a:t>
            </a:r>
          </a:p>
          <a:p>
            <a:r>
              <a:rPr lang="en-US" sz="1200" dirty="0">
                <a:latin typeface="ArialMT"/>
              </a:rPr>
              <a:t>- </a:t>
            </a:r>
            <a:r>
              <a:rPr lang="en-US" sz="1200" dirty="0">
                <a:latin typeface="SegoeUI"/>
              </a:rPr>
              <a:t>another suitable qualification equivalent/alternative in the assessment of work </a:t>
            </a:r>
            <a:r>
              <a:rPr lang="en-US" sz="1200" dirty="0" smtClean="0">
                <a:latin typeface="SegoeUI"/>
              </a:rPr>
              <a:t>base (list available via HCLW)</a:t>
            </a:r>
            <a:endParaRPr lang="en-GB" sz="1200" dirty="0" smtClean="0">
              <a:latin typeface="Lato"/>
              <a:ea typeface="Times New Roman" panose="02020603050405020304" pitchFamily="18" charset="0"/>
              <a:cs typeface="Times New Roman" panose="02020603050405020304" pitchFamily="18" charset="0"/>
            </a:endParaRPr>
          </a:p>
          <a:p>
            <a:pPr>
              <a:spcBef>
                <a:spcPts val="200"/>
              </a:spcBef>
              <a:spcAft>
                <a:spcPts val="200"/>
              </a:spcAft>
            </a:pPr>
            <a:endParaRPr lang="en-GB" sz="1200" dirty="0" smtClean="0">
              <a:latin typeface="Lato"/>
              <a:ea typeface="Times New Roman" panose="02020603050405020304" pitchFamily="18" charset="0"/>
              <a:cs typeface="Times New Roman" panose="02020603050405020304" pitchFamily="18" charset="0"/>
            </a:endParaRPr>
          </a:p>
          <a:p>
            <a:pPr>
              <a:spcBef>
                <a:spcPts val="200"/>
              </a:spcBef>
              <a:spcAft>
                <a:spcPts val="200"/>
              </a:spcAft>
            </a:pPr>
            <a:r>
              <a:rPr lang="en-GB" sz="1200" dirty="0" smtClean="0">
                <a:solidFill>
                  <a:schemeClr val="tx1">
                    <a:lumMod val="50000"/>
                    <a:lumOff val="50000"/>
                  </a:schemeClr>
                </a:solidFill>
                <a:latin typeface="Lato"/>
                <a:ea typeface="Times New Roman" panose="02020603050405020304" pitchFamily="18" charset="0"/>
                <a:cs typeface="Times New Roman" panose="02020603050405020304" pitchFamily="18" charset="0"/>
              </a:rPr>
              <a:t>Where </a:t>
            </a:r>
            <a:r>
              <a:rPr lang="en-GB" sz="1200" dirty="0">
                <a:solidFill>
                  <a:schemeClr val="tx1">
                    <a:lumMod val="50000"/>
                    <a:lumOff val="50000"/>
                  </a:schemeClr>
                </a:solidFill>
                <a:latin typeface="Lato"/>
                <a:ea typeface="Times New Roman" panose="02020603050405020304" pitchFamily="18" charset="0"/>
                <a:cs typeface="Times New Roman" panose="02020603050405020304" pitchFamily="18" charset="0"/>
              </a:rPr>
              <a:t>assessors have legacy assessor qualifications they must demonstrate that they are assessing in line with current assessment standards or another suitable qualification equivalent/alternative in the assessment of work based performance. This must be agreed in advance with the centre’s External Quality Assurer.</a:t>
            </a:r>
            <a:endParaRPr lang="en-GB" sz="1200" dirty="0">
              <a:solidFill>
                <a:schemeClr val="tx1">
                  <a:lumMod val="50000"/>
                  <a:lumOff val="50000"/>
                </a:schemeClr>
              </a:solidFill>
              <a:latin typeface="CongressSans"/>
              <a:ea typeface="Times New Roman" panose="02020603050405020304" pitchFamily="18" charset="0"/>
              <a:cs typeface="Times New Roman" panose="02020603050405020304" pitchFamily="18" charset="0"/>
            </a:endParaRPr>
          </a:p>
          <a:p>
            <a:pPr marL="480695" indent="-180340">
              <a:lnSpc>
                <a:spcPts val="1300"/>
              </a:lnSpc>
              <a:spcBef>
                <a:spcPts val="200"/>
              </a:spcBef>
              <a:spcAft>
                <a:spcPts val="0"/>
              </a:spcAft>
              <a:tabLst>
                <a:tab pos="504190" algn="l"/>
                <a:tab pos="1264285" algn="l"/>
              </a:tabLst>
            </a:pPr>
            <a:r>
              <a:rPr lang="en-US" sz="1200" dirty="0">
                <a:latin typeface="Lato"/>
                <a:ea typeface="Cambria" panose="02040503050406030204" pitchFamily="18" charset="0"/>
                <a:cs typeface="Times New Roman" panose="02020603050405020304" pitchFamily="18" charset="0"/>
              </a:rPr>
              <a:t>  </a:t>
            </a:r>
            <a:endParaRPr lang="en-GB" sz="1200" dirty="0">
              <a:latin typeface="CongressSans"/>
              <a:ea typeface="Cambria" panose="02040503050406030204" pitchFamily="18" charset="0"/>
              <a:cs typeface="Times New Roman" panose="02020603050405020304" pitchFamily="18" charset="0"/>
            </a:endParaRPr>
          </a:p>
          <a:p>
            <a:pPr>
              <a:spcBef>
                <a:spcPts val="200"/>
              </a:spcBef>
              <a:spcAft>
                <a:spcPts val="200"/>
              </a:spcAft>
            </a:pPr>
            <a:r>
              <a:rPr lang="en-GB" sz="1200" dirty="0">
                <a:solidFill>
                  <a:schemeClr val="accent1">
                    <a:lumMod val="50000"/>
                  </a:schemeClr>
                </a:solidFill>
                <a:latin typeface="Lato"/>
                <a:ea typeface="Times New Roman" panose="02020603050405020304" pitchFamily="18" charset="0"/>
                <a:cs typeface="Times New Roman" panose="02020603050405020304" pitchFamily="18" charset="0"/>
              </a:rPr>
              <a:t>Where working towards assessor qualifications there must be a countersigning arrangement in place from a qualified assessor from the same or related occupational area.</a:t>
            </a:r>
            <a:endParaRPr lang="en-GB" sz="1200" dirty="0">
              <a:solidFill>
                <a:schemeClr val="accent1">
                  <a:lumMod val="50000"/>
                </a:schemeClr>
              </a:solidFill>
              <a:latin typeface="CongressSans"/>
              <a:ea typeface="Times New Roman" panose="02020603050405020304" pitchFamily="18" charset="0"/>
              <a:cs typeface="Times New Roman" panose="02020603050405020304" pitchFamily="18" charset="0"/>
            </a:endParaRPr>
          </a:p>
        </p:txBody>
      </p:sp>
      <p:sp>
        <p:nvSpPr>
          <p:cNvPr id="8" name="Rectangle 7"/>
          <p:cNvSpPr/>
          <p:nvPr/>
        </p:nvSpPr>
        <p:spPr>
          <a:xfrm>
            <a:off x="6235909" y="1034321"/>
            <a:ext cx="5636891" cy="3762568"/>
          </a:xfrm>
          <a:prstGeom prst="rect">
            <a:avLst/>
          </a:prstGeom>
        </p:spPr>
        <p:txBody>
          <a:bodyPr wrap="square">
            <a:spAutoFit/>
          </a:bodyPr>
          <a:lstStyle/>
          <a:p>
            <a:pPr>
              <a:lnSpc>
                <a:spcPts val="1250"/>
              </a:lnSpc>
              <a:spcBef>
                <a:spcPts val="1000"/>
              </a:spcBef>
              <a:spcAft>
                <a:spcPts val="800"/>
              </a:spcAft>
            </a:pPr>
            <a:r>
              <a:rPr lang="en-GB" sz="1400" b="1" dirty="0">
                <a:latin typeface="Lato"/>
                <a:ea typeface="Times New Roman" panose="02020603050405020304" pitchFamily="18" charset="0"/>
                <a:cs typeface="Times New Roman" panose="02020603050405020304" pitchFamily="18" charset="0"/>
              </a:rPr>
              <a:t>Internal quality assurers</a:t>
            </a:r>
            <a:endParaRPr lang="en-GB" sz="14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200" dirty="0">
                <a:latin typeface="Lato"/>
                <a:ea typeface="Times New Roman" panose="02020603050405020304" pitchFamily="18" charset="0"/>
                <a:cs typeface="Times New Roman" panose="02020603050405020304" pitchFamily="18" charset="0"/>
              </a:rPr>
              <a:t>Those performing the internal quality assurance role must be occupationally knowledgeable and possess the skills necessary to make quality assurance decisions. </a:t>
            </a:r>
            <a:endParaRPr lang="en-GB" sz="12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200" dirty="0">
                <a:latin typeface="Lato"/>
                <a:ea typeface="Times New Roman" panose="02020603050405020304" pitchFamily="18" charset="0"/>
                <a:cs typeface="Times New Roman" panose="02020603050405020304" pitchFamily="18" charset="0"/>
              </a:rPr>
              <a:t> </a:t>
            </a:r>
            <a:endParaRPr lang="en-GB" sz="12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200" dirty="0">
                <a:latin typeface="Lato"/>
                <a:ea typeface="Times New Roman" panose="02020603050405020304" pitchFamily="18" charset="0"/>
                <a:cs typeface="Times New Roman" panose="02020603050405020304" pitchFamily="18" charset="0"/>
              </a:rPr>
              <a:t>The qualification requirements for an IQA are as follows, the IQA must: </a:t>
            </a:r>
            <a:endParaRPr lang="en-GB" sz="1200" dirty="0">
              <a:latin typeface="CongressSans"/>
              <a:ea typeface="Times New Roman" panose="02020603050405020304" pitchFamily="18" charset="0"/>
              <a:cs typeface="Times New Roman" panose="02020603050405020304" pitchFamily="18" charset="0"/>
            </a:endParaRPr>
          </a:p>
          <a:p>
            <a:pPr marL="285750" lvl="0" indent="-285750" fontAlgn="base">
              <a:lnSpc>
                <a:spcPts val="1300"/>
              </a:lnSpc>
              <a:spcBef>
                <a:spcPts val="200"/>
              </a:spcBef>
              <a:spcAft>
                <a:spcPts val="0"/>
              </a:spcAft>
              <a:buFont typeface="Arial" panose="020B0604020202020204" pitchFamily="34" charset="0"/>
              <a:buChar char="•"/>
              <a:tabLst>
                <a:tab pos="228600" algn="l"/>
                <a:tab pos="2743835" algn="l"/>
              </a:tabLst>
            </a:pPr>
            <a:r>
              <a:rPr lang="en-GB" sz="1200" dirty="0">
                <a:latin typeface="Lato"/>
                <a:ea typeface="Cambria" panose="02040503050406030204" pitchFamily="18" charset="0"/>
                <a:cs typeface="Calibri" panose="020F0502020204030204" pitchFamily="34" charset="0"/>
              </a:rPr>
              <a:t>hold or be working towards the current Quality Assurance qualifications, e.g.</a:t>
            </a:r>
          </a:p>
          <a:p>
            <a:pPr marL="342900" lvl="0" indent="-342900" fontAlgn="base">
              <a:lnSpc>
                <a:spcPts val="1300"/>
              </a:lnSpc>
              <a:spcBef>
                <a:spcPts val="200"/>
              </a:spcBef>
              <a:spcAft>
                <a:spcPts val="0"/>
              </a:spcAft>
              <a:buFont typeface="Wingdings" panose="05000000000000000000" pitchFamily="2" charset="2"/>
              <a:buChar char=""/>
              <a:tabLst>
                <a:tab pos="228600" algn="l"/>
                <a:tab pos="2743835" algn="l"/>
              </a:tabLst>
            </a:pPr>
            <a:endParaRPr lang="en-GB" sz="1200" dirty="0">
              <a:latin typeface="Symbol" panose="05050102010706020507" pitchFamily="18" charset="2"/>
              <a:ea typeface="Cambria" panose="02040503050406030204" pitchFamily="18" charset="0"/>
              <a:cs typeface="Times New Roman" panose="02020603050405020304" pitchFamily="18" charset="0"/>
            </a:endParaRPr>
          </a:p>
          <a:p>
            <a:pPr marL="742950" lvl="1" indent="-285750">
              <a:lnSpc>
                <a:spcPts val="1200"/>
              </a:lnSpc>
              <a:spcBef>
                <a:spcPts val="200"/>
              </a:spcBef>
              <a:spcAft>
                <a:spcPts val="0"/>
              </a:spcAft>
              <a:buFont typeface="Courier New" panose="02070309020205020404" pitchFamily="49" charset="0"/>
              <a:buChar char="o"/>
              <a:tabLst>
                <a:tab pos="180340" algn="l"/>
                <a:tab pos="914400" algn="l"/>
              </a:tabLst>
            </a:pPr>
            <a:r>
              <a:rPr lang="en-GB" sz="1200" b="1" dirty="0">
                <a:solidFill>
                  <a:schemeClr val="tx1">
                    <a:lumMod val="50000"/>
                    <a:lumOff val="50000"/>
                  </a:schemeClr>
                </a:solidFill>
                <a:latin typeface="Lato"/>
                <a:ea typeface="Calibri" panose="020F0502020204030204" pitchFamily="34" charset="0"/>
                <a:cs typeface="Calibri" panose="020F0502020204030204" pitchFamily="34" charset="0"/>
              </a:rPr>
              <a:t>Level 4 Award in the Internal Quality Assurance of Assessment Processes and Practice </a:t>
            </a:r>
            <a:r>
              <a:rPr lang="en-GB" sz="1200" dirty="0">
                <a:latin typeface="Lato"/>
                <a:ea typeface="Calibri" panose="020F0502020204030204" pitchFamily="34" charset="0"/>
                <a:cs typeface="Calibri" panose="020F0502020204030204" pitchFamily="34" charset="0"/>
              </a:rPr>
              <a:t>or</a:t>
            </a:r>
            <a:r>
              <a:rPr lang="en-GB" sz="1200" dirty="0">
                <a:solidFill>
                  <a:schemeClr val="tx1">
                    <a:lumMod val="50000"/>
                    <a:lumOff val="50000"/>
                  </a:schemeClr>
                </a:solidFill>
                <a:latin typeface="Lato"/>
                <a:ea typeface="Calibri" panose="020F0502020204030204" pitchFamily="34" charset="0"/>
                <a:cs typeface="Calibri" panose="020F0502020204030204" pitchFamily="34" charset="0"/>
              </a:rPr>
              <a:t> </a:t>
            </a:r>
            <a:endParaRPr lang="en-GB" sz="1200" dirty="0">
              <a:solidFill>
                <a:schemeClr val="tx1">
                  <a:lumMod val="50000"/>
                  <a:lumOff val="50000"/>
                </a:schemeClr>
              </a:solidFill>
              <a:latin typeface="CongressSans"/>
              <a:ea typeface="Times New Roman" panose="02020603050405020304" pitchFamily="18" charset="0"/>
              <a:cs typeface="Lucida Grande"/>
            </a:endParaRPr>
          </a:p>
          <a:p>
            <a:pPr marL="742950" lvl="1" indent="-285750">
              <a:spcBef>
                <a:spcPts val="200"/>
              </a:spcBef>
              <a:spcAft>
                <a:spcPts val="0"/>
              </a:spcAft>
              <a:buFont typeface="Courier New" panose="02070309020205020404" pitchFamily="49" charset="0"/>
              <a:buChar char="o"/>
              <a:tabLst>
                <a:tab pos="914400" algn="l"/>
              </a:tabLst>
            </a:pPr>
            <a:r>
              <a:rPr lang="en-GB" sz="1200" b="1" dirty="0">
                <a:solidFill>
                  <a:schemeClr val="tx1">
                    <a:lumMod val="50000"/>
                    <a:lumOff val="50000"/>
                  </a:schemeClr>
                </a:solidFill>
                <a:latin typeface="Lato"/>
                <a:ea typeface="Times New Roman" panose="02020603050405020304" pitchFamily="18" charset="0"/>
                <a:cs typeface="Lucida Grande"/>
              </a:rPr>
              <a:t>Level 4 Certificate in Leading the Internal Quality Assurance of Assessment Processes and Practice </a:t>
            </a:r>
            <a:r>
              <a:rPr lang="en-GB" sz="1200" dirty="0">
                <a:latin typeface="Lato"/>
                <a:ea typeface="Times New Roman" panose="02020603050405020304" pitchFamily="18" charset="0"/>
                <a:cs typeface="Lucida Grande"/>
              </a:rPr>
              <a:t>or</a:t>
            </a:r>
            <a:endParaRPr lang="en-GB" sz="1200" dirty="0">
              <a:latin typeface="CongressSans"/>
              <a:ea typeface="Times New Roman" panose="02020603050405020304" pitchFamily="18" charset="0"/>
              <a:cs typeface="Lucida Grande"/>
            </a:endParaRPr>
          </a:p>
          <a:p>
            <a:pPr marL="742950" lvl="1" indent="-285750">
              <a:spcBef>
                <a:spcPts val="200"/>
              </a:spcBef>
              <a:spcAft>
                <a:spcPts val="0"/>
              </a:spcAft>
              <a:buFont typeface="Courier New" panose="02070309020205020404" pitchFamily="49" charset="0"/>
              <a:buChar char="o"/>
              <a:tabLst>
                <a:tab pos="914400" algn="l"/>
              </a:tabLst>
            </a:pPr>
            <a:r>
              <a:rPr lang="en-GB" sz="1200" b="1" dirty="0">
                <a:solidFill>
                  <a:schemeClr val="tx1">
                    <a:lumMod val="50000"/>
                    <a:lumOff val="50000"/>
                  </a:schemeClr>
                </a:solidFill>
                <a:latin typeface="Lato"/>
                <a:ea typeface="Times New Roman" panose="02020603050405020304" pitchFamily="18" charset="0"/>
                <a:cs typeface="Lucida Grande"/>
              </a:rPr>
              <a:t>Hold the D34 unit or V1 Verifiers Award</a:t>
            </a:r>
            <a:r>
              <a:rPr lang="en-GB" sz="1200" dirty="0">
                <a:solidFill>
                  <a:schemeClr val="tx1">
                    <a:lumMod val="50000"/>
                    <a:lumOff val="50000"/>
                  </a:schemeClr>
                </a:solidFill>
                <a:latin typeface="Lato"/>
                <a:ea typeface="Times New Roman" panose="02020603050405020304" pitchFamily="18" charset="0"/>
                <a:cs typeface="Lucida Grande"/>
              </a:rPr>
              <a:t>.</a:t>
            </a:r>
            <a:endParaRPr lang="en-GB" sz="1200" dirty="0">
              <a:solidFill>
                <a:schemeClr val="tx1">
                  <a:lumMod val="50000"/>
                  <a:lumOff val="50000"/>
                </a:schemeClr>
              </a:solidFill>
              <a:latin typeface="CongressSans"/>
              <a:ea typeface="Times New Roman" panose="02020603050405020304" pitchFamily="18" charset="0"/>
              <a:cs typeface="Lucida Grande"/>
            </a:endParaRPr>
          </a:p>
          <a:p>
            <a:pPr marL="228600" indent="-228600">
              <a:spcBef>
                <a:spcPts val="200"/>
              </a:spcBef>
              <a:spcAft>
                <a:spcPts val="200"/>
              </a:spcAft>
              <a:tabLst>
                <a:tab pos="408305" algn="l"/>
                <a:tab pos="457200" algn="l"/>
              </a:tabLst>
            </a:pPr>
            <a:r>
              <a:rPr lang="en-GB" sz="1200" dirty="0">
                <a:solidFill>
                  <a:srgbClr val="FF0000"/>
                </a:solidFill>
                <a:latin typeface="Lato"/>
                <a:ea typeface="Times New Roman" panose="02020603050405020304" pitchFamily="18" charset="0"/>
                <a:cs typeface="Times New Roman" panose="02020603050405020304" pitchFamily="18" charset="0"/>
              </a:rPr>
              <a:t> </a:t>
            </a:r>
            <a:endParaRPr lang="en-GB" sz="12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200" dirty="0">
                <a:latin typeface="Lato"/>
                <a:ea typeface="Times New Roman" panose="02020603050405020304" pitchFamily="18" charset="0"/>
                <a:cs typeface="Times New Roman" panose="02020603050405020304" pitchFamily="18" charset="0"/>
              </a:rPr>
              <a:t>Where working towards an IQA qualification there must be a countersigning arrangement in place from a qualified IQA from the same or related occupational area or have a recognised teaching qualification and demonstrable experience of undertaking internal quality assurance for knowledge-based qualifications</a:t>
            </a:r>
            <a:endParaRPr lang="en-GB" sz="1200" dirty="0">
              <a:effectLst/>
              <a:latin typeface="CongressSans"/>
              <a:ea typeface="Times New Roman" panose="02020603050405020304" pitchFamily="18" charset="0"/>
              <a:cs typeface="Times New Roman" panose="02020603050405020304" pitchFamily="18" charset="0"/>
            </a:endParaRPr>
          </a:p>
        </p:txBody>
      </p:sp>
      <p:cxnSp>
        <p:nvCxnSpPr>
          <p:cNvPr id="13" name="Straight Connector 12"/>
          <p:cNvCxnSpPr/>
          <p:nvPr/>
        </p:nvCxnSpPr>
        <p:spPr>
          <a:xfrm>
            <a:off x="6062463" y="1034321"/>
            <a:ext cx="0" cy="3864250"/>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235909" y="4796534"/>
            <a:ext cx="5805785" cy="836126"/>
          </a:xfrm>
          <a:prstGeom prst="rect">
            <a:avLst/>
          </a:prstGeom>
          <a:ln>
            <a:solidFill>
              <a:schemeClr val="tx2"/>
            </a:solidFill>
          </a:ln>
        </p:spPr>
        <p:style>
          <a:lnRef idx="2">
            <a:schemeClr val="accent4">
              <a:shade val="50000"/>
            </a:schemeClr>
          </a:lnRef>
          <a:fillRef idx="1001">
            <a:schemeClr val="dk2"/>
          </a:fillRef>
          <a:effectRef idx="0">
            <a:schemeClr val="accent4"/>
          </a:effectRef>
          <a:fontRef idx="minor">
            <a:schemeClr val="lt1"/>
          </a:fontRef>
        </p:style>
        <p:txBody>
          <a:bodyPr wrap="square">
            <a:spAutoFit/>
          </a:bodyPr>
          <a:lstStyle/>
          <a:p>
            <a:pPr>
              <a:spcBef>
                <a:spcPts val="200"/>
              </a:spcBef>
              <a:spcAft>
                <a:spcPts val="200"/>
              </a:spcAft>
            </a:pPr>
            <a:r>
              <a:rPr lang="en-GB" sz="1200" b="1" dirty="0">
                <a:latin typeface="Lato"/>
                <a:ea typeface="Times New Roman" panose="02020603050405020304" pitchFamily="18" charset="0"/>
                <a:cs typeface="Times New Roman" panose="02020603050405020304" pitchFamily="18" charset="0"/>
              </a:rPr>
              <a:t>Welsh context</a:t>
            </a:r>
            <a:r>
              <a:rPr lang="en-GB" sz="1100" dirty="0">
                <a:latin typeface="Lato"/>
                <a:ea typeface="Times New Roman" panose="02020603050405020304" pitchFamily="18" charset="0"/>
                <a:cs typeface="Times New Roman" panose="02020603050405020304" pitchFamily="18" charset="0"/>
              </a:rPr>
              <a:t> </a:t>
            </a:r>
            <a:endParaRPr lang="en-GB" sz="11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100" dirty="0">
                <a:latin typeface="Lato"/>
                <a:ea typeface="Times New Roman" panose="02020603050405020304" pitchFamily="18" charset="0"/>
                <a:cs typeface="Times New Roman" panose="02020603050405020304" pitchFamily="18" charset="0"/>
              </a:rPr>
              <a:t>For individuals who have not previously conducted assessment activities in Wales, it is suggested that having an awareness of Welsh language and an understanding of Welsh culture, policy and context would be beneficial to support their roles.</a:t>
            </a:r>
            <a:endParaRPr lang="en-GB" sz="1100" dirty="0">
              <a:effectLst/>
              <a:latin typeface="CongressSans"/>
              <a:ea typeface="Times New Roman" panose="02020603050405020304" pitchFamily="18" charset="0"/>
              <a:cs typeface="Times New Roman" panose="02020603050405020304" pitchFamily="18" charset="0"/>
            </a:endParaRPr>
          </a:p>
        </p:txBody>
      </p:sp>
      <p:sp>
        <p:nvSpPr>
          <p:cNvPr id="16" name="Rectangle 15"/>
          <p:cNvSpPr/>
          <p:nvPr/>
        </p:nvSpPr>
        <p:spPr>
          <a:xfrm>
            <a:off x="6235908" y="5754300"/>
            <a:ext cx="5805785" cy="88870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nSpc>
                <a:spcPct val="115000"/>
              </a:lnSpc>
              <a:spcBef>
                <a:spcPts val="1200"/>
              </a:spcBef>
              <a:spcAft>
                <a:spcPts val="600"/>
              </a:spcAft>
            </a:pPr>
            <a:r>
              <a:rPr lang="en-GB" sz="1200" b="1" dirty="0">
                <a:latin typeface="Lato"/>
                <a:ea typeface="Cambria" panose="02040503050406030204" pitchFamily="18" charset="0"/>
                <a:cs typeface="Times New Roman" panose="02020603050405020304" pitchFamily="18" charset="0"/>
              </a:rPr>
              <a:t>Continuing professional development  </a:t>
            </a:r>
            <a:r>
              <a:rPr lang="en-GB" sz="1100" dirty="0">
                <a:latin typeface="Lato"/>
                <a:ea typeface="Times New Roman" panose="02020603050405020304" pitchFamily="18" charset="0"/>
                <a:cs typeface="Times New Roman" panose="02020603050405020304" pitchFamily="18" charset="0"/>
              </a:rPr>
              <a:t>Centres are expected to support their staff in ensuring that their knowledge and competence in the occupational area is current and of best practice in delivery, mentoring, training, assessment and quality assurance and that it takes account of any national or legislative developments.</a:t>
            </a:r>
            <a:endParaRPr lang="en-GB" sz="1100" dirty="0">
              <a:effectLst/>
              <a:latin typeface="CongressSan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27757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FACA27-C9AF-CF43-9996-64295A458C11}"/>
              </a:ext>
            </a:extLst>
          </p:cNvPr>
          <p:cNvSpPr>
            <a:spLocks noGrp="1"/>
          </p:cNvSpPr>
          <p:nvPr>
            <p:ph sz="quarter" idx="10"/>
          </p:nvPr>
        </p:nvSpPr>
        <p:spPr>
          <a:xfrm>
            <a:off x="506693" y="2456890"/>
            <a:ext cx="5481730" cy="1837204"/>
          </a:xfrm>
        </p:spPr>
        <p:txBody>
          <a:bodyPr/>
          <a:lstStyle/>
          <a:p>
            <a:r>
              <a:rPr lang="en-GB" dirty="0"/>
              <a:t>Centres are expected to support their staff in ensuring that their knowledge remains current of the occupational area and of best practice in delivery, mentoring, training, assessment and quality assurance and that it takes account of any national or legislative developments.</a:t>
            </a:r>
          </a:p>
          <a:p>
            <a:r>
              <a:rPr lang="en-GB" dirty="0"/>
              <a:t> </a:t>
            </a:r>
          </a:p>
          <a:p>
            <a:endParaRPr lang="en-US" dirty="0"/>
          </a:p>
        </p:txBody>
      </p:sp>
      <p:sp>
        <p:nvSpPr>
          <p:cNvPr id="10" name="Title 9">
            <a:extLst>
              <a:ext uri="{FF2B5EF4-FFF2-40B4-BE49-F238E27FC236}">
                <a16:creationId xmlns:a16="http://schemas.microsoft.com/office/drawing/2014/main" id="{2115B887-9F6F-4545-AD42-BE4B80EE7F5C}"/>
              </a:ext>
            </a:extLst>
          </p:cNvPr>
          <p:cNvSpPr>
            <a:spLocks noGrp="1"/>
          </p:cNvSpPr>
          <p:nvPr>
            <p:ph type="title"/>
          </p:nvPr>
        </p:nvSpPr>
        <p:spPr/>
        <p:txBody>
          <a:bodyPr/>
          <a:lstStyle/>
          <a:p>
            <a:r>
              <a:rPr lang="en-US" sz="1800" b="1" dirty="0">
                <a:latin typeface="Lato"/>
              </a:rPr>
              <a:t>Requirements for centre staff</a:t>
            </a:r>
            <a:r>
              <a:rPr lang="en-US" sz="1800" b="1" dirty="0" smtClean="0">
                <a:latin typeface="Lato"/>
              </a:rPr>
              <a:t>: Continuous </a:t>
            </a:r>
            <a:r>
              <a:rPr lang="en-US" sz="1800" b="1" dirty="0">
                <a:latin typeface="Lato"/>
              </a:rPr>
              <a:t>Professional Development </a:t>
            </a:r>
          </a:p>
        </p:txBody>
      </p:sp>
      <p:sp>
        <p:nvSpPr>
          <p:cNvPr id="2" name="Oval 1"/>
          <p:cNvSpPr/>
          <p:nvPr/>
        </p:nvSpPr>
        <p:spPr>
          <a:xfrm>
            <a:off x="8359140" y="1124281"/>
            <a:ext cx="2308860" cy="2042160"/>
          </a:xfrm>
          <a:prstGeom prst="ellipse">
            <a:avLst/>
          </a:prstGeom>
          <a:solidFill>
            <a:srgbClr val="FF0000"/>
          </a:solidFill>
          <a:ln>
            <a:solidFill>
              <a:srgbClr val="FF000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algn="ctr"/>
            <a:r>
              <a:rPr lang="en-GB" sz="1400" b="1" dirty="0">
                <a:solidFill>
                  <a:schemeClr val="bg1"/>
                </a:solidFill>
              </a:rPr>
              <a:t>Update your CV and </a:t>
            </a:r>
          </a:p>
          <a:p>
            <a:pPr algn="ctr"/>
            <a:r>
              <a:rPr lang="en-GB" sz="1400" b="1" dirty="0">
                <a:solidFill>
                  <a:schemeClr val="bg1"/>
                </a:solidFill>
              </a:rPr>
              <a:t>CPD log to reflect these</a:t>
            </a:r>
          </a:p>
          <a:p>
            <a:pPr algn="ctr"/>
            <a:r>
              <a:rPr lang="en-GB" sz="1400" b="1" dirty="0">
                <a:solidFill>
                  <a:schemeClr val="bg1"/>
                </a:solidFill>
              </a:rPr>
              <a:t> qualifications </a:t>
            </a:r>
          </a:p>
        </p:txBody>
      </p:sp>
      <p:sp>
        <p:nvSpPr>
          <p:cNvPr id="5" name="Oval 4"/>
          <p:cNvSpPr/>
          <p:nvPr/>
        </p:nvSpPr>
        <p:spPr>
          <a:xfrm>
            <a:off x="8359140" y="3375492"/>
            <a:ext cx="2308860" cy="2042160"/>
          </a:xfrm>
          <a:prstGeom prst="ellipse">
            <a:avLst/>
          </a:prstGeom>
          <a:solidFill>
            <a:schemeClr val="accent1"/>
          </a:solidFill>
          <a:ln>
            <a:solidFill>
              <a:srgbClr val="0070C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algn="ctr"/>
            <a:r>
              <a:rPr lang="en-GB" sz="1400" b="1" dirty="0">
                <a:solidFill>
                  <a:schemeClr val="bg1"/>
                </a:solidFill>
              </a:rPr>
              <a:t>Demonstrate that you </a:t>
            </a:r>
          </a:p>
          <a:p>
            <a:pPr algn="ctr"/>
            <a:r>
              <a:rPr lang="en-GB" sz="1400" b="1" dirty="0">
                <a:solidFill>
                  <a:schemeClr val="bg1"/>
                </a:solidFill>
              </a:rPr>
              <a:t>are assessing in </a:t>
            </a:r>
          </a:p>
          <a:p>
            <a:pPr algn="ctr"/>
            <a:r>
              <a:rPr lang="en-GB" sz="1400" b="1" dirty="0">
                <a:solidFill>
                  <a:schemeClr val="bg1"/>
                </a:solidFill>
              </a:rPr>
              <a:t>compliance with TAQA </a:t>
            </a:r>
          </a:p>
        </p:txBody>
      </p:sp>
      <p:sp>
        <p:nvSpPr>
          <p:cNvPr id="3" name="Rectangle 2"/>
          <p:cNvSpPr/>
          <p:nvPr/>
        </p:nvSpPr>
        <p:spPr>
          <a:xfrm>
            <a:off x="8104542" y="5688106"/>
            <a:ext cx="3482340" cy="1015663"/>
          </a:xfrm>
          <a:prstGeom prst="rect">
            <a:avLst/>
          </a:prstGeom>
        </p:spPr>
        <p:txBody>
          <a:bodyPr wrap="square">
            <a:spAutoFit/>
          </a:bodyPr>
          <a:lstStyle/>
          <a:p>
            <a:r>
              <a:rPr lang="en-GB" sz="1200" dirty="0">
                <a:hlinkClick r:id="rId2"/>
              </a:rPr>
              <a:t>https://www.cityandguilds.com/qualifications-and-apprenticeships/learning/training-and-development/6317-assessment-and-quality-assurance#tab=information</a:t>
            </a:r>
            <a:endParaRPr lang="en-GB" sz="1200" dirty="0"/>
          </a:p>
          <a:p>
            <a:endParaRPr lang="en-GB" sz="1200" dirty="0"/>
          </a:p>
        </p:txBody>
      </p:sp>
    </p:spTree>
    <p:extLst>
      <p:ext uri="{BB962C8B-B14F-4D97-AF65-F5344CB8AC3E}">
        <p14:creationId xmlns:p14="http://schemas.microsoft.com/office/powerpoint/2010/main" val="1973791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066429964"/>
              </p:ext>
            </p:extLst>
          </p:nvPr>
        </p:nvGraphicFramePr>
        <p:xfrm>
          <a:off x="282011" y="1389289"/>
          <a:ext cx="11720739" cy="4942840"/>
        </p:xfrm>
        <a:graphic>
          <a:graphicData uri="http://schemas.openxmlformats.org/drawingml/2006/table">
            <a:tbl>
              <a:tblPr firstRow="1" bandRow="1">
                <a:tableStyleId>{5C22544A-7EE6-4342-B048-85BDC9FD1C3A}</a:tableStyleId>
              </a:tblPr>
              <a:tblGrid>
                <a:gridCol w="3012168">
                  <a:extLst>
                    <a:ext uri="{9D8B030D-6E8A-4147-A177-3AD203B41FA5}">
                      <a16:colId xmlns:a16="http://schemas.microsoft.com/office/drawing/2014/main" val="2335509455"/>
                    </a:ext>
                  </a:extLst>
                </a:gridCol>
                <a:gridCol w="8708571">
                  <a:extLst>
                    <a:ext uri="{9D8B030D-6E8A-4147-A177-3AD203B41FA5}">
                      <a16:colId xmlns:a16="http://schemas.microsoft.com/office/drawing/2014/main" val="2511507427"/>
                    </a:ext>
                  </a:extLst>
                </a:gridCol>
              </a:tblGrid>
              <a:tr h="370840">
                <a:tc>
                  <a:txBody>
                    <a:bodyPr/>
                    <a:lstStyle/>
                    <a:p>
                      <a:r>
                        <a:rPr lang="en-GB" dirty="0"/>
                        <a:t>ROLES</a:t>
                      </a:r>
                    </a:p>
                  </a:txBody>
                  <a:tcPr/>
                </a:tc>
                <a:tc>
                  <a:txBody>
                    <a:bodyPr/>
                    <a:lstStyle/>
                    <a:p>
                      <a:r>
                        <a:rPr lang="en-GB" dirty="0"/>
                        <a:t>Scope</a:t>
                      </a:r>
                      <a:r>
                        <a:rPr lang="en-GB" baseline="0" dirty="0"/>
                        <a:t> and function</a:t>
                      </a:r>
                      <a:endParaRPr lang="en-GB" dirty="0"/>
                    </a:p>
                  </a:txBody>
                  <a:tcPr/>
                </a:tc>
                <a:extLst>
                  <a:ext uri="{0D108BD9-81ED-4DB2-BD59-A6C34878D82A}">
                    <a16:rowId xmlns:a16="http://schemas.microsoft.com/office/drawing/2014/main" val="4165929790"/>
                  </a:ext>
                </a:extLst>
              </a:tr>
              <a:tr h="370840">
                <a:tc>
                  <a:txBody>
                    <a:bodyPr/>
                    <a:lstStyle/>
                    <a:p>
                      <a:r>
                        <a:rPr lang="en-GB" sz="1400" b="1" dirty="0">
                          <a:solidFill>
                            <a:srgbClr val="000000"/>
                          </a:solidFill>
                          <a:uFill>
                            <a:solidFill>
                              <a:srgbClr val="000000"/>
                            </a:solidFill>
                          </a:uFill>
                          <a:latin typeface="Lato"/>
                          <a:ea typeface="CongressSans"/>
                          <a:cs typeface="CongressSans"/>
                        </a:rPr>
                        <a:t>Tutor</a:t>
                      </a:r>
                      <a:endParaRPr lang="en-GB" sz="1400" dirty="0"/>
                    </a:p>
                  </a:txBody>
                  <a:tcPr/>
                </a:tc>
                <a:tc>
                  <a:txBody>
                    <a:bodyPr/>
                    <a:lstStyle/>
                    <a:p>
                      <a:r>
                        <a:rPr lang="en-GB" sz="1400" b="0" dirty="0">
                          <a:solidFill>
                            <a:srgbClr val="000000"/>
                          </a:solidFill>
                          <a:uFill>
                            <a:solidFill>
                              <a:srgbClr val="000000"/>
                            </a:solidFill>
                          </a:uFill>
                          <a:latin typeface="Lato"/>
                          <a:ea typeface="CongressSans"/>
                          <a:cs typeface="Arial" panose="020B0604020202020204" pitchFamily="34" charset="0"/>
                        </a:rPr>
                        <a:t>provides the delivery of knowledge and understanding of the qualification content. The tutor may support access to </a:t>
                      </a:r>
                      <a:r>
                        <a:rPr lang="en-GB" sz="1400" b="0" dirty="0" smtClean="0">
                          <a:solidFill>
                            <a:srgbClr val="000000"/>
                          </a:solidFill>
                          <a:uFill>
                            <a:solidFill>
                              <a:srgbClr val="000000"/>
                            </a:solidFill>
                          </a:uFill>
                          <a:latin typeface="Lato"/>
                          <a:ea typeface="CongressSans"/>
                          <a:cs typeface="Arial" panose="020B0604020202020204" pitchFamily="34" charset="0"/>
                        </a:rPr>
                        <a:t>assessment but</a:t>
                      </a:r>
                      <a:r>
                        <a:rPr lang="en-GB" sz="1400" b="0" baseline="0" dirty="0" smtClean="0">
                          <a:solidFill>
                            <a:srgbClr val="000000"/>
                          </a:solidFill>
                          <a:uFill>
                            <a:solidFill>
                              <a:srgbClr val="000000"/>
                            </a:solidFill>
                          </a:uFill>
                          <a:latin typeface="Lato"/>
                          <a:ea typeface="CongressSans"/>
                          <a:cs typeface="Arial" panose="020B0604020202020204" pitchFamily="34" charset="0"/>
                        </a:rPr>
                        <a:t> is </a:t>
                      </a:r>
                      <a:r>
                        <a:rPr lang="en-GB" sz="1400" b="1" baseline="0" dirty="0" smtClean="0">
                          <a:solidFill>
                            <a:schemeClr val="tx1">
                              <a:lumMod val="50000"/>
                              <a:lumOff val="50000"/>
                            </a:schemeClr>
                          </a:solidFill>
                          <a:uFill>
                            <a:solidFill>
                              <a:srgbClr val="000000"/>
                            </a:solidFill>
                          </a:uFill>
                          <a:latin typeface="Lato"/>
                          <a:ea typeface="CongressSans"/>
                          <a:cs typeface="Arial" panose="020B0604020202020204" pitchFamily="34" charset="0"/>
                        </a:rPr>
                        <a:t>not responsible for making any decisions </a:t>
                      </a:r>
                      <a:r>
                        <a:rPr lang="en-GB" sz="1400" b="0" baseline="0" dirty="0" smtClean="0">
                          <a:solidFill>
                            <a:srgbClr val="000000"/>
                          </a:solidFill>
                          <a:uFill>
                            <a:solidFill>
                              <a:srgbClr val="000000"/>
                            </a:solidFill>
                          </a:uFill>
                          <a:latin typeface="Lato"/>
                          <a:ea typeface="CongressSans"/>
                          <a:cs typeface="Arial" panose="020B0604020202020204" pitchFamily="34" charset="0"/>
                        </a:rPr>
                        <a:t>on assessment outcome</a:t>
                      </a:r>
                      <a:endParaRPr lang="en-GB" sz="1400" b="0" dirty="0"/>
                    </a:p>
                  </a:txBody>
                  <a:tcPr/>
                </a:tc>
                <a:extLst>
                  <a:ext uri="{0D108BD9-81ED-4DB2-BD59-A6C34878D82A}">
                    <a16:rowId xmlns:a16="http://schemas.microsoft.com/office/drawing/2014/main" val="2965767293"/>
                  </a:ext>
                </a:extLst>
              </a:tr>
              <a:tr h="370840">
                <a:tc>
                  <a:txBody>
                    <a:bodyPr/>
                    <a:lstStyle/>
                    <a:p>
                      <a:r>
                        <a:rPr kumimoji="0" lang="en-GB" sz="1400" b="1" i="0" u="none" strike="noStrike" kern="1200" cap="none" spc="0" normalizeH="0" baseline="0" noProof="0" dirty="0">
                          <a:ln>
                            <a:noFill/>
                          </a:ln>
                          <a:solidFill>
                            <a:srgbClr val="140000"/>
                          </a:solidFill>
                          <a:effectLst/>
                          <a:uLnTx/>
                          <a:uFillTx/>
                          <a:latin typeface="Lato"/>
                          <a:ea typeface="+mn-ea"/>
                          <a:cs typeface="+mn-cs"/>
                        </a:rPr>
                        <a:t>Internal assessor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140000"/>
                          </a:solidFill>
                          <a:effectLst/>
                          <a:uLnTx/>
                          <a:uFillTx/>
                          <a:latin typeface="Lato"/>
                          <a:ea typeface="+mn-ea"/>
                          <a:cs typeface="+mn-cs"/>
                        </a:rPr>
                        <a:t>a qualified </a:t>
                      </a:r>
                      <a:r>
                        <a:rPr kumimoji="0" lang="en-GB" sz="1400" b="0" i="0" u="none" strike="noStrike" kern="1200" cap="none" spc="0" normalizeH="0" baseline="0" noProof="0" dirty="0" smtClean="0">
                          <a:ln>
                            <a:noFill/>
                          </a:ln>
                          <a:solidFill>
                            <a:srgbClr val="140000"/>
                          </a:solidFill>
                          <a:effectLst/>
                          <a:uLnTx/>
                          <a:uFillTx/>
                          <a:latin typeface="Lato"/>
                          <a:ea typeface="+mn-ea"/>
                          <a:cs typeface="+mn-cs"/>
                        </a:rPr>
                        <a:t>assessor, </a:t>
                      </a:r>
                      <a:r>
                        <a:rPr kumimoji="0" lang="en-US" sz="1400" b="0" i="0" u="none" strike="noStrike" kern="1200" cap="none" spc="0" normalizeH="0" baseline="0" noProof="0" dirty="0" smtClean="0">
                          <a:ln>
                            <a:noFill/>
                          </a:ln>
                          <a:solidFill>
                            <a:srgbClr val="140000"/>
                          </a:solidFill>
                          <a:effectLst/>
                          <a:uLnTx/>
                          <a:uFillTx/>
                          <a:latin typeface="Lato"/>
                          <a:ea typeface="+mn-ea"/>
                          <a:cs typeface="+mn-cs"/>
                        </a:rPr>
                        <a:t>provides support for the assessment delivery. The internal assessor will be </a:t>
                      </a:r>
                      <a:r>
                        <a:rPr kumimoji="0" lang="en-US" sz="1400" b="1" i="0" u="none" strike="noStrike" kern="1200" cap="none" spc="0" normalizeH="0" baseline="0" noProof="0" dirty="0" smtClean="0">
                          <a:ln>
                            <a:noFill/>
                          </a:ln>
                          <a:solidFill>
                            <a:schemeClr val="tx1">
                              <a:lumMod val="50000"/>
                              <a:lumOff val="50000"/>
                            </a:schemeClr>
                          </a:solidFill>
                          <a:effectLst/>
                          <a:uLnTx/>
                          <a:uFillTx/>
                          <a:latin typeface="Lato"/>
                          <a:ea typeface="+mn-ea"/>
                          <a:cs typeface="+mn-cs"/>
                        </a:rPr>
                        <a:t>responsible for making assessment judgements</a:t>
                      </a:r>
                      <a:r>
                        <a:rPr kumimoji="0" lang="en-US" sz="1400" b="0" i="0" u="none" strike="noStrike" kern="1200" cap="none" spc="0" normalizeH="0" baseline="0" noProof="0" dirty="0" smtClean="0">
                          <a:ln>
                            <a:noFill/>
                          </a:ln>
                          <a:solidFill>
                            <a:srgbClr val="140000"/>
                          </a:solidFill>
                          <a:effectLst/>
                          <a:uLnTx/>
                          <a:uFillTx/>
                          <a:latin typeface="Lato"/>
                          <a:ea typeface="+mn-ea"/>
                          <a:cs typeface="+mn-cs"/>
                        </a:rPr>
                        <a:t> for the internally assessed tasks.</a:t>
                      </a:r>
                      <a:endParaRPr lang="en-GB" sz="1400" b="0" dirty="0"/>
                    </a:p>
                  </a:txBody>
                  <a:tcPr/>
                </a:tc>
                <a:extLst>
                  <a:ext uri="{0D108BD9-81ED-4DB2-BD59-A6C34878D82A}">
                    <a16:rowId xmlns:a16="http://schemas.microsoft.com/office/drawing/2014/main" val="2026949604"/>
                  </a:ext>
                </a:extLst>
              </a:tr>
              <a:tr h="370840">
                <a:tc>
                  <a:txBody>
                    <a:bodyPr/>
                    <a:lstStyle/>
                    <a:p>
                      <a:r>
                        <a:rPr lang="en-GB" sz="1400" b="1" dirty="0">
                          <a:latin typeface="Lato"/>
                          <a:ea typeface="Times New Roman" panose="02020603050405020304" pitchFamily="18" charset="0"/>
                          <a:cs typeface="Arial" panose="020B0604020202020204" pitchFamily="34" charset="0"/>
                        </a:rPr>
                        <a:t>Internal Quality Assurer</a:t>
                      </a:r>
                      <a:r>
                        <a:rPr lang="en-GB" sz="1400" dirty="0">
                          <a:latin typeface="Lato"/>
                          <a:ea typeface="Times New Roman" panose="02020603050405020304" pitchFamily="18" charset="0"/>
                          <a:cs typeface="Arial" panose="020B0604020202020204" pitchFamily="34" charset="0"/>
                        </a:rPr>
                        <a:t>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latin typeface="Lato"/>
                          <a:ea typeface="Times New Roman" panose="02020603050405020304" pitchFamily="18" charset="0"/>
                          <a:cs typeface="Arial" panose="020B0604020202020204" pitchFamily="34" charset="0"/>
                        </a:rPr>
                        <a:t>ensures that the assessment of evidence is of a consistent and appropriate quality. </a:t>
                      </a:r>
                      <a:r>
                        <a:rPr lang="en-GB" sz="1400" b="0" dirty="0">
                          <a:highlight>
                            <a:srgbClr val="FFFF00"/>
                          </a:highlight>
                          <a:latin typeface="Lato"/>
                          <a:ea typeface="Times New Roman" panose="02020603050405020304" pitchFamily="18" charset="0"/>
                          <a:cs typeface="Times New Roman" panose="02020603050405020304" pitchFamily="18" charset="0"/>
                        </a:rPr>
                        <a:t> </a:t>
                      </a:r>
                      <a:endParaRPr lang="en-GB" sz="1400" b="0" dirty="0">
                        <a:latin typeface="CongressSans"/>
                        <a:ea typeface="Times New Roman" panose="02020603050405020304" pitchFamily="18" charset="0"/>
                        <a:cs typeface="Times New Roman" panose="02020603050405020304" pitchFamily="18" charset="0"/>
                      </a:endParaRPr>
                    </a:p>
                    <a:p>
                      <a:endParaRPr lang="en-GB" sz="1400" b="0" dirty="0"/>
                    </a:p>
                  </a:txBody>
                  <a:tcPr/>
                </a:tc>
                <a:extLst>
                  <a:ext uri="{0D108BD9-81ED-4DB2-BD59-A6C34878D82A}">
                    <a16:rowId xmlns:a16="http://schemas.microsoft.com/office/drawing/2014/main" val="1377322052"/>
                  </a:ext>
                </a:extLst>
              </a:tr>
              <a:tr h="370840">
                <a:tc>
                  <a:txBody>
                    <a:bodyPr/>
                    <a:lstStyle/>
                    <a:p>
                      <a:r>
                        <a:rPr kumimoji="0" lang="en-US" sz="1400" b="1" i="0" u="none" strike="noStrike" kern="1200" cap="none" spc="0" normalizeH="0" baseline="0" noProof="0" dirty="0" smtClean="0">
                          <a:ln>
                            <a:noFill/>
                          </a:ln>
                          <a:solidFill>
                            <a:srgbClr val="140000"/>
                          </a:solidFill>
                          <a:effectLst/>
                          <a:uLnTx/>
                          <a:uFillTx/>
                          <a:latin typeface="SegoeUI-Bold"/>
                          <a:ea typeface="+mn-ea"/>
                          <a:cs typeface="+mn-cs"/>
                        </a:rPr>
                        <a:t>Other Professional </a:t>
                      </a:r>
                      <a:endParaRPr lang="en-GB" sz="1400" dirty="0"/>
                    </a:p>
                  </a:txBody>
                  <a:tcPr/>
                </a:tc>
                <a:tc>
                  <a:txBody>
                    <a:bodyPr/>
                    <a:lstStyle/>
                    <a:p>
                      <a:pPr algn="l"/>
                      <a:r>
                        <a:rPr lang="en-US" sz="1400" b="0" i="0" u="none" strike="noStrike" baseline="0" dirty="0" smtClean="0">
                          <a:latin typeface="SegoeUI"/>
                        </a:rPr>
                        <a:t>an expert witness – for specialist procedures or for the coverage of units</a:t>
                      </a:r>
                    </a:p>
                    <a:p>
                      <a:pPr algn="l"/>
                      <a:r>
                        <a:rPr lang="en-US" sz="1400" b="0" i="0" u="none" strike="noStrike" baseline="0" dirty="0" smtClean="0">
                          <a:latin typeface="SegoeUI"/>
                        </a:rPr>
                        <a:t>that require specific expertise, settings may provide additional expert witness testimony.</a:t>
                      </a:r>
                      <a:endParaRPr lang="en-GB" sz="1400" b="0" dirty="0"/>
                    </a:p>
                  </a:txBody>
                  <a:tcPr/>
                </a:tc>
                <a:extLst>
                  <a:ext uri="{0D108BD9-81ED-4DB2-BD59-A6C34878D82A}">
                    <a16:rowId xmlns:a16="http://schemas.microsoft.com/office/drawing/2014/main" val="3257549811"/>
                  </a:ext>
                </a:extLst>
              </a:tr>
              <a:tr h="370840">
                <a:tc>
                  <a:txBody>
                    <a:bodyPr/>
                    <a:lstStyle/>
                    <a:p>
                      <a:r>
                        <a:rPr lang="en-GB" sz="1400" b="1" dirty="0">
                          <a:latin typeface="Lato"/>
                          <a:ea typeface="Times New Roman" panose="02020603050405020304" pitchFamily="18" charset="0"/>
                          <a:cs typeface="Times New Roman" panose="02020603050405020304" pitchFamily="18" charset="0"/>
                        </a:rPr>
                        <a:t>External Quality Assurer</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latin typeface="Lato"/>
                          <a:ea typeface="Times New Roman" panose="02020603050405020304" pitchFamily="18" charset="0"/>
                          <a:cs typeface="Times New Roman" panose="02020603050405020304" pitchFamily="18" charset="0"/>
                        </a:rPr>
                        <a:t>responsible for confirming that the planning, delivery and assessment of the internally assessed tasks have been carried out in accordance with City &amp; Guilds policies and procedures. </a:t>
                      </a:r>
                      <a:endParaRPr lang="en-GB" sz="1400" b="0" dirty="0">
                        <a:latin typeface="CongressSans"/>
                        <a:ea typeface="Times New Roman" panose="02020603050405020304" pitchFamily="18" charset="0"/>
                        <a:cs typeface="Times New Roman" panose="02020603050405020304" pitchFamily="18" charset="0"/>
                      </a:endParaRPr>
                    </a:p>
                    <a:p>
                      <a:endParaRPr lang="en-GB" sz="1400" b="0" dirty="0"/>
                    </a:p>
                  </a:txBody>
                  <a:tcPr/>
                </a:tc>
                <a:extLst>
                  <a:ext uri="{0D108BD9-81ED-4DB2-BD59-A6C34878D82A}">
                    <a16:rowId xmlns:a16="http://schemas.microsoft.com/office/drawing/2014/main" val="1107432332"/>
                  </a:ext>
                </a:extLst>
              </a:tr>
              <a:tr h="370840">
                <a:tc>
                  <a:txBody>
                    <a:bodyPr/>
                    <a:lstStyle/>
                    <a:p>
                      <a:r>
                        <a:rPr lang="en-GB" sz="1400" b="1" dirty="0">
                          <a:latin typeface="Lato"/>
                          <a:ea typeface="Times New Roman" panose="02020603050405020304" pitchFamily="18" charset="0"/>
                          <a:cs typeface="Times New Roman" panose="02020603050405020304" pitchFamily="18" charset="0"/>
                        </a:rPr>
                        <a:t>City &amp; Guilds External Assessor*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latin typeface="Lato"/>
                          <a:ea typeface="Times New Roman" panose="02020603050405020304" pitchFamily="18" charset="0"/>
                          <a:cs typeface="Times New Roman" panose="02020603050405020304" pitchFamily="18" charset="0"/>
                        </a:rPr>
                        <a:t>a qualified </a:t>
                      </a:r>
                      <a:r>
                        <a:rPr lang="en-GB" sz="1400" b="0" dirty="0" smtClean="0">
                          <a:latin typeface="Lato"/>
                          <a:ea typeface="Times New Roman" panose="02020603050405020304" pitchFamily="18" charset="0"/>
                          <a:cs typeface="Times New Roman" panose="02020603050405020304" pitchFamily="18" charset="0"/>
                        </a:rPr>
                        <a:t>assessor, </a:t>
                      </a:r>
                      <a:r>
                        <a:rPr lang="en-US" sz="1400" b="0" dirty="0" smtClean="0">
                          <a:latin typeface="Lato"/>
                          <a:ea typeface="Times New Roman" panose="02020603050405020304" pitchFamily="18" charset="0"/>
                          <a:cs typeface="Times New Roman" panose="02020603050405020304" pitchFamily="18" charset="0"/>
                        </a:rPr>
                        <a:t>appointed by City &amp; Guilds, and responsible for making the final assessment judgement of the candidate for the externally assessed tasks.</a:t>
                      </a:r>
                      <a:endParaRPr lang="en-GB" sz="1400" b="0" dirty="0"/>
                    </a:p>
                  </a:txBody>
                  <a:tcPr/>
                </a:tc>
                <a:extLst>
                  <a:ext uri="{0D108BD9-81ED-4DB2-BD59-A6C34878D82A}">
                    <a16:rowId xmlns:a16="http://schemas.microsoft.com/office/drawing/2014/main" val="1886943245"/>
                  </a:ext>
                </a:extLst>
              </a:tr>
              <a:tr h="370840">
                <a:tc>
                  <a:txBody>
                    <a:bodyPr/>
                    <a:lstStyle/>
                    <a:p>
                      <a:r>
                        <a:rPr lang="en-GB" sz="1400" b="1" dirty="0">
                          <a:latin typeface="Lato"/>
                          <a:ea typeface="Times New Roman" panose="02020603050405020304" pitchFamily="18" charset="0"/>
                          <a:cs typeface="Times New Roman" panose="02020603050405020304" pitchFamily="18" charset="0"/>
                        </a:rPr>
                        <a:t>City &amp; Guilds Lead Assessor* </a:t>
                      </a:r>
                      <a:endParaRPr lang="en-GB" sz="1400" dirty="0"/>
                    </a:p>
                  </a:txBody>
                  <a:tcPr/>
                </a:tc>
                <a:tc>
                  <a:txBody>
                    <a:bodyPr/>
                    <a:lstStyle/>
                    <a:p>
                      <a:pPr>
                        <a:spcBef>
                          <a:spcPts val="200"/>
                        </a:spcBef>
                        <a:spcAft>
                          <a:spcPts val="200"/>
                        </a:spcAft>
                      </a:pPr>
                      <a:r>
                        <a:rPr lang="en-GB" sz="1400" b="0" dirty="0">
                          <a:latin typeface="Lato"/>
                          <a:ea typeface="Times New Roman" panose="02020603050405020304" pitchFamily="18" charset="0"/>
                          <a:cs typeface="Times New Roman" panose="02020603050405020304" pitchFamily="18" charset="0"/>
                        </a:rPr>
                        <a:t>will be responsible for sampling and standardising the assessment judgement determined by external assessors. </a:t>
                      </a:r>
                      <a:endParaRPr lang="en-GB" sz="1400" b="0" dirty="0"/>
                    </a:p>
                  </a:txBody>
                  <a:tcPr/>
                </a:tc>
                <a:extLst>
                  <a:ext uri="{0D108BD9-81ED-4DB2-BD59-A6C34878D82A}">
                    <a16:rowId xmlns:a16="http://schemas.microsoft.com/office/drawing/2014/main" val="3353908755"/>
                  </a:ext>
                </a:extLst>
              </a:tr>
              <a:tr h="370840">
                <a:tc>
                  <a:txBody>
                    <a:bodyPr/>
                    <a:lstStyle/>
                    <a:p>
                      <a:r>
                        <a:rPr lang="en-GB" sz="1400" b="1" dirty="0" smtClean="0">
                          <a:latin typeface="Lato"/>
                        </a:rPr>
                        <a:t>Employer/Manager</a:t>
                      </a:r>
                      <a:endParaRPr lang="en-GB" sz="1400" b="1" dirty="0">
                        <a:latin typeface="Lato"/>
                      </a:endParaRPr>
                    </a:p>
                  </a:txBody>
                  <a:tcPr/>
                </a:tc>
                <a:tc>
                  <a:txBody>
                    <a:bodyPr/>
                    <a:lstStyle/>
                    <a:p>
                      <a:pPr>
                        <a:spcBef>
                          <a:spcPts val="200"/>
                        </a:spcBef>
                        <a:spcAft>
                          <a:spcPts val="200"/>
                        </a:spcAft>
                      </a:pPr>
                      <a:r>
                        <a:rPr lang="en-US" sz="1400" b="0" dirty="0" smtClean="0"/>
                        <a:t>understands the normal internal processes of the workplace/setting, documentation, communication systems </a:t>
                      </a:r>
                      <a:r>
                        <a:rPr lang="en-US" sz="1400" b="0" dirty="0" smtClean="0"/>
                        <a:t>etc. </a:t>
                      </a:r>
                      <a:r>
                        <a:rPr lang="en-US" sz="1400" b="0" dirty="0" smtClean="0"/>
                        <a:t>and can assess whether the candidate is using them appropriately. Where appropriate can provide expert witness testimony for the portfolio in relation to day to day workplace practice. </a:t>
                      </a:r>
                      <a:endParaRPr lang="en-GB" sz="1400" b="0" dirty="0"/>
                    </a:p>
                  </a:txBody>
                  <a:tcPr/>
                </a:tc>
                <a:extLst>
                  <a:ext uri="{0D108BD9-81ED-4DB2-BD59-A6C34878D82A}">
                    <a16:rowId xmlns:a16="http://schemas.microsoft.com/office/drawing/2014/main" val="960433520"/>
                  </a:ext>
                </a:extLst>
              </a:tr>
            </a:tbl>
          </a:graphicData>
        </a:graphic>
      </p:graphicFrame>
      <p:sp>
        <p:nvSpPr>
          <p:cNvPr id="4" name="Title 3"/>
          <p:cNvSpPr>
            <a:spLocks noGrp="1"/>
          </p:cNvSpPr>
          <p:nvPr>
            <p:ph type="title"/>
          </p:nvPr>
        </p:nvSpPr>
        <p:spPr>
          <a:xfrm>
            <a:off x="282011" y="378984"/>
            <a:ext cx="3394199" cy="276999"/>
          </a:xfrm>
          <a:prstGeom prst="rect">
            <a:avLst/>
          </a:prstGeom>
        </p:spPr>
        <p:txBody>
          <a:bodyPr wrap="none">
            <a:spAutoFit/>
          </a:bodyPr>
          <a:lstStyle/>
          <a:p>
            <a:pPr marL="0" marR="0" lvl="0" indent="0" algn="l" defTabSz="914400" rtl="0" eaLnBrk="1" fontAlgn="auto" latinLnBrk="0" hangingPunct="1">
              <a:lnSpc>
                <a:spcPct val="100000"/>
              </a:lnSpc>
              <a:spcBef>
                <a:spcPts val="1000"/>
              </a:spcBef>
              <a:spcAft>
                <a:spcPts val="800"/>
              </a:spcAft>
              <a:buClrTx/>
              <a:buSzTx/>
              <a:buFontTx/>
              <a:buNone/>
              <a:tabLst/>
              <a:defRPr/>
            </a:pPr>
            <a:r>
              <a:rPr kumimoji="0" lang="en-GB" sz="1800" b="0" i="0" u="none" strike="noStrike" kern="1200" cap="none" spc="0" normalizeH="0" baseline="0" noProof="0" dirty="0">
                <a:ln>
                  <a:noFill/>
                </a:ln>
                <a:solidFill>
                  <a:srgbClr val="0070C0"/>
                </a:solidFill>
                <a:effectLst/>
                <a:uLnTx/>
                <a:uFillTx/>
                <a:latin typeface="Lato"/>
                <a:ea typeface="Times New Roman" panose="02020603050405020304" pitchFamily="18" charset="0"/>
                <a:cs typeface="Times New Roman" panose="02020603050405020304" pitchFamily="18" charset="0"/>
              </a:rPr>
              <a:t>Centre staffing and external roles</a:t>
            </a:r>
            <a:endParaRPr kumimoji="0" lang="en-GB" sz="1800" b="0" i="0" u="none" strike="noStrike" kern="1200" cap="none" spc="0" normalizeH="0" baseline="0" noProof="0" dirty="0">
              <a:ln>
                <a:noFill/>
              </a:ln>
              <a:solidFill>
                <a:srgbClr val="1E7BB9"/>
              </a:solidFill>
              <a:effectLst/>
              <a:uLnTx/>
              <a:uFillTx/>
              <a:latin typeface="Lato"/>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6081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a:extLst>
              <a:ext uri="{FF2B5EF4-FFF2-40B4-BE49-F238E27FC236}">
                <a16:creationId xmlns:a16="http://schemas.microsoft.com/office/drawing/2014/main" id="{2115B887-9F6F-4545-AD42-BE4B80EE7F5C}"/>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smtClean="0">
                <a:ln>
                  <a:noFill/>
                </a:ln>
                <a:effectLst/>
                <a:uLnTx/>
                <a:uFillTx/>
                <a:latin typeface="Lato"/>
                <a:ea typeface="+mj-ea"/>
                <a:cs typeface="+mj-cs"/>
              </a:rPr>
              <a:t>Level 4 Adult Placement/Shared Lives - Witness testimony</a:t>
            </a:r>
            <a:endParaRPr kumimoji="0" lang="en-US" sz="1400" b="1" i="0" u="none" strike="noStrike" kern="1200" cap="none" spc="0" normalizeH="0" baseline="0" noProof="0" dirty="0">
              <a:ln>
                <a:noFill/>
              </a:ln>
              <a:effectLst/>
              <a:uLnTx/>
              <a:uFillTx/>
              <a:latin typeface="Arial" panose="020B0604020202020204"/>
              <a:ea typeface="+mj-ea"/>
              <a:cs typeface="+mj-cs"/>
            </a:endParaRPr>
          </a:p>
        </p:txBody>
      </p:sp>
      <p:sp>
        <p:nvSpPr>
          <p:cNvPr id="4" name="TextBox 3"/>
          <p:cNvSpPr txBox="1"/>
          <p:nvPr/>
        </p:nvSpPr>
        <p:spPr>
          <a:xfrm>
            <a:off x="150634" y="1064746"/>
            <a:ext cx="5778218" cy="4801314"/>
          </a:xfrm>
          <a:prstGeom prst="rect">
            <a:avLst/>
          </a:prstGeom>
          <a:solidFill>
            <a:schemeClr val="accent1"/>
          </a:solidFill>
        </p:spPr>
        <p:txBody>
          <a:bodyPr wrap="square" rtlCol="0">
            <a:spAutoFit/>
          </a:bodyPr>
          <a:lstStyle/>
          <a:p>
            <a:r>
              <a:rPr lang="en-GB" dirty="0" smtClean="0">
                <a:solidFill>
                  <a:schemeClr val="bg1"/>
                </a:solidFill>
                <a:latin typeface="Lato"/>
              </a:rPr>
              <a:t>Witness Testimony:</a:t>
            </a:r>
          </a:p>
          <a:p>
            <a:endParaRPr lang="en-GB" dirty="0">
              <a:solidFill>
                <a:schemeClr val="bg1"/>
              </a:solidFill>
              <a:latin typeface="Lato"/>
            </a:endParaRPr>
          </a:p>
          <a:p>
            <a:pPr marL="285750" indent="-285750">
              <a:buFont typeface="Arial" panose="020B0604020202020204" pitchFamily="34" charset="0"/>
              <a:buChar char="•"/>
            </a:pPr>
            <a:r>
              <a:rPr lang="en-GB" dirty="0" smtClean="0">
                <a:solidFill>
                  <a:schemeClr val="bg1"/>
                </a:solidFill>
                <a:latin typeface="Lato"/>
              </a:rPr>
              <a:t>Acceptable form of evidence but must meet specific requirements</a:t>
            </a:r>
          </a:p>
          <a:p>
            <a:endParaRPr lang="en-GB" dirty="0" smtClean="0">
              <a:solidFill>
                <a:schemeClr val="bg1"/>
              </a:solidFill>
              <a:latin typeface="Lato"/>
            </a:endParaRPr>
          </a:p>
          <a:p>
            <a:pPr marL="285750" indent="-285750">
              <a:buFont typeface="Arial" panose="020B0604020202020204" pitchFamily="34" charset="0"/>
              <a:buChar char="•"/>
            </a:pPr>
            <a:r>
              <a:rPr lang="en-GB" dirty="0" smtClean="0">
                <a:solidFill>
                  <a:schemeClr val="bg1"/>
                </a:solidFill>
                <a:latin typeface="Lato"/>
              </a:rPr>
              <a:t>Status of the witness needs careful consideration by IA</a:t>
            </a:r>
          </a:p>
          <a:p>
            <a:endParaRPr lang="en-GB" dirty="0" smtClean="0">
              <a:solidFill>
                <a:schemeClr val="bg1"/>
              </a:solidFill>
              <a:latin typeface="Lato"/>
            </a:endParaRPr>
          </a:p>
          <a:p>
            <a:pPr marL="285750" indent="-285750">
              <a:buFont typeface="Arial" panose="020B0604020202020204" pitchFamily="34" charset="0"/>
              <a:buChar char="•"/>
            </a:pPr>
            <a:r>
              <a:rPr lang="en-GB" dirty="0" smtClean="0">
                <a:solidFill>
                  <a:schemeClr val="bg1"/>
                </a:solidFill>
                <a:latin typeface="Lato"/>
              </a:rPr>
              <a:t>Weighting applied </a:t>
            </a:r>
          </a:p>
          <a:p>
            <a:endParaRPr lang="en-GB" dirty="0" smtClean="0">
              <a:solidFill>
                <a:schemeClr val="bg1"/>
              </a:solidFill>
              <a:latin typeface="Lato"/>
            </a:endParaRPr>
          </a:p>
          <a:p>
            <a:pPr marL="285750" indent="-285750">
              <a:buFont typeface="Arial" panose="020B0604020202020204" pitchFamily="34" charset="0"/>
              <a:buChar char="•"/>
            </a:pPr>
            <a:r>
              <a:rPr lang="en-GB" dirty="0" smtClean="0">
                <a:solidFill>
                  <a:schemeClr val="bg1"/>
                </a:solidFill>
                <a:latin typeface="Lato"/>
              </a:rPr>
              <a:t>Other supplementary evidence may be needed to infer competence</a:t>
            </a:r>
          </a:p>
          <a:p>
            <a:endParaRPr lang="en-GB" dirty="0" smtClean="0">
              <a:solidFill>
                <a:schemeClr val="bg1"/>
              </a:solidFill>
              <a:latin typeface="Lato"/>
            </a:endParaRPr>
          </a:p>
          <a:p>
            <a:pPr marL="285750" indent="-285750">
              <a:buFont typeface="Arial" panose="020B0604020202020204" pitchFamily="34" charset="0"/>
              <a:buChar char="•"/>
            </a:pPr>
            <a:r>
              <a:rPr lang="en-GB" dirty="0" smtClean="0">
                <a:solidFill>
                  <a:schemeClr val="bg1"/>
                </a:solidFill>
                <a:latin typeface="Lato"/>
              </a:rPr>
              <a:t>Evidence labelled and referenced clearly re witness and their status  </a:t>
            </a:r>
            <a:endParaRPr lang="en-GB" dirty="0">
              <a:latin typeface="Lato"/>
            </a:endParaRPr>
          </a:p>
          <a:p>
            <a:pPr marL="285750" indent="-285750">
              <a:buFont typeface="Arial" panose="020B0604020202020204" pitchFamily="34" charset="0"/>
              <a:buChar char="•"/>
            </a:pPr>
            <a:endParaRPr lang="en-GB" dirty="0" smtClean="0">
              <a:latin typeface="Lato"/>
            </a:endParaRPr>
          </a:p>
          <a:p>
            <a:endParaRPr lang="en-GB" dirty="0">
              <a:latin typeface="Lato"/>
            </a:endParaRPr>
          </a:p>
        </p:txBody>
      </p:sp>
      <p:sp>
        <p:nvSpPr>
          <p:cNvPr id="6" name="Rectangle 5"/>
          <p:cNvSpPr/>
          <p:nvPr/>
        </p:nvSpPr>
        <p:spPr>
          <a:xfrm>
            <a:off x="6253316" y="1088398"/>
            <a:ext cx="5751871" cy="4801314"/>
          </a:xfrm>
          <a:prstGeom prst="rect">
            <a:avLst/>
          </a:prstGeom>
          <a:solidFill>
            <a:schemeClr val="bg1"/>
          </a:solidFill>
          <a:ln>
            <a:solidFill>
              <a:schemeClr val="accent1"/>
            </a:solidFill>
          </a:ln>
        </p:spPr>
        <p:txBody>
          <a:bodyPr wrap="square">
            <a:spAutoFit/>
          </a:bodyPr>
          <a:lstStyle/>
          <a:p>
            <a:r>
              <a:rPr lang="en-US" dirty="0">
                <a:solidFill>
                  <a:schemeClr val="accent1"/>
                </a:solidFill>
                <a:latin typeface="Lato"/>
              </a:rPr>
              <a:t>The status of the witnesses can be judged against the following criteria</a:t>
            </a:r>
            <a:r>
              <a:rPr lang="en-US" dirty="0" smtClean="0">
                <a:solidFill>
                  <a:schemeClr val="accent1"/>
                </a:solidFill>
                <a:latin typeface="Lato"/>
              </a:rPr>
              <a:t>:</a:t>
            </a:r>
          </a:p>
          <a:p>
            <a:endParaRPr lang="en-US" dirty="0">
              <a:solidFill>
                <a:schemeClr val="accent1"/>
              </a:solidFill>
              <a:latin typeface="Lato"/>
            </a:endParaRPr>
          </a:p>
          <a:p>
            <a:pPr marL="342900" indent="-342900">
              <a:buAutoNum type="arabicPeriod"/>
            </a:pPr>
            <a:r>
              <a:rPr lang="en-US" dirty="0" smtClean="0">
                <a:solidFill>
                  <a:schemeClr val="accent1"/>
                </a:solidFill>
                <a:latin typeface="Lato"/>
              </a:rPr>
              <a:t>Occupational </a:t>
            </a:r>
            <a:r>
              <a:rPr lang="en-US" dirty="0">
                <a:solidFill>
                  <a:schemeClr val="accent1"/>
                </a:solidFill>
                <a:latin typeface="Lato"/>
              </a:rPr>
              <a:t>expert meeting the specific criteria for role of Expert </a:t>
            </a:r>
            <a:r>
              <a:rPr lang="en-US" dirty="0" smtClean="0">
                <a:solidFill>
                  <a:schemeClr val="accent1"/>
                </a:solidFill>
                <a:latin typeface="Lato"/>
              </a:rPr>
              <a:t>Witness</a:t>
            </a:r>
          </a:p>
          <a:p>
            <a:r>
              <a:rPr lang="en-US" dirty="0" smtClean="0">
                <a:solidFill>
                  <a:schemeClr val="accent1"/>
                </a:solidFill>
                <a:latin typeface="Lato"/>
              </a:rPr>
              <a:t> </a:t>
            </a:r>
          </a:p>
          <a:p>
            <a:r>
              <a:rPr lang="en-US" dirty="0" smtClean="0">
                <a:solidFill>
                  <a:schemeClr val="accent1"/>
                </a:solidFill>
                <a:latin typeface="Lato"/>
              </a:rPr>
              <a:t>2</a:t>
            </a:r>
            <a:r>
              <a:rPr lang="en-US" dirty="0">
                <a:solidFill>
                  <a:schemeClr val="accent1"/>
                </a:solidFill>
                <a:latin typeface="Lato"/>
              </a:rPr>
              <a:t>. Occupational expert not familiar with the standards</a:t>
            </a:r>
            <a:r>
              <a:rPr lang="en-US" dirty="0" smtClean="0">
                <a:solidFill>
                  <a:schemeClr val="accent1"/>
                </a:solidFill>
                <a:latin typeface="Lato"/>
              </a:rPr>
              <a:t>;</a:t>
            </a:r>
          </a:p>
          <a:p>
            <a:endParaRPr lang="en-US" dirty="0">
              <a:solidFill>
                <a:schemeClr val="accent1"/>
              </a:solidFill>
              <a:latin typeface="Lato"/>
            </a:endParaRPr>
          </a:p>
          <a:p>
            <a:r>
              <a:rPr lang="en-US" dirty="0">
                <a:solidFill>
                  <a:schemeClr val="accent1"/>
                </a:solidFill>
                <a:latin typeface="Lato"/>
              </a:rPr>
              <a:t>3. Non-expert familiar with the standards</a:t>
            </a:r>
            <a:r>
              <a:rPr lang="en-US" dirty="0" smtClean="0">
                <a:solidFill>
                  <a:schemeClr val="accent1"/>
                </a:solidFill>
                <a:latin typeface="Lato"/>
              </a:rPr>
              <a:t>;</a:t>
            </a:r>
          </a:p>
          <a:p>
            <a:endParaRPr lang="en-US" dirty="0">
              <a:solidFill>
                <a:schemeClr val="accent1"/>
              </a:solidFill>
              <a:latin typeface="Lato"/>
            </a:endParaRPr>
          </a:p>
          <a:p>
            <a:r>
              <a:rPr lang="en-US" dirty="0">
                <a:solidFill>
                  <a:schemeClr val="accent1"/>
                </a:solidFill>
                <a:latin typeface="Lato"/>
              </a:rPr>
              <a:t>4. Non-expert not familiar with the standards</a:t>
            </a:r>
            <a:r>
              <a:rPr lang="en-US" dirty="0" smtClean="0">
                <a:solidFill>
                  <a:schemeClr val="accent1"/>
                </a:solidFill>
                <a:latin typeface="Lato"/>
              </a:rPr>
              <a:t>.</a:t>
            </a:r>
          </a:p>
          <a:p>
            <a:endParaRPr lang="en-US" dirty="0">
              <a:solidFill>
                <a:schemeClr val="accent1"/>
              </a:solidFill>
              <a:latin typeface="Lato"/>
            </a:endParaRPr>
          </a:p>
          <a:p>
            <a:endParaRPr lang="en-US" dirty="0" smtClean="0">
              <a:latin typeface="Lato"/>
            </a:endParaRPr>
          </a:p>
          <a:p>
            <a:endParaRPr lang="en-US" dirty="0">
              <a:latin typeface="Lato"/>
            </a:endParaRPr>
          </a:p>
          <a:p>
            <a:endParaRPr lang="en-US" dirty="0">
              <a:latin typeface="Lato"/>
            </a:endParaRPr>
          </a:p>
          <a:p>
            <a:endParaRPr lang="en-US" dirty="0" smtClean="0">
              <a:latin typeface="Lato"/>
            </a:endParaRPr>
          </a:p>
          <a:p>
            <a:endParaRPr lang="en-GB" dirty="0">
              <a:latin typeface="Lato"/>
            </a:endParaRPr>
          </a:p>
        </p:txBody>
      </p:sp>
    </p:spTree>
    <p:extLst>
      <p:ext uri="{BB962C8B-B14F-4D97-AF65-F5344CB8AC3E}">
        <p14:creationId xmlns:p14="http://schemas.microsoft.com/office/powerpoint/2010/main" val="42807813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531540" y="1160171"/>
            <a:ext cx="5387192" cy="4812925"/>
          </a:xfrm>
          <a:prstGeom prst="rect">
            <a:avLst/>
          </a:prstGeom>
          <a:ln>
            <a:solidFill>
              <a:schemeClr val="accent4"/>
            </a:solidFill>
          </a:ln>
        </p:spPr>
        <p:txBody>
          <a:bodyPr/>
          <a:lst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50000"/>
              </a:lnSpc>
              <a:spcBef>
                <a:spcPts val="200"/>
              </a:spcBef>
              <a:spcAft>
                <a:spcPts val="200"/>
              </a:spcAft>
            </a:pPr>
            <a:r>
              <a:rPr lang="en-US" dirty="0" smtClean="0">
                <a:latin typeface="Lato"/>
                <a:ea typeface="Cambria" panose="02040503050406030204" pitchFamily="18" charset="0"/>
                <a:cs typeface="Times New Roman" panose="02020603050405020304" pitchFamily="18" charset="0"/>
              </a:rPr>
              <a:t>E</a:t>
            </a:r>
            <a:r>
              <a:rPr lang="en-US" dirty="0" smtClean="0">
                <a:latin typeface="Lato"/>
              </a:rPr>
              <a:t>xpert witnesses must meet the following criteria:</a:t>
            </a:r>
          </a:p>
          <a:p>
            <a:pPr marL="342900" indent="-342900">
              <a:buClr>
                <a:schemeClr val="accent1"/>
              </a:buClr>
              <a:buFont typeface="+mj-lt"/>
              <a:buAutoNum type="arabicPeriod"/>
            </a:pPr>
            <a:r>
              <a:rPr lang="en-US" dirty="0" smtClean="0">
                <a:latin typeface="Lato"/>
              </a:rPr>
              <a:t>have a working knowledge of the units for which they are giving testimony</a:t>
            </a:r>
          </a:p>
          <a:p>
            <a:pPr marL="342900" indent="-342900">
              <a:buClr>
                <a:schemeClr val="accent1"/>
              </a:buClr>
              <a:buFont typeface="+mj-lt"/>
              <a:buAutoNum type="arabicPeriod"/>
            </a:pPr>
            <a:r>
              <a:rPr lang="en-US" dirty="0" smtClean="0">
                <a:latin typeface="Lato"/>
              </a:rPr>
              <a:t>be occupationally competent in their area of expertise to at least the same level of the unit for which they are providing testimony</a:t>
            </a:r>
          </a:p>
          <a:p>
            <a:pPr marL="342900" indent="-342900">
              <a:buClr>
                <a:schemeClr val="accent1"/>
              </a:buClr>
              <a:buFont typeface="+mj-lt"/>
              <a:buAutoNum type="arabicPeriod"/>
            </a:pPr>
            <a:r>
              <a:rPr lang="en-US" dirty="0" smtClean="0">
                <a:latin typeface="Lato"/>
              </a:rPr>
              <a:t>have either any qualification in assessment of workplace performance or a professional work role which involved evaluating the everyday practice of staff</a:t>
            </a:r>
          </a:p>
          <a:p>
            <a:endParaRPr lang="en-US" dirty="0">
              <a:latin typeface="Lato"/>
              <a:ea typeface="Times New Roman" panose="02020603050405020304" pitchFamily="18" charset="0"/>
              <a:cs typeface="Times New Roman" panose="02020603050405020304" pitchFamily="18" charset="0"/>
            </a:endParaRPr>
          </a:p>
          <a:p>
            <a:endParaRPr lang="en-US" dirty="0" smtClean="0">
              <a:latin typeface="Lato"/>
              <a:ea typeface="Times New Roman" panose="02020603050405020304" pitchFamily="18" charset="0"/>
              <a:cs typeface="Times New Roman" panose="02020603050405020304" pitchFamily="18" charset="0"/>
            </a:endParaRPr>
          </a:p>
          <a:p>
            <a:endParaRPr lang="en-US" dirty="0">
              <a:latin typeface="Lato"/>
              <a:ea typeface="Times New Roman" panose="02020603050405020304" pitchFamily="18" charset="0"/>
              <a:cs typeface="Times New Roman" panose="02020603050405020304" pitchFamily="18" charset="0"/>
            </a:endParaRPr>
          </a:p>
          <a:p>
            <a:endParaRPr lang="en-US" dirty="0" smtClean="0">
              <a:latin typeface="Lato"/>
              <a:ea typeface="Times New Roman" panose="02020603050405020304" pitchFamily="18" charset="0"/>
              <a:cs typeface="Times New Roman" panose="02020603050405020304" pitchFamily="18" charset="0"/>
            </a:endParaRPr>
          </a:p>
          <a:p>
            <a:endParaRPr lang="en-US" dirty="0" smtClean="0">
              <a:latin typeface="Lato"/>
              <a:ea typeface="Times New Roman" panose="02020603050405020304" pitchFamily="18" charset="0"/>
              <a:cs typeface="Times New Roman" panose="02020603050405020304" pitchFamily="18" charset="0"/>
            </a:endParaRPr>
          </a:p>
          <a:p>
            <a:pPr>
              <a:lnSpc>
                <a:spcPct val="150000"/>
              </a:lnSpc>
            </a:pPr>
            <a:endParaRPr lang="en-US" dirty="0"/>
          </a:p>
        </p:txBody>
      </p:sp>
      <p:sp>
        <p:nvSpPr>
          <p:cNvPr id="3" name="Title 9">
            <a:extLst>
              <a:ext uri="{FF2B5EF4-FFF2-40B4-BE49-F238E27FC236}">
                <a16:creationId xmlns:a16="http://schemas.microsoft.com/office/drawing/2014/main" id="{2115B887-9F6F-4545-AD42-BE4B80EE7F5C}"/>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smtClean="0">
                <a:ln>
                  <a:noFill/>
                </a:ln>
                <a:effectLst/>
                <a:uLnTx/>
                <a:uFillTx/>
                <a:latin typeface="Lato"/>
                <a:ea typeface="+mj-ea"/>
                <a:cs typeface="+mj-cs"/>
              </a:rPr>
              <a:t>Level 4 Adult Placement/Shared Lives - Expert Witnesses</a:t>
            </a:r>
            <a:endParaRPr kumimoji="0" lang="en-US" sz="1400" b="1" i="0" u="none" strike="noStrike" kern="1200" cap="none" spc="0" normalizeH="0" baseline="0" noProof="0" dirty="0">
              <a:ln>
                <a:noFill/>
              </a:ln>
              <a:effectLst/>
              <a:uLnTx/>
              <a:uFillTx/>
              <a:latin typeface="Arial" panose="020B0604020202020204"/>
              <a:ea typeface="+mj-ea"/>
              <a:cs typeface="+mj-cs"/>
            </a:endParaRPr>
          </a:p>
        </p:txBody>
      </p:sp>
      <p:sp>
        <p:nvSpPr>
          <p:cNvPr id="4" name="Rectangle 3"/>
          <p:cNvSpPr/>
          <p:nvPr/>
        </p:nvSpPr>
        <p:spPr>
          <a:xfrm>
            <a:off x="242682" y="1171782"/>
            <a:ext cx="6096000" cy="4801314"/>
          </a:xfrm>
          <a:prstGeom prst="rect">
            <a:avLst/>
          </a:prstGeom>
          <a:solidFill>
            <a:schemeClr val="accent4"/>
          </a:solidFill>
        </p:spPr>
        <p:txBody>
          <a:bodyPr>
            <a:spAutoFit/>
          </a:bodyPr>
          <a:lstStyle/>
          <a:p>
            <a:pPr marL="285750" indent="-285750">
              <a:buFont typeface="Arial" panose="020B0604020202020204" pitchFamily="34" charset="0"/>
              <a:buChar char="•"/>
            </a:pPr>
            <a:r>
              <a:rPr lang="en-US" dirty="0" smtClean="0">
                <a:solidFill>
                  <a:schemeClr val="bg1"/>
                </a:solidFill>
                <a:latin typeface="SegoeUI"/>
              </a:rPr>
              <a:t>Expert </a:t>
            </a:r>
            <a:r>
              <a:rPr lang="en-US" dirty="0">
                <a:solidFill>
                  <a:schemeClr val="bg1"/>
                </a:solidFill>
                <a:latin typeface="SegoeUI"/>
              </a:rPr>
              <a:t>witness testimony </a:t>
            </a:r>
            <a:r>
              <a:rPr lang="en-US" dirty="0" smtClean="0">
                <a:solidFill>
                  <a:schemeClr val="bg1"/>
                </a:solidFill>
                <a:latin typeface="SegoeUI"/>
              </a:rPr>
              <a:t>can be used </a:t>
            </a:r>
            <a:r>
              <a:rPr lang="en-US" dirty="0">
                <a:solidFill>
                  <a:schemeClr val="bg1"/>
                </a:solidFill>
                <a:latin typeface="SegoeUI"/>
              </a:rPr>
              <a:t>for providing evidence of </a:t>
            </a:r>
            <a:r>
              <a:rPr lang="en-US" dirty="0" smtClean="0">
                <a:solidFill>
                  <a:schemeClr val="bg1"/>
                </a:solidFill>
                <a:latin typeface="SegoeUI"/>
              </a:rPr>
              <a:t>competence</a:t>
            </a:r>
            <a:endParaRPr lang="en-US" dirty="0">
              <a:solidFill>
                <a:schemeClr val="bg1"/>
              </a:solidFill>
              <a:latin typeface="SegoeUI"/>
            </a:endParaRPr>
          </a:p>
          <a:p>
            <a:endParaRPr lang="en-US" dirty="0" smtClean="0">
              <a:solidFill>
                <a:schemeClr val="bg1"/>
              </a:solidFill>
              <a:latin typeface="SegoeUI"/>
            </a:endParaRPr>
          </a:p>
          <a:p>
            <a:pPr marL="285750" indent="-285750">
              <a:buFont typeface="Arial" panose="020B0604020202020204" pitchFamily="34" charset="0"/>
              <a:buChar char="•"/>
            </a:pPr>
            <a:r>
              <a:rPr lang="en-US" dirty="0" smtClean="0">
                <a:solidFill>
                  <a:schemeClr val="bg1"/>
                </a:solidFill>
                <a:latin typeface="SegoeUI"/>
              </a:rPr>
              <a:t>The testimony </a:t>
            </a:r>
            <a:r>
              <a:rPr lang="en-US" dirty="0">
                <a:solidFill>
                  <a:schemeClr val="bg1"/>
                </a:solidFill>
                <a:latin typeface="SegoeUI"/>
              </a:rPr>
              <a:t>must directly relate to the candidate’s performance in the workplace/setting which has been observed first-hand by the witness.</a:t>
            </a:r>
            <a:endParaRPr lang="en-US" dirty="0" smtClean="0">
              <a:solidFill>
                <a:schemeClr val="bg1"/>
              </a:solidFill>
              <a:latin typeface="SegoeUI"/>
            </a:endParaRPr>
          </a:p>
          <a:p>
            <a:pPr marL="285750" indent="-285750">
              <a:buFont typeface="Arial" panose="020B0604020202020204" pitchFamily="34" charset="0"/>
              <a:buChar char="•"/>
            </a:pPr>
            <a:endParaRPr lang="en-US" dirty="0" smtClean="0">
              <a:solidFill>
                <a:schemeClr val="bg1"/>
              </a:solidFill>
              <a:latin typeface="SegoeUI"/>
            </a:endParaRPr>
          </a:p>
          <a:p>
            <a:pPr marL="285750" indent="-285750">
              <a:buFont typeface="Arial" panose="020B0604020202020204" pitchFamily="34" charset="0"/>
              <a:buChar char="•"/>
            </a:pPr>
            <a:r>
              <a:rPr lang="en-US" dirty="0" smtClean="0">
                <a:solidFill>
                  <a:schemeClr val="bg1"/>
                </a:solidFill>
                <a:latin typeface="SegoeUI"/>
              </a:rPr>
              <a:t>Any </a:t>
            </a:r>
            <a:r>
              <a:rPr lang="en-US" dirty="0">
                <a:solidFill>
                  <a:schemeClr val="bg1"/>
                </a:solidFill>
                <a:latin typeface="SegoeUI"/>
              </a:rPr>
              <a:t>expert witness observations must </a:t>
            </a:r>
            <a:r>
              <a:rPr lang="en-US" dirty="0" smtClean="0">
                <a:solidFill>
                  <a:schemeClr val="bg1"/>
                </a:solidFill>
                <a:latin typeface="SegoeUI"/>
              </a:rPr>
              <a:t>be recorded </a:t>
            </a:r>
            <a:r>
              <a:rPr lang="en-US" dirty="0">
                <a:solidFill>
                  <a:schemeClr val="bg1"/>
                </a:solidFill>
                <a:latin typeface="SegoeUI"/>
              </a:rPr>
              <a:t>and retained as part of the portfolio. </a:t>
            </a:r>
            <a:endParaRPr lang="en-US" dirty="0" smtClean="0">
              <a:solidFill>
                <a:schemeClr val="bg1"/>
              </a:solidFill>
              <a:latin typeface="SegoeUI"/>
            </a:endParaRPr>
          </a:p>
          <a:p>
            <a:pPr marL="285750" indent="-285750">
              <a:buFont typeface="Arial" panose="020B0604020202020204" pitchFamily="34" charset="0"/>
              <a:buChar char="•"/>
            </a:pPr>
            <a:endParaRPr lang="en-US" dirty="0" smtClean="0">
              <a:solidFill>
                <a:schemeClr val="bg1"/>
              </a:solidFill>
              <a:latin typeface="SegoeUI"/>
            </a:endParaRPr>
          </a:p>
          <a:p>
            <a:pPr marL="285750" indent="-285750">
              <a:buFont typeface="Arial" panose="020B0604020202020204" pitchFamily="34" charset="0"/>
              <a:buChar char="•"/>
            </a:pPr>
            <a:r>
              <a:rPr lang="en-US" dirty="0" smtClean="0">
                <a:solidFill>
                  <a:schemeClr val="bg1"/>
                </a:solidFill>
                <a:latin typeface="SegoeUI"/>
              </a:rPr>
              <a:t>All </a:t>
            </a:r>
            <a:r>
              <a:rPr lang="en-US" dirty="0">
                <a:solidFill>
                  <a:schemeClr val="bg1"/>
                </a:solidFill>
                <a:latin typeface="SegoeUI"/>
              </a:rPr>
              <a:t>expert witness observation used as part </a:t>
            </a:r>
            <a:r>
              <a:rPr lang="en-US" dirty="0" smtClean="0">
                <a:solidFill>
                  <a:schemeClr val="bg1"/>
                </a:solidFill>
                <a:latin typeface="SegoeUI"/>
              </a:rPr>
              <a:t>of the </a:t>
            </a:r>
            <a:r>
              <a:rPr lang="en-US" dirty="0">
                <a:solidFill>
                  <a:schemeClr val="bg1"/>
                </a:solidFill>
                <a:latin typeface="SegoeUI"/>
              </a:rPr>
              <a:t>assessment process needs to have been authenticated by the internal </a:t>
            </a:r>
            <a:r>
              <a:rPr lang="en-US" dirty="0" smtClean="0">
                <a:solidFill>
                  <a:schemeClr val="bg1"/>
                </a:solidFill>
                <a:latin typeface="SegoeUI"/>
              </a:rPr>
              <a:t>assessor</a:t>
            </a:r>
          </a:p>
          <a:p>
            <a:endParaRPr lang="en-US" dirty="0">
              <a:latin typeface="SegoeUI"/>
            </a:endParaRPr>
          </a:p>
          <a:p>
            <a:endParaRPr lang="en-US" dirty="0" smtClean="0">
              <a:latin typeface="SegoeUI"/>
            </a:endParaRPr>
          </a:p>
          <a:p>
            <a:endParaRPr lang="en-US" dirty="0">
              <a:latin typeface="SegoeUI"/>
            </a:endParaRPr>
          </a:p>
          <a:p>
            <a:endParaRPr lang="en-GB" dirty="0"/>
          </a:p>
        </p:txBody>
      </p:sp>
    </p:spTree>
    <p:extLst>
      <p:ext uri="{BB962C8B-B14F-4D97-AF65-F5344CB8AC3E}">
        <p14:creationId xmlns:p14="http://schemas.microsoft.com/office/powerpoint/2010/main" val="1049075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 name="TextBox 4"/>
          <p:cNvSpPr txBox="1"/>
          <p:nvPr/>
        </p:nvSpPr>
        <p:spPr>
          <a:xfrm>
            <a:off x="6382737" y="2244152"/>
            <a:ext cx="529344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Assessment</a:t>
            </a:r>
            <a:r>
              <a:rPr kumimoji="0" lang="en-GB" sz="3600" b="0" i="0" u="none" strike="noStrike" kern="1200" cap="none" spc="0" normalizeH="0" noProof="0" dirty="0">
                <a:ln>
                  <a:noFill/>
                </a:ln>
                <a:solidFill>
                  <a:srgbClr val="FFFFFF"/>
                </a:solidFill>
                <a:effectLst/>
                <a:uLnTx/>
                <a:uFillTx/>
                <a:latin typeface="Arial" panose="020B0604020202020204"/>
                <a:ea typeface="+mn-ea"/>
                <a:cs typeface="+mn-cs"/>
              </a:rPr>
              <a:t> Process</a:t>
            </a:r>
            <a:endPar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3" name="Picture 2"/>
          <p:cNvPicPr>
            <a:picLocks noChangeAspect="1"/>
          </p:cNvPicPr>
          <p:nvPr/>
        </p:nvPicPr>
        <p:blipFill>
          <a:blip r:embed="rId3"/>
          <a:stretch>
            <a:fillRect/>
          </a:stretch>
        </p:blipFill>
        <p:spPr>
          <a:xfrm>
            <a:off x="1182852" y="1340939"/>
            <a:ext cx="4176122" cy="4176122"/>
          </a:xfrm>
          <a:prstGeom prst="rect">
            <a:avLst/>
          </a:prstGeom>
        </p:spPr>
      </p:pic>
    </p:spTree>
    <p:extLst>
      <p:ext uri="{BB962C8B-B14F-4D97-AF65-F5344CB8AC3E}">
        <p14:creationId xmlns:p14="http://schemas.microsoft.com/office/powerpoint/2010/main" val="96288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765645664"/>
              </p:ext>
            </p:extLst>
          </p:nvPr>
        </p:nvGraphicFramePr>
        <p:xfrm>
          <a:off x="170545" y="76352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nSpc>
                <a:spcPct val="100000"/>
              </a:lnSpc>
            </a:pPr>
            <a:r>
              <a:rPr lang="en-US" sz="1800" b="1" dirty="0" smtClean="0">
                <a:solidFill>
                  <a:srgbClr val="0070C0"/>
                </a:solidFill>
                <a:latin typeface="Lato"/>
              </a:rPr>
              <a:t>Level 4 Adult Placement/Shared Lives: Summary of assessment </a:t>
            </a:r>
            <a:r>
              <a:rPr lang="en-US" sz="1800" b="1" dirty="0">
                <a:solidFill>
                  <a:srgbClr val="0070C0"/>
                </a:solidFill>
                <a:latin typeface="Lato"/>
              </a:rPr>
              <a:t>p</a:t>
            </a:r>
            <a:r>
              <a:rPr lang="en-US" sz="1800" b="1" dirty="0" smtClean="0">
                <a:solidFill>
                  <a:srgbClr val="0070C0"/>
                </a:solidFill>
                <a:latin typeface="Lato"/>
              </a:rPr>
              <a:t>rocess </a:t>
            </a:r>
            <a:endParaRPr lang="en-US" dirty="0"/>
          </a:p>
        </p:txBody>
      </p:sp>
      <p:grpSp>
        <p:nvGrpSpPr>
          <p:cNvPr id="6" name="Group 5"/>
          <p:cNvGrpSpPr/>
          <p:nvPr/>
        </p:nvGrpSpPr>
        <p:grpSpPr>
          <a:xfrm flipH="1">
            <a:off x="3900415" y="1333612"/>
            <a:ext cx="2248814" cy="1037883"/>
            <a:chOff x="8342381" y="1038860"/>
            <a:chExt cx="2235524" cy="1338456"/>
          </a:xfrm>
        </p:grpSpPr>
        <p:sp>
          <p:nvSpPr>
            <p:cNvPr id="4" name="Rounded Rectangular Callout 3"/>
            <p:cNvSpPr/>
            <p:nvPr/>
          </p:nvSpPr>
          <p:spPr>
            <a:xfrm>
              <a:off x="8403665" y="1038860"/>
              <a:ext cx="2174240" cy="963168"/>
            </a:xfrm>
            <a:prstGeom prst="wedgeRoundRectCallout">
              <a:avLst>
                <a:gd name="adj1" fmla="val -38076"/>
                <a:gd name="adj2" fmla="val 100278"/>
                <a:gd name="adj3" fmla="val 16667"/>
              </a:avLst>
            </a:prstGeom>
            <a:ln>
              <a:solidFill>
                <a:schemeClr val="accent1"/>
              </a:solidFill>
            </a:ln>
          </p:spPr>
          <p:txBody>
            <a:bodyPr wrap="none" lIns="0" tIns="0" rIns="0" bIns="0" rtlCol="0" anchor="ctr">
              <a:noAutofit/>
            </a:bodyPr>
            <a:lstStyle/>
            <a:p>
              <a:pPr algn="ctr"/>
              <a:endParaRPr lang="en-GB" dirty="0">
                <a:solidFill>
                  <a:srgbClr val="000000"/>
                </a:solidFill>
              </a:endParaRPr>
            </a:p>
          </p:txBody>
        </p:sp>
        <p:sp>
          <p:nvSpPr>
            <p:cNvPr id="5" name="TextBox 4"/>
            <p:cNvSpPr txBox="1"/>
            <p:nvPr/>
          </p:nvSpPr>
          <p:spPr>
            <a:xfrm>
              <a:off x="8342381" y="1067514"/>
              <a:ext cx="2174240" cy="1309802"/>
            </a:xfrm>
            <a:prstGeom prst="rect">
              <a:avLst/>
            </a:prstGeom>
            <a:noFill/>
          </p:spPr>
          <p:txBody>
            <a:bodyPr wrap="square" rtlCol="0">
              <a:spAutoFit/>
            </a:bodyPr>
            <a:lstStyle/>
            <a:p>
              <a:r>
                <a:rPr lang="en-GB" sz="1400" dirty="0" smtClean="0">
                  <a:solidFill>
                    <a:schemeClr val="accent1">
                      <a:lumMod val="50000"/>
                    </a:schemeClr>
                  </a:solidFill>
                </a:rPr>
                <a:t>Tasks submitted to internal assessor as </a:t>
              </a:r>
              <a:r>
                <a:rPr lang="en-GB" sz="1400" b="1" dirty="0" smtClean="0">
                  <a:solidFill>
                    <a:schemeClr val="accent1">
                      <a:lumMod val="50000"/>
                    </a:schemeClr>
                  </a:solidFill>
                </a:rPr>
                <a:t>final work </a:t>
              </a:r>
            </a:p>
            <a:p>
              <a:endParaRPr lang="en-GB" dirty="0"/>
            </a:p>
          </p:txBody>
        </p:sp>
      </p:grpSp>
      <p:grpSp>
        <p:nvGrpSpPr>
          <p:cNvPr id="9" name="Group 8"/>
          <p:cNvGrpSpPr/>
          <p:nvPr/>
        </p:nvGrpSpPr>
        <p:grpSpPr>
          <a:xfrm>
            <a:off x="3621191" y="4944771"/>
            <a:ext cx="1839633" cy="872795"/>
            <a:chOff x="4749963" y="5166360"/>
            <a:chExt cx="1839633" cy="872795"/>
          </a:xfrm>
        </p:grpSpPr>
        <p:sp>
          <p:nvSpPr>
            <p:cNvPr id="7" name="Rounded Rectangular Callout 6"/>
            <p:cNvSpPr/>
            <p:nvPr/>
          </p:nvSpPr>
          <p:spPr>
            <a:xfrm rot="10800000">
              <a:off x="4749963" y="5166360"/>
              <a:ext cx="1630680" cy="762000"/>
            </a:xfrm>
            <a:prstGeom prst="wedgeRoundRectCallout">
              <a:avLst>
                <a:gd name="adj1" fmla="val -41732"/>
                <a:gd name="adj2" fmla="val 109996"/>
                <a:gd name="adj3" fmla="val 16667"/>
              </a:avLst>
            </a:prstGeom>
            <a:ln>
              <a:solidFill>
                <a:schemeClr val="accent1"/>
              </a:solidFill>
            </a:ln>
          </p:spPr>
          <p:txBody>
            <a:bodyPr wrap="none" lIns="0" tIns="0" rIns="0" bIns="0" rtlCol="0" anchor="ctr">
              <a:noAutofit/>
            </a:bodyPr>
            <a:lstStyle/>
            <a:p>
              <a:pPr algn="ctr"/>
              <a:endParaRPr lang="en-GB" dirty="0">
                <a:solidFill>
                  <a:srgbClr val="000000"/>
                </a:solidFill>
              </a:endParaRPr>
            </a:p>
          </p:txBody>
        </p:sp>
        <p:sp>
          <p:nvSpPr>
            <p:cNvPr id="8" name="TextBox 7"/>
            <p:cNvSpPr txBox="1"/>
            <p:nvPr/>
          </p:nvSpPr>
          <p:spPr>
            <a:xfrm>
              <a:off x="4958916" y="5238936"/>
              <a:ext cx="1630680" cy="800219"/>
            </a:xfrm>
            <a:prstGeom prst="rect">
              <a:avLst/>
            </a:prstGeom>
            <a:noFill/>
          </p:spPr>
          <p:txBody>
            <a:bodyPr wrap="square" rtlCol="0">
              <a:spAutoFit/>
            </a:bodyPr>
            <a:lstStyle/>
            <a:p>
              <a:r>
                <a:rPr lang="en-GB" sz="1400" dirty="0" smtClean="0">
                  <a:solidFill>
                    <a:schemeClr val="accent1">
                      <a:lumMod val="50000"/>
                    </a:schemeClr>
                  </a:solidFill>
                </a:rPr>
                <a:t>Template available (p12)</a:t>
              </a:r>
            </a:p>
            <a:p>
              <a:endParaRPr lang="en-GB" dirty="0"/>
            </a:p>
          </p:txBody>
        </p:sp>
      </p:grpSp>
      <p:sp>
        <p:nvSpPr>
          <p:cNvPr id="12" name="Flowchart: Alternate Process 11"/>
          <p:cNvSpPr/>
          <p:nvPr/>
        </p:nvSpPr>
        <p:spPr>
          <a:xfrm>
            <a:off x="10498667" y="3251200"/>
            <a:ext cx="79238" cy="67733"/>
          </a:xfrm>
          <a:prstGeom prst="flowChartAlternateProcess">
            <a:avLst/>
          </a:prstGeom>
        </p:spPr>
        <p:txBody>
          <a:bodyPr wrap="none" lIns="0" tIns="0" rIns="0" bIns="0" rtlCol="0" anchor="ctr">
            <a:noAutofit/>
          </a:bodyPr>
          <a:lstStyle/>
          <a:p>
            <a:pPr algn="ctr"/>
            <a:endParaRPr lang="en-GB" dirty="0">
              <a:solidFill>
                <a:srgbClr val="000000"/>
              </a:solidFill>
            </a:endParaRPr>
          </a:p>
        </p:txBody>
      </p:sp>
      <p:sp>
        <p:nvSpPr>
          <p:cNvPr id="13" name="Flowchart: Alternate Process 12"/>
          <p:cNvSpPr/>
          <p:nvPr/>
        </p:nvSpPr>
        <p:spPr>
          <a:xfrm>
            <a:off x="10227733" y="2980267"/>
            <a:ext cx="1490134" cy="2075298"/>
          </a:xfrm>
          <a:prstGeom prst="flowChartAlternateProcess">
            <a:avLst/>
          </a:prstGeom>
        </p:spPr>
        <p:txBody>
          <a:bodyPr wrap="none" lIns="0" tIns="0" rIns="0" bIns="0" rtlCol="0" anchor="ctr">
            <a:noAutofit/>
          </a:bodyPr>
          <a:lstStyle/>
          <a:p>
            <a:pPr algn="ctr"/>
            <a:endParaRPr lang="en-GB" dirty="0">
              <a:solidFill>
                <a:srgbClr val="000000"/>
              </a:solidFill>
            </a:endParaRPr>
          </a:p>
        </p:txBody>
      </p:sp>
      <p:grpSp>
        <p:nvGrpSpPr>
          <p:cNvPr id="14" name="Group 13"/>
          <p:cNvGrpSpPr/>
          <p:nvPr/>
        </p:nvGrpSpPr>
        <p:grpSpPr>
          <a:xfrm>
            <a:off x="8908309" y="2359798"/>
            <a:ext cx="1299765" cy="2127018"/>
            <a:chOff x="6826001" y="1625600"/>
            <a:chExt cx="1299765" cy="2167466"/>
          </a:xfrm>
          <a:solidFill>
            <a:schemeClr val="accent5"/>
          </a:solidFill>
        </p:grpSpPr>
        <p:sp>
          <p:nvSpPr>
            <p:cNvPr id="15" name="Rounded Rectangle 14"/>
            <p:cNvSpPr/>
            <p:nvPr/>
          </p:nvSpPr>
          <p:spPr>
            <a:xfrm>
              <a:off x="6826001" y="1625600"/>
              <a:ext cx="1299765" cy="2167466"/>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ounded Rectangle 4"/>
            <p:cNvSpPr txBox="1"/>
            <p:nvPr/>
          </p:nvSpPr>
          <p:spPr>
            <a:xfrm>
              <a:off x="6889450" y="1689049"/>
              <a:ext cx="1172867" cy="204056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Professional Discussion with External Assessor</a:t>
              </a:r>
              <a:endParaRPr lang="en-US" sz="1400" kern="1200" dirty="0"/>
            </a:p>
          </p:txBody>
        </p:sp>
      </p:grpSp>
      <p:sp>
        <p:nvSpPr>
          <p:cNvPr id="17" name="Curved Up Arrow 16"/>
          <p:cNvSpPr/>
          <p:nvPr/>
        </p:nvSpPr>
        <p:spPr>
          <a:xfrm flipH="1">
            <a:off x="6077113" y="4424551"/>
            <a:ext cx="3676486" cy="1301422"/>
          </a:xfrm>
          <a:prstGeom prst="curvedUpArrow">
            <a:avLst/>
          </a:prstGeom>
          <a:solidFill>
            <a:schemeClr val="accent5"/>
          </a:solidFill>
          <a:ln>
            <a:solidFill>
              <a:schemeClr val="accent5"/>
            </a:solidFill>
          </a:ln>
        </p:spPr>
        <p:txBody>
          <a:bodyPr wrap="none" lIns="0" tIns="0" rIns="0" bIns="0" rtlCol="0" anchor="ctr">
            <a:noAutofit/>
          </a:bodyPr>
          <a:lstStyle/>
          <a:p>
            <a:pPr algn="ctr"/>
            <a:endParaRPr lang="en-GB" dirty="0">
              <a:solidFill>
                <a:srgbClr val="000000"/>
              </a:solidFill>
            </a:endParaRPr>
          </a:p>
        </p:txBody>
      </p:sp>
      <p:sp>
        <p:nvSpPr>
          <p:cNvPr id="18" name="Pentagon 17"/>
          <p:cNvSpPr/>
          <p:nvPr/>
        </p:nvSpPr>
        <p:spPr>
          <a:xfrm>
            <a:off x="10808918" y="2844801"/>
            <a:ext cx="1210606" cy="982636"/>
          </a:xfrm>
          <a:prstGeom prst="homePlate">
            <a:avLst/>
          </a:prstGeom>
        </p:spPr>
        <p:txBody>
          <a:bodyPr wrap="none" lIns="0" tIns="0" rIns="0" bIns="0" rtlCol="0" anchor="ctr">
            <a:noAutofit/>
          </a:bodyPr>
          <a:lstStyle/>
          <a:p>
            <a:pPr algn="ctr"/>
            <a:endParaRPr lang="en-GB" dirty="0">
              <a:solidFill>
                <a:srgbClr val="000000"/>
              </a:solidFill>
            </a:endParaRPr>
          </a:p>
        </p:txBody>
      </p:sp>
      <p:sp>
        <p:nvSpPr>
          <p:cNvPr id="11" name="Left-Right Arrow 10"/>
          <p:cNvSpPr/>
          <p:nvPr/>
        </p:nvSpPr>
        <p:spPr>
          <a:xfrm>
            <a:off x="8061629" y="3935993"/>
            <a:ext cx="1134533" cy="778933"/>
          </a:xfrm>
          <a:prstGeom prst="leftRightArrow">
            <a:avLst/>
          </a:prstGeom>
          <a:solidFill>
            <a:schemeClr val="tx1">
              <a:lumMod val="50000"/>
              <a:lumOff val="50000"/>
            </a:schemeClr>
          </a:solidFill>
          <a:ln>
            <a:solidFill>
              <a:schemeClr val="tx2"/>
            </a:solidFill>
          </a:ln>
        </p:spPr>
        <p:txBody>
          <a:bodyPr wrap="none" lIns="0" tIns="0" rIns="0" bIns="0" rtlCol="0" anchor="ctr">
            <a:noAutofit/>
          </a:bodyPr>
          <a:lstStyle/>
          <a:p>
            <a:pPr algn="ctr"/>
            <a:r>
              <a:rPr lang="en-GB" dirty="0" smtClean="0">
                <a:solidFill>
                  <a:schemeClr val="bg1"/>
                </a:solidFill>
              </a:rPr>
              <a:t>3 weeks</a:t>
            </a:r>
            <a:endParaRPr lang="en-GB" dirty="0">
              <a:solidFill>
                <a:schemeClr val="bg1"/>
              </a:solidFill>
            </a:endParaRPr>
          </a:p>
        </p:txBody>
      </p:sp>
      <p:sp>
        <p:nvSpPr>
          <p:cNvPr id="19" name="24-Point Star 18"/>
          <p:cNvSpPr/>
          <p:nvPr/>
        </p:nvSpPr>
        <p:spPr>
          <a:xfrm>
            <a:off x="10110994" y="2451391"/>
            <a:ext cx="1776206" cy="1595676"/>
          </a:xfrm>
          <a:prstGeom prst="star24">
            <a:avLst/>
          </a:prstGeom>
          <a:solidFill>
            <a:schemeClr val="accent3"/>
          </a:solidFill>
          <a:ln>
            <a:solidFill>
              <a:schemeClr val="accent3"/>
            </a:solidFill>
          </a:ln>
        </p:spPr>
        <p:txBody>
          <a:bodyPr wrap="none" lIns="0" tIns="0" rIns="0" bIns="0" rtlCol="0" anchor="ctr">
            <a:noAutofit/>
          </a:bodyPr>
          <a:lstStyle/>
          <a:p>
            <a:pPr algn="ctr"/>
            <a:r>
              <a:rPr lang="en-GB" b="1" dirty="0" smtClean="0">
                <a:solidFill>
                  <a:schemeClr val="accent3">
                    <a:lumMod val="50000"/>
                  </a:schemeClr>
                </a:solidFill>
              </a:rPr>
              <a:t>Results in </a:t>
            </a:r>
          </a:p>
          <a:p>
            <a:pPr algn="ctr"/>
            <a:r>
              <a:rPr lang="en-GB" b="1" dirty="0" smtClean="0">
                <a:solidFill>
                  <a:schemeClr val="accent3">
                    <a:lumMod val="50000"/>
                  </a:schemeClr>
                </a:solidFill>
              </a:rPr>
              <a:t>30 days</a:t>
            </a:r>
            <a:endParaRPr lang="en-GB" b="1" dirty="0">
              <a:solidFill>
                <a:schemeClr val="accent3">
                  <a:lumMod val="50000"/>
                </a:schemeClr>
              </a:solidFill>
            </a:endParaRPr>
          </a:p>
        </p:txBody>
      </p:sp>
      <p:sp>
        <p:nvSpPr>
          <p:cNvPr id="21" name="Left-Right Arrow 20"/>
          <p:cNvSpPr/>
          <p:nvPr/>
        </p:nvSpPr>
        <p:spPr>
          <a:xfrm>
            <a:off x="8118602" y="2354251"/>
            <a:ext cx="1134533" cy="778933"/>
          </a:xfrm>
          <a:prstGeom prst="leftRightArrow">
            <a:avLst/>
          </a:prstGeom>
          <a:solidFill>
            <a:schemeClr val="accent2"/>
          </a:solidFill>
          <a:ln>
            <a:solidFill>
              <a:srgbClr val="00B0F0"/>
            </a:solidFill>
          </a:ln>
        </p:spPr>
        <p:txBody>
          <a:bodyPr wrap="none" lIns="0" tIns="0" rIns="0" bIns="0" rtlCol="0" anchor="ctr">
            <a:noAutofit/>
          </a:bodyPr>
          <a:lstStyle/>
          <a:p>
            <a:pPr algn="ctr"/>
            <a:r>
              <a:rPr lang="en-GB" dirty="0" smtClean="0">
                <a:solidFill>
                  <a:schemeClr val="bg1"/>
                </a:solidFill>
              </a:rPr>
              <a:t>IQA</a:t>
            </a:r>
            <a:endParaRPr lang="en-GB" dirty="0">
              <a:solidFill>
                <a:schemeClr val="bg1"/>
              </a:solidFill>
            </a:endParaRPr>
          </a:p>
        </p:txBody>
      </p:sp>
      <p:sp>
        <p:nvSpPr>
          <p:cNvPr id="23" name="Rounded Rectangular Callout 22"/>
          <p:cNvSpPr/>
          <p:nvPr/>
        </p:nvSpPr>
        <p:spPr>
          <a:xfrm>
            <a:off x="6282284" y="1241796"/>
            <a:ext cx="1668203" cy="746872"/>
          </a:xfrm>
          <a:prstGeom prst="wedgeRoundRectCallout">
            <a:avLst>
              <a:gd name="adj1" fmla="val -38076"/>
              <a:gd name="adj2" fmla="val 100278"/>
              <a:gd name="adj3" fmla="val 16667"/>
            </a:avLst>
          </a:prstGeom>
          <a:ln>
            <a:solidFill>
              <a:schemeClr val="accent1"/>
            </a:solidFill>
          </a:ln>
        </p:spPr>
        <p:txBody>
          <a:bodyPr wrap="none" lIns="0" tIns="0" rIns="0" bIns="0" rtlCol="0" anchor="ctr">
            <a:noAutofit/>
          </a:bodyPr>
          <a:lstStyle/>
          <a:p>
            <a:pPr algn="ctr"/>
            <a:endParaRPr lang="en-GB" dirty="0">
              <a:solidFill>
                <a:srgbClr val="000000"/>
              </a:solidFill>
            </a:endParaRPr>
          </a:p>
        </p:txBody>
      </p:sp>
      <p:sp>
        <p:nvSpPr>
          <p:cNvPr id="26" name="TextBox 25"/>
          <p:cNvSpPr txBox="1"/>
          <p:nvPr/>
        </p:nvSpPr>
        <p:spPr>
          <a:xfrm>
            <a:off x="6329295" y="1340591"/>
            <a:ext cx="1621192" cy="523220"/>
          </a:xfrm>
          <a:prstGeom prst="rect">
            <a:avLst/>
          </a:prstGeom>
          <a:noFill/>
        </p:spPr>
        <p:txBody>
          <a:bodyPr wrap="square" rtlCol="0">
            <a:spAutoFit/>
          </a:bodyPr>
          <a:lstStyle/>
          <a:p>
            <a:r>
              <a:rPr lang="en-GB" sz="1400" dirty="0" smtClean="0">
                <a:solidFill>
                  <a:schemeClr val="accent1">
                    <a:lumMod val="50000"/>
                  </a:schemeClr>
                </a:solidFill>
              </a:rPr>
              <a:t>Includes Direct Observation by IA</a:t>
            </a:r>
            <a:endParaRPr lang="en-GB" dirty="0">
              <a:solidFill>
                <a:schemeClr val="accent1">
                  <a:lumMod val="50000"/>
                </a:schemeClr>
              </a:solidFill>
            </a:endParaRPr>
          </a:p>
        </p:txBody>
      </p:sp>
      <p:sp>
        <p:nvSpPr>
          <p:cNvPr id="27" name="Rounded Rectangular Callout 26"/>
          <p:cNvSpPr/>
          <p:nvPr/>
        </p:nvSpPr>
        <p:spPr>
          <a:xfrm>
            <a:off x="8493248" y="1241796"/>
            <a:ext cx="2315670" cy="784328"/>
          </a:xfrm>
          <a:prstGeom prst="wedgeRoundRectCallout">
            <a:avLst>
              <a:gd name="adj1" fmla="val -76468"/>
              <a:gd name="adj2" fmla="val 117663"/>
              <a:gd name="adj3" fmla="val 16667"/>
            </a:avLst>
          </a:prstGeom>
          <a:ln>
            <a:solidFill>
              <a:schemeClr val="accent1"/>
            </a:solidFill>
          </a:ln>
        </p:spPr>
        <p:txBody>
          <a:bodyPr wrap="none" lIns="0" tIns="0" rIns="0" bIns="0" rtlCol="0" anchor="ctr">
            <a:noAutofit/>
          </a:bodyPr>
          <a:lstStyle/>
          <a:p>
            <a:pPr algn="ctr"/>
            <a:endParaRPr lang="en-GB" dirty="0">
              <a:solidFill>
                <a:srgbClr val="000000"/>
              </a:solidFill>
            </a:endParaRPr>
          </a:p>
        </p:txBody>
      </p:sp>
      <p:sp>
        <p:nvSpPr>
          <p:cNvPr id="28" name="TextBox 27"/>
          <p:cNvSpPr txBox="1"/>
          <p:nvPr/>
        </p:nvSpPr>
        <p:spPr>
          <a:xfrm>
            <a:off x="8685868" y="1245905"/>
            <a:ext cx="2266491" cy="738664"/>
          </a:xfrm>
          <a:prstGeom prst="rect">
            <a:avLst/>
          </a:prstGeom>
          <a:noFill/>
        </p:spPr>
        <p:txBody>
          <a:bodyPr wrap="square" rtlCol="0">
            <a:spAutoFit/>
          </a:bodyPr>
          <a:lstStyle/>
          <a:p>
            <a:r>
              <a:rPr lang="en-GB" sz="1400" dirty="0" smtClean="0">
                <a:solidFill>
                  <a:schemeClr val="accent1">
                    <a:lumMod val="50000"/>
                  </a:schemeClr>
                </a:solidFill>
              </a:rPr>
              <a:t>IA can give high level feedback if referred following EA review/PD</a:t>
            </a:r>
            <a:endParaRPr lang="en-GB" sz="1400" dirty="0">
              <a:solidFill>
                <a:schemeClr val="accent1">
                  <a:lumMod val="50000"/>
                </a:schemeClr>
              </a:solidFill>
            </a:endParaRPr>
          </a:p>
        </p:txBody>
      </p:sp>
      <p:grpSp>
        <p:nvGrpSpPr>
          <p:cNvPr id="10" name="Group 9"/>
          <p:cNvGrpSpPr/>
          <p:nvPr/>
        </p:nvGrpSpPr>
        <p:grpSpPr>
          <a:xfrm>
            <a:off x="9252495" y="5417456"/>
            <a:ext cx="2319137" cy="1169551"/>
            <a:chOff x="9252495" y="5417456"/>
            <a:chExt cx="2319137" cy="1169551"/>
          </a:xfrm>
        </p:grpSpPr>
        <p:sp>
          <p:nvSpPr>
            <p:cNvPr id="25" name="Rounded Rectangular Callout 24"/>
            <p:cNvSpPr/>
            <p:nvPr/>
          </p:nvSpPr>
          <p:spPr>
            <a:xfrm>
              <a:off x="9252495" y="5422959"/>
              <a:ext cx="2319137" cy="1061712"/>
            </a:xfrm>
            <a:prstGeom prst="wedgeRoundRectCallout">
              <a:avLst>
                <a:gd name="adj1" fmla="val -43169"/>
                <a:gd name="adj2" fmla="val -105258"/>
                <a:gd name="adj3" fmla="val 16667"/>
              </a:avLst>
            </a:prstGeom>
            <a:ln>
              <a:solidFill>
                <a:schemeClr val="accent1"/>
              </a:solidFill>
            </a:ln>
          </p:spPr>
          <p:txBody>
            <a:bodyPr wrap="none" lIns="0" tIns="0" rIns="0" bIns="0" rtlCol="0" anchor="ctr">
              <a:noAutofit/>
            </a:bodyPr>
            <a:lstStyle/>
            <a:p>
              <a:pPr algn="ctr"/>
              <a:endParaRPr lang="en-GB" dirty="0">
                <a:solidFill>
                  <a:srgbClr val="000000"/>
                </a:solidFill>
              </a:endParaRPr>
            </a:p>
          </p:txBody>
        </p:sp>
        <p:sp>
          <p:nvSpPr>
            <p:cNvPr id="29" name="TextBox 28"/>
            <p:cNvSpPr txBox="1"/>
            <p:nvPr/>
          </p:nvSpPr>
          <p:spPr>
            <a:xfrm>
              <a:off x="9338757" y="5417456"/>
              <a:ext cx="2232875" cy="1169551"/>
            </a:xfrm>
            <a:prstGeom prst="rect">
              <a:avLst/>
            </a:prstGeom>
            <a:noFill/>
          </p:spPr>
          <p:txBody>
            <a:bodyPr wrap="square" rtlCol="0">
              <a:spAutoFit/>
            </a:bodyPr>
            <a:lstStyle/>
            <a:p>
              <a:r>
                <a:rPr lang="en-GB" sz="1400" dirty="0" smtClean="0">
                  <a:solidFill>
                    <a:schemeClr val="accent1">
                      <a:lumMod val="50000"/>
                    </a:schemeClr>
                  </a:solidFill>
                </a:rPr>
                <a:t>Following review of evidence, EA may ask for additional evidence prior to PD and following its completion</a:t>
              </a:r>
              <a:endParaRPr lang="en-GB" dirty="0">
                <a:solidFill>
                  <a:schemeClr val="accent1">
                    <a:lumMod val="50000"/>
                  </a:schemeClr>
                </a:solidFill>
              </a:endParaRPr>
            </a:p>
          </p:txBody>
        </p:sp>
      </p:grpSp>
    </p:spTree>
    <p:extLst>
      <p:ext uri="{BB962C8B-B14F-4D97-AF65-F5344CB8AC3E}">
        <p14:creationId xmlns:p14="http://schemas.microsoft.com/office/powerpoint/2010/main" val="28011330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nSpc>
                <a:spcPct val="100000"/>
              </a:lnSpc>
            </a:pPr>
            <a:r>
              <a:rPr lang="en-US" sz="1800" b="1" dirty="0" smtClean="0">
                <a:solidFill>
                  <a:srgbClr val="0070C0"/>
                </a:solidFill>
                <a:latin typeface="Lato"/>
              </a:rPr>
              <a:t>Level 4 Adult Placement/Shared Lives: Summary of assessment methods: </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782869020"/>
              </p:ext>
            </p:extLst>
          </p:nvPr>
        </p:nvGraphicFramePr>
        <p:xfrm>
          <a:off x="614663" y="1164974"/>
          <a:ext cx="11047986" cy="4804340"/>
        </p:xfrm>
        <a:graphic>
          <a:graphicData uri="http://schemas.openxmlformats.org/drawingml/2006/table">
            <a:tbl>
              <a:tblPr firstRow="1" bandRow="1">
                <a:tableStyleId>{B301B821-A1FF-4177-AEE7-76D212191A09}</a:tableStyleId>
              </a:tblPr>
              <a:tblGrid>
                <a:gridCol w="2791791">
                  <a:extLst>
                    <a:ext uri="{9D8B030D-6E8A-4147-A177-3AD203B41FA5}">
                      <a16:colId xmlns:a16="http://schemas.microsoft.com/office/drawing/2014/main" val="1857032158"/>
                    </a:ext>
                  </a:extLst>
                </a:gridCol>
                <a:gridCol w="1582405">
                  <a:extLst>
                    <a:ext uri="{9D8B030D-6E8A-4147-A177-3AD203B41FA5}">
                      <a16:colId xmlns:a16="http://schemas.microsoft.com/office/drawing/2014/main" val="2735152401"/>
                    </a:ext>
                  </a:extLst>
                </a:gridCol>
                <a:gridCol w="6673790">
                  <a:extLst>
                    <a:ext uri="{9D8B030D-6E8A-4147-A177-3AD203B41FA5}">
                      <a16:colId xmlns:a16="http://schemas.microsoft.com/office/drawing/2014/main" val="826351758"/>
                    </a:ext>
                  </a:extLst>
                </a:gridCol>
              </a:tblGrid>
              <a:tr h="384740">
                <a:tc>
                  <a:txBody>
                    <a:bodyPr/>
                    <a:lstStyle/>
                    <a:p>
                      <a:r>
                        <a:rPr lang="en-GB" dirty="0" smtClean="0"/>
                        <a:t>Assessment method</a:t>
                      </a:r>
                      <a:endParaRPr lang="en-GB" dirty="0"/>
                    </a:p>
                  </a:txBody>
                  <a:tcPr/>
                </a:tc>
                <a:tc>
                  <a:txBody>
                    <a:bodyPr/>
                    <a:lstStyle/>
                    <a:p>
                      <a:r>
                        <a:rPr lang="en-GB" dirty="0" smtClean="0"/>
                        <a:t>Task</a:t>
                      </a:r>
                      <a:r>
                        <a:rPr lang="en-GB" baseline="0" dirty="0" smtClean="0"/>
                        <a:t> </a:t>
                      </a:r>
                      <a:endParaRPr lang="en-GB" dirty="0"/>
                    </a:p>
                  </a:txBody>
                  <a:tcPr/>
                </a:tc>
                <a:tc>
                  <a:txBody>
                    <a:bodyPr/>
                    <a:lstStyle/>
                    <a:p>
                      <a:r>
                        <a:rPr lang="en-GB" dirty="0" smtClean="0"/>
                        <a:t>Evidence requirement/activity</a:t>
                      </a:r>
                      <a:endParaRPr lang="en-GB" dirty="0"/>
                    </a:p>
                  </a:txBody>
                  <a:tcPr/>
                </a:tc>
                <a:extLst>
                  <a:ext uri="{0D108BD9-81ED-4DB2-BD59-A6C34878D82A}">
                    <a16:rowId xmlns:a16="http://schemas.microsoft.com/office/drawing/2014/main" val="1579368171"/>
                  </a:ext>
                </a:extLst>
              </a:tr>
              <a:tr h="758940">
                <a:tc>
                  <a:txBody>
                    <a:bodyPr/>
                    <a:lstStyle/>
                    <a:p>
                      <a:r>
                        <a:rPr lang="en-GB" sz="1400" dirty="0" smtClean="0"/>
                        <a:t>A portfolio of evidence - showcase </a:t>
                      </a:r>
                      <a:endParaRPr lang="en-GB" sz="1400" dirty="0"/>
                    </a:p>
                  </a:txBody>
                  <a:tcPr/>
                </a:tc>
                <a:tc>
                  <a:txBody>
                    <a:bodyPr/>
                    <a:lstStyle/>
                    <a:p>
                      <a:r>
                        <a:rPr lang="en-GB" sz="1400" dirty="0" smtClean="0"/>
                        <a:t>Task A </a:t>
                      </a:r>
                    </a:p>
                    <a:p>
                      <a:r>
                        <a:rPr lang="en-GB" sz="1400" dirty="0" smtClean="0"/>
                        <a:t>(IA to</a:t>
                      </a:r>
                      <a:r>
                        <a:rPr lang="en-GB" sz="1400" baseline="0" dirty="0" smtClean="0"/>
                        <a:t> </a:t>
                      </a:r>
                      <a:r>
                        <a:rPr lang="en-GB" sz="1400" dirty="0" smtClean="0"/>
                        <a:t>review)</a:t>
                      </a:r>
                    </a:p>
                    <a:p>
                      <a:endParaRPr lang="en-GB" sz="14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The candidate will retain a portfolio of evidence throughout their assessment period.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Holistic,</a:t>
                      </a:r>
                      <a:r>
                        <a:rPr lang="en-US" sz="1400" baseline="0" dirty="0" smtClean="0"/>
                        <a:t> mandatory and/or optional unit content that may not naturally occur; </a:t>
                      </a:r>
                      <a:endParaRPr lang="en-GB" sz="1400" dirty="0" smtClean="0"/>
                    </a:p>
                    <a:p>
                      <a:pPr marL="285750" indent="-285750">
                        <a:buFont typeface="Arial" panose="020B0604020202020204" pitchFamily="34" charset="0"/>
                        <a:buChar char="•"/>
                      </a:pPr>
                      <a:r>
                        <a:rPr lang="en-GB" sz="1400" dirty="0" smtClean="0"/>
                        <a:t>Showcase achievements</a:t>
                      </a:r>
                      <a:r>
                        <a:rPr lang="en-GB" sz="1400" baseline="0" dirty="0" smtClean="0"/>
                        <a:t>; not transactional </a:t>
                      </a:r>
                      <a:endParaRPr lang="en-GB" sz="1400" dirty="0"/>
                    </a:p>
                  </a:txBody>
                  <a:tcPr/>
                </a:tc>
                <a:extLst>
                  <a:ext uri="{0D108BD9-81ED-4DB2-BD59-A6C34878D82A}">
                    <a16:rowId xmlns:a16="http://schemas.microsoft.com/office/drawing/2014/main" val="1863431766"/>
                  </a:ext>
                </a:extLst>
              </a:tr>
              <a:tr h="758940">
                <a:tc>
                  <a:txBody>
                    <a:bodyPr/>
                    <a:lstStyle/>
                    <a:p>
                      <a:r>
                        <a:rPr lang="en-US" sz="1400" dirty="0" smtClean="0"/>
                        <a:t>A reflective log of practice - </a:t>
                      </a:r>
                    </a:p>
                    <a:p>
                      <a:r>
                        <a:rPr lang="en-US" sz="1400" dirty="0" smtClean="0"/>
                        <a:t>(unsupervised) incs.: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140000"/>
                          </a:solidFill>
                          <a:effectLst/>
                          <a:uLnTx/>
                          <a:uFillTx/>
                          <a:latin typeface="+mn-lt"/>
                          <a:ea typeface="+mn-ea"/>
                          <a:cs typeface="+mn-cs"/>
                        </a:rPr>
                        <a:t>Applied knowledge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140000"/>
                          </a:solidFill>
                          <a:effectLst/>
                          <a:uLnTx/>
                          <a:uFillTx/>
                          <a:latin typeface="+mn-lt"/>
                          <a:ea typeface="+mn-ea"/>
                          <a:cs typeface="+mn-cs"/>
                        </a:rPr>
                        <a:t>Embedding feedback from supervision </a:t>
                      </a:r>
                      <a:endParaRPr lang="en-US" sz="1400" dirty="0" smtClean="0"/>
                    </a:p>
                    <a:p>
                      <a:endParaRPr lang="en-GB" sz="1400" dirty="0"/>
                    </a:p>
                  </a:txBody>
                  <a:tcPr/>
                </a:tc>
                <a:tc>
                  <a:txBody>
                    <a:bodyPr/>
                    <a:lstStyle/>
                    <a:p>
                      <a:r>
                        <a:rPr lang="en-GB" sz="1400" dirty="0" smtClean="0"/>
                        <a:t>Task B </a:t>
                      </a:r>
                    </a:p>
                    <a:p>
                      <a:r>
                        <a:rPr lang="en-GB" sz="1400" dirty="0" smtClean="0"/>
                        <a:t>(IA to assess)</a:t>
                      </a:r>
                    </a:p>
                  </a:txBody>
                  <a:tcPr/>
                </a:tc>
                <a:tc>
                  <a:txBody>
                    <a:bodyPr/>
                    <a:lstStyle/>
                    <a:p>
                      <a:pPr marL="285750" indent="-285750">
                        <a:buFont typeface="Arial" panose="020B0604020202020204" pitchFamily="34" charset="0"/>
                        <a:buChar char="•"/>
                      </a:pPr>
                      <a:r>
                        <a:rPr lang="en-US" sz="1400" dirty="0" smtClean="0"/>
                        <a:t>The candidate will retain a reflective log of practice throughout the assessment period, including reflection following assessor observation</a:t>
                      </a:r>
                    </a:p>
                    <a:p>
                      <a:pPr marL="285750" indent="-285750">
                        <a:buFont typeface="Arial" panose="020B0604020202020204" pitchFamily="34" charset="0"/>
                        <a:buChar char="•"/>
                      </a:pPr>
                      <a:r>
                        <a:rPr lang="en-US" sz="1400" dirty="0" smtClean="0"/>
                        <a:t>Self-reflection; critical analysis and detailed review of what they have achieved</a:t>
                      </a:r>
                    </a:p>
                    <a:p>
                      <a:pPr marL="285750" indent="-285750">
                        <a:buFont typeface="Arial" panose="020B0604020202020204" pitchFamily="34" charset="0"/>
                        <a:buChar char="•"/>
                      </a:pPr>
                      <a:r>
                        <a:rPr lang="en-US" sz="1400" dirty="0" smtClean="0"/>
                        <a:t>Different models explored during teaching and learning</a:t>
                      </a:r>
                    </a:p>
                    <a:p>
                      <a:pPr marL="285750" indent="-285750">
                        <a:buFont typeface="Arial" panose="020B0604020202020204" pitchFamily="34" charset="0"/>
                        <a:buChar char="•"/>
                      </a:pPr>
                      <a:r>
                        <a:rPr lang="en-US" sz="1400" dirty="0" smtClean="0"/>
                        <a:t>Model selected reflects </a:t>
                      </a:r>
                    </a:p>
                    <a:p>
                      <a:pPr marL="285750" indent="-285750">
                        <a:buFont typeface="Arial" panose="020B0604020202020204" pitchFamily="34" charset="0"/>
                        <a:buChar char="•"/>
                      </a:pPr>
                      <a:r>
                        <a:rPr lang="en-US" sz="1400" dirty="0" smtClean="0"/>
                        <a:t>No word</a:t>
                      </a:r>
                      <a:r>
                        <a:rPr lang="en-US" sz="1400" baseline="0" dirty="0" smtClean="0"/>
                        <a:t> limit</a:t>
                      </a:r>
                      <a:endParaRPr lang="en-GB" sz="1400" dirty="0"/>
                    </a:p>
                  </a:txBody>
                  <a:tcPr/>
                </a:tc>
                <a:extLst>
                  <a:ext uri="{0D108BD9-81ED-4DB2-BD59-A6C34878D82A}">
                    <a16:rowId xmlns:a16="http://schemas.microsoft.com/office/drawing/2014/main" val="1873795983"/>
                  </a:ext>
                </a:extLst>
              </a:tr>
              <a:tr h="1201655">
                <a:tc>
                  <a:txBody>
                    <a:bodyPr/>
                    <a:lstStyle/>
                    <a:p>
                      <a:r>
                        <a:rPr lang="en-GB" sz="1400" dirty="0" smtClean="0"/>
                        <a:t>Direct observations of practice</a:t>
                      </a:r>
                    </a:p>
                    <a:p>
                      <a:pPr marL="285750" indent="-285750">
                        <a:buFont typeface="Arial" panose="020B0604020202020204" pitchFamily="34" charset="0"/>
                        <a:buChar char="•"/>
                      </a:pPr>
                      <a:r>
                        <a:rPr lang="en-GB" sz="1400" dirty="0" smtClean="0"/>
                        <a:t>Single or multiple carer(s)</a:t>
                      </a:r>
                    </a:p>
                    <a:p>
                      <a:pPr marL="285750" indent="-285750">
                        <a:buFont typeface="Arial" panose="020B0604020202020204" pitchFamily="34" charset="0"/>
                        <a:buChar char="•"/>
                      </a:pPr>
                      <a:r>
                        <a:rPr lang="en-GB" sz="1400" dirty="0" smtClean="0"/>
                        <a:t>Assessor records held within the portfolio</a:t>
                      </a:r>
                    </a:p>
                    <a:p>
                      <a:pPr marL="285750" indent="-285750">
                        <a:buFont typeface="Arial" panose="020B0604020202020204" pitchFamily="34" charset="0"/>
                        <a:buChar char="•"/>
                      </a:pPr>
                      <a:r>
                        <a:rPr lang="en-GB" sz="1400" dirty="0" smtClean="0"/>
                        <a:t>No simulation</a:t>
                      </a:r>
                    </a:p>
                    <a:p>
                      <a:pPr marL="0" indent="0">
                        <a:buFont typeface="Arial" panose="020B0604020202020204" pitchFamily="34" charset="0"/>
                        <a:buNone/>
                      </a:pPr>
                      <a:endParaRPr lang="en-GB" sz="1400" dirty="0"/>
                    </a:p>
                  </a:txBody>
                  <a:tcPr/>
                </a:tc>
                <a:tc>
                  <a:txBody>
                    <a:bodyPr/>
                    <a:lstStyle/>
                    <a:p>
                      <a:r>
                        <a:rPr lang="en-GB" sz="1400" dirty="0" smtClean="0">
                          <a:solidFill>
                            <a:schemeClr val="tx1"/>
                          </a:solidFill>
                        </a:rPr>
                        <a:t>Task C</a:t>
                      </a:r>
                    </a:p>
                    <a:p>
                      <a:r>
                        <a:rPr lang="en-GB" sz="1400" dirty="0" smtClean="0"/>
                        <a:t>(IA to</a:t>
                      </a:r>
                      <a:r>
                        <a:rPr lang="en-GB" sz="1400" baseline="0" dirty="0" smtClean="0"/>
                        <a:t> assess</a:t>
                      </a:r>
                      <a:r>
                        <a:rPr lang="en-GB" sz="1400" dirty="0" smtClean="0"/>
                        <a:t>)</a:t>
                      </a:r>
                    </a:p>
                  </a:txBody>
                  <a:tcPr/>
                </a:tc>
                <a:tc>
                  <a:txBody>
                    <a:bodyPr/>
                    <a:lstStyle/>
                    <a:p>
                      <a:pPr marL="0" indent="0">
                        <a:buFont typeface="Arial" panose="020B0604020202020204" pitchFamily="34" charset="0"/>
                        <a:buNone/>
                      </a:pPr>
                      <a:r>
                        <a:rPr lang="en-GB" sz="1400" dirty="0" smtClean="0"/>
                        <a:t>The</a:t>
                      </a:r>
                      <a:r>
                        <a:rPr lang="en-GB" sz="1400" baseline="0" dirty="0" smtClean="0"/>
                        <a:t> candidate will be observed in practice on a minimum of THREE occasions:</a:t>
                      </a:r>
                    </a:p>
                    <a:p>
                      <a:pPr marL="0" indent="0">
                        <a:buFont typeface="Arial" panose="020B0604020202020204" pitchFamily="34" charset="0"/>
                        <a:buNone/>
                      </a:pPr>
                      <a:r>
                        <a:rPr lang="en-US" sz="1400" baseline="0" dirty="0" smtClean="0"/>
                        <a:t>1. Undertaking the recruitment, assessment and approval process with a carer</a:t>
                      </a:r>
                    </a:p>
                    <a:p>
                      <a:pPr marL="0" indent="0">
                        <a:buFont typeface="Arial" panose="020B0604020202020204" pitchFamily="34" charset="0"/>
                        <a:buNone/>
                      </a:pPr>
                      <a:r>
                        <a:rPr lang="en-US" sz="1400" baseline="0" dirty="0" smtClean="0"/>
                        <a:t>2. Undertaking the support of a carer to prepare for provision of a shared lives</a:t>
                      </a:r>
                    </a:p>
                    <a:p>
                      <a:pPr marL="0" indent="0">
                        <a:buFont typeface="Arial" panose="020B0604020202020204" pitchFamily="34" charset="0"/>
                        <a:buNone/>
                      </a:pPr>
                      <a:r>
                        <a:rPr lang="en-US" sz="1400" baseline="0" dirty="0" smtClean="0"/>
                        <a:t>arrangement/placement or support of a carer providing a shared lives arrangement/placement</a:t>
                      </a:r>
                    </a:p>
                    <a:p>
                      <a:pPr marL="0" indent="0">
                        <a:buFont typeface="Arial" panose="020B0604020202020204" pitchFamily="34" charset="0"/>
                        <a:buNone/>
                      </a:pPr>
                      <a:r>
                        <a:rPr lang="en-US" sz="1400" baseline="0" dirty="0" smtClean="0"/>
                        <a:t>3. Undertaking the monitoring and review of a shared lives arrangement/placement</a:t>
                      </a:r>
                      <a:endParaRPr lang="en-GB" sz="1400" baseline="0" dirty="0" smtClean="0"/>
                    </a:p>
                  </a:txBody>
                  <a:tcPr/>
                </a:tc>
                <a:extLst>
                  <a:ext uri="{0D108BD9-81ED-4DB2-BD59-A6C34878D82A}">
                    <a16:rowId xmlns:a16="http://schemas.microsoft.com/office/drawing/2014/main" val="4184322590"/>
                  </a:ext>
                </a:extLst>
              </a:tr>
              <a:tr h="537582">
                <a:tc>
                  <a:txBody>
                    <a:bodyPr/>
                    <a:lstStyle/>
                    <a:p>
                      <a:r>
                        <a:rPr lang="en-GB" sz="1400" baseline="0" dirty="0" smtClean="0"/>
                        <a:t>A </a:t>
                      </a:r>
                      <a:r>
                        <a:rPr lang="en-GB" sz="1400" dirty="0" smtClean="0"/>
                        <a:t>professional discussion</a:t>
                      </a:r>
                    </a:p>
                    <a:p>
                      <a:r>
                        <a:rPr lang="en-GB" sz="1400" dirty="0" smtClean="0"/>
                        <a:t>(45 mins.)</a:t>
                      </a:r>
                      <a:endParaRPr lang="en-GB" sz="1400" dirty="0"/>
                    </a:p>
                  </a:txBody>
                  <a:tcPr/>
                </a:tc>
                <a:tc>
                  <a:txBody>
                    <a:bodyPr/>
                    <a:lstStyle/>
                    <a:p>
                      <a:r>
                        <a:rPr lang="en-GB" sz="1400" dirty="0" smtClean="0"/>
                        <a:t>Task D</a:t>
                      </a:r>
                    </a:p>
                    <a:p>
                      <a:r>
                        <a:rPr lang="en-GB" sz="1400" dirty="0" smtClean="0"/>
                        <a:t>(EA to assess)</a:t>
                      </a:r>
                    </a:p>
                    <a:p>
                      <a:r>
                        <a:rPr lang="en-GB" sz="1400" dirty="0" smtClean="0"/>
                        <a:t>Holistic</a:t>
                      </a:r>
                      <a:endParaRPr lang="en-GB" sz="1400" dirty="0"/>
                    </a:p>
                  </a:txBody>
                  <a:tcPr/>
                </a:tc>
                <a:tc>
                  <a:txBody>
                    <a:bodyPr/>
                    <a:lstStyle/>
                    <a:p>
                      <a:r>
                        <a:rPr lang="en-US" sz="1400" dirty="0" smtClean="0"/>
                        <a:t>The candidate will undertake a professional discussion with an external assessor as an evaluation of their practice.</a:t>
                      </a:r>
                    </a:p>
                    <a:p>
                      <a:pPr marL="285750" indent="-285750">
                        <a:buFont typeface="Arial" panose="020B0604020202020204" pitchFamily="34" charset="0"/>
                        <a:buChar char="•"/>
                      </a:pPr>
                      <a:r>
                        <a:rPr lang="en-US" sz="1400" dirty="0" smtClean="0"/>
                        <a:t>Remote</a:t>
                      </a:r>
                      <a:r>
                        <a:rPr lang="en-US" sz="1400" baseline="0" dirty="0" smtClean="0"/>
                        <a:t> assessment is recommended; NOT mobile phones; centre/workplace</a:t>
                      </a:r>
                      <a:endParaRPr lang="en-GB" sz="1400" dirty="0"/>
                    </a:p>
                  </a:txBody>
                  <a:tcPr/>
                </a:tc>
                <a:extLst>
                  <a:ext uri="{0D108BD9-81ED-4DB2-BD59-A6C34878D82A}">
                    <a16:rowId xmlns:a16="http://schemas.microsoft.com/office/drawing/2014/main" val="2329710530"/>
                  </a:ext>
                </a:extLst>
              </a:tr>
            </a:tbl>
          </a:graphicData>
        </a:graphic>
      </p:graphicFrame>
      <p:sp>
        <p:nvSpPr>
          <p:cNvPr id="7" name="Up-Down Arrow 6"/>
          <p:cNvSpPr/>
          <p:nvPr/>
        </p:nvSpPr>
        <p:spPr>
          <a:xfrm>
            <a:off x="-12017" y="1392867"/>
            <a:ext cx="733197" cy="4576447"/>
          </a:xfrm>
          <a:prstGeom prst="upDownArrow">
            <a:avLst/>
          </a:prstGeom>
          <a:solidFill>
            <a:schemeClr val="accent1"/>
          </a:solidFill>
          <a:ln>
            <a:solidFill>
              <a:schemeClr val="accent1"/>
            </a:solidFill>
          </a:ln>
        </p:spPr>
        <p:txBody>
          <a:bodyPr vert="vert270" wrap="none" lIns="0" tIns="0" rIns="0" bIns="0" rtlCol="0" anchor="ctr">
            <a:noAutofit/>
          </a:bodyPr>
          <a:lstStyle/>
          <a:p>
            <a:pPr algn="ctr"/>
            <a:r>
              <a:rPr lang="en-GB" sz="1400" b="1" dirty="0" smtClean="0">
                <a:solidFill>
                  <a:schemeClr val="bg1"/>
                </a:solidFill>
              </a:rPr>
              <a:t>Approx. 9-12 mths</a:t>
            </a:r>
            <a:r>
              <a:rPr lang="en-GB" sz="1400" b="1" dirty="0">
                <a:solidFill>
                  <a:schemeClr val="bg1"/>
                </a:solidFill>
              </a:rPr>
              <a:t>.</a:t>
            </a:r>
            <a:r>
              <a:rPr lang="en-GB" sz="1400" b="1" dirty="0" smtClean="0">
                <a:solidFill>
                  <a:schemeClr val="bg1"/>
                </a:solidFill>
              </a:rPr>
              <a:t> </a:t>
            </a:r>
            <a:endParaRPr lang="en-GB" sz="1400" b="1" dirty="0">
              <a:solidFill>
                <a:schemeClr val="bg1"/>
              </a:solidFill>
            </a:endParaRPr>
          </a:p>
        </p:txBody>
      </p:sp>
      <p:sp>
        <p:nvSpPr>
          <p:cNvPr id="8" name="Up-Down Arrow 7"/>
          <p:cNvSpPr/>
          <p:nvPr/>
        </p:nvSpPr>
        <p:spPr>
          <a:xfrm>
            <a:off x="4534565" y="1741078"/>
            <a:ext cx="484632" cy="4228236"/>
          </a:xfrm>
          <a:prstGeom prst="upDownArrow">
            <a:avLst/>
          </a:prstGeom>
          <a:solidFill>
            <a:schemeClr val="accent5"/>
          </a:solidFill>
        </p:spPr>
        <p:txBody>
          <a:bodyPr vert="vert270" wrap="none" lIns="0" tIns="0" rIns="0" bIns="0" rtlCol="0" anchor="ctr">
            <a:noAutofit/>
          </a:bodyPr>
          <a:lstStyle/>
          <a:p>
            <a:pPr algn="ctr"/>
            <a:r>
              <a:rPr lang="en-GB" sz="1400" b="1" dirty="0" smtClean="0">
                <a:solidFill>
                  <a:schemeClr val="bg1"/>
                </a:solidFill>
              </a:rPr>
              <a:t>Task best completed sequentially </a:t>
            </a:r>
            <a:endParaRPr lang="en-GB" sz="1400" b="1" dirty="0">
              <a:solidFill>
                <a:schemeClr val="bg1"/>
              </a:solidFill>
            </a:endParaRPr>
          </a:p>
        </p:txBody>
      </p:sp>
    </p:spTree>
    <p:extLst>
      <p:ext uri="{BB962C8B-B14F-4D97-AF65-F5344CB8AC3E}">
        <p14:creationId xmlns:p14="http://schemas.microsoft.com/office/powerpoint/2010/main" val="23902833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0C0"/>
                </a:solidFill>
                <a:effectLst/>
                <a:uLnTx/>
                <a:uFillTx/>
                <a:latin typeface="Lato"/>
                <a:ea typeface="+mj-ea"/>
                <a:cs typeface="+mj-cs"/>
              </a:rPr>
              <a:t>Level 4 Adult Placement/Shared Lives: assessment requirements</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sp>
        <p:nvSpPr>
          <p:cNvPr id="12" name="Oval 11"/>
          <p:cNvSpPr/>
          <p:nvPr/>
        </p:nvSpPr>
        <p:spPr>
          <a:xfrm>
            <a:off x="377996" y="1149248"/>
            <a:ext cx="2803947" cy="2898316"/>
          </a:xfrm>
          <a:prstGeom prst="ellipse">
            <a:avLst/>
          </a:prstGeom>
          <a:solidFill>
            <a:srgbClr val="FF0000"/>
          </a:solidFill>
          <a:ln>
            <a:solidFill>
              <a:srgbClr val="FF000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FFFFFF"/>
                </a:solidFill>
                <a:effectLst/>
                <a:uLnTx/>
                <a:uFillTx/>
                <a:latin typeface="Arial" panose="020B0604020202020204"/>
                <a:ea typeface="+mn-ea"/>
                <a:cs typeface="+mn-cs"/>
              </a:rPr>
              <a:t>NO restriction 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FFFFFF"/>
                </a:solidFill>
                <a:effectLst/>
                <a:uLnTx/>
                <a:uFillTx/>
                <a:latin typeface="Arial" panose="020B0604020202020204"/>
                <a:ea typeface="+mn-ea"/>
                <a:cs typeface="+mn-cs"/>
              </a:rPr>
              <a:t>number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FFFFFF"/>
                </a:solidFill>
                <a:effectLst/>
                <a:uLnTx/>
                <a:uFillTx/>
                <a:latin typeface="Arial" panose="020B0604020202020204"/>
                <a:ea typeface="+mn-ea"/>
                <a:cs typeface="+mn-cs"/>
              </a:rPr>
              <a:t>of re-submit/ retakes; </a:t>
            </a:r>
            <a:endParaRPr kumimoji="0" lang="en-GB" b="1" i="0" u="none" strike="noStrike" kern="1200" cap="none" spc="0" normalizeH="0" baseline="0" noProof="0" dirty="0" smtClean="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smtClean="0">
                <a:ln>
                  <a:noFill/>
                </a:ln>
                <a:solidFill>
                  <a:srgbClr val="FFFFFF"/>
                </a:solidFill>
                <a:effectLst/>
                <a:uLnTx/>
                <a:uFillTx/>
                <a:latin typeface="Arial" panose="020B0604020202020204"/>
                <a:ea typeface="+mn-ea"/>
                <a:cs typeface="+mn-cs"/>
              </a:rPr>
              <a:t>clear audit </a:t>
            </a:r>
            <a:endParaRPr kumimoji="0" lang="en-GB" b="1"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FFFFFF"/>
                </a:solidFill>
                <a:effectLst/>
                <a:uLnTx/>
                <a:uFillTx/>
                <a:latin typeface="Arial" panose="020B0604020202020204"/>
                <a:ea typeface="+mn-ea"/>
                <a:cs typeface="+mn-cs"/>
              </a:rPr>
              <a:t>trail required (</a:t>
            </a:r>
            <a:r>
              <a:rPr kumimoji="0" lang="en-GB" b="1" i="0" u="none" strike="noStrike" kern="1200" cap="none" spc="0" normalizeH="0" baseline="0" noProof="0" dirty="0" smtClean="0">
                <a:ln>
                  <a:noFill/>
                </a:ln>
                <a:solidFill>
                  <a:srgbClr val="FFFFFF"/>
                </a:solidFill>
                <a:effectLst/>
                <a:uLnTx/>
                <a:uFillTx/>
                <a:latin typeface="Arial" panose="020B0604020202020204"/>
                <a:ea typeface="+mn-ea"/>
                <a:cs typeface="+mn-cs"/>
              </a:rPr>
              <a:t>p13)</a:t>
            </a:r>
            <a:endParaRPr kumimoji="0" lang="en-GB"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1" name="Oval 20"/>
          <p:cNvSpPr/>
          <p:nvPr/>
        </p:nvSpPr>
        <p:spPr>
          <a:xfrm>
            <a:off x="4655264" y="1149248"/>
            <a:ext cx="2803947" cy="2898316"/>
          </a:xfrm>
          <a:prstGeom prst="ellipse">
            <a:avLst/>
          </a:prstGeom>
          <a:solidFill>
            <a:schemeClr val="accent1"/>
          </a:solidFill>
          <a:ln>
            <a:solidFill>
              <a:schemeClr val="accent1"/>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lvl="0" algn="ctr">
              <a:defRPr/>
            </a:pPr>
            <a:endParaRPr lang="en-GB" b="1" dirty="0" smtClean="0">
              <a:solidFill>
                <a:srgbClr val="FFFFFF"/>
              </a:solidFill>
            </a:endParaRPr>
          </a:p>
          <a:p>
            <a:pPr lvl="0" algn="ctr">
              <a:defRPr/>
            </a:pPr>
            <a:r>
              <a:rPr lang="en-GB" b="1" dirty="0" smtClean="0">
                <a:solidFill>
                  <a:srgbClr val="FFFFFF"/>
                </a:solidFill>
              </a:rPr>
              <a:t>Clear </a:t>
            </a:r>
            <a:r>
              <a:rPr lang="en-GB" b="1" dirty="0">
                <a:solidFill>
                  <a:srgbClr val="FFFFFF"/>
                </a:solidFill>
              </a:rPr>
              <a:t>and auditable </a:t>
            </a:r>
          </a:p>
          <a:p>
            <a:pPr lvl="0" algn="ctr">
              <a:defRPr/>
            </a:pPr>
            <a:r>
              <a:rPr lang="en-GB" b="1" dirty="0">
                <a:solidFill>
                  <a:srgbClr val="FFFFFF"/>
                </a:solidFill>
              </a:rPr>
              <a:t>process required to </a:t>
            </a:r>
          </a:p>
          <a:p>
            <a:pPr lvl="0" algn="ctr">
              <a:defRPr/>
            </a:pPr>
            <a:r>
              <a:rPr lang="en-GB" b="1" dirty="0">
                <a:solidFill>
                  <a:srgbClr val="FFFFFF"/>
                </a:solidFill>
              </a:rPr>
              <a:t>determine </a:t>
            </a:r>
          </a:p>
          <a:p>
            <a:pPr lvl="0" algn="ctr">
              <a:defRPr/>
            </a:pPr>
            <a:r>
              <a:rPr lang="en-GB" b="1" dirty="0">
                <a:solidFill>
                  <a:srgbClr val="FFFFFF"/>
                </a:solidFill>
              </a:rPr>
              <a:t>‘readiness for </a:t>
            </a:r>
          </a:p>
          <a:p>
            <a:pPr lvl="0" algn="ctr">
              <a:defRPr/>
            </a:pPr>
            <a:r>
              <a:rPr lang="en-GB" b="1" dirty="0">
                <a:solidFill>
                  <a:srgbClr val="FFFFFF"/>
                </a:solidFill>
              </a:rPr>
              <a:t>assessment’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2" name="Oval 21"/>
          <p:cNvSpPr/>
          <p:nvPr/>
        </p:nvSpPr>
        <p:spPr>
          <a:xfrm>
            <a:off x="8932532" y="1149248"/>
            <a:ext cx="2803947" cy="2898316"/>
          </a:xfrm>
          <a:prstGeom prst="ellipse">
            <a:avLst/>
          </a:prstGeom>
          <a:solidFill>
            <a:schemeClr val="accent2"/>
          </a:solidFill>
          <a:ln>
            <a:solidFill>
              <a:schemeClr val="accent2"/>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lvl="0" algn="ctr">
              <a:defRPr/>
            </a:pPr>
            <a:endParaRPr lang="en-GB" b="1" dirty="0" smtClean="0">
              <a:solidFill>
                <a:srgbClr val="FFFFFF"/>
              </a:solidFill>
            </a:endParaRPr>
          </a:p>
          <a:p>
            <a:pPr lvl="0" algn="ctr">
              <a:defRPr/>
            </a:pPr>
            <a:r>
              <a:rPr lang="en-GB" b="1" dirty="0">
                <a:solidFill>
                  <a:srgbClr val="FFFFFF"/>
                </a:solidFill>
              </a:rPr>
              <a:t>Declaration Form </a:t>
            </a:r>
          </a:p>
          <a:p>
            <a:pPr lvl="0" algn="ctr">
              <a:defRPr/>
            </a:pPr>
            <a:r>
              <a:rPr lang="en-GB" b="1" dirty="0">
                <a:solidFill>
                  <a:srgbClr val="FFFFFF"/>
                </a:solidFill>
              </a:rPr>
              <a:t>must be signed as </a:t>
            </a:r>
          </a:p>
          <a:p>
            <a:pPr lvl="0" algn="ctr">
              <a:defRPr/>
            </a:pPr>
            <a:r>
              <a:rPr lang="en-GB" b="1" dirty="0">
                <a:solidFill>
                  <a:srgbClr val="FFFFFF"/>
                </a:solidFill>
              </a:rPr>
              <a:t>part of submission </a:t>
            </a:r>
          </a:p>
          <a:p>
            <a:pPr lvl="0" algn="ctr">
              <a:defRPr/>
            </a:pPr>
            <a:r>
              <a:rPr lang="en-GB" b="1" dirty="0">
                <a:solidFill>
                  <a:srgbClr val="FFFFFF"/>
                </a:solidFill>
              </a:rPr>
              <a:t>requirement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3" name="Oval 22"/>
          <p:cNvSpPr/>
          <p:nvPr/>
        </p:nvSpPr>
        <p:spPr>
          <a:xfrm>
            <a:off x="7045168" y="3778205"/>
            <a:ext cx="2803947" cy="2898316"/>
          </a:xfrm>
          <a:prstGeom prst="ellipse">
            <a:avLst/>
          </a:prstGeom>
          <a:solidFill>
            <a:schemeClr val="accent3"/>
          </a:solidFill>
          <a:ln>
            <a:solidFill>
              <a:schemeClr val="accent3"/>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lvl="0" algn="ctr">
              <a:defRPr/>
            </a:pPr>
            <a:r>
              <a:rPr lang="en-GB" b="1" dirty="0" smtClean="0">
                <a:solidFill>
                  <a:srgbClr val="FFFFFF"/>
                </a:solidFill>
              </a:rPr>
              <a:t>Proof </a:t>
            </a:r>
            <a:r>
              <a:rPr lang="en-GB" b="1" dirty="0">
                <a:solidFill>
                  <a:srgbClr val="FFFFFF"/>
                </a:solidFill>
              </a:rPr>
              <a:t>of consent </a:t>
            </a:r>
          </a:p>
        </p:txBody>
      </p:sp>
      <p:sp>
        <p:nvSpPr>
          <p:cNvPr id="24" name="Oval 23"/>
          <p:cNvSpPr/>
          <p:nvPr/>
        </p:nvSpPr>
        <p:spPr>
          <a:xfrm>
            <a:off x="2516630" y="3799361"/>
            <a:ext cx="2803947" cy="2898316"/>
          </a:xfrm>
          <a:prstGeom prst="ellipse">
            <a:avLst/>
          </a:prstGeom>
          <a:solidFill>
            <a:schemeClr val="accent5"/>
          </a:solidFill>
          <a:ln>
            <a:solidFill>
              <a:schemeClr val="accent5"/>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lvl="0" algn="ctr">
              <a:defRPr/>
            </a:pPr>
            <a:r>
              <a:rPr lang="en-GB" b="1" dirty="0">
                <a:solidFill>
                  <a:srgbClr val="FFFFFF"/>
                </a:solidFill>
              </a:rPr>
              <a:t>Unsupervised</a:t>
            </a:r>
          </a:p>
          <a:p>
            <a:pPr lvl="0" algn="ctr">
              <a:defRPr/>
            </a:pPr>
            <a:r>
              <a:rPr lang="en-GB" b="1" dirty="0">
                <a:solidFill>
                  <a:srgbClr val="FFFFFF"/>
                </a:solidFill>
              </a:rPr>
              <a:t> VARCS process </a:t>
            </a:r>
          </a:p>
        </p:txBody>
      </p:sp>
    </p:spTree>
    <p:extLst>
      <p:ext uri="{BB962C8B-B14F-4D97-AF65-F5344CB8AC3E}">
        <p14:creationId xmlns:p14="http://schemas.microsoft.com/office/powerpoint/2010/main" val="36441703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1549" y="3339138"/>
            <a:ext cx="6096000" cy="1107996"/>
          </a:xfrm>
          <a:prstGeom prst="rect">
            <a:avLst/>
          </a:prstGeom>
          <a:solidFill>
            <a:schemeClr val="accent1"/>
          </a:solidFill>
          <a:ln>
            <a:solidFill>
              <a:schemeClr val="accent1"/>
            </a:solidFill>
          </a:ln>
        </p:spPr>
        <p:txBody>
          <a:bodyPr wrap="square" rtlCol="0">
            <a:spAutoFit/>
          </a:bodyPr>
          <a:lstStyle/>
          <a:p>
            <a:r>
              <a:rPr lang="en-GB" sz="1400" dirty="0" smtClean="0">
                <a:solidFill>
                  <a:schemeClr val="bg1"/>
                </a:solidFill>
                <a:latin typeface="Lato"/>
                <a:ea typeface="Times New Roman" panose="02020603050405020304" pitchFamily="18" charset="0"/>
                <a:cs typeface="Calibri" panose="020F0502020204030204" pitchFamily="34" charset="0"/>
              </a:rPr>
              <a:t>Written </a:t>
            </a:r>
            <a:r>
              <a:rPr lang="en-GB" sz="1400" dirty="0">
                <a:solidFill>
                  <a:schemeClr val="bg1"/>
                </a:solidFill>
                <a:latin typeface="Lato"/>
                <a:ea typeface="Times New Roman" panose="02020603050405020304" pitchFamily="18" charset="0"/>
                <a:cs typeface="Calibri" panose="020F0502020204030204" pitchFamily="34" charset="0"/>
              </a:rPr>
              <a:t>responses should be provided as electronic, typed responses. </a:t>
            </a:r>
            <a:r>
              <a:rPr lang="en-GB" sz="1400" dirty="0" smtClean="0">
                <a:solidFill>
                  <a:schemeClr val="bg1"/>
                </a:solidFill>
                <a:latin typeface="Lato"/>
                <a:ea typeface="Times New Roman" panose="02020603050405020304" pitchFamily="18" charset="0"/>
                <a:cs typeface="Calibri" panose="020F0502020204030204" pitchFamily="34" charset="0"/>
              </a:rPr>
              <a:t>Candidates </a:t>
            </a:r>
            <a:r>
              <a:rPr lang="en-GB" sz="1400" dirty="0">
                <a:solidFill>
                  <a:schemeClr val="bg1"/>
                </a:solidFill>
                <a:latin typeface="Lato"/>
                <a:ea typeface="Times New Roman" panose="02020603050405020304" pitchFamily="18" charset="0"/>
                <a:cs typeface="Calibri" panose="020F0502020204030204" pitchFamily="34" charset="0"/>
              </a:rPr>
              <a:t>should ensure </a:t>
            </a:r>
            <a:r>
              <a:rPr lang="en-GB" sz="1400" dirty="0" smtClean="0">
                <a:solidFill>
                  <a:schemeClr val="bg1"/>
                </a:solidFill>
                <a:latin typeface="Lato"/>
                <a:ea typeface="Times New Roman" panose="02020603050405020304" pitchFamily="18" charset="0"/>
                <a:cs typeface="Calibri" panose="020F0502020204030204" pitchFamily="34" charset="0"/>
              </a:rPr>
              <a:t>that </a:t>
            </a:r>
            <a:r>
              <a:rPr lang="en-GB" sz="1400" dirty="0">
                <a:solidFill>
                  <a:schemeClr val="bg1"/>
                </a:solidFill>
                <a:latin typeface="Lato"/>
                <a:ea typeface="Times New Roman" panose="02020603050405020304" pitchFamily="18" charset="0"/>
                <a:cs typeface="Calibri" panose="020F0502020204030204" pitchFamily="34" charset="0"/>
              </a:rPr>
              <a:t>work is presentable, i.e. use a standard font in a readable font size (such as Times New Roman, or equivalent, size 12), use double spacing and include adequate </a:t>
            </a:r>
            <a:r>
              <a:rPr lang="en-GB" sz="1400" dirty="0" smtClean="0">
                <a:solidFill>
                  <a:schemeClr val="bg1"/>
                </a:solidFill>
                <a:latin typeface="Lato"/>
                <a:ea typeface="Times New Roman" panose="02020603050405020304" pitchFamily="18" charset="0"/>
                <a:cs typeface="Calibri" panose="020F0502020204030204" pitchFamily="34" charset="0"/>
              </a:rPr>
              <a:t>margins (Task B)</a:t>
            </a:r>
          </a:p>
          <a:p>
            <a:endParaRPr lang="en-GB" sz="1000" dirty="0"/>
          </a:p>
        </p:txBody>
      </p:sp>
      <p:sp>
        <p:nvSpPr>
          <p:cNvPr id="4" name="Rectangle 3"/>
          <p:cNvSpPr/>
          <p:nvPr/>
        </p:nvSpPr>
        <p:spPr>
          <a:xfrm>
            <a:off x="5466243" y="4617698"/>
            <a:ext cx="6096000" cy="783869"/>
          </a:xfrm>
          <a:prstGeom prst="rect">
            <a:avLst/>
          </a:prstGeom>
          <a:solidFill>
            <a:schemeClr val="accent5"/>
          </a:solidFill>
          <a:ln>
            <a:solidFill>
              <a:schemeClr val="accent5"/>
            </a:solidFill>
          </a:ln>
        </p:spPr>
        <p:txBody>
          <a:bodyPr wrap="square">
            <a:spAutoFit/>
          </a:bodyPr>
          <a:lstStyle/>
          <a:p>
            <a:pPr>
              <a:lnSpc>
                <a:spcPct val="107000"/>
              </a:lnSpc>
              <a:spcAft>
                <a:spcPts val="0"/>
              </a:spcAft>
            </a:pPr>
            <a:r>
              <a:rPr lang="en-GB" sz="1400" b="1" dirty="0">
                <a:solidFill>
                  <a:schemeClr val="bg1"/>
                </a:solidFill>
                <a:latin typeface="Lato"/>
                <a:ea typeface="Times New Roman" panose="02020603050405020304" pitchFamily="18" charset="0"/>
                <a:cs typeface="Calibri" panose="020F0502020204030204" pitchFamily="34" charset="0"/>
              </a:rPr>
              <a:t>Use of external resources and references – clear guidance on referencing has been provided in the assessment </a:t>
            </a:r>
            <a:r>
              <a:rPr lang="en-GB" sz="1400" b="1" dirty="0" smtClean="0">
                <a:solidFill>
                  <a:schemeClr val="bg1"/>
                </a:solidFill>
                <a:latin typeface="Lato"/>
                <a:ea typeface="Times New Roman" panose="02020603050405020304" pitchFamily="18" charset="0"/>
                <a:cs typeface="Calibri" panose="020F0502020204030204" pitchFamily="34" charset="0"/>
              </a:rPr>
              <a:t>pack</a:t>
            </a:r>
          </a:p>
          <a:p>
            <a:pPr algn="ctr">
              <a:lnSpc>
                <a:spcPct val="107000"/>
              </a:lnSpc>
              <a:spcAft>
                <a:spcPts val="0"/>
              </a:spcAft>
            </a:pPr>
            <a:r>
              <a:rPr lang="en-GB" sz="1400" b="1" dirty="0" smtClean="0">
                <a:solidFill>
                  <a:schemeClr val="bg1"/>
                </a:solidFill>
                <a:latin typeface="Lato"/>
                <a:ea typeface="Times New Roman" panose="02020603050405020304" pitchFamily="18" charset="0"/>
                <a:cs typeface="Calibri" panose="020F0502020204030204" pitchFamily="34" charset="0"/>
              </a:rPr>
              <a:t>  </a:t>
            </a:r>
            <a:endParaRPr lang="en-GB" sz="1400" b="1"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181549" y="1092798"/>
            <a:ext cx="6096000" cy="1169551"/>
          </a:xfrm>
          <a:prstGeom prst="rect">
            <a:avLst/>
          </a:prstGeom>
          <a:solidFill>
            <a:schemeClr val="tx1">
              <a:lumMod val="50000"/>
              <a:lumOff val="50000"/>
            </a:schemeClr>
          </a:solidFill>
          <a:ln>
            <a:solidFill>
              <a:schemeClr val="tx1">
                <a:lumMod val="50000"/>
                <a:lumOff val="50000"/>
              </a:schemeClr>
            </a:solidFill>
          </a:ln>
        </p:spPr>
        <p:txBody>
          <a:bodyPr>
            <a:spAutoFit/>
          </a:bodyPr>
          <a:lstStyle/>
          <a:p>
            <a:r>
              <a:rPr lang="en-US" sz="1400" b="1" dirty="0">
                <a:solidFill>
                  <a:schemeClr val="bg1"/>
                </a:solidFill>
                <a:latin typeface="Lato"/>
              </a:rPr>
              <a:t>The tasks have been developed in a sequence that reflects the expected delivery model </a:t>
            </a:r>
            <a:r>
              <a:rPr lang="en-US" sz="1400" b="1" dirty="0" smtClean="0">
                <a:solidFill>
                  <a:schemeClr val="bg1"/>
                </a:solidFill>
                <a:latin typeface="Lato"/>
              </a:rPr>
              <a:t>of the </a:t>
            </a:r>
            <a:r>
              <a:rPr lang="en-US" sz="1400" b="1" dirty="0">
                <a:solidFill>
                  <a:schemeClr val="bg1"/>
                </a:solidFill>
                <a:latin typeface="Lato"/>
              </a:rPr>
              <a:t>content for this qualification. It is therefore recommended that tasks are completed </a:t>
            </a:r>
            <a:r>
              <a:rPr lang="en-US" sz="1400" b="1" dirty="0" smtClean="0">
                <a:solidFill>
                  <a:schemeClr val="bg1"/>
                </a:solidFill>
                <a:latin typeface="Lato"/>
              </a:rPr>
              <a:t>in sequence</a:t>
            </a:r>
            <a:r>
              <a:rPr lang="en-US" sz="1400" b="1" dirty="0">
                <a:solidFill>
                  <a:schemeClr val="bg1"/>
                </a:solidFill>
                <a:latin typeface="Lato"/>
              </a:rPr>
              <a:t>. Note, evidence for the portfolio may come from any part of the </a:t>
            </a:r>
            <a:r>
              <a:rPr lang="en-US" sz="1400" b="1" dirty="0" smtClean="0">
                <a:solidFill>
                  <a:schemeClr val="bg1"/>
                </a:solidFill>
                <a:latin typeface="Lato"/>
              </a:rPr>
              <a:t>assessment </a:t>
            </a:r>
            <a:r>
              <a:rPr lang="en-GB" sz="1400" b="1" dirty="0" smtClean="0">
                <a:solidFill>
                  <a:schemeClr val="bg1"/>
                </a:solidFill>
                <a:latin typeface="Lato"/>
              </a:rPr>
              <a:t>period</a:t>
            </a:r>
            <a:r>
              <a:rPr lang="en-GB" sz="1400" b="1" dirty="0">
                <a:solidFill>
                  <a:schemeClr val="bg1"/>
                </a:solidFill>
                <a:latin typeface="Lato"/>
              </a:rPr>
              <a:t>.</a:t>
            </a:r>
          </a:p>
        </p:txBody>
      </p:sp>
      <p:sp>
        <p:nvSpPr>
          <p:cNvPr id="6" name="Rectangle 5"/>
          <p:cNvSpPr/>
          <p:nvPr/>
        </p:nvSpPr>
        <p:spPr>
          <a:xfrm>
            <a:off x="5466243" y="2262349"/>
            <a:ext cx="6096000" cy="954107"/>
          </a:xfrm>
          <a:prstGeom prst="rect">
            <a:avLst/>
          </a:prstGeom>
          <a:solidFill>
            <a:schemeClr val="accent3"/>
          </a:solidFill>
          <a:ln>
            <a:solidFill>
              <a:srgbClr val="FFC000"/>
            </a:solidFill>
          </a:ln>
        </p:spPr>
        <p:txBody>
          <a:bodyPr wrap="square">
            <a:spAutoFit/>
          </a:bodyPr>
          <a:lstStyle/>
          <a:p>
            <a:r>
              <a:rPr lang="en-US" sz="1400" b="1" dirty="0">
                <a:solidFill>
                  <a:schemeClr val="accent3">
                    <a:lumMod val="50000"/>
                  </a:schemeClr>
                </a:solidFill>
                <a:latin typeface="Lato"/>
              </a:rPr>
              <a:t>Release of the assessment to the candidate confirms that the internal assessor </a:t>
            </a:r>
            <a:r>
              <a:rPr lang="en-US" sz="1400" b="1" dirty="0" smtClean="0">
                <a:solidFill>
                  <a:schemeClr val="accent3">
                    <a:lumMod val="50000"/>
                  </a:schemeClr>
                </a:solidFill>
                <a:latin typeface="Lato"/>
              </a:rPr>
              <a:t>has confidence </a:t>
            </a:r>
            <a:r>
              <a:rPr lang="en-US" sz="1400" b="1" dirty="0">
                <a:solidFill>
                  <a:schemeClr val="accent3">
                    <a:lumMod val="50000"/>
                  </a:schemeClr>
                </a:solidFill>
                <a:latin typeface="Lato"/>
              </a:rPr>
              <a:t>that the candidate has undergone sufficient teaching and learning to </a:t>
            </a:r>
            <a:r>
              <a:rPr lang="en-US" sz="1400" b="1" dirty="0" smtClean="0">
                <a:solidFill>
                  <a:schemeClr val="accent3">
                    <a:lumMod val="50000"/>
                  </a:schemeClr>
                </a:solidFill>
                <a:latin typeface="Lato"/>
              </a:rPr>
              <a:t>have developed </a:t>
            </a:r>
            <a:r>
              <a:rPr lang="en-US" sz="1400" b="1" dirty="0">
                <a:solidFill>
                  <a:schemeClr val="accent3">
                    <a:lumMod val="50000"/>
                  </a:schemeClr>
                </a:solidFill>
                <a:latin typeface="Lato"/>
              </a:rPr>
              <a:t>a depth of understanding that will allow them to respond to the tasks</a:t>
            </a:r>
            <a:r>
              <a:rPr lang="en-US" sz="1400" b="1" dirty="0" smtClean="0">
                <a:solidFill>
                  <a:schemeClr val="accent3">
                    <a:lumMod val="50000"/>
                  </a:schemeClr>
                </a:solidFill>
                <a:latin typeface="Lato"/>
              </a:rPr>
              <a:t>.  SUMMATIVE Assessment</a:t>
            </a:r>
            <a:endParaRPr lang="en-GB" sz="1400" b="1" dirty="0">
              <a:solidFill>
                <a:schemeClr val="accent3">
                  <a:lumMod val="50000"/>
                </a:schemeClr>
              </a:solidFill>
              <a:latin typeface="Lato"/>
            </a:endParaRPr>
          </a:p>
        </p:txBody>
      </p:sp>
      <p:sp>
        <p:nvSpPr>
          <p:cNvPr id="7" name="Rectangle 6"/>
          <p:cNvSpPr/>
          <p:nvPr/>
        </p:nvSpPr>
        <p:spPr>
          <a:xfrm>
            <a:off x="181549" y="5521105"/>
            <a:ext cx="6096000" cy="1169551"/>
          </a:xfrm>
          <a:prstGeom prst="rect">
            <a:avLst/>
          </a:prstGeom>
          <a:solidFill>
            <a:schemeClr val="accent2"/>
          </a:solidFill>
        </p:spPr>
        <p:txBody>
          <a:bodyPr>
            <a:spAutoFit/>
          </a:bodyPr>
          <a:lstStyle/>
          <a:p>
            <a:r>
              <a:rPr lang="en-US" sz="1400" dirty="0">
                <a:solidFill>
                  <a:schemeClr val="bg1"/>
                </a:solidFill>
                <a:latin typeface="SegoeUI"/>
              </a:rPr>
              <a:t>Evidence must have a header on each page containing the name and </a:t>
            </a:r>
            <a:r>
              <a:rPr lang="en-US" sz="1400" dirty="0" smtClean="0">
                <a:solidFill>
                  <a:schemeClr val="bg1"/>
                </a:solidFill>
                <a:latin typeface="SegoeUI"/>
              </a:rPr>
              <a:t>e-signature of </a:t>
            </a:r>
            <a:r>
              <a:rPr lang="en-US" sz="1400" dirty="0">
                <a:solidFill>
                  <a:schemeClr val="bg1"/>
                </a:solidFill>
                <a:latin typeface="SegoeUI"/>
              </a:rPr>
              <a:t>the candidate together with the date the evidence was produced.</a:t>
            </a:r>
          </a:p>
          <a:p>
            <a:r>
              <a:rPr lang="en-US" sz="1400" dirty="0" smtClean="0">
                <a:solidFill>
                  <a:schemeClr val="bg1"/>
                </a:solidFill>
                <a:latin typeface="SegoeUI"/>
              </a:rPr>
              <a:t>Each </a:t>
            </a:r>
            <a:r>
              <a:rPr lang="en-US" sz="1400" dirty="0">
                <a:solidFill>
                  <a:schemeClr val="bg1"/>
                </a:solidFill>
                <a:latin typeface="SegoeUI"/>
              </a:rPr>
              <a:t>piece of evidence must be referenced to the task it is being submitted</a:t>
            </a:r>
          </a:p>
          <a:p>
            <a:r>
              <a:rPr lang="en-US" sz="1400" dirty="0">
                <a:solidFill>
                  <a:schemeClr val="bg1"/>
                </a:solidFill>
                <a:latin typeface="SegoeUI"/>
              </a:rPr>
              <a:t>against either on an evidence reference form or within the header.</a:t>
            </a:r>
            <a:endParaRPr lang="en-GB" sz="1400" dirty="0">
              <a:solidFill>
                <a:schemeClr val="bg1"/>
              </a:solidFill>
            </a:endParaRPr>
          </a:p>
        </p:txBody>
      </p:sp>
      <p:sp>
        <p:nvSpPr>
          <p:cNvPr id="8"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0C0"/>
                </a:solidFill>
                <a:effectLst/>
                <a:uLnTx/>
                <a:uFillTx/>
                <a:latin typeface="Lato"/>
                <a:ea typeface="+mj-ea"/>
                <a:cs typeface="+mj-cs"/>
              </a:rPr>
              <a:t>Level 4 Adult Placement/Shared Lives: assessment requirements</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spTree>
    <p:extLst>
      <p:ext uri="{BB962C8B-B14F-4D97-AF65-F5344CB8AC3E}">
        <p14:creationId xmlns:p14="http://schemas.microsoft.com/office/powerpoint/2010/main" val="3679131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157496-0DF1-B94A-91C9-BC547A0275C8}"/>
              </a:ext>
            </a:extLst>
          </p:cNvPr>
          <p:cNvSpPr>
            <a:spLocks noGrp="1"/>
          </p:cNvSpPr>
          <p:nvPr>
            <p:ph type="title"/>
          </p:nvPr>
        </p:nvSpPr>
        <p:spPr/>
        <p:txBody>
          <a:bodyPr/>
          <a:lstStyle/>
          <a:p>
            <a:r>
              <a:rPr lang="en-GB" sz="1800" b="1" dirty="0"/>
              <a:t>Aim and Objectives </a:t>
            </a:r>
            <a:endParaRPr lang="en-US" sz="1800" b="1" dirty="0"/>
          </a:p>
        </p:txBody>
      </p:sp>
      <p:sp>
        <p:nvSpPr>
          <p:cNvPr id="7" name="Content Placeholder 6">
            <a:extLst>
              <a:ext uri="{FF2B5EF4-FFF2-40B4-BE49-F238E27FC236}">
                <a16:creationId xmlns:a16="http://schemas.microsoft.com/office/drawing/2014/main" id="{ACE67D19-0836-844A-A951-96E643838F97}"/>
              </a:ext>
            </a:extLst>
          </p:cNvPr>
          <p:cNvSpPr>
            <a:spLocks noGrp="1"/>
          </p:cNvSpPr>
          <p:nvPr>
            <p:ph type="body" sz="quarter" idx="4294967295"/>
          </p:nvPr>
        </p:nvSpPr>
        <p:spPr>
          <a:xfrm>
            <a:off x="1694329" y="1120775"/>
            <a:ext cx="8389009" cy="5307013"/>
          </a:xfrm>
          <a:prstGeom prst="rect">
            <a:avLst/>
          </a:prstGeom>
        </p:spPr>
        <p:txBody>
          <a:bodyPr/>
          <a:lstStyle/>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To provide information and support for </a:t>
            </a:r>
            <a:r>
              <a:rPr lang="en-GB" dirty="0" smtClean="0">
                <a:latin typeface="Arial" panose="020B0604020202020204" pitchFamily="34" charset="0"/>
                <a:ea typeface="Calibri" panose="020F0502020204030204" pitchFamily="34" charset="0"/>
                <a:cs typeface="Arial" panose="020B0604020202020204" pitchFamily="34" charset="0"/>
              </a:rPr>
              <a:t>centre staff regarding the delivery requirements associated with the new:</a:t>
            </a:r>
          </a:p>
          <a:p>
            <a:pPr marL="285750" indent="-285750">
              <a:lnSpc>
                <a:spcPct val="107000"/>
              </a:lnSpc>
              <a:spcAft>
                <a:spcPts val="800"/>
              </a:spcAft>
              <a:buFont typeface="Arial" panose="020B0604020202020204" pitchFamily="34" charset="0"/>
              <a:buChar char="•"/>
            </a:pPr>
            <a:r>
              <a:rPr lang="en-GB" dirty="0" smtClean="0">
                <a:latin typeface="Arial" panose="020B0604020202020204" pitchFamily="34" charset="0"/>
                <a:ea typeface="Calibri" panose="020F0502020204030204" pitchFamily="34" charset="0"/>
                <a:cs typeface="Arial" panose="020B0604020202020204" pitchFamily="34" charset="0"/>
              </a:rPr>
              <a:t> </a:t>
            </a:r>
            <a:r>
              <a:rPr lang="en-US" dirty="0" smtClean="0">
                <a:latin typeface="Arial" panose="020B0604020202020204" pitchFamily="34" charset="0"/>
                <a:ea typeface="Calibri" panose="020F0502020204030204" pitchFamily="34" charset="0"/>
                <a:cs typeface="Arial" panose="020B0604020202020204" pitchFamily="34" charset="0"/>
              </a:rPr>
              <a:t>Level 4 Adult Placement/Shared Lives</a:t>
            </a:r>
            <a:endParaRPr lang="en-GB" dirty="0">
              <a:solidFill>
                <a:srgbClr val="007BB9"/>
              </a:solidFill>
              <a:latin typeface="Arial" panose="020B0604020202020204" pitchFamily="34" charset="0"/>
              <a:ea typeface="Calibri" panose="020F0502020204030204" pitchFamily="34" charset="0"/>
              <a:cs typeface="Arial" panose="020B0604020202020204" pitchFamily="34" charset="0"/>
            </a:endParaRPr>
          </a:p>
          <a:p>
            <a:r>
              <a:rPr lang="en-US" dirty="0" smtClean="0"/>
              <a:t>Our </a:t>
            </a:r>
            <a:r>
              <a:rPr lang="en-US" dirty="0"/>
              <a:t>objective for this event is to ensure that providers can </a:t>
            </a:r>
            <a:r>
              <a:rPr lang="en-US" dirty="0" smtClean="0"/>
              <a:t>increase their understanding and awareness of the new qualification(s) and to explore </a:t>
            </a:r>
            <a:r>
              <a:rPr lang="en-US" dirty="0"/>
              <a:t>and discuss: </a:t>
            </a:r>
          </a:p>
          <a:p>
            <a:pPr lvl="2"/>
            <a:r>
              <a:rPr lang="en-US" sz="1600" dirty="0"/>
              <a:t>Our documents and processes relating to the new qualifications, including gaining centre approval</a:t>
            </a:r>
          </a:p>
          <a:p>
            <a:pPr lvl="2"/>
            <a:r>
              <a:rPr lang="en-US" sz="1600" dirty="0"/>
              <a:t>The qualification structures and content</a:t>
            </a:r>
          </a:p>
          <a:p>
            <a:pPr lvl="2"/>
            <a:r>
              <a:rPr lang="en-US" sz="1600" dirty="0"/>
              <a:t>The assessment </a:t>
            </a:r>
            <a:r>
              <a:rPr lang="en-US" sz="1600" dirty="0" smtClean="0"/>
              <a:t>strategy, specifically the role of the internal assessor</a:t>
            </a:r>
            <a:endParaRPr lang="en-US" sz="1600" dirty="0"/>
          </a:p>
          <a:p>
            <a:pPr lvl="2"/>
            <a:r>
              <a:rPr lang="en-US" sz="1600" dirty="0"/>
              <a:t>Our expectations for </a:t>
            </a:r>
            <a:r>
              <a:rPr lang="en-US" sz="1600" dirty="0" smtClean="0"/>
              <a:t>internal quality assurance</a:t>
            </a:r>
            <a:endParaRPr lang="en-US" sz="1600" dirty="0" smtClean="0"/>
          </a:p>
          <a:p>
            <a:pPr lvl="2"/>
            <a:r>
              <a:rPr lang="en-US" sz="1600" dirty="0" smtClean="0"/>
              <a:t>Potential model of external </a:t>
            </a:r>
            <a:r>
              <a:rPr lang="en-US" sz="1600" dirty="0"/>
              <a:t>quality </a:t>
            </a:r>
            <a:r>
              <a:rPr lang="en-US" sz="1600" dirty="0" smtClean="0"/>
              <a:t>assurance</a:t>
            </a:r>
            <a:endParaRPr lang="en-US" sz="1600" dirty="0"/>
          </a:p>
          <a:p>
            <a:pPr marL="7937" lvl="2" indent="0">
              <a:buNone/>
            </a:pPr>
            <a:endParaRPr lang="en-US" sz="1600" dirty="0" smtClean="0"/>
          </a:p>
          <a:p>
            <a:pPr lvl="2"/>
            <a:endParaRPr lang="en-US" sz="1600" dirty="0"/>
          </a:p>
          <a:p>
            <a:pPr lvl="4">
              <a:buFont typeface="Wingdings" panose="05000000000000000000" pitchFamily="2" charset="2"/>
              <a:buChar char="Ø"/>
            </a:pPr>
            <a:endParaRPr lang="en-GB" b="1" dirty="0">
              <a:solidFill>
                <a:srgbClr val="FFFFFF"/>
              </a:solidFill>
            </a:endParaRPr>
          </a:p>
          <a:p>
            <a:endParaRPr lang="en-US" dirty="0"/>
          </a:p>
        </p:txBody>
      </p:sp>
      <p:pic>
        <p:nvPicPr>
          <p:cNvPr id="5" name="Picture 4"/>
          <p:cNvPicPr>
            <a:picLocks noChangeAspect="1"/>
          </p:cNvPicPr>
          <p:nvPr/>
        </p:nvPicPr>
        <p:blipFill>
          <a:blip r:embed="rId2"/>
          <a:stretch>
            <a:fillRect/>
          </a:stretch>
        </p:blipFill>
        <p:spPr>
          <a:xfrm>
            <a:off x="344571" y="3134269"/>
            <a:ext cx="1233217" cy="1198268"/>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010" y="1094063"/>
            <a:ext cx="1134413" cy="1133377"/>
          </a:xfrm>
          <a:prstGeom prst="rect">
            <a:avLst/>
          </a:prstGeom>
        </p:spPr>
      </p:pic>
    </p:spTree>
    <p:extLst>
      <p:ext uri="{BB962C8B-B14F-4D97-AF65-F5344CB8AC3E}">
        <p14:creationId xmlns:p14="http://schemas.microsoft.com/office/powerpoint/2010/main" val="6354733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475320767"/>
              </p:ext>
            </p:extLst>
          </p:nvPr>
        </p:nvGraphicFramePr>
        <p:xfrm>
          <a:off x="5186018" y="101011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300565" y="1010111"/>
            <a:ext cx="5985563" cy="3693319"/>
          </a:xfrm>
          <a:prstGeom prst="rect">
            <a:avLst/>
          </a:prstGeom>
          <a:solidFill>
            <a:schemeClr val="tx1">
              <a:lumMod val="50000"/>
              <a:lumOff val="50000"/>
            </a:schemeClr>
          </a:solidFill>
          <a:ln>
            <a:solidFill>
              <a:schemeClr val="tx1">
                <a:lumMod val="50000"/>
                <a:lumOff val="50000"/>
              </a:schemeClr>
            </a:solidFill>
          </a:ln>
        </p:spPr>
        <p:txBody>
          <a:bodyPr wrap="square">
            <a:spAutoFit/>
          </a:bodyPr>
          <a:lstStyle/>
          <a:p>
            <a:r>
              <a:rPr lang="en-US" b="1" dirty="0" smtClean="0">
                <a:solidFill>
                  <a:schemeClr val="bg1"/>
                </a:solidFill>
                <a:latin typeface="Lato"/>
              </a:rPr>
              <a:t>Portfolio: </a:t>
            </a:r>
            <a:endParaRPr lang="en-US" b="1" dirty="0">
              <a:solidFill>
                <a:schemeClr val="bg1"/>
              </a:solidFill>
              <a:latin typeface="Lato"/>
            </a:endParaRPr>
          </a:p>
          <a:p>
            <a:pPr marL="285750" indent="-285750">
              <a:buFont typeface="Arial" panose="020B0604020202020204" pitchFamily="34" charset="0"/>
              <a:buChar char="•"/>
            </a:pPr>
            <a:r>
              <a:rPr lang="en-US" dirty="0" smtClean="0">
                <a:solidFill>
                  <a:schemeClr val="bg1"/>
                </a:solidFill>
                <a:latin typeface="Lato"/>
              </a:rPr>
              <a:t>To evidence Learning outcomes not fully evidenced via the other assessment tasks </a:t>
            </a:r>
            <a:endParaRPr lang="en-GB" dirty="0">
              <a:solidFill>
                <a:schemeClr val="bg1"/>
              </a:solidFill>
              <a:latin typeface="Lato"/>
            </a:endParaRPr>
          </a:p>
          <a:p>
            <a:pPr marL="285750" indent="-285750">
              <a:buFont typeface="Arial" panose="020B0604020202020204" pitchFamily="34" charset="0"/>
              <a:buChar char="•"/>
            </a:pPr>
            <a:r>
              <a:rPr lang="en-GB" dirty="0" smtClean="0">
                <a:solidFill>
                  <a:schemeClr val="bg1"/>
                </a:solidFill>
                <a:latin typeface="Lato"/>
              </a:rPr>
              <a:t>Mix of evidence types can be used, identified by the IA  </a:t>
            </a:r>
          </a:p>
          <a:p>
            <a:pPr marL="285750" indent="-285750">
              <a:buFont typeface="Arial" panose="020B0604020202020204" pitchFamily="34" charset="0"/>
              <a:buChar char="•"/>
            </a:pPr>
            <a:r>
              <a:rPr lang="en-GB" dirty="0" smtClean="0">
                <a:solidFill>
                  <a:schemeClr val="bg1"/>
                </a:solidFill>
                <a:latin typeface="Lato"/>
              </a:rPr>
              <a:t>Evidence collected towards the end of programme likely to be most holistic </a:t>
            </a:r>
          </a:p>
          <a:p>
            <a:pPr marL="285750" indent="-285750">
              <a:buFont typeface="Arial" panose="020B0604020202020204" pitchFamily="34" charset="0"/>
              <a:buChar char="•"/>
            </a:pPr>
            <a:r>
              <a:rPr lang="en-US" dirty="0">
                <a:solidFill>
                  <a:schemeClr val="bg1"/>
                </a:solidFill>
                <a:latin typeface="Lato"/>
              </a:rPr>
              <a:t>Showcase, not transactional</a:t>
            </a:r>
          </a:p>
          <a:p>
            <a:pPr marL="285750" indent="-285750">
              <a:buFont typeface="Arial" panose="020B0604020202020204" pitchFamily="34" charset="0"/>
              <a:buChar char="•"/>
            </a:pPr>
            <a:r>
              <a:rPr lang="en-GB" dirty="0" smtClean="0">
                <a:solidFill>
                  <a:schemeClr val="bg1"/>
                </a:solidFill>
                <a:latin typeface="Lato"/>
              </a:rPr>
              <a:t>Most effective evidence</a:t>
            </a:r>
          </a:p>
          <a:p>
            <a:pPr marL="285750" indent="-285750">
              <a:buFont typeface="Arial" panose="020B0604020202020204" pitchFamily="34" charset="0"/>
              <a:buChar char="•"/>
            </a:pPr>
            <a:r>
              <a:rPr lang="en-GB" dirty="0" smtClean="0">
                <a:solidFill>
                  <a:schemeClr val="bg1"/>
                </a:solidFill>
                <a:latin typeface="Lato"/>
              </a:rPr>
              <a:t>Demonstrates ‘best’ performance</a:t>
            </a:r>
          </a:p>
          <a:p>
            <a:pPr marL="285750" indent="-285750">
              <a:buFont typeface="Arial" panose="020B0604020202020204" pitchFamily="34" charset="0"/>
              <a:buChar char="•"/>
            </a:pPr>
            <a:r>
              <a:rPr lang="en-GB" dirty="0" smtClean="0">
                <a:solidFill>
                  <a:schemeClr val="bg1"/>
                </a:solidFill>
                <a:latin typeface="Lato"/>
              </a:rPr>
              <a:t>Avoid duplication with tasks/same </a:t>
            </a:r>
            <a:r>
              <a:rPr lang="en-GB" dirty="0" smtClean="0">
                <a:solidFill>
                  <a:schemeClr val="bg1"/>
                </a:solidFill>
                <a:latin typeface="Lato"/>
              </a:rPr>
              <a:t>criteria  </a:t>
            </a:r>
            <a:r>
              <a:rPr lang="en-GB" dirty="0" smtClean="0">
                <a:solidFill>
                  <a:schemeClr val="bg1"/>
                </a:solidFill>
                <a:latin typeface="Lato"/>
              </a:rPr>
              <a:t>- proportionate</a:t>
            </a:r>
          </a:p>
          <a:p>
            <a:pPr marL="285750" indent="-285750">
              <a:buFont typeface="Arial" panose="020B0604020202020204" pitchFamily="34" charset="0"/>
              <a:buChar char="•"/>
            </a:pPr>
            <a:r>
              <a:rPr lang="en-US" dirty="0" smtClean="0">
                <a:solidFill>
                  <a:schemeClr val="bg1"/>
                </a:solidFill>
                <a:latin typeface="Lato"/>
              </a:rPr>
              <a:t>Any </a:t>
            </a:r>
            <a:r>
              <a:rPr lang="en-US" dirty="0">
                <a:solidFill>
                  <a:schemeClr val="bg1"/>
                </a:solidFill>
                <a:latin typeface="Lato"/>
              </a:rPr>
              <a:t>scanned evidence is clear and trackable</a:t>
            </a:r>
          </a:p>
          <a:p>
            <a:pPr marL="285750" indent="-285750">
              <a:buFont typeface="Arial" panose="020B0604020202020204" pitchFamily="34" charset="0"/>
              <a:buChar char="•"/>
            </a:pPr>
            <a:r>
              <a:rPr lang="en-GB" dirty="0" smtClean="0">
                <a:solidFill>
                  <a:schemeClr val="bg1"/>
                </a:solidFill>
                <a:latin typeface="Lato"/>
              </a:rPr>
              <a:t>Authenticity established; </a:t>
            </a:r>
            <a:r>
              <a:rPr lang="en-GB" dirty="0">
                <a:solidFill>
                  <a:schemeClr val="bg1"/>
                </a:solidFill>
                <a:latin typeface="Lato"/>
              </a:rPr>
              <a:t>confidentiality maintained</a:t>
            </a:r>
          </a:p>
        </p:txBody>
      </p:sp>
      <p:pic>
        <p:nvPicPr>
          <p:cNvPr id="5" name="Picture 4"/>
          <p:cNvPicPr>
            <a:picLocks noChangeAspect="1"/>
          </p:cNvPicPr>
          <p:nvPr/>
        </p:nvPicPr>
        <p:blipFill>
          <a:blip r:embed="rId7"/>
          <a:stretch>
            <a:fillRect/>
          </a:stretch>
        </p:blipFill>
        <p:spPr>
          <a:xfrm>
            <a:off x="154791" y="5007027"/>
            <a:ext cx="1118663" cy="1088265"/>
          </a:xfrm>
          <a:prstGeom prst="rect">
            <a:avLst/>
          </a:prstGeom>
        </p:spPr>
      </p:pic>
      <p:sp>
        <p:nvSpPr>
          <p:cNvPr id="6" name="Rectangle 5"/>
          <p:cNvSpPr/>
          <p:nvPr/>
        </p:nvSpPr>
        <p:spPr>
          <a:xfrm>
            <a:off x="1366219" y="4764536"/>
            <a:ext cx="5012674" cy="1477328"/>
          </a:xfrm>
          <a:prstGeom prst="rect">
            <a:avLst/>
          </a:prstGeom>
        </p:spPr>
        <p:txBody>
          <a:bodyPr wrap="square">
            <a:spAutoFit/>
          </a:bodyPr>
          <a:lstStyle/>
          <a:p>
            <a:r>
              <a:rPr lang="en-US" i="1" dirty="0">
                <a:latin typeface="Lato"/>
              </a:rPr>
              <a:t>1. Which pieces holistically (most efficiently) give evidence that together cover </a:t>
            </a:r>
            <a:r>
              <a:rPr lang="en-US" i="1" dirty="0" smtClean="0">
                <a:latin typeface="Lato"/>
              </a:rPr>
              <a:t>all </a:t>
            </a:r>
            <a:r>
              <a:rPr lang="en-GB" i="1" dirty="0" smtClean="0">
                <a:latin typeface="Lato"/>
              </a:rPr>
              <a:t>of </a:t>
            </a:r>
            <a:r>
              <a:rPr lang="en-GB" i="1" dirty="0">
                <a:latin typeface="Lato"/>
              </a:rPr>
              <a:t>the relevant outcomes?</a:t>
            </a:r>
          </a:p>
          <a:p>
            <a:r>
              <a:rPr lang="en-US" i="1" dirty="0">
                <a:latin typeface="Lato"/>
              </a:rPr>
              <a:t>2. Is this the </a:t>
            </a:r>
            <a:r>
              <a:rPr lang="en-US" b="1" i="1" dirty="0">
                <a:latin typeface="Lato"/>
              </a:rPr>
              <a:t>best </a:t>
            </a:r>
            <a:r>
              <a:rPr lang="en-US" i="1" dirty="0">
                <a:latin typeface="Lato"/>
              </a:rPr>
              <a:t>evidence I have, showing that I have met the learning outcomes?</a:t>
            </a:r>
            <a:endParaRPr lang="en-GB" dirty="0">
              <a:latin typeface="Lato"/>
            </a:endParaRPr>
          </a:p>
        </p:txBody>
      </p:sp>
      <p:sp>
        <p:nvSpPr>
          <p:cNvPr id="7"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0C0"/>
                </a:solidFill>
                <a:effectLst/>
                <a:uLnTx/>
                <a:uFillTx/>
                <a:latin typeface="Lato"/>
                <a:ea typeface="+mj-ea"/>
                <a:cs typeface="+mj-cs"/>
              </a:rPr>
              <a:t>Level 4 Adult Placement/Shared Lives: PORTFOLIO</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spTree>
    <p:extLst>
      <p:ext uri="{BB962C8B-B14F-4D97-AF65-F5344CB8AC3E}">
        <p14:creationId xmlns:p14="http://schemas.microsoft.com/office/powerpoint/2010/main" val="26709963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lvl="0">
              <a:lnSpc>
                <a:spcPct val="100000"/>
              </a:lnSpc>
              <a:defRPr/>
            </a:pPr>
            <a:r>
              <a:rPr kumimoji="0" lang="en-US" sz="1800" b="1" i="0" u="none" strike="noStrike" kern="1200" cap="none" spc="0" normalizeH="0" baseline="0" noProof="0" dirty="0" smtClean="0">
                <a:ln>
                  <a:noFill/>
                </a:ln>
                <a:solidFill>
                  <a:schemeClr val="tx1">
                    <a:lumMod val="50000"/>
                    <a:lumOff val="50000"/>
                  </a:schemeClr>
                </a:solidFill>
                <a:effectLst/>
                <a:uLnTx/>
                <a:uFillTx/>
                <a:latin typeface="Lato"/>
                <a:ea typeface="+mj-ea"/>
                <a:cs typeface="+mj-cs"/>
              </a:rPr>
              <a:t>Level 4 </a:t>
            </a:r>
            <a:r>
              <a:rPr lang="en-US" sz="1800" b="1" dirty="0">
                <a:solidFill>
                  <a:schemeClr val="tx1">
                    <a:lumMod val="50000"/>
                    <a:lumOff val="50000"/>
                  </a:schemeClr>
                </a:solidFill>
                <a:latin typeface="Lato"/>
                <a:ea typeface="+mn-ea"/>
                <a:cs typeface="+mn-cs"/>
              </a:rPr>
              <a:t>Adult Placement/Shared Lives: </a:t>
            </a:r>
            <a:r>
              <a:rPr kumimoji="0" lang="en-US" sz="1800" b="1" i="0" u="none" strike="noStrike" kern="1200" cap="none" spc="0" normalizeH="0" baseline="0" noProof="0" dirty="0" smtClean="0">
                <a:ln>
                  <a:noFill/>
                </a:ln>
                <a:solidFill>
                  <a:schemeClr val="tx1">
                    <a:lumMod val="50000"/>
                    <a:lumOff val="50000"/>
                  </a:schemeClr>
                </a:solidFill>
                <a:effectLst/>
                <a:uLnTx/>
                <a:uFillTx/>
                <a:latin typeface="Lato"/>
                <a:ea typeface="+mj-ea"/>
                <a:cs typeface="+mj-cs"/>
              </a:rPr>
              <a:t>Reflective log</a:t>
            </a:r>
            <a:endParaRPr kumimoji="0" lang="en-US" sz="1400" b="0" i="0" u="none" strike="noStrike" kern="1200" cap="none" spc="0" normalizeH="0" baseline="0" noProof="0" dirty="0">
              <a:ln>
                <a:noFill/>
              </a:ln>
              <a:solidFill>
                <a:schemeClr val="tx1">
                  <a:lumMod val="50000"/>
                  <a:lumOff val="50000"/>
                </a:schemeClr>
              </a:solidFill>
              <a:effectLst/>
              <a:uLnTx/>
              <a:uFillTx/>
              <a:latin typeface="Arial" panose="020B0604020202020204"/>
              <a:ea typeface="+mj-ea"/>
              <a:cs typeface="+mj-cs"/>
            </a:endParaRPr>
          </a:p>
        </p:txBody>
      </p:sp>
      <p:graphicFrame>
        <p:nvGraphicFramePr>
          <p:cNvPr id="3" name="Diagram 2"/>
          <p:cNvGraphicFramePr/>
          <p:nvPr>
            <p:extLst>
              <p:ext uri="{D42A27DB-BD31-4B8C-83A1-F6EECF244321}">
                <p14:modId xmlns:p14="http://schemas.microsoft.com/office/powerpoint/2010/main" val="1174974056"/>
              </p:ext>
            </p:extLst>
          </p:nvPr>
        </p:nvGraphicFramePr>
        <p:xfrm>
          <a:off x="3230303" y="768680"/>
          <a:ext cx="8128000" cy="59899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p:cNvGrpSpPr/>
          <p:nvPr/>
        </p:nvGrpSpPr>
        <p:grpSpPr>
          <a:xfrm>
            <a:off x="454409" y="1558780"/>
            <a:ext cx="3865799" cy="1873533"/>
            <a:chOff x="1673007" y="4396339"/>
            <a:chExt cx="3278866" cy="1593589"/>
          </a:xfrm>
          <a:solidFill>
            <a:schemeClr val="accent4">
              <a:lumMod val="75000"/>
            </a:schemeClr>
          </a:solidFill>
        </p:grpSpPr>
        <p:sp>
          <p:nvSpPr>
            <p:cNvPr id="8" name="Rounded Rectangle 7"/>
            <p:cNvSpPr/>
            <p:nvPr/>
          </p:nvSpPr>
          <p:spPr>
            <a:xfrm>
              <a:off x="1673007" y="4396339"/>
              <a:ext cx="3278866" cy="1593589"/>
            </a:xfrm>
            <a:prstGeom prst="roundRect">
              <a:avLst>
                <a:gd name="adj" fmla="val 10000"/>
              </a:avLst>
            </a:prstGeom>
            <a:grp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 name="Rounded Rectangle 4"/>
            <p:cNvSpPr txBox="1"/>
            <p:nvPr/>
          </p:nvSpPr>
          <p:spPr>
            <a:xfrm>
              <a:off x="1719682" y="4443014"/>
              <a:ext cx="3185516" cy="1216360"/>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en-US" kern="1200" dirty="0" smtClean="0">
                  <a:solidFill>
                    <a:schemeClr val="bg1"/>
                  </a:solidFill>
                </a:rPr>
                <a:t>NOT a diary</a:t>
              </a:r>
              <a:endParaRPr lang="en-US" kern="1200" dirty="0">
                <a:solidFill>
                  <a:schemeClr val="bg1"/>
                </a:solidFill>
              </a:endParaRPr>
            </a:p>
            <a:p>
              <a:pPr marL="171450" lvl="1" indent="-171450" algn="l" defTabSz="711200">
                <a:lnSpc>
                  <a:spcPct val="90000"/>
                </a:lnSpc>
                <a:spcBef>
                  <a:spcPct val="0"/>
                </a:spcBef>
                <a:spcAft>
                  <a:spcPct val="15000"/>
                </a:spcAft>
                <a:buChar char="••"/>
              </a:pPr>
              <a:r>
                <a:rPr lang="en-US" kern="1200" dirty="0" smtClean="0">
                  <a:solidFill>
                    <a:schemeClr val="bg1"/>
                  </a:solidFill>
                </a:rPr>
                <a:t>Self reflection </a:t>
              </a:r>
              <a:endParaRPr lang="en-US" kern="1200" dirty="0">
                <a:solidFill>
                  <a:schemeClr val="bg1"/>
                </a:solidFill>
              </a:endParaRPr>
            </a:p>
            <a:p>
              <a:pPr marL="171450" lvl="1" indent="-171450" algn="l" defTabSz="711200">
                <a:lnSpc>
                  <a:spcPct val="90000"/>
                </a:lnSpc>
                <a:spcBef>
                  <a:spcPct val="0"/>
                </a:spcBef>
                <a:spcAft>
                  <a:spcPct val="15000"/>
                </a:spcAft>
                <a:buChar char="••"/>
              </a:pPr>
              <a:r>
                <a:rPr lang="en-US" kern="1200" dirty="0" smtClean="0">
                  <a:solidFill>
                    <a:schemeClr val="bg1"/>
                  </a:solidFill>
                </a:rPr>
                <a:t>Critical analysis </a:t>
              </a:r>
              <a:endParaRPr lang="en-US" kern="1200" dirty="0">
                <a:solidFill>
                  <a:schemeClr val="bg1"/>
                </a:solidFill>
              </a:endParaRPr>
            </a:p>
            <a:p>
              <a:pPr marL="171450" lvl="1" indent="-171450" algn="l" defTabSz="711200">
                <a:lnSpc>
                  <a:spcPct val="90000"/>
                </a:lnSpc>
                <a:spcBef>
                  <a:spcPct val="0"/>
                </a:spcBef>
                <a:spcAft>
                  <a:spcPct val="15000"/>
                </a:spcAft>
                <a:buChar char="••"/>
              </a:pPr>
              <a:r>
                <a:rPr lang="en-US" kern="1200" dirty="0" smtClean="0">
                  <a:solidFill>
                    <a:schemeClr val="bg1"/>
                  </a:solidFill>
                </a:rPr>
                <a:t>Detailed review</a:t>
              </a:r>
              <a:endParaRPr lang="en-US" kern="1200" dirty="0">
                <a:solidFill>
                  <a:schemeClr val="bg1"/>
                </a:solidFill>
              </a:endParaRPr>
            </a:p>
            <a:p>
              <a:pPr marL="171450" lvl="1" indent="-171450" algn="l" defTabSz="711200">
                <a:lnSpc>
                  <a:spcPct val="90000"/>
                </a:lnSpc>
                <a:spcBef>
                  <a:spcPct val="0"/>
                </a:spcBef>
                <a:spcAft>
                  <a:spcPct val="15000"/>
                </a:spcAft>
                <a:buChar char="••"/>
              </a:pPr>
              <a:r>
                <a:rPr lang="en-US" kern="1200" dirty="0" smtClean="0">
                  <a:solidFill>
                    <a:schemeClr val="bg1"/>
                  </a:solidFill>
                </a:rPr>
                <a:t>Thoughts/feelings regarding how to improve their practice </a:t>
              </a:r>
              <a:endParaRPr lang="en-US" kern="1200" dirty="0">
                <a:solidFill>
                  <a:schemeClr val="bg1"/>
                </a:solidFill>
              </a:endParaRPr>
            </a:p>
          </p:txBody>
        </p:sp>
      </p:grpSp>
    </p:spTree>
    <p:extLst>
      <p:ext uri="{BB962C8B-B14F-4D97-AF65-F5344CB8AC3E}">
        <p14:creationId xmlns:p14="http://schemas.microsoft.com/office/powerpoint/2010/main" val="29974995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942402571"/>
              </p:ext>
            </p:extLst>
          </p:nvPr>
        </p:nvGraphicFramePr>
        <p:xfrm>
          <a:off x="597554" y="1281626"/>
          <a:ext cx="10060986" cy="43423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 name="Group 5"/>
          <p:cNvGrpSpPr/>
          <p:nvPr/>
        </p:nvGrpSpPr>
        <p:grpSpPr>
          <a:xfrm>
            <a:off x="3964614" y="4219961"/>
            <a:ext cx="4088581" cy="2201567"/>
            <a:chOff x="7020482" y="3512904"/>
            <a:chExt cx="4088581" cy="2201567"/>
          </a:xfrm>
        </p:grpSpPr>
        <p:sp>
          <p:nvSpPr>
            <p:cNvPr id="4" name="TextBox 3"/>
            <p:cNvSpPr txBox="1"/>
            <p:nvPr/>
          </p:nvSpPr>
          <p:spPr>
            <a:xfrm>
              <a:off x="7020482" y="4544920"/>
              <a:ext cx="4088581" cy="1169551"/>
            </a:xfrm>
            <a:prstGeom prst="rect">
              <a:avLst/>
            </a:prstGeom>
            <a:noFill/>
            <a:ln>
              <a:solidFill>
                <a:schemeClr val="accent1">
                  <a:lumMod val="50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latin typeface="Arial" panose="020B0604020202020204"/>
                  <a:ea typeface="+mn-ea"/>
                  <a:cs typeface="+mn-cs"/>
                </a:rPr>
                <a:t>EA </a:t>
              </a:r>
              <a:r>
                <a:rPr kumimoji="0" lang="en-US" sz="1400" b="0" i="0" u="none" strike="noStrike" kern="0" cap="none" spc="0" normalizeH="0" baseline="0" noProof="0" dirty="0">
                  <a:ln>
                    <a:noFill/>
                  </a:ln>
                  <a:solidFill>
                    <a:sysClr val="windowText" lastClr="000000"/>
                  </a:solidFill>
                  <a:effectLst/>
                  <a:uLnTx/>
                  <a:uFillTx/>
                  <a:latin typeface="Arial" panose="020B0604020202020204"/>
                  <a:ea typeface="+mn-ea"/>
                  <a:cs typeface="+mn-cs"/>
                </a:rPr>
                <a:t>can refer whole submission at this stage should a significant concern arise re level of candidate </a:t>
              </a:r>
              <a:r>
                <a:rPr kumimoji="0" lang="en-US" sz="1400" b="0" i="0" u="none" strike="noStrike" kern="0" cap="none" spc="0" normalizeH="0" baseline="0" noProof="0" dirty="0" smtClean="0">
                  <a:ln>
                    <a:noFill/>
                  </a:ln>
                  <a:solidFill>
                    <a:sysClr val="windowText" lastClr="000000"/>
                  </a:solidFill>
                  <a:effectLst/>
                  <a:uLnTx/>
                  <a:uFillTx/>
                  <a:latin typeface="Arial" panose="020B0604020202020204"/>
                  <a:ea typeface="+mn-ea"/>
                  <a:cs typeface="+mn-cs"/>
                </a:rPr>
                <a:t>competence.  </a:t>
              </a:r>
              <a:endParaRPr kumimoji="0" lang="en-US" sz="1400" b="0" i="0" u="none" strike="noStrike" kern="0" cap="none" spc="0" normalizeH="0" baseline="0" noProof="0" dirty="0">
                <a:ln>
                  <a:noFill/>
                </a:ln>
                <a:solidFill>
                  <a:sysClr val="windowText" lastClr="00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latin typeface="Arial" panose="020B0604020202020204"/>
                  <a:ea typeface="+mn-ea"/>
                  <a:cs typeface="+mn-cs"/>
                </a:rPr>
                <a:t>Process supported via the Lead External Assessor </a:t>
              </a:r>
              <a:endPar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5" name="Down Arrow 4"/>
            <p:cNvSpPr/>
            <p:nvPr/>
          </p:nvSpPr>
          <p:spPr>
            <a:xfrm>
              <a:off x="8683915" y="3512904"/>
              <a:ext cx="484632" cy="978408"/>
            </a:xfrm>
            <a:prstGeom prst="downArrow">
              <a:avLst/>
            </a:prstGeom>
            <a:ln>
              <a:solidFill>
                <a:srgbClr val="0070C0"/>
              </a:solidFill>
              <a:prstDash val="sysDash"/>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grpSp>
      <p:sp>
        <p:nvSpPr>
          <p:cNvPr id="8" name="Title 1"/>
          <p:cNvSpPr txBox="1">
            <a:spLocks/>
          </p:cNvSpPr>
          <p:nvPr/>
        </p:nvSpPr>
        <p:spPr>
          <a:xfrm>
            <a:off x="516385" y="346983"/>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lvl="0">
              <a:lnSpc>
                <a:spcPct val="100000"/>
              </a:lnSpc>
              <a:defRPr/>
            </a:pPr>
            <a:r>
              <a:rPr kumimoji="0" lang="en-US" sz="1800" b="1" i="0" u="none" strike="noStrike" kern="1200" cap="none" spc="0" normalizeH="0" baseline="0" noProof="0" dirty="0" smtClean="0">
                <a:ln>
                  <a:noFill/>
                </a:ln>
                <a:solidFill>
                  <a:schemeClr val="tx1">
                    <a:lumMod val="50000"/>
                    <a:lumOff val="50000"/>
                  </a:schemeClr>
                </a:solidFill>
                <a:effectLst/>
                <a:uLnTx/>
                <a:uFillTx/>
                <a:latin typeface="Lato"/>
                <a:ea typeface="+mj-ea"/>
                <a:cs typeface="+mj-cs"/>
              </a:rPr>
              <a:t>Level 4 </a:t>
            </a:r>
            <a:r>
              <a:rPr lang="en-US" sz="1800" b="1" dirty="0">
                <a:solidFill>
                  <a:schemeClr val="tx1">
                    <a:lumMod val="50000"/>
                    <a:lumOff val="50000"/>
                  </a:schemeClr>
                </a:solidFill>
                <a:latin typeface="Lato"/>
                <a:ea typeface="+mn-ea"/>
                <a:cs typeface="+mn-cs"/>
              </a:rPr>
              <a:t>Adult Placement/Shared Lives: </a:t>
            </a:r>
            <a:r>
              <a:rPr lang="en-US" sz="1800" b="1" dirty="0">
                <a:solidFill>
                  <a:schemeClr val="tx1">
                    <a:lumMod val="50000"/>
                    <a:lumOff val="50000"/>
                  </a:schemeClr>
                </a:solidFill>
                <a:latin typeface="Lato"/>
              </a:rPr>
              <a:t>External Assessor Review of evidence</a:t>
            </a:r>
            <a:endParaRPr kumimoji="0" lang="en-US" sz="1400" b="0" i="0" u="none" strike="noStrike" kern="1200" cap="none" spc="0" normalizeH="0" baseline="0" noProof="0" dirty="0">
              <a:ln>
                <a:noFill/>
              </a:ln>
              <a:solidFill>
                <a:schemeClr val="tx1">
                  <a:lumMod val="50000"/>
                  <a:lumOff val="50000"/>
                </a:schemeClr>
              </a:solidFill>
              <a:effectLst/>
              <a:uLnTx/>
              <a:uFillTx/>
              <a:latin typeface="Arial" panose="020B0604020202020204"/>
              <a:ea typeface="+mj-ea"/>
              <a:cs typeface="+mj-cs"/>
            </a:endParaRPr>
          </a:p>
        </p:txBody>
      </p:sp>
    </p:spTree>
    <p:extLst>
      <p:ext uri="{BB962C8B-B14F-4D97-AF65-F5344CB8AC3E}">
        <p14:creationId xmlns:p14="http://schemas.microsoft.com/office/powerpoint/2010/main" val="9777827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0C0"/>
                </a:solidFill>
                <a:effectLst/>
                <a:uLnTx/>
                <a:uFillTx/>
                <a:latin typeface="Lato"/>
                <a:ea typeface="+mj-ea"/>
                <a:cs typeface="+mj-cs"/>
              </a:rPr>
              <a:t>Level 4 Adult Placement/Shared Lives: Professional</a:t>
            </a:r>
            <a:r>
              <a:rPr kumimoji="0" lang="en-US" sz="1800" b="1" i="0" u="none" strike="noStrike" kern="1200" cap="none" spc="0" normalizeH="0" noProof="0" dirty="0" smtClean="0">
                <a:ln>
                  <a:noFill/>
                </a:ln>
                <a:solidFill>
                  <a:srgbClr val="0070C0"/>
                </a:solidFill>
                <a:effectLst/>
                <a:uLnTx/>
                <a:uFillTx/>
                <a:latin typeface="Lato"/>
                <a:ea typeface="+mj-ea"/>
                <a:cs typeface="+mj-cs"/>
              </a:rPr>
              <a:t> Discussion (if remote)</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graphicFrame>
        <p:nvGraphicFramePr>
          <p:cNvPr id="5" name="Diagram 4"/>
          <p:cNvGraphicFramePr/>
          <p:nvPr>
            <p:extLst>
              <p:ext uri="{D42A27DB-BD31-4B8C-83A1-F6EECF244321}">
                <p14:modId xmlns:p14="http://schemas.microsoft.com/office/powerpoint/2010/main" val="1668366716"/>
              </p:ext>
            </p:extLst>
          </p:nvPr>
        </p:nvGraphicFramePr>
        <p:xfrm>
          <a:off x="-1185332" y="1015999"/>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5905498" y="959310"/>
            <a:ext cx="5985563" cy="4801314"/>
          </a:xfrm>
          <a:prstGeom prst="rect">
            <a:avLst/>
          </a:prstGeom>
          <a:solidFill>
            <a:schemeClr val="tx1">
              <a:lumMod val="50000"/>
              <a:lumOff val="50000"/>
            </a:schemeClr>
          </a:solidFill>
          <a:ln>
            <a:solidFill>
              <a:schemeClr val="tx1">
                <a:lumMod val="50000"/>
                <a:lumOff val="50000"/>
              </a:schemeClr>
            </a:solidFill>
          </a:ln>
        </p:spPr>
        <p:txBody>
          <a:bodyPr wrap="square">
            <a:spAutoFit/>
          </a:bodyPr>
          <a:lstStyle/>
          <a:p>
            <a:r>
              <a:rPr lang="en-US" b="1" dirty="0" smtClean="0">
                <a:solidFill>
                  <a:schemeClr val="bg1"/>
                </a:solidFill>
                <a:latin typeface="Lato"/>
              </a:rPr>
              <a:t>Professional Discussion: </a:t>
            </a:r>
            <a:endParaRPr lang="en-US" b="1" dirty="0">
              <a:solidFill>
                <a:schemeClr val="bg1"/>
              </a:solidFill>
              <a:latin typeface="Lato"/>
            </a:endParaRPr>
          </a:p>
          <a:p>
            <a:pPr marL="285750" indent="-285750">
              <a:buFont typeface="Arial" panose="020B0604020202020204" pitchFamily="34" charset="0"/>
              <a:buChar char="•"/>
            </a:pPr>
            <a:r>
              <a:rPr lang="en-GB" dirty="0" smtClean="0">
                <a:solidFill>
                  <a:schemeClr val="bg1"/>
                </a:solidFill>
                <a:latin typeface="Lato"/>
              </a:rPr>
              <a:t>Centre must have a dedicated person to manage arrangements and ensure compatibility of systems</a:t>
            </a:r>
          </a:p>
          <a:p>
            <a:pPr marL="285750" indent="-285750">
              <a:buFont typeface="Arial" panose="020B0604020202020204" pitchFamily="34" charset="0"/>
              <a:buChar char="•"/>
            </a:pPr>
            <a:r>
              <a:rPr lang="en-GB" dirty="0" smtClean="0">
                <a:solidFill>
                  <a:schemeClr val="bg1"/>
                </a:solidFill>
                <a:latin typeface="Lato"/>
              </a:rPr>
              <a:t>Centre responsible for checking, testing and confirming the remote technology in advance of date/time</a:t>
            </a:r>
          </a:p>
          <a:p>
            <a:pPr marL="285750" indent="-285750">
              <a:buFont typeface="Arial" panose="020B0604020202020204" pitchFamily="34" charset="0"/>
              <a:buChar char="•"/>
            </a:pPr>
            <a:r>
              <a:rPr lang="en-GB" dirty="0" smtClean="0">
                <a:solidFill>
                  <a:schemeClr val="bg1"/>
                </a:solidFill>
                <a:latin typeface="Lato"/>
              </a:rPr>
              <a:t>Photographic proof of identity; verified by EA</a:t>
            </a:r>
          </a:p>
          <a:p>
            <a:pPr marL="285750" indent="-285750">
              <a:buFont typeface="Arial" panose="020B0604020202020204" pitchFamily="34" charset="0"/>
              <a:buChar char="•"/>
            </a:pPr>
            <a:r>
              <a:rPr lang="en-GB" dirty="0" smtClean="0">
                <a:solidFill>
                  <a:schemeClr val="bg1"/>
                </a:solidFill>
                <a:latin typeface="Lato"/>
              </a:rPr>
              <a:t>Assessment can be undertaken at the workplace if required conditions can be met</a:t>
            </a:r>
          </a:p>
          <a:p>
            <a:pPr marL="285750" indent="-285750">
              <a:buFont typeface="Arial" panose="020B0604020202020204" pitchFamily="34" charset="0"/>
              <a:buChar char="•"/>
            </a:pPr>
            <a:r>
              <a:rPr lang="en-GB" dirty="0" smtClean="0">
                <a:solidFill>
                  <a:schemeClr val="bg1"/>
                </a:solidFill>
                <a:latin typeface="Lato"/>
              </a:rPr>
              <a:t>Candidate’s work is </a:t>
            </a:r>
            <a:r>
              <a:rPr lang="en-GB" dirty="0" smtClean="0">
                <a:solidFill>
                  <a:schemeClr val="bg1"/>
                </a:solidFill>
                <a:latin typeface="Lato"/>
              </a:rPr>
              <a:t>independent </a:t>
            </a:r>
            <a:r>
              <a:rPr lang="en-GB" dirty="0" smtClean="0">
                <a:solidFill>
                  <a:schemeClr val="bg1"/>
                </a:solidFill>
                <a:latin typeface="Lato"/>
              </a:rPr>
              <a:t>and unaided</a:t>
            </a:r>
          </a:p>
          <a:p>
            <a:pPr marL="285750" indent="-285750">
              <a:buFont typeface="Arial" panose="020B0604020202020204" pitchFamily="34" charset="0"/>
              <a:buChar char="•"/>
            </a:pPr>
            <a:r>
              <a:rPr lang="en-GB" dirty="0" smtClean="0">
                <a:solidFill>
                  <a:schemeClr val="bg1"/>
                </a:solidFill>
                <a:latin typeface="Lato"/>
              </a:rPr>
              <a:t>During the assessment, candidate is not required to be under direct, on-site  supervision; EA will act as supervisor during the assessment</a:t>
            </a:r>
          </a:p>
          <a:p>
            <a:pPr marL="285750" indent="-285750">
              <a:buFont typeface="Arial" panose="020B0604020202020204" pitchFamily="34" charset="0"/>
              <a:buChar char="•"/>
            </a:pPr>
            <a:r>
              <a:rPr lang="en-GB" dirty="0" smtClean="0">
                <a:solidFill>
                  <a:schemeClr val="bg1"/>
                </a:solidFill>
                <a:latin typeface="Lato"/>
              </a:rPr>
              <a:t>All remote recordings will be stored by City &amp; Guilds for quality assurance purposes.</a:t>
            </a:r>
          </a:p>
          <a:p>
            <a:pPr marL="285750" indent="-285750">
              <a:buFont typeface="Arial" panose="020B0604020202020204" pitchFamily="34" charset="0"/>
              <a:buChar char="•"/>
            </a:pPr>
            <a:endParaRPr lang="en-GB" dirty="0" smtClean="0">
              <a:solidFill>
                <a:schemeClr val="bg1"/>
              </a:solidFill>
              <a:latin typeface="Lato"/>
            </a:endParaRPr>
          </a:p>
          <a:p>
            <a:pPr marL="285750" indent="-285750">
              <a:buFont typeface="Arial" panose="020B0604020202020204" pitchFamily="34" charset="0"/>
              <a:buChar char="•"/>
            </a:pPr>
            <a:endParaRPr lang="en-GB" dirty="0" smtClean="0">
              <a:solidFill>
                <a:schemeClr val="bg1"/>
              </a:solidFill>
              <a:latin typeface="Lato"/>
            </a:endParaRPr>
          </a:p>
        </p:txBody>
      </p:sp>
    </p:spTree>
    <p:extLst>
      <p:ext uri="{BB962C8B-B14F-4D97-AF65-F5344CB8AC3E}">
        <p14:creationId xmlns:p14="http://schemas.microsoft.com/office/powerpoint/2010/main" val="39562055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0C0"/>
                </a:solidFill>
                <a:effectLst/>
                <a:uLnTx/>
                <a:uFillTx/>
                <a:latin typeface="Lato"/>
                <a:ea typeface="+mj-ea"/>
                <a:cs typeface="+mj-cs"/>
              </a:rPr>
              <a:t>Level 4 Adult Placement/Shared Lives: Professional</a:t>
            </a:r>
            <a:r>
              <a:rPr kumimoji="0" lang="en-US" sz="1800" b="1" i="0" u="none" strike="noStrike" kern="1200" cap="none" spc="0" normalizeH="0" noProof="0" dirty="0" smtClean="0">
                <a:ln>
                  <a:noFill/>
                </a:ln>
                <a:solidFill>
                  <a:srgbClr val="0070C0"/>
                </a:solidFill>
                <a:effectLst/>
                <a:uLnTx/>
                <a:uFillTx/>
                <a:latin typeface="Lato"/>
                <a:ea typeface="+mj-ea"/>
                <a:cs typeface="+mj-cs"/>
              </a:rPr>
              <a:t> Discussion - influencers </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graphicFrame>
        <p:nvGraphicFramePr>
          <p:cNvPr id="5" name="Diagram 4"/>
          <p:cNvGraphicFramePr/>
          <p:nvPr>
            <p:extLst>
              <p:ext uri="{D42A27DB-BD31-4B8C-83A1-F6EECF244321}">
                <p14:modId xmlns:p14="http://schemas.microsoft.com/office/powerpoint/2010/main" val="306014878"/>
              </p:ext>
            </p:extLst>
          </p:nvPr>
        </p:nvGraphicFramePr>
        <p:xfrm>
          <a:off x="2169160" y="119210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7740593" y="1329266"/>
            <a:ext cx="2671473" cy="1477328"/>
          </a:xfrm>
          <a:prstGeom prst="rect">
            <a:avLst/>
          </a:prstGeom>
          <a:noFill/>
        </p:spPr>
        <p:txBody>
          <a:bodyPr wrap="square" rtlCol="0">
            <a:spAutoFit/>
          </a:bodyPr>
          <a:lstStyle/>
          <a:p>
            <a:r>
              <a:rPr lang="en-GB" dirty="0" smtClean="0"/>
              <a:t>If EA identifies major deficiencies or significant concern about competence</a:t>
            </a:r>
          </a:p>
          <a:p>
            <a:r>
              <a:rPr lang="en-GB" dirty="0" smtClean="0"/>
              <a:t> </a:t>
            </a:r>
            <a:endParaRPr lang="en-GB" dirty="0"/>
          </a:p>
        </p:txBody>
      </p:sp>
      <p:sp>
        <p:nvSpPr>
          <p:cNvPr id="7" name="Rectangle 6"/>
          <p:cNvSpPr/>
          <p:nvPr/>
        </p:nvSpPr>
        <p:spPr>
          <a:xfrm>
            <a:off x="6014433" y="1606265"/>
            <a:ext cx="1453168" cy="1200329"/>
          </a:xfrm>
          <a:prstGeom prst="rect">
            <a:avLst/>
          </a:prstGeom>
        </p:spPr>
        <p:txBody>
          <a:bodyPr wrap="square">
            <a:spAutoFit/>
          </a:bodyPr>
          <a:lstStyle/>
          <a:p>
            <a:r>
              <a:rPr lang="en-US" dirty="0">
                <a:solidFill>
                  <a:schemeClr val="bg1"/>
                </a:solidFill>
              </a:rPr>
              <a:t>Referral possible, prior to </a:t>
            </a:r>
            <a:r>
              <a:rPr lang="en-US" dirty="0" smtClean="0">
                <a:solidFill>
                  <a:schemeClr val="bg1"/>
                </a:solidFill>
              </a:rPr>
              <a:t>PD</a:t>
            </a:r>
          </a:p>
          <a:p>
            <a:r>
              <a:rPr lang="en-US" dirty="0" smtClean="0">
                <a:solidFill>
                  <a:schemeClr val="bg1"/>
                </a:solidFill>
              </a:rPr>
              <a:t> </a:t>
            </a:r>
            <a:endParaRPr lang="en-US" dirty="0">
              <a:solidFill>
                <a:schemeClr val="bg1"/>
              </a:solidFill>
            </a:endParaRPr>
          </a:p>
        </p:txBody>
      </p:sp>
      <p:sp>
        <p:nvSpPr>
          <p:cNvPr id="8" name="Rectangle 7"/>
          <p:cNvSpPr/>
          <p:nvPr/>
        </p:nvSpPr>
        <p:spPr>
          <a:xfrm>
            <a:off x="1617936" y="1068904"/>
            <a:ext cx="2840001" cy="923330"/>
          </a:xfrm>
          <a:prstGeom prst="rect">
            <a:avLst/>
          </a:prstGeom>
        </p:spPr>
        <p:txBody>
          <a:bodyPr wrap="square">
            <a:spAutoFit/>
          </a:bodyPr>
          <a:lstStyle/>
          <a:p>
            <a:r>
              <a:rPr lang="en-US" dirty="0"/>
              <a:t>Areas that need further evidence or </a:t>
            </a:r>
            <a:r>
              <a:rPr lang="en-US" dirty="0" smtClean="0"/>
              <a:t>expansion</a:t>
            </a:r>
          </a:p>
          <a:p>
            <a:endParaRPr lang="en-US" dirty="0"/>
          </a:p>
        </p:txBody>
      </p:sp>
    </p:spTree>
    <p:extLst>
      <p:ext uri="{BB962C8B-B14F-4D97-AF65-F5344CB8AC3E}">
        <p14:creationId xmlns:p14="http://schemas.microsoft.com/office/powerpoint/2010/main" val="19382159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64946786"/>
              </p:ext>
            </p:extLst>
          </p:nvPr>
        </p:nvGraphicFramePr>
        <p:xfrm>
          <a:off x="1529080" y="1432560"/>
          <a:ext cx="8529320" cy="48886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0C0"/>
                </a:solidFill>
                <a:effectLst/>
                <a:uLnTx/>
                <a:uFillTx/>
                <a:latin typeface="Lato"/>
                <a:ea typeface="+mj-ea"/>
                <a:cs typeface="+mj-cs"/>
              </a:rPr>
              <a:t>Level 4 Adult Placement/Shared Lives: Professional</a:t>
            </a:r>
            <a:r>
              <a:rPr kumimoji="0" lang="en-US" sz="1800" b="1" i="0" u="none" strike="noStrike" kern="1200" cap="none" spc="0" normalizeH="0" noProof="0" dirty="0" smtClean="0">
                <a:ln>
                  <a:noFill/>
                </a:ln>
                <a:solidFill>
                  <a:srgbClr val="0070C0"/>
                </a:solidFill>
                <a:effectLst/>
                <a:uLnTx/>
                <a:uFillTx/>
                <a:latin typeface="Lato"/>
                <a:ea typeface="+mj-ea"/>
                <a:cs typeface="+mj-cs"/>
              </a:rPr>
              <a:t> Discussion - areas of discourse </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grpSp>
        <p:nvGrpSpPr>
          <p:cNvPr id="5" name="Group 4"/>
          <p:cNvGrpSpPr/>
          <p:nvPr/>
        </p:nvGrpSpPr>
        <p:grpSpPr>
          <a:xfrm>
            <a:off x="9609258" y="4926058"/>
            <a:ext cx="2119464" cy="1010792"/>
            <a:chOff x="9609257" y="4926058"/>
            <a:chExt cx="2356575" cy="1267004"/>
          </a:xfrm>
        </p:grpSpPr>
        <p:sp>
          <p:nvSpPr>
            <p:cNvPr id="6" name="Rounded Rectangular Callout 5"/>
            <p:cNvSpPr/>
            <p:nvPr/>
          </p:nvSpPr>
          <p:spPr>
            <a:xfrm>
              <a:off x="9609257" y="4926058"/>
              <a:ext cx="2211681" cy="1267004"/>
            </a:xfrm>
            <a:prstGeom prst="wedgeRoundRectCallout">
              <a:avLst>
                <a:gd name="adj1" fmla="val 1724"/>
                <a:gd name="adj2" fmla="val -104835"/>
                <a:gd name="adj3" fmla="val 16667"/>
              </a:avLst>
            </a:prstGeom>
            <a:solidFill>
              <a:schemeClr val="tx1">
                <a:lumMod val="50000"/>
                <a:lumOff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0" tIns="0" rIns="0" bIns="0" rtlCol="0" anchor="ctr">
              <a:noAutofit/>
            </a:bodyPr>
            <a:lstStyle/>
            <a:p>
              <a:pPr algn="ctr"/>
              <a:endParaRPr lang="en-GB" dirty="0">
                <a:solidFill>
                  <a:srgbClr val="000000"/>
                </a:solidFill>
              </a:endParaRPr>
            </a:p>
          </p:txBody>
        </p:sp>
        <p:sp>
          <p:nvSpPr>
            <p:cNvPr id="7" name="TextBox 6"/>
            <p:cNvSpPr txBox="1"/>
            <p:nvPr/>
          </p:nvSpPr>
          <p:spPr>
            <a:xfrm>
              <a:off x="9754151" y="5012632"/>
              <a:ext cx="2211681" cy="923330"/>
            </a:xfrm>
            <a:prstGeom prst="rect">
              <a:avLst/>
            </a:prstGeom>
            <a:noFill/>
            <a:ln>
              <a:noFill/>
            </a:ln>
            <a:effectLst>
              <a:outerShdw blurRad="190500" dist="228600" dir="2700000" algn="ctr">
                <a:srgbClr val="000000">
                  <a:alpha val="30000"/>
                </a:srgbClr>
              </a:outerShdw>
            </a:effectLst>
          </p:spPr>
          <p:txBody>
            <a:bodyPr wrap="square" rtlCol="0">
              <a:spAutoFit/>
            </a:bodyPr>
            <a:lstStyle/>
            <a:p>
              <a:r>
                <a:rPr lang="en-GB" dirty="0" smtClean="0">
                  <a:solidFill>
                    <a:schemeClr val="bg1"/>
                  </a:solidFill>
                </a:rPr>
                <a:t>Use of probing and open questions</a:t>
              </a:r>
            </a:p>
            <a:p>
              <a:endParaRPr lang="en-GB" b="1" dirty="0">
                <a:solidFill>
                  <a:schemeClr val="bg1"/>
                </a:solidFill>
              </a:endParaRPr>
            </a:p>
          </p:txBody>
        </p:sp>
      </p:grpSp>
      <p:sp>
        <p:nvSpPr>
          <p:cNvPr id="9" name="Rounded Rectangular Callout 8"/>
          <p:cNvSpPr/>
          <p:nvPr/>
        </p:nvSpPr>
        <p:spPr>
          <a:xfrm>
            <a:off x="127449" y="5017718"/>
            <a:ext cx="2526521" cy="1303495"/>
          </a:xfrm>
          <a:prstGeom prst="wedgeRoundRectCallout">
            <a:avLst>
              <a:gd name="adj1" fmla="val -8284"/>
              <a:gd name="adj2" fmla="val -85576"/>
              <a:gd name="adj3" fmla="val 16667"/>
            </a:avLst>
          </a:prstGeom>
          <a:solidFill>
            <a:schemeClr val="tx1">
              <a:lumMod val="50000"/>
              <a:lumOff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0" tIns="0" rIns="0" bIns="0" rtlCol="0" anchor="ctr">
            <a:noAutofit/>
          </a:bodyPr>
          <a:lstStyle/>
          <a:p>
            <a:pPr algn="ctr"/>
            <a:endParaRPr lang="en-GB" dirty="0">
              <a:solidFill>
                <a:srgbClr val="000000"/>
              </a:solidFill>
            </a:endParaRPr>
          </a:p>
        </p:txBody>
      </p:sp>
      <p:sp>
        <p:nvSpPr>
          <p:cNvPr id="10" name="TextBox 9"/>
          <p:cNvSpPr txBox="1"/>
          <p:nvPr/>
        </p:nvSpPr>
        <p:spPr>
          <a:xfrm>
            <a:off x="153508" y="5130856"/>
            <a:ext cx="2474401" cy="1077218"/>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en-GB" sz="1600" dirty="0" smtClean="0">
                <a:solidFill>
                  <a:schemeClr val="bg1"/>
                </a:solidFill>
              </a:rPr>
              <a:t>Whilst the process is candidate-led the EA must ensure that all </a:t>
            </a:r>
            <a:r>
              <a:rPr lang="en-GB" sz="1600" dirty="0" smtClean="0">
                <a:solidFill>
                  <a:schemeClr val="bg1"/>
                </a:solidFill>
              </a:rPr>
              <a:t>points </a:t>
            </a:r>
            <a:r>
              <a:rPr lang="en-GB" sz="1600" dirty="0" smtClean="0">
                <a:solidFill>
                  <a:schemeClr val="bg1"/>
                </a:solidFill>
              </a:rPr>
              <a:t>are covered</a:t>
            </a:r>
            <a:endParaRPr lang="en-GB" sz="1600" dirty="0">
              <a:solidFill>
                <a:schemeClr val="bg1"/>
              </a:solidFill>
            </a:endParaRPr>
          </a:p>
        </p:txBody>
      </p:sp>
    </p:spTree>
    <p:extLst>
      <p:ext uri="{BB962C8B-B14F-4D97-AF65-F5344CB8AC3E}">
        <p14:creationId xmlns:p14="http://schemas.microsoft.com/office/powerpoint/2010/main" val="14656273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b="1" dirty="0"/>
              <a:t>Supporting the assessment process</a:t>
            </a:r>
          </a:p>
        </p:txBody>
      </p:sp>
      <p:sp>
        <p:nvSpPr>
          <p:cNvPr id="3" name="Content Placeholder 2"/>
          <p:cNvSpPr>
            <a:spLocks noGrp="1"/>
          </p:cNvSpPr>
          <p:nvPr>
            <p:ph idx="1"/>
          </p:nvPr>
        </p:nvSpPr>
        <p:spPr>
          <a:xfrm>
            <a:off x="359718" y="1394739"/>
            <a:ext cx="4974282" cy="5223672"/>
          </a:xfrm>
          <a:ln>
            <a:solidFill>
              <a:schemeClr val="bg1"/>
            </a:solidFill>
          </a:ln>
        </p:spPr>
        <p:txBody>
          <a:bodyPr/>
          <a:lstStyle/>
          <a:p>
            <a:pPr marL="285750" indent="-285750">
              <a:lnSpc>
                <a:spcPct val="107000"/>
              </a:lnSpc>
              <a:spcAft>
                <a:spcPts val="800"/>
              </a:spcAft>
              <a:buFont typeface="Arial" panose="020B0604020202020204" pitchFamily="34" charset="0"/>
              <a:buChar char="•"/>
            </a:pPr>
            <a:r>
              <a:rPr lang="en-GB" dirty="0">
                <a:solidFill>
                  <a:srgbClr val="000000"/>
                </a:solidFill>
                <a:uFill>
                  <a:solidFill>
                    <a:srgbClr val="000000"/>
                  </a:solidFill>
                </a:uFill>
                <a:latin typeface="Lato"/>
                <a:ea typeface="Arial Unicode MS"/>
                <a:cs typeface="Arial" panose="020B0604020202020204" pitchFamily="34" charset="0"/>
              </a:rPr>
              <a:t>T</a:t>
            </a:r>
            <a:r>
              <a:rPr lang="en-GB" dirty="0" smtClean="0">
                <a:solidFill>
                  <a:srgbClr val="000000"/>
                </a:solidFill>
                <a:uFill>
                  <a:solidFill>
                    <a:srgbClr val="000000"/>
                  </a:solidFill>
                </a:uFill>
                <a:latin typeface="Lato"/>
                <a:ea typeface="Arial Unicode MS"/>
                <a:cs typeface="Arial" panose="020B0604020202020204" pitchFamily="34" charset="0"/>
              </a:rPr>
              <a:t>he </a:t>
            </a:r>
            <a:r>
              <a:rPr lang="en-GB" dirty="0">
                <a:solidFill>
                  <a:srgbClr val="000000"/>
                </a:solidFill>
                <a:uFill>
                  <a:solidFill>
                    <a:srgbClr val="000000"/>
                  </a:solidFill>
                </a:uFill>
                <a:latin typeface="Lato"/>
                <a:ea typeface="Arial Unicode MS"/>
                <a:cs typeface="Arial" panose="020B0604020202020204" pitchFamily="34" charset="0"/>
              </a:rPr>
              <a:t>candidate is expected to have access to IT equipment, and the internet, </a:t>
            </a:r>
            <a:endParaRPr lang="en-GB" dirty="0" smtClean="0">
              <a:solidFill>
                <a:srgbClr val="000000"/>
              </a:solidFill>
              <a:uFill>
                <a:solidFill>
                  <a:srgbClr val="000000"/>
                </a:solidFill>
              </a:uFill>
              <a:latin typeface="Lato"/>
              <a:ea typeface="Arial Unicode MS"/>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dirty="0" smtClean="0">
                <a:solidFill>
                  <a:srgbClr val="000000"/>
                </a:solidFill>
                <a:uFill>
                  <a:solidFill>
                    <a:srgbClr val="000000"/>
                  </a:solidFill>
                </a:uFill>
                <a:latin typeface="Lato"/>
                <a:ea typeface="Arial Unicode MS"/>
                <a:cs typeface="Arial" panose="020B0604020202020204" pitchFamily="34" charset="0"/>
              </a:rPr>
              <a:t>Candidates </a:t>
            </a:r>
            <a:r>
              <a:rPr lang="en-GB" dirty="0">
                <a:solidFill>
                  <a:srgbClr val="000000"/>
                </a:solidFill>
                <a:uFill>
                  <a:solidFill>
                    <a:srgbClr val="000000"/>
                  </a:solidFill>
                </a:uFill>
                <a:latin typeface="Lato"/>
                <a:ea typeface="Arial Unicode MS"/>
                <a:cs typeface="Arial" panose="020B0604020202020204" pitchFamily="34" charset="0"/>
              </a:rPr>
              <a:t>are expected to produce typed responses for their written work. </a:t>
            </a:r>
            <a:endParaRPr lang="en-GB" sz="1800" dirty="0">
              <a:solidFill>
                <a:srgbClr val="000000"/>
              </a:solidFill>
              <a:uFill>
                <a:solidFill>
                  <a:srgbClr val="000000"/>
                </a:solidFill>
              </a:uFill>
              <a:latin typeface="Arial" panose="020B0604020202020204" pitchFamily="34" charset="0"/>
              <a:ea typeface="Arial Unicode MS"/>
              <a:cs typeface="Arial Unicode MS"/>
            </a:endParaRPr>
          </a:p>
          <a:p>
            <a:pPr>
              <a:lnSpc>
                <a:spcPct val="107000"/>
              </a:lnSpc>
              <a:spcBef>
                <a:spcPts val="800"/>
              </a:spcBef>
              <a:spcAft>
                <a:spcPts val="0"/>
              </a:spcAft>
            </a:pPr>
            <a:r>
              <a:rPr lang="en-GB" b="1" dirty="0" smtClean="0">
                <a:solidFill>
                  <a:srgbClr val="2E74B5"/>
                </a:solidFill>
                <a:latin typeface="Lato"/>
                <a:ea typeface="Times New Roman" panose="02020603050405020304" pitchFamily="18" charset="0"/>
                <a:cs typeface="Arial" panose="020B0604020202020204" pitchFamily="34" charset="0"/>
              </a:rPr>
              <a:t>Task D - Professional Discussion</a:t>
            </a:r>
          </a:p>
          <a:p>
            <a:pPr marL="285750" indent="-285750">
              <a:lnSpc>
                <a:spcPct val="107000"/>
              </a:lnSpc>
              <a:spcBef>
                <a:spcPts val="800"/>
              </a:spcBef>
              <a:spcAft>
                <a:spcPts val="0"/>
              </a:spcAft>
              <a:buFont typeface="Arial" panose="020B0604020202020204" pitchFamily="34" charset="0"/>
              <a:buChar char="•"/>
            </a:pPr>
            <a:r>
              <a:rPr lang="en-GB" b="1" dirty="0" smtClean="0">
                <a:solidFill>
                  <a:srgbClr val="2E74B5"/>
                </a:solidFill>
                <a:latin typeface="Lato"/>
                <a:ea typeface="Times New Roman" panose="02020603050405020304" pitchFamily="18" charset="0"/>
                <a:cs typeface="Arial" panose="020B0604020202020204" pitchFamily="34" charset="0"/>
              </a:rPr>
              <a:t>the </a:t>
            </a:r>
            <a:r>
              <a:rPr lang="en-GB" b="1" dirty="0">
                <a:solidFill>
                  <a:srgbClr val="2E74B5"/>
                </a:solidFill>
                <a:latin typeface="Lato"/>
                <a:ea typeface="Times New Roman" panose="02020603050405020304" pitchFamily="18" charset="0"/>
                <a:cs typeface="Arial" panose="020B0604020202020204" pitchFamily="34" charset="0"/>
              </a:rPr>
              <a:t>centre is responsible for providing an appropriate environment and facilities </a:t>
            </a:r>
            <a:endParaRPr lang="en-GB" sz="1800" b="1" i="1" dirty="0">
              <a:solidFill>
                <a:srgbClr val="2E74B5"/>
              </a:solidFill>
              <a:latin typeface="Calibri Light" panose="020F0302020204030204" pitchFamily="34" charset="0"/>
              <a:ea typeface="Times New Roman" panose="02020603050405020304" pitchFamily="18" charset="0"/>
              <a:cs typeface="Times New Roman" panose="02020603050405020304" pitchFamily="18" charset="0"/>
            </a:endParaRPr>
          </a:p>
          <a:p>
            <a:endParaRPr lang="en-GB" dirty="0"/>
          </a:p>
        </p:txBody>
      </p:sp>
      <p:sp>
        <p:nvSpPr>
          <p:cNvPr id="4" name="Rectangle 3"/>
          <p:cNvSpPr/>
          <p:nvPr/>
        </p:nvSpPr>
        <p:spPr>
          <a:xfrm>
            <a:off x="6096001" y="1394994"/>
            <a:ext cx="4796972" cy="5025991"/>
          </a:xfrm>
          <a:prstGeom prst="rect">
            <a:avLst/>
          </a:prstGeom>
          <a:ln>
            <a:solidFill>
              <a:schemeClr val="bg1"/>
            </a:solidFill>
          </a:ln>
        </p:spPr>
        <p:txBody>
          <a:bodyPr wrap="square">
            <a:spAutoFit/>
          </a:bodyPr>
          <a:lstStyle/>
          <a:p>
            <a:pPr>
              <a:lnSpc>
                <a:spcPct val="107000"/>
              </a:lnSpc>
              <a:spcAft>
                <a:spcPts val="800"/>
              </a:spcAft>
            </a:pPr>
            <a:r>
              <a:rPr lang="en-GB" sz="1600" dirty="0">
                <a:solidFill>
                  <a:srgbClr val="000000"/>
                </a:solidFill>
                <a:uFill>
                  <a:solidFill>
                    <a:srgbClr val="000000"/>
                  </a:solidFill>
                </a:uFill>
                <a:latin typeface="Lato"/>
                <a:ea typeface="Arial Unicode MS"/>
                <a:cs typeface="Arial" panose="020B0604020202020204" pitchFamily="34" charset="0"/>
              </a:rPr>
              <a:t>Tutors/internal assessors </a:t>
            </a:r>
            <a:r>
              <a:rPr lang="en-GB" sz="1600" dirty="0" smtClean="0">
                <a:solidFill>
                  <a:srgbClr val="000000"/>
                </a:solidFill>
                <a:uFill>
                  <a:solidFill>
                    <a:srgbClr val="000000"/>
                  </a:solidFill>
                </a:uFill>
                <a:latin typeface="Lato"/>
                <a:ea typeface="Arial Unicode MS"/>
                <a:cs typeface="Arial" panose="020B0604020202020204" pitchFamily="34" charset="0"/>
              </a:rPr>
              <a:t>may:</a:t>
            </a:r>
          </a:p>
          <a:p>
            <a:pPr marL="285750" indent="-285750">
              <a:lnSpc>
                <a:spcPct val="107000"/>
              </a:lnSpc>
              <a:spcAft>
                <a:spcPts val="800"/>
              </a:spcAft>
              <a:buFont typeface="Arial" panose="020B0604020202020204" pitchFamily="34" charset="0"/>
              <a:buChar char="•"/>
            </a:pPr>
            <a:r>
              <a:rPr lang="en-GB" sz="1600" dirty="0">
                <a:solidFill>
                  <a:srgbClr val="000000"/>
                </a:solidFill>
                <a:uFill>
                  <a:solidFill>
                    <a:srgbClr val="000000"/>
                  </a:solidFill>
                </a:uFill>
                <a:latin typeface="Lato"/>
                <a:ea typeface="Arial Unicode MS"/>
                <a:cs typeface="Arial" panose="020B0604020202020204" pitchFamily="34" charset="0"/>
              </a:rPr>
              <a:t>G</a:t>
            </a:r>
            <a:r>
              <a:rPr lang="en-GB" sz="1600" dirty="0" smtClean="0">
                <a:solidFill>
                  <a:srgbClr val="000000"/>
                </a:solidFill>
                <a:uFill>
                  <a:solidFill>
                    <a:srgbClr val="000000"/>
                  </a:solidFill>
                </a:uFill>
                <a:latin typeface="Lato"/>
                <a:ea typeface="Arial Unicode MS"/>
                <a:cs typeface="Arial" panose="020B0604020202020204" pitchFamily="34" charset="0"/>
              </a:rPr>
              <a:t>uide </a:t>
            </a:r>
            <a:r>
              <a:rPr lang="en-GB" sz="1600" dirty="0">
                <a:solidFill>
                  <a:srgbClr val="000000"/>
                </a:solidFill>
                <a:uFill>
                  <a:solidFill>
                    <a:srgbClr val="000000"/>
                  </a:solidFill>
                </a:uFill>
                <a:latin typeface="Lato"/>
                <a:ea typeface="Arial Unicode MS"/>
                <a:cs typeface="Arial" panose="020B0604020202020204" pitchFamily="34" charset="0"/>
              </a:rPr>
              <a:t>the candidates on the evidence </a:t>
            </a:r>
            <a:r>
              <a:rPr lang="en-GB" sz="1600" dirty="0" smtClean="0">
                <a:solidFill>
                  <a:srgbClr val="000000"/>
                </a:solidFill>
                <a:uFill>
                  <a:solidFill>
                    <a:srgbClr val="000000"/>
                  </a:solidFill>
                </a:uFill>
                <a:latin typeface="Lato"/>
                <a:ea typeface="Arial Unicode MS"/>
                <a:cs typeface="Arial" panose="020B0604020202020204" pitchFamily="34" charset="0"/>
              </a:rPr>
              <a:t>generation </a:t>
            </a:r>
          </a:p>
          <a:p>
            <a:pPr marL="285750" indent="-285750">
              <a:lnSpc>
                <a:spcPct val="107000"/>
              </a:lnSpc>
              <a:spcAft>
                <a:spcPts val="800"/>
              </a:spcAft>
              <a:buFont typeface="Arial" panose="020B0604020202020204" pitchFamily="34" charset="0"/>
              <a:buChar char="•"/>
            </a:pPr>
            <a:r>
              <a:rPr lang="en-GB" sz="1600" dirty="0" smtClean="0">
                <a:solidFill>
                  <a:srgbClr val="000000"/>
                </a:solidFill>
                <a:uFill>
                  <a:solidFill>
                    <a:srgbClr val="000000"/>
                  </a:solidFill>
                </a:uFill>
                <a:latin typeface="Lato"/>
                <a:ea typeface="Arial Unicode MS"/>
                <a:cs typeface="Arial" panose="020B0604020202020204" pitchFamily="34" charset="0"/>
              </a:rPr>
              <a:t>Support </a:t>
            </a:r>
            <a:r>
              <a:rPr lang="en-GB" sz="1600" dirty="0">
                <a:solidFill>
                  <a:srgbClr val="000000"/>
                </a:solidFill>
                <a:uFill>
                  <a:solidFill>
                    <a:srgbClr val="000000"/>
                  </a:solidFill>
                </a:uFill>
                <a:latin typeface="Lato"/>
                <a:ea typeface="Arial Unicode MS"/>
                <a:cs typeface="Arial" panose="020B0604020202020204" pitchFamily="34" charset="0"/>
              </a:rPr>
              <a:t>access to the tasks. </a:t>
            </a:r>
          </a:p>
          <a:p>
            <a:pPr marL="285750" indent="-285750">
              <a:lnSpc>
                <a:spcPct val="107000"/>
              </a:lnSpc>
              <a:spcAft>
                <a:spcPts val="800"/>
              </a:spcAft>
              <a:buFont typeface="Arial" panose="020B0604020202020204" pitchFamily="34" charset="0"/>
              <a:buChar char="•"/>
            </a:pPr>
            <a:r>
              <a:rPr lang="en-GB" sz="1600" dirty="0" smtClean="0">
                <a:solidFill>
                  <a:srgbClr val="000000"/>
                </a:solidFill>
                <a:uFill>
                  <a:solidFill>
                    <a:srgbClr val="000000"/>
                  </a:solidFill>
                </a:uFill>
                <a:latin typeface="Lato"/>
                <a:ea typeface="Arial Unicode MS"/>
                <a:cs typeface="Arial" panose="020B0604020202020204" pitchFamily="34" charset="0"/>
              </a:rPr>
              <a:t>Clarify candidates’ understanding </a:t>
            </a:r>
            <a:r>
              <a:rPr lang="en-GB" sz="1600" dirty="0">
                <a:solidFill>
                  <a:srgbClr val="000000"/>
                </a:solidFill>
                <a:uFill>
                  <a:solidFill>
                    <a:srgbClr val="000000"/>
                  </a:solidFill>
                </a:uFill>
                <a:latin typeface="Lato"/>
                <a:ea typeface="Arial Unicode MS"/>
                <a:cs typeface="Arial" panose="020B0604020202020204" pitchFamily="34" charset="0"/>
              </a:rPr>
              <a:t>what they need to do and by when, </a:t>
            </a:r>
            <a:endParaRPr lang="en-GB" sz="1600" dirty="0" smtClean="0">
              <a:solidFill>
                <a:srgbClr val="000000"/>
              </a:solidFill>
              <a:uFill>
                <a:solidFill>
                  <a:srgbClr val="000000"/>
                </a:solidFill>
              </a:uFill>
              <a:latin typeface="Lato"/>
              <a:ea typeface="Arial Unicode MS"/>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600" dirty="0" smtClean="0">
                <a:solidFill>
                  <a:srgbClr val="000000"/>
                </a:solidFill>
                <a:uFill>
                  <a:solidFill>
                    <a:srgbClr val="000000"/>
                  </a:solidFill>
                </a:uFill>
                <a:latin typeface="Lato"/>
                <a:ea typeface="Arial Unicode MS"/>
                <a:cs typeface="Arial" panose="020B0604020202020204" pitchFamily="34" charset="0"/>
              </a:rPr>
              <a:t>Ensure that candidates' know that </a:t>
            </a:r>
            <a:r>
              <a:rPr lang="en-GB" sz="1600" dirty="0">
                <a:solidFill>
                  <a:srgbClr val="000000"/>
                </a:solidFill>
                <a:uFill>
                  <a:solidFill>
                    <a:srgbClr val="000000"/>
                  </a:solidFill>
                </a:uFill>
                <a:latin typeface="Lato"/>
                <a:ea typeface="Arial Unicode MS"/>
                <a:cs typeface="Arial" panose="020B0604020202020204" pitchFamily="34" charset="0"/>
              </a:rPr>
              <a:t>they need to add </a:t>
            </a:r>
            <a:r>
              <a:rPr lang="en-GB" sz="1600" dirty="0" smtClean="0">
                <a:solidFill>
                  <a:srgbClr val="000000"/>
                </a:solidFill>
                <a:uFill>
                  <a:solidFill>
                    <a:srgbClr val="000000"/>
                  </a:solidFill>
                </a:uFill>
                <a:latin typeface="Lato"/>
                <a:ea typeface="Arial Unicode MS"/>
                <a:cs typeface="Arial" panose="020B0604020202020204" pitchFamily="34" charset="0"/>
              </a:rPr>
              <a:t>explanations in their written work to show understanding. </a:t>
            </a:r>
            <a:endParaRPr lang="en-GB" sz="1600" dirty="0">
              <a:solidFill>
                <a:srgbClr val="000000"/>
              </a:solidFill>
              <a:uFill>
                <a:solidFill>
                  <a:srgbClr val="000000"/>
                </a:solidFill>
              </a:uFill>
              <a:latin typeface="Lato"/>
              <a:ea typeface="Arial Unicode MS"/>
              <a:cs typeface="Arial" panose="020B0604020202020204" pitchFamily="34" charset="0"/>
            </a:endParaRPr>
          </a:p>
          <a:p>
            <a:pPr>
              <a:lnSpc>
                <a:spcPct val="107000"/>
              </a:lnSpc>
              <a:spcAft>
                <a:spcPts val="800"/>
              </a:spcAft>
            </a:pPr>
            <a:endParaRPr lang="en-GB" sz="1600" dirty="0" smtClean="0">
              <a:solidFill>
                <a:srgbClr val="000000"/>
              </a:solidFill>
              <a:uFill>
                <a:solidFill>
                  <a:srgbClr val="000000"/>
                </a:solidFill>
              </a:uFill>
              <a:latin typeface="Lato"/>
              <a:ea typeface="Arial Unicode MS"/>
              <a:cs typeface="Arial" panose="020B0604020202020204" pitchFamily="34" charset="0"/>
            </a:endParaRPr>
          </a:p>
          <a:p>
            <a:pPr>
              <a:lnSpc>
                <a:spcPct val="107000"/>
              </a:lnSpc>
              <a:spcAft>
                <a:spcPts val="800"/>
              </a:spcAft>
            </a:pPr>
            <a:r>
              <a:rPr lang="en-GB" sz="1600" dirty="0" smtClean="0">
                <a:solidFill>
                  <a:srgbClr val="FF0000"/>
                </a:solidFill>
                <a:uFill>
                  <a:solidFill>
                    <a:srgbClr val="000000"/>
                  </a:solidFill>
                </a:uFill>
                <a:latin typeface="Lato"/>
                <a:ea typeface="Arial Unicode MS"/>
                <a:cs typeface="Arial" panose="020B0604020202020204" pitchFamily="34" charset="0"/>
              </a:rPr>
              <a:t>MUST NOT:</a:t>
            </a:r>
          </a:p>
          <a:p>
            <a:pPr>
              <a:lnSpc>
                <a:spcPct val="107000"/>
              </a:lnSpc>
              <a:spcAft>
                <a:spcPts val="800"/>
              </a:spcAft>
            </a:pPr>
            <a:r>
              <a:rPr lang="en-GB" sz="1600" b="1" dirty="0" smtClean="0">
                <a:solidFill>
                  <a:srgbClr val="FF0000"/>
                </a:solidFill>
                <a:uFill>
                  <a:solidFill>
                    <a:srgbClr val="000000"/>
                  </a:solidFill>
                </a:uFill>
                <a:latin typeface="Lato"/>
                <a:ea typeface="Arial Unicode MS"/>
                <a:cs typeface="Arial" panose="020B0604020202020204" pitchFamily="34" charset="0"/>
              </a:rPr>
              <a:t>led </a:t>
            </a:r>
            <a:r>
              <a:rPr lang="en-GB" sz="1600" b="1" dirty="0">
                <a:solidFill>
                  <a:srgbClr val="FF0000"/>
                </a:solidFill>
                <a:uFill>
                  <a:solidFill>
                    <a:srgbClr val="000000"/>
                  </a:solidFill>
                </a:uFill>
                <a:latin typeface="Lato"/>
                <a:ea typeface="Arial Unicode MS"/>
                <a:cs typeface="Arial" panose="020B0604020202020204" pitchFamily="34" charset="0"/>
              </a:rPr>
              <a:t>or </a:t>
            </a:r>
            <a:r>
              <a:rPr lang="en-GB" sz="1600" b="1" dirty="0" smtClean="0">
                <a:solidFill>
                  <a:srgbClr val="FF0000"/>
                </a:solidFill>
                <a:uFill>
                  <a:solidFill>
                    <a:srgbClr val="000000"/>
                  </a:solidFill>
                </a:uFill>
                <a:latin typeface="Lato"/>
                <a:ea typeface="Arial Unicode MS"/>
                <a:cs typeface="Arial" panose="020B0604020202020204" pitchFamily="34" charset="0"/>
              </a:rPr>
              <a:t>tell candidates </a:t>
            </a:r>
            <a:r>
              <a:rPr lang="en-GB" sz="1600" b="1" dirty="0">
                <a:solidFill>
                  <a:srgbClr val="FF0000"/>
                </a:solidFill>
                <a:uFill>
                  <a:solidFill>
                    <a:srgbClr val="000000"/>
                  </a:solidFill>
                </a:uFill>
                <a:latin typeface="Lato"/>
                <a:ea typeface="Arial Unicode MS"/>
                <a:cs typeface="Arial" panose="020B0604020202020204" pitchFamily="34" charset="0"/>
              </a:rPr>
              <a:t>what to do in a way that prevents them from being able to show their own independent decision making and application of their knowledge and understanding. </a:t>
            </a:r>
            <a:endParaRPr lang="en-GB" sz="1600" b="1" dirty="0">
              <a:solidFill>
                <a:srgbClr val="FF0000"/>
              </a:solidFill>
              <a:effectLst/>
              <a:uFill>
                <a:solidFill>
                  <a:srgbClr val="000000"/>
                </a:solidFill>
              </a:uFill>
              <a:latin typeface="Lato"/>
              <a:ea typeface="Arial Unicode MS"/>
              <a:cs typeface="Arial Unicode MS"/>
            </a:endParaRPr>
          </a:p>
        </p:txBody>
      </p:sp>
      <p:sp>
        <p:nvSpPr>
          <p:cNvPr id="5" name="Rectangle 4"/>
          <p:cNvSpPr/>
          <p:nvPr/>
        </p:nvSpPr>
        <p:spPr>
          <a:xfrm>
            <a:off x="6821715" y="1038936"/>
            <a:ext cx="3363421" cy="336631"/>
          </a:xfrm>
          <a:prstGeom prst="rect">
            <a:avLst/>
          </a:prstGeom>
        </p:spPr>
        <p:txBody>
          <a:bodyPr wrap="none">
            <a:spAutoFit/>
          </a:bodyPr>
          <a:lstStyle/>
          <a:p>
            <a:pPr lvl="0">
              <a:lnSpc>
                <a:spcPct val="107000"/>
              </a:lnSpc>
              <a:spcBef>
                <a:spcPts val="800"/>
              </a:spcBef>
            </a:pPr>
            <a:r>
              <a:rPr lang="en-GB" sz="1600" b="1" dirty="0" smtClean="0">
                <a:solidFill>
                  <a:srgbClr val="2E74B5"/>
                </a:solidFill>
                <a:latin typeface="Lato"/>
                <a:ea typeface="Times New Roman" panose="02020603050405020304" pitchFamily="18" charset="0"/>
                <a:cs typeface="Arial" panose="020B0604020202020204" pitchFamily="34" charset="0"/>
              </a:rPr>
              <a:t>Candidate support </a:t>
            </a:r>
            <a:r>
              <a:rPr lang="en-GB" sz="1600" b="1" dirty="0">
                <a:solidFill>
                  <a:srgbClr val="2E74B5"/>
                </a:solidFill>
                <a:latin typeface="Lato"/>
                <a:ea typeface="Times New Roman" panose="02020603050405020304" pitchFamily="18" charset="0"/>
                <a:cs typeface="Arial" panose="020B0604020202020204" pitchFamily="34" charset="0"/>
              </a:rPr>
              <a:t>and feedback</a:t>
            </a:r>
          </a:p>
        </p:txBody>
      </p:sp>
      <p:sp>
        <p:nvSpPr>
          <p:cNvPr id="6" name="Rectangle 5"/>
          <p:cNvSpPr/>
          <p:nvPr/>
        </p:nvSpPr>
        <p:spPr>
          <a:xfrm>
            <a:off x="400760" y="1038937"/>
            <a:ext cx="2877711" cy="355803"/>
          </a:xfrm>
          <a:prstGeom prst="rect">
            <a:avLst/>
          </a:prstGeom>
        </p:spPr>
        <p:txBody>
          <a:bodyPr wrap="none">
            <a:spAutoFit/>
          </a:bodyPr>
          <a:lstStyle/>
          <a:p>
            <a:pPr lvl="0">
              <a:lnSpc>
                <a:spcPct val="107000"/>
              </a:lnSpc>
              <a:spcBef>
                <a:spcPts val="800"/>
              </a:spcBef>
              <a:buClr>
                <a:srgbClr val="F94130"/>
              </a:buClr>
            </a:pPr>
            <a:r>
              <a:rPr lang="en-GB" sz="1600" b="1" dirty="0" smtClean="0">
                <a:solidFill>
                  <a:srgbClr val="2E74B5"/>
                </a:solidFill>
                <a:latin typeface="Lato"/>
                <a:ea typeface="Times New Roman" panose="02020603050405020304" pitchFamily="18" charset="0"/>
                <a:cs typeface="Arial" panose="020B0604020202020204" pitchFamily="34" charset="0"/>
              </a:rPr>
              <a:t>Resources for written tasks</a:t>
            </a:r>
            <a:endParaRPr lang="en-GB" b="1" i="1" dirty="0">
              <a:solidFill>
                <a:srgbClr val="2E74B5"/>
              </a:solidFill>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52493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170545" y="76352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0C0"/>
                </a:solidFill>
                <a:effectLst/>
                <a:uLnTx/>
                <a:uFillTx/>
                <a:latin typeface="Lato"/>
                <a:ea typeface="+mj-ea"/>
                <a:cs typeface="+mj-cs"/>
              </a:rPr>
              <a:t>Level 4 Adult Placement/Shared Lives: Summary of assessment </a:t>
            </a:r>
            <a:r>
              <a:rPr kumimoji="0" lang="en-US" sz="1800" b="1" i="0" u="none" strike="noStrike" kern="1200" cap="none" spc="0" normalizeH="0" baseline="0" noProof="0" dirty="0">
                <a:ln>
                  <a:noFill/>
                </a:ln>
                <a:solidFill>
                  <a:srgbClr val="0070C0"/>
                </a:solidFill>
                <a:effectLst/>
                <a:uLnTx/>
                <a:uFillTx/>
                <a:latin typeface="Lato"/>
                <a:ea typeface="+mj-ea"/>
                <a:cs typeface="+mj-cs"/>
              </a:rPr>
              <a:t>p</a:t>
            </a:r>
            <a:r>
              <a:rPr kumimoji="0" lang="en-US" sz="1800" b="1" i="0" u="none" strike="noStrike" kern="1200" cap="none" spc="0" normalizeH="0" baseline="0" noProof="0" dirty="0" smtClean="0">
                <a:ln>
                  <a:noFill/>
                </a:ln>
                <a:solidFill>
                  <a:srgbClr val="0070C0"/>
                </a:solidFill>
                <a:effectLst/>
                <a:uLnTx/>
                <a:uFillTx/>
                <a:latin typeface="Lato"/>
                <a:ea typeface="+mj-ea"/>
                <a:cs typeface="+mj-cs"/>
              </a:rPr>
              <a:t>rocess </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grpSp>
        <p:nvGrpSpPr>
          <p:cNvPr id="6" name="Group 5"/>
          <p:cNvGrpSpPr/>
          <p:nvPr/>
        </p:nvGrpSpPr>
        <p:grpSpPr>
          <a:xfrm flipH="1">
            <a:off x="3209294" y="1118019"/>
            <a:ext cx="2248814" cy="822438"/>
            <a:chOff x="8342381" y="1038860"/>
            <a:chExt cx="2235524" cy="1060618"/>
          </a:xfrm>
        </p:grpSpPr>
        <p:sp>
          <p:nvSpPr>
            <p:cNvPr id="4" name="Rounded Rectangular Callout 3"/>
            <p:cNvSpPr/>
            <p:nvPr/>
          </p:nvSpPr>
          <p:spPr>
            <a:xfrm>
              <a:off x="8403665" y="1038860"/>
              <a:ext cx="2174240" cy="963168"/>
            </a:xfrm>
            <a:prstGeom prst="wedgeRoundRectCallout">
              <a:avLst>
                <a:gd name="adj1" fmla="val -63857"/>
                <a:gd name="adj2" fmla="val 122724"/>
                <a:gd name="adj3" fmla="val 16667"/>
              </a:avLst>
            </a:prstGeom>
            <a:ln>
              <a:solidFill>
                <a:schemeClr val="accent1"/>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5" name="TextBox 4"/>
            <p:cNvSpPr txBox="1"/>
            <p:nvPr/>
          </p:nvSpPr>
          <p:spPr>
            <a:xfrm>
              <a:off x="8342381" y="1067514"/>
              <a:ext cx="2174240" cy="10319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chemeClr val="accent1">
                      <a:lumMod val="50000"/>
                    </a:schemeClr>
                  </a:solidFill>
                  <a:effectLst/>
                  <a:uLnTx/>
                  <a:uFillTx/>
                  <a:latin typeface="Arial" panose="020B0604020202020204"/>
                  <a:ea typeface="+mn-ea"/>
                  <a:cs typeface="+mn-cs"/>
                </a:rPr>
                <a:t>Appendix 7: Declaration</a:t>
              </a:r>
              <a:r>
                <a:rPr kumimoji="0" lang="en-GB" sz="1400" b="0" i="0" u="none" strike="noStrike" kern="1200" cap="none" spc="0" normalizeH="0" noProof="0" dirty="0" smtClean="0">
                  <a:ln>
                    <a:noFill/>
                  </a:ln>
                  <a:solidFill>
                    <a:schemeClr val="accent1">
                      <a:lumMod val="50000"/>
                    </a:schemeClr>
                  </a:solidFill>
                  <a:effectLst/>
                  <a:uLnTx/>
                  <a:uFillTx/>
                  <a:latin typeface="Arial" panose="020B0604020202020204"/>
                  <a:ea typeface="+mn-ea"/>
                  <a:cs typeface="+mn-cs"/>
                </a:rPr>
                <a:t> Form</a:t>
              </a:r>
              <a:endParaRPr kumimoji="0" lang="en-GB" sz="1400" b="1" i="0" u="none" strike="noStrike" kern="1200" cap="none" spc="0" normalizeH="0" baseline="0" noProof="0" dirty="0" smtClean="0">
                <a:ln>
                  <a:noFill/>
                </a:ln>
                <a:solidFill>
                  <a:schemeClr val="accent1">
                    <a:lumMod val="50000"/>
                  </a:schemeClr>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grpSp>
      <p:grpSp>
        <p:nvGrpSpPr>
          <p:cNvPr id="9" name="Group 8"/>
          <p:cNvGrpSpPr/>
          <p:nvPr/>
        </p:nvGrpSpPr>
        <p:grpSpPr>
          <a:xfrm>
            <a:off x="3621191" y="4944771"/>
            <a:ext cx="1839633" cy="872795"/>
            <a:chOff x="4749963" y="5166360"/>
            <a:chExt cx="1839633" cy="872795"/>
          </a:xfrm>
        </p:grpSpPr>
        <p:sp>
          <p:nvSpPr>
            <p:cNvPr id="7" name="Rounded Rectangular Callout 6"/>
            <p:cNvSpPr/>
            <p:nvPr/>
          </p:nvSpPr>
          <p:spPr>
            <a:xfrm rot="10800000">
              <a:off x="4749963" y="5166360"/>
              <a:ext cx="1630680" cy="762000"/>
            </a:xfrm>
            <a:prstGeom prst="wedgeRoundRectCallout">
              <a:avLst>
                <a:gd name="adj1" fmla="val -41732"/>
                <a:gd name="adj2" fmla="val 109996"/>
                <a:gd name="adj3" fmla="val 16667"/>
              </a:avLst>
            </a:prstGeom>
            <a:ln>
              <a:solidFill>
                <a:schemeClr val="accent1"/>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 name="TextBox 7"/>
            <p:cNvSpPr txBox="1"/>
            <p:nvPr/>
          </p:nvSpPr>
          <p:spPr>
            <a:xfrm>
              <a:off x="4958916" y="5238936"/>
              <a:ext cx="1630680"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chemeClr val="accent1">
                      <a:lumMod val="50000"/>
                    </a:schemeClr>
                  </a:solidFill>
                  <a:effectLst/>
                  <a:uLnTx/>
                  <a:uFillTx/>
                  <a:latin typeface="Arial" panose="020B0604020202020204"/>
                  <a:ea typeface="+mn-ea"/>
                  <a:cs typeface="+mn-cs"/>
                </a:rPr>
                <a:t>Template available (p12)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grpSp>
      <p:sp>
        <p:nvSpPr>
          <p:cNvPr id="12" name="Flowchart: Alternate Process 11"/>
          <p:cNvSpPr/>
          <p:nvPr/>
        </p:nvSpPr>
        <p:spPr>
          <a:xfrm>
            <a:off x="10498667" y="3251200"/>
            <a:ext cx="79238" cy="67733"/>
          </a:xfrm>
          <a:prstGeom prst="flowChartAlternateProcess">
            <a:avLst/>
          </a:prstGeom>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 name="Flowchart: Alternate Process 12"/>
          <p:cNvSpPr/>
          <p:nvPr/>
        </p:nvSpPr>
        <p:spPr>
          <a:xfrm>
            <a:off x="10227733" y="2980267"/>
            <a:ext cx="1490134" cy="2075298"/>
          </a:xfrm>
          <a:prstGeom prst="flowChartAlternateProcess">
            <a:avLst/>
          </a:prstGeom>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grpSp>
        <p:nvGrpSpPr>
          <p:cNvPr id="14" name="Group 13"/>
          <p:cNvGrpSpPr/>
          <p:nvPr/>
        </p:nvGrpSpPr>
        <p:grpSpPr>
          <a:xfrm>
            <a:off x="8908309" y="2359798"/>
            <a:ext cx="1299765" cy="2127018"/>
            <a:chOff x="6826001" y="1625600"/>
            <a:chExt cx="1299765" cy="2167466"/>
          </a:xfrm>
          <a:solidFill>
            <a:schemeClr val="accent5"/>
          </a:solidFill>
        </p:grpSpPr>
        <p:sp>
          <p:nvSpPr>
            <p:cNvPr id="15" name="Rounded Rectangle 14"/>
            <p:cNvSpPr/>
            <p:nvPr/>
          </p:nvSpPr>
          <p:spPr>
            <a:xfrm>
              <a:off x="6826001" y="1625600"/>
              <a:ext cx="1299765" cy="2167466"/>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ounded Rectangle 4"/>
            <p:cNvSpPr txBox="1"/>
            <p:nvPr/>
          </p:nvSpPr>
          <p:spPr>
            <a:xfrm>
              <a:off x="6889450" y="1689049"/>
              <a:ext cx="1172867" cy="204056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400" b="0" i="0" u="none" strike="noStrike" kern="1200" cap="none" spc="0" normalizeH="0" baseline="0" noProof="0" dirty="0" smtClean="0">
                  <a:ln>
                    <a:noFill/>
                  </a:ln>
                  <a:solidFill>
                    <a:srgbClr val="FFFFFF"/>
                  </a:solidFill>
                  <a:effectLst/>
                  <a:uLnTx/>
                  <a:uFillTx/>
                  <a:latin typeface="Arial" panose="020B0604020202020204"/>
                  <a:ea typeface="+mn-ea"/>
                  <a:cs typeface="+mn-cs"/>
                </a:rPr>
                <a:t>Professional Discussion with External Assessor</a:t>
              </a:r>
              <a:endPar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17" name="Curved Up Arrow 16"/>
          <p:cNvSpPr/>
          <p:nvPr/>
        </p:nvSpPr>
        <p:spPr>
          <a:xfrm flipH="1">
            <a:off x="6077113" y="4424551"/>
            <a:ext cx="3676486" cy="1301422"/>
          </a:xfrm>
          <a:prstGeom prst="curvedUpArrow">
            <a:avLst/>
          </a:prstGeom>
          <a:solidFill>
            <a:schemeClr val="accent5"/>
          </a:solidFill>
          <a:ln>
            <a:solidFill>
              <a:schemeClr val="accent5"/>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 name="Pentagon 17"/>
          <p:cNvSpPr/>
          <p:nvPr/>
        </p:nvSpPr>
        <p:spPr>
          <a:xfrm>
            <a:off x="10808918" y="2844801"/>
            <a:ext cx="1210606" cy="982636"/>
          </a:xfrm>
          <a:prstGeom prst="homePlate">
            <a:avLst/>
          </a:prstGeom>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 name="Left-Right Arrow 10"/>
          <p:cNvSpPr/>
          <p:nvPr/>
        </p:nvSpPr>
        <p:spPr>
          <a:xfrm>
            <a:off x="8118602" y="3628449"/>
            <a:ext cx="1134533" cy="778933"/>
          </a:xfrm>
          <a:prstGeom prst="leftRightArrow">
            <a:avLst/>
          </a:prstGeom>
          <a:solidFill>
            <a:schemeClr val="tx1">
              <a:lumMod val="50000"/>
              <a:lumOff val="50000"/>
            </a:schemeClr>
          </a:solidFill>
          <a:ln>
            <a:solidFill>
              <a:schemeClr val="tx2"/>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FFFFFF"/>
                </a:solidFill>
                <a:effectLst/>
                <a:uLnTx/>
                <a:uFillTx/>
                <a:latin typeface="Arial" panose="020B0604020202020204"/>
                <a:ea typeface="+mn-ea"/>
                <a:cs typeface="+mn-cs"/>
              </a:rPr>
              <a:t>3 weeks</a:t>
            </a: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9" name="24-Point Star 18"/>
          <p:cNvSpPr/>
          <p:nvPr/>
        </p:nvSpPr>
        <p:spPr>
          <a:xfrm>
            <a:off x="10110994" y="2451391"/>
            <a:ext cx="1776206" cy="1595676"/>
          </a:xfrm>
          <a:prstGeom prst="star24">
            <a:avLst/>
          </a:prstGeom>
          <a:solidFill>
            <a:schemeClr val="accent3"/>
          </a:solidFill>
          <a:ln>
            <a:solidFill>
              <a:schemeClr val="accent3"/>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FFC841">
                    <a:lumMod val="50000"/>
                  </a:srgbClr>
                </a:solidFill>
                <a:effectLst/>
                <a:uLnTx/>
                <a:uFillTx/>
                <a:latin typeface="Arial" panose="020B0604020202020204"/>
                <a:ea typeface="+mn-ea"/>
                <a:cs typeface="+mn-cs"/>
              </a:rPr>
              <a:t>Results in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FFC841">
                    <a:lumMod val="50000"/>
                  </a:srgbClr>
                </a:solidFill>
                <a:effectLst/>
                <a:uLnTx/>
                <a:uFillTx/>
                <a:latin typeface="Arial" panose="020B0604020202020204"/>
                <a:ea typeface="+mn-ea"/>
                <a:cs typeface="+mn-cs"/>
              </a:rPr>
              <a:t>30 days</a:t>
            </a:r>
            <a:endParaRPr kumimoji="0" lang="en-GB" sz="1800" b="1" i="0" u="none" strike="noStrike" kern="1200" cap="none" spc="0" normalizeH="0" baseline="0" noProof="0" dirty="0">
              <a:ln>
                <a:noFill/>
              </a:ln>
              <a:solidFill>
                <a:srgbClr val="FFC841">
                  <a:lumMod val="50000"/>
                </a:srgbClr>
              </a:solidFill>
              <a:effectLst/>
              <a:uLnTx/>
              <a:uFillTx/>
              <a:latin typeface="Arial" panose="020B0604020202020204"/>
              <a:ea typeface="+mn-ea"/>
              <a:cs typeface="+mn-cs"/>
            </a:endParaRPr>
          </a:p>
        </p:txBody>
      </p:sp>
      <p:sp>
        <p:nvSpPr>
          <p:cNvPr id="21" name="Left-Right Arrow 20"/>
          <p:cNvSpPr/>
          <p:nvPr/>
        </p:nvSpPr>
        <p:spPr>
          <a:xfrm>
            <a:off x="8099610" y="2420509"/>
            <a:ext cx="1134533" cy="778933"/>
          </a:xfrm>
          <a:prstGeom prst="leftRightArrow">
            <a:avLst/>
          </a:prstGeom>
          <a:solidFill>
            <a:schemeClr val="accent2"/>
          </a:solidFill>
          <a:ln>
            <a:solidFill>
              <a:srgbClr val="00B0F0"/>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FFFFFF"/>
                </a:solidFill>
                <a:effectLst/>
                <a:uLnTx/>
                <a:uFillTx/>
                <a:latin typeface="Arial" panose="020B0604020202020204"/>
                <a:ea typeface="+mn-ea"/>
                <a:cs typeface="+mn-cs"/>
              </a:rPr>
              <a:t>IQA</a:t>
            </a: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20" name="Group 19"/>
          <p:cNvGrpSpPr/>
          <p:nvPr/>
        </p:nvGrpSpPr>
        <p:grpSpPr>
          <a:xfrm flipH="1">
            <a:off x="6345542" y="1044968"/>
            <a:ext cx="2248814" cy="822438"/>
            <a:chOff x="8342381" y="1038860"/>
            <a:chExt cx="2235524" cy="1060618"/>
          </a:xfrm>
        </p:grpSpPr>
        <p:sp>
          <p:nvSpPr>
            <p:cNvPr id="22" name="Rounded Rectangular Callout 21"/>
            <p:cNvSpPr/>
            <p:nvPr/>
          </p:nvSpPr>
          <p:spPr>
            <a:xfrm>
              <a:off x="8403665" y="1038860"/>
              <a:ext cx="2174240" cy="963168"/>
            </a:xfrm>
            <a:prstGeom prst="wedgeRoundRectCallout">
              <a:avLst>
                <a:gd name="adj1" fmla="val -1843"/>
                <a:gd name="adj2" fmla="val 130886"/>
                <a:gd name="adj3" fmla="val 16667"/>
              </a:avLst>
            </a:prstGeom>
            <a:ln>
              <a:solidFill>
                <a:schemeClr val="accent1"/>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 name="TextBox 22"/>
            <p:cNvSpPr txBox="1"/>
            <p:nvPr/>
          </p:nvSpPr>
          <p:spPr>
            <a:xfrm>
              <a:off x="8342381" y="1067514"/>
              <a:ext cx="2174240" cy="10319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accent1">
                      <a:lumMod val="50000"/>
                    </a:schemeClr>
                  </a:solidFill>
                  <a:latin typeface="Arial" panose="020B0604020202020204"/>
                </a:rPr>
                <a:t>Appendix 2: Internal assessor recording form </a:t>
              </a:r>
              <a:endParaRPr kumimoji="0" lang="en-GB" sz="1400" b="1" i="0" u="none" strike="noStrike" kern="1200" cap="none" spc="0" normalizeH="0" baseline="0" noProof="0" dirty="0" smtClean="0">
                <a:ln>
                  <a:noFill/>
                </a:ln>
                <a:solidFill>
                  <a:schemeClr val="accent1">
                    <a:lumMod val="50000"/>
                  </a:schemeClr>
                </a:solidFill>
                <a:effectLst/>
                <a:uLnTx/>
                <a:uFillTx/>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grpSp>
      <p:grpSp>
        <p:nvGrpSpPr>
          <p:cNvPr id="24" name="Group 23"/>
          <p:cNvGrpSpPr/>
          <p:nvPr/>
        </p:nvGrpSpPr>
        <p:grpSpPr>
          <a:xfrm flipH="1">
            <a:off x="5528663" y="5457540"/>
            <a:ext cx="2328279" cy="896653"/>
            <a:chOff x="9147527" y="510951"/>
            <a:chExt cx="2314519" cy="1156326"/>
          </a:xfrm>
        </p:grpSpPr>
        <p:sp>
          <p:nvSpPr>
            <p:cNvPr id="25" name="Rounded Rectangular Callout 24"/>
            <p:cNvSpPr/>
            <p:nvPr/>
          </p:nvSpPr>
          <p:spPr>
            <a:xfrm>
              <a:off x="9287806" y="510951"/>
              <a:ext cx="2174240" cy="963168"/>
            </a:xfrm>
            <a:prstGeom prst="wedgeRoundRectCallout">
              <a:avLst>
                <a:gd name="adj1" fmla="val 19758"/>
                <a:gd name="adj2" fmla="val -185393"/>
                <a:gd name="adj3" fmla="val 16667"/>
              </a:avLst>
            </a:prstGeom>
            <a:ln>
              <a:solidFill>
                <a:schemeClr val="accent1"/>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 name="TextBox 25"/>
            <p:cNvSpPr txBox="1"/>
            <p:nvPr/>
          </p:nvSpPr>
          <p:spPr>
            <a:xfrm>
              <a:off x="9147527" y="635313"/>
              <a:ext cx="2174240" cy="10319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chemeClr val="accent1">
                      <a:lumMod val="50000"/>
                    </a:schemeClr>
                  </a:solidFill>
                  <a:effectLst/>
                  <a:uLnTx/>
                  <a:uFillTx/>
                  <a:latin typeface="Arial" panose="020B0604020202020204"/>
                  <a:ea typeface="+mn-ea"/>
                  <a:cs typeface="+mn-cs"/>
                </a:rPr>
                <a:t>Appendix 5: Observation record form</a:t>
              </a:r>
              <a:endParaRPr kumimoji="0" lang="en-GB" sz="1400" b="1" i="0" u="none" strike="noStrike" kern="1200" cap="none" spc="0" normalizeH="0" baseline="0" noProof="0" dirty="0" smtClean="0">
                <a:ln>
                  <a:noFill/>
                </a:ln>
                <a:solidFill>
                  <a:schemeClr val="accent1">
                    <a:lumMod val="50000"/>
                  </a:schemeClr>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grpSp>
      <p:grpSp>
        <p:nvGrpSpPr>
          <p:cNvPr id="27" name="Group 26"/>
          <p:cNvGrpSpPr/>
          <p:nvPr/>
        </p:nvGrpSpPr>
        <p:grpSpPr>
          <a:xfrm flipH="1">
            <a:off x="8750283" y="1018227"/>
            <a:ext cx="2248814" cy="1037882"/>
            <a:chOff x="8342381" y="1038860"/>
            <a:chExt cx="2235524" cy="1338455"/>
          </a:xfrm>
        </p:grpSpPr>
        <p:sp>
          <p:nvSpPr>
            <p:cNvPr id="28" name="Rounded Rectangular Callout 27"/>
            <p:cNvSpPr/>
            <p:nvPr/>
          </p:nvSpPr>
          <p:spPr>
            <a:xfrm>
              <a:off x="8403665" y="1038860"/>
              <a:ext cx="2174240" cy="963168"/>
            </a:xfrm>
            <a:prstGeom prst="wedgeRoundRectCallout">
              <a:avLst>
                <a:gd name="adj1" fmla="val 78985"/>
                <a:gd name="adj2" fmla="val 145170"/>
                <a:gd name="adj3" fmla="val 16667"/>
              </a:avLst>
            </a:prstGeom>
            <a:ln>
              <a:solidFill>
                <a:schemeClr val="accent1"/>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9" name="TextBox 28"/>
            <p:cNvSpPr txBox="1"/>
            <p:nvPr/>
          </p:nvSpPr>
          <p:spPr>
            <a:xfrm>
              <a:off x="8342381" y="1067514"/>
              <a:ext cx="2174240" cy="130980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accent1">
                      <a:lumMod val="50000"/>
                    </a:schemeClr>
                  </a:solidFill>
                  <a:latin typeface="Arial" panose="020B0604020202020204"/>
                </a:rPr>
                <a:t>Appendix 6: IA feedback form for Tasks B-C post EA </a:t>
              </a:r>
              <a:endParaRPr kumimoji="0" lang="en-GB" sz="1400" b="1" i="0" u="none" strike="noStrike" kern="1200" cap="none" spc="0" normalizeH="0" baseline="0" noProof="0" dirty="0" smtClean="0">
                <a:ln>
                  <a:noFill/>
                </a:ln>
                <a:solidFill>
                  <a:schemeClr val="accent1">
                    <a:lumMod val="50000"/>
                  </a:schemeClr>
                </a:solidFill>
                <a:effectLst/>
                <a:uLnTx/>
                <a:uFillTx/>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grpSp>
      <p:grpSp>
        <p:nvGrpSpPr>
          <p:cNvPr id="33" name="Group 32"/>
          <p:cNvGrpSpPr/>
          <p:nvPr/>
        </p:nvGrpSpPr>
        <p:grpSpPr>
          <a:xfrm>
            <a:off x="9817413" y="4357920"/>
            <a:ext cx="2319137" cy="2019511"/>
            <a:chOff x="8984776" y="5506655"/>
            <a:chExt cx="2319137" cy="2019511"/>
          </a:xfrm>
        </p:grpSpPr>
        <p:sp>
          <p:nvSpPr>
            <p:cNvPr id="34" name="Rounded Rectangular Callout 33"/>
            <p:cNvSpPr/>
            <p:nvPr/>
          </p:nvSpPr>
          <p:spPr>
            <a:xfrm>
              <a:off x="8984776" y="5506655"/>
              <a:ext cx="2319137" cy="1724828"/>
            </a:xfrm>
            <a:prstGeom prst="wedgeRoundRectCallout">
              <a:avLst>
                <a:gd name="adj1" fmla="val -36883"/>
                <a:gd name="adj2" fmla="val -91528"/>
                <a:gd name="adj3" fmla="val 16667"/>
              </a:avLst>
            </a:prstGeom>
            <a:ln>
              <a:solidFill>
                <a:schemeClr val="accent1"/>
              </a:solidFill>
            </a:ln>
          </p:spPr>
          <p:txBody>
            <a:bodyPr wrap="none" lIns="0" tIns="0" rIns="0" bIns="0" rtlCol="0" anchor="ctr">
              <a:noAutofit/>
            </a:bodyPr>
            <a:lstStyle/>
            <a:p>
              <a:pPr algn="ctr"/>
              <a:endParaRPr lang="en-GB" dirty="0">
                <a:solidFill>
                  <a:srgbClr val="000000"/>
                </a:solidFill>
              </a:endParaRPr>
            </a:p>
          </p:txBody>
        </p:sp>
        <p:sp>
          <p:nvSpPr>
            <p:cNvPr id="35" name="TextBox 34"/>
            <p:cNvSpPr txBox="1"/>
            <p:nvPr/>
          </p:nvSpPr>
          <p:spPr>
            <a:xfrm>
              <a:off x="9059601" y="5648729"/>
              <a:ext cx="2232875" cy="1877437"/>
            </a:xfrm>
            <a:prstGeom prst="rect">
              <a:avLst/>
            </a:prstGeom>
            <a:noFill/>
          </p:spPr>
          <p:txBody>
            <a:bodyPr wrap="square" rtlCol="0">
              <a:spAutoFit/>
            </a:bodyPr>
            <a:lstStyle/>
            <a:p>
              <a:r>
                <a:rPr lang="en-GB" sz="1400" b="1" dirty="0" smtClean="0">
                  <a:solidFill>
                    <a:schemeClr val="accent1">
                      <a:lumMod val="50000"/>
                    </a:schemeClr>
                  </a:solidFill>
                </a:rPr>
                <a:t>Appendix 4</a:t>
              </a:r>
              <a:r>
                <a:rPr lang="en-GB" sz="1400" dirty="0" smtClean="0">
                  <a:solidFill>
                    <a:schemeClr val="accent1">
                      <a:lumMod val="50000"/>
                    </a:schemeClr>
                  </a:solidFill>
                </a:rPr>
                <a:t>: EA Grading Summary Form submitted to City &amp; Guilds</a:t>
              </a:r>
            </a:p>
            <a:p>
              <a:pPr lvl="0"/>
              <a:r>
                <a:rPr lang="en-GB" sz="1400" dirty="0">
                  <a:solidFill>
                    <a:schemeClr val="accent1">
                      <a:lumMod val="50000"/>
                    </a:schemeClr>
                  </a:solidFill>
                </a:rPr>
                <a:t>EA will also use this form to provide feedback to IA to support referral process </a:t>
              </a:r>
              <a:endParaRPr lang="en-GB" dirty="0">
                <a:solidFill>
                  <a:schemeClr val="accent1">
                    <a:lumMod val="50000"/>
                  </a:schemeClr>
                </a:solidFill>
              </a:endParaRPr>
            </a:p>
            <a:p>
              <a:endParaRPr lang="en-GB" dirty="0">
                <a:solidFill>
                  <a:srgbClr val="FF0000"/>
                </a:solidFill>
              </a:endParaRPr>
            </a:p>
          </p:txBody>
        </p:sp>
      </p:grpSp>
    </p:spTree>
    <p:extLst>
      <p:ext uri="{BB962C8B-B14F-4D97-AF65-F5344CB8AC3E}">
        <p14:creationId xmlns:p14="http://schemas.microsoft.com/office/powerpoint/2010/main" val="5779163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0F62DBF6-9A35-E04D-9880-EDAD3DE9EEEB}"/>
              </a:ext>
            </a:extLst>
          </p:cNvPr>
          <p:cNvSpPr>
            <a:spLocks noGrp="1"/>
          </p:cNvSpPr>
          <p:nvPr>
            <p:ph sz="quarter" idx="10"/>
          </p:nvPr>
        </p:nvSpPr>
        <p:spPr>
          <a:xfrm>
            <a:off x="282011" y="1011010"/>
            <a:ext cx="11183710" cy="5243513"/>
          </a:xfrm>
        </p:spPr>
        <p:txBody>
          <a:bodyPr/>
          <a:lstStyle/>
          <a:p>
            <a:pPr>
              <a:spcAft>
                <a:spcPts val="0"/>
              </a:spcAft>
            </a:pPr>
            <a:r>
              <a:rPr lang="en-GB" dirty="0">
                <a:ea typeface="Times New Roman" panose="02020603050405020304" pitchFamily="18" charset="0"/>
                <a:cs typeface="Times New Roman" panose="02020603050405020304" pitchFamily="18" charset="0"/>
              </a:rPr>
              <a:t>External quality assurance processes are in place for checking the validity and reliability of internal assessment decisions made by centre staff.  </a:t>
            </a:r>
          </a:p>
          <a:p>
            <a:pPr>
              <a:spcAft>
                <a:spcPts val="0"/>
              </a:spcAft>
            </a:pPr>
            <a:r>
              <a:rPr lang="en-GB" dirty="0">
                <a:ea typeface="Times New Roman" panose="02020603050405020304" pitchFamily="18" charset="0"/>
                <a:cs typeface="Times New Roman" panose="02020603050405020304" pitchFamily="18" charset="0"/>
              </a:rPr>
              <a:t>Centres will need to write and implement a robust IQA strategy and sampling activity in line with City &amp; Guilds quality guidelines signposted in ‘Introduction to working with City &amp; Guilds and WJEC’  </a:t>
            </a:r>
          </a:p>
          <a:p>
            <a:pPr>
              <a:spcAft>
                <a:spcPts val="0"/>
              </a:spcAft>
            </a:pPr>
            <a:r>
              <a:rPr lang="en-GB" dirty="0">
                <a:ea typeface="Times New Roman" panose="02020603050405020304" pitchFamily="18" charset="0"/>
                <a:cs typeface="Times New Roman" panose="02020603050405020304" pitchFamily="18" charset="0"/>
              </a:rPr>
              <a:t> </a:t>
            </a:r>
          </a:p>
          <a:p>
            <a:pPr lvl="1">
              <a:spcAft>
                <a:spcPts val="0"/>
              </a:spcAft>
            </a:pPr>
            <a:r>
              <a:rPr lang="en-GB" dirty="0">
                <a:solidFill>
                  <a:schemeClr val="tx1"/>
                </a:solidFill>
                <a:ea typeface="Times New Roman" panose="02020603050405020304" pitchFamily="18" charset="0"/>
                <a:cs typeface="Times New Roman" panose="02020603050405020304" pitchFamily="18" charset="0"/>
              </a:rPr>
              <a:t>Internal assessment will be subject to external monitoring to ensure the consistency and validity of centre assessment decisions. </a:t>
            </a:r>
          </a:p>
          <a:p>
            <a:pPr lvl="1">
              <a:spcAft>
                <a:spcPts val="0"/>
              </a:spcAft>
            </a:pPr>
            <a:endParaRPr lang="en-GB" dirty="0">
              <a:solidFill>
                <a:schemeClr val="tx1"/>
              </a:solidFill>
              <a:latin typeface="Lato"/>
              <a:ea typeface="Times New Roman" panose="02020603050405020304" pitchFamily="18" charset="0"/>
              <a:cs typeface="Times New Roman" panose="02020603050405020304" pitchFamily="18" charset="0"/>
            </a:endParaRPr>
          </a:p>
          <a:p>
            <a:pPr lvl="1"/>
            <a:endParaRPr lang="en-GB" dirty="0">
              <a:solidFill>
                <a:schemeClr val="tx1"/>
              </a:solidFill>
              <a:latin typeface="Lato"/>
              <a:ea typeface="Times New Roman" panose="02020603050405020304" pitchFamily="18" charset="0"/>
              <a:cs typeface="Times New Roman" panose="02020603050405020304" pitchFamily="18" charset="0"/>
            </a:endParaRPr>
          </a:p>
          <a:p>
            <a:pPr lvl="1"/>
            <a:endParaRPr lang="en-GB" dirty="0">
              <a:solidFill>
                <a:schemeClr val="tx1"/>
              </a:solidFill>
              <a:latin typeface="Lato"/>
              <a:ea typeface="Times New Roman" panose="02020603050405020304" pitchFamily="18" charset="0"/>
              <a:cs typeface="Times New Roman" panose="02020603050405020304" pitchFamily="18" charset="0"/>
            </a:endParaRPr>
          </a:p>
          <a:p>
            <a:pPr lvl="1"/>
            <a:endParaRPr lang="en-GB" dirty="0">
              <a:solidFill>
                <a:schemeClr val="tx1"/>
              </a:solidFill>
              <a:latin typeface="Lato"/>
              <a:ea typeface="Times New Roman" panose="02020603050405020304" pitchFamily="18" charset="0"/>
              <a:cs typeface="Times New Roman" panose="02020603050405020304" pitchFamily="18" charset="0"/>
            </a:endParaRPr>
          </a:p>
          <a:p>
            <a:pPr lvl="1"/>
            <a:endParaRPr lang="en-GB" dirty="0">
              <a:latin typeface="Lato"/>
              <a:ea typeface="Times New Roman" panose="02020603050405020304" pitchFamily="18" charset="0"/>
              <a:cs typeface="Times New Roman" panose="02020603050405020304" pitchFamily="18" charset="0"/>
            </a:endParaRPr>
          </a:p>
          <a:p>
            <a:pPr lvl="1"/>
            <a:endParaRPr lang="en-GB" dirty="0">
              <a:solidFill>
                <a:schemeClr val="tx1"/>
              </a:solidFill>
              <a:latin typeface="Lato"/>
              <a:ea typeface="Times New Roman" panose="02020603050405020304" pitchFamily="18" charset="0"/>
              <a:cs typeface="Times New Roman" panose="02020603050405020304" pitchFamily="18" charset="0"/>
            </a:endParaRPr>
          </a:p>
          <a:p>
            <a:pPr lvl="1"/>
            <a:r>
              <a:rPr lang="en-GB" dirty="0">
                <a:solidFill>
                  <a:schemeClr val="tx1"/>
                </a:solidFill>
                <a:latin typeface="+mj-lt"/>
                <a:ea typeface="Times New Roman" panose="02020603050405020304" pitchFamily="18" charset="0"/>
                <a:cs typeface="Times New Roman" panose="02020603050405020304" pitchFamily="18" charset="0"/>
              </a:rPr>
              <a:t>Significant non-compliance or areas of concern identified during external monitoring will be subject to appropriate action by </a:t>
            </a:r>
            <a:r>
              <a:rPr lang="en-GB" dirty="0">
                <a:solidFill>
                  <a:schemeClr val="tx1"/>
                </a:solidFill>
                <a:latin typeface="+mj-lt"/>
              </a:rPr>
              <a:t>City &amp; Guilds/WJEC</a:t>
            </a:r>
            <a:r>
              <a:rPr lang="en-GB" dirty="0">
                <a:solidFill>
                  <a:schemeClr val="tx1"/>
                </a:solidFill>
                <a:latin typeface="+mj-lt"/>
                <a:ea typeface="Times New Roman" panose="02020603050405020304" pitchFamily="18" charset="0"/>
                <a:cs typeface="Times New Roman" panose="02020603050405020304" pitchFamily="18" charset="0"/>
              </a:rPr>
              <a:t>. </a:t>
            </a:r>
          </a:p>
          <a:p>
            <a:endParaRPr lang="en-US" dirty="0"/>
          </a:p>
        </p:txBody>
      </p:sp>
      <p:graphicFrame>
        <p:nvGraphicFramePr>
          <p:cNvPr id="5" name="Diagram 4"/>
          <p:cNvGraphicFramePr/>
          <p:nvPr>
            <p:extLst>
              <p:ext uri="{D42A27DB-BD31-4B8C-83A1-F6EECF244321}">
                <p14:modId xmlns:p14="http://schemas.microsoft.com/office/powerpoint/2010/main" val="1509413127"/>
              </p:ext>
            </p:extLst>
          </p:nvPr>
        </p:nvGraphicFramePr>
        <p:xfrm>
          <a:off x="339943" y="3265109"/>
          <a:ext cx="11067846" cy="1983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itle 14">
            <a:extLst>
              <a:ext uri="{FF2B5EF4-FFF2-40B4-BE49-F238E27FC236}">
                <a16:creationId xmlns:a16="http://schemas.microsoft.com/office/drawing/2014/main" id="{1A484759-9BA3-C246-B251-CBAFB03653ED}"/>
              </a:ext>
            </a:extLst>
          </p:cNvPr>
          <p:cNvSpPr>
            <a:spLocks noGrp="1"/>
          </p:cNvSpPr>
          <p:nvPr>
            <p:ph type="title"/>
          </p:nvPr>
        </p:nvSpPr>
        <p:spPr>
          <a:xfrm>
            <a:off x="282011" y="217687"/>
            <a:ext cx="10223323" cy="447261"/>
          </a:xfrm>
        </p:spPr>
        <p:txBody>
          <a:bodyPr/>
          <a:lstStyle/>
          <a:p>
            <a:r>
              <a:rPr lang="en-US" sz="1800" dirty="0"/>
              <a:t>Quality Assurance – Internal Assessments </a:t>
            </a:r>
          </a:p>
        </p:txBody>
      </p:sp>
    </p:spTree>
    <p:extLst>
      <p:ext uri="{BB962C8B-B14F-4D97-AF65-F5344CB8AC3E}">
        <p14:creationId xmlns:p14="http://schemas.microsoft.com/office/powerpoint/2010/main" val="32055798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7650FD-EEB3-2245-BEE1-DDB8083A1BEB}"/>
              </a:ext>
            </a:extLst>
          </p:cNvPr>
          <p:cNvSpPr txBox="1"/>
          <p:nvPr/>
        </p:nvSpPr>
        <p:spPr>
          <a:xfrm>
            <a:off x="5692788" y="840231"/>
            <a:ext cx="6061094"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Activity 2: Review of Assessment Pack </a:t>
            </a:r>
            <a:r>
              <a:rPr kumimoji="0" lang="en-GB" sz="3600" b="0" i="0" u="none" strike="noStrike" kern="1200" cap="none" spc="0" normalizeH="0" baseline="0" noProof="0" dirty="0" smtClean="0">
                <a:ln>
                  <a:noFill/>
                </a:ln>
                <a:solidFill>
                  <a:srgbClr val="FFFFFF"/>
                </a:solidFill>
                <a:effectLst/>
                <a:uLnTx/>
                <a:uFillTx/>
                <a:latin typeface="Arial" panose="020B0604020202020204"/>
                <a:ea typeface="+mn-ea"/>
                <a:cs typeface="+mn-cs"/>
              </a:rPr>
              <a:t>(20</a:t>
            </a:r>
            <a:r>
              <a:rPr kumimoji="0" lang="en-GB" sz="3600" b="0" i="0" u="none" strike="noStrike" kern="1200" cap="none" spc="0" normalizeH="0" noProof="0" dirty="0" smtClean="0">
                <a:ln>
                  <a:noFill/>
                </a:ln>
                <a:solidFill>
                  <a:srgbClr val="FFFFFF"/>
                </a:solidFill>
                <a:effectLst/>
                <a:uLnTx/>
                <a:uFillTx/>
                <a:latin typeface="Arial" panose="020B0604020202020204"/>
                <a:ea typeface="+mn-ea"/>
                <a:cs typeface="+mn-cs"/>
              </a:rPr>
              <a:t>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600" baseline="0" dirty="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noProof="0" dirty="0" smtClean="0">
                <a:ln>
                  <a:noFill/>
                </a:ln>
                <a:solidFill>
                  <a:srgbClr val="FFFFFF"/>
                </a:solidFill>
                <a:effectLst/>
                <a:uLnTx/>
                <a:uFillTx/>
                <a:latin typeface="Arial" panose="020B0604020202020204"/>
              </a:rPr>
              <a:t>Things to consider:</a:t>
            </a: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lang="en-GB" sz="2400" dirty="0" smtClean="0">
                <a:solidFill>
                  <a:srgbClr val="FFFFFF"/>
                </a:solidFill>
                <a:latin typeface="Arial" panose="020B0604020202020204"/>
              </a:rPr>
              <a:t>Expectations of each task</a:t>
            </a: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lang="en-GB" sz="2400" baseline="0" dirty="0" smtClean="0">
                <a:solidFill>
                  <a:srgbClr val="FFFFFF"/>
                </a:solidFill>
                <a:latin typeface="Arial" panose="020B0604020202020204"/>
              </a:rPr>
              <a:t>The EA Grading</a:t>
            </a:r>
            <a:r>
              <a:rPr lang="en-GB" sz="2400" dirty="0" smtClean="0">
                <a:solidFill>
                  <a:srgbClr val="FFFFFF"/>
                </a:solidFill>
                <a:latin typeface="Arial" panose="020B0604020202020204"/>
              </a:rPr>
              <a:t> Descriptors (Appendix 1)</a:t>
            </a:r>
            <a:endParaRPr kumimoji="0" lang="en-GB" sz="2400" b="0" i="0" u="none" strike="noStrike" kern="1200" cap="none" spc="0" normalizeH="0" baseline="0" noProof="0" dirty="0">
              <a:ln>
                <a:noFill/>
              </a:ln>
              <a:solidFill>
                <a:srgbClr val="FFFFFF"/>
              </a:solidFill>
              <a:effectLst/>
              <a:uLnTx/>
              <a:uFillTx/>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2" name="Picture 1"/>
          <p:cNvPicPr>
            <a:picLocks noChangeAspect="1"/>
          </p:cNvPicPr>
          <p:nvPr/>
        </p:nvPicPr>
        <p:blipFill>
          <a:blip r:embed="rId2"/>
          <a:stretch>
            <a:fillRect/>
          </a:stretch>
        </p:blipFill>
        <p:spPr>
          <a:xfrm>
            <a:off x="1130268" y="1340939"/>
            <a:ext cx="4176122" cy="4176122"/>
          </a:xfrm>
          <a:prstGeom prst="rect">
            <a:avLst/>
          </a:prstGeom>
        </p:spPr>
      </p:pic>
    </p:spTree>
    <p:extLst>
      <p:ext uri="{BB962C8B-B14F-4D97-AF65-F5344CB8AC3E}">
        <p14:creationId xmlns:p14="http://schemas.microsoft.com/office/powerpoint/2010/main" val="2346900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17421"/>
            <a:ext cx="12294359" cy="6877157"/>
          </a:xfrm>
          <a:prstGeom prst="rect">
            <a:avLst/>
          </a:prstGeom>
        </p:spPr>
      </p:pic>
      <p:sp>
        <p:nvSpPr>
          <p:cNvPr id="3" name="Flowchart: Connector 2"/>
          <p:cNvSpPr/>
          <p:nvPr/>
        </p:nvSpPr>
        <p:spPr>
          <a:xfrm>
            <a:off x="1110458" y="1886400"/>
            <a:ext cx="2446342" cy="1908000"/>
          </a:xfrm>
          <a:prstGeom prst="flowChartConnector">
            <a:avLst/>
          </a:prstGeom>
          <a:ln w="38100">
            <a:solidFill>
              <a:schemeClr val="tx2"/>
            </a:solidFill>
          </a:ln>
        </p:spPr>
        <p:txBody>
          <a:bodyPr wrap="none" lIns="0" tIns="0" rIns="0" bIns="0" rtlCol="0" anchor="ctr">
            <a:noAutofit/>
          </a:bodyPr>
          <a:lstStyle/>
          <a:p>
            <a:pPr algn="ctr"/>
            <a:endParaRPr lang="en-GB" dirty="0">
              <a:solidFill>
                <a:srgbClr val="000000"/>
              </a:solidFill>
            </a:endParaRPr>
          </a:p>
        </p:txBody>
      </p:sp>
    </p:spTree>
    <p:extLst>
      <p:ext uri="{BB962C8B-B14F-4D97-AF65-F5344CB8AC3E}">
        <p14:creationId xmlns:p14="http://schemas.microsoft.com/office/powerpoint/2010/main" val="27922238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6101143" y="2747359"/>
            <a:ext cx="5634180" cy="1754326"/>
          </a:xfrm>
          <a:prstGeom prst="rect">
            <a:avLst/>
          </a:prstGeom>
          <a:noFill/>
        </p:spPr>
        <p:txBody>
          <a:bodyPr wrap="square" rtlCol="0">
            <a:spAutoFit/>
          </a:bodyPr>
          <a:lstStyle/>
          <a:p>
            <a:r>
              <a:rPr lang="en-GB" sz="3600" dirty="0" smtClean="0">
                <a:solidFill>
                  <a:schemeClr val="bg1"/>
                </a:solidFill>
              </a:rPr>
              <a:t>Discussion and Questions (10mins)</a:t>
            </a:r>
            <a:endParaRPr lang="en-GB" sz="3600" dirty="0">
              <a:solidFill>
                <a:schemeClr val="bg1"/>
              </a:solidFill>
            </a:endParaRPr>
          </a:p>
          <a:p>
            <a:endParaRPr lang="en-GB" sz="3600" dirty="0">
              <a:solidFill>
                <a:schemeClr val="bg1"/>
              </a:solidFill>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9056" r="14278"/>
          <a:stretch/>
        </p:blipFill>
        <p:spPr>
          <a:xfrm>
            <a:off x="830935" y="1259524"/>
            <a:ext cx="4176000" cy="4176000"/>
          </a:xfrm>
          <a:prstGeom prst="ellipse">
            <a:avLst/>
          </a:prstGeom>
        </p:spPr>
      </p:pic>
    </p:spTree>
    <p:extLst>
      <p:ext uri="{BB962C8B-B14F-4D97-AF65-F5344CB8AC3E}">
        <p14:creationId xmlns:p14="http://schemas.microsoft.com/office/powerpoint/2010/main" val="10428557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4777662" y="2468309"/>
            <a:ext cx="671910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smtClean="0">
                <a:solidFill>
                  <a:srgbClr val="FFFFFF"/>
                </a:solidFill>
                <a:latin typeface="Arial" panose="020B0604020202020204"/>
              </a:rPr>
              <a:t>Plenary </a:t>
            </a: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10" name="Picture 9"/>
          <p:cNvPicPr>
            <a:picLocks noChangeAspect="1"/>
          </p:cNvPicPr>
          <p:nvPr/>
        </p:nvPicPr>
        <p:blipFill rotWithShape="1">
          <a:blip r:embed="rId2" cstate="email">
            <a:extLst>
              <a:ext uri="{28A0092B-C50C-407E-A947-70E740481C1C}">
                <a14:useLocalDpi xmlns:a14="http://schemas.microsoft.com/office/drawing/2010/main"/>
              </a:ext>
            </a:extLst>
          </a:blip>
          <a:srcRect l="20586" t="573" r="12748" b="-573"/>
          <a:stretch/>
        </p:blipFill>
        <p:spPr>
          <a:xfrm>
            <a:off x="203920" y="711199"/>
            <a:ext cx="4357194" cy="4357194"/>
          </a:xfrm>
          <a:prstGeom prst="ellipse">
            <a:avLst/>
          </a:prstGeom>
        </p:spPr>
      </p:pic>
    </p:spTree>
    <p:extLst>
      <p:ext uri="{BB962C8B-B14F-4D97-AF65-F5344CB8AC3E}">
        <p14:creationId xmlns:p14="http://schemas.microsoft.com/office/powerpoint/2010/main" val="2826277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l="19343" t="-143" r="13991" b="143"/>
          <a:stretch/>
        </p:blipFill>
        <p:spPr>
          <a:xfrm>
            <a:off x="720213" y="1179871"/>
            <a:ext cx="4176000" cy="4176000"/>
          </a:xfrm>
          <a:prstGeom prst="ellipse">
            <a:avLst/>
          </a:prstGeom>
        </p:spPr>
      </p:pic>
      <p:sp>
        <p:nvSpPr>
          <p:cNvPr id="5" name="TextBox 4">
            <a:extLst>
              <a:ext uri="{FF2B5EF4-FFF2-40B4-BE49-F238E27FC236}">
                <a16:creationId xmlns:a16="http://schemas.microsoft.com/office/drawing/2014/main" id="{DF7650FD-EEB3-2245-BEE1-DDB8083A1BEB}"/>
              </a:ext>
            </a:extLst>
          </p:cNvPr>
          <p:cNvSpPr txBox="1"/>
          <p:nvPr/>
        </p:nvSpPr>
        <p:spPr>
          <a:xfrm>
            <a:off x="5823417" y="2396889"/>
            <a:ext cx="606109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Event Evaluation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04104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3F18082-FB71-D043-AC08-A8981A9BD215}"/>
              </a:ext>
            </a:extLst>
          </p:cNvPr>
          <p:cNvSpPr/>
          <p:nvPr/>
        </p:nvSpPr>
        <p:spPr>
          <a:xfrm>
            <a:off x="9224682" y="4016188"/>
            <a:ext cx="2348753" cy="2348753"/>
          </a:xfrm>
          <a:prstGeom prst="ellipse">
            <a:avLst/>
          </a:prstGeom>
          <a:solidFill>
            <a:schemeClr val="bg1"/>
          </a:solidFill>
        </p:spPr>
        <p:txBody>
          <a:bodyPr wrap="none" lIns="0" tIns="0" rIns="0" bIns="0" rtlCol="0" anchor="ctr">
            <a:noAutofit/>
          </a:bodyPr>
          <a:lstStyle/>
          <a:p>
            <a:pPr algn="ctr"/>
            <a:endParaRPr lang="en-US" dirty="0">
              <a:solidFill>
                <a:srgbClr val="000000"/>
              </a:solidFill>
            </a:endParaRPr>
          </a:p>
        </p:txBody>
      </p:sp>
      <p:sp>
        <p:nvSpPr>
          <p:cNvPr id="3" name="TextBox 2">
            <a:extLst>
              <a:ext uri="{FF2B5EF4-FFF2-40B4-BE49-F238E27FC236}">
                <a16:creationId xmlns:a16="http://schemas.microsoft.com/office/drawing/2014/main" id="{DF7650FD-EEB3-2245-BEE1-DDB8083A1BEB}"/>
              </a:ext>
            </a:extLst>
          </p:cNvPr>
          <p:cNvSpPr txBox="1"/>
          <p:nvPr/>
        </p:nvSpPr>
        <p:spPr>
          <a:xfrm>
            <a:off x="5333047" y="2764442"/>
            <a:ext cx="5634180" cy="1200329"/>
          </a:xfrm>
          <a:prstGeom prst="rect">
            <a:avLst/>
          </a:prstGeom>
          <a:noFill/>
        </p:spPr>
        <p:txBody>
          <a:bodyPr wrap="square" rtlCol="0">
            <a:spAutoFit/>
          </a:bodyPr>
          <a:lstStyle/>
          <a:p>
            <a:r>
              <a:rPr lang="en-GB" sz="3600" dirty="0"/>
              <a:t>Thank you</a:t>
            </a:r>
          </a:p>
          <a:p>
            <a:endParaRPr lang="en-GB" sz="3600" dirty="0">
              <a:solidFill>
                <a:schemeClr val="bg1"/>
              </a:solidFill>
            </a:endParaRPr>
          </a:p>
        </p:txBody>
      </p:sp>
      <p:pic>
        <p:nvPicPr>
          <p:cNvPr id="4" name="Picture 3">
            <a:extLst>
              <a:ext uri="{FF2B5EF4-FFF2-40B4-BE49-F238E27FC236}">
                <a16:creationId xmlns:a16="http://schemas.microsoft.com/office/drawing/2014/main" id="{3B348E84-73F0-B149-81D2-272072280E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98215" y="4745642"/>
            <a:ext cx="2075523" cy="895908"/>
          </a:xfrm>
          <a:prstGeom prst="rect">
            <a:avLst/>
          </a:prstGeom>
        </p:spPr>
      </p:pic>
      <p:pic>
        <p:nvPicPr>
          <p:cNvPr id="2" name="Picture 1"/>
          <p:cNvPicPr>
            <a:picLocks noChangeAspect="1"/>
          </p:cNvPicPr>
          <p:nvPr/>
        </p:nvPicPr>
        <p:blipFill>
          <a:blip r:embed="rId3"/>
          <a:stretch>
            <a:fillRect/>
          </a:stretch>
        </p:blipFill>
        <p:spPr>
          <a:xfrm>
            <a:off x="650590" y="1465428"/>
            <a:ext cx="4176122" cy="4176122"/>
          </a:xfrm>
          <a:prstGeom prst="rect">
            <a:avLst/>
          </a:prstGeom>
        </p:spPr>
      </p:pic>
    </p:spTree>
    <p:extLst>
      <p:ext uri="{BB962C8B-B14F-4D97-AF65-F5344CB8AC3E}">
        <p14:creationId xmlns:p14="http://schemas.microsoft.com/office/powerpoint/2010/main" val="1085707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a:extLst>
              <a:ext uri="{FF2B5EF4-FFF2-40B4-BE49-F238E27FC236}">
                <a16:creationId xmlns:a16="http://schemas.microsoft.com/office/drawing/2014/main" id="{2115B887-9F6F-4545-AD42-BE4B80EE7F5C}"/>
              </a:ext>
            </a:extLst>
          </p:cNvPr>
          <p:cNvSpPr>
            <a:spLocks noGrp="1"/>
          </p:cNvSpPr>
          <p:nvPr>
            <p:ph type="title"/>
          </p:nvPr>
        </p:nvSpPr>
        <p:spPr>
          <a:xfrm>
            <a:off x="282011" y="129426"/>
            <a:ext cx="10223323" cy="604078"/>
          </a:xfrm>
        </p:spPr>
        <p:txBody>
          <a:bodyPr/>
          <a:lstStyle/>
          <a:p>
            <a:pPr>
              <a:lnSpc>
                <a:spcPct val="100000"/>
              </a:lnSpc>
            </a:pPr>
            <a:r>
              <a:rPr lang="en-US" sz="1800" b="1" dirty="0" smtClean="0">
                <a:solidFill>
                  <a:srgbClr val="007BB9"/>
                </a:solidFill>
                <a:latin typeface="Lato"/>
                <a:ea typeface="+mn-ea"/>
                <a:cs typeface="+mn-cs"/>
              </a:rPr>
              <a:t>Level 4 Adult Placement/Shared Lives</a:t>
            </a:r>
            <a:endParaRPr lang="en-US" b="1" dirty="0"/>
          </a:p>
        </p:txBody>
      </p:sp>
      <p:graphicFrame>
        <p:nvGraphicFramePr>
          <p:cNvPr id="9" name="Diagram 8"/>
          <p:cNvGraphicFramePr/>
          <p:nvPr>
            <p:extLst>
              <p:ext uri="{D42A27DB-BD31-4B8C-83A1-F6EECF244321}">
                <p14:modId xmlns:p14="http://schemas.microsoft.com/office/powerpoint/2010/main" val="869912992"/>
              </p:ext>
            </p:extLst>
          </p:nvPr>
        </p:nvGraphicFramePr>
        <p:xfrm>
          <a:off x="5203371" y="1129395"/>
          <a:ext cx="7046686" cy="4858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Rectangle 18"/>
          <p:cNvSpPr/>
          <p:nvPr/>
        </p:nvSpPr>
        <p:spPr>
          <a:xfrm>
            <a:off x="41679" y="4796784"/>
            <a:ext cx="3916457" cy="276999"/>
          </a:xfrm>
          <a:prstGeom prst="rect">
            <a:avLst/>
          </a:prstGeom>
          <a:solidFill>
            <a:schemeClr val="tx1">
              <a:lumMod val="50000"/>
              <a:lumOff val="50000"/>
            </a:schemeClr>
          </a:solidFill>
        </p:spPr>
        <p:txBody>
          <a:bodyPr wrap="square">
            <a:spAutoFit/>
          </a:bodyPr>
          <a:lstStyle/>
          <a:p>
            <a:r>
              <a:rPr lang="en-GB" sz="1200" b="1" dirty="0">
                <a:solidFill>
                  <a:schemeClr val="bg1"/>
                </a:solidFill>
                <a:latin typeface="Lato"/>
                <a:ea typeface="Times New Roman" panose="02020603050405020304" pitchFamily="18" charset="0"/>
                <a:cs typeface="Times New Roman" panose="02020603050405020304" pitchFamily="18" charset="0"/>
              </a:rPr>
              <a:t>Centre approval and qualification approval denied</a:t>
            </a:r>
            <a:endParaRPr lang="en-GB" sz="1200" b="1" dirty="0">
              <a:solidFill>
                <a:schemeClr val="bg1"/>
              </a:solidFill>
            </a:endParaRPr>
          </a:p>
        </p:txBody>
      </p:sp>
      <p:sp>
        <p:nvSpPr>
          <p:cNvPr id="20" name="Rectangle 19"/>
          <p:cNvSpPr/>
          <p:nvPr/>
        </p:nvSpPr>
        <p:spPr>
          <a:xfrm>
            <a:off x="41679" y="3745974"/>
            <a:ext cx="3916457" cy="276999"/>
          </a:xfrm>
          <a:prstGeom prst="rect">
            <a:avLst/>
          </a:prstGeom>
          <a:solidFill>
            <a:srgbClr val="00B050"/>
          </a:solidFill>
          <a:ln>
            <a:solidFill>
              <a:srgbClr val="00B050"/>
            </a:solidFill>
          </a:ln>
        </p:spPr>
        <p:txBody>
          <a:bodyPr wrap="none">
            <a:spAutoFit/>
          </a:bodyPr>
          <a:lstStyle/>
          <a:p>
            <a:pPr lvl="0">
              <a:spcAft>
                <a:spcPts val="0"/>
              </a:spcAft>
            </a:pPr>
            <a:r>
              <a:rPr lang="en-GB" sz="1200" b="1" dirty="0">
                <a:solidFill>
                  <a:schemeClr val="bg1"/>
                </a:solidFill>
                <a:latin typeface="Lato"/>
                <a:ea typeface="Times New Roman" panose="02020603050405020304" pitchFamily="18" charset="0"/>
                <a:cs typeface="Times New Roman" panose="02020603050405020304" pitchFamily="18" charset="0"/>
              </a:rPr>
              <a:t>Centre approval and qualification approval granted</a:t>
            </a:r>
            <a:endParaRPr lang="en-GB" sz="1200" b="1" dirty="0">
              <a:solidFill>
                <a:schemeClr val="bg1"/>
              </a:solidFill>
              <a:latin typeface="Cambria" panose="02040503050406030204" pitchFamily="18" charset="0"/>
              <a:ea typeface="Times New Roman" panose="02020603050405020304" pitchFamily="18" charset="0"/>
              <a:cs typeface="Times New Roman" panose="02020603050405020304" pitchFamily="18" charset="0"/>
            </a:endParaRPr>
          </a:p>
        </p:txBody>
      </p:sp>
      <p:sp>
        <p:nvSpPr>
          <p:cNvPr id="22" name="Rectangle 21"/>
          <p:cNvSpPr/>
          <p:nvPr/>
        </p:nvSpPr>
        <p:spPr>
          <a:xfrm>
            <a:off x="41679" y="4093082"/>
            <a:ext cx="5545108" cy="276999"/>
          </a:xfrm>
          <a:prstGeom prst="rect">
            <a:avLst/>
          </a:prstGeom>
          <a:solidFill>
            <a:schemeClr val="accent5"/>
          </a:solidFill>
          <a:ln>
            <a:solidFill>
              <a:schemeClr val="accent5"/>
            </a:solidFill>
          </a:ln>
        </p:spPr>
        <p:txBody>
          <a:bodyPr wrap="none">
            <a:spAutoFit/>
          </a:bodyPr>
          <a:lstStyle/>
          <a:p>
            <a:pPr lvl="0"/>
            <a:r>
              <a:rPr lang="en-GB" sz="1200" b="1" dirty="0">
                <a:solidFill>
                  <a:schemeClr val="accent5">
                    <a:lumMod val="50000"/>
                  </a:schemeClr>
                </a:solidFill>
                <a:latin typeface="Lato"/>
                <a:ea typeface="Times New Roman" panose="02020603050405020304" pitchFamily="18" charset="0"/>
                <a:cs typeface="Times New Roman" panose="02020603050405020304" pitchFamily="18" charset="0"/>
              </a:rPr>
              <a:t>Centre approval and qualification approval granted subject to action plan</a:t>
            </a:r>
            <a:endParaRPr lang="en-GB" sz="1200" b="1" dirty="0">
              <a:solidFill>
                <a:schemeClr val="accent5">
                  <a:lumMod val="50000"/>
                </a:schemeClr>
              </a:solidFill>
              <a:latin typeface="Cambria" panose="02040503050406030204" pitchFamily="18" charset="0"/>
              <a:ea typeface="Times New Roman" panose="02020603050405020304" pitchFamily="18" charset="0"/>
              <a:cs typeface="Times New Roman" panose="02020603050405020304" pitchFamily="18" charset="0"/>
            </a:endParaRPr>
          </a:p>
        </p:txBody>
      </p:sp>
      <p:sp>
        <p:nvSpPr>
          <p:cNvPr id="23" name="Rectangle 22"/>
          <p:cNvSpPr/>
          <p:nvPr/>
        </p:nvSpPr>
        <p:spPr>
          <a:xfrm>
            <a:off x="41679" y="4444166"/>
            <a:ext cx="5607625" cy="276999"/>
          </a:xfrm>
          <a:prstGeom prst="rect">
            <a:avLst/>
          </a:prstGeom>
          <a:solidFill>
            <a:srgbClr val="FFC000"/>
          </a:solidFill>
        </p:spPr>
        <p:txBody>
          <a:bodyPr wrap="none">
            <a:spAutoFit/>
          </a:bodyPr>
          <a:lstStyle/>
          <a:p>
            <a:pPr lvl="0"/>
            <a:r>
              <a:rPr lang="en-GB" sz="1200" b="1" dirty="0">
                <a:solidFill>
                  <a:schemeClr val="bg1"/>
                </a:solidFill>
                <a:latin typeface="Lato"/>
                <a:ea typeface="Times New Roman" panose="02020603050405020304" pitchFamily="18" charset="0"/>
                <a:cs typeface="Times New Roman" panose="02020603050405020304" pitchFamily="18" charset="0"/>
              </a:rPr>
              <a:t>Centre approval and qualification approval withheld subject to action plan</a:t>
            </a:r>
            <a:endParaRPr lang="en-GB" sz="1200" b="1" dirty="0">
              <a:solidFill>
                <a:schemeClr val="bg1"/>
              </a:solidFill>
              <a:latin typeface="Cambria" panose="02040503050406030204" pitchFamily="18" charset="0"/>
              <a:ea typeface="Times New Roman" panose="02020603050405020304" pitchFamily="18" charset="0"/>
              <a:cs typeface="Times New Roman" panose="02020603050405020304" pitchFamily="18" charset="0"/>
            </a:endParaRPr>
          </a:p>
        </p:txBody>
      </p:sp>
      <p:grpSp>
        <p:nvGrpSpPr>
          <p:cNvPr id="3" name="Group 2"/>
          <p:cNvGrpSpPr/>
          <p:nvPr/>
        </p:nvGrpSpPr>
        <p:grpSpPr>
          <a:xfrm>
            <a:off x="282010" y="1151555"/>
            <a:ext cx="4520807" cy="903921"/>
            <a:chOff x="439886" y="2106841"/>
            <a:chExt cx="3920668" cy="903921"/>
          </a:xfrm>
        </p:grpSpPr>
        <p:sp>
          <p:nvSpPr>
            <p:cNvPr id="11" name="Rounded Rectangle 10"/>
            <p:cNvSpPr/>
            <p:nvPr/>
          </p:nvSpPr>
          <p:spPr>
            <a:xfrm>
              <a:off x="439886" y="2106841"/>
              <a:ext cx="3920668" cy="903921"/>
            </a:xfrm>
            <a:prstGeom prst="round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2" name="Rounded Rectangle 4"/>
            <p:cNvSpPr txBox="1"/>
            <p:nvPr/>
          </p:nvSpPr>
          <p:spPr>
            <a:xfrm>
              <a:off x="484012" y="2150967"/>
              <a:ext cx="3832416" cy="81566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marL="0" lvl="0" indent="0" algn="r" defTabSz="800100">
                <a:lnSpc>
                  <a:spcPct val="90000"/>
                </a:lnSpc>
                <a:spcBef>
                  <a:spcPct val="0"/>
                </a:spcBef>
                <a:spcAft>
                  <a:spcPct val="35000"/>
                </a:spcAft>
                <a:buNone/>
              </a:pPr>
              <a:endParaRPr lang="en-US" sz="2800" b="1" kern="1200" dirty="0">
                <a:latin typeface="Lato"/>
                <a:ea typeface="+mn-ea"/>
                <a:cs typeface="+mn-cs"/>
              </a:endParaRPr>
            </a:p>
          </p:txBody>
        </p:sp>
      </p:grpSp>
      <p:sp>
        <p:nvSpPr>
          <p:cNvPr id="15" name="Right Arrow 4"/>
          <p:cNvSpPr txBox="1"/>
          <p:nvPr/>
        </p:nvSpPr>
        <p:spPr>
          <a:xfrm>
            <a:off x="0" y="5825614"/>
            <a:ext cx="12192000" cy="1032386"/>
          </a:xfrm>
          <a:prstGeom prst="rect">
            <a:avLst/>
          </a:prstGeom>
          <a:solidFill>
            <a:schemeClr val="tx2"/>
          </a:solidFill>
          <a:ln>
            <a:solidFill>
              <a:schemeClr val="tx1">
                <a:lumMod val="50000"/>
                <a:lumOff val="50000"/>
              </a:schemeClr>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000" tIns="72000" rIns="72000" bIns="72000" numCol="1" spcCol="1270" anchor="ctr" anchorCtr="0">
            <a:noAutofit/>
          </a:bodyPr>
          <a:lstStyle/>
          <a:p>
            <a:pPr marL="0" lvl="1" indent="0" algn="l" defTabSz="622300">
              <a:lnSpc>
                <a:spcPct val="100000"/>
              </a:lnSpc>
              <a:spcBef>
                <a:spcPct val="0"/>
              </a:spcBef>
              <a:spcAft>
                <a:spcPct val="15000"/>
              </a:spcAft>
              <a:tabLst/>
            </a:pPr>
            <a:r>
              <a:rPr lang="en-GB" sz="1400" kern="1200" dirty="0" smtClean="0">
                <a:solidFill>
                  <a:schemeClr val="bg1"/>
                </a:solidFill>
                <a:effectLst/>
                <a:latin typeface="+mj-lt"/>
              </a:rPr>
              <a:t>Centres </a:t>
            </a:r>
            <a:r>
              <a:rPr lang="en-GB" sz="1400" kern="1200" dirty="0">
                <a:solidFill>
                  <a:schemeClr val="bg1"/>
                </a:solidFill>
                <a:effectLst/>
                <a:latin typeface="+mj-lt"/>
              </a:rPr>
              <a:t>must seek formal approval from the Awarding Body BEFORE delivering this qualification. </a:t>
            </a:r>
            <a:endParaRPr lang="en-GB" sz="1400" kern="1200" dirty="0">
              <a:solidFill>
                <a:schemeClr val="bg1"/>
              </a:solidFill>
              <a:latin typeface="+mj-lt"/>
            </a:endParaRPr>
          </a:p>
          <a:p>
            <a:pPr marL="0" lvl="1" indent="0" algn="l" defTabSz="622300">
              <a:lnSpc>
                <a:spcPct val="100000"/>
              </a:lnSpc>
              <a:spcBef>
                <a:spcPct val="0"/>
              </a:spcBef>
              <a:spcAft>
                <a:spcPct val="15000"/>
              </a:spcAft>
              <a:tabLst/>
            </a:pPr>
            <a:r>
              <a:rPr lang="en-GB" sz="1400" kern="1200" dirty="0" smtClean="0">
                <a:solidFill>
                  <a:schemeClr val="bg1"/>
                </a:solidFill>
                <a:latin typeface="+mj-lt"/>
              </a:rPr>
              <a:t>Information </a:t>
            </a:r>
            <a:r>
              <a:rPr lang="en-GB" sz="1400" kern="1200" dirty="0">
                <a:solidFill>
                  <a:schemeClr val="bg1"/>
                </a:solidFill>
                <a:latin typeface="+mj-lt"/>
              </a:rPr>
              <a:t>about the </a:t>
            </a:r>
            <a:r>
              <a:rPr lang="en-GB" sz="1400" kern="1200" dirty="0" smtClean="0">
                <a:solidFill>
                  <a:schemeClr val="bg1"/>
                </a:solidFill>
                <a:latin typeface="+mj-lt"/>
              </a:rPr>
              <a:t>approval </a:t>
            </a:r>
            <a:r>
              <a:rPr lang="en-GB" sz="1400" kern="1200" dirty="0">
                <a:solidFill>
                  <a:schemeClr val="bg1"/>
                </a:solidFill>
                <a:latin typeface="+mj-lt"/>
              </a:rPr>
              <a:t>process and expectations </a:t>
            </a:r>
            <a:r>
              <a:rPr lang="en-GB" sz="1400" kern="1200" dirty="0" smtClean="0">
                <a:solidFill>
                  <a:schemeClr val="bg1"/>
                </a:solidFill>
                <a:latin typeface="+mj-lt"/>
              </a:rPr>
              <a:t>will be available </a:t>
            </a:r>
            <a:r>
              <a:rPr lang="en-GB" sz="1400" kern="1200" dirty="0">
                <a:solidFill>
                  <a:schemeClr val="bg1"/>
                </a:solidFill>
                <a:latin typeface="+mj-lt"/>
              </a:rPr>
              <a:t>from the Health and Care Learning Wales website </a:t>
            </a:r>
            <a:r>
              <a:rPr lang="en-US" sz="1400" kern="1200" dirty="0">
                <a:solidFill>
                  <a:schemeClr val="bg1"/>
                </a:solidFill>
                <a:latin typeface="+mj-lt"/>
                <a:hlinkClick r:id="rId8"/>
              </a:rPr>
              <a:t>https://www.healthandcarelearning.wales</a:t>
            </a:r>
            <a:endParaRPr lang="en-GB" sz="1400" kern="1200" dirty="0">
              <a:solidFill>
                <a:schemeClr val="bg1"/>
              </a:solidFill>
              <a:latin typeface="+mj-lt"/>
            </a:endParaRPr>
          </a:p>
        </p:txBody>
      </p:sp>
      <p:sp>
        <p:nvSpPr>
          <p:cNvPr id="2" name="Content Placeholder 1"/>
          <p:cNvSpPr>
            <a:spLocks noGrp="1"/>
          </p:cNvSpPr>
          <p:nvPr>
            <p:ph sz="quarter" idx="10"/>
          </p:nvPr>
        </p:nvSpPr>
        <p:spPr>
          <a:xfrm>
            <a:off x="41679" y="1189350"/>
            <a:ext cx="4761139" cy="970189"/>
          </a:xfrm>
        </p:spPr>
        <p:txBody>
          <a:bodyPr/>
          <a:lstStyle/>
          <a:p>
            <a:pPr algn="ctr">
              <a:spcBef>
                <a:spcPts val="1600"/>
              </a:spcBef>
              <a:spcAft>
                <a:spcPts val="0"/>
              </a:spcAft>
            </a:pPr>
            <a:r>
              <a:rPr lang="en-GB" sz="2400" b="1" dirty="0">
                <a:solidFill>
                  <a:schemeClr val="bg1"/>
                </a:solidFill>
                <a:latin typeface="Lato"/>
                <a:cs typeface="Arial" panose="020B0604020202020204" pitchFamily="34" charset="0"/>
              </a:rPr>
              <a:t>How do I gain qualification approval?</a:t>
            </a:r>
          </a:p>
          <a:p>
            <a:pPr algn="ctr"/>
            <a:endParaRPr lang="en-GB" sz="1600" dirty="0">
              <a:solidFill>
                <a:srgbClr val="FF0000"/>
              </a:solidFill>
              <a:latin typeface="Cambria" panose="0204050305040603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43170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9F5CE4A0-023E-7743-9994-3B34800878BF}"/>
              </a:ext>
            </a:extLst>
          </p:cNvPr>
          <p:cNvSpPr txBox="1">
            <a:spLocks/>
          </p:cNvSpPr>
          <p:nvPr/>
        </p:nvSpPr>
        <p:spPr>
          <a:xfrm>
            <a:off x="282011" y="370384"/>
            <a:ext cx="10223323"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1400" b="0" i="0" u="none" strike="noStrike" kern="1200" cap="none" spc="0" normalizeH="0" baseline="0" noProof="0" dirty="0" smtClean="0">
                <a:ln>
                  <a:noFill/>
                </a:ln>
                <a:solidFill>
                  <a:srgbClr val="007BB9"/>
                </a:solidFill>
                <a:effectLst/>
                <a:uLnTx/>
                <a:uFillTx/>
                <a:latin typeface="Arial" panose="020B0604020202020204"/>
                <a:ea typeface="+mj-ea"/>
                <a:cs typeface="+mj-cs"/>
              </a:rPr>
              <a:t>Awarding Body - Key Documents Centre and Quality Documents (approval AND ongoing delivery)</a:t>
            </a:r>
            <a:endParaRPr kumimoji="0" lang="en-GB"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pic>
        <p:nvPicPr>
          <p:cNvPr id="3" name="Picture 2"/>
          <p:cNvPicPr>
            <a:picLocks noChangeAspect="1"/>
          </p:cNvPicPr>
          <p:nvPr/>
        </p:nvPicPr>
        <p:blipFill>
          <a:blip r:embed="rId3"/>
          <a:stretch>
            <a:fillRect/>
          </a:stretch>
        </p:blipFill>
        <p:spPr>
          <a:xfrm>
            <a:off x="125973" y="977966"/>
            <a:ext cx="2415628" cy="3417540"/>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 name="Picture 3"/>
          <p:cNvPicPr>
            <a:picLocks noChangeAspect="1"/>
          </p:cNvPicPr>
          <p:nvPr/>
        </p:nvPicPr>
        <p:blipFill>
          <a:blip r:embed="rId4"/>
          <a:stretch>
            <a:fillRect/>
          </a:stretch>
        </p:blipFill>
        <p:spPr>
          <a:xfrm>
            <a:off x="3394311" y="966505"/>
            <a:ext cx="2318641" cy="3280328"/>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7"/>
          <p:cNvPicPr>
            <a:picLocks noChangeAspect="1"/>
          </p:cNvPicPr>
          <p:nvPr/>
        </p:nvPicPr>
        <p:blipFill>
          <a:blip r:embed="rId5"/>
          <a:stretch>
            <a:fillRect/>
          </a:stretch>
        </p:blipFill>
        <p:spPr>
          <a:xfrm>
            <a:off x="4408824" y="1929600"/>
            <a:ext cx="2303082" cy="3258340"/>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Picture 6"/>
          <p:cNvPicPr>
            <a:picLocks noChangeAspect="1"/>
          </p:cNvPicPr>
          <p:nvPr/>
        </p:nvPicPr>
        <p:blipFill>
          <a:blip r:embed="rId6"/>
          <a:stretch>
            <a:fillRect/>
          </a:stretch>
        </p:blipFill>
        <p:spPr>
          <a:xfrm>
            <a:off x="5432098" y="3144360"/>
            <a:ext cx="2267128" cy="3250106"/>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p:cNvPicPr>
            <a:picLocks noChangeAspect="1"/>
          </p:cNvPicPr>
          <p:nvPr/>
        </p:nvPicPr>
        <p:blipFill>
          <a:blip r:embed="rId7"/>
          <a:stretch>
            <a:fillRect/>
          </a:stretch>
        </p:blipFill>
        <p:spPr>
          <a:xfrm>
            <a:off x="694356" y="2538063"/>
            <a:ext cx="2482385" cy="3417540"/>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 name="Picture 8"/>
          <p:cNvPicPr>
            <a:picLocks noChangeAspect="1"/>
          </p:cNvPicPr>
          <p:nvPr/>
        </p:nvPicPr>
        <p:blipFill>
          <a:blip r:embed="rId8"/>
          <a:stretch>
            <a:fillRect/>
          </a:stretch>
        </p:blipFill>
        <p:spPr>
          <a:xfrm>
            <a:off x="7816922" y="956140"/>
            <a:ext cx="2808643" cy="3813273"/>
          </a:xfrm>
          <a:prstGeom prst="rect">
            <a:avLst/>
          </a:prstGeom>
        </p:spPr>
      </p:pic>
      <p:pic>
        <p:nvPicPr>
          <p:cNvPr id="6" name="Picture 5"/>
          <p:cNvPicPr>
            <a:picLocks noChangeAspect="1"/>
          </p:cNvPicPr>
          <p:nvPr/>
        </p:nvPicPr>
        <p:blipFill>
          <a:blip r:embed="rId9"/>
          <a:stretch>
            <a:fillRect/>
          </a:stretch>
        </p:blipFill>
        <p:spPr>
          <a:xfrm>
            <a:off x="9462816" y="2686736"/>
            <a:ext cx="2445781" cy="3423098"/>
          </a:xfrm>
          <a:prstGeom prst="rect">
            <a:avLst/>
          </a:prstGeom>
        </p:spPr>
      </p:pic>
    </p:spTree>
    <p:extLst>
      <p:ext uri="{BB962C8B-B14F-4D97-AF65-F5344CB8AC3E}">
        <p14:creationId xmlns:p14="http://schemas.microsoft.com/office/powerpoint/2010/main" val="3049645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a:spLocks noGrp="1"/>
          </p:cNvSpPr>
          <p:nvPr>
            <p:ph sz="quarter" idx="10"/>
          </p:nvPr>
        </p:nvSpPr>
        <p:spPr>
          <a:xfrm>
            <a:off x="195490" y="1018268"/>
            <a:ext cx="6437539" cy="774246"/>
          </a:xfrm>
        </p:spPr>
        <p:txBody>
          <a:bodyPr/>
          <a:lstStyle/>
          <a:p>
            <a:pPr algn="ctr">
              <a:spcBef>
                <a:spcPts val="1600"/>
              </a:spcBef>
              <a:spcAft>
                <a:spcPts val="0"/>
              </a:spcAft>
            </a:pPr>
            <a:r>
              <a:rPr lang="en-GB" sz="2400" b="1" dirty="0">
                <a:solidFill>
                  <a:srgbClr val="FF0000"/>
                </a:solidFill>
                <a:latin typeface="Lato"/>
                <a:cs typeface="Arial" panose="020B0604020202020204" pitchFamily="34" charset="0"/>
              </a:rPr>
              <a:t>How do I register </a:t>
            </a:r>
            <a:r>
              <a:rPr lang="en-GB" sz="2400" b="1" dirty="0" smtClean="0">
                <a:solidFill>
                  <a:srgbClr val="FF0000"/>
                </a:solidFill>
                <a:latin typeface="Lato"/>
                <a:cs typeface="Arial" panose="020B0604020202020204" pitchFamily="34" charset="0"/>
              </a:rPr>
              <a:t>learners</a:t>
            </a:r>
            <a:r>
              <a:rPr lang="en-GB" sz="2400" b="1" dirty="0">
                <a:solidFill>
                  <a:srgbClr val="FF0000"/>
                </a:solidFill>
                <a:latin typeface="Lato"/>
                <a:cs typeface="Arial" panose="020B0604020202020204" pitchFamily="34" charset="0"/>
              </a:rPr>
              <a:t>?</a:t>
            </a:r>
          </a:p>
          <a:p>
            <a:pPr algn="ctr"/>
            <a:endParaRPr lang="en-GB" sz="1600" dirty="0">
              <a:solidFill>
                <a:srgbClr val="FF0000"/>
              </a:solidFill>
              <a:latin typeface="Cambria" panose="02040503050406030204" pitchFamily="18" charset="0"/>
              <a:ea typeface="Times New Roman" panose="02020603050405020304" pitchFamily="18" charset="0"/>
              <a:cs typeface="Times New Roman" panose="02020603050405020304" pitchFamily="18" charset="0"/>
            </a:endParaRPr>
          </a:p>
        </p:txBody>
      </p:sp>
      <p:sp>
        <p:nvSpPr>
          <p:cNvPr id="6" name="Rectangle 5"/>
          <p:cNvSpPr/>
          <p:nvPr/>
        </p:nvSpPr>
        <p:spPr>
          <a:xfrm>
            <a:off x="282011" y="1534264"/>
            <a:ext cx="6096000" cy="1738938"/>
          </a:xfrm>
          <a:prstGeom prst="rect">
            <a:avLst/>
          </a:prstGeom>
        </p:spPr>
        <p:txBody>
          <a:bodyPr>
            <a:spAutoFit/>
          </a:bodyPr>
          <a:lstStyle/>
          <a:p>
            <a:pPr>
              <a:spcBef>
                <a:spcPts val="1600"/>
              </a:spcBef>
              <a:spcAft>
                <a:spcPts val="0"/>
              </a:spcAft>
            </a:pPr>
            <a:r>
              <a:rPr lang="en-GB" b="1" dirty="0" smtClean="0">
                <a:solidFill>
                  <a:srgbClr val="00B0F0"/>
                </a:solidFill>
                <a:latin typeface="Lato"/>
                <a:cs typeface="Arial" panose="020B0604020202020204" pitchFamily="34" charset="0"/>
              </a:rPr>
              <a:t>Registration</a:t>
            </a:r>
            <a:endParaRPr lang="en-GB" b="1" dirty="0">
              <a:solidFill>
                <a:srgbClr val="64B4E6"/>
              </a:solidFill>
              <a:latin typeface="Lato"/>
              <a:cs typeface="Arial" panose="020B0604020202020204" pitchFamily="34" charset="0"/>
            </a:endParaRPr>
          </a:p>
          <a:p>
            <a:pPr>
              <a:spcBef>
                <a:spcPts val="200"/>
              </a:spcBef>
              <a:spcAft>
                <a:spcPts val="200"/>
              </a:spcAft>
            </a:pPr>
            <a:r>
              <a:rPr lang="en-GB" sz="1200" dirty="0">
                <a:latin typeface="Lato"/>
                <a:ea typeface="Times New Roman" panose="02020603050405020304" pitchFamily="18" charset="0"/>
                <a:cs typeface="Times New Roman" panose="02020603050405020304" pitchFamily="18" charset="0"/>
              </a:rPr>
              <a:t>Learners are registered </a:t>
            </a:r>
            <a:r>
              <a:rPr lang="en-GB" sz="1200" dirty="0" smtClean="0">
                <a:latin typeface="Lato"/>
                <a:ea typeface="Times New Roman" panose="02020603050405020304" pitchFamily="18" charset="0"/>
                <a:cs typeface="Times New Roman" panose="02020603050405020304" pitchFamily="18" charset="0"/>
              </a:rPr>
              <a:t>through </a:t>
            </a:r>
            <a:r>
              <a:rPr lang="en-GB" sz="1200" dirty="0">
                <a:latin typeface="Lato"/>
                <a:ea typeface="Times New Roman" panose="02020603050405020304" pitchFamily="18" charset="0"/>
                <a:cs typeface="Times New Roman" panose="02020603050405020304" pitchFamily="18" charset="0"/>
              </a:rPr>
              <a:t>our web-based registration and certification system Walled Garden. The City &amp; Guilds Walled Garden allows centres to submit registrations on a 'roll-on/roll-off' basis i.e. registrations can be submitted at any time and in any number throughout the calendar year. </a:t>
            </a:r>
            <a:endParaRPr lang="en-GB" sz="12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200" dirty="0">
                <a:latin typeface="Lato"/>
                <a:ea typeface="Times New Roman" panose="02020603050405020304" pitchFamily="18" charset="0"/>
                <a:cs typeface="Times New Roman" panose="02020603050405020304" pitchFamily="18" charset="0"/>
              </a:rPr>
              <a:t>For more information on the registration and certification process please refer to the Administration Handbook </a:t>
            </a:r>
            <a:r>
              <a:rPr lang="en-GB" sz="1200" dirty="0">
                <a:latin typeface="Lato"/>
                <a:ea typeface="Times New Roman" panose="02020603050405020304" pitchFamily="18" charset="0"/>
                <a:cs typeface="Arial" panose="020B0604020202020204" pitchFamily="34" charset="0"/>
              </a:rPr>
              <a:t>(Introduction to working with City &amp; Guilds and WJEC)</a:t>
            </a:r>
            <a:r>
              <a:rPr lang="en-GB" sz="1200" dirty="0">
                <a:latin typeface="Lato"/>
                <a:ea typeface="Times New Roman" panose="02020603050405020304" pitchFamily="18" charset="0"/>
                <a:cs typeface="Times New Roman" panose="02020603050405020304" pitchFamily="18" charset="0"/>
              </a:rPr>
              <a:t> available from the consortium website at </a:t>
            </a:r>
            <a:r>
              <a:rPr lang="en-GB" sz="1200" b="1" dirty="0">
                <a:latin typeface="Lato"/>
                <a:ea typeface="Times New Roman" panose="02020603050405020304" pitchFamily="18" charset="0"/>
                <a:cs typeface="Times New Roman" panose="02020603050405020304" pitchFamily="18" charset="0"/>
                <a:hlinkClick r:id="rId2"/>
              </a:rPr>
              <a:t>www.healthandcarelearning.wales</a:t>
            </a:r>
            <a:r>
              <a:rPr lang="en-GB" sz="1200" dirty="0">
                <a:latin typeface="Lato"/>
                <a:ea typeface="Times New Roman" panose="02020603050405020304" pitchFamily="18" charset="0"/>
                <a:cs typeface="Times New Roman" panose="02020603050405020304" pitchFamily="18" charset="0"/>
              </a:rPr>
              <a:t>.</a:t>
            </a:r>
            <a:endParaRPr lang="en-GB" sz="1200" dirty="0">
              <a:effectLst/>
              <a:latin typeface="CongressSans"/>
              <a:ea typeface="Times New Roman" panose="02020603050405020304" pitchFamily="18" charset="0"/>
              <a:cs typeface="Times New Roman" panose="02020603050405020304" pitchFamily="18" charset="0"/>
            </a:endParaRPr>
          </a:p>
        </p:txBody>
      </p:sp>
      <p:sp>
        <p:nvSpPr>
          <p:cNvPr id="7" name="Rectangle 6"/>
          <p:cNvSpPr/>
          <p:nvPr/>
        </p:nvSpPr>
        <p:spPr>
          <a:xfrm>
            <a:off x="282011" y="3526750"/>
            <a:ext cx="8818446" cy="738664"/>
          </a:xfrm>
          <a:prstGeom prst="rect">
            <a:avLst/>
          </a:prstGeom>
        </p:spPr>
        <p:txBody>
          <a:bodyPr wrap="square">
            <a:spAutoFit/>
          </a:bodyPr>
          <a:lstStyle/>
          <a:p>
            <a:pPr lvl="0">
              <a:spcBef>
                <a:spcPts val="1600"/>
              </a:spcBef>
            </a:pPr>
            <a:r>
              <a:rPr lang="en-GB" b="1" dirty="0">
                <a:solidFill>
                  <a:srgbClr val="00B0F0"/>
                </a:solidFill>
                <a:latin typeface="Lato"/>
                <a:cs typeface="Arial" panose="020B0604020202020204" pitchFamily="34" charset="0"/>
              </a:rPr>
              <a:t>Walled Garden – support and guidance </a:t>
            </a:r>
            <a:endParaRPr lang="en-GB" b="1" dirty="0">
              <a:solidFill>
                <a:srgbClr val="64B4E6"/>
              </a:solidFill>
              <a:latin typeface="Lato"/>
              <a:cs typeface="Arial" panose="020B0604020202020204" pitchFamily="34" charset="0"/>
            </a:endParaRPr>
          </a:p>
          <a:p>
            <a:r>
              <a:rPr lang="en-GB" sz="1200" dirty="0">
                <a:hlinkClick r:id="rId3"/>
              </a:rPr>
              <a:t>https://www.cityandguilds.com/what-we-offer/centres/working-with-us/walled-garden</a:t>
            </a:r>
            <a:endParaRPr lang="en-GB" sz="1200" dirty="0"/>
          </a:p>
          <a:p>
            <a:endParaRPr lang="en-GB" sz="1200" dirty="0"/>
          </a:p>
        </p:txBody>
      </p:sp>
      <p:pic>
        <p:nvPicPr>
          <p:cNvPr id="8" name="Picture 7"/>
          <p:cNvPicPr>
            <a:picLocks noChangeAspect="1"/>
          </p:cNvPicPr>
          <p:nvPr/>
        </p:nvPicPr>
        <p:blipFill>
          <a:blip r:embed="rId4"/>
          <a:stretch>
            <a:fillRect/>
          </a:stretch>
        </p:blipFill>
        <p:spPr>
          <a:xfrm>
            <a:off x="7445829" y="1125997"/>
            <a:ext cx="4362223" cy="5459405"/>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9" name="Title 9">
            <a:extLst>
              <a:ext uri="{FF2B5EF4-FFF2-40B4-BE49-F238E27FC236}">
                <a16:creationId xmlns:a16="http://schemas.microsoft.com/office/drawing/2014/main" id="{2115B887-9F6F-4545-AD42-BE4B80EE7F5C}"/>
              </a:ext>
            </a:extLst>
          </p:cNvPr>
          <p:cNvSpPr>
            <a:spLocks noGrp="1"/>
          </p:cNvSpPr>
          <p:nvPr>
            <p:ph type="title"/>
          </p:nvPr>
        </p:nvSpPr>
        <p:spPr/>
        <p:txBody>
          <a:bodyPr/>
          <a:lstStyle/>
          <a:p>
            <a:pPr>
              <a:lnSpc>
                <a:spcPct val="100000"/>
              </a:lnSpc>
            </a:pPr>
            <a:r>
              <a:rPr lang="en-US" sz="1800" b="1" dirty="0" smtClean="0">
                <a:solidFill>
                  <a:srgbClr val="007BB9"/>
                </a:solidFill>
                <a:latin typeface="Lato"/>
                <a:ea typeface="+mn-ea"/>
                <a:cs typeface="+mn-cs"/>
              </a:rPr>
              <a:t>Level 4 Adult Placement/Shared Lives </a:t>
            </a:r>
            <a:endParaRPr lang="en-US" b="1" dirty="0"/>
          </a:p>
        </p:txBody>
      </p:sp>
    </p:spTree>
    <p:extLst>
      <p:ext uri="{BB962C8B-B14F-4D97-AF65-F5344CB8AC3E}">
        <p14:creationId xmlns:p14="http://schemas.microsoft.com/office/powerpoint/2010/main" val="1400770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74026" y="1008824"/>
            <a:ext cx="4491958" cy="3592182"/>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 name="Picture 2"/>
          <p:cNvPicPr>
            <a:picLocks noChangeAspect="1"/>
          </p:cNvPicPr>
          <p:nvPr/>
        </p:nvPicPr>
        <p:blipFill>
          <a:blip r:embed="rId3"/>
          <a:stretch>
            <a:fillRect/>
          </a:stretch>
        </p:blipFill>
        <p:spPr>
          <a:xfrm>
            <a:off x="7624681" y="2190345"/>
            <a:ext cx="4337509" cy="4001268"/>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Rectangle 3"/>
          <p:cNvSpPr/>
          <p:nvPr/>
        </p:nvSpPr>
        <p:spPr>
          <a:xfrm>
            <a:off x="111241" y="6211669"/>
            <a:ext cx="11918804" cy="55399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40000"/>
                </a:solidFill>
                <a:effectLst/>
                <a:uLnTx/>
                <a:uFillTx/>
                <a:latin typeface="Arial" panose="020B0604020202020204"/>
                <a:ea typeface="+mn-ea"/>
                <a:cs typeface="+mn-cs"/>
                <a:hlinkClick r:id="rId4"/>
              </a:rPr>
              <a:t>https://</a:t>
            </a:r>
            <a:r>
              <a:rPr kumimoji="0" lang="en-GB" sz="1200" b="0" i="0" u="none" strike="noStrike" kern="1200" cap="none" spc="0" normalizeH="0" baseline="0" noProof="0" dirty="0" smtClean="0">
                <a:ln>
                  <a:noFill/>
                </a:ln>
                <a:solidFill>
                  <a:srgbClr val="140000"/>
                </a:solidFill>
                <a:effectLst/>
                <a:uLnTx/>
                <a:uFillTx/>
                <a:latin typeface="Arial" panose="020B0604020202020204"/>
                <a:ea typeface="+mn-ea"/>
                <a:cs typeface="+mn-cs"/>
                <a:hlinkClick r:id="rId4"/>
              </a:rPr>
              <a:t>www.cityandguilds.com/delivering-our-qualifications/centre-development/centre-document-library</a:t>
            </a:r>
            <a:endParaRPr kumimoji="0" lang="en-GB" sz="12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5" name="Content Placeholder 1"/>
          <p:cNvSpPr txBox="1">
            <a:spLocks/>
          </p:cNvSpPr>
          <p:nvPr/>
        </p:nvSpPr>
        <p:spPr>
          <a:xfrm>
            <a:off x="111241" y="366167"/>
            <a:ext cx="6437539" cy="774246"/>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600"/>
              </a:spcBef>
              <a:spcAft>
                <a:spcPts val="0"/>
              </a:spcAft>
              <a:buClr>
                <a:srgbClr val="F94130"/>
              </a:buClr>
              <a:buSzTx/>
              <a:buFont typeface="Arial"/>
              <a:buNone/>
              <a:tabLst/>
              <a:defRPr/>
            </a:pPr>
            <a:r>
              <a:rPr kumimoji="0" lang="en-GB" sz="2400" b="1" i="0" u="none" strike="noStrike" kern="1200" cap="none" spc="0" normalizeH="0" baseline="0" noProof="0" dirty="0" smtClean="0">
                <a:ln>
                  <a:noFill/>
                </a:ln>
                <a:solidFill>
                  <a:srgbClr val="FF0000"/>
                </a:solidFill>
                <a:effectLst/>
                <a:uLnTx/>
                <a:uFillTx/>
                <a:latin typeface="Lato"/>
                <a:ea typeface="+mn-ea"/>
                <a:cs typeface="Arial" panose="020B0604020202020204" pitchFamily="34" charset="0"/>
              </a:rPr>
              <a:t>Access to Assessment</a:t>
            </a:r>
          </a:p>
          <a:p>
            <a:pPr marL="0" marR="0" lvl="0" indent="0" algn="ctr" defTabSz="914400" rtl="0" eaLnBrk="1" fontAlgn="auto" latinLnBrk="0" hangingPunct="1">
              <a:lnSpc>
                <a:spcPct val="100000"/>
              </a:lnSpc>
              <a:spcBef>
                <a:spcPts val="1000"/>
              </a:spcBef>
              <a:spcAft>
                <a:spcPts val="600"/>
              </a:spcAft>
              <a:buClr>
                <a:srgbClr val="F94130"/>
              </a:buClr>
              <a:buSzTx/>
              <a:buFont typeface="Arial"/>
              <a:buNone/>
              <a:tabLst/>
              <a:defRPr/>
            </a:pPr>
            <a:endParaRPr kumimoji="0" lang="en-GB" sz="1600" b="0" i="0" u="none" strike="noStrike" kern="1200" cap="none" spc="0" normalizeH="0" baseline="0" noProof="0" dirty="0">
              <a:ln>
                <a:noFill/>
              </a:ln>
              <a:solidFill>
                <a:srgbClr val="FF0000"/>
              </a:solidFill>
              <a:effectLst/>
              <a:uLnTx/>
              <a:uFillTx/>
              <a:latin typeface="Cambria" panose="02040503050406030204" pitchFamily="18" charset="0"/>
              <a:ea typeface="Times New Roman" panose="02020603050405020304" pitchFamily="18" charset="0"/>
              <a:cs typeface="Times New Roman" panose="02020603050405020304" pitchFamily="18" charset="0"/>
            </a:endParaRPr>
          </a:p>
        </p:txBody>
      </p:sp>
      <p:sp>
        <p:nvSpPr>
          <p:cNvPr id="6" name="Rectangle 5"/>
          <p:cNvSpPr/>
          <p:nvPr/>
        </p:nvSpPr>
        <p:spPr>
          <a:xfrm>
            <a:off x="151974" y="1147752"/>
            <a:ext cx="5138483" cy="3329116"/>
          </a:xfrm>
          <a:prstGeom prst="rect">
            <a:avLst/>
          </a:prstGeom>
        </p:spPr>
        <p:txBody>
          <a:bodyPr wrap="square">
            <a:spAutoFit/>
          </a:bodyPr>
          <a:lstStyle/>
          <a:p>
            <a:pPr>
              <a:spcBef>
                <a:spcPts val="1600"/>
              </a:spcBef>
              <a:spcAft>
                <a:spcPts val="0"/>
              </a:spcAft>
            </a:pPr>
            <a:r>
              <a:rPr lang="en-GB" sz="1600" b="1" dirty="0">
                <a:solidFill>
                  <a:schemeClr val="bg2"/>
                </a:solidFill>
                <a:latin typeface="Lato"/>
                <a:ea typeface="Arial" panose="020B0604020202020204" pitchFamily="34" charset="0"/>
                <a:cs typeface="Arial" panose="020B0604020202020204" pitchFamily="34" charset="0"/>
              </a:rPr>
              <a:t>Access arrangements and special consideration</a:t>
            </a:r>
            <a:endParaRPr lang="en-GB" sz="1600" b="1" dirty="0">
              <a:solidFill>
                <a:schemeClr val="bg2"/>
              </a:solidFill>
              <a:latin typeface="Lato"/>
              <a:cs typeface="Arial" panose="020B0604020202020204" pitchFamily="34" charset="0"/>
            </a:endParaRPr>
          </a:p>
          <a:p>
            <a:pPr>
              <a:spcBef>
                <a:spcPts val="1000"/>
              </a:spcBef>
              <a:spcAft>
                <a:spcPts val="800"/>
              </a:spcAft>
            </a:pPr>
            <a:r>
              <a:rPr lang="en-GB" sz="1600" dirty="0">
                <a:solidFill>
                  <a:srgbClr val="000000"/>
                </a:solidFill>
                <a:latin typeface="Lato"/>
                <a:ea typeface="Times New Roman" panose="02020603050405020304" pitchFamily="18" charset="0"/>
                <a:cs typeface="CongressSans"/>
              </a:rPr>
              <a:t>Access arrangements are adjustments that allow candidates with disabilities, special educational needs and temporary injuries to access the assessment and demonstrate their skills and knowledge without changing the demands of the assessment. These arrangements must be made before assessment takes place.</a:t>
            </a:r>
            <a:endParaRPr lang="en-GB" sz="1600"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600" dirty="0">
                <a:solidFill>
                  <a:srgbClr val="000000"/>
                </a:solidFill>
                <a:latin typeface="Lato"/>
                <a:ea typeface="Times New Roman" panose="02020603050405020304" pitchFamily="18" charset="0"/>
                <a:cs typeface="CongressSans"/>
              </a:rPr>
              <a:t> </a:t>
            </a:r>
            <a:endParaRPr lang="en-GB" sz="1600"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600" dirty="0">
                <a:solidFill>
                  <a:srgbClr val="000000"/>
                </a:solidFill>
                <a:latin typeface="Lato"/>
                <a:ea typeface="Times New Roman" panose="02020603050405020304" pitchFamily="18" charset="0"/>
                <a:cs typeface="CongressSans"/>
              </a:rPr>
              <a:t>It is the responsibility of the centre to ensure at the start of a programme of learning that candidates will be able to access the requirements of the qualification.</a:t>
            </a:r>
            <a:endParaRPr lang="en-GB" sz="1600" dirty="0">
              <a:effectLst/>
              <a:latin typeface="CongressSans"/>
              <a:ea typeface="Times New Roman" panose="02020603050405020304" pitchFamily="18" charset="0"/>
              <a:cs typeface="Times New Roman" panose="02020603050405020304" pitchFamily="18" charset="0"/>
            </a:endParaRPr>
          </a:p>
        </p:txBody>
      </p:sp>
      <p:sp>
        <p:nvSpPr>
          <p:cNvPr id="7" name="Rectangle 6"/>
          <p:cNvSpPr/>
          <p:nvPr/>
        </p:nvSpPr>
        <p:spPr>
          <a:xfrm>
            <a:off x="166987" y="4733314"/>
            <a:ext cx="6096000" cy="1354217"/>
          </a:xfrm>
          <a:prstGeom prst="rect">
            <a:avLst/>
          </a:prstGeom>
        </p:spPr>
        <p:txBody>
          <a:bodyPr>
            <a:spAutoFit/>
          </a:bodyPr>
          <a:lstStyle/>
          <a:p>
            <a:r>
              <a:rPr lang="en-GB" sz="1600" b="1" dirty="0">
                <a:solidFill>
                  <a:srgbClr val="00B1F1"/>
                </a:solidFill>
                <a:latin typeface="Lato"/>
              </a:rPr>
              <a:t>Special consideration</a:t>
            </a:r>
          </a:p>
          <a:p>
            <a:r>
              <a:rPr lang="en-US" sz="1600" dirty="0">
                <a:solidFill>
                  <a:srgbClr val="000000"/>
                </a:solidFill>
                <a:latin typeface="Lato"/>
              </a:rPr>
              <a:t>We can give special consideration to candidates who have had a temporary illness, injury or</a:t>
            </a:r>
          </a:p>
          <a:p>
            <a:r>
              <a:rPr lang="en-US" sz="1600" dirty="0">
                <a:solidFill>
                  <a:srgbClr val="000000"/>
                </a:solidFill>
                <a:latin typeface="Lato"/>
              </a:rPr>
              <a:t>indisposition at the time of assessment. Where we do this, it is given after the assessment</a:t>
            </a:r>
            <a:r>
              <a:rPr lang="en-US" dirty="0">
                <a:solidFill>
                  <a:srgbClr val="000000"/>
                </a:solidFill>
                <a:latin typeface="SegoeUI"/>
              </a:rPr>
              <a:t>.</a:t>
            </a:r>
            <a:endParaRPr lang="en-GB" dirty="0"/>
          </a:p>
        </p:txBody>
      </p:sp>
    </p:spTree>
    <p:extLst>
      <p:ext uri="{BB962C8B-B14F-4D97-AF65-F5344CB8AC3E}">
        <p14:creationId xmlns:p14="http://schemas.microsoft.com/office/powerpoint/2010/main" val="3922182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213090" y="1787289"/>
            <a:ext cx="6719104"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smtClean="0">
                <a:ln>
                  <a:noFill/>
                </a:ln>
                <a:solidFill>
                  <a:schemeClr val="bg1"/>
                </a:solidFill>
                <a:effectLst/>
                <a:uLnTx/>
                <a:uFillTx/>
                <a:latin typeface="Arial" panose="020B0604020202020204"/>
                <a:ea typeface="+mn-ea"/>
                <a:cs typeface="+mn-cs"/>
              </a:rPr>
              <a:t>Level 4 Adult Placement/Shared Lives</a:t>
            </a:r>
            <a:endParaRPr kumimoji="0" lang="en-GB" sz="3600" b="0" i="0" u="none" strike="noStrike" kern="1200" cap="none" spc="0" normalizeH="0" baseline="0" noProof="0" dirty="0" smtClean="0">
              <a:ln>
                <a:noFill/>
              </a:ln>
              <a:solidFill>
                <a:schemeClr val="bg1"/>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600" dirty="0">
              <a:solidFill>
                <a:schemeClr val="bg1"/>
              </a:solidFill>
              <a:latin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smtClean="0">
                <a:ln>
                  <a:noFill/>
                </a:ln>
                <a:solidFill>
                  <a:schemeClr val="bg1"/>
                </a:solidFill>
                <a:effectLst/>
                <a:uLnTx/>
                <a:uFillTx/>
                <a:latin typeface="Arial" panose="020B0604020202020204"/>
                <a:ea typeface="+mn-ea"/>
                <a:cs typeface="+mn-cs"/>
              </a:rPr>
              <a:t>Key Facts</a:t>
            </a:r>
            <a:endParaRPr kumimoji="0" lang="en-GB" sz="3600" b="0" i="0" u="none" strike="noStrike" kern="1200" cap="none" spc="0" normalizeH="0" baseline="0" noProof="0" dirty="0">
              <a:ln>
                <a:noFill/>
              </a:ln>
              <a:solidFill>
                <a:schemeClr val="bg1"/>
              </a:solidFill>
              <a:effectLst/>
              <a:uLnTx/>
              <a:uFillTx/>
              <a:latin typeface="Arial" panose="020B0604020202020204"/>
              <a:ea typeface="+mn-ea"/>
              <a:cs typeface="+mn-cs"/>
            </a:endParaRPr>
          </a:p>
        </p:txBody>
      </p:sp>
      <p:pic>
        <p:nvPicPr>
          <p:cNvPr id="10" name="Picture 9"/>
          <p:cNvPicPr>
            <a:picLocks noChangeAspect="1"/>
          </p:cNvPicPr>
          <p:nvPr/>
        </p:nvPicPr>
        <p:blipFill rotWithShape="1">
          <a:blip r:embed="rId2" cstate="email">
            <a:extLst>
              <a:ext uri="{28A0092B-C50C-407E-A947-70E740481C1C}">
                <a14:useLocalDpi xmlns:a14="http://schemas.microsoft.com/office/drawing/2010/main"/>
              </a:ext>
            </a:extLst>
          </a:blip>
          <a:srcRect l="20586" t="573" r="12748" b="-573"/>
          <a:stretch/>
        </p:blipFill>
        <p:spPr>
          <a:xfrm>
            <a:off x="203920" y="711199"/>
            <a:ext cx="3164817" cy="3164817"/>
          </a:xfrm>
          <a:prstGeom prst="ellipse">
            <a:avLst/>
          </a:prstGeom>
        </p:spPr>
      </p:pic>
      <p:pic>
        <p:nvPicPr>
          <p:cNvPr id="2" name="Picture 1"/>
          <p:cNvPicPr>
            <a:picLocks noChangeAspect="1"/>
          </p:cNvPicPr>
          <p:nvPr/>
        </p:nvPicPr>
        <p:blipFill>
          <a:blip r:embed="rId3"/>
          <a:stretch>
            <a:fillRect/>
          </a:stretch>
        </p:blipFill>
        <p:spPr>
          <a:xfrm>
            <a:off x="1829156" y="1850571"/>
            <a:ext cx="3204788" cy="3062679"/>
          </a:xfrm>
          <a:prstGeom prst="rect">
            <a:avLst/>
          </a:prstGeom>
        </p:spPr>
      </p:pic>
    </p:spTree>
    <p:extLst>
      <p:ext uri="{BB962C8B-B14F-4D97-AF65-F5344CB8AC3E}">
        <p14:creationId xmlns:p14="http://schemas.microsoft.com/office/powerpoint/2010/main" val="1313447973"/>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3.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56940CA04EBF45B961D0DAFB2F79F4" ma:contentTypeVersion="6" ma:contentTypeDescription="Create a new document." ma:contentTypeScope="" ma:versionID="547b6c8c3b96f37488721af96585ab37">
  <xsd:schema xmlns:xsd="http://www.w3.org/2001/XMLSchema" xmlns:xs="http://www.w3.org/2001/XMLSchema" xmlns:p="http://schemas.microsoft.com/office/2006/metadata/properties" xmlns:ns2="729a0165-6300-4d50-95f5-a3791e8a97dd" xmlns:ns3="e3a0cbdc-ba07-495f-be79-0ed49d04ab45" targetNamespace="http://schemas.microsoft.com/office/2006/metadata/properties" ma:root="true" ma:fieldsID="44232f387b7864fbc03bb0155c4ffe7f" ns2:_="" ns3:_="">
    <xsd:import namespace="729a0165-6300-4d50-95f5-a3791e8a97dd"/>
    <xsd:import namespace="e3a0cbdc-ba07-495f-be79-0ed49d04ab4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9a0165-6300-4d50-95f5-a3791e8a97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3a0cbdc-ba07-495f-be79-0ed49d04ab4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CB40F9-C642-4E13-B81A-86A2FCAF0A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29a0165-6300-4d50-95f5-a3791e8a97dd"/>
    <ds:schemaRef ds:uri="e3a0cbdc-ba07-495f-be79-0ed49d04ab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74CF2C5D-BA0A-4ADC-ACA3-AA75CD9BCC39}">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e3a0cbdc-ba07-495f-be79-0ed49d04ab45"/>
    <ds:schemaRef ds:uri="http://purl.org/dc/elements/1.1/"/>
    <ds:schemaRef ds:uri="http://schemas.microsoft.com/office/infopath/2007/PartnerControls"/>
    <ds:schemaRef ds:uri="729a0165-6300-4d50-95f5-a3791e8a97d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post-16 skills plan - business team update (feb 2017)</Template>
  <TotalTime>74477</TotalTime>
  <Words>5252</Words>
  <Application>Microsoft Office PowerPoint</Application>
  <PresentationFormat>Widescreen</PresentationFormat>
  <Paragraphs>573</Paragraphs>
  <Slides>43</Slides>
  <Notes>16</Notes>
  <HiddenSlides>0</HiddenSlides>
  <MMClips>0</MMClips>
  <ScaleCrop>false</ScaleCrop>
  <HeadingPairs>
    <vt:vector size="6" baseType="variant">
      <vt:variant>
        <vt:lpstr>Fonts Used</vt:lpstr>
      </vt:variant>
      <vt:variant>
        <vt:i4>16</vt:i4>
      </vt:variant>
      <vt:variant>
        <vt:lpstr>Theme</vt:lpstr>
      </vt:variant>
      <vt:variant>
        <vt:i4>4</vt:i4>
      </vt:variant>
      <vt:variant>
        <vt:lpstr>Slide Titles</vt:lpstr>
      </vt:variant>
      <vt:variant>
        <vt:i4>43</vt:i4>
      </vt:variant>
    </vt:vector>
  </HeadingPairs>
  <TitlesOfParts>
    <vt:vector size="63" baseType="lpstr">
      <vt:lpstr>Arial</vt:lpstr>
      <vt:lpstr>Arial Unicode MS</vt:lpstr>
      <vt:lpstr>ArialMT</vt:lpstr>
      <vt:lpstr>Calibri</vt:lpstr>
      <vt:lpstr>Calibri Light</vt:lpstr>
      <vt:lpstr>Cambria</vt:lpstr>
      <vt:lpstr>CongressSans</vt:lpstr>
      <vt:lpstr>Courier New</vt:lpstr>
      <vt:lpstr>Lato</vt:lpstr>
      <vt:lpstr>Lucida Grande</vt:lpstr>
      <vt:lpstr>Segoe UI</vt:lpstr>
      <vt:lpstr>SegoeUI</vt:lpstr>
      <vt:lpstr>SegoeUI-Bold</vt:lpstr>
      <vt:lpstr>Symbol</vt:lpstr>
      <vt:lpstr>Times New Roman</vt:lpstr>
      <vt:lpstr>Wingdings</vt:lpstr>
      <vt:lpstr>Office Theme</vt:lpstr>
      <vt:lpstr>CG0119v1</vt:lpstr>
      <vt:lpstr>1_Office Theme</vt:lpstr>
      <vt:lpstr>2_Office Theme</vt:lpstr>
      <vt:lpstr>PowerPoint Presentation</vt:lpstr>
      <vt:lpstr>PowerPoint Presentation</vt:lpstr>
      <vt:lpstr>Aim and Objectives </vt:lpstr>
      <vt:lpstr>PowerPoint Presentation</vt:lpstr>
      <vt:lpstr>Level 4 Adult Placement/Shared Lives</vt:lpstr>
      <vt:lpstr>PowerPoint Presentation</vt:lpstr>
      <vt:lpstr>Level 4 Adult Placement/Shared Lives </vt:lpstr>
      <vt:lpstr>PowerPoint Presentation</vt:lpstr>
      <vt:lpstr>PowerPoint Presentation</vt:lpstr>
      <vt:lpstr>PowerPoint Presentation</vt:lpstr>
      <vt:lpstr>Gofynion cymwysterau</vt:lpstr>
      <vt:lpstr>Level 4 Adult Placement/Shared Lives </vt:lpstr>
      <vt:lpstr>Initial Assessment and Induction </vt:lpstr>
      <vt:lpstr>PowerPoint Presentation</vt:lpstr>
      <vt:lpstr>Range Statements</vt:lpstr>
      <vt:lpstr>PowerPoint Presentation</vt:lpstr>
      <vt:lpstr>PowerPoint Presentation</vt:lpstr>
      <vt:lpstr>PowerPoint Presentation</vt:lpstr>
      <vt:lpstr>PowerPoint Presentation</vt:lpstr>
      <vt:lpstr>PowerPoint Presentation</vt:lpstr>
      <vt:lpstr>Requirements for centre staff: Continuous Professional Development </vt:lpstr>
      <vt:lpstr>Centre staffing and external roles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Supporting the assessment process</vt:lpstr>
      <vt:lpstr>PowerPoint Presentation</vt:lpstr>
      <vt:lpstr>Quality Assurance – Internal Assessments </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update</dc:title>
  <dc:creator>jennifer onuzuruike</dc:creator>
  <cp:lastModifiedBy>Suzi Gray</cp:lastModifiedBy>
  <cp:revision>1173</cp:revision>
  <cp:lastPrinted>2019-01-23T11:51:18Z</cp:lastPrinted>
  <dcterms:created xsi:type="dcterms:W3CDTF">2017-02-16T08:44:54Z</dcterms:created>
  <dcterms:modified xsi:type="dcterms:W3CDTF">2020-05-05T14:08:23Z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0x0101005756940CA04EBF45B961D0DAFB2F79F4</vt:lpwstr>
  </property>
</Properties>
</file>