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354" r:id="rId5"/>
    <p:sldId id="351" r:id="rId6"/>
    <p:sldId id="352" r:id="rId7"/>
    <p:sldId id="35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FEA6B5-4C3F-47D9-81E2-67765B473E36}" v="15" dt="2026-03-25T09:58:20.380"/>
    <p1510:client id="{C24D3303-F0C3-470B-AE86-AE60101C5B49}" v="1" dt="2026-03-25T11:42:23.9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82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cas, Tania" userId="232b37cb-a817-446c-b5f8-6c2be3ba9e7b" providerId="ADAL" clId="{79A589F9-51BC-4849-BD83-2C52D06BCDDA}"/>
    <pc:docChg chg="modSld">
      <pc:chgData name="Lucas, Tania" userId="232b37cb-a817-446c-b5f8-6c2be3ba9e7b" providerId="ADAL" clId="{79A589F9-51BC-4849-BD83-2C52D06BCDDA}" dt="2026-03-25T11:45:50.226" v="51" actId="20577"/>
      <pc:docMkLst>
        <pc:docMk/>
      </pc:docMkLst>
      <pc:sldChg chg="modSp mod">
        <pc:chgData name="Lucas, Tania" userId="232b37cb-a817-446c-b5f8-6c2be3ba9e7b" providerId="ADAL" clId="{79A589F9-51BC-4849-BD83-2C52D06BCDDA}" dt="2026-03-25T11:35:23.574" v="19" actId="20577"/>
        <pc:sldMkLst>
          <pc:docMk/>
          <pc:sldMk cId="1422399431" sldId="351"/>
        </pc:sldMkLst>
        <pc:spChg chg="mod">
          <ac:chgData name="Lucas, Tania" userId="232b37cb-a817-446c-b5f8-6c2be3ba9e7b" providerId="ADAL" clId="{79A589F9-51BC-4849-BD83-2C52D06BCDDA}" dt="2026-03-25T11:28:49.140" v="4" actId="14100"/>
          <ac:spMkLst>
            <pc:docMk/>
            <pc:sldMk cId="1422399431" sldId="351"/>
            <ac:spMk id="2" creationId="{CCFCF381-611C-4DD4-AD1E-2604E6AD3590}"/>
          </ac:spMkLst>
        </pc:spChg>
        <pc:spChg chg="mod">
          <ac:chgData name="Lucas, Tania" userId="232b37cb-a817-446c-b5f8-6c2be3ba9e7b" providerId="ADAL" clId="{79A589F9-51BC-4849-BD83-2C52D06BCDDA}" dt="2026-03-25T11:35:23.574" v="19" actId="20577"/>
          <ac:spMkLst>
            <pc:docMk/>
            <pc:sldMk cId="1422399431" sldId="351"/>
            <ac:spMk id="3" creationId="{4AD083BA-33C1-97F3-3D2B-80571F137D2A}"/>
          </ac:spMkLst>
        </pc:spChg>
      </pc:sldChg>
      <pc:sldChg chg="modSp mod">
        <pc:chgData name="Lucas, Tania" userId="232b37cb-a817-446c-b5f8-6c2be3ba9e7b" providerId="ADAL" clId="{79A589F9-51BC-4849-BD83-2C52D06BCDDA}" dt="2026-03-25T11:35:10.793" v="18" actId="20577"/>
        <pc:sldMkLst>
          <pc:docMk/>
          <pc:sldMk cId="322082000" sldId="352"/>
        </pc:sldMkLst>
        <pc:spChg chg="mod">
          <ac:chgData name="Lucas, Tania" userId="232b37cb-a817-446c-b5f8-6c2be3ba9e7b" providerId="ADAL" clId="{79A589F9-51BC-4849-BD83-2C52D06BCDDA}" dt="2026-03-25T11:35:10.793" v="18" actId="20577"/>
          <ac:spMkLst>
            <pc:docMk/>
            <pc:sldMk cId="322082000" sldId="352"/>
            <ac:spMk id="5" creationId="{A133CCFE-CBD2-397A-666C-72105B0BB857}"/>
          </ac:spMkLst>
        </pc:spChg>
      </pc:sldChg>
      <pc:sldChg chg="modSp mod">
        <pc:chgData name="Lucas, Tania" userId="232b37cb-a817-446c-b5f8-6c2be3ba9e7b" providerId="ADAL" clId="{79A589F9-51BC-4849-BD83-2C52D06BCDDA}" dt="2026-03-25T11:45:50.226" v="51" actId="20577"/>
        <pc:sldMkLst>
          <pc:docMk/>
          <pc:sldMk cId="1969206018" sldId="353"/>
        </pc:sldMkLst>
        <pc:spChg chg="mod">
          <ac:chgData name="Lucas, Tania" userId="232b37cb-a817-446c-b5f8-6c2be3ba9e7b" providerId="ADAL" clId="{79A589F9-51BC-4849-BD83-2C52D06BCDDA}" dt="2026-03-25T11:45:50.226" v="51" actId="20577"/>
          <ac:spMkLst>
            <pc:docMk/>
            <pc:sldMk cId="1969206018" sldId="353"/>
            <ac:spMk id="3" creationId="{7A1B8333-84CD-FB74-C3F4-991CA7D437D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A6C66E-65F3-4EA9-8DFB-FCD7197D54AE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D12FCA-8AD7-4E1A-85E8-2520BD09D0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8438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BD6096-9B35-C030-CF8D-0F451E8478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5FC7E4-B47E-CF09-2CD4-18D56EFD13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2A817F-1616-D7BE-30B6-31F35A4D8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E20B6-EF6E-4297-BC9F-B46E322EFAC3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C28D01-0740-0C3A-0213-BE69A9C19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F1A4FB-0360-DEDC-4EEE-FE512B861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002E-38D4-4AB7-8624-A386FC6787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2476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296E1-BB49-BF6E-E12D-4BFE1D3DB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053FCB-1896-C1A6-C226-32306DDB43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D1C764-859B-4C86-3B5F-C5185B92F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E20B6-EF6E-4297-BC9F-B46E322EFAC3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3401B0-053A-D20A-7C70-47B4A6684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2F689D-5E2D-24CC-AFD8-E3C66B2EE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002E-38D4-4AB7-8624-A386FC6787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6421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C67320-2859-40B0-E067-5B3C422B09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1F4BBC-AA7D-99C3-51B7-6B84A506C2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2A8512-3C02-2E38-23BC-C0DE2105D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E20B6-EF6E-4297-BC9F-B46E322EFAC3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BBE9F1-0513-805C-3F0E-E310CA75C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5D3DC1-C6E0-6F4A-718D-B6168E111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002E-38D4-4AB7-8624-A386FC6787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5672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C564FB-9365-92EC-8FC9-B9AB8CFA5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2FA543-ABF2-CC3C-EB1B-A477E4AB9F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6C590A-C6FE-626E-D22E-C02214732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E20B6-EF6E-4297-BC9F-B46E322EFAC3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7992E8-2C10-3326-3CE7-83967E362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4658A4-6525-B0BF-E612-A7123530D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002E-38D4-4AB7-8624-A386FC6787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961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85DCD-AD52-7795-CC7C-7465CEBE7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65F7FA-7422-3127-6A0F-7F8D3CCB1A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A94FE7-F4EF-22CC-4EBB-74BB53613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E20B6-EF6E-4297-BC9F-B46E322EFAC3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2440F2-4F82-6E13-4798-0A351ED1D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B3C3A3-1BCE-B028-CF7E-3FC4E2391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002E-38D4-4AB7-8624-A386FC6787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17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603270-84AD-8154-FFB4-F423D3A035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8BC811-39E7-7AA0-AF22-AD1F7F2DB5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3CEE28-6663-DF55-22D2-B1E7AA0266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70808E-DE66-3BD6-0BD0-C0DBE49AD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E20B6-EF6E-4297-BC9F-B46E322EFAC3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FEF5A4-09AE-8501-0FCD-C7008A39D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0CA21F-E413-4B7A-20E5-104CE4F48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002E-38D4-4AB7-8624-A386FC6787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4962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0AB49-E541-767F-0FC9-CBB452473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308048-A18E-D16F-AD53-6F20064EBD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4FC5F5-5583-DE2B-4F28-C614D51854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CBDCAD-0C6F-5C04-1A89-692228E781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842C79-7948-CCBD-60BE-B42ED60B71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877271-290A-B820-FDE8-C41828D62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E20B6-EF6E-4297-BC9F-B46E322EFAC3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770DB5-1C55-797C-BAAF-6EDBC8BEB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0FA2BC-E40E-9FBD-74DA-402585F3F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002E-38D4-4AB7-8624-A386FC6787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6093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B4B7F-B764-3226-96AB-DC7F75AFC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64AA4D-4CF5-2EFD-89CC-E33C0BDEF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E20B6-EF6E-4297-BC9F-B46E322EFAC3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6EF4F0-F8DF-3277-39E2-DB9A92778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67D848-49F5-1678-C008-954195FAE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002E-38D4-4AB7-8624-A386FC6787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0905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AE3D7A-4DE5-FAD3-1D84-87C319C6EF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E20B6-EF6E-4297-BC9F-B46E322EFAC3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58CC66-3B45-3DA6-EC62-54647F89A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944820-0B58-686F-E833-BF68F362F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002E-38D4-4AB7-8624-A386FC6787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092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12E60D-B8DF-9F8A-2517-C29C6FF36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3332F2-80DC-F56E-0561-AF30E054B9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DC5E6F-A974-CC5D-030F-4D29947F20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5927F2-CA76-D454-60E8-5164286CB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E20B6-EF6E-4297-BC9F-B46E322EFAC3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A0BF83-82CE-C261-16A8-93A55B076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23D2CE-35E7-6BF8-A1C6-ED13C9257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002E-38D4-4AB7-8624-A386FC6787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6906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CB9AE-6C38-CE0D-383B-73F8A5FBB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071315-D094-AB5F-CDAA-D16D5CA9D0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E957BF-B4A6-4C72-C528-299517FF2E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0721B6-56A6-34C7-8FE6-137B6AE57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E20B6-EF6E-4297-BC9F-B46E322EFAC3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EECF80-079A-93C1-6726-95113F539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3D3D16-A722-72F5-FCF1-ED77706AC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002E-38D4-4AB7-8624-A386FC6787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189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14A23A-96CD-0274-16FA-C2E1E1000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8E6D9D-0B1B-164F-1A7C-5BF0199A39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2EA37-3EA3-9664-35B9-7BB6201883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87E20B6-EF6E-4297-BC9F-B46E322EFAC3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1B1E65-2900-13D2-0A8C-11FCA63657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A57F70-696C-724B-10BF-5932FD3882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B64002E-38D4-4AB7-8624-A386FC6787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2156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portal.wjec.co.uk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A94D40-AFB6-0CB9-F41C-AEDFEDC287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839D776-CEFE-05F1-297A-5679FDEC7E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1" y="6604000"/>
            <a:ext cx="6676570" cy="254000"/>
          </a:xfrm>
          <a:prstGeom prst="rect">
            <a:avLst/>
          </a:prstGeom>
          <a:solidFill>
            <a:srgbClr val="3DA0E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DB2A444-67CD-DC8F-3C7F-3525C26040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6676570" y="6604000"/>
            <a:ext cx="2757715" cy="254000"/>
          </a:xfrm>
          <a:prstGeom prst="rect">
            <a:avLst/>
          </a:prstGeom>
          <a:solidFill>
            <a:srgbClr val="E65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46146D6-2FDA-B879-53C7-BC19A62163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9434285" y="6614886"/>
            <a:ext cx="2757715" cy="254000"/>
          </a:xfrm>
          <a:prstGeom prst="rect">
            <a:avLst/>
          </a:prstGeom>
          <a:solidFill>
            <a:srgbClr val="FFC84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807D181-5846-26D9-E45C-4EAC2F476D21}"/>
              </a:ext>
            </a:extLst>
          </p:cNvPr>
          <p:cNvSpPr/>
          <p:nvPr/>
        </p:nvSpPr>
        <p:spPr>
          <a:xfrm flipV="1">
            <a:off x="0" y="1651892"/>
            <a:ext cx="12240000" cy="36000"/>
          </a:xfrm>
          <a:prstGeom prst="rect">
            <a:avLst/>
          </a:prstGeom>
          <a:solidFill>
            <a:srgbClr val="3DA0E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496D35-5BFB-73B7-0B56-E0ADF0886A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017" y="594065"/>
            <a:ext cx="8175171" cy="773063"/>
          </a:xfrm>
        </p:spPr>
        <p:txBody>
          <a:bodyPr anchor="t">
            <a:normAutofit fontScale="90000"/>
          </a:bodyPr>
          <a:lstStyle/>
          <a:p>
            <a:br>
              <a:rPr lang="en-US" sz="4400" kern="1100" spc="-30" dirty="0">
                <a:solidFill>
                  <a:srgbClr val="3DA0E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A2AC0D8-D884-8C79-D1F5-78880EA940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00884" y="284994"/>
            <a:ext cx="1143099" cy="108213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7796AF2-11C8-6FE5-112D-E8BA92420323}"/>
              </a:ext>
            </a:extLst>
          </p:cNvPr>
          <p:cNvSpPr txBox="1"/>
          <p:nvPr/>
        </p:nvSpPr>
        <p:spPr>
          <a:xfrm>
            <a:off x="548017" y="2051613"/>
            <a:ext cx="1080824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WJEC Summer 2026 </a:t>
            </a:r>
          </a:p>
          <a:p>
            <a:pPr algn="ctr"/>
            <a:r>
              <a:rPr lang="en-GB" sz="7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Drop in session</a:t>
            </a:r>
            <a:endParaRPr lang="en-GB" sz="7200" dirty="0"/>
          </a:p>
        </p:txBody>
      </p:sp>
    </p:spTree>
    <p:extLst>
      <p:ext uri="{BB962C8B-B14F-4D97-AF65-F5344CB8AC3E}">
        <p14:creationId xmlns:p14="http://schemas.microsoft.com/office/powerpoint/2010/main" val="1369362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EF17BB7-3DB7-9E42-8E87-945C5986BA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1" y="6604000"/>
            <a:ext cx="6676570" cy="254000"/>
          </a:xfrm>
          <a:prstGeom prst="rect">
            <a:avLst/>
          </a:prstGeom>
          <a:solidFill>
            <a:srgbClr val="3DA0E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545A429-9F05-0C47-84F0-88A74EAF05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6676570" y="6604000"/>
            <a:ext cx="2757715" cy="254000"/>
          </a:xfrm>
          <a:prstGeom prst="rect">
            <a:avLst/>
          </a:prstGeom>
          <a:solidFill>
            <a:srgbClr val="E65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F861919-BADC-1744-BEBF-CA87918683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9434285" y="6614886"/>
            <a:ext cx="2757715" cy="254000"/>
          </a:xfrm>
          <a:prstGeom prst="rect">
            <a:avLst/>
          </a:prstGeom>
          <a:solidFill>
            <a:srgbClr val="FFC84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69F29B3-C7C3-4D64-9DD2-2B8130439864}"/>
              </a:ext>
            </a:extLst>
          </p:cNvPr>
          <p:cNvSpPr/>
          <p:nvPr/>
        </p:nvSpPr>
        <p:spPr>
          <a:xfrm flipV="1">
            <a:off x="0" y="1651892"/>
            <a:ext cx="12240000" cy="36000"/>
          </a:xfrm>
          <a:prstGeom prst="rect">
            <a:avLst/>
          </a:prstGeom>
          <a:solidFill>
            <a:srgbClr val="3DA0E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FCF381-611C-4DD4-AD1E-2604E6AD35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017" y="594065"/>
            <a:ext cx="9195073" cy="773063"/>
          </a:xfrm>
        </p:spPr>
        <p:txBody>
          <a:bodyPr anchor="t">
            <a:normAutofit fontScale="90000"/>
          </a:bodyPr>
          <a:lstStyle/>
          <a:p>
            <a:r>
              <a:rPr lang="en-GB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2024/2025 CCPLD MCQ Performance </a:t>
            </a:r>
            <a:br>
              <a:rPr lang="en-US" sz="4400" kern="1100" spc="-30" dirty="0">
                <a:solidFill>
                  <a:srgbClr val="3DA0E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51A9FF2-E6FF-05E8-5E1B-D908022A56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00884" y="284994"/>
            <a:ext cx="1143099" cy="108213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AD083BA-33C1-97F3-3D2B-80571F137D2A}"/>
              </a:ext>
            </a:extLst>
          </p:cNvPr>
          <p:cNvSpPr txBox="1"/>
          <p:nvPr/>
        </p:nvSpPr>
        <p:spPr>
          <a:xfrm>
            <a:off x="275303" y="1750732"/>
            <a:ext cx="1136868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Overall pass rate:</a:t>
            </a:r>
            <a:r>
              <a:rPr lang="en-GB" dirty="0"/>
              <a:t> 84%</a:t>
            </a:r>
          </a:p>
          <a:p>
            <a:r>
              <a:rPr lang="en-GB" b="1" dirty="0"/>
              <a:t>Total assessments completed:</a:t>
            </a:r>
            <a:r>
              <a:rPr lang="en-GB" dirty="0"/>
              <a:t> 1,691 </a:t>
            </a:r>
          </a:p>
          <a:p>
            <a:pPr lvl="0"/>
            <a:r>
              <a:rPr lang="en-GB" b="1" dirty="0"/>
              <a:t>Passes:</a:t>
            </a:r>
            <a:r>
              <a:rPr lang="en-GB" dirty="0"/>
              <a:t> 1,424</a:t>
            </a:r>
          </a:p>
          <a:p>
            <a:pPr lvl="0"/>
            <a:r>
              <a:rPr lang="en-GB" b="1" dirty="0"/>
              <a:t>Fails:</a:t>
            </a:r>
            <a:r>
              <a:rPr lang="en-GB" dirty="0"/>
              <a:t> 267</a:t>
            </a:r>
          </a:p>
          <a:p>
            <a:r>
              <a:rPr lang="en-GB" b="1" dirty="0"/>
              <a:t>Assessments completed in Welsh:</a:t>
            </a:r>
            <a:r>
              <a:rPr lang="en-GB" dirty="0"/>
              <a:t> 169</a:t>
            </a:r>
          </a:p>
          <a:p>
            <a:r>
              <a:rPr lang="en-GB" dirty="0"/>
              <a:t> </a:t>
            </a:r>
          </a:p>
          <a:p>
            <a:r>
              <a:rPr lang="en-GB" b="1" dirty="0"/>
              <a:t>Available Support</a:t>
            </a:r>
            <a:endParaRPr lang="en-GB" dirty="0"/>
          </a:p>
          <a:p>
            <a:pPr lvl="0"/>
            <a:r>
              <a:rPr lang="en-GB" b="1" dirty="0"/>
              <a:t>Two SAMs provided:</a:t>
            </a:r>
            <a:br>
              <a:rPr lang="en-GB" dirty="0"/>
            </a:br>
            <a:r>
              <a:rPr lang="en-GB" dirty="0"/>
              <a:t>A paper-based SAM is available on HCLW, and an onscreen mock version is available on Connect.</a:t>
            </a:r>
          </a:p>
          <a:p>
            <a:pPr lvl="0"/>
            <a:r>
              <a:rPr lang="en-GB" b="1" dirty="0"/>
              <a:t>Access to previous case studies:</a:t>
            </a:r>
            <a:br>
              <a:rPr lang="en-GB" dirty="0"/>
            </a:br>
            <a:r>
              <a:rPr lang="en-GB" dirty="0"/>
              <a:t>These can be used to check and consolidate knowledge at the end of each unit.</a:t>
            </a:r>
          </a:p>
          <a:p>
            <a:pPr lvl="0"/>
            <a:r>
              <a:rPr lang="en-GB" b="1" dirty="0"/>
              <a:t>MCQ‑based practice embedded in teaching:</a:t>
            </a:r>
            <a:br>
              <a:rPr lang="en-GB" dirty="0"/>
            </a:br>
            <a:r>
              <a:rPr lang="en-GB" dirty="0"/>
              <a:t>Regular multiple-choice question activities used throughout delivery to familiarise learners with assessment style.</a:t>
            </a:r>
          </a:p>
          <a:p>
            <a:pPr lvl="0"/>
            <a:r>
              <a:rPr lang="en-GB" b="1" dirty="0"/>
              <a:t>Formative assessments:</a:t>
            </a:r>
            <a:br>
              <a:rPr lang="en-GB" dirty="0"/>
            </a:br>
            <a:r>
              <a:rPr lang="en-GB" dirty="0"/>
              <a:t>Built into the end of each unit to monitor learner progress and identify support needs.</a:t>
            </a:r>
          </a:p>
          <a:p>
            <a:pPr lvl="0"/>
            <a:r>
              <a:rPr lang="en-GB" b="1" dirty="0"/>
              <a:t>EQA audit visits:</a:t>
            </a:r>
            <a:br>
              <a:rPr lang="en-GB" dirty="0"/>
            </a:br>
            <a:r>
              <a:rPr lang="en-GB" dirty="0"/>
              <a:t>Feedback from the EQA team has been very positive.</a:t>
            </a:r>
          </a:p>
        </p:txBody>
      </p:sp>
    </p:spTree>
    <p:extLst>
      <p:ext uri="{BB962C8B-B14F-4D97-AF65-F5344CB8AC3E}">
        <p14:creationId xmlns:p14="http://schemas.microsoft.com/office/powerpoint/2010/main" val="1422399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13503A-5B22-47F5-4F91-998D1DB1D8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3948CF5-2540-021C-9CB7-D61D89A8EF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1" y="6604000"/>
            <a:ext cx="6676570" cy="254000"/>
          </a:xfrm>
          <a:prstGeom prst="rect">
            <a:avLst/>
          </a:prstGeom>
          <a:solidFill>
            <a:srgbClr val="3DA0E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46A3AFB-EDFB-1600-431B-65DBF7FA9C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6676570" y="6604000"/>
            <a:ext cx="2757715" cy="254000"/>
          </a:xfrm>
          <a:prstGeom prst="rect">
            <a:avLst/>
          </a:prstGeom>
          <a:solidFill>
            <a:srgbClr val="E65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C38C415-4B74-08CD-BD4C-19E119213E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9434285" y="6614886"/>
            <a:ext cx="2757715" cy="254000"/>
          </a:xfrm>
          <a:prstGeom prst="rect">
            <a:avLst/>
          </a:prstGeom>
          <a:solidFill>
            <a:srgbClr val="FFC84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7598871-0E1E-80CF-EA93-D2B6F490B101}"/>
              </a:ext>
            </a:extLst>
          </p:cNvPr>
          <p:cNvSpPr/>
          <p:nvPr/>
        </p:nvSpPr>
        <p:spPr>
          <a:xfrm flipV="1">
            <a:off x="0" y="1651892"/>
            <a:ext cx="12240000" cy="36000"/>
          </a:xfrm>
          <a:prstGeom prst="rect">
            <a:avLst/>
          </a:prstGeom>
          <a:solidFill>
            <a:srgbClr val="3DA0E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B7EB140-0173-BB64-E91B-C280FD038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017" y="594065"/>
            <a:ext cx="8635312" cy="773063"/>
          </a:xfrm>
        </p:spPr>
        <p:txBody>
          <a:bodyPr anchor="t">
            <a:normAutofit fontScale="90000"/>
          </a:bodyPr>
          <a:lstStyle/>
          <a:p>
            <a:r>
              <a:rPr lang="en-GB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W26 Unit 216 performance overview</a:t>
            </a:r>
            <a:br>
              <a:rPr lang="en-US" sz="4400" kern="1100" spc="-30" dirty="0">
                <a:solidFill>
                  <a:srgbClr val="3DA0E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D57578C-0EC5-EA95-FC08-B9796B13BA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00884" y="284994"/>
            <a:ext cx="1143099" cy="108213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133CCFE-CBD2-397A-666C-72105B0BB857}"/>
              </a:ext>
            </a:extLst>
          </p:cNvPr>
          <p:cNvSpPr txBox="1"/>
          <p:nvPr/>
        </p:nvSpPr>
        <p:spPr>
          <a:xfrm>
            <a:off x="235974" y="1976284"/>
            <a:ext cx="1159223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GB" b="1" dirty="0"/>
              <a:t>Pass mark:</a:t>
            </a:r>
            <a:r>
              <a:rPr lang="en-GB" dirty="0"/>
              <a:t> 30 out of 70</a:t>
            </a:r>
          </a:p>
          <a:p>
            <a:pPr lvl="0"/>
            <a:r>
              <a:rPr lang="en-GB" b="1" dirty="0"/>
              <a:t>Pass rate for Winter 2026:</a:t>
            </a:r>
            <a:r>
              <a:rPr lang="en-GB" dirty="0"/>
              <a:t> 79%</a:t>
            </a:r>
          </a:p>
          <a:p>
            <a:r>
              <a:rPr lang="en-GB" dirty="0"/>
              <a:t> </a:t>
            </a:r>
          </a:p>
          <a:p>
            <a:r>
              <a:rPr lang="en-GB" b="1" dirty="0"/>
              <a:t>Top Tips for Centres</a:t>
            </a:r>
          </a:p>
          <a:p>
            <a:endParaRPr lang="en-GB" dirty="0"/>
          </a:p>
          <a:p>
            <a:pPr lvl="0"/>
            <a:r>
              <a:rPr lang="en-GB" b="1" dirty="0"/>
              <a:t>Build in regular case‑study practice</a:t>
            </a:r>
            <a:r>
              <a:rPr lang="en-GB" dirty="0"/>
              <a:t> to strengthen applied responses</a:t>
            </a:r>
          </a:p>
          <a:p>
            <a:pPr lvl="0"/>
            <a:r>
              <a:rPr lang="en-GB" b="1" dirty="0"/>
              <a:t>Use the available SAM</a:t>
            </a:r>
            <a:r>
              <a:rPr lang="en-GB" dirty="0"/>
              <a:t>, including the version on HCLW and any centre resources</a:t>
            </a:r>
          </a:p>
          <a:p>
            <a:pPr lvl="0"/>
            <a:r>
              <a:rPr lang="en-GB" b="1" dirty="0"/>
              <a:t>A full support pack for W26</a:t>
            </a:r>
            <a:r>
              <a:rPr lang="en-GB" dirty="0"/>
              <a:t>, including annotated exemplar responses, will be uploaded to HCLW</a:t>
            </a:r>
          </a:p>
          <a:p>
            <a:pPr lvl="0"/>
            <a:r>
              <a:rPr lang="en-GB" b="1" dirty="0"/>
              <a:t>Onscreen delivery outperformed paper</a:t>
            </a:r>
            <a:r>
              <a:rPr lang="en-GB" dirty="0"/>
              <a:t>, indicating strong learner engagement with digital assessment</a:t>
            </a:r>
          </a:p>
          <a:p>
            <a:pPr lvl="0"/>
            <a:r>
              <a:rPr lang="en-GB" b="1" dirty="0"/>
              <a:t>PE report highlights improved standards</a:t>
            </a:r>
            <a:r>
              <a:rPr lang="en-GB" dirty="0"/>
              <a:t>, particularly in learners' effective use of the case study to answer Part A questions</a:t>
            </a:r>
          </a:p>
        </p:txBody>
      </p:sp>
    </p:spTree>
    <p:extLst>
      <p:ext uri="{BB962C8B-B14F-4D97-AF65-F5344CB8AC3E}">
        <p14:creationId xmlns:p14="http://schemas.microsoft.com/office/powerpoint/2010/main" val="3220820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5C02F2-CF91-AE5B-524E-D9657BB29C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5195819-993D-888E-63C7-E24EB9AF37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1" y="6604000"/>
            <a:ext cx="6676570" cy="254000"/>
          </a:xfrm>
          <a:prstGeom prst="rect">
            <a:avLst/>
          </a:prstGeom>
          <a:solidFill>
            <a:srgbClr val="3DA0E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A38E9BF-5F69-2F21-7A53-9ACDAA05FC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6676570" y="6604000"/>
            <a:ext cx="2757715" cy="254000"/>
          </a:xfrm>
          <a:prstGeom prst="rect">
            <a:avLst/>
          </a:prstGeom>
          <a:solidFill>
            <a:srgbClr val="E65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AC3F323-3657-C39A-3D35-9FAF9DA896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9434285" y="6614886"/>
            <a:ext cx="2757715" cy="254000"/>
          </a:xfrm>
          <a:prstGeom prst="rect">
            <a:avLst/>
          </a:prstGeom>
          <a:solidFill>
            <a:srgbClr val="FFC84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252534F-D609-255D-373B-1A3088FC9C31}"/>
              </a:ext>
            </a:extLst>
          </p:cNvPr>
          <p:cNvSpPr/>
          <p:nvPr/>
        </p:nvSpPr>
        <p:spPr>
          <a:xfrm flipV="1">
            <a:off x="0" y="1651892"/>
            <a:ext cx="12240000" cy="36000"/>
          </a:xfrm>
          <a:prstGeom prst="rect">
            <a:avLst/>
          </a:prstGeom>
          <a:solidFill>
            <a:srgbClr val="3DA0E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CA5E238-F718-8499-8BD3-EBB1366AD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017" y="594065"/>
            <a:ext cx="8175171" cy="773063"/>
          </a:xfrm>
        </p:spPr>
        <p:txBody>
          <a:bodyPr anchor="t">
            <a:normAutofit fontScale="90000"/>
          </a:bodyPr>
          <a:lstStyle/>
          <a:p>
            <a:r>
              <a:rPr lang="en-GB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 332 update and feedback</a:t>
            </a:r>
            <a:br>
              <a:rPr lang="en-US" sz="4400" kern="1100" spc="-30" dirty="0">
                <a:solidFill>
                  <a:srgbClr val="3DA0E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78C9FFF-8570-BDFF-F51D-2281CA1758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00884" y="284994"/>
            <a:ext cx="1143099" cy="108213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A1B8333-84CD-FB74-C3F4-991CA7D437DD}"/>
              </a:ext>
            </a:extLst>
          </p:cNvPr>
          <p:cNvSpPr txBox="1"/>
          <p:nvPr/>
        </p:nvSpPr>
        <p:spPr>
          <a:xfrm>
            <a:off x="215463" y="1793707"/>
            <a:ext cx="11761074" cy="4693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700" b="1" dirty="0"/>
              <a:t>Exemplar materials</a:t>
            </a:r>
            <a:br>
              <a:rPr lang="en-GB" sz="1700" dirty="0"/>
            </a:br>
            <a:r>
              <a:rPr lang="en-GB" sz="1700" dirty="0"/>
              <a:t>A full set of exemplar materials is available to view on the portal </a:t>
            </a:r>
            <a:r>
              <a:rPr lang="en-GB" sz="1600" dirty="0" err="1">
                <a:hlinkClick r:id="rId3"/>
              </a:rPr>
              <a:t>Portal</a:t>
            </a:r>
            <a:r>
              <a:rPr lang="en-GB" sz="1600" dirty="0">
                <a:hlinkClick r:id="rId3"/>
              </a:rPr>
              <a:t> by WJEC</a:t>
            </a:r>
            <a:r>
              <a:rPr lang="en-GB" sz="1700" dirty="0"/>
              <a:t>. These resources provide clear examples of learner evidence, assessment expectations and recommended approaches to structuring content.</a:t>
            </a:r>
          </a:p>
          <a:p>
            <a:r>
              <a:rPr lang="en-GB" sz="900" dirty="0"/>
              <a:t> </a:t>
            </a:r>
          </a:p>
          <a:p>
            <a:r>
              <a:rPr lang="en-GB" sz="1700" b="1" dirty="0"/>
              <a:t>Learning Outcomes 2–8: Consistency of Approach</a:t>
            </a:r>
            <a:endParaRPr lang="en-GB" sz="1700" dirty="0"/>
          </a:p>
          <a:p>
            <a:r>
              <a:rPr lang="en-GB" sz="1700" dirty="0"/>
              <a:t>A </a:t>
            </a:r>
            <a:r>
              <a:rPr lang="en-GB" sz="1700" b="1" dirty="0"/>
              <a:t>single template approach</a:t>
            </a:r>
            <a:r>
              <a:rPr lang="en-GB" sz="1700" dirty="0"/>
              <a:t> is recommended for Learning Outcomes 2–8.</a:t>
            </a:r>
            <a:br>
              <a:rPr lang="en-GB" sz="1700" dirty="0"/>
            </a:br>
            <a:r>
              <a:rPr lang="en-GB" sz="1700" dirty="0"/>
              <a:t>This ensures:</a:t>
            </a:r>
          </a:p>
          <a:p>
            <a:pPr lvl="0"/>
            <a:r>
              <a:rPr lang="en-GB" sz="1700" dirty="0"/>
              <a:t>Consistent organisation of evidence</a:t>
            </a:r>
          </a:p>
          <a:p>
            <a:pPr lvl="0"/>
            <a:r>
              <a:rPr lang="en-GB" sz="1700" dirty="0"/>
              <a:t>Clear mapping to assessment criteria</a:t>
            </a:r>
          </a:p>
          <a:p>
            <a:pPr lvl="0"/>
            <a:r>
              <a:rPr lang="en-GB" sz="1700" dirty="0"/>
              <a:t>A straightforward format for both centres and EQAs to review</a:t>
            </a:r>
          </a:p>
          <a:p>
            <a:r>
              <a:rPr lang="en-GB" sz="900" dirty="0"/>
              <a:t> </a:t>
            </a:r>
          </a:p>
          <a:p>
            <a:r>
              <a:rPr lang="en-GB" sz="1700" b="1" dirty="0"/>
              <a:t>Knowledge Organisation for LO2–LO8</a:t>
            </a:r>
            <a:endParaRPr lang="en-GB" sz="1700" dirty="0"/>
          </a:p>
          <a:p>
            <a:r>
              <a:rPr lang="en-GB" sz="1700" dirty="0"/>
              <a:t>For </a:t>
            </a:r>
            <a:r>
              <a:rPr lang="en-GB" sz="1700" b="1" dirty="0"/>
              <a:t>criterion .1</a:t>
            </a:r>
            <a:r>
              <a:rPr lang="en-GB" sz="1700" dirty="0"/>
              <a:t> within each Learning Outcome (LO2–LO8), centre teams should ensure that knowledge relating to </a:t>
            </a:r>
            <a:r>
              <a:rPr lang="en-GB" sz="1700" b="1" dirty="0"/>
              <a:t>child development from 0–7 years</a:t>
            </a:r>
            <a:r>
              <a:rPr lang="en-GB" sz="1700" dirty="0"/>
              <a:t> is clearly structured and easy to navigate.</a:t>
            </a:r>
          </a:p>
          <a:p>
            <a:r>
              <a:rPr lang="en-GB" sz="1700" dirty="0"/>
              <a:t>This will support learners in demonstrating understanding across all developmental stages.</a:t>
            </a:r>
          </a:p>
          <a:p>
            <a:r>
              <a:rPr lang="en-GB" sz="900" dirty="0"/>
              <a:t> </a:t>
            </a:r>
          </a:p>
          <a:p>
            <a:r>
              <a:rPr lang="en-GB" sz="1700" b="1" dirty="0"/>
              <a:t>Effective Use of 1.11 Across the Unit</a:t>
            </a:r>
            <a:endParaRPr lang="en-GB" sz="1700" dirty="0"/>
          </a:p>
          <a:p>
            <a:r>
              <a:rPr lang="en-GB" sz="1700" dirty="0"/>
              <a:t>Learning outcome </a:t>
            </a:r>
            <a:r>
              <a:rPr lang="en-GB" sz="1700" b="1" dirty="0"/>
              <a:t>1.11 should be fully embedded throughout the whole unit</a:t>
            </a:r>
            <a:r>
              <a:rPr lang="en-GB" sz="1700" dirty="0"/>
              <a:t>, rather than treated as a standalone element.</a:t>
            </a:r>
            <a:br>
              <a:rPr lang="en-GB" sz="1700" dirty="0"/>
            </a:br>
            <a:r>
              <a:rPr lang="en-GB" sz="1700" dirty="0"/>
              <a:t>This helps learners apply developmental theory consistently to activities, observations </a:t>
            </a:r>
            <a:r>
              <a:rPr lang="en-GB" sz="1700"/>
              <a:t>and evidence.</a:t>
            </a:r>
            <a:endParaRPr lang="en-GB" sz="1700" dirty="0"/>
          </a:p>
        </p:txBody>
      </p:sp>
    </p:spTree>
    <p:extLst>
      <p:ext uri="{BB962C8B-B14F-4D97-AF65-F5344CB8AC3E}">
        <p14:creationId xmlns:p14="http://schemas.microsoft.com/office/powerpoint/2010/main" val="19692060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b79feab-058e-4c2e-823a-69751971cc6e">
      <Terms xmlns="http://schemas.microsoft.com/office/infopath/2007/PartnerControls"/>
    </lcf76f155ced4ddcb4097134ff3c332f>
    <TaxCatchAll xmlns="36f98b4f-ba65-4a7d-9a34-48b23de556c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52524657497A2488D027024D5393674" ma:contentTypeVersion="13" ma:contentTypeDescription="Create a new document." ma:contentTypeScope="" ma:versionID="1057b9bf6675f587d849eb79dac12242">
  <xsd:schema xmlns:xsd="http://www.w3.org/2001/XMLSchema" xmlns:xs="http://www.w3.org/2001/XMLSchema" xmlns:p="http://schemas.microsoft.com/office/2006/metadata/properties" xmlns:ns2="4b79feab-058e-4c2e-823a-69751971cc6e" xmlns:ns3="36f98b4f-ba65-4a7d-9a34-48b23de556cb" targetNamespace="http://schemas.microsoft.com/office/2006/metadata/properties" ma:root="true" ma:fieldsID="0a2c2d501e4949da31423a8d6e89b492" ns2:_="" ns3:_="">
    <xsd:import namespace="4b79feab-058e-4c2e-823a-69751971cc6e"/>
    <xsd:import namespace="36f98b4f-ba65-4a7d-9a34-48b23de556c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79feab-058e-4c2e-823a-69751971cc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fd004107-dac0-45af-83fb-11757b2c839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f98b4f-ba65-4a7d-9a34-48b23de556cb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3317158d-5997-432d-8f64-ed5253ed3d4a}" ma:internalName="TaxCatchAll" ma:showField="CatchAllData" ma:web="36f98b4f-ba65-4a7d-9a34-48b23de556c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7F8E59C-95DA-4DBB-9D15-F214876E311D}">
  <ds:schemaRefs>
    <ds:schemaRef ds:uri="http://schemas.microsoft.com/office/2006/metadata/properties"/>
    <ds:schemaRef ds:uri="http://schemas.microsoft.com/office/infopath/2007/PartnerControls"/>
    <ds:schemaRef ds:uri="4b79feab-058e-4c2e-823a-69751971cc6e"/>
    <ds:schemaRef ds:uri="36f98b4f-ba65-4a7d-9a34-48b23de556cb"/>
  </ds:schemaRefs>
</ds:datastoreItem>
</file>

<file path=customXml/itemProps2.xml><?xml version="1.0" encoding="utf-8"?>
<ds:datastoreItem xmlns:ds="http://schemas.openxmlformats.org/officeDocument/2006/customXml" ds:itemID="{0262BCDF-0D95-4E43-B931-1029E392650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2D2407D-A33B-4873-9D51-4B9A908FC1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b79feab-058e-4c2e-823a-69751971cc6e"/>
    <ds:schemaRef ds:uri="36f98b4f-ba65-4a7d-9a34-48b23de556c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8330bda6-d095-477b-8893-df3ed8791773}" enabled="1" method="Privileged" siteId="{b6d3492e-0aa1-4a60-840d-b706a96e670d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1635</TotalTime>
  <Words>425</Words>
  <Application>Microsoft Office PowerPoint</Application>
  <PresentationFormat>Widescreen</PresentationFormat>
  <Paragraphs>42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 </vt:lpstr>
      <vt:lpstr>2024/2025 CCPLD MCQ Performance  </vt:lpstr>
      <vt:lpstr>W26 Unit 216 performance overview </vt:lpstr>
      <vt:lpstr>Unit 332 update and feedback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Thomas, Amy</dc:creator>
  <cp:lastModifiedBy>Lucas, Tania</cp:lastModifiedBy>
  <cp:revision>5</cp:revision>
  <dcterms:created xsi:type="dcterms:W3CDTF">2026-03-11T14:56:19Z</dcterms:created>
  <dcterms:modified xsi:type="dcterms:W3CDTF">2026-03-25T11:45:54Z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0x010100352524657497A2488D027024D5393674</vt:lpwstr>
  </property>
  <property fmtid="{D5CDD505-2E9C-101B-9397-08002B2CF9AE}" pid="3" name="MediaServiceImageTags">
    <vt:lpwstr/>
  </property>
</Properties>
</file>