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61"/>
  </p:notesMasterIdLst>
  <p:handoutMasterIdLst>
    <p:handoutMasterId r:id="rId62"/>
  </p:handoutMasterIdLst>
  <p:sldIdLst>
    <p:sldId id="405" r:id="rId5"/>
    <p:sldId id="715" r:id="rId6"/>
    <p:sldId id="679" r:id="rId7"/>
    <p:sldId id="716" r:id="rId8"/>
    <p:sldId id="717" r:id="rId9"/>
    <p:sldId id="718" r:id="rId10"/>
    <p:sldId id="748" r:id="rId11"/>
    <p:sldId id="719" r:id="rId12"/>
    <p:sldId id="720" r:id="rId13"/>
    <p:sldId id="721" r:id="rId14"/>
    <p:sldId id="722" r:id="rId15"/>
    <p:sldId id="723" r:id="rId16"/>
    <p:sldId id="724" r:id="rId17"/>
    <p:sldId id="749" r:id="rId18"/>
    <p:sldId id="725" r:id="rId19"/>
    <p:sldId id="726" r:id="rId20"/>
    <p:sldId id="727" r:id="rId21"/>
    <p:sldId id="751" r:id="rId22"/>
    <p:sldId id="728" r:id="rId23"/>
    <p:sldId id="729" r:id="rId24"/>
    <p:sldId id="730" r:id="rId25"/>
    <p:sldId id="750" r:id="rId26"/>
    <p:sldId id="731" r:id="rId27"/>
    <p:sldId id="732" r:id="rId28"/>
    <p:sldId id="733" r:id="rId29"/>
    <p:sldId id="752" r:id="rId30"/>
    <p:sldId id="734" r:id="rId31"/>
    <p:sldId id="735" r:id="rId32"/>
    <p:sldId id="736" r:id="rId33"/>
    <p:sldId id="753" r:id="rId34"/>
    <p:sldId id="737" r:id="rId35"/>
    <p:sldId id="738" r:id="rId36"/>
    <p:sldId id="739" r:id="rId37"/>
    <p:sldId id="754" r:id="rId38"/>
    <p:sldId id="740" r:id="rId39"/>
    <p:sldId id="741" r:id="rId40"/>
    <p:sldId id="742" r:id="rId41"/>
    <p:sldId id="755" r:id="rId42"/>
    <p:sldId id="743" r:id="rId43"/>
    <p:sldId id="744" r:id="rId44"/>
    <p:sldId id="745" r:id="rId45"/>
    <p:sldId id="756" r:id="rId46"/>
    <p:sldId id="746" r:id="rId47"/>
    <p:sldId id="747" r:id="rId48"/>
    <p:sldId id="757" r:id="rId49"/>
    <p:sldId id="766" r:id="rId50"/>
    <p:sldId id="758" r:id="rId51"/>
    <p:sldId id="759" r:id="rId52"/>
    <p:sldId id="760" r:id="rId53"/>
    <p:sldId id="767" r:id="rId54"/>
    <p:sldId id="761" r:id="rId55"/>
    <p:sldId id="762" r:id="rId56"/>
    <p:sldId id="763" r:id="rId57"/>
    <p:sldId id="768" r:id="rId58"/>
    <p:sldId id="764" r:id="rId59"/>
    <p:sldId id="765" r:id="rId60"/>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Lucas, Tania" initials="LT" lastIdx="3" clrIdx="4">
    <p:extLst>
      <p:ext uri="{19B8F6BF-5375-455C-9EA6-DF929625EA0E}">
        <p15:presenceInfo xmlns:p15="http://schemas.microsoft.com/office/powerpoint/2012/main" userId="S::lucast@wjec.co.uk::232b37cb-a817-446c-b5f8-6c2be3ba9e7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0077C8"/>
    <a:srgbClr val="0096FF"/>
    <a:srgbClr val="FFC000"/>
    <a:srgbClr val="65B2E6"/>
    <a:srgbClr val="CBD6EB"/>
    <a:srgbClr val="CB076E"/>
    <a:srgbClr val="E7ECF5"/>
    <a:srgbClr val="00B0F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787"/>
  </p:normalViewPr>
  <p:slideViewPr>
    <p:cSldViewPr snapToGrid="0">
      <p:cViewPr varScale="1">
        <p:scale>
          <a:sx n="39" d="100"/>
          <a:sy n="39" d="100"/>
        </p:scale>
        <p:origin x="28" y="424"/>
      </p:cViewPr>
      <p:guideLst>
        <p:guide orient="horz" pos="1457"/>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commentAuthors" Target="commentAuthors.xml"/><Relationship Id="rId68"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nia Lucas" userId="232b37cb-a817-446c-b5f8-6c2be3ba9e7b" providerId="ADAL" clId="{C3042B9E-A6B1-44B1-89A4-1A89F7D47B57}"/>
    <pc:docChg chg="modSld">
      <pc:chgData name="Tania Lucas" userId="232b37cb-a817-446c-b5f8-6c2be3ba9e7b" providerId="ADAL" clId="{C3042B9E-A6B1-44B1-89A4-1A89F7D47B57}" dt="2021-03-04T15:43:27.699" v="33" actId="207"/>
      <pc:docMkLst>
        <pc:docMk/>
      </pc:docMkLst>
      <pc:sldChg chg="modSp mod">
        <pc:chgData name="Tania Lucas" userId="232b37cb-a817-446c-b5f8-6c2be3ba9e7b" providerId="ADAL" clId="{C3042B9E-A6B1-44B1-89A4-1A89F7D47B57}" dt="2021-03-04T15:39:34.835" v="1" actId="207"/>
        <pc:sldMkLst>
          <pc:docMk/>
          <pc:sldMk cId="118894848" sldId="716"/>
        </pc:sldMkLst>
        <pc:spChg chg="mod">
          <ac:chgData name="Tania Lucas" userId="232b37cb-a817-446c-b5f8-6c2be3ba9e7b" providerId="ADAL" clId="{C3042B9E-A6B1-44B1-89A4-1A89F7D47B57}" dt="2021-03-04T15:39:34.835" v="1" actId="207"/>
          <ac:spMkLst>
            <pc:docMk/>
            <pc:sldMk cId="118894848" sldId="716"/>
            <ac:spMk id="2" creationId="{18C994B9-02F9-1446-8D31-C3BF9096E91E}"/>
          </ac:spMkLst>
        </pc:spChg>
      </pc:sldChg>
      <pc:sldChg chg="modSp mod">
        <pc:chgData name="Tania Lucas" userId="232b37cb-a817-446c-b5f8-6c2be3ba9e7b" providerId="ADAL" clId="{C3042B9E-A6B1-44B1-89A4-1A89F7D47B57}" dt="2021-03-04T15:39:41.323" v="2" actId="207"/>
        <pc:sldMkLst>
          <pc:docMk/>
          <pc:sldMk cId="4033031116" sldId="717"/>
        </pc:sldMkLst>
        <pc:spChg chg="mod">
          <ac:chgData name="Tania Lucas" userId="232b37cb-a817-446c-b5f8-6c2be3ba9e7b" providerId="ADAL" clId="{C3042B9E-A6B1-44B1-89A4-1A89F7D47B57}" dt="2021-03-04T15:39:41.323" v="2" actId="207"/>
          <ac:spMkLst>
            <pc:docMk/>
            <pc:sldMk cId="4033031116" sldId="717"/>
            <ac:spMk id="2" creationId="{CDB8BF0F-D845-FD47-B0EA-3569797F2627}"/>
          </ac:spMkLst>
        </pc:spChg>
      </pc:sldChg>
      <pc:sldChg chg="modSp mod">
        <pc:chgData name="Tania Lucas" userId="232b37cb-a817-446c-b5f8-6c2be3ba9e7b" providerId="ADAL" clId="{C3042B9E-A6B1-44B1-89A4-1A89F7D47B57}" dt="2021-03-04T15:39:49.547" v="3" actId="207"/>
        <pc:sldMkLst>
          <pc:docMk/>
          <pc:sldMk cId="473704809" sldId="719"/>
        </pc:sldMkLst>
        <pc:spChg chg="mod">
          <ac:chgData name="Tania Lucas" userId="232b37cb-a817-446c-b5f8-6c2be3ba9e7b" providerId="ADAL" clId="{C3042B9E-A6B1-44B1-89A4-1A89F7D47B57}" dt="2021-03-04T15:39:49.547" v="3" actId="207"/>
          <ac:spMkLst>
            <pc:docMk/>
            <pc:sldMk cId="473704809" sldId="719"/>
            <ac:spMk id="10" creationId="{AE5FD186-E0B8-4137-A176-B667CBC87609}"/>
          </ac:spMkLst>
        </pc:spChg>
      </pc:sldChg>
      <pc:sldChg chg="modSp mod">
        <pc:chgData name="Tania Lucas" userId="232b37cb-a817-446c-b5f8-6c2be3ba9e7b" providerId="ADAL" clId="{C3042B9E-A6B1-44B1-89A4-1A89F7D47B57}" dt="2021-03-04T15:40:06.670" v="8" actId="20577"/>
        <pc:sldMkLst>
          <pc:docMk/>
          <pc:sldMk cId="2759589251" sldId="720"/>
        </pc:sldMkLst>
        <pc:spChg chg="mod">
          <ac:chgData name="Tania Lucas" userId="232b37cb-a817-446c-b5f8-6c2be3ba9e7b" providerId="ADAL" clId="{C3042B9E-A6B1-44B1-89A4-1A89F7D47B57}" dt="2021-03-04T15:39:55.984" v="4" actId="207"/>
          <ac:spMkLst>
            <pc:docMk/>
            <pc:sldMk cId="2759589251" sldId="720"/>
            <ac:spMk id="4" creationId="{6A0CDC4F-D08C-2A44-A9E3-EE945D305147}"/>
          </ac:spMkLst>
        </pc:spChg>
        <pc:spChg chg="mod">
          <ac:chgData name="Tania Lucas" userId="232b37cb-a817-446c-b5f8-6c2be3ba9e7b" providerId="ADAL" clId="{C3042B9E-A6B1-44B1-89A4-1A89F7D47B57}" dt="2021-03-04T15:40:06.670" v="8" actId="20577"/>
          <ac:spMkLst>
            <pc:docMk/>
            <pc:sldMk cId="2759589251" sldId="720"/>
            <ac:spMk id="10" creationId="{AE5FD186-E0B8-4137-A176-B667CBC87609}"/>
          </ac:spMkLst>
        </pc:spChg>
      </pc:sldChg>
      <pc:sldChg chg="modSp mod">
        <pc:chgData name="Tania Lucas" userId="232b37cb-a817-446c-b5f8-6c2be3ba9e7b" providerId="ADAL" clId="{C3042B9E-A6B1-44B1-89A4-1A89F7D47B57}" dt="2021-03-04T15:40:22.402" v="9" actId="207"/>
        <pc:sldMkLst>
          <pc:docMk/>
          <pc:sldMk cId="2683767864" sldId="722"/>
        </pc:sldMkLst>
        <pc:spChg chg="mod">
          <ac:chgData name="Tania Lucas" userId="232b37cb-a817-446c-b5f8-6c2be3ba9e7b" providerId="ADAL" clId="{C3042B9E-A6B1-44B1-89A4-1A89F7D47B57}" dt="2021-03-04T15:40:22.402" v="9" actId="207"/>
          <ac:spMkLst>
            <pc:docMk/>
            <pc:sldMk cId="2683767864" sldId="722"/>
            <ac:spMk id="2" creationId="{AE9246DD-7AF2-AB49-B840-B398A7D90F3E}"/>
          </ac:spMkLst>
        </pc:spChg>
      </pc:sldChg>
      <pc:sldChg chg="modSp mod">
        <pc:chgData name="Tania Lucas" userId="232b37cb-a817-446c-b5f8-6c2be3ba9e7b" providerId="ADAL" clId="{C3042B9E-A6B1-44B1-89A4-1A89F7D47B57}" dt="2021-03-04T15:40:27.913" v="10" actId="207"/>
        <pc:sldMkLst>
          <pc:docMk/>
          <pc:sldMk cId="1252337383" sldId="723"/>
        </pc:sldMkLst>
        <pc:spChg chg="mod">
          <ac:chgData name="Tania Lucas" userId="232b37cb-a817-446c-b5f8-6c2be3ba9e7b" providerId="ADAL" clId="{C3042B9E-A6B1-44B1-89A4-1A89F7D47B57}" dt="2021-03-04T15:40:27.913" v="10" actId="207"/>
          <ac:spMkLst>
            <pc:docMk/>
            <pc:sldMk cId="1252337383" sldId="723"/>
            <ac:spMk id="2" creationId="{7EB7966B-D035-9040-826D-5511A9569663}"/>
          </ac:spMkLst>
        </pc:spChg>
      </pc:sldChg>
      <pc:sldChg chg="modSp mod">
        <pc:chgData name="Tania Lucas" userId="232b37cb-a817-446c-b5f8-6c2be3ba9e7b" providerId="ADAL" clId="{C3042B9E-A6B1-44B1-89A4-1A89F7D47B57}" dt="2021-03-04T15:40:36.112" v="11" actId="207"/>
        <pc:sldMkLst>
          <pc:docMk/>
          <pc:sldMk cId="330492536" sldId="725"/>
        </pc:sldMkLst>
        <pc:spChg chg="mod">
          <ac:chgData name="Tania Lucas" userId="232b37cb-a817-446c-b5f8-6c2be3ba9e7b" providerId="ADAL" clId="{C3042B9E-A6B1-44B1-89A4-1A89F7D47B57}" dt="2021-03-04T15:40:36.112" v="11" actId="207"/>
          <ac:spMkLst>
            <pc:docMk/>
            <pc:sldMk cId="330492536" sldId="725"/>
            <ac:spMk id="2" creationId="{67426BE5-0E7D-AA46-B9CD-C0D52AD7D1B1}"/>
          </ac:spMkLst>
        </pc:spChg>
      </pc:sldChg>
      <pc:sldChg chg="modSp mod">
        <pc:chgData name="Tania Lucas" userId="232b37cb-a817-446c-b5f8-6c2be3ba9e7b" providerId="ADAL" clId="{C3042B9E-A6B1-44B1-89A4-1A89F7D47B57}" dt="2021-03-04T15:40:40.451" v="12" actId="207"/>
        <pc:sldMkLst>
          <pc:docMk/>
          <pc:sldMk cId="451284700" sldId="726"/>
        </pc:sldMkLst>
        <pc:spChg chg="mod">
          <ac:chgData name="Tania Lucas" userId="232b37cb-a817-446c-b5f8-6c2be3ba9e7b" providerId="ADAL" clId="{C3042B9E-A6B1-44B1-89A4-1A89F7D47B57}" dt="2021-03-04T15:40:40.451" v="12" actId="207"/>
          <ac:spMkLst>
            <pc:docMk/>
            <pc:sldMk cId="451284700" sldId="726"/>
            <ac:spMk id="2" creationId="{DF51E8EF-D140-7349-87AF-AFEB847B655A}"/>
          </ac:spMkLst>
        </pc:spChg>
      </pc:sldChg>
      <pc:sldChg chg="modSp mod">
        <pc:chgData name="Tania Lucas" userId="232b37cb-a817-446c-b5f8-6c2be3ba9e7b" providerId="ADAL" clId="{C3042B9E-A6B1-44B1-89A4-1A89F7D47B57}" dt="2021-03-04T15:40:49.638" v="13" actId="207"/>
        <pc:sldMkLst>
          <pc:docMk/>
          <pc:sldMk cId="157583070" sldId="728"/>
        </pc:sldMkLst>
        <pc:spChg chg="mod">
          <ac:chgData name="Tania Lucas" userId="232b37cb-a817-446c-b5f8-6c2be3ba9e7b" providerId="ADAL" clId="{C3042B9E-A6B1-44B1-89A4-1A89F7D47B57}" dt="2021-03-04T15:40:49.638" v="13" actId="207"/>
          <ac:spMkLst>
            <pc:docMk/>
            <pc:sldMk cId="157583070" sldId="728"/>
            <ac:spMk id="2" creationId="{63744609-4169-7A40-A865-BC4F063204B4}"/>
          </ac:spMkLst>
        </pc:spChg>
      </pc:sldChg>
      <pc:sldChg chg="modSp mod">
        <pc:chgData name="Tania Lucas" userId="232b37cb-a817-446c-b5f8-6c2be3ba9e7b" providerId="ADAL" clId="{C3042B9E-A6B1-44B1-89A4-1A89F7D47B57}" dt="2021-03-04T15:40:56.075" v="14" actId="207"/>
        <pc:sldMkLst>
          <pc:docMk/>
          <pc:sldMk cId="502313826" sldId="729"/>
        </pc:sldMkLst>
        <pc:spChg chg="mod">
          <ac:chgData name="Tania Lucas" userId="232b37cb-a817-446c-b5f8-6c2be3ba9e7b" providerId="ADAL" clId="{C3042B9E-A6B1-44B1-89A4-1A89F7D47B57}" dt="2021-03-04T15:40:56.075" v="14" actId="207"/>
          <ac:spMkLst>
            <pc:docMk/>
            <pc:sldMk cId="502313826" sldId="729"/>
            <ac:spMk id="2" creationId="{39295165-BA6E-FB4E-8188-AC8EC1C5DBD3}"/>
          </ac:spMkLst>
        </pc:spChg>
      </pc:sldChg>
      <pc:sldChg chg="modSp mod">
        <pc:chgData name="Tania Lucas" userId="232b37cb-a817-446c-b5f8-6c2be3ba9e7b" providerId="ADAL" clId="{C3042B9E-A6B1-44B1-89A4-1A89F7D47B57}" dt="2021-03-04T15:41:09.193" v="15" actId="207"/>
        <pc:sldMkLst>
          <pc:docMk/>
          <pc:sldMk cId="2122780359" sldId="731"/>
        </pc:sldMkLst>
        <pc:spChg chg="mod">
          <ac:chgData name="Tania Lucas" userId="232b37cb-a817-446c-b5f8-6c2be3ba9e7b" providerId="ADAL" clId="{C3042B9E-A6B1-44B1-89A4-1A89F7D47B57}" dt="2021-03-04T15:41:09.193" v="15" actId="207"/>
          <ac:spMkLst>
            <pc:docMk/>
            <pc:sldMk cId="2122780359" sldId="731"/>
            <ac:spMk id="2" creationId="{610905E8-F696-D745-8ACD-4675C55AECF1}"/>
          </ac:spMkLst>
        </pc:spChg>
      </pc:sldChg>
      <pc:sldChg chg="modSp mod">
        <pc:chgData name="Tania Lucas" userId="232b37cb-a817-446c-b5f8-6c2be3ba9e7b" providerId="ADAL" clId="{C3042B9E-A6B1-44B1-89A4-1A89F7D47B57}" dt="2021-03-04T15:41:14.379" v="16" actId="207"/>
        <pc:sldMkLst>
          <pc:docMk/>
          <pc:sldMk cId="3861985772" sldId="732"/>
        </pc:sldMkLst>
        <pc:spChg chg="mod">
          <ac:chgData name="Tania Lucas" userId="232b37cb-a817-446c-b5f8-6c2be3ba9e7b" providerId="ADAL" clId="{C3042B9E-A6B1-44B1-89A4-1A89F7D47B57}" dt="2021-03-04T15:41:14.379" v="16" actId="207"/>
          <ac:spMkLst>
            <pc:docMk/>
            <pc:sldMk cId="3861985772" sldId="732"/>
            <ac:spMk id="2" creationId="{C059FA21-414F-5047-81CF-12585EB98E80}"/>
          </ac:spMkLst>
        </pc:spChg>
      </pc:sldChg>
      <pc:sldChg chg="modSp mod">
        <pc:chgData name="Tania Lucas" userId="232b37cb-a817-446c-b5f8-6c2be3ba9e7b" providerId="ADAL" clId="{C3042B9E-A6B1-44B1-89A4-1A89F7D47B57}" dt="2021-03-04T15:41:22.090" v="17" actId="207"/>
        <pc:sldMkLst>
          <pc:docMk/>
          <pc:sldMk cId="3240925567" sldId="734"/>
        </pc:sldMkLst>
        <pc:spChg chg="mod">
          <ac:chgData name="Tania Lucas" userId="232b37cb-a817-446c-b5f8-6c2be3ba9e7b" providerId="ADAL" clId="{C3042B9E-A6B1-44B1-89A4-1A89F7D47B57}" dt="2021-03-04T15:41:22.090" v="17" actId="207"/>
          <ac:spMkLst>
            <pc:docMk/>
            <pc:sldMk cId="3240925567" sldId="734"/>
            <ac:spMk id="2" creationId="{CD6D777D-617A-8C4C-BC9A-2E1E4856E7DC}"/>
          </ac:spMkLst>
        </pc:spChg>
      </pc:sldChg>
      <pc:sldChg chg="modSp mod">
        <pc:chgData name="Tania Lucas" userId="232b37cb-a817-446c-b5f8-6c2be3ba9e7b" providerId="ADAL" clId="{C3042B9E-A6B1-44B1-89A4-1A89F7D47B57}" dt="2021-03-04T15:41:27.855" v="18" actId="207"/>
        <pc:sldMkLst>
          <pc:docMk/>
          <pc:sldMk cId="705911655" sldId="735"/>
        </pc:sldMkLst>
        <pc:spChg chg="mod">
          <ac:chgData name="Tania Lucas" userId="232b37cb-a817-446c-b5f8-6c2be3ba9e7b" providerId="ADAL" clId="{C3042B9E-A6B1-44B1-89A4-1A89F7D47B57}" dt="2021-03-04T15:41:27.855" v="18" actId="207"/>
          <ac:spMkLst>
            <pc:docMk/>
            <pc:sldMk cId="705911655" sldId="735"/>
            <ac:spMk id="2" creationId="{9A4347E4-9EF6-3E4C-8DFE-3B531EFEBDB9}"/>
          </ac:spMkLst>
        </pc:spChg>
      </pc:sldChg>
      <pc:sldChg chg="modSp mod">
        <pc:chgData name="Tania Lucas" userId="232b37cb-a817-446c-b5f8-6c2be3ba9e7b" providerId="ADAL" clId="{C3042B9E-A6B1-44B1-89A4-1A89F7D47B57}" dt="2021-03-04T15:41:45.956" v="20" actId="207"/>
        <pc:sldMkLst>
          <pc:docMk/>
          <pc:sldMk cId="1727931977" sldId="737"/>
        </pc:sldMkLst>
        <pc:spChg chg="mod">
          <ac:chgData name="Tania Lucas" userId="232b37cb-a817-446c-b5f8-6c2be3ba9e7b" providerId="ADAL" clId="{C3042B9E-A6B1-44B1-89A4-1A89F7D47B57}" dt="2021-03-04T15:41:45.956" v="20" actId="207"/>
          <ac:spMkLst>
            <pc:docMk/>
            <pc:sldMk cId="1727931977" sldId="737"/>
            <ac:spMk id="2" creationId="{9D6C8580-C576-904A-903B-AC9C24E88089}"/>
          </ac:spMkLst>
        </pc:spChg>
        <pc:spChg chg="mod">
          <ac:chgData name="Tania Lucas" userId="232b37cb-a817-446c-b5f8-6c2be3ba9e7b" providerId="ADAL" clId="{C3042B9E-A6B1-44B1-89A4-1A89F7D47B57}" dt="2021-03-04T15:41:41.273" v="19" actId="207"/>
          <ac:spMkLst>
            <pc:docMk/>
            <pc:sldMk cId="1727931977" sldId="737"/>
            <ac:spMk id="4" creationId="{4350567B-15F0-E244-9293-CBF75DC875BA}"/>
          </ac:spMkLst>
        </pc:spChg>
      </pc:sldChg>
      <pc:sldChg chg="modSp mod">
        <pc:chgData name="Tania Lucas" userId="232b37cb-a817-446c-b5f8-6c2be3ba9e7b" providerId="ADAL" clId="{C3042B9E-A6B1-44B1-89A4-1A89F7D47B57}" dt="2021-03-04T15:41:55.718" v="21" actId="207"/>
        <pc:sldMkLst>
          <pc:docMk/>
          <pc:sldMk cId="176429841" sldId="738"/>
        </pc:sldMkLst>
        <pc:spChg chg="mod">
          <ac:chgData name="Tania Lucas" userId="232b37cb-a817-446c-b5f8-6c2be3ba9e7b" providerId="ADAL" clId="{C3042B9E-A6B1-44B1-89A4-1A89F7D47B57}" dt="2021-03-04T15:41:55.718" v="21" actId="207"/>
          <ac:spMkLst>
            <pc:docMk/>
            <pc:sldMk cId="176429841" sldId="738"/>
            <ac:spMk id="2" creationId="{A5A8D2EB-7A9D-9E43-B9E0-A55683A78923}"/>
          </ac:spMkLst>
        </pc:spChg>
      </pc:sldChg>
      <pc:sldChg chg="modSp mod">
        <pc:chgData name="Tania Lucas" userId="232b37cb-a817-446c-b5f8-6c2be3ba9e7b" providerId="ADAL" clId="{C3042B9E-A6B1-44B1-89A4-1A89F7D47B57}" dt="2021-03-04T15:42:04.513" v="22" actId="207"/>
        <pc:sldMkLst>
          <pc:docMk/>
          <pc:sldMk cId="1863938900" sldId="740"/>
        </pc:sldMkLst>
        <pc:spChg chg="mod">
          <ac:chgData name="Tania Lucas" userId="232b37cb-a817-446c-b5f8-6c2be3ba9e7b" providerId="ADAL" clId="{C3042B9E-A6B1-44B1-89A4-1A89F7D47B57}" dt="2021-03-04T15:42:04.513" v="22" actId="207"/>
          <ac:spMkLst>
            <pc:docMk/>
            <pc:sldMk cId="1863938900" sldId="740"/>
            <ac:spMk id="4" creationId="{1AFB294A-56F8-3C4A-AB41-B1A56E484A1F}"/>
          </ac:spMkLst>
        </pc:spChg>
      </pc:sldChg>
      <pc:sldChg chg="modSp mod">
        <pc:chgData name="Tania Lucas" userId="232b37cb-a817-446c-b5f8-6c2be3ba9e7b" providerId="ADAL" clId="{C3042B9E-A6B1-44B1-89A4-1A89F7D47B57}" dt="2021-03-04T15:42:10.109" v="23" actId="207"/>
        <pc:sldMkLst>
          <pc:docMk/>
          <pc:sldMk cId="4047709593" sldId="741"/>
        </pc:sldMkLst>
        <pc:spChg chg="mod">
          <ac:chgData name="Tania Lucas" userId="232b37cb-a817-446c-b5f8-6c2be3ba9e7b" providerId="ADAL" clId="{C3042B9E-A6B1-44B1-89A4-1A89F7D47B57}" dt="2021-03-04T15:42:10.109" v="23" actId="207"/>
          <ac:spMkLst>
            <pc:docMk/>
            <pc:sldMk cId="4047709593" sldId="741"/>
            <ac:spMk id="10" creationId="{AE5FD186-E0B8-4137-A176-B667CBC87609}"/>
          </ac:spMkLst>
        </pc:spChg>
      </pc:sldChg>
      <pc:sldChg chg="modSp mod">
        <pc:chgData name="Tania Lucas" userId="232b37cb-a817-446c-b5f8-6c2be3ba9e7b" providerId="ADAL" clId="{C3042B9E-A6B1-44B1-89A4-1A89F7D47B57}" dt="2021-03-04T15:42:19.631" v="24" actId="207"/>
        <pc:sldMkLst>
          <pc:docMk/>
          <pc:sldMk cId="626529561" sldId="743"/>
        </pc:sldMkLst>
        <pc:spChg chg="mod">
          <ac:chgData name="Tania Lucas" userId="232b37cb-a817-446c-b5f8-6c2be3ba9e7b" providerId="ADAL" clId="{C3042B9E-A6B1-44B1-89A4-1A89F7D47B57}" dt="2021-03-04T15:42:19.631" v="24" actId="207"/>
          <ac:spMkLst>
            <pc:docMk/>
            <pc:sldMk cId="626529561" sldId="743"/>
            <ac:spMk id="2" creationId="{0A5F683C-14E0-EA40-B1E4-CF4C8204BCC0}"/>
          </ac:spMkLst>
        </pc:spChg>
      </pc:sldChg>
      <pc:sldChg chg="modSp mod">
        <pc:chgData name="Tania Lucas" userId="232b37cb-a817-446c-b5f8-6c2be3ba9e7b" providerId="ADAL" clId="{C3042B9E-A6B1-44B1-89A4-1A89F7D47B57}" dt="2021-03-04T15:42:26.852" v="25" actId="207"/>
        <pc:sldMkLst>
          <pc:docMk/>
          <pc:sldMk cId="289867967" sldId="744"/>
        </pc:sldMkLst>
        <pc:spChg chg="mod">
          <ac:chgData name="Tania Lucas" userId="232b37cb-a817-446c-b5f8-6c2be3ba9e7b" providerId="ADAL" clId="{C3042B9E-A6B1-44B1-89A4-1A89F7D47B57}" dt="2021-03-04T15:42:26.852" v="25" actId="207"/>
          <ac:spMkLst>
            <pc:docMk/>
            <pc:sldMk cId="289867967" sldId="744"/>
            <ac:spMk id="2" creationId="{6C4C2130-4BBB-7449-A206-6110F211614B}"/>
          </ac:spMkLst>
        </pc:spChg>
      </pc:sldChg>
      <pc:sldChg chg="modSp mod">
        <pc:chgData name="Tania Lucas" userId="232b37cb-a817-446c-b5f8-6c2be3ba9e7b" providerId="ADAL" clId="{C3042B9E-A6B1-44B1-89A4-1A89F7D47B57}" dt="2021-03-04T15:42:39.608" v="26" actId="207"/>
        <pc:sldMkLst>
          <pc:docMk/>
          <pc:sldMk cId="953026436" sldId="746"/>
        </pc:sldMkLst>
        <pc:spChg chg="mod">
          <ac:chgData name="Tania Lucas" userId="232b37cb-a817-446c-b5f8-6c2be3ba9e7b" providerId="ADAL" clId="{C3042B9E-A6B1-44B1-89A4-1A89F7D47B57}" dt="2021-03-04T15:42:39.608" v="26" actId="207"/>
          <ac:spMkLst>
            <pc:docMk/>
            <pc:sldMk cId="953026436" sldId="746"/>
            <ac:spMk id="2" creationId="{E790C20D-43A6-5141-8638-8CEB4BCE9D34}"/>
          </ac:spMkLst>
        </pc:spChg>
      </pc:sldChg>
      <pc:sldChg chg="modSp mod">
        <pc:chgData name="Tania Lucas" userId="232b37cb-a817-446c-b5f8-6c2be3ba9e7b" providerId="ADAL" clId="{C3042B9E-A6B1-44B1-89A4-1A89F7D47B57}" dt="2021-03-04T15:42:45.020" v="27" actId="207"/>
        <pc:sldMkLst>
          <pc:docMk/>
          <pc:sldMk cId="878765005" sldId="747"/>
        </pc:sldMkLst>
        <pc:spChg chg="mod">
          <ac:chgData name="Tania Lucas" userId="232b37cb-a817-446c-b5f8-6c2be3ba9e7b" providerId="ADAL" clId="{C3042B9E-A6B1-44B1-89A4-1A89F7D47B57}" dt="2021-03-04T15:42:45.020" v="27" actId="207"/>
          <ac:spMkLst>
            <pc:docMk/>
            <pc:sldMk cId="878765005" sldId="747"/>
            <ac:spMk id="2" creationId="{8F460E76-0AFB-3047-9084-849948617D61}"/>
          </ac:spMkLst>
        </pc:spChg>
      </pc:sldChg>
      <pc:sldChg chg="modSp mod">
        <pc:chgData name="Tania Lucas" userId="232b37cb-a817-446c-b5f8-6c2be3ba9e7b" providerId="ADAL" clId="{C3042B9E-A6B1-44B1-89A4-1A89F7D47B57}" dt="2021-03-04T15:42:58.224" v="28" actId="207"/>
        <pc:sldMkLst>
          <pc:docMk/>
          <pc:sldMk cId="1880235182" sldId="758"/>
        </pc:sldMkLst>
        <pc:spChg chg="mod">
          <ac:chgData name="Tania Lucas" userId="232b37cb-a817-446c-b5f8-6c2be3ba9e7b" providerId="ADAL" clId="{C3042B9E-A6B1-44B1-89A4-1A89F7D47B57}" dt="2021-03-04T15:42:58.224" v="28" actId="207"/>
          <ac:spMkLst>
            <pc:docMk/>
            <pc:sldMk cId="1880235182" sldId="758"/>
            <ac:spMk id="2" creationId="{EA468367-5023-624C-8D62-8E18A98295F4}"/>
          </ac:spMkLst>
        </pc:spChg>
      </pc:sldChg>
      <pc:sldChg chg="modSp mod">
        <pc:chgData name="Tania Lucas" userId="232b37cb-a817-446c-b5f8-6c2be3ba9e7b" providerId="ADAL" clId="{C3042B9E-A6B1-44B1-89A4-1A89F7D47B57}" dt="2021-03-04T15:43:03.292" v="29" actId="207"/>
        <pc:sldMkLst>
          <pc:docMk/>
          <pc:sldMk cId="3741633348" sldId="759"/>
        </pc:sldMkLst>
        <pc:spChg chg="mod">
          <ac:chgData name="Tania Lucas" userId="232b37cb-a817-446c-b5f8-6c2be3ba9e7b" providerId="ADAL" clId="{C3042B9E-A6B1-44B1-89A4-1A89F7D47B57}" dt="2021-03-04T15:43:03.292" v="29" actId="207"/>
          <ac:spMkLst>
            <pc:docMk/>
            <pc:sldMk cId="3741633348" sldId="759"/>
            <ac:spMk id="2" creationId="{DF1129A8-D340-F345-9A1A-CAAA4FC6CC26}"/>
          </ac:spMkLst>
        </pc:spChg>
      </pc:sldChg>
      <pc:sldChg chg="modSp mod">
        <pc:chgData name="Tania Lucas" userId="232b37cb-a817-446c-b5f8-6c2be3ba9e7b" providerId="ADAL" clId="{C3042B9E-A6B1-44B1-89A4-1A89F7D47B57}" dt="2021-03-04T15:43:08.856" v="30" actId="207"/>
        <pc:sldMkLst>
          <pc:docMk/>
          <pc:sldMk cId="4010840433" sldId="761"/>
        </pc:sldMkLst>
        <pc:spChg chg="mod">
          <ac:chgData name="Tania Lucas" userId="232b37cb-a817-446c-b5f8-6c2be3ba9e7b" providerId="ADAL" clId="{C3042B9E-A6B1-44B1-89A4-1A89F7D47B57}" dt="2021-03-04T15:43:08.856" v="30" actId="207"/>
          <ac:spMkLst>
            <pc:docMk/>
            <pc:sldMk cId="4010840433" sldId="761"/>
            <ac:spMk id="2" creationId="{834F510D-35D2-B64C-A19B-16A7799A940C}"/>
          </ac:spMkLst>
        </pc:spChg>
      </pc:sldChg>
      <pc:sldChg chg="modSp mod">
        <pc:chgData name="Tania Lucas" userId="232b37cb-a817-446c-b5f8-6c2be3ba9e7b" providerId="ADAL" clId="{C3042B9E-A6B1-44B1-89A4-1A89F7D47B57}" dt="2021-03-04T15:43:14.341" v="31" actId="207"/>
        <pc:sldMkLst>
          <pc:docMk/>
          <pc:sldMk cId="105572140" sldId="762"/>
        </pc:sldMkLst>
        <pc:spChg chg="mod">
          <ac:chgData name="Tania Lucas" userId="232b37cb-a817-446c-b5f8-6c2be3ba9e7b" providerId="ADAL" clId="{C3042B9E-A6B1-44B1-89A4-1A89F7D47B57}" dt="2021-03-04T15:43:14.341" v="31" actId="207"/>
          <ac:spMkLst>
            <pc:docMk/>
            <pc:sldMk cId="105572140" sldId="762"/>
            <ac:spMk id="9" creationId="{39290AF9-F33D-4946-A15A-F38E18E9A948}"/>
          </ac:spMkLst>
        </pc:spChg>
      </pc:sldChg>
      <pc:sldChg chg="modSp mod">
        <pc:chgData name="Tania Lucas" userId="232b37cb-a817-446c-b5f8-6c2be3ba9e7b" providerId="ADAL" clId="{C3042B9E-A6B1-44B1-89A4-1A89F7D47B57}" dt="2021-03-04T15:43:21.466" v="32" actId="207"/>
        <pc:sldMkLst>
          <pc:docMk/>
          <pc:sldMk cId="767855136" sldId="764"/>
        </pc:sldMkLst>
        <pc:spChg chg="mod">
          <ac:chgData name="Tania Lucas" userId="232b37cb-a817-446c-b5f8-6c2be3ba9e7b" providerId="ADAL" clId="{C3042B9E-A6B1-44B1-89A4-1A89F7D47B57}" dt="2021-03-04T15:43:21.466" v="32" actId="207"/>
          <ac:spMkLst>
            <pc:docMk/>
            <pc:sldMk cId="767855136" sldId="764"/>
            <ac:spMk id="2" creationId="{F83D445E-7592-AC47-8845-DA085FE77F48}"/>
          </ac:spMkLst>
        </pc:spChg>
      </pc:sldChg>
      <pc:sldChg chg="modSp mod">
        <pc:chgData name="Tania Lucas" userId="232b37cb-a817-446c-b5f8-6c2be3ba9e7b" providerId="ADAL" clId="{C3042B9E-A6B1-44B1-89A4-1A89F7D47B57}" dt="2021-03-04T15:43:27.699" v="33" actId="207"/>
        <pc:sldMkLst>
          <pc:docMk/>
          <pc:sldMk cId="3081550499" sldId="765"/>
        </pc:sldMkLst>
        <pc:spChg chg="mod">
          <ac:chgData name="Tania Lucas" userId="232b37cb-a817-446c-b5f8-6c2be3ba9e7b" providerId="ADAL" clId="{C3042B9E-A6B1-44B1-89A4-1A89F7D47B57}" dt="2021-03-04T15:43:27.699" v="33" actId="207"/>
          <ac:spMkLst>
            <pc:docMk/>
            <pc:sldMk cId="3081550499" sldId="765"/>
            <ac:spMk id="2" creationId="{03002750-C59C-9A46-A894-7CA0478E8F1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3/4/2021</a:t>
            </a:fld>
            <a:endParaRPr lang="en-US"/>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3/4/2021</a:t>
            </a:fld>
            <a:endParaRPr lang="en-US"/>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C573A14-1418-8445-A355-C4659B6B9114}" type="slidenum">
              <a:rPr lang="en-US" smtClean="0"/>
              <a:t>2</a:t>
            </a:fld>
            <a:endParaRPr lang="en-US"/>
          </a:p>
        </p:txBody>
      </p:sp>
    </p:spTree>
    <p:extLst>
      <p:ext uri="{BB962C8B-B14F-4D97-AF65-F5344CB8AC3E}">
        <p14:creationId xmlns:p14="http://schemas.microsoft.com/office/powerpoint/2010/main" val="37930210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C573A14-1418-8445-A355-C4659B6B9114}" type="slidenum">
              <a:rPr lang="en-US" smtClean="0"/>
              <a:t>42</a:t>
            </a:fld>
            <a:endParaRPr lang="en-US"/>
          </a:p>
        </p:txBody>
      </p:sp>
    </p:spTree>
    <p:extLst>
      <p:ext uri="{BB962C8B-B14F-4D97-AF65-F5344CB8AC3E}">
        <p14:creationId xmlns:p14="http://schemas.microsoft.com/office/powerpoint/2010/main" val="4725077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C573A14-1418-8445-A355-C4659B6B9114}" type="slidenum">
              <a:rPr lang="en-US" smtClean="0"/>
              <a:t>45</a:t>
            </a:fld>
            <a:endParaRPr lang="en-US"/>
          </a:p>
        </p:txBody>
      </p:sp>
    </p:spTree>
    <p:extLst>
      <p:ext uri="{BB962C8B-B14F-4D97-AF65-F5344CB8AC3E}">
        <p14:creationId xmlns:p14="http://schemas.microsoft.com/office/powerpoint/2010/main" val="4725077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C573A14-1418-8445-A355-C4659B6B9114}" type="slidenum">
              <a:rPr lang="en-US" smtClean="0"/>
              <a:t>46</a:t>
            </a:fld>
            <a:endParaRPr lang="en-US"/>
          </a:p>
        </p:txBody>
      </p:sp>
    </p:spTree>
    <p:extLst>
      <p:ext uri="{BB962C8B-B14F-4D97-AF65-F5344CB8AC3E}">
        <p14:creationId xmlns:p14="http://schemas.microsoft.com/office/powerpoint/2010/main" val="4725077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C573A14-1418-8445-A355-C4659B6B9114}" type="slidenum">
              <a:rPr lang="en-US" smtClean="0"/>
              <a:t>49</a:t>
            </a:fld>
            <a:endParaRPr lang="en-US"/>
          </a:p>
        </p:txBody>
      </p:sp>
    </p:spTree>
    <p:extLst>
      <p:ext uri="{BB962C8B-B14F-4D97-AF65-F5344CB8AC3E}">
        <p14:creationId xmlns:p14="http://schemas.microsoft.com/office/powerpoint/2010/main" val="4725077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C573A14-1418-8445-A355-C4659B6B9114}" type="slidenum">
              <a:rPr lang="en-US" smtClean="0"/>
              <a:t>50</a:t>
            </a:fld>
            <a:endParaRPr lang="en-US"/>
          </a:p>
        </p:txBody>
      </p:sp>
    </p:spTree>
    <p:extLst>
      <p:ext uri="{BB962C8B-B14F-4D97-AF65-F5344CB8AC3E}">
        <p14:creationId xmlns:p14="http://schemas.microsoft.com/office/powerpoint/2010/main" val="4725077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C573A14-1418-8445-A355-C4659B6B9114}" type="slidenum">
              <a:rPr lang="en-US" smtClean="0"/>
              <a:t>53</a:t>
            </a:fld>
            <a:endParaRPr lang="en-US"/>
          </a:p>
        </p:txBody>
      </p:sp>
    </p:spTree>
    <p:extLst>
      <p:ext uri="{BB962C8B-B14F-4D97-AF65-F5344CB8AC3E}">
        <p14:creationId xmlns:p14="http://schemas.microsoft.com/office/powerpoint/2010/main" val="4725077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C573A14-1418-8445-A355-C4659B6B9114}" type="slidenum">
              <a:rPr lang="en-US" smtClean="0"/>
              <a:t>54</a:t>
            </a:fld>
            <a:endParaRPr lang="en-US"/>
          </a:p>
        </p:txBody>
      </p:sp>
    </p:spTree>
    <p:extLst>
      <p:ext uri="{BB962C8B-B14F-4D97-AF65-F5344CB8AC3E}">
        <p14:creationId xmlns:p14="http://schemas.microsoft.com/office/powerpoint/2010/main" val="4725077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3" r:id="rId3"/>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297081" y="931385"/>
            <a:ext cx="11361520"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a:solidFill>
                  <a:srgbClr val="0070C0"/>
                </a:solidFill>
                <a:latin typeface="Arial" panose="020B0604020202020204" pitchFamily="34" charset="0"/>
                <a:ea typeface="Lato" charset="0"/>
                <a:cs typeface="Arial" panose="020B0604020202020204" pitchFamily="34" charset="0"/>
              </a:rPr>
              <a:t>Level 3 Children’s Care, Play, Learning and Development: Practice and Theory</a:t>
            </a:r>
          </a:p>
          <a:p>
            <a:pPr defTabSz="457200">
              <a:lnSpc>
                <a:spcPct val="100000"/>
              </a:lnSpc>
              <a:spcBef>
                <a:spcPts val="150"/>
              </a:spcBef>
              <a:defRPr/>
            </a:pPr>
            <a:r>
              <a:rPr lang="en-US" sz="2400" dirty="0">
                <a:solidFill>
                  <a:srgbClr val="0070C0"/>
                </a:solidFill>
              </a:rPr>
              <a:t>Unit 330 – Principles and Theories that Influence Children’s Care, Play, Learning and Development in the 21st Century in Wales</a:t>
            </a:r>
            <a:r>
              <a:rPr lang="en-US" sz="2400" dirty="0">
                <a:solidFill>
                  <a:srgbClr val="0070C0"/>
                </a:solidFill>
                <a:latin typeface="Arial" panose="020B0604020202020204" pitchFamily="34" charset="0"/>
                <a:ea typeface="Lato" charset="0"/>
                <a:cs typeface="Arial" panose="020B0604020202020204" pitchFamily="34" charset="0"/>
              </a:rPr>
              <a:t> </a:t>
            </a:r>
          </a:p>
        </p:txBody>
      </p:sp>
      <p:sp>
        <p:nvSpPr>
          <p:cNvPr id="2" name="TextBox 1"/>
          <p:cNvSpPr txBox="1"/>
          <p:nvPr/>
        </p:nvSpPr>
        <p:spPr>
          <a:xfrm>
            <a:off x="153646" y="287484"/>
            <a:ext cx="4349214" cy="461665"/>
          </a:xfrm>
          <a:prstGeom prst="rect">
            <a:avLst/>
          </a:prstGeom>
          <a:noFill/>
        </p:spPr>
        <p:txBody>
          <a:bodyPr wrap="square" rtlCol="0">
            <a:spAutoFit/>
          </a:bodyPr>
          <a:lstStyle/>
          <a:p>
            <a:r>
              <a:rPr lang="en-US" sz="2400" dirty="0">
                <a:solidFill>
                  <a:srgbClr val="0070C0"/>
                </a:solidFill>
                <a:latin typeface="+mj-lt"/>
                <a:ea typeface="Lato" charset="0"/>
                <a:cs typeface="Lato" charset="0"/>
              </a:rPr>
              <a:t>On-line Exam Review</a:t>
            </a:r>
          </a:p>
        </p:txBody>
      </p:sp>
      <p:sp>
        <p:nvSpPr>
          <p:cNvPr id="7" name="Title 1"/>
          <p:cNvSpPr txBox="1">
            <a:spLocks/>
          </p:cNvSpPr>
          <p:nvPr/>
        </p:nvSpPr>
        <p:spPr>
          <a:xfrm>
            <a:off x="0" y="6642686"/>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lvl="0" defTabSz="457200">
              <a:lnSpc>
                <a:spcPct val="100000"/>
              </a:lnSpc>
              <a:spcBef>
                <a:spcPct val="20000"/>
              </a:spcBef>
              <a:defRPr/>
            </a:pPr>
            <a:endParaRPr lang="en-US" sz="2800" b="1">
              <a:latin typeface="Lato" charset="0"/>
              <a:ea typeface="Lato" charset="0"/>
              <a:cs typeface="Lato" charset="0"/>
            </a:endParaRPr>
          </a:p>
        </p:txBody>
      </p:sp>
      <p:pic>
        <p:nvPicPr>
          <p:cNvPr id="8" name="Picture 7" descr="A group of young children sitting next to a child&#10;&#10;Description automatically generated">
            <a:extLst>
              <a:ext uri="{FF2B5EF4-FFF2-40B4-BE49-F238E27FC236}">
                <a16:creationId xmlns:a16="http://schemas.microsoft.com/office/drawing/2014/main" id="{BD4F171D-A595-465D-B26D-22EDDCA941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8485" y="2113774"/>
            <a:ext cx="6895030" cy="4647250"/>
          </a:xfrm>
          <a:prstGeom prst="rect">
            <a:avLst/>
          </a:prstGeom>
        </p:spPr>
      </p:pic>
    </p:spTree>
    <p:extLst>
      <p:ext uri="{BB962C8B-B14F-4D97-AF65-F5344CB8AC3E}">
        <p14:creationId xmlns:p14="http://schemas.microsoft.com/office/powerpoint/2010/main" val="1614504874"/>
      </p:ext>
    </p:extLst>
  </p:cSld>
  <p:clrMapOvr>
    <a:masterClrMapping/>
  </p:clrMapOvr>
  <mc:AlternateContent xmlns:mc="http://schemas.openxmlformats.org/markup-compatibility/2006" xmlns:p14="http://schemas.microsoft.com/office/powerpoint/2010/main">
    <mc:Choice Requires="p14">
      <p:transition spd="slow" p14:dur="2000" advTm="10492"/>
    </mc:Choice>
    <mc:Fallback xmlns="">
      <p:transition spd="slow" advTm="10492"/>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3 and mark scheme </a:t>
            </a:r>
          </a:p>
        </p:txBody>
      </p:sp>
      <p:pic>
        <p:nvPicPr>
          <p:cNvPr id="4" name="Picture 3">
            <a:extLst>
              <a:ext uri="{FF2B5EF4-FFF2-40B4-BE49-F238E27FC236}">
                <a16:creationId xmlns:a16="http://schemas.microsoft.com/office/drawing/2014/main" id="{7534ABB4-E02E-4FEC-97E7-61BE85034E02}"/>
              </a:ext>
            </a:extLst>
          </p:cNvPr>
          <p:cNvPicPr>
            <a:picLocks noChangeAspect="1"/>
          </p:cNvPicPr>
          <p:nvPr/>
        </p:nvPicPr>
        <p:blipFill>
          <a:blip r:embed="rId2"/>
          <a:stretch>
            <a:fillRect/>
          </a:stretch>
        </p:blipFill>
        <p:spPr>
          <a:xfrm>
            <a:off x="198094" y="1168977"/>
            <a:ext cx="5767817" cy="4282167"/>
          </a:xfrm>
          <a:prstGeom prst="rect">
            <a:avLst/>
          </a:prstGeom>
        </p:spPr>
      </p:pic>
      <p:sp>
        <p:nvSpPr>
          <p:cNvPr id="6" name="TextBox 5">
            <a:extLst>
              <a:ext uri="{FF2B5EF4-FFF2-40B4-BE49-F238E27FC236}">
                <a16:creationId xmlns:a16="http://schemas.microsoft.com/office/drawing/2014/main" id="{86C32203-31DC-4382-B050-63D8E9F4626C}"/>
              </a:ext>
            </a:extLst>
          </p:cNvPr>
          <p:cNvSpPr txBox="1"/>
          <p:nvPr/>
        </p:nvSpPr>
        <p:spPr>
          <a:xfrm>
            <a:off x="6226090" y="1037548"/>
            <a:ext cx="5671996" cy="5504071"/>
          </a:xfrm>
          <a:prstGeom prst="rect">
            <a:avLst/>
          </a:prstGeom>
          <a:noFill/>
        </p:spPr>
        <p:txBody>
          <a:bodyPr wrap="square">
            <a:spAutoFit/>
          </a:bodyPr>
          <a:lstStyle/>
          <a:p>
            <a:pPr>
              <a:tabLst>
                <a:tab pos="457200" algn="l"/>
                <a:tab pos="5715000" algn="r"/>
              </a:tabLst>
            </a:pPr>
            <a:r>
              <a:rPr lang="en-US" sz="1000" dirty="0">
                <a:effectLst/>
                <a:latin typeface="Arial" panose="020B0604020202020204" pitchFamily="34" charset="0"/>
                <a:ea typeface="Times New Roman" panose="02020603050405020304" pitchFamily="18" charset="0"/>
              </a:rPr>
              <a:t>Promoting good mental health and raising awareness is an important approach to improving well-being in society.</a:t>
            </a:r>
            <a:endParaRPr lang="en-GB" sz="1000" dirty="0">
              <a:effectLst/>
              <a:latin typeface="Times New Roman" panose="02020603050405020304" pitchFamily="18" charset="0"/>
              <a:ea typeface="Times New Roman" panose="02020603050405020304" pitchFamily="18" charset="0"/>
            </a:endParaRPr>
          </a:p>
          <a:p>
            <a:pPr>
              <a:tabLst>
                <a:tab pos="457200" algn="l"/>
                <a:tab pos="5715000" algn="r"/>
              </a:tabLst>
            </a:pPr>
            <a:r>
              <a:rPr lang="en-US" sz="1000" dirty="0">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pPr>
              <a:tabLst>
                <a:tab pos="457200" algn="l"/>
                <a:tab pos="5715000" algn="r"/>
              </a:tabLst>
            </a:pPr>
            <a:r>
              <a:rPr lang="en-US" sz="1000" dirty="0">
                <a:effectLst/>
                <a:latin typeface="Arial" panose="020B0604020202020204" pitchFamily="34" charset="0"/>
                <a:ea typeface="Times New Roman" panose="02020603050405020304" pitchFamily="18" charset="0"/>
              </a:rPr>
              <a:t>Evaluate the benefits of raising awareness of mental health issues to support individuals.</a:t>
            </a:r>
            <a:endParaRPr lang="en-GB" sz="1000" dirty="0">
              <a:effectLst/>
              <a:latin typeface="Times New Roman" panose="02020603050405020304" pitchFamily="18" charset="0"/>
              <a:ea typeface="Times New Roman" panose="02020603050405020304" pitchFamily="18" charset="0"/>
            </a:endParaRPr>
          </a:p>
          <a:p>
            <a:r>
              <a:rPr lang="en-GB" sz="1000" dirty="0">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en-GB" sz="1000" dirty="0">
                <a:effectLst/>
                <a:latin typeface="Arial" panose="020B0604020202020204" pitchFamily="34" charset="0"/>
                <a:ea typeface="Times New Roman" panose="02020603050405020304" pitchFamily="18" charset="0"/>
              </a:rPr>
              <a:t>Award up to </a:t>
            </a:r>
            <a:r>
              <a:rPr lang="en-GB" sz="1000" b="1" dirty="0">
                <a:effectLst/>
                <a:latin typeface="Arial" panose="020B0604020202020204" pitchFamily="34" charset="0"/>
                <a:ea typeface="Times New Roman" panose="02020603050405020304" pitchFamily="18" charset="0"/>
              </a:rPr>
              <a:t>6 marks.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0 marks </a:t>
            </a:r>
            <a:r>
              <a:rPr lang="en-GB" sz="1000" dirty="0">
                <a:effectLst/>
                <a:latin typeface="Arial" panose="020B0604020202020204" pitchFamily="34" charset="0"/>
                <a:ea typeface="Times New Roman" panose="02020603050405020304" pitchFamily="18" charset="0"/>
              </a:rPr>
              <a:t>for a response that is not creditworthy.</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1-2 marks</a:t>
            </a:r>
            <a:r>
              <a:rPr lang="en-GB" sz="1000" dirty="0">
                <a:effectLst/>
                <a:latin typeface="Arial" panose="020B0604020202020204" pitchFamily="34" charset="0"/>
                <a:ea typeface="Times New Roman" panose="02020603050405020304" pitchFamily="18" charset="0"/>
              </a:rPr>
              <a:t> for a basic </a:t>
            </a:r>
            <a:r>
              <a:rPr lang="en-US" sz="1000" dirty="0">
                <a:effectLst/>
                <a:latin typeface="Arial" panose="020B0604020202020204" pitchFamily="34" charset="0"/>
                <a:ea typeface="Times New Roman" panose="02020603050405020304" pitchFamily="18" charset="0"/>
              </a:rPr>
              <a:t>evaluation </a:t>
            </a:r>
            <a:r>
              <a:rPr lang="en-GB" sz="1000" dirty="0">
                <a:effectLst/>
                <a:latin typeface="Arial" panose="020B0604020202020204" pitchFamily="34" charset="0"/>
                <a:ea typeface="Times New Roman" panose="02020603050405020304" pitchFamily="18" charset="0"/>
              </a:rPr>
              <a:t>which shows limited knowledge and understanding</a:t>
            </a:r>
            <a:r>
              <a:rPr lang="en-US" sz="1000" dirty="0">
                <a:effectLst/>
                <a:latin typeface="Arial" panose="020B0604020202020204" pitchFamily="34" charset="0"/>
                <a:ea typeface="Times New Roman" panose="02020603050405020304" pitchFamily="18" charset="0"/>
              </a:rPr>
              <a:t> of the benefits of raising awareness of mental health issues to support individuals</a:t>
            </a:r>
            <a:r>
              <a:rPr lang="en-US" sz="1000" dirty="0">
                <a:solidFill>
                  <a:srgbClr val="FF0000"/>
                </a:solidFill>
                <a:effectLst/>
                <a:latin typeface="Arial" panose="020B0604020202020204" pitchFamily="34" charset="0"/>
                <a:ea typeface="Times New Roman" panose="02020603050405020304" pitchFamily="18" charset="0"/>
              </a:rPr>
              <a:t>.</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3-4 marks </a:t>
            </a:r>
            <a:r>
              <a:rPr lang="en-GB" sz="1000" dirty="0">
                <a:effectLst/>
                <a:latin typeface="Arial" panose="020B0604020202020204" pitchFamily="34" charset="0"/>
                <a:ea typeface="Times New Roman" panose="02020603050405020304" pitchFamily="18" charset="0"/>
              </a:rPr>
              <a:t>for a good e</a:t>
            </a:r>
            <a:r>
              <a:rPr lang="en-US" sz="1000" dirty="0">
                <a:effectLst/>
                <a:latin typeface="Arial" panose="020B0604020202020204" pitchFamily="34" charset="0"/>
                <a:ea typeface="Times New Roman" panose="02020603050405020304" pitchFamily="18" charset="0"/>
              </a:rPr>
              <a:t>valuation </a:t>
            </a:r>
            <a:r>
              <a:rPr lang="en-GB" sz="1000" dirty="0">
                <a:effectLst/>
                <a:latin typeface="Arial" panose="020B0604020202020204" pitchFamily="34" charset="0"/>
                <a:ea typeface="Times New Roman" panose="02020603050405020304" pitchFamily="18" charset="0"/>
              </a:rPr>
              <a:t>which shows some knowledge and understanding</a:t>
            </a:r>
            <a:r>
              <a:rPr lang="en-US" sz="1000" dirty="0">
                <a:effectLst/>
                <a:latin typeface="Arial" panose="020B0604020202020204" pitchFamily="34" charset="0"/>
                <a:ea typeface="Times New Roman" panose="02020603050405020304" pitchFamily="18" charset="0"/>
              </a:rPr>
              <a:t> of the benefits of raising awareness of mental health issues to support individuals</a:t>
            </a:r>
            <a:r>
              <a:rPr lang="en-US" sz="1000" dirty="0">
                <a:solidFill>
                  <a:srgbClr val="FF0000"/>
                </a:solidFill>
                <a:effectLst/>
                <a:latin typeface="Arial" panose="020B0604020202020204" pitchFamily="34" charset="0"/>
                <a:ea typeface="Times New Roman" panose="02020603050405020304" pitchFamily="18" charset="0"/>
              </a:rPr>
              <a:t>.</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5-6 marks </a:t>
            </a:r>
            <a:r>
              <a:rPr lang="en-GB" sz="1000" dirty="0">
                <a:effectLst/>
                <a:latin typeface="Arial" panose="020B0604020202020204" pitchFamily="34" charset="0"/>
                <a:ea typeface="Times New Roman" panose="02020603050405020304" pitchFamily="18" charset="0"/>
              </a:rPr>
              <a:t>for a very good </a:t>
            </a:r>
            <a:r>
              <a:rPr lang="en-US" sz="1000" dirty="0">
                <a:effectLst/>
                <a:latin typeface="Arial" panose="020B0604020202020204" pitchFamily="34" charset="0"/>
                <a:ea typeface="Times New Roman" panose="02020603050405020304" pitchFamily="18" charset="0"/>
              </a:rPr>
              <a:t>evaluation </a:t>
            </a:r>
            <a:r>
              <a:rPr lang="en-GB" sz="1000" dirty="0">
                <a:effectLst/>
                <a:latin typeface="Arial" panose="020B0604020202020204" pitchFamily="34" charset="0"/>
                <a:ea typeface="Times New Roman" panose="02020603050405020304" pitchFamily="18" charset="0"/>
              </a:rPr>
              <a:t>which shows knowledge and understanding</a:t>
            </a:r>
            <a:r>
              <a:rPr lang="en-US" sz="1000" dirty="0">
                <a:effectLst/>
                <a:latin typeface="Arial" panose="020B0604020202020204" pitchFamily="34" charset="0"/>
                <a:ea typeface="Times New Roman" panose="02020603050405020304" pitchFamily="18" charset="0"/>
              </a:rPr>
              <a:t> of the benefits of raising awareness of mental health issues to support individuals</a:t>
            </a:r>
            <a:r>
              <a:rPr lang="en-US" sz="1000" dirty="0">
                <a:solidFill>
                  <a:srgbClr val="FF0000"/>
                </a:solidFill>
                <a:effectLst/>
                <a:latin typeface="Arial" panose="020B0604020202020204" pitchFamily="34" charset="0"/>
                <a:ea typeface="Times New Roman" panose="02020603050405020304" pitchFamily="18" charset="0"/>
              </a:rPr>
              <a:t>.</a:t>
            </a:r>
            <a:endParaRPr lang="en-GB" sz="1000" dirty="0">
              <a:effectLst/>
              <a:latin typeface="Times New Roman" panose="02020603050405020304" pitchFamily="18" charset="0"/>
              <a:ea typeface="Times New Roman" panose="02020603050405020304" pitchFamily="18" charset="0"/>
            </a:endParaRPr>
          </a:p>
          <a:p>
            <a:r>
              <a:rPr lang="en-GB" sz="1000" dirty="0">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en-GB" sz="1000" dirty="0">
                <a:effectLst/>
                <a:latin typeface="Arial" panose="020B0604020202020204" pitchFamily="34" charset="0"/>
                <a:ea typeface="Times New Roman" panose="02020603050405020304" pitchFamily="18" charset="0"/>
              </a:rPr>
              <a:t>Responses may refer to: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help raise awareness of depression / anxiety / low self-esteem in young people etc.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highlight the importance of talking and encourage young people to get discuss their feelings</a:t>
            </a:r>
            <a:endParaRPr lang="en-GB" sz="1000" dirty="0">
              <a:effectLst/>
              <a:latin typeface="Times New Roman" panose="02020603050405020304" pitchFamily="18" charset="0"/>
              <a:ea typeface="Times New Roman" panose="02020603050405020304" pitchFamily="18" charset="0"/>
            </a:endParaRPr>
          </a:p>
          <a:p>
            <a:pPr marL="342900" lvl="0" indent="-342900">
              <a:spcBef>
                <a:spcPts val="200"/>
              </a:spcBef>
              <a:spcAft>
                <a:spcPts val="0"/>
              </a:spcAft>
              <a:buFont typeface="Symbol" panose="05050102010706020507" pitchFamily="18" charset="2"/>
              <a:buChar char=""/>
            </a:pPr>
            <a:r>
              <a:rPr lang="en-GB" sz="10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help reduce the stigma through positive communication and talking openly about mental health</a:t>
            </a:r>
            <a:endParaRPr lang="en-GB" sz="1000" b="1"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help young people to recognise the signs and symptoms of mental health issues in themselves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raise awareness of what action children and young people can take / where to go / who can help them etc.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educate people on the impact of mental health issues / create compassion /empathy etc.</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Information for young people who are struggling with how they are feeling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awareness of how to talk to friends and family about feelings and what to do if they don't understand</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provide awareness of the support available when children and young people are going through a difficult time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take steps to look after children and young people’s wellbeing / help them deal with pressure / reduce the impact that stress has on young lives etc. </a:t>
            </a:r>
            <a:endParaRPr lang="en-GB" sz="1000" dirty="0">
              <a:effectLst/>
              <a:latin typeface="Times New Roman" panose="02020603050405020304" pitchFamily="18" charset="0"/>
              <a:ea typeface="Times New Roman" panose="02020603050405020304" pitchFamily="18" charset="0"/>
            </a:endParaRPr>
          </a:p>
          <a:p>
            <a:r>
              <a:rPr lang="en-GB" sz="1000" dirty="0">
                <a:solidFill>
                  <a:srgbClr val="000000"/>
                </a:solidFill>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en-GB" sz="1000" dirty="0">
                <a:solidFill>
                  <a:srgbClr val="000000"/>
                </a:solidFill>
                <a:effectLst/>
                <a:latin typeface="Arial" panose="020B0604020202020204" pitchFamily="34" charset="0"/>
                <a:ea typeface="Times New Roman" panose="02020603050405020304" pitchFamily="18" charset="0"/>
              </a:rPr>
              <a:t>This list is not exhaustive. </a:t>
            </a:r>
            <a:endParaRPr lang="en-GB" sz="1000" dirty="0">
              <a:effectLst/>
              <a:latin typeface="Times New Roman" panose="02020603050405020304" pitchFamily="18" charset="0"/>
              <a:ea typeface="Times New Roman" panose="02020603050405020304" pitchFamily="18" charset="0"/>
            </a:endParaRPr>
          </a:p>
          <a:p>
            <a:r>
              <a:rPr lang="en-GB" sz="10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000" dirty="0">
              <a:effectLst/>
              <a:latin typeface="Times New Roman" panose="02020603050405020304" pitchFamily="18" charset="0"/>
              <a:ea typeface="Times New Roman" panose="02020603050405020304" pitchFamily="18" charset="0"/>
            </a:endParaRPr>
          </a:p>
        </p:txBody>
      </p:sp>
      <p:sp>
        <p:nvSpPr>
          <p:cNvPr id="9" name="Rectangle 8">
            <a:extLst>
              <a:ext uri="{FF2B5EF4-FFF2-40B4-BE49-F238E27FC236}">
                <a16:creationId xmlns:a16="http://schemas.microsoft.com/office/drawing/2014/main" id="{D304C4E0-5DBA-49D0-A801-F9BDC6C625DE}"/>
              </a:ext>
            </a:extLst>
          </p:cNvPr>
          <p:cNvSpPr/>
          <p:nvPr/>
        </p:nvSpPr>
        <p:spPr>
          <a:xfrm>
            <a:off x="12350748" y="4321628"/>
            <a:ext cx="3058886" cy="304800"/>
          </a:xfrm>
          <a:prstGeom prst="rect">
            <a:avLst/>
          </a:prstGeom>
          <a:solidFill>
            <a:schemeClr val="bg1"/>
          </a:solidFill>
          <a:ln>
            <a:solidFill>
              <a:schemeClr val="bg1"/>
            </a:solidFill>
          </a:ln>
        </p:spPr>
        <p:txBody>
          <a:bodyPr wrap="none" lIns="0" tIns="0" rIns="0" bIns="0" rtlCol="0" anchor="ctr">
            <a:noAutofit/>
          </a:bodyPr>
          <a:lstStyle/>
          <a:p>
            <a:pPr algn="ctr"/>
            <a:endParaRPr lang="en-GB">
              <a:solidFill>
                <a:srgbClr val="000000"/>
              </a:solidFill>
            </a:endParaRPr>
          </a:p>
        </p:txBody>
      </p:sp>
      <p:sp>
        <p:nvSpPr>
          <p:cNvPr id="11" name="TextBox 10">
            <a:extLst>
              <a:ext uri="{FF2B5EF4-FFF2-40B4-BE49-F238E27FC236}">
                <a16:creationId xmlns:a16="http://schemas.microsoft.com/office/drawing/2014/main" id="{1647A6B1-A8E2-40B7-B10D-276D38B9AEB4}"/>
              </a:ext>
            </a:extLst>
          </p:cNvPr>
          <p:cNvSpPr txBox="1"/>
          <p:nvPr/>
        </p:nvSpPr>
        <p:spPr>
          <a:xfrm>
            <a:off x="130090" y="6126058"/>
            <a:ext cx="6096000" cy="523220"/>
          </a:xfrm>
          <a:prstGeom prst="rect">
            <a:avLst/>
          </a:prstGeom>
          <a:noFill/>
        </p:spPr>
        <p:txBody>
          <a:bodyPr wrap="square">
            <a:spAutoFit/>
          </a:bodyPr>
          <a:lstStyle/>
          <a:p>
            <a:r>
              <a:rPr lang="en-US" sz="1400" i="1" dirty="0"/>
              <a:t>Evaluate </a:t>
            </a:r>
          </a:p>
          <a:p>
            <a:r>
              <a:rPr lang="en-US" sz="1400" i="1" dirty="0"/>
              <a:t>Make a judgement by weighing up evidence to come to a conclusion </a:t>
            </a:r>
            <a:endParaRPr lang="en-GB" sz="1400" i="1" dirty="0"/>
          </a:p>
        </p:txBody>
      </p:sp>
    </p:spTree>
    <p:extLst>
      <p:ext uri="{BB962C8B-B14F-4D97-AF65-F5344CB8AC3E}">
        <p14:creationId xmlns:p14="http://schemas.microsoft.com/office/powerpoint/2010/main" val="206933870"/>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175172" y="954157"/>
            <a:ext cx="3595668"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r>
              <a:rPr lang="en-GB" sz="1800" i="1" dirty="0">
                <a:solidFill>
                  <a:srgbClr val="0070C0"/>
                </a:solidFill>
              </a:rPr>
              <a:t>    </a:t>
            </a:r>
          </a:p>
          <a:p>
            <a:r>
              <a:rPr lang="en-GB" i="1" dirty="0">
                <a:solidFill>
                  <a:srgbClr val="0070C0"/>
                </a:solidFill>
              </a:rPr>
              <a:t>   </a:t>
            </a:r>
            <a:r>
              <a:rPr lang="en-GB" sz="1800" i="1" dirty="0">
                <a:solidFill>
                  <a:srgbClr val="0070C0"/>
                </a:solidFill>
              </a:rPr>
              <a:t>6 marks awarded</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3 with Examiner’s comments</a:t>
            </a:r>
          </a:p>
        </p:txBody>
      </p:sp>
      <p:pic>
        <p:nvPicPr>
          <p:cNvPr id="4" name="Picture 3">
            <a:extLst>
              <a:ext uri="{FF2B5EF4-FFF2-40B4-BE49-F238E27FC236}">
                <a16:creationId xmlns:a16="http://schemas.microsoft.com/office/drawing/2014/main" id="{84FA2146-E3F1-4751-A490-097ED92976A5}"/>
              </a:ext>
            </a:extLst>
          </p:cNvPr>
          <p:cNvPicPr>
            <a:picLocks noChangeAspect="1"/>
          </p:cNvPicPr>
          <p:nvPr/>
        </p:nvPicPr>
        <p:blipFill>
          <a:blip r:embed="rId2"/>
          <a:stretch>
            <a:fillRect/>
          </a:stretch>
        </p:blipFill>
        <p:spPr>
          <a:xfrm>
            <a:off x="207633" y="1202636"/>
            <a:ext cx="7824605" cy="2737994"/>
          </a:xfrm>
          <a:prstGeom prst="rect">
            <a:avLst/>
          </a:prstGeom>
        </p:spPr>
      </p:pic>
      <p:sp>
        <p:nvSpPr>
          <p:cNvPr id="2" name="TextBox 1">
            <a:extLst>
              <a:ext uri="{FF2B5EF4-FFF2-40B4-BE49-F238E27FC236}">
                <a16:creationId xmlns:a16="http://schemas.microsoft.com/office/drawing/2014/main" id="{AE9246DD-7AF2-AB49-B840-B398A7D90F3E}"/>
              </a:ext>
            </a:extLst>
          </p:cNvPr>
          <p:cNvSpPr txBox="1"/>
          <p:nvPr/>
        </p:nvSpPr>
        <p:spPr>
          <a:xfrm>
            <a:off x="8479040" y="1028343"/>
            <a:ext cx="3288890" cy="4801314"/>
          </a:xfrm>
          <a:prstGeom prst="rect">
            <a:avLst/>
          </a:prstGeom>
          <a:noFill/>
        </p:spPr>
        <p:txBody>
          <a:bodyPr wrap="square" rtlCol="0">
            <a:spAutoFit/>
          </a:bodyPr>
          <a:lstStyle/>
          <a:p>
            <a:r>
              <a:rPr lang="en-GB" dirty="0">
                <a:solidFill>
                  <a:srgbClr val="0070C0"/>
                </a:solidFill>
              </a:rPr>
              <a:t>This response shows knowledge and understanding of the benefits of raising awareness of mental health issues to support individuals. There is evidence of evaluation through consideration of the points made and concluding with a judgement or reason.  </a:t>
            </a:r>
          </a:p>
          <a:p>
            <a:endParaRPr lang="en-GB" dirty="0">
              <a:solidFill>
                <a:srgbClr val="0070C0"/>
              </a:solidFill>
            </a:endParaRPr>
          </a:p>
          <a:p>
            <a:r>
              <a:rPr lang="en-GB" dirty="0">
                <a:solidFill>
                  <a:srgbClr val="0070C0"/>
                </a:solidFill>
              </a:rPr>
              <a:t>A good range of responses are provided through a evaluative discussion of the benefits of raising awareness and how this awareness can improve well-being in society</a:t>
            </a:r>
            <a:r>
              <a:rPr lang="en-GB" dirty="0"/>
              <a:t>. </a:t>
            </a:r>
            <a:endParaRPr lang="en-GB" dirty="0">
              <a:effectLst/>
            </a:endParaRPr>
          </a:p>
        </p:txBody>
      </p:sp>
    </p:spTree>
    <p:extLst>
      <p:ext uri="{BB962C8B-B14F-4D97-AF65-F5344CB8AC3E}">
        <p14:creationId xmlns:p14="http://schemas.microsoft.com/office/powerpoint/2010/main" val="2683767864"/>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r>
              <a:rPr lang="en-GB" sz="1800" i="1" dirty="0">
                <a:solidFill>
                  <a:srgbClr val="0070C0"/>
                </a:solidFill>
              </a:rPr>
              <a:t>  4 marks awarded</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3 with Examiner’s comments</a:t>
            </a:r>
          </a:p>
        </p:txBody>
      </p:sp>
      <p:pic>
        <p:nvPicPr>
          <p:cNvPr id="3" name="Picture 2">
            <a:extLst>
              <a:ext uri="{FF2B5EF4-FFF2-40B4-BE49-F238E27FC236}">
                <a16:creationId xmlns:a16="http://schemas.microsoft.com/office/drawing/2014/main" id="{9B43C4D7-577C-4357-B749-B7347B4E0D8C}"/>
              </a:ext>
            </a:extLst>
          </p:cNvPr>
          <p:cNvPicPr>
            <a:picLocks noChangeAspect="1"/>
          </p:cNvPicPr>
          <p:nvPr/>
        </p:nvPicPr>
        <p:blipFill>
          <a:blip r:embed="rId2"/>
          <a:stretch>
            <a:fillRect/>
          </a:stretch>
        </p:blipFill>
        <p:spPr>
          <a:xfrm>
            <a:off x="282011" y="1001933"/>
            <a:ext cx="7587194" cy="3167296"/>
          </a:xfrm>
          <a:prstGeom prst="rect">
            <a:avLst/>
          </a:prstGeom>
        </p:spPr>
      </p:pic>
      <p:sp>
        <p:nvSpPr>
          <p:cNvPr id="2" name="TextBox 1">
            <a:extLst>
              <a:ext uri="{FF2B5EF4-FFF2-40B4-BE49-F238E27FC236}">
                <a16:creationId xmlns:a16="http://schemas.microsoft.com/office/drawing/2014/main" id="{7EB7966B-D035-9040-826D-5511A9569663}"/>
              </a:ext>
            </a:extLst>
          </p:cNvPr>
          <p:cNvSpPr txBox="1"/>
          <p:nvPr/>
        </p:nvSpPr>
        <p:spPr>
          <a:xfrm>
            <a:off x="8255358" y="1001933"/>
            <a:ext cx="3395868" cy="4801314"/>
          </a:xfrm>
          <a:prstGeom prst="rect">
            <a:avLst/>
          </a:prstGeom>
          <a:noFill/>
        </p:spPr>
        <p:txBody>
          <a:bodyPr wrap="square" rtlCol="0">
            <a:spAutoFit/>
          </a:bodyPr>
          <a:lstStyle/>
          <a:p>
            <a:r>
              <a:rPr lang="en-GB" dirty="0">
                <a:solidFill>
                  <a:srgbClr val="0070C0"/>
                </a:solidFill>
              </a:rPr>
              <a:t>This response is a good evaluation which shows some knowledge and understanding of the benefits of raising awareness of mental health issues to support individuals. </a:t>
            </a:r>
          </a:p>
          <a:p>
            <a:r>
              <a:rPr lang="en-GB" dirty="0">
                <a:solidFill>
                  <a:srgbClr val="0070C0"/>
                </a:solidFill>
              </a:rPr>
              <a:t>There is a lack of evaluation and discussion to develop a clear conclusion, although it is evident there is an  understanding of the benefits of raising awareness of mental health issues. Improved structure and a clearer evaluation in the response may have increased the mark provided. </a:t>
            </a:r>
            <a:endParaRPr lang="en-GB" dirty="0">
              <a:solidFill>
                <a:srgbClr val="0070C0"/>
              </a:solidFill>
              <a:effectLst/>
            </a:endParaRPr>
          </a:p>
        </p:txBody>
      </p:sp>
    </p:spTree>
    <p:extLst>
      <p:ext uri="{BB962C8B-B14F-4D97-AF65-F5344CB8AC3E}">
        <p14:creationId xmlns:p14="http://schemas.microsoft.com/office/powerpoint/2010/main" val="1252337383"/>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4 (a) and mark scheme </a:t>
            </a:r>
          </a:p>
        </p:txBody>
      </p:sp>
      <p:pic>
        <p:nvPicPr>
          <p:cNvPr id="4" name="Picture 3">
            <a:extLst>
              <a:ext uri="{FF2B5EF4-FFF2-40B4-BE49-F238E27FC236}">
                <a16:creationId xmlns:a16="http://schemas.microsoft.com/office/drawing/2014/main" id="{443A43F8-53C4-49A0-95B6-9D7F01DD1224}"/>
              </a:ext>
            </a:extLst>
          </p:cNvPr>
          <p:cNvPicPr>
            <a:picLocks noChangeAspect="1"/>
          </p:cNvPicPr>
          <p:nvPr/>
        </p:nvPicPr>
        <p:blipFill>
          <a:blip r:embed="rId2"/>
          <a:stretch>
            <a:fillRect/>
          </a:stretch>
        </p:blipFill>
        <p:spPr>
          <a:xfrm>
            <a:off x="282011" y="1102763"/>
            <a:ext cx="5814453" cy="3834493"/>
          </a:xfrm>
          <a:prstGeom prst="rect">
            <a:avLst/>
          </a:prstGeom>
        </p:spPr>
      </p:pic>
      <p:sp>
        <p:nvSpPr>
          <p:cNvPr id="6" name="TextBox 5">
            <a:extLst>
              <a:ext uri="{FF2B5EF4-FFF2-40B4-BE49-F238E27FC236}">
                <a16:creationId xmlns:a16="http://schemas.microsoft.com/office/drawing/2014/main" id="{351C67BF-4998-4030-863F-30EF4DF31C93}"/>
              </a:ext>
            </a:extLst>
          </p:cNvPr>
          <p:cNvSpPr txBox="1"/>
          <p:nvPr/>
        </p:nvSpPr>
        <p:spPr>
          <a:xfrm>
            <a:off x="6378011" y="1102763"/>
            <a:ext cx="6096000" cy="523220"/>
          </a:xfrm>
          <a:prstGeom prst="rect">
            <a:avLst/>
          </a:prstGeom>
          <a:noFill/>
        </p:spPr>
        <p:txBody>
          <a:bodyPr wrap="square">
            <a:spAutoFit/>
          </a:bodyPr>
          <a:lstStyle/>
          <a:p>
            <a:r>
              <a:rPr lang="en-US" sz="1400" i="1" dirty="0" err="1"/>
              <a:t>Summarise</a:t>
            </a:r>
            <a:r>
              <a:rPr lang="en-US" sz="1400" i="1" dirty="0"/>
              <a:t> </a:t>
            </a:r>
          </a:p>
          <a:p>
            <a:r>
              <a:rPr lang="en-US" sz="1400" i="1" dirty="0"/>
              <a:t>Select and present the main points (without detail) </a:t>
            </a:r>
            <a:endParaRPr lang="en-GB" sz="1400" i="1" dirty="0"/>
          </a:p>
        </p:txBody>
      </p:sp>
      <p:sp>
        <p:nvSpPr>
          <p:cNvPr id="10" name="TextBox 9">
            <a:extLst>
              <a:ext uri="{FF2B5EF4-FFF2-40B4-BE49-F238E27FC236}">
                <a16:creationId xmlns:a16="http://schemas.microsoft.com/office/drawing/2014/main" id="{FF9B6FB8-CBA0-47B2-B90E-F59F430B32AD}"/>
              </a:ext>
            </a:extLst>
          </p:cNvPr>
          <p:cNvSpPr txBox="1"/>
          <p:nvPr/>
        </p:nvSpPr>
        <p:spPr>
          <a:xfrm>
            <a:off x="6378011" y="2812964"/>
            <a:ext cx="5661589" cy="2959785"/>
          </a:xfrm>
          <a:prstGeom prst="rect">
            <a:avLst/>
          </a:prstGeom>
          <a:noFill/>
        </p:spPr>
        <p:txBody>
          <a:bodyPr wrap="square">
            <a:spAutoFit/>
          </a:bodyPr>
          <a:lstStyle/>
          <a:p>
            <a:r>
              <a:rPr lang="en-GB" sz="1200" dirty="0">
                <a:effectLst/>
                <a:latin typeface="Arial" panose="020B0604020202020204" pitchFamily="34" charset="0"/>
                <a:ea typeface="Times New Roman" panose="02020603050405020304" pitchFamily="18" charset="0"/>
              </a:rPr>
              <a:t>New experiences and changing circumstances can have a significant impact on a child’s</a:t>
            </a:r>
            <a:r>
              <a:rPr lang="en-GB" sz="1200" dirty="0">
                <a:solidFill>
                  <a:srgbClr val="FF0000"/>
                </a:solidFill>
                <a:effectLst/>
                <a:latin typeface="Arial" panose="020B0604020202020204" pitchFamily="34" charset="0"/>
                <a:ea typeface="Times New Roman" panose="02020603050405020304" pitchFamily="18" charset="0"/>
              </a:rPr>
              <a:t> </a:t>
            </a:r>
            <a:r>
              <a:rPr lang="en-GB" sz="1200" dirty="0">
                <a:effectLst/>
                <a:latin typeface="Arial" panose="020B0604020202020204" pitchFamily="34" charset="0"/>
                <a:ea typeface="Times New Roman" panose="02020603050405020304" pitchFamily="18" charset="0"/>
              </a:rPr>
              <a:t>behaviour.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Summarise the impact of </a:t>
            </a:r>
            <a:r>
              <a:rPr lang="en-GB" sz="1200" b="1" dirty="0">
                <a:effectLst/>
                <a:latin typeface="Arial" panose="020B0604020202020204" pitchFamily="34" charset="0"/>
                <a:ea typeface="Times New Roman" panose="02020603050405020304" pitchFamily="18" charset="0"/>
              </a:rPr>
              <a:t>two</a:t>
            </a:r>
            <a:r>
              <a:rPr lang="en-GB" sz="1200" dirty="0">
                <a:effectLst/>
                <a:latin typeface="Arial" panose="020B0604020202020204" pitchFamily="34" charset="0"/>
                <a:ea typeface="Times New Roman" panose="02020603050405020304" pitchFamily="18" charset="0"/>
              </a:rPr>
              <a:t> types of transitions that could affect a child’s behaviour.</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Award up to </a:t>
            </a:r>
            <a:r>
              <a:rPr lang="en-GB" sz="1200" b="1" dirty="0">
                <a:effectLst/>
                <a:latin typeface="Arial" panose="020B0604020202020204" pitchFamily="34" charset="0"/>
                <a:ea typeface="Times New Roman" panose="02020603050405020304" pitchFamily="18" charset="0"/>
              </a:rPr>
              <a:t>4 marks.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Arial" panose="020B0604020202020204" pitchFamily="34" charset="0"/>
                <a:ea typeface="Times New Roman" panose="02020603050405020304" pitchFamily="18" charset="0"/>
              </a:rPr>
              <a:t>Award 0 marks </a:t>
            </a:r>
            <a:r>
              <a:rPr lang="en-GB" sz="1200" dirty="0">
                <a:effectLst/>
                <a:latin typeface="Arial" panose="020B0604020202020204" pitchFamily="34" charset="0"/>
                <a:ea typeface="Times New Roman" panose="02020603050405020304" pitchFamily="18" charset="0"/>
              </a:rPr>
              <a:t>for a response that is not creditworthy.</a:t>
            </a:r>
            <a:endParaRPr lang="en-GB" sz="1200" dirty="0">
              <a:effectLst/>
              <a:latin typeface="Times New Roman" panose="02020603050405020304" pitchFamily="18" charset="0"/>
              <a:ea typeface="Times New Roman" panose="02020603050405020304" pitchFamily="18" charset="0"/>
            </a:endParaRPr>
          </a:p>
          <a:p>
            <a:pPr>
              <a:spcAft>
                <a:spcPts val="1125"/>
              </a:spcAft>
            </a:pPr>
            <a:r>
              <a:rPr lang="en-GB" sz="1200" b="1" dirty="0">
                <a:effectLst/>
                <a:latin typeface="Arial" panose="020B0604020202020204" pitchFamily="34" charset="0"/>
                <a:ea typeface="Times New Roman" panose="02020603050405020304" pitchFamily="18" charset="0"/>
              </a:rPr>
              <a:t>Award 1-2 mark </a:t>
            </a:r>
            <a:r>
              <a:rPr lang="en-GB" sz="1200" dirty="0">
                <a:effectLst/>
                <a:latin typeface="Arial" panose="020B0604020202020204" pitchFamily="34" charset="0"/>
                <a:ea typeface="Times New Roman" panose="02020603050405020304" pitchFamily="18" charset="0"/>
              </a:rPr>
              <a:t>for a basic summary which shows limited knowledge and understanding of the impact of transitions that could affect a child’s behaviour.</a:t>
            </a:r>
            <a:endParaRPr lang="en-GB" sz="1200" dirty="0">
              <a:effectLst/>
              <a:latin typeface="Times New Roman" panose="02020603050405020304" pitchFamily="18" charset="0"/>
              <a:ea typeface="Times New Roman" panose="02020603050405020304" pitchFamily="18" charset="0"/>
            </a:endParaRPr>
          </a:p>
          <a:p>
            <a:pPr>
              <a:spcAft>
                <a:spcPts val="1125"/>
              </a:spcAft>
            </a:pPr>
            <a:r>
              <a:rPr lang="en-GB" sz="1200" b="1" dirty="0">
                <a:effectLst/>
                <a:latin typeface="Arial" panose="020B0604020202020204" pitchFamily="34" charset="0"/>
                <a:ea typeface="Times New Roman" panose="02020603050405020304" pitchFamily="18" charset="0"/>
              </a:rPr>
              <a:t>Award 3-4 marks</a:t>
            </a:r>
            <a:r>
              <a:rPr lang="en-GB" sz="1200" dirty="0">
                <a:effectLst/>
                <a:latin typeface="Arial" panose="020B0604020202020204" pitchFamily="34" charset="0"/>
                <a:ea typeface="Times New Roman" panose="02020603050405020304" pitchFamily="18" charset="0"/>
              </a:rPr>
              <a:t> for a good summary which shows some knowledge and understanding of the impact of transitions that could affect a child’s behaviour.</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p:txBody>
      </p:sp>
      <p:sp>
        <p:nvSpPr>
          <p:cNvPr id="11" name="TextBox 10">
            <a:extLst>
              <a:ext uri="{FF2B5EF4-FFF2-40B4-BE49-F238E27FC236}">
                <a16:creationId xmlns:a16="http://schemas.microsoft.com/office/drawing/2014/main" id="{C7727DDB-EC5E-4D77-805B-D2A51FB8D046}"/>
              </a:ext>
            </a:extLst>
          </p:cNvPr>
          <p:cNvSpPr txBox="1"/>
          <p:nvPr/>
        </p:nvSpPr>
        <p:spPr>
          <a:xfrm>
            <a:off x="9144000" y="6481139"/>
            <a:ext cx="2765989" cy="276999"/>
          </a:xfrm>
          <a:prstGeom prst="rect">
            <a:avLst/>
          </a:prstGeom>
          <a:noFill/>
        </p:spPr>
        <p:txBody>
          <a:bodyPr wrap="square" rtlCol="0">
            <a:spAutoFit/>
          </a:bodyPr>
          <a:lstStyle/>
          <a:p>
            <a:r>
              <a:rPr lang="en-GB" sz="1200" i="1" dirty="0"/>
              <a:t>Mark scheme continued on next page</a:t>
            </a:r>
          </a:p>
        </p:txBody>
      </p:sp>
    </p:spTree>
    <p:extLst>
      <p:ext uri="{BB962C8B-B14F-4D97-AF65-F5344CB8AC3E}">
        <p14:creationId xmlns:p14="http://schemas.microsoft.com/office/powerpoint/2010/main" val="2983654914"/>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4 (a) and mark scheme </a:t>
            </a:r>
          </a:p>
        </p:txBody>
      </p:sp>
      <p:sp>
        <p:nvSpPr>
          <p:cNvPr id="7" name="TextBox 6">
            <a:extLst>
              <a:ext uri="{FF2B5EF4-FFF2-40B4-BE49-F238E27FC236}">
                <a16:creationId xmlns:a16="http://schemas.microsoft.com/office/drawing/2014/main" id="{D097BCA0-519B-46F4-9C20-546CD4DDF09D}"/>
              </a:ext>
            </a:extLst>
          </p:cNvPr>
          <p:cNvSpPr txBox="1"/>
          <p:nvPr/>
        </p:nvSpPr>
        <p:spPr>
          <a:xfrm>
            <a:off x="6378011" y="1000933"/>
            <a:ext cx="5531978" cy="5816977"/>
          </a:xfrm>
          <a:prstGeom prst="rect">
            <a:avLst/>
          </a:prstGeom>
          <a:noFill/>
        </p:spPr>
        <p:txBody>
          <a:bodyPr wrap="square">
            <a:spAutoFit/>
          </a:bodyPr>
          <a:lstStyle/>
          <a:p>
            <a:pPr marL="34290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Adults may support the child through planning for change/transition or events leading from a change/transition in their life / develop understanding through discussion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Adults may try to protect the child and keep things from them / not discuss a change/transitions with the child / have difficulty communicating with the child / difficult relationships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Children may become verbally or physically aggressive / less co-operative</a:t>
            </a:r>
            <a:endParaRPr lang="en-GB" sz="1200" dirty="0">
              <a:effectLst/>
              <a:latin typeface="Times New Roman" panose="02020603050405020304" pitchFamily="18" charset="0"/>
              <a:ea typeface="Times New Roman" panose="02020603050405020304" pitchFamily="18" charset="0"/>
            </a:endParaRPr>
          </a:p>
          <a:p>
            <a:endParaRPr lang="en-GB" sz="1200" dirty="0">
              <a:effectLst/>
              <a:latin typeface="Arial" panose="020B0604020202020204" pitchFamily="34"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Children’s behaviour may be affected by:</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Feelings of insecurity / instability / uncertainty – child may be unsettled</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Feelings of stress / worry / anger / anxiety / distress – child may be unhappy and less focused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Feelings of fear / confusion / frustration / emotionally challenged / chid may find it difficult to control their emotions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Feelings of blame / anger / confusion / resentment – child may feel they are at fault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Feelings of relief / happiness / balance / excitement / boisterous - child may be relieved or happy with a change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Transitions may trigger psychological disorders / mental health issues / depression / anxiety / associated with a fundamental change or loss in a child’s life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Feelings associated with bereavement / loss / frustration / anger and extreme emotional increase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Lack of focus in daily tasks / academic difficulties / social and communication changes or difficulties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Increase in risky behaviour / behaviour out of character / conflict / tension / unreasonable behaviour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r>
              <a:rPr lang="en-GB" sz="1200" dirty="0">
                <a:solidFill>
                  <a:srgbClr val="000000"/>
                </a:solidFill>
                <a:effectLst/>
                <a:latin typeface="Arial" panose="020B0604020202020204" pitchFamily="34" charset="0"/>
                <a:ea typeface="Times New Roman" panose="02020603050405020304" pitchFamily="18" charset="0"/>
              </a:rPr>
              <a:t>This list is not exhaustive. </a:t>
            </a:r>
            <a:endParaRPr lang="en-GB" sz="1200" dirty="0">
              <a:effectLst/>
              <a:latin typeface="Times New Roman" panose="02020603050405020304" pitchFamily="18" charset="0"/>
              <a:ea typeface="Times New Roman" panose="02020603050405020304" pitchFamily="18" charset="0"/>
            </a:endParaRPr>
          </a:p>
          <a:p>
            <a:r>
              <a:rPr lang="en-GB" sz="12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200" dirty="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BC552A4D-A2D2-4F91-826F-2B46DD8B038A}"/>
              </a:ext>
            </a:extLst>
          </p:cNvPr>
          <p:cNvSpPr txBox="1"/>
          <p:nvPr/>
        </p:nvSpPr>
        <p:spPr>
          <a:xfrm>
            <a:off x="282011" y="1000933"/>
            <a:ext cx="5813989" cy="5914440"/>
          </a:xfrm>
          <a:prstGeom prst="rect">
            <a:avLst/>
          </a:prstGeom>
          <a:noFill/>
        </p:spPr>
        <p:txBody>
          <a:bodyPr wrap="square">
            <a:spAutoFit/>
          </a:bodyPr>
          <a:lstStyle/>
          <a:p>
            <a:r>
              <a:rPr lang="en-GB" sz="1200" dirty="0">
                <a:effectLst/>
                <a:latin typeface="Arial" panose="020B0604020202020204" pitchFamily="34" charset="0"/>
                <a:ea typeface="Times New Roman" panose="02020603050405020304" pitchFamily="18" charset="0"/>
              </a:rPr>
              <a:t>Responses may refer to: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 Transitions:</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Family break-up or divorce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Change in family life / reconstituted families / extended family / step</a:t>
            </a:r>
            <a:r>
              <a:rPr lang="en-GB" sz="1200" dirty="0">
                <a:effectLst/>
                <a:latin typeface="Arial" panose="020B0604020202020204" pitchFamily="34" charset="0"/>
                <a:ea typeface="Times New Roman" panose="02020603050405020304" pitchFamily="18" charset="0"/>
              </a:rPr>
              <a:t>-</a:t>
            </a:r>
            <a:r>
              <a:rPr lang="en-GB" sz="1200" dirty="0">
                <a:solidFill>
                  <a:srgbClr val="000000"/>
                </a:solidFill>
                <a:effectLst/>
                <a:latin typeface="Arial" panose="020B0604020202020204" pitchFamily="34" charset="0"/>
                <a:ea typeface="Times New Roman" panose="02020603050405020304" pitchFamily="18" charset="0"/>
              </a:rPr>
              <a:t>family etc.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Death of a parent/carer or close relative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House move – either locally or to a new area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Change in financial circumstances for the family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Birth of a sibling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Ill health or hospitalisation of a family member / carer / significant person in the child’s life</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Move to a new country, including those seeking asylum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Change of peer groups / friendship breakdown</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Chronic or serious ill health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Illness or death of a pet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Disability / physical / sensory need or change</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Issues related to sexuality e.g. first sexual experiences / coming to terms with own sexual orientation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Entering or leaving residential or foster care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The results of involvement in crime / committing crime / result of being a victim of crime</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Puberty </a:t>
            </a:r>
            <a:br>
              <a:rPr lang="en-GB" sz="1200" dirty="0">
                <a:latin typeface="Times New Roman" panose="02020603050405020304" pitchFamily="18" charset="0"/>
                <a:ea typeface="Times New Roman" panose="02020603050405020304" pitchFamily="18" charset="0"/>
              </a:rPr>
            </a:br>
            <a:endParaRPr lang="en-GB" sz="1200" dirty="0">
              <a:effectLst/>
              <a:latin typeface="Times New Roman" panose="02020603050405020304" pitchFamily="18" charset="0"/>
              <a:ea typeface="Times New Roman" panose="02020603050405020304" pitchFamily="18" charset="0"/>
            </a:endParaRPr>
          </a:p>
          <a:p>
            <a:pPr>
              <a:spcAft>
                <a:spcPts val="1125"/>
              </a:spcAft>
            </a:pPr>
            <a:r>
              <a:rPr lang="en-GB" sz="1200" dirty="0">
                <a:effectLst/>
                <a:latin typeface="Arial" panose="020B0604020202020204" pitchFamily="34" charset="0"/>
                <a:ea typeface="Times New Roman" panose="02020603050405020304" pitchFamily="18" charset="0"/>
              </a:rPr>
              <a:t>Impact of transitions:</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Transitions can be long or short term / predictable or unpredictable / explained or unexplained/ may be positive or negative on a child’s behaviour</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Transitions can affect children in many different ways e.g. physical / emotional / personal / psychological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Children can experience emotions they have never experienced before and may not know how to cope with significant changes in their life which can affect their behaviour</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12798457"/>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136361" y="1030357"/>
            <a:ext cx="3516086"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r>
              <a:rPr lang="en-GB" sz="1800" i="1" dirty="0">
                <a:solidFill>
                  <a:srgbClr val="0070C0"/>
                </a:solidFill>
              </a:rPr>
              <a:t>4 marks awarded</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4 (a) with Examiner’s comments</a:t>
            </a:r>
          </a:p>
        </p:txBody>
      </p:sp>
      <p:pic>
        <p:nvPicPr>
          <p:cNvPr id="3" name="Picture 2">
            <a:extLst>
              <a:ext uri="{FF2B5EF4-FFF2-40B4-BE49-F238E27FC236}">
                <a16:creationId xmlns:a16="http://schemas.microsoft.com/office/drawing/2014/main" id="{7AAEED5D-AD9F-4265-8EBD-63E050D72224}"/>
              </a:ext>
            </a:extLst>
          </p:cNvPr>
          <p:cNvPicPr>
            <a:picLocks noChangeAspect="1"/>
          </p:cNvPicPr>
          <p:nvPr/>
        </p:nvPicPr>
        <p:blipFill>
          <a:blip r:embed="rId2"/>
          <a:stretch>
            <a:fillRect/>
          </a:stretch>
        </p:blipFill>
        <p:spPr>
          <a:xfrm>
            <a:off x="122465" y="1222515"/>
            <a:ext cx="7898413" cy="2055581"/>
          </a:xfrm>
          <a:prstGeom prst="rect">
            <a:avLst/>
          </a:prstGeom>
        </p:spPr>
      </p:pic>
      <p:sp>
        <p:nvSpPr>
          <p:cNvPr id="2" name="TextBox 1">
            <a:extLst>
              <a:ext uri="{FF2B5EF4-FFF2-40B4-BE49-F238E27FC236}">
                <a16:creationId xmlns:a16="http://schemas.microsoft.com/office/drawing/2014/main" id="{67426BE5-0E7D-AA46-B9CD-C0D52AD7D1B1}"/>
              </a:ext>
            </a:extLst>
          </p:cNvPr>
          <p:cNvSpPr txBox="1"/>
          <p:nvPr/>
        </p:nvSpPr>
        <p:spPr>
          <a:xfrm>
            <a:off x="8259097" y="1391477"/>
            <a:ext cx="3185651" cy="3139321"/>
          </a:xfrm>
          <a:prstGeom prst="rect">
            <a:avLst/>
          </a:prstGeom>
          <a:noFill/>
        </p:spPr>
        <p:txBody>
          <a:bodyPr wrap="square" rtlCol="0">
            <a:spAutoFit/>
          </a:bodyPr>
          <a:lstStyle/>
          <a:p>
            <a:r>
              <a:rPr lang="en-GB" dirty="0">
                <a:solidFill>
                  <a:srgbClr val="0070C0"/>
                </a:solidFill>
              </a:rPr>
              <a:t>This response provides a good summary which shows some knowledge and understanding of the impact of transitions that could affect a child’s behaviour. </a:t>
            </a:r>
          </a:p>
          <a:p>
            <a:endParaRPr lang="en-GB" dirty="0">
              <a:solidFill>
                <a:srgbClr val="0070C0"/>
              </a:solidFill>
            </a:endParaRPr>
          </a:p>
          <a:p>
            <a:r>
              <a:rPr lang="en-GB" dirty="0">
                <a:solidFill>
                  <a:srgbClr val="0070C0"/>
                </a:solidFill>
              </a:rPr>
              <a:t>There are two appropriate transitions identified and there is a clear summary provided for each type.  </a:t>
            </a:r>
            <a:endParaRPr lang="en-GB" dirty="0">
              <a:solidFill>
                <a:srgbClr val="0070C0"/>
              </a:solidFill>
              <a:effectLst/>
            </a:endParaRPr>
          </a:p>
        </p:txBody>
      </p:sp>
    </p:spTree>
    <p:extLst>
      <p:ext uri="{BB962C8B-B14F-4D97-AF65-F5344CB8AC3E}">
        <p14:creationId xmlns:p14="http://schemas.microsoft.com/office/powerpoint/2010/main" val="330492536"/>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109856" y="1055913"/>
            <a:ext cx="3660983" cy="5056651"/>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r>
              <a:rPr lang="en-GB" i="1" dirty="0">
                <a:solidFill>
                  <a:srgbClr val="0070C0"/>
                </a:solidFill>
              </a:rPr>
              <a:t>3</a:t>
            </a:r>
            <a:r>
              <a:rPr lang="en-GB" sz="1800" i="1" dirty="0">
                <a:solidFill>
                  <a:srgbClr val="0070C0"/>
                </a:solidFill>
              </a:rPr>
              <a:t> marks awarded</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4 (a) with Examiner’s comments</a:t>
            </a:r>
          </a:p>
        </p:txBody>
      </p:sp>
      <p:pic>
        <p:nvPicPr>
          <p:cNvPr id="3" name="Picture 2">
            <a:extLst>
              <a:ext uri="{FF2B5EF4-FFF2-40B4-BE49-F238E27FC236}">
                <a16:creationId xmlns:a16="http://schemas.microsoft.com/office/drawing/2014/main" id="{2D0D8875-4602-4040-9158-A3000326F453}"/>
              </a:ext>
            </a:extLst>
          </p:cNvPr>
          <p:cNvPicPr>
            <a:picLocks noChangeAspect="1"/>
          </p:cNvPicPr>
          <p:nvPr/>
        </p:nvPicPr>
        <p:blipFill>
          <a:blip r:embed="rId2"/>
          <a:stretch>
            <a:fillRect/>
          </a:stretch>
        </p:blipFill>
        <p:spPr>
          <a:xfrm>
            <a:off x="185753" y="1202635"/>
            <a:ext cx="7722734" cy="2045151"/>
          </a:xfrm>
          <a:prstGeom prst="rect">
            <a:avLst/>
          </a:prstGeom>
        </p:spPr>
      </p:pic>
      <p:sp>
        <p:nvSpPr>
          <p:cNvPr id="2" name="TextBox 1">
            <a:extLst>
              <a:ext uri="{FF2B5EF4-FFF2-40B4-BE49-F238E27FC236}">
                <a16:creationId xmlns:a16="http://schemas.microsoft.com/office/drawing/2014/main" id="{DF51E8EF-D140-7349-87AF-AFEB847B655A}"/>
              </a:ext>
            </a:extLst>
          </p:cNvPr>
          <p:cNvSpPr txBox="1"/>
          <p:nvPr/>
        </p:nvSpPr>
        <p:spPr>
          <a:xfrm>
            <a:off x="8362335" y="1391478"/>
            <a:ext cx="3156155" cy="3416320"/>
          </a:xfrm>
          <a:prstGeom prst="rect">
            <a:avLst/>
          </a:prstGeom>
          <a:noFill/>
        </p:spPr>
        <p:txBody>
          <a:bodyPr wrap="square" rtlCol="0">
            <a:spAutoFit/>
          </a:bodyPr>
          <a:lstStyle/>
          <a:p>
            <a:r>
              <a:rPr lang="en-GB" dirty="0">
                <a:solidFill>
                  <a:srgbClr val="0070C0"/>
                </a:solidFill>
              </a:rPr>
              <a:t>This response provides a good summary which shows some knowledge and understanding of the impact of transitions that could affect a child’s behaviour, although did not gain the full marks for the second type of transition as it does not summarise the impact of this transition that could affect a child's behaviour.  </a:t>
            </a:r>
          </a:p>
        </p:txBody>
      </p:sp>
    </p:spTree>
    <p:extLst>
      <p:ext uri="{BB962C8B-B14F-4D97-AF65-F5344CB8AC3E}">
        <p14:creationId xmlns:p14="http://schemas.microsoft.com/office/powerpoint/2010/main" val="451284700"/>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4 (b) and mark scheme </a:t>
            </a:r>
          </a:p>
        </p:txBody>
      </p:sp>
      <p:pic>
        <p:nvPicPr>
          <p:cNvPr id="4" name="Picture 3">
            <a:extLst>
              <a:ext uri="{FF2B5EF4-FFF2-40B4-BE49-F238E27FC236}">
                <a16:creationId xmlns:a16="http://schemas.microsoft.com/office/drawing/2014/main" id="{611614A6-7843-4B24-954C-FCF8D7BE5B9F}"/>
              </a:ext>
            </a:extLst>
          </p:cNvPr>
          <p:cNvPicPr>
            <a:picLocks noChangeAspect="1"/>
          </p:cNvPicPr>
          <p:nvPr/>
        </p:nvPicPr>
        <p:blipFill>
          <a:blip r:embed="rId2"/>
          <a:stretch>
            <a:fillRect/>
          </a:stretch>
        </p:blipFill>
        <p:spPr>
          <a:xfrm>
            <a:off x="301792" y="1093673"/>
            <a:ext cx="6096000" cy="4913923"/>
          </a:xfrm>
          <a:prstGeom prst="rect">
            <a:avLst/>
          </a:prstGeom>
        </p:spPr>
      </p:pic>
      <p:sp>
        <p:nvSpPr>
          <p:cNvPr id="6" name="TextBox 5">
            <a:extLst>
              <a:ext uri="{FF2B5EF4-FFF2-40B4-BE49-F238E27FC236}">
                <a16:creationId xmlns:a16="http://schemas.microsoft.com/office/drawing/2014/main" id="{C379C2FF-56F3-4FDF-8617-4A921B005D6F}"/>
              </a:ext>
            </a:extLst>
          </p:cNvPr>
          <p:cNvSpPr txBox="1"/>
          <p:nvPr/>
        </p:nvSpPr>
        <p:spPr>
          <a:xfrm>
            <a:off x="6847114" y="2218433"/>
            <a:ext cx="5062875" cy="4401205"/>
          </a:xfrm>
          <a:prstGeom prst="rect">
            <a:avLst/>
          </a:prstGeom>
          <a:noFill/>
        </p:spPr>
        <p:txBody>
          <a:bodyPr wrap="square">
            <a:spAutoFit/>
          </a:bodyPr>
          <a:lstStyle/>
          <a:p>
            <a:pPr>
              <a:spcAft>
                <a:spcPts val="600"/>
              </a:spcAft>
            </a:pPr>
            <a:r>
              <a:rPr lang="en-GB" sz="1200" dirty="0">
                <a:solidFill>
                  <a:srgbClr val="000000"/>
                </a:solidFill>
                <a:effectLst/>
                <a:latin typeface="Arial" panose="020B0604020202020204" pitchFamily="34" charset="0"/>
                <a:ea typeface="Times New Roman" panose="02020603050405020304" pitchFamily="18" charset="0"/>
              </a:rPr>
              <a:t>Describe how adults can support children to reduce behaviour issues while experiencing any significant transitions in their life.</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dirty="0">
                <a:effectLst/>
                <a:latin typeface="Arial" panose="020B0604020202020204" pitchFamily="34" charset="0"/>
                <a:ea typeface="Times New Roman" panose="02020603050405020304" pitchFamily="18" charset="0"/>
              </a:rPr>
              <a:t>Award up to </a:t>
            </a:r>
            <a:r>
              <a:rPr lang="en-GB" sz="1200" b="1" dirty="0">
                <a:effectLst/>
                <a:latin typeface="Arial" panose="020B0604020202020204" pitchFamily="34" charset="0"/>
                <a:ea typeface="Times New Roman" panose="02020603050405020304" pitchFamily="18" charset="0"/>
              </a:rPr>
              <a:t>7 marks. </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solidFill>
                  <a:srgbClr val="000000"/>
                </a:solidFill>
                <a:effectLst/>
                <a:latin typeface="Arial" panose="020B0604020202020204" pitchFamily="34" charset="0"/>
                <a:ea typeface="Times New Roman" panose="02020603050405020304" pitchFamily="18" charset="0"/>
              </a:rPr>
              <a:t>Award 0 marks </a:t>
            </a:r>
            <a:r>
              <a:rPr lang="en-GB" sz="1200" dirty="0">
                <a:solidFill>
                  <a:srgbClr val="000000"/>
                </a:solidFill>
                <a:effectLst/>
                <a:latin typeface="Arial" panose="020B0604020202020204" pitchFamily="34" charset="0"/>
                <a:ea typeface="Times New Roman" panose="02020603050405020304" pitchFamily="18" charset="0"/>
              </a:rPr>
              <a:t>for a response that is not creditworthy.</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solidFill>
                  <a:srgbClr val="000000"/>
                </a:solidFill>
                <a:effectLst/>
                <a:latin typeface="Arial" panose="020B0604020202020204" pitchFamily="34" charset="0"/>
                <a:ea typeface="Times New Roman" panose="02020603050405020304" pitchFamily="18" charset="0"/>
              </a:rPr>
              <a:t>Award 1-2 marks</a:t>
            </a:r>
            <a:r>
              <a:rPr lang="en-GB" sz="1200" dirty="0">
                <a:solidFill>
                  <a:srgbClr val="000000"/>
                </a:solidFill>
                <a:effectLst/>
                <a:latin typeface="Arial" panose="020B0604020202020204" pitchFamily="34" charset="0"/>
                <a:ea typeface="Times New Roman" panose="02020603050405020304" pitchFamily="18" charset="0"/>
              </a:rPr>
              <a:t> for a basic description which shows limited knowledge and understanding of how adults can support children to reduce behaviour issues while experiencing any significant transition in their life.</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solidFill>
                  <a:srgbClr val="000000"/>
                </a:solidFill>
                <a:effectLst/>
                <a:latin typeface="Arial" panose="020B0604020202020204" pitchFamily="34" charset="0"/>
                <a:ea typeface="Times New Roman" panose="02020603050405020304" pitchFamily="18" charset="0"/>
              </a:rPr>
              <a:t>Award 3-4 marks </a:t>
            </a:r>
            <a:r>
              <a:rPr lang="en-GB" sz="1200" dirty="0">
                <a:solidFill>
                  <a:srgbClr val="000000"/>
                </a:solidFill>
                <a:effectLst/>
                <a:latin typeface="Arial" panose="020B0604020202020204" pitchFamily="34" charset="0"/>
                <a:ea typeface="Times New Roman" panose="02020603050405020304" pitchFamily="18" charset="0"/>
              </a:rPr>
              <a:t>for a good description which shows some knowledge and understanding of how adults can support children to reduce behaviour issues while experiencing any significant transition in their life.</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solidFill>
                  <a:srgbClr val="000000"/>
                </a:solidFill>
                <a:effectLst/>
                <a:latin typeface="Arial" panose="020B0604020202020204" pitchFamily="34" charset="0"/>
                <a:ea typeface="Times New Roman" panose="02020603050405020304" pitchFamily="18" charset="0"/>
              </a:rPr>
              <a:t>Award 5-6 marks </a:t>
            </a:r>
            <a:r>
              <a:rPr lang="en-GB" sz="1200" dirty="0">
                <a:solidFill>
                  <a:srgbClr val="000000"/>
                </a:solidFill>
                <a:effectLst/>
                <a:latin typeface="Arial" panose="020B0604020202020204" pitchFamily="34" charset="0"/>
                <a:ea typeface="Times New Roman" panose="02020603050405020304" pitchFamily="18" charset="0"/>
              </a:rPr>
              <a:t>for a very good description which shows knowledge and understanding of how adults can support children to reduce behaviour issues while experiencing any significant transition in their life.</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solidFill>
                  <a:srgbClr val="000000"/>
                </a:solidFill>
                <a:effectLst/>
                <a:latin typeface="Arial" panose="020B0604020202020204" pitchFamily="34" charset="0"/>
                <a:ea typeface="Times New Roman" panose="02020603050405020304" pitchFamily="18" charset="0"/>
              </a:rPr>
              <a:t>Award 7 marks </a:t>
            </a:r>
            <a:r>
              <a:rPr lang="en-GB" sz="1200" dirty="0">
                <a:solidFill>
                  <a:srgbClr val="000000"/>
                </a:solidFill>
                <a:effectLst/>
                <a:latin typeface="Arial" panose="020B0604020202020204" pitchFamily="34" charset="0"/>
                <a:ea typeface="Times New Roman" panose="02020603050405020304" pitchFamily="18" charset="0"/>
              </a:rPr>
              <a:t>for an excellent description which shows detailed knowledge and understanding of how adults can support children to reduce behaviour issues while experiencing any significant transition in their life.</a:t>
            </a:r>
            <a:endParaRPr lang="en-GB" sz="120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311B9D2E-6D29-4DEA-BCC6-BF2A5B296001}"/>
              </a:ext>
            </a:extLst>
          </p:cNvPr>
          <p:cNvSpPr txBox="1"/>
          <p:nvPr/>
        </p:nvSpPr>
        <p:spPr>
          <a:xfrm>
            <a:off x="9144000" y="6481139"/>
            <a:ext cx="2765989" cy="276999"/>
          </a:xfrm>
          <a:prstGeom prst="rect">
            <a:avLst/>
          </a:prstGeom>
          <a:noFill/>
        </p:spPr>
        <p:txBody>
          <a:bodyPr wrap="square" rtlCol="0">
            <a:spAutoFit/>
          </a:bodyPr>
          <a:lstStyle/>
          <a:p>
            <a:r>
              <a:rPr lang="en-GB" sz="1200" i="1" dirty="0"/>
              <a:t>Mark scheme continued on next page</a:t>
            </a:r>
          </a:p>
        </p:txBody>
      </p:sp>
      <p:sp>
        <p:nvSpPr>
          <p:cNvPr id="9" name="TextBox 8">
            <a:extLst>
              <a:ext uri="{FF2B5EF4-FFF2-40B4-BE49-F238E27FC236}">
                <a16:creationId xmlns:a16="http://schemas.microsoft.com/office/drawing/2014/main" id="{C4BD7869-A91D-434D-93A3-5860BCC68971}"/>
              </a:ext>
            </a:extLst>
          </p:cNvPr>
          <p:cNvSpPr txBox="1"/>
          <p:nvPr/>
        </p:nvSpPr>
        <p:spPr>
          <a:xfrm>
            <a:off x="6769897" y="1099639"/>
            <a:ext cx="6096000" cy="523220"/>
          </a:xfrm>
          <a:prstGeom prst="rect">
            <a:avLst/>
          </a:prstGeom>
          <a:noFill/>
        </p:spPr>
        <p:txBody>
          <a:bodyPr wrap="square">
            <a:spAutoFit/>
          </a:bodyPr>
          <a:lstStyle/>
          <a:p>
            <a:r>
              <a:rPr lang="en-US" sz="1400" i="1" dirty="0"/>
              <a:t>Describe </a:t>
            </a:r>
          </a:p>
          <a:p>
            <a:r>
              <a:rPr lang="en-US" sz="1400" i="1" dirty="0"/>
              <a:t>Provide characteristics/main features or a brief account </a:t>
            </a:r>
            <a:endParaRPr lang="en-GB" sz="1400" i="1" dirty="0"/>
          </a:p>
        </p:txBody>
      </p:sp>
    </p:spTree>
    <p:extLst>
      <p:ext uri="{BB962C8B-B14F-4D97-AF65-F5344CB8AC3E}">
        <p14:creationId xmlns:p14="http://schemas.microsoft.com/office/powerpoint/2010/main" val="651568079"/>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4 (b) and mark scheme </a:t>
            </a:r>
          </a:p>
        </p:txBody>
      </p:sp>
      <p:sp>
        <p:nvSpPr>
          <p:cNvPr id="8" name="TextBox 7">
            <a:extLst>
              <a:ext uri="{FF2B5EF4-FFF2-40B4-BE49-F238E27FC236}">
                <a16:creationId xmlns:a16="http://schemas.microsoft.com/office/drawing/2014/main" id="{408D6F71-1136-4E83-8C9F-6A74698276E5}"/>
              </a:ext>
            </a:extLst>
          </p:cNvPr>
          <p:cNvSpPr txBox="1"/>
          <p:nvPr/>
        </p:nvSpPr>
        <p:spPr>
          <a:xfrm>
            <a:off x="413658" y="1010245"/>
            <a:ext cx="5279571" cy="5847755"/>
          </a:xfrm>
          <a:prstGeom prst="rect">
            <a:avLst/>
          </a:prstGeom>
          <a:noFill/>
        </p:spPr>
        <p:txBody>
          <a:bodyPr wrap="square">
            <a:spAutoFit/>
          </a:bodyPr>
          <a:lstStyle/>
          <a:p>
            <a:pPr>
              <a:spcAft>
                <a:spcPts val="1125"/>
              </a:spcAft>
            </a:pPr>
            <a:r>
              <a:rPr lang="en-GB" sz="1200" dirty="0">
                <a:effectLst/>
                <a:latin typeface="Arial" panose="020B0604020202020204" pitchFamily="34" charset="0"/>
                <a:ea typeface="Times New Roman" panose="02020603050405020304" pitchFamily="18" charset="0"/>
              </a:rPr>
              <a:t>Responses may refer to: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Working with children and their families to provide a safe environment / support the child’s best interests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Creating routines - build in consistency / routine / structure of the transition process</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Sharing stories about a transition / change or loss affecting a child etc.</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Appropriate discussions for the child’s age and stage of development</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Observing children to identify behaviour changes / areas of interest / friendships etc.</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Have puppets and dolls in the role play area for children to use to express themselves</a:t>
            </a:r>
            <a:r>
              <a:rPr lang="en-GB" sz="12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Encourage / model good social skills</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Creating an environment of clear goals / boundaries / consistency / fairnes</a:t>
            </a:r>
            <a:r>
              <a:rPr lang="en-GB" sz="1200" dirty="0">
                <a:effectLst/>
                <a:latin typeface="Arial" panose="020B0604020202020204" pitchFamily="34" charset="0"/>
                <a:ea typeface="Times New Roman" panose="02020603050405020304" pitchFamily="18" charset="0"/>
              </a:rPr>
              <a:t>s etc.</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Taking positive action in promoting resilience in the child’s day to day work</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Increasing self- esteem in all pupils through positive social / emotional / behavioural support etc.</a:t>
            </a:r>
          </a:p>
          <a:p>
            <a:pPr marL="342900" lvl="0" indent="-342900">
              <a:spcAft>
                <a:spcPts val="1125"/>
              </a:spcAft>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Providing emotional / social/ behavioural support / information /advice and other services</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Encouraging children to make their own sound decisions / support emotionally difficult decision</a:t>
            </a:r>
            <a:endParaRPr lang="en-GB" sz="1200" dirty="0">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225129BD-BBB9-430C-8D95-9D782CB87D13}"/>
              </a:ext>
            </a:extLst>
          </p:cNvPr>
          <p:cNvSpPr txBox="1"/>
          <p:nvPr/>
        </p:nvSpPr>
        <p:spPr>
          <a:xfrm>
            <a:off x="6498775" y="994142"/>
            <a:ext cx="5279571" cy="5847755"/>
          </a:xfrm>
          <a:prstGeom prst="rect">
            <a:avLst/>
          </a:prstGeom>
          <a:noFill/>
        </p:spPr>
        <p:txBody>
          <a:bodyPr wrap="square">
            <a:spAutoFit/>
          </a:bodyPr>
          <a:lstStyle/>
          <a:p>
            <a:pPr marL="342900" lvl="0" indent="-342900">
              <a:spcAft>
                <a:spcPts val="1125"/>
              </a:spcAft>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Targeted or specialist services, preferably working in partnership with the school to support individual needs</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Allowing children to express their emotions through creative and constructive activities etc.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Being an effective listener / listening to and acting on the concerns of pupils / helping children to communicate effectively</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Talking about emotions during circle time / group discussions / one-to-one etc. to meet the needs of the child or young person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Developing secure attachments with positive and supportive adults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90E3C"/>
                </a:solidFill>
                <a:effectLst/>
                <a:latin typeface="Arial" panose="020B0604020202020204" pitchFamily="34" charset="0"/>
                <a:ea typeface="Times New Roman" panose="02020603050405020304" pitchFamily="18" charset="0"/>
              </a:rPr>
              <a:t>Being able to demonstrate / use a chart or drawings/pictures of what to expect where relevant etc.</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90E3C"/>
                </a:solidFill>
                <a:effectLst/>
                <a:latin typeface="Arial" panose="020B0604020202020204" pitchFamily="34" charset="0"/>
                <a:ea typeface="Times New Roman" panose="02020603050405020304" pitchFamily="18" charset="0"/>
              </a:rPr>
              <a:t>Creating a timeframe with children / clear countdowns are significant</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90E3C"/>
                </a:solidFill>
                <a:effectLst/>
                <a:latin typeface="Arial" panose="020B0604020202020204" pitchFamily="34" charset="0"/>
                <a:ea typeface="Times New Roman" panose="02020603050405020304" pitchFamily="18" charset="0"/>
              </a:rPr>
              <a:t>Reducing any further anxiety or worry through positive communication</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90E3C"/>
                </a:solidFill>
                <a:effectLst/>
                <a:latin typeface="Arial" panose="020B0604020202020204" pitchFamily="34" charset="0"/>
                <a:ea typeface="Times New Roman" panose="02020603050405020304" pitchFamily="18" charset="0"/>
              </a:rPr>
              <a:t>Explaining what events are likely to happen / what the day is going to look like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90E3C"/>
                </a:solidFill>
                <a:effectLst/>
                <a:latin typeface="Arial" panose="020B0604020202020204" pitchFamily="34" charset="0"/>
                <a:ea typeface="Times New Roman" panose="02020603050405020304" pitchFamily="18" charset="0"/>
              </a:rPr>
              <a:t>Some transitions will affect the whole family and parents will also need support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Supporting the possible impacts on emotional and social development to reduce future difficulties in other developmental areas </a:t>
            </a:r>
            <a:endParaRPr lang="en-GB" sz="1200" dirty="0">
              <a:effectLst/>
              <a:latin typeface="Times New Roman" panose="02020603050405020304" pitchFamily="18" charset="0"/>
              <a:ea typeface="Times New Roman" panose="02020603050405020304" pitchFamily="18" charset="0"/>
            </a:endParaRPr>
          </a:p>
          <a:p>
            <a:pPr marL="228600" indent="-228600">
              <a:spcAft>
                <a:spcPts val="1125"/>
              </a:spcAft>
            </a:pPr>
            <a:r>
              <a:rPr lang="en-GB" sz="12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a:spcAft>
                <a:spcPts val="1125"/>
              </a:spcAft>
            </a:pPr>
            <a:r>
              <a:rPr lang="en-GB" sz="1200" dirty="0">
                <a:solidFill>
                  <a:srgbClr val="000000"/>
                </a:solidFill>
                <a:effectLst/>
                <a:latin typeface="Arial" panose="020B0604020202020204" pitchFamily="34" charset="0"/>
                <a:ea typeface="Times New Roman" panose="02020603050405020304" pitchFamily="18" charset="0"/>
              </a:rPr>
              <a:t>This list is not exhaustive. </a:t>
            </a:r>
            <a:br>
              <a:rPr lang="en-GB" sz="1200" dirty="0">
                <a:solidFill>
                  <a:srgbClr val="000000"/>
                </a:solidFill>
                <a:effectLst/>
                <a:latin typeface="Arial" panose="020B0604020202020204" pitchFamily="34" charset="0"/>
                <a:ea typeface="Times New Roman" panose="02020603050405020304" pitchFamily="18" charset="0"/>
              </a:rPr>
            </a:br>
            <a:r>
              <a:rPr lang="en-GB" sz="12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67655642"/>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166703" y="1028640"/>
            <a:ext cx="3601228" cy="5158408"/>
          </a:xfrm>
          <a:prstGeom prst="wedgeRoundRectCallout">
            <a:avLst>
              <a:gd name="adj1" fmla="val -59333"/>
              <a:gd name="adj2" fmla="val 59868"/>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r>
              <a:rPr lang="en-GB" sz="1800" i="1" dirty="0">
                <a:solidFill>
                  <a:srgbClr val="0070C0"/>
                </a:solidFill>
              </a:rPr>
              <a:t>7 marks awarded</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4 (b) with Examiner’s comments</a:t>
            </a:r>
          </a:p>
        </p:txBody>
      </p:sp>
      <p:grpSp>
        <p:nvGrpSpPr>
          <p:cNvPr id="9" name="Group 8">
            <a:extLst>
              <a:ext uri="{FF2B5EF4-FFF2-40B4-BE49-F238E27FC236}">
                <a16:creationId xmlns:a16="http://schemas.microsoft.com/office/drawing/2014/main" id="{AEFCD33F-589B-4BCA-B4F2-226BEA88730C}"/>
              </a:ext>
            </a:extLst>
          </p:cNvPr>
          <p:cNvGrpSpPr/>
          <p:nvPr/>
        </p:nvGrpSpPr>
        <p:grpSpPr>
          <a:xfrm>
            <a:off x="128898" y="990600"/>
            <a:ext cx="7761892" cy="3502920"/>
            <a:chOff x="128898" y="990600"/>
            <a:chExt cx="7761892" cy="3502920"/>
          </a:xfrm>
        </p:grpSpPr>
        <p:pic>
          <p:nvPicPr>
            <p:cNvPr id="5" name="Picture 4">
              <a:extLst>
                <a:ext uri="{FF2B5EF4-FFF2-40B4-BE49-F238E27FC236}">
                  <a16:creationId xmlns:a16="http://schemas.microsoft.com/office/drawing/2014/main" id="{6EEFA57F-FA57-4FB7-A54E-93A7F7AE8F58}"/>
                </a:ext>
              </a:extLst>
            </p:cNvPr>
            <p:cNvPicPr>
              <a:picLocks noChangeAspect="1"/>
            </p:cNvPicPr>
            <p:nvPr/>
          </p:nvPicPr>
          <p:blipFill>
            <a:blip r:embed="rId2"/>
            <a:stretch>
              <a:fillRect/>
            </a:stretch>
          </p:blipFill>
          <p:spPr>
            <a:xfrm>
              <a:off x="404810" y="4178445"/>
              <a:ext cx="7416873" cy="315075"/>
            </a:xfrm>
            <a:prstGeom prst="rect">
              <a:avLst/>
            </a:prstGeom>
          </p:spPr>
        </p:pic>
        <p:pic>
          <p:nvPicPr>
            <p:cNvPr id="4" name="Picture 3">
              <a:extLst>
                <a:ext uri="{FF2B5EF4-FFF2-40B4-BE49-F238E27FC236}">
                  <a16:creationId xmlns:a16="http://schemas.microsoft.com/office/drawing/2014/main" id="{0E1807A6-7228-4819-90D3-BB517629BCA3}"/>
                </a:ext>
              </a:extLst>
            </p:cNvPr>
            <p:cNvPicPr>
              <a:picLocks noChangeAspect="1"/>
            </p:cNvPicPr>
            <p:nvPr/>
          </p:nvPicPr>
          <p:blipFill>
            <a:blip r:embed="rId3"/>
            <a:stretch>
              <a:fillRect/>
            </a:stretch>
          </p:blipFill>
          <p:spPr>
            <a:xfrm>
              <a:off x="128898" y="990600"/>
              <a:ext cx="7761892" cy="3244154"/>
            </a:xfrm>
            <a:prstGeom prst="rect">
              <a:avLst/>
            </a:prstGeom>
          </p:spPr>
        </p:pic>
      </p:grpSp>
      <p:sp>
        <p:nvSpPr>
          <p:cNvPr id="2" name="TextBox 1">
            <a:extLst>
              <a:ext uri="{FF2B5EF4-FFF2-40B4-BE49-F238E27FC236}">
                <a16:creationId xmlns:a16="http://schemas.microsoft.com/office/drawing/2014/main" id="{63744609-4169-7A40-A865-BC4F063204B4}"/>
              </a:ext>
            </a:extLst>
          </p:cNvPr>
          <p:cNvSpPr txBox="1"/>
          <p:nvPr/>
        </p:nvSpPr>
        <p:spPr>
          <a:xfrm>
            <a:off x="8303342" y="1202635"/>
            <a:ext cx="3303639" cy="4247317"/>
          </a:xfrm>
          <a:prstGeom prst="rect">
            <a:avLst/>
          </a:prstGeom>
          <a:noFill/>
        </p:spPr>
        <p:txBody>
          <a:bodyPr wrap="square" rtlCol="0">
            <a:spAutoFit/>
          </a:bodyPr>
          <a:lstStyle/>
          <a:p>
            <a:r>
              <a:rPr lang="en-GB" dirty="0">
                <a:solidFill>
                  <a:srgbClr val="0070C0"/>
                </a:solidFill>
              </a:rPr>
              <a:t>This response is an example of an excellent description which shows detailed knowledge and understanding of how adults can support children to reduce behaviour issues while experiencing any significant transition in their life.  </a:t>
            </a:r>
          </a:p>
          <a:p>
            <a:endParaRPr lang="en-GB" dirty="0">
              <a:solidFill>
                <a:srgbClr val="0070C0"/>
              </a:solidFill>
            </a:endParaRPr>
          </a:p>
          <a:p>
            <a:r>
              <a:rPr lang="en-GB" dirty="0">
                <a:solidFill>
                  <a:srgbClr val="0070C0"/>
                </a:solidFill>
              </a:rPr>
              <a:t>There are a range of areas discussed with descriptions of how adults can can support children, showing clear knowledge and understanding</a:t>
            </a:r>
            <a:r>
              <a:rPr lang="en-GB" dirty="0"/>
              <a:t>. </a:t>
            </a:r>
            <a:endParaRPr lang="en-GB" dirty="0">
              <a:effectLst/>
            </a:endParaRPr>
          </a:p>
        </p:txBody>
      </p:sp>
    </p:spTree>
    <p:extLst>
      <p:ext uri="{BB962C8B-B14F-4D97-AF65-F5344CB8AC3E}">
        <p14:creationId xmlns:p14="http://schemas.microsoft.com/office/powerpoint/2010/main" val="157583070"/>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D8EBE1-1839-4118-B69D-7F5F54E34893}"/>
              </a:ext>
            </a:extLst>
          </p:cNvPr>
          <p:cNvSpPr txBox="1">
            <a:spLocks/>
          </p:cNvSpPr>
          <p:nvPr/>
        </p:nvSpPr>
        <p:spPr>
          <a:xfrm>
            <a:off x="271380" y="249478"/>
            <a:ext cx="850250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sz="1800" dirty="0"/>
              <a:t>Unit 330: Principles and Theories that Influence Children’s Care, Play, Learning and Development in the 21st Century in Wales</a:t>
            </a:r>
          </a:p>
        </p:txBody>
      </p:sp>
      <p:sp>
        <p:nvSpPr>
          <p:cNvPr id="7" name="Rectangle 6">
            <a:extLst>
              <a:ext uri="{FF2B5EF4-FFF2-40B4-BE49-F238E27FC236}">
                <a16:creationId xmlns:a16="http://schemas.microsoft.com/office/drawing/2014/main" id="{597159D2-ABEC-4203-AD91-3751F6D76650}"/>
              </a:ext>
            </a:extLst>
          </p:cNvPr>
          <p:cNvSpPr/>
          <p:nvPr/>
        </p:nvSpPr>
        <p:spPr>
          <a:xfrm>
            <a:off x="6096000" y="882869"/>
            <a:ext cx="6096000" cy="5975131"/>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8" name="TextBox 7">
            <a:extLst>
              <a:ext uri="{FF2B5EF4-FFF2-40B4-BE49-F238E27FC236}">
                <a16:creationId xmlns:a16="http://schemas.microsoft.com/office/drawing/2014/main" id="{71C2D5AF-5D3B-4276-B36C-97AFA6E5BBF9}"/>
              </a:ext>
            </a:extLst>
          </p:cNvPr>
          <p:cNvSpPr txBox="1"/>
          <p:nvPr/>
        </p:nvSpPr>
        <p:spPr>
          <a:xfrm>
            <a:off x="6663249" y="5615756"/>
            <a:ext cx="5489818" cy="461665"/>
          </a:xfrm>
          <a:prstGeom prst="rect">
            <a:avLst/>
          </a:prstGeom>
          <a:noFill/>
        </p:spPr>
        <p:txBody>
          <a:bodyPr wrap="square" rtlCol="0">
            <a:spAutoFit/>
          </a:bodyPr>
          <a:lstStyle/>
          <a:p>
            <a:r>
              <a:rPr lang="en-GB" sz="2400" b="1" dirty="0">
                <a:solidFill>
                  <a:schemeClr val="bg1"/>
                </a:solidFill>
              </a:rPr>
              <a:t>Online Examination Review (OER) </a:t>
            </a:r>
          </a:p>
        </p:txBody>
      </p:sp>
      <p:pic>
        <p:nvPicPr>
          <p:cNvPr id="9" name="Picture 8">
            <a:extLst>
              <a:ext uri="{FF2B5EF4-FFF2-40B4-BE49-F238E27FC236}">
                <a16:creationId xmlns:a16="http://schemas.microsoft.com/office/drawing/2014/main" id="{D0D25735-823F-4728-8EDA-51AB7473F8FA}"/>
              </a:ext>
            </a:extLst>
          </p:cNvPr>
          <p:cNvPicPr>
            <a:picLocks noChangeAspect="1"/>
          </p:cNvPicPr>
          <p:nvPr/>
        </p:nvPicPr>
        <p:blipFill>
          <a:blip r:embed="rId3"/>
          <a:stretch>
            <a:fillRect/>
          </a:stretch>
        </p:blipFill>
        <p:spPr>
          <a:xfrm>
            <a:off x="7241830" y="1743310"/>
            <a:ext cx="3807976" cy="3371380"/>
          </a:xfrm>
          <a:prstGeom prst="rect">
            <a:avLst/>
          </a:prstGeom>
          <a:effectLst/>
        </p:spPr>
      </p:pic>
      <p:pic>
        <p:nvPicPr>
          <p:cNvPr id="4" name="Picture 3">
            <a:extLst>
              <a:ext uri="{FF2B5EF4-FFF2-40B4-BE49-F238E27FC236}">
                <a16:creationId xmlns:a16="http://schemas.microsoft.com/office/drawing/2014/main" id="{FD410500-B0F0-43F3-B970-802DD4F836C7}"/>
              </a:ext>
            </a:extLst>
          </p:cNvPr>
          <p:cNvPicPr>
            <a:picLocks noChangeAspect="1"/>
          </p:cNvPicPr>
          <p:nvPr/>
        </p:nvPicPr>
        <p:blipFill>
          <a:blip r:embed="rId4"/>
          <a:stretch>
            <a:fillRect/>
          </a:stretch>
        </p:blipFill>
        <p:spPr>
          <a:xfrm>
            <a:off x="915503" y="949069"/>
            <a:ext cx="4163335" cy="5842730"/>
          </a:xfrm>
          <a:prstGeom prst="rect">
            <a:avLst/>
          </a:prstGeom>
        </p:spPr>
      </p:pic>
    </p:spTree>
    <p:extLst>
      <p:ext uri="{BB962C8B-B14F-4D97-AF65-F5344CB8AC3E}">
        <p14:creationId xmlns:p14="http://schemas.microsoft.com/office/powerpoint/2010/main" val="1643471483"/>
      </p:ext>
    </p:extLst>
  </p:cSld>
  <p:clrMapOvr>
    <a:masterClrMapping/>
  </p:clrMapOvr>
  <mc:AlternateContent xmlns:mc="http://schemas.openxmlformats.org/markup-compatibility/2006" xmlns:p14="http://schemas.microsoft.com/office/powerpoint/2010/main">
    <mc:Choice Requires="p14">
      <p:transition spd="slow" p14:dur="2000" advTm="124445"/>
    </mc:Choice>
    <mc:Fallback xmlns="">
      <p:transition spd="slow" advTm="124445"/>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r>
              <a:rPr lang="en-GB" i="1" dirty="0">
                <a:solidFill>
                  <a:srgbClr val="0070C0"/>
                </a:solidFill>
              </a:rPr>
              <a:t>1 </a:t>
            </a:r>
            <a:r>
              <a:rPr lang="en-GB" sz="1800" i="1" dirty="0">
                <a:solidFill>
                  <a:srgbClr val="0070C0"/>
                </a:solidFill>
              </a:rPr>
              <a:t>mark awarded</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4 (b) with Examiner’s comments</a:t>
            </a:r>
          </a:p>
        </p:txBody>
      </p:sp>
      <p:pic>
        <p:nvPicPr>
          <p:cNvPr id="3" name="Picture 2">
            <a:extLst>
              <a:ext uri="{FF2B5EF4-FFF2-40B4-BE49-F238E27FC236}">
                <a16:creationId xmlns:a16="http://schemas.microsoft.com/office/drawing/2014/main" id="{A8068C76-73B3-489F-B2E1-D8C124A54278}"/>
              </a:ext>
            </a:extLst>
          </p:cNvPr>
          <p:cNvPicPr>
            <a:picLocks noChangeAspect="1"/>
          </p:cNvPicPr>
          <p:nvPr/>
        </p:nvPicPr>
        <p:blipFill>
          <a:blip r:embed="rId2"/>
          <a:stretch>
            <a:fillRect/>
          </a:stretch>
        </p:blipFill>
        <p:spPr>
          <a:xfrm>
            <a:off x="266700" y="1222515"/>
            <a:ext cx="7505700" cy="1146704"/>
          </a:xfrm>
          <a:prstGeom prst="rect">
            <a:avLst/>
          </a:prstGeom>
        </p:spPr>
      </p:pic>
      <p:sp>
        <p:nvSpPr>
          <p:cNvPr id="2" name="TextBox 1">
            <a:extLst>
              <a:ext uri="{FF2B5EF4-FFF2-40B4-BE49-F238E27FC236}">
                <a16:creationId xmlns:a16="http://schemas.microsoft.com/office/drawing/2014/main" id="{39295165-BA6E-FB4E-8188-AC8EC1C5DBD3}"/>
              </a:ext>
            </a:extLst>
          </p:cNvPr>
          <p:cNvSpPr txBox="1"/>
          <p:nvPr/>
        </p:nvSpPr>
        <p:spPr>
          <a:xfrm>
            <a:off x="8141110" y="1391477"/>
            <a:ext cx="3480619" cy="3970318"/>
          </a:xfrm>
          <a:prstGeom prst="rect">
            <a:avLst/>
          </a:prstGeom>
          <a:noFill/>
        </p:spPr>
        <p:txBody>
          <a:bodyPr wrap="square" rtlCol="0">
            <a:spAutoFit/>
          </a:bodyPr>
          <a:lstStyle/>
          <a:p>
            <a:r>
              <a:rPr lang="en-GB" dirty="0">
                <a:solidFill>
                  <a:srgbClr val="0070C0"/>
                </a:solidFill>
              </a:rPr>
              <a:t>This is an example of a basic description which shows limited knowledge and understanding of how adults can support children to reduce behaviour issues while experiencing any significant transition in their life.</a:t>
            </a:r>
          </a:p>
          <a:p>
            <a:endParaRPr lang="en-GB" dirty="0">
              <a:solidFill>
                <a:srgbClr val="0070C0"/>
              </a:solidFill>
            </a:endParaRPr>
          </a:p>
          <a:p>
            <a:r>
              <a:rPr lang="en-GB" dirty="0">
                <a:solidFill>
                  <a:srgbClr val="0070C0"/>
                </a:solidFill>
              </a:rPr>
              <a:t>The response lacks description or structure, very little understanding shown although a mark was gained through the point of talking to the child and putting the child first. </a:t>
            </a:r>
            <a:endParaRPr lang="en-GB" dirty="0">
              <a:solidFill>
                <a:srgbClr val="0070C0"/>
              </a:solidFill>
              <a:effectLst/>
            </a:endParaRPr>
          </a:p>
        </p:txBody>
      </p:sp>
    </p:spTree>
    <p:extLst>
      <p:ext uri="{BB962C8B-B14F-4D97-AF65-F5344CB8AC3E}">
        <p14:creationId xmlns:p14="http://schemas.microsoft.com/office/powerpoint/2010/main" val="502313826"/>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5 and mark scheme </a:t>
            </a:r>
          </a:p>
        </p:txBody>
      </p:sp>
      <p:pic>
        <p:nvPicPr>
          <p:cNvPr id="4" name="Picture 3">
            <a:extLst>
              <a:ext uri="{FF2B5EF4-FFF2-40B4-BE49-F238E27FC236}">
                <a16:creationId xmlns:a16="http://schemas.microsoft.com/office/drawing/2014/main" id="{6F30A935-1911-4564-A6F3-348B3886AF29}"/>
              </a:ext>
            </a:extLst>
          </p:cNvPr>
          <p:cNvPicPr>
            <a:picLocks noChangeAspect="1"/>
          </p:cNvPicPr>
          <p:nvPr/>
        </p:nvPicPr>
        <p:blipFill>
          <a:blip r:embed="rId2"/>
          <a:stretch>
            <a:fillRect/>
          </a:stretch>
        </p:blipFill>
        <p:spPr>
          <a:xfrm>
            <a:off x="282011" y="1086531"/>
            <a:ext cx="5901075" cy="5692908"/>
          </a:xfrm>
          <a:prstGeom prst="rect">
            <a:avLst/>
          </a:prstGeom>
        </p:spPr>
      </p:pic>
      <p:sp>
        <p:nvSpPr>
          <p:cNvPr id="6" name="TextBox 5">
            <a:extLst>
              <a:ext uri="{FF2B5EF4-FFF2-40B4-BE49-F238E27FC236}">
                <a16:creationId xmlns:a16="http://schemas.microsoft.com/office/drawing/2014/main" id="{EA61076C-0CDA-4D7A-B1EA-ED0701411B1C}"/>
              </a:ext>
            </a:extLst>
          </p:cNvPr>
          <p:cNvSpPr txBox="1"/>
          <p:nvPr/>
        </p:nvSpPr>
        <p:spPr>
          <a:xfrm>
            <a:off x="6466113" y="2156878"/>
            <a:ext cx="5487418" cy="4324261"/>
          </a:xfrm>
          <a:prstGeom prst="rect">
            <a:avLst/>
          </a:prstGeom>
          <a:noFill/>
        </p:spPr>
        <p:txBody>
          <a:bodyPr wrap="square">
            <a:spAutoFit/>
          </a:bodyPr>
          <a:lstStyle/>
          <a:p>
            <a:pPr>
              <a:spcAft>
                <a:spcPts val="600"/>
              </a:spcAft>
            </a:pPr>
            <a:r>
              <a:rPr lang="en-GB" sz="1200" dirty="0">
                <a:effectLst/>
                <a:latin typeface="Arial" panose="020B0604020202020204" pitchFamily="34" charset="0"/>
                <a:ea typeface="Times New Roman" panose="02020603050405020304" pitchFamily="18" charset="0"/>
              </a:rPr>
              <a:t>Childhood vaccinations are routinely implemented through the Public Health Wales immunisation programme.</a:t>
            </a:r>
            <a:br>
              <a:rPr lang="en-GB" sz="1200" dirty="0">
                <a:latin typeface="Times New Roman" panose="02020603050405020304" pitchFamily="18" charset="0"/>
                <a:ea typeface="Times New Roman" panose="02020603050405020304" pitchFamily="18" charset="0"/>
              </a:rPr>
            </a:b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dirty="0">
                <a:effectLst/>
                <a:latin typeface="Arial" panose="020B0604020202020204" pitchFamily="34" charset="0"/>
                <a:ea typeface="Times New Roman" panose="02020603050405020304" pitchFamily="18" charset="0"/>
              </a:rPr>
              <a:t>Outline the value and impact of the immunisation programme on children’s health, well-being</a:t>
            </a:r>
            <a:r>
              <a:rPr lang="en-GB" sz="1200" dirty="0">
                <a:solidFill>
                  <a:srgbClr val="FF0000"/>
                </a:solidFill>
                <a:effectLst/>
                <a:latin typeface="Arial" panose="020B0604020202020204" pitchFamily="34" charset="0"/>
                <a:ea typeface="Times New Roman" panose="02020603050405020304" pitchFamily="18" charset="0"/>
              </a:rPr>
              <a:t> </a:t>
            </a:r>
            <a:r>
              <a:rPr lang="en-GB" sz="1200" dirty="0">
                <a:effectLst/>
                <a:latin typeface="Arial" panose="020B0604020202020204" pitchFamily="34" charset="0"/>
                <a:ea typeface="Times New Roman" panose="02020603050405020304" pitchFamily="18" charset="0"/>
              </a:rPr>
              <a:t>and development throughout life. </a:t>
            </a:r>
            <a:br>
              <a:rPr lang="en-GB" sz="1200" dirty="0">
                <a:latin typeface="Times New Roman" panose="02020603050405020304" pitchFamily="18" charset="0"/>
                <a:ea typeface="Times New Roman" panose="02020603050405020304" pitchFamily="18" charset="0"/>
              </a:rPr>
            </a:b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dirty="0">
                <a:effectLst/>
                <a:latin typeface="Arial" panose="020B0604020202020204" pitchFamily="34" charset="0"/>
                <a:ea typeface="Times New Roman" panose="02020603050405020304" pitchFamily="18" charset="0"/>
              </a:rPr>
              <a:t>Award up to </a:t>
            </a:r>
            <a:r>
              <a:rPr lang="en-GB" sz="1200" b="1" dirty="0">
                <a:effectLst/>
                <a:latin typeface="Arial" panose="020B0604020202020204" pitchFamily="34" charset="0"/>
                <a:ea typeface="Times New Roman" panose="02020603050405020304" pitchFamily="18" charset="0"/>
              </a:rPr>
              <a:t>8 marks</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0 marks </a:t>
            </a:r>
            <a:r>
              <a:rPr lang="en-GB" sz="1200" dirty="0">
                <a:effectLst/>
                <a:latin typeface="Arial" panose="020B0604020202020204" pitchFamily="34" charset="0"/>
                <a:ea typeface="Times New Roman" panose="02020603050405020304" pitchFamily="18" charset="0"/>
              </a:rPr>
              <a:t>for a response that is not creditworthy.</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1-2 marks</a:t>
            </a:r>
            <a:r>
              <a:rPr lang="en-GB" sz="1200" dirty="0">
                <a:effectLst/>
                <a:latin typeface="Arial" panose="020B0604020202020204" pitchFamily="34" charset="0"/>
                <a:ea typeface="Times New Roman" panose="02020603050405020304" pitchFamily="18" charset="0"/>
              </a:rPr>
              <a:t> for a basic outline which shows limited knowledge and understanding the value and impact of the immunisation programme on children’s health, well-being and development throughout life</a:t>
            </a:r>
            <a:r>
              <a:rPr lang="en-GB" sz="1200" dirty="0">
                <a:solidFill>
                  <a:srgbClr val="FF0000"/>
                </a:solidFill>
                <a:effectLst/>
                <a:latin typeface="Arial" panose="020B0604020202020204" pitchFamily="34" charset="0"/>
                <a:ea typeface="Times New Roman" panose="02020603050405020304" pitchFamily="18" charset="0"/>
              </a:rPr>
              <a:t>.</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3-4 marks </a:t>
            </a:r>
            <a:r>
              <a:rPr lang="en-GB" sz="1200" dirty="0">
                <a:effectLst/>
                <a:latin typeface="Arial" panose="020B0604020202020204" pitchFamily="34" charset="0"/>
                <a:ea typeface="Times New Roman" panose="02020603050405020304" pitchFamily="18" charset="0"/>
              </a:rPr>
              <a:t>for a good outline which shows some knowledge and understanding the value and impact of the immunisation programme on children’s health, </a:t>
            </a:r>
            <a:r>
              <a:rPr lang="en-GB" sz="1200" dirty="0">
                <a:solidFill>
                  <a:srgbClr val="000000"/>
                </a:solidFill>
                <a:effectLst/>
                <a:latin typeface="Arial" panose="020B0604020202020204" pitchFamily="34" charset="0"/>
                <a:ea typeface="Times New Roman" panose="02020603050405020304" pitchFamily="18" charset="0"/>
              </a:rPr>
              <a:t>well-being </a:t>
            </a:r>
            <a:r>
              <a:rPr lang="en-GB" sz="1200" dirty="0">
                <a:effectLst/>
                <a:latin typeface="Arial" panose="020B0604020202020204" pitchFamily="34" charset="0"/>
                <a:ea typeface="Times New Roman" panose="02020603050405020304" pitchFamily="18" charset="0"/>
              </a:rPr>
              <a:t>and development throughout life</a:t>
            </a:r>
            <a:r>
              <a:rPr lang="en-GB" sz="1200" dirty="0">
                <a:solidFill>
                  <a:srgbClr val="FF0000"/>
                </a:solidFill>
                <a:effectLst/>
                <a:latin typeface="Arial" panose="020B0604020202020204" pitchFamily="34" charset="0"/>
                <a:ea typeface="Times New Roman" panose="02020603050405020304" pitchFamily="18" charset="0"/>
              </a:rPr>
              <a:t>.</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5-6 marks </a:t>
            </a:r>
            <a:r>
              <a:rPr lang="en-GB" sz="1200" dirty="0">
                <a:effectLst/>
                <a:latin typeface="Arial" panose="020B0604020202020204" pitchFamily="34" charset="0"/>
                <a:ea typeface="Times New Roman" panose="02020603050405020304" pitchFamily="18" charset="0"/>
              </a:rPr>
              <a:t>for a very good outline which shows knowledge and understanding the value and impact of the immunisation programme on children’s health, </a:t>
            </a:r>
            <a:r>
              <a:rPr lang="en-GB" sz="1200" dirty="0">
                <a:solidFill>
                  <a:srgbClr val="000000"/>
                </a:solidFill>
                <a:effectLst/>
                <a:latin typeface="Arial" panose="020B0604020202020204" pitchFamily="34" charset="0"/>
                <a:ea typeface="Times New Roman" panose="02020603050405020304" pitchFamily="18" charset="0"/>
              </a:rPr>
              <a:t>well-being </a:t>
            </a:r>
            <a:r>
              <a:rPr lang="en-GB" sz="1200" dirty="0">
                <a:effectLst/>
                <a:latin typeface="Arial" panose="020B0604020202020204" pitchFamily="34" charset="0"/>
                <a:ea typeface="Times New Roman" panose="02020603050405020304" pitchFamily="18" charset="0"/>
              </a:rPr>
              <a:t>and development throughout life</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7-8 marks </a:t>
            </a:r>
            <a:r>
              <a:rPr lang="en-GB" sz="1200" dirty="0">
                <a:effectLst/>
                <a:latin typeface="Arial" panose="020B0604020202020204" pitchFamily="34" charset="0"/>
                <a:ea typeface="Times New Roman" panose="02020603050405020304" pitchFamily="18" charset="0"/>
              </a:rPr>
              <a:t>for an excellent outline which shows detailed knowledge and understanding the value and impact of the immunisation programme on children’s health, </a:t>
            </a:r>
            <a:r>
              <a:rPr lang="en-GB" sz="1200" dirty="0">
                <a:solidFill>
                  <a:srgbClr val="000000"/>
                </a:solidFill>
                <a:effectLst/>
                <a:latin typeface="Arial" panose="020B0604020202020204" pitchFamily="34" charset="0"/>
                <a:ea typeface="Times New Roman" panose="02020603050405020304" pitchFamily="18" charset="0"/>
              </a:rPr>
              <a:t>well-being </a:t>
            </a:r>
            <a:r>
              <a:rPr lang="en-GB" sz="1200" dirty="0">
                <a:effectLst/>
                <a:latin typeface="Arial" panose="020B0604020202020204" pitchFamily="34" charset="0"/>
                <a:ea typeface="Times New Roman" panose="02020603050405020304" pitchFamily="18" charset="0"/>
              </a:rPr>
              <a:t>and development throughout life</a:t>
            </a:r>
            <a:r>
              <a:rPr lang="en-GB" sz="1200" dirty="0">
                <a:solidFill>
                  <a:srgbClr val="FF0000"/>
                </a:solidFill>
                <a:effectLst/>
                <a:latin typeface="Arial" panose="020B0604020202020204" pitchFamily="34" charset="0"/>
                <a:ea typeface="Times New Roman" panose="02020603050405020304" pitchFamily="18" charset="0"/>
              </a:rPr>
              <a:t>.</a:t>
            </a:r>
            <a:endParaRPr lang="en-GB" sz="120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942E7EF5-D653-4D18-9416-91190534BE12}"/>
              </a:ext>
            </a:extLst>
          </p:cNvPr>
          <p:cNvSpPr txBox="1"/>
          <p:nvPr/>
        </p:nvSpPr>
        <p:spPr>
          <a:xfrm>
            <a:off x="9144000" y="6481139"/>
            <a:ext cx="2765989" cy="276999"/>
          </a:xfrm>
          <a:prstGeom prst="rect">
            <a:avLst/>
          </a:prstGeom>
          <a:noFill/>
        </p:spPr>
        <p:txBody>
          <a:bodyPr wrap="square" rtlCol="0">
            <a:spAutoFit/>
          </a:bodyPr>
          <a:lstStyle/>
          <a:p>
            <a:r>
              <a:rPr lang="en-GB" sz="1200" i="1" dirty="0"/>
              <a:t>Mark scheme continued on next page</a:t>
            </a:r>
          </a:p>
        </p:txBody>
      </p:sp>
      <p:sp>
        <p:nvSpPr>
          <p:cNvPr id="9" name="TextBox 8">
            <a:extLst>
              <a:ext uri="{FF2B5EF4-FFF2-40B4-BE49-F238E27FC236}">
                <a16:creationId xmlns:a16="http://schemas.microsoft.com/office/drawing/2014/main" id="{01B7955F-877A-4383-883A-19A9479E8FDF}"/>
              </a:ext>
            </a:extLst>
          </p:cNvPr>
          <p:cNvSpPr txBox="1"/>
          <p:nvPr/>
        </p:nvSpPr>
        <p:spPr>
          <a:xfrm>
            <a:off x="6400800" y="959585"/>
            <a:ext cx="5607161" cy="738664"/>
          </a:xfrm>
          <a:prstGeom prst="rect">
            <a:avLst/>
          </a:prstGeom>
          <a:noFill/>
        </p:spPr>
        <p:txBody>
          <a:bodyPr wrap="square">
            <a:spAutoFit/>
          </a:bodyPr>
          <a:lstStyle/>
          <a:p>
            <a:r>
              <a:rPr lang="en-US" sz="1400" i="1" dirty="0"/>
              <a:t>Outline </a:t>
            </a:r>
          </a:p>
          <a:p>
            <a:r>
              <a:rPr lang="en-US" sz="1400" i="1" dirty="0"/>
              <a:t>Set out the main points/provide a brief description or main characteristics </a:t>
            </a:r>
            <a:endParaRPr lang="en-GB" sz="1400" i="1" dirty="0"/>
          </a:p>
        </p:txBody>
      </p:sp>
    </p:spTree>
    <p:extLst>
      <p:ext uri="{BB962C8B-B14F-4D97-AF65-F5344CB8AC3E}">
        <p14:creationId xmlns:p14="http://schemas.microsoft.com/office/powerpoint/2010/main" val="241877879"/>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5 and mark scheme </a:t>
            </a:r>
          </a:p>
        </p:txBody>
      </p:sp>
      <p:sp>
        <p:nvSpPr>
          <p:cNvPr id="7" name="TextBox 6">
            <a:extLst>
              <a:ext uri="{FF2B5EF4-FFF2-40B4-BE49-F238E27FC236}">
                <a16:creationId xmlns:a16="http://schemas.microsoft.com/office/drawing/2014/main" id="{0299DB55-4A34-4DA2-91EB-9FEA90B9A5FD}"/>
              </a:ext>
            </a:extLst>
          </p:cNvPr>
          <p:cNvSpPr txBox="1"/>
          <p:nvPr/>
        </p:nvSpPr>
        <p:spPr>
          <a:xfrm>
            <a:off x="282011" y="1191628"/>
            <a:ext cx="5530960" cy="3400931"/>
          </a:xfrm>
          <a:prstGeom prst="rect">
            <a:avLst/>
          </a:prstGeom>
          <a:noFill/>
        </p:spPr>
        <p:txBody>
          <a:bodyPr wrap="square">
            <a:spAutoFit/>
          </a:bodyPr>
          <a:lstStyle/>
          <a:p>
            <a:pPr>
              <a:spcAft>
                <a:spcPts val="600"/>
              </a:spcAft>
            </a:pPr>
            <a:r>
              <a:rPr lang="en-GB" sz="1200" dirty="0">
                <a:effectLst/>
                <a:latin typeface="Arial" panose="020B0604020202020204" pitchFamily="34" charset="0"/>
                <a:ea typeface="Times New Roman" panose="02020603050405020304" pitchFamily="18" charset="0"/>
              </a:rPr>
              <a:t>Responses may refer to: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SzPts val="1000"/>
              <a:buFont typeface="Symbol" panose="05050102010706020507" pitchFamily="18" charset="2"/>
              <a:buChar char=""/>
              <a:tabLst>
                <a:tab pos="457200" algn="l"/>
              </a:tabLst>
            </a:pPr>
            <a:r>
              <a:rPr lang="en-GB" sz="1200" dirty="0">
                <a:solidFill>
                  <a:srgbClr val="212529"/>
                </a:solidFill>
                <a:effectLst/>
                <a:latin typeface="Arial" panose="020B0604020202020204" pitchFamily="34" charset="0"/>
                <a:ea typeface="Times New Roman" panose="02020603050405020304" pitchFamily="18" charset="0"/>
              </a:rPr>
              <a:t>Immunisation is an effective way of protecting children from serious diseases</a:t>
            </a:r>
            <a:r>
              <a:rPr lang="en-GB" sz="1200" dirty="0">
                <a:solidFill>
                  <a:srgbClr val="212B32"/>
                </a:solidFill>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Immunisation protects children, young people and adults from many serious and potentially deadly diseases</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Protecting other people in the community – by helping to stop diseases spreading to people who cannot have vaccines</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Reducing or removing some diseases from the population – if enough people are vaccinated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Helping to protect individuals and protects the broader community by minimising the spread of disease</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The immunisation programme helping to prevent disease from developing / greatly reducing its impact</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dirty="0">
                <a:solidFill>
                  <a:srgbClr val="000000"/>
                </a:solidFill>
                <a:effectLst/>
                <a:latin typeface="Arial" panose="020B0604020202020204" pitchFamily="34" charset="0"/>
                <a:ea typeface="Times New Roman" panose="02020603050405020304" pitchFamily="18" charset="0"/>
              </a:rPr>
              <a:t>The value and impact of immunisation programme in protecting children against many </a:t>
            </a:r>
            <a:endParaRPr lang="en-GB" sz="1200" dirty="0"/>
          </a:p>
        </p:txBody>
      </p:sp>
      <p:sp>
        <p:nvSpPr>
          <p:cNvPr id="8" name="TextBox 7">
            <a:extLst>
              <a:ext uri="{FF2B5EF4-FFF2-40B4-BE49-F238E27FC236}">
                <a16:creationId xmlns:a16="http://schemas.microsoft.com/office/drawing/2014/main" id="{A808C7F3-4DF7-4116-82BE-3ABEB0B9F781}"/>
              </a:ext>
            </a:extLst>
          </p:cNvPr>
          <p:cNvSpPr txBox="1"/>
          <p:nvPr/>
        </p:nvSpPr>
        <p:spPr>
          <a:xfrm>
            <a:off x="6301811" y="1191628"/>
            <a:ext cx="5530960" cy="4339650"/>
          </a:xfrm>
          <a:prstGeom prst="rect">
            <a:avLst/>
          </a:prstGeom>
          <a:noFill/>
        </p:spPr>
        <p:txBody>
          <a:bodyPr wrap="square">
            <a:spAutoFit/>
          </a:bodyPr>
          <a:lstStyle/>
          <a:p>
            <a:pPr marL="342900" lvl="0" indent="-342900">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serious childhood diseases, throughout their life, including:</a:t>
            </a:r>
            <a:endParaRPr lang="en-GB" sz="1200" dirty="0">
              <a:effectLst/>
              <a:latin typeface="Times New Roman" panose="02020603050405020304" pitchFamily="18" charset="0"/>
              <a:ea typeface="Times New Roman" panose="02020603050405020304" pitchFamily="18" charset="0"/>
            </a:endParaRPr>
          </a:p>
          <a:p>
            <a:pPr marL="742950" lvl="1" indent="-285750">
              <a:buFont typeface="Courier New" panose="02070309020205020404" pitchFamily="49" charset="0"/>
              <a:buChar char="o"/>
            </a:pPr>
            <a:r>
              <a:rPr lang="en-GB" sz="1200" dirty="0">
                <a:solidFill>
                  <a:srgbClr val="000000"/>
                </a:solidFill>
                <a:effectLst/>
                <a:latin typeface="Arial" panose="020B0604020202020204" pitchFamily="34" charset="0"/>
                <a:ea typeface="Times New Roman" panose="02020603050405020304" pitchFamily="18" charset="0"/>
              </a:rPr>
              <a:t>Whooping cough </a:t>
            </a:r>
            <a:endParaRPr lang="en-GB" sz="1200" dirty="0">
              <a:effectLst/>
              <a:latin typeface="Times New Roman" panose="02020603050405020304" pitchFamily="18" charset="0"/>
              <a:ea typeface="Times New Roman" panose="02020603050405020304" pitchFamily="18" charset="0"/>
            </a:endParaRPr>
          </a:p>
          <a:p>
            <a:pPr marL="742950" lvl="1" indent="-285750">
              <a:buFont typeface="Courier New" panose="02070309020205020404" pitchFamily="49" charset="0"/>
              <a:buChar char="o"/>
            </a:pPr>
            <a:r>
              <a:rPr lang="en-GB" sz="1200" dirty="0">
                <a:solidFill>
                  <a:srgbClr val="000000"/>
                </a:solidFill>
                <a:effectLst/>
                <a:latin typeface="Arial" panose="020B0604020202020204" pitchFamily="34" charset="0"/>
                <a:ea typeface="Times New Roman" panose="02020603050405020304" pitchFamily="18" charset="0"/>
              </a:rPr>
              <a:t>Measles</a:t>
            </a:r>
            <a:endParaRPr lang="en-GB" sz="1200" dirty="0">
              <a:effectLst/>
              <a:latin typeface="Times New Roman" panose="02020603050405020304" pitchFamily="18" charset="0"/>
              <a:ea typeface="Times New Roman" panose="02020603050405020304" pitchFamily="18" charset="0"/>
            </a:endParaRPr>
          </a:p>
          <a:p>
            <a:pPr marL="742950" lvl="1" indent="-285750">
              <a:buFont typeface="Courier New" panose="02070309020205020404" pitchFamily="49" charset="0"/>
              <a:buChar char="o"/>
            </a:pPr>
            <a:r>
              <a:rPr lang="en-GB" sz="1200" dirty="0">
                <a:solidFill>
                  <a:srgbClr val="000000"/>
                </a:solidFill>
                <a:effectLst/>
                <a:latin typeface="Arial" panose="020B0604020202020204" pitchFamily="34" charset="0"/>
                <a:ea typeface="Times New Roman" panose="02020603050405020304" pitchFamily="18" charset="0"/>
              </a:rPr>
              <a:t>German measles (rubella)</a:t>
            </a:r>
            <a:endParaRPr lang="en-GB" sz="1200" dirty="0">
              <a:effectLst/>
              <a:latin typeface="Times New Roman" panose="02020603050405020304" pitchFamily="18" charset="0"/>
              <a:ea typeface="Times New Roman" panose="02020603050405020304" pitchFamily="18" charset="0"/>
            </a:endParaRPr>
          </a:p>
          <a:p>
            <a:pPr marL="742950" lvl="1" indent="-285750">
              <a:buFont typeface="Courier New" panose="02070309020205020404" pitchFamily="49" charset="0"/>
              <a:buChar char="o"/>
            </a:pPr>
            <a:r>
              <a:rPr lang="en-GB" sz="1200" dirty="0">
                <a:solidFill>
                  <a:srgbClr val="000000"/>
                </a:solidFill>
                <a:effectLst/>
                <a:latin typeface="Arial" panose="020B0604020202020204" pitchFamily="34" charset="0"/>
                <a:ea typeface="Times New Roman" panose="02020603050405020304" pitchFamily="18" charset="0"/>
              </a:rPr>
              <a:t>Chickenpox </a:t>
            </a:r>
            <a:endParaRPr lang="en-GB" sz="1200" dirty="0">
              <a:effectLst/>
              <a:latin typeface="Times New Roman" panose="02020603050405020304" pitchFamily="18" charset="0"/>
              <a:ea typeface="Times New Roman" panose="02020603050405020304" pitchFamily="18" charset="0"/>
            </a:endParaRPr>
          </a:p>
          <a:p>
            <a:pPr marL="742950" lvl="1" indent="-285750">
              <a:buFont typeface="Courier New" panose="02070309020205020404" pitchFamily="49" charset="0"/>
              <a:buChar char="o"/>
            </a:pPr>
            <a:r>
              <a:rPr lang="en-GB" sz="1200" dirty="0">
                <a:solidFill>
                  <a:srgbClr val="000000"/>
                </a:solidFill>
                <a:effectLst/>
                <a:latin typeface="Arial" panose="020B0604020202020204" pitchFamily="34" charset="0"/>
                <a:ea typeface="Times New Roman" panose="02020603050405020304" pitchFamily="18" charset="0"/>
              </a:rPr>
              <a:t>Tetanus</a:t>
            </a:r>
            <a:endParaRPr lang="en-GB" sz="1200" dirty="0">
              <a:effectLst/>
              <a:latin typeface="Times New Roman" panose="02020603050405020304" pitchFamily="18" charset="0"/>
              <a:ea typeface="Times New Roman" panose="02020603050405020304" pitchFamily="18" charset="0"/>
            </a:endParaRPr>
          </a:p>
          <a:p>
            <a:pPr marL="742950" lvl="1" indent="-285750">
              <a:buFont typeface="Courier New" panose="02070309020205020404" pitchFamily="49" charset="0"/>
              <a:buChar char="o"/>
            </a:pPr>
            <a:r>
              <a:rPr lang="en-GB" sz="1200" dirty="0">
                <a:solidFill>
                  <a:srgbClr val="000000"/>
                </a:solidFill>
                <a:effectLst/>
                <a:latin typeface="Arial" panose="020B0604020202020204" pitchFamily="34" charset="0"/>
                <a:ea typeface="Times New Roman" panose="02020603050405020304" pitchFamily="18" charset="0"/>
              </a:rPr>
              <a:t>Mumps</a:t>
            </a:r>
            <a:endParaRPr lang="en-GB" sz="1200" dirty="0">
              <a:effectLst/>
              <a:latin typeface="Times New Roman" panose="02020603050405020304" pitchFamily="18" charset="0"/>
              <a:ea typeface="Times New Roman" panose="02020603050405020304" pitchFamily="18" charset="0"/>
            </a:endParaRPr>
          </a:p>
          <a:p>
            <a:pPr marL="742950" lvl="1" indent="-285750">
              <a:buFont typeface="Courier New" panose="02070309020205020404" pitchFamily="49" charset="0"/>
              <a:buChar char="o"/>
            </a:pPr>
            <a:r>
              <a:rPr lang="en-GB" sz="1200" dirty="0">
                <a:solidFill>
                  <a:srgbClr val="000000"/>
                </a:solidFill>
                <a:effectLst/>
                <a:latin typeface="Arial" panose="020B0604020202020204" pitchFamily="34" charset="0"/>
                <a:ea typeface="Times New Roman" panose="02020603050405020304" pitchFamily="18" charset="0"/>
              </a:rPr>
              <a:t>Polio</a:t>
            </a:r>
            <a:endParaRPr lang="en-GB" sz="1200" dirty="0">
              <a:effectLst/>
              <a:latin typeface="Times New Roman" panose="02020603050405020304" pitchFamily="18" charset="0"/>
              <a:ea typeface="Times New Roman" panose="02020603050405020304" pitchFamily="18" charset="0"/>
            </a:endParaRPr>
          </a:p>
          <a:p>
            <a:pPr marL="742950" lvl="1" indent="-285750">
              <a:buFont typeface="Courier New" panose="02070309020205020404" pitchFamily="49" charset="0"/>
              <a:buChar char="o"/>
            </a:pPr>
            <a:r>
              <a:rPr lang="en-GB" sz="1200" dirty="0">
                <a:solidFill>
                  <a:srgbClr val="000000"/>
                </a:solidFill>
                <a:effectLst/>
                <a:latin typeface="Arial" panose="020B0604020202020204" pitchFamily="34" charset="0"/>
                <a:ea typeface="Times New Roman" panose="02020603050405020304" pitchFamily="18" charset="0"/>
              </a:rPr>
              <a:t>Diphtheria etc.</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solidFill>
                  <a:srgbClr val="212529"/>
                </a:solidFill>
                <a:effectLst/>
                <a:latin typeface="Arial" panose="020B0604020202020204" pitchFamily="34" charset="0"/>
                <a:ea typeface="Times New Roman" panose="02020603050405020304" pitchFamily="18" charset="0"/>
              </a:rPr>
              <a:t>The value of high immunisation rates in the community have led to many diseases becoming rare</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solidFill>
                  <a:srgbClr val="212529"/>
                </a:solidFill>
                <a:effectLst/>
                <a:latin typeface="Arial" panose="020B0604020202020204" pitchFamily="34" charset="0"/>
                <a:ea typeface="Times New Roman" panose="02020603050405020304" pitchFamily="18" charset="0"/>
              </a:rPr>
              <a:t>Immunisations protect and improve health and well-being and reduce health inequalities</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solidFill>
                  <a:srgbClr val="212529"/>
                </a:solidFill>
                <a:effectLst/>
                <a:latin typeface="Arial" panose="020B0604020202020204" pitchFamily="34" charset="0"/>
                <a:ea typeface="Times New Roman" panose="02020603050405020304" pitchFamily="18" charset="0"/>
              </a:rPr>
              <a:t>Immunisation programmes support families to give children the best start in life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solidFill>
                  <a:srgbClr val="212529"/>
                </a:solidFill>
                <a:effectLst/>
                <a:latin typeface="Arial" panose="020B0604020202020204" pitchFamily="34" charset="0"/>
                <a:ea typeface="Times New Roman" panose="02020603050405020304" pitchFamily="18" charset="0"/>
              </a:rPr>
              <a:t>Supporting early years services to promote children’s well-being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solidFill>
                  <a:srgbClr val="212529"/>
                </a:solidFill>
                <a:effectLst/>
                <a:latin typeface="Arial" panose="020B0604020202020204" pitchFamily="34" charset="0"/>
                <a:ea typeface="Times New Roman" panose="02020603050405020304" pitchFamily="18" charset="0"/>
              </a:rPr>
              <a:t>Enabling more children to achieve their full potential / increase</a:t>
            </a:r>
            <a:r>
              <a:rPr lang="en-GB" sz="1200" dirty="0">
                <a:effectLst/>
                <a:latin typeface="Arial" panose="020B0604020202020204" pitchFamily="34" charset="0"/>
                <a:ea typeface="Times New Roman" panose="02020603050405020304" pitchFamily="18" charset="0"/>
              </a:rPr>
              <a:t> health / well-being / development throughout life</a:t>
            </a:r>
            <a:r>
              <a:rPr lang="en-GB" sz="1200" dirty="0">
                <a:solidFill>
                  <a:srgbClr val="212529"/>
                </a:solidFill>
                <a:effectLst/>
                <a:latin typeface="Arial" panose="020B0604020202020204" pitchFamily="34" charset="0"/>
                <a:ea typeface="Times New Roman" panose="02020603050405020304" pitchFamily="18" charset="0"/>
              </a:rPr>
              <a:t> etc.</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200" dirty="0">
                <a:solidFill>
                  <a:srgbClr val="212529"/>
                </a:solidFill>
                <a:effectLst/>
                <a:latin typeface="Arial" panose="020B0604020202020204" pitchFamily="34" charset="0"/>
                <a:ea typeface="Times New Roman" panose="02020603050405020304" pitchFamily="18" charset="0"/>
              </a:rPr>
              <a:t>Participa</a:t>
            </a:r>
            <a:r>
              <a:rPr lang="en-GB" sz="1200" dirty="0">
                <a:solidFill>
                  <a:srgbClr val="000000"/>
                </a:solidFill>
                <a:effectLst/>
                <a:latin typeface="Arial" panose="020B0604020202020204" pitchFamily="34" charset="0"/>
                <a:ea typeface="Times New Roman" panose="02020603050405020304" pitchFamily="18" charset="0"/>
              </a:rPr>
              <a:t>ting</a:t>
            </a:r>
            <a:r>
              <a:rPr lang="en-GB" sz="1200" dirty="0">
                <a:solidFill>
                  <a:srgbClr val="212529"/>
                </a:solidFill>
                <a:effectLst/>
                <a:latin typeface="Arial" panose="020B0604020202020204" pitchFamily="34" charset="0"/>
                <a:ea typeface="Times New Roman" panose="02020603050405020304" pitchFamily="18" charset="0"/>
              </a:rPr>
              <a:t> in the immunisation programme supports health care services to promote children’s well-being</a:t>
            </a:r>
            <a:endParaRPr lang="en-GB" sz="1200" dirty="0">
              <a:effectLst/>
              <a:latin typeface="Times New Roman" panose="02020603050405020304" pitchFamily="18" charset="0"/>
              <a:ea typeface="Times New Roman" panose="02020603050405020304" pitchFamily="18" charset="0"/>
            </a:endParaRPr>
          </a:p>
          <a:p>
            <a:r>
              <a:rPr lang="en-GB" sz="1200" dirty="0">
                <a:solidFill>
                  <a:srgbClr val="212529"/>
                </a:solidFill>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r>
              <a:rPr lang="en-GB" sz="1200" dirty="0">
                <a:solidFill>
                  <a:srgbClr val="000000"/>
                </a:solidFill>
                <a:effectLst/>
                <a:latin typeface="Arial" panose="020B0604020202020204" pitchFamily="34" charset="0"/>
                <a:ea typeface="Times New Roman" panose="02020603050405020304" pitchFamily="18" charset="0"/>
              </a:rPr>
              <a:t>This list is not exhaustive. </a:t>
            </a:r>
            <a:endParaRPr lang="en-GB" sz="1200" dirty="0">
              <a:effectLst/>
              <a:latin typeface="Times New Roman" panose="02020603050405020304" pitchFamily="18" charset="0"/>
              <a:ea typeface="Times New Roman" panose="02020603050405020304" pitchFamily="18" charset="0"/>
            </a:endParaRPr>
          </a:p>
          <a:p>
            <a:r>
              <a:rPr lang="en-GB" sz="12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97842586"/>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5 with Examiner’s comments</a:t>
            </a:r>
          </a:p>
        </p:txBody>
      </p:sp>
      <p:pic>
        <p:nvPicPr>
          <p:cNvPr id="3" name="Picture 2">
            <a:extLst>
              <a:ext uri="{FF2B5EF4-FFF2-40B4-BE49-F238E27FC236}">
                <a16:creationId xmlns:a16="http://schemas.microsoft.com/office/drawing/2014/main" id="{557B0446-C976-4CB0-9EB4-E20F01B3DE11}"/>
              </a:ext>
            </a:extLst>
          </p:cNvPr>
          <p:cNvPicPr>
            <a:picLocks noChangeAspect="1"/>
          </p:cNvPicPr>
          <p:nvPr/>
        </p:nvPicPr>
        <p:blipFill>
          <a:blip r:embed="rId2"/>
          <a:stretch>
            <a:fillRect/>
          </a:stretch>
        </p:blipFill>
        <p:spPr>
          <a:xfrm>
            <a:off x="282011" y="1160787"/>
            <a:ext cx="7544818" cy="718554"/>
          </a:xfrm>
          <a:prstGeom prst="rect">
            <a:avLst/>
          </a:prstGeom>
        </p:spPr>
      </p:pic>
      <p:pic>
        <p:nvPicPr>
          <p:cNvPr id="4" name="Picture 3">
            <a:extLst>
              <a:ext uri="{FF2B5EF4-FFF2-40B4-BE49-F238E27FC236}">
                <a16:creationId xmlns:a16="http://schemas.microsoft.com/office/drawing/2014/main" id="{670F6777-C5A1-455A-A4D9-A1E2A3D48CF9}"/>
              </a:ext>
            </a:extLst>
          </p:cNvPr>
          <p:cNvPicPr>
            <a:picLocks noChangeAspect="1"/>
          </p:cNvPicPr>
          <p:nvPr/>
        </p:nvPicPr>
        <p:blipFill>
          <a:blip r:embed="rId3"/>
          <a:stretch>
            <a:fillRect/>
          </a:stretch>
        </p:blipFill>
        <p:spPr>
          <a:xfrm>
            <a:off x="309217" y="2188029"/>
            <a:ext cx="7517611" cy="2969243"/>
          </a:xfrm>
          <a:prstGeom prst="rect">
            <a:avLst/>
          </a:prstGeom>
        </p:spPr>
      </p:pic>
      <p:sp>
        <p:nvSpPr>
          <p:cNvPr id="12" name="Speech Bubble: Rectangle with Corners Rounded 11">
            <a:extLst>
              <a:ext uri="{FF2B5EF4-FFF2-40B4-BE49-F238E27FC236}">
                <a16:creationId xmlns:a16="http://schemas.microsoft.com/office/drawing/2014/main" id="{9B50C162-7FFE-4A7F-989A-E5E8228BE4B0}"/>
              </a:ext>
            </a:extLst>
          </p:cNvPr>
          <p:cNvSpPr/>
          <p:nvPr/>
        </p:nvSpPr>
        <p:spPr>
          <a:xfrm>
            <a:off x="8020877" y="954157"/>
            <a:ext cx="3941101" cy="5048437"/>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sz="1800" i="1" dirty="0">
              <a:solidFill>
                <a:srgbClr val="0070C0"/>
              </a:solidFill>
            </a:endParaRPr>
          </a:p>
          <a:p>
            <a:r>
              <a:rPr lang="en-GB" sz="1800" i="1" dirty="0">
                <a:solidFill>
                  <a:srgbClr val="0070C0"/>
                </a:solidFill>
              </a:rPr>
              <a:t>8 marks awarded</a:t>
            </a:r>
          </a:p>
        </p:txBody>
      </p:sp>
      <p:sp>
        <p:nvSpPr>
          <p:cNvPr id="2" name="TextBox 1">
            <a:extLst>
              <a:ext uri="{FF2B5EF4-FFF2-40B4-BE49-F238E27FC236}">
                <a16:creationId xmlns:a16="http://schemas.microsoft.com/office/drawing/2014/main" id="{610905E8-F696-D745-8ACD-4675C55AECF1}"/>
              </a:ext>
            </a:extLst>
          </p:cNvPr>
          <p:cNvSpPr txBox="1"/>
          <p:nvPr/>
        </p:nvSpPr>
        <p:spPr>
          <a:xfrm>
            <a:off x="8020876" y="1222514"/>
            <a:ext cx="3941103" cy="4244010"/>
          </a:xfrm>
          <a:prstGeom prst="rect">
            <a:avLst/>
          </a:prstGeom>
          <a:noFill/>
        </p:spPr>
        <p:txBody>
          <a:bodyPr wrap="square" rtlCol="0">
            <a:spAutoFit/>
          </a:bodyPr>
          <a:lstStyle/>
          <a:p>
            <a:r>
              <a:rPr lang="en-GB" dirty="0">
                <a:solidFill>
                  <a:srgbClr val="0070C0"/>
                </a:solidFill>
              </a:rPr>
              <a:t>This is an excellent outline which shows detailed knowledge and understanding the value and impact of the immunisation programme on children’s health, well-being and development throughout life. </a:t>
            </a:r>
          </a:p>
          <a:p>
            <a:r>
              <a:rPr lang="en-GB" dirty="0">
                <a:solidFill>
                  <a:srgbClr val="0070C0"/>
                </a:solidFill>
                <a:effectLst/>
              </a:rPr>
              <a:t>There are significant points outlined which show an understanding of the short and long term impact of immunisation. </a:t>
            </a:r>
          </a:p>
          <a:p>
            <a:r>
              <a:rPr lang="en-GB" dirty="0">
                <a:solidFill>
                  <a:srgbClr val="0070C0"/>
                </a:solidFill>
                <a:effectLst/>
              </a:rPr>
              <a:t>The potential impact on a child's life chances and future generations. </a:t>
            </a:r>
          </a:p>
          <a:p>
            <a:r>
              <a:rPr lang="en-GB" dirty="0">
                <a:solidFill>
                  <a:srgbClr val="0070C0"/>
                </a:solidFill>
                <a:effectLst/>
              </a:rPr>
              <a:t>A clear and knowledgeable response which outlines the value and impact</a:t>
            </a:r>
            <a:r>
              <a:rPr lang="en-GB" dirty="0">
                <a:solidFill>
                  <a:srgbClr val="0070C0"/>
                </a:solidFill>
              </a:rPr>
              <a:t> of the immunisation programme.</a:t>
            </a:r>
            <a:endParaRPr lang="en-GB" dirty="0">
              <a:solidFill>
                <a:srgbClr val="0070C0"/>
              </a:solidFill>
              <a:effectLst/>
            </a:endParaRPr>
          </a:p>
        </p:txBody>
      </p:sp>
    </p:spTree>
    <p:extLst>
      <p:ext uri="{BB962C8B-B14F-4D97-AF65-F5344CB8AC3E}">
        <p14:creationId xmlns:p14="http://schemas.microsoft.com/office/powerpoint/2010/main" val="2122780359"/>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r>
              <a:rPr lang="en-GB" sz="1800" i="1" dirty="0">
                <a:solidFill>
                  <a:srgbClr val="0070C0"/>
                </a:solidFill>
              </a:rPr>
              <a:t>2 marks awarded</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5 with Examiner’s comments</a:t>
            </a:r>
          </a:p>
        </p:txBody>
      </p:sp>
      <p:pic>
        <p:nvPicPr>
          <p:cNvPr id="3" name="Picture 2">
            <a:extLst>
              <a:ext uri="{FF2B5EF4-FFF2-40B4-BE49-F238E27FC236}">
                <a16:creationId xmlns:a16="http://schemas.microsoft.com/office/drawing/2014/main" id="{82F870E2-0256-4976-9564-6E36F26B3758}"/>
              </a:ext>
            </a:extLst>
          </p:cNvPr>
          <p:cNvPicPr>
            <a:picLocks noChangeAspect="1"/>
          </p:cNvPicPr>
          <p:nvPr/>
        </p:nvPicPr>
        <p:blipFill>
          <a:blip r:embed="rId2"/>
          <a:stretch>
            <a:fillRect/>
          </a:stretch>
        </p:blipFill>
        <p:spPr>
          <a:xfrm>
            <a:off x="282012" y="1202635"/>
            <a:ext cx="7578016" cy="1377279"/>
          </a:xfrm>
          <a:prstGeom prst="rect">
            <a:avLst/>
          </a:prstGeom>
        </p:spPr>
      </p:pic>
      <p:sp>
        <p:nvSpPr>
          <p:cNvPr id="2" name="TextBox 1">
            <a:extLst>
              <a:ext uri="{FF2B5EF4-FFF2-40B4-BE49-F238E27FC236}">
                <a16:creationId xmlns:a16="http://schemas.microsoft.com/office/drawing/2014/main" id="{C059FA21-414F-5047-81CF-12585EB98E80}"/>
              </a:ext>
            </a:extLst>
          </p:cNvPr>
          <p:cNvSpPr txBox="1"/>
          <p:nvPr/>
        </p:nvSpPr>
        <p:spPr>
          <a:xfrm>
            <a:off x="8020878" y="1222514"/>
            <a:ext cx="3747053" cy="3970318"/>
          </a:xfrm>
          <a:prstGeom prst="rect">
            <a:avLst/>
          </a:prstGeom>
          <a:noFill/>
        </p:spPr>
        <p:txBody>
          <a:bodyPr wrap="square" rtlCol="0">
            <a:spAutoFit/>
          </a:bodyPr>
          <a:lstStyle/>
          <a:p>
            <a:r>
              <a:rPr lang="en-GB" dirty="0">
                <a:solidFill>
                  <a:srgbClr val="0070C0"/>
                </a:solidFill>
              </a:rPr>
              <a:t>This is a basic outline which shows limited knowledge and understanding the value and impact of the immunisation programme on children’s health, well-being and development throughout life. </a:t>
            </a:r>
          </a:p>
          <a:p>
            <a:endParaRPr lang="en-GB" dirty="0">
              <a:solidFill>
                <a:srgbClr val="0070C0"/>
              </a:solidFill>
            </a:endParaRPr>
          </a:p>
          <a:p>
            <a:r>
              <a:rPr lang="en-GB" dirty="0">
                <a:solidFill>
                  <a:srgbClr val="0070C0"/>
                </a:solidFill>
              </a:rPr>
              <a:t>There is a basic understanding shown of the value of immunisation to be healthy and to build antibodies although it is a limited response. </a:t>
            </a:r>
            <a:br>
              <a:rPr lang="en-GB" dirty="0"/>
            </a:br>
            <a:endParaRPr lang="en-GB" dirty="0">
              <a:effectLst/>
            </a:endParaRPr>
          </a:p>
        </p:txBody>
      </p:sp>
    </p:spTree>
    <p:extLst>
      <p:ext uri="{BB962C8B-B14F-4D97-AF65-F5344CB8AC3E}">
        <p14:creationId xmlns:p14="http://schemas.microsoft.com/office/powerpoint/2010/main" val="3861985772"/>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6 and mark scheme </a:t>
            </a:r>
          </a:p>
        </p:txBody>
      </p:sp>
      <p:pic>
        <p:nvPicPr>
          <p:cNvPr id="4" name="Picture 3">
            <a:extLst>
              <a:ext uri="{FF2B5EF4-FFF2-40B4-BE49-F238E27FC236}">
                <a16:creationId xmlns:a16="http://schemas.microsoft.com/office/drawing/2014/main" id="{E932DC72-01E5-44D1-B858-7FFCAC69036A}"/>
              </a:ext>
            </a:extLst>
          </p:cNvPr>
          <p:cNvPicPr>
            <a:picLocks noChangeAspect="1"/>
          </p:cNvPicPr>
          <p:nvPr/>
        </p:nvPicPr>
        <p:blipFill>
          <a:blip r:embed="rId2"/>
          <a:stretch>
            <a:fillRect/>
          </a:stretch>
        </p:blipFill>
        <p:spPr>
          <a:xfrm>
            <a:off x="282011" y="1121229"/>
            <a:ext cx="5600685" cy="5360533"/>
          </a:xfrm>
          <a:prstGeom prst="rect">
            <a:avLst/>
          </a:prstGeom>
        </p:spPr>
      </p:pic>
      <p:sp>
        <p:nvSpPr>
          <p:cNvPr id="6" name="TextBox 5">
            <a:extLst>
              <a:ext uri="{FF2B5EF4-FFF2-40B4-BE49-F238E27FC236}">
                <a16:creationId xmlns:a16="http://schemas.microsoft.com/office/drawing/2014/main" id="{8267FE82-F29F-4E17-B869-5F0BBBB9D083}"/>
              </a:ext>
            </a:extLst>
          </p:cNvPr>
          <p:cNvSpPr txBox="1"/>
          <p:nvPr/>
        </p:nvSpPr>
        <p:spPr>
          <a:xfrm>
            <a:off x="6421553" y="1966968"/>
            <a:ext cx="5600686" cy="4878259"/>
          </a:xfrm>
          <a:prstGeom prst="rect">
            <a:avLst/>
          </a:prstGeom>
          <a:noFill/>
        </p:spPr>
        <p:txBody>
          <a:bodyPr wrap="square">
            <a:spAutoFit/>
          </a:bodyPr>
          <a:lstStyle/>
          <a:p>
            <a:pPr>
              <a:spcAft>
                <a:spcPts val="600"/>
              </a:spcAft>
            </a:pPr>
            <a:r>
              <a:rPr lang="en-GB" sz="1200" dirty="0">
                <a:effectLst/>
                <a:latin typeface="Arial" panose="020B0604020202020204" pitchFamily="34" charset="0"/>
                <a:ea typeface="Times New Roman" panose="02020603050405020304" pitchFamily="18" charset="0"/>
              </a:rPr>
              <a:t>As part of the Early Years curriculum the children have been learning about everyday lives, their homes, families, and other people. Alice has come home from school and asked her Grandpa for old photos and objects that he has kept from his childhood to take into school.</a:t>
            </a:r>
            <a:br>
              <a:rPr lang="en-GB" sz="1200" dirty="0">
                <a:latin typeface="Times New Roman" panose="02020603050405020304" pitchFamily="18" charset="0"/>
                <a:ea typeface="Times New Roman" panose="02020603050405020304" pitchFamily="18" charset="0"/>
              </a:rPr>
            </a:br>
            <a:endParaRPr lang="en-GB" sz="800" dirty="0">
              <a:effectLst/>
              <a:latin typeface="Times New Roman" panose="02020603050405020304" pitchFamily="18" charset="0"/>
              <a:ea typeface="Times New Roman" panose="02020603050405020304" pitchFamily="18" charset="0"/>
            </a:endParaRPr>
          </a:p>
          <a:p>
            <a:pPr>
              <a:spcAft>
                <a:spcPts val="600"/>
              </a:spcAft>
            </a:pPr>
            <a:r>
              <a:rPr lang="en-GB" sz="1200" dirty="0">
                <a:effectLst/>
                <a:latin typeface="Arial" panose="020B0604020202020204" pitchFamily="34" charset="0"/>
                <a:ea typeface="Times New Roman" panose="02020603050405020304" pitchFamily="18" charset="0"/>
              </a:rPr>
              <a:t>Assess the value of Alice exploring the past to promote her learning and development.</a:t>
            </a:r>
            <a:br>
              <a:rPr lang="en-GB" sz="1200" dirty="0">
                <a:latin typeface="Times New Roman" panose="02020603050405020304" pitchFamily="18" charset="0"/>
                <a:ea typeface="Times New Roman" panose="02020603050405020304" pitchFamily="18" charset="0"/>
              </a:rPr>
            </a:br>
            <a:endParaRPr lang="en-GB" sz="800" dirty="0">
              <a:effectLst/>
              <a:latin typeface="Times New Roman" panose="02020603050405020304" pitchFamily="18" charset="0"/>
              <a:ea typeface="Times New Roman" panose="02020603050405020304" pitchFamily="18" charset="0"/>
            </a:endParaRPr>
          </a:p>
          <a:p>
            <a:pPr>
              <a:spcAft>
                <a:spcPts val="600"/>
              </a:spcAft>
            </a:pPr>
            <a:r>
              <a:rPr lang="en-GB" sz="1200" dirty="0">
                <a:effectLst/>
                <a:latin typeface="Arial" panose="020B0604020202020204" pitchFamily="34" charset="0"/>
                <a:ea typeface="Times New Roman" panose="02020603050405020304" pitchFamily="18" charset="0"/>
              </a:rPr>
              <a:t>Award up to </a:t>
            </a:r>
            <a:r>
              <a:rPr lang="en-GB" sz="1200" b="1" dirty="0">
                <a:effectLst/>
                <a:latin typeface="Arial" panose="020B0604020202020204" pitchFamily="34" charset="0"/>
                <a:ea typeface="Times New Roman" panose="02020603050405020304" pitchFamily="18" charset="0"/>
              </a:rPr>
              <a:t>8 marks. </a:t>
            </a:r>
            <a:br>
              <a:rPr lang="en-GB" sz="1200" b="1" dirty="0">
                <a:latin typeface="Times New Roman" panose="02020603050405020304" pitchFamily="18" charset="0"/>
                <a:ea typeface="Times New Roman" panose="02020603050405020304" pitchFamily="18" charset="0"/>
              </a:rPr>
            </a:br>
            <a:endParaRPr lang="en-GB" sz="8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0 marks </a:t>
            </a:r>
            <a:r>
              <a:rPr lang="en-GB" sz="1200" dirty="0">
                <a:effectLst/>
                <a:latin typeface="Arial" panose="020B0604020202020204" pitchFamily="34" charset="0"/>
                <a:ea typeface="Times New Roman" panose="02020603050405020304" pitchFamily="18" charset="0"/>
              </a:rPr>
              <a:t>for a response that is not creditworthy.</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1-2 marks</a:t>
            </a:r>
            <a:r>
              <a:rPr lang="en-GB" sz="1200" dirty="0">
                <a:effectLst/>
                <a:latin typeface="Arial" panose="020B0604020202020204" pitchFamily="34" charset="0"/>
                <a:ea typeface="Times New Roman" panose="02020603050405020304" pitchFamily="18" charset="0"/>
              </a:rPr>
              <a:t> for a basic assessment which shows limited knowledge and understanding of the value of Alice exploring the past to promote her learning and development</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3-4 marks </a:t>
            </a:r>
            <a:r>
              <a:rPr lang="en-GB" sz="1200" dirty="0">
                <a:effectLst/>
                <a:latin typeface="Arial" panose="020B0604020202020204" pitchFamily="34" charset="0"/>
                <a:ea typeface="Times New Roman" panose="02020603050405020304" pitchFamily="18" charset="0"/>
              </a:rPr>
              <a:t>for a good assessment which shows some knowledge and understanding of the value of Alice exploring the past to promote her learning and development</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5-6 marks </a:t>
            </a:r>
            <a:r>
              <a:rPr lang="en-GB" sz="1200" dirty="0">
                <a:effectLst/>
                <a:latin typeface="Arial" panose="020B0604020202020204" pitchFamily="34" charset="0"/>
                <a:ea typeface="Times New Roman" panose="02020603050405020304" pitchFamily="18" charset="0"/>
              </a:rPr>
              <a:t>for a very good assessment which shows knowledge and understanding of the value of Alice exploring the past to promote her learning and development</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7-8 marks </a:t>
            </a:r>
            <a:r>
              <a:rPr lang="en-GB" sz="1200" dirty="0">
                <a:effectLst/>
                <a:latin typeface="Arial" panose="020B0604020202020204" pitchFamily="34" charset="0"/>
                <a:ea typeface="Times New Roman" panose="02020603050405020304" pitchFamily="18" charset="0"/>
              </a:rPr>
              <a:t>for an excellent assessment which shows detailed knowledge and understanding of the value of Alice exploring the past to promote her learning and development</a:t>
            </a:r>
            <a:endParaRPr lang="en-GB" sz="120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25410485-DFD9-45B5-8F87-D5E202210F61}"/>
              </a:ext>
            </a:extLst>
          </p:cNvPr>
          <p:cNvSpPr txBox="1"/>
          <p:nvPr/>
        </p:nvSpPr>
        <p:spPr>
          <a:xfrm>
            <a:off x="9144000" y="6481139"/>
            <a:ext cx="2765989" cy="276999"/>
          </a:xfrm>
          <a:prstGeom prst="rect">
            <a:avLst/>
          </a:prstGeom>
          <a:noFill/>
        </p:spPr>
        <p:txBody>
          <a:bodyPr wrap="square" rtlCol="0">
            <a:spAutoFit/>
          </a:bodyPr>
          <a:lstStyle/>
          <a:p>
            <a:r>
              <a:rPr lang="en-GB" sz="1200" i="1" dirty="0"/>
              <a:t>Mark scheme continued on next page</a:t>
            </a:r>
          </a:p>
        </p:txBody>
      </p:sp>
      <p:sp>
        <p:nvSpPr>
          <p:cNvPr id="9" name="TextBox 8">
            <a:extLst>
              <a:ext uri="{FF2B5EF4-FFF2-40B4-BE49-F238E27FC236}">
                <a16:creationId xmlns:a16="http://schemas.microsoft.com/office/drawing/2014/main" id="{B50F569A-39FC-48E1-BD62-8E40F3F493A8}"/>
              </a:ext>
            </a:extLst>
          </p:cNvPr>
          <p:cNvSpPr txBox="1"/>
          <p:nvPr/>
        </p:nvSpPr>
        <p:spPr>
          <a:xfrm>
            <a:off x="6418166" y="1001879"/>
            <a:ext cx="5501694" cy="523220"/>
          </a:xfrm>
          <a:prstGeom prst="rect">
            <a:avLst/>
          </a:prstGeom>
          <a:noFill/>
        </p:spPr>
        <p:txBody>
          <a:bodyPr wrap="square">
            <a:spAutoFit/>
          </a:bodyPr>
          <a:lstStyle/>
          <a:p>
            <a:r>
              <a:rPr lang="en-US" sz="1400" i="1" dirty="0"/>
              <a:t>Assess </a:t>
            </a:r>
          </a:p>
          <a:p>
            <a:r>
              <a:rPr lang="en-US" sz="1400" i="1" dirty="0"/>
              <a:t>Make an informed judgement </a:t>
            </a:r>
            <a:endParaRPr lang="en-GB" sz="1400" i="1" dirty="0"/>
          </a:p>
        </p:txBody>
      </p:sp>
    </p:spTree>
    <p:extLst>
      <p:ext uri="{BB962C8B-B14F-4D97-AF65-F5344CB8AC3E}">
        <p14:creationId xmlns:p14="http://schemas.microsoft.com/office/powerpoint/2010/main" val="98375208"/>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6 and mark scheme </a:t>
            </a:r>
          </a:p>
        </p:txBody>
      </p:sp>
      <p:sp>
        <p:nvSpPr>
          <p:cNvPr id="7" name="TextBox 6">
            <a:extLst>
              <a:ext uri="{FF2B5EF4-FFF2-40B4-BE49-F238E27FC236}">
                <a16:creationId xmlns:a16="http://schemas.microsoft.com/office/drawing/2014/main" id="{B4FEC1E8-80D1-464F-8074-00EEE1BB8C50}"/>
              </a:ext>
            </a:extLst>
          </p:cNvPr>
          <p:cNvSpPr txBox="1"/>
          <p:nvPr/>
        </p:nvSpPr>
        <p:spPr>
          <a:xfrm>
            <a:off x="282011" y="1124650"/>
            <a:ext cx="5454760" cy="5239896"/>
          </a:xfrm>
          <a:prstGeom prst="rect">
            <a:avLst/>
          </a:prstGeom>
          <a:noFill/>
        </p:spPr>
        <p:txBody>
          <a:bodyPr wrap="square">
            <a:spAutoFit/>
          </a:bodyPr>
          <a:lstStyle/>
          <a:p>
            <a:pPr>
              <a:spcAft>
                <a:spcPts val="1125"/>
              </a:spcAft>
            </a:pPr>
            <a:r>
              <a:rPr lang="en-GB" sz="1200" dirty="0">
                <a:effectLst/>
                <a:latin typeface="Arial" panose="020B0604020202020204" pitchFamily="34" charset="0"/>
                <a:ea typeface="Times New Roman" panose="02020603050405020304" pitchFamily="18" charset="0"/>
              </a:rPr>
              <a:t>Responses may refer to this opportunity being of value because: </a:t>
            </a:r>
            <a:br>
              <a:rPr lang="en-GB" sz="1200" dirty="0">
                <a:latin typeface="Times New Roman" panose="02020603050405020304" pitchFamily="18" charset="0"/>
                <a:ea typeface="Times New Roman" panose="02020603050405020304" pitchFamily="18" charset="0"/>
              </a:rPr>
            </a:b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Alice and other children in her class will be able to learn about the sequence of events from a particular time / event in the past to the current day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tabLst>
                <a:tab pos="457200" algn="l"/>
                <a:tab pos="914400" algn="l"/>
                <a:tab pos="5715000" algn="r"/>
              </a:tabLst>
            </a:pPr>
            <a:r>
              <a:rPr lang="en-GB" sz="1200" dirty="0">
                <a:effectLst/>
                <a:latin typeface="Arial" panose="020B0604020202020204" pitchFamily="34" charset="0"/>
                <a:ea typeface="Times New Roman" panose="02020603050405020304" pitchFamily="18" charset="0"/>
              </a:rPr>
              <a:t>Grandpa’s old photos and objects that he has kept from his childhood will support Alice’s understanding of day to day life in his past</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tabLst>
                <a:tab pos="457200" algn="l"/>
                <a:tab pos="914400" algn="l"/>
                <a:tab pos="5715000" algn="r"/>
              </a:tabLst>
            </a:pPr>
            <a:r>
              <a:rPr lang="en-GB" sz="1200" dirty="0">
                <a:effectLst/>
                <a:latin typeface="Arial" panose="020B0604020202020204" pitchFamily="34" charset="0"/>
                <a:ea typeface="Times New Roman" panose="02020603050405020304" pitchFamily="18" charset="0"/>
              </a:rPr>
              <a:t>Learning and development can be promoted through evidence from photographs / objects / newspapers / film to help children to visualise events of the past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tabLst>
                <a:tab pos="457200" algn="l"/>
                <a:tab pos="914400" algn="l"/>
                <a:tab pos="5715000" algn="r"/>
              </a:tabLst>
            </a:pPr>
            <a:r>
              <a:rPr lang="en-GB" sz="1200" dirty="0">
                <a:effectLst/>
                <a:latin typeface="Arial" panose="020B0604020202020204" pitchFamily="34" charset="0"/>
                <a:ea typeface="Times New Roman" panose="02020603050405020304" pitchFamily="18" charset="0"/>
              </a:rPr>
              <a:t>Learning and development can be promoted through stories, songs and rhymes linked to the past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tabLst>
                <a:tab pos="457200" algn="l"/>
                <a:tab pos="914400" algn="l"/>
                <a:tab pos="5715000" algn="r"/>
              </a:tabLst>
            </a:pPr>
            <a:r>
              <a:rPr lang="en-GB" sz="1200" dirty="0">
                <a:solidFill>
                  <a:srgbClr val="000000"/>
                </a:solidFill>
                <a:effectLst/>
                <a:latin typeface="Arial" panose="020B0604020202020204" pitchFamily="34" charset="0"/>
                <a:ea typeface="Times New Roman" panose="02020603050405020304" pitchFamily="18" charset="0"/>
              </a:rPr>
              <a:t>Children’s sequencing events of the passing of time will reinforce their understanding </a:t>
            </a: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Learning and development can be promoted through events being recorded using a timeline</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Alice and the children in her class can develop familiarity with the vocabulary that was used in the past</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Children can begin to understand how time has changed - starting with events in their own lives</a:t>
            </a:r>
            <a:endParaRPr lang="en-GB" sz="1200" dirty="0">
              <a:effectLst/>
              <a:latin typeface="Times New Roman" panose="02020603050405020304" pitchFamily="18" charset="0"/>
              <a:ea typeface="Times New Roman" panose="02020603050405020304" pitchFamily="18" charset="0"/>
            </a:endParaRPr>
          </a:p>
          <a:p>
            <a:pPr lvl="0">
              <a:spcAft>
                <a:spcPts val="1125"/>
              </a:spcAft>
              <a:tabLst>
                <a:tab pos="457200" algn="l"/>
                <a:tab pos="914400" algn="l"/>
                <a:tab pos="5715000" algn="r"/>
              </a:tabLst>
            </a:pPr>
            <a:endParaRPr lang="en-GB" sz="1200" dirty="0">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3250E5A7-E6F4-4106-9127-A6CF8712634E}"/>
              </a:ext>
            </a:extLst>
          </p:cNvPr>
          <p:cNvSpPr txBox="1"/>
          <p:nvPr/>
        </p:nvSpPr>
        <p:spPr>
          <a:xfrm>
            <a:off x="6455229" y="1124650"/>
            <a:ext cx="5454760" cy="5239896"/>
          </a:xfrm>
          <a:prstGeom prst="rect">
            <a:avLst/>
          </a:prstGeom>
          <a:noFill/>
        </p:spPr>
        <p:txBody>
          <a:bodyPr wrap="square">
            <a:spAutoFit/>
          </a:bodyPr>
          <a:lstStyle/>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Photographs of earlier generations can provide a positive learning environment for children to explore and ask questions about past times and events</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Learning can be enhanced through engaging parents’/carers’ interest in the curriculum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Exploring the past offers opportunities for further learning e.g. creating a classroom display or class museum of old / new household items or toys / children can handle and compare / discuss changes in vocabulary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Old photos and objects will help Alice and the children in her class to understand why people did things / why events happened / understand some of the consequences from the actions taken</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Stories from the past can help Alice and other children in her class to understand the concept of old and new</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Alice can learn about influences of past events and people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Learning about the past can be supported through visits to local museums and historic sites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Looking to the past can help children to gain a greater understanding of the buildings and ways of life in Wales in past times</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All senses could be explored by this activity </a:t>
            </a:r>
            <a:endParaRPr lang="en-GB" sz="1200" dirty="0">
              <a:effectLst/>
              <a:latin typeface="Times New Roman" panose="02020603050405020304" pitchFamily="18" charset="0"/>
              <a:ea typeface="Times New Roman" panose="02020603050405020304" pitchFamily="18" charset="0"/>
            </a:endParaRPr>
          </a:p>
          <a:p>
            <a:pPr>
              <a:spcAft>
                <a:spcPts val="1125"/>
              </a:spcAft>
            </a:pPr>
            <a:r>
              <a:rPr lang="en-GB" sz="1200" dirty="0">
                <a:solidFill>
                  <a:srgbClr val="000000"/>
                </a:solidFill>
                <a:effectLst/>
                <a:latin typeface="Arial" panose="020B0604020202020204" pitchFamily="34" charset="0"/>
                <a:ea typeface="Times New Roman" panose="02020603050405020304" pitchFamily="18" charset="0"/>
              </a:rPr>
              <a:t>This list is not exhaustive. </a:t>
            </a:r>
            <a:br>
              <a:rPr lang="en-GB" sz="1200" dirty="0">
                <a:latin typeface="Times New Roman" panose="02020603050405020304" pitchFamily="18" charset="0"/>
                <a:ea typeface="Times New Roman" panose="02020603050405020304" pitchFamily="18" charset="0"/>
              </a:rPr>
            </a:br>
            <a:r>
              <a:rPr lang="en-GB" sz="12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951231052"/>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r>
              <a:rPr lang="en-GB" i="1" dirty="0">
                <a:solidFill>
                  <a:srgbClr val="0070C0"/>
                </a:solidFill>
              </a:rPr>
              <a:t>   </a:t>
            </a:r>
            <a:r>
              <a:rPr lang="en-GB" sz="1800" i="1" dirty="0">
                <a:solidFill>
                  <a:srgbClr val="0070C0"/>
                </a:solidFill>
              </a:rPr>
              <a:t>8 marks awarded</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6 with Examiner’s comments</a:t>
            </a:r>
          </a:p>
        </p:txBody>
      </p:sp>
      <p:pic>
        <p:nvPicPr>
          <p:cNvPr id="3" name="Picture 2">
            <a:extLst>
              <a:ext uri="{FF2B5EF4-FFF2-40B4-BE49-F238E27FC236}">
                <a16:creationId xmlns:a16="http://schemas.microsoft.com/office/drawing/2014/main" id="{B71536A3-32BB-495E-8126-5D82D168C828}"/>
              </a:ext>
            </a:extLst>
          </p:cNvPr>
          <p:cNvPicPr>
            <a:picLocks noChangeAspect="1"/>
          </p:cNvPicPr>
          <p:nvPr/>
        </p:nvPicPr>
        <p:blipFill>
          <a:blip r:embed="rId2"/>
          <a:stretch>
            <a:fillRect/>
          </a:stretch>
        </p:blipFill>
        <p:spPr>
          <a:xfrm>
            <a:off x="282012" y="1228638"/>
            <a:ext cx="7523046" cy="865061"/>
          </a:xfrm>
          <a:prstGeom prst="rect">
            <a:avLst/>
          </a:prstGeom>
        </p:spPr>
      </p:pic>
      <p:pic>
        <p:nvPicPr>
          <p:cNvPr id="4" name="Picture 3">
            <a:extLst>
              <a:ext uri="{FF2B5EF4-FFF2-40B4-BE49-F238E27FC236}">
                <a16:creationId xmlns:a16="http://schemas.microsoft.com/office/drawing/2014/main" id="{29231BA9-139F-4647-A6FA-176BD0495F2B}"/>
              </a:ext>
            </a:extLst>
          </p:cNvPr>
          <p:cNvPicPr>
            <a:picLocks noChangeAspect="1"/>
          </p:cNvPicPr>
          <p:nvPr/>
        </p:nvPicPr>
        <p:blipFill>
          <a:blip r:embed="rId3"/>
          <a:stretch>
            <a:fillRect/>
          </a:stretch>
        </p:blipFill>
        <p:spPr>
          <a:xfrm>
            <a:off x="185737" y="2141194"/>
            <a:ext cx="7702983" cy="2811806"/>
          </a:xfrm>
          <a:prstGeom prst="rect">
            <a:avLst/>
          </a:prstGeom>
        </p:spPr>
      </p:pic>
      <p:sp>
        <p:nvSpPr>
          <p:cNvPr id="2" name="TextBox 1">
            <a:extLst>
              <a:ext uri="{FF2B5EF4-FFF2-40B4-BE49-F238E27FC236}">
                <a16:creationId xmlns:a16="http://schemas.microsoft.com/office/drawing/2014/main" id="{CD6D777D-617A-8C4C-BC9A-2E1E4856E7DC}"/>
              </a:ext>
            </a:extLst>
          </p:cNvPr>
          <p:cNvSpPr txBox="1"/>
          <p:nvPr/>
        </p:nvSpPr>
        <p:spPr>
          <a:xfrm>
            <a:off x="8104540" y="1222514"/>
            <a:ext cx="3663390" cy="4524315"/>
          </a:xfrm>
          <a:prstGeom prst="rect">
            <a:avLst/>
          </a:prstGeom>
          <a:noFill/>
        </p:spPr>
        <p:txBody>
          <a:bodyPr wrap="square" rtlCol="0">
            <a:spAutoFit/>
          </a:bodyPr>
          <a:lstStyle/>
          <a:p>
            <a:r>
              <a:rPr lang="en-GB" dirty="0">
                <a:solidFill>
                  <a:srgbClr val="0070C0"/>
                </a:solidFill>
              </a:rPr>
              <a:t>An excellent assessment of the value of Alice exploring the past to promote her learning and development which shows detailed knowledge and understanding. </a:t>
            </a:r>
          </a:p>
          <a:p>
            <a:endParaRPr lang="en-GB" dirty="0">
              <a:solidFill>
                <a:srgbClr val="0070C0"/>
              </a:solidFill>
            </a:endParaRPr>
          </a:p>
          <a:p>
            <a:r>
              <a:rPr lang="en-GB" dirty="0">
                <a:solidFill>
                  <a:srgbClr val="0070C0"/>
                </a:solidFill>
              </a:rPr>
              <a:t>There are significant points raised of the value of Alice exploring the past and the benefits of developing her understanding of her grandpa’s childhood. </a:t>
            </a:r>
          </a:p>
          <a:p>
            <a:endParaRPr lang="en-GB" dirty="0">
              <a:solidFill>
                <a:srgbClr val="0070C0"/>
              </a:solidFill>
            </a:endParaRPr>
          </a:p>
          <a:p>
            <a:r>
              <a:rPr lang="en-GB" dirty="0">
                <a:solidFill>
                  <a:srgbClr val="0070C0"/>
                </a:solidFill>
              </a:rPr>
              <a:t>There is a clear assessment of the value of this experience for Alice's learning and development.  </a:t>
            </a:r>
            <a:endParaRPr lang="en-GB" dirty="0">
              <a:solidFill>
                <a:srgbClr val="0070C0"/>
              </a:solidFill>
              <a:effectLst/>
            </a:endParaRPr>
          </a:p>
        </p:txBody>
      </p:sp>
    </p:spTree>
    <p:extLst>
      <p:ext uri="{BB962C8B-B14F-4D97-AF65-F5344CB8AC3E}">
        <p14:creationId xmlns:p14="http://schemas.microsoft.com/office/powerpoint/2010/main" val="3240925567"/>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r>
              <a:rPr lang="en-GB" sz="1800" i="1" dirty="0">
                <a:solidFill>
                  <a:srgbClr val="0070C0"/>
                </a:solidFill>
              </a:rPr>
              <a:t>2 marks awarded</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6 with Examiner’s comments</a:t>
            </a:r>
          </a:p>
        </p:txBody>
      </p:sp>
      <p:pic>
        <p:nvPicPr>
          <p:cNvPr id="3" name="Picture 2">
            <a:extLst>
              <a:ext uri="{FF2B5EF4-FFF2-40B4-BE49-F238E27FC236}">
                <a16:creationId xmlns:a16="http://schemas.microsoft.com/office/drawing/2014/main" id="{395A0905-6521-4658-8D00-18FE7992658A}"/>
              </a:ext>
            </a:extLst>
          </p:cNvPr>
          <p:cNvPicPr>
            <a:picLocks noChangeAspect="1"/>
          </p:cNvPicPr>
          <p:nvPr/>
        </p:nvPicPr>
        <p:blipFill>
          <a:blip r:embed="rId2"/>
          <a:stretch>
            <a:fillRect/>
          </a:stretch>
        </p:blipFill>
        <p:spPr>
          <a:xfrm>
            <a:off x="282012" y="1202635"/>
            <a:ext cx="7652626" cy="1671194"/>
          </a:xfrm>
          <a:prstGeom prst="rect">
            <a:avLst/>
          </a:prstGeom>
        </p:spPr>
      </p:pic>
      <p:sp>
        <p:nvSpPr>
          <p:cNvPr id="2" name="TextBox 1">
            <a:extLst>
              <a:ext uri="{FF2B5EF4-FFF2-40B4-BE49-F238E27FC236}">
                <a16:creationId xmlns:a16="http://schemas.microsoft.com/office/drawing/2014/main" id="{9A4347E4-9EF6-3E4C-8DFE-3B531EFEBDB9}"/>
              </a:ext>
            </a:extLst>
          </p:cNvPr>
          <p:cNvSpPr txBox="1"/>
          <p:nvPr/>
        </p:nvSpPr>
        <p:spPr>
          <a:xfrm>
            <a:off x="8107119" y="1391477"/>
            <a:ext cx="3355538" cy="3139321"/>
          </a:xfrm>
          <a:prstGeom prst="rect">
            <a:avLst/>
          </a:prstGeom>
          <a:noFill/>
        </p:spPr>
        <p:txBody>
          <a:bodyPr wrap="square" rtlCol="0">
            <a:spAutoFit/>
          </a:bodyPr>
          <a:lstStyle/>
          <a:p>
            <a:r>
              <a:rPr lang="en-GB" dirty="0">
                <a:solidFill>
                  <a:srgbClr val="0070C0"/>
                </a:solidFill>
              </a:rPr>
              <a:t>This is a basic assessment which shows limited knowledge and understanding. </a:t>
            </a:r>
          </a:p>
          <a:p>
            <a:endParaRPr lang="en-GB" dirty="0">
              <a:solidFill>
                <a:srgbClr val="0070C0"/>
              </a:solidFill>
            </a:endParaRPr>
          </a:p>
          <a:p>
            <a:r>
              <a:rPr lang="en-GB" dirty="0">
                <a:solidFill>
                  <a:srgbClr val="0070C0"/>
                </a:solidFill>
              </a:rPr>
              <a:t>There is little detail of the value of Alice exploring the past to promote her learning and development and the point made is short and brief although it is a valid point and has gained basic marks.</a:t>
            </a:r>
            <a:endParaRPr lang="en-GB" dirty="0">
              <a:solidFill>
                <a:srgbClr val="0070C0"/>
              </a:solidFill>
              <a:effectLst/>
            </a:endParaRPr>
          </a:p>
        </p:txBody>
      </p:sp>
    </p:spTree>
    <p:extLst>
      <p:ext uri="{BB962C8B-B14F-4D97-AF65-F5344CB8AC3E}">
        <p14:creationId xmlns:p14="http://schemas.microsoft.com/office/powerpoint/2010/main" val="705911655"/>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7 (a) and mark scheme </a:t>
            </a:r>
          </a:p>
        </p:txBody>
      </p:sp>
      <p:grpSp>
        <p:nvGrpSpPr>
          <p:cNvPr id="7" name="Group 6">
            <a:extLst>
              <a:ext uri="{FF2B5EF4-FFF2-40B4-BE49-F238E27FC236}">
                <a16:creationId xmlns:a16="http://schemas.microsoft.com/office/drawing/2014/main" id="{4C55F607-66EF-467E-9271-F44E9F893CDA}"/>
              </a:ext>
            </a:extLst>
          </p:cNvPr>
          <p:cNvGrpSpPr/>
          <p:nvPr/>
        </p:nvGrpSpPr>
        <p:grpSpPr>
          <a:xfrm>
            <a:off x="282011" y="1855338"/>
            <a:ext cx="6032519" cy="4957532"/>
            <a:chOff x="282011" y="1572306"/>
            <a:chExt cx="6032519" cy="4957532"/>
          </a:xfrm>
        </p:grpSpPr>
        <p:pic>
          <p:nvPicPr>
            <p:cNvPr id="4" name="Picture 3">
              <a:extLst>
                <a:ext uri="{FF2B5EF4-FFF2-40B4-BE49-F238E27FC236}">
                  <a16:creationId xmlns:a16="http://schemas.microsoft.com/office/drawing/2014/main" id="{FA66D11B-5F5C-4EE9-A503-768098223997}"/>
                </a:ext>
              </a:extLst>
            </p:cNvPr>
            <p:cNvPicPr>
              <a:picLocks noChangeAspect="1"/>
            </p:cNvPicPr>
            <p:nvPr/>
          </p:nvPicPr>
          <p:blipFill>
            <a:blip r:embed="rId2"/>
            <a:stretch>
              <a:fillRect/>
            </a:stretch>
          </p:blipFill>
          <p:spPr>
            <a:xfrm>
              <a:off x="282011" y="1572306"/>
              <a:ext cx="6032519" cy="2651352"/>
            </a:xfrm>
            <a:prstGeom prst="rect">
              <a:avLst/>
            </a:prstGeom>
          </p:spPr>
        </p:pic>
        <p:pic>
          <p:nvPicPr>
            <p:cNvPr id="6" name="Picture 5">
              <a:extLst>
                <a:ext uri="{FF2B5EF4-FFF2-40B4-BE49-F238E27FC236}">
                  <a16:creationId xmlns:a16="http://schemas.microsoft.com/office/drawing/2014/main" id="{519D6ABF-6277-4ABE-99EF-A8479D5C1855}"/>
                </a:ext>
              </a:extLst>
            </p:cNvPr>
            <p:cNvPicPr>
              <a:picLocks noChangeAspect="1"/>
            </p:cNvPicPr>
            <p:nvPr/>
          </p:nvPicPr>
          <p:blipFill>
            <a:blip r:embed="rId3"/>
            <a:stretch>
              <a:fillRect/>
            </a:stretch>
          </p:blipFill>
          <p:spPr>
            <a:xfrm>
              <a:off x="553811" y="4186652"/>
              <a:ext cx="5760719" cy="2343186"/>
            </a:xfrm>
            <a:prstGeom prst="rect">
              <a:avLst/>
            </a:prstGeom>
          </p:spPr>
        </p:pic>
      </p:grpSp>
      <p:sp>
        <p:nvSpPr>
          <p:cNvPr id="9" name="TextBox 8">
            <a:extLst>
              <a:ext uri="{FF2B5EF4-FFF2-40B4-BE49-F238E27FC236}">
                <a16:creationId xmlns:a16="http://schemas.microsoft.com/office/drawing/2014/main" id="{22F35557-7722-4658-87BB-3F5195ADE9DE}"/>
              </a:ext>
            </a:extLst>
          </p:cNvPr>
          <p:cNvSpPr txBox="1"/>
          <p:nvPr/>
        </p:nvSpPr>
        <p:spPr>
          <a:xfrm>
            <a:off x="6696548" y="1006627"/>
            <a:ext cx="5452927" cy="523220"/>
          </a:xfrm>
          <a:prstGeom prst="rect">
            <a:avLst/>
          </a:prstGeom>
          <a:noFill/>
        </p:spPr>
        <p:txBody>
          <a:bodyPr wrap="square">
            <a:spAutoFit/>
          </a:bodyPr>
          <a:lstStyle/>
          <a:p>
            <a:r>
              <a:rPr lang="en-US" sz="1400" i="1" dirty="0"/>
              <a:t>Consider </a:t>
            </a:r>
          </a:p>
          <a:p>
            <a:r>
              <a:rPr lang="en-US" sz="1400" i="1" dirty="0"/>
              <a:t>Review and respond to given information </a:t>
            </a:r>
            <a:endParaRPr lang="en-GB" sz="1400" i="1" dirty="0"/>
          </a:p>
        </p:txBody>
      </p:sp>
      <p:sp>
        <p:nvSpPr>
          <p:cNvPr id="11" name="TextBox 10">
            <a:extLst>
              <a:ext uri="{FF2B5EF4-FFF2-40B4-BE49-F238E27FC236}">
                <a16:creationId xmlns:a16="http://schemas.microsoft.com/office/drawing/2014/main" id="{C774ADE0-E532-4DD5-B9F9-B5A139055374}"/>
              </a:ext>
            </a:extLst>
          </p:cNvPr>
          <p:cNvSpPr txBox="1"/>
          <p:nvPr/>
        </p:nvSpPr>
        <p:spPr>
          <a:xfrm>
            <a:off x="6696548" y="1787546"/>
            <a:ext cx="5213441" cy="4693593"/>
          </a:xfrm>
          <a:prstGeom prst="rect">
            <a:avLst/>
          </a:prstGeom>
          <a:noFill/>
        </p:spPr>
        <p:txBody>
          <a:bodyPr wrap="square">
            <a:spAutoFit/>
          </a:bodyPr>
          <a:lstStyle/>
          <a:p>
            <a:pPr>
              <a:spcAft>
                <a:spcPts val="600"/>
              </a:spcAft>
              <a:tabLst>
                <a:tab pos="914400" algn="l"/>
              </a:tabLst>
            </a:pPr>
            <a:r>
              <a:rPr lang="en-GB" sz="1200" dirty="0">
                <a:effectLst/>
                <a:latin typeface="Arial" panose="020B0604020202020204" pitchFamily="34" charset="0"/>
                <a:ea typeface="Times New Roman" panose="02020603050405020304" pitchFamily="18" charset="0"/>
              </a:rPr>
              <a:t>Samara, who is diagnosed with dyslexia, has just begun year 7 at the local school. The school emphasises the value of an inclusive learning environment. Samara’s parents are concerned about how </a:t>
            </a:r>
            <a:r>
              <a:rPr lang="en-GB" sz="1200" dirty="0">
                <a:solidFill>
                  <a:srgbClr val="000000"/>
                </a:solidFill>
                <a:effectLst/>
                <a:latin typeface="Arial" panose="020B0604020202020204" pitchFamily="34" charset="0"/>
                <a:ea typeface="Times New Roman" panose="02020603050405020304" pitchFamily="18" charset="0"/>
              </a:rPr>
              <a:t>their daughter’s </a:t>
            </a:r>
            <a:r>
              <a:rPr lang="en-GB" sz="1200" dirty="0">
                <a:effectLst/>
                <a:latin typeface="Arial" panose="020B0604020202020204" pitchFamily="34" charset="0"/>
                <a:ea typeface="Times New Roman" panose="02020603050405020304" pitchFamily="18" charset="0"/>
              </a:rPr>
              <a:t>needs will be supported and have requested a meeting with the school. </a:t>
            </a:r>
            <a:br>
              <a:rPr lang="en-GB" sz="1200" dirty="0">
                <a:latin typeface="Times New Roman" panose="02020603050405020304" pitchFamily="18" charset="0"/>
                <a:ea typeface="Times New Roman" panose="02020603050405020304" pitchFamily="18" charset="0"/>
              </a:rPr>
            </a:br>
            <a:r>
              <a:rPr lang="en-GB" sz="12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dirty="0">
                <a:effectLst/>
                <a:latin typeface="Arial" panose="020B0604020202020204" pitchFamily="34" charset="0"/>
                <a:ea typeface="Times New Roman" panose="02020603050405020304" pitchFamily="18" charset="0"/>
              </a:rPr>
              <a:t>Consider the challenges that Samara may experience at school, due to her dyslexia. </a:t>
            </a:r>
            <a:br>
              <a:rPr lang="en-GB" sz="1200" dirty="0">
                <a:effectLst/>
                <a:latin typeface="Arial" panose="020B0604020202020204" pitchFamily="34" charset="0"/>
                <a:ea typeface="Times New Roman" panose="02020603050405020304" pitchFamily="18" charset="0"/>
              </a:rPr>
            </a:b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dirty="0">
                <a:effectLst/>
                <a:latin typeface="Arial" panose="020B0604020202020204" pitchFamily="34" charset="0"/>
                <a:ea typeface="Times New Roman" panose="02020603050405020304" pitchFamily="18" charset="0"/>
              </a:rPr>
              <a:t>Award up to</a:t>
            </a:r>
            <a:r>
              <a:rPr lang="en-GB" sz="1200" b="1" dirty="0">
                <a:effectLst/>
                <a:latin typeface="Arial" panose="020B0604020202020204" pitchFamily="34" charset="0"/>
                <a:ea typeface="Times New Roman" panose="02020603050405020304" pitchFamily="18" charset="0"/>
              </a:rPr>
              <a:t> 7 marks. </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0 marks </a:t>
            </a:r>
            <a:r>
              <a:rPr lang="en-GB" sz="1200" dirty="0">
                <a:effectLst/>
                <a:latin typeface="Arial" panose="020B0604020202020204" pitchFamily="34" charset="0"/>
                <a:ea typeface="Times New Roman" panose="02020603050405020304" pitchFamily="18" charset="0"/>
              </a:rPr>
              <a:t>for a response that is not creditworthy.</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1-2 marks</a:t>
            </a:r>
            <a:r>
              <a:rPr lang="en-GB" sz="1200" dirty="0">
                <a:effectLst/>
                <a:latin typeface="Arial" panose="020B0604020202020204" pitchFamily="34" charset="0"/>
                <a:ea typeface="Times New Roman" panose="02020603050405020304" pitchFamily="18" charset="0"/>
              </a:rPr>
              <a:t> for a basic consideration which shows limited knowledge and understanding of the challenges that Samara may experience at school, due to her dyslexia</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3-4 marks </a:t>
            </a:r>
            <a:r>
              <a:rPr lang="en-GB" sz="1200" dirty="0">
                <a:effectLst/>
                <a:latin typeface="Arial" panose="020B0604020202020204" pitchFamily="34" charset="0"/>
                <a:ea typeface="Times New Roman" panose="02020603050405020304" pitchFamily="18" charset="0"/>
              </a:rPr>
              <a:t>for a good consideration which shows some knowledge and understanding of the challenges that Samara may experience at school, due to her dyslexia</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5-6 marks </a:t>
            </a:r>
            <a:r>
              <a:rPr lang="en-GB" sz="1200" dirty="0">
                <a:effectLst/>
                <a:latin typeface="Arial" panose="020B0604020202020204" pitchFamily="34" charset="0"/>
                <a:ea typeface="Times New Roman" panose="02020603050405020304" pitchFamily="18" charset="0"/>
              </a:rPr>
              <a:t>for a very good consideration which shows knowledge and understanding of the challenges that Samara may experience at school, due to her dyslexia</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7 marks </a:t>
            </a:r>
            <a:r>
              <a:rPr lang="en-GB" sz="1200" dirty="0">
                <a:effectLst/>
                <a:latin typeface="Arial" panose="020B0604020202020204" pitchFamily="34" charset="0"/>
                <a:ea typeface="Times New Roman" panose="02020603050405020304" pitchFamily="18" charset="0"/>
              </a:rPr>
              <a:t>for an excellent consideration which shows detailed knowledge and understanding of the challenges that Samara may experience at school, due to her dyslexia</a:t>
            </a:r>
            <a:endParaRPr lang="en-GB" sz="1200" dirty="0">
              <a:effectLst/>
              <a:latin typeface="Times New Roman" panose="02020603050405020304" pitchFamily="18" charset="0"/>
              <a:ea typeface="Times New Roman" panose="02020603050405020304" pitchFamily="18" charset="0"/>
            </a:endParaRPr>
          </a:p>
        </p:txBody>
      </p:sp>
      <p:sp>
        <p:nvSpPr>
          <p:cNvPr id="12" name="TextBox 11">
            <a:extLst>
              <a:ext uri="{FF2B5EF4-FFF2-40B4-BE49-F238E27FC236}">
                <a16:creationId xmlns:a16="http://schemas.microsoft.com/office/drawing/2014/main" id="{F6B844B8-8230-46ED-8C5C-1E7DDA618647}"/>
              </a:ext>
            </a:extLst>
          </p:cNvPr>
          <p:cNvSpPr txBox="1"/>
          <p:nvPr/>
        </p:nvSpPr>
        <p:spPr>
          <a:xfrm>
            <a:off x="9144000" y="6481139"/>
            <a:ext cx="2765989" cy="276999"/>
          </a:xfrm>
          <a:prstGeom prst="rect">
            <a:avLst/>
          </a:prstGeom>
          <a:noFill/>
        </p:spPr>
        <p:txBody>
          <a:bodyPr wrap="square" rtlCol="0">
            <a:spAutoFit/>
          </a:bodyPr>
          <a:lstStyle/>
          <a:p>
            <a:r>
              <a:rPr lang="en-GB" sz="1200" i="1" dirty="0"/>
              <a:t>Mark scheme continued on next page</a:t>
            </a:r>
          </a:p>
        </p:txBody>
      </p:sp>
    </p:spTree>
    <p:extLst>
      <p:ext uri="{BB962C8B-B14F-4D97-AF65-F5344CB8AC3E}">
        <p14:creationId xmlns:p14="http://schemas.microsoft.com/office/powerpoint/2010/main" val="291881332"/>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1 and mark scheme </a:t>
            </a:r>
          </a:p>
        </p:txBody>
      </p:sp>
      <p:pic>
        <p:nvPicPr>
          <p:cNvPr id="8" name="Picture 7">
            <a:extLst>
              <a:ext uri="{FF2B5EF4-FFF2-40B4-BE49-F238E27FC236}">
                <a16:creationId xmlns:a16="http://schemas.microsoft.com/office/drawing/2014/main" id="{5D729CBF-9C12-4960-A477-622B89DECFDA}"/>
              </a:ext>
            </a:extLst>
          </p:cNvPr>
          <p:cNvPicPr>
            <a:picLocks noChangeAspect="1"/>
          </p:cNvPicPr>
          <p:nvPr/>
        </p:nvPicPr>
        <p:blipFill>
          <a:blip r:embed="rId2"/>
          <a:stretch>
            <a:fillRect/>
          </a:stretch>
        </p:blipFill>
        <p:spPr>
          <a:xfrm>
            <a:off x="282009" y="1271346"/>
            <a:ext cx="5813990" cy="2987250"/>
          </a:xfrm>
          <a:prstGeom prst="rect">
            <a:avLst/>
          </a:prstGeom>
        </p:spPr>
      </p:pic>
      <p:sp>
        <p:nvSpPr>
          <p:cNvPr id="16" name="TextBox 15">
            <a:extLst>
              <a:ext uri="{FF2B5EF4-FFF2-40B4-BE49-F238E27FC236}">
                <a16:creationId xmlns:a16="http://schemas.microsoft.com/office/drawing/2014/main" id="{9958C0C5-CBBC-468D-9A59-FFFF16544F29}"/>
              </a:ext>
            </a:extLst>
          </p:cNvPr>
          <p:cNvSpPr txBox="1"/>
          <p:nvPr/>
        </p:nvSpPr>
        <p:spPr>
          <a:xfrm>
            <a:off x="6421245" y="1037910"/>
            <a:ext cx="5488746" cy="5786199"/>
          </a:xfrm>
          <a:prstGeom prst="rect">
            <a:avLst/>
          </a:prstGeom>
          <a:noFill/>
        </p:spPr>
        <p:txBody>
          <a:bodyPr wrap="square">
            <a:spAutoFit/>
          </a:bodyPr>
          <a:lstStyle/>
          <a:p>
            <a:r>
              <a:rPr lang="en-GB" sz="1000" dirty="0">
                <a:effectLst/>
                <a:latin typeface="Arial" panose="020B0604020202020204" pitchFamily="34" charset="0"/>
                <a:ea typeface="Times New Roman" panose="02020603050405020304" pitchFamily="18" charset="0"/>
              </a:rPr>
              <a:t>Award up to </a:t>
            </a:r>
            <a:r>
              <a:rPr lang="en-GB" sz="1000" b="1" dirty="0">
                <a:effectLst/>
                <a:latin typeface="Arial" panose="020B0604020202020204" pitchFamily="34" charset="0"/>
                <a:ea typeface="Times New Roman" panose="02020603050405020304" pitchFamily="18" charset="0"/>
              </a:rPr>
              <a:t>4 marks. </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0 marks </a:t>
            </a:r>
            <a:r>
              <a:rPr lang="en-GB" sz="1000" dirty="0">
                <a:effectLst/>
                <a:latin typeface="Arial" panose="020B0604020202020204" pitchFamily="34" charset="0"/>
                <a:ea typeface="Times New Roman" panose="02020603050405020304" pitchFamily="18" charset="0"/>
              </a:rPr>
              <a:t>for a response that is not creditworthy</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1-2 marks</a:t>
            </a:r>
            <a:r>
              <a:rPr lang="en-GB" sz="1000" dirty="0">
                <a:effectLst/>
                <a:latin typeface="Arial" panose="020B0604020202020204" pitchFamily="34" charset="0"/>
                <a:ea typeface="Times New Roman" panose="02020603050405020304" pitchFamily="18" charset="0"/>
              </a:rPr>
              <a:t> for a basic discussion which shows limited knowledge and understanding of the benefits of adolescents engaging in individual or group sporting activities.</a:t>
            </a:r>
            <a:endParaRPr lang="en-GB" sz="1000" dirty="0">
              <a:effectLst/>
              <a:latin typeface="Times New Roman" panose="02020603050405020304" pitchFamily="18" charset="0"/>
              <a:ea typeface="Times New Roman" panose="02020603050405020304" pitchFamily="18" charset="0"/>
            </a:endParaRPr>
          </a:p>
          <a:p>
            <a:r>
              <a:rPr lang="en-GB" sz="1000" b="1" dirty="0">
                <a:effectLst/>
                <a:latin typeface="Arial" panose="020B0604020202020204" pitchFamily="34" charset="0"/>
                <a:ea typeface="Times New Roman" panose="02020603050405020304" pitchFamily="18" charset="0"/>
              </a:rPr>
              <a:t>Award 3-4 marks </a:t>
            </a:r>
            <a:r>
              <a:rPr lang="en-GB" sz="1000" dirty="0">
                <a:effectLst/>
                <a:latin typeface="Arial" panose="020B0604020202020204" pitchFamily="34" charset="0"/>
                <a:ea typeface="Times New Roman" panose="02020603050405020304" pitchFamily="18" charset="0"/>
              </a:rPr>
              <a:t>for a good discussion which shows some knowledge and understanding of the benefits of adolescents engaging in individual or group sporting activities.</a:t>
            </a:r>
            <a:endParaRPr lang="en-GB" sz="1000" dirty="0">
              <a:effectLst/>
              <a:latin typeface="Times New Roman" panose="02020603050405020304" pitchFamily="18" charset="0"/>
              <a:ea typeface="Times New Roman" panose="02020603050405020304" pitchFamily="18" charset="0"/>
            </a:endParaRPr>
          </a:p>
          <a:p>
            <a:endParaRPr lang="en-GB" sz="1000" dirty="0">
              <a:effectLst/>
              <a:latin typeface="Arial" panose="020B0604020202020204" pitchFamily="34" charset="0"/>
              <a:ea typeface="Times New Roman" panose="02020603050405020304" pitchFamily="18" charset="0"/>
            </a:endParaRPr>
          </a:p>
          <a:p>
            <a:r>
              <a:rPr lang="en-GB" sz="1000" dirty="0">
                <a:effectLst/>
                <a:latin typeface="Arial" panose="020B0604020202020204" pitchFamily="34" charset="0"/>
                <a:ea typeface="Times New Roman" panose="02020603050405020304" pitchFamily="18" charset="0"/>
              </a:rPr>
              <a:t>Responses may refer to: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Regular physical activity promotes growth and development / physical / mental and psycho-social health etc.</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Physical activity reduces the risk for heart disease / high blood pressure / obesity, and benefits various other aspects of health and fitness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Improves aerobic capacity / muscle and bone strength / flexibility</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Exercise and team sports can reduce stress / anxiety and depression etc.</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Physical activity can improve mental health by decreasing and preventing conditions such as anxiety and depression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Physical exercise and participating in sports can improve mood and benefit general well-being</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Participating in sports can improve outcomes such as self-concept / social behaviours / personal goals and motivation etc.</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Participation in sports as adolescents can increase current and future participation in physical activity</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i="1" dirty="0">
                <a:solidFill>
                  <a:srgbClr val="000000"/>
                </a:solidFill>
                <a:effectLst/>
                <a:latin typeface="Arial" panose="020B0604020202020204" pitchFamily="34" charset="0"/>
                <a:ea typeface="Times New Roman" panose="02020603050405020304" pitchFamily="18" charset="0"/>
              </a:rPr>
              <a:t>Physical</a:t>
            </a:r>
            <a:r>
              <a:rPr lang="en-GB" sz="1000" dirty="0">
                <a:solidFill>
                  <a:srgbClr val="000000"/>
                </a:solidFill>
                <a:effectLst/>
                <a:latin typeface="Arial" panose="020B0604020202020204" pitchFamily="34" charset="0"/>
                <a:ea typeface="Times New Roman" panose="02020603050405020304" pitchFamily="18" charset="0"/>
              </a:rPr>
              <a:t> activity has both immediate and long-term health </a:t>
            </a:r>
            <a:r>
              <a:rPr lang="en-GB" sz="1000" i="1" dirty="0">
                <a:solidFill>
                  <a:srgbClr val="000000"/>
                </a:solidFill>
                <a:effectLst/>
                <a:latin typeface="Arial" panose="020B0604020202020204" pitchFamily="34" charset="0"/>
                <a:ea typeface="Times New Roman" panose="02020603050405020304" pitchFamily="18" charset="0"/>
              </a:rPr>
              <a:t>benefits</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Sports and an active lifestyle bring play an important role in a young person’s life</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Achieving a sport or fitness goal can encourage adolescents to achieve other aspirational goals </a:t>
            </a: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Sharing a common goal with a group of players helps to build teamwork and effective communication to solve issues etc.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Sports require memorisation / repetition / learning — skillsets that are directly relevant to class work etc.</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Physical exercise is good for the mind / body / and spirit etc.</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Team sports help teach adolescents accountability / dedication / leadership / and other skills etc. </a:t>
            </a:r>
            <a:endParaRPr lang="en-GB" sz="1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1000" dirty="0">
                <a:solidFill>
                  <a:srgbClr val="000000"/>
                </a:solidFill>
                <a:effectLst/>
                <a:latin typeface="Arial" panose="020B0604020202020204" pitchFamily="34" charset="0"/>
                <a:ea typeface="Times New Roman" panose="02020603050405020304" pitchFamily="18" charset="0"/>
              </a:rPr>
              <a:t>Show an understanding of holistic development in sporting activities </a:t>
            </a:r>
            <a:endParaRPr lang="en-GB" sz="1000" dirty="0">
              <a:effectLst/>
              <a:latin typeface="Times New Roman" panose="02020603050405020304" pitchFamily="18" charset="0"/>
              <a:ea typeface="Times New Roman" panose="02020603050405020304" pitchFamily="18" charset="0"/>
            </a:endParaRPr>
          </a:p>
          <a:p>
            <a:r>
              <a:rPr lang="en-GB" sz="1000" dirty="0">
                <a:effectLst/>
                <a:latin typeface="Arial" panose="020B0604020202020204" pitchFamily="34" charset="0"/>
                <a:ea typeface="Times New Roman" panose="02020603050405020304" pitchFamily="18" charset="0"/>
              </a:rPr>
              <a:t> </a:t>
            </a:r>
            <a:endParaRPr lang="en-GB" sz="1000" dirty="0">
              <a:effectLst/>
              <a:latin typeface="Times New Roman" panose="02020603050405020304" pitchFamily="18" charset="0"/>
              <a:ea typeface="Times New Roman" panose="02020603050405020304" pitchFamily="18" charset="0"/>
            </a:endParaRPr>
          </a:p>
          <a:p>
            <a:r>
              <a:rPr lang="en-GB" sz="1000" dirty="0">
                <a:solidFill>
                  <a:srgbClr val="000000"/>
                </a:solidFill>
                <a:effectLst/>
                <a:latin typeface="Arial" panose="020B0604020202020204" pitchFamily="34" charset="0"/>
                <a:ea typeface="Times New Roman" panose="02020603050405020304" pitchFamily="18" charset="0"/>
              </a:rPr>
              <a:t>This list is not exhaustive. </a:t>
            </a:r>
            <a:endParaRPr lang="en-GB" sz="1000" dirty="0">
              <a:effectLst/>
              <a:latin typeface="Times New Roman" panose="02020603050405020304" pitchFamily="18" charset="0"/>
              <a:ea typeface="Times New Roman" panose="02020603050405020304" pitchFamily="18" charset="0"/>
            </a:endParaRPr>
          </a:p>
          <a:p>
            <a:r>
              <a:rPr lang="en-GB" sz="10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000" dirty="0">
              <a:effectLst/>
              <a:latin typeface="Times New Roman" panose="02020603050405020304" pitchFamily="18" charset="0"/>
              <a:ea typeface="Times New Roman" panose="02020603050405020304" pitchFamily="18" charset="0"/>
            </a:endParaRPr>
          </a:p>
        </p:txBody>
      </p:sp>
      <p:sp>
        <p:nvSpPr>
          <p:cNvPr id="18" name="TextBox 17">
            <a:extLst>
              <a:ext uri="{FF2B5EF4-FFF2-40B4-BE49-F238E27FC236}">
                <a16:creationId xmlns:a16="http://schemas.microsoft.com/office/drawing/2014/main" id="{CF489C69-0574-455B-8A37-593D9A558A81}"/>
              </a:ext>
            </a:extLst>
          </p:cNvPr>
          <p:cNvSpPr txBox="1"/>
          <p:nvPr/>
        </p:nvSpPr>
        <p:spPr>
          <a:xfrm>
            <a:off x="325245" y="5408750"/>
            <a:ext cx="6096000" cy="646331"/>
          </a:xfrm>
          <a:prstGeom prst="rect">
            <a:avLst/>
          </a:prstGeom>
          <a:noFill/>
        </p:spPr>
        <p:txBody>
          <a:bodyPr wrap="square">
            <a:spAutoFit/>
          </a:bodyPr>
          <a:lstStyle/>
          <a:p>
            <a:r>
              <a:rPr lang="en-US" sz="1200" i="1" dirty="0"/>
              <a:t>Describe / Discuss </a:t>
            </a:r>
          </a:p>
          <a:p>
            <a:r>
              <a:rPr lang="en-US" sz="1200" i="1" dirty="0"/>
              <a:t>Provide details of an effect or impact, i.e. what has changed/happened Examine an issue in detail/in a structured way, taking into account different ideas </a:t>
            </a:r>
            <a:endParaRPr lang="en-GB" sz="1200" i="1" dirty="0"/>
          </a:p>
        </p:txBody>
      </p:sp>
    </p:spTree>
    <p:extLst>
      <p:ext uri="{BB962C8B-B14F-4D97-AF65-F5344CB8AC3E}">
        <p14:creationId xmlns:p14="http://schemas.microsoft.com/office/powerpoint/2010/main" val="3630742754"/>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7 (a) and mark scheme </a:t>
            </a:r>
          </a:p>
        </p:txBody>
      </p:sp>
      <p:sp>
        <p:nvSpPr>
          <p:cNvPr id="10" name="TextBox 9">
            <a:extLst>
              <a:ext uri="{FF2B5EF4-FFF2-40B4-BE49-F238E27FC236}">
                <a16:creationId xmlns:a16="http://schemas.microsoft.com/office/drawing/2014/main" id="{41BF642D-AF2E-4FC3-996F-6E607500B181}"/>
              </a:ext>
            </a:extLst>
          </p:cNvPr>
          <p:cNvSpPr txBox="1"/>
          <p:nvPr/>
        </p:nvSpPr>
        <p:spPr>
          <a:xfrm>
            <a:off x="282011" y="1341014"/>
            <a:ext cx="5509189" cy="5555367"/>
          </a:xfrm>
          <a:prstGeom prst="rect">
            <a:avLst/>
          </a:prstGeom>
          <a:noFill/>
        </p:spPr>
        <p:txBody>
          <a:bodyPr wrap="square">
            <a:spAutoFit/>
          </a:bodyPr>
          <a:lstStyle/>
          <a:p>
            <a:pPr>
              <a:spcAft>
                <a:spcPts val="600"/>
              </a:spcAft>
            </a:pPr>
            <a:r>
              <a:rPr lang="en-GB" sz="1200" dirty="0">
                <a:effectLst/>
                <a:latin typeface="Arial" panose="020B0604020202020204" pitchFamily="34" charset="0"/>
                <a:ea typeface="Times New Roman" panose="02020603050405020304" pitchFamily="18" charset="0"/>
              </a:rPr>
              <a:t>Responses may refer to: </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Samara may lack in confidence due to her reading ability. She may avoid school / lack in self-esteem etc.</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In high school there is an increase in homework expectations and Samara may struggle with reading / workload / not understanding the tasks clearly etc.</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Samara may often make simple mistakes in maths e.g. mixing up numbers in word problems / mixing up the sequence of steps / getting an incorrect answer even though she may understand the concepts</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Learning foreign languages are difficult for children with dyslexia / Samara may avoid reading aloud / lack confidence</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Samara may have problems with accuracy and fluency in reading and spelling</a:t>
            </a: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Dyslexia may impact on Samara’s writing / maths / and language ability etc.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Dyslexia doesn’t just affect Samara’s learning. It can also impact everyday skills and activities e.g. social interaction / memory / dealing with stress</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Sight reading is difficult for a child with dyslexia and can cause anxiety in lessons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Revising for tests can be difficult as words can be abbreviated and cause difficulties e.g. reading and spelling can take longer /Samara may need more time to figure out the words / memorising may be more difficult etc.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endParaRPr lang="en-GB" sz="1200" dirty="0">
              <a:effectLst/>
              <a:latin typeface="Times New Roman" panose="02020603050405020304" pitchFamily="18" charset="0"/>
              <a:ea typeface="Times New Roman" panose="02020603050405020304" pitchFamily="18" charset="0"/>
            </a:endParaRPr>
          </a:p>
        </p:txBody>
      </p:sp>
      <p:sp>
        <p:nvSpPr>
          <p:cNvPr id="12" name="TextBox 11">
            <a:extLst>
              <a:ext uri="{FF2B5EF4-FFF2-40B4-BE49-F238E27FC236}">
                <a16:creationId xmlns:a16="http://schemas.microsoft.com/office/drawing/2014/main" id="{AB185CE1-E2B5-4F2B-8D69-DBD23ACBD900}"/>
              </a:ext>
            </a:extLst>
          </p:cNvPr>
          <p:cNvSpPr txBox="1"/>
          <p:nvPr/>
        </p:nvSpPr>
        <p:spPr>
          <a:xfrm>
            <a:off x="6400801" y="1720840"/>
            <a:ext cx="5268685" cy="3985706"/>
          </a:xfrm>
          <a:prstGeom prst="rect">
            <a:avLst/>
          </a:prstGeom>
          <a:noFill/>
        </p:spPr>
        <p:txBody>
          <a:bodyPr wrap="square">
            <a:spAutoFit/>
          </a:bodyPr>
          <a:lstStyle/>
          <a:p>
            <a:pPr marL="342900" lvl="0" indent="-342900">
              <a:spcBef>
                <a:spcPts val="600"/>
              </a:spcBef>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Proofreading work may be hard for Samara to complete as it may be difficult to notice any errors / hard work / challenging etc.</a:t>
            </a:r>
            <a:endParaRPr lang="en-GB" sz="1200" dirty="0">
              <a:effectLst/>
              <a:latin typeface="Times New Roman" panose="02020603050405020304" pitchFamily="18" charset="0"/>
              <a:ea typeface="Times New Roman" panose="02020603050405020304" pitchFamily="18" charset="0"/>
            </a:endParaRPr>
          </a:p>
          <a:p>
            <a:pPr marL="342900" lvl="0" indent="-342900">
              <a:spcBef>
                <a:spcPts val="600"/>
              </a:spcBef>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Samara may be stressed about school and the speed at</a:t>
            </a:r>
            <a:r>
              <a:rPr lang="en-GB" sz="1200" dirty="0">
                <a:solidFill>
                  <a:srgbClr val="FF0000"/>
                </a:solidFill>
                <a:effectLst/>
                <a:latin typeface="Arial" panose="020B0604020202020204" pitchFamily="34" charset="0"/>
                <a:ea typeface="Times New Roman" panose="02020603050405020304" pitchFamily="18" charset="0"/>
              </a:rPr>
              <a:t> </a:t>
            </a:r>
            <a:r>
              <a:rPr lang="en-GB" sz="1200" dirty="0">
                <a:solidFill>
                  <a:srgbClr val="000000"/>
                </a:solidFill>
                <a:effectLst/>
                <a:latin typeface="Arial" panose="020B0604020202020204" pitchFamily="34" charset="0"/>
                <a:ea typeface="Times New Roman" panose="02020603050405020304" pitchFamily="18" charset="0"/>
              </a:rPr>
              <a:t>which she has to work in class / homework is difficult and time consuming / reading is challenging etc.</a:t>
            </a:r>
            <a:endParaRPr lang="en-GB" sz="1200" dirty="0">
              <a:effectLst/>
              <a:latin typeface="Times New Roman" panose="02020603050405020304" pitchFamily="18" charset="0"/>
              <a:ea typeface="Times New Roman" panose="02020603050405020304" pitchFamily="18" charset="0"/>
            </a:endParaRPr>
          </a:p>
          <a:p>
            <a:pPr marL="342900" lvl="0" indent="-342900">
              <a:spcBef>
                <a:spcPts val="600"/>
              </a:spcBef>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Samara’s difficulties may include grammar / reading comprehension / reading fluency / sentence structure / and more in-depth writing etc. </a:t>
            </a:r>
            <a:endParaRPr lang="en-GB" sz="1200" dirty="0">
              <a:effectLst/>
              <a:latin typeface="Times New Roman" panose="02020603050405020304" pitchFamily="18" charset="0"/>
              <a:ea typeface="Times New Roman" panose="02020603050405020304" pitchFamily="18" charset="0"/>
            </a:endParaRPr>
          </a:p>
          <a:p>
            <a:pPr marL="342900" lvl="0" indent="-342900">
              <a:spcBef>
                <a:spcPts val="600"/>
              </a:spcBef>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Samara may find school life more difficult and needs</a:t>
            </a:r>
            <a:r>
              <a:rPr lang="en-GB" sz="1200" dirty="0">
                <a:solidFill>
                  <a:srgbClr val="FF0000"/>
                </a:solidFill>
                <a:effectLst/>
                <a:latin typeface="Arial" panose="020B0604020202020204" pitchFamily="34" charset="0"/>
                <a:ea typeface="Times New Roman" panose="02020603050405020304" pitchFamily="18" charset="0"/>
              </a:rPr>
              <a:t> </a:t>
            </a:r>
            <a:r>
              <a:rPr lang="en-GB" sz="1200" dirty="0">
                <a:solidFill>
                  <a:srgbClr val="000000"/>
                </a:solidFill>
                <a:effectLst/>
                <a:latin typeface="Arial" panose="020B0604020202020204" pitchFamily="34" charset="0"/>
                <a:ea typeface="Times New Roman" panose="02020603050405020304" pitchFamily="18" charset="0"/>
              </a:rPr>
              <a:t>to put in extra effort to cope with the daily challenges of school. </a:t>
            </a:r>
            <a:endParaRPr lang="en-GB" sz="1200" dirty="0">
              <a:effectLst/>
              <a:latin typeface="Times New Roman" panose="02020603050405020304" pitchFamily="18" charset="0"/>
              <a:ea typeface="Times New Roman" panose="02020603050405020304" pitchFamily="18" charset="0"/>
            </a:endParaRPr>
          </a:p>
          <a:p>
            <a:pPr marL="342900" lvl="0" indent="-342900">
              <a:spcBef>
                <a:spcPts val="600"/>
              </a:spcBef>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Samara may find learning and coping at secondary school more difficult, as she will have different subject teachers who have varying levels of expectation e.g. teaching methods will be varied / levels of understanding may vary / different learning tools will be available etc.</a:t>
            </a:r>
            <a:endParaRPr lang="en-GB" sz="1200" dirty="0">
              <a:effectLst/>
              <a:latin typeface="Times New Roman" panose="02020603050405020304" pitchFamily="18" charset="0"/>
              <a:ea typeface="Times New Roman" panose="02020603050405020304" pitchFamily="18" charset="0"/>
            </a:endParaRPr>
          </a:p>
          <a:p>
            <a:pPr marL="342900" lvl="0" indent="-342900">
              <a:spcBef>
                <a:spcPts val="600"/>
              </a:spcBef>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Friendship difficulties/bullying </a:t>
            </a:r>
            <a:endParaRPr lang="en-GB" sz="1200" dirty="0">
              <a:effectLst/>
              <a:latin typeface="Times New Roman" panose="02020603050405020304" pitchFamily="18" charset="0"/>
              <a:ea typeface="Times New Roman" panose="02020603050405020304" pitchFamily="18" charset="0"/>
            </a:endParaRPr>
          </a:p>
          <a:p>
            <a:pPr marL="228600" indent="-228600"/>
            <a:r>
              <a:rPr lang="en-GB" sz="12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r>
              <a:rPr lang="en-GB" sz="1200" dirty="0">
                <a:solidFill>
                  <a:srgbClr val="000000"/>
                </a:solidFill>
                <a:effectLst/>
                <a:latin typeface="Arial" panose="020B0604020202020204" pitchFamily="34" charset="0"/>
                <a:ea typeface="Times New Roman" panose="02020603050405020304" pitchFamily="18" charset="0"/>
              </a:rPr>
              <a:t>This list is not exhaustive. </a:t>
            </a:r>
            <a:endParaRPr lang="en-GB" sz="1200" dirty="0">
              <a:effectLst/>
              <a:latin typeface="Times New Roman" panose="02020603050405020304" pitchFamily="18" charset="0"/>
              <a:ea typeface="Times New Roman" panose="02020603050405020304" pitchFamily="18" charset="0"/>
            </a:endParaRPr>
          </a:p>
          <a:p>
            <a:r>
              <a:rPr lang="en-GB" sz="12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200" dirty="0">
              <a:effectLst/>
              <a:latin typeface="Times New Roman" panose="02020603050405020304" pitchFamily="18" charset="0"/>
              <a:ea typeface="Times New Roman" panose="02020603050405020304" pitchFamily="18" charset="0"/>
            </a:endParaRPr>
          </a:p>
          <a:p>
            <a:r>
              <a:rPr lang="en-GB" sz="1200" dirty="0">
                <a:solidFill>
                  <a:srgbClr val="000000"/>
                </a:solidFill>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Credit responses that are generic also. </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528908688"/>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7894539" y="954157"/>
            <a:ext cx="3876301" cy="5406886"/>
          </a:xfrm>
          <a:prstGeom prst="wedgeRoundRectCallout">
            <a:avLst>
              <a:gd name="adj1" fmla="val -55160"/>
              <a:gd name="adj2" fmla="val 55759"/>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sz="1800" i="1" dirty="0">
              <a:solidFill>
                <a:srgbClr val="0070C0"/>
              </a:solidFill>
            </a:endParaRPr>
          </a:p>
          <a:p>
            <a:r>
              <a:rPr lang="en-GB" sz="1800" i="1" dirty="0">
                <a:solidFill>
                  <a:srgbClr val="0070C0"/>
                </a:solidFill>
              </a:rPr>
              <a:t>     </a:t>
            </a:r>
          </a:p>
          <a:p>
            <a:endParaRPr lang="en-GB" i="1" dirty="0">
              <a:solidFill>
                <a:srgbClr val="0070C0"/>
              </a:solidFill>
            </a:endParaRPr>
          </a:p>
          <a:p>
            <a:r>
              <a:rPr lang="en-GB" sz="1800" i="1" dirty="0">
                <a:solidFill>
                  <a:srgbClr val="0070C0"/>
                </a:solidFill>
              </a:rPr>
              <a:t>           7 marks awarded</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7 (a) with Examiner’s comments</a:t>
            </a:r>
          </a:p>
        </p:txBody>
      </p:sp>
      <p:pic>
        <p:nvPicPr>
          <p:cNvPr id="3" name="Picture 2">
            <a:extLst>
              <a:ext uri="{FF2B5EF4-FFF2-40B4-BE49-F238E27FC236}">
                <a16:creationId xmlns:a16="http://schemas.microsoft.com/office/drawing/2014/main" id="{9EC3BA08-92F3-44C0-876D-5DC96B6B6E8E}"/>
              </a:ext>
            </a:extLst>
          </p:cNvPr>
          <p:cNvPicPr>
            <a:picLocks noChangeAspect="1"/>
          </p:cNvPicPr>
          <p:nvPr/>
        </p:nvPicPr>
        <p:blipFill>
          <a:blip r:embed="rId2"/>
          <a:stretch>
            <a:fillRect/>
          </a:stretch>
        </p:blipFill>
        <p:spPr>
          <a:xfrm>
            <a:off x="177928" y="1202635"/>
            <a:ext cx="7716611" cy="920386"/>
          </a:xfrm>
          <a:prstGeom prst="rect">
            <a:avLst/>
          </a:prstGeom>
        </p:spPr>
      </p:pic>
      <p:pic>
        <p:nvPicPr>
          <p:cNvPr id="5" name="Picture 4">
            <a:extLst>
              <a:ext uri="{FF2B5EF4-FFF2-40B4-BE49-F238E27FC236}">
                <a16:creationId xmlns:a16="http://schemas.microsoft.com/office/drawing/2014/main" id="{743084F2-5E04-4DB7-8F52-4D0228A565DF}"/>
              </a:ext>
            </a:extLst>
          </p:cNvPr>
          <p:cNvPicPr>
            <a:picLocks noChangeAspect="1"/>
          </p:cNvPicPr>
          <p:nvPr/>
        </p:nvPicPr>
        <p:blipFill>
          <a:blip r:embed="rId3"/>
          <a:stretch>
            <a:fillRect/>
          </a:stretch>
        </p:blipFill>
        <p:spPr>
          <a:xfrm>
            <a:off x="177928" y="2160105"/>
            <a:ext cx="7759347" cy="2890866"/>
          </a:xfrm>
          <a:prstGeom prst="rect">
            <a:avLst/>
          </a:prstGeom>
        </p:spPr>
      </p:pic>
      <p:sp>
        <p:nvSpPr>
          <p:cNvPr id="2" name="TextBox 1">
            <a:extLst>
              <a:ext uri="{FF2B5EF4-FFF2-40B4-BE49-F238E27FC236}">
                <a16:creationId xmlns:a16="http://schemas.microsoft.com/office/drawing/2014/main" id="{9D6C8580-C576-904A-903B-AC9C24E88089}"/>
              </a:ext>
            </a:extLst>
          </p:cNvPr>
          <p:cNvSpPr txBox="1"/>
          <p:nvPr/>
        </p:nvSpPr>
        <p:spPr>
          <a:xfrm>
            <a:off x="8020878" y="1202635"/>
            <a:ext cx="3747052" cy="1497206"/>
          </a:xfrm>
          <a:prstGeom prst="rect">
            <a:avLst/>
          </a:prstGeom>
          <a:noFill/>
        </p:spPr>
        <p:txBody>
          <a:bodyPr wrap="square" rtlCol="0">
            <a:spAutoFit/>
          </a:bodyPr>
          <a:lstStyle/>
          <a:p>
            <a:r>
              <a:rPr lang="en-GB" dirty="0">
                <a:solidFill>
                  <a:srgbClr val="0070C0"/>
                </a:solidFill>
                <a:latin typeface="Arial" panose="020B0604020202020204" pitchFamily="34" charset="0"/>
                <a:ea typeface="Times New Roman" panose="02020603050405020304" pitchFamily="18" charset="0"/>
              </a:rPr>
              <a:t>An excellent consideration which shows detailed knowledge and understanding of the challenges that Samara may experience at school, due to her dyslexia.</a:t>
            </a:r>
            <a:endParaRPr lang="en-GB" dirty="0">
              <a:solidFill>
                <a:srgbClr val="0070C0"/>
              </a:solidFill>
            </a:endParaRPr>
          </a:p>
        </p:txBody>
      </p:sp>
      <p:sp>
        <p:nvSpPr>
          <p:cNvPr id="4" name="TextBox 3">
            <a:extLst>
              <a:ext uri="{FF2B5EF4-FFF2-40B4-BE49-F238E27FC236}">
                <a16:creationId xmlns:a16="http://schemas.microsoft.com/office/drawing/2014/main" id="{4350567B-15F0-E244-9293-CBF75DC875BA}"/>
              </a:ext>
            </a:extLst>
          </p:cNvPr>
          <p:cNvSpPr txBox="1"/>
          <p:nvPr/>
        </p:nvSpPr>
        <p:spPr>
          <a:xfrm>
            <a:off x="7980012" y="2570205"/>
            <a:ext cx="3747052" cy="4124206"/>
          </a:xfrm>
          <a:prstGeom prst="rect">
            <a:avLst/>
          </a:prstGeom>
          <a:noFill/>
        </p:spPr>
        <p:txBody>
          <a:bodyPr wrap="square" rtlCol="0">
            <a:spAutoFit/>
          </a:bodyPr>
          <a:lstStyle/>
          <a:p>
            <a:pPr>
              <a:spcAft>
                <a:spcPts val="600"/>
              </a:spcAft>
            </a:pPr>
            <a:r>
              <a:rPr lang="en-GB" dirty="0">
                <a:solidFill>
                  <a:srgbClr val="0070C0"/>
                </a:solidFill>
                <a:latin typeface="Arial" panose="020B0604020202020204" pitchFamily="34" charset="0"/>
                <a:ea typeface="Times New Roman" panose="02020603050405020304" pitchFamily="18" charset="0"/>
              </a:rPr>
              <a:t>There is detail provided of  how Samara may lack in confidence due to her reading ability and her self-esteem. There are points made on how dyslexia may impact on Samara’s language ability, communication etc. There is consideration to how Samara may find school life more difficult and needs to put in extra effort to cope with the daily challenges of school and</a:t>
            </a:r>
            <a:r>
              <a:rPr lang="en-GB" dirty="0">
                <a:solidFill>
                  <a:srgbClr val="0070C0"/>
                </a:solidFill>
                <a:latin typeface="Times New Roman" panose="02020603050405020304" pitchFamily="18" charset="0"/>
                <a:ea typeface="Times New Roman" panose="02020603050405020304" pitchFamily="18" charset="0"/>
              </a:rPr>
              <a:t> </a:t>
            </a:r>
            <a:r>
              <a:rPr lang="en-GB" dirty="0">
                <a:solidFill>
                  <a:srgbClr val="0070C0"/>
                </a:solidFill>
                <a:latin typeface="Arial" panose="020B0604020202020204" pitchFamily="34" charset="0"/>
                <a:ea typeface="Times New Roman" panose="02020603050405020304" pitchFamily="18" charset="0"/>
              </a:rPr>
              <a:t>may experience bullying. </a:t>
            </a:r>
          </a:p>
          <a:p>
            <a:pPr>
              <a:spcAft>
                <a:spcPts val="600"/>
              </a:spcAft>
            </a:pPr>
            <a:endParaRPr lang="en-GB" dirty="0">
              <a:latin typeface="Times New Roman" panose="02020603050405020304" pitchFamily="18" charset="0"/>
              <a:ea typeface="Times New Roman" panose="02020603050405020304" pitchFamily="18" charset="0"/>
            </a:endParaRPr>
          </a:p>
          <a:p>
            <a:pPr lvl="0">
              <a:spcAft>
                <a:spcPts val="600"/>
              </a:spcAft>
            </a:pPr>
            <a:endParaRPr lang="en-GB"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27931977"/>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7854136" y="949798"/>
            <a:ext cx="4080536" cy="5162767"/>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r>
              <a:rPr lang="en-GB" i="1" dirty="0">
                <a:solidFill>
                  <a:srgbClr val="0070C0"/>
                </a:solidFill>
              </a:rPr>
              <a:t>                   </a:t>
            </a:r>
            <a:endParaRPr lang="en-GB" sz="1800" i="1" dirty="0">
              <a:solidFill>
                <a:srgbClr val="0070C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7 (a) with Examiner’s comments</a:t>
            </a:r>
          </a:p>
        </p:txBody>
      </p:sp>
      <p:pic>
        <p:nvPicPr>
          <p:cNvPr id="3" name="Picture 2">
            <a:extLst>
              <a:ext uri="{FF2B5EF4-FFF2-40B4-BE49-F238E27FC236}">
                <a16:creationId xmlns:a16="http://schemas.microsoft.com/office/drawing/2014/main" id="{BBA832FB-8E58-4244-9785-DAABD9CDCBF3}"/>
              </a:ext>
            </a:extLst>
          </p:cNvPr>
          <p:cNvPicPr>
            <a:picLocks noChangeAspect="1"/>
          </p:cNvPicPr>
          <p:nvPr/>
        </p:nvPicPr>
        <p:blipFill>
          <a:blip r:embed="rId2"/>
          <a:stretch>
            <a:fillRect/>
          </a:stretch>
        </p:blipFill>
        <p:spPr>
          <a:xfrm>
            <a:off x="282011" y="1142999"/>
            <a:ext cx="7572125" cy="1436915"/>
          </a:xfrm>
          <a:prstGeom prst="rect">
            <a:avLst/>
          </a:prstGeom>
        </p:spPr>
      </p:pic>
      <p:sp>
        <p:nvSpPr>
          <p:cNvPr id="2" name="TextBox 1">
            <a:extLst>
              <a:ext uri="{FF2B5EF4-FFF2-40B4-BE49-F238E27FC236}">
                <a16:creationId xmlns:a16="http://schemas.microsoft.com/office/drawing/2014/main" id="{A5A8D2EB-7A9D-9E43-B9E0-A55683A78923}"/>
              </a:ext>
            </a:extLst>
          </p:cNvPr>
          <p:cNvSpPr txBox="1"/>
          <p:nvPr/>
        </p:nvSpPr>
        <p:spPr>
          <a:xfrm>
            <a:off x="8020878" y="954158"/>
            <a:ext cx="3747052" cy="4832092"/>
          </a:xfrm>
          <a:prstGeom prst="rect">
            <a:avLst/>
          </a:prstGeom>
          <a:noFill/>
        </p:spPr>
        <p:txBody>
          <a:bodyPr wrap="square" rtlCol="0">
            <a:spAutoFit/>
          </a:bodyPr>
          <a:lstStyle/>
          <a:p>
            <a:pPr>
              <a:spcAft>
                <a:spcPts val="600"/>
              </a:spcAft>
            </a:pPr>
            <a:endParaRPr lang="en-GB" dirty="0">
              <a:latin typeface="Arial" panose="020B0604020202020204" pitchFamily="34" charset="0"/>
              <a:ea typeface="Times New Roman" panose="02020603050405020304" pitchFamily="18" charset="0"/>
            </a:endParaRPr>
          </a:p>
          <a:p>
            <a:pPr>
              <a:spcAft>
                <a:spcPts val="600"/>
              </a:spcAft>
            </a:pPr>
            <a:r>
              <a:rPr lang="en-GB" dirty="0">
                <a:solidFill>
                  <a:srgbClr val="0070C0"/>
                </a:solidFill>
                <a:latin typeface="Arial" panose="020B0604020202020204" pitchFamily="34" charset="0"/>
                <a:ea typeface="Times New Roman" panose="02020603050405020304" pitchFamily="18" charset="0"/>
              </a:rPr>
              <a:t>A basic consideration which shows limited knowledge and understanding of the challenges that Samara may experience at school, due to her dyslexia.</a:t>
            </a:r>
          </a:p>
          <a:p>
            <a:pPr>
              <a:spcAft>
                <a:spcPts val="600"/>
              </a:spcAft>
            </a:pPr>
            <a:r>
              <a:rPr lang="en-GB" dirty="0">
                <a:solidFill>
                  <a:srgbClr val="0070C0"/>
                </a:solidFill>
                <a:latin typeface="Arial" panose="020B0604020202020204" pitchFamily="34" charset="0"/>
                <a:ea typeface="Times New Roman" panose="02020603050405020304" pitchFamily="18" charset="0"/>
              </a:rPr>
              <a:t>The candidate touched on that Samara may find school life more difficult. </a:t>
            </a:r>
          </a:p>
          <a:p>
            <a:pPr>
              <a:spcAft>
                <a:spcPts val="600"/>
              </a:spcAft>
            </a:pPr>
            <a:r>
              <a:rPr lang="en-GB" dirty="0">
                <a:solidFill>
                  <a:srgbClr val="0070C0"/>
                </a:solidFill>
                <a:latin typeface="Arial" panose="020B0604020202020204" pitchFamily="34" charset="0"/>
                <a:ea typeface="Times New Roman" panose="02020603050405020304" pitchFamily="18" charset="0"/>
              </a:rPr>
              <a:t>There is consideration of how dyslexia doesn’t just affect Samara’s learning, as it can also impact on everyday skills and behaviours, although no depth of knowledge shown.</a:t>
            </a:r>
            <a:endParaRPr lang="en-GB" dirty="0">
              <a:solidFill>
                <a:srgbClr val="0070C0"/>
              </a:solidFill>
              <a:latin typeface="Times New Roman" panose="02020603050405020304" pitchFamily="18" charset="0"/>
              <a:ea typeface="Times New Roman" panose="02020603050405020304" pitchFamily="18" charset="0"/>
            </a:endParaRPr>
          </a:p>
          <a:p>
            <a:pPr>
              <a:spcAft>
                <a:spcPts val="600"/>
              </a:spcAft>
            </a:pPr>
            <a:r>
              <a:rPr lang="en-GB" i="1" dirty="0">
                <a:solidFill>
                  <a:srgbClr val="0070C0"/>
                </a:solidFill>
              </a:rPr>
              <a:t>2 marks awarded</a:t>
            </a:r>
            <a:endParaRPr lang="en-GB"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6429841"/>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7 (b) and mark scheme </a:t>
            </a:r>
          </a:p>
        </p:txBody>
      </p:sp>
      <p:pic>
        <p:nvPicPr>
          <p:cNvPr id="4" name="Picture 3">
            <a:extLst>
              <a:ext uri="{FF2B5EF4-FFF2-40B4-BE49-F238E27FC236}">
                <a16:creationId xmlns:a16="http://schemas.microsoft.com/office/drawing/2014/main" id="{49D92DA7-1F41-4848-BE84-944E66F724EF}"/>
              </a:ext>
            </a:extLst>
          </p:cNvPr>
          <p:cNvPicPr>
            <a:picLocks noChangeAspect="1"/>
          </p:cNvPicPr>
          <p:nvPr/>
        </p:nvPicPr>
        <p:blipFill>
          <a:blip r:embed="rId2"/>
          <a:stretch>
            <a:fillRect/>
          </a:stretch>
        </p:blipFill>
        <p:spPr>
          <a:xfrm>
            <a:off x="282011" y="1055914"/>
            <a:ext cx="5323998" cy="5682344"/>
          </a:xfrm>
          <a:prstGeom prst="rect">
            <a:avLst/>
          </a:prstGeom>
        </p:spPr>
      </p:pic>
      <p:sp>
        <p:nvSpPr>
          <p:cNvPr id="6" name="TextBox 5">
            <a:extLst>
              <a:ext uri="{FF2B5EF4-FFF2-40B4-BE49-F238E27FC236}">
                <a16:creationId xmlns:a16="http://schemas.microsoft.com/office/drawing/2014/main" id="{A37AA7D9-C9C3-485D-9108-C166F8C14D30}"/>
              </a:ext>
            </a:extLst>
          </p:cNvPr>
          <p:cNvSpPr txBox="1"/>
          <p:nvPr/>
        </p:nvSpPr>
        <p:spPr>
          <a:xfrm>
            <a:off x="6358275" y="2164178"/>
            <a:ext cx="5551714" cy="4031873"/>
          </a:xfrm>
          <a:prstGeom prst="rect">
            <a:avLst/>
          </a:prstGeom>
          <a:noFill/>
        </p:spPr>
        <p:txBody>
          <a:bodyPr wrap="square">
            <a:spAutoFit/>
          </a:bodyPr>
          <a:lstStyle/>
          <a:p>
            <a:pPr>
              <a:spcAft>
                <a:spcPts val="600"/>
              </a:spcAft>
            </a:pPr>
            <a:r>
              <a:rPr lang="en-GB" sz="1200" dirty="0">
                <a:effectLst/>
                <a:latin typeface="Arial" panose="020B0604020202020204" pitchFamily="34" charset="0"/>
                <a:ea typeface="Times New Roman" panose="02020603050405020304" pitchFamily="18" charset="0"/>
              </a:rPr>
              <a:t>Discuss inclusive learning strategies that the school could use to support individuals with specific additional needs</a:t>
            </a:r>
            <a:endParaRPr lang="en-GB" sz="1200" dirty="0">
              <a:effectLst/>
              <a:latin typeface="Times New Roman" panose="02020603050405020304" pitchFamily="18" charset="0"/>
              <a:ea typeface="Times New Roman" panose="02020603050405020304" pitchFamily="18" charset="0"/>
            </a:endParaRPr>
          </a:p>
          <a:p>
            <a:pPr marL="457200">
              <a:spcAft>
                <a:spcPts val="600"/>
              </a:spcAft>
            </a:pPr>
            <a:r>
              <a:rPr lang="en-GB" sz="12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dirty="0">
                <a:effectLst/>
                <a:latin typeface="Arial" panose="020B0604020202020204" pitchFamily="34" charset="0"/>
                <a:ea typeface="Times New Roman" panose="02020603050405020304" pitchFamily="18" charset="0"/>
              </a:rPr>
              <a:t>Award up to </a:t>
            </a:r>
            <a:r>
              <a:rPr lang="en-GB" sz="1200" b="1" dirty="0">
                <a:effectLst/>
                <a:latin typeface="Arial" panose="020B0604020202020204" pitchFamily="34" charset="0"/>
                <a:ea typeface="Times New Roman" panose="02020603050405020304" pitchFamily="18" charset="0"/>
              </a:rPr>
              <a:t>10 marks</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0 marks </a:t>
            </a:r>
            <a:r>
              <a:rPr lang="en-GB" sz="1200" dirty="0">
                <a:effectLst/>
                <a:latin typeface="Arial" panose="020B0604020202020204" pitchFamily="34" charset="0"/>
                <a:ea typeface="Times New Roman" panose="02020603050405020304" pitchFamily="18" charset="0"/>
              </a:rPr>
              <a:t>for a response that is not creditworthy.</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1-3 marks</a:t>
            </a:r>
            <a:r>
              <a:rPr lang="en-GB" sz="1200" dirty="0">
                <a:effectLst/>
                <a:latin typeface="Arial" panose="020B0604020202020204" pitchFamily="34" charset="0"/>
                <a:ea typeface="Times New Roman" panose="02020603050405020304" pitchFamily="18" charset="0"/>
              </a:rPr>
              <a:t> for a basic discussion which shows limited knowledge and understanding of inclusive learning strategies that the school could use to support individuals with specific additional needs</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4-6 marks </a:t>
            </a:r>
            <a:r>
              <a:rPr lang="en-GB" sz="1200" dirty="0">
                <a:effectLst/>
                <a:latin typeface="Arial" panose="020B0604020202020204" pitchFamily="34" charset="0"/>
                <a:ea typeface="Times New Roman" panose="02020603050405020304" pitchFamily="18" charset="0"/>
              </a:rPr>
              <a:t>for a good discussion which shows some knowledge and understanding of inclusive learning strategies that the school could use to support individuals with specific additional needs</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7-9 marks </a:t>
            </a:r>
            <a:r>
              <a:rPr lang="en-GB" sz="1200" dirty="0">
                <a:effectLst/>
                <a:latin typeface="Arial" panose="020B0604020202020204" pitchFamily="34" charset="0"/>
                <a:ea typeface="Times New Roman" panose="02020603050405020304" pitchFamily="18" charset="0"/>
              </a:rPr>
              <a:t>for a very good discussion which shows knowledge and understanding of inclusive learning strategies that the school could use to support individuals with specific additional needs</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10 marks </a:t>
            </a:r>
            <a:r>
              <a:rPr lang="en-GB" sz="1200" dirty="0">
                <a:effectLst/>
                <a:latin typeface="Arial" panose="020B0604020202020204" pitchFamily="34" charset="0"/>
                <a:ea typeface="Times New Roman" panose="02020603050405020304" pitchFamily="18" charset="0"/>
              </a:rPr>
              <a:t>for an excellent discussion which shows detailed knowledge and understanding of inclusive learning strategies that the school could use to support individuals with specific additional needs</a:t>
            </a:r>
            <a:endParaRPr lang="en-GB" sz="1200" dirty="0">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4B5C68C7-AA2A-4E33-9324-E7E0F552CE12}"/>
              </a:ext>
            </a:extLst>
          </p:cNvPr>
          <p:cNvSpPr txBox="1"/>
          <p:nvPr/>
        </p:nvSpPr>
        <p:spPr>
          <a:xfrm>
            <a:off x="6358275" y="963849"/>
            <a:ext cx="4930211" cy="954107"/>
          </a:xfrm>
          <a:prstGeom prst="rect">
            <a:avLst/>
          </a:prstGeom>
          <a:noFill/>
        </p:spPr>
        <p:txBody>
          <a:bodyPr wrap="square">
            <a:spAutoFit/>
          </a:bodyPr>
          <a:lstStyle/>
          <a:p>
            <a:r>
              <a:rPr lang="en-US" sz="1400" i="1" dirty="0"/>
              <a:t>Describe / Discuss </a:t>
            </a:r>
          </a:p>
          <a:p>
            <a:r>
              <a:rPr lang="en-US" sz="1400" i="1" dirty="0"/>
              <a:t>Provide details of an effect or impact, i.e. what has changed/happened Examine an issue in detail/in a structured way, taking into account different ideas </a:t>
            </a:r>
            <a:endParaRPr lang="en-GB" sz="1400" i="1" dirty="0"/>
          </a:p>
        </p:txBody>
      </p:sp>
      <p:sp>
        <p:nvSpPr>
          <p:cNvPr id="9" name="TextBox 8">
            <a:extLst>
              <a:ext uri="{FF2B5EF4-FFF2-40B4-BE49-F238E27FC236}">
                <a16:creationId xmlns:a16="http://schemas.microsoft.com/office/drawing/2014/main" id="{30921D5E-F490-43B5-9B11-415CD219A127}"/>
              </a:ext>
            </a:extLst>
          </p:cNvPr>
          <p:cNvSpPr txBox="1"/>
          <p:nvPr/>
        </p:nvSpPr>
        <p:spPr>
          <a:xfrm>
            <a:off x="9144000" y="6481139"/>
            <a:ext cx="2765989" cy="276999"/>
          </a:xfrm>
          <a:prstGeom prst="rect">
            <a:avLst/>
          </a:prstGeom>
          <a:noFill/>
        </p:spPr>
        <p:txBody>
          <a:bodyPr wrap="square" rtlCol="0">
            <a:spAutoFit/>
          </a:bodyPr>
          <a:lstStyle/>
          <a:p>
            <a:r>
              <a:rPr lang="en-GB" sz="1200" i="1" dirty="0"/>
              <a:t>Mark scheme continued on next page</a:t>
            </a:r>
          </a:p>
        </p:txBody>
      </p:sp>
    </p:spTree>
    <p:extLst>
      <p:ext uri="{BB962C8B-B14F-4D97-AF65-F5344CB8AC3E}">
        <p14:creationId xmlns:p14="http://schemas.microsoft.com/office/powerpoint/2010/main" val="1814905062"/>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7 (b) and mark scheme </a:t>
            </a:r>
          </a:p>
        </p:txBody>
      </p:sp>
      <p:sp>
        <p:nvSpPr>
          <p:cNvPr id="7" name="TextBox 6">
            <a:extLst>
              <a:ext uri="{FF2B5EF4-FFF2-40B4-BE49-F238E27FC236}">
                <a16:creationId xmlns:a16="http://schemas.microsoft.com/office/drawing/2014/main" id="{2680A434-1522-44B2-B660-173735B2ADBB}"/>
              </a:ext>
            </a:extLst>
          </p:cNvPr>
          <p:cNvSpPr txBox="1"/>
          <p:nvPr/>
        </p:nvSpPr>
        <p:spPr>
          <a:xfrm>
            <a:off x="282011" y="1219430"/>
            <a:ext cx="5454760" cy="4801314"/>
          </a:xfrm>
          <a:prstGeom prst="rect">
            <a:avLst/>
          </a:prstGeom>
          <a:noFill/>
        </p:spPr>
        <p:txBody>
          <a:bodyPr wrap="square">
            <a:spAutoFit/>
          </a:bodyPr>
          <a:lstStyle/>
          <a:p>
            <a:r>
              <a:rPr lang="en-GB" sz="1200" dirty="0">
                <a:effectLst/>
                <a:latin typeface="Arial" panose="020B0604020202020204" pitchFamily="34" charset="0"/>
                <a:ea typeface="Times New Roman" panose="02020603050405020304" pitchFamily="18" charset="0"/>
              </a:rPr>
              <a:t>Responses may refer to: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The use of inclusive multisensory activities: to help absorb and process information / involve using senses / touch and movement / sight and hearing etc.</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To provide assistive technology to suit needs e.g. keyboards with coloured overlays and larger letters / strengthen children’s confidence in both writing and spelling by using a spell checker etc.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The use of supportive educational games: designed for children with dyslexia to benefit different learning styles and used in lessons for the whole class</a:t>
            </a:r>
            <a:r>
              <a:rPr lang="en-GB" sz="1200" dirty="0">
                <a:effectLst/>
                <a:latin typeface="Arial" panose="020B0604020202020204" pitchFamily="34" charset="0"/>
                <a:ea typeface="Times New Roman" panose="02020603050405020304" pitchFamily="18" charset="0"/>
              </a:rPr>
              <a:t>/ individual </a:t>
            </a:r>
            <a:r>
              <a:rPr lang="en-GB" sz="1200" dirty="0">
                <a:solidFill>
                  <a:srgbClr val="000000"/>
                </a:solidFill>
                <a:effectLst/>
                <a:latin typeface="Arial" panose="020B0604020202020204" pitchFamily="34" charset="0"/>
                <a:ea typeface="Times New Roman" panose="02020603050405020304" pitchFamily="18" charset="0"/>
              </a:rPr>
              <a:t>won’t be singled out etc.</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Provide home-school communication with parents to regularly to discuss the strategies applied in the classroom.</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 Parents can update the school on what methods they’ve been using at home and what has been successful</a:t>
            </a: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Use of a positive approach to boost self-esteem in individuals e.g. Encouragement and support to help children with self-confidence / helping children with learn to overcome their difficulties / provide the opportunity to succeed /give praise for small achievements / positive reward system accessible to all children for varying aspects of school life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Use of positive strategies to support organisational skills / such as having one place to put things away / reminders / home-school communication / diaries </a:t>
            </a:r>
            <a:endParaRPr lang="en-GB" sz="1200" dirty="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69168A5F-1435-4311-B9AF-375BA5998F1E}"/>
              </a:ext>
            </a:extLst>
          </p:cNvPr>
          <p:cNvSpPr txBox="1"/>
          <p:nvPr/>
        </p:nvSpPr>
        <p:spPr>
          <a:xfrm>
            <a:off x="6455229" y="1427391"/>
            <a:ext cx="5454760" cy="5098832"/>
          </a:xfrm>
          <a:prstGeom prst="rect">
            <a:avLst/>
          </a:prstGeom>
          <a:noFill/>
        </p:spPr>
        <p:txBody>
          <a:bodyPr wrap="square">
            <a:spAutoFit/>
          </a:bodyPr>
          <a:lstStyle/>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To create a positive and supportive environment. Support and guidance will be provided for children who may have difficulty staying focused when reading / writing / listening / providing additional one to one support / peer support / additional guidance / more time allocated for reading, listening and understanding etc.</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Providing printouts of step by step numbered guides for revision or homework tasks etc.</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Use of resources, such as: positive use of handouts / adapt to Samara’s need / coloured paper / resources suitable for use of an overlay / suggest highlighting key areas / drawing images to retain memory of key points etc.</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Physical handwriting is more difficult for most people with dyslexia. Computers make life much easier e.g. use of a spell checker / help with grammar / punctuation /can view the quality of the content</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Provide opportunities to demonstrate understanding e.g. through spoken answers rather than writing / discuss to ensure understanding / use of visual activities / actions or practical work etc.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One to one support/ALNCO support </a:t>
            </a:r>
            <a:endParaRPr lang="en-GB" sz="1200" dirty="0">
              <a:effectLst/>
              <a:latin typeface="Times New Roman" panose="02020603050405020304" pitchFamily="18" charset="0"/>
              <a:ea typeface="Times New Roman" panose="02020603050405020304" pitchFamily="18" charset="0"/>
            </a:endParaRPr>
          </a:p>
          <a:p>
            <a:pPr>
              <a:spcAft>
                <a:spcPts val="1125"/>
              </a:spcAft>
            </a:pPr>
            <a:r>
              <a:rPr lang="en-GB" sz="12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a:spcAft>
                <a:spcPts val="1125"/>
              </a:spcAft>
            </a:pPr>
            <a:r>
              <a:rPr lang="en-GB" sz="1200" dirty="0">
                <a:solidFill>
                  <a:srgbClr val="000000"/>
                </a:solidFill>
                <a:effectLst/>
                <a:latin typeface="Arial" panose="020B0604020202020204" pitchFamily="34" charset="0"/>
                <a:ea typeface="Times New Roman" panose="02020603050405020304" pitchFamily="18" charset="0"/>
              </a:rPr>
              <a:t>This list is not exhaustive. </a:t>
            </a:r>
            <a:endParaRPr lang="en-GB" sz="1200" dirty="0">
              <a:effectLst/>
              <a:latin typeface="Times New Roman" panose="02020603050405020304" pitchFamily="18" charset="0"/>
              <a:ea typeface="Times New Roman" panose="02020603050405020304" pitchFamily="18" charset="0"/>
            </a:endParaRPr>
          </a:p>
          <a:p>
            <a:pPr>
              <a:spcAft>
                <a:spcPts val="1125"/>
              </a:spcAft>
            </a:pPr>
            <a:r>
              <a:rPr lang="en-GB" sz="12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81775452"/>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6"/>
            <a:ext cx="3744142" cy="5304975"/>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sz="1800" i="1" dirty="0">
              <a:solidFill>
                <a:srgbClr val="0070C0"/>
              </a:solidFill>
            </a:endParaRPr>
          </a:p>
          <a:p>
            <a:endParaRPr lang="en-GB" i="1" dirty="0">
              <a:solidFill>
                <a:srgbClr val="0070C0"/>
              </a:solidFill>
            </a:endParaRPr>
          </a:p>
          <a:p>
            <a:r>
              <a:rPr lang="en-GB" sz="1800" i="1" dirty="0">
                <a:solidFill>
                  <a:srgbClr val="0070C0"/>
                </a:solidFill>
              </a:rPr>
              <a:t>    </a:t>
            </a:r>
          </a:p>
          <a:p>
            <a:r>
              <a:rPr lang="en-GB" i="1" dirty="0">
                <a:solidFill>
                  <a:srgbClr val="0070C0"/>
                </a:solidFill>
              </a:rPr>
              <a:t>       </a:t>
            </a:r>
            <a:r>
              <a:rPr lang="en-GB" sz="1800" i="1" dirty="0">
                <a:solidFill>
                  <a:srgbClr val="0070C0"/>
                </a:solidFill>
              </a:rPr>
              <a:t>7 marks awarded</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7 (b) with Examiner’s comments</a:t>
            </a:r>
          </a:p>
        </p:txBody>
      </p:sp>
      <p:pic>
        <p:nvPicPr>
          <p:cNvPr id="3" name="Picture 2">
            <a:extLst>
              <a:ext uri="{FF2B5EF4-FFF2-40B4-BE49-F238E27FC236}">
                <a16:creationId xmlns:a16="http://schemas.microsoft.com/office/drawing/2014/main" id="{29F9B383-C795-4BE6-94FE-5628CCA05705}"/>
              </a:ext>
            </a:extLst>
          </p:cNvPr>
          <p:cNvPicPr>
            <a:picLocks noChangeAspect="1"/>
          </p:cNvPicPr>
          <p:nvPr/>
        </p:nvPicPr>
        <p:blipFill>
          <a:blip r:embed="rId2"/>
          <a:stretch>
            <a:fillRect/>
          </a:stretch>
        </p:blipFill>
        <p:spPr>
          <a:xfrm>
            <a:off x="242888" y="1195387"/>
            <a:ext cx="7678758" cy="2930299"/>
          </a:xfrm>
          <a:prstGeom prst="rect">
            <a:avLst/>
          </a:prstGeom>
        </p:spPr>
      </p:pic>
      <p:sp>
        <p:nvSpPr>
          <p:cNvPr id="4" name="TextBox 3">
            <a:extLst>
              <a:ext uri="{FF2B5EF4-FFF2-40B4-BE49-F238E27FC236}">
                <a16:creationId xmlns:a16="http://schemas.microsoft.com/office/drawing/2014/main" id="{1AFB294A-56F8-3C4A-AB41-B1A56E484A1F}"/>
              </a:ext>
            </a:extLst>
          </p:cNvPr>
          <p:cNvSpPr txBox="1"/>
          <p:nvPr/>
        </p:nvSpPr>
        <p:spPr>
          <a:xfrm>
            <a:off x="8120110" y="1202638"/>
            <a:ext cx="3747051" cy="5078313"/>
          </a:xfrm>
          <a:prstGeom prst="rect">
            <a:avLst/>
          </a:prstGeom>
          <a:noFill/>
        </p:spPr>
        <p:txBody>
          <a:bodyPr wrap="square" rtlCol="0">
            <a:spAutoFit/>
          </a:bodyPr>
          <a:lstStyle/>
          <a:p>
            <a:r>
              <a:rPr lang="en-GB" dirty="0">
                <a:solidFill>
                  <a:srgbClr val="0070C0"/>
                </a:solidFill>
                <a:latin typeface="Arial" panose="020B0604020202020204" pitchFamily="34" charset="0"/>
                <a:ea typeface="Times New Roman" panose="02020603050405020304" pitchFamily="18" charset="0"/>
              </a:rPr>
              <a:t>An excellent consideration which shows detailed knowledge and understanding of the challenges that Samara may experience at school, due to her dyslexia. </a:t>
            </a:r>
          </a:p>
          <a:p>
            <a:endParaRPr lang="en-GB" dirty="0">
              <a:solidFill>
                <a:srgbClr val="0070C0"/>
              </a:solidFill>
              <a:latin typeface="Arial" panose="020B0604020202020204" pitchFamily="34" charset="0"/>
              <a:ea typeface="Times New Roman" panose="02020603050405020304" pitchFamily="18" charset="0"/>
            </a:endParaRPr>
          </a:p>
          <a:p>
            <a:r>
              <a:rPr lang="en-GB" dirty="0">
                <a:solidFill>
                  <a:srgbClr val="0070C0"/>
                </a:solidFill>
                <a:latin typeface="Arial" panose="020B0604020202020204" pitchFamily="34" charset="0"/>
                <a:ea typeface="Times New Roman" panose="02020603050405020304" pitchFamily="18" charset="0"/>
              </a:rPr>
              <a:t>The candidate has discussed how the school can create a positive and supportive environment. There is discussion of how a positive approach can boost self-esteem in individuals by providing encouragement and support to help children with self-confidence,  and activities to help children with learning and to overcome their difficulties </a:t>
            </a:r>
          </a:p>
          <a:p>
            <a:endParaRPr lang="en-GB" dirty="0"/>
          </a:p>
        </p:txBody>
      </p:sp>
    </p:spTree>
    <p:extLst>
      <p:ext uri="{BB962C8B-B14F-4D97-AF65-F5344CB8AC3E}">
        <p14:creationId xmlns:p14="http://schemas.microsoft.com/office/powerpoint/2010/main" val="1863938900"/>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0877" y="95818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dirty="0">
              <a:latin typeface="Arial" panose="020B0604020202020204" pitchFamily="34" charset="0"/>
              <a:ea typeface="Times New Roman" panose="02020603050405020304" pitchFamily="18" charset="0"/>
            </a:endParaRPr>
          </a:p>
          <a:p>
            <a:endParaRPr lang="en-GB" dirty="0">
              <a:latin typeface="Arial" panose="020B0604020202020204" pitchFamily="34" charset="0"/>
              <a:ea typeface="Times New Roman" panose="02020603050405020304" pitchFamily="18" charset="0"/>
            </a:endParaRPr>
          </a:p>
          <a:p>
            <a:endParaRPr lang="en-GB" dirty="0">
              <a:latin typeface="Arial" panose="020B0604020202020204" pitchFamily="34" charset="0"/>
              <a:ea typeface="Times New Roman" panose="02020603050405020304" pitchFamily="18" charset="0"/>
            </a:endParaRPr>
          </a:p>
          <a:p>
            <a:r>
              <a:rPr lang="en-GB" dirty="0">
                <a:solidFill>
                  <a:srgbClr val="0070C0"/>
                </a:solidFill>
                <a:latin typeface="Arial" panose="020B0604020202020204" pitchFamily="34" charset="0"/>
                <a:ea typeface="Times New Roman" panose="02020603050405020304" pitchFamily="18" charset="0"/>
              </a:rPr>
              <a:t>A basic discussion which shows </a:t>
            </a:r>
          </a:p>
          <a:p>
            <a:r>
              <a:rPr lang="en-GB" dirty="0">
                <a:solidFill>
                  <a:srgbClr val="0070C0"/>
                </a:solidFill>
                <a:latin typeface="Arial" panose="020B0604020202020204" pitchFamily="34" charset="0"/>
                <a:ea typeface="Times New Roman" panose="02020603050405020304" pitchFamily="18" charset="0"/>
              </a:rPr>
              <a:t>limited knowledge and </a:t>
            </a:r>
          </a:p>
          <a:p>
            <a:r>
              <a:rPr lang="en-GB" dirty="0">
                <a:solidFill>
                  <a:srgbClr val="0070C0"/>
                </a:solidFill>
                <a:latin typeface="Arial" panose="020B0604020202020204" pitchFamily="34" charset="0"/>
                <a:ea typeface="Times New Roman" panose="02020603050405020304" pitchFamily="18" charset="0"/>
              </a:rPr>
              <a:t>understanding of inclusive </a:t>
            </a:r>
          </a:p>
          <a:p>
            <a:r>
              <a:rPr lang="en-GB" dirty="0">
                <a:solidFill>
                  <a:srgbClr val="0070C0"/>
                </a:solidFill>
                <a:latin typeface="Arial" panose="020B0604020202020204" pitchFamily="34" charset="0"/>
                <a:ea typeface="Times New Roman" panose="02020603050405020304" pitchFamily="18" charset="0"/>
              </a:rPr>
              <a:t>learning strategies that the </a:t>
            </a:r>
          </a:p>
          <a:p>
            <a:r>
              <a:rPr lang="en-GB" dirty="0">
                <a:solidFill>
                  <a:srgbClr val="0070C0"/>
                </a:solidFill>
                <a:latin typeface="Arial" panose="020B0604020202020204" pitchFamily="34" charset="0"/>
                <a:ea typeface="Times New Roman" panose="02020603050405020304" pitchFamily="18" charset="0"/>
              </a:rPr>
              <a:t>school could use to support </a:t>
            </a:r>
          </a:p>
          <a:p>
            <a:r>
              <a:rPr lang="en-GB" dirty="0">
                <a:solidFill>
                  <a:srgbClr val="0070C0"/>
                </a:solidFill>
                <a:latin typeface="Arial" panose="020B0604020202020204" pitchFamily="34" charset="0"/>
                <a:ea typeface="Times New Roman" panose="02020603050405020304" pitchFamily="18" charset="0"/>
              </a:rPr>
              <a:t>individuals with specific </a:t>
            </a:r>
          </a:p>
          <a:p>
            <a:r>
              <a:rPr lang="en-GB" dirty="0">
                <a:solidFill>
                  <a:srgbClr val="0070C0"/>
                </a:solidFill>
                <a:latin typeface="Arial" panose="020B0604020202020204" pitchFamily="34" charset="0"/>
                <a:ea typeface="Times New Roman" panose="02020603050405020304" pitchFamily="18" charset="0"/>
              </a:rPr>
              <a:t>additional needs.</a:t>
            </a:r>
          </a:p>
          <a:p>
            <a:endParaRPr lang="en-GB" dirty="0">
              <a:solidFill>
                <a:srgbClr val="0070C0"/>
              </a:solidFill>
              <a:latin typeface="Arial" panose="020B0604020202020204" pitchFamily="34" charset="0"/>
              <a:ea typeface="Times New Roman" panose="02020603050405020304" pitchFamily="18" charset="0"/>
            </a:endParaRPr>
          </a:p>
          <a:p>
            <a:r>
              <a:rPr lang="en-GB" dirty="0">
                <a:solidFill>
                  <a:srgbClr val="0070C0"/>
                </a:solidFill>
                <a:latin typeface="Arial" panose="020B0604020202020204" pitchFamily="34" charset="0"/>
                <a:ea typeface="Times New Roman" panose="02020603050405020304" pitchFamily="18" charset="0"/>
              </a:rPr>
              <a:t>One mark awarded as limited </a:t>
            </a:r>
          </a:p>
          <a:p>
            <a:r>
              <a:rPr lang="en-GB" dirty="0">
                <a:solidFill>
                  <a:srgbClr val="0070C0"/>
                </a:solidFill>
                <a:latin typeface="Arial" panose="020B0604020202020204" pitchFamily="34" charset="0"/>
                <a:ea typeface="Times New Roman" panose="02020603050405020304" pitchFamily="18" charset="0"/>
              </a:rPr>
              <a:t>knowledge of support </a:t>
            </a:r>
          </a:p>
          <a:p>
            <a:r>
              <a:rPr lang="en-GB" dirty="0">
                <a:solidFill>
                  <a:srgbClr val="0070C0"/>
                </a:solidFill>
                <a:latin typeface="Arial" panose="020B0604020202020204" pitchFamily="34" charset="0"/>
                <a:ea typeface="Times New Roman" panose="02020603050405020304" pitchFamily="18" charset="0"/>
              </a:rPr>
              <a:t>and guidance was provided. </a:t>
            </a:r>
          </a:p>
          <a:p>
            <a:r>
              <a:rPr lang="en-GB" dirty="0">
                <a:solidFill>
                  <a:srgbClr val="0070C0"/>
                </a:solidFill>
                <a:latin typeface="Arial" panose="020B0604020202020204" pitchFamily="34" charset="0"/>
                <a:ea typeface="Times New Roman" panose="02020603050405020304" pitchFamily="18" charset="0"/>
              </a:rPr>
              <a:t>Response given was a list. </a:t>
            </a:r>
          </a:p>
          <a:p>
            <a:r>
              <a:rPr lang="en-GB" dirty="0">
                <a:solidFill>
                  <a:srgbClr val="0070C0"/>
                </a:solidFill>
                <a:latin typeface="Arial" panose="020B0604020202020204" pitchFamily="34" charset="0"/>
              </a:rPr>
              <a:t>There was no discussion and a </a:t>
            </a:r>
          </a:p>
          <a:p>
            <a:r>
              <a:rPr lang="en-GB" dirty="0">
                <a:solidFill>
                  <a:srgbClr val="0070C0"/>
                </a:solidFill>
                <a:latin typeface="Arial" panose="020B0604020202020204" pitchFamily="34" charset="0"/>
              </a:rPr>
              <a:t>basic response</a:t>
            </a:r>
            <a:endParaRPr lang="en-GB" dirty="0">
              <a:solidFill>
                <a:srgbClr val="0070C0"/>
              </a:solidFill>
            </a:endParaRPr>
          </a:p>
          <a:p>
            <a:r>
              <a:rPr lang="en-GB" i="1" dirty="0">
                <a:solidFill>
                  <a:srgbClr val="0070C0"/>
                </a:solidFill>
              </a:rPr>
              <a:t>1 mark awarded</a:t>
            </a: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7 (b) with Examiner’s comments</a:t>
            </a:r>
          </a:p>
        </p:txBody>
      </p:sp>
      <p:pic>
        <p:nvPicPr>
          <p:cNvPr id="3" name="Picture 2">
            <a:extLst>
              <a:ext uri="{FF2B5EF4-FFF2-40B4-BE49-F238E27FC236}">
                <a16:creationId xmlns:a16="http://schemas.microsoft.com/office/drawing/2014/main" id="{90A473CC-B650-478C-8CD1-1649C1AC868E}"/>
              </a:ext>
            </a:extLst>
          </p:cNvPr>
          <p:cNvPicPr>
            <a:picLocks noChangeAspect="1"/>
          </p:cNvPicPr>
          <p:nvPr/>
        </p:nvPicPr>
        <p:blipFill>
          <a:blip r:embed="rId2"/>
          <a:stretch>
            <a:fillRect/>
          </a:stretch>
        </p:blipFill>
        <p:spPr>
          <a:xfrm>
            <a:off x="247650" y="1222514"/>
            <a:ext cx="7709563" cy="1161457"/>
          </a:xfrm>
          <a:prstGeom prst="rect">
            <a:avLst/>
          </a:prstGeom>
        </p:spPr>
      </p:pic>
      <p:sp>
        <p:nvSpPr>
          <p:cNvPr id="4" name="TextBox 3">
            <a:extLst>
              <a:ext uri="{FF2B5EF4-FFF2-40B4-BE49-F238E27FC236}">
                <a16:creationId xmlns:a16="http://schemas.microsoft.com/office/drawing/2014/main" id="{BE8ECEC8-3DC4-9E4B-A89E-AA9AAB729BD1}"/>
              </a:ext>
            </a:extLst>
          </p:cNvPr>
          <p:cNvSpPr txBox="1"/>
          <p:nvPr/>
        </p:nvSpPr>
        <p:spPr>
          <a:xfrm>
            <a:off x="8118389" y="1222515"/>
            <a:ext cx="3496963" cy="646331"/>
          </a:xfrm>
          <a:prstGeom prst="rect">
            <a:avLst/>
          </a:prstGeom>
          <a:noFill/>
        </p:spPr>
        <p:txBody>
          <a:bodyPr wrap="square" rtlCol="0">
            <a:spAutoFit/>
          </a:bodyPr>
          <a:lstStyle/>
          <a:p>
            <a:endParaRPr lang="en-GB" dirty="0"/>
          </a:p>
          <a:p>
            <a:endParaRPr lang="en-GB" dirty="0"/>
          </a:p>
        </p:txBody>
      </p:sp>
    </p:spTree>
    <p:extLst>
      <p:ext uri="{BB962C8B-B14F-4D97-AF65-F5344CB8AC3E}">
        <p14:creationId xmlns:p14="http://schemas.microsoft.com/office/powerpoint/2010/main" val="4047709593"/>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8 (a) and mark scheme </a:t>
            </a:r>
          </a:p>
        </p:txBody>
      </p:sp>
      <p:pic>
        <p:nvPicPr>
          <p:cNvPr id="4" name="Picture 3">
            <a:extLst>
              <a:ext uri="{FF2B5EF4-FFF2-40B4-BE49-F238E27FC236}">
                <a16:creationId xmlns:a16="http://schemas.microsoft.com/office/drawing/2014/main" id="{06BF3CD6-D343-4B27-9EE0-A21106D6D846}"/>
              </a:ext>
            </a:extLst>
          </p:cNvPr>
          <p:cNvPicPr>
            <a:picLocks noChangeAspect="1"/>
          </p:cNvPicPr>
          <p:nvPr/>
        </p:nvPicPr>
        <p:blipFill>
          <a:blip r:embed="rId2"/>
          <a:stretch>
            <a:fillRect/>
          </a:stretch>
        </p:blipFill>
        <p:spPr>
          <a:xfrm>
            <a:off x="282011" y="1138242"/>
            <a:ext cx="5609365" cy="3935185"/>
          </a:xfrm>
          <a:prstGeom prst="rect">
            <a:avLst/>
          </a:prstGeom>
        </p:spPr>
      </p:pic>
      <p:sp>
        <p:nvSpPr>
          <p:cNvPr id="6" name="TextBox 5">
            <a:extLst>
              <a:ext uri="{FF2B5EF4-FFF2-40B4-BE49-F238E27FC236}">
                <a16:creationId xmlns:a16="http://schemas.microsoft.com/office/drawing/2014/main" id="{F108EBAC-5DE8-48AE-9CCB-75F695FF62BE}"/>
              </a:ext>
            </a:extLst>
          </p:cNvPr>
          <p:cNvSpPr txBox="1"/>
          <p:nvPr/>
        </p:nvSpPr>
        <p:spPr>
          <a:xfrm>
            <a:off x="6487886" y="2509157"/>
            <a:ext cx="5529942" cy="3400931"/>
          </a:xfrm>
          <a:prstGeom prst="rect">
            <a:avLst/>
          </a:prstGeom>
          <a:noFill/>
        </p:spPr>
        <p:txBody>
          <a:bodyPr wrap="square">
            <a:spAutoFit/>
          </a:bodyPr>
          <a:lstStyle/>
          <a:p>
            <a:pPr>
              <a:spcAft>
                <a:spcPts val="600"/>
              </a:spcAft>
            </a:pPr>
            <a:r>
              <a:rPr lang="en-GB" sz="1200" dirty="0">
                <a:effectLst/>
                <a:latin typeface="Arial" panose="020B0604020202020204" pitchFamily="34" charset="0"/>
                <a:ea typeface="Times New Roman" panose="02020603050405020304" pitchFamily="18" charset="0"/>
              </a:rPr>
              <a:t>Outline the value and purpose of the Additional Learning Needs and Education Tribunal Act (Wales) 2018</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dirty="0">
                <a:effectLst/>
                <a:latin typeface="Arial" panose="020B0604020202020204" pitchFamily="34" charset="0"/>
                <a:ea typeface="Times New Roman" panose="02020603050405020304" pitchFamily="18" charset="0"/>
              </a:rPr>
              <a:t>Award up to </a:t>
            </a:r>
            <a:r>
              <a:rPr lang="en-GB" sz="1200" b="1" dirty="0">
                <a:effectLst/>
                <a:latin typeface="Arial" panose="020B0604020202020204" pitchFamily="34" charset="0"/>
                <a:ea typeface="Times New Roman" panose="02020603050405020304" pitchFamily="18" charset="0"/>
              </a:rPr>
              <a:t>6 marks. </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0 marks </a:t>
            </a:r>
            <a:r>
              <a:rPr lang="en-GB" sz="1200" dirty="0">
                <a:effectLst/>
                <a:latin typeface="Arial" panose="020B0604020202020204" pitchFamily="34" charset="0"/>
                <a:ea typeface="Times New Roman" panose="02020603050405020304" pitchFamily="18" charset="0"/>
              </a:rPr>
              <a:t>for a response that is not creditworthy.</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1-2 marks</a:t>
            </a:r>
            <a:r>
              <a:rPr lang="en-GB" sz="1200" dirty="0">
                <a:effectLst/>
                <a:latin typeface="Arial" panose="020B0604020202020204" pitchFamily="34" charset="0"/>
                <a:ea typeface="Times New Roman" panose="02020603050405020304" pitchFamily="18" charset="0"/>
              </a:rPr>
              <a:t> for a basic outline which shows limited knowledge and understanding of the value and purpose of the Additional Learning Needs and Education Tribunal Act (Wales) 2018</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3-4 marks </a:t>
            </a:r>
            <a:r>
              <a:rPr lang="en-GB" sz="1200" dirty="0">
                <a:effectLst/>
                <a:latin typeface="Arial" panose="020B0604020202020204" pitchFamily="34" charset="0"/>
                <a:ea typeface="Times New Roman" panose="02020603050405020304" pitchFamily="18" charset="0"/>
              </a:rPr>
              <a:t>for a good outline which shows some knowledge and understanding of the value and purpose of the Additional Learning Needs and Education Tribunal Act (Wales) 2018</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5-6 marks </a:t>
            </a:r>
            <a:r>
              <a:rPr lang="en-GB" sz="1200" dirty="0">
                <a:effectLst/>
                <a:latin typeface="Arial" panose="020B0604020202020204" pitchFamily="34" charset="0"/>
                <a:ea typeface="Times New Roman" panose="02020603050405020304" pitchFamily="18" charset="0"/>
              </a:rPr>
              <a:t>for a very good outline which knowledge and understanding of the value and purpose of the Additional Learning Needs and Education Tribunal Act (Wales) 2018</a:t>
            </a:r>
            <a:endParaRPr lang="en-GB" sz="120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594556EE-77DB-4E2F-951D-E3E523F1FE6D}"/>
              </a:ext>
            </a:extLst>
          </p:cNvPr>
          <p:cNvSpPr txBox="1"/>
          <p:nvPr/>
        </p:nvSpPr>
        <p:spPr>
          <a:xfrm>
            <a:off x="9144000" y="6481139"/>
            <a:ext cx="2765989" cy="276999"/>
          </a:xfrm>
          <a:prstGeom prst="rect">
            <a:avLst/>
          </a:prstGeom>
          <a:noFill/>
        </p:spPr>
        <p:txBody>
          <a:bodyPr wrap="square" rtlCol="0">
            <a:spAutoFit/>
          </a:bodyPr>
          <a:lstStyle/>
          <a:p>
            <a:r>
              <a:rPr lang="en-GB" sz="1200" i="1" dirty="0"/>
              <a:t>Mark scheme continued on next page</a:t>
            </a:r>
          </a:p>
        </p:txBody>
      </p:sp>
      <p:sp>
        <p:nvSpPr>
          <p:cNvPr id="9" name="TextBox 8">
            <a:extLst>
              <a:ext uri="{FF2B5EF4-FFF2-40B4-BE49-F238E27FC236}">
                <a16:creationId xmlns:a16="http://schemas.microsoft.com/office/drawing/2014/main" id="{8D138784-D491-4B69-9DDF-8074C1879999}"/>
              </a:ext>
            </a:extLst>
          </p:cNvPr>
          <p:cNvSpPr txBox="1"/>
          <p:nvPr/>
        </p:nvSpPr>
        <p:spPr>
          <a:xfrm>
            <a:off x="6444343" y="1138242"/>
            <a:ext cx="5747657" cy="738664"/>
          </a:xfrm>
          <a:prstGeom prst="rect">
            <a:avLst/>
          </a:prstGeom>
          <a:noFill/>
        </p:spPr>
        <p:txBody>
          <a:bodyPr wrap="square">
            <a:spAutoFit/>
          </a:bodyPr>
          <a:lstStyle/>
          <a:p>
            <a:r>
              <a:rPr lang="en-US" sz="1400" i="1" dirty="0"/>
              <a:t>Outline </a:t>
            </a:r>
          </a:p>
          <a:p>
            <a:r>
              <a:rPr lang="en-US" sz="1400" i="1" dirty="0"/>
              <a:t>Set out the main points/provide a brief description or main characteristics </a:t>
            </a:r>
            <a:endParaRPr lang="en-GB" sz="1400" i="1" dirty="0"/>
          </a:p>
        </p:txBody>
      </p:sp>
    </p:spTree>
    <p:extLst>
      <p:ext uri="{BB962C8B-B14F-4D97-AF65-F5344CB8AC3E}">
        <p14:creationId xmlns:p14="http://schemas.microsoft.com/office/powerpoint/2010/main" val="4000165114"/>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8 (a) and mark scheme </a:t>
            </a:r>
          </a:p>
        </p:txBody>
      </p:sp>
      <p:sp>
        <p:nvSpPr>
          <p:cNvPr id="7" name="TextBox 6">
            <a:extLst>
              <a:ext uri="{FF2B5EF4-FFF2-40B4-BE49-F238E27FC236}">
                <a16:creationId xmlns:a16="http://schemas.microsoft.com/office/drawing/2014/main" id="{AE8A41A9-4AE8-420C-9C0B-92A860649B3F}"/>
              </a:ext>
            </a:extLst>
          </p:cNvPr>
          <p:cNvSpPr txBox="1"/>
          <p:nvPr/>
        </p:nvSpPr>
        <p:spPr>
          <a:xfrm>
            <a:off x="185058" y="922237"/>
            <a:ext cx="5736771" cy="5934958"/>
          </a:xfrm>
          <a:prstGeom prst="rect">
            <a:avLst/>
          </a:prstGeom>
          <a:noFill/>
        </p:spPr>
        <p:txBody>
          <a:bodyPr wrap="square">
            <a:spAutoFit/>
          </a:bodyPr>
          <a:lstStyle/>
          <a:p>
            <a:pPr>
              <a:spcAft>
                <a:spcPts val="1125"/>
              </a:spcAft>
            </a:pPr>
            <a:r>
              <a:rPr lang="en-GB" sz="1200" dirty="0">
                <a:effectLst/>
                <a:latin typeface="Arial" panose="020B0604020202020204" pitchFamily="34" charset="0"/>
                <a:ea typeface="Times New Roman" panose="02020603050405020304" pitchFamily="18" charset="0"/>
              </a:rPr>
              <a:t>Responses may refer to: </a:t>
            </a:r>
            <a:endParaRPr lang="en-GB" sz="1200" dirty="0">
              <a:effectLst/>
              <a:latin typeface="Times New Roman" panose="02020603050405020304" pitchFamily="18" charset="0"/>
              <a:ea typeface="Times New Roman" panose="02020603050405020304" pitchFamily="18" charset="0"/>
            </a:endParaRPr>
          </a:p>
          <a:p>
            <a:pPr>
              <a:spcAft>
                <a:spcPts val="1125"/>
              </a:spcAft>
            </a:pPr>
            <a:r>
              <a:rPr lang="en-GB" sz="1200" dirty="0">
                <a:solidFill>
                  <a:srgbClr val="000000"/>
                </a:solidFill>
                <a:effectLst/>
                <a:latin typeface="Arial" panose="020B0604020202020204" pitchFamily="34" charset="0"/>
                <a:ea typeface="Times New Roman" panose="02020603050405020304" pitchFamily="18" charset="0"/>
              </a:rPr>
              <a:t>Each Additional Learning Need has a unique impact on each child, some examples of names and summaries follow.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The Act sets out a unified legislative framework</a:t>
            </a:r>
            <a:r>
              <a:rPr lang="en-GB" sz="1200" b="1" dirty="0">
                <a:effectLst/>
                <a:latin typeface="Arial" panose="020B0604020202020204" pitchFamily="34" charset="0"/>
                <a:ea typeface="Times New Roman" panose="02020603050405020304" pitchFamily="18" charset="0"/>
              </a:rPr>
              <a:t> </a:t>
            </a:r>
            <a:r>
              <a:rPr lang="en-GB" sz="1200" dirty="0">
                <a:effectLst/>
                <a:latin typeface="Arial" panose="020B0604020202020204" pitchFamily="34" charset="0"/>
                <a:ea typeface="Times New Roman" panose="02020603050405020304" pitchFamily="18" charset="0"/>
              </a:rPr>
              <a:t>to support all children of compulsory school age / children aged below school age with ALN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The Act sets out a unified legislative framework</a:t>
            </a:r>
            <a:r>
              <a:rPr lang="en-GB" sz="1200" b="1" dirty="0">
                <a:effectLst/>
                <a:latin typeface="Arial" panose="020B0604020202020204" pitchFamily="34" charset="0"/>
                <a:ea typeface="Times New Roman" panose="02020603050405020304" pitchFamily="18" charset="0"/>
              </a:rPr>
              <a:t> </a:t>
            </a:r>
            <a:r>
              <a:rPr lang="en-GB" sz="1200" dirty="0">
                <a:effectLst/>
                <a:latin typeface="Arial" panose="020B0604020202020204" pitchFamily="34" charset="0"/>
                <a:ea typeface="Times New Roman" panose="02020603050405020304" pitchFamily="18" charset="0"/>
              </a:rPr>
              <a:t>to support young people with ALN in school or further education (FE)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The Act sets out an integrated, collaborative process of assessment / planning /monitoring / it facilitates early, timely and effective</a:t>
            </a:r>
            <a:r>
              <a:rPr lang="en-GB" sz="1200" b="1" dirty="0">
                <a:effectLst/>
                <a:latin typeface="Arial" panose="020B0604020202020204" pitchFamily="34" charset="0"/>
                <a:ea typeface="Times New Roman" panose="02020603050405020304" pitchFamily="18" charset="0"/>
              </a:rPr>
              <a:t> </a:t>
            </a:r>
            <a:r>
              <a:rPr lang="en-GB" sz="1200" dirty="0">
                <a:effectLst/>
                <a:latin typeface="Arial" panose="020B0604020202020204" pitchFamily="34" charset="0"/>
                <a:ea typeface="Times New Roman" panose="02020603050405020304" pitchFamily="18" charset="0"/>
              </a:rPr>
              <a:t>interventions -through a statutory Individual Development Plan for each learner with ALN</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The Act sets out a fair and transparent system for providing information and advice / for resolving concerns and appeals / to make arrangements for resolving disagreements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Each Additional Learning Need has a unique impact on each child.</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The Act provides children and young people with various rights to receive information in relation to ALN and decisions being taken about them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The Act creates a single statutory plan - the Individual Development Plan (IDP) </a:t>
            </a:r>
          </a:p>
          <a:p>
            <a:pPr marL="342900" lvl="0" indent="-342900">
              <a:spcAft>
                <a:spcPts val="1125"/>
              </a:spcAft>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The Act replaces the existing variety of statutory and non- statutory plans i.e. SEN plans for learners in schools / FE plans - including statements of SEN / individual education plans for learners</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The Act supports schools / early years / /early years action plus / learning and skills plans carried out via assessments under section 140 of the Learning and Skills Act 2000</a:t>
            </a:r>
            <a:endParaRPr lang="en-GB" sz="1200" dirty="0">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B12C9DED-EEB7-4CAF-9245-5353A168FA36}"/>
              </a:ext>
            </a:extLst>
          </p:cNvPr>
          <p:cNvSpPr txBox="1"/>
          <p:nvPr/>
        </p:nvSpPr>
        <p:spPr>
          <a:xfrm>
            <a:off x="6368143" y="1242837"/>
            <a:ext cx="5649686" cy="5663089"/>
          </a:xfrm>
          <a:prstGeom prst="rect">
            <a:avLst/>
          </a:prstGeom>
          <a:noFill/>
        </p:spPr>
        <p:txBody>
          <a:bodyPr wrap="square">
            <a:spAutoFit/>
          </a:bodyPr>
          <a:lstStyle/>
          <a:p>
            <a:pPr marL="342900" lvl="0" indent="-342900">
              <a:spcAft>
                <a:spcPts val="600"/>
              </a:spcAft>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The Act will ensure greater consistency and continuity for children with ALN who are looked after</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The Act will require their IDP to be incorporated into the personal education plans (PEPs) / part of their care and support plans (CSP)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The Act requires that the views of children / parents and young people / should always be considered as part of the planning process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The Act will support a strong focus on collaboration and improve information sharing e.g. between agencies / services involved in working with children / young people and their families / education / health and social services / to deliver effective child- centred support for learners with ALN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Ensures that children’s needs are identified early and the right support is put in place to enable children and young people to achieve the best possible outcomes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The act requires a designated Additional Learning Needs Co-ordinator (</a:t>
            </a:r>
            <a:r>
              <a:rPr lang="en-GB" sz="1200" dirty="0" err="1">
                <a:effectLst/>
                <a:latin typeface="Arial" panose="020B0604020202020204" pitchFamily="34" charset="0"/>
                <a:ea typeface="Times New Roman" panose="02020603050405020304" pitchFamily="18" charset="0"/>
              </a:rPr>
              <a:t>ALNCo</a:t>
            </a:r>
            <a:r>
              <a:rPr lang="en-GB" sz="1200" dirty="0">
                <a:effectLst/>
                <a:latin typeface="Arial" panose="020B0604020202020204" pitchFamily="34" charset="0"/>
                <a:ea typeface="Times New Roman" panose="02020603050405020304" pitchFamily="18" charset="0"/>
              </a:rPr>
              <a:t>) for maintained schools / maintained nurseries / pupil referral units / further education institutions / colleges</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The act requires a Early Years ALN Lead Officer to coordinate services for children under compulsory school age who are not yet in a maintained setting / help to facilitate effective multi-agency collaboration / improve services for learners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rPr>
              <a:t>The Act replaces the existing terms, Special Educational Needs (SEN) and Learning Difficulties and/or Disabilities (LDD), with Additional Learning Needs (ALN). </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dirty="0">
                <a:solidFill>
                  <a:srgbClr val="000000"/>
                </a:solidFill>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dirty="0">
                <a:solidFill>
                  <a:srgbClr val="000000"/>
                </a:solidFill>
                <a:effectLst/>
                <a:latin typeface="Arial" panose="020B0604020202020204" pitchFamily="34" charset="0"/>
                <a:ea typeface="Times New Roman" panose="02020603050405020304" pitchFamily="18" charset="0"/>
              </a:rPr>
              <a:t>This list is not exhaustive. </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40850949"/>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r>
              <a:rPr lang="en-GB" sz="1800" i="1" dirty="0">
                <a:solidFill>
                  <a:srgbClr val="0070C0"/>
                </a:solidFill>
              </a:rPr>
              <a:t>  5 marks awarded</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8 (a) with Examiner’s comments</a:t>
            </a:r>
          </a:p>
        </p:txBody>
      </p:sp>
      <p:pic>
        <p:nvPicPr>
          <p:cNvPr id="3" name="Picture 2">
            <a:extLst>
              <a:ext uri="{FF2B5EF4-FFF2-40B4-BE49-F238E27FC236}">
                <a16:creationId xmlns:a16="http://schemas.microsoft.com/office/drawing/2014/main" id="{57A6DAE1-8FA2-4EE1-895F-A84B2C525183}"/>
              </a:ext>
            </a:extLst>
          </p:cNvPr>
          <p:cNvPicPr>
            <a:picLocks noChangeAspect="1"/>
          </p:cNvPicPr>
          <p:nvPr/>
        </p:nvPicPr>
        <p:blipFill>
          <a:blip r:embed="rId2"/>
          <a:stretch>
            <a:fillRect/>
          </a:stretch>
        </p:blipFill>
        <p:spPr>
          <a:xfrm>
            <a:off x="282011" y="1202635"/>
            <a:ext cx="7612769" cy="2226365"/>
          </a:xfrm>
          <a:prstGeom prst="rect">
            <a:avLst/>
          </a:prstGeom>
        </p:spPr>
      </p:pic>
      <p:sp>
        <p:nvSpPr>
          <p:cNvPr id="2" name="TextBox 1">
            <a:extLst>
              <a:ext uri="{FF2B5EF4-FFF2-40B4-BE49-F238E27FC236}">
                <a16:creationId xmlns:a16="http://schemas.microsoft.com/office/drawing/2014/main" id="{0A5F683C-14E0-EA40-B1E4-CF4C8204BCC0}"/>
              </a:ext>
            </a:extLst>
          </p:cNvPr>
          <p:cNvSpPr txBox="1"/>
          <p:nvPr/>
        </p:nvSpPr>
        <p:spPr>
          <a:xfrm>
            <a:off x="8214852" y="1391477"/>
            <a:ext cx="3392129" cy="3970318"/>
          </a:xfrm>
          <a:prstGeom prst="rect">
            <a:avLst/>
          </a:prstGeom>
          <a:noFill/>
        </p:spPr>
        <p:txBody>
          <a:bodyPr wrap="square" rtlCol="0">
            <a:spAutoFit/>
          </a:bodyPr>
          <a:lstStyle/>
          <a:p>
            <a:r>
              <a:rPr lang="en-GB" dirty="0">
                <a:solidFill>
                  <a:srgbClr val="0070C0"/>
                </a:solidFill>
              </a:rPr>
              <a:t>This is an example of a very good outline which shows knowledge and understanding of the value and purpose of the Additional Learning Needs and Education Tribunal Act (Wales) 2018. </a:t>
            </a:r>
          </a:p>
          <a:p>
            <a:endParaRPr lang="en-GB" dirty="0">
              <a:solidFill>
                <a:srgbClr val="0070C0"/>
              </a:solidFill>
            </a:endParaRPr>
          </a:p>
          <a:p>
            <a:r>
              <a:rPr lang="en-GB" dirty="0">
                <a:solidFill>
                  <a:srgbClr val="0070C0"/>
                </a:solidFill>
              </a:rPr>
              <a:t>There is a good understanding of the range of values that relate to the Act, and the purpose of the Act in supporting children and their families. </a:t>
            </a:r>
          </a:p>
        </p:txBody>
      </p:sp>
    </p:spTree>
    <p:extLst>
      <p:ext uri="{BB962C8B-B14F-4D97-AF65-F5344CB8AC3E}">
        <p14:creationId xmlns:p14="http://schemas.microsoft.com/office/powerpoint/2010/main" val="626529561"/>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dirty="0">
              <a:solidFill>
                <a:srgbClr val="0070C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7" y="1202635"/>
            <a:ext cx="4039436"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59362" y="1114436"/>
            <a:ext cx="3747052" cy="5246607"/>
          </a:xfrm>
          <a:prstGeom prst="wedgeRoundRectCallout">
            <a:avLst>
              <a:gd name="adj1" fmla="val -55351"/>
              <a:gd name="adj2" fmla="val 58172"/>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r>
              <a:rPr lang="en-GB" sz="1800" i="1" dirty="0">
                <a:solidFill>
                  <a:srgbClr val="0070C0"/>
                </a:solidFill>
              </a:rPr>
              <a:t>4 marks awarded</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1 with Examiner’s comments</a:t>
            </a:r>
          </a:p>
        </p:txBody>
      </p:sp>
      <p:pic>
        <p:nvPicPr>
          <p:cNvPr id="12" name="Picture 11">
            <a:extLst>
              <a:ext uri="{FF2B5EF4-FFF2-40B4-BE49-F238E27FC236}">
                <a16:creationId xmlns:a16="http://schemas.microsoft.com/office/drawing/2014/main" id="{D6C6B6D7-DEFB-4FAC-A3F2-FC9A92B1B811}"/>
              </a:ext>
            </a:extLst>
          </p:cNvPr>
          <p:cNvPicPr>
            <a:picLocks noChangeAspect="1"/>
          </p:cNvPicPr>
          <p:nvPr/>
        </p:nvPicPr>
        <p:blipFill>
          <a:blip r:embed="rId2"/>
          <a:stretch>
            <a:fillRect/>
          </a:stretch>
        </p:blipFill>
        <p:spPr>
          <a:xfrm>
            <a:off x="131688" y="1060381"/>
            <a:ext cx="7716912" cy="2313853"/>
          </a:xfrm>
          <a:prstGeom prst="rect">
            <a:avLst/>
          </a:prstGeom>
        </p:spPr>
      </p:pic>
      <p:sp>
        <p:nvSpPr>
          <p:cNvPr id="2" name="TextBox 1">
            <a:extLst>
              <a:ext uri="{FF2B5EF4-FFF2-40B4-BE49-F238E27FC236}">
                <a16:creationId xmlns:a16="http://schemas.microsoft.com/office/drawing/2014/main" id="{18C994B9-02F9-1446-8D31-C3BF9096E91E}"/>
              </a:ext>
            </a:extLst>
          </p:cNvPr>
          <p:cNvSpPr txBox="1"/>
          <p:nvPr/>
        </p:nvSpPr>
        <p:spPr>
          <a:xfrm>
            <a:off x="8259097" y="1391478"/>
            <a:ext cx="3374103" cy="4524315"/>
          </a:xfrm>
          <a:prstGeom prst="rect">
            <a:avLst/>
          </a:prstGeom>
          <a:noFill/>
        </p:spPr>
        <p:txBody>
          <a:bodyPr wrap="square" rtlCol="0">
            <a:spAutoFit/>
          </a:bodyPr>
          <a:lstStyle/>
          <a:p>
            <a:r>
              <a:rPr lang="en-GB" dirty="0">
                <a:solidFill>
                  <a:srgbClr val="0070C0"/>
                </a:solidFill>
              </a:rPr>
              <a:t>This is an example of a good discussion which shows some knowledge and understanding of the benefits of adolescents engaging in individual or group sporting activities. </a:t>
            </a:r>
          </a:p>
          <a:p>
            <a:r>
              <a:rPr lang="en-GB" dirty="0">
                <a:solidFill>
                  <a:srgbClr val="0070C0"/>
                </a:solidFill>
              </a:rPr>
              <a:t>There is a clear understanding shown of the benefits through sporting activities to develop whole body fitness and support mental health and well-being. There is a knowledgeable discussion around developing teambuilding skills and leadership skills and how this can be achieved.  </a:t>
            </a:r>
          </a:p>
        </p:txBody>
      </p:sp>
    </p:spTree>
    <p:extLst>
      <p:ext uri="{BB962C8B-B14F-4D97-AF65-F5344CB8AC3E}">
        <p14:creationId xmlns:p14="http://schemas.microsoft.com/office/powerpoint/2010/main" val="118894848"/>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r>
              <a:rPr lang="en-GB" i="1" dirty="0">
                <a:solidFill>
                  <a:srgbClr val="0070C0"/>
                </a:solidFill>
              </a:rPr>
              <a:t>2</a:t>
            </a:r>
            <a:r>
              <a:rPr lang="en-GB" sz="1800" i="1" dirty="0">
                <a:solidFill>
                  <a:srgbClr val="0070C0"/>
                </a:solidFill>
              </a:rPr>
              <a:t> marks awarded</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8 (a) with Examiner’s comments</a:t>
            </a:r>
          </a:p>
        </p:txBody>
      </p:sp>
      <p:pic>
        <p:nvPicPr>
          <p:cNvPr id="3" name="Picture 2">
            <a:extLst>
              <a:ext uri="{FF2B5EF4-FFF2-40B4-BE49-F238E27FC236}">
                <a16:creationId xmlns:a16="http://schemas.microsoft.com/office/drawing/2014/main" id="{F95CDEDF-0AD5-427F-BEB7-7F739D2E283A}"/>
              </a:ext>
            </a:extLst>
          </p:cNvPr>
          <p:cNvPicPr>
            <a:picLocks noChangeAspect="1"/>
          </p:cNvPicPr>
          <p:nvPr/>
        </p:nvPicPr>
        <p:blipFill>
          <a:blip r:embed="rId2"/>
          <a:stretch>
            <a:fillRect/>
          </a:stretch>
        </p:blipFill>
        <p:spPr>
          <a:xfrm>
            <a:off x="282011" y="1066120"/>
            <a:ext cx="7679783" cy="1013052"/>
          </a:xfrm>
          <a:prstGeom prst="rect">
            <a:avLst/>
          </a:prstGeom>
        </p:spPr>
      </p:pic>
      <p:sp>
        <p:nvSpPr>
          <p:cNvPr id="2" name="TextBox 1">
            <a:extLst>
              <a:ext uri="{FF2B5EF4-FFF2-40B4-BE49-F238E27FC236}">
                <a16:creationId xmlns:a16="http://schemas.microsoft.com/office/drawing/2014/main" id="{6C4C2130-4BBB-7449-A206-6110F211614B}"/>
              </a:ext>
            </a:extLst>
          </p:cNvPr>
          <p:cNvSpPr txBox="1"/>
          <p:nvPr/>
        </p:nvSpPr>
        <p:spPr>
          <a:xfrm>
            <a:off x="8141110" y="1391478"/>
            <a:ext cx="3362632" cy="4247317"/>
          </a:xfrm>
          <a:prstGeom prst="rect">
            <a:avLst/>
          </a:prstGeom>
          <a:noFill/>
        </p:spPr>
        <p:txBody>
          <a:bodyPr wrap="square" rtlCol="0">
            <a:spAutoFit/>
          </a:bodyPr>
          <a:lstStyle/>
          <a:p>
            <a:r>
              <a:rPr lang="en-GB" dirty="0">
                <a:solidFill>
                  <a:srgbClr val="0070C0"/>
                </a:solidFill>
              </a:rPr>
              <a:t>This is a basic outline which shows limited knowledge and understanding of the value and purpose of the Additional Learning Needs and Education Tribunal Act (Wales) 2018.</a:t>
            </a:r>
          </a:p>
          <a:p>
            <a:endParaRPr lang="en-GB" dirty="0">
              <a:solidFill>
                <a:srgbClr val="0070C0"/>
              </a:solidFill>
            </a:endParaRPr>
          </a:p>
          <a:p>
            <a:r>
              <a:rPr lang="en-GB" dirty="0">
                <a:solidFill>
                  <a:srgbClr val="0070C0"/>
                </a:solidFill>
              </a:rPr>
              <a:t>There are a couple of points that show some understanding relating to the value of support that could be provided although no depth of discussion to show knowledge. </a:t>
            </a:r>
            <a:br>
              <a:rPr lang="en-GB" dirty="0"/>
            </a:br>
            <a:endParaRPr lang="en-GB" dirty="0"/>
          </a:p>
          <a:p>
            <a:endParaRPr lang="en-GB" dirty="0">
              <a:effectLst/>
            </a:endParaRPr>
          </a:p>
        </p:txBody>
      </p:sp>
    </p:spTree>
    <p:extLst>
      <p:ext uri="{BB962C8B-B14F-4D97-AF65-F5344CB8AC3E}">
        <p14:creationId xmlns:p14="http://schemas.microsoft.com/office/powerpoint/2010/main" val="289867967"/>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8 (b) and mark scheme </a:t>
            </a:r>
          </a:p>
        </p:txBody>
      </p:sp>
      <p:pic>
        <p:nvPicPr>
          <p:cNvPr id="4" name="Picture 3">
            <a:extLst>
              <a:ext uri="{FF2B5EF4-FFF2-40B4-BE49-F238E27FC236}">
                <a16:creationId xmlns:a16="http://schemas.microsoft.com/office/drawing/2014/main" id="{16DF7CB0-3997-4869-AE04-5A88542CDE4F}"/>
              </a:ext>
            </a:extLst>
          </p:cNvPr>
          <p:cNvPicPr>
            <a:picLocks noChangeAspect="1"/>
          </p:cNvPicPr>
          <p:nvPr/>
        </p:nvPicPr>
        <p:blipFill>
          <a:blip r:embed="rId2"/>
          <a:stretch>
            <a:fillRect/>
          </a:stretch>
        </p:blipFill>
        <p:spPr>
          <a:xfrm>
            <a:off x="204788" y="1257300"/>
            <a:ext cx="5923654" cy="4294414"/>
          </a:xfrm>
          <a:prstGeom prst="rect">
            <a:avLst/>
          </a:prstGeom>
        </p:spPr>
      </p:pic>
      <p:sp>
        <p:nvSpPr>
          <p:cNvPr id="6" name="TextBox 5">
            <a:extLst>
              <a:ext uri="{FF2B5EF4-FFF2-40B4-BE49-F238E27FC236}">
                <a16:creationId xmlns:a16="http://schemas.microsoft.com/office/drawing/2014/main" id="{7A433583-A2B0-47D1-9C2E-7F01341031C6}"/>
              </a:ext>
            </a:extLst>
          </p:cNvPr>
          <p:cNvSpPr txBox="1"/>
          <p:nvPr/>
        </p:nvSpPr>
        <p:spPr>
          <a:xfrm>
            <a:off x="6444342" y="2664216"/>
            <a:ext cx="5542869" cy="3400931"/>
          </a:xfrm>
          <a:prstGeom prst="rect">
            <a:avLst/>
          </a:prstGeom>
          <a:noFill/>
        </p:spPr>
        <p:txBody>
          <a:bodyPr wrap="square">
            <a:spAutoFit/>
          </a:bodyPr>
          <a:lstStyle/>
          <a:p>
            <a:pPr>
              <a:spcAft>
                <a:spcPts val="600"/>
              </a:spcAft>
            </a:pPr>
            <a:r>
              <a:rPr lang="en-GB" sz="1200" dirty="0">
                <a:effectLst/>
                <a:latin typeface="Arial" panose="020B0604020202020204" pitchFamily="34" charset="0"/>
                <a:ea typeface="Times New Roman" panose="02020603050405020304" pitchFamily="18" charset="0"/>
              </a:rPr>
              <a:t>Assess the benefit of an Individual Development Plan (IDP) for children with additional needs.</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dirty="0">
                <a:effectLst/>
                <a:latin typeface="Arial" panose="020B0604020202020204" pitchFamily="34" charset="0"/>
                <a:ea typeface="Times New Roman" panose="02020603050405020304" pitchFamily="18" charset="0"/>
              </a:rPr>
              <a:t>Award up to </a:t>
            </a:r>
            <a:r>
              <a:rPr lang="en-GB" sz="1200" b="1" dirty="0">
                <a:effectLst/>
                <a:latin typeface="Arial" panose="020B0604020202020204" pitchFamily="34" charset="0"/>
                <a:ea typeface="Times New Roman" panose="02020603050405020304" pitchFamily="18" charset="0"/>
              </a:rPr>
              <a:t>6 marks. </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0 marks </a:t>
            </a:r>
            <a:r>
              <a:rPr lang="en-GB" sz="1200" dirty="0">
                <a:effectLst/>
                <a:latin typeface="Arial" panose="020B0604020202020204" pitchFamily="34" charset="0"/>
                <a:ea typeface="Times New Roman" panose="02020603050405020304" pitchFamily="18" charset="0"/>
              </a:rPr>
              <a:t>for a response that is not creditworthy.</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1-2 marks</a:t>
            </a:r>
            <a:r>
              <a:rPr lang="en-GB" sz="1200" dirty="0">
                <a:effectLst/>
                <a:latin typeface="Arial" panose="020B0604020202020204" pitchFamily="34" charset="0"/>
                <a:ea typeface="Times New Roman" panose="02020603050405020304" pitchFamily="18" charset="0"/>
              </a:rPr>
              <a:t> for a basic assessment which shows limited knowledge and understanding</a:t>
            </a:r>
            <a:r>
              <a:rPr lang="en-GB" sz="1200" dirty="0">
                <a:solidFill>
                  <a:srgbClr val="FF0000"/>
                </a:solidFill>
                <a:effectLst/>
                <a:latin typeface="Arial" panose="020B0604020202020204" pitchFamily="34" charset="0"/>
                <a:ea typeface="Times New Roman" panose="02020603050405020304" pitchFamily="18" charset="0"/>
              </a:rPr>
              <a:t> </a:t>
            </a:r>
            <a:r>
              <a:rPr lang="en-GB" sz="1200" dirty="0">
                <a:solidFill>
                  <a:srgbClr val="000000"/>
                </a:solidFill>
                <a:effectLst/>
                <a:latin typeface="Arial" panose="020B0604020202020204" pitchFamily="34" charset="0"/>
                <a:ea typeface="Times New Roman" panose="02020603050405020304" pitchFamily="18" charset="0"/>
              </a:rPr>
              <a:t>of </a:t>
            </a:r>
            <a:r>
              <a:rPr lang="en-GB" sz="1200" dirty="0">
                <a:effectLst/>
                <a:latin typeface="Arial" panose="020B0604020202020204" pitchFamily="34" charset="0"/>
                <a:ea typeface="Times New Roman" panose="02020603050405020304" pitchFamily="18" charset="0"/>
              </a:rPr>
              <a:t>the benefit of an Individual Development Plan (IDP) for children with additional needs.</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3-4 marks </a:t>
            </a:r>
            <a:r>
              <a:rPr lang="en-GB" sz="1200" dirty="0">
                <a:effectLst/>
                <a:latin typeface="Arial" panose="020B0604020202020204" pitchFamily="34" charset="0"/>
                <a:ea typeface="Times New Roman" panose="02020603050405020304" pitchFamily="18" charset="0"/>
              </a:rPr>
              <a:t>for a good assessment which shows some knowledge and understanding of the benefit of an Individual Development Plan (IDP) for children with additional needs.</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5-6 marks </a:t>
            </a:r>
            <a:r>
              <a:rPr lang="en-GB" sz="1200" dirty="0">
                <a:effectLst/>
                <a:latin typeface="Arial" panose="020B0604020202020204" pitchFamily="34" charset="0"/>
                <a:ea typeface="Times New Roman" panose="02020603050405020304" pitchFamily="18" charset="0"/>
              </a:rPr>
              <a:t>for a very good assessment which shows knowledge and understanding of the benefit of an Individual Development Plan (IDP) for children with additional needs.</a:t>
            </a:r>
            <a:endParaRPr lang="en-GB" sz="1200" dirty="0">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6E0AF566-A09A-41B4-9CAB-630E831FFE28}"/>
              </a:ext>
            </a:extLst>
          </p:cNvPr>
          <p:cNvSpPr txBox="1"/>
          <p:nvPr/>
        </p:nvSpPr>
        <p:spPr>
          <a:xfrm>
            <a:off x="6444342" y="1257300"/>
            <a:ext cx="6096000" cy="523220"/>
          </a:xfrm>
          <a:prstGeom prst="rect">
            <a:avLst/>
          </a:prstGeom>
          <a:noFill/>
        </p:spPr>
        <p:txBody>
          <a:bodyPr wrap="square">
            <a:spAutoFit/>
          </a:bodyPr>
          <a:lstStyle/>
          <a:p>
            <a:r>
              <a:rPr lang="en-US" sz="1400" i="1" dirty="0"/>
              <a:t>Assess </a:t>
            </a:r>
          </a:p>
          <a:p>
            <a:r>
              <a:rPr lang="en-US" sz="1400" i="1" dirty="0"/>
              <a:t>Make an informed judgement </a:t>
            </a:r>
            <a:endParaRPr lang="en-GB" sz="1400" i="1" dirty="0"/>
          </a:p>
        </p:txBody>
      </p:sp>
      <p:sp>
        <p:nvSpPr>
          <p:cNvPr id="9" name="TextBox 8">
            <a:extLst>
              <a:ext uri="{FF2B5EF4-FFF2-40B4-BE49-F238E27FC236}">
                <a16:creationId xmlns:a16="http://schemas.microsoft.com/office/drawing/2014/main" id="{16D52E82-9A26-4E7A-9BDE-AFD951342CAF}"/>
              </a:ext>
            </a:extLst>
          </p:cNvPr>
          <p:cNvSpPr txBox="1"/>
          <p:nvPr/>
        </p:nvSpPr>
        <p:spPr>
          <a:xfrm>
            <a:off x="9144000" y="6481139"/>
            <a:ext cx="2765989" cy="276999"/>
          </a:xfrm>
          <a:prstGeom prst="rect">
            <a:avLst/>
          </a:prstGeom>
          <a:noFill/>
        </p:spPr>
        <p:txBody>
          <a:bodyPr wrap="square" rtlCol="0">
            <a:spAutoFit/>
          </a:bodyPr>
          <a:lstStyle/>
          <a:p>
            <a:r>
              <a:rPr lang="en-GB" sz="1200" i="1" dirty="0"/>
              <a:t>Mark scheme continued on next page</a:t>
            </a:r>
          </a:p>
        </p:txBody>
      </p:sp>
    </p:spTree>
    <p:extLst>
      <p:ext uri="{BB962C8B-B14F-4D97-AF65-F5344CB8AC3E}">
        <p14:creationId xmlns:p14="http://schemas.microsoft.com/office/powerpoint/2010/main" val="669022349"/>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8 (b) and mark scheme </a:t>
            </a:r>
          </a:p>
        </p:txBody>
      </p:sp>
      <p:sp>
        <p:nvSpPr>
          <p:cNvPr id="7" name="TextBox 6">
            <a:extLst>
              <a:ext uri="{FF2B5EF4-FFF2-40B4-BE49-F238E27FC236}">
                <a16:creationId xmlns:a16="http://schemas.microsoft.com/office/drawing/2014/main" id="{EC50E75D-2819-457F-9275-85DD3C760D4F}"/>
              </a:ext>
            </a:extLst>
          </p:cNvPr>
          <p:cNvSpPr txBox="1"/>
          <p:nvPr/>
        </p:nvSpPr>
        <p:spPr>
          <a:xfrm>
            <a:off x="282011" y="929661"/>
            <a:ext cx="5813989" cy="5837495"/>
          </a:xfrm>
          <a:prstGeom prst="rect">
            <a:avLst/>
          </a:prstGeom>
          <a:noFill/>
        </p:spPr>
        <p:txBody>
          <a:bodyPr wrap="square">
            <a:spAutoFit/>
          </a:bodyPr>
          <a:lstStyle/>
          <a:p>
            <a:pPr>
              <a:spcAft>
                <a:spcPts val="1125"/>
              </a:spcAft>
            </a:pPr>
            <a:r>
              <a:rPr lang="en-GB" sz="1200" dirty="0">
                <a:effectLst/>
                <a:latin typeface="Arial" panose="020B0604020202020204" pitchFamily="34" charset="0"/>
                <a:ea typeface="Times New Roman" panose="02020603050405020304" pitchFamily="18" charset="0"/>
              </a:rPr>
              <a:t>Responses may refer to: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The Individual Development Plan (IDP) provides a description of a person’s additional learning need / a description of the additional learning provision which the person’s learning difficulty or disability requires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An assessment to determine any additional learning need the child has and how he/she can be supported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The IDP sets out the specific academic, behavioural and physical targets for children to work towards / extra support the child will receive in practice</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The IDP – benefits children through the progress being made, i.e. how a child is responding to the additional support / the targets that may have been set or met</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The benefits are that all children and young people learn in different ways and at different rates and the IDP will meet these needs</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The IDP benefits children in every class in every school and supports children and young people e.g. who progress at a slower rate / developmentally than other children / have been identified as having an additional learning need</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The Individual Development Plan (IDP) supports and benefits children with additional learning needs that may require additional support in one or more areas, including:</a:t>
            </a:r>
            <a:endParaRPr lang="en-GB" sz="1200" dirty="0">
              <a:effectLst/>
              <a:latin typeface="Times New Roman" panose="02020603050405020304" pitchFamily="18" charset="0"/>
              <a:ea typeface="Times New Roman" panose="02020603050405020304" pitchFamily="18" charset="0"/>
            </a:endParaRPr>
          </a:p>
          <a:p>
            <a:pPr marL="342900" lvl="0" indent="-342900">
              <a:buFont typeface="Courier New" panose="02070309020205020404" pitchFamily="49" charset="0"/>
              <a:buChar char="o"/>
            </a:pPr>
            <a:r>
              <a:rPr lang="en-GB" sz="1200" dirty="0">
                <a:solidFill>
                  <a:srgbClr val="000000"/>
                </a:solidFill>
                <a:effectLst/>
                <a:latin typeface="Arial" panose="020B0604020202020204" pitchFamily="34" charset="0"/>
                <a:ea typeface="Times New Roman" panose="02020603050405020304" pitchFamily="18" charset="0"/>
              </a:rPr>
              <a:t>Expressing themselves or understanding what others are saying</a:t>
            </a:r>
          </a:p>
          <a:p>
            <a:pPr marL="342900" lvl="0" indent="-342900">
              <a:buFont typeface="Courier New" panose="02070309020205020404" pitchFamily="49" charset="0"/>
              <a:buChar char="o"/>
            </a:pPr>
            <a:r>
              <a:rPr lang="en-GB" sz="1200" dirty="0">
                <a:solidFill>
                  <a:srgbClr val="000000"/>
                </a:solidFill>
                <a:effectLst/>
                <a:latin typeface="Arial" panose="020B0604020202020204" pitchFamily="34" charset="0"/>
                <a:ea typeface="Times New Roman" panose="02020603050405020304" pitchFamily="18" charset="0"/>
              </a:rPr>
              <a:t>Making friends or relating to adults</a:t>
            </a:r>
            <a:endParaRPr lang="en-GB" sz="1200" dirty="0">
              <a:solidFill>
                <a:srgbClr val="000000"/>
              </a:solidFill>
              <a:effectLst/>
              <a:latin typeface="Times New Roman" panose="02020603050405020304" pitchFamily="18" charset="0"/>
              <a:ea typeface="Times New Roman" panose="02020603050405020304" pitchFamily="18" charset="0"/>
            </a:endParaRPr>
          </a:p>
          <a:p>
            <a:pPr marL="342900" lvl="0" indent="-342900">
              <a:buFont typeface="Courier New" panose="02070309020205020404" pitchFamily="49" charset="0"/>
              <a:buChar char="o"/>
            </a:pPr>
            <a:r>
              <a:rPr lang="en-GB" sz="1200" dirty="0">
                <a:solidFill>
                  <a:srgbClr val="000000"/>
                </a:solidFill>
                <a:effectLst/>
                <a:latin typeface="Arial" panose="020B0604020202020204" pitchFamily="34" charset="0"/>
                <a:ea typeface="Times New Roman" panose="02020603050405020304" pitchFamily="18" charset="0"/>
              </a:rPr>
              <a:t>Behaving appropriately at school</a:t>
            </a:r>
            <a:endParaRPr lang="en-GB" sz="1200" dirty="0">
              <a:effectLst/>
              <a:latin typeface="Times New Roman" panose="02020603050405020304" pitchFamily="18" charset="0"/>
              <a:ea typeface="Times New Roman" panose="02020603050405020304" pitchFamily="18" charset="0"/>
            </a:endParaRPr>
          </a:p>
          <a:p>
            <a:pPr marL="342900" lvl="0" indent="-342900">
              <a:buFont typeface="Courier New" panose="02070309020205020404" pitchFamily="49" charset="0"/>
              <a:buChar char="o"/>
            </a:pPr>
            <a:r>
              <a:rPr lang="en-GB" sz="1200" dirty="0">
                <a:solidFill>
                  <a:srgbClr val="000000"/>
                </a:solidFill>
                <a:effectLst/>
                <a:latin typeface="Arial" panose="020B0604020202020204" pitchFamily="34" charset="0"/>
                <a:ea typeface="Times New Roman" panose="02020603050405020304" pitchFamily="18" charset="0"/>
              </a:rPr>
              <a:t>Schoolwork – reading, writing, numeracy or understanding information</a:t>
            </a:r>
            <a:endParaRPr lang="en-GB" sz="1200" dirty="0">
              <a:solidFill>
                <a:srgbClr val="000000"/>
              </a:solidFill>
              <a:effectLst/>
              <a:latin typeface="Times New Roman" panose="02020603050405020304" pitchFamily="18" charset="0"/>
              <a:ea typeface="Times New Roman" panose="02020603050405020304" pitchFamily="18" charset="0"/>
            </a:endParaRPr>
          </a:p>
          <a:p>
            <a:pPr marL="342900" lvl="0" indent="-342900">
              <a:buFont typeface="Courier New" panose="02070309020205020404" pitchFamily="49" charset="0"/>
              <a:buChar char="o"/>
            </a:pPr>
            <a:r>
              <a:rPr lang="en-GB" sz="1200" dirty="0">
                <a:solidFill>
                  <a:srgbClr val="000000"/>
                </a:solidFill>
                <a:effectLst/>
                <a:latin typeface="Arial" panose="020B0604020202020204" pitchFamily="34" charset="0"/>
                <a:ea typeface="Times New Roman" panose="02020603050405020304" pitchFamily="18" charset="0"/>
              </a:rPr>
              <a:t>Medical, physical or sensory needs, which may affect their progress at school.</a:t>
            </a:r>
            <a:endParaRPr lang="en-GB" sz="1200" dirty="0">
              <a:solidFill>
                <a:srgbClr val="000000"/>
              </a:solidFill>
              <a:effectLst/>
              <a:latin typeface="Times New Roman" panose="02020603050405020304" pitchFamily="18" charset="0"/>
              <a:ea typeface="Times New Roman" panose="02020603050405020304" pitchFamily="18" charset="0"/>
            </a:endParaRPr>
          </a:p>
          <a:p>
            <a:pPr marL="342900" lvl="0" indent="-342900">
              <a:buFont typeface="Courier New" panose="02070309020205020404" pitchFamily="49" charset="0"/>
              <a:buChar char="o"/>
            </a:pPr>
            <a:endParaRPr lang="en-GB" sz="1200" dirty="0">
              <a:solidFill>
                <a:srgbClr val="000000"/>
              </a:solidFill>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C723D156-91FA-48CC-8F92-4ED8AD5C5B09}"/>
              </a:ext>
            </a:extLst>
          </p:cNvPr>
          <p:cNvSpPr txBox="1"/>
          <p:nvPr/>
        </p:nvSpPr>
        <p:spPr>
          <a:xfrm>
            <a:off x="6313713" y="1248772"/>
            <a:ext cx="5596276" cy="5327099"/>
          </a:xfrm>
          <a:prstGeom prst="rect">
            <a:avLst/>
          </a:prstGeom>
          <a:noFill/>
        </p:spPr>
        <p:txBody>
          <a:bodyPr wrap="square">
            <a:spAutoFit/>
          </a:bodyPr>
          <a:lstStyle/>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An IDP supports the needs of the child throughout the day and in different contexts – home / school / social life / colleges /work / continuing care</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An IDP benefits children and young people and consists of a simple one-page profile / an IDP provides evidence for the action that is proposed / uses a person centred thinking approach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The IDP has an agreed action plan with names / contact details for all involved in the team for a one point of contact system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The IDP considers the whole young person, not just focusing on what they can’t do or their diagnosis e.g. reviews and planning sessions are active events that include highlighting the things that everyone likes and admires about the child/young person / identifying the issues that need to be acted upon</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The IDP identifies the support needs involved e.g. young people and their parents/carers are partners in the planning / people from different agencies i.e. health services, schools, education service, social care, voluntary organisations – a multi-agency approach where required</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Actions are allocated to individuals who have been involved in the planning to take responsibility for ensuring the work is progressed and that actions or goals have been met.</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The benefit of reviewing IDPs at least every six months is to ensure that what is being providing is working and is still relevant etc.</a:t>
            </a:r>
            <a:endParaRPr lang="en-GB" sz="1200" dirty="0">
              <a:effectLst/>
              <a:latin typeface="Times New Roman" panose="02020603050405020304" pitchFamily="18" charset="0"/>
              <a:ea typeface="Times New Roman" panose="02020603050405020304" pitchFamily="18" charset="0"/>
            </a:endParaRPr>
          </a:p>
          <a:p>
            <a:pPr>
              <a:spcAft>
                <a:spcPts val="1125"/>
              </a:spcAft>
            </a:pPr>
            <a:r>
              <a:rPr lang="en-GB" sz="1200" dirty="0">
                <a:solidFill>
                  <a:srgbClr val="000000"/>
                </a:solidFill>
                <a:effectLst/>
                <a:latin typeface="Arial" panose="020B0604020202020204" pitchFamily="34" charset="0"/>
                <a:ea typeface="Times New Roman" panose="02020603050405020304" pitchFamily="18" charset="0"/>
              </a:rPr>
              <a:t> This list is not exhaustive. </a:t>
            </a:r>
            <a:br>
              <a:rPr lang="en-GB" sz="1200" dirty="0">
                <a:latin typeface="Times New Roman" panose="02020603050405020304" pitchFamily="18" charset="0"/>
                <a:ea typeface="Times New Roman" panose="02020603050405020304" pitchFamily="18" charset="0"/>
              </a:rPr>
            </a:br>
            <a:r>
              <a:rPr lang="en-GB" sz="12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669235635"/>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8"/>
            <a:ext cx="3747052" cy="4075046"/>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sz="1800" i="1" dirty="0">
              <a:solidFill>
                <a:srgbClr val="0070C0"/>
              </a:solidFill>
            </a:endParaRPr>
          </a:p>
          <a:p>
            <a:endParaRPr lang="en-GB" i="1" dirty="0">
              <a:solidFill>
                <a:srgbClr val="0070C0"/>
              </a:solidFill>
            </a:endParaRPr>
          </a:p>
          <a:p>
            <a:r>
              <a:rPr lang="en-GB" sz="1800" i="1" dirty="0">
                <a:solidFill>
                  <a:srgbClr val="0070C0"/>
                </a:solidFill>
              </a:rPr>
              <a:t>   </a:t>
            </a:r>
          </a:p>
          <a:p>
            <a:r>
              <a:rPr lang="en-GB" i="1" dirty="0">
                <a:solidFill>
                  <a:srgbClr val="0070C0"/>
                </a:solidFill>
              </a:rPr>
              <a:t>          </a:t>
            </a:r>
            <a:r>
              <a:rPr lang="en-GB" sz="1800" i="1" dirty="0">
                <a:solidFill>
                  <a:srgbClr val="0070C0"/>
                </a:solidFill>
              </a:rPr>
              <a:t>4 marks awarded</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8 (b) with Examiner’s comments</a:t>
            </a:r>
          </a:p>
        </p:txBody>
      </p:sp>
      <p:pic>
        <p:nvPicPr>
          <p:cNvPr id="3" name="Picture 2">
            <a:extLst>
              <a:ext uri="{FF2B5EF4-FFF2-40B4-BE49-F238E27FC236}">
                <a16:creationId xmlns:a16="http://schemas.microsoft.com/office/drawing/2014/main" id="{A9BAA1DC-E77C-44EF-A7C4-D2B10AF70BED}"/>
              </a:ext>
            </a:extLst>
          </p:cNvPr>
          <p:cNvPicPr>
            <a:picLocks noChangeAspect="1"/>
          </p:cNvPicPr>
          <p:nvPr/>
        </p:nvPicPr>
        <p:blipFill>
          <a:blip r:embed="rId2"/>
          <a:stretch>
            <a:fillRect/>
          </a:stretch>
        </p:blipFill>
        <p:spPr>
          <a:xfrm>
            <a:off x="204788" y="1202635"/>
            <a:ext cx="7676470" cy="1830686"/>
          </a:xfrm>
          <a:prstGeom prst="rect">
            <a:avLst/>
          </a:prstGeom>
        </p:spPr>
      </p:pic>
      <p:sp>
        <p:nvSpPr>
          <p:cNvPr id="2" name="TextBox 1">
            <a:extLst>
              <a:ext uri="{FF2B5EF4-FFF2-40B4-BE49-F238E27FC236}">
                <a16:creationId xmlns:a16="http://schemas.microsoft.com/office/drawing/2014/main" id="{E790C20D-43A6-5141-8638-8CEB4BCE9D34}"/>
              </a:ext>
            </a:extLst>
          </p:cNvPr>
          <p:cNvSpPr txBox="1"/>
          <p:nvPr/>
        </p:nvSpPr>
        <p:spPr>
          <a:xfrm>
            <a:off x="8200103" y="1391477"/>
            <a:ext cx="3347884" cy="4524315"/>
          </a:xfrm>
          <a:prstGeom prst="rect">
            <a:avLst/>
          </a:prstGeom>
          <a:noFill/>
        </p:spPr>
        <p:txBody>
          <a:bodyPr wrap="square" rtlCol="0">
            <a:spAutoFit/>
          </a:bodyPr>
          <a:lstStyle/>
          <a:p>
            <a:r>
              <a:rPr lang="en-GB" dirty="0">
                <a:solidFill>
                  <a:srgbClr val="0070C0"/>
                </a:solidFill>
              </a:rPr>
              <a:t>This is a good assessment which shows some knowledge and understanding of the benefit of an Individual Development Plan (IDP) for children with additional needs.</a:t>
            </a:r>
          </a:p>
          <a:p>
            <a:endParaRPr lang="en-GB" dirty="0">
              <a:solidFill>
                <a:srgbClr val="0070C0"/>
              </a:solidFill>
            </a:endParaRPr>
          </a:p>
          <a:p>
            <a:r>
              <a:rPr lang="en-GB" dirty="0">
                <a:solidFill>
                  <a:srgbClr val="0070C0"/>
                </a:solidFill>
              </a:rPr>
              <a:t>There are some good points made to show a good understanding of the benefit of an IDP in supporting children. There is a understanding shown of how the IDP is focused on the child and is catered to fit their needs with good discussion.  </a:t>
            </a:r>
            <a:endParaRPr lang="en-GB" dirty="0">
              <a:solidFill>
                <a:srgbClr val="0070C0"/>
              </a:solidFill>
              <a:effectLst/>
            </a:endParaRPr>
          </a:p>
        </p:txBody>
      </p:sp>
    </p:spTree>
    <p:extLst>
      <p:ext uri="{BB962C8B-B14F-4D97-AF65-F5344CB8AC3E}">
        <p14:creationId xmlns:p14="http://schemas.microsoft.com/office/powerpoint/2010/main" val="953026436"/>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endParaRPr lang="en-GB" i="1" dirty="0">
              <a:solidFill>
                <a:srgbClr val="0070C0"/>
              </a:solidFill>
            </a:endParaRPr>
          </a:p>
          <a:p>
            <a:r>
              <a:rPr lang="en-GB" i="1" dirty="0">
                <a:solidFill>
                  <a:srgbClr val="0070C0"/>
                </a:solidFill>
              </a:rPr>
              <a:t>2</a:t>
            </a:r>
            <a:r>
              <a:rPr lang="en-GB" sz="1800" i="1" dirty="0">
                <a:solidFill>
                  <a:srgbClr val="0070C0"/>
                </a:solidFill>
              </a:rPr>
              <a:t> marks awarded</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8 (b) with Examiner’s comments</a:t>
            </a:r>
          </a:p>
        </p:txBody>
      </p:sp>
      <p:pic>
        <p:nvPicPr>
          <p:cNvPr id="3" name="Picture 2">
            <a:extLst>
              <a:ext uri="{FF2B5EF4-FFF2-40B4-BE49-F238E27FC236}">
                <a16:creationId xmlns:a16="http://schemas.microsoft.com/office/drawing/2014/main" id="{E7DC16D3-90EF-434B-95C8-948EF9D80E3A}"/>
              </a:ext>
            </a:extLst>
          </p:cNvPr>
          <p:cNvPicPr>
            <a:picLocks noChangeAspect="1"/>
          </p:cNvPicPr>
          <p:nvPr/>
        </p:nvPicPr>
        <p:blipFill>
          <a:blip r:embed="rId2"/>
          <a:stretch>
            <a:fillRect/>
          </a:stretch>
        </p:blipFill>
        <p:spPr>
          <a:xfrm>
            <a:off x="271463" y="1202635"/>
            <a:ext cx="7658702" cy="1083365"/>
          </a:xfrm>
          <a:prstGeom prst="rect">
            <a:avLst/>
          </a:prstGeom>
        </p:spPr>
      </p:pic>
      <p:sp>
        <p:nvSpPr>
          <p:cNvPr id="2" name="TextBox 1">
            <a:extLst>
              <a:ext uri="{FF2B5EF4-FFF2-40B4-BE49-F238E27FC236}">
                <a16:creationId xmlns:a16="http://schemas.microsoft.com/office/drawing/2014/main" id="{8F460E76-0AFB-3047-9084-849948617D61}"/>
              </a:ext>
            </a:extLst>
          </p:cNvPr>
          <p:cNvSpPr txBox="1"/>
          <p:nvPr/>
        </p:nvSpPr>
        <p:spPr>
          <a:xfrm>
            <a:off x="8141111" y="1391477"/>
            <a:ext cx="3451121" cy="3970318"/>
          </a:xfrm>
          <a:prstGeom prst="rect">
            <a:avLst/>
          </a:prstGeom>
          <a:noFill/>
        </p:spPr>
        <p:txBody>
          <a:bodyPr wrap="square" rtlCol="0">
            <a:spAutoFit/>
          </a:bodyPr>
          <a:lstStyle/>
          <a:p>
            <a:r>
              <a:rPr lang="en-GB" dirty="0">
                <a:solidFill>
                  <a:srgbClr val="0070C0"/>
                </a:solidFill>
              </a:rPr>
              <a:t>A basic assessment which shows limited knowledge and understanding of the benefit of an Individual Development Plan (IDP) for children with additional needs. </a:t>
            </a:r>
          </a:p>
          <a:p>
            <a:endParaRPr lang="en-GB" dirty="0">
              <a:solidFill>
                <a:srgbClr val="0070C0"/>
              </a:solidFill>
              <a:effectLst/>
            </a:endParaRPr>
          </a:p>
          <a:p>
            <a:r>
              <a:rPr lang="en-GB" dirty="0">
                <a:solidFill>
                  <a:srgbClr val="0070C0"/>
                </a:solidFill>
              </a:rPr>
              <a:t>There is a lack of understanding and very limited knowledge shown. There is the beginning of a discussion with an example of meeting the child’s needs  although it is basic response with no discussion.</a:t>
            </a:r>
            <a:endParaRPr lang="en-GB" dirty="0">
              <a:solidFill>
                <a:srgbClr val="0070C0"/>
              </a:solidFill>
              <a:effectLst/>
            </a:endParaRPr>
          </a:p>
        </p:txBody>
      </p:sp>
    </p:spTree>
    <p:extLst>
      <p:ext uri="{BB962C8B-B14F-4D97-AF65-F5344CB8AC3E}">
        <p14:creationId xmlns:p14="http://schemas.microsoft.com/office/powerpoint/2010/main" val="878765005"/>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9 and mark scheme </a:t>
            </a:r>
          </a:p>
        </p:txBody>
      </p:sp>
      <p:pic>
        <p:nvPicPr>
          <p:cNvPr id="4" name="Picture 3">
            <a:extLst>
              <a:ext uri="{FF2B5EF4-FFF2-40B4-BE49-F238E27FC236}">
                <a16:creationId xmlns:a16="http://schemas.microsoft.com/office/drawing/2014/main" id="{45D6C77D-4D73-4958-827A-ED89A8CFA083}"/>
              </a:ext>
            </a:extLst>
          </p:cNvPr>
          <p:cNvPicPr>
            <a:picLocks noChangeAspect="1"/>
          </p:cNvPicPr>
          <p:nvPr/>
        </p:nvPicPr>
        <p:blipFill>
          <a:blip r:embed="rId3"/>
          <a:stretch>
            <a:fillRect/>
          </a:stretch>
        </p:blipFill>
        <p:spPr>
          <a:xfrm>
            <a:off x="282012" y="1031421"/>
            <a:ext cx="5750354" cy="5617857"/>
          </a:xfrm>
          <a:prstGeom prst="rect">
            <a:avLst/>
          </a:prstGeom>
        </p:spPr>
      </p:pic>
      <p:sp>
        <p:nvSpPr>
          <p:cNvPr id="9" name="TextBox 8">
            <a:extLst>
              <a:ext uri="{FF2B5EF4-FFF2-40B4-BE49-F238E27FC236}">
                <a16:creationId xmlns:a16="http://schemas.microsoft.com/office/drawing/2014/main" id="{DC052552-3414-4305-A366-56CBA43B1798}"/>
              </a:ext>
            </a:extLst>
          </p:cNvPr>
          <p:cNvSpPr txBox="1"/>
          <p:nvPr/>
        </p:nvSpPr>
        <p:spPr>
          <a:xfrm>
            <a:off x="6357256" y="1926045"/>
            <a:ext cx="5750353" cy="4693593"/>
          </a:xfrm>
          <a:prstGeom prst="rect">
            <a:avLst/>
          </a:prstGeom>
          <a:noFill/>
        </p:spPr>
        <p:txBody>
          <a:bodyPr wrap="square">
            <a:spAutoFit/>
          </a:bodyPr>
          <a:lstStyle/>
          <a:p>
            <a:pPr>
              <a:spcAft>
                <a:spcPts val="600"/>
              </a:spcAft>
            </a:pPr>
            <a:r>
              <a:rPr lang="en-GB" sz="1200" dirty="0">
                <a:effectLst/>
                <a:latin typeface="Arial" panose="020B0604020202020204" pitchFamily="34" charset="0"/>
                <a:ea typeface="Times New Roman" panose="02020603050405020304" pitchFamily="18" charset="0"/>
              </a:rPr>
              <a:t>Minimising risk and assessing risk benefit are essential to maximising children’s opportunities to promote a balanced approach when planning for children’s play activities.</a:t>
            </a:r>
            <a:br>
              <a:rPr lang="en-GB" sz="1200" dirty="0">
                <a:latin typeface="Times New Roman" panose="02020603050405020304" pitchFamily="18" charset="0"/>
                <a:ea typeface="Times New Roman" panose="02020603050405020304" pitchFamily="18" charset="0"/>
              </a:rPr>
            </a:b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dirty="0">
                <a:effectLst/>
                <a:latin typeface="Arial" panose="020B0604020202020204" pitchFamily="34" charset="0"/>
                <a:ea typeface="Times New Roman" panose="02020603050405020304" pitchFamily="18" charset="0"/>
              </a:rPr>
              <a:t>Distinguish between minimising risk and assessing ‘risk benefit’ for an outdoor play activity involving a woodland tree swing</a:t>
            </a:r>
            <a:r>
              <a:rPr lang="en-GB" sz="1200" dirty="0">
                <a:solidFill>
                  <a:srgbClr val="FF0000"/>
                </a:solidFill>
                <a:effectLst/>
                <a:latin typeface="Arial" panose="020B0604020202020204" pitchFamily="34" charset="0"/>
                <a:ea typeface="Times New Roman" panose="02020603050405020304" pitchFamily="18" charset="0"/>
              </a:rPr>
              <a:t>.</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dirty="0">
                <a:effectLst/>
                <a:latin typeface="Arial" panose="020B0604020202020204" pitchFamily="34" charset="0"/>
                <a:ea typeface="Times New Roman" panose="02020603050405020304" pitchFamily="18" charset="0"/>
              </a:rPr>
              <a:t>Award up to </a:t>
            </a:r>
            <a:r>
              <a:rPr lang="en-GB" sz="1200" b="1" dirty="0">
                <a:effectLst/>
                <a:latin typeface="Arial" panose="020B0604020202020204" pitchFamily="34" charset="0"/>
                <a:ea typeface="Times New Roman" panose="02020603050405020304" pitchFamily="18" charset="0"/>
              </a:rPr>
              <a:t>8 marks. </a:t>
            </a:r>
            <a:br>
              <a:rPr lang="en-GB" sz="1200" b="1" dirty="0">
                <a:latin typeface="Times New Roman" panose="02020603050405020304" pitchFamily="18" charset="0"/>
                <a:ea typeface="Times New Roman" panose="02020603050405020304" pitchFamily="18" charset="0"/>
              </a:rPr>
            </a:b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0 marks </a:t>
            </a:r>
            <a:r>
              <a:rPr lang="en-GB" sz="1200" dirty="0">
                <a:effectLst/>
                <a:latin typeface="Arial" panose="020B0604020202020204" pitchFamily="34" charset="0"/>
                <a:ea typeface="Times New Roman" panose="02020603050405020304" pitchFamily="18" charset="0"/>
              </a:rPr>
              <a:t>for a response that is not creditworthy.</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1-2 marks</a:t>
            </a:r>
            <a:r>
              <a:rPr lang="en-GB" sz="1200" dirty="0">
                <a:effectLst/>
                <a:latin typeface="Arial" panose="020B0604020202020204" pitchFamily="34" charset="0"/>
                <a:ea typeface="Times New Roman" panose="02020603050405020304" pitchFamily="18" charset="0"/>
              </a:rPr>
              <a:t> for a basic understanding which shows limited knowledge and understanding and distinguishes between minimising risk and assessing ‘risk benefit’ for an outdoor play activity involving a woodland tree swing</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3-4 marks </a:t>
            </a:r>
            <a:r>
              <a:rPr lang="en-GB" sz="1200" dirty="0">
                <a:effectLst/>
                <a:latin typeface="Arial" panose="020B0604020202020204" pitchFamily="34" charset="0"/>
                <a:ea typeface="Times New Roman" panose="02020603050405020304" pitchFamily="18" charset="0"/>
              </a:rPr>
              <a:t>for a good understanding which shows some knowledge and understanding and distinguishes between minimising risk and assessing ‘risk benefit’ for an outdoor play activity involving a woodland tree swing</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5-6 marks </a:t>
            </a:r>
            <a:r>
              <a:rPr lang="en-GB" sz="1200" dirty="0">
                <a:effectLst/>
                <a:latin typeface="Arial" panose="020B0604020202020204" pitchFamily="34" charset="0"/>
                <a:ea typeface="Times New Roman" panose="02020603050405020304" pitchFamily="18" charset="0"/>
              </a:rPr>
              <a:t>for a very good understanding which shows knowledge and understanding and distinguishes between minimising risk and assessing ‘risk benefit’ for an outdoor play activity involving a woodland tree swing</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7-8 marks </a:t>
            </a:r>
            <a:r>
              <a:rPr lang="en-GB" sz="1200" dirty="0">
                <a:effectLst/>
                <a:latin typeface="Arial" panose="020B0604020202020204" pitchFamily="34" charset="0"/>
                <a:ea typeface="Times New Roman" panose="02020603050405020304" pitchFamily="18" charset="0"/>
              </a:rPr>
              <a:t>for an excellent understanding which shows detailed knowledge and understanding and distinguishes between minimising risk and assessing ‘risk benefit’ for an outdoor play activity involving a woodland tree swing</a:t>
            </a:r>
            <a:br>
              <a:rPr lang="en-GB" sz="1200" dirty="0">
                <a:latin typeface="Times New Roman" panose="02020603050405020304" pitchFamily="18" charset="0"/>
                <a:ea typeface="Times New Roman" panose="02020603050405020304" pitchFamily="18" charset="0"/>
              </a:rPr>
            </a:br>
            <a:endParaRPr lang="en-GB" sz="1200" dirty="0">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2DFA8D97-CE6F-463E-AF41-F340461B4B0A}"/>
              </a:ext>
            </a:extLst>
          </p:cNvPr>
          <p:cNvSpPr txBox="1"/>
          <p:nvPr/>
        </p:nvSpPr>
        <p:spPr>
          <a:xfrm>
            <a:off x="6357256" y="950464"/>
            <a:ext cx="6096000" cy="523220"/>
          </a:xfrm>
          <a:prstGeom prst="rect">
            <a:avLst/>
          </a:prstGeom>
          <a:noFill/>
        </p:spPr>
        <p:txBody>
          <a:bodyPr wrap="square">
            <a:spAutoFit/>
          </a:bodyPr>
          <a:lstStyle/>
          <a:p>
            <a:r>
              <a:rPr lang="en-US" sz="1400" i="1" dirty="0"/>
              <a:t>Distinguish between </a:t>
            </a:r>
          </a:p>
          <a:p>
            <a:r>
              <a:rPr lang="en-US" sz="1400" i="1" dirty="0"/>
              <a:t>Identify and explain the differences between ideas or topics </a:t>
            </a:r>
            <a:endParaRPr lang="en-GB" sz="1400" i="1" dirty="0"/>
          </a:p>
        </p:txBody>
      </p:sp>
      <p:sp>
        <p:nvSpPr>
          <p:cNvPr id="11" name="TextBox 10">
            <a:extLst>
              <a:ext uri="{FF2B5EF4-FFF2-40B4-BE49-F238E27FC236}">
                <a16:creationId xmlns:a16="http://schemas.microsoft.com/office/drawing/2014/main" id="{36CF03A7-87FB-44C3-BD97-58E8D7D116CC}"/>
              </a:ext>
            </a:extLst>
          </p:cNvPr>
          <p:cNvSpPr txBox="1"/>
          <p:nvPr/>
        </p:nvSpPr>
        <p:spPr>
          <a:xfrm>
            <a:off x="9144000" y="6481139"/>
            <a:ext cx="2765989" cy="276999"/>
          </a:xfrm>
          <a:prstGeom prst="rect">
            <a:avLst/>
          </a:prstGeom>
          <a:noFill/>
        </p:spPr>
        <p:txBody>
          <a:bodyPr wrap="square" rtlCol="0">
            <a:spAutoFit/>
          </a:bodyPr>
          <a:lstStyle/>
          <a:p>
            <a:r>
              <a:rPr lang="en-GB" sz="1200" i="1" dirty="0"/>
              <a:t>Mark scheme continued on next page</a:t>
            </a:r>
          </a:p>
        </p:txBody>
      </p:sp>
    </p:spTree>
    <p:extLst>
      <p:ext uri="{BB962C8B-B14F-4D97-AF65-F5344CB8AC3E}">
        <p14:creationId xmlns:p14="http://schemas.microsoft.com/office/powerpoint/2010/main" val="3934640598"/>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9 and mark scheme </a:t>
            </a:r>
          </a:p>
        </p:txBody>
      </p:sp>
      <p:sp>
        <p:nvSpPr>
          <p:cNvPr id="7" name="TextBox 6">
            <a:extLst>
              <a:ext uri="{FF2B5EF4-FFF2-40B4-BE49-F238E27FC236}">
                <a16:creationId xmlns:a16="http://schemas.microsoft.com/office/drawing/2014/main" id="{79CD8EF4-4CB9-4F8F-AD5D-6BBE15AE5A40}"/>
              </a:ext>
            </a:extLst>
          </p:cNvPr>
          <p:cNvSpPr txBox="1"/>
          <p:nvPr/>
        </p:nvSpPr>
        <p:spPr>
          <a:xfrm>
            <a:off x="282011" y="915293"/>
            <a:ext cx="5498303" cy="6186309"/>
          </a:xfrm>
          <a:prstGeom prst="rect">
            <a:avLst/>
          </a:prstGeom>
          <a:noFill/>
        </p:spPr>
        <p:txBody>
          <a:bodyPr wrap="square">
            <a:spAutoFit/>
          </a:bodyPr>
          <a:lstStyle/>
          <a:p>
            <a:r>
              <a:rPr lang="en-GB" sz="1200" dirty="0">
                <a:effectLst/>
                <a:latin typeface="Arial" panose="020B0604020202020204" pitchFamily="34" charset="0"/>
                <a:ea typeface="Times New Roman" panose="02020603050405020304" pitchFamily="18" charset="0"/>
              </a:rPr>
              <a:t>Responses may refer to: </a:t>
            </a:r>
            <a:br>
              <a:rPr lang="en-GB" sz="1200" dirty="0">
                <a:latin typeface="Times New Roman" panose="02020603050405020304" pitchFamily="18" charset="0"/>
                <a:ea typeface="Times New Roman" panose="02020603050405020304" pitchFamily="18" charset="0"/>
              </a:rPr>
            </a:br>
            <a:r>
              <a:rPr lang="en-GB" sz="1200" dirty="0">
                <a:effectLst/>
                <a:latin typeface="Arial" panose="020B0604020202020204" pitchFamily="34" charset="0"/>
                <a:ea typeface="Times New Roman" panose="02020603050405020304" pitchFamily="18" charset="0"/>
              </a:rPr>
              <a:t>The difference between minimising risks and assessing risk benefits: </a:t>
            </a:r>
            <a:endParaRPr lang="en-GB" sz="1200" dirty="0">
              <a:effectLst/>
              <a:latin typeface="Times New Roman" panose="02020603050405020304" pitchFamily="18" charset="0"/>
              <a:ea typeface="Times New Roman" panose="02020603050405020304" pitchFamily="18" charset="0"/>
            </a:endParaRPr>
          </a:p>
          <a:p>
            <a:endParaRPr lang="en-GB" sz="1200" b="1" dirty="0">
              <a:effectLst/>
              <a:latin typeface="Arial" panose="020B0604020202020204" pitchFamily="34" charset="0"/>
              <a:ea typeface="Times New Roman" panose="02020603050405020304" pitchFamily="18" charset="0"/>
            </a:endParaRPr>
          </a:p>
          <a:p>
            <a:r>
              <a:rPr lang="en-GB" sz="1200" b="1" dirty="0">
                <a:effectLst/>
                <a:latin typeface="Arial" panose="020B0604020202020204" pitchFamily="34" charset="0"/>
                <a:ea typeface="Times New Roman" panose="02020603050405020304" pitchFamily="18" charset="0"/>
              </a:rPr>
              <a:t>Risk benefit assessment</a:t>
            </a:r>
            <a:endParaRPr lang="en-GB" sz="1200" b="1" dirty="0">
              <a:effectLst/>
              <a:latin typeface="Times New Roman" panose="02020603050405020304" pitchFamily="18"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Judgements about the balance between risks and benefits can involve many factors e.g. children’s interactions / behaviour can be unpredictable / children have widely varying interests and competences / different education providers may have different aims / different goals and values / different levels of supervision and expertise etc.</a:t>
            </a:r>
            <a:endParaRPr lang="en-GB" sz="1200" dirty="0">
              <a:effectLst/>
              <a:latin typeface="Times New Roman" panose="02020603050405020304" pitchFamily="18" charset="0"/>
              <a:ea typeface="Times New Roman" panose="02020603050405020304" pitchFamily="18" charset="0"/>
            </a:endParaRPr>
          </a:p>
          <a:p>
            <a:r>
              <a:rPr lang="en-GB" sz="1200" dirty="0">
                <a:solidFill>
                  <a:srgbClr val="FF0000"/>
                </a:solidFill>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Risk benefit assessment will help a provider to assess risks and put in place strategies to minimise risks and consider the benefits of the activity in play and learning environments.</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Risk benefit supports a balanced approach to risk management using the process of risk benefit assessment e.g. learning from experience / learning from bumps and falls / approaches to accidents / personal skills etc.</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Minimizing risks will ensure activities can go ahead </a:t>
            </a:r>
            <a:r>
              <a:rPr lang="en-GB" sz="1200" dirty="0">
                <a:solidFill>
                  <a:srgbClr val="000000"/>
                </a:solidFill>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Examples of the risks and how they may be minimised: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Swing fitting may fail e.g. Check on wear and tear through inspection and maintenance / swing not to be higher than regulated height for children etc.  </a:t>
            </a:r>
            <a:endParaRPr lang="en-GB" sz="12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Swing may have been vandalised: Swing to be checked for any damage before use / no obstructions to be movement of the swing etc.</a:t>
            </a:r>
            <a:endParaRPr lang="en-GB" sz="12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Part of the tree or branch may break: Some risk of injury may be bruises, scrapes and possible fracture, due to swing falling to the ground etc. To ensure tree and strength of branch are checked by a professional before use</a:t>
            </a:r>
            <a:endParaRPr lang="en-GB" sz="1200" dirty="0">
              <a:effectLst/>
              <a:latin typeface="Times New Roman" panose="02020603050405020304" pitchFamily="18" charset="0"/>
              <a:ea typeface="Times New Roman" panose="02020603050405020304" pitchFamily="18" charset="0"/>
            </a:endParaRPr>
          </a:p>
        </p:txBody>
      </p:sp>
      <p:sp>
        <p:nvSpPr>
          <p:cNvPr id="11" name="TextBox 10">
            <a:extLst>
              <a:ext uri="{FF2B5EF4-FFF2-40B4-BE49-F238E27FC236}">
                <a16:creationId xmlns:a16="http://schemas.microsoft.com/office/drawing/2014/main" id="{7E3E541F-64D3-4279-A7EE-D18C863D792B}"/>
              </a:ext>
            </a:extLst>
          </p:cNvPr>
          <p:cNvSpPr txBox="1"/>
          <p:nvPr/>
        </p:nvSpPr>
        <p:spPr>
          <a:xfrm>
            <a:off x="6291943" y="1411781"/>
            <a:ext cx="5780314" cy="5098832"/>
          </a:xfrm>
          <a:prstGeom prst="rect">
            <a:avLst/>
          </a:prstGeom>
          <a:noFill/>
        </p:spPr>
        <p:txBody>
          <a:bodyPr wrap="square">
            <a:spAutoFit/>
          </a:bodyPr>
          <a:lstStyle/>
          <a:p>
            <a:pPr marL="342900" lvl="0" indent="-342900">
              <a:spcAft>
                <a:spcPts val="1125"/>
              </a:spcAft>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Possible falls or collusions: some risk of head injury - ensure surface around the swing is clear of stones / rocks / tree stumps / sharp objects /may be a need for protective matting / observing children are to stand back and be supervised away from the movement of the swing at all times etc.</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Safety and risk discussion with children: to take responsibility for themselves and to behave sensibly</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Reduction in risk for children: children will participate in activities involving risk, adventure and challenge when unsupervised with their friends, knowledge and prepa</a:t>
            </a:r>
            <a:r>
              <a:rPr lang="en-GB" sz="1200" dirty="0">
                <a:effectLst/>
                <a:latin typeface="Arial" panose="020B0604020202020204" pitchFamily="34" charset="0"/>
                <a:ea typeface="Times New Roman" panose="02020603050405020304" pitchFamily="18" charset="0"/>
              </a:rPr>
              <a:t>ration will support and protect them from harm</a:t>
            </a:r>
            <a:endParaRPr lang="en-GB" sz="1200" dirty="0">
              <a:effectLst/>
              <a:latin typeface="Times New Roman" panose="02020603050405020304" pitchFamily="18" charset="0"/>
              <a:ea typeface="Times New Roman" panose="02020603050405020304" pitchFamily="18" charset="0"/>
            </a:endParaRPr>
          </a:p>
          <a:p>
            <a:pPr>
              <a:spcAft>
                <a:spcPts val="1125"/>
              </a:spcAft>
            </a:pPr>
            <a:r>
              <a:rPr lang="en-GB" sz="1200"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a:spcAft>
                <a:spcPts val="1125"/>
              </a:spcAft>
            </a:pPr>
            <a:r>
              <a:rPr lang="en-GB" sz="1200" dirty="0">
                <a:effectLst/>
                <a:latin typeface="Arial" panose="020B0604020202020204" pitchFamily="34" charset="0"/>
                <a:ea typeface="Times New Roman" panose="02020603050405020304" pitchFamily="18" charset="0"/>
              </a:rPr>
              <a:t>The benefits of that could be noted as part of Assessing risk benefit:</a:t>
            </a:r>
            <a:r>
              <a:rPr lang="en-GB" sz="1200" dirty="0">
                <a:solidFill>
                  <a:srgbClr val="363636"/>
                </a:solidFill>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Benefits may include: leisure and fun / physical play / reflective opportunities in learning / challenge in play / problem solving / un-predictability / development of confidence / positive well-being experiences etc.</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Children will benefit from the outdoor play environment e.g. engagement with nature /knowledge and understanding of nature / natural elements / weather and seasons / imaginative play in the outdoors / freedom of play and swinging in the trees </a:t>
            </a:r>
            <a:endParaRPr lang="en-GB" sz="1200" dirty="0">
              <a:effectLst/>
              <a:latin typeface="Times New Roman" panose="02020603050405020304" pitchFamily="18" charset="0"/>
              <a:ea typeface="Times New Roman" panose="02020603050405020304" pitchFamily="18" charset="0"/>
            </a:endParaRPr>
          </a:p>
          <a:p>
            <a:pPr>
              <a:spcAft>
                <a:spcPts val="1125"/>
              </a:spcAft>
            </a:pPr>
            <a:r>
              <a:rPr lang="en-GB" sz="1200" dirty="0">
                <a:solidFill>
                  <a:srgbClr val="000000"/>
                </a:solidFill>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a:spcAft>
                <a:spcPts val="1125"/>
              </a:spcAft>
            </a:pPr>
            <a:r>
              <a:rPr lang="en-GB" sz="1200" dirty="0">
                <a:solidFill>
                  <a:srgbClr val="000000"/>
                </a:solidFill>
                <a:effectLst/>
                <a:latin typeface="Arial" panose="020B0604020202020204" pitchFamily="34" charset="0"/>
                <a:ea typeface="Times New Roman" panose="02020603050405020304" pitchFamily="18" charset="0"/>
              </a:rPr>
              <a:t>This list is not exhaustive. </a:t>
            </a:r>
            <a:br>
              <a:rPr lang="en-GB" sz="1200" dirty="0">
                <a:latin typeface="Times New Roman" panose="02020603050405020304" pitchFamily="18" charset="0"/>
                <a:ea typeface="Times New Roman" panose="02020603050405020304" pitchFamily="18" charset="0"/>
              </a:rPr>
            </a:br>
            <a:r>
              <a:rPr lang="en-GB" sz="12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94509602"/>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sz="1800" i="1" dirty="0">
              <a:solidFill>
                <a:srgbClr val="0070C0"/>
              </a:solidFill>
            </a:endParaRPr>
          </a:p>
          <a:p>
            <a:endParaRPr lang="en-GB" sz="1800" i="1" dirty="0">
              <a:solidFill>
                <a:srgbClr val="0070C0"/>
              </a:solidFill>
            </a:endParaRPr>
          </a:p>
          <a:p>
            <a:endParaRPr lang="en-GB" sz="1800" i="1" dirty="0">
              <a:solidFill>
                <a:srgbClr val="0070C0"/>
              </a:solidFill>
            </a:endParaRPr>
          </a:p>
          <a:p>
            <a:r>
              <a:rPr lang="en-GB" i="1" dirty="0">
                <a:solidFill>
                  <a:srgbClr val="0070C0"/>
                </a:solidFill>
              </a:rPr>
              <a:t>         </a:t>
            </a:r>
            <a:r>
              <a:rPr lang="en-GB" sz="1800" i="1" dirty="0">
                <a:solidFill>
                  <a:srgbClr val="0070C0"/>
                </a:solidFill>
              </a:rPr>
              <a:t>6 marks awarded</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9 with Examiner’s comments</a:t>
            </a:r>
          </a:p>
        </p:txBody>
      </p:sp>
      <p:pic>
        <p:nvPicPr>
          <p:cNvPr id="3" name="Picture 2">
            <a:extLst>
              <a:ext uri="{FF2B5EF4-FFF2-40B4-BE49-F238E27FC236}">
                <a16:creationId xmlns:a16="http://schemas.microsoft.com/office/drawing/2014/main" id="{A726F3A3-7CF0-4A1B-BE00-D697045D4C14}"/>
              </a:ext>
            </a:extLst>
          </p:cNvPr>
          <p:cNvPicPr>
            <a:picLocks noChangeAspect="1"/>
          </p:cNvPicPr>
          <p:nvPr/>
        </p:nvPicPr>
        <p:blipFill>
          <a:blip r:embed="rId2"/>
          <a:stretch>
            <a:fillRect/>
          </a:stretch>
        </p:blipFill>
        <p:spPr>
          <a:xfrm>
            <a:off x="208544" y="1202635"/>
            <a:ext cx="7720693" cy="2708370"/>
          </a:xfrm>
          <a:prstGeom prst="rect">
            <a:avLst/>
          </a:prstGeom>
        </p:spPr>
      </p:pic>
      <p:sp>
        <p:nvSpPr>
          <p:cNvPr id="2" name="TextBox 1">
            <a:extLst>
              <a:ext uri="{FF2B5EF4-FFF2-40B4-BE49-F238E27FC236}">
                <a16:creationId xmlns:a16="http://schemas.microsoft.com/office/drawing/2014/main" id="{EA468367-5023-624C-8D62-8E18A98295F4}"/>
              </a:ext>
            </a:extLst>
          </p:cNvPr>
          <p:cNvSpPr txBox="1"/>
          <p:nvPr/>
        </p:nvSpPr>
        <p:spPr>
          <a:xfrm>
            <a:off x="8017968" y="1391478"/>
            <a:ext cx="3965488" cy="4524315"/>
          </a:xfrm>
          <a:prstGeom prst="rect">
            <a:avLst/>
          </a:prstGeom>
          <a:noFill/>
        </p:spPr>
        <p:txBody>
          <a:bodyPr wrap="square" rtlCol="0">
            <a:spAutoFit/>
          </a:bodyPr>
          <a:lstStyle/>
          <a:p>
            <a:r>
              <a:rPr lang="en-GB" dirty="0">
                <a:solidFill>
                  <a:srgbClr val="0070C0"/>
                </a:solidFill>
              </a:rPr>
              <a:t>This is an example of a very good understanding which shows some  distinguishing features of minimising risk and assessing ‘risk benefit’ for an outdoor play activity involving a woodland tree swing.</a:t>
            </a:r>
          </a:p>
          <a:p>
            <a:endParaRPr lang="en-GB" dirty="0">
              <a:solidFill>
                <a:srgbClr val="0070C0"/>
              </a:solidFill>
            </a:endParaRPr>
          </a:p>
          <a:p>
            <a:r>
              <a:rPr lang="en-GB" dirty="0">
                <a:solidFill>
                  <a:srgbClr val="0070C0"/>
                </a:solidFill>
              </a:rPr>
              <a:t>This is a two part question requiring the candidate to provide the differences when distinguishing between two areas. Some good and relevant points made when assessing ‘risk benefit’ for children, Further marks may have been gained through greater detail of minimising risk in this activity</a:t>
            </a:r>
            <a:endParaRPr lang="en-GB" dirty="0">
              <a:solidFill>
                <a:srgbClr val="0070C0"/>
              </a:solidFill>
              <a:effectLst/>
            </a:endParaRPr>
          </a:p>
        </p:txBody>
      </p:sp>
    </p:spTree>
    <p:extLst>
      <p:ext uri="{BB962C8B-B14F-4D97-AF65-F5344CB8AC3E}">
        <p14:creationId xmlns:p14="http://schemas.microsoft.com/office/powerpoint/2010/main" val="1880235182"/>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r>
              <a:rPr lang="en-GB" sz="1800" i="1" dirty="0">
                <a:solidFill>
                  <a:srgbClr val="0070C0"/>
                </a:solidFill>
              </a:rPr>
              <a:t>2 marks awarded</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9 with Examiner’s comments</a:t>
            </a:r>
          </a:p>
        </p:txBody>
      </p:sp>
      <p:pic>
        <p:nvPicPr>
          <p:cNvPr id="3" name="Picture 2">
            <a:extLst>
              <a:ext uri="{FF2B5EF4-FFF2-40B4-BE49-F238E27FC236}">
                <a16:creationId xmlns:a16="http://schemas.microsoft.com/office/drawing/2014/main" id="{553E06B5-B4DA-47A4-8D99-A4661F122B95}"/>
              </a:ext>
            </a:extLst>
          </p:cNvPr>
          <p:cNvPicPr>
            <a:picLocks noChangeAspect="1"/>
          </p:cNvPicPr>
          <p:nvPr/>
        </p:nvPicPr>
        <p:blipFill>
          <a:blip r:embed="rId2"/>
          <a:stretch>
            <a:fillRect/>
          </a:stretch>
        </p:blipFill>
        <p:spPr>
          <a:xfrm>
            <a:off x="282011" y="1142999"/>
            <a:ext cx="7556549" cy="1948544"/>
          </a:xfrm>
          <a:prstGeom prst="rect">
            <a:avLst/>
          </a:prstGeom>
        </p:spPr>
      </p:pic>
      <p:sp>
        <p:nvSpPr>
          <p:cNvPr id="2" name="TextBox 1">
            <a:extLst>
              <a:ext uri="{FF2B5EF4-FFF2-40B4-BE49-F238E27FC236}">
                <a16:creationId xmlns:a16="http://schemas.microsoft.com/office/drawing/2014/main" id="{DF1129A8-D340-F345-9A1A-CAAA4FC6CC26}"/>
              </a:ext>
            </a:extLst>
          </p:cNvPr>
          <p:cNvSpPr txBox="1"/>
          <p:nvPr/>
        </p:nvSpPr>
        <p:spPr>
          <a:xfrm>
            <a:off x="8141110" y="1391477"/>
            <a:ext cx="3451123" cy="3970318"/>
          </a:xfrm>
          <a:prstGeom prst="rect">
            <a:avLst/>
          </a:prstGeom>
          <a:noFill/>
        </p:spPr>
        <p:txBody>
          <a:bodyPr wrap="square" rtlCol="0">
            <a:spAutoFit/>
          </a:bodyPr>
          <a:lstStyle/>
          <a:p>
            <a:r>
              <a:rPr lang="en-GB" dirty="0">
                <a:solidFill>
                  <a:srgbClr val="0070C0"/>
                </a:solidFill>
              </a:rPr>
              <a:t>This a basic understanding which shows very limited knowledge and understanding.</a:t>
            </a:r>
          </a:p>
          <a:p>
            <a:endParaRPr lang="en-GB" dirty="0">
              <a:solidFill>
                <a:srgbClr val="0070C0"/>
              </a:solidFill>
            </a:endParaRPr>
          </a:p>
          <a:p>
            <a:endParaRPr lang="en-GB" dirty="0">
              <a:solidFill>
                <a:srgbClr val="0070C0"/>
              </a:solidFill>
            </a:endParaRPr>
          </a:p>
          <a:p>
            <a:r>
              <a:rPr lang="en-GB" dirty="0">
                <a:solidFill>
                  <a:srgbClr val="0070C0"/>
                </a:solidFill>
              </a:rPr>
              <a:t>There is little detail of distinguishing between minimising risk and assessing ‘risk benefit’ for an outdoor play activity involving a woodland tree swing. </a:t>
            </a:r>
          </a:p>
          <a:p>
            <a:endParaRPr lang="en-GB" dirty="0">
              <a:solidFill>
                <a:srgbClr val="0070C0"/>
              </a:solidFill>
            </a:endParaRPr>
          </a:p>
          <a:p>
            <a:r>
              <a:rPr lang="en-GB" dirty="0">
                <a:solidFill>
                  <a:srgbClr val="0070C0"/>
                </a:solidFill>
              </a:rPr>
              <a:t>There is little discussion and the response is simplistic.</a:t>
            </a:r>
            <a:endParaRPr lang="en-GB" dirty="0">
              <a:solidFill>
                <a:srgbClr val="0070C0"/>
              </a:solidFill>
              <a:effectLst/>
            </a:endParaRPr>
          </a:p>
        </p:txBody>
      </p:sp>
    </p:spTree>
    <p:extLst>
      <p:ext uri="{BB962C8B-B14F-4D97-AF65-F5344CB8AC3E}">
        <p14:creationId xmlns:p14="http://schemas.microsoft.com/office/powerpoint/2010/main" val="3741633348"/>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10 and mark scheme </a:t>
            </a:r>
          </a:p>
        </p:txBody>
      </p:sp>
      <p:pic>
        <p:nvPicPr>
          <p:cNvPr id="4" name="Picture 3">
            <a:extLst>
              <a:ext uri="{FF2B5EF4-FFF2-40B4-BE49-F238E27FC236}">
                <a16:creationId xmlns:a16="http://schemas.microsoft.com/office/drawing/2014/main" id="{0FC7F502-C3E7-4E9C-9D31-1023F19F57A0}"/>
              </a:ext>
            </a:extLst>
          </p:cNvPr>
          <p:cNvPicPr>
            <a:picLocks noChangeAspect="1"/>
          </p:cNvPicPr>
          <p:nvPr/>
        </p:nvPicPr>
        <p:blipFill rotWithShape="1">
          <a:blip r:embed="rId3"/>
          <a:srcRect b="9933"/>
          <a:stretch/>
        </p:blipFill>
        <p:spPr>
          <a:xfrm>
            <a:off x="282012" y="990599"/>
            <a:ext cx="5599344" cy="5823858"/>
          </a:xfrm>
          <a:prstGeom prst="rect">
            <a:avLst/>
          </a:prstGeom>
        </p:spPr>
      </p:pic>
      <p:sp>
        <p:nvSpPr>
          <p:cNvPr id="6" name="TextBox 5">
            <a:extLst>
              <a:ext uri="{FF2B5EF4-FFF2-40B4-BE49-F238E27FC236}">
                <a16:creationId xmlns:a16="http://schemas.microsoft.com/office/drawing/2014/main" id="{1D440FDF-5567-416E-B4A8-68E86E19A18B}"/>
              </a:ext>
            </a:extLst>
          </p:cNvPr>
          <p:cNvSpPr txBox="1"/>
          <p:nvPr/>
        </p:nvSpPr>
        <p:spPr>
          <a:xfrm>
            <a:off x="6096000" y="2043082"/>
            <a:ext cx="5881356" cy="4701287"/>
          </a:xfrm>
          <a:prstGeom prst="rect">
            <a:avLst/>
          </a:prstGeom>
          <a:noFill/>
        </p:spPr>
        <p:txBody>
          <a:bodyPr wrap="square">
            <a:spAutoFit/>
          </a:bodyPr>
          <a:lstStyle/>
          <a:p>
            <a:pPr>
              <a:spcAft>
                <a:spcPts val="600"/>
              </a:spcAft>
              <a:tabLst>
                <a:tab pos="5715000" algn="r"/>
              </a:tabLst>
            </a:pPr>
            <a:r>
              <a:rPr lang="en-GB" sz="1150" dirty="0">
                <a:effectLst/>
                <a:latin typeface="Arial" panose="020B0604020202020204" pitchFamily="34" charset="0"/>
                <a:ea typeface="Times New Roman" panose="02020603050405020304" pitchFamily="18" charset="0"/>
              </a:rPr>
              <a:t>Bronfenbrenner developed the five ecological systems theory in order to explain how all aspects of a child’s life, and the child’s environment affects how the child develops. One of the five systems include the microsystem which involves the child’s direct environment.  </a:t>
            </a:r>
            <a:endParaRPr lang="en-GB" sz="1150" dirty="0">
              <a:effectLst/>
              <a:latin typeface="Times New Roman" panose="02020603050405020304" pitchFamily="18" charset="0"/>
              <a:ea typeface="Times New Roman" panose="02020603050405020304" pitchFamily="18" charset="0"/>
            </a:endParaRPr>
          </a:p>
          <a:p>
            <a:pPr>
              <a:spcAft>
                <a:spcPts val="600"/>
              </a:spcAft>
              <a:tabLst>
                <a:tab pos="5715000" algn="r"/>
              </a:tabLst>
            </a:pPr>
            <a:r>
              <a:rPr lang="en-GB" sz="1150" dirty="0">
                <a:effectLst/>
                <a:latin typeface="Arial" panose="020B0604020202020204" pitchFamily="34" charset="0"/>
                <a:ea typeface="Times New Roman" panose="02020603050405020304" pitchFamily="18" charset="0"/>
              </a:rPr>
              <a:t>Discuss the importance of Bronfenbrenner’s microsystem in relation to developing fundamental relationships between the child’s family and the school to support the child’s development. </a:t>
            </a:r>
            <a:br>
              <a:rPr lang="en-GB" sz="1150" dirty="0">
                <a:effectLst/>
                <a:latin typeface="Times New Roman" panose="02020603050405020304" pitchFamily="18" charset="0"/>
                <a:ea typeface="Times New Roman" panose="02020603050405020304" pitchFamily="18" charset="0"/>
              </a:rPr>
            </a:br>
            <a:endParaRPr lang="en-GB" sz="1150" dirty="0">
              <a:effectLst/>
              <a:latin typeface="Times New Roman" panose="02020603050405020304" pitchFamily="18" charset="0"/>
              <a:ea typeface="Times New Roman" panose="02020603050405020304" pitchFamily="18" charset="0"/>
            </a:endParaRPr>
          </a:p>
          <a:p>
            <a:pPr>
              <a:spcAft>
                <a:spcPts val="600"/>
              </a:spcAft>
            </a:pPr>
            <a:r>
              <a:rPr lang="en-GB" sz="1150" dirty="0">
                <a:effectLst/>
                <a:latin typeface="Arial" panose="020B0604020202020204" pitchFamily="34" charset="0"/>
                <a:ea typeface="Times New Roman" panose="02020603050405020304" pitchFamily="18" charset="0"/>
              </a:rPr>
              <a:t>Award up to </a:t>
            </a:r>
            <a:r>
              <a:rPr lang="en-GB" sz="1150" b="1" dirty="0">
                <a:effectLst/>
                <a:latin typeface="Arial" panose="020B0604020202020204" pitchFamily="34" charset="0"/>
                <a:ea typeface="Times New Roman" panose="02020603050405020304" pitchFamily="18" charset="0"/>
              </a:rPr>
              <a:t>10 marks. </a:t>
            </a:r>
            <a:endParaRPr lang="en-GB" sz="1150" dirty="0">
              <a:effectLst/>
              <a:latin typeface="Times New Roman" panose="02020603050405020304" pitchFamily="18" charset="0"/>
              <a:ea typeface="Times New Roman" panose="02020603050405020304" pitchFamily="18" charset="0"/>
            </a:endParaRPr>
          </a:p>
          <a:p>
            <a:pPr>
              <a:spcAft>
                <a:spcPts val="600"/>
              </a:spcAft>
            </a:pPr>
            <a:r>
              <a:rPr lang="en-GB" sz="1150" b="1" dirty="0">
                <a:effectLst/>
                <a:latin typeface="Arial" panose="020B0604020202020204" pitchFamily="34" charset="0"/>
                <a:ea typeface="Times New Roman" panose="02020603050405020304" pitchFamily="18" charset="0"/>
              </a:rPr>
              <a:t>Award 0 marks </a:t>
            </a:r>
            <a:r>
              <a:rPr lang="en-GB" sz="1150" dirty="0">
                <a:effectLst/>
                <a:latin typeface="Arial" panose="020B0604020202020204" pitchFamily="34" charset="0"/>
                <a:ea typeface="Times New Roman" panose="02020603050405020304" pitchFamily="18" charset="0"/>
              </a:rPr>
              <a:t>for a response that is not creditworthy.</a:t>
            </a:r>
            <a:endParaRPr lang="en-GB" sz="1150" dirty="0">
              <a:effectLst/>
              <a:latin typeface="Times New Roman" panose="02020603050405020304" pitchFamily="18" charset="0"/>
              <a:ea typeface="Times New Roman" panose="02020603050405020304" pitchFamily="18" charset="0"/>
            </a:endParaRPr>
          </a:p>
          <a:p>
            <a:pPr>
              <a:spcAft>
                <a:spcPts val="600"/>
              </a:spcAft>
              <a:tabLst>
                <a:tab pos="5715000" algn="r"/>
              </a:tabLst>
            </a:pPr>
            <a:r>
              <a:rPr lang="en-GB" sz="1150" b="1" dirty="0">
                <a:effectLst/>
                <a:latin typeface="Arial" panose="020B0604020202020204" pitchFamily="34" charset="0"/>
                <a:ea typeface="Times New Roman" panose="02020603050405020304" pitchFamily="18" charset="0"/>
              </a:rPr>
              <a:t>Award 1-3 marks</a:t>
            </a:r>
            <a:r>
              <a:rPr lang="en-GB" sz="1150" dirty="0">
                <a:effectLst/>
                <a:latin typeface="Arial" panose="020B0604020202020204" pitchFamily="34" charset="0"/>
                <a:ea typeface="Times New Roman" panose="02020603050405020304" pitchFamily="18" charset="0"/>
              </a:rPr>
              <a:t> for a basic discussion which shows limited knowledge and understanding of the importance of developing fundamental relationships between the child’s family and the school to support child development</a:t>
            </a:r>
            <a:endParaRPr lang="en-GB" sz="1150" dirty="0">
              <a:effectLst/>
              <a:latin typeface="Times New Roman" panose="02020603050405020304" pitchFamily="18" charset="0"/>
              <a:ea typeface="Times New Roman" panose="02020603050405020304" pitchFamily="18" charset="0"/>
            </a:endParaRPr>
          </a:p>
          <a:p>
            <a:pPr>
              <a:spcAft>
                <a:spcPts val="600"/>
              </a:spcAft>
              <a:tabLst>
                <a:tab pos="5715000" algn="r"/>
              </a:tabLst>
            </a:pPr>
            <a:r>
              <a:rPr lang="en-GB" sz="1150" b="1" dirty="0">
                <a:effectLst/>
                <a:latin typeface="Arial" panose="020B0604020202020204" pitchFamily="34" charset="0"/>
                <a:ea typeface="Times New Roman" panose="02020603050405020304" pitchFamily="18" charset="0"/>
              </a:rPr>
              <a:t>Award 4-6 marks </a:t>
            </a:r>
            <a:r>
              <a:rPr lang="en-GB" sz="1150" dirty="0">
                <a:effectLst/>
                <a:latin typeface="Arial" panose="020B0604020202020204" pitchFamily="34" charset="0"/>
                <a:ea typeface="Times New Roman" panose="02020603050405020304" pitchFamily="18" charset="0"/>
              </a:rPr>
              <a:t>for a good discussion which shows some knowledge and understanding of the importance of developing fundamental relationships between the child’s family and the school to support child development</a:t>
            </a:r>
            <a:endParaRPr lang="en-GB" sz="1150" dirty="0">
              <a:effectLst/>
              <a:latin typeface="Times New Roman" panose="02020603050405020304" pitchFamily="18" charset="0"/>
              <a:ea typeface="Times New Roman" panose="02020603050405020304" pitchFamily="18" charset="0"/>
            </a:endParaRPr>
          </a:p>
          <a:p>
            <a:pPr>
              <a:spcAft>
                <a:spcPts val="600"/>
              </a:spcAft>
              <a:tabLst>
                <a:tab pos="5715000" algn="r"/>
              </a:tabLst>
            </a:pPr>
            <a:r>
              <a:rPr lang="en-GB" sz="1150" b="1" dirty="0">
                <a:effectLst/>
                <a:latin typeface="Arial" panose="020B0604020202020204" pitchFamily="34" charset="0"/>
                <a:ea typeface="Times New Roman" panose="02020603050405020304" pitchFamily="18" charset="0"/>
              </a:rPr>
              <a:t>Award 7-9 marks </a:t>
            </a:r>
            <a:r>
              <a:rPr lang="en-GB" sz="1150" dirty="0">
                <a:effectLst/>
                <a:latin typeface="Arial" panose="020B0604020202020204" pitchFamily="34" charset="0"/>
                <a:ea typeface="Times New Roman" panose="02020603050405020304" pitchFamily="18" charset="0"/>
              </a:rPr>
              <a:t>for a very good discussion which shows knowledge and understanding the importance of developing fundamental relationships between the child’s family and the school to support child development</a:t>
            </a:r>
            <a:endParaRPr lang="en-GB" sz="1150" dirty="0">
              <a:effectLst/>
              <a:latin typeface="Times New Roman" panose="02020603050405020304" pitchFamily="18" charset="0"/>
              <a:ea typeface="Times New Roman" panose="02020603050405020304" pitchFamily="18" charset="0"/>
            </a:endParaRPr>
          </a:p>
          <a:p>
            <a:pPr>
              <a:spcAft>
                <a:spcPts val="600"/>
              </a:spcAft>
              <a:tabLst>
                <a:tab pos="5715000" algn="r"/>
              </a:tabLst>
            </a:pPr>
            <a:r>
              <a:rPr lang="en-GB" sz="1150" b="1" dirty="0">
                <a:effectLst/>
                <a:latin typeface="Arial" panose="020B0604020202020204" pitchFamily="34" charset="0"/>
                <a:ea typeface="Times New Roman" panose="02020603050405020304" pitchFamily="18" charset="0"/>
              </a:rPr>
              <a:t>Award 10 marks </a:t>
            </a:r>
            <a:r>
              <a:rPr lang="en-GB" sz="1150" dirty="0">
                <a:effectLst/>
                <a:latin typeface="Arial" panose="020B0604020202020204" pitchFamily="34" charset="0"/>
                <a:ea typeface="Times New Roman" panose="02020603050405020304" pitchFamily="18" charset="0"/>
              </a:rPr>
              <a:t>for an excellent discussion which shows detailed knowledge and understanding the importance of developing fundamental relationships between the child’s family and the school to support child development</a:t>
            </a:r>
            <a:endParaRPr lang="en-GB" sz="1150" dirty="0">
              <a:effectLst/>
              <a:latin typeface="Times New Roman" panose="02020603050405020304" pitchFamily="18" charset="0"/>
              <a:ea typeface="Times New Roman" panose="02020603050405020304" pitchFamily="18" charset="0"/>
            </a:endParaRPr>
          </a:p>
        </p:txBody>
      </p:sp>
      <p:sp>
        <p:nvSpPr>
          <p:cNvPr id="7" name="TextBox 6">
            <a:extLst>
              <a:ext uri="{FF2B5EF4-FFF2-40B4-BE49-F238E27FC236}">
                <a16:creationId xmlns:a16="http://schemas.microsoft.com/office/drawing/2014/main" id="{75AC5B77-1ECA-4B14-B719-77995F816A3F}"/>
              </a:ext>
            </a:extLst>
          </p:cNvPr>
          <p:cNvSpPr txBox="1"/>
          <p:nvPr/>
        </p:nvSpPr>
        <p:spPr>
          <a:xfrm>
            <a:off x="9144000" y="6535569"/>
            <a:ext cx="2765989" cy="276999"/>
          </a:xfrm>
          <a:prstGeom prst="rect">
            <a:avLst/>
          </a:prstGeom>
          <a:noFill/>
        </p:spPr>
        <p:txBody>
          <a:bodyPr wrap="square" rtlCol="0">
            <a:spAutoFit/>
          </a:bodyPr>
          <a:lstStyle/>
          <a:p>
            <a:r>
              <a:rPr lang="en-GB" sz="1200" i="1" dirty="0"/>
              <a:t>Mark scheme continued on next page</a:t>
            </a:r>
          </a:p>
        </p:txBody>
      </p:sp>
      <p:sp>
        <p:nvSpPr>
          <p:cNvPr id="9" name="TextBox 8">
            <a:extLst>
              <a:ext uri="{FF2B5EF4-FFF2-40B4-BE49-F238E27FC236}">
                <a16:creationId xmlns:a16="http://schemas.microsoft.com/office/drawing/2014/main" id="{B8A84C9A-BBC7-4C71-B1DD-7D4AE0FF649B}"/>
              </a:ext>
            </a:extLst>
          </p:cNvPr>
          <p:cNvSpPr txBox="1"/>
          <p:nvPr/>
        </p:nvSpPr>
        <p:spPr>
          <a:xfrm>
            <a:off x="6096000" y="990599"/>
            <a:ext cx="5881356" cy="954107"/>
          </a:xfrm>
          <a:prstGeom prst="rect">
            <a:avLst/>
          </a:prstGeom>
          <a:noFill/>
        </p:spPr>
        <p:txBody>
          <a:bodyPr wrap="square">
            <a:spAutoFit/>
          </a:bodyPr>
          <a:lstStyle/>
          <a:p>
            <a:r>
              <a:rPr lang="en-US" sz="1400" i="1" dirty="0"/>
              <a:t>Describe / Discuss </a:t>
            </a:r>
          </a:p>
          <a:p>
            <a:r>
              <a:rPr lang="en-US" sz="1400" i="1" dirty="0"/>
              <a:t>Provide details of an effect or impact, i.e. what has changed/happened Examine an issue in detail/in a structured way, taking into account different ideas </a:t>
            </a:r>
            <a:endParaRPr lang="en-GB" sz="1400" i="1" dirty="0"/>
          </a:p>
        </p:txBody>
      </p:sp>
    </p:spTree>
    <p:extLst>
      <p:ext uri="{BB962C8B-B14F-4D97-AF65-F5344CB8AC3E}">
        <p14:creationId xmlns:p14="http://schemas.microsoft.com/office/powerpoint/2010/main" val="41071865"/>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17967" y="954157"/>
            <a:ext cx="3752873" cy="5406886"/>
          </a:xfrm>
          <a:prstGeom prst="wedgeRoundRectCallout">
            <a:avLst>
              <a:gd name="adj1" fmla="val -51466"/>
              <a:gd name="adj2" fmla="val 57737"/>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sz="1800" i="1" dirty="0">
              <a:solidFill>
                <a:srgbClr val="0070C0"/>
              </a:solidFill>
            </a:endParaRPr>
          </a:p>
          <a:p>
            <a:endParaRPr lang="en-GB" i="1" dirty="0">
              <a:solidFill>
                <a:srgbClr val="0070C0"/>
              </a:solidFill>
            </a:endParaRPr>
          </a:p>
          <a:p>
            <a:r>
              <a:rPr lang="en-GB" sz="1800" i="1" dirty="0">
                <a:solidFill>
                  <a:srgbClr val="0070C0"/>
                </a:solidFill>
              </a:rPr>
              <a:t>    </a:t>
            </a:r>
          </a:p>
          <a:p>
            <a:r>
              <a:rPr lang="en-GB" sz="1800" i="1" dirty="0">
                <a:solidFill>
                  <a:srgbClr val="0070C0"/>
                </a:solidFill>
              </a:rPr>
              <a:t>2 marks awarded</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1 with Examiner’s comments</a:t>
            </a:r>
          </a:p>
        </p:txBody>
      </p:sp>
      <p:pic>
        <p:nvPicPr>
          <p:cNvPr id="3" name="Picture 2">
            <a:extLst>
              <a:ext uri="{FF2B5EF4-FFF2-40B4-BE49-F238E27FC236}">
                <a16:creationId xmlns:a16="http://schemas.microsoft.com/office/drawing/2014/main" id="{7E001813-302F-4428-95CC-F5B1CBD0067F}"/>
              </a:ext>
            </a:extLst>
          </p:cNvPr>
          <p:cNvPicPr>
            <a:picLocks noChangeAspect="1"/>
          </p:cNvPicPr>
          <p:nvPr/>
        </p:nvPicPr>
        <p:blipFill>
          <a:blip r:embed="rId2"/>
          <a:stretch>
            <a:fillRect/>
          </a:stretch>
        </p:blipFill>
        <p:spPr>
          <a:xfrm>
            <a:off x="0" y="1165159"/>
            <a:ext cx="7855404" cy="2263841"/>
          </a:xfrm>
          <a:prstGeom prst="rect">
            <a:avLst/>
          </a:prstGeom>
        </p:spPr>
      </p:pic>
      <p:sp>
        <p:nvSpPr>
          <p:cNvPr id="2" name="TextBox 1">
            <a:extLst>
              <a:ext uri="{FF2B5EF4-FFF2-40B4-BE49-F238E27FC236}">
                <a16:creationId xmlns:a16="http://schemas.microsoft.com/office/drawing/2014/main" id="{CDB8BF0F-D845-FD47-B0EA-3569797F2627}"/>
              </a:ext>
            </a:extLst>
          </p:cNvPr>
          <p:cNvSpPr txBox="1"/>
          <p:nvPr/>
        </p:nvSpPr>
        <p:spPr>
          <a:xfrm>
            <a:off x="8165205" y="1056068"/>
            <a:ext cx="3602723" cy="5078313"/>
          </a:xfrm>
          <a:prstGeom prst="rect">
            <a:avLst/>
          </a:prstGeom>
          <a:noFill/>
        </p:spPr>
        <p:txBody>
          <a:bodyPr wrap="square" rtlCol="0">
            <a:spAutoFit/>
          </a:bodyPr>
          <a:lstStyle/>
          <a:p>
            <a:r>
              <a:rPr lang="en-GB" dirty="0">
                <a:solidFill>
                  <a:srgbClr val="0070C0"/>
                </a:solidFill>
              </a:rPr>
              <a:t>This response provides a basic discussion which shows a limited knowledge range and a basic understanding of the benefits of adolescents engaging in individual or group sporting activities. There are short sentences or statements rather than a discussion, and repetition of the question which forms the majority of the response. There is little discussion and the response is simplistic, further discussion on how sporting activities benefit adolescents mentally or how it is good for the body and mind may have increased the allocated marks.</a:t>
            </a:r>
          </a:p>
        </p:txBody>
      </p:sp>
    </p:spTree>
    <p:extLst>
      <p:ext uri="{BB962C8B-B14F-4D97-AF65-F5344CB8AC3E}">
        <p14:creationId xmlns:p14="http://schemas.microsoft.com/office/powerpoint/2010/main" val="4033031116"/>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10 and mark scheme </a:t>
            </a:r>
          </a:p>
        </p:txBody>
      </p:sp>
      <p:sp>
        <p:nvSpPr>
          <p:cNvPr id="7" name="TextBox 6">
            <a:extLst>
              <a:ext uri="{FF2B5EF4-FFF2-40B4-BE49-F238E27FC236}">
                <a16:creationId xmlns:a16="http://schemas.microsoft.com/office/drawing/2014/main" id="{F4E3E477-47D3-4169-AF3E-7FBB7C3379DE}"/>
              </a:ext>
            </a:extLst>
          </p:cNvPr>
          <p:cNvSpPr txBox="1"/>
          <p:nvPr/>
        </p:nvSpPr>
        <p:spPr>
          <a:xfrm>
            <a:off x="282011" y="1155684"/>
            <a:ext cx="5639818" cy="5616922"/>
          </a:xfrm>
          <a:prstGeom prst="rect">
            <a:avLst/>
          </a:prstGeom>
          <a:noFill/>
        </p:spPr>
        <p:txBody>
          <a:bodyPr wrap="square">
            <a:spAutoFit/>
          </a:bodyPr>
          <a:lstStyle/>
          <a:p>
            <a:r>
              <a:rPr lang="en-GB" sz="1200" dirty="0">
                <a:effectLst/>
                <a:latin typeface="Arial" panose="020B0604020202020204" pitchFamily="34" charset="0"/>
                <a:ea typeface="Times New Roman" panose="02020603050405020304" pitchFamily="18" charset="0"/>
              </a:rPr>
              <a:t>Responses may refer to: </a:t>
            </a:r>
            <a:endParaRPr lang="en-GB" sz="12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Interpersonal interactions and immediate surroundings are fundamental to relationships between the child’s family and the school to support child development. </a:t>
            </a:r>
            <a:endParaRPr lang="en-GB" sz="12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Relationship between an individual and his or her parents / siblings / school environment has a significant impact on child development </a:t>
            </a:r>
            <a:endParaRPr lang="en-GB" sz="12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The Bronfenbrenner theory suggests that the microsystem is the smallest and most immediate environment in which children live and is important in the relationship between the child and their family</a:t>
            </a:r>
          </a:p>
          <a:p>
            <a:pPr marL="342900" lvl="0" indent="-342900">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The microsystem comprises relationships / daily home life / school or day-care /peer group / community environment of the children –fundamental for positive relationships and development</a:t>
            </a:r>
            <a:endParaRPr lang="en-GB" sz="12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Impact on social and emotional development typically involve personal relationships with family members, classmates, teachers and carers</a:t>
            </a:r>
            <a:endParaRPr lang="en-GB" sz="12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The relationships between groups or individuals interacting with children</a:t>
            </a:r>
            <a:r>
              <a:rPr lang="en-GB" sz="1200" dirty="0">
                <a:solidFill>
                  <a:srgbClr val="FF0000"/>
                </a:solidFill>
                <a:effectLst/>
                <a:latin typeface="Arial" panose="020B0604020202020204" pitchFamily="34" charset="0"/>
                <a:ea typeface="Times New Roman" panose="02020603050405020304" pitchFamily="18" charset="0"/>
              </a:rPr>
              <a:t> </a:t>
            </a:r>
            <a:r>
              <a:rPr lang="en-GB" sz="1200" dirty="0">
                <a:solidFill>
                  <a:srgbClr val="000000"/>
                </a:solidFill>
                <a:effectLst/>
                <a:latin typeface="Arial" panose="020B0604020202020204" pitchFamily="34" charset="0"/>
                <a:ea typeface="Times New Roman" panose="02020603050405020304" pitchFamily="18" charset="0"/>
              </a:rPr>
              <a:t>will affect how children grow / develop social skills / make relationships/ attachments etc. </a:t>
            </a:r>
            <a:endParaRPr lang="en-GB" sz="12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Relationships influence how children treat other children</a:t>
            </a:r>
            <a:r>
              <a:rPr lang="en-GB" sz="1200" dirty="0">
                <a:solidFill>
                  <a:srgbClr val="FF0000"/>
                </a:solidFill>
                <a:effectLst/>
                <a:latin typeface="Arial" panose="020B0604020202020204" pitchFamily="34" charset="0"/>
                <a:ea typeface="Times New Roman" panose="02020603050405020304" pitchFamily="18" charset="0"/>
              </a:rPr>
              <a:t> </a:t>
            </a:r>
            <a:r>
              <a:rPr lang="en-GB" sz="1200" dirty="0">
                <a:solidFill>
                  <a:srgbClr val="000000"/>
                </a:solidFill>
                <a:effectLst/>
                <a:latin typeface="Arial" panose="020B0604020202020204" pitchFamily="34" charset="0"/>
                <a:ea typeface="Times New Roman" panose="02020603050405020304" pitchFamily="18" charset="0"/>
              </a:rPr>
              <a:t>/ nurturing and more supportive interactions/ relationships they maintain / children’s development in social skills / development of emotions and resilience etc. </a:t>
            </a:r>
            <a:endParaRPr lang="en-GB" sz="12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Bronfenbrenner found it is possible for siblings who find themselves in the same ecological system to experience very different environments / development of each child to progress in different manners </a:t>
            </a:r>
            <a:endParaRPr lang="en-GB" sz="12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Individual children</a:t>
            </a:r>
            <a:r>
              <a:rPr lang="en-GB" sz="1200" dirty="0">
                <a:solidFill>
                  <a:srgbClr val="FF0000"/>
                </a:solidFill>
                <a:effectLst/>
                <a:latin typeface="Arial" panose="020B0604020202020204" pitchFamily="34" charset="0"/>
                <a:ea typeface="Times New Roman" panose="02020603050405020304" pitchFamily="18" charset="0"/>
              </a:rPr>
              <a:t> </a:t>
            </a:r>
            <a:r>
              <a:rPr lang="en-GB" sz="1200" dirty="0">
                <a:solidFill>
                  <a:srgbClr val="000000"/>
                </a:solidFill>
                <a:effectLst/>
                <a:latin typeface="Arial" panose="020B0604020202020204" pitchFamily="34" charset="0"/>
                <a:ea typeface="Times New Roman" panose="02020603050405020304" pitchFamily="18" charset="0"/>
              </a:rPr>
              <a:t>particular personality traits affect how their relationships with others develop fundamental relationships e.g. temperament / genetics / biological factors / experiences etc.</a:t>
            </a:r>
            <a:endParaRPr lang="en-GB" sz="12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Children’s relationships shape the way they see the world and affect all areas of their development in fundamental relationships between the child family and the school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SzPts val="1000"/>
              <a:buFont typeface="Symbol" panose="05050102010706020507" pitchFamily="18" charset="2"/>
              <a:buChar char=""/>
              <a:tabLst>
                <a:tab pos="457200" algn="l"/>
              </a:tabLst>
            </a:pPr>
            <a:endParaRPr lang="en-GB" sz="1100" dirty="0">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B2CD397D-8A78-40E5-A7FC-59A91716FB8C}"/>
              </a:ext>
            </a:extLst>
          </p:cNvPr>
          <p:cNvSpPr txBox="1"/>
          <p:nvPr/>
        </p:nvSpPr>
        <p:spPr>
          <a:xfrm>
            <a:off x="6378010" y="1038055"/>
            <a:ext cx="5639818" cy="5986254"/>
          </a:xfrm>
          <a:prstGeom prst="rect">
            <a:avLst/>
          </a:prstGeom>
          <a:noFill/>
        </p:spPr>
        <p:txBody>
          <a:bodyPr wrap="square">
            <a:spAutoFit/>
          </a:bodyPr>
          <a:lstStyle/>
          <a:p>
            <a:pPr marL="342900" indent="-342900">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Developing fundamental relationships between the children family and the school to support child development is significant to create stable and responsive relationships </a:t>
            </a:r>
            <a:endParaRPr lang="en-GB" sz="12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Positive relationships with the school are important as children sees how adults behave and communicate with other people in their life and will learn to act this way in their relationships with others</a:t>
            </a:r>
            <a:endParaRPr lang="en-GB" sz="12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Through positive relationships children learn how to: think / understand / communicate / behave, show emotions / and develop social skills etc. </a:t>
            </a:r>
            <a:endParaRPr lang="en-GB" sz="12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The relationship a child develops between home and school is critical for their positive development: children</a:t>
            </a:r>
            <a:r>
              <a:rPr lang="en-GB" sz="1200" dirty="0">
                <a:solidFill>
                  <a:srgbClr val="FF0000"/>
                </a:solidFill>
                <a:effectLst/>
                <a:latin typeface="Arial" panose="020B0604020202020204" pitchFamily="34" charset="0"/>
                <a:ea typeface="Times New Roman" panose="02020603050405020304" pitchFamily="18" charset="0"/>
              </a:rPr>
              <a:t> </a:t>
            </a:r>
            <a:r>
              <a:rPr lang="en-GB" sz="1200" dirty="0">
                <a:solidFill>
                  <a:srgbClr val="000000"/>
                </a:solidFill>
                <a:effectLst/>
                <a:latin typeface="Arial" panose="020B0604020202020204" pitchFamily="34" charset="0"/>
                <a:ea typeface="Times New Roman" panose="02020603050405020304" pitchFamily="18" charset="0"/>
              </a:rPr>
              <a:t>are influenced as they spend so much time at school / highly influenced by peers / influence d by behaviours / influenced by social skills/ influenced by others / the environment as a whole etc. </a:t>
            </a:r>
          </a:p>
          <a:p>
            <a:pPr marL="342900" lvl="0" indent="-342900">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Positive attachments and interactions with other adults in a child life will help children to progress socially and develop more complex relationships</a:t>
            </a:r>
            <a:endParaRPr lang="en-GB" sz="12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Children</a:t>
            </a:r>
            <a:r>
              <a:rPr lang="en-GB" sz="1200" dirty="0">
                <a:solidFill>
                  <a:srgbClr val="FF0000"/>
                </a:solidFill>
                <a:effectLst/>
                <a:latin typeface="Arial" panose="020B0604020202020204" pitchFamily="34" charset="0"/>
                <a:ea typeface="Times New Roman" panose="02020603050405020304" pitchFamily="18" charset="0"/>
              </a:rPr>
              <a:t> </a:t>
            </a:r>
            <a:r>
              <a:rPr lang="en-GB" sz="1200" dirty="0">
                <a:solidFill>
                  <a:srgbClr val="000000"/>
                </a:solidFill>
                <a:effectLst/>
                <a:latin typeface="Arial" panose="020B0604020202020204" pitchFamily="34" charset="0"/>
                <a:ea typeface="Times New Roman" panose="02020603050405020304" pitchFamily="18" charset="0"/>
              </a:rPr>
              <a:t>need to form on-going / stable / long-term / relationships with caring and supportive adults who have a stake in their development </a:t>
            </a:r>
            <a:endParaRPr lang="en-GB" sz="12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Relationships impact significantly on children</a:t>
            </a:r>
            <a:r>
              <a:rPr lang="en-GB" sz="1200" dirty="0">
                <a:solidFill>
                  <a:srgbClr val="FF0000"/>
                </a:solidFill>
                <a:effectLst/>
                <a:latin typeface="Arial" panose="020B0604020202020204" pitchFamily="34" charset="0"/>
                <a:ea typeface="Times New Roman" panose="02020603050405020304" pitchFamily="18" charset="0"/>
              </a:rPr>
              <a:t> </a:t>
            </a:r>
            <a:r>
              <a:rPr lang="en-GB" sz="1200" dirty="0">
                <a:solidFill>
                  <a:srgbClr val="000000"/>
                </a:solidFill>
                <a:effectLst/>
                <a:latin typeface="Arial" panose="020B0604020202020204" pitchFamily="34" charset="0"/>
                <a:ea typeface="Times New Roman" panose="02020603050405020304" pitchFamily="18" charset="0"/>
              </a:rPr>
              <a:t>throughout their lives e.g. the home system - the larger school system - to the expansive system which includes society and culture -each ecological systems inevitably interact with and influence each other in all aspects of the children</a:t>
            </a:r>
            <a:r>
              <a:rPr lang="en-GB" sz="1200" dirty="0">
                <a:solidFill>
                  <a:srgbClr val="FF0000"/>
                </a:solidFill>
                <a:effectLst/>
                <a:latin typeface="Arial" panose="020B0604020202020204" pitchFamily="34" charset="0"/>
                <a:ea typeface="Times New Roman" panose="02020603050405020304" pitchFamily="18" charset="0"/>
              </a:rPr>
              <a:t> </a:t>
            </a:r>
            <a:r>
              <a:rPr lang="en-GB" sz="1200" dirty="0">
                <a:solidFill>
                  <a:srgbClr val="000000"/>
                </a:solidFill>
                <a:effectLst/>
                <a:latin typeface="Arial" panose="020B0604020202020204" pitchFamily="34" charset="0"/>
                <a:ea typeface="Times New Roman" panose="02020603050405020304" pitchFamily="18" charset="0"/>
              </a:rPr>
              <a:t>lives </a:t>
            </a:r>
            <a:endParaRPr lang="en-GB" sz="12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200" dirty="0">
                <a:solidFill>
                  <a:srgbClr val="000000"/>
                </a:solidFill>
                <a:effectLst/>
                <a:latin typeface="Arial" panose="020B0604020202020204" pitchFamily="34" charset="0"/>
                <a:ea typeface="Times New Roman" panose="02020603050405020304" pitchFamily="18" charset="0"/>
              </a:rPr>
              <a:t>Bronfenbrenner</a:t>
            </a:r>
            <a:r>
              <a:rPr lang="en-GB" sz="1200" dirty="0">
                <a:solidFill>
                  <a:srgbClr val="FF0000"/>
                </a:solidFill>
                <a:effectLst/>
                <a:latin typeface="Arial" panose="020B0604020202020204" pitchFamily="34" charset="0"/>
                <a:ea typeface="Times New Roman" panose="02020603050405020304" pitchFamily="18" charset="0"/>
              </a:rPr>
              <a:t> </a:t>
            </a:r>
            <a:r>
              <a:rPr lang="en-GB" sz="1200" dirty="0">
                <a:solidFill>
                  <a:srgbClr val="000000"/>
                </a:solidFill>
                <a:effectLst/>
                <a:latin typeface="Arial" panose="020B0604020202020204" pitchFamily="34" charset="0"/>
                <a:ea typeface="Times New Roman" panose="02020603050405020304" pitchFamily="18" charset="0"/>
              </a:rPr>
              <a:t>sees the instability and unpredictability of modern family life as the most destructive force to a child or</a:t>
            </a:r>
            <a:r>
              <a:rPr lang="en-GB" sz="1200" dirty="0">
                <a:solidFill>
                  <a:srgbClr val="FF0000"/>
                </a:solidFill>
                <a:effectLst/>
                <a:latin typeface="Arial" panose="020B0604020202020204" pitchFamily="34" charset="0"/>
                <a:ea typeface="Times New Roman" panose="02020603050405020304" pitchFamily="18" charset="0"/>
              </a:rPr>
              <a:t> </a:t>
            </a:r>
            <a:r>
              <a:rPr lang="en-GB" sz="1200" dirty="0">
                <a:solidFill>
                  <a:srgbClr val="000000"/>
                </a:solidFill>
                <a:effectLst/>
                <a:latin typeface="Arial" panose="020B0604020202020204" pitchFamily="34" charset="0"/>
                <a:ea typeface="Times New Roman" panose="02020603050405020304" pitchFamily="18" charset="0"/>
              </a:rPr>
              <a:t>development / absent parent / long child-care hours / broken homes / separation and divorce / instability / poverty / insecurity etc.</a:t>
            </a:r>
            <a:endParaRPr lang="en-GB" sz="12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r>
              <a:rPr lang="en-GB" sz="1200" b="1" dirty="0">
                <a:solidFill>
                  <a:srgbClr val="000000"/>
                </a:solidFill>
                <a:effectLst/>
                <a:latin typeface="Arial" panose="020B0604020202020204" pitchFamily="34" charset="0"/>
                <a:ea typeface="Times New Roman" panose="02020603050405020304" pitchFamily="18" charset="0"/>
              </a:rPr>
              <a:t>Children learn from relationships they see around them </a:t>
            </a:r>
            <a:r>
              <a:rPr lang="en-GB" sz="1200" dirty="0">
                <a:solidFill>
                  <a:srgbClr val="000000"/>
                </a:solidFill>
                <a:effectLst/>
                <a:latin typeface="Arial" panose="020B0604020202020204" pitchFamily="34" charset="0"/>
                <a:ea typeface="Times New Roman" panose="02020603050405020304" pitchFamily="18" charset="0"/>
              </a:rPr>
              <a:t>- about what the world is like and how to act in the world / how to think / understand / communicate / behave / respond /show emotions / and develop social skills</a:t>
            </a:r>
            <a:endParaRPr lang="en-GB" sz="1200" dirty="0">
              <a:effectLst/>
              <a:latin typeface="Times New Roman" panose="02020603050405020304" pitchFamily="18" charset="0"/>
              <a:ea typeface="Times New Roman" panose="02020603050405020304" pitchFamily="18" charset="0"/>
            </a:endParaRPr>
          </a:p>
          <a:p>
            <a:r>
              <a:rPr lang="en-GB" sz="1200" dirty="0">
                <a:solidFill>
                  <a:srgbClr val="000000"/>
                </a:solidFill>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r>
              <a:rPr lang="en-GB" sz="1200" dirty="0">
                <a:solidFill>
                  <a:srgbClr val="000000"/>
                </a:solidFill>
                <a:effectLst/>
                <a:latin typeface="Arial" panose="020B0604020202020204" pitchFamily="34" charset="0"/>
                <a:ea typeface="Times New Roman" panose="02020603050405020304" pitchFamily="18" charset="0"/>
              </a:rPr>
              <a:t>This list is not exhaustive. </a:t>
            </a:r>
            <a:endParaRPr lang="en-GB" sz="1200" dirty="0">
              <a:effectLst/>
              <a:latin typeface="Times New Roman" panose="02020603050405020304" pitchFamily="18" charset="0"/>
              <a:ea typeface="Times New Roman" panose="02020603050405020304" pitchFamily="18" charset="0"/>
            </a:endParaRPr>
          </a:p>
          <a:p>
            <a:r>
              <a:rPr lang="en-GB" sz="12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200" dirty="0">
              <a:effectLst/>
              <a:latin typeface="Times New Roman" panose="02020603050405020304" pitchFamily="18" charset="0"/>
              <a:ea typeface="Times New Roman" panose="02020603050405020304" pitchFamily="18" charset="0"/>
            </a:endParaRPr>
          </a:p>
          <a:p>
            <a:pPr marL="342900" lvl="0" indent="-342900">
              <a:buSzPts val="1000"/>
              <a:buFont typeface="Symbol" panose="05050102010706020507" pitchFamily="18" charset="2"/>
              <a:buChar char=""/>
              <a:tabLst>
                <a:tab pos="457200" algn="l"/>
              </a:tabLst>
            </a:pPr>
            <a:endParaRPr lang="en-GB" sz="11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78498571"/>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0878" y="954157"/>
            <a:ext cx="374996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sz="1800" i="1" dirty="0">
              <a:solidFill>
                <a:srgbClr val="0070C0"/>
              </a:solidFill>
            </a:endParaRPr>
          </a:p>
          <a:p>
            <a:endParaRPr lang="en-GB" i="1" dirty="0">
              <a:solidFill>
                <a:srgbClr val="0070C0"/>
              </a:solidFill>
            </a:endParaRPr>
          </a:p>
          <a:p>
            <a:r>
              <a:rPr lang="en-GB" sz="1800" i="1" dirty="0">
                <a:solidFill>
                  <a:srgbClr val="0070C0"/>
                </a:solidFill>
              </a:rPr>
              <a:t>   9 marks awarded</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10 with Examiner’s comments</a:t>
            </a:r>
          </a:p>
        </p:txBody>
      </p:sp>
      <p:pic>
        <p:nvPicPr>
          <p:cNvPr id="3" name="Picture 2">
            <a:extLst>
              <a:ext uri="{FF2B5EF4-FFF2-40B4-BE49-F238E27FC236}">
                <a16:creationId xmlns:a16="http://schemas.microsoft.com/office/drawing/2014/main" id="{2B01FADB-B7EE-49AA-A55D-D4A50A5B5B54}"/>
              </a:ext>
            </a:extLst>
          </p:cNvPr>
          <p:cNvPicPr>
            <a:picLocks noChangeAspect="1"/>
          </p:cNvPicPr>
          <p:nvPr/>
        </p:nvPicPr>
        <p:blipFill>
          <a:blip r:embed="rId2"/>
          <a:stretch>
            <a:fillRect/>
          </a:stretch>
        </p:blipFill>
        <p:spPr>
          <a:xfrm>
            <a:off x="201061" y="1202635"/>
            <a:ext cx="7571340" cy="1090989"/>
          </a:xfrm>
          <a:prstGeom prst="rect">
            <a:avLst/>
          </a:prstGeom>
        </p:spPr>
      </p:pic>
      <p:pic>
        <p:nvPicPr>
          <p:cNvPr id="5" name="Picture 4">
            <a:extLst>
              <a:ext uri="{FF2B5EF4-FFF2-40B4-BE49-F238E27FC236}">
                <a16:creationId xmlns:a16="http://schemas.microsoft.com/office/drawing/2014/main" id="{33669598-233D-4C2A-A8D9-6AFEDDF1CBEF}"/>
              </a:ext>
            </a:extLst>
          </p:cNvPr>
          <p:cNvPicPr>
            <a:picLocks noChangeAspect="1"/>
          </p:cNvPicPr>
          <p:nvPr/>
        </p:nvPicPr>
        <p:blipFill>
          <a:blip r:embed="rId3"/>
          <a:stretch>
            <a:fillRect/>
          </a:stretch>
        </p:blipFill>
        <p:spPr>
          <a:xfrm>
            <a:off x="160562" y="2488154"/>
            <a:ext cx="7652337" cy="3147332"/>
          </a:xfrm>
          <a:prstGeom prst="rect">
            <a:avLst/>
          </a:prstGeom>
        </p:spPr>
      </p:pic>
      <p:sp>
        <p:nvSpPr>
          <p:cNvPr id="2" name="TextBox 1">
            <a:extLst>
              <a:ext uri="{FF2B5EF4-FFF2-40B4-BE49-F238E27FC236}">
                <a16:creationId xmlns:a16="http://schemas.microsoft.com/office/drawing/2014/main" id="{834F510D-35D2-B64C-A19B-16A7799A940C}"/>
              </a:ext>
            </a:extLst>
          </p:cNvPr>
          <p:cNvSpPr txBox="1"/>
          <p:nvPr/>
        </p:nvSpPr>
        <p:spPr>
          <a:xfrm>
            <a:off x="8170606" y="1222514"/>
            <a:ext cx="3480620" cy="4801314"/>
          </a:xfrm>
          <a:prstGeom prst="rect">
            <a:avLst/>
          </a:prstGeom>
          <a:noFill/>
        </p:spPr>
        <p:txBody>
          <a:bodyPr wrap="square" rtlCol="0">
            <a:spAutoFit/>
          </a:bodyPr>
          <a:lstStyle/>
          <a:p>
            <a:r>
              <a:rPr lang="en-GB" dirty="0">
                <a:solidFill>
                  <a:srgbClr val="0070C0"/>
                </a:solidFill>
              </a:rPr>
              <a:t>This is a very good discussion which shows knowledge and understanding. The candidate has discussed the importance of developing fundamental relationships between the child’s family and made valid and significant points of Bronfenbrenner's theory. </a:t>
            </a:r>
          </a:p>
          <a:p>
            <a:r>
              <a:rPr lang="en-GB" dirty="0">
                <a:solidFill>
                  <a:srgbClr val="0070C0"/>
                </a:solidFill>
              </a:rPr>
              <a:t>There is a developed discussion of the importance of the school’s role in supporting the child’s development while developing positive relationships with the family. A very good range of areas discussed. </a:t>
            </a:r>
            <a:br>
              <a:rPr lang="en-GB" dirty="0"/>
            </a:br>
            <a:endParaRPr lang="en-GB" dirty="0">
              <a:effectLst/>
            </a:endParaRPr>
          </a:p>
        </p:txBody>
      </p:sp>
    </p:spTree>
    <p:extLst>
      <p:ext uri="{BB962C8B-B14F-4D97-AF65-F5344CB8AC3E}">
        <p14:creationId xmlns:p14="http://schemas.microsoft.com/office/powerpoint/2010/main" val="4010840433"/>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r>
              <a:rPr lang="en-GB" sz="1800" i="1" dirty="0">
                <a:solidFill>
                  <a:srgbClr val="0070C0"/>
                </a:solidFill>
              </a:rPr>
              <a:t>  </a:t>
            </a:r>
          </a:p>
          <a:p>
            <a:r>
              <a:rPr lang="en-GB" sz="1800" i="1" dirty="0">
                <a:solidFill>
                  <a:srgbClr val="0070C0"/>
                </a:solidFill>
              </a:rPr>
              <a:t>2 marks awarded</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10 with Examiner’s comments</a:t>
            </a:r>
          </a:p>
        </p:txBody>
      </p:sp>
      <p:pic>
        <p:nvPicPr>
          <p:cNvPr id="3" name="Picture 2">
            <a:extLst>
              <a:ext uri="{FF2B5EF4-FFF2-40B4-BE49-F238E27FC236}">
                <a16:creationId xmlns:a16="http://schemas.microsoft.com/office/drawing/2014/main" id="{83361FE3-51B2-4383-80CA-2C1486A3ABE1}"/>
              </a:ext>
            </a:extLst>
          </p:cNvPr>
          <p:cNvPicPr>
            <a:picLocks noChangeAspect="1"/>
          </p:cNvPicPr>
          <p:nvPr/>
        </p:nvPicPr>
        <p:blipFill>
          <a:blip r:embed="rId2"/>
          <a:stretch>
            <a:fillRect/>
          </a:stretch>
        </p:blipFill>
        <p:spPr>
          <a:xfrm>
            <a:off x="195943" y="1143000"/>
            <a:ext cx="7593127" cy="1730830"/>
          </a:xfrm>
          <a:prstGeom prst="rect">
            <a:avLst/>
          </a:prstGeom>
        </p:spPr>
      </p:pic>
      <p:sp>
        <p:nvSpPr>
          <p:cNvPr id="9" name="TextBox 8">
            <a:extLst>
              <a:ext uri="{FF2B5EF4-FFF2-40B4-BE49-F238E27FC236}">
                <a16:creationId xmlns:a16="http://schemas.microsoft.com/office/drawing/2014/main" id="{39290AF9-F33D-4946-A15A-F38E18E9A948}"/>
              </a:ext>
            </a:extLst>
          </p:cNvPr>
          <p:cNvSpPr txBox="1"/>
          <p:nvPr/>
        </p:nvSpPr>
        <p:spPr>
          <a:xfrm>
            <a:off x="8126361" y="1391477"/>
            <a:ext cx="3465871" cy="4524315"/>
          </a:xfrm>
          <a:prstGeom prst="rect">
            <a:avLst/>
          </a:prstGeom>
          <a:noFill/>
        </p:spPr>
        <p:txBody>
          <a:bodyPr wrap="square" rtlCol="0">
            <a:spAutoFit/>
          </a:bodyPr>
          <a:lstStyle/>
          <a:p>
            <a:r>
              <a:rPr lang="en-GB" dirty="0">
                <a:solidFill>
                  <a:srgbClr val="0070C0"/>
                </a:solidFill>
              </a:rPr>
              <a:t>A basic discussion which shows limited knowledge and understanding of the importance of developing fundamental relationships between the child’s family and the school to support child development.</a:t>
            </a:r>
          </a:p>
          <a:p>
            <a:endParaRPr lang="en-GB" dirty="0">
              <a:solidFill>
                <a:srgbClr val="0070C0"/>
              </a:solidFill>
            </a:endParaRPr>
          </a:p>
          <a:p>
            <a:r>
              <a:rPr lang="en-GB" dirty="0">
                <a:solidFill>
                  <a:srgbClr val="0070C0"/>
                </a:solidFill>
              </a:rPr>
              <a:t>There is a clear lack of understanding although a basic response is provided on the importance of developing a positive environment at home and at school. </a:t>
            </a:r>
          </a:p>
          <a:p>
            <a:endParaRPr lang="en-GB" dirty="0"/>
          </a:p>
          <a:p>
            <a:endParaRPr lang="en-GB" dirty="0">
              <a:effectLst/>
            </a:endParaRPr>
          </a:p>
        </p:txBody>
      </p:sp>
    </p:spTree>
    <p:extLst>
      <p:ext uri="{BB962C8B-B14F-4D97-AF65-F5344CB8AC3E}">
        <p14:creationId xmlns:p14="http://schemas.microsoft.com/office/powerpoint/2010/main" val="105572140"/>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11 and mark scheme </a:t>
            </a:r>
          </a:p>
        </p:txBody>
      </p:sp>
      <p:pic>
        <p:nvPicPr>
          <p:cNvPr id="6" name="Picture 5">
            <a:extLst>
              <a:ext uri="{FF2B5EF4-FFF2-40B4-BE49-F238E27FC236}">
                <a16:creationId xmlns:a16="http://schemas.microsoft.com/office/drawing/2014/main" id="{B55D81ED-1860-4335-BD01-1EF1C315D027}"/>
              </a:ext>
            </a:extLst>
          </p:cNvPr>
          <p:cNvPicPr>
            <a:picLocks noChangeAspect="1"/>
          </p:cNvPicPr>
          <p:nvPr/>
        </p:nvPicPr>
        <p:blipFill>
          <a:blip r:embed="rId3"/>
          <a:stretch>
            <a:fillRect/>
          </a:stretch>
        </p:blipFill>
        <p:spPr>
          <a:xfrm>
            <a:off x="282011" y="1022044"/>
            <a:ext cx="5098448" cy="5627234"/>
          </a:xfrm>
          <a:prstGeom prst="rect">
            <a:avLst/>
          </a:prstGeom>
        </p:spPr>
      </p:pic>
      <p:sp>
        <p:nvSpPr>
          <p:cNvPr id="8" name="TextBox 7">
            <a:extLst>
              <a:ext uri="{FF2B5EF4-FFF2-40B4-BE49-F238E27FC236}">
                <a16:creationId xmlns:a16="http://schemas.microsoft.com/office/drawing/2014/main" id="{51D427DF-3B0C-41D7-B066-E0119027DF77}"/>
              </a:ext>
            </a:extLst>
          </p:cNvPr>
          <p:cNvSpPr txBox="1"/>
          <p:nvPr/>
        </p:nvSpPr>
        <p:spPr>
          <a:xfrm>
            <a:off x="5911961" y="1986109"/>
            <a:ext cx="6096000" cy="4508927"/>
          </a:xfrm>
          <a:prstGeom prst="rect">
            <a:avLst/>
          </a:prstGeom>
          <a:noFill/>
        </p:spPr>
        <p:txBody>
          <a:bodyPr wrap="square">
            <a:spAutoFit/>
          </a:bodyPr>
          <a:lstStyle/>
          <a:p>
            <a:pPr>
              <a:spcAft>
                <a:spcPts val="600"/>
              </a:spcAft>
            </a:pPr>
            <a:r>
              <a:rPr lang="en-GB" sz="1200" dirty="0">
                <a:effectLst/>
                <a:latin typeface="Arial" panose="020B0604020202020204" pitchFamily="34" charset="0"/>
                <a:ea typeface="Times New Roman" panose="02020603050405020304" pitchFamily="18" charset="0"/>
              </a:rPr>
              <a:t>Standard 11 of The National Minimum Standards for Regulated Childcare for children up to the age of 12 years, ensures that children are safeguarded by the setting’s policy and procedures relating to medication. </a:t>
            </a:r>
            <a:br>
              <a:rPr lang="en-GB" sz="1200" dirty="0">
                <a:latin typeface="Times New Roman" panose="02020603050405020304" pitchFamily="18" charset="0"/>
                <a:ea typeface="Times New Roman" panose="02020603050405020304" pitchFamily="18" charset="0"/>
              </a:rPr>
            </a:br>
            <a:endParaRPr lang="en-GB" sz="800" dirty="0">
              <a:effectLst/>
              <a:latin typeface="Times New Roman" panose="02020603050405020304" pitchFamily="18" charset="0"/>
              <a:ea typeface="Times New Roman" panose="02020603050405020304" pitchFamily="18" charset="0"/>
            </a:endParaRPr>
          </a:p>
          <a:p>
            <a:pPr>
              <a:spcAft>
                <a:spcPts val="600"/>
              </a:spcAft>
            </a:pPr>
            <a:r>
              <a:rPr lang="en-GB" sz="1200" dirty="0">
                <a:effectLst/>
                <a:latin typeface="Arial" panose="020B0604020202020204" pitchFamily="34" charset="0"/>
                <a:ea typeface="Times New Roman" panose="02020603050405020304" pitchFamily="18" charset="0"/>
              </a:rPr>
              <a:t>Explain the responsibilities of the setting to ensure that children will safely receive the medication they need. </a:t>
            </a:r>
            <a:br>
              <a:rPr lang="en-GB" sz="1200" dirty="0">
                <a:latin typeface="Times New Roman" panose="02020603050405020304" pitchFamily="18" charset="0"/>
                <a:ea typeface="Times New Roman" panose="02020603050405020304" pitchFamily="18" charset="0"/>
              </a:rPr>
            </a:br>
            <a:endParaRPr lang="en-GB" sz="800" dirty="0">
              <a:effectLst/>
              <a:latin typeface="Times New Roman" panose="02020603050405020304" pitchFamily="18" charset="0"/>
              <a:ea typeface="Times New Roman" panose="02020603050405020304" pitchFamily="18" charset="0"/>
            </a:endParaRPr>
          </a:p>
          <a:p>
            <a:pPr>
              <a:spcAft>
                <a:spcPts val="600"/>
              </a:spcAft>
            </a:pPr>
            <a:r>
              <a:rPr lang="en-GB" sz="1200" dirty="0">
                <a:effectLst/>
                <a:latin typeface="Arial" panose="020B0604020202020204" pitchFamily="34" charset="0"/>
                <a:ea typeface="Times New Roman" panose="02020603050405020304" pitchFamily="18" charset="0"/>
              </a:rPr>
              <a:t>Award up to </a:t>
            </a:r>
            <a:r>
              <a:rPr lang="en-GB" sz="1200" b="1" dirty="0">
                <a:effectLst/>
                <a:latin typeface="Arial" panose="020B0604020202020204" pitchFamily="34" charset="0"/>
                <a:ea typeface="Times New Roman" panose="02020603050405020304" pitchFamily="18" charset="0"/>
              </a:rPr>
              <a:t>9 marks. </a:t>
            </a:r>
            <a:br>
              <a:rPr lang="en-GB" sz="1200" b="1" dirty="0">
                <a:latin typeface="Times New Roman" panose="02020603050405020304" pitchFamily="18" charset="0"/>
                <a:ea typeface="Times New Roman" panose="02020603050405020304" pitchFamily="18" charset="0"/>
              </a:rPr>
            </a:br>
            <a:endParaRPr lang="en-GB" sz="8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0 marks </a:t>
            </a:r>
            <a:r>
              <a:rPr lang="en-GB" sz="1200" dirty="0">
                <a:effectLst/>
                <a:latin typeface="Arial" panose="020B0604020202020204" pitchFamily="34" charset="0"/>
                <a:ea typeface="Times New Roman" panose="02020603050405020304" pitchFamily="18" charset="0"/>
              </a:rPr>
              <a:t>for a response that is not creditworthy.</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1-3 marks</a:t>
            </a:r>
            <a:r>
              <a:rPr lang="en-GB" sz="1200" dirty="0">
                <a:effectLst/>
                <a:latin typeface="Arial" panose="020B0604020202020204" pitchFamily="34" charset="0"/>
                <a:ea typeface="Times New Roman" panose="02020603050405020304" pitchFamily="18" charset="0"/>
              </a:rPr>
              <a:t> for a basic explanation which shows limited knowledge and understanding of the responsibilities of the setting to ensure that children will safely receive the medication they need</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4-6 marks </a:t>
            </a:r>
            <a:r>
              <a:rPr lang="en-GB" sz="1200" dirty="0">
                <a:effectLst/>
                <a:latin typeface="Arial" panose="020B0604020202020204" pitchFamily="34" charset="0"/>
                <a:ea typeface="Times New Roman" panose="02020603050405020304" pitchFamily="18" charset="0"/>
              </a:rPr>
              <a:t>for a good explanation which shows some knowledge and understanding of the responsibilities of the setting to ensure that children will safely receive the medication they need</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7-8 marks </a:t>
            </a:r>
            <a:r>
              <a:rPr lang="en-GB" sz="1200" dirty="0">
                <a:effectLst/>
                <a:latin typeface="Arial" panose="020B0604020202020204" pitchFamily="34" charset="0"/>
                <a:ea typeface="Times New Roman" panose="02020603050405020304" pitchFamily="18" charset="0"/>
              </a:rPr>
              <a:t>for a very good explanation which shows knowledge and understanding of the responsibilities of the setting to ensure that children will safely receive the medication they need</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effectLst/>
                <a:latin typeface="Arial" panose="020B0604020202020204" pitchFamily="34" charset="0"/>
                <a:ea typeface="Times New Roman" panose="02020603050405020304" pitchFamily="18" charset="0"/>
              </a:rPr>
              <a:t>Award 9 marks </a:t>
            </a:r>
            <a:r>
              <a:rPr lang="en-GB" sz="1200" dirty="0">
                <a:effectLst/>
                <a:latin typeface="Arial" panose="020B0604020202020204" pitchFamily="34" charset="0"/>
                <a:ea typeface="Times New Roman" panose="02020603050405020304" pitchFamily="18" charset="0"/>
              </a:rPr>
              <a:t>for an excellent explanation which shows detailed knowledge and understanding of the responsibilities of the setting to ensure that children will safely receive the medication they need</a:t>
            </a:r>
            <a:r>
              <a:rPr lang="en-GB" sz="1200" b="1"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7B6A87B6-455D-4A5C-A457-A82A19FEC1E9}"/>
              </a:ext>
            </a:extLst>
          </p:cNvPr>
          <p:cNvSpPr txBox="1"/>
          <p:nvPr/>
        </p:nvSpPr>
        <p:spPr>
          <a:xfrm>
            <a:off x="9144000" y="6535569"/>
            <a:ext cx="2765989" cy="276999"/>
          </a:xfrm>
          <a:prstGeom prst="rect">
            <a:avLst/>
          </a:prstGeom>
          <a:noFill/>
        </p:spPr>
        <p:txBody>
          <a:bodyPr wrap="square" rtlCol="0">
            <a:spAutoFit/>
          </a:bodyPr>
          <a:lstStyle/>
          <a:p>
            <a:r>
              <a:rPr lang="en-GB" sz="1200" i="1" dirty="0"/>
              <a:t>Mark scheme continued on next page</a:t>
            </a:r>
          </a:p>
        </p:txBody>
      </p:sp>
      <p:sp>
        <p:nvSpPr>
          <p:cNvPr id="11" name="TextBox 10">
            <a:extLst>
              <a:ext uri="{FF2B5EF4-FFF2-40B4-BE49-F238E27FC236}">
                <a16:creationId xmlns:a16="http://schemas.microsoft.com/office/drawing/2014/main" id="{57F8A6DC-BAAA-48FF-BC51-D149811CA778}"/>
              </a:ext>
            </a:extLst>
          </p:cNvPr>
          <p:cNvSpPr txBox="1"/>
          <p:nvPr/>
        </p:nvSpPr>
        <p:spPr>
          <a:xfrm>
            <a:off x="5911961" y="1059436"/>
            <a:ext cx="6096000" cy="523220"/>
          </a:xfrm>
          <a:prstGeom prst="rect">
            <a:avLst/>
          </a:prstGeom>
          <a:noFill/>
        </p:spPr>
        <p:txBody>
          <a:bodyPr wrap="square">
            <a:spAutoFit/>
          </a:bodyPr>
          <a:lstStyle/>
          <a:p>
            <a:r>
              <a:rPr lang="en-US" sz="1400" i="1" dirty="0"/>
              <a:t>Explain </a:t>
            </a:r>
          </a:p>
          <a:p>
            <a:r>
              <a:rPr lang="en-US" sz="1400" i="1" dirty="0"/>
              <a:t>Provide details and reasons for how and why something is the way it is</a:t>
            </a:r>
            <a:endParaRPr lang="en-GB" sz="1400" i="1" dirty="0"/>
          </a:p>
        </p:txBody>
      </p:sp>
    </p:spTree>
    <p:extLst>
      <p:ext uri="{BB962C8B-B14F-4D97-AF65-F5344CB8AC3E}">
        <p14:creationId xmlns:p14="http://schemas.microsoft.com/office/powerpoint/2010/main" val="3394313177"/>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11 and mark scheme </a:t>
            </a:r>
          </a:p>
        </p:txBody>
      </p:sp>
      <p:sp>
        <p:nvSpPr>
          <p:cNvPr id="7" name="TextBox 6">
            <a:extLst>
              <a:ext uri="{FF2B5EF4-FFF2-40B4-BE49-F238E27FC236}">
                <a16:creationId xmlns:a16="http://schemas.microsoft.com/office/drawing/2014/main" id="{D2F3FB3A-6E70-4AD4-942E-20FBFE4784BF}"/>
              </a:ext>
            </a:extLst>
          </p:cNvPr>
          <p:cNvSpPr txBox="1"/>
          <p:nvPr/>
        </p:nvSpPr>
        <p:spPr>
          <a:xfrm>
            <a:off x="282011" y="1086775"/>
            <a:ext cx="5487418" cy="5506636"/>
          </a:xfrm>
          <a:prstGeom prst="rect">
            <a:avLst/>
          </a:prstGeom>
          <a:noFill/>
        </p:spPr>
        <p:txBody>
          <a:bodyPr wrap="square">
            <a:spAutoFit/>
          </a:bodyPr>
          <a:lstStyle/>
          <a:p>
            <a:pPr>
              <a:spcAft>
                <a:spcPts val="1125"/>
              </a:spcAft>
            </a:pPr>
            <a:r>
              <a:rPr lang="en-GB" sz="1200" dirty="0">
                <a:effectLst/>
                <a:latin typeface="Arial" panose="020B0604020202020204" pitchFamily="34" charset="0"/>
                <a:ea typeface="Times New Roman" panose="02020603050405020304" pitchFamily="18" charset="0"/>
              </a:rPr>
              <a:t>Responses may refer to: </a:t>
            </a:r>
            <a:endParaRPr lang="en-GB" sz="1200" dirty="0">
              <a:effectLst/>
              <a:latin typeface="Times New Roman" panose="02020603050405020304" pitchFamily="18" charset="0"/>
              <a:ea typeface="Times New Roman" panose="02020603050405020304" pitchFamily="18" charset="0"/>
            </a:endParaRPr>
          </a:p>
          <a:p>
            <a:pPr>
              <a:spcAft>
                <a:spcPts val="1125"/>
              </a:spcAft>
            </a:pPr>
            <a:r>
              <a:rPr lang="en-GB" sz="1200" dirty="0">
                <a:solidFill>
                  <a:srgbClr val="000000"/>
                </a:solidFill>
                <a:effectLst/>
                <a:latin typeface="Arial" panose="020B0604020202020204" pitchFamily="34" charset="0"/>
                <a:ea typeface="Times New Roman" panose="02020603050405020304" pitchFamily="18" charset="0"/>
              </a:rPr>
              <a:t>The setting is responsible for ensuring: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Routine completion of child’s medical log</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If medication is administered to a child, this is with the written agreement of the parent/guardian</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Medication is only administered to a child with the written agreement of the parent/carer / understanding of the possible side effects of the medication.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If medication is self-administered by the child, this is in line with written guidance from the parent /guardian</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Medication is stored in the original container, clearly labelled with the child</a:t>
            </a:r>
            <a:r>
              <a:rPr lang="en-GB" sz="1200" strike="sngStrike" dirty="0">
                <a:solidFill>
                  <a:srgbClr val="000000"/>
                </a:solidFill>
                <a:effectLst/>
                <a:latin typeface="Arial" panose="020B0604020202020204" pitchFamily="34" charset="0"/>
                <a:ea typeface="Times New Roman" panose="02020603050405020304" pitchFamily="18" charset="0"/>
              </a:rPr>
              <a:t>’s</a:t>
            </a:r>
            <a:r>
              <a:rPr lang="en-GB" sz="1200" dirty="0">
                <a:solidFill>
                  <a:srgbClr val="000000"/>
                </a:solidFill>
                <a:effectLst/>
                <a:latin typeface="Arial" panose="020B0604020202020204" pitchFamily="34" charset="0"/>
                <a:ea typeface="Times New Roman" panose="02020603050405020304" pitchFamily="18" charset="0"/>
              </a:rPr>
              <a:t> name and must be inaccessible to children</a:t>
            </a:r>
            <a:r>
              <a:rPr lang="en-GB" sz="1200" dirty="0">
                <a:solidFill>
                  <a:srgbClr val="FF0000"/>
                </a:solidFill>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Written records are kept of all medicines administered to children</a:t>
            </a:r>
            <a:r>
              <a:rPr lang="en-GB" sz="1200" dirty="0">
                <a:solidFill>
                  <a:srgbClr val="FF0000"/>
                </a:solidFill>
                <a:effectLst/>
                <a:latin typeface="Arial" panose="020B0604020202020204" pitchFamily="34" charset="0"/>
                <a:ea typeface="Times New Roman" panose="02020603050405020304" pitchFamily="18" charset="0"/>
              </a:rPr>
              <a:t> </a:t>
            </a:r>
            <a:r>
              <a:rPr lang="en-GB" sz="1200" dirty="0">
                <a:solidFill>
                  <a:srgbClr val="000000"/>
                </a:solidFill>
                <a:effectLst/>
                <a:latin typeface="Arial" panose="020B0604020202020204" pitchFamily="34" charset="0"/>
                <a:ea typeface="Times New Roman" panose="02020603050405020304" pitchFamily="18" charset="0"/>
              </a:rPr>
              <a:t>/ parents / carers sign the record book to confirm knowledge</a:t>
            </a: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A clear policy is to be understood and implemented by all staff / discussed with parents regarding medication</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There must be appropriate storage of medication - at all times to meet the setting’s policy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There must be appropriate administration of medication - at all times to meet the setting’s policy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endParaRPr lang="en-GB" sz="1100" dirty="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E051501C-F609-4C53-B8FD-BB31B720E210}"/>
              </a:ext>
            </a:extLst>
          </p:cNvPr>
          <p:cNvSpPr txBox="1"/>
          <p:nvPr/>
        </p:nvSpPr>
        <p:spPr>
          <a:xfrm>
            <a:off x="6422569" y="1086775"/>
            <a:ext cx="5487419" cy="3990836"/>
          </a:xfrm>
          <a:prstGeom prst="rect">
            <a:avLst/>
          </a:prstGeom>
          <a:noFill/>
        </p:spPr>
        <p:txBody>
          <a:bodyPr wrap="square">
            <a:spAutoFit/>
          </a:bodyPr>
          <a:lstStyle/>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Prescription medicines are not administered unless a doctor has prescribed them for that child</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Any medicine received into the setting must be checked that it is not out of date</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Clear records of information - to establish when and by whom the medication was last administered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If administration of prescription medicines requires technical or medical knowledge, then individual training must be provided by a qualified health professional</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Any training for the administration of prescription medicines is specific to the individual child concerned</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1125"/>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Hygiene/hand washing/avoiding cross infection </a:t>
            </a:r>
            <a:endParaRPr lang="en-GB" sz="1200" dirty="0">
              <a:effectLst/>
              <a:latin typeface="Times New Roman" panose="02020603050405020304" pitchFamily="18" charset="0"/>
              <a:ea typeface="Times New Roman" panose="02020603050405020304" pitchFamily="18" charset="0"/>
            </a:endParaRPr>
          </a:p>
          <a:p>
            <a:pPr>
              <a:spcAft>
                <a:spcPts val="1125"/>
              </a:spcAft>
            </a:pPr>
            <a:r>
              <a:rPr lang="en-GB" sz="1200" dirty="0">
                <a:solidFill>
                  <a:srgbClr val="000000"/>
                </a:solidFill>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a:spcAft>
                <a:spcPts val="1125"/>
              </a:spcAft>
            </a:pPr>
            <a:r>
              <a:rPr lang="en-GB" sz="1200" dirty="0">
                <a:solidFill>
                  <a:srgbClr val="000000"/>
                </a:solidFill>
                <a:effectLst/>
                <a:latin typeface="Arial" panose="020B0604020202020204" pitchFamily="34" charset="0"/>
                <a:ea typeface="Times New Roman" panose="02020603050405020304" pitchFamily="18" charset="0"/>
              </a:rPr>
              <a:t>This list is not exhaustive. </a:t>
            </a:r>
            <a:endParaRPr lang="en-GB" sz="1200" dirty="0">
              <a:effectLst/>
              <a:latin typeface="Times New Roman" panose="02020603050405020304" pitchFamily="18" charset="0"/>
              <a:ea typeface="Times New Roman" panose="02020603050405020304" pitchFamily="18" charset="0"/>
            </a:endParaRPr>
          </a:p>
          <a:p>
            <a:pPr>
              <a:spcAft>
                <a:spcPts val="1125"/>
              </a:spcAft>
            </a:pPr>
            <a:r>
              <a:rPr lang="en-GB" sz="12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57129791"/>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0878" y="954157"/>
            <a:ext cx="374996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sz="1800" i="1" dirty="0">
              <a:solidFill>
                <a:srgbClr val="0070C0"/>
              </a:solidFill>
            </a:endParaRPr>
          </a:p>
          <a:p>
            <a:endParaRPr lang="en-GB" i="1" dirty="0">
              <a:solidFill>
                <a:srgbClr val="0070C0"/>
              </a:solidFill>
            </a:endParaRPr>
          </a:p>
          <a:p>
            <a:r>
              <a:rPr lang="en-GB" sz="1800" i="1" dirty="0">
                <a:solidFill>
                  <a:srgbClr val="0070C0"/>
                </a:solidFill>
              </a:rPr>
              <a:t>   6 marks awarded</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11 with Examiner’s comments</a:t>
            </a:r>
          </a:p>
        </p:txBody>
      </p:sp>
      <p:pic>
        <p:nvPicPr>
          <p:cNvPr id="3" name="Picture 2">
            <a:extLst>
              <a:ext uri="{FF2B5EF4-FFF2-40B4-BE49-F238E27FC236}">
                <a16:creationId xmlns:a16="http://schemas.microsoft.com/office/drawing/2014/main" id="{5496CE11-8889-45F6-B5F5-BF277764374D}"/>
              </a:ext>
            </a:extLst>
          </p:cNvPr>
          <p:cNvPicPr>
            <a:picLocks noChangeAspect="1"/>
          </p:cNvPicPr>
          <p:nvPr/>
        </p:nvPicPr>
        <p:blipFill>
          <a:blip r:embed="rId2"/>
          <a:stretch>
            <a:fillRect/>
          </a:stretch>
        </p:blipFill>
        <p:spPr>
          <a:xfrm>
            <a:off x="120455" y="1091621"/>
            <a:ext cx="7735015" cy="2979636"/>
          </a:xfrm>
          <a:prstGeom prst="rect">
            <a:avLst/>
          </a:prstGeom>
        </p:spPr>
      </p:pic>
      <p:sp>
        <p:nvSpPr>
          <p:cNvPr id="2" name="TextBox 1">
            <a:extLst>
              <a:ext uri="{FF2B5EF4-FFF2-40B4-BE49-F238E27FC236}">
                <a16:creationId xmlns:a16="http://schemas.microsoft.com/office/drawing/2014/main" id="{F83D445E-7592-AC47-8845-DA085FE77F48}"/>
              </a:ext>
            </a:extLst>
          </p:cNvPr>
          <p:cNvSpPr txBox="1"/>
          <p:nvPr/>
        </p:nvSpPr>
        <p:spPr>
          <a:xfrm>
            <a:off x="8141110" y="1143000"/>
            <a:ext cx="3141406" cy="4524315"/>
          </a:xfrm>
          <a:prstGeom prst="rect">
            <a:avLst/>
          </a:prstGeom>
          <a:noFill/>
        </p:spPr>
        <p:txBody>
          <a:bodyPr wrap="square" rtlCol="0">
            <a:spAutoFit/>
          </a:bodyPr>
          <a:lstStyle/>
          <a:p>
            <a:r>
              <a:rPr lang="en-GB" dirty="0">
                <a:solidFill>
                  <a:srgbClr val="0070C0"/>
                </a:solidFill>
              </a:rPr>
              <a:t>This is an example of a good explanation. This shows some knowledge and understanding of the responsibilities of the setting to ensure that children will safely receive the medication they need. </a:t>
            </a:r>
          </a:p>
          <a:p>
            <a:r>
              <a:rPr lang="en-GB" dirty="0">
                <a:solidFill>
                  <a:srgbClr val="0070C0"/>
                </a:solidFill>
              </a:rPr>
              <a:t>Some significant points have been explained well and higher marks may have been provided with further detail of the required procedures in place in a childcare setting when administrating medication.  </a:t>
            </a:r>
          </a:p>
        </p:txBody>
      </p:sp>
    </p:spTree>
    <p:extLst>
      <p:ext uri="{BB962C8B-B14F-4D97-AF65-F5344CB8AC3E}">
        <p14:creationId xmlns:p14="http://schemas.microsoft.com/office/powerpoint/2010/main" val="767855136"/>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023788" y="95415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r>
              <a:rPr lang="en-GB" sz="1800" i="1" dirty="0">
                <a:solidFill>
                  <a:srgbClr val="0070C0"/>
                </a:solidFill>
              </a:rPr>
              <a:t>3 marks awarded</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11 with Examiner’s comments</a:t>
            </a:r>
          </a:p>
        </p:txBody>
      </p:sp>
      <p:pic>
        <p:nvPicPr>
          <p:cNvPr id="3" name="Picture 2">
            <a:extLst>
              <a:ext uri="{FF2B5EF4-FFF2-40B4-BE49-F238E27FC236}">
                <a16:creationId xmlns:a16="http://schemas.microsoft.com/office/drawing/2014/main" id="{3638DDA3-4E56-4787-8684-A717612179EA}"/>
              </a:ext>
            </a:extLst>
          </p:cNvPr>
          <p:cNvPicPr>
            <a:picLocks noChangeAspect="1"/>
          </p:cNvPicPr>
          <p:nvPr/>
        </p:nvPicPr>
        <p:blipFill>
          <a:blip r:embed="rId2"/>
          <a:stretch>
            <a:fillRect/>
          </a:stretch>
        </p:blipFill>
        <p:spPr>
          <a:xfrm>
            <a:off x="282012" y="1062502"/>
            <a:ext cx="7610132" cy="2053905"/>
          </a:xfrm>
          <a:prstGeom prst="rect">
            <a:avLst/>
          </a:prstGeom>
        </p:spPr>
      </p:pic>
      <p:sp>
        <p:nvSpPr>
          <p:cNvPr id="2" name="TextBox 1">
            <a:extLst>
              <a:ext uri="{FF2B5EF4-FFF2-40B4-BE49-F238E27FC236}">
                <a16:creationId xmlns:a16="http://schemas.microsoft.com/office/drawing/2014/main" id="{03002750-C59C-9A46-A894-7CA0478E8F19}"/>
              </a:ext>
            </a:extLst>
          </p:cNvPr>
          <p:cNvSpPr txBox="1"/>
          <p:nvPr/>
        </p:nvSpPr>
        <p:spPr>
          <a:xfrm>
            <a:off x="8244348" y="1062502"/>
            <a:ext cx="3362633" cy="4524315"/>
          </a:xfrm>
          <a:prstGeom prst="rect">
            <a:avLst/>
          </a:prstGeom>
          <a:noFill/>
        </p:spPr>
        <p:txBody>
          <a:bodyPr wrap="square" rtlCol="0">
            <a:spAutoFit/>
          </a:bodyPr>
          <a:lstStyle/>
          <a:p>
            <a:r>
              <a:rPr lang="en-GB" dirty="0">
                <a:solidFill>
                  <a:srgbClr val="0070C0"/>
                </a:solidFill>
              </a:rPr>
              <a:t>This is a basic explanation which shows limited knowledge and understanding of the responsibilities of the setting to ensure that children will safely receive the medication they need.</a:t>
            </a:r>
          </a:p>
          <a:p>
            <a:endParaRPr lang="en-GB" dirty="0">
              <a:solidFill>
                <a:srgbClr val="0070C0"/>
              </a:solidFill>
            </a:endParaRPr>
          </a:p>
          <a:p>
            <a:r>
              <a:rPr lang="en-GB" dirty="0">
                <a:solidFill>
                  <a:srgbClr val="0070C0"/>
                </a:solidFill>
              </a:rPr>
              <a:t>There is an explanation provided relating to specific procedures of ensuring children will receive the correct medication based on record keeping, although the response is short and brief with some repetition. </a:t>
            </a:r>
          </a:p>
        </p:txBody>
      </p:sp>
    </p:spTree>
    <p:extLst>
      <p:ext uri="{BB962C8B-B14F-4D97-AF65-F5344CB8AC3E}">
        <p14:creationId xmlns:p14="http://schemas.microsoft.com/office/powerpoint/2010/main" val="3081550499"/>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2 and mark scheme </a:t>
            </a:r>
          </a:p>
        </p:txBody>
      </p:sp>
      <p:pic>
        <p:nvPicPr>
          <p:cNvPr id="4" name="Picture 3">
            <a:extLst>
              <a:ext uri="{FF2B5EF4-FFF2-40B4-BE49-F238E27FC236}">
                <a16:creationId xmlns:a16="http://schemas.microsoft.com/office/drawing/2014/main" id="{923DCF86-F29F-465F-9F76-275EE120F82A}"/>
              </a:ext>
            </a:extLst>
          </p:cNvPr>
          <p:cNvPicPr>
            <a:picLocks noChangeAspect="1"/>
          </p:cNvPicPr>
          <p:nvPr/>
        </p:nvPicPr>
        <p:blipFill>
          <a:blip r:embed="rId2"/>
          <a:stretch>
            <a:fillRect/>
          </a:stretch>
        </p:blipFill>
        <p:spPr>
          <a:xfrm>
            <a:off x="358211" y="1131377"/>
            <a:ext cx="5579330" cy="4595245"/>
          </a:xfrm>
          <a:prstGeom prst="rect">
            <a:avLst/>
          </a:prstGeom>
        </p:spPr>
      </p:pic>
      <p:sp>
        <p:nvSpPr>
          <p:cNvPr id="7" name="TextBox 6">
            <a:extLst>
              <a:ext uri="{FF2B5EF4-FFF2-40B4-BE49-F238E27FC236}">
                <a16:creationId xmlns:a16="http://schemas.microsoft.com/office/drawing/2014/main" id="{210CA085-6D90-4D55-8C89-BEE4676801CB}"/>
              </a:ext>
            </a:extLst>
          </p:cNvPr>
          <p:cNvSpPr txBox="1"/>
          <p:nvPr/>
        </p:nvSpPr>
        <p:spPr>
          <a:xfrm>
            <a:off x="9144000" y="6481139"/>
            <a:ext cx="2765989" cy="276999"/>
          </a:xfrm>
          <a:prstGeom prst="rect">
            <a:avLst/>
          </a:prstGeom>
          <a:noFill/>
        </p:spPr>
        <p:txBody>
          <a:bodyPr wrap="square" rtlCol="0">
            <a:spAutoFit/>
          </a:bodyPr>
          <a:lstStyle/>
          <a:p>
            <a:r>
              <a:rPr lang="en-GB" sz="1200" i="1" dirty="0"/>
              <a:t>Mark scheme continued on next page</a:t>
            </a:r>
          </a:p>
        </p:txBody>
      </p:sp>
      <p:sp>
        <p:nvSpPr>
          <p:cNvPr id="9" name="TextBox 8">
            <a:extLst>
              <a:ext uri="{FF2B5EF4-FFF2-40B4-BE49-F238E27FC236}">
                <a16:creationId xmlns:a16="http://schemas.microsoft.com/office/drawing/2014/main" id="{248FC375-CC02-4A1F-8304-98A95832E6BE}"/>
              </a:ext>
            </a:extLst>
          </p:cNvPr>
          <p:cNvSpPr txBox="1"/>
          <p:nvPr/>
        </p:nvSpPr>
        <p:spPr>
          <a:xfrm>
            <a:off x="6553200" y="990932"/>
            <a:ext cx="4714532" cy="523220"/>
          </a:xfrm>
          <a:prstGeom prst="rect">
            <a:avLst/>
          </a:prstGeom>
          <a:noFill/>
        </p:spPr>
        <p:txBody>
          <a:bodyPr wrap="square">
            <a:spAutoFit/>
          </a:bodyPr>
          <a:lstStyle/>
          <a:p>
            <a:r>
              <a:rPr lang="en-US" sz="1400" i="1" dirty="0"/>
              <a:t>Describe:</a:t>
            </a:r>
          </a:p>
          <a:p>
            <a:r>
              <a:rPr lang="en-US" sz="1400" i="1" dirty="0"/>
              <a:t>Provide characteristics/main features or a brief account</a:t>
            </a:r>
            <a:r>
              <a:rPr lang="en-US" sz="1400" dirty="0"/>
              <a:t> </a:t>
            </a:r>
            <a:endParaRPr lang="en-GB" sz="1400" dirty="0"/>
          </a:p>
        </p:txBody>
      </p:sp>
      <p:sp>
        <p:nvSpPr>
          <p:cNvPr id="11" name="TextBox 10">
            <a:extLst>
              <a:ext uri="{FF2B5EF4-FFF2-40B4-BE49-F238E27FC236}">
                <a16:creationId xmlns:a16="http://schemas.microsoft.com/office/drawing/2014/main" id="{83D11B79-DC44-44CE-80CF-D883513D5106}"/>
              </a:ext>
            </a:extLst>
          </p:cNvPr>
          <p:cNvSpPr txBox="1"/>
          <p:nvPr/>
        </p:nvSpPr>
        <p:spPr>
          <a:xfrm>
            <a:off x="6553200" y="1849102"/>
            <a:ext cx="5181600" cy="4570482"/>
          </a:xfrm>
          <a:prstGeom prst="rect">
            <a:avLst/>
          </a:prstGeom>
          <a:noFill/>
        </p:spPr>
        <p:txBody>
          <a:bodyPr wrap="square">
            <a:spAutoFit/>
          </a:bodyPr>
          <a:lstStyle/>
          <a:p>
            <a:pPr>
              <a:spcAft>
                <a:spcPts val="600"/>
              </a:spcAft>
            </a:pPr>
            <a:r>
              <a:rPr lang="en-GB" sz="1200" dirty="0">
                <a:solidFill>
                  <a:srgbClr val="000000"/>
                </a:solidFill>
                <a:effectLst/>
                <a:latin typeface="Arial" panose="020B0604020202020204" pitchFamily="34" charset="0"/>
                <a:ea typeface="Times New Roman" panose="02020603050405020304" pitchFamily="18" charset="0"/>
              </a:rPr>
              <a:t>The Welsh Network of Healthy Schools Scheme (WNHSS) describes a health promoting school as one which ‘actively promotes, protects and embeds the physical, mental and social health and well-being of its community through positive action’ (Public Health Wales 2019). </a:t>
            </a:r>
            <a:br>
              <a:rPr lang="en-GB" sz="1200" dirty="0">
                <a:solidFill>
                  <a:srgbClr val="000000"/>
                </a:solidFill>
                <a:effectLst/>
                <a:latin typeface="Arial" panose="020B0604020202020204" pitchFamily="34" charset="0"/>
                <a:ea typeface="Times New Roman" panose="02020603050405020304" pitchFamily="18" charset="0"/>
              </a:rPr>
            </a:br>
            <a:endParaRPr lang="en-GB" sz="800" dirty="0">
              <a:effectLst/>
              <a:latin typeface="Times New Roman" panose="02020603050405020304" pitchFamily="18" charset="0"/>
              <a:ea typeface="Times New Roman" panose="02020603050405020304" pitchFamily="18" charset="0"/>
            </a:endParaRPr>
          </a:p>
          <a:p>
            <a:pPr>
              <a:spcAft>
                <a:spcPts val="600"/>
              </a:spcAft>
            </a:pPr>
            <a:r>
              <a:rPr lang="en-GB" sz="1200" dirty="0">
                <a:solidFill>
                  <a:srgbClr val="000000"/>
                </a:solidFill>
                <a:effectLst/>
                <a:latin typeface="Arial" panose="020B0604020202020204" pitchFamily="34" charset="0"/>
                <a:ea typeface="Times New Roman" panose="02020603050405020304" pitchFamily="18" charset="0"/>
              </a:rPr>
              <a:t>Describe how schools can promote the health and wellbeing of children</a:t>
            </a:r>
            <a:r>
              <a:rPr lang="en-GB" sz="1200" dirty="0">
                <a:solidFill>
                  <a:srgbClr val="FF0000"/>
                </a:solidFill>
                <a:effectLst/>
                <a:latin typeface="Arial" panose="020B0604020202020204" pitchFamily="34" charset="0"/>
                <a:ea typeface="Times New Roman" panose="02020603050405020304" pitchFamily="18" charset="0"/>
              </a:rPr>
              <a:t> </a:t>
            </a:r>
            <a:r>
              <a:rPr lang="en-GB" sz="1200" dirty="0">
                <a:solidFill>
                  <a:srgbClr val="000000"/>
                </a:solidFill>
                <a:effectLst/>
                <a:latin typeface="Arial" panose="020B0604020202020204" pitchFamily="34" charset="0"/>
                <a:ea typeface="Times New Roman" panose="02020603050405020304" pitchFamily="18" charset="0"/>
              </a:rPr>
              <a:t>through the support of the Healthy Schools Scheme.</a:t>
            </a:r>
            <a:br>
              <a:rPr lang="en-GB" sz="1200" dirty="0">
                <a:solidFill>
                  <a:srgbClr val="000000"/>
                </a:solidFill>
                <a:effectLst/>
                <a:latin typeface="Arial" panose="020B0604020202020204" pitchFamily="34" charset="0"/>
                <a:ea typeface="Times New Roman" panose="02020603050405020304" pitchFamily="18" charset="0"/>
              </a:rPr>
            </a:br>
            <a:endParaRPr lang="en-GB" sz="800" dirty="0">
              <a:effectLst/>
              <a:latin typeface="Times New Roman" panose="02020603050405020304" pitchFamily="18" charset="0"/>
              <a:ea typeface="Times New Roman" panose="02020603050405020304" pitchFamily="18" charset="0"/>
            </a:endParaRPr>
          </a:p>
          <a:p>
            <a:pPr>
              <a:spcAft>
                <a:spcPts val="600"/>
              </a:spcAft>
            </a:pPr>
            <a:r>
              <a:rPr lang="en-GB" sz="1200" dirty="0">
                <a:effectLst/>
                <a:latin typeface="Arial" panose="020B0604020202020204" pitchFamily="34" charset="0"/>
                <a:ea typeface="Times New Roman" panose="02020603050405020304" pitchFamily="18" charset="0"/>
              </a:rPr>
              <a:t>Award up to </a:t>
            </a:r>
            <a:r>
              <a:rPr lang="en-GB" sz="1200" b="1" dirty="0">
                <a:effectLst/>
                <a:latin typeface="Arial" panose="020B0604020202020204" pitchFamily="34" charset="0"/>
                <a:ea typeface="Times New Roman" panose="02020603050405020304" pitchFamily="18" charset="0"/>
              </a:rPr>
              <a:t>7 marks</a:t>
            </a:r>
            <a:r>
              <a:rPr lang="en-GB" sz="1200" dirty="0">
                <a:effectLst/>
                <a:latin typeface="Arial" panose="020B0604020202020204" pitchFamily="34" charset="0"/>
                <a:ea typeface="Times New Roman" panose="02020603050405020304" pitchFamily="18" charset="0"/>
              </a:rPr>
              <a:t>.</a:t>
            </a:r>
            <a:r>
              <a:rPr lang="en-GB" sz="1200" b="1" dirty="0">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solidFill>
                  <a:srgbClr val="000000"/>
                </a:solidFill>
                <a:effectLst/>
                <a:latin typeface="Arial" panose="020B0604020202020204" pitchFamily="34" charset="0"/>
                <a:ea typeface="Times New Roman" panose="02020603050405020304" pitchFamily="18" charset="0"/>
              </a:rPr>
              <a:t>Award 0 marks </a:t>
            </a:r>
            <a:r>
              <a:rPr lang="en-GB" sz="1200" dirty="0">
                <a:solidFill>
                  <a:srgbClr val="000000"/>
                </a:solidFill>
                <a:effectLst/>
                <a:latin typeface="Arial" panose="020B0604020202020204" pitchFamily="34" charset="0"/>
                <a:ea typeface="Times New Roman" panose="02020603050405020304" pitchFamily="18" charset="0"/>
              </a:rPr>
              <a:t>for a response that is not creditworthy.</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solidFill>
                  <a:srgbClr val="000000"/>
                </a:solidFill>
                <a:effectLst/>
                <a:latin typeface="Arial" panose="020B0604020202020204" pitchFamily="34" charset="0"/>
                <a:ea typeface="Times New Roman" panose="02020603050405020304" pitchFamily="18" charset="0"/>
              </a:rPr>
              <a:t>Award marks</a:t>
            </a:r>
            <a:r>
              <a:rPr lang="en-GB" sz="1200" dirty="0">
                <a:solidFill>
                  <a:srgbClr val="000000"/>
                </a:solidFill>
                <a:effectLst/>
                <a:latin typeface="Arial" panose="020B0604020202020204" pitchFamily="34" charset="0"/>
                <a:ea typeface="Times New Roman" panose="02020603050405020304" pitchFamily="18" charset="0"/>
              </a:rPr>
              <a:t> </a:t>
            </a:r>
            <a:r>
              <a:rPr lang="en-GB" sz="1200" b="1" dirty="0">
                <a:solidFill>
                  <a:srgbClr val="000000"/>
                </a:solidFill>
                <a:effectLst/>
                <a:latin typeface="Arial" panose="020B0604020202020204" pitchFamily="34" charset="0"/>
                <a:ea typeface="Times New Roman" panose="02020603050405020304" pitchFamily="18" charset="0"/>
              </a:rPr>
              <a:t>1</a:t>
            </a:r>
            <a:r>
              <a:rPr lang="en-GB" sz="1200" dirty="0">
                <a:solidFill>
                  <a:srgbClr val="000000"/>
                </a:solidFill>
                <a:latin typeface="Arial" panose="020B0604020202020204" pitchFamily="34" charset="0"/>
                <a:ea typeface="Times New Roman" panose="02020603050405020304" pitchFamily="18" charset="0"/>
              </a:rPr>
              <a:t>basic description which shows limited knowledge and understanding of how schools can promote the health and wellbeing of children through the support of the Healthy Schools Scheme.</a:t>
            </a:r>
            <a:endParaRPr lang="en-GB" sz="1200" dirty="0">
              <a:latin typeface="Times New Roman" panose="02020603050405020304" pitchFamily="18" charset="0"/>
              <a:ea typeface="Times New Roman" panose="02020603050405020304" pitchFamily="18" charset="0"/>
            </a:endParaRPr>
          </a:p>
          <a:p>
            <a:pPr>
              <a:spcAft>
                <a:spcPts val="600"/>
              </a:spcAft>
            </a:pPr>
            <a:r>
              <a:rPr lang="en-GB" sz="1200" b="1" dirty="0">
                <a:solidFill>
                  <a:srgbClr val="000000"/>
                </a:solidFill>
                <a:effectLst/>
                <a:latin typeface="Arial" panose="020B0604020202020204" pitchFamily="34" charset="0"/>
                <a:ea typeface="Times New Roman" panose="02020603050405020304" pitchFamily="18" charset="0"/>
              </a:rPr>
              <a:t>-2</a:t>
            </a:r>
            <a:r>
              <a:rPr lang="en-GB" sz="1200" dirty="0">
                <a:solidFill>
                  <a:srgbClr val="000000"/>
                </a:solidFill>
                <a:effectLst/>
                <a:latin typeface="Arial" panose="020B0604020202020204" pitchFamily="34" charset="0"/>
                <a:ea typeface="Times New Roman" panose="02020603050405020304" pitchFamily="18" charset="0"/>
              </a:rPr>
              <a:t> for a </a:t>
            </a:r>
            <a:r>
              <a:rPr lang="en-GB" sz="1200" b="1" dirty="0">
                <a:solidFill>
                  <a:srgbClr val="000000"/>
                </a:solidFill>
                <a:effectLst/>
                <a:latin typeface="Arial" panose="020B0604020202020204" pitchFamily="34" charset="0"/>
                <a:ea typeface="Times New Roman" panose="02020603050405020304" pitchFamily="18" charset="0"/>
              </a:rPr>
              <a:t>Award 3-4 marks </a:t>
            </a:r>
            <a:r>
              <a:rPr lang="en-GB" sz="1200" dirty="0">
                <a:solidFill>
                  <a:srgbClr val="000000"/>
                </a:solidFill>
                <a:effectLst/>
                <a:latin typeface="Arial" panose="020B0604020202020204" pitchFamily="34" charset="0"/>
                <a:ea typeface="Times New Roman" panose="02020603050405020304" pitchFamily="18" charset="0"/>
              </a:rPr>
              <a:t>for a good description which shows some knowledge and understanding of how schools can promote the health and wellbeing of children through the support of the Healthy Schools Scheme.</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solidFill>
                  <a:srgbClr val="000000"/>
                </a:solidFill>
                <a:effectLst/>
                <a:latin typeface="Arial" panose="020B0604020202020204" pitchFamily="34" charset="0"/>
                <a:ea typeface="Times New Roman" panose="02020603050405020304" pitchFamily="18" charset="0"/>
              </a:rPr>
              <a:t>Award 5-6 marks </a:t>
            </a:r>
            <a:r>
              <a:rPr lang="en-GB" sz="1200" dirty="0">
                <a:solidFill>
                  <a:srgbClr val="000000"/>
                </a:solidFill>
                <a:effectLst/>
                <a:latin typeface="Arial" panose="020B0604020202020204" pitchFamily="34" charset="0"/>
                <a:ea typeface="Times New Roman" panose="02020603050405020304" pitchFamily="18" charset="0"/>
              </a:rPr>
              <a:t>for a very good description which shows knowledge and understanding of how schools can promote the health and wellbeing of children through the support of the Healthy Schools Scheme.</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b="1" dirty="0">
                <a:solidFill>
                  <a:srgbClr val="000000"/>
                </a:solidFill>
                <a:effectLst/>
                <a:latin typeface="Arial" panose="020B0604020202020204" pitchFamily="34" charset="0"/>
                <a:ea typeface="Times New Roman" panose="02020603050405020304" pitchFamily="18" charset="0"/>
              </a:rPr>
              <a:t>Award 7 marks</a:t>
            </a:r>
            <a:r>
              <a:rPr lang="en-GB" sz="1200" dirty="0">
                <a:solidFill>
                  <a:srgbClr val="000000"/>
                </a:solidFill>
                <a:effectLst/>
                <a:latin typeface="Arial" panose="020B0604020202020204" pitchFamily="34" charset="0"/>
                <a:ea typeface="Times New Roman" panose="02020603050405020304" pitchFamily="18" charset="0"/>
              </a:rPr>
              <a:t> for an excellent description which shows detailed knowledge and understanding of how schools can promote the health and wellbeing of children through the support of the Healthy Schools Scheme.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18227402"/>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A8F2AF-BC28-4991-9816-07479106F8A5}"/>
              </a:ext>
            </a:extLst>
          </p:cNvPr>
          <p:cNvSpPr>
            <a:spLocks noGrp="1"/>
          </p:cNvSpPr>
          <p:nvPr>
            <p:ph type="title"/>
          </p:nvPr>
        </p:nvSpPr>
        <p:spPr/>
        <p:txBody>
          <a:bodyPr/>
          <a:lstStyle/>
          <a:p>
            <a:r>
              <a:rPr lang="en-GB" sz="1800" dirty="0"/>
              <a:t>Question 2 and mark scheme continued </a:t>
            </a:r>
          </a:p>
        </p:txBody>
      </p:sp>
      <p:sp>
        <p:nvSpPr>
          <p:cNvPr id="8" name="TextBox 7">
            <a:extLst>
              <a:ext uri="{FF2B5EF4-FFF2-40B4-BE49-F238E27FC236}">
                <a16:creationId xmlns:a16="http://schemas.microsoft.com/office/drawing/2014/main" id="{2199E1D3-5F51-46E9-AF13-C7676FB51EF1}"/>
              </a:ext>
            </a:extLst>
          </p:cNvPr>
          <p:cNvSpPr txBox="1"/>
          <p:nvPr/>
        </p:nvSpPr>
        <p:spPr>
          <a:xfrm>
            <a:off x="424543" y="1196485"/>
            <a:ext cx="5268686" cy="4955203"/>
          </a:xfrm>
          <a:prstGeom prst="rect">
            <a:avLst/>
          </a:prstGeom>
          <a:noFill/>
        </p:spPr>
        <p:txBody>
          <a:bodyPr wrap="square">
            <a:spAutoFit/>
          </a:bodyPr>
          <a:lstStyle/>
          <a:p>
            <a:pPr>
              <a:spcAft>
                <a:spcPts val="600"/>
              </a:spcAft>
            </a:pPr>
            <a:r>
              <a:rPr lang="en-GB" sz="1200" dirty="0">
                <a:effectLst/>
                <a:latin typeface="Arial" panose="020B0604020202020204" pitchFamily="34" charset="0"/>
                <a:ea typeface="Times New Roman" panose="02020603050405020304" pitchFamily="18" charset="0"/>
              </a:rPr>
              <a:t>Responses may refer to: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positive health and wellbeing of children, though the core topic areas: Food and fitness, mental and emotional health and wellbeing, personal development and relationships, substance use and misuse, environment, safety and hygiene</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all staff to fulfil their health promoting role, through staff development and training to encourage and support children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staff to implement a range of health and wellbeing activities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children, family and the community to work towards the ‘Healthy Schools Scheme’ goals / developing good home and school links / community links and shared activities etc.</a:t>
            </a: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the school as a health promoting environment with a commitment to the health and well-being of all children and staff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opportunities for all children to benefit from whole school food and fitness activities e.g. school nutrition action group / after school cookery clubs / active playtimes / healthy lunchboxes / fruit tuckshop / healthier vending machines / water bottles at desks / water fountains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develop and communicate a positive ethos and appropriate social values within the school community, encouraging positive mental health, emotional health and wellbeing e.g. anti-bullying initiatives / programmes to improve emotional literacy / buddy system / school councillor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endParaRPr lang="en-GB" sz="1200" dirty="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65216C20-054D-40A6-9400-E46D0572EFBE}"/>
              </a:ext>
            </a:extLst>
          </p:cNvPr>
          <p:cNvSpPr txBox="1"/>
          <p:nvPr/>
        </p:nvSpPr>
        <p:spPr>
          <a:xfrm>
            <a:off x="6368143" y="1454062"/>
            <a:ext cx="4865914" cy="5032147"/>
          </a:xfrm>
          <a:prstGeom prst="rect">
            <a:avLst/>
          </a:prstGeom>
          <a:noFill/>
        </p:spPr>
        <p:txBody>
          <a:bodyPr wrap="square">
            <a:spAutoFit/>
          </a:bodyPr>
          <a:lstStyle/>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promote the self-esteem of all members of the school community and develop good relationships in the daily life of the school</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positive understanding of personal development and relationships, sex education and availability of supportive advice etc.</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supportive and educational health promotion in the school</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children’s knowledge of substance use and misuse - encourage interaction with supportive agencies for advice and support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enhance the school’s environment and support the children’s understanding of protecting and taking care of the environment e.g. a school eco council / gardening club / recycling and energy conservation programmes</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support the reduction of environmental pollution through implementing a school walking bus scheme / cycling scheme / cycle storage</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encourage the safety of children through safe routes to school / safety around water / sun safety / first aid training </a:t>
            </a:r>
            <a:endParaRPr lang="en-GB" sz="1200" dirty="0">
              <a:effectLst/>
              <a:latin typeface="Times New Roman" panose="02020603050405020304" pitchFamily="18"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200" dirty="0">
                <a:solidFill>
                  <a:srgbClr val="000000"/>
                </a:solidFill>
                <a:effectLst/>
                <a:latin typeface="Arial" panose="020B0604020202020204" pitchFamily="34" charset="0"/>
                <a:ea typeface="Times New Roman" panose="02020603050405020304" pitchFamily="18" charset="0"/>
              </a:rPr>
              <a:t>develop understanding of personal hygiene / hand washing initiatives </a:t>
            </a:r>
            <a:endParaRPr lang="en-GB" sz="1200" dirty="0">
              <a:effectLst/>
              <a:latin typeface="Times New Roman" panose="02020603050405020304" pitchFamily="18" charset="0"/>
              <a:ea typeface="Times New Roman" panose="02020603050405020304" pitchFamily="18" charset="0"/>
            </a:endParaRPr>
          </a:p>
          <a:p>
            <a:pPr>
              <a:spcAft>
                <a:spcPts val="600"/>
              </a:spcAft>
            </a:pPr>
            <a:r>
              <a:rPr lang="en-GB" sz="1200" dirty="0">
                <a:solidFill>
                  <a:srgbClr val="000000"/>
                </a:solidFill>
                <a:effectLst/>
                <a:latin typeface="Arial" panose="020B0604020202020204" pitchFamily="34" charset="0"/>
                <a:ea typeface="Times New Roman" panose="02020603050405020304" pitchFamily="18" charset="0"/>
              </a:rPr>
              <a:t> </a:t>
            </a:r>
            <a:endParaRPr lang="en-GB" sz="1200" dirty="0">
              <a:effectLst/>
              <a:latin typeface="Times New Roman" panose="02020603050405020304" pitchFamily="18" charset="0"/>
              <a:ea typeface="Times New Roman" panose="02020603050405020304" pitchFamily="18" charset="0"/>
            </a:endParaRPr>
          </a:p>
          <a:p>
            <a:r>
              <a:rPr lang="en-GB" sz="1200" dirty="0">
                <a:solidFill>
                  <a:srgbClr val="000000"/>
                </a:solidFill>
                <a:effectLst/>
                <a:latin typeface="Arial" panose="020B0604020202020204" pitchFamily="34" charset="0"/>
                <a:ea typeface="Times New Roman" panose="02020603050405020304" pitchFamily="18" charset="0"/>
              </a:rPr>
              <a:t>This list is not exhaustive. </a:t>
            </a:r>
            <a:endParaRPr lang="en-GB" sz="1200" dirty="0">
              <a:effectLst/>
              <a:latin typeface="Times New Roman" panose="02020603050405020304" pitchFamily="18" charset="0"/>
              <a:ea typeface="Times New Roman" panose="02020603050405020304" pitchFamily="18" charset="0"/>
            </a:endParaRPr>
          </a:p>
          <a:p>
            <a:r>
              <a:rPr lang="en-GB" sz="1200" dirty="0">
                <a:solidFill>
                  <a:srgbClr val="000000"/>
                </a:solidFill>
                <a:effectLst/>
                <a:latin typeface="Arial" panose="020B0604020202020204" pitchFamily="34" charset="0"/>
                <a:ea typeface="Times New Roman" panose="02020603050405020304" pitchFamily="18" charset="0"/>
              </a:rPr>
              <a:t>Credit any other relevant response.</a:t>
            </a:r>
            <a:endParaRPr lang="en-GB"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162484050"/>
      </p:ext>
    </p:extLst>
  </p:cSld>
  <p:clrMapOvr>
    <a:masterClrMapping/>
  </p:clrMapOvr>
  <mc:AlternateContent xmlns:mc="http://schemas.openxmlformats.org/markup-compatibility/2006" xmlns:p14="http://schemas.microsoft.com/office/powerpoint/2010/main">
    <mc:Choice Requires="p14">
      <p:transition spd="slow" p14:dur="2000" advTm="48000"/>
    </mc:Choice>
    <mc:Fallback xmlns="">
      <p:transition spd="slow" advTm="48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382001" y="1228193"/>
            <a:ext cx="3548742" cy="4863688"/>
          </a:xfrm>
          <a:prstGeom prst="wedgeRoundRectCallout">
            <a:avLst>
              <a:gd name="adj1" fmla="val -51252"/>
              <a:gd name="adj2" fmla="val 57335"/>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dirty="0">
              <a:solidFill>
                <a:srgbClr val="000000"/>
              </a:solidFill>
              <a:latin typeface="Arial" panose="020B0604020202020204" pitchFamily="34" charset="0"/>
              <a:ea typeface="Times New Roman" panose="02020603050405020304" pitchFamily="18" charset="0"/>
            </a:endParaRPr>
          </a:p>
          <a:p>
            <a:endParaRPr lang="en-GB" dirty="0">
              <a:solidFill>
                <a:srgbClr val="000000"/>
              </a:solidFill>
              <a:latin typeface="Arial" panose="020B0604020202020204" pitchFamily="34" charset="0"/>
              <a:ea typeface="Times New Roman" panose="02020603050405020304" pitchFamily="18" charset="0"/>
            </a:endParaRPr>
          </a:p>
          <a:p>
            <a:endParaRPr lang="en-GB" dirty="0">
              <a:solidFill>
                <a:srgbClr val="000000"/>
              </a:solidFill>
              <a:latin typeface="Arial" panose="020B0604020202020204" pitchFamily="34" charset="0"/>
              <a:ea typeface="Times New Roman" panose="02020603050405020304" pitchFamily="18" charset="0"/>
            </a:endParaRPr>
          </a:p>
          <a:p>
            <a:r>
              <a:rPr lang="en-GB" dirty="0">
                <a:solidFill>
                  <a:srgbClr val="0070C0"/>
                </a:solidFill>
                <a:latin typeface="Arial" panose="020B0604020202020204" pitchFamily="34" charset="0"/>
                <a:ea typeface="Times New Roman" panose="02020603050405020304" pitchFamily="18" charset="0"/>
              </a:rPr>
              <a:t>An excellent description which </a:t>
            </a:r>
          </a:p>
          <a:p>
            <a:r>
              <a:rPr lang="en-GB" dirty="0">
                <a:solidFill>
                  <a:srgbClr val="0070C0"/>
                </a:solidFill>
                <a:latin typeface="Arial" panose="020B0604020202020204" pitchFamily="34" charset="0"/>
                <a:ea typeface="Times New Roman" panose="02020603050405020304" pitchFamily="18" charset="0"/>
              </a:rPr>
              <a:t>shows detailed knowledge and </a:t>
            </a:r>
          </a:p>
          <a:p>
            <a:r>
              <a:rPr lang="en-GB" dirty="0">
                <a:solidFill>
                  <a:srgbClr val="0070C0"/>
                </a:solidFill>
                <a:latin typeface="Arial" panose="020B0604020202020204" pitchFamily="34" charset="0"/>
                <a:ea typeface="Times New Roman" panose="02020603050405020304" pitchFamily="18" charset="0"/>
              </a:rPr>
              <a:t>understanding of how schools </a:t>
            </a:r>
          </a:p>
          <a:p>
            <a:r>
              <a:rPr lang="en-GB" dirty="0">
                <a:solidFill>
                  <a:srgbClr val="0070C0"/>
                </a:solidFill>
                <a:latin typeface="Arial" panose="020B0604020202020204" pitchFamily="34" charset="0"/>
                <a:ea typeface="Times New Roman" panose="02020603050405020304" pitchFamily="18" charset="0"/>
              </a:rPr>
              <a:t>can promote the health and </a:t>
            </a:r>
          </a:p>
          <a:p>
            <a:r>
              <a:rPr lang="en-GB" dirty="0">
                <a:solidFill>
                  <a:srgbClr val="0070C0"/>
                </a:solidFill>
                <a:latin typeface="Arial" panose="020B0604020202020204" pitchFamily="34" charset="0"/>
                <a:ea typeface="Times New Roman" panose="02020603050405020304" pitchFamily="18" charset="0"/>
              </a:rPr>
              <a:t>wellbeing of children through </a:t>
            </a:r>
          </a:p>
          <a:p>
            <a:r>
              <a:rPr lang="en-GB" dirty="0">
                <a:solidFill>
                  <a:srgbClr val="0070C0"/>
                </a:solidFill>
                <a:latin typeface="Arial" panose="020B0604020202020204" pitchFamily="34" charset="0"/>
                <a:ea typeface="Times New Roman" panose="02020603050405020304" pitchFamily="18" charset="0"/>
              </a:rPr>
              <a:t>the support of the Healthy </a:t>
            </a:r>
          </a:p>
          <a:p>
            <a:r>
              <a:rPr lang="en-GB" dirty="0">
                <a:solidFill>
                  <a:srgbClr val="0070C0"/>
                </a:solidFill>
                <a:latin typeface="Arial" panose="020B0604020202020204" pitchFamily="34" charset="0"/>
                <a:ea typeface="Times New Roman" panose="02020603050405020304" pitchFamily="18" charset="0"/>
              </a:rPr>
              <a:t>Schools Scheme.</a:t>
            </a:r>
          </a:p>
          <a:p>
            <a:endParaRPr lang="en-GB" i="1" dirty="0">
              <a:solidFill>
                <a:srgbClr val="0070C0"/>
              </a:solidFill>
            </a:endParaRPr>
          </a:p>
          <a:p>
            <a:r>
              <a:rPr lang="en-GB" sz="1800" dirty="0">
                <a:solidFill>
                  <a:srgbClr val="0070C0"/>
                </a:solidFill>
              </a:rPr>
              <a:t>There is clear description of</a:t>
            </a:r>
            <a:endParaRPr lang="en-GB" dirty="0">
              <a:solidFill>
                <a:srgbClr val="0070C0"/>
              </a:solidFill>
              <a:latin typeface="Times New Roman" panose="02020603050405020304" pitchFamily="18" charset="0"/>
              <a:ea typeface="Times New Roman" panose="02020603050405020304" pitchFamily="18" charset="0"/>
            </a:endParaRPr>
          </a:p>
          <a:p>
            <a:r>
              <a:rPr lang="en-GB" dirty="0">
                <a:solidFill>
                  <a:srgbClr val="0070C0"/>
                </a:solidFill>
                <a:latin typeface="Arial" panose="020B0604020202020204" pitchFamily="34" charset="0"/>
                <a:ea typeface="Times New Roman" panose="02020603050405020304" pitchFamily="18" charset="0"/>
              </a:rPr>
              <a:t>supportive and educational </a:t>
            </a:r>
          </a:p>
          <a:p>
            <a:r>
              <a:rPr lang="en-GB" dirty="0">
                <a:solidFill>
                  <a:srgbClr val="0070C0"/>
                </a:solidFill>
                <a:latin typeface="Arial" panose="020B0604020202020204" pitchFamily="34" charset="0"/>
                <a:ea typeface="Times New Roman" panose="02020603050405020304" pitchFamily="18" charset="0"/>
              </a:rPr>
              <a:t>health promotion in the school,</a:t>
            </a:r>
            <a:endParaRPr lang="en-GB" sz="1800" i="1" dirty="0">
              <a:solidFill>
                <a:srgbClr val="0070C0"/>
              </a:solidFill>
            </a:endParaRPr>
          </a:p>
          <a:p>
            <a:r>
              <a:rPr lang="en-GB" dirty="0">
                <a:solidFill>
                  <a:srgbClr val="0070C0"/>
                </a:solidFill>
                <a:latin typeface="Arial" panose="020B0604020202020204" pitchFamily="34" charset="0"/>
                <a:ea typeface="Times New Roman" panose="02020603050405020304" pitchFamily="18" charset="0"/>
              </a:rPr>
              <a:t>opportunities for all children to </a:t>
            </a:r>
          </a:p>
          <a:p>
            <a:r>
              <a:rPr lang="en-GB" dirty="0">
                <a:solidFill>
                  <a:srgbClr val="0070C0"/>
                </a:solidFill>
                <a:latin typeface="Arial" panose="020B0604020202020204" pitchFamily="34" charset="0"/>
                <a:ea typeface="Times New Roman" panose="02020603050405020304" pitchFamily="18" charset="0"/>
              </a:rPr>
              <a:t>benefit from whole school food </a:t>
            </a:r>
          </a:p>
          <a:p>
            <a:r>
              <a:rPr lang="en-GB" dirty="0">
                <a:solidFill>
                  <a:srgbClr val="0070C0"/>
                </a:solidFill>
                <a:latin typeface="Arial" panose="020B0604020202020204" pitchFamily="34" charset="0"/>
                <a:ea typeface="Times New Roman" panose="02020603050405020304" pitchFamily="18" charset="0"/>
              </a:rPr>
              <a:t>and fitness activities</a:t>
            </a:r>
            <a:endParaRPr lang="en-GB" sz="1800" i="1" dirty="0">
              <a:solidFill>
                <a:srgbClr val="0070C0"/>
              </a:solidFill>
            </a:endParaRPr>
          </a:p>
          <a:p>
            <a:r>
              <a:rPr lang="en-GB" i="1" dirty="0">
                <a:solidFill>
                  <a:srgbClr val="0070C0"/>
                </a:solidFill>
              </a:rPr>
              <a:t>7 marks awarded</a:t>
            </a: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2 with Examiner’s comments</a:t>
            </a:r>
          </a:p>
        </p:txBody>
      </p:sp>
      <p:pic>
        <p:nvPicPr>
          <p:cNvPr id="3" name="Picture 2">
            <a:extLst>
              <a:ext uri="{FF2B5EF4-FFF2-40B4-BE49-F238E27FC236}">
                <a16:creationId xmlns:a16="http://schemas.microsoft.com/office/drawing/2014/main" id="{8F4D8E79-9857-43D8-9213-0F7CD8E30409}"/>
              </a:ext>
            </a:extLst>
          </p:cNvPr>
          <p:cNvPicPr>
            <a:picLocks noChangeAspect="1"/>
          </p:cNvPicPr>
          <p:nvPr/>
        </p:nvPicPr>
        <p:blipFill>
          <a:blip r:embed="rId2"/>
          <a:stretch>
            <a:fillRect/>
          </a:stretch>
        </p:blipFill>
        <p:spPr>
          <a:xfrm>
            <a:off x="127718" y="1040809"/>
            <a:ext cx="8093662" cy="1162660"/>
          </a:xfrm>
          <a:prstGeom prst="rect">
            <a:avLst/>
          </a:prstGeom>
        </p:spPr>
      </p:pic>
      <p:pic>
        <p:nvPicPr>
          <p:cNvPr id="4" name="Picture 3">
            <a:extLst>
              <a:ext uri="{FF2B5EF4-FFF2-40B4-BE49-F238E27FC236}">
                <a16:creationId xmlns:a16="http://schemas.microsoft.com/office/drawing/2014/main" id="{063325F4-026D-48A4-B613-3B7130282733}"/>
              </a:ext>
            </a:extLst>
          </p:cNvPr>
          <p:cNvPicPr>
            <a:picLocks noChangeAspect="1"/>
          </p:cNvPicPr>
          <p:nvPr/>
        </p:nvPicPr>
        <p:blipFill>
          <a:blip r:embed="rId3"/>
          <a:stretch>
            <a:fillRect/>
          </a:stretch>
        </p:blipFill>
        <p:spPr>
          <a:xfrm>
            <a:off x="282011" y="2301722"/>
            <a:ext cx="7939369" cy="3333764"/>
          </a:xfrm>
          <a:prstGeom prst="rect">
            <a:avLst/>
          </a:prstGeom>
        </p:spPr>
      </p:pic>
    </p:spTree>
    <p:extLst>
      <p:ext uri="{BB962C8B-B14F-4D97-AF65-F5344CB8AC3E}">
        <p14:creationId xmlns:p14="http://schemas.microsoft.com/office/powerpoint/2010/main" val="473704809"/>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6">
            <a:extLst>
              <a:ext uri="{FF2B5EF4-FFF2-40B4-BE49-F238E27FC236}">
                <a16:creationId xmlns:a16="http://schemas.microsoft.com/office/drawing/2014/main" id="{E1250CA2-B3D1-47C0-94E0-72630DEC5BC3}"/>
              </a:ext>
            </a:extLst>
          </p:cNvPr>
          <p:cNvSpPr/>
          <p:nvPr/>
        </p:nvSpPr>
        <p:spPr>
          <a:xfrm>
            <a:off x="8020878" y="1391477"/>
            <a:ext cx="3747052" cy="4244009"/>
          </a:xfrm>
          <a:prstGeom prst="wedgeRectCallout">
            <a:avLst>
              <a:gd name="adj1" fmla="val -56642"/>
              <a:gd name="adj2" fmla="val 69057"/>
            </a:avLst>
          </a:prstGeom>
        </p:spPr>
        <p:txBody>
          <a:bodyPr wrap="none" lIns="0" tIns="0" rIns="0" bIns="0" rtlCol="0" anchor="ctr">
            <a:noAutofit/>
          </a:bodyPr>
          <a:lstStyle/>
          <a:p>
            <a:pPr algn="ctr"/>
            <a:endParaRPr lang="en-GB">
              <a:solidFill>
                <a:srgbClr val="000000"/>
              </a:solidFill>
            </a:endParaRPr>
          </a:p>
        </p:txBody>
      </p:sp>
      <p:sp>
        <p:nvSpPr>
          <p:cNvPr id="8" name="Speech Bubble: Rectangle with Corners Rounded 7">
            <a:extLst>
              <a:ext uri="{FF2B5EF4-FFF2-40B4-BE49-F238E27FC236}">
                <a16:creationId xmlns:a16="http://schemas.microsoft.com/office/drawing/2014/main" id="{6394D095-CF57-4BC9-BE3A-08605170358A}"/>
              </a:ext>
            </a:extLst>
          </p:cNvPr>
          <p:cNvSpPr/>
          <p:nvPr/>
        </p:nvSpPr>
        <p:spPr>
          <a:xfrm>
            <a:off x="8020878" y="1202635"/>
            <a:ext cx="3747052" cy="5158408"/>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0" name="Speech Bubble: Rectangle with Corners Rounded 9">
            <a:extLst>
              <a:ext uri="{FF2B5EF4-FFF2-40B4-BE49-F238E27FC236}">
                <a16:creationId xmlns:a16="http://schemas.microsoft.com/office/drawing/2014/main" id="{AE5FD186-E0B8-4137-A176-B667CBC87609}"/>
              </a:ext>
            </a:extLst>
          </p:cNvPr>
          <p:cNvSpPr/>
          <p:nvPr/>
        </p:nvSpPr>
        <p:spPr>
          <a:xfrm>
            <a:off x="8153828" y="934277"/>
            <a:ext cx="3747052" cy="5158408"/>
          </a:xfrm>
          <a:prstGeom prst="wedgeRoundRectCallout">
            <a:avLst>
              <a:gd name="adj1" fmla="val -56182"/>
              <a:gd name="adj2" fmla="val 61556"/>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endParaRPr lang="en-GB" sz="1800" i="1" dirty="0">
              <a:solidFill>
                <a:srgbClr val="0070C0"/>
              </a:solidFill>
            </a:endParaRPr>
          </a:p>
          <a:p>
            <a:endParaRPr lang="en-GB" i="1" dirty="0">
              <a:solidFill>
                <a:srgbClr val="0070C0"/>
              </a:solidFill>
            </a:endParaRPr>
          </a:p>
          <a:p>
            <a:r>
              <a:rPr lang="en-GB" i="1" dirty="0">
                <a:solidFill>
                  <a:srgbClr val="0070C0"/>
                </a:solidFill>
              </a:rPr>
              <a:t>0</a:t>
            </a:r>
            <a:r>
              <a:rPr lang="en-GB" sz="1800" i="1" dirty="0">
                <a:solidFill>
                  <a:srgbClr val="0070C0"/>
                </a:solidFill>
              </a:rPr>
              <a:t> marks awarded</a:t>
            </a:r>
          </a:p>
        </p:txBody>
      </p:sp>
      <p:sp>
        <p:nvSpPr>
          <p:cNvPr id="11" name="Title 2">
            <a:extLst>
              <a:ext uri="{FF2B5EF4-FFF2-40B4-BE49-F238E27FC236}">
                <a16:creationId xmlns:a16="http://schemas.microsoft.com/office/drawing/2014/main" id="{91B27EA4-A427-43AC-A564-40F7D401D33F}"/>
              </a:ext>
            </a:extLst>
          </p:cNvPr>
          <p:cNvSpPr txBox="1">
            <a:spLocks/>
          </p:cNvSpPr>
          <p:nvPr/>
        </p:nvSpPr>
        <p:spPr>
          <a:xfrm>
            <a:off x="282011" y="254060"/>
            <a:ext cx="10223323"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2 with Examiner’s comments</a:t>
            </a:r>
          </a:p>
        </p:txBody>
      </p:sp>
      <p:pic>
        <p:nvPicPr>
          <p:cNvPr id="3" name="Picture 2">
            <a:extLst>
              <a:ext uri="{FF2B5EF4-FFF2-40B4-BE49-F238E27FC236}">
                <a16:creationId xmlns:a16="http://schemas.microsoft.com/office/drawing/2014/main" id="{57A2BA4B-93AC-499B-814E-0601A122EBD1}"/>
              </a:ext>
            </a:extLst>
          </p:cNvPr>
          <p:cNvPicPr>
            <a:picLocks noChangeAspect="1"/>
          </p:cNvPicPr>
          <p:nvPr/>
        </p:nvPicPr>
        <p:blipFill>
          <a:blip r:embed="rId2"/>
          <a:stretch>
            <a:fillRect/>
          </a:stretch>
        </p:blipFill>
        <p:spPr>
          <a:xfrm>
            <a:off x="282011" y="1085436"/>
            <a:ext cx="7605917" cy="1548907"/>
          </a:xfrm>
          <a:prstGeom prst="rect">
            <a:avLst/>
          </a:prstGeom>
        </p:spPr>
      </p:pic>
      <p:sp>
        <p:nvSpPr>
          <p:cNvPr id="4" name="TextBox 3">
            <a:extLst>
              <a:ext uri="{FF2B5EF4-FFF2-40B4-BE49-F238E27FC236}">
                <a16:creationId xmlns:a16="http://schemas.microsoft.com/office/drawing/2014/main" id="{6A0CDC4F-D08C-2A44-A9E3-EE945D305147}"/>
              </a:ext>
            </a:extLst>
          </p:cNvPr>
          <p:cNvSpPr txBox="1"/>
          <p:nvPr/>
        </p:nvSpPr>
        <p:spPr>
          <a:xfrm>
            <a:off x="8340811" y="1482813"/>
            <a:ext cx="3311611" cy="3139321"/>
          </a:xfrm>
          <a:prstGeom prst="rect">
            <a:avLst/>
          </a:prstGeom>
          <a:noFill/>
        </p:spPr>
        <p:txBody>
          <a:bodyPr wrap="square" rtlCol="0">
            <a:spAutoFit/>
          </a:bodyPr>
          <a:lstStyle/>
          <a:p>
            <a:r>
              <a:rPr lang="en-GB" dirty="0">
                <a:solidFill>
                  <a:srgbClr val="0070C0"/>
                </a:solidFill>
                <a:latin typeface="Arial" panose="020B0604020202020204" pitchFamily="34" charset="0"/>
                <a:ea typeface="Times New Roman" panose="02020603050405020304" pitchFamily="18" charset="0"/>
              </a:rPr>
              <a:t>Response is not creditworthy.</a:t>
            </a:r>
          </a:p>
          <a:p>
            <a:endParaRPr lang="en-GB" dirty="0">
              <a:solidFill>
                <a:srgbClr val="0070C0"/>
              </a:solidFill>
              <a:latin typeface="Times New Roman" panose="02020603050405020304" pitchFamily="18" charset="0"/>
              <a:ea typeface="Times New Roman" panose="02020603050405020304" pitchFamily="18" charset="0"/>
            </a:endParaRPr>
          </a:p>
          <a:p>
            <a:r>
              <a:rPr lang="en-GB" dirty="0">
                <a:solidFill>
                  <a:srgbClr val="0070C0"/>
                </a:solidFill>
              </a:rPr>
              <a:t>There is a clear lack of understanding or practical knowledge. </a:t>
            </a:r>
          </a:p>
          <a:p>
            <a:endParaRPr lang="en-GB" dirty="0">
              <a:solidFill>
                <a:srgbClr val="0070C0"/>
              </a:solidFill>
            </a:endParaRPr>
          </a:p>
          <a:p>
            <a:r>
              <a:rPr lang="en-GB" dirty="0">
                <a:solidFill>
                  <a:srgbClr val="0070C0"/>
                </a:solidFill>
              </a:rPr>
              <a:t>The point on after school clubs show no detail or development of knowledge. </a:t>
            </a:r>
          </a:p>
          <a:p>
            <a:endParaRPr lang="en-GB" dirty="0">
              <a:solidFill>
                <a:srgbClr val="0070C0"/>
              </a:solidFill>
            </a:endParaRPr>
          </a:p>
          <a:p>
            <a:r>
              <a:rPr lang="en-GB" dirty="0">
                <a:solidFill>
                  <a:srgbClr val="0070C0"/>
                </a:solidFill>
              </a:rPr>
              <a:t>The response is vague </a:t>
            </a:r>
          </a:p>
        </p:txBody>
      </p:sp>
    </p:spTree>
    <p:extLst>
      <p:ext uri="{BB962C8B-B14F-4D97-AF65-F5344CB8AC3E}">
        <p14:creationId xmlns:p14="http://schemas.microsoft.com/office/powerpoint/2010/main" val="2759589251"/>
      </p:ext>
    </p:extLst>
  </p:cSld>
  <p:clrMapOvr>
    <a:masterClrMapping/>
  </p:clrMapOvr>
  <mc:AlternateContent xmlns:mc="http://schemas.openxmlformats.org/markup-compatibility/2006" xmlns:p14="http://schemas.microsoft.com/office/powerpoint/2010/main">
    <mc:Choice Requires="p14">
      <p:transition spd="slow" p14:dur="2000" advTm="98787"/>
    </mc:Choice>
    <mc:Fallback xmlns="">
      <p:transition spd="slow" advTm="98787"/>
    </mc:Fallback>
  </mc:AlternateContent>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SharedWithUsers xmlns="36f98b4f-ba65-4a7d-9a34-48b23de556cb">
      <UserInfo>
        <DisplayName>Richards, Catherine</DisplayName>
        <AccountId>37813</AccountId>
        <AccountType/>
      </UserInfo>
      <UserInfo>
        <DisplayName>Gwerfyl, Saran</DisplayName>
        <AccountId>38276</AccountId>
        <AccountType/>
      </UserInfo>
      <UserInfo>
        <DisplayName>Baish, Zoe</DisplayName>
        <AccountId>147</AccountId>
        <AccountType/>
      </UserInfo>
      <UserInfo>
        <DisplayName>Thomas, Amy</DisplayName>
        <AccountId>38356</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102E233BCF3B4439937791014C43B31" ma:contentTypeVersion="64" ma:contentTypeDescription="Create a new document." ma:contentTypeScope="" ma:versionID="d5d75e3b38368693072415491b22a706">
  <xsd:schema xmlns:xsd="http://www.w3.org/2001/XMLSchema" xmlns:xs="http://www.w3.org/2001/XMLSchema" xmlns:p="http://schemas.microsoft.com/office/2006/metadata/properties" xmlns:ns1="http://schemas.microsoft.com/sharepoint/v3" xmlns:ns2="e3a6d8c0-ef40-4695-9941-c9fc2513bc54" xmlns:ns3="36f98b4f-ba65-4a7d-9a34-48b23de556cb" targetNamespace="http://schemas.microsoft.com/office/2006/metadata/properties" ma:root="true" ma:fieldsID="da4ad8a822bdbda5b399bfd8bbc5b214" ns1:_="" ns2:_="" ns3:_="">
    <xsd:import namespace="http://schemas.microsoft.com/sharepoint/v3"/>
    <xsd:import namespace="e3a6d8c0-ef40-4695-9941-c9fc2513bc54"/>
    <xsd:import namespace="36f98b4f-ba65-4a7d-9a34-48b23de556cb"/>
    <xsd:element name="properties">
      <xsd:complexType>
        <xsd:sequence>
          <xsd:element name="documentManagement">
            <xsd:complexType>
              <xsd:all>
                <xsd:element ref="ns1:PublishingStartDate" minOccurs="0"/>
                <xsd:element ref="ns1:PublishingExpirationDate" minOccurs="0"/>
                <xsd:element ref="ns2:MediaServiceMetadata" minOccurs="0"/>
                <xsd:element ref="ns2:MediaServiceFastMetadata"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4" nillable="true" ma:displayName="Scheduling Start Date" ma:description="" ma:internalName="PublishingStartDate">
      <xsd:simpleType>
        <xsd:restriction base="dms:Unknown"/>
      </xsd:simpleType>
    </xsd:element>
    <xsd:element name="PublishingExpirationDate" ma:index="5" nillable="true" ma:displayName="Scheduling End Date" ma:description="Scheduling End Date is a site column created by the Publishing feature. It is used to specify the date and time on which this page will no longer appear to site visitors."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3a6d8c0-ef40-4695-9941-c9fc2513bc54"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6"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2.xml><?xml version="1.0" encoding="utf-8"?>
<ds:datastoreItem xmlns:ds="http://schemas.openxmlformats.org/officeDocument/2006/customXml" ds:itemID="{74CF2C5D-BA0A-4ADC-ACA3-AA75CD9BCC39}">
  <ds:schemaRefs>
    <ds:schemaRef ds:uri="http://schemas.microsoft.com/office/2006/metadata/properties"/>
    <ds:schemaRef ds:uri="http://schemas.microsoft.com/sharepoint/v3"/>
    <ds:schemaRef ds:uri="http://purl.org/dc/terms/"/>
    <ds:schemaRef ds:uri="http://schemas.openxmlformats.org/package/2006/metadata/core-properties"/>
    <ds:schemaRef ds:uri="e3a6d8c0-ef40-4695-9941-c9fc2513bc54"/>
    <ds:schemaRef ds:uri="http://schemas.microsoft.com/office/2006/documentManagement/types"/>
    <ds:schemaRef ds:uri="http://schemas.microsoft.com/office/infopath/2007/PartnerControls"/>
    <ds:schemaRef ds:uri="36f98b4f-ba65-4a7d-9a34-48b23de556cb"/>
    <ds:schemaRef ds:uri="http://purl.org/dc/elements/1.1/"/>
    <ds:schemaRef ds:uri="http://www.w3.org/XML/1998/namespace"/>
    <ds:schemaRef ds:uri="http://purl.org/dc/dcmitype/"/>
  </ds:schemaRefs>
</ds:datastoreItem>
</file>

<file path=customXml/itemProps3.xml><?xml version="1.0" encoding="utf-8"?>
<ds:datastoreItem xmlns:ds="http://schemas.openxmlformats.org/officeDocument/2006/customXml" ds:itemID="{2832B112-60BA-4B66-B2C4-E9025CE8F4C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a6d8c0-ef40-4695-9941-c9fc2513bc54"/>
    <ds:schemaRef ds:uri="36f98b4f-ba65-4a7d-9a34-48b23de556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5336</TotalTime>
  <Words>10262</Words>
  <Application>Microsoft Office PowerPoint</Application>
  <PresentationFormat>Widescreen</PresentationFormat>
  <Paragraphs>1113</Paragraphs>
  <Slides>56</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56</vt:i4>
      </vt:variant>
    </vt:vector>
  </HeadingPairs>
  <TitlesOfParts>
    <vt:vector size="64" baseType="lpstr">
      <vt:lpstr>Arial</vt:lpstr>
      <vt:lpstr>Calibri</vt:lpstr>
      <vt:lpstr>Calibri Light</vt:lpstr>
      <vt:lpstr>Courier New</vt:lpstr>
      <vt:lpstr>Lato</vt:lpstr>
      <vt:lpstr>Symbol</vt:lpstr>
      <vt:lpstr>Times New Roman</vt:lpstr>
      <vt:lpstr>Office Theme</vt:lpstr>
      <vt:lpstr>PowerPoint Presentation</vt:lpstr>
      <vt:lpstr>PowerPoint Presentation</vt:lpstr>
      <vt:lpstr>Question 1 and mark scheme </vt:lpstr>
      <vt:lpstr>PowerPoint Presentation</vt:lpstr>
      <vt:lpstr>PowerPoint Presentation</vt:lpstr>
      <vt:lpstr>Question 2 and mark scheme </vt:lpstr>
      <vt:lpstr>Question 2 and mark scheme continued </vt:lpstr>
      <vt:lpstr>PowerPoint Presentation</vt:lpstr>
      <vt:lpstr>PowerPoint Presentation</vt:lpstr>
      <vt:lpstr>Question 3 and mark scheme </vt:lpstr>
      <vt:lpstr>PowerPoint Presentation</vt:lpstr>
      <vt:lpstr>PowerPoint Presentation</vt:lpstr>
      <vt:lpstr>Question 4 (a) and mark scheme </vt:lpstr>
      <vt:lpstr>Question 4 (a) and mark scheme </vt:lpstr>
      <vt:lpstr>PowerPoint Presentation</vt:lpstr>
      <vt:lpstr>PowerPoint Presentation</vt:lpstr>
      <vt:lpstr>Question 4 (b) and mark scheme </vt:lpstr>
      <vt:lpstr>Question 4 (b) and mark scheme </vt:lpstr>
      <vt:lpstr>PowerPoint Presentation</vt:lpstr>
      <vt:lpstr>PowerPoint Presentation</vt:lpstr>
      <vt:lpstr>Question 5 and mark scheme </vt:lpstr>
      <vt:lpstr>Question 5 and mark scheme </vt:lpstr>
      <vt:lpstr>PowerPoint Presentation</vt:lpstr>
      <vt:lpstr>PowerPoint Presentation</vt:lpstr>
      <vt:lpstr>Question 6 and mark scheme </vt:lpstr>
      <vt:lpstr>Question 6 and mark scheme </vt:lpstr>
      <vt:lpstr>PowerPoint Presentation</vt:lpstr>
      <vt:lpstr>PowerPoint Presentation</vt:lpstr>
      <vt:lpstr>Question 7 (a) and mark scheme </vt:lpstr>
      <vt:lpstr>Question 7 (a) and mark scheme </vt:lpstr>
      <vt:lpstr>PowerPoint Presentation</vt:lpstr>
      <vt:lpstr>PowerPoint Presentation</vt:lpstr>
      <vt:lpstr>Question 7 (b) and mark scheme </vt:lpstr>
      <vt:lpstr>Question 7 (b) and mark scheme </vt:lpstr>
      <vt:lpstr>PowerPoint Presentation</vt:lpstr>
      <vt:lpstr>PowerPoint Presentation</vt:lpstr>
      <vt:lpstr>Question 8 (a) and mark scheme </vt:lpstr>
      <vt:lpstr>Question 8 (a) and mark scheme </vt:lpstr>
      <vt:lpstr>PowerPoint Presentation</vt:lpstr>
      <vt:lpstr>PowerPoint Presentation</vt:lpstr>
      <vt:lpstr>Question 8 (b) and mark scheme </vt:lpstr>
      <vt:lpstr>Question 8 (b) and mark scheme </vt:lpstr>
      <vt:lpstr>PowerPoint Presentation</vt:lpstr>
      <vt:lpstr>PowerPoint Presentation</vt:lpstr>
      <vt:lpstr>Question 9 and mark scheme </vt:lpstr>
      <vt:lpstr>Question 9 and mark scheme </vt:lpstr>
      <vt:lpstr>PowerPoint Presentation</vt:lpstr>
      <vt:lpstr>PowerPoint Presentation</vt:lpstr>
      <vt:lpstr>Question 10 and mark scheme </vt:lpstr>
      <vt:lpstr>Question 10 and mark scheme </vt:lpstr>
      <vt:lpstr>PowerPoint Presentation</vt:lpstr>
      <vt:lpstr>PowerPoint Presentation</vt:lpstr>
      <vt:lpstr>Question 11 and mark scheme </vt:lpstr>
      <vt:lpstr>Question 11 and mark scheme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Tania Lucas</cp:lastModifiedBy>
  <cp:revision>45</cp:revision>
  <dcterms:created xsi:type="dcterms:W3CDTF">2020-04-27T11:12:25Z</dcterms:created>
  <dcterms:modified xsi:type="dcterms:W3CDTF">2021-03-04T15:43:42Z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0x0101001102E233BCF3B4439937791014C43B31</vt:lpwstr>
  </property>
  <property fmtid="{D5CDD505-2E9C-101B-9397-08002B2CF9AE}" pid="3" name="WJEC Department">
    <vt:lpwstr/>
  </property>
  <property fmtid="{D5CDD505-2E9C-101B-9397-08002B2CF9AE}" pid="4" name="k48d8005054a4dd09ad49b7c837f0781">
    <vt:lpwstr/>
  </property>
  <property fmtid="{D5CDD505-2E9C-101B-9397-08002B2CF9AE}" pid="5" name="WJEC_x0020_Audiences">
    <vt:lpwstr/>
  </property>
  <property fmtid="{D5CDD505-2E9C-101B-9397-08002B2CF9AE}" pid="6" name="WJEC Audiences">
    <vt:lpwstr/>
  </property>
  <property fmtid="{D5CDD505-2E9C-101B-9397-08002B2CF9AE}" pid="7" name="SharedWithUsers">
    <vt:lpwstr>37813;#Richards, Catherine;#38276;#Gwerfyl, Saran;#147;#Baish, Zoe;#38356;#Thomas, Amy</vt:lpwstr>
  </property>
  <property fmtid="{D5CDD505-2E9C-101B-9397-08002B2CF9AE}" pid="8" name="Order">
    <vt:r8>32612300</vt:r8>
  </property>
  <property fmtid="{D5CDD505-2E9C-101B-9397-08002B2CF9AE}" pid="9" name="xd_Signature">
    <vt:bool>false</vt:bool>
  </property>
  <property fmtid="{D5CDD505-2E9C-101B-9397-08002B2CF9AE}" pid="10" name="xd_ProgID">
    <vt:lpwstr/>
  </property>
  <property fmtid="{D5CDD505-2E9C-101B-9397-08002B2CF9AE}" pid="11" name="TemplateUrl">
    <vt:lpwstr/>
  </property>
  <property fmtid="{D5CDD505-2E9C-101B-9397-08002B2CF9AE}" pid="12" name="ComplianceAssetId">
    <vt:lpwstr/>
  </property>
  <property fmtid="{D5CDD505-2E9C-101B-9397-08002B2CF9AE}" pid="13" name="TaxCatchAll">
    <vt:lpwstr/>
  </property>
  <property fmtid="{D5CDD505-2E9C-101B-9397-08002B2CF9AE}" pid="14" name="aa87a6a0bdfe4bfb97a25745bc8270e2">
    <vt:lpwstr/>
  </property>
</Properties>
</file>