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57" r:id="rId5"/>
    <p:sldId id="269" r:id="rId6"/>
    <p:sldId id="303" r:id="rId7"/>
    <p:sldId id="287" r:id="rId8"/>
    <p:sldId id="310" r:id="rId9"/>
    <p:sldId id="292" r:id="rId10"/>
    <p:sldId id="308" r:id="rId11"/>
    <p:sldId id="305" r:id="rId12"/>
    <p:sldId id="279" r:id="rId13"/>
    <p:sldId id="290" r:id="rId14"/>
    <p:sldId id="301" r:id="rId15"/>
    <p:sldId id="30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471880-EC85-BFEA-9856-4C57E77E75CE}" v="36" dt="2020-12-10T13:38:31.559"/>
    <p1510:client id="{14A09735-D6E5-7554-4902-E40210C3FD24}" v="359" dt="2020-06-27T11:39:36.049"/>
    <p1510:client id="{299904AE-931E-94D2-0A9D-60CDEDEC1FD4}" v="28" dt="2020-09-09T07:01:44.670"/>
    <p1510:client id="{594661E6-2909-724E-B2BF-C0C57EF47F8F}" v="17" dt="2020-09-07T17:27:13.751"/>
    <p1510:client id="{5DD8D8A0-5AF2-184C-0338-C63713714077}" v="288" dt="2020-06-09T13:43:49.553"/>
    <p1510:client id="{68845DA5-DE1C-5161-E57C-726BEE64A8B3}" v="896" dt="2020-06-09T11:49:52.359"/>
    <p1510:client id="{6B99B116-F216-DABE-8759-63B7B2673DF7}" v="26" dt="2020-04-28T10:32:30.632"/>
    <p1510:client id="{6F7C4FA8-EFE1-0E28-EFA4-926F002E9FB5}" v="519" dt="2020-09-05T13:53:44.589"/>
    <p1510:client id="{88D0A2B7-0B7B-A3B1-F35A-207001DB734E}" v="91" dt="2020-09-06T12:54:12.568"/>
    <p1510:client id="{9841EBE9-8D8B-741C-45B3-69BC22AFCB1A}" v="128" dt="2020-08-24T12:05:28.855"/>
    <p1510:client id="{B04C4659-D9C9-C1D0-AF64-AB7DBA784B81}" v="151" dt="2020-09-05T13:37:30.195"/>
    <p1510:client id="{B7754691-E869-888E-1438-352138930096}" v="348" dt="2020-07-18T13:06:47.229"/>
    <p1510:client id="{CD82C5A7-CBFE-069D-73D7-72953F721034}" v="14" dt="2020-09-08T08:40:02.138"/>
    <p1510:client id="{DC6F93D4-55FD-CF7B-192D-0BA0EF90E49A}" v="53" dt="2020-04-29T12:24:35.577"/>
    <p1510:client id="{DF0B2850-20F3-1F46-5D98-B1F09B1C7530}" v="100" dt="2020-06-09T12:19:10.379"/>
    <p1510:client id="{E30383B2-D60D-0DA7-718D-A12B237F3ED7}" v="4" dt="2020-08-22T13:58:06.423"/>
    <p1510:client id="{E3C212DD-082B-E0EC-1836-3937351D7609}" v="959" dt="2020-07-18T15:10:46.2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81" y="51"/>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12/14/2020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2DAE36-7858-FC43-8097-4996FD7094C5}" type="slidenum">
              <a:rPr lang="en-US" smtClean="0"/>
              <a:t>2</a:t>
            </a:fld>
            <a:endParaRPr lang="en-US"/>
          </a:p>
        </p:txBody>
      </p:sp>
    </p:spTree>
    <p:extLst>
      <p:ext uri="{BB962C8B-B14F-4D97-AF65-F5344CB8AC3E}">
        <p14:creationId xmlns:p14="http://schemas.microsoft.com/office/powerpoint/2010/main" val="2036778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2DAE36-7858-FC43-8097-4996FD7094C5}" type="slidenum">
              <a:rPr lang="en-US" smtClean="0"/>
              <a:t>3</a:t>
            </a:fld>
            <a:endParaRPr lang="en-US"/>
          </a:p>
        </p:txBody>
      </p:sp>
    </p:spTree>
    <p:extLst>
      <p:ext uri="{BB962C8B-B14F-4D97-AF65-F5344CB8AC3E}">
        <p14:creationId xmlns:p14="http://schemas.microsoft.com/office/powerpoint/2010/main" val="2458237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2DAE36-7858-FC43-8097-4996FD7094C5}" type="slidenum">
              <a:rPr lang="en-US" smtClean="0"/>
              <a:t>9</a:t>
            </a:fld>
            <a:endParaRPr lang="en-US"/>
          </a:p>
        </p:txBody>
      </p:sp>
    </p:spTree>
    <p:extLst>
      <p:ext uri="{BB962C8B-B14F-4D97-AF65-F5344CB8AC3E}">
        <p14:creationId xmlns:p14="http://schemas.microsoft.com/office/powerpoint/2010/main" val="3869754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HSCandCC@wjec.co.uk"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5.jpe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3.xml"/><Relationship Id="rId7" Type="http://schemas.openxmlformats.org/officeDocument/2006/relationships/image" Target="../media/image6.jpeg"/><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9BD0A92D-399A-41B4-B955-6B72A41B7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42264" y="0"/>
            <a:ext cx="934973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1">
            <a:extLst>
              <a:ext uri="{FF2B5EF4-FFF2-40B4-BE49-F238E27FC236}">
                <a16:creationId xmlns:a16="http://schemas.microsoft.com/office/drawing/2014/main" id="{D6A49DF9-534D-4905-8F46-02AB63EB6F3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56998" y="3700930"/>
            <a:ext cx="6694201" cy="2188510"/>
          </a:xfrm>
        </p:spPr>
        <p:txBody>
          <a:bodyPr anchor="t">
            <a:noAutofit/>
          </a:bodyPr>
          <a:lstStyle/>
          <a:p>
            <a:r>
              <a:rPr lang="en-US" sz="4400" b="1">
                <a:solidFill>
                  <a:srgbClr val="7030A0"/>
                </a:solidFill>
                <a:latin typeface="Calibri"/>
                <a:cs typeface="Calibri"/>
              </a:rPr>
              <a:t>Unit 1 : </a:t>
            </a:r>
            <a:br>
              <a:rPr lang="en-US" sz="4400" b="1">
                <a:latin typeface="Calibri"/>
                <a:cs typeface="Calibri"/>
              </a:rPr>
            </a:br>
            <a:r>
              <a:rPr lang="en-US" sz="4400" b="1">
                <a:solidFill>
                  <a:srgbClr val="7030A0"/>
                </a:solidFill>
                <a:cs typeface="Calibri Light"/>
              </a:rPr>
              <a:t>Principles of care and safe practice within outcome focused person-</a:t>
            </a:r>
            <a:r>
              <a:rPr lang="en-US" sz="4400" b="1" err="1">
                <a:solidFill>
                  <a:srgbClr val="7030A0"/>
                </a:solidFill>
                <a:cs typeface="Calibri Light"/>
              </a:rPr>
              <a:t>centred</a:t>
            </a:r>
            <a:r>
              <a:rPr lang="en-US" sz="4400" b="1">
                <a:solidFill>
                  <a:srgbClr val="7030A0"/>
                </a:solidFill>
                <a:cs typeface="Calibri Light"/>
              </a:rPr>
              <a:t> care</a:t>
            </a:r>
          </a:p>
        </p:txBody>
      </p:sp>
      <p:sp>
        <p:nvSpPr>
          <p:cNvPr id="14" name="Freeform 56">
            <a:extLst>
              <a:ext uri="{FF2B5EF4-FFF2-40B4-BE49-F238E27FC236}">
                <a16:creationId xmlns:a16="http://schemas.microsoft.com/office/drawing/2014/main" id="{9FA51AA9-DFBD-4CB2-9C70-26DAC24A34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35021" y="2"/>
            <a:ext cx="4305922" cy="3193227"/>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58">
            <a:extLst>
              <a:ext uri="{FF2B5EF4-FFF2-40B4-BE49-F238E27FC236}">
                <a16:creationId xmlns:a16="http://schemas.microsoft.com/office/drawing/2014/main" id="{D5905D0D-FE5E-454B-A340-4DE821C09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85658" y="1424717"/>
            <a:ext cx="4506342" cy="5442758"/>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5" descr="A picture containing book, text, drawing&#10;&#10;Description automatically generated">
            <a:extLst>
              <a:ext uri="{FF2B5EF4-FFF2-40B4-BE49-F238E27FC236}">
                <a16:creationId xmlns:a16="http://schemas.microsoft.com/office/drawing/2014/main" id="{A928F1C5-C008-4F47-85A8-07E50D163849}"/>
              </a:ext>
            </a:extLst>
          </p:cNvPr>
          <p:cNvPicPr>
            <a:picLocks noChangeAspect="1"/>
          </p:cNvPicPr>
          <p:nvPr/>
        </p:nvPicPr>
        <p:blipFill rotWithShape="1">
          <a:blip r:embed="rId3">
            <a:alphaModFix/>
          </a:blip>
          <a:srcRect r="15815" b="-1"/>
          <a:stretch/>
        </p:blipFill>
        <p:spPr>
          <a:xfrm>
            <a:off x="7840768" y="1579827"/>
            <a:ext cx="4351232" cy="5287648"/>
          </a:xfrm>
          <a:custGeom>
            <a:avLst/>
            <a:gdLst/>
            <a:ahLst/>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effectLst>
            <a:softEdge rad="0"/>
          </a:effectLst>
        </p:spPr>
      </p:pic>
      <p:sp>
        <p:nvSpPr>
          <p:cNvPr id="2" name="Rectangle 1">
            <a:extLst>
              <a:ext uri="{FF2B5EF4-FFF2-40B4-BE49-F238E27FC236}">
                <a16:creationId xmlns:a16="http://schemas.microsoft.com/office/drawing/2014/main" id="{689CB7D9-9A0E-4FBD-B196-119287F42934}"/>
              </a:ext>
            </a:extLst>
          </p:cNvPr>
          <p:cNvSpPr/>
          <p:nvPr/>
        </p:nvSpPr>
        <p:spPr>
          <a:xfrm>
            <a:off x="3668820" y="78537"/>
            <a:ext cx="3872123" cy="2585323"/>
          </a:xfrm>
          <a:prstGeom prst="rect">
            <a:avLst/>
          </a:prstGeom>
        </p:spPr>
        <p:txBody>
          <a:bodyPr wrap="square">
            <a:spAutoFit/>
          </a:bodyPr>
          <a:lstStyle/>
          <a:p>
            <a:pPr>
              <a:spcAft>
                <a:spcPts val="0"/>
              </a:spcAft>
            </a:pPr>
            <a:r>
              <a:rPr lang="en-GB" dirty="0">
                <a:solidFill>
                  <a:srgbClr val="4472C4"/>
                </a:solidFill>
                <a:latin typeface="Arial" panose="020B0604020202020204" pitchFamily="34" charset="0"/>
                <a:ea typeface="Times New Roman" panose="02020603050405020304" pitchFamily="18" charset="0"/>
              </a:rPr>
              <a:t>These materials are designed by teachers to support the delivery of Level 3 Health and Social Care: Principles and Contexts.  They are supported, but not produced, by WJEC.  If you would like to share your resources, please contact </a:t>
            </a:r>
            <a:r>
              <a:rPr lang="en-GB" u="sng" dirty="0">
                <a:solidFill>
                  <a:srgbClr val="0000FF"/>
                </a:solidFill>
                <a:latin typeface="Arial" panose="020B0604020202020204" pitchFamily="34" charset="0"/>
                <a:ea typeface="Times New Roman" panose="02020603050405020304" pitchFamily="18" charset="0"/>
                <a:hlinkClick r:id="rId4"/>
              </a:rPr>
              <a:t>HSCandCC@wjec.co.uk</a:t>
            </a:r>
            <a:r>
              <a:rPr lang="en-GB" dirty="0">
                <a:latin typeface="Arial" panose="020B0604020202020204" pitchFamily="34" charset="0"/>
                <a:ea typeface="Times New Roman" panose="02020603050405020304" pitchFamily="18" charset="0"/>
              </a:rPr>
              <a:t>.</a:t>
            </a:r>
            <a:endParaRPr lang="en-GB" dirty="0">
              <a:latin typeface="Times New Roman" panose="02020603050405020304" pitchFamily="18" charset="0"/>
              <a:ea typeface="Times New Roman" panose="02020603050405020304" pitchFamily="18" charset="0"/>
            </a:endParaRPr>
          </a:p>
          <a:p>
            <a:pPr>
              <a:spcAft>
                <a:spcPts val="0"/>
              </a:spcAft>
            </a:pPr>
            <a:r>
              <a:rPr lang="en-GB" dirty="0">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2242577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a:extLst>
              <a:ext uri="{FF2B5EF4-FFF2-40B4-BE49-F238E27FC236}">
                <a16:creationId xmlns:a16="http://schemas.microsoft.com/office/drawing/2014/main" id="{0D6DDF58-D45B-4547-8A8E-70CC68650B10}"/>
              </a:ext>
            </a:extLst>
          </p:cNvPr>
          <p:cNvSpPr/>
          <p:nvPr/>
        </p:nvSpPr>
        <p:spPr>
          <a:xfrm>
            <a:off x="1802295" y="503583"/>
            <a:ext cx="8322366" cy="5035826"/>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DB67F4-21F9-8641-9271-3DB2B3D5F38A}"/>
              </a:ext>
            </a:extLst>
          </p:cNvPr>
          <p:cNvSpPr>
            <a:spLocks noGrp="1"/>
          </p:cNvSpPr>
          <p:nvPr>
            <p:ph type="title"/>
          </p:nvPr>
        </p:nvSpPr>
        <p:spPr>
          <a:xfrm>
            <a:off x="3793433" y="2093845"/>
            <a:ext cx="5006009" cy="1497668"/>
          </a:xfrm>
        </p:spPr>
        <p:txBody>
          <a:bodyPr>
            <a:normAutofit/>
          </a:bodyPr>
          <a:lstStyle/>
          <a:p>
            <a:r>
              <a:rPr lang="en-US" sz="5400"/>
              <a:t>Any Questions?</a:t>
            </a:r>
          </a:p>
        </p:txBody>
      </p:sp>
    </p:spTree>
    <p:extLst>
      <p:ext uri="{BB962C8B-B14F-4D97-AF65-F5344CB8AC3E}">
        <p14:creationId xmlns:p14="http://schemas.microsoft.com/office/powerpoint/2010/main" val="431855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3" descr="A picture containing stationary, indoor, monitor, purple&#10;&#10;Description automatically generated">
            <a:extLst>
              <a:ext uri="{FF2B5EF4-FFF2-40B4-BE49-F238E27FC236}">
                <a16:creationId xmlns:a16="http://schemas.microsoft.com/office/drawing/2014/main" id="{F783B64E-6F8F-440B-A272-3E50EBF6D1B5}"/>
              </a:ext>
            </a:extLst>
          </p:cNvPr>
          <p:cNvPicPr>
            <a:picLocks noChangeAspect="1"/>
          </p:cNvPicPr>
          <p:nvPr/>
        </p:nvPicPr>
        <p:blipFill>
          <a:blip r:embed="rId2"/>
          <a:stretch>
            <a:fillRect/>
          </a:stretch>
        </p:blipFill>
        <p:spPr>
          <a:xfrm>
            <a:off x="1180669" y="321733"/>
            <a:ext cx="2236177" cy="2236177"/>
          </a:xfrm>
          <a:prstGeom prst="rect">
            <a:avLst/>
          </a:prstGeom>
        </p:spPr>
      </p:pic>
      <p:pic>
        <p:nvPicPr>
          <p:cNvPr id="8" name="Picture 2" descr="Checklist Template | PosterMyWall">
            <a:extLst>
              <a:ext uri="{FF2B5EF4-FFF2-40B4-BE49-F238E27FC236}">
                <a16:creationId xmlns:a16="http://schemas.microsoft.com/office/drawing/2014/main" id="{8911106B-98F7-4BD3-B198-FDA6CF3C5C4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54914" y="313080"/>
            <a:ext cx="1594906" cy="226227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112839B5-6527-4FE1-B5CA-71D5FFC47C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752928"/>
            <a:ext cx="7566298" cy="759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89B37F3-721E-4809-A50E-9EE306404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46483" y="0"/>
            <a:ext cx="91440" cy="278892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A picture containing drawing&#10;&#10;Description automatically generated">
            <a:extLst>
              <a:ext uri="{FF2B5EF4-FFF2-40B4-BE49-F238E27FC236}">
                <a16:creationId xmlns:a16="http://schemas.microsoft.com/office/drawing/2014/main" id="{1A83946A-42AA-4CEE-A363-48A78D7C6682}"/>
              </a:ext>
            </a:extLst>
          </p:cNvPr>
          <p:cNvPicPr>
            <a:picLocks noChangeAspect="1"/>
          </p:cNvPicPr>
          <p:nvPr/>
        </p:nvPicPr>
        <p:blipFill rotWithShape="1">
          <a:blip r:embed="rId4"/>
          <a:srcRect l="18258" t="20109" r="18399" b="20652"/>
          <a:stretch/>
        </p:blipFill>
        <p:spPr>
          <a:xfrm>
            <a:off x="531906" y="3859567"/>
            <a:ext cx="6839378" cy="1679016"/>
          </a:xfrm>
          <a:prstGeom prst="rect">
            <a:avLst/>
          </a:prstGeom>
        </p:spPr>
      </p:pic>
      <p:sp>
        <p:nvSpPr>
          <p:cNvPr id="17" name="Rectangle 16">
            <a:extLst>
              <a:ext uri="{FF2B5EF4-FFF2-40B4-BE49-F238E27FC236}">
                <a16:creationId xmlns:a16="http://schemas.microsoft.com/office/drawing/2014/main" id="{BE12D8E2-6088-4997-A8C6-1794DA9E1D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6813" y="0"/>
            <a:ext cx="9144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hCACDGW5F.jpg">
            <a:extLst>
              <a:ext uri="{FF2B5EF4-FFF2-40B4-BE49-F238E27FC236}">
                <a16:creationId xmlns:a16="http://schemas.microsoft.com/office/drawing/2014/main" id="{A0A2B510-C496-4C50-9CDE-EA6BD25E3CB2}"/>
              </a:ext>
            </a:extLst>
          </p:cNvPr>
          <p:cNvPicPr>
            <a:picLocks noChangeAspect="1"/>
          </p:cNvPicPr>
          <p:nvPr/>
        </p:nvPicPr>
        <p:blipFill>
          <a:blip r:embed="rId5" cstate="print"/>
          <a:stretch>
            <a:fillRect/>
          </a:stretch>
        </p:blipFill>
        <p:spPr>
          <a:xfrm>
            <a:off x="7980556" y="321735"/>
            <a:ext cx="3312786" cy="3312786"/>
          </a:xfrm>
          <a:prstGeom prst="rect">
            <a:avLst/>
          </a:prstGeom>
        </p:spPr>
      </p:pic>
      <p:sp>
        <p:nvSpPr>
          <p:cNvPr id="19" name="Rectangle 18">
            <a:extLst>
              <a:ext uri="{FF2B5EF4-FFF2-40B4-BE49-F238E27FC236}">
                <a16:creationId xmlns:a16="http://schemas.microsoft.com/office/drawing/2014/main" id="{FAF10F47-1605-47C5-AE58-9062909ADA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6299" y="3862989"/>
            <a:ext cx="4625702" cy="8228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6" descr="A close up of a door&#10;&#10;Description automatically generated">
            <a:extLst>
              <a:ext uri="{FF2B5EF4-FFF2-40B4-BE49-F238E27FC236}">
                <a16:creationId xmlns:a16="http://schemas.microsoft.com/office/drawing/2014/main" id="{92D78B22-63BC-4F99-8AA9-27BE2FE1AAC5}"/>
              </a:ext>
            </a:extLst>
          </p:cNvPr>
          <p:cNvPicPr>
            <a:picLocks noChangeAspect="1"/>
          </p:cNvPicPr>
          <p:nvPr/>
        </p:nvPicPr>
        <p:blipFill>
          <a:blip r:embed="rId6"/>
          <a:stretch>
            <a:fillRect/>
          </a:stretch>
        </p:blipFill>
        <p:spPr>
          <a:xfrm>
            <a:off x="8522844" y="4172622"/>
            <a:ext cx="2227687" cy="2227687"/>
          </a:xfrm>
          <a:prstGeom prst="rect">
            <a:avLst/>
          </a:prstGeom>
        </p:spPr>
      </p:pic>
    </p:spTree>
    <p:extLst>
      <p:ext uri="{BB962C8B-B14F-4D97-AF65-F5344CB8AC3E}">
        <p14:creationId xmlns:p14="http://schemas.microsoft.com/office/powerpoint/2010/main" val="747651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9B9E-21EA-4A71-A3A9-F665CB36CDEB}"/>
              </a:ext>
            </a:extLst>
          </p:cNvPr>
          <p:cNvSpPr>
            <a:spLocks noGrp="1"/>
          </p:cNvSpPr>
          <p:nvPr>
            <p:ph type="title"/>
          </p:nvPr>
        </p:nvSpPr>
        <p:spPr/>
        <p:txBody>
          <a:bodyPr/>
          <a:lstStyle/>
          <a:p>
            <a:endParaRPr lang="en-GB"/>
          </a:p>
        </p:txBody>
      </p:sp>
      <p:sp>
        <p:nvSpPr>
          <p:cNvPr id="4" name="Title 1">
            <a:extLst>
              <a:ext uri="{FF2B5EF4-FFF2-40B4-BE49-F238E27FC236}">
                <a16:creationId xmlns:a16="http://schemas.microsoft.com/office/drawing/2014/main" id="{AF0F9EF1-EBD8-4662-AAA6-634D85E63292}"/>
              </a:ext>
            </a:extLst>
          </p:cNvPr>
          <p:cNvSpPr txBox="1">
            <a:spLocks/>
          </p:cNvSpPr>
          <p:nvPr/>
        </p:nvSpPr>
        <p:spPr>
          <a:xfrm>
            <a:off x="838200" y="365125"/>
            <a:ext cx="10515600" cy="1325563"/>
          </a:xfrm>
          <a:prstGeom prst="rect">
            <a:avLst/>
          </a:prstGeom>
          <a:solidFill>
            <a:schemeClr val="accent1">
              <a:lumMod val="40000"/>
              <a:lumOff val="60000"/>
            </a:schemeClr>
          </a:solidFill>
          <a:ln>
            <a:noFill/>
          </a:ln>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atin typeface="Calibri"/>
                <a:cs typeface="Calibri"/>
              </a:rPr>
              <a:t>Unit 1 : </a:t>
            </a:r>
            <a:r>
              <a:rPr lang="en-US" b="1">
                <a:latin typeface="Calibri Light"/>
                <a:cs typeface="Calibri Light"/>
              </a:rPr>
              <a:t>Principles of care and safe practice within outcome focused person-</a:t>
            </a:r>
            <a:r>
              <a:rPr lang="en-US" b="1" err="1">
                <a:latin typeface="Calibri Light"/>
                <a:cs typeface="Calibri Light"/>
              </a:rPr>
              <a:t>centred</a:t>
            </a:r>
            <a:r>
              <a:rPr lang="en-US" b="1">
                <a:latin typeface="Calibri Light"/>
                <a:cs typeface="Calibri Light"/>
              </a:rPr>
              <a:t> care</a:t>
            </a:r>
            <a:endParaRPr lang="en-US">
              <a:latin typeface="Calibri"/>
              <a:ea typeface="+mj-lt"/>
              <a:cs typeface="Calibri"/>
            </a:endParaRPr>
          </a:p>
        </p:txBody>
      </p:sp>
      <p:pic>
        <p:nvPicPr>
          <p:cNvPr id="6" name="Picture 5" descr="thCACDGW5F.jpg">
            <a:extLst>
              <a:ext uri="{FF2B5EF4-FFF2-40B4-BE49-F238E27FC236}">
                <a16:creationId xmlns:a16="http://schemas.microsoft.com/office/drawing/2014/main" id="{99E61E6A-D528-4118-8B40-DA3D9A7753B5}"/>
              </a:ext>
            </a:extLst>
          </p:cNvPr>
          <p:cNvPicPr>
            <a:picLocks noChangeAspect="1"/>
          </p:cNvPicPr>
          <p:nvPr/>
        </p:nvPicPr>
        <p:blipFill rotWithShape="1">
          <a:blip r:embed="rId2" cstate="print"/>
          <a:srcRect l="10460" r="9205"/>
          <a:stretch/>
        </p:blipFill>
        <p:spPr>
          <a:xfrm>
            <a:off x="39549" y="2467359"/>
            <a:ext cx="2474416" cy="3082749"/>
          </a:xfrm>
          <a:prstGeom prst="rect">
            <a:avLst/>
          </a:prstGeom>
        </p:spPr>
      </p:pic>
      <p:sp>
        <p:nvSpPr>
          <p:cNvPr id="7" name="TextBox 6">
            <a:extLst>
              <a:ext uri="{FF2B5EF4-FFF2-40B4-BE49-F238E27FC236}">
                <a16:creationId xmlns:a16="http://schemas.microsoft.com/office/drawing/2014/main" id="{79F4C362-AA46-4497-A1E0-958D352D6E19}"/>
              </a:ext>
            </a:extLst>
          </p:cNvPr>
          <p:cNvSpPr txBox="1"/>
          <p:nvPr/>
        </p:nvSpPr>
        <p:spPr>
          <a:xfrm>
            <a:off x="2514209" y="1884219"/>
            <a:ext cx="9637533"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GB" sz="2800" dirty="0">
                <a:cs typeface="Calibri"/>
              </a:rPr>
              <a:t>Case Study, Key words and Command words</a:t>
            </a:r>
          </a:p>
          <a:p>
            <a:pPr marL="342900" indent="-342900">
              <a:buAutoNum type="arabicPeriod"/>
            </a:pPr>
            <a:r>
              <a:rPr lang="en-GB" sz="2800" b="1" dirty="0">
                <a:solidFill>
                  <a:srgbClr val="7030A0"/>
                </a:solidFill>
                <a:cs typeface="Calibri"/>
              </a:rPr>
              <a:t>Task 1</a:t>
            </a:r>
            <a:r>
              <a:rPr lang="en-GB" sz="2800" dirty="0">
                <a:cs typeface="Calibri"/>
              </a:rPr>
              <a:t> - Controlled assessment plan &amp; Mark Scheme</a:t>
            </a:r>
          </a:p>
          <a:p>
            <a:pPr marL="342900" indent="-342900">
              <a:buAutoNum type="arabicPeriod"/>
            </a:pPr>
            <a:r>
              <a:rPr lang="en-GB" sz="2800" b="1" dirty="0">
                <a:solidFill>
                  <a:srgbClr val="7030A0"/>
                </a:solidFill>
                <a:cs typeface="Calibri"/>
              </a:rPr>
              <a:t>Task 1</a:t>
            </a:r>
            <a:r>
              <a:rPr lang="en-GB" sz="2800" dirty="0">
                <a:cs typeface="Calibri"/>
              </a:rPr>
              <a:t> A -Principles of care</a:t>
            </a:r>
            <a:endParaRPr lang="en-GB" sz="2800">
              <a:cs typeface="Calibri"/>
            </a:endParaRPr>
          </a:p>
          <a:p>
            <a:pPr marL="342900" indent="-342900">
              <a:buAutoNum type="arabicPeriod"/>
            </a:pPr>
            <a:r>
              <a:rPr lang="en-GB" sz="2800" b="1" dirty="0">
                <a:solidFill>
                  <a:srgbClr val="7030A0"/>
                </a:solidFill>
                <a:cs typeface="Calibri"/>
              </a:rPr>
              <a:t>Task 1</a:t>
            </a:r>
            <a:r>
              <a:rPr lang="en-GB" sz="2800" dirty="0">
                <a:cs typeface="Calibri"/>
              </a:rPr>
              <a:t> B – Care and Support workers  </a:t>
            </a:r>
          </a:p>
          <a:p>
            <a:pPr marL="342900" indent="-342900">
              <a:buAutoNum type="arabicPeriod"/>
            </a:pPr>
            <a:r>
              <a:rPr lang="en-GB" sz="2800" b="1" dirty="0">
                <a:solidFill>
                  <a:srgbClr val="7030A0"/>
                </a:solidFill>
                <a:cs typeface="Calibri"/>
              </a:rPr>
              <a:t>Task 1</a:t>
            </a:r>
            <a:r>
              <a:rPr lang="en-GB" sz="2800" dirty="0">
                <a:cs typeface="Calibri"/>
              </a:rPr>
              <a:t> C – Challenges they could face </a:t>
            </a:r>
          </a:p>
          <a:p>
            <a:pPr marL="342900" indent="-342900">
              <a:buAutoNum type="arabicPeriod"/>
            </a:pPr>
            <a:r>
              <a:rPr lang="en-GB" sz="2800" b="1" dirty="0">
                <a:solidFill>
                  <a:srgbClr val="7030A0"/>
                </a:solidFill>
                <a:cs typeface="Calibri"/>
              </a:rPr>
              <a:t>Task 1</a:t>
            </a:r>
            <a:r>
              <a:rPr lang="en-GB" sz="2800" dirty="0">
                <a:cs typeface="Calibri"/>
              </a:rPr>
              <a:t> D – Analyse the approaches</a:t>
            </a:r>
          </a:p>
          <a:p>
            <a:pPr marL="342900" indent="-342900">
              <a:buAutoNum type="arabicPeriod"/>
            </a:pPr>
            <a:r>
              <a:rPr lang="en-GB" sz="2800" b="1" dirty="0">
                <a:solidFill>
                  <a:srgbClr val="7030A0"/>
                </a:solidFill>
                <a:cs typeface="Calibri"/>
              </a:rPr>
              <a:t>Task 1</a:t>
            </a:r>
            <a:r>
              <a:rPr lang="en-GB" sz="2800" dirty="0">
                <a:cs typeface="Calibri"/>
              </a:rPr>
              <a:t> E – Methods and Skills used</a:t>
            </a:r>
          </a:p>
          <a:p>
            <a:pPr marL="342900" indent="-342900">
              <a:buAutoNum type="arabicPeriod"/>
            </a:pPr>
            <a:r>
              <a:rPr lang="en-GB" sz="2800" b="1" dirty="0">
                <a:solidFill>
                  <a:srgbClr val="FFC000"/>
                </a:solidFill>
                <a:cs typeface="Calibri"/>
              </a:rPr>
              <a:t>Task 2</a:t>
            </a:r>
            <a:r>
              <a:rPr lang="en-GB" sz="2800" dirty="0">
                <a:cs typeface="Calibri"/>
              </a:rPr>
              <a:t> – Controlled assessment plan &amp; Mark Scheme </a:t>
            </a:r>
          </a:p>
          <a:p>
            <a:pPr marL="342900" indent="-342900">
              <a:buAutoNum type="arabicPeriod"/>
            </a:pPr>
            <a:r>
              <a:rPr lang="en-GB" sz="2800" b="1" dirty="0">
                <a:solidFill>
                  <a:srgbClr val="FFC000"/>
                </a:solidFill>
                <a:cs typeface="Calibri"/>
              </a:rPr>
              <a:t>Task 2</a:t>
            </a:r>
            <a:r>
              <a:rPr lang="en-GB" sz="2800" dirty="0">
                <a:cs typeface="Calibri"/>
              </a:rPr>
              <a:t> A -  Legislation and Policies</a:t>
            </a:r>
          </a:p>
          <a:p>
            <a:pPr marL="342900" indent="-342900">
              <a:buAutoNum type="arabicPeriod"/>
            </a:pPr>
            <a:r>
              <a:rPr lang="en-GB" sz="2800" b="1" dirty="0">
                <a:solidFill>
                  <a:srgbClr val="FFC000"/>
                </a:solidFill>
                <a:cs typeface="Calibri"/>
              </a:rPr>
              <a:t>Task 2</a:t>
            </a:r>
            <a:r>
              <a:rPr lang="en-GB" sz="2800" dirty="0">
                <a:solidFill>
                  <a:srgbClr val="FFC000"/>
                </a:solidFill>
                <a:cs typeface="Calibri"/>
              </a:rPr>
              <a:t> </a:t>
            </a:r>
            <a:r>
              <a:rPr lang="en-GB" sz="2800" dirty="0">
                <a:cs typeface="Calibri"/>
              </a:rPr>
              <a:t>B – Codes of Professional Practice</a:t>
            </a:r>
          </a:p>
        </p:txBody>
      </p:sp>
    </p:spTree>
    <p:extLst>
      <p:ext uri="{BB962C8B-B14F-4D97-AF65-F5344CB8AC3E}">
        <p14:creationId xmlns:p14="http://schemas.microsoft.com/office/powerpoint/2010/main" val="2159323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noFill/>
          </a:ln>
        </p:spPr>
        <p:txBody>
          <a:bodyPr>
            <a:normAutofit/>
          </a:bodyPr>
          <a:lstStyle/>
          <a:p>
            <a:pPr algn="ctr"/>
            <a:r>
              <a:rPr lang="en-US">
                <a:latin typeface="Calibri"/>
                <a:cs typeface="Calibri"/>
              </a:rPr>
              <a:t>Unit 1 :</a:t>
            </a:r>
            <a:r>
              <a:rPr lang="en-US" b="1">
                <a:latin typeface="Calibri"/>
                <a:cs typeface="Calibri"/>
              </a:rPr>
              <a:t> </a:t>
            </a:r>
            <a:r>
              <a:rPr lang="en-US" b="1">
                <a:ea typeface="+mj-lt"/>
                <a:cs typeface="+mj-lt"/>
              </a:rPr>
              <a:t>Principles of care and safe practice within outcome focused person-</a:t>
            </a:r>
            <a:r>
              <a:rPr lang="en-US" b="1" err="1">
                <a:ea typeface="+mj-lt"/>
                <a:cs typeface="+mj-lt"/>
              </a:rPr>
              <a:t>centred</a:t>
            </a:r>
            <a:r>
              <a:rPr lang="en-US" b="1">
                <a:ea typeface="+mj-lt"/>
                <a:cs typeface="+mj-lt"/>
              </a:rPr>
              <a:t> care</a:t>
            </a:r>
          </a:p>
        </p:txBody>
      </p:sp>
      <p:sp>
        <p:nvSpPr>
          <p:cNvPr id="7" name="Content Placeholder 6">
            <a:extLst>
              <a:ext uri="{FF2B5EF4-FFF2-40B4-BE49-F238E27FC236}">
                <a16:creationId xmlns:a16="http://schemas.microsoft.com/office/drawing/2014/main" id="{1A8B2506-BCF2-46C2-A0BD-0F998C21A6CA}"/>
              </a:ext>
            </a:extLst>
          </p:cNvPr>
          <p:cNvSpPr>
            <a:spLocks noGrp="1"/>
          </p:cNvSpPr>
          <p:nvPr>
            <p:ph idx="1"/>
          </p:nvPr>
        </p:nvSpPr>
        <p:spPr>
          <a:xfrm>
            <a:off x="263106" y="1825625"/>
            <a:ext cx="11680165" cy="4854545"/>
          </a:xfrm>
        </p:spPr>
        <p:txBody>
          <a:bodyPr vert="horz" lIns="91440" tIns="45720" rIns="91440" bIns="45720" rtlCol="0" anchor="t">
            <a:normAutofit/>
          </a:bodyPr>
          <a:lstStyle/>
          <a:p>
            <a:pPr marL="0" indent="0" algn="ctr">
              <a:buNone/>
            </a:pPr>
            <a:r>
              <a:rPr lang="en-GB" sz="2400" b="1">
                <a:solidFill>
                  <a:schemeClr val="accent5"/>
                </a:solidFill>
                <a:ea typeface="+mn-lt"/>
                <a:cs typeface="+mn-lt"/>
              </a:rPr>
              <a:t>20 hour Non-exam Assessment (NEA)</a:t>
            </a:r>
          </a:p>
          <a:p>
            <a:pPr marL="0" indent="0" algn="ctr">
              <a:buNone/>
            </a:pPr>
            <a:r>
              <a:rPr lang="en-GB" sz="2400" b="1">
                <a:solidFill>
                  <a:schemeClr val="accent5"/>
                </a:solidFill>
                <a:ea typeface="+mn-lt"/>
                <a:cs typeface="+mn-lt"/>
              </a:rPr>
              <a:t>(Controlled Assessment)</a:t>
            </a:r>
          </a:p>
          <a:p>
            <a:pPr marL="0" indent="0">
              <a:buNone/>
            </a:pPr>
            <a:r>
              <a:rPr lang="en-GB" sz="2400">
                <a:ea typeface="+mn-lt"/>
                <a:cs typeface="+mn-lt"/>
              </a:rPr>
              <a:t>In this unit learners will gain knowledge and understanding of </a:t>
            </a:r>
            <a:r>
              <a:rPr lang="en-GB" sz="2400" b="1">
                <a:solidFill>
                  <a:srgbClr val="7030A0"/>
                </a:solidFill>
                <a:ea typeface="+mn-lt"/>
                <a:cs typeface="+mn-lt"/>
              </a:rPr>
              <a:t>professional responsibilities, roles and accountabilities of health and social care workers within the sector. </a:t>
            </a:r>
            <a:endParaRPr lang="en-GB" b="1">
              <a:solidFill>
                <a:srgbClr val="7030A0"/>
              </a:solidFill>
              <a:ea typeface="+mn-lt"/>
              <a:cs typeface="+mn-lt"/>
            </a:endParaRPr>
          </a:p>
          <a:p>
            <a:pPr marL="0" indent="0">
              <a:buNone/>
            </a:pPr>
            <a:r>
              <a:rPr lang="en-GB" sz="2400">
                <a:ea typeface="+mn-lt"/>
                <a:cs typeface="+mn-lt"/>
              </a:rPr>
              <a:t>They will learn about </a:t>
            </a:r>
            <a:r>
              <a:rPr lang="en-GB" sz="2400" b="1">
                <a:solidFill>
                  <a:srgbClr val="7030A0"/>
                </a:solidFill>
                <a:ea typeface="+mn-lt"/>
                <a:cs typeface="+mn-lt"/>
              </a:rPr>
              <a:t>legislation, national policies, codes of conduct and professional practice </a:t>
            </a:r>
            <a:r>
              <a:rPr lang="en-GB" sz="2400">
                <a:ea typeface="+mn-lt"/>
                <a:cs typeface="+mn-lt"/>
              </a:rPr>
              <a:t>that support health and social care workers in their roles. </a:t>
            </a:r>
            <a:endParaRPr lang="en-GB">
              <a:ea typeface="+mn-lt"/>
              <a:cs typeface="+mn-lt"/>
            </a:endParaRPr>
          </a:p>
          <a:p>
            <a:pPr marL="0" indent="0">
              <a:buNone/>
            </a:pPr>
            <a:r>
              <a:rPr lang="en-GB" sz="2400">
                <a:ea typeface="+mn-lt"/>
                <a:cs typeface="+mn-lt"/>
              </a:rPr>
              <a:t>Learners will also gain knowledge of ethical issues and approaches when providing outcome focused care. </a:t>
            </a:r>
            <a:endParaRPr lang="en-GB">
              <a:ea typeface="+mn-lt"/>
              <a:cs typeface="+mn-lt"/>
            </a:endParaRPr>
          </a:p>
          <a:p>
            <a:pPr marL="0" indent="0">
              <a:buNone/>
            </a:pPr>
            <a:r>
              <a:rPr lang="en-GB" sz="2400">
                <a:ea typeface="+mn-lt"/>
                <a:cs typeface="+mn-lt"/>
              </a:rPr>
              <a:t>They will also understand the </a:t>
            </a:r>
            <a:r>
              <a:rPr lang="en-GB" sz="2400" b="1">
                <a:solidFill>
                  <a:srgbClr val="7030A0"/>
                </a:solidFill>
                <a:ea typeface="+mn-lt"/>
                <a:cs typeface="+mn-lt"/>
              </a:rPr>
              <a:t>importance of positive relationships, trust, effective communication and promoting quality care that is outcome focused.</a:t>
            </a:r>
            <a:endParaRPr lang="en-GB" b="1">
              <a:solidFill>
                <a:srgbClr val="7030A0"/>
              </a:solidFill>
              <a:cs typeface="Calibri"/>
            </a:endParaRPr>
          </a:p>
          <a:p>
            <a:pPr marL="0" indent="0" algn="ctr">
              <a:buNone/>
            </a:pPr>
            <a:endParaRPr lang="en-GB">
              <a:solidFill>
                <a:srgbClr val="000000"/>
              </a:solidFill>
              <a:ea typeface="+mn-lt"/>
              <a:cs typeface="+mn-lt"/>
            </a:endParaRPr>
          </a:p>
        </p:txBody>
      </p:sp>
    </p:spTree>
    <p:custDataLst>
      <p:tags r:id="rId1"/>
    </p:custDataLst>
    <p:extLst>
      <p:ext uri="{BB962C8B-B14F-4D97-AF65-F5344CB8AC3E}">
        <p14:creationId xmlns:p14="http://schemas.microsoft.com/office/powerpoint/2010/main" val="4093576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noFill/>
          </a:ln>
        </p:spPr>
        <p:txBody>
          <a:bodyPr>
            <a:normAutofit/>
          </a:bodyPr>
          <a:lstStyle/>
          <a:p>
            <a:pPr algn="ctr"/>
            <a:r>
              <a:rPr lang="en-US">
                <a:latin typeface="Calibri"/>
                <a:cs typeface="Calibri"/>
              </a:rPr>
              <a:t>Unit 1 :</a:t>
            </a:r>
            <a:r>
              <a:rPr lang="en-US" b="1">
                <a:latin typeface="Calibri"/>
                <a:cs typeface="Calibri"/>
              </a:rPr>
              <a:t> </a:t>
            </a:r>
            <a:r>
              <a:rPr lang="en-US" b="1">
                <a:ea typeface="+mj-lt"/>
                <a:cs typeface="+mj-lt"/>
              </a:rPr>
              <a:t>Principles of care and safe practice within outcome focused person-</a:t>
            </a:r>
            <a:r>
              <a:rPr lang="en-US" b="1" err="1">
                <a:ea typeface="+mj-lt"/>
                <a:cs typeface="+mj-lt"/>
              </a:rPr>
              <a:t>centred</a:t>
            </a:r>
            <a:r>
              <a:rPr lang="en-US" b="1">
                <a:ea typeface="+mj-lt"/>
                <a:cs typeface="+mj-lt"/>
              </a:rPr>
              <a:t> care</a:t>
            </a:r>
          </a:p>
        </p:txBody>
      </p:sp>
      <p:sp>
        <p:nvSpPr>
          <p:cNvPr id="7" name="Content Placeholder 6">
            <a:extLst>
              <a:ext uri="{FF2B5EF4-FFF2-40B4-BE49-F238E27FC236}">
                <a16:creationId xmlns:a16="http://schemas.microsoft.com/office/drawing/2014/main" id="{1A8B2506-BCF2-46C2-A0BD-0F998C21A6CA}"/>
              </a:ext>
            </a:extLst>
          </p:cNvPr>
          <p:cNvSpPr>
            <a:spLocks noGrp="1"/>
          </p:cNvSpPr>
          <p:nvPr>
            <p:ph idx="1"/>
          </p:nvPr>
        </p:nvSpPr>
        <p:spPr>
          <a:xfrm>
            <a:off x="110706" y="1825625"/>
            <a:ext cx="11832565" cy="4854545"/>
          </a:xfrm>
        </p:spPr>
        <p:txBody>
          <a:bodyPr vert="horz" lIns="91440" tIns="45720" rIns="91440" bIns="45720" rtlCol="0" anchor="t">
            <a:normAutofit/>
          </a:bodyPr>
          <a:lstStyle/>
          <a:p>
            <a:pPr marL="0" indent="0" algn="ctr">
              <a:buNone/>
            </a:pPr>
            <a:r>
              <a:rPr lang="en-GB" sz="2400" b="1">
                <a:solidFill>
                  <a:schemeClr val="accent5"/>
                </a:solidFill>
                <a:ea typeface="+mn-lt"/>
                <a:cs typeface="+mn-lt"/>
              </a:rPr>
              <a:t>20 hour Non-exam Assessment (NEA) March 2021</a:t>
            </a:r>
          </a:p>
          <a:p>
            <a:pPr marL="0" indent="0">
              <a:buNone/>
            </a:pPr>
            <a:r>
              <a:rPr lang="en-GB" sz="2400">
                <a:ea typeface="+mn-lt"/>
                <a:cs typeface="+mn-lt"/>
              </a:rPr>
              <a:t>This non-exam assessment (NEA) is made up of </a:t>
            </a:r>
            <a:r>
              <a:rPr lang="en-GB" sz="2400" b="1">
                <a:solidFill>
                  <a:srgbClr val="7030A0"/>
                </a:solidFill>
                <a:ea typeface="+mn-lt"/>
                <a:cs typeface="+mn-lt"/>
              </a:rPr>
              <a:t>two tasks both of which relate to a chosen case study. </a:t>
            </a:r>
            <a:endParaRPr lang="en-GB" b="1">
              <a:solidFill>
                <a:srgbClr val="7030A0"/>
              </a:solidFill>
              <a:ea typeface="+mn-lt"/>
              <a:cs typeface="+mn-lt"/>
            </a:endParaRPr>
          </a:p>
          <a:p>
            <a:pPr marL="0" indent="0">
              <a:buNone/>
            </a:pPr>
            <a:r>
              <a:rPr lang="en-GB" sz="2400">
                <a:ea typeface="+mn-lt"/>
                <a:cs typeface="+mn-lt"/>
              </a:rPr>
              <a:t>An </a:t>
            </a:r>
            <a:r>
              <a:rPr lang="en-GB" sz="2400" b="1">
                <a:solidFill>
                  <a:srgbClr val="7030A0"/>
                </a:solidFill>
                <a:ea typeface="+mn-lt"/>
                <a:cs typeface="+mn-lt"/>
              </a:rPr>
              <a:t>Assessment Pack will include two case studies</a:t>
            </a:r>
            <a:r>
              <a:rPr lang="en-GB" sz="2400">
                <a:ea typeface="+mn-lt"/>
                <a:cs typeface="+mn-lt"/>
              </a:rPr>
              <a:t> from which candidates will select one and will be released to centres on the first Monday in March each year from 2021 onwards.</a:t>
            </a:r>
          </a:p>
          <a:p>
            <a:pPr marL="0" indent="0">
              <a:buNone/>
            </a:pPr>
            <a:r>
              <a:rPr lang="en-GB" sz="2400">
                <a:ea typeface="+mn-lt"/>
                <a:cs typeface="+mn-lt"/>
              </a:rPr>
              <a:t>Both tasks require learners to draw on their knowledge and understanding of principles of care and safe practice and how this is applied to outcome focused care.</a:t>
            </a:r>
            <a:endParaRPr lang="en-GB">
              <a:cs typeface="Calibri"/>
            </a:endParaRPr>
          </a:p>
          <a:p>
            <a:pPr marL="0" indent="0">
              <a:buNone/>
            </a:pPr>
            <a:r>
              <a:rPr lang="en-GB" sz="2400" b="1">
                <a:solidFill>
                  <a:schemeClr val="accent5"/>
                </a:solidFill>
                <a:ea typeface="+mn-lt"/>
                <a:cs typeface="+mn-lt"/>
              </a:rPr>
              <a:t>The tasks requires learners to:</a:t>
            </a:r>
            <a:endParaRPr lang="en-US" sz="2400">
              <a:solidFill>
                <a:schemeClr val="accent5"/>
              </a:solidFill>
              <a:ea typeface="+mn-lt"/>
              <a:cs typeface="+mn-lt"/>
            </a:endParaRPr>
          </a:p>
          <a:p>
            <a:pPr marL="0" indent="0">
              <a:buNone/>
            </a:pPr>
            <a:r>
              <a:rPr lang="en-GB" sz="2400" b="1">
                <a:solidFill>
                  <a:schemeClr val="accent5"/>
                </a:solidFill>
                <a:ea typeface="+mn-lt"/>
                <a:cs typeface="+mn-lt"/>
              </a:rPr>
              <a:t>Task 1 - </a:t>
            </a:r>
            <a:r>
              <a:rPr lang="en-GB" sz="2400">
                <a:ea typeface="+mn-lt"/>
                <a:cs typeface="+mn-lt"/>
              </a:rPr>
              <a:t>Candidates are required to produce a </a:t>
            </a:r>
            <a:r>
              <a:rPr lang="en-GB" sz="2400" b="1">
                <a:solidFill>
                  <a:srgbClr val="7030A0"/>
                </a:solidFill>
                <a:ea typeface="+mn-lt"/>
                <a:cs typeface="+mn-lt"/>
              </a:rPr>
              <a:t>written report</a:t>
            </a:r>
            <a:r>
              <a:rPr lang="en-GB" sz="2400">
                <a:ea typeface="+mn-lt"/>
                <a:cs typeface="+mn-lt"/>
              </a:rPr>
              <a:t>(maximum 3,500 words) based on a chosen case study. (14 hours)</a:t>
            </a:r>
            <a:endParaRPr lang="en-GB" sz="2400">
              <a:solidFill>
                <a:schemeClr val="accent5"/>
              </a:solidFill>
              <a:ea typeface="+mn-lt"/>
              <a:cs typeface="+mn-lt"/>
            </a:endParaRPr>
          </a:p>
          <a:p>
            <a:pPr marL="0" indent="0">
              <a:buNone/>
            </a:pPr>
            <a:r>
              <a:rPr lang="en-GB" sz="2400" b="1">
                <a:solidFill>
                  <a:schemeClr val="accent5"/>
                </a:solidFill>
                <a:ea typeface="+mn-lt"/>
                <a:cs typeface="+mn-lt"/>
              </a:rPr>
              <a:t>Task 2 - </a:t>
            </a:r>
            <a:r>
              <a:rPr lang="en-GB" sz="2400">
                <a:ea typeface="+mn-lt"/>
                <a:cs typeface="+mn-lt"/>
              </a:rPr>
              <a:t>Candidates are required to produce an </a:t>
            </a:r>
            <a:r>
              <a:rPr lang="en-GB" sz="2400" b="1">
                <a:solidFill>
                  <a:srgbClr val="7030A0"/>
                </a:solidFill>
                <a:ea typeface="+mn-lt"/>
                <a:cs typeface="+mn-lt"/>
              </a:rPr>
              <a:t>information pack </a:t>
            </a:r>
            <a:r>
              <a:rPr lang="en-GB" sz="2400">
                <a:ea typeface="+mn-lt"/>
                <a:cs typeface="+mn-lt"/>
              </a:rPr>
              <a:t>(maximum 1,500 words) based on the setting referred to in their chosen case study. (6 hours)</a:t>
            </a:r>
          </a:p>
          <a:p>
            <a:pPr marL="0" indent="0" algn="ctr">
              <a:buNone/>
            </a:pPr>
            <a:endParaRPr lang="en-GB">
              <a:solidFill>
                <a:srgbClr val="000000"/>
              </a:solidFill>
              <a:ea typeface="+mn-lt"/>
              <a:cs typeface="+mn-lt"/>
            </a:endParaRPr>
          </a:p>
        </p:txBody>
      </p:sp>
    </p:spTree>
    <p:custDataLst>
      <p:tags r:id="rId1"/>
    </p:custDataLst>
    <p:extLst>
      <p:ext uri="{BB962C8B-B14F-4D97-AF65-F5344CB8AC3E}">
        <p14:creationId xmlns:p14="http://schemas.microsoft.com/office/powerpoint/2010/main" val="1070434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824345" y="157307"/>
            <a:ext cx="10515600" cy="1325563"/>
          </a:xfrm>
          <a:solidFill>
            <a:schemeClr val="accent5">
              <a:lumMod val="40000"/>
              <a:lumOff val="60000"/>
            </a:schemeClr>
          </a:solidFill>
        </p:spPr>
        <p:txBody>
          <a:bodyPr>
            <a:normAutofit/>
          </a:bodyPr>
          <a:lstStyle/>
          <a:p>
            <a:pPr algn="ctr"/>
            <a:r>
              <a:rPr lang="en-GB" b="1">
                <a:cs typeface="Calibri Light" panose="020F0302020204030204"/>
              </a:rPr>
              <a:t>Assessments </a:t>
            </a:r>
            <a:endParaRPr lang="en-US" b="1">
              <a:cs typeface="Calibri Light"/>
            </a:endParaRPr>
          </a:p>
        </p:txBody>
      </p:sp>
      <p:graphicFrame>
        <p:nvGraphicFramePr>
          <p:cNvPr id="7" name="Table 7">
            <a:extLst>
              <a:ext uri="{FF2B5EF4-FFF2-40B4-BE49-F238E27FC236}">
                <a16:creationId xmlns:a16="http://schemas.microsoft.com/office/drawing/2014/main" id="{F5D6E1D6-FC8A-4720-A6DD-67B685EF5A70}"/>
              </a:ext>
            </a:extLst>
          </p:cNvPr>
          <p:cNvGraphicFramePr>
            <a:graphicFrameLocks noGrp="1"/>
          </p:cNvGraphicFramePr>
          <p:nvPr>
            <p:extLst>
              <p:ext uri="{D42A27DB-BD31-4B8C-83A1-F6EECF244321}">
                <p14:modId xmlns:p14="http://schemas.microsoft.com/office/powerpoint/2010/main" val="73044562"/>
              </p:ext>
            </p:extLst>
          </p:nvPr>
        </p:nvGraphicFramePr>
        <p:xfrm>
          <a:off x="83127" y="1593272"/>
          <a:ext cx="12045217" cy="5199550"/>
        </p:xfrm>
        <a:graphic>
          <a:graphicData uri="http://schemas.openxmlformats.org/drawingml/2006/table">
            <a:tbl>
              <a:tblPr firstRow="1" bandRow="1">
                <a:tableStyleId>{BC89EF96-8CEA-46FF-86C4-4CE0E7609802}</a:tableStyleId>
              </a:tblPr>
              <a:tblGrid>
                <a:gridCol w="633973">
                  <a:extLst>
                    <a:ext uri="{9D8B030D-6E8A-4147-A177-3AD203B41FA5}">
                      <a16:colId xmlns:a16="http://schemas.microsoft.com/office/drawing/2014/main" val="3469456744"/>
                    </a:ext>
                  </a:extLst>
                </a:gridCol>
                <a:gridCol w="4602653">
                  <a:extLst>
                    <a:ext uri="{9D8B030D-6E8A-4147-A177-3AD203B41FA5}">
                      <a16:colId xmlns:a16="http://schemas.microsoft.com/office/drawing/2014/main" val="4104148535"/>
                    </a:ext>
                  </a:extLst>
                </a:gridCol>
                <a:gridCol w="6808591">
                  <a:extLst>
                    <a:ext uri="{9D8B030D-6E8A-4147-A177-3AD203B41FA5}">
                      <a16:colId xmlns:a16="http://schemas.microsoft.com/office/drawing/2014/main" val="2453286631"/>
                    </a:ext>
                  </a:extLst>
                </a:gridCol>
              </a:tblGrid>
              <a:tr h="674256">
                <a:tc>
                  <a:txBody>
                    <a:bodyPr/>
                    <a:lstStyle/>
                    <a:p>
                      <a:pPr lvl="0">
                        <a:buNone/>
                      </a:pPr>
                      <a:r>
                        <a:rPr lang="en-GB" sz="1800" b="1" i="0" u="none" strike="noStrike" noProof="0">
                          <a:latin typeface="Calibri"/>
                        </a:rPr>
                        <a:t>Task</a:t>
                      </a:r>
                    </a:p>
                  </a:txBody>
                  <a:tcPr/>
                </a:tc>
                <a:tc>
                  <a:txBody>
                    <a:bodyPr/>
                    <a:lstStyle/>
                    <a:p>
                      <a:pPr lvl="0" algn="ctr">
                        <a:buNone/>
                      </a:pPr>
                      <a:r>
                        <a:rPr lang="en-GB" sz="1800" b="1" i="0" u="none" strike="noStrike" noProof="0">
                          <a:latin typeface="Calibri"/>
                        </a:rPr>
                        <a:t>Summary of task and evidence to be submitted</a:t>
                      </a:r>
                      <a:endParaRPr lang="en-US" b="1"/>
                    </a:p>
                  </a:txBody>
                  <a:tcPr/>
                </a:tc>
                <a:tc>
                  <a:txBody>
                    <a:bodyPr/>
                    <a:lstStyle/>
                    <a:p>
                      <a:pPr lvl="0" algn="ctr">
                        <a:buNone/>
                      </a:pPr>
                      <a:r>
                        <a:rPr lang="en-GB" sz="1800" b="1" i="0" u="none" strike="noStrike" noProof="0">
                          <a:latin typeface="Calibri"/>
                        </a:rPr>
                        <a:t>Controls to be applied</a:t>
                      </a:r>
                      <a:endParaRPr lang="en-US" b="1"/>
                    </a:p>
                  </a:txBody>
                  <a:tcPr/>
                </a:tc>
                <a:extLst>
                  <a:ext uri="{0D108BD9-81ED-4DB2-BD59-A6C34878D82A}">
                    <a16:rowId xmlns:a16="http://schemas.microsoft.com/office/drawing/2014/main" val="2822151207"/>
                  </a:ext>
                </a:extLst>
              </a:tr>
              <a:tr h="2113535">
                <a:tc>
                  <a:txBody>
                    <a:bodyPr/>
                    <a:lstStyle/>
                    <a:p>
                      <a:r>
                        <a:rPr lang="en-GB" b="1"/>
                        <a:t>1</a:t>
                      </a:r>
                    </a:p>
                  </a:txBody>
                  <a:tcPr/>
                </a:tc>
                <a:tc>
                  <a:txBody>
                    <a:bodyPr/>
                    <a:lstStyle/>
                    <a:p>
                      <a:pPr lvl="0">
                        <a:buNone/>
                      </a:pPr>
                      <a:r>
                        <a:rPr lang="en-GB" sz="1800" b="0" i="0" u="none" strike="noStrike" noProof="0">
                          <a:latin typeface="Calibri"/>
                        </a:rPr>
                        <a:t>Candidates are required to produce a written report(maximum 3,500 words) based on a chosen case study.</a:t>
                      </a:r>
                      <a:endParaRPr lang="en-US"/>
                    </a:p>
                    <a:p>
                      <a:pPr lvl="0">
                        <a:buNone/>
                      </a:pPr>
                      <a:r>
                        <a:rPr lang="en-GB" sz="1800" b="0" i="0" u="none" strike="noStrike" noProof="0">
                          <a:latin typeface="Calibri"/>
                        </a:rPr>
                        <a:t>Candidates will select the case study from a choice of two but must not access the case study until the start of the assessment.</a:t>
                      </a:r>
                      <a:endParaRPr lang="en-US"/>
                    </a:p>
                  </a:txBody>
                  <a:tcPr/>
                </a:tc>
                <a:tc>
                  <a:txBody>
                    <a:bodyPr/>
                    <a:lstStyle/>
                    <a:p>
                      <a:pPr lvl="0">
                        <a:buNone/>
                      </a:pPr>
                      <a:r>
                        <a:rPr lang="en-GB" sz="1800" b="1" i="0" u="none" strike="noStrike" noProof="0">
                          <a:latin typeface="Calibri"/>
                        </a:rPr>
                        <a:t>Time:</a:t>
                      </a:r>
                      <a:r>
                        <a:rPr lang="en-GB" sz="1800" b="0" i="0" u="none" strike="noStrike" noProof="0">
                          <a:latin typeface="Calibri"/>
                        </a:rPr>
                        <a:t> Approximately 14hours</a:t>
                      </a:r>
                      <a:endParaRPr lang="en-US"/>
                    </a:p>
                    <a:p>
                      <a:pPr lvl="0">
                        <a:buNone/>
                      </a:pPr>
                      <a:r>
                        <a:rPr lang="en-GB" sz="1800" b="1" i="0" u="none" strike="noStrike" noProof="0">
                          <a:latin typeface="Calibri"/>
                        </a:rPr>
                        <a:t>Resources: </a:t>
                      </a:r>
                      <a:r>
                        <a:rPr lang="en-GB" sz="1800" b="0" i="0" u="none" strike="noStrike" noProof="0">
                          <a:latin typeface="Calibri"/>
                        </a:rPr>
                        <a:t>Candidates may have access to ICT software and class notes. Candidates must not have access to the internet. </a:t>
                      </a:r>
                      <a:endParaRPr lang="en-US"/>
                    </a:p>
                    <a:p>
                      <a:pPr lvl="0">
                        <a:buNone/>
                      </a:pPr>
                      <a:r>
                        <a:rPr lang="en-GB" sz="1800" b="1" i="0" u="none" strike="noStrike" noProof="0">
                          <a:latin typeface="Calibri"/>
                        </a:rPr>
                        <a:t>Supervision:</a:t>
                      </a:r>
                      <a:r>
                        <a:rPr lang="en-GB" sz="1800" b="0" i="0" u="none" strike="noStrike" noProof="0">
                          <a:latin typeface="Calibri"/>
                        </a:rPr>
                        <a:t> Candidates must be supervised throughout. </a:t>
                      </a:r>
                      <a:r>
                        <a:rPr lang="en-GB" sz="1800" b="1" i="0" u="none" strike="noStrike" noProof="0">
                          <a:latin typeface="Calibri"/>
                        </a:rPr>
                        <a:t>Collaboration:</a:t>
                      </a:r>
                      <a:r>
                        <a:rPr lang="en-GB" sz="1800" b="0" i="0" u="none" strike="noStrike" noProof="0">
                          <a:latin typeface="Calibri"/>
                        </a:rPr>
                        <a:t> This is an individual task. Group work is not allowed.</a:t>
                      </a:r>
                      <a:endParaRPr lang="en-US"/>
                    </a:p>
                    <a:p>
                      <a:pPr lvl="0">
                        <a:buNone/>
                      </a:pPr>
                      <a:r>
                        <a:rPr lang="en-GB" sz="1800" b="1" i="0" u="none" strike="noStrike" noProof="0">
                          <a:latin typeface="Calibri"/>
                        </a:rPr>
                        <a:t>Feedback: </a:t>
                      </a:r>
                      <a:r>
                        <a:rPr lang="en-GB" sz="1800" b="0" i="0" u="none" strike="noStrike" noProof="0">
                          <a:latin typeface="Calibri"/>
                        </a:rPr>
                        <a:t>Candidates cannot be given feedback on the evidence produced until it has been marked.</a:t>
                      </a:r>
                      <a:endParaRPr lang="en-US"/>
                    </a:p>
                  </a:txBody>
                  <a:tcPr/>
                </a:tc>
                <a:extLst>
                  <a:ext uri="{0D108BD9-81ED-4DB2-BD59-A6C34878D82A}">
                    <a16:rowId xmlns:a16="http://schemas.microsoft.com/office/drawing/2014/main" val="2229615844"/>
                  </a:ext>
                </a:extLst>
              </a:tr>
              <a:tr h="2411759">
                <a:tc>
                  <a:txBody>
                    <a:bodyPr/>
                    <a:lstStyle/>
                    <a:p>
                      <a:r>
                        <a:rPr lang="en-GB" b="1"/>
                        <a:t>2</a:t>
                      </a:r>
                    </a:p>
                  </a:txBody>
                  <a:tcPr/>
                </a:tc>
                <a:tc>
                  <a:txBody>
                    <a:bodyPr/>
                    <a:lstStyle/>
                    <a:p>
                      <a:pPr lvl="0">
                        <a:buNone/>
                      </a:pPr>
                      <a:r>
                        <a:rPr lang="en-GB" sz="1800" b="0" i="0" u="none" strike="noStrike" noProof="0">
                          <a:latin typeface="Calibri"/>
                        </a:rPr>
                        <a:t>Candidates are required to produce an information pack (maximum 1,500 words) based on the setting referred to in their chosen case study.</a:t>
                      </a:r>
                    </a:p>
                    <a:p>
                      <a:pPr lvl="0">
                        <a:buNone/>
                      </a:pPr>
                      <a:r>
                        <a:rPr lang="en-GB" sz="1800" b="0" i="0" u="none" strike="noStrike" noProof="0"/>
                        <a:t>You are required to provide information for staff who are new to working in Wales in the type of Health and Social Care setting featured in the chosen case study.</a:t>
                      </a:r>
                      <a:endParaRPr lang="en-GB"/>
                    </a:p>
                  </a:txBody>
                  <a:tcPr/>
                </a:tc>
                <a:tc>
                  <a:txBody>
                    <a:bodyPr/>
                    <a:lstStyle/>
                    <a:p>
                      <a:pPr lvl="0">
                        <a:buNone/>
                      </a:pPr>
                      <a:r>
                        <a:rPr lang="en-GB" sz="1800" b="1" i="0" u="none" strike="noStrike" noProof="0">
                          <a:latin typeface="Calibri"/>
                        </a:rPr>
                        <a:t>Time:</a:t>
                      </a:r>
                      <a:r>
                        <a:rPr lang="en-GB" sz="1800" b="0" i="0" u="none" strike="noStrike" noProof="0">
                          <a:latin typeface="Calibri"/>
                        </a:rPr>
                        <a:t> Approximately 6hours</a:t>
                      </a:r>
                      <a:endParaRPr lang="en-US" err="1"/>
                    </a:p>
                    <a:p>
                      <a:pPr lvl="0">
                        <a:buNone/>
                      </a:pPr>
                      <a:r>
                        <a:rPr lang="en-GB" sz="1800" b="1" i="0" u="none" strike="noStrike" noProof="0">
                          <a:latin typeface="Calibri"/>
                        </a:rPr>
                        <a:t>Resources:</a:t>
                      </a:r>
                      <a:r>
                        <a:rPr lang="en-GB" sz="1800" b="0" i="0" u="none" strike="noStrike" noProof="0">
                          <a:latin typeface="Calibri"/>
                        </a:rPr>
                        <a:t> Candidates may have access to ICT software and class notes. Candidates must not have access to the internet. </a:t>
                      </a:r>
                      <a:endParaRPr lang="en-US"/>
                    </a:p>
                    <a:p>
                      <a:pPr lvl="0">
                        <a:buNone/>
                      </a:pPr>
                      <a:r>
                        <a:rPr lang="en-GB" sz="1800" b="1" i="0" u="none" strike="noStrike" noProof="0">
                          <a:latin typeface="Calibri"/>
                        </a:rPr>
                        <a:t>Supervision: </a:t>
                      </a:r>
                      <a:r>
                        <a:rPr lang="en-GB" sz="1800" b="0" i="0" u="none" strike="noStrike" noProof="0">
                          <a:latin typeface="Calibri"/>
                        </a:rPr>
                        <a:t>Once the task commences, candidates must be supervised throughout.</a:t>
                      </a:r>
                      <a:endParaRPr lang="en-US"/>
                    </a:p>
                    <a:p>
                      <a:pPr lvl="0">
                        <a:buNone/>
                      </a:pPr>
                      <a:r>
                        <a:rPr lang="en-GB" sz="1800" b="1" i="0" u="none" strike="noStrike" noProof="0">
                          <a:latin typeface="Calibri"/>
                        </a:rPr>
                        <a:t>Collaboration: </a:t>
                      </a:r>
                      <a:r>
                        <a:rPr lang="en-GB" sz="1800" b="0" i="0" u="none" strike="noStrike" noProof="0">
                          <a:latin typeface="Calibri"/>
                        </a:rPr>
                        <a:t>This is an individual task. Group work is not allowed.</a:t>
                      </a:r>
                      <a:endParaRPr lang="en-US"/>
                    </a:p>
                    <a:p>
                      <a:pPr lvl="0">
                        <a:buNone/>
                      </a:pPr>
                      <a:r>
                        <a:rPr lang="en-GB" sz="1800" b="1" i="0" u="none" strike="noStrike" noProof="0">
                          <a:latin typeface="Calibri"/>
                        </a:rPr>
                        <a:t>Feedback:</a:t>
                      </a:r>
                      <a:r>
                        <a:rPr lang="en-GB" sz="1800" b="0" i="0" u="none" strike="noStrike" noProof="0">
                          <a:latin typeface="Calibri"/>
                        </a:rPr>
                        <a:t> Candidates cannot be given feedback on the evidence produced until it has been marked Unit</a:t>
                      </a:r>
                      <a:endParaRPr lang="en-US"/>
                    </a:p>
                  </a:txBody>
                  <a:tcPr/>
                </a:tc>
                <a:extLst>
                  <a:ext uri="{0D108BD9-81ED-4DB2-BD59-A6C34878D82A}">
                    <a16:rowId xmlns:a16="http://schemas.microsoft.com/office/drawing/2014/main" val="3795266489"/>
                  </a:ext>
                </a:extLst>
              </a:tr>
            </a:tbl>
          </a:graphicData>
        </a:graphic>
      </p:graphicFrame>
    </p:spTree>
    <p:extLst>
      <p:ext uri="{BB962C8B-B14F-4D97-AF65-F5344CB8AC3E}">
        <p14:creationId xmlns:p14="http://schemas.microsoft.com/office/powerpoint/2010/main" val="344244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824345" y="157307"/>
            <a:ext cx="10515600" cy="1325563"/>
          </a:xfrm>
          <a:noFill/>
          <a:ln>
            <a:solidFill>
              <a:schemeClr val="tx1"/>
            </a:solidFill>
          </a:ln>
        </p:spPr>
        <p:txBody>
          <a:bodyPr>
            <a:normAutofit/>
          </a:bodyPr>
          <a:lstStyle/>
          <a:p>
            <a:pPr algn="ctr"/>
            <a:r>
              <a:rPr lang="en-GB" b="1">
                <a:cs typeface="Calibri Light" panose="020F0302020204030204"/>
              </a:rPr>
              <a:t>Assessments </a:t>
            </a:r>
            <a:endParaRPr lang="en-US" b="1">
              <a:cs typeface="Calibri Light"/>
            </a:endParaRPr>
          </a:p>
        </p:txBody>
      </p:sp>
      <p:graphicFrame>
        <p:nvGraphicFramePr>
          <p:cNvPr id="7" name="Table 7">
            <a:extLst>
              <a:ext uri="{FF2B5EF4-FFF2-40B4-BE49-F238E27FC236}">
                <a16:creationId xmlns:a16="http://schemas.microsoft.com/office/drawing/2014/main" id="{F5D6E1D6-FC8A-4720-A6DD-67B685EF5A70}"/>
              </a:ext>
            </a:extLst>
          </p:cNvPr>
          <p:cNvGraphicFramePr>
            <a:graphicFrameLocks noGrp="1"/>
          </p:cNvGraphicFramePr>
          <p:nvPr>
            <p:extLst>
              <p:ext uri="{D42A27DB-BD31-4B8C-83A1-F6EECF244321}">
                <p14:modId xmlns:p14="http://schemas.microsoft.com/office/powerpoint/2010/main" val="1707216844"/>
              </p:ext>
            </p:extLst>
          </p:nvPr>
        </p:nvGraphicFramePr>
        <p:xfrm>
          <a:off x="196645" y="1597741"/>
          <a:ext cx="11404893" cy="5199550"/>
        </p:xfrm>
        <a:graphic>
          <a:graphicData uri="http://schemas.openxmlformats.org/drawingml/2006/table">
            <a:tbl>
              <a:tblPr firstRow="1" bandRow="1">
                <a:tableStyleId>{5940675A-B579-460E-94D1-54222C63F5DA}</a:tableStyleId>
              </a:tblPr>
              <a:tblGrid>
                <a:gridCol w="774290">
                  <a:extLst>
                    <a:ext uri="{9D8B030D-6E8A-4147-A177-3AD203B41FA5}">
                      <a16:colId xmlns:a16="http://schemas.microsoft.com/office/drawing/2014/main" val="3469456744"/>
                    </a:ext>
                  </a:extLst>
                </a:gridCol>
                <a:gridCol w="4183956">
                  <a:extLst>
                    <a:ext uri="{9D8B030D-6E8A-4147-A177-3AD203B41FA5}">
                      <a16:colId xmlns:a16="http://schemas.microsoft.com/office/drawing/2014/main" val="4104148535"/>
                    </a:ext>
                  </a:extLst>
                </a:gridCol>
                <a:gridCol w="6446647">
                  <a:extLst>
                    <a:ext uri="{9D8B030D-6E8A-4147-A177-3AD203B41FA5}">
                      <a16:colId xmlns:a16="http://schemas.microsoft.com/office/drawing/2014/main" val="2453286631"/>
                    </a:ext>
                  </a:extLst>
                </a:gridCol>
              </a:tblGrid>
              <a:tr h="674256">
                <a:tc>
                  <a:txBody>
                    <a:bodyPr/>
                    <a:lstStyle/>
                    <a:p>
                      <a:pPr lvl="0">
                        <a:buNone/>
                      </a:pPr>
                      <a:r>
                        <a:rPr lang="en-GB" sz="1800" b="1" u="none" strike="noStrike" noProof="0" dirty="0"/>
                        <a:t>Task</a:t>
                      </a:r>
                    </a:p>
                  </a:txBody>
                  <a:tcPr/>
                </a:tc>
                <a:tc>
                  <a:txBody>
                    <a:bodyPr/>
                    <a:lstStyle/>
                    <a:p>
                      <a:pPr lvl="0" algn="ctr">
                        <a:buNone/>
                      </a:pPr>
                      <a:r>
                        <a:rPr lang="en-GB" sz="1800" b="1" u="none" strike="noStrike" noProof="0" dirty="0"/>
                        <a:t>Summary of task and evidence to be submitted</a:t>
                      </a:r>
                      <a:endParaRPr lang="en-US" b="1"/>
                    </a:p>
                  </a:txBody>
                  <a:tcPr/>
                </a:tc>
                <a:tc>
                  <a:txBody>
                    <a:bodyPr/>
                    <a:lstStyle/>
                    <a:p>
                      <a:pPr lvl="0" algn="ctr">
                        <a:buNone/>
                      </a:pPr>
                      <a:r>
                        <a:rPr lang="en-GB" sz="1800" b="1" u="none" strike="noStrike" noProof="0" dirty="0"/>
                        <a:t>Controls to be applied</a:t>
                      </a:r>
                      <a:endParaRPr lang="en-US" b="1"/>
                    </a:p>
                  </a:txBody>
                  <a:tcPr/>
                </a:tc>
                <a:extLst>
                  <a:ext uri="{0D108BD9-81ED-4DB2-BD59-A6C34878D82A}">
                    <a16:rowId xmlns:a16="http://schemas.microsoft.com/office/drawing/2014/main" val="2822151207"/>
                  </a:ext>
                </a:extLst>
              </a:tr>
              <a:tr h="2113535">
                <a:tc>
                  <a:txBody>
                    <a:bodyPr/>
                    <a:lstStyle/>
                    <a:p>
                      <a:r>
                        <a:rPr lang="en-GB" b="1" dirty="0"/>
                        <a:t>1</a:t>
                      </a:r>
                    </a:p>
                  </a:txBody>
                  <a:tcPr/>
                </a:tc>
                <a:tc>
                  <a:txBody>
                    <a:bodyPr/>
                    <a:lstStyle/>
                    <a:p>
                      <a:pPr lvl="0">
                        <a:buNone/>
                      </a:pPr>
                      <a:r>
                        <a:rPr lang="en-GB" sz="1800" u="none" strike="noStrike" noProof="0" dirty="0"/>
                        <a:t>Candidates are required to produce a written report(maximum 3,500 words) based on a chosen case study.</a:t>
                      </a:r>
                      <a:endParaRPr lang="en-US" dirty="0"/>
                    </a:p>
                    <a:p>
                      <a:pPr lvl="0">
                        <a:buNone/>
                      </a:pPr>
                      <a:r>
                        <a:rPr lang="en-GB" sz="1800" u="none" strike="noStrike" noProof="0" dirty="0"/>
                        <a:t>Candidates will select the case study from a choice of two but must not access the case study until the start of the assessment.</a:t>
                      </a:r>
                      <a:endParaRPr lang="en-US" dirty="0"/>
                    </a:p>
                  </a:txBody>
                  <a:tcPr/>
                </a:tc>
                <a:tc>
                  <a:txBody>
                    <a:bodyPr/>
                    <a:lstStyle/>
                    <a:p>
                      <a:pPr lvl="0">
                        <a:buNone/>
                      </a:pPr>
                      <a:r>
                        <a:rPr lang="en-GB" sz="1800" b="1" u="none" strike="noStrike" noProof="0" dirty="0"/>
                        <a:t>Time: </a:t>
                      </a:r>
                      <a:r>
                        <a:rPr lang="en-GB" sz="1800" u="none" strike="noStrike" noProof="0" dirty="0"/>
                        <a:t>Approximately 14 hours</a:t>
                      </a:r>
                      <a:endParaRPr lang="en-US" dirty="0"/>
                    </a:p>
                    <a:p>
                      <a:pPr lvl="0">
                        <a:buNone/>
                      </a:pPr>
                      <a:r>
                        <a:rPr lang="en-GB" sz="1800" b="1" u="none" strike="noStrike" noProof="0" dirty="0"/>
                        <a:t>Resources: </a:t>
                      </a:r>
                      <a:r>
                        <a:rPr lang="en-GB" sz="1800" u="none" strike="noStrike" noProof="0" dirty="0"/>
                        <a:t>Candidates may have access to ICT software and class notes. Candidates must not have access to the internet. </a:t>
                      </a:r>
                      <a:endParaRPr lang="en-US"/>
                    </a:p>
                    <a:p>
                      <a:pPr lvl="0">
                        <a:buNone/>
                      </a:pPr>
                      <a:r>
                        <a:rPr lang="en-GB" sz="1800" b="1" u="none" strike="noStrike" noProof="0" dirty="0"/>
                        <a:t>Supervision: </a:t>
                      </a:r>
                      <a:r>
                        <a:rPr lang="en-GB" sz="1800" u="none" strike="noStrike" noProof="0" dirty="0"/>
                        <a:t>Candidates must be supervised throughout. Collaboration: This is an individual task. Group work is not allowed.</a:t>
                      </a:r>
                      <a:endParaRPr lang="en-US" dirty="0"/>
                    </a:p>
                    <a:p>
                      <a:pPr lvl="0">
                        <a:buNone/>
                      </a:pPr>
                      <a:r>
                        <a:rPr lang="en-GB" sz="1800" u="none" strike="noStrike" noProof="0" dirty="0"/>
                        <a:t>Feedback: Candidates cannot be given feedback on the evidence produced until it has been marked.</a:t>
                      </a:r>
                      <a:endParaRPr lang="en-US" dirty="0"/>
                    </a:p>
                  </a:txBody>
                  <a:tcPr/>
                </a:tc>
                <a:extLst>
                  <a:ext uri="{0D108BD9-81ED-4DB2-BD59-A6C34878D82A}">
                    <a16:rowId xmlns:a16="http://schemas.microsoft.com/office/drawing/2014/main" val="2229615844"/>
                  </a:ext>
                </a:extLst>
              </a:tr>
              <a:tr h="2411759">
                <a:tc>
                  <a:txBody>
                    <a:bodyPr/>
                    <a:lstStyle/>
                    <a:p>
                      <a:r>
                        <a:rPr lang="en-GB" b="1" dirty="0"/>
                        <a:t>2</a:t>
                      </a:r>
                    </a:p>
                  </a:txBody>
                  <a:tcPr/>
                </a:tc>
                <a:tc>
                  <a:txBody>
                    <a:bodyPr/>
                    <a:lstStyle/>
                    <a:p>
                      <a:pPr lvl="0">
                        <a:buNone/>
                      </a:pPr>
                      <a:r>
                        <a:rPr lang="en-GB" sz="1800" u="none" strike="noStrike" noProof="0" dirty="0"/>
                        <a:t>Candidates are required to produce an information pack (maximum 1,500 words) based on the setting referred to in their chosen case study.</a:t>
                      </a:r>
                    </a:p>
                    <a:p>
                      <a:pPr lvl="0">
                        <a:buNone/>
                      </a:pPr>
                      <a:r>
                        <a:rPr lang="en-GB" sz="1800" u="none" strike="noStrike" noProof="0" dirty="0"/>
                        <a:t>You are required to provide information for staff who are new to working in Wales in the type of Health and Social Care setting featured in the chosen case study.</a:t>
                      </a:r>
                      <a:endParaRPr lang="en-GB" dirty="0"/>
                    </a:p>
                  </a:txBody>
                  <a:tcPr/>
                </a:tc>
                <a:tc>
                  <a:txBody>
                    <a:bodyPr/>
                    <a:lstStyle/>
                    <a:p>
                      <a:pPr lvl="0">
                        <a:buNone/>
                      </a:pPr>
                      <a:r>
                        <a:rPr lang="en-GB" sz="1800" b="1" u="none" strike="noStrike" noProof="0" dirty="0"/>
                        <a:t>Time:</a:t>
                      </a:r>
                      <a:r>
                        <a:rPr lang="en-GB" sz="1800" u="none" strike="noStrike" noProof="0" dirty="0"/>
                        <a:t> Approximately 6 hours</a:t>
                      </a:r>
                      <a:endParaRPr lang="en-US" dirty="0" err="1"/>
                    </a:p>
                    <a:p>
                      <a:pPr lvl="0">
                        <a:buNone/>
                      </a:pPr>
                      <a:r>
                        <a:rPr lang="en-GB" sz="1800" b="1" u="none" strike="noStrike" noProof="0" dirty="0"/>
                        <a:t>Resources:</a:t>
                      </a:r>
                      <a:r>
                        <a:rPr lang="en-GB" sz="1800" u="none" strike="noStrike" noProof="0" dirty="0"/>
                        <a:t> Candidates may have access to ICT software and class notes. Candidates must not have access to the internet. </a:t>
                      </a:r>
                      <a:endParaRPr lang="en-US"/>
                    </a:p>
                    <a:p>
                      <a:pPr lvl="0">
                        <a:buNone/>
                      </a:pPr>
                      <a:r>
                        <a:rPr lang="en-GB" sz="1800" b="1" u="none" strike="noStrike" noProof="0" dirty="0"/>
                        <a:t>Supervision: </a:t>
                      </a:r>
                      <a:r>
                        <a:rPr lang="en-GB" sz="1800" u="none" strike="noStrike" noProof="0" dirty="0"/>
                        <a:t>Once the task commences, candidates must be supervised throughout.</a:t>
                      </a:r>
                      <a:endParaRPr lang="en-US" dirty="0"/>
                    </a:p>
                    <a:p>
                      <a:pPr lvl="0">
                        <a:buNone/>
                      </a:pPr>
                      <a:r>
                        <a:rPr lang="en-GB" sz="1800" b="1" u="none" strike="noStrike" noProof="0" dirty="0"/>
                        <a:t>Collaboration: </a:t>
                      </a:r>
                      <a:r>
                        <a:rPr lang="en-GB" sz="1800" u="none" strike="noStrike" noProof="0" dirty="0"/>
                        <a:t>This is an individual task. Group work is not allowed.</a:t>
                      </a:r>
                      <a:endParaRPr lang="en-US" dirty="0"/>
                    </a:p>
                    <a:p>
                      <a:pPr lvl="0">
                        <a:buNone/>
                      </a:pPr>
                      <a:r>
                        <a:rPr lang="en-GB" sz="1800" b="1" u="none" strike="noStrike" noProof="0" dirty="0"/>
                        <a:t>Feedback: </a:t>
                      </a:r>
                      <a:r>
                        <a:rPr lang="en-GB" sz="1800" u="none" strike="noStrike" noProof="0" dirty="0"/>
                        <a:t>Candidates cannot be given feedback on the evidence produced until it has been marked Unit</a:t>
                      </a:r>
                      <a:endParaRPr lang="en-US" dirty="0"/>
                    </a:p>
                  </a:txBody>
                  <a:tcPr/>
                </a:tc>
                <a:extLst>
                  <a:ext uri="{0D108BD9-81ED-4DB2-BD59-A6C34878D82A}">
                    <a16:rowId xmlns:a16="http://schemas.microsoft.com/office/drawing/2014/main" val="3795266489"/>
                  </a:ext>
                </a:extLst>
              </a:tr>
            </a:tbl>
          </a:graphicData>
        </a:graphic>
      </p:graphicFrame>
    </p:spTree>
    <p:extLst>
      <p:ext uri="{BB962C8B-B14F-4D97-AF65-F5344CB8AC3E}">
        <p14:creationId xmlns:p14="http://schemas.microsoft.com/office/powerpoint/2010/main" val="1705869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838200" y="190501"/>
            <a:ext cx="10515600" cy="1500188"/>
          </a:xfrm>
          <a:solidFill>
            <a:schemeClr val="accent5">
              <a:lumMod val="40000"/>
              <a:lumOff val="60000"/>
            </a:schemeClr>
          </a:solidFill>
        </p:spPr>
        <p:txBody>
          <a:bodyPr>
            <a:normAutofit/>
          </a:bodyPr>
          <a:lstStyle/>
          <a:p>
            <a:pPr algn="ctr"/>
            <a:r>
              <a:rPr lang="en-US" sz="3600" b="1" dirty="0">
                <a:latin typeface="Calibri"/>
                <a:cs typeface="Calibri"/>
              </a:rPr>
              <a:t>Unit 1 : </a:t>
            </a:r>
            <a:r>
              <a:rPr lang="en-US" sz="3600" b="1" dirty="0">
                <a:latin typeface="Calibri"/>
                <a:cs typeface="Calibri Light"/>
              </a:rPr>
              <a:t>Principles of care and safe practice within outcome focused person-</a:t>
            </a:r>
            <a:r>
              <a:rPr lang="en-US" sz="3600" b="1" dirty="0" err="1">
                <a:latin typeface="Calibri"/>
                <a:cs typeface="Calibri Light"/>
              </a:rPr>
              <a:t>centred</a:t>
            </a:r>
            <a:r>
              <a:rPr lang="en-US" sz="3600" b="1" dirty="0">
                <a:latin typeface="Calibri"/>
                <a:cs typeface="Calibri Light"/>
              </a:rPr>
              <a:t> care</a:t>
            </a:r>
            <a:endParaRPr lang="en-US" b="1">
              <a:latin typeface="Calibri"/>
              <a:cs typeface="Calibri"/>
            </a:endParaRPr>
          </a:p>
        </p:txBody>
      </p:sp>
      <p:graphicFrame>
        <p:nvGraphicFramePr>
          <p:cNvPr id="6" name="Table 5"/>
          <p:cNvGraphicFramePr>
            <a:graphicFrameLocks noGrp="1"/>
          </p:cNvGraphicFramePr>
          <p:nvPr>
            <p:extLst>
              <p:ext uri="{D42A27DB-BD31-4B8C-83A1-F6EECF244321}">
                <p14:modId xmlns:p14="http://schemas.microsoft.com/office/powerpoint/2010/main" val="2885581451"/>
              </p:ext>
            </p:extLst>
          </p:nvPr>
        </p:nvGraphicFramePr>
        <p:xfrm>
          <a:off x="13853" y="1783773"/>
          <a:ext cx="12192000" cy="5075207"/>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gridCol w="2438400">
                  <a:extLst>
                    <a:ext uri="{9D8B030D-6E8A-4147-A177-3AD203B41FA5}">
                      <a16:colId xmlns:a16="http://schemas.microsoft.com/office/drawing/2014/main" val="2131966377"/>
                    </a:ext>
                  </a:extLst>
                </a:gridCol>
              </a:tblGrid>
              <a:tr h="5075207">
                <a:tc>
                  <a:txBody>
                    <a:bodyPr/>
                    <a:lstStyle/>
                    <a:p>
                      <a:pPr lvl="0">
                        <a:buNone/>
                      </a:pPr>
                      <a:r>
                        <a:rPr lang="en-GB" sz="2400" b="0" i="0" u="none" strike="noStrike" kern="1200" noProof="0" dirty="0">
                          <a:solidFill>
                            <a:schemeClr val="tx1"/>
                          </a:solidFill>
                          <a:effectLst/>
                        </a:rPr>
                        <a:t>Professional responsibilities, roles and accountabilities of health and social care workers</a:t>
                      </a:r>
                      <a:endParaRPr lang="en-US" sz="2400">
                        <a:solidFill>
                          <a:schemeClr val="tx1"/>
                        </a:solidFill>
                      </a:endParaRPr>
                    </a:p>
                  </a:txBody>
                  <a:tcPr>
                    <a:solidFill>
                      <a:schemeClr val="accent4">
                        <a:lumMod val="60000"/>
                        <a:lumOff val="40000"/>
                      </a:schemeClr>
                    </a:solidFill>
                  </a:tcPr>
                </a:tc>
                <a:tc>
                  <a:txBody>
                    <a:bodyPr/>
                    <a:lstStyle/>
                    <a:p>
                      <a:pPr lvl="0">
                        <a:buNone/>
                      </a:pPr>
                      <a:r>
                        <a:rPr lang="en-GB" sz="2400" b="0" i="0" u="none" strike="noStrike" kern="1200" noProof="0" dirty="0">
                          <a:solidFill>
                            <a:schemeClr val="tx1"/>
                          </a:solidFill>
                          <a:effectLst/>
                        </a:rPr>
                        <a:t>Legislation, national policies, codes of conduct and professional practice and how these impact on outcome focused provision in Wales and the UK</a:t>
                      </a:r>
                    </a:p>
                  </a:txBody>
                  <a:tcPr>
                    <a:solidFill>
                      <a:schemeClr val="accent6">
                        <a:lumMod val="60000"/>
                        <a:lumOff val="40000"/>
                      </a:schemeClr>
                    </a:solidFill>
                  </a:tcPr>
                </a:tc>
                <a:tc>
                  <a:txBody>
                    <a:bodyPr/>
                    <a:lstStyle/>
                    <a:p>
                      <a:pPr lvl="0">
                        <a:buNone/>
                      </a:pPr>
                      <a:r>
                        <a:rPr lang="en-US" sz="2400" b="0" i="0" u="none" strike="noStrike" noProof="0" dirty="0">
                          <a:solidFill>
                            <a:schemeClr val="tx1"/>
                          </a:solidFill>
                          <a:latin typeface="Calibri"/>
                        </a:rPr>
                        <a:t>Ethical issues and approaches when providing outcome focused care</a:t>
                      </a:r>
                      <a:endParaRPr lang="en-US" sz="2400">
                        <a:solidFill>
                          <a:schemeClr val="tx1"/>
                        </a:solidFill>
                      </a:endParaRPr>
                    </a:p>
                  </a:txBody>
                  <a:tcPr>
                    <a:solidFill>
                      <a:schemeClr val="accent2">
                        <a:lumMod val="60000"/>
                        <a:lumOff val="40000"/>
                      </a:schemeClr>
                    </a:solidFill>
                  </a:tcPr>
                </a:tc>
                <a:tc>
                  <a:txBody>
                    <a:bodyPr/>
                    <a:lstStyle/>
                    <a:p>
                      <a:pPr lvl="0">
                        <a:buNone/>
                      </a:pPr>
                      <a:r>
                        <a:rPr lang="en-US" sz="2400" b="0" i="0" u="none" strike="noStrike" noProof="0" dirty="0">
                          <a:solidFill>
                            <a:schemeClr val="tx1"/>
                          </a:solidFill>
                        </a:rPr>
                        <a:t>The importance of developing positive relationships, trust and effective communication with individuals</a:t>
                      </a:r>
                      <a:endParaRPr lang="en-US" sz="2400" b="0" i="0" u="none" strike="noStrike" noProof="0" dirty="0">
                        <a:solidFill>
                          <a:schemeClr val="tx1"/>
                        </a:solidFill>
                        <a:latin typeface="Calibri"/>
                      </a:endParaRPr>
                    </a:p>
                  </a:txBody>
                  <a:tcPr>
                    <a:solidFill>
                      <a:schemeClr val="accent5">
                        <a:lumMod val="60000"/>
                        <a:lumOff val="40000"/>
                      </a:schemeClr>
                    </a:solidFill>
                  </a:tcPr>
                </a:tc>
                <a:tc>
                  <a:txBody>
                    <a:bodyPr/>
                    <a:lstStyle/>
                    <a:p>
                      <a:pPr lvl="0">
                        <a:buNone/>
                      </a:pPr>
                      <a:r>
                        <a:rPr lang="en-GB" sz="2400" b="0" i="0" u="none" strike="noStrike" noProof="0" dirty="0">
                          <a:solidFill>
                            <a:schemeClr val="tx1"/>
                          </a:solidFill>
                          <a:latin typeface="Calibri"/>
                        </a:rPr>
                        <a:t>How to promote quality care that is outcome focused.</a:t>
                      </a:r>
                      <a:endParaRPr lang="en-US" sz="2400">
                        <a:solidFill>
                          <a:schemeClr val="tx1"/>
                        </a:solidFill>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10577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838200" y="190501"/>
            <a:ext cx="10515600" cy="1500188"/>
          </a:xfrm>
          <a:solidFill>
            <a:schemeClr val="accent5">
              <a:lumMod val="40000"/>
              <a:lumOff val="60000"/>
            </a:schemeClr>
          </a:solidFill>
        </p:spPr>
        <p:txBody>
          <a:bodyPr>
            <a:normAutofit fontScale="90000"/>
          </a:bodyPr>
          <a:lstStyle/>
          <a:p>
            <a:pPr algn="ctr"/>
            <a:r>
              <a:rPr lang="en-GB" sz="3600" b="1">
                <a:cs typeface="Calibri Light" panose="020F0302020204030204"/>
              </a:rPr>
              <a:t>Task 1 - </a:t>
            </a:r>
            <a:r>
              <a:rPr lang="en-GB" sz="3600" b="1">
                <a:latin typeface="Calibri Light"/>
                <a:cs typeface="Calibri"/>
              </a:rPr>
              <a:t>Candidates are required to produce a written report(maximum 3,500 words) based on a chosen case study.</a:t>
            </a:r>
          </a:p>
        </p:txBody>
      </p:sp>
      <p:graphicFrame>
        <p:nvGraphicFramePr>
          <p:cNvPr id="6" name="Table 5"/>
          <p:cNvGraphicFramePr>
            <a:graphicFrameLocks noGrp="1"/>
          </p:cNvGraphicFramePr>
          <p:nvPr/>
        </p:nvGraphicFramePr>
        <p:xfrm>
          <a:off x="13853" y="1783773"/>
          <a:ext cx="12192000" cy="5062500"/>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gridCol w="2438400">
                  <a:extLst>
                    <a:ext uri="{9D8B030D-6E8A-4147-A177-3AD203B41FA5}">
                      <a16:colId xmlns:a16="http://schemas.microsoft.com/office/drawing/2014/main" val="2131966377"/>
                    </a:ext>
                  </a:extLst>
                </a:gridCol>
              </a:tblGrid>
              <a:tr h="5062500">
                <a:tc>
                  <a:txBody>
                    <a:bodyPr/>
                    <a:lstStyle/>
                    <a:p>
                      <a:r>
                        <a:rPr lang="en-GB" sz="2000" b="1" i="0" kern="1200">
                          <a:solidFill>
                            <a:schemeClr val="lt1"/>
                          </a:solidFill>
                          <a:effectLst/>
                          <a:latin typeface="+mn-lt"/>
                          <a:ea typeface="+mn-ea"/>
                          <a:cs typeface="+mn-cs"/>
                        </a:rPr>
                        <a:t>A - </a:t>
                      </a:r>
                      <a:r>
                        <a:rPr lang="en-GB" sz="2000" b="0" i="0" u="none" strike="noStrike" kern="1200" noProof="0">
                          <a:effectLst/>
                        </a:rPr>
                        <a:t>Give three examples of how the principles of care are demonstrated within the chosen case study and outline how each of these underpin outcome focused person-centred care.</a:t>
                      </a:r>
                      <a:endParaRPr lang="en-GB" sz="2000" b="1" i="0" kern="1200">
                        <a:solidFill>
                          <a:schemeClr val="lt1"/>
                        </a:solidFill>
                        <a:effectLst/>
                        <a:latin typeface="+mn-lt"/>
                        <a:ea typeface="+mn-ea"/>
                        <a:cs typeface="+mn-cs"/>
                      </a:endParaRPr>
                    </a:p>
                  </a:txBody>
                  <a:tcPr>
                    <a:solidFill>
                      <a:schemeClr val="accent4">
                        <a:lumMod val="60000"/>
                        <a:lumOff val="40000"/>
                      </a:schemeClr>
                    </a:solidFill>
                  </a:tcPr>
                </a:tc>
                <a:tc>
                  <a:txBody>
                    <a:bodyPr/>
                    <a:lstStyle/>
                    <a:p>
                      <a:r>
                        <a:rPr lang="en-GB" sz="2000" b="1" i="0" kern="1200">
                          <a:solidFill>
                            <a:schemeClr val="lt1"/>
                          </a:solidFill>
                          <a:effectLst/>
                          <a:latin typeface="+mn-lt"/>
                          <a:ea typeface="+mn-ea"/>
                          <a:cs typeface="+mn-cs"/>
                        </a:rPr>
                        <a:t>B - </a:t>
                      </a:r>
                      <a:r>
                        <a:rPr lang="en-GB" sz="2000" b="0" i="0" u="none" strike="noStrike" kern="1200" noProof="0">
                          <a:effectLst/>
                        </a:rPr>
                        <a:t>Explain how the care and support workers in the chosen case study are expected to demonstrate and promote outcome focused care in their work and how this benefits the individual they are working with.</a:t>
                      </a:r>
                      <a:br>
                        <a:rPr lang="en-GB" sz="2000" b="0" i="0" u="none" strike="noStrike" kern="1200" noProof="0">
                          <a:effectLst/>
                        </a:rPr>
                      </a:br>
                      <a:endParaRPr lang="en-GB" sz="2000" b="0" i="0" u="none" strike="noStrike" kern="1200" noProof="0">
                        <a:effectLst/>
                      </a:endParaRPr>
                    </a:p>
                  </a:txBody>
                  <a:tcPr>
                    <a:solidFill>
                      <a:schemeClr val="accent6">
                        <a:lumMod val="60000"/>
                        <a:lumOff val="40000"/>
                      </a:schemeClr>
                    </a:solidFill>
                  </a:tcPr>
                </a:tc>
                <a:tc>
                  <a:txBody>
                    <a:bodyPr/>
                    <a:lstStyle/>
                    <a:p>
                      <a:pPr rtl="0" fontAlgn="base"/>
                      <a:r>
                        <a:rPr lang="en-GB" sz="2000" b="1" i="0" kern="1200">
                          <a:solidFill>
                            <a:schemeClr val="lt1"/>
                          </a:solidFill>
                          <a:effectLst/>
                          <a:latin typeface="+mn-lt"/>
                          <a:ea typeface="+mn-ea"/>
                          <a:cs typeface="+mn-cs"/>
                        </a:rPr>
                        <a:t>C - I</a:t>
                      </a:r>
                      <a:r>
                        <a:rPr lang="en-GB" sz="2000" b="0" i="0" u="none" strike="noStrike" kern="1200" noProof="0">
                          <a:effectLst/>
                        </a:rPr>
                        <a:t>dentify two challenges that the individual in the case study would face in promoting quality care that is outcome focused; describe how these challenges could be addressed.</a:t>
                      </a:r>
                      <a:r>
                        <a:rPr lang="en-GB" sz="2000" b="0" i="0" kern="1200">
                          <a:solidFill>
                            <a:schemeClr val="lt1"/>
                          </a:solidFill>
                          <a:effectLst/>
                          <a:latin typeface="+mn-lt"/>
                          <a:ea typeface="+mn-ea"/>
                          <a:cs typeface="+mn-cs"/>
                        </a:rPr>
                        <a:t> </a:t>
                      </a:r>
                      <a:endParaRPr lang="en-US" sz="2000"/>
                    </a:p>
                  </a:txBody>
                  <a:tcPr>
                    <a:solidFill>
                      <a:schemeClr val="accent2">
                        <a:lumMod val="60000"/>
                        <a:lumOff val="40000"/>
                      </a:schemeClr>
                    </a:solidFill>
                  </a:tcPr>
                </a:tc>
                <a:tc>
                  <a:txBody>
                    <a:bodyPr/>
                    <a:lstStyle/>
                    <a:p>
                      <a:pPr rtl="0" fontAlgn="base"/>
                      <a:r>
                        <a:rPr lang="en-US" sz="2000" b="1"/>
                        <a:t>D</a:t>
                      </a:r>
                      <a:r>
                        <a:rPr lang="en-US" sz="2000" b="0"/>
                        <a:t> - </a:t>
                      </a:r>
                      <a:r>
                        <a:rPr lang="en-US" sz="2000" b="0" i="0" u="none" strike="noStrike" noProof="0" err="1">
                          <a:latin typeface="Calibri"/>
                        </a:rPr>
                        <a:t>Analyse</a:t>
                      </a:r>
                      <a:r>
                        <a:rPr lang="en-US" sz="2000" b="0" i="0" u="none" strike="noStrike" noProof="0">
                          <a:latin typeface="Calibri"/>
                        </a:rPr>
                        <a:t> the approaches and ethical principles of respecting equality, diversity and choice when providing outcome focused person-</a:t>
                      </a:r>
                      <a:r>
                        <a:rPr lang="en-US" sz="2000" b="0" i="0" u="none" strike="noStrike" noProof="0" err="1">
                          <a:latin typeface="Calibri"/>
                        </a:rPr>
                        <a:t>centred</a:t>
                      </a:r>
                      <a:r>
                        <a:rPr lang="en-US" sz="2000" b="0" i="0" u="none" strike="noStrike" noProof="0">
                          <a:latin typeface="Calibri"/>
                        </a:rPr>
                        <a:t> care in the chosen case study. </a:t>
                      </a:r>
                      <a:br>
                        <a:rPr lang="en-US" sz="2000" b="0" i="0" u="none" strike="noStrike" noProof="0">
                          <a:latin typeface="Calibri"/>
                        </a:rPr>
                      </a:br>
                      <a:endParaRPr lang="en-US" sz="2000" b="0" i="0" u="none" strike="noStrike" noProof="0">
                        <a:latin typeface="Calibri"/>
                      </a:endParaRPr>
                    </a:p>
                    <a:p>
                      <a:endParaRPr lang="en-GB" sz="2000"/>
                    </a:p>
                  </a:txBody>
                  <a:tcPr>
                    <a:solidFill>
                      <a:schemeClr val="accent5">
                        <a:lumMod val="60000"/>
                        <a:lumOff val="40000"/>
                      </a:schemeClr>
                    </a:solidFill>
                  </a:tcPr>
                </a:tc>
                <a:tc>
                  <a:txBody>
                    <a:bodyPr/>
                    <a:lstStyle/>
                    <a:p>
                      <a:pPr lvl="0">
                        <a:buNone/>
                      </a:pPr>
                      <a:r>
                        <a:rPr lang="en-GB" sz="2000"/>
                        <a:t>E - </a:t>
                      </a:r>
                      <a:r>
                        <a:rPr lang="en-GB" sz="2000" b="0" i="0" u="none" strike="noStrike" noProof="0">
                          <a:latin typeface="Calibri"/>
                        </a:rPr>
                        <a:t>Reflect on how the methods and skills used by the care and support workers in the chosen case study:</a:t>
                      </a:r>
                      <a:endParaRPr lang="en-GB" sz="2000"/>
                    </a:p>
                    <a:p>
                      <a:pPr lvl="0">
                        <a:buNone/>
                      </a:pPr>
                      <a:r>
                        <a:rPr lang="en-GB" sz="2000" b="0" i="0" u="none" strike="noStrike" noProof="0">
                          <a:latin typeface="Calibri"/>
                        </a:rPr>
                        <a:t>•develop positive relationships and trust</a:t>
                      </a:r>
                      <a:endParaRPr lang="en-GB" sz="2000"/>
                    </a:p>
                    <a:p>
                      <a:pPr lvl="0">
                        <a:buNone/>
                      </a:pPr>
                      <a:r>
                        <a:rPr lang="en-GB" sz="2000" b="0" i="0" u="none" strike="noStrike" noProof="0">
                          <a:latin typeface="Calibri"/>
                        </a:rPr>
                        <a:t>•demonstrate effective communication with individuals receiving care and support</a:t>
                      </a:r>
                      <a:endParaRPr lang="en-GB" sz="2000"/>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08102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90055" y="190501"/>
            <a:ext cx="11942617" cy="1527897"/>
          </a:xfrm>
          <a:solidFill>
            <a:schemeClr val="accent5">
              <a:lumMod val="40000"/>
              <a:lumOff val="60000"/>
            </a:schemeClr>
          </a:solidFill>
        </p:spPr>
        <p:txBody>
          <a:bodyPr vert="horz" lIns="91440" tIns="45720" rIns="91440" bIns="45720" rtlCol="0" anchor="ctr">
            <a:noAutofit/>
          </a:bodyPr>
          <a:lstStyle/>
          <a:p>
            <a:r>
              <a:rPr lang="en-GB" sz="2400" b="1">
                <a:cs typeface="Calibri Light" panose="020F0302020204030204"/>
              </a:rPr>
              <a:t>Task 2 - </a:t>
            </a:r>
            <a:r>
              <a:rPr lang="en-GB" sz="2400">
                <a:ea typeface="+mj-lt"/>
                <a:cs typeface="+mj-lt"/>
              </a:rPr>
              <a:t>You are required to provide information for staff who are new to working in Wales in the type of Health and Social Care setting featured in the chosen case study. </a:t>
            </a:r>
            <a:br>
              <a:rPr lang="en-GB" sz="2400">
                <a:ea typeface="+mj-lt"/>
                <a:cs typeface="+mj-lt"/>
              </a:rPr>
            </a:br>
            <a:r>
              <a:rPr lang="en-GB" sz="2400">
                <a:ea typeface="+mj-lt"/>
                <a:cs typeface="+mj-lt"/>
              </a:rPr>
              <a:t>Select one way in which to present the information from the list of formats below:</a:t>
            </a:r>
            <a:br>
              <a:rPr lang="en-GB" sz="2400">
                <a:ea typeface="+mj-lt"/>
                <a:cs typeface="+mj-lt"/>
              </a:rPr>
            </a:br>
            <a:r>
              <a:rPr lang="en-GB" sz="2400">
                <a:ea typeface="+mj-lt"/>
                <a:cs typeface="+mj-lt"/>
              </a:rPr>
              <a:t>•an information booklet •a blog •a presentation.</a:t>
            </a:r>
            <a:endParaRPr lang="en-GB" sz="2400" b="1">
              <a:latin typeface="Calibri Light"/>
              <a:ea typeface="+mj-lt"/>
              <a:cs typeface="Calibri"/>
            </a:endParaRPr>
          </a:p>
        </p:txBody>
      </p:sp>
      <p:graphicFrame>
        <p:nvGraphicFramePr>
          <p:cNvPr id="6" name="Table 5"/>
          <p:cNvGraphicFramePr>
            <a:graphicFrameLocks noGrp="1"/>
          </p:cNvGraphicFramePr>
          <p:nvPr>
            <p:extLst>
              <p:ext uri="{D42A27DB-BD31-4B8C-83A1-F6EECF244321}">
                <p14:modId xmlns:p14="http://schemas.microsoft.com/office/powerpoint/2010/main" val="2217935840"/>
              </p:ext>
            </p:extLst>
          </p:nvPr>
        </p:nvGraphicFramePr>
        <p:xfrm>
          <a:off x="13853" y="1783773"/>
          <a:ext cx="12021588" cy="5062500"/>
        </p:xfrm>
        <a:graphic>
          <a:graphicData uri="http://schemas.openxmlformats.org/drawingml/2006/table">
            <a:tbl>
              <a:tblPr firstRow="1" bandRow="1">
                <a:tableStyleId>{5C22544A-7EE6-4342-B048-85BDC9FD1C3A}</a:tableStyleId>
              </a:tblPr>
              <a:tblGrid>
                <a:gridCol w="6010794">
                  <a:extLst>
                    <a:ext uri="{9D8B030D-6E8A-4147-A177-3AD203B41FA5}">
                      <a16:colId xmlns:a16="http://schemas.microsoft.com/office/drawing/2014/main" val="20000"/>
                    </a:ext>
                  </a:extLst>
                </a:gridCol>
                <a:gridCol w="6010794">
                  <a:extLst>
                    <a:ext uri="{9D8B030D-6E8A-4147-A177-3AD203B41FA5}">
                      <a16:colId xmlns:a16="http://schemas.microsoft.com/office/drawing/2014/main" val="20001"/>
                    </a:ext>
                  </a:extLst>
                </a:gridCol>
              </a:tblGrid>
              <a:tr h="5062500">
                <a:tc>
                  <a:txBody>
                    <a:bodyPr/>
                    <a:lstStyle/>
                    <a:p>
                      <a:r>
                        <a:rPr lang="en-GB" sz="2800" b="1" i="0" kern="1200">
                          <a:solidFill>
                            <a:schemeClr val="lt1"/>
                          </a:solidFill>
                          <a:effectLst/>
                          <a:latin typeface="+mn-lt"/>
                          <a:ea typeface="+mn-ea"/>
                          <a:cs typeface="+mn-cs"/>
                        </a:rPr>
                        <a:t>A - </a:t>
                      </a:r>
                      <a:r>
                        <a:rPr lang="en-GB" sz="2800" b="0" i="0" u="none" strike="noStrike" kern="1200" noProof="0">
                          <a:effectLst/>
                        </a:rPr>
                        <a:t>Explain how current legislation and national policies in Wales drive outcome focused person-centred care in the setting featured in the chosen case study. </a:t>
                      </a:r>
                    </a:p>
                  </a:txBody>
                  <a:tcPr>
                    <a:solidFill>
                      <a:schemeClr val="accent4">
                        <a:lumMod val="60000"/>
                        <a:lumOff val="40000"/>
                      </a:schemeClr>
                    </a:solidFill>
                  </a:tcPr>
                </a:tc>
                <a:tc>
                  <a:txBody>
                    <a:bodyPr/>
                    <a:lstStyle/>
                    <a:p>
                      <a:r>
                        <a:rPr lang="en-GB" sz="2800" b="1" i="0" kern="1200">
                          <a:solidFill>
                            <a:schemeClr val="lt1"/>
                          </a:solidFill>
                          <a:effectLst/>
                          <a:latin typeface="+mn-lt"/>
                          <a:ea typeface="+mn-ea"/>
                          <a:cs typeface="+mn-cs"/>
                        </a:rPr>
                        <a:t>B - </a:t>
                      </a:r>
                      <a:r>
                        <a:rPr lang="en-GB" sz="2800" b="0" i="0" u="none" strike="noStrike" kern="1200" noProof="0">
                          <a:effectLst/>
                        </a:rPr>
                        <a:t>Summarise how the codes of professional practice/conduct guide the care workers when working in the setting featured in the chosen case study.</a:t>
                      </a:r>
                      <a:br>
                        <a:rPr lang="en-GB" sz="2800" b="0" i="0" u="none" strike="noStrike" kern="1200" noProof="0">
                          <a:effectLst/>
                        </a:rPr>
                      </a:br>
                      <a:endParaRPr lang="en-GB" sz="2800" b="0" i="0" u="none" strike="noStrike" kern="1200" noProof="0">
                        <a:effectLst/>
                      </a:endParaRPr>
                    </a:p>
                  </a:txBody>
                  <a:tcPr>
                    <a:solidFill>
                      <a:schemeClr val="accent6">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29910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60301" y="2624751"/>
            <a:ext cx="4000022" cy="1143000"/>
          </a:xfrm>
          <a:solidFill>
            <a:schemeClr val="accent1">
              <a:lumMod val="40000"/>
              <a:lumOff val="60000"/>
            </a:schemeClr>
          </a:solidFill>
        </p:spPr>
        <p:txBody>
          <a:bodyPr>
            <a:normAutofit/>
          </a:bodyPr>
          <a:lstStyle/>
          <a:p>
            <a:pPr algn="ctr"/>
            <a:r>
              <a:rPr lang="en-GB">
                <a:cs typeface="Calibri Light"/>
              </a:rPr>
              <a:t>NEA Preparation</a:t>
            </a:r>
          </a:p>
        </p:txBody>
      </p:sp>
      <p:pic>
        <p:nvPicPr>
          <p:cNvPr id="3" name="Picture 2" descr="thCA1FE9AF.jpg"/>
          <p:cNvPicPr>
            <a:picLocks noChangeAspect="1"/>
          </p:cNvPicPr>
          <p:nvPr/>
        </p:nvPicPr>
        <p:blipFill>
          <a:blip r:embed="rId4" cstate="print"/>
          <a:stretch>
            <a:fillRect/>
          </a:stretch>
        </p:blipFill>
        <p:spPr>
          <a:xfrm>
            <a:off x="455068" y="290161"/>
            <a:ext cx="3393032" cy="2703116"/>
          </a:xfrm>
          <a:prstGeom prst="rect">
            <a:avLst/>
          </a:prstGeom>
        </p:spPr>
      </p:pic>
      <p:pic>
        <p:nvPicPr>
          <p:cNvPr id="5" name="Picture 4" descr="mnemosyne-n194-n195-notebook-open-2_1_1_1.jpg"/>
          <p:cNvPicPr>
            <a:picLocks noChangeAspect="1"/>
          </p:cNvPicPr>
          <p:nvPr/>
        </p:nvPicPr>
        <p:blipFill>
          <a:blip r:embed="rId5" cstate="print"/>
          <a:stretch>
            <a:fillRect/>
          </a:stretch>
        </p:blipFill>
        <p:spPr>
          <a:xfrm>
            <a:off x="9095370" y="3461678"/>
            <a:ext cx="2532906" cy="3039488"/>
          </a:xfrm>
          <a:prstGeom prst="rect">
            <a:avLst/>
          </a:prstGeom>
        </p:spPr>
      </p:pic>
      <p:pic>
        <p:nvPicPr>
          <p:cNvPr id="6" name="Picture 5" descr="thCACDGW5F.jpg"/>
          <p:cNvPicPr>
            <a:picLocks noChangeAspect="1"/>
          </p:cNvPicPr>
          <p:nvPr/>
        </p:nvPicPr>
        <p:blipFill>
          <a:blip r:embed="rId6" cstate="print"/>
          <a:stretch>
            <a:fillRect/>
          </a:stretch>
        </p:blipFill>
        <p:spPr>
          <a:xfrm>
            <a:off x="8820894" y="246524"/>
            <a:ext cx="3081858" cy="3081858"/>
          </a:xfrm>
          <a:prstGeom prst="rect">
            <a:avLst/>
          </a:prstGeom>
        </p:spPr>
      </p:pic>
      <p:pic>
        <p:nvPicPr>
          <p:cNvPr id="7" name="Picture 6" descr="thCAZ3IEJF.jpg"/>
          <p:cNvPicPr>
            <a:picLocks noChangeAspect="1"/>
          </p:cNvPicPr>
          <p:nvPr/>
        </p:nvPicPr>
        <p:blipFill>
          <a:blip r:embed="rId7" cstate="print"/>
          <a:stretch>
            <a:fillRect/>
          </a:stretch>
        </p:blipFill>
        <p:spPr>
          <a:xfrm>
            <a:off x="4628964" y="246524"/>
            <a:ext cx="3162486" cy="2108324"/>
          </a:xfrm>
          <a:prstGeom prst="rect">
            <a:avLst/>
          </a:prstGeom>
        </p:spPr>
      </p:pic>
      <p:pic>
        <p:nvPicPr>
          <p:cNvPr id="1026" name="Picture 2"/>
          <p:cNvPicPr>
            <a:picLocks noChangeAspect="1" noChangeArrowheads="1"/>
          </p:cNvPicPr>
          <p:nvPr/>
        </p:nvPicPr>
        <p:blipFill>
          <a:blip r:embed="rId8" cstate="print"/>
          <a:srcRect l="59653" t="36352" r="22038" b="30145"/>
          <a:stretch>
            <a:fillRect/>
          </a:stretch>
        </p:blipFill>
        <p:spPr bwMode="auto">
          <a:xfrm>
            <a:off x="455068" y="2354848"/>
            <a:ext cx="3393032" cy="4146318"/>
          </a:xfrm>
          <a:prstGeom prst="rect">
            <a:avLst/>
          </a:prstGeom>
          <a:noFill/>
          <a:ln w="9525">
            <a:noFill/>
            <a:miter lim="800000"/>
            <a:headEnd/>
            <a:tailEnd/>
          </a:ln>
        </p:spPr>
      </p:pic>
      <p:pic>
        <p:nvPicPr>
          <p:cNvPr id="2" name="Picture 2" descr="Checklist Template | PosterMyWall"/>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40336" y="3938941"/>
            <a:ext cx="1807977" cy="256222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8364047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3.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a87a6a0bdfe4bfb97a25745bc8270e2 xmlns="36f98b4f-ba65-4a7d-9a34-48b23de556cb">
      <Terms xmlns="http://schemas.microsoft.com/office/infopath/2007/PartnerControls"/>
    </aa87a6a0bdfe4bfb97a25745bc8270e2>
    <TaxCatchAll xmlns="36f98b4f-ba65-4a7d-9a34-48b23de556cb"/>
    <RoutingRuleDescription xmlns="http://schemas.microsoft.com/sharepoint/v3" xsi:nil="true"/>
    <WJEC_x0020_Language xmlns="07b9bb9f-93d7-4a9d-9e48-363b5c999e88">
      <Value>English</Value>
    </WJEC_x0020_Languag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Exhibition Material" ma:contentTypeID="0x010100DBC7A01CEBF7C94A97D2273CFBDA9893009D6A72774190924282139DF56E538B62" ma:contentTypeVersion="63" ma:contentTypeDescription="" ma:contentTypeScope="" ma:versionID="3244bcad27c6d4c5e6fa5074a89247ad">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ed926c664946a738b07da6463c78c8af"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Language"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aa87a6a0bdfe4bfb97a25745bc8270e2" ma:index="10"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5"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99EA75-ED08-4848-B3C2-0CB76A1B535A}">
  <ds:schemaRefs>
    <ds:schemaRef ds:uri="173cd604-45a7-4d14-8d48-1acb1fc0e56a"/>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1173A65-346E-48C1-A4F4-F48F4F0DBC57}">
  <ds:schemaRefs>
    <ds:schemaRef ds:uri="http://schemas.microsoft.com/sharepoint/v3/contenttype/forms"/>
  </ds:schemaRefs>
</ds:datastoreItem>
</file>

<file path=customXml/itemProps3.xml><?xml version="1.0" encoding="utf-8"?>
<ds:datastoreItem xmlns:ds="http://schemas.openxmlformats.org/officeDocument/2006/customXml" ds:itemID="{9673EECE-B64B-4830-A1C2-39FB9A623472}"/>
</file>

<file path=docProps/app.xml><?xml version="1.0" encoding="utf-8"?>
<Properties xmlns="http://schemas.openxmlformats.org/officeDocument/2006/extended-properties" xmlns:vt="http://schemas.openxmlformats.org/officeDocument/2006/docPropsVTypes">
  <TotalTime>0</TotalTime>
  <Words>1348</Words>
  <Application>Microsoft Office PowerPoint</Application>
  <PresentationFormat>Widescreen</PresentationFormat>
  <Paragraphs>89</Paragraphs>
  <Slides>12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Unit 1 :  Principles of care and safe practice within outcome focused person-centred care</vt:lpstr>
      <vt:lpstr>Unit 1 : Principles of care and safe practice within outcome focused person-centred care</vt:lpstr>
      <vt:lpstr>Unit 1 : Principles of care and safe practice within outcome focused person-centred care</vt:lpstr>
      <vt:lpstr>Assessments </vt:lpstr>
      <vt:lpstr>Assessments </vt:lpstr>
      <vt:lpstr>Unit 1 : Principles of care and safe practice within outcome focused person-centred care</vt:lpstr>
      <vt:lpstr>Task 1 - Candidates are required to produce a written report(maximum 3,500 words) based on a chosen case study.</vt:lpstr>
      <vt:lpstr>Task 2 - You are required to provide information for staff who are new to working in Wales in the type of Health and Social Care setting featured in the chosen case study.  Select one way in which to present the information from the list of formats below: •an information booklet •a blog •a presentation.</vt:lpstr>
      <vt:lpstr>NEA Preparation</vt:lpstr>
      <vt:lpstr>Any Questions?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dc:title>
  <dc:creator>Sophie Bellis (Staff)</dc:creator>
  <cp:lastModifiedBy>Morris-Goodman, Karen</cp:lastModifiedBy>
  <cp:revision>203</cp:revision>
  <dcterms:created xsi:type="dcterms:W3CDTF">2020-04-27T13:53:12Z</dcterms:created>
  <dcterms:modified xsi:type="dcterms:W3CDTF">2020-12-14T21:40:59Z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0x010100DBC7A01CEBF7C94A97D2273CFBDA9893009D6A72774190924282139DF56E538B62</vt:lpwstr>
  </property>
  <property fmtid="{D5CDD505-2E9C-101B-9397-08002B2CF9AE}" pid="3" name="xd_Signature">
    <vt:bool>false</vt:bool>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ies>
</file>