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02"/>
  </p:notesMasterIdLst>
  <p:sldIdLst>
    <p:sldId id="257" r:id="rId5"/>
    <p:sldId id="303" r:id="rId6"/>
    <p:sldId id="287" r:id="rId7"/>
    <p:sldId id="316" r:id="rId8"/>
    <p:sldId id="292" r:id="rId9"/>
    <p:sldId id="304" r:id="rId10"/>
    <p:sldId id="336" r:id="rId11"/>
    <p:sldId id="353" r:id="rId12"/>
    <p:sldId id="320" r:id="rId13"/>
    <p:sldId id="379" r:id="rId14"/>
    <p:sldId id="358" r:id="rId15"/>
    <p:sldId id="355" r:id="rId16"/>
    <p:sldId id="345" r:id="rId17"/>
    <p:sldId id="305" r:id="rId18"/>
    <p:sldId id="360" r:id="rId19"/>
    <p:sldId id="378" r:id="rId20"/>
    <p:sldId id="385" r:id="rId21"/>
    <p:sldId id="398" r:id="rId22"/>
    <p:sldId id="361" r:id="rId23"/>
    <p:sldId id="351" r:id="rId24"/>
    <p:sldId id="380" r:id="rId25"/>
    <p:sldId id="381" r:id="rId26"/>
    <p:sldId id="382" r:id="rId27"/>
    <p:sldId id="386" r:id="rId28"/>
    <p:sldId id="362" r:id="rId29"/>
    <p:sldId id="383" r:id="rId30"/>
    <p:sldId id="349" r:id="rId31"/>
    <p:sldId id="359" r:id="rId32"/>
    <p:sldId id="387" r:id="rId33"/>
    <p:sldId id="400" r:id="rId34"/>
    <p:sldId id="363" r:id="rId35"/>
    <p:sldId id="350" r:id="rId36"/>
    <p:sldId id="384" r:id="rId37"/>
    <p:sldId id="388" r:id="rId38"/>
    <p:sldId id="399" r:id="rId39"/>
    <p:sldId id="364" r:id="rId40"/>
    <p:sldId id="348" r:id="rId41"/>
    <p:sldId id="389" r:id="rId42"/>
    <p:sldId id="365" r:id="rId43"/>
    <p:sldId id="347" r:id="rId44"/>
    <p:sldId id="405" r:id="rId45"/>
    <p:sldId id="406" r:id="rId46"/>
    <p:sldId id="407" r:id="rId47"/>
    <p:sldId id="390" r:id="rId48"/>
    <p:sldId id="401" r:id="rId49"/>
    <p:sldId id="366" r:id="rId50"/>
    <p:sldId id="408" r:id="rId51"/>
    <p:sldId id="346" r:id="rId52"/>
    <p:sldId id="409" r:id="rId53"/>
    <p:sldId id="391" r:id="rId54"/>
    <p:sldId id="403" r:id="rId55"/>
    <p:sldId id="367" r:id="rId56"/>
    <p:sldId id="352" r:id="rId57"/>
    <p:sldId id="392" r:id="rId58"/>
    <p:sldId id="402" r:id="rId59"/>
    <p:sldId id="404" r:id="rId60"/>
    <p:sldId id="368" r:id="rId61"/>
    <p:sldId id="369" r:id="rId62"/>
    <p:sldId id="393" r:id="rId63"/>
    <p:sldId id="370" r:id="rId64"/>
    <p:sldId id="371" r:id="rId65"/>
    <p:sldId id="394" r:id="rId66"/>
    <p:sldId id="372" r:id="rId67"/>
    <p:sldId id="373" r:id="rId68"/>
    <p:sldId id="395" r:id="rId69"/>
    <p:sldId id="374" r:id="rId70"/>
    <p:sldId id="375" r:id="rId71"/>
    <p:sldId id="396" r:id="rId72"/>
    <p:sldId id="376" r:id="rId73"/>
    <p:sldId id="377" r:id="rId74"/>
    <p:sldId id="397" r:id="rId75"/>
    <p:sldId id="344" r:id="rId76"/>
    <p:sldId id="339" r:id="rId77"/>
    <p:sldId id="323" r:id="rId78"/>
    <p:sldId id="324" r:id="rId79"/>
    <p:sldId id="325" r:id="rId80"/>
    <p:sldId id="328" r:id="rId81"/>
    <p:sldId id="327" r:id="rId82"/>
    <p:sldId id="326" r:id="rId83"/>
    <p:sldId id="329" r:id="rId84"/>
    <p:sldId id="356" r:id="rId85"/>
    <p:sldId id="357" r:id="rId86"/>
    <p:sldId id="322" r:id="rId87"/>
    <p:sldId id="410" r:id="rId88"/>
    <p:sldId id="340" r:id="rId89"/>
    <p:sldId id="341" r:id="rId90"/>
    <p:sldId id="342" r:id="rId91"/>
    <p:sldId id="343" r:id="rId92"/>
    <p:sldId id="310" r:id="rId93"/>
    <p:sldId id="311" r:id="rId94"/>
    <p:sldId id="312" r:id="rId95"/>
    <p:sldId id="313" r:id="rId96"/>
    <p:sldId id="314" r:id="rId97"/>
    <p:sldId id="306" r:id="rId98"/>
    <p:sldId id="411" r:id="rId99"/>
    <p:sldId id="412" r:id="rId100"/>
    <p:sldId id="413" r:id="rId10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9" d="100"/>
          <a:sy n="59" d="100"/>
        </p:scale>
        <p:origin x="868" y="6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07" Type="http://schemas.microsoft.com/office/2016/11/relationships/changesInfo" Target="changesInfos/changesInfo1.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slide" Target="slides/slide83.xml"/><Relationship Id="rId102" Type="http://schemas.openxmlformats.org/officeDocument/2006/relationships/notesMaster" Target="notesMasters/notesMaster1.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slide" Target="slides/slide86.xml"/><Relationship Id="rId95" Type="http://schemas.openxmlformats.org/officeDocument/2006/relationships/slide" Target="slides/slide9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03"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yman, Hilary" userId="f3bca22b-3a42-4d89-8a24-ce254d13f28a" providerId="ADAL" clId="{E90425B2-0DC1-4FC7-9C48-E92B0F012E71}"/>
    <pc:docChg chg="modSld">
      <pc:chgData name="Wyman, Hilary" userId="f3bca22b-3a42-4d89-8a24-ce254d13f28a" providerId="ADAL" clId="{E90425B2-0DC1-4FC7-9C48-E92B0F012E71}" dt="2021-09-09T08:57:46.929" v="23" actId="20577"/>
      <pc:docMkLst>
        <pc:docMk/>
      </pc:docMkLst>
      <pc:sldChg chg="modSp mod">
        <pc:chgData name="Wyman, Hilary" userId="f3bca22b-3a42-4d89-8a24-ce254d13f28a" providerId="ADAL" clId="{E90425B2-0DC1-4FC7-9C48-E92B0F012E71}" dt="2021-09-09T08:57:46.929" v="23" actId="20577"/>
        <pc:sldMkLst>
          <pc:docMk/>
          <pc:sldMk cId="813399020" sldId="369"/>
        </pc:sldMkLst>
        <pc:spChg chg="mod">
          <ac:chgData name="Wyman, Hilary" userId="f3bca22b-3a42-4d89-8a24-ce254d13f28a" providerId="ADAL" clId="{E90425B2-0DC1-4FC7-9C48-E92B0F012E71}" dt="2021-09-09T08:57:38.195" v="11" actId="20577"/>
          <ac:spMkLst>
            <pc:docMk/>
            <pc:sldMk cId="813399020" sldId="369"/>
            <ac:spMk id="2" creationId="{2D36E067-3497-487B-B5F7-532A1D862261}"/>
          </ac:spMkLst>
        </pc:spChg>
        <pc:spChg chg="mod">
          <ac:chgData name="Wyman, Hilary" userId="f3bca22b-3a42-4d89-8a24-ce254d13f28a" providerId="ADAL" clId="{E90425B2-0DC1-4FC7-9C48-E92B0F012E71}" dt="2021-09-09T08:57:46.929" v="23" actId="20577"/>
          <ac:spMkLst>
            <pc:docMk/>
            <pc:sldMk cId="813399020" sldId="369"/>
            <ac:spMk id="3" creationId="{CAD8D9FD-0969-47B9-A4DB-95EA5D49EA81}"/>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B4E7F7-10A5-9C49-B0D8-1AB2ECEB803F}" type="datetimeFigureOut">
              <a:rPr lang="en-US" smtClean="0"/>
              <a:t>9/9/2021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2DAE36-7858-FC43-8097-4996FD7094C5}" type="slidenum">
              <a:rPr lang="en-US" smtClean="0"/>
              <a:t>‹#›</a:t>
            </a:fld>
            <a:endParaRPr lang="en-US"/>
          </a:p>
        </p:txBody>
      </p:sp>
    </p:spTree>
    <p:extLst>
      <p:ext uri="{BB962C8B-B14F-4D97-AF65-F5344CB8AC3E}">
        <p14:creationId xmlns:p14="http://schemas.microsoft.com/office/powerpoint/2010/main" val="18070191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72DAE36-7858-FC43-8097-4996FD7094C5}" type="slidenum">
              <a:rPr lang="en-US" smtClean="0"/>
              <a:t>2</a:t>
            </a:fld>
            <a:endParaRPr lang="en-US"/>
          </a:p>
        </p:txBody>
      </p:sp>
    </p:spTree>
    <p:extLst>
      <p:ext uri="{BB962C8B-B14F-4D97-AF65-F5344CB8AC3E}">
        <p14:creationId xmlns:p14="http://schemas.microsoft.com/office/powerpoint/2010/main" val="24582374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E7D6-D6CD-484E-8EDC-C7047F99205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E54C0C1-E392-9544-9704-7E98D9E2EF5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CE5EE09-A37A-A349-BBF5-208755C562A1}"/>
              </a:ext>
            </a:extLst>
          </p:cNvPr>
          <p:cNvSpPr>
            <a:spLocks noGrp="1"/>
          </p:cNvSpPr>
          <p:nvPr>
            <p:ph type="dt" sz="half" idx="10"/>
          </p:nvPr>
        </p:nvSpPr>
        <p:spPr/>
        <p:txBody>
          <a:bodyPr/>
          <a:lstStyle/>
          <a:p>
            <a:fld id="{219F2AF6-D242-0B45-A49E-1BE1C424A6AE}" type="datetimeFigureOut">
              <a:rPr lang="en-US" smtClean="0"/>
              <a:t>9/9/2021</a:t>
            </a:fld>
            <a:endParaRPr lang="en-US"/>
          </a:p>
        </p:txBody>
      </p:sp>
      <p:sp>
        <p:nvSpPr>
          <p:cNvPr id="5" name="Footer Placeholder 4">
            <a:extLst>
              <a:ext uri="{FF2B5EF4-FFF2-40B4-BE49-F238E27FC236}">
                <a16:creationId xmlns:a16="http://schemas.microsoft.com/office/drawing/2014/main" id="{D919A6E6-5C36-2C45-AD06-F1002E968D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3FDD74-5674-ED48-A92F-F9EF9178D9D0}"/>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1413295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22975D-CE7B-6143-8E58-C2C1940BF30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2DD341B-D73E-4946-BB85-7735E087EB6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D93A45A-F161-2D45-81EC-CD078884FBC2}"/>
              </a:ext>
            </a:extLst>
          </p:cNvPr>
          <p:cNvSpPr>
            <a:spLocks noGrp="1"/>
          </p:cNvSpPr>
          <p:nvPr>
            <p:ph type="dt" sz="half" idx="10"/>
          </p:nvPr>
        </p:nvSpPr>
        <p:spPr/>
        <p:txBody>
          <a:bodyPr/>
          <a:lstStyle/>
          <a:p>
            <a:fld id="{219F2AF6-D242-0B45-A49E-1BE1C424A6AE}" type="datetimeFigureOut">
              <a:rPr lang="en-US" smtClean="0"/>
              <a:t>9/9/2021</a:t>
            </a:fld>
            <a:endParaRPr lang="en-US"/>
          </a:p>
        </p:txBody>
      </p:sp>
      <p:sp>
        <p:nvSpPr>
          <p:cNvPr id="5" name="Footer Placeholder 4">
            <a:extLst>
              <a:ext uri="{FF2B5EF4-FFF2-40B4-BE49-F238E27FC236}">
                <a16:creationId xmlns:a16="http://schemas.microsoft.com/office/drawing/2014/main" id="{18338294-AF45-6C4C-A014-CA7EB3E39E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A8FC89-DDD0-9B49-B6E2-F1160BC91966}"/>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2114106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6E39EE5-3048-3B4B-A225-EE3E8F7A837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1EB45CC-12EB-C542-B469-D1990A1EBA08}"/>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2F4473-8E30-324D-B911-23E125F32B6B}"/>
              </a:ext>
            </a:extLst>
          </p:cNvPr>
          <p:cNvSpPr>
            <a:spLocks noGrp="1"/>
          </p:cNvSpPr>
          <p:nvPr>
            <p:ph type="dt" sz="half" idx="10"/>
          </p:nvPr>
        </p:nvSpPr>
        <p:spPr/>
        <p:txBody>
          <a:bodyPr/>
          <a:lstStyle/>
          <a:p>
            <a:fld id="{219F2AF6-D242-0B45-A49E-1BE1C424A6AE}" type="datetimeFigureOut">
              <a:rPr lang="en-US" smtClean="0"/>
              <a:t>9/9/2021</a:t>
            </a:fld>
            <a:endParaRPr lang="en-US"/>
          </a:p>
        </p:txBody>
      </p:sp>
      <p:sp>
        <p:nvSpPr>
          <p:cNvPr id="5" name="Footer Placeholder 4">
            <a:extLst>
              <a:ext uri="{FF2B5EF4-FFF2-40B4-BE49-F238E27FC236}">
                <a16:creationId xmlns:a16="http://schemas.microsoft.com/office/drawing/2014/main" id="{02A8FC97-3C1D-4E48-96F9-3DE5DB0103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3B57B6-FE54-AE48-A40D-40B5551D9F90}"/>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287565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899B6F-827E-624D-B0C2-C980F493756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0948B2E-7046-AC41-8D67-6E72E752768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009FF93-F077-5243-AF93-7263CEECAE36}"/>
              </a:ext>
            </a:extLst>
          </p:cNvPr>
          <p:cNvSpPr>
            <a:spLocks noGrp="1"/>
          </p:cNvSpPr>
          <p:nvPr>
            <p:ph type="dt" sz="half" idx="10"/>
          </p:nvPr>
        </p:nvSpPr>
        <p:spPr/>
        <p:txBody>
          <a:bodyPr/>
          <a:lstStyle/>
          <a:p>
            <a:fld id="{219F2AF6-D242-0B45-A49E-1BE1C424A6AE}" type="datetimeFigureOut">
              <a:rPr lang="en-US" smtClean="0"/>
              <a:t>9/9/2021</a:t>
            </a:fld>
            <a:endParaRPr lang="en-US"/>
          </a:p>
        </p:txBody>
      </p:sp>
      <p:sp>
        <p:nvSpPr>
          <p:cNvPr id="5" name="Footer Placeholder 4">
            <a:extLst>
              <a:ext uri="{FF2B5EF4-FFF2-40B4-BE49-F238E27FC236}">
                <a16:creationId xmlns:a16="http://schemas.microsoft.com/office/drawing/2014/main" id="{F74F96D2-0702-8B47-9446-0A4567B72C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AAF693-3F9F-264F-BC93-B9E6BF6F7B96}"/>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6589773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AF61D-2038-1744-B0A4-116EAED2C52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71DF3B0-51B2-8A42-9409-4C341ED3ECB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0B75ACF-992D-D241-8AFA-9E39F3A32461}"/>
              </a:ext>
            </a:extLst>
          </p:cNvPr>
          <p:cNvSpPr>
            <a:spLocks noGrp="1"/>
          </p:cNvSpPr>
          <p:nvPr>
            <p:ph type="dt" sz="half" idx="10"/>
          </p:nvPr>
        </p:nvSpPr>
        <p:spPr/>
        <p:txBody>
          <a:bodyPr/>
          <a:lstStyle/>
          <a:p>
            <a:fld id="{219F2AF6-D242-0B45-A49E-1BE1C424A6AE}" type="datetimeFigureOut">
              <a:rPr lang="en-US" smtClean="0"/>
              <a:t>9/9/2021</a:t>
            </a:fld>
            <a:endParaRPr lang="en-US"/>
          </a:p>
        </p:txBody>
      </p:sp>
      <p:sp>
        <p:nvSpPr>
          <p:cNvPr id="5" name="Footer Placeholder 4">
            <a:extLst>
              <a:ext uri="{FF2B5EF4-FFF2-40B4-BE49-F238E27FC236}">
                <a16:creationId xmlns:a16="http://schemas.microsoft.com/office/drawing/2014/main" id="{0D4F3F34-BF81-DD4D-8851-B6B40BFC621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F4A106-7E9B-BB4C-AF8F-98EA6F998352}"/>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4054042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917C4A-EE38-104C-B284-51BECEC67AA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495A72-6D4B-5D4D-A230-3DBC9A38F2BC}"/>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F869F38-9D56-DD49-852C-BF91CB5F3CD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4E78A46-AFD6-F04D-94ED-47CC58D3D62C}"/>
              </a:ext>
            </a:extLst>
          </p:cNvPr>
          <p:cNvSpPr>
            <a:spLocks noGrp="1"/>
          </p:cNvSpPr>
          <p:nvPr>
            <p:ph type="dt" sz="half" idx="10"/>
          </p:nvPr>
        </p:nvSpPr>
        <p:spPr/>
        <p:txBody>
          <a:bodyPr/>
          <a:lstStyle/>
          <a:p>
            <a:fld id="{219F2AF6-D242-0B45-A49E-1BE1C424A6AE}" type="datetimeFigureOut">
              <a:rPr lang="en-US" smtClean="0"/>
              <a:t>9/9/2021</a:t>
            </a:fld>
            <a:endParaRPr lang="en-US"/>
          </a:p>
        </p:txBody>
      </p:sp>
      <p:sp>
        <p:nvSpPr>
          <p:cNvPr id="6" name="Footer Placeholder 5">
            <a:extLst>
              <a:ext uri="{FF2B5EF4-FFF2-40B4-BE49-F238E27FC236}">
                <a16:creationId xmlns:a16="http://schemas.microsoft.com/office/drawing/2014/main" id="{4D820E58-6015-6643-8489-6A0D43BF9AC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6CEC03E-3E6A-7E47-9670-4961C59E9158}"/>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3710089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DCDDF6-B321-D949-867C-B26814D98B7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773C89F-1764-4A48-B6BC-B141A9BC31B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1769379-9076-D343-9A2A-61105CF9A95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ADA577C-65CF-0A4A-AC16-0160FAFAB58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BFDB6078-366E-1944-A4F1-5E471213DC8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6BF571A-9177-5F43-BCD1-6DFC1DAB96FC}"/>
              </a:ext>
            </a:extLst>
          </p:cNvPr>
          <p:cNvSpPr>
            <a:spLocks noGrp="1"/>
          </p:cNvSpPr>
          <p:nvPr>
            <p:ph type="dt" sz="half" idx="10"/>
          </p:nvPr>
        </p:nvSpPr>
        <p:spPr/>
        <p:txBody>
          <a:bodyPr/>
          <a:lstStyle/>
          <a:p>
            <a:fld id="{219F2AF6-D242-0B45-A49E-1BE1C424A6AE}" type="datetimeFigureOut">
              <a:rPr lang="en-US" smtClean="0"/>
              <a:t>9/9/2021</a:t>
            </a:fld>
            <a:endParaRPr lang="en-US"/>
          </a:p>
        </p:txBody>
      </p:sp>
      <p:sp>
        <p:nvSpPr>
          <p:cNvPr id="8" name="Footer Placeholder 7">
            <a:extLst>
              <a:ext uri="{FF2B5EF4-FFF2-40B4-BE49-F238E27FC236}">
                <a16:creationId xmlns:a16="http://schemas.microsoft.com/office/drawing/2014/main" id="{1EFA1D5A-DDC0-604E-B503-AFA142E48B7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FEAEA89-D054-3843-AF07-B999D1E168CB}"/>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9928163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12172-4D0C-9C49-A7EF-D3493DCB598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ED3F768-2AC1-224E-B435-BB8DDCDFB95C}"/>
              </a:ext>
            </a:extLst>
          </p:cNvPr>
          <p:cNvSpPr>
            <a:spLocks noGrp="1"/>
          </p:cNvSpPr>
          <p:nvPr>
            <p:ph type="dt" sz="half" idx="10"/>
          </p:nvPr>
        </p:nvSpPr>
        <p:spPr/>
        <p:txBody>
          <a:bodyPr/>
          <a:lstStyle/>
          <a:p>
            <a:fld id="{219F2AF6-D242-0B45-A49E-1BE1C424A6AE}" type="datetimeFigureOut">
              <a:rPr lang="en-US" smtClean="0"/>
              <a:t>9/9/2021</a:t>
            </a:fld>
            <a:endParaRPr lang="en-US"/>
          </a:p>
        </p:txBody>
      </p:sp>
      <p:sp>
        <p:nvSpPr>
          <p:cNvPr id="4" name="Footer Placeholder 3">
            <a:extLst>
              <a:ext uri="{FF2B5EF4-FFF2-40B4-BE49-F238E27FC236}">
                <a16:creationId xmlns:a16="http://schemas.microsoft.com/office/drawing/2014/main" id="{495FE34D-550D-574D-B98D-26ED654ABBE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4660757-2823-4C4C-B095-31722D208F9E}"/>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13879968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A378D94-AE9D-F744-9F04-7515EFE02659}"/>
              </a:ext>
            </a:extLst>
          </p:cNvPr>
          <p:cNvSpPr>
            <a:spLocks noGrp="1"/>
          </p:cNvSpPr>
          <p:nvPr>
            <p:ph type="dt" sz="half" idx="10"/>
          </p:nvPr>
        </p:nvSpPr>
        <p:spPr/>
        <p:txBody>
          <a:bodyPr/>
          <a:lstStyle/>
          <a:p>
            <a:fld id="{219F2AF6-D242-0B45-A49E-1BE1C424A6AE}" type="datetimeFigureOut">
              <a:rPr lang="en-US" smtClean="0"/>
              <a:t>9/9/2021</a:t>
            </a:fld>
            <a:endParaRPr lang="en-US"/>
          </a:p>
        </p:txBody>
      </p:sp>
      <p:sp>
        <p:nvSpPr>
          <p:cNvPr id="3" name="Footer Placeholder 2">
            <a:extLst>
              <a:ext uri="{FF2B5EF4-FFF2-40B4-BE49-F238E27FC236}">
                <a16:creationId xmlns:a16="http://schemas.microsoft.com/office/drawing/2014/main" id="{C68D928A-D0A8-EB49-9A19-706F545705A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F7AD9FC-4671-234A-97BE-095AFA6C1F31}"/>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8375959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D25745-D98D-644A-8B42-97F1667DD50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64EB26D-335D-B847-945F-6AA3BEA1A14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27919A6-8A4D-CF42-9075-DC35EDB6A79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BB675A9-0FBC-F44D-8144-A66AF64705A2}"/>
              </a:ext>
            </a:extLst>
          </p:cNvPr>
          <p:cNvSpPr>
            <a:spLocks noGrp="1"/>
          </p:cNvSpPr>
          <p:nvPr>
            <p:ph type="dt" sz="half" idx="10"/>
          </p:nvPr>
        </p:nvSpPr>
        <p:spPr/>
        <p:txBody>
          <a:bodyPr/>
          <a:lstStyle/>
          <a:p>
            <a:fld id="{219F2AF6-D242-0B45-A49E-1BE1C424A6AE}" type="datetimeFigureOut">
              <a:rPr lang="en-US" smtClean="0"/>
              <a:t>9/9/2021</a:t>
            </a:fld>
            <a:endParaRPr lang="en-US"/>
          </a:p>
        </p:txBody>
      </p:sp>
      <p:sp>
        <p:nvSpPr>
          <p:cNvPr id="6" name="Footer Placeholder 5">
            <a:extLst>
              <a:ext uri="{FF2B5EF4-FFF2-40B4-BE49-F238E27FC236}">
                <a16:creationId xmlns:a16="http://schemas.microsoft.com/office/drawing/2014/main" id="{325E2D68-A31B-BA4D-9617-B9F0B007089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3C4A58B-9FF7-A948-A0AE-BBBEA86C50CC}"/>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463027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E395A-1C5B-944F-87A2-D8A53CB59CE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03CE062-CC9F-0046-9DF1-B22B40AFB64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9029071-C80B-EE42-86A2-A42B1CF93B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9A07B94-8FE7-B54F-BF07-014BB6101CFE}"/>
              </a:ext>
            </a:extLst>
          </p:cNvPr>
          <p:cNvSpPr>
            <a:spLocks noGrp="1"/>
          </p:cNvSpPr>
          <p:nvPr>
            <p:ph type="dt" sz="half" idx="10"/>
          </p:nvPr>
        </p:nvSpPr>
        <p:spPr/>
        <p:txBody>
          <a:bodyPr/>
          <a:lstStyle/>
          <a:p>
            <a:fld id="{219F2AF6-D242-0B45-A49E-1BE1C424A6AE}" type="datetimeFigureOut">
              <a:rPr lang="en-US" smtClean="0"/>
              <a:t>9/9/2021</a:t>
            </a:fld>
            <a:endParaRPr lang="en-US"/>
          </a:p>
        </p:txBody>
      </p:sp>
      <p:sp>
        <p:nvSpPr>
          <p:cNvPr id="6" name="Footer Placeholder 5">
            <a:extLst>
              <a:ext uri="{FF2B5EF4-FFF2-40B4-BE49-F238E27FC236}">
                <a16:creationId xmlns:a16="http://schemas.microsoft.com/office/drawing/2014/main" id="{C6F8E31B-582F-7649-A3A2-0C9CA4759E5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FE4E7F-D4C8-9541-B1F6-12A27AD63A47}"/>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798996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3772C36-5B53-CE49-8F44-018AF44E851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09C4754-8DE3-3749-A870-F32EC02A588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071DF27-E60B-A243-A151-1922129CE36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9F2AF6-D242-0B45-A49E-1BE1C424A6AE}" type="datetimeFigureOut">
              <a:rPr lang="en-US" smtClean="0"/>
              <a:t>9/9/2021</a:t>
            </a:fld>
            <a:endParaRPr lang="en-US"/>
          </a:p>
        </p:txBody>
      </p:sp>
      <p:sp>
        <p:nvSpPr>
          <p:cNvPr id="5" name="Footer Placeholder 4">
            <a:extLst>
              <a:ext uri="{FF2B5EF4-FFF2-40B4-BE49-F238E27FC236}">
                <a16:creationId xmlns:a16="http://schemas.microsoft.com/office/drawing/2014/main" id="{3882F363-BB5B-C240-8F81-9AB5A307DB3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CDA2D5D-CC85-1249-9AB3-30F2442BD43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C0D4F5-0D5C-F448-9219-64E66EE3E65F}" type="slidenum">
              <a:rPr lang="en-US" smtClean="0"/>
              <a:t>‹#›</a:t>
            </a:fld>
            <a:endParaRPr lang="en-US"/>
          </a:p>
        </p:txBody>
      </p:sp>
    </p:spTree>
    <p:extLst>
      <p:ext uri="{BB962C8B-B14F-4D97-AF65-F5344CB8AC3E}">
        <p14:creationId xmlns:p14="http://schemas.microsoft.com/office/powerpoint/2010/main" val="19863124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hyperlink" Target="mailto:HSCandCC@wjec.co.uk"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ww.youtube.com/watch?v=0CG2zB7dqwk" TargetMode="External"/><Relationship Id="rId2" Type="http://schemas.openxmlformats.org/officeDocument/2006/relationships/hyperlink" Target="https://www.youtube.com/watch?v=P1sff79aYKU" TargetMode="Externa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7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9">
            <a:extLst>
              <a:ext uri="{FF2B5EF4-FFF2-40B4-BE49-F238E27FC236}">
                <a16:creationId xmlns:a16="http://schemas.microsoft.com/office/drawing/2014/main" id="{9BD0A92D-399A-41B4-B955-6B72A41B74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842264" y="0"/>
            <a:ext cx="9349736"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11">
            <a:extLst>
              <a:ext uri="{FF2B5EF4-FFF2-40B4-BE49-F238E27FC236}">
                <a16:creationId xmlns:a16="http://schemas.microsoft.com/office/drawing/2014/main" id="{D6A49DF9-534D-4905-8F46-02AB63EB6F3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4" name="Title 1">
            <a:extLst>
              <a:ext uri="{FF2B5EF4-FFF2-40B4-BE49-F238E27FC236}">
                <a16:creationId xmlns:a16="http://schemas.microsoft.com/office/drawing/2014/main" id="{CDD34750-652D-FC49-85CC-0D442747B51C}"/>
              </a:ext>
            </a:extLst>
          </p:cNvPr>
          <p:cNvSpPr>
            <a:spLocks noGrp="1"/>
          </p:cNvSpPr>
          <p:nvPr>
            <p:ph type="ctrTitle"/>
          </p:nvPr>
        </p:nvSpPr>
        <p:spPr>
          <a:xfrm>
            <a:off x="56998" y="3700930"/>
            <a:ext cx="6952993" cy="2849868"/>
          </a:xfrm>
          <a:solidFill>
            <a:srgbClr val="FFFF00"/>
          </a:solidFill>
        </p:spPr>
        <p:txBody>
          <a:bodyPr anchor="t">
            <a:noAutofit/>
          </a:bodyPr>
          <a:lstStyle/>
          <a:p>
            <a:r>
              <a:rPr lang="en-US" sz="4400" b="1">
                <a:solidFill>
                  <a:srgbClr val="000000"/>
                </a:solidFill>
                <a:latin typeface="Calibri"/>
                <a:cs typeface="Calibri"/>
              </a:rPr>
              <a:t>Unit 1 : </a:t>
            </a:r>
            <a:br>
              <a:rPr lang="en-US" sz="4400" b="1" dirty="0">
                <a:solidFill>
                  <a:srgbClr val="000000"/>
                </a:solidFill>
                <a:latin typeface="Calibri"/>
                <a:cs typeface="Calibri"/>
              </a:rPr>
            </a:br>
            <a:r>
              <a:rPr lang="en-US" sz="4400" b="1">
                <a:solidFill>
                  <a:srgbClr val="000000"/>
                </a:solidFill>
                <a:cs typeface="Calibri Light"/>
              </a:rPr>
              <a:t>Principles of care and safe practice within outcome focused person-</a:t>
            </a:r>
            <a:r>
              <a:rPr lang="en-US" sz="4400" b="1" err="1">
                <a:solidFill>
                  <a:srgbClr val="000000"/>
                </a:solidFill>
                <a:cs typeface="Calibri Light"/>
              </a:rPr>
              <a:t>centred</a:t>
            </a:r>
            <a:r>
              <a:rPr lang="en-US" sz="4400" b="1">
                <a:solidFill>
                  <a:srgbClr val="000000"/>
                </a:solidFill>
                <a:cs typeface="Calibri Light"/>
              </a:rPr>
              <a:t> care</a:t>
            </a:r>
          </a:p>
        </p:txBody>
      </p:sp>
      <p:sp>
        <p:nvSpPr>
          <p:cNvPr id="14" name="Freeform 56">
            <a:extLst>
              <a:ext uri="{FF2B5EF4-FFF2-40B4-BE49-F238E27FC236}">
                <a16:creationId xmlns:a16="http://schemas.microsoft.com/office/drawing/2014/main" id="{9FA51AA9-DFBD-4CB2-9C70-26DAC24A34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35021" y="2"/>
            <a:ext cx="4305922" cy="3193227"/>
          </a:xfrm>
          <a:custGeom>
            <a:avLst/>
            <a:gdLst>
              <a:gd name="connsiteX0" fmla="*/ 268379 w 4305922"/>
              <a:gd name="connsiteY0" fmla="*/ 0 h 3193227"/>
              <a:gd name="connsiteX1" fmla="*/ 4037544 w 4305922"/>
              <a:gd name="connsiteY1" fmla="*/ 0 h 3193227"/>
              <a:gd name="connsiteX2" fmla="*/ 4046072 w 4305922"/>
              <a:gd name="connsiteY2" fmla="*/ 14037 h 3193227"/>
              <a:gd name="connsiteX3" fmla="*/ 4305922 w 4305922"/>
              <a:gd name="connsiteY3" fmla="*/ 1040266 h 3193227"/>
              <a:gd name="connsiteX4" fmla="*/ 2152962 w 4305922"/>
              <a:gd name="connsiteY4" fmla="*/ 3193227 h 3193227"/>
              <a:gd name="connsiteX5" fmla="*/ 0 w 4305922"/>
              <a:gd name="connsiteY5" fmla="*/ 1040266 h 3193227"/>
              <a:gd name="connsiteX6" fmla="*/ 259851 w 4305922"/>
              <a:gd name="connsiteY6" fmla="*/ 14037 h 3193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05922" h="3193227">
                <a:moveTo>
                  <a:pt x="268379" y="0"/>
                </a:moveTo>
                <a:lnTo>
                  <a:pt x="4037544" y="0"/>
                </a:lnTo>
                <a:lnTo>
                  <a:pt x="4046072" y="14037"/>
                </a:lnTo>
                <a:cubicBezTo>
                  <a:pt x="4211790" y="319097"/>
                  <a:pt x="4305922" y="668689"/>
                  <a:pt x="4305922" y="1040266"/>
                </a:cubicBezTo>
                <a:cubicBezTo>
                  <a:pt x="4305922" y="2229314"/>
                  <a:pt x="3342009" y="3193227"/>
                  <a:pt x="2152962" y="3193227"/>
                </a:cubicBezTo>
                <a:cubicBezTo>
                  <a:pt x="963913" y="3193227"/>
                  <a:pt x="0" y="2229314"/>
                  <a:pt x="0" y="1040266"/>
                </a:cubicBezTo>
                <a:cubicBezTo>
                  <a:pt x="0" y="668689"/>
                  <a:pt x="94133" y="319097"/>
                  <a:pt x="259851" y="14037"/>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Freeform 58">
            <a:extLst>
              <a:ext uri="{FF2B5EF4-FFF2-40B4-BE49-F238E27FC236}">
                <a16:creationId xmlns:a16="http://schemas.microsoft.com/office/drawing/2014/main" id="{D5905D0D-FE5E-454B-A340-4DE821C09E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85658" y="1424717"/>
            <a:ext cx="4506342" cy="5442758"/>
          </a:xfrm>
          <a:custGeom>
            <a:avLst/>
            <a:gdLst>
              <a:gd name="connsiteX0" fmla="*/ 3034499 w 4506342"/>
              <a:gd name="connsiteY0" fmla="*/ 0 h 5442758"/>
              <a:gd name="connsiteX1" fmla="*/ 4480922 w 4506342"/>
              <a:gd name="connsiteY1" fmla="*/ 366248 h 5442758"/>
              <a:gd name="connsiteX2" fmla="*/ 4506342 w 4506342"/>
              <a:gd name="connsiteY2" fmla="*/ 381691 h 5442758"/>
              <a:gd name="connsiteX3" fmla="*/ 4506342 w 4506342"/>
              <a:gd name="connsiteY3" fmla="*/ 5442758 h 5442758"/>
              <a:gd name="connsiteX4" fmla="*/ 1193461 w 4506342"/>
              <a:gd name="connsiteY4" fmla="*/ 5442758 h 5442758"/>
              <a:gd name="connsiteX5" fmla="*/ 1104276 w 4506342"/>
              <a:gd name="connsiteY5" fmla="*/ 5376066 h 5442758"/>
              <a:gd name="connsiteX6" fmla="*/ 0 w 4506342"/>
              <a:gd name="connsiteY6" fmla="*/ 3034499 h 5442758"/>
              <a:gd name="connsiteX7" fmla="*/ 3034499 w 4506342"/>
              <a:gd name="connsiteY7" fmla="*/ 0 h 5442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06342" h="5442758">
                <a:moveTo>
                  <a:pt x="3034499" y="0"/>
                </a:moveTo>
                <a:cubicBezTo>
                  <a:pt x="3558220" y="0"/>
                  <a:pt x="4050953" y="132675"/>
                  <a:pt x="4480922" y="366248"/>
                </a:cubicBezTo>
                <a:lnTo>
                  <a:pt x="4506342" y="381691"/>
                </a:lnTo>
                <a:lnTo>
                  <a:pt x="4506342" y="5442758"/>
                </a:lnTo>
                <a:lnTo>
                  <a:pt x="1193461" y="5442758"/>
                </a:lnTo>
                <a:lnTo>
                  <a:pt x="1104276" y="5376066"/>
                </a:lnTo>
                <a:cubicBezTo>
                  <a:pt x="429867" y="4819495"/>
                  <a:pt x="0" y="3977198"/>
                  <a:pt x="0" y="3034499"/>
                </a:cubicBezTo>
                <a:cubicBezTo>
                  <a:pt x="0" y="1358591"/>
                  <a:pt x="1358591" y="0"/>
                  <a:pt x="3034499"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3" name="Picture 5" descr="A picture containing book, text, drawing&#10;&#10;Description automatically generated">
            <a:extLst>
              <a:ext uri="{FF2B5EF4-FFF2-40B4-BE49-F238E27FC236}">
                <a16:creationId xmlns:a16="http://schemas.microsoft.com/office/drawing/2014/main" id="{A928F1C5-C008-4F47-85A8-07E50D163849}"/>
              </a:ext>
            </a:extLst>
          </p:cNvPr>
          <p:cNvPicPr>
            <a:picLocks noChangeAspect="1"/>
          </p:cNvPicPr>
          <p:nvPr/>
        </p:nvPicPr>
        <p:blipFill rotWithShape="1">
          <a:blip r:embed="rId3">
            <a:alphaModFix/>
          </a:blip>
          <a:srcRect r="15815" b="-1"/>
          <a:stretch/>
        </p:blipFill>
        <p:spPr>
          <a:xfrm>
            <a:off x="7840768" y="1579827"/>
            <a:ext cx="4351232" cy="5287648"/>
          </a:xfrm>
          <a:custGeom>
            <a:avLst/>
            <a:gdLst/>
            <a:ahLst/>
            <a:cxnLst/>
            <a:rect l="l" t="t" r="r" b="b"/>
            <a:pathLst>
              <a:path w="4351232" h="5287648">
                <a:moveTo>
                  <a:pt x="2879389" y="0"/>
                </a:moveTo>
                <a:cubicBezTo>
                  <a:pt x="3376340" y="0"/>
                  <a:pt x="3843887" y="125893"/>
                  <a:pt x="4251877" y="347527"/>
                </a:cubicBezTo>
                <a:lnTo>
                  <a:pt x="4351232" y="407886"/>
                </a:lnTo>
                <a:lnTo>
                  <a:pt x="4351232" y="5287648"/>
                </a:lnTo>
                <a:lnTo>
                  <a:pt x="1303444" y="5287648"/>
                </a:lnTo>
                <a:lnTo>
                  <a:pt x="1269495" y="5267024"/>
                </a:lnTo>
                <a:cubicBezTo>
                  <a:pt x="503573" y="4749577"/>
                  <a:pt x="0" y="3873291"/>
                  <a:pt x="0" y="2879389"/>
                </a:cubicBezTo>
                <a:cubicBezTo>
                  <a:pt x="0" y="1289146"/>
                  <a:pt x="1289146" y="0"/>
                  <a:pt x="2879389" y="0"/>
                </a:cubicBezTo>
                <a:close/>
              </a:path>
            </a:pathLst>
          </a:custGeom>
          <a:effectLst>
            <a:softEdge rad="0"/>
          </a:effectLst>
        </p:spPr>
      </p:pic>
      <p:sp>
        <p:nvSpPr>
          <p:cNvPr id="2" name="Rectangle 1">
            <a:extLst>
              <a:ext uri="{FF2B5EF4-FFF2-40B4-BE49-F238E27FC236}">
                <a16:creationId xmlns:a16="http://schemas.microsoft.com/office/drawing/2014/main" id="{43DF38F7-2018-4F06-BD29-191D8EF1141A}"/>
              </a:ext>
            </a:extLst>
          </p:cNvPr>
          <p:cNvSpPr/>
          <p:nvPr/>
        </p:nvSpPr>
        <p:spPr>
          <a:xfrm>
            <a:off x="3719308" y="117806"/>
            <a:ext cx="3758577" cy="2585323"/>
          </a:xfrm>
          <a:prstGeom prst="rect">
            <a:avLst/>
          </a:prstGeom>
        </p:spPr>
        <p:txBody>
          <a:bodyPr wrap="square">
            <a:spAutoFit/>
          </a:bodyPr>
          <a:lstStyle/>
          <a:p>
            <a:pPr>
              <a:spcAft>
                <a:spcPts val="0"/>
              </a:spcAft>
            </a:pPr>
            <a:r>
              <a:rPr lang="en-GB" dirty="0">
                <a:solidFill>
                  <a:srgbClr val="4472C4"/>
                </a:solidFill>
                <a:latin typeface="Arial" panose="020B0604020202020204" pitchFamily="34" charset="0"/>
                <a:ea typeface="Times New Roman" panose="02020603050405020304" pitchFamily="18" charset="0"/>
              </a:rPr>
              <a:t>These materials are designed by teachers to support the delivery of Level 3 Health and Social Care: Principles and Contexts.  They are supported, but not produced, by WJEC.  If you would like to share your resources, please contact </a:t>
            </a:r>
            <a:r>
              <a:rPr lang="en-GB" u="sng" dirty="0">
                <a:solidFill>
                  <a:srgbClr val="0000FF"/>
                </a:solidFill>
                <a:latin typeface="Arial" panose="020B0604020202020204" pitchFamily="34" charset="0"/>
                <a:ea typeface="Times New Roman" panose="02020603050405020304" pitchFamily="18" charset="0"/>
                <a:hlinkClick r:id="rId4"/>
              </a:rPr>
              <a:t>HSCandCC@wjec.co.uk</a:t>
            </a:r>
            <a:r>
              <a:rPr lang="en-GB" dirty="0">
                <a:latin typeface="Arial" panose="020B0604020202020204" pitchFamily="34" charset="0"/>
                <a:ea typeface="Times New Roman" panose="02020603050405020304" pitchFamily="18" charset="0"/>
              </a:rPr>
              <a:t>.</a:t>
            </a:r>
            <a:endParaRPr lang="en-GB" dirty="0">
              <a:latin typeface="Times New Roman" panose="02020603050405020304" pitchFamily="18" charset="0"/>
              <a:ea typeface="Times New Roman" panose="02020603050405020304" pitchFamily="18" charset="0"/>
            </a:endParaRPr>
          </a:p>
          <a:p>
            <a:pPr>
              <a:spcAft>
                <a:spcPts val="0"/>
              </a:spcAft>
            </a:pPr>
            <a:r>
              <a:rPr lang="en-GB" dirty="0">
                <a:latin typeface="Times New Roman" panose="02020603050405020304" pitchFamily="18" charset="0"/>
                <a:ea typeface="Times New Roman" panose="02020603050405020304" pitchFamily="18" charset="0"/>
              </a:rPr>
              <a:t> </a:t>
            </a:r>
          </a:p>
        </p:txBody>
      </p:sp>
    </p:spTree>
    <p:extLst>
      <p:ext uri="{BB962C8B-B14F-4D97-AF65-F5344CB8AC3E}">
        <p14:creationId xmlns:p14="http://schemas.microsoft.com/office/powerpoint/2010/main" val="22425775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3FABA4-0783-4B21-8B16-21F7AACCE5CD}"/>
              </a:ext>
            </a:extLst>
          </p:cNvPr>
          <p:cNvSpPr>
            <a:spLocks noGrp="1"/>
          </p:cNvSpPr>
          <p:nvPr>
            <p:ph type="title"/>
          </p:nvPr>
        </p:nvSpPr>
        <p:spPr>
          <a:solidFill>
            <a:srgbClr val="FFFF00"/>
          </a:solidFill>
        </p:spPr>
        <p:txBody>
          <a:bodyPr/>
          <a:lstStyle/>
          <a:p>
            <a:pPr algn="ctr"/>
            <a:r>
              <a:rPr lang="en-GB" b="1" dirty="0">
                <a:ea typeface="+mj-lt"/>
                <a:cs typeface="+mj-lt"/>
              </a:rPr>
              <a:t>Person Centred Care</a:t>
            </a:r>
            <a:endParaRPr lang="en-GB" dirty="0">
              <a:ea typeface="+mj-lt"/>
              <a:cs typeface="+mj-lt"/>
            </a:endParaRPr>
          </a:p>
        </p:txBody>
      </p:sp>
      <p:sp>
        <p:nvSpPr>
          <p:cNvPr id="3" name="Content Placeholder 2">
            <a:extLst>
              <a:ext uri="{FF2B5EF4-FFF2-40B4-BE49-F238E27FC236}">
                <a16:creationId xmlns:a16="http://schemas.microsoft.com/office/drawing/2014/main" id="{80855A96-F561-408A-94A6-43F98CE70887}"/>
              </a:ext>
            </a:extLst>
          </p:cNvPr>
          <p:cNvSpPr>
            <a:spLocks noGrp="1"/>
          </p:cNvSpPr>
          <p:nvPr>
            <p:ph idx="1"/>
          </p:nvPr>
        </p:nvSpPr>
        <p:spPr>
          <a:xfrm>
            <a:off x="205597" y="1825625"/>
            <a:ext cx="11708919" cy="4768281"/>
          </a:xfrm>
        </p:spPr>
        <p:txBody>
          <a:bodyPr vert="horz" lIns="91440" tIns="45720" rIns="91440" bIns="45720" rtlCol="0" anchor="t">
            <a:normAutofit/>
          </a:bodyPr>
          <a:lstStyle/>
          <a:p>
            <a:pPr marL="0" indent="0">
              <a:buNone/>
            </a:pPr>
            <a:r>
              <a:rPr lang="en-GB" dirty="0">
                <a:ea typeface="+mn-lt"/>
                <a:cs typeface="+mn-lt"/>
              </a:rPr>
              <a:t>Common terms differ across the UK:</a:t>
            </a:r>
            <a:endParaRPr lang="en-GB" dirty="0">
              <a:cs typeface="Calibri" panose="020F0502020204030204"/>
            </a:endParaRPr>
          </a:p>
          <a:p>
            <a:r>
              <a:rPr lang="en-GB" dirty="0">
                <a:ea typeface="+mn-lt"/>
                <a:cs typeface="+mn-lt"/>
              </a:rPr>
              <a:t>In social care in England the concept is often referred to as personalisation.</a:t>
            </a:r>
            <a:endParaRPr lang="en-GB" dirty="0"/>
          </a:p>
          <a:p>
            <a:r>
              <a:rPr lang="en-GB" dirty="0">
                <a:highlight>
                  <a:srgbClr val="FFFF00"/>
                </a:highlight>
                <a:ea typeface="+mn-lt"/>
                <a:cs typeface="+mn-lt"/>
              </a:rPr>
              <a:t>In Wales reference is made to person/child-centred services.</a:t>
            </a:r>
            <a:endParaRPr lang="en-GB">
              <a:highlight>
                <a:srgbClr val="FFFF00"/>
              </a:highlight>
              <a:cs typeface="Calibri"/>
            </a:endParaRPr>
          </a:p>
          <a:p>
            <a:r>
              <a:rPr lang="en-GB" dirty="0">
                <a:ea typeface="+mn-lt"/>
                <a:cs typeface="+mn-lt"/>
              </a:rPr>
              <a:t>In Scotland the framework to deliver more person-centred care is termed as self-directed support.</a:t>
            </a:r>
            <a:endParaRPr lang="en-GB" dirty="0"/>
          </a:p>
          <a:p>
            <a:r>
              <a:rPr lang="en-GB" dirty="0">
                <a:ea typeface="+mn-lt"/>
                <a:cs typeface="+mn-lt"/>
              </a:rPr>
              <a:t>In Northern Ireland reference is made to independence and choice which is delivered through joint Health and Social Care Trusts. </a:t>
            </a:r>
            <a:endParaRPr lang="en-GB" dirty="0"/>
          </a:p>
          <a:p>
            <a:endParaRPr lang="en-GB" dirty="0">
              <a:cs typeface="Calibri"/>
            </a:endParaRPr>
          </a:p>
        </p:txBody>
      </p:sp>
    </p:spTree>
    <p:extLst>
      <p:ext uri="{BB962C8B-B14F-4D97-AF65-F5344CB8AC3E}">
        <p14:creationId xmlns:p14="http://schemas.microsoft.com/office/powerpoint/2010/main" val="539526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461A07-6DA4-4D38-B1E9-0FCF0DC3F733}"/>
              </a:ext>
            </a:extLst>
          </p:cNvPr>
          <p:cNvSpPr>
            <a:spLocks noGrp="1"/>
          </p:cNvSpPr>
          <p:nvPr>
            <p:ph type="title"/>
          </p:nvPr>
        </p:nvSpPr>
        <p:spPr>
          <a:solidFill>
            <a:srgbClr val="FFFF00"/>
          </a:solidFill>
        </p:spPr>
        <p:txBody>
          <a:bodyPr/>
          <a:lstStyle/>
          <a:p>
            <a:pPr algn="ctr"/>
            <a:r>
              <a:rPr lang="en-GB" b="1" dirty="0"/>
              <a:t>Person Centred Care – NHS Wales</a:t>
            </a:r>
            <a:endParaRPr lang="en-US" dirty="0"/>
          </a:p>
        </p:txBody>
      </p:sp>
      <p:sp>
        <p:nvSpPr>
          <p:cNvPr id="3" name="Content Placeholder 2">
            <a:extLst>
              <a:ext uri="{FF2B5EF4-FFF2-40B4-BE49-F238E27FC236}">
                <a16:creationId xmlns:a16="http://schemas.microsoft.com/office/drawing/2014/main" id="{E720D5B7-6C55-4B7B-A267-B1323458B57C}"/>
              </a:ext>
            </a:extLst>
          </p:cNvPr>
          <p:cNvSpPr>
            <a:spLocks noGrp="1"/>
          </p:cNvSpPr>
          <p:nvPr>
            <p:ph idx="1"/>
          </p:nvPr>
        </p:nvSpPr>
        <p:spPr>
          <a:xfrm>
            <a:off x="199465" y="1825625"/>
            <a:ext cx="11781864" cy="4900426"/>
          </a:xfrm>
        </p:spPr>
        <p:txBody>
          <a:bodyPr vert="horz" lIns="91440" tIns="45720" rIns="91440" bIns="45720" rtlCol="0" anchor="t">
            <a:normAutofit/>
          </a:bodyPr>
          <a:lstStyle/>
          <a:p>
            <a:r>
              <a:rPr lang="en-GB" dirty="0">
                <a:ea typeface="+mn-lt"/>
                <a:cs typeface="+mn-lt"/>
              </a:rPr>
              <a:t>Person centred care refers to a process that is </a:t>
            </a:r>
            <a:r>
              <a:rPr lang="en-GB" b="1" dirty="0">
                <a:highlight>
                  <a:srgbClr val="FFFF00"/>
                </a:highlight>
                <a:ea typeface="+mn-lt"/>
                <a:cs typeface="+mn-lt"/>
              </a:rPr>
              <a:t>people focused, promotes independence and autonomy,</a:t>
            </a:r>
            <a:r>
              <a:rPr lang="en-GB" dirty="0">
                <a:ea typeface="+mn-lt"/>
                <a:cs typeface="+mn-lt"/>
              </a:rPr>
              <a:t> provides choice and control and is based on a collaborative team philosophy. It </a:t>
            </a:r>
            <a:r>
              <a:rPr lang="en-GB" b="1" dirty="0">
                <a:highlight>
                  <a:srgbClr val="FFFF00"/>
                </a:highlight>
                <a:ea typeface="+mn-lt"/>
                <a:cs typeface="+mn-lt"/>
              </a:rPr>
              <a:t>takes into account people’s needs and views</a:t>
            </a:r>
            <a:r>
              <a:rPr lang="en-GB" dirty="0">
                <a:ea typeface="+mn-lt"/>
                <a:cs typeface="+mn-lt"/>
              </a:rPr>
              <a:t> and builds relationships with family members. </a:t>
            </a:r>
          </a:p>
          <a:p>
            <a:r>
              <a:rPr lang="en-GB" dirty="0">
                <a:ea typeface="+mn-lt"/>
                <a:cs typeface="+mn-lt"/>
              </a:rPr>
              <a:t>It recognises that care should be holistic and so includes a spiritual, pastoral and religious dimension. </a:t>
            </a:r>
            <a:r>
              <a:rPr lang="en-GB" b="1" dirty="0">
                <a:highlight>
                  <a:srgbClr val="FFFF00"/>
                </a:highlight>
                <a:ea typeface="+mn-lt"/>
                <a:cs typeface="+mn-lt"/>
              </a:rPr>
              <a:t>The delivery of person-centred care requires both safe and effective care and should result in a good experience for people.  </a:t>
            </a:r>
            <a:endParaRPr lang="en-GB" b="1">
              <a:highlight>
                <a:srgbClr val="FFFF00"/>
              </a:highlight>
              <a:ea typeface="+mn-lt"/>
              <a:cs typeface="+mn-lt"/>
            </a:endParaRPr>
          </a:p>
          <a:p>
            <a:r>
              <a:rPr lang="en-GB" dirty="0">
                <a:ea typeface="+mn-lt"/>
                <a:cs typeface="+mn-lt"/>
              </a:rPr>
              <a:t>This responds to the need expressed by NHS Wales to be able to describe the key determinants of a </a:t>
            </a:r>
            <a:r>
              <a:rPr lang="en-GB" b="1" dirty="0">
                <a:highlight>
                  <a:srgbClr val="FFFF00"/>
                </a:highlight>
                <a:ea typeface="+mn-lt"/>
                <a:cs typeface="+mn-lt"/>
              </a:rPr>
              <a:t>“good” experience to help both users and providers in assessing how people feel and achieve improved outcomes as a result of the care and services they receive.</a:t>
            </a:r>
            <a:endParaRPr lang="en-GB" b="1">
              <a:highlight>
                <a:srgbClr val="FFFF00"/>
              </a:highlight>
              <a:cs typeface="Calibri"/>
            </a:endParaRPr>
          </a:p>
        </p:txBody>
      </p:sp>
    </p:spTree>
    <p:extLst>
      <p:ext uri="{BB962C8B-B14F-4D97-AF65-F5344CB8AC3E}">
        <p14:creationId xmlns:p14="http://schemas.microsoft.com/office/powerpoint/2010/main" val="11557458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7F29A-98F2-4D5F-868F-103A995B2435}"/>
              </a:ext>
            </a:extLst>
          </p:cNvPr>
          <p:cNvSpPr>
            <a:spLocks noGrp="1"/>
          </p:cNvSpPr>
          <p:nvPr>
            <p:ph type="title"/>
          </p:nvPr>
        </p:nvSpPr>
        <p:spPr>
          <a:solidFill>
            <a:srgbClr val="FFFF00"/>
          </a:solidFill>
        </p:spPr>
        <p:txBody>
          <a:bodyPr/>
          <a:lstStyle/>
          <a:p>
            <a:pPr algn="ctr"/>
            <a:r>
              <a:rPr lang="en-GB" b="1" dirty="0">
                <a:ea typeface="+mj-lt"/>
                <a:cs typeface="+mj-lt"/>
              </a:rPr>
              <a:t>Person Centred Care – NHS Wales</a:t>
            </a:r>
            <a:endParaRPr lang="en-GB" dirty="0">
              <a:ea typeface="+mj-lt"/>
              <a:cs typeface="+mj-lt"/>
            </a:endParaRPr>
          </a:p>
        </p:txBody>
      </p:sp>
      <p:sp>
        <p:nvSpPr>
          <p:cNvPr id="3" name="Content Placeholder 2">
            <a:extLst>
              <a:ext uri="{FF2B5EF4-FFF2-40B4-BE49-F238E27FC236}">
                <a16:creationId xmlns:a16="http://schemas.microsoft.com/office/drawing/2014/main" id="{78E16CD0-75E6-4646-B0C1-A18010969FA1}"/>
              </a:ext>
            </a:extLst>
          </p:cNvPr>
          <p:cNvSpPr>
            <a:spLocks noGrp="1"/>
          </p:cNvSpPr>
          <p:nvPr>
            <p:ph sz="half" idx="1"/>
          </p:nvPr>
        </p:nvSpPr>
        <p:spPr/>
        <p:txBody>
          <a:bodyPr vert="horz" lIns="91440" tIns="45720" rIns="91440" bIns="45720" rtlCol="0" anchor="t">
            <a:normAutofit/>
          </a:bodyPr>
          <a:lstStyle/>
          <a:p>
            <a:pPr marL="0" indent="0">
              <a:buNone/>
            </a:pPr>
            <a:r>
              <a:rPr lang="en-GB" dirty="0"/>
              <a:t>Example of not using an outcomes approach</a:t>
            </a:r>
          </a:p>
          <a:p>
            <a:pPr marL="0" indent="0">
              <a:buNone/>
            </a:pPr>
            <a:endParaRPr lang="en-GB" dirty="0">
              <a:cs typeface="Calibri"/>
            </a:endParaRPr>
          </a:p>
          <a:p>
            <a:pPr marL="0" indent="0">
              <a:buNone/>
            </a:pPr>
            <a:r>
              <a:rPr lang="en-GB" dirty="0">
                <a:ea typeface="+mn-lt"/>
                <a:cs typeface="+mn-lt"/>
                <a:hlinkClick r:id="rId2"/>
              </a:rPr>
              <a:t>https://www.youtube.com/watch?v=P1sff79aYKU</a:t>
            </a:r>
            <a:endParaRPr lang="en-GB">
              <a:ea typeface="+mn-lt"/>
              <a:cs typeface="+mn-lt"/>
            </a:endParaRPr>
          </a:p>
          <a:p>
            <a:pPr marL="0" indent="0">
              <a:buNone/>
            </a:pPr>
            <a:endParaRPr lang="en-GB" dirty="0">
              <a:cs typeface="Calibri"/>
            </a:endParaRPr>
          </a:p>
        </p:txBody>
      </p:sp>
      <p:sp>
        <p:nvSpPr>
          <p:cNvPr id="4" name="Content Placeholder 3">
            <a:extLst>
              <a:ext uri="{FF2B5EF4-FFF2-40B4-BE49-F238E27FC236}">
                <a16:creationId xmlns:a16="http://schemas.microsoft.com/office/drawing/2014/main" id="{33D3B46F-C746-4524-9639-75065713C608}"/>
              </a:ext>
            </a:extLst>
          </p:cNvPr>
          <p:cNvSpPr>
            <a:spLocks noGrp="1"/>
          </p:cNvSpPr>
          <p:nvPr>
            <p:ph sz="half" idx="2"/>
          </p:nvPr>
        </p:nvSpPr>
        <p:spPr/>
        <p:txBody>
          <a:bodyPr vert="horz" lIns="91440" tIns="45720" rIns="91440" bIns="45720" rtlCol="0" anchor="t">
            <a:normAutofit/>
          </a:bodyPr>
          <a:lstStyle/>
          <a:p>
            <a:pPr marL="0" indent="0">
              <a:buNone/>
            </a:pPr>
            <a:r>
              <a:rPr lang="en-GB" dirty="0"/>
              <a:t>Example of using an outcomes approach</a:t>
            </a:r>
          </a:p>
          <a:p>
            <a:pPr marL="0" indent="0">
              <a:buNone/>
            </a:pPr>
            <a:endParaRPr lang="en-GB" dirty="0">
              <a:cs typeface="Calibri"/>
            </a:endParaRPr>
          </a:p>
          <a:p>
            <a:pPr marL="0" indent="0">
              <a:buNone/>
            </a:pPr>
            <a:r>
              <a:rPr lang="en-GB" dirty="0">
                <a:ea typeface="+mn-lt"/>
                <a:cs typeface="+mn-lt"/>
                <a:hlinkClick r:id="rId3"/>
              </a:rPr>
              <a:t>https://www.youtube.com/watch?v=0CG2zB7dqwk</a:t>
            </a:r>
            <a:endParaRPr lang="en-GB">
              <a:ea typeface="+mn-lt"/>
              <a:cs typeface="+mn-lt"/>
            </a:endParaRPr>
          </a:p>
          <a:p>
            <a:pPr marL="0" indent="0">
              <a:buNone/>
            </a:pPr>
            <a:endParaRPr lang="en-GB" dirty="0">
              <a:cs typeface="Calibri"/>
            </a:endParaRPr>
          </a:p>
        </p:txBody>
      </p:sp>
    </p:spTree>
    <p:extLst>
      <p:ext uri="{BB962C8B-B14F-4D97-AF65-F5344CB8AC3E}">
        <p14:creationId xmlns:p14="http://schemas.microsoft.com/office/powerpoint/2010/main" val="23408735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88FF6D12-D493-4081-BFA5-AA0E3AD56BF5}"/>
              </a:ext>
            </a:extLst>
          </p:cNvPr>
          <p:cNvSpPr/>
          <p:nvPr/>
        </p:nvSpPr>
        <p:spPr>
          <a:xfrm>
            <a:off x="4531743" y="2569234"/>
            <a:ext cx="3119885" cy="1480866"/>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tx1"/>
                </a:solidFill>
                <a:cs typeface="Calibri"/>
              </a:rPr>
              <a:t>Principles of Care</a:t>
            </a:r>
          </a:p>
        </p:txBody>
      </p:sp>
      <p:sp>
        <p:nvSpPr>
          <p:cNvPr id="3" name="TextBox 2">
            <a:extLst>
              <a:ext uri="{FF2B5EF4-FFF2-40B4-BE49-F238E27FC236}">
                <a16:creationId xmlns:a16="http://schemas.microsoft.com/office/drawing/2014/main" id="{2BCD33CE-4F69-4454-8D6F-C31DE5524161}"/>
              </a:ext>
            </a:extLst>
          </p:cNvPr>
          <p:cNvSpPr txBox="1"/>
          <p:nvPr/>
        </p:nvSpPr>
        <p:spPr>
          <a:xfrm>
            <a:off x="310551" y="425570"/>
            <a:ext cx="2743200"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800" b="1" dirty="0"/>
              <a:t>Choice and control</a:t>
            </a:r>
            <a:r>
              <a:rPr lang="en-GB" sz="2800" b="1" dirty="0">
                <a:cs typeface="Calibri"/>
              </a:rPr>
              <a:t>​</a:t>
            </a:r>
            <a:endParaRPr lang="en-US"/>
          </a:p>
        </p:txBody>
      </p:sp>
      <p:sp>
        <p:nvSpPr>
          <p:cNvPr id="4" name="TextBox 3">
            <a:extLst>
              <a:ext uri="{FF2B5EF4-FFF2-40B4-BE49-F238E27FC236}">
                <a16:creationId xmlns:a16="http://schemas.microsoft.com/office/drawing/2014/main" id="{3B0857CA-0239-4D15-A5E9-282C178CA055}"/>
              </a:ext>
            </a:extLst>
          </p:cNvPr>
          <p:cNvSpPr txBox="1"/>
          <p:nvPr/>
        </p:nvSpPr>
        <p:spPr>
          <a:xfrm>
            <a:off x="526211" y="5270739"/>
            <a:ext cx="2743200"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800" b="1" dirty="0"/>
              <a:t>Confidentiality</a:t>
            </a:r>
            <a:r>
              <a:rPr lang="en-GB" sz="2800" b="1" dirty="0">
                <a:cs typeface="Calibri"/>
              </a:rPr>
              <a:t>​</a:t>
            </a:r>
            <a:endParaRPr lang="en-US"/>
          </a:p>
        </p:txBody>
      </p:sp>
      <p:sp>
        <p:nvSpPr>
          <p:cNvPr id="5" name="TextBox 4">
            <a:extLst>
              <a:ext uri="{FF2B5EF4-FFF2-40B4-BE49-F238E27FC236}">
                <a16:creationId xmlns:a16="http://schemas.microsoft.com/office/drawing/2014/main" id="{255B836D-9DF6-46AB-BE3B-176E66B061D5}"/>
              </a:ext>
            </a:extLst>
          </p:cNvPr>
          <p:cNvSpPr txBox="1"/>
          <p:nvPr/>
        </p:nvSpPr>
        <p:spPr>
          <a:xfrm>
            <a:off x="4666891" y="497457"/>
            <a:ext cx="2743200"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800" b="1" dirty="0"/>
              <a:t>Dignity</a:t>
            </a:r>
            <a:r>
              <a:rPr lang="en-GB" sz="2800" b="1" dirty="0">
                <a:cs typeface="Calibri"/>
              </a:rPr>
              <a:t>​</a:t>
            </a:r>
            <a:endParaRPr lang="en-US"/>
          </a:p>
        </p:txBody>
      </p:sp>
      <p:sp>
        <p:nvSpPr>
          <p:cNvPr id="6" name="TextBox 5">
            <a:extLst>
              <a:ext uri="{FF2B5EF4-FFF2-40B4-BE49-F238E27FC236}">
                <a16:creationId xmlns:a16="http://schemas.microsoft.com/office/drawing/2014/main" id="{3DC72915-E761-4687-BA1A-DE87C91D47D7}"/>
              </a:ext>
            </a:extLst>
          </p:cNvPr>
          <p:cNvSpPr txBox="1"/>
          <p:nvPr/>
        </p:nvSpPr>
        <p:spPr>
          <a:xfrm>
            <a:off x="8908211" y="497457"/>
            <a:ext cx="2743200"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800" b="1" dirty="0"/>
              <a:t>Co-production</a:t>
            </a:r>
            <a:r>
              <a:rPr lang="en-GB" sz="2800" b="1" dirty="0">
                <a:cs typeface="Calibri"/>
              </a:rPr>
              <a:t>​</a:t>
            </a:r>
            <a:endParaRPr lang="en-US"/>
          </a:p>
        </p:txBody>
      </p:sp>
      <p:sp>
        <p:nvSpPr>
          <p:cNvPr id="7" name="TextBox 6">
            <a:extLst>
              <a:ext uri="{FF2B5EF4-FFF2-40B4-BE49-F238E27FC236}">
                <a16:creationId xmlns:a16="http://schemas.microsoft.com/office/drawing/2014/main" id="{334E06D7-044A-4610-891B-54BBA0F1ADAB}"/>
              </a:ext>
            </a:extLst>
          </p:cNvPr>
          <p:cNvSpPr txBox="1"/>
          <p:nvPr/>
        </p:nvSpPr>
        <p:spPr>
          <a:xfrm>
            <a:off x="684362" y="2955985"/>
            <a:ext cx="2743200"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800" b="1" dirty="0"/>
              <a:t>Effective communication</a:t>
            </a:r>
            <a:r>
              <a:rPr lang="en-GB" sz="2800" b="1" dirty="0">
                <a:cs typeface="Calibri"/>
              </a:rPr>
              <a:t>​</a:t>
            </a:r>
            <a:endParaRPr lang="en-US"/>
          </a:p>
        </p:txBody>
      </p:sp>
      <p:sp>
        <p:nvSpPr>
          <p:cNvPr id="8" name="TextBox 7">
            <a:extLst>
              <a:ext uri="{FF2B5EF4-FFF2-40B4-BE49-F238E27FC236}">
                <a16:creationId xmlns:a16="http://schemas.microsoft.com/office/drawing/2014/main" id="{9A5DFE44-B740-411C-BB3B-8015EA30D73E}"/>
              </a:ext>
            </a:extLst>
          </p:cNvPr>
          <p:cNvSpPr txBox="1"/>
          <p:nvPr/>
        </p:nvSpPr>
        <p:spPr>
          <a:xfrm>
            <a:off x="9008853" y="2711570"/>
            <a:ext cx="2743200"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800" b="1" dirty="0"/>
              <a:t>Person-centred care</a:t>
            </a:r>
            <a:endParaRPr lang="en-GB" sz="2800" b="1">
              <a:cs typeface="Calibri"/>
            </a:endParaRPr>
          </a:p>
        </p:txBody>
      </p:sp>
      <p:sp>
        <p:nvSpPr>
          <p:cNvPr id="9" name="TextBox 8">
            <a:extLst>
              <a:ext uri="{FF2B5EF4-FFF2-40B4-BE49-F238E27FC236}">
                <a16:creationId xmlns:a16="http://schemas.microsoft.com/office/drawing/2014/main" id="{27C093E7-1E30-49B2-8F4D-C091D713FC70}"/>
              </a:ext>
            </a:extLst>
          </p:cNvPr>
          <p:cNvSpPr txBox="1"/>
          <p:nvPr/>
        </p:nvSpPr>
        <p:spPr>
          <a:xfrm>
            <a:off x="8405004" y="4940060"/>
            <a:ext cx="2743200" cy="13849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800" b="1" dirty="0"/>
              <a:t>Respecting the rights of the individual</a:t>
            </a:r>
            <a:r>
              <a:rPr lang="en-GB" sz="2800" b="1" dirty="0">
                <a:cs typeface="Calibri"/>
              </a:rPr>
              <a:t>​</a:t>
            </a:r>
            <a:endParaRPr lang="en-US"/>
          </a:p>
        </p:txBody>
      </p:sp>
      <p:sp>
        <p:nvSpPr>
          <p:cNvPr id="10" name="TextBox 9">
            <a:extLst>
              <a:ext uri="{FF2B5EF4-FFF2-40B4-BE49-F238E27FC236}">
                <a16:creationId xmlns:a16="http://schemas.microsoft.com/office/drawing/2014/main" id="{76B96D80-0BDB-4385-8DEA-175AAE9827F5}"/>
              </a:ext>
            </a:extLst>
          </p:cNvPr>
          <p:cNvSpPr txBox="1"/>
          <p:nvPr/>
        </p:nvSpPr>
        <p:spPr>
          <a:xfrm>
            <a:off x="4724400" y="5270740"/>
            <a:ext cx="2743200"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800" b="1" dirty="0"/>
              <a:t>Duty of care</a:t>
            </a:r>
            <a:r>
              <a:rPr lang="en-GB" sz="2800" b="1" dirty="0">
                <a:cs typeface="Calibri"/>
              </a:rPr>
              <a:t>​</a:t>
            </a:r>
            <a:endParaRPr lang="en-US"/>
          </a:p>
        </p:txBody>
      </p:sp>
    </p:spTree>
    <p:extLst>
      <p:ext uri="{BB962C8B-B14F-4D97-AF65-F5344CB8AC3E}">
        <p14:creationId xmlns:p14="http://schemas.microsoft.com/office/powerpoint/2010/main" val="13307409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6E067-3497-487B-B5F7-532A1D862261}"/>
              </a:ext>
            </a:extLst>
          </p:cNvPr>
          <p:cNvSpPr>
            <a:spLocks noGrp="1"/>
          </p:cNvSpPr>
          <p:nvPr>
            <p:ph type="title"/>
          </p:nvPr>
        </p:nvSpPr>
        <p:spPr>
          <a:solidFill>
            <a:srgbClr val="FFFF00"/>
          </a:solidFill>
        </p:spPr>
        <p:txBody>
          <a:bodyPr/>
          <a:lstStyle/>
          <a:p>
            <a:pPr algn="ctr"/>
            <a:r>
              <a:rPr lang="en-GB" b="1">
                <a:latin typeface="Calibri"/>
                <a:ea typeface="+mj-lt"/>
                <a:cs typeface="Calibri"/>
              </a:rPr>
              <a:t>Core Values &amp; Principles of Care</a:t>
            </a:r>
          </a:p>
        </p:txBody>
      </p:sp>
      <p:sp>
        <p:nvSpPr>
          <p:cNvPr id="3" name="Content Placeholder 2">
            <a:extLst>
              <a:ext uri="{FF2B5EF4-FFF2-40B4-BE49-F238E27FC236}">
                <a16:creationId xmlns:a16="http://schemas.microsoft.com/office/drawing/2014/main" id="{CAD8D9FD-0969-47B9-A4DB-95EA5D49EA81}"/>
              </a:ext>
            </a:extLst>
          </p:cNvPr>
          <p:cNvSpPr>
            <a:spLocks noGrp="1"/>
          </p:cNvSpPr>
          <p:nvPr>
            <p:ph sz="half" idx="1"/>
          </p:nvPr>
        </p:nvSpPr>
        <p:spPr/>
        <p:txBody>
          <a:bodyPr vert="horz" lIns="91440" tIns="45720" rIns="91440" bIns="45720" rtlCol="0" anchor="t">
            <a:normAutofit/>
          </a:bodyPr>
          <a:lstStyle/>
          <a:p>
            <a:endParaRPr lang="en-GB" dirty="0">
              <a:cs typeface="Calibri"/>
            </a:endParaRPr>
          </a:p>
          <a:p>
            <a:endParaRPr lang="en-GB" dirty="0">
              <a:cs typeface="Calibri"/>
            </a:endParaRPr>
          </a:p>
        </p:txBody>
      </p:sp>
      <p:sp>
        <p:nvSpPr>
          <p:cNvPr id="4" name="Content Placeholder 3">
            <a:extLst>
              <a:ext uri="{FF2B5EF4-FFF2-40B4-BE49-F238E27FC236}">
                <a16:creationId xmlns:a16="http://schemas.microsoft.com/office/drawing/2014/main" id="{FE4C8391-DC73-4633-9966-359A6401BDEF}"/>
              </a:ext>
            </a:extLst>
          </p:cNvPr>
          <p:cNvSpPr>
            <a:spLocks noGrp="1"/>
          </p:cNvSpPr>
          <p:nvPr>
            <p:ph sz="half" idx="2"/>
          </p:nvPr>
        </p:nvSpPr>
        <p:spPr/>
        <p:txBody>
          <a:bodyPr vert="horz" lIns="91440" tIns="45720" rIns="91440" bIns="45720" rtlCol="0" anchor="t">
            <a:normAutofit/>
          </a:bodyPr>
          <a:lstStyle/>
          <a:p>
            <a:pPr marL="0" indent="0" algn="ctr">
              <a:buNone/>
            </a:pPr>
            <a:endParaRPr lang="en-GB" sz="3200" b="1" dirty="0">
              <a:cs typeface="Calibri"/>
            </a:endParaRPr>
          </a:p>
          <a:p>
            <a:pPr marL="0" indent="0" algn="ctr">
              <a:buNone/>
            </a:pPr>
            <a:endParaRPr lang="en-GB" sz="3200" b="1" dirty="0">
              <a:cs typeface="Calibri"/>
            </a:endParaRPr>
          </a:p>
          <a:p>
            <a:pPr marL="0" indent="0" algn="ctr">
              <a:buNone/>
            </a:pPr>
            <a:r>
              <a:rPr lang="en-GB" sz="3200" b="1">
                <a:cs typeface="Calibri"/>
              </a:rPr>
              <a:t>Choice and control</a:t>
            </a:r>
            <a:endParaRPr lang="en-GB" sz="3200" b="1">
              <a:ea typeface="+mn-lt"/>
              <a:cs typeface="+mn-lt"/>
            </a:endParaRPr>
          </a:p>
          <a:p>
            <a:endParaRPr lang="en-GB" dirty="0">
              <a:cs typeface="Calibri"/>
            </a:endParaRPr>
          </a:p>
        </p:txBody>
      </p:sp>
      <p:pic>
        <p:nvPicPr>
          <p:cNvPr id="6" name="Picture 5" descr="A close up of a logo&#10;&#10;Description automatically generated">
            <a:extLst>
              <a:ext uri="{FF2B5EF4-FFF2-40B4-BE49-F238E27FC236}">
                <a16:creationId xmlns:a16="http://schemas.microsoft.com/office/drawing/2014/main" id="{1270FFAE-9C45-44F2-85C4-CEC927A3F4D3}"/>
              </a:ext>
            </a:extLst>
          </p:cNvPr>
          <p:cNvPicPr>
            <a:picLocks noChangeAspect="1"/>
          </p:cNvPicPr>
          <p:nvPr/>
        </p:nvPicPr>
        <p:blipFill>
          <a:blip r:embed="rId2"/>
          <a:stretch>
            <a:fillRect/>
          </a:stretch>
        </p:blipFill>
        <p:spPr>
          <a:xfrm>
            <a:off x="1607017" y="2261447"/>
            <a:ext cx="3651849" cy="3222325"/>
          </a:xfrm>
          <a:prstGeom prst="rect">
            <a:avLst/>
          </a:prstGeom>
        </p:spPr>
      </p:pic>
    </p:spTree>
    <p:extLst>
      <p:ext uri="{BB962C8B-B14F-4D97-AF65-F5344CB8AC3E}">
        <p14:creationId xmlns:p14="http://schemas.microsoft.com/office/powerpoint/2010/main" val="32485921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6E067-3497-487B-B5F7-532A1D862261}"/>
              </a:ext>
            </a:extLst>
          </p:cNvPr>
          <p:cNvSpPr>
            <a:spLocks noGrp="1"/>
          </p:cNvSpPr>
          <p:nvPr>
            <p:ph type="title"/>
          </p:nvPr>
        </p:nvSpPr>
        <p:spPr>
          <a:solidFill>
            <a:srgbClr val="FFFF00"/>
          </a:solidFill>
        </p:spPr>
        <p:txBody>
          <a:bodyPr/>
          <a:lstStyle/>
          <a:p>
            <a:pPr algn="ctr"/>
            <a:r>
              <a:rPr lang="en-GB" dirty="0">
                <a:latin typeface="Calibri"/>
                <a:cs typeface="Calibri"/>
              </a:rPr>
              <a:t>Choice and control</a:t>
            </a:r>
            <a:endParaRPr lang="en-GB" dirty="0">
              <a:ea typeface="+mj-lt"/>
              <a:cs typeface="+mj-lt"/>
            </a:endParaRPr>
          </a:p>
        </p:txBody>
      </p:sp>
      <p:sp>
        <p:nvSpPr>
          <p:cNvPr id="3" name="Content Placeholder 2">
            <a:extLst>
              <a:ext uri="{FF2B5EF4-FFF2-40B4-BE49-F238E27FC236}">
                <a16:creationId xmlns:a16="http://schemas.microsoft.com/office/drawing/2014/main" id="{CAD8D9FD-0969-47B9-A4DB-95EA5D49EA81}"/>
              </a:ext>
            </a:extLst>
          </p:cNvPr>
          <p:cNvSpPr>
            <a:spLocks noGrp="1"/>
          </p:cNvSpPr>
          <p:nvPr>
            <p:ph sz="half" idx="1"/>
          </p:nvPr>
        </p:nvSpPr>
        <p:spPr>
          <a:xfrm>
            <a:off x="148087" y="1825625"/>
            <a:ext cx="6504316" cy="4912054"/>
          </a:xfrm>
        </p:spPr>
        <p:txBody>
          <a:bodyPr vert="horz" lIns="91440" tIns="45720" rIns="91440" bIns="45720" rtlCol="0" anchor="t">
            <a:normAutofit fontScale="92500" lnSpcReduction="10000"/>
          </a:bodyPr>
          <a:lstStyle/>
          <a:p>
            <a:r>
              <a:rPr lang="en-GB" dirty="0">
                <a:ea typeface="+mn-lt"/>
                <a:cs typeface="+mn-lt"/>
              </a:rPr>
              <a:t>Health and social care services are being reformed across the UK, putting the person in more control of the care and treatment they receive.</a:t>
            </a:r>
          </a:p>
          <a:p>
            <a:r>
              <a:rPr lang="en-GB" dirty="0">
                <a:ea typeface="+mn-lt"/>
                <a:cs typeface="+mn-lt"/>
              </a:rPr>
              <a:t>The aim is to help people identify their needs and then make choices about the support and treatment available to them.</a:t>
            </a:r>
            <a:endParaRPr lang="en-GB" dirty="0"/>
          </a:p>
          <a:p>
            <a:endParaRPr lang="en-GB" dirty="0">
              <a:ea typeface="+mn-lt"/>
              <a:cs typeface="+mn-lt"/>
            </a:endParaRPr>
          </a:p>
          <a:p>
            <a:r>
              <a:rPr lang="en-GB" dirty="0">
                <a:ea typeface="+mn-lt"/>
                <a:cs typeface="+mn-lt"/>
              </a:rPr>
              <a:t>Voice and control, which means putting the individual and their needs at the very centre of their care and support so that they have voice and control over the outcomes that will help meet their needs.</a:t>
            </a:r>
            <a:endParaRPr lang="en-GB">
              <a:cs typeface="Calibri"/>
            </a:endParaRPr>
          </a:p>
          <a:p>
            <a:endParaRPr lang="en-GB" dirty="0">
              <a:cs typeface="Calibri"/>
            </a:endParaRPr>
          </a:p>
        </p:txBody>
      </p:sp>
      <p:pic>
        <p:nvPicPr>
          <p:cNvPr id="5" name="Picture 5" descr="A close up of a logo&#10;&#10;Description automatically generated">
            <a:extLst>
              <a:ext uri="{FF2B5EF4-FFF2-40B4-BE49-F238E27FC236}">
                <a16:creationId xmlns:a16="http://schemas.microsoft.com/office/drawing/2014/main" id="{A985A2F2-C168-4D1B-903E-121CA06672BA}"/>
              </a:ext>
            </a:extLst>
          </p:cNvPr>
          <p:cNvPicPr>
            <a:picLocks noGrp="1" noChangeAspect="1"/>
          </p:cNvPicPr>
          <p:nvPr>
            <p:ph sz="half" idx="2"/>
          </p:nvPr>
        </p:nvPicPr>
        <p:blipFill>
          <a:blip r:embed="rId2"/>
          <a:stretch>
            <a:fillRect/>
          </a:stretch>
        </p:blipFill>
        <p:spPr>
          <a:xfrm>
            <a:off x="6659233" y="2649104"/>
            <a:ext cx="4969533" cy="2086154"/>
          </a:xfrm>
        </p:spPr>
      </p:pic>
    </p:spTree>
    <p:extLst>
      <p:ext uri="{BB962C8B-B14F-4D97-AF65-F5344CB8AC3E}">
        <p14:creationId xmlns:p14="http://schemas.microsoft.com/office/powerpoint/2010/main" val="27964566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6E067-3497-487B-B5F7-532A1D862261}"/>
              </a:ext>
            </a:extLst>
          </p:cNvPr>
          <p:cNvSpPr>
            <a:spLocks noGrp="1"/>
          </p:cNvSpPr>
          <p:nvPr>
            <p:ph type="title"/>
          </p:nvPr>
        </p:nvSpPr>
        <p:spPr>
          <a:solidFill>
            <a:srgbClr val="FFFF00"/>
          </a:solidFill>
        </p:spPr>
        <p:txBody>
          <a:bodyPr/>
          <a:lstStyle/>
          <a:p>
            <a:pPr algn="ctr"/>
            <a:r>
              <a:rPr lang="en-GB" dirty="0">
                <a:latin typeface="Calibri"/>
                <a:cs typeface="Calibri"/>
              </a:rPr>
              <a:t>Choice and control</a:t>
            </a:r>
            <a:endParaRPr lang="en-GB" dirty="0">
              <a:ea typeface="+mj-lt"/>
              <a:cs typeface="+mj-lt"/>
            </a:endParaRPr>
          </a:p>
        </p:txBody>
      </p:sp>
      <p:sp>
        <p:nvSpPr>
          <p:cNvPr id="3" name="Content Placeholder 2">
            <a:extLst>
              <a:ext uri="{FF2B5EF4-FFF2-40B4-BE49-F238E27FC236}">
                <a16:creationId xmlns:a16="http://schemas.microsoft.com/office/drawing/2014/main" id="{CAD8D9FD-0969-47B9-A4DB-95EA5D49EA81}"/>
              </a:ext>
            </a:extLst>
          </p:cNvPr>
          <p:cNvSpPr>
            <a:spLocks noGrp="1"/>
          </p:cNvSpPr>
          <p:nvPr>
            <p:ph sz="half" idx="1"/>
          </p:nvPr>
        </p:nvSpPr>
        <p:spPr>
          <a:xfrm>
            <a:off x="349370" y="1825625"/>
            <a:ext cx="5670430" cy="4351338"/>
          </a:xfrm>
        </p:spPr>
        <p:txBody>
          <a:bodyPr vert="horz" lIns="91440" tIns="45720" rIns="91440" bIns="45720" rtlCol="0" anchor="t">
            <a:normAutofit/>
          </a:bodyPr>
          <a:lstStyle/>
          <a:p>
            <a:pPr marL="0" indent="0">
              <a:buNone/>
            </a:pPr>
            <a:r>
              <a:rPr lang="en-GB" dirty="0">
                <a:ea typeface="+mn-lt"/>
                <a:cs typeface="+mn-lt"/>
              </a:rPr>
              <a:t>How it benefits the individual:</a:t>
            </a:r>
            <a:endParaRPr lang="en-GB" dirty="0">
              <a:cs typeface="Calibri"/>
            </a:endParaRPr>
          </a:p>
          <a:p>
            <a:r>
              <a:rPr lang="en-GB" dirty="0">
                <a:ea typeface="+mn-lt"/>
                <a:cs typeface="+mn-lt"/>
              </a:rPr>
              <a:t>Choice and Control is a new way of thinking about how you arrange your care and support. It is designed to help you to receive services in a way that suits you and your family, and offers you more control over the way your services are delivered.</a:t>
            </a:r>
            <a:endParaRPr lang="en-GB" dirty="0">
              <a:cs typeface="Calibri"/>
            </a:endParaRPr>
          </a:p>
          <a:p>
            <a:endParaRPr lang="en-GB" dirty="0">
              <a:cs typeface="Calibri"/>
            </a:endParaRPr>
          </a:p>
        </p:txBody>
      </p:sp>
      <p:pic>
        <p:nvPicPr>
          <p:cNvPr id="5" name="Picture 5" descr="A close up of a logo&#10;&#10;Description automatically generated">
            <a:extLst>
              <a:ext uri="{FF2B5EF4-FFF2-40B4-BE49-F238E27FC236}">
                <a16:creationId xmlns:a16="http://schemas.microsoft.com/office/drawing/2014/main" id="{A985A2F2-C168-4D1B-903E-121CA06672BA}"/>
              </a:ext>
            </a:extLst>
          </p:cNvPr>
          <p:cNvPicPr>
            <a:picLocks noGrp="1" noChangeAspect="1"/>
          </p:cNvPicPr>
          <p:nvPr>
            <p:ph sz="half" idx="2"/>
          </p:nvPr>
        </p:nvPicPr>
        <p:blipFill>
          <a:blip r:embed="rId2"/>
          <a:stretch>
            <a:fillRect/>
          </a:stretch>
        </p:blipFill>
        <p:spPr>
          <a:xfrm>
            <a:off x="6659233" y="2649104"/>
            <a:ext cx="4969533" cy="2086154"/>
          </a:xfrm>
        </p:spPr>
      </p:pic>
    </p:spTree>
    <p:extLst>
      <p:ext uri="{BB962C8B-B14F-4D97-AF65-F5344CB8AC3E}">
        <p14:creationId xmlns:p14="http://schemas.microsoft.com/office/powerpoint/2010/main" val="32413481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93DAF5-B052-43E1-BFD8-CBFDC29E457F}"/>
              </a:ext>
            </a:extLst>
          </p:cNvPr>
          <p:cNvSpPr>
            <a:spLocks noGrp="1"/>
          </p:cNvSpPr>
          <p:nvPr>
            <p:ph type="title"/>
          </p:nvPr>
        </p:nvSpPr>
        <p:spPr>
          <a:solidFill>
            <a:srgbClr val="FFFF00"/>
          </a:solidFill>
          <a:ln>
            <a:solidFill>
              <a:srgbClr val="4472C4"/>
            </a:solidFill>
          </a:ln>
        </p:spPr>
        <p:txBody>
          <a:bodyPr/>
          <a:lstStyle/>
          <a:p>
            <a:pPr algn="ctr"/>
            <a:r>
              <a:rPr lang="en-GB" b="1" dirty="0">
                <a:cs typeface="Calibri Light" panose="020F0302020204030204"/>
              </a:rPr>
              <a:t>Case Studies</a:t>
            </a:r>
          </a:p>
        </p:txBody>
      </p:sp>
      <p:sp>
        <p:nvSpPr>
          <p:cNvPr id="3" name="Text Placeholder 2">
            <a:extLst>
              <a:ext uri="{FF2B5EF4-FFF2-40B4-BE49-F238E27FC236}">
                <a16:creationId xmlns:a16="http://schemas.microsoft.com/office/drawing/2014/main" id="{7DD78A42-1CA8-4D8E-8B26-FCDDBBF60278}"/>
              </a:ext>
            </a:extLst>
          </p:cNvPr>
          <p:cNvSpPr>
            <a:spLocks noGrp="1"/>
          </p:cNvSpPr>
          <p:nvPr>
            <p:ph type="body" idx="1"/>
          </p:nvPr>
        </p:nvSpPr>
        <p:spPr>
          <a:ln>
            <a:solidFill>
              <a:srgbClr val="4472C4"/>
            </a:solidFill>
          </a:ln>
        </p:spPr>
        <p:txBody>
          <a:bodyPr>
            <a:normAutofit/>
          </a:bodyPr>
          <a:lstStyle/>
          <a:p>
            <a:pPr algn="ctr"/>
            <a:r>
              <a:rPr lang="en-GB" sz="3200" dirty="0">
                <a:solidFill>
                  <a:srgbClr val="FFC000"/>
                </a:solidFill>
                <a:cs typeface="Calibri"/>
              </a:rPr>
              <a:t>Case Study A</a:t>
            </a:r>
          </a:p>
        </p:txBody>
      </p:sp>
      <p:sp>
        <p:nvSpPr>
          <p:cNvPr id="4" name="Content Placeholder 3">
            <a:extLst>
              <a:ext uri="{FF2B5EF4-FFF2-40B4-BE49-F238E27FC236}">
                <a16:creationId xmlns:a16="http://schemas.microsoft.com/office/drawing/2014/main" id="{C88D6BE1-43A3-467E-A951-3E4F963CBBA5}"/>
              </a:ext>
            </a:extLst>
          </p:cNvPr>
          <p:cNvSpPr>
            <a:spLocks noGrp="1"/>
          </p:cNvSpPr>
          <p:nvPr>
            <p:ph sz="half" idx="2"/>
          </p:nvPr>
        </p:nvSpPr>
        <p:spPr>
          <a:ln>
            <a:solidFill>
              <a:srgbClr val="4472C4"/>
            </a:solidFill>
          </a:ln>
        </p:spPr>
        <p:txBody>
          <a:bodyPr vert="horz" lIns="91440" tIns="45720" rIns="91440" bIns="45720" rtlCol="0" anchor="t">
            <a:normAutofit/>
          </a:bodyPr>
          <a:lstStyle/>
          <a:p>
            <a:pPr marL="0" indent="0">
              <a:buNone/>
            </a:pPr>
            <a:r>
              <a:rPr lang="en-GB" dirty="0">
                <a:ea typeface="+mn-lt"/>
                <a:cs typeface="+mn-lt"/>
              </a:rPr>
              <a:t>Siân is 45 and is an experienced health care assistant. She works on a male surgical ward in a large hospital. Siân works as part of a team of health care assistants, registered nurses and other professionals...</a:t>
            </a:r>
            <a:endParaRPr lang="en-US" dirty="0"/>
          </a:p>
        </p:txBody>
      </p:sp>
      <p:sp>
        <p:nvSpPr>
          <p:cNvPr id="5" name="Text Placeholder 4">
            <a:extLst>
              <a:ext uri="{FF2B5EF4-FFF2-40B4-BE49-F238E27FC236}">
                <a16:creationId xmlns:a16="http://schemas.microsoft.com/office/drawing/2014/main" id="{9A2D5ED2-5EA2-4653-8BA2-4208799AB93E}"/>
              </a:ext>
            </a:extLst>
          </p:cNvPr>
          <p:cNvSpPr>
            <a:spLocks noGrp="1"/>
          </p:cNvSpPr>
          <p:nvPr>
            <p:ph type="body" sz="quarter" idx="3"/>
          </p:nvPr>
        </p:nvSpPr>
        <p:spPr>
          <a:ln>
            <a:solidFill>
              <a:srgbClr val="4472C4"/>
            </a:solidFill>
          </a:ln>
        </p:spPr>
        <p:txBody>
          <a:bodyPr>
            <a:normAutofit/>
          </a:bodyPr>
          <a:lstStyle/>
          <a:p>
            <a:pPr algn="ctr"/>
            <a:r>
              <a:rPr lang="en-GB" sz="3200" dirty="0">
                <a:solidFill>
                  <a:srgbClr val="FFC000"/>
                </a:solidFill>
                <a:cs typeface="Calibri"/>
              </a:rPr>
              <a:t>Case Study B</a:t>
            </a:r>
            <a:endParaRPr lang="en-GB">
              <a:solidFill>
                <a:srgbClr val="FFC000"/>
              </a:solidFill>
              <a:cs typeface="Calibri" panose="020F0502020204030204"/>
            </a:endParaRPr>
          </a:p>
        </p:txBody>
      </p:sp>
      <p:sp>
        <p:nvSpPr>
          <p:cNvPr id="6" name="Content Placeholder 5">
            <a:extLst>
              <a:ext uri="{FF2B5EF4-FFF2-40B4-BE49-F238E27FC236}">
                <a16:creationId xmlns:a16="http://schemas.microsoft.com/office/drawing/2014/main" id="{06DBCD08-CA6C-4B27-9E9D-3633B60ABF80}"/>
              </a:ext>
            </a:extLst>
          </p:cNvPr>
          <p:cNvSpPr>
            <a:spLocks noGrp="1"/>
          </p:cNvSpPr>
          <p:nvPr>
            <p:ph sz="quarter" idx="4"/>
          </p:nvPr>
        </p:nvSpPr>
        <p:spPr>
          <a:ln>
            <a:solidFill>
              <a:srgbClr val="4472C4"/>
            </a:solidFill>
          </a:ln>
        </p:spPr>
        <p:txBody>
          <a:bodyPr vert="horz" lIns="91440" tIns="45720" rIns="91440" bIns="45720" rtlCol="0" anchor="t">
            <a:normAutofit/>
          </a:bodyPr>
          <a:lstStyle/>
          <a:p>
            <a:pPr marL="0" indent="0">
              <a:buNone/>
            </a:pPr>
            <a:r>
              <a:rPr lang="en-GB" dirty="0">
                <a:ea typeface="+mn-lt"/>
                <a:cs typeface="+mn-lt"/>
              </a:rPr>
              <a:t>Gwen is 80 years old and is a Welsh speaker. She lives alone in her own home and is living with dementia. Gwen’s husband recently passed away and since then she has been finding it difficult to manage some daily living activities...</a:t>
            </a:r>
            <a:endParaRPr lang="en-GB" dirty="0">
              <a:cs typeface="Calibri"/>
            </a:endParaRPr>
          </a:p>
        </p:txBody>
      </p:sp>
      <p:pic>
        <p:nvPicPr>
          <p:cNvPr id="7" name="Picture 7" descr="A picture containing drawing&#10;&#10;Description automatically generated">
            <a:extLst>
              <a:ext uri="{FF2B5EF4-FFF2-40B4-BE49-F238E27FC236}">
                <a16:creationId xmlns:a16="http://schemas.microsoft.com/office/drawing/2014/main" id="{D741F490-A4ED-47C3-9D15-4A9C53E1ADB8}"/>
              </a:ext>
            </a:extLst>
          </p:cNvPr>
          <p:cNvPicPr>
            <a:picLocks noChangeAspect="1"/>
          </p:cNvPicPr>
          <p:nvPr/>
        </p:nvPicPr>
        <p:blipFill>
          <a:blip r:embed="rId2"/>
          <a:stretch>
            <a:fillRect/>
          </a:stretch>
        </p:blipFill>
        <p:spPr>
          <a:xfrm>
            <a:off x="4417534" y="4856043"/>
            <a:ext cx="1171575" cy="1171575"/>
          </a:xfrm>
          <a:prstGeom prst="rect">
            <a:avLst/>
          </a:prstGeom>
        </p:spPr>
      </p:pic>
      <p:pic>
        <p:nvPicPr>
          <p:cNvPr id="8" name="Picture 8" descr="A close up of a sign&#10;&#10;Description automatically generated">
            <a:extLst>
              <a:ext uri="{FF2B5EF4-FFF2-40B4-BE49-F238E27FC236}">
                <a16:creationId xmlns:a16="http://schemas.microsoft.com/office/drawing/2014/main" id="{79AD3F1B-3672-49E7-A18F-3EF2BEC37337}"/>
              </a:ext>
            </a:extLst>
          </p:cNvPr>
          <p:cNvPicPr>
            <a:picLocks noChangeAspect="1"/>
          </p:cNvPicPr>
          <p:nvPr/>
        </p:nvPicPr>
        <p:blipFill>
          <a:blip r:embed="rId3"/>
          <a:stretch>
            <a:fillRect/>
          </a:stretch>
        </p:blipFill>
        <p:spPr>
          <a:xfrm>
            <a:off x="9812457" y="5218171"/>
            <a:ext cx="2041763" cy="1482486"/>
          </a:xfrm>
          <a:prstGeom prst="rect">
            <a:avLst/>
          </a:prstGeom>
        </p:spPr>
      </p:pic>
    </p:spTree>
    <p:extLst>
      <p:ext uri="{BB962C8B-B14F-4D97-AF65-F5344CB8AC3E}">
        <p14:creationId xmlns:p14="http://schemas.microsoft.com/office/powerpoint/2010/main" val="19042877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BB936E-8EE4-4345-A81C-F26790834F13}"/>
              </a:ext>
            </a:extLst>
          </p:cNvPr>
          <p:cNvSpPr>
            <a:spLocks noGrp="1"/>
          </p:cNvSpPr>
          <p:nvPr>
            <p:ph type="title"/>
          </p:nvPr>
        </p:nvSpPr>
        <p:spPr>
          <a:solidFill>
            <a:srgbClr val="FFFF00"/>
          </a:solidFill>
        </p:spPr>
        <p:txBody>
          <a:bodyPr/>
          <a:lstStyle/>
          <a:p>
            <a:pPr algn="ctr"/>
            <a:r>
              <a:rPr lang="en-GB" b="1" dirty="0">
                <a:ea typeface="+mj-lt"/>
                <a:cs typeface="+mj-lt"/>
              </a:rPr>
              <a:t>Case Study B</a:t>
            </a:r>
            <a:endParaRPr lang="en-GB" dirty="0">
              <a:ea typeface="+mj-lt"/>
              <a:cs typeface="+mj-lt"/>
            </a:endParaRPr>
          </a:p>
        </p:txBody>
      </p:sp>
      <p:sp>
        <p:nvSpPr>
          <p:cNvPr id="3" name="Content Placeholder 2">
            <a:extLst>
              <a:ext uri="{FF2B5EF4-FFF2-40B4-BE49-F238E27FC236}">
                <a16:creationId xmlns:a16="http://schemas.microsoft.com/office/drawing/2014/main" id="{5A3325C6-9245-4395-9531-640C9B5F48BE}"/>
              </a:ext>
            </a:extLst>
          </p:cNvPr>
          <p:cNvSpPr>
            <a:spLocks noGrp="1"/>
          </p:cNvSpPr>
          <p:nvPr>
            <p:ph sz="half" idx="1"/>
          </p:nvPr>
        </p:nvSpPr>
        <p:spPr>
          <a:ln>
            <a:solidFill>
              <a:schemeClr val="tx1"/>
            </a:solidFill>
          </a:ln>
        </p:spPr>
        <p:txBody>
          <a:bodyPr vert="horz" lIns="91440" tIns="45720" rIns="91440" bIns="45720" rtlCol="0" anchor="t">
            <a:normAutofit fontScale="92500" lnSpcReduction="20000"/>
          </a:bodyPr>
          <a:lstStyle/>
          <a:p>
            <a:pPr marL="0" indent="0" algn="ctr">
              <a:buNone/>
            </a:pPr>
            <a:endParaRPr lang="en-GB" sz="3200" b="1" dirty="0">
              <a:cs typeface="Calibri"/>
            </a:endParaRPr>
          </a:p>
          <a:p>
            <a:pPr marL="0" indent="0" algn="ctr">
              <a:buNone/>
            </a:pPr>
            <a:endParaRPr lang="en-GB" sz="3200" b="1" dirty="0">
              <a:cs typeface="Calibri"/>
            </a:endParaRPr>
          </a:p>
          <a:p>
            <a:pPr marL="0" indent="0" algn="ctr">
              <a:buNone/>
            </a:pPr>
            <a:r>
              <a:rPr lang="en-GB" sz="3200" dirty="0">
                <a:highlight>
                  <a:srgbClr val="FFFF00"/>
                </a:highlight>
                <a:ea typeface="+mn-lt"/>
                <a:cs typeface="+mn-lt"/>
              </a:rPr>
              <a:t>Choice and control</a:t>
            </a:r>
            <a:endParaRPr lang="en-GB" dirty="0">
              <a:highlight>
                <a:srgbClr val="FFFF00"/>
              </a:highlight>
              <a:cs typeface="Calibri"/>
            </a:endParaRPr>
          </a:p>
        </p:txBody>
      </p:sp>
      <p:sp>
        <p:nvSpPr>
          <p:cNvPr id="4" name="Content Placeholder 3">
            <a:extLst>
              <a:ext uri="{FF2B5EF4-FFF2-40B4-BE49-F238E27FC236}">
                <a16:creationId xmlns:a16="http://schemas.microsoft.com/office/drawing/2014/main" id="{F985FB8B-3353-45D1-B78E-86929DAFBDA1}"/>
              </a:ext>
            </a:extLst>
          </p:cNvPr>
          <p:cNvSpPr>
            <a:spLocks noGrp="1"/>
          </p:cNvSpPr>
          <p:nvPr>
            <p:ph sz="half" idx="2"/>
          </p:nvPr>
        </p:nvSpPr>
        <p:spPr>
          <a:xfrm>
            <a:off x="6172200" y="1825625"/>
            <a:ext cx="5900467" cy="4940809"/>
          </a:xfrm>
          <a:ln>
            <a:solidFill>
              <a:schemeClr val="tx1"/>
            </a:solidFill>
          </a:ln>
        </p:spPr>
        <p:txBody>
          <a:bodyPr vert="horz" lIns="91440" tIns="45720" rIns="91440" bIns="45720" rtlCol="0" anchor="t">
            <a:normAutofit fontScale="92500" lnSpcReduction="20000"/>
          </a:bodyPr>
          <a:lstStyle/>
          <a:p>
            <a:pPr marL="0" indent="0">
              <a:buNone/>
            </a:pPr>
            <a:r>
              <a:rPr lang="en-GB" dirty="0">
                <a:cs typeface="Calibri"/>
              </a:rPr>
              <a:t>•</a:t>
            </a:r>
            <a:r>
              <a:rPr lang="en-GB" dirty="0">
                <a:ea typeface="+mn-lt"/>
                <a:cs typeface="+mn-lt"/>
              </a:rPr>
              <a:t>Jan the social worker listened carefully to what was important to Gwen during her visit</a:t>
            </a:r>
          </a:p>
          <a:p>
            <a:pPr marL="0" indent="0">
              <a:buNone/>
            </a:pPr>
            <a:r>
              <a:rPr lang="en-GB" dirty="0">
                <a:ea typeface="+mn-lt"/>
                <a:cs typeface="+mn-lt"/>
              </a:rPr>
              <a:t>•The care assistant visits three times a day and twice on the days Gwen attends the Dementia Day Service. She offers Gwen choices about whether she is ready to shower, what she would like to wear, what she would like to eat for breakfast and for her evening snack</a:t>
            </a:r>
          </a:p>
          <a:p>
            <a:pPr marL="0" indent="0">
              <a:buNone/>
            </a:pPr>
            <a:r>
              <a:rPr lang="en-GB" dirty="0">
                <a:ea typeface="+mn-lt"/>
                <a:cs typeface="+mn-lt"/>
              </a:rPr>
              <a:t>•At the Dementia Day Service, the care assistant explains about the various therapeutic activities, hobbies and interests they offer and asks Gwen what activities she would like to take part in.</a:t>
            </a:r>
            <a:endParaRPr lang="en-GB">
              <a:cs typeface="Calibri"/>
            </a:endParaRPr>
          </a:p>
        </p:txBody>
      </p:sp>
    </p:spTree>
    <p:extLst>
      <p:ext uri="{BB962C8B-B14F-4D97-AF65-F5344CB8AC3E}">
        <p14:creationId xmlns:p14="http://schemas.microsoft.com/office/powerpoint/2010/main" val="8610443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6E067-3497-487B-B5F7-532A1D862261}"/>
              </a:ext>
            </a:extLst>
          </p:cNvPr>
          <p:cNvSpPr>
            <a:spLocks noGrp="1"/>
          </p:cNvSpPr>
          <p:nvPr>
            <p:ph type="title"/>
          </p:nvPr>
        </p:nvSpPr>
        <p:spPr>
          <a:solidFill>
            <a:srgbClr val="FFFF00"/>
          </a:solidFill>
        </p:spPr>
        <p:txBody>
          <a:bodyPr/>
          <a:lstStyle/>
          <a:p>
            <a:pPr algn="ctr"/>
            <a:r>
              <a:rPr lang="en-GB" b="1">
                <a:latin typeface="Calibri"/>
                <a:ea typeface="+mj-lt"/>
                <a:cs typeface="Calibri"/>
              </a:rPr>
              <a:t>Core Values &amp; Principles of Care</a:t>
            </a:r>
          </a:p>
        </p:txBody>
      </p:sp>
      <p:sp>
        <p:nvSpPr>
          <p:cNvPr id="3" name="Content Placeholder 2">
            <a:extLst>
              <a:ext uri="{FF2B5EF4-FFF2-40B4-BE49-F238E27FC236}">
                <a16:creationId xmlns:a16="http://schemas.microsoft.com/office/drawing/2014/main" id="{CAD8D9FD-0969-47B9-A4DB-95EA5D49EA81}"/>
              </a:ext>
            </a:extLst>
          </p:cNvPr>
          <p:cNvSpPr>
            <a:spLocks noGrp="1"/>
          </p:cNvSpPr>
          <p:nvPr>
            <p:ph sz="half" idx="1"/>
          </p:nvPr>
        </p:nvSpPr>
        <p:spPr/>
        <p:txBody>
          <a:bodyPr vert="horz" lIns="91440" tIns="45720" rIns="91440" bIns="45720" rtlCol="0" anchor="t">
            <a:normAutofit/>
          </a:bodyPr>
          <a:lstStyle/>
          <a:p>
            <a:endParaRPr lang="en-GB" dirty="0">
              <a:cs typeface="Calibri"/>
            </a:endParaRPr>
          </a:p>
          <a:p>
            <a:endParaRPr lang="en-GB" dirty="0">
              <a:cs typeface="Calibri"/>
            </a:endParaRPr>
          </a:p>
        </p:txBody>
      </p:sp>
      <p:sp>
        <p:nvSpPr>
          <p:cNvPr id="4" name="Content Placeholder 3">
            <a:extLst>
              <a:ext uri="{FF2B5EF4-FFF2-40B4-BE49-F238E27FC236}">
                <a16:creationId xmlns:a16="http://schemas.microsoft.com/office/drawing/2014/main" id="{FE4C8391-DC73-4633-9966-359A6401BDEF}"/>
              </a:ext>
            </a:extLst>
          </p:cNvPr>
          <p:cNvSpPr>
            <a:spLocks noGrp="1"/>
          </p:cNvSpPr>
          <p:nvPr>
            <p:ph sz="half" idx="2"/>
          </p:nvPr>
        </p:nvSpPr>
        <p:spPr/>
        <p:txBody>
          <a:bodyPr vert="horz" lIns="91440" tIns="45720" rIns="91440" bIns="45720" rtlCol="0" anchor="t">
            <a:normAutofit/>
          </a:bodyPr>
          <a:lstStyle/>
          <a:p>
            <a:pPr marL="0" indent="0" algn="ctr">
              <a:buNone/>
            </a:pPr>
            <a:endParaRPr lang="en-GB" sz="3200" b="1" dirty="0">
              <a:cs typeface="Calibri"/>
            </a:endParaRPr>
          </a:p>
          <a:p>
            <a:pPr marL="0" indent="0" algn="ctr">
              <a:buNone/>
            </a:pPr>
            <a:endParaRPr lang="en-GB" sz="3200" b="1" dirty="0">
              <a:cs typeface="Calibri"/>
            </a:endParaRPr>
          </a:p>
          <a:p>
            <a:pPr marL="0" indent="0" algn="ctr">
              <a:buNone/>
            </a:pPr>
            <a:r>
              <a:rPr lang="en-GB" sz="3200" b="1">
                <a:cs typeface="Calibri"/>
              </a:rPr>
              <a:t>Confidentiality</a:t>
            </a:r>
            <a:endParaRPr lang="en-GB" sz="3200" b="1">
              <a:ea typeface="+mn-lt"/>
              <a:cs typeface="+mn-lt"/>
            </a:endParaRPr>
          </a:p>
          <a:p>
            <a:endParaRPr lang="en-GB" dirty="0">
              <a:cs typeface="Calibri"/>
            </a:endParaRPr>
          </a:p>
        </p:txBody>
      </p:sp>
      <p:pic>
        <p:nvPicPr>
          <p:cNvPr id="6" name="Picture 5" descr="A close up of a logo&#10;&#10;Description automatically generated">
            <a:extLst>
              <a:ext uri="{FF2B5EF4-FFF2-40B4-BE49-F238E27FC236}">
                <a16:creationId xmlns:a16="http://schemas.microsoft.com/office/drawing/2014/main" id="{1270FFAE-9C45-44F2-85C4-CEC927A3F4D3}"/>
              </a:ext>
            </a:extLst>
          </p:cNvPr>
          <p:cNvPicPr>
            <a:picLocks noChangeAspect="1"/>
          </p:cNvPicPr>
          <p:nvPr/>
        </p:nvPicPr>
        <p:blipFill>
          <a:blip r:embed="rId2"/>
          <a:stretch>
            <a:fillRect/>
          </a:stretch>
        </p:blipFill>
        <p:spPr>
          <a:xfrm>
            <a:off x="1607017" y="2261447"/>
            <a:ext cx="3651849" cy="3222325"/>
          </a:xfrm>
          <a:prstGeom prst="rect">
            <a:avLst/>
          </a:prstGeom>
        </p:spPr>
      </p:pic>
    </p:spTree>
    <p:extLst>
      <p:ext uri="{BB962C8B-B14F-4D97-AF65-F5344CB8AC3E}">
        <p14:creationId xmlns:p14="http://schemas.microsoft.com/office/powerpoint/2010/main" val="22424909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FF00"/>
          </a:solidFill>
          <a:ln>
            <a:noFill/>
          </a:ln>
        </p:spPr>
        <p:txBody>
          <a:bodyPr>
            <a:normAutofit/>
          </a:bodyPr>
          <a:lstStyle/>
          <a:p>
            <a:pPr algn="ctr"/>
            <a:r>
              <a:rPr lang="en-US">
                <a:latin typeface="Calibri"/>
                <a:cs typeface="Calibri"/>
              </a:rPr>
              <a:t>Unit 1 :</a:t>
            </a:r>
            <a:r>
              <a:rPr lang="en-US" b="1">
                <a:latin typeface="Calibri"/>
                <a:cs typeface="Calibri"/>
              </a:rPr>
              <a:t> </a:t>
            </a:r>
            <a:r>
              <a:rPr lang="en-US" b="1">
                <a:ea typeface="+mj-lt"/>
                <a:cs typeface="+mj-lt"/>
              </a:rPr>
              <a:t>Principles of care and safe practice within outcome focused person-</a:t>
            </a:r>
            <a:r>
              <a:rPr lang="en-US" b="1" err="1">
                <a:ea typeface="+mj-lt"/>
                <a:cs typeface="+mj-lt"/>
              </a:rPr>
              <a:t>centred</a:t>
            </a:r>
            <a:r>
              <a:rPr lang="en-US" b="1">
                <a:ea typeface="+mj-lt"/>
                <a:cs typeface="+mj-lt"/>
              </a:rPr>
              <a:t> care</a:t>
            </a:r>
          </a:p>
        </p:txBody>
      </p:sp>
      <p:sp>
        <p:nvSpPr>
          <p:cNvPr id="7" name="Content Placeholder 6">
            <a:extLst>
              <a:ext uri="{FF2B5EF4-FFF2-40B4-BE49-F238E27FC236}">
                <a16:creationId xmlns:a16="http://schemas.microsoft.com/office/drawing/2014/main" id="{1A8B2506-BCF2-46C2-A0BD-0F998C21A6CA}"/>
              </a:ext>
            </a:extLst>
          </p:cNvPr>
          <p:cNvSpPr>
            <a:spLocks noGrp="1"/>
          </p:cNvSpPr>
          <p:nvPr>
            <p:ph idx="1"/>
          </p:nvPr>
        </p:nvSpPr>
        <p:spPr>
          <a:xfrm>
            <a:off x="110706" y="1825625"/>
            <a:ext cx="11832565" cy="4854545"/>
          </a:xfrm>
        </p:spPr>
        <p:txBody>
          <a:bodyPr vert="horz" lIns="91440" tIns="45720" rIns="91440" bIns="45720" rtlCol="0" anchor="t">
            <a:normAutofit/>
          </a:bodyPr>
          <a:lstStyle/>
          <a:p>
            <a:pPr marL="0" indent="0" algn="ctr">
              <a:buNone/>
            </a:pPr>
            <a:r>
              <a:rPr lang="en-GB" sz="2400" b="1">
                <a:solidFill>
                  <a:schemeClr val="accent5"/>
                </a:solidFill>
                <a:ea typeface="+mn-lt"/>
                <a:cs typeface="+mn-lt"/>
              </a:rPr>
              <a:t>20 hour Non-exam Assessment (NEA) March 2021</a:t>
            </a:r>
          </a:p>
          <a:p>
            <a:pPr marL="0" indent="0">
              <a:buNone/>
            </a:pPr>
            <a:r>
              <a:rPr lang="en-GB" sz="2400">
                <a:ea typeface="+mn-lt"/>
                <a:cs typeface="+mn-lt"/>
              </a:rPr>
              <a:t>This non-exam assessment (NEA) is made up of </a:t>
            </a:r>
            <a:r>
              <a:rPr lang="en-GB" sz="2400" b="1">
                <a:solidFill>
                  <a:srgbClr val="7030A0"/>
                </a:solidFill>
                <a:ea typeface="+mn-lt"/>
                <a:cs typeface="+mn-lt"/>
              </a:rPr>
              <a:t>two tasks both of which relate to a chosen case study. </a:t>
            </a:r>
            <a:endParaRPr lang="en-GB" b="1">
              <a:solidFill>
                <a:srgbClr val="7030A0"/>
              </a:solidFill>
              <a:ea typeface="+mn-lt"/>
              <a:cs typeface="+mn-lt"/>
            </a:endParaRPr>
          </a:p>
          <a:p>
            <a:pPr marL="0" indent="0">
              <a:buNone/>
            </a:pPr>
            <a:r>
              <a:rPr lang="en-GB" sz="2400">
                <a:ea typeface="+mn-lt"/>
                <a:cs typeface="+mn-lt"/>
              </a:rPr>
              <a:t>An </a:t>
            </a:r>
            <a:r>
              <a:rPr lang="en-GB" sz="2400" b="1">
                <a:solidFill>
                  <a:srgbClr val="7030A0"/>
                </a:solidFill>
                <a:ea typeface="+mn-lt"/>
                <a:cs typeface="+mn-lt"/>
              </a:rPr>
              <a:t>Assessment Pack will include two case studies</a:t>
            </a:r>
            <a:r>
              <a:rPr lang="en-GB" sz="2400">
                <a:ea typeface="+mn-lt"/>
                <a:cs typeface="+mn-lt"/>
              </a:rPr>
              <a:t> from which candidates will select one and will be released to centres on the first Monday in March each year from 2021 onwards.</a:t>
            </a:r>
          </a:p>
          <a:p>
            <a:pPr marL="0" indent="0">
              <a:buNone/>
            </a:pPr>
            <a:r>
              <a:rPr lang="en-GB" sz="2400">
                <a:ea typeface="+mn-lt"/>
                <a:cs typeface="+mn-lt"/>
              </a:rPr>
              <a:t>Both tasks require learners to draw on their knowledge and understanding of principles of care and safe practice and how this is applied to outcome focused care.</a:t>
            </a:r>
            <a:endParaRPr lang="en-GB">
              <a:cs typeface="Calibri"/>
            </a:endParaRPr>
          </a:p>
          <a:p>
            <a:pPr marL="0" indent="0">
              <a:buNone/>
            </a:pPr>
            <a:r>
              <a:rPr lang="en-GB" sz="2400" b="1">
                <a:solidFill>
                  <a:schemeClr val="accent5"/>
                </a:solidFill>
                <a:ea typeface="+mn-lt"/>
                <a:cs typeface="+mn-lt"/>
              </a:rPr>
              <a:t>The tasks requires learners to:</a:t>
            </a:r>
            <a:endParaRPr lang="en-US" sz="2400">
              <a:solidFill>
                <a:schemeClr val="accent5"/>
              </a:solidFill>
              <a:ea typeface="+mn-lt"/>
              <a:cs typeface="+mn-lt"/>
            </a:endParaRPr>
          </a:p>
          <a:p>
            <a:pPr marL="0" indent="0">
              <a:buNone/>
            </a:pPr>
            <a:r>
              <a:rPr lang="en-GB" sz="2400" b="1">
                <a:solidFill>
                  <a:schemeClr val="accent5"/>
                </a:solidFill>
                <a:ea typeface="+mn-lt"/>
                <a:cs typeface="+mn-lt"/>
              </a:rPr>
              <a:t>Task 1 - </a:t>
            </a:r>
            <a:r>
              <a:rPr lang="en-GB" sz="2400">
                <a:ea typeface="+mn-lt"/>
                <a:cs typeface="+mn-lt"/>
              </a:rPr>
              <a:t>Candidates are required to produce a </a:t>
            </a:r>
            <a:r>
              <a:rPr lang="en-GB" sz="2400" b="1">
                <a:solidFill>
                  <a:srgbClr val="7030A0"/>
                </a:solidFill>
                <a:ea typeface="+mn-lt"/>
                <a:cs typeface="+mn-lt"/>
              </a:rPr>
              <a:t>written report</a:t>
            </a:r>
            <a:r>
              <a:rPr lang="en-GB" sz="2400">
                <a:ea typeface="+mn-lt"/>
                <a:cs typeface="+mn-lt"/>
              </a:rPr>
              <a:t>(maximum 3,500 words) based on a chosen case study. (14 hours)</a:t>
            </a:r>
            <a:endParaRPr lang="en-GB" sz="2400">
              <a:solidFill>
                <a:schemeClr val="accent5"/>
              </a:solidFill>
              <a:ea typeface="+mn-lt"/>
              <a:cs typeface="+mn-lt"/>
            </a:endParaRPr>
          </a:p>
          <a:p>
            <a:pPr marL="0" indent="0">
              <a:buNone/>
            </a:pPr>
            <a:r>
              <a:rPr lang="en-GB" sz="2400" b="1">
                <a:solidFill>
                  <a:schemeClr val="accent5"/>
                </a:solidFill>
                <a:ea typeface="+mn-lt"/>
                <a:cs typeface="+mn-lt"/>
              </a:rPr>
              <a:t>Task 2 - </a:t>
            </a:r>
            <a:r>
              <a:rPr lang="en-GB" sz="2400">
                <a:ea typeface="+mn-lt"/>
                <a:cs typeface="+mn-lt"/>
              </a:rPr>
              <a:t>Candidates are required to produce an </a:t>
            </a:r>
            <a:r>
              <a:rPr lang="en-GB" sz="2400" b="1">
                <a:solidFill>
                  <a:srgbClr val="7030A0"/>
                </a:solidFill>
                <a:ea typeface="+mn-lt"/>
                <a:cs typeface="+mn-lt"/>
              </a:rPr>
              <a:t>information pack </a:t>
            </a:r>
            <a:r>
              <a:rPr lang="en-GB" sz="2400">
                <a:ea typeface="+mn-lt"/>
                <a:cs typeface="+mn-lt"/>
              </a:rPr>
              <a:t>(maximum 1,500 words) based on the setting referred to in their chosen case study. (6 hours)</a:t>
            </a:r>
          </a:p>
          <a:p>
            <a:pPr marL="0" indent="0" algn="ctr">
              <a:buNone/>
            </a:pPr>
            <a:endParaRPr lang="en-GB">
              <a:solidFill>
                <a:srgbClr val="000000"/>
              </a:solidFill>
              <a:ea typeface="+mn-lt"/>
              <a:cs typeface="+mn-lt"/>
            </a:endParaRPr>
          </a:p>
        </p:txBody>
      </p:sp>
    </p:spTree>
    <p:custDataLst>
      <p:tags r:id="rId1"/>
    </p:custDataLst>
    <p:extLst>
      <p:ext uri="{BB962C8B-B14F-4D97-AF65-F5344CB8AC3E}">
        <p14:creationId xmlns:p14="http://schemas.microsoft.com/office/powerpoint/2010/main" val="10704346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6E067-3497-487B-B5F7-532A1D862261}"/>
              </a:ext>
            </a:extLst>
          </p:cNvPr>
          <p:cNvSpPr>
            <a:spLocks noGrp="1"/>
          </p:cNvSpPr>
          <p:nvPr>
            <p:ph type="title"/>
          </p:nvPr>
        </p:nvSpPr>
        <p:spPr>
          <a:solidFill>
            <a:srgbClr val="FFFF00"/>
          </a:solidFill>
        </p:spPr>
        <p:txBody>
          <a:bodyPr/>
          <a:lstStyle/>
          <a:p>
            <a:pPr algn="ctr"/>
            <a:r>
              <a:rPr lang="en-GB" dirty="0">
                <a:latin typeface="Calibri"/>
                <a:cs typeface="Calibri"/>
              </a:rPr>
              <a:t>Confidentiality</a:t>
            </a:r>
            <a:endParaRPr lang="en-US" dirty="0"/>
          </a:p>
        </p:txBody>
      </p:sp>
      <p:sp>
        <p:nvSpPr>
          <p:cNvPr id="3" name="Content Placeholder 2">
            <a:extLst>
              <a:ext uri="{FF2B5EF4-FFF2-40B4-BE49-F238E27FC236}">
                <a16:creationId xmlns:a16="http://schemas.microsoft.com/office/drawing/2014/main" id="{CAD8D9FD-0969-47B9-A4DB-95EA5D49EA81}"/>
              </a:ext>
            </a:extLst>
          </p:cNvPr>
          <p:cNvSpPr>
            <a:spLocks noGrp="1"/>
          </p:cNvSpPr>
          <p:nvPr>
            <p:ph sz="half" idx="1"/>
          </p:nvPr>
        </p:nvSpPr>
        <p:spPr>
          <a:xfrm>
            <a:off x="133710" y="1825625"/>
            <a:ext cx="5886090" cy="4840168"/>
          </a:xfrm>
        </p:spPr>
        <p:txBody>
          <a:bodyPr vert="horz" lIns="91440" tIns="45720" rIns="91440" bIns="45720" rtlCol="0" anchor="t">
            <a:normAutofit/>
          </a:bodyPr>
          <a:lstStyle/>
          <a:p>
            <a:pPr>
              <a:lnSpc>
                <a:spcPct val="100000"/>
              </a:lnSpc>
              <a:spcBef>
                <a:spcPts val="600"/>
              </a:spcBef>
            </a:pPr>
            <a:r>
              <a:rPr lang="en-GB" dirty="0">
                <a:ea typeface="+mn-lt"/>
                <a:cs typeface="+mn-lt"/>
              </a:rPr>
              <a:t>Confidentiality is about keeping information private when it should be kept private. </a:t>
            </a:r>
            <a:endParaRPr lang="en-US" dirty="0">
              <a:ea typeface="+mn-lt"/>
              <a:cs typeface="+mn-lt"/>
            </a:endParaRPr>
          </a:p>
          <a:p>
            <a:pPr>
              <a:lnSpc>
                <a:spcPct val="100000"/>
              </a:lnSpc>
              <a:spcBef>
                <a:spcPts val="600"/>
              </a:spcBef>
            </a:pPr>
            <a:endParaRPr lang="en-GB" dirty="0">
              <a:ea typeface="+mn-lt"/>
              <a:cs typeface="+mn-lt"/>
            </a:endParaRPr>
          </a:p>
          <a:p>
            <a:pPr>
              <a:lnSpc>
                <a:spcPct val="100000"/>
              </a:lnSpc>
              <a:spcBef>
                <a:spcPts val="600"/>
              </a:spcBef>
            </a:pPr>
            <a:r>
              <a:rPr lang="en-GB" dirty="0">
                <a:ea typeface="+mn-lt"/>
                <a:cs typeface="+mn-lt"/>
              </a:rPr>
              <a:t>This includes written records, computer records and verbal information.</a:t>
            </a:r>
            <a:endParaRPr lang="en-US" dirty="0">
              <a:ea typeface="+mn-lt"/>
              <a:cs typeface="+mn-lt"/>
            </a:endParaRPr>
          </a:p>
          <a:p>
            <a:pPr>
              <a:lnSpc>
                <a:spcPct val="100000"/>
              </a:lnSpc>
              <a:spcBef>
                <a:spcPts val="600"/>
              </a:spcBef>
            </a:pPr>
            <a:endParaRPr lang="en-GB" dirty="0">
              <a:ea typeface="+mn-lt"/>
              <a:cs typeface="+mn-lt"/>
            </a:endParaRPr>
          </a:p>
          <a:p>
            <a:endParaRPr lang="en-GB" dirty="0">
              <a:cs typeface="Calibri"/>
            </a:endParaRPr>
          </a:p>
          <a:p>
            <a:endParaRPr lang="en-GB" dirty="0">
              <a:cs typeface="Calibri"/>
            </a:endParaRPr>
          </a:p>
        </p:txBody>
      </p:sp>
      <p:pic>
        <p:nvPicPr>
          <p:cNvPr id="5" name="Picture 5" descr="A picture containing drawing&#10;&#10;Description automatically generated">
            <a:extLst>
              <a:ext uri="{FF2B5EF4-FFF2-40B4-BE49-F238E27FC236}">
                <a16:creationId xmlns:a16="http://schemas.microsoft.com/office/drawing/2014/main" id="{6099ACAA-925B-4260-A38B-23CAFAF6A4A4}"/>
              </a:ext>
            </a:extLst>
          </p:cNvPr>
          <p:cNvPicPr>
            <a:picLocks noGrp="1" noChangeAspect="1"/>
          </p:cNvPicPr>
          <p:nvPr>
            <p:ph sz="half" idx="2"/>
          </p:nvPr>
        </p:nvPicPr>
        <p:blipFill>
          <a:blip r:embed="rId2"/>
          <a:stretch>
            <a:fillRect/>
          </a:stretch>
        </p:blipFill>
        <p:spPr>
          <a:xfrm>
            <a:off x="6862043" y="2168451"/>
            <a:ext cx="4995233" cy="3320630"/>
          </a:xfrm>
        </p:spPr>
      </p:pic>
    </p:spTree>
    <p:extLst>
      <p:ext uri="{BB962C8B-B14F-4D97-AF65-F5344CB8AC3E}">
        <p14:creationId xmlns:p14="http://schemas.microsoft.com/office/powerpoint/2010/main" val="15188581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6E067-3497-487B-B5F7-532A1D862261}"/>
              </a:ext>
            </a:extLst>
          </p:cNvPr>
          <p:cNvSpPr>
            <a:spLocks noGrp="1"/>
          </p:cNvSpPr>
          <p:nvPr>
            <p:ph type="title"/>
          </p:nvPr>
        </p:nvSpPr>
        <p:spPr>
          <a:solidFill>
            <a:srgbClr val="FFFF00"/>
          </a:solidFill>
        </p:spPr>
        <p:txBody>
          <a:bodyPr/>
          <a:lstStyle/>
          <a:p>
            <a:pPr algn="ctr"/>
            <a:r>
              <a:rPr lang="en-GB" dirty="0">
                <a:latin typeface="Calibri"/>
                <a:cs typeface="Calibri"/>
              </a:rPr>
              <a:t>Confidentiality</a:t>
            </a:r>
            <a:endParaRPr lang="en-US" dirty="0"/>
          </a:p>
        </p:txBody>
      </p:sp>
      <p:sp>
        <p:nvSpPr>
          <p:cNvPr id="3" name="Content Placeholder 2">
            <a:extLst>
              <a:ext uri="{FF2B5EF4-FFF2-40B4-BE49-F238E27FC236}">
                <a16:creationId xmlns:a16="http://schemas.microsoft.com/office/drawing/2014/main" id="{CAD8D9FD-0969-47B9-A4DB-95EA5D49EA81}"/>
              </a:ext>
            </a:extLst>
          </p:cNvPr>
          <p:cNvSpPr>
            <a:spLocks noGrp="1"/>
          </p:cNvSpPr>
          <p:nvPr>
            <p:ph sz="half" idx="1"/>
          </p:nvPr>
        </p:nvSpPr>
        <p:spPr>
          <a:xfrm>
            <a:off x="133710" y="1840002"/>
            <a:ext cx="5886090" cy="4840168"/>
          </a:xfrm>
        </p:spPr>
        <p:txBody>
          <a:bodyPr vert="horz" lIns="91440" tIns="45720" rIns="91440" bIns="45720" rtlCol="0" anchor="t">
            <a:normAutofit/>
          </a:bodyPr>
          <a:lstStyle/>
          <a:p>
            <a:pPr>
              <a:lnSpc>
                <a:spcPct val="100000"/>
              </a:lnSpc>
              <a:spcBef>
                <a:spcPts val="600"/>
              </a:spcBef>
            </a:pPr>
            <a:r>
              <a:rPr lang="en-GB" dirty="0">
                <a:ea typeface="+mn-lt"/>
                <a:cs typeface="+mn-lt"/>
              </a:rPr>
              <a:t>A health and social care worker will know a great deal about the person they are looking after.</a:t>
            </a:r>
            <a:endParaRPr lang="en-US" dirty="0">
              <a:ea typeface="+mn-lt"/>
              <a:cs typeface="+mn-lt"/>
            </a:endParaRPr>
          </a:p>
          <a:p>
            <a:pPr>
              <a:lnSpc>
                <a:spcPct val="100000"/>
              </a:lnSpc>
              <a:spcBef>
                <a:spcPts val="600"/>
              </a:spcBef>
            </a:pPr>
            <a:endParaRPr lang="en-US">
              <a:ea typeface="+mn-lt"/>
              <a:cs typeface="+mn-lt"/>
            </a:endParaRPr>
          </a:p>
          <a:p>
            <a:pPr>
              <a:lnSpc>
                <a:spcPct val="100000"/>
              </a:lnSpc>
              <a:spcBef>
                <a:spcPts val="600"/>
              </a:spcBef>
            </a:pPr>
            <a:r>
              <a:rPr lang="en-GB" dirty="0">
                <a:ea typeface="+mn-lt"/>
                <a:cs typeface="+mn-lt"/>
              </a:rPr>
              <a:t>It is essential that the information is kept confidential and not passed on without the individual’s permission. </a:t>
            </a:r>
            <a:endParaRPr lang="en-GB" dirty="0"/>
          </a:p>
          <a:p>
            <a:pPr>
              <a:lnSpc>
                <a:spcPct val="100000"/>
              </a:lnSpc>
              <a:spcBef>
                <a:spcPts val="600"/>
              </a:spcBef>
            </a:pPr>
            <a:endParaRPr lang="en-GB" dirty="0">
              <a:ea typeface="+mn-lt"/>
              <a:cs typeface="+mn-lt"/>
            </a:endParaRPr>
          </a:p>
          <a:p>
            <a:endParaRPr lang="en-GB" dirty="0">
              <a:cs typeface="Calibri"/>
            </a:endParaRPr>
          </a:p>
          <a:p>
            <a:endParaRPr lang="en-GB" dirty="0">
              <a:cs typeface="Calibri"/>
            </a:endParaRPr>
          </a:p>
        </p:txBody>
      </p:sp>
      <p:pic>
        <p:nvPicPr>
          <p:cNvPr id="7" name="Picture 7" descr="A close up of a sign&#10;&#10;Description automatically generated">
            <a:extLst>
              <a:ext uri="{FF2B5EF4-FFF2-40B4-BE49-F238E27FC236}">
                <a16:creationId xmlns:a16="http://schemas.microsoft.com/office/drawing/2014/main" id="{679C7103-F346-4796-93CF-D1F8B7433AC9}"/>
              </a:ext>
            </a:extLst>
          </p:cNvPr>
          <p:cNvPicPr>
            <a:picLocks noGrp="1" noChangeAspect="1"/>
          </p:cNvPicPr>
          <p:nvPr>
            <p:ph sz="half" idx="2"/>
          </p:nvPr>
        </p:nvPicPr>
        <p:blipFill>
          <a:blip r:embed="rId2"/>
          <a:stretch>
            <a:fillRect/>
          </a:stretch>
        </p:blipFill>
        <p:spPr>
          <a:xfrm>
            <a:off x="6210659" y="2076795"/>
            <a:ext cx="5377850" cy="3173262"/>
          </a:xfrm>
        </p:spPr>
      </p:pic>
    </p:spTree>
    <p:extLst>
      <p:ext uri="{BB962C8B-B14F-4D97-AF65-F5344CB8AC3E}">
        <p14:creationId xmlns:p14="http://schemas.microsoft.com/office/powerpoint/2010/main" val="9552214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6E067-3497-487B-B5F7-532A1D862261}"/>
              </a:ext>
            </a:extLst>
          </p:cNvPr>
          <p:cNvSpPr>
            <a:spLocks noGrp="1"/>
          </p:cNvSpPr>
          <p:nvPr>
            <p:ph type="title"/>
          </p:nvPr>
        </p:nvSpPr>
        <p:spPr>
          <a:solidFill>
            <a:srgbClr val="FFFF00"/>
          </a:solidFill>
        </p:spPr>
        <p:txBody>
          <a:bodyPr/>
          <a:lstStyle/>
          <a:p>
            <a:pPr algn="ctr"/>
            <a:r>
              <a:rPr lang="en-GB" dirty="0">
                <a:latin typeface="Calibri"/>
                <a:cs typeface="Calibri"/>
              </a:rPr>
              <a:t>Confidentiality</a:t>
            </a:r>
            <a:endParaRPr lang="en-US" dirty="0"/>
          </a:p>
        </p:txBody>
      </p:sp>
      <p:sp>
        <p:nvSpPr>
          <p:cNvPr id="3" name="Content Placeholder 2">
            <a:extLst>
              <a:ext uri="{FF2B5EF4-FFF2-40B4-BE49-F238E27FC236}">
                <a16:creationId xmlns:a16="http://schemas.microsoft.com/office/drawing/2014/main" id="{CAD8D9FD-0969-47B9-A4DB-95EA5D49EA81}"/>
              </a:ext>
            </a:extLst>
          </p:cNvPr>
          <p:cNvSpPr>
            <a:spLocks noGrp="1"/>
          </p:cNvSpPr>
          <p:nvPr>
            <p:ph sz="half" idx="1"/>
          </p:nvPr>
        </p:nvSpPr>
        <p:spPr>
          <a:xfrm>
            <a:off x="133710" y="1825625"/>
            <a:ext cx="5886090" cy="4840168"/>
          </a:xfrm>
        </p:spPr>
        <p:txBody>
          <a:bodyPr vert="horz" lIns="91440" tIns="45720" rIns="91440" bIns="45720" rtlCol="0" anchor="t">
            <a:normAutofit/>
          </a:bodyPr>
          <a:lstStyle/>
          <a:p>
            <a:pPr>
              <a:lnSpc>
                <a:spcPct val="100000"/>
              </a:lnSpc>
              <a:spcBef>
                <a:spcPts val="600"/>
              </a:spcBef>
            </a:pPr>
            <a:r>
              <a:rPr lang="en-GB" dirty="0">
                <a:ea typeface="+mn-lt"/>
                <a:cs typeface="+mn-lt"/>
              </a:rPr>
              <a:t>Some information may have to be passed on from one care worker to another, from a nurse to a doctor, but this must be done with the individual’s permission. </a:t>
            </a:r>
            <a:endParaRPr lang="en-US" dirty="0">
              <a:ea typeface="+mn-lt"/>
              <a:cs typeface="+mn-lt"/>
            </a:endParaRPr>
          </a:p>
          <a:p>
            <a:pPr>
              <a:lnSpc>
                <a:spcPct val="100000"/>
              </a:lnSpc>
              <a:spcBef>
                <a:spcPts val="600"/>
              </a:spcBef>
            </a:pPr>
            <a:endParaRPr lang="en-GB" dirty="0">
              <a:ea typeface="+mn-lt"/>
              <a:cs typeface="+mn-lt"/>
            </a:endParaRPr>
          </a:p>
          <a:p>
            <a:pPr>
              <a:lnSpc>
                <a:spcPct val="100000"/>
              </a:lnSpc>
              <a:spcBef>
                <a:spcPts val="600"/>
              </a:spcBef>
            </a:pPr>
            <a:r>
              <a:rPr lang="en-GB" dirty="0">
                <a:ea typeface="+mn-lt"/>
                <a:cs typeface="+mn-lt"/>
              </a:rPr>
              <a:t>The death of a patient does not give you the right to break confidentiality.</a:t>
            </a:r>
            <a:endParaRPr lang="en-US" dirty="0">
              <a:ea typeface="+mn-lt"/>
              <a:cs typeface="+mn-lt"/>
            </a:endParaRPr>
          </a:p>
          <a:p>
            <a:pPr>
              <a:lnSpc>
                <a:spcPct val="100000"/>
              </a:lnSpc>
              <a:spcBef>
                <a:spcPts val="600"/>
              </a:spcBef>
            </a:pPr>
            <a:endParaRPr lang="en-GB" dirty="0">
              <a:cs typeface="Calibri"/>
            </a:endParaRPr>
          </a:p>
          <a:p>
            <a:pPr>
              <a:lnSpc>
                <a:spcPct val="100000"/>
              </a:lnSpc>
              <a:spcBef>
                <a:spcPts val="600"/>
              </a:spcBef>
            </a:pPr>
            <a:endParaRPr lang="en-GB" dirty="0">
              <a:ea typeface="+mn-lt"/>
              <a:cs typeface="+mn-lt"/>
            </a:endParaRPr>
          </a:p>
          <a:p>
            <a:endParaRPr lang="en-GB" dirty="0">
              <a:cs typeface="Calibri"/>
            </a:endParaRPr>
          </a:p>
          <a:p>
            <a:endParaRPr lang="en-GB" dirty="0">
              <a:cs typeface="Calibri"/>
            </a:endParaRPr>
          </a:p>
        </p:txBody>
      </p:sp>
      <p:pic>
        <p:nvPicPr>
          <p:cNvPr id="6" name="Picture 7" descr="A picture containing drawing&#10;&#10;Description automatically generated">
            <a:extLst>
              <a:ext uri="{FF2B5EF4-FFF2-40B4-BE49-F238E27FC236}">
                <a16:creationId xmlns:a16="http://schemas.microsoft.com/office/drawing/2014/main" id="{8ADA4F8E-BE06-4E15-8081-811366FF94E1}"/>
              </a:ext>
            </a:extLst>
          </p:cNvPr>
          <p:cNvPicPr>
            <a:picLocks noGrp="1" noChangeAspect="1"/>
          </p:cNvPicPr>
          <p:nvPr>
            <p:ph sz="half" idx="2"/>
          </p:nvPr>
        </p:nvPicPr>
        <p:blipFill>
          <a:blip r:embed="rId2"/>
          <a:stretch>
            <a:fillRect/>
          </a:stretch>
        </p:blipFill>
        <p:spPr>
          <a:xfrm>
            <a:off x="6730401" y="2100697"/>
            <a:ext cx="4395877" cy="3326741"/>
          </a:xfrm>
        </p:spPr>
      </p:pic>
    </p:spTree>
    <p:extLst>
      <p:ext uri="{BB962C8B-B14F-4D97-AF65-F5344CB8AC3E}">
        <p14:creationId xmlns:p14="http://schemas.microsoft.com/office/powerpoint/2010/main" val="4101669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6E067-3497-487B-B5F7-532A1D862261}"/>
              </a:ext>
            </a:extLst>
          </p:cNvPr>
          <p:cNvSpPr>
            <a:spLocks noGrp="1"/>
          </p:cNvSpPr>
          <p:nvPr>
            <p:ph type="title"/>
          </p:nvPr>
        </p:nvSpPr>
        <p:spPr>
          <a:solidFill>
            <a:srgbClr val="FFFF00"/>
          </a:solidFill>
        </p:spPr>
        <p:txBody>
          <a:bodyPr/>
          <a:lstStyle/>
          <a:p>
            <a:pPr algn="ctr"/>
            <a:r>
              <a:rPr lang="en-GB" dirty="0">
                <a:latin typeface="Calibri"/>
                <a:cs typeface="Calibri"/>
              </a:rPr>
              <a:t>Confidentiality</a:t>
            </a:r>
            <a:endParaRPr lang="en-US" dirty="0"/>
          </a:p>
        </p:txBody>
      </p:sp>
      <p:sp>
        <p:nvSpPr>
          <p:cNvPr id="3" name="Content Placeholder 2">
            <a:extLst>
              <a:ext uri="{FF2B5EF4-FFF2-40B4-BE49-F238E27FC236}">
                <a16:creationId xmlns:a16="http://schemas.microsoft.com/office/drawing/2014/main" id="{CAD8D9FD-0969-47B9-A4DB-95EA5D49EA81}"/>
              </a:ext>
            </a:extLst>
          </p:cNvPr>
          <p:cNvSpPr>
            <a:spLocks noGrp="1"/>
          </p:cNvSpPr>
          <p:nvPr>
            <p:ph sz="half" idx="1"/>
          </p:nvPr>
        </p:nvSpPr>
        <p:spPr>
          <a:xfrm>
            <a:off x="133710" y="1825625"/>
            <a:ext cx="5886090" cy="4840168"/>
          </a:xfrm>
        </p:spPr>
        <p:txBody>
          <a:bodyPr vert="horz" lIns="91440" tIns="45720" rIns="91440" bIns="45720" rtlCol="0" anchor="t">
            <a:normAutofit/>
          </a:bodyPr>
          <a:lstStyle/>
          <a:p>
            <a:pPr>
              <a:lnSpc>
                <a:spcPct val="100000"/>
              </a:lnSpc>
              <a:spcBef>
                <a:spcPts val="600"/>
              </a:spcBef>
            </a:pPr>
            <a:r>
              <a:rPr lang="en-GB" dirty="0">
                <a:ea typeface="+mn-lt"/>
                <a:cs typeface="+mn-lt"/>
              </a:rPr>
              <a:t>Confidentiality can be broken only in exceptional circumstances</a:t>
            </a:r>
            <a:endParaRPr lang="en-US" dirty="0">
              <a:ea typeface="+mn-lt"/>
              <a:cs typeface="+mn-lt"/>
            </a:endParaRPr>
          </a:p>
          <a:p>
            <a:pPr>
              <a:lnSpc>
                <a:spcPct val="100000"/>
              </a:lnSpc>
              <a:spcBef>
                <a:spcPts val="600"/>
              </a:spcBef>
            </a:pPr>
            <a:endParaRPr lang="en-GB" dirty="0">
              <a:ea typeface="+mn-lt"/>
              <a:cs typeface="+mn-lt"/>
            </a:endParaRPr>
          </a:p>
          <a:p>
            <a:pPr>
              <a:lnSpc>
                <a:spcPct val="100000"/>
              </a:lnSpc>
              <a:spcBef>
                <a:spcPts val="600"/>
              </a:spcBef>
            </a:pPr>
            <a:r>
              <a:rPr lang="en-GB" dirty="0">
                <a:ea typeface="+mn-lt"/>
                <a:cs typeface="+mn-lt"/>
              </a:rPr>
              <a:t>If the individual is at risk or if the public is at risk.</a:t>
            </a:r>
            <a:endParaRPr lang="en-US" dirty="0">
              <a:ea typeface="+mn-lt"/>
              <a:cs typeface="+mn-lt"/>
            </a:endParaRPr>
          </a:p>
          <a:p>
            <a:pPr>
              <a:lnSpc>
                <a:spcPct val="100000"/>
              </a:lnSpc>
              <a:spcBef>
                <a:spcPts val="600"/>
              </a:spcBef>
            </a:pPr>
            <a:endParaRPr lang="en-GB" dirty="0">
              <a:ea typeface="+mn-lt"/>
              <a:cs typeface="+mn-lt"/>
            </a:endParaRPr>
          </a:p>
          <a:p>
            <a:pPr>
              <a:lnSpc>
                <a:spcPct val="100000"/>
              </a:lnSpc>
              <a:spcBef>
                <a:spcPts val="600"/>
              </a:spcBef>
            </a:pPr>
            <a:endParaRPr lang="en-GB" dirty="0">
              <a:cs typeface="Calibri"/>
            </a:endParaRPr>
          </a:p>
          <a:p>
            <a:pPr>
              <a:lnSpc>
                <a:spcPct val="100000"/>
              </a:lnSpc>
              <a:spcBef>
                <a:spcPts val="600"/>
              </a:spcBef>
            </a:pPr>
            <a:endParaRPr lang="en-GB" dirty="0">
              <a:ea typeface="+mn-lt"/>
              <a:cs typeface="+mn-lt"/>
            </a:endParaRPr>
          </a:p>
          <a:p>
            <a:endParaRPr lang="en-GB" dirty="0">
              <a:cs typeface="Calibri"/>
            </a:endParaRPr>
          </a:p>
          <a:p>
            <a:endParaRPr lang="en-GB" dirty="0">
              <a:cs typeface="Calibri"/>
            </a:endParaRPr>
          </a:p>
        </p:txBody>
      </p:sp>
      <p:pic>
        <p:nvPicPr>
          <p:cNvPr id="7" name="Picture 7" descr="A picture containing building, drawing&#10;&#10;Description automatically generated">
            <a:extLst>
              <a:ext uri="{FF2B5EF4-FFF2-40B4-BE49-F238E27FC236}">
                <a16:creationId xmlns:a16="http://schemas.microsoft.com/office/drawing/2014/main" id="{5EA46162-4363-4AD1-A477-BC1B5557245A}"/>
              </a:ext>
            </a:extLst>
          </p:cNvPr>
          <p:cNvPicPr>
            <a:picLocks noGrp="1" noChangeAspect="1"/>
          </p:cNvPicPr>
          <p:nvPr>
            <p:ph sz="half" idx="2"/>
          </p:nvPr>
        </p:nvPicPr>
        <p:blipFill>
          <a:blip r:embed="rId2"/>
          <a:stretch>
            <a:fillRect/>
          </a:stretch>
        </p:blipFill>
        <p:spPr>
          <a:xfrm>
            <a:off x="5779608" y="2305665"/>
            <a:ext cx="5938028" cy="2844919"/>
          </a:xfrm>
        </p:spPr>
      </p:pic>
    </p:spTree>
    <p:extLst>
      <p:ext uri="{BB962C8B-B14F-4D97-AF65-F5344CB8AC3E}">
        <p14:creationId xmlns:p14="http://schemas.microsoft.com/office/powerpoint/2010/main" val="22076347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93DAF5-B052-43E1-BFD8-CBFDC29E457F}"/>
              </a:ext>
            </a:extLst>
          </p:cNvPr>
          <p:cNvSpPr>
            <a:spLocks noGrp="1"/>
          </p:cNvSpPr>
          <p:nvPr>
            <p:ph type="title"/>
          </p:nvPr>
        </p:nvSpPr>
        <p:spPr>
          <a:solidFill>
            <a:srgbClr val="FFFF00"/>
          </a:solidFill>
          <a:ln>
            <a:solidFill>
              <a:srgbClr val="4472C4"/>
            </a:solidFill>
          </a:ln>
        </p:spPr>
        <p:txBody>
          <a:bodyPr/>
          <a:lstStyle/>
          <a:p>
            <a:pPr algn="ctr"/>
            <a:r>
              <a:rPr lang="en-GB" b="1" dirty="0">
                <a:cs typeface="Calibri Light" panose="020F0302020204030204"/>
              </a:rPr>
              <a:t>Case Studies</a:t>
            </a:r>
          </a:p>
        </p:txBody>
      </p:sp>
      <p:sp>
        <p:nvSpPr>
          <p:cNvPr id="3" name="Text Placeholder 2">
            <a:extLst>
              <a:ext uri="{FF2B5EF4-FFF2-40B4-BE49-F238E27FC236}">
                <a16:creationId xmlns:a16="http://schemas.microsoft.com/office/drawing/2014/main" id="{7DD78A42-1CA8-4D8E-8B26-FCDDBBF60278}"/>
              </a:ext>
            </a:extLst>
          </p:cNvPr>
          <p:cNvSpPr>
            <a:spLocks noGrp="1"/>
          </p:cNvSpPr>
          <p:nvPr>
            <p:ph type="body" idx="1"/>
          </p:nvPr>
        </p:nvSpPr>
        <p:spPr>
          <a:ln>
            <a:solidFill>
              <a:srgbClr val="4472C4"/>
            </a:solidFill>
          </a:ln>
        </p:spPr>
        <p:txBody>
          <a:bodyPr>
            <a:normAutofit/>
          </a:bodyPr>
          <a:lstStyle/>
          <a:p>
            <a:pPr algn="ctr"/>
            <a:r>
              <a:rPr lang="en-GB" sz="3200" dirty="0">
                <a:solidFill>
                  <a:srgbClr val="FFC000"/>
                </a:solidFill>
                <a:cs typeface="Calibri"/>
              </a:rPr>
              <a:t>Case Study A</a:t>
            </a:r>
          </a:p>
        </p:txBody>
      </p:sp>
      <p:sp>
        <p:nvSpPr>
          <p:cNvPr id="4" name="Content Placeholder 3">
            <a:extLst>
              <a:ext uri="{FF2B5EF4-FFF2-40B4-BE49-F238E27FC236}">
                <a16:creationId xmlns:a16="http://schemas.microsoft.com/office/drawing/2014/main" id="{C88D6BE1-43A3-467E-A951-3E4F963CBBA5}"/>
              </a:ext>
            </a:extLst>
          </p:cNvPr>
          <p:cNvSpPr>
            <a:spLocks noGrp="1"/>
          </p:cNvSpPr>
          <p:nvPr>
            <p:ph sz="half" idx="2"/>
          </p:nvPr>
        </p:nvSpPr>
        <p:spPr>
          <a:ln>
            <a:solidFill>
              <a:srgbClr val="4472C4"/>
            </a:solidFill>
          </a:ln>
        </p:spPr>
        <p:txBody>
          <a:bodyPr vert="horz" lIns="91440" tIns="45720" rIns="91440" bIns="45720" rtlCol="0" anchor="t">
            <a:normAutofit/>
          </a:bodyPr>
          <a:lstStyle/>
          <a:p>
            <a:pPr marL="0" indent="0">
              <a:buNone/>
            </a:pPr>
            <a:r>
              <a:rPr lang="en-GB" dirty="0">
                <a:ea typeface="+mn-lt"/>
                <a:cs typeface="+mn-lt"/>
              </a:rPr>
              <a:t>Siân is 45 and is an experienced health care assistant. She works on a male surgical ward in a large hospital. Siân works as part of a team of health care assistants, registered nurses and other professionals...</a:t>
            </a:r>
            <a:endParaRPr lang="en-US" dirty="0"/>
          </a:p>
        </p:txBody>
      </p:sp>
      <p:sp>
        <p:nvSpPr>
          <p:cNvPr id="5" name="Text Placeholder 4">
            <a:extLst>
              <a:ext uri="{FF2B5EF4-FFF2-40B4-BE49-F238E27FC236}">
                <a16:creationId xmlns:a16="http://schemas.microsoft.com/office/drawing/2014/main" id="{9A2D5ED2-5EA2-4653-8BA2-4208799AB93E}"/>
              </a:ext>
            </a:extLst>
          </p:cNvPr>
          <p:cNvSpPr>
            <a:spLocks noGrp="1"/>
          </p:cNvSpPr>
          <p:nvPr>
            <p:ph type="body" sz="quarter" idx="3"/>
          </p:nvPr>
        </p:nvSpPr>
        <p:spPr>
          <a:ln>
            <a:solidFill>
              <a:srgbClr val="4472C4"/>
            </a:solidFill>
          </a:ln>
        </p:spPr>
        <p:txBody>
          <a:bodyPr>
            <a:normAutofit/>
          </a:bodyPr>
          <a:lstStyle/>
          <a:p>
            <a:pPr algn="ctr"/>
            <a:r>
              <a:rPr lang="en-GB" sz="3200" dirty="0">
                <a:solidFill>
                  <a:srgbClr val="FFC000"/>
                </a:solidFill>
                <a:cs typeface="Calibri"/>
              </a:rPr>
              <a:t>Case Study B</a:t>
            </a:r>
            <a:endParaRPr lang="en-GB">
              <a:solidFill>
                <a:srgbClr val="FFC000"/>
              </a:solidFill>
              <a:cs typeface="Calibri" panose="020F0502020204030204"/>
            </a:endParaRPr>
          </a:p>
        </p:txBody>
      </p:sp>
      <p:sp>
        <p:nvSpPr>
          <p:cNvPr id="6" name="Content Placeholder 5">
            <a:extLst>
              <a:ext uri="{FF2B5EF4-FFF2-40B4-BE49-F238E27FC236}">
                <a16:creationId xmlns:a16="http://schemas.microsoft.com/office/drawing/2014/main" id="{06DBCD08-CA6C-4B27-9E9D-3633B60ABF80}"/>
              </a:ext>
            </a:extLst>
          </p:cNvPr>
          <p:cNvSpPr>
            <a:spLocks noGrp="1"/>
          </p:cNvSpPr>
          <p:nvPr>
            <p:ph sz="quarter" idx="4"/>
          </p:nvPr>
        </p:nvSpPr>
        <p:spPr>
          <a:ln>
            <a:solidFill>
              <a:srgbClr val="4472C4"/>
            </a:solidFill>
          </a:ln>
        </p:spPr>
        <p:txBody>
          <a:bodyPr vert="horz" lIns="91440" tIns="45720" rIns="91440" bIns="45720" rtlCol="0" anchor="t">
            <a:normAutofit/>
          </a:bodyPr>
          <a:lstStyle/>
          <a:p>
            <a:pPr marL="0" indent="0">
              <a:buNone/>
            </a:pPr>
            <a:r>
              <a:rPr lang="en-GB" dirty="0">
                <a:ea typeface="+mn-lt"/>
                <a:cs typeface="+mn-lt"/>
              </a:rPr>
              <a:t>Gwen is 80 years old and is a Welsh speaker. She lives alone in her own home and is living with dementia. Gwen’s husband recently passed away and since then she has been finding it difficult to manage some daily living activities...</a:t>
            </a:r>
            <a:endParaRPr lang="en-GB" dirty="0">
              <a:cs typeface="Calibri"/>
            </a:endParaRPr>
          </a:p>
        </p:txBody>
      </p:sp>
      <p:pic>
        <p:nvPicPr>
          <p:cNvPr id="7" name="Picture 7" descr="A picture containing drawing&#10;&#10;Description automatically generated">
            <a:extLst>
              <a:ext uri="{FF2B5EF4-FFF2-40B4-BE49-F238E27FC236}">
                <a16:creationId xmlns:a16="http://schemas.microsoft.com/office/drawing/2014/main" id="{D741F490-A4ED-47C3-9D15-4A9C53E1ADB8}"/>
              </a:ext>
            </a:extLst>
          </p:cNvPr>
          <p:cNvPicPr>
            <a:picLocks noChangeAspect="1"/>
          </p:cNvPicPr>
          <p:nvPr/>
        </p:nvPicPr>
        <p:blipFill>
          <a:blip r:embed="rId2"/>
          <a:stretch>
            <a:fillRect/>
          </a:stretch>
        </p:blipFill>
        <p:spPr>
          <a:xfrm>
            <a:off x="4417534" y="4856043"/>
            <a:ext cx="1171575" cy="1171575"/>
          </a:xfrm>
          <a:prstGeom prst="rect">
            <a:avLst/>
          </a:prstGeom>
        </p:spPr>
      </p:pic>
      <p:pic>
        <p:nvPicPr>
          <p:cNvPr id="8" name="Picture 8" descr="A close up of a sign&#10;&#10;Description automatically generated">
            <a:extLst>
              <a:ext uri="{FF2B5EF4-FFF2-40B4-BE49-F238E27FC236}">
                <a16:creationId xmlns:a16="http://schemas.microsoft.com/office/drawing/2014/main" id="{79AD3F1B-3672-49E7-A18F-3EF2BEC37337}"/>
              </a:ext>
            </a:extLst>
          </p:cNvPr>
          <p:cNvPicPr>
            <a:picLocks noChangeAspect="1"/>
          </p:cNvPicPr>
          <p:nvPr/>
        </p:nvPicPr>
        <p:blipFill>
          <a:blip r:embed="rId3"/>
          <a:stretch>
            <a:fillRect/>
          </a:stretch>
        </p:blipFill>
        <p:spPr>
          <a:xfrm>
            <a:off x="9812457" y="5218171"/>
            <a:ext cx="2041763" cy="1482486"/>
          </a:xfrm>
          <a:prstGeom prst="rect">
            <a:avLst/>
          </a:prstGeom>
        </p:spPr>
      </p:pic>
    </p:spTree>
    <p:extLst>
      <p:ext uri="{BB962C8B-B14F-4D97-AF65-F5344CB8AC3E}">
        <p14:creationId xmlns:p14="http://schemas.microsoft.com/office/powerpoint/2010/main" val="16905091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6E067-3497-487B-B5F7-532A1D862261}"/>
              </a:ext>
            </a:extLst>
          </p:cNvPr>
          <p:cNvSpPr>
            <a:spLocks noGrp="1"/>
          </p:cNvSpPr>
          <p:nvPr>
            <p:ph type="title"/>
          </p:nvPr>
        </p:nvSpPr>
        <p:spPr>
          <a:solidFill>
            <a:srgbClr val="FFFF00"/>
          </a:solidFill>
        </p:spPr>
        <p:txBody>
          <a:bodyPr/>
          <a:lstStyle/>
          <a:p>
            <a:pPr algn="ctr"/>
            <a:r>
              <a:rPr lang="en-GB" b="1">
                <a:latin typeface="Calibri"/>
                <a:ea typeface="+mj-lt"/>
                <a:cs typeface="Calibri"/>
              </a:rPr>
              <a:t>Core Values &amp; Principles of Care</a:t>
            </a:r>
          </a:p>
        </p:txBody>
      </p:sp>
      <p:sp>
        <p:nvSpPr>
          <p:cNvPr id="3" name="Content Placeholder 2">
            <a:extLst>
              <a:ext uri="{FF2B5EF4-FFF2-40B4-BE49-F238E27FC236}">
                <a16:creationId xmlns:a16="http://schemas.microsoft.com/office/drawing/2014/main" id="{CAD8D9FD-0969-47B9-A4DB-95EA5D49EA81}"/>
              </a:ext>
            </a:extLst>
          </p:cNvPr>
          <p:cNvSpPr>
            <a:spLocks noGrp="1"/>
          </p:cNvSpPr>
          <p:nvPr>
            <p:ph sz="half" idx="1"/>
          </p:nvPr>
        </p:nvSpPr>
        <p:spPr/>
        <p:txBody>
          <a:bodyPr vert="horz" lIns="91440" tIns="45720" rIns="91440" bIns="45720" rtlCol="0" anchor="t">
            <a:normAutofit/>
          </a:bodyPr>
          <a:lstStyle/>
          <a:p>
            <a:endParaRPr lang="en-GB" dirty="0">
              <a:cs typeface="Calibri"/>
            </a:endParaRPr>
          </a:p>
          <a:p>
            <a:endParaRPr lang="en-GB" dirty="0">
              <a:cs typeface="Calibri"/>
            </a:endParaRPr>
          </a:p>
        </p:txBody>
      </p:sp>
      <p:sp>
        <p:nvSpPr>
          <p:cNvPr id="4" name="Content Placeholder 3">
            <a:extLst>
              <a:ext uri="{FF2B5EF4-FFF2-40B4-BE49-F238E27FC236}">
                <a16:creationId xmlns:a16="http://schemas.microsoft.com/office/drawing/2014/main" id="{FE4C8391-DC73-4633-9966-359A6401BDEF}"/>
              </a:ext>
            </a:extLst>
          </p:cNvPr>
          <p:cNvSpPr>
            <a:spLocks noGrp="1"/>
          </p:cNvSpPr>
          <p:nvPr>
            <p:ph sz="half" idx="2"/>
          </p:nvPr>
        </p:nvSpPr>
        <p:spPr/>
        <p:txBody>
          <a:bodyPr vert="horz" lIns="91440" tIns="45720" rIns="91440" bIns="45720" rtlCol="0" anchor="t">
            <a:normAutofit/>
          </a:bodyPr>
          <a:lstStyle/>
          <a:p>
            <a:pPr marL="0" indent="0" algn="ctr">
              <a:buNone/>
            </a:pPr>
            <a:endParaRPr lang="en-GB" sz="3200" b="1" dirty="0">
              <a:cs typeface="Calibri"/>
            </a:endParaRPr>
          </a:p>
          <a:p>
            <a:pPr marL="0" indent="0" algn="ctr">
              <a:buNone/>
            </a:pPr>
            <a:endParaRPr lang="en-GB" sz="3200" b="1" dirty="0">
              <a:cs typeface="Calibri"/>
            </a:endParaRPr>
          </a:p>
          <a:p>
            <a:pPr marL="0" indent="0" algn="ctr">
              <a:buNone/>
            </a:pPr>
            <a:r>
              <a:rPr lang="en-GB" sz="3200" b="1">
                <a:cs typeface="Calibri"/>
              </a:rPr>
              <a:t>Co-production</a:t>
            </a:r>
            <a:endParaRPr lang="en-GB" sz="3200" b="1">
              <a:ea typeface="+mn-lt"/>
              <a:cs typeface="+mn-lt"/>
            </a:endParaRPr>
          </a:p>
          <a:p>
            <a:endParaRPr lang="en-GB" dirty="0">
              <a:cs typeface="Calibri"/>
            </a:endParaRPr>
          </a:p>
        </p:txBody>
      </p:sp>
      <p:pic>
        <p:nvPicPr>
          <p:cNvPr id="6" name="Picture 5" descr="A close up of a logo&#10;&#10;Description automatically generated">
            <a:extLst>
              <a:ext uri="{FF2B5EF4-FFF2-40B4-BE49-F238E27FC236}">
                <a16:creationId xmlns:a16="http://schemas.microsoft.com/office/drawing/2014/main" id="{1270FFAE-9C45-44F2-85C4-CEC927A3F4D3}"/>
              </a:ext>
            </a:extLst>
          </p:cNvPr>
          <p:cNvPicPr>
            <a:picLocks noChangeAspect="1"/>
          </p:cNvPicPr>
          <p:nvPr/>
        </p:nvPicPr>
        <p:blipFill>
          <a:blip r:embed="rId2"/>
          <a:stretch>
            <a:fillRect/>
          </a:stretch>
        </p:blipFill>
        <p:spPr>
          <a:xfrm>
            <a:off x="1607017" y="2261447"/>
            <a:ext cx="3651849" cy="3222325"/>
          </a:xfrm>
          <a:prstGeom prst="rect">
            <a:avLst/>
          </a:prstGeom>
        </p:spPr>
      </p:pic>
    </p:spTree>
    <p:extLst>
      <p:ext uri="{BB962C8B-B14F-4D97-AF65-F5344CB8AC3E}">
        <p14:creationId xmlns:p14="http://schemas.microsoft.com/office/powerpoint/2010/main" val="9221632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6E067-3497-487B-B5F7-532A1D862261}"/>
              </a:ext>
            </a:extLst>
          </p:cNvPr>
          <p:cNvSpPr>
            <a:spLocks noGrp="1"/>
          </p:cNvSpPr>
          <p:nvPr>
            <p:ph type="title"/>
          </p:nvPr>
        </p:nvSpPr>
        <p:spPr>
          <a:solidFill>
            <a:srgbClr val="FFFF00"/>
          </a:solidFill>
        </p:spPr>
        <p:txBody>
          <a:bodyPr/>
          <a:lstStyle/>
          <a:p>
            <a:pPr algn="ctr"/>
            <a:r>
              <a:rPr lang="en-GB" dirty="0">
                <a:latin typeface="Calibri"/>
                <a:cs typeface="Calibri"/>
              </a:rPr>
              <a:t>Co-production</a:t>
            </a:r>
            <a:endParaRPr lang="en-GB" dirty="0">
              <a:ea typeface="+mj-lt"/>
              <a:cs typeface="+mj-lt"/>
            </a:endParaRPr>
          </a:p>
        </p:txBody>
      </p:sp>
      <p:sp>
        <p:nvSpPr>
          <p:cNvPr id="3" name="Content Placeholder 2">
            <a:extLst>
              <a:ext uri="{FF2B5EF4-FFF2-40B4-BE49-F238E27FC236}">
                <a16:creationId xmlns:a16="http://schemas.microsoft.com/office/drawing/2014/main" id="{CAD8D9FD-0969-47B9-A4DB-95EA5D49EA81}"/>
              </a:ext>
            </a:extLst>
          </p:cNvPr>
          <p:cNvSpPr>
            <a:spLocks noGrp="1"/>
          </p:cNvSpPr>
          <p:nvPr>
            <p:ph sz="half" idx="1"/>
          </p:nvPr>
        </p:nvSpPr>
        <p:spPr>
          <a:xfrm>
            <a:off x="205597" y="1825625"/>
            <a:ext cx="5814203" cy="4840168"/>
          </a:xfrm>
          <a:ln>
            <a:solidFill>
              <a:srgbClr val="FFFF00"/>
            </a:solidFill>
          </a:ln>
        </p:spPr>
        <p:txBody>
          <a:bodyPr vert="horz" lIns="91440" tIns="45720" rIns="91440" bIns="45720" rtlCol="0" anchor="t">
            <a:normAutofit/>
          </a:bodyPr>
          <a:lstStyle/>
          <a:p>
            <a:r>
              <a:rPr lang="en-GB" dirty="0">
                <a:ea typeface="+mn-lt"/>
                <a:cs typeface="+mn-lt"/>
              </a:rPr>
              <a:t>Co-production is one of the main principles of the Social Services and Well-being (Wales) Act 2014. It means working with and involving individuals, their family, friends and carers to make sure their care and support is the best it can be.</a:t>
            </a:r>
          </a:p>
          <a:p>
            <a:endParaRPr lang="en-GB" dirty="0">
              <a:cs typeface="Calibri"/>
            </a:endParaRPr>
          </a:p>
        </p:txBody>
      </p:sp>
      <p:pic>
        <p:nvPicPr>
          <p:cNvPr id="5" name="Picture 5" descr="A picture containing bottle, indoor, skiing, table&#10;&#10;Description automatically generated">
            <a:extLst>
              <a:ext uri="{FF2B5EF4-FFF2-40B4-BE49-F238E27FC236}">
                <a16:creationId xmlns:a16="http://schemas.microsoft.com/office/drawing/2014/main" id="{5B3B1A0B-1CDE-452D-9370-F2DDD6B1BC9B}"/>
              </a:ext>
            </a:extLst>
          </p:cNvPr>
          <p:cNvPicPr>
            <a:picLocks noGrp="1" noChangeAspect="1"/>
          </p:cNvPicPr>
          <p:nvPr>
            <p:ph sz="half" idx="2"/>
          </p:nvPr>
        </p:nvPicPr>
        <p:blipFill>
          <a:blip r:embed="rId2"/>
          <a:stretch>
            <a:fillRect/>
          </a:stretch>
        </p:blipFill>
        <p:spPr>
          <a:xfrm>
            <a:off x="6465229" y="1937065"/>
            <a:ext cx="5026863" cy="4157213"/>
          </a:xfrm>
          <a:ln>
            <a:solidFill>
              <a:srgbClr val="FFFF00"/>
            </a:solidFill>
          </a:ln>
        </p:spPr>
      </p:pic>
    </p:spTree>
    <p:extLst>
      <p:ext uri="{BB962C8B-B14F-4D97-AF65-F5344CB8AC3E}">
        <p14:creationId xmlns:p14="http://schemas.microsoft.com/office/powerpoint/2010/main" val="6890138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6E067-3497-487B-B5F7-532A1D862261}"/>
              </a:ext>
            </a:extLst>
          </p:cNvPr>
          <p:cNvSpPr>
            <a:spLocks noGrp="1"/>
          </p:cNvSpPr>
          <p:nvPr>
            <p:ph type="title"/>
          </p:nvPr>
        </p:nvSpPr>
        <p:spPr>
          <a:solidFill>
            <a:srgbClr val="FFFF00"/>
          </a:solidFill>
        </p:spPr>
        <p:txBody>
          <a:bodyPr/>
          <a:lstStyle/>
          <a:p>
            <a:pPr algn="ctr"/>
            <a:r>
              <a:rPr lang="en-GB" dirty="0">
                <a:latin typeface="Calibri"/>
                <a:cs typeface="Calibri"/>
              </a:rPr>
              <a:t>Co-production</a:t>
            </a:r>
            <a:endParaRPr lang="en-GB" dirty="0">
              <a:ea typeface="+mj-lt"/>
              <a:cs typeface="+mj-lt"/>
            </a:endParaRPr>
          </a:p>
        </p:txBody>
      </p:sp>
      <p:sp>
        <p:nvSpPr>
          <p:cNvPr id="3" name="Content Placeholder 2">
            <a:extLst>
              <a:ext uri="{FF2B5EF4-FFF2-40B4-BE49-F238E27FC236}">
                <a16:creationId xmlns:a16="http://schemas.microsoft.com/office/drawing/2014/main" id="{CAD8D9FD-0969-47B9-A4DB-95EA5D49EA81}"/>
              </a:ext>
            </a:extLst>
          </p:cNvPr>
          <p:cNvSpPr>
            <a:spLocks noGrp="1"/>
          </p:cNvSpPr>
          <p:nvPr>
            <p:ph sz="half" idx="1"/>
          </p:nvPr>
        </p:nvSpPr>
        <p:spPr>
          <a:xfrm>
            <a:off x="205597" y="1825625"/>
            <a:ext cx="5814203" cy="4840168"/>
          </a:xfrm>
          <a:ln>
            <a:solidFill>
              <a:srgbClr val="FFFF00"/>
            </a:solidFill>
          </a:ln>
        </p:spPr>
        <p:txBody>
          <a:bodyPr vert="horz" lIns="91440" tIns="45720" rIns="91440" bIns="45720" rtlCol="0" anchor="t">
            <a:normAutofit/>
          </a:bodyPr>
          <a:lstStyle/>
          <a:p>
            <a:r>
              <a:rPr lang="en-GB" b="1" dirty="0">
                <a:ea typeface="+mn-lt"/>
                <a:cs typeface="+mn-lt"/>
              </a:rPr>
              <a:t>Co-production</a:t>
            </a:r>
            <a:r>
              <a:rPr lang="en-GB" dirty="0">
                <a:ea typeface="+mn-lt"/>
                <a:cs typeface="+mn-lt"/>
              </a:rPr>
              <a:t> – encouraging individuals to become more involved in the design and delivery of services.</a:t>
            </a:r>
            <a:endParaRPr lang="en-GB" dirty="0">
              <a:cs typeface="Calibri"/>
            </a:endParaRPr>
          </a:p>
          <a:p>
            <a:endParaRPr lang="en-GB" dirty="0">
              <a:cs typeface="Calibri"/>
            </a:endParaRPr>
          </a:p>
          <a:p>
            <a:r>
              <a:rPr lang="en-GB" dirty="0">
                <a:ea typeface="+mn-lt"/>
                <a:cs typeface="+mn-lt"/>
              </a:rPr>
              <a:t>'"</a:t>
            </a:r>
            <a:r>
              <a:rPr lang="en-GB" b="1" dirty="0">
                <a:ea typeface="+mn-lt"/>
                <a:cs typeface="+mn-lt"/>
              </a:rPr>
              <a:t>Co</a:t>
            </a:r>
            <a:r>
              <a:rPr lang="en-GB" dirty="0">
                <a:ea typeface="+mn-lt"/>
                <a:cs typeface="+mn-lt"/>
              </a:rPr>
              <a:t>-</a:t>
            </a:r>
            <a:r>
              <a:rPr lang="en-GB" b="1" dirty="0">
                <a:ea typeface="+mn-lt"/>
                <a:cs typeface="+mn-lt"/>
              </a:rPr>
              <a:t>production</a:t>
            </a:r>
            <a:r>
              <a:rPr lang="en-GB" dirty="0">
                <a:ea typeface="+mn-lt"/>
                <a:cs typeface="+mn-lt"/>
              </a:rPr>
              <a:t>" is when an individual influences the support and services received, or when groups of people get together to influence the way that services are designed, commissioned and delivered. </a:t>
            </a:r>
          </a:p>
          <a:p>
            <a:endParaRPr lang="en-GB" dirty="0">
              <a:cs typeface="Calibri"/>
            </a:endParaRPr>
          </a:p>
        </p:txBody>
      </p:sp>
      <p:pic>
        <p:nvPicPr>
          <p:cNvPr id="5" name="Picture 5" descr="A picture containing drawing&#10;&#10;Description automatically generated">
            <a:extLst>
              <a:ext uri="{FF2B5EF4-FFF2-40B4-BE49-F238E27FC236}">
                <a16:creationId xmlns:a16="http://schemas.microsoft.com/office/drawing/2014/main" id="{E2A38F14-3BDB-43B7-8C7B-48B18EC74FBD}"/>
              </a:ext>
            </a:extLst>
          </p:cNvPr>
          <p:cNvPicPr>
            <a:picLocks noChangeAspect="1"/>
          </p:cNvPicPr>
          <p:nvPr/>
        </p:nvPicPr>
        <p:blipFill>
          <a:blip r:embed="rId2"/>
          <a:stretch>
            <a:fillRect/>
          </a:stretch>
        </p:blipFill>
        <p:spPr>
          <a:xfrm>
            <a:off x="6291532" y="2215206"/>
            <a:ext cx="5503652" cy="3088946"/>
          </a:xfrm>
          <a:prstGeom prst="rect">
            <a:avLst/>
          </a:prstGeom>
        </p:spPr>
      </p:pic>
    </p:spTree>
    <p:extLst>
      <p:ext uri="{BB962C8B-B14F-4D97-AF65-F5344CB8AC3E}">
        <p14:creationId xmlns:p14="http://schemas.microsoft.com/office/powerpoint/2010/main" val="26789528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5A0B5E-6ECA-4E6D-996B-78635051F07F}"/>
              </a:ext>
            </a:extLst>
          </p:cNvPr>
          <p:cNvSpPr>
            <a:spLocks noGrp="1"/>
          </p:cNvSpPr>
          <p:nvPr>
            <p:ph type="title"/>
          </p:nvPr>
        </p:nvSpPr>
        <p:spPr>
          <a:solidFill>
            <a:srgbClr val="FFFF00"/>
          </a:solidFill>
          <a:ln>
            <a:solidFill>
              <a:srgbClr val="FFFF00"/>
            </a:solidFill>
          </a:ln>
        </p:spPr>
        <p:txBody>
          <a:bodyPr/>
          <a:lstStyle/>
          <a:p>
            <a:pPr algn="ctr"/>
            <a:r>
              <a:rPr lang="en-GB" b="1" dirty="0">
                <a:cs typeface="Calibri Light"/>
              </a:rPr>
              <a:t>Co-production</a:t>
            </a:r>
            <a:endParaRPr lang="en-GB" b="1">
              <a:cs typeface="Calibri Light"/>
            </a:endParaRPr>
          </a:p>
        </p:txBody>
      </p:sp>
      <p:sp>
        <p:nvSpPr>
          <p:cNvPr id="3" name="Content Placeholder 2">
            <a:extLst>
              <a:ext uri="{FF2B5EF4-FFF2-40B4-BE49-F238E27FC236}">
                <a16:creationId xmlns:a16="http://schemas.microsoft.com/office/drawing/2014/main" id="{4F646DD9-D957-46CC-BEC5-FE0C828B3AD5}"/>
              </a:ext>
            </a:extLst>
          </p:cNvPr>
          <p:cNvSpPr>
            <a:spLocks noGrp="1"/>
          </p:cNvSpPr>
          <p:nvPr>
            <p:ph sz="half" idx="1"/>
          </p:nvPr>
        </p:nvSpPr>
        <p:spPr>
          <a:xfrm>
            <a:off x="148087" y="1998153"/>
            <a:ext cx="5181600" cy="4351338"/>
          </a:xfrm>
        </p:spPr>
        <p:txBody>
          <a:bodyPr vert="horz" lIns="91440" tIns="45720" rIns="91440" bIns="45720" rtlCol="0" anchor="t">
            <a:normAutofit fontScale="92500"/>
          </a:bodyPr>
          <a:lstStyle/>
          <a:p>
            <a:pPr marL="0" indent="0" algn="ctr">
              <a:buNone/>
            </a:pPr>
            <a:r>
              <a:rPr lang="en-GB" b="1" dirty="0">
                <a:cs typeface="Calibri"/>
              </a:rPr>
              <a:t>NHS Wales</a:t>
            </a:r>
            <a:endParaRPr lang="en-US"/>
          </a:p>
        </p:txBody>
      </p:sp>
      <p:sp>
        <p:nvSpPr>
          <p:cNvPr id="4" name="Content Placeholder 3">
            <a:extLst>
              <a:ext uri="{FF2B5EF4-FFF2-40B4-BE49-F238E27FC236}">
                <a16:creationId xmlns:a16="http://schemas.microsoft.com/office/drawing/2014/main" id="{03B922B5-43FF-4041-ACFB-153B07C38304}"/>
              </a:ext>
            </a:extLst>
          </p:cNvPr>
          <p:cNvSpPr>
            <a:spLocks noGrp="1"/>
          </p:cNvSpPr>
          <p:nvPr>
            <p:ph sz="half" idx="2"/>
          </p:nvPr>
        </p:nvSpPr>
        <p:spPr>
          <a:xfrm>
            <a:off x="4633823" y="1825625"/>
            <a:ext cx="7481977" cy="4782658"/>
          </a:xfrm>
        </p:spPr>
        <p:txBody>
          <a:bodyPr vert="horz" lIns="91440" tIns="45720" rIns="91440" bIns="45720" rtlCol="0" anchor="t">
            <a:normAutofit fontScale="92500"/>
          </a:bodyPr>
          <a:lstStyle/>
          <a:p>
            <a:pPr marL="0" indent="0">
              <a:buNone/>
            </a:pPr>
            <a:r>
              <a:rPr lang="en-GB" dirty="0">
                <a:ea typeface="+mn-lt"/>
                <a:cs typeface="+mn-lt"/>
              </a:rPr>
              <a:t>Co-production can support the delivery of person-centred care, which prioritises putting patients, their families and carers at the heart of all decisions and plans about health care.  It sees patients as equal partners in planning, developing and assessing care to make sure it is most appropriate for their needs.  </a:t>
            </a:r>
            <a:endParaRPr lang="en-US"/>
          </a:p>
          <a:p>
            <a:pPr marL="0" indent="0">
              <a:buNone/>
            </a:pPr>
            <a:r>
              <a:rPr lang="en-GB">
                <a:ea typeface="+mn-lt"/>
                <a:cs typeface="+mn-lt"/>
              </a:rPr>
              <a:t>Co-production is an </a:t>
            </a:r>
            <a:r>
              <a:rPr lang="en-GB" dirty="0">
                <a:ea typeface="+mn-lt"/>
                <a:cs typeface="+mn-lt"/>
              </a:rPr>
              <a:t>approach to public services which involves citizens, communities, and the professionals who support them, pooling their expertise to deliver more effective and sustainable outcomes and an improved experience for all involved.</a:t>
            </a:r>
            <a:br>
              <a:rPr lang="en-GB" dirty="0">
                <a:ea typeface="+mn-lt"/>
                <a:cs typeface="+mn-lt"/>
              </a:rPr>
            </a:br>
            <a:r>
              <a:rPr lang="en-GB" dirty="0">
                <a:ea typeface="+mn-lt"/>
                <a:cs typeface="+mn-lt"/>
              </a:rPr>
              <a:t> </a:t>
            </a:r>
            <a:endParaRPr lang="en-GB"/>
          </a:p>
          <a:p>
            <a:pPr marL="0" indent="0">
              <a:buNone/>
            </a:pPr>
            <a:endParaRPr lang="en-GB" dirty="0">
              <a:cs typeface="Calibri"/>
            </a:endParaRPr>
          </a:p>
        </p:txBody>
      </p:sp>
      <p:pic>
        <p:nvPicPr>
          <p:cNvPr id="5" name="Picture 5" descr="A picture containing drawing&#10;&#10;Description automatically generated">
            <a:extLst>
              <a:ext uri="{FF2B5EF4-FFF2-40B4-BE49-F238E27FC236}">
                <a16:creationId xmlns:a16="http://schemas.microsoft.com/office/drawing/2014/main" id="{ED5714F5-387E-47F9-81C3-AFD768B02D56}"/>
              </a:ext>
            </a:extLst>
          </p:cNvPr>
          <p:cNvPicPr>
            <a:picLocks noChangeAspect="1"/>
          </p:cNvPicPr>
          <p:nvPr/>
        </p:nvPicPr>
        <p:blipFill>
          <a:blip r:embed="rId2"/>
          <a:stretch>
            <a:fillRect/>
          </a:stretch>
        </p:blipFill>
        <p:spPr>
          <a:xfrm>
            <a:off x="267419" y="2941295"/>
            <a:ext cx="4080294" cy="2298126"/>
          </a:xfrm>
          <a:prstGeom prst="rect">
            <a:avLst/>
          </a:prstGeom>
        </p:spPr>
      </p:pic>
    </p:spTree>
    <p:extLst>
      <p:ext uri="{BB962C8B-B14F-4D97-AF65-F5344CB8AC3E}">
        <p14:creationId xmlns:p14="http://schemas.microsoft.com/office/powerpoint/2010/main" val="10677277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93DAF5-B052-43E1-BFD8-CBFDC29E457F}"/>
              </a:ext>
            </a:extLst>
          </p:cNvPr>
          <p:cNvSpPr>
            <a:spLocks noGrp="1"/>
          </p:cNvSpPr>
          <p:nvPr>
            <p:ph type="title"/>
          </p:nvPr>
        </p:nvSpPr>
        <p:spPr>
          <a:solidFill>
            <a:srgbClr val="FFFF00"/>
          </a:solidFill>
          <a:ln>
            <a:solidFill>
              <a:srgbClr val="4472C4"/>
            </a:solidFill>
          </a:ln>
        </p:spPr>
        <p:txBody>
          <a:bodyPr/>
          <a:lstStyle/>
          <a:p>
            <a:pPr algn="ctr"/>
            <a:r>
              <a:rPr lang="en-GB" b="1" dirty="0">
                <a:cs typeface="Calibri Light" panose="020F0302020204030204"/>
              </a:rPr>
              <a:t>Case Studies</a:t>
            </a:r>
          </a:p>
        </p:txBody>
      </p:sp>
      <p:sp>
        <p:nvSpPr>
          <p:cNvPr id="3" name="Text Placeholder 2">
            <a:extLst>
              <a:ext uri="{FF2B5EF4-FFF2-40B4-BE49-F238E27FC236}">
                <a16:creationId xmlns:a16="http://schemas.microsoft.com/office/drawing/2014/main" id="{7DD78A42-1CA8-4D8E-8B26-FCDDBBF60278}"/>
              </a:ext>
            </a:extLst>
          </p:cNvPr>
          <p:cNvSpPr>
            <a:spLocks noGrp="1"/>
          </p:cNvSpPr>
          <p:nvPr>
            <p:ph type="body" idx="1"/>
          </p:nvPr>
        </p:nvSpPr>
        <p:spPr>
          <a:ln>
            <a:solidFill>
              <a:srgbClr val="4472C4"/>
            </a:solidFill>
          </a:ln>
        </p:spPr>
        <p:txBody>
          <a:bodyPr>
            <a:normAutofit/>
          </a:bodyPr>
          <a:lstStyle/>
          <a:p>
            <a:pPr algn="ctr"/>
            <a:r>
              <a:rPr lang="en-GB" sz="3200" dirty="0">
                <a:solidFill>
                  <a:srgbClr val="FFC000"/>
                </a:solidFill>
                <a:cs typeface="Calibri"/>
              </a:rPr>
              <a:t>Case Study A</a:t>
            </a:r>
          </a:p>
        </p:txBody>
      </p:sp>
      <p:sp>
        <p:nvSpPr>
          <p:cNvPr id="4" name="Content Placeholder 3">
            <a:extLst>
              <a:ext uri="{FF2B5EF4-FFF2-40B4-BE49-F238E27FC236}">
                <a16:creationId xmlns:a16="http://schemas.microsoft.com/office/drawing/2014/main" id="{C88D6BE1-43A3-467E-A951-3E4F963CBBA5}"/>
              </a:ext>
            </a:extLst>
          </p:cNvPr>
          <p:cNvSpPr>
            <a:spLocks noGrp="1"/>
          </p:cNvSpPr>
          <p:nvPr>
            <p:ph sz="half" idx="2"/>
          </p:nvPr>
        </p:nvSpPr>
        <p:spPr>
          <a:ln>
            <a:solidFill>
              <a:srgbClr val="4472C4"/>
            </a:solidFill>
          </a:ln>
        </p:spPr>
        <p:txBody>
          <a:bodyPr vert="horz" lIns="91440" tIns="45720" rIns="91440" bIns="45720" rtlCol="0" anchor="t">
            <a:normAutofit/>
          </a:bodyPr>
          <a:lstStyle/>
          <a:p>
            <a:pPr marL="0" indent="0">
              <a:buNone/>
            </a:pPr>
            <a:r>
              <a:rPr lang="en-GB" dirty="0">
                <a:ea typeface="+mn-lt"/>
                <a:cs typeface="+mn-lt"/>
              </a:rPr>
              <a:t>Siân is 45 and is an experienced health care assistant. She works on a male surgical ward in a large hospital. Siân works as part of a team of health care assistants, registered nurses and other professionals...</a:t>
            </a:r>
            <a:endParaRPr lang="en-US" dirty="0"/>
          </a:p>
        </p:txBody>
      </p:sp>
      <p:sp>
        <p:nvSpPr>
          <p:cNvPr id="5" name="Text Placeholder 4">
            <a:extLst>
              <a:ext uri="{FF2B5EF4-FFF2-40B4-BE49-F238E27FC236}">
                <a16:creationId xmlns:a16="http://schemas.microsoft.com/office/drawing/2014/main" id="{9A2D5ED2-5EA2-4653-8BA2-4208799AB93E}"/>
              </a:ext>
            </a:extLst>
          </p:cNvPr>
          <p:cNvSpPr>
            <a:spLocks noGrp="1"/>
          </p:cNvSpPr>
          <p:nvPr>
            <p:ph type="body" sz="quarter" idx="3"/>
          </p:nvPr>
        </p:nvSpPr>
        <p:spPr>
          <a:ln>
            <a:solidFill>
              <a:srgbClr val="4472C4"/>
            </a:solidFill>
          </a:ln>
        </p:spPr>
        <p:txBody>
          <a:bodyPr>
            <a:normAutofit/>
          </a:bodyPr>
          <a:lstStyle/>
          <a:p>
            <a:pPr algn="ctr"/>
            <a:r>
              <a:rPr lang="en-GB" sz="3200" dirty="0">
                <a:solidFill>
                  <a:srgbClr val="FFC000"/>
                </a:solidFill>
                <a:cs typeface="Calibri"/>
              </a:rPr>
              <a:t>Case Study B</a:t>
            </a:r>
            <a:endParaRPr lang="en-GB">
              <a:solidFill>
                <a:srgbClr val="FFC000"/>
              </a:solidFill>
              <a:cs typeface="Calibri" panose="020F0502020204030204"/>
            </a:endParaRPr>
          </a:p>
        </p:txBody>
      </p:sp>
      <p:sp>
        <p:nvSpPr>
          <p:cNvPr id="6" name="Content Placeholder 5">
            <a:extLst>
              <a:ext uri="{FF2B5EF4-FFF2-40B4-BE49-F238E27FC236}">
                <a16:creationId xmlns:a16="http://schemas.microsoft.com/office/drawing/2014/main" id="{06DBCD08-CA6C-4B27-9E9D-3633B60ABF80}"/>
              </a:ext>
            </a:extLst>
          </p:cNvPr>
          <p:cNvSpPr>
            <a:spLocks noGrp="1"/>
          </p:cNvSpPr>
          <p:nvPr>
            <p:ph sz="quarter" idx="4"/>
          </p:nvPr>
        </p:nvSpPr>
        <p:spPr>
          <a:ln>
            <a:solidFill>
              <a:srgbClr val="4472C4"/>
            </a:solidFill>
          </a:ln>
        </p:spPr>
        <p:txBody>
          <a:bodyPr vert="horz" lIns="91440" tIns="45720" rIns="91440" bIns="45720" rtlCol="0" anchor="t">
            <a:normAutofit/>
          </a:bodyPr>
          <a:lstStyle/>
          <a:p>
            <a:pPr marL="0" indent="0">
              <a:buNone/>
            </a:pPr>
            <a:r>
              <a:rPr lang="en-GB" dirty="0">
                <a:ea typeface="+mn-lt"/>
                <a:cs typeface="+mn-lt"/>
              </a:rPr>
              <a:t>Gwen is 80 years old and is a Welsh speaker. She lives alone in her own home and is living with dementia. Gwen’s husband recently passed away and since then she has been finding it difficult to manage some daily living activities...</a:t>
            </a:r>
            <a:endParaRPr lang="en-GB" dirty="0">
              <a:cs typeface="Calibri"/>
            </a:endParaRPr>
          </a:p>
        </p:txBody>
      </p:sp>
      <p:pic>
        <p:nvPicPr>
          <p:cNvPr id="7" name="Picture 7" descr="A picture containing drawing&#10;&#10;Description automatically generated">
            <a:extLst>
              <a:ext uri="{FF2B5EF4-FFF2-40B4-BE49-F238E27FC236}">
                <a16:creationId xmlns:a16="http://schemas.microsoft.com/office/drawing/2014/main" id="{D741F490-A4ED-47C3-9D15-4A9C53E1ADB8}"/>
              </a:ext>
            </a:extLst>
          </p:cNvPr>
          <p:cNvPicPr>
            <a:picLocks noChangeAspect="1"/>
          </p:cNvPicPr>
          <p:nvPr/>
        </p:nvPicPr>
        <p:blipFill>
          <a:blip r:embed="rId2"/>
          <a:stretch>
            <a:fillRect/>
          </a:stretch>
        </p:blipFill>
        <p:spPr>
          <a:xfrm>
            <a:off x="4417534" y="4856043"/>
            <a:ext cx="1171575" cy="1171575"/>
          </a:xfrm>
          <a:prstGeom prst="rect">
            <a:avLst/>
          </a:prstGeom>
        </p:spPr>
      </p:pic>
      <p:pic>
        <p:nvPicPr>
          <p:cNvPr id="8" name="Picture 8" descr="A close up of a sign&#10;&#10;Description automatically generated">
            <a:extLst>
              <a:ext uri="{FF2B5EF4-FFF2-40B4-BE49-F238E27FC236}">
                <a16:creationId xmlns:a16="http://schemas.microsoft.com/office/drawing/2014/main" id="{79AD3F1B-3672-49E7-A18F-3EF2BEC37337}"/>
              </a:ext>
            </a:extLst>
          </p:cNvPr>
          <p:cNvPicPr>
            <a:picLocks noChangeAspect="1"/>
          </p:cNvPicPr>
          <p:nvPr/>
        </p:nvPicPr>
        <p:blipFill>
          <a:blip r:embed="rId3"/>
          <a:stretch>
            <a:fillRect/>
          </a:stretch>
        </p:blipFill>
        <p:spPr>
          <a:xfrm>
            <a:off x="9812457" y="5218171"/>
            <a:ext cx="2041763" cy="1482486"/>
          </a:xfrm>
          <a:prstGeom prst="rect">
            <a:avLst/>
          </a:prstGeom>
        </p:spPr>
      </p:pic>
    </p:spTree>
    <p:extLst>
      <p:ext uri="{BB962C8B-B14F-4D97-AF65-F5344CB8AC3E}">
        <p14:creationId xmlns:p14="http://schemas.microsoft.com/office/powerpoint/2010/main" val="5071559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8F5874-7B72-47AA-9495-8513776784C4}"/>
              </a:ext>
            </a:extLst>
          </p:cNvPr>
          <p:cNvSpPr>
            <a:spLocks noGrp="1"/>
          </p:cNvSpPr>
          <p:nvPr>
            <p:ph type="title"/>
          </p:nvPr>
        </p:nvSpPr>
        <p:spPr>
          <a:xfrm>
            <a:off x="824345" y="157307"/>
            <a:ext cx="10515600" cy="1325563"/>
          </a:xfrm>
          <a:solidFill>
            <a:srgbClr val="FFFF00"/>
          </a:solidFill>
        </p:spPr>
        <p:txBody>
          <a:bodyPr>
            <a:normAutofit/>
          </a:bodyPr>
          <a:lstStyle/>
          <a:p>
            <a:pPr algn="ctr"/>
            <a:r>
              <a:rPr lang="en-GB" b="1">
                <a:cs typeface="Calibri Light" panose="020F0302020204030204"/>
              </a:rPr>
              <a:t>Assessments </a:t>
            </a:r>
            <a:endParaRPr lang="en-US" b="1">
              <a:cs typeface="Calibri Light"/>
            </a:endParaRPr>
          </a:p>
        </p:txBody>
      </p:sp>
      <p:graphicFrame>
        <p:nvGraphicFramePr>
          <p:cNvPr id="7" name="Table 7">
            <a:extLst>
              <a:ext uri="{FF2B5EF4-FFF2-40B4-BE49-F238E27FC236}">
                <a16:creationId xmlns:a16="http://schemas.microsoft.com/office/drawing/2014/main" id="{F5D6E1D6-FC8A-4720-A6DD-67B685EF5A70}"/>
              </a:ext>
            </a:extLst>
          </p:cNvPr>
          <p:cNvGraphicFramePr>
            <a:graphicFrameLocks noGrp="1"/>
          </p:cNvGraphicFramePr>
          <p:nvPr>
            <p:extLst>
              <p:ext uri="{D42A27DB-BD31-4B8C-83A1-F6EECF244321}">
                <p14:modId xmlns:p14="http://schemas.microsoft.com/office/powerpoint/2010/main" val="1424527572"/>
              </p:ext>
            </p:extLst>
          </p:nvPr>
        </p:nvGraphicFramePr>
        <p:xfrm>
          <a:off x="159588" y="1661201"/>
          <a:ext cx="11872823" cy="4772257"/>
        </p:xfrm>
        <a:graphic>
          <a:graphicData uri="http://schemas.openxmlformats.org/drawingml/2006/table">
            <a:tbl>
              <a:tblPr firstRow="1" bandRow="1">
                <a:tableStyleId>{ED083AE6-46FA-4A59-8FB0-9F97EB10719F}</a:tableStyleId>
              </a:tblPr>
              <a:tblGrid>
                <a:gridCol w="790754">
                  <a:extLst>
                    <a:ext uri="{9D8B030D-6E8A-4147-A177-3AD203B41FA5}">
                      <a16:colId xmlns:a16="http://schemas.microsoft.com/office/drawing/2014/main" val="3469456744"/>
                    </a:ext>
                  </a:extLst>
                </a:gridCol>
                <a:gridCol w="5118339">
                  <a:extLst>
                    <a:ext uri="{9D8B030D-6E8A-4147-A177-3AD203B41FA5}">
                      <a16:colId xmlns:a16="http://schemas.microsoft.com/office/drawing/2014/main" val="4104148535"/>
                    </a:ext>
                  </a:extLst>
                </a:gridCol>
                <a:gridCol w="5963730">
                  <a:extLst>
                    <a:ext uri="{9D8B030D-6E8A-4147-A177-3AD203B41FA5}">
                      <a16:colId xmlns:a16="http://schemas.microsoft.com/office/drawing/2014/main" val="2453286631"/>
                    </a:ext>
                  </a:extLst>
                </a:gridCol>
              </a:tblGrid>
              <a:tr h="1156167">
                <a:tc>
                  <a:txBody>
                    <a:bodyPr/>
                    <a:lstStyle/>
                    <a:p>
                      <a:pPr lvl="0">
                        <a:buNone/>
                      </a:pPr>
                      <a:r>
                        <a:rPr lang="en-GB" sz="2400" u="none" strike="noStrike" noProof="0" dirty="0"/>
                        <a:t>Task</a:t>
                      </a:r>
                    </a:p>
                  </a:txBody>
                  <a:tcPr/>
                </a:tc>
                <a:tc>
                  <a:txBody>
                    <a:bodyPr/>
                    <a:lstStyle/>
                    <a:p>
                      <a:pPr lvl="0" algn="ctr">
                        <a:buNone/>
                      </a:pPr>
                      <a:r>
                        <a:rPr lang="en-GB" sz="2400" u="none" strike="noStrike" noProof="0" dirty="0"/>
                        <a:t>Summary of task and evidence to be submitted</a:t>
                      </a:r>
                      <a:endParaRPr lang="en-US" sz="2400"/>
                    </a:p>
                  </a:txBody>
                  <a:tcPr/>
                </a:tc>
                <a:tc>
                  <a:txBody>
                    <a:bodyPr/>
                    <a:lstStyle/>
                    <a:p>
                      <a:pPr lvl="0" algn="ctr">
                        <a:buNone/>
                      </a:pPr>
                      <a:r>
                        <a:rPr lang="en-GB" sz="2400" u="none" strike="noStrike" noProof="0" dirty="0"/>
                        <a:t>Controls to be applied</a:t>
                      </a:r>
                      <a:endParaRPr lang="en-US" sz="2400"/>
                    </a:p>
                  </a:txBody>
                  <a:tcPr/>
                </a:tc>
                <a:extLst>
                  <a:ext uri="{0D108BD9-81ED-4DB2-BD59-A6C34878D82A}">
                    <a16:rowId xmlns:a16="http://schemas.microsoft.com/office/drawing/2014/main" val="2822151207"/>
                  </a:ext>
                </a:extLst>
              </a:tr>
              <a:tr h="3616090">
                <a:tc>
                  <a:txBody>
                    <a:bodyPr/>
                    <a:lstStyle/>
                    <a:p>
                      <a:r>
                        <a:rPr lang="en-GB" sz="2400" dirty="0"/>
                        <a:t>1</a:t>
                      </a:r>
                    </a:p>
                  </a:txBody>
                  <a:tcPr/>
                </a:tc>
                <a:tc>
                  <a:txBody>
                    <a:bodyPr/>
                    <a:lstStyle/>
                    <a:p>
                      <a:pPr lvl="0">
                        <a:buNone/>
                      </a:pPr>
                      <a:r>
                        <a:rPr lang="en-GB" sz="2200" u="none" strike="noStrike" noProof="0" dirty="0"/>
                        <a:t>Candidates are required to produce a written report(maximum 3,500 words) based on a chosen case study.</a:t>
                      </a:r>
                      <a:endParaRPr lang="en-US" sz="2200" dirty="0"/>
                    </a:p>
                    <a:p>
                      <a:pPr lvl="0">
                        <a:buNone/>
                      </a:pPr>
                      <a:r>
                        <a:rPr lang="en-GB" sz="2200" u="none" strike="noStrike" noProof="0" dirty="0"/>
                        <a:t>Candidates will select the case study from a choice of two but must not access the case study until the start of the assessment.</a:t>
                      </a:r>
                      <a:endParaRPr lang="en-US" sz="2200" dirty="0"/>
                    </a:p>
                  </a:txBody>
                  <a:tcPr/>
                </a:tc>
                <a:tc>
                  <a:txBody>
                    <a:bodyPr/>
                    <a:lstStyle/>
                    <a:p>
                      <a:pPr lvl="0">
                        <a:buNone/>
                      </a:pPr>
                      <a:r>
                        <a:rPr lang="en-GB" sz="2200" u="none" strike="noStrike" noProof="0" dirty="0"/>
                        <a:t>Time: Approximately 14 hours</a:t>
                      </a:r>
                      <a:endParaRPr lang="en-US" sz="2200" dirty="0"/>
                    </a:p>
                    <a:p>
                      <a:pPr lvl="0">
                        <a:buNone/>
                      </a:pPr>
                      <a:r>
                        <a:rPr lang="en-GB" sz="2200" u="none" strike="noStrike" noProof="0" dirty="0"/>
                        <a:t>Resources: Candidates may have access to ICT software and class notes. Candidates must not have access to the internet. </a:t>
                      </a:r>
                      <a:endParaRPr lang="en-US" sz="2200" dirty="0"/>
                    </a:p>
                    <a:p>
                      <a:pPr lvl="0">
                        <a:buNone/>
                      </a:pPr>
                      <a:r>
                        <a:rPr lang="en-GB" sz="2200" u="none" strike="noStrike" noProof="0" dirty="0"/>
                        <a:t>Supervision: Candidates must be supervised throughout. </a:t>
                      </a:r>
                      <a:endParaRPr lang="en-US" sz="2200" dirty="0"/>
                    </a:p>
                    <a:p>
                      <a:pPr lvl="0">
                        <a:buNone/>
                      </a:pPr>
                      <a:r>
                        <a:rPr lang="en-GB" sz="2200" u="none" strike="noStrike" noProof="0" dirty="0"/>
                        <a:t>Collaboration: This is an individual task. Group work is not allowed.</a:t>
                      </a:r>
                      <a:endParaRPr lang="en-US" sz="2200" dirty="0"/>
                    </a:p>
                    <a:p>
                      <a:pPr lvl="0">
                        <a:buNone/>
                      </a:pPr>
                      <a:r>
                        <a:rPr lang="en-GB" sz="2200" u="none" strike="noStrike" noProof="0" dirty="0"/>
                        <a:t>Feedback: Candidates cannot be given feedback on the evidence produced until it has been marked.</a:t>
                      </a:r>
                      <a:endParaRPr lang="en-US" sz="2200" dirty="0"/>
                    </a:p>
                  </a:txBody>
                  <a:tcPr/>
                </a:tc>
                <a:extLst>
                  <a:ext uri="{0D108BD9-81ED-4DB2-BD59-A6C34878D82A}">
                    <a16:rowId xmlns:a16="http://schemas.microsoft.com/office/drawing/2014/main" val="2229615844"/>
                  </a:ext>
                </a:extLst>
              </a:tr>
            </a:tbl>
          </a:graphicData>
        </a:graphic>
      </p:graphicFrame>
    </p:spTree>
    <p:extLst>
      <p:ext uri="{BB962C8B-B14F-4D97-AF65-F5344CB8AC3E}">
        <p14:creationId xmlns:p14="http://schemas.microsoft.com/office/powerpoint/2010/main" val="34424438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BB936E-8EE4-4345-A81C-F26790834F13}"/>
              </a:ext>
            </a:extLst>
          </p:cNvPr>
          <p:cNvSpPr>
            <a:spLocks noGrp="1"/>
          </p:cNvSpPr>
          <p:nvPr>
            <p:ph type="title"/>
          </p:nvPr>
        </p:nvSpPr>
        <p:spPr>
          <a:solidFill>
            <a:srgbClr val="FFFF00"/>
          </a:solidFill>
        </p:spPr>
        <p:txBody>
          <a:bodyPr/>
          <a:lstStyle/>
          <a:p>
            <a:pPr algn="ctr"/>
            <a:r>
              <a:rPr lang="en-GB" b="1" dirty="0">
                <a:ea typeface="+mj-lt"/>
                <a:cs typeface="+mj-lt"/>
              </a:rPr>
              <a:t>Case Study B</a:t>
            </a:r>
            <a:endParaRPr lang="en-GB" dirty="0">
              <a:ea typeface="+mj-lt"/>
              <a:cs typeface="+mj-lt"/>
            </a:endParaRPr>
          </a:p>
        </p:txBody>
      </p:sp>
      <p:sp>
        <p:nvSpPr>
          <p:cNvPr id="3" name="Content Placeholder 2">
            <a:extLst>
              <a:ext uri="{FF2B5EF4-FFF2-40B4-BE49-F238E27FC236}">
                <a16:creationId xmlns:a16="http://schemas.microsoft.com/office/drawing/2014/main" id="{5A3325C6-9245-4395-9531-640C9B5F48BE}"/>
              </a:ext>
            </a:extLst>
          </p:cNvPr>
          <p:cNvSpPr>
            <a:spLocks noGrp="1"/>
          </p:cNvSpPr>
          <p:nvPr>
            <p:ph sz="half" idx="1"/>
          </p:nvPr>
        </p:nvSpPr>
        <p:spPr>
          <a:ln>
            <a:solidFill>
              <a:schemeClr val="tx1"/>
            </a:solidFill>
          </a:ln>
        </p:spPr>
        <p:txBody>
          <a:bodyPr vert="horz" lIns="91440" tIns="45720" rIns="91440" bIns="45720" rtlCol="0" anchor="t">
            <a:normAutofit/>
          </a:bodyPr>
          <a:lstStyle/>
          <a:p>
            <a:pPr marL="0" indent="0" algn="ctr">
              <a:buNone/>
            </a:pPr>
            <a:endParaRPr lang="en-GB" sz="3200" b="1" dirty="0">
              <a:cs typeface="Calibri"/>
            </a:endParaRPr>
          </a:p>
          <a:p>
            <a:pPr marL="0" indent="0" algn="ctr">
              <a:buNone/>
            </a:pPr>
            <a:endParaRPr lang="en-GB" sz="3200" b="1" dirty="0">
              <a:cs typeface="Calibri"/>
            </a:endParaRPr>
          </a:p>
          <a:p>
            <a:pPr marL="0" indent="0" algn="ctr">
              <a:buNone/>
            </a:pPr>
            <a:r>
              <a:rPr lang="en-GB" sz="3200" dirty="0">
                <a:highlight>
                  <a:srgbClr val="FFFF00"/>
                </a:highlight>
                <a:ea typeface="+mn-lt"/>
                <a:cs typeface="+mn-lt"/>
              </a:rPr>
              <a:t>Co-production</a:t>
            </a:r>
            <a:endParaRPr lang="en-GB" dirty="0"/>
          </a:p>
        </p:txBody>
      </p:sp>
      <p:sp>
        <p:nvSpPr>
          <p:cNvPr id="4" name="Content Placeholder 3">
            <a:extLst>
              <a:ext uri="{FF2B5EF4-FFF2-40B4-BE49-F238E27FC236}">
                <a16:creationId xmlns:a16="http://schemas.microsoft.com/office/drawing/2014/main" id="{F985FB8B-3353-45D1-B78E-86929DAFBDA1}"/>
              </a:ext>
            </a:extLst>
          </p:cNvPr>
          <p:cNvSpPr>
            <a:spLocks noGrp="1"/>
          </p:cNvSpPr>
          <p:nvPr>
            <p:ph sz="half" idx="2"/>
          </p:nvPr>
        </p:nvSpPr>
        <p:spPr>
          <a:ln>
            <a:solidFill>
              <a:schemeClr val="tx1"/>
            </a:solidFill>
          </a:ln>
        </p:spPr>
        <p:txBody>
          <a:bodyPr vert="horz" lIns="91440" tIns="45720" rIns="91440" bIns="45720" rtlCol="0" anchor="t">
            <a:normAutofit/>
          </a:bodyPr>
          <a:lstStyle/>
          <a:p>
            <a:pPr marL="0" indent="0">
              <a:buNone/>
            </a:pPr>
            <a:r>
              <a:rPr lang="en-GB" dirty="0">
                <a:cs typeface="Calibri"/>
              </a:rPr>
              <a:t>•To</a:t>
            </a:r>
            <a:r>
              <a:rPr lang="en-GB" dirty="0">
                <a:ea typeface="+mn-lt"/>
                <a:cs typeface="+mn-lt"/>
              </a:rPr>
              <a:t> ensure that Gwen’s care and support is the best it can be while she is at home, Jan talks to Lowri and Gwen about the care and support Gwen wants at home.</a:t>
            </a:r>
          </a:p>
        </p:txBody>
      </p:sp>
    </p:spTree>
    <p:extLst>
      <p:ext uri="{BB962C8B-B14F-4D97-AF65-F5344CB8AC3E}">
        <p14:creationId xmlns:p14="http://schemas.microsoft.com/office/powerpoint/2010/main" val="38281812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6E067-3497-487B-B5F7-532A1D862261}"/>
              </a:ext>
            </a:extLst>
          </p:cNvPr>
          <p:cNvSpPr>
            <a:spLocks noGrp="1"/>
          </p:cNvSpPr>
          <p:nvPr>
            <p:ph type="title"/>
          </p:nvPr>
        </p:nvSpPr>
        <p:spPr>
          <a:solidFill>
            <a:srgbClr val="FFFF00"/>
          </a:solidFill>
        </p:spPr>
        <p:txBody>
          <a:bodyPr/>
          <a:lstStyle/>
          <a:p>
            <a:pPr algn="ctr"/>
            <a:r>
              <a:rPr lang="en-GB" b="1">
                <a:latin typeface="Calibri"/>
                <a:ea typeface="+mj-lt"/>
                <a:cs typeface="Calibri"/>
              </a:rPr>
              <a:t>Core Values &amp; Principles of Care</a:t>
            </a:r>
          </a:p>
        </p:txBody>
      </p:sp>
      <p:sp>
        <p:nvSpPr>
          <p:cNvPr id="3" name="Content Placeholder 2">
            <a:extLst>
              <a:ext uri="{FF2B5EF4-FFF2-40B4-BE49-F238E27FC236}">
                <a16:creationId xmlns:a16="http://schemas.microsoft.com/office/drawing/2014/main" id="{CAD8D9FD-0969-47B9-A4DB-95EA5D49EA81}"/>
              </a:ext>
            </a:extLst>
          </p:cNvPr>
          <p:cNvSpPr>
            <a:spLocks noGrp="1"/>
          </p:cNvSpPr>
          <p:nvPr>
            <p:ph sz="half" idx="1"/>
          </p:nvPr>
        </p:nvSpPr>
        <p:spPr/>
        <p:txBody>
          <a:bodyPr vert="horz" lIns="91440" tIns="45720" rIns="91440" bIns="45720" rtlCol="0" anchor="t">
            <a:normAutofit/>
          </a:bodyPr>
          <a:lstStyle/>
          <a:p>
            <a:endParaRPr lang="en-GB" dirty="0">
              <a:cs typeface="Calibri"/>
            </a:endParaRPr>
          </a:p>
          <a:p>
            <a:endParaRPr lang="en-GB" dirty="0">
              <a:cs typeface="Calibri"/>
            </a:endParaRPr>
          </a:p>
        </p:txBody>
      </p:sp>
      <p:sp>
        <p:nvSpPr>
          <p:cNvPr id="4" name="Content Placeholder 3">
            <a:extLst>
              <a:ext uri="{FF2B5EF4-FFF2-40B4-BE49-F238E27FC236}">
                <a16:creationId xmlns:a16="http://schemas.microsoft.com/office/drawing/2014/main" id="{FE4C8391-DC73-4633-9966-359A6401BDEF}"/>
              </a:ext>
            </a:extLst>
          </p:cNvPr>
          <p:cNvSpPr>
            <a:spLocks noGrp="1"/>
          </p:cNvSpPr>
          <p:nvPr>
            <p:ph sz="half" idx="2"/>
          </p:nvPr>
        </p:nvSpPr>
        <p:spPr/>
        <p:txBody>
          <a:bodyPr vert="horz" lIns="91440" tIns="45720" rIns="91440" bIns="45720" rtlCol="0" anchor="t">
            <a:normAutofit/>
          </a:bodyPr>
          <a:lstStyle/>
          <a:p>
            <a:pPr marL="0" indent="0" algn="ctr">
              <a:buNone/>
            </a:pPr>
            <a:endParaRPr lang="en-GB" sz="3200" b="1" dirty="0">
              <a:cs typeface="Calibri"/>
            </a:endParaRPr>
          </a:p>
          <a:p>
            <a:pPr marL="0" indent="0" algn="ctr">
              <a:buNone/>
            </a:pPr>
            <a:endParaRPr lang="en-GB" sz="3200" b="1" dirty="0">
              <a:cs typeface="Calibri"/>
            </a:endParaRPr>
          </a:p>
          <a:p>
            <a:pPr marL="0" indent="0" algn="ctr">
              <a:buNone/>
            </a:pPr>
            <a:r>
              <a:rPr lang="en-GB" sz="3200" b="1">
                <a:ea typeface="+mn-lt"/>
                <a:cs typeface="+mn-lt"/>
              </a:rPr>
              <a:t>Dignity</a:t>
            </a:r>
            <a:endParaRPr lang="en-GB" sz="3200" b="1" dirty="0">
              <a:ea typeface="+mn-lt"/>
              <a:cs typeface="+mn-lt"/>
            </a:endParaRPr>
          </a:p>
          <a:p>
            <a:endParaRPr lang="en-GB" dirty="0">
              <a:cs typeface="Calibri"/>
            </a:endParaRPr>
          </a:p>
        </p:txBody>
      </p:sp>
      <p:pic>
        <p:nvPicPr>
          <p:cNvPr id="6" name="Picture 5" descr="A close up of a logo&#10;&#10;Description automatically generated">
            <a:extLst>
              <a:ext uri="{FF2B5EF4-FFF2-40B4-BE49-F238E27FC236}">
                <a16:creationId xmlns:a16="http://schemas.microsoft.com/office/drawing/2014/main" id="{1270FFAE-9C45-44F2-85C4-CEC927A3F4D3}"/>
              </a:ext>
            </a:extLst>
          </p:cNvPr>
          <p:cNvPicPr>
            <a:picLocks noChangeAspect="1"/>
          </p:cNvPicPr>
          <p:nvPr/>
        </p:nvPicPr>
        <p:blipFill>
          <a:blip r:embed="rId2"/>
          <a:stretch>
            <a:fillRect/>
          </a:stretch>
        </p:blipFill>
        <p:spPr>
          <a:xfrm>
            <a:off x="1607017" y="2261447"/>
            <a:ext cx="3651849" cy="3222325"/>
          </a:xfrm>
          <a:prstGeom prst="rect">
            <a:avLst/>
          </a:prstGeom>
        </p:spPr>
      </p:pic>
    </p:spTree>
    <p:extLst>
      <p:ext uri="{BB962C8B-B14F-4D97-AF65-F5344CB8AC3E}">
        <p14:creationId xmlns:p14="http://schemas.microsoft.com/office/powerpoint/2010/main" val="5290581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6E067-3497-487B-B5F7-532A1D862261}"/>
              </a:ext>
            </a:extLst>
          </p:cNvPr>
          <p:cNvSpPr>
            <a:spLocks noGrp="1"/>
          </p:cNvSpPr>
          <p:nvPr>
            <p:ph type="title"/>
          </p:nvPr>
        </p:nvSpPr>
        <p:spPr>
          <a:solidFill>
            <a:srgbClr val="FFFF00"/>
          </a:solidFill>
        </p:spPr>
        <p:txBody>
          <a:bodyPr/>
          <a:lstStyle/>
          <a:p>
            <a:pPr algn="ctr"/>
            <a:r>
              <a:rPr lang="en-GB" dirty="0">
                <a:latin typeface="Calibri"/>
                <a:cs typeface="Calibri"/>
              </a:rPr>
              <a:t>Dignity</a:t>
            </a:r>
            <a:endParaRPr lang="en-GB" dirty="0">
              <a:ea typeface="+mj-lt"/>
              <a:cs typeface="+mj-lt"/>
            </a:endParaRPr>
          </a:p>
        </p:txBody>
      </p:sp>
      <p:sp>
        <p:nvSpPr>
          <p:cNvPr id="3" name="Content Placeholder 2">
            <a:extLst>
              <a:ext uri="{FF2B5EF4-FFF2-40B4-BE49-F238E27FC236}">
                <a16:creationId xmlns:a16="http://schemas.microsoft.com/office/drawing/2014/main" id="{CAD8D9FD-0969-47B9-A4DB-95EA5D49EA81}"/>
              </a:ext>
            </a:extLst>
          </p:cNvPr>
          <p:cNvSpPr>
            <a:spLocks noGrp="1"/>
          </p:cNvSpPr>
          <p:nvPr>
            <p:ph sz="half" idx="1"/>
          </p:nvPr>
        </p:nvSpPr>
        <p:spPr/>
        <p:txBody>
          <a:bodyPr vert="horz" lIns="91440" tIns="45720" rIns="91440" bIns="45720" rtlCol="0" anchor="t">
            <a:normAutofit/>
          </a:bodyPr>
          <a:lstStyle/>
          <a:p>
            <a:r>
              <a:rPr lang="en-GB" dirty="0">
                <a:ea typeface="+mn-lt"/>
                <a:cs typeface="+mn-lt"/>
              </a:rPr>
              <a:t>This means that individuals have a right to preserve their privacy with particular reference to hygiene, feeding etc. </a:t>
            </a:r>
          </a:p>
          <a:p>
            <a:endParaRPr lang="en-GB" dirty="0">
              <a:cs typeface="Calibri"/>
            </a:endParaRPr>
          </a:p>
          <a:p>
            <a:endParaRPr lang="en-GB" dirty="0">
              <a:cs typeface="Calibri"/>
            </a:endParaRPr>
          </a:p>
        </p:txBody>
      </p:sp>
      <p:sp>
        <p:nvSpPr>
          <p:cNvPr id="4" name="Content Placeholder 3">
            <a:extLst>
              <a:ext uri="{FF2B5EF4-FFF2-40B4-BE49-F238E27FC236}">
                <a16:creationId xmlns:a16="http://schemas.microsoft.com/office/drawing/2014/main" id="{58ACD50E-E5C5-458C-86D3-88D8B76285EC}"/>
              </a:ext>
            </a:extLst>
          </p:cNvPr>
          <p:cNvSpPr>
            <a:spLocks noGrp="1"/>
          </p:cNvSpPr>
          <p:nvPr>
            <p:ph sz="half" idx="2"/>
          </p:nvPr>
        </p:nvSpPr>
        <p:spPr/>
        <p:txBody>
          <a:bodyPr vert="horz" lIns="91440" tIns="45720" rIns="91440" bIns="45720" rtlCol="0" anchor="t">
            <a:normAutofit/>
          </a:bodyPr>
          <a:lstStyle/>
          <a:p>
            <a:pPr>
              <a:lnSpc>
                <a:spcPct val="100000"/>
              </a:lnSpc>
              <a:spcBef>
                <a:spcPts val="600"/>
              </a:spcBef>
            </a:pPr>
            <a:r>
              <a:rPr lang="en-GB" dirty="0">
                <a:ea typeface="+mn-lt"/>
                <a:cs typeface="+mn-lt"/>
              </a:rPr>
              <a:t>Bathed with the bathroom door closed</a:t>
            </a:r>
            <a:endParaRPr lang="en-US" dirty="0">
              <a:ea typeface="+mn-lt"/>
              <a:cs typeface="+mn-lt"/>
            </a:endParaRPr>
          </a:p>
          <a:p>
            <a:pPr>
              <a:lnSpc>
                <a:spcPct val="100000"/>
              </a:lnSpc>
              <a:spcBef>
                <a:spcPts val="600"/>
              </a:spcBef>
            </a:pPr>
            <a:r>
              <a:rPr lang="en-GB" dirty="0">
                <a:ea typeface="+mn-lt"/>
                <a:cs typeface="+mn-lt"/>
              </a:rPr>
              <a:t>Special cups should be provided or the necessary support provided</a:t>
            </a:r>
            <a:endParaRPr lang="en-US" dirty="0">
              <a:ea typeface="+mn-lt"/>
              <a:cs typeface="+mn-lt"/>
            </a:endParaRPr>
          </a:p>
          <a:p>
            <a:pPr>
              <a:lnSpc>
                <a:spcPct val="100000"/>
              </a:lnSpc>
              <a:spcBef>
                <a:spcPts val="600"/>
              </a:spcBef>
            </a:pPr>
            <a:r>
              <a:rPr lang="en-GB" dirty="0">
                <a:ea typeface="+mn-lt"/>
                <a:cs typeface="+mn-lt"/>
              </a:rPr>
              <a:t>In a hospital curtains should be drawn around the bed whilst receiving treatment or having a bed bath.</a:t>
            </a:r>
            <a:endParaRPr lang="en-US" dirty="0">
              <a:ea typeface="+mn-lt"/>
              <a:cs typeface="+mn-lt"/>
            </a:endParaRPr>
          </a:p>
          <a:p>
            <a:endParaRPr lang="en-GB" dirty="0">
              <a:cs typeface="Calibri"/>
            </a:endParaRPr>
          </a:p>
        </p:txBody>
      </p:sp>
    </p:spTree>
    <p:extLst>
      <p:ext uri="{BB962C8B-B14F-4D97-AF65-F5344CB8AC3E}">
        <p14:creationId xmlns:p14="http://schemas.microsoft.com/office/powerpoint/2010/main" val="39026534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6E067-3497-487B-B5F7-532A1D862261}"/>
              </a:ext>
            </a:extLst>
          </p:cNvPr>
          <p:cNvSpPr>
            <a:spLocks noGrp="1"/>
          </p:cNvSpPr>
          <p:nvPr>
            <p:ph type="title"/>
          </p:nvPr>
        </p:nvSpPr>
        <p:spPr>
          <a:solidFill>
            <a:srgbClr val="FFFF00"/>
          </a:solidFill>
        </p:spPr>
        <p:txBody>
          <a:bodyPr/>
          <a:lstStyle/>
          <a:p>
            <a:pPr algn="ctr"/>
            <a:r>
              <a:rPr lang="en-GB" dirty="0">
                <a:latin typeface="Calibri"/>
                <a:cs typeface="Calibri"/>
              </a:rPr>
              <a:t>Dignity</a:t>
            </a:r>
            <a:endParaRPr lang="en-GB" dirty="0">
              <a:ea typeface="+mj-lt"/>
              <a:cs typeface="+mj-lt"/>
            </a:endParaRPr>
          </a:p>
        </p:txBody>
      </p:sp>
      <p:sp>
        <p:nvSpPr>
          <p:cNvPr id="3" name="Content Placeholder 2">
            <a:extLst>
              <a:ext uri="{FF2B5EF4-FFF2-40B4-BE49-F238E27FC236}">
                <a16:creationId xmlns:a16="http://schemas.microsoft.com/office/drawing/2014/main" id="{CAD8D9FD-0969-47B9-A4DB-95EA5D49EA81}"/>
              </a:ext>
            </a:extLst>
          </p:cNvPr>
          <p:cNvSpPr>
            <a:spLocks noGrp="1"/>
          </p:cNvSpPr>
          <p:nvPr>
            <p:ph sz="half" idx="1"/>
          </p:nvPr>
        </p:nvSpPr>
        <p:spPr/>
        <p:txBody>
          <a:bodyPr vert="horz" lIns="91440" tIns="45720" rIns="91440" bIns="45720" rtlCol="0" anchor="t">
            <a:normAutofit/>
          </a:bodyPr>
          <a:lstStyle/>
          <a:p>
            <a:pPr>
              <a:lnSpc>
                <a:spcPct val="100000"/>
              </a:lnSpc>
              <a:spcBef>
                <a:spcPts val="600"/>
              </a:spcBef>
            </a:pPr>
            <a:r>
              <a:rPr lang="en-GB" dirty="0">
                <a:ea typeface="+mn-lt"/>
                <a:cs typeface="+mn-lt"/>
              </a:rPr>
              <a:t>The right to dignity also refers to the way an individual is spoken to.</a:t>
            </a:r>
            <a:endParaRPr lang="en-US" dirty="0">
              <a:ea typeface="+mn-lt"/>
              <a:cs typeface="+mn-lt"/>
            </a:endParaRPr>
          </a:p>
          <a:p>
            <a:pPr>
              <a:lnSpc>
                <a:spcPct val="100000"/>
              </a:lnSpc>
              <a:spcBef>
                <a:spcPts val="600"/>
              </a:spcBef>
            </a:pPr>
            <a:endParaRPr lang="en-GB" dirty="0">
              <a:ea typeface="+mn-lt"/>
              <a:cs typeface="+mn-lt"/>
            </a:endParaRPr>
          </a:p>
          <a:p>
            <a:endParaRPr lang="en-GB" dirty="0">
              <a:ea typeface="+mn-lt"/>
              <a:cs typeface="+mn-lt"/>
            </a:endParaRPr>
          </a:p>
          <a:p>
            <a:endParaRPr lang="en-GB" dirty="0">
              <a:cs typeface="Calibri"/>
            </a:endParaRPr>
          </a:p>
          <a:p>
            <a:endParaRPr lang="en-GB" dirty="0">
              <a:cs typeface="Calibri"/>
            </a:endParaRPr>
          </a:p>
        </p:txBody>
      </p:sp>
      <p:sp>
        <p:nvSpPr>
          <p:cNvPr id="4" name="Content Placeholder 3">
            <a:extLst>
              <a:ext uri="{FF2B5EF4-FFF2-40B4-BE49-F238E27FC236}">
                <a16:creationId xmlns:a16="http://schemas.microsoft.com/office/drawing/2014/main" id="{58ACD50E-E5C5-458C-86D3-88D8B76285EC}"/>
              </a:ext>
            </a:extLst>
          </p:cNvPr>
          <p:cNvSpPr>
            <a:spLocks noGrp="1"/>
          </p:cNvSpPr>
          <p:nvPr>
            <p:ph sz="half" idx="2"/>
          </p:nvPr>
        </p:nvSpPr>
        <p:spPr/>
        <p:txBody>
          <a:bodyPr vert="horz" lIns="91440" tIns="45720" rIns="91440" bIns="45720" rtlCol="0" anchor="t">
            <a:normAutofit/>
          </a:bodyPr>
          <a:lstStyle/>
          <a:p>
            <a:pPr>
              <a:lnSpc>
                <a:spcPct val="100000"/>
              </a:lnSpc>
              <a:spcBef>
                <a:spcPts val="600"/>
              </a:spcBef>
            </a:pPr>
            <a:r>
              <a:rPr lang="en-GB" dirty="0">
                <a:ea typeface="+mn-lt"/>
                <a:cs typeface="+mn-lt"/>
              </a:rPr>
              <a:t>Not demeaning them</a:t>
            </a:r>
            <a:endParaRPr lang="en-US" dirty="0">
              <a:ea typeface="+mn-lt"/>
              <a:cs typeface="+mn-lt"/>
            </a:endParaRPr>
          </a:p>
          <a:p>
            <a:pPr>
              <a:lnSpc>
                <a:spcPct val="100000"/>
              </a:lnSpc>
              <a:spcBef>
                <a:spcPts val="600"/>
              </a:spcBef>
            </a:pPr>
            <a:r>
              <a:rPr lang="en-GB" dirty="0">
                <a:ea typeface="+mn-lt"/>
                <a:cs typeface="+mn-lt"/>
              </a:rPr>
              <a:t>Calling them names</a:t>
            </a:r>
            <a:endParaRPr lang="en-US" dirty="0">
              <a:ea typeface="+mn-lt"/>
              <a:cs typeface="+mn-lt"/>
            </a:endParaRPr>
          </a:p>
          <a:p>
            <a:pPr>
              <a:lnSpc>
                <a:spcPct val="100000"/>
              </a:lnSpc>
              <a:spcBef>
                <a:spcPts val="600"/>
              </a:spcBef>
            </a:pPr>
            <a:r>
              <a:rPr lang="en-GB" dirty="0">
                <a:ea typeface="+mn-lt"/>
                <a:cs typeface="+mn-lt"/>
              </a:rPr>
              <a:t>Speaking to them in a condescending manner</a:t>
            </a:r>
          </a:p>
          <a:p>
            <a:endParaRPr lang="en-GB" dirty="0">
              <a:cs typeface="Calibri"/>
            </a:endParaRPr>
          </a:p>
        </p:txBody>
      </p:sp>
    </p:spTree>
    <p:extLst>
      <p:ext uri="{BB962C8B-B14F-4D97-AF65-F5344CB8AC3E}">
        <p14:creationId xmlns:p14="http://schemas.microsoft.com/office/powerpoint/2010/main" val="5335720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93DAF5-B052-43E1-BFD8-CBFDC29E457F}"/>
              </a:ext>
            </a:extLst>
          </p:cNvPr>
          <p:cNvSpPr>
            <a:spLocks noGrp="1"/>
          </p:cNvSpPr>
          <p:nvPr>
            <p:ph type="title"/>
          </p:nvPr>
        </p:nvSpPr>
        <p:spPr>
          <a:solidFill>
            <a:srgbClr val="FFFF00"/>
          </a:solidFill>
          <a:ln>
            <a:solidFill>
              <a:srgbClr val="4472C4"/>
            </a:solidFill>
          </a:ln>
        </p:spPr>
        <p:txBody>
          <a:bodyPr/>
          <a:lstStyle/>
          <a:p>
            <a:pPr algn="ctr"/>
            <a:r>
              <a:rPr lang="en-GB" b="1" dirty="0">
                <a:cs typeface="Calibri Light" panose="020F0302020204030204"/>
              </a:rPr>
              <a:t>Case Studies</a:t>
            </a:r>
          </a:p>
        </p:txBody>
      </p:sp>
      <p:sp>
        <p:nvSpPr>
          <p:cNvPr id="3" name="Text Placeholder 2">
            <a:extLst>
              <a:ext uri="{FF2B5EF4-FFF2-40B4-BE49-F238E27FC236}">
                <a16:creationId xmlns:a16="http://schemas.microsoft.com/office/drawing/2014/main" id="{7DD78A42-1CA8-4D8E-8B26-FCDDBBF60278}"/>
              </a:ext>
            </a:extLst>
          </p:cNvPr>
          <p:cNvSpPr>
            <a:spLocks noGrp="1"/>
          </p:cNvSpPr>
          <p:nvPr>
            <p:ph type="body" idx="1"/>
          </p:nvPr>
        </p:nvSpPr>
        <p:spPr>
          <a:ln>
            <a:solidFill>
              <a:srgbClr val="4472C4"/>
            </a:solidFill>
          </a:ln>
        </p:spPr>
        <p:txBody>
          <a:bodyPr>
            <a:normAutofit/>
          </a:bodyPr>
          <a:lstStyle/>
          <a:p>
            <a:pPr algn="ctr"/>
            <a:r>
              <a:rPr lang="en-GB" sz="3200" dirty="0">
                <a:solidFill>
                  <a:srgbClr val="FFC000"/>
                </a:solidFill>
                <a:cs typeface="Calibri"/>
              </a:rPr>
              <a:t>Case Study A</a:t>
            </a:r>
          </a:p>
        </p:txBody>
      </p:sp>
      <p:sp>
        <p:nvSpPr>
          <p:cNvPr id="4" name="Content Placeholder 3">
            <a:extLst>
              <a:ext uri="{FF2B5EF4-FFF2-40B4-BE49-F238E27FC236}">
                <a16:creationId xmlns:a16="http://schemas.microsoft.com/office/drawing/2014/main" id="{C88D6BE1-43A3-467E-A951-3E4F963CBBA5}"/>
              </a:ext>
            </a:extLst>
          </p:cNvPr>
          <p:cNvSpPr>
            <a:spLocks noGrp="1"/>
          </p:cNvSpPr>
          <p:nvPr>
            <p:ph sz="half" idx="2"/>
          </p:nvPr>
        </p:nvSpPr>
        <p:spPr>
          <a:ln>
            <a:solidFill>
              <a:srgbClr val="4472C4"/>
            </a:solidFill>
          </a:ln>
        </p:spPr>
        <p:txBody>
          <a:bodyPr vert="horz" lIns="91440" tIns="45720" rIns="91440" bIns="45720" rtlCol="0" anchor="t">
            <a:normAutofit/>
          </a:bodyPr>
          <a:lstStyle/>
          <a:p>
            <a:pPr marL="0" indent="0">
              <a:buNone/>
            </a:pPr>
            <a:r>
              <a:rPr lang="en-GB" dirty="0">
                <a:ea typeface="+mn-lt"/>
                <a:cs typeface="+mn-lt"/>
              </a:rPr>
              <a:t>Siân is 45 and is an experienced health care assistant. She works on a male surgical ward in a large hospital. Siân works as part of a team of health care assistants, registered nurses and other professionals...</a:t>
            </a:r>
            <a:endParaRPr lang="en-US" dirty="0"/>
          </a:p>
        </p:txBody>
      </p:sp>
      <p:sp>
        <p:nvSpPr>
          <p:cNvPr id="5" name="Text Placeholder 4">
            <a:extLst>
              <a:ext uri="{FF2B5EF4-FFF2-40B4-BE49-F238E27FC236}">
                <a16:creationId xmlns:a16="http://schemas.microsoft.com/office/drawing/2014/main" id="{9A2D5ED2-5EA2-4653-8BA2-4208799AB93E}"/>
              </a:ext>
            </a:extLst>
          </p:cNvPr>
          <p:cNvSpPr>
            <a:spLocks noGrp="1"/>
          </p:cNvSpPr>
          <p:nvPr>
            <p:ph type="body" sz="quarter" idx="3"/>
          </p:nvPr>
        </p:nvSpPr>
        <p:spPr>
          <a:ln>
            <a:solidFill>
              <a:srgbClr val="4472C4"/>
            </a:solidFill>
          </a:ln>
        </p:spPr>
        <p:txBody>
          <a:bodyPr>
            <a:normAutofit/>
          </a:bodyPr>
          <a:lstStyle/>
          <a:p>
            <a:pPr algn="ctr"/>
            <a:r>
              <a:rPr lang="en-GB" sz="3200" dirty="0">
                <a:solidFill>
                  <a:srgbClr val="FFC000"/>
                </a:solidFill>
                <a:cs typeface="Calibri"/>
              </a:rPr>
              <a:t>Case Study B</a:t>
            </a:r>
            <a:endParaRPr lang="en-GB">
              <a:solidFill>
                <a:srgbClr val="FFC000"/>
              </a:solidFill>
              <a:cs typeface="Calibri" panose="020F0502020204030204"/>
            </a:endParaRPr>
          </a:p>
        </p:txBody>
      </p:sp>
      <p:sp>
        <p:nvSpPr>
          <p:cNvPr id="6" name="Content Placeholder 5">
            <a:extLst>
              <a:ext uri="{FF2B5EF4-FFF2-40B4-BE49-F238E27FC236}">
                <a16:creationId xmlns:a16="http://schemas.microsoft.com/office/drawing/2014/main" id="{06DBCD08-CA6C-4B27-9E9D-3633B60ABF80}"/>
              </a:ext>
            </a:extLst>
          </p:cNvPr>
          <p:cNvSpPr>
            <a:spLocks noGrp="1"/>
          </p:cNvSpPr>
          <p:nvPr>
            <p:ph sz="quarter" idx="4"/>
          </p:nvPr>
        </p:nvSpPr>
        <p:spPr>
          <a:ln>
            <a:solidFill>
              <a:srgbClr val="4472C4"/>
            </a:solidFill>
          </a:ln>
        </p:spPr>
        <p:txBody>
          <a:bodyPr vert="horz" lIns="91440" tIns="45720" rIns="91440" bIns="45720" rtlCol="0" anchor="t">
            <a:normAutofit/>
          </a:bodyPr>
          <a:lstStyle/>
          <a:p>
            <a:pPr marL="0" indent="0">
              <a:buNone/>
            </a:pPr>
            <a:r>
              <a:rPr lang="en-GB" dirty="0">
                <a:ea typeface="+mn-lt"/>
                <a:cs typeface="+mn-lt"/>
              </a:rPr>
              <a:t>Gwen is 80 years old and is a Welsh speaker. She lives alone in her own home and is living with dementia. Gwen’s husband recently passed away and since then she has been finding it difficult to manage some daily living activities...</a:t>
            </a:r>
            <a:endParaRPr lang="en-GB" dirty="0">
              <a:cs typeface="Calibri"/>
            </a:endParaRPr>
          </a:p>
        </p:txBody>
      </p:sp>
      <p:pic>
        <p:nvPicPr>
          <p:cNvPr id="7" name="Picture 7" descr="A picture containing drawing&#10;&#10;Description automatically generated">
            <a:extLst>
              <a:ext uri="{FF2B5EF4-FFF2-40B4-BE49-F238E27FC236}">
                <a16:creationId xmlns:a16="http://schemas.microsoft.com/office/drawing/2014/main" id="{D741F490-A4ED-47C3-9D15-4A9C53E1ADB8}"/>
              </a:ext>
            </a:extLst>
          </p:cNvPr>
          <p:cNvPicPr>
            <a:picLocks noChangeAspect="1"/>
          </p:cNvPicPr>
          <p:nvPr/>
        </p:nvPicPr>
        <p:blipFill>
          <a:blip r:embed="rId2"/>
          <a:stretch>
            <a:fillRect/>
          </a:stretch>
        </p:blipFill>
        <p:spPr>
          <a:xfrm>
            <a:off x="4417534" y="4856043"/>
            <a:ext cx="1171575" cy="1171575"/>
          </a:xfrm>
          <a:prstGeom prst="rect">
            <a:avLst/>
          </a:prstGeom>
        </p:spPr>
      </p:pic>
      <p:pic>
        <p:nvPicPr>
          <p:cNvPr id="8" name="Picture 8" descr="A close up of a sign&#10;&#10;Description automatically generated">
            <a:extLst>
              <a:ext uri="{FF2B5EF4-FFF2-40B4-BE49-F238E27FC236}">
                <a16:creationId xmlns:a16="http://schemas.microsoft.com/office/drawing/2014/main" id="{79AD3F1B-3672-49E7-A18F-3EF2BEC37337}"/>
              </a:ext>
            </a:extLst>
          </p:cNvPr>
          <p:cNvPicPr>
            <a:picLocks noChangeAspect="1"/>
          </p:cNvPicPr>
          <p:nvPr/>
        </p:nvPicPr>
        <p:blipFill>
          <a:blip r:embed="rId3"/>
          <a:stretch>
            <a:fillRect/>
          </a:stretch>
        </p:blipFill>
        <p:spPr>
          <a:xfrm>
            <a:off x="9812457" y="5218171"/>
            <a:ext cx="2041763" cy="1482486"/>
          </a:xfrm>
          <a:prstGeom prst="rect">
            <a:avLst/>
          </a:prstGeom>
        </p:spPr>
      </p:pic>
    </p:spTree>
    <p:extLst>
      <p:ext uri="{BB962C8B-B14F-4D97-AF65-F5344CB8AC3E}">
        <p14:creationId xmlns:p14="http://schemas.microsoft.com/office/powerpoint/2010/main" val="308847211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BB936E-8EE4-4345-A81C-F26790834F13}"/>
              </a:ext>
            </a:extLst>
          </p:cNvPr>
          <p:cNvSpPr>
            <a:spLocks noGrp="1"/>
          </p:cNvSpPr>
          <p:nvPr>
            <p:ph type="title"/>
          </p:nvPr>
        </p:nvSpPr>
        <p:spPr>
          <a:solidFill>
            <a:srgbClr val="FFFF00"/>
          </a:solidFill>
        </p:spPr>
        <p:txBody>
          <a:bodyPr/>
          <a:lstStyle/>
          <a:p>
            <a:pPr algn="ctr"/>
            <a:r>
              <a:rPr lang="en-GB" b="1" dirty="0">
                <a:ea typeface="+mj-lt"/>
                <a:cs typeface="+mj-lt"/>
              </a:rPr>
              <a:t>Case Study B</a:t>
            </a:r>
            <a:endParaRPr lang="en-GB" dirty="0">
              <a:ea typeface="+mj-lt"/>
              <a:cs typeface="+mj-lt"/>
            </a:endParaRPr>
          </a:p>
        </p:txBody>
      </p:sp>
      <p:sp>
        <p:nvSpPr>
          <p:cNvPr id="3" name="Content Placeholder 2">
            <a:extLst>
              <a:ext uri="{FF2B5EF4-FFF2-40B4-BE49-F238E27FC236}">
                <a16:creationId xmlns:a16="http://schemas.microsoft.com/office/drawing/2014/main" id="{5A3325C6-9245-4395-9531-640C9B5F48BE}"/>
              </a:ext>
            </a:extLst>
          </p:cNvPr>
          <p:cNvSpPr>
            <a:spLocks noGrp="1"/>
          </p:cNvSpPr>
          <p:nvPr>
            <p:ph sz="half" idx="1"/>
          </p:nvPr>
        </p:nvSpPr>
        <p:spPr>
          <a:ln>
            <a:solidFill>
              <a:schemeClr val="tx1"/>
            </a:solidFill>
          </a:ln>
        </p:spPr>
        <p:txBody>
          <a:bodyPr vert="horz" lIns="91440" tIns="45720" rIns="91440" bIns="45720" rtlCol="0" anchor="t">
            <a:normAutofit/>
          </a:bodyPr>
          <a:lstStyle/>
          <a:p>
            <a:pPr marL="0" indent="0" algn="ctr">
              <a:buNone/>
            </a:pPr>
            <a:endParaRPr lang="en-GB" sz="3200" b="1" dirty="0">
              <a:cs typeface="Calibri"/>
            </a:endParaRPr>
          </a:p>
          <a:p>
            <a:pPr marL="0" indent="0" algn="ctr">
              <a:buNone/>
            </a:pPr>
            <a:endParaRPr lang="en-GB" sz="3200" b="1" dirty="0">
              <a:cs typeface="Calibri"/>
            </a:endParaRPr>
          </a:p>
          <a:p>
            <a:pPr marL="0" indent="0" algn="ctr">
              <a:buNone/>
            </a:pPr>
            <a:r>
              <a:rPr lang="en-GB" sz="3200" dirty="0">
                <a:highlight>
                  <a:srgbClr val="FFFF00"/>
                </a:highlight>
                <a:ea typeface="+mn-lt"/>
                <a:cs typeface="+mn-lt"/>
              </a:rPr>
              <a:t>Dignity</a:t>
            </a:r>
            <a:endParaRPr lang="en-GB" dirty="0"/>
          </a:p>
        </p:txBody>
      </p:sp>
      <p:sp>
        <p:nvSpPr>
          <p:cNvPr id="4" name="Content Placeholder 3">
            <a:extLst>
              <a:ext uri="{FF2B5EF4-FFF2-40B4-BE49-F238E27FC236}">
                <a16:creationId xmlns:a16="http://schemas.microsoft.com/office/drawing/2014/main" id="{F985FB8B-3353-45D1-B78E-86929DAFBDA1}"/>
              </a:ext>
            </a:extLst>
          </p:cNvPr>
          <p:cNvSpPr>
            <a:spLocks noGrp="1"/>
          </p:cNvSpPr>
          <p:nvPr>
            <p:ph sz="half" idx="2"/>
          </p:nvPr>
        </p:nvSpPr>
        <p:spPr>
          <a:ln>
            <a:solidFill>
              <a:schemeClr val="tx1"/>
            </a:solidFill>
          </a:ln>
        </p:spPr>
        <p:txBody>
          <a:bodyPr vert="horz" lIns="91440" tIns="45720" rIns="91440" bIns="45720" rtlCol="0" anchor="t">
            <a:normAutofit/>
          </a:bodyPr>
          <a:lstStyle/>
          <a:p>
            <a:pPr marL="0" indent="0">
              <a:buNone/>
            </a:pPr>
            <a:r>
              <a:rPr lang="en-GB" dirty="0">
                <a:cs typeface="Calibri"/>
              </a:rPr>
              <a:t>•</a:t>
            </a:r>
            <a:r>
              <a:rPr lang="en-GB" dirty="0">
                <a:ea typeface="+mn-lt"/>
                <a:cs typeface="+mn-lt"/>
              </a:rPr>
              <a:t>The care assistant makes sure that while she is helping Gwen to dress, she ensures her fastenings are done up correctly.</a:t>
            </a:r>
            <a:endParaRPr lang="en-GB" dirty="0">
              <a:cs typeface="Calibri"/>
            </a:endParaRPr>
          </a:p>
        </p:txBody>
      </p:sp>
    </p:spTree>
    <p:extLst>
      <p:ext uri="{BB962C8B-B14F-4D97-AF65-F5344CB8AC3E}">
        <p14:creationId xmlns:p14="http://schemas.microsoft.com/office/powerpoint/2010/main" val="210125838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6E067-3497-487B-B5F7-532A1D862261}"/>
              </a:ext>
            </a:extLst>
          </p:cNvPr>
          <p:cNvSpPr>
            <a:spLocks noGrp="1"/>
          </p:cNvSpPr>
          <p:nvPr>
            <p:ph type="title"/>
          </p:nvPr>
        </p:nvSpPr>
        <p:spPr>
          <a:solidFill>
            <a:srgbClr val="FFFF00"/>
          </a:solidFill>
        </p:spPr>
        <p:txBody>
          <a:bodyPr/>
          <a:lstStyle/>
          <a:p>
            <a:pPr algn="ctr"/>
            <a:r>
              <a:rPr lang="en-GB" b="1">
                <a:latin typeface="Calibri"/>
                <a:ea typeface="+mj-lt"/>
                <a:cs typeface="Calibri"/>
              </a:rPr>
              <a:t>Core Values &amp; Principles of Care</a:t>
            </a:r>
          </a:p>
        </p:txBody>
      </p:sp>
      <p:sp>
        <p:nvSpPr>
          <p:cNvPr id="3" name="Content Placeholder 2">
            <a:extLst>
              <a:ext uri="{FF2B5EF4-FFF2-40B4-BE49-F238E27FC236}">
                <a16:creationId xmlns:a16="http://schemas.microsoft.com/office/drawing/2014/main" id="{CAD8D9FD-0969-47B9-A4DB-95EA5D49EA81}"/>
              </a:ext>
            </a:extLst>
          </p:cNvPr>
          <p:cNvSpPr>
            <a:spLocks noGrp="1"/>
          </p:cNvSpPr>
          <p:nvPr>
            <p:ph sz="half" idx="1"/>
          </p:nvPr>
        </p:nvSpPr>
        <p:spPr/>
        <p:txBody>
          <a:bodyPr vert="horz" lIns="91440" tIns="45720" rIns="91440" bIns="45720" rtlCol="0" anchor="t">
            <a:normAutofit/>
          </a:bodyPr>
          <a:lstStyle/>
          <a:p>
            <a:endParaRPr lang="en-GB" dirty="0">
              <a:cs typeface="Calibri"/>
            </a:endParaRPr>
          </a:p>
          <a:p>
            <a:endParaRPr lang="en-GB" dirty="0">
              <a:cs typeface="Calibri"/>
            </a:endParaRPr>
          </a:p>
        </p:txBody>
      </p:sp>
      <p:sp>
        <p:nvSpPr>
          <p:cNvPr id="4" name="Content Placeholder 3">
            <a:extLst>
              <a:ext uri="{FF2B5EF4-FFF2-40B4-BE49-F238E27FC236}">
                <a16:creationId xmlns:a16="http://schemas.microsoft.com/office/drawing/2014/main" id="{FE4C8391-DC73-4633-9966-359A6401BDEF}"/>
              </a:ext>
            </a:extLst>
          </p:cNvPr>
          <p:cNvSpPr>
            <a:spLocks noGrp="1"/>
          </p:cNvSpPr>
          <p:nvPr>
            <p:ph sz="half" idx="2"/>
          </p:nvPr>
        </p:nvSpPr>
        <p:spPr/>
        <p:txBody>
          <a:bodyPr vert="horz" lIns="91440" tIns="45720" rIns="91440" bIns="45720" rtlCol="0" anchor="t">
            <a:normAutofit/>
          </a:bodyPr>
          <a:lstStyle/>
          <a:p>
            <a:pPr marL="0" indent="0" algn="ctr">
              <a:buNone/>
            </a:pPr>
            <a:endParaRPr lang="en-GB" sz="3200" b="1" dirty="0">
              <a:cs typeface="Calibri"/>
            </a:endParaRPr>
          </a:p>
          <a:p>
            <a:pPr marL="0" indent="0" algn="ctr">
              <a:buNone/>
            </a:pPr>
            <a:endParaRPr lang="en-GB" sz="3200" b="1" dirty="0">
              <a:cs typeface="Calibri"/>
            </a:endParaRPr>
          </a:p>
          <a:p>
            <a:pPr marL="0" indent="0" algn="ctr">
              <a:buNone/>
            </a:pPr>
            <a:r>
              <a:rPr lang="en-GB" sz="3200" b="1">
                <a:ea typeface="+mn-lt"/>
                <a:cs typeface="+mn-lt"/>
              </a:rPr>
              <a:t>Duty of Care</a:t>
            </a:r>
            <a:endParaRPr lang="en-GB" sz="3200" b="1" dirty="0">
              <a:ea typeface="+mn-lt"/>
              <a:cs typeface="+mn-lt"/>
            </a:endParaRPr>
          </a:p>
          <a:p>
            <a:endParaRPr lang="en-GB" dirty="0">
              <a:cs typeface="Calibri"/>
            </a:endParaRPr>
          </a:p>
        </p:txBody>
      </p:sp>
      <p:pic>
        <p:nvPicPr>
          <p:cNvPr id="6" name="Picture 5" descr="A close up of a logo&#10;&#10;Description automatically generated">
            <a:extLst>
              <a:ext uri="{FF2B5EF4-FFF2-40B4-BE49-F238E27FC236}">
                <a16:creationId xmlns:a16="http://schemas.microsoft.com/office/drawing/2014/main" id="{1270FFAE-9C45-44F2-85C4-CEC927A3F4D3}"/>
              </a:ext>
            </a:extLst>
          </p:cNvPr>
          <p:cNvPicPr>
            <a:picLocks noChangeAspect="1"/>
          </p:cNvPicPr>
          <p:nvPr/>
        </p:nvPicPr>
        <p:blipFill>
          <a:blip r:embed="rId2"/>
          <a:stretch>
            <a:fillRect/>
          </a:stretch>
        </p:blipFill>
        <p:spPr>
          <a:xfrm>
            <a:off x="1607017" y="2261447"/>
            <a:ext cx="3651849" cy="3222325"/>
          </a:xfrm>
          <a:prstGeom prst="rect">
            <a:avLst/>
          </a:prstGeom>
        </p:spPr>
      </p:pic>
    </p:spTree>
    <p:extLst>
      <p:ext uri="{BB962C8B-B14F-4D97-AF65-F5344CB8AC3E}">
        <p14:creationId xmlns:p14="http://schemas.microsoft.com/office/powerpoint/2010/main" val="146184068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6E067-3497-487B-B5F7-532A1D862261}"/>
              </a:ext>
            </a:extLst>
          </p:cNvPr>
          <p:cNvSpPr>
            <a:spLocks noGrp="1"/>
          </p:cNvSpPr>
          <p:nvPr>
            <p:ph type="title"/>
          </p:nvPr>
        </p:nvSpPr>
        <p:spPr>
          <a:solidFill>
            <a:srgbClr val="FFFF00"/>
          </a:solidFill>
        </p:spPr>
        <p:txBody>
          <a:bodyPr/>
          <a:lstStyle/>
          <a:p>
            <a:pPr algn="ctr"/>
            <a:r>
              <a:rPr lang="en-GB" dirty="0">
                <a:latin typeface="Calibri"/>
                <a:cs typeface="Calibri"/>
              </a:rPr>
              <a:t>Duty of care</a:t>
            </a:r>
            <a:endParaRPr lang="en-US" dirty="0"/>
          </a:p>
        </p:txBody>
      </p:sp>
      <p:sp>
        <p:nvSpPr>
          <p:cNvPr id="3" name="Content Placeholder 2">
            <a:extLst>
              <a:ext uri="{FF2B5EF4-FFF2-40B4-BE49-F238E27FC236}">
                <a16:creationId xmlns:a16="http://schemas.microsoft.com/office/drawing/2014/main" id="{CAD8D9FD-0969-47B9-A4DB-95EA5D49EA81}"/>
              </a:ext>
            </a:extLst>
          </p:cNvPr>
          <p:cNvSpPr>
            <a:spLocks noGrp="1"/>
          </p:cNvSpPr>
          <p:nvPr>
            <p:ph idx="1"/>
          </p:nvPr>
        </p:nvSpPr>
        <p:spPr>
          <a:xfrm>
            <a:off x="205597" y="1825625"/>
            <a:ext cx="7007524" cy="4883300"/>
          </a:xfrm>
          <a:ln>
            <a:solidFill>
              <a:srgbClr val="FFFF00"/>
            </a:solidFill>
          </a:ln>
        </p:spPr>
        <p:txBody>
          <a:bodyPr vert="horz" lIns="91440" tIns="45720" rIns="91440" bIns="45720" rtlCol="0" anchor="t">
            <a:normAutofit/>
          </a:bodyPr>
          <a:lstStyle/>
          <a:p>
            <a:r>
              <a:rPr lang="en-GB" dirty="0">
                <a:ea typeface="+mn-lt"/>
                <a:cs typeface="+mn-lt"/>
              </a:rPr>
              <a:t>Your </a:t>
            </a:r>
            <a:r>
              <a:rPr lang="en-GB" b="1" dirty="0">
                <a:ea typeface="+mn-lt"/>
                <a:cs typeface="+mn-lt"/>
              </a:rPr>
              <a:t>duty of care</a:t>
            </a:r>
            <a:r>
              <a:rPr lang="en-GB" dirty="0">
                <a:ea typeface="+mn-lt"/>
                <a:cs typeface="+mn-lt"/>
              </a:rPr>
              <a:t> means that you must aim to provide high quality </a:t>
            </a:r>
            <a:r>
              <a:rPr lang="en-GB" b="1" dirty="0">
                <a:ea typeface="+mn-lt"/>
                <a:cs typeface="+mn-lt"/>
              </a:rPr>
              <a:t>care</a:t>
            </a:r>
            <a:r>
              <a:rPr lang="en-GB" dirty="0">
                <a:ea typeface="+mn-lt"/>
                <a:cs typeface="+mn-lt"/>
              </a:rPr>
              <a:t> to the best of your ability and say if there are any reasons why you may be unable to do so. When professionals act within a </a:t>
            </a:r>
            <a:r>
              <a:rPr lang="en-GB" b="1" dirty="0">
                <a:ea typeface="+mn-lt"/>
                <a:cs typeface="+mn-lt"/>
              </a:rPr>
              <a:t>duty of care</a:t>
            </a:r>
            <a:r>
              <a:rPr lang="en-GB" dirty="0">
                <a:ea typeface="+mn-lt"/>
                <a:cs typeface="+mn-lt"/>
              </a:rPr>
              <a:t> they must do what a reasonable person, with their training and background, can be expected to do.</a:t>
            </a:r>
            <a:endParaRPr lang="en-GB" dirty="0">
              <a:cs typeface="Calibri"/>
            </a:endParaRPr>
          </a:p>
          <a:p>
            <a:endParaRPr lang="en-GB" dirty="0">
              <a:cs typeface="Calibri"/>
            </a:endParaRPr>
          </a:p>
          <a:p>
            <a:endParaRPr lang="en-GB" dirty="0">
              <a:cs typeface="Calibri"/>
            </a:endParaRPr>
          </a:p>
        </p:txBody>
      </p:sp>
      <p:pic>
        <p:nvPicPr>
          <p:cNvPr id="4" name="Picture 4" descr="A picture containing person, holding, person, cellphone&#10;&#10;Description automatically generated">
            <a:extLst>
              <a:ext uri="{FF2B5EF4-FFF2-40B4-BE49-F238E27FC236}">
                <a16:creationId xmlns:a16="http://schemas.microsoft.com/office/drawing/2014/main" id="{B41C07C7-BE10-470A-B127-5474BB74D8B4}"/>
              </a:ext>
            </a:extLst>
          </p:cNvPr>
          <p:cNvPicPr>
            <a:picLocks noChangeAspect="1"/>
          </p:cNvPicPr>
          <p:nvPr/>
        </p:nvPicPr>
        <p:blipFill>
          <a:blip r:embed="rId2"/>
          <a:stretch>
            <a:fillRect/>
          </a:stretch>
        </p:blipFill>
        <p:spPr>
          <a:xfrm>
            <a:off x="7517873" y="2413993"/>
            <a:ext cx="4468345" cy="2964516"/>
          </a:xfrm>
          <a:prstGeom prst="rect">
            <a:avLst/>
          </a:prstGeom>
        </p:spPr>
      </p:pic>
    </p:spTree>
    <p:extLst>
      <p:ext uri="{BB962C8B-B14F-4D97-AF65-F5344CB8AC3E}">
        <p14:creationId xmlns:p14="http://schemas.microsoft.com/office/powerpoint/2010/main" val="143123942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93DAF5-B052-43E1-BFD8-CBFDC29E457F}"/>
              </a:ext>
            </a:extLst>
          </p:cNvPr>
          <p:cNvSpPr>
            <a:spLocks noGrp="1"/>
          </p:cNvSpPr>
          <p:nvPr>
            <p:ph type="title"/>
          </p:nvPr>
        </p:nvSpPr>
        <p:spPr>
          <a:solidFill>
            <a:srgbClr val="FFFF00"/>
          </a:solidFill>
          <a:ln>
            <a:solidFill>
              <a:srgbClr val="4472C4"/>
            </a:solidFill>
          </a:ln>
        </p:spPr>
        <p:txBody>
          <a:bodyPr/>
          <a:lstStyle/>
          <a:p>
            <a:pPr algn="ctr"/>
            <a:r>
              <a:rPr lang="en-GB" b="1" dirty="0">
                <a:cs typeface="Calibri Light" panose="020F0302020204030204"/>
              </a:rPr>
              <a:t>Case Studies</a:t>
            </a:r>
          </a:p>
        </p:txBody>
      </p:sp>
      <p:sp>
        <p:nvSpPr>
          <p:cNvPr id="3" name="Text Placeholder 2">
            <a:extLst>
              <a:ext uri="{FF2B5EF4-FFF2-40B4-BE49-F238E27FC236}">
                <a16:creationId xmlns:a16="http://schemas.microsoft.com/office/drawing/2014/main" id="{7DD78A42-1CA8-4D8E-8B26-FCDDBBF60278}"/>
              </a:ext>
            </a:extLst>
          </p:cNvPr>
          <p:cNvSpPr>
            <a:spLocks noGrp="1"/>
          </p:cNvSpPr>
          <p:nvPr>
            <p:ph type="body" idx="1"/>
          </p:nvPr>
        </p:nvSpPr>
        <p:spPr>
          <a:ln>
            <a:solidFill>
              <a:srgbClr val="4472C4"/>
            </a:solidFill>
          </a:ln>
        </p:spPr>
        <p:txBody>
          <a:bodyPr>
            <a:normAutofit/>
          </a:bodyPr>
          <a:lstStyle/>
          <a:p>
            <a:pPr algn="ctr"/>
            <a:r>
              <a:rPr lang="en-GB" sz="3200" dirty="0">
                <a:solidFill>
                  <a:srgbClr val="FFC000"/>
                </a:solidFill>
                <a:cs typeface="Calibri"/>
              </a:rPr>
              <a:t>Case Study A</a:t>
            </a:r>
          </a:p>
        </p:txBody>
      </p:sp>
      <p:sp>
        <p:nvSpPr>
          <p:cNvPr id="4" name="Content Placeholder 3">
            <a:extLst>
              <a:ext uri="{FF2B5EF4-FFF2-40B4-BE49-F238E27FC236}">
                <a16:creationId xmlns:a16="http://schemas.microsoft.com/office/drawing/2014/main" id="{C88D6BE1-43A3-467E-A951-3E4F963CBBA5}"/>
              </a:ext>
            </a:extLst>
          </p:cNvPr>
          <p:cNvSpPr>
            <a:spLocks noGrp="1"/>
          </p:cNvSpPr>
          <p:nvPr>
            <p:ph sz="half" idx="2"/>
          </p:nvPr>
        </p:nvSpPr>
        <p:spPr>
          <a:ln>
            <a:solidFill>
              <a:srgbClr val="4472C4"/>
            </a:solidFill>
          </a:ln>
        </p:spPr>
        <p:txBody>
          <a:bodyPr vert="horz" lIns="91440" tIns="45720" rIns="91440" bIns="45720" rtlCol="0" anchor="t">
            <a:normAutofit/>
          </a:bodyPr>
          <a:lstStyle/>
          <a:p>
            <a:pPr marL="0" indent="0">
              <a:buNone/>
            </a:pPr>
            <a:r>
              <a:rPr lang="en-GB" dirty="0">
                <a:ea typeface="+mn-lt"/>
                <a:cs typeface="+mn-lt"/>
              </a:rPr>
              <a:t>Siân is 45 and is an experienced health care assistant. She works on a male surgical ward in a large hospital. Siân works as part of a team of health care assistants, registered nurses and other professionals...</a:t>
            </a:r>
            <a:endParaRPr lang="en-US" dirty="0"/>
          </a:p>
        </p:txBody>
      </p:sp>
      <p:sp>
        <p:nvSpPr>
          <p:cNvPr id="5" name="Text Placeholder 4">
            <a:extLst>
              <a:ext uri="{FF2B5EF4-FFF2-40B4-BE49-F238E27FC236}">
                <a16:creationId xmlns:a16="http://schemas.microsoft.com/office/drawing/2014/main" id="{9A2D5ED2-5EA2-4653-8BA2-4208799AB93E}"/>
              </a:ext>
            </a:extLst>
          </p:cNvPr>
          <p:cNvSpPr>
            <a:spLocks noGrp="1"/>
          </p:cNvSpPr>
          <p:nvPr>
            <p:ph type="body" sz="quarter" idx="3"/>
          </p:nvPr>
        </p:nvSpPr>
        <p:spPr>
          <a:ln>
            <a:solidFill>
              <a:srgbClr val="4472C4"/>
            </a:solidFill>
          </a:ln>
        </p:spPr>
        <p:txBody>
          <a:bodyPr>
            <a:normAutofit/>
          </a:bodyPr>
          <a:lstStyle/>
          <a:p>
            <a:pPr algn="ctr"/>
            <a:r>
              <a:rPr lang="en-GB" sz="3200" dirty="0">
                <a:solidFill>
                  <a:srgbClr val="FFC000"/>
                </a:solidFill>
                <a:cs typeface="Calibri"/>
              </a:rPr>
              <a:t>Case Study B</a:t>
            </a:r>
            <a:endParaRPr lang="en-GB">
              <a:solidFill>
                <a:srgbClr val="FFC000"/>
              </a:solidFill>
              <a:cs typeface="Calibri" panose="020F0502020204030204"/>
            </a:endParaRPr>
          </a:p>
        </p:txBody>
      </p:sp>
      <p:sp>
        <p:nvSpPr>
          <p:cNvPr id="6" name="Content Placeholder 5">
            <a:extLst>
              <a:ext uri="{FF2B5EF4-FFF2-40B4-BE49-F238E27FC236}">
                <a16:creationId xmlns:a16="http://schemas.microsoft.com/office/drawing/2014/main" id="{06DBCD08-CA6C-4B27-9E9D-3633B60ABF80}"/>
              </a:ext>
            </a:extLst>
          </p:cNvPr>
          <p:cNvSpPr>
            <a:spLocks noGrp="1"/>
          </p:cNvSpPr>
          <p:nvPr>
            <p:ph sz="quarter" idx="4"/>
          </p:nvPr>
        </p:nvSpPr>
        <p:spPr>
          <a:ln>
            <a:solidFill>
              <a:srgbClr val="4472C4"/>
            </a:solidFill>
          </a:ln>
        </p:spPr>
        <p:txBody>
          <a:bodyPr vert="horz" lIns="91440" tIns="45720" rIns="91440" bIns="45720" rtlCol="0" anchor="t">
            <a:normAutofit/>
          </a:bodyPr>
          <a:lstStyle/>
          <a:p>
            <a:pPr marL="0" indent="0">
              <a:buNone/>
            </a:pPr>
            <a:r>
              <a:rPr lang="en-GB" dirty="0">
                <a:ea typeface="+mn-lt"/>
                <a:cs typeface="+mn-lt"/>
              </a:rPr>
              <a:t>Gwen is 80 years old and is a Welsh speaker. She lives alone in her own home and is living with dementia. Gwen’s husband recently passed away and since then she has been finding it difficult to manage some daily living activities...</a:t>
            </a:r>
            <a:endParaRPr lang="en-GB" dirty="0">
              <a:cs typeface="Calibri"/>
            </a:endParaRPr>
          </a:p>
        </p:txBody>
      </p:sp>
      <p:pic>
        <p:nvPicPr>
          <p:cNvPr id="7" name="Picture 7" descr="A picture containing drawing&#10;&#10;Description automatically generated">
            <a:extLst>
              <a:ext uri="{FF2B5EF4-FFF2-40B4-BE49-F238E27FC236}">
                <a16:creationId xmlns:a16="http://schemas.microsoft.com/office/drawing/2014/main" id="{D741F490-A4ED-47C3-9D15-4A9C53E1ADB8}"/>
              </a:ext>
            </a:extLst>
          </p:cNvPr>
          <p:cNvPicPr>
            <a:picLocks noChangeAspect="1"/>
          </p:cNvPicPr>
          <p:nvPr/>
        </p:nvPicPr>
        <p:blipFill>
          <a:blip r:embed="rId2"/>
          <a:stretch>
            <a:fillRect/>
          </a:stretch>
        </p:blipFill>
        <p:spPr>
          <a:xfrm>
            <a:off x="4417534" y="4856043"/>
            <a:ext cx="1171575" cy="1171575"/>
          </a:xfrm>
          <a:prstGeom prst="rect">
            <a:avLst/>
          </a:prstGeom>
        </p:spPr>
      </p:pic>
      <p:pic>
        <p:nvPicPr>
          <p:cNvPr id="8" name="Picture 8" descr="A close up of a sign&#10;&#10;Description automatically generated">
            <a:extLst>
              <a:ext uri="{FF2B5EF4-FFF2-40B4-BE49-F238E27FC236}">
                <a16:creationId xmlns:a16="http://schemas.microsoft.com/office/drawing/2014/main" id="{79AD3F1B-3672-49E7-A18F-3EF2BEC37337}"/>
              </a:ext>
            </a:extLst>
          </p:cNvPr>
          <p:cNvPicPr>
            <a:picLocks noChangeAspect="1"/>
          </p:cNvPicPr>
          <p:nvPr/>
        </p:nvPicPr>
        <p:blipFill>
          <a:blip r:embed="rId3"/>
          <a:stretch>
            <a:fillRect/>
          </a:stretch>
        </p:blipFill>
        <p:spPr>
          <a:xfrm>
            <a:off x="9812457" y="5218171"/>
            <a:ext cx="2041763" cy="1482486"/>
          </a:xfrm>
          <a:prstGeom prst="rect">
            <a:avLst/>
          </a:prstGeom>
        </p:spPr>
      </p:pic>
    </p:spTree>
    <p:extLst>
      <p:ext uri="{BB962C8B-B14F-4D97-AF65-F5344CB8AC3E}">
        <p14:creationId xmlns:p14="http://schemas.microsoft.com/office/powerpoint/2010/main" val="89074316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6E067-3497-487B-B5F7-532A1D862261}"/>
              </a:ext>
            </a:extLst>
          </p:cNvPr>
          <p:cNvSpPr>
            <a:spLocks noGrp="1"/>
          </p:cNvSpPr>
          <p:nvPr>
            <p:ph type="title"/>
          </p:nvPr>
        </p:nvSpPr>
        <p:spPr>
          <a:solidFill>
            <a:srgbClr val="FFFF00"/>
          </a:solidFill>
        </p:spPr>
        <p:txBody>
          <a:bodyPr/>
          <a:lstStyle/>
          <a:p>
            <a:pPr algn="ctr"/>
            <a:r>
              <a:rPr lang="en-GB" b="1">
                <a:latin typeface="Calibri"/>
                <a:ea typeface="+mj-lt"/>
                <a:cs typeface="Calibri"/>
              </a:rPr>
              <a:t>Core Values &amp; Principles of Care</a:t>
            </a:r>
          </a:p>
        </p:txBody>
      </p:sp>
      <p:sp>
        <p:nvSpPr>
          <p:cNvPr id="3" name="Content Placeholder 2">
            <a:extLst>
              <a:ext uri="{FF2B5EF4-FFF2-40B4-BE49-F238E27FC236}">
                <a16:creationId xmlns:a16="http://schemas.microsoft.com/office/drawing/2014/main" id="{CAD8D9FD-0969-47B9-A4DB-95EA5D49EA81}"/>
              </a:ext>
            </a:extLst>
          </p:cNvPr>
          <p:cNvSpPr>
            <a:spLocks noGrp="1"/>
          </p:cNvSpPr>
          <p:nvPr>
            <p:ph sz="half" idx="1"/>
          </p:nvPr>
        </p:nvSpPr>
        <p:spPr/>
        <p:txBody>
          <a:bodyPr vert="horz" lIns="91440" tIns="45720" rIns="91440" bIns="45720" rtlCol="0" anchor="t">
            <a:normAutofit/>
          </a:bodyPr>
          <a:lstStyle/>
          <a:p>
            <a:endParaRPr lang="en-GB" dirty="0">
              <a:cs typeface="Calibri"/>
            </a:endParaRPr>
          </a:p>
          <a:p>
            <a:endParaRPr lang="en-GB" dirty="0">
              <a:cs typeface="Calibri"/>
            </a:endParaRPr>
          </a:p>
        </p:txBody>
      </p:sp>
      <p:sp>
        <p:nvSpPr>
          <p:cNvPr id="4" name="Content Placeholder 3">
            <a:extLst>
              <a:ext uri="{FF2B5EF4-FFF2-40B4-BE49-F238E27FC236}">
                <a16:creationId xmlns:a16="http://schemas.microsoft.com/office/drawing/2014/main" id="{FE4C8391-DC73-4633-9966-359A6401BDEF}"/>
              </a:ext>
            </a:extLst>
          </p:cNvPr>
          <p:cNvSpPr>
            <a:spLocks noGrp="1"/>
          </p:cNvSpPr>
          <p:nvPr>
            <p:ph sz="half" idx="2"/>
          </p:nvPr>
        </p:nvSpPr>
        <p:spPr/>
        <p:txBody>
          <a:bodyPr vert="horz" lIns="91440" tIns="45720" rIns="91440" bIns="45720" rtlCol="0" anchor="t">
            <a:normAutofit/>
          </a:bodyPr>
          <a:lstStyle/>
          <a:p>
            <a:pPr marL="0" indent="0" algn="ctr">
              <a:buNone/>
            </a:pPr>
            <a:endParaRPr lang="en-GB" sz="3200" b="1" dirty="0">
              <a:cs typeface="Calibri"/>
            </a:endParaRPr>
          </a:p>
          <a:p>
            <a:pPr marL="0" indent="0" algn="ctr">
              <a:buNone/>
            </a:pPr>
            <a:endParaRPr lang="en-GB" sz="3200" b="1" dirty="0">
              <a:cs typeface="Calibri"/>
            </a:endParaRPr>
          </a:p>
          <a:p>
            <a:pPr marL="0" indent="0" algn="ctr">
              <a:buNone/>
            </a:pPr>
            <a:r>
              <a:rPr lang="en-GB" sz="3200" b="1">
                <a:ea typeface="+mn-lt"/>
                <a:cs typeface="+mn-lt"/>
              </a:rPr>
              <a:t>Effective Comunication</a:t>
            </a:r>
            <a:endParaRPr lang="en-GB" sz="3200" b="1" dirty="0">
              <a:ea typeface="+mn-lt"/>
              <a:cs typeface="+mn-lt"/>
            </a:endParaRPr>
          </a:p>
          <a:p>
            <a:endParaRPr lang="en-GB" dirty="0">
              <a:cs typeface="Calibri"/>
            </a:endParaRPr>
          </a:p>
        </p:txBody>
      </p:sp>
      <p:pic>
        <p:nvPicPr>
          <p:cNvPr id="6" name="Picture 5" descr="A close up of a logo&#10;&#10;Description automatically generated">
            <a:extLst>
              <a:ext uri="{FF2B5EF4-FFF2-40B4-BE49-F238E27FC236}">
                <a16:creationId xmlns:a16="http://schemas.microsoft.com/office/drawing/2014/main" id="{1270FFAE-9C45-44F2-85C4-CEC927A3F4D3}"/>
              </a:ext>
            </a:extLst>
          </p:cNvPr>
          <p:cNvPicPr>
            <a:picLocks noChangeAspect="1"/>
          </p:cNvPicPr>
          <p:nvPr/>
        </p:nvPicPr>
        <p:blipFill>
          <a:blip r:embed="rId2"/>
          <a:stretch>
            <a:fillRect/>
          </a:stretch>
        </p:blipFill>
        <p:spPr>
          <a:xfrm>
            <a:off x="1607017" y="2261447"/>
            <a:ext cx="3651849" cy="3222325"/>
          </a:xfrm>
          <a:prstGeom prst="rect">
            <a:avLst/>
          </a:prstGeom>
        </p:spPr>
      </p:pic>
    </p:spTree>
    <p:extLst>
      <p:ext uri="{BB962C8B-B14F-4D97-AF65-F5344CB8AC3E}">
        <p14:creationId xmlns:p14="http://schemas.microsoft.com/office/powerpoint/2010/main" val="25819382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93DAF5-B052-43E1-BFD8-CBFDC29E457F}"/>
              </a:ext>
            </a:extLst>
          </p:cNvPr>
          <p:cNvSpPr>
            <a:spLocks noGrp="1"/>
          </p:cNvSpPr>
          <p:nvPr>
            <p:ph type="title"/>
          </p:nvPr>
        </p:nvSpPr>
        <p:spPr>
          <a:solidFill>
            <a:srgbClr val="FFFF00"/>
          </a:solidFill>
          <a:ln>
            <a:solidFill>
              <a:srgbClr val="4472C4"/>
            </a:solidFill>
          </a:ln>
        </p:spPr>
        <p:txBody>
          <a:bodyPr/>
          <a:lstStyle/>
          <a:p>
            <a:pPr algn="ctr"/>
            <a:r>
              <a:rPr lang="en-GB" b="1" dirty="0">
                <a:cs typeface="Calibri Light" panose="020F0302020204030204"/>
              </a:rPr>
              <a:t>Case Studies</a:t>
            </a:r>
          </a:p>
        </p:txBody>
      </p:sp>
      <p:sp>
        <p:nvSpPr>
          <p:cNvPr id="3" name="Text Placeholder 2">
            <a:extLst>
              <a:ext uri="{FF2B5EF4-FFF2-40B4-BE49-F238E27FC236}">
                <a16:creationId xmlns:a16="http://schemas.microsoft.com/office/drawing/2014/main" id="{7DD78A42-1CA8-4D8E-8B26-FCDDBBF60278}"/>
              </a:ext>
            </a:extLst>
          </p:cNvPr>
          <p:cNvSpPr>
            <a:spLocks noGrp="1"/>
          </p:cNvSpPr>
          <p:nvPr>
            <p:ph type="body" idx="1"/>
          </p:nvPr>
        </p:nvSpPr>
        <p:spPr>
          <a:ln>
            <a:solidFill>
              <a:srgbClr val="4472C4"/>
            </a:solidFill>
          </a:ln>
        </p:spPr>
        <p:txBody>
          <a:bodyPr>
            <a:normAutofit/>
          </a:bodyPr>
          <a:lstStyle/>
          <a:p>
            <a:pPr algn="ctr"/>
            <a:r>
              <a:rPr lang="en-GB" sz="3200" dirty="0">
                <a:solidFill>
                  <a:srgbClr val="FFC000"/>
                </a:solidFill>
                <a:cs typeface="Calibri"/>
              </a:rPr>
              <a:t>Case Study A</a:t>
            </a:r>
          </a:p>
        </p:txBody>
      </p:sp>
      <p:sp>
        <p:nvSpPr>
          <p:cNvPr id="4" name="Content Placeholder 3">
            <a:extLst>
              <a:ext uri="{FF2B5EF4-FFF2-40B4-BE49-F238E27FC236}">
                <a16:creationId xmlns:a16="http://schemas.microsoft.com/office/drawing/2014/main" id="{C88D6BE1-43A3-467E-A951-3E4F963CBBA5}"/>
              </a:ext>
            </a:extLst>
          </p:cNvPr>
          <p:cNvSpPr>
            <a:spLocks noGrp="1"/>
          </p:cNvSpPr>
          <p:nvPr>
            <p:ph sz="half" idx="2"/>
          </p:nvPr>
        </p:nvSpPr>
        <p:spPr>
          <a:ln>
            <a:solidFill>
              <a:srgbClr val="4472C4"/>
            </a:solidFill>
          </a:ln>
        </p:spPr>
        <p:txBody>
          <a:bodyPr vert="horz" lIns="91440" tIns="45720" rIns="91440" bIns="45720" rtlCol="0" anchor="t">
            <a:normAutofit/>
          </a:bodyPr>
          <a:lstStyle/>
          <a:p>
            <a:pPr marL="0" indent="0">
              <a:buNone/>
            </a:pPr>
            <a:r>
              <a:rPr lang="en-GB" dirty="0">
                <a:ea typeface="+mn-lt"/>
                <a:cs typeface="+mn-lt"/>
              </a:rPr>
              <a:t>Siân is 45 and is an experienced health care assistant. She works on a male surgical ward in a large hospital. Siân works as part of a team of health care assistants, registered nurses and other professionals...</a:t>
            </a:r>
            <a:endParaRPr lang="en-US" dirty="0"/>
          </a:p>
        </p:txBody>
      </p:sp>
      <p:sp>
        <p:nvSpPr>
          <p:cNvPr id="5" name="Text Placeholder 4">
            <a:extLst>
              <a:ext uri="{FF2B5EF4-FFF2-40B4-BE49-F238E27FC236}">
                <a16:creationId xmlns:a16="http://schemas.microsoft.com/office/drawing/2014/main" id="{9A2D5ED2-5EA2-4653-8BA2-4208799AB93E}"/>
              </a:ext>
            </a:extLst>
          </p:cNvPr>
          <p:cNvSpPr>
            <a:spLocks noGrp="1"/>
          </p:cNvSpPr>
          <p:nvPr>
            <p:ph type="body" sz="quarter" idx="3"/>
          </p:nvPr>
        </p:nvSpPr>
        <p:spPr>
          <a:ln>
            <a:solidFill>
              <a:srgbClr val="4472C4"/>
            </a:solidFill>
          </a:ln>
        </p:spPr>
        <p:txBody>
          <a:bodyPr>
            <a:normAutofit/>
          </a:bodyPr>
          <a:lstStyle/>
          <a:p>
            <a:pPr algn="ctr"/>
            <a:r>
              <a:rPr lang="en-GB" sz="3200" dirty="0">
                <a:solidFill>
                  <a:srgbClr val="FFC000"/>
                </a:solidFill>
                <a:cs typeface="Calibri"/>
              </a:rPr>
              <a:t>Case Study B</a:t>
            </a:r>
            <a:endParaRPr lang="en-GB">
              <a:solidFill>
                <a:srgbClr val="FFC000"/>
              </a:solidFill>
              <a:cs typeface="Calibri" panose="020F0502020204030204"/>
            </a:endParaRPr>
          </a:p>
        </p:txBody>
      </p:sp>
      <p:sp>
        <p:nvSpPr>
          <p:cNvPr id="6" name="Content Placeholder 5">
            <a:extLst>
              <a:ext uri="{FF2B5EF4-FFF2-40B4-BE49-F238E27FC236}">
                <a16:creationId xmlns:a16="http://schemas.microsoft.com/office/drawing/2014/main" id="{06DBCD08-CA6C-4B27-9E9D-3633B60ABF80}"/>
              </a:ext>
            </a:extLst>
          </p:cNvPr>
          <p:cNvSpPr>
            <a:spLocks noGrp="1"/>
          </p:cNvSpPr>
          <p:nvPr>
            <p:ph sz="quarter" idx="4"/>
          </p:nvPr>
        </p:nvSpPr>
        <p:spPr>
          <a:ln>
            <a:solidFill>
              <a:srgbClr val="4472C4"/>
            </a:solidFill>
          </a:ln>
        </p:spPr>
        <p:txBody>
          <a:bodyPr vert="horz" lIns="91440" tIns="45720" rIns="91440" bIns="45720" rtlCol="0" anchor="t">
            <a:normAutofit/>
          </a:bodyPr>
          <a:lstStyle/>
          <a:p>
            <a:pPr marL="0" indent="0">
              <a:buNone/>
            </a:pPr>
            <a:r>
              <a:rPr lang="en-GB" dirty="0">
                <a:ea typeface="+mn-lt"/>
                <a:cs typeface="+mn-lt"/>
              </a:rPr>
              <a:t>Gwen is 80 years old and is a Welsh speaker. She lives alone in her own home and is living with dementia. Gwen’s husband recently passed away and since then she has been finding it difficult to manage some daily living activities...</a:t>
            </a:r>
            <a:endParaRPr lang="en-GB" dirty="0">
              <a:cs typeface="Calibri"/>
            </a:endParaRPr>
          </a:p>
        </p:txBody>
      </p:sp>
      <p:pic>
        <p:nvPicPr>
          <p:cNvPr id="7" name="Picture 7" descr="A picture containing drawing&#10;&#10;Description automatically generated">
            <a:extLst>
              <a:ext uri="{FF2B5EF4-FFF2-40B4-BE49-F238E27FC236}">
                <a16:creationId xmlns:a16="http://schemas.microsoft.com/office/drawing/2014/main" id="{D741F490-A4ED-47C3-9D15-4A9C53E1ADB8}"/>
              </a:ext>
            </a:extLst>
          </p:cNvPr>
          <p:cNvPicPr>
            <a:picLocks noChangeAspect="1"/>
          </p:cNvPicPr>
          <p:nvPr/>
        </p:nvPicPr>
        <p:blipFill>
          <a:blip r:embed="rId2"/>
          <a:stretch>
            <a:fillRect/>
          </a:stretch>
        </p:blipFill>
        <p:spPr>
          <a:xfrm>
            <a:off x="4417534" y="4856043"/>
            <a:ext cx="1171575" cy="1171575"/>
          </a:xfrm>
          <a:prstGeom prst="rect">
            <a:avLst/>
          </a:prstGeom>
        </p:spPr>
      </p:pic>
      <p:pic>
        <p:nvPicPr>
          <p:cNvPr id="8" name="Picture 8" descr="A close up of a sign&#10;&#10;Description automatically generated">
            <a:extLst>
              <a:ext uri="{FF2B5EF4-FFF2-40B4-BE49-F238E27FC236}">
                <a16:creationId xmlns:a16="http://schemas.microsoft.com/office/drawing/2014/main" id="{79AD3F1B-3672-49E7-A18F-3EF2BEC37337}"/>
              </a:ext>
            </a:extLst>
          </p:cNvPr>
          <p:cNvPicPr>
            <a:picLocks noChangeAspect="1"/>
          </p:cNvPicPr>
          <p:nvPr/>
        </p:nvPicPr>
        <p:blipFill>
          <a:blip r:embed="rId3"/>
          <a:stretch>
            <a:fillRect/>
          </a:stretch>
        </p:blipFill>
        <p:spPr>
          <a:xfrm>
            <a:off x="9812457" y="5218171"/>
            <a:ext cx="2041763" cy="1482486"/>
          </a:xfrm>
          <a:prstGeom prst="rect">
            <a:avLst/>
          </a:prstGeom>
        </p:spPr>
      </p:pic>
    </p:spTree>
    <p:extLst>
      <p:ext uri="{BB962C8B-B14F-4D97-AF65-F5344CB8AC3E}">
        <p14:creationId xmlns:p14="http://schemas.microsoft.com/office/powerpoint/2010/main" val="24382677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6E067-3497-487B-B5F7-532A1D862261}"/>
              </a:ext>
            </a:extLst>
          </p:cNvPr>
          <p:cNvSpPr>
            <a:spLocks noGrp="1"/>
          </p:cNvSpPr>
          <p:nvPr>
            <p:ph type="title"/>
          </p:nvPr>
        </p:nvSpPr>
        <p:spPr>
          <a:solidFill>
            <a:srgbClr val="FFFF00"/>
          </a:solidFill>
        </p:spPr>
        <p:txBody>
          <a:bodyPr/>
          <a:lstStyle/>
          <a:p>
            <a:pPr algn="ctr"/>
            <a:r>
              <a:rPr lang="en-GB" b="1" dirty="0">
                <a:cs typeface="Calibri Light"/>
              </a:rPr>
              <a:t>Effective</a:t>
            </a:r>
            <a:r>
              <a:rPr lang="en-GB" b="1" dirty="0">
                <a:ea typeface="+mj-lt"/>
                <a:cs typeface="+mj-lt"/>
              </a:rPr>
              <a:t> communication</a:t>
            </a:r>
          </a:p>
        </p:txBody>
      </p:sp>
      <p:sp>
        <p:nvSpPr>
          <p:cNvPr id="3" name="Content Placeholder 2">
            <a:extLst>
              <a:ext uri="{FF2B5EF4-FFF2-40B4-BE49-F238E27FC236}">
                <a16:creationId xmlns:a16="http://schemas.microsoft.com/office/drawing/2014/main" id="{CAD8D9FD-0969-47B9-A4DB-95EA5D49EA81}"/>
              </a:ext>
            </a:extLst>
          </p:cNvPr>
          <p:cNvSpPr>
            <a:spLocks noGrp="1"/>
          </p:cNvSpPr>
          <p:nvPr>
            <p:ph idx="1"/>
          </p:nvPr>
        </p:nvSpPr>
        <p:spPr>
          <a:xfrm>
            <a:off x="219974" y="1825625"/>
            <a:ext cx="5742317" cy="4926432"/>
          </a:xfrm>
          <a:ln>
            <a:solidFill>
              <a:srgbClr val="FFFF00"/>
            </a:solidFill>
          </a:ln>
        </p:spPr>
        <p:txBody>
          <a:bodyPr vert="horz" lIns="91440" tIns="45720" rIns="91440" bIns="45720" rtlCol="0" anchor="t">
            <a:normAutofit lnSpcReduction="10000"/>
          </a:bodyPr>
          <a:lstStyle/>
          <a:p>
            <a:pPr>
              <a:lnSpc>
                <a:spcPct val="100000"/>
              </a:lnSpc>
              <a:spcBef>
                <a:spcPts val="600"/>
              </a:spcBef>
            </a:pPr>
            <a:r>
              <a:rPr lang="en-GB" b="1" dirty="0">
                <a:solidFill>
                  <a:schemeClr val="accent3"/>
                </a:solidFill>
                <a:ea typeface="+mn-lt"/>
                <a:cs typeface="+mn-lt"/>
              </a:rPr>
              <a:t>Effective communication </a:t>
            </a:r>
            <a:r>
              <a:rPr lang="en-GB" dirty="0">
                <a:ea typeface="+mn-lt"/>
                <a:cs typeface="+mn-lt"/>
              </a:rPr>
              <a:t>is needed in order to </a:t>
            </a:r>
            <a:r>
              <a:rPr lang="en-GB" b="1" dirty="0">
                <a:solidFill>
                  <a:schemeClr val="accent3"/>
                </a:solidFill>
                <a:ea typeface="+mn-lt"/>
                <a:cs typeface="+mn-lt"/>
              </a:rPr>
              <a:t>ensure that care improves the quality of people’s lives </a:t>
            </a:r>
            <a:r>
              <a:rPr lang="en-GB" dirty="0">
                <a:ea typeface="+mn-lt"/>
                <a:cs typeface="+mn-lt"/>
              </a:rPr>
              <a:t>by addressing a range of needs. </a:t>
            </a:r>
            <a:endParaRPr lang="en-US" dirty="0">
              <a:ea typeface="+mn-lt"/>
              <a:cs typeface="+mn-lt"/>
            </a:endParaRPr>
          </a:p>
          <a:p>
            <a:pPr>
              <a:lnSpc>
                <a:spcPct val="100000"/>
              </a:lnSpc>
              <a:spcBef>
                <a:spcPts val="600"/>
              </a:spcBef>
            </a:pPr>
            <a:endParaRPr lang="en-GB" dirty="0">
              <a:ea typeface="+mn-lt"/>
              <a:cs typeface="+mn-lt"/>
            </a:endParaRPr>
          </a:p>
          <a:p>
            <a:pPr>
              <a:lnSpc>
                <a:spcPct val="100000"/>
              </a:lnSpc>
              <a:spcBef>
                <a:spcPts val="600"/>
              </a:spcBef>
            </a:pPr>
            <a:r>
              <a:rPr lang="en-GB" dirty="0">
                <a:ea typeface="+mn-lt"/>
                <a:cs typeface="+mn-lt"/>
              </a:rPr>
              <a:t>Through effective communication </a:t>
            </a:r>
            <a:r>
              <a:rPr lang="en-GB" b="1" dirty="0">
                <a:solidFill>
                  <a:srgbClr val="C00000"/>
                </a:solidFill>
                <a:ea typeface="+mn-lt"/>
                <a:cs typeface="+mn-lt"/>
              </a:rPr>
              <a:t>care workers can develop relationships </a:t>
            </a:r>
            <a:r>
              <a:rPr lang="en-GB" dirty="0">
                <a:ea typeface="+mn-lt"/>
                <a:cs typeface="+mn-lt"/>
              </a:rPr>
              <a:t>with individuals in their care which will </a:t>
            </a:r>
            <a:r>
              <a:rPr lang="en-GB" b="1" dirty="0">
                <a:solidFill>
                  <a:srgbClr val="C00000"/>
                </a:solidFill>
                <a:ea typeface="+mn-lt"/>
                <a:cs typeface="+mn-lt"/>
              </a:rPr>
              <a:t>assist the caring process.</a:t>
            </a:r>
            <a:endParaRPr lang="en-US" dirty="0">
              <a:ea typeface="+mn-lt"/>
              <a:cs typeface="+mn-lt"/>
            </a:endParaRPr>
          </a:p>
          <a:p>
            <a:endParaRPr lang="en-GB" dirty="0">
              <a:ea typeface="+mn-lt"/>
              <a:cs typeface="+mn-lt"/>
            </a:endParaRPr>
          </a:p>
          <a:p>
            <a:endParaRPr lang="en-GB" dirty="0">
              <a:cs typeface="Calibri"/>
            </a:endParaRPr>
          </a:p>
          <a:p>
            <a:endParaRPr lang="en-GB" dirty="0">
              <a:cs typeface="Calibri"/>
            </a:endParaRPr>
          </a:p>
        </p:txBody>
      </p:sp>
      <p:pic>
        <p:nvPicPr>
          <p:cNvPr id="4" name="Picture 4" descr="A close up of a sign&#10;&#10;Description automatically generated">
            <a:extLst>
              <a:ext uri="{FF2B5EF4-FFF2-40B4-BE49-F238E27FC236}">
                <a16:creationId xmlns:a16="http://schemas.microsoft.com/office/drawing/2014/main" id="{A931CBA7-604C-4F38-AFAF-5D9A536B3938}"/>
              </a:ext>
            </a:extLst>
          </p:cNvPr>
          <p:cNvPicPr>
            <a:picLocks noChangeAspect="1"/>
          </p:cNvPicPr>
          <p:nvPr/>
        </p:nvPicPr>
        <p:blipFill>
          <a:blip r:embed="rId2"/>
          <a:stretch>
            <a:fillRect/>
          </a:stretch>
        </p:blipFill>
        <p:spPr>
          <a:xfrm>
            <a:off x="6259606" y="2397380"/>
            <a:ext cx="5533464" cy="3183829"/>
          </a:xfrm>
          <a:prstGeom prst="rect">
            <a:avLst/>
          </a:prstGeom>
        </p:spPr>
      </p:pic>
    </p:spTree>
    <p:extLst>
      <p:ext uri="{BB962C8B-B14F-4D97-AF65-F5344CB8AC3E}">
        <p14:creationId xmlns:p14="http://schemas.microsoft.com/office/powerpoint/2010/main" val="237049116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6E067-3497-487B-B5F7-532A1D862261}"/>
              </a:ext>
            </a:extLst>
          </p:cNvPr>
          <p:cNvSpPr>
            <a:spLocks noGrp="1"/>
          </p:cNvSpPr>
          <p:nvPr>
            <p:ph type="title"/>
          </p:nvPr>
        </p:nvSpPr>
        <p:spPr>
          <a:solidFill>
            <a:srgbClr val="FFFF00"/>
          </a:solidFill>
        </p:spPr>
        <p:txBody>
          <a:bodyPr/>
          <a:lstStyle/>
          <a:p>
            <a:pPr algn="ctr"/>
            <a:r>
              <a:rPr lang="en-GB" b="1" dirty="0">
                <a:cs typeface="Calibri Light"/>
              </a:rPr>
              <a:t>Effective</a:t>
            </a:r>
            <a:r>
              <a:rPr lang="en-GB" b="1" dirty="0">
                <a:ea typeface="+mj-lt"/>
                <a:cs typeface="+mj-lt"/>
              </a:rPr>
              <a:t> communication</a:t>
            </a:r>
          </a:p>
        </p:txBody>
      </p:sp>
      <p:sp>
        <p:nvSpPr>
          <p:cNvPr id="3" name="Content Placeholder 2">
            <a:extLst>
              <a:ext uri="{FF2B5EF4-FFF2-40B4-BE49-F238E27FC236}">
                <a16:creationId xmlns:a16="http://schemas.microsoft.com/office/drawing/2014/main" id="{CAD8D9FD-0969-47B9-A4DB-95EA5D49EA81}"/>
              </a:ext>
            </a:extLst>
          </p:cNvPr>
          <p:cNvSpPr>
            <a:spLocks noGrp="1"/>
          </p:cNvSpPr>
          <p:nvPr>
            <p:ph idx="1"/>
          </p:nvPr>
        </p:nvSpPr>
        <p:spPr>
          <a:xfrm>
            <a:off x="219974" y="1825625"/>
            <a:ext cx="5742317" cy="4926432"/>
          </a:xfrm>
          <a:ln>
            <a:solidFill>
              <a:srgbClr val="FFFF00"/>
            </a:solidFill>
          </a:ln>
        </p:spPr>
        <p:txBody>
          <a:bodyPr vert="horz" lIns="91440" tIns="45720" rIns="91440" bIns="45720" rtlCol="0" anchor="t">
            <a:normAutofit/>
          </a:bodyPr>
          <a:lstStyle/>
          <a:p>
            <a:pPr marL="0" indent="0">
              <a:lnSpc>
                <a:spcPct val="100000"/>
              </a:lnSpc>
              <a:spcBef>
                <a:spcPts val="600"/>
              </a:spcBef>
              <a:buNone/>
            </a:pPr>
            <a:r>
              <a:rPr lang="en-GB" dirty="0">
                <a:ea typeface="+mn-lt"/>
                <a:cs typeface="+mn-lt"/>
              </a:rPr>
              <a:t>Some clients:</a:t>
            </a:r>
            <a:endParaRPr lang="en-US" dirty="0">
              <a:ea typeface="+mn-lt"/>
              <a:cs typeface="+mn-lt"/>
            </a:endParaRPr>
          </a:p>
          <a:p>
            <a:pPr>
              <a:lnSpc>
                <a:spcPct val="100000"/>
              </a:lnSpc>
              <a:spcBef>
                <a:spcPts val="600"/>
              </a:spcBef>
            </a:pPr>
            <a:r>
              <a:rPr lang="en-GB" dirty="0">
                <a:ea typeface="+mn-lt"/>
                <a:cs typeface="+mn-lt"/>
              </a:rPr>
              <a:t>May speak different languages</a:t>
            </a:r>
            <a:endParaRPr lang="en-US" dirty="0">
              <a:ea typeface="+mn-lt"/>
              <a:cs typeface="+mn-lt"/>
            </a:endParaRPr>
          </a:p>
          <a:p>
            <a:pPr>
              <a:lnSpc>
                <a:spcPct val="100000"/>
              </a:lnSpc>
              <a:spcBef>
                <a:spcPts val="600"/>
              </a:spcBef>
            </a:pPr>
            <a:r>
              <a:rPr lang="en-GB" dirty="0">
                <a:ea typeface="+mn-lt"/>
                <a:cs typeface="+mn-lt"/>
              </a:rPr>
              <a:t>Can have hearing loss or limited vision</a:t>
            </a:r>
            <a:endParaRPr lang="en-US" dirty="0">
              <a:ea typeface="+mn-lt"/>
              <a:cs typeface="+mn-lt"/>
            </a:endParaRPr>
          </a:p>
          <a:p>
            <a:pPr>
              <a:lnSpc>
                <a:spcPct val="100000"/>
              </a:lnSpc>
              <a:spcBef>
                <a:spcPts val="600"/>
              </a:spcBef>
            </a:pPr>
            <a:r>
              <a:rPr lang="en-GB" dirty="0">
                <a:ea typeface="+mn-lt"/>
                <a:cs typeface="+mn-lt"/>
              </a:rPr>
              <a:t>May find it difficult to speak</a:t>
            </a:r>
            <a:endParaRPr lang="en-US" dirty="0">
              <a:ea typeface="+mn-lt"/>
              <a:cs typeface="+mn-lt"/>
            </a:endParaRPr>
          </a:p>
          <a:p>
            <a:pPr>
              <a:lnSpc>
                <a:spcPct val="100000"/>
              </a:lnSpc>
              <a:spcBef>
                <a:spcPts val="600"/>
              </a:spcBef>
            </a:pPr>
            <a:r>
              <a:rPr lang="en-GB" dirty="0">
                <a:ea typeface="+mn-lt"/>
                <a:cs typeface="+mn-lt"/>
              </a:rPr>
              <a:t>May have limited understanding.</a:t>
            </a:r>
            <a:endParaRPr lang="en-US" dirty="0">
              <a:ea typeface="+mn-lt"/>
              <a:cs typeface="+mn-lt"/>
            </a:endParaRPr>
          </a:p>
          <a:p>
            <a:pPr>
              <a:lnSpc>
                <a:spcPct val="100000"/>
              </a:lnSpc>
              <a:spcBef>
                <a:spcPts val="600"/>
              </a:spcBef>
            </a:pPr>
            <a:endParaRPr lang="en-GB" b="1" dirty="0">
              <a:solidFill>
                <a:schemeClr val="accent3"/>
              </a:solidFill>
              <a:ea typeface="+mn-lt"/>
              <a:cs typeface="+mn-lt"/>
            </a:endParaRPr>
          </a:p>
          <a:p>
            <a:endParaRPr lang="en-GB" dirty="0">
              <a:ea typeface="+mn-lt"/>
              <a:cs typeface="+mn-lt"/>
            </a:endParaRPr>
          </a:p>
          <a:p>
            <a:endParaRPr lang="en-GB" dirty="0">
              <a:cs typeface="Calibri"/>
            </a:endParaRPr>
          </a:p>
          <a:p>
            <a:endParaRPr lang="en-GB" dirty="0">
              <a:cs typeface="Calibri"/>
            </a:endParaRPr>
          </a:p>
        </p:txBody>
      </p:sp>
      <p:pic>
        <p:nvPicPr>
          <p:cNvPr id="4" name="Picture 4" descr="A picture containing room&#10;&#10;Description automatically generated">
            <a:extLst>
              <a:ext uri="{FF2B5EF4-FFF2-40B4-BE49-F238E27FC236}">
                <a16:creationId xmlns:a16="http://schemas.microsoft.com/office/drawing/2014/main" id="{6B2FFA14-CF51-44A7-8C02-F587FED3722A}"/>
              </a:ext>
            </a:extLst>
          </p:cNvPr>
          <p:cNvPicPr>
            <a:picLocks noChangeAspect="1"/>
          </p:cNvPicPr>
          <p:nvPr/>
        </p:nvPicPr>
        <p:blipFill>
          <a:blip r:embed="rId2"/>
          <a:stretch>
            <a:fillRect/>
          </a:stretch>
        </p:blipFill>
        <p:spPr>
          <a:xfrm>
            <a:off x="6292384" y="2293565"/>
            <a:ext cx="4851586" cy="3436283"/>
          </a:xfrm>
          <a:prstGeom prst="rect">
            <a:avLst/>
          </a:prstGeom>
        </p:spPr>
      </p:pic>
    </p:spTree>
    <p:extLst>
      <p:ext uri="{BB962C8B-B14F-4D97-AF65-F5344CB8AC3E}">
        <p14:creationId xmlns:p14="http://schemas.microsoft.com/office/powerpoint/2010/main" val="169239553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6E067-3497-487B-B5F7-532A1D862261}"/>
              </a:ext>
            </a:extLst>
          </p:cNvPr>
          <p:cNvSpPr>
            <a:spLocks noGrp="1"/>
          </p:cNvSpPr>
          <p:nvPr>
            <p:ph type="title"/>
          </p:nvPr>
        </p:nvSpPr>
        <p:spPr>
          <a:solidFill>
            <a:srgbClr val="FFFF00"/>
          </a:solidFill>
        </p:spPr>
        <p:txBody>
          <a:bodyPr/>
          <a:lstStyle/>
          <a:p>
            <a:pPr algn="ctr"/>
            <a:r>
              <a:rPr lang="en-GB" b="1" dirty="0">
                <a:cs typeface="Calibri Light"/>
              </a:rPr>
              <a:t>Effective</a:t>
            </a:r>
            <a:r>
              <a:rPr lang="en-GB" b="1" dirty="0">
                <a:ea typeface="+mj-lt"/>
                <a:cs typeface="+mj-lt"/>
              </a:rPr>
              <a:t> communication</a:t>
            </a:r>
          </a:p>
        </p:txBody>
      </p:sp>
      <p:sp>
        <p:nvSpPr>
          <p:cNvPr id="3" name="Content Placeholder 2">
            <a:extLst>
              <a:ext uri="{FF2B5EF4-FFF2-40B4-BE49-F238E27FC236}">
                <a16:creationId xmlns:a16="http://schemas.microsoft.com/office/drawing/2014/main" id="{CAD8D9FD-0969-47B9-A4DB-95EA5D49EA81}"/>
              </a:ext>
            </a:extLst>
          </p:cNvPr>
          <p:cNvSpPr>
            <a:spLocks noGrp="1"/>
          </p:cNvSpPr>
          <p:nvPr>
            <p:ph idx="1"/>
          </p:nvPr>
        </p:nvSpPr>
        <p:spPr>
          <a:xfrm>
            <a:off x="219974" y="1825625"/>
            <a:ext cx="5742317" cy="4926432"/>
          </a:xfrm>
        </p:spPr>
        <p:txBody>
          <a:bodyPr vert="horz" lIns="91440" tIns="45720" rIns="91440" bIns="45720" rtlCol="0" anchor="t">
            <a:normAutofit lnSpcReduction="10000"/>
          </a:bodyPr>
          <a:lstStyle/>
          <a:p>
            <a:pPr marL="81915" indent="0">
              <a:lnSpc>
                <a:spcPct val="100000"/>
              </a:lnSpc>
              <a:spcBef>
                <a:spcPts val="600"/>
              </a:spcBef>
              <a:buNone/>
            </a:pPr>
            <a:r>
              <a:rPr lang="en-GB" dirty="0">
                <a:ea typeface="+mn-lt"/>
                <a:cs typeface="+mn-lt"/>
              </a:rPr>
              <a:t>These people may have </a:t>
            </a:r>
            <a:r>
              <a:rPr lang="en-GB" b="1" dirty="0">
                <a:solidFill>
                  <a:srgbClr val="C00000"/>
                </a:solidFill>
                <a:ea typeface="+mn-lt"/>
                <a:cs typeface="+mn-lt"/>
              </a:rPr>
              <a:t>difficulty communicating</a:t>
            </a:r>
            <a:r>
              <a:rPr lang="en-GB" dirty="0">
                <a:ea typeface="+mn-lt"/>
                <a:cs typeface="+mn-lt"/>
              </a:rPr>
              <a:t> with care workers; </a:t>
            </a:r>
            <a:r>
              <a:rPr lang="en-GB" b="1" dirty="0">
                <a:solidFill>
                  <a:srgbClr val="C00000"/>
                </a:solidFill>
                <a:ea typeface="+mn-lt"/>
                <a:cs typeface="+mn-lt"/>
              </a:rPr>
              <a:t>this is a barrier, which needs to be overcome. </a:t>
            </a:r>
            <a:endParaRPr lang="en-US" dirty="0">
              <a:ea typeface="+mn-lt"/>
              <a:cs typeface="+mn-lt"/>
            </a:endParaRPr>
          </a:p>
          <a:p>
            <a:pPr marL="81915" indent="0">
              <a:lnSpc>
                <a:spcPct val="100000"/>
              </a:lnSpc>
              <a:spcBef>
                <a:spcPts val="600"/>
              </a:spcBef>
              <a:buNone/>
            </a:pPr>
            <a:endParaRPr lang="en-GB" dirty="0">
              <a:ea typeface="+mn-lt"/>
              <a:cs typeface="+mn-lt"/>
            </a:endParaRPr>
          </a:p>
          <a:p>
            <a:pPr marL="81915" indent="0">
              <a:lnSpc>
                <a:spcPct val="100000"/>
              </a:lnSpc>
              <a:spcBef>
                <a:spcPts val="600"/>
              </a:spcBef>
              <a:buNone/>
            </a:pPr>
            <a:r>
              <a:rPr lang="en-GB" dirty="0">
                <a:ea typeface="+mn-lt"/>
                <a:cs typeface="+mn-lt"/>
              </a:rPr>
              <a:t>Care workers need to </a:t>
            </a:r>
            <a:r>
              <a:rPr lang="en-GB" b="1" dirty="0">
                <a:solidFill>
                  <a:srgbClr val="C00000"/>
                </a:solidFill>
                <a:ea typeface="+mn-lt"/>
                <a:cs typeface="+mn-lt"/>
              </a:rPr>
              <a:t>be aware of a variety of ways of communicating </a:t>
            </a:r>
            <a:r>
              <a:rPr lang="en-GB" dirty="0">
                <a:ea typeface="+mn-lt"/>
                <a:cs typeface="+mn-lt"/>
              </a:rPr>
              <a:t>with others, to </a:t>
            </a:r>
            <a:r>
              <a:rPr lang="en-GB" b="1" dirty="0">
                <a:solidFill>
                  <a:srgbClr val="C00000"/>
                </a:solidFill>
                <a:ea typeface="+mn-lt"/>
                <a:cs typeface="+mn-lt"/>
              </a:rPr>
              <a:t>ensure that clients receive the correct care and treatment that they require.</a:t>
            </a:r>
            <a:endParaRPr lang="en-GB" dirty="0"/>
          </a:p>
          <a:p>
            <a:pPr>
              <a:lnSpc>
                <a:spcPct val="100000"/>
              </a:lnSpc>
              <a:spcBef>
                <a:spcPts val="600"/>
              </a:spcBef>
            </a:pPr>
            <a:endParaRPr lang="en-GB" b="1" dirty="0">
              <a:solidFill>
                <a:schemeClr val="accent3"/>
              </a:solidFill>
              <a:ea typeface="+mn-lt"/>
              <a:cs typeface="+mn-lt"/>
            </a:endParaRPr>
          </a:p>
          <a:p>
            <a:endParaRPr lang="en-GB" dirty="0">
              <a:ea typeface="+mn-lt"/>
              <a:cs typeface="+mn-lt"/>
            </a:endParaRPr>
          </a:p>
          <a:p>
            <a:endParaRPr lang="en-GB" dirty="0">
              <a:cs typeface="Calibri"/>
            </a:endParaRPr>
          </a:p>
          <a:p>
            <a:endParaRPr lang="en-GB" dirty="0">
              <a:cs typeface="Calibri"/>
            </a:endParaRPr>
          </a:p>
        </p:txBody>
      </p:sp>
      <p:pic>
        <p:nvPicPr>
          <p:cNvPr id="4" name="Picture 4" descr="A picture containing clock&#10;&#10;Description automatically generated">
            <a:extLst>
              <a:ext uri="{FF2B5EF4-FFF2-40B4-BE49-F238E27FC236}">
                <a16:creationId xmlns:a16="http://schemas.microsoft.com/office/drawing/2014/main" id="{1EE839B2-AD0B-42D8-BEAA-A6B7820C683A}"/>
              </a:ext>
            </a:extLst>
          </p:cNvPr>
          <p:cNvPicPr>
            <a:picLocks noChangeAspect="1"/>
          </p:cNvPicPr>
          <p:nvPr/>
        </p:nvPicPr>
        <p:blipFill>
          <a:blip r:embed="rId2"/>
          <a:stretch>
            <a:fillRect/>
          </a:stretch>
        </p:blipFill>
        <p:spPr>
          <a:xfrm>
            <a:off x="6285576" y="2413689"/>
            <a:ext cx="4871757" cy="3244663"/>
          </a:xfrm>
          <a:prstGeom prst="rect">
            <a:avLst/>
          </a:prstGeom>
        </p:spPr>
      </p:pic>
    </p:spTree>
    <p:extLst>
      <p:ext uri="{BB962C8B-B14F-4D97-AF65-F5344CB8AC3E}">
        <p14:creationId xmlns:p14="http://schemas.microsoft.com/office/powerpoint/2010/main" val="354376057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6E067-3497-487B-B5F7-532A1D862261}"/>
              </a:ext>
            </a:extLst>
          </p:cNvPr>
          <p:cNvSpPr>
            <a:spLocks noGrp="1"/>
          </p:cNvSpPr>
          <p:nvPr>
            <p:ph type="title"/>
          </p:nvPr>
        </p:nvSpPr>
        <p:spPr>
          <a:solidFill>
            <a:srgbClr val="FFFF00"/>
          </a:solidFill>
        </p:spPr>
        <p:txBody>
          <a:bodyPr/>
          <a:lstStyle/>
          <a:p>
            <a:pPr algn="ctr"/>
            <a:r>
              <a:rPr lang="en-GB" b="1" dirty="0">
                <a:cs typeface="Calibri Light"/>
              </a:rPr>
              <a:t>Effective</a:t>
            </a:r>
            <a:r>
              <a:rPr lang="en-GB" b="1" dirty="0">
                <a:ea typeface="+mj-lt"/>
                <a:cs typeface="+mj-lt"/>
              </a:rPr>
              <a:t> communication</a:t>
            </a:r>
          </a:p>
        </p:txBody>
      </p:sp>
      <p:sp>
        <p:nvSpPr>
          <p:cNvPr id="3" name="Content Placeholder 2">
            <a:extLst>
              <a:ext uri="{FF2B5EF4-FFF2-40B4-BE49-F238E27FC236}">
                <a16:creationId xmlns:a16="http://schemas.microsoft.com/office/drawing/2014/main" id="{CAD8D9FD-0969-47B9-A4DB-95EA5D49EA81}"/>
              </a:ext>
            </a:extLst>
          </p:cNvPr>
          <p:cNvSpPr>
            <a:spLocks noGrp="1"/>
          </p:cNvSpPr>
          <p:nvPr>
            <p:ph sz="half" idx="1"/>
          </p:nvPr>
        </p:nvSpPr>
        <p:spPr/>
        <p:txBody>
          <a:bodyPr vert="horz" lIns="91440" tIns="45720" rIns="91440" bIns="45720" rtlCol="0" anchor="t">
            <a:normAutofit/>
          </a:bodyPr>
          <a:lstStyle/>
          <a:p>
            <a:pPr marL="81915" indent="0" algn="ctr">
              <a:lnSpc>
                <a:spcPct val="100000"/>
              </a:lnSpc>
              <a:spcBef>
                <a:spcPts val="600"/>
              </a:spcBef>
              <a:buNone/>
            </a:pPr>
            <a:r>
              <a:rPr lang="en-GB" dirty="0">
                <a:ea typeface="+mn-lt"/>
                <a:cs typeface="+mn-lt"/>
              </a:rPr>
              <a:t>Suggest alternative methods of communication care workers need to be aware of.</a:t>
            </a:r>
            <a:endParaRPr lang="en-US" dirty="0">
              <a:ea typeface="+mn-lt"/>
              <a:cs typeface="+mn-lt"/>
            </a:endParaRPr>
          </a:p>
          <a:p>
            <a:pPr>
              <a:lnSpc>
                <a:spcPct val="100000"/>
              </a:lnSpc>
              <a:spcBef>
                <a:spcPts val="600"/>
              </a:spcBef>
              <a:buFont typeface="Arial"/>
              <a:buChar char="•"/>
            </a:pPr>
            <a:endParaRPr lang="en-GB" dirty="0">
              <a:ea typeface="+mn-lt"/>
              <a:cs typeface="+mn-lt"/>
            </a:endParaRPr>
          </a:p>
          <a:p>
            <a:pPr marL="81915" indent="0">
              <a:lnSpc>
                <a:spcPct val="100000"/>
              </a:lnSpc>
              <a:spcBef>
                <a:spcPts val="600"/>
              </a:spcBef>
              <a:buNone/>
            </a:pPr>
            <a:endParaRPr lang="en-GB" dirty="0">
              <a:solidFill>
                <a:srgbClr val="000000"/>
              </a:solidFill>
              <a:cs typeface="Calibri"/>
            </a:endParaRPr>
          </a:p>
          <a:p>
            <a:pPr>
              <a:lnSpc>
                <a:spcPct val="100000"/>
              </a:lnSpc>
              <a:spcBef>
                <a:spcPts val="600"/>
              </a:spcBef>
            </a:pPr>
            <a:endParaRPr lang="en-GB" b="1" dirty="0">
              <a:solidFill>
                <a:schemeClr val="accent3"/>
              </a:solidFill>
              <a:ea typeface="+mn-lt"/>
              <a:cs typeface="+mn-lt"/>
            </a:endParaRPr>
          </a:p>
          <a:p>
            <a:endParaRPr lang="en-GB" dirty="0">
              <a:ea typeface="+mn-lt"/>
              <a:cs typeface="+mn-lt"/>
            </a:endParaRPr>
          </a:p>
          <a:p>
            <a:endParaRPr lang="en-GB" dirty="0">
              <a:cs typeface="Calibri"/>
            </a:endParaRPr>
          </a:p>
          <a:p>
            <a:endParaRPr lang="en-GB" dirty="0">
              <a:cs typeface="Calibri"/>
            </a:endParaRPr>
          </a:p>
        </p:txBody>
      </p:sp>
      <p:sp>
        <p:nvSpPr>
          <p:cNvPr id="4" name="Content Placeholder 3">
            <a:extLst>
              <a:ext uri="{FF2B5EF4-FFF2-40B4-BE49-F238E27FC236}">
                <a16:creationId xmlns:a16="http://schemas.microsoft.com/office/drawing/2014/main" id="{06735872-208E-4E62-A87B-9F6519D562FB}"/>
              </a:ext>
            </a:extLst>
          </p:cNvPr>
          <p:cNvSpPr>
            <a:spLocks noGrp="1"/>
          </p:cNvSpPr>
          <p:nvPr>
            <p:ph sz="half" idx="2"/>
          </p:nvPr>
        </p:nvSpPr>
        <p:spPr/>
        <p:txBody>
          <a:bodyPr vert="horz" lIns="91440" tIns="45720" rIns="91440" bIns="45720" rtlCol="0" anchor="t">
            <a:normAutofit/>
          </a:bodyPr>
          <a:lstStyle/>
          <a:p>
            <a:pPr marL="0" indent="0">
              <a:lnSpc>
                <a:spcPct val="100000"/>
              </a:lnSpc>
              <a:spcBef>
                <a:spcPts val="600"/>
              </a:spcBef>
              <a:buNone/>
            </a:pPr>
            <a:endParaRPr lang="en-GB" b="1" dirty="0">
              <a:solidFill>
                <a:schemeClr val="accent1"/>
              </a:solidFill>
              <a:ea typeface="+mn-lt"/>
              <a:cs typeface="+mn-lt"/>
            </a:endParaRPr>
          </a:p>
          <a:p>
            <a:pPr>
              <a:lnSpc>
                <a:spcPct val="100000"/>
              </a:lnSpc>
              <a:spcBef>
                <a:spcPts val="600"/>
              </a:spcBef>
            </a:pPr>
            <a:r>
              <a:rPr lang="en-GB" dirty="0">
                <a:ea typeface="+mn-lt"/>
                <a:cs typeface="+mn-lt"/>
              </a:rPr>
              <a:t>Learning new languages</a:t>
            </a:r>
            <a:endParaRPr lang="en-US" dirty="0">
              <a:ea typeface="+mn-lt"/>
              <a:cs typeface="+mn-lt"/>
            </a:endParaRPr>
          </a:p>
          <a:p>
            <a:pPr>
              <a:lnSpc>
                <a:spcPct val="100000"/>
              </a:lnSpc>
              <a:spcBef>
                <a:spcPts val="600"/>
              </a:spcBef>
            </a:pPr>
            <a:r>
              <a:rPr lang="en-GB" dirty="0">
                <a:ea typeface="+mn-lt"/>
                <a:cs typeface="+mn-lt"/>
              </a:rPr>
              <a:t>Using an interpreter or advocate</a:t>
            </a:r>
            <a:endParaRPr lang="en-US" dirty="0">
              <a:ea typeface="+mn-lt"/>
              <a:cs typeface="+mn-lt"/>
            </a:endParaRPr>
          </a:p>
          <a:p>
            <a:pPr>
              <a:lnSpc>
                <a:spcPct val="100000"/>
              </a:lnSpc>
              <a:spcBef>
                <a:spcPts val="600"/>
              </a:spcBef>
            </a:pPr>
            <a:r>
              <a:rPr lang="en-GB" dirty="0">
                <a:ea typeface="+mn-lt"/>
                <a:cs typeface="+mn-lt"/>
              </a:rPr>
              <a:t>Lip reading</a:t>
            </a:r>
            <a:endParaRPr lang="en-US" dirty="0">
              <a:ea typeface="+mn-lt"/>
              <a:cs typeface="+mn-lt"/>
            </a:endParaRPr>
          </a:p>
          <a:p>
            <a:pPr>
              <a:lnSpc>
                <a:spcPct val="100000"/>
              </a:lnSpc>
              <a:spcBef>
                <a:spcPts val="600"/>
              </a:spcBef>
            </a:pPr>
            <a:r>
              <a:rPr lang="en-GB" dirty="0">
                <a:ea typeface="+mn-lt"/>
                <a:cs typeface="+mn-lt"/>
              </a:rPr>
              <a:t>Sign language</a:t>
            </a:r>
            <a:endParaRPr lang="en-US" dirty="0">
              <a:ea typeface="+mn-lt"/>
              <a:cs typeface="+mn-lt"/>
            </a:endParaRPr>
          </a:p>
          <a:p>
            <a:pPr>
              <a:lnSpc>
                <a:spcPct val="100000"/>
              </a:lnSpc>
              <a:spcBef>
                <a:spcPts val="600"/>
              </a:spcBef>
            </a:pPr>
            <a:r>
              <a:rPr lang="en-GB" dirty="0">
                <a:ea typeface="+mn-lt"/>
                <a:cs typeface="+mn-lt"/>
              </a:rPr>
              <a:t>Makaton</a:t>
            </a:r>
            <a:endParaRPr lang="en-US" dirty="0">
              <a:ea typeface="+mn-lt"/>
              <a:cs typeface="+mn-lt"/>
            </a:endParaRPr>
          </a:p>
          <a:p>
            <a:pPr>
              <a:lnSpc>
                <a:spcPct val="100000"/>
              </a:lnSpc>
              <a:spcBef>
                <a:spcPts val="600"/>
              </a:spcBef>
            </a:pPr>
            <a:r>
              <a:rPr lang="en-GB" dirty="0">
                <a:ea typeface="+mn-lt"/>
                <a:cs typeface="+mn-lt"/>
              </a:rPr>
              <a:t>Use of pictures. </a:t>
            </a:r>
            <a:endParaRPr lang="en-US" dirty="0">
              <a:ea typeface="+mn-lt"/>
              <a:cs typeface="+mn-lt"/>
            </a:endParaRPr>
          </a:p>
          <a:p>
            <a:pPr>
              <a:lnSpc>
                <a:spcPct val="100000"/>
              </a:lnSpc>
              <a:spcBef>
                <a:spcPts val="600"/>
              </a:spcBef>
            </a:pPr>
            <a:r>
              <a:rPr lang="en-GB" dirty="0">
                <a:ea typeface="+mn-lt"/>
                <a:cs typeface="+mn-lt"/>
              </a:rPr>
              <a:t>Written communication.</a:t>
            </a:r>
            <a:endParaRPr lang="en-US" dirty="0">
              <a:ea typeface="+mn-lt"/>
              <a:cs typeface="+mn-lt"/>
            </a:endParaRPr>
          </a:p>
          <a:p>
            <a:endParaRPr lang="en-GB" dirty="0">
              <a:cs typeface="Calibri"/>
            </a:endParaRPr>
          </a:p>
        </p:txBody>
      </p:sp>
    </p:spTree>
    <p:extLst>
      <p:ext uri="{BB962C8B-B14F-4D97-AF65-F5344CB8AC3E}">
        <p14:creationId xmlns:p14="http://schemas.microsoft.com/office/powerpoint/2010/main" val="371579857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93DAF5-B052-43E1-BFD8-CBFDC29E457F}"/>
              </a:ext>
            </a:extLst>
          </p:cNvPr>
          <p:cNvSpPr>
            <a:spLocks noGrp="1"/>
          </p:cNvSpPr>
          <p:nvPr>
            <p:ph type="title"/>
          </p:nvPr>
        </p:nvSpPr>
        <p:spPr>
          <a:solidFill>
            <a:srgbClr val="FFFF00"/>
          </a:solidFill>
          <a:ln>
            <a:solidFill>
              <a:srgbClr val="4472C4"/>
            </a:solidFill>
          </a:ln>
        </p:spPr>
        <p:txBody>
          <a:bodyPr/>
          <a:lstStyle/>
          <a:p>
            <a:pPr algn="ctr"/>
            <a:r>
              <a:rPr lang="en-GB" b="1" dirty="0">
                <a:cs typeface="Calibri Light" panose="020F0302020204030204"/>
              </a:rPr>
              <a:t>Case Studies</a:t>
            </a:r>
          </a:p>
        </p:txBody>
      </p:sp>
      <p:sp>
        <p:nvSpPr>
          <p:cNvPr id="3" name="Text Placeholder 2">
            <a:extLst>
              <a:ext uri="{FF2B5EF4-FFF2-40B4-BE49-F238E27FC236}">
                <a16:creationId xmlns:a16="http://schemas.microsoft.com/office/drawing/2014/main" id="{7DD78A42-1CA8-4D8E-8B26-FCDDBBF60278}"/>
              </a:ext>
            </a:extLst>
          </p:cNvPr>
          <p:cNvSpPr>
            <a:spLocks noGrp="1"/>
          </p:cNvSpPr>
          <p:nvPr>
            <p:ph type="body" idx="1"/>
          </p:nvPr>
        </p:nvSpPr>
        <p:spPr>
          <a:ln>
            <a:solidFill>
              <a:srgbClr val="4472C4"/>
            </a:solidFill>
          </a:ln>
        </p:spPr>
        <p:txBody>
          <a:bodyPr>
            <a:normAutofit/>
          </a:bodyPr>
          <a:lstStyle/>
          <a:p>
            <a:pPr algn="ctr"/>
            <a:r>
              <a:rPr lang="en-GB" sz="3200" dirty="0">
                <a:solidFill>
                  <a:srgbClr val="FFC000"/>
                </a:solidFill>
                <a:cs typeface="Calibri"/>
              </a:rPr>
              <a:t>Case Study A</a:t>
            </a:r>
          </a:p>
        </p:txBody>
      </p:sp>
      <p:sp>
        <p:nvSpPr>
          <p:cNvPr id="4" name="Content Placeholder 3">
            <a:extLst>
              <a:ext uri="{FF2B5EF4-FFF2-40B4-BE49-F238E27FC236}">
                <a16:creationId xmlns:a16="http://schemas.microsoft.com/office/drawing/2014/main" id="{C88D6BE1-43A3-467E-A951-3E4F963CBBA5}"/>
              </a:ext>
            </a:extLst>
          </p:cNvPr>
          <p:cNvSpPr>
            <a:spLocks noGrp="1"/>
          </p:cNvSpPr>
          <p:nvPr>
            <p:ph sz="half" idx="2"/>
          </p:nvPr>
        </p:nvSpPr>
        <p:spPr>
          <a:ln>
            <a:solidFill>
              <a:srgbClr val="4472C4"/>
            </a:solidFill>
          </a:ln>
        </p:spPr>
        <p:txBody>
          <a:bodyPr vert="horz" lIns="91440" tIns="45720" rIns="91440" bIns="45720" rtlCol="0" anchor="t">
            <a:normAutofit/>
          </a:bodyPr>
          <a:lstStyle/>
          <a:p>
            <a:pPr marL="0" indent="0">
              <a:buNone/>
            </a:pPr>
            <a:r>
              <a:rPr lang="en-GB" dirty="0">
                <a:ea typeface="+mn-lt"/>
                <a:cs typeface="+mn-lt"/>
              </a:rPr>
              <a:t>Siân is 45 and is an experienced health care assistant. She works on a male surgical ward in a large hospital. Siân works as part of a team of health care assistants, registered nurses and other professionals...</a:t>
            </a:r>
            <a:endParaRPr lang="en-US" dirty="0"/>
          </a:p>
        </p:txBody>
      </p:sp>
      <p:sp>
        <p:nvSpPr>
          <p:cNvPr id="5" name="Text Placeholder 4">
            <a:extLst>
              <a:ext uri="{FF2B5EF4-FFF2-40B4-BE49-F238E27FC236}">
                <a16:creationId xmlns:a16="http://schemas.microsoft.com/office/drawing/2014/main" id="{9A2D5ED2-5EA2-4653-8BA2-4208799AB93E}"/>
              </a:ext>
            </a:extLst>
          </p:cNvPr>
          <p:cNvSpPr>
            <a:spLocks noGrp="1"/>
          </p:cNvSpPr>
          <p:nvPr>
            <p:ph type="body" sz="quarter" idx="3"/>
          </p:nvPr>
        </p:nvSpPr>
        <p:spPr>
          <a:ln>
            <a:solidFill>
              <a:srgbClr val="4472C4"/>
            </a:solidFill>
          </a:ln>
        </p:spPr>
        <p:txBody>
          <a:bodyPr>
            <a:normAutofit/>
          </a:bodyPr>
          <a:lstStyle/>
          <a:p>
            <a:pPr algn="ctr"/>
            <a:r>
              <a:rPr lang="en-GB" sz="3200" dirty="0">
                <a:solidFill>
                  <a:srgbClr val="FFC000"/>
                </a:solidFill>
                <a:cs typeface="Calibri"/>
              </a:rPr>
              <a:t>Case Study B</a:t>
            </a:r>
            <a:endParaRPr lang="en-GB">
              <a:solidFill>
                <a:srgbClr val="FFC000"/>
              </a:solidFill>
              <a:cs typeface="Calibri" panose="020F0502020204030204"/>
            </a:endParaRPr>
          </a:p>
        </p:txBody>
      </p:sp>
      <p:sp>
        <p:nvSpPr>
          <p:cNvPr id="6" name="Content Placeholder 5">
            <a:extLst>
              <a:ext uri="{FF2B5EF4-FFF2-40B4-BE49-F238E27FC236}">
                <a16:creationId xmlns:a16="http://schemas.microsoft.com/office/drawing/2014/main" id="{06DBCD08-CA6C-4B27-9E9D-3633B60ABF80}"/>
              </a:ext>
            </a:extLst>
          </p:cNvPr>
          <p:cNvSpPr>
            <a:spLocks noGrp="1"/>
          </p:cNvSpPr>
          <p:nvPr>
            <p:ph sz="quarter" idx="4"/>
          </p:nvPr>
        </p:nvSpPr>
        <p:spPr>
          <a:ln>
            <a:solidFill>
              <a:srgbClr val="4472C4"/>
            </a:solidFill>
          </a:ln>
        </p:spPr>
        <p:txBody>
          <a:bodyPr vert="horz" lIns="91440" tIns="45720" rIns="91440" bIns="45720" rtlCol="0" anchor="t">
            <a:normAutofit/>
          </a:bodyPr>
          <a:lstStyle/>
          <a:p>
            <a:pPr marL="0" indent="0">
              <a:buNone/>
            </a:pPr>
            <a:r>
              <a:rPr lang="en-GB" dirty="0">
                <a:ea typeface="+mn-lt"/>
                <a:cs typeface="+mn-lt"/>
              </a:rPr>
              <a:t>Gwen is 80 years old and is a Welsh speaker. She lives alone in her own home and is living with dementia. Gwen’s husband recently passed away and since then she has been finding it difficult to manage some daily living activities...</a:t>
            </a:r>
            <a:endParaRPr lang="en-GB" dirty="0">
              <a:cs typeface="Calibri"/>
            </a:endParaRPr>
          </a:p>
        </p:txBody>
      </p:sp>
      <p:pic>
        <p:nvPicPr>
          <p:cNvPr id="7" name="Picture 7" descr="A picture containing drawing&#10;&#10;Description automatically generated">
            <a:extLst>
              <a:ext uri="{FF2B5EF4-FFF2-40B4-BE49-F238E27FC236}">
                <a16:creationId xmlns:a16="http://schemas.microsoft.com/office/drawing/2014/main" id="{D741F490-A4ED-47C3-9D15-4A9C53E1ADB8}"/>
              </a:ext>
            </a:extLst>
          </p:cNvPr>
          <p:cNvPicPr>
            <a:picLocks noChangeAspect="1"/>
          </p:cNvPicPr>
          <p:nvPr/>
        </p:nvPicPr>
        <p:blipFill>
          <a:blip r:embed="rId2"/>
          <a:stretch>
            <a:fillRect/>
          </a:stretch>
        </p:blipFill>
        <p:spPr>
          <a:xfrm>
            <a:off x="4417534" y="4856043"/>
            <a:ext cx="1171575" cy="1171575"/>
          </a:xfrm>
          <a:prstGeom prst="rect">
            <a:avLst/>
          </a:prstGeom>
        </p:spPr>
      </p:pic>
      <p:pic>
        <p:nvPicPr>
          <p:cNvPr id="8" name="Picture 8" descr="A close up of a sign&#10;&#10;Description automatically generated">
            <a:extLst>
              <a:ext uri="{FF2B5EF4-FFF2-40B4-BE49-F238E27FC236}">
                <a16:creationId xmlns:a16="http://schemas.microsoft.com/office/drawing/2014/main" id="{79AD3F1B-3672-49E7-A18F-3EF2BEC37337}"/>
              </a:ext>
            </a:extLst>
          </p:cNvPr>
          <p:cNvPicPr>
            <a:picLocks noChangeAspect="1"/>
          </p:cNvPicPr>
          <p:nvPr/>
        </p:nvPicPr>
        <p:blipFill>
          <a:blip r:embed="rId3"/>
          <a:stretch>
            <a:fillRect/>
          </a:stretch>
        </p:blipFill>
        <p:spPr>
          <a:xfrm>
            <a:off x="9812457" y="5218171"/>
            <a:ext cx="2041763" cy="1482486"/>
          </a:xfrm>
          <a:prstGeom prst="rect">
            <a:avLst/>
          </a:prstGeom>
        </p:spPr>
      </p:pic>
    </p:spTree>
    <p:extLst>
      <p:ext uri="{BB962C8B-B14F-4D97-AF65-F5344CB8AC3E}">
        <p14:creationId xmlns:p14="http://schemas.microsoft.com/office/powerpoint/2010/main" val="19817953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BB936E-8EE4-4345-A81C-F26790834F13}"/>
              </a:ext>
            </a:extLst>
          </p:cNvPr>
          <p:cNvSpPr>
            <a:spLocks noGrp="1"/>
          </p:cNvSpPr>
          <p:nvPr>
            <p:ph type="title"/>
          </p:nvPr>
        </p:nvSpPr>
        <p:spPr>
          <a:solidFill>
            <a:srgbClr val="FFFF00"/>
          </a:solidFill>
        </p:spPr>
        <p:txBody>
          <a:bodyPr/>
          <a:lstStyle/>
          <a:p>
            <a:pPr algn="ctr"/>
            <a:r>
              <a:rPr lang="en-GB" b="1" dirty="0">
                <a:ea typeface="+mj-lt"/>
                <a:cs typeface="+mj-lt"/>
              </a:rPr>
              <a:t>Case Study B</a:t>
            </a:r>
            <a:endParaRPr lang="en-GB" dirty="0">
              <a:ea typeface="+mj-lt"/>
              <a:cs typeface="+mj-lt"/>
            </a:endParaRPr>
          </a:p>
        </p:txBody>
      </p:sp>
      <p:sp>
        <p:nvSpPr>
          <p:cNvPr id="3" name="Content Placeholder 2">
            <a:extLst>
              <a:ext uri="{FF2B5EF4-FFF2-40B4-BE49-F238E27FC236}">
                <a16:creationId xmlns:a16="http://schemas.microsoft.com/office/drawing/2014/main" id="{5A3325C6-9245-4395-9531-640C9B5F48BE}"/>
              </a:ext>
            </a:extLst>
          </p:cNvPr>
          <p:cNvSpPr>
            <a:spLocks noGrp="1"/>
          </p:cNvSpPr>
          <p:nvPr>
            <p:ph sz="half" idx="1"/>
          </p:nvPr>
        </p:nvSpPr>
        <p:spPr>
          <a:ln>
            <a:solidFill>
              <a:schemeClr val="tx1"/>
            </a:solidFill>
          </a:ln>
        </p:spPr>
        <p:txBody>
          <a:bodyPr vert="horz" lIns="91440" tIns="45720" rIns="91440" bIns="45720" rtlCol="0" anchor="t">
            <a:normAutofit/>
          </a:bodyPr>
          <a:lstStyle/>
          <a:p>
            <a:pPr marL="0" indent="0" algn="ctr">
              <a:buNone/>
            </a:pPr>
            <a:endParaRPr lang="en-GB" sz="3200" b="1" dirty="0">
              <a:cs typeface="Calibri"/>
            </a:endParaRPr>
          </a:p>
          <a:p>
            <a:pPr marL="0" indent="0" algn="ctr">
              <a:buNone/>
            </a:pPr>
            <a:endParaRPr lang="en-GB" sz="3200" b="1" dirty="0">
              <a:cs typeface="Calibri"/>
            </a:endParaRPr>
          </a:p>
          <a:p>
            <a:pPr marL="0" indent="0" algn="ctr">
              <a:buNone/>
            </a:pPr>
            <a:r>
              <a:rPr lang="en-GB" sz="3200" dirty="0">
                <a:highlight>
                  <a:srgbClr val="FFFF00"/>
                </a:highlight>
                <a:ea typeface="+mn-lt"/>
                <a:cs typeface="+mn-lt"/>
              </a:rPr>
              <a:t>Respecting the rights of the individual/effective communication</a:t>
            </a:r>
            <a:endParaRPr lang="en-GB" dirty="0"/>
          </a:p>
        </p:txBody>
      </p:sp>
      <p:sp>
        <p:nvSpPr>
          <p:cNvPr id="4" name="Content Placeholder 3">
            <a:extLst>
              <a:ext uri="{FF2B5EF4-FFF2-40B4-BE49-F238E27FC236}">
                <a16:creationId xmlns:a16="http://schemas.microsoft.com/office/drawing/2014/main" id="{F985FB8B-3353-45D1-B78E-86929DAFBDA1}"/>
              </a:ext>
            </a:extLst>
          </p:cNvPr>
          <p:cNvSpPr>
            <a:spLocks noGrp="1"/>
          </p:cNvSpPr>
          <p:nvPr>
            <p:ph sz="half" idx="2"/>
          </p:nvPr>
        </p:nvSpPr>
        <p:spPr>
          <a:ln>
            <a:solidFill>
              <a:schemeClr val="tx1"/>
            </a:solidFill>
          </a:ln>
        </p:spPr>
        <p:txBody>
          <a:bodyPr vert="horz" lIns="91440" tIns="45720" rIns="91440" bIns="45720" rtlCol="0" anchor="t">
            <a:normAutofit/>
          </a:bodyPr>
          <a:lstStyle/>
          <a:p>
            <a:pPr marL="0" indent="0">
              <a:buNone/>
            </a:pPr>
            <a:r>
              <a:rPr lang="en-GB" dirty="0">
                <a:cs typeface="Calibri"/>
              </a:rPr>
              <a:t>•To</a:t>
            </a:r>
            <a:r>
              <a:rPr lang="en-GB" dirty="0">
                <a:ea typeface="+mn-lt"/>
                <a:cs typeface="+mn-lt"/>
              </a:rPr>
              <a:t> ensure that Gwen’s care and support is the best it can be while she is at home, Jan talks to Lowri and Gwen about the care and support Gwen wants at home.</a:t>
            </a:r>
          </a:p>
        </p:txBody>
      </p:sp>
    </p:spTree>
    <p:extLst>
      <p:ext uri="{BB962C8B-B14F-4D97-AF65-F5344CB8AC3E}">
        <p14:creationId xmlns:p14="http://schemas.microsoft.com/office/powerpoint/2010/main" val="331736758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6E067-3497-487B-B5F7-532A1D862261}"/>
              </a:ext>
            </a:extLst>
          </p:cNvPr>
          <p:cNvSpPr>
            <a:spLocks noGrp="1"/>
          </p:cNvSpPr>
          <p:nvPr>
            <p:ph type="title"/>
          </p:nvPr>
        </p:nvSpPr>
        <p:spPr>
          <a:solidFill>
            <a:srgbClr val="FFFF00"/>
          </a:solidFill>
        </p:spPr>
        <p:txBody>
          <a:bodyPr/>
          <a:lstStyle/>
          <a:p>
            <a:pPr algn="ctr"/>
            <a:r>
              <a:rPr lang="en-GB" b="1">
                <a:latin typeface="Calibri"/>
                <a:ea typeface="+mj-lt"/>
                <a:cs typeface="Calibri"/>
              </a:rPr>
              <a:t>Core Values &amp; Principles of Care</a:t>
            </a:r>
          </a:p>
        </p:txBody>
      </p:sp>
      <p:sp>
        <p:nvSpPr>
          <p:cNvPr id="3" name="Content Placeholder 2">
            <a:extLst>
              <a:ext uri="{FF2B5EF4-FFF2-40B4-BE49-F238E27FC236}">
                <a16:creationId xmlns:a16="http://schemas.microsoft.com/office/drawing/2014/main" id="{CAD8D9FD-0969-47B9-A4DB-95EA5D49EA81}"/>
              </a:ext>
            </a:extLst>
          </p:cNvPr>
          <p:cNvSpPr>
            <a:spLocks noGrp="1"/>
          </p:cNvSpPr>
          <p:nvPr>
            <p:ph sz="half" idx="1"/>
          </p:nvPr>
        </p:nvSpPr>
        <p:spPr/>
        <p:txBody>
          <a:bodyPr vert="horz" lIns="91440" tIns="45720" rIns="91440" bIns="45720" rtlCol="0" anchor="t">
            <a:normAutofit/>
          </a:bodyPr>
          <a:lstStyle/>
          <a:p>
            <a:endParaRPr lang="en-GB" dirty="0">
              <a:cs typeface="Calibri"/>
            </a:endParaRPr>
          </a:p>
          <a:p>
            <a:endParaRPr lang="en-GB" dirty="0">
              <a:cs typeface="Calibri"/>
            </a:endParaRPr>
          </a:p>
        </p:txBody>
      </p:sp>
      <p:sp>
        <p:nvSpPr>
          <p:cNvPr id="4" name="Content Placeholder 3">
            <a:extLst>
              <a:ext uri="{FF2B5EF4-FFF2-40B4-BE49-F238E27FC236}">
                <a16:creationId xmlns:a16="http://schemas.microsoft.com/office/drawing/2014/main" id="{FE4C8391-DC73-4633-9966-359A6401BDEF}"/>
              </a:ext>
            </a:extLst>
          </p:cNvPr>
          <p:cNvSpPr>
            <a:spLocks noGrp="1"/>
          </p:cNvSpPr>
          <p:nvPr>
            <p:ph sz="half" idx="2"/>
          </p:nvPr>
        </p:nvSpPr>
        <p:spPr/>
        <p:txBody>
          <a:bodyPr vert="horz" lIns="91440" tIns="45720" rIns="91440" bIns="45720" rtlCol="0" anchor="t">
            <a:normAutofit/>
          </a:bodyPr>
          <a:lstStyle/>
          <a:p>
            <a:pPr marL="0" indent="0" algn="ctr">
              <a:buNone/>
            </a:pPr>
            <a:endParaRPr lang="en-GB" sz="3200" b="1" dirty="0">
              <a:cs typeface="Calibri"/>
            </a:endParaRPr>
          </a:p>
          <a:p>
            <a:pPr marL="0" indent="0" algn="ctr">
              <a:buNone/>
            </a:pPr>
            <a:endParaRPr lang="en-GB" sz="3200" b="1" dirty="0">
              <a:cs typeface="Calibri"/>
            </a:endParaRPr>
          </a:p>
          <a:p>
            <a:pPr marL="0" indent="0" algn="ctr">
              <a:buNone/>
            </a:pPr>
            <a:r>
              <a:rPr lang="en-GB" sz="3200" b="1">
                <a:ea typeface="+mn-lt"/>
                <a:cs typeface="+mn-lt"/>
              </a:rPr>
              <a:t>Person/Child-centred care</a:t>
            </a:r>
            <a:endParaRPr lang="en-GB" sz="3200" b="1" dirty="0">
              <a:ea typeface="+mn-lt"/>
              <a:cs typeface="+mn-lt"/>
            </a:endParaRPr>
          </a:p>
          <a:p>
            <a:endParaRPr lang="en-GB" dirty="0">
              <a:cs typeface="Calibri"/>
            </a:endParaRPr>
          </a:p>
        </p:txBody>
      </p:sp>
      <p:pic>
        <p:nvPicPr>
          <p:cNvPr id="6" name="Picture 5" descr="A close up of a logo&#10;&#10;Description automatically generated">
            <a:extLst>
              <a:ext uri="{FF2B5EF4-FFF2-40B4-BE49-F238E27FC236}">
                <a16:creationId xmlns:a16="http://schemas.microsoft.com/office/drawing/2014/main" id="{1270FFAE-9C45-44F2-85C4-CEC927A3F4D3}"/>
              </a:ext>
            </a:extLst>
          </p:cNvPr>
          <p:cNvPicPr>
            <a:picLocks noChangeAspect="1"/>
          </p:cNvPicPr>
          <p:nvPr/>
        </p:nvPicPr>
        <p:blipFill>
          <a:blip r:embed="rId2"/>
          <a:stretch>
            <a:fillRect/>
          </a:stretch>
        </p:blipFill>
        <p:spPr>
          <a:xfrm>
            <a:off x="1607017" y="2261447"/>
            <a:ext cx="3651849" cy="3222325"/>
          </a:xfrm>
          <a:prstGeom prst="rect">
            <a:avLst/>
          </a:prstGeom>
        </p:spPr>
      </p:pic>
    </p:spTree>
    <p:extLst>
      <p:ext uri="{BB962C8B-B14F-4D97-AF65-F5344CB8AC3E}">
        <p14:creationId xmlns:p14="http://schemas.microsoft.com/office/powerpoint/2010/main" val="203190958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6E067-3497-487B-B5F7-532A1D862261}"/>
              </a:ext>
            </a:extLst>
          </p:cNvPr>
          <p:cNvSpPr>
            <a:spLocks noGrp="1"/>
          </p:cNvSpPr>
          <p:nvPr>
            <p:ph type="title"/>
          </p:nvPr>
        </p:nvSpPr>
        <p:spPr>
          <a:solidFill>
            <a:srgbClr val="FFFF00"/>
          </a:solidFill>
        </p:spPr>
        <p:txBody>
          <a:bodyPr/>
          <a:lstStyle/>
          <a:p>
            <a:pPr algn="ctr"/>
            <a:r>
              <a:rPr lang="en-GB" b="1">
                <a:cs typeface="Calibri Light"/>
              </a:rPr>
              <a:t>Person/Child-centred</a:t>
            </a:r>
            <a:r>
              <a:rPr lang="en-GB" b="1" dirty="0">
                <a:ea typeface="+mj-lt"/>
                <a:cs typeface="+mj-lt"/>
              </a:rPr>
              <a:t> care:</a:t>
            </a:r>
          </a:p>
        </p:txBody>
      </p:sp>
      <p:sp>
        <p:nvSpPr>
          <p:cNvPr id="3" name="Content Placeholder 2">
            <a:extLst>
              <a:ext uri="{FF2B5EF4-FFF2-40B4-BE49-F238E27FC236}">
                <a16:creationId xmlns:a16="http://schemas.microsoft.com/office/drawing/2014/main" id="{CAD8D9FD-0969-47B9-A4DB-95EA5D49EA81}"/>
              </a:ext>
            </a:extLst>
          </p:cNvPr>
          <p:cNvSpPr>
            <a:spLocks noGrp="1"/>
          </p:cNvSpPr>
          <p:nvPr>
            <p:ph idx="1"/>
          </p:nvPr>
        </p:nvSpPr>
        <p:spPr>
          <a:xfrm>
            <a:off x="838200" y="1825625"/>
            <a:ext cx="5338483" cy="4351338"/>
          </a:xfrm>
          <a:ln>
            <a:solidFill>
              <a:srgbClr val="FFFF00"/>
            </a:solidFill>
          </a:ln>
        </p:spPr>
        <p:txBody>
          <a:bodyPr vert="horz" lIns="91440" tIns="45720" rIns="91440" bIns="45720" rtlCol="0" anchor="t">
            <a:normAutofit/>
          </a:bodyPr>
          <a:lstStyle/>
          <a:p>
            <a:r>
              <a:rPr lang="en-GB" dirty="0">
                <a:ea typeface="+mn-lt"/>
                <a:cs typeface="+mn-lt"/>
              </a:rPr>
              <a:t>In </a:t>
            </a:r>
            <a:r>
              <a:rPr lang="en-GB" b="1" dirty="0">
                <a:ea typeface="+mn-lt"/>
                <a:cs typeface="+mn-lt"/>
              </a:rPr>
              <a:t>person</a:t>
            </a:r>
            <a:r>
              <a:rPr lang="en-GB" dirty="0">
                <a:ea typeface="+mn-lt"/>
                <a:cs typeface="+mn-lt"/>
              </a:rPr>
              <a:t>-</a:t>
            </a:r>
            <a:r>
              <a:rPr lang="en-GB" b="1" dirty="0">
                <a:ea typeface="+mn-lt"/>
                <a:cs typeface="+mn-lt"/>
              </a:rPr>
              <a:t>centred care</a:t>
            </a:r>
            <a:r>
              <a:rPr lang="en-GB" dirty="0">
                <a:ea typeface="+mn-lt"/>
                <a:cs typeface="+mn-lt"/>
              </a:rPr>
              <a:t>, </a:t>
            </a:r>
            <a:r>
              <a:rPr lang="en-GB" b="1" dirty="0">
                <a:ea typeface="+mn-lt"/>
                <a:cs typeface="+mn-lt"/>
              </a:rPr>
              <a:t>health</a:t>
            </a:r>
            <a:r>
              <a:rPr lang="en-GB" dirty="0">
                <a:ea typeface="+mn-lt"/>
                <a:cs typeface="+mn-lt"/>
              </a:rPr>
              <a:t> and </a:t>
            </a:r>
            <a:r>
              <a:rPr lang="en-GB" b="1" dirty="0">
                <a:ea typeface="+mn-lt"/>
                <a:cs typeface="+mn-lt"/>
              </a:rPr>
              <a:t>social care</a:t>
            </a:r>
            <a:r>
              <a:rPr lang="en-GB" dirty="0">
                <a:ea typeface="+mn-lt"/>
                <a:cs typeface="+mn-lt"/>
              </a:rPr>
              <a:t> professionals work collaboratively with people who use services. </a:t>
            </a:r>
            <a:r>
              <a:rPr lang="en-GB" b="1" dirty="0">
                <a:ea typeface="+mn-lt"/>
                <a:cs typeface="+mn-lt"/>
              </a:rPr>
              <a:t>Person</a:t>
            </a:r>
            <a:r>
              <a:rPr lang="en-GB" dirty="0">
                <a:ea typeface="+mn-lt"/>
                <a:cs typeface="+mn-lt"/>
              </a:rPr>
              <a:t>-</a:t>
            </a:r>
            <a:r>
              <a:rPr lang="en-GB" b="1" dirty="0">
                <a:ea typeface="+mn-lt"/>
                <a:cs typeface="+mn-lt"/>
              </a:rPr>
              <a:t>centred care</a:t>
            </a:r>
            <a:r>
              <a:rPr lang="en-GB" dirty="0">
                <a:ea typeface="+mn-lt"/>
                <a:cs typeface="+mn-lt"/>
              </a:rPr>
              <a:t> supports people to develop the knowledge, skills and confidence they need to effectively manage and make informed decisions about their own </a:t>
            </a:r>
            <a:r>
              <a:rPr lang="en-GB" b="1" dirty="0">
                <a:ea typeface="+mn-lt"/>
                <a:cs typeface="+mn-lt"/>
              </a:rPr>
              <a:t>health</a:t>
            </a:r>
            <a:r>
              <a:rPr lang="en-GB" dirty="0">
                <a:ea typeface="+mn-lt"/>
                <a:cs typeface="+mn-lt"/>
              </a:rPr>
              <a:t> and </a:t>
            </a:r>
            <a:r>
              <a:rPr lang="en-GB" b="1" dirty="0">
                <a:ea typeface="+mn-lt"/>
                <a:cs typeface="+mn-lt"/>
              </a:rPr>
              <a:t>health care</a:t>
            </a:r>
            <a:r>
              <a:rPr lang="en-GB" dirty="0">
                <a:ea typeface="+mn-lt"/>
                <a:cs typeface="+mn-lt"/>
              </a:rPr>
              <a:t>.</a:t>
            </a:r>
            <a:endParaRPr lang="en-GB" dirty="0">
              <a:cs typeface="Calibri"/>
            </a:endParaRPr>
          </a:p>
          <a:p>
            <a:endParaRPr lang="en-GB" dirty="0">
              <a:cs typeface="Calibri"/>
            </a:endParaRPr>
          </a:p>
          <a:p>
            <a:endParaRPr lang="en-GB" dirty="0">
              <a:cs typeface="Calibri"/>
            </a:endParaRPr>
          </a:p>
          <a:p>
            <a:endParaRPr lang="en-GB" dirty="0">
              <a:cs typeface="Calibri"/>
            </a:endParaRPr>
          </a:p>
        </p:txBody>
      </p:sp>
      <p:pic>
        <p:nvPicPr>
          <p:cNvPr id="4" name="Picture 4" descr="A close up of a logo&#10;&#10;Description automatically generated">
            <a:extLst>
              <a:ext uri="{FF2B5EF4-FFF2-40B4-BE49-F238E27FC236}">
                <a16:creationId xmlns:a16="http://schemas.microsoft.com/office/drawing/2014/main" id="{E9CB7BC3-D318-488C-97C6-C39A356212A8}"/>
              </a:ext>
            </a:extLst>
          </p:cNvPr>
          <p:cNvPicPr>
            <a:picLocks noChangeAspect="1"/>
          </p:cNvPicPr>
          <p:nvPr/>
        </p:nvPicPr>
        <p:blipFill>
          <a:blip r:embed="rId2"/>
          <a:stretch>
            <a:fillRect/>
          </a:stretch>
        </p:blipFill>
        <p:spPr>
          <a:xfrm>
            <a:off x="7065237" y="1902520"/>
            <a:ext cx="3872744" cy="3872744"/>
          </a:xfrm>
          <a:prstGeom prst="rect">
            <a:avLst/>
          </a:prstGeom>
        </p:spPr>
      </p:pic>
    </p:spTree>
    <p:extLst>
      <p:ext uri="{BB962C8B-B14F-4D97-AF65-F5344CB8AC3E}">
        <p14:creationId xmlns:p14="http://schemas.microsoft.com/office/powerpoint/2010/main" val="385333652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6E067-3497-487B-B5F7-532A1D862261}"/>
              </a:ext>
            </a:extLst>
          </p:cNvPr>
          <p:cNvSpPr>
            <a:spLocks noGrp="1"/>
          </p:cNvSpPr>
          <p:nvPr>
            <p:ph type="title"/>
          </p:nvPr>
        </p:nvSpPr>
        <p:spPr>
          <a:solidFill>
            <a:srgbClr val="FFFF00"/>
          </a:solidFill>
        </p:spPr>
        <p:txBody>
          <a:bodyPr/>
          <a:lstStyle/>
          <a:p>
            <a:pPr algn="ctr"/>
            <a:r>
              <a:rPr lang="en-GB" b="1">
                <a:cs typeface="Calibri Light"/>
              </a:rPr>
              <a:t>Person/Child-centred</a:t>
            </a:r>
            <a:r>
              <a:rPr lang="en-GB" b="1" dirty="0">
                <a:ea typeface="+mj-lt"/>
                <a:cs typeface="+mj-lt"/>
              </a:rPr>
              <a:t> care:</a:t>
            </a:r>
          </a:p>
        </p:txBody>
      </p:sp>
      <p:sp>
        <p:nvSpPr>
          <p:cNvPr id="3" name="Content Placeholder 2">
            <a:extLst>
              <a:ext uri="{FF2B5EF4-FFF2-40B4-BE49-F238E27FC236}">
                <a16:creationId xmlns:a16="http://schemas.microsoft.com/office/drawing/2014/main" id="{CAD8D9FD-0969-47B9-A4DB-95EA5D49EA81}"/>
              </a:ext>
            </a:extLst>
          </p:cNvPr>
          <p:cNvSpPr>
            <a:spLocks noGrp="1"/>
          </p:cNvSpPr>
          <p:nvPr>
            <p:ph idx="1"/>
          </p:nvPr>
        </p:nvSpPr>
        <p:spPr>
          <a:xfrm>
            <a:off x="823823" y="1825625"/>
            <a:ext cx="5338483" cy="4351338"/>
          </a:xfrm>
          <a:ln>
            <a:solidFill>
              <a:srgbClr val="FFFF00"/>
            </a:solidFill>
          </a:ln>
        </p:spPr>
        <p:txBody>
          <a:bodyPr vert="horz" lIns="91440" tIns="45720" rIns="91440" bIns="45720" rtlCol="0" anchor="t">
            <a:normAutofit/>
          </a:bodyPr>
          <a:lstStyle/>
          <a:p>
            <a:r>
              <a:rPr lang="en-GB" dirty="0">
                <a:ea typeface="+mn-lt"/>
                <a:cs typeface="+mn-lt"/>
              </a:rPr>
              <a:t>Developing a workforce and community with behaviours, skills and competencies that support and drive </a:t>
            </a:r>
            <a:r>
              <a:rPr lang="en-GB" b="1" dirty="0">
                <a:ea typeface="+mn-lt"/>
                <a:cs typeface="+mn-lt"/>
              </a:rPr>
              <a:t>person</a:t>
            </a:r>
            <a:r>
              <a:rPr lang="en-GB" dirty="0">
                <a:ea typeface="+mn-lt"/>
                <a:cs typeface="+mn-lt"/>
              </a:rPr>
              <a:t>-</a:t>
            </a:r>
            <a:r>
              <a:rPr lang="en-GB" b="1" dirty="0">
                <a:ea typeface="+mn-lt"/>
                <a:cs typeface="+mn-lt"/>
              </a:rPr>
              <a:t>centred</a:t>
            </a:r>
            <a:r>
              <a:rPr lang="en-GB" dirty="0">
                <a:ea typeface="+mn-lt"/>
                <a:cs typeface="+mn-lt"/>
              </a:rPr>
              <a:t> approaches to wellbeing, prevention, </a:t>
            </a:r>
            <a:r>
              <a:rPr lang="en-GB" b="1" dirty="0">
                <a:ea typeface="+mn-lt"/>
                <a:cs typeface="+mn-lt"/>
              </a:rPr>
              <a:t>care</a:t>
            </a:r>
            <a:r>
              <a:rPr lang="en-GB" dirty="0">
                <a:ea typeface="+mn-lt"/>
                <a:cs typeface="+mn-lt"/>
              </a:rPr>
              <a:t> and support. Being </a:t>
            </a:r>
            <a:r>
              <a:rPr lang="en-GB" b="1" dirty="0">
                <a:ea typeface="+mn-lt"/>
                <a:cs typeface="+mn-lt"/>
              </a:rPr>
              <a:t>person</a:t>
            </a:r>
            <a:r>
              <a:rPr lang="en-GB" dirty="0">
                <a:ea typeface="+mn-lt"/>
                <a:cs typeface="+mn-lt"/>
              </a:rPr>
              <a:t>-</a:t>
            </a:r>
            <a:r>
              <a:rPr lang="en-GB" b="1" dirty="0">
                <a:ea typeface="+mn-lt"/>
                <a:cs typeface="+mn-lt"/>
              </a:rPr>
              <a:t>centred</a:t>
            </a:r>
            <a:r>
              <a:rPr lang="en-GB" dirty="0">
                <a:ea typeface="+mn-lt"/>
                <a:cs typeface="+mn-lt"/>
              </a:rPr>
              <a:t> is about focusing </a:t>
            </a:r>
            <a:r>
              <a:rPr lang="en-GB" b="1" dirty="0">
                <a:ea typeface="+mn-lt"/>
                <a:cs typeface="+mn-lt"/>
              </a:rPr>
              <a:t>care</a:t>
            </a:r>
            <a:r>
              <a:rPr lang="en-GB" dirty="0">
                <a:ea typeface="+mn-lt"/>
                <a:cs typeface="+mn-lt"/>
              </a:rPr>
              <a:t> on the needs of individual.</a:t>
            </a:r>
            <a:br>
              <a:rPr lang="en-US" dirty="0"/>
            </a:br>
            <a:endParaRPr lang="en-US">
              <a:cs typeface="Calibri"/>
            </a:endParaRPr>
          </a:p>
          <a:p>
            <a:endParaRPr lang="en-GB" dirty="0">
              <a:cs typeface="Calibri"/>
            </a:endParaRPr>
          </a:p>
          <a:p>
            <a:endParaRPr lang="en-GB" dirty="0">
              <a:cs typeface="Calibri"/>
            </a:endParaRPr>
          </a:p>
          <a:p>
            <a:endParaRPr lang="en-GB" dirty="0">
              <a:cs typeface="Calibri"/>
            </a:endParaRPr>
          </a:p>
        </p:txBody>
      </p:sp>
      <p:pic>
        <p:nvPicPr>
          <p:cNvPr id="4" name="Picture 4" descr="A picture containing device&#10;&#10;Description automatically generated">
            <a:extLst>
              <a:ext uri="{FF2B5EF4-FFF2-40B4-BE49-F238E27FC236}">
                <a16:creationId xmlns:a16="http://schemas.microsoft.com/office/drawing/2014/main" id="{C057A58A-8764-42B3-9C8B-15694A41F9E6}"/>
              </a:ext>
            </a:extLst>
          </p:cNvPr>
          <p:cNvPicPr>
            <a:picLocks noChangeAspect="1"/>
          </p:cNvPicPr>
          <p:nvPr/>
        </p:nvPicPr>
        <p:blipFill>
          <a:blip r:embed="rId2"/>
          <a:stretch>
            <a:fillRect/>
          </a:stretch>
        </p:blipFill>
        <p:spPr>
          <a:xfrm>
            <a:off x="6430552" y="2508786"/>
            <a:ext cx="5065485" cy="2830382"/>
          </a:xfrm>
          <a:prstGeom prst="rect">
            <a:avLst/>
          </a:prstGeom>
        </p:spPr>
      </p:pic>
    </p:spTree>
    <p:extLst>
      <p:ext uri="{BB962C8B-B14F-4D97-AF65-F5344CB8AC3E}">
        <p14:creationId xmlns:p14="http://schemas.microsoft.com/office/powerpoint/2010/main" val="238813048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6E067-3497-487B-B5F7-532A1D862261}"/>
              </a:ext>
            </a:extLst>
          </p:cNvPr>
          <p:cNvSpPr>
            <a:spLocks noGrp="1"/>
          </p:cNvSpPr>
          <p:nvPr>
            <p:ph type="title"/>
          </p:nvPr>
        </p:nvSpPr>
        <p:spPr>
          <a:solidFill>
            <a:srgbClr val="FFFF00"/>
          </a:solidFill>
        </p:spPr>
        <p:txBody>
          <a:bodyPr/>
          <a:lstStyle/>
          <a:p>
            <a:pPr algn="ctr"/>
            <a:r>
              <a:rPr lang="en-GB" b="1">
                <a:cs typeface="Calibri Light"/>
              </a:rPr>
              <a:t>Person/Child-centred</a:t>
            </a:r>
            <a:r>
              <a:rPr lang="en-GB" b="1" dirty="0">
                <a:ea typeface="+mj-lt"/>
                <a:cs typeface="+mj-lt"/>
              </a:rPr>
              <a:t> care:</a:t>
            </a:r>
          </a:p>
        </p:txBody>
      </p:sp>
      <p:sp>
        <p:nvSpPr>
          <p:cNvPr id="3" name="Content Placeholder 2">
            <a:extLst>
              <a:ext uri="{FF2B5EF4-FFF2-40B4-BE49-F238E27FC236}">
                <a16:creationId xmlns:a16="http://schemas.microsoft.com/office/drawing/2014/main" id="{CAD8D9FD-0969-47B9-A4DB-95EA5D49EA81}"/>
              </a:ext>
            </a:extLst>
          </p:cNvPr>
          <p:cNvSpPr>
            <a:spLocks noGrp="1"/>
          </p:cNvSpPr>
          <p:nvPr>
            <p:ph idx="1"/>
          </p:nvPr>
        </p:nvSpPr>
        <p:spPr>
          <a:xfrm>
            <a:off x="838200" y="1825625"/>
            <a:ext cx="5338483" cy="4351338"/>
          </a:xfrm>
          <a:ln>
            <a:solidFill>
              <a:srgbClr val="FFFF00"/>
            </a:solidFill>
          </a:ln>
        </p:spPr>
        <p:txBody>
          <a:bodyPr vert="horz" lIns="91440" tIns="45720" rIns="91440" bIns="45720" rtlCol="0" anchor="t">
            <a:normAutofit fontScale="85000" lnSpcReduction="20000"/>
          </a:bodyPr>
          <a:lstStyle/>
          <a:p>
            <a:r>
              <a:rPr lang="en-GB" dirty="0">
                <a:ea typeface="+mn-lt"/>
                <a:cs typeface="+mn-lt"/>
              </a:rPr>
              <a:t>Person-centred social work means ensuring people using the service have a strong voice on matters that affect them. The relationship with the social worker is a means of enabling people to make the changes they need in their lives and achieve their personal outcomes, recognising the expertise people have about their own, unique situations. It includes working in partnership and seeking creative ways to achieve personal outcomes. High standards of conduct and practice, and good communication are central to a person-centred approach.</a:t>
            </a:r>
            <a:endParaRPr lang="en-GB" dirty="0">
              <a:cs typeface="Calibri"/>
            </a:endParaRPr>
          </a:p>
          <a:p>
            <a:endParaRPr lang="en-GB" dirty="0">
              <a:cs typeface="Calibri"/>
            </a:endParaRPr>
          </a:p>
          <a:p>
            <a:endParaRPr lang="en-GB" dirty="0">
              <a:cs typeface="Calibri"/>
            </a:endParaRPr>
          </a:p>
          <a:p>
            <a:endParaRPr lang="en-GB" dirty="0">
              <a:cs typeface="Calibri"/>
            </a:endParaRPr>
          </a:p>
        </p:txBody>
      </p:sp>
      <p:pic>
        <p:nvPicPr>
          <p:cNvPr id="5" name="Picture 5" descr="A screenshot of a cell phone&#10;&#10;Description automatically generated">
            <a:extLst>
              <a:ext uri="{FF2B5EF4-FFF2-40B4-BE49-F238E27FC236}">
                <a16:creationId xmlns:a16="http://schemas.microsoft.com/office/drawing/2014/main" id="{FCB9A3F9-EF96-4609-B4AD-83A54A9CB868}"/>
              </a:ext>
            </a:extLst>
          </p:cNvPr>
          <p:cNvPicPr>
            <a:picLocks noChangeAspect="1"/>
          </p:cNvPicPr>
          <p:nvPr/>
        </p:nvPicPr>
        <p:blipFill>
          <a:blip r:embed="rId2"/>
          <a:stretch>
            <a:fillRect/>
          </a:stretch>
        </p:blipFill>
        <p:spPr>
          <a:xfrm>
            <a:off x="6367013" y="2294571"/>
            <a:ext cx="4984376" cy="2682419"/>
          </a:xfrm>
          <a:prstGeom prst="rect">
            <a:avLst/>
          </a:prstGeom>
        </p:spPr>
      </p:pic>
    </p:spTree>
    <p:extLst>
      <p:ext uri="{BB962C8B-B14F-4D97-AF65-F5344CB8AC3E}">
        <p14:creationId xmlns:p14="http://schemas.microsoft.com/office/powerpoint/2010/main" val="7390344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8F5874-7B72-47AA-9495-8513776784C4}"/>
              </a:ext>
            </a:extLst>
          </p:cNvPr>
          <p:cNvSpPr>
            <a:spLocks noGrp="1"/>
          </p:cNvSpPr>
          <p:nvPr>
            <p:ph type="title"/>
          </p:nvPr>
        </p:nvSpPr>
        <p:spPr>
          <a:xfrm>
            <a:off x="234351" y="118614"/>
            <a:ext cx="11723298" cy="1140754"/>
          </a:xfrm>
          <a:solidFill>
            <a:srgbClr val="FFFF00"/>
          </a:solidFill>
        </p:spPr>
        <p:txBody>
          <a:bodyPr>
            <a:normAutofit fontScale="90000"/>
          </a:bodyPr>
          <a:lstStyle/>
          <a:p>
            <a:pPr algn="ctr"/>
            <a:r>
              <a:rPr lang="en-GB" sz="3600" b="1">
                <a:cs typeface="Calibri Light" panose="020F0302020204030204"/>
              </a:rPr>
              <a:t>Task 1 - </a:t>
            </a:r>
            <a:r>
              <a:rPr lang="en-GB" sz="3600" b="1">
                <a:latin typeface="Calibri Light"/>
                <a:cs typeface="Calibri"/>
              </a:rPr>
              <a:t>Candidates are required to produce a written report(maximum 3,500 words) based on a chosen case study.</a:t>
            </a:r>
          </a:p>
        </p:txBody>
      </p:sp>
      <p:graphicFrame>
        <p:nvGraphicFramePr>
          <p:cNvPr id="3" name="Table 3">
            <a:extLst>
              <a:ext uri="{FF2B5EF4-FFF2-40B4-BE49-F238E27FC236}">
                <a16:creationId xmlns:a16="http://schemas.microsoft.com/office/drawing/2014/main" id="{641D28E9-E11A-4D5D-A6CB-4C47C1CB955F}"/>
              </a:ext>
            </a:extLst>
          </p:cNvPr>
          <p:cNvGraphicFramePr>
            <a:graphicFrameLocks noGrp="1"/>
          </p:cNvGraphicFramePr>
          <p:nvPr>
            <p:extLst>
              <p:ext uri="{D42A27DB-BD31-4B8C-83A1-F6EECF244321}">
                <p14:modId xmlns:p14="http://schemas.microsoft.com/office/powerpoint/2010/main" val="2708903206"/>
              </p:ext>
            </p:extLst>
          </p:nvPr>
        </p:nvGraphicFramePr>
        <p:xfrm>
          <a:off x="131552" y="1456837"/>
          <a:ext cx="11928895" cy="5074592"/>
        </p:xfrm>
        <a:graphic>
          <a:graphicData uri="http://schemas.openxmlformats.org/drawingml/2006/table">
            <a:tbl>
              <a:tblPr firstRow="1" bandRow="1">
                <a:tableStyleId>{ED083AE6-46FA-4A59-8FB0-9F97EB10719F}</a:tableStyleId>
              </a:tblPr>
              <a:tblGrid>
                <a:gridCol w="1139114">
                  <a:extLst>
                    <a:ext uri="{9D8B030D-6E8A-4147-A177-3AD203B41FA5}">
                      <a16:colId xmlns:a16="http://schemas.microsoft.com/office/drawing/2014/main" val="3222609524"/>
                    </a:ext>
                  </a:extLst>
                </a:gridCol>
                <a:gridCol w="10789781">
                  <a:extLst>
                    <a:ext uri="{9D8B030D-6E8A-4147-A177-3AD203B41FA5}">
                      <a16:colId xmlns:a16="http://schemas.microsoft.com/office/drawing/2014/main" val="1841315314"/>
                    </a:ext>
                  </a:extLst>
                </a:gridCol>
              </a:tblGrid>
              <a:tr h="500508">
                <a:tc>
                  <a:txBody>
                    <a:bodyPr/>
                    <a:lstStyle/>
                    <a:p>
                      <a:pPr lvl="0">
                        <a:buNone/>
                      </a:pPr>
                      <a:r>
                        <a:rPr lang="en-GB" sz="2400" dirty="0"/>
                        <a:t>Section</a:t>
                      </a:r>
                    </a:p>
                  </a:txBody>
                  <a:tcPr/>
                </a:tc>
                <a:tc>
                  <a:txBody>
                    <a:bodyPr/>
                    <a:lstStyle/>
                    <a:p>
                      <a:endParaRPr lang="en-GB"/>
                    </a:p>
                  </a:txBody>
                  <a:tcPr/>
                </a:tc>
                <a:extLst>
                  <a:ext uri="{0D108BD9-81ED-4DB2-BD59-A6C34878D82A}">
                    <a16:rowId xmlns:a16="http://schemas.microsoft.com/office/drawing/2014/main" val="731293040"/>
                  </a:ext>
                </a:extLst>
              </a:tr>
              <a:tr h="722956">
                <a:tc>
                  <a:txBody>
                    <a:bodyPr/>
                    <a:lstStyle/>
                    <a:p>
                      <a:pPr lvl="0">
                        <a:buNone/>
                      </a:pPr>
                      <a:r>
                        <a:rPr lang="en-GB" sz="2400" dirty="0">
                          <a:highlight>
                            <a:srgbClr val="FFFF00"/>
                          </a:highlight>
                        </a:rPr>
                        <a:t>A</a:t>
                      </a:r>
                    </a:p>
                  </a:txBody>
                  <a:tcPr/>
                </a:tc>
                <a:tc>
                  <a:txBody>
                    <a:bodyPr/>
                    <a:lstStyle/>
                    <a:p>
                      <a:pPr lvl="0" algn="l">
                        <a:lnSpc>
                          <a:spcPct val="100000"/>
                        </a:lnSpc>
                        <a:spcBef>
                          <a:spcPts val="0"/>
                        </a:spcBef>
                        <a:spcAft>
                          <a:spcPts val="0"/>
                        </a:spcAft>
                        <a:buNone/>
                      </a:pPr>
                      <a:r>
                        <a:rPr lang="en-GB" sz="2000" u="none" strike="noStrike" noProof="0" dirty="0">
                          <a:highlight>
                            <a:srgbClr val="FFFF00"/>
                          </a:highlight>
                        </a:rPr>
                        <a:t>Give three examples of how the principles of care are demonstrated within the chosen case study and outline how each of these underpin outcome focused person-centred care.</a:t>
                      </a:r>
                    </a:p>
                  </a:txBody>
                  <a:tcPr/>
                </a:tc>
                <a:extLst>
                  <a:ext uri="{0D108BD9-81ED-4DB2-BD59-A6C34878D82A}">
                    <a16:rowId xmlns:a16="http://schemas.microsoft.com/office/drawing/2014/main" val="3975537554"/>
                  </a:ext>
                </a:extLst>
              </a:tr>
              <a:tr h="1042726">
                <a:tc>
                  <a:txBody>
                    <a:bodyPr/>
                    <a:lstStyle/>
                    <a:p>
                      <a:pPr lvl="0">
                        <a:buNone/>
                      </a:pPr>
                      <a:r>
                        <a:rPr lang="en-GB" sz="2400" dirty="0"/>
                        <a:t>B</a:t>
                      </a:r>
                    </a:p>
                  </a:txBody>
                  <a:tcPr/>
                </a:tc>
                <a:tc>
                  <a:txBody>
                    <a:bodyPr/>
                    <a:lstStyle/>
                    <a:p>
                      <a:pPr lvl="0">
                        <a:buNone/>
                      </a:pPr>
                      <a:r>
                        <a:rPr lang="en-GB" sz="2000" u="none" strike="noStrike" noProof="0" dirty="0"/>
                        <a:t>Explain how the care and support workers in the chosen case study are expected to demonstrate and promote outcome focused care in their work and how this benefits the individual they are working with</a:t>
                      </a:r>
                      <a:endParaRPr lang="en-US" sz="2000" dirty="0"/>
                    </a:p>
                  </a:txBody>
                  <a:tcPr/>
                </a:tc>
                <a:extLst>
                  <a:ext uri="{0D108BD9-81ED-4DB2-BD59-A6C34878D82A}">
                    <a16:rowId xmlns:a16="http://schemas.microsoft.com/office/drawing/2014/main" val="2750940292"/>
                  </a:ext>
                </a:extLst>
              </a:tr>
              <a:tr h="722956">
                <a:tc>
                  <a:txBody>
                    <a:bodyPr/>
                    <a:lstStyle/>
                    <a:p>
                      <a:pPr lvl="0">
                        <a:buNone/>
                      </a:pPr>
                      <a:r>
                        <a:rPr lang="en-GB" sz="2400" dirty="0"/>
                        <a:t>C</a:t>
                      </a:r>
                    </a:p>
                  </a:txBody>
                  <a:tcPr/>
                </a:tc>
                <a:tc>
                  <a:txBody>
                    <a:bodyPr/>
                    <a:lstStyle/>
                    <a:p>
                      <a:pPr lvl="0">
                        <a:buNone/>
                      </a:pPr>
                      <a:r>
                        <a:rPr lang="en-GB" sz="2000" u="none" strike="noStrike" noProof="0" dirty="0"/>
                        <a:t>Identify two challenges that the individual in the case study would face in promoting quality care that is outcome focused; describe how these challenges could be addressed.</a:t>
                      </a:r>
                      <a:endParaRPr lang="en-US" sz="2000" dirty="0"/>
                    </a:p>
                  </a:txBody>
                  <a:tcPr/>
                </a:tc>
                <a:extLst>
                  <a:ext uri="{0D108BD9-81ED-4DB2-BD59-A6C34878D82A}">
                    <a16:rowId xmlns:a16="http://schemas.microsoft.com/office/drawing/2014/main" val="3654205789"/>
                  </a:ext>
                </a:extLst>
              </a:tr>
              <a:tr h="722956">
                <a:tc>
                  <a:txBody>
                    <a:bodyPr/>
                    <a:lstStyle/>
                    <a:p>
                      <a:pPr lvl="0">
                        <a:buNone/>
                      </a:pPr>
                      <a:r>
                        <a:rPr lang="en-GB" sz="2400" dirty="0"/>
                        <a:t>D</a:t>
                      </a:r>
                    </a:p>
                  </a:txBody>
                  <a:tcPr/>
                </a:tc>
                <a:tc>
                  <a:txBody>
                    <a:bodyPr/>
                    <a:lstStyle/>
                    <a:p>
                      <a:pPr lvl="0" algn="l">
                        <a:lnSpc>
                          <a:spcPct val="100000"/>
                        </a:lnSpc>
                        <a:spcBef>
                          <a:spcPts val="0"/>
                        </a:spcBef>
                        <a:spcAft>
                          <a:spcPts val="0"/>
                        </a:spcAft>
                        <a:buNone/>
                      </a:pPr>
                      <a:r>
                        <a:rPr lang="en-US" sz="2000" u="none" strike="noStrike" noProof="0" dirty="0"/>
                        <a:t>Analyse the approaches and ethical principles of respecting equality, diversity and choice when providing outcome focused person-</a:t>
                      </a:r>
                      <a:r>
                        <a:rPr lang="en-US" sz="2000" u="none" strike="noStrike" noProof="0" dirty="0" err="1"/>
                        <a:t>centred</a:t>
                      </a:r>
                      <a:r>
                        <a:rPr lang="en-US" sz="2000" u="none" strike="noStrike" noProof="0" dirty="0"/>
                        <a:t> care in the chosen case study. </a:t>
                      </a:r>
                    </a:p>
                  </a:txBody>
                  <a:tcPr/>
                </a:tc>
                <a:extLst>
                  <a:ext uri="{0D108BD9-81ED-4DB2-BD59-A6C34878D82A}">
                    <a16:rowId xmlns:a16="http://schemas.microsoft.com/office/drawing/2014/main" val="1587073308"/>
                  </a:ext>
                </a:extLst>
              </a:tr>
              <a:tr h="1362490">
                <a:tc>
                  <a:txBody>
                    <a:bodyPr/>
                    <a:lstStyle/>
                    <a:p>
                      <a:pPr lvl="0">
                        <a:buNone/>
                      </a:pPr>
                      <a:r>
                        <a:rPr lang="en-GB" sz="2400" dirty="0"/>
                        <a:t>E</a:t>
                      </a:r>
                    </a:p>
                  </a:txBody>
                  <a:tcPr/>
                </a:tc>
                <a:tc>
                  <a:txBody>
                    <a:bodyPr/>
                    <a:lstStyle/>
                    <a:p>
                      <a:pPr lvl="0">
                        <a:buNone/>
                      </a:pPr>
                      <a:r>
                        <a:rPr lang="en-GB" sz="2000" u="none" strike="noStrike" noProof="0" dirty="0"/>
                        <a:t>Reflect on how the methods and skills used by the care and support workers in the chosen case study:</a:t>
                      </a:r>
                    </a:p>
                    <a:p>
                      <a:pPr lvl="0">
                        <a:buNone/>
                      </a:pPr>
                      <a:r>
                        <a:rPr lang="en-GB" sz="2000" u="none" strike="noStrike" noProof="0" dirty="0"/>
                        <a:t>•develop positive relationships and trust</a:t>
                      </a:r>
                    </a:p>
                    <a:p>
                      <a:pPr lvl="0">
                        <a:buNone/>
                      </a:pPr>
                      <a:r>
                        <a:rPr lang="en-GB" sz="2000" u="none" strike="noStrike" noProof="0" dirty="0"/>
                        <a:t>•demonstrate effective communication with individuals receiving care and support</a:t>
                      </a:r>
                    </a:p>
                  </a:txBody>
                  <a:tcPr/>
                </a:tc>
                <a:extLst>
                  <a:ext uri="{0D108BD9-81ED-4DB2-BD59-A6C34878D82A}">
                    <a16:rowId xmlns:a16="http://schemas.microsoft.com/office/drawing/2014/main" val="395756890"/>
                  </a:ext>
                </a:extLst>
              </a:tr>
            </a:tbl>
          </a:graphicData>
        </a:graphic>
      </p:graphicFrame>
    </p:spTree>
    <p:extLst>
      <p:ext uri="{BB962C8B-B14F-4D97-AF65-F5344CB8AC3E}">
        <p14:creationId xmlns:p14="http://schemas.microsoft.com/office/powerpoint/2010/main" val="301057729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93DAF5-B052-43E1-BFD8-CBFDC29E457F}"/>
              </a:ext>
            </a:extLst>
          </p:cNvPr>
          <p:cNvSpPr>
            <a:spLocks noGrp="1"/>
          </p:cNvSpPr>
          <p:nvPr>
            <p:ph type="title"/>
          </p:nvPr>
        </p:nvSpPr>
        <p:spPr>
          <a:solidFill>
            <a:srgbClr val="FFFF00"/>
          </a:solidFill>
          <a:ln>
            <a:solidFill>
              <a:srgbClr val="4472C4"/>
            </a:solidFill>
          </a:ln>
        </p:spPr>
        <p:txBody>
          <a:bodyPr/>
          <a:lstStyle/>
          <a:p>
            <a:pPr algn="ctr"/>
            <a:r>
              <a:rPr lang="en-GB" b="1" dirty="0">
                <a:cs typeface="Calibri Light" panose="020F0302020204030204"/>
              </a:rPr>
              <a:t>Case Studies</a:t>
            </a:r>
          </a:p>
        </p:txBody>
      </p:sp>
      <p:sp>
        <p:nvSpPr>
          <p:cNvPr id="3" name="Text Placeholder 2">
            <a:extLst>
              <a:ext uri="{FF2B5EF4-FFF2-40B4-BE49-F238E27FC236}">
                <a16:creationId xmlns:a16="http://schemas.microsoft.com/office/drawing/2014/main" id="{7DD78A42-1CA8-4D8E-8B26-FCDDBBF60278}"/>
              </a:ext>
            </a:extLst>
          </p:cNvPr>
          <p:cNvSpPr>
            <a:spLocks noGrp="1"/>
          </p:cNvSpPr>
          <p:nvPr>
            <p:ph type="body" idx="1"/>
          </p:nvPr>
        </p:nvSpPr>
        <p:spPr>
          <a:ln>
            <a:solidFill>
              <a:srgbClr val="4472C4"/>
            </a:solidFill>
          </a:ln>
        </p:spPr>
        <p:txBody>
          <a:bodyPr>
            <a:normAutofit/>
          </a:bodyPr>
          <a:lstStyle/>
          <a:p>
            <a:pPr algn="ctr"/>
            <a:r>
              <a:rPr lang="en-GB" sz="3200" dirty="0">
                <a:solidFill>
                  <a:srgbClr val="FFC000"/>
                </a:solidFill>
                <a:cs typeface="Calibri"/>
              </a:rPr>
              <a:t>Case Study A</a:t>
            </a:r>
          </a:p>
        </p:txBody>
      </p:sp>
      <p:sp>
        <p:nvSpPr>
          <p:cNvPr id="4" name="Content Placeholder 3">
            <a:extLst>
              <a:ext uri="{FF2B5EF4-FFF2-40B4-BE49-F238E27FC236}">
                <a16:creationId xmlns:a16="http://schemas.microsoft.com/office/drawing/2014/main" id="{C88D6BE1-43A3-467E-A951-3E4F963CBBA5}"/>
              </a:ext>
            </a:extLst>
          </p:cNvPr>
          <p:cNvSpPr>
            <a:spLocks noGrp="1"/>
          </p:cNvSpPr>
          <p:nvPr>
            <p:ph sz="half" idx="2"/>
          </p:nvPr>
        </p:nvSpPr>
        <p:spPr>
          <a:ln>
            <a:solidFill>
              <a:srgbClr val="4472C4"/>
            </a:solidFill>
          </a:ln>
        </p:spPr>
        <p:txBody>
          <a:bodyPr vert="horz" lIns="91440" tIns="45720" rIns="91440" bIns="45720" rtlCol="0" anchor="t">
            <a:normAutofit/>
          </a:bodyPr>
          <a:lstStyle/>
          <a:p>
            <a:pPr marL="0" indent="0">
              <a:buNone/>
            </a:pPr>
            <a:r>
              <a:rPr lang="en-GB" dirty="0">
                <a:ea typeface="+mn-lt"/>
                <a:cs typeface="+mn-lt"/>
              </a:rPr>
              <a:t>Siân is 45 and is an experienced health care assistant. She works on a male surgical ward in a large hospital. Siân works as part of a team of health care assistants, registered nurses and other professionals...</a:t>
            </a:r>
            <a:endParaRPr lang="en-US" dirty="0"/>
          </a:p>
        </p:txBody>
      </p:sp>
      <p:sp>
        <p:nvSpPr>
          <p:cNvPr id="5" name="Text Placeholder 4">
            <a:extLst>
              <a:ext uri="{FF2B5EF4-FFF2-40B4-BE49-F238E27FC236}">
                <a16:creationId xmlns:a16="http://schemas.microsoft.com/office/drawing/2014/main" id="{9A2D5ED2-5EA2-4653-8BA2-4208799AB93E}"/>
              </a:ext>
            </a:extLst>
          </p:cNvPr>
          <p:cNvSpPr>
            <a:spLocks noGrp="1"/>
          </p:cNvSpPr>
          <p:nvPr>
            <p:ph type="body" sz="quarter" idx="3"/>
          </p:nvPr>
        </p:nvSpPr>
        <p:spPr>
          <a:ln>
            <a:solidFill>
              <a:srgbClr val="4472C4"/>
            </a:solidFill>
          </a:ln>
        </p:spPr>
        <p:txBody>
          <a:bodyPr>
            <a:normAutofit/>
          </a:bodyPr>
          <a:lstStyle/>
          <a:p>
            <a:pPr algn="ctr"/>
            <a:r>
              <a:rPr lang="en-GB" sz="3200" dirty="0">
                <a:solidFill>
                  <a:srgbClr val="FFC000"/>
                </a:solidFill>
                <a:cs typeface="Calibri"/>
              </a:rPr>
              <a:t>Case Study B</a:t>
            </a:r>
            <a:endParaRPr lang="en-GB">
              <a:solidFill>
                <a:srgbClr val="FFC000"/>
              </a:solidFill>
              <a:cs typeface="Calibri" panose="020F0502020204030204"/>
            </a:endParaRPr>
          </a:p>
        </p:txBody>
      </p:sp>
      <p:sp>
        <p:nvSpPr>
          <p:cNvPr id="6" name="Content Placeholder 5">
            <a:extLst>
              <a:ext uri="{FF2B5EF4-FFF2-40B4-BE49-F238E27FC236}">
                <a16:creationId xmlns:a16="http://schemas.microsoft.com/office/drawing/2014/main" id="{06DBCD08-CA6C-4B27-9E9D-3633B60ABF80}"/>
              </a:ext>
            </a:extLst>
          </p:cNvPr>
          <p:cNvSpPr>
            <a:spLocks noGrp="1"/>
          </p:cNvSpPr>
          <p:nvPr>
            <p:ph sz="quarter" idx="4"/>
          </p:nvPr>
        </p:nvSpPr>
        <p:spPr>
          <a:ln>
            <a:solidFill>
              <a:srgbClr val="4472C4"/>
            </a:solidFill>
          </a:ln>
        </p:spPr>
        <p:txBody>
          <a:bodyPr vert="horz" lIns="91440" tIns="45720" rIns="91440" bIns="45720" rtlCol="0" anchor="t">
            <a:normAutofit/>
          </a:bodyPr>
          <a:lstStyle/>
          <a:p>
            <a:pPr marL="0" indent="0">
              <a:buNone/>
            </a:pPr>
            <a:r>
              <a:rPr lang="en-GB" dirty="0">
                <a:ea typeface="+mn-lt"/>
                <a:cs typeface="+mn-lt"/>
              </a:rPr>
              <a:t>Gwen is 80 years old and is a Welsh speaker. She lives alone in her own home and is living with dementia. Gwen’s husband recently passed away and since then she has been finding it difficult to manage some daily living activities...</a:t>
            </a:r>
            <a:endParaRPr lang="en-GB" dirty="0">
              <a:cs typeface="Calibri"/>
            </a:endParaRPr>
          </a:p>
        </p:txBody>
      </p:sp>
      <p:pic>
        <p:nvPicPr>
          <p:cNvPr id="7" name="Picture 7" descr="A picture containing drawing&#10;&#10;Description automatically generated">
            <a:extLst>
              <a:ext uri="{FF2B5EF4-FFF2-40B4-BE49-F238E27FC236}">
                <a16:creationId xmlns:a16="http://schemas.microsoft.com/office/drawing/2014/main" id="{D741F490-A4ED-47C3-9D15-4A9C53E1ADB8}"/>
              </a:ext>
            </a:extLst>
          </p:cNvPr>
          <p:cNvPicPr>
            <a:picLocks noChangeAspect="1"/>
          </p:cNvPicPr>
          <p:nvPr/>
        </p:nvPicPr>
        <p:blipFill>
          <a:blip r:embed="rId2"/>
          <a:stretch>
            <a:fillRect/>
          </a:stretch>
        </p:blipFill>
        <p:spPr>
          <a:xfrm>
            <a:off x="4417534" y="4856043"/>
            <a:ext cx="1171575" cy="1171575"/>
          </a:xfrm>
          <a:prstGeom prst="rect">
            <a:avLst/>
          </a:prstGeom>
        </p:spPr>
      </p:pic>
      <p:pic>
        <p:nvPicPr>
          <p:cNvPr id="8" name="Picture 8" descr="A close up of a sign&#10;&#10;Description automatically generated">
            <a:extLst>
              <a:ext uri="{FF2B5EF4-FFF2-40B4-BE49-F238E27FC236}">
                <a16:creationId xmlns:a16="http://schemas.microsoft.com/office/drawing/2014/main" id="{79AD3F1B-3672-49E7-A18F-3EF2BEC37337}"/>
              </a:ext>
            </a:extLst>
          </p:cNvPr>
          <p:cNvPicPr>
            <a:picLocks noChangeAspect="1"/>
          </p:cNvPicPr>
          <p:nvPr/>
        </p:nvPicPr>
        <p:blipFill>
          <a:blip r:embed="rId3"/>
          <a:stretch>
            <a:fillRect/>
          </a:stretch>
        </p:blipFill>
        <p:spPr>
          <a:xfrm>
            <a:off x="9812457" y="5218171"/>
            <a:ext cx="2041763" cy="1482486"/>
          </a:xfrm>
          <a:prstGeom prst="rect">
            <a:avLst/>
          </a:prstGeom>
        </p:spPr>
      </p:pic>
    </p:spTree>
    <p:extLst>
      <p:ext uri="{BB962C8B-B14F-4D97-AF65-F5344CB8AC3E}">
        <p14:creationId xmlns:p14="http://schemas.microsoft.com/office/powerpoint/2010/main" val="303248697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BB936E-8EE4-4345-A81C-F26790834F13}"/>
              </a:ext>
            </a:extLst>
          </p:cNvPr>
          <p:cNvSpPr>
            <a:spLocks noGrp="1"/>
          </p:cNvSpPr>
          <p:nvPr>
            <p:ph type="title"/>
          </p:nvPr>
        </p:nvSpPr>
        <p:spPr>
          <a:solidFill>
            <a:srgbClr val="FFFF00"/>
          </a:solidFill>
        </p:spPr>
        <p:txBody>
          <a:bodyPr/>
          <a:lstStyle/>
          <a:p>
            <a:pPr algn="ctr"/>
            <a:r>
              <a:rPr lang="en-GB" b="1" dirty="0">
                <a:ea typeface="+mj-lt"/>
                <a:cs typeface="+mj-lt"/>
              </a:rPr>
              <a:t>Case Study B</a:t>
            </a:r>
            <a:endParaRPr lang="en-GB" dirty="0">
              <a:ea typeface="+mj-lt"/>
              <a:cs typeface="+mj-lt"/>
            </a:endParaRPr>
          </a:p>
        </p:txBody>
      </p:sp>
      <p:sp>
        <p:nvSpPr>
          <p:cNvPr id="3" name="Content Placeholder 2">
            <a:extLst>
              <a:ext uri="{FF2B5EF4-FFF2-40B4-BE49-F238E27FC236}">
                <a16:creationId xmlns:a16="http://schemas.microsoft.com/office/drawing/2014/main" id="{5A3325C6-9245-4395-9531-640C9B5F48BE}"/>
              </a:ext>
            </a:extLst>
          </p:cNvPr>
          <p:cNvSpPr>
            <a:spLocks noGrp="1"/>
          </p:cNvSpPr>
          <p:nvPr>
            <p:ph sz="half" idx="1"/>
          </p:nvPr>
        </p:nvSpPr>
        <p:spPr>
          <a:ln>
            <a:solidFill>
              <a:schemeClr val="tx1"/>
            </a:solidFill>
          </a:ln>
        </p:spPr>
        <p:txBody>
          <a:bodyPr vert="horz" lIns="91440" tIns="45720" rIns="91440" bIns="45720" rtlCol="0" anchor="t">
            <a:normAutofit/>
          </a:bodyPr>
          <a:lstStyle/>
          <a:p>
            <a:pPr marL="0" indent="0" algn="ctr">
              <a:buNone/>
            </a:pPr>
            <a:endParaRPr lang="en-GB" sz="3200" b="1" dirty="0">
              <a:cs typeface="Calibri"/>
            </a:endParaRPr>
          </a:p>
          <a:p>
            <a:pPr marL="0" indent="0" algn="ctr">
              <a:buNone/>
            </a:pPr>
            <a:endParaRPr lang="en-GB" sz="3200" b="1" dirty="0">
              <a:cs typeface="Calibri"/>
            </a:endParaRPr>
          </a:p>
          <a:p>
            <a:pPr marL="0" indent="0" algn="ctr">
              <a:buNone/>
            </a:pPr>
            <a:r>
              <a:rPr lang="en-GB" sz="3200" dirty="0">
                <a:highlight>
                  <a:srgbClr val="FFFF00"/>
                </a:highlight>
                <a:ea typeface="+mn-lt"/>
                <a:cs typeface="+mn-lt"/>
              </a:rPr>
              <a:t>Person-centred care</a:t>
            </a:r>
            <a:endParaRPr lang="en-GB" dirty="0">
              <a:ea typeface="+mn-lt"/>
              <a:cs typeface="+mn-lt"/>
            </a:endParaRPr>
          </a:p>
        </p:txBody>
      </p:sp>
      <p:sp>
        <p:nvSpPr>
          <p:cNvPr id="4" name="Content Placeholder 3">
            <a:extLst>
              <a:ext uri="{FF2B5EF4-FFF2-40B4-BE49-F238E27FC236}">
                <a16:creationId xmlns:a16="http://schemas.microsoft.com/office/drawing/2014/main" id="{F985FB8B-3353-45D1-B78E-86929DAFBDA1}"/>
              </a:ext>
            </a:extLst>
          </p:cNvPr>
          <p:cNvSpPr>
            <a:spLocks noGrp="1"/>
          </p:cNvSpPr>
          <p:nvPr>
            <p:ph sz="half" idx="2"/>
          </p:nvPr>
        </p:nvSpPr>
        <p:spPr>
          <a:ln>
            <a:solidFill>
              <a:schemeClr val="tx1"/>
            </a:solidFill>
          </a:ln>
        </p:spPr>
        <p:txBody>
          <a:bodyPr vert="horz" lIns="91440" tIns="45720" rIns="91440" bIns="45720" rtlCol="0" anchor="t">
            <a:normAutofit/>
          </a:bodyPr>
          <a:lstStyle/>
          <a:p>
            <a:pPr marL="0" indent="0">
              <a:buNone/>
            </a:pPr>
            <a:r>
              <a:rPr lang="en-GB" dirty="0">
                <a:cs typeface="Calibri"/>
              </a:rPr>
              <a:t>•</a:t>
            </a:r>
            <a:r>
              <a:rPr lang="en-GB" dirty="0">
                <a:ea typeface="+mn-lt"/>
                <a:cs typeface="+mn-lt"/>
              </a:rPr>
              <a:t>The care and support that Gwen receives while at home and during her visits to the Dementia Day Service is based around her personal wants, needs and strengths. She is encouraged to make her own choices.</a:t>
            </a:r>
          </a:p>
        </p:txBody>
      </p:sp>
    </p:spTree>
    <p:extLst>
      <p:ext uri="{BB962C8B-B14F-4D97-AF65-F5344CB8AC3E}">
        <p14:creationId xmlns:p14="http://schemas.microsoft.com/office/powerpoint/2010/main" val="64050991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6E067-3497-487B-B5F7-532A1D862261}"/>
              </a:ext>
            </a:extLst>
          </p:cNvPr>
          <p:cNvSpPr>
            <a:spLocks noGrp="1"/>
          </p:cNvSpPr>
          <p:nvPr>
            <p:ph type="title"/>
          </p:nvPr>
        </p:nvSpPr>
        <p:spPr>
          <a:solidFill>
            <a:srgbClr val="FFFF00"/>
          </a:solidFill>
        </p:spPr>
        <p:txBody>
          <a:bodyPr/>
          <a:lstStyle/>
          <a:p>
            <a:pPr algn="ctr"/>
            <a:r>
              <a:rPr lang="en-GB" b="1">
                <a:latin typeface="Calibri"/>
                <a:ea typeface="+mj-lt"/>
                <a:cs typeface="Calibri"/>
              </a:rPr>
              <a:t>Core Values &amp; Principles of Care</a:t>
            </a:r>
          </a:p>
        </p:txBody>
      </p:sp>
      <p:sp>
        <p:nvSpPr>
          <p:cNvPr id="3" name="Content Placeholder 2">
            <a:extLst>
              <a:ext uri="{FF2B5EF4-FFF2-40B4-BE49-F238E27FC236}">
                <a16:creationId xmlns:a16="http://schemas.microsoft.com/office/drawing/2014/main" id="{CAD8D9FD-0969-47B9-A4DB-95EA5D49EA81}"/>
              </a:ext>
            </a:extLst>
          </p:cNvPr>
          <p:cNvSpPr>
            <a:spLocks noGrp="1"/>
          </p:cNvSpPr>
          <p:nvPr>
            <p:ph sz="half" idx="1"/>
          </p:nvPr>
        </p:nvSpPr>
        <p:spPr/>
        <p:txBody>
          <a:bodyPr vert="horz" lIns="91440" tIns="45720" rIns="91440" bIns="45720" rtlCol="0" anchor="t">
            <a:normAutofit/>
          </a:bodyPr>
          <a:lstStyle/>
          <a:p>
            <a:endParaRPr lang="en-GB" dirty="0">
              <a:cs typeface="Calibri"/>
            </a:endParaRPr>
          </a:p>
          <a:p>
            <a:endParaRPr lang="en-GB" dirty="0">
              <a:cs typeface="Calibri"/>
            </a:endParaRPr>
          </a:p>
        </p:txBody>
      </p:sp>
      <p:sp>
        <p:nvSpPr>
          <p:cNvPr id="4" name="Content Placeholder 3">
            <a:extLst>
              <a:ext uri="{FF2B5EF4-FFF2-40B4-BE49-F238E27FC236}">
                <a16:creationId xmlns:a16="http://schemas.microsoft.com/office/drawing/2014/main" id="{FE4C8391-DC73-4633-9966-359A6401BDEF}"/>
              </a:ext>
            </a:extLst>
          </p:cNvPr>
          <p:cNvSpPr>
            <a:spLocks noGrp="1"/>
          </p:cNvSpPr>
          <p:nvPr>
            <p:ph sz="half" idx="2"/>
          </p:nvPr>
        </p:nvSpPr>
        <p:spPr/>
        <p:txBody>
          <a:bodyPr vert="horz" lIns="91440" tIns="45720" rIns="91440" bIns="45720" rtlCol="0" anchor="t">
            <a:normAutofit/>
          </a:bodyPr>
          <a:lstStyle/>
          <a:p>
            <a:pPr marL="0" indent="0" algn="ctr">
              <a:buNone/>
            </a:pPr>
            <a:endParaRPr lang="en-GB" sz="3200" b="1" dirty="0">
              <a:cs typeface="Calibri"/>
            </a:endParaRPr>
          </a:p>
          <a:p>
            <a:pPr marL="0" indent="0" algn="ctr">
              <a:buNone/>
            </a:pPr>
            <a:endParaRPr lang="en-GB" sz="3200" b="1" dirty="0">
              <a:cs typeface="Calibri"/>
            </a:endParaRPr>
          </a:p>
          <a:p>
            <a:pPr marL="0" indent="0" algn="ctr">
              <a:buNone/>
            </a:pPr>
            <a:r>
              <a:rPr lang="en-GB" sz="3200" b="1">
                <a:ea typeface="+mn-lt"/>
                <a:cs typeface="+mn-lt"/>
              </a:rPr>
              <a:t>Respecting the rights of the individual</a:t>
            </a:r>
          </a:p>
          <a:p>
            <a:pPr marL="0" indent="0" algn="ctr">
              <a:buNone/>
            </a:pPr>
            <a:endParaRPr lang="en-GB" sz="3200" b="1" dirty="0">
              <a:ea typeface="+mn-lt"/>
              <a:cs typeface="+mn-lt"/>
            </a:endParaRPr>
          </a:p>
          <a:p>
            <a:endParaRPr lang="en-GB" dirty="0">
              <a:cs typeface="Calibri"/>
            </a:endParaRPr>
          </a:p>
        </p:txBody>
      </p:sp>
      <p:pic>
        <p:nvPicPr>
          <p:cNvPr id="6" name="Picture 5" descr="A close up of a logo&#10;&#10;Description automatically generated">
            <a:extLst>
              <a:ext uri="{FF2B5EF4-FFF2-40B4-BE49-F238E27FC236}">
                <a16:creationId xmlns:a16="http://schemas.microsoft.com/office/drawing/2014/main" id="{1270FFAE-9C45-44F2-85C4-CEC927A3F4D3}"/>
              </a:ext>
            </a:extLst>
          </p:cNvPr>
          <p:cNvPicPr>
            <a:picLocks noChangeAspect="1"/>
          </p:cNvPicPr>
          <p:nvPr/>
        </p:nvPicPr>
        <p:blipFill>
          <a:blip r:embed="rId2"/>
          <a:stretch>
            <a:fillRect/>
          </a:stretch>
        </p:blipFill>
        <p:spPr>
          <a:xfrm>
            <a:off x="1607017" y="2261447"/>
            <a:ext cx="3651849" cy="3222325"/>
          </a:xfrm>
          <a:prstGeom prst="rect">
            <a:avLst/>
          </a:prstGeom>
        </p:spPr>
      </p:pic>
    </p:spTree>
    <p:extLst>
      <p:ext uri="{BB962C8B-B14F-4D97-AF65-F5344CB8AC3E}">
        <p14:creationId xmlns:p14="http://schemas.microsoft.com/office/powerpoint/2010/main" val="37621364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6E067-3497-487B-B5F7-532A1D862261}"/>
              </a:ext>
            </a:extLst>
          </p:cNvPr>
          <p:cNvSpPr>
            <a:spLocks noGrp="1"/>
          </p:cNvSpPr>
          <p:nvPr>
            <p:ph type="title"/>
          </p:nvPr>
        </p:nvSpPr>
        <p:spPr>
          <a:solidFill>
            <a:srgbClr val="FFFF00"/>
          </a:solidFill>
        </p:spPr>
        <p:txBody>
          <a:bodyPr/>
          <a:lstStyle/>
          <a:p>
            <a:pPr algn="ctr"/>
            <a:r>
              <a:rPr lang="en-GB" dirty="0">
                <a:latin typeface="Calibri"/>
                <a:cs typeface="Calibri"/>
              </a:rPr>
              <a:t>Respecting the rights of the individual</a:t>
            </a:r>
            <a:endParaRPr lang="en-US" dirty="0"/>
          </a:p>
        </p:txBody>
      </p:sp>
      <p:sp>
        <p:nvSpPr>
          <p:cNvPr id="3" name="Content Placeholder 2">
            <a:extLst>
              <a:ext uri="{FF2B5EF4-FFF2-40B4-BE49-F238E27FC236}">
                <a16:creationId xmlns:a16="http://schemas.microsoft.com/office/drawing/2014/main" id="{CAD8D9FD-0969-47B9-A4DB-95EA5D49EA81}"/>
              </a:ext>
            </a:extLst>
          </p:cNvPr>
          <p:cNvSpPr>
            <a:spLocks noGrp="1"/>
          </p:cNvSpPr>
          <p:nvPr>
            <p:ph idx="1"/>
          </p:nvPr>
        </p:nvSpPr>
        <p:spPr>
          <a:xfrm>
            <a:off x="838200" y="1825625"/>
            <a:ext cx="4480077" cy="4351338"/>
          </a:xfrm>
        </p:spPr>
        <p:txBody>
          <a:bodyPr vert="horz" lIns="91440" tIns="45720" rIns="91440" bIns="45720" rtlCol="0" anchor="t">
            <a:normAutofit/>
          </a:bodyPr>
          <a:lstStyle/>
          <a:p>
            <a:pPr marL="0" indent="0">
              <a:buNone/>
            </a:pPr>
            <a:r>
              <a:rPr lang="en-GB" dirty="0">
                <a:ea typeface="+mn-lt"/>
                <a:cs typeface="+mn-lt"/>
              </a:rPr>
              <a:t>All individuals have the right to be treated equally and fairly. It is the duty of the Health and Social Care provider to support these rights and uphold and maintain anti-discriminatory practice. </a:t>
            </a:r>
            <a:endParaRPr lang="en-GB" dirty="0">
              <a:cs typeface="Calibri"/>
            </a:endParaRPr>
          </a:p>
          <a:p>
            <a:endParaRPr lang="en-GB" dirty="0">
              <a:cs typeface="Calibri"/>
            </a:endParaRPr>
          </a:p>
          <a:p>
            <a:endParaRPr lang="en-GB" dirty="0">
              <a:cs typeface="Calibri"/>
            </a:endParaRPr>
          </a:p>
        </p:txBody>
      </p:sp>
      <p:pic>
        <p:nvPicPr>
          <p:cNvPr id="4" name="Picture 4" descr="A picture containing game&#10;&#10;Description automatically generated">
            <a:extLst>
              <a:ext uri="{FF2B5EF4-FFF2-40B4-BE49-F238E27FC236}">
                <a16:creationId xmlns:a16="http://schemas.microsoft.com/office/drawing/2014/main" id="{8D97C28C-A6C7-465A-8DE3-545D4CA85483}"/>
              </a:ext>
            </a:extLst>
          </p:cNvPr>
          <p:cNvPicPr>
            <a:picLocks noChangeAspect="1"/>
          </p:cNvPicPr>
          <p:nvPr/>
        </p:nvPicPr>
        <p:blipFill>
          <a:blip r:embed="rId2"/>
          <a:stretch>
            <a:fillRect/>
          </a:stretch>
        </p:blipFill>
        <p:spPr>
          <a:xfrm>
            <a:off x="6099235" y="2145461"/>
            <a:ext cx="4548414" cy="3193747"/>
          </a:xfrm>
          <a:prstGeom prst="rect">
            <a:avLst/>
          </a:prstGeom>
        </p:spPr>
      </p:pic>
    </p:spTree>
    <p:extLst>
      <p:ext uri="{BB962C8B-B14F-4D97-AF65-F5344CB8AC3E}">
        <p14:creationId xmlns:p14="http://schemas.microsoft.com/office/powerpoint/2010/main" val="125072390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93DAF5-B052-43E1-BFD8-CBFDC29E457F}"/>
              </a:ext>
            </a:extLst>
          </p:cNvPr>
          <p:cNvSpPr>
            <a:spLocks noGrp="1"/>
          </p:cNvSpPr>
          <p:nvPr>
            <p:ph type="title"/>
          </p:nvPr>
        </p:nvSpPr>
        <p:spPr>
          <a:solidFill>
            <a:srgbClr val="FFFF00"/>
          </a:solidFill>
          <a:ln>
            <a:solidFill>
              <a:srgbClr val="4472C4"/>
            </a:solidFill>
          </a:ln>
        </p:spPr>
        <p:txBody>
          <a:bodyPr/>
          <a:lstStyle/>
          <a:p>
            <a:pPr algn="ctr"/>
            <a:r>
              <a:rPr lang="en-GB" b="1" dirty="0">
                <a:cs typeface="Calibri Light" panose="020F0302020204030204"/>
              </a:rPr>
              <a:t>Case Studies</a:t>
            </a:r>
          </a:p>
        </p:txBody>
      </p:sp>
      <p:sp>
        <p:nvSpPr>
          <p:cNvPr id="3" name="Text Placeholder 2">
            <a:extLst>
              <a:ext uri="{FF2B5EF4-FFF2-40B4-BE49-F238E27FC236}">
                <a16:creationId xmlns:a16="http://schemas.microsoft.com/office/drawing/2014/main" id="{7DD78A42-1CA8-4D8E-8B26-FCDDBBF60278}"/>
              </a:ext>
            </a:extLst>
          </p:cNvPr>
          <p:cNvSpPr>
            <a:spLocks noGrp="1"/>
          </p:cNvSpPr>
          <p:nvPr>
            <p:ph type="body" idx="1"/>
          </p:nvPr>
        </p:nvSpPr>
        <p:spPr>
          <a:ln>
            <a:solidFill>
              <a:srgbClr val="4472C4"/>
            </a:solidFill>
          </a:ln>
        </p:spPr>
        <p:txBody>
          <a:bodyPr>
            <a:normAutofit/>
          </a:bodyPr>
          <a:lstStyle/>
          <a:p>
            <a:pPr algn="ctr"/>
            <a:r>
              <a:rPr lang="en-GB" sz="3200" dirty="0">
                <a:solidFill>
                  <a:srgbClr val="FFC000"/>
                </a:solidFill>
                <a:cs typeface="Calibri"/>
              </a:rPr>
              <a:t>Case Study A</a:t>
            </a:r>
          </a:p>
        </p:txBody>
      </p:sp>
      <p:sp>
        <p:nvSpPr>
          <p:cNvPr id="4" name="Content Placeholder 3">
            <a:extLst>
              <a:ext uri="{FF2B5EF4-FFF2-40B4-BE49-F238E27FC236}">
                <a16:creationId xmlns:a16="http://schemas.microsoft.com/office/drawing/2014/main" id="{C88D6BE1-43A3-467E-A951-3E4F963CBBA5}"/>
              </a:ext>
            </a:extLst>
          </p:cNvPr>
          <p:cNvSpPr>
            <a:spLocks noGrp="1"/>
          </p:cNvSpPr>
          <p:nvPr>
            <p:ph sz="half" idx="2"/>
          </p:nvPr>
        </p:nvSpPr>
        <p:spPr>
          <a:ln>
            <a:solidFill>
              <a:srgbClr val="4472C4"/>
            </a:solidFill>
          </a:ln>
        </p:spPr>
        <p:txBody>
          <a:bodyPr vert="horz" lIns="91440" tIns="45720" rIns="91440" bIns="45720" rtlCol="0" anchor="t">
            <a:normAutofit/>
          </a:bodyPr>
          <a:lstStyle/>
          <a:p>
            <a:pPr marL="0" indent="0">
              <a:buNone/>
            </a:pPr>
            <a:r>
              <a:rPr lang="en-GB" dirty="0">
                <a:ea typeface="+mn-lt"/>
                <a:cs typeface="+mn-lt"/>
              </a:rPr>
              <a:t>Siân is 45 and is an experienced health care assistant. She works on a male surgical ward in a large hospital. Siân works as part of a team of health care assistants, registered nurses and other professionals...</a:t>
            </a:r>
            <a:endParaRPr lang="en-US" dirty="0"/>
          </a:p>
        </p:txBody>
      </p:sp>
      <p:sp>
        <p:nvSpPr>
          <p:cNvPr id="5" name="Text Placeholder 4">
            <a:extLst>
              <a:ext uri="{FF2B5EF4-FFF2-40B4-BE49-F238E27FC236}">
                <a16:creationId xmlns:a16="http://schemas.microsoft.com/office/drawing/2014/main" id="{9A2D5ED2-5EA2-4653-8BA2-4208799AB93E}"/>
              </a:ext>
            </a:extLst>
          </p:cNvPr>
          <p:cNvSpPr>
            <a:spLocks noGrp="1"/>
          </p:cNvSpPr>
          <p:nvPr>
            <p:ph type="body" sz="quarter" idx="3"/>
          </p:nvPr>
        </p:nvSpPr>
        <p:spPr>
          <a:ln>
            <a:solidFill>
              <a:srgbClr val="4472C4"/>
            </a:solidFill>
          </a:ln>
        </p:spPr>
        <p:txBody>
          <a:bodyPr>
            <a:normAutofit/>
          </a:bodyPr>
          <a:lstStyle/>
          <a:p>
            <a:pPr algn="ctr"/>
            <a:r>
              <a:rPr lang="en-GB" sz="3200" dirty="0">
                <a:solidFill>
                  <a:srgbClr val="FFC000"/>
                </a:solidFill>
                <a:cs typeface="Calibri"/>
              </a:rPr>
              <a:t>Case Study B</a:t>
            </a:r>
            <a:endParaRPr lang="en-GB">
              <a:solidFill>
                <a:srgbClr val="FFC000"/>
              </a:solidFill>
              <a:cs typeface="Calibri" panose="020F0502020204030204"/>
            </a:endParaRPr>
          </a:p>
        </p:txBody>
      </p:sp>
      <p:sp>
        <p:nvSpPr>
          <p:cNvPr id="6" name="Content Placeholder 5">
            <a:extLst>
              <a:ext uri="{FF2B5EF4-FFF2-40B4-BE49-F238E27FC236}">
                <a16:creationId xmlns:a16="http://schemas.microsoft.com/office/drawing/2014/main" id="{06DBCD08-CA6C-4B27-9E9D-3633B60ABF80}"/>
              </a:ext>
            </a:extLst>
          </p:cNvPr>
          <p:cNvSpPr>
            <a:spLocks noGrp="1"/>
          </p:cNvSpPr>
          <p:nvPr>
            <p:ph sz="quarter" idx="4"/>
          </p:nvPr>
        </p:nvSpPr>
        <p:spPr>
          <a:ln>
            <a:solidFill>
              <a:srgbClr val="4472C4"/>
            </a:solidFill>
          </a:ln>
        </p:spPr>
        <p:txBody>
          <a:bodyPr vert="horz" lIns="91440" tIns="45720" rIns="91440" bIns="45720" rtlCol="0" anchor="t">
            <a:normAutofit/>
          </a:bodyPr>
          <a:lstStyle/>
          <a:p>
            <a:pPr marL="0" indent="0">
              <a:buNone/>
            </a:pPr>
            <a:r>
              <a:rPr lang="en-GB" dirty="0">
                <a:ea typeface="+mn-lt"/>
                <a:cs typeface="+mn-lt"/>
              </a:rPr>
              <a:t>Gwen is 80 years old and is a Welsh speaker. She lives alone in her own home and is living with dementia. Gwen’s husband recently passed away and since then she has been finding it difficult to manage some daily living activities...</a:t>
            </a:r>
            <a:endParaRPr lang="en-GB" dirty="0">
              <a:cs typeface="Calibri"/>
            </a:endParaRPr>
          </a:p>
        </p:txBody>
      </p:sp>
      <p:pic>
        <p:nvPicPr>
          <p:cNvPr id="7" name="Picture 7" descr="A picture containing drawing&#10;&#10;Description automatically generated">
            <a:extLst>
              <a:ext uri="{FF2B5EF4-FFF2-40B4-BE49-F238E27FC236}">
                <a16:creationId xmlns:a16="http://schemas.microsoft.com/office/drawing/2014/main" id="{D741F490-A4ED-47C3-9D15-4A9C53E1ADB8}"/>
              </a:ext>
            </a:extLst>
          </p:cNvPr>
          <p:cNvPicPr>
            <a:picLocks noChangeAspect="1"/>
          </p:cNvPicPr>
          <p:nvPr/>
        </p:nvPicPr>
        <p:blipFill>
          <a:blip r:embed="rId2"/>
          <a:stretch>
            <a:fillRect/>
          </a:stretch>
        </p:blipFill>
        <p:spPr>
          <a:xfrm>
            <a:off x="4417534" y="4856043"/>
            <a:ext cx="1171575" cy="1171575"/>
          </a:xfrm>
          <a:prstGeom prst="rect">
            <a:avLst/>
          </a:prstGeom>
        </p:spPr>
      </p:pic>
      <p:pic>
        <p:nvPicPr>
          <p:cNvPr id="8" name="Picture 8" descr="A close up of a sign&#10;&#10;Description automatically generated">
            <a:extLst>
              <a:ext uri="{FF2B5EF4-FFF2-40B4-BE49-F238E27FC236}">
                <a16:creationId xmlns:a16="http://schemas.microsoft.com/office/drawing/2014/main" id="{79AD3F1B-3672-49E7-A18F-3EF2BEC37337}"/>
              </a:ext>
            </a:extLst>
          </p:cNvPr>
          <p:cNvPicPr>
            <a:picLocks noChangeAspect="1"/>
          </p:cNvPicPr>
          <p:nvPr/>
        </p:nvPicPr>
        <p:blipFill>
          <a:blip r:embed="rId3"/>
          <a:stretch>
            <a:fillRect/>
          </a:stretch>
        </p:blipFill>
        <p:spPr>
          <a:xfrm>
            <a:off x="9812457" y="5218171"/>
            <a:ext cx="2041763" cy="1482486"/>
          </a:xfrm>
          <a:prstGeom prst="rect">
            <a:avLst/>
          </a:prstGeom>
        </p:spPr>
      </p:pic>
    </p:spTree>
    <p:extLst>
      <p:ext uri="{BB962C8B-B14F-4D97-AF65-F5344CB8AC3E}">
        <p14:creationId xmlns:p14="http://schemas.microsoft.com/office/powerpoint/2010/main" val="397140415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BB936E-8EE4-4345-A81C-F26790834F13}"/>
              </a:ext>
            </a:extLst>
          </p:cNvPr>
          <p:cNvSpPr>
            <a:spLocks noGrp="1"/>
          </p:cNvSpPr>
          <p:nvPr>
            <p:ph type="title"/>
          </p:nvPr>
        </p:nvSpPr>
        <p:spPr>
          <a:solidFill>
            <a:srgbClr val="FFFF00"/>
          </a:solidFill>
        </p:spPr>
        <p:txBody>
          <a:bodyPr/>
          <a:lstStyle/>
          <a:p>
            <a:pPr algn="ctr"/>
            <a:r>
              <a:rPr lang="en-GB" b="1" dirty="0">
                <a:ea typeface="+mj-lt"/>
                <a:cs typeface="+mj-lt"/>
              </a:rPr>
              <a:t>Case Study B</a:t>
            </a:r>
            <a:endParaRPr lang="en-GB" dirty="0">
              <a:ea typeface="+mj-lt"/>
              <a:cs typeface="+mj-lt"/>
            </a:endParaRPr>
          </a:p>
        </p:txBody>
      </p:sp>
      <p:sp>
        <p:nvSpPr>
          <p:cNvPr id="3" name="Content Placeholder 2">
            <a:extLst>
              <a:ext uri="{FF2B5EF4-FFF2-40B4-BE49-F238E27FC236}">
                <a16:creationId xmlns:a16="http://schemas.microsoft.com/office/drawing/2014/main" id="{5A3325C6-9245-4395-9531-640C9B5F48BE}"/>
              </a:ext>
            </a:extLst>
          </p:cNvPr>
          <p:cNvSpPr>
            <a:spLocks noGrp="1"/>
          </p:cNvSpPr>
          <p:nvPr>
            <p:ph sz="half" idx="1"/>
          </p:nvPr>
        </p:nvSpPr>
        <p:spPr>
          <a:ln>
            <a:solidFill>
              <a:schemeClr val="tx1"/>
            </a:solidFill>
          </a:ln>
        </p:spPr>
        <p:txBody>
          <a:bodyPr vert="horz" lIns="91440" tIns="45720" rIns="91440" bIns="45720" rtlCol="0" anchor="t">
            <a:normAutofit/>
          </a:bodyPr>
          <a:lstStyle/>
          <a:p>
            <a:pPr marL="0" indent="0" algn="ctr">
              <a:buNone/>
            </a:pPr>
            <a:endParaRPr lang="en-GB" sz="3200" b="1" dirty="0">
              <a:cs typeface="Calibri"/>
            </a:endParaRPr>
          </a:p>
          <a:p>
            <a:pPr marL="0" indent="0" algn="ctr">
              <a:buNone/>
            </a:pPr>
            <a:endParaRPr lang="en-GB" sz="3200" b="1" dirty="0">
              <a:cs typeface="Calibri"/>
            </a:endParaRPr>
          </a:p>
          <a:p>
            <a:pPr marL="0" indent="0" algn="ctr">
              <a:buNone/>
            </a:pPr>
            <a:r>
              <a:rPr lang="en-GB" sz="3200" dirty="0">
                <a:highlight>
                  <a:srgbClr val="FFFF00"/>
                </a:highlight>
                <a:ea typeface="+mn-lt"/>
                <a:cs typeface="+mn-lt"/>
              </a:rPr>
              <a:t>Respecting the rights of the individual/effective communication</a:t>
            </a:r>
            <a:endParaRPr lang="en-GB" dirty="0"/>
          </a:p>
        </p:txBody>
      </p:sp>
      <p:sp>
        <p:nvSpPr>
          <p:cNvPr id="4" name="Content Placeholder 3">
            <a:extLst>
              <a:ext uri="{FF2B5EF4-FFF2-40B4-BE49-F238E27FC236}">
                <a16:creationId xmlns:a16="http://schemas.microsoft.com/office/drawing/2014/main" id="{F985FB8B-3353-45D1-B78E-86929DAFBDA1}"/>
              </a:ext>
            </a:extLst>
          </p:cNvPr>
          <p:cNvSpPr>
            <a:spLocks noGrp="1"/>
          </p:cNvSpPr>
          <p:nvPr>
            <p:ph sz="half" idx="2"/>
          </p:nvPr>
        </p:nvSpPr>
        <p:spPr>
          <a:ln>
            <a:solidFill>
              <a:schemeClr val="tx1"/>
            </a:solidFill>
          </a:ln>
        </p:spPr>
        <p:txBody>
          <a:bodyPr vert="horz" lIns="91440" tIns="45720" rIns="91440" bIns="45720" rtlCol="0" anchor="t">
            <a:normAutofit/>
          </a:bodyPr>
          <a:lstStyle/>
          <a:p>
            <a:pPr marL="0" indent="0">
              <a:buNone/>
            </a:pPr>
            <a:r>
              <a:rPr lang="en-GB" dirty="0">
                <a:cs typeface="Calibri"/>
              </a:rPr>
              <a:t>•To</a:t>
            </a:r>
            <a:r>
              <a:rPr lang="en-GB" dirty="0">
                <a:ea typeface="+mn-lt"/>
                <a:cs typeface="+mn-lt"/>
              </a:rPr>
              <a:t> ensure that Gwen’s care and support is the best it can be while she is at home, Jan talks to Lowri and Gwen about the care and support Gwen wants at home.</a:t>
            </a:r>
          </a:p>
        </p:txBody>
      </p:sp>
    </p:spTree>
    <p:extLst>
      <p:ext uri="{BB962C8B-B14F-4D97-AF65-F5344CB8AC3E}">
        <p14:creationId xmlns:p14="http://schemas.microsoft.com/office/powerpoint/2010/main" val="247432401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88FF6D12-D493-4081-BFA5-AA0E3AD56BF5}"/>
              </a:ext>
            </a:extLst>
          </p:cNvPr>
          <p:cNvSpPr/>
          <p:nvPr/>
        </p:nvSpPr>
        <p:spPr>
          <a:xfrm>
            <a:off x="4531743" y="2569234"/>
            <a:ext cx="3119885" cy="1480866"/>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tx1"/>
                </a:solidFill>
                <a:cs typeface="Calibri"/>
              </a:rPr>
              <a:t>Principles of Care</a:t>
            </a:r>
          </a:p>
        </p:txBody>
      </p:sp>
      <p:sp>
        <p:nvSpPr>
          <p:cNvPr id="3" name="TextBox 2">
            <a:extLst>
              <a:ext uri="{FF2B5EF4-FFF2-40B4-BE49-F238E27FC236}">
                <a16:creationId xmlns:a16="http://schemas.microsoft.com/office/drawing/2014/main" id="{2BCD33CE-4F69-4454-8D6F-C31DE5524161}"/>
              </a:ext>
            </a:extLst>
          </p:cNvPr>
          <p:cNvSpPr txBox="1"/>
          <p:nvPr/>
        </p:nvSpPr>
        <p:spPr>
          <a:xfrm>
            <a:off x="310551" y="425570"/>
            <a:ext cx="2743200" cy="954107"/>
          </a:xfrm>
          <a:prstGeom prst="rect">
            <a:avLst/>
          </a:prstGeom>
          <a:noFill/>
          <a:ln>
            <a:solidFill>
              <a:srgbClr val="FFFF00"/>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800" b="1" dirty="0"/>
              <a:t>Choice and control</a:t>
            </a:r>
            <a:r>
              <a:rPr lang="en-GB" sz="2800" b="1" dirty="0">
                <a:cs typeface="Calibri"/>
              </a:rPr>
              <a:t>​</a:t>
            </a:r>
            <a:endParaRPr lang="en-US"/>
          </a:p>
        </p:txBody>
      </p:sp>
      <p:sp>
        <p:nvSpPr>
          <p:cNvPr id="4" name="TextBox 3">
            <a:extLst>
              <a:ext uri="{FF2B5EF4-FFF2-40B4-BE49-F238E27FC236}">
                <a16:creationId xmlns:a16="http://schemas.microsoft.com/office/drawing/2014/main" id="{3B0857CA-0239-4D15-A5E9-282C178CA055}"/>
              </a:ext>
            </a:extLst>
          </p:cNvPr>
          <p:cNvSpPr txBox="1"/>
          <p:nvPr/>
        </p:nvSpPr>
        <p:spPr>
          <a:xfrm>
            <a:off x="526211" y="5270739"/>
            <a:ext cx="2743200" cy="523220"/>
          </a:xfrm>
          <a:prstGeom prst="rect">
            <a:avLst/>
          </a:prstGeom>
          <a:noFill/>
          <a:ln>
            <a:solidFill>
              <a:srgbClr val="FFFF00"/>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800" b="1" dirty="0"/>
              <a:t>Confidentiality</a:t>
            </a:r>
            <a:r>
              <a:rPr lang="en-GB" sz="2800" b="1" dirty="0">
                <a:cs typeface="Calibri"/>
              </a:rPr>
              <a:t>​</a:t>
            </a:r>
            <a:endParaRPr lang="en-US"/>
          </a:p>
        </p:txBody>
      </p:sp>
      <p:sp>
        <p:nvSpPr>
          <p:cNvPr id="5" name="TextBox 4">
            <a:extLst>
              <a:ext uri="{FF2B5EF4-FFF2-40B4-BE49-F238E27FC236}">
                <a16:creationId xmlns:a16="http://schemas.microsoft.com/office/drawing/2014/main" id="{255B836D-9DF6-46AB-BE3B-176E66B061D5}"/>
              </a:ext>
            </a:extLst>
          </p:cNvPr>
          <p:cNvSpPr txBox="1"/>
          <p:nvPr/>
        </p:nvSpPr>
        <p:spPr>
          <a:xfrm>
            <a:off x="4666891" y="497457"/>
            <a:ext cx="2743200" cy="523220"/>
          </a:xfrm>
          <a:prstGeom prst="rect">
            <a:avLst/>
          </a:prstGeom>
          <a:noFill/>
          <a:ln>
            <a:solidFill>
              <a:srgbClr val="FFFF00"/>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800" b="1" dirty="0"/>
              <a:t>Dignity</a:t>
            </a:r>
            <a:r>
              <a:rPr lang="en-GB" sz="2800" b="1" dirty="0">
                <a:cs typeface="Calibri"/>
              </a:rPr>
              <a:t>​</a:t>
            </a:r>
            <a:endParaRPr lang="en-US"/>
          </a:p>
        </p:txBody>
      </p:sp>
      <p:sp>
        <p:nvSpPr>
          <p:cNvPr id="6" name="TextBox 5">
            <a:extLst>
              <a:ext uri="{FF2B5EF4-FFF2-40B4-BE49-F238E27FC236}">
                <a16:creationId xmlns:a16="http://schemas.microsoft.com/office/drawing/2014/main" id="{3DC72915-E761-4687-BA1A-DE87C91D47D7}"/>
              </a:ext>
            </a:extLst>
          </p:cNvPr>
          <p:cNvSpPr txBox="1"/>
          <p:nvPr/>
        </p:nvSpPr>
        <p:spPr>
          <a:xfrm>
            <a:off x="8908211" y="497457"/>
            <a:ext cx="2743200" cy="523220"/>
          </a:xfrm>
          <a:prstGeom prst="rect">
            <a:avLst/>
          </a:prstGeom>
          <a:noFill/>
          <a:ln>
            <a:solidFill>
              <a:srgbClr val="FFFF00"/>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800" b="1" dirty="0"/>
              <a:t>Co-production</a:t>
            </a:r>
            <a:r>
              <a:rPr lang="en-GB" sz="2800" b="1" dirty="0">
                <a:cs typeface="Calibri"/>
              </a:rPr>
              <a:t>​</a:t>
            </a:r>
            <a:endParaRPr lang="en-US"/>
          </a:p>
        </p:txBody>
      </p:sp>
      <p:sp>
        <p:nvSpPr>
          <p:cNvPr id="7" name="TextBox 6">
            <a:extLst>
              <a:ext uri="{FF2B5EF4-FFF2-40B4-BE49-F238E27FC236}">
                <a16:creationId xmlns:a16="http://schemas.microsoft.com/office/drawing/2014/main" id="{334E06D7-044A-4610-891B-54BBA0F1ADAB}"/>
              </a:ext>
            </a:extLst>
          </p:cNvPr>
          <p:cNvSpPr txBox="1"/>
          <p:nvPr/>
        </p:nvSpPr>
        <p:spPr>
          <a:xfrm>
            <a:off x="684362" y="2955985"/>
            <a:ext cx="2743200" cy="954107"/>
          </a:xfrm>
          <a:prstGeom prst="rect">
            <a:avLst/>
          </a:prstGeom>
          <a:noFill/>
          <a:ln>
            <a:solidFill>
              <a:srgbClr val="FFFF00"/>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800" b="1" dirty="0"/>
              <a:t>Effective communication</a:t>
            </a:r>
            <a:r>
              <a:rPr lang="en-GB" sz="2800" b="1" dirty="0">
                <a:cs typeface="Calibri"/>
              </a:rPr>
              <a:t>​</a:t>
            </a:r>
            <a:endParaRPr lang="en-US"/>
          </a:p>
        </p:txBody>
      </p:sp>
      <p:sp>
        <p:nvSpPr>
          <p:cNvPr id="8" name="TextBox 7">
            <a:extLst>
              <a:ext uri="{FF2B5EF4-FFF2-40B4-BE49-F238E27FC236}">
                <a16:creationId xmlns:a16="http://schemas.microsoft.com/office/drawing/2014/main" id="{9A5DFE44-B740-411C-BB3B-8015EA30D73E}"/>
              </a:ext>
            </a:extLst>
          </p:cNvPr>
          <p:cNvSpPr txBox="1"/>
          <p:nvPr/>
        </p:nvSpPr>
        <p:spPr>
          <a:xfrm>
            <a:off x="9008853" y="2711570"/>
            <a:ext cx="2743200" cy="954107"/>
          </a:xfrm>
          <a:prstGeom prst="rect">
            <a:avLst/>
          </a:prstGeom>
          <a:noFill/>
          <a:ln>
            <a:solidFill>
              <a:srgbClr val="FFFF00"/>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800" b="1" dirty="0"/>
              <a:t>Person-centred care</a:t>
            </a:r>
            <a:endParaRPr lang="en-GB" sz="2800" b="1">
              <a:cs typeface="Calibri"/>
            </a:endParaRPr>
          </a:p>
        </p:txBody>
      </p:sp>
      <p:sp>
        <p:nvSpPr>
          <p:cNvPr id="9" name="TextBox 8">
            <a:extLst>
              <a:ext uri="{FF2B5EF4-FFF2-40B4-BE49-F238E27FC236}">
                <a16:creationId xmlns:a16="http://schemas.microsoft.com/office/drawing/2014/main" id="{27C093E7-1E30-49B2-8F4D-C091D713FC70}"/>
              </a:ext>
            </a:extLst>
          </p:cNvPr>
          <p:cNvSpPr txBox="1"/>
          <p:nvPr/>
        </p:nvSpPr>
        <p:spPr>
          <a:xfrm>
            <a:off x="8405004" y="4940060"/>
            <a:ext cx="2743200" cy="1384995"/>
          </a:xfrm>
          <a:prstGeom prst="rect">
            <a:avLst/>
          </a:prstGeom>
          <a:noFill/>
          <a:ln>
            <a:solidFill>
              <a:srgbClr val="FFFF00"/>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800" b="1" dirty="0"/>
              <a:t>Respecting the rights of the individual</a:t>
            </a:r>
            <a:r>
              <a:rPr lang="en-GB" sz="2800" b="1" dirty="0">
                <a:cs typeface="Calibri"/>
              </a:rPr>
              <a:t>​</a:t>
            </a:r>
            <a:endParaRPr lang="en-US"/>
          </a:p>
        </p:txBody>
      </p:sp>
      <p:sp>
        <p:nvSpPr>
          <p:cNvPr id="10" name="TextBox 9">
            <a:extLst>
              <a:ext uri="{FF2B5EF4-FFF2-40B4-BE49-F238E27FC236}">
                <a16:creationId xmlns:a16="http://schemas.microsoft.com/office/drawing/2014/main" id="{76B96D80-0BDB-4385-8DEA-175AAE9827F5}"/>
              </a:ext>
            </a:extLst>
          </p:cNvPr>
          <p:cNvSpPr txBox="1"/>
          <p:nvPr/>
        </p:nvSpPr>
        <p:spPr>
          <a:xfrm>
            <a:off x="4724400" y="5270740"/>
            <a:ext cx="2743200" cy="523220"/>
          </a:xfrm>
          <a:prstGeom prst="rect">
            <a:avLst/>
          </a:prstGeom>
          <a:noFill/>
          <a:ln>
            <a:solidFill>
              <a:srgbClr val="FFFF00"/>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800" b="1" dirty="0"/>
              <a:t>Duty of care</a:t>
            </a:r>
            <a:r>
              <a:rPr lang="en-GB" sz="2800" b="1" dirty="0">
                <a:cs typeface="Calibri"/>
              </a:rPr>
              <a:t>​</a:t>
            </a:r>
            <a:endParaRPr lang="en-US"/>
          </a:p>
        </p:txBody>
      </p:sp>
    </p:spTree>
    <p:extLst>
      <p:ext uri="{BB962C8B-B14F-4D97-AF65-F5344CB8AC3E}">
        <p14:creationId xmlns:p14="http://schemas.microsoft.com/office/powerpoint/2010/main" val="129686216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6E067-3497-487B-B5F7-532A1D862261}"/>
              </a:ext>
            </a:extLst>
          </p:cNvPr>
          <p:cNvSpPr>
            <a:spLocks noGrp="1"/>
          </p:cNvSpPr>
          <p:nvPr>
            <p:ph type="title"/>
          </p:nvPr>
        </p:nvSpPr>
        <p:spPr>
          <a:solidFill>
            <a:srgbClr val="FFFF00"/>
          </a:solidFill>
        </p:spPr>
        <p:txBody>
          <a:bodyPr/>
          <a:lstStyle/>
          <a:p>
            <a:pPr algn="ctr"/>
            <a:r>
              <a:rPr lang="en-GB" b="1">
                <a:latin typeface="Calibri"/>
                <a:ea typeface="+mj-lt"/>
                <a:cs typeface="Calibri"/>
              </a:rPr>
              <a:t>Core Values &amp; Principles of Care</a:t>
            </a:r>
          </a:p>
        </p:txBody>
      </p:sp>
      <p:sp>
        <p:nvSpPr>
          <p:cNvPr id="3" name="Content Placeholder 2">
            <a:extLst>
              <a:ext uri="{FF2B5EF4-FFF2-40B4-BE49-F238E27FC236}">
                <a16:creationId xmlns:a16="http://schemas.microsoft.com/office/drawing/2014/main" id="{CAD8D9FD-0969-47B9-A4DB-95EA5D49EA81}"/>
              </a:ext>
            </a:extLst>
          </p:cNvPr>
          <p:cNvSpPr>
            <a:spLocks noGrp="1"/>
          </p:cNvSpPr>
          <p:nvPr>
            <p:ph sz="half" idx="1"/>
          </p:nvPr>
        </p:nvSpPr>
        <p:spPr/>
        <p:txBody>
          <a:bodyPr vert="horz" lIns="91440" tIns="45720" rIns="91440" bIns="45720" rtlCol="0" anchor="t">
            <a:normAutofit/>
          </a:bodyPr>
          <a:lstStyle/>
          <a:p>
            <a:endParaRPr lang="en-GB" dirty="0">
              <a:cs typeface="Calibri"/>
            </a:endParaRPr>
          </a:p>
          <a:p>
            <a:endParaRPr lang="en-GB" dirty="0">
              <a:cs typeface="Calibri"/>
            </a:endParaRPr>
          </a:p>
        </p:txBody>
      </p:sp>
      <p:sp>
        <p:nvSpPr>
          <p:cNvPr id="4" name="Content Placeholder 3">
            <a:extLst>
              <a:ext uri="{FF2B5EF4-FFF2-40B4-BE49-F238E27FC236}">
                <a16:creationId xmlns:a16="http://schemas.microsoft.com/office/drawing/2014/main" id="{FE4C8391-DC73-4633-9966-359A6401BDEF}"/>
              </a:ext>
            </a:extLst>
          </p:cNvPr>
          <p:cNvSpPr>
            <a:spLocks noGrp="1"/>
          </p:cNvSpPr>
          <p:nvPr>
            <p:ph sz="half" idx="2"/>
          </p:nvPr>
        </p:nvSpPr>
        <p:spPr/>
        <p:txBody>
          <a:bodyPr vert="horz" lIns="91440" tIns="45720" rIns="91440" bIns="45720" rtlCol="0" anchor="t">
            <a:normAutofit/>
          </a:bodyPr>
          <a:lstStyle/>
          <a:p>
            <a:pPr marL="0" indent="0" algn="ctr">
              <a:buNone/>
            </a:pPr>
            <a:endParaRPr lang="en-GB" sz="3200" b="1" dirty="0">
              <a:cs typeface="Calibri"/>
            </a:endParaRPr>
          </a:p>
          <a:p>
            <a:pPr marL="0" indent="0" algn="ctr">
              <a:buNone/>
            </a:pPr>
            <a:endParaRPr lang="en-GB" sz="3200" b="1" dirty="0">
              <a:cs typeface="Calibri"/>
            </a:endParaRPr>
          </a:p>
          <a:p>
            <a:pPr marL="0" indent="0" algn="ctr">
              <a:buNone/>
            </a:pPr>
            <a:r>
              <a:rPr lang="en-GB" sz="3200" b="1">
                <a:ea typeface="+mn-lt"/>
                <a:cs typeface="+mn-lt"/>
              </a:rPr>
              <a:t>Putting service users first</a:t>
            </a:r>
            <a:endParaRPr lang="en-GB" b="1"/>
          </a:p>
          <a:p>
            <a:pPr marL="0" indent="0" algn="ctr">
              <a:buNone/>
            </a:pPr>
            <a:endParaRPr lang="en-GB" sz="3200" b="1" dirty="0">
              <a:ea typeface="+mn-lt"/>
              <a:cs typeface="+mn-lt"/>
            </a:endParaRPr>
          </a:p>
          <a:p>
            <a:endParaRPr lang="en-GB" dirty="0">
              <a:cs typeface="Calibri"/>
            </a:endParaRPr>
          </a:p>
        </p:txBody>
      </p:sp>
      <p:pic>
        <p:nvPicPr>
          <p:cNvPr id="6" name="Picture 5" descr="A close up of a logo&#10;&#10;Description automatically generated">
            <a:extLst>
              <a:ext uri="{FF2B5EF4-FFF2-40B4-BE49-F238E27FC236}">
                <a16:creationId xmlns:a16="http://schemas.microsoft.com/office/drawing/2014/main" id="{1270FFAE-9C45-44F2-85C4-CEC927A3F4D3}"/>
              </a:ext>
            </a:extLst>
          </p:cNvPr>
          <p:cNvPicPr>
            <a:picLocks noChangeAspect="1"/>
          </p:cNvPicPr>
          <p:nvPr/>
        </p:nvPicPr>
        <p:blipFill>
          <a:blip r:embed="rId2"/>
          <a:stretch>
            <a:fillRect/>
          </a:stretch>
        </p:blipFill>
        <p:spPr>
          <a:xfrm>
            <a:off x="1607017" y="2261447"/>
            <a:ext cx="3651849" cy="3222325"/>
          </a:xfrm>
          <a:prstGeom prst="rect">
            <a:avLst/>
          </a:prstGeom>
        </p:spPr>
      </p:pic>
    </p:spTree>
    <p:extLst>
      <p:ext uri="{BB962C8B-B14F-4D97-AF65-F5344CB8AC3E}">
        <p14:creationId xmlns:p14="http://schemas.microsoft.com/office/powerpoint/2010/main" val="252910365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6E067-3497-487B-B5F7-532A1D862261}"/>
              </a:ext>
            </a:extLst>
          </p:cNvPr>
          <p:cNvSpPr>
            <a:spLocks noGrp="1"/>
          </p:cNvSpPr>
          <p:nvPr>
            <p:ph type="title"/>
          </p:nvPr>
        </p:nvSpPr>
        <p:spPr>
          <a:solidFill>
            <a:srgbClr val="FFFF00"/>
          </a:solidFill>
        </p:spPr>
        <p:txBody>
          <a:bodyPr/>
          <a:lstStyle/>
          <a:p>
            <a:pPr algn="ctr"/>
            <a:r>
              <a:rPr lang="en-GB" b="1" dirty="0">
                <a:latin typeface="Calibri"/>
                <a:cs typeface="Calibri"/>
              </a:rPr>
              <a:t>Putting individuals first</a:t>
            </a:r>
            <a:endParaRPr lang="en-US" b="1" dirty="0">
              <a:cs typeface="Calibri Light"/>
            </a:endParaRPr>
          </a:p>
        </p:txBody>
      </p:sp>
      <p:sp>
        <p:nvSpPr>
          <p:cNvPr id="3" name="Content Placeholder 2">
            <a:extLst>
              <a:ext uri="{FF2B5EF4-FFF2-40B4-BE49-F238E27FC236}">
                <a16:creationId xmlns:a16="http://schemas.microsoft.com/office/drawing/2014/main" id="{CAD8D9FD-0969-47B9-A4DB-95EA5D49EA81}"/>
              </a:ext>
            </a:extLst>
          </p:cNvPr>
          <p:cNvSpPr>
            <a:spLocks noGrp="1"/>
          </p:cNvSpPr>
          <p:nvPr>
            <p:ph idx="1"/>
          </p:nvPr>
        </p:nvSpPr>
        <p:spPr/>
        <p:txBody>
          <a:bodyPr vert="horz" lIns="91440" tIns="45720" rIns="91440" bIns="45720" rtlCol="0" anchor="t">
            <a:normAutofit/>
          </a:bodyPr>
          <a:lstStyle/>
          <a:p>
            <a:endParaRPr lang="en-GB" dirty="0">
              <a:cs typeface="Calibri"/>
            </a:endParaRPr>
          </a:p>
          <a:p>
            <a:r>
              <a:rPr lang="en-GB" dirty="0">
                <a:cs typeface="Calibri"/>
              </a:rPr>
              <a:t>Putting individuals first</a:t>
            </a:r>
          </a:p>
          <a:p>
            <a:endParaRPr lang="en-GB" dirty="0">
              <a:cs typeface="Calibri"/>
            </a:endParaRPr>
          </a:p>
          <a:p>
            <a:endParaRPr lang="en-GB" dirty="0">
              <a:cs typeface="Calibri"/>
            </a:endParaRPr>
          </a:p>
        </p:txBody>
      </p:sp>
    </p:spTree>
    <p:extLst>
      <p:ext uri="{BB962C8B-B14F-4D97-AF65-F5344CB8AC3E}">
        <p14:creationId xmlns:p14="http://schemas.microsoft.com/office/powerpoint/2010/main" val="81339902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93DAF5-B052-43E1-BFD8-CBFDC29E457F}"/>
              </a:ext>
            </a:extLst>
          </p:cNvPr>
          <p:cNvSpPr>
            <a:spLocks noGrp="1"/>
          </p:cNvSpPr>
          <p:nvPr>
            <p:ph type="title"/>
          </p:nvPr>
        </p:nvSpPr>
        <p:spPr>
          <a:solidFill>
            <a:srgbClr val="FFFF00"/>
          </a:solidFill>
          <a:ln>
            <a:solidFill>
              <a:srgbClr val="4472C4"/>
            </a:solidFill>
          </a:ln>
        </p:spPr>
        <p:txBody>
          <a:bodyPr/>
          <a:lstStyle/>
          <a:p>
            <a:pPr algn="ctr"/>
            <a:r>
              <a:rPr lang="en-GB" b="1" dirty="0">
                <a:cs typeface="Calibri Light" panose="020F0302020204030204"/>
              </a:rPr>
              <a:t>Case Studies</a:t>
            </a:r>
          </a:p>
        </p:txBody>
      </p:sp>
      <p:sp>
        <p:nvSpPr>
          <p:cNvPr id="3" name="Text Placeholder 2">
            <a:extLst>
              <a:ext uri="{FF2B5EF4-FFF2-40B4-BE49-F238E27FC236}">
                <a16:creationId xmlns:a16="http://schemas.microsoft.com/office/drawing/2014/main" id="{7DD78A42-1CA8-4D8E-8B26-FCDDBBF60278}"/>
              </a:ext>
            </a:extLst>
          </p:cNvPr>
          <p:cNvSpPr>
            <a:spLocks noGrp="1"/>
          </p:cNvSpPr>
          <p:nvPr>
            <p:ph type="body" idx="1"/>
          </p:nvPr>
        </p:nvSpPr>
        <p:spPr>
          <a:ln>
            <a:solidFill>
              <a:srgbClr val="4472C4"/>
            </a:solidFill>
          </a:ln>
        </p:spPr>
        <p:txBody>
          <a:bodyPr>
            <a:normAutofit/>
          </a:bodyPr>
          <a:lstStyle/>
          <a:p>
            <a:pPr algn="ctr"/>
            <a:r>
              <a:rPr lang="en-GB" sz="3200" dirty="0">
                <a:solidFill>
                  <a:srgbClr val="FFC000"/>
                </a:solidFill>
                <a:cs typeface="Calibri"/>
              </a:rPr>
              <a:t>Case Study A</a:t>
            </a:r>
          </a:p>
        </p:txBody>
      </p:sp>
      <p:sp>
        <p:nvSpPr>
          <p:cNvPr id="4" name="Content Placeholder 3">
            <a:extLst>
              <a:ext uri="{FF2B5EF4-FFF2-40B4-BE49-F238E27FC236}">
                <a16:creationId xmlns:a16="http://schemas.microsoft.com/office/drawing/2014/main" id="{C88D6BE1-43A3-467E-A951-3E4F963CBBA5}"/>
              </a:ext>
            </a:extLst>
          </p:cNvPr>
          <p:cNvSpPr>
            <a:spLocks noGrp="1"/>
          </p:cNvSpPr>
          <p:nvPr>
            <p:ph sz="half" idx="2"/>
          </p:nvPr>
        </p:nvSpPr>
        <p:spPr>
          <a:ln>
            <a:solidFill>
              <a:srgbClr val="4472C4"/>
            </a:solidFill>
          </a:ln>
        </p:spPr>
        <p:txBody>
          <a:bodyPr vert="horz" lIns="91440" tIns="45720" rIns="91440" bIns="45720" rtlCol="0" anchor="t">
            <a:normAutofit/>
          </a:bodyPr>
          <a:lstStyle/>
          <a:p>
            <a:pPr marL="0" indent="0">
              <a:buNone/>
            </a:pPr>
            <a:r>
              <a:rPr lang="en-GB" dirty="0">
                <a:ea typeface="+mn-lt"/>
                <a:cs typeface="+mn-lt"/>
              </a:rPr>
              <a:t>Siân is 45 and is an experienced health care assistant. She works on a male surgical ward in a large hospital. Siân works as part of a team of health care assistants, registered nurses and other professionals...</a:t>
            </a:r>
            <a:endParaRPr lang="en-US" dirty="0"/>
          </a:p>
        </p:txBody>
      </p:sp>
      <p:sp>
        <p:nvSpPr>
          <p:cNvPr id="5" name="Text Placeholder 4">
            <a:extLst>
              <a:ext uri="{FF2B5EF4-FFF2-40B4-BE49-F238E27FC236}">
                <a16:creationId xmlns:a16="http://schemas.microsoft.com/office/drawing/2014/main" id="{9A2D5ED2-5EA2-4653-8BA2-4208799AB93E}"/>
              </a:ext>
            </a:extLst>
          </p:cNvPr>
          <p:cNvSpPr>
            <a:spLocks noGrp="1"/>
          </p:cNvSpPr>
          <p:nvPr>
            <p:ph type="body" sz="quarter" idx="3"/>
          </p:nvPr>
        </p:nvSpPr>
        <p:spPr>
          <a:ln>
            <a:solidFill>
              <a:srgbClr val="4472C4"/>
            </a:solidFill>
          </a:ln>
        </p:spPr>
        <p:txBody>
          <a:bodyPr>
            <a:normAutofit/>
          </a:bodyPr>
          <a:lstStyle/>
          <a:p>
            <a:pPr algn="ctr"/>
            <a:r>
              <a:rPr lang="en-GB" sz="3200" dirty="0">
                <a:solidFill>
                  <a:srgbClr val="FFC000"/>
                </a:solidFill>
                <a:cs typeface="Calibri"/>
              </a:rPr>
              <a:t>Case Study B</a:t>
            </a:r>
            <a:endParaRPr lang="en-GB">
              <a:solidFill>
                <a:srgbClr val="FFC000"/>
              </a:solidFill>
              <a:cs typeface="Calibri" panose="020F0502020204030204"/>
            </a:endParaRPr>
          </a:p>
        </p:txBody>
      </p:sp>
      <p:sp>
        <p:nvSpPr>
          <p:cNvPr id="6" name="Content Placeholder 5">
            <a:extLst>
              <a:ext uri="{FF2B5EF4-FFF2-40B4-BE49-F238E27FC236}">
                <a16:creationId xmlns:a16="http://schemas.microsoft.com/office/drawing/2014/main" id="{06DBCD08-CA6C-4B27-9E9D-3633B60ABF80}"/>
              </a:ext>
            </a:extLst>
          </p:cNvPr>
          <p:cNvSpPr>
            <a:spLocks noGrp="1"/>
          </p:cNvSpPr>
          <p:nvPr>
            <p:ph sz="quarter" idx="4"/>
          </p:nvPr>
        </p:nvSpPr>
        <p:spPr>
          <a:ln>
            <a:solidFill>
              <a:srgbClr val="4472C4"/>
            </a:solidFill>
          </a:ln>
        </p:spPr>
        <p:txBody>
          <a:bodyPr vert="horz" lIns="91440" tIns="45720" rIns="91440" bIns="45720" rtlCol="0" anchor="t">
            <a:normAutofit/>
          </a:bodyPr>
          <a:lstStyle/>
          <a:p>
            <a:pPr marL="0" indent="0">
              <a:buNone/>
            </a:pPr>
            <a:r>
              <a:rPr lang="en-GB" dirty="0">
                <a:ea typeface="+mn-lt"/>
                <a:cs typeface="+mn-lt"/>
              </a:rPr>
              <a:t>Gwen is 80 years old and is a Welsh speaker. She lives alone in her own home and is living with dementia. Gwen’s husband recently passed away and since then she has been finding it difficult to manage some daily living activities...</a:t>
            </a:r>
            <a:endParaRPr lang="en-GB" dirty="0">
              <a:cs typeface="Calibri"/>
            </a:endParaRPr>
          </a:p>
        </p:txBody>
      </p:sp>
      <p:pic>
        <p:nvPicPr>
          <p:cNvPr id="7" name="Picture 7" descr="A picture containing drawing&#10;&#10;Description automatically generated">
            <a:extLst>
              <a:ext uri="{FF2B5EF4-FFF2-40B4-BE49-F238E27FC236}">
                <a16:creationId xmlns:a16="http://schemas.microsoft.com/office/drawing/2014/main" id="{D741F490-A4ED-47C3-9D15-4A9C53E1ADB8}"/>
              </a:ext>
            </a:extLst>
          </p:cNvPr>
          <p:cNvPicPr>
            <a:picLocks noChangeAspect="1"/>
          </p:cNvPicPr>
          <p:nvPr/>
        </p:nvPicPr>
        <p:blipFill>
          <a:blip r:embed="rId2"/>
          <a:stretch>
            <a:fillRect/>
          </a:stretch>
        </p:blipFill>
        <p:spPr>
          <a:xfrm>
            <a:off x="4417534" y="4856043"/>
            <a:ext cx="1171575" cy="1171575"/>
          </a:xfrm>
          <a:prstGeom prst="rect">
            <a:avLst/>
          </a:prstGeom>
        </p:spPr>
      </p:pic>
      <p:pic>
        <p:nvPicPr>
          <p:cNvPr id="8" name="Picture 8" descr="A close up of a sign&#10;&#10;Description automatically generated">
            <a:extLst>
              <a:ext uri="{FF2B5EF4-FFF2-40B4-BE49-F238E27FC236}">
                <a16:creationId xmlns:a16="http://schemas.microsoft.com/office/drawing/2014/main" id="{79AD3F1B-3672-49E7-A18F-3EF2BEC37337}"/>
              </a:ext>
            </a:extLst>
          </p:cNvPr>
          <p:cNvPicPr>
            <a:picLocks noChangeAspect="1"/>
          </p:cNvPicPr>
          <p:nvPr/>
        </p:nvPicPr>
        <p:blipFill>
          <a:blip r:embed="rId3"/>
          <a:stretch>
            <a:fillRect/>
          </a:stretch>
        </p:blipFill>
        <p:spPr>
          <a:xfrm>
            <a:off x="9812457" y="5218171"/>
            <a:ext cx="2041763" cy="1482486"/>
          </a:xfrm>
          <a:prstGeom prst="rect">
            <a:avLst/>
          </a:prstGeom>
        </p:spPr>
      </p:pic>
    </p:spTree>
    <p:extLst>
      <p:ext uri="{BB962C8B-B14F-4D97-AF65-F5344CB8AC3E}">
        <p14:creationId xmlns:p14="http://schemas.microsoft.com/office/powerpoint/2010/main" val="12993838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8CCD5A18-CBFE-4C52-9569-20EA4779E0F0}"/>
              </a:ext>
            </a:extLst>
          </p:cNvPr>
          <p:cNvGraphicFramePr>
            <a:graphicFrameLocks noGrp="1"/>
          </p:cNvGraphicFramePr>
          <p:nvPr>
            <p:extLst>
              <p:ext uri="{D42A27DB-BD31-4B8C-83A1-F6EECF244321}">
                <p14:modId xmlns:p14="http://schemas.microsoft.com/office/powerpoint/2010/main" val="1575101646"/>
              </p:ext>
            </p:extLst>
          </p:nvPr>
        </p:nvGraphicFramePr>
        <p:xfrm>
          <a:off x="14377" y="14377"/>
          <a:ext cx="12202561" cy="6843618"/>
        </p:xfrm>
        <a:graphic>
          <a:graphicData uri="http://schemas.openxmlformats.org/drawingml/2006/table">
            <a:tbl>
              <a:tblPr firstRow="1" bandRow="1">
                <a:tableStyleId>{00A15C55-8517-42AA-B614-E9B94910E393}</a:tableStyleId>
              </a:tblPr>
              <a:tblGrid>
                <a:gridCol w="805132">
                  <a:extLst>
                    <a:ext uri="{9D8B030D-6E8A-4147-A177-3AD203B41FA5}">
                      <a16:colId xmlns:a16="http://schemas.microsoft.com/office/drawing/2014/main" val="1941647458"/>
                    </a:ext>
                  </a:extLst>
                </a:gridCol>
                <a:gridCol w="10512134">
                  <a:extLst>
                    <a:ext uri="{9D8B030D-6E8A-4147-A177-3AD203B41FA5}">
                      <a16:colId xmlns:a16="http://schemas.microsoft.com/office/drawing/2014/main" val="3030710568"/>
                    </a:ext>
                  </a:extLst>
                </a:gridCol>
                <a:gridCol w="885295">
                  <a:extLst>
                    <a:ext uri="{9D8B030D-6E8A-4147-A177-3AD203B41FA5}">
                      <a16:colId xmlns:a16="http://schemas.microsoft.com/office/drawing/2014/main" val="3306932658"/>
                    </a:ext>
                  </a:extLst>
                </a:gridCol>
              </a:tblGrid>
              <a:tr h="753833">
                <a:tc>
                  <a:txBody>
                    <a:bodyPr/>
                    <a:lstStyle/>
                    <a:p>
                      <a:pPr rtl="0" fontAlgn="base"/>
                      <a:r>
                        <a:rPr lang="en-GB" sz="2000" dirty="0">
                          <a:solidFill>
                            <a:schemeClr val="tx1"/>
                          </a:solidFill>
                          <a:effectLst/>
                        </a:rPr>
                        <a:t>A</a:t>
                      </a:r>
                    </a:p>
                  </a:txBody>
                  <a:tcPr>
                    <a:solidFill>
                      <a:srgbClr val="FFFF00"/>
                    </a:solidFill>
                  </a:tcPr>
                </a:tc>
                <a:tc gridSpan="2">
                  <a:txBody>
                    <a:bodyPr/>
                    <a:lstStyle/>
                    <a:p>
                      <a:pPr rtl="0" fontAlgn="base"/>
                      <a:r>
                        <a:rPr lang="en-GB" sz="2000" dirty="0">
                          <a:solidFill>
                            <a:schemeClr val="tx1"/>
                          </a:solidFill>
                          <a:effectLst/>
                        </a:rPr>
                        <a:t>Give three examples of how the principles of care are demonstrated within the chosen case study and outline how each of these underpin outcome focused person-centred care. [12 marks] </a:t>
                      </a:r>
                    </a:p>
                  </a:txBody>
                  <a:tcPr>
                    <a:solidFill>
                      <a:srgbClr val="FFFF00"/>
                    </a:solidFill>
                  </a:tcPr>
                </a:tc>
                <a:tc hMerge="1">
                  <a:txBody>
                    <a:bodyPr/>
                    <a:lstStyle/>
                    <a:p>
                      <a:endParaRPr lang="en-US"/>
                    </a:p>
                  </a:txBody>
                  <a:tcPr marL="0" marR="0" marT="0" marB="0" horzOverflow="overflow"/>
                </a:tc>
                <a:extLst>
                  <a:ext uri="{0D108BD9-81ED-4DB2-BD59-A6C34878D82A}">
                    <a16:rowId xmlns:a16="http://schemas.microsoft.com/office/drawing/2014/main" val="2860354116"/>
                  </a:ext>
                </a:extLst>
              </a:tr>
              <a:tr h="709489">
                <a:tc>
                  <a:txBody>
                    <a:bodyPr/>
                    <a:lstStyle/>
                    <a:p>
                      <a:pPr rtl="0" fontAlgn="base"/>
                      <a:r>
                        <a:rPr lang="en-GB" sz="2000" dirty="0">
                          <a:effectLst/>
                        </a:rPr>
                        <a:t>Band  </a:t>
                      </a:r>
                    </a:p>
                  </a:txBody>
                  <a:tcPr/>
                </a:tc>
                <a:tc gridSpan="2">
                  <a:txBody>
                    <a:bodyPr/>
                    <a:lstStyle/>
                    <a:p>
                      <a:pPr rtl="0" fontAlgn="base"/>
                      <a:r>
                        <a:rPr lang="en-GB" sz="2000" dirty="0">
                          <a:effectLst/>
                        </a:rPr>
                        <a:t>AO1: Demonstrate knowledge and understanding of a range of key concepts, values and issues that are relevant to health and social care. </a:t>
                      </a:r>
                    </a:p>
                  </a:txBody>
                  <a:tcPr/>
                </a:tc>
                <a:tc hMerge="1">
                  <a:txBody>
                    <a:bodyPr/>
                    <a:lstStyle/>
                    <a:p>
                      <a:endParaRPr lang="en-US"/>
                    </a:p>
                  </a:txBody>
                  <a:tcPr marL="0" marR="0" marT="0" marB="0" horzOverflow="overflow"/>
                </a:tc>
                <a:extLst>
                  <a:ext uri="{0D108BD9-81ED-4DB2-BD59-A6C34878D82A}">
                    <a16:rowId xmlns:a16="http://schemas.microsoft.com/office/drawing/2014/main" val="3142581650"/>
                  </a:ext>
                </a:extLst>
              </a:tr>
              <a:tr h="1330293">
                <a:tc>
                  <a:txBody>
                    <a:bodyPr/>
                    <a:lstStyle/>
                    <a:p>
                      <a:pPr rtl="0" fontAlgn="base"/>
                      <a:r>
                        <a:rPr lang="en-GB" sz="2000" dirty="0">
                          <a:effectLst/>
                        </a:rPr>
                        <a:t>4 </a:t>
                      </a:r>
                    </a:p>
                  </a:txBody>
                  <a:tcPr/>
                </a:tc>
                <a:tc>
                  <a:txBody>
                    <a:bodyPr/>
                    <a:lstStyle/>
                    <a:p>
                      <a:pPr rtl="0" fontAlgn="base"/>
                      <a:r>
                        <a:rPr lang="en-GB" sz="2000" dirty="0">
                          <a:effectLst/>
                        </a:rPr>
                        <a:t>An excellent response which provides: </a:t>
                      </a:r>
                    </a:p>
                    <a:p>
                      <a:pPr rtl="0" fontAlgn="base"/>
                      <a:r>
                        <a:rPr lang="en-GB" sz="2000" dirty="0">
                          <a:effectLst/>
                        </a:rPr>
                        <a:t>•three appropriate and detailed examples from the chosen case study </a:t>
                      </a:r>
                    </a:p>
                    <a:p>
                      <a:pPr rtl="0" fontAlgn="base"/>
                      <a:r>
                        <a:rPr lang="en-GB" sz="2000" dirty="0">
                          <a:effectLst/>
                        </a:rPr>
                        <a:t>•an outline demonstrating thorough knowledge and understanding of how the principles of care underpin outcome focused person-centred care. </a:t>
                      </a:r>
                    </a:p>
                  </a:txBody>
                  <a:tcPr/>
                </a:tc>
                <a:tc>
                  <a:txBody>
                    <a:bodyPr/>
                    <a:lstStyle/>
                    <a:p>
                      <a:pPr lvl="0">
                        <a:buNone/>
                      </a:pPr>
                      <a:r>
                        <a:rPr lang="en-GB" sz="2000" u="none" strike="noStrike" noProof="0" dirty="0">
                          <a:effectLst/>
                        </a:rPr>
                        <a:t>10-12 marks </a:t>
                      </a:r>
                      <a:endParaRPr lang="en-US" sz="2000"/>
                    </a:p>
                  </a:txBody>
                  <a:tcPr/>
                </a:tc>
                <a:extLst>
                  <a:ext uri="{0D108BD9-81ED-4DB2-BD59-A6C34878D82A}">
                    <a16:rowId xmlns:a16="http://schemas.microsoft.com/office/drawing/2014/main" val="2096493231"/>
                  </a:ext>
                </a:extLst>
              </a:tr>
              <a:tr h="1330293">
                <a:tc>
                  <a:txBody>
                    <a:bodyPr/>
                    <a:lstStyle/>
                    <a:p>
                      <a:pPr rtl="0" fontAlgn="base"/>
                      <a:r>
                        <a:rPr lang="en-GB" sz="2000" dirty="0">
                          <a:effectLst/>
                        </a:rPr>
                        <a:t>3 </a:t>
                      </a:r>
                    </a:p>
                  </a:txBody>
                  <a:tcPr/>
                </a:tc>
                <a:tc>
                  <a:txBody>
                    <a:bodyPr/>
                    <a:lstStyle/>
                    <a:p>
                      <a:pPr rtl="0" fontAlgn="base"/>
                      <a:r>
                        <a:rPr lang="en-GB" sz="2000" dirty="0">
                          <a:effectLst/>
                        </a:rPr>
                        <a:t>A good response which provides: </a:t>
                      </a:r>
                      <a:endParaRPr lang="en-US"/>
                    </a:p>
                    <a:p>
                      <a:pPr lvl="0" rtl="0">
                        <a:buNone/>
                      </a:pPr>
                      <a:r>
                        <a:rPr lang="en-GB" sz="2000" dirty="0">
                          <a:effectLst/>
                        </a:rPr>
                        <a:t>•at least two clear and appropriate examples from the chosen case study </a:t>
                      </a:r>
                      <a:endParaRPr lang="en-GB"/>
                    </a:p>
                    <a:p>
                      <a:pPr lvl="0" rtl="0">
                        <a:buNone/>
                      </a:pPr>
                      <a:r>
                        <a:rPr lang="en-GB" sz="2000" dirty="0">
                          <a:effectLst/>
                        </a:rPr>
                        <a:t>•an outline demonstrating generally secure knowledge and understanding of how the principles of care underpin outcome focused person-centred care. </a:t>
                      </a:r>
                      <a:endParaRPr lang="en-GB"/>
                    </a:p>
                  </a:txBody>
                  <a:tcPr/>
                </a:tc>
                <a:tc>
                  <a:txBody>
                    <a:bodyPr/>
                    <a:lstStyle/>
                    <a:p>
                      <a:pPr lvl="0">
                        <a:buNone/>
                      </a:pPr>
                      <a:r>
                        <a:rPr lang="en-GB" sz="2000" u="none" strike="noStrike" noProof="0" dirty="0">
                          <a:effectLst/>
                        </a:rPr>
                        <a:t>7-9 marks </a:t>
                      </a:r>
                      <a:endParaRPr lang="en-US" sz="2000"/>
                    </a:p>
                  </a:txBody>
                  <a:tcPr/>
                </a:tc>
                <a:extLst>
                  <a:ext uri="{0D108BD9-81ED-4DB2-BD59-A6C34878D82A}">
                    <a16:rowId xmlns:a16="http://schemas.microsoft.com/office/drawing/2014/main" val="3609358796"/>
                  </a:ext>
                </a:extLst>
              </a:tr>
              <a:tr h="1330293">
                <a:tc>
                  <a:txBody>
                    <a:bodyPr/>
                    <a:lstStyle/>
                    <a:p>
                      <a:pPr rtl="0" fontAlgn="base"/>
                      <a:r>
                        <a:rPr lang="en-GB" sz="2000" dirty="0">
                          <a:effectLst/>
                        </a:rPr>
                        <a:t>2 </a:t>
                      </a:r>
                    </a:p>
                  </a:txBody>
                  <a:tcPr/>
                </a:tc>
                <a:tc>
                  <a:txBody>
                    <a:bodyPr/>
                    <a:lstStyle/>
                    <a:p>
                      <a:pPr rtl="0" fontAlgn="base"/>
                      <a:r>
                        <a:rPr lang="en-GB" sz="2000" dirty="0">
                          <a:effectLst/>
                        </a:rPr>
                        <a:t>A basic response which provides: </a:t>
                      </a:r>
                    </a:p>
                    <a:p>
                      <a:pPr rtl="0" fontAlgn="base"/>
                      <a:r>
                        <a:rPr lang="en-GB" sz="2000" dirty="0">
                          <a:effectLst/>
                        </a:rPr>
                        <a:t>•at least one appropriate example from the chosen case study </a:t>
                      </a:r>
                    </a:p>
                    <a:p>
                      <a:pPr rtl="0" fontAlgn="base"/>
                      <a:r>
                        <a:rPr lang="en-GB" sz="2000" dirty="0">
                          <a:effectLst/>
                        </a:rPr>
                        <a:t>•an outline demonstrating some knowledge and understanding of how the principles of care underpin outcome focused person-centred care. </a:t>
                      </a:r>
                    </a:p>
                  </a:txBody>
                  <a:tcPr/>
                </a:tc>
                <a:tc>
                  <a:txBody>
                    <a:bodyPr/>
                    <a:lstStyle/>
                    <a:p>
                      <a:pPr lvl="0">
                        <a:buNone/>
                      </a:pPr>
                      <a:r>
                        <a:rPr lang="en-GB" sz="2000" u="none" strike="noStrike" noProof="0" dirty="0">
                          <a:effectLst/>
                        </a:rPr>
                        <a:t>4-6 marks </a:t>
                      </a:r>
                      <a:endParaRPr lang="en-US" sz="2000"/>
                    </a:p>
                  </a:txBody>
                  <a:tcPr/>
                </a:tc>
                <a:extLst>
                  <a:ext uri="{0D108BD9-81ED-4DB2-BD59-A6C34878D82A}">
                    <a16:rowId xmlns:a16="http://schemas.microsoft.com/office/drawing/2014/main" val="1463573844"/>
                  </a:ext>
                </a:extLst>
              </a:tr>
              <a:tr h="1389417">
                <a:tc>
                  <a:txBody>
                    <a:bodyPr/>
                    <a:lstStyle/>
                    <a:p>
                      <a:pPr rtl="0" fontAlgn="base"/>
                      <a:r>
                        <a:rPr lang="en-GB" sz="2000" dirty="0">
                          <a:effectLst/>
                        </a:rPr>
                        <a:t>1 </a:t>
                      </a:r>
                    </a:p>
                  </a:txBody>
                  <a:tcPr/>
                </a:tc>
                <a:tc>
                  <a:txBody>
                    <a:bodyPr/>
                    <a:lstStyle/>
                    <a:p>
                      <a:pPr rtl="0" fontAlgn="base"/>
                      <a:r>
                        <a:rPr lang="en-GB" sz="2000" dirty="0">
                          <a:effectLst/>
                        </a:rPr>
                        <a:t>A limited response which provides: </a:t>
                      </a:r>
                    </a:p>
                    <a:p>
                      <a:pPr rtl="0" fontAlgn="base"/>
                      <a:r>
                        <a:rPr lang="en-GB" sz="2000" dirty="0">
                          <a:effectLst/>
                        </a:rPr>
                        <a:t>•no examples from the chosen case study </a:t>
                      </a:r>
                    </a:p>
                    <a:p>
                      <a:pPr rtl="0" fontAlgn="base"/>
                      <a:r>
                        <a:rPr lang="en-GB" sz="2000" dirty="0">
                          <a:effectLst/>
                        </a:rPr>
                        <a:t>•an outline demonstrating little knowledge and understanding of how the principles of care underpin outcome focused person-centred care </a:t>
                      </a:r>
                    </a:p>
                  </a:txBody>
                  <a:tcPr/>
                </a:tc>
                <a:tc>
                  <a:txBody>
                    <a:bodyPr/>
                    <a:lstStyle/>
                    <a:p>
                      <a:pPr lvl="0">
                        <a:buNone/>
                      </a:pPr>
                      <a:r>
                        <a:rPr lang="en-GB" sz="2000" u="none" strike="noStrike" noProof="0" dirty="0">
                          <a:effectLst/>
                        </a:rPr>
                        <a:t>1-3 marks </a:t>
                      </a:r>
                      <a:endParaRPr lang="en-US" sz="2000"/>
                    </a:p>
                  </a:txBody>
                  <a:tcPr/>
                </a:tc>
                <a:extLst>
                  <a:ext uri="{0D108BD9-81ED-4DB2-BD59-A6C34878D82A}">
                    <a16:rowId xmlns:a16="http://schemas.microsoft.com/office/drawing/2014/main" val="3372443251"/>
                  </a:ext>
                </a:extLst>
              </a:tr>
            </a:tbl>
          </a:graphicData>
        </a:graphic>
      </p:graphicFrame>
    </p:spTree>
    <p:extLst>
      <p:ext uri="{BB962C8B-B14F-4D97-AF65-F5344CB8AC3E}">
        <p14:creationId xmlns:p14="http://schemas.microsoft.com/office/powerpoint/2010/main" val="146268079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6E067-3497-487B-B5F7-532A1D862261}"/>
              </a:ext>
            </a:extLst>
          </p:cNvPr>
          <p:cNvSpPr>
            <a:spLocks noGrp="1"/>
          </p:cNvSpPr>
          <p:nvPr>
            <p:ph type="title"/>
          </p:nvPr>
        </p:nvSpPr>
        <p:spPr>
          <a:solidFill>
            <a:srgbClr val="FFFF00"/>
          </a:solidFill>
        </p:spPr>
        <p:txBody>
          <a:bodyPr/>
          <a:lstStyle/>
          <a:p>
            <a:pPr algn="ctr"/>
            <a:r>
              <a:rPr lang="en-GB" b="1">
                <a:latin typeface="Calibri"/>
                <a:ea typeface="+mj-lt"/>
                <a:cs typeface="Calibri"/>
              </a:rPr>
              <a:t>Core Values &amp; Principles of Care</a:t>
            </a:r>
          </a:p>
        </p:txBody>
      </p:sp>
      <p:sp>
        <p:nvSpPr>
          <p:cNvPr id="3" name="Content Placeholder 2">
            <a:extLst>
              <a:ext uri="{FF2B5EF4-FFF2-40B4-BE49-F238E27FC236}">
                <a16:creationId xmlns:a16="http://schemas.microsoft.com/office/drawing/2014/main" id="{CAD8D9FD-0969-47B9-A4DB-95EA5D49EA81}"/>
              </a:ext>
            </a:extLst>
          </p:cNvPr>
          <p:cNvSpPr>
            <a:spLocks noGrp="1"/>
          </p:cNvSpPr>
          <p:nvPr>
            <p:ph sz="half" idx="1"/>
          </p:nvPr>
        </p:nvSpPr>
        <p:spPr/>
        <p:txBody>
          <a:bodyPr vert="horz" lIns="91440" tIns="45720" rIns="91440" bIns="45720" rtlCol="0" anchor="t">
            <a:normAutofit/>
          </a:bodyPr>
          <a:lstStyle/>
          <a:p>
            <a:endParaRPr lang="en-GB" dirty="0">
              <a:cs typeface="Calibri"/>
            </a:endParaRPr>
          </a:p>
          <a:p>
            <a:endParaRPr lang="en-GB" dirty="0">
              <a:cs typeface="Calibri"/>
            </a:endParaRPr>
          </a:p>
        </p:txBody>
      </p:sp>
      <p:sp>
        <p:nvSpPr>
          <p:cNvPr id="4" name="Content Placeholder 3">
            <a:extLst>
              <a:ext uri="{FF2B5EF4-FFF2-40B4-BE49-F238E27FC236}">
                <a16:creationId xmlns:a16="http://schemas.microsoft.com/office/drawing/2014/main" id="{FE4C8391-DC73-4633-9966-359A6401BDEF}"/>
              </a:ext>
            </a:extLst>
          </p:cNvPr>
          <p:cNvSpPr>
            <a:spLocks noGrp="1"/>
          </p:cNvSpPr>
          <p:nvPr>
            <p:ph sz="half" idx="2"/>
          </p:nvPr>
        </p:nvSpPr>
        <p:spPr/>
        <p:txBody>
          <a:bodyPr vert="horz" lIns="91440" tIns="45720" rIns="91440" bIns="45720" rtlCol="0" anchor="t">
            <a:normAutofit/>
          </a:bodyPr>
          <a:lstStyle/>
          <a:p>
            <a:pPr marL="0" indent="0" algn="ctr">
              <a:buNone/>
            </a:pPr>
            <a:endParaRPr lang="en-GB" sz="3200" b="1" dirty="0">
              <a:cs typeface="Calibri"/>
            </a:endParaRPr>
          </a:p>
          <a:p>
            <a:pPr marL="0" indent="0" algn="ctr">
              <a:buNone/>
            </a:pPr>
            <a:endParaRPr lang="en-GB" sz="3200" b="1" dirty="0">
              <a:cs typeface="Calibri"/>
            </a:endParaRPr>
          </a:p>
          <a:p>
            <a:pPr marL="0" indent="0" algn="ctr">
              <a:buNone/>
            </a:pPr>
            <a:r>
              <a:rPr lang="en-GB" sz="3200" b="1">
                <a:cs typeface="Calibri"/>
              </a:rPr>
              <a:t>Improving care provision</a:t>
            </a:r>
            <a:endParaRPr lang="en-GB" b="1">
              <a:cs typeface="Calibri"/>
            </a:endParaRPr>
          </a:p>
          <a:p>
            <a:pPr marL="0" indent="0" algn="ctr">
              <a:buNone/>
            </a:pPr>
            <a:endParaRPr lang="en-GB" sz="3200" b="1" dirty="0">
              <a:ea typeface="+mn-lt"/>
              <a:cs typeface="+mn-lt"/>
            </a:endParaRPr>
          </a:p>
          <a:p>
            <a:endParaRPr lang="en-GB" dirty="0">
              <a:cs typeface="Calibri"/>
            </a:endParaRPr>
          </a:p>
        </p:txBody>
      </p:sp>
      <p:pic>
        <p:nvPicPr>
          <p:cNvPr id="6" name="Picture 5" descr="A close up of a logo&#10;&#10;Description automatically generated">
            <a:extLst>
              <a:ext uri="{FF2B5EF4-FFF2-40B4-BE49-F238E27FC236}">
                <a16:creationId xmlns:a16="http://schemas.microsoft.com/office/drawing/2014/main" id="{1270FFAE-9C45-44F2-85C4-CEC927A3F4D3}"/>
              </a:ext>
            </a:extLst>
          </p:cNvPr>
          <p:cNvPicPr>
            <a:picLocks noChangeAspect="1"/>
          </p:cNvPicPr>
          <p:nvPr/>
        </p:nvPicPr>
        <p:blipFill>
          <a:blip r:embed="rId2"/>
          <a:stretch>
            <a:fillRect/>
          </a:stretch>
        </p:blipFill>
        <p:spPr>
          <a:xfrm>
            <a:off x="1607017" y="2261447"/>
            <a:ext cx="3651849" cy="3222325"/>
          </a:xfrm>
          <a:prstGeom prst="rect">
            <a:avLst/>
          </a:prstGeom>
        </p:spPr>
      </p:pic>
    </p:spTree>
    <p:extLst>
      <p:ext uri="{BB962C8B-B14F-4D97-AF65-F5344CB8AC3E}">
        <p14:creationId xmlns:p14="http://schemas.microsoft.com/office/powerpoint/2010/main" val="331594136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6E067-3497-487B-B5F7-532A1D862261}"/>
              </a:ext>
            </a:extLst>
          </p:cNvPr>
          <p:cNvSpPr>
            <a:spLocks noGrp="1"/>
          </p:cNvSpPr>
          <p:nvPr>
            <p:ph type="title"/>
          </p:nvPr>
        </p:nvSpPr>
        <p:spPr>
          <a:solidFill>
            <a:srgbClr val="FFFF00"/>
          </a:solidFill>
        </p:spPr>
        <p:txBody>
          <a:bodyPr/>
          <a:lstStyle/>
          <a:p>
            <a:pPr algn="ctr"/>
            <a:r>
              <a:rPr lang="en-GB" b="1">
                <a:latin typeface="Calibri"/>
                <a:cs typeface="Calibri"/>
              </a:rPr>
              <a:t>Improving care provision</a:t>
            </a:r>
            <a:endParaRPr lang="en-US" b="1">
              <a:cs typeface="Calibri Light"/>
            </a:endParaRPr>
          </a:p>
        </p:txBody>
      </p:sp>
      <p:sp>
        <p:nvSpPr>
          <p:cNvPr id="3" name="Content Placeholder 2">
            <a:extLst>
              <a:ext uri="{FF2B5EF4-FFF2-40B4-BE49-F238E27FC236}">
                <a16:creationId xmlns:a16="http://schemas.microsoft.com/office/drawing/2014/main" id="{CAD8D9FD-0969-47B9-A4DB-95EA5D49EA81}"/>
              </a:ext>
            </a:extLst>
          </p:cNvPr>
          <p:cNvSpPr>
            <a:spLocks noGrp="1"/>
          </p:cNvSpPr>
          <p:nvPr>
            <p:ph idx="1"/>
          </p:nvPr>
        </p:nvSpPr>
        <p:spPr/>
        <p:txBody>
          <a:bodyPr vert="horz" lIns="91440" tIns="45720" rIns="91440" bIns="45720" rtlCol="0" anchor="t">
            <a:normAutofit/>
          </a:bodyPr>
          <a:lstStyle/>
          <a:p>
            <a:endParaRPr lang="en-GB" dirty="0">
              <a:cs typeface="Calibri"/>
            </a:endParaRPr>
          </a:p>
          <a:p>
            <a:r>
              <a:rPr lang="en-GB">
                <a:cs typeface="Calibri"/>
              </a:rPr>
              <a:t>Improving care provision</a:t>
            </a:r>
            <a:endParaRPr lang="en-GB" dirty="0">
              <a:cs typeface="Calibri"/>
            </a:endParaRPr>
          </a:p>
          <a:p>
            <a:endParaRPr lang="en-GB" dirty="0">
              <a:cs typeface="Calibri"/>
            </a:endParaRPr>
          </a:p>
          <a:p>
            <a:endParaRPr lang="en-GB" dirty="0">
              <a:cs typeface="Calibri"/>
            </a:endParaRPr>
          </a:p>
        </p:txBody>
      </p:sp>
    </p:spTree>
    <p:extLst>
      <p:ext uri="{BB962C8B-B14F-4D97-AF65-F5344CB8AC3E}">
        <p14:creationId xmlns:p14="http://schemas.microsoft.com/office/powerpoint/2010/main" val="61881173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93DAF5-B052-43E1-BFD8-CBFDC29E457F}"/>
              </a:ext>
            </a:extLst>
          </p:cNvPr>
          <p:cNvSpPr>
            <a:spLocks noGrp="1"/>
          </p:cNvSpPr>
          <p:nvPr>
            <p:ph type="title"/>
          </p:nvPr>
        </p:nvSpPr>
        <p:spPr>
          <a:solidFill>
            <a:srgbClr val="FFFF00"/>
          </a:solidFill>
          <a:ln>
            <a:solidFill>
              <a:srgbClr val="4472C4"/>
            </a:solidFill>
          </a:ln>
        </p:spPr>
        <p:txBody>
          <a:bodyPr/>
          <a:lstStyle/>
          <a:p>
            <a:pPr algn="ctr"/>
            <a:r>
              <a:rPr lang="en-GB" b="1" dirty="0">
                <a:cs typeface="Calibri Light" panose="020F0302020204030204"/>
              </a:rPr>
              <a:t>Case Studies</a:t>
            </a:r>
          </a:p>
        </p:txBody>
      </p:sp>
      <p:sp>
        <p:nvSpPr>
          <p:cNvPr id="3" name="Text Placeholder 2">
            <a:extLst>
              <a:ext uri="{FF2B5EF4-FFF2-40B4-BE49-F238E27FC236}">
                <a16:creationId xmlns:a16="http://schemas.microsoft.com/office/drawing/2014/main" id="{7DD78A42-1CA8-4D8E-8B26-FCDDBBF60278}"/>
              </a:ext>
            </a:extLst>
          </p:cNvPr>
          <p:cNvSpPr>
            <a:spLocks noGrp="1"/>
          </p:cNvSpPr>
          <p:nvPr>
            <p:ph type="body" idx="1"/>
          </p:nvPr>
        </p:nvSpPr>
        <p:spPr>
          <a:ln>
            <a:solidFill>
              <a:srgbClr val="4472C4"/>
            </a:solidFill>
          </a:ln>
        </p:spPr>
        <p:txBody>
          <a:bodyPr>
            <a:normAutofit/>
          </a:bodyPr>
          <a:lstStyle/>
          <a:p>
            <a:pPr algn="ctr"/>
            <a:r>
              <a:rPr lang="en-GB" sz="3200" dirty="0">
                <a:solidFill>
                  <a:srgbClr val="FFC000"/>
                </a:solidFill>
                <a:cs typeface="Calibri"/>
              </a:rPr>
              <a:t>Case Study A</a:t>
            </a:r>
          </a:p>
        </p:txBody>
      </p:sp>
      <p:sp>
        <p:nvSpPr>
          <p:cNvPr id="4" name="Content Placeholder 3">
            <a:extLst>
              <a:ext uri="{FF2B5EF4-FFF2-40B4-BE49-F238E27FC236}">
                <a16:creationId xmlns:a16="http://schemas.microsoft.com/office/drawing/2014/main" id="{C88D6BE1-43A3-467E-A951-3E4F963CBBA5}"/>
              </a:ext>
            </a:extLst>
          </p:cNvPr>
          <p:cNvSpPr>
            <a:spLocks noGrp="1"/>
          </p:cNvSpPr>
          <p:nvPr>
            <p:ph sz="half" idx="2"/>
          </p:nvPr>
        </p:nvSpPr>
        <p:spPr>
          <a:ln>
            <a:solidFill>
              <a:srgbClr val="4472C4"/>
            </a:solidFill>
          </a:ln>
        </p:spPr>
        <p:txBody>
          <a:bodyPr vert="horz" lIns="91440" tIns="45720" rIns="91440" bIns="45720" rtlCol="0" anchor="t">
            <a:normAutofit/>
          </a:bodyPr>
          <a:lstStyle/>
          <a:p>
            <a:pPr marL="0" indent="0">
              <a:buNone/>
            </a:pPr>
            <a:r>
              <a:rPr lang="en-GB" dirty="0">
                <a:ea typeface="+mn-lt"/>
                <a:cs typeface="+mn-lt"/>
              </a:rPr>
              <a:t>Siân is 45 and is an experienced health care assistant. She works on a male surgical ward in a large hospital. Siân works as part of a team of health care assistants, registered nurses and other professionals...</a:t>
            </a:r>
            <a:endParaRPr lang="en-US" dirty="0"/>
          </a:p>
        </p:txBody>
      </p:sp>
      <p:sp>
        <p:nvSpPr>
          <p:cNvPr id="5" name="Text Placeholder 4">
            <a:extLst>
              <a:ext uri="{FF2B5EF4-FFF2-40B4-BE49-F238E27FC236}">
                <a16:creationId xmlns:a16="http://schemas.microsoft.com/office/drawing/2014/main" id="{9A2D5ED2-5EA2-4653-8BA2-4208799AB93E}"/>
              </a:ext>
            </a:extLst>
          </p:cNvPr>
          <p:cNvSpPr>
            <a:spLocks noGrp="1"/>
          </p:cNvSpPr>
          <p:nvPr>
            <p:ph type="body" sz="quarter" idx="3"/>
          </p:nvPr>
        </p:nvSpPr>
        <p:spPr>
          <a:ln>
            <a:solidFill>
              <a:srgbClr val="4472C4"/>
            </a:solidFill>
          </a:ln>
        </p:spPr>
        <p:txBody>
          <a:bodyPr>
            <a:normAutofit/>
          </a:bodyPr>
          <a:lstStyle/>
          <a:p>
            <a:pPr algn="ctr"/>
            <a:r>
              <a:rPr lang="en-GB" sz="3200" dirty="0">
                <a:solidFill>
                  <a:srgbClr val="FFC000"/>
                </a:solidFill>
                <a:cs typeface="Calibri"/>
              </a:rPr>
              <a:t>Case Study B</a:t>
            </a:r>
            <a:endParaRPr lang="en-GB">
              <a:solidFill>
                <a:srgbClr val="FFC000"/>
              </a:solidFill>
              <a:cs typeface="Calibri" panose="020F0502020204030204"/>
            </a:endParaRPr>
          </a:p>
        </p:txBody>
      </p:sp>
      <p:sp>
        <p:nvSpPr>
          <p:cNvPr id="6" name="Content Placeholder 5">
            <a:extLst>
              <a:ext uri="{FF2B5EF4-FFF2-40B4-BE49-F238E27FC236}">
                <a16:creationId xmlns:a16="http://schemas.microsoft.com/office/drawing/2014/main" id="{06DBCD08-CA6C-4B27-9E9D-3633B60ABF80}"/>
              </a:ext>
            </a:extLst>
          </p:cNvPr>
          <p:cNvSpPr>
            <a:spLocks noGrp="1"/>
          </p:cNvSpPr>
          <p:nvPr>
            <p:ph sz="quarter" idx="4"/>
          </p:nvPr>
        </p:nvSpPr>
        <p:spPr>
          <a:ln>
            <a:solidFill>
              <a:srgbClr val="4472C4"/>
            </a:solidFill>
          </a:ln>
        </p:spPr>
        <p:txBody>
          <a:bodyPr vert="horz" lIns="91440" tIns="45720" rIns="91440" bIns="45720" rtlCol="0" anchor="t">
            <a:normAutofit/>
          </a:bodyPr>
          <a:lstStyle/>
          <a:p>
            <a:pPr marL="0" indent="0">
              <a:buNone/>
            </a:pPr>
            <a:r>
              <a:rPr lang="en-GB" dirty="0">
                <a:ea typeface="+mn-lt"/>
                <a:cs typeface="+mn-lt"/>
              </a:rPr>
              <a:t>Gwen is 80 years old and is a Welsh speaker. She lives alone in her own home and is living with dementia. Gwen’s husband recently passed away and since then she has been finding it difficult to manage some daily living activities...</a:t>
            </a:r>
            <a:endParaRPr lang="en-GB" dirty="0">
              <a:cs typeface="Calibri"/>
            </a:endParaRPr>
          </a:p>
        </p:txBody>
      </p:sp>
      <p:pic>
        <p:nvPicPr>
          <p:cNvPr id="7" name="Picture 7" descr="A picture containing drawing&#10;&#10;Description automatically generated">
            <a:extLst>
              <a:ext uri="{FF2B5EF4-FFF2-40B4-BE49-F238E27FC236}">
                <a16:creationId xmlns:a16="http://schemas.microsoft.com/office/drawing/2014/main" id="{D741F490-A4ED-47C3-9D15-4A9C53E1ADB8}"/>
              </a:ext>
            </a:extLst>
          </p:cNvPr>
          <p:cNvPicPr>
            <a:picLocks noChangeAspect="1"/>
          </p:cNvPicPr>
          <p:nvPr/>
        </p:nvPicPr>
        <p:blipFill>
          <a:blip r:embed="rId2"/>
          <a:stretch>
            <a:fillRect/>
          </a:stretch>
        </p:blipFill>
        <p:spPr>
          <a:xfrm>
            <a:off x="4417534" y="4856043"/>
            <a:ext cx="1171575" cy="1171575"/>
          </a:xfrm>
          <a:prstGeom prst="rect">
            <a:avLst/>
          </a:prstGeom>
        </p:spPr>
      </p:pic>
      <p:pic>
        <p:nvPicPr>
          <p:cNvPr id="8" name="Picture 8" descr="A close up of a sign&#10;&#10;Description automatically generated">
            <a:extLst>
              <a:ext uri="{FF2B5EF4-FFF2-40B4-BE49-F238E27FC236}">
                <a16:creationId xmlns:a16="http://schemas.microsoft.com/office/drawing/2014/main" id="{79AD3F1B-3672-49E7-A18F-3EF2BEC37337}"/>
              </a:ext>
            </a:extLst>
          </p:cNvPr>
          <p:cNvPicPr>
            <a:picLocks noChangeAspect="1"/>
          </p:cNvPicPr>
          <p:nvPr/>
        </p:nvPicPr>
        <p:blipFill>
          <a:blip r:embed="rId3"/>
          <a:stretch>
            <a:fillRect/>
          </a:stretch>
        </p:blipFill>
        <p:spPr>
          <a:xfrm>
            <a:off x="9812457" y="5218171"/>
            <a:ext cx="2041763" cy="1482486"/>
          </a:xfrm>
          <a:prstGeom prst="rect">
            <a:avLst/>
          </a:prstGeom>
        </p:spPr>
      </p:pic>
    </p:spTree>
    <p:extLst>
      <p:ext uri="{BB962C8B-B14F-4D97-AF65-F5344CB8AC3E}">
        <p14:creationId xmlns:p14="http://schemas.microsoft.com/office/powerpoint/2010/main" val="115602539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6E067-3497-487B-B5F7-532A1D862261}"/>
              </a:ext>
            </a:extLst>
          </p:cNvPr>
          <p:cNvSpPr>
            <a:spLocks noGrp="1"/>
          </p:cNvSpPr>
          <p:nvPr>
            <p:ph type="title"/>
          </p:nvPr>
        </p:nvSpPr>
        <p:spPr>
          <a:solidFill>
            <a:srgbClr val="FFFF00"/>
          </a:solidFill>
        </p:spPr>
        <p:txBody>
          <a:bodyPr/>
          <a:lstStyle/>
          <a:p>
            <a:pPr algn="ctr"/>
            <a:r>
              <a:rPr lang="en-GB" b="1">
                <a:latin typeface="Calibri"/>
                <a:ea typeface="+mj-lt"/>
                <a:cs typeface="Calibri"/>
              </a:rPr>
              <a:t>Core Values &amp; Principles of Care</a:t>
            </a:r>
          </a:p>
        </p:txBody>
      </p:sp>
      <p:sp>
        <p:nvSpPr>
          <p:cNvPr id="3" name="Content Placeholder 2">
            <a:extLst>
              <a:ext uri="{FF2B5EF4-FFF2-40B4-BE49-F238E27FC236}">
                <a16:creationId xmlns:a16="http://schemas.microsoft.com/office/drawing/2014/main" id="{CAD8D9FD-0969-47B9-A4DB-95EA5D49EA81}"/>
              </a:ext>
            </a:extLst>
          </p:cNvPr>
          <p:cNvSpPr>
            <a:spLocks noGrp="1"/>
          </p:cNvSpPr>
          <p:nvPr>
            <p:ph sz="half" idx="1"/>
          </p:nvPr>
        </p:nvSpPr>
        <p:spPr/>
        <p:txBody>
          <a:bodyPr vert="horz" lIns="91440" tIns="45720" rIns="91440" bIns="45720" rtlCol="0" anchor="t">
            <a:normAutofit/>
          </a:bodyPr>
          <a:lstStyle/>
          <a:p>
            <a:endParaRPr lang="en-GB" dirty="0">
              <a:cs typeface="Calibri"/>
            </a:endParaRPr>
          </a:p>
          <a:p>
            <a:endParaRPr lang="en-GB" dirty="0">
              <a:cs typeface="Calibri"/>
            </a:endParaRPr>
          </a:p>
        </p:txBody>
      </p:sp>
      <p:sp>
        <p:nvSpPr>
          <p:cNvPr id="4" name="Content Placeholder 3">
            <a:extLst>
              <a:ext uri="{FF2B5EF4-FFF2-40B4-BE49-F238E27FC236}">
                <a16:creationId xmlns:a16="http://schemas.microsoft.com/office/drawing/2014/main" id="{FE4C8391-DC73-4633-9966-359A6401BDEF}"/>
              </a:ext>
            </a:extLst>
          </p:cNvPr>
          <p:cNvSpPr>
            <a:spLocks noGrp="1"/>
          </p:cNvSpPr>
          <p:nvPr>
            <p:ph sz="half" idx="2"/>
          </p:nvPr>
        </p:nvSpPr>
        <p:spPr/>
        <p:txBody>
          <a:bodyPr vert="horz" lIns="91440" tIns="45720" rIns="91440" bIns="45720" rtlCol="0" anchor="t">
            <a:normAutofit/>
          </a:bodyPr>
          <a:lstStyle/>
          <a:p>
            <a:pPr marL="0" indent="0" algn="ctr">
              <a:buNone/>
            </a:pPr>
            <a:endParaRPr lang="en-GB" sz="3200" b="1" dirty="0">
              <a:cs typeface="Calibri"/>
            </a:endParaRPr>
          </a:p>
          <a:p>
            <a:pPr marL="0" indent="0" algn="ctr">
              <a:buNone/>
            </a:pPr>
            <a:endParaRPr lang="en-GB" sz="3200" b="1" dirty="0">
              <a:cs typeface="Calibri"/>
            </a:endParaRPr>
          </a:p>
          <a:p>
            <a:pPr marL="0" indent="0" algn="ctr">
              <a:buNone/>
            </a:pPr>
            <a:r>
              <a:rPr lang="en-GB" sz="3200" b="1">
                <a:cs typeface="Calibri"/>
              </a:rPr>
              <a:t>Improving health and inequalities focussing on wellbeing and prevention</a:t>
            </a:r>
            <a:endParaRPr lang="en-GB" b="1">
              <a:cs typeface="Calibri"/>
            </a:endParaRPr>
          </a:p>
          <a:p>
            <a:pPr marL="0" indent="0" algn="ctr">
              <a:buNone/>
            </a:pPr>
            <a:endParaRPr lang="en-GB" sz="3200" b="1" dirty="0">
              <a:ea typeface="+mn-lt"/>
              <a:cs typeface="+mn-lt"/>
            </a:endParaRPr>
          </a:p>
          <a:p>
            <a:endParaRPr lang="en-GB" dirty="0">
              <a:cs typeface="Calibri"/>
            </a:endParaRPr>
          </a:p>
        </p:txBody>
      </p:sp>
      <p:pic>
        <p:nvPicPr>
          <p:cNvPr id="6" name="Picture 5" descr="A close up of a logo&#10;&#10;Description automatically generated">
            <a:extLst>
              <a:ext uri="{FF2B5EF4-FFF2-40B4-BE49-F238E27FC236}">
                <a16:creationId xmlns:a16="http://schemas.microsoft.com/office/drawing/2014/main" id="{1270FFAE-9C45-44F2-85C4-CEC927A3F4D3}"/>
              </a:ext>
            </a:extLst>
          </p:cNvPr>
          <p:cNvPicPr>
            <a:picLocks noChangeAspect="1"/>
          </p:cNvPicPr>
          <p:nvPr/>
        </p:nvPicPr>
        <p:blipFill>
          <a:blip r:embed="rId2"/>
          <a:stretch>
            <a:fillRect/>
          </a:stretch>
        </p:blipFill>
        <p:spPr>
          <a:xfrm>
            <a:off x="1607017" y="2261447"/>
            <a:ext cx="3651849" cy="3222325"/>
          </a:xfrm>
          <a:prstGeom prst="rect">
            <a:avLst/>
          </a:prstGeom>
        </p:spPr>
      </p:pic>
    </p:spTree>
    <p:extLst>
      <p:ext uri="{BB962C8B-B14F-4D97-AF65-F5344CB8AC3E}">
        <p14:creationId xmlns:p14="http://schemas.microsoft.com/office/powerpoint/2010/main" val="38776994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6E067-3497-487B-B5F7-532A1D862261}"/>
              </a:ext>
            </a:extLst>
          </p:cNvPr>
          <p:cNvSpPr>
            <a:spLocks noGrp="1"/>
          </p:cNvSpPr>
          <p:nvPr>
            <p:ph type="title"/>
          </p:nvPr>
        </p:nvSpPr>
        <p:spPr>
          <a:solidFill>
            <a:srgbClr val="FFFF00"/>
          </a:solidFill>
        </p:spPr>
        <p:txBody>
          <a:bodyPr/>
          <a:lstStyle/>
          <a:p>
            <a:pPr algn="ctr"/>
            <a:r>
              <a:rPr lang="en-GB" b="1">
                <a:latin typeface="Calibri"/>
                <a:cs typeface="Calibri"/>
              </a:rPr>
              <a:t>Improving health and inequalities focussing on wellbeing and prevention</a:t>
            </a:r>
            <a:endParaRPr lang="en-US" b="1">
              <a:cs typeface="Calibri Light"/>
            </a:endParaRPr>
          </a:p>
        </p:txBody>
      </p:sp>
      <p:sp>
        <p:nvSpPr>
          <p:cNvPr id="3" name="Content Placeholder 2">
            <a:extLst>
              <a:ext uri="{FF2B5EF4-FFF2-40B4-BE49-F238E27FC236}">
                <a16:creationId xmlns:a16="http://schemas.microsoft.com/office/drawing/2014/main" id="{CAD8D9FD-0969-47B9-A4DB-95EA5D49EA81}"/>
              </a:ext>
            </a:extLst>
          </p:cNvPr>
          <p:cNvSpPr>
            <a:spLocks noGrp="1"/>
          </p:cNvSpPr>
          <p:nvPr>
            <p:ph idx="1"/>
          </p:nvPr>
        </p:nvSpPr>
        <p:spPr/>
        <p:txBody>
          <a:bodyPr vert="horz" lIns="91440" tIns="45720" rIns="91440" bIns="45720" rtlCol="0" anchor="t">
            <a:normAutofit/>
          </a:bodyPr>
          <a:lstStyle/>
          <a:p>
            <a:endParaRPr lang="en-GB" dirty="0">
              <a:cs typeface="Calibri"/>
            </a:endParaRPr>
          </a:p>
          <a:p>
            <a:r>
              <a:rPr lang="en-GB">
                <a:cs typeface="Calibri"/>
              </a:rPr>
              <a:t>Improving health and inequalities focussing on wellbeing and prevention</a:t>
            </a:r>
            <a:endParaRPr lang="en-GB" dirty="0">
              <a:cs typeface="Calibri"/>
            </a:endParaRPr>
          </a:p>
          <a:p>
            <a:endParaRPr lang="en-GB" dirty="0">
              <a:cs typeface="Calibri"/>
            </a:endParaRPr>
          </a:p>
          <a:p>
            <a:endParaRPr lang="en-GB" dirty="0">
              <a:cs typeface="Calibri"/>
            </a:endParaRPr>
          </a:p>
        </p:txBody>
      </p:sp>
    </p:spTree>
    <p:extLst>
      <p:ext uri="{BB962C8B-B14F-4D97-AF65-F5344CB8AC3E}">
        <p14:creationId xmlns:p14="http://schemas.microsoft.com/office/powerpoint/2010/main" val="278688379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93DAF5-B052-43E1-BFD8-CBFDC29E457F}"/>
              </a:ext>
            </a:extLst>
          </p:cNvPr>
          <p:cNvSpPr>
            <a:spLocks noGrp="1"/>
          </p:cNvSpPr>
          <p:nvPr>
            <p:ph type="title"/>
          </p:nvPr>
        </p:nvSpPr>
        <p:spPr>
          <a:solidFill>
            <a:srgbClr val="FFFF00"/>
          </a:solidFill>
          <a:ln>
            <a:solidFill>
              <a:srgbClr val="4472C4"/>
            </a:solidFill>
          </a:ln>
        </p:spPr>
        <p:txBody>
          <a:bodyPr/>
          <a:lstStyle/>
          <a:p>
            <a:pPr algn="ctr"/>
            <a:r>
              <a:rPr lang="en-GB" b="1" dirty="0">
                <a:cs typeface="Calibri Light" panose="020F0302020204030204"/>
              </a:rPr>
              <a:t>Case Studies</a:t>
            </a:r>
          </a:p>
        </p:txBody>
      </p:sp>
      <p:sp>
        <p:nvSpPr>
          <p:cNvPr id="3" name="Text Placeholder 2">
            <a:extLst>
              <a:ext uri="{FF2B5EF4-FFF2-40B4-BE49-F238E27FC236}">
                <a16:creationId xmlns:a16="http://schemas.microsoft.com/office/drawing/2014/main" id="{7DD78A42-1CA8-4D8E-8B26-FCDDBBF60278}"/>
              </a:ext>
            </a:extLst>
          </p:cNvPr>
          <p:cNvSpPr>
            <a:spLocks noGrp="1"/>
          </p:cNvSpPr>
          <p:nvPr>
            <p:ph type="body" idx="1"/>
          </p:nvPr>
        </p:nvSpPr>
        <p:spPr>
          <a:ln>
            <a:solidFill>
              <a:srgbClr val="4472C4"/>
            </a:solidFill>
          </a:ln>
        </p:spPr>
        <p:txBody>
          <a:bodyPr>
            <a:normAutofit/>
          </a:bodyPr>
          <a:lstStyle/>
          <a:p>
            <a:pPr algn="ctr"/>
            <a:r>
              <a:rPr lang="en-GB" sz="3200" dirty="0">
                <a:solidFill>
                  <a:srgbClr val="FFC000"/>
                </a:solidFill>
                <a:cs typeface="Calibri"/>
              </a:rPr>
              <a:t>Case Study A</a:t>
            </a:r>
          </a:p>
        </p:txBody>
      </p:sp>
      <p:sp>
        <p:nvSpPr>
          <p:cNvPr id="4" name="Content Placeholder 3">
            <a:extLst>
              <a:ext uri="{FF2B5EF4-FFF2-40B4-BE49-F238E27FC236}">
                <a16:creationId xmlns:a16="http://schemas.microsoft.com/office/drawing/2014/main" id="{C88D6BE1-43A3-467E-A951-3E4F963CBBA5}"/>
              </a:ext>
            </a:extLst>
          </p:cNvPr>
          <p:cNvSpPr>
            <a:spLocks noGrp="1"/>
          </p:cNvSpPr>
          <p:nvPr>
            <p:ph sz="half" idx="2"/>
          </p:nvPr>
        </p:nvSpPr>
        <p:spPr>
          <a:ln>
            <a:solidFill>
              <a:srgbClr val="4472C4"/>
            </a:solidFill>
          </a:ln>
        </p:spPr>
        <p:txBody>
          <a:bodyPr vert="horz" lIns="91440" tIns="45720" rIns="91440" bIns="45720" rtlCol="0" anchor="t">
            <a:normAutofit/>
          </a:bodyPr>
          <a:lstStyle/>
          <a:p>
            <a:pPr marL="0" indent="0">
              <a:buNone/>
            </a:pPr>
            <a:r>
              <a:rPr lang="en-GB" dirty="0">
                <a:ea typeface="+mn-lt"/>
                <a:cs typeface="+mn-lt"/>
              </a:rPr>
              <a:t>Siân is 45 and is an experienced health care assistant. She works on a male surgical ward in a large hospital. Siân works as part of a team of health care assistants, registered nurses and other professionals...</a:t>
            </a:r>
            <a:endParaRPr lang="en-US" dirty="0"/>
          </a:p>
        </p:txBody>
      </p:sp>
      <p:sp>
        <p:nvSpPr>
          <p:cNvPr id="5" name="Text Placeholder 4">
            <a:extLst>
              <a:ext uri="{FF2B5EF4-FFF2-40B4-BE49-F238E27FC236}">
                <a16:creationId xmlns:a16="http://schemas.microsoft.com/office/drawing/2014/main" id="{9A2D5ED2-5EA2-4653-8BA2-4208799AB93E}"/>
              </a:ext>
            </a:extLst>
          </p:cNvPr>
          <p:cNvSpPr>
            <a:spLocks noGrp="1"/>
          </p:cNvSpPr>
          <p:nvPr>
            <p:ph type="body" sz="quarter" idx="3"/>
          </p:nvPr>
        </p:nvSpPr>
        <p:spPr>
          <a:ln>
            <a:solidFill>
              <a:srgbClr val="4472C4"/>
            </a:solidFill>
          </a:ln>
        </p:spPr>
        <p:txBody>
          <a:bodyPr>
            <a:normAutofit/>
          </a:bodyPr>
          <a:lstStyle/>
          <a:p>
            <a:pPr algn="ctr"/>
            <a:r>
              <a:rPr lang="en-GB" sz="3200" dirty="0">
                <a:solidFill>
                  <a:srgbClr val="FFC000"/>
                </a:solidFill>
                <a:cs typeface="Calibri"/>
              </a:rPr>
              <a:t>Case Study B</a:t>
            </a:r>
            <a:endParaRPr lang="en-GB">
              <a:solidFill>
                <a:srgbClr val="FFC000"/>
              </a:solidFill>
              <a:cs typeface="Calibri" panose="020F0502020204030204"/>
            </a:endParaRPr>
          </a:p>
        </p:txBody>
      </p:sp>
      <p:sp>
        <p:nvSpPr>
          <p:cNvPr id="6" name="Content Placeholder 5">
            <a:extLst>
              <a:ext uri="{FF2B5EF4-FFF2-40B4-BE49-F238E27FC236}">
                <a16:creationId xmlns:a16="http://schemas.microsoft.com/office/drawing/2014/main" id="{06DBCD08-CA6C-4B27-9E9D-3633B60ABF80}"/>
              </a:ext>
            </a:extLst>
          </p:cNvPr>
          <p:cNvSpPr>
            <a:spLocks noGrp="1"/>
          </p:cNvSpPr>
          <p:nvPr>
            <p:ph sz="quarter" idx="4"/>
          </p:nvPr>
        </p:nvSpPr>
        <p:spPr>
          <a:ln>
            <a:solidFill>
              <a:srgbClr val="4472C4"/>
            </a:solidFill>
          </a:ln>
        </p:spPr>
        <p:txBody>
          <a:bodyPr vert="horz" lIns="91440" tIns="45720" rIns="91440" bIns="45720" rtlCol="0" anchor="t">
            <a:normAutofit/>
          </a:bodyPr>
          <a:lstStyle/>
          <a:p>
            <a:pPr marL="0" indent="0">
              <a:buNone/>
            </a:pPr>
            <a:r>
              <a:rPr lang="en-GB" dirty="0">
                <a:ea typeface="+mn-lt"/>
                <a:cs typeface="+mn-lt"/>
              </a:rPr>
              <a:t>Gwen is 80 years old and is a Welsh speaker. She lives alone in her own home and is living with dementia. Gwen’s husband recently passed away and since then she has been finding it difficult to manage some daily living activities...</a:t>
            </a:r>
            <a:endParaRPr lang="en-GB" dirty="0">
              <a:cs typeface="Calibri"/>
            </a:endParaRPr>
          </a:p>
        </p:txBody>
      </p:sp>
      <p:pic>
        <p:nvPicPr>
          <p:cNvPr id="7" name="Picture 7" descr="A picture containing drawing&#10;&#10;Description automatically generated">
            <a:extLst>
              <a:ext uri="{FF2B5EF4-FFF2-40B4-BE49-F238E27FC236}">
                <a16:creationId xmlns:a16="http://schemas.microsoft.com/office/drawing/2014/main" id="{D741F490-A4ED-47C3-9D15-4A9C53E1ADB8}"/>
              </a:ext>
            </a:extLst>
          </p:cNvPr>
          <p:cNvPicPr>
            <a:picLocks noChangeAspect="1"/>
          </p:cNvPicPr>
          <p:nvPr/>
        </p:nvPicPr>
        <p:blipFill>
          <a:blip r:embed="rId2"/>
          <a:stretch>
            <a:fillRect/>
          </a:stretch>
        </p:blipFill>
        <p:spPr>
          <a:xfrm>
            <a:off x="4417534" y="4856043"/>
            <a:ext cx="1171575" cy="1171575"/>
          </a:xfrm>
          <a:prstGeom prst="rect">
            <a:avLst/>
          </a:prstGeom>
        </p:spPr>
      </p:pic>
      <p:pic>
        <p:nvPicPr>
          <p:cNvPr id="8" name="Picture 8" descr="A close up of a sign&#10;&#10;Description automatically generated">
            <a:extLst>
              <a:ext uri="{FF2B5EF4-FFF2-40B4-BE49-F238E27FC236}">
                <a16:creationId xmlns:a16="http://schemas.microsoft.com/office/drawing/2014/main" id="{79AD3F1B-3672-49E7-A18F-3EF2BEC37337}"/>
              </a:ext>
            </a:extLst>
          </p:cNvPr>
          <p:cNvPicPr>
            <a:picLocks noChangeAspect="1"/>
          </p:cNvPicPr>
          <p:nvPr/>
        </p:nvPicPr>
        <p:blipFill>
          <a:blip r:embed="rId3"/>
          <a:stretch>
            <a:fillRect/>
          </a:stretch>
        </p:blipFill>
        <p:spPr>
          <a:xfrm>
            <a:off x="9812457" y="5218171"/>
            <a:ext cx="2041763" cy="1482486"/>
          </a:xfrm>
          <a:prstGeom prst="rect">
            <a:avLst/>
          </a:prstGeom>
        </p:spPr>
      </p:pic>
    </p:spTree>
    <p:extLst>
      <p:ext uri="{BB962C8B-B14F-4D97-AF65-F5344CB8AC3E}">
        <p14:creationId xmlns:p14="http://schemas.microsoft.com/office/powerpoint/2010/main" val="37068776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6E067-3497-487B-B5F7-532A1D862261}"/>
              </a:ext>
            </a:extLst>
          </p:cNvPr>
          <p:cNvSpPr>
            <a:spLocks noGrp="1"/>
          </p:cNvSpPr>
          <p:nvPr>
            <p:ph type="title"/>
          </p:nvPr>
        </p:nvSpPr>
        <p:spPr>
          <a:solidFill>
            <a:srgbClr val="FFFF00"/>
          </a:solidFill>
        </p:spPr>
        <p:txBody>
          <a:bodyPr/>
          <a:lstStyle/>
          <a:p>
            <a:pPr algn="ctr"/>
            <a:r>
              <a:rPr lang="en-GB" b="1">
                <a:latin typeface="Calibri"/>
                <a:ea typeface="+mj-lt"/>
                <a:cs typeface="Calibri"/>
              </a:rPr>
              <a:t>Core Values &amp; Principles of Care</a:t>
            </a:r>
          </a:p>
        </p:txBody>
      </p:sp>
      <p:sp>
        <p:nvSpPr>
          <p:cNvPr id="3" name="Content Placeholder 2">
            <a:extLst>
              <a:ext uri="{FF2B5EF4-FFF2-40B4-BE49-F238E27FC236}">
                <a16:creationId xmlns:a16="http://schemas.microsoft.com/office/drawing/2014/main" id="{CAD8D9FD-0969-47B9-A4DB-95EA5D49EA81}"/>
              </a:ext>
            </a:extLst>
          </p:cNvPr>
          <p:cNvSpPr>
            <a:spLocks noGrp="1"/>
          </p:cNvSpPr>
          <p:nvPr>
            <p:ph sz="half" idx="1"/>
          </p:nvPr>
        </p:nvSpPr>
        <p:spPr/>
        <p:txBody>
          <a:bodyPr vert="horz" lIns="91440" tIns="45720" rIns="91440" bIns="45720" rtlCol="0" anchor="t">
            <a:normAutofit/>
          </a:bodyPr>
          <a:lstStyle/>
          <a:p>
            <a:endParaRPr lang="en-GB" dirty="0">
              <a:cs typeface="Calibri"/>
            </a:endParaRPr>
          </a:p>
          <a:p>
            <a:endParaRPr lang="en-GB" dirty="0">
              <a:cs typeface="Calibri"/>
            </a:endParaRPr>
          </a:p>
        </p:txBody>
      </p:sp>
      <p:sp>
        <p:nvSpPr>
          <p:cNvPr id="4" name="Content Placeholder 3">
            <a:extLst>
              <a:ext uri="{FF2B5EF4-FFF2-40B4-BE49-F238E27FC236}">
                <a16:creationId xmlns:a16="http://schemas.microsoft.com/office/drawing/2014/main" id="{FE4C8391-DC73-4633-9966-359A6401BDEF}"/>
              </a:ext>
            </a:extLst>
          </p:cNvPr>
          <p:cNvSpPr>
            <a:spLocks noGrp="1"/>
          </p:cNvSpPr>
          <p:nvPr>
            <p:ph sz="half" idx="2"/>
          </p:nvPr>
        </p:nvSpPr>
        <p:spPr/>
        <p:txBody>
          <a:bodyPr vert="horz" lIns="91440" tIns="45720" rIns="91440" bIns="45720" rtlCol="0" anchor="t">
            <a:normAutofit/>
          </a:bodyPr>
          <a:lstStyle/>
          <a:p>
            <a:pPr marL="0" indent="0" algn="ctr">
              <a:buNone/>
            </a:pPr>
            <a:endParaRPr lang="en-GB" sz="3200" b="1" dirty="0">
              <a:cs typeface="Calibri"/>
            </a:endParaRPr>
          </a:p>
          <a:p>
            <a:pPr marL="0" indent="0" algn="ctr">
              <a:buNone/>
            </a:pPr>
            <a:endParaRPr lang="en-GB" sz="3200" b="1" dirty="0">
              <a:cs typeface="Calibri"/>
            </a:endParaRPr>
          </a:p>
          <a:p>
            <a:pPr marL="0" indent="0" algn="ctr">
              <a:buNone/>
            </a:pPr>
            <a:r>
              <a:rPr lang="en-GB" sz="3200" b="1">
                <a:cs typeface="Calibri"/>
              </a:rPr>
              <a:t>Reflecting on experiences </a:t>
            </a:r>
            <a:endParaRPr lang="en-GB" b="1">
              <a:cs typeface="Calibri"/>
            </a:endParaRPr>
          </a:p>
          <a:p>
            <a:pPr marL="0" indent="0" algn="ctr">
              <a:buNone/>
            </a:pPr>
            <a:endParaRPr lang="en-GB" sz="3200" b="1" dirty="0">
              <a:ea typeface="+mn-lt"/>
              <a:cs typeface="+mn-lt"/>
            </a:endParaRPr>
          </a:p>
          <a:p>
            <a:endParaRPr lang="en-GB" dirty="0">
              <a:cs typeface="Calibri"/>
            </a:endParaRPr>
          </a:p>
        </p:txBody>
      </p:sp>
      <p:pic>
        <p:nvPicPr>
          <p:cNvPr id="6" name="Picture 5" descr="A close up of a logo&#10;&#10;Description automatically generated">
            <a:extLst>
              <a:ext uri="{FF2B5EF4-FFF2-40B4-BE49-F238E27FC236}">
                <a16:creationId xmlns:a16="http://schemas.microsoft.com/office/drawing/2014/main" id="{1270FFAE-9C45-44F2-85C4-CEC927A3F4D3}"/>
              </a:ext>
            </a:extLst>
          </p:cNvPr>
          <p:cNvPicPr>
            <a:picLocks noChangeAspect="1"/>
          </p:cNvPicPr>
          <p:nvPr/>
        </p:nvPicPr>
        <p:blipFill>
          <a:blip r:embed="rId2"/>
          <a:stretch>
            <a:fillRect/>
          </a:stretch>
        </p:blipFill>
        <p:spPr>
          <a:xfrm>
            <a:off x="1607017" y="2261447"/>
            <a:ext cx="3651849" cy="3222325"/>
          </a:xfrm>
          <a:prstGeom prst="rect">
            <a:avLst/>
          </a:prstGeom>
        </p:spPr>
      </p:pic>
    </p:spTree>
    <p:extLst>
      <p:ext uri="{BB962C8B-B14F-4D97-AF65-F5344CB8AC3E}">
        <p14:creationId xmlns:p14="http://schemas.microsoft.com/office/powerpoint/2010/main" val="353433409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6E067-3497-487B-B5F7-532A1D862261}"/>
              </a:ext>
            </a:extLst>
          </p:cNvPr>
          <p:cNvSpPr>
            <a:spLocks noGrp="1"/>
          </p:cNvSpPr>
          <p:nvPr>
            <p:ph type="title"/>
          </p:nvPr>
        </p:nvSpPr>
        <p:spPr>
          <a:solidFill>
            <a:srgbClr val="FFFF00"/>
          </a:solidFill>
        </p:spPr>
        <p:txBody>
          <a:bodyPr/>
          <a:lstStyle/>
          <a:p>
            <a:pPr algn="ctr"/>
            <a:r>
              <a:rPr lang="en-GB" b="1">
                <a:latin typeface="Calibri"/>
                <a:cs typeface="Calibri"/>
              </a:rPr>
              <a:t>Reflecting on experiences </a:t>
            </a:r>
            <a:endParaRPr lang="en-US" b="1">
              <a:cs typeface="Calibri Light"/>
            </a:endParaRPr>
          </a:p>
        </p:txBody>
      </p:sp>
      <p:sp>
        <p:nvSpPr>
          <p:cNvPr id="3" name="Content Placeholder 2">
            <a:extLst>
              <a:ext uri="{FF2B5EF4-FFF2-40B4-BE49-F238E27FC236}">
                <a16:creationId xmlns:a16="http://schemas.microsoft.com/office/drawing/2014/main" id="{CAD8D9FD-0969-47B9-A4DB-95EA5D49EA81}"/>
              </a:ext>
            </a:extLst>
          </p:cNvPr>
          <p:cNvSpPr>
            <a:spLocks noGrp="1"/>
          </p:cNvSpPr>
          <p:nvPr>
            <p:ph idx="1"/>
          </p:nvPr>
        </p:nvSpPr>
        <p:spPr/>
        <p:txBody>
          <a:bodyPr vert="horz" lIns="91440" tIns="45720" rIns="91440" bIns="45720" rtlCol="0" anchor="t">
            <a:normAutofit/>
          </a:bodyPr>
          <a:lstStyle/>
          <a:p>
            <a:endParaRPr lang="en-GB" dirty="0">
              <a:cs typeface="Calibri"/>
            </a:endParaRPr>
          </a:p>
          <a:p>
            <a:r>
              <a:rPr lang="en-GB">
                <a:cs typeface="Calibri"/>
              </a:rPr>
              <a:t>Reflecting on experiences </a:t>
            </a:r>
            <a:endParaRPr lang="en-GB" dirty="0">
              <a:cs typeface="Calibri"/>
            </a:endParaRPr>
          </a:p>
          <a:p>
            <a:endParaRPr lang="en-GB" dirty="0">
              <a:cs typeface="Calibri"/>
            </a:endParaRPr>
          </a:p>
          <a:p>
            <a:endParaRPr lang="en-GB" dirty="0">
              <a:cs typeface="Calibri"/>
            </a:endParaRPr>
          </a:p>
        </p:txBody>
      </p:sp>
    </p:spTree>
    <p:extLst>
      <p:ext uri="{BB962C8B-B14F-4D97-AF65-F5344CB8AC3E}">
        <p14:creationId xmlns:p14="http://schemas.microsoft.com/office/powerpoint/2010/main" val="409612094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93DAF5-B052-43E1-BFD8-CBFDC29E457F}"/>
              </a:ext>
            </a:extLst>
          </p:cNvPr>
          <p:cNvSpPr>
            <a:spLocks noGrp="1"/>
          </p:cNvSpPr>
          <p:nvPr>
            <p:ph type="title"/>
          </p:nvPr>
        </p:nvSpPr>
        <p:spPr>
          <a:solidFill>
            <a:srgbClr val="FFFF00"/>
          </a:solidFill>
          <a:ln>
            <a:solidFill>
              <a:srgbClr val="4472C4"/>
            </a:solidFill>
          </a:ln>
        </p:spPr>
        <p:txBody>
          <a:bodyPr/>
          <a:lstStyle/>
          <a:p>
            <a:pPr algn="ctr"/>
            <a:r>
              <a:rPr lang="en-GB" b="1" dirty="0">
                <a:cs typeface="Calibri Light" panose="020F0302020204030204"/>
              </a:rPr>
              <a:t>Case Studies</a:t>
            </a:r>
          </a:p>
        </p:txBody>
      </p:sp>
      <p:sp>
        <p:nvSpPr>
          <p:cNvPr id="3" name="Text Placeholder 2">
            <a:extLst>
              <a:ext uri="{FF2B5EF4-FFF2-40B4-BE49-F238E27FC236}">
                <a16:creationId xmlns:a16="http://schemas.microsoft.com/office/drawing/2014/main" id="{7DD78A42-1CA8-4D8E-8B26-FCDDBBF60278}"/>
              </a:ext>
            </a:extLst>
          </p:cNvPr>
          <p:cNvSpPr>
            <a:spLocks noGrp="1"/>
          </p:cNvSpPr>
          <p:nvPr>
            <p:ph type="body" idx="1"/>
          </p:nvPr>
        </p:nvSpPr>
        <p:spPr>
          <a:ln>
            <a:solidFill>
              <a:srgbClr val="4472C4"/>
            </a:solidFill>
          </a:ln>
        </p:spPr>
        <p:txBody>
          <a:bodyPr>
            <a:normAutofit/>
          </a:bodyPr>
          <a:lstStyle/>
          <a:p>
            <a:pPr algn="ctr"/>
            <a:r>
              <a:rPr lang="en-GB" sz="3200" dirty="0">
                <a:solidFill>
                  <a:srgbClr val="FFC000"/>
                </a:solidFill>
                <a:cs typeface="Calibri"/>
              </a:rPr>
              <a:t>Case Study A</a:t>
            </a:r>
          </a:p>
        </p:txBody>
      </p:sp>
      <p:sp>
        <p:nvSpPr>
          <p:cNvPr id="4" name="Content Placeholder 3">
            <a:extLst>
              <a:ext uri="{FF2B5EF4-FFF2-40B4-BE49-F238E27FC236}">
                <a16:creationId xmlns:a16="http://schemas.microsoft.com/office/drawing/2014/main" id="{C88D6BE1-43A3-467E-A951-3E4F963CBBA5}"/>
              </a:ext>
            </a:extLst>
          </p:cNvPr>
          <p:cNvSpPr>
            <a:spLocks noGrp="1"/>
          </p:cNvSpPr>
          <p:nvPr>
            <p:ph sz="half" idx="2"/>
          </p:nvPr>
        </p:nvSpPr>
        <p:spPr>
          <a:ln>
            <a:solidFill>
              <a:srgbClr val="4472C4"/>
            </a:solidFill>
          </a:ln>
        </p:spPr>
        <p:txBody>
          <a:bodyPr vert="horz" lIns="91440" tIns="45720" rIns="91440" bIns="45720" rtlCol="0" anchor="t">
            <a:normAutofit/>
          </a:bodyPr>
          <a:lstStyle/>
          <a:p>
            <a:pPr marL="0" indent="0">
              <a:buNone/>
            </a:pPr>
            <a:r>
              <a:rPr lang="en-GB" dirty="0">
                <a:ea typeface="+mn-lt"/>
                <a:cs typeface="+mn-lt"/>
              </a:rPr>
              <a:t>Siân is 45 and is an experienced health care assistant. She works on a male surgical ward in a large hospital. Siân works as part of a team of health care assistants, registered nurses and other professionals...</a:t>
            </a:r>
            <a:endParaRPr lang="en-US" dirty="0"/>
          </a:p>
        </p:txBody>
      </p:sp>
      <p:sp>
        <p:nvSpPr>
          <p:cNvPr id="5" name="Text Placeholder 4">
            <a:extLst>
              <a:ext uri="{FF2B5EF4-FFF2-40B4-BE49-F238E27FC236}">
                <a16:creationId xmlns:a16="http://schemas.microsoft.com/office/drawing/2014/main" id="{9A2D5ED2-5EA2-4653-8BA2-4208799AB93E}"/>
              </a:ext>
            </a:extLst>
          </p:cNvPr>
          <p:cNvSpPr>
            <a:spLocks noGrp="1"/>
          </p:cNvSpPr>
          <p:nvPr>
            <p:ph type="body" sz="quarter" idx="3"/>
          </p:nvPr>
        </p:nvSpPr>
        <p:spPr>
          <a:ln>
            <a:solidFill>
              <a:srgbClr val="4472C4"/>
            </a:solidFill>
          </a:ln>
        </p:spPr>
        <p:txBody>
          <a:bodyPr>
            <a:normAutofit/>
          </a:bodyPr>
          <a:lstStyle/>
          <a:p>
            <a:pPr algn="ctr"/>
            <a:r>
              <a:rPr lang="en-GB" sz="3200" dirty="0">
                <a:solidFill>
                  <a:srgbClr val="FFC000"/>
                </a:solidFill>
                <a:cs typeface="Calibri"/>
              </a:rPr>
              <a:t>Case Study B</a:t>
            </a:r>
            <a:endParaRPr lang="en-GB">
              <a:solidFill>
                <a:srgbClr val="FFC000"/>
              </a:solidFill>
              <a:cs typeface="Calibri" panose="020F0502020204030204"/>
            </a:endParaRPr>
          </a:p>
        </p:txBody>
      </p:sp>
      <p:sp>
        <p:nvSpPr>
          <p:cNvPr id="6" name="Content Placeholder 5">
            <a:extLst>
              <a:ext uri="{FF2B5EF4-FFF2-40B4-BE49-F238E27FC236}">
                <a16:creationId xmlns:a16="http://schemas.microsoft.com/office/drawing/2014/main" id="{06DBCD08-CA6C-4B27-9E9D-3633B60ABF80}"/>
              </a:ext>
            </a:extLst>
          </p:cNvPr>
          <p:cNvSpPr>
            <a:spLocks noGrp="1"/>
          </p:cNvSpPr>
          <p:nvPr>
            <p:ph sz="quarter" idx="4"/>
          </p:nvPr>
        </p:nvSpPr>
        <p:spPr>
          <a:ln>
            <a:solidFill>
              <a:srgbClr val="4472C4"/>
            </a:solidFill>
          </a:ln>
        </p:spPr>
        <p:txBody>
          <a:bodyPr vert="horz" lIns="91440" tIns="45720" rIns="91440" bIns="45720" rtlCol="0" anchor="t">
            <a:normAutofit/>
          </a:bodyPr>
          <a:lstStyle/>
          <a:p>
            <a:pPr marL="0" indent="0">
              <a:buNone/>
            </a:pPr>
            <a:r>
              <a:rPr lang="en-GB" dirty="0">
                <a:ea typeface="+mn-lt"/>
                <a:cs typeface="+mn-lt"/>
              </a:rPr>
              <a:t>Gwen is 80 years old and is a Welsh speaker. She lives alone in her own home and is living with dementia. Gwen’s husband recently passed away and since then she has been finding it difficult to manage some daily living activities...</a:t>
            </a:r>
            <a:endParaRPr lang="en-GB" dirty="0">
              <a:cs typeface="Calibri"/>
            </a:endParaRPr>
          </a:p>
        </p:txBody>
      </p:sp>
      <p:pic>
        <p:nvPicPr>
          <p:cNvPr id="7" name="Picture 7" descr="A picture containing drawing&#10;&#10;Description automatically generated">
            <a:extLst>
              <a:ext uri="{FF2B5EF4-FFF2-40B4-BE49-F238E27FC236}">
                <a16:creationId xmlns:a16="http://schemas.microsoft.com/office/drawing/2014/main" id="{D741F490-A4ED-47C3-9D15-4A9C53E1ADB8}"/>
              </a:ext>
            </a:extLst>
          </p:cNvPr>
          <p:cNvPicPr>
            <a:picLocks noChangeAspect="1"/>
          </p:cNvPicPr>
          <p:nvPr/>
        </p:nvPicPr>
        <p:blipFill>
          <a:blip r:embed="rId2"/>
          <a:stretch>
            <a:fillRect/>
          </a:stretch>
        </p:blipFill>
        <p:spPr>
          <a:xfrm>
            <a:off x="4417534" y="4856043"/>
            <a:ext cx="1171575" cy="1171575"/>
          </a:xfrm>
          <a:prstGeom prst="rect">
            <a:avLst/>
          </a:prstGeom>
        </p:spPr>
      </p:pic>
      <p:pic>
        <p:nvPicPr>
          <p:cNvPr id="8" name="Picture 8" descr="A close up of a sign&#10;&#10;Description automatically generated">
            <a:extLst>
              <a:ext uri="{FF2B5EF4-FFF2-40B4-BE49-F238E27FC236}">
                <a16:creationId xmlns:a16="http://schemas.microsoft.com/office/drawing/2014/main" id="{79AD3F1B-3672-49E7-A18F-3EF2BEC37337}"/>
              </a:ext>
            </a:extLst>
          </p:cNvPr>
          <p:cNvPicPr>
            <a:picLocks noChangeAspect="1"/>
          </p:cNvPicPr>
          <p:nvPr/>
        </p:nvPicPr>
        <p:blipFill>
          <a:blip r:embed="rId3"/>
          <a:stretch>
            <a:fillRect/>
          </a:stretch>
        </p:blipFill>
        <p:spPr>
          <a:xfrm>
            <a:off x="9812457" y="5218171"/>
            <a:ext cx="2041763" cy="1482486"/>
          </a:xfrm>
          <a:prstGeom prst="rect">
            <a:avLst/>
          </a:prstGeom>
        </p:spPr>
      </p:pic>
    </p:spTree>
    <p:extLst>
      <p:ext uri="{BB962C8B-B14F-4D97-AF65-F5344CB8AC3E}">
        <p14:creationId xmlns:p14="http://schemas.microsoft.com/office/powerpoint/2010/main" val="77353307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6E067-3497-487B-B5F7-532A1D862261}"/>
              </a:ext>
            </a:extLst>
          </p:cNvPr>
          <p:cNvSpPr>
            <a:spLocks noGrp="1"/>
          </p:cNvSpPr>
          <p:nvPr>
            <p:ph type="title"/>
          </p:nvPr>
        </p:nvSpPr>
        <p:spPr>
          <a:solidFill>
            <a:srgbClr val="FFFF00"/>
          </a:solidFill>
        </p:spPr>
        <p:txBody>
          <a:bodyPr/>
          <a:lstStyle/>
          <a:p>
            <a:pPr algn="ctr"/>
            <a:r>
              <a:rPr lang="en-GB" b="1">
                <a:latin typeface="Calibri"/>
                <a:ea typeface="+mj-lt"/>
                <a:cs typeface="Calibri"/>
              </a:rPr>
              <a:t>Core Values &amp; Principles of Care</a:t>
            </a:r>
          </a:p>
        </p:txBody>
      </p:sp>
      <p:sp>
        <p:nvSpPr>
          <p:cNvPr id="3" name="Content Placeholder 2">
            <a:extLst>
              <a:ext uri="{FF2B5EF4-FFF2-40B4-BE49-F238E27FC236}">
                <a16:creationId xmlns:a16="http://schemas.microsoft.com/office/drawing/2014/main" id="{CAD8D9FD-0969-47B9-A4DB-95EA5D49EA81}"/>
              </a:ext>
            </a:extLst>
          </p:cNvPr>
          <p:cNvSpPr>
            <a:spLocks noGrp="1"/>
          </p:cNvSpPr>
          <p:nvPr>
            <p:ph sz="half" idx="1"/>
          </p:nvPr>
        </p:nvSpPr>
        <p:spPr/>
        <p:txBody>
          <a:bodyPr vert="horz" lIns="91440" tIns="45720" rIns="91440" bIns="45720" rtlCol="0" anchor="t">
            <a:normAutofit/>
          </a:bodyPr>
          <a:lstStyle/>
          <a:p>
            <a:endParaRPr lang="en-GB" dirty="0">
              <a:cs typeface="Calibri"/>
            </a:endParaRPr>
          </a:p>
          <a:p>
            <a:endParaRPr lang="en-GB" dirty="0">
              <a:cs typeface="Calibri"/>
            </a:endParaRPr>
          </a:p>
        </p:txBody>
      </p:sp>
      <p:sp>
        <p:nvSpPr>
          <p:cNvPr id="4" name="Content Placeholder 3">
            <a:extLst>
              <a:ext uri="{FF2B5EF4-FFF2-40B4-BE49-F238E27FC236}">
                <a16:creationId xmlns:a16="http://schemas.microsoft.com/office/drawing/2014/main" id="{FE4C8391-DC73-4633-9966-359A6401BDEF}"/>
              </a:ext>
            </a:extLst>
          </p:cNvPr>
          <p:cNvSpPr>
            <a:spLocks noGrp="1"/>
          </p:cNvSpPr>
          <p:nvPr>
            <p:ph sz="half" idx="2"/>
          </p:nvPr>
        </p:nvSpPr>
        <p:spPr/>
        <p:txBody>
          <a:bodyPr vert="horz" lIns="91440" tIns="45720" rIns="91440" bIns="45720" rtlCol="0" anchor="t">
            <a:normAutofit/>
          </a:bodyPr>
          <a:lstStyle/>
          <a:p>
            <a:pPr marL="0" indent="0" algn="ctr">
              <a:buNone/>
            </a:pPr>
            <a:endParaRPr lang="en-GB" sz="3200" b="1" dirty="0">
              <a:cs typeface="Calibri"/>
            </a:endParaRPr>
          </a:p>
          <a:p>
            <a:pPr marL="0" indent="0" algn="ctr">
              <a:buNone/>
            </a:pPr>
            <a:endParaRPr lang="en-GB" sz="3200" b="1" dirty="0">
              <a:cs typeface="Calibri"/>
            </a:endParaRPr>
          </a:p>
          <a:p>
            <a:pPr marL="0" indent="0" algn="ctr">
              <a:buNone/>
            </a:pPr>
            <a:r>
              <a:rPr lang="en-GB" b="1">
                <a:cs typeface="Calibri"/>
              </a:rPr>
              <a:t>Partnership and team working</a:t>
            </a:r>
          </a:p>
          <a:p>
            <a:pPr marL="0" indent="0" algn="ctr">
              <a:buNone/>
            </a:pPr>
            <a:endParaRPr lang="en-GB" sz="3200" b="1" dirty="0">
              <a:ea typeface="+mn-lt"/>
              <a:cs typeface="+mn-lt"/>
            </a:endParaRPr>
          </a:p>
          <a:p>
            <a:endParaRPr lang="en-GB" dirty="0">
              <a:cs typeface="Calibri"/>
            </a:endParaRPr>
          </a:p>
        </p:txBody>
      </p:sp>
      <p:pic>
        <p:nvPicPr>
          <p:cNvPr id="6" name="Picture 5" descr="A close up of a logo&#10;&#10;Description automatically generated">
            <a:extLst>
              <a:ext uri="{FF2B5EF4-FFF2-40B4-BE49-F238E27FC236}">
                <a16:creationId xmlns:a16="http://schemas.microsoft.com/office/drawing/2014/main" id="{1270FFAE-9C45-44F2-85C4-CEC927A3F4D3}"/>
              </a:ext>
            </a:extLst>
          </p:cNvPr>
          <p:cNvPicPr>
            <a:picLocks noChangeAspect="1"/>
          </p:cNvPicPr>
          <p:nvPr/>
        </p:nvPicPr>
        <p:blipFill>
          <a:blip r:embed="rId2"/>
          <a:stretch>
            <a:fillRect/>
          </a:stretch>
        </p:blipFill>
        <p:spPr>
          <a:xfrm>
            <a:off x="1607017" y="2261447"/>
            <a:ext cx="3651849" cy="3222325"/>
          </a:xfrm>
          <a:prstGeom prst="rect">
            <a:avLst/>
          </a:prstGeom>
        </p:spPr>
      </p:pic>
    </p:spTree>
    <p:extLst>
      <p:ext uri="{BB962C8B-B14F-4D97-AF65-F5344CB8AC3E}">
        <p14:creationId xmlns:p14="http://schemas.microsoft.com/office/powerpoint/2010/main" val="25450816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 name="Rectangle 31">
            <a:extLst>
              <a:ext uri="{FF2B5EF4-FFF2-40B4-BE49-F238E27FC236}">
                <a16:creationId xmlns:a16="http://schemas.microsoft.com/office/drawing/2014/main" id="{5434194B-EB56-4062-98C6-CB72F287E3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0022124" cy="6858000"/>
          </a:xfrm>
          <a:prstGeom prst="rect">
            <a:avLst/>
          </a:prstGeom>
          <a:gradFill>
            <a:gsLst>
              <a:gs pos="0">
                <a:schemeClr val="accent6"/>
              </a:gs>
              <a:gs pos="25000">
                <a:schemeClr val="accent6"/>
              </a:gs>
              <a:gs pos="94000">
                <a:schemeClr val="accent1"/>
              </a:gs>
              <a:gs pos="100000">
                <a:schemeClr val="accent1"/>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33">
            <a:extLst>
              <a:ext uri="{FF2B5EF4-FFF2-40B4-BE49-F238E27FC236}">
                <a16:creationId xmlns:a16="http://schemas.microsoft.com/office/drawing/2014/main" id="{B3746DB1-35A8-422F-9955-4F8E75DBB07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itle 1">
            <a:extLst>
              <a:ext uri="{FF2B5EF4-FFF2-40B4-BE49-F238E27FC236}">
                <a16:creationId xmlns:a16="http://schemas.microsoft.com/office/drawing/2014/main" id="{CDD34750-652D-FC49-85CC-0D442747B51C}"/>
              </a:ext>
            </a:extLst>
          </p:cNvPr>
          <p:cNvSpPr>
            <a:spLocks noGrp="1"/>
          </p:cNvSpPr>
          <p:nvPr>
            <p:ph type="ctrTitle"/>
          </p:nvPr>
        </p:nvSpPr>
        <p:spPr>
          <a:xfrm>
            <a:off x="5157753" y="3974099"/>
            <a:ext cx="6722955" cy="2333694"/>
          </a:xfrm>
          <a:solidFill>
            <a:srgbClr val="FFFF00"/>
          </a:solidFill>
        </p:spPr>
        <p:txBody>
          <a:bodyPr anchor="t">
            <a:normAutofit/>
          </a:bodyPr>
          <a:lstStyle/>
          <a:p>
            <a:br>
              <a:rPr lang="en-US" sz="4000" b="1" dirty="0">
                <a:solidFill>
                  <a:srgbClr val="000000"/>
                </a:solidFill>
                <a:cs typeface="Calibri Light"/>
              </a:rPr>
            </a:br>
            <a:r>
              <a:rPr lang="en-US" sz="4400" b="1" dirty="0">
                <a:solidFill>
                  <a:srgbClr val="000000"/>
                </a:solidFill>
                <a:cs typeface="Calibri Light"/>
              </a:rPr>
              <a:t>Core Values and Principles of Care</a:t>
            </a:r>
          </a:p>
        </p:txBody>
      </p:sp>
      <p:sp>
        <p:nvSpPr>
          <p:cNvPr id="31" name="Freeform 57">
            <a:extLst>
              <a:ext uri="{FF2B5EF4-FFF2-40B4-BE49-F238E27FC236}">
                <a16:creationId xmlns:a16="http://schemas.microsoft.com/office/drawing/2014/main" id="{B817D9AD-5E85-4E85-AC3E-43E24FA91A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580219"/>
            <a:ext cx="4383459" cy="5287256"/>
          </a:xfrm>
          <a:custGeom>
            <a:avLst/>
            <a:gdLst>
              <a:gd name="connsiteX0" fmla="*/ 1504462 w 4383459"/>
              <a:gd name="connsiteY0" fmla="*/ 0 h 5287256"/>
              <a:gd name="connsiteX1" fmla="*/ 4383459 w 4383459"/>
              <a:gd name="connsiteY1" fmla="*/ 2878997 h 5287256"/>
              <a:gd name="connsiteX2" fmla="*/ 3114137 w 4383459"/>
              <a:gd name="connsiteY2" fmla="*/ 5266307 h 5287256"/>
              <a:gd name="connsiteX3" fmla="*/ 3079653 w 4383459"/>
              <a:gd name="connsiteY3" fmla="*/ 5287256 h 5287256"/>
              <a:gd name="connsiteX4" fmla="*/ 0 w 4383459"/>
              <a:gd name="connsiteY4" fmla="*/ 5287256 h 5287256"/>
              <a:gd name="connsiteX5" fmla="*/ 0 w 4383459"/>
              <a:gd name="connsiteY5" fmla="*/ 427769 h 5287256"/>
              <a:gd name="connsiteX6" fmla="*/ 132161 w 4383459"/>
              <a:gd name="connsiteY6" fmla="*/ 347480 h 5287256"/>
              <a:gd name="connsiteX7" fmla="*/ 1504462 w 4383459"/>
              <a:gd name="connsiteY7" fmla="*/ 0 h 5287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3459" h="5287256">
                <a:moveTo>
                  <a:pt x="1504462" y="0"/>
                </a:moveTo>
                <a:cubicBezTo>
                  <a:pt x="3094488" y="0"/>
                  <a:pt x="4383459" y="1288971"/>
                  <a:pt x="4383459" y="2878997"/>
                </a:cubicBezTo>
                <a:cubicBezTo>
                  <a:pt x="4383459" y="3872763"/>
                  <a:pt x="3879955" y="4748930"/>
                  <a:pt x="3114137" y="5266307"/>
                </a:cubicBezTo>
                <a:lnTo>
                  <a:pt x="3079653" y="5287256"/>
                </a:lnTo>
                <a:lnTo>
                  <a:pt x="0" y="5287256"/>
                </a:lnTo>
                <a:lnTo>
                  <a:pt x="0" y="427769"/>
                </a:lnTo>
                <a:lnTo>
                  <a:pt x="132161" y="347480"/>
                </a:lnTo>
                <a:cubicBezTo>
                  <a:pt x="540096" y="125876"/>
                  <a:pt x="1007579" y="0"/>
                  <a:pt x="1504462" y="0"/>
                </a:cubicBezTo>
                <a:close/>
              </a:path>
            </a:pathLst>
          </a:custGeom>
          <a:solidFill>
            <a:srgbClr val="FFFFFF"/>
          </a:solidFill>
          <a:ln>
            <a:gradFill>
              <a:gsLst>
                <a:gs pos="0">
                  <a:schemeClr val="accent6"/>
                </a:gs>
                <a:gs pos="23000">
                  <a:schemeClr val="accent6"/>
                </a:gs>
                <a:gs pos="83000">
                  <a:schemeClr val="accent1"/>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3" name="Freeform: Shape 37">
            <a:extLst>
              <a:ext uri="{FF2B5EF4-FFF2-40B4-BE49-F238E27FC236}">
                <a16:creationId xmlns:a16="http://schemas.microsoft.com/office/drawing/2014/main" id="{F0810290-E788-4DE3-B716-DBE58CC6A8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12946" y="0"/>
            <a:ext cx="4185112" cy="3170097"/>
          </a:xfrm>
          <a:custGeom>
            <a:avLst/>
            <a:gdLst>
              <a:gd name="connsiteX0" fmla="*/ 301225 w 4185112"/>
              <a:gd name="connsiteY0" fmla="*/ 0 h 3170097"/>
              <a:gd name="connsiteX1" fmla="*/ 3883887 w 4185112"/>
              <a:gd name="connsiteY1" fmla="*/ 0 h 3170097"/>
              <a:gd name="connsiteX2" fmla="*/ 3932552 w 4185112"/>
              <a:gd name="connsiteY2" fmla="*/ 80105 h 3170097"/>
              <a:gd name="connsiteX3" fmla="*/ 4185112 w 4185112"/>
              <a:gd name="connsiteY3" fmla="*/ 1077541 h 3170097"/>
              <a:gd name="connsiteX4" fmla="*/ 2092556 w 4185112"/>
              <a:gd name="connsiteY4" fmla="*/ 3170097 h 3170097"/>
              <a:gd name="connsiteX5" fmla="*/ 0 w 4185112"/>
              <a:gd name="connsiteY5" fmla="*/ 1077541 h 3170097"/>
              <a:gd name="connsiteX6" fmla="*/ 252561 w 4185112"/>
              <a:gd name="connsiteY6" fmla="*/ 80105 h 3170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5112" h="3170097">
                <a:moveTo>
                  <a:pt x="301225" y="0"/>
                </a:moveTo>
                <a:lnTo>
                  <a:pt x="3883887" y="0"/>
                </a:lnTo>
                <a:lnTo>
                  <a:pt x="3932552" y="80105"/>
                </a:lnTo>
                <a:cubicBezTo>
                  <a:pt x="4093621" y="376606"/>
                  <a:pt x="4185112" y="716389"/>
                  <a:pt x="4185112" y="1077541"/>
                </a:cubicBezTo>
                <a:cubicBezTo>
                  <a:pt x="4185112" y="2233228"/>
                  <a:pt x="3248243" y="3170097"/>
                  <a:pt x="2092556" y="3170097"/>
                </a:cubicBezTo>
                <a:cubicBezTo>
                  <a:pt x="936869" y="3170097"/>
                  <a:pt x="0" y="2233228"/>
                  <a:pt x="0" y="1077541"/>
                </a:cubicBezTo>
                <a:cubicBezTo>
                  <a:pt x="0" y="716389"/>
                  <a:pt x="91491" y="376606"/>
                  <a:pt x="252561" y="80105"/>
                </a:cubicBezTo>
                <a:close/>
              </a:path>
            </a:pathLst>
          </a:custGeom>
          <a:solidFill>
            <a:srgbClr val="FFFFFF"/>
          </a:solidFill>
          <a:ln>
            <a:gradFill>
              <a:gsLst>
                <a:gs pos="0">
                  <a:schemeClr val="accent6"/>
                </a:gs>
                <a:gs pos="23000">
                  <a:schemeClr val="accent6"/>
                </a:gs>
                <a:gs pos="83000">
                  <a:schemeClr val="accent1"/>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6" name="Picture 8" descr="A close up of a logo&#10;&#10;Description automatically generated">
            <a:extLst>
              <a:ext uri="{FF2B5EF4-FFF2-40B4-BE49-F238E27FC236}">
                <a16:creationId xmlns:a16="http://schemas.microsoft.com/office/drawing/2014/main" id="{96F49133-2044-4365-AB3E-3A3ECE4CDBA4}"/>
              </a:ext>
            </a:extLst>
          </p:cNvPr>
          <p:cNvPicPr>
            <a:picLocks noChangeAspect="1"/>
          </p:cNvPicPr>
          <p:nvPr/>
        </p:nvPicPr>
        <p:blipFill>
          <a:blip r:embed="rId3"/>
          <a:stretch>
            <a:fillRect/>
          </a:stretch>
        </p:blipFill>
        <p:spPr>
          <a:xfrm>
            <a:off x="5418595" y="490840"/>
            <a:ext cx="2754249" cy="1542379"/>
          </a:xfrm>
          <a:prstGeom prst="rect">
            <a:avLst/>
          </a:prstGeom>
        </p:spPr>
      </p:pic>
      <p:pic>
        <p:nvPicPr>
          <p:cNvPr id="2" name="Picture 5" descr="A close up of a sign&#10;&#10;Description automatically generated">
            <a:extLst>
              <a:ext uri="{FF2B5EF4-FFF2-40B4-BE49-F238E27FC236}">
                <a16:creationId xmlns:a16="http://schemas.microsoft.com/office/drawing/2014/main" id="{8BFCC2F2-40CE-42ED-98EF-10827021FE44}"/>
              </a:ext>
            </a:extLst>
          </p:cNvPr>
          <p:cNvPicPr>
            <a:picLocks noChangeAspect="1"/>
          </p:cNvPicPr>
          <p:nvPr/>
        </p:nvPicPr>
        <p:blipFill rotWithShape="1">
          <a:blip r:embed="rId4"/>
          <a:srcRect t="21639" r="2" b="9198"/>
          <a:stretch/>
        </p:blipFill>
        <p:spPr>
          <a:xfrm>
            <a:off x="323181" y="3224997"/>
            <a:ext cx="3163437" cy="2391505"/>
          </a:xfrm>
          <a:prstGeom prst="rect">
            <a:avLst/>
          </a:prstGeom>
        </p:spPr>
      </p:pic>
    </p:spTree>
    <p:extLst>
      <p:ext uri="{BB962C8B-B14F-4D97-AF65-F5344CB8AC3E}">
        <p14:creationId xmlns:p14="http://schemas.microsoft.com/office/powerpoint/2010/main" val="79662171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6E067-3497-487B-B5F7-532A1D862261}"/>
              </a:ext>
            </a:extLst>
          </p:cNvPr>
          <p:cNvSpPr>
            <a:spLocks noGrp="1"/>
          </p:cNvSpPr>
          <p:nvPr>
            <p:ph type="title"/>
          </p:nvPr>
        </p:nvSpPr>
        <p:spPr>
          <a:solidFill>
            <a:srgbClr val="FFFF00"/>
          </a:solidFill>
        </p:spPr>
        <p:txBody>
          <a:bodyPr/>
          <a:lstStyle/>
          <a:p>
            <a:pPr algn="ctr"/>
            <a:r>
              <a:rPr lang="en-GB" b="1">
                <a:latin typeface="Calibri"/>
                <a:cs typeface="Calibri"/>
              </a:rPr>
              <a:t>Partnership and team working</a:t>
            </a:r>
            <a:endParaRPr lang="en-US" b="1">
              <a:cs typeface="Calibri Light"/>
            </a:endParaRPr>
          </a:p>
        </p:txBody>
      </p:sp>
      <p:sp>
        <p:nvSpPr>
          <p:cNvPr id="3" name="Content Placeholder 2">
            <a:extLst>
              <a:ext uri="{FF2B5EF4-FFF2-40B4-BE49-F238E27FC236}">
                <a16:creationId xmlns:a16="http://schemas.microsoft.com/office/drawing/2014/main" id="{CAD8D9FD-0969-47B9-A4DB-95EA5D49EA81}"/>
              </a:ext>
            </a:extLst>
          </p:cNvPr>
          <p:cNvSpPr>
            <a:spLocks noGrp="1"/>
          </p:cNvSpPr>
          <p:nvPr>
            <p:ph idx="1"/>
          </p:nvPr>
        </p:nvSpPr>
        <p:spPr/>
        <p:txBody>
          <a:bodyPr vert="horz" lIns="91440" tIns="45720" rIns="91440" bIns="45720" rtlCol="0" anchor="t">
            <a:normAutofit/>
          </a:bodyPr>
          <a:lstStyle/>
          <a:p>
            <a:endParaRPr lang="en-GB" dirty="0">
              <a:cs typeface="Calibri"/>
            </a:endParaRPr>
          </a:p>
          <a:p>
            <a:r>
              <a:rPr lang="en-GB">
                <a:cs typeface="Calibri"/>
              </a:rPr>
              <a:t>Partnership and team working </a:t>
            </a:r>
            <a:endParaRPr lang="en-GB" dirty="0">
              <a:cs typeface="Calibri"/>
            </a:endParaRPr>
          </a:p>
          <a:p>
            <a:endParaRPr lang="en-GB" dirty="0">
              <a:cs typeface="Calibri"/>
            </a:endParaRPr>
          </a:p>
          <a:p>
            <a:endParaRPr lang="en-GB" dirty="0">
              <a:cs typeface="Calibri"/>
            </a:endParaRPr>
          </a:p>
        </p:txBody>
      </p:sp>
    </p:spTree>
    <p:extLst>
      <p:ext uri="{BB962C8B-B14F-4D97-AF65-F5344CB8AC3E}">
        <p14:creationId xmlns:p14="http://schemas.microsoft.com/office/powerpoint/2010/main" val="323800189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93DAF5-B052-43E1-BFD8-CBFDC29E457F}"/>
              </a:ext>
            </a:extLst>
          </p:cNvPr>
          <p:cNvSpPr>
            <a:spLocks noGrp="1"/>
          </p:cNvSpPr>
          <p:nvPr>
            <p:ph type="title"/>
          </p:nvPr>
        </p:nvSpPr>
        <p:spPr>
          <a:solidFill>
            <a:srgbClr val="FFFF00"/>
          </a:solidFill>
          <a:ln>
            <a:solidFill>
              <a:srgbClr val="4472C4"/>
            </a:solidFill>
          </a:ln>
        </p:spPr>
        <p:txBody>
          <a:bodyPr/>
          <a:lstStyle/>
          <a:p>
            <a:pPr algn="ctr"/>
            <a:r>
              <a:rPr lang="en-GB" b="1" dirty="0">
                <a:cs typeface="Calibri Light" panose="020F0302020204030204"/>
              </a:rPr>
              <a:t>Case Studies</a:t>
            </a:r>
          </a:p>
        </p:txBody>
      </p:sp>
      <p:sp>
        <p:nvSpPr>
          <p:cNvPr id="3" name="Text Placeholder 2">
            <a:extLst>
              <a:ext uri="{FF2B5EF4-FFF2-40B4-BE49-F238E27FC236}">
                <a16:creationId xmlns:a16="http://schemas.microsoft.com/office/drawing/2014/main" id="{7DD78A42-1CA8-4D8E-8B26-FCDDBBF60278}"/>
              </a:ext>
            </a:extLst>
          </p:cNvPr>
          <p:cNvSpPr>
            <a:spLocks noGrp="1"/>
          </p:cNvSpPr>
          <p:nvPr>
            <p:ph type="body" idx="1"/>
          </p:nvPr>
        </p:nvSpPr>
        <p:spPr>
          <a:ln>
            <a:solidFill>
              <a:srgbClr val="4472C4"/>
            </a:solidFill>
          </a:ln>
        </p:spPr>
        <p:txBody>
          <a:bodyPr>
            <a:normAutofit/>
          </a:bodyPr>
          <a:lstStyle/>
          <a:p>
            <a:pPr algn="ctr"/>
            <a:r>
              <a:rPr lang="en-GB" sz="3200" dirty="0">
                <a:solidFill>
                  <a:srgbClr val="FFC000"/>
                </a:solidFill>
                <a:cs typeface="Calibri"/>
              </a:rPr>
              <a:t>Case Study A</a:t>
            </a:r>
          </a:p>
        </p:txBody>
      </p:sp>
      <p:sp>
        <p:nvSpPr>
          <p:cNvPr id="4" name="Content Placeholder 3">
            <a:extLst>
              <a:ext uri="{FF2B5EF4-FFF2-40B4-BE49-F238E27FC236}">
                <a16:creationId xmlns:a16="http://schemas.microsoft.com/office/drawing/2014/main" id="{C88D6BE1-43A3-467E-A951-3E4F963CBBA5}"/>
              </a:ext>
            </a:extLst>
          </p:cNvPr>
          <p:cNvSpPr>
            <a:spLocks noGrp="1"/>
          </p:cNvSpPr>
          <p:nvPr>
            <p:ph sz="half" idx="2"/>
          </p:nvPr>
        </p:nvSpPr>
        <p:spPr>
          <a:ln>
            <a:solidFill>
              <a:srgbClr val="4472C4"/>
            </a:solidFill>
          </a:ln>
        </p:spPr>
        <p:txBody>
          <a:bodyPr vert="horz" lIns="91440" tIns="45720" rIns="91440" bIns="45720" rtlCol="0" anchor="t">
            <a:normAutofit/>
          </a:bodyPr>
          <a:lstStyle/>
          <a:p>
            <a:pPr marL="0" indent="0">
              <a:buNone/>
            </a:pPr>
            <a:r>
              <a:rPr lang="en-GB" dirty="0">
                <a:ea typeface="+mn-lt"/>
                <a:cs typeface="+mn-lt"/>
              </a:rPr>
              <a:t>Siân is 45 and is an experienced health care assistant. She works on a male surgical ward in a large hospital. Siân works as part of a team of health care assistants, registered nurses and other professionals...</a:t>
            </a:r>
            <a:endParaRPr lang="en-US" dirty="0"/>
          </a:p>
        </p:txBody>
      </p:sp>
      <p:sp>
        <p:nvSpPr>
          <p:cNvPr id="5" name="Text Placeholder 4">
            <a:extLst>
              <a:ext uri="{FF2B5EF4-FFF2-40B4-BE49-F238E27FC236}">
                <a16:creationId xmlns:a16="http://schemas.microsoft.com/office/drawing/2014/main" id="{9A2D5ED2-5EA2-4653-8BA2-4208799AB93E}"/>
              </a:ext>
            </a:extLst>
          </p:cNvPr>
          <p:cNvSpPr>
            <a:spLocks noGrp="1"/>
          </p:cNvSpPr>
          <p:nvPr>
            <p:ph type="body" sz="quarter" idx="3"/>
          </p:nvPr>
        </p:nvSpPr>
        <p:spPr>
          <a:ln>
            <a:solidFill>
              <a:srgbClr val="4472C4"/>
            </a:solidFill>
          </a:ln>
        </p:spPr>
        <p:txBody>
          <a:bodyPr>
            <a:normAutofit/>
          </a:bodyPr>
          <a:lstStyle/>
          <a:p>
            <a:pPr algn="ctr"/>
            <a:r>
              <a:rPr lang="en-GB" sz="3200" dirty="0">
                <a:solidFill>
                  <a:srgbClr val="FFC000"/>
                </a:solidFill>
                <a:cs typeface="Calibri"/>
              </a:rPr>
              <a:t>Case Study B</a:t>
            </a:r>
            <a:endParaRPr lang="en-GB">
              <a:solidFill>
                <a:srgbClr val="FFC000"/>
              </a:solidFill>
              <a:cs typeface="Calibri" panose="020F0502020204030204"/>
            </a:endParaRPr>
          </a:p>
        </p:txBody>
      </p:sp>
      <p:sp>
        <p:nvSpPr>
          <p:cNvPr id="6" name="Content Placeholder 5">
            <a:extLst>
              <a:ext uri="{FF2B5EF4-FFF2-40B4-BE49-F238E27FC236}">
                <a16:creationId xmlns:a16="http://schemas.microsoft.com/office/drawing/2014/main" id="{06DBCD08-CA6C-4B27-9E9D-3633B60ABF80}"/>
              </a:ext>
            </a:extLst>
          </p:cNvPr>
          <p:cNvSpPr>
            <a:spLocks noGrp="1"/>
          </p:cNvSpPr>
          <p:nvPr>
            <p:ph sz="quarter" idx="4"/>
          </p:nvPr>
        </p:nvSpPr>
        <p:spPr>
          <a:ln>
            <a:solidFill>
              <a:srgbClr val="4472C4"/>
            </a:solidFill>
          </a:ln>
        </p:spPr>
        <p:txBody>
          <a:bodyPr vert="horz" lIns="91440" tIns="45720" rIns="91440" bIns="45720" rtlCol="0" anchor="t">
            <a:normAutofit/>
          </a:bodyPr>
          <a:lstStyle/>
          <a:p>
            <a:pPr marL="0" indent="0">
              <a:buNone/>
            </a:pPr>
            <a:r>
              <a:rPr lang="en-GB" dirty="0">
                <a:ea typeface="+mn-lt"/>
                <a:cs typeface="+mn-lt"/>
              </a:rPr>
              <a:t>Gwen is 80 years old and is a Welsh speaker. She lives alone in her own home and is living with dementia. Gwen’s husband recently passed away and since then she has been finding it difficult to manage some daily living activities...</a:t>
            </a:r>
            <a:endParaRPr lang="en-GB" dirty="0">
              <a:cs typeface="Calibri"/>
            </a:endParaRPr>
          </a:p>
        </p:txBody>
      </p:sp>
      <p:pic>
        <p:nvPicPr>
          <p:cNvPr id="7" name="Picture 7" descr="A picture containing drawing&#10;&#10;Description automatically generated">
            <a:extLst>
              <a:ext uri="{FF2B5EF4-FFF2-40B4-BE49-F238E27FC236}">
                <a16:creationId xmlns:a16="http://schemas.microsoft.com/office/drawing/2014/main" id="{D741F490-A4ED-47C3-9D15-4A9C53E1ADB8}"/>
              </a:ext>
            </a:extLst>
          </p:cNvPr>
          <p:cNvPicPr>
            <a:picLocks noChangeAspect="1"/>
          </p:cNvPicPr>
          <p:nvPr/>
        </p:nvPicPr>
        <p:blipFill>
          <a:blip r:embed="rId2"/>
          <a:stretch>
            <a:fillRect/>
          </a:stretch>
        </p:blipFill>
        <p:spPr>
          <a:xfrm>
            <a:off x="4417534" y="4856043"/>
            <a:ext cx="1171575" cy="1171575"/>
          </a:xfrm>
          <a:prstGeom prst="rect">
            <a:avLst/>
          </a:prstGeom>
        </p:spPr>
      </p:pic>
      <p:pic>
        <p:nvPicPr>
          <p:cNvPr id="8" name="Picture 8" descr="A close up of a sign&#10;&#10;Description automatically generated">
            <a:extLst>
              <a:ext uri="{FF2B5EF4-FFF2-40B4-BE49-F238E27FC236}">
                <a16:creationId xmlns:a16="http://schemas.microsoft.com/office/drawing/2014/main" id="{79AD3F1B-3672-49E7-A18F-3EF2BEC37337}"/>
              </a:ext>
            </a:extLst>
          </p:cNvPr>
          <p:cNvPicPr>
            <a:picLocks noChangeAspect="1"/>
          </p:cNvPicPr>
          <p:nvPr/>
        </p:nvPicPr>
        <p:blipFill>
          <a:blip r:embed="rId3"/>
          <a:stretch>
            <a:fillRect/>
          </a:stretch>
        </p:blipFill>
        <p:spPr>
          <a:xfrm>
            <a:off x="9812457" y="5218171"/>
            <a:ext cx="2041763" cy="1482486"/>
          </a:xfrm>
          <a:prstGeom prst="rect">
            <a:avLst/>
          </a:prstGeom>
        </p:spPr>
      </p:pic>
    </p:spTree>
    <p:extLst>
      <p:ext uri="{BB962C8B-B14F-4D97-AF65-F5344CB8AC3E}">
        <p14:creationId xmlns:p14="http://schemas.microsoft.com/office/powerpoint/2010/main" val="23654908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6E067-3497-487B-B5F7-532A1D862261}"/>
              </a:ext>
            </a:extLst>
          </p:cNvPr>
          <p:cNvSpPr>
            <a:spLocks noGrp="1"/>
          </p:cNvSpPr>
          <p:nvPr>
            <p:ph type="title"/>
          </p:nvPr>
        </p:nvSpPr>
        <p:spPr/>
        <p:txBody>
          <a:bodyPr/>
          <a:lstStyle/>
          <a:p>
            <a:pPr algn="ctr"/>
            <a:r>
              <a:rPr lang="en-GB" dirty="0">
                <a:cs typeface="Calibri Light"/>
              </a:rPr>
              <a:t>Principles of Care</a:t>
            </a:r>
          </a:p>
        </p:txBody>
      </p:sp>
      <p:sp>
        <p:nvSpPr>
          <p:cNvPr id="3" name="Content Placeholder 2">
            <a:extLst>
              <a:ext uri="{FF2B5EF4-FFF2-40B4-BE49-F238E27FC236}">
                <a16:creationId xmlns:a16="http://schemas.microsoft.com/office/drawing/2014/main" id="{CAD8D9FD-0969-47B9-A4DB-95EA5D49EA81}"/>
              </a:ext>
            </a:extLst>
          </p:cNvPr>
          <p:cNvSpPr>
            <a:spLocks noGrp="1"/>
          </p:cNvSpPr>
          <p:nvPr>
            <p:ph idx="1"/>
          </p:nvPr>
        </p:nvSpPr>
        <p:spPr/>
        <p:txBody>
          <a:bodyPr vert="horz" lIns="91440" tIns="45720" rIns="91440" bIns="45720" rtlCol="0" anchor="t">
            <a:normAutofit/>
          </a:bodyPr>
          <a:lstStyle/>
          <a:p>
            <a:r>
              <a:rPr lang="en-GB" dirty="0">
                <a:ea typeface="+mn-lt"/>
                <a:cs typeface="+mn-lt"/>
              </a:rPr>
              <a:t>equality, diversity and inclusion</a:t>
            </a:r>
          </a:p>
          <a:p>
            <a:r>
              <a:rPr lang="en-GB" dirty="0">
                <a:ea typeface="+mn-lt"/>
                <a:cs typeface="+mn-lt"/>
              </a:rPr>
              <a:t>rights of the individual/child</a:t>
            </a:r>
          </a:p>
          <a:p>
            <a:r>
              <a:rPr lang="en-GB" dirty="0">
                <a:ea typeface="+mn-lt"/>
                <a:cs typeface="+mn-lt"/>
              </a:rPr>
              <a:t>beliefs and identity</a:t>
            </a:r>
          </a:p>
          <a:p>
            <a:r>
              <a:rPr lang="en-GB" dirty="0">
                <a:ea typeface="+mn-lt"/>
                <a:cs typeface="+mn-lt"/>
              </a:rPr>
              <a:t>identification and avoidance of unacceptable practices</a:t>
            </a:r>
          </a:p>
          <a:p>
            <a:r>
              <a:rPr lang="en-GB" dirty="0">
                <a:ea typeface="+mn-lt"/>
                <a:cs typeface="+mn-lt"/>
              </a:rPr>
              <a:t>safeguarding</a:t>
            </a:r>
          </a:p>
          <a:p>
            <a:r>
              <a:rPr lang="en-GB" dirty="0">
                <a:ea typeface="+mn-lt"/>
                <a:cs typeface="+mn-lt"/>
              </a:rPr>
              <a:t>empathy.</a:t>
            </a:r>
            <a:endParaRPr lang="en-GB" dirty="0">
              <a:cs typeface="Calibri"/>
            </a:endParaRPr>
          </a:p>
          <a:p>
            <a:endParaRPr lang="en-GB" dirty="0">
              <a:cs typeface="Calibri"/>
            </a:endParaRPr>
          </a:p>
        </p:txBody>
      </p:sp>
    </p:spTree>
    <p:extLst>
      <p:ext uri="{BB962C8B-B14F-4D97-AF65-F5344CB8AC3E}">
        <p14:creationId xmlns:p14="http://schemas.microsoft.com/office/powerpoint/2010/main" val="360538668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 name="Rectangle 31">
            <a:extLst>
              <a:ext uri="{FF2B5EF4-FFF2-40B4-BE49-F238E27FC236}">
                <a16:creationId xmlns:a16="http://schemas.microsoft.com/office/drawing/2014/main" id="{5434194B-EB56-4062-98C6-CB72F287E3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0022124" cy="6858000"/>
          </a:xfrm>
          <a:prstGeom prst="rect">
            <a:avLst/>
          </a:prstGeom>
          <a:gradFill>
            <a:gsLst>
              <a:gs pos="0">
                <a:schemeClr val="accent6"/>
              </a:gs>
              <a:gs pos="25000">
                <a:schemeClr val="accent6"/>
              </a:gs>
              <a:gs pos="94000">
                <a:schemeClr val="accent1"/>
              </a:gs>
              <a:gs pos="100000">
                <a:schemeClr val="accent1"/>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33">
            <a:extLst>
              <a:ext uri="{FF2B5EF4-FFF2-40B4-BE49-F238E27FC236}">
                <a16:creationId xmlns:a16="http://schemas.microsoft.com/office/drawing/2014/main" id="{B3746DB1-35A8-422F-9955-4F8E75DBB07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itle 1">
            <a:extLst>
              <a:ext uri="{FF2B5EF4-FFF2-40B4-BE49-F238E27FC236}">
                <a16:creationId xmlns:a16="http://schemas.microsoft.com/office/drawing/2014/main" id="{CDD34750-652D-FC49-85CC-0D442747B51C}"/>
              </a:ext>
            </a:extLst>
          </p:cNvPr>
          <p:cNvSpPr>
            <a:spLocks noGrp="1"/>
          </p:cNvSpPr>
          <p:nvPr>
            <p:ph type="ctrTitle"/>
          </p:nvPr>
        </p:nvSpPr>
        <p:spPr>
          <a:xfrm>
            <a:off x="5157753" y="3686552"/>
            <a:ext cx="6722955" cy="2621241"/>
          </a:xfrm>
          <a:solidFill>
            <a:srgbClr val="FFFF00"/>
          </a:solidFill>
        </p:spPr>
        <p:txBody>
          <a:bodyPr anchor="t">
            <a:normAutofit/>
          </a:bodyPr>
          <a:lstStyle/>
          <a:p>
            <a:br>
              <a:rPr lang="en-US" sz="4000" b="1" dirty="0">
                <a:solidFill>
                  <a:srgbClr val="000000"/>
                </a:solidFill>
                <a:cs typeface="Calibri Light"/>
              </a:rPr>
            </a:br>
            <a:r>
              <a:rPr lang="en-US" sz="4400" b="1" dirty="0">
                <a:solidFill>
                  <a:srgbClr val="000000"/>
                </a:solidFill>
                <a:cs typeface="Calibri Light"/>
              </a:rPr>
              <a:t>Core Values and Principles of Care</a:t>
            </a:r>
            <a:br>
              <a:rPr lang="en-US" sz="4400" b="1" dirty="0">
                <a:solidFill>
                  <a:srgbClr val="000000"/>
                </a:solidFill>
                <a:cs typeface="Calibri Light"/>
              </a:rPr>
            </a:br>
            <a:r>
              <a:rPr lang="en-US" sz="4400" b="1" dirty="0">
                <a:solidFill>
                  <a:srgbClr val="000000"/>
                </a:solidFill>
                <a:cs typeface="Calibri Light"/>
              </a:rPr>
              <a:t>Case Studies</a:t>
            </a:r>
          </a:p>
        </p:txBody>
      </p:sp>
      <p:sp>
        <p:nvSpPr>
          <p:cNvPr id="31" name="Freeform 57">
            <a:extLst>
              <a:ext uri="{FF2B5EF4-FFF2-40B4-BE49-F238E27FC236}">
                <a16:creationId xmlns:a16="http://schemas.microsoft.com/office/drawing/2014/main" id="{B817D9AD-5E85-4E85-AC3E-43E24FA91A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580219"/>
            <a:ext cx="4383459" cy="5287256"/>
          </a:xfrm>
          <a:custGeom>
            <a:avLst/>
            <a:gdLst>
              <a:gd name="connsiteX0" fmla="*/ 1504462 w 4383459"/>
              <a:gd name="connsiteY0" fmla="*/ 0 h 5287256"/>
              <a:gd name="connsiteX1" fmla="*/ 4383459 w 4383459"/>
              <a:gd name="connsiteY1" fmla="*/ 2878997 h 5287256"/>
              <a:gd name="connsiteX2" fmla="*/ 3114137 w 4383459"/>
              <a:gd name="connsiteY2" fmla="*/ 5266307 h 5287256"/>
              <a:gd name="connsiteX3" fmla="*/ 3079653 w 4383459"/>
              <a:gd name="connsiteY3" fmla="*/ 5287256 h 5287256"/>
              <a:gd name="connsiteX4" fmla="*/ 0 w 4383459"/>
              <a:gd name="connsiteY4" fmla="*/ 5287256 h 5287256"/>
              <a:gd name="connsiteX5" fmla="*/ 0 w 4383459"/>
              <a:gd name="connsiteY5" fmla="*/ 427769 h 5287256"/>
              <a:gd name="connsiteX6" fmla="*/ 132161 w 4383459"/>
              <a:gd name="connsiteY6" fmla="*/ 347480 h 5287256"/>
              <a:gd name="connsiteX7" fmla="*/ 1504462 w 4383459"/>
              <a:gd name="connsiteY7" fmla="*/ 0 h 5287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3459" h="5287256">
                <a:moveTo>
                  <a:pt x="1504462" y="0"/>
                </a:moveTo>
                <a:cubicBezTo>
                  <a:pt x="3094488" y="0"/>
                  <a:pt x="4383459" y="1288971"/>
                  <a:pt x="4383459" y="2878997"/>
                </a:cubicBezTo>
                <a:cubicBezTo>
                  <a:pt x="4383459" y="3872763"/>
                  <a:pt x="3879955" y="4748930"/>
                  <a:pt x="3114137" y="5266307"/>
                </a:cubicBezTo>
                <a:lnTo>
                  <a:pt x="3079653" y="5287256"/>
                </a:lnTo>
                <a:lnTo>
                  <a:pt x="0" y="5287256"/>
                </a:lnTo>
                <a:lnTo>
                  <a:pt x="0" y="427769"/>
                </a:lnTo>
                <a:lnTo>
                  <a:pt x="132161" y="347480"/>
                </a:lnTo>
                <a:cubicBezTo>
                  <a:pt x="540096" y="125876"/>
                  <a:pt x="1007579" y="0"/>
                  <a:pt x="1504462" y="0"/>
                </a:cubicBezTo>
                <a:close/>
              </a:path>
            </a:pathLst>
          </a:custGeom>
          <a:solidFill>
            <a:srgbClr val="FFFFFF"/>
          </a:solidFill>
          <a:ln>
            <a:gradFill>
              <a:gsLst>
                <a:gs pos="0">
                  <a:schemeClr val="accent6"/>
                </a:gs>
                <a:gs pos="23000">
                  <a:schemeClr val="accent6"/>
                </a:gs>
                <a:gs pos="83000">
                  <a:schemeClr val="accent1"/>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3" name="Freeform: Shape 37">
            <a:extLst>
              <a:ext uri="{FF2B5EF4-FFF2-40B4-BE49-F238E27FC236}">
                <a16:creationId xmlns:a16="http://schemas.microsoft.com/office/drawing/2014/main" id="{F0810290-E788-4DE3-B716-DBE58CC6A8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12946" y="0"/>
            <a:ext cx="4185112" cy="3170097"/>
          </a:xfrm>
          <a:custGeom>
            <a:avLst/>
            <a:gdLst>
              <a:gd name="connsiteX0" fmla="*/ 301225 w 4185112"/>
              <a:gd name="connsiteY0" fmla="*/ 0 h 3170097"/>
              <a:gd name="connsiteX1" fmla="*/ 3883887 w 4185112"/>
              <a:gd name="connsiteY1" fmla="*/ 0 h 3170097"/>
              <a:gd name="connsiteX2" fmla="*/ 3932552 w 4185112"/>
              <a:gd name="connsiteY2" fmla="*/ 80105 h 3170097"/>
              <a:gd name="connsiteX3" fmla="*/ 4185112 w 4185112"/>
              <a:gd name="connsiteY3" fmla="*/ 1077541 h 3170097"/>
              <a:gd name="connsiteX4" fmla="*/ 2092556 w 4185112"/>
              <a:gd name="connsiteY4" fmla="*/ 3170097 h 3170097"/>
              <a:gd name="connsiteX5" fmla="*/ 0 w 4185112"/>
              <a:gd name="connsiteY5" fmla="*/ 1077541 h 3170097"/>
              <a:gd name="connsiteX6" fmla="*/ 252561 w 4185112"/>
              <a:gd name="connsiteY6" fmla="*/ 80105 h 3170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5112" h="3170097">
                <a:moveTo>
                  <a:pt x="301225" y="0"/>
                </a:moveTo>
                <a:lnTo>
                  <a:pt x="3883887" y="0"/>
                </a:lnTo>
                <a:lnTo>
                  <a:pt x="3932552" y="80105"/>
                </a:lnTo>
                <a:cubicBezTo>
                  <a:pt x="4093621" y="376606"/>
                  <a:pt x="4185112" y="716389"/>
                  <a:pt x="4185112" y="1077541"/>
                </a:cubicBezTo>
                <a:cubicBezTo>
                  <a:pt x="4185112" y="2233228"/>
                  <a:pt x="3248243" y="3170097"/>
                  <a:pt x="2092556" y="3170097"/>
                </a:cubicBezTo>
                <a:cubicBezTo>
                  <a:pt x="936869" y="3170097"/>
                  <a:pt x="0" y="2233228"/>
                  <a:pt x="0" y="1077541"/>
                </a:cubicBezTo>
                <a:cubicBezTo>
                  <a:pt x="0" y="716389"/>
                  <a:pt x="91491" y="376606"/>
                  <a:pt x="252561" y="80105"/>
                </a:cubicBezTo>
                <a:close/>
              </a:path>
            </a:pathLst>
          </a:custGeom>
          <a:solidFill>
            <a:srgbClr val="FFFFFF"/>
          </a:solidFill>
          <a:ln>
            <a:gradFill>
              <a:gsLst>
                <a:gs pos="0">
                  <a:schemeClr val="accent6"/>
                </a:gs>
                <a:gs pos="23000">
                  <a:schemeClr val="accent6"/>
                </a:gs>
                <a:gs pos="83000">
                  <a:schemeClr val="accent1"/>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6" name="Picture 8" descr="A close up of a logo&#10;&#10;Description automatically generated">
            <a:extLst>
              <a:ext uri="{FF2B5EF4-FFF2-40B4-BE49-F238E27FC236}">
                <a16:creationId xmlns:a16="http://schemas.microsoft.com/office/drawing/2014/main" id="{96F49133-2044-4365-AB3E-3A3ECE4CDBA4}"/>
              </a:ext>
            </a:extLst>
          </p:cNvPr>
          <p:cNvPicPr>
            <a:picLocks noChangeAspect="1"/>
          </p:cNvPicPr>
          <p:nvPr/>
        </p:nvPicPr>
        <p:blipFill>
          <a:blip r:embed="rId3"/>
          <a:stretch>
            <a:fillRect/>
          </a:stretch>
        </p:blipFill>
        <p:spPr>
          <a:xfrm>
            <a:off x="5418595" y="490840"/>
            <a:ext cx="2754249" cy="1542379"/>
          </a:xfrm>
          <a:prstGeom prst="rect">
            <a:avLst/>
          </a:prstGeom>
        </p:spPr>
      </p:pic>
      <p:pic>
        <p:nvPicPr>
          <p:cNvPr id="2" name="Picture 5" descr="A close up of a sign&#10;&#10;Description automatically generated">
            <a:extLst>
              <a:ext uri="{FF2B5EF4-FFF2-40B4-BE49-F238E27FC236}">
                <a16:creationId xmlns:a16="http://schemas.microsoft.com/office/drawing/2014/main" id="{8BFCC2F2-40CE-42ED-98EF-10827021FE44}"/>
              </a:ext>
            </a:extLst>
          </p:cNvPr>
          <p:cNvPicPr>
            <a:picLocks noChangeAspect="1"/>
          </p:cNvPicPr>
          <p:nvPr/>
        </p:nvPicPr>
        <p:blipFill rotWithShape="1">
          <a:blip r:embed="rId4"/>
          <a:srcRect t="21639" r="2" b="9198"/>
          <a:stretch/>
        </p:blipFill>
        <p:spPr>
          <a:xfrm>
            <a:off x="323181" y="3224997"/>
            <a:ext cx="3163437" cy="2391505"/>
          </a:xfrm>
          <a:prstGeom prst="rect">
            <a:avLst/>
          </a:prstGeom>
        </p:spPr>
      </p:pic>
    </p:spTree>
    <p:extLst>
      <p:ext uri="{BB962C8B-B14F-4D97-AF65-F5344CB8AC3E}">
        <p14:creationId xmlns:p14="http://schemas.microsoft.com/office/powerpoint/2010/main" val="420327955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93DAF5-B052-43E1-BFD8-CBFDC29E457F}"/>
              </a:ext>
            </a:extLst>
          </p:cNvPr>
          <p:cNvSpPr>
            <a:spLocks noGrp="1"/>
          </p:cNvSpPr>
          <p:nvPr>
            <p:ph type="title"/>
          </p:nvPr>
        </p:nvSpPr>
        <p:spPr>
          <a:solidFill>
            <a:srgbClr val="FFFF00"/>
          </a:solidFill>
          <a:ln>
            <a:solidFill>
              <a:srgbClr val="4472C4"/>
            </a:solidFill>
          </a:ln>
        </p:spPr>
        <p:txBody>
          <a:bodyPr/>
          <a:lstStyle/>
          <a:p>
            <a:pPr algn="ctr"/>
            <a:r>
              <a:rPr lang="en-GB" b="1" dirty="0">
                <a:cs typeface="Calibri Light" panose="020F0302020204030204"/>
              </a:rPr>
              <a:t>Case Studies</a:t>
            </a:r>
          </a:p>
        </p:txBody>
      </p:sp>
      <p:sp>
        <p:nvSpPr>
          <p:cNvPr id="3" name="Text Placeholder 2">
            <a:extLst>
              <a:ext uri="{FF2B5EF4-FFF2-40B4-BE49-F238E27FC236}">
                <a16:creationId xmlns:a16="http://schemas.microsoft.com/office/drawing/2014/main" id="{7DD78A42-1CA8-4D8E-8B26-FCDDBBF60278}"/>
              </a:ext>
            </a:extLst>
          </p:cNvPr>
          <p:cNvSpPr>
            <a:spLocks noGrp="1"/>
          </p:cNvSpPr>
          <p:nvPr>
            <p:ph type="body" idx="1"/>
          </p:nvPr>
        </p:nvSpPr>
        <p:spPr>
          <a:ln>
            <a:solidFill>
              <a:srgbClr val="4472C4"/>
            </a:solidFill>
          </a:ln>
        </p:spPr>
        <p:txBody>
          <a:bodyPr>
            <a:normAutofit/>
          </a:bodyPr>
          <a:lstStyle/>
          <a:p>
            <a:pPr algn="ctr"/>
            <a:r>
              <a:rPr lang="en-GB" sz="3200" dirty="0">
                <a:solidFill>
                  <a:srgbClr val="FFC000"/>
                </a:solidFill>
                <a:cs typeface="Calibri"/>
              </a:rPr>
              <a:t>Case Study A</a:t>
            </a:r>
          </a:p>
        </p:txBody>
      </p:sp>
      <p:sp>
        <p:nvSpPr>
          <p:cNvPr id="4" name="Content Placeholder 3">
            <a:extLst>
              <a:ext uri="{FF2B5EF4-FFF2-40B4-BE49-F238E27FC236}">
                <a16:creationId xmlns:a16="http://schemas.microsoft.com/office/drawing/2014/main" id="{C88D6BE1-43A3-467E-A951-3E4F963CBBA5}"/>
              </a:ext>
            </a:extLst>
          </p:cNvPr>
          <p:cNvSpPr>
            <a:spLocks noGrp="1"/>
          </p:cNvSpPr>
          <p:nvPr>
            <p:ph sz="half" idx="2"/>
          </p:nvPr>
        </p:nvSpPr>
        <p:spPr>
          <a:ln>
            <a:solidFill>
              <a:srgbClr val="4472C4"/>
            </a:solidFill>
          </a:ln>
        </p:spPr>
        <p:txBody>
          <a:bodyPr vert="horz" lIns="91440" tIns="45720" rIns="91440" bIns="45720" rtlCol="0" anchor="t">
            <a:normAutofit/>
          </a:bodyPr>
          <a:lstStyle/>
          <a:p>
            <a:pPr marL="0" indent="0">
              <a:buNone/>
            </a:pPr>
            <a:r>
              <a:rPr lang="en-GB" dirty="0">
                <a:ea typeface="+mn-lt"/>
                <a:cs typeface="+mn-lt"/>
              </a:rPr>
              <a:t>Siân is 45 and is an experienced health care assistant. She works on a male surgical ward in a large hospital. Siân works as part of a team of health care assistants, registered nurses and other professionals...</a:t>
            </a:r>
            <a:endParaRPr lang="en-US" dirty="0"/>
          </a:p>
        </p:txBody>
      </p:sp>
      <p:sp>
        <p:nvSpPr>
          <p:cNvPr id="5" name="Text Placeholder 4">
            <a:extLst>
              <a:ext uri="{FF2B5EF4-FFF2-40B4-BE49-F238E27FC236}">
                <a16:creationId xmlns:a16="http://schemas.microsoft.com/office/drawing/2014/main" id="{9A2D5ED2-5EA2-4653-8BA2-4208799AB93E}"/>
              </a:ext>
            </a:extLst>
          </p:cNvPr>
          <p:cNvSpPr>
            <a:spLocks noGrp="1"/>
          </p:cNvSpPr>
          <p:nvPr>
            <p:ph type="body" sz="quarter" idx="3"/>
          </p:nvPr>
        </p:nvSpPr>
        <p:spPr>
          <a:ln>
            <a:solidFill>
              <a:srgbClr val="4472C4"/>
            </a:solidFill>
          </a:ln>
        </p:spPr>
        <p:txBody>
          <a:bodyPr>
            <a:normAutofit/>
          </a:bodyPr>
          <a:lstStyle/>
          <a:p>
            <a:pPr algn="ctr"/>
            <a:r>
              <a:rPr lang="en-GB" sz="3200" dirty="0">
                <a:solidFill>
                  <a:srgbClr val="FFC000"/>
                </a:solidFill>
                <a:cs typeface="Calibri"/>
              </a:rPr>
              <a:t>Case Study B</a:t>
            </a:r>
            <a:endParaRPr lang="en-GB">
              <a:solidFill>
                <a:srgbClr val="FFC000"/>
              </a:solidFill>
              <a:cs typeface="Calibri" panose="020F0502020204030204"/>
            </a:endParaRPr>
          </a:p>
        </p:txBody>
      </p:sp>
      <p:sp>
        <p:nvSpPr>
          <p:cNvPr id="6" name="Content Placeholder 5">
            <a:extLst>
              <a:ext uri="{FF2B5EF4-FFF2-40B4-BE49-F238E27FC236}">
                <a16:creationId xmlns:a16="http://schemas.microsoft.com/office/drawing/2014/main" id="{06DBCD08-CA6C-4B27-9E9D-3633B60ABF80}"/>
              </a:ext>
            </a:extLst>
          </p:cNvPr>
          <p:cNvSpPr>
            <a:spLocks noGrp="1"/>
          </p:cNvSpPr>
          <p:nvPr>
            <p:ph sz="quarter" idx="4"/>
          </p:nvPr>
        </p:nvSpPr>
        <p:spPr>
          <a:ln>
            <a:solidFill>
              <a:srgbClr val="4472C4"/>
            </a:solidFill>
          </a:ln>
        </p:spPr>
        <p:txBody>
          <a:bodyPr vert="horz" lIns="91440" tIns="45720" rIns="91440" bIns="45720" rtlCol="0" anchor="t">
            <a:normAutofit/>
          </a:bodyPr>
          <a:lstStyle/>
          <a:p>
            <a:pPr marL="0" indent="0">
              <a:buNone/>
            </a:pPr>
            <a:r>
              <a:rPr lang="en-GB" dirty="0">
                <a:ea typeface="+mn-lt"/>
                <a:cs typeface="+mn-lt"/>
              </a:rPr>
              <a:t>Gwen is 80 years old and is a Welsh speaker. She lives alone in her own home and is living with dementia. Gwen’s husband recently passed away and since then she has been finding it difficult to manage some daily living activities...</a:t>
            </a:r>
            <a:endParaRPr lang="en-GB" dirty="0">
              <a:cs typeface="Calibri"/>
            </a:endParaRPr>
          </a:p>
        </p:txBody>
      </p:sp>
      <p:pic>
        <p:nvPicPr>
          <p:cNvPr id="7" name="Picture 7" descr="A picture containing drawing&#10;&#10;Description automatically generated">
            <a:extLst>
              <a:ext uri="{FF2B5EF4-FFF2-40B4-BE49-F238E27FC236}">
                <a16:creationId xmlns:a16="http://schemas.microsoft.com/office/drawing/2014/main" id="{D741F490-A4ED-47C3-9D15-4A9C53E1ADB8}"/>
              </a:ext>
            </a:extLst>
          </p:cNvPr>
          <p:cNvPicPr>
            <a:picLocks noChangeAspect="1"/>
          </p:cNvPicPr>
          <p:nvPr/>
        </p:nvPicPr>
        <p:blipFill>
          <a:blip r:embed="rId2"/>
          <a:stretch>
            <a:fillRect/>
          </a:stretch>
        </p:blipFill>
        <p:spPr>
          <a:xfrm>
            <a:off x="4417534" y="4856043"/>
            <a:ext cx="1171575" cy="1171575"/>
          </a:xfrm>
          <a:prstGeom prst="rect">
            <a:avLst/>
          </a:prstGeom>
        </p:spPr>
      </p:pic>
      <p:pic>
        <p:nvPicPr>
          <p:cNvPr id="8" name="Picture 8" descr="A close up of a sign&#10;&#10;Description automatically generated">
            <a:extLst>
              <a:ext uri="{FF2B5EF4-FFF2-40B4-BE49-F238E27FC236}">
                <a16:creationId xmlns:a16="http://schemas.microsoft.com/office/drawing/2014/main" id="{79AD3F1B-3672-49E7-A18F-3EF2BEC37337}"/>
              </a:ext>
            </a:extLst>
          </p:cNvPr>
          <p:cNvPicPr>
            <a:picLocks noChangeAspect="1"/>
          </p:cNvPicPr>
          <p:nvPr/>
        </p:nvPicPr>
        <p:blipFill>
          <a:blip r:embed="rId3"/>
          <a:stretch>
            <a:fillRect/>
          </a:stretch>
        </p:blipFill>
        <p:spPr>
          <a:xfrm>
            <a:off x="9812457" y="5218171"/>
            <a:ext cx="2041763" cy="1482486"/>
          </a:xfrm>
          <a:prstGeom prst="rect">
            <a:avLst/>
          </a:prstGeom>
        </p:spPr>
      </p:pic>
    </p:spTree>
    <p:extLst>
      <p:ext uri="{BB962C8B-B14F-4D97-AF65-F5344CB8AC3E}">
        <p14:creationId xmlns:p14="http://schemas.microsoft.com/office/powerpoint/2010/main" val="122982386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93DAF5-B052-43E1-BFD8-CBFDC29E457F}"/>
              </a:ext>
            </a:extLst>
          </p:cNvPr>
          <p:cNvSpPr>
            <a:spLocks noGrp="1"/>
          </p:cNvSpPr>
          <p:nvPr>
            <p:ph type="title"/>
          </p:nvPr>
        </p:nvSpPr>
        <p:spPr>
          <a:solidFill>
            <a:srgbClr val="FFFF00"/>
          </a:solidFill>
          <a:ln>
            <a:solidFill>
              <a:srgbClr val="4472C4"/>
            </a:solidFill>
          </a:ln>
        </p:spPr>
        <p:txBody>
          <a:bodyPr/>
          <a:lstStyle/>
          <a:p>
            <a:pPr algn="ctr"/>
            <a:r>
              <a:rPr lang="en-GB" b="1" dirty="0">
                <a:cs typeface="Calibri Light" panose="020F0302020204030204"/>
              </a:rPr>
              <a:t>Case Study B – Principles of Care</a:t>
            </a:r>
          </a:p>
        </p:txBody>
      </p:sp>
      <p:sp>
        <p:nvSpPr>
          <p:cNvPr id="5" name="Text Placeholder 4">
            <a:extLst>
              <a:ext uri="{FF2B5EF4-FFF2-40B4-BE49-F238E27FC236}">
                <a16:creationId xmlns:a16="http://schemas.microsoft.com/office/drawing/2014/main" id="{9A2D5ED2-5EA2-4653-8BA2-4208799AB93E}"/>
              </a:ext>
            </a:extLst>
          </p:cNvPr>
          <p:cNvSpPr>
            <a:spLocks noGrp="1"/>
          </p:cNvSpPr>
          <p:nvPr>
            <p:ph type="body" sz="quarter" idx="3"/>
          </p:nvPr>
        </p:nvSpPr>
        <p:spPr>
          <a:ln>
            <a:solidFill>
              <a:srgbClr val="4472C4"/>
            </a:solidFill>
          </a:ln>
        </p:spPr>
        <p:txBody>
          <a:bodyPr>
            <a:normAutofit/>
          </a:bodyPr>
          <a:lstStyle/>
          <a:p>
            <a:pPr algn="ctr"/>
            <a:r>
              <a:rPr lang="en-GB" sz="3200" dirty="0">
                <a:solidFill>
                  <a:srgbClr val="FFC000"/>
                </a:solidFill>
                <a:cs typeface="Calibri"/>
              </a:rPr>
              <a:t>Case Study B</a:t>
            </a:r>
            <a:endParaRPr lang="en-GB">
              <a:solidFill>
                <a:srgbClr val="FFC000"/>
              </a:solidFill>
              <a:cs typeface="Calibri" panose="020F0502020204030204"/>
            </a:endParaRPr>
          </a:p>
        </p:txBody>
      </p:sp>
      <p:sp>
        <p:nvSpPr>
          <p:cNvPr id="6" name="Content Placeholder 5">
            <a:extLst>
              <a:ext uri="{FF2B5EF4-FFF2-40B4-BE49-F238E27FC236}">
                <a16:creationId xmlns:a16="http://schemas.microsoft.com/office/drawing/2014/main" id="{06DBCD08-CA6C-4B27-9E9D-3633B60ABF80}"/>
              </a:ext>
            </a:extLst>
          </p:cNvPr>
          <p:cNvSpPr>
            <a:spLocks noGrp="1"/>
          </p:cNvSpPr>
          <p:nvPr>
            <p:ph sz="quarter" idx="4"/>
          </p:nvPr>
        </p:nvSpPr>
        <p:spPr>
          <a:ln>
            <a:solidFill>
              <a:srgbClr val="4472C4"/>
            </a:solidFill>
          </a:ln>
        </p:spPr>
        <p:txBody>
          <a:bodyPr vert="horz" lIns="91440" tIns="45720" rIns="91440" bIns="45720" rtlCol="0" anchor="t">
            <a:normAutofit/>
          </a:bodyPr>
          <a:lstStyle/>
          <a:p>
            <a:pPr marL="0" indent="0">
              <a:buNone/>
            </a:pPr>
            <a:r>
              <a:rPr lang="en-GB" dirty="0">
                <a:ea typeface="+mn-lt"/>
                <a:cs typeface="+mn-lt"/>
              </a:rPr>
              <a:t>Gwen is 80 years old and is a Welsh speaker. She lives alone in her own home and is living with dementia. Gwen’s husband recently passed away and since then she has been finding it difficult to manage some daily living activities...</a:t>
            </a:r>
            <a:endParaRPr lang="en-GB" dirty="0">
              <a:cs typeface="Calibri"/>
            </a:endParaRPr>
          </a:p>
        </p:txBody>
      </p:sp>
      <p:pic>
        <p:nvPicPr>
          <p:cNvPr id="8" name="Picture 8" descr="A close up of a sign&#10;&#10;Description automatically generated">
            <a:extLst>
              <a:ext uri="{FF2B5EF4-FFF2-40B4-BE49-F238E27FC236}">
                <a16:creationId xmlns:a16="http://schemas.microsoft.com/office/drawing/2014/main" id="{79AD3F1B-3672-49E7-A18F-3EF2BEC37337}"/>
              </a:ext>
            </a:extLst>
          </p:cNvPr>
          <p:cNvPicPr>
            <a:picLocks noChangeAspect="1"/>
          </p:cNvPicPr>
          <p:nvPr/>
        </p:nvPicPr>
        <p:blipFill>
          <a:blip r:embed="rId2"/>
          <a:stretch>
            <a:fillRect/>
          </a:stretch>
        </p:blipFill>
        <p:spPr>
          <a:xfrm>
            <a:off x="9812457" y="5218171"/>
            <a:ext cx="2041763" cy="1482486"/>
          </a:xfrm>
          <a:prstGeom prst="rect">
            <a:avLst/>
          </a:prstGeom>
        </p:spPr>
      </p:pic>
      <p:pic>
        <p:nvPicPr>
          <p:cNvPr id="14" name="Picture 13" descr="A close up of a logo&#10;&#10;Description automatically generated">
            <a:extLst>
              <a:ext uri="{FF2B5EF4-FFF2-40B4-BE49-F238E27FC236}">
                <a16:creationId xmlns:a16="http://schemas.microsoft.com/office/drawing/2014/main" id="{ADD010A7-D157-4E83-8E9B-E75F84AB0BBD}"/>
              </a:ext>
            </a:extLst>
          </p:cNvPr>
          <p:cNvPicPr>
            <a:picLocks noChangeAspect="1"/>
          </p:cNvPicPr>
          <p:nvPr/>
        </p:nvPicPr>
        <p:blipFill>
          <a:blip r:embed="rId3"/>
          <a:stretch>
            <a:fillRect/>
          </a:stretch>
        </p:blipFill>
        <p:spPr>
          <a:xfrm>
            <a:off x="1545565" y="1868157"/>
            <a:ext cx="3651849" cy="3222325"/>
          </a:xfrm>
          <a:prstGeom prst="rect">
            <a:avLst/>
          </a:prstGeom>
        </p:spPr>
      </p:pic>
      <p:sp>
        <p:nvSpPr>
          <p:cNvPr id="16" name="Rectangle: Rounded Corners 15">
            <a:extLst>
              <a:ext uri="{FF2B5EF4-FFF2-40B4-BE49-F238E27FC236}">
                <a16:creationId xmlns:a16="http://schemas.microsoft.com/office/drawing/2014/main" id="{8BAFAC59-78AE-49CB-91C7-C204D95DFB73}"/>
              </a:ext>
            </a:extLst>
          </p:cNvPr>
          <p:cNvSpPr/>
          <p:nvPr/>
        </p:nvSpPr>
        <p:spPr>
          <a:xfrm>
            <a:off x="448573" y="5286555"/>
            <a:ext cx="5492150" cy="920150"/>
          </a:xfrm>
          <a:prstGeom prst="round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tx1"/>
                </a:solidFill>
                <a:cs typeface="Calibri"/>
              </a:rPr>
              <a:t>Practitioner or Individual</a:t>
            </a:r>
          </a:p>
        </p:txBody>
      </p:sp>
    </p:spTree>
    <p:extLst>
      <p:ext uri="{BB962C8B-B14F-4D97-AF65-F5344CB8AC3E}">
        <p14:creationId xmlns:p14="http://schemas.microsoft.com/office/powerpoint/2010/main" val="371235955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F3A2FD-BD0E-4F4A-9316-60462C357307}"/>
              </a:ext>
            </a:extLst>
          </p:cNvPr>
          <p:cNvSpPr>
            <a:spLocks noGrp="1"/>
          </p:cNvSpPr>
          <p:nvPr>
            <p:ph type="title"/>
          </p:nvPr>
        </p:nvSpPr>
        <p:spPr>
          <a:solidFill>
            <a:srgbClr val="FFFF00"/>
          </a:solidFill>
        </p:spPr>
        <p:txBody>
          <a:bodyPr/>
          <a:lstStyle/>
          <a:p>
            <a:pPr algn="ctr"/>
            <a:r>
              <a:rPr lang="en-GB" b="1" dirty="0">
                <a:ea typeface="+mj-lt"/>
                <a:cs typeface="+mj-lt"/>
              </a:rPr>
              <a:t>Case Study B – Principles of Care</a:t>
            </a:r>
            <a:endParaRPr lang="en-GB" dirty="0">
              <a:ea typeface="+mj-lt"/>
              <a:cs typeface="+mj-lt"/>
            </a:endParaRPr>
          </a:p>
        </p:txBody>
      </p:sp>
      <p:sp>
        <p:nvSpPr>
          <p:cNvPr id="3" name="Content Placeholder 2">
            <a:extLst>
              <a:ext uri="{FF2B5EF4-FFF2-40B4-BE49-F238E27FC236}">
                <a16:creationId xmlns:a16="http://schemas.microsoft.com/office/drawing/2014/main" id="{91CF9EC0-C3CD-41DE-8785-CBFFB1C28293}"/>
              </a:ext>
            </a:extLst>
          </p:cNvPr>
          <p:cNvSpPr>
            <a:spLocks noGrp="1"/>
          </p:cNvSpPr>
          <p:nvPr>
            <p:ph idx="1"/>
          </p:nvPr>
        </p:nvSpPr>
        <p:spPr>
          <a:xfrm>
            <a:off x="148087" y="1825625"/>
            <a:ext cx="11867071" cy="4912054"/>
          </a:xfrm>
          <a:ln>
            <a:solidFill>
              <a:schemeClr val="tx1"/>
            </a:solidFill>
          </a:ln>
        </p:spPr>
        <p:txBody>
          <a:bodyPr vert="horz" lIns="91440" tIns="45720" rIns="91440" bIns="45720" rtlCol="0" anchor="t">
            <a:normAutofit/>
          </a:bodyPr>
          <a:lstStyle/>
          <a:p>
            <a:pPr>
              <a:buNone/>
            </a:pPr>
            <a:r>
              <a:rPr lang="en-GB" dirty="0">
                <a:ea typeface="+mn-lt"/>
                <a:cs typeface="+mn-lt"/>
              </a:rPr>
              <a:t>Gwen is 80 years old and is a Welsh speaker. She lives alone in her own home and is living with dementia. Gwen’s husband recently passed away and since then she has been finding it difficult to manage some daily living activities. Her daughter Lowri has suggested that she should have some help at home as her mum is having difficulty with her personal hygiene, taking medication and cooking. </a:t>
            </a:r>
          </a:p>
          <a:p>
            <a:pPr>
              <a:buNone/>
            </a:pPr>
            <a:r>
              <a:rPr lang="en-GB" dirty="0">
                <a:ea typeface="+mn-lt"/>
                <a:cs typeface="+mn-lt"/>
              </a:rPr>
              <a:t>Gwen enjoys her garden and being outdoors but finds it a bit difficult to manage without support. She loves cooking and baking and has won many prizes for her cakes but is unable to bake now without help. She really enjoys socialising, music and watching films.</a:t>
            </a:r>
          </a:p>
          <a:p>
            <a:pPr marL="0" indent="0">
              <a:buNone/>
            </a:pPr>
            <a:endParaRPr lang="en-GB" dirty="0">
              <a:cs typeface="Calibri" panose="020F0502020204030204"/>
            </a:endParaRPr>
          </a:p>
        </p:txBody>
      </p:sp>
    </p:spTree>
    <p:extLst>
      <p:ext uri="{BB962C8B-B14F-4D97-AF65-F5344CB8AC3E}">
        <p14:creationId xmlns:p14="http://schemas.microsoft.com/office/powerpoint/2010/main" val="323797270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F3A2FD-BD0E-4F4A-9316-60462C357307}"/>
              </a:ext>
            </a:extLst>
          </p:cNvPr>
          <p:cNvSpPr>
            <a:spLocks noGrp="1"/>
          </p:cNvSpPr>
          <p:nvPr>
            <p:ph type="title"/>
          </p:nvPr>
        </p:nvSpPr>
        <p:spPr>
          <a:solidFill>
            <a:srgbClr val="FFFF00"/>
          </a:solidFill>
        </p:spPr>
        <p:txBody>
          <a:bodyPr/>
          <a:lstStyle/>
          <a:p>
            <a:pPr algn="ctr"/>
            <a:r>
              <a:rPr lang="en-GB" b="1" dirty="0">
                <a:ea typeface="+mj-lt"/>
                <a:cs typeface="+mj-lt"/>
              </a:rPr>
              <a:t>Case Study B – Principles of Care</a:t>
            </a:r>
            <a:endParaRPr lang="en-GB" dirty="0">
              <a:ea typeface="+mj-lt"/>
              <a:cs typeface="+mj-lt"/>
            </a:endParaRPr>
          </a:p>
        </p:txBody>
      </p:sp>
      <p:sp>
        <p:nvSpPr>
          <p:cNvPr id="3" name="Content Placeholder 2">
            <a:extLst>
              <a:ext uri="{FF2B5EF4-FFF2-40B4-BE49-F238E27FC236}">
                <a16:creationId xmlns:a16="http://schemas.microsoft.com/office/drawing/2014/main" id="{91CF9EC0-C3CD-41DE-8785-CBFFB1C28293}"/>
              </a:ext>
            </a:extLst>
          </p:cNvPr>
          <p:cNvSpPr>
            <a:spLocks noGrp="1"/>
          </p:cNvSpPr>
          <p:nvPr>
            <p:ph idx="1"/>
          </p:nvPr>
        </p:nvSpPr>
        <p:spPr>
          <a:xfrm>
            <a:off x="104955" y="1825625"/>
            <a:ext cx="11953335" cy="4912054"/>
          </a:xfrm>
          <a:ln>
            <a:solidFill>
              <a:schemeClr val="tx1"/>
            </a:solidFill>
          </a:ln>
        </p:spPr>
        <p:txBody>
          <a:bodyPr vert="horz" lIns="91440" tIns="45720" rIns="91440" bIns="45720" rtlCol="0" anchor="t">
            <a:normAutofit lnSpcReduction="10000"/>
          </a:bodyPr>
          <a:lstStyle/>
          <a:p>
            <a:pPr marL="0" indent="0">
              <a:buNone/>
            </a:pPr>
            <a:r>
              <a:rPr lang="en-GB" dirty="0">
                <a:ea typeface="+mn-lt"/>
                <a:cs typeface="+mn-lt"/>
              </a:rPr>
              <a:t>Lowri contacts social services to ask for an assessment for her mum. Jan is allocated as Gwen’s social worker as she also speaks Welsh. When Jan comes to visit, she introduces herself to Gwen in Welsh and explains that she is there to support her with decisions about the things that matter to her. Jan asks her what is important to her. Gwen says that she wants to stay in her own home, continue to take part in the community and to be able to meet with Welsh speaking friends. Gwen realises that she is having some difficulty in washing, dressing and cooking and doesn’t always remember to take her medication. Jan listens carefully to Gwen and asks her whether a care assistant visiting each morning, to help her wash and dress and to make her breakfast would be helpful. She also asks if Gwen would like to visit the Dementia Day Service where there are other Welsh speakers that she might know and may like to chat to. The Dementia Day Service has a garden, music and films and she could have a meal at lunchtime. Gwen isn’t sure but says she will visit to see what it is like.</a:t>
            </a:r>
          </a:p>
        </p:txBody>
      </p:sp>
    </p:spTree>
    <p:extLst>
      <p:ext uri="{BB962C8B-B14F-4D97-AF65-F5344CB8AC3E}">
        <p14:creationId xmlns:p14="http://schemas.microsoft.com/office/powerpoint/2010/main" val="351853069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F3A2FD-BD0E-4F4A-9316-60462C357307}"/>
              </a:ext>
            </a:extLst>
          </p:cNvPr>
          <p:cNvSpPr>
            <a:spLocks noGrp="1"/>
          </p:cNvSpPr>
          <p:nvPr>
            <p:ph type="title"/>
          </p:nvPr>
        </p:nvSpPr>
        <p:spPr>
          <a:solidFill>
            <a:srgbClr val="FFFF00"/>
          </a:solidFill>
        </p:spPr>
        <p:txBody>
          <a:bodyPr/>
          <a:lstStyle/>
          <a:p>
            <a:pPr algn="ctr"/>
            <a:r>
              <a:rPr lang="en-GB" b="1" dirty="0">
                <a:ea typeface="+mj-lt"/>
                <a:cs typeface="+mj-lt"/>
              </a:rPr>
              <a:t>Case Study B – Principles of Care</a:t>
            </a:r>
            <a:endParaRPr lang="en-GB" dirty="0">
              <a:ea typeface="+mj-lt"/>
              <a:cs typeface="+mj-lt"/>
            </a:endParaRPr>
          </a:p>
        </p:txBody>
      </p:sp>
      <p:sp>
        <p:nvSpPr>
          <p:cNvPr id="3" name="Content Placeholder 2">
            <a:extLst>
              <a:ext uri="{FF2B5EF4-FFF2-40B4-BE49-F238E27FC236}">
                <a16:creationId xmlns:a16="http://schemas.microsoft.com/office/drawing/2014/main" id="{91CF9EC0-C3CD-41DE-8785-CBFFB1C28293}"/>
              </a:ext>
            </a:extLst>
          </p:cNvPr>
          <p:cNvSpPr>
            <a:spLocks noGrp="1"/>
          </p:cNvSpPr>
          <p:nvPr>
            <p:ph idx="1"/>
          </p:nvPr>
        </p:nvSpPr>
        <p:spPr>
          <a:xfrm>
            <a:off x="104955" y="1825625"/>
            <a:ext cx="11924580" cy="4969564"/>
          </a:xfrm>
          <a:ln>
            <a:solidFill>
              <a:schemeClr val="tx1"/>
            </a:solidFill>
          </a:ln>
        </p:spPr>
        <p:txBody>
          <a:bodyPr vert="horz" lIns="91440" tIns="45720" rIns="91440" bIns="45720" rtlCol="0" anchor="t">
            <a:normAutofit lnSpcReduction="10000"/>
          </a:bodyPr>
          <a:lstStyle/>
          <a:p>
            <a:pPr marL="0" indent="0">
              <a:buNone/>
            </a:pPr>
            <a:r>
              <a:rPr lang="en-GB" dirty="0">
                <a:ea typeface="+mn-lt"/>
                <a:cs typeface="+mn-lt"/>
              </a:rPr>
              <a:t>When Gwen and Lowri arrive at the Dementia Day Service, they are greeted by a care assistant who introduces herself in Welsh and shows them around. The care assistant explains their person-centred approach to care and the various therapeutic activities, hobbies and interests offered. The care assistant asks Gwen what she would like to do. Gwen says that she would like to listen to music, watch films and work in the garden. She also wants to share her knowledge and skills of baking with others, in a supportive environment. Gwen can see that the Dementia Day Service could help her to do these things and that she can also chat with other Welsh speakers. The Dementia Day Service is run jointly by health and social care therapists and specialist nurses who work with the staff to help monitor and support people living with dementia. Transport is provided to and from the centre so Gwen can attend twice a week. Gwen feels that she wants to do this. </a:t>
            </a:r>
          </a:p>
        </p:txBody>
      </p:sp>
    </p:spTree>
    <p:extLst>
      <p:ext uri="{BB962C8B-B14F-4D97-AF65-F5344CB8AC3E}">
        <p14:creationId xmlns:p14="http://schemas.microsoft.com/office/powerpoint/2010/main" val="229308726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F3A2FD-BD0E-4F4A-9316-60462C357307}"/>
              </a:ext>
            </a:extLst>
          </p:cNvPr>
          <p:cNvSpPr>
            <a:spLocks noGrp="1"/>
          </p:cNvSpPr>
          <p:nvPr>
            <p:ph type="title"/>
          </p:nvPr>
        </p:nvSpPr>
        <p:spPr>
          <a:solidFill>
            <a:srgbClr val="FFFF00"/>
          </a:solidFill>
        </p:spPr>
        <p:txBody>
          <a:bodyPr/>
          <a:lstStyle/>
          <a:p>
            <a:pPr algn="ctr"/>
            <a:r>
              <a:rPr lang="en-GB" b="1" dirty="0">
                <a:ea typeface="+mj-lt"/>
                <a:cs typeface="+mj-lt"/>
              </a:rPr>
              <a:t>Case Study B – Principles of Care</a:t>
            </a:r>
            <a:endParaRPr lang="en-GB" dirty="0">
              <a:ea typeface="+mj-lt"/>
              <a:cs typeface="+mj-lt"/>
            </a:endParaRPr>
          </a:p>
        </p:txBody>
      </p:sp>
      <p:sp>
        <p:nvSpPr>
          <p:cNvPr id="3" name="Content Placeholder 2">
            <a:extLst>
              <a:ext uri="{FF2B5EF4-FFF2-40B4-BE49-F238E27FC236}">
                <a16:creationId xmlns:a16="http://schemas.microsoft.com/office/drawing/2014/main" id="{91CF9EC0-C3CD-41DE-8785-CBFFB1C28293}"/>
              </a:ext>
            </a:extLst>
          </p:cNvPr>
          <p:cNvSpPr>
            <a:spLocks noGrp="1"/>
          </p:cNvSpPr>
          <p:nvPr>
            <p:ph idx="1"/>
          </p:nvPr>
        </p:nvSpPr>
        <p:spPr>
          <a:xfrm>
            <a:off x="133710" y="1825625"/>
            <a:ext cx="11910203" cy="4955187"/>
          </a:xfrm>
          <a:ln>
            <a:solidFill>
              <a:schemeClr val="tx1"/>
            </a:solidFill>
          </a:ln>
        </p:spPr>
        <p:txBody>
          <a:bodyPr vert="horz" lIns="91440" tIns="45720" rIns="91440" bIns="45720" rtlCol="0" anchor="t">
            <a:normAutofit lnSpcReduction="10000"/>
          </a:bodyPr>
          <a:lstStyle/>
          <a:p>
            <a:pPr marL="0" indent="0">
              <a:buNone/>
            </a:pPr>
            <a:r>
              <a:rPr lang="en-GB" dirty="0">
                <a:ea typeface="+mn-lt"/>
                <a:cs typeface="+mn-lt"/>
              </a:rPr>
              <a:t>Following the care needs assessment, a care and support plan is put in place that includes Gwen’s strengths and her desired outcomes. Home care is arranged, and a care assistant visits Gwen three times a day, but only twice on the days she goes to the Dementia Day Service. Each morning visit involves the care assistant taking the key from the key safe outside, knocking on the door and letting herself into the house. She will ask Gwen if she is ready for her shower. The care assistant will speak clearly when asking Gwen what she would like to wear, help her to get the clothes from the wardrobe and prompt Gwen to make sure her fastenings are done up properly. The care assistant will then ask Gwen what she would like for breakfast. She will prepare this for Gwen, remind Gwen to take her tablets from the bubble pack, make sure that she swallows them and then chat to Gwen while she eats. She will return at lunchtime to make sure that Gwen has lunch on the days she doesn’t go to the Dementia Day Service.</a:t>
            </a:r>
            <a:endParaRPr lang="en-US" dirty="0"/>
          </a:p>
        </p:txBody>
      </p:sp>
    </p:spTree>
    <p:extLst>
      <p:ext uri="{BB962C8B-B14F-4D97-AF65-F5344CB8AC3E}">
        <p14:creationId xmlns:p14="http://schemas.microsoft.com/office/powerpoint/2010/main" val="3131142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9CD2D09-B1BB-4DF5-9E1C-3D21B21EDE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20431" y="0"/>
            <a:ext cx="6271569"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83355637-BA71-4F63-94C9-E77BF81BDFC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2" name="Title 1">
            <a:extLst>
              <a:ext uri="{FF2B5EF4-FFF2-40B4-BE49-F238E27FC236}">
                <a16:creationId xmlns:a16="http://schemas.microsoft.com/office/drawing/2014/main" id="{5B88B667-D2ED-4FCE-ADF3-2788EF5C0584}"/>
              </a:ext>
            </a:extLst>
          </p:cNvPr>
          <p:cNvSpPr>
            <a:spLocks noGrp="1"/>
          </p:cNvSpPr>
          <p:nvPr>
            <p:ph type="title"/>
          </p:nvPr>
        </p:nvSpPr>
        <p:spPr>
          <a:xfrm>
            <a:off x="129262" y="137087"/>
            <a:ext cx="6140730" cy="1714229"/>
          </a:xfrm>
          <a:solidFill>
            <a:srgbClr val="FFFF00"/>
          </a:solidFill>
        </p:spPr>
        <p:txBody>
          <a:bodyPr vert="horz" lIns="91440" tIns="45720" rIns="91440" bIns="45720" rtlCol="0" anchor="ctr">
            <a:normAutofit/>
          </a:bodyPr>
          <a:lstStyle/>
          <a:p>
            <a:pPr algn="ctr"/>
            <a:r>
              <a:rPr lang="en-US" b="1">
                <a:solidFill>
                  <a:srgbClr val="000000"/>
                </a:solidFill>
              </a:rPr>
              <a:t>Core Values and Principles of Care</a:t>
            </a:r>
            <a:endParaRPr lang="en-US">
              <a:solidFill>
                <a:srgbClr val="000000"/>
              </a:solidFill>
            </a:endParaRPr>
          </a:p>
        </p:txBody>
      </p:sp>
      <p:sp>
        <p:nvSpPr>
          <p:cNvPr id="3" name="Content Placeholder 2">
            <a:extLst>
              <a:ext uri="{FF2B5EF4-FFF2-40B4-BE49-F238E27FC236}">
                <a16:creationId xmlns:a16="http://schemas.microsoft.com/office/drawing/2014/main" id="{2D83B6A0-E9F3-4BCC-92A1-F362A9CCAAB9}"/>
              </a:ext>
            </a:extLst>
          </p:cNvPr>
          <p:cNvSpPr>
            <a:spLocks noGrp="1"/>
          </p:cNvSpPr>
          <p:nvPr>
            <p:ph sz="half" idx="1"/>
          </p:nvPr>
        </p:nvSpPr>
        <p:spPr>
          <a:xfrm>
            <a:off x="186771" y="1998974"/>
            <a:ext cx="5325029" cy="4061999"/>
          </a:xfrm>
        </p:spPr>
        <p:txBody>
          <a:bodyPr vert="horz" lIns="91440" tIns="45720" rIns="91440" bIns="45720" rtlCol="0" anchor="ctr">
            <a:normAutofit/>
          </a:bodyPr>
          <a:lstStyle/>
          <a:p>
            <a:r>
              <a:rPr lang="en-US" dirty="0">
                <a:solidFill>
                  <a:srgbClr val="000000"/>
                </a:solidFill>
              </a:rPr>
              <a:t>What they are?</a:t>
            </a:r>
            <a:endParaRPr lang="en-US" dirty="0">
              <a:solidFill>
                <a:srgbClr val="000000"/>
              </a:solidFill>
              <a:cs typeface="Calibri"/>
            </a:endParaRPr>
          </a:p>
          <a:p>
            <a:endParaRPr lang="en-US" dirty="0">
              <a:solidFill>
                <a:srgbClr val="000000"/>
              </a:solidFill>
              <a:cs typeface="Calibri"/>
            </a:endParaRPr>
          </a:p>
          <a:p>
            <a:r>
              <a:rPr lang="en-US" dirty="0">
                <a:solidFill>
                  <a:srgbClr val="000000"/>
                </a:solidFill>
              </a:rPr>
              <a:t>Why they are important?</a:t>
            </a:r>
            <a:endParaRPr lang="en-US" dirty="0">
              <a:solidFill>
                <a:srgbClr val="000000"/>
              </a:solidFill>
              <a:cs typeface="Calibri"/>
            </a:endParaRPr>
          </a:p>
          <a:p>
            <a:endParaRPr lang="en-US" dirty="0">
              <a:solidFill>
                <a:srgbClr val="000000"/>
              </a:solidFill>
              <a:cs typeface="Calibri"/>
            </a:endParaRPr>
          </a:p>
          <a:p>
            <a:r>
              <a:rPr lang="en-US" dirty="0">
                <a:solidFill>
                  <a:srgbClr val="000000"/>
                </a:solidFill>
              </a:rPr>
              <a:t>How they benefit the individual receiving care and support? </a:t>
            </a:r>
            <a:endParaRPr lang="en-US" dirty="0">
              <a:solidFill>
                <a:srgbClr val="000000"/>
              </a:solidFill>
              <a:cs typeface="Calibri"/>
            </a:endParaRPr>
          </a:p>
          <a:p>
            <a:endParaRPr lang="en-US" sz="2000">
              <a:solidFill>
                <a:srgbClr val="000000"/>
              </a:solidFill>
            </a:endParaRPr>
          </a:p>
          <a:p>
            <a:endParaRPr lang="en-US" sz="2000">
              <a:solidFill>
                <a:srgbClr val="000000"/>
              </a:solidFill>
            </a:endParaRPr>
          </a:p>
        </p:txBody>
      </p:sp>
      <p:sp>
        <p:nvSpPr>
          <p:cNvPr id="14" name="Freeform 49">
            <a:extLst>
              <a:ext uri="{FF2B5EF4-FFF2-40B4-BE49-F238E27FC236}">
                <a16:creationId xmlns:a16="http://schemas.microsoft.com/office/drawing/2014/main" id="{967C29FE-FD32-4AFB-AD20-DBDF5864B2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713915"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accent3"/>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 name="Picture 5" descr="A picture containing drawing&#10;&#10;Description automatically generated">
            <a:extLst>
              <a:ext uri="{FF2B5EF4-FFF2-40B4-BE49-F238E27FC236}">
                <a16:creationId xmlns:a16="http://schemas.microsoft.com/office/drawing/2014/main" id="{BBE0A444-EB57-4BE7-BFA9-50318DFA6E33}"/>
              </a:ext>
            </a:extLst>
          </p:cNvPr>
          <p:cNvPicPr>
            <a:picLocks noGrp="1" noChangeAspect="1"/>
          </p:cNvPicPr>
          <p:nvPr>
            <p:ph sz="half" idx="2"/>
          </p:nvPr>
        </p:nvPicPr>
        <p:blipFill rotWithShape="1">
          <a:blip r:embed="rId3"/>
          <a:srcRect t="11099"/>
          <a:stretch/>
        </p:blipFill>
        <p:spPr>
          <a:xfrm>
            <a:off x="6893318" y="770037"/>
            <a:ext cx="5298683" cy="6097438"/>
          </a:xfrm>
          <a:custGeom>
            <a:avLst/>
            <a:gdLst/>
            <a:ahLst/>
            <a:cxnLst/>
            <a:rect l="l" t="t" r="r" b="b"/>
            <a:pathLst>
              <a:path w="5298683" h="6097438">
                <a:moveTo>
                  <a:pt x="3120528" y="0"/>
                </a:moveTo>
                <a:cubicBezTo>
                  <a:pt x="3874524" y="0"/>
                  <a:pt x="4566062" y="267415"/>
                  <a:pt x="5105473" y="712577"/>
                </a:cubicBezTo>
                <a:lnTo>
                  <a:pt x="5298683" y="888178"/>
                </a:lnTo>
                <a:lnTo>
                  <a:pt x="5298683" y="5352876"/>
                </a:lnTo>
                <a:lnTo>
                  <a:pt x="5105473" y="5528477"/>
                </a:lnTo>
                <a:cubicBezTo>
                  <a:pt x="4874296" y="5719261"/>
                  <a:pt x="4615179" y="5877397"/>
                  <a:pt x="4335177" y="5995828"/>
                </a:cubicBezTo>
                <a:lnTo>
                  <a:pt x="4057556" y="6097438"/>
                </a:lnTo>
                <a:lnTo>
                  <a:pt x="2183499" y="6097438"/>
                </a:lnTo>
                <a:lnTo>
                  <a:pt x="1905878" y="5995828"/>
                </a:lnTo>
                <a:cubicBezTo>
                  <a:pt x="785873" y="5522106"/>
                  <a:pt x="0" y="4413092"/>
                  <a:pt x="0" y="3120527"/>
                </a:cubicBezTo>
                <a:cubicBezTo>
                  <a:pt x="0" y="1397108"/>
                  <a:pt x="1397108" y="0"/>
                  <a:pt x="3120528" y="0"/>
                </a:cubicBezTo>
                <a:close/>
              </a:path>
            </a:pathLst>
          </a:custGeom>
        </p:spPr>
      </p:pic>
    </p:spTree>
    <p:extLst>
      <p:ext uri="{BB962C8B-B14F-4D97-AF65-F5344CB8AC3E}">
        <p14:creationId xmlns:p14="http://schemas.microsoft.com/office/powerpoint/2010/main" val="409387833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F3A2FD-BD0E-4F4A-9316-60462C357307}"/>
              </a:ext>
            </a:extLst>
          </p:cNvPr>
          <p:cNvSpPr>
            <a:spLocks noGrp="1"/>
          </p:cNvSpPr>
          <p:nvPr>
            <p:ph type="title"/>
          </p:nvPr>
        </p:nvSpPr>
        <p:spPr>
          <a:solidFill>
            <a:srgbClr val="FFFF00"/>
          </a:solidFill>
        </p:spPr>
        <p:txBody>
          <a:bodyPr/>
          <a:lstStyle/>
          <a:p>
            <a:pPr algn="ctr"/>
            <a:r>
              <a:rPr lang="en-GB" b="1" dirty="0">
                <a:ea typeface="+mj-lt"/>
                <a:cs typeface="+mj-lt"/>
              </a:rPr>
              <a:t>Case Study B – Principles of Care</a:t>
            </a:r>
            <a:endParaRPr lang="en-GB" dirty="0">
              <a:ea typeface="+mj-lt"/>
              <a:cs typeface="+mj-lt"/>
            </a:endParaRPr>
          </a:p>
        </p:txBody>
      </p:sp>
      <p:sp>
        <p:nvSpPr>
          <p:cNvPr id="3" name="Content Placeholder 2">
            <a:extLst>
              <a:ext uri="{FF2B5EF4-FFF2-40B4-BE49-F238E27FC236}">
                <a16:creationId xmlns:a16="http://schemas.microsoft.com/office/drawing/2014/main" id="{91CF9EC0-C3CD-41DE-8785-CBFFB1C28293}"/>
              </a:ext>
            </a:extLst>
          </p:cNvPr>
          <p:cNvSpPr>
            <a:spLocks noGrp="1"/>
          </p:cNvSpPr>
          <p:nvPr>
            <p:ph idx="1"/>
          </p:nvPr>
        </p:nvSpPr>
        <p:spPr>
          <a:xfrm>
            <a:off x="104955" y="1825625"/>
            <a:ext cx="11953335" cy="4940809"/>
          </a:xfrm>
          <a:ln>
            <a:solidFill>
              <a:schemeClr val="tx1"/>
            </a:solidFill>
          </a:ln>
        </p:spPr>
        <p:txBody>
          <a:bodyPr vert="horz" lIns="91440" tIns="45720" rIns="91440" bIns="45720" rtlCol="0" anchor="t">
            <a:normAutofit/>
          </a:bodyPr>
          <a:lstStyle/>
          <a:p>
            <a:pPr>
              <a:buNone/>
            </a:pPr>
            <a:r>
              <a:rPr lang="en-GB" dirty="0">
                <a:ea typeface="+mn-lt"/>
                <a:cs typeface="+mn-lt"/>
              </a:rPr>
              <a:t>During the evening visit the care assistant will offer Gwen a choice of light snacks and remind her to take her medication. She will ask her about her day. Before she leaves, she will make sure that Gwen is ready for bed. At the end of each visit the care assistant will ensure that she makes accurate records in Gwen’s notebook. She will also check that the heating is on, if necessary, and lock the door on her way out placing the key in the key safe.</a:t>
            </a:r>
          </a:p>
          <a:p>
            <a:pPr>
              <a:buNone/>
            </a:pPr>
            <a:r>
              <a:rPr lang="en-GB" dirty="0">
                <a:ea typeface="+mn-lt"/>
                <a:cs typeface="+mn-lt"/>
              </a:rPr>
              <a:t> Gwen is doing well, enjoying the garden and the Dementia Day Service. Lowri is happy and reassured that her mum will be safe and well cared for both at home and when she visits the centre</a:t>
            </a:r>
          </a:p>
          <a:p>
            <a:pPr>
              <a:buNone/>
            </a:pPr>
            <a:endParaRPr lang="en-GB" dirty="0">
              <a:ea typeface="+mn-lt"/>
              <a:cs typeface="+mn-lt"/>
            </a:endParaRPr>
          </a:p>
          <a:p>
            <a:pPr marL="0" indent="0">
              <a:buNone/>
            </a:pPr>
            <a:endParaRPr lang="en-GB" dirty="0">
              <a:cs typeface="Calibri"/>
            </a:endParaRPr>
          </a:p>
        </p:txBody>
      </p:sp>
    </p:spTree>
    <p:extLst>
      <p:ext uri="{BB962C8B-B14F-4D97-AF65-F5344CB8AC3E}">
        <p14:creationId xmlns:p14="http://schemas.microsoft.com/office/powerpoint/2010/main" val="288743188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EC4336-C435-472D-9AB3-4DFA9B634ADA}"/>
              </a:ext>
            </a:extLst>
          </p:cNvPr>
          <p:cNvSpPr>
            <a:spLocks noGrp="1"/>
          </p:cNvSpPr>
          <p:nvPr>
            <p:ph type="title"/>
          </p:nvPr>
        </p:nvSpPr>
        <p:spPr>
          <a:xfrm>
            <a:off x="838200" y="141007"/>
            <a:ext cx="10515600" cy="630799"/>
          </a:xfrm>
          <a:solidFill>
            <a:srgbClr val="FFFF00"/>
          </a:solidFill>
        </p:spPr>
        <p:txBody>
          <a:bodyPr>
            <a:normAutofit fontScale="90000"/>
          </a:bodyPr>
          <a:lstStyle/>
          <a:p>
            <a:pPr algn="ctr"/>
            <a:r>
              <a:rPr lang="en-GB" b="1" dirty="0">
                <a:cs typeface="Calibri Light"/>
              </a:rPr>
              <a:t>Case Study B</a:t>
            </a:r>
            <a:endParaRPr lang="en-GB" b="1" dirty="0"/>
          </a:p>
        </p:txBody>
      </p:sp>
      <p:graphicFrame>
        <p:nvGraphicFramePr>
          <p:cNvPr id="3" name="Table 3">
            <a:extLst>
              <a:ext uri="{FF2B5EF4-FFF2-40B4-BE49-F238E27FC236}">
                <a16:creationId xmlns:a16="http://schemas.microsoft.com/office/drawing/2014/main" id="{0B1902C6-993E-469B-ADE6-E43D1E004FD4}"/>
              </a:ext>
            </a:extLst>
          </p:cNvPr>
          <p:cNvGraphicFramePr>
            <a:graphicFrameLocks noGrp="1"/>
          </p:cNvGraphicFramePr>
          <p:nvPr>
            <p:extLst>
              <p:ext uri="{D42A27DB-BD31-4B8C-83A1-F6EECF244321}">
                <p14:modId xmlns:p14="http://schemas.microsoft.com/office/powerpoint/2010/main" val="3271848854"/>
              </p:ext>
            </p:extLst>
          </p:nvPr>
        </p:nvGraphicFramePr>
        <p:xfrm>
          <a:off x="263562" y="901670"/>
          <a:ext cx="11769138" cy="5760720"/>
        </p:xfrm>
        <a:graphic>
          <a:graphicData uri="http://schemas.openxmlformats.org/drawingml/2006/table">
            <a:tbl>
              <a:tblPr firstRow="1" bandRow="1">
                <a:tableStyleId>{5940675A-B579-460E-94D1-54222C63F5DA}</a:tableStyleId>
              </a:tblPr>
              <a:tblGrid>
                <a:gridCol w="2465293">
                  <a:extLst>
                    <a:ext uri="{9D8B030D-6E8A-4147-A177-3AD203B41FA5}">
                      <a16:colId xmlns:a16="http://schemas.microsoft.com/office/drawing/2014/main" val="2201162095"/>
                    </a:ext>
                  </a:extLst>
                </a:gridCol>
                <a:gridCol w="4605617">
                  <a:extLst>
                    <a:ext uri="{9D8B030D-6E8A-4147-A177-3AD203B41FA5}">
                      <a16:colId xmlns:a16="http://schemas.microsoft.com/office/drawing/2014/main" val="3257662186"/>
                    </a:ext>
                  </a:extLst>
                </a:gridCol>
                <a:gridCol w="4698228">
                  <a:extLst>
                    <a:ext uri="{9D8B030D-6E8A-4147-A177-3AD203B41FA5}">
                      <a16:colId xmlns:a16="http://schemas.microsoft.com/office/drawing/2014/main" val="3237295776"/>
                    </a:ext>
                  </a:extLst>
                </a:gridCol>
              </a:tblGrid>
              <a:tr h="370840">
                <a:tc>
                  <a:txBody>
                    <a:bodyPr/>
                    <a:lstStyle/>
                    <a:p>
                      <a:r>
                        <a:rPr lang="en-GB" b="1" dirty="0"/>
                        <a:t>Principle of Care</a:t>
                      </a:r>
                    </a:p>
                  </a:txBody>
                  <a:tcPr/>
                </a:tc>
                <a:tc>
                  <a:txBody>
                    <a:bodyPr/>
                    <a:lstStyle/>
                    <a:p>
                      <a:r>
                        <a:rPr lang="en-GB" b="1" dirty="0"/>
                        <a:t>Example of Principle of Care</a:t>
                      </a:r>
                    </a:p>
                  </a:txBody>
                  <a:tcPr/>
                </a:tc>
                <a:tc>
                  <a:txBody>
                    <a:bodyPr/>
                    <a:lstStyle/>
                    <a:p>
                      <a:r>
                        <a:rPr lang="en-GB" b="1" dirty="0"/>
                        <a:t>Under pin outcome focused person-centred care</a:t>
                      </a:r>
                    </a:p>
                  </a:txBody>
                  <a:tcPr/>
                </a:tc>
                <a:extLst>
                  <a:ext uri="{0D108BD9-81ED-4DB2-BD59-A6C34878D82A}">
                    <a16:rowId xmlns:a16="http://schemas.microsoft.com/office/drawing/2014/main" val="3421303061"/>
                  </a:ext>
                </a:extLst>
              </a:tr>
              <a:tr h="370840">
                <a:tc>
                  <a:txBody>
                    <a:bodyPr/>
                    <a:lstStyle/>
                    <a:p>
                      <a:endParaRPr lang="en-GB"/>
                    </a:p>
                  </a:txBody>
                  <a:tcPr/>
                </a:tc>
                <a:tc>
                  <a:txBody>
                    <a:bodyPr/>
                    <a:lstStyle/>
                    <a:p>
                      <a:endParaRPr lang="en-GB"/>
                    </a:p>
                    <a:p>
                      <a:pPr lvl="0">
                        <a:buNone/>
                      </a:pPr>
                      <a:endParaRPr lang="en-GB" dirty="0"/>
                    </a:p>
                  </a:txBody>
                  <a:tcPr/>
                </a:tc>
                <a:tc>
                  <a:txBody>
                    <a:bodyPr/>
                    <a:lstStyle/>
                    <a:p>
                      <a:endParaRPr lang="en-GB"/>
                    </a:p>
                  </a:txBody>
                  <a:tcPr/>
                </a:tc>
                <a:extLst>
                  <a:ext uri="{0D108BD9-81ED-4DB2-BD59-A6C34878D82A}">
                    <a16:rowId xmlns:a16="http://schemas.microsoft.com/office/drawing/2014/main" val="2900782482"/>
                  </a:ext>
                </a:extLst>
              </a:tr>
              <a:tr h="370840">
                <a:tc>
                  <a:txBody>
                    <a:bodyPr/>
                    <a:lstStyle/>
                    <a:p>
                      <a:endParaRPr lang="en-GB"/>
                    </a:p>
                  </a:txBody>
                  <a:tcPr/>
                </a:tc>
                <a:tc>
                  <a:txBody>
                    <a:bodyPr/>
                    <a:lstStyle/>
                    <a:p>
                      <a:endParaRPr lang="en-GB"/>
                    </a:p>
                    <a:p>
                      <a:pPr lvl="0">
                        <a:buNone/>
                      </a:pPr>
                      <a:endParaRPr lang="en-GB" dirty="0"/>
                    </a:p>
                  </a:txBody>
                  <a:tcPr/>
                </a:tc>
                <a:tc>
                  <a:txBody>
                    <a:bodyPr/>
                    <a:lstStyle/>
                    <a:p>
                      <a:endParaRPr lang="en-GB"/>
                    </a:p>
                  </a:txBody>
                  <a:tcPr/>
                </a:tc>
                <a:extLst>
                  <a:ext uri="{0D108BD9-81ED-4DB2-BD59-A6C34878D82A}">
                    <a16:rowId xmlns:a16="http://schemas.microsoft.com/office/drawing/2014/main" val="2957969341"/>
                  </a:ext>
                </a:extLst>
              </a:tr>
              <a:tr h="370840">
                <a:tc>
                  <a:txBody>
                    <a:bodyPr/>
                    <a:lstStyle/>
                    <a:p>
                      <a:endParaRPr lang="en-GB"/>
                    </a:p>
                  </a:txBody>
                  <a:tcPr/>
                </a:tc>
                <a:tc>
                  <a:txBody>
                    <a:bodyPr/>
                    <a:lstStyle/>
                    <a:p>
                      <a:endParaRPr lang="en-GB"/>
                    </a:p>
                    <a:p>
                      <a:pPr lvl="0">
                        <a:buNone/>
                      </a:pPr>
                      <a:endParaRPr lang="en-GB" dirty="0"/>
                    </a:p>
                  </a:txBody>
                  <a:tcPr/>
                </a:tc>
                <a:tc>
                  <a:txBody>
                    <a:bodyPr/>
                    <a:lstStyle/>
                    <a:p>
                      <a:endParaRPr lang="en-GB"/>
                    </a:p>
                  </a:txBody>
                  <a:tcPr/>
                </a:tc>
                <a:extLst>
                  <a:ext uri="{0D108BD9-81ED-4DB2-BD59-A6C34878D82A}">
                    <a16:rowId xmlns:a16="http://schemas.microsoft.com/office/drawing/2014/main" val="3171751565"/>
                  </a:ext>
                </a:extLst>
              </a:tr>
              <a:tr h="370840">
                <a:tc>
                  <a:txBody>
                    <a:bodyPr/>
                    <a:lstStyle/>
                    <a:p>
                      <a:endParaRPr lang="en-GB"/>
                    </a:p>
                  </a:txBody>
                  <a:tcPr/>
                </a:tc>
                <a:tc>
                  <a:txBody>
                    <a:bodyPr/>
                    <a:lstStyle/>
                    <a:p>
                      <a:endParaRPr lang="en-GB"/>
                    </a:p>
                    <a:p>
                      <a:pPr lvl="0">
                        <a:buNone/>
                      </a:pPr>
                      <a:endParaRPr lang="en-GB" dirty="0"/>
                    </a:p>
                  </a:txBody>
                  <a:tcPr/>
                </a:tc>
                <a:tc>
                  <a:txBody>
                    <a:bodyPr/>
                    <a:lstStyle/>
                    <a:p>
                      <a:endParaRPr lang="en-GB"/>
                    </a:p>
                  </a:txBody>
                  <a:tcPr/>
                </a:tc>
                <a:extLst>
                  <a:ext uri="{0D108BD9-81ED-4DB2-BD59-A6C34878D82A}">
                    <a16:rowId xmlns:a16="http://schemas.microsoft.com/office/drawing/2014/main" val="373118764"/>
                  </a:ext>
                </a:extLst>
              </a:tr>
              <a:tr h="370840">
                <a:tc>
                  <a:txBody>
                    <a:bodyPr/>
                    <a:lstStyle/>
                    <a:p>
                      <a:endParaRPr lang="en-GB"/>
                    </a:p>
                  </a:txBody>
                  <a:tcPr/>
                </a:tc>
                <a:tc>
                  <a:txBody>
                    <a:bodyPr/>
                    <a:lstStyle/>
                    <a:p>
                      <a:endParaRPr lang="en-GB"/>
                    </a:p>
                    <a:p>
                      <a:pPr lvl="0">
                        <a:buNone/>
                      </a:pPr>
                      <a:endParaRPr lang="en-GB" dirty="0"/>
                    </a:p>
                  </a:txBody>
                  <a:tcPr/>
                </a:tc>
                <a:tc>
                  <a:txBody>
                    <a:bodyPr/>
                    <a:lstStyle/>
                    <a:p>
                      <a:endParaRPr lang="en-GB"/>
                    </a:p>
                  </a:txBody>
                  <a:tcPr/>
                </a:tc>
                <a:extLst>
                  <a:ext uri="{0D108BD9-81ED-4DB2-BD59-A6C34878D82A}">
                    <a16:rowId xmlns:a16="http://schemas.microsoft.com/office/drawing/2014/main" val="2351983212"/>
                  </a:ext>
                </a:extLst>
              </a:tr>
              <a:tr h="370840">
                <a:tc>
                  <a:txBody>
                    <a:bodyPr/>
                    <a:lstStyle/>
                    <a:p>
                      <a:endParaRPr lang="en-GB"/>
                    </a:p>
                  </a:txBody>
                  <a:tcPr/>
                </a:tc>
                <a:tc>
                  <a:txBody>
                    <a:bodyPr/>
                    <a:lstStyle/>
                    <a:p>
                      <a:endParaRPr lang="en-GB"/>
                    </a:p>
                    <a:p>
                      <a:pPr lvl="0">
                        <a:buNone/>
                      </a:pPr>
                      <a:endParaRPr lang="en-GB" dirty="0"/>
                    </a:p>
                  </a:txBody>
                  <a:tcPr/>
                </a:tc>
                <a:tc>
                  <a:txBody>
                    <a:bodyPr/>
                    <a:lstStyle/>
                    <a:p>
                      <a:endParaRPr lang="en-GB"/>
                    </a:p>
                  </a:txBody>
                  <a:tcPr/>
                </a:tc>
                <a:extLst>
                  <a:ext uri="{0D108BD9-81ED-4DB2-BD59-A6C34878D82A}">
                    <a16:rowId xmlns:a16="http://schemas.microsoft.com/office/drawing/2014/main" val="3941462230"/>
                  </a:ext>
                </a:extLst>
              </a:tr>
              <a:tr h="370840">
                <a:tc>
                  <a:txBody>
                    <a:bodyPr/>
                    <a:lstStyle/>
                    <a:p>
                      <a:endParaRPr lang="en-GB"/>
                    </a:p>
                  </a:txBody>
                  <a:tcPr/>
                </a:tc>
                <a:tc>
                  <a:txBody>
                    <a:bodyPr/>
                    <a:lstStyle/>
                    <a:p>
                      <a:endParaRPr lang="en-GB"/>
                    </a:p>
                    <a:p>
                      <a:pPr lvl="0">
                        <a:buNone/>
                      </a:pPr>
                      <a:endParaRPr lang="en-GB" dirty="0"/>
                    </a:p>
                  </a:txBody>
                  <a:tcPr/>
                </a:tc>
                <a:tc>
                  <a:txBody>
                    <a:bodyPr/>
                    <a:lstStyle/>
                    <a:p>
                      <a:endParaRPr lang="en-GB"/>
                    </a:p>
                  </a:txBody>
                  <a:tcPr/>
                </a:tc>
                <a:extLst>
                  <a:ext uri="{0D108BD9-81ED-4DB2-BD59-A6C34878D82A}">
                    <a16:rowId xmlns:a16="http://schemas.microsoft.com/office/drawing/2014/main" val="3734050590"/>
                  </a:ext>
                </a:extLst>
              </a:tr>
              <a:tr h="370839">
                <a:tc>
                  <a:txBody>
                    <a:bodyPr/>
                    <a:lstStyle/>
                    <a:p>
                      <a:pPr lvl="0">
                        <a:buNone/>
                      </a:pPr>
                      <a:endParaRPr lang="en-GB" dirty="0"/>
                    </a:p>
                  </a:txBody>
                  <a:tcPr/>
                </a:tc>
                <a:tc>
                  <a:txBody>
                    <a:bodyPr/>
                    <a:lstStyle/>
                    <a:p>
                      <a:pPr lvl="0">
                        <a:buNone/>
                      </a:pPr>
                      <a:endParaRPr lang="en-GB" dirty="0"/>
                    </a:p>
                    <a:p>
                      <a:pPr lvl="0">
                        <a:buNone/>
                      </a:pPr>
                      <a:endParaRPr lang="en-GB" dirty="0"/>
                    </a:p>
                  </a:txBody>
                  <a:tcPr/>
                </a:tc>
                <a:tc>
                  <a:txBody>
                    <a:bodyPr/>
                    <a:lstStyle/>
                    <a:p>
                      <a:pPr lvl="0">
                        <a:buNone/>
                      </a:pPr>
                      <a:endParaRPr lang="en-GB" dirty="0"/>
                    </a:p>
                  </a:txBody>
                  <a:tcPr/>
                </a:tc>
                <a:extLst>
                  <a:ext uri="{0D108BD9-81ED-4DB2-BD59-A6C34878D82A}">
                    <a16:rowId xmlns:a16="http://schemas.microsoft.com/office/drawing/2014/main" val="1321016539"/>
                  </a:ext>
                </a:extLst>
              </a:tr>
            </a:tbl>
          </a:graphicData>
        </a:graphic>
      </p:graphicFrame>
    </p:spTree>
    <p:extLst>
      <p:ext uri="{BB962C8B-B14F-4D97-AF65-F5344CB8AC3E}">
        <p14:creationId xmlns:p14="http://schemas.microsoft.com/office/powerpoint/2010/main" val="156054028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EC4336-C435-472D-9AB3-4DFA9B634ADA}"/>
              </a:ext>
            </a:extLst>
          </p:cNvPr>
          <p:cNvSpPr>
            <a:spLocks noGrp="1"/>
          </p:cNvSpPr>
          <p:nvPr>
            <p:ph type="title"/>
          </p:nvPr>
        </p:nvSpPr>
        <p:spPr>
          <a:xfrm>
            <a:off x="838200" y="141007"/>
            <a:ext cx="10515600" cy="630799"/>
          </a:xfrm>
          <a:solidFill>
            <a:srgbClr val="FFFF00"/>
          </a:solidFill>
        </p:spPr>
        <p:txBody>
          <a:bodyPr>
            <a:normAutofit fontScale="90000"/>
          </a:bodyPr>
          <a:lstStyle/>
          <a:p>
            <a:pPr algn="ctr"/>
            <a:r>
              <a:rPr lang="en-GB" b="1" dirty="0">
                <a:cs typeface="Calibri Light"/>
              </a:rPr>
              <a:t>Case Study A</a:t>
            </a:r>
            <a:endParaRPr lang="en-GB" b="1" dirty="0"/>
          </a:p>
        </p:txBody>
      </p:sp>
      <p:graphicFrame>
        <p:nvGraphicFramePr>
          <p:cNvPr id="3" name="Table 3">
            <a:extLst>
              <a:ext uri="{FF2B5EF4-FFF2-40B4-BE49-F238E27FC236}">
                <a16:creationId xmlns:a16="http://schemas.microsoft.com/office/drawing/2014/main" id="{0B1902C6-993E-469B-ADE6-E43D1E004FD4}"/>
              </a:ext>
            </a:extLst>
          </p:cNvPr>
          <p:cNvGraphicFramePr>
            <a:graphicFrameLocks noGrp="1"/>
          </p:cNvGraphicFramePr>
          <p:nvPr>
            <p:extLst>
              <p:ext uri="{D42A27DB-BD31-4B8C-83A1-F6EECF244321}">
                <p14:modId xmlns:p14="http://schemas.microsoft.com/office/powerpoint/2010/main" val="3503361987"/>
              </p:ext>
            </p:extLst>
          </p:nvPr>
        </p:nvGraphicFramePr>
        <p:xfrm>
          <a:off x="263562" y="901670"/>
          <a:ext cx="11769138" cy="5760720"/>
        </p:xfrm>
        <a:graphic>
          <a:graphicData uri="http://schemas.openxmlformats.org/drawingml/2006/table">
            <a:tbl>
              <a:tblPr firstRow="1" bandRow="1">
                <a:tableStyleId>{5940675A-B579-460E-94D1-54222C63F5DA}</a:tableStyleId>
              </a:tblPr>
              <a:tblGrid>
                <a:gridCol w="2465293">
                  <a:extLst>
                    <a:ext uri="{9D8B030D-6E8A-4147-A177-3AD203B41FA5}">
                      <a16:colId xmlns:a16="http://schemas.microsoft.com/office/drawing/2014/main" val="2201162095"/>
                    </a:ext>
                  </a:extLst>
                </a:gridCol>
                <a:gridCol w="4605617">
                  <a:extLst>
                    <a:ext uri="{9D8B030D-6E8A-4147-A177-3AD203B41FA5}">
                      <a16:colId xmlns:a16="http://schemas.microsoft.com/office/drawing/2014/main" val="3257662186"/>
                    </a:ext>
                  </a:extLst>
                </a:gridCol>
                <a:gridCol w="4698228">
                  <a:extLst>
                    <a:ext uri="{9D8B030D-6E8A-4147-A177-3AD203B41FA5}">
                      <a16:colId xmlns:a16="http://schemas.microsoft.com/office/drawing/2014/main" val="3237295776"/>
                    </a:ext>
                  </a:extLst>
                </a:gridCol>
              </a:tblGrid>
              <a:tr h="370840">
                <a:tc>
                  <a:txBody>
                    <a:bodyPr/>
                    <a:lstStyle/>
                    <a:p>
                      <a:r>
                        <a:rPr lang="en-GB" b="1" dirty="0"/>
                        <a:t>Principle of Care</a:t>
                      </a:r>
                    </a:p>
                  </a:txBody>
                  <a:tcPr/>
                </a:tc>
                <a:tc>
                  <a:txBody>
                    <a:bodyPr/>
                    <a:lstStyle/>
                    <a:p>
                      <a:r>
                        <a:rPr lang="en-GB" b="1" dirty="0"/>
                        <a:t>Example of Principle of Care</a:t>
                      </a:r>
                    </a:p>
                  </a:txBody>
                  <a:tcPr/>
                </a:tc>
                <a:tc>
                  <a:txBody>
                    <a:bodyPr/>
                    <a:lstStyle/>
                    <a:p>
                      <a:r>
                        <a:rPr lang="en-GB" b="1" dirty="0"/>
                        <a:t>Underpin outcome focused person-centred care</a:t>
                      </a:r>
                    </a:p>
                  </a:txBody>
                  <a:tcPr/>
                </a:tc>
                <a:extLst>
                  <a:ext uri="{0D108BD9-81ED-4DB2-BD59-A6C34878D82A}">
                    <a16:rowId xmlns:a16="http://schemas.microsoft.com/office/drawing/2014/main" val="3421303061"/>
                  </a:ext>
                </a:extLst>
              </a:tr>
              <a:tr h="370840">
                <a:tc>
                  <a:txBody>
                    <a:bodyPr/>
                    <a:lstStyle/>
                    <a:p>
                      <a:endParaRPr lang="en-GB"/>
                    </a:p>
                  </a:txBody>
                  <a:tcPr/>
                </a:tc>
                <a:tc>
                  <a:txBody>
                    <a:bodyPr/>
                    <a:lstStyle/>
                    <a:p>
                      <a:endParaRPr lang="en-GB" dirty="0"/>
                    </a:p>
                    <a:p>
                      <a:pPr lvl="0">
                        <a:buNone/>
                      </a:pPr>
                      <a:endParaRPr lang="en-GB" dirty="0"/>
                    </a:p>
                  </a:txBody>
                  <a:tcPr/>
                </a:tc>
                <a:tc>
                  <a:txBody>
                    <a:bodyPr/>
                    <a:lstStyle/>
                    <a:p>
                      <a:endParaRPr lang="en-GB"/>
                    </a:p>
                  </a:txBody>
                  <a:tcPr/>
                </a:tc>
                <a:extLst>
                  <a:ext uri="{0D108BD9-81ED-4DB2-BD59-A6C34878D82A}">
                    <a16:rowId xmlns:a16="http://schemas.microsoft.com/office/drawing/2014/main" val="2900782482"/>
                  </a:ext>
                </a:extLst>
              </a:tr>
              <a:tr h="370840">
                <a:tc>
                  <a:txBody>
                    <a:bodyPr/>
                    <a:lstStyle/>
                    <a:p>
                      <a:endParaRPr lang="en-GB"/>
                    </a:p>
                  </a:txBody>
                  <a:tcPr/>
                </a:tc>
                <a:tc>
                  <a:txBody>
                    <a:bodyPr/>
                    <a:lstStyle/>
                    <a:p>
                      <a:endParaRPr lang="en-GB"/>
                    </a:p>
                    <a:p>
                      <a:pPr lvl="0">
                        <a:buNone/>
                      </a:pPr>
                      <a:endParaRPr lang="en-GB" dirty="0"/>
                    </a:p>
                  </a:txBody>
                  <a:tcPr/>
                </a:tc>
                <a:tc>
                  <a:txBody>
                    <a:bodyPr/>
                    <a:lstStyle/>
                    <a:p>
                      <a:endParaRPr lang="en-GB"/>
                    </a:p>
                  </a:txBody>
                  <a:tcPr/>
                </a:tc>
                <a:extLst>
                  <a:ext uri="{0D108BD9-81ED-4DB2-BD59-A6C34878D82A}">
                    <a16:rowId xmlns:a16="http://schemas.microsoft.com/office/drawing/2014/main" val="2957969341"/>
                  </a:ext>
                </a:extLst>
              </a:tr>
              <a:tr h="370840">
                <a:tc>
                  <a:txBody>
                    <a:bodyPr/>
                    <a:lstStyle/>
                    <a:p>
                      <a:endParaRPr lang="en-GB"/>
                    </a:p>
                  </a:txBody>
                  <a:tcPr/>
                </a:tc>
                <a:tc>
                  <a:txBody>
                    <a:bodyPr/>
                    <a:lstStyle/>
                    <a:p>
                      <a:endParaRPr lang="en-GB"/>
                    </a:p>
                    <a:p>
                      <a:pPr lvl="0">
                        <a:buNone/>
                      </a:pPr>
                      <a:endParaRPr lang="en-GB" dirty="0"/>
                    </a:p>
                  </a:txBody>
                  <a:tcPr/>
                </a:tc>
                <a:tc>
                  <a:txBody>
                    <a:bodyPr/>
                    <a:lstStyle/>
                    <a:p>
                      <a:endParaRPr lang="en-GB"/>
                    </a:p>
                  </a:txBody>
                  <a:tcPr/>
                </a:tc>
                <a:extLst>
                  <a:ext uri="{0D108BD9-81ED-4DB2-BD59-A6C34878D82A}">
                    <a16:rowId xmlns:a16="http://schemas.microsoft.com/office/drawing/2014/main" val="3171751565"/>
                  </a:ext>
                </a:extLst>
              </a:tr>
              <a:tr h="370840">
                <a:tc>
                  <a:txBody>
                    <a:bodyPr/>
                    <a:lstStyle/>
                    <a:p>
                      <a:endParaRPr lang="en-GB"/>
                    </a:p>
                  </a:txBody>
                  <a:tcPr/>
                </a:tc>
                <a:tc>
                  <a:txBody>
                    <a:bodyPr/>
                    <a:lstStyle/>
                    <a:p>
                      <a:endParaRPr lang="en-GB"/>
                    </a:p>
                    <a:p>
                      <a:pPr lvl="0">
                        <a:buNone/>
                      </a:pPr>
                      <a:endParaRPr lang="en-GB" dirty="0"/>
                    </a:p>
                  </a:txBody>
                  <a:tcPr/>
                </a:tc>
                <a:tc>
                  <a:txBody>
                    <a:bodyPr/>
                    <a:lstStyle/>
                    <a:p>
                      <a:endParaRPr lang="en-GB"/>
                    </a:p>
                  </a:txBody>
                  <a:tcPr/>
                </a:tc>
                <a:extLst>
                  <a:ext uri="{0D108BD9-81ED-4DB2-BD59-A6C34878D82A}">
                    <a16:rowId xmlns:a16="http://schemas.microsoft.com/office/drawing/2014/main" val="373118764"/>
                  </a:ext>
                </a:extLst>
              </a:tr>
              <a:tr h="370840">
                <a:tc>
                  <a:txBody>
                    <a:bodyPr/>
                    <a:lstStyle/>
                    <a:p>
                      <a:endParaRPr lang="en-GB"/>
                    </a:p>
                  </a:txBody>
                  <a:tcPr/>
                </a:tc>
                <a:tc>
                  <a:txBody>
                    <a:bodyPr/>
                    <a:lstStyle/>
                    <a:p>
                      <a:endParaRPr lang="en-GB"/>
                    </a:p>
                    <a:p>
                      <a:pPr lvl="0">
                        <a:buNone/>
                      </a:pPr>
                      <a:endParaRPr lang="en-GB" dirty="0"/>
                    </a:p>
                  </a:txBody>
                  <a:tcPr/>
                </a:tc>
                <a:tc>
                  <a:txBody>
                    <a:bodyPr/>
                    <a:lstStyle/>
                    <a:p>
                      <a:endParaRPr lang="en-GB"/>
                    </a:p>
                  </a:txBody>
                  <a:tcPr/>
                </a:tc>
                <a:extLst>
                  <a:ext uri="{0D108BD9-81ED-4DB2-BD59-A6C34878D82A}">
                    <a16:rowId xmlns:a16="http://schemas.microsoft.com/office/drawing/2014/main" val="2351983212"/>
                  </a:ext>
                </a:extLst>
              </a:tr>
              <a:tr h="370840">
                <a:tc>
                  <a:txBody>
                    <a:bodyPr/>
                    <a:lstStyle/>
                    <a:p>
                      <a:endParaRPr lang="en-GB"/>
                    </a:p>
                  </a:txBody>
                  <a:tcPr/>
                </a:tc>
                <a:tc>
                  <a:txBody>
                    <a:bodyPr/>
                    <a:lstStyle/>
                    <a:p>
                      <a:endParaRPr lang="en-GB"/>
                    </a:p>
                    <a:p>
                      <a:pPr lvl="0">
                        <a:buNone/>
                      </a:pPr>
                      <a:endParaRPr lang="en-GB" dirty="0"/>
                    </a:p>
                  </a:txBody>
                  <a:tcPr/>
                </a:tc>
                <a:tc>
                  <a:txBody>
                    <a:bodyPr/>
                    <a:lstStyle/>
                    <a:p>
                      <a:endParaRPr lang="en-GB"/>
                    </a:p>
                  </a:txBody>
                  <a:tcPr/>
                </a:tc>
                <a:extLst>
                  <a:ext uri="{0D108BD9-81ED-4DB2-BD59-A6C34878D82A}">
                    <a16:rowId xmlns:a16="http://schemas.microsoft.com/office/drawing/2014/main" val="3941462230"/>
                  </a:ext>
                </a:extLst>
              </a:tr>
              <a:tr h="370840">
                <a:tc>
                  <a:txBody>
                    <a:bodyPr/>
                    <a:lstStyle/>
                    <a:p>
                      <a:endParaRPr lang="en-GB"/>
                    </a:p>
                  </a:txBody>
                  <a:tcPr/>
                </a:tc>
                <a:tc>
                  <a:txBody>
                    <a:bodyPr/>
                    <a:lstStyle/>
                    <a:p>
                      <a:endParaRPr lang="en-GB"/>
                    </a:p>
                    <a:p>
                      <a:pPr lvl="0">
                        <a:buNone/>
                      </a:pPr>
                      <a:endParaRPr lang="en-GB" dirty="0"/>
                    </a:p>
                  </a:txBody>
                  <a:tcPr/>
                </a:tc>
                <a:tc>
                  <a:txBody>
                    <a:bodyPr/>
                    <a:lstStyle/>
                    <a:p>
                      <a:endParaRPr lang="en-GB"/>
                    </a:p>
                  </a:txBody>
                  <a:tcPr/>
                </a:tc>
                <a:extLst>
                  <a:ext uri="{0D108BD9-81ED-4DB2-BD59-A6C34878D82A}">
                    <a16:rowId xmlns:a16="http://schemas.microsoft.com/office/drawing/2014/main" val="3734050590"/>
                  </a:ext>
                </a:extLst>
              </a:tr>
              <a:tr h="370839">
                <a:tc>
                  <a:txBody>
                    <a:bodyPr/>
                    <a:lstStyle/>
                    <a:p>
                      <a:pPr lvl="0">
                        <a:buNone/>
                      </a:pPr>
                      <a:endParaRPr lang="en-GB" dirty="0"/>
                    </a:p>
                  </a:txBody>
                  <a:tcPr/>
                </a:tc>
                <a:tc>
                  <a:txBody>
                    <a:bodyPr/>
                    <a:lstStyle/>
                    <a:p>
                      <a:pPr lvl="0">
                        <a:buNone/>
                      </a:pPr>
                      <a:endParaRPr lang="en-GB" dirty="0"/>
                    </a:p>
                    <a:p>
                      <a:pPr lvl="0">
                        <a:buNone/>
                      </a:pPr>
                      <a:endParaRPr lang="en-GB" dirty="0"/>
                    </a:p>
                  </a:txBody>
                  <a:tcPr/>
                </a:tc>
                <a:tc>
                  <a:txBody>
                    <a:bodyPr/>
                    <a:lstStyle/>
                    <a:p>
                      <a:pPr lvl="0">
                        <a:buNone/>
                      </a:pPr>
                      <a:endParaRPr lang="en-GB" dirty="0"/>
                    </a:p>
                  </a:txBody>
                  <a:tcPr/>
                </a:tc>
                <a:extLst>
                  <a:ext uri="{0D108BD9-81ED-4DB2-BD59-A6C34878D82A}">
                    <a16:rowId xmlns:a16="http://schemas.microsoft.com/office/drawing/2014/main" val="1321016539"/>
                  </a:ext>
                </a:extLst>
              </a:tr>
            </a:tbl>
          </a:graphicData>
        </a:graphic>
      </p:graphicFrame>
    </p:spTree>
    <p:extLst>
      <p:ext uri="{BB962C8B-B14F-4D97-AF65-F5344CB8AC3E}">
        <p14:creationId xmlns:p14="http://schemas.microsoft.com/office/powerpoint/2010/main" val="96529999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93DAF5-B052-43E1-BFD8-CBFDC29E457F}"/>
              </a:ext>
            </a:extLst>
          </p:cNvPr>
          <p:cNvSpPr>
            <a:spLocks noGrp="1"/>
          </p:cNvSpPr>
          <p:nvPr>
            <p:ph type="title"/>
          </p:nvPr>
        </p:nvSpPr>
        <p:spPr>
          <a:solidFill>
            <a:srgbClr val="FFFF00"/>
          </a:solidFill>
          <a:ln>
            <a:solidFill>
              <a:srgbClr val="4472C4"/>
            </a:solidFill>
          </a:ln>
        </p:spPr>
        <p:txBody>
          <a:bodyPr/>
          <a:lstStyle/>
          <a:p>
            <a:pPr algn="ctr"/>
            <a:r>
              <a:rPr lang="en-GB" b="1" dirty="0">
                <a:cs typeface="Calibri Light" panose="020F0302020204030204"/>
              </a:rPr>
              <a:t>Case Study A – Principles of Care</a:t>
            </a:r>
          </a:p>
        </p:txBody>
      </p:sp>
      <p:sp>
        <p:nvSpPr>
          <p:cNvPr id="3" name="Text Placeholder 2">
            <a:extLst>
              <a:ext uri="{FF2B5EF4-FFF2-40B4-BE49-F238E27FC236}">
                <a16:creationId xmlns:a16="http://schemas.microsoft.com/office/drawing/2014/main" id="{7DD78A42-1CA8-4D8E-8B26-FCDDBBF60278}"/>
              </a:ext>
            </a:extLst>
          </p:cNvPr>
          <p:cNvSpPr>
            <a:spLocks noGrp="1"/>
          </p:cNvSpPr>
          <p:nvPr>
            <p:ph type="body" idx="1"/>
          </p:nvPr>
        </p:nvSpPr>
        <p:spPr>
          <a:ln>
            <a:solidFill>
              <a:schemeClr val="tx1"/>
            </a:solidFill>
          </a:ln>
        </p:spPr>
        <p:txBody>
          <a:bodyPr>
            <a:normAutofit/>
          </a:bodyPr>
          <a:lstStyle/>
          <a:p>
            <a:pPr algn="ctr"/>
            <a:r>
              <a:rPr lang="en-GB" sz="3200" dirty="0">
                <a:solidFill>
                  <a:srgbClr val="FFC000"/>
                </a:solidFill>
                <a:cs typeface="Calibri"/>
              </a:rPr>
              <a:t>Case Study A</a:t>
            </a:r>
          </a:p>
        </p:txBody>
      </p:sp>
      <p:sp>
        <p:nvSpPr>
          <p:cNvPr id="4" name="Content Placeholder 3">
            <a:extLst>
              <a:ext uri="{FF2B5EF4-FFF2-40B4-BE49-F238E27FC236}">
                <a16:creationId xmlns:a16="http://schemas.microsoft.com/office/drawing/2014/main" id="{C88D6BE1-43A3-467E-A951-3E4F963CBBA5}"/>
              </a:ext>
            </a:extLst>
          </p:cNvPr>
          <p:cNvSpPr>
            <a:spLocks noGrp="1"/>
          </p:cNvSpPr>
          <p:nvPr>
            <p:ph sz="half" idx="2"/>
          </p:nvPr>
        </p:nvSpPr>
        <p:spPr>
          <a:ln>
            <a:solidFill>
              <a:schemeClr val="tx1"/>
            </a:solidFill>
          </a:ln>
        </p:spPr>
        <p:txBody>
          <a:bodyPr vert="horz" lIns="91440" tIns="45720" rIns="91440" bIns="45720" rtlCol="0" anchor="t">
            <a:normAutofit/>
          </a:bodyPr>
          <a:lstStyle/>
          <a:p>
            <a:pPr marL="0" indent="0">
              <a:buNone/>
            </a:pPr>
            <a:r>
              <a:rPr lang="en-GB" dirty="0">
                <a:ea typeface="+mn-lt"/>
                <a:cs typeface="+mn-lt"/>
              </a:rPr>
              <a:t>Siân is 45 and is an experienced health care assistant. She works on a male surgical ward in a large hospital. Siân works as part of a team of health care assistants, registered nurses and other professionals...</a:t>
            </a:r>
            <a:endParaRPr lang="en-US" dirty="0"/>
          </a:p>
        </p:txBody>
      </p:sp>
      <p:pic>
        <p:nvPicPr>
          <p:cNvPr id="7" name="Picture 7" descr="A picture containing drawing&#10;&#10;Description automatically generated">
            <a:extLst>
              <a:ext uri="{FF2B5EF4-FFF2-40B4-BE49-F238E27FC236}">
                <a16:creationId xmlns:a16="http://schemas.microsoft.com/office/drawing/2014/main" id="{D741F490-A4ED-47C3-9D15-4A9C53E1ADB8}"/>
              </a:ext>
            </a:extLst>
          </p:cNvPr>
          <p:cNvPicPr>
            <a:picLocks noChangeAspect="1"/>
          </p:cNvPicPr>
          <p:nvPr/>
        </p:nvPicPr>
        <p:blipFill>
          <a:blip r:embed="rId2"/>
          <a:stretch>
            <a:fillRect/>
          </a:stretch>
        </p:blipFill>
        <p:spPr>
          <a:xfrm>
            <a:off x="4719459" y="4870420"/>
            <a:ext cx="1171575" cy="1171575"/>
          </a:xfrm>
          <a:prstGeom prst="rect">
            <a:avLst/>
          </a:prstGeom>
        </p:spPr>
      </p:pic>
      <p:pic>
        <p:nvPicPr>
          <p:cNvPr id="13" name="Picture 13" descr="A close up of a logo&#10;&#10;Description automatically generated">
            <a:extLst>
              <a:ext uri="{FF2B5EF4-FFF2-40B4-BE49-F238E27FC236}">
                <a16:creationId xmlns:a16="http://schemas.microsoft.com/office/drawing/2014/main" id="{F6A4C587-CC30-4E09-A165-17563263DB79}"/>
              </a:ext>
            </a:extLst>
          </p:cNvPr>
          <p:cNvPicPr>
            <a:picLocks noChangeAspect="1"/>
          </p:cNvPicPr>
          <p:nvPr/>
        </p:nvPicPr>
        <p:blipFill>
          <a:blip r:embed="rId3"/>
          <a:stretch>
            <a:fillRect/>
          </a:stretch>
        </p:blipFill>
        <p:spPr>
          <a:xfrm>
            <a:off x="7296508" y="1882534"/>
            <a:ext cx="3651849" cy="3222325"/>
          </a:xfrm>
          <a:prstGeom prst="rect">
            <a:avLst/>
          </a:prstGeom>
        </p:spPr>
      </p:pic>
      <p:sp>
        <p:nvSpPr>
          <p:cNvPr id="14" name="Rectangle: Rounded Corners 13">
            <a:extLst>
              <a:ext uri="{FF2B5EF4-FFF2-40B4-BE49-F238E27FC236}">
                <a16:creationId xmlns:a16="http://schemas.microsoft.com/office/drawing/2014/main" id="{009046E8-CF82-43AB-9749-737A30D6646F}"/>
              </a:ext>
            </a:extLst>
          </p:cNvPr>
          <p:cNvSpPr/>
          <p:nvPr/>
        </p:nvSpPr>
        <p:spPr>
          <a:xfrm>
            <a:off x="6443932" y="5286555"/>
            <a:ext cx="5492150" cy="920150"/>
          </a:xfrm>
          <a:prstGeom prst="round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tx1"/>
                </a:solidFill>
                <a:cs typeface="Calibri"/>
              </a:rPr>
              <a:t>Practitioner or Individual</a:t>
            </a:r>
          </a:p>
        </p:txBody>
      </p:sp>
    </p:spTree>
    <p:extLst>
      <p:ext uri="{BB962C8B-B14F-4D97-AF65-F5344CB8AC3E}">
        <p14:creationId xmlns:p14="http://schemas.microsoft.com/office/powerpoint/2010/main" val="324430633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88FF6D12-D493-4081-BFA5-AA0E3AD56BF5}"/>
              </a:ext>
            </a:extLst>
          </p:cNvPr>
          <p:cNvSpPr/>
          <p:nvPr/>
        </p:nvSpPr>
        <p:spPr>
          <a:xfrm>
            <a:off x="4531743" y="2569234"/>
            <a:ext cx="3119885" cy="1480866"/>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tx1"/>
                </a:solidFill>
                <a:cs typeface="Calibri"/>
              </a:rPr>
              <a:t>Principles of Care</a:t>
            </a:r>
          </a:p>
        </p:txBody>
      </p:sp>
      <p:sp>
        <p:nvSpPr>
          <p:cNvPr id="3" name="TextBox 2">
            <a:extLst>
              <a:ext uri="{FF2B5EF4-FFF2-40B4-BE49-F238E27FC236}">
                <a16:creationId xmlns:a16="http://schemas.microsoft.com/office/drawing/2014/main" id="{2BCD33CE-4F69-4454-8D6F-C31DE5524161}"/>
              </a:ext>
            </a:extLst>
          </p:cNvPr>
          <p:cNvSpPr txBox="1"/>
          <p:nvPr/>
        </p:nvSpPr>
        <p:spPr>
          <a:xfrm>
            <a:off x="310551" y="425570"/>
            <a:ext cx="2743200" cy="954107"/>
          </a:xfrm>
          <a:prstGeom prst="rect">
            <a:avLst/>
          </a:prstGeom>
          <a:noFill/>
          <a:ln>
            <a:solidFill>
              <a:srgbClr val="FFFF00"/>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800" b="1" dirty="0"/>
              <a:t>Choice and control</a:t>
            </a:r>
            <a:r>
              <a:rPr lang="en-GB" sz="2800" b="1" dirty="0">
                <a:cs typeface="Calibri"/>
              </a:rPr>
              <a:t>​</a:t>
            </a:r>
            <a:endParaRPr lang="en-US"/>
          </a:p>
        </p:txBody>
      </p:sp>
      <p:sp>
        <p:nvSpPr>
          <p:cNvPr id="4" name="TextBox 3">
            <a:extLst>
              <a:ext uri="{FF2B5EF4-FFF2-40B4-BE49-F238E27FC236}">
                <a16:creationId xmlns:a16="http://schemas.microsoft.com/office/drawing/2014/main" id="{3B0857CA-0239-4D15-A5E9-282C178CA055}"/>
              </a:ext>
            </a:extLst>
          </p:cNvPr>
          <p:cNvSpPr txBox="1"/>
          <p:nvPr/>
        </p:nvSpPr>
        <p:spPr>
          <a:xfrm>
            <a:off x="526211" y="5270739"/>
            <a:ext cx="2743200" cy="523220"/>
          </a:xfrm>
          <a:prstGeom prst="rect">
            <a:avLst/>
          </a:prstGeom>
          <a:noFill/>
          <a:ln>
            <a:solidFill>
              <a:srgbClr val="FFFF00"/>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800" b="1" dirty="0"/>
              <a:t>Confidentiality</a:t>
            </a:r>
            <a:r>
              <a:rPr lang="en-GB" sz="2800" b="1" dirty="0">
                <a:cs typeface="Calibri"/>
              </a:rPr>
              <a:t>​</a:t>
            </a:r>
            <a:endParaRPr lang="en-US"/>
          </a:p>
        </p:txBody>
      </p:sp>
      <p:sp>
        <p:nvSpPr>
          <p:cNvPr id="5" name="TextBox 4">
            <a:extLst>
              <a:ext uri="{FF2B5EF4-FFF2-40B4-BE49-F238E27FC236}">
                <a16:creationId xmlns:a16="http://schemas.microsoft.com/office/drawing/2014/main" id="{255B836D-9DF6-46AB-BE3B-176E66B061D5}"/>
              </a:ext>
            </a:extLst>
          </p:cNvPr>
          <p:cNvSpPr txBox="1"/>
          <p:nvPr/>
        </p:nvSpPr>
        <p:spPr>
          <a:xfrm>
            <a:off x="4666891" y="497457"/>
            <a:ext cx="2743200" cy="523220"/>
          </a:xfrm>
          <a:prstGeom prst="rect">
            <a:avLst/>
          </a:prstGeom>
          <a:noFill/>
          <a:ln>
            <a:solidFill>
              <a:srgbClr val="FFFF00"/>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800" b="1" dirty="0"/>
              <a:t>Dignity</a:t>
            </a:r>
            <a:r>
              <a:rPr lang="en-GB" sz="2800" b="1" dirty="0">
                <a:cs typeface="Calibri"/>
              </a:rPr>
              <a:t>​</a:t>
            </a:r>
            <a:endParaRPr lang="en-US"/>
          </a:p>
        </p:txBody>
      </p:sp>
      <p:sp>
        <p:nvSpPr>
          <p:cNvPr id="6" name="TextBox 5">
            <a:extLst>
              <a:ext uri="{FF2B5EF4-FFF2-40B4-BE49-F238E27FC236}">
                <a16:creationId xmlns:a16="http://schemas.microsoft.com/office/drawing/2014/main" id="{3DC72915-E761-4687-BA1A-DE87C91D47D7}"/>
              </a:ext>
            </a:extLst>
          </p:cNvPr>
          <p:cNvSpPr txBox="1"/>
          <p:nvPr/>
        </p:nvSpPr>
        <p:spPr>
          <a:xfrm>
            <a:off x="8908211" y="497457"/>
            <a:ext cx="2743200" cy="523220"/>
          </a:xfrm>
          <a:prstGeom prst="rect">
            <a:avLst/>
          </a:prstGeom>
          <a:noFill/>
          <a:ln>
            <a:solidFill>
              <a:srgbClr val="FFFF00"/>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800" b="1" dirty="0"/>
              <a:t>Co-production</a:t>
            </a:r>
            <a:r>
              <a:rPr lang="en-GB" sz="2800" b="1" dirty="0">
                <a:cs typeface="Calibri"/>
              </a:rPr>
              <a:t>​</a:t>
            </a:r>
            <a:endParaRPr lang="en-US"/>
          </a:p>
        </p:txBody>
      </p:sp>
      <p:sp>
        <p:nvSpPr>
          <p:cNvPr id="7" name="TextBox 6">
            <a:extLst>
              <a:ext uri="{FF2B5EF4-FFF2-40B4-BE49-F238E27FC236}">
                <a16:creationId xmlns:a16="http://schemas.microsoft.com/office/drawing/2014/main" id="{334E06D7-044A-4610-891B-54BBA0F1ADAB}"/>
              </a:ext>
            </a:extLst>
          </p:cNvPr>
          <p:cNvSpPr txBox="1"/>
          <p:nvPr/>
        </p:nvSpPr>
        <p:spPr>
          <a:xfrm>
            <a:off x="684362" y="2955985"/>
            <a:ext cx="2743200" cy="954107"/>
          </a:xfrm>
          <a:prstGeom prst="rect">
            <a:avLst/>
          </a:prstGeom>
          <a:noFill/>
          <a:ln>
            <a:solidFill>
              <a:srgbClr val="FFFF00"/>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800" b="1" dirty="0"/>
              <a:t>Effective communication</a:t>
            </a:r>
            <a:r>
              <a:rPr lang="en-GB" sz="2800" b="1" dirty="0">
                <a:cs typeface="Calibri"/>
              </a:rPr>
              <a:t>​</a:t>
            </a:r>
            <a:endParaRPr lang="en-US"/>
          </a:p>
        </p:txBody>
      </p:sp>
      <p:sp>
        <p:nvSpPr>
          <p:cNvPr id="8" name="TextBox 7">
            <a:extLst>
              <a:ext uri="{FF2B5EF4-FFF2-40B4-BE49-F238E27FC236}">
                <a16:creationId xmlns:a16="http://schemas.microsoft.com/office/drawing/2014/main" id="{9A5DFE44-B740-411C-BB3B-8015EA30D73E}"/>
              </a:ext>
            </a:extLst>
          </p:cNvPr>
          <p:cNvSpPr txBox="1"/>
          <p:nvPr/>
        </p:nvSpPr>
        <p:spPr>
          <a:xfrm>
            <a:off x="9008853" y="2711570"/>
            <a:ext cx="2743200" cy="954107"/>
          </a:xfrm>
          <a:prstGeom prst="rect">
            <a:avLst/>
          </a:prstGeom>
          <a:noFill/>
          <a:ln>
            <a:solidFill>
              <a:srgbClr val="FFFF00"/>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800" b="1" dirty="0"/>
              <a:t>Person-centred care</a:t>
            </a:r>
            <a:endParaRPr lang="en-GB" sz="2800" b="1">
              <a:cs typeface="Calibri"/>
            </a:endParaRPr>
          </a:p>
        </p:txBody>
      </p:sp>
      <p:sp>
        <p:nvSpPr>
          <p:cNvPr id="9" name="TextBox 8">
            <a:extLst>
              <a:ext uri="{FF2B5EF4-FFF2-40B4-BE49-F238E27FC236}">
                <a16:creationId xmlns:a16="http://schemas.microsoft.com/office/drawing/2014/main" id="{27C093E7-1E30-49B2-8F4D-C091D713FC70}"/>
              </a:ext>
            </a:extLst>
          </p:cNvPr>
          <p:cNvSpPr txBox="1"/>
          <p:nvPr/>
        </p:nvSpPr>
        <p:spPr>
          <a:xfrm>
            <a:off x="8405004" y="4940060"/>
            <a:ext cx="2743200" cy="1384995"/>
          </a:xfrm>
          <a:prstGeom prst="rect">
            <a:avLst/>
          </a:prstGeom>
          <a:noFill/>
          <a:ln>
            <a:solidFill>
              <a:srgbClr val="FFFF00"/>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800" b="1" dirty="0"/>
              <a:t>Respecting the rights of the individual</a:t>
            </a:r>
            <a:r>
              <a:rPr lang="en-GB" sz="2800" b="1" dirty="0">
                <a:cs typeface="Calibri"/>
              </a:rPr>
              <a:t>​</a:t>
            </a:r>
            <a:endParaRPr lang="en-US"/>
          </a:p>
        </p:txBody>
      </p:sp>
      <p:sp>
        <p:nvSpPr>
          <p:cNvPr id="10" name="TextBox 9">
            <a:extLst>
              <a:ext uri="{FF2B5EF4-FFF2-40B4-BE49-F238E27FC236}">
                <a16:creationId xmlns:a16="http://schemas.microsoft.com/office/drawing/2014/main" id="{76B96D80-0BDB-4385-8DEA-175AAE9827F5}"/>
              </a:ext>
            </a:extLst>
          </p:cNvPr>
          <p:cNvSpPr txBox="1"/>
          <p:nvPr/>
        </p:nvSpPr>
        <p:spPr>
          <a:xfrm>
            <a:off x="4724400" y="5270740"/>
            <a:ext cx="2743200" cy="523220"/>
          </a:xfrm>
          <a:prstGeom prst="rect">
            <a:avLst/>
          </a:prstGeom>
          <a:noFill/>
          <a:ln>
            <a:solidFill>
              <a:srgbClr val="FFFF00"/>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800" b="1" dirty="0"/>
              <a:t>Duty of care</a:t>
            </a:r>
            <a:r>
              <a:rPr lang="en-GB" sz="2800" b="1" dirty="0">
                <a:cs typeface="Calibri"/>
              </a:rPr>
              <a:t>​</a:t>
            </a:r>
            <a:endParaRPr lang="en-US"/>
          </a:p>
        </p:txBody>
      </p:sp>
    </p:spTree>
    <p:extLst>
      <p:ext uri="{BB962C8B-B14F-4D97-AF65-F5344CB8AC3E}">
        <p14:creationId xmlns:p14="http://schemas.microsoft.com/office/powerpoint/2010/main" val="38020170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F3A2FD-BD0E-4F4A-9316-60462C357307}"/>
              </a:ext>
            </a:extLst>
          </p:cNvPr>
          <p:cNvSpPr>
            <a:spLocks noGrp="1"/>
          </p:cNvSpPr>
          <p:nvPr>
            <p:ph type="title"/>
          </p:nvPr>
        </p:nvSpPr>
        <p:spPr>
          <a:solidFill>
            <a:srgbClr val="FFFF00"/>
          </a:solidFill>
        </p:spPr>
        <p:txBody>
          <a:bodyPr/>
          <a:lstStyle/>
          <a:p>
            <a:pPr algn="ctr"/>
            <a:r>
              <a:rPr lang="en-GB" b="1" dirty="0">
                <a:ea typeface="+mj-lt"/>
                <a:cs typeface="+mj-lt"/>
              </a:rPr>
              <a:t>Case Study A – Principles of Care</a:t>
            </a:r>
            <a:endParaRPr lang="en-GB" dirty="0">
              <a:ea typeface="+mj-lt"/>
              <a:cs typeface="+mj-lt"/>
            </a:endParaRPr>
          </a:p>
        </p:txBody>
      </p:sp>
      <p:sp>
        <p:nvSpPr>
          <p:cNvPr id="3" name="Content Placeholder 2">
            <a:extLst>
              <a:ext uri="{FF2B5EF4-FFF2-40B4-BE49-F238E27FC236}">
                <a16:creationId xmlns:a16="http://schemas.microsoft.com/office/drawing/2014/main" id="{91CF9EC0-C3CD-41DE-8785-CBFFB1C28293}"/>
              </a:ext>
            </a:extLst>
          </p:cNvPr>
          <p:cNvSpPr>
            <a:spLocks noGrp="1"/>
          </p:cNvSpPr>
          <p:nvPr>
            <p:ph idx="1"/>
          </p:nvPr>
        </p:nvSpPr>
        <p:spPr>
          <a:xfrm>
            <a:off x="104955" y="1825625"/>
            <a:ext cx="11953335" cy="4940809"/>
          </a:xfrm>
          <a:ln>
            <a:solidFill>
              <a:schemeClr val="tx1"/>
            </a:solidFill>
          </a:ln>
        </p:spPr>
        <p:txBody>
          <a:bodyPr vert="horz" lIns="91440" tIns="45720" rIns="91440" bIns="45720" rtlCol="0" anchor="t">
            <a:normAutofit/>
          </a:bodyPr>
          <a:lstStyle/>
          <a:p>
            <a:pPr marL="0" indent="0">
              <a:buNone/>
            </a:pPr>
            <a:r>
              <a:rPr lang="en-GB" dirty="0">
                <a:ea typeface="+mn-lt"/>
                <a:cs typeface="+mn-lt"/>
              </a:rPr>
              <a:t>Siân is 45 and is an experienced health care assistant. She works on a male surgical ward in a large hospital. Siân works as part of a team of health care assistants, registered nurses and other professionals. </a:t>
            </a:r>
          </a:p>
          <a:p>
            <a:pPr>
              <a:buNone/>
            </a:pPr>
            <a:r>
              <a:rPr lang="en-GB" dirty="0">
                <a:ea typeface="+mn-lt"/>
                <a:cs typeface="+mn-lt"/>
              </a:rPr>
              <a:t>During one of her shifts Siân works with Dafydd, who is 23 years-old and has learning disabilities. He lives in a residential care home and has been admitted for surgery on his leg following a fall. Siân introduces herself to Dafydd and explains that she will be caring for him. </a:t>
            </a:r>
          </a:p>
          <a:p>
            <a:pPr>
              <a:buNone/>
            </a:pPr>
            <a:endParaRPr lang="en-GB" dirty="0">
              <a:ea typeface="+mn-lt"/>
              <a:cs typeface="+mn-lt"/>
            </a:endParaRPr>
          </a:p>
          <a:p>
            <a:pPr>
              <a:buNone/>
            </a:pPr>
            <a:endParaRPr lang="en-GB" dirty="0">
              <a:ea typeface="+mn-lt"/>
              <a:cs typeface="+mn-lt"/>
            </a:endParaRPr>
          </a:p>
          <a:p>
            <a:pPr marL="0" indent="0">
              <a:buNone/>
            </a:pPr>
            <a:endParaRPr lang="en-GB" dirty="0">
              <a:cs typeface="Calibri"/>
            </a:endParaRPr>
          </a:p>
        </p:txBody>
      </p:sp>
    </p:spTree>
    <p:extLst>
      <p:ext uri="{BB962C8B-B14F-4D97-AF65-F5344CB8AC3E}">
        <p14:creationId xmlns:p14="http://schemas.microsoft.com/office/powerpoint/2010/main" val="89976618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F3A2FD-BD0E-4F4A-9316-60462C357307}"/>
              </a:ext>
            </a:extLst>
          </p:cNvPr>
          <p:cNvSpPr>
            <a:spLocks noGrp="1"/>
          </p:cNvSpPr>
          <p:nvPr>
            <p:ph type="title"/>
          </p:nvPr>
        </p:nvSpPr>
        <p:spPr>
          <a:solidFill>
            <a:srgbClr val="FFFF00"/>
          </a:solidFill>
        </p:spPr>
        <p:txBody>
          <a:bodyPr/>
          <a:lstStyle/>
          <a:p>
            <a:pPr algn="ctr"/>
            <a:r>
              <a:rPr lang="en-GB" b="1" dirty="0">
                <a:ea typeface="+mj-lt"/>
                <a:cs typeface="+mj-lt"/>
              </a:rPr>
              <a:t>Case Study A – Principles of Care</a:t>
            </a:r>
            <a:endParaRPr lang="en-GB" dirty="0">
              <a:ea typeface="+mj-lt"/>
              <a:cs typeface="+mj-lt"/>
            </a:endParaRPr>
          </a:p>
        </p:txBody>
      </p:sp>
      <p:sp>
        <p:nvSpPr>
          <p:cNvPr id="3" name="Content Placeholder 2">
            <a:extLst>
              <a:ext uri="{FF2B5EF4-FFF2-40B4-BE49-F238E27FC236}">
                <a16:creationId xmlns:a16="http://schemas.microsoft.com/office/drawing/2014/main" id="{91CF9EC0-C3CD-41DE-8785-CBFFB1C28293}"/>
              </a:ext>
            </a:extLst>
          </p:cNvPr>
          <p:cNvSpPr>
            <a:spLocks noGrp="1"/>
          </p:cNvSpPr>
          <p:nvPr>
            <p:ph idx="1"/>
          </p:nvPr>
        </p:nvSpPr>
        <p:spPr>
          <a:xfrm>
            <a:off x="104955" y="1825625"/>
            <a:ext cx="11953335" cy="4940809"/>
          </a:xfrm>
          <a:ln>
            <a:solidFill>
              <a:schemeClr val="tx1"/>
            </a:solidFill>
          </a:ln>
        </p:spPr>
        <p:txBody>
          <a:bodyPr vert="horz" lIns="91440" tIns="45720" rIns="91440" bIns="45720" rtlCol="0" anchor="t">
            <a:normAutofit fontScale="92500"/>
          </a:bodyPr>
          <a:lstStyle/>
          <a:p>
            <a:pPr>
              <a:buNone/>
            </a:pPr>
            <a:r>
              <a:rPr lang="en-GB" dirty="0">
                <a:ea typeface="+mn-lt"/>
                <a:cs typeface="+mn-lt"/>
              </a:rPr>
              <a:t>Dafydd is accompanied to the hospital by a support worker from the care home and his mum. The support worker explains the person-centred approach which the residential care home uses to support Dafydd. She asks Dafydd if she can share his care and support plan with Siân and he agrees. Dafydd’s support worker says that it is important to Dafydd that he makes his own choices and decisions about his daily life. However, he does need more time and support when making decisions around budgeting, shopping and being in unfamiliar situations. It is important to him that he can look after his own personal care and hygiene. Dafydd likes to watch television, listen to music and chat. The information that Dafydd, his support worker and his mum have shared is recorded on Dafydd’s hospital record.</a:t>
            </a:r>
          </a:p>
          <a:p>
            <a:pPr>
              <a:buNone/>
            </a:pPr>
            <a:r>
              <a:rPr lang="en-GB" dirty="0">
                <a:ea typeface="+mn-lt"/>
                <a:cs typeface="+mn-lt"/>
              </a:rPr>
              <a:t>During his stay in hospital, everyone is keen to support Dafydd in achieving his desired personal outcomes which include: learning to live on his own, being able to look after himself and being able to get out and about to make friends.</a:t>
            </a:r>
            <a:endParaRPr lang="en-GB" dirty="0"/>
          </a:p>
          <a:p>
            <a:pPr marL="0" indent="0">
              <a:buNone/>
            </a:pPr>
            <a:endParaRPr lang="en-GB" dirty="0">
              <a:ea typeface="+mn-lt"/>
              <a:cs typeface="+mn-lt"/>
            </a:endParaRPr>
          </a:p>
          <a:p>
            <a:pPr>
              <a:buNone/>
            </a:pPr>
            <a:endParaRPr lang="en-GB" dirty="0">
              <a:ea typeface="+mn-lt"/>
              <a:cs typeface="+mn-lt"/>
            </a:endParaRPr>
          </a:p>
          <a:p>
            <a:pPr>
              <a:buNone/>
            </a:pPr>
            <a:endParaRPr lang="en-GB" dirty="0">
              <a:ea typeface="+mn-lt"/>
              <a:cs typeface="+mn-lt"/>
            </a:endParaRPr>
          </a:p>
          <a:p>
            <a:pPr marL="0" indent="0">
              <a:buNone/>
            </a:pPr>
            <a:endParaRPr lang="en-GB" dirty="0">
              <a:cs typeface="Calibri"/>
            </a:endParaRPr>
          </a:p>
        </p:txBody>
      </p:sp>
    </p:spTree>
    <p:extLst>
      <p:ext uri="{BB962C8B-B14F-4D97-AF65-F5344CB8AC3E}">
        <p14:creationId xmlns:p14="http://schemas.microsoft.com/office/powerpoint/2010/main" val="72887970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F3A2FD-BD0E-4F4A-9316-60462C357307}"/>
              </a:ext>
            </a:extLst>
          </p:cNvPr>
          <p:cNvSpPr>
            <a:spLocks noGrp="1"/>
          </p:cNvSpPr>
          <p:nvPr>
            <p:ph type="title"/>
          </p:nvPr>
        </p:nvSpPr>
        <p:spPr>
          <a:solidFill>
            <a:srgbClr val="FFFF00"/>
          </a:solidFill>
        </p:spPr>
        <p:txBody>
          <a:bodyPr/>
          <a:lstStyle/>
          <a:p>
            <a:pPr algn="ctr"/>
            <a:r>
              <a:rPr lang="en-GB" b="1" dirty="0">
                <a:ea typeface="+mj-lt"/>
                <a:cs typeface="+mj-lt"/>
              </a:rPr>
              <a:t>Case Study A – Principles of Care</a:t>
            </a:r>
            <a:endParaRPr lang="en-GB" dirty="0">
              <a:ea typeface="+mj-lt"/>
              <a:cs typeface="+mj-lt"/>
            </a:endParaRPr>
          </a:p>
        </p:txBody>
      </p:sp>
      <p:sp>
        <p:nvSpPr>
          <p:cNvPr id="3" name="Content Placeholder 2">
            <a:extLst>
              <a:ext uri="{FF2B5EF4-FFF2-40B4-BE49-F238E27FC236}">
                <a16:creationId xmlns:a16="http://schemas.microsoft.com/office/drawing/2014/main" id="{91CF9EC0-C3CD-41DE-8785-CBFFB1C28293}"/>
              </a:ext>
            </a:extLst>
          </p:cNvPr>
          <p:cNvSpPr>
            <a:spLocks noGrp="1"/>
          </p:cNvSpPr>
          <p:nvPr>
            <p:ph idx="1"/>
          </p:nvPr>
        </p:nvSpPr>
        <p:spPr>
          <a:xfrm>
            <a:off x="104955" y="1825625"/>
            <a:ext cx="11953335" cy="4940809"/>
          </a:xfrm>
          <a:ln>
            <a:solidFill>
              <a:schemeClr val="tx1"/>
            </a:solidFill>
          </a:ln>
        </p:spPr>
        <p:txBody>
          <a:bodyPr vert="horz" lIns="91440" tIns="45720" rIns="91440" bIns="45720" rtlCol="0" anchor="t">
            <a:normAutofit lnSpcReduction="10000"/>
          </a:bodyPr>
          <a:lstStyle/>
          <a:p>
            <a:pPr>
              <a:buNone/>
            </a:pPr>
            <a:r>
              <a:rPr lang="en-GB" dirty="0">
                <a:ea typeface="+mn-lt"/>
                <a:cs typeface="+mn-lt"/>
              </a:rPr>
              <a:t>Whilst talking to Dafydd about his operation and the care and support in hospital, Siân notices that he sometimes has difficulty in understanding what she is telling him. She suggests working with the support worker and the learning disabilities liaison nurse during his stay at the hospital. After speaking with the support worker and Dafydd, the learning disabilities liaison nurse makes sure that Dafydd understands his health needs and treatment and that staff in the hospital understand how to help him communicate his needs and choices. Siân then suggests that Dafydd changes into his hospital gown in preparation for his surgery and starts to close the curtains. Dafydd starts to become agitated by this. Siân asks him if he would like a male worker to assist him. He says he can do it himself. A male worker talks to Dafydd but stands outside the curtains and when Dafydd is ready he ensures his gown is comfortable and fastened correctly.</a:t>
            </a:r>
            <a:endParaRPr lang="en-US" dirty="0"/>
          </a:p>
          <a:p>
            <a:pPr marL="0" indent="0">
              <a:buNone/>
            </a:pPr>
            <a:endParaRPr lang="en-GB" dirty="0">
              <a:ea typeface="+mn-lt"/>
              <a:cs typeface="+mn-lt"/>
            </a:endParaRPr>
          </a:p>
          <a:p>
            <a:pPr>
              <a:buNone/>
            </a:pPr>
            <a:endParaRPr lang="en-GB" dirty="0">
              <a:ea typeface="+mn-lt"/>
              <a:cs typeface="+mn-lt"/>
            </a:endParaRPr>
          </a:p>
          <a:p>
            <a:pPr>
              <a:buNone/>
            </a:pPr>
            <a:endParaRPr lang="en-GB" dirty="0">
              <a:ea typeface="+mn-lt"/>
              <a:cs typeface="+mn-lt"/>
            </a:endParaRPr>
          </a:p>
          <a:p>
            <a:pPr marL="0" indent="0">
              <a:buNone/>
            </a:pPr>
            <a:endParaRPr lang="en-GB" dirty="0">
              <a:cs typeface="Calibri"/>
            </a:endParaRPr>
          </a:p>
        </p:txBody>
      </p:sp>
    </p:spTree>
    <p:extLst>
      <p:ext uri="{BB962C8B-B14F-4D97-AF65-F5344CB8AC3E}">
        <p14:creationId xmlns:p14="http://schemas.microsoft.com/office/powerpoint/2010/main" val="407983622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F3A2FD-BD0E-4F4A-9316-60462C357307}"/>
              </a:ext>
            </a:extLst>
          </p:cNvPr>
          <p:cNvSpPr>
            <a:spLocks noGrp="1"/>
          </p:cNvSpPr>
          <p:nvPr>
            <p:ph type="title"/>
          </p:nvPr>
        </p:nvSpPr>
        <p:spPr>
          <a:solidFill>
            <a:srgbClr val="FFFF00"/>
          </a:solidFill>
        </p:spPr>
        <p:txBody>
          <a:bodyPr/>
          <a:lstStyle/>
          <a:p>
            <a:pPr algn="ctr"/>
            <a:r>
              <a:rPr lang="en-GB" b="1" dirty="0">
                <a:ea typeface="+mj-lt"/>
                <a:cs typeface="+mj-lt"/>
              </a:rPr>
              <a:t>Case Study A – Principles of Care</a:t>
            </a:r>
            <a:endParaRPr lang="en-GB" dirty="0">
              <a:ea typeface="+mj-lt"/>
              <a:cs typeface="+mj-lt"/>
            </a:endParaRPr>
          </a:p>
        </p:txBody>
      </p:sp>
      <p:sp>
        <p:nvSpPr>
          <p:cNvPr id="3" name="Content Placeholder 2">
            <a:extLst>
              <a:ext uri="{FF2B5EF4-FFF2-40B4-BE49-F238E27FC236}">
                <a16:creationId xmlns:a16="http://schemas.microsoft.com/office/drawing/2014/main" id="{91CF9EC0-C3CD-41DE-8785-CBFFB1C28293}"/>
              </a:ext>
            </a:extLst>
          </p:cNvPr>
          <p:cNvSpPr>
            <a:spLocks noGrp="1"/>
          </p:cNvSpPr>
          <p:nvPr>
            <p:ph idx="1"/>
          </p:nvPr>
        </p:nvSpPr>
        <p:spPr>
          <a:xfrm>
            <a:off x="104955" y="1825625"/>
            <a:ext cx="11953335" cy="4940809"/>
          </a:xfrm>
          <a:ln>
            <a:solidFill>
              <a:schemeClr val="tx1"/>
            </a:solidFill>
          </a:ln>
        </p:spPr>
        <p:txBody>
          <a:bodyPr vert="horz" lIns="91440" tIns="45720" rIns="91440" bIns="45720" rtlCol="0" anchor="t">
            <a:normAutofit/>
          </a:bodyPr>
          <a:lstStyle/>
          <a:p>
            <a:pPr>
              <a:buNone/>
            </a:pPr>
            <a:r>
              <a:rPr lang="en-GB" dirty="0">
                <a:ea typeface="+mn-lt"/>
                <a:cs typeface="+mn-lt"/>
              </a:rPr>
              <a:t>Dafydd is accompanied by the learning disabilities liaison nurse to theatre for his surgery. Later that day Siân takes a phone call from someone enquiring about Dafydd. Siân explains that she is unable to give out information without the permission of the individual. She takes a message to pass onto Dafydd. </a:t>
            </a:r>
          </a:p>
          <a:p>
            <a:pPr>
              <a:buNone/>
            </a:pPr>
            <a:r>
              <a:rPr lang="en-GB" dirty="0">
                <a:ea typeface="+mn-lt"/>
                <a:cs typeface="+mn-lt"/>
              </a:rPr>
              <a:t>After a few days and following a discharge assessment, Dafydd is able to return to his residential care home. Information relating to the care and support he will need following his surgery is recorded in his care and support plan, along with further details of how this support will be given.</a:t>
            </a:r>
          </a:p>
          <a:p>
            <a:pPr>
              <a:buNone/>
            </a:pPr>
            <a:endParaRPr lang="en-GB" dirty="0">
              <a:cs typeface="Calibri"/>
            </a:endParaRPr>
          </a:p>
          <a:p>
            <a:pPr marL="0" indent="0">
              <a:buNone/>
            </a:pPr>
            <a:endParaRPr lang="en-GB" dirty="0">
              <a:ea typeface="+mn-lt"/>
              <a:cs typeface="+mn-lt"/>
            </a:endParaRPr>
          </a:p>
          <a:p>
            <a:pPr>
              <a:buNone/>
            </a:pPr>
            <a:endParaRPr lang="en-GB" dirty="0">
              <a:ea typeface="+mn-lt"/>
              <a:cs typeface="+mn-lt"/>
            </a:endParaRPr>
          </a:p>
          <a:p>
            <a:pPr>
              <a:buNone/>
            </a:pPr>
            <a:endParaRPr lang="en-GB" dirty="0">
              <a:ea typeface="+mn-lt"/>
              <a:cs typeface="+mn-lt"/>
            </a:endParaRPr>
          </a:p>
          <a:p>
            <a:pPr marL="0" indent="0">
              <a:buNone/>
            </a:pPr>
            <a:endParaRPr lang="en-GB" dirty="0">
              <a:cs typeface="Calibri"/>
            </a:endParaRPr>
          </a:p>
        </p:txBody>
      </p:sp>
    </p:spTree>
    <p:extLst>
      <p:ext uri="{BB962C8B-B14F-4D97-AF65-F5344CB8AC3E}">
        <p14:creationId xmlns:p14="http://schemas.microsoft.com/office/powerpoint/2010/main" val="176848830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408D38-00B2-4B1A-8BEF-CDB50BFC9ADC}"/>
              </a:ext>
            </a:extLst>
          </p:cNvPr>
          <p:cNvSpPr>
            <a:spLocks noGrp="1"/>
          </p:cNvSpPr>
          <p:nvPr>
            <p:ph type="title"/>
          </p:nvPr>
        </p:nvSpPr>
        <p:spPr>
          <a:solidFill>
            <a:srgbClr val="FFFF00"/>
          </a:solidFill>
        </p:spPr>
        <p:txBody>
          <a:bodyPr/>
          <a:lstStyle/>
          <a:p>
            <a:pPr algn="ctr"/>
            <a:r>
              <a:rPr lang="en-GB" b="1" dirty="0">
                <a:cs typeface="Calibri Light" panose="020F0302020204030204"/>
              </a:rPr>
              <a:t>Case Study A</a:t>
            </a:r>
          </a:p>
        </p:txBody>
      </p:sp>
      <p:sp>
        <p:nvSpPr>
          <p:cNvPr id="3" name="Content Placeholder 2">
            <a:extLst>
              <a:ext uri="{FF2B5EF4-FFF2-40B4-BE49-F238E27FC236}">
                <a16:creationId xmlns:a16="http://schemas.microsoft.com/office/drawing/2014/main" id="{4BD6C27B-E871-41FF-A777-58C20D5AD354}"/>
              </a:ext>
            </a:extLst>
          </p:cNvPr>
          <p:cNvSpPr>
            <a:spLocks noGrp="1"/>
          </p:cNvSpPr>
          <p:nvPr>
            <p:ph sz="half" idx="1"/>
          </p:nvPr>
        </p:nvSpPr>
        <p:spPr>
          <a:ln>
            <a:solidFill>
              <a:schemeClr val="tx1"/>
            </a:solidFill>
          </a:ln>
        </p:spPr>
        <p:txBody>
          <a:bodyPr vert="horz" lIns="91440" tIns="45720" rIns="91440" bIns="45720" rtlCol="0" anchor="t">
            <a:normAutofit/>
          </a:bodyPr>
          <a:lstStyle/>
          <a:p>
            <a:pPr marL="0" indent="0" algn="ctr">
              <a:buNone/>
            </a:pPr>
            <a:endParaRPr lang="en-GB" sz="3200" b="1" dirty="0">
              <a:cs typeface="Calibri"/>
            </a:endParaRPr>
          </a:p>
          <a:p>
            <a:pPr marL="0" indent="0" algn="ctr">
              <a:buNone/>
            </a:pPr>
            <a:endParaRPr lang="en-GB" sz="3200" b="1" dirty="0">
              <a:cs typeface="Calibri"/>
            </a:endParaRPr>
          </a:p>
          <a:p>
            <a:pPr marL="0" indent="0" algn="ctr">
              <a:buNone/>
            </a:pPr>
            <a:r>
              <a:rPr lang="en-GB" sz="3200" b="1" dirty="0">
                <a:highlight>
                  <a:srgbClr val="FFFF00"/>
                </a:highlight>
                <a:cs typeface="Calibri"/>
              </a:rPr>
              <a:t>Choice and control</a:t>
            </a:r>
            <a:endParaRPr lang="en-US" sz="3200" b="1">
              <a:highlight>
                <a:srgbClr val="FFFF00"/>
              </a:highlight>
              <a:cs typeface="Calibri"/>
            </a:endParaRPr>
          </a:p>
        </p:txBody>
      </p:sp>
      <p:sp>
        <p:nvSpPr>
          <p:cNvPr id="4" name="Content Placeholder 3">
            <a:extLst>
              <a:ext uri="{FF2B5EF4-FFF2-40B4-BE49-F238E27FC236}">
                <a16:creationId xmlns:a16="http://schemas.microsoft.com/office/drawing/2014/main" id="{9E5C0793-AFC8-4E84-B12A-227370B92957}"/>
              </a:ext>
            </a:extLst>
          </p:cNvPr>
          <p:cNvSpPr>
            <a:spLocks noGrp="1"/>
          </p:cNvSpPr>
          <p:nvPr>
            <p:ph sz="half" idx="2"/>
          </p:nvPr>
        </p:nvSpPr>
        <p:spPr>
          <a:ln>
            <a:solidFill>
              <a:schemeClr val="tx1"/>
            </a:solidFill>
          </a:ln>
        </p:spPr>
        <p:txBody>
          <a:bodyPr vert="horz" lIns="91440" tIns="45720" rIns="91440" bIns="45720" rtlCol="0" anchor="t">
            <a:normAutofit/>
          </a:bodyPr>
          <a:lstStyle/>
          <a:p>
            <a:r>
              <a:rPr lang="en-GB" dirty="0">
                <a:cs typeface="Calibri"/>
              </a:rPr>
              <a:t>Dafydd is </a:t>
            </a:r>
            <a:r>
              <a:rPr lang="en-GB" b="1" dirty="0">
                <a:cs typeface="Calibri"/>
              </a:rPr>
              <a:t>encouraged to make his own choices about his day-to-day living</a:t>
            </a:r>
            <a:endParaRPr lang="en-US" b="1">
              <a:ea typeface="+mn-lt"/>
              <a:cs typeface="+mn-lt"/>
            </a:endParaRPr>
          </a:p>
          <a:p>
            <a:endParaRPr lang="en-GB" dirty="0">
              <a:cs typeface="Calibri"/>
            </a:endParaRPr>
          </a:p>
          <a:p>
            <a:r>
              <a:rPr lang="en-GB" dirty="0">
                <a:cs typeface="Calibri"/>
              </a:rPr>
              <a:t>Siân gives </a:t>
            </a:r>
            <a:r>
              <a:rPr lang="en-GB" b="1" dirty="0">
                <a:cs typeface="Calibri"/>
              </a:rPr>
              <a:t>Dafydd the choice to have a male nurse to assist him getting ready for surgery.</a:t>
            </a:r>
            <a:endParaRPr lang="en-US" b="1">
              <a:ea typeface="+mn-lt"/>
              <a:cs typeface="+mn-lt"/>
            </a:endParaRPr>
          </a:p>
        </p:txBody>
      </p:sp>
    </p:spTree>
    <p:extLst>
      <p:ext uri="{BB962C8B-B14F-4D97-AF65-F5344CB8AC3E}">
        <p14:creationId xmlns:p14="http://schemas.microsoft.com/office/powerpoint/2010/main" val="7771793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705EEEA-80A2-4D64-BFA6-F3D78AE8A4AE}"/>
              </a:ext>
            </a:extLst>
          </p:cNvPr>
          <p:cNvSpPr>
            <a:spLocks noGrp="1"/>
          </p:cNvSpPr>
          <p:nvPr>
            <p:ph type="body" idx="1"/>
          </p:nvPr>
        </p:nvSpPr>
        <p:spPr>
          <a:xfrm>
            <a:off x="133818" y="291633"/>
            <a:ext cx="5180198" cy="454118"/>
          </a:xfrm>
          <a:solidFill>
            <a:srgbClr val="FFFF00"/>
          </a:solidFill>
        </p:spPr>
        <p:txBody>
          <a:bodyPr/>
          <a:lstStyle/>
          <a:p>
            <a:pPr algn="ctr"/>
            <a:r>
              <a:rPr lang="en-GB" dirty="0">
                <a:ea typeface="+mn-lt"/>
                <a:cs typeface="+mn-lt"/>
              </a:rPr>
              <a:t>Principles of care </a:t>
            </a:r>
            <a:endParaRPr lang="en-US">
              <a:cs typeface="Calibri" panose="020F0502020204030204"/>
            </a:endParaRPr>
          </a:p>
        </p:txBody>
      </p:sp>
      <p:sp>
        <p:nvSpPr>
          <p:cNvPr id="4" name="Content Placeholder 3">
            <a:extLst>
              <a:ext uri="{FF2B5EF4-FFF2-40B4-BE49-F238E27FC236}">
                <a16:creationId xmlns:a16="http://schemas.microsoft.com/office/drawing/2014/main" id="{A9437442-B53E-4CDB-BA1B-3D886EE72A2A}"/>
              </a:ext>
            </a:extLst>
          </p:cNvPr>
          <p:cNvSpPr>
            <a:spLocks noGrp="1"/>
          </p:cNvSpPr>
          <p:nvPr>
            <p:ph sz="half" idx="2"/>
          </p:nvPr>
        </p:nvSpPr>
        <p:spPr>
          <a:xfrm>
            <a:off x="133819" y="880222"/>
            <a:ext cx="5852550" cy="5836116"/>
          </a:xfrm>
          <a:ln>
            <a:solidFill>
              <a:srgbClr val="FFFF00"/>
            </a:solidFill>
          </a:ln>
        </p:spPr>
        <p:txBody>
          <a:bodyPr vert="horz" lIns="91440" tIns="45720" rIns="91440" bIns="45720" rtlCol="0" anchor="t">
            <a:noAutofit/>
          </a:bodyPr>
          <a:lstStyle/>
          <a:p>
            <a:pPr>
              <a:lnSpc>
                <a:spcPct val="100000"/>
              </a:lnSpc>
              <a:spcBef>
                <a:spcPts val="600"/>
              </a:spcBef>
            </a:pPr>
            <a:r>
              <a:rPr lang="en-GB" sz="2200" dirty="0">
                <a:ea typeface="+mn-lt"/>
                <a:cs typeface="+mn-lt"/>
              </a:rPr>
              <a:t>The principles of care </a:t>
            </a:r>
            <a:r>
              <a:rPr lang="en-GB" sz="2200" b="1" dirty="0">
                <a:ea typeface="+mn-lt"/>
                <a:cs typeface="+mn-lt"/>
              </a:rPr>
              <a:t>underpin the work of everyone </a:t>
            </a:r>
            <a:r>
              <a:rPr lang="en-GB" sz="2200" dirty="0">
                <a:ea typeface="+mn-lt"/>
                <a:cs typeface="+mn-lt"/>
              </a:rPr>
              <a:t>in health, social care and early years services. </a:t>
            </a:r>
            <a:endParaRPr lang="en-US" sz="2200">
              <a:ea typeface="+mn-lt"/>
              <a:cs typeface="+mn-lt"/>
            </a:endParaRPr>
          </a:p>
          <a:p>
            <a:pPr>
              <a:lnSpc>
                <a:spcPct val="100000"/>
              </a:lnSpc>
              <a:spcBef>
                <a:spcPts val="600"/>
              </a:spcBef>
            </a:pPr>
            <a:endParaRPr lang="en-GB" sz="2200" dirty="0">
              <a:ea typeface="+mn-lt"/>
              <a:cs typeface="+mn-lt"/>
            </a:endParaRPr>
          </a:p>
          <a:p>
            <a:pPr>
              <a:lnSpc>
                <a:spcPct val="100000"/>
              </a:lnSpc>
              <a:spcBef>
                <a:spcPts val="600"/>
              </a:spcBef>
            </a:pPr>
            <a:r>
              <a:rPr lang="en-GB" sz="2200" dirty="0">
                <a:ea typeface="+mn-lt"/>
                <a:cs typeface="+mn-lt"/>
              </a:rPr>
              <a:t>The principles influence the working practices of care workers in </a:t>
            </a:r>
            <a:r>
              <a:rPr lang="en-GB" sz="2200" b="1" dirty="0">
                <a:ea typeface="+mn-lt"/>
                <a:cs typeface="+mn-lt"/>
              </a:rPr>
              <a:t>providing quality care. </a:t>
            </a:r>
            <a:endParaRPr lang="en-US" sz="2200">
              <a:ea typeface="+mn-lt"/>
              <a:cs typeface="+mn-lt"/>
            </a:endParaRPr>
          </a:p>
          <a:p>
            <a:pPr>
              <a:lnSpc>
                <a:spcPct val="100000"/>
              </a:lnSpc>
              <a:spcBef>
                <a:spcPts val="600"/>
              </a:spcBef>
            </a:pPr>
            <a:endParaRPr lang="en-GB" sz="2200" dirty="0">
              <a:ea typeface="+mn-lt"/>
              <a:cs typeface="+mn-lt"/>
            </a:endParaRPr>
          </a:p>
          <a:p>
            <a:pPr>
              <a:lnSpc>
                <a:spcPct val="100000"/>
              </a:lnSpc>
              <a:spcBef>
                <a:spcPts val="600"/>
              </a:spcBef>
            </a:pPr>
            <a:r>
              <a:rPr lang="en-GB" sz="2200" dirty="0">
                <a:ea typeface="+mn-lt"/>
                <a:cs typeface="+mn-lt"/>
              </a:rPr>
              <a:t>All care workers should </a:t>
            </a:r>
            <a:r>
              <a:rPr lang="en-GB" sz="2200" b="1" dirty="0">
                <a:ea typeface="+mn-lt"/>
                <a:cs typeface="+mn-lt"/>
              </a:rPr>
              <a:t>follow the principles of care </a:t>
            </a:r>
            <a:r>
              <a:rPr lang="en-GB" sz="2200" dirty="0">
                <a:ea typeface="+mn-lt"/>
                <a:cs typeface="+mn-lt"/>
              </a:rPr>
              <a:t>when </a:t>
            </a:r>
            <a:r>
              <a:rPr lang="en-GB" sz="2200" b="1" dirty="0">
                <a:ea typeface="+mn-lt"/>
                <a:cs typeface="+mn-lt"/>
              </a:rPr>
              <a:t>working with individuals</a:t>
            </a:r>
            <a:r>
              <a:rPr lang="en-GB" sz="2200" dirty="0">
                <a:ea typeface="+mn-lt"/>
                <a:cs typeface="+mn-lt"/>
              </a:rPr>
              <a:t>, to make sure they all </a:t>
            </a:r>
            <a:r>
              <a:rPr lang="en-GB" sz="2200" b="1" dirty="0">
                <a:ea typeface="+mn-lt"/>
                <a:cs typeface="+mn-lt"/>
              </a:rPr>
              <a:t>receive the correct care they need. </a:t>
            </a:r>
            <a:endParaRPr lang="en-US" sz="2200">
              <a:ea typeface="+mn-lt"/>
              <a:cs typeface="+mn-lt"/>
            </a:endParaRPr>
          </a:p>
          <a:p>
            <a:pPr>
              <a:lnSpc>
                <a:spcPct val="100000"/>
              </a:lnSpc>
              <a:spcBef>
                <a:spcPts val="600"/>
              </a:spcBef>
            </a:pPr>
            <a:endParaRPr lang="en-GB" sz="2200" dirty="0">
              <a:ea typeface="+mn-lt"/>
              <a:cs typeface="+mn-lt"/>
            </a:endParaRPr>
          </a:p>
          <a:p>
            <a:pPr>
              <a:lnSpc>
                <a:spcPct val="100000"/>
              </a:lnSpc>
              <a:spcBef>
                <a:spcPts val="600"/>
              </a:spcBef>
            </a:pPr>
            <a:r>
              <a:rPr lang="en-GB" sz="2200" dirty="0">
                <a:ea typeface="+mn-lt"/>
                <a:cs typeface="+mn-lt"/>
              </a:rPr>
              <a:t>The principles of care help to </a:t>
            </a:r>
            <a:r>
              <a:rPr lang="en-GB" sz="2200" b="1" dirty="0">
                <a:ea typeface="+mn-lt"/>
                <a:cs typeface="+mn-lt"/>
              </a:rPr>
              <a:t>protect both clients and care workers.</a:t>
            </a:r>
            <a:endParaRPr lang="en-US" sz="2200">
              <a:ea typeface="+mn-lt"/>
              <a:cs typeface="+mn-lt"/>
            </a:endParaRPr>
          </a:p>
          <a:p>
            <a:endParaRPr lang="en-GB" sz="2200" dirty="0">
              <a:solidFill>
                <a:srgbClr val="000000"/>
              </a:solidFill>
              <a:cs typeface="Calibri"/>
            </a:endParaRPr>
          </a:p>
        </p:txBody>
      </p:sp>
      <p:sp>
        <p:nvSpPr>
          <p:cNvPr id="5" name="Text Placeholder 4">
            <a:extLst>
              <a:ext uri="{FF2B5EF4-FFF2-40B4-BE49-F238E27FC236}">
                <a16:creationId xmlns:a16="http://schemas.microsoft.com/office/drawing/2014/main" id="{533E1F75-4508-4673-B9DB-13629B14173E}"/>
              </a:ext>
            </a:extLst>
          </p:cNvPr>
          <p:cNvSpPr>
            <a:spLocks noGrp="1"/>
          </p:cNvSpPr>
          <p:nvPr>
            <p:ph type="body" sz="quarter" idx="3"/>
          </p:nvPr>
        </p:nvSpPr>
        <p:spPr>
          <a:xfrm>
            <a:off x="6799730" y="3293363"/>
            <a:ext cx="5183188" cy="713300"/>
          </a:xfrm>
          <a:solidFill>
            <a:srgbClr val="FFFF00"/>
          </a:solidFill>
        </p:spPr>
        <p:txBody>
          <a:bodyPr/>
          <a:lstStyle/>
          <a:p>
            <a:pPr algn="ctr"/>
            <a:r>
              <a:rPr lang="en-GB" dirty="0">
                <a:solidFill>
                  <a:srgbClr val="000000"/>
                </a:solidFill>
                <a:ea typeface="+mn-lt"/>
                <a:cs typeface="+mn-lt"/>
              </a:rPr>
              <a:t>Person-centred care</a:t>
            </a:r>
            <a:endParaRPr lang="en-US" dirty="0">
              <a:solidFill>
                <a:srgbClr val="000000"/>
              </a:solidFill>
              <a:cs typeface="Calibri" panose="020F0502020204030204"/>
            </a:endParaRPr>
          </a:p>
        </p:txBody>
      </p:sp>
      <p:sp>
        <p:nvSpPr>
          <p:cNvPr id="6" name="Content Placeholder 5">
            <a:extLst>
              <a:ext uri="{FF2B5EF4-FFF2-40B4-BE49-F238E27FC236}">
                <a16:creationId xmlns:a16="http://schemas.microsoft.com/office/drawing/2014/main" id="{ABDB6BDE-B14E-4642-AE6E-6C691F6176A3}"/>
              </a:ext>
            </a:extLst>
          </p:cNvPr>
          <p:cNvSpPr>
            <a:spLocks noGrp="1"/>
          </p:cNvSpPr>
          <p:nvPr>
            <p:ph sz="quarter" idx="4"/>
          </p:nvPr>
        </p:nvSpPr>
        <p:spPr>
          <a:xfrm>
            <a:off x="6665259" y="4107516"/>
            <a:ext cx="5183188" cy="2608823"/>
          </a:xfrm>
          <a:ln>
            <a:solidFill>
              <a:srgbClr val="FFFF00"/>
            </a:solidFill>
          </a:ln>
        </p:spPr>
        <p:txBody>
          <a:bodyPr vert="horz" lIns="91440" tIns="45720" rIns="91440" bIns="45720" rtlCol="0" anchor="t">
            <a:normAutofit fontScale="70000" lnSpcReduction="20000"/>
          </a:bodyPr>
          <a:lstStyle/>
          <a:p>
            <a:r>
              <a:rPr lang="en-GB" sz="3400" dirty="0">
                <a:ea typeface="+mn-lt"/>
                <a:cs typeface="+mn-lt"/>
              </a:rPr>
              <a:t>Put simply, being </a:t>
            </a:r>
            <a:r>
              <a:rPr lang="en-GB" sz="3400" b="1" dirty="0">
                <a:ea typeface="+mn-lt"/>
                <a:cs typeface="+mn-lt"/>
              </a:rPr>
              <a:t>person</a:t>
            </a:r>
            <a:r>
              <a:rPr lang="en-GB" sz="3400" dirty="0">
                <a:ea typeface="+mn-lt"/>
                <a:cs typeface="+mn-lt"/>
              </a:rPr>
              <a:t>-</a:t>
            </a:r>
            <a:r>
              <a:rPr lang="en-GB" sz="3400" b="1" dirty="0">
                <a:ea typeface="+mn-lt"/>
                <a:cs typeface="+mn-lt"/>
              </a:rPr>
              <a:t>centred</a:t>
            </a:r>
            <a:r>
              <a:rPr lang="en-GB" sz="3400" dirty="0">
                <a:ea typeface="+mn-lt"/>
                <a:cs typeface="+mn-lt"/>
              </a:rPr>
              <a:t> is about focusing </a:t>
            </a:r>
            <a:r>
              <a:rPr lang="en-GB" sz="3400" b="1" dirty="0">
                <a:ea typeface="+mn-lt"/>
                <a:cs typeface="+mn-lt"/>
              </a:rPr>
              <a:t>care</a:t>
            </a:r>
            <a:r>
              <a:rPr lang="en-GB" sz="3400" dirty="0">
                <a:ea typeface="+mn-lt"/>
                <a:cs typeface="+mn-lt"/>
              </a:rPr>
              <a:t> on the needs of the </a:t>
            </a:r>
            <a:r>
              <a:rPr lang="en-GB" sz="3400" b="1" dirty="0">
                <a:ea typeface="+mn-lt"/>
                <a:cs typeface="+mn-lt"/>
              </a:rPr>
              <a:t>person</a:t>
            </a:r>
            <a:r>
              <a:rPr lang="en-GB" sz="3400" dirty="0">
                <a:ea typeface="+mn-lt"/>
                <a:cs typeface="+mn-lt"/>
              </a:rPr>
              <a:t> rather than the needs of the service. </a:t>
            </a:r>
          </a:p>
          <a:p>
            <a:r>
              <a:rPr lang="en-GB" sz="3400" dirty="0">
                <a:ea typeface="+mn-lt"/>
                <a:cs typeface="+mn-lt"/>
              </a:rPr>
              <a:t>Most people who need health </a:t>
            </a:r>
            <a:r>
              <a:rPr lang="en-GB" sz="3400" b="1" dirty="0">
                <a:ea typeface="+mn-lt"/>
                <a:cs typeface="+mn-lt"/>
              </a:rPr>
              <a:t>care</a:t>
            </a:r>
            <a:r>
              <a:rPr lang="en-GB" sz="3400" dirty="0">
                <a:ea typeface="+mn-lt"/>
                <a:cs typeface="+mn-lt"/>
              </a:rPr>
              <a:t> these days aren't happy just to sit back and let health </a:t>
            </a:r>
            <a:r>
              <a:rPr lang="en-GB" sz="3400" b="1" dirty="0">
                <a:ea typeface="+mn-lt"/>
                <a:cs typeface="+mn-lt"/>
              </a:rPr>
              <a:t>care</a:t>
            </a:r>
            <a:r>
              <a:rPr lang="en-GB" sz="3400" dirty="0">
                <a:ea typeface="+mn-lt"/>
                <a:cs typeface="+mn-lt"/>
              </a:rPr>
              <a:t> staff do what they think is best.</a:t>
            </a:r>
            <a:endParaRPr lang="en-GB" sz="3400" dirty="0">
              <a:cs typeface="Calibri"/>
            </a:endParaRPr>
          </a:p>
        </p:txBody>
      </p:sp>
      <p:sp>
        <p:nvSpPr>
          <p:cNvPr id="7" name="TextBox 6">
            <a:extLst>
              <a:ext uri="{FF2B5EF4-FFF2-40B4-BE49-F238E27FC236}">
                <a16:creationId xmlns:a16="http://schemas.microsoft.com/office/drawing/2014/main" id="{81C6402D-8C84-4020-93AE-0DC020471D5E}"/>
              </a:ext>
            </a:extLst>
          </p:cNvPr>
          <p:cNvSpPr txBox="1"/>
          <p:nvPr/>
        </p:nvSpPr>
        <p:spPr>
          <a:xfrm>
            <a:off x="7772399" y="342900"/>
            <a:ext cx="3157817" cy="461665"/>
          </a:xfrm>
          <a:prstGeom prst="rect">
            <a:avLst/>
          </a:prstGeom>
          <a:solidFill>
            <a:srgbClr val="FFFF00"/>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Outcome focused</a:t>
            </a:r>
            <a:endParaRPr lang="en-GB" sz="2400">
              <a:cs typeface="Calibri" panose="020F0502020204030204"/>
            </a:endParaRPr>
          </a:p>
        </p:txBody>
      </p:sp>
      <p:sp>
        <p:nvSpPr>
          <p:cNvPr id="8" name="TextBox 7">
            <a:extLst>
              <a:ext uri="{FF2B5EF4-FFF2-40B4-BE49-F238E27FC236}">
                <a16:creationId xmlns:a16="http://schemas.microsoft.com/office/drawing/2014/main" id="{4D68E1E2-2280-45BC-94BB-73E46C413AB7}"/>
              </a:ext>
            </a:extLst>
          </p:cNvPr>
          <p:cNvSpPr txBox="1"/>
          <p:nvPr/>
        </p:nvSpPr>
        <p:spPr>
          <a:xfrm>
            <a:off x="6211891" y="981635"/>
            <a:ext cx="5894944" cy="2308324"/>
          </a:xfrm>
          <a:prstGeom prst="rect">
            <a:avLst/>
          </a:prstGeom>
          <a:noFill/>
          <a:ln>
            <a:solidFill>
              <a:srgbClr val="FFFF00"/>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dirty="0">
                <a:solidFill>
                  <a:srgbClr val="222222"/>
                </a:solidFill>
                <a:latin typeface="Calibri"/>
                <a:cs typeface="arial"/>
              </a:rPr>
              <a:t>'</a:t>
            </a:r>
            <a:r>
              <a:rPr lang="en-US" sz="2400" b="1" dirty="0">
                <a:solidFill>
                  <a:srgbClr val="222222"/>
                </a:solidFill>
                <a:latin typeface="Calibri"/>
                <a:cs typeface="arial"/>
              </a:rPr>
              <a:t>Outcome focused</a:t>
            </a:r>
            <a:r>
              <a:rPr lang="en-US" sz="2400" dirty="0">
                <a:solidFill>
                  <a:srgbClr val="222222"/>
                </a:solidFill>
                <a:latin typeface="Calibri"/>
                <a:cs typeface="arial"/>
              </a:rPr>
              <a:t>' means putting the person at the </a:t>
            </a:r>
            <a:r>
              <a:rPr lang="en-US" sz="2400" dirty="0" err="1">
                <a:solidFill>
                  <a:srgbClr val="222222"/>
                </a:solidFill>
                <a:latin typeface="Calibri"/>
                <a:cs typeface="arial"/>
              </a:rPr>
              <a:t>centre</a:t>
            </a:r>
            <a:r>
              <a:rPr lang="en-US" sz="2400" dirty="0">
                <a:solidFill>
                  <a:srgbClr val="222222"/>
                </a:solidFill>
                <a:latin typeface="Calibri"/>
                <a:cs typeface="arial"/>
              </a:rPr>
              <a:t>, identifying what is important in their life, ensuring that everyone is working together to achieve the same purpose of </a:t>
            </a:r>
            <a:r>
              <a:rPr lang="en-US" sz="2400" dirty="0" err="1">
                <a:solidFill>
                  <a:srgbClr val="222222"/>
                </a:solidFill>
                <a:latin typeface="Calibri"/>
                <a:cs typeface="arial"/>
              </a:rPr>
              <a:t>maximising</a:t>
            </a:r>
            <a:r>
              <a:rPr lang="en-US" sz="2400" dirty="0">
                <a:solidFill>
                  <a:srgbClr val="222222"/>
                </a:solidFill>
                <a:latin typeface="Calibri"/>
                <a:cs typeface="arial"/>
              </a:rPr>
              <a:t> the person's independence and quality of life.</a:t>
            </a:r>
            <a:endParaRPr lang="en-US" sz="2400" dirty="0">
              <a:latin typeface="Calibri"/>
              <a:cs typeface="Calibri"/>
            </a:endParaRPr>
          </a:p>
        </p:txBody>
      </p:sp>
    </p:spTree>
    <p:extLst>
      <p:ext uri="{BB962C8B-B14F-4D97-AF65-F5344CB8AC3E}">
        <p14:creationId xmlns:p14="http://schemas.microsoft.com/office/powerpoint/2010/main" val="379038427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BB936E-8EE4-4345-A81C-F26790834F13}"/>
              </a:ext>
            </a:extLst>
          </p:cNvPr>
          <p:cNvSpPr>
            <a:spLocks noGrp="1"/>
          </p:cNvSpPr>
          <p:nvPr>
            <p:ph type="title"/>
          </p:nvPr>
        </p:nvSpPr>
        <p:spPr>
          <a:solidFill>
            <a:srgbClr val="FFFF00"/>
          </a:solidFill>
        </p:spPr>
        <p:txBody>
          <a:bodyPr/>
          <a:lstStyle/>
          <a:p>
            <a:pPr algn="ctr"/>
            <a:r>
              <a:rPr lang="en-GB" b="1" dirty="0">
                <a:ea typeface="+mj-lt"/>
                <a:cs typeface="+mj-lt"/>
              </a:rPr>
              <a:t>Case Study A</a:t>
            </a:r>
            <a:endParaRPr lang="en-GB" dirty="0">
              <a:ea typeface="+mj-lt"/>
              <a:cs typeface="+mj-lt"/>
            </a:endParaRPr>
          </a:p>
        </p:txBody>
      </p:sp>
      <p:sp>
        <p:nvSpPr>
          <p:cNvPr id="3" name="Content Placeholder 2">
            <a:extLst>
              <a:ext uri="{FF2B5EF4-FFF2-40B4-BE49-F238E27FC236}">
                <a16:creationId xmlns:a16="http://schemas.microsoft.com/office/drawing/2014/main" id="{5A3325C6-9245-4395-9531-640C9B5F48BE}"/>
              </a:ext>
            </a:extLst>
          </p:cNvPr>
          <p:cNvSpPr>
            <a:spLocks noGrp="1"/>
          </p:cNvSpPr>
          <p:nvPr>
            <p:ph sz="half" idx="1"/>
          </p:nvPr>
        </p:nvSpPr>
        <p:spPr>
          <a:ln>
            <a:solidFill>
              <a:schemeClr val="tx1"/>
            </a:solidFill>
          </a:ln>
        </p:spPr>
        <p:txBody>
          <a:bodyPr vert="horz" lIns="91440" tIns="45720" rIns="91440" bIns="45720" rtlCol="0" anchor="t">
            <a:normAutofit/>
          </a:bodyPr>
          <a:lstStyle/>
          <a:p>
            <a:pPr marL="0" indent="0" algn="ctr">
              <a:buNone/>
            </a:pPr>
            <a:endParaRPr lang="en-GB" sz="3200" b="1" dirty="0">
              <a:cs typeface="Calibri"/>
            </a:endParaRPr>
          </a:p>
          <a:p>
            <a:pPr marL="0" indent="0" algn="ctr">
              <a:buNone/>
            </a:pPr>
            <a:endParaRPr lang="en-GB" sz="3200" b="1" dirty="0">
              <a:cs typeface="Calibri"/>
            </a:endParaRPr>
          </a:p>
          <a:p>
            <a:pPr marL="0" indent="0" algn="ctr">
              <a:buNone/>
            </a:pPr>
            <a:r>
              <a:rPr lang="en-GB" sz="3200" b="1" dirty="0">
                <a:highlight>
                  <a:srgbClr val="FFFF00"/>
                </a:highlight>
                <a:cs typeface="Calibri"/>
              </a:rPr>
              <a:t>Confidentiality</a:t>
            </a:r>
            <a:endParaRPr lang="en-US">
              <a:highlight>
                <a:srgbClr val="FFFF00"/>
              </a:highlight>
              <a:cs typeface="Calibri"/>
            </a:endParaRPr>
          </a:p>
        </p:txBody>
      </p:sp>
      <p:sp>
        <p:nvSpPr>
          <p:cNvPr id="4" name="Content Placeholder 3">
            <a:extLst>
              <a:ext uri="{FF2B5EF4-FFF2-40B4-BE49-F238E27FC236}">
                <a16:creationId xmlns:a16="http://schemas.microsoft.com/office/drawing/2014/main" id="{F985FB8B-3353-45D1-B78E-86929DAFBDA1}"/>
              </a:ext>
            </a:extLst>
          </p:cNvPr>
          <p:cNvSpPr>
            <a:spLocks noGrp="1"/>
          </p:cNvSpPr>
          <p:nvPr>
            <p:ph sz="half" idx="2"/>
          </p:nvPr>
        </p:nvSpPr>
        <p:spPr>
          <a:ln>
            <a:solidFill>
              <a:schemeClr val="tx1"/>
            </a:solidFill>
          </a:ln>
        </p:spPr>
        <p:txBody>
          <a:bodyPr vert="horz" lIns="91440" tIns="45720" rIns="91440" bIns="45720" rtlCol="0" anchor="t">
            <a:normAutofit/>
          </a:bodyPr>
          <a:lstStyle/>
          <a:p>
            <a:pPr marL="0" indent="0">
              <a:buNone/>
            </a:pPr>
            <a:r>
              <a:rPr lang="en-GB" dirty="0">
                <a:cs typeface="Calibri"/>
              </a:rPr>
              <a:t>•Siân takes a phone call from someone enquiring about Dafydd but explains that she is unable to give out information without Dafydd’s permission.</a:t>
            </a:r>
          </a:p>
        </p:txBody>
      </p:sp>
    </p:spTree>
    <p:extLst>
      <p:ext uri="{BB962C8B-B14F-4D97-AF65-F5344CB8AC3E}">
        <p14:creationId xmlns:p14="http://schemas.microsoft.com/office/powerpoint/2010/main" val="303630880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BA46D3-1071-41A7-863F-B8CE4A4B8E64}"/>
              </a:ext>
            </a:extLst>
          </p:cNvPr>
          <p:cNvSpPr>
            <a:spLocks noGrp="1"/>
          </p:cNvSpPr>
          <p:nvPr>
            <p:ph type="title"/>
          </p:nvPr>
        </p:nvSpPr>
        <p:spPr>
          <a:solidFill>
            <a:srgbClr val="FFFF00"/>
          </a:solidFill>
        </p:spPr>
        <p:txBody>
          <a:bodyPr/>
          <a:lstStyle/>
          <a:p>
            <a:pPr algn="ctr"/>
            <a:r>
              <a:rPr lang="en-GB" b="1" dirty="0">
                <a:ea typeface="+mj-lt"/>
                <a:cs typeface="+mj-lt"/>
              </a:rPr>
              <a:t>Case Study A</a:t>
            </a:r>
            <a:endParaRPr lang="en-GB" dirty="0">
              <a:ea typeface="+mj-lt"/>
              <a:cs typeface="+mj-lt"/>
            </a:endParaRPr>
          </a:p>
        </p:txBody>
      </p:sp>
      <p:sp>
        <p:nvSpPr>
          <p:cNvPr id="3" name="Content Placeholder 2">
            <a:extLst>
              <a:ext uri="{FF2B5EF4-FFF2-40B4-BE49-F238E27FC236}">
                <a16:creationId xmlns:a16="http://schemas.microsoft.com/office/drawing/2014/main" id="{E823B0E6-D3D0-4D09-9ABD-B1C4C0177D96}"/>
              </a:ext>
            </a:extLst>
          </p:cNvPr>
          <p:cNvSpPr>
            <a:spLocks noGrp="1"/>
          </p:cNvSpPr>
          <p:nvPr>
            <p:ph sz="half" idx="1"/>
          </p:nvPr>
        </p:nvSpPr>
        <p:spPr>
          <a:ln>
            <a:solidFill>
              <a:schemeClr val="tx1"/>
            </a:solidFill>
          </a:ln>
        </p:spPr>
        <p:txBody>
          <a:bodyPr vert="horz" lIns="91440" tIns="45720" rIns="91440" bIns="45720" rtlCol="0" anchor="t">
            <a:normAutofit/>
          </a:bodyPr>
          <a:lstStyle/>
          <a:p>
            <a:pPr marL="0" indent="0" algn="ctr">
              <a:buNone/>
            </a:pPr>
            <a:endParaRPr lang="en-GB" sz="3200" b="1" dirty="0">
              <a:cs typeface="Calibri"/>
            </a:endParaRPr>
          </a:p>
          <a:p>
            <a:pPr marL="0" indent="0" algn="ctr">
              <a:buNone/>
            </a:pPr>
            <a:endParaRPr lang="en-GB" sz="3200" b="1" dirty="0">
              <a:cs typeface="Calibri"/>
            </a:endParaRPr>
          </a:p>
          <a:p>
            <a:pPr marL="0" indent="0" algn="ctr">
              <a:buNone/>
            </a:pPr>
            <a:r>
              <a:rPr lang="en-GB" sz="3200" b="1" dirty="0">
                <a:highlight>
                  <a:srgbClr val="FFFF00"/>
                </a:highlight>
                <a:cs typeface="Calibri"/>
              </a:rPr>
              <a:t>Dignity</a:t>
            </a:r>
            <a:endParaRPr lang="en-US">
              <a:highlight>
                <a:srgbClr val="FFFF00"/>
              </a:highlight>
              <a:cs typeface="Calibri"/>
            </a:endParaRPr>
          </a:p>
        </p:txBody>
      </p:sp>
      <p:sp>
        <p:nvSpPr>
          <p:cNvPr id="4" name="Content Placeholder 3">
            <a:extLst>
              <a:ext uri="{FF2B5EF4-FFF2-40B4-BE49-F238E27FC236}">
                <a16:creationId xmlns:a16="http://schemas.microsoft.com/office/drawing/2014/main" id="{5298DA40-FEC4-4EF1-8D04-D0F2529DE9ED}"/>
              </a:ext>
            </a:extLst>
          </p:cNvPr>
          <p:cNvSpPr>
            <a:spLocks noGrp="1"/>
          </p:cNvSpPr>
          <p:nvPr>
            <p:ph sz="half" idx="2"/>
          </p:nvPr>
        </p:nvSpPr>
        <p:spPr>
          <a:ln>
            <a:solidFill>
              <a:schemeClr val="tx1"/>
            </a:solidFill>
          </a:ln>
        </p:spPr>
        <p:txBody>
          <a:bodyPr vert="horz" lIns="91440" tIns="45720" rIns="91440" bIns="45720" rtlCol="0" anchor="t">
            <a:normAutofit/>
          </a:bodyPr>
          <a:lstStyle/>
          <a:p>
            <a:r>
              <a:rPr lang="en-GB" dirty="0">
                <a:cs typeface="Calibri"/>
              </a:rPr>
              <a:t>Siân closes the curtains while Dafydd is getting ready for surgery</a:t>
            </a:r>
            <a:endParaRPr lang="en-US" dirty="0">
              <a:ea typeface="+mn-lt"/>
              <a:cs typeface="+mn-lt"/>
            </a:endParaRPr>
          </a:p>
          <a:p>
            <a:endParaRPr lang="en-GB" dirty="0">
              <a:cs typeface="Calibri"/>
            </a:endParaRPr>
          </a:p>
          <a:p>
            <a:r>
              <a:rPr lang="en-GB" dirty="0">
                <a:cs typeface="Calibri"/>
              </a:rPr>
              <a:t>The male worker talks to Dafydd but stands outside the curtains and when Dafydd is ready he ensures that his gown is comfortable and fastened correctly.</a:t>
            </a:r>
            <a:endParaRPr lang="en-GB" dirty="0"/>
          </a:p>
        </p:txBody>
      </p:sp>
    </p:spTree>
    <p:extLst>
      <p:ext uri="{BB962C8B-B14F-4D97-AF65-F5344CB8AC3E}">
        <p14:creationId xmlns:p14="http://schemas.microsoft.com/office/powerpoint/2010/main" val="419534188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52FDD0-7C57-4D2F-8AF8-583491AE5A03}"/>
              </a:ext>
            </a:extLst>
          </p:cNvPr>
          <p:cNvSpPr>
            <a:spLocks noGrp="1"/>
          </p:cNvSpPr>
          <p:nvPr>
            <p:ph type="title"/>
          </p:nvPr>
        </p:nvSpPr>
        <p:spPr>
          <a:solidFill>
            <a:srgbClr val="FFFF00"/>
          </a:solidFill>
        </p:spPr>
        <p:txBody>
          <a:bodyPr/>
          <a:lstStyle/>
          <a:p>
            <a:pPr algn="ctr"/>
            <a:r>
              <a:rPr lang="en-GB" b="1" dirty="0">
                <a:ea typeface="+mj-lt"/>
                <a:cs typeface="+mj-lt"/>
              </a:rPr>
              <a:t>Case Study A</a:t>
            </a:r>
            <a:endParaRPr lang="en-GB" dirty="0">
              <a:ea typeface="+mj-lt"/>
              <a:cs typeface="+mj-lt"/>
            </a:endParaRPr>
          </a:p>
        </p:txBody>
      </p:sp>
      <p:sp>
        <p:nvSpPr>
          <p:cNvPr id="3" name="Content Placeholder 2">
            <a:extLst>
              <a:ext uri="{FF2B5EF4-FFF2-40B4-BE49-F238E27FC236}">
                <a16:creationId xmlns:a16="http://schemas.microsoft.com/office/drawing/2014/main" id="{A4D2703C-5E41-4040-99D9-0092EFCEC86A}"/>
              </a:ext>
            </a:extLst>
          </p:cNvPr>
          <p:cNvSpPr>
            <a:spLocks noGrp="1"/>
          </p:cNvSpPr>
          <p:nvPr>
            <p:ph sz="half" idx="1"/>
          </p:nvPr>
        </p:nvSpPr>
        <p:spPr>
          <a:ln>
            <a:solidFill>
              <a:schemeClr val="tx1"/>
            </a:solidFill>
          </a:ln>
        </p:spPr>
        <p:txBody>
          <a:bodyPr vert="horz" lIns="91440" tIns="45720" rIns="91440" bIns="45720" rtlCol="0" anchor="t">
            <a:normAutofit/>
          </a:bodyPr>
          <a:lstStyle/>
          <a:p>
            <a:pPr marL="0" indent="0" algn="ctr">
              <a:buNone/>
            </a:pPr>
            <a:endParaRPr lang="en-GB" sz="3200" b="1" dirty="0">
              <a:cs typeface="Calibri"/>
            </a:endParaRPr>
          </a:p>
          <a:p>
            <a:pPr marL="0" indent="0" algn="ctr">
              <a:buNone/>
            </a:pPr>
            <a:endParaRPr lang="en-GB" sz="3200" b="1" dirty="0">
              <a:cs typeface="Calibri"/>
            </a:endParaRPr>
          </a:p>
          <a:p>
            <a:pPr marL="0" indent="0" algn="ctr">
              <a:buNone/>
            </a:pPr>
            <a:r>
              <a:rPr lang="en-GB" sz="3200" b="1" dirty="0">
                <a:highlight>
                  <a:srgbClr val="FFFF00"/>
                </a:highlight>
                <a:cs typeface="Calibri"/>
              </a:rPr>
              <a:t>Co-production</a:t>
            </a:r>
            <a:endParaRPr lang="en-US">
              <a:highlight>
                <a:srgbClr val="FFFF00"/>
              </a:highlight>
              <a:cs typeface="Calibri"/>
            </a:endParaRPr>
          </a:p>
        </p:txBody>
      </p:sp>
      <p:sp>
        <p:nvSpPr>
          <p:cNvPr id="4" name="Content Placeholder 3">
            <a:extLst>
              <a:ext uri="{FF2B5EF4-FFF2-40B4-BE49-F238E27FC236}">
                <a16:creationId xmlns:a16="http://schemas.microsoft.com/office/drawing/2014/main" id="{546100A1-7F5B-4B45-87C4-614165541392}"/>
              </a:ext>
            </a:extLst>
          </p:cNvPr>
          <p:cNvSpPr>
            <a:spLocks noGrp="1"/>
          </p:cNvSpPr>
          <p:nvPr>
            <p:ph sz="half" idx="2"/>
          </p:nvPr>
        </p:nvSpPr>
        <p:spPr>
          <a:ln>
            <a:solidFill>
              <a:schemeClr val="tx1"/>
            </a:solidFill>
          </a:ln>
        </p:spPr>
        <p:txBody>
          <a:bodyPr vert="horz" lIns="91440" tIns="45720" rIns="91440" bIns="45720" rtlCol="0" anchor="t">
            <a:normAutofit/>
          </a:bodyPr>
          <a:lstStyle/>
          <a:p>
            <a:r>
              <a:rPr lang="en-GB" dirty="0">
                <a:cs typeface="Calibri"/>
              </a:rPr>
              <a:t>To ensure that Dafydd’s care and support is the best it can be while he is in hospital, Siân talks to both Dafydd and his mother about his care and support.</a:t>
            </a:r>
            <a:endParaRPr lang="en-GB" dirty="0"/>
          </a:p>
        </p:txBody>
      </p:sp>
    </p:spTree>
    <p:extLst>
      <p:ext uri="{BB962C8B-B14F-4D97-AF65-F5344CB8AC3E}">
        <p14:creationId xmlns:p14="http://schemas.microsoft.com/office/powerpoint/2010/main" val="151743022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7F4CD5-B0AB-436C-AF08-772901CD634D}"/>
              </a:ext>
            </a:extLst>
          </p:cNvPr>
          <p:cNvSpPr>
            <a:spLocks noGrp="1"/>
          </p:cNvSpPr>
          <p:nvPr>
            <p:ph type="title"/>
          </p:nvPr>
        </p:nvSpPr>
        <p:spPr>
          <a:solidFill>
            <a:srgbClr val="FFFF00"/>
          </a:solidFill>
        </p:spPr>
        <p:txBody>
          <a:bodyPr/>
          <a:lstStyle/>
          <a:p>
            <a:pPr algn="ctr"/>
            <a:r>
              <a:rPr lang="en-GB" b="1" dirty="0">
                <a:ea typeface="+mj-lt"/>
                <a:cs typeface="+mj-lt"/>
              </a:rPr>
              <a:t>Case Study A</a:t>
            </a:r>
            <a:endParaRPr lang="en-GB" dirty="0">
              <a:ea typeface="+mj-lt"/>
              <a:cs typeface="+mj-lt"/>
            </a:endParaRPr>
          </a:p>
        </p:txBody>
      </p:sp>
      <p:sp>
        <p:nvSpPr>
          <p:cNvPr id="3" name="Content Placeholder 2">
            <a:extLst>
              <a:ext uri="{FF2B5EF4-FFF2-40B4-BE49-F238E27FC236}">
                <a16:creationId xmlns:a16="http://schemas.microsoft.com/office/drawing/2014/main" id="{0B062345-B45C-45EF-8D55-C3A721E6B362}"/>
              </a:ext>
            </a:extLst>
          </p:cNvPr>
          <p:cNvSpPr>
            <a:spLocks noGrp="1"/>
          </p:cNvSpPr>
          <p:nvPr>
            <p:ph sz="half" idx="1"/>
          </p:nvPr>
        </p:nvSpPr>
        <p:spPr>
          <a:ln>
            <a:solidFill>
              <a:schemeClr val="tx1"/>
            </a:solidFill>
          </a:ln>
        </p:spPr>
        <p:txBody>
          <a:bodyPr vert="horz" lIns="91440" tIns="45720" rIns="91440" bIns="45720" rtlCol="0" anchor="t">
            <a:normAutofit/>
          </a:bodyPr>
          <a:lstStyle/>
          <a:p>
            <a:pPr marL="0" indent="0" algn="ctr">
              <a:buNone/>
            </a:pPr>
            <a:endParaRPr lang="en-GB" sz="3200" b="1" dirty="0">
              <a:cs typeface="Calibri"/>
            </a:endParaRPr>
          </a:p>
          <a:p>
            <a:pPr marL="0" indent="0" algn="ctr">
              <a:buNone/>
            </a:pPr>
            <a:endParaRPr lang="en-GB" sz="3200" b="1" dirty="0">
              <a:cs typeface="Calibri"/>
            </a:endParaRPr>
          </a:p>
          <a:p>
            <a:pPr marL="0" indent="0" algn="ctr">
              <a:buNone/>
            </a:pPr>
            <a:r>
              <a:rPr lang="en-GB" sz="3200" b="1" dirty="0">
                <a:highlight>
                  <a:srgbClr val="FFFF00"/>
                </a:highlight>
                <a:cs typeface="Calibri"/>
              </a:rPr>
              <a:t>Effective communication</a:t>
            </a:r>
            <a:endParaRPr lang="en-US">
              <a:highlight>
                <a:srgbClr val="FFFF00"/>
              </a:highlight>
              <a:cs typeface="Calibri"/>
            </a:endParaRPr>
          </a:p>
        </p:txBody>
      </p:sp>
      <p:sp>
        <p:nvSpPr>
          <p:cNvPr id="4" name="Content Placeholder 3">
            <a:extLst>
              <a:ext uri="{FF2B5EF4-FFF2-40B4-BE49-F238E27FC236}">
                <a16:creationId xmlns:a16="http://schemas.microsoft.com/office/drawing/2014/main" id="{43E6CE05-686A-4130-A0E7-8665C812D5F1}"/>
              </a:ext>
            </a:extLst>
          </p:cNvPr>
          <p:cNvSpPr>
            <a:spLocks noGrp="1"/>
          </p:cNvSpPr>
          <p:nvPr>
            <p:ph sz="half" idx="2"/>
          </p:nvPr>
        </p:nvSpPr>
        <p:spPr>
          <a:ln>
            <a:solidFill>
              <a:schemeClr val="tx1"/>
            </a:solidFill>
          </a:ln>
        </p:spPr>
        <p:txBody>
          <a:bodyPr vert="horz" lIns="91440" tIns="45720" rIns="91440" bIns="45720" rtlCol="0" anchor="t">
            <a:normAutofit/>
          </a:bodyPr>
          <a:lstStyle/>
          <a:p>
            <a:r>
              <a:rPr lang="en-GB" dirty="0">
                <a:cs typeface="Calibri"/>
              </a:rPr>
              <a:t>Siân notices that Dafydd sometimes has difficulty in understanding what she is telling him. She suggests working with the support worker and the learning disabilities liaison nurse during his stay at the hospital.</a:t>
            </a:r>
            <a:endParaRPr lang="en-GB" dirty="0"/>
          </a:p>
        </p:txBody>
      </p:sp>
    </p:spTree>
    <p:extLst>
      <p:ext uri="{BB962C8B-B14F-4D97-AF65-F5344CB8AC3E}">
        <p14:creationId xmlns:p14="http://schemas.microsoft.com/office/powerpoint/2010/main" val="342883259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C56C5B-D8FA-4CEB-9F0C-4830145509F3}"/>
              </a:ext>
            </a:extLst>
          </p:cNvPr>
          <p:cNvSpPr>
            <a:spLocks noGrp="1"/>
          </p:cNvSpPr>
          <p:nvPr>
            <p:ph type="title"/>
          </p:nvPr>
        </p:nvSpPr>
        <p:spPr>
          <a:solidFill>
            <a:srgbClr val="FFFF00"/>
          </a:solidFill>
        </p:spPr>
        <p:txBody>
          <a:bodyPr/>
          <a:lstStyle/>
          <a:p>
            <a:pPr algn="ctr"/>
            <a:r>
              <a:rPr lang="en-GB" b="1" dirty="0">
                <a:ea typeface="+mj-lt"/>
                <a:cs typeface="+mj-lt"/>
              </a:rPr>
              <a:t>Case Study A</a:t>
            </a:r>
            <a:endParaRPr lang="en-GB" dirty="0">
              <a:ea typeface="+mj-lt"/>
              <a:cs typeface="+mj-lt"/>
            </a:endParaRPr>
          </a:p>
        </p:txBody>
      </p:sp>
      <p:sp>
        <p:nvSpPr>
          <p:cNvPr id="3" name="Content Placeholder 2">
            <a:extLst>
              <a:ext uri="{FF2B5EF4-FFF2-40B4-BE49-F238E27FC236}">
                <a16:creationId xmlns:a16="http://schemas.microsoft.com/office/drawing/2014/main" id="{A3337F4A-6E8D-49CF-8CC4-ACE3B92E45F2}"/>
              </a:ext>
            </a:extLst>
          </p:cNvPr>
          <p:cNvSpPr>
            <a:spLocks noGrp="1"/>
          </p:cNvSpPr>
          <p:nvPr>
            <p:ph sz="half" idx="1"/>
          </p:nvPr>
        </p:nvSpPr>
        <p:spPr>
          <a:ln>
            <a:solidFill>
              <a:schemeClr val="tx1"/>
            </a:solidFill>
          </a:ln>
        </p:spPr>
        <p:txBody>
          <a:bodyPr vert="horz" lIns="91440" tIns="45720" rIns="91440" bIns="45720" rtlCol="0" anchor="t">
            <a:normAutofit/>
          </a:bodyPr>
          <a:lstStyle/>
          <a:p>
            <a:pPr marL="0" indent="0" algn="ctr">
              <a:buNone/>
            </a:pPr>
            <a:endParaRPr lang="en-GB" b="1" dirty="0">
              <a:ea typeface="+mn-lt"/>
              <a:cs typeface="+mn-lt"/>
            </a:endParaRPr>
          </a:p>
          <a:p>
            <a:pPr marL="0" indent="0" algn="ctr">
              <a:buNone/>
            </a:pPr>
            <a:endParaRPr lang="en-GB" b="1" dirty="0">
              <a:ea typeface="+mn-lt"/>
              <a:cs typeface="+mn-lt"/>
            </a:endParaRPr>
          </a:p>
          <a:p>
            <a:pPr marL="0" indent="0" algn="ctr">
              <a:buNone/>
            </a:pPr>
            <a:r>
              <a:rPr lang="en-GB" b="1" dirty="0">
                <a:highlight>
                  <a:srgbClr val="FFFF00"/>
                </a:highlight>
                <a:ea typeface="+mn-lt"/>
                <a:cs typeface="+mn-lt"/>
              </a:rPr>
              <a:t>Person-centred care</a:t>
            </a:r>
            <a:endParaRPr lang="en-GB" b="1">
              <a:highlight>
                <a:srgbClr val="FFFF00"/>
              </a:highlight>
              <a:cs typeface="Calibri"/>
            </a:endParaRPr>
          </a:p>
        </p:txBody>
      </p:sp>
      <p:sp>
        <p:nvSpPr>
          <p:cNvPr id="4" name="Content Placeholder 3">
            <a:extLst>
              <a:ext uri="{FF2B5EF4-FFF2-40B4-BE49-F238E27FC236}">
                <a16:creationId xmlns:a16="http://schemas.microsoft.com/office/drawing/2014/main" id="{EAF34CE6-8135-492D-9805-DE39DEAA5054}"/>
              </a:ext>
            </a:extLst>
          </p:cNvPr>
          <p:cNvSpPr>
            <a:spLocks noGrp="1"/>
          </p:cNvSpPr>
          <p:nvPr>
            <p:ph sz="half" idx="2"/>
          </p:nvPr>
        </p:nvSpPr>
        <p:spPr>
          <a:ln>
            <a:solidFill>
              <a:schemeClr val="tx1"/>
            </a:solidFill>
          </a:ln>
        </p:spPr>
        <p:txBody>
          <a:bodyPr vert="horz" lIns="91440" tIns="45720" rIns="91440" bIns="45720" rtlCol="0" anchor="t">
            <a:normAutofit/>
          </a:bodyPr>
          <a:lstStyle/>
          <a:p>
            <a:r>
              <a:rPr lang="en-GB" dirty="0">
                <a:cs typeface="Calibri"/>
              </a:rPr>
              <a:t>The care and support that Dafydd receives while in hospital is based around his personal wants, needs and strengths. He is encouraged to make his own choices.</a:t>
            </a:r>
            <a:endParaRPr lang="en-GB" dirty="0">
              <a:ea typeface="+mn-lt"/>
              <a:cs typeface="+mn-lt"/>
            </a:endParaRPr>
          </a:p>
          <a:p>
            <a:endParaRPr lang="en-GB" dirty="0">
              <a:cs typeface="Calibri"/>
            </a:endParaRPr>
          </a:p>
        </p:txBody>
      </p:sp>
    </p:spTree>
    <p:extLst>
      <p:ext uri="{BB962C8B-B14F-4D97-AF65-F5344CB8AC3E}">
        <p14:creationId xmlns:p14="http://schemas.microsoft.com/office/powerpoint/2010/main" val="401269779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8F5874-7B72-47AA-9495-8513776784C4}"/>
              </a:ext>
            </a:extLst>
          </p:cNvPr>
          <p:cNvSpPr>
            <a:spLocks noGrp="1"/>
          </p:cNvSpPr>
          <p:nvPr>
            <p:ph type="title"/>
          </p:nvPr>
        </p:nvSpPr>
        <p:spPr>
          <a:xfrm>
            <a:off x="234351" y="118614"/>
            <a:ext cx="11723298" cy="1140754"/>
          </a:xfrm>
          <a:solidFill>
            <a:srgbClr val="FFFF00"/>
          </a:solidFill>
        </p:spPr>
        <p:txBody>
          <a:bodyPr>
            <a:normAutofit fontScale="90000"/>
          </a:bodyPr>
          <a:lstStyle/>
          <a:p>
            <a:pPr algn="ctr"/>
            <a:r>
              <a:rPr lang="en-GB" sz="3600" b="1">
                <a:cs typeface="Calibri Light" panose="020F0302020204030204"/>
              </a:rPr>
              <a:t>Task 1 - </a:t>
            </a:r>
            <a:r>
              <a:rPr lang="en-GB" sz="3600" b="1">
                <a:latin typeface="Calibri Light"/>
                <a:cs typeface="Calibri"/>
              </a:rPr>
              <a:t>Candidates are required to produce a written report(maximum 3,500 words) based on a chosen case study.</a:t>
            </a:r>
          </a:p>
        </p:txBody>
      </p:sp>
      <p:graphicFrame>
        <p:nvGraphicFramePr>
          <p:cNvPr id="3" name="Table 3">
            <a:extLst>
              <a:ext uri="{FF2B5EF4-FFF2-40B4-BE49-F238E27FC236}">
                <a16:creationId xmlns:a16="http://schemas.microsoft.com/office/drawing/2014/main" id="{641D28E9-E11A-4D5D-A6CB-4C47C1CB955F}"/>
              </a:ext>
            </a:extLst>
          </p:cNvPr>
          <p:cNvGraphicFramePr>
            <a:graphicFrameLocks noGrp="1"/>
          </p:cNvGraphicFramePr>
          <p:nvPr>
            <p:extLst>
              <p:ext uri="{D42A27DB-BD31-4B8C-83A1-F6EECF244321}">
                <p14:modId xmlns:p14="http://schemas.microsoft.com/office/powerpoint/2010/main" val="2533798462"/>
              </p:ext>
            </p:extLst>
          </p:nvPr>
        </p:nvGraphicFramePr>
        <p:xfrm>
          <a:off x="131552" y="1337094"/>
          <a:ext cx="11928895" cy="5402292"/>
        </p:xfrm>
        <a:graphic>
          <a:graphicData uri="http://schemas.openxmlformats.org/drawingml/2006/table">
            <a:tbl>
              <a:tblPr firstRow="1" bandRow="1">
                <a:tableStyleId>{ED083AE6-46FA-4A59-8FB0-9F97EB10719F}</a:tableStyleId>
              </a:tblPr>
              <a:tblGrid>
                <a:gridCol w="1139114">
                  <a:extLst>
                    <a:ext uri="{9D8B030D-6E8A-4147-A177-3AD203B41FA5}">
                      <a16:colId xmlns:a16="http://schemas.microsoft.com/office/drawing/2014/main" val="3222609524"/>
                    </a:ext>
                  </a:extLst>
                </a:gridCol>
                <a:gridCol w="10789781">
                  <a:extLst>
                    <a:ext uri="{9D8B030D-6E8A-4147-A177-3AD203B41FA5}">
                      <a16:colId xmlns:a16="http://schemas.microsoft.com/office/drawing/2014/main" val="1841315314"/>
                    </a:ext>
                  </a:extLst>
                </a:gridCol>
              </a:tblGrid>
              <a:tr h="532829">
                <a:tc>
                  <a:txBody>
                    <a:bodyPr/>
                    <a:lstStyle/>
                    <a:p>
                      <a:pPr lvl="0">
                        <a:buNone/>
                      </a:pPr>
                      <a:r>
                        <a:rPr lang="en-GB" sz="2400" dirty="0"/>
                        <a:t>Section</a:t>
                      </a:r>
                    </a:p>
                  </a:txBody>
                  <a:tcPr/>
                </a:tc>
                <a:tc>
                  <a:txBody>
                    <a:bodyPr/>
                    <a:lstStyle/>
                    <a:p>
                      <a:endParaRPr lang="en-GB"/>
                    </a:p>
                  </a:txBody>
                  <a:tcPr/>
                </a:tc>
                <a:extLst>
                  <a:ext uri="{0D108BD9-81ED-4DB2-BD59-A6C34878D82A}">
                    <a16:rowId xmlns:a16="http://schemas.microsoft.com/office/drawing/2014/main" val="731293040"/>
                  </a:ext>
                </a:extLst>
              </a:tr>
              <a:tr h="769642">
                <a:tc>
                  <a:txBody>
                    <a:bodyPr/>
                    <a:lstStyle/>
                    <a:p>
                      <a:pPr lvl="0">
                        <a:buNone/>
                      </a:pPr>
                      <a:r>
                        <a:rPr lang="en-GB" sz="2400" b="1" dirty="0">
                          <a:highlight>
                            <a:srgbClr val="FFFF00"/>
                          </a:highlight>
                        </a:rPr>
                        <a:t>A</a:t>
                      </a:r>
                    </a:p>
                  </a:txBody>
                  <a:tcPr/>
                </a:tc>
                <a:tc>
                  <a:txBody>
                    <a:bodyPr/>
                    <a:lstStyle/>
                    <a:p>
                      <a:pPr lvl="0" algn="l">
                        <a:lnSpc>
                          <a:spcPct val="100000"/>
                        </a:lnSpc>
                        <a:spcBef>
                          <a:spcPts val="0"/>
                        </a:spcBef>
                        <a:spcAft>
                          <a:spcPts val="0"/>
                        </a:spcAft>
                        <a:buNone/>
                      </a:pPr>
                      <a:r>
                        <a:rPr lang="en-GB" sz="2100" u="none" strike="noStrike" noProof="0" dirty="0">
                          <a:highlight>
                            <a:srgbClr val="FFFF00"/>
                          </a:highlight>
                        </a:rPr>
                        <a:t>Give three examples of how the principles of care are demonstrated within the chosen case study and outline how each of these underpin outcome focused person-centred care.</a:t>
                      </a:r>
                    </a:p>
                  </a:txBody>
                  <a:tcPr/>
                </a:tc>
                <a:extLst>
                  <a:ext uri="{0D108BD9-81ED-4DB2-BD59-A6C34878D82A}">
                    <a16:rowId xmlns:a16="http://schemas.microsoft.com/office/drawing/2014/main" val="3975537554"/>
                  </a:ext>
                </a:extLst>
              </a:tr>
              <a:tr h="1110062">
                <a:tc>
                  <a:txBody>
                    <a:bodyPr/>
                    <a:lstStyle/>
                    <a:p>
                      <a:pPr lvl="0">
                        <a:buNone/>
                      </a:pPr>
                      <a:r>
                        <a:rPr lang="en-GB" sz="2400" b="1" dirty="0"/>
                        <a:t>B</a:t>
                      </a:r>
                    </a:p>
                  </a:txBody>
                  <a:tcPr/>
                </a:tc>
                <a:tc>
                  <a:txBody>
                    <a:bodyPr/>
                    <a:lstStyle/>
                    <a:p>
                      <a:pPr lvl="0">
                        <a:buNone/>
                      </a:pPr>
                      <a:r>
                        <a:rPr lang="en-GB" sz="2100" u="none" strike="noStrike" noProof="0" dirty="0"/>
                        <a:t>Explain how the care and support workers in the chosen case study are expected to demonstrate and promote outcome focused care in their work and how this benefits the individual they are working with</a:t>
                      </a:r>
                      <a:endParaRPr lang="en-US" sz="2100" dirty="0"/>
                    </a:p>
                  </a:txBody>
                  <a:tcPr/>
                </a:tc>
                <a:extLst>
                  <a:ext uri="{0D108BD9-81ED-4DB2-BD59-A6C34878D82A}">
                    <a16:rowId xmlns:a16="http://schemas.microsoft.com/office/drawing/2014/main" val="2750940292"/>
                  </a:ext>
                </a:extLst>
              </a:tr>
              <a:tr h="769642">
                <a:tc>
                  <a:txBody>
                    <a:bodyPr/>
                    <a:lstStyle/>
                    <a:p>
                      <a:pPr lvl="0">
                        <a:buNone/>
                      </a:pPr>
                      <a:r>
                        <a:rPr lang="en-GB" sz="2400" b="1" dirty="0"/>
                        <a:t>C</a:t>
                      </a:r>
                    </a:p>
                  </a:txBody>
                  <a:tcPr/>
                </a:tc>
                <a:tc>
                  <a:txBody>
                    <a:bodyPr/>
                    <a:lstStyle/>
                    <a:p>
                      <a:pPr lvl="0">
                        <a:buNone/>
                      </a:pPr>
                      <a:r>
                        <a:rPr lang="en-GB" sz="2100" u="none" strike="noStrike" noProof="0" dirty="0"/>
                        <a:t>Identify two challenges that the individual in the case study would face in promoting quality care that is outcome focused; describe how these challenges could be addressed.</a:t>
                      </a:r>
                      <a:endParaRPr lang="en-US" sz="2100" dirty="0"/>
                    </a:p>
                  </a:txBody>
                  <a:tcPr/>
                </a:tc>
                <a:extLst>
                  <a:ext uri="{0D108BD9-81ED-4DB2-BD59-A6C34878D82A}">
                    <a16:rowId xmlns:a16="http://schemas.microsoft.com/office/drawing/2014/main" val="3654205789"/>
                  </a:ext>
                </a:extLst>
              </a:tr>
              <a:tr h="769642">
                <a:tc>
                  <a:txBody>
                    <a:bodyPr/>
                    <a:lstStyle/>
                    <a:p>
                      <a:pPr lvl="0">
                        <a:buNone/>
                      </a:pPr>
                      <a:r>
                        <a:rPr lang="en-GB" sz="2400" b="1" dirty="0"/>
                        <a:t>D</a:t>
                      </a:r>
                    </a:p>
                  </a:txBody>
                  <a:tcPr/>
                </a:tc>
                <a:tc>
                  <a:txBody>
                    <a:bodyPr/>
                    <a:lstStyle/>
                    <a:p>
                      <a:pPr lvl="0" algn="l">
                        <a:lnSpc>
                          <a:spcPct val="100000"/>
                        </a:lnSpc>
                        <a:spcBef>
                          <a:spcPts val="0"/>
                        </a:spcBef>
                        <a:spcAft>
                          <a:spcPts val="0"/>
                        </a:spcAft>
                        <a:buNone/>
                      </a:pPr>
                      <a:r>
                        <a:rPr lang="en-US" sz="2100" u="none" strike="noStrike" noProof="0" dirty="0"/>
                        <a:t>Analyse the approaches and ethical principles of respecting equality, diversity and choice when providing outcome focused person-</a:t>
                      </a:r>
                      <a:r>
                        <a:rPr lang="en-US" sz="2100" u="none" strike="noStrike" noProof="0" dirty="0" err="1"/>
                        <a:t>centred</a:t>
                      </a:r>
                      <a:r>
                        <a:rPr lang="en-US" sz="2100" u="none" strike="noStrike" noProof="0" dirty="0"/>
                        <a:t> care in the chosen case study. </a:t>
                      </a:r>
                    </a:p>
                  </a:txBody>
                  <a:tcPr/>
                </a:tc>
                <a:extLst>
                  <a:ext uri="{0D108BD9-81ED-4DB2-BD59-A6C34878D82A}">
                    <a16:rowId xmlns:a16="http://schemas.microsoft.com/office/drawing/2014/main" val="1587073308"/>
                  </a:ext>
                </a:extLst>
              </a:tr>
              <a:tr h="1450475">
                <a:tc>
                  <a:txBody>
                    <a:bodyPr/>
                    <a:lstStyle/>
                    <a:p>
                      <a:pPr lvl="0">
                        <a:buNone/>
                      </a:pPr>
                      <a:r>
                        <a:rPr lang="en-GB" sz="2400" b="1" dirty="0"/>
                        <a:t>E</a:t>
                      </a:r>
                    </a:p>
                  </a:txBody>
                  <a:tcPr/>
                </a:tc>
                <a:tc>
                  <a:txBody>
                    <a:bodyPr/>
                    <a:lstStyle/>
                    <a:p>
                      <a:pPr lvl="0">
                        <a:buNone/>
                      </a:pPr>
                      <a:r>
                        <a:rPr lang="en-GB" sz="2100" u="none" strike="noStrike" noProof="0" dirty="0"/>
                        <a:t>Reflect on how the methods and skills used by the care and support workers in the chosen case study:</a:t>
                      </a:r>
                    </a:p>
                    <a:p>
                      <a:pPr lvl="0">
                        <a:buNone/>
                      </a:pPr>
                      <a:r>
                        <a:rPr lang="en-GB" sz="2100" u="none" strike="noStrike" noProof="0" dirty="0"/>
                        <a:t>•develop positive relationships and trust</a:t>
                      </a:r>
                    </a:p>
                    <a:p>
                      <a:pPr lvl="0">
                        <a:buNone/>
                      </a:pPr>
                      <a:r>
                        <a:rPr lang="en-GB" sz="2100" u="none" strike="noStrike" noProof="0" dirty="0"/>
                        <a:t>•demonstrate effective communication with individuals receiving care and support</a:t>
                      </a:r>
                    </a:p>
                  </a:txBody>
                  <a:tcPr/>
                </a:tc>
                <a:extLst>
                  <a:ext uri="{0D108BD9-81ED-4DB2-BD59-A6C34878D82A}">
                    <a16:rowId xmlns:a16="http://schemas.microsoft.com/office/drawing/2014/main" val="395756890"/>
                  </a:ext>
                </a:extLst>
              </a:tr>
            </a:tbl>
          </a:graphicData>
        </a:graphic>
      </p:graphicFrame>
    </p:spTree>
    <p:extLst>
      <p:ext uri="{BB962C8B-B14F-4D97-AF65-F5344CB8AC3E}">
        <p14:creationId xmlns:p14="http://schemas.microsoft.com/office/powerpoint/2010/main" val="368971665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8CCD5A18-CBFE-4C52-9569-20EA4779E0F0}"/>
              </a:ext>
            </a:extLst>
          </p:cNvPr>
          <p:cNvGraphicFramePr>
            <a:graphicFrameLocks noGrp="1"/>
          </p:cNvGraphicFramePr>
          <p:nvPr>
            <p:extLst>
              <p:ext uri="{D42A27DB-BD31-4B8C-83A1-F6EECF244321}">
                <p14:modId xmlns:p14="http://schemas.microsoft.com/office/powerpoint/2010/main" val="1475243794"/>
              </p:ext>
            </p:extLst>
          </p:nvPr>
        </p:nvGraphicFramePr>
        <p:xfrm>
          <a:off x="14377" y="14377"/>
          <a:ext cx="12202561" cy="6843618"/>
        </p:xfrm>
        <a:graphic>
          <a:graphicData uri="http://schemas.openxmlformats.org/drawingml/2006/table">
            <a:tbl>
              <a:tblPr firstRow="1" bandRow="1">
                <a:tableStyleId>{00A15C55-8517-42AA-B614-E9B94910E393}</a:tableStyleId>
              </a:tblPr>
              <a:tblGrid>
                <a:gridCol w="805132">
                  <a:extLst>
                    <a:ext uri="{9D8B030D-6E8A-4147-A177-3AD203B41FA5}">
                      <a16:colId xmlns:a16="http://schemas.microsoft.com/office/drawing/2014/main" val="1941647458"/>
                    </a:ext>
                  </a:extLst>
                </a:gridCol>
                <a:gridCol w="10512134">
                  <a:extLst>
                    <a:ext uri="{9D8B030D-6E8A-4147-A177-3AD203B41FA5}">
                      <a16:colId xmlns:a16="http://schemas.microsoft.com/office/drawing/2014/main" val="3030710568"/>
                    </a:ext>
                  </a:extLst>
                </a:gridCol>
                <a:gridCol w="885295">
                  <a:extLst>
                    <a:ext uri="{9D8B030D-6E8A-4147-A177-3AD203B41FA5}">
                      <a16:colId xmlns:a16="http://schemas.microsoft.com/office/drawing/2014/main" val="3306932658"/>
                    </a:ext>
                  </a:extLst>
                </a:gridCol>
              </a:tblGrid>
              <a:tr h="753833">
                <a:tc>
                  <a:txBody>
                    <a:bodyPr/>
                    <a:lstStyle/>
                    <a:p>
                      <a:pPr rtl="0" fontAlgn="base"/>
                      <a:r>
                        <a:rPr lang="en-GB" sz="2000" dirty="0">
                          <a:solidFill>
                            <a:schemeClr val="tx1"/>
                          </a:solidFill>
                          <a:effectLst/>
                        </a:rPr>
                        <a:t>A</a:t>
                      </a:r>
                    </a:p>
                  </a:txBody>
                  <a:tcPr>
                    <a:solidFill>
                      <a:srgbClr val="FFFF00"/>
                    </a:solidFill>
                  </a:tcPr>
                </a:tc>
                <a:tc gridSpan="2">
                  <a:txBody>
                    <a:bodyPr/>
                    <a:lstStyle/>
                    <a:p>
                      <a:pPr rtl="0" fontAlgn="base"/>
                      <a:r>
                        <a:rPr lang="en-GB" sz="2000" dirty="0">
                          <a:solidFill>
                            <a:schemeClr val="tx1"/>
                          </a:solidFill>
                          <a:effectLst/>
                        </a:rPr>
                        <a:t>Give three examples of how the principles of care are demonstrated within the chosen case study and outline how each of these underpin outcome focused person-centred care. [12 marks]  700 words</a:t>
                      </a:r>
                    </a:p>
                  </a:txBody>
                  <a:tcPr>
                    <a:solidFill>
                      <a:srgbClr val="FFFF00"/>
                    </a:solidFill>
                  </a:tcPr>
                </a:tc>
                <a:tc hMerge="1">
                  <a:txBody>
                    <a:bodyPr/>
                    <a:lstStyle/>
                    <a:p>
                      <a:endParaRPr lang="en-US"/>
                    </a:p>
                  </a:txBody>
                  <a:tcPr marL="0" marR="0" marT="0" marB="0" horzOverflow="overflow"/>
                </a:tc>
                <a:extLst>
                  <a:ext uri="{0D108BD9-81ED-4DB2-BD59-A6C34878D82A}">
                    <a16:rowId xmlns:a16="http://schemas.microsoft.com/office/drawing/2014/main" val="2860354116"/>
                  </a:ext>
                </a:extLst>
              </a:tr>
              <a:tr h="709489">
                <a:tc>
                  <a:txBody>
                    <a:bodyPr/>
                    <a:lstStyle/>
                    <a:p>
                      <a:pPr rtl="0" fontAlgn="base"/>
                      <a:r>
                        <a:rPr lang="en-GB" sz="2000" b="1" dirty="0">
                          <a:effectLst/>
                        </a:rPr>
                        <a:t>Band  </a:t>
                      </a:r>
                    </a:p>
                  </a:txBody>
                  <a:tcPr/>
                </a:tc>
                <a:tc gridSpan="2">
                  <a:txBody>
                    <a:bodyPr/>
                    <a:lstStyle/>
                    <a:p>
                      <a:pPr rtl="0" fontAlgn="base"/>
                      <a:r>
                        <a:rPr lang="en-GB" sz="2000" b="1" dirty="0">
                          <a:effectLst/>
                        </a:rPr>
                        <a:t>AO1: Demonstrate knowledge and understanding of a range of key concepts, values and issues that are relevant to health and social care. </a:t>
                      </a:r>
                    </a:p>
                  </a:txBody>
                  <a:tcPr/>
                </a:tc>
                <a:tc hMerge="1">
                  <a:txBody>
                    <a:bodyPr/>
                    <a:lstStyle/>
                    <a:p>
                      <a:endParaRPr lang="en-US"/>
                    </a:p>
                  </a:txBody>
                  <a:tcPr marL="0" marR="0" marT="0" marB="0" horzOverflow="overflow"/>
                </a:tc>
                <a:extLst>
                  <a:ext uri="{0D108BD9-81ED-4DB2-BD59-A6C34878D82A}">
                    <a16:rowId xmlns:a16="http://schemas.microsoft.com/office/drawing/2014/main" val="3142581650"/>
                  </a:ext>
                </a:extLst>
              </a:tr>
              <a:tr h="1330293">
                <a:tc>
                  <a:txBody>
                    <a:bodyPr/>
                    <a:lstStyle/>
                    <a:p>
                      <a:pPr rtl="0" fontAlgn="base"/>
                      <a:r>
                        <a:rPr lang="en-GB" sz="2000" b="1" dirty="0">
                          <a:effectLst/>
                        </a:rPr>
                        <a:t>4 </a:t>
                      </a:r>
                    </a:p>
                  </a:txBody>
                  <a:tcPr/>
                </a:tc>
                <a:tc>
                  <a:txBody>
                    <a:bodyPr/>
                    <a:lstStyle/>
                    <a:p>
                      <a:pPr rtl="0" fontAlgn="base"/>
                      <a:r>
                        <a:rPr lang="en-GB" sz="2000" dirty="0">
                          <a:effectLst/>
                        </a:rPr>
                        <a:t>An </a:t>
                      </a:r>
                      <a:r>
                        <a:rPr lang="en-GB" sz="2000" b="1" dirty="0">
                          <a:effectLst/>
                        </a:rPr>
                        <a:t>excellent</a:t>
                      </a:r>
                      <a:r>
                        <a:rPr lang="en-GB" sz="2000" dirty="0">
                          <a:effectLst/>
                        </a:rPr>
                        <a:t> response which provides: </a:t>
                      </a:r>
                    </a:p>
                    <a:p>
                      <a:pPr rtl="0" fontAlgn="base"/>
                      <a:r>
                        <a:rPr lang="en-GB" sz="2000" dirty="0">
                          <a:effectLst/>
                        </a:rPr>
                        <a:t>•</a:t>
                      </a:r>
                      <a:r>
                        <a:rPr lang="en-GB" sz="2000" b="1" dirty="0">
                          <a:effectLst/>
                        </a:rPr>
                        <a:t>three appropriate and detailed </a:t>
                      </a:r>
                      <a:r>
                        <a:rPr lang="en-GB" sz="2000" dirty="0">
                          <a:effectLst/>
                        </a:rPr>
                        <a:t>examples from the chosen case study </a:t>
                      </a:r>
                    </a:p>
                    <a:p>
                      <a:pPr rtl="0" fontAlgn="base"/>
                      <a:r>
                        <a:rPr lang="en-GB" sz="2000" dirty="0">
                          <a:effectLst/>
                        </a:rPr>
                        <a:t>•an outline demonstrating </a:t>
                      </a:r>
                      <a:r>
                        <a:rPr lang="en-GB" sz="2000" b="1" dirty="0">
                          <a:effectLst/>
                        </a:rPr>
                        <a:t>thorough knowledge and understanding</a:t>
                      </a:r>
                      <a:r>
                        <a:rPr lang="en-GB" sz="2000" dirty="0">
                          <a:effectLst/>
                        </a:rPr>
                        <a:t> of how the principles of care underpin outcome focused person-centred care. </a:t>
                      </a:r>
                    </a:p>
                  </a:txBody>
                  <a:tcPr/>
                </a:tc>
                <a:tc>
                  <a:txBody>
                    <a:bodyPr/>
                    <a:lstStyle/>
                    <a:p>
                      <a:pPr lvl="0">
                        <a:buNone/>
                      </a:pPr>
                      <a:r>
                        <a:rPr lang="en-GB" sz="2000" b="1" u="none" strike="noStrike" noProof="0" dirty="0">
                          <a:effectLst/>
                        </a:rPr>
                        <a:t>10-12 marks </a:t>
                      </a:r>
                      <a:endParaRPr lang="en-US" sz="2000" b="1"/>
                    </a:p>
                  </a:txBody>
                  <a:tcPr/>
                </a:tc>
                <a:extLst>
                  <a:ext uri="{0D108BD9-81ED-4DB2-BD59-A6C34878D82A}">
                    <a16:rowId xmlns:a16="http://schemas.microsoft.com/office/drawing/2014/main" val="2096493231"/>
                  </a:ext>
                </a:extLst>
              </a:tr>
              <a:tr h="1330293">
                <a:tc>
                  <a:txBody>
                    <a:bodyPr/>
                    <a:lstStyle/>
                    <a:p>
                      <a:pPr rtl="0" fontAlgn="base"/>
                      <a:r>
                        <a:rPr lang="en-GB" sz="2000" b="1" dirty="0">
                          <a:effectLst/>
                        </a:rPr>
                        <a:t>3 </a:t>
                      </a:r>
                    </a:p>
                  </a:txBody>
                  <a:tcPr/>
                </a:tc>
                <a:tc>
                  <a:txBody>
                    <a:bodyPr/>
                    <a:lstStyle/>
                    <a:p>
                      <a:pPr rtl="0" fontAlgn="base"/>
                      <a:r>
                        <a:rPr lang="en-GB" sz="2000" dirty="0">
                          <a:effectLst/>
                        </a:rPr>
                        <a:t>A </a:t>
                      </a:r>
                      <a:r>
                        <a:rPr lang="en-GB" sz="2000" b="1" dirty="0">
                          <a:effectLst/>
                        </a:rPr>
                        <a:t>good </a:t>
                      </a:r>
                      <a:r>
                        <a:rPr lang="en-GB" sz="2000" dirty="0">
                          <a:effectLst/>
                        </a:rPr>
                        <a:t>response which provides: </a:t>
                      </a:r>
                      <a:endParaRPr lang="en-US"/>
                    </a:p>
                    <a:p>
                      <a:pPr lvl="0" rtl="0">
                        <a:buNone/>
                      </a:pPr>
                      <a:r>
                        <a:rPr lang="en-GB" sz="2000" dirty="0">
                          <a:effectLst/>
                        </a:rPr>
                        <a:t>•</a:t>
                      </a:r>
                      <a:r>
                        <a:rPr lang="en-GB" sz="2000" b="1" dirty="0">
                          <a:effectLst/>
                        </a:rPr>
                        <a:t>at least two clear and appropriate </a:t>
                      </a:r>
                      <a:r>
                        <a:rPr lang="en-GB" sz="2000" b="0" dirty="0">
                          <a:effectLst/>
                        </a:rPr>
                        <a:t>examples</a:t>
                      </a:r>
                      <a:r>
                        <a:rPr lang="en-GB" sz="2000" dirty="0">
                          <a:effectLst/>
                        </a:rPr>
                        <a:t> from the chosen case study </a:t>
                      </a:r>
                      <a:endParaRPr lang="en-GB"/>
                    </a:p>
                    <a:p>
                      <a:pPr lvl="0" rtl="0">
                        <a:buNone/>
                      </a:pPr>
                      <a:r>
                        <a:rPr lang="en-GB" sz="2000" dirty="0">
                          <a:effectLst/>
                        </a:rPr>
                        <a:t>•an outline demonstrating</a:t>
                      </a:r>
                      <a:r>
                        <a:rPr lang="en-GB" sz="2000" b="1" dirty="0">
                          <a:effectLst/>
                        </a:rPr>
                        <a:t> generally secure knowledge and understanding</a:t>
                      </a:r>
                      <a:r>
                        <a:rPr lang="en-GB" sz="2000" dirty="0">
                          <a:effectLst/>
                        </a:rPr>
                        <a:t> of how the principles of care underpin outcome focused person-centred care. </a:t>
                      </a:r>
                      <a:endParaRPr lang="en-GB"/>
                    </a:p>
                  </a:txBody>
                  <a:tcPr/>
                </a:tc>
                <a:tc>
                  <a:txBody>
                    <a:bodyPr/>
                    <a:lstStyle/>
                    <a:p>
                      <a:pPr lvl="0">
                        <a:buNone/>
                      </a:pPr>
                      <a:r>
                        <a:rPr lang="en-GB" sz="2000" b="1" u="none" strike="noStrike" noProof="0" dirty="0">
                          <a:effectLst/>
                        </a:rPr>
                        <a:t>7-9 marks </a:t>
                      </a:r>
                      <a:endParaRPr lang="en-US" sz="2000" b="1"/>
                    </a:p>
                  </a:txBody>
                  <a:tcPr/>
                </a:tc>
                <a:extLst>
                  <a:ext uri="{0D108BD9-81ED-4DB2-BD59-A6C34878D82A}">
                    <a16:rowId xmlns:a16="http://schemas.microsoft.com/office/drawing/2014/main" val="3609358796"/>
                  </a:ext>
                </a:extLst>
              </a:tr>
              <a:tr h="1330293">
                <a:tc>
                  <a:txBody>
                    <a:bodyPr/>
                    <a:lstStyle/>
                    <a:p>
                      <a:pPr rtl="0" fontAlgn="base"/>
                      <a:r>
                        <a:rPr lang="en-GB" sz="2000" b="1" dirty="0">
                          <a:effectLst/>
                        </a:rPr>
                        <a:t>2 </a:t>
                      </a:r>
                    </a:p>
                  </a:txBody>
                  <a:tcPr/>
                </a:tc>
                <a:tc>
                  <a:txBody>
                    <a:bodyPr/>
                    <a:lstStyle/>
                    <a:p>
                      <a:pPr rtl="0" fontAlgn="base"/>
                      <a:r>
                        <a:rPr lang="en-GB" sz="2000" dirty="0">
                          <a:effectLst/>
                        </a:rPr>
                        <a:t>A </a:t>
                      </a:r>
                      <a:r>
                        <a:rPr lang="en-GB" sz="2000" b="1" dirty="0">
                          <a:effectLst/>
                        </a:rPr>
                        <a:t>basic </a:t>
                      </a:r>
                      <a:r>
                        <a:rPr lang="en-GB" sz="2000" dirty="0">
                          <a:effectLst/>
                        </a:rPr>
                        <a:t>response which provides: </a:t>
                      </a:r>
                    </a:p>
                    <a:p>
                      <a:pPr rtl="0" fontAlgn="base"/>
                      <a:r>
                        <a:rPr lang="en-GB" sz="2000" dirty="0">
                          <a:effectLst/>
                        </a:rPr>
                        <a:t>•</a:t>
                      </a:r>
                      <a:r>
                        <a:rPr lang="en-GB" sz="2000" b="1" dirty="0">
                          <a:effectLst/>
                        </a:rPr>
                        <a:t>at least one appropriate </a:t>
                      </a:r>
                      <a:r>
                        <a:rPr lang="en-GB" sz="2000" dirty="0">
                          <a:effectLst/>
                        </a:rPr>
                        <a:t>example from the chosen case study </a:t>
                      </a:r>
                    </a:p>
                    <a:p>
                      <a:pPr rtl="0" fontAlgn="base"/>
                      <a:r>
                        <a:rPr lang="en-GB" sz="2000" dirty="0">
                          <a:effectLst/>
                        </a:rPr>
                        <a:t>•an outline demonstrating </a:t>
                      </a:r>
                      <a:r>
                        <a:rPr lang="en-GB" sz="2000" b="1" dirty="0">
                          <a:effectLst/>
                        </a:rPr>
                        <a:t>some knowledge and understanding</a:t>
                      </a:r>
                      <a:r>
                        <a:rPr lang="en-GB" sz="2000" dirty="0">
                          <a:effectLst/>
                        </a:rPr>
                        <a:t> of how the principles of care underpin outcome focused person-centred care. </a:t>
                      </a:r>
                    </a:p>
                  </a:txBody>
                  <a:tcPr/>
                </a:tc>
                <a:tc>
                  <a:txBody>
                    <a:bodyPr/>
                    <a:lstStyle/>
                    <a:p>
                      <a:pPr lvl="0">
                        <a:buNone/>
                      </a:pPr>
                      <a:r>
                        <a:rPr lang="en-GB" sz="2000" b="1" u="none" strike="noStrike" noProof="0" dirty="0">
                          <a:effectLst/>
                        </a:rPr>
                        <a:t>4-6 marks </a:t>
                      </a:r>
                      <a:endParaRPr lang="en-US" sz="2000" b="1"/>
                    </a:p>
                  </a:txBody>
                  <a:tcPr/>
                </a:tc>
                <a:extLst>
                  <a:ext uri="{0D108BD9-81ED-4DB2-BD59-A6C34878D82A}">
                    <a16:rowId xmlns:a16="http://schemas.microsoft.com/office/drawing/2014/main" val="1463573844"/>
                  </a:ext>
                </a:extLst>
              </a:tr>
              <a:tr h="1389417">
                <a:tc>
                  <a:txBody>
                    <a:bodyPr/>
                    <a:lstStyle/>
                    <a:p>
                      <a:pPr rtl="0" fontAlgn="base"/>
                      <a:r>
                        <a:rPr lang="en-GB" sz="2000" b="1" dirty="0">
                          <a:effectLst/>
                        </a:rPr>
                        <a:t>1 </a:t>
                      </a:r>
                    </a:p>
                  </a:txBody>
                  <a:tcPr/>
                </a:tc>
                <a:tc>
                  <a:txBody>
                    <a:bodyPr/>
                    <a:lstStyle/>
                    <a:p>
                      <a:pPr rtl="0" fontAlgn="base"/>
                      <a:r>
                        <a:rPr lang="en-GB" sz="2000" dirty="0">
                          <a:effectLst/>
                        </a:rPr>
                        <a:t>A </a:t>
                      </a:r>
                      <a:r>
                        <a:rPr lang="en-GB" sz="2000" b="1" dirty="0">
                          <a:effectLst/>
                        </a:rPr>
                        <a:t>limited</a:t>
                      </a:r>
                      <a:r>
                        <a:rPr lang="en-GB" sz="2000" dirty="0">
                          <a:effectLst/>
                        </a:rPr>
                        <a:t> response which provides: </a:t>
                      </a:r>
                    </a:p>
                    <a:p>
                      <a:pPr rtl="0" fontAlgn="base"/>
                      <a:r>
                        <a:rPr lang="en-GB" sz="2000" dirty="0">
                          <a:effectLst/>
                        </a:rPr>
                        <a:t>•</a:t>
                      </a:r>
                      <a:r>
                        <a:rPr lang="en-GB" sz="2000" b="1" dirty="0">
                          <a:effectLst/>
                        </a:rPr>
                        <a:t>no examples</a:t>
                      </a:r>
                      <a:r>
                        <a:rPr lang="en-GB" sz="2000" dirty="0">
                          <a:effectLst/>
                        </a:rPr>
                        <a:t> from the chosen case study </a:t>
                      </a:r>
                    </a:p>
                    <a:p>
                      <a:pPr rtl="0" fontAlgn="base"/>
                      <a:r>
                        <a:rPr lang="en-GB" sz="2000" dirty="0">
                          <a:effectLst/>
                        </a:rPr>
                        <a:t>•an outline demonstrating </a:t>
                      </a:r>
                      <a:r>
                        <a:rPr lang="en-GB" sz="2000" b="1" dirty="0">
                          <a:effectLst/>
                        </a:rPr>
                        <a:t>little knowledge and understanding</a:t>
                      </a:r>
                      <a:r>
                        <a:rPr lang="en-GB" sz="2000" dirty="0">
                          <a:effectLst/>
                        </a:rPr>
                        <a:t> of how the principles of care underpin outcome focused person-centred care </a:t>
                      </a:r>
                    </a:p>
                  </a:txBody>
                  <a:tcPr/>
                </a:tc>
                <a:tc>
                  <a:txBody>
                    <a:bodyPr/>
                    <a:lstStyle/>
                    <a:p>
                      <a:pPr lvl="0">
                        <a:buNone/>
                      </a:pPr>
                      <a:r>
                        <a:rPr lang="en-GB" sz="2000" b="1" u="none" strike="noStrike" noProof="0" dirty="0">
                          <a:effectLst/>
                        </a:rPr>
                        <a:t>1-3 marks </a:t>
                      </a:r>
                      <a:endParaRPr lang="en-US" sz="2000" b="1"/>
                    </a:p>
                  </a:txBody>
                  <a:tcPr/>
                </a:tc>
                <a:extLst>
                  <a:ext uri="{0D108BD9-81ED-4DB2-BD59-A6C34878D82A}">
                    <a16:rowId xmlns:a16="http://schemas.microsoft.com/office/drawing/2014/main" val="3372443251"/>
                  </a:ext>
                </a:extLst>
              </a:tr>
            </a:tbl>
          </a:graphicData>
        </a:graphic>
      </p:graphicFrame>
    </p:spTree>
    <p:extLst>
      <p:ext uri="{BB962C8B-B14F-4D97-AF65-F5344CB8AC3E}">
        <p14:creationId xmlns:p14="http://schemas.microsoft.com/office/powerpoint/2010/main" val="146661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E5AF0-825A-456E-B50E-F71A0B66021F}"/>
              </a:ext>
            </a:extLst>
          </p:cNvPr>
          <p:cNvSpPr>
            <a:spLocks noGrp="1"/>
          </p:cNvSpPr>
          <p:nvPr>
            <p:ph type="title"/>
          </p:nvPr>
        </p:nvSpPr>
        <p:spPr>
          <a:xfrm>
            <a:off x="566618" y="255917"/>
            <a:ext cx="3932237" cy="1600200"/>
          </a:xfrm>
          <a:solidFill>
            <a:schemeClr val="tx1"/>
          </a:solidFill>
        </p:spPr>
        <p:txBody>
          <a:bodyPr>
            <a:normAutofit/>
          </a:bodyPr>
          <a:lstStyle/>
          <a:p>
            <a:pPr algn="ctr"/>
            <a:r>
              <a:rPr lang="en-GB" sz="6600" b="1" dirty="0">
                <a:solidFill>
                  <a:srgbClr val="FFFF00"/>
                </a:solidFill>
                <a:cs typeface="Calibri Light" panose="020F0302020204030204"/>
              </a:rPr>
              <a:t>Section A</a:t>
            </a:r>
          </a:p>
        </p:txBody>
      </p:sp>
      <p:sp>
        <p:nvSpPr>
          <p:cNvPr id="3" name="Content Placeholder 2">
            <a:extLst>
              <a:ext uri="{FF2B5EF4-FFF2-40B4-BE49-F238E27FC236}">
                <a16:creationId xmlns:a16="http://schemas.microsoft.com/office/drawing/2014/main" id="{55917CEA-8C57-4E47-886E-3788E835A549}"/>
              </a:ext>
            </a:extLst>
          </p:cNvPr>
          <p:cNvSpPr>
            <a:spLocks noGrp="1"/>
          </p:cNvSpPr>
          <p:nvPr>
            <p:ph idx="1"/>
          </p:nvPr>
        </p:nvSpPr>
        <p:spPr/>
        <p:txBody>
          <a:bodyPr vert="horz" lIns="91440" tIns="45720" rIns="91440" bIns="45720" rtlCol="0" anchor="t">
            <a:normAutofit/>
          </a:bodyPr>
          <a:lstStyle/>
          <a:p>
            <a:pPr marL="0" indent="0" algn="ctr">
              <a:buNone/>
            </a:pPr>
            <a:r>
              <a:rPr lang="en-GB" b="1" dirty="0">
                <a:highlight>
                  <a:srgbClr val="FFFF00"/>
                </a:highlight>
                <a:cs typeface="Calibri"/>
              </a:rPr>
              <a:t>Case Study B (Gwen)</a:t>
            </a:r>
            <a:endParaRPr lang="en-US" b="1">
              <a:highlight>
                <a:srgbClr val="FFFF00"/>
              </a:highlight>
              <a:cs typeface="Calibri"/>
            </a:endParaRPr>
          </a:p>
        </p:txBody>
      </p:sp>
      <p:sp>
        <p:nvSpPr>
          <p:cNvPr id="4" name="Text Placeholder 3">
            <a:extLst>
              <a:ext uri="{FF2B5EF4-FFF2-40B4-BE49-F238E27FC236}">
                <a16:creationId xmlns:a16="http://schemas.microsoft.com/office/drawing/2014/main" id="{7D7C04DF-C24F-4F08-A269-34CC559C5297}"/>
              </a:ext>
            </a:extLst>
          </p:cNvPr>
          <p:cNvSpPr>
            <a:spLocks noGrp="1"/>
          </p:cNvSpPr>
          <p:nvPr>
            <p:ph type="body" sz="half" idx="2"/>
          </p:nvPr>
        </p:nvSpPr>
        <p:spPr>
          <a:xfrm>
            <a:off x="279072" y="2057400"/>
            <a:ext cx="9138694" cy="4343550"/>
          </a:xfrm>
          <a:solidFill>
            <a:srgbClr val="FFFF00"/>
          </a:solidFill>
        </p:spPr>
        <p:txBody>
          <a:bodyPr vert="horz" lIns="91440" tIns="45720" rIns="91440" bIns="45720" rtlCol="0" anchor="t">
            <a:noAutofit/>
          </a:bodyPr>
          <a:lstStyle/>
          <a:p>
            <a:r>
              <a:rPr lang="en-GB" sz="2800" b="1" dirty="0">
                <a:ea typeface="+mn-lt"/>
                <a:cs typeface="+mn-lt"/>
              </a:rPr>
              <a:t>Give three examples of how the principles of care are demonstrated within the chosen case study and outline how each of these underpin outcome focused person-centred care. </a:t>
            </a:r>
            <a:endParaRPr lang="en-US" sz="2800">
              <a:ea typeface="+mn-lt"/>
              <a:cs typeface="+mn-lt"/>
            </a:endParaRPr>
          </a:p>
          <a:p>
            <a:r>
              <a:rPr lang="en-GB" sz="2800" b="1" dirty="0">
                <a:ea typeface="+mn-lt"/>
                <a:cs typeface="+mn-lt"/>
              </a:rPr>
              <a:t>[12 marks]  </a:t>
            </a:r>
            <a:endParaRPr lang="en-US" sz="2800" dirty="0">
              <a:cs typeface="Calibri"/>
            </a:endParaRPr>
          </a:p>
          <a:p>
            <a:r>
              <a:rPr lang="en-GB" sz="2800" b="1" dirty="0">
                <a:ea typeface="+mn-lt"/>
                <a:cs typeface="+mn-lt"/>
              </a:rPr>
              <a:t>(700 words)</a:t>
            </a:r>
            <a:endParaRPr lang="en-GB" sz="1800" dirty="0">
              <a:cs typeface="Calibri" panose="020F0502020204030204"/>
            </a:endParaRPr>
          </a:p>
          <a:p>
            <a:endParaRPr lang="en-GB" dirty="0">
              <a:cs typeface="Calibri"/>
            </a:endParaRPr>
          </a:p>
        </p:txBody>
      </p:sp>
      <p:pic>
        <p:nvPicPr>
          <p:cNvPr id="5" name="Picture 5" descr="Diagram&#10;&#10;Description automatically generated">
            <a:extLst>
              <a:ext uri="{FF2B5EF4-FFF2-40B4-BE49-F238E27FC236}">
                <a16:creationId xmlns:a16="http://schemas.microsoft.com/office/drawing/2014/main" id="{7D62B5E2-4302-419D-80A5-27F36686C507}"/>
              </a:ext>
            </a:extLst>
          </p:cNvPr>
          <p:cNvPicPr>
            <a:picLocks noChangeAspect="1"/>
          </p:cNvPicPr>
          <p:nvPr/>
        </p:nvPicPr>
        <p:blipFill rotWithShape="1">
          <a:blip r:embed="rId2"/>
          <a:srcRect r="-699" b="10390"/>
          <a:stretch/>
        </p:blipFill>
        <p:spPr>
          <a:xfrm>
            <a:off x="9840583" y="4375300"/>
            <a:ext cx="2071789" cy="1988746"/>
          </a:xfrm>
          <a:prstGeom prst="rect">
            <a:avLst/>
          </a:prstGeom>
        </p:spPr>
      </p:pic>
    </p:spTree>
    <p:extLst>
      <p:ext uri="{BB962C8B-B14F-4D97-AF65-F5344CB8AC3E}">
        <p14:creationId xmlns:p14="http://schemas.microsoft.com/office/powerpoint/2010/main" val="293272719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OINTS" val="1"/>
  <p:tag name="TIME" val="15"/>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aa87a6a0bdfe4bfb97a25745bc8270e2 xmlns="36f98b4f-ba65-4a7d-9a34-48b23de556cb">
      <Terms xmlns="http://schemas.microsoft.com/office/infopath/2007/PartnerControls"/>
    </aa87a6a0bdfe4bfb97a25745bc8270e2>
    <TaxCatchAll xmlns="36f98b4f-ba65-4a7d-9a34-48b23de556cb"/>
    <RoutingRuleDescription xmlns="http://schemas.microsoft.com/sharepoint/v3" xsi:nil="true"/>
    <WJEC_x0020_Language xmlns="07b9bb9f-93d7-4a9d-9e48-363b5c999e88">
      <Value>English</Value>
    </WJEC_x0020_Language>
  </documentManagement>
</p:properties>
</file>

<file path=customXml/item2.xml><?xml version="1.0" encoding="utf-8"?>
<ct:contentTypeSchema xmlns:ct="http://schemas.microsoft.com/office/2006/metadata/contentType" xmlns:ma="http://schemas.microsoft.com/office/2006/metadata/properties/metaAttributes" ct:_="" ma:_="" ma:contentTypeName="Exhibition Material" ma:contentTypeID="0x010100DBC7A01CEBF7C94A97D2273CFBDA9893009D6A72774190924282139DF56E538B62" ma:contentTypeVersion="63" ma:contentTypeDescription="" ma:contentTypeScope="" ma:versionID="3244bcad27c6d4c5e6fa5074a89247ad">
  <xsd:schema xmlns:xsd="http://www.w3.org/2001/XMLSchema" xmlns:xs="http://www.w3.org/2001/XMLSchema" xmlns:p="http://schemas.microsoft.com/office/2006/metadata/properties" xmlns:ns1="http://schemas.microsoft.com/sharepoint/v3" xmlns:ns3="36f98b4f-ba65-4a7d-9a34-48b23de556cb" xmlns:ns4="07b9bb9f-93d7-4a9d-9e48-363b5c999e88" targetNamespace="http://schemas.microsoft.com/office/2006/metadata/properties" ma:root="true" ma:fieldsID="ed926c664946a738b07da6463c78c8af" ns1:_="" ns3:_="" ns4:_="">
    <xsd:import namespace="http://schemas.microsoft.com/sharepoint/v3"/>
    <xsd:import namespace="36f98b4f-ba65-4a7d-9a34-48b23de556cb"/>
    <xsd:import namespace="07b9bb9f-93d7-4a9d-9e48-363b5c999e88"/>
    <xsd:element name="properties">
      <xsd:complexType>
        <xsd:sequence>
          <xsd:element name="documentManagement">
            <xsd:complexType>
              <xsd:all>
                <xsd:element ref="ns1:RoutingRuleDescription" minOccurs="0"/>
                <xsd:element ref="ns4:WJEC_x0020_Language" minOccurs="0"/>
                <xsd:element ref="ns3:aa87a6a0bdfe4bfb97a25745bc8270e2" minOccurs="0"/>
                <xsd:element ref="ns3:TaxCatchAll" minOccurs="0"/>
                <xsd:element ref="ns3: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3" nillable="true" ma:displayName="Description3" ma:description="can't delete this column" ma:internalName="RoutingRuleDescription"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aa87a6a0bdfe4bfb97a25745bc8270e2" ma:index="10" nillable="true" ma:taxonomy="true" ma:internalName="aa87a6a0bdfe4bfb97a25745bc8270e2" ma:taxonomyFieldName="WJEC_x0020_Department" ma:displayName="WJEC Department" ma:readOnly="false" ma:fieldId="{aa87a6a0-bdfe-4bfb-97a2-5745bc8270e2}" ma:taxonomyMulti="true" ma:sspId="fd004107-dac0-45af-83fb-11757b2c8399" ma:termSetId="0c9e301d-bcca-45db-a9e6-62eca92a187e" ma:anchorId="00000000-0000-0000-0000-000000000000" ma:open="false" ma:isKeyword="false">
      <xsd:complexType>
        <xsd:sequence>
          <xsd:element ref="pc:Terms" minOccurs="0" maxOccurs="1"/>
        </xsd:sequence>
      </xsd:complexType>
    </xsd:element>
    <xsd:element name="TaxCatchAll" ma:index="11" nillable="true" ma:displayName="Taxonomy Catch All Column" ma:description="" ma:hidden="true" ma:list="{3317158d-5997-432d-8f64-ed5253ed3d4a}" ma:internalName="TaxCatchAll" ma:readOnly="false"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TaxCatchAllLabel" ma:index="12" nillable="true" ma:displayName="Taxonomy Catch All Column1" ma:description="" ma:hidden="true" ma:list="{3317158d-5997-432d-8f64-ed5253ed3d4a}" ma:internalName="TaxCatchAllLabel" ma:readOnly="true" ma:showField="CatchAllDataLabel" ma:web="36f98b4f-ba65-4a7d-9a34-48b23de556cb">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7b9bb9f-93d7-4a9d-9e48-363b5c999e88" elementFormDefault="qualified">
    <xsd:import namespace="http://schemas.microsoft.com/office/2006/documentManagement/types"/>
    <xsd:import namespace="http://schemas.microsoft.com/office/infopath/2007/PartnerControls"/>
    <xsd:element name="WJEC_x0020_Language" ma:index="5" nillable="true" ma:displayName="WJEC Language" ma:default="English" ma:internalName="WJEC_x0020_Language" ma:readOnly="false">
      <xsd:complexType>
        <xsd:complexContent>
          <xsd:extension base="dms:MultiChoice">
            <xsd:sequence>
              <xsd:element name="Value" maxOccurs="unbounded" minOccurs="0" nillable="true">
                <xsd:simpleType>
                  <xsd:restriction base="dms:Choice">
                    <xsd:enumeration value="English"/>
                    <xsd:enumeration value="Welsh"/>
                  </xsd:restriction>
                </xsd:simple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8" ma:displayName="Content Type"/>
        <xsd:element ref="dc:title" minOccurs="0" maxOccurs="1" ma:index="1" ma:displayName="Title"/>
        <xsd:element ref="dc:subject" minOccurs="0" maxOccurs="1"/>
        <xsd:element ref="dc:description" minOccurs="0" maxOccurs="1"/>
        <xsd:element name="keywords" minOccurs="0" maxOccurs="1" type="xsd:string" ma:index="2"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199EA75-ED08-4848-B3C2-0CB76A1B535A}">
  <ds:schemaRefs>
    <ds:schemaRef ds:uri="http://purl.org/dc/elements/1.1/"/>
    <ds:schemaRef ds:uri="http://schemas.microsoft.com/office/2006/metadata/properties"/>
    <ds:schemaRef ds:uri="http://schemas.microsoft.com/sharepoint/v3"/>
    <ds:schemaRef ds:uri="http://purl.org/dc/terms/"/>
    <ds:schemaRef ds:uri="http://schemas.microsoft.com/office/infopath/2007/PartnerControls"/>
    <ds:schemaRef ds:uri="http://purl.org/dc/dcmitype/"/>
    <ds:schemaRef ds:uri="http://schemas.openxmlformats.org/package/2006/metadata/core-properties"/>
    <ds:schemaRef ds:uri="http://schemas.microsoft.com/office/2006/documentManagement/types"/>
    <ds:schemaRef ds:uri="07b9bb9f-93d7-4a9d-9e48-363b5c999e88"/>
    <ds:schemaRef ds:uri="36f98b4f-ba65-4a7d-9a34-48b23de556cb"/>
    <ds:schemaRef ds:uri="http://www.w3.org/XML/1998/namespace"/>
  </ds:schemaRefs>
</ds:datastoreItem>
</file>

<file path=customXml/itemProps2.xml><?xml version="1.0" encoding="utf-8"?>
<ds:datastoreItem xmlns:ds="http://schemas.openxmlformats.org/officeDocument/2006/customXml" ds:itemID="{0EF8DCDD-14E1-4370-BFAC-A86B3F39D09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6f98b4f-ba65-4a7d-9a34-48b23de556cb"/>
    <ds:schemaRef ds:uri="07b9bb9f-93d7-4a9d-9e48-363b5c999e8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1173A65-346E-48C1-A4F4-F48F4F0DBC5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11</TotalTime>
  <Words>6551</Words>
  <Application>Microsoft Office PowerPoint</Application>
  <PresentationFormat>Widescreen</PresentationFormat>
  <Paragraphs>531</Paragraphs>
  <Slides>97</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97</vt:i4>
      </vt:variant>
    </vt:vector>
  </HeadingPairs>
  <TitlesOfParts>
    <vt:vector size="102" baseType="lpstr">
      <vt:lpstr>Arial</vt:lpstr>
      <vt:lpstr>Calibri</vt:lpstr>
      <vt:lpstr>Calibri Light</vt:lpstr>
      <vt:lpstr>Times New Roman</vt:lpstr>
      <vt:lpstr>Office Theme</vt:lpstr>
      <vt:lpstr>Unit 1 :  Principles of care and safe practice within outcome focused person-centred care</vt:lpstr>
      <vt:lpstr>Unit 1 : Principles of care and safe practice within outcome focused person-centred care</vt:lpstr>
      <vt:lpstr>Assessments </vt:lpstr>
      <vt:lpstr>Case Studies</vt:lpstr>
      <vt:lpstr>Task 1 - Candidates are required to produce a written report(maximum 3,500 words) based on a chosen case study.</vt:lpstr>
      <vt:lpstr>PowerPoint Presentation</vt:lpstr>
      <vt:lpstr> Core Values and Principles of Care</vt:lpstr>
      <vt:lpstr>Core Values and Principles of Care</vt:lpstr>
      <vt:lpstr>PowerPoint Presentation</vt:lpstr>
      <vt:lpstr>Person Centred Care</vt:lpstr>
      <vt:lpstr>Person Centred Care – NHS Wales</vt:lpstr>
      <vt:lpstr>Person Centred Care – NHS Wales</vt:lpstr>
      <vt:lpstr>PowerPoint Presentation</vt:lpstr>
      <vt:lpstr>Core Values &amp; Principles of Care</vt:lpstr>
      <vt:lpstr>Choice and control</vt:lpstr>
      <vt:lpstr>Choice and control</vt:lpstr>
      <vt:lpstr>Case Studies</vt:lpstr>
      <vt:lpstr>Case Study B</vt:lpstr>
      <vt:lpstr>Core Values &amp; Principles of Care</vt:lpstr>
      <vt:lpstr>Confidentiality</vt:lpstr>
      <vt:lpstr>Confidentiality</vt:lpstr>
      <vt:lpstr>Confidentiality</vt:lpstr>
      <vt:lpstr>Confidentiality</vt:lpstr>
      <vt:lpstr>Case Studies</vt:lpstr>
      <vt:lpstr>Core Values &amp; Principles of Care</vt:lpstr>
      <vt:lpstr>Co-production</vt:lpstr>
      <vt:lpstr>Co-production</vt:lpstr>
      <vt:lpstr>Co-production</vt:lpstr>
      <vt:lpstr>Case Studies</vt:lpstr>
      <vt:lpstr>Case Study B</vt:lpstr>
      <vt:lpstr>Core Values &amp; Principles of Care</vt:lpstr>
      <vt:lpstr>Dignity</vt:lpstr>
      <vt:lpstr>Dignity</vt:lpstr>
      <vt:lpstr>Case Studies</vt:lpstr>
      <vt:lpstr>Case Study B</vt:lpstr>
      <vt:lpstr>Core Values &amp; Principles of Care</vt:lpstr>
      <vt:lpstr>Duty of care</vt:lpstr>
      <vt:lpstr>Case Studies</vt:lpstr>
      <vt:lpstr>Core Values &amp; Principles of Care</vt:lpstr>
      <vt:lpstr>Effective communication</vt:lpstr>
      <vt:lpstr>Effective communication</vt:lpstr>
      <vt:lpstr>Effective communication</vt:lpstr>
      <vt:lpstr>Effective communication</vt:lpstr>
      <vt:lpstr>Case Studies</vt:lpstr>
      <vt:lpstr>Case Study B</vt:lpstr>
      <vt:lpstr>Core Values &amp; Principles of Care</vt:lpstr>
      <vt:lpstr>Person/Child-centred care:</vt:lpstr>
      <vt:lpstr>Person/Child-centred care:</vt:lpstr>
      <vt:lpstr>Person/Child-centred care:</vt:lpstr>
      <vt:lpstr>Case Studies</vt:lpstr>
      <vt:lpstr>Case Study B</vt:lpstr>
      <vt:lpstr>Core Values &amp; Principles of Care</vt:lpstr>
      <vt:lpstr>Respecting the rights of the individual</vt:lpstr>
      <vt:lpstr>Case Studies</vt:lpstr>
      <vt:lpstr>Case Study B</vt:lpstr>
      <vt:lpstr>PowerPoint Presentation</vt:lpstr>
      <vt:lpstr>Core Values &amp; Principles of Care</vt:lpstr>
      <vt:lpstr>Putting individuals first</vt:lpstr>
      <vt:lpstr>Case Studies</vt:lpstr>
      <vt:lpstr>Core Values &amp; Principles of Care</vt:lpstr>
      <vt:lpstr>Improving care provision</vt:lpstr>
      <vt:lpstr>Case Studies</vt:lpstr>
      <vt:lpstr>Core Values &amp; Principles of Care</vt:lpstr>
      <vt:lpstr>Improving health and inequalities focussing on wellbeing and prevention</vt:lpstr>
      <vt:lpstr>Case Studies</vt:lpstr>
      <vt:lpstr>Core Values &amp; Principles of Care</vt:lpstr>
      <vt:lpstr>Reflecting on experiences </vt:lpstr>
      <vt:lpstr>Case Studies</vt:lpstr>
      <vt:lpstr>Core Values &amp; Principles of Care</vt:lpstr>
      <vt:lpstr>Partnership and team working</vt:lpstr>
      <vt:lpstr>Case Studies</vt:lpstr>
      <vt:lpstr>Principles of Care</vt:lpstr>
      <vt:lpstr> Core Values and Principles of Care Case Studies</vt:lpstr>
      <vt:lpstr>Case Studies</vt:lpstr>
      <vt:lpstr>Case Study B – Principles of Care</vt:lpstr>
      <vt:lpstr>Case Study B – Principles of Care</vt:lpstr>
      <vt:lpstr>Case Study B – Principles of Care</vt:lpstr>
      <vt:lpstr>Case Study B – Principles of Care</vt:lpstr>
      <vt:lpstr>Case Study B – Principles of Care</vt:lpstr>
      <vt:lpstr>Case Study B – Principles of Care</vt:lpstr>
      <vt:lpstr>Case Study B</vt:lpstr>
      <vt:lpstr>Case Study A</vt:lpstr>
      <vt:lpstr>Case Study A – Principles of Care</vt:lpstr>
      <vt:lpstr>PowerPoint Presentation</vt:lpstr>
      <vt:lpstr>Case Study A – Principles of Care</vt:lpstr>
      <vt:lpstr>Case Study A – Principles of Care</vt:lpstr>
      <vt:lpstr>Case Study A – Principles of Care</vt:lpstr>
      <vt:lpstr>Case Study A – Principles of Care</vt:lpstr>
      <vt:lpstr>Case Study A</vt:lpstr>
      <vt:lpstr>Case Study A</vt:lpstr>
      <vt:lpstr>Case Study A</vt:lpstr>
      <vt:lpstr>Case Study A</vt:lpstr>
      <vt:lpstr>Case Study A</vt:lpstr>
      <vt:lpstr>Case Study A</vt:lpstr>
      <vt:lpstr>Task 1 - Candidates are required to produce a written report(maximum 3,500 words) based on a chosen case study.</vt:lpstr>
      <vt:lpstr>PowerPoint Presentation</vt:lpstr>
      <vt:lpstr>Section 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 Level Health and Social Care</dc:title>
  <dc:creator>Sophie Bellis (Staff)</dc:creator>
  <cp:lastModifiedBy>Wyman, Hilary</cp:lastModifiedBy>
  <cp:revision>1335</cp:revision>
  <dcterms:created xsi:type="dcterms:W3CDTF">2020-04-27T13:53:12Z</dcterms:created>
  <dcterms:modified xsi:type="dcterms:W3CDTF">2021-09-09T08:57:52Z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0x010100DBC7A01CEBF7C94A97D2273CFBDA9893009D6A72774190924282139DF56E538B62</vt:lpwstr>
  </property>
  <property fmtid="{D5CDD505-2E9C-101B-9397-08002B2CF9AE}" pid="3" name="xd_Signature">
    <vt:bool>false</vt:bool>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WJEC Department">
    <vt:lpwstr/>
  </property>
  <property fmtid="{D5CDD505-2E9C-101B-9397-08002B2CF9AE}" pid="8" name="k48d8005054a4dd09ad49b7c837f0781">
    <vt:lpwstr/>
  </property>
  <property fmtid="{D5CDD505-2E9C-101B-9397-08002B2CF9AE}" pid="9" name="WJEC_x0020_Audiences">
    <vt:lpwstr/>
  </property>
  <property fmtid="{D5CDD505-2E9C-101B-9397-08002B2CF9AE}" pid="10" name="WJEC Audiences">
    <vt:lpwstr/>
  </property>
</Properties>
</file>