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handoutMasterIdLst>
    <p:handoutMasterId r:id="rId22"/>
  </p:handoutMasterIdLst>
  <p:sldIdLst>
    <p:sldId id="405" r:id="rId5"/>
    <p:sldId id="257" r:id="rId6"/>
    <p:sldId id="258" r:id="rId7"/>
    <p:sldId id="259" r:id="rId8"/>
    <p:sldId id="260" r:id="rId9"/>
    <p:sldId id="261" r:id="rId10"/>
    <p:sldId id="263" r:id="rId11"/>
    <p:sldId id="598" r:id="rId12"/>
    <p:sldId id="599" r:id="rId13"/>
    <p:sldId id="600" r:id="rId14"/>
    <p:sldId id="266" r:id="rId15"/>
    <p:sldId id="601" r:id="rId16"/>
    <p:sldId id="602" r:id="rId17"/>
    <p:sldId id="270" r:id="rId18"/>
    <p:sldId id="603" r:id="rId19"/>
    <p:sldId id="597" r:id="rId20"/>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 id="6" name="Bushell, Karen" initials="BK" lastIdx="1" clrIdx="5">
    <p:extLst>
      <p:ext uri="{19B8F6BF-5375-455C-9EA6-DF929625EA0E}">
        <p15:presenceInfo xmlns:p15="http://schemas.microsoft.com/office/powerpoint/2012/main" userId="S::thomake@wjec.co.uk::19dd44b5-e099-4de8-80dd-5f64219f3a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65" autoAdjust="0"/>
  </p:normalViewPr>
  <p:slideViewPr>
    <p:cSldViewPr snapToGrid="0">
      <p:cViewPr varScale="1">
        <p:scale>
          <a:sx n="62" d="100"/>
          <a:sy n="62" d="100"/>
        </p:scale>
        <p:origin x="1032" y="60"/>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Nia" userId="c8e4cf6e-6852-4dab-8bdb-a66f4fdc7c7a" providerId="ADAL" clId="{676DF96B-64F9-4D52-9303-CC2C0CBE9ACE}"/>
    <pc:docChg chg="delSld">
      <pc:chgData name="Jones, Nia" userId="c8e4cf6e-6852-4dab-8bdb-a66f4fdc7c7a" providerId="ADAL" clId="{676DF96B-64F9-4D52-9303-CC2C0CBE9ACE}" dt="2021-08-09T09:30:54.930" v="0" actId="47"/>
      <pc:docMkLst>
        <pc:docMk/>
      </pc:docMkLst>
      <pc:sldChg chg="del">
        <pc:chgData name="Jones, Nia" userId="c8e4cf6e-6852-4dab-8bdb-a66f4fdc7c7a" providerId="ADAL" clId="{676DF96B-64F9-4D52-9303-CC2C0CBE9ACE}" dt="2021-08-09T09:30:54.930" v="0" actId="47"/>
        <pc:sldMkLst>
          <pc:docMk/>
          <pc:sldMk cId="0" sldId="26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8/9/2021</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8/9/2021</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wjec.co.u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exam walk through for the Non-Examination assessment of the </a:t>
            </a:r>
            <a:r>
              <a:rPr lang="en-US" sz="1200" dirty="0">
                <a:solidFill>
                  <a:schemeClr val="bg1"/>
                </a:solidFill>
              </a:rPr>
              <a:t>GCSE Health and Social Care, and Childcare-</a:t>
            </a:r>
          </a:p>
          <a:p>
            <a:pPr marL="1341438" indent="-1341438"/>
            <a:r>
              <a:rPr lang="en-US" sz="1200" dirty="0">
                <a:solidFill>
                  <a:schemeClr val="bg1"/>
                </a:solidFill>
              </a:rPr>
              <a:t>Unit 4 –Promoting and supporting health and well-being to achieve positive outcomes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8450" marR="6985" indent="-285750">
              <a:spcBef>
                <a:spcPts val="100"/>
              </a:spcBef>
              <a:buSzPct val="102777"/>
              <a:buChar char="•"/>
              <a:tabLst>
                <a:tab pos="297815" algn="l"/>
                <a:tab pos="298450" algn="l"/>
              </a:tabLst>
            </a:pPr>
            <a:r>
              <a:rPr lang="en-US" sz="1200" kern="0" dirty="0">
                <a:latin typeface="Arial"/>
                <a:cs typeface="Arial"/>
              </a:rPr>
              <a:t>Remember, you will also have your class notes, your own research and investigation notes at hand to help you.</a:t>
            </a:r>
          </a:p>
          <a:p>
            <a:pPr marL="298450" marR="6985" indent="-285750">
              <a:spcBef>
                <a:spcPts val="100"/>
              </a:spcBef>
              <a:buSzPct val="102777"/>
              <a:buChar char="•"/>
              <a:tabLst>
                <a:tab pos="297815" algn="l"/>
                <a:tab pos="298450" algn="l"/>
              </a:tabLst>
            </a:pPr>
            <a:endParaRPr lang="en-US" sz="1200" kern="0" dirty="0">
              <a:latin typeface="Arial"/>
              <a:cs typeface="Arial"/>
            </a:endParaRPr>
          </a:p>
          <a:p>
            <a:pPr marL="298450" marR="6985" indent="-285750">
              <a:spcBef>
                <a:spcPts val="100"/>
              </a:spcBef>
              <a:buSzPct val="102777"/>
              <a:buChar char="•"/>
              <a:tabLst>
                <a:tab pos="297815" algn="l"/>
                <a:tab pos="298450" algn="l"/>
              </a:tabLst>
            </a:pPr>
            <a:r>
              <a:rPr lang="en-US" sz="1200" kern="0" dirty="0">
                <a:latin typeface="Arial"/>
                <a:cs typeface="Arial"/>
              </a:rPr>
              <a:t>You can access all resources when you are in the classroom writing up your work within the NEA.</a:t>
            </a:r>
          </a:p>
          <a:p>
            <a:pPr marL="298450" marR="6985" indent="-285750">
              <a:spcBef>
                <a:spcPts val="100"/>
              </a:spcBef>
              <a:buSzPct val="102777"/>
              <a:buChar char="•"/>
              <a:tabLst>
                <a:tab pos="297815" algn="l"/>
                <a:tab pos="298450" algn="l"/>
              </a:tabLst>
            </a:pPr>
            <a:endParaRPr lang="en-US" sz="1200" kern="0" dirty="0">
              <a:latin typeface="Arial"/>
              <a:cs typeface="Arial"/>
            </a:endParaRPr>
          </a:p>
          <a:p>
            <a:pPr marL="298450" marR="6985" indent="-285750">
              <a:spcBef>
                <a:spcPts val="100"/>
              </a:spcBef>
              <a:buSzPct val="102777"/>
              <a:buChar char="•"/>
              <a:tabLst>
                <a:tab pos="297815" algn="l"/>
                <a:tab pos="298450" algn="l"/>
              </a:tabLst>
            </a:pPr>
            <a:r>
              <a:rPr lang="en-US" sz="1200" kern="0" dirty="0">
                <a:latin typeface="Arial"/>
                <a:cs typeface="Arial"/>
              </a:rPr>
              <a:t>Your teacher can also provide you with guidance and support you to make sure you have a clear understanding of the requirements of the tasks.</a:t>
            </a:r>
          </a:p>
          <a:p>
            <a:pPr marL="298450" marR="6985" indent="-285750">
              <a:spcBef>
                <a:spcPts val="100"/>
              </a:spcBef>
              <a:buSzPct val="102777"/>
              <a:buChar char="•"/>
              <a:tabLst>
                <a:tab pos="297815" algn="l"/>
                <a:tab pos="298450" algn="l"/>
              </a:tabLst>
            </a:pPr>
            <a:endParaRPr lang="en-US" sz="1200" kern="0" dirty="0">
              <a:latin typeface="Arial"/>
              <a:cs typeface="Arial"/>
            </a:endParaRPr>
          </a:p>
          <a:p>
            <a:pPr marL="298450" marR="6985" indent="-285750">
              <a:spcBef>
                <a:spcPts val="100"/>
              </a:spcBef>
              <a:buSzPct val="102777"/>
              <a:buChar char="•"/>
              <a:tabLst>
                <a:tab pos="297815" algn="l"/>
                <a:tab pos="298450" algn="l"/>
              </a:tabLst>
            </a:pPr>
            <a:r>
              <a:rPr lang="en-US" sz="1200" kern="0" dirty="0">
                <a:latin typeface="Arial"/>
                <a:cs typeface="Arial"/>
              </a:rPr>
              <a:t>You will work individually within the time allocated (however, your teacher might ask you to work in groups when starting to investigate in topics in class).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a:p>
        </p:txBody>
      </p:sp>
    </p:spTree>
    <p:extLst>
      <p:ext uri="{BB962C8B-B14F-4D97-AF65-F5344CB8AC3E}">
        <p14:creationId xmlns:p14="http://schemas.microsoft.com/office/powerpoint/2010/main" val="2262594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70C0"/>
                </a:solidFill>
              </a:rPr>
              <a:t>How will your work be assessed/marked?</a:t>
            </a:r>
          </a:p>
          <a:p>
            <a:pPr marL="355600" marR="5080" indent="-342900">
              <a:spcBef>
                <a:spcPts val="100"/>
              </a:spcBef>
              <a:buSzPct val="102500"/>
              <a:buChar char="•"/>
            </a:pPr>
            <a:r>
              <a:rPr lang="en-GB" sz="1200" kern="0" dirty="0">
                <a:latin typeface="Arial"/>
                <a:cs typeface="Arial"/>
              </a:rPr>
              <a:t>Your work will be marked by your teacher who will follow a set marking criteria.</a:t>
            </a:r>
          </a:p>
          <a:p>
            <a:pPr marL="355600" indent="-342900">
              <a:spcBef>
                <a:spcPts val="40"/>
              </a:spcBef>
              <a:buFont typeface="Arial"/>
              <a:buChar char="•"/>
            </a:pPr>
            <a:endParaRPr lang="en-GB" sz="1200" kern="0" dirty="0">
              <a:latin typeface="Arial"/>
              <a:cs typeface="Arial"/>
            </a:endParaRPr>
          </a:p>
          <a:p>
            <a:pPr marL="355600" marR="379095" indent="-342900">
              <a:buSzPct val="102500"/>
              <a:buChar char="•"/>
            </a:pPr>
            <a:r>
              <a:rPr lang="en-GB" sz="1200" kern="0" dirty="0">
                <a:latin typeface="Arial"/>
                <a:cs typeface="Arial"/>
              </a:rPr>
              <a:t>Once the task is finished and the final assessment made, you cannot make any amendments to your work.</a:t>
            </a:r>
          </a:p>
          <a:p>
            <a:pPr marL="12700">
              <a:spcBef>
                <a:spcPts val="45"/>
              </a:spcBef>
            </a:pPr>
            <a:endParaRPr lang="en-GB" sz="1200" kern="0" dirty="0">
              <a:latin typeface="Arial"/>
              <a:cs typeface="Arial"/>
            </a:endParaRPr>
          </a:p>
          <a:p>
            <a:pPr marL="355600" marR="464820" indent="-342900">
              <a:buSzPct val="102500"/>
              <a:buChar char="•"/>
            </a:pPr>
            <a:r>
              <a:rPr lang="en-GB" sz="1200" kern="0" dirty="0">
                <a:latin typeface="Arial"/>
                <a:cs typeface="Arial"/>
              </a:rPr>
              <a:t>Your work may be requested by the awarding body in a sample for moderation – this is to make sure marking is consistent across all centres.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a:p>
        </p:txBody>
      </p:sp>
    </p:spTree>
    <p:extLst>
      <p:ext uri="{BB962C8B-B14F-4D97-AF65-F5344CB8AC3E}">
        <p14:creationId xmlns:p14="http://schemas.microsoft.com/office/powerpoint/2010/main" val="1081134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70C0"/>
                </a:solidFill>
              </a:rPr>
              <a:t>Presenting your work</a:t>
            </a:r>
          </a:p>
          <a:p>
            <a:pPr marL="298450" indent="-285750">
              <a:spcAft>
                <a:spcPts val="1200"/>
              </a:spcAft>
              <a:buSzPct val="102777"/>
              <a:buChar char="•"/>
              <a:tabLst>
                <a:tab pos="297815" algn="l"/>
                <a:tab pos="298450" algn="l"/>
              </a:tabLst>
            </a:pPr>
            <a:r>
              <a:rPr lang="en-GB" sz="1200" kern="0" dirty="0">
                <a:latin typeface="Arial"/>
                <a:cs typeface="Arial"/>
              </a:rPr>
              <a:t>Type your work electronically wherever possible, and use the spell/grammar check.</a:t>
            </a:r>
          </a:p>
          <a:p>
            <a:pPr marL="298450" indent="-285750">
              <a:spcAft>
                <a:spcPts val="1200"/>
              </a:spcAft>
              <a:buSzPct val="102777"/>
              <a:buChar char="•"/>
              <a:tabLst>
                <a:tab pos="297815" algn="l"/>
                <a:tab pos="298450" algn="l"/>
              </a:tabLst>
            </a:pPr>
            <a:r>
              <a:rPr lang="en-GB" sz="1200" kern="0" dirty="0">
                <a:latin typeface="Arial"/>
                <a:cs typeface="Arial"/>
              </a:rPr>
              <a:t>If you are unable to produce your work electronically, make sure you use black ink and write legibly.</a:t>
            </a:r>
          </a:p>
          <a:p>
            <a:pPr marL="298450" indent="-285750">
              <a:spcAft>
                <a:spcPts val="1200"/>
              </a:spcAft>
              <a:buSzPct val="102777"/>
              <a:buChar char="•"/>
              <a:tabLst>
                <a:tab pos="297815" algn="l"/>
                <a:tab pos="298450" algn="l"/>
              </a:tabLst>
            </a:pPr>
            <a:r>
              <a:rPr lang="en-GB" sz="1200" kern="0" dirty="0">
                <a:latin typeface="Arial"/>
                <a:cs typeface="Arial"/>
              </a:rPr>
              <a:t>Organise your work into the different sections for part (a), (b), (c), (d) and (e).</a:t>
            </a:r>
          </a:p>
          <a:p>
            <a:pPr marL="298450" indent="-285750">
              <a:buSzPct val="102777"/>
              <a:buChar char="•"/>
              <a:tabLst>
                <a:tab pos="297815" algn="l"/>
                <a:tab pos="298450" algn="l"/>
              </a:tabLst>
            </a:pPr>
            <a:r>
              <a:rPr lang="en-GB" sz="1200" kern="0" dirty="0">
                <a:latin typeface="Arial"/>
                <a:cs typeface="Arial"/>
              </a:rPr>
              <a:t>Insert the following details on each page of your work:</a:t>
            </a:r>
          </a:p>
          <a:p>
            <a:pPr marL="469900" marR="6108700"/>
            <a:r>
              <a:rPr lang="en-GB" sz="1200" b="1" kern="0" dirty="0">
                <a:latin typeface="Arial"/>
                <a:cs typeface="Arial"/>
              </a:rPr>
              <a:t>5-digit centre number</a:t>
            </a:r>
          </a:p>
          <a:p>
            <a:pPr marL="469900" marR="6108700"/>
            <a:r>
              <a:rPr lang="en-GB" sz="1200" b="1" kern="0" dirty="0">
                <a:latin typeface="Arial"/>
                <a:cs typeface="Arial"/>
              </a:rPr>
              <a:t>Candidate number</a:t>
            </a:r>
            <a:endParaRPr lang="en-GB" sz="1200" kern="0" dirty="0">
              <a:latin typeface="Arial"/>
              <a:cs typeface="Arial"/>
            </a:endParaRPr>
          </a:p>
          <a:p>
            <a:pPr marL="469900">
              <a:spcAft>
                <a:spcPts val="1200"/>
              </a:spcAft>
            </a:pPr>
            <a:r>
              <a:rPr lang="en-GB" sz="1200" b="1" kern="0" dirty="0">
                <a:latin typeface="Arial"/>
                <a:cs typeface="Arial"/>
              </a:rPr>
              <a:t>(Make sure it is clear that it is </a:t>
            </a:r>
            <a:r>
              <a:rPr lang="en-GB" sz="1200" b="1" kern="0" dirty="0">
                <a:uFill>
                  <a:solidFill>
                    <a:srgbClr val="000000"/>
                  </a:solidFill>
                </a:uFill>
                <a:latin typeface="Arial"/>
                <a:cs typeface="Arial"/>
              </a:rPr>
              <a:t>Unit 4 work.)</a:t>
            </a:r>
            <a:endParaRPr lang="en-GB" sz="1200" b="1" kern="0" dirty="0">
              <a:latin typeface="Arial"/>
              <a:cs typeface="Arial"/>
            </a:endParaRPr>
          </a:p>
          <a:p>
            <a:pPr marL="298450" indent="-285750">
              <a:spcAft>
                <a:spcPts val="1200"/>
              </a:spcAft>
              <a:buSzPct val="102777"/>
              <a:buChar char="•"/>
              <a:tabLst>
                <a:tab pos="297815" algn="l"/>
                <a:tab pos="298450" algn="l"/>
              </a:tabLst>
            </a:pPr>
            <a:r>
              <a:rPr lang="en-GB" sz="1200" kern="0" dirty="0">
                <a:latin typeface="Arial"/>
                <a:cs typeface="Arial"/>
              </a:rPr>
              <a:t>Submit word-processed or handwritten work on A4 paper in a single file (not in individual poly-pockets).</a:t>
            </a:r>
          </a:p>
          <a:p>
            <a:pPr marL="298450" marR="5080" indent="-285750">
              <a:spcAft>
                <a:spcPts val="1200"/>
              </a:spcAft>
              <a:buSzPct val="102777"/>
              <a:buChar char="•"/>
              <a:tabLst>
                <a:tab pos="297815" algn="l"/>
                <a:tab pos="298450" algn="l"/>
              </a:tabLst>
            </a:pPr>
            <a:r>
              <a:rPr lang="en-GB" sz="1200" kern="0" dirty="0">
                <a:latin typeface="Arial"/>
                <a:cs typeface="Arial"/>
              </a:rPr>
              <a:t>Include copies of any additional documents that you used, such as photographs, letters, videos, audio recordings, transcripts of interviews and witness statements from your teachers (include a consent form if using videos or photographs/images of yourself).</a:t>
            </a:r>
          </a:p>
          <a:p>
            <a:pPr marL="298450" indent="-285750">
              <a:buSzPct val="102777"/>
              <a:buChar char="•"/>
              <a:tabLst>
                <a:tab pos="297815" algn="l"/>
                <a:tab pos="298450" algn="l"/>
              </a:tabLst>
            </a:pPr>
            <a:r>
              <a:rPr lang="en-GB" sz="1200" kern="0" dirty="0">
                <a:latin typeface="Arial"/>
                <a:cs typeface="Arial"/>
              </a:rPr>
              <a:t>Do not include items of real or sentimental value such as photographs or certificates.</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a:p>
        </p:txBody>
      </p:sp>
    </p:spTree>
    <p:extLst>
      <p:ext uri="{BB962C8B-B14F-4D97-AF65-F5344CB8AC3E}">
        <p14:creationId xmlns:p14="http://schemas.microsoft.com/office/powerpoint/2010/main" val="3646189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70C0"/>
                </a:solidFill>
              </a:rPr>
              <a:t>Research and using references</a:t>
            </a:r>
          </a:p>
          <a:p>
            <a:pPr marL="355600" marR="5080" indent="-342900">
              <a:spcBef>
                <a:spcPts val="100"/>
              </a:spcBef>
              <a:buSzPct val="102777"/>
              <a:buChar char="•"/>
              <a:tabLst>
                <a:tab pos="354965" algn="l"/>
                <a:tab pos="355600" algn="l"/>
                <a:tab pos="5618480" algn="l"/>
              </a:tabLst>
            </a:pPr>
            <a:r>
              <a:rPr lang="en-GB" sz="1200" kern="0" dirty="0">
                <a:latin typeface="Arial"/>
                <a:cs typeface="Arial"/>
              </a:rPr>
              <a:t>For this NEA, you have an opportunity to do some independent research and investigation into target groups and topics (this will include looking for information in published sources such as textbooks, journals, television and radio programmes, and on the internet).</a:t>
            </a:r>
          </a:p>
          <a:p>
            <a:pPr>
              <a:spcBef>
                <a:spcPts val="30"/>
              </a:spcBef>
              <a:buFont typeface="Arial"/>
              <a:buChar char="•"/>
            </a:pPr>
            <a:endParaRPr lang="en-GB" sz="1200" kern="0" dirty="0">
              <a:latin typeface="Arial"/>
              <a:cs typeface="Arial"/>
            </a:endParaRPr>
          </a:p>
          <a:p>
            <a:pPr marL="298450" marR="86995" indent="-285750">
              <a:buSzPct val="102777"/>
              <a:buChar char="•"/>
              <a:tabLst>
                <a:tab pos="298450" algn="l"/>
              </a:tabLst>
            </a:pPr>
            <a:r>
              <a:rPr lang="en-GB" sz="1200" kern="0" dirty="0">
                <a:latin typeface="Arial"/>
                <a:cs typeface="Arial"/>
              </a:rPr>
              <a:t>Using information from other sources is a good way to demonstrate your knowledge and understanding of a subject but you must take care how you use it; most importantly, you </a:t>
            </a:r>
            <a:r>
              <a:rPr lang="en-GB" sz="1200" b="1" kern="0" dirty="0">
                <a:latin typeface="Arial"/>
                <a:cs typeface="Arial"/>
              </a:rPr>
              <a:t>must not </a:t>
            </a:r>
            <a:r>
              <a:rPr lang="en-GB" sz="1200" kern="0" dirty="0">
                <a:latin typeface="Arial"/>
                <a:cs typeface="Arial"/>
              </a:rPr>
              <a:t>copy it and claim it as your own work.</a:t>
            </a:r>
          </a:p>
          <a:p>
            <a:pPr>
              <a:spcBef>
                <a:spcPts val="35"/>
              </a:spcBef>
              <a:buFont typeface="Arial"/>
              <a:buChar char="•"/>
            </a:pPr>
            <a:endParaRPr lang="en-GB" sz="1200" kern="0" dirty="0">
              <a:latin typeface="Arial"/>
              <a:cs typeface="Arial"/>
            </a:endParaRPr>
          </a:p>
          <a:p>
            <a:pPr marL="298450" marR="142875" indent="-285750">
              <a:buSzPct val="102777"/>
              <a:buChar char="•"/>
              <a:tabLst>
                <a:tab pos="298450" algn="l"/>
              </a:tabLst>
            </a:pPr>
            <a:r>
              <a:rPr lang="en-GB" sz="1200" kern="0" dirty="0">
                <a:latin typeface="Arial"/>
                <a:cs typeface="Arial"/>
              </a:rPr>
              <a:t>If you use the same wording as a published source, you must place quotation marks around the passage and state where it came from – this is called referencing.</a:t>
            </a:r>
          </a:p>
          <a:p>
            <a:pPr marL="298450" marR="142875" indent="-285750">
              <a:buSzPct val="102777"/>
              <a:buChar char="•"/>
              <a:tabLst>
                <a:tab pos="298450" algn="l"/>
              </a:tabLst>
            </a:pPr>
            <a:endParaRPr lang="en-GB" sz="1200" kern="0" dirty="0">
              <a:latin typeface="Arial"/>
              <a:cs typeface="Arial"/>
            </a:endParaRPr>
          </a:p>
          <a:p>
            <a:pPr marL="298450" marR="100330" indent="-285750">
              <a:buSzPct val="102777"/>
              <a:buChar char="•"/>
              <a:tabLst>
                <a:tab pos="298450" algn="l"/>
              </a:tabLst>
            </a:pPr>
            <a:r>
              <a:rPr lang="en-GB" sz="1200" kern="0" dirty="0">
                <a:latin typeface="Arial"/>
                <a:cs typeface="Arial"/>
              </a:rPr>
              <a:t>Keep a detailed record of your research, planning, resources, etc.  Your list should include books, websites and audio/visual resources.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a:p>
        </p:txBody>
      </p:sp>
    </p:spTree>
    <p:extLst>
      <p:ext uri="{BB962C8B-B14F-4D97-AF65-F5344CB8AC3E}">
        <p14:creationId xmlns:p14="http://schemas.microsoft.com/office/powerpoint/2010/main" val="4212456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8450" marR="5080" indent="-285750">
              <a:spcBef>
                <a:spcPts val="100"/>
              </a:spcBef>
              <a:buSzPct val="102777"/>
              <a:buChar char="•"/>
              <a:tabLst>
                <a:tab pos="297815" algn="l"/>
                <a:tab pos="298450" algn="l"/>
              </a:tabLst>
            </a:pPr>
            <a:r>
              <a:rPr lang="en-GB" sz="1200" kern="0" dirty="0">
                <a:latin typeface="Arial"/>
                <a:cs typeface="Arial"/>
              </a:rPr>
              <a:t>A reference from a printed book or journal should show the name of the author, the year of publication and the page number, for example: </a:t>
            </a:r>
            <a:r>
              <a:rPr lang="en-GB" sz="1200" i="1" kern="0" dirty="0">
                <a:latin typeface="Arial"/>
                <a:cs typeface="Arial"/>
              </a:rPr>
              <a:t>Jones, 2017, p42</a:t>
            </a:r>
            <a:r>
              <a:rPr lang="en-GB" sz="1200" kern="0" dirty="0">
                <a:latin typeface="Arial"/>
                <a:cs typeface="Arial"/>
              </a:rPr>
              <a:t>.</a:t>
            </a:r>
          </a:p>
          <a:p>
            <a:pPr>
              <a:spcBef>
                <a:spcPts val="30"/>
              </a:spcBef>
              <a:buFont typeface="Arial"/>
              <a:buChar char="•"/>
            </a:pPr>
            <a:endParaRPr lang="en-GB" sz="1200" kern="0" dirty="0">
              <a:latin typeface="Arial"/>
              <a:cs typeface="Arial"/>
            </a:endParaRPr>
          </a:p>
          <a:p>
            <a:pPr marL="298450" marR="45085" indent="-285750">
              <a:buSzPct val="102777"/>
              <a:buChar char="•"/>
              <a:tabLst>
                <a:tab pos="297815" algn="l"/>
                <a:tab pos="298450" algn="l"/>
              </a:tabLst>
            </a:pPr>
            <a:r>
              <a:rPr lang="en-GB" sz="1200" kern="0" dirty="0">
                <a:latin typeface="Arial"/>
                <a:cs typeface="Arial"/>
              </a:rPr>
              <a:t>For material taken from the internet, your reference should show the date when the material was downloaded and must show the precise web page, (not the search engine used to locate it).  This can be copied from the address line.  For example, </a:t>
            </a:r>
            <a:r>
              <a:rPr lang="en-GB" sz="1200" i="1" kern="0" dirty="0">
                <a:latin typeface="Arial"/>
                <a:cs typeface="Arial"/>
                <a:hlinkClick r:id="rId3"/>
              </a:rPr>
              <a:t>http://www.wjec.co.uk/ </a:t>
            </a:r>
            <a:r>
              <a:rPr lang="en-GB" sz="1200" i="1" kern="0" dirty="0">
                <a:latin typeface="Arial"/>
                <a:cs typeface="Arial"/>
              </a:rPr>
              <a:t>nea1.htm downloaded 3 March 2021</a:t>
            </a:r>
            <a:r>
              <a:rPr lang="en-GB" sz="1200" kern="0" dirty="0">
                <a:latin typeface="Arial"/>
                <a:cs typeface="Arial"/>
              </a:rPr>
              <a:t>.</a:t>
            </a:r>
          </a:p>
          <a:p>
            <a:pPr>
              <a:spcBef>
                <a:spcPts val="35"/>
              </a:spcBef>
              <a:buFont typeface="Arial"/>
              <a:buChar char="•"/>
            </a:pPr>
            <a:endParaRPr lang="en-GB" sz="1200" kern="0" dirty="0">
              <a:latin typeface="Arial"/>
              <a:cs typeface="Arial"/>
            </a:endParaRPr>
          </a:p>
          <a:p>
            <a:pPr marL="298450" marR="109855" indent="-285750">
              <a:buSzPct val="102777"/>
              <a:buChar char="•"/>
              <a:tabLst>
                <a:tab pos="297815" algn="l"/>
                <a:tab pos="298450" algn="l"/>
              </a:tabLst>
            </a:pPr>
            <a:r>
              <a:rPr lang="en-GB" sz="1200" kern="0" dirty="0">
                <a:latin typeface="Arial"/>
                <a:cs typeface="Arial"/>
              </a:rPr>
              <a:t>You will be required to include a bibliography at the end of your piece of written work.  Your bibliography must list the full details of publications you have used in your research, even where these are not directly referred to, for example: Curran, J, </a:t>
            </a:r>
            <a:r>
              <a:rPr lang="en-GB" sz="1200" kern="0" dirty="0" err="1">
                <a:latin typeface="Arial"/>
                <a:cs typeface="Arial"/>
              </a:rPr>
              <a:t>MassMedia</a:t>
            </a:r>
            <a:r>
              <a:rPr lang="en-GB" sz="1200" kern="0" dirty="0">
                <a:latin typeface="Arial"/>
                <a:cs typeface="Arial"/>
              </a:rPr>
              <a:t> and Society (Hodder Arnold, 2005).</a:t>
            </a:r>
          </a:p>
          <a:p>
            <a:pPr>
              <a:spcBef>
                <a:spcPts val="30"/>
              </a:spcBef>
            </a:pPr>
            <a:endParaRPr lang="en-GB" sz="1200" kern="0" dirty="0">
              <a:latin typeface="Arial"/>
              <a:cs typeface="Arial"/>
            </a:endParaRPr>
          </a:p>
          <a:p>
            <a:pPr marL="12700" marR="143510"/>
            <a:r>
              <a:rPr lang="en-GB" sz="1200" b="1" kern="0" dirty="0">
                <a:latin typeface="Arial"/>
                <a:cs typeface="Arial"/>
              </a:rPr>
              <a:t>REMEMBER: if you copy the words or ideas of others and do not show your sources in  references and a bibliography, this will be considered as cheating.</a:t>
            </a:r>
            <a:endParaRPr lang="en-GB" sz="1200" kern="0" dirty="0">
              <a:latin typeface="Arial"/>
              <a:cs typeface="Arial"/>
            </a:endParaRP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a:p>
        </p:txBody>
      </p:sp>
    </p:spTree>
    <p:extLst>
      <p:ext uri="{BB962C8B-B14F-4D97-AF65-F5344CB8AC3E}">
        <p14:creationId xmlns:p14="http://schemas.microsoft.com/office/powerpoint/2010/main" val="9435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DO’s and DON’T’s of Unit 4</a:t>
            </a:r>
          </a:p>
          <a:p>
            <a:pPr marL="296863" marR="53975" indent="-214313">
              <a:spcBef>
                <a:spcPts val="0"/>
              </a:spcBef>
              <a:spcAft>
                <a:spcPts val="0"/>
              </a:spcAft>
              <a:buSzPct val="102500"/>
              <a:buFont typeface="Arial"/>
              <a:buChar char="•"/>
              <a:tabLst>
                <a:tab pos="298450" algn="l"/>
              </a:tabLst>
            </a:pPr>
            <a:r>
              <a:rPr lang="en-GB" b="1" kern="0" dirty="0"/>
              <a:t>DO </a:t>
            </a:r>
            <a:r>
              <a:rPr lang="en-GB" kern="0" dirty="0"/>
              <a:t>take care of your work and keep it safe.  If your work is stored on a computer, keep your password secure.</a:t>
            </a:r>
          </a:p>
          <a:p>
            <a:pPr marL="82550" marR="53975">
              <a:spcBef>
                <a:spcPts val="0"/>
              </a:spcBef>
              <a:spcAft>
                <a:spcPts val="0"/>
              </a:spcAft>
              <a:buSzPct val="102500"/>
              <a:tabLst>
                <a:tab pos="298450" algn="l"/>
              </a:tabLst>
            </a:pPr>
            <a:endParaRPr lang="en-GB" kern="0" dirty="0"/>
          </a:p>
          <a:p>
            <a:pPr marL="296863" marR="53975" indent="-214313">
              <a:spcBef>
                <a:spcPts val="0"/>
              </a:spcBef>
              <a:spcAft>
                <a:spcPts val="0"/>
              </a:spcAft>
              <a:buSzPct val="102500"/>
              <a:buFont typeface="Arial"/>
              <a:buChar char="•"/>
              <a:tabLst>
                <a:tab pos="298450" algn="l"/>
              </a:tabLst>
            </a:pPr>
            <a:r>
              <a:rPr lang="en-GB" b="1" kern="0" dirty="0"/>
              <a:t>DO </a:t>
            </a:r>
            <a:r>
              <a:rPr lang="en-GB" kern="0" dirty="0"/>
              <a:t>destroy paper copies you do not need.</a:t>
            </a:r>
          </a:p>
          <a:p>
            <a:pPr marL="82550" marR="53975">
              <a:spcBef>
                <a:spcPts val="0"/>
              </a:spcBef>
              <a:spcAft>
                <a:spcPts val="0"/>
              </a:spcAft>
              <a:buSzPct val="102500"/>
              <a:tabLst>
                <a:tab pos="298450" algn="l"/>
              </a:tabLst>
            </a:pPr>
            <a:endParaRPr lang="en-GB" kern="0" dirty="0"/>
          </a:p>
          <a:p>
            <a:pPr marL="296863" marR="40005" indent="-214313">
              <a:spcBef>
                <a:spcPts val="0"/>
              </a:spcBef>
              <a:spcAft>
                <a:spcPts val="0"/>
              </a:spcAft>
              <a:buSzPct val="102500"/>
              <a:buFont typeface="Arial"/>
              <a:buChar char="•"/>
              <a:tabLst>
                <a:tab pos="298450" algn="l"/>
              </a:tabLst>
            </a:pPr>
            <a:r>
              <a:rPr lang="en-GB" b="1" kern="0" dirty="0"/>
              <a:t>DO </a:t>
            </a:r>
            <a:r>
              <a:rPr lang="en-GB" kern="0" dirty="0"/>
              <a:t>tell your teacher if you receive help or guidance from someone  else – they will need to record the nature of the help given to you.</a:t>
            </a:r>
          </a:p>
          <a:p>
            <a:pPr marL="82550" marR="40005">
              <a:spcBef>
                <a:spcPts val="0"/>
              </a:spcBef>
              <a:spcAft>
                <a:spcPts val="0"/>
              </a:spcAft>
              <a:buSzPct val="102500"/>
              <a:tabLst>
                <a:tab pos="298450" algn="l"/>
              </a:tabLst>
            </a:pPr>
            <a:endParaRPr lang="en-GB" kern="0" dirty="0"/>
          </a:p>
          <a:p>
            <a:pPr marL="296863" marR="5080" indent="-214313">
              <a:spcBef>
                <a:spcPts val="0"/>
              </a:spcBef>
              <a:spcAft>
                <a:spcPts val="0"/>
              </a:spcAft>
              <a:buSzPct val="102500"/>
              <a:buChar char="•"/>
              <a:tabLst>
                <a:tab pos="298450" algn="l"/>
              </a:tabLst>
            </a:pPr>
            <a:r>
              <a:rPr lang="en-GB" kern="0" dirty="0"/>
              <a:t>If you’re working as part of a group, </a:t>
            </a:r>
            <a:r>
              <a:rPr lang="en-GB" b="1" kern="0" dirty="0"/>
              <a:t>DO </a:t>
            </a:r>
            <a:r>
              <a:rPr lang="en-GB" kern="0" dirty="0"/>
              <a:t>write up your own account, and, where  there might be shared data, </a:t>
            </a:r>
            <a:r>
              <a:rPr lang="en-GB" b="1" kern="0" dirty="0"/>
              <a:t>DO  </a:t>
            </a:r>
            <a:r>
              <a:rPr lang="en-GB" kern="0" dirty="0"/>
              <a:t>independently draw your own  conclusions from that data.</a:t>
            </a:r>
          </a:p>
          <a:p>
            <a:pPr marL="298450" marR="347345" indent="-215900">
              <a:spcBef>
                <a:spcPts val="0"/>
              </a:spcBef>
              <a:spcAft>
                <a:spcPts val="0"/>
              </a:spcAft>
              <a:buSzPct val="102500"/>
              <a:buFont typeface="Arial"/>
              <a:buChar char="•"/>
              <a:tabLst>
                <a:tab pos="297815" algn="l"/>
                <a:tab pos="298450" algn="l"/>
              </a:tabLst>
            </a:pPr>
            <a:r>
              <a:rPr lang="en-GB" b="1" kern="0" dirty="0"/>
              <a:t>DON’T </a:t>
            </a:r>
            <a:r>
              <a:rPr lang="en-GB" kern="0" dirty="0"/>
              <a:t>leave your work lying  around or share it with others, including on social media.</a:t>
            </a:r>
          </a:p>
          <a:p>
            <a:pPr marL="82550" marR="347345">
              <a:spcBef>
                <a:spcPts val="0"/>
              </a:spcBef>
              <a:spcAft>
                <a:spcPts val="0"/>
              </a:spcAft>
              <a:buSzPct val="102500"/>
              <a:tabLst>
                <a:tab pos="297815" algn="l"/>
                <a:tab pos="298450" algn="l"/>
              </a:tabLst>
            </a:pPr>
            <a:endParaRPr lang="en-GB" kern="0" dirty="0"/>
          </a:p>
          <a:p>
            <a:pPr marL="298450" marR="44450" indent="-215900">
              <a:spcBef>
                <a:spcPts val="0"/>
              </a:spcBef>
              <a:spcAft>
                <a:spcPts val="0"/>
              </a:spcAft>
              <a:buSzPct val="102500"/>
              <a:buChar char="•"/>
              <a:tabLst>
                <a:tab pos="297815" algn="l"/>
                <a:tab pos="298450" algn="l"/>
              </a:tabLst>
            </a:pPr>
            <a:r>
              <a:rPr lang="en-GB" kern="0" dirty="0"/>
              <a:t>The work you submit for assessment must be your own so </a:t>
            </a:r>
            <a:r>
              <a:rPr lang="en-GB" b="1" kern="0" dirty="0"/>
              <a:t>DON’T </a:t>
            </a:r>
            <a:r>
              <a:rPr lang="en-GB" kern="0" dirty="0"/>
              <a:t>copy from someone else,  including copying from sources online.</a:t>
            </a:r>
          </a:p>
          <a:p>
            <a:pPr marL="82550" marR="44450">
              <a:spcBef>
                <a:spcPts val="0"/>
              </a:spcBef>
              <a:spcAft>
                <a:spcPts val="0"/>
              </a:spcAft>
              <a:buSzPct val="102500"/>
              <a:tabLst>
                <a:tab pos="297815" algn="l"/>
                <a:tab pos="298450" algn="l"/>
              </a:tabLst>
            </a:pPr>
            <a:endParaRPr lang="en-GB" kern="0" dirty="0"/>
          </a:p>
          <a:p>
            <a:pPr marL="298450" marR="44450" indent="-215900">
              <a:spcBef>
                <a:spcPts val="0"/>
              </a:spcBef>
              <a:spcAft>
                <a:spcPts val="0"/>
              </a:spcAft>
              <a:buSzPct val="102500"/>
              <a:buChar char="•"/>
              <a:tabLst>
                <a:tab pos="297815" algn="l"/>
                <a:tab pos="298450" algn="l"/>
              </a:tabLst>
            </a:pPr>
            <a:r>
              <a:rPr lang="en-GB" b="1" kern="0" dirty="0"/>
              <a:t>DON’T </a:t>
            </a:r>
            <a:r>
              <a:rPr lang="en-GB" kern="0" dirty="0"/>
              <a:t>allow anyone else to copy from you.</a:t>
            </a:r>
          </a:p>
          <a:p>
            <a:pPr marL="82550" marR="44450">
              <a:spcBef>
                <a:spcPts val="0"/>
              </a:spcBef>
              <a:spcAft>
                <a:spcPts val="0"/>
              </a:spcAft>
              <a:buSzPct val="102500"/>
              <a:tabLst>
                <a:tab pos="297815" algn="l"/>
                <a:tab pos="298450" algn="l"/>
              </a:tabLst>
            </a:pPr>
            <a:endParaRPr lang="en-GB" kern="0" dirty="0"/>
          </a:p>
          <a:p>
            <a:pPr marL="298450" marR="408940" indent="-215900">
              <a:spcBef>
                <a:spcPts val="0"/>
              </a:spcBef>
              <a:spcAft>
                <a:spcPts val="0"/>
              </a:spcAft>
              <a:buSzPct val="102500"/>
              <a:buFont typeface="Arial"/>
              <a:buChar char="•"/>
              <a:tabLst>
                <a:tab pos="297815" algn="l"/>
                <a:tab pos="298450" algn="l"/>
              </a:tabLst>
            </a:pPr>
            <a:r>
              <a:rPr lang="en-GB" b="1" kern="0" dirty="0"/>
              <a:t>DON’T </a:t>
            </a:r>
            <a:r>
              <a:rPr lang="en-GB" kern="0" dirty="0"/>
              <a:t>include inappropriate, offensive or obscene material.</a:t>
            </a:r>
          </a:p>
          <a:p>
            <a:pPr algn="ctr"/>
            <a:r>
              <a:rPr lang="en-US" b="1" dirty="0"/>
              <a:t>**REMEMBER**</a:t>
            </a:r>
          </a:p>
          <a:p>
            <a:pPr algn="ctr"/>
            <a:r>
              <a:rPr lang="en-US" dirty="0"/>
              <a:t>THIS IS YOUR  QUALIFICATION SO IT NEEDS TO BE ALL YOUR OWN WORK!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a:p>
        </p:txBody>
      </p:sp>
    </p:spTree>
    <p:extLst>
      <p:ext uri="{BB962C8B-B14F-4D97-AF65-F5344CB8AC3E}">
        <p14:creationId xmlns:p14="http://schemas.microsoft.com/office/powerpoint/2010/main" val="2901689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end of the NEA walk through for unit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FFFFF"/>
                </a:solidFill>
                <a:latin typeface="Arial"/>
                <a:cs typeface="Arial"/>
              </a:rPr>
              <a:t>If you have any questions, check with your subject teacher; they will be able to advise and guide you.</a:t>
            </a:r>
            <a:endParaRPr lang="en-US" sz="1200" kern="0" dirty="0">
              <a:latin typeface="Arial"/>
              <a:cs typeface="Arial"/>
            </a:endParaRP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a:p>
        </p:txBody>
      </p:sp>
    </p:spTree>
    <p:extLst>
      <p:ext uri="{BB962C8B-B14F-4D97-AF65-F5344CB8AC3E}">
        <p14:creationId xmlns:p14="http://schemas.microsoft.com/office/powerpoint/2010/main" val="134213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119380">
              <a:spcBef>
                <a:spcPts val="100"/>
              </a:spcBef>
            </a:pPr>
            <a:r>
              <a:rPr lang="en-GB" dirty="0"/>
              <a:t>The aims of this resource is to </a:t>
            </a:r>
            <a:r>
              <a:rPr lang="en-GB" sz="1200" kern="0" dirty="0">
                <a:latin typeface="Arial"/>
                <a:cs typeface="Arial"/>
              </a:rPr>
              <a:t>help you understand how to approach the NEA task.  It covers how to:</a:t>
            </a:r>
          </a:p>
          <a:p>
            <a:pPr>
              <a:spcBef>
                <a:spcPts val="40"/>
              </a:spcBef>
            </a:pPr>
            <a:endParaRPr lang="en-GB" sz="1200" kern="0" dirty="0">
              <a:latin typeface="Arial"/>
              <a:cs typeface="Arial"/>
            </a:endParaRPr>
          </a:p>
          <a:p>
            <a:pPr marL="469900" marR="326390" indent="-457200">
              <a:spcAft>
                <a:spcPts val="1200"/>
              </a:spcAft>
              <a:buSzPct val="102500"/>
              <a:buChar char="•"/>
              <a:tabLst>
                <a:tab pos="469265" algn="l"/>
                <a:tab pos="469900" algn="l"/>
              </a:tabLst>
            </a:pPr>
            <a:r>
              <a:rPr lang="en-GB" sz="1200" kern="0" dirty="0">
                <a:latin typeface="Arial"/>
                <a:cs typeface="Arial"/>
              </a:rPr>
              <a:t>plan your work for Unit 4: </a:t>
            </a:r>
            <a:r>
              <a:rPr lang="en-GB" sz="1200" dirty="0"/>
              <a:t>Promoting and supporting health and well-being to achieve positive outcomes</a:t>
            </a:r>
          </a:p>
          <a:p>
            <a:pPr marL="469900" marR="326390" indent="-457200">
              <a:spcAft>
                <a:spcPts val="1200"/>
              </a:spcAft>
              <a:buSzPct val="102500"/>
              <a:buChar char="•"/>
              <a:tabLst>
                <a:tab pos="469265" algn="l"/>
                <a:tab pos="469900" algn="l"/>
              </a:tabLst>
            </a:pPr>
            <a:r>
              <a:rPr lang="en-GB" sz="1200" kern="0" dirty="0">
                <a:latin typeface="Arial"/>
                <a:cs typeface="Arial"/>
              </a:rPr>
              <a:t>help you structure your work</a:t>
            </a:r>
          </a:p>
          <a:p>
            <a:pPr marL="469900" marR="219075" indent="-457200">
              <a:buSzPct val="102500"/>
              <a:buChar char="•"/>
              <a:tabLst>
                <a:tab pos="469265" algn="l"/>
                <a:tab pos="469900" algn="l"/>
              </a:tabLst>
            </a:pPr>
            <a:r>
              <a:rPr lang="en-GB" sz="1200" kern="0" dirty="0">
                <a:latin typeface="Arial"/>
                <a:cs typeface="Arial"/>
              </a:rPr>
              <a:t>present your work in the most effective way so as to demonstrate your knowledge and understanding of </a:t>
            </a:r>
            <a:r>
              <a:rPr lang="en-GB" sz="1200" kern="0" dirty="0">
                <a:cs typeface="Arial"/>
              </a:rPr>
              <a:t>how care is provided to meet the specific needs of your target group</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a:p>
        </p:txBody>
      </p:sp>
    </p:spTree>
    <p:extLst>
      <p:ext uri="{BB962C8B-B14F-4D97-AF65-F5344CB8AC3E}">
        <p14:creationId xmlns:p14="http://schemas.microsoft.com/office/powerpoint/2010/main" val="54886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r>
              <a:rPr lang="en-GB" dirty="0"/>
              <a:t>In front of you now you should have:</a:t>
            </a:r>
          </a:p>
          <a:p>
            <a:pPr marL="12700"/>
            <a:r>
              <a:rPr lang="en-GB" sz="1200" kern="0" dirty="0">
                <a:latin typeface="Arial"/>
                <a:cs typeface="Arial"/>
              </a:rPr>
              <a:t>the NEA task</a:t>
            </a:r>
          </a:p>
          <a:p>
            <a:pPr marL="12700" marR="5080"/>
            <a:r>
              <a:rPr lang="en-GB" sz="1200" kern="0" dirty="0">
                <a:latin typeface="Arial"/>
                <a:cs typeface="Arial"/>
              </a:rPr>
              <a:t>the NEA assessment criteria</a:t>
            </a:r>
          </a:p>
          <a:p>
            <a:pPr marL="12700"/>
            <a:r>
              <a:rPr lang="en-GB" sz="1200" kern="0" dirty="0">
                <a:latin typeface="Arial"/>
                <a:cs typeface="Arial"/>
              </a:rPr>
              <a:t>a note book and pen to take notes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a:p>
        </p:txBody>
      </p:sp>
    </p:spTree>
    <p:extLst>
      <p:ext uri="{BB962C8B-B14F-4D97-AF65-F5344CB8AC3E}">
        <p14:creationId xmlns:p14="http://schemas.microsoft.com/office/powerpoint/2010/main" val="102689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spcBef>
                <a:spcPts val="100"/>
              </a:spcBef>
            </a:pPr>
            <a:r>
              <a:rPr lang="en-GB" sz="1200" kern="0" dirty="0">
                <a:latin typeface="Arial"/>
                <a:cs typeface="Arial"/>
              </a:rPr>
              <a:t>The Unit 4 NEA will focus on four areas of content:</a:t>
            </a:r>
          </a:p>
          <a:p>
            <a:pPr>
              <a:spcBef>
                <a:spcPts val="50"/>
              </a:spcBef>
            </a:pPr>
            <a:endParaRPr lang="en-GB" sz="1200" kern="0" dirty="0">
              <a:latin typeface="Arial"/>
              <a:cs typeface="Arial"/>
            </a:endParaRPr>
          </a:p>
          <a:p>
            <a:pPr marL="355600" marR="184785" indent="-342900">
              <a:spcAft>
                <a:spcPts val="600"/>
              </a:spcAft>
              <a:buSzPct val="103125"/>
              <a:buAutoNum type="arabicPeriod"/>
              <a:tabLst>
                <a:tab pos="354965" algn="l"/>
                <a:tab pos="355600" algn="l"/>
              </a:tabLst>
            </a:pPr>
            <a:r>
              <a:rPr lang="en-GB" sz="1200" kern="0" dirty="0">
                <a:latin typeface="Arial"/>
                <a:cs typeface="Arial"/>
              </a:rPr>
              <a:t>How public health and social care, childcare and the NHS have improved the  health and well-being of the nation</a:t>
            </a:r>
          </a:p>
          <a:p>
            <a:pPr marL="355600" indent="-342900">
              <a:spcAft>
                <a:spcPts val="600"/>
              </a:spcAft>
              <a:buSzPct val="103125"/>
              <a:buAutoNum type="arabicPeriod"/>
              <a:tabLst>
                <a:tab pos="354965" algn="l"/>
                <a:tab pos="355600" algn="l"/>
              </a:tabLst>
            </a:pPr>
            <a:r>
              <a:rPr lang="en-GB" sz="1200" kern="0" dirty="0">
                <a:latin typeface="Arial"/>
                <a:cs typeface="Arial"/>
              </a:rPr>
              <a:t>How types of care can support individuals to achieve better outcomes</a:t>
            </a:r>
          </a:p>
          <a:p>
            <a:pPr marL="355600" marR="60325" indent="-342900">
              <a:spcAft>
                <a:spcPts val="600"/>
              </a:spcAft>
              <a:buSzPct val="103125"/>
              <a:buAutoNum type="arabicPeriod"/>
              <a:tabLst>
                <a:tab pos="354965" algn="l"/>
                <a:tab pos="355600" algn="l"/>
              </a:tabLst>
            </a:pPr>
            <a:r>
              <a:rPr lang="en-GB" sz="1200" kern="0" dirty="0">
                <a:latin typeface="Arial"/>
                <a:cs typeface="Arial"/>
              </a:rPr>
              <a:t>Supporting self-identity, self-worth and sense of security and resilience across the life cycle</a:t>
            </a:r>
          </a:p>
          <a:p>
            <a:pPr marL="355600" indent="-342900">
              <a:buSzPct val="103125"/>
              <a:buAutoNum type="arabicPeriod"/>
              <a:tabLst>
                <a:tab pos="354965" algn="l"/>
                <a:tab pos="355600" algn="l"/>
              </a:tabLst>
            </a:pPr>
            <a:r>
              <a:rPr lang="en-GB" sz="1200" kern="0" dirty="0">
                <a:latin typeface="Arial"/>
                <a:cs typeface="Arial"/>
              </a:rPr>
              <a:t>Meaningful activities that support and promote health, development and well-being</a:t>
            </a:r>
          </a:p>
          <a:p>
            <a:pPr marL="12700" marR="5080"/>
            <a:r>
              <a:rPr lang="en-GB" sz="1200" kern="0" dirty="0">
                <a:latin typeface="Arial"/>
                <a:cs typeface="Arial"/>
              </a:rPr>
              <a:t>Unit 4 work will ask you to draw upon knowledge of previous units when  completing the task.</a:t>
            </a:r>
          </a:p>
          <a:p>
            <a:pPr marL="12700"/>
            <a:r>
              <a:rPr lang="en-GB" sz="1200" kern="0" dirty="0">
                <a:latin typeface="Arial"/>
                <a:cs typeface="Arial"/>
              </a:rPr>
              <a:t>It is worth 30% of the </a:t>
            </a:r>
            <a:r>
              <a:rPr lang="en-GB" sz="1200" b="1" kern="0" dirty="0">
                <a:latin typeface="Arial"/>
                <a:cs typeface="Arial"/>
              </a:rPr>
              <a:t>double award </a:t>
            </a:r>
            <a:r>
              <a:rPr lang="en-GB" sz="1200" kern="0" dirty="0">
                <a:latin typeface="Arial"/>
                <a:cs typeface="Arial"/>
              </a:rPr>
              <a:t>qualification.</a:t>
            </a:r>
          </a:p>
          <a:p>
            <a:pPr marL="12700" marR="64135"/>
            <a:r>
              <a:rPr lang="en-GB" sz="1200" kern="0" dirty="0">
                <a:latin typeface="Arial"/>
                <a:cs typeface="Arial"/>
              </a:rPr>
              <a:t>These tasks will be introduced to you by your teacher at the start of the year of submission.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a:t>
            </a:fld>
            <a:endParaRPr lang="en-US"/>
          </a:p>
        </p:txBody>
      </p:sp>
    </p:spTree>
    <p:extLst>
      <p:ext uri="{BB962C8B-B14F-4D97-AF65-F5344CB8AC3E}">
        <p14:creationId xmlns:p14="http://schemas.microsoft.com/office/powerpoint/2010/main" val="3996657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3815">
              <a:spcBef>
                <a:spcPts val="100"/>
              </a:spcBef>
            </a:pPr>
            <a:r>
              <a:rPr lang="en-GB" dirty="0"/>
              <a:t>An introduction-</a:t>
            </a:r>
            <a:r>
              <a:rPr lang="en-GB" sz="1200" b="1" kern="0" dirty="0">
                <a:latin typeface="Arial" panose="020B0604020202020204" pitchFamily="34" charset="0"/>
                <a:cs typeface="Arial" panose="020B0604020202020204" pitchFamily="34" charset="0"/>
              </a:rPr>
              <a:t>Unit 4 </a:t>
            </a:r>
            <a:r>
              <a:rPr lang="en-GB" sz="1200" kern="0" dirty="0">
                <a:latin typeface="Arial" panose="020B0604020202020204" pitchFamily="34" charset="0"/>
                <a:cs typeface="Arial" panose="020B0604020202020204" pitchFamily="34" charset="0"/>
              </a:rPr>
              <a:t>will assess your knowledge, understanding and skills in relation to meaningful activities to meet the needs of your chosen target group, and which help to promote self-identity, self-worth, sense of security or resilience.</a:t>
            </a:r>
          </a:p>
          <a:p>
            <a:pPr>
              <a:spcBef>
                <a:spcPts val="30"/>
              </a:spcBef>
            </a:pPr>
            <a:endParaRPr lang="en-GB" sz="1200" kern="0" dirty="0">
              <a:latin typeface="Arial" panose="020B0604020202020204" pitchFamily="34" charset="0"/>
              <a:cs typeface="Arial" panose="020B0604020202020204" pitchFamily="34" charset="0"/>
            </a:endParaRPr>
          </a:p>
          <a:p>
            <a:pPr marL="12700" marR="544195" algn="ctr"/>
            <a:r>
              <a:rPr lang="en-GB" sz="1200" b="1" kern="0" dirty="0">
                <a:latin typeface="Arial" panose="020B0604020202020204" pitchFamily="34" charset="0"/>
                <a:cs typeface="Arial" panose="020B0604020202020204" pitchFamily="34" charset="0"/>
              </a:rPr>
              <a:t>** Make sure that you focus on a different target group with a different condition from the one you selected for Unit 2! **</a:t>
            </a:r>
          </a:p>
          <a:p>
            <a:pPr marL="12700" marR="544195"/>
            <a:endParaRPr lang="en-GB" sz="1200" b="1" kern="0" dirty="0">
              <a:latin typeface="Arial" panose="020B0604020202020204" pitchFamily="34" charset="0"/>
              <a:cs typeface="Arial" panose="020B0604020202020204" pitchFamily="34" charset="0"/>
            </a:endParaRPr>
          </a:p>
          <a:p>
            <a:pPr marL="12700">
              <a:spcAft>
                <a:spcPts val="600"/>
              </a:spcAft>
            </a:pPr>
            <a:r>
              <a:rPr lang="en-GB" sz="1200" kern="0" dirty="0">
                <a:latin typeface="Arial" panose="020B0604020202020204" pitchFamily="34" charset="0"/>
                <a:cs typeface="Arial" panose="020B0604020202020204" pitchFamily="34" charset="0"/>
              </a:rPr>
              <a:t>Unit 4 requires you to produce a report which evidences the following:</a:t>
            </a:r>
          </a:p>
          <a:p>
            <a:pPr marL="534988" marR="137795" indent="-522288">
              <a:spcBef>
                <a:spcPts val="70"/>
              </a:spcBef>
              <a:spcAft>
                <a:spcPts val="600"/>
              </a:spcAft>
              <a:buSzPct val="103125"/>
            </a:pPr>
            <a:r>
              <a:rPr lang="en-GB" sz="1200" kern="0" dirty="0">
                <a:latin typeface="Arial" panose="020B0604020202020204" pitchFamily="34" charset="0"/>
                <a:cs typeface="Arial" panose="020B0604020202020204" pitchFamily="34" charset="0"/>
              </a:rPr>
              <a:t>(a)	investigate how different types of care meet the specific needs of a chosen target group</a:t>
            </a:r>
          </a:p>
          <a:p>
            <a:pPr marL="534988" indent="-522288">
              <a:spcAft>
                <a:spcPts val="600"/>
              </a:spcAft>
              <a:buSzPct val="103125"/>
            </a:pPr>
            <a:r>
              <a:rPr lang="en-GB" sz="1200" kern="0" dirty="0">
                <a:latin typeface="Arial" panose="020B0604020202020204" pitchFamily="34" charset="0"/>
                <a:cs typeface="Arial" panose="020B0604020202020204" pitchFamily="34" charset="0"/>
              </a:rPr>
              <a:t>(b)	analyse how both local and national trends, demographics and government initiatives affect the provision of care for your chosen target group</a:t>
            </a:r>
          </a:p>
          <a:p>
            <a:pPr marL="534988" marR="196215" indent="-522288">
              <a:spcBef>
                <a:spcPts val="90"/>
              </a:spcBef>
              <a:spcAft>
                <a:spcPts val="600"/>
              </a:spcAft>
              <a:buSzPct val="103125"/>
            </a:pPr>
            <a:r>
              <a:rPr lang="en-GB" sz="1200" kern="0" dirty="0">
                <a:latin typeface="Arial" panose="020B0604020202020204" pitchFamily="34" charset="0"/>
                <a:cs typeface="Arial" panose="020B0604020202020204" pitchFamily="34" charset="0"/>
              </a:rPr>
              <a:t>(c)	investigate meaningful activities to meet a specific need of your chosen target group</a:t>
            </a:r>
          </a:p>
          <a:p>
            <a:pPr marL="534988" marR="41275" indent="-522288">
              <a:spcBef>
                <a:spcPts val="50"/>
              </a:spcBef>
              <a:spcAft>
                <a:spcPts val="600"/>
              </a:spcAft>
              <a:buSzPct val="103125"/>
            </a:pPr>
            <a:r>
              <a:rPr lang="en-GB" sz="1200" kern="0" dirty="0">
                <a:latin typeface="Arial" panose="020B0604020202020204" pitchFamily="34" charset="0"/>
                <a:cs typeface="Arial" panose="020B0604020202020204" pitchFamily="34" charset="0"/>
              </a:rPr>
              <a:t>(d)	plan and produce a meaningful activity to meet a specific need of your chosen target group  and which helps to promote self-identity, self-worth, sense of security or resilience</a:t>
            </a:r>
          </a:p>
          <a:p>
            <a:pPr marL="534988" indent="-522288">
              <a:buSzPct val="103125"/>
            </a:pPr>
            <a:r>
              <a:rPr lang="en-GB" sz="1200" kern="0" dirty="0">
                <a:latin typeface="Arial" panose="020B0604020202020204" pitchFamily="34" charset="0"/>
                <a:cs typeface="Arial" panose="020B0604020202020204" pitchFamily="34" charset="0"/>
              </a:rPr>
              <a:t>(e)	analyse and evaluate your work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a:p>
        </p:txBody>
      </p:sp>
    </p:spTree>
    <p:extLst>
      <p:ext uri="{BB962C8B-B14F-4D97-AF65-F5344CB8AC3E}">
        <p14:creationId xmlns:p14="http://schemas.microsoft.com/office/powerpoint/2010/main" val="2959242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you begin with Unit 4 you need to know that:</a:t>
            </a:r>
          </a:p>
          <a:p>
            <a:pPr marL="298450" indent="-285750">
              <a:spcBef>
                <a:spcPts val="100"/>
              </a:spcBef>
              <a:buSzPct val="102777"/>
              <a:buChar char="•"/>
              <a:tabLst>
                <a:tab pos="297815" algn="l"/>
                <a:tab pos="298450" algn="l"/>
              </a:tabLst>
            </a:pPr>
            <a:r>
              <a:rPr lang="en-GB" sz="1200" kern="0" dirty="0">
                <a:cs typeface="Arial"/>
              </a:rPr>
              <a:t>You will have approximately </a:t>
            </a:r>
            <a:r>
              <a:rPr lang="en-GB" sz="1200" b="1" kern="0" dirty="0">
                <a:cs typeface="Trebuchet MS"/>
              </a:rPr>
              <a:t>25 hours </a:t>
            </a:r>
            <a:r>
              <a:rPr lang="en-GB" sz="1200" kern="0" dirty="0">
                <a:cs typeface="Arial"/>
              </a:rPr>
              <a:t>to complete Unit 4.</a:t>
            </a:r>
          </a:p>
          <a:p>
            <a:pPr marL="12700">
              <a:spcBef>
                <a:spcPts val="100"/>
              </a:spcBef>
              <a:buSzPct val="102777"/>
              <a:tabLst>
                <a:tab pos="297815" algn="l"/>
                <a:tab pos="298450" algn="l"/>
              </a:tabLst>
            </a:pPr>
            <a:endParaRPr lang="en-GB" sz="1200" kern="0" dirty="0">
              <a:cs typeface="Arial"/>
            </a:endParaRPr>
          </a:p>
          <a:p>
            <a:pPr marL="298450" marR="280035" indent="-285750">
              <a:buSzPct val="102777"/>
              <a:buChar char="•"/>
              <a:tabLst>
                <a:tab pos="297815" algn="l"/>
                <a:tab pos="298450" algn="l"/>
              </a:tabLst>
            </a:pPr>
            <a:r>
              <a:rPr lang="en-GB" sz="1200" kern="0" dirty="0">
                <a:cs typeface="Arial"/>
              </a:rPr>
              <a:t>These times refer to work completed under direct supervision in your class with your teacher.</a:t>
            </a:r>
          </a:p>
          <a:p>
            <a:pPr marL="298450" marR="280035" indent="-285750">
              <a:buSzPct val="102777"/>
              <a:buChar char="•"/>
              <a:tabLst>
                <a:tab pos="297815" algn="l"/>
                <a:tab pos="298450" algn="l"/>
              </a:tabLst>
            </a:pPr>
            <a:endParaRPr lang="en-GB" sz="1200" kern="0" dirty="0">
              <a:cs typeface="Arial"/>
            </a:endParaRPr>
          </a:p>
          <a:p>
            <a:pPr marL="298450" marR="5080" indent="-285750">
              <a:buSzPct val="102777"/>
              <a:buChar char="•"/>
              <a:tabLst>
                <a:tab pos="297815" algn="l"/>
                <a:tab pos="298450" algn="l"/>
              </a:tabLst>
            </a:pPr>
            <a:r>
              <a:rPr lang="en-GB" sz="1200" kern="0" dirty="0">
                <a:cs typeface="Arial"/>
              </a:rPr>
              <a:t>This time does not include investigation and research which can be undertaken outside the supervised time, and does not need to be logged as counting towards the times noted above.</a:t>
            </a:r>
          </a:p>
          <a:p>
            <a:pPr marL="298450" marR="5080" indent="-285750">
              <a:buSzPct val="102777"/>
              <a:buChar char="•"/>
              <a:tabLst>
                <a:tab pos="297815" algn="l"/>
                <a:tab pos="298450" algn="l"/>
              </a:tabLst>
            </a:pPr>
            <a:endParaRPr lang="en-GB" sz="1200" kern="0" dirty="0">
              <a:cs typeface="Arial"/>
            </a:endParaRPr>
          </a:p>
          <a:p>
            <a:pPr marL="298450" indent="-285750">
              <a:buSzPct val="102777"/>
              <a:buChar char="•"/>
              <a:tabLst>
                <a:tab pos="297815" algn="l"/>
                <a:tab pos="298450" algn="l"/>
              </a:tabLst>
            </a:pPr>
            <a:r>
              <a:rPr lang="en-GB" sz="1200" kern="0" dirty="0">
                <a:cs typeface="Arial"/>
              </a:rPr>
              <a:t>The NEA tasks do not have a required or recommended length in words or pages.</a:t>
            </a:r>
          </a:p>
          <a:p>
            <a:pPr marL="12700">
              <a:buSzPct val="102777"/>
              <a:tabLst>
                <a:tab pos="297815" algn="l"/>
                <a:tab pos="298450" algn="l"/>
              </a:tabLst>
            </a:pPr>
            <a:endParaRPr lang="en-GB" sz="1200" kern="0" dirty="0">
              <a:cs typeface="Arial"/>
            </a:endParaRPr>
          </a:p>
          <a:p>
            <a:pPr marL="298450" marR="531495" indent="-285750">
              <a:buSzPct val="102777"/>
              <a:buChar char="•"/>
              <a:tabLst>
                <a:tab pos="297815" algn="l"/>
                <a:tab pos="298450" algn="l"/>
              </a:tabLst>
            </a:pPr>
            <a:r>
              <a:rPr lang="en-GB" sz="1200" kern="0" dirty="0">
                <a:cs typeface="Arial"/>
              </a:rPr>
              <a:t>You must meet the deadlines your teacher gives you, and, during the write-up period, your work should always remain with your teacher in your classroom</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a:p>
        </p:txBody>
      </p:sp>
    </p:spTree>
    <p:extLst>
      <p:ext uri="{BB962C8B-B14F-4D97-AF65-F5344CB8AC3E}">
        <p14:creationId xmlns:p14="http://schemas.microsoft.com/office/powerpoint/2010/main" val="3906554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9860" marR="138430" algn="l">
              <a:spcBef>
                <a:spcPts val="100"/>
              </a:spcBef>
            </a:pPr>
            <a:r>
              <a:rPr lang="en-GB" sz="1200" b="1" kern="0" dirty="0"/>
              <a:t>All work should be completed individually.</a:t>
            </a:r>
          </a:p>
          <a:p>
            <a:pPr marL="149860" marR="138430" algn="l">
              <a:spcBef>
                <a:spcPts val="100"/>
              </a:spcBef>
            </a:pPr>
            <a:r>
              <a:rPr lang="en-GB" sz="1200" b="1" kern="0" dirty="0"/>
              <a:t>You should not be done working together with anyone else.</a:t>
            </a:r>
          </a:p>
          <a:p>
            <a:pPr marL="20955" marR="5080" algn="l">
              <a:spcBef>
                <a:spcPts val="0"/>
              </a:spcBef>
              <a:spcAft>
                <a:spcPts val="0"/>
              </a:spcAft>
            </a:pPr>
            <a:r>
              <a:rPr lang="en-GB" sz="1200" kern="0" dirty="0"/>
              <a:t>You should choose your own set target group with a specific condition or specific needs.</a:t>
            </a:r>
          </a:p>
          <a:p>
            <a:pPr marL="8255" algn="l"/>
            <a:r>
              <a:rPr lang="en-GB" sz="1200" kern="0" dirty="0"/>
              <a:t>This allows for individual work throughout</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a:p>
        </p:txBody>
      </p:sp>
    </p:spTree>
    <p:extLst>
      <p:ext uri="{BB962C8B-B14F-4D97-AF65-F5344CB8AC3E}">
        <p14:creationId xmlns:p14="http://schemas.microsoft.com/office/powerpoint/2010/main" val="47584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indent="-342900">
              <a:spcBef>
                <a:spcPts val="470"/>
              </a:spcBef>
              <a:spcAft>
                <a:spcPts val="1200"/>
              </a:spcAft>
              <a:buSzPct val="102777"/>
              <a:buChar char="•"/>
              <a:tabLst>
                <a:tab pos="354965" algn="l"/>
                <a:tab pos="355600" algn="l"/>
              </a:tabLst>
            </a:pPr>
            <a:r>
              <a:rPr lang="en-GB" dirty="0"/>
              <a:t>How to plan your work-</a:t>
            </a:r>
            <a:r>
              <a:rPr lang="en-GB" sz="1200" kern="0" dirty="0">
                <a:cs typeface="Arial"/>
              </a:rPr>
              <a:t>Make sure you understand the requirements of each part before making a start.</a:t>
            </a:r>
          </a:p>
          <a:p>
            <a:pPr marL="355600" marR="5080" indent="-342900">
              <a:spcBef>
                <a:spcPts val="430"/>
              </a:spcBef>
              <a:spcAft>
                <a:spcPts val="1200"/>
              </a:spcAft>
              <a:buSzPct val="102777"/>
              <a:buChar char="•"/>
              <a:tabLst>
                <a:tab pos="354965" algn="l"/>
                <a:tab pos="355600" algn="l"/>
              </a:tabLst>
            </a:pPr>
            <a:r>
              <a:rPr lang="en-GB" sz="1200" kern="0" dirty="0">
                <a:cs typeface="Arial"/>
              </a:rPr>
              <a:t>Remember that your teacher is allowed to provide guidance and support to ensure you are clear about what you need to do.</a:t>
            </a:r>
          </a:p>
          <a:p>
            <a:pPr marL="355600" marR="266700" indent="-342900">
              <a:spcBef>
                <a:spcPts val="434"/>
              </a:spcBef>
              <a:spcAft>
                <a:spcPts val="1200"/>
              </a:spcAft>
              <a:buSzPct val="102777"/>
              <a:buChar char="•"/>
              <a:tabLst>
                <a:tab pos="354965" algn="l"/>
                <a:tab pos="355600" algn="l"/>
              </a:tabLst>
            </a:pPr>
            <a:r>
              <a:rPr lang="en-GB" sz="1200" kern="0" dirty="0">
                <a:cs typeface="Arial"/>
              </a:rPr>
              <a:t>Make sure that you understand the marking criteria so you can follow and check your work as you complete the different sections.</a:t>
            </a:r>
          </a:p>
          <a:p>
            <a:pPr marL="355600" indent="-342900">
              <a:spcBef>
                <a:spcPts val="430"/>
              </a:spcBef>
              <a:spcAft>
                <a:spcPts val="1200"/>
              </a:spcAft>
              <a:buSzPct val="102777"/>
              <a:buChar char="•"/>
              <a:tabLst>
                <a:tab pos="354965" algn="l"/>
                <a:tab pos="355600" algn="l"/>
              </a:tabLst>
            </a:pPr>
            <a:r>
              <a:rPr lang="en-GB" sz="1200" kern="0" dirty="0">
                <a:cs typeface="Arial"/>
              </a:rPr>
              <a:t>Remember Unit 4 has five different parts: </a:t>
            </a:r>
            <a:r>
              <a:rPr lang="en-GB" sz="1200" b="1" kern="0" dirty="0">
                <a:solidFill>
                  <a:srgbClr val="00B050"/>
                </a:solidFill>
                <a:cs typeface="Arial"/>
              </a:rPr>
              <a:t>(</a:t>
            </a:r>
            <a:r>
              <a:rPr lang="en-GB" sz="1200" b="1" kern="0" dirty="0">
                <a:solidFill>
                  <a:srgbClr val="00B050"/>
                </a:solidFill>
                <a:cs typeface="Trebuchet MS"/>
              </a:rPr>
              <a:t>a)</a:t>
            </a:r>
            <a:r>
              <a:rPr lang="en-GB" sz="1200" b="1" kern="0" dirty="0">
                <a:solidFill>
                  <a:srgbClr val="00B050"/>
                </a:solidFill>
                <a:cs typeface="Arial"/>
              </a:rPr>
              <a:t>, (</a:t>
            </a:r>
            <a:r>
              <a:rPr lang="en-GB" sz="1200" b="1" kern="0" dirty="0">
                <a:solidFill>
                  <a:srgbClr val="00B050"/>
                </a:solidFill>
                <a:cs typeface="Trebuchet MS"/>
              </a:rPr>
              <a:t>b)</a:t>
            </a:r>
            <a:r>
              <a:rPr lang="en-GB" sz="1200" b="1" kern="0" dirty="0">
                <a:solidFill>
                  <a:srgbClr val="00B050"/>
                </a:solidFill>
                <a:cs typeface="Arial"/>
              </a:rPr>
              <a:t>, (</a:t>
            </a:r>
            <a:r>
              <a:rPr lang="en-GB" sz="1200" b="1" kern="0" dirty="0">
                <a:solidFill>
                  <a:srgbClr val="00B050"/>
                </a:solidFill>
                <a:cs typeface="Trebuchet MS"/>
              </a:rPr>
              <a:t>c)</a:t>
            </a:r>
            <a:r>
              <a:rPr lang="en-GB" sz="1200" b="1" kern="0" dirty="0">
                <a:solidFill>
                  <a:srgbClr val="00B050"/>
                </a:solidFill>
                <a:cs typeface="Arial"/>
              </a:rPr>
              <a:t>, (</a:t>
            </a:r>
            <a:r>
              <a:rPr lang="en-GB" sz="1200" b="1" kern="0" dirty="0">
                <a:solidFill>
                  <a:srgbClr val="00B050"/>
                </a:solidFill>
                <a:cs typeface="Trebuchet MS"/>
              </a:rPr>
              <a:t>d) </a:t>
            </a:r>
            <a:r>
              <a:rPr lang="en-GB" sz="1200" kern="0" dirty="0">
                <a:cs typeface="Arial"/>
              </a:rPr>
              <a:t>and </a:t>
            </a:r>
            <a:r>
              <a:rPr lang="en-GB" sz="1200" b="1" kern="0" dirty="0">
                <a:solidFill>
                  <a:srgbClr val="00B050"/>
                </a:solidFill>
                <a:cs typeface="Arial"/>
              </a:rPr>
              <a:t>(</a:t>
            </a:r>
            <a:r>
              <a:rPr lang="en-GB" sz="1200" b="1" kern="0" dirty="0">
                <a:solidFill>
                  <a:srgbClr val="00B050"/>
                </a:solidFill>
                <a:cs typeface="Trebuchet MS"/>
              </a:rPr>
              <a:t>e)</a:t>
            </a:r>
            <a:r>
              <a:rPr lang="en-GB" sz="1200" kern="0" dirty="0">
                <a:cs typeface="Trebuchet MS"/>
              </a:rPr>
              <a:t>.</a:t>
            </a:r>
          </a:p>
          <a:p>
            <a:pPr marL="355600" indent="-342900">
              <a:spcBef>
                <a:spcPts val="434"/>
              </a:spcBef>
              <a:spcAft>
                <a:spcPts val="1200"/>
              </a:spcAft>
              <a:buSzPct val="102777"/>
              <a:buChar char="•"/>
              <a:tabLst>
                <a:tab pos="354965" algn="l"/>
                <a:tab pos="355600" algn="l"/>
              </a:tabLst>
            </a:pPr>
            <a:r>
              <a:rPr lang="en-GB" sz="1200" kern="0" dirty="0">
                <a:cs typeface="Arial"/>
              </a:rPr>
              <a:t>Be organised and keep to the deadlines given to you by your teacher.</a:t>
            </a:r>
          </a:p>
          <a:p>
            <a:pPr marL="355600" marR="56515" indent="-342900">
              <a:spcBef>
                <a:spcPts val="470"/>
              </a:spcBef>
              <a:spcAft>
                <a:spcPts val="1200"/>
              </a:spcAft>
              <a:buSzPct val="102777"/>
              <a:buChar char="•"/>
              <a:tabLst>
                <a:tab pos="354965" algn="l"/>
                <a:tab pos="355600" algn="l"/>
              </a:tabLst>
            </a:pPr>
            <a:r>
              <a:rPr lang="en-GB" sz="1200" kern="0" dirty="0">
                <a:cs typeface="Arial"/>
              </a:rPr>
              <a:t>Make sure that you have done your research and investigation before completing parts of the NEA in the classroom (plan your research and don’t leave it to the last minute!).</a:t>
            </a:r>
          </a:p>
          <a:p>
            <a:pPr marL="355600" marR="381000" indent="-342900">
              <a:spcBef>
                <a:spcPts val="430"/>
              </a:spcBef>
              <a:spcAft>
                <a:spcPts val="1200"/>
              </a:spcAft>
              <a:buSzPct val="102777"/>
              <a:buChar char="•"/>
              <a:tabLst>
                <a:tab pos="354965" algn="l"/>
                <a:tab pos="355600" algn="l"/>
                <a:tab pos="3914140" algn="l"/>
                <a:tab pos="5156200" algn="l"/>
              </a:tabLst>
            </a:pPr>
            <a:r>
              <a:rPr lang="en-GB" sz="1200" kern="0" dirty="0">
                <a:cs typeface="Arial"/>
              </a:rPr>
              <a:t>Ensure you are clear when the NEA writing up will take place.  Think carefully about how long it should take you to complete all parts.</a:t>
            </a:r>
          </a:p>
          <a:p>
            <a:pPr marL="355600" indent="-342900">
              <a:spcBef>
                <a:spcPts val="434"/>
              </a:spcBef>
              <a:spcAft>
                <a:spcPts val="1200"/>
              </a:spcAft>
              <a:buSzPct val="102777"/>
              <a:buChar char="•"/>
              <a:tabLst>
                <a:tab pos="354965" algn="l"/>
                <a:tab pos="355600" algn="l"/>
              </a:tabLst>
            </a:pPr>
            <a:r>
              <a:rPr lang="en-GB" sz="1200" kern="0" dirty="0">
                <a:cs typeface="Arial"/>
              </a:rPr>
              <a:t>Make sure you acknowledge any sources of information that you use.</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8</a:t>
            </a:fld>
            <a:endParaRPr lang="en-US"/>
          </a:p>
        </p:txBody>
      </p:sp>
    </p:spTree>
    <p:extLst>
      <p:ext uri="{BB962C8B-B14F-4D97-AF65-F5344CB8AC3E}">
        <p14:creationId xmlns:p14="http://schemas.microsoft.com/office/powerpoint/2010/main" val="3730851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8450" marR="6985" indent="-285750">
              <a:spcBef>
                <a:spcPts val="100"/>
              </a:spcBef>
              <a:buSzPct val="102777"/>
              <a:buChar char="•"/>
              <a:tabLst>
                <a:tab pos="297815" algn="l"/>
                <a:tab pos="298450" algn="l"/>
              </a:tabLst>
            </a:pPr>
            <a:r>
              <a:rPr lang="en-GB" dirty="0"/>
              <a:t>When using resources, </a:t>
            </a:r>
            <a:r>
              <a:rPr lang="en-GB" sz="1200" kern="0" dirty="0">
                <a:latin typeface="Arial"/>
                <a:cs typeface="Arial"/>
              </a:rPr>
              <a:t>you should try to access as many different resources as possible.</a:t>
            </a:r>
          </a:p>
          <a:p>
            <a:pPr marL="298450" marR="6985" lvl="0" indent="-285750" algn="l" defTabSz="914400" rtl="0" eaLnBrk="1" fontAlgn="auto" latinLnBrk="0" hangingPunct="1">
              <a:lnSpc>
                <a:spcPct val="100000"/>
              </a:lnSpc>
              <a:spcBef>
                <a:spcPts val="100"/>
              </a:spcBef>
              <a:spcAft>
                <a:spcPts val="0"/>
              </a:spcAft>
              <a:buClrTx/>
              <a:buSzPct val="102777"/>
              <a:buFontTx/>
              <a:buChar char="•"/>
              <a:tabLst>
                <a:tab pos="297815" algn="l"/>
                <a:tab pos="298450" algn="l"/>
              </a:tabLst>
              <a:defRPr/>
            </a:pPr>
            <a:r>
              <a:rPr lang="en-GB" sz="1200" kern="0" dirty="0">
                <a:latin typeface="Arial"/>
                <a:cs typeface="Arial"/>
              </a:rPr>
              <a:t>Primary research is not essential but could help to improve the standard of your work (ask your teacher if you are unsure of how primary and secondary research differs). If you can, try to use primary resources – for example, an interview with a nurse – rather than relying too heavily on, for example, a job description of a nurse from the internet.</a:t>
            </a:r>
          </a:p>
          <a:p>
            <a:pPr marL="298450" marR="139700" indent="-285750">
              <a:buSzPct val="102777"/>
              <a:buChar char="•"/>
              <a:tabLst>
                <a:tab pos="297815" algn="l"/>
                <a:tab pos="298450" algn="l"/>
              </a:tabLst>
            </a:pPr>
            <a:r>
              <a:rPr lang="en-GB" sz="1200" kern="0" dirty="0">
                <a:latin typeface="Arial"/>
                <a:cs typeface="Arial"/>
              </a:rPr>
              <a:t>Reference to sources of information used in your work must be acknowledged and this can be done through an appended bibliography or through footnotes (your teacher can show you how to do this properly at the start of your work).</a:t>
            </a:r>
          </a:p>
          <a:p>
            <a:pPr marL="298450" indent="-285750">
              <a:buSzPct val="102777"/>
              <a:buChar char="•"/>
              <a:tabLst>
                <a:tab pos="297815" algn="l"/>
                <a:tab pos="298450" algn="l"/>
              </a:tabLst>
            </a:pPr>
            <a:r>
              <a:rPr lang="en-GB" sz="1200" kern="0" dirty="0">
                <a:latin typeface="Arial"/>
                <a:cs typeface="Arial"/>
              </a:rPr>
              <a:t>The resources will be personal to your chosen target and choice of topic.</a:t>
            </a:r>
          </a:p>
        </p:txBody>
      </p:sp>
      <p:sp>
        <p:nvSpPr>
          <p:cNvPr id="4" name="Slide Number Placeholder 3"/>
          <p:cNvSpPr>
            <a:spLocks noGrp="1"/>
          </p:cNvSpPr>
          <p:nvPr>
            <p:ph type="sldNum" sz="quarter" idx="5"/>
          </p:nvPr>
        </p:nvSpPr>
        <p:spPr/>
        <p:txBody>
          <a:bodyPr/>
          <a:lstStyle/>
          <a:p>
            <a:fld id="{CC573A14-1418-8445-A355-C4659B6B9114}" type="slidenum">
              <a:rPr lang="en-US" smtClean="0"/>
              <a:t>9</a:t>
            </a:fld>
            <a:endParaRPr lang="en-US"/>
          </a:p>
        </p:txBody>
      </p:sp>
    </p:spTree>
    <p:extLst>
      <p:ext uri="{BB962C8B-B14F-4D97-AF65-F5344CB8AC3E}">
        <p14:creationId xmlns:p14="http://schemas.microsoft.com/office/powerpoint/2010/main" val="3619082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90532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sz="half" idx="2"/>
          </p:nvPr>
        </p:nvSpPr>
        <p:spPr>
          <a:xfrm>
            <a:off x="261133" y="1498372"/>
            <a:ext cx="5394960" cy="307777"/>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4" name="Holder 4"/>
          <p:cNvSpPr>
            <a:spLocks noGrp="1"/>
          </p:cNvSpPr>
          <p:nvPr>
            <p:ph sz="half" idx="3"/>
          </p:nvPr>
        </p:nvSpPr>
        <p:spPr>
          <a:xfrm>
            <a:off x="6393495" y="1519279"/>
            <a:ext cx="5260339" cy="307777"/>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385778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 id="2147483744" r:id="rId4"/>
    <p:sldLayoutId id="2147483745" r:id="rId5"/>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http://www.wjec.co.uk/"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9086A-4489-44E3-8FD6-E495B38C8961}"/>
              </a:ext>
            </a:extLst>
          </p:cNvPr>
          <p:cNvPicPr>
            <a:picLocks noChangeAspect="1"/>
          </p:cNvPicPr>
          <p:nvPr/>
        </p:nvPicPr>
        <p:blipFill>
          <a:blip r:embed="rId5"/>
          <a:stretch>
            <a:fillRect/>
          </a:stretch>
        </p:blipFill>
        <p:spPr>
          <a:xfrm>
            <a:off x="270561" y="975893"/>
            <a:ext cx="11674695" cy="5787764"/>
          </a:xfrm>
          <a:prstGeom prst="rect">
            <a:avLst/>
          </a:prstGeom>
        </p:spPr>
      </p:pic>
      <p:sp>
        <p:nvSpPr>
          <p:cNvPr id="9" name="Title 1"/>
          <p:cNvSpPr txBox="1">
            <a:spLocks/>
          </p:cNvSpPr>
          <p:nvPr/>
        </p:nvSpPr>
        <p:spPr>
          <a:xfrm>
            <a:off x="938706" y="1762658"/>
            <a:ext cx="10745293" cy="141649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bg1"/>
                </a:solidFill>
              </a:rPr>
              <a:t>GCSE Health and Social Care, and Childcare</a:t>
            </a:r>
          </a:p>
          <a:p>
            <a:endParaRPr lang="en-US" sz="2800" dirty="0">
              <a:solidFill>
                <a:schemeClr val="bg1"/>
              </a:solidFill>
            </a:endParaRPr>
          </a:p>
          <a:p>
            <a:pPr marL="1341438" indent="-1341438"/>
            <a:r>
              <a:rPr lang="en-US" sz="2800" dirty="0">
                <a:solidFill>
                  <a:schemeClr val="bg1"/>
                </a:solidFill>
              </a:rPr>
              <a:t>Unit 4 –	Promoting and supporting health and well-being to achieve positive outcomes	(3570U4)</a:t>
            </a:r>
            <a:endParaRPr lang="en-GB" sz="2800" dirty="0">
              <a:solidFill>
                <a:schemeClr val="bg1"/>
              </a:solidFill>
            </a:endParaRPr>
          </a:p>
        </p:txBody>
      </p:sp>
      <p:sp>
        <p:nvSpPr>
          <p:cNvPr id="2" name="TextBox 1"/>
          <p:cNvSpPr txBox="1"/>
          <p:nvPr/>
        </p:nvSpPr>
        <p:spPr>
          <a:xfrm>
            <a:off x="212505" y="354573"/>
            <a:ext cx="7529685" cy="461665"/>
          </a:xfrm>
          <a:prstGeom prst="rect">
            <a:avLst/>
          </a:prstGeom>
          <a:noFill/>
        </p:spPr>
        <p:txBody>
          <a:bodyPr wrap="square" rtlCol="0">
            <a:spAutoFit/>
          </a:bodyPr>
          <a:lstStyle/>
          <a:p>
            <a:r>
              <a:rPr lang="en-US" sz="2400" dirty="0"/>
              <a:t>Non-Examination Assessment (NEA) Walk-Through</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4" name="Audio 3">
            <a:hlinkClick r:id="" action="ppaction://media"/>
            <a:extLst>
              <a:ext uri="{FF2B5EF4-FFF2-40B4-BE49-F238E27FC236}">
                <a16:creationId xmlns:a16="http://schemas.microsoft.com/office/drawing/2014/main" id="{8FC483CC-A8B1-4174-AA9D-3A76C7C065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2414"/>
    </mc:Choice>
    <mc:Fallback xmlns="">
      <p:transition spd="slow" advTm="1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1498" y="1600200"/>
            <a:ext cx="8549005" cy="4090863"/>
          </a:xfrm>
          <a:prstGeom prst="rect">
            <a:avLst/>
          </a:prstGeom>
        </p:spPr>
        <p:txBody>
          <a:bodyPr vert="horz" wrap="square" lIns="0" tIns="12700" rIns="0" bIns="0" rtlCol="0">
            <a:spAutoFit/>
          </a:bodyPr>
          <a:lstStyle/>
          <a:p>
            <a:pPr marL="298450" marR="6985" indent="-285750">
              <a:spcBef>
                <a:spcPts val="100"/>
              </a:spcBef>
              <a:buSzPct val="102777"/>
              <a:buChar char="•"/>
              <a:tabLst>
                <a:tab pos="297815" algn="l"/>
                <a:tab pos="298450" algn="l"/>
              </a:tabLst>
            </a:pPr>
            <a:r>
              <a:rPr lang="en-US" sz="2000" kern="0" dirty="0">
                <a:latin typeface="Arial"/>
                <a:cs typeface="Arial"/>
              </a:rPr>
              <a:t>Remember, you will also have your class notes, your own research and investigation notes at hand to help you.</a:t>
            </a:r>
          </a:p>
          <a:p>
            <a:pPr marL="298450" marR="6985" indent="-285750">
              <a:spcBef>
                <a:spcPts val="100"/>
              </a:spcBef>
              <a:buSzPct val="102777"/>
              <a:buChar char="•"/>
              <a:tabLst>
                <a:tab pos="297815" algn="l"/>
                <a:tab pos="298450" algn="l"/>
              </a:tabLst>
            </a:pPr>
            <a:endParaRPr lang="en-US" sz="2000" kern="0" dirty="0">
              <a:latin typeface="Arial"/>
              <a:cs typeface="Arial"/>
            </a:endParaRPr>
          </a:p>
          <a:p>
            <a:pPr marL="298450" marR="6985" indent="-285750">
              <a:spcBef>
                <a:spcPts val="100"/>
              </a:spcBef>
              <a:buSzPct val="102777"/>
              <a:buChar char="•"/>
              <a:tabLst>
                <a:tab pos="297815" algn="l"/>
                <a:tab pos="298450" algn="l"/>
              </a:tabLst>
            </a:pPr>
            <a:r>
              <a:rPr lang="en-US" sz="2000" kern="0" dirty="0">
                <a:latin typeface="Arial"/>
                <a:cs typeface="Arial"/>
              </a:rPr>
              <a:t>You can access all resources when you are in the classroom writing up your work within the NEA.</a:t>
            </a:r>
          </a:p>
          <a:p>
            <a:pPr marL="298450" marR="6985" indent="-285750">
              <a:spcBef>
                <a:spcPts val="100"/>
              </a:spcBef>
              <a:buSzPct val="102777"/>
              <a:buChar char="•"/>
              <a:tabLst>
                <a:tab pos="297815" algn="l"/>
                <a:tab pos="298450" algn="l"/>
              </a:tabLst>
            </a:pPr>
            <a:endParaRPr lang="en-US" sz="2000" kern="0" dirty="0">
              <a:latin typeface="Arial"/>
              <a:cs typeface="Arial"/>
            </a:endParaRPr>
          </a:p>
          <a:p>
            <a:pPr marL="298450" marR="6985" indent="-285750">
              <a:spcBef>
                <a:spcPts val="100"/>
              </a:spcBef>
              <a:buSzPct val="102777"/>
              <a:buChar char="•"/>
              <a:tabLst>
                <a:tab pos="297815" algn="l"/>
                <a:tab pos="298450" algn="l"/>
              </a:tabLst>
            </a:pPr>
            <a:r>
              <a:rPr lang="en-US" sz="2000" kern="0" dirty="0">
                <a:latin typeface="Arial"/>
                <a:cs typeface="Arial"/>
              </a:rPr>
              <a:t>Your teacher can also provide you with guidance and support you to make sure you have a clear understanding of the requirements of the tasks.</a:t>
            </a:r>
          </a:p>
          <a:p>
            <a:pPr marL="298450" marR="6985" indent="-285750">
              <a:spcBef>
                <a:spcPts val="100"/>
              </a:spcBef>
              <a:buSzPct val="102777"/>
              <a:buChar char="•"/>
              <a:tabLst>
                <a:tab pos="297815" algn="l"/>
                <a:tab pos="298450" algn="l"/>
              </a:tabLst>
            </a:pPr>
            <a:endParaRPr lang="en-US" sz="2000" kern="0" dirty="0">
              <a:latin typeface="Arial"/>
              <a:cs typeface="Arial"/>
            </a:endParaRPr>
          </a:p>
          <a:p>
            <a:pPr marL="298450" marR="6985" indent="-285750">
              <a:spcBef>
                <a:spcPts val="100"/>
              </a:spcBef>
              <a:buSzPct val="102777"/>
              <a:buChar char="•"/>
              <a:tabLst>
                <a:tab pos="297815" algn="l"/>
                <a:tab pos="298450" algn="l"/>
              </a:tabLst>
            </a:pPr>
            <a:r>
              <a:rPr lang="en-US" sz="2000" kern="0" dirty="0">
                <a:latin typeface="Arial"/>
                <a:cs typeface="Arial"/>
              </a:rPr>
              <a:t>You will work individually within the time allocated (however, your teacher might ask you to work in groups when starting to investigate in topics in class).</a:t>
            </a:r>
          </a:p>
        </p:txBody>
      </p:sp>
      <p:sp>
        <p:nvSpPr>
          <p:cNvPr id="6" name="object 2">
            <a:extLst>
              <a:ext uri="{FF2B5EF4-FFF2-40B4-BE49-F238E27FC236}">
                <a16:creationId xmlns:a16="http://schemas.microsoft.com/office/drawing/2014/main" id="{B9878E99-743C-4033-8E50-14E86D83EC3C}"/>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Using resources</a:t>
            </a:r>
          </a:p>
        </p:txBody>
      </p:sp>
      <p:pic>
        <p:nvPicPr>
          <p:cNvPr id="4" name="Audio 3">
            <a:hlinkClick r:id="" action="ppaction://media"/>
            <a:extLst>
              <a:ext uri="{FF2B5EF4-FFF2-40B4-BE49-F238E27FC236}">
                <a16:creationId xmlns:a16="http://schemas.microsoft.com/office/drawing/2014/main" id="{FAC9B392-DED6-45A3-AF13-EF0F1AD287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1004714"/>
      </p:ext>
    </p:extLst>
  </p:cSld>
  <p:clrMapOvr>
    <a:masterClrMapping/>
  </p:clrMapOvr>
  <mc:AlternateContent xmlns:mc="http://schemas.openxmlformats.org/markup-compatibility/2006" xmlns:p14="http://schemas.microsoft.com/office/powerpoint/2010/main">
    <mc:Choice Requires="p14">
      <p:transition spd="slow" p14:dur="2000" advTm="32950"/>
    </mc:Choice>
    <mc:Fallback xmlns="">
      <p:transition spd="slow" advTm="32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916112" y="1827178"/>
            <a:ext cx="8359775" cy="2798202"/>
          </a:xfrm>
          <a:prstGeom prst="rect">
            <a:avLst/>
          </a:prstGeom>
        </p:spPr>
        <p:txBody>
          <a:bodyPr vert="horz" wrap="square" lIns="0" tIns="12700" rIns="0" bIns="0" rtlCol="0">
            <a:spAutoFit/>
          </a:bodyPr>
          <a:lstStyle/>
          <a:p>
            <a:pPr marL="355600" marR="5080" indent="-342900">
              <a:spcBef>
                <a:spcPts val="100"/>
              </a:spcBef>
              <a:buSzPct val="102500"/>
              <a:buChar char="•"/>
            </a:pPr>
            <a:r>
              <a:rPr sz="2000" kern="0" dirty="0">
                <a:latin typeface="Arial"/>
                <a:cs typeface="Arial"/>
              </a:rPr>
              <a:t>Your work will be marked by your teacher who will follow a set marking criteria.</a:t>
            </a:r>
          </a:p>
          <a:p>
            <a:pPr marL="355600" indent="-342900">
              <a:spcBef>
                <a:spcPts val="40"/>
              </a:spcBef>
              <a:buFont typeface="Arial"/>
              <a:buChar char="•"/>
            </a:pPr>
            <a:endParaRPr sz="2000" kern="0" dirty="0">
              <a:latin typeface="Arial"/>
              <a:cs typeface="Arial"/>
            </a:endParaRPr>
          </a:p>
          <a:p>
            <a:pPr marL="355600" marR="379095" indent="-342900">
              <a:buSzPct val="102500"/>
              <a:buChar char="•"/>
            </a:pPr>
            <a:r>
              <a:rPr sz="2000" kern="0" dirty="0">
                <a:latin typeface="Arial"/>
                <a:cs typeface="Arial"/>
              </a:rPr>
              <a:t>Once the task is finished and the final assessment made, you cannot make any amendments to your work.</a:t>
            </a:r>
          </a:p>
          <a:p>
            <a:pPr marL="12700">
              <a:spcBef>
                <a:spcPts val="45"/>
              </a:spcBef>
            </a:pPr>
            <a:endParaRPr sz="2000" kern="0" dirty="0">
              <a:latin typeface="Arial"/>
              <a:cs typeface="Arial"/>
            </a:endParaRPr>
          </a:p>
          <a:p>
            <a:pPr marL="355600" marR="464820" indent="-342900">
              <a:buSzPct val="102500"/>
              <a:buChar char="•"/>
            </a:pPr>
            <a:r>
              <a:rPr sz="2000" kern="0" dirty="0">
                <a:latin typeface="Arial"/>
                <a:cs typeface="Arial"/>
              </a:rPr>
              <a:t>Your work may be requested by the </a:t>
            </a:r>
            <a:r>
              <a:rPr lang="en-GB" sz="2000" kern="0" dirty="0">
                <a:latin typeface="Arial"/>
                <a:cs typeface="Arial"/>
              </a:rPr>
              <a:t>awarding body</a:t>
            </a:r>
            <a:r>
              <a:rPr sz="2000" kern="0" dirty="0">
                <a:latin typeface="Arial"/>
                <a:cs typeface="Arial"/>
              </a:rPr>
              <a:t> in a sample for moderation – this is to make sure marking is consistent across all centres.</a:t>
            </a:r>
          </a:p>
        </p:txBody>
      </p:sp>
      <p:sp>
        <p:nvSpPr>
          <p:cNvPr id="4" name="object 2">
            <a:extLst>
              <a:ext uri="{FF2B5EF4-FFF2-40B4-BE49-F238E27FC236}">
                <a16:creationId xmlns:a16="http://schemas.microsoft.com/office/drawing/2014/main" id="{12AD423D-7960-443A-BF38-1F06F81BEA9E}"/>
              </a:ext>
            </a:extLst>
          </p:cNvPr>
          <p:cNvSpPr txBox="1">
            <a:spLocks/>
          </p:cNvSpPr>
          <p:nvPr/>
        </p:nvSpPr>
        <p:spPr>
          <a:xfrm>
            <a:off x="402863" y="306589"/>
            <a:ext cx="5693137"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How will your work be assessed/marked?</a:t>
            </a:r>
          </a:p>
        </p:txBody>
      </p:sp>
      <p:pic>
        <p:nvPicPr>
          <p:cNvPr id="2" name="Audio 1">
            <a:hlinkClick r:id="" action="ppaction://media"/>
            <a:extLst>
              <a:ext uri="{FF2B5EF4-FFF2-40B4-BE49-F238E27FC236}">
                <a16:creationId xmlns:a16="http://schemas.microsoft.com/office/drawing/2014/main" id="{E4C7A9A0-A29B-4F22-AA00-695C270281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53"/>
    </mc:Choice>
    <mc:Fallback xmlns="">
      <p:transition spd="slow" advTm="22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02862" y="1091597"/>
            <a:ext cx="11413085" cy="5245026"/>
          </a:xfrm>
          <a:prstGeom prst="rect">
            <a:avLst/>
          </a:prstGeom>
        </p:spPr>
        <p:txBody>
          <a:bodyPr vert="horz" wrap="square" lIns="0" tIns="12700" rIns="0" bIns="0" rtlCol="0">
            <a:spAutoFit/>
          </a:bodyPr>
          <a:lstStyle/>
          <a:p>
            <a:pPr marL="298450" indent="-285750">
              <a:spcAft>
                <a:spcPts val="1200"/>
              </a:spcAft>
              <a:buSzPct val="102777"/>
              <a:buChar char="•"/>
              <a:tabLst>
                <a:tab pos="297815" algn="l"/>
                <a:tab pos="298450" algn="l"/>
              </a:tabLst>
            </a:pPr>
            <a:r>
              <a:rPr lang="en-GB" sz="2000" kern="0" dirty="0">
                <a:latin typeface="Arial"/>
                <a:cs typeface="Arial"/>
              </a:rPr>
              <a:t>Type </a:t>
            </a:r>
            <a:r>
              <a:rPr sz="2000" kern="0" dirty="0">
                <a:latin typeface="Arial"/>
                <a:cs typeface="Arial"/>
              </a:rPr>
              <a:t>your work electronically wherever possible</a:t>
            </a:r>
            <a:r>
              <a:rPr lang="en-GB" sz="2000" kern="0" dirty="0">
                <a:latin typeface="Arial"/>
                <a:cs typeface="Arial"/>
              </a:rPr>
              <a:t>, and use the</a:t>
            </a:r>
            <a:r>
              <a:rPr sz="2000" kern="0" dirty="0">
                <a:latin typeface="Arial"/>
                <a:cs typeface="Arial"/>
              </a:rPr>
              <a:t> spell/grammar check</a:t>
            </a:r>
            <a:r>
              <a:rPr lang="en-GB" sz="2000" kern="0" dirty="0">
                <a:latin typeface="Arial"/>
                <a:cs typeface="Arial"/>
              </a:rPr>
              <a:t>.</a:t>
            </a:r>
          </a:p>
          <a:p>
            <a:pPr marL="298450" indent="-285750">
              <a:spcAft>
                <a:spcPts val="1200"/>
              </a:spcAft>
              <a:buSzPct val="102777"/>
              <a:buChar char="•"/>
              <a:tabLst>
                <a:tab pos="297815" algn="l"/>
                <a:tab pos="298450" algn="l"/>
              </a:tabLst>
            </a:pPr>
            <a:r>
              <a:rPr lang="en-GB" sz="2000" kern="0" dirty="0">
                <a:latin typeface="Arial"/>
                <a:cs typeface="Arial"/>
              </a:rPr>
              <a:t>If </a:t>
            </a:r>
            <a:r>
              <a:rPr sz="2000" kern="0" dirty="0">
                <a:latin typeface="Arial"/>
                <a:cs typeface="Arial"/>
              </a:rPr>
              <a:t>you are unable to produce your work electronically, make sure you use black ink and write legibly</a:t>
            </a:r>
            <a:r>
              <a:rPr lang="en-GB" sz="2000" kern="0" dirty="0">
                <a:latin typeface="Arial"/>
                <a:cs typeface="Arial"/>
              </a:rPr>
              <a:t>.</a:t>
            </a:r>
            <a:endParaRPr sz="2000" kern="0" dirty="0">
              <a:latin typeface="Arial"/>
              <a:cs typeface="Arial"/>
            </a:endParaRPr>
          </a:p>
          <a:p>
            <a:pPr marL="298450" indent="-285750">
              <a:spcAft>
                <a:spcPts val="1200"/>
              </a:spcAft>
              <a:buSzPct val="102777"/>
              <a:buChar char="•"/>
              <a:tabLst>
                <a:tab pos="297815" algn="l"/>
                <a:tab pos="298450" algn="l"/>
              </a:tabLst>
            </a:pPr>
            <a:r>
              <a:rPr lang="en-GB" sz="2000" kern="0" dirty="0">
                <a:latin typeface="Arial"/>
                <a:cs typeface="Arial"/>
              </a:rPr>
              <a:t>Organise</a:t>
            </a:r>
            <a:r>
              <a:rPr sz="2000" kern="0" dirty="0">
                <a:latin typeface="Arial"/>
                <a:cs typeface="Arial"/>
              </a:rPr>
              <a:t> your work into the different sections for </a:t>
            </a:r>
            <a:r>
              <a:rPr lang="en-GB" sz="2000" kern="0" dirty="0">
                <a:latin typeface="Arial"/>
                <a:cs typeface="Arial"/>
              </a:rPr>
              <a:t>part (a), (b), (c), (d) and (e).</a:t>
            </a:r>
          </a:p>
          <a:p>
            <a:pPr marL="298450" indent="-285750">
              <a:buSzPct val="102777"/>
              <a:buChar char="•"/>
              <a:tabLst>
                <a:tab pos="297815" algn="l"/>
                <a:tab pos="298450" algn="l"/>
              </a:tabLst>
            </a:pPr>
            <a:r>
              <a:rPr sz="2000" kern="0" dirty="0">
                <a:latin typeface="Arial"/>
                <a:cs typeface="Arial"/>
              </a:rPr>
              <a:t>Insert the following details on each page of your work:</a:t>
            </a:r>
          </a:p>
          <a:p>
            <a:pPr marL="469900" marR="6108700"/>
            <a:r>
              <a:rPr sz="2000" b="1" kern="0" dirty="0">
                <a:latin typeface="Arial"/>
                <a:cs typeface="Arial"/>
              </a:rPr>
              <a:t>5-digit</a:t>
            </a:r>
            <a:r>
              <a:rPr lang="en-GB" sz="2000" b="1" kern="0" dirty="0">
                <a:latin typeface="Arial"/>
                <a:cs typeface="Arial"/>
              </a:rPr>
              <a:t> centre </a:t>
            </a:r>
            <a:r>
              <a:rPr sz="2000" b="1" kern="0" dirty="0">
                <a:latin typeface="Arial"/>
                <a:cs typeface="Arial"/>
              </a:rPr>
              <a:t>number</a:t>
            </a:r>
            <a:endParaRPr lang="en-GB" sz="2000" b="1" kern="0" dirty="0">
              <a:latin typeface="Arial"/>
              <a:cs typeface="Arial"/>
            </a:endParaRPr>
          </a:p>
          <a:p>
            <a:pPr marL="469900" marR="6108700"/>
            <a:r>
              <a:rPr lang="en-GB" sz="2000" b="1" kern="0" dirty="0">
                <a:latin typeface="Arial"/>
                <a:cs typeface="Arial"/>
              </a:rPr>
              <a:t>Candidate number</a:t>
            </a:r>
            <a:endParaRPr sz="2000" kern="0" dirty="0">
              <a:latin typeface="Arial"/>
              <a:cs typeface="Arial"/>
            </a:endParaRPr>
          </a:p>
          <a:p>
            <a:pPr marL="469900">
              <a:spcAft>
                <a:spcPts val="1200"/>
              </a:spcAft>
            </a:pPr>
            <a:r>
              <a:rPr lang="en-GB" sz="2000" b="1" kern="0" dirty="0">
                <a:latin typeface="Arial"/>
                <a:cs typeface="Arial"/>
              </a:rPr>
              <a:t>(Make </a:t>
            </a:r>
            <a:r>
              <a:rPr sz="2000" b="1" kern="0" dirty="0">
                <a:latin typeface="Arial"/>
                <a:cs typeface="Arial"/>
              </a:rPr>
              <a:t>sure it is clear that it is </a:t>
            </a:r>
            <a:r>
              <a:rPr sz="2000" b="1" kern="0" dirty="0">
                <a:uFill>
                  <a:solidFill>
                    <a:srgbClr val="000000"/>
                  </a:solidFill>
                </a:uFill>
                <a:latin typeface="Arial"/>
                <a:cs typeface="Arial"/>
              </a:rPr>
              <a:t>Unit </a:t>
            </a:r>
            <a:r>
              <a:rPr lang="en-GB" sz="2000" b="1" kern="0" dirty="0">
                <a:uFill>
                  <a:solidFill>
                    <a:srgbClr val="000000"/>
                  </a:solidFill>
                </a:uFill>
                <a:latin typeface="Arial"/>
                <a:cs typeface="Arial"/>
              </a:rPr>
              <a:t>4 work.)</a:t>
            </a:r>
            <a:endParaRPr sz="2000" b="1" kern="0" dirty="0">
              <a:latin typeface="Arial"/>
              <a:cs typeface="Arial"/>
            </a:endParaRPr>
          </a:p>
          <a:p>
            <a:pPr marL="298450" indent="-285750">
              <a:spcAft>
                <a:spcPts val="1200"/>
              </a:spcAft>
              <a:buSzPct val="102777"/>
              <a:buChar char="•"/>
              <a:tabLst>
                <a:tab pos="297815" algn="l"/>
                <a:tab pos="298450" algn="l"/>
              </a:tabLst>
            </a:pPr>
            <a:r>
              <a:rPr lang="en-GB" sz="2000" kern="0" dirty="0">
                <a:latin typeface="Arial"/>
                <a:cs typeface="Arial"/>
              </a:rPr>
              <a:t>Submit </a:t>
            </a:r>
            <a:r>
              <a:rPr sz="2000" kern="0" dirty="0">
                <a:latin typeface="Arial"/>
                <a:cs typeface="Arial"/>
              </a:rPr>
              <a:t>word-processed or handwritten work on A4 paper in</a:t>
            </a:r>
            <a:r>
              <a:rPr lang="en-GB" sz="2000" kern="0" dirty="0">
                <a:latin typeface="Arial"/>
                <a:cs typeface="Arial"/>
              </a:rPr>
              <a:t> </a:t>
            </a:r>
            <a:r>
              <a:rPr sz="2000" kern="0" dirty="0">
                <a:latin typeface="Arial"/>
                <a:cs typeface="Arial"/>
              </a:rPr>
              <a:t>a</a:t>
            </a:r>
            <a:r>
              <a:rPr lang="en-GB" sz="2000" kern="0" dirty="0">
                <a:latin typeface="Arial"/>
                <a:cs typeface="Arial"/>
              </a:rPr>
              <a:t> single</a:t>
            </a:r>
            <a:r>
              <a:rPr sz="2000" kern="0" dirty="0">
                <a:latin typeface="Arial"/>
                <a:cs typeface="Arial"/>
              </a:rPr>
              <a:t> file</a:t>
            </a:r>
            <a:r>
              <a:rPr lang="en-GB" sz="2000" kern="0" dirty="0">
                <a:latin typeface="Arial"/>
                <a:cs typeface="Arial"/>
              </a:rPr>
              <a:t> (not in individual poly-pockets).</a:t>
            </a:r>
            <a:endParaRPr sz="2000" kern="0" dirty="0">
              <a:latin typeface="Arial"/>
              <a:cs typeface="Arial"/>
            </a:endParaRPr>
          </a:p>
          <a:p>
            <a:pPr marL="298450" marR="5080" indent="-285750">
              <a:spcAft>
                <a:spcPts val="1200"/>
              </a:spcAft>
              <a:buSzPct val="102777"/>
              <a:buChar char="•"/>
              <a:tabLst>
                <a:tab pos="297815" algn="l"/>
                <a:tab pos="298450" algn="l"/>
              </a:tabLst>
            </a:pPr>
            <a:r>
              <a:rPr lang="en-GB" sz="2000" kern="0" dirty="0">
                <a:latin typeface="Arial"/>
                <a:cs typeface="Arial"/>
              </a:rPr>
              <a:t>Include</a:t>
            </a:r>
            <a:r>
              <a:rPr sz="2000" kern="0" dirty="0">
                <a:latin typeface="Arial"/>
                <a:cs typeface="Arial"/>
              </a:rPr>
              <a:t> copies of any additional documents that you used, such as photographs, letters, videos, audio recordings, transcripts of interviews and witness statements from your teachers (</a:t>
            </a:r>
            <a:r>
              <a:rPr lang="en-GB" sz="2000" kern="0" dirty="0">
                <a:latin typeface="Arial"/>
                <a:cs typeface="Arial"/>
              </a:rPr>
              <a:t>include</a:t>
            </a:r>
            <a:r>
              <a:rPr sz="2000" kern="0" dirty="0">
                <a:latin typeface="Arial"/>
                <a:cs typeface="Arial"/>
              </a:rPr>
              <a:t> a consent form if using videos or photograph</a:t>
            </a:r>
            <a:r>
              <a:rPr lang="en-GB" sz="2000" kern="0" dirty="0">
                <a:latin typeface="Arial"/>
                <a:cs typeface="Arial"/>
              </a:rPr>
              <a:t>s</a:t>
            </a:r>
            <a:r>
              <a:rPr sz="2000" kern="0" dirty="0">
                <a:latin typeface="Arial"/>
                <a:cs typeface="Arial"/>
              </a:rPr>
              <a:t>/images of yourself)</a:t>
            </a:r>
            <a:r>
              <a:rPr lang="en-GB" sz="2000" kern="0" dirty="0">
                <a:latin typeface="Arial"/>
                <a:cs typeface="Arial"/>
              </a:rPr>
              <a:t>.</a:t>
            </a:r>
            <a:endParaRPr sz="2000" kern="0" dirty="0">
              <a:latin typeface="Arial"/>
              <a:cs typeface="Arial"/>
            </a:endParaRPr>
          </a:p>
          <a:p>
            <a:pPr marL="298450" indent="-285750">
              <a:buSzPct val="102777"/>
              <a:buChar char="•"/>
              <a:tabLst>
                <a:tab pos="297815" algn="l"/>
                <a:tab pos="298450" algn="l"/>
              </a:tabLst>
            </a:pPr>
            <a:r>
              <a:rPr lang="en-GB" sz="2000" kern="0" dirty="0">
                <a:latin typeface="Arial"/>
                <a:cs typeface="Arial"/>
              </a:rPr>
              <a:t>D</a:t>
            </a:r>
            <a:r>
              <a:rPr sz="2000" kern="0" dirty="0">
                <a:latin typeface="Arial"/>
                <a:cs typeface="Arial"/>
              </a:rPr>
              <a:t>o not include items of real or sentimental value such as photographs or certificates.</a:t>
            </a:r>
          </a:p>
        </p:txBody>
      </p:sp>
      <p:sp>
        <p:nvSpPr>
          <p:cNvPr id="4" name="object 2">
            <a:extLst>
              <a:ext uri="{FF2B5EF4-FFF2-40B4-BE49-F238E27FC236}">
                <a16:creationId xmlns:a16="http://schemas.microsoft.com/office/drawing/2014/main" id="{B5077D51-780E-41DE-A98C-ECE0EBB76980}"/>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Presenting your work</a:t>
            </a:r>
          </a:p>
        </p:txBody>
      </p:sp>
      <p:pic>
        <p:nvPicPr>
          <p:cNvPr id="5" name="Audio 4">
            <a:hlinkClick r:id="" action="ppaction://media"/>
            <a:extLst>
              <a:ext uri="{FF2B5EF4-FFF2-40B4-BE49-F238E27FC236}">
                <a16:creationId xmlns:a16="http://schemas.microsoft.com/office/drawing/2014/main" id="{B26753FD-A6C7-4092-B2A2-88179E56DB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642"/>
    </mc:Choice>
    <mc:Fallback xmlns="">
      <p:transition spd="slow" advTm="64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78317" y="1365176"/>
            <a:ext cx="8635365" cy="4937249"/>
          </a:xfrm>
          <a:prstGeom prst="rect">
            <a:avLst/>
          </a:prstGeom>
        </p:spPr>
        <p:txBody>
          <a:bodyPr vert="horz" wrap="square" lIns="0" tIns="12700" rIns="0" bIns="0" rtlCol="0">
            <a:spAutoFit/>
          </a:bodyPr>
          <a:lstStyle/>
          <a:p>
            <a:pPr marL="355600" marR="5080" indent="-342900">
              <a:spcBef>
                <a:spcPts val="100"/>
              </a:spcBef>
              <a:buSzPct val="102777"/>
              <a:buChar char="•"/>
              <a:tabLst>
                <a:tab pos="354965" algn="l"/>
                <a:tab pos="355600" algn="l"/>
                <a:tab pos="5618480" algn="l"/>
              </a:tabLst>
            </a:pPr>
            <a:r>
              <a:rPr lang="en-GB" sz="2000" kern="0" dirty="0">
                <a:latin typeface="Arial"/>
                <a:cs typeface="Arial"/>
              </a:rPr>
              <a:t>F</a:t>
            </a:r>
            <a:r>
              <a:rPr sz="2000" kern="0" dirty="0">
                <a:latin typeface="Arial"/>
                <a:cs typeface="Arial"/>
              </a:rPr>
              <a:t>or this NEA, you have an opportunity to do some independent research and investigation into target groups and topics </a:t>
            </a:r>
            <a:r>
              <a:rPr lang="en-GB" sz="2000" kern="0" dirty="0">
                <a:latin typeface="Arial"/>
                <a:cs typeface="Arial"/>
              </a:rPr>
              <a:t>(t</a:t>
            </a:r>
            <a:r>
              <a:rPr sz="2000" kern="0" dirty="0">
                <a:latin typeface="Arial"/>
                <a:cs typeface="Arial"/>
              </a:rPr>
              <a:t>his will</a:t>
            </a:r>
            <a:r>
              <a:rPr lang="en-GB" sz="2000" kern="0" dirty="0">
                <a:latin typeface="Arial"/>
                <a:cs typeface="Arial"/>
              </a:rPr>
              <a:t> </a:t>
            </a:r>
            <a:r>
              <a:rPr sz="2000" kern="0" dirty="0">
                <a:latin typeface="Arial"/>
                <a:cs typeface="Arial"/>
              </a:rPr>
              <a:t>include looking for information in published sources such as textbooks, journals, </a:t>
            </a:r>
            <a:r>
              <a:rPr lang="en-GB" sz="2000" kern="0" dirty="0">
                <a:latin typeface="Arial"/>
                <a:cs typeface="Arial"/>
              </a:rPr>
              <a:t>television and radio</a:t>
            </a:r>
            <a:r>
              <a:rPr sz="2000" kern="0" dirty="0">
                <a:latin typeface="Arial"/>
                <a:cs typeface="Arial"/>
              </a:rPr>
              <a:t> programmes, and on the internet</a:t>
            </a:r>
            <a:r>
              <a:rPr lang="en-GB" sz="2000" kern="0" dirty="0">
                <a:latin typeface="Arial"/>
                <a:cs typeface="Arial"/>
              </a:rPr>
              <a:t>).</a:t>
            </a:r>
            <a:endParaRPr sz="2000" kern="0" dirty="0">
              <a:latin typeface="Arial"/>
              <a:cs typeface="Arial"/>
            </a:endParaRPr>
          </a:p>
          <a:p>
            <a:pPr>
              <a:spcBef>
                <a:spcPts val="30"/>
              </a:spcBef>
              <a:buFont typeface="Arial"/>
              <a:buChar char="•"/>
            </a:pPr>
            <a:endParaRPr sz="2000" kern="0" dirty="0">
              <a:latin typeface="Arial"/>
              <a:cs typeface="Arial"/>
            </a:endParaRPr>
          </a:p>
          <a:p>
            <a:pPr marL="298450" marR="86995" indent="-285750">
              <a:buSzPct val="102777"/>
              <a:buChar char="•"/>
              <a:tabLst>
                <a:tab pos="298450" algn="l"/>
              </a:tabLst>
            </a:pPr>
            <a:r>
              <a:rPr lang="en-GB" sz="2000" kern="0" dirty="0">
                <a:latin typeface="Arial"/>
                <a:cs typeface="Arial"/>
              </a:rPr>
              <a:t>U</a:t>
            </a:r>
            <a:r>
              <a:rPr sz="2000" kern="0" dirty="0">
                <a:latin typeface="Arial"/>
                <a:cs typeface="Arial"/>
              </a:rPr>
              <a:t>sing information from other sources is a good way to demonstrate your knowledge and understanding of a subject but you must take care how you use it; </a:t>
            </a:r>
            <a:r>
              <a:rPr lang="en-GB" sz="2000" kern="0" dirty="0">
                <a:latin typeface="Arial"/>
                <a:cs typeface="Arial"/>
              </a:rPr>
              <a:t>most importantly, you</a:t>
            </a:r>
            <a:r>
              <a:rPr sz="2000" kern="0" dirty="0">
                <a:latin typeface="Arial"/>
                <a:cs typeface="Arial"/>
              </a:rPr>
              <a:t> </a:t>
            </a:r>
            <a:r>
              <a:rPr sz="2000" b="1" kern="0" dirty="0">
                <a:latin typeface="Arial"/>
                <a:cs typeface="Arial"/>
              </a:rPr>
              <a:t>must not </a:t>
            </a:r>
            <a:r>
              <a:rPr sz="2000" kern="0" dirty="0">
                <a:latin typeface="Arial"/>
                <a:cs typeface="Arial"/>
              </a:rPr>
              <a:t>copy it and claim it as your own work</a:t>
            </a:r>
            <a:r>
              <a:rPr lang="en-GB" sz="2000" kern="0" dirty="0">
                <a:latin typeface="Arial"/>
                <a:cs typeface="Arial"/>
              </a:rPr>
              <a:t>.</a:t>
            </a:r>
            <a:endParaRPr sz="2000" kern="0" dirty="0">
              <a:latin typeface="Arial"/>
              <a:cs typeface="Arial"/>
            </a:endParaRPr>
          </a:p>
          <a:p>
            <a:pPr>
              <a:spcBef>
                <a:spcPts val="35"/>
              </a:spcBef>
              <a:buFont typeface="Arial"/>
              <a:buChar char="•"/>
            </a:pPr>
            <a:endParaRPr sz="2000" kern="0" dirty="0">
              <a:latin typeface="Arial"/>
              <a:cs typeface="Arial"/>
            </a:endParaRPr>
          </a:p>
          <a:p>
            <a:pPr marL="298450" marR="142875" indent="-285750">
              <a:buSzPct val="102777"/>
              <a:buChar char="•"/>
              <a:tabLst>
                <a:tab pos="298450" algn="l"/>
              </a:tabLst>
            </a:pPr>
            <a:r>
              <a:rPr lang="en-GB" sz="2000" kern="0" dirty="0">
                <a:latin typeface="Arial"/>
                <a:cs typeface="Arial"/>
              </a:rPr>
              <a:t>If</a:t>
            </a:r>
            <a:r>
              <a:rPr sz="2000" kern="0" dirty="0">
                <a:latin typeface="Arial"/>
                <a:cs typeface="Arial"/>
              </a:rPr>
              <a:t> you use the same wording as a published source, you must place quotation marks around the passage and state where it came from</a:t>
            </a:r>
            <a:r>
              <a:rPr lang="en-GB" sz="2000" kern="0" dirty="0">
                <a:latin typeface="Arial"/>
                <a:cs typeface="Arial"/>
              </a:rPr>
              <a:t> –</a:t>
            </a:r>
            <a:r>
              <a:rPr sz="2000" kern="0" dirty="0">
                <a:latin typeface="Arial"/>
                <a:cs typeface="Arial"/>
              </a:rPr>
              <a:t> </a:t>
            </a:r>
            <a:r>
              <a:rPr lang="en-GB" sz="2000" kern="0" dirty="0">
                <a:latin typeface="Arial"/>
                <a:cs typeface="Arial"/>
              </a:rPr>
              <a:t>t</a:t>
            </a:r>
            <a:r>
              <a:rPr sz="2000" kern="0" dirty="0">
                <a:latin typeface="Arial"/>
                <a:cs typeface="Arial"/>
              </a:rPr>
              <a:t>his is called referencing</a:t>
            </a:r>
            <a:r>
              <a:rPr lang="en-GB" sz="2000" kern="0" dirty="0">
                <a:latin typeface="Arial"/>
                <a:cs typeface="Arial"/>
              </a:rPr>
              <a:t>.</a:t>
            </a:r>
          </a:p>
          <a:p>
            <a:pPr marL="298450" marR="142875" indent="-285750">
              <a:buSzPct val="102777"/>
              <a:buChar char="•"/>
              <a:tabLst>
                <a:tab pos="298450" algn="l"/>
              </a:tabLst>
            </a:pPr>
            <a:endParaRPr sz="2000" kern="0" dirty="0">
              <a:latin typeface="Arial"/>
              <a:cs typeface="Arial"/>
            </a:endParaRPr>
          </a:p>
          <a:p>
            <a:pPr marL="298450" marR="100330" indent="-285750">
              <a:buSzPct val="102777"/>
              <a:buChar char="•"/>
              <a:tabLst>
                <a:tab pos="298450" algn="l"/>
              </a:tabLst>
            </a:pPr>
            <a:r>
              <a:rPr lang="en-GB" sz="2000" kern="0" dirty="0">
                <a:latin typeface="Arial"/>
                <a:cs typeface="Arial"/>
              </a:rPr>
              <a:t>Keep</a:t>
            </a:r>
            <a:r>
              <a:rPr sz="2000" kern="0" dirty="0">
                <a:latin typeface="Arial"/>
                <a:cs typeface="Arial"/>
              </a:rPr>
              <a:t> a detailed record of your research, planning, resources</a:t>
            </a:r>
            <a:r>
              <a:rPr lang="en-GB" sz="2000" kern="0" dirty="0">
                <a:latin typeface="Arial"/>
                <a:cs typeface="Arial"/>
              </a:rPr>
              <a:t>,</a:t>
            </a:r>
            <a:r>
              <a:rPr sz="2000" kern="0" dirty="0">
                <a:latin typeface="Arial"/>
                <a:cs typeface="Arial"/>
              </a:rPr>
              <a:t> </a:t>
            </a:r>
            <a:r>
              <a:rPr sz="2000" kern="0" dirty="0" err="1">
                <a:latin typeface="Arial"/>
                <a:cs typeface="Arial"/>
              </a:rPr>
              <a:t>etc</a:t>
            </a:r>
            <a:r>
              <a:rPr lang="en-GB" sz="2000" kern="0" dirty="0">
                <a:latin typeface="Arial"/>
                <a:cs typeface="Arial"/>
              </a:rPr>
              <a:t>.  Y</a:t>
            </a:r>
            <a:r>
              <a:rPr sz="2000" kern="0" dirty="0">
                <a:latin typeface="Arial"/>
                <a:cs typeface="Arial"/>
              </a:rPr>
              <a:t>our list should include books, websites</a:t>
            </a:r>
            <a:r>
              <a:rPr lang="en-GB" sz="2000" kern="0" dirty="0">
                <a:latin typeface="Arial"/>
                <a:cs typeface="Arial"/>
              </a:rPr>
              <a:t> </a:t>
            </a:r>
            <a:r>
              <a:rPr sz="2000" kern="0" dirty="0">
                <a:latin typeface="Arial"/>
                <a:cs typeface="Arial"/>
              </a:rPr>
              <a:t>and audio/visual resources</a:t>
            </a:r>
            <a:r>
              <a:rPr lang="en-GB" sz="2000" kern="0" dirty="0">
                <a:latin typeface="Arial"/>
                <a:cs typeface="Arial"/>
              </a:rPr>
              <a:t>.</a:t>
            </a:r>
            <a:endParaRPr sz="2000" kern="0" dirty="0">
              <a:latin typeface="Arial"/>
              <a:cs typeface="Arial"/>
            </a:endParaRPr>
          </a:p>
        </p:txBody>
      </p:sp>
      <p:sp>
        <p:nvSpPr>
          <p:cNvPr id="5" name="object 2">
            <a:extLst>
              <a:ext uri="{FF2B5EF4-FFF2-40B4-BE49-F238E27FC236}">
                <a16:creationId xmlns:a16="http://schemas.microsoft.com/office/drawing/2014/main" id="{9CB69EDF-8236-455A-BB7A-6FD029CBE779}"/>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Research and using references</a:t>
            </a:r>
          </a:p>
        </p:txBody>
      </p:sp>
      <p:pic>
        <p:nvPicPr>
          <p:cNvPr id="4" name="Audio 3">
            <a:hlinkClick r:id="" action="ppaction://media"/>
            <a:extLst>
              <a:ext uri="{FF2B5EF4-FFF2-40B4-BE49-F238E27FC236}">
                <a16:creationId xmlns:a16="http://schemas.microsoft.com/office/drawing/2014/main" id="{A316CFE1-8F78-428D-88D6-9B7DA0EB9D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534"/>
    </mc:Choice>
    <mc:Fallback xmlns="">
      <p:transition spd="slow" advTm="48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75494" y="1336122"/>
            <a:ext cx="9441012" cy="4937249"/>
          </a:xfrm>
          <a:prstGeom prst="rect">
            <a:avLst/>
          </a:prstGeom>
        </p:spPr>
        <p:txBody>
          <a:bodyPr vert="horz" wrap="square" lIns="0" tIns="12700" rIns="0" bIns="0" rtlCol="0">
            <a:spAutoFit/>
          </a:bodyPr>
          <a:lstStyle/>
          <a:p>
            <a:pPr marL="298450" marR="5080" indent="-285750">
              <a:spcBef>
                <a:spcPts val="100"/>
              </a:spcBef>
              <a:buSzPct val="102777"/>
              <a:buChar char="•"/>
              <a:tabLst>
                <a:tab pos="297815" algn="l"/>
                <a:tab pos="298450" algn="l"/>
              </a:tabLst>
            </a:pPr>
            <a:r>
              <a:rPr sz="2000" kern="0" dirty="0">
                <a:latin typeface="Arial"/>
                <a:cs typeface="Arial"/>
              </a:rPr>
              <a:t>A reference from a printed book or journal should show the name of the author, the year of publication and the page number, </a:t>
            </a:r>
            <a:r>
              <a:rPr lang="en-GB" sz="2000" kern="0" dirty="0">
                <a:latin typeface="Arial"/>
                <a:cs typeface="Arial"/>
              </a:rPr>
              <a:t>for example:</a:t>
            </a:r>
            <a:r>
              <a:rPr sz="2000" kern="0" dirty="0">
                <a:latin typeface="Arial"/>
                <a:cs typeface="Arial"/>
              </a:rPr>
              <a:t> </a:t>
            </a:r>
            <a:r>
              <a:rPr sz="2000" i="1" kern="0" dirty="0">
                <a:latin typeface="Arial"/>
                <a:cs typeface="Arial"/>
              </a:rPr>
              <a:t>Jones, 2017, p42</a:t>
            </a:r>
            <a:r>
              <a:rPr sz="2000" kern="0" dirty="0">
                <a:latin typeface="Arial"/>
                <a:cs typeface="Arial"/>
              </a:rPr>
              <a:t>.</a:t>
            </a:r>
          </a:p>
          <a:p>
            <a:pPr>
              <a:spcBef>
                <a:spcPts val="30"/>
              </a:spcBef>
              <a:buFont typeface="Arial"/>
              <a:buChar char="•"/>
            </a:pPr>
            <a:endParaRPr sz="2000" kern="0" dirty="0">
              <a:latin typeface="Arial"/>
              <a:cs typeface="Arial"/>
            </a:endParaRPr>
          </a:p>
          <a:p>
            <a:pPr marL="298450" marR="45085" indent="-285750">
              <a:buSzPct val="102777"/>
              <a:buChar char="•"/>
              <a:tabLst>
                <a:tab pos="297815" algn="l"/>
                <a:tab pos="298450" algn="l"/>
              </a:tabLst>
            </a:pPr>
            <a:r>
              <a:rPr sz="2000" kern="0" dirty="0">
                <a:latin typeface="Arial"/>
                <a:cs typeface="Arial"/>
              </a:rPr>
              <a:t>For material taken from the internet, your reference should show the date when the material was downloaded and must show the precise web page, (not the search engine used to locate it). </a:t>
            </a:r>
            <a:r>
              <a:rPr lang="en-GB" sz="2000" kern="0" dirty="0">
                <a:latin typeface="Arial"/>
                <a:cs typeface="Arial"/>
              </a:rPr>
              <a:t> </a:t>
            </a:r>
            <a:r>
              <a:rPr sz="2000" kern="0" dirty="0">
                <a:latin typeface="Arial"/>
                <a:cs typeface="Arial"/>
              </a:rPr>
              <a:t>This can be copied from the address line.</a:t>
            </a:r>
            <a:r>
              <a:rPr lang="en-GB" sz="2000" kern="0" dirty="0">
                <a:latin typeface="Arial"/>
                <a:cs typeface="Arial"/>
              </a:rPr>
              <a:t>  For example</a:t>
            </a:r>
            <a:r>
              <a:rPr sz="2000" kern="0" dirty="0">
                <a:latin typeface="Arial"/>
                <a:cs typeface="Arial"/>
              </a:rPr>
              <a:t>, </a:t>
            </a:r>
            <a:r>
              <a:rPr sz="2000" i="1" kern="0" dirty="0">
                <a:latin typeface="Arial"/>
                <a:cs typeface="Arial"/>
                <a:hlinkClick r:id="rId5"/>
              </a:rPr>
              <a:t>http://www.wjec.co.uk/ </a:t>
            </a:r>
            <a:r>
              <a:rPr sz="2000" i="1" kern="0" dirty="0">
                <a:latin typeface="Arial"/>
                <a:cs typeface="Arial"/>
              </a:rPr>
              <a:t>nea1.htm downloaded 3 March 2021</a:t>
            </a:r>
            <a:r>
              <a:rPr sz="2000" kern="0" dirty="0">
                <a:latin typeface="Arial"/>
                <a:cs typeface="Arial"/>
              </a:rPr>
              <a:t>.</a:t>
            </a:r>
          </a:p>
          <a:p>
            <a:pPr>
              <a:spcBef>
                <a:spcPts val="35"/>
              </a:spcBef>
              <a:buFont typeface="Arial"/>
              <a:buChar char="•"/>
            </a:pPr>
            <a:endParaRPr sz="2000" kern="0" dirty="0">
              <a:latin typeface="Arial"/>
              <a:cs typeface="Arial"/>
            </a:endParaRPr>
          </a:p>
          <a:p>
            <a:pPr marL="298450" marR="109855" indent="-285750">
              <a:buSzPct val="102777"/>
              <a:buChar char="•"/>
              <a:tabLst>
                <a:tab pos="297815" algn="l"/>
                <a:tab pos="298450" algn="l"/>
              </a:tabLst>
            </a:pPr>
            <a:r>
              <a:rPr sz="2000" kern="0" dirty="0">
                <a:latin typeface="Arial"/>
                <a:cs typeface="Arial"/>
              </a:rPr>
              <a:t>You will be required to include a bibliography at the end of your piece of written work. </a:t>
            </a:r>
            <a:r>
              <a:rPr lang="en-GB" sz="2000" kern="0" dirty="0">
                <a:latin typeface="Arial"/>
                <a:cs typeface="Arial"/>
              </a:rPr>
              <a:t> </a:t>
            </a:r>
            <a:r>
              <a:rPr sz="2000" kern="0" dirty="0">
                <a:latin typeface="Arial"/>
                <a:cs typeface="Arial"/>
              </a:rPr>
              <a:t>Your bibliography must list the full details of publications you have used in your research, even where these are not directly referred to, for example: Curran, J</a:t>
            </a:r>
            <a:r>
              <a:rPr lang="en-GB" sz="2000" kern="0" dirty="0">
                <a:latin typeface="Arial"/>
                <a:cs typeface="Arial"/>
              </a:rPr>
              <a:t>,</a:t>
            </a:r>
            <a:r>
              <a:rPr sz="2000" kern="0" dirty="0">
                <a:latin typeface="Arial"/>
                <a:cs typeface="Arial"/>
              </a:rPr>
              <a:t> </a:t>
            </a:r>
            <a:r>
              <a:rPr sz="2000" kern="0" dirty="0" err="1">
                <a:latin typeface="Arial"/>
                <a:cs typeface="Arial"/>
              </a:rPr>
              <a:t>MassMedia</a:t>
            </a:r>
            <a:r>
              <a:rPr sz="2000" kern="0" dirty="0">
                <a:latin typeface="Arial"/>
                <a:cs typeface="Arial"/>
              </a:rPr>
              <a:t> and Society (Hodder Arnold, 2005).</a:t>
            </a:r>
          </a:p>
          <a:p>
            <a:pPr>
              <a:spcBef>
                <a:spcPts val="30"/>
              </a:spcBef>
            </a:pPr>
            <a:endParaRPr sz="2000" kern="0" dirty="0">
              <a:latin typeface="Arial"/>
              <a:cs typeface="Arial"/>
            </a:endParaRPr>
          </a:p>
          <a:p>
            <a:pPr marL="12700" marR="143510"/>
            <a:r>
              <a:rPr lang="en-GB" sz="2000" b="1" kern="0" dirty="0">
                <a:latin typeface="Arial"/>
                <a:cs typeface="Arial"/>
              </a:rPr>
              <a:t>REMEMBER</a:t>
            </a:r>
            <a:r>
              <a:rPr sz="2000" b="1" kern="0" dirty="0">
                <a:latin typeface="Arial"/>
                <a:cs typeface="Arial"/>
              </a:rPr>
              <a:t>: if you copy the words or ideas of others and do not show your sources in  references and a bibliography, this will be considered as cheating.</a:t>
            </a:r>
            <a:endParaRPr sz="2000" kern="0" dirty="0">
              <a:latin typeface="Arial"/>
              <a:cs typeface="Arial"/>
            </a:endParaRPr>
          </a:p>
        </p:txBody>
      </p:sp>
      <p:sp>
        <p:nvSpPr>
          <p:cNvPr id="4" name="object 2">
            <a:extLst>
              <a:ext uri="{FF2B5EF4-FFF2-40B4-BE49-F238E27FC236}">
                <a16:creationId xmlns:a16="http://schemas.microsoft.com/office/drawing/2014/main" id="{214E9115-F753-4D83-ABD9-BA9C02565A97}"/>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Research and using references</a:t>
            </a:r>
          </a:p>
        </p:txBody>
      </p:sp>
      <p:pic>
        <p:nvPicPr>
          <p:cNvPr id="7" name="Audio 6">
            <a:hlinkClick r:id="" action="ppaction://media"/>
            <a:extLst>
              <a:ext uri="{FF2B5EF4-FFF2-40B4-BE49-F238E27FC236}">
                <a16:creationId xmlns:a16="http://schemas.microsoft.com/office/drawing/2014/main" id="{8B5AD577-C9D8-441B-A641-2FA2F8D3EF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06"/>
    </mc:Choice>
    <mc:Fallback xmlns="">
      <p:transition spd="slow" advTm="6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sz="half" idx="2"/>
          </p:nvPr>
        </p:nvSpPr>
        <p:spPr>
          <a:xfrm>
            <a:off x="632452" y="1188336"/>
            <a:ext cx="5051871" cy="5245026"/>
          </a:xfrm>
          <a:prstGeom prst="rect">
            <a:avLst/>
          </a:prstGeom>
          <a:ln>
            <a:solidFill>
              <a:schemeClr val="accent1"/>
            </a:solidFill>
          </a:ln>
        </p:spPr>
        <p:txBody>
          <a:bodyPr vert="horz" wrap="square" lIns="0" tIns="12700" rIns="0" bIns="0" rtlCol="0">
            <a:spAutoFit/>
          </a:bodyPr>
          <a:lstStyle/>
          <a:p>
            <a:pPr marL="296863" marR="53975" indent="-214313">
              <a:spcBef>
                <a:spcPts val="0"/>
              </a:spcBef>
              <a:spcAft>
                <a:spcPts val="0"/>
              </a:spcAft>
              <a:buSzPct val="102500"/>
              <a:buFont typeface="Arial"/>
              <a:buChar char="•"/>
              <a:tabLst>
                <a:tab pos="298450" algn="l"/>
              </a:tabLst>
            </a:pPr>
            <a:r>
              <a:rPr b="1" kern="0" dirty="0"/>
              <a:t>DO </a:t>
            </a:r>
            <a:r>
              <a:rPr kern="0" dirty="0"/>
              <a:t>take care of your work and keep it safe.  If your work is stored on a computer, keep your password secure.</a:t>
            </a:r>
          </a:p>
          <a:p>
            <a:pPr marL="82550" marR="53975">
              <a:spcBef>
                <a:spcPts val="0"/>
              </a:spcBef>
              <a:spcAft>
                <a:spcPts val="0"/>
              </a:spcAft>
              <a:buSzPct val="102500"/>
              <a:tabLst>
                <a:tab pos="298450" algn="l"/>
              </a:tabLst>
            </a:pPr>
            <a:endParaRPr lang="en-GB" kern="0" dirty="0"/>
          </a:p>
          <a:p>
            <a:pPr marL="296863" marR="53975" indent="-214313">
              <a:spcBef>
                <a:spcPts val="0"/>
              </a:spcBef>
              <a:spcAft>
                <a:spcPts val="0"/>
              </a:spcAft>
              <a:buSzPct val="102500"/>
              <a:buFont typeface="Arial"/>
              <a:buChar char="•"/>
              <a:tabLst>
                <a:tab pos="298450" algn="l"/>
              </a:tabLst>
            </a:pPr>
            <a:r>
              <a:rPr b="1" kern="0" dirty="0"/>
              <a:t>DO </a:t>
            </a:r>
            <a:r>
              <a:rPr kern="0" dirty="0"/>
              <a:t>destroy paper copies you do not need.</a:t>
            </a:r>
          </a:p>
          <a:p>
            <a:pPr marL="82550" marR="53975">
              <a:spcBef>
                <a:spcPts val="0"/>
              </a:spcBef>
              <a:spcAft>
                <a:spcPts val="0"/>
              </a:spcAft>
              <a:buSzPct val="102500"/>
              <a:tabLst>
                <a:tab pos="298450" algn="l"/>
              </a:tabLst>
            </a:pPr>
            <a:endParaRPr kern="0" dirty="0"/>
          </a:p>
          <a:p>
            <a:pPr marL="296863" marR="40005" indent="-214313">
              <a:spcBef>
                <a:spcPts val="0"/>
              </a:spcBef>
              <a:spcAft>
                <a:spcPts val="0"/>
              </a:spcAft>
              <a:buSzPct val="102500"/>
              <a:buFont typeface="Arial"/>
              <a:buChar char="•"/>
              <a:tabLst>
                <a:tab pos="298450" algn="l"/>
              </a:tabLst>
            </a:pPr>
            <a:r>
              <a:rPr b="1" kern="0" dirty="0"/>
              <a:t>DO </a:t>
            </a:r>
            <a:r>
              <a:rPr kern="0" dirty="0"/>
              <a:t>tell your teacher if you receive help or guidance from someone  else – they will need to record the nature of the help given to you.</a:t>
            </a:r>
          </a:p>
          <a:p>
            <a:pPr marL="82550" marR="40005">
              <a:spcBef>
                <a:spcPts val="0"/>
              </a:spcBef>
              <a:spcAft>
                <a:spcPts val="0"/>
              </a:spcAft>
              <a:buSzPct val="102500"/>
              <a:tabLst>
                <a:tab pos="298450" algn="l"/>
              </a:tabLst>
            </a:pPr>
            <a:endParaRPr kern="0" dirty="0"/>
          </a:p>
          <a:p>
            <a:pPr marL="296863" marR="5080" indent="-214313">
              <a:spcBef>
                <a:spcPts val="0"/>
              </a:spcBef>
              <a:spcAft>
                <a:spcPts val="0"/>
              </a:spcAft>
              <a:buSzPct val="102500"/>
              <a:buChar char="•"/>
              <a:tabLst>
                <a:tab pos="298450" algn="l"/>
              </a:tabLst>
            </a:pPr>
            <a:r>
              <a:rPr kern="0" dirty="0"/>
              <a:t>If you’re working as part of a group, </a:t>
            </a:r>
            <a:r>
              <a:rPr b="1" kern="0" dirty="0"/>
              <a:t>DO </a:t>
            </a:r>
            <a:r>
              <a:rPr kern="0" dirty="0"/>
              <a:t>write up your own account, and, where  there might be shared data, </a:t>
            </a:r>
            <a:r>
              <a:rPr b="1" kern="0" dirty="0"/>
              <a:t>DO  </a:t>
            </a:r>
            <a:r>
              <a:rPr kern="0" dirty="0"/>
              <a:t>independently draw your own  conclusions from that data.</a:t>
            </a:r>
          </a:p>
        </p:txBody>
      </p:sp>
      <p:sp>
        <p:nvSpPr>
          <p:cNvPr id="6" name="object 6"/>
          <p:cNvSpPr txBox="1">
            <a:spLocks noGrp="1"/>
          </p:cNvSpPr>
          <p:nvPr>
            <p:ph sz="half" idx="3"/>
          </p:nvPr>
        </p:nvSpPr>
        <p:spPr>
          <a:xfrm>
            <a:off x="6096000" y="1188336"/>
            <a:ext cx="5589319" cy="3706143"/>
          </a:xfrm>
          <a:prstGeom prst="rect">
            <a:avLst/>
          </a:prstGeom>
          <a:solidFill>
            <a:schemeClr val="bg1"/>
          </a:solidFill>
          <a:ln>
            <a:solidFill>
              <a:srgbClr val="0077C8"/>
            </a:solidFill>
          </a:ln>
        </p:spPr>
        <p:txBody>
          <a:bodyPr vert="horz" wrap="square" lIns="0" tIns="12700" rIns="0" bIns="0" rtlCol="0">
            <a:spAutoFit/>
          </a:bodyPr>
          <a:lstStyle/>
          <a:p>
            <a:pPr marL="298450" marR="347345" indent="-215900">
              <a:spcBef>
                <a:spcPts val="0"/>
              </a:spcBef>
              <a:spcAft>
                <a:spcPts val="0"/>
              </a:spcAft>
              <a:buSzPct val="102500"/>
              <a:buFont typeface="Arial"/>
              <a:buChar char="•"/>
              <a:tabLst>
                <a:tab pos="297815" algn="l"/>
                <a:tab pos="298450" algn="l"/>
              </a:tabLst>
            </a:pPr>
            <a:r>
              <a:rPr b="1" kern="0" dirty="0"/>
              <a:t>DON’T </a:t>
            </a:r>
            <a:r>
              <a:rPr kern="0" dirty="0"/>
              <a:t>leave your work lying  around or share it with others, including on social media.</a:t>
            </a:r>
          </a:p>
          <a:p>
            <a:pPr marL="82550" marR="347345">
              <a:spcBef>
                <a:spcPts val="0"/>
              </a:spcBef>
              <a:spcAft>
                <a:spcPts val="0"/>
              </a:spcAft>
              <a:buSzPct val="102500"/>
              <a:tabLst>
                <a:tab pos="297815" algn="l"/>
                <a:tab pos="298450" algn="l"/>
              </a:tabLst>
            </a:pPr>
            <a:endParaRPr kern="0" dirty="0"/>
          </a:p>
          <a:p>
            <a:pPr marL="298450" marR="44450" indent="-215900">
              <a:spcBef>
                <a:spcPts val="0"/>
              </a:spcBef>
              <a:spcAft>
                <a:spcPts val="0"/>
              </a:spcAft>
              <a:buSzPct val="102500"/>
              <a:buChar char="•"/>
              <a:tabLst>
                <a:tab pos="297815" algn="l"/>
                <a:tab pos="298450" algn="l"/>
              </a:tabLst>
            </a:pPr>
            <a:r>
              <a:rPr kern="0" dirty="0"/>
              <a:t>The work you submit for assessment must be your own so </a:t>
            </a:r>
            <a:r>
              <a:rPr b="1" kern="0" dirty="0"/>
              <a:t>DON’T </a:t>
            </a:r>
            <a:r>
              <a:rPr kern="0" dirty="0"/>
              <a:t>copy from someone else,  including copying from sources online</a:t>
            </a:r>
            <a:r>
              <a:rPr lang="en-GB" kern="0" dirty="0"/>
              <a:t>.</a:t>
            </a:r>
          </a:p>
          <a:p>
            <a:pPr marL="82550" marR="44450">
              <a:spcBef>
                <a:spcPts val="0"/>
              </a:spcBef>
              <a:spcAft>
                <a:spcPts val="0"/>
              </a:spcAft>
              <a:buSzPct val="102500"/>
              <a:tabLst>
                <a:tab pos="297815" algn="l"/>
                <a:tab pos="298450" algn="l"/>
              </a:tabLst>
            </a:pPr>
            <a:endParaRPr lang="en-GB" kern="0" dirty="0"/>
          </a:p>
          <a:p>
            <a:pPr marL="298450" marR="44450" indent="-215900">
              <a:spcBef>
                <a:spcPts val="0"/>
              </a:spcBef>
              <a:spcAft>
                <a:spcPts val="0"/>
              </a:spcAft>
              <a:buSzPct val="102500"/>
              <a:buChar char="•"/>
              <a:tabLst>
                <a:tab pos="297815" algn="l"/>
                <a:tab pos="298450" algn="l"/>
              </a:tabLst>
            </a:pPr>
            <a:r>
              <a:rPr b="1" kern="0" dirty="0"/>
              <a:t>DON’T </a:t>
            </a:r>
            <a:r>
              <a:rPr kern="0" dirty="0"/>
              <a:t>allow anyone else to copy from you.</a:t>
            </a:r>
          </a:p>
          <a:p>
            <a:pPr marL="82550" marR="44450">
              <a:spcBef>
                <a:spcPts val="0"/>
              </a:spcBef>
              <a:spcAft>
                <a:spcPts val="0"/>
              </a:spcAft>
              <a:buSzPct val="102500"/>
              <a:tabLst>
                <a:tab pos="297815" algn="l"/>
                <a:tab pos="298450" algn="l"/>
              </a:tabLst>
            </a:pPr>
            <a:endParaRPr kern="0" dirty="0"/>
          </a:p>
          <a:p>
            <a:pPr marL="298450" marR="408940" indent="-215900">
              <a:spcBef>
                <a:spcPts val="0"/>
              </a:spcBef>
              <a:spcAft>
                <a:spcPts val="0"/>
              </a:spcAft>
              <a:buSzPct val="102500"/>
              <a:buFont typeface="Arial"/>
              <a:buChar char="•"/>
              <a:tabLst>
                <a:tab pos="297815" algn="l"/>
                <a:tab pos="298450" algn="l"/>
              </a:tabLst>
            </a:pPr>
            <a:r>
              <a:rPr b="1" kern="0" dirty="0"/>
              <a:t>DON’T </a:t>
            </a:r>
            <a:r>
              <a:rPr lang="en-GB" kern="0" dirty="0"/>
              <a:t>include</a:t>
            </a:r>
            <a:r>
              <a:rPr kern="0" dirty="0"/>
              <a:t> inappropriate, offensive or obscene material.</a:t>
            </a:r>
          </a:p>
        </p:txBody>
      </p:sp>
      <p:sp>
        <p:nvSpPr>
          <p:cNvPr id="7" name="TextBox 6">
            <a:extLst>
              <a:ext uri="{FF2B5EF4-FFF2-40B4-BE49-F238E27FC236}">
                <a16:creationId xmlns:a16="http://schemas.microsoft.com/office/drawing/2014/main" id="{605C83E2-1EEB-46F0-A5D5-45C75569C7CA}"/>
              </a:ext>
            </a:extLst>
          </p:cNvPr>
          <p:cNvSpPr txBox="1"/>
          <p:nvPr/>
        </p:nvSpPr>
        <p:spPr>
          <a:xfrm>
            <a:off x="6699471" y="5279249"/>
            <a:ext cx="4382375" cy="923330"/>
          </a:xfrm>
          <a:prstGeom prst="rect">
            <a:avLst/>
          </a:prstGeom>
          <a:noFill/>
        </p:spPr>
        <p:txBody>
          <a:bodyPr wrap="square" rtlCol="0">
            <a:spAutoFit/>
          </a:bodyPr>
          <a:lstStyle/>
          <a:p>
            <a:pPr algn="ctr"/>
            <a:r>
              <a:rPr lang="en-US" b="1" dirty="0"/>
              <a:t>**REMEMBER**</a:t>
            </a:r>
          </a:p>
          <a:p>
            <a:pPr algn="ctr"/>
            <a:r>
              <a:rPr lang="en-US" dirty="0"/>
              <a:t>THIS IS YOUR  QUALIFICATION SO IT NEEDS TO BE ALL YOUR OWN WORK!</a:t>
            </a:r>
          </a:p>
        </p:txBody>
      </p:sp>
      <p:sp>
        <p:nvSpPr>
          <p:cNvPr id="8" name="object 2">
            <a:extLst>
              <a:ext uri="{FF2B5EF4-FFF2-40B4-BE49-F238E27FC236}">
                <a16:creationId xmlns:a16="http://schemas.microsoft.com/office/drawing/2014/main" id="{833C0927-F820-4C17-89FA-A45FC585B1AE}"/>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NEA DO’s and DON’Ts</a:t>
            </a:r>
          </a:p>
        </p:txBody>
      </p:sp>
      <p:pic>
        <p:nvPicPr>
          <p:cNvPr id="2" name="Audio 1">
            <a:hlinkClick r:id="" action="ppaction://media"/>
            <a:extLst>
              <a:ext uri="{FF2B5EF4-FFF2-40B4-BE49-F238E27FC236}">
                <a16:creationId xmlns:a16="http://schemas.microsoft.com/office/drawing/2014/main" id="{942788AB-8D5F-406E-A1B1-D4A2790DFB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636"/>
    </mc:Choice>
    <mc:Fallback xmlns="">
      <p:transition spd="slow" advTm="5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a:solidFill>
                <a:srgbClr val="000000"/>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0255" y="4745642"/>
            <a:ext cx="2075523" cy="895908"/>
          </a:xfrm>
          <a:prstGeom prst="rect">
            <a:avLst/>
          </a:prstGeom>
        </p:spPr>
      </p:pic>
      <p:pic>
        <p:nvPicPr>
          <p:cNvPr id="6" name="Picture 5">
            <a:extLst>
              <a:ext uri="{FF2B5EF4-FFF2-40B4-BE49-F238E27FC236}">
                <a16:creationId xmlns:a16="http://schemas.microsoft.com/office/drawing/2014/main" id="{37B45045-DE68-4428-A7A2-F9CCD5FD58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86" t="336" r="17990" b="-336"/>
          <a:stretch/>
        </p:blipFill>
        <p:spPr>
          <a:xfrm>
            <a:off x="618565" y="1401244"/>
            <a:ext cx="4274254" cy="4240306"/>
          </a:xfrm>
          <a:prstGeom prst="ellipse">
            <a:avLst/>
          </a:prstGeom>
          <a:solidFill>
            <a:schemeClr val="bg1"/>
          </a:solidFill>
        </p:spPr>
      </p:pic>
      <p:sp>
        <p:nvSpPr>
          <p:cNvPr id="8" name="Content Placeholder 2">
            <a:extLst>
              <a:ext uri="{FF2B5EF4-FFF2-40B4-BE49-F238E27FC236}">
                <a16:creationId xmlns:a16="http://schemas.microsoft.com/office/drawing/2014/main" id="{6D0B838A-1346-41F4-94BA-B014AE285E02}"/>
              </a:ext>
            </a:extLst>
          </p:cNvPr>
          <p:cNvSpPr txBox="1">
            <a:spLocks/>
          </p:cNvSpPr>
          <p:nvPr/>
        </p:nvSpPr>
        <p:spPr>
          <a:xfrm>
            <a:off x="5124205" y="318977"/>
            <a:ext cx="5083050" cy="353002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r>
              <a:rPr lang="en-US" sz="5400" dirty="0">
                <a:solidFill>
                  <a:schemeClr val="bg1"/>
                </a:solidFill>
                <a:ea typeface="Cambria" panose="02040503050406030204" pitchFamily="18" charset="0"/>
              </a:rPr>
              <a:t>Any questions?</a:t>
            </a:r>
          </a:p>
          <a:p>
            <a:endParaRPr lang="en-US" sz="2800" dirty="0">
              <a:ea typeface="Cambria" panose="02040503050406030204" pitchFamily="18" charset="0"/>
            </a:endParaRPr>
          </a:p>
          <a:p>
            <a:pPr marL="12700" marR="5080">
              <a:lnSpc>
                <a:spcPct val="100000"/>
              </a:lnSpc>
              <a:spcBef>
                <a:spcPts val="100"/>
              </a:spcBef>
            </a:pPr>
            <a:r>
              <a:rPr lang="en-US" sz="2800" kern="0" dirty="0">
                <a:solidFill>
                  <a:srgbClr val="FFFFFF"/>
                </a:solidFill>
                <a:latin typeface="Arial"/>
                <a:cs typeface="Arial"/>
              </a:rPr>
              <a:t>If you have any questions, check with your subject teacher; they will be able to advise and guide you.</a:t>
            </a:r>
            <a:endParaRPr lang="en-US" sz="2800" kern="0" dirty="0">
              <a:latin typeface="Arial"/>
              <a:cs typeface="Arial"/>
            </a:endParaRPr>
          </a:p>
        </p:txBody>
      </p:sp>
      <p:pic>
        <p:nvPicPr>
          <p:cNvPr id="2" name="Audio 1">
            <a:hlinkClick r:id="" action="ppaction://media"/>
            <a:extLst>
              <a:ext uri="{FF2B5EF4-FFF2-40B4-BE49-F238E27FC236}">
                <a16:creationId xmlns:a16="http://schemas.microsoft.com/office/drawing/2014/main" id="{C36332E3-197F-4894-AF9B-0794664D20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xmlns:p14="http://schemas.microsoft.com/office/powerpoint/2010/main">
    <mc:Choice Requires="p14">
      <p:transition spd="slow" p14:dur="2000" advTm="14416"/>
    </mc:Choice>
    <mc:Fallback xmlns="">
      <p:transition spd="slow" advTm="1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2863" y="306589"/>
            <a:ext cx="5039995" cy="382156"/>
          </a:xfrm>
          <a:prstGeom prst="rect">
            <a:avLst/>
          </a:prstGeom>
        </p:spPr>
        <p:txBody>
          <a:bodyPr vert="horz" wrap="square" lIns="0" tIns="12700" rIns="0" bIns="0" rtlCol="0" anchor="b" anchorCtr="0">
            <a:spAutoFit/>
          </a:bodyPr>
          <a:lstStyle/>
          <a:p>
            <a:pPr marL="12700">
              <a:lnSpc>
                <a:spcPct val="100000"/>
              </a:lnSpc>
              <a:spcBef>
                <a:spcPts val="100"/>
              </a:spcBef>
            </a:pPr>
            <a:r>
              <a:rPr sz="2400" dirty="0">
                <a:solidFill>
                  <a:srgbClr val="0070C0"/>
                </a:solidFill>
              </a:rPr>
              <a:t>Aims of this resource</a:t>
            </a:r>
          </a:p>
        </p:txBody>
      </p:sp>
      <p:sp>
        <p:nvSpPr>
          <p:cNvPr id="3" name="object 3"/>
          <p:cNvSpPr txBox="1"/>
          <p:nvPr/>
        </p:nvSpPr>
        <p:spPr>
          <a:xfrm>
            <a:off x="1381898" y="1188404"/>
            <a:ext cx="9428204" cy="4778231"/>
          </a:xfrm>
          <a:prstGeom prst="rect">
            <a:avLst/>
          </a:prstGeom>
        </p:spPr>
        <p:txBody>
          <a:bodyPr vert="horz" wrap="square" lIns="0" tIns="12700" rIns="0" bIns="0" rtlCol="0">
            <a:spAutoFit/>
          </a:bodyPr>
          <a:lstStyle/>
          <a:p>
            <a:pPr marL="12700" marR="119380">
              <a:spcBef>
                <a:spcPts val="100"/>
              </a:spcBef>
            </a:pPr>
            <a:r>
              <a:rPr lang="en-US" sz="2400" b="1" kern="0" dirty="0">
                <a:cs typeface="Arial"/>
              </a:rPr>
              <a:t>Non-Examination Assessment (NEA) </a:t>
            </a:r>
            <a:r>
              <a:rPr lang="en-US" sz="2400" kern="0" dirty="0">
                <a:cs typeface="Arial"/>
              </a:rPr>
              <a:t>is the name given to any assessment that does not have a timetabled examination.</a:t>
            </a:r>
          </a:p>
          <a:p>
            <a:pPr marL="12700" marR="119380">
              <a:spcBef>
                <a:spcPts val="100"/>
              </a:spcBef>
            </a:pPr>
            <a:endParaRPr lang="en-GB" sz="2400" kern="0" dirty="0">
              <a:latin typeface="Arial"/>
              <a:cs typeface="Arial"/>
            </a:endParaRPr>
          </a:p>
          <a:p>
            <a:pPr marL="12700" marR="119380">
              <a:spcBef>
                <a:spcPts val="100"/>
              </a:spcBef>
            </a:pPr>
            <a:r>
              <a:rPr sz="2400" kern="0" dirty="0">
                <a:latin typeface="Arial"/>
                <a:cs typeface="Arial"/>
              </a:rPr>
              <a:t>This resource is designed to help you understand how to approach the NEA task. </a:t>
            </a:r>
            <a:r>
              <a:rPr lang="en-GB" sz="2400" kern="0" dirty="0">
                <a:latin typeface="Arial"/>
                <a:cs typeface="Arial"/>
              </a:rPr>
              <a:t> </a:t>
            </a:r>
            <a:r>
              <a:rPr sz="2400" kern="0" dirty="0">
                <a:latin typeface="Arial"/>
                <a:cs typeface="Arial"/>
              </a:rPr>
              <a:t>It covers how to:</a:t>
            </a:r>
          </a:p>
          <a:p>
            <a:pPr>
              <a:spcBef>
                <a:spcPts val="40"/>
              </a:spcBef>
            </a:pPr>
            <a:endParaRPr sz="2400" kern="0" dirty="0">
              <a:latin typeface="Arial"/>
              <a:cs typeface="Arial"/>
            </a:endParaRPr>
          </a:p>
          <a:p>
            <a:pPr marL="469900" marR="326390" indent="-457200">
              <a:spcAft>
                <a:spcPts val="1200"/>
              </a:spcAft>
              <a:buSzPct val="102500"/>
              <a:buChar char="•"/>
              <a:tabLst>
                <a:tab pos="469265" algn="l"/>
                <a:tab pos="469900" algn="l"/>
              </a:tabLst>
            </a:pPr>
            <a:r>
              <a:rPr sz="2400" kern="0" dirty="0">
                <a:latin typeface="Arial"/>
                <a:cs typeface="Arial"/>
              </a:rPr>
              <a:t>plan your work for Unit </a:t>
            </a:r>
            <a:r>
              <a:rPr lang="en-GB" sz="2400" kern="0" dirty="0">
                <a:latin typeface="Arial"/>
                <a:cs typeface="Arial"/>
              </a:rPr>
              <a:t>4: </a:t>
            </a:r>
            <a:r>
              <a:rPr lang="en-US" sz="2400" dirty="0"/>
              <a:t>Promoting and supporting health and well-being to achieve positive outcomes</a:t>
            </a:r>
          </a:p>
          <a:p>
            <a:pPr marL="469900" marR="326390" indent="-457200">
              <a:spcAft>
                <a:spcPts val="1200"/>
              </a:spcAft>
              <a:buSzPct val="102500"/>
              <a:buChar char="•"/>
              <a:tabLst>
                <a:tab pos="469265" algn="l"/>
                <a:tab pos="469900" algn="l"/>
              </a:tabLst>
            </a:pPr>
            <a:r>
              <a:rPr sz="2400" kern="0" dirty="0">
                <a:latin typeface="Arial"/>
                <a:cs typeface="Arial"/>
              </a:rPr>
              <a:t>help you structure </a:t>
            </a:r>
            <a:r>
              <a:rPr lang="en-GB" sz="2400" kern="0" dirty="0">
                <a:latin typeface="Arial"/>
                <a:cs typeface="Arial"/>
              </a:rPr>
              <a:t>your work</a:t>
            </a:r>
            <a:endParaRPr sz="2400" kern="0" dirty="0">
              <a:latin typeface="Arial"/>
              <a:cs typeface="Arial"/>
            </a:endParaRPr>
          </a:p>
          <a:p>
            <a:pPr marL="469900" marR="219075" indent="-457200">
              <a:buSzPct val="102500"/>
              <a:buChar char="•"/>
              <a:tabLst>
                <a:tab pos="469265" algn="l"/>
                <a:tab pos="469900" algn="l"/>
              </a:tabLst>
            </a:pPr>
            <a:r>
              <a:rPr sz="2400" kern="0" dirty="0">
                <a:latin typeface="Arial"/>
                <a:cs typeface="Arial"/>
              </a:rPr>
              <a:t>present your work in the most effective way so as to</a:t>
            </a:r>
            <a:r>
              <a:rPr lang="en-GB" sz="2400" kern="0" dirty="0">
                <a:latin typeface="Arial"/>
                <a:cs typeface="Arial"/>
              </a:rPr>
              <a:t> </a:t>
            </a:r>
            <a:r>
              <a:rPr sz="2400" kern="0" dirty="0">
                <a:latin typeface="Arial"/>
                <a:cs typeface="Arial"/>
              </a:rPr>
              <a:t>demonstrate your knowledge and understanding of </a:t>
            </a:r>
            <a:r>
              <a:rPr lang="en-US" sz="2400" kern="0" dirty="0">
                <a:cs typeface="Arial"/>
              </a:rPr>
              <a:t>how care is provided to meet the specific needs of your target group</a:t>
            </a:r>
            <a:r>
              <a:rPr lang="en-GB" sz="2400" kern="0" dirty="0">
                <a:latin typeface="Arial"/>
                <a:cs typeface="Arial"/>
              </a:rPr>
              <a:t>.</a:t>
            </a:r>
            <a:endParaRPr sz="2400" kern="0" dirty="0">
              <a:latin typeface="Arial"/>
              <a:cs typeface="Arial"/>
            </a:endParaRPr>
          </a:p>
        </p:txBody>
      </p:sp>
      <p:pic>
        <p:nvPicPr>
          <p:cNvPr id="5" name="Audio 4">
            <a:hlinkClick r:id="" action="ppaction://media"/>
            <a:extLst>
              <a:ext uri="{FF2B5EF4-FFF2-40B4-BE49-F238E27FC236}">
                <a16:creationId xmlns:a16="http://schemas.microsoft.com/office/drawing/2014/main" id="{B4B166CD-44D3-4679-9CF1-EC042232B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538"/>
    </mc:Choice>
    <mc:Fallback xmlns="">
      <p:transition spd="slow" advTm="2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711B5D4-4E12-4702-95E4-19E29171A206}"/>
              </a:ext>
            </a:extLst>
          </p:cNvPr>
          <p:cNvGrpSpPr/>
          <p:nvPr/>
        </p:nvGrpSpPr>
        <p:grpSpPr>
          <a:xfrm>
            <a:off x="2037609" y="2054267"/>
            <a:ext cx="8116783" cy="2065215"/>
            <a:chOff x="2286001" y="2374901"/>
            <a:chExt cx="8116783" cy="2065215"/>
          </a:xfrm>
        </p:grpSpPr>
        <p:sp>
          <p:nvSpPr>
            <p:cNvPr id="3" name="object 3"/>
            <p:cNvSpPr txBox="1"/>
            <p:nvPr/>
          </p:nvSpPr>
          <p:spPr>
            <a:xfrm>
              <a:off x="2922860" y="2486224"/>
              <a:ext cx="7479924" cy="1874872"/>
            </a:xfrm>
            <a:prstGeom prst="rect">
              <a:avLst/>
            </a:prstGeom>
          </p:spPr>
          <p:txBody>
            <a:bodyPr vert="horz" wrap="square" lIns="0" tIns="12700" rIns="0" bIns="0" rtlCol="0">
              <a:spAutoFit/>
            </a:bodyPr>
            <a:lstStyle/>
            <a:p>
              <a:pPr marL="12700"/>
              <a:r>
                <a:rPr sz="2400" kern="0" dirty="0">
                  <a:latin typeface="Arial"/>
                  <a:cs typeface="Arial"/>
                </a:rPr>
                <a:t>the NEA task</a:t>
              </a:r>
              <a:endParaRPr lang="en-GB" sz="2400" kern="0" dirty="0">
                <a:latin typeface="Arial"/>
                <a:cs typeface="Arial"/>
              </a:endParaRPr>
            </a:p>
            <a:p>
              <a:pPr marL="12700"/>
              <a:endParaRPr sz="2400" kern="0" dirty="0">
                <a:latin typeface="Arial"/>
                <a:cs typeface="Arial"/>
              </a:endParaRPr>
            </a:p>
            <a:p>
              <a:pPr marL="12700" marR="5080"/>
              <a:r>
                <a:rPr sz="2400" kern="0" dirty="0">
                  <a:latin typeface="Arial"/>
                  <a:cs typeface="Arial"/>
                </a:rPr>
                <a:t>the NEA assessment </a:t>
              </a:r>
              <a:r>
                <a:rPr sz="2400" kern="0" dirty="0" err="1">
                  <a:latin typeface="Arial"/>
                  <a:cs typeface="Arial"/>
                </a:rPr>
                <a:t>criteri</a:t>
              </a:r>
              <a:r>
                <a:rPr lang="en-GB" sz="2400" kern="0" dirty="0">
                  <a:latin typeface="Arial"/>
                  <a:cs typeface="Arial"/>
                </a:rPr>
                <a:t>a</a:t>
              </a:r>
            </a:p>
            <a:p>
              <a:pPr marL="12700" marR="5080"/>
              <a:endParaRPr sz="2500" kern="0" dirty="0">
                <a:latin typeface="Arial"/>
                <a:cs typeface="Arial"/>
              </a:endParaRPr>
            </a:p>
            <a:p>
              <a:pPr marL="12700"/>
              <a:r>
                <a:rPr sz="2400" kern="0" dirty="0">
                  <a:latin typeface="Arial"/>
                  <a:cs typeface="Arial"/>
                </a:rPr>
                <a:t>a note book and pen to take notes</a:t>
              </a:r>
            </a:p>
          </p:txBody>
        </p:sp>
        <p:sp>
          <p:nvSpPr>
            <p:cNvPr id="4" name="object 4"/>
            <p:cNvSpPr/>
            <p:nvPr/>
          </p:nvSpPr>
          <p:spPr>
            <a:xfrm>
              <a:off x="2286001" y="2374901"/>
              <a:ext cx="574431" cy="553915"/>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2286001" y="3124201"/>
              <a:ext cx="574431" cy="55391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286001" y="3886201"/>
              <a:ext cx="574431" cy="553915"/>
            </a:xfrm>
            <a:prstGeom prst="rect">
              <a:avLst/>
            </a:prstGeom>
            <a:blipFill>
              <a:blip r:embed="rId5" cstate="print"/>
              <a:stretch>
                <a:fillRect/>
              </a:stretch>
            </a:blipFill>
          </p:spPr>
          <p:txBody>
            <a:bodyPr wrap="square" lIns="0" tIns="0" rIns="0" bIns="0" rtlCol="0"/>
            <a:lstStyle/>
            <a:p>
              <a:endParaRPr/>
            </a:p>
          </p:txBody>
        </p:sp>
      </p:grpSp>
      <p:sp>
        <p:nvSpPr>
          <p:cNvPr id="9" name="object 2">
            <a:extLst>
              <a:ext uri="{FF2B5EF4-FFF2-40B4-BE49-F238E27FC236}">
                <a16:creationId xmlns:a16="http://schemas.microsoft.com/office/drawing/2014/main" id="{8FC6613F-A4A3-41F0-8979-EAD9BFB286EC}"/>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In front of you, you should have:</a:t>
            </a:r>
          </a:p>
        </p:txBody>
      </p:sp>
      <p:pic>
        <p:nvPicPr>
          <p:cNvPr id="2" name="Audio 1">
            <a:hlinkClick r:id="" action="ppaction://media"/>
            <a:extLst>
              <a:ext uri="{FF2B5EF4-FFF2-40B4-BE49-F238E27FC236}">
                <a16:creationId xmlns:a16="http://schemas.microsoft.com/office/drawing/2014/main" id="{832BA22D-FAA8-4038-9617-9FFD95AD85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62"/>
    </mc:Choice>
    <mc:Fallback xmlns="">
      <p:transition spd="slow" advTm="9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56805" y="1263521"/>
            <a:ext cx="9678389" cy="5180905"/>
          </a:xfrm>
          <a:prstGeom prst="rect">
            <a:avLst/>
          </a:prstGeom>
        </p:spPr>
        <p:txBody>
          <a:bodyPr vert="horz" wrap="square" lIns="0" tIns="12700" rIns="0" bIns="0" rtlCol="0">
            <a:spAutoFit/>
          </a:bodyPr>
          <a:lstStyle/>
          <a:p>
            <a:pPr marL="12700">
              <a:spcBef>
                <a:spcPts val="100"/>
              </a:spcBef>
            </a:pPr>
            <a:r>
              <a:rPr sz="2000" kern="0" dirty="0">
                <a:latin typeface="Arial"/>
                <a:cs typeface="Arial"/>
              </a:rPr>
              <a:t>The Unit 4 NEA will focus on </a:t>
            </a:r>
            <a:r>
              <a:rPr lang="en-GB" sz="2000" kern="0" dirty="0">
                <a:latin typeface="Arial"/>
                <a:cs typeface="Arial"/>
              </a:rPr>
              <a:t>four</a:t>
            </a:r>
            <a:r>
              <a:rPr sz="2000" kern="0" dirty="0">
                <a:latin typeface="Arial"/>
                <a:cs typeface="Arial"/>
              </a:rPr>
              <a:t> areas of content:</a:t>
            </a:r>
          </a:p>
          <a:p>
            <a:pPr>
              <a:spcBef>
                <a:spcPts val="50"/>
              </a:spcBef>
            </a:pPr>
            <a:endParaRPr sz="2000" kern="0" dirty="0">
              <a:latin typeface="Arial"/>
              <a:cs typeface="Arial"/>
            </a:endParaRPr>
          </a:p>
          <a:p>
            <a:pPr marL="355600" marR="184785" indent="-342900">
              <a:spcAft>
                <a:spcPts val="600"/>
              </a:spcAft>
              <a:buSzPct val="103125"/>
              <a:buAutoNum type="arabicPeriod"/>
              <a:tabLst>
                <a:tab pos="354965" algn="l"/>
                <a:tab pos="355600" algn="l"/>
              </a:tabLst>
            </a:pPr>
            <a:r>
              <a:rPr lang="en-GB" sz="2000" kern="0" dirty="0">
                <a:latin typeface="Arial"/>
                <a:cs typeface="Arial"/>
              </a:rPr>
              <a:t>How</a:t>
            </a:r>
            <a:r>
              <a:rPr sz="2000" kern="0" dirty="0">
                <a:latin typeface="Arial"/>
                <a:cs typeface="Arial"/>
              </a:rPr>
              <a:t> public health and social care, childcare and the NHS have improved the  health and well-being of the</a:t>
            </a:r>
            <a:r>
              <a:rPr lang="en-GB" sz="2000" kern="0" dirty="0">
                <a:latin typeface="Arial"/>
                <a:cs typeface="Arial"/>
              </a:rPr>
              <a:t> </a:t>
            </a:r>
            <a:r>
              <a:rPr sz="2000" kern="0" dirty="0">
                <a:latin typeface="Arial"/>
                <a:cs typeface="Arial"/>
              </a:rPr>
              <a:t>nation</a:t>
            </a:r>
          </a:p>
          <a:p>
            <a:pPr marL="355600" indent="-342900">
              <a:spcAft>
                <a:spcPts val="600"/>
              </a:spcAft>
              <a:buSzPct val="103125"/>
              <a:buAutoNum type="arabicPeriod"/>
              <a:tabLst>
                <a:tab pos="354965" algn="l"/>
                <a:tab pos="355600" algn="l"/>
              </a:tabLst>
            </a:pPr>
            <a:r>
              <a:rPr sz="2000" kern="0" dirty="0">
                <a:latin typeface="Arial"/>
                <a:cs typeface="Arial"/>
              </a:rPr>
              <a:t>How types of care can support individuals to achieve better outcomes</a:t>
            </a:r>
          </a:p>
          <a:p>
            <a:pPr marL="355600" marR="60325" indent="-342900">
              <a:spcAft>
                <a:spcPts val="600"/>
              </a:spcAft>
              <a:buSzPct val="103125"/>
              <a:buAutoNum type="arabicPeriod"/>
              <a:tabLst>
                <a:tab pos="354965" algn="l"/>
                <a:tab pos="355600" algn="l"/>
              </a:tabLst>
            </a:pPr>
            <a:r>
              <a:rPr sz="2000" kern="0" dirty="0">
                <a:latin typeface="Arial"/>
                <a:cs typeface="Arial"/>
              </a:rPr>
              <a:t>Supporting self-identity, self-worth and sense of security and resilience across the life cycle</a:t>
            </a:r>
          </a:p>
          <a:p>
            <a:pPr marL="355600" indent="-342900">
              <a:buSzPct val="103125"/>
              <a:buAutoNum type="arabicPeriod"/>
              <a:tabLst>
                <a:tab pos="354965" algn="l"/>
                <a:tab pos="355600" algn="l"/>
              </a:tabLst>
            </a:pPr>
            <a:r>
              <a:rPr sz="2000" kern="0" dirty="0">
                <a:latin typeface="Arial"/>
                <a:cs typeface="Arial"/>
              </a:rPr>
              <a:t>Meaningful activities that support and promote health, development and well-being</a:t>
            </a:r>
          </a:p>
          <a:p>
            <a:pPr>
              <a:spcBef>
                <a:spcPts val="10"/>
              </a:spcBef>
            </a:pPr>
            <a:endParaRPr sz="2000" kern="0" dirty="0">
              <a:latin typeface="Arial"/>
              <a:cs typeface="Arial"/>
            </a:endParaRPr>
          </a:p>
          <a:p>
            <a:pPr marL="12700" marR="5080"/>
            <a:r>
              <a:rPr sz="2000" kern="0" dirty="0">
                <a:latin typeface="Arial"/>
                <a:cs typeface="Arial"/>
              </a:rPr>
              <a:t>Unit 4 work will ask you to draw upon knowledge of previous units when  completing the task.</a:t>
            </a:r>
          </a:p>
          <a:p>
            <a:pPr>
              <a:spcBef>
                <a:spcPts val="35"/>
              </a:spcBef>
            </a:pPr>
            <a:endParaRPr sz="2000" kern="0" dirty="0">
              <a:latin typeface="Arial"/>
              <a:cs typeface="Arial"/>
            </a:endParaRPr>
          </a:p>
          <a:p>
            <a:pPr marL="12700"/>
            <a:r>
              <a:rPr sz="2000" kern="0" dirty="0">
                <a:latin typeface="Arial"/>
                <a:cs typeface="Arial"/>
              </a:rPr>
              <a:t>Unit 4 is worth 30% of the </a:t>
            </a:r>
            <a:r>
              <a:rPr sz="2000" b="1" kern="0" dirty="0">
                <a:latin typeface="Arial"/>
                <a:cs typeface="Arial"/>
              </a:rPr>
              <a:t>double award</a:t>
            </a:r>
            <a:r>
              <a:rPr lang="en-GB" sz="2000" b="1" kern="0" dirty="0">
                <a:latin typeface="Arial"/>
                <a:cs typeface="Arial"/>
              </a:rPr>
              <a:t> </a:t>
            </a:r>
            <a:r>
              <a:rPr sz="2000" kern="0" dirty="0">
                <a:latin typeface="Arial"/>
                <a:cs typeface="Arial"/>
              </a:rPr>
              <a:t>qualification.</a:t>
            </a:r>
          </a:p>
          <a:p>
            <a:pPr>
              <a:spcBef>
                <a:spcPts val="30"/>
              </a:spcBef>
            </a:pPr>
            <a:endParaRPr sz="2000" kern="0" dirty="0">
              <a:latin typeface="Arial"/>
              <a:cs typeface="Arial"/>
            </a:endParaRPr>
          </a:p>
          <a:p>
            <a:pPr marL="12700" marR="64135"/>
            <a:r>
              <a:rPr lang="en-US" sz="2000" kern="0" dirty="0">
                <a:latin typeface="Arial"/>
                <a:cs typeface="Arial"/>
              </a:rPr>
              <a:t>These tasks will be introduced to you by your teacher at the start of the year of submission.</a:t>
            </a:r>
          </a:p>
        </p:txBody>
      </p:sp>
      <p:sp>
        <p:nvSpPr>
          <p:cNvPr id="4" name="object 2">
            <a:extLst>
              <a:ext uri="{FF2B5EF4-FFF2-40B4-BE49-F238E27FC236}">
                <a16:creationId xmlns:a16="http://schemas.microsoft.com/office/drawing/2014/main" id="{D6765C06-9303-497C-B1A3-8E93BDE17BD1}"/>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Unit 4 NEA</a:t>
            </a:r>
          </a:p>
        </p:txBody>
      </p:sp>
      <p:pic>
        <p:nvPicPr>
          <p:cNvPr id="6" name="Audio 5">
            <a:hlinkClick r:id="" action="ppaction://media"/>
            <a:extLst>
              <a:ext uri="{FF2B5EF4-FFF2-40B4-BE49-F238E27FC236}">
                <a16:creationId xmlns:a16="http://schemas.microsoft.com/office/drawing/2014/main" id="{779614CC-4754-4FB9-9CFA-E6A733EABF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795"/>
    </mc:Choice>
    <mc:Fallback xmlns="">
      <p:transition spd="slow" advTm="4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25083" y="1257169"/>
            <a:ext cx="11341833" cy="5052665"/>
          </a:xfrm>
          <a:prstGeom prst="rect">
            <a:avLst/>
          </a:prstGeom>
        </p:spPr>
        <p:txBody>
          <a:bodyPr vert="horz" wrap="square" lIns="0" tIns="12700" rIns="0" bIns="0" rtlCol="0">
            <a:spAutoFit/>
          </a:bodyPr>
          <a:lstStyle/>
          <a:p>
            <a:pPr marL="12700" marR="43815">
              <a:spcBef>
                <a:spcPts val="100"/>
              </a:spcBef>
            </a:pPr>
            <a:r>
              <a:rPr sz="2000" b="1" kern="0" dirty="0">
                <a:latin typeface="Arial" panose="020B0604020202020204" pitchFamily="34" charset="0"/>
                <a:cs typeface="Arial" panose="020B0604020202020204" pitchFamily="34" charset="0"/>
              </a:rPr>
              <a:t>Unit 4 </a:t>
            </a:r>
            <a:r>
              <a:rPr sz="2000" kern="0" dirty="0">
                <a:latin typeface="Arial" panose="020B0604020202020204" pitchFamily="34" charset="0"/>
                <a:cs typeface="Arial" panose="020B0604020202020204" pitchFamily="34" charset="0"/>
              </a:rPr>
              <a:t>will assess your knowledge, understanding and skills in relation to meaningful activities to meet</a:t>
            </a:r>
            <a:r>
              <a:rPr lang="en-GB" sz="2000" kern="0" dirty="0">
                <a:latin typeface="Arial" panose="020B0604020202020204" pitchFamily="34" charset="0"/>
                <a:cs typeface="Arial" panose="020B0604020202020204" pitchFamily="34" charset="0"/>
              </a:rPr>
              <a:t> </a:t>
            </a:r>
            <a:r>
              <a:rPr sz="2000" kern="0" dirty="0">
                <a:latin typeface="Arial" panose="020B0604020202020204" pitchFamily="34" charset="0"/>
                <a:cs typeface="Arial" panose="020B0604020202020204" pitchFamily="34" charset="0"/>
              </a:rPr>
              <a:t>the need</a:t>
            </a:r>
            <a:r>
              <a:rPr lang="en-GB" sz="2000" kern="0" dirty="0">
                <a:latin typeface="Arial" panose="020B0604020202020204" pitchFamily="34" charset="0"/>
                <a:cs typeface="Arial" panose="020B0604020202020204" pitchFamily="34" charset="0"/>
              </a:rPr>
              <a:t>s</a:t>
            </a:r>
            <a:r>
              <a:rPr sz="2000" kern="0" dirty="0">
                <a:latin typeface="Arial" panose="020B0604020202020204" pitchFamily="34" charset="0"/>
                <a:cs typeface="Arial" panose="020B0604020202020204" pitchFamily="34" charset="0"/>
              </a:rPr>
              <a:t> of your chosen target group, and which help to promote self-identity, self-worth, sense of security or resilience.</a:t>
            </a:r>
          </a:p>
          <a:p>
            <a:pPr>
              <a:spcBef>
                <a:spcPts val="30"/>
              </a:spcBef>
            </a:pPr>
            <a:endParaRPr sz="2000" kern="0" dirty="0">
              <a:latin typeface="Arial" panose="020B0604020202020204" pitchFamily="34" charset="0"/>
              <a:cs typeface="Arial" panose="020B0604020202020204" pitchFamily="34" charset="0"/>
            </a:endParaRPr>
          </a:p>
          <a:p>
            <a:pPr marL="12700" marR="544195" algn="ctr"/>
            <a:r>
              <a:rPr lang="en-GB" sz="2000" b="1" kern="0" dirty="0">
                <a:latin typeface="Arial" panose="020B0604020202020204" pitchFamily="34" charset="0"/>
                <a:cs typeface="Arial" panose="020B0604020202020204" pitchFamily="34" charset="0"/>
              </a:rPr>
              <a:t>** M</a:t>
            </a:r>
            <a:r>
              <a:rPr sz="2000" b="1" kern="0" dirty="0" err="1">
                <a:latin typeface="Arial" panose="020B0604020202020204" pitchFamily="34" charset="0"/>
                <a:cs typeface="Arial" panose="020B0604020202020204" pitchFamily="34" charset="0"/>
              </a:rPr>
              <a:t>ake</a:t>
            </a:r>
            <a:r>
              <a:rPr sz="2000" b="1" kern="0" dirty="0">
                <a:latin typeface="Arial" panose="020B0604020202020204" pitchFamily="34" charset="0"/>
                <a:cs typeface="Arial" panose="020B0604020202020204" pitchFamily="34" charset="0"/>
              </a:rPr>
              <a:t> sure that </a:t>
            </a:r>
            <a:r>
              <a:rPr lang="en-US" sz="2000" b="1" kern="0" dirty="0">
                <a:latin typeface="Arial" panose="020B0604020202020204" pitchFamily="34" charset="0"/>
                <a:cs typeface="Arial" panose="020B0604020202020204" pitchFamily="34" charset="0"/>
              </a:rPr>
              <a:t>you focus on a different target group with a different condition from the one you selected for </a:t>
            </a:r>
            <a:r>
              <a:rPr sz="2000" b="1" kern="0" dirty="0">
                <a:latin typeface="Arial" panose="020B0604020202020204" pitchFamily="34" charset="0"/>
                <a:cs typeface="Arial" panose="020B0604020202020204" pitchFamily="34" charset="0"/>
              </a:rPr>
              <a:t>Unit </a:t>
            </a:r>
            <a:r>
              <a:rPr lang="en-GB" sz="2000" b="1" kern="0" dirty="0">
                <a:latin typeface="Arial" panose="020B0604020202020204" pitchFamily="34" charset="0"/>
                <a:cs typeface="Arial" panose="020B0604020202020204" pitchFamily="34" charset="0"/>
              </a:rPr>
              <a:t>2! **</a:t>
            </a:r>
          </a:p>
          <a:p>
            <a:pPr marL="12700" marR="544195"/>
            <a:endParaRPr sz="2000" b="1" kern="0" dirty="0">
              <a:latin typeface="Arial" panose="020B0604020202020204" pitchFamily="34" charset="0"/>
              <a:cs typeface="Arial" panose="020B0604020202020204" pitchFamily="34" charset="0"/>
            </a:endParaRPr>
          </a:p>
          <a:p>
            <a:pPr marL="12700">
              <a:spcAft>
                <a:spcPts val="600"/>
              </a:spcAft>
            </a:pPr>
            <a:r>
              <a:rPr lang="en-GB" sz="2000" kern="0" dirty="0">
                <a:latin typeface="Arial" panose="020B0604020202020204" pitchFamily="34" charset="0"/>
                <a:cs typeface="Arial" panose="020B0604020202020204" pitchFamily="34" charset="0"/>
              </a:rPr>
              <a:t>Unit 4</a:t>
            </a:r>
            <a:r>
              <a:rPr sz="2000" kern="0" dirty="0">
                <a:latin typeface="Arial" panose="020B0604020202020204" pitchFamily="34" charset="0"/>
                <a:cs typeface="Arial" panose="020B0604020202020204" pitchFamily="34" charset="0"/>
              </a:rPr>
              <a:t> requires you to produce a report which evidences the following:</a:t>
            </a:r>
          </a:p>
          <a:p>
            <a:pPr marL="534988" marR="137795" indent="-522288">
              <a:spcBef>
                <a:spcPts val="70"/>
              </a:spcBef>
              <a:spcAft>
                <a:spcPts val="600"/>
              </a:spcAft>
              <a:buSzPct val="103125"/>
            </a:pPr>
            <a:r>
              <a:rPr lang="en-GB" sz="2000" kern="0" dirty="0">
                <a:latin typeface="Arial" panose="020B0604020202020204" pitchFamily="34" charset="0"/>
                <a:cs typeface="Arial" panose="020B0604020202020204" pitchFamily="34" charset="0"/>
              </a:rPr>
              <a:t>(a)	investigate </a:t>
            </a:r>
            <a:r>
              <a:rPr sz="2000" kern="0" dirty="0">
                <a:latin typeface="Arial" panose="020B0604020202020204" pitchFamily="34" charset="0"/>
                <a:cs typeface="Arial" panose="020B0604020202020204" pitchFamily="34" charset="0"/>
              </a:rPr>
              <a:t>how different types of care meet the specific needs of a chosen target group</a:t>
            </a:r>
          </a:p>
          <a:p>
            <a:pPr marL="534988" indent="-522288">
              <a:spcAft>
                <a:spcPts val="600"/>
              </a:spcAft>
              <a:buSzPct val="103125"/>
            </a:pPr>
            <a:r>
              <a:rPr lang="en-GB" sz="2000" kern="0" dirty="0">
                <a:latin typeface="Arial" panose="020B0604020202020204" pitchFamily="34" charset="0"/>
                <a:cs typeface="Arial" panose="020B0604020202020204" pitchFamily="34" charset="0"/>
              </a:rPr>
              <a:t>(b)	analyse</a:t>
            </a:r>
            <a:r>
              <a:rPr sz="2000" kern="0" dirty="0">
                <a:latin typeface="Arial" panose="020B0604020202020204" pitchFamily="34" charset="0"/>
                <a:cs typeface="Arial" panose="020B0604020202020204" pitchFamily="34" charset="0"/>
              </a:rPr>
              <a:t> how both local and national trends, demographics and government initiatives affect</a:t>
            </a:r>
            <a:r>
              <a:rPr lang="en-GB" sz="2000" kern="0" dirty="0">
                <a:latin typeface="Arial" panose="020B0604020202020204" pitchFamily="34" charset="0"/>
                <a:cs typeface="Arial" panose="020B0604020202020204" pitchFamily="34" charset="0"/>
              </a:rPr>
              <a:t> </a:t>
            </a:r>
            <a:r>
              <a:rPr sz="2000" kern="0" dirty="0">
                <a:latin typeface="Arial" panose="020B0604020202020204" pitchFamily="34" charset="0"/>
                <a:cs typeface="Arial" panose="020B0604020202020204" pitchFamily="34" charset="0"/>
              </a:rPr>
              <a:t>the provision of care for your chosen target group</a:t>
            </a:r>
          </a:p>
          <a:p>
            <a:pPr marL="534988" marR="196215" indent="-522288">
              <a:spcBef>
                <a:spcPts val="90"/>
              </a:spcBef>
              <a:spcAft>
                <a:spcPts val="600"/>
              </a:spcAft>
              <a:buSzPct val="103125"/>
            </a:pPr>
            <a:r>
              <a:rPr lang="en-GB" sz="2000" kern="0" dirty="0">
                <a:latin typeface="Arial" panose="020B0604020202020204" pitchFamily="34" charset="0"/>
                <a:cs typeface="Arial" panose="020B0604020202020204" pitchFamily="34" charset="0"/>
              </a:rPr>
              <a:t>(c)	investigate </a:t>
            </a:r>
            <a:r>
              <a:rPr sz="2000" kern="0" dirty="0">
                <a:latin typeface="Arial" panose="020B0604020202020204" pitchFamily="34" charset="0"/>
                <a:cs typeface="Arial" panose="020B0604020202020204" pitchFamily="34" charset="0"/>
              </a:rPr>
              <a:t>meaningful activities </a:t>
            </a:r>
            <a:r>
              <a:rPr lang="en-GB" sz="2000" kern="0" dirty="0">
                <a:latin typeface="Arial" panose="020B0604020202020204" pitchFamily="34" charset="0"/>
                <a:cs typeface="Arial" panose="020B0604020202020204" pitchFamily="34" charset="0"/>
              </a:rPr>
              <a:t>to</a:t>
            </a:r>
            <a:r>
              <a:rPr sz="2000" kern="0" dirty="0">
                <a:latin typeface="Arial" panose="020B0604020202020204" pitchFamily="34" charset="0"/>
                <a:cs typeface="Arial" panose="020B0604020202020204" pitchFamily="34" charset="0"/>
              </a:rPr>
              <a:t> meet a specific need of your chosen target group</a:t>
            </a:r>
          </a:p>
          <a:p>
            <a:pPr marL="534988" marR="41275" indent="-522288">
              <a:spcBef>
                <a:spcPts val="50"/>
              </a:spcBef>
              <a:spcAft>
                <a:spcPts val="600"/>
              </a:spcAft>
              <a:buSzPct val="103125"/>
            </a:pPr>
            <a:r>
              <a:rPr lang="en-GB" sz="2000" kern="0" dirty="0">
                <a:latin typeface="Arial" panose="020B0604020202020204" pitchFamily="34" charset="0"/>
                <a:cs typeface="Arial" panose="020B0604020202020204" pitchFamily="34" charset="0"/>
              </a:rPr>
              <a:t>(d)	plan</a:t>
            </a:r>
            <a:r>
              <a:rPr sz="2000" kern="0" dirty="0">
                <a:latin typeface="Arial" panose="020B0604020202020204" pitchFamily="34" charset="0"/>
                <a:cs typeface="Arial" panose="020B0604020202020204" pitchFamily="34" charset="0"/>
              </a:rPr>
              <a:t> and produce a meaningful activity to meet a specific need of your chosen target group  and which helps to promote self-identity, self-wort</a:t>
            </a:r>
            <a:r>
              <a:rPr lang="en-GB" sz="2000" kern="0" dirty="0">
                <a:latin typeface="Arial" panose="020B0604020202020204" pitchFamily="34" charset="0"/>
                <a:cs typeface="Arial" panose="020B0604020202020204" pitchFamily="34" charset="0"/>
              </a:rPr>
              <a:t>h</a:t>
            </a:r>
            <a:r>
              <a:rPr sz="2000" kern="0" dirty="0">
                <a:latin typeface="Arial" panose="020B0604020202020204" pitchFamily="34" charset="0"/>
                <a:cs typeface="Arial" panose="020B0604020202020204" pitchFamily="34" charset="0"/>
              </a:rPr>
              <a:t>, sense of security or resilience</a:t>
            </a:r>
          </a:p>
          <a:p>
            <a:pPr marL="534988" indent="-522288">
              <a:buSzPct val="103125"/>
            </a:pPr>
            <a:r>
              <a:rPr lang="en-GB" sz="2000" kern="0" dirty="0">
                <a:latin typeface="Arial" panose="020B0604020202020204" pitchFamily="34" charset="0"/>
                <a:cs typeface="Arial" panose="020B0604020202020204" pitchFamily="34" charset="0"/>
              </a:rPr>
              <a:t>(e)	analyse</a:t>
            </a:r>
            <a:r>
              <a:rPr sz="2000" kern="0" dirty="0">
                <a:latin typeface="Arial" panose="020B0604020202020204" pitchFamily="34" charset="0"/>
                <a:cs typeface="Arial" panose="020B0604020202020204" pitchFamily="34" charset="0"/>
              </a:rPr>
              <a:t> and evaluate your</a:t>
            </a:r>
            <a:r>
              <a:rPr lang="en-GB" sz="2000" kern="0" dirty="0">
                <a:latin typeface="Arial" panose="020B0604020202020204" pitchFamily="34" charset="0"/>
                <a:cs typeface="Arial" panose="020B0604020202020204" pitchFamily="34" charset="0"/>
              </a:rPr>
              <a:t> </a:t>
            </a:r>
            <a:r>
              <a:rPr sz="2000" kern="0" dirty="0">
                <a:latin typeface="Arial" panose="020B0604020202020204" pitchFamily="34" charset="0"/>
                <a:cs typeface="Arial" panose="020B0604020202020204" pitchFamily="34" charset="0"/>
              </a:rPr>
              <a:t>work</a:t>
            </a:r>
          </a:p>
        </p:txBody>
      </p:sp>
      <p:sp>
        <p:nvSpPr>
          <p:cNvPr id="4" name="object 2">
            <a:extLst>
              <a:ext uri="{FF2B5EF4-FFF2-40B4-BE49-F238E27FC236}">
                <a16:creationId xmlns:a16="http://schemas.microsoft.com/office/drawing/2014/main" id="{4ACB8D34-174B-489B-A0C7-17F0B7ACD66C}"/>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Introduction to the task/brief</a:t>
            </a:r>
          </a:p>
        </p:txBody>
      </p:sp>
      <p:pic>
        <p:nvPicPr>
          <p:cNvPr id="2" name="Audio 1">
            <a:hlinkClick r:id="" action="ppaction://media"/>
            <a:extLst>
              <a:ext uri="{FF2B5EF4-FFF2-40B4-BE49-F238E27FC236}">
                <a16:creationId xmlns:a16="http://schemas.microsoft.com/office/drawing/2014/main" id="{CBBA5CF5-DD8D-4824-A824-11DC44E211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691"/>
    </mc:Choice>
    <mc:Fallback xmlns="">
      <p:transition spd="slow" advTm="6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929130" y="1422072"/>
            <a:ext cx="8333740" cy="4642296"/>
          </a:xfrm>
          <a:prstGeom prst="rect">
            <a:avLst/>
          </a:prstGeom>
        </p:spPr>
        <p:txBody>
          <a:bodyPr vert="horz" wrap="square" lIns="0" tIns="12700" rIns="0" bIns="0" rtlCol="0">
            <a:spAutoFit/>
          </a:bodyPr>
          <a:lstStyle/>
          <a:p>
            <a:pPr marL="298450" indent="-285750">
              <a:spcBef>
                <a:spcPts val="100"/>
              </a:spcBef>
              <a:buSzPct val="102777"/>
              <a:buChar char="•"/>
              <a:tabLst>
                <a:tab pos="297815" algn="l"/>
                <a:tab pos="298450" algn="l"/>
              </a:tabLst>
            </a:pPr>
            <a:r>
              <a:rPr lang="en-GB" sz="2000" kern="0" dirty="0">
                <a:cs typeface="Arial"/>
              </a:rPr>
              <a:t>You</a:t>
            </a:r>
            <a:r>
              <a:rPr sz="2000" kern="0" dirty="0">
                <a:cs typeface="Arial"/>
              </a:rPr>
              <a:t> will have approximately </a:t>
            </a:r>
            <a:r>
              <a:rPr sz="2000" b="1" kern="0" dirty="0">
                <a:cs typeface="Trebuchet MS"/>
              </a:rPr>
              <a:t>25 hours </a:t>
            </a:r>
            <a:r>
              <a:rPr sz="2000" kern="0" dirty="0">
                <a:cs typeface="Arial"/>
              </a:rPr>
              <a:t>to complete Unit 4</a:t>
            </a:r>
            <a:r>
              <a:rPr lang="en-GB" sz="2000" kern="0" dirty="0">
                <a:cs typeface="Arial"/>
              </a:rPr>
              <a:t>.</a:t>
            </a:r>
          </a:p>
          <a:p>
            <a:pPr marL="12700">
              <a:spcBef>
                <a:spcPts val="100"/>
              </a:spcBef>
              <a:buSzPct val="102777"/>
              <a:tabLst>
                <a:tab pos="297815" algn="l"/>
                <a:tab pos="298450" algn="l"/>
              </a:tabLst>
            </a:pPr>
            <a:endParaRPr sz="2000" kern="0" dirty="0">
              <a:cs typeface="Arial"/>
            </a:endParaRPr>
          </a:p>
          <a:p>
            <a:pPr marL="298450" marR="280035" indent="-285750">
              <a:buSzPct val="102777"/>
              <a:buChar char="•"/>
              <a:tabLst>
                <a:tab pos="297815" algn="l"/>
                <a:tab pos="298450" algn="l"/>
              </a:tabLst>
            </a:pPr>
            <a:r>
              <a:rPr lang="en-GB" sz="2000" kern="0" dirty="0">
                <a:cs typeface="Arial"/>
              </a:rPr>
              <a:t>These</a:t>
            </a:r>
            <a:r>
              <a:rPr sz="2000" kern="0" dirty="0">
                <a:cs typeface="Arial"/>
              </a:rPr>
              <a:t> times refer to work completed under direct supervision in your class with your teacher</a:t>
            </a:r>
            <a:r>
              <a:rPr lang="en-GB" sz="2000" kern="0" dirty="0">
                <a:cs typeface="Arial"/>
              </a:rPr>
              <a:t>.</a:t>
            </a:r>
          </a:p>
          <a:p>
            <a:pPr marL="298450" marR="280035" indent="-285750">
              <a:buSzPct val="102777"/>
              <a:buChar char="•"/>
              <a:tabLst>
                <a:tab pos="297815" algn="l"/>
                <a:tab pos="298450" algn="l"/>
              </a:tabLst>
            </a:pPr>
            <a:endParaRPr sz="2000" kern="0" dirty="0">
              <a:cs typeface="Arial"/>
            </a:endParaRPr>
          </a:p>
          <a:p>
            <a:pPr marL="298450" marR="5080" indent="-285750">
              <a:buSzPct val="102777"/>
              <a:buChar char="•"/>
              <a:tabLst>
                <a:tab pos="297815" algn="l"/>
                <a:tab pos="298450" algn="l"/>
              </a:tabLst>
            </a:pPr>
            <a:r>
              <a:rPr lang="en-GB" sz="2000" kern="0" dirty="0">
                <a:cs typeface="Arial"/>
              </a:rPr>
              <a:t>This</a:t>
            </a:r>
            <a:r>
              <a:rPr sz="2000" kern="0" dirty="0">
                <a:cs typeface="Arial"/>
              </a:rPr>
              <a:t> time does not include investigation and research which can be undertaken outside the supervised time, and does not need to be logged as counting towards the times noted above</a:t>
            </a:r>
            <a:r>
              <a:rPr lang="en-GB" sz="2000" kern="0" dirty="0">
                <a:cs typeface="Arial"/>
              </a:rPr>
              <a:t>.</a:t>
            </a:r>
          </a:p>
          <a:p>
            <a:pPr marL="298450" marR="5080" indent="-285750">
              <a:buSzPct val="102777"/>
              <a:buChar char="•"/>
              <a:tabLst>
                <a:tab pos="297815" algn="l"/>
                <a:tab pos="298450" algn="l"/>
              </a:tabLst>
            </a:pPr>
            <a:endParaRPr sz="2000" kern="0" dirty="0">
              <a:cs typeface="Arial"/>
            </a:endParaRPr>
          </a:p>
          <a:p>
            <a:pPr marL="298450" indent="-285750">
              <a:buSzPct val="102777"/>
              <a:buChar char="•"/>
              <a:tabLst>
                <a:tab pos="297815" algn="l"/>
                <a:tab pos="298450" algn="l"/>
              </a:tabLst>
            </a:pPr>
            <a:r>
              <a:rPr lang="en-GB" sz="2000" kern="0" dirty="0">
                <a:cs typeface="Arial"/>
              </a:rPr>
              <a:t>The</a:t>
            </a:r>
            <a:r>
              <a:rPr sz="2000" kern="0" dirty="0">
                <a:cs typeface="Arial"/>
              </a:rPr>
              <a:t> NEA tasks do not have a required or recommended length in words or pages</a:t>
            </a:r>
            <a:r>
              <a:rPr lang="en-GB" sz="2000" kern="0" dirty="0">
                <a:cs typeface="Arial"/>
              </a:rPr>
              <a:t>.</a:t>
            </a:r>
          </a:p>
          <a:p>
            <a:pPr marL="12700">
              <a:buSzPct val="102777"/>
              <a:tabLst>
                <a:tab pos="297815" algn="l"/>
                <a:tab pos="298450" algn="l"/>
              </a:tabLst>
            </a:pPr>
            <a:endParaRPr sz="2000" kern="0" dirty="0">
              <a:cs typeface="Arial"/>
            </a:endParaRPr>
          </a:p>
          <a:p>
            <a:pPr marL="298450" marR="531495" indent="-285750">
              <a:buSzPct val="102777"/>
              <a:buChar char="•"/>
              <a:tabLst>
                <a:tab pos="297815" algn="l"/>
                <a:tab pos="298450" algn="l"/>
              </a:tabLst>
            </a:pPr>
            <a:r>
              <a:rPr lang="en-GB" sz="2000" kern="0" dirty="0">
                <a:cs typeface="Arial"/>
              </a:rPr>
              <a:t>You</a:t>
            </a:r>
            <a:r>
              <a:rPr sz="2000" kern="0" dirty="0">
                <a:cs typeface="Arial"/>
              </a:rPr>
              <a:t> must meet the deadlines your teacher gives you</a:t>
            </a:r>
            <a:r>
              <a:rPr lang="en-GB" sz="2000" kern="0" dirty="0">
                <a:cs typeface="Arial"/>
              </a:rPr>
              <a:t>,</a:t>
            </a:r>
            <a:r>
              <a:rPr sz="2000" kern="0" dirty="0">
                <a:cs typeface="Arial"/>
              </a:rPr>
              <a:t> and</a:t>
            </a:r>
            <a:r>
              <a:rPr lang="en-GB" sz="2000" kern="0" dirty="0">
                <a:cs typeface="Arial"/>
              </a:rPr>
              <a:t>,</a:t>
            </a:r>
            <a:r>
              <a:rPr sz="2000" kern="0" dirty="0">
                <a:cs typeface="Arial"/>
              </a:rPr>
              <a:t> during the write-up period</a:t>
            </a:r>
            <a:r>
              <a:rPr lang="en-GB" sz="2000" kern="0" dirty="0">
                <a:cs typeface="Arial"/>
              </a:rPr>
              <a:t>,</a:t>
            </a:r>
            <a:r>
              <a:rPr sz="2000" kern="0" dirty="0">
                <a:cs typeface="Arial"/>
              </a:rPr>
              <a:t> your work should always remain with your teacher in your classroom</a:t>
            </a:r>
            <a:r>
              <a:rPr lang="en-GB" sz="2000" kern="0" dirty="0">
                <a:cs typeface="Arial"/>
              </a:rPr>
              <a:t>.</a:t>
            </a:r>
          </a:p>
        </p:txBody>
      </p:sp>
      <p:sp>
        <p:nvSpPr>
          <p:cNvPr id="4" name="object 2">
            <a:extLst>
              <a:ext uri="{FF2B5EF4-FFF2-40B4-BE49-F238E27FC236}">
                <a16:creationId xmlns:a16="http://schemas.microsoft.com/office/drawing/2014/main" id="{9DCA2C7E-FCEE-4B4F-8C0A-CCF1CB5CBE7D}"/>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Before you begin</a:t>
            </a:r>
          </a:p>
        </p:txBody>
      </p:sp>
      <p:pic>
        <p:nvPicPr>
          <p:cNvPr id="2" name="Audio 1">
            <a:hlinkClick r:id="" action="ppaction://media"/>
            <a:extLst>
              <a:ext uri="{FF2B5EF4-FFF2-40B4-BE49-F238E27FC236}">
                <a16:creationId xmlns:a16="http://schemas.microsoft.com/office/drawing/2014/main" id="{C9A8A529-AB29-42CC-9F00-1F6E25985C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305"/>
    </mc:Choice>
    <mc:Fallback xmlns="">
      <p:transition spd="slow" advTm="4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1904627" y="1524001"/>
            <a:ext cx="8866291" cy="4026743"/>
          </a:xfrm>
          <a:prstGeom prst="rect">
            <a:avLst/>
          </a:prstGeom>
        </p:spPr>
        <p:txBody>
          <a:bodyPr vert="horz" wrap="square" lIns="0" tIns="12700" rIns="0" bIns="0" rtlCol="0">
            <a:spAutoFit/>
          </a:bodyPr>
          <a:lstStyle/>
          <a:p>
            <a:pPr marL="149860" marR="138430" algn="ctr">
              <a:spcBef>
                <a:spcPts val="100"/>
              </a:spcBef>
            </a:pPr>
            <a:r>
              <a:rPr sz="2000" b="1" kern="0" dirty="0"/>
              <a:t>All work should be </a:t>
            </a:r>
            <a:r>
              <a:rPr lang="en-GB" sz="2000" b="1" kern="0" dirty="0"/>
              <a:t>completed</a:t>
            </a:r>
            <a:r>
              <a:rPr sz="2000" b="1" kern="0" dirty="0"/>
              <a:t> individually</a:t>
            </a:r>
            <a:r>
              <a:rPr lang="en-GB" sz="2000" b="1" kern="0" dirty="0"/>
              <a:t>.</a:t>
            </a:r>
          </a:p>
          <a:p>
            <a:pPr marL="149860" marR="138430" algn="ctr">
              <a:spcBef>
                <a:spcPts val="100"/>
              </a:spcBef>
            </a:pPr>
            <a:r>
              <a:rPr lang="en-GB" sz="2000" b="1" kern="0" dirty="0"/>
              <a:t>You</a:t>
            </a:r>
            <a:r>
              <a:rPr sz="2000" b="1" kern="0" dirty="0"/>
              <a:t> should not be </a:t>
            </a:r>
            <a:r>
              <a:rPr lang="en-GB" sz="2000" b="1" kern="0" dirty="0"/>
              <a:t>done</a:t>
            </a:r>
            <a:r>
              <a:rPr sz="2000" b="1" kern="0" dirty="0"/>
              <a:t> working together with </a:t>
            </a:r>
            <a:r>
              <a:rPr lang="en-GB" sz="2000" b="1" kern="0" dirty="0"/>
              <a:t>anyone else.</a:t>
            </a:r>
            <a:endParaRPr sz="2000" b="1" kern="0" dirty="0"/>
          </a:p>
          <a:p>
            <a:pPr marL="8255" algn="ctr">
              <a:spcBef>
                <a:spcPts val="30"/>
              </a:spcBef>
            </a:pPr>
            <a:endParaRPr lang="en-GB" sz="2000" kern="0" dirty="0"/>
          </a:p>
          <a:p>
            <a:pPr marL="8255" algn="ctr">
              <a:spcBef>
                <a:spcPts val="30"/>
              </a:spcBef>
            </a:pPr>
            <a:endParaRPr sz="2000" kern="0" dirty="0"/>
          </a:p>
          <a:p>
            <a:pPr marL="20955" marR="5080" algn="ctr">
              <a:spcBef>
                <a:spcPts val="0"/>
              </a:spcBef>
              <a:spcAft>
                <a:spcPts val="0"/>
              </a:spcAft>
            </a:pPr>
            <a:r>
              <a:rPr lang="en-GB" sz="2000" kern="0" dirty="0"/>
              <a:t>You should c</a:t>
            </a:r>
            <a:r>
              <a:rPr sz="2000" kern="0" dirty="0"/>
              <a:t>ho</a:t>
            </a:r>
            <a:r>
              <a:rPr lang="en-GB" sz="2000" kern="0" dirty="0"/>
              <a:t>o</a:t>
            </a:r>
            <a:r>
              <a:rPr sz="2000" kern="0" dirty="0"/>
              <a:t>se your own set target group with a specific condition or specific needs.</a:t>
            </a:r>
          </a:p>
          <a:p>
            <a:pPr marL="8255"/>
            <a:endParaRPr sz="2000" kern="0" dirty="0"/>
          </a:p>
          <a:p>
            <a:pPr marL="8255">
              <a:spcBef>
                <a:spcPts val="10"/>
              </a:spcBef>
            </a:pPr>
            <a:endParaRPr sz="2000" kern="0" dirty="0"/>
          </a:p>
          <a:p>
            <a:pPr marL="8255" algn="ctr"/>
            <a:endParaRPr lang="en-GB" sz="2000" kern="0" dirty="0"/>
          </a:p>
          <a:p>
            <a:pPr marL="8255" algn="ctr"/>
            <a:r>
              <a:rPr sz="2000" kern="0" dirty="0"/>
              <a:t>This allows for individual work throughout.</a:t>
            </a:r>
          </a:p>
        </p:txBody>
      </p:sp>
      <p:sp>
        <p:nvSpPr>
          <p:cNvPr id="5" name="object 5"/>
          <p:cNvSpPr/>
          <p:nvPr/>
        </p:nvSpPr>
        <p:spPr>
          <a:xfrm>
            <a:off x="6187647" y="4226863"/>
            <a:ext cx="300249" cy="423080"/>
          </a:xfrm>
          <a:prstGeom prst="rect">
            <a:avLst/>
          </a:prstGeom>
          <a:blipFill>
            <a:blip r:embed="rId5" cstate="print"/>
            <a:stretch>
              <a:fillRect/>
            </a:stretch>
          </a:blipFill>
        </p:spPr>
        <p:txBody>
          <a:bodyPr wrap="square" lIns="0" tIns="0" rIns="0" bIns="0" rtlCol="0"/>
          <a:lstStyle/>
          <a:p>
            <a:endParaRPr/>
          </a:p>
        </p:txBody>
      </p:sp>
      <p:sp>
        <p:nvSpPr>
          <p:cNvPr id="7" name="object 2">
            <a:extLst>
              <a:ext uri="{FF2B5EF4-FFF2-40B4-BE49-F238E27FC236}">
                <a16:creationId xmlns:a16="http://schemas.microsoft.com/office/drawing/2014/main" id="{879BBCF2-1CB1-4B82-954B-A24E0B930C72}"/>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Before you begin</a:t>
            </a:r>
          </a:p>
        </p:txBody>
      </p:sp>
      <p:pic>
        <p:nvPicPr>
          <p:cNvPr id="4" name="Audio 3">
            <a:hlinkClick r:id="" action="ppaction://media"/>
            <a:extLst>
              <a:ext uri="{FF2B5EF4-FFF2-40B4-BE49-F238E27FC236}">
                <a16:creationId xmlns:a16="http://schemas.microsoft.com/office/drawing/2014/main" id="{57B8465D-82A5-4518-AC03-C309AC7AC6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88"/>
    </mc:Choice>
    <mc:Fallback xmlns="">
      <p:transition spd="slow" advTm="15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95395" y="1195449"/>
            <a:ext cx="11401210" cy="5202706"/>
          </a:xfrm>
          <a:prstGeom prst="rect">
            <a:avLst/>
          </a:prstGeom>
        </p:spPr>
        <p:txBody>
          <a:bodyPr vert="horz" wrap="square" lIns="0" tIns="59690" rIns="0" bIns="0" rtlCol="0">
            <a:spAutoFit/>
          </a:bodyPr>
          <a:lstStyle/>
          <a:p>
            <a:pPr marL="355600" indent="-342900">
              <a:spcBef>
                <a:spcPts val="470"/>
              </a:spcBef>
              <a:spcAft>
                <a:spcPts val="1200"/>
              </a:spcAft>
              <a:buSzPct val="102777"/>
              <a:buChar char="•"/>
              <a:tabLst>
                <a:tab pos="354965" algn="l"/>
                <a:tab pos="355600" algn="l"/>
              </a:tabLst>
            </a:pPr>
            <a:r>
              <a:rPr lang="en-GB" sz="2000" kern="0" dirty="0">
                <a:cs typeface="Arial"/>
              </a:rPr>
              <a:t>Make</a:t>
            </a:r>
            <a:r>
              <a:rPr sz="2000" kern="0" dirty="0">
                <a:cs typeface="Arial"/>
              </a:rPr>
              <a:t> sure you understand the requirements of each part before making a start</a:t>
            </a:r>
            <a:r>
              <a:rPr lang="en-GB" sz="2000" kern="0" dirty="0">
                <a:cs typeface="Arial"/>
              </a:rPr>
              <a:t>.</a:t>
            </a:r>
            <a:endParaRPr sz="2000" kern="0" dirty="0">
              <a:cs typeface="Arial"/>
            </a:endParaRPr>
          </a:p>
          <a:p>
            <a:pPr marL="355600" marR="5080" indent="-342900">
              <a:spcBef>
                <a:spcPts val="430"/>
              </a:spcBef>
              <a:spcAft>
                <a:spcPts val="1200"/>
              </a:spcAft>
              <a:buSzPct val="102777"/>
              <a:buChar char="•"/>
              <a:tabLst>
                <a:tab pos="354965" algn="l"/>
                <a:tab pos="355600" algn="l"/>
              </a:tabLst>
            </a:pPr>
            <a:r>
              <a:rPr lang="en-GB" sz="2000" kern="0" dirty="0">
                <a:cs typeface="Arial"/>
              </a:rPr>
              <a:t>Remember</a:t>
            </a:r>
            <a:r>
              <a:rPr sz="2000" kern="0" dirty="0">
                <a:cs typeface="Arial"/>
              </a:rPr>
              <a:t> that your teacher is allowed to provide guidance and support to ensure you are clear about what you need to d</a:t>
            </a:r>
            <a:r>
              <a:rPr lang="en-GB" sz="2000" kern="0" dirty="0">
                <a:cs typeface="Arial"/>
              </a:rPr>
              <a:t>o.</a:t>
            </a:r>
            <a:endParaRPr sz="2000" kern="0" dirty="0">
              <a:cs typeface="Arial"/>
            </a:endParaRPr>
          </a:p>
          <a:p>
            <a:pPr marL="355600" marR="266700" indent="-342900">
              <a:spcBef>
                <a:spcPts val="434"/>
              </a:spcBef>
              <a:spcAft>
                <a:spcPts val="1200"/>
              </a:spcAft>
              <a:buSzPct val="102777"/>
              <a:buChar char="•"/>
              <a:tabLst>
                <a:tab pos="354965" algn="l"/>
                <a:tab pos="355600" algn="l"/>
              </a:tabLst>
            </a:pPr>
            <a:r>
              <a:rPr lang="en-GB" sz="2000" kern="0" dirty="0">
                <a:cs typeface="Arial"/>
              </a:rPr>
              <a:t>Make</a:t>
            </a:r>
            <a:r>
              <a:rPr sz="2000" kern="0" dirty="0">
                <a:cs typeface="Arial"/>
              </a:rPr>
              <a:t> sure that you understand the marking criteria so you can follow and check your work as you complete the different sections</a:t>
            </a:r>
            <a:r>
              <a:rPr lang="en-GB" sz="2000" kern="0" dirty="0">
                <a:cs typeface="Arial"/>
              </a:rPr>
              <a:t>.</a:t>
            </a:r>
            <a:endParaRPr sz="2000" kern="0" dirty="0">
              <a:cs typeface="Arial"/>
            </a:endParaRPr>
          </a:p>
          <a:p>
            <a:pPr marL="355600" indent="-342900">
              <a:spcBef>
                <a:spcPts val="430"/>
              </a:spcBef>
              <a:spcAft>
                <a:spcPts val="1200"/>
              </a:spcAft>
              <a:buSzPct val="102777"/>
              <a:buChar char="•"/>
              <a:tabLst>
                <a:tab pos="354965" algn="l"/>
                <a:tab pos="355600" algn="l"/>
              </a:tabLst>
            </a:pPr>
            <a:r>
              <a:rPr lang="en-GB" sz="2000" kern="0" dirty="0">
                <a:cs typeface="Arial"/>
              </a:rPr>
              <a:t>Remember</a:t>
            </a:r>
            <a:r>
              <a:rPr sz="2000" kern="0" dirty="0">
                <a:cs typeface="Arial"/>
              </a:rPr>
              <a:t> Unit 4 has </a:t>
            </a:r>
            <a:r>
              <a:rPr lang="en-GB" sz="2000" kern="0" dirty="0">
                <a:cs typeface="Arial"/>
              </a:rPr>
              <a:t>five</a:t>
            </a:r>
            <a:r>
              <a:rPr sz="2000" kern="0" dirty="0">
                <a:cs typeface="Arial"/>
              </a:rPr>
              <a:t> different parts</a:t>
            </a:r>
            <a:r>
              <a:rPr lang="en-GB" sz="2000" kern="0" dirty="0">
                <a:cs typeface="Arial"/>
              </a:rPr>
              <a:t>: </a:t>
            </a:r>
            <a:r>
              <a:rPr lang="en-GB" sz="2000" b="1" kern="0" dirty="0">
                <a:solidFill>
                  <a:srgbClr val="00B050"/>
                </a:solidFill>
                <a:cs typeface="Arial"/>
              </a:rPr>
              <a:t>(</a:t>
            </a:r>
            <a:r>
              <a:rPr sz="2000" b="1" kern="0" dirty="0">
                <a:solidFill>
                  <a:srgbClr val="00B050"/>
                </a:solidFill>
                <a:cs typeface="Trebuchet MS"/>
              </a:rPr>
              <a:t>a</a:t>
            </a:r>
            <a:r>
              <a:rPr lang="en-GB" sz="2000" b="1" kern="0" dirty="0">
                <a:solidFill>
                  <a:srgbClr val="00B050"/>
                </a:solidFill>
                <a:cs typeface="Trebuchet MS"/>
              </a:rPr>
              <a:t>)</a:t>
            </a:r>
            <a:r>
              <a:rPr sz="2000" b="1" kern="0" dirty="0">
                <a:solidFill>
                  <a:srgbClr val="00B050"/>
                </a:solidFill>
                <a:cs typeface="Arial"/>
              </a:rPr>
              <a:t>, </a:t>
            </a:r>
            <a:r>
              <a:rPr lang="en-GB" sz="2000" b="1" kern="0" dirty="0">
                <a:solidFill>
                  <a:srgbClr val="00B050"/>
                </a:solidFill>
                <a:cs typeface="Arial"/>
              </a:rPr>
              <a:t>(</a:t>
            </a:r>
            <a:r>
              <a:rPr sz="2000" b="1" kern="0" dirty="0">
                <a:solidFill>
                  <a:srgbClr val="00B050"/>
                </a:solidFill>
                <a:cs typeface="Trebuchet MS"/>
              </a:rPr>
              <a:t>b</a:t>
            </a:r>
            <a:r>
              <a:rPr lang="en-GB" sz="2000" b="1" kern="0" dirty="0">
                <a:solidFill>
                  <a:srgbClr val="00B050"/>
                </a:solidFill>
                <a:cs typeface="Trebuchet MS"/>
              </a:rPr>
              <a:t>)</a:t>
            </a:r>
            <a:r>
              <a:rPr sz="2000" b="1" kern="0" dirty="0">
                <a:solidFill>
                  <a:srgbClr val="00B050"/>
                </a:solidFill>
                <a:cs typeface="Arial"/>
              </a:rPr>
              <a:t>, </a:t>
            </a:r>
            <a:r>
              <a:rPr lang="en-GB" sz="2000" b="1" kern="0" dirty="0">
                <a:solidFill>
                  <a:srgbClr val="00B050"/>
                </a:solidFill>
                <a:cs typeface="Arial"/>
              </a:rPr>
              <a:t>(</a:t>
            </a:r>
            <a:r>
              <a:rPr lang="en-GB" sz="2000" b="1" kern="0" dirty="0">
                <a:solidFill>
                  <a:srgbClr val="00B050"/>
                </a:solidFill>
                <a:cs typeface="Trebuchet MS"/>
              </a:rPr>
              <a:t>c)</a:t>
            </a:r>
            <a:r>
              <a:rPr sz="2000" b="1" kern="0" dirty="0">
                <a:solidFill>
                  <a:srgbClr val="00B050"/>
                </a:solidFill>
                <a:cs typeface="Arial"/>
              </a:rPr>
              <a:t>, </a:t>
            </a:r>
            <a:r>
              <a:rPr lang="en-GB" sz="2000" b="1" kern="0" dirty="0">
                <a:solidFill>
                  <a:srgbClr val="00B050"/>
                </a:solidFill>
                <a:cs typeface="Arial"/>
              </a:rPr>
              <a:t>(</a:t>
            </a:r>
            <a:r>
              <a:rPr sz="2000" b="1" kern="0" dirty="0">
                <a:solidFill>
                  <a:srgbClr val="00B050"/>
                </a:solidFill>
                <a:cs typeface="Trebuchet MS"/>
              </a:rPr>
              <a:t>d</a:t>
            </a:r>
            <a:r>
              <a:rPr lang="en-GB" sz="2000" b="1" kern="0" dirty="0">
                <a:solidFill>
                  <a:srgbClr val="00B050"/>
                </a:solidFill>
                <a:cs typeface="Trebuchet MS"/>
              </a:rPr>
              <a:t>)</a:t>
            </a:r>
            <a:r>
              <a:rPr sz="2000" b="1" kern="0" dirty="0">
                <a:solidFill>
                  <a:srgbClr val="00B050"/>
                </a:solidFill>
                <a:cs typeface="Trebuchet MS"/>
              </a:rPr>
              <a:t> </a:t>
            </a:r>
            <a:r>
              <a:rPr sz="2000" kern="0" dirty="0">
                <a:cs typeface="Arial"/>
              </a:rPr>
              <a:t>and </a:t>
            </a:r>
            <a:r>
              <a:rPr lang="en-GB" sz="2000" b="1" kern="0" dirty="0">
                <a:solidFill>
                  <a:srgbClr val="00B050"/>
                </a:solidFill>
                <a:cs typeface="Arial"/>
              </a:rPr>
              <a:t>(</a:t>
            </a:r>
            <a:r>
              <a:rPr lang="en-GB" sz="2000" b="1" kern="0" dirty="0">
                <a:solidFill>
                  <a:srgbClr val="00B050"/>
                </a:solidFill>
                <a:cs typeface="Trebuchet MS"/>
              </a:rPr>
              <a:t>e)</a:t>
            </a:r>
            <a:r>
              <a:rPr lang="en-GB" sz="2000" kern="0" dirty="0">
                <a:cs typeface="Trebuchet MS"/>
              </a:rPr>
              <a:t>.</a:t>
            </a:r>
            <a:endParaRPr sz="2000" kern="0" dirty="0">
              <a:cs typeface="Trebuchet MS"/>
            </a:endParaRPr>
          </a:p>
          <a:p>
            <a:pPr marL="355600" indent="-342900">
              <a:spcBef>
                <a:spcPts val="434"/>
              </a:spcBef>
              <a:spcAft>
                <a:spcPts val="1200"/>
              </a:spcAft>
              <a:buSzPct val="102777"/>
              <a:buChar char="•"/>
              <a:tabLst>
                <a:tab pos="354965" algn="l"/>
                <a:tab pos="355600" algn="l"/>
              </a:tabLst>
            </a:pPr>
            <a:r>
              <a:rPr lang="en-GB" sz="2000" kern="0" dirty="0">
                <a:cs typeface="Arial"/>
              </a:rPr>
              <a:t>B</a:t>
            </a:r>
            <a:r>
              <a:rPr sz="2000" kern="0" dirty="0">
                <a:cs typeface="Arial"/>
              </a:rPr>
              <a:t>e organised and keep to the deadlines </a:t>
            </a:r>
            <a:r>
              <a:rPr lang="en-GB" sz="2000" kern="0" dirty="0">
                <a:cs typeface="Arial"/>
              </a:rPr>
              <a:t>given</a:t>
            </a:r>
            <a:r>
              <a:rPr sz="2000" kern="0" dirty="0">
                <a:cs typeface="Arial"/>
              </a:rPr>
              <a:t> to you by your teacher</a:t>
            </a:r>
            <a:r>
              <a:rPr lang="en-GB" sz="2000" kern="0" dirty="0">
                <a:cs typeface="Arial"/>
              </a:rPr>
              <a:t>.</a:t>
            </a:r>
            <a:endParaRPr sz="2000" kern="0" dirty="0">
              <a:cs typeface="Arial"/>
            </a:endParaRPr>
          </a:p>
          <a:p>
            <a:pPr marL="355600" marR="56515" indent="-342900">
              <a:spcBef>
                <a:spcPts val="470"/>
              </a:spcBef>
              <a:spcAft>
                <a:spcPts val="1200"/>
              </a:spcAft>
              <a:buSzPct val="102777"/>
              <a:buChar char="•"/>
              <a:tabLst>
                <a:tab pos="354965" algn="l"/>
                <a:tab pos="355600" algn="l"/>
              </a:tabLst>
            </a:pPr>
            <a:r>
              <a:rPr lang="en-GB" sz="2000" kern="0" dirty="0">
                <a:cs typeface="Arial"/>
              </a:rPr>
              <a:t>Make</a:t>
            </a:r>
            <a:r>
              <a:rPr sz="2000" kern="0" dirty="0">
                <a:cs typeface="Arial"/>
              </a:rPr>
              <a:t> sure that you have done your research and investigation before completing parts of the NEA in the classroom</a:t>
            </a:r>
            <a:r>
              <a:rPr lang="en-GB" sz="2000" kern="0" dirty="0">
                <a:cs typeface="Arial"/>
              </a:rPr>
              <a:t> </a:t>
            </a:r>
            <a:r>
              <a:rPr lang="en-US" sz="2000" kern="0" dirty="0">
                <a:cs typeface="Arial"/>
              </a:rPr>
              <a:t>(plan your research and don’t leave it to the last minute!).</a:t>
            </a:r>
            <a:endParaRPr sz="2000" kern="0" dirty="0">
              <a:cs typeface="Arial"/>
            </a:endParaRPr>
          </a:p>
          <a:p>
            <a:pPr marL="355600" marR="381000" indent="-342900">
              <a:spcBef>
                <a:spcPts val="430"/>
              </a:spcBef>
              <a:spcAft>
                <a:spcPts val="1200"/>
              </a:spcAft>
              <a:buSzPct val="102777"/>
              <a:buChar char="•"/>
              <a:tabLst>
                <a:tab pos="354965" algn="l"/>
                <a:tab pos="355600" algn="l"/>
                <a:tab pos="3914140" algn="l"/>
                <a:tab pos="5156200" algn="l"/>
              </a:tabLst>
            </a:pPr>
            <a:r>
              <a:rPr lang="en-GB" sz="2000" kern="0" dirty="0">
                <a:cs typeface="Arial"/>
              </a:rPr>
              <a:t>Ensure</a:t>
            </a:r>
            <a:r>
              <a:rPr sz="2000" kern="0" dirty="0">
                <a:cs typeface="Arial"/>
              </a:rPr>
              <a:t> you are clear when the NE</a:t>
            </a:r>
            <a:r>
              <a:rPr lang="en-GB" sz="2000" kern="0" dirty="0">
                <a:cs typeface="Arial"/>
              </a:rPr>
              <a:t>A </a:t>
            </a:r>
            <a:r>
              <a:rPr sz="2000" kern="0" dirty="0">
                <a:cs typeface="Arial"/>
              </a:rPr>
              <a:t>writing up</a:t>
            </a:r>
            <a:r>
              <a:rPr lang="en-GB" sz="2000" kern="0" dirty="0">
                <a:cs typeface="Arial"/>
              </a:rPr>
              <a:t> </a:t>
            </a:r>
            <a:r>
              <a:rPr sz="2000" kern="0" dirty="0">
                <a:cs typeface="Arial"/>
              </a:rPr>
              <a:t>will take place. </a:t>
            </a:r>
            <a:r>
              <a:rPr lang="en-GB" sz="2000" kern="0" dirty="0">
                <a:cs typeface="Arial"/>
              </a:rPr>
              <a:t> </a:t>
            </a:r>
            <a:r>
              <a:rPr sz="2000" kern="0" dirty="0">
                <a:cs typeface="Arial"/>
              </a:rPr>
              <a:t>Think carefully about how long it should take you to complete all parts</a:t>
            </a:r>
            <a:r>
              <a:rPr lang="en-GB" sz="2000" kern="0" dirty="0">
                <a:cs typeface="Arial"/>
              </a:rPr>
              <a:t>.</a:t>
            </a:r>
            <a:endParaRPr sz="2000" kern="0" dirty="0">
              <a:cs typeface="Arial"/>
            </a:endParaRPr>
          </a:p>
          <a:p>
            <a:pPr marL="355600" indent="-342900">
              <a:spcBef>
                <a:spcPts val="434"/>
              </a:spcBef>
              <a:spcAft>
                <a:spcPts val="1200"/>
              </a:spcAft>
              <a:buSzPct val="102777"/>
              <a:buChar char="•"/>
              <a:tabLst>
                <a:tab pos="354965" algn="l"/>
                <a:tab pos="355600" algn="l"/>
              </a:tabLst>
            </a:pPr>
            <a:r>
              <a:rPr lang="en-US" sz="2000" kern="0" dirty="0">
                <a:cs typeface="Arial"/>
              </a:rPr>
              <a:t>Make sure you acknowledge any sources of information that you use.</a:t>
            </a:r>
          </a:p>
        </p:txBody>
      </p:sp>
      <p:sp>
        <p:nvSpPr>
          <p:cNvPr id="4" name="object 2">
            <a:extLst>
              <a:ext uri="{FF2B5EF4-FFF2-40B4-BE49-F238E27FC236}">
                <a16:creationId xmlns:a16="http://schemas.microsoft.com/office/drawing/2014/main" id="{8AE1250A-823B-461B-86EC-7DA1FF24C09A}"/>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Planning your work</a:t>
            </a:r>
          </a:p>
        </p:txBody>
      </p:sp>
      <p:pic>
        <p:nvPicPr>
          <p:cNvPr id="2" name="Audio 1">
            <a:hlinkClick r:id="" action="ppaction://media"/>
            <a:extLst>
              <a:ext uri="{FF2B5EF4-FFF2-40B4-BE49-F238E27FC236}">
                <a16:creationId xmlns:a16="http://schemas.microsoft.com/office/drawing/2014/main" id="{8669731F-220D-4A24-8286-7ABDAB18C5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389"/>
    </mc:Choice>
    <mc:Fallback xmlns="">
      <p:transition spd="slow" advTm="57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2086" y="1541047"/>
            <a:ext cx="9907827" cy="4667945"/>
          </a:xfrm>
          <a:prstGeom prst="rect">
            <a:avLst/>
          </a:prstGeom>
        </p:spPr>
        <p:txBody>
          <a:bodyPr vert="horz" wrap="square" lIns="0" tIns="12700" rIns="0" bIns="0" rtlCol="0">
            <a:spAutoFit/>
          </a:bodyPr>
          <a:lstStyle/>
          <a:p>
            <a:pPr marL="298450" marR="6985" indent="-285750">
              <a:spcBef>
                <a:spcPts val="100"/>
              </a:spcBef>
              <a:buSzPct val="102777"/>
              <a:buChar char="•"/>
              <a:tabLst>
                <a:tab pos="297815" algn="l"/>
                <a:tab pos="298450" algn="l"/>
              </a:tabLst>
            </a:pPr>
            <a:r>
              <a:rPr lang="en-GB" sz="2000" kern="0" dirty="0">
                <a:latin typeface="Arial"/>
                <a:cs typeface="Arial"/>
              </a:rPr>
              <a:t>W</a:t>
            </a:r>
            <a:r>
              <a:rPr sz="2000" kern="0" dirty="0">
                <a:latin typeface="Arial"/>
                <a:cs typeface="Arial"/>
              </a:rPr>
              <a:t>hen investigating</a:t>
            </a:r>
            <a:r>
              <a:rPr lang="en-GB" sz="2000" kern="0" dirty="0">
                <a:latin typeface="Arial"/>
                <a:cs typeface="Arial"/>
              </a:rPr>
              <a:t>,</a:t>
            </a:r>
            <a:r>
              <a:rPr sz="2000" kern="0" dirty="0">
                <a:latin typeface="Arial"/>
                <a:cs typeface="Arial"/>
              </a:rPr>
              <a:t> you should try to access as many different resources as possible</a:t>
            </a:r>
            <a:r>
              <a:rPr lang="en-GB" sz="2000" kern="0" dirty="0">
                <a:latin typeface="Arial"/>
                <a:cs typeface="Arial"/>
              </a:rPr>
              <a:t>.</a:t>
            </a:r>
          </a:p>
          <a:p>
            <a:pPr marL="298450" marR="6985" indent="-285750">
              <a:spcBef>
                <a:spcPts val="100"/>
              </a:spcBef>
              <a:buSzPct val="102777"/>
              <a:buChar char="•"/>
              <a:tabLst>
                <a:tab pos="297815" algn="l"/>
                <a:tab pos="298450" algn="l"/>
              </a:tabLst>
            </a:pPr>
            <a:endParaRPr lang="en-GB" sz="2000" kern="0" dirty="0">
              <a:latin typeface="Arial"/>
              <a:cs typeface="Arial"/>
            </a:endParaRPr>
          </a:p>
          <a:p>
            <a:pPr marL="298450" marR="6985" indent="-285750">
              <a:spcBef>
                <a:spcPts val="100"/>
              </a:spcBef>
              <a:buSzPct val="102777"/>
              <a:buChar char="•"/>
              <a:tabLst>
                <a:tab pos="297815" algn="l"/>
                <a:tab pos="298450" algn="l"/>
              </a:tabLst>
            </a:pPr>
            <a:r>
              <a:rPr lang="en-GB" sz="2000" kern="0" dirty="0">
                <a:latin typeface="Arial"/>
                <a:cs typeface="Arial"/>
              </a:rPr>
              <a:t>Primary </a:t>
            </a:r>
            <a:r>
              <a:rPr sz="2000" kern="0" dirty="0">
                <a:latin typeface="Arial"/>
                <a:cs typeface="Arial"/>
              </a:rPr>
              <a:t>research is not essential but could help to improve the standard of your work</a:t>
            </a:r>
            <a:r>
              <a:rPr lang="en-GB" sz="2000" kern="0" dirty="0">
                <a:latin typeface="Arial"/>
                <a:cs typeface="Arial"/>
              </a:rPr>
              <a:t> (ask </a:t>
            </a:r>
            <a:r>
              <a:rPr sz="2000" kern="0" dirty="0">
                <a:latin typeface="Arial"/>
                <a:cs typeface="Arial"/>
              </a:rPr>
              <a:t>your teacher if you are unsure of how </a:t>
            </a:r>
            <a:r>
              <a:rPr lang="en-GB" sz="2000" kern="0" dirty="0">
                <a:latin typeface="Arial"/>
                <a:cs typeface="Arial"/>
              </a:rPr>
              <a:t>primary </a:t>
            </a:r>
            <a:r>
              <a:rPr sz="2000" kern="0" dirty="0">
                <a:latin typeface="Arial"/>
                <a:cs typeface="Arial"/>
              </a:rPr>
              <a:t>and secondary research differs</a:t>
            </a:r>
            <a:r>
              <a:rPr lang="en-GB" sz="2000" kern="0" dirty="0">
                <a:latin typeface="Arial"/>
                <a:cs typeface="Arial"/>
              </a:rPr>
              <a:t>).</a:t>
            </a:r>
          </a:p>
          <a:p>
            <a:pPr marL="298450" marR="6985" indent="-285750">
              <a:spcBef>
                <a:spcPts val="100"/>
              </a:spcBef>
              <a:buSzPct val="102777"/>
              <a:buChar char="•"/>
              <a:tabLst>
                <a:tab pos="297815" algn="l"/>
                <a:tab pos="298450" algn="l"/>
              </a:tabLst>
            </a:pPr>
            <a:endParaRPr sz="2000" kern="0" dirty="0">
              <a:latin typeface="Arial"/>
              <a:cs typeface="Arial"/>
            </a:endParaRPr>
          </a:p>
          <a:p>
            <a:pPr marL="298450" marR="139700" indent="-285750">
              <a:buSzPct val="102777"/>
              <a:buChar char="•"/>
              <a:tabLst>
                <a:tab pos="297815" algn="l"/>
                <a:tab pos="298450" algn="l"/>
              </a:tabLst>
            </a:pPr>
            <a:r>
              <a:rPr lang="en-GB" sz="2000" kern="0" dirty="0">
                <a:latin typeface="Arial"/>
                <a:cs typeface="Arial"/>
              </a:rPr>
              <a:t>Reference </a:t>
            </a:r>
            <a:r>
              <a:rPr sz="2000" kern="0" dirty="0">
                <a:latin typeface="Arial"/>
                <a:cs typeface="Arial"/>
              </a:rPr>
              <a:t>to sources of information used in your work must be acknowledged and this can be done through an appended bibliography or through footnotes</a:t>
            </a:r>
            <a:r>
              <a:rPr lang="en-GB" sz="2000" kern="0" dirty="0">
                <a:latin typeface="Arial"/>
                <a:cs typeface="Arial"/>
              </a:rPr>
              <a:t> (y</a:t>
            </a:r>
            <a:r>
              <a:rPr sz="2000" kern="0" dirty="0">
                <a:latin typeface="Arial"/>
                <a:cs typeface="Arial"/>
              </a:rPr>
              <a:t>our teacher can show you how to do this properly at the start of your work</a:t>
            </a:r>
            <a:r>
              <a:rPr lang="en-GB" sz="2000" kern="0" dirty="0">
                <a:latin typeface="Arial"/>
                <a:cs typeface="Arial"/>
              </a:rPr>
              <a:t>).</a:t>
            </a:r>
          </a:p>
          <a:p>
            <a:pPr marL="298450" marR="139700" indent="-285750">
              <a:buSzPct val="102777"/>
              <a:buChar char="•"/>
              <a:tabLst>
                <a:tab pos="297815" algn="l"/>
                <a:tab pos="298450" algn="l"/>
              </a:tabLst>
            </a:pPr>
            <a:endParaRPr sz="2000" kern="0" dirty="0">
              <a:latin typeface="Arial"/>
              <a:cs typeface="Arial"/>
            </a:endParaRPr>
          </a:p>
          <a:p>
            <a:pPr marL="298450" indent="-285750">
              <a:buSzPct val="102777"/>
              <a:buChar char="•"/>
              <a:tabLst>
                <a:tab pos="297815" algn="l"/>
                <a:tab pos="298450" algn="l"/>
              </a:tabLst>
            </a:pPr>
            <a:r>
              <a:rPr lang="en-GB" sz="2000" kern="0" dirty="0">
                <a:latin typeface="Arial"/>
                <a:cs typeface="Arial"/>
              </a:rPr>
              <a:t>T</a:t>
            </a:r>
            <a:r>
              <a:rPr sz="2000" kern="0" dirty="0">
                <a:latin typeface="Arial"/>
                <a:cs typeface="Arial"/>
              </a:rPr>
              <a:t>he resources will be personal to your chosen target and choice of topic</a:t>
            </a:r>
            <a:r>
              <a:rPr lang="en-GB" sz="2000" kern="0" dirty="0">
                <a:latin typeface="Arial"/>
                <a:cs typeface="Arial"/>
              </a:rPr>
              <a:t>.</a:t>
            </a:r>
          </a:p>
          <a:p>
            <a:pPr marL="298450" indent="-285750">
              <a:buSzPct val="102777"/>
              <a:buChar char="•"/>
              <a:tabLst>
                <a:tab pos="297815" algn="l"/>
                <a:tab pos="298450" algn="l"/>
              </a:tabLst>
            </a:pPr>
            <a:endParaRPr sz="2000" kern="0" dirty="0">
              <a:latin typeface="Arial"/>
              <a:cs typeface="Arial"/>
            </a:endParaRPr>
          </a:p>
          <a:p>
            <a:pPr marL="298450" marR="177800" indent="-285750">
              <a:buSzPct val="102777"/>
              <a:buChar char="•"/>
              <a:tabLst>
                <a:tab pos="297815" algn="l"/>
                <a:tab pos="298450" algn="l"/>
                <a:tab pos="5120005" algn="l"/>
              </a:tabLst>
            </a:pPr>
            <a:r>
              <a:rPr lang="en-GB" sz="2000" kern="0" dirty="0">
                <a:latin typeface="Arial"/>
                <a:cs typeface="Arial"/>
              </a:rPr>
              <a:t>If you can, try </a:t>
            </a:r>
            <a:r>
              <a:rPr sz="2000" kern="0" dirty="0">
                <a:latin typeface="Arial"/>
                <a:cs typeface="Arial"/>
              </a:rPr>
              <a:t>to use primary resources</a:t>
            </a:r>
            <a:r>
              <a:rPr lang="en-GB" sz="2000" kern="0" dirty="0">
                <a:latin typeface="Arial"/>
                <a:cs typeface="Arial"/>
              </a:rPr>
              <a:t> – for example, an </a:t>
            </a:r>
            <a:r>
              <a:rPr sz="2000" kern="0" dirty="0">
                <a:latin typeface="Arial"/>
                <a:cs typeface="Arial"/>
              </a:rPr>
              <a:t>interview with a </a:t>
            </a:r>
            <a:r>
              <a:rPr sz="2000" kern="0" dirty="0" err="1">
                <a:latin typeface="Arial"/>
                <a:cs typeface="Arial"/>
              </a:rPr>
              <a:t>nurs</a:t>
            </a:r>
            <a:r>
              <a:rPr lang="en-GB" sz="2000" kern="0" dirty="0">
                <a:latin typeface="Arial"/>
                <a:cs typeface="Arial"/>
              </a:rPr>
              <a:t>e – rather than </a:t>
            </a:r>
            <a:r>
              <a:rPr sz="2000" kern="0" dirty="0">
                <a:latin typeface="Arial"/>
                <a:cs typeface="Arial"/>
              </a:rPr>
              <a:t>relying too heavily on</a:t>
            </a:r>
            <a:r>
              <a:rPr lang="en-GB" sz="2000" kern="0" dirty="0">
                <a:latin typeface="Arial"/>
                <a:cs typeface="Arial"/>
              </a:rPr>
              <a:t>, for example,</a:t>
            </a:r>
            <a:r>
              <a:rPr sz="2000" kern="0" dirty="0">
                <a:latin typeface="Arial"/>
                <a:cs typeface="Arial"/>
              </a:rPr>
              <a:t> a job description of</a:t>
            </a:r>
            <a:r>
              <a:rPr lang="en-GB" sz="2000" kern="0" dirty="0">
                <a:latin typeface="Arial"/>
                <a:cs typeface="Arial"/>
              </a:rPr>
              <a:t> </a:t>
            </a:r>
            <a:r>
              <a:rPr sz="2000" kern="0" dirty="0">
                <a:latin typeface="Arial"/>
                <a:cs typeface="Arial"/>
              </a:rPr>
              <a:t>a nurse </a:t>
            </a:r>
            <a:r>
              <a:rPr lang="en-GB" sz="2000" kern="0" dirty="0">
                <a:latin typeface="Arial"/>
                <a:cs typeface="Arial"/>
              </a:rPr>
              <a:t>from</a:t>
            </a:r>
            <a:r>
              <a:rPr sz="2000" kern="0" dirty="0">
                <a:latin typeface="Arial"/>
                <a:cs typeface="Arial"/>
              </a:rPr>
              <a:t> the internet</a:t>
            </a:r>
            <a:r>
              <a:rPr lang="en-GB" sz="2000" kern="0" dirty="0">
                <a:latin typeface="Arial"/>
                <a:cs typeface="Arial"/>
              </a:rPr>
              <a:t>.</a:t>
            </a:r>
          </a:p>
        </p:txBody>
      </p:sp>
      <p:sp>
        <p:nvSpPr>
          <p:cNvPr id="4" name="object 2">
            <a:extLst>
              <a:ext uri="{FF2B5EF4-FFF2-40B4-BE49-F238E27FC236}">
                <a16:creationId xmlns:a16="http://schemas.microsoft.com/office/drawing/2014/main" id="{D2AD5259-6E04-49EB-A3AF-518C1E28294F}"/>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Using resources</a:t>
            </a:r>
          </a:p>
        </p:txBody>
      </p:sp>
      <p:pic>
        <p:nvPicPr>
          <p:cNvPr id="3" name="Audio 2">
            <a:hlinkClick r:id="" action="ppaction://media"/>
            <a:extLst>
              <a:ext uri="{FF2B5EF4-FFF2-40B4-BE49-F238E27FC236}">
                <a16:creationId xmlns:a16="http://schemas.microsoft.com/office/drawing/2014/main" id="{6C822293-60BF-41FF-9BE8-C3005BE9A2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969"/>
    </mc:Choice>
    <mc:Fallback xmlns="">
      <p:transition spd="slow" advTm="5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QA xmlns="101960c9-2583-49a4-9434-4c0cad7b266a" xsi:nil="true"/>
    <SharedWithUsers xmlns="10ebebe9-ad9c-417c-96aa-6a2f5b72dbd6">
      <UserInfo>
        <DisplayName>Candy, Allison</DisplayName>
        <AccountId>44</AccountId>
        <AccountType/>
      </UserInfo>
      <UserInfo>
        <DisplayName>Wyman, Hilary</DisplayName>
        <AccountId>260</AccountId>
        <AccountType/>
      </UserInfo>
      <UserInfo>
        <DisplayName>Morris-Goodman, Karen</DisplayName>
        <AccountId>37739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4" ma:contentTypeDescription="Create a new document." ma:contentTypeScope="" ma:versionID="c051abfb25284fa7588d92b3eb6a3c4e">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2205e380b960644e3dac9fc76bbf9f3c"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CF2C5D-BA0A-4ADC-ACA3-AA75CD9BCC39}">
  <ds:schemaRefs>
    <ds:schemaRef ds:uri="http://schemas.microsoft.com/office/2006/documentManagement/types"/>
    <ds:schemaRef ds:uri="http://purl.org/dc/elements/1.1/"/>
    <ds:schemaRef ds:uri="http://schemas.microsoft.com/office/2006/metadata/properties"/>
    <ds:schemaRef ds:uri="10ebebe9-ad9c-417c-96aa-6a2f5b72dbd6"/>
    <ds:schemaRef ds:uri="http://purl.org/dc/terms/"/>
    <ds:schemaRef ds:uri="http://schemas.openxmlformats.org/package/2006/metadata/core-properties"/>
    <ds:schemaRef ds:uri="http://purl.org/dc/dcmitype/"/>
    <ds:schemaRef ds:uri="http://schemas.microsoft.com/office/infopath/2007/PartnerControls"/>
    <ds:schemaRef ds:uri="101960c9-2583-49a4-9434-4c0cad7b266a"/>
    <ds:schemaRef ds:uri="http://www.w3.org/XML/1998/namespace"/>
  </ds:schemaRefs>
</ds:datastoreItem>
</file>

<file path=customXml/itemProps2.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3.xml><?xml version="1.0" encoding="utf-8"?>
<ds:datastoreItem xmlns:ds="http://schemas.openxmlformats.org/officeDocument/2006/customXml" ds:itemID="{B03C21C5-A22A-4781-BD7D-D627676110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1597</TotalTime>
  <Words>3648</Words>
  <Application>Microsoft Office PowerPoint</Application>
  <PresentationFormat>Widescreen</PresentationFormat>
  <Paragraphs>273</Paragraphs>
  <Slides>16</Slides>
  <Notes>16</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Lato</vt:lpstr>
      <vt:lpstr>Office Theme</vt:lpstr>
      <vt:lpstr>PowerPoint Presentation</vt:lpstr>
      <vt:lpstr>Aims of this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Jones, Nia</cp:lastModifiedBy>
  <cp:revision>70</cp:revision>
  <dcterms:created xsi:type="dcterms:W3CDTF">2020-04-27T11:12:25Z</dcterms:created>
  <dcterms:modified xsi:type="dcterms:W3CDTF">2021-08-09T09:30:56Z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ies>
</file>