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9"/>
  </p:notesMasterIdLst>
  <p:handoutMasterIdLst>
    <p:handoutMasterId r:id="rId50"/>
  </p:handoutMasterIdLst>
  <p:sldIdLst>
    <p:sldId id="405" r:id="rId5"/>
    <p:sldId id="721" r:id="rId6"/>
    <p:sldId id="722" r:id="rId7"/>
    <p:sldId id="716" r:id="rId8"/>
    <p:sldId id="720" r:id="rId9"/>
    <p:sldId id="664" r:id="rId10"/>
    <p:sldId id="723" r:id="rId11"/>
    <p:sldId id="695" r:id="rId12"/>
    <p:sldId id="828" r:id="rId13"/>
    <p:sldId id="725" r:id="rId14"/>
    <p:sldId id="726" r:id="rId15"/>
    <p:sldId id="829" r:id="rId16"/>
    <p:sldId id="773" r:id="rId17"/>
    <p:sldId id="774" r:id="rId18"/>
    <p:sldId id="776" r:id="rId19"/>
    <p:sldId id="777" r:id="rId20"/>
    <p:sldId id="796" r:id="rId21"/>
    <p:sldId id="797" r:id="rId22"/>
    <p:sldId id="798" r:id="rId23"/>
    <p:sldId id="830" r:id="rId24"/>
    <p:sldId id="781" r:id="rId25"/>
    <p:sldId id="782" r:id="rId26"/>
    <p:sldId id="799" r:id="rId27"/>
    <p:sldId id="784" r:id="rId28"/>
    <p:sldId id="789" r:id="rId29"/>
    <p:sldId id="783" r:id="rId30"/>
    <p:sldId id="800" r:id="rId31"/>
    <p:sldId id="790" r:id="rId32"/>
    <p:sldId id="791" r:id="rId33"/>
    <p:sldId id="801" r:id="rId34"/>
    <p:sldId id="802" r:id="rId35"/>
    <p:sldId id="804" r:id="rId36"/>
    <p:sldId id="805" r:id="rId37"/>
    <p:sldId id="806" r:id="rId38"/>
    <p:sldId id="807" r:id="rId39"/>
    <p:sldId id="794" r:id="rId40"/>
    <p:sldId id="793" r:id="rId41"/>
    <p:sldId id="812" r:id="rId42"/>
    <p:sldId id="811" r:id="rId43"/>
    <p:sldId id="815" r:id="rId44"/>
    <p:sldId id="809" r:id="rId45"/>
    <p:sldId id="813" r:id="rId46"/>
    <p:sldId id="769" r:id="rId47"/>
    <p:sldId id="597" r:id="rId48"/>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2" clrIdx="0"/>
  <p:cmAuthor id="2" name="Jenna Redelinghuys" initials="JR" lastIdx="8" clrIdx="1"/>
  <p:cmAuthor id="3" name="William Nightingale" initials="WN" lastIdx="1" clrIdx="2"/>
  <p:cmAuthor id="4" name="Suzi Gray" initials="SG" lastIdx="1" clrIdx="3">
    <p:extLst>
      <p:ext uri="{19B8F6BF-5375-455C-9EA6-DF929625EA0E}">
        <p15:presenceInfo xmlns:p15="http://schemas.microsoft.com/office/powerpoint/2012/main" userId="S-1-5-21-1308356437-3399562541-1039870623-3914" providerId="AD"/>
      </p:ext>
    </p:extLst>
  </p:cmAuthor>
  <p:cmAuthor id="5" name="Lucas, Tania" initials="LT" lastIdx="3" clrIdx="4">
    <p:extLst>
      <p:ext uri="{19B8F6BF-5375-455C-9EA6-DF929625EA0E}">
        <p15:presenceInfo xmlns:p15="http://schemas.microsoft.com/office/powerpoint/2012/main" userId="S::lucast@wjec.co.uk::232b37cb-a817-446c-b5f8-6c2be3ba9e7b" providerId="AD"/>
      </p:ext>
    </p:extLst>
  </p:cmAuthor>
  <p:cmAuthor id="6" name="Bushell, Karen" initials="BK" lastIdx="1" clrIdx="5">
    <p:extLst>
      <p:ext uri="{19B8F6BF-5375-455C-9EA6-DF929625EA0E}">
        <p15:presenceInfo xmlns:p15="http://schemas.microsoft.com/office/powerpoint/2012/main" userId="S::thomake@wjec.co.uk::19dd44b5-e099-4de8-80dd-5f64219f3a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6EB"/>
    <a:srgbClr val="CB076E"/>
    <a:srgbClr val="0077C8"/>
    <a:srgbClr val="0070C0"/>
    <a:srgbClr val="0096FF"/>
    <a:srgbClr val="FFC000"/>
    <a:srgbClr val="65B2E6"/>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6928B-23DF-4917-BD9B-7963D236B0B4}" v="72" dt="2020-09-23T16:30:41.8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5" autoAdjust="0"/>
  </p:normalViewPr>
  <p:slideViewPr>
    <p:cSldViewPr snapToGrid="0">
      <p:cViewPr varScale="1">
        <p:scale>
          <a:sx n="62" d="100"/>
          <a:sy n="62" d="100"/>
        </p:scale>
        <p:origin x="1032" y="60"/>
      </p:cViewPr>
      <p:guideLst>
        <p:guide orient="horz" pos="1457"/>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12/16/2020</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13:10.771"/>
    </inkml:context>
    <inkml:brush xml:id="br0">
      <inkml:brushProperty name="width" value="0.1" units="cm"/>
      <inkml:brushProperty name="height" value="0.1" units="cm"/>
      <inkml:brushProperty name="color" value="#FFC114"/>
      <inkml:brushProperty name="ignorePressure" value="1"/>
    </inkml:brush>
  </inkml:definitions>
  <inkml:trace contextRef="#ctx0" brushRef="#br0">1 1,'0'5,"0"3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19T21:32:10.940"/>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8-26T14:14:08.953"/>
    </inkml:context>
    <inkml:brush xml:id="br0">
      <inkml:brushProperty name="width" value="0.1" units="cm"/>
      <inkml:brushProperty name="height" value="0.1" units="cm"/>
      <inkml:brushProperty name="color" value="#FFC114"/>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12/16/2020</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F0000"/>
                </a:solidFill>
              </a:rPr>
              <a:t>.</a:t>
            </a:r>
          </a:p>
          <a:p>
            <a:r>
              <a:rPr lang="en-US" sz="1200" dirty="0">
                <a:solidFill>
                  <a:schemeClr val="bg1"/>
                </a:solidFill>
              </a:rPr>
              <a:t>This is the Exam Walk Through for the GCSE Health and Social Care, and Childcare</a:t>
            </a:r>
          </a:p>
          <a:p>
            <a:endParaRPr lang="en-US" sz="1200" dirty="0">
              <a:solidFill>
                <a:schemeClr val="bg1"/>
              </a:solidFill>
            </a:endParaRPr>
          </a:p>
          <a:p>
            <a:r>
              <a:rPr lang="en-US" sz="1200" dirty="0">
                <a:solidFill>
                  <a:schemeClr val="bg1"/>
                </a:solidFill>
              </a:rPr>
              <a:t>Unit 3 – Health and Social care, and childcare in the 21</a:t>
            </a:r>
            <a:r>
              <a:rPr lang="en-US" sz="1200" baseline="30000" dirty="0">
                <a:solidFill>
                  <a:schemeClr val="bg1"/>
                </a:solidFill>
              </a:rPr>
              <a:t>st</a:t>
            </a:r>
            <a:r>
              <a:rPr lang="en-US" sz="1200" dirty="0">
                <a:solidFill>
                  <a:schemeClr val="bg1"/>
                </a:solidFill>
              </a:rPr>
              <a:t> Century</a:t>
            </a: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73A14-1418-8445-A355-C4659B6B91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total of 3 marks available for this question – one mark each for the correct identification of the letter </a:t>
            </a:r>
            <a:r>
              <a:rPr lang="en-GB" b="1" dirty="0"/>
              <a:t>R</a:t>
            </a:r>
            <a:r>
              <a:rPr lang="en-GB" dirty="0"/>
              <a:t> and </a:t>
            </a:r>
            <a:r>
              <a:rPr lang="en-GB" b="1" dirty="0"/>
              <a:t>D</a:t>
            </a:r>
            <a:r>
              <a:rPr lang="en-GB" dirty="0"/>
              <a:t> and for part </a:t>
            </a:r>
            <a:r>
              <a:rPr lang="en-GB" b="1" dirty="0"/>
              <a:t>(b)</a:t>
            </a:r>
            <a:r>
              <a:rPr lang="en-GB" dirty="0"/>
              <a:t> identifying one other piece of legislation which supports equality. Double check when you have done it just to make sure you have identified a different legislation to the one in part </a:t>
            </a:r>
            <a:r>
              <a:rPr lang="en-GB" b="1" dirty="0"/>
              <a:t>(a)</a:t>
            </a:r>
            <a:r>
              <a:rPr lang="en-GB" dirty="0"/>
              <a:t>– it is your responsibility to check this!</a:t>
            </a:r>
          </a:p>
          <a:p>
            <a:r>
              <a:rPr lang="en-GB" dirty="0"/>
              <a:t>Again, do not spend too long on this – 3 marks should be approximately 3 minutes to complete.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10</a:t>
            </a:fld>
            <a:endParaRPr lang="en-US" dirty="0"/>
          </a:p>
        </p:txBody>
      </p:sp>
    </p:spTree>
    <p:extLst>
      <p:ext uri="{BB962C8B-B14F-4D97-AF65-F5344CB8AC3E}">
        <p14:creationId xmlns:p14="http://schemas.microsoft.com/office/powerpoint/2010/main" val="36546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your answer could look like. </a:t>
            </a:r>
          </a:p>
        </p:txBody>
      </p:sp>
      <p:sp>
        <p:nvSpPr>
          <p:cNvPr id="4" name="Slide Number Placeholder 3"/>
          <p:cNvSpPr>
            <a:spLocks noGrp="1"/>
          </p:cNvSpPr>
          <p:nvPr>
            <p:ph type="sldNum" sz="quarter" idx="5"/>
          </p:nvPr>
        </p:nvSpPr>
        <p:spPr/>
        <p:txBody>
          <a:bodyPr/>
          <a:lstStyle/>
          <a:p>
            <a:fld id="{CC573A14-1418-8445-A355-C4659B6B9114}" type="slidenum">
              <a:rPr lang="en-US" smtClean="0"/>
              <a:t>11</a:t>
            </a:fld>
            <a:endParaRPr lang="en-US" dirty="0"/>
          </a:p>
        </p:txBody>
      </p:sp>
    </p:spTree>
    <p:extLst>
      <p:ext uri="{BB962C8B-B14F-4D97-AF65-F5344CB8AC3E}">
        <p14:creationId xmlns:p14="http://schemas.microsoft.com/office/powerpoint/2010/main" val="3434948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the mark scheme looks like for question 2. There is only one possible answer each for part (a) but three possible answers for part (b). </a:t>
            </a:r>
          </a:p>
          <a:p>
            <a:r>
              <a:rPr lang="en-GB" dirty="0"/>
              <a:t>Only </a:t>
            </a:r>
            <a:r>
              <a:rPr lang="en-GB" b="1" dirty="0"/>
              <a:t>one</a:t>
            </a:r>
            <a:r>
              <a:rPr lang="en-GB" dirty="0"/>
              <a:t> is needed.</a:t>
            </a:r>
          </a:p>
        </p:txBody>
      </p:sp>
      <p:sp>
        <p:nvSpPr>
          <p:cNvPr id="4" name="Slide Number Placeholder 3"/>
          <p:cNvSpPr>
            <a:spLocks noGrp="1"/>
          </p:cNvSpPr>
          <p:nvPr>
            <p:ph type="sldNum" sz="quarter" idx="5"/>
          </p:nvPr>
        </p:nvSpPr>
        <p:spPr/>
        <p:txBody>
          <a:bodyPr/>
          <a:lstStyle/>
          <a:p>
            <a:fld id="{CC573A14-1418-8445-A355-C4659B6B9114}" type="slidenum">
              <a:rPr lang="en-US" smtClean="0"/>
              <a:t>12</a:t>
            </a:fld>
            <a:endParaRPr lang="en-US" dirty="0"/>
          </a:p>
        </p:txBody>
      </p:sp>
    </p:spTree>
    <p:extLst>
      <p:ext uri="{BB962C8B-B14F-4D97-AF65-F5344CB8AC3E}">
        <p14:creationId xmlns:p14="http://schemas.microsoft.com/office/powerpoint/2010/main" val="839937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You have to read the whole question first to make sure you understand what you are being asked to do.  This is about a nutrition or activity programme of your choice. You would have studied 9 different ones for the exam. It is your responsibility to choose </a:t>
            </a:r>
            <a:r>
              <a:rPr lang="en-GB" b="1" dirty="0"/>
              <a:t>one</a:t>
            </a:r>
            <a:r>
              <a:rPr lang="en-GB" dirty="0"/>
              <a:t> of them. It would be sensible for you to select the programme you are most confident with as part (ii) asks you to outline its main purpose for a maximum of 3 marks.</a:t>
            </a:r>
          </a:p>
        </p:txBody>
      </p:sp>
      <p:sp>
        <p:nvSpPr>
          <p:cNvPr id="4" name="Slide Number Placeholder 3"/>
          <p:cNvSpPr>
            <a:spLocks noGrp="1"/>
          </p:cNvSpPr>
          <p:nvPr>
            <p:ph type="sldNum" sz="quarter" idx="5"/>
          </p:nvPr>
        </p:nvSpPr>
        <p:spPr/>
        <p:txBody>
          <a:bodyPr/>
          <a:lstStyle/>
          <a:p>
            <a:fld id="{CC573A14-1418-8445-A355-C4659B6B9114}" type="slidenum">
              <a:rPr lang="en-US" smtClean="0"/>
              <a:t>13</a:t>
            </a:fld>
            <a:endParaRPr lang="en-US"/>
          </a:p>
        </p:txBody>
      </p:sp>
    </p:spTree>
    <p:extLst>
      <p:ext uri="{BB962C8B-B14F-4D97-AF65-F5344CB8AC3E}">
        <p14:creationId xmlns:p14="http://schemas.microsoft.com/office/powerpoint/2010/main" val="398990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one asks you to name </a:t>
            </a:r>
            <a:r>
              <a:rPr lang="en-GB" b="1" dirty="0"/>
              <a:t>one</a:t>
            </a:r>
            <a:r>
              <a:rPr lang="en-GB" dirty="0"/>
              <a:t> programme for one mark.</a:t>
            </a:r>
          </a:p>
          <a:p>
            <a:r>
              <a:rPr lang="en-GB" dirty="0"/>
              <a:t>For the next 3 marks, you only have to give one of these responses to the question – you may express yourself differently to the way it is listed in the mark scheme. Try and use the correct terminology regarding the purposes here you can to show your knowledge and understanding.</a:t>
            </a:r>
          </a:p>
          <a:p>
            <a:endParaRPr lang="en-GB" dirty="0"/>
          </a:p>
          <a:p>
            <a:r>
              <a:rPr lang="en-GB" dirty="0"/>
              <a: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14</a:t>
            </a:fld>
            <a:endParaRPr lang="en-US"/>
          </a:p>
        </p:txBody>
      </p:sp>
    </p:spTree>
    <p:extLst>
      <p:ext uri="{BB962C8B-B14F-4D97-AF65-F5344CB8AC3E}">
        <p14:creationId xmlns:p14="http://schemas.microsoft.com/office/powerpoint/2010/main" val="1883289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 important factor here is that this question is about safeguarding. </a:t>
            </a:r>
          </a:p>
          <a:p>
            <a:pPr marL="0" indent="0">
              <a:buNone/>
            </a:pPr>
            <a:r>
              <a:rPr lang="en-GB" dirty="0"/>
              <a:t>Part </a:t>
            </a:r>
            <a:r>
              <a:rPr lang="en-GB" b="1" dirty="0"/>
              <a:t>(a)</a:t>
            </a:r>
            <a:r>
              <a:rPr lang="en-GB" dirty="0"/>
              <a:t> asks you to explain. This means giving details and reasons for how safeguarding is essential in the care of young children. If you have the word ‘because’ in your mind here as you are answering the question it will help you answer fully.</a:t>
            </a:r>
          </a:p>
          <a:p>
            <a:pPr marL="0" indent="0">
              <a:buNone/>
            </a:pPr>
            <a:r>
              <a:rPr lang="en-GB" dirty="0"/>
              <a:t>For part </a:t>
            </a:r>
            <a:r>
              <a:rPr lang="en-GB" b="1" dirty="0"/>
              <a:t>(b) </a:t>
            </a:r>
            <a:r>
              <a:rPr lang="en-GB" b="0" dirty="0"/>
              <a:t>you are asked to state two types of abuse. You will see from the mark scheme on the next slide that there are 5 different types of abuse but you only need to state two of these.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Try and answer both of these questions in 6 minutes. Using the space provided to respond to the questions </a:t>
            </a:r>
          </a:p>
          <a:p>
            <a:pPr marL="0" indent="0">
              <a:buNone/>
            </a:pPr>
            <a:endParaRPr lang="en-GB" b="0" dirty="0"/>
          </a:p>
          <a:p>
            <a:pPr marL="0" indent="0">
              <a:buNone/>
            </a:pPr>
            <a:endParaRPr lang="en-GB" b="0" dirty="0"/>
          </a:p>
        </p:txBody>
      </p:sp>
      <p:sp>
        <p:nvSpPr>
          <p:cNvPr id="4" name="Slide Number Placeholder 3"/>
          <p:cNvSpPr>
            <a:spLocks noGrp="1"/>
          </p:cNvSpPr>
          <p:nvPr>
            <p:ph type="sldNum" sz="quarter" idx="5"/>
          </p:nvPr>
        </p:nvSpPr>
        <p:spPr/>
        <p:txBody>
          <a:bodyPr/>
          <a:lstStyle/>
          <a:p>
            <a:fld id="{CC573A14-1418-8445-A355-C4659B6B9114}" type="slidenum">
              <a:rPr lang="en-US" smtClean="0"/>
              <a:t>15</a:t>
            </a:fld>
            <a:endParaRPr lang="en-US"/>
          </a:p>
        </p:txBody>
      </p:sp>
    </p:spTree>
    <p:extLst>
      <p:ext uri="{BB962C8B-B14F-4D97-AF65-F5344CB8AC3E}">
        <p14:creationId xmlns:p14="http://schemas.microsoft.com/office/powerpoint/2010/main" val="2661589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there are a variety of answers that are correct for this question – not all of them are necessary for the full 4 marks. It is more important that you give a detailed explanation – rather than just writing a list. You may have come up with an answer that is not included in this list, that is OK and you may still be given credit for this when it is marked by an examiner. Check with your teacher if you are unsure.</a:t>
            </a:r>
          </a:p>
          <a:p>
            <a:r>
              <a:rPr lang="en-GB" dirty="0"/>
              <a:t>Part (</a:t>
            </a:r>
            <a:r>
              <a:rPr lang="en-GB" b="1" dirty="0"/>
              <a:t>b)</a:t>
            </a:r>
            <a:r>
              <a:rPr lang="en-GB" dirty="0"/>
              <a:t> shows all the correct responses possible.</a:t>
            </a:r>
          </a:p>
        </p:txBody>
      </p:sp>
      <p:sp>
        <p:nvSpPr>
          <p:cNvPr id="4" name="Slide Number Placeholder 3"/>
          <p:cNvSpPr>
            <a:spLocks noGrp="1"/>
          </p:cNvSpPr>
          <p:nvPr>
            <p:ph type="sldNum" sz="quarter" idx="5"/>
          </p:nvPr>
        </p:nvSpPr>
        <p:spPr/>
        <p:txBody>
          <a:bodyPr/>
          <a:lstStyle/>
          <a:p>
            <a:fld id="{CC573A14-1418-8445-A355-C4659B6B9114}" type="slidenum">
              <a:rPr lang="en-US" smtClean="0"/>
              <a:t>16</a:t>
            </a:fld>
            <a:endParaRPr lang="en-US"/>
          </a:p>
        </p:txBody>
      </p:sp>
    </p:spTree>
    <p:extLst>
      <p:ext uri="{BB962C8B-B14F-4D97-AF65-F5344CB8AC3E}">
        <p14:creationId xmlns:p14="http://schemas.microsoft.com/office/powerpoint/2010/main" val="2954348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Part (c) is another ‘</a:t>
            </a:r>
            <a:r>
              <a:rPr lang="en-GB" b="1" i="1" dirty="0"/>
              <a:t>Explain</a:t>
            </a:r>
            <a:r>
              <a:rPr lang="en-GB" dirty="0"/>
              <a:t>’ question so just like for part (</a:t>
            </a:r>
            <a:r>
              <a:rPr lang="en-GB" b="1" dirty="0"/>
              <a:t>a</a:t>
            </a:r>
            <a:r>
              <a:rPr lang="en-GB" dirty="0"/>
              <a:t>) remember that you need to provide details and reasons for the meaning of the statement. For the maximum amount of marks you will need to show an excellent explanation, with detailed knowledge and understanding. However, if you are unable to be detailed in your answer, marks will also be awarded for a more basic answer. Try to confine yourself to 6 minutes to complete this question and use the space provided for you as a guideline.</a:t>
            </a:r>
          </a:p>
        </p:txBody>
      </p:sp>
      <p:sp>
        <p:nvSpPr>
          <p:cNvPr id="4" name="Slide Number Placeholder 3"/>
          <p:cNvSpPr>
            <a:spLocks noGrp="1"/>
          </p:cNvSpPr>
          <p:nvPr>
            <p:ph type="sldNum" sz="quarter" idx="5"/>
          </p:nvPr>
        </p:nvSpPr>
        <p:spPr/>
        <p:txBody>
          <a:bodyPr/>
          <a:lstStyle/>
          <a:p>
            <a:fld id="{CC573A14-1418-8445-A355-C4659B6B9114}" type="slidenum">
              <a:rPr lang="en-US" smtClean="0"/>
              <a:t>17</a:t>
            </a:fld>
            <a:endParaRPr lang="en-US"/>
          </a:p>
        </p:txBody>
      </p:sp>
    </p:spTree>
    <p:extLst>
      <p:ext uri="{BB962C8B-B14F-4D97-AF65-F5344CB8AC3E}">
        <p14:creationId xmlns:p14="http://schemas.microsoft.com/office/powerpoint/2010/main" val="298035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we see the possible answers and the mark band description. Remember that an excellent explanation without examples would not be awarded full marks as the question asks to explain </a:t>
            </a:r>
            <a:r>
              <a:rPr lang="en-GB" sz="1050" b="1" dirty="0"/>
              <a:t>and</a:t>
            </a:r>
            <a:r>
              <a:rPr lang="en-GB" dirty="0"/>
              <a:t> give examples. In order to achieve into the top band – you will need to make sure that there is a detailed explanation rather than just a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18</a:t>
            </a:fld>
            <a:endParaRPr lang="en-US"/>
          </a:p>
        </p:txBody>
      </p:sp>
    </p:spTree>
    <p:extLst>
      <p:ext uri="{BB962C8B-B14F-4D97-AF65-F5344CB8AC3E}">
        <p14:creationId xmlns:p14="http://schemas.microsoft.com/office/powerpoint/2010/main" val="11001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5 part (a) is a describe question which asks you to provide the characteristics. There is no need to explain here. There are only 2 marks allocated for part (a) and this should guide you into how much is expected.</a:t>
            </a:r>
          </a:p>
          <a:p>
            <a:pPr marL="0" indent="0">
              <a:buNone/>
            </a:pPr>
            <a:r>
              <a:rPr lang="en-GB" dirty="0"/>
              <a:t>Part (b) is about Ahmed and therefore the answers should always make specific reference to Ahmed and your response is appropriate for his situation.</a:t>
            </a:r>
          </a:p>
          <a:p>
            <a:r>
              <a:rPr lang="en-GB" dirty="0"/>
              <a:t>The important terms in question 5 part (b) in (</a:t>
            </a:r>
            <a:r>
              <a:rPr lang="en-GB" dirty="0" err="1"/>
              <a:t>i</a:t>
            </a:r>
            <a:r>
              <a:rPr lang="en-GB" dirty="0"/>
              <a:t>) and (ii) is Diversity and inclusion. These are part of the specification. You should ask your teacher if you are unsure of their meanings.</a:t>
            </a:r>
          </a:p>
        </p:txBody>
      </p:sp>
      <p:sp>
        <p:nvSpPr>
          <p:cNvPr id="4" name="Slide Number Placeholder 3"/>
          <p:cNvSpPr>
            <a:spLocks noGrp="1"/>
          </p:cNvSpPr>
          <p:nvPr>
            <p:ph type="sldNum" sz="quarter" idx="5"/>
          </p:nvPr>
        </p:nvSpPr>
        <p:spPr/>
        <p:txBody>
          <a:bodyPr/>
          <a:lstStyle/>
          <a:p>
            <a:fld id="{CC573A14-1418-8445-A355-C4659B6B9114}" type="slidenum">
              <a:rPr lang="en-US" smtClean="0"/>
              <a:t>19</a:t>
            </a:fld>
            <a:endParaRPr lang="en-US"/>
          </a:p>
        </p:txBody>
      </p:sp>
    </p:spTree>
    <p:extLst>
      <p:ext uri="{BB962C8B-B14F-4D97-AF65-F5344CB8AC3E}">
        <p14:creationId xmlns:p14="http://schemas.microsoft.com/office/powerpoint/2010/main" val="312341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rgbClr val="0077C8"/>
                </a:solidFill>
                <a:latin typeface="+mn-lt"/>
                <a:ea typeface="+mn-ea"/>
                <a:cs typeface="+mn-cs"/>
              </a:rPr>
              <a:t>What you should have in front of you:</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An answer booklet/lined paper</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Any additional resource material</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 pen, pencil and ruler</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 highlighter</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1200" dirty="0">
                <a:ea typeface="Cambria" panose="02040503050406030204" pitchFamily="18" charset="0"/>
                <a:cs typeface="Cambria" panose="02040503050406030204" pitchFamily="18" charset="0"/>
              </a:rPr>
              <a:t>Post-it notes</a:t>
            </a:r>
            <a:endParaRPr lang="en-GB" sz="1200" kern="1200" dirty="0">
              <a:solidFill>
                <a:srgbClr val="0077C8"/>
              </a:solidFill>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CC573A14-1418-8445-A355-C4659B6B9114}" type="slidenum">
              <a:rPr lang="en-US" smtClean="0"/>
              <a:t>2</a:t>
            </a:fld>
            <a:endParaRPr lang="en-US" dirty="0"/>
          </a:p>
        </p:txBody>
      </p:sp>
    </p:spTree>
    <p:extLst>
      <p:ext uri="{BB962C8B-B14F-4D97-AF65-F5344CB8AC3E}">
        <p14:creationId xmlns:p14="http://schemas.microsoft.com/office/powerpoint/2010/main" val="151806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In the marking scheme for question 5 part </a:t>
            </a:r>
            <a:r>
              <a:rPr lang="en-GB" b="1" dirty="0"/>
              <a:t>(a)</a:t>
            </a:r>
            <a:r>
              <a:rPr lang="en-GB" dirty="0"/>
              <a:t>, it gives some possible answers. You may have come up with an alternative idea which could also be credited – make sure you use appropriate health and social care and childcare terminology too. For parts </a:t>
            </a:r>
            <a:r>
              <a:rPr lang="en-GB" b="1" dirty="0"/>
              <a:t>(b) (</a:t>
            </a:r>
            <a:r>
              <a:rPr lang="en-GB" b="1" dirty="0" err="1"/>
              <a:t>i</a:t>
            </a:r>
            <a:r>
              <a:rPr lang="en-GB" b="1" dirty="0"/>
              <a:t>) </a:t>
            </a:r>
            <a:r>
              <a:rPr lang="en-GB" dirty="0"/>
              <a:t>and </a:t>
            </a:r>
            <a:r>
              <a:rPr lang="en-GB" b="1" dirty="0"/>
              <a:t>(ii), </a:t>
            </a:r>
            <a:r>
              <a:rPr lang="en-GB" dirty="0"/>
              <a:t>a correct explanation of the two terms is needed for the total of 2 marks each. However if a good explanation isn’t possible, 1 mark can be awarded for a more basic response and this is true for part </a:t>
            </a:r>
            <a:r>
              <a:rPr lang="en-GB" b="1" dirty="0"/>
              <a:t>(</a:t>
            </a:r>
            <a:r>
              <a:rPr lang="en-GB" b="1" dirty="0" err="1"/>
              <a:t>i</a:t>
            </a:r>
            <a:r>
              <a:rPr lang="en-GB" b="1" dirty="0"/>
              <a:t>)</a:t>
            </a:r>
            <a:r>
              <a:rPr lang="en-GB" dirty="0"/>
              <a:t> and </a:t>
            </a:r>
            <a:r>
              <a:rPr lang="en-GB" b="1" dirty="0"/>
              <a:t>(ii).</a:t>
            </a:r>
          </a:p>
        </p:txBody>
      </p:sp>
      <p:sp>
        <p:nvSpPr>
          <p:cNvPr id="4" name="Slide Number Placeholder 3"/>
          <p:cNvSpPr>
            <a:spLocks noGrp="1"/>
          </p:cNvSpPr>
          <p:nvPr>
            <p:ph type="sldNum" sz="quarter" idx="5"/>
          </p:nvPr>
        </p:nvSpPr>
        <p:spPr/>
        <p:txBody>
          <a:bodyPr/>
          <a:lstStyle/>
          <a:p>
            <a:fld id="{CC573A14-1418-8445-A355-C4659B6B9114}" type="slidenum">
              <a:rPr lang="en-US" smtClean="0"/>
              <a:t>20</a:t>
            </a:fld>
            <a:endParaRPr lang="en-US"/>
          </a:p>
        </p:txBody>
      </p:sp>
    </p:spTree>
    <p:extLst>
      <p:ext uri="{BB962C8B-B14F-4D97-AF65-F5344CB8AC3E}">
        <p14:creationId xmlns:p14="http://schemas.microsoft.com/office/powerpoint/2010/main" val="1680832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should only take 2 minutes for this part </a:t>
            </a:r>
            <a:r>
              <a:rPr lang="en-GB" b="1" dirty="0"/>
              <a:t>( c)</a:t>
            </a:r>
            <a:r>
              <a:rPr lang="en-GB" dirty="0"/>
              <a:t> and it asks for two groups, which anti discriminatory practice aims to support and protect. You would have learnt about the different groups in the classroom. Perhaps you will have tried to use different recall methods to learn these groups for the exam.</a:t>
            </a:r>
          </a:p>
        </p:txBody>
      </p:sp>
      <p:sp>
        <p:nvSpPr>
          <p:cNvPr id="4" name="Slide Number Placeholder 3"/>
          <p:cNvSpPr>
            <a:spLocks noGrp="1"/>
          </p:cNvSpPr>
          <p:nvPr>
            <p:ph type="sldNum" sz="quarter" idx="5"/>
          </p:nvPr>
        </p:nvSpPr>
        <p:spPr/>
        <p:txBody>
          <a:bodyPr/>
          <a:lstStyle/>
          <a:p>
            <a:fld id="{CC573A14-1418-8445-A355-C4659B6B9114}" type="slidenum">
              <a:rPr lang="en-US" smtClean="0"/>
              <a:t>21</a:t>
            </a:fld>
            <a:endParaRPr lang="en-US"/>
          </a:p>
        </p:txBody>
      </p:sp>
    </p:spTree>
    <p:extLst>
      <p:ext uri="{BB962C8B-B14F-4D97-AF65-F5344CB8AC3E}">
        <p14:creationId xmlns:p14="http://schemas.microsoft.com/office/powerpoint/2010/main" val="1081276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 two marks are awarded for the CORRECT identification of any two of the groups.</a:t>
            </a:r>
          </a:p>
          <a:p>
            <a:r>
              <a:rPr lang="en-GB" dirty="0"/>
              <a:t>Nothing more is needed here.</a:t>
            </a:r>
          </a:p>
        </p:txBody>
      </p:sp>
      <p:sp>
        <p:nvSpPr>
          <p:cNvPr id="4" name="Slide Number Placeholder 3"/>
          <p:cNvSpPr>
            <a:spLocks noGrp="1"/>
          </p:cNvSpPr>
          <p:nvPr>
            <p:ph type="sldNum" sz="quarter" idx="5"/>
          </p:nvPr>
        </p:nvSpPr>
        <p:spPr/>
        <p:txBody>
          <a:bodyPr/>
          <a:lstStyle/>
          <a:p>
            <a:fld id="{CC573A14-1418-8445-A355-C4659B6B9114}" type="slidenum">
              <a:rPr lang="en-US" smtClean="0"/>
              <a:t>22</a:t>
            </a:fld>
            <a:endParaRPr lang="en-US"/>
          </a:p>
        </p:txBody>
      </p:sp>
    </p:spTree>
    <p:extLst>
      <p:ext uri="{BB962C8B-B14F-4D97-AF65-F5344CB8AC3E}">
        <p14:creationId xmlns:p14="http://schemas.microsoft.com/office/powerpoint/2010/main" val="965426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 number of key issues to consider in question</a:t>
            </a:r>
            <a:r>
              <a:rPr lang="en-GB" dirty="0"/>
              <a:t> 6 .The most important one is The Social Services and Well-being (Wales) Act 2014 and then the specific reference to Mari and Islwyn who are both in the older age group. Your answer must make specific reference to the couple. It should take no more than 4 minutes to answer in full. Remember to be guided by the marks available – don’t write too much the maximum you can get is 4 marks but use the space provided. </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23</a:t>
            </a:fld>
            <a:endParaRPr lang="en-US"/>
          </a:p>
        </p:txBody>
      </p:sp>
    </p:spTree>
    <p:extLst>
      <p:ext uri="{BB962C8B-B14F-4D97-AF65-F5344CB8AC3E}">
        <p14:creationId xmlns:p14="http://schemas.microsoft.com/office/powerpoint/2010/main" val="313275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possible responses for this question – not all are listed here. You may have come up with an alternative idea which could also be credited – make sure you use appropriate health and social care and childcare terminology too. Notice the mark scheme describes that for the maximum 4 marks an excellent response is needed. This means a detailed knowledge and understanding of how The Social Services and Well-being Act 2014 will help Mari and Islwyn, but also include clear links to at least two key principles of the Act to the couple’s situation, and the ways in which they may benefit.</a:t>
            </a:r>
          </a:p>
          <a:p>
            <a:r>
              <a:rPr lang="en-GB" dirty="0"/>
              <a:t>Remember the question is asking for the benefits only, not the negatives.</a:t>
            </a:r>
          </a:p>
        </p:txBody>
      </p:sp>
      <p:sp>
        <p:nvSpPr>
          <p:cNvPr id="4" name="Slide Number Placeholder 3"/>
          <p:cNvSpPr>
            <a:spLocks noGrp="1"/>
          </p:cNvSpPr>
          <p:nvPr>
            <p:ph type="sldNum" sz="quarter" idx="5"/>
          </p:nvPr>
        </p:nvSpPr>
        <p:spPr/>
        <p:txBody>
          <a:bodyPr/>
          <a:lstStyle/>
          <a:p>
            <a:fld id="{CC573A14-1418-8445-A355-C4659B6B9114}" type="slidenum">
              <a:rPr lang="en-US" smtClean="0"/>
              <a:t>24</a:t>
            </a:fld>
            <a:endParaRPr lang="en-US"/>
          </a:p>
        </p:txBody>
      </p:sp>
    </p:spTree>
    <p:extLst>
      <p:ext uri="{BB962C8B-B14F-4D97-AF65-F5344CB8AC3E}">
        <p14:creationId xmlns:p14="http://schemas.microsoft.com/office/powerpoint/2010/main" val="318247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dirty="0">
                <a:solidFill>
                  <a:schemeClr val="tx1"/>
                </a:solidFill>
                <a:effectLst/>
                <a:latin typeface="+mn-lt"/>
                <a:ea typeface="+mn-ea"/>
                <a:cs typeface="+mn-cs"/>
              </a:rPr>
              <a:t>This is the first time you have been asked to ‘</a:t>
            </a:r>
            <a:r>
              <a:rPr lang="en-GB" sz="1200" b="1" i="1" kern="1200" dirty="0">
                <a:solidFill>
                  <a:schemeClr val="tx1"/>
                </a:solidFill>
                <a:effectLst/>
                <a:latin typeface="+mn-lt"/>
                <a:ea typeface="+mn-ea"/>
                <a:cs typeface="+mn-cs"/>
              </a:rPr>
              <a:t>Discuss</a:t>
            </a:r>
            <a:r>
              <a:rPr lang="en-GB" sz="1200" kern="1200" dirty="0">
                <a:solidFill>
                  <a:schemeClr val="tx1"/>
                </a:solidFill>
                <a:effectLst/>
                <a:latin typeface="+mn-lt"/>
                <a:ea typeface="+mn-ea"/>
                <a:cs typeface="+mn-cs"/>
              </a:rPr>
              <a:t>’ on this paper, with a total of 6 marks available. Discuss here means examining the issue of how Islwyn’s health and well-being could be affected by early intervention and prevention. For the 6 marks you would be expected to do this in a detailed and structured ways, taking into account different ideas.</a:t>
            </a:r>
          </a:p>
          <a:p>
            <a:pPr marL="0" indent="0">
              <a:buNone/>
            </a:pPr>
            <a:r>
              <a:rPr lang="en-GB" sz="1200" kern="1200" dirty="0">
                <a:solidFill>
                  <a:schemeClr val="tx1"/>
                </a:solidFill>
                <a:effectLst/>
                <a:latin typeface="+mn-lt"/>
                <a:ea typeface="+mn-ea"/>
                <a:cs typeface="+mn-cs"/>
              </a:rPr>
              <a:t>Remember to use the space provided as guidance and try not to use more than 6 minutes to answer.</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25</a:t>
            </a:fld>
            <a:endParaRPr lang="en-US"/>
          </a:p>
        </p:txBody>
      </p:sp>
    </p:spTree>
    <p:extLst>
      <p:ext uri="{BB962C8B-B14F-4D97-AF65-F5344CB8AC3E}">
        <p14:creationId xmlns:p14="http://schemas.microsoft.com/office/powerpoint/2010/main" val="1892539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be in the top mark band there has to be evidence of a range of valid possible effects on Islwyn’s health and well-being – remember not to just discuss one or two. However, If you can only think of one or two possible effects, marks can still be awarded. Notice that the possible effects can be positive or negative as is shown in the mark scheme. This will give you more opportunities to answer fully.</a:t>
            </a:r>
          </a:p>
        </p:txBody>
      </p:sp>
      <p:sp>
        <p:nvSpPr>
          <p:cNvPr id="4" name="Slide Number Placeholder 3"/>
          <p:cNvSpPr>
            <a:spLocks noGrp="1"/>
          </p:cNvSpPr>
          <p:nvPr>
            <p:ph type="sldNum" sz="quarter" idx="5"/>
          </p:nvPr>
        </p:nvSpPr>
        <p:spPr/>
        <p:txBody>
          <a:bodyPr/>
          <a:lstStyle/>
          <a:p>
            <a:fld id="{CC573A14-1418-8445-A355-C4659B6B9114}" type="slidenum">
              <a:rPr lang="en-US" smtClean="0"/>
              <a:t>26</a:t>
            </a:fld>
            <a:endParaRPr lang="en-US"/>
          </a:p>
        </p:txBody>
      </p:sp>
    </p:spTree>
    <p:extLst>
      <p:ext uri="{BB962C8B-B14F-4D97-AF65-F5344CB8AC3E}">
        <p14:creationId xmlns:p14="http://schemas.microsoft.com/office/powerpoint/2010/main" val="1997577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 As a define question, here you need to give the exact meaning of ‘Active Offer’ for a total of 2 marks. </a:t>
            </a:r>
          </a:p>
          <a:p>
            <a:r>
              <a:rPr lang="en-GB" dirty="0"/>
              <a:t>For part (ii) it is an explain but only ‘briefly’ as there are only 2 marks allocated. </a:t>
            </a:r>
          </a:p>
          <a:p>
            <a:r>
              <a:rPr lang="en-GB" dirty="0"/>
              <a:t>Allow yourself 4 minutes to answer both parts.</a:t>
            </a:r>
          </a:p>
          <a:p>
            <a:endParaRPr lang="en-US" dirty="0"/>
          </a:p>
        </p:txBody>
      </p:sp>
      <p:sp>
        <p:nvSpPr>
          <p:cNvPr id="4" name="Slide Number Placeholder 3"/>
          <p:cNvSpPr>
            <a:spLocks noGrp="1"/>
          </p:cNvSpPr>
          <p:nvPr>
            <p:ph type="sldNum" sz="quarter" idx="5"/>
          </p:nvPr>
        </p:nvSpPr>
        <p:spPr/>
        <p:txBody>
          <a:bodyPr/>
          <a:lstStyle/>
          <a:p>
            <a:fld id="{CC573A14-1418-8445-A355-C4659B6B9114}" type="slidenum">
              <a:rPr lang="en-US" smtClean="0"/>
              <a:t>27</a:t>
            </a:fld>
            <a:endParaRPr lang="en-US"/>
          </a:p>
        </p:txBody>
      </p:sp>
    </p:spTree>
    <p:extLst>
      <p:ext uri="{BB962C8B-B14F-4D97-AF65-F5344CB8AC3E}">
        <p14:creationId xmlns:p14="http://schemas.microsoft.com/office/powerpoint/2010/main" val="3552109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a:t>
            </a:r>
            <a:br>
              <a:rPr lang="en-GB" dirty="0"/>
            </a:br>
            <a:r>
              <a:rPr lang="en-GB" dirty="0"/>
              <a:t>Notice that you would be allocated 1 mark for a basic response to part (c ) (</a:t>
            </a:r>
            <a:r>
              <a:rPr lang="en-GB" dirty="0" err="1"/>
              <a:t>i</a:t>
            </a:r>
            <a:r>
              <a:rPr lang="en-GB" dirty="0"/>
              <a:t>) if you were not able to give a full correct definition of ‘The Active Offer’.</a:t>
            </a:r>
          </a:p>
          <a:p>
            <a:r>
              <a:rPr lang="en-GB" dirty="0"/>
              <a:t>Part (ii) should refer to the voice and control principles of the Social Services and Well-being Act 2010. Again if you are not able to answer fully for the 2 marks, you can still gain 1 mark for a more basic response as the mark scheme states.</a:t>
            </a:r>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a:p>
        </p:txBody>
      </p:sp>
    </p:spTree>
    <p:extLst>
      <p:ext uri="{BB962C8B-B14F-4D97-AF65-F5344CB8AC3E}">
        <p14:creationId xmlns:p14="http://schemas.microsoft.com/office/powerpoint/2010/main" val="411005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‘explain’ question. You will be used to the ‘explain’ command word by now. Remember by using the word </a:t>
            </a:r>
            <a:r>
              <a:rPr lang="en-GB" b="1" i="1" dirty="0"/>
              <a:t>because</a:t>
            </a:r>
            <a:r>
              <a:rPr lang="en-GB" dirty="0"/>
              <a:t> whilst you are structuring your answer, it can help you think of the answer. i.e. the Safeguarding of Vulnerable Groups Act 2006 helps to safeguard Mari and Islwyn </a:t>
            </a:r>
            <a:r>
              <a:rPr lang="en-GB" b="1" i="1" dirty="0"/>
              <a:t>because</a:t>
            </a:r>
            <a:r>
              <a:rPr lang="en-GB" dirty="0"/>
              <a:t>……</a:t>
            </a:r>
          </a:p>
          <a:p>
            <a:r>
              <a:rPr lang="en-GB" dirty="0"/>
              <a:t>Set yourself 3 minutes to answer this question and use the space provide as a guide.</a:t>
            </a:r>
          </a:p>
        </p:txBody>
      </p:sp>
      <p:sp>
        <p:nvSpPr>
          <p:cNvPr id="4" name="Slide Number Placeholder 3"/>
          <p:cNvSpPr>
            <a:spLocks noGrp="1"/>
          </p:cNvSpPr>
          <p:nvPr>
            <p:ph type="sldNum" sz="quarter" idx="5"/>
          </p:nvPr>
        </p:nvSpPr>
        <p:spPr/>
        <p:txBody>
          <a:bodyPr/>
          <a:lstStyle/>
          <a:p>
            <a:fld id="{CC573A14-1418-8445-A355-C4659B6B9114}" type="slidenum">
              <a:rPr lang="en-US" smtClean="0"/>
              <a:t>29</a:t>
            </a:fld>
            <a:endParaRPr lang="en-US"/>
          </a:p>
        </p:txBody>
      </p:sp>
    </p:spTree>
    <p:extLst>
      <p:ext uri="{BB962C8B-B14F-4D97-AF65-F5344CB8AC3E}">
        <p14:creationId xmlns:p14="http://schemas.microsoft.com/office/powerpoint/2010/main" val="3813355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examination paper includes of a range of question types .You have to answer all questions for a total of 80 marks available. The paper lasts1 hour and 30 m</a:t>
            </a:r>
            <a:endParaRPr lang="en-GB" b="1" dirty="0"/>
          </a:p>
        </p:txBody>
      </p:sp>
      <p:sp>
        <p:nvSpPr>
          <p:cNvPr id="4" name="Slide Number Placeholder 3"/>
          <p:cNvSpPr>
            <a:spLocks noGrp="1"/>
          </p:cNvSpPr>
          <p:nvPr>
            <p:ph type="sldNum" sz="quarter" idx="5"/>
          </p:nvPr>
        </p:nvSpPr>
        <p:spPr/>
        <p:txBody>
          <a:bodyPr/>
          <a:lstStyle/>
          <a:p>
            <a:fld id="{CC573A14-1418-8445-A355-C4659B6B9114}" type="slidenum">
              <a:rPr lang="en-US" smtClean="0"/>
              <a:t>3</a:t>
            </a:fld>
            <a:endParaRPr lang="en-US" dirty="0"/>
          </a:p>
        </p:txBody>
      </p:sp>
    </p:spTree>
    <p:extLst>
      <p:ext uri="{BB962C8B-B14F-4D97-AF65-F5344CB8AC3E}">
        <p14:creationId xmlns:p14="http://schemas.microsoft.com/office/powerpoint/2010/main" val="1127632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  Did you make reference to some of the points stated in the mark scheme. Remember, you could be awarded marks for other valid points about how the Act helps to safeguard Mari and Islwyn. The response must show links between the key principles of the Act to safeguarding Mari and Islwyn.</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30</a:t>
            </a:fld>
            <a:endParaRPr lang="en-US"/>
          </a:p>
        </p:txBody>
      </p:sp>
    </p:spTree>
    <p:extLst>
      <p:ext uri="{BB962C8B-B14F-4D97-AF65-F5344CB8AC3E}">
        <p14:creationId xmlns:p14="http://schemas.microsoft.com/office/powerpoint/2010/main" val="651846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only 2 questions left on the paper but you must keep up the level of concentration as 33 marks out of the 80 marks are left to answer. </a:t>
            </a:r>
          </a:p>
          <a:p>
            <a:r>
              <a:rPr lang="en-GB" dirty="0"/>
              <a:t>Question 7 is in 4 parts, (a) (b) (c ) and (d). </a:t>
            </a:r>
          </a:p>
          <a:p>
            <a:r>
              <a:rPr lang="en-GB" dirty="0"/>
              <a:t>Part (a) is from the contemporary issues section of the course. It asks specifically for your to state what is meant by two of these contemporary issues. </a:t>
            </a:r>
          </a:p>
          <a:p>
            <a:r>
              <a:rPr lang="en-GB" dirty="0"/>
              <a:t>Part (b) asks you to briefly explain why the information from the Child Measurement Programme for Wales is important to the NHS in Wales.  </a:t>
            </a:r>
          </a:p>
          <a:p>
            <a:r>
              <a:rPr lang="en-GB" dirty="0"/>
              <a:t>There are 2 marks for each of these part questions. So you can time them </a:t>
            </a:r>
            <a:r>
              <a:rPr lang="en-GB" dirty="0" err="1"/>
              <a:t>similiarly</a:t>
            </a:r>
            <a:r>
              <a:rPr lang="en-GB" dirty="0"/>
              <a:t>.</a:t>
            </a:r>
          </a:p>
        </p:txBody>
      </p:sp>
      <p:sp>
        <p:nvSpPr>
          <p:cNvPr id="4" name="Slide Number Placeholder 3"/>
          <p:cNvSpPr>
            <a:spLocks noGrp="1"/>
          </p:cNvSpPr>
          <p:nvPr>
            <p:ph type="sldNum" sz="quarter" idx="5"/>
          </p:nvPr>
        </p:nvSpPr>
        <p:spPr/>
        <p:txBody>
          <a:bodyPr/>
          <a:lstStyle/>
          <a:p>
            <a:fld id="{CC573A14-1418-8445-A355-C4659B6B9114}" type="slidenum">
              <a:rPr lang="en-US" smtClean="0"/>
              <a:t>31</a:t>
            </a:fld>
            <a:endParaRPr lang="en-US"/>
          </a:p>
        </p:txBody>
      </p:sp>
    </p:spTree>
    <p:extLst>
      <p:ext uri="{BB962C8B-B14F-4D97-AF65-F5344CB8AC3E}">
        <p14:creationId xmlns:p14="http://schemas.microsoft.com/office/powerpoint/2010/main" val="486755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get on?</a:t>
            </a:r>
          </a:p>
          <a:p>
            <a:r>
              <a:rPr lang="en-GB" dirty="0"/>
              <a:t>The mark scheme shows the possible answers with allowance of 1 mark instead of the 2 marks for a more basic answer.</a:t>
            </a:r>
          </a:p>
        </p:txBody>
      </p:sp>
      <p:sp>
        <p:nvSpPr>
          <p:cNvPr id="4" name="Slide Number Placeholder 3"/>
          <p:cNvSpPr>
            <a:spLocks noGrp="1"/>
          </p:cNvSpPr>
          <p:nvPr>
            <p:ph type="sldNum" sz="quarter" idx="5"/>
          </p:nvPr>
        </p:nvSpPr>
        <p:spPr/>
        <p:txBody>
          <a:bodyPr/>
          <a:lstStyle/>
          <a:p>
            <a:fld id="{CC573A14-1418-8445-A355-C4659B6B9114}" type="slidenum">
              <a:rPr lang="en-US" smtClean="0"/>
              <a:t>32</a:t>
            </a:fld>
            <a:endParaRPr lang="en-US"/>
          </a:p>
        </p:txBody>
      </p:sp>
    </p:spTree>
    <p:extLst>
      <p:ext uri="{BB962C8B-B14F-4D97-AF65-F5344CB8AC3E}">
        <p14:creationId xmlns:p14="http://schemas.microsoft.com/office/powerpoint/2010/main" val="3689922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part (c ) you will be expected to read the details on the image before ticking which statement is correct from the choice of three. Work carefully but at the same time you should only allow yourself 2 minutes to answer. </a:t>
            </a:r>
          </a:p>
        </p:txBody>
      </p:sp>
      <p:sp>
        <p:nvSpPr>
          <p:cNvPr id="4" name="Slide Number Placeholder 3"/>
          <p:cNvSpPr>
            <a:spLocks noGrp="1"/>
          </p:cNvSpPr>
          <p:nvPr>
            <p:ph type="sldNum" sz="quarter" idx="5"/>
          </p:nvPr>
        </p:nvSpPr>
        <p:spPr/>
        <p:txBody>
          <a:bodyPr/>
          <a:lstStyle/>
          <a:p>
            <a:fld id="{CC573A14-1418-8445-A355-C4659B6B9114}" type="slidenum">
              <a:rPr lang="en-US" smtClean="0"/>
              <a:t>33</a:t>
            </a:fld>
            <a:endParaRPr lang="en-US"/>
          </a:p>
        </p:txBody>
      </p:sp>
    </p:spTree>
    <p:extLst>
      <p:ext uri="{BB962C8B-B14F-4D97-AF65-F5344CB8AC3E}">
        <p14:creationId xmlns:p14="http://schemas.microsoft.com/office/powerpoint/2010/main" val="2110000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only two possible correct answers, one to each box here as stated in the mark scheme. These are easy marks as you do not have to recall any information to answer.</a:t>
            </a:r>
          </a:p>
        </p:txBody>
      </p:sp>
      <p:sp>
        <p:nvSpPr>
          <p:cNvPr id="4" name="Slide Number Placeholder 3"/>
          <p:cNvSpPr>
            <a:spLocks noGrp="1"/>
          </p:cNvSpPr>
          <p:nvPr>
            <p:ph type="sldNum" sz="quarter" idx="5"/>
          </p:nvPr>
        </p:nvSpPr>
        <p:spPr/>
        <p:txBody>
          <a:bodyPr/>
          <a:lstStyle/>
          <a:p>
            <a:fld id="{CC573A14-1418-8445-A355-C4659B6B9114}" type="slidenum">
              <a:rPr lang="en-US" smtClean="0"/>
              <a:t>34</a:t>
            </a:fld>
            <a:endParaRPr lang="en-US"/>
          </a:p>
        </p:txBody>
      </p:sp>
    </p:spTree>
    <p:extLst>
      <p:ext uri="{BB962C8B-B14F-4D97-AF65-F5344CB8AC3E}">
        <p14:creationId xmlns:p14="http://schemas.microsoft.com/office/powerpoint/2010/main" val="3476010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part to question 7 is another Discuss question. Remember that ‘Discuss’ means examining an issue in detail and in a structured was, taking into accounts different ideas. Start the clock and try this question, but allow yourself 6 minutes. You will be quite used by now to aiming for filling the space provided as it is there as a guide for you.</a:t>
            </a:r>
          </a:p>
        </p:txBody>
      </p:sp>
      <p:sp>
        <p:nvSpPr>
          <p:cNvPr id="4" name="Slide Number Placeholder 3"/>
          <p:cNvSpPr>
            <a:spLocks noGrp="1"/>
          </p:cNvSpPr>
          <p:nvPr>
            <p:ph type="sldNum" sz="quarter" idx="5"/>
          </p:nvPr>
        </p:nvSpPr>
        <p:spPr/>
        <p:txBody>
          <a:bodyPr/>
          <a:lstStyle/>
          <a:p>
            <a:fld id="{CC573A14-1418-8445-A355-C4659B6B9114}" type="slidenum">
              <a:rPr lang="en-US" smtClean="0"/>
              <a:t>35</a:t>
            </a:fld>
            <a:endParaRPr lang="en-US"/>
          </a:p>
        </p:txBody>
      </p:sp>
    </p:spTree>
    <p:extLst>
      <p:ext uri="{BB962C8B-B14F-4D97-AF65-F5344CB8AC3E}">
        <p14:creationId xmlns:p14="http://schemas.microsoft.com/office/powerpoint/2010/main" val="2142278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you can see from the mark scheme  - these are possible responses. </a:t>
            </a:r>
            <a:r>
              <a:rPr lang="en-US" sz="1200" kern="1200" dirty="0">
                <a:solidFill>
                  <a:schemeClr val="tx1"/>
                </a:solidFill>
                <a:effectLst/>
                <a:latin typeface="+mn-lt"/>
                <a:ea typeface="+mn-ea"/>
                <a:cs typeface="+mn-cs"/>
              </a:rPr>
              <a:t>You must provide more than a list and include some detail – plan your response to make sure you include all your ideas, the examiner would expect a good answer to include a range of impacts, including the physical, psychological/emotional, intellectual and social. For a mark band 3 response you would need an excellent response showing detailed knowledge and understanding of the possible impact that being overweight could have throughout the lifecycle, including at least three of: physical, psychological/emotional. Intellectual and social aspects.</a:t>
            </a:r>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36</a:t>
            </a:fld>
            <a:endParaRPr lang="en-US"/>
          </a:p>
        </p:txBody>
      </p:sp>
    </p:spTree>
    <p:extLst>
      <p:ext uri="{BB962C8B-B14F-4D97-AF65-F5344CB8AC3E}">
        <p14:creationId xmlns:p14="http://schemas.microsoft.com/office/powerpoint/2010/main" val="2622992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last question there are 3 parts with a 10 mark question for the third part so balance your remaining time effectively.</a:t>
            </a:r>
          </a:p>
          <a:p>
            <a:r>
              <a:rPr lang="en-GB" dirty="0"/>
              <a:t>For a) the command here is describe and there are three marks available in total – it does not ask for a list, so you do need to give a bit more detail than just a list.</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37</a:t>
            </a:fld>
            <a:endParaRPr lang="en-US"/>
          </a:p>
        </p:txBody>
      </p:sp>
    </p:spTree>
    <p:extLst>
      <p:ext uri="{BB962C8B-B14F-4D97-AF65-F5344CB8AC3E}">
        <p14:creationId xmlns:p14="http://schemas.microsoft.com/office/powerpoint/2010/main" val="3249561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(b) is the first and only ‘analyse’ question in this paper. Analyse is the command word and asks you to examine the issue of how the ageing population is likely to influence service provision in Wales. This needs to include an explanation and interpretation for the maximum marks.</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Analyse questions is a more advanced examination skill and the reason it is towards the latter part of the paper.</a:t>
            </a:r>
          </a:p>
          <a:p>
            <a:r>
              <a:rPr lang="en-GB" sz="1200" b="0" i="0" kern="1200" dirty="0">
                <a:solidFill>
                  <a:schemeClr val="tx1"/>
                </a:solidFill>
                <a:effectLst/>
                <a:latin typeface="+mn-lt"/>
                <a:ea typeface="+mn-ea"/>
                <a:cs typeface="+mn-cs"/>
              </a:rPr>
              <a:t>Analysing goes beyond explaining. However, as the mark scheme suggests in the next slide up to 3 marks can be awarded for a good response without analyses if you feel you are unable to analyse.</a:t>
            </a:r>
          </a:p>
          <a:p>
            <a:r>
              <a:rPr lang="en-GB" sz="1200" b="0" i="0" kern="1200" dirty="0">
                <a:solidFill>
                  <a:schemeClr val="tx1"/>
                </a:solidFill>
                <a:effectLst/>
                <a:latin typeface="+mn-lt"/>
                <a:ea typeface="+mn-ea"/>
                <a:cs typeface="+mn-cs"/>
              </a:rPr>
              <a:t>Allow yourself 6 minutes and as with the rest of the paper, remind yourself that the lines provided are an exact guidance for the marks awarded and are there to help you.</a:t>
            </a:r>
            <a:endParaRPr lang="en-GB" dirty="0"/>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38</a:t>
            </a:fld>
            <a:endParaRPr lang="en-US"/>
          </a:p>
        </p:txBody>
      </p:sp>
    </p:spTree>
    <p:extLst>
      <p:ext uri="{BB962C8B-B14F-4D97-AF65-F5344CB8AC3E}">
        <p14:creationId xmlns:p14="http://schemas.microsoft.com/office/powerpoint/2010/main" val="4282373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from the mark scheme, you can be awarded up to 3 marks for a good response without being able to analyse and make judgements. You </a:t>
            </a:r>
            <a:r>
              <a:rPr lang="en-GB" dirty="0" err="1"/>
              <a:t>culd</a:t>
            </a:r>
            <a:r>
              <a:rPr lang="en-GB" dirty="0"/>
              <a:t> even answer parts of this question through general knowledge of the contemporary issue of the Ageing population.</a:t>
            </a:r>
          </a:p>
        </p:txBody>
      </p:sp>
      <p:sp>
        <p:nvSpPr>
          <p:cNvPr id="4" name="Slide Number Placeholder 3"/>
          <p:cNvSpPr>
            <a:spLocks noGrp="1"/>
          </p:cNvSpPr>
          <p:nvPr>
            <p:ph type="sldNum" sz="quarter" idx="5"/>
          </p:nvPr>
        </p:nvSpPr>
        <p:spPr/>
        <p:txBody>
          <a:bodyPr/>
          <a:lstStyle/>
          <a:p>
            <a:fld id="{CC573A14-1418-8445-A355-C4659B6B9114}" type="slidenum">
              <a:rPr lang="en-US" smtClean="0"/>
              <a:t>39</a:t>
            </a:fld>
            <a:endParaRPr lang="en-US"/>
          </a:p>
        </p:txBody>
      </p:sp>
    </p:spTree>
    <p:extLst>
      <p:ext uri="{BB962C8B-B14F-4D97-AF65-F5344CB8AC3E}">
        <p14:creationId xmlns:p14="http://schemas.microsoft.com/office/powerpoint/2010/main" val="221249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Read the front cover! Don’t assume that this is the same as other examination papers. This paper clearly states that you have to answer all questions, and you should answer the questions in the space provided – if you need more time there are additional pages at the back of the paper. </a:t>
            </a:r>
          </a:p>
          <a:p>
            <a:endParaRPr lang="en-GB" b="0" dirty="0"/>
          </a:p>
          <a:p>
            <a:r>
              <a:rPr lang="en-GB" b="0" dirty="0"/>
              <a:t>You will find that there are suggested times to complete each question as we go through this paper, please note that this is only designed for the purposes of this activity.</a:t>
            </a:r>
          </a:p>
          <a:p>
            <a:endParaRPr lang="en-GB" dirty="0"/>
          </a:p>
        </p:txBody>
      </p:sp>
      <p:sp>
        <p:nvSpPr>
          <p:cNvPr id="4" name="Slide Number Placeholder 3"/>
          <p:cNvSpPr>
            <a:spLocks noGrp="1"/>
          </p:cNvSpPr>
          <p:nvPr>
            <p:ph type="sldNum" sz="quarter" idx="5"/>
          </p:nvPr>
        </p:nvSpPr>
        <p:spPr/>
        <p:txBody>
          <a:bodyPr/>
          <a:lstStyle/>
          <a:p>
            <a:fld id="{CC573A14-1418-8445-A355-C4659B6B9114}" type="slidenum">
              <a:rPr lang="en-US" smtClean="0"/>
              <a:t>4</a:t>
            </a:fld>
            <a:endParaRPr lang="en-US" dirty="0"/>
          </a:p>
        </p:txBody>
      </p:sp>
    </p:spTree>
    <p:extLst>
      <p:ext uri="{BB962C8B-B14F-4D97-AF65-F5344CB8AC3E}">
        <p14:creationId xmlns:p14="http://schemas.microsoft.com/office/powerpoint/2010/main" val="1925659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Underline the command verb – assess before starting.</a:t>
            </a:r>
          </a:p>
          <a:p>
            <a:r>
              <a:rPr lang="en-GB" dirty="0"/>
              <a:t>As for question 8 part (b) Assess is a more advanced examination skill and the last question on all the Health and Social Care, and Childcare GCSE papers will be extended responses. Assess asks you to make an informed judgement on how individuals taking more responsibility for their own health and well-being impacts the sustainability and support services in Wales. You will also c</a:t>
            </a:r>
            <a:r>
              <a:rPr lang="en-GB" sz="1200" b="0" i="0" kern="1200" dirty="0">
                <a:solidFill>
                  <a:schemeClr val="tx1"/>
                </a:solidFill>
                <a:effectLst/>
                <a:latin typeface="+mn-lt"/>
                <a:ea typeface="+mn-ea"/>
                <a:cs typeface="+mn-cs"/>
              </a:rPr>
              <a:t>onsider several options or arguments and weigh them up so as to come to a conclusion about the impact.</a:t>
            </a:r>
            <a:endParaRPr lang="en-GB" dirty="0"/>
          </a:p>
          <a:p>
            <a:r>
              <a:rPr lang="en-GB" dirty="0"/>
              <a:t>You are at the end of the paper but will need to go over the paper as a whole quickly if possible before finishing, therefore don’t allow yourself much more than 10 minutes for this question. </a:t>
            </a:r>
          </a:p>
        </p:txBody>
      </p:sp>
      <p:sp>
        <p:nvSpPr>
          <p:cNvPr id="4" name="Slide Number Placeholder 3"/>
          <p:cNvSpPr>
            <a:spLocks noGrp="1"/>
          </p:cNvSpPr>
          <p:nvPr>
            <p:ph type="sldNum" sz="quarter" idx="5"/>
          </p:nvPr>
        </p:nvSpPr>
        <p:spPr/>
        <p:txBody>
          <a:bodyPr/>
          <a:lstStyle/>
          <a:p>
            <a:fld id="{CC573A14-1418-8445-A355-C4659B6B9114}" type="slidenum">
              <a:rPr lang="en-US" smtClean="0"/>
              <a:t>40</a:t>
            </a:fld>
            <a:endParaRPr lang="en-US"/>
          </a:p>
        </p:txBody>
      </p:sp>
    </p:spTree>
    <p:extLst>
      <p:ext uri="{BB962C8B-B14F-4D97-AF65-F5344CB8AC3E}">
        <p14:creationId xmlns:p14="http://schemas.microsoft.com/office/powerpoint/2010/main" val="1032606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will show a wide range of possible responses. As you can see this is split into firstly, the understanding of how individuals taking responsibility for their well-being may impact on the sustainability of care and support services in Wales . Then secondly the assessing and drawing of reasoned conclusions i.e. the judgements.</a:t>
            </a:r>
          </a:p>
        </p:txBody>
      </p:sp>
      <p:sp>
        <p:nvSpPr>
          <p:cNvPr id="4" name="Slide Number Placeholder 3"/>
          <p:cNvSpPr>
            <a:spLocks noGrp="1"/>
          </p:cNvSpPr>
          <p:nvPr>
            <p:ph type="sldNum" sz="quarter" idx="5"/>
          </p:nvPr>
        </p:nvSpPr>
        <p:spPr/>
        <p:txBody>
          <a:bodyPr/>
          <a:lstStyle/>
          <a:p>
            <a:fld id="{CC573A14-1418-8445-A355-C4659B6B9114}" type="slidenum">
              <a:rPr lang="en-US" smtClean="0"/>
              <a:t>41</a:t>
            </a:fld>
            <a:endParaRPr lang="en-US"/>
          </a:p>
        </p:txBody>
      </p:sp>
    </p:spTree>
    <p:extLst>
      <p:ext uri="{BB962C8B-B14F-4D97-AF65-F5344CB8AC3E}">
        <p14:creationId xmlns:p14="http://schemas.microsoft.com/office/powerpoint/2010/main" val="3816639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mark scheme shows the two parts within this question with up to 5 marks being available for the understanding and another 5 marks for assessing.</a:t>
            </a:r>
          </a:p>
        </p:txBody>
      </p:sp>
      <p:sp>
        <p:nvSpPr>
          <p:cNvPr id="4" name="Slide Number Placeholder 3"/>
          <p:cNvSpPr>
            <a:spLocks noGrp="1"/>
          </p:cNvSpPr>
          <p:nvPr>
            <p:ph type="sldNum" sz="quarter" idx="5"/>
          </p:nvPr>
        </p:nvSpPr>
        <p:spPr/>
        <p:txBody>
          <a:bodyPr/>
          <a:lstStyle/>
          <a:p>
            <a:fld id="{CC573A14-1418-8445-A355-C4659B6B9114}" type="slidenum">
              <a:rPr lang="en-US" smtClean="0"/>
              <a:t>42</a:t>
            </a:fld>
            <a:endParaRPr lang="en-US"/>
          </a:p>
        </p:txBody>
      </p:sp>
    </p:spTree>
    <p:extLst>
      <p:ext uri="{BB962C8B-B14F-4D97-AF65-F5344CB8AC3E}">
        <p14:creationId xmlns:p14="http://schemas.microsoft.com/office/powerpoint/2010/main" val="1402767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this unit has not yet been sat, it is not possible for us to provide you with any information in relation to raw mark grade boundaries. </a:t>
            </a:r>
          </a:p>
          <a:p>
            <a:r>
              <a:rPr lang="en-GB" dirty="0"/>
              <a:t>The UMS as listed above may be useful as a guide for how you have done in this assessment.</a:t>
            </a:r>
          </a:p>
        </p:txBody>
      </p:sp>
      <p:sp>
        <p:nvSpPr>
          <p:cNvPr id="4" name="Slide Number Placeholder 3"/>
          <p:cNvSpPr>
            <a:spLocks noGrp="1"/>
          </p:cNvSpPr>
          <p:nvPr>
            <p:ph type="sldNum" sz="quarter" idx="5"/>
          </p:nvPr>
        </p:nvSpPr>
        <p:spPr/>
        <p:txBody>
          <a:bodyPr/>
          <a:lstStyle/>
          <a:p>
            <a:fld id="{CC573A14-1418-8445-A355-C4659B6B9114}" type="slidenum">
              <a:rPr lang="en-US" smtClean="0"/>
              <a:t>43</a:t>
            </a:fld>
            <a:endParaRPr lang="en-US"/>
          </a:p>
        </p:txBody>
      </p:sp>
    </p:spTree>
    <p:extLst>
      <p:ext uri="{BB962C8B-B14F-4D97-AF65-F5344CB8AC3E}">
        <p14:creationId xmlns:p14="http://schemas.microsoft.com/office/powerpoint/2010/main" val="1185577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any questions about this exam, you might perhaps like to write them down and give them to your teacher.</a:t>
            </a:r>
          </a:p>
        </p:txBody>
      </p:sp>
      <p:sp>
        <p:nvSpPr>
          <p:cNvPr id="4" name="Slide Number Placeholder 3"/>
          <p:cNvSpPr>
            <a:spLocks noGrp="1"/>
          </p:cNvSpPr>
          <p:nvPr>
            <p:ph type="sldNum" sz="quarter" idx="5"/>
          </p:nvPr>
        </p:nvSpPr>
        <p:spPr/>
        <p:txBody>
          <a:bodyPr/>
          <a:lstStyle/>
          <a:p>
            <a:fld id="{CC573A14-1418-8445-A355-C4659B6B9114}" type="slidenum">
              <a:rPr lang="en-US" smtClean="0"/>
              <a:t>44</a:t>
            </a:fld>
            <a:endParaRPr lang="en-US"/>
          </a:p>
        </p:txBody>
      </p:sp>
    </p:spTree>
    <p:extLst>
      <p:ext uri="{BB962C8B-B14F-4D97-AF65-F5344CB8AC3E}">
        <p14:creationId xmlns:p14="http://schemas.microsoft.com/office/powerpoint/2010/main" val="134213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1200" dirty="0">
                <a:ea typeface="Cambria" panose="02040503050406030204" pitchFamily="18" charset="0"/>
              </a:rPr>
              <a:t>Use a highlighter to pick out key words.</a:t>
            </a:r>
          </a:p>
          <a:p>
            <a:pPr marL="342900" indent="-342900">
              <a:buFont typeface="Arial" panose="020B0604020202020204" pitchFamily="34" charset="0"/>
              <a:buChar char="•"/>
            </a:pPr>
            <a:r>
              <a:rPr lang="en-US" sz="12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1200" dirty="0">
                <a:ea typeface="Cambria" panose="02040503050406030204" pitchFamily="18" charset="0"/>
              </a:rPr>
              <a:t>If a word is </a:t>
            </a:r>
            <a:r>
              <a:rPr lang="en-US" sz="1200" b="1" dirty="0">
                <a:ea typeface="Cambria" panose="02040503050406030204" pitchFamily="18" charset="0"/>
              </a:rPr>
              <a:t>bold</a:t>
            </a:r>
            <a:r>
              <a:rPr lang="en-US" sz="1200" dirty="0">
                <a:ea typeface="Cambria" panose="02040503050406030204" pitchFamily="18" charset="0"/>
              </a:rPr>
              <a:t>, it is important.</a:t>
            </a:r>
          </a:p>
          <a:p>
            <a:pPr marL="342900" indent="-342900">
              <a:buFont typeface="Arial" panose="020B0604020202020204" pitchFamily="34" charset="0"/>
              <a:buChar char="•"/>
            </a:pPr>
            <a:r>
              <a:rPr lang="en-US" sz="12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1200" dirty="0">
                <a:ea typeface="Cambria" panose="02040503050406030204" pitchFamily="18" charset="0"/>
              </a:rPr>
              <a:t>Read your answers to check they make sense.</a:t>
            </a:r>
            <a:endParaRPr lang="en-GB" b="1" dirty="0"/>
          </a:p>
        </p:txBody>
      </p:sp>
      <p:sp>
        <p:nvSpPr>
          <p:cNvPr id="4" name="Slide Number Placeholder 3"/>
          <p:cNvSpPr>
            <a:spLocks noGrp="1"/>
          </p:cNvSpPr>
          <p:nvPr>
            <p:ph type="sldNum" sz="quarter" idx="5"/>
          </p:nvPr>
        </p:nvSpPr>
        <p:spPr/>
        <p:txBody>
          <a:bodyPr/>
          <a:lstStyle/>
          <a:p>
            <a:fld id="{CC573A14-1418-8445-A355-C4659B6B9114}" type="slidenum">
              <a:rPr lang="en-US" smtClean="0"/>
              <a:t>5</a:t>
            </a:fld>
            <a:endParaRPr lang="en-US" dirty="0"/>
          </a:p>
        </p:txBody>
      </p:sp>
    </p:spTree>
    <p:extLst>
      <p:ext uri="{BB962C8B-B14F-4D97-AF65-F5344CB8AC3E}">
        <p14:creationId xmlns:p14="http://schemas.microsoft.com/office/powerpoint/2010/main" val="61133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mbria" panose="02040503050406030204" pitchFamily="18" charset="0"/>
                <a:cs typeface="Cambria" panose="02040503050406030204" pitchFamily="18" charset="0"/>
              </a:rPr>
              <a:t>Step 1 Read question and highlight command words   </a:t>
            </a:r>
          </a:p>
          <a:p>
            <a:r>
              <a:rPr lang="en-US" sz="1200" dirty="0">
                <a:ea typeface="Cambria" panose="02040503050406030204" pitchFamily="18" charset="0"/>
                <a:cs typeface="Cambria" panose="02040503050406030204" pitchFamily="18" charset="0"/>
              </a:rPr>
              <a:t> Step 2 Highlight key words in the question  </a:t>
            </a:r>
          </a:p>
          <a:p>
            <a:r>
              <a:rPr lang="en-US" sz="1200" dirty="0">
                <a:ea typeface="Cambria" panose="02040503050406030204" pitchFamily="18" charset="0"/>
                <a:cs typeface="Cambria" panose="02040503050406030204" pitchFamily="18" charset="0"/>
              </a:rPr>
              <a:t>Step 3 Identify marks allocated for the question in the space provided  </a:t>
            </a:r>
          </a:p>
          <a:p>
            <a:r>
              <a:rPr lang="en-US" sz="1200" dirty="0">
                <a:ea typeface="Cambria" panose="02040503050406030204" pitchFamily="18" charset="0"/>
                <a:cs typeface="Cambria" panose="02040503050406030204" pitchFamily="18" charset="0"/>
              </a:rPr>
              <a:t>Step 4 Plan your response</a:t>
            </a:r>
            <a:endParaRPr lang="en-GB" b="1" dirty="0"/>
          </a:p>
        </p:txBody>
      </p:sp>
      <p:sp>
        <p:nvSpPr>
          <p:cNvPr id="4" name="Slide Number Placeholder 3"/>
          <p:cNvSpPr>
            <a:spLocks noGrp="1"/>
          </p:cNvSpPr>
          <p:nvPr>
            <p:ph type="sldNum" sz="quarter" idx="5"/>
          </p:nvPr>
        </p:nvSpPr>
        <p:spPr/>
        <p:txBody>
          <a:bodyPr/>
          <a:lstStyle/>
          <a:p>
            <a:fld id="{CC573A14-1418-8445-A355-C4659B6B9114}" type="slidenum">
              <a:rPr lang="en-US" smtClean="0"/>
              <a:t>6</a:t>
            </a:fld>
            <a:endParaRPr lang="en-US" dirty="0"/>
          </a:p>
        </p:txBody>
      </p:sp>
    </p:spTree>
    <p:extLst>
      <p:ext uri="{BB962C8B-B14F-4D97-AF65-F5344CB8AC3E}">
        <p14:creationId xmlns:p14="http://schemas.microsoft.com/office/powerpoint/2010/main" val="59035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a) 1 mark for each statement ticking whether they are true or false for a total of 3 marks.</a:t>
            </a:r>
          </a:p>
          <a:p>
            <a:pPr marL="0" indent="0">
              <a:buNone/>
            </a:pPr>
            <a:r>
              <a:rPr lang="en-GB" dirty="0"/>
              <a:t>These questions should not take long – don’t rush them, but don’t spend too much time on them either as they are not worth many marks!</a:t>
            </a:r>
          </a:p>
          <a:p>
            <a:pPr marL="0" indent="0">
              <a:buNone/>
            </a:pPr>
            <a:r>
              <a:rPr lang="en-GB" dirty="0"/>
              <a:t>You should allow no more than 3 minutes to complete these. We can see the correct answers in the next slide.</a:t>
            </a:r>
          </a:p>
          <a:p>
            <a:pPr marL="0" indent="0">
              <a:buNone/>
            </a:pPr>
            <a:r>
              <a:rPr lang="en-GB" dirty="0"/>
              <a:t>Make sure you read each of the actions carefully and put your ticks in the right boxes </a:t>
            </a:r>
          </a:p>
        </p:txBody>
      </p:sp>
      <p:sp>
        <p:nvSpPr>
          <p:cNvPr id="4" name="Slide Number Placeholder 3"/>
          <p:cNvSpPr>
            <a:spLocks noGrp="1"/>
          </p:cNvSpPr>
          <p:nvPr>
            <p:ph type="sldNum" sz="quarter" idx="5"/>
          </p:nvPr>
        </p:nvSpPr>
        <p:spPr/>
        <p:txBody>
          <a:bodyPr/>
          <a:lstStyle/>
          <a:p>
            <a:fld id="{CC573A14-1418-8445-A355-C4659B6B9114}" type="slidenum">
              <a:rPr lang="en-US" smtClean="0"/>
              <a:t>7</a:t>
            </a:fld>
            <a:endParaRPr lang="en-US" dirty="0"/>
          </a:p>
        </p:txBody>
      </p:sp>
    </p:spTree>
    <p:extLst>
      <p:ext uri="{BB962C8B-B14F-4D97-AF65-F5344CB8AC3E}">
        <p14:creationId xmlns:p14="http://schemas.microsoft.com/office/powerpoint/2010/main" val="730050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correct answers. This candidate would have the full 3 marks.</a:t>
            </a:r>
          </a:p>
        </p:txBody>
      </p:sp>
      <p:sp>
        <p:nvSpPr>
          <p:cNvPr id="4" name="Slide Number Placeholder 3"/>
          <p:cNvSpPr>
            <a:spLocks noGrp="1"/>
          </p:cNvSpPr>
          <p:nvPr>
            <p:ph type="sldNum" sz="quarter" idx="5"/>
          </p:nvPr>
        </p:nvSpPr>
        <p:spPr/>
        <p:txBody>
          <a:bodyPr/>
          <a:lstStyle/>
          <a:p>
            <a:fld id="{CC573A14-1418-8445-A355-C4659B6B9114}" type="slidenum">
              <a:rPr lang="en-US" smtClean="0"/>
              <a:t>8</a:t>
            </a:fld>
            <a:endParaRPr lang="en-US" dirty="0"/>
          </a:p>
        </p:txBody>
      </p:sp>
    </p:spTree>
    <p:extLst>
      <p:ext uri="{BB962C8B-B14F-4D97-AF65-F5344CB8AC3E}">
        <p14:creationId xmlns:p14="http://schemas.microsoft.com/office/powerpoint/2010/main" val="592640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the marking scheme for the first question would look like.</a:t>
            </a:r>
          </a:p>
        </p:txBody>
      </p:sp>
      <p:sp>
        <p:nvSpPr>
          <p:cNvPr id="4" name="Slide Number Placeholder 3"/>
          <p:cNvSpPr>
            <a:spLocks noGrp="1"/>
          </p:cNvSpPr>
          <p:nvPr>
            <p:ph type="sldNum" sz="quarter" idx="5"/>
          </p:nvPr>
        </p:nvSpPr>
        <p:spPr/>
        <p:txBody>
          <a:bodyPr/>
          <a:lstStyle/>
          <a:p>
            <a:fld id="{CC573A14-1418-8445-A355-C4659B6B9114}" type="slidenum">
              <a:rPr lang="en-US" smtClean="0"/>
              <a:t>9</a:t>
            </a:fld>
            <a:endParaRPr lang="en-US"/>
          </a:p>
        </p:txBody>
      </p:sp>
    </p:spTree>
    <p:extLst>
      <p:ext uri="{BB962C8B-B14F-4D97-AF65-F5344CB8AC3E}">
        <p14:creationId xmlns:p14="http://schemas.microsoft.com/office/powerpoint/2010/main" val="8647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tabLst/>
              <a:defRPr b="0"/>
            </a:lvl3pPr>
            <a:lvl4pPr marL="268288" indent="0">
              <a:lnSpc>
                <a:spcPct val="100000"/>
              </a:lnSpc>
              <a:buNone/>
              <a:tabLst/>
              <a:defRPr b="1"/>
            </a:lvl4pPr>
            <a:lvl5pPr marL="490538" indent="-187325">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hf sldNum="0" hdr="0" dt="0"/>
  <p:txStyles>
    <p:titleStyle>
      <a:lvl1pPr algn="l" defTabSz="914400" rtl="0" eaLnBrk="1" latinLnBrk="0" hangingPunct="1">
        <a:lnSpc>
          <a:spcPct val="90000"/>
        </a:lnSpc>
        <a:spcBef>
          <a:spcPct val="0"/>
        </a:spcBef>
        <a:buNone/>
        <a:defRPr lang="en-US" sz="1400" kern="1200" dirty="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customXml" Target="../ink/ink1.xml"/><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3" Type="http://schemas.openxmlformats.org/officeDocument/2006/relationships/image" Target="../media/image3.png"/><Relationship Id="rId3" Type="http://schemas.openxmlformats.org/officeDocument/2006/relationships/slideLayout" Target="../slideLayouts/slideLayout1.xml"/><Relationship Id="rId12" Type="http://schemas.openxmlformats.org/officeDocument/2006/relationships/image" Target="../media/image24.png"/><Relationship Id="rId2" Type="http://schemas.openxmlformats.org/officeDocument/2006/relationships/audio" Target="../media/media23.m4a"/><Relationship Id="rId1" Type="http://schemas.microsoft.com/office/2007/relationships/media" Target="../media/media23.m4a"/><Relationship Id="rId11" Type="http://schemas.openxmlformats.org/officeDocument/2006/relationships/image" Target="../media/image63.png"/><Relationship Id="rId5" Type="http://schemas.openxmlformats.org/officeDocument/2006/relationships/customXml" Target="../ink/ink2.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128.png"/><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customXml" Target="../ink/ink3.xml"/><Relationship Id="rId10" Type="http://schemas.openxmlformats.org/officeDocument/2006/relationships/image" Target="../media/image3.png"/><Relationship Id="rId4" Type="http://schemas.openxmlformats.org/officeDocument/2006/relationships/notesSlide" Target="../notesSlides/notesSlide40.xml"/><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9086A-4489-44E3-8FD6-E495B38C8961}"/>
              </a:ext>
            </a:extLst>
          </p:cNvPr>
          <p:cNvPicPr>
            <a:picLocks noChangeAspect="1"/>
          </p:cNvPicPr>
          <p:nvPr/>
        </p:nvPicPr>
        <p:blipFill>
          <a:blip r:embed="rId5"/>
          <a:stretch>
            <a:fillRect/>
          </a:stretch>
        </p:blipFill>
        <p:spPr>
          <a:xfrm>
            <a:off x="212506" y="917836"/>
            <a:ext cx="11674695" cy="5787764"/>
          </a:xfrm>
          <a:prstGeom prst="rect">
            <a:avLst/>
          </a:prstGeom>
        </p:spPr>
      </p:pic>
      <p:sp>
        <p:nvSpPr>
          <p:cNvPr id="9" name="Title 1"/>
          <p:cNvSpPr txBox="1">
            <a:spLocks/>
          </p:cNvSpPr>
          <p:nvPr/>
        </p:nvSpPr>
        <p:spPr>
          <a:xfrm>
            <a:off x="938706" y="1762658"/>
            <a:ext cx="10745293" cy="141649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rPr>
              <a:t>GCSE Health and Social Care, and Childcare</a:t>
            </a:r>
          </a:p>
          <a:p>
            <a:endParaRPr lang="en-US" sz="2800" dirty="0">
              <a:solidFill>
                <a:schemeClr val="bg1"/>
              </a:solidFill>
            </a:endParaRPr>
          </a:p>
          <a:p>
            <a:r>
              <a:rPr lang="en-US" sz="2800" dirty="0">
                <a:solidFill>
                  <a:schemeClr val="bg1"/>
                </a:solidFill>
              </a:rPr>
              <a:t>Unit 3 – Health and Social care, and childcare in the 21</a:t>
            </a:r>
            <a:r>
              <a:rPr lang="en-US" sz="2800" baseline="30000" dirty="0">
                <a:solidFill>
                  <a:schemeClr val="bg1"/>
                </a:solidFill>
              </a:rPr>
              <a:t>st</a:t>
            </a:r>
            <a:r>
              <a:rPr lang="en-US" sz="2800" dirty="0">
                <a:solidFill>
                  <a:schemeClr val="bg1"/>
                </a:solidFill>
              </a:rPr>
              <a:t> Century</a:t>
            </a:r>
            <a:endParaRPr lang="en-GB" sz="2800" dirty="0">
              <a:solidFill>
                <a:schemeClr val="bg1"/>
              </a:solidFill>
            </a:endParaRPr>
          </a:p>
        </p:txBody>
      </p:sp>
      <p:sp>
        <p:nvSpPr>
          <p:cNvPr id="2" name="TextBox 1"/>
          <p:cNvSpPr txBox="1"/>
          <p:nvPr/>
        </p:nvSpPr>
        <p:spPr>
          <a:xfrm>
            <a:off x="212506" y="354573"/>
            <a:ext cx="4349214" cy="461665"/>
          </a:xfrm>
          <a:prstGeom prst="rect">
            <a:avLst/>
          </a:prstGeom>
          <a:noFill/>
        </p:spPr>
        <p:txBody>
          <a:bodyPr wrap="square" rtlCol="0">
            <a:spAutoFit/>
          </a:bodyPr>
          <a:lstStyle/>
          <a:p>
            <a:r>
              <a:rPr lang="en-US" sz="2400" dirty="0"/>
              <a:t>Exam Walk-Through</a:t>
            </a:r>
          </a:p>
        </p:txBody>
      </p:sp>
      <p:sp>
        <p:nvSpPr>
          <p:cNvPr id="7" name="Title 1"/>
          <p:cNvSpPr txBox="1">
            <a:spLocks/>
          </p:cNvSpPr>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dirty="0">
              <a:latin typeface="Lato" charset="0"/>
              <a:ea typeface="Lato" charset="0"/>
              <a:cs typeface="Lato" charset="0"/>
            </a:endParaRPr>
          </a:p>
        </p:txBody>
      </p:sp>
      <p:pic>
        <p:nvPicPr>
          <p:cNvPr id="6" name="Audio 5">
            <a:hlinkClick r:id="" action="ppaction://media"/>
            <a:extLst>
              <a:ext uri="{FF2B5EF4-FFF2-40B4-BE49-F238E27FC236}">
                <a16:creationId xmlns:a16="http://schemas.microsoft.com/office/drawing/2014/main" id="{6764FE1D-32BC-44B5-9A1C-6083EE081F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0963"/>
    </mc:Choice>
    <mc:Fallback xmlns="">
      <p:transition spd="slow" advTm="1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2(a) (b), AO1</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A9F0F399-9F7C-4E43-BF20-D905074A4A42}"/>
                  </a:ext>
                </a:extLst>
              </p14:cNvPr>
              <p14:cNvContentPartPr/>
              <p14:nvPr/>
            </p14:nvContentPartPr>
            <p14:xfrm>
              <a:off x="3146475" y="1852088"/>
              <a:ext cx="360" cy="5040"/>
            </p14:xfrm>
          </p:contentPart>
        </mc:Choice>
        <mc:Fallback xmlns="">
          <p:pic>
            <p:nvPicPr>
              <p:cNvPr id="11" name="Ink 10">
                <a:extLst>
                  <a:ext uri="{FF2B5EF4-FFF2-40B4-BE49-F238E27FC236}">
                    <a16:creationId xmlns:a16="http://schemas.microsoft.com/office/drawing/2014/main" id="{A9F0F399-9F7C-4E43-BF20-D905074A4A42}"/>
                  </a:ext>
                </a:extLst>
              </p:cNvPr>
              <p:cNvPicPr/>
              <p:nvPr/>
            </p:nvPicPr>
            <p:blipFill>
              <a:blip r:embed="rId7"/>
              <a:stretch>
                <a:fillRect/>
              </a:stretch>
            </p:blipFill>
            <p:spPr>
              <a:xfrm>
                <a:off x="3128835" y="1834448"/>
                <a:ext cx="36000" cy="40680"/>
              </a:xfrm>
              <a:prstGeom prst="rect">
                <a:avLst/>
              </a:prstGeom>
            </p:spPr>
          </p:pic>
        </mc:Fallback>
      </mc:AlternateContent>
      <p:sp>
        <p:nvSpPr>
          <p:cNvPr id="15" name="Rectangle 123">
            <a:extLst>
              <a:ext uri="{FF2B5EF4-FFF2-40B4-BE49-F238E27FC236}">
                <a16:creationId xmlns:a16="http://schemas.microsoft.com/office/drawing/2014/main" id="{1DB2AF13-438A-47EF-9B6C-350FC07C64C6}"/>
              </a:ext>
            </a:extLst>
          </p:cNvPr>
          <p:cNvSpPr>
            <a:spLocks noChangeArrowheads="1"/>
          </p:cNvSpPr>
          <p:nvPr/>
        </p:nvSpPr>
        <p:spPr bwMode="auto">
          <a:xfrm>
            <a:off x="8893073" y="2696726"/>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21" name="TextBox 20">
            <a:extLst>
              <a:ext uri="{FF2B5EF4-FFF2-40B4-BE49-F238E27FC236}">
                <a16:creationId xmlns:a16="http://schemas.microsoft.com/office/drawing/2014/main" id="{3218A05C-74A7-48D2-BEA4-98F61044D839}"/>
              </a:ext>
            </a:extLst>
          </p:cNvPr>
          <p:cNvSpPr txBox="1"/>
          <p:nvPr/>
        </p:nvSpPr>
        <p:spPr>
          <a:xfrm>
            <a:off x="8145925" y="4107219"/>
            <a:ext cx="3527519" cy="1477328"/>
          </a:xfrm>
          <a:prstGeom prst="rect">
            <a:avLst/>
          </a:prstGeom>
          <a:noFill/>
        </p:spPr>
        <p:txBody>
          <a:bodyPr wrap="square" rtlCol="0">
            <a:spAutoFit/>
          </a:bodyPr>
          <a:lstStyle/>
          <a:p>
            <a:r>
              <a:rPr lang="en-GB" dirty="0"/>
              <a:t>Start the clock!</a:t>
            </a:r>
          </a:p>
          <a:p>
            <a:endParaRPr lang="en-GB" dirty="0"/>
          </a:p>
          <a:p>
            <a:r>
              <a:rPr lang="en-GB" dirty="0"/>
              <a:t>Try and answer this question in 3 minutes, you may not need all of this time!</a:t>
            </a:r>
          </a:p>
        </p:txBody>
      </p:sp>
      <p:pic>
        <p:nvPicPr>
          <p:cNvPr id="22" name="Picture 21"/>
          <p:cNvPicPr/>
          <p:nvPr/>
        </p:nvPicPr>
        <p:blipFill rotWithShape="1">
          <a:blip r:embed="rId8"/>
          <a:srcRect l="23931" t="37391" r="22224" b="17947"/>
          <a:stretch/>
        </p:blipFill>
        <p:spPr bwMode="auto">
          <a:xfrm>
            <a:off x="1049728" y="1608864"/>
            <a:ext cx="5944837" cy="4264874"/>
          </a:xfrm>
          <a:prstGeom prst="rect">
            <a:avLst/>
          </a:prstGeom>
          <a:ln>
            <a:noFill/>
          </a:ln>
          <a:extLst>
            <a:ext uri="{53640926-AAD7-44D8-BBD7-CCE9431645EC}">
              <a14:shadowObscured xmlns:a14="http://schemas.microsoft.com/office/drawing/2010/main"/>
            </a:ext>
          </a:extLst>
        </p:spPr>
      </p:pic>
      <p:sp>
        <p:nvSpPr>
          <p:cNvPr id="24" name="Oval 23"/>
          <p:cNvSpPr/>
          <p:nvPr/>
        </p:nvSpPr>
        <p:spPr>
          <a:xfrm>
            <a:off x="5961413" y="2268407"/>
            <a:ext cx="855022" cy="538348"/>
          </a:xfrm>
          <a:prstGeom prst="ellipse">
            <a:avLst/>
          </a:prstGeom>
          <a:noFill/>
          <a:ln w="38100">
            <a:solidFill>
              <a:srgbClr val="CB076E"/>
            </a:solidFill>
          </a:ln>
        </p:spPr>
        <p:txBody>
          <a:bodyPr wrap="none" lIns="0" tIns="0" rIns="0" bIns="0" rtlCol="0" anchor="ctr">
            <a:noAutofit/>
          </a:bodyPr>
          <a:lstStyle/>
          <a:p>
            <a:pPr algn="ctr"/>
            <a:endParaRPr lang="en-GB" dirty="0">
              <a:solidFill>
                <a:srgbClr val="000000"/>
              </a:solidFill>
            </a:endParaRPr>
          </a:p>
        </p:txBody>
      </p:sp>
      <p:sp>
        <p:nvSpPr>
          <p:cNvPr id="25" name="Oval 24"/>
          <p:cNvSpPr/>
          <p:nvPr/>
        </p:nvSpPr>
        <p:spPr>
          <a:xfrm>
            <a:off x="5961413" y="4307535"/>
            <a:ext cx="855022" cy="538348"/>
          </a:xfrm>
          <a:prstGeom prst="ellipse">
            <a:avLst/>
          </a:prstGeom>
          <a:noFill/>
          <a:ln w="38100">
            <a:solidFill>
              <a:srgbClr val="CB076E"/>
            </a:solidFill>
          </a:ln>
        </p:spPr>
        <p:txBody>
          <a:bodyPr wrap="none" lIns="0" tIns="0" rIns="0" bIns="0" rtlCol="0" anchor="ctr">
            <a:noAutofit/>
          </a:bodyPr>
          <a:lstStyle/>
          <a:p>
            <a:pPr algn="ctr"/>
            <a:endParaRPr lang="en-GB" dirty="0">
              <a:solidFill>
                <a:srgbClr val="000000"/>
              </a:solidFill>
            </a:endParaRPr>
          </a:p>
        </p:txBody>
      </p:sp>
      <p:sp>
        <p:nvSpPr>
          <p:cNvPr id="26" name="Oval 25"/>
          <p:cNvSpPr/>
          <p:nvPr/>
        </p:nvSpPr>
        <p:spPr>
          <a:xfrm>
            <a:off x="2434442" y="4307535"/>
            <a:ext cx="475014" cy="538348"/>
          </a:xfrm>
          <a:prstGeom prst="ellipse">
            <a:avLst/>
          </a:prstGeom>
          <a:noFill/>
          <a:ln w="38100">
            <a:solidFill>
              <a:srgbClr val="00B050"/>
            </a:solidFill>
          </a:ln>
        </p:spPr>
        <p:txBody>
          <a:bodyPr wrap="none" lIns="0" tIns="0" rIns="0" bIns="0" rtlCol="0" anchor="ctr">
            <a:noAutofit/>
          </a:bodyPr>
          <a:lstStyle/>
          <a:p>
            <a:pPr algn="ctr"/>
            <a:endParaRPr lang="en-GB" dirty="0">
              <a:solidFill>
                <a:srgbClr val="000000"/>
              </a:solidFill>
            </a:endParaRPr>
          </a:p>
        </p:txBody>
      </p:sp>
      <p:pic>
        <p:nvPicPr>
          <p:cNvPr id="6" name="Audio 5">
            <a:hlinkClick r:id="" action="ppaction://media"/>
            <a:extLst>
              <a:ext uri="{FF2B5EF4-FFF2-40B4-BE49-F238E27FC236}">
                <a16:creationId xmlns:a16="http://schemas.microsoft.com/office/drawing/2014/main" id="{392B1436-FF56-4C94-A317-52A76E646B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4605194"/>
      </p:ext>
    </p:extLst>
  </p:cSld>
  <p:clrMapOvr>
    <a:masterClrMapping/>
  </p:clrMapOvr>
  <mc:AlternateContent xmlns:mc="http://schemas.openxmlformats.org/markup-compatibility/2006" xmlns:p14="http://schemas.microsoft.com/office/powerpoint/2010/main">
    <mc:Choice Requires="p14">
      <p:transition spd="slow" p14:dur="2000" advTm="30526"/>
    </mc:Choice>
    <mc:Fallback xmlns="">
      <p:transition spd="slow" advTm="3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2(a) (b), AO1</a:t>
            </a:r>
          </a:p>
        </p:txBody>
      </p:sp>
      <p:pic>
        <p:nvPicPr>
          <p:cNvPr id="5" name="Picture 4"/>
          <p:cNvPicPr/>
          <p:nvPr/>
        </p:nvPicPr>
        <p:blipFill rotWithShape="1">
          <a:blip r:embed="rId5"/>
          <a:srcRect l="23931" t="37391" r="22224" b="17947"/>
          <a:stretch/>
        </p:blipFill>
        <p:spPr bwMode="auto">
          <a:xfrm>
            <a:off x="1049728" y="1608864"/>
            <a:ext cx="5944837" cy="4264874"/>
          </a:xfrm>
          <a:prstGeom prst="rect">
            <a:avLst/>
          </a:prstGeom>
          <a:ln>
            <a:noFill/>
          </a:ln>
          <a:extLst>
            <a:ext uri="{53640926-AAD7-44D8-BBD7-CCE9431645EC}">
              <a14:shadowObscured xmlns:a14="http://schemas.microsoft.com/office/drawing/2010/main"/>
            </a:ext>
          </a:extLst>
        </p:spPr>
      </p:pic>
      <p:sp>
        <p:nvSpPr>
          <p:cNvPr id="6" name="Oval 5"/>
          <p:cNvSpPr/>
          <p:nvPr/>
        </p:nvSpPr>
        <p:spPr>
          <a:xfrm>
            <a:off x="5961413" y="2268407"/>
            <a:ext cx="855022" cy="538348"/>
          </a:xfrm>
          <a:prstGeom prst="ellipse">
            <a:avLst/>
          </a:prstGeom>
          <a:noFill/>
          <a:ln w="38100">
            <a:solidFill>
              <a:srgbClr val="CB076E"/>
            </a:solidFill>
          </a:ln>
        </p:spPr>
        <p:txBody>
          <a:bodyPr wrap="none" lIns="0" tIns="0" rIns="0" bIns="0" rtlCol="0" anchor="ctr">
            <a:noAutofit/>
          </a:bodyPr>
          <a:lstStyle/>
          <a:p>
            <a:pPr algn="ctr"/>
            <a:endParaRPr lang="en-GB" dirty="0">
              <a:solidFill>
                <a:srgbClr val="000000"/>
              </a:solidFill>
            </a:endParaRPr>
          </a:p>
        </p:txBody>
      </p:sp>
      <p:sp>
        <p:nvSpPr>
          <p:cNvPr id="7" name="Oval 6"/>
          <p:cNvSpPr/>
          <p:nvPr/>
        </p:nvSpPr>
        <p:spPr>
          <a:xfrm>
            <a:off x="5961413" y="4285233"/>
            <a:ext cx="855022" cy="538348"/>
          </a:xfrm>
          <a:prstGeom prst="ellipse">
            <a:avLst/>
          </a:prstGeom>
          <a:noFill/>
          <a:ln w="38100">
            <a:solidFill>
              <a:srgbClr val="CB076E"/>
            </a:solidFill>
          </a:ln>
        </p:spPr>
        <p:txBody>
          <a:bodyPr wrap="none" lIns="0" tIns="0" rIns="0" bIns="0" rtlCol="0" anchor="ctr">
            <a:noAutofit/>
          </a:bodyPr>
          <a:lstStyle/>
          <a:p>
            <a:pPr algn="ctr"/>
            <a:endParaRPr lang="en-GB" dirty="0">
              <a:solidFill>
                <a:srgbClr val="000000"/>
              </a:solidFill>
            </a:endParaRPr>
          </a:p>
        </p:txBody>
      </p:sp>
      <p:sp>
        <p:nvSpPr>
          <p:cNvPr id="4" name="Rectangle 3">
            <a:extLst>
              <a:ext uri="{FF2B5EF4-FFF2-40B4-BE49-F238E27FC236}">
                <a16:creationId xmlns:a16="http://schemas.microsoft.com/office/drawing/2014/main" id="{7F807584-2405-49E6-9CAA-2CEB2718DD3E}"/>
              </a:ext>
            </a:extLst>
          </p:cNvPr>
          <p:cNvSpPr/>
          <p:nvPr/>
        </p:nvSpPr>
        <p:spPr>
          <a:xfrm>
            <a:off x="2189593" y="4631701"/>
            <a:ext cx="1832553" cy="383759"/>
          </a:xfrm>
          <a:prstGeom prst="rect">
            <a:avLst/>
          </a:prstGeom>
        </p:spPr>
        <p:txBody>
          <a:bodyPr wrap="none">
            <a:spAutoFit/>
          </a:bodyPr>
          <a:lstStyle/>
          <a:p>
            <a:pPr>
              <a:lnSpc>
                <a:spcPct val="107000"/>
              </a:lnSpc>
              <a:spcAft>
                <a:spcPts val="800"/>
              </a:spcAft>
            </a:pPr>
            <a:r>
              <a:rPr lang="en-GB" dirty="0">
                <a:solidFill>
                  <a:srgbClr val="0B0C0C"/>
                </a:solidFill>
                <a:latin typeface="Mistral" panose="03090702030407020403" pitchFamily="66" charset="0"/>
                <a:ea typeface="Calibri" panose="020F0502020204030204" pitchFamily="34" charset="0"/>
                <a:cs typeface="Arial" panose="020B0604020202020204" pitchFamily="34" charset="0"/>
              </a:rPr>
              <a:t>The Equality Act 2010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7F807584-2405-49E6-9CAA-2CEB2718DD3E}"/>
              </a:ext>
            </a:extLst>
          </p:cNvPr>
          <p:cNvSpPr/>
          <p:nvPr/>
        </p:nvSpPr>
        <p:spPr>
          <a:xfrm>
            <a:off x="2272933" y="3528313"/>
            <a:ext cx="748030" cy="490220"/>
          </a:xfrm>
          <a:prstGeom prst="rect">
            <a:avLst/>
          </a:prstGeom>
        </p:spPr>
        <p:txBody>
          <a:bodyPr wrap="none">
            <a:spAutoFit/>
          </a:bodyPr>
          <a:lstStyle/>
          <a:p>
            <a:pPr>
              <a:lnSpc>
                <a:spcPct val="106000"/>
              </a:lnSpc>
              <a:spcAft>
                <a:spcPts val="800"/>
              </a:spcAft>
            </a:pPr>
            <a:r>
              <a:rPr lang="en-GB" sz="1800" kern="1200">
                <a:solidFill>
                  <a:srgbClr val="0B0C0C"/>
                </a:solidFill>
                <a:effectLst/>
                <a:latin typeface="Mistral" panose="03090702030407020403" pitchFamily="66" charset="0"/>
                <a:ea typeface="Calibri" panose="020F0502020204030204" pitchFamily="34" charset="0"/>
                <a:cs typeface="Arial" panose="020B0604020202020204" pitchFamily="34" charset="0"/>
              </a:rPr>
              <a:t>Dignity</a:t>
            </a:r>
            <a:endParaRPr lang="en-GB" sz="1200">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7F807584-2405-49E6-9CAA-2CEB2718DD3E}"/>
              </a:ext>
            </a:extLst>
          </p:cNvPr>
          <p:cNvSpPr/>
          <p:nvPr/>
        </p:nvSpPr>
        <p:spPr>
          <a:xfrm>
            <a:off x="2261058" y="2875173"/>
            <a:ext cx="681355" cy="490220"/>
          </a:xfrm>
          <a:prstGeom prst="rect">
            <a:avLst/>
          </a:prstGeom>
        </p:spPr>
        <p:txBody>
          <a:bodyPr wrap="none">
            <a:spAutoFit/>
          </a:bodyPr>
          <a:lstStyle/>
          <a:p>
            <a:pPr>
              <a:lnSpc>
                <a:spcPct val="106000"/>
              </a:lnSpc>
              <a:spcAft>
                <a:spcPts val="800"/>
              </a:spcAft>
            </a:pPr>
            <a:r>
              <a:rPr lang="en-GB" sz="1800" kern="1200">
                <a:solidFill>
                  <a:srgbClr val="0B0C0C"/>
                </a:solidFill>
                <a:effectLst/>
                <a:latin typeface="Mistral" panose="03090702030407020403" pitchFamily="66" charset="0"/>
                <a:ea typeface="Calibri" panose="020F0502020204030204" pitchFamily="34" charset="0"/>
                <a:cs typeface="Arial" panose="020B0604020202020204" pitchFamily="34" charset="0"/>
              </a:rPr>
              <a:t>Respect</a:t>
            </a:r>
            <a:endParaRPr lang="en-GB" sz="1200">
              <a:effectLst/>
              <a:latin typeface="Times New Roman" panose="02020603050405020304" pitchFamily="18" charset="0"/>
              <a:ea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16B24E03-977A-44D9-8451-876B7BA45B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40559929"/>
      </p:ext>
    </p:extLst>
  </p:cSld>
  <p:clrMapOvr>
    <a:masterClrMapping/>
  </p:clrMapOvr>
  <mc:AlternateContent xmlns:mc="http://schemas.openxmlformats.org/markup-compatibility/2006" xmlns:p14="http://schemas.microsoft.com/office/powerpoint/2010/main">
    <mc:Choice Requires="p14">
      <p:transition spd="slow" p14:dur="2000" advTm="4391"/>
    </mc:Choice>
    <mc:Fallback xmlns="">
      <p:transition spd="slow" advTm="4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2(a) (b), marking scheme AO1</a:t>
            </a:r>
          </a:p>
        </p:txBody>
      </p:sp>
      <p:pic>
        <p:nvPicPr>
          <p:cNvPr id="8" name="Picture 7"/>
          <p:cNvPicPr/>
          <p:nvPr/>
        </p:nvPicPr>
        <p:blipFill rotWithShape="1">
          <a:blip r:embed="rId5"/>
          <a:srcRect l="20441" t="36352" r="21228" b="31658"/>
          <a:stretch/>
        </p:blipFill>
        <p:spPr bwMode="auto">
          <a:xfrm>
            <a:off x="1277401" y="1828677"/>
            <a:ext cx="7890350" cy="3740850"/>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DC69FCEC-126D-4F9C-A3CE-1600B49D72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2107171"/>
      </p:ext>
    </p:extLst>
  </p:cSld>
  <p:clrMapOvr>
    <a:masterClrMapping/>
  </p:clrMapOvr>
  <mc:AlternateContent xmlns:mc="http://schemas.openxmlformats.org/markup-compatibility/2006" xmlns:p14="http://schemas.microsoft.com/office/powerpoint/2010/main">
    <mc:Choice Requires="p14">
      <p:transition spd="slow" p14:dur="2000" advTm="11981"/>
    </mc:Choice>
    <mc:Fallback xmlns="">
      <p:transition spd="slow" advTm="1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3 (</a:t>
            </a:r>
            <a:r>
              <a:rPr lang="en-GB" sz="2400" dirty="0" err="1"/>
              <a:t>i</a:t>
            </a:r>
            <a:r>
              <a:rPr lang="en-GB" sz="2400" dirty="0"/>
              <a:t>) (ii), AO1</a:t>
            </a:r>
          </a:p>
        </p:txBody>
      </p:sp>
      <p:sp>
        <p:nvSpPr>
          <p:cNvPr id="9" name="TextBox 8">
            <a:extLst>
              <a:ext uri="{FF2B5EF4-FFF2-40B4-BE49-F238E27FC236}">
                <a16:creationId xmlns:a16="http://schemas.microsoft.com/office/drawing/2014/main" id="{53D59106-7CA4-43F2-9F37-14DA93DA7D18}"/>
              </a:ext>
            </a:extLst>
          </p:cNvPr>
          <p:cNvSpPr txBox="1"/>
          <p:nvPr/>
        </p:nvSpPr>
        <p:spPr>
          <a:xfrm>
            <a:off x="7708035" y="1209674"/>
            <a:ext cx="4127527" cy="646331"/>
          </a:xfrm>
          <a:prstGeom prst="rect">
            <a:avLst/>
          </a:prstGeom>
          <a:noFill/>
        </p:spPr>
        <p:txBody>
          <a:bodyPr wrap="square" rtlCol="0">
            <a:spAutoFit/>
          </a:bodyPr>
          <a:lstStyle/>
          <a:p>
            <a:r>
              <a:rPr lang="en-GB" dirty="0"/>
              <a:t>The rider at the start of the question is there to help you!</a:t>
            </a:r>
          </a:p>
        </p:txBody>
      </p:sp>
      <p:sp>
        <p:nvSpPr>
          <p:cNvPr id="14" name="Rectangle 123">
            <a:extLst>
              <a:ext uri="{FF2B5EF4-FFF2-40B4-BE49-F238E27FC236}">
                <a16:creationId xmlns:a16="http://schemas.microsoft.com/office/drawing/2014/main" id="{27084FE9-7822-4B8F-813B-F997523BA1BC}"/>
              </a:ext>
            </a:extLst>
          </p:cNvPr>
          <p:cNvSpPr>
            <a:spLocks noChangeArrowheads="1"/>
          </p:cNvSpPr>
          <p:nvPr/>
        </p:nvSpPr>
        <p:spPr bwMode="auto">
          <a:xfrm>
            <a:off x="8019693" y="259244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4:00</a:t>
            </a:r>
          </a:p>
        </p:txBody>
      </p:sp>
      <p:sp>
        <p:nvSpPr>
          <p:cNvPr id="15" name="TextBox 14">
            <a:extLst>
              <a:ext uri="{FF2B5EF4-FFF2-40B4-BE49-F238E27FC236}">
                <a16:creationId xmlns:a16="http://schemas.microsoft.com/office/drawing/2014/main" id="{B18D81E6-8611-4FFE-AE30-65C0C08CCD06}"/>
              </a:ext>
            </a:extLst>
          </p:cNvPr>
          <p:cNvSpPr txBox="1"/>
          <p:nvPr/>
        </p:nvSpPr>
        <p:spPr>
          <a:xfrm>
            <a:off x="8019693" y="3981857"/>
            <a:ext cx="4172307" cy="1200329"/>
          </a:xfrm>
          <a:prstGeom prst="rect">
            <a:avLst/>
          </a:prstGeom>
          <a:noFill/>
        </p:spPr>
        <p:txBody>
          <a:bodyPr wrap="square" rtlCol="0">
            <a:spAutoFit/>
          </a:bodyPr>
          <a:lstStyle/>
          <a:p>
            <a:r>
              <a:rPr lang="en-GB" dirty="0"/>
              <a:t>Start the clock!</a:t>
            </a:r>
          </a:p>
          <a:p>
            <a:endParaRPr lang="en-GB" dirty="0"/>
          </a:p>
          <a:p>
            <a:r>
              <a:rPr lang="en-GB" dirty="0"/>
              <a:t>Try and answer all of these questions in 4 minutes.</a:t>
            </a:r>
          </a:p>
        </p:txBody>
      </p:sp>
      <p:pic>
        <p:nvPicPr>
          <p:cNvPr id="26" name="Picture 25"/>
          <p:cNvPicPr/>
          <p:nvPr/>
        </p:nvPicPr>
        <p:blipFill rotWithShape="1">
          <a:blip r:embed="rId5"/>
          <a:srcRect l="23100" t="13087" r="21560" b="45990"/>
          <a:stretch/>
        </p:blipFill>
        <p:spPr bwMode="auto">
          <a:xfrm>
            <a:off x="356439" y="1532839"/>
            <a:ext cx="7018138" cy="4808584"/>
          </a:xfrm>
          <a:prstGeom prst="rect">
            <a:avLst/>
          </a:prstGeom>
          <a:ln>
            <a:noFill/>
          </a:ln>
          <a:extLst>
            <a:ext uri="{53640926-AAD7-44D8-BBD7-CCE9431645EC}">
              <a14:shadowObscured xmlns:a14="http://schemas.microsoft.com/office/drawing/2010/main"/>
            </a:ext>
          </a:extLst>
        </p:spPr>
      </p:pic>
      <p:sp>
        <p:nvSpPr>
          <p:cNvPr id="27" name="Oval 26"/>
          <p:cNvSpPr/>
          <p:nvPr/>
        </p:nvSpPr>
        <p:spPr>
          <a:xfrm>
            <a:off x="1911928" y="3503220"/>
            <a:ext cx="819399" cy="67689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4" name="Audio 3">
            <a:hlinkClick r:id="" action="ppaction://media"/>
            <a:extLst>
              <a:ext uri="{FF2B5EF4-FFF2-40B4-BE49-F238E27FC236}">
                <a16:creationId xmlns:a16="http://schemas.microsoft.com/office/drawing/2014/main" id="{6F795AF0-D5D0-4040-902F-C2114B4A01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6496833"/>
      </p:ext>
    </p:extLst>
  </p:cSld>
  <p:clrMapOvr>
    <a:masterClrMapping/>
  </p:clrMapOvr>
  <mc:AlternateContent xmlns:mc="http://schemas.openxmlformats.org/markup-compatibility/2006" xmlns:p14="http://schemas.microsoft.com/office/powerpoint/2010/main">
    <mc:Choice Requires="p14">
      <p:transition spd="slow" p14:dur="2000" advTm="28042"/>
    </mc:Choice>
    <mc:Fallback xmlns="">
      <p:transition spd="slow" advTm="28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3 AO1 mark scheme</a:t>
            </a:r>
          </a:p>
        </p:txBody>
      </p:sp>
      <p:pic>
        <p:nvPicPr>
          <p:cNvPr id="6" name="Picture 5"/>
          <p:cNvPicPr/>
          <p:nvPr/>
        </p:nvPicPr>
        <p:blipFill rotWithShape="1">
          <a:blip r:embed="rId5"/>
          <a:srcRect l="19943" t="58995" r="19898" b="8807"/>
          <a:stretch/>
        </p:blipFill>
        <p:spPr bwMode="auto">
          <a:xfrm>
            <a:off x="340068" y="1348900"/>
            <a:ext cx="5573844" cy="23087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26257" t="22227" r="26712" b="3406"/>
          <a:stretch/>
        </p:blipFill>
        <p:spPr bwMode="auto">
          <a:xfrm>
            <a:off x="6185126" y="952128"/>
            <a:ext cx="5512069" cy="5753471"/>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7"/>
          <a:srcRect l="26424" t="41338" r="28373" b="36850"/>
          <a:stretch/>
        </p:blipFill>
        <p:spPr bwMode="auto">
          <a:xfrm>
            <a:off x="620485" y="4021467"/>
            <a:ext cx="4996544" cy="2074533"/>
          </a:xfrm>
          <a:prstGeom prst="rect">
            <a:avLst/>
          </a:prstGeom>
          <a:ln>
            <a:noFill/>
          </a:ln>
          <a:extLst>
            <a:ext uri="{53640926-AAD7-44D8-BBD7-CCE9431645EC}">
              <a14:shadowObscured xmlns:a14="http://schemas.microsoft.com/office/drawing/2010/main"/>
            </a:ext>
          </a:extLst>
        </p:spPr>
      </p:pic>
      <p:sp>
        <p:nvSpPr>
          <p:cNvPr id="9" name="Oval 8"/>
          <p:cNvSpPr/>
          <p:nvPr/>
        </p:nvSpPr>
        <p:spPr>
          <a:xfrm>
            <a:off x="1349830" y="4452627"/>
            <a:ext cx="8193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0" name="Oval 9"/>
          <p:cNvSpPr/>
          <p:nvPr/>
        </p:nvSpPr>
        <p:spPr>
          <a:xfrm>
            <a:off x="1349830" y="4903210"/>
            <a:ext cx="8193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1" name="Oval 10"/>
          <p:cNvSpPr/>
          <p:nvPr/>
        </p:nvSpPr>
        <p:spPr>
          <a:xfrm>
            <a:off x="1349830" y="5296394"/>
            <a:ext cx="819399" cy="304800"/>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12" name="Audio 11">
            <a:hlinkClick r:id="" action="ppaction://media"/>
            <a:extLst>
              <a:ext uri="{FF2B5EF4-FFF2-40B4-BE49-F238E27FC236}">
                <a16:creationId xmlns:a16="http://schemas.microsoft.com/office/drawing/2014/main" id="{C3B87937-670E-4FEC-B2F4-4BD829148A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01802651"/>
      </p:ext>
    </p:extLst>
  </p:cSld>
  <p:clrMapOvr>
    <a:masterClrMapping/>
  </p:clrMapOvr>
  <mc:AlternateContent xmlns:mc="http://schemas.openxmlformats.org/markup-compatibility/2006" xmlns:p14="http://schemas.microsoft.com/office/powerpoint/2010/main">
    <mc:Choice Requires="p14">
      <p:transition spd="slow" p14:dur="2000" advTm="20019"/>
    </mc:Choice>
    <mc:Fallback xmlns="">
      <p:transition spd="slow" advTm="2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(a), AO2 (b) AO1</a:t>
            </a:r>
          </a:p>
        </p:txBody>
      </p:sp>
      <p:sp>
        <p:nvSpPr>
          <p:cNvPr id="11" name="TextBox 10">
            <a:extLst>
              <a:ext uri="{FF2B5EF4-FFF2-40B4-BE49-F238E27FC236}">
                <a16:creationId xmlns:a16="http://schemas.microsoft.com/office/drawing/2014/main" id="{FD6BDEE5-ED1F-43FE-B502-C6873F36AD3F}"/>
              </a:ext>
            </a:extLst>
          </p:cNvPr>
          <p:cNvSpPr txBox="1"/>
          <p:nvPr/>
        </p:nvSpPr>
        <p:spPr>
          <a:xfrm>
            <a:off x="8019693" y="4190274"/>
            <a:ext cx="3301456" cy="1200329"/>
          </a:xfrm>
          <a:prstGeom prst="rect">
            <a:avLst/>
          </a:prstGeom>
          <a:noFill/>
        </p:spPr>
        <p:txBody>
          <a:bodyPr wrap="square" rtlCol="0">
            <a:spAutoFit/>
          </a:bodyPr>
          <a:lstStyle/>
          <a:p>
            <a:endParaRPr lang="en-GB" dirty="0"/>
          </a:p>
          <a:p>
            <a:endParaRPr lang="en-GB" dirty="0"/>
          </a:p>
          <a:p>
            <a:r>
              <a:rPr lang="en-GB" dirty="0"/>
              <a:t>Use the space provided to respond to the questions.</a:t>
            </a:r>
          </a:p>
        </p:txBody>
      </p:sp>
      <p:sp>
        <p:nvSpPr>
          <p:cNvPr id="17" name="Rectangle 123">
            <a:extLst>
              <a:ext uri="{FF2B5EF4-FFF2-40B4-BE49-F238E27FC236}">
                <a16:creationId xmlns:a16="http://schemas.microsoft.com/office/drawing/2014/main" id="{7A6FF27B-F18B-44DF-83F7-B6EAF4C277A5}"/>
              </a:ext>
            </a:extLst>
          </p:cNvPr>
          <p:cNvSpPr>
            <a:spLocks noChangeArrowheads="1"/>
          </p:cNvSpPr>
          <p:nvPr/>
        </p:nvSpPr>
        <p:spPr bwMode="auto">
          <a:xfrm>
            <a:off x="8019693" y="1979645"/>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8" name="TextBox 17">
            <a:extLst>
              <a:ext uri="{FF2B5EF4-FFF2-40B4-BE49-F238E27FC236}">
                <a16:creationId xmlns:a16="http://schemas.microsoft.com/office/drawing/2014/main" id="{B40A2717-0138-4016-A727-858BD854E3D7}"/>
              </a:ext>
            </a:extLst>
          </p:cNvPr>
          <p:cNvSpPr txBox="1"/>
          <p:nvPr/>
        </p:nvSpPr>
        <p:spPr>
          <a:xfrm>
            <a:off x="8019693" y="3227901"/>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p:pic>
        <p:nvPicPr>
          <p:cNvPr id="16" name="Picture 15"/>
          <p:cNvPicPr/>
          <p:nvPr/>
        </p:nvPicPr>
        <p:blipFill rotWithShape="1">
          <a:blip r:embed="rId5"/>
          <a:srcRect l="26688" t="21407" r="26448" b="28831"/>
          <a:stretch/>
        </p:blipFill>
        <p:spPr bwMode="auto">
          <a:xfrm>
            <a:off x="620361" y="1175657"/>
            <a:ext cx="6314828" cy="5355772"/>
          </a:xfrm>
          <a:prstGeom prst="rect">
            <a:avLst/>
          </a:prstGeom>
          <a:ln>
            <a:noFill/>
          </a:ln>
          <a:extLst>
            <a:ext uri="{53640926-AAD7-44D8-BBD7-CCE9431645EC}">
              <a14:shadowObscured xmlns:a14="http://schemas.microsoft.com/office/drawing/2010/main"/>
            </a:ext>
          </a:extLst>
        </p:spPr>
      </p:pic>
      <p:sp>
        <p:nvSpPr>
          <p:cNvPr id="27" name="Oval 26"/>
          <p:cNvSpPr/>
          <p:nvPr/>
        </p:nvSpPr>
        <p:spPr>
          <a:xfrm>
            <a:off x="3154879" y="1765153"/>
            <a:ext cx="1630877"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28" name="Oval 27"/>
          <p:cNvSpPr/>
          <p:nvPr/>
        </p:nvSpPr>
        <p:spPr>
          <a:xfrm>
            <a:off x="5878286" y="2081564"/>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29" name="Oval 28"/>
          <p:cNvSpPr/>
          <p:nvPr/>
        </p:nvSpPr>
        <p:spPr>
          <a:xfrm flipV="1">
            <a:off x="5961413" y="4823581"/>
            <a:ext cx="451261" cy="365936"/>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5DE2A4A8-3675-4288-8F26-7A3DDDA36B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8165072"/>
      </p:ext>
    </p:extLst>
  </p:cSld>
  <p:clrMapOvr>
    <a:masterClrMapping/>
  </p:clrMapOvr>
  <mc:AlternateContent xmlns:mc="http://schemas.openxmlformats.org/markup-compatibility/2006" xmlns:p14="http://schemas.microsoft.com/office/powerpoint/2010/main">
    <mc:Choice Requires="p14">
      <p:transition spd="slow" p14:dur="2000" advTm="39052"/>
    </mc:Choice>
    <mc:Fallback xmlns="">
      <p:transition spd="slow" advTm="39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(a) (b) AO2/AO1 mark scheme</a:t>
            </a:r>
          </a:p>
        </p:txBody>
      </p:sp>
      <p:pic>
        <p:nvPicPr>
          <p:cNvPr id="5" name="Picture 4"/>
          <p:cNvPicPr/>
          <p:nvPr/>
        </p:nvPicPr>
        <p:blipFill rotWithShape="1">
          <a:blip r:embed="rId5"/>
          <a:srcRect l="24762" t="15164" r="26213" b="48276"/>
          <a:stretch/>
        </p:blipFill>
        <p:spPr bwMode="auto">
          <a:xfrm>
            <a:off x="573385" y="1308264"/>
            <a:ext cx="5058580" cy="5009409"/>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25094" t="33029" r="27875" b="11508"/>
          <a:stretch/>
        </p:blipFill>
        <p:spPr bwMode="auto">
          <a:xfrm>
            <a:off x="6105539" y="1340753"/>
            <a:ext cx="4870801" cy="5009409"/>
          </a:xfrm>
          <a:prstGeom prst="rect">
            <a:avLst/>
          </a:prstGeom>
          <a:ln>
            <a:noFill/>
          </a:ln>
          <a:extLst>
            <a:ext uri="{53640926-AAD7-44D8-BBD7-CCE9431645EC}">
              <a14:shadowObscured xmlns:a14="http://schemas.microsoft.com/office/drawing/2010/main"/>
            </a:ext>
          </a:extLst>
        </p:spPr>
      </p:pic>
      <p:sp>
        <p:nvSpPr>
          <p:cNvPr id="7" name="Oval 6"/>
          <p:cNvSpPr/>
          <p:nvPr/>
        </p:nvSpPr>
        <p:spPr>
          <a:xfrm>
            <a:off x="6915458" y="2203088"/>
            <a:ext cx="8193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8" name="Oval 7"/>
          <p:cNvSpPr/>
          <p:nvPr/>
        </p:nvSpPr>
        <p:spPr>
          <a:xfrm>
            <a:off x="6915458" y="2748518"/>
            <a:ext cx="8193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9" name="Oval 8"/>
          <p:cNvSpPr/>
          <p:nvPr/>
        </p:nvSpPr>
        <p:spPr>
          <a:xfrm>
            <a:off x="6915458" y="3293948"/>
            <a:ext cx="8193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0" name="Oval 9"/>
          <p:cNvSpPr/>
          <p:nvPr/>
        </p:nvSpPr>
        <p:spPr>
          <a:xfrm>
            <a:off x="7065819" y="1710923"/>
            <a:ext cx="845250" cy="257782"/>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1326CD02-D1FC-4C8A-B239-D793D2229A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0125952"/>
      </p:ext>
    </p:extLst>
  </p:cSld>
  <p:clrMapOvr>
    <a:masterClrMapping/>
  </p:clrMapOvr>
  <mc:AlternateContent xmlns:mc="http://schemas.openxmlformats.org/markup-compatibility/2006" xmlns:p14="http://schemas.microsoft.com/office/powerpoint/2010/main">
    <mc:Choice Requires="p14">
      <p:transition spd="slow" p14:dur="2000" advTm="28785"/>
    </mc:Choice>
    <mc:Fallback xmlns="">
      <p:transition spd="slow" advTm="28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4 (c), AO2</a:t>
            </a:r>
          </a:p>
        </p:txBody>
      </p:sp>
      <p:sp>
        <p:nvSpPr>
          <p:cNvPr id="17" name="Rectangle 123">
            <a:extLst>
              <a:ext uri="{FF2B5EF4-FFF2-40B4-BE49-F238E27FC236}">
                <a16:creationId xmlns:a16="http://schemas.microsoft.com/office/drawing/2014/main" id="{FE89A08B-E5F8-4F4B-9F14-87C2DC27F9CC}"/>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8" name="TextBox 17">
            <a:extLst>
              <a:ext uri="{FF2B5EF4-FFF2-40B4-BE49-F238E27FC236}">
                <a16:creationId xmlns:a16="http://schemas.microsoft.com/office/drawing/2014/main" id="{5CB716C1-FAE8-4D57-B092-89E763D10319}"/>
              </a:ext>
            </a:extLst>
          </p:cNvPr>
          <p:cNvSpPr txBox="1"/>
          <p:nvPr/>
        </p:nvSpPr>
        <p:spPr>
          <a:xfrm>
            <a:off x="7656308" y="2585765"/>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p:pic>
        <p:nvPicPr>
          <p:cNvPr id="16" name="Picture 15"/>
          <p:cNvPicPr/>
          <p:nvPr/>
        </p:nvPicPr>
        <p:blipFill rotWithShape="1">
          <a:blip r:embed="rId5"/>
          <a:srcRect l="27587" t="23888" r="27044" b="14209"/>
          <a:stretch/>
        </p:blipFill>
        <p:spPr bwMode="auto">
          <a:xfrm>
            <a:off x="1016207" y="1332881"/>
            <a:ext cx="6640101" cy="5067919"/>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753C6FFF-E73F-4BB0-8A54-6E506D0038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5191037"/>
      </p:ext>
    </p:extLst>
  </p:cSld>
  <p:clrMapOvr>
    <a:masterClrMapping/>
  </p:clrMapOvr>
  <mc:AlternateContent xmlns:mc="http://schemas.openxmlformats.org/markup-compatibility/2006" xmlns:p14="http://schemas.microsoft.com/office/powerpoint/2010/main">
    <mc:Choice Requires="p14">
      <p:transition spd="slow" p14:dur="2000" advTm="29539"/>
    </mc:Choice>
    <mc:Fallback xmlns="">
      <p:transition spd="slow" advTm="29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4 (c) AO2 mark scheme</a:t>
            </a:r>
          </a:p>
        </p:txBody>
      </p:sp>
      <p:pic>
        <p:nvPicPr>
          <p:cNvPr id="5" name="Picture 4"/>
          <p:cNvPicPr/>
          <p:nvPr/>
        </p:nvPicPr>
        <p:blipFill rotWithShape="1">
          <a:blip r:embed="rId5"/>
          <a:srcRect l="24762" t="18903" r="27210" b="8392"/>
          <a:stretch/>
        </p:blipFill>
        <p:spPr bwMode="auto">
          <a:xfrm>
            <a:off x="527647" y="1300653"/>
            <a:ext cx="6181911" cy="5576827"/>
          </a:xfrm>
          <a:prstGeom prst="rect">
            <a:avLst/>
          </a:prstGeom>
          <a:ln>
            <a:noFill/>
          </a:ln>
          <a:extLst>
            <a:ext uri="{53640926-AAD7-44D8-BBD7-CCE9431645EC}">
              <a14:shadowObscured xmlns:a14="http://schemas.microsoft.com/office/drawing/2010/main"/>
            </a:ext>
          </a:extLst>
        </p:spPr>
      </p:pic>
      <p:sp>
        <p:nvSpPr>
          <p:cNvPr id="6" name="Oval 5"/>
          <p:cNvSpPr/>
          <p:nvPr/>
        </p:nvSpPr>
        <p:spPr>
          <a:xfrm>
            <a:off x="2803163" y="2216415"/>
            <a:ext cx="1630877"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8" name="Oval 7"/>
          <p:cNvSpPr/>
          <p:nvPr/>
        </p:nvSpPr>
        <p:spPr>
          <a:xfrm>
            <a:off x="1312225" y="3580099"/>
            <a:ext cx="1110342"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61E8C912-1E73-4EEA-A780-FA04F45023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21120779"/>
      </p:ext>
    </p:extLst>
  </p:cSld>
  <p:clrMapOvr>
    <a:masterClrMapping/>
  </p:clrMapOvr>
  <mc:AlternateContent xmlns:mc="http://schemas.openxmlformats.org/markup-compatibility/2006" xmlns:p14="http://schemas.microsoft.com/office/powerpoint/2010/main">
    <mc:Choice Requires="p14">
      <p:transition spd="slow" p14:dur="2000" advTm="19943"/>
    </mc:Choice>
    <mc:Fallback xmlns="">
      <p:transition spd="slow" advTm="1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AO1/A02</a:t>
            </a:r>
          </a:p>
        </p:txBody>
      </p:sp>
      <p:pic>
        <p:nvPicPr>
          <p:cNvPr id="5" name="Picture 4"/>
          <p:cNvPicPr/>
          <p:nvPr/>
        </p:nvPicPr>
        <p:blipFill rotWithShape="1">
          <a:blip r:embed="rId5"/>
          <a:srcRect l="27587" t="36769" r="28041" b="9638"/>
          <a:stretch/>
        </p:blipFill>
        <p:spPr bwMode="auto">
          <a:xfrm>
            <a:off x="881805" y="1308368"/>
            <a:ext cx="6302767" cy="4533033"/>
          </a:xfrm>
          <a:prstGeom prst="rect">
            <a:avLst/>
          </a:prstGeom>
          <a:ln>
            <a:noFill/>
          </a:ln>
          <a:extLst>
            <a:ext uri="{53640926-AAD7-44D8-BBD7-CCE9431645EC}">
              <a14:shadowObscured xmlns:a14="http://schemas.microsoft.com/office/drawing/2010/main"/>
            </a:ext>
          </a:extLst>
        </p:spPr>
      </p:pic>
      <p:sp>
        <p:nvSpPr>
          <p:cNvPr id="6" name="Oval 5"/>
          <p:cNvSpPr/>
          <p:nvPr/>
        </p:nvSpPr>
        <p:spPr>
          <a:xfrm>
            <a:off x="1900638" y="1765152"/>
            <a:ext cx="1305699"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7" name="Oval 6"/>
          <p:cNvSpPr/>
          <p:nvPr/>
        </p:nvSpPr>
        <p:spPr>
          <a:xfrm>
            <a:off x="6276107" y="3377210"/>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8" name="Oval 7"/>
          <p:cNvSpPr/>
          <p:nvPr/>
        </p:nvSpPr>
        <p:spPr>
          <a:xfrm>
            <a:off x="6295897" y="1765152"/>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9" name="Oval 8"/>
          <p:cNvSpPr/>
          <p:nvPr/>
        </p:nvSpPr>
        <p:spPr>
          <a:xfrm>
            <a:off x="6295897" y="4820806"/>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10" name="Audio 9">
            <a:hlinkClick r:id="" action="ppaction://media"/>
            <a:extLst>
              <a:ext uri="{FF2B5EF4-FFF2-40B4-BE49-F238E27FC236}">
                <a16:creationId xmlns:a16="http://schemas.microsoft.com/office/drawing/2014/main" id="{8A3890A2-50B3-49B1-8EBF-E5CB556D09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1160913"/>
      </p:ext>
    </p:extLst>
  </p:cSld>
  <p:clrMapOvr>
    <a:masterClrMapping/>
  </p:clrMapOvr>
  <mc:AlternateContent xmlns:mc="http://schemas.openxmlformats.org/markup-compatibility/2006" xmlns:p14="http://schemas.microsoft.com/office/powerpoint/2010/main">
    <mc:Choice Requires="p14">
      <p:transition spd="slow" p14:dur="2000" advTm="36159"/>
    </mc:Choice>
    <mc:Fallback xmlns="">
      <p:transition spd="slow" advTm="3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A964633-CF30-439D-889C-7608ED97A1DD}"/>
              </a:ext>
            </a:extLst>
          </p:cNvPr>
          <p:cNvSpPr txBox="1">
            <a:spLocks/>
          </p:cNvSpPr>
          <p:nvPr/>
        </p:nvSpPr>
        <p:spPr>
          <a:xfrm>
            <a:off x="345204" y="1353261"/>
            <a:ext cx="9916396" cy="5001680"/>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copy of the exam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An answer booklet/lined paper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Any additional resource material</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pen, pencil and ruler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highlighter</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A watch</a:t>
            </a:r>
          </a:p>
          <a:p>
            <a:pPr marL="571500" indent="-571500">
              <a:buFont typeface="Arial" panose="020B0604020202020204" pitchFamily="34" charset="0"/>
              <a:buChar char="•"/>
            </a:pPr>
            <a:r>
              <a:rPr lang="en-GB" sz="2800" dirty="0">
                <a:ea typeface="Cambria" panose="02040503050406030204" pitchFamily="18" charset="0"/>
                <a:cs typeface="Cambria" panose="02040503050406030204" pitchFamily="18" charset="0"/>
              </a:rPr>
              <a:t>Post-it notes</a:t>
            </a:r>
          </a:p>
        </p:txBody>
      </p:sp>
      <p:sp>
        <p:nvSpPr>
          <p:cNvPr id="3" name="Title 1">
            <a:extLst>
              <a:ext uri="{FF2B5EF4-FFF2-40B4-BE49-F238E27FC236}">
                <a16:creationId xmlns:a16="http://schemas.microsoft.com/office/drawing/2014/main" id="{47EDCDE5-198E-4AD7-95CD-995F1060265F}"/>
              </a:ext>
            </a:extLst>
          </p:cNvPr>
          <p:cNvSpPr txBox="1">
            <a:spLocks/>
          </p:cNvSpPr>
          <p:nvPr/>
        </p:nvSpPr>
        <p:spPr>
          <a:xfrm>
            <a:off x="1062505" y="258504"/>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you should have in front of you:</a:t>
            </a:r>
          </a:p>
        </p:txBody>
      </p:sp>
      <p:pic>
        <p:nvPicPr>
          <p:cNvPr id="8" name="Audio 7">
            <a:hlinkClick r:id="" action="ppaction://media"/>
            <a:extLst>
              <a:ext uri="{FF2B5EF4-FFF2-40B4-BE49-F238E27FC236}">
                <a16:creationId xmlns:a16="http://schemas.microsoft.com/office/drawing/2014/main" id="{BA5AA18B-6321-4036-89DA-77420A9E01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3731452"/>
      </p:ext>
    </p:extLst>
  </p:cSld>
  <p:clrMapOvr>
    <a:masterClrMapping/>
  </p:clrMapOvr>
  <mc:AlternateContent xmlns:mc="http://schemas.openxmlformats.org/markup-compatibility/2006" xmlns:p14="http://schemas.microsoft.com/office/powerpoint/2010/main">
    <mc:Choice Requires="p14">
      <p:transition spd="slow" p14:dur="2000" advTm="18175"/>
    </mc:Choice>
    <mc:Fallback xmlns="">
      <p:transition spd="slow" advTm="1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2000"/>
                                        <p:tgtEl>
                                          <p:spTgt spid="2">
                                            <p:txEl>
                                              <p:pRg st="0" end="0"/>
                                            </p:txEl>
                                          </p:spTgt>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000"/>
                                        <p:tgtEl>
                                          <p:spTgt spid="2">
                                            <p:txEl>
                                              <p:pRg st="1" end="1"/>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2000"/>
                                        <p:tgtEl>
                                          <p:spTgt spid="2">
                                            <p:txEl>
                                              <p:pRg st="2" end="2"/>
                                            </p:txEl>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2000"/>
                                        <p:tgtEl>
                                          <p:spTgt spid="2">
                                            <p:txEl>
                                              <p:pRg st="4" end="4"/>
                                            </p:txEl>
                                          </p:spTgt>
                                        </p:tgtEl>
                                      </p:cBhvr>
                                    </p:animEffect>
                                  </p:childTnLst>
                                </p:cTn>
                              </p:par>
                            </p:childTnLst>
                          </p:cTn>
                        </p:par>
                        <p:par>
                          <p:cTn id="27" fill="hold">
                            <p:stCondLst>
                              <p:cond delay="10000"/>
                            </p:stCondLst>
                            <p:childTnLst>
                              <p:par>
                                <p:cTn id="28" presetID="10" presetClass="entr" presetSubtype="0" fill="hold" grpId="0" nodeType="after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2000"/>
                                        <p:tgtEl>
                                          <p:spTgt spid="2">
                                            <p:txEl>
                                              <p:pRg st="5" end="5"/>
                                            </p:txEl>
                                          </p:spTgt>
                                        </p:tgtEl>
                                      </p:cBhvr>
                                    </p:animEffect>
                                  </p:childTnLst>
                                </p:cTn>
                              </p:par>
                            </p:childTnLst>
                          </p:cTn>
                        </p:par>
                        <p:par>
                          <p:cTn id="31" fill="hold">
                            <p:stCondLst>
                              <p:cond delay="12000"/>
                            </p:stCondLst>
                            <p:childTnLst>
                              <p:par>
                                <p:cTn id="32" presetID="10" presetClass="entr" presetSubtype="0" fill="hold" grpId="0" nodeType="after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8"/>
                </p:tgtEl>
              </p:cMediaNode>
            </p:audio>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(a) (b) (</a:t>
            </a:r>
            <a:r>
              <a:rPr lang="en-GB" sz="2400" dirty="0" err="1"/>
              <a:t>i</a:t>
            </a:r>
            <a:r>
              <a:rPr lang="en-GB" sz="2400" dirty="0"/>
              <a:t>) (ii) A01/A02 Mark scheme bands</a:t>
            </a:r>
          </a:p>
        </p:txBody>
      </p:sp>
      <p:pic>
        <p:nvPicPr>
          <p:cNvPr id="10" name="Picture 9"/>
          <p:cNvPicPr/>
          <p:nvPr/>
        </p:nvPicPr>
        <p:blipFill rotWithShape="1">
          <a:blip r:embed="rId5"/>
          <a:srcRect l="26091" t="15058" r="26546" b="58662"/>
          <a:stretch/>
        </p:blipFill>
        <p:spPr bwMode="auto">
          <a:xfrm>
            <a:off x="511072" y="1499879"/>
            <a:ext cx="4215307" cy="2624446"/>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5"/>
          <a:srcRect l="25925" t="40507" r="26712" b="10054"/>
          <a:stretch/>
        </p:blipFill>
        <p:spPr bwMode="auto">
          <a:xfrm>
            <a:off x="5243676" y="1499879"/>
            <a:ext cx="5455991" cy="4022148"/>
          </a:xfrm>
          <a:prstGeom prst="rect">
            <a:avLst/>
          </a:prstGeom>
          <a:ln>
            <a:noFill/>
          </a:ln>
          <a:extLst>
            <a:ext uri="{53640926-AAD7-44D8-BBD7-CCE9431645EC}">
              <a14:shadowObscured xmlns:a14="http://schemas.microsoft.com/office/drawing/2010/main"/>
            </a:ext>
          </a:extLst>
        </p:spPr>
      </p:pic>
      <p:sp>
        <p:nvSpPr>
          <p:cNvPr id="12" name="Oval 11"/>
          <p:cNvSpPr/>
          <p:nvPr/>
        </p:nvSpPr>
        <p:spPr>
          <a:xfrm>
            <a:off x="1188406" y="2527461"/>
            <a:ext cx="748145" cy="311046"/>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3" name="Oval 12"/>
          <p:cNvSpPr/>
          <p:nvPr/>
        </p:nvSpPr>
        <p:spPr>
          <a:xfrm>
            <a:off x="6341423" y="2371938"/>
            <a:ext cx="677047" cy="15552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4" name="Audio 3">
            <a:hlinkClick r:id="" action="ppaction://media"/>
            <a:extLst>
              <a:ext uri="{FF2B5EF4-FFF2-40B4-BE49-F238E27FC236}">
                <a16:creationId xmlns:a16="http://schemas.microsoft.com/office/drawing/2014/main" id="{E3F8902D-4209-402F-9012-49B093DEE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4171353"/>
      </p:ext>
    </p:extLst>
  </p:cSld>
  <p:clrMapOvr>
    <a:masterClrMapping/>
  </p:clrMapOvr>
  <mc:AlternateContent xmlns:mc="http://schemas.openxmlformats.org/markup-compatibility/2006" xmlns:p14="http://schemas.microsoft.com/office/powerpoint/2010/main">
    <mc:Choice Requires="p14">
      <p:transition spd="slow" p14:dur="2000" advTm="29070"/>
    </mc:Choice>
    <mc:Fallback xmlns="">
      <p:transition spd="slow" advTm="29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5(c ), A01</a:t>
            </a:r>
          </a:p>
        </p:txBody>
      </p:sp>
      <p:sp>
        <p:nvSpPr>
          <p:cNvPr id="11" name="Rectangle 123">
            <a:extLst>
              <a:ext uri="{FF2B5EF4-FFF2-40B4-BE49-F238E27FC236}">
                <a16:creationId xmlns:a16="http://schemas.microsoft.com/office/drawing/2014/main" id="{21A6013A-7F0D-4874-8A9F-99142AFFBDFD}"/>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2:00</a:t>
            </a:r>
          </a:p>
        </p:txBody>
      </p:sp>
      <p:sp>
        <p:nvSpPr>
          <p:cNvPr id="12" name="TextBox 11">
            <a:extLst>
              <a:ext uri="{FF2B5EF4-FFF2-40B4-BE49-F238E27FC236}">
                <a16:creationId xmlns:a16="http://schemas.microsoft.com/office/drawing/2014/main" id="{E0E5A1FA-685D-4003-935C-73E58D167225}"/>
              </a:ext>
            </a:extLst>
          </p:cNvPr>
          <p:cNvSpPr txBox="1"/>
          <p:nvPr/>
        </p:nvSpPr>
        <p:spPr>
          <a:xfrm>
            <a:off x="8016331" y="2533883"/>
            <a:ext cx="4172307" cy="1200329"/>
          </a:xfrm>
          <a:prstGeom prst="rect">
            <a:avLst/>
          </a:prstGeom>
          <a:noFill/>
        </p:spPr>
        <p:txBody>
          <a:bodyPr wrap="square" rtlCol="0">
            <a:spAutoFit/>
          </a:bodyPr>
          <a:lstStyle/>
          <a:p>
            <a:r>
              <a:rPr lang="en-GB" dirty="0"/>
              <a:t>Start the clock!</a:t>
            </a:r>
          </a:p>
          <a:p>
            <a:endParaRPr lang="en-GB" dirty="0"/>
          </a:p>
          <a:p>
            <a:r>
              <a:rPr lang="en-GB" dirty="0"/>
              <a:t>Try and answer all of these questions in 2 minutes.</a:t>
            </a:r>
          </a:p>
        </p:txBody>
      </p:sp>
      <p:pic>
        <p:nvPicPr>
          <p:cNvPr id="14" name="Picture 13"/>
          <p:cNvPicPr/>
          <p:nvPr/>
        </p:nvPicPr>
        <p:blipFill rotWithShape="1">
          <a:blip r:embed="rId5"/>
          <a:srcRect l="31742" t="26382" r="26379" b="49522"/>
          <a:stretch/>
        </p:blipFill>
        <p:spPr bwMode="auto">
          <a:xfrm>
            <a:off x="965117" y="1700948"/>
            <a:ext cx="5661313" cy="4395051"/>
          </a:xfrm>
          <a:prstGeom prst="rect">
            <a:avLst/>
          </a:prstGeom>
          <a:ln>
            <a:noFill/>
          </a:ln>
          <a:extLst>
            <a:ext uri="{53640926-AAD7-44D8-BBD7-CCE9431645EC}">
              <a14:shadowObscured xmlns:a14="http://schemas.microsoft.com/office/drawing/2010/main"/>
            </a:ext>
          </a:extLst>
        </p:spPr>
      </p:pic>
      <p:sp>
        <p:nvSpPr>
          <p:cNvPr id="15" name="Oval 14"/>
          <p:cNvSpPr/>
          <p:nvPr/>
        </p:nvSpPr>
        <p:spPr>
          <a:xfrm>
            <a:off x="5563588" y="2138532"/>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16" name="Oval 15"/>
          <p:cNvSpPr/>
          <p:nvPr/>
        </p:nvSpPr>
        <p:spPr>
          <a:xfrm>
            <a:off x="4417621" y="1918613"/>
            <a:ext cx="452135" cy="304624"/>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5" name="Audio 4">
            <a:hlinkClick r:id="" action="ppaction://media"/>
            <a:extLst>
              <a:ext uri="{FF2B5EF4-FFF2-40B4-BE49-F238E27FC236}">
                <a16:creationId xmlns:a16="http://schemas.microsoft.com/office/drawing/2014/main" id="{93627DB7-C928-4DC7-85BA-E0790552B1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55384771"/>
      </p:ext>
    </p:extLst>
  </p:cSld>
  <p:clrMapOvr>
    <a:masterClrMapping/>
  </p:clrMapOvr>
  <mc:AlternateContent xmlns:mc="http://schemas.openxmlformats.org/markup-compatibility/2006" xmlns:p14="http://schemas.microsoft.com/office/powerpoint/2010/main">
    <mc:Choice Requires="p14">
      <p:transition spd="slow" p14:dur="2000" advTm="16580"/>
    </mc:Choice>
    <mc:Fallback xmlns="">
      <p:transition spd="slow" advTm="16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5 (c) (</a:t>
            </a:r>
            <a:r>
              <a:rPr lang="en-GB" sz="2400" dirty="0" err="1"/>
              <a:t>i</a:t>
            </a:r>
            <a:r>
              <a:rPr lang="en-GB" sz="2400" dirty="0"/>
              <a:t>) (ii) AO1 mark scheme</a:t>
            </a:r>
          </a:p>
        </p:txBody>
      </p:sp>
      <p:pic>
        <p:nvPicPr>
          <p:cNvPr id="5" name="Picture 4"/>
          <p:cNvPicPr/>
          <p:nvPr/>
        </p:nvPicPr>
        <p:blipFill rotWithShape="1">
          <a:blip r:embed="rId5"/>
          <a:srcRect l="27088" t="56294" r="27210" b="17325"/>
          <a:stretch/>
        </p:blipFill>
        <p:spPr bwMode="auto">
          <a:xfrm>
            <a:off x="1817481" y="1909762"/>
            <a:ext cx="7469023" cy="3018498"/>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6E556D78-A4D9-4B72-9921-17D64EB663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9021948"/>
      </p:ext>
    </p:extLst>
  </p:cSld>
  <p:clrMapOvr>
    <a:masterClrMapping/>
  </p:clrMapOvr>
  <mc:AlternateContent xmlns:mc="http://schemas.openxmlformats.org/markup-compatibility/2006" xmlns:p14="http://schemas.microsoft.com/office/powerpoint/2010/main">
    <mc:Choice Requires="p14">
      <p:transition spd="slow" p14:dur="2000" advTm="9283"/>
    </mc:Choice>
    <mc:Fallback xmlns="">
      <p:transition spd="slow" advTm="9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(a), AO3</a:t>
            </a:r>
          </a:p>
        </p:txBody>
      </p:sp>
      <p:sp>
        <p:nvSpPr>
          <p:cNvPr id="7" name="Rectangle 123">
            <a:extLst>
              <a:ext uri="{FF2B5EF4-FFF2-40B4-BE49-F238E27FC236}">
                <a16:creationId xmlns:a16="http://schemas.microsoft.com/office/drawing/2014/main" id="{C39A8919-3F02-40D3-884E-A6CCCEB8A9E8}"/>
              </a:ext>
            </a:extLst>
          </p:cNvPr>
          <p:cNvSpPr>
            <a:spLocks noChangeArrowheads="1"/>
          </p:cNvSpPr>
          <p:nvPr/>
        </p:nvSpPr>
        <p:spPr bwMode="auto">
          <a:xfrm>
            <a:off x="8261383" y="117866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4:00</a:t>
            </a:r>
          </a:p>
        </p:txBody>
      </p:sp>
      <p:sp>
        <p:nvSpPr>
          <p:cNvPr id="5" name="Rectangle 4">
            <a:extLst>
              <a:ext uri="{FF2B5EF4-FFF2-40B4-BE49-F238E27FC236}">
                <a16:creationId xmlns:a16="http://schemas.microsoft.com/office/drawing/2014/main" id="{D4749F14-80FE-4451-8B5B-D78EAC49DB96}"/>
              </a:ext>
            </a:extLst>
          </p:cNvPr>
          <p:cNvSpPr/>
          <p:nvPr/>
        </p:nvSpPr>
        <p:spPr>
          <a:xfrm>
            <a:off x="7987955" y="2630372"/>
            <a:ext cx="3847606" cy="2585323"/>
          </a:xfrm>
          <a:prstGeom prst="rect">
            <a:avLst/>
          </a:prstGeom>
        </p:spPr>
        <p:txBody>
          <a:bodyPr wrap="square">
            <a:spAutoFit/>
          </a:bodyPr>
          <a:lstStyle/>
          <a:p>
            <a:r>
              <a:rPr lang="en-GB" dirty="0"/>
              <a:t>Start the clock!</a:t>
            </a:r>
          </a:p>
          <a:p>
            <a:endParaRPr lang="en-GB" dirty="0"/>
          </a:p>
          <a:p>
            <a:r>
              <a:rPr lang="en-GB" dirty="0"/>
              <a:t>Try and answer this question in 4 minutes – how did you get on?</a:t>
            </a:r>
          </a:p>
          <a:p>
            <a:endParaRPr lang="en-GB" dirty="0"/>
          </a:p>
          <a:p>
            <a:r>
              <a:rPr lang="en-GB" dirty="0"/>
              <a:t>Remember to be guided by the marks available – don’t write too much the maximum you can get is 4 marks.</a:t>
            </a: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94918AA4-4AAD-4BB9-9F60-78A24F94C9BA}"/>
                  </a:ext>
                </a:extLst>
              </p14:cNvPr>
              <p14:cNvContentPartPr/>
              <p14:nvPr/>
            </p14:nvContentPartPr>
            <p14:xfrm>
              <a:off x="9642315" y="5260568"/>
              <a:ext cx="360" cy="360"/>
            </p14:xfrm>
          </p:contentPart>
        </mc:Choice>
        <mc:Fallback xmlns="">
          <p:pic>
            <p:nvPicPr>
              <p:cNvPr id="8" name="Ink 7">
                <a:extLst>
                  <a:ext uri="{FF2B5EF4-FFF2-40B4-BE49-F238E27FC236}">
                    <a16:creationId xmlns:a16="http://schemas.microsoft.com/office/drawing/2014/main" id="{94918AA4-4AAD-4BB9-9F60-78A24F94C9BA}"/>
                  </a:ext>
                </a:extLst>
              </p:cNvPr>
              <p:cNvPicPr/>
              <p:nvPr/>
            </p:nvPicPr>
            <p:blipFill>
              <a:blip r:embed="rId11"/>
              <a:stretch>
                <a:fillRect/>
              </a:stretch>
            </p:blipFill>
            <p:spPr>
              <a:xfrm>
                <a:off x="9624675" y="5242928"/>
                <a:ext cx="36000" cy="36000"/>
              </a:xfrm>
              <a:prstGeom prst="rect">
                <a:avLst/>
              </a:prstGeom>
            </p:spPr>
          </p:pic>
        </mc:Fallback>
      </mc:AlternateContent>
      <p:pic>
        <p:nvPicPr>
          <p:cNvPr id="10" name="Picture 9"/>
          <p:cNvPicPr/>
          <p:nvPr/>
        </p:nvPicPr>
        <p:blipFill rotWithShape="1">
          <a:blip r:embed="rId12"/>
          <a:srcRect l="27587" t="28251" r="27709" b="37267"/>
          <a:stretch/>
        </p:blipFill>
        <p:spPr bwMode="auto">
          <a:xfrm>
            <a:off x="682275" y="1700949"/>
            <a:ext cx="6727929" cy="4545472"/>
          </a:xfrm>
          <a:prstGeom prst="rect">
            <a:avLst/>
          </a:prstGeom>
          <a:ln>
            <a:noFill/>
          </a:ln>
          <a:extLst>
            <a:ext uri="{53640926-AAD7-44D8-BBD7-CCE9431645EC}">
              <a14:shadowObscured xmlns:a14="http://schemas.microsoft.com/office/drawing/2010/main"/>
            </a:ext>
          </a:extLst>
        </p:spPr>
      </p:pic>
      <p:sp>
        <p:nvSpPr>
          <p:cNvPr id="11" name="Oval 10"/>
          <p:cNvSpPr/>
          <p:nvPr/>
        </p:nvSpPr>
        <p:spPr>
          <a:xfrm>
            <a:off x="6572991" y="3136059"/>
            <a:ext cx="534388" cy="395351"/>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12" name="Oval 11"/>
          <p:cNvSpPr/>
          <p:nvPr/>
        </p:nvSpPr>
        <p:spPr>
          <a:xfrm>
            <a:off x="1567542" y="1700949"/>
            <a:ext cx="1271533" cy="40098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4" name="Audio 3">
            <a:hlinkClick r:id="" action="ppaction://media"/>
            <a:extLst>
              <a:ext uri="{FF2B5EF4-FFF2-40B4-BE49-F238E27FC236}">
                <a16:creationId xmlns:a16="http://schemas.microsoft.com/office/drawing/2014/main" id="{EA2EF274-39A0-478B-8A3E-AEC3EF38FA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1917464"/>
      </p:ext>
    </p:extLst>
  </p:cSld>
  <p:clrMapOvr>
    <a:masterClrMapping/>
  </p:clrMapOvr>
  <mc:AlternateContent xmlns:mc="http://schemas.openxmlformats.org/markup-compatibility/2006" xmlns:p14="http://schemas.microsoft.com/office/powerpoint/2010/main">
    <mc:Choice Requires="p14">
      <p:transition spd="slow" p14:dur="2000" advTm="27588"/>
    </mc:Choice>
    <mc:Fallback xmlns="">
      <p:transition spd="slow" advTm="27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(a) AO2 mark scheme</a:t>
            </a:r>
          </a:p>
        </p:txBody>
      </p:sp>
      <p:pic>
        <p:nvPicPr>
          <p:cNvPr id="5" name="Picture 4"/>
          <p:cNvPicPr/>
          <p:nvPr/>
        </p:nvPicPr>
        <p:blipFill rotWithShape="1">
          <a:blip r:embed="rId5"/>
          <a:srcRect l="26091" t="18695" r="27377" b="32281"/>
          <a:stretch/>
        </p:blipFill>
        <p:spPr bwMode="auto">
          <a:xfrm>
            <a:off x="340068" y="1450026"/>
            <a:ext cx="5419464" cy="4321382"/>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26424" t="44454" r="26712" b="23972"/>
          <a:stretch/>
        </p:blipFill>
        <p:spPr bwMode="auto">
          <a:xfrm>
            <a:off x="6083011" y="1450026"/>
            <a:ext cx="5127295" cy="4321382"/>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7"/>
          <a:srcRect l="66974" t="23266" r="16906" b="62401"/>
          <a:stretch/>
        </p:blipFill>
        <p:spPr bwMode="auto">
          <a:xfrm>
            <a:off x="537606" y="3407517"/>
            <a:ext cx="571500" cy="406400"/>
          </a:xfrm>
          <a:prstGeom prst="rect">
            <a:avLst/>
          </a:prstGeom>
          <a:ln>
            <a:noFill/>
          </a:ln>
          <a:extLst>
            <a:ext uri="{53640926-AAD7-44D8-BBD7-CCE9431645EC}">
              <a14:shadowObscured xmlns:a14="http://schemas.microsoft.com/office/drawing/2010/main"/>
            </a:ext>
          </a:extLst>
        </p:spPr>
      </p:pic>
      <p:pic>
        <p:nvPicPr>
          <p:cNvPr id="4" name="Audio 3">
            <a:hlinkClick r:id="" action="ppaction://media"/>
            <a:extLst>
              <a:ext uri="{FF2B5EF4-FFF2-40B4-BE49-F238E27FC236}">
                <a16:creationId xmlns:a16="http://schemas.microsoft.com/office/drawing/2014/main" id="{3011EE74-D4D6-4CEC-A2B4-7E04104C78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3613003"/>
      </p:ext>
    </p:extLst>
  </p:cSld>
  <p:clrMapOvr>
    <a:masterClrMapping/>
  </p:clrMapOvr>
  <mc:AlternateContent xmlns:mc="http://schemas.openxmlformats.org/markup-compatibility/2006" xmlns:p14="http://schemas.microsoft.com/office/powerpoint/2010/main">
    <mc:Choice Requires="p14">
      <p:transition spd="slow" p14:dur="2000" advTm="40993"/>
    </mc:Choice>
    <mc:Fallback xmlns="">
      <p:transition spd="slow" advTm="4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(b) AO2</a:t>
            </a:r>
          </a:p>
        </p:txBody>
      </p:sp>
      <p:sp>
        <p:nvSpPr>
          <p:cNvPr id="18" name="TextBox 17">
            <a:extLst>
              <a:ext uri="{FF2B5EF4-FFF2-40B4-BE49-F238E27FC236}">
                <a16:creationId xmlns:a16="http://schemas.microsoft.com/office/drawing/2014/main" id="{8A5C7D12-4F45-41CD-8DB2-E068D296DC2D}"/>
              </a:ext>
            </a:extLst>
          </p:cNvPr>
          <p:cNvSpPr txBox="1"/>
          <p:nvPr/>
        </p:nvSpPr>
        <p:spPr>
          <a:xfrm>
            <a:off x="7807071" y="2624703"/>
            <a:ext cx="4172307" cy="1200329"/>
          </a:xfrm>
          <a:prstGeom prst="rect">
            <a:avLst/>
          </a:prstGeom>
          <a:noFill/>
        </p:spPr>
        <p:txBody>
          <a:bodyPr wrap="square" rtlCol="0">
            <a:spAutoFit/>
          </a:bodyPr>
          <a:lstStyle/>
          <a:p>
            <a:r>
              <a:rPr lang="en-GB" dirty="0"/>
              <a:t>Start the clock!</a:t>
            </a:r>
          </a:p>
          <a:p>
            <a:endParaRPr lang="en-GB" dirty="0"/>
          </a:p>
          <a:p>
            <a:r>
              <a:rPr lang="en-GB" dirty="0"/>
              <a:t>Try and answer both of these questions in 6 minutes.</a:t>
            </a:r>
          </a:p>
        </p:txBody>
      </p:sp>
      <p:sp>
        <p:nvSpPr>
          <p:cNvPr id="19" name="Rectangle 123">
            <a:extLst>
              <a:ext uri="{FF2B5EF4-FFF2-40B4-BE49-F238E27FC236}">
                <a16:creationId xmlns:a16="http://schemas.microsoft.com/office/drawing/2014/main" id="{C34310E0-653B-45EA-9311-A1F91115BEBC}"/>
              </a:ext>
            </a:extLst>
          </p:cNvPr>
          <p:cNvSpPr>
            <a:spLocks noChangeArrowheads="1"/>
          </p:cNvSpPr>
          <p:nvPr/>
        </p:nvSpPr>
        <p:spPr bwMode="auto">
          <a:xfrm>
            <a:off x="7807071" y="130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pic>
        <p:nvPicPr>
          <p:cNvPr id="21" name="Picture 20"/>
          <p:cNvPicPr/>
          <p:nvPr/>
        </p:nvPicPr>
        <p:blipFill rotWithShape="1">
          <a:blip r:embed="rId5"/>
          <a:srcRect l="26922" t="33812" r="28706" b="21479"/>
          <a:stretch/>
        </p:blipFill>
        <p:spPr bwMode="auto">
          <a:xfrm>
            <a:off x="276161" y="1496291"/>
            <a:ext cx="6564024" cy="4275116"/>
          </a:xfrm>
          <a:prstGeom prst="rect">
            <a:avLst/>
          </a:prstGeom>
          <a:ln>
            <a:noFill/>
          </a:ln>
          <a:extLst>
            <a:ext uri="{53640926-AAD7-44D8-BBD7-CCE9431645EC}">
              <a14:shadowObscured xmlns:a14="http://schemas.microsoft.com/office/drawing/2010/main"/>
            </a:ext>
          </a:extLst>
        </p:spPr>
      </p:pic>
      <p:sp>
        <p:nvSpPr>
          <p:cNvPr id="22" name="Oval 21"/>
          <p:cNvSpPr/>
          <p:nvPr/>
        </p:nvSpPr>
        <p:spPr>
          <a:xfrm>
            <a:off x="6086103" y="2054914"/>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23" name="Oval 22"/>
          <p:cNvSpPr/>
          <p:nvPr/>
        </p:nvSpPr>
        <p:spPr>
          <a:xfrm>
            <a:off x="1448789" y="1920956"/>
            <a:ext cx="938152" cy="40098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4" name="Audio 3">
            <a:hlinkClick r:id="" action="ppaction://media"/>
            <a:extLst>
              <a:ext uri="{FF2B5EF4-FFF2-40B4-BE49-F238E27FC236}">
                <a16:creationId xmlns:a16="http://schemas.microsoft.com/office/drawing/2014/main" id="{0811F416-B3CC-4FE0-8028-17E163002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85475072"/>
      </p:ext>
    </p:extLst>
  </p:cSld>
  <p:clrMapOvr>
    <a:masterClrMapping/>
  </p:clrMapOvr>
  <mc:AlternateContent xmlns:mc="http://schemas.openxmlformats.org/markup-compatibility/2006" xmlns:p14="http://schemas.microsoft.com/office/powerpoint/2010/main">
    <mc:Choice Requires="p14">
      <p:transition spd="slow" p14:dur="2000" advTm="26568"/>
    </mc:Choice>
    <mc:Fallback xmlns="">
      <p:transition spd="slow" advTm="26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(b) AO3 mark scheme bands</a:t>
            </a:r>
          </a:p>
        </p:txBody>
      </p:sp>
      <p:pic>
        <p:nvPicPr>
          <p:cNvPr id="5" name="Picture 4"/>
          <p:cNvPicPr/>
          <p:nvPr/>
        </p:nvPicPr>
        <p:blipFill rotWithShape="1">
          <a:blip r:embed="rId5"/>
          <a:srcRect l="25925" t="24304" r="26047" b="35396"/>
          <a:stretch/>
        </p:blipFill>
        <p:spPr bwMode="auto">
          <a:xfrm>
            <a:off x="539522" y="1472602"/>
            <a:ext cx="5469391" cy="4028854"/>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26708" t="39584" r="26741" b="33619"/>
          <a:stretch/>
        </p:blipFill>
        <p:spPr bwMode="auto">
          <a:xfrm>
            <a:off x="6139543" y="1425100"/>
            <a:ext cx="4488874" cy="368129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7"/>
          <a:srcRect l="66974" t="23266" r="16906" b="62401"/>
          <a:stretch/>
        </p:blipFill>
        <p:spPr bwMode="auto">
          <a:xfrm>
            <a:off x="862444" y="3448406"/>
            <a:ext cx="571500" cy="406400"/>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7"/>
          <a:srcRect l="81266" t="23266" r="6104" b="62401"/>
          <a:stretch/>
        </p:blipFill>
        <p:spPr bwMode="auto">
          <a:xfrm>
            <a:off x="938644" y="4750983"/>
            <a:ext cx="419100" cy="380365"/>
          </a:xfrm>
          <a:prstGeom prst="rect">
            <a:avLst/>
          </a:prstGeom>
          <a:ln>
            <a:noFill/>
          </a:ln>
          <a:extLst>
            <a:ext uri="{53640926-AAD7-44D8-BBD7-CCE9431645EC}">
              <a14:shadowObscured xmlns:a14="http://schemas.microsoft.com/office/drawing/2010/main"/>
            </a:ext>
          </a:extLst>
        </p:spPr>
      </p:pic>
      <p:pic>
        <p:nvPicPr>
          <p:cNvPr id="7" name="Audio 6">
            <a:hlinkClick r:id="" action="ppaction://media"/>
            <a:extLst>
              <a:ext uri="{FF2B5EF4-FFF2-40B4-BE49-F238E27FC236}">
                <a16:creationId xmlns:a16="http://schemas.microsoft.com/office/drawing/2014/main" id="{3E666734-B9F5-4602-8CA2-59E1FC8434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30358494"/>
      </p:ext>
    </p:extLst>
  </p:cSld>
  <p:clrMapOvr>
    <a:masterClrMapping/>
  </p:clrMapOvr>
  <mc:AlternateContent xmlns:mc="http://schemas.openxmlformats.org/markup-compatibility/2006" xmlns:p14="http://schemas.microsoft.com/office/powerpoint/2010/main">
    <mc:Choice Requires="p14">
      <p:transition spd="slow" p14:dur="2000" advTm="22105"/>
    </mc:Choice>
    <mc:Fallback xmlns="">
      <p:transition spd="slow" advTm="22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6 (c) (</a:t>
            </a:r>
            <a:r>
              <a:rPr lang="en-GB" sz="2400" dirty="0" err="1"/>
              <a:t>i</a:t>
            </a:r>
            <a:r>
              <a:rPr lang="en-GB" sz="2400" dirty="0"/>
              <a:t>) AO1, (ii) AO2</a:t>
            </a:r>
          </a:p>
        </p:txBody>
      </p:sp>
      <p:sp>
        <p:nvSpPr>
          <p:cNvPr id="13" name="Rectangle 123">
            <a:extLst>
              <a:ext uri="{FF2B5EF4-FFF2-40B4-BE49-F238E27FC236}">
                <a16:creationId xmlns:a16="http://schemas.microsoft.com/office/drawing/2014/main" id="{6FE63A46-84A4-49DB-9125-908D054B5D6B}"/>
              </a:ext>
            </a:extLst>
          </p:cNvPr>
          <p:cNvSpPr>
            <a:spLocks noChangeArrowheads="1"/>
          </p:cNvSpPr>
          <p:nvPr/>
        </p:nvSpPr>
        <p:spPr bwMode="auto">
          <a:xfrm>
            <a:off x="8947173" y="13658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4:00</a:t>
            </a:r>
          </a:p>
        </p:txBody>
      </p:sp>
      <p:sp>
        <p:nvSpPr>
          <p:cNvPr id="14" name="Rectangle 13">
            <a:extLst>
              <a:ext uri="{FF2B5EF4-FFF2-40B4-BE49-F238E27FC236}">
                <a16:creationId xmlns:a16="http://schemas.microsoft.com/office/drawing/2014/main" id="{DC6A60E3-FC53-4D71-9A7A-0C4669CE269E}"/>
              </a:ext>
            </a:extLst>
          </p:cNvPr>
          <p:cNvSpPr/>
          <p:nvPr/>
        </p:nvSpPr>
        <p:spPr>
          <a:xfrm>
            <a:off x="8451273" y="2868466"/>
            <a:ext cx="3637808" cy="1477328"/>
          </a:xfrm>
          <a:prstGeom prst="rect">
            <a:avLst/>
          </a:prstGeom>
        </p:spPr>
        <p:txBody>
          <a:bodyPr wrap="square">
            <a:spAutoFit/>
          </a:bodyPr>
          <a:lstStyle/>
          <a:p>
            <a:r>
              <a:rPr lang="en-GB" dirty="0"/>
              <a:t>Start the clock!</a:t>
            </a:r>
          </a:p>
          <a:p>
            <a:endParaRPr lang="en-GB" dirty="0"/>
          </a:p>
          <a:p>
            <a:r>
              <a:rPr lang="en-GB" dirty="0"/>
              <a:t>Try and answer this question in 4 minutes – how did you get on?</a:t>
            </a:r>
          </a:p>
          <a:p>
            <a:endParaRPr lang="en-GB" dirty="0"/>
          </a:p>
        </p:txBody>
      </p:sp>
      <p:pic>
        <p:nvPicPr>
          <p:cNvPr id="15" name="Picture 14"/>
          <p:cNvPicPr/>
          <p:nvPr/>
        </p:nvPicPr>
        <p:blipFill rotWithShape="1">
          <a:blip r:embed="rId5"/>
          <a:srcRect l="27919" t="25966" r="28041" b="39759"/>
          <a:stretch/>
        </p:blipFill>
        <p:spPr bwMode="auto">
          <a:xfrm>
            <a:off x="178129" y="1486206"/>
            <a:ext cx="7813284" cy="4241848"/>
          </a:xfrm>
          <a:prstGeom prst="rect">
            <a:avLst/>
          </a:prstGeom>
          <a:ln>
            <a:noFill/>
          </a:ln>
          <a:extLst>
            <a:ext uri="{53640926-AAD7-44D8-BBD7-CCE9431645EC}">
              <a14:shadowObscured xmlns:a14="http://schemas.microsoft.com/office/drawing/2010/main"/>
            </a:ext>
          </a:extLst>
        </p:spPr>
      </p:pic>
      <p:sp>
        <p:nvSpPr>
          <p:cNvPr id="16" name="Oval 15"/>
          <p:cNvSpPr/>
          <p:nvPr/>
        </p:nvSpPr>
        <p:spPr>
          <a:xfrm>
            <a:off x="1840675" y="2003642"/>
            <a:ext cx="938152" cy="40098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7" name="Oval 16"/>
          <p:cNvSpPr/>
          <p:nvPr/>
        </p:nvSpPr>
        <p:spPr>
          <a:xfrm>
            <a:off x="2088077" y="3724026"/>
            <a:ext cx="1201387" cy="40098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8" name="Oval 17"/>
          <p:cNvSpPr/>
          <p:nvPr/>
        </p:nvSpPr>
        <p:spPr>
          <a:xfrm>
            <a:off x="6939147" y="3811744"/>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19" name="Oval 18"/>
          <p:cNvSpPr/>
          <p:nvPr/>
        </p:nvSpPr>
        <p:spPr>
          <a:xfrm>
            <a:off x="6939147" y="1937108"/>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5E89F16C-E34D-4118-B2D0-95DF5665C2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5701229"/>
      </p:ext>
    </p:extLst>
  </p:cSld>
  <p:clrMapOvr>
    <a:masterClrMapping/>
  </p:clrMapOvr>
  <mc:AlternateContent xmlns:mc="http://schemas.openxmlformats.org/markup-compatibility/2006" xmlns:p14="http://schemas.microsoft.com/office/powerpoint/2010/main">
    <mc:Choice Requires="p14">
      <p:transition spd="slow" p14:dur="2000" advTm="16925"/>
    </mc:Choice>
    <mc:Fallback xmlns="">
      <p:transition spd="slow" advTm="1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(c) AO1/A02 mark scheme bands</a:t>
            </a:r>
          </a:p>
        </p:txBody>
      </p:sp>
      <p:pic>
        <p:nvPicPr>
          <p:cNvPr id="6" name="Picture 5"/>
          <p:cNvPicPr/>
          <p:nvPr/>
        </p:nvPicPr>
        <p:blipFill rotWithShape="1">
          <a:blip r:embed="rId5"/>
          <a:srcRect l="25295" t="39884" r="26048" b="17324"/>
          <a:stretch/>
        </p:blipFill>
        <p:spPr bwMode="auto">
          <a:xfrm>
            <a:off x="451262" y="1569150"/>
            <a:ext cx="9785267" cy="3976627"/>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8451BDC2-51E6-4D59-93DE-0DC2D43BCA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7768137"/>
      </p:ext>
    </p:extLst>
  </p:cSld>
  <p:clrMapOvr>
    <a:masterClrMapping/>
  </p:clrMapOvr>
  <mc:AlternateContent xmlns:mc="http://schemas.openxmlformats.org/markup-compatibility/2006" xmlns:p14="http://schemas.microsoft.com/office/powerpoint/2010/main">
    <mc:Choice Requires="p14">
      <p:transition spd="slow" p14:dur="2000" advTm="25350"/>
    </mc:Choice>
    <mc:Fallback xmlns="">
      <p:transition spd="slow" advTm="2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(d) AO2</a:t>
            </a:r>
          </a:p>
        </p:txBody>
      </p:sp>
      <p:pic>
        <p:nvPicPr>
          <p:cNvPr id="6" name="Picture 5"/>
          <p:cNvPicPr/>
          <p:nvPr/>
        </p:nvPicPr>
        <p:blipFill rotWithShape="1">
          <a:blip r:embed="rId5"/>
          <a:srcRect l="27752" t="64188" r="27211" b="9846"/>
          <a:stretch/>
        </p:blipFill>
        <p:spPr bwMode="auto">
          <a:xfrm>
            <a:off x="1052760" y="1848035"/>
            <a:ext cx="6001183" cy="4065877"/>
          </a:xfrm>
          <a:prstGeom prst="rect">
            <a:avLst/>
          </a:prstGeom>
          <a:ln>
            <a:noFill/>
          </a:ln>
          <a:extLst>
            <a:ext uri="{53640926-AAD7-44D8-BBD7-CCE9431645EC}">
              <a14:shadowObscured xmlns:a14="http://schemas.microsoft.com/office/drawing/2010/main"/>
            </a:ext>
          </a:extLst>
        </p:spPr>
      </p:pic>
      <p:sp>
        <p:nvSpPr>
          <p:cNvPr id="8" name="Oval 7"/>
          <p:cNvSpPr/>
          <p:nvPr/>
        </p:nvSpPr>
        <p:spPr>
          <a:xfrm>
            <a:off x="6175169" y="2137558"/>
            <a:ext cx="391886" cy="33360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9" name="Oval 8"/>
          <p:cNvSpPr/>
          <p:nvPr/>
        </p:nvSpPr>
        <p:spPr>
          <a:xfrm>
            <a:off x="2113807" y="1935679"/>
            <a:ext cx="665019" cy="308758"/>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10" name="Rectangle 123">
            <a:extLst>
              <a:ext uri="{FF2B5EF4-FFF2-40B4-BE49-F238E27FC236}">
                <a16:creationId xmlns:a16="http://schemas.microsoft.com/office/drawing/2014/main" id="{6FE63A46-84A4-49DB-9125-908D054B5D6B}"/>
              </a:ext>
            </a:extLst>
          </p:cNvPr>
          <p:cNvSpPr>
            <a:spLocks noChangeArrowheads="1"/>
          </p:cNvSpPr>
          <p:nvPr/>
        </p:nvSpPr>
        <p:spPr bwMode="auto">
          <a:xfrm>
            <a:off x="8947173" y="13658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11" name="Rectangle 10">
            <a:extLst>
              <a:ext uri="{FF2B5EF4-FFF2-40B4-BE49-F238E27FC236}">
                <a16:creationId xmlns:a16="http://schemas.microsoft.com/office/drawing/2014/main" id="{DC6A60E3-FC53-4D71-9A7A-0C4669CE269E}"/>
              </a:ext>
            </a:extLst>
          </p:cNvPr>
          <p:cNvSpPr/>
          <p:nvPr/>
        </p:nvSpPr>
        <p:spPr>
          <a:xfrm>
            <a:off x="8451273" y="2868466"/>
            <a:ext cx="3637808" cy="1477328"/>
          </a:xfrm>
          <a:prstGeom prst="rect">
            <a:avLst/>
          </a:prstGeom>
        </p:spPr>
        <p:txBody>
          <a:bodyPr wrap="square">
            <a:spAutoFit/>
          </a:bodyPr>
          <a:lstStyle/>
          <a:p>
            <a:r>
              <a:rPr lang="en-GB" dirty="0"/>
              <a:t>Start the clock!</a:t>
            </a:r>
          </a:p>
          <a:p>
            <a:endParaRPr lang="en-GB" dirty="0"/>
          </a:p>
          <a:p>
            <a:r>
              <a:rPr lang="en-GB" dirty="0"/>
              <a:t>Try and answer this question in 3 minutes – how did you get on?</a:t>
            </a:r>
          </a:p>
          <a:p>
            <a:endParaRPr lang="en-GB" dirty="0"/>
          </a:p>
        </p:txBody>
      </p:sp>
      <p:pic>
        <p:nvPicPr>
          <p:cNvPr id="4" name="Audio 3">
            <a:hlinkClick r:id="" action="ppaction://media"/>
            <a:extLst>
              <a:ext uri="{FF2B5EF4-FFF2-40B4-BE49-F238E27FC236}">
                <a16:creationId xmlns:a16="http://schemas.microsoft.com/office/drawing/2014/main" id="{0D51D02B-6FA4-444C-B3C6-F56AB36C59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6125230"/>
      </p:ext>
    </p:extLst>
  </p:cSld>
  <p:clrMapOvr>
    <a:masterClrMapping/>
  </p:clrMapOvr>
  <mc:AlternateContent xmlns:mc="http://schemas.openxmlformats.org/markup-compatibility/2006" xmlns:p14="http://schemas.microsoft.com/office/powerpoint/2010/main">
    <mc:Choice Requires="p14">
      <p:transition spd="slow" p14:dur="2000" advTm="25211"/>
    </mc:Choice>
    <mc:Fallback xmlns="">
      <p:transition spd="slow" advTm="2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EDCDE5-198E-4AD7-95CD-995F1060265F}"/>
              </a:ext>
            </a:extLst>
          </p:cNvPr>
          <p:cNvSpPr txBox="1">
            <a:spLocks/>
          </p:cNvSpPr>
          <p:nvPr/>
        </p:nvSpPr>
        <p:spPr>
          <a:xfrm>
            <a:off x="366469" y="306002"/>
            <a:ext cx="848179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latin typeface="+mj-lt"/>
              </a:rPr>
              <a:t>What this exam paper is all about:</a:t>
            </a:r>
          </a:p>
        </p:txBody>
      </p:sp>
      <p:sp>
        <p:nvSpPr>
          <p:cNvPr id="2" name="TextBox 1">
            <a:extLst>
              <a:ext uri="{FF2B5EF4-FFF2-40B4-BE49-F238E27FC236}">
                <a16:creationId xmlns:a16="http://schemas.microsoft.com/office/drawing/2014/main" id="{3E755147-3B40-4B94-9421-E2AAA644C17C}"/>
              </a:ext>
            </a:extLst>
          </p:cNvPr>
          <p:cNvSpPr txBox="1"/>
          <p:nvPr/>
        </p:nvSpPr>
        <p:spPr>
          <a:xfrm>
            <a:off x="665018" y="1106588"/>
            <a:ext cx="10770920" cy="5447645"/>
          </a:xfrm>
          <a:prstGeom prst="rect">
            <a:avLst/>
          </a:prstGeom>
          <a:noFill/>
        </p:spPr>
        <p:txBody>
          <a:bodyPr wrap="square" rtlCol="0">
            <a:spAutoFit/>
          </a:bodyPr>
          <a:lstStyle/>
          <a:p>
            <a:r>
              <a:rPr lang="en-GB" sz="2400" dirty="0"/>
              <a:t>This examination paper includes of a range of question types to assess the specification content related to Health and Social Care, and Childcare in the </a:t>
            </a:r>
            <a:r>
              <a:rPr lang="en-GB" sz="2400"/>
              <a:t>21</a:t>
            </a:r>
            <a:r>
              <a:rPr lang="en-GB" sz="2400" baseline="30000"/>
              <a:t>st</a:t>
            </a:r>
            <a:r>
              <a:rPr lang="en-GB" sz="2400"/>
              <a:t> Century.</a:t>
            </a:r>
            <a:endParaRPr lang="en-GB" sz="2400" dirty="0"/>
          </a:p>
          <a:p>
            <a:r>
              <a:rPr lang="en-GB" sz="2400" dirty="0"/>
              <a:t>You have to answer all questions on this paper, using the space provided.</a:t>
            </a:r>
          </a:p>
          <a:p>
            <a:endParaRPr lang="en-GB" sz="2400" dirty="0"/>
          </a:p>
          <a:p>
            <a:r>
              <a:rPr lang="en-GB" sz="2400" dirty="0"/>
              <a:t>There are a total of 80 marks available, all of the individual questions and sub-questions have marks allocated to them (take note of these!).</a:t>
            </a:r>
          </a:p>
          <a:p>
            <a:endParaRPr lang="en-GB" sz="2400" dirty="0"/>
          </a:p>
          <a:p>
            <a:r>
              <a:rPr lang="en-GB" sz="2400" dirty="0"/>
              <a:t>You have 1 hour and 30 minutes to answer all of the questions on the paper.</a:t>
            </a:r>
          </a:p>
          <a:p>
            <a:endParaRPr lang="en-GB" sz="2400" dirty="0"/>
          </a:p>
          <a:p>
            <a:r>
              <a:rPr lang="en-GB" sz="2400" dirty="0"/>
              <a:t>Some of the questions have riders, these are short sentences at the start of the question and they are designed to help you.</a:t>
            </a:r>
          </a:p>
          <a:p>
            <a:endParaRPr lang="en-GB" sz="2400" dirty="0"/>
          </a:p>
          <a:p>
            <a:endParaRPr lang="en-GB" dirty="0"/>
          </a:p>
          <a:p>
            <a:endParaRPr lang="en-GB" dirty="0"/>
          </a:p>
        </p:txBody>
      </p:sp>
      <p:pic>
        <p:nvPicPr>
          <p:cNvPr id="6" name="Audio 5">
            <a:hlinkClick r:id="" action="ppaction://media"/>
            <a:extLst>
              <a:ext uri="{FF2B5EF4-FFF2-40B4-BE49-F238E27FC236}">
                <a16:creationId xmlns:a16="http://schemas.microsoft.com/office/drawing/2014/main" id="{92FD09A9-B8B3-4053-9C90-3067F31787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3670597"/>
      </p:ext>
    </p:extLst>
  </p:cSld>
  <p:clrMapOvr>
    <a:masterClrMapping/>
  </p:clrMapOvr>
  <mc:AlternateContent xmlns:mc="http://schemas.openxmlformats.org/markup-compatibility/2006" xmlns:p14="http://schemas.microsoft.com/office/powerpoint/2010/main">
    <mc:Choice Requires="p14">
      <p:transition spd="slow" p14:dur="2000" advTm="33203"/>
    </mc:Choice>
    <mc:Fallback xmlns="">
      <p:transition spd="slow" advTm="33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6 (d) AO2 mark scheme</a:t>
            </a:r>
          </a:p>
        </p:txBody>
      </p:sp>
      <p:pic>
        <p:nvPicPr>
          <p:cNvPr id="7" name="Picture 6"/>
          <p:cNvPicPr/>
          <p:nvPr/>
        </p:nvPicPr>
        <p:blipFill rotWithShape="1">
          <a:blip r:embed="rId5"/>
          <a:srcRect l="26922" t="25343" r="25715" b="10469"/>
          <a:stretch/>
        </p:blipFill>
        <p:spPr bwMode="auto">
          <a:xfrm>
            <a:off x="677325" y="912358"/>
            <a:ext cx="6839755" cy="5417189"/>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9216F85B-30FD-4A8B-847A-6C80CAC67B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1053304"/>
      </p:ext>
    </p:extLst>
  </p:cSld>
  <p:clrMapOvr>
    <a:masterClrMapping/>
  </p:clrMapOvr>
  <mc:AlternateContent xmlns:mc="http://schemas.openxmlformats.org/markup-compatibility/2006" xmlns:p14="http://schemas.microsoft.com/office/powerpoint/2010/main">
    <mc:Choice Requires="p14">
      <p:transition spd="slow" p14:dur="2000" advTm="17740"/>
    </mc:Choice>
    <mc:Fallback xmlns="">
      <p:transition spd="slow" advTm="17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(1) AO2</a:t>
            </a:r>
          </a:p>
        </p:txBody>
      </p:sp>
      <p:pic>
        <p:nvPicPr>
          <p:cNvPr id="5" name="Picture 4"/>
          <p:cNvPicPr/>
          <p:nvPr/>
        </p:nvPicPr>
        <p:blipFill rotWithShape="1">
          <a:blip r:embed="rId5"/>
          <a:srcRect l="27255" t="24719" r="26712" b="14209"/>
          <a:stretch/>
        </p:blipFill>
        <p:spPr bwMode="auto">
          <a:xfrm>
            <a:off x="632299" y="1280680"/>
            <a:ext cx="7015410" cy="5191372"/>
          </a:xfrm>
          <a:prstGeom prst="rect">
            <a:avLst/>
          </a:prstGeom>
          <a:ln>
            <a:noFill/>
          </a:ln>
          <a:extLst>
            <a:ext uri="{53640926-AAD7-44D8-BBD7-CCE9431645EC}">
              <a14:shadowObscured xmlns:a14="http://schemas.microsoft.com/office/drawing/2010/main"/>
            </a:ext>
          </a:extLst>
        </p:spPr>
      </p:pic>
      <p:sp>
        <p:nvSpPr>
          <p:cNvPr id="6" name="Oval 5"/>
          <p:cNvSpPr/>
          <p:nvPr/>
        </p:nvSpPr>
        <p:spPr>
          <a:xfrm>
            <a:off x="6533408" y="1729921"/>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7" name="Oval 6"/>
          <p:cNvSpPr/>
          <p:nvPr/>
        </p:nvSpPr>
        <p:spPr>
          <a:xfrm>
            <a:off x="6533408" y="2857859"/>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8" name="Oval 7"/>
          <p:cNvSpPr/>
          <p:nvPr/>
        </p:nvSpPr>
        <p:spPr>
          <a:xfrm>
            <a:off x="6533408" y="4438843"/>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4" name="Audio 3">
            <a:hlinkClick r:id="" action="ppaction://media"/>
            <a:extLst>
              <a:ext uri="{FF2B5EF4-FFF2-40B4-BE49-F238E27FC236}">
                <a16:creationId xmlns:a16="http://schemas.microsoft.com/office/drawing/2014/main" id="{61008C75-43DB-4A62-959F-1A5860FB6A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9071749"/>
      </p:ext>
    </p:extLst>
  </p:cSld>
  <p:clrMapOvr>
    <a:masterClrMapping/>
  </p:clrMapOvr>
  <mc:AlternateContent xmlns:mc="http://schemas.openxmlformats.org/markup-compatibility/2006" xmlns:p14="http://schemas.microsoft.com/office/powerpoint/2010/main">
    <mc:Choice Requires="p14">
      <p:transition spd="slow" p14:dur="2000" advTm="39834"/>
    </mc:Choice>
    <mc:Fallback xmlns="">
      <p:transition spd="slow" advTm="3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(a) (b) A01, A02 mark scheme</a:t>
            </a:r>
          </a:p>
        </p:txBody>
      </p:sp>
      <p:pic>
        <p:nvPicPr>
          <p:cNvPr id="5" name="Picture 4"/>
          <p:cNvPicPr/>
          <p:nvPr/>
        </p:nvPicPr>
        <p:blipFill rotWithShape="1">
          <a:blip r:embed="rId5"/>
          <a:srcRect l="24763" t="16203" r="26378" b="15455"/>
          <a:stretch/>
        </p:blipFill>
        <p:spPr bwMode="auto">
          <a:xfrm>
            <a:off x="1821996" y="876486"/>
            <a:ext cx="7820768" cy="5631192"/>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A5EA2AAE-6470-4C74-829A-50A6260B61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51055368"/>
      </p:ext>
    </p:extLst>
  </p:cSld>
  <p:clrMapOvr>
    <a:masterClrMapping/>
  </p:clrMapOvr>
  <mc:AlternateContent xmlns:mc="http://schemas.openxmlformats.org/markup-compatibility/2006" xmlns:p14="http://schemas.microsoft.com/office/powerpoint/2010/main">
    <mc:Choice Requires="p14">
      <p:transition spd="slow" p14:dur="2000" advTm="8533"/>
    </mc:Choice>
    <mc:Fallback xmlns="">
      <p:transition spd="slow" advTm="8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84A3ECE-E9CF-478B-9782-2AD13CFA309E}"/>
              </a:ext>
            </a:extLst>
          </p:cNvPr>
          <p:cNvSpPr>
            <a:spLocks noGrp="1"/>
          </p:cNvSpPr>
          <p:nvPr>
            <p:ph type="title"/>
          </p:nvPr>
        </p:nvSpPr>
        <p:spPr>
          <a:xfrm>
            <a:off x="340068" y="179693"/>
            <a:ext cx="10223323" cy="447261"/>
          </a:xfrm>
        </p:spPr>
        <p:txBody>
          <a:bodyPr/>
          <a:lstStyle/>
          <a:p>
            <a:r>
              <a:rPr lang="en-GB" sz="2400" dirty="0"/>
              <a:t>Question 7 (c) (</a:t>
            </a:r>
            <a:r>
              <a:rPr lang="en-GB" sz="2400" dirty="0" err="1"/>
              <a:t>i</a:t>
            </a:r>
            <a:r>
              <a:rPr lang="en-GB" sz="2400" dirty="0"/>
              <a:t>) A01 (ii) A01</a:t>
            </a:r>
          </a:p>
        </p:txBody>
      </p:sp>
      <p:pic>
        <p:nvPicPr>
          <p:cNvPr id="5" name="Picture 4"/>
          <p:cNvPicPr/>
          <p:nvPr/>
        </p:nvPicPr>
        <p:blipFill rotWithShape="1">
          <a:blip r:embed="rId5"/>
          <a:srcRect l="27421" t="19942" r="26047" b="19817"/>
          <a:stretch/>
        </p:blipFill>
        <p:spPr bwMode="auto">
          <a:xfrm>
            <a:off x="867392" y="1252227"/>
            <a:ext cx="5877791" cy="5065445"/>
          </a:xfrm>
          <a:prstGeom prst="rect">
            <a:avLst/>
          </a:prstGeom>
          <a:ln>
            <a:noFill/>
          </a:ln>
          <a:extLst>
            <a:ext uri="{53640926-AAD7-44D8-BBD7-CCE9431645EC}">
              <a14:shadowObscured xmlns:a14="http://schemas.microsoft.com/office/drawing/2010/main"/>
            </a:ext>
          </a:extLst>
        </p:spPr>
      </p:pic>
      <p:sp>
        <p:nvSpPr>
          <p:cNvPr id="8" name="Rectangle 123">
            <a:extLst>
              <a:ext uri="{FF2B5EF4-FFF2-40B4-BE49-F238E27FC236}">
                <a16:creationId xmlns:a16="http://schemas.microsoft.com/office/drawing/2014/main" id="{6FE63A46-84A4-49DB-9125-908D054B5D6B}"/>
              </a:ext>
            </a:extLst>
          </p:cNvPr>
          <p:cNvSpPr>
            <a:spLocks noChangeArrowheads="1"/>
          </p:cNvSpPr>
          <p:nvPr/>
        </p:nvSpPr>
        <p:spPr bwMode="auto">
          <a:xfrm>
            <a:off x="8947173" y="13658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2:00</a:t>
            </a:r>
          </a:p>
        </p:txBody>
      </p:sp>
      <p:sp>
        <p:nvSpPr>
          <p:cNvPr id="9" name="Rectangle 8">
            <a:extLst>
              <a:ext uri="{FF2B5EF4-FFF2-40B4-BE49-F238E27FC236}">
                <a16:creationId xmlns:a16="http://schemas.microsoft.com/office/drawing/2014/main" id="{DC6A60E3-FC53-4D71-9A7A-0C4669CE269E}"/>
              </a:ext>
            </a:extLst>
          </p:cNvPr>
          <p:cNvSpPr/>
          <p:nvPr/>
        </p:nvSpPr>
        <p:spPr>
          <a:xfrm>
            <a:off x="8451273" y="2868466"/>
            <a:ext cx="3637808" cy="1477328"/>
          </a:xfrm>
          <a:prstGeom prst="rect">
            <a:avLst/>
          </a:prstGeom>
        </p:spPr>
        <p:txBody>
          <a:bodyPr wrap="square">
            <a:spAutoFit/>
          </a:bodyPr>
          <a:lstStyle/>
          <a:p>
            <a:r>
              <a:rPr lang="en-GB" dirty="0"/>
              <a:t>Start the clock!</a:t>
            </a:r>
          </a:p>
          <a:p>
            <a:endParaRPr lang="en-GB" dirty="0"/>
          </a:p>
          <a:p>
            <a:r>
              <a:rPr lang="en-GB" dirty="0"/>
              <a:t>Try and answer this question in 2 minutes – how did you get on?</a:t>
            </a:r>
          </a:p>
          <a:p>
            <a:endParaRPr lang="en-GB" dirty="0"/>
          </a:p>
        </p:txBody>
      </p:sp>
      <p:sp>
        <p:nvSpPr>
          <p:cNvPr id="10" name="Oval 9"/>
          <p:cNvSpPr/>
          <p:nvPr/>
        </p:nvSpPr>
        <p:spPr>
          <a:xfrm>
            <a:off x="5771408" y="4428351"/>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11" name="Oval 10"/>
          <p:cNvSpPr/>
          <p:nvPr/>
        </p:nvSpPr>
        <p:spPr>
          <a:xfrm>
            <a:off x="5771408" y="3073080"/>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089706F5-D805-4D67-BA9B-B1D413D41E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72108854"/>
      </p:ext>
    </p:extLst>
  </p:cSld>
  <p:clrMapOvr>
    <a:masterClrMapping/>
  </p:clrMapOvr>
  <mc:AlternateContent xmlns:mc="http://schemas.openxmlformats.org/markup-compatibility/2006" xmlns:p14="http://schemas.microsoft.com/office/powerpoint/2010/main">
    <mc:Choice Requires="p14">
      <p:transition spd="slow" p14:dur="2000" advTm="12657"/>
    </mc:Choice>
    <mc:Fallback xmlns="">
      <p:transition spd="slow" advTm="1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(c) AO1 mark scheme</a:t>
            </a:r>
          </a:p>
        </p:txBody>
      </p:sp>
      <p:pic>
        <p:nvPicPr>
          <p:cNvPr id="5" name="Picture 4"/>
          <p:cNvPicPr/>
          <p:nvPr/>
        </p:nvPicPr>
        <p:blipFill rotWithShape="1">
          <a:blip r:embed="rId5"/>
          <a:srcRect l="26091" t="15372" r="27044" b="60739"/>
          <a:stretch/>
        </p:blipFill>
        <p:spPr bwMode="auto">
          <a:xfrm>
            <a:off x="1392257" y="1943161"/>
            <a:ext cx="7917997" cy="3626366"/>
          </a:xfrm>
          <a:prstGeom prst="rect">
            <a:avLst/>
          </a:prstGeom>
          <a:ln>
            <a:noFill/>
          </a:ln>
          <a:extLst>
            <a:ext uri="{53640926-AAD7-44D8-BBD7-CCE9431645EC}">
              <a14:shadowObscured xmlns:a14="http://schemas.microsoft.com/office/drawing/2010/main"/>
            </a:ext>
          </a:extLst>
        </p:spPr>
      </p:pic>
      <p:pic>
        <p:nvPicPr>
          <p:cNvPr id="4" name="Audio 3">
            <a:hlinkClick r:id="" action="ppaction://media"/>
            <a:extLst>
              <a:ext uri="{FF2B5EF4-FFF2-40B4-BE49-F238E27FC236}">
                <a16:creationId xmlns:a16="http://schemas.microsoft.com/office/drawing/2014/main" id="{47633A4B-8843-4F06-AB52-849B4A4B93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391537"/>
      </p:ext>
    </p:extLst>
  </p:cSld>
  <p:clrMapOvr>
    <a:masterClrMapping/>
  </p:clrMapOvr>
  <mc:AlternateContent xmlns:mc="http://schemas.openxmlformats.org/markup-compatibility/2006" xmlns:p14="http://schemas.microsoft.com/office/powerpoint/2010/main">
    <mc:Choice Requires="p14">
      <p:transition spd="slow" p14:dur="2000" advTm="9763"/>
    </mc:Choice>
    <mc:Fallback xmlns="">
      <p:transition spd="slow" advTm="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84A3ECE-E9CF-478B-9782-2AD13CFA309E}"/>
              </a:ext>
            </a:extLst>
          </p:cNvPr>
          <p:cNvSpPr>
            <a:spLocks noGrp="1"/>
          </p:cNvSpPr>
          <p:nvPr>
            <p:ph type="title"/>
          </p:nvPr>
        </p:nvSpPr>
        <p:spPr>
          <a:xfrm>
            <a:off x="340068" y="179693"/>
            <a:ext cx="10223323" cy="447261"/>
          </a:xfrm>
        </p:spPr>
        <p:txBody>
          <a:bodyPr/>
          <a:lstStyle/>
          <a:p>
            <a:r>
              <a:rPr lang="en-GB" sz="2400" dirty="0"/>
              <a:t>Question 7 (d) AO3 mark scheme bands</a:t>
            </a:r>
          </a:p>
        </p:txBody>
      </p:sp>
      <p:pic>
        <p:nvPicPr>
          <p:cNvPr id="5" name="Picture 4"/>
          <p:cNvPicPr/>
          <p:nvPr/>
        </p:nvPicPr>
        <p:blipFill rotWithShape="1">
          <a:blip r:embed="rId5"/>
          <a:srcRect l="26257" t="24719" r="26047" b="18156"/>
          <a:stretch/>
        </p:blipFill>
        <p:spPr bwMode="auto">
          <a:xfrm>
            <a:off x="1065077" y="1573047"/>
            <a:ext cx="6599897" cy="4522953"/>
          </a:xfrm>
          <a:prstGeom prst="rect">
            <a:avLst/>
          </a:prstGeom>
          <a:ln>
            <a:noFill/>
          </a:ln>
          <a:extLst>
            <a:ext uri="{53640926-AAD7-44D8-BBD7-CCE9431645EC}">
              <a14:shadowObscured xmlns:a14="http://schemas.microsoft.com/office/drawing/2010/main"/>
            </a:ext>
          </a:extLst>
        </p:spPr>
      </p:pic>
      <p:sp>
        <p:nvSpPr>
          <p:cNvPr id="7" name="Rectangle 123">
            <a:extLst>
              <a:ext uri="{FF2B5EF4-FFF2-40B4-BE49-F238E27FC236}">
                <a16:creationId xmlns:a16="http://schemas.microsoft.com/office/drawing/2014/main" id="{6FE63A46-84A4-49DB-9125-908D054B5D6B}"/>
              </a:ext>
            </a:extLst>
          </p:cNvPr>
          <p:cNvSpPr>
            <a:spLocks noChangeArrowheads="1"/>
          </p:cNvSpPr>
          <p:nvPr/>
        </p:nvSpPr>
        <p:spPr bwMode="auto">
          <a:xfrm>
            <a:off x="8947173" y="136580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8" name="Rectangle 7">
            <a:extLst>
              <a:ext uri="{FF2B5EF4-FFF2-40B4-BE49-F238E27FC236}">
                <a16:creationId xmlns:a16="http://schemas.microsoft.com/office/drawing/2014/main" id="{DC6A60E3-FC53-4D71-9A7A-0C4669CE269E}"/>
              </a:ext>
            </a:extLst>
          </p:cNvPr>
          <p:cNvSpPr/>
          <p:nvPr/>
        </p:nvSpPr>
        <p:spPr>
          <a:xfrm>
            <a:off x="8451273" y="2868466"/>
            <a:ext cx="3637808" cy="1477328"/>
          </a:xfrm>
          <a:prstGeom prst="rect">
            <a:avLst/>
          </a:prstGeom>
        </p:spPr>
        <p:txBody>
          <a:bodyPr wrap="square">
            <a:spAutoFit/>
          </a:bodyPr>
          <a:lstStyle/>
          <a:p>
            <a:r>
              <a:rPr lang="en-GB" dirty="0"/>
              <a:t>Start the clock!</a:t>
            </a:r>
          </a:p>
          <a:p>
            <a:endParaRPr lang="en-GB" dirty="0"/>
          </a:p>
          <a:p>
            <a:r>
              <a:rPr lang="en-GB" dirty="0"/>
              <a:t>Try and answer this question in 6 minutes – how did you get on?</a:t>
            </a:r>
          </a:p>
          <a:p>
            <a:endParaRPr lang="en-GB" dirty="0"/>
          </a:p>
        </p:txBody>
      </p:sp>
      <p:sp>
        <p:nvSpPr>
          <p:cNvPr id="9" name="Oval 8"/>
          <p:cNvSpPr/>
          <p:nvPr/>
        </p:nvSpPr>
        <p:spPr>
          <a:xfrm>
            <a:off x="6578930" y="2143350"/>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D0D6CAA7-8C7E-41C0-9822-DBC60AFCAB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7162673"/>
      </p:ext>
    </p:extLst>
  </p:cSld>
  <p:clrMapOvr>
    <a:masterClrMapping/>
  </p:clrMapOvr>
  <mc:AlternateContent xmlns:mc="http://schemas.openxmlformats.org/markup-compatibility/2006" xmlns:p14="http://schemas.microsoft.com/office/powerpoint/2010/main">
    <mc:Choice Requires="p14">
      <p:transition spd="slow" p14:dur="2000" advTm="20420"/>
    </mc:Choice>
    <mc:Fallback xmlns="">
      <p:transition spd="slow" advTm="20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7 (d) AO3 mark scheme</a:t>
            </a:r>
          </a:p>
        </p:txBody>
      </p:sp>
      <p:pic>
        <p:nvPicPr>
          <p:cNvPr id="5" name="Picture 4"/>
          <p:cNvPicPr/>
          <p:nvPr/>
        </p:nvPicPr>
        <p:blipFill rotWithShape="1">
          <a:blip r:embed="rId5"/>
          <a:srcRect l="24429" t="22435" r="26047" b="27918"/>
          <a:stretch/>
        </p:blipFill>
        <p:spPr bwMode="auto">
          <a:xfrm>
            <a:off x="435069" y="1447614"/>
            <a:ext cx="5194267" cy="4648386"/>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24928" t="26382" r="27708" b="17948"/>
          <a:stretch/>
        </p:blipFill>
        <p:spPr bwMode="auto">
          <a:xfrm>
            <a:off x="5629337" y="1266391"/>
            <a:ext cx="5800663" cy="4730647"/>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67D1D6E9-8E88-4AB9-A729-1EB0D85606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80239979"/>
      </p:ext>
    </p:extLst>
  </p:cSld>
  <p:clrMapOvr>
    <a:masterClrMapping/>
  </p:clrMapOvr>
  <mc:AlternateContent xmlns:mc="http://schemas.openxmlformats.org/markup-compatibility/2006" xmlns:p14="http://schemas.microsoft.com/office/powerpoint/2010/main">
    <mc:Choice Requires="p14">
      <p:transition spd="slow" p14:dur="2000" advTm="37938"/>
    </mc:Choice>
    <mc:Fallback xmlns="">
      <p:transition spd="slow" advTm="37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(a) AO1</a:t>
            </a:r>
          </a:p>
        </p:txBody>
      </p:sp>
      <p:sp>
        <p:nvSpPr>
          <p:cNvPr id="15" name="Rectangle 123">
            <a:extLst>
              <a:ext uri="{FF2B5EF4-FFF2-40B4-BE49-F238E27FC236}">
                <a16:creationId xmlns:a16="http://schemas.microsoft.com/office/drawing/2014/main" id="{80495570-2BAA-427A-B058-BBD633226B96}"/>
              </a:ext>
            </a:extLst>
          </p:cNvPr>
          <p:cNvSpPr>
            <a:spLocks noChangeArrowheads="1"/>
          </p:cNvSpPr>
          <p:nvPr/>
        </p:nvSpPr>
        <p:spPr bwMode="auto">
          <a:xfrm>
            <a:off x="8555310" y="150792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16" name="Rectangle 15">
            <a:extLst>
              <a:ext uri="{FF2B5EF4-FFF2-40B4-BE49-F238E27FC236}">
                <a16:creationId xmlns:a16="http://schemas.microsoft.com/office/drawing/2014/main" id="{D1D91D6A-9E6F-474C-BD57-7E1B1D493C4C}"/>
              </a:ext>
            </a:extLst>
          </p:cNvPr>
          <p:cNvSpPr/>
          <p:nvPr/>
        </p:nvSpPr>
        <p:spPr>
          <a:xfrm>
            <a:off x="7810004" y="3105169"/>
            <a:ext cx="3673435" cy="1200329"/>
          </a:xfrm>
          <a:prstGeom prst="rect">
            <a:avLst/>
          </a:prstGeom>
        </p:spPr>
        <p:txBody>
          <a:bodyPr wrap="square">
            <a:spAutoFit/>
          </a:bodyPr>
          <a:lstStyle/>
          <a:p>
            <a:r>
              <a:rPr lang="en-GB" dirty="0"/>
              <a:t>Start the clock!</a:t>
            </a:r>
          </a:p>
          <a:p>
            <a:endParaRPr lang="en-GB" dirty="0"/>
          </a:p>
          <a:p>
            <a:r>
              <a:rPr lang="en-GB" dirty="0"/>
              <a:t>Try and answer these questions in 3 minutes – how did you get on?</a:t>
            </a:r>
          </a:p>
        </p:txBody>
      </p:sp>
      <p:pic>
        <p:nvPicPr>
          <p:cNvPr id="18" name="Picture 17"/>
          <p:cNvPicPr/>
          <p:nvPr/>
        </p:nvPicPr>
        <p:blipFill rotWithShape="1">
          <a:blip r:embed="rId5"/>
          <a:srcRect l="26424" t="17864" r="29038" b="52015"/>
          <a:stretch/>
        </p:blipFill>
        <p:spPr bwMode="auto">
          <a:xfrm>
            <a:off x="356439" y="1264865"/>
            <a:ext cx="6663788" cy="4831135"/>
          </a:xfrm>
          <a:prstGeom prst="rect">
            <a:avLst/>
          </a:prstGeom>
          <a:ln>
            <a:noFill/>
          </a:ln>
          <a:extLst>
            <a:ext uri="{53640926-AAD7-44D8-BBD7-CCE9431645EC}">
              <a14:shadowObscured xmlns:a14="http://schemas.microsoft.com/office/drawing/2010/main"/>
            </a:ext>
          </a:extLst>
        </p:spPr>
      </p:pic>
      <p:sp>
        <p:nvSpPr>
          <p:cNvPr id="19" name="Oval 18"/>
          <p:cNvSpPr/>
          <p:nvPr/>
        </p:nvSpPr>
        <p:spPr>
          <a:xfrm>
            <a:off x="6175169" y="2989952"/>
            <a:ext cx="534388" cy="534050"/>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sp>
        <p:nvSpPr>
          <p:cNvPr id="20" name="Oval 19"/>
          <p:cNvSpPr/>
          <p:nvPr/>
        </p:nvSpPr>
        <p:spPr>
          <a:xfrm>
            <a:off x="2398816" y="3056485"/>
            <a:ext cx="320634" cy="400983"/>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pic>
        <p:nvPicPr>
          <p:cNvPr id="2" name="Audio 1">
            <a:hlinkClick r:id="" action="ppaction://media"/>
            <a:extLst>
              <a:ext uri="{FF2B5EF4-FFF2-40B4-BE49-F238E27FC236}">
                <a16:creationId xmlns:a16="http://schemas.microsoft.com/office/drawing/2014/main" id="{53926457-93A4-47BF-8A63-C0EE19DF81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28245573"/>
      </p:ext>
    </p:extLst>
  </p:cSld>
  <p:clrMapOvr>
    <a:masterClrMapping/>
  </p:clrMapOvr>
  <mc:AlternateContent xmlns:mc="http://schemas.openxmlformats.org/markup-compatibility/2006" xmlns:p14="http://schemas.microsoft.com/office/powerpoint/2010/main">
    <mc:Choice Requires="p14">
      <p:transition spd="slow" p14:dur="2000" advTm="19157"/>
    </mc:Choice>
    <mc:Fallback xmlns="">
      <p:transition spd="slow" advTm="19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(b), AO1</a:t>
            </a:r>
          </a:p>
        </p:txBody>
      </p:sp>
      <p:sp>
        <p:nvSpPr>
          <p:cNvPr id="10" name="Rectangle 123">
            <a:extLst>
              <a:ext uri="{FF2B5EF4-FFF2-40B4-BE49-F238E27FC236}">
                <a16:creationId xmlns:a16="http://schemas.microsoft.com/office/drawing/2014/main" id="{8E43F2EF-1261-41BE-9459-5A06360FC168}"/>
              </a:ext>
            </a:extLst>
          </p:cNvPr>
          <p:cNvSpPr>
            <a:spLocks noChangeArrowheads="1"/>
          </p:cNvSpPr>
          <p:nvPr/>
        </p:nvSpPr>
        <p:spPr bwMode="auto">
          <a:xfrm>
            <a:off x="7810004" y="1438880"/>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6:00</a:t>
            </a:r>
          </a:p>
        </p:txBody>
      </p:sp>
      <p:sp>
        <p:nvSpPr>
          <p:cNvPr id="11" name="Rectangle 10">
            <a:extLst>
              <a:ext uri="{FF2B5EF4-FFF2-40B4-BE49-F238E27FC236}">
                <a16:creationId xmlns:a16="http://schemas.microsoft.com/office/drawing/2014/main" id="{F9861D89-3426-4924-8873-CFEFF8C87088}"/>
              </a:ext>
            </a:extLst>
          </p:cNvPr>
          <p:cNvSpPr/>
          <p:nvPr/>
        </p:nvSpPr>
        <p:spPr>
          <a:xfrm>
            <a:off x="7810004" y="3105169"/>
            <a:ext cx="3804064" cy="1200329"/>
          </a:xfrm>
          <a:prstGeom prst="rect">
            <a:avLst/>
          </a:prstGeom>
        </p:spPr>
        <p:txBody>
          <a:bodyPr wrap="square">
            <a:spAutoFit/>
          </a:bodyPr>
          <a:lstStyle/>
          <a:p>
            <a:r>
              <a:rPr lang="en-GB" dirty="0"/>
              <a:t>Start the clock!</a:t>
            </a:r>
          </a:p>
          <a:p>
            <a:endParaRPr lang="en-GB" dirty="0"/>
          </a:p>
          <a:p>
            <a:r>
              <a:rPr lang="en-GB" dirty="0"/>
              <a:t>Try and answer this question in 6 minutes – how did you get on?</a:t>
            </a:r>
          </a:p>
        </p:txBody>
      </p:sp>
      <p:pic>
        <p:nvPicPr>
          <p:cNvPr id="13" name="Picture 12"/>
          <p:cNvPicPr/>
          <p:nvPr/>
        </p:nvPicPr>
        <p:blipFill rotWithShape="1">
          <a:blip r:embed="rId5"/>
          <a:srcRect l="30579" t="22227" r="26379" b="28334"/>
          <a:stretch/>
        </p:blipFill>
        <p:spPr bwMode="auto">
          <a:xfrm>
            <a:off x="599271" y="1226744"/>
            <a:ext cx="6252792" cy="4176527"/>
          </a:xfrm>
          <a:prstGeom prst="rect">
            <a:avLst/>
          </a:prstGeom>
          <a:ln>
            <a:noFill/>
          </a:ln>
          <a:extLst>
            <a:ext uri="{53640926-AAD7-44D8-BBD7-CCE9431645EC}">
              <a14:shadowObscured xmlns:a14="http://schemas.microsoft.com/office/drawing/2010/main"/>
            </a:ext>
          </a:extLst>
        </p:spPr>
      </p:pic>
      <p:pic>
        <p:nvPicPr>
          <p:cNvPr id="8" name="Audio 7">
            <a:hlinkClick r:id="" action="ppaction://media"/>
            <a:extLst>
              <a:ext uri="{FF2B5EF4-FFF2-40B4-BE49-F238E27FC236}">
                <a16:creationId xmlns:a16="http://schemas.microsoft.com/office/drawing/2014/main" id="{D41D46DF-F946-4B05-8207-7132AB2872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4974713"/>
      </p:ext>
    </p:extLst>
  </p:cSld>
  <p:clrMapOvr>
    <a:masterClrMapping/>
  </p:clrMapOvr>
  <mc:AlternateContent xmlns:mc="http://schemas.openxmlformats.org/markup-compatibility/2006" xmlns:p14="http://schemas.microsoft.com/office/powerpoint/2010/main">
    <mc:Choice Requires="p14">
      <p:transition spd="slow" p14:dur="2000" advTm="51405"/>
    </mc:Choice>
    <mc:Fallback xmlns="">
      <p:transition spd="slow" advTm="51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(b) AO1 mark scheme bands</a:t>
            </a:r>
          </a:p>
        </p:txBody>
      </p:sp>
      <p:pic>
        <p:nvPicPr>
          <p:cNvPr id="6" name="Picture 5"/>
          <p:cNvPicPr/>
          <p:nvPr/>
        </p:nvPicPr>
        <p:blipFill rotWithShape="1">
          <a:blip r:embed="rId5"/>
          <a:srcRect l="24263" t="29497" r="26546" b="18779"/>
          <a:stretch/>
        </p:blipFill>
        <p:spPr bwMode="auto">
          <a:xfrm>
            <a:off x="1004950" y="1494992"/>
            <a:ext cx="4623954" cy="4276416"/>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25925" t="31990" r="27377" b="32280"/>
          <a:stretch/>
        </p:blipFill>
        <p:spPr bwMode="auto">
          <a:xfrm>
            <a:off x="6254028" y="1695450"/>
            <a:ext cx="5039406" cy="4075958"/>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16B64F83-CDE2-41C3-AAA9-B324C5BB56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38174"/>
      </p:ext>
    </p:extLst>
  </p:cSld>
  <p:clrMapOvr>
    <a:masterClrMapping/>
  </p:clrMapOvr>
  <mc:AlternateContent xmlns:mc="http://schemas.openxmlformats.org/markup-compatibility/2006" xmlns:p14="http://schemas.microsoft.com/office/powerpoint/2010/main">
    <mc:Choice Requires="p14">
      <p:transition spd="slow" p14:dur="2000" advTm="15495"/>
    </mc:Choice>
    <mc:Fallback xmlns="">
      <p:transition spd="slow" advTm="1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DC4568-984B-42F0-8C80-B474D974D126}"/>
              </a:ext>
            </a:extLst>
          </p:cNvPr>
          <p:cNvSpPr/>
          <p:nvPr/>
        </p:nvSpPr>
        <p:spPr>
          <a:xfrm>
            <a:off x="311074" y="263609"/>
            <a:ext cx="3246402" cy="461665"/>
          </a:xfrm>
          <a:prstGeom prst="rect">
            <a:avLst/>
          </a:prstGeom>
        </p:spPr>
        <p:txBody>
          <a:bodyPr wrap="none">
            <a:spAutoFit/>
          </a:bodyPr>
          <a:lstStyle/>
          <a:p>
            <a:pPr algn="ctr"/>
            <a:r>
              <a:rPr lang="en-GB" sz="2400" dirty="0">
                <a:solidFill>
                  <a:srgbClr val="0070C0"/>
                </a:solidFill>
              </a:rPr>
              <a:t>What should I do first?</a:t>
            </a:r>
          </a:p>
        </p:txBody>
      </p:sp>
      <p:sp>
        <p:nvSpPr>
          <p:cNvPr id="6" name="Content Placeholder 2">
            <a:extLst>
              <a:ext uri="{FF2B5EF4-FFF2-40B4-BE49-F238E27FC236}">
                <a16:creationId xmlns:a16="http://schemas.microsoft.com/office/drawing/2014/main" id="{63DE265A-F354-4C61-8EA5-2690E9464F26}"/>
              </a:ext>
            </a:extLst>
          </p:cNvPr>
          <p:cNvSpPr txBox="1">
            <a:spLocks/>
          </p:cNvSpPr>
          <p:nvPr/>
        </p:nvSpPr>
        <p:spPr>
          <a:xfrm>
            <a:off x="255951" y="989151"/>
            <a:ext cx="8701177" cy="74023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600"/>
              </a:spcAft>
              <a:buClr>
                <a:srgbClr val="F94130"/>
              </a:buClr>
              <a:buSzTx/>
              <a:buFont typeface="Arial"/>
              <a:buNone/>
              <a:tabLst/>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ts val="0"/>
              </a:spcBef>
              <a:spcAft>
                <a:spcPts val="600"/>
              </a:spcAft>
              <a:buClr>
                <a:schemeClr val="tx2"/>
              </a:buClr>
              <a:buFont typeface="Arial"/>
              <a:buNone/>
              <a:tabLst/>
              <a:defRPr lang="en-US" sz="1600" kern="1200" dirty="0">
                <a:solidFill>
                  <a:schemeClr val="tx1"/>
                </a:solidFill>
                <a:latin typeface="+mn-lt"/>
                <a:ea typeface="+mn-ea"/>
                <a:cs typeface="+mn-cs"/>
              </a:defRPr>
            </a:lvl2pPr>
            <a:lvl3pPr marL="222250" marR="0" indent="-214313" algn="l" defTabSz="914400" rtl="0" eaLnBrk="1" fontAlgn="auto" latinLnBrk="0" hangingPunct="1">
              <a:lnSpc>
                <a:spcPct val="100000"/>
              </a:lnSpc>
              <a:spcBef>
                <a:spcPts val="0"/>
              </a:spcBef>
              <a:spcAft>
                <a:spcPts val="600"/>
              </a:spcAft>
              <a:buClr>
                <a:srgbClr val="F94130"/>
              </a:buClr>
              <a:buSzTx/>
              <a:buFont typeface="Arial" panose="020B0604020202020204" pitchFamily="34" charset="0"/>
              <a:buChar char="•"/>
              <a:tabLst/>
              <a:defRPr lang="en-US" sz="1400" b="0" kern="1200" dirty="0">
                <a:solidFill>
                  <a:schemeClr val="tx1"/>
                </a:solidFill>
                <a:latin typeface="+mn-lt"/>
                <a:ea typeface="+mn-ea"/>
                <a:cs typeface="+mn-cs"/>
              </a:defRPr>
            </a:lvl3pPr>
            <a:lvl4pPr marL="222250" indent="0" algn="l" defTabSz="914400" rtl="0" eaLnBrk="1" latinLnBrk="0" hangingPunct="1">
              <a:lnSpc>
                <a:spcPct val="100000"/>
              </a:lnSpc>
              <a:spcBef>
                <a:spcPts val="0"/>
              </a:spcBef>
              <a:spcAft>
                <a:spcPts val="600"/>
              </a:spcAft>
              <a:buClr>
                <a:schemeClr val="tx2"/>
              </a:buClr>
              <a:buFont typeface="Arial"/>
              <a:buNone/>
              <a:tabLst/>
              <a:defRPr sz="1200" b="1" kern="1200">
                <a:solidFill>
                  <a:schemeClr val="tx1"/>
                </a:solidFill>
                <a:latin typeface="+mn-lt"/>
                <a:ea typeface="+mn-ea"/>
                <a:cs typeface="+mn-cs"/>
              </a:defRPr>
            </a:lvl4pPr>
            <a:lvl5pPr marL="446088" indent="-187325" algn="l" defTabSz="914400" rtl="0" eaLnBrk="1" latinLnBrk="0" hangingPunct="1">
              <a:lnSpc>
                <a:spcPct val="100000"/>
              </a:lnSpc>
              <a:spcBef>
                <a:spcPts val="0"/>
              </a:spcBef>
              <a:spcAft>
                <a:spcPts val="600"/>
              </a:spcAft>
              <a:buClr>
                <a:schemeClr val="tx2"/>
              </a:buClr>
              <a:buFont typeface="Arial"/>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1912"/>
            <a:r>
              <a:rPr lang="en-GB" sz="2800" dirty="0">
                <a:solidFill>
                  <a:schemeClr val="tx1"/>
                </a:solidFill>
                <a:ea typeface="Cambria" panose="02040503050406030204" pitchFamily="18" charset="0"/>
                <a:cs typeface="Cambria" panose="02040503050406030204" pitchFamily="18" charset="0"/>
              </a:rPr>
              <a:t>1. Read the front cover of the exam paper.</a:t>
            </a:r>
          </a:p>
          <a:p>
            <a:endParaRPr lang="en-GB" sz="3600" dirty="0"/>
          </a:p>
        </p:txBody>
      </p:sp>
      <p:sp>
        <p:nvSpPr>
          <p:cNvPr id="11" name="Rectangle 10">
            <a:extLst>
              <a:ext uri="{FF2B5EF4-FFF2-40B4-BE49-F238E27FC236}">
                <a16:creationId xmlns:a16="http://schemas.microsoft.com/office/drawing/2014/main" id="{CEFE3DD3-E2D7-4494-B7FB-942D52352749}"/>
              </a:ext>
            </a:extLst>
          </p:cNvPr>
          <p:cNvSpPr/>
          <p:nvPr/>
        </p:nvSpPr>
        <p:spPr>
          <a:xfrm>
            <a:off x="311074" y="5747981"/>
            <a:ext cx="11300234" cy="954107"/>
          </a:xfrm>
          <a:prstGeom prst="rect">
            <a:avLst/>
          </a:prstGeom>
        </p:spPr>
        <p:txBody>
          <a:bodyPr wrap="square">
            <a:spAutoFit/>
          </a:bodyPr>
          <a:lstStyle/>
          <a:p>
            <a:pPr marL="446088" indent="-446088"/>
            <a:r>
              <a:rPr lang="en-GB" sz="2800" dirty="0">
                <a:ea typeface="Cambria" panose="02040503050406030204" pitchFamily="18" charset="0"/>
                <a:cs typeface="Cambria" panose="02040503050406030204" pitchFamily="18" charset="0"/>
              </a:rPr>
              <a:t>2.	</a:t>
            </a:r>
            <a:r>
              <a:rPr lang="en-GB" sz="2800" dirty="0">
                <a:latin typeface="+mn-lt"/>
                <a:ea typeface="Cambria" panose="02040503050406030204" pitchFamily="18" charset="0"/>
                <a:cs typeface="Cambria" panose="02040503050406030204" pitchFamily="18" charset="0"/>
              </a:rPr>
              <a:t>Make sure your name and candidate number are on your answer   booklet.</a:t>
            </a:r>
          </a:p>
        </p:txBody>
      </p:sp>
      <p:pic>
        <p:nvPicPr>
          <p:cNvPr id="3" name="Picture 2">
            <a:extLst>
              <a:ext uri="{FF2B5EF4-FFF2-40B4-BE49-F238E27FC236}">
                <a16:creationId xmlns:a16="http://schemas.microsoft.com/office/drawing/2014/main" id="{E6219AB8-0620-47B0-8E42-6153ABCF6A57}"/>
              </a:ext>
            </a:extLst>
          </p:cNvPr>
          <p:cNvPicPr>
            <a:picLocks noChangeAspect="1"/>
          </p:cNvPicPr>
          <p:nvPr/>
        </p:nvPicPr>
        <p:blipFill>
          <a:blip r:embed="rId5"/>
          <a:stretch>
            <a:fillRect/>
          </a:stretch>
        </p:blipFill>
        <p:spPr>
          <a:xfrm>
            <a:off x="836157" y="1477750"/>
            <a:ext cx="5849651" cy="4271173"/>
          </a:xfrm>
          <a:prstGeom prst="rect">
            <a:avLst/>
          </a:prstGeom>
        </p:spPr>
      </p:pic>
      <p:pic>
        <p:nvPicPr>
          <p:cNvPr id="7" name="Audio 6">
            <a:hlinkClick r:id="" action="ppaction://media"/>
            <a:extLst>
              <a:ext uri="{FF2B5EF4-FFF2-40B4-BE49-F238E27FC236}">
                <a16:creationId xmlns:a16="http://schemas.microsoft.com/office/drawing/2014/main" id="{2555B97D-2966-43DD-A9FD-67AC5889CB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0039322"/>
      </p:ext>
    </p:extLst>
  </p:cSld>
  <p:clrMapOvr>
    <a:masterClrMapping/>
  </p:clrMapOvr>
  <mc:AlternateContent xmlns:mc="http://schemas.openxmlformats.org/markup-compatibility/2006" xmlns:p14="http://schemas.microsoft.com/office/powerpoint/2010/main">
    <mc:Choice Requires="p14">
      <p:transition spd="slow" p14:dur="2000" advTm="27883"/>
    </mc:Choice>
    <mc:Fallback xmlns="">
      <p:transition spd="slow" advTm="27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(c), AO110</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E62B3D6-FC74-45C3-BE75-3547803AE73B}"/>
                  </a:ext>
                </a:extLst>
              </p14:cNvPr>
              <p14:cNvContentPartPr/>
              <p14:nvPr/>
            </p14:nvContentPartPr>
            <p14:xfrm>
              <a:off x="2921115" y="1270328"/>
              <a:ext cx="360" cy="360"/>
            </p14:xfrm>
          </p:contentPart>
        </mc:Choice>
        <mc:Fallback xmlns="">
          <p:pic>
            <p:nvPicPr>
              <p:cNvPr id="4" name="Ink 3">
                <a:extLst>
                  <a:ext uri="{FF2B5EF4-FFF2-40B4-BE49-F238E27FC236}">
                    <a16:creationId xmlns:a16="http://schemas.microsoft.com/office/drawing/2014/main" id="{4E62B3D6-FC74-45C3-BE75-3547803AE73B}"/>
                  </a:ext>
                </a:extLst>
              </p:cNvPr>
              <p:cNvPicPr/>
              <p:nvPr/>
            </p:nvPicPr>
            <p:blipFill>
              <a:blip r:embed="rId7"/>
              <a:stretch>
                <a:fillRect/>
              </a:stretch>
            </p:blipFill>
            <p:spPr>
              <a:xfrm>
                <a:off x="2903475" y="1252688"/>
                <a:ext cx="36000" cy="36000"/>
              </a:xfrm>
              <a:prstGeom prst="rect">
                <a:avLst/>
              </a:prstGeom>
            </p:spPr>
          </p:pic>
        </mc:Fallback>
      </mc:AlternateContent>
      <p:sp>
        <p:nvSpPr>
          <p:cNvPr id="15" name="Rectangle 123">
            <a:extLst>
              <a:ext uri="{FF2B5EF4-FFF2-40B4-BE49-F238E27FC236}">
                <a16:creationId xmlns:a16="http://schemas.microsoft.com/office/drawing/2014/main" id="{7C0B88E4-0869-491C-A0DB-E9B6C46DEE92}"/>
              </a:ext>
            </a:extLst>
          </p:cNvPr>
          <p:cNvSpPr>
            <a:spLocks noChangeArrowheads="1"/>
          </p:cNvSpPr>
          <p:nvPr/>
        </p:nvSpPr>
        <p:spPr bwMode="auto">
          <a:xfrm>
            <a:off x="6472052" y="526138"/>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10:00</a:t>
            </a:r>
          </a:p>
        </p:txBody>
      </p:sp>
      <p:pic>
        <p:nvPicPr>
          <p:cNvPr id="17" name="Picture 16"/>
          <p:cNvPicPr/>
          <p:nvPr/>
        </p:nvPicPr>
        <p:blipFill rotWithShape="1">
          <a:blip r:embed="rId8"/>
          <a:srcRect l="27919" t="22643" r="26047" b="6315"/>
          <a:stretch/>
        </p:blipFill>
        <p:spPr bwMode="auto">
          <a:xfrm>
            <a:off x="739176" y="1270328"/>
            <a:ext cx="5732876" cy="5308602"/>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9"/>
          <a:srcRect l="24928" t="15372" r="26712" b="7977"/>
          <a:stretch/>
        </p:blipFill>
        <p:spPr bwMode="auto">
          <a:xfrm>
            <a:off x="5700155" y="1658026"/>
            <a:ext cx="5706094" cy="5047574"/>
          </a:xfrm>
          <a:prstGeom prst="rect">
            <a:avLst/>
          </a:prstGeom>
          <a:ln>
            <a:noFill/>
          </a:ln>
          <a:extLst>
            <a:ext uri="{53640926-AAD7-44D8-BBD7-CCE9431645EC}">
              <a14:shadowObscured xmlns:a14="http://schemas.microsoft.com/office/drawing/2010/main"/>
            </a:ext>
          </a:extLst>
        </p:spPr>
      </p:pic>
      <p:sp>
        <p:nvSpPr>
          <p:cNvPr id="19" name="Oval 18"/>
          <p:cNvSpPr/>
          <p:nvPr/>
        </p:nvSpPr>
        <p:spPr>
          <a:xfrm>
            <a:off x="1704199" y="1570713"/>
            <a:ext cx="641267" cy="320634"/>
          </a:xfrm>
          <a:prstGeom prst="ellipse">
            <a:avLst/>
          </a:prstGeom>
          <a:noFill/>
          <a:ln w="38100">
            <a:solidFill>
              <a:srgbClr val="00B050"/>
            </a:solidFill>
          </a:ln>
        </p:spPr>
        <p:txBody>
          <a:bodyPr wrap="none" lIns="0" tIns="0" rIns="0" bIns="0" rtlCol="0" anchor="ctr">
            <a:noAutofit/>
          </a:bodyPr>
          <a:lstStyle/>
          <a:p>
            <a:pPr algn="ctr"/>
            <a:endParaRPr lang="en-GB">
              <a:solidFill>
                <a:srgbClr val="000000"/>
              </a:solidFill>
            </a:endParaRPr>
          </a:p>
        </p:txBody>
      </p:sp>
      <p:sp>
        <p:nvSpPr>
          <p:cNvPr id="20" name="Oval 19"/>
          <p:cNvSpPr/>
          <p:nvPr/>
        </p:nvSpPr>
        <p:spPr>
          <a:xfrm>
            <a:off x="5468100" y="1624322"/>
            <a:ext cx="398310" cy="406359"/>
          </a:xfrm>
          <a:prstGeom prst="ellipse">
            <a:avLst/>
          </a:prstGeom>
          <a:noFill/>
          <a:ln w="38100">
            <a:solidFill>
              <a:srgbClr val="CB076E"/>
            </a:solidFill>
          </a:ln>
        </p:spPr>
        <p:txBody>
          <a:bodyPr wrap="none" lIns="0" tIns="0" rIns="0" bIns="0" rtlCol="0" anchor="ctr">
            <a:noAutofit/>
          </a:bodyPr>
          <a:lstStyle/>
          <a:p>
            <a:pPr algn="ctr"/>
            <a:endParaRPr lang="en-GB">
              <a:solidFill>
                <a:srgbClr val="000000"/>
              </a:solidFill>
            </a:endParaRPr>
          </a:p>
        </p:txBody>
      </p:sp>
      <p:pic>
        <p:nvPicPr>
          <p:cNvPr id="5" name="Audio 4">
            <a:hlinkClick r:id="" action="ppaction://media"/>
            <a:extLst>
              <a:ext uri="{FF2B5EF4-FFF2-40B4-BE49-F238E27FC236}">
                <a16:creationId xmlns:a16="http://schemas.microsoft.com/office/drawing/2014/main" id="{3B7F7C22-B55C-4E23-8C5A-8263FF5CD8F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4155840"/>
      </p:ext>
    </p:extLst>
  </p:cSld>
  <p:clrMapOvr>
    <a:masterClrMapping/>
  </p:clrMapOvr>
  <mc:AlternateContent xmlns:mc="http://schemas.openxmlformats.org/markup-compatibility/2006" xmlns:p14="http://schemas.microsoft.com/office/powerpoint/2010/main">
    <mc:Choice Requires="p14">
      <p:transition spd="slow" p14:dur="2000" advTm="44362"/>
    </mc:Choice>
    <mc:Fallback xmlns="">
      <p:transition spd="slow" advTm="44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166191"/>
            <a:ext cx="10223323" cy="447261"/>
          </a:xfrm>
        </p:spPr>
        <p:txBody>
          <a:bodyPr/>
          <a:lstStyle/>
          <a:p>
            <a:r>
              <a:rPr lang="en-GB" sz="2400" dirty="0"/>
              <a:t>Question 8 (c) AO1 mark scheme</a:t>
            </a:r>
          </a:p>
        </p:txBody>
      </p:sp>
      <p:pic>
        <p:nvPicPr>
          <p:cNvPr id="6" name="Picture 5"/>
          <p:cNvPicPr/>
          <p:nvPr/>
        </p:nvPicPr>
        <p:blipFill rotWithShape="1">
          <a:blip r:embed="rId5"/>
          <a:srcRect l="24596" t="39260" r="26711" b="16494"/>
          <a:stretch/>
        </p:blipFill>
        <p:spPr bwMode="auto">
          <a:xfrm>
            <a:off x="878953" y="1666441"/>
            <a:ext cx="4785577" cy="4199969"/>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25427" t="44869" r="26712" b="6938"/>
          <a:stretch/>
        </p:blipFill>
        <p:spPr bwMode="auto">
          <a:xfrm>
            <a:off x="6252359" y="1666441"/>
            <a:ext cx="5177641" cy="4136078"/>
          </a:xfrm>
          <a:prstGeom prst="rect">
            <a:avLst/>
          </a:prstGeom>
          <a:ln>
            <a:noFill/>
          </a:ln>
          <a:extLst>
            <a:ext uri="{53640926-AAD7-44D8-BBD7-CCE9431645EC}">
              <a14:shadowObscured xmlns:a14="http://schemas.microsoft.com/office/drawing/2010/main"/>
            </a:ext>
          </a:extLst>
        </p:spPr>
      </p:pic>
      <p:pic>
        <p:nvPicPr>
          <p:cNvPr id="5" name="Audio 4">
            <a:hlinkClick r:id="" action="ppaction://media"/>
            <a:extLst>
              <a:ext uri="{FF2B5EF4-FFF2-40B4-BE49-F238E27FC236}">
                <a16:creationId xmlns:a16="http://schemas.microsoft.com/office/drawing/2014/main" id="{488106A8-47FD-4BA4-B537-B135BBB780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28479301"/>
      </p:ext>
    </p:extLst>
  </p:cSld>
  <p:clrMapOvr>
    <a:masterClrMapping/>
  </p:clrMapOvr>
  <mc:AlternateContent xmlns:mc="http://schemas.openxmlformats.org/markup-compatibility/2006" xmlns:p14="http://schemas.microsoft.com/office/powerpoint/2010/main">
    <mc:Choice Requires="p14">
      <p:transition spd="slow" p14:dur="2000" advTm="22506"/>
    </mc:Choice>
    <mc:Fallback xmlns="">
      <p:transition spd="slow" advTm="2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40068" y="179693"/>
            <a:ext cx="10223323" cy="447261"/>
          </a:xfrm>
        </p:spPr>
        <p:txBody>
          <a:bodyPr/>
          <a:lstStyle/>
          <a:p>
            <a:r>
              <a:rPr lang="en-GB" sz="2400" dirty="0"/>
              <a:t>Question 8 (c) AO2/A03 mark scheme bands</a:t>
            </a:r>
          </a:p>
        </p:txBody>
      </p:sp>
      <p:pic>
        <p:nvPicPr>
          <p:cNvPr id="5" name="Picture 4"/>
          <p:cNvPicPr/>
          <p:nvPr/>
        </p:nvPicPr>
        <p:blipFill rotWithShape="1">
          <a:blip r:embed="rId5"/>
          <a:srcRect l="25260" t="34899" r="25881" b="7769"/>
          <a:stretch/>
        </p:blipFill>
        <p:spPr bwMode="auto">
          <a:xfrm>
            <a:off x="1192604" y="1485157"/>
            <a:ext cx="6894492" cy="4832515"/>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4C8F4407-1919-49CC-B9BE-1FA3CA47B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48536870"/>
      </p:ext>
    </p:extLst>
  </p:cSld>
  <p:clrMapOvr>
    <a:masterClrMapping/>
  </p:clrMapOvr>
  <mc:AlternateContent xmlns:mc="http://schemas.openxmlformats.org/markup-compatibility/2006" xmlns:p14="http://schemas.microsoft.com/office/powerpoint/2010/main">
    <mc:Choice Requires="p14">
      <p:transition spd="slow" p14:dur="2000" advTm="9588"/>
    </mc:Choice>
    <mc:Fallback xmlns="">
      <p:transition spd="slow" advTm="9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did you do?</a:t>
            </a:r>
          </a:p>
        </p:txBody>
      </p:sp>
      <p:sp>
        <p:nvSpPr>
          <p:cNvPr id="4" name="TextBox 3">
            <a:extLst>
              <a:ext uri="{FF2B5EF4-FFF2-40B4-BE49-F238E27FC236}">
                <a16:creationId xmlns:a16="http://schemas.microsoft.com/office/drawing/2014/main" id="{003B9884-EB8C-4FA7-B1DD-7F120499C663}"/>
              </a:ext>
            </a:extLst>
          </p:cNvPr>
          <p:cNvSpPr txBox="1"/>
          <p:nvPr/>
        </p:nvSpPr>
        <p:spPr>
          <a:xfrm>
            <a:off x="335176" y="1122516"/>
            <a:ext cx="11581053" cy="3046988"/>
          </a:xfrm>
          <a:prstGeom prst="rect">
            <a:avLst/>
          </a:prstGeom>
          <a:noFill/>
        </p:spPr>
        <p:txBody>
          <a:bodyPr wrap="square" rtlCol="0">
            <a:spAutoFit/>
          </a:bodyPr>
          <a:lstStyle/>
          <a:p>
            <a:r>
              <a:rPr lang="en-GB" sz="2400" dirty="0"/>
              <a:t>Raw mark grade boundaries for this unit are not yet available.</a:t>
            </a:r>
          </a:p>
          <a:p>
            <a:endParaRPr lang="en-GB" sz="2400" dirty="0"/>
          </a:p>
          <a:p>
            <a:r>
              <a:rPr lang="en-GB" sz="2400" dirty="0"/>
              <a:t>The Uniform Mark Scale (UMS) is used as a device for reporting, recording and aggregating your unit assessment outcomes.  The UMS is used so that you and others who achieve the same standard will have the same uniform mark, irrespective of when you take the unit.</a:t>
            </a:r>
          </a:p>
          <a:p>
            <a:endParaRPr lang="en-GB" sz="2400" dirty="0"/>
          </a:p>
          <a:p>
            <a:r>
              <a:rPr lang="en-GB" sz="2400" dirty="0"/>
              <a:t>Uniform marks for this unit correspond to unit grades as follows:</a:t>
            </a:r>
          </a:p>
        </p:txBody>
      </p:sp>
      <p:pic>
        <p:nvPicPr>
          <p:cNvPr id="2" name="Picture 1">
            <a:extLst>
              <a:ext uri="{FF2B5EF4-FFF2-40B4-BE49-F238E27FC236}">
                <a16:creationId xmlns:a16="http://schemas.microsoft.com/office/drawing/2014/main" id="{F9F56D1B-0D39-4144-A294-E79706A7BA1F}"/>
              </a:ext>
            </a:extLst>
          </p:cNvPr>
          <p:cNvPicPr>
            <a:picLocks noChangeAspect="1"/>
          </p:cNvPicPr>
          <p:nvPr/>
        </p:nvPicPr>
        <p:blipFill>
          <a:blip r:embed="rId5"/>
          <a:stretch>
            <a:fillRect/>
          </a:stretch>
        </p:blipFill>
        <p:spPr>
          <a:xfrm>
            <a:off x="430178" y="4396758"/>
            <a:ext cx="8630695" cy="1190832"/>
          </a:xfrm>
          <a:prstGeom prst="rect">
            <a:avLst/>
          </a:prstGeom>
        </p:spPr>
      </p:pic>
      <p:sp>
        <p:nvSpPr>
          <p:cNvPr id="7" name="TextBox 6"/>
          <p:cNvSpPr txBox="1"/>
          <p:nvPr/>
        </p:nvSpPr>
        <p:spPr>
          <a:xfrm>
            <a:off x="674914" y="5282541"/>
            <a:ext cx="795646" cy="369332"/>
          </a:xfrm>
          <a:prstGeom prst="rect">
            <a:avLst/>
          </a:prstGeom>
          <a:noFill/>
        </p:spPr>
        <p:txBody>
          <a:bodyPr wrap="square" rtlCol="0">
            <a:spAutoFit/>
          </a:bodyPr>
          <a:lstStyle/>
          <a:p>
            <a:endParaRPr lang="en-GB" dirty="0"/>
          </a:p>
        </p:txBody>
      </p:sp>
      <p:sp>
        <p:nvSpPr>
          <p:cNvPr id="8" name="TextBox 7"/>
          <p:cNvSpPr txBox="1"/>
          <p:nvPr/>
        </p:nvSpPr>
        <p:spPr>
          <a:xfrm>
            <a:off x="522514" y="4551283"/>
            <a:ext cx="1306286" cy="369332"/>
          </a:xfrm>
          <a:prstGeom prst="rect">
            <a:avLst/>
          </a:prstGeom>
          <a:solidFill>
            <a:srgbClr val="CBD6EB"/>
          </a:solidFill>
        </p:spPr>
        <p:txBody>
          <a:bodyPr wrap="square" rtlCol="0">
            <a:spAutoFit/>
          </a:bodyPr>
          <a:lstStyle/>
          <a:p>
            <a:r>
              <a:rPr lang="en-GB" dirty="0"/>
              <a:t>Grade</a:t>
            </a:r>
          </a:p>
        </p:txBody>
      </p:sp>
      <p:sp>
        <p:nvSpPr>
          <p:cNvPr id="9" name="TextBox 8"/>
          <p:cNvSpPr txBox="1"/>
          <p:nvPr/>
        </p:nvSpPr>
        <p:spPr>
          <a:xfrm>
            <a:off x="1613065" y="5099054"/>
            <a:ext cx="1854530" cy="369332"/>
          </a:xfrm>
          <a:prstGeom prst="rect">
            <a:avLst/>
          </a:prstGeom>
          <a:solidFill>
            <a:srgbClr val="CBD6EB"/>
          </a:solidFill>
        </p:spPr>
        <p:txBody>
          <a:bodyPr wrap="square" rtlCol="0">
            <a:spAutoFit/>
          </a:bodyPr>
          <a:lstStyle/>
          <a:p>
            <a:r>
              <a:rPr lang="en-GB" dirty="0"/>
              <a:t>Exam</a:t>
            </a:r>
          </a:p>
        </p:txBody>
      </p:sp>
      <p:sp>
        <p:nvSpPr>
          <p:cNvPr id="10" name="TextBox 9"/>
          <p:cNvSpPr txBox="1"/>
          <p:nvPr/>
        </p:nvSpPr>
        <p:spPr>
          <a:xfrm>
            <a:off x="522514" y="5120499"/>
            <a:ext cx="795646" cy="369332"/>
          </a:xfrm>
          <a:prstGeom prst="rect">
            <a:avLst/>
          </a:prstGeom>
          <a:solidFill>
            <a:srgbClr val="CBD6EB"/>
          </a:solidFill>
        </p:spPr>
        <p:txBody>
          <a:bodyPr wrap="square" rtlCol="0">
            <a:spAutoFit/>
          </a:bodyPr>
          <a:lstStyle/>
          <a:p>
            <a:r>
              <a:rPr lang="en-GB" dirty="0"/>
              <a:t>Unit 3</a:t>
            </a:r>
          </a:p>
        </p:txBody>
      </p:sp>
      <p:pic>
        <p:nvPicPr>
          <p:cNvPr id="6" name="Audio 5">
            <a:hlinkClick r:id="" action="ppaction://media"/>
            <a:extLst>
              <a:ext uri="{FF2B5EF4-FFF2-40B4-BE49-F238E27FC236}">
                <a16:creationId xmlns:a16="http://schemas.microsoft.com/office/drawing/2014/main" id="{D8DE1A52-08B4-467F-9B0F-F88E07895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884000"/>
      </p:ext>
    </p:extLst>
  </p:cSld>
  <p:clrMapOvr>
    <a:masterClrMapping/>
  </p:clrMapOvr>
  <mc:AlternateContent xmlns:mc="http://schemas.openxmlformats.org/markup-compatibility/2006" xmlns:p14="http://schemas.microsoft.com/office/powerpoint/2010/main">
    <mc:Choice Requires="p14">
      <p:transition spd="slow" p14:dur="2000" advTm="14009"/>
    </mc:Choice>
    <mc:Fallback xmlns="">
      <p:transition spd="slow" advTm="1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96FF"/>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F18082-FB71-D043-AC08-A8981A9BD215}"/>
              </a:ext>
            </a:extLst>
          </p:cNvPr>
          <p:cNvSpPr/>
          <p:nvPr/>
        </p:nvSpPr>
        <p:spPr>
          <a:xfrm>
            <a:off x="9319272" y="4016188"/>
            <a:ext cx="2348753" cy="2348753"/>
          </a:xfrm>
          <a:prstGeom prst="ellipse">
            <a:avLst/>
          </a:prstGeom>
          <a:solidFill>
            <a:schemeClr val="bg1"/>
          </a:solidFill>
        </p:spPr>
        <p:txBody>
          <a:bodyPr wrap="none" lIns="0" tIns="0" rIns="0" bIns="0" rtlCol="0" anchor="ctr">
            <a:noAutofit/>
          </a:bodyPr>
          <a:lstStyle/>
          <a:p>
            <a:pPr algn="ctr"/>
            <a:endParaRPr lang="en-US">
              <a:solidFill>
                <a:srgbClr val="000000"/>
              </a:solidFill>
            </a:endParaRPr>
          </a:p>
        </p:txBody>
      </p:sp>
      <p:pic>
        <p:nvPicPr>
          <p:cNvPr id="4" name="Picture 3">
            <a:extLst>
              <a:ext uri="{FF2B5EF4-FFF2-40B4-BE49-F238E27FC236}">
                <a16:creationId xmlns:a16="http://schemas.microsoft.com/office/drawing/2014/main" id="{3B348E84-73F0-B149-81D2-272072280E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40255" y="4745642"/>
            <a:ext cx="2075523" cy="895908"/>
          </a:xfrm>
          <a:prstGeom prst="rect">
            <a:avLst/>
          </a:prstGeom>
        </p:spPr>
      </p:pic>
      <p:pic>
        <p:nvPicPr>
          <p:cNvPr id="6" name="Picture 5">
            <a:extLst>
              <a:ext uri="{FF2B5EF4-FFF2-40B4-BE49-F238E27FC236}">
                <a16:creationId xmlns:a16="http://schemas.microsoft.com/office/drawing/2014/main" id="{37B45045-DE68-4428-A7A2-F9CCD5FD58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86" t="336" r="17990" b="-336"/>
          <a:stretch/>
        </p:blipFill>
        <p:spPr>
          <a:xfrm>
            <a:off x="618565" y="1401244"/>
            <a:ext cx="4274254" cy="4240306"/>
          </a:xfrm>
          <a:prstGeom prst="ellipse">
            <a:avLst/>
          </a:prstGeom>
          <a:solidFill>
            <a:schemeClr val="bg1"/>
          </a:solidFill>
        </p:spPr>
      </p:pic>
      <p:sp>
        <p:nvSpPr>
          <p:cNvPr id="8" name="Content Placeholder 2">
            <a:extLst>
              <a:ext uri="{FF2B5EF4-FFF2-40B4-BE49-F238E27FC236}">
                <a16:creationId xmlns:a16="http://schemas.microsoft.com/office/drawing/2014/main" id="{6D0B838A-1346-41F4-94BA-B014AE285E02}"/>
              </a:ext>
            </a:extLst>
          </p:cNvPr>
          <p:cNvSpPr txBox="1">
            <a:spLocks/>
          </p:cNvSpPr>
          <p:nvPr/>
        </p:nvSpPr>
        <p:spPr>
          <a:xfrm>
            <a:off x="5124205" y="318977"/>
            <a:ext cx="5083050" cy="353002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r>
              <a:rPr lang="en-US" sz="5400" dirty="0">
                <a:solidFill>
                  <a:schemeClr val="bg1"/>
                </a:solidFill>
                <a:ea typeface="Cambria" panose="02040503050406030204" pitchFamily="18" charset="0"/>
              </a:rPr>
              <a:t>Any questions?</a:t>
            </a:r>
          </a:p>
          <a:p>
            <a:endParaRPr lang="en-US" sz="2800" dirty="0">
              <a:ea typeface="Cambria" panose="02040503050406030204" pitchFamily="18" charset="0"/>
            </a:endParaRPr>
          </a:p>
          <a:p>
            <a:r>
              <a:rPr lang="en-GB" sz="2800" dirty="0">
                <a:solidFill>
                  <a:schemeClr val="bg1"/>
                </a:solidFill>
              </a:rPr>
              <a:t>Do you have any further questions about this exam?</a:t>
            </a:r>
          </a:p>
          <a:p>
            <a:r>
              <a:rPr lang="en-GB" sz="2800" dirty="0">
                <a:solidFill>
                  <a:schemeClr val="bg1"/>
                </a:solidFill>
              </a:rPr>
              <a:t>If so, write them on a post-it note and stick it to the front of your paper to give to your teacher.</a:t>
            </a:r>
          </a:p>
          <a:p>
            <a:endParaRPr lang="en-US" sz="2800" dirty="0">
              <a:ea typeface="Cambria" panose="02040503050406030204" pitchFamily="18" charset="0"/>
            </a:endParaRPr>
          </a:p>
        </p:txBody>
      </p:sp>
      <p:pic>
        <p:nvPicPr>
          <p:cNvPr id="3" name="Audio 2">
            <a:hlinkClick r:id="" action="ppaction://media"/>
            <a:extLst>
              <a:ext uri="{FF2B5EF4-FFF2-40B4-BE49-F238E27FC236}">
                <a16:creationId xmlns:a16="http://schemas.microsoft.com/office/drawing/2014/main" id="{CC3E687B-FB11-4661-A870-BDF7388894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5707693"/>
      </p:ext>
    </p:extLst>
  </p:cSld>
  <p:clrMapOvr>
    <a:masterClrMapping/>
  </p:clrMapOvr>
  <mc:AlternateContent xmlns:mc="http://schemas.openxmlformats.org/markup-compatibility/2006" xmlns:p14="http://schemas.microsoft.com/office/powerpoint/2010/main">
    <mc:Choice Requires="p14">
      <p:transition spd="slow" p14:dur="2000" advTm="6822"/>
    </mc:Choice>
    <mc:Fallback xmlns="">
      <p:transition spd="slow" advTm="6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a:spLocks/>
          </p:cNvSpPr>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dirty="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pPr>
            <a:r>
              <a:rPr lang="en-US" sz="2800" dirty="0">
                <a:ea typeface="Cambria" panose="02040503050406030204" pitchFamily="18" charset="0"/>
              </a:rPr>
              <a:t>Read through the whole question before starting to answer. This will help you understand what is required of you.</a:t>
            </a:r>
          </a:p>
          <a:p>
            <a:pPr marL="342900" indent="-342900">
              <a:buFont typeface="Arial" panose="020B0604020202020204" pitchFamily="34" charset="0"/>
              <a:buChar char="•"/>
            </a:pPr>
            <a:r>
              <a:rPr lang="en-US" sz="2800" dirty="0">
                <a:ea typeface="Cambria" panose="02040503050406030204" pitchFamily="18" charset="0"/>
              </a:rPr>
              <a:t>Use a highlighter to pick out key words.</a:t>
            </a:r>
          </a:p>
          <a:p>
            <a:pPr marL="342900" indent="-342900">
              <a:buFont typeface="Arial" panose="020B0604020202020204" pitchFamily="34" charset="0"/>
              <a:buChar char="•"/>
            </a:pPr>
            <a:r>
              <a:rPr lang="en-US" sz="2800" dirty="0">
                <a:ea typeface="Cambria" panose="02040503050406030204" pitchFamily="18" charset="0"/>
              </a:rPr>
              <a:t>Look at the command words and the number of marks available for each question, they will help you decide how much detail is needed.</a:t>
            </a:r>
          </a:p>
          <a:p>
            <a:pPr marL="342900" indent="-342900">
              <a:buFont typeface="Arial" panose="020B0604020202020204" pitchFamily="34" charset="0"/>
              <a:buChar char="•"/>
            </a:pPr>
            <a:r>
              <a:rPr lang="en-US" sz="2800" dirty="0">
                <a:ea typeface="Cambria" panose="02040503050406030204" pitchFamily="18" charset="0"/>
              </a:rPr>
              <a:t>If a word is </a:t>
            </a:r>
            <a:r>
              <a:rPr lang="en-US" sz="2800" b="1" dirty="0">
                <a:ea typeface="Cambria" panose="02040503050406030204" pitchFamily="18" charset="0"/>
              </a:rPr>
              <a:t>bold</a:t>
            </a:r>
            <a:r>
              <a:rPr lang="en-US" sz="2800" dirty="0">
                <a:ea typeface="Cambria" panose="02040503050406030204" pitchFamily="18" charset="0"/>
              </a:rPr>
              <a:t>, it is important.</a:t>
            </a:r>
          </a:p>
          <a:p>
            <a:pPr marL="342900" indent="-342900">
              <a:buFont typeface="Arial" panose="020B0604020202020204" pitchFamily="34" charset="0"/>
              <a:buChar char="•"/>
            </a:pPr>
            <a:r>
              <a:rPr lang="en-US" sz="2800" dirty="0">
                <a:ea typeface="Cambria" panose="02040503050406030204" pitchFamily="18" charset="0"/>
              </a:rPr>
              <a:t>Keep your exam paper open at the double page spread, do not fold it in half.</a:t>
            </a:r>
          </a:p>
          <a:p>
            <a:pPr marL="342900" indent="-342900">
              <a:buFont typeface="Arial" panose="020B0604020202020204" pitchFamily="34" charset="0"/>
              <a:buChar char="•"/>
            </a:pPr>
            <a:r>
              <a:rPr lang="en-US" sz="2800" dirty="0">
                <a:ea typeface="Cambria" panose="02040503050406030204" pitchFamily="18" charset="0"/>
              </a:rPr>
              <a:t>Read your answers to check they make sense.</a:t>
            </a:r>
          </a:p>
        </p:txBody>
      </p:sp>
      <p:sp>
        <p:nvSpPr>
          <p:cNvPr id="3" name="Title 1">
            <a:extLst>
              <a:ext uri="{FF2B5EF4-FFF2-40B4-BE49-F238E27FC236}">
                <a16:creationId xmlns:a16="http://schemas.microsoft.com/office/drawing/2014/main" id="{64C625DB-E3B3-408B-9722-FE6F5866355D}"/>
              </a:ext>
            </a:extLst>
          </p:cNvPr>
          <p:cNvSpPr txBox="1">
            <a:spLocks/>
          </p:cNvSpPr>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2400" dirty="0">
                <a:solidFill>
                  <a:srgbClr val="0077C8"/>
                </a:solidFill>
              </a:rPr>
              <a:t>General points on exam technique</a:t>
            </a:r>
          </a:p>
        </p:txBody>
      </p:sp>
      <p:pic>
        <p:nvPicPr>
          <p:cNvPr id="4" name="Audio 3">
            <a:hlinkClick r:id="" action="ppaction://media"/>
            <a:extLst>
              <a:ext uri="{FF2B5EF4-FFF2-40B4-BE49-F238E27FC236}">
                <a16:creationId xmlns:a16="http://schemas.microsoft.com/office/drawing/2014/main" id="{58EB3A8D-73FA-4406-88BF-993AF683F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29331"/>
    </mc:Choice>
    <mc:Fallback xmlns="">
      <p:transition spd="slow" advTm="2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r>
              <a:rPr lang="en-GB" sz="2400" dirty="0"/>
              <a:t>How do I tackle the questions?</a:t>
            </a:r>
          </a:p>
        </p:txBody>
      </p:sp>
      <p:sp>
        <p:nvSpPr>
          <p:cNvPr id="2" name="Rectangle 1">
            <a:extLst>
              <a:ext uri="{FF2B5EF4-FFF2-40B4-BE49-F238E27FC236}">
                <a16:creationId xmlns:a16="http://schemas.microsoft.com/office/drawing/2014/main" id="{322B037F-947A-4952-A28C-424D3FC396DA}"/>
              </a:ext>
            </a:extLst>
          </p:cNvPr>
          <p:cNvSpPr/>
          <p:nvPr/>
        </p:nvSpPr>
        <p:spPr>
          <a:xfrm>
            <a:off x="773232" y="1297194"/>
            <a:ext cx="9785267" cy="4893647"/>
          </a:xfrm>
          <a:prstGeom prst="rect">
            <a:avLst/>
          </a:prstGeom>
        </p:spPr>
        <p:txBody>
          <a:bodyPr wrap="square">
            <a:spAutoFit/>
          </a:bodyPr>
          <a:lstStyle/>
          <a:p>
            <a:r>
              <a:rPr lang="en-US" sz="2400" dirty="0">
                <a:ea typeface="Cambria" panose="02040503050406030204" pitchFamily="18" charset="0"/>
                <a:cs typeface="Cambria" panose="02040503050406030204" pitchFamily="18" charset="0"/>
              </a:rPr>
              <a:t>The same approach should be taken to each question:</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1		Read question and highlight command verb(s)</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2 	Highlight key words in the question</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3 	Identify marks allocated for the question (you should be 		able to answer in the space provided)</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Step 4 	Plan your response (list mnemonics etc.)</a:t>
            </a:r>
          </a:p>
          <a:p>
            <a:endParaRPr lang="en-US" sz="2400" dirty="0">
              <a:ea typeface="Cambria" panose="02040503050406030204" pitchFamily="18" charset="0"/>
              <a:cs typeface="Cambria" panose="02040503050406030204" pitchFamily="18" charset="0"/>
            </a:endParaRPr>
          </a:p>
          <a:p>
            <a:r>
              <a:rPr lang="en-US" sz="2400" dirty="0">
                <a:ea typeface="Cambria" panose="02040503050406030204" pitchFamily="18" charset="0"/>
                <a:cs typeface="Cambria" panose="02040503050406030204" pitchFamily="18" charset="0"/>
              </a:rPr>
              <a:t>Top tip! Allocate enough time for each question – base this on the marks available for each question.</a:t>
            </a:r>
          </a:p>
        </p:txBody>
      </p:sp>
      <p:pic>
        <p:nvPicPr>
          <p:cNvPr id="4" name="Audio 3">
            <a:hlinkClick r:id="" action="ppaction://media"/>
            <a:extLst>
              <a:ext uri="{FF2B5EF4-FFF2-40B4-BE49-F238E27FC236}">
                <a16:creationId xmlns:a16="http://schemas.microsoft.com/office/drawing/2014/main" id="{37EE6D28-2355-4A02-BC31-638A5125EC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26940"/>
    </mc:Choice>
    <mc:Fallback xmlns="">
      <p:transition spd="slow" advTm="2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r>
              <a:rPr lang="en-GB" sz="2400" dirty="0"/>
              <a:t>Question 1, AO1</a:t>
            </a:r>
          </a:p>
        </p:txBody>
      </p:sp>
      <p:sp>
        <p:nvSpPr>
          <p:cNvPr id="7" name="Rectangle 123">
            <a:extLst>
              <a:ext uri="{FF2B5EF4-FFF2-40B4-BE49-F238E27FC236}">
                <a16:creationId xmlns:a16="http://schemas.microsoft.com/office/drawing/2014/main" id="{31CB0198-51AE-4C1B-81A8-22DD7AA301BD}"/>
              </a:ext>
            </a:extLst>
          </p:cNvPr>
          <p:cNvSpPr>
            <a:spLocks noChangeArrowheads="1"/>
          </p:cNvSpPr>
          <p:nvPr/>
        </p:nvSpPr>
        <p:spPr bwMode="auto">
          <a:xfrm>
            <a:off x="8408775" y="2050692"/>
            <a:ext cx="2376488" cy="1044575"/>
          </a:xfrm>
          <a:prstGeom prst="rect">
            <a:avLst/>
          </a:prstGeom>
          <a:solidFill>
            <a:srgbClr val="66CCFF"/>
          </a:solidFill>
          <a:ln w="38100">
            <a:solidFill>
              <a:schemeClr val="tx1"/>
            </a:solidFill>
            <a:miter lim="800000"/>
            <a:headEnd/>
            <a:tailEnd/>
          </a:ln>
          <a:effectLst/>
        </p:spPr>
        <p:txBody>
          <a:bodyPr wrap="none" anchor="ctr"/>
          <a:lstStyle/>
          <a:p>
            <a:pPr algn="ctr"/>
            <a:r>
              <a:rPr lang="en-GB" sz="6600" dirty="0"/>
              <a:t>3:00</a:t>
            </a:r>
          </a:p>
        </p:txBody>
      </p:sp>
      <p:sp>
        <p:nvSpPr>
          <p:cNvPr id="8" name="TextBox 7">
            <a:extLst>
              <a:ext uri="{FF2B5EF4-FFF2-40B4-BE49-F238E27FC236}">
                <a16:creationId xmlns:a16="http://schemas.microsoft.com/office/drawing/2014/main" id="{08725A19-3652-4807-8301-D95C40D6749A}"/>
              </a:ext>
            </a:extLst>
          </p:cNvPr>
          <p:cNvSpPr txBox="1"/>
          <p:nvPr/>
        </p:nvSpPr>
        <p:spPr>
          <a:xfrm>
            <a:off x="8194035" y="3324175"/>
            <a:ext cx="3479409" cy="1477328"/>
          </a:xfrm>
          <a:prstGeom prst="rect">
            <a:avLst/>
          </a:prstGeom>
          <a:noFill/>
        </p:spPr>
        <p:txBody>
          <a:bodyPr wrap="square" rtlCol="0">
            <a:spAutoFit/>
          </a:bodyPr>
          <a:lstStyle/>
          <a:p>
            <a:r>
              <a:rPr lang="en-GB" dirty="0"/>
              <a:t>Start the clock!</a:t>
            </a:r>
          </a:p>
          <a:p>
            <a:endParaRPr lang="en-GB" dirty="0"/>
          </a:p>
          <a:p>
            <a:r>
              <a:rPr lang="en-GB" dirty="0"/>
              <a:t>Try and answer both of these questions in 3 minutes – you many not need all of this time.</a:t>
            </a:r>
          </a:p>
        </p:txBody>
      </p:sp>
      <p:pic>
        <p:nvPicPr>
          <p:cNvPr id="11" name="Picture 10"/>
          <p:cNvPicPr/>
          <p:nvPr/>
        </p:nvPicPr>
        <p:blipFill rotWithShape="1">
          <a:blip r:embed="rId5"/>
          <a:srcRect l="22933" t="42169" r="23720" b="33735"/>
          <a:stretch/>
        </p:blipFill>
        <p:spPr bwMode="auto">
          <a:xfrm>
            <a:off x="553377" y="1594013"/>
            <a:ext cx="6393688" cy="3726131"/>
          </a:xfrm>
          <a:prstGeom prst="rect">
            <a:avLst/>
          </a:prstGeom>
          <a:ln>
            <a:noFill/>
          </a:ln>
          <a:extLst>
            <a:ext uri="{53640926-AAD7-44D8-BBD7-CCE9431645EC}">
              <a14:shadowObscured xmlns:a14="http://schemas.microsoft.com/office/drawing/2010/main"/>
            </a:ext>
          </a:extLst>
        </p:spPr>
      </p:pic>
      <p:sp>
        <p:nvSpPr>
          <p:cNvPr id="9" name="Oval 8"/>
          <p:cNvSpPr/>
          <p:nvPr/>
        </p:nvSpPr>
        <p:spPr>
          <a:xfrm>
            <a:off x="6001931" y="1781518"/>
            <a:ext cx="1117326" cy="538348"/>
          </a:xfrm>
          <a:prstGeom prst="ellipse">
            <a:avLst/>
          </a:prstGeom>
          <a:noFill/>
          <a:ln w="38100">
            <a:solidFill>
              <a:srgbClr val="CB076E"/>
            </a:solidFill>
          </a:ln>
        </p:spPr>
        <p:txBody>
          <a:bodyPr wrap="none" lIns="0" tIns="0" rIns="0" bIns="0" rtlCol="0" anchor="ctr">
            <a:noAutofit/>
          </a:bodyPr>
          <a:lstStyle/>
          <a:p>
            <a:pPr algn="ctr"/>
            <a:endParaRPr lang="en-GB" dirty="0">
              <a:solidFill>
                <a:srgbClr val="000000"/>
              </a:solidFill>
            </a:endParaRPr>
          </a:p>
        </p:txBody>
      </p:sp>
      <p:sp>
        <p:nvSpPr>
          <p:cNvPr id="10" name="Oval 9"/>
          <p:cNvSpPr/>
          <p:nvPr/>
        </p:nvSpPr>
        <p:spPr>
          <a:xfrm>
            <a:off x="1056905" y="1730057"/>
            <a:ext cx="890710" cy="641269"/>
          </a:xfrm>
          <a:prstGeom prst="ellipse">
            <a:avLst/>
          </a:prstGeom>
          <a:noFill/>
          <a:ln w="38100">
            <a:solidFill>
              <a:srgbClr val="00B050"/>
            </a:solidFill>
          </a:ln>
        </p:spPr>
        <p:txBody>
          <a:bodyPr wrap="none" lIns="0" tIns="0" rIns="0" bIns="0" rtlCol="0" anchor="ctr">
            <a:noAutofit/>
          </a:bodyPr>
          <a:lstStyle/>
          <a:p>
            <a:pPr algn="ctr"/>
            <a:endParaRPr lang="en-GB" dirty="0">
              <a:solidFill>
                <a:srgbClr val="000000"/>
              </a:solidFill>
            </a:endParaRPr>
          </a:p>
        </p:txBody>
      </p:sp>
      <p:pic>
        <p:nvPicPr>
          <p:cNvPr id="2" name="Audio 1">
            <a:hlinkClick r:id="" action="ppaction://media"/>
            <a:extLst>
              <a:ext uri="{FF2B5EF4-FFF2-40B4-BE49-F238E27FC236}">
                <a16:creationId xmlns:a16="http://schemas.microsoft.com/office/drawing/2014/main" id="{098B21F3-D62E-4D9C-B875-FA562CF1FA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2429152"/>
      </p:ext>
    </p:extLst>
  </p:cSld>
  <p:clrMapOvr>
    <a:masterClrMapping/>
  </p:clrMapOvr>
  <mc:AlternateContent xmlns:mc="http://schemas.openxmlformats.org/markup-compatibility/2006" xmlns:p14="http://schemas.microsoft.com/office/powerpoint/2010/main">
    <mc:Choice Requires="p14">
      <p:transition spd="slow" p14:dur="2000" advTm="28372"/>
    </mc:Choice>
    <mc:Fallback xmlns="">
      <p:transition spd="slow" advTm="2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lstStyle/>
          <a:p>
            <a:r>
              <a:rPr lang="en-GB" sz="2400" dirty="0"/>
              <a:t>Question 1 AO1 mark scheme</a:t>
            </a:r>
          </a:p>
        </p:txBody>
      </p:sp>
      <p:pic>
        <p:nvPicPr>
          <p:cNvPr id="5" name="Picture 4"/>
          <p:cNvPicPr/>
          <p:nvPr/>
        </p:nvPicPr>
        <p:blipFill rotWithShape="1">
          <a:blip r:embed="rId5"/>
          <a:srcRect l="22933" t="42169" r="23720" b="33735"/>
          <a:stretch/>
        </p:blipFill>
        <p:spPr bwMode="auto">
          <a:xfrm>
            <a:off x="553376" y="1594013"/>
            <a:ext cx="8103735" cy="4094268"/>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5640779" y="2974769"/>
            <a:ext cx="65" cy="276999"/>
          </a:xfrm>
          <a:prstGeom prst="rect">
            <a:avLst/>
          </a:prstGeom>
          <a:noFill/>
        </p:spPr>
        <p:txBody>
          <a:bodyPr wrap="none" lIns="0" tIns="0" rIns="0" bIns="0" rtlCol="0">
            <a:spAutoFit/>
          </a:bodyPr>
          <a:lstStyle/>
          <a:p>
            <a:endParaRPr lang="en-GB" dirty="0"/>
          </a:p>
        </p:txBody>
      </p:sp>
      <p:pic>
        <p:nvPicPr>
          <p:cNvPr id="9" name="Picture 8"/>
          <p:cNvPicPr/>
          <p:nvPr/>
        </p:nvPicPr>
        <p:blipFill rotWithShape="1">
          <a:blip r:embed="rId6"/>
          <a:srcRect l="3822" t="31159" r="89032" b="61571"/>
          <a:stretch/>
        </p:blipFill>
        <p:spPr bwMode="auto">
          <a:xfrm>
            <a:off x="6534615" y="2974770"/>
            <a:ext cx="604122" cy="590320"/>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6"/>
          <a:srcRect l="3822" t="31159" r="89032" b="61571"/>
          <a:stretch/>
        </p:blipFill>
        <p:spPr bwMode="auto">
          <a:xfrm>
            <a:off x="6540917" y="3988739"/>
            <a:ext cx="409575" cy="333375"/>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6"/>
          <a:srcRect l="3822" t="31159" r="89032" b="61571"/>
          <a:stretch/>
        </p:blipFill>
        <p:spPr bwMode="auto">
          <a:xfrm>
            <a:off x="7302917" y="4322114"/>
            <a:ext cx="409575" cy="701240"/>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2ED565A2-583A-4971-A277-92CB40C679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6251"/>
    </mc:Choice>
    <mc:Fallback xmlns="">
      <p:transition spd="slow" advTm="6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800" dirty="0"/>
              <a:t>Question 1- marking scheme A01</a:t>
            </a:r>
          </a:p>
        </p:txBody>
      </p:sp>
      <p:pic>
        <p:nvPicPr>
          <p:cNvPr id="4" name="Picture 3"/>
          <p:cNvPicPr/>
          <p:nvPr/>
        </p:nvPicPr>
        <p:blipFill rotWithShape="1">
          <a:blip r:embed="rId5"/>
          <a:srcRect l="19111" t="52555" r="20563" b="27088"/>
          <a:stretch/>
        </p:blipFill>
        <p:spPr bwMode="auto">
          <a:xfrm>
            <a:off x="1386506" y="1715364"/>
            <a:ext cx="8256258" cy="3129767"/>
          </a:xfrm>
          <a:prstGeom prst="rect">
            <a:avLst/>
          </a:prstGeom>
          <a:ln>
            <a:noFill/>
          </a:ln>
          <a:extLst>
            <a:ext uri="{53640926-AAD7-44D8-BBD7-CCE9431645EC}">
              <a14:shadowObscured xmlns:a14="http://schemas.microsoft.com/office/drawing/2010/main"/>
            </a:ext>
          </a:extLst>
        </p:spPr>
      </p:pic>
      <p:pic>
        <p:nvPicPr>
          <p:cNvPr id="2" name="Audio 1">
            <a:hlinkClick r:id="" action="ppaction://media"/>
            <a:extLst>
              <a:ext uri="{FF2B5EF4-FFF2-40B4-BE49-F238E27FC236}">
                <a16:creationId xmlns:a16="http://schemas.microsoft.com/office/drawing/2014/main" id="{9BAE1E18-C6DE-4D5E-ADC0-418B0E4DF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0395447"/>
      </p:ext>
    </p:extLst>
  </p:cSld>
  <p:clrMapOvr>
    <a:masterClrMapping/>
  </p:clrMapOvr>
  <mc:AlternateContent xmlns:mc="http://schemas.openxmlformats.org/markup-compatibility/2006" xmlns:p14="http://schemas.microsoft.com/office/powerpoint/2010/main">
    <mc:Choice Requires="p14">
      <p:transition spd="slow" p14:dur="2000" advTm="6151"/>
    </mc:Choice>
    <mc:Fallback xmlns="">
      <p:transition spd="slow" advTm="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Richards, Catherine</DisplayName>
        <AccountId>44</AccountId>
        <AccountType/>
      </UserInfo>
      <UserInfo>
        <DisplayName>Gwerfyl, Saran</DisplayName>
        <AccountId>260</AccountId>
        <AccountType/>
      </UserInfo>
      <UserInfo>
        <DisplayName>Bushell, Karen</DisplayName>
        <AccountId>206</AccountId>
        <AccountType/>
      </UserInfo>
      <UserInfo>
        <DisplayName>Wyman, Hilary</DisplayName>
        <AccountId>42</AccountId>
        <AccountType/>
      </UserInfo>
    </SharedWithUsers>
    <QA xmlns="101960c9-2583-49a4-9434-4c0cad7b26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CF2C5D-BA0A-4ADC-ACA3-AA75CD9BCC3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10ebebe9-ad9c-417c-96aa-6a2f5b72dbd6"/>
    <ds:schemaRef ds:uri="http://purl.org/dc/terms/"/>
    <ds:schemaRef ds:uri="http://schemas.openxmlformats.org/package/2006/metadata/core-properties"/>
    <ds:schemaRef ds:uri="101960c9-2583-49a4-9434-4c0cad7b266a"/>
    <ds:schemaRef ds:uri="http://www.w3.org/XML/1998/namespace"/>
    <ds:schemaRef ds:uri="http://purl.org/dc/dcmitype/"/>
  </ds:schemaRefs>
</ds:datastoreItem>
</file>

<file path=customXml/itemProps2.xml><?xml version="1.0" encoding="utf-8"?>
<ds:datastoreItem xmlns:ds="http://schemas.openxmlformats.org/officeDocument/2006/customXml" ds:itemID="{BD7F1651-5B2A-4B16-9EFE-F4259EAB826F}">
  <ds:schemaRefs>
    <ds:schemaRef ds:uri="http://schemas.microsoft.com/sharepoint/v3/contenttype/forms"/>
  </ds:schemaRefs>
</ds:datastoreItem>
</file>

<file path=customXml/itemProps3.xml><?xml version="1.0" encoding="utf-8"?>
<ds:datastoreItem xmlns:ds="http://schemas.openxmlformats.org/officeDocument/2006/customXml" ds:itemID="{2879A7E7-4B4D-43D9-A089-D5E5B9DF2E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1785</TotalTime>
  <Words>4301</Words>
  <Application>Microsoft Office PowerPoint</Application>
  <PresentationFormat>Widescreen</PresentationFormat>
  <Paragraphs>305</Paragraphs>
  <Slides>44</Slides>
  <Notes>44</Notes>
  <HiddenSlides>0</HiddenSlides>
  <MMClips>44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Lato</vt:lpstr>
      <vt:lpstr>Mistral</vt:lpstr>
      <vt:lpstr>Times New Roman</vt:lpstr>
      <vt:lpstr>Office Theme</vt:lpstr>
      <vt:lpstr>PowerPoint Presentation</vt:lpstr>
      <vt:lpstr>PowerPoint Presentation</vt:lpstr>
      <vt:lpstr>PowerPoint Presentation</vt:lpstr>
      <vt:lpstr>PowerPoint Presentation</vt:lpstr>
      <vt:lpstr>PowerPoint Presentation</vt:lpstr>
      <vt:lpstr>How do I tackle the questions?</vt:lpstr>
      <vt:lpstr>Question 1, AO1</vt:lpstr>
      <vt:lpstr>Question 1 AO1 mark scheme</vt:lpstr>
      <vt:lpstr>Question 1- marking scheme A01</vt:lpstr>
      <vt:lpstr>Question 2(a) (b), AO1</vt:lpstr>
      <vt:lpstr>Question 2(a) (b), AO1</vt:lpstr>
      <vt:lpstr>Question 2(a) (b), marking scheme AO1</vt:lpstr>
      <vt:lpstr>Question 3 (i) (ii), AO1</vt:lpstr>
      <vt:lpstr>Question 3 AO1 mark scheme</vt:lpstr>
      <vt:lpstr>Question 4 (a), AO2 (b) AO1</vt:lpstr>
      <vt:lpstr>Question 4 (a) (b) AO2/AO1 mark scheme</vt:lpstr>
      <vt:lpstr>Question 4 (c), AO2</vt:lpstr>
      <vt:lpstr>Question 4 (c) AO2 mark scheme</vt:lpstr>
      <vt:lpstr>Question 5 (a) AO1/A02</vt:lpstr>
      <vt:lpstr>Question 5 (a) (b) (i) (ii) A01/A02 Mark scheme bands</vt:lpstr>
      <vt:lpstr>Question 5(c ), A01</vt:lpstr>
      <vt:lpstr>Question 5 (c) (i) (ii) AO1 mark scheme</vt:lpstr>
      <vt:lpstr>Question 6 (a), AO3</vt:lpstr>
      <vt:lpstr>Question 6 (a) AO2 mark scheme</vt:lpstr>
      <vt:lpstr>Question 6 (b) AO2</vt:lpstr>
      <vt:lpstr>Question 6 (b) AO3 mark scheme bands</vt:lpstr>
      <vt:lpstr>Question 6 (c) (i) AO1, (ii) AO2</vt:lpstr>
      <vt:lpstr>Question 6 (c) AO1/A02 mark scheme bands</vt:lpstr>
      <vt:lpstr>Question 6 (d) AO2</vt:lpstr>
      <vt:lpstr>Question 6 (d) AO2 mark scheme</vt:lpstr>
      <vt:lpstr>Question 7 (1) AO2</vt:lpstr>
      <vt:lpstr>Question 7 (a) (b) A01, A02 mark scheme</vt:lpstr>
      <vt:lpstr>Question 7 (c) (i) A01 (ii) A01</vt:lpstr>
      <vt:lpstr>Question 7 (c) AO1 mark scheme</vt:lpstr>
      <vt:lpstr>Question 7 (d) AO3 mark scheme bands</vt:lpstr>
      <vt:lpstr>Question 7 (d) AO3 mark scheme</vt:lpstr>
      <vt:lpstr>Question 8 (a) AO1</vt:lpstr>
      <vt:lpstr>Question 8 (b), AO1</vt:lpstr>
      <vt:lpstr>Question 8 (b) AO1 mark scheme bands</vt:lpstr>
      <vt:lpstr>Question 8 (c), AO110</vt:lpstr>
      <vt:lpstr>Question 8 (c) AO1 mark scheme</vt:lpstr>
      <vt:lpstr>Question 8 (c) AO2/A03 mark scheme bands</vt:lpstr>
      <vt:lpstr>How did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Jones, Nia</cp:lastModifiedBy>
  <cp:revision>104</cp:revision>
  <dcterms:created xsi:type="dcterms:W3CDTF">2020-04-27T11:12:25Z</dcterms:created>
  <dcterms:modified xsi:type="dcterms:W3CDTF">2020-12-16T11:48:28Z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SharedWithUsers">
    <vt:lpwstr>44;#Candy, Allison;#260;#Wyman, Hilary;#37739;#Morris-Goodman, Karen</vt:lpwstr>
  </property>
  <property fmtid="{D5CDD505-2E9C-101B-9397-08002B2CF9AE}" pid="4" name="WJEC Department">
    <vt:lpwstr/>
  </property>
  <property fmtid="{D5CDD505-2E9C-101B-9397-08002B2CF9AE}" pid="5" name="k48d8005054a4dd09ad49b7c837f0781">
    <vt:lpwstr/>
  </property>
  <property fmtid="{D5CDD505-2E9C-101B-9397-08002B2CF9AE}" pid="6" name="WJEC_x0020_Audiences">
    <vt:lpwstr/>
  </property>
  <property fmtid="{D5CDD505-2E9C-101B-9397-08002B2CF9AE}" pid="7" name="WJEC Audiences">
    <vt:lpwstr/>
  </property>
</Properties>
</file>